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61"/>
  </p:notesMasterIdLst>
  <p:sldIdLst>
    <p:sldId id="348" r:id="rId6"/>
    <p:sldId id="259" r:id="rId7"/>
    <p:sldId id="301" r:id="rId8"/>
    <p:sldId id="283" r:id="rId9"/>
    <p:sldId id="302" r:id="rId10"/>
    <p:sldId id="263" r:id="rId11"/>
    <p:sldId id="299" r:id="rId12"/>
    <p:sldId id="261" r:id="rId13"/>
    <p:sldId id="294" r:id="rId14"/>
    <p:sldId id="295" r:id="rId15"/>
    <p:sldId id="300" r:id="rId16"/>
    <p:sldId id="296" r:id="rId17"/>
    <p:sldId id="303" r:id="rId18"/>
    <p:sldId id="264" r:id="rId19"/>
    <p:sldId id="267" r:id="rId20"/>
    <p:sldId id="268" r:id="rId21"/>
    <p:sldId id="297" r:id="rId22"/>
    <p:sldId id="293" r:id="rId23"/>
    <p:sldId id="306" r:id="rId24"/>
    <p:sldId id="305" r:id="rId25"/>
    <p:sldId id="307" r:id="rId26"/>
    <p:sldId id="304" r:id="rId27"/>
    <p:sldId id="309" r:id="rId28"/>
    <p:sldId id="310" r:id="rId29"/>
    <p:sldId id="314" r:id="rId30"/>
    <p:sldId id="318" r:id="rId31"/>
    <p:sldId id="319" r:id="rId32"/>
    <p:sldId id="311" r:id="rId33"/>
    <p:sldId id="329" r:id="rId34"/>
    <p:sldId id="326" r:id="rId35"/>
    <p:sldId id="276" r:id="rId36"/>
    <p:sldId id="324" r:id="rId37"/>
    <p:sldId id="323" r:id="rId38"/>
    <p:sldId id="277" r:id="rId39"/>
    <p:sldId id="328" r:id="rId40"/>
    <p:sldId id="331" r:id="rId41"/>
    <p:sldId id="332" r:id="rId42"/>
    <p:sldId id="330" r:id="rId43"/>
    <p:sldId id="334" r:id="rId44"/>
    <p:sldId id="335" r:id="rId45"/>
    <p:sldId id="343" r:id="rId46"/>
    <p:sldId id="333" r:id="rId47"/>
    <p:sldId id="338" r:id="rId48"/>
    <p:sldId id="340" r:id="rId49"/>
    <p:sldId id="341" r:id="rId50"/>
    <p:sldId id="344" r:id="rId51"/>
    <p:sldId id="345" r:id="rId52"/>
    <p:sldId id="346" r:id="rId53"/>
    <p:sldId id="260" r:id="rId54"/>
    <p:sldId id="284" r:id="rId55"/>
    <p:sldId id="285" r:id="rId56"/>
    <p:sldId id="265" r:id="rId57"/>
    <p:sldId id="282" r:id="rId58"/>
    <p:sldId id="349" r:id="rId59"/>
    <p:sldId id="350"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005EA4"/>
    <a:srgbClr val="005696"/>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C3303-6BEA-4A71-99F6-706F4CA74238}" v="1" dt="2022-08-17T14:46:19.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65" autoAdjust="0"/>
  </p:normalViewPr>
  <p:slideViewPr>
    <p:cSldViewPr snapToGrid="0">
      <p:cViewPr varScale="1">
        <p:scale>
          <a:sx n="77" d="100"/>
          <a:sy n="77" d="100"/>
        </p:scale>
        <p:origin x="260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C57C9-20FD-4569-934E-95EC436884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440B3D-D148-4B3F-8C8E-2A78444A1E73}">
      <dgm:prSet/>
      <dgm:spPr/>
      <dgm:t>
        <a:bodyPr/>
        <a:lstStyle/>
        <a:p>
          <a:r>
            <a:rPr lang="en-US"/>
            <a:t>HCS/GHS</a:t>
          </a:r>
        </a:p>
      </dgm:t>
    </dgm:pt>
    <dgm:pt modelId="{EF4B32A3-85D8-4866-B0F6-49226B89D894}" type="parTrans" cxnId="{19DB17B3-42CA-410F-A0F0-EA167C8470AE}">
      <dgm:prSet/>
      <dgm:spPr/>
      <dgm:t>
        <a:bodyPr/>
        <a:lstStyle/>
        <a:p>
          <a:endParaRPr lang="en-US"/>
        </a:p>
      </dgm:t>
    </dgm:pt>
    <dgm:pt modelId="{8F030D8D-EF99-48A1-80DB-3D1150DFAA07}" type="sibTrans" cxnId="{19DB17B3-42CA-410F-A0F0-EA167C8470AE}">
      <dgm:prSet/>
      <dgm:spPr/>
      <dgm:t>
        <a:bodyPr/>
        <a:lstStyle/>
        <a:p>
          <a:endParaRPr lang="en-US"/>
        </a:p>
      </dgm:t>
    </dgm:pt>
    <dgm:pt modelId="{659B4B79-CD49-449B-8E1B-0F09809F3072}">
      <dgm:prSet/>
      <dgm:spPr/>
      <dgm:t>
        <a:bodyPr/>
        <a:lstStyle/>
        <a:p>
          <a:r>
            <a:rPr lang="en-US"/>
            <a:t>Save lives</a:t>
          </a:r>
        </a:p>
      </dgm:t>
    </dgm:pt>
    <dgm:pt modelId="{4FA09B0A-09E2-4A8A-9395-68DBD05B63D2}" type="parTrans" cxnId="{7F4BD38F-05FB-4974-BF39-DEEFFEFE7614}">
      <dgm:prSet/>
      <dgm:spPr/>
      <dgm:t>
        <a:bodyPr/>
        <a:lstStyle/>
        <a:p>
          <a:endParaRPr lang="en-US"/>
        </a:p>
      </dgm:t>
    </dgm:pt>
    <dgm:pt modelId="{E30856C8-EAAE-4075-827D-2DFFF773E048}" type="sibTrans" cxnId="{7F4BD38F-05FB-4974-BF39-DEEFFEFE7614}">
      <dgm:prSet/>
      <dgm:spPr/>
      <dgm:t>
        <a:bodyPr/>
        <a:lstStyle/>
        <a:p>
          <a:endParaRPr lang="en-US"/>
        </a:p>
      </dgm:t>
    </dgm:pt>
    <dgm:pt modelId="{4A986DF5-FB16-4390-9445-68ED6E4AFEC7}">
      <dgm:prSet/>
      <dgm:spPr/>
      <dgm:t>
        <a:bodyPr/>
        <a:lstStyle/>
        <a:p>
          <a:r>
            <a:rPr lang="en-US" dirty="0"/>
            <a:t>Approximately 43 deaths per year</a:t>
          </a:r>
        </a:p>
      </dgm:t>
    </dgm:pt>
    <dgm:pt modelId="{EFC1F8CF-1050-43C3-A601-7894C60840EC}" type="parTrans" cxnId="{3C3FD5B4-8A9C-43FF-B716-7D3BCE61A823}">
      <dgm:prSet/>
      <dgm:spPr/>
      <dgm:t>
        <a:bodyPr/>
        <a:lstStyle/>
        <a:p>
          <a:endParaRPr lang="en-US"/>
        </a:p>
      </dgm:t>
    </dgm:pt>
    <dgm:pt modelId="{1116FDA0-1A41-4FDC-BF1F-3847C0D543CA}" type="sibTrans" cxnId="{3C3FD5B4-8A9C-43FF-B716-7D3BCE61A823}">
      <dgm:prSet/>
      <dgm:spPr/>
      <dgm:t>
        <a:bodyPr/>
        <a:lstStyle/>
        <a:p>
          <a:endParaRPr lang="en-US"/>
        </a:p>
      </dgm:t>
    </dgm:pt>
    <dgm:pt modelId="{2F1BBD14-4DD0-4378-A055-37E9314BA31D}">
      <dgm:prSet/>
      <dgm:spPr/>
      <dgm:t>
        <a:bodyPr/>
        <a:lstStyle/>
        <a:p>
          <a:r>
            <a:rPr lang="en-US"/>
            <a:t>Approximately 585 injuries/illnesses per year </a:t>
          </a:r>
        </a:p>
      </dgm:t>
    </dgm:pt>
    <dgm:pt modelId="{E6C93BA5-A96A-43B1-9048-D99CE430C3DC}" type="parTrans" cxnId="{FFB1C82D-D6C2-4DB6-82BB-A2785E032264}">
      <dgm:prSet/>
      <dgm:spPr/>
      <dgm:t>
        <a:bodyPr/>
        <a:lstStyle/>
        <a:p>
          <a:endParaRPr lang="en-US"/>
        </a:p>
      </dgm:t>
    </dgm:pt>
    <dgm:pt modelId="{8ABD274A-670D-4CAA-BF4A-5B2F9983D79D}" type="sibTrans" cxnId="{FFB1C82D-D6C2-4DB6-82BB-A2785E032264}">
      <dgm:prSet/>
      <dgm:spPr/>
      <dgm:t>
        <a:bodyPr/>
        <a:lstStyle/>
        <a:p>
          <a:endParaRPr lang="en-US"/>
        </a:p>
      </dgm:t>
    </dgm:pt>
    <dgm:pt modelId="{94F1AA42-5A56-43FD-8A2C-A9277D21B879}">
      <dgm:prSet/>
      <dgm:spPr/>
      <dgm:t>
        <a:bodyPr/>
        <a:lstStyle/>
        <a:p>
          <a:r>
            <a:rPr lang="en-US"/>
            <a:t>Save $</a:t>
          </a:r>
        </a:p>
      </dgm:t>
    </dgm:pt>
    <dgm:pt modelId="{6C1502BD-E80C-46D8-85D0-C45680B996AD}" type="parTrans" cxnId="{D2BA5F29-A731-4E88-A50C-938E5A4D4FF5}">
      <dgm:prSet/>
      <dgm:spPr/>
      <dgm:t>
        <a:bodyPr/>
        <a:lstStyle/>
        <a:p>
          <a:endParaRPr lang="en-US"/>
        </a:p>
      </dgm:t>
    </dgm:pt>
    <dgm:pt modelId="{979E5EB7-A646-447D-B4B9-1217C83DB035}" type="sibTrans" cxnId="{D2BA5F29-A731-4E88-A50C-938E5A4D4FF5}">
      <dgm:prSet/>
      <dgm:spPr/>
      <dgm:t>
        <a:bodyPr/>
        <a:lstStyle/>
        <a:p>
          <a:endParaRPr lang="en-US"/>
        </a:p>
      </dgm:t>
    </dgm:pt>
    <dgm:pt modelId="{DFA08DA0-D1D8-4E23-9859-89EF44FACA97}">
      <dgm:prSet/>
      <dgm:spPr/>
      <dgm:t>
        <a:bodyPr/>
        <a:lstStyle/>
        <a:p>
          <a:r>
            <a:rPr lang="en-US"/>
            <a:t>$475.2M in increased productivity</a:t>
          </a:r>
        </a:p>
      </dgm:t>
    </dgm:pt>
    <dgm:pt modelId="{9916A373-B2B4-430E-B8FD-52BABA867E3E}" type="parTrans" cxnId="{3534CA9F-653B-4EC1-99E1-2D7D7191A064}">
      <dgm:prSet/>
      <dgm:spPr/>
      <dgm:t>
        <a:bodyPr/>
        <a:lstStyle/>
        <a:p>
          <a:endParaRPr lang="en-US"/>
        </a:p>
      </dgm:t>
    </dgm:pt>
    <dgm:pt modelId="{604AA661-0298-4181-8ED8-AC6CF12F23FB}" type="sibTrans" cxnId="{3534CA9F-653B-4EC1-99E1-2D7D7191A064}">
      <dgm:prSet/>
      <dgm:spPr/>
      <dgm:t>
        <a:bodyPr/>
        <a:lstStyle/>
        <a:p>
          <a:endParaRPr lang="en-US"/>
        </a:p>
      </dgm:t>
    </dgm:pt>
    <dgm:pt modelId="{AB54F9A1-FAB2-4AC1-B30C-4933131F1985}">
      <dgm:prSet/>
      <dgm:spPr/>
      <dgm:t>
        <a:bodyPr/>
        <a:lstStyle/>
        <a:p>
          <a:r>
            <a:rPr lang="en-US"/>
            <a:t>$32.2M in cost savings</a:t>
          </a:r>
        </a:p>
      </dgm:t>
    </dgm:pt>
    <dgm:pt modelId="{C0183412-2E35-4885-A3AF-8DB975EE00D4}" type="parTrans" cxnId="{3EFD6DDC-F897-4CDF-88F1-BCE122363DC0}">
      <dgm:prSet/>
      <dgm:spPr/>
      <dgm:t>
        <a:bodyPr/>
        <a:lstStyle/>
        <a:p>
          <a:endParaRPr lang="en-US"/>
        </a:p>
      </dgm:t>
    </dgm:pt>
    <dgm:pt modelId="{4E27D667-3A83-44AC-84F4-64D6B97CBD2F}" type="sibTrans" cxnId="{3EFD6DDC-F897-4CDF-88F1-BCE122363DC0}">
      <dgm:prSet/>
      <dgm:spPr/>
      <dgm:t>
        <a:bodyPr/>
        <a:lstStyle/>
        <a:p>
          <a:endParaRPr lang="en-US"/>
        </a:p>
      </dgm:t>
    </dgm:pt>
    <dgm:pt modelId="{DF80115C-9702-4F56-A5A7-15448F5FAE59}" type="pres">
      <dgm:prSet presAssocID="{0F1C57C9-20FD-4569-934E-95EC43688452}" presName="linear" presStyleCnt="0">
        <dgm:presLayoutVars>
          <dgm:animLvl val="lvl"/>
          <dgm:resizeHandles val="exact"/>
        </dgm:presLayoutVars>
      </dgm:prSet>
      <dgm:spPr/>
    </dgm:pt>
    <dgm:pt modelId="{3FD3BC8F-220E-4977-A1C9-0D2D8FFD7250}" type="pres">
      <dgm:prSet presAssocID="{85440B3D-D148-4B3F-8C8E-2A78444A1E73}" presName="parentText" presStyleLbl="node1" presStyleIdx="0" presStyleCnt="3">
        <dgm:presLayoutVars>
          <dgm:chMax val="0"/>
          <dgm:bulletEnabled val="1"/>
        </dgm:presLayoutVars>
      </dgm:prSet>
      <dgm:spPr/>
    </dgm:pt>
    <dgm:pt modelId="{9DF7554A-EBF5-4BEB-BF6C-C514FFBE65CC}" type="pres">
      <dgm:prSet presAssocID="{8F030D8D-EF99-48A1-80DB-3D1150DFAA07}" presName="spacer" presStyleCnt="0"/>
      <dgm:spPr/>
    </dgm:pt>
    <dgm:pt modelId="{8AFB82E6-8DFA-40B8-AC3C-2D996453192F}" type="pres">
      <dgm:prSet presAssocID="{659B4B79-CD49-449B-8E1B-0F09809F3072}" presName="parentText" presStyleLbl="node1" presStyleIdx="1" presStyleCnt="3">
        <dgm:presLayoutVars>
          <dgm:chMax val="0"/>
          <dgm:bulletEnabled val="1"/>
        </dgm:presLayoutVars>
      </dgm:prSet>
      <dgm:spPr/>
    </dgm:pt>
    <dgm:pt modelId="{4DD877FC-97F2-4801-8108-FE673D286835}" type="pres">
      <dgm:prSet presAssocID="{659B4B79-CD49-449B-8E1B-0F09809F3072}" presName="childText" presStyleLbl="revTx" presStyleIdx="0" presStyleCnt="2">
        <dgm:presLayoutVars>
          <dgm:bulletEnabled val="1"/>
        </dgm:presLayoutVars>
      </dgm:prSet>
      <dgm:spPr/>
    </dgm:pt>
    <dgm:pt modelId="{5A23AB47-CD17-411C-A4D7-8646CBC47BF1}" type="pres">
      <dgm:prSet presAssocID="{94F1AA42-5A56-43FD-8A2C-A9277D21B879}" presName="parentText" presStyleLbl="node1" presStyleIdx="2" presStyleCnt="3">
        <dgm:presLayoutVars>
          <dgm:chMax val="0"/>
          <dgm:bulletEnabled val="1"/>
        </dgm:presLayoutVars>
      </dgm:prSet>
      <dgm:spPr/>
    </dgm:pt>
    <dgm:pt modelId="{1BDF4CCB-007F-400B-BBAF-DED197B8C805}" type="pres">
      <dgm:prSet presAssocID="{94F1AA42-5A56-43FD-8A2C-A9277D21B879}" presName="childText" presStyleLbl="revTx" presStyleIdx="1" presStyleCnt="2">
        <dgm:presLayoutVars>
          <dgm:bulletEnabled val="1"/>
        </dgm:presLayoutVars>
      </dgm:prSet>
      <dgm:spPr/>
    </dgm:pt>
  </dgm:ptLst>
  <dgm:cxnLst>
    <dgm:cxn modelId="{D2BA5F29-A731-4E88-A50C-938E5A4D4FF5}" srcId="{0F1C57C9-20FD-4569-934E-95EC43688452}" destId="{94F1AA42-5A56-43FD-8A2C-A9277D21B879}" srcOrd="2" destOrd="0" parTransId="{6C1502BD-E80C-46D8-85D0-C45680B996AD}" sibTransId="{979E5EB7-A646-447D-B4B9-1217C83DB035}"/>
    <dgm:cxn modelId="{FFB1C82D-D6C2-4DB6-82BB-A2785E032264}" srcId="{659B4B79-CD49-449B-8E1B-0F09809F3072}" destId="{2F1BBD14-4DD0-4378-A055-37E9314BA31D}" srcOrd="1" destOrd="0" parTransId="{E6C93BA5-A96A-43B1-9048-D99CE430C3DC}" sibTransId="{8ABD274A-670D-4CAA-BF4A-5B2F9983D79D}"/>
    <dgm:cxn modelId="{6A709D64-0C01-4BCC-9FE3-BB6F262D28ED}" type="presOf" srcId="{659B4B79-CD49-449B-8E1B-0F09809F3072}" destId="{8AFB82E6-8DFA-40B8-AC3C-2D996453192F}" srcOrd="0" destOrd="0" presId="urn:microsoft.com/office/officeart/2005/8/layout/vList2"/>
    <dgm:cxn modelId="{DACF0871-7B75-4AE7-A0CF-1D91DD17EA2D}" type="presOf" srcId="{AB54F9A1-FAB2-4AC1-B30C-4933131F1985}" destId="{1BDF4CCB-007F-400B-BBAF-DED197B8C805}" srcOrd="0" destOrd="1" presId="urn:microsoft.com/office/officeart/2005/8/layout/vList2"/>
    <dgm:cxn modelId="{CE276E71-A784-407B-8634-4093D26BAF38}" type="presOf" srcId="{94F1AA42-5A56-43FD-8A2C-A9277D21B879}" destId="{5A23AB47-CD17-411C-A4D7-8646CBC47BF1}" srcOrd="0" destOrd="0" presId="urn:microsoft.com/office/officeart/2005/8/layout/vList2"/>
    <dgm:cxn modelId="{7969647C-AA65-4665-87FC-5E892EC69081}" type="presOf" srcId="{4A986DF5-FB16-4390-9445-68ED6E4AFEC7}" destId="{4DD877FC-97F2-4801-8108-FE673D286835}" srcOrd="0" destOrd="0" presId="urn:microsoft.com/office/officeart/2005/8/layout/vList2"/>
    <dgm:cxn modelId="{7F4BD38F-05FB-4974-BF39-DEEFFEFE7614}" srcId="{0F1C57C9-20FD-4569-934E-95EC43688452}" destId="{659B4B79-CD49-449B-8E1B-0F09809F3072}" srcOrd="1" destOrd="0" parTransId="{4FA09B0A-09E2-4A8A-9395-68DBD05B63D2}" sibTransId="{E30856C8-EAAE-4075-827D-2DFFF773E048}"/>
    <dgm:cxn modelId="{3534CA9F-653B-4EC1-99E1-2D7D7191A064}" srcId="{94F1AA42-5A56-43FD-8A2C-A9277D21B879}" destId="{DFA08DA0-D1D8-4E23-9859-89EF44FACA97}" srcOrd="0" destOrd="0" parTransId="{9916A373-B2B4-430E-B8FD-52BABA867E3E}" sibTransId="{604AA661-0298-4181-8ED8-AC6CF12F23FB}"/>
    <dgm:cxn modelId="{19DB17B3-42CA-410F-A0F0-EA167C8470AE}" srcId="{0F1C57C9-20FD-4569-934E-95EC43688452}" destId="{85440B3D-D148-4B3F-8C8E-2A78444A1E73}" srcOrd="0" destOrd="0" parTransId="{EF4B32A3-85D8-4866-B0F6-49226B89D894}" sibTransId="{8F030D8D-EF99-48A1-80DB-3D1150DFAA07}"/>
    <dgm:cxn modelId="{3C3FD5B4-8A9C-43FF-B716-7D3BCE61A823}" srcId="{659B4B79-CD49-449B-8E1B-0F09809F3072}" destId="{4A986DF5-FB16-4390-9445-68ED6E4AFEC7}" srcOrd="0" destOrd="0" parTransId="{EFC1F8CF-1050-43C3-A601-7894C60840EC}" sibTransId="{1116FDA0-1A41-4FDC-BF1F-3847C0D543CA}"/>
    <dgm:cxn modelId="{82E8E0B4-2750-43FA-A271-4C98EA7D53BE}" type="presOf" srcId="{85440B3D-D148-4B3F-8C8E-2A78444A1E73}" destId="{3FD3BC8F-220E-4977-A1C9-0D2D8FFD7250}" srcOrd="0" destOrd="0" presId="urn:microsoft.com/office/officeart/2005/8/layout/vList2"/>
    <dgm:cxn modelId="{3EFD6DDC-F897-4CDF-88F1-BCE122363DC0}" srcId="{94F1AA42-5A56-43FD-8A2C-A9277D21B879}" destId="{AB54F9A1-FAB2-4AC1-B30C-4933131F1985}" srcOrd="1" destOrd="0" parTransId="{C0183412-2E35-4885-A3AF-8DB975EE00D4}" sibTransId="{4E27D667-3A83-44AC-84F4-64D6B97CBD2F}"/>
    <dgm:cxn modelId="{57C891F6-D280-4D26-B4B6-8CEB7BE3E0D1}" type="presOf" srcId="{2F1BBD14-4DD0-4378-A055-37E9314BA31D}" destId="{4DD877FC-97F2-4801-8108-FE673D286835}" srcOrd="0" destOrd="1" presId="urn:microsoft.com/office/officeart/2005/8/layout/vList2"/>
    <dgm:cxn modelId="{EAF5E3F9-6275-492E-8AC0-747339C21AA6}" type="presOf" srcId="{DFA08DA0-D1D8-4E23-9859-89EF44FACA97}" destId="{1BDF4CCB-007F-400B-BBAF-DED197B8C805}" srcOrd="0" destOrd="0" presId="urn:microsoft.com/office/officeart/2005/8/layout/vList2"/>
    <dgm:cxn modelId="{F1647EFB-493F-453D-9AAF-0192F43DD269}" type="presOf" srcId="{0F1C57C9-20FD-4569-934E-95EC43688452}" destId="{DF80115C-9702-4F56-A5A7-15448F5FAE59}" srcOrd="0" destOrd="0" presId="urn:microsoft.com/office/officeart/2005/8/layout/vList2"/>
    <dgm:cxn modelId="{05C3F7F4-3747-47BF-83C2-E514B0174137}" type="presParOf" srcId="{DF80115C-9702-4F56-A5A7-15448F5FAE59}" destId="{3FD3BC8F-220E-4977-A1C9-0D2D8FFD7250}" srcOrd="0" destOrd="0" presId="urn:microsoft.com/office/officeart/2005/8/layout/vList2"/>
    <dgm:cxn modelId="{A33A2BD2-58F7-4A24-BC6F-78285408C7E2}" type="presParOf" srcId="{DF80115C-9702-4F56-A5A7-15448F5FAE59}" destId="{9DF7554A-EBF5-4BEB-BF6C-C514FFBE65CC}" srcOrd="1" destOrd="0" presId="urn:microsoft.com/office/officeart/2005/8/layout/vList2"/>
    <dgm:cxn modelId="{2AE01D6D-E55F-40F6-89D2-3EE3D95BB44A}" type="presParOf" srcId="{DF80115C-9702-4F56-A5A7-15448F5FAE59}" destId="{8AFB82E6-8DFA-40B8-AC3C-2D996453192F}" srcOrd="2" destOrd="0" presId="urn:microsoft.com/office/officeart/2005/8/layout/vList2"/>
    <dgm:cxn modelId="{9E709ABC-7C35-4193-A890-0DCDEC750F4A}" type="presParOf" srcId="{DF80115C-9702-4F56-A5A7-15448F5FAE59}" destId="{4DD877FC-97F2-4801-8108-FE673D286835}" srcOrd="3" destOrd="0" presId="urn:microsoft.com/office/officeart/2005/8/layout/vList2"/>
    <dgm:cxn modelId="{24400931-28A3-4B6F-9B20-2D0F293EB011}" type="presParOf" srcId="{DF80115C-9702-4F56-A5A7-15448F5FAE59}" destId="{5A23AB47-CD17-411C-A4D7-8646CBC47BF1}" srcOrd="4" destOrd="0" presId="urn:microsoft.com/office/officeart/2005/8/layout/vList2"/>
    <dgm:cxn modelId="{DCADF98C-F417-49CE-B2AA-C0D267A30C6D}" type="presParOf" srcId="{DF80115C-9702-4F56-A5A7-15448F5FAE59}" destId="{1BDF4CCB-007F-400B-BBAF-DED197B8C80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20D79-DBAF-4ABD-B004-D6A98E318DC9}"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A976CB5C-D02F-49AD-A004-07EEEDF978E3}">
      <dgm:prSet custT="1"/>
      <dgm:spPr/>
      <dgm:t>
        <a:bodyPr/>
        <a:lstStyle/>
        <a:p>
          <a:r>
            <a:rPr lang="en-US" sz="2000" dirty="0"/>
            <a:t>Ensure labels are on incoming containers and not defaced</a:t>
          </a:r>
        </a:p>
      </dgm:t>
    </dgm:pt>
    <dgm:pt modelId="{BCDF9F5B-EC89-4040-90D7-8E6C2B758E6D}" type="parTrans" cxnId="{7234AC05-F99D-4F2E-A70A-E2BFDAC42996}">
      <dgm:prSet/>
      <dgm:spPr/>
      <dgm:t>
        <a:bodyPr/>
        <a:lstStyle/>
        <a:p>
          <a:endParaRPr lang="en-US"/>
        </a:p>
      </dgm:t>
    </dgm:pt>
    <dgm:pt modelId="{4332C1C3-B144-46AA-A0FA-D71DA6853FB4}" type="sibTrans" cxnId="{7234AC05-F99D-4F2E-A70A-E2BFDAC42996}">
      <dgm:prSet/>
      <dgm:spPr/>
      <dgm:t>
        <a:bodyPr/>
        <a:lstStyle/>
        <a:p>
          <a:endParaRPr lang="en-US"/>
        </a:p>
      </dgm:t>
    </dgm:pt>
    <dgm:pt modelId="{8F685C44-2A0D-4759-B8AF-EFA8943451BF}">
      <dgm:prSet custT="1"/>
      <dgm:spPr/>
      <dgm:t>
        <a:bodyPr/>
        <a:lstStyle/>
        <a:p>
          <a:r>
            <a:rPr lang="en-US" sz="2000" dirty="0"/>
            <a:t>Maintain SDSs from shipments</a:t>
          </a:r>
        </a:p>
      </dgm:t>
    </dgm:pt>
    <dgm:pt modelId="{0C8BFDAC-8593-4E19-B160-5DF503F9127B}" type="parTrans" cxnId="{300C86AD-68CF-4723-ACBC-E58F8BA58AB2}">
      <dgm:prSet/>
      <dgm:spPr/>
      <dgm:t>
        <a:bodyPr/>
        <a:lstStyle/>
        <a:p>
          <a:endParaRPr lang="en-US"/>
        </a:p>
      </dgm:t>
    </dgm:pt>
    <dgm:pt modelId="{9CEDA0FA-AB0C-4F0A-8113-68277AACD111}" type="sibTrans" cxnId="{300C86AD-68CF-4723-ACBC-E58F8BA58AB2}">
      <dgm:prSet/>
      <dgm:spPr/>
      <dgm:t>
        <a:bodyPr/>
        <a:lstStyle/>
        <a:p>
          <a:endParaRPr lang="en-US"/>
        </a:p>
      </dgm:t>
    </dgm:pt>
    <dgm:pt modelId="{5CCC7FEC-5D9A-43F8-AD35-045C4077C12F}">
      <dgm:prSet custT="1"/>
      <dgm:spPr/>
      <dgm:t>
        <a:bodyPr/>
        <a:lstStyle/>
        <a:p>
          <a:r>
            <a:rPr lang="en-US" sz="2000" dirty="0"/>
            <a:t>Obtain SDSs if not received</a:t>
          </a:r>
        </a:p>
      </dgm:t>
    </dgm:pt>
    <dgm:pt modelId="{57E676AB-2BA8-41CD-B162-F3C83DCAC8D6}" type="parTrans" cxnId="{7F0B7589-3CA1-48B5-BA89-DAA26D870A57}">
      <dgm:prSet/>
      <dgm:spPr/>
      <dgm:t>
        <a:bodyPr/>
        <a:lstStyle/>
        <a:p>
          <a:endParaRPr lang="en-US"/>
        </a:p>
      </dgm:t>
    </dgm:pt>
    <dgm:pt modelId="{DC0A7077-D439-4F29-99DD-BE505F349501}" type="sibTrans" cxnId="{7F0B7589-3CA1-48B5-BA89-DAA26D870A57}">
      <dgm:prSet/>
      <dgm:spPr/>
      <dgm:t>
        <a:bodyPr/>
        <a:lstStyle/>
        <a:p>
          <a:endParaRPr lang="en-US"/>
        </a:p>
      </dgm:t>
    </dgm:pt>
    <dgm:pt modelId="{8F076D5F-2449-4991-90D6-83E95C95E0F2}">
      <dgm:prSet custT="1"/>
      <dgm:spPr/>
      <dgm:t>
        <a:bodyPr/>
        <a:lstStyle/>
        <a:p>
          <a:r>
            <a:rPr lang="en-US" sz="2000" dirty="0"/>
            <a:t>Ensure SDSs are readily accessible</a:t>
          </a:r>
        </a:p>
      </dgm:t>
    </dgm:pt>
    <dgm:pt modelId="{55D26DEE-957B-498B-80FB-AFA7685866C0}" type="parTrans" cxnId="{D8EC7B65-C8C1-4BFF-8DC6-82398FEB71FE}">
      <dgm:prSet/>
      <dgm:spPr/>
      <dgm:t>
        <a:bodyPr/>
        <a:lstStyle/>
        <a:p>
          <a:endParaRPr lang="en-US"/>
        </a:p>
      </dgm:t>
    </dgm:pt>
    <dgm:pt modelId="{8820A1E3-BFAA-4EBD-A389-2FF01211EFAC}" type="sibTrans" cxnId="{D8EC7B65-C8C1-4BFF-8DC6-82398FEB71FE}">
      <dgm:prSet/>
      <dgm:spPr/>
      <dgm:t>
        <a:bodyPr/>
        <a:lstStyle/>
        <a:p>
          <a:endParaRPr lang="en-US"/>
        </a:p>
      </dgm:t>
    </dgm:pt>
    <dgm:pt modelId="{CB968124-E427-4DC2-A123-19BDADCAB5AB}">
      <dgm:prSet custT="1"/>
      <dgm:spPr/>
      <dgm:t>
        <a:bodyPr/>
        <a:lstStyle/>
        <a:p>
          <a:r>
            <a:rPr lang="en-US" sz="2000" dirty="0"/>
            <a:t>Ensure chemicals in workplace are properly labeled, tagged, or marked</a:t>
          </a:r>
        </a:p>
      </dgm:t>
    </dgm:pt>
    <dgm:pt modelId="{1AD29F44-AB26-4C6F-9719-A6BA274048FD}" type="parTrans" cxnId="{51DCFC96-9197-44E1-8CA7-8C577C21669A}">
      <dgm:prSet/>
      <dgm:spPr/>
      <dgm:t>
        <a:bodyPr/>
        <a:lstStyle/>
        <a:p>
          <a:endParaRPr lang="en-US"/>
        </a:p>
      </dgm:t>
    </dgm:pt>
    <dgm:pt modelId="{6E0F60D8-6E18-4AC8-BCC0-C2EC48B5AEC2}" type="sibTrans" cxnId="{51DCFC96-9197-44E1-8CA7-8C577C21669A}">
      <dgm:prSet/>
      <dgm:spPr/>
      <dgm:t>
        <a:bodyPr/>
        <a:lstStyle/>
        <a:p>
          <a:endParaRPr lang="en-US"/>
        </a:p>
      </dgm:t>
    </dgm:pt>
    <dgm:pt modelId="{DF312248-3587-4908-BB05-5ABECBEC2960}">
      <dgm:prSet custT="1"/>
      <dgm:spPr/>
      <dgm:t>
        <a:bodyPr/>
        <a:lstStyle/>
        <a:p>
          <a:r>
            <a:rPr lang="en-US" sz="2000"/>
            <a:t>Provide information and training to employees</a:t>
          </a:r>
          <a:endParaRPr lang="en-US" sz="2000" dirty="0"/>
        </a:p>
      </dgm:t>
    </dgm:pt>
    <dgm:pt modelId="{1F18E110-CE99-43C9-8252-22E4A6DF5008}" type="parTrans" cxnId="{D37411FB-756C-4002-9F63-C592A8646621}">
      <dgm:prSet/>
      <dgm:spPr/>
      <dgm:t>
        <a:bodyPr/>
        <a:lstStyle/>
        <a:p>
          <a:endParaRPr lang="en-US"/>
        </a:p>
      </dgm:t>
    </dgm:pt>
    <dgm:pt modelId="{41FBF86D-BAB6-4653-B128-C466792C42AE}" type="sibTrans" cxnId="{D37411FB-756C-4002-9F63-C592A8646621}">
      <dgm:prSet/>
      <dgm:spPr/>
      <dgm:t>
        <a:bodyPr/>
        <a:lstStyle/>
        <a:p>
          <a:endParaRPr lang="en-US"/>
        </a:p>
      </dgm:t>
    </dgm:pt>
    <dgm:pt modelId="{701B7017-7C8A-4C5C-B65B-6AD31250782C}">
      <dgm:prSet custT="1"/>
      <dgm:spPr/>
      <dgm:t>
        <a:bodyPr/>
        <a:lstStyle/>
        <a:p>
          <a:r>
            <a:rPr lang="en-US" sz="2000"/>
            <a:t>Provide information/access for employees in multi-employer workplaces</a:t>
          </a:r>
          <a:endParaRPr lang="en-US" sz="2000" dirty="0"/>
        </a:p>
      </dgm:t>
    </dgm:pt>
    <dgm:pt modelId="{62158E97-C520-480F-925B-73B58DCCFB64}" type="parTrans" cxnId="{B565B7CB-28EA-4B7F-9E62-74E9AD49BF0D}">
      <dgm:prSet/>
      <dgm:spPr/>
      <dgm:t>
        <a:bodyPr/>
        <a:lstStyle/>
        <a:p>
          <a:endParaRPr lang="en-US"/>
        </a:p>
      </dgm:t>
    </dgm:pt>
    <dgm:pt modelId="{E7D9715E-270A-497B-8DAC-386CC8F843DD}" type="sibTrans" cxnId="{B565B7CB-28EA-4B7F-9E62-74E9AD49BF0D}">
      <dgm:prSet/>
      <dgm:spPr/>
      <dgm:t>
        <a:bodyPr/>
        <a:lstStyle/>
        <a:p>
          <a:endParaRPr lang="en-US"/>
        </a:p>
      </dgm:t>
    </dgm:pt>
    <dgm:pt modelId="{AFDBED3C-FFE4-44A9-817A-2D08AA5B42F7}">
      <dgm:prSet custT="1"/>
      <dgm:spPr/>
      <dgm:t>
        <a:bodyPr/>
        <a:lstStyle/>
        <a:p>
          <a:r>
            <a:rPr lang="en-US" sz="2000"/>
            <a:t>Develop, implement, and maintain a written hazard communication program</a:t>
          </a:r>
          <a:endParaRPr lang="en-US" sz="2000" dirty="0"/>
        </a:p>
      </dgm:t>
    </dgm:pt>
    <dgm:pt modelId="{2CCDEE93-FAC1-4369-9AA2-EF23E56B144E}" type="parTrans" cxnId="{0D483A17-890A-4622-AEAB-DFAA14629A46}">
      <dgm:prSet/>
      <dgm:spPr/>
      <dgm:t>
        <a:bodyPr/>
        <a:lstStyle/>
        <a:p>
          <a:endParaRPr lang="en-US"/>
        </a:p>
      </dgm:t>
    </dgm:pt>
    <dgm:pt modelId="{35A5B6D5-4DD2-44F8-8336-E686C654FF0F}" type="sibTrans" cxnId="{0D483A17-890A-4622-AEAB-DFAA14629A46}">
      <dgm:prSet/>
      <dgm:spPr/>
      <dgm:t>
        <a:bodyPr/>
        <a:lstStyle/>
        <a:p>
          <a:endParaRPr lang="en-US"/>
        </a:p>
      </dgm:t>
    </dgm:pt>
    <dgm:pt modelId="{584CBF29-A8BA-4C09-B54F-28FBBB2FD597}" type="pres">
      <dgm:prSet presAssocID="{66720D79-DBAF-4ABD-B004-D6A98E318DC9}" presName="diagram" presStyleCnt="0">
        <dgm:presLayoutVars>
          <dgm:dir/>
          <dgm:resizeHandles val="exact"/>
        </dgm:presLayoutVars>
      </dgm:prSet>
      <dgm:spPr/>
    </dgm:pt>
    <dgm:pt modelId="{5AFD1580-23AB-4D0B-9EF8-12C5008877A1}" type="pres">
      <dgm:prSet presAssocID="{A976CB5C-D02F-49AD-A004-07EEEDF978E3}" presName="node" presStyleLbl="node1" presStyleIdx="0" presStyleCnt="8">
        <dgm:presLayoutVars>
          <dgm:bulletEnabled val="1"/>
        </dgm:presLayoutVars>
      </dgm:prSet>
      <dgm:spPr/>
    </dgm:pt>
    <dgm:pt modelId="{AF1206A0-4BCB-42AC-85C2-76B71BD44142}" type="pres">
      <dgm:prSet presAssocID="{4332C1C3-B144-46AA-A0FA-D71DA6853FB4}" presName="sibTrans" presStyleCnt="0"/>
      <dgm:spPr/>
    </dgm:pt>
    <dgm:pt modelId="{355F0DED-7166-4504-B7DC-5A4189DBB6F2}" type="pres">
      <dgm:prSet presAssocID="{8F685C44-2A0D-4759-B8AF-EFA8943451BF}" presName="node" presStyleLbl="node1" presStyleIdx="1" presStyleCnt="8">
        <dgm:presLayoutVars>
          <dgm:bulletEnabled val="1"/>
        </dgm:presLayoutVars>
      </dgm:prSet>
      <dgm:spPr/>
    </dgm:pt>
    <dgm:pt modelId="{ABB1F66B-BCE2-4F5B-AE3E-D71BDD4B8B25}" type="pres">
      <dgm:prSet presAssocID="{9CEDA0FA-AB0C-4F0A-8113-68277AACD111}" presName="sibTrans" presStyleCnt="0"/>
      <dgm:spPr/>
    </dgm:pt>
    <dgm:pt modelId="{5FAB3998-1C3F-4D43-8586-6D62E269AA59}" type="pres">
      <dgm:prSet presAssocID="{5CCC7FEC-5D9A-43F8-AD35-045C4077C12F}" presName="node" presStyleLbl="node1" presStyleIdx="2" presStyleCnt="8">
        <dgm:presLayoutVars>
          <dgm:bulletEnabled val="1"/>
        </dgm:presLayoutVars>
      </dgm:prSet>
      <dgm:spPr/>
    </dgm:pt>
    <dgm:pt modelId="{70D95B8F-FC4E-4002-83D6-9E5194A90B9C}" type="pres">
      <dgm:prSet presAssocID="{DC0A7077-D439-4F29-99DD-BE505F349501}" presName="sibTrans" presStyleCnt="0"/>
      <dgm:spPr/>
    </dgm:pt>
    <dgm:pt modelId="{41348CC1-9EA0-4AAC-9011-98C699D494A8}" type="pres">
      <dgm:prSet presAssocID="{8F076D5F-2449-4991-90D6-83E95C95E0F2}" presName="node" presStyleLbl="node1" presStyleIdx="3" presStyleCnt="8">
        <dgm:presLayoutVars>
          <dgm:bulletEnabled val="1"/>
        </dgm:presLayoutVars>
      </dgm:prSet>
      <dgm:spPr/>
    </dgm:pt>
    <dgm:pt modelId="{B0D736A3-5A8D-42A0-919C-755CD71DAB82}" type="pres">
      <dgm:prSet presAssocID="{8820A1E3-BFAA-4EBD-A389-2FF01211EFAC}" presName="sibTrans" presStyleCnt="0"/>
      <dgm:spPr/>
    </dgm:pt>
    <dgm:pt modelId="{F6234364-A952-4211-8BA3-826080951207}" type="pres">
      <dgm:prSet presAssocID="{CB968124-E427-4DC2-A123-19BDADCAB5AB}" presName="node" presStyleLbl="node1" presStyleIdx="4" presStyleCnt="8">
        <dgm:presLayoutVars>
          <dgm:bulletEnabled val="1"/>
        </dgm:presLayoutVars>
      </dgm:prSet>
      <dgm:spPr/>
    </dgm:pt>
    <dgm:pt modelId="{9DFC9F61-59B8-4B7F-A13C-2E69212A74A6}" type="pres">
      <dgm:prSet presAssocID="{6E0F60D8-6E18-4AC8-BCC0-C2EC48B5AEC2}" presName="sibTrans" presStyleCnt="0"/>
      <dgm:spPr/>
    </dgm:pt>
    <dgm:pt modelId="{7E3564AE-96D4-4DBC-BF44-0533340A5CCA}" type="pres">
      <dgm:prSet presAssocID="{DF312248-3587-4908-BB05-5ABECBEC2960}" presName="node" presStyleLbl="node1" presStyleIdx="5" presStyleCnt="8">
        <dgm:presLayoutVars>
          <dgm:bulletEnabled val="1"/>
        </dgm:presLayoutVars>
      </dgm:prSet>
      <dgm:spPr/>
    </dgm:pt>
    <dgm:pt modelId="{FA878344-9D47-4C93-A892-589A7BFFCB16}" type="pres">
      <dgm:prSet presAssocID="{41FBF86D-BAB6-4653-B128-C466792C42AE}" presName="sibTrans" presStyleCnt="0"/>
      <dgm:spPr/>
    </dgm:pt>
    <dgm:pt modelId="{1FBD6458-CD36-4365-94E8-C1120BB66D2E}" type="pres">
      <dgm:prSet presAssocID="{701B7017-7C8A-4C5C-B65B-6AD31250782C}" presName="node" presStyleLbl="node1" presStyleIdx="6" presStyleCnt="8" custScaleY="147108">
        <dgm:presLayoutVars>
          <dgm:bulletEnabled val="1"/>
        </dgm:presLayoutVars>
      </dgm:prSet>
      <dgm:spPr/>
    </dgm:pt>
    <dgm:pt modelId="{BA0D1D4A-51DF-430F-81CA-5ADF13570594}" type="pres">
      <dgm:prSet presAssocID="{E7D9715E-270A-497B-8DAC-386CC8F843DD}" presName="sibTrans" presStyleCnt="0"/>
      <dgm:spPr/>
    </dgm:pt>
    <dgm:pt modelId="{93A69F26-BD5E-43F6-9050-B63B62A151E1}" type="pres">
      <dgm:prSet presAssocID="{AFDBED3C-FFE4-44A9-817A-2D08AA5B42F7}" presName="node" presStyleLbl="node1" presStyleIdx="7" presStyleCnt="8" custScaleY="147917">
        <dgm:presLayoutVars>
          <dgm:bulletEnabled val="1"/>
        </dgm:presLayoutVars>
      </dgm:prSet>
      <dgm:spPr/>
    </dgm:pt>
  </dgm:ptLst>
  <dgm:cxnLst>
    <dgm:cxn modelId="{7234AC05-F99D-4F2E-A70A-E2BFDAC42996}" srcId="{66720D79-DBAF-4ABD-B004-D6A98E318DC9}" destId="{A976CB5C-D02F-49AD-A004-07EEEDF978E3}" srcOrd="0" destOrd="0" parTransId="{BCDF9F5B-EC89-4040-90D7-8E6C2B758E6D}" sibTransId="{4332C1C3-B144-46AA-A0FA-D71DA6853FB4}"/>
    <dgm:cxn modelId="{0D483A17-890A-4622-AEAB-DFAA14629A46}" srcId="{66720D79-DBAF-4ABD-B004-D6A98E318DC9}" destId="{AFDBED3C-FFE4-44A9-817A-2D08AA5B42F7}" srcOrd="7" destOrd="0" parTransId="{2CCDEE93-FAC1-4369-9AA2-EF23E56B144E}" sibTransId="{35A5B6D5-4DD2-44F8-8336-E686C654FF0F}"/>
    <dgm:cxn modelId="{F834DA1F-9F01-49AD-B5D4-90D0D6D0F87E}" type="presOf" srcId="{CB968124-E427-4DC2-A123-19BDADCAB5AB}" destId="{F6234364-A952-4211-8BA3-826080951207}" srcOrd="0" destOrd="0" presId="urn:microsoft.com/office/officeart/2005/8/layout/default"/>
    <dgm:cxn modelId="{3D693520-D88F-47D7-9CA0-E8F2A4C80BD4}" type="presOf" srcId="{5CCC7FEC-5D9A-43F8-AD35-045C4077C12F}" destId="{5FAB3998-1C3F-4D43-8586-6D62E269AA59}" srcOrd="0" destOrd="0" presId="urn:microsoft.com/office/officeart/2005/8/layout/default"/>
    <dgm:cxn modelId="{7912752A-D1FE-46DF-8A37-77D104C38DCB}" type="presOf" srcId="{DF312248-3587-4908-BB05-5ABECBEC2960}" destId="{7E3564AE-96D4-4DBC-BF44-0533340A5CCA}" srcOrd="0" destOrd="0" presId="urn:microsoft.com/office/officeart/2005/8/layout/default"/>
    <dgm:cxn modelId="{9C5D5762-684B-4808-BB98-1F333CB794AF}" type="presOf" srcId="{AFDBED3C-FFE4-44A9-817A-2D08AA5B42F7}" destId="{93A69F26-BD5E-43F6-9050-B63B62A151E1}" srcOrd="0" destOrd="0" presId="urn:microsoft.com/office/officeart/2005/8/layout/default"/>
    <dgm:cxn modelId="{D8EC7B65-C8C1-4BFF-8DC6-82398FEB71FE}" srcId="{66720D79-DBAF-4ABD-B004-D6A98E318DC9}" destId="{8F076D5F-2449-4991-90D6-83E95C95E0F2}" srcOrd="3" destOrd="0" parTransId="{55D26DEE-957B-498B-80FB-AFA7685866C0}" sibTransId="{8820A1E3-BFAA-4EBD-A389-2FF01211EFAC}"/>
    <dgm:cxn modelId="{9D52466C-4C44-466B-A7C7-AB002873B9F6}" type="presOf" srcId="{8F076D5F-2449-4991-90D6-83E95C95E0F2}" destId="{41348CC1-9EA0-4AAC-9011-98C699D494A8}" srcOrd="0" destOrd="0" presId="urn:microsoft.com/office/officeart/2005/8/layout/default"/>
    <dgm:cxn modelId="{7F0B7589-3CA1-48B5-BA89-DAA26D870A57}" srcId="{66720D79-DBAF-4ABD-B004-D6A98E318DC9}" destId="{5CCC7FEC-5D9A-43F8-AD35-045C4077C12F}" srcOrd="2" destOrd="0" parTransId="{57E676AB-2BA8-41CD-B162-F3C83DCAC8D6}" sibTransId="{DC0A7077-D439-4F29-99DD-BE505F349501}"/>
    <dgm:cxn modelId="{51DCFC96-9197-44E1-8CA7-8C577C21669A}" srcId="{66720D79-DBAF-4ABD-B004-D6A98E318DC9}" destId="{CB968124-E427-4DC2-A123-19BDADCAB5AB}" srcOrd="4" destOrd="0" parTransId="{1AD29F44-AB26-4C6F-9719-A6BA274048FD}" sibTransId="{6E0F60D8-6E18-4AC8-BCC0-C2EC48B5AEC2}"/>
    <dgm:cxn modelId="{D08D949C-65F3-4F7D-910F-6A1FD17D692D}" type="presOf" srcId="{8F685C44-2A0D-4759-B8AF-EFA8943451BF}" destId="{355F0DED-7166-4504-B7DC-5A4189DBB6F2}" srcOrd="0" destOrd="0" presId="urn:microsoft.com/office/officeart/2005/8/layout/default"/>
    <dgm:cxn modelId="{300C86AD-68CF-4723-ACBC-E58F8BA58AB2}" srcId="{66720D79-DBAF-4ABD-B004-D6A98E318DC9}" destId="{8F685C44-2A0D-4759-B8AF-EFA8943451BF}" srcOrd="1" destOrd="0" parTransId="{0C8BFDAC-8593-4E19-B160-5DF503F9127B}" sibTransId="{9CEDA0FA-AB0C-4F0A-8113-68277AACD111}"/>
    <dgm:cxn modelId="{B565B7CB-28EA-4B7F-9E62-74E9AD49BF0D}" srcId="{66720D79-DBAF-4ABD-B004-D6A98E318DC9}" destId="{701B7017-7C8A-4C5C-B65B-6AD31250782C}" srcOrd="6" destOrd="0" parTransId="{62158E97-C520-480F-925B-73B58DCCFB64}" sibTransId="{E7D9715E-270A-497B-8DAC-386CC8F843DD}"/>
    <dgm:cxn modelId="{71FD29E7-85D0-4256-9E3D-5ADBB298A685}" type="presOf" srcId="{A976CB5C-D02F-49AD-A004-07EEEDF978E3}" destId="{5AFD1580-23AB-4D0B-9EF8-12C5008877A1}" srcOrd="0" destOrd="0" presId="urn:microsoft.com/office/officeart/2005/8/layout/default"/>
    <dgm:cxn modelId="{F6DD4DF5-E14F-42E6-A586-D055C6C3D703}" type="presOf" srcId="{701B7017-7C8A-4C5C-B65B-6AD31250782C}" destId="{1FBD6458-CD36-4365-94E8-C1120BB66D2E}" srcOrd="0" destOrd="0" presId="urn:microsoft.com/office/officeart/2005/8/layout/default"/>
    <dgm:cxn modelId="{D37411FB-756C-4002-9F63-C592A8646621}" srcId="{66720D79-DBAF-4ABD-B004-D6A98E318DC9}" destId="{DF312248-3587-4908-BB05-5ABECBEC2960}" srcOrd="5" destOrd="0" parTransId="{1F18E110-CE99-43C9-8252-22E4A6DF5008}" sibTransId="{41FBF86D-BAB6-4653-B128-C466792C42AE}"/>
    <dgm:cxn modelId="{EDD057FD-8B16-410B-81D3-FC1EFBAA82F2}" type="presOf" srcId="{66720D79-DBAF-4ABD-B004-D6A98E318DC9}" destId="{584CBF29-A8BA-4C09-B54F-28FBBB2FD597}" srcOrd="0" destOrd="0" presId="urn:microsoft.com/office/officeart/2005/8/layout/default"/>
    <dgm:cxn modelId="{A7392087-1C47-4531-8B61-04930BC8C5E7}" type="presParOf" srcId="{584CBF29-A8BA-4C09-B54F-28FBBB2FD597}" destId="{5AFD1580-23AB-4D0B-9EF8-12C5008877A1}" srcOrd="0" destOrd="0" presId="urn:microsoft.com/office/officeart/2005/8/layout/default"/>
    <dgm:cxn modelId="{3FBF54B1-D80B-439B-BD3F-F9B3E3B06A82}" type="presParOf" srcId="{584CBF29-A8BA-4C09-B54F-28FBBB2FD597}" destId="{AF1206A0-4BCB-42AC-85C2-76B71BD44142}" srcOrd="1" destOrd="0" presId="urn:microsoft.com/office/officeart/2005/8/layout/default"/>
    <dgm:cxn modelId="{9BBA613A-2EAD-47CE-BF28-442025D18629}" type="presParOf" srcId="{584CBF29-A8BA-4C09-B54F-28FBBB2FD597}" destId="{355F0DED-7166-4504-B7DC-5A4189DBB6F2}" srcOrd="2" destOrd="0" presId="urn:microsoft.com/office/officeart/2005/8/layout/default"/>
    <dgm:cxn modelId="{D59BA7C4-A7EA-4464-AC75-5242BCE6F0DF}" type="presParOf" srcId="{584CBF29-A8BA-4C09-B54F-28FBBB2FD597}" destId="{ABB1F66B-BCE2-4F5B-AE3E-D71BDD4B8B25}" srcOrd="3" destOrd="0" presId="urn:microsoft.com/office/officeart/2005/8/layout/default"/>
    <dgm:cxn modelId="{47866C04-56C3-43E3-86B2-5ADC42689ED3}" type="presParOf" srcId="{584CBF29-A8BA-4C09-B54F-28FBBB2FD597}" destId="{5FAB3998-1C3F-4D43-8586-6D62E269AA59}" srcOrd="4" destOrd="0" presId="urn:microsoft.com/office/officeart/2005/8/layout/default"/>
    <dgm:cxn modelId="{7191BE5A-E9E8-4656-82A6-26A5BB9081A1}" type="presParOf" srcId="{584CBF29-A8BA-4C09-B54F-28FBBB2FD597}" destId="{70D95B8F-FC4E-4002-83D6-9E5194A90B9C}" srcOrd="5" destOrd="0" presId="urn:microsoft.com/office/officeart/2005/8/layout/default"/>
    <dgm:cxn modelId="{A5DE8584-5927-4148-A10A-F6E7F695847B}" type="presParOf" srcId="{584CBF29-A8BA-4C09-B54F-28FBBB2FD597}" destId="{41348CC1-9EA0-4AAC-9011-98C699D494A8}" srcOrd="6" destOrd="0" presId="urn:microsoft.com/office/officeart/2005/8/layout/default"/>
    <dgm:cxn modelId="{E248586B-0509-4BB8-91E5-C95E41C476D0}" type="presParOf" srcId="{584CBF29-A8BA-4C09-B54F-28FBBB2FD597}" destId="{B0D736A3-5A8D-42A0-919C-755CD71DAB82}" srcOrd="7" destOrd="0" presId="urn:microsoft.com/office/officeart/2005/8/layout/default"/>
    <dgm:cxn modelId="{D4B567DF-0E30-4074-825F-D9BC6310E898}" type="presParOf" srcId="{584CBF29-A8BA-4C09-B54F-28FBBB2FD597}" destId="{F6234364-A952-4211-8BA3-826080951207}" srcOrd="8" destOrd="0" presId="urn:microsoft.com/office/officeart/2005/8/layout/default"/>
    <dgm:cxn modelId="{11F91157-899E-4391-8EB4-D3DD9E7BA313}" type="presParOf" srcId="{584CBF29-A8BA-4C09-B54F-28FBBB2FD597}" destId="{9DFC9F61-59B8-4B7F-A13C-2E69212A74A6}" srcOrd="9" destOrd="0" presId="urn:microsoft.com/office/officeart/2005/8/layout/default"/>
    <dgm:cxn modelId="{58027360-F83F-41F7-884C-2C0C976930F1}" type="presParOf" srcId="{584CBF29-A8BA-4C09-B54F-28FBBB2FD597}" destId="{7E3564AE-96D4-4DBC-BF44-0533340A5CCA}" srcOrd="10" destOrd="0" presId="urn:microsoft.com/office/officeart/2005/8/layout/default"/>
    <dgm:cxn modelId="{5EA9CF26-1C94-4C73-AE8E-EE15F274182B}" type="presParOf" srcId="{584CBF29-A8BA-4C09-B54F-28FBBB2FD597}" destId="{FA878344-9D47-4C93-A892-589A7BFFCB16}" srcOrd="11" destOrd="0" presId="urn:microsoft.com/office/officeart/2005/8/layout/default"/>
    <dgm:cxn modelId="{B54A809D-A9F9-4B7E-900B-E169A3C5EAF5}" type="presParOf" srcId="{584CBF29-A8BA-4C09-B54F-28FBBB2FD597}" destId="{1FBD6458-CD36-4365-94E8-C1120BB66D2E}" srcOrd="12" destOrd="0" presId="urn:microsoft.com/office/officeart/2005/8/layout/default"/>
    <dgm:cxn modelId="{98E8B764-A82F-4FCB-9EA9-D2B28F192D59}" type="presParOf" srcId="{584CBF29-A8BA-4C09-B54F-28FBBB2FD597}" destId="{BA0D1D4A-51DF-430F-81CA-5ADF13570594}" srcOrd="13" destOrd="0" presId="urn:microsoft.com/office/officeart/2005/8/layout/default"/>
    <dgm:cxn modelId="{9DC5A2E6-F3FF-47BC-9021-FDD9B2B1CC0C}" type="presParOf" srcId="{584CBF29-A8BA-4C09-B54F-28FBBB2FD597}" destId="{93A69F26-BD5E-43F6-9050-B63B62A151E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35AEFE-DB66-40D0-8A24-24FCCD4C00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80CA099-A3CC-4587-9C53-1315A8FF3FF4}">
      <dgm:prSet/>
      <dgm:spPr/>
      <dgm:t>
        <a:bodyPr/>
        <a:lstStyle/>
        <a:p>
          <a:r>
            <a:rPr lang="en-US"/>
            <a:t>Develop, implement, and maintain a written hazard communication program</a:t>
          </a:r>
        </a:p>
      </dgm:t>
    </dgm:pt>
    <dgm:pt modelId="{52DFC807-2540-4C69-ACA2-306C38A2AD73}" type="parTrans" cxnId="{C81D5BCB-E587-499C-AB18-7C0EB4A73C47}">
      <dgm:prSet/>
      <dgm:spPr/>
      <dgm:t>
        <a:bodyPr/>
        <a:lstStyle/>
        <a:p>
          <a:endParaRPr lang="en-US"/>
        </a:p>
      </dgm:t>
    </dgm:pt>
    <dgm:pt modelId="{6630382B-2865-4F5A-A7B7-576157C34139}" type="sibTrans" cxnId="{C81D5BCB-E587-499C-AB18-7C0EB4A73C47}">
      <dgm:prSet/>
      <dgm:spPr/>
      <dgm:t>
        <a:bodyPr/>
        <a:lstStyle/>
        <a:p>
          <a:endParaRPr lang="en-US"/>
        </a:p>
      </dgm:t>
    </dgm:pt>
    <dgm:pt modelId="{1DAF3738-5317-44DA-90FA-F623EC8E340E}">
      <dgm:prSet/>
      <dgm:spPr/>
      <dgm:t>
        <a:bodyPr/>
        <a:lstStyle/>
        <a:p>
          <a:r>
            <a:rPr lang="en-US" dirty="0"/>
            <a:t>Main intent is to ensure compliance with standard in a systematic way that coordinates all elements</a:t>
          </a:r>
        </a:p>
      </dgm:t>
    </dgm:pt>
    <dgm:pt modelId="{EDCF7EBC-147E-4AAA-AE64-65CCE431CD34}" type="parTrans" cxnId="{584E7D04-719B-4FB8-A616-C401242C9B48}">
      <dgm:prSet/>
      <dgm:spPr/>
      <dgm:t>
        <a:bodyPr/>
        <a:lstStyle/>
        <a:p>
          <a:endParaRPr lang="en-US"/>
        </a:p>
      </dgm:t>
    </dgm:pt>
    <dgm:pt modelId="{B69B8FA5-335F-4F05-8B6E-50841F840E04}" type="sibTrans" cxnId="{584E7D04-719B-4FB8-A616-C401242C9B48}">
      <dgm:prSet/>
      <dgm:spPr/>
      <dgm:t>
        <a:bodyPr/>
        <a:lstStyle/>
        <a:p>
          <a:endParaRPr lang="en-US"/>
        </a:p>
      </dgm:t>
    </dgm:pt>
    <dgm:pt modelId="{6863C8CB-4AAF-45DC-B677-3DB81553185B}" type="pres">
      <dgm:prSet presAssocID="{0435AEFE-DB66-40D0-8A24-24FCCD4C0062}" presName="root" presStyleCnt="0">
        <dgm:presLayoutVars>
          <dgm:dir/>
          <dgm:resizeHandles val="exact"/>
        </dgm:presLayoutVars>
      </dgm:prSet>
      <dgm:spPr/>
    </dgm:pt>
    <dgm:pt modelId="{D229B0FF-2F54-4269-A0CF-787347206FE5}" type="pres">
      <dgm:prSet presAssocID="{980CA099-A3CC-4587-9C53-1315A8FF3FF4}" presName="compNode" presStyleCnt="0"/>
      <dgm:spPr/>
    </dgm:pt>
    <dgm:pt modelId="{9094D3C1-4CE3-4F10-AA63-CBE08540D6DC}" type="pres">
      <dgm:prSet presAssocID="{980CA099-A3CC-4587-9C53-1315A8FF3FF4}" presName="bgRect" presStyleLbl="bgShp" presStyleIdx="0" presStyleCnt="2"/>
      <dgm:spPr/>
    </dgm:pt>
    <dgm:pt modelId="{AA553833-82CB-4D65-8276-F785907BA29C}" type="pres">
      <dgm:prSet presAssocID="{980CA099-A3CC-4587-9C53-1315A8FF3F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85413DDE-833B-478B-ACCE-DB668777265B}" type="pres">
      <dgm:prSet presAssocID="{980CA099-A3CC-4587-9C53-1315A8FF3FF4}" presName="spaceRect" presStyleCnt="0"/>
      <dgm:spPr/>
    </dgm:pt>
    <dgm:pt modelId="{2EC10325-749E-4C10-AB29-024CF9BE9C88}" type="pres">
      <dgm:prSet presAssocID="{980CA099-A3CC-4587-9C53-1315A8FF3FF4}" presName="parTx" presStyleLbl="revTx" presStyleIdx="0" presStyleCnt="2">
        <dgm:presLayoutVars>
          <dgm:chMax val="0"/>
          <dgm:chPref val="0"/>
        </dgm:presLayoutVars>
      </dgm:prSet>
      <dgm:spPr/>
    </dgm:pt>
    <dgm:pt modelId="{9549E8EF-BD32-4D12-8682-7F3E1D95A292}" type="pres">
      <dgm:prSet presAssocID="{6630382B-2865-4F5A-A7B7-576157C34139}" presName="sibTrans" presStyleCnt="0"/>
      <dgm:spPr/>
    </dgm:pt>
    <dgm:pt modelId="{5C95F3D9-B73D-451C-953E-68388CD8C9AF}" type="pres">
      <dgm:prSet presAssocID="{1DAF3738-5317-44DA-90FA-F623EC8E340E}" presName="compNode" presStyleCnt="0"/>
      <dgm:spPr/>
    </dgm:pt>
    <dgm:pt modelId="{32FC9546-42A4-4A59-9D72-07251641C121}" type="pres">
      <dgm:prSet presAssocID="{1DAF3738-5317-44DA-90FA-F623EC8E340E}" presName="bgRect" presStyleLbl="bgShp" presStyleIdx="1" presStyleCnt="2"/>
      <dgm:spPr/>
    </dgm:pt>
    <dgm:pt modelId="{3812E276-CF66-4D27-87DE-CE5B05724326}" type="pres">
      <dgm:prSet presAssocID="{1DAF3738-5317-44DA-90FA-F623EC8E34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BB102AD-3030-4323-A7B0-B3A2E05CFD60}" type="pres">
      <dgm:prSet presAssocID="{1DAF3738-5317-44DA-90FA-F623EC8E340E}" presName="spaceRect" presStyleCnt="0"/>
      <dgm:spPr/>
    </dgm:pt>
    <dgm:pt modelId="{0C916280-420E-40D1-9DF1-3B800ADB3BBA}" type="pres">
      <dgm:prSet presAssocID="{1DAF3738-5317-44DA-90FA-F623EC8E340E}" presName="parTx" presStyleLbl="revTx" presStyleIdx="1" presStyleCnt="2">
        <dgm:presLayoutVars>
          <dgm:chMax val="0"/>
          <dgm:chPref val="0"/>
        </dgm:presLayoutVars>
      </dgm:prSet>
      <dgm:spPr/>
    </dgm:pt>
  </dgm:ptLst>
  <dgm:cxnLst>
    <dgm:cxn modelId="{584E7D04-719B-4FB8-A616-C401242C9B48}" srcId="{0435AEFE-DB66-40D0-8A24-24FCCD4C0062}" destId="{1DAF3738-5317-44DA-90FA-F623EC8E340E}" srcOrd="1" destOrd="0" parTransId="{EDCF7EBC-147E-4AAA-AE64-65CCE431CD34}" sibTransId="{B69B8FA5-335F-4F05-8B6E-50841F840E04}"/>
    <dgm:cxn modelId="{1B4CC376-9B54-4B7B-AB9C-EB8ADB79EFE5}" type="presOf" srcId="{0435AEFE-DB66-40D0-8A24-24FCCD4C0062}" destId="{6863C8CB-4AAF-45DC-B677-3DB81553185B}" srcOrd="0" destOrd="0" presId="urn:microsoft.com/office/officeart/2018/2/layout/IconVerticalSolidList"/>
    <dgm:cxn modelId="{6B1C4C9B-060C-4425-B46B-E2B205D46A23}" type="presOf" srcId="{980CA099-A3CC-4587-9C53-1315A8FF3FF4}" destId="{2EC10325-749E-4C10-AB29-024CF9BE9C88}" srcOrd="0" destOrd="0" presId="urn:microsoft.com/office/officeart/2018/2/layout/IconVerticalSolidList"/>
    <dgm:cxn modelId="{4F7106BE-EBB3-478C-8DA8-92C0E90DEB12}" type="presOf" srcId="{1DAF3738-5317-44DA-90FA-F623EC8E340E}" destId="{0C916280-420E-40D1-9DF1-3B800ADB3BBA}" srcOrd="0" destOrd="0" presId="urn:microsoft.com/office/officeart/2018/2/layout/IconVerticalSolidList"/>
    <dgm:cxn modelId="{C81D5BCB-E587-499C-AB18-7C0EB4A73C47}" srcId="{0435AEFE-DB66-40D0-8A24-24FCCD4C0062}" destId="{980CA099-A3CC-4587-9C53-1315A8FF3FF4}" srcOrd="0" destOrd="0" parTransId="{52DFC807-2540-4C69-ACA2-306C38A2AD73}" sibTransId="{6630382B-2865-4F5A-A7B7-576157C34139}"/>
    <dgm:cxn modelId="{7C0527E4-F908-4884-BACD-6408E2D65630}" type="presParOf" srcId="{6863C8CB-4AAF-45DC-B677-3DB81553185B}" destId="{D229B0FF-2F54-4269-A0CF-787347206FE5}" srcOrd="0" destOrd="0" presId="urn:microsoft.com/office/officeart/2018/2/layout/IconVerticalSolidList"/>
    <dgm:cxn modelId="{EEAF2311-91ED-41E7-A6EB-CFB6873712B4}" type="presParOf" srcId="{D229B0FF-2F54-4269-A0CF-787347206FE5}" destId="{9094D3C1-4CE3-4F10-AA63-CBE08540D6DC}" srcOrd="0" destOrd="0" presId="urn:microsoft.com/office/officeart/2018/2/layout/IconVerticalSolidList"/>
    <dgm:cxn modelId="{EC04119A-BA6E-4005-9AE6-678166ECEF3C}" type="presParOf" srcId="{D229B0FF-2F54-4269-A0CF-787347206FE5}" destId="{AA553833-82CB-4D65-8276-F785907BA29C}" srcOrd="1" destOrd="0" presId="urn:microsoft.com/office/officeart/2018/2/layout/IconVerticalSolidList"/>
    <dgm:cxn modelId="{8454CB4C-8FB2-40AF-AC00-3E4EF9090814}" type="presParOf" srcId="{D229B0FF-2F54-4269-A0CF-787347206FE5}" destId="{85413DDE-833B-478B-ACCE-DB668777265B}" srcOrd="2" destOrd="0" presId="urn:microsoft.com/office/officeart/2018/2/layout/IconVerticalSolidList"/>
    <dgm:cxn modelId="{33C62707-3A33-4492-903E-00692BFB557A}" type="presParOf" srcId="{D229B0FF-2F54-4269-A0CF-787347206FE5}" destId="{2EC10325-749E-4C10-AB29-024CF9BE9C88}" srcOrd="3" destOrd="0" presId="urn:microsoft.com/office/officeart/2018/2/layout/IconVerticalSolidList"/>
    <dgm:cxn modelId="{1A3DCFA9-C253-472A-9FDA-B9CC96DD451B}" type="presParOf" srcId="{6863C8CB-4AAF-45DC-B677-3DB81553185B}" destId="{9549E8EF-BD32-4D12-8682-7F3E1D95A292}" srcOrd="1" destOrd="0" presId="urn:microsoft.com/office/officeart/2018/2/layout/IconVerticalSolidList"/>
    <dgm:cxn modelId="{DC9748E3-C9E5-4C5C-B5D2-DDCFE3E9B08C}" type="presParOf" srcId="{6863C8CB-4AAF-45DC-B677-3DB81553185B}" destId="{5C95F3D9-B73D-451C-953E-68388CD8C9AF}" srcOrd="2" destOrd="0" presId="urn:microsoft.com/office/officeart/2018/2/layout/IconVerticalSolidList"/>
    <dgm:cxn modelId="{EA50E775-7C6A-4617-8483-0012763618D0}" type="presParOf" srcId="{5C95F3D9-B73D-451C-953E-68388CD8C9AF}" destId="{32FC9546-42A4-4A59-9D72-07251641C121}" srcOrd="0" destOrd="0" presId="urn:microsoft.com/office/officeart/2018/2/layout/IconVerticalSolidList"/>
    <dgm:cxn modelId="{AF55A389-5E5C-45BE-82C8-D764668BE9A4}" type="presParOf" srcId="{5C95F3D9-B73D-451C-953E-68388CD8C9AF}" destId="{3812E276-CF66-4D27-87DE-CE5B05724326}" srcOrd="1" destOrd="0" presId="urn:microsoft.com/office/officeart/2018/2/layout/IconVerticalSolidList"/>
    <dgm:cxn modelId="{56BFA955-AF8B-45F5-964F-EF598142AE16}" type="presParOf" srcId="{5C95F3D9-B73D-451C-953E-68388CD8C9AF}" destId="{3BB102AD-3030-4323-A7B0-B3A2E05CFD60}" srcOrd="2" destOrd="0" presId="urn:microsoft.com/office/officeart/2018/2/layout/IconVerticalSolidList"/>
    <dgm:cxn modelId="{5F7C119E-3A95-4357-AA3A-293558C8EB7C}" type="presParOf" srcId="{5C95F3D9-B73D-451C-953E-68388CD8C9AF}" destId="{0C916280-420E-40D1-9DF1-3B800ADB3B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5EEDB-8DC2-45D7-8484-55A34383E0F8}" type="doc">
      <dgm:prSet loTypeId="urn:microsoft.com/office/officeart/2005/8/layout/matrix3" loCatId="matrix" qsTypeId="urn:microsoft.com/office/officeart/2005/8/quickstyle/simple5" qsCatId="simple" csTypeId="urn:microsoft.com/office/officeart/2005/8/colors/accent2_2" csCatId="accent2"/>
      <dgm:spPr/>
      <dgm:t>
        <a:bodyPr/>
        <a:lstStyle/>
        <a:p>
          <a:endParaRPr lang="en-US"/>
        </a:p>
      </dgm:t>
    </dgm:pt>
    <dgm:pt modelId="{0680F092-FA31-433E-8278-11C4989936D9}">
      <dgm:prSet custT="1"/>
      <dgm:spPr/>
      <dgm:t>
        <a:bodyPr/>
        <a:lstStyle/>
        <a:p>
          <a:r>
            <a:rPr lang="en-US" sz="2000" dirty="0"/>
            <a:t>Lists of hazardous chemicals present at worksite </a:t>
          </a:r>
        </a:p>
      </dgm:t>
    </dgm:pt>
    <dgm:pt modelId="{BE8B6C8F-3A02-47D2-A9EA-009F1DB16E4F}" type="parTrans" cxnId="{68EC2F8E-58D6-4909-A7E8-2A4122BAAEE8}">
      <dgm:prSet/>
      <dgm:spPr/>
      <dgm:t>
        <a:bodyPr/>
        <a:lstStyle/>
        <a:p>
          <a:endParaRPr lang="en-US"/>
        </a:p>
      </dgm:t>
    </dgm:pt>
    <dgm:pt modelId="{90DB7A19-D5CB-47C9-BC93-2A82B517C559}" type="sibTrans" cxnId="{68EC2F8E-58D6-4909-A7E8-2A4122BAAEE8}">
      <dgm:prSet/>
      <dgm:spPr/>
      <dgm:t>
        <a:bodyPr/>
        <a:lstStyle/>
        <a:p>
          <a:endParaRPr lang="en-US"/>
        </a:p>
      </dgm:t>
    </dgm:pt>
    <dgm:pt modelId="{39E16096-2DF5-4D60-86C7-E0A1AF454DCF}">
      <dgm:prSet custT="1"/>
      <dgm:spPr/>
      <dgm:t>
        <a:bodyPr/>
        <a:lstStyle/>
        <a:p>
          <a:r>
            <a:rPr lang="en-US" sz="2000" dirty="0"/>
            <a:t>Availability of SDSs to employees and downstream employers </a:t>
          </a:r>
        </a:p>
      </dgm:t>
    </dgm:pt>
    <dgm:pt modelId="{674774A8-2624-4396-9899-ADCB40658D37}" type="parTrans" cxnId="{B2AA28AD-100A-4C35-A1B2-CAA18357CF70}">
      <dgm:prSet/>
      <dgm:spPr/>
      <dgm:t>
        <a:bodyPr/>
        <a:lstStyle/>
        <a:p>
          <a:endParaRPr lang="en-US"/>
        </a:p>
      </dgm:t>
    </dgm:pt>
    <dgm:pt modelId="{64078983-D168-4875-BD9A-33A5D2173318}" type="sibTrans" cxnId="{B2AA28AD-100A-4C35-A1B2-CAA18357CF70}">
      <dgm:prSet/>
      <dgm:spPr/>
      <dgm:t>
        <a:bodyPr/>
        <a:lstStyle/>
        <a:p>
          <a:endParaRPr lang="en-US"/>
        </a:p>
      </dgm:t>
    </dgm:pt>
    <dgm:pt modelId="{E3E0154E-67EA-4893-BCC9-493DC618EDF1}">
      <dgm:prSet custT="1"/>
      <dgm:spPr/>
      <dgm:t>
        <a:bodyPr/>
        <a:lstStyle/>
        <a:p>
          <a:r>
            <a:rPr lang="en-US" sz="2000" dirty="0"/>
            <a:t>Labeling of chemical containers</a:t>
          </a:r>
        </a:p>
      </dgm:t>
    </dgm:pt>
    <dgm:pt modelId="{200B1587-9D1E-4B33-8D91-50AD4E717072}" type="parTrans" cxnId="{6793B9A8-8E66-4CCE-A6C8-45BD7FB7BDEC}">
      <dgm:prSet/>
      <dgm:spPr/>
      <dgm:t>
        <a:bodyPr/>
        <a:lstStyle/>
        <a:p>
          <a:endParaRPr lang="en-US"/>
        </a:p>
      </dgm:t>
    </dgm:pt>
    <dgm:pt modelId="{EBD387C5-A0A8-400F-819F-A75E873A11CF}" type="sibTrans" cxnId="{6793B9A8-8E66-4CCE-A6C8-45BD7FB7BDEC}">
      <dgm:prSet/>
      <dgm:spPr/>
      <dgm:t>
        <a:bodyPr/>
        <a:lstStyle/>
        <a:p>
          <a:endParaRPr lang="en-US"/>
        </a:p>
      </dgm:t>
    </dgm:pt>
    <dgm:pt modelId="{746618FE-09FF-442F-BAD6-34F7A48790BA}">
      <dgm:prSet custT="1"/>
      <dgm:spPr/>
      <dgm:t>
        <a:bodyPr/>
        <a:lstStyle/>
        <a:p>
          <a:r>
            <a:rPr lang="en-US" sz="2000" dirty="0"/>
            <a:t>Training programs regarding hazards of chemicals and protective measures</a:t>
          </a:r>
        </a:p>
      </dgm:t>
    </dgm:pt>
    <dgm:pt modelId="{DC3F7834-00B8-4F04-9F2E-58906D77BD1F}" type="parTrans" cxnId="{91A9996C-E103-4974-8D11-4A0877253746}">
      <dgm:prSet/>
      <dgm:spPr/>
      <dgm:t>
        <a:bodyPr/>
        <a:lstStyle/>
        <a:p>
          <a:endParaRPr lang="en-US"/>
        </a:p>
      </dgm:t>
    </dgm:pt>
    <dgm:pt modelId="{CB70C5EB-6DC7-4C89-9C4B-9ED539DDCC0F}" type="sibTrans" cxnId="{91A9996C-E103-4974-8D11-4A0877253746}">
      <dgm:prSet/>
      <dgm:spPr/>
      <dgm:t>
        <a:bodyPr/>
        <a:lstStyle/>
        <a:p>
          <a:endParaRPr lang="en-US"/>
        </a:p>
      </dgm:t>
    </dgm:pt>
    <dgm:pt modelId="{A5E98E67-C180-45C0-9676-9F946F659E44}" type="pres">
      <dgm:prSet presAssocID="{2105EEDB-8DC2-45D7-8484-55A34383E0F8}" presName="matrix" presStyleCnt="0">
        <dgm:presLayoutVars>
          <dgm:chMax val="1"/>
          <dgm:dir/>
          <dgm:resizeHandles val="exact"/>
        </dgm:presLayoutVars>
      </dgm:prSet>
      <dgm:spPr/>
    </dgm:pt>
    <dgm:pt modelId="{09F135EF-BAC8-47EC-BD31-5AEA34958BD8}" type="pres">
      <dgm:prSet presAssocID="{2105EEDB-8DC2-45D7-8484-55A34383E0F8}" presName="diamond" presStyleLbl="bgShp" presStyleIdx="0" presStyleCnt="1"/>
      <dgm:spPr/>
    </dgm:pt>
    <dgm:pt modelId="{227F8957-3F08-4299-B2C5-DF86F9C92AAE}" type="pres">
      <dgm:prSet presAssocID="{2105EEDB-8DC2-45D7-8484-55A34383E0F8}" presName="quad1" presStyleLbl="node1" presStyleIdx="0" presStyleCnt="4">
        <dgm:presLayoutVars>
          <dgm:chMax val="0"/>
          <dgm:chPref val="0"/>
          <dgm:bulletEnabled val="1"/>
        </dgm:presLayoutVars>
      </dgm:prSet>
      <dgm:spPr/>
    </dgm:pt>
    <dgm:pt modelId="{01A7D9EE-46A4-4887-B343-F5BCA7FE6C68}" type="pres">
      <dgm:prSet presAssocID="{2105EEDB-8DC2-45D7-8484-55A34383E0F8}" presName="quad2" presStyleLbl="node1" presStyleIdx="1" presStyleCnt="4">
        <dgm:presLayoutVars>
          <dgm:chMax val="0"/>
          <dgm:chPref val="0"/>
          <dgm:bulletEnabled val="1"/>
        </dgm:presLayoutVars>
      </dgm:prSet>
      <dgm:spPr/>
    </dgm:pt>
    <dgm:pt modelId="{FAC58DC8-8871-412F-A398-CEC8A7390718}" type="pres">
      <dgm:prSet presAssocID="{2105EEDB-8DC2-45D7-8484-55A34383E0F8}" presName="quad3" presStyleLbl="node1" presStyleIdx="2" presStyleCnt="4">
        <dgm:presLayoutVars>
          <dgm:chMax val="0"/>
          <dgm:chPref val="0"/>
          <dgm:bulletEnabled val="1"/>
        </dgm:presLayoutVars>
      </dgm:prSet>
      <dgm:spPr/>
    </dgm:pt>
    <dgm:pt modelId="{18FC98A9-AD95-4B5F-A90F-7D93708634FA}" type="pres">
      <dgm:prSet presAssocID="{2105EEDB-8DC2-45D7-8484-55A34383E0F8}" presName="quad4" presStyleLbl="node1" presStyleIdx="3" presStyleCnt="4">
        <dgm:presLayoutVars>
          <dgm:chMax val="0"/>
          <dgm:chPref val="0"/>
          <dgm:bulletEnabled val="1"/>
        </dgm:presLayoutVars>
      </dgm:prSet>
      <dgm:spPr/>
    </dgm:pt>
  </dgm:ptLst>
  <dgm:cxnLst>
    <dgm:cxn modelId="{11CCF542-BE8E-4674-BFE1-56CBBD385A8A}" type="presOf" srcId="{0680F092-FA31-433E-8278-11C4989936D9}" destId="{227F8957-3F08-4299-B2C5-DF86F9C92AAE}" srcOrd="0" destOrd="0" presId="urn:microsoft.com/office/officeart/2005/8/layout/matrix3"/>
    <dgm:cxn modelId="{91A9996C-E103-4974-8D11-4A0877253746}" srcId="{2105EEDB-8DC2-45D7-8484-55A34383E0F8}" destId="{746618FE-09FF-442F-BAD6-34F7A48790BA}" srcOrd="3" destOrd="0" parTransId="{DC3F7834-00B8-4F04-9F2E-58906D77BD1F}" sibTransId="{CB70C5EB-6DC7-4C89-9C4B-9ED539DDCC0F}"/>
    <dgm:cxn modelId="{9A01C66C-F333-40B2-B36C-059059659783}" type="presOf" srcId="{2105EEDB-8DC2-45D7-8484-55A34383E0F8}" destId="{A5E98E67-C180-45C0-9676-9F946F659E44}" srcOrd="0" destOrd="0" presId="urn:microsoft.com/office/officeart/2005/8/layout/matrix3"/>
    <dgm:cxn modelId="{68EC2F8E-58D6-4909-A7E8-2A4122BAAEE8}" srcId="{2105EEDB-8DC2-45D7-8484-55A34383E0F8}" destId="{0680F092-FA31-433E-8278-11C4989936D9}" srcOrd="0" destOrd="0" parTransId="{BE8B6C8F-3A02-47D2-A9EA-009F1DB16E4F}" sibTransId="{90DB7A19-D5CB-47C9-BC93-2A82B517C559}"/>
    <dgm:cxn modelId="{B0421AA3-2C69-4C77-AE1B-3E6CB3FEA2D8}" type="presOf" srcId="{746618FE-09FF-442F-BAD6-34F7A48790BA}" destId="{18FC98A9-AD95-4B5F-A90F-7D93708634FA}" srcOrd="0" destOrd="0" presId="urn:microsoft.com/office/officeart/2005/8/layout/matrix3"/>
    <dgm:cxn modelId="{6793B9A8-8E66-4CCE-A6C8-45BD7FB7BDEC}" srcId="{2105EEDB-8DC2-45D7-8484-55A34383E0F8}" destId="{E3E0154E-67EA-4893-BCC9-493DC618EDF1}" srcOrd="2" destOrd="0" parTransId="{200B1587-9D1E-4B33-8D91-50AD4E717072}" sibTransId="{EBD387C5-A0A8-400F-819F-A75E873A11CF}"/>
    <dgm:cxn modelId="{B2AA28AD-100A-4C35-A1B2-CAA18357CF70}" srcId="{2105EEDB-8DC2-45D7-8484-55A34383E0F8}" destId="{39E16096-2DF5-4D60-86C7-E0A1AF454DCF}" srcOrd="1" destOrd="0" parTransId="{674774A8-2624-4396-9899-ADCB40658D37}" sibTransId="{64078983-D168-4875-BD9A-33A5D2173318}"/>
    <dgm:cxn modelId="{32B11FEA-640E-42A0-8AA1-4B6E0BBF5F9D}" type="presOf" srcId="{E3E0154E-67EA-4893-BCC9-493DC618EDF1}" destId="{FAC58DC8-8871-412F-A398-CEC8A7390718}" srcOrd="0" destOrd="0" presId="urn:microsoft.com/office/officeart/2005/8/layout/matrix3"/>
    <dgm:cxn modelId="{B91A69F4-7DA3-46E0-9674-5C83DC4E4C3F}" type="presOf" srcId="{39E16096-2DF5-4D60-86C7-E0A1AF454DCF}" destId="{01A7D9EE-46A4-4887-B343-F5BCA7FE6C68}" srcOrd="0" destOrd="0" presId="urn:microsoft.com/office/officeart/2005/8/layout/matrix3"/>
    <dgm:cxn modelId="{3C7B1AC3-5DD6-4947-A6CC-8ED144E64E24}" type="presParOf" srcId="{A5E98E67-C180-45C0-9676-9F946F659E44}" destId="{09F135EF-BAC8-47EC-BD31-5AEA34958BD8}" srcOrd="0" destOrd="0" presId="urn:microsoft.com/office/officeart/2005/8/layout/matrix3"/>
    <dgm:cxn modelId="{CFD95E23-373E-4F61-BB9B-4DE0D937A752}" type="presParOf" srcId="{A5E98E67-C180-45C0-9676-9F946F659E44}" destId="{227F8957-3F08-4299-B2C5-DF86F9C92AAE}" srcOrd="1" destOrd="0" presId="urn:microsoft.com/office/officeart/2005/8/layout/matrix3"/>
    <dgm:cxn modelId="{35FAF434-107B-4300-B566-7311E8F9A81E}" type="presParOf" srcId="{A5E98E67-C180-45C0-9676-9F946F659E44}" destId="{01A7D9EE-46A4-4887-B343-F5BCA7FE6C68}" srcOrd="2" destOrd="0" presId="urn:microsoft.com/office/officeart/2005/8/layout/matrix3"/>
    <dgm:cxn modelId="{585B60C4-0FE7-49BA-B52B-3F25EEAF3446}" type="presParOf" srcId="{A5E98E67-C180-45C0-9676-9F946F659E44}" destId="{FAC58DC8-8871-412F-A398-CEC8A7390718}" srcOrd="3" destOrd="0" presId="urn:microsoft.com/office/officeart/2005/8/layout/matrix3"/>
    <dgm:cxn modelId="{C60A8586-051B-4AD8-8726-E5463D976E50}" type="presParOf" srcId="{A5E98E67-C180-45C0-9676-9F946F659E44}" destId="{18FC98A9-AD95-4B5F-A90F-7D93708634F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06D72A-1969-4BDD-9195-825BD2413F0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AC75DAF1-A772-4EA4-A06E-30901F7775E0}">
      <dgm:prSet custT="1"/>
      <dgm:spPr/>
      <dgm:t>
        <a:bodyPr/>
        <a:lstStyle/>
        <a:p>
          <a:r>
            <a:rPr lang="en-US" sz="2400" dirty="0"/>
            <a:t>Use product identifier</a:t>
          </a:r>
        </a:p>
      </dgm:t>
    </dgm:pt>
    <dgm:pt modelId="{2FEEB0E8-6210-41F3-9494-45C161D0CB96}" type="parTrans" cxnId="{4B765A31-2B93-4CC0-AD93-BD1C503CBE63}">
      <dgm:prSet/>
      <dgm:spPr/>
      <dgm:t>
        <a:bodyPr/>
        <a:lstStyle/>
        <a:p>
          <a:endParaRPr lang="en-US"/>
        </a:p>
      </dgm:t>
    </dgm:pt>
    <dgm:pt modelId="{2C3E674D-93E4-418A-89F4-E23D1CA1494E}" type="sibTrans" cxnId="{4B765A31-2B93-4CC0-AD93-BD1C503CBE63}">
      <dgm:prSet/>
      <dgm:spPr/>
      <dgm:t>
        <a:bodyPr/>
        <a:lstStyle/>
        <a:p>
          <a:endParaRPr lang="en-US"/>
        </a:p>
      </dgm:t>
    </dgm:pt>
    <dgm:pt modelId="{35E7449C-A15A-459C-B655-0EBEEF11529C}">
      <dgm:prSet custT="1"/>
      <dgm:spPr/>
      <dgm:t>
        <a:bodyPr/>
        <a:lstStyle/>
        <a:p>
          <a:r>
            <a:rPr lang="en-US" sz="2400" dirty="0"/>
            <a:t>Product name, common name or chemical name</a:t>
          </a:r>
        </a:p>
      </dgm:t>
    </dgm:pt>
    <dgm:pt modelId="{10C330DA-F9E4-431C-B86C-AAAF0A39CCF2}" type="parTrans" cxnId="{5F41EA86-434B-43C3-ABAF-A1F56B36045D}">
      <dgm:prSet/>
      <dgm:spPr/>
      <dgm:t>
        <a:bodyPr/>
        <a:lstStyle/>
        <a:p>
          <a:endParaRPr lang="en-US"/>
        </a:p>
      </dgm:t>
    </dgm:pt>
    <dgm:pt modelId="{00CF24DF-33EF-42DF-BF63-FBD87B37EF25}" type="sibTrans" cxnId="{5F41EA86-434B-43C3-ABAF-A1F56B36045D}">
      <dgm:prSet/>
      <dgm:spPr/>
      <dgm:t>
        <a:bodyPr/>
        <a:lstStyle/>
        <a:p>
          <a:endParaRPr lang="en-US"/>
        </a:p>
      </dgm:t>
    </dgm:pt>
    <dgm:pt modelId="{8688C769-5329-43E1-8650-762DEEBF2494}">
      <dgm:prSet custT="1"/>
      <dgm:spPr/>
      <dgm:t>
        <a:bodyPr/>
        <a:lstStyle/>
        <a:p>
          <a:r>
            <a:rPr lang="en-US" sz="2400" dirty="0"/>
            <a:t>Same as name used on SDS and label</a:t>
          </a:r>
        </a:p>
      </dgm:t>
    </dgm:pt>
    <dgm:pt modelId="{34036F4B-8EDE-4A94-B911-524022772B66}" type="parTrans" cxnId="{5C3B5BD6-2F6B-4BFE-A9DA-1675C0E53325}">
      <dgm:prSet/>
      <dgm:spPr/>
      <dgm:t>
        <a:bodyPr/>
        <a:lstStyle/>
        <a:p>
          <a:endParaRPr lang="en-US"/>
        </a:p>
      </dgm:t>
    </dgm:pt>
    <dgm:pt modelId="{07739598-7E75-44BD-AECB-8C0157980762}" type="sibTrans" cxnId="{5C3B5BD6-2F6B-4BFE-A9DA-1675C0E53325}">
      <dgm:prSet/>
      <dgm:spPr/>
      <dgm:t>
        <a:bodyPr/>
        <a:lstStyle/>
        <a:p>
          <a:endParaRPr lang="en-US"/>
        </a:p>
      </dgm:t>
    </dgm:pt>
    <dgm:pt modelId="{69EE0521-BB0C-4372-9865-B985A3E0DAEB}">
      <dgm:prSet custT="1"/>
      <dgm:spPr/>
      <dgm:t>
        <a:bodyPr/>
        <a:lstStyle/>
        <a:p>
          <a:r>
            <a:rPr lang="en-US" sz="2400" dirty="0"/>
            <a:t>Inventory of chemicals – employer must have an SDS available for each chemical in inventory</a:t>
          </a:r>
        </a:p>
      </dgm:t>
    </dgm:pt>
    <dgm:pt modelId="{49B270B4-3FB6-48AA-9AE2-73989DA19AA4}" type="parTrans" cxnId="{CB080584-1F91-4590-8EFD-24EBCEC01547}">
      <dgm:prSet/>
      <dgm:spPr/>
      <dgm:t>
        <a:bodyPr/>
        <a:lstStyle/>
        <a:p>
          <a:endParaRPr lang="en-US"/>
        </a:p>
      </dgm:t>
    </dgm:pt>
    <dgm:pt modelId="{D20BACCA-7CD7-49BB-BAE3-9A42060536A1}" type="sibTrans" cxnId="{CB080584-1F91-4590-8EFD-24EBCEC01547}">
      <dgm:prSet/>
      <dgm:spPr/>
      <dgm:t>
        <a:bodyPr/>
        <a:lstStyle/>
        <a:p>
          <a:endParaRPr lang="en-US"/>
        </a:p>
      </dgm:t>
    </dgm:pt>
    <dgm:pt modelId="{62A92053-D25D-4323-8057-20DCD2A88D90}">
      <dgm:prSet custT="1"/>
      <dgm:spPr/>
      <dgm:t>
        <a:bodyPr/>
        <a:lstStyle/>
        <a:p>
          <a:r>
            <a:rPr lang="en-US" sz="2400" dirty="0"/>
            <a:t>Covers all chemicals in all forms, whether contained or not </a:t>
          </a:r>
        </a:p>
      </dgm:t>
    </dgm:pt>
    <dgm:pt modelId="{F6658BBE-CC43-4D84-8327-466A3B3444EB}" type="parTrans" cxnId="{AAA2C7F3-6BF1-43C8-990C-95D994A1B98F}">
      <dgm:prSet/>
      <dgm:spPr/>
      <dgm:t>
        <a:bodyPr/>
        <a:lstStyle/>
        <a:p>
          <a:endParaRPr lang="en-US"/>
        </a:p>
      </dgm:t>
    </dgm:pt>
    <dgm:pt modelId="{4349EDDE-A2F7-44DD-9A44-A2DD8FE155A7}" type="sibTrans" cxnId="{AAA2C7F3-6BF1-43C8-990C-95D994A1B98F}">
      <dgm:prSet/>
      <dgm:spPr/>
      <dgm:t>
        <a:bodyPr/>
        <a:lstStyle/>
        <a:p>
          <a:endParaRPr lang="en-US"/>
        </a:p>
      </dgm:t>
    </dgm:pt>
    <dgm:pt modelId="{ED00D581-602C-4059-8E0E-42B66B91AF41}">
      <dgm:prSet custT="1"/>
      <dgm:spPr/>
      <dgm:t>
        <a:bodyPr/>
        <a:lstStyle/>
        <a:p>
          <a:r>
            <a:rPr lang="en-US" sz="2400" dirty="0"/>
            <a:t>Include chemicals in containers, pipes, and those generated by work operations</a:t>
          </a:r>
        </a:p>
      </dgm:t>
    </dgm:pt>
    <dgm:pt modelId="{7458C9B2-293A-4725-B2DD-341EED7824A0}" type="parTrans" cxnId="{15EA9A85-0E4A-49F2-A96F-50A42CD0C387}">
      <dgm:prSet/>
      <dgm:spPr/>
      <dgm:t>
        <a:bodyPr/>
        <a:lstStyle/>
        <a:p>
          <a:endParaRPr lang="en-US"/>
        </a:p>
      </dgm:t>
    </dgm:pt>
    <dgm:pt modelId="{5487F057-0EE0-4CE6-99E9-E52040CBCE12}" type="sibTrans" cxnId="{15EA9A85-0E4A-49F2-A96F-50A42CD0C387}">
      <dgm:prSet/>
      <dgm:spPr/>
      <dgm:t>
        <a:bodyPr/>
        <a:lstStyle/>
        <a:p>
          <a:endParaRPr lang="en-US"/>
        </a:p>
      </dgm:t>
    </dgm:pt>
    <dgm:pt modelId="{BD6E7EE9-E264-42A0-911E-DF6C2F200A3F}" type="pres">
      <dgm:prSet presAssocID="{4106D72A-1969-4BDD-9195-825BD2413F08}" presName="diagram" presStyleCnt="0">
        <dgm:presLayoutVars>
          <dgm:dir/>
          <dgm:resizeHandles val="exact"/>
        </dgm:presLayoutVars>
      </dgm:prSet>
      <dgm:spPr/>
    </dgm:pt>
    <dgm:pt modelId="{5E89B85C-2E1E-403F-9649-C5D68DDE9058}" type="pres">
      <dgm:prSet presAssocID="{AC75DAF1-A772-4EA4-A06E-30901F7775E0}" presName="node" presStyleLbl="node1" presStyleIdx="0" presStyleCnt="4">
        <dgm:presLayoutVars>
          <dgm:bulletEnabled val="1"/>
        </dgm:presLayoutVars>
      </dgm:prSet>
      <dgm:spPr/>
    </dgm:pt>
    <dgm:pt modelId="{B787957D-538F-4E97-BE9D-2439E231FFAC}" type="pres">
      <dgm:prSet presAssocID="{2C3E674D-93E4-418A-89F4-E23D1CA1494E}" presName="sibTrans" presStyleCnt="0"/>
      <dgm:spPr/>
    </dgm:pt>
    <dgm:pt modelId="{EAA07AE3-6057-43EC-8582-06453FA594E3}" type="pres">
      <dgm:prSet presAssocID="{69EE0521-BB0C-4372-9865-B985A3E0DAEB}" presName="node" presStyleLbl="node1" presStyleIdx="1" presStyleCnt="4">
        <dgm:presLayoutVars>
          <dgm:bulletEnabled val="1"/>
        </dgm:presLayoutVars>
      </dgm:prSet>
      <dgm:spPr/>
    </dgm:pt>
    <dgm:pt modelId="{69501A91-E809-46C4-8304-847299E1E0F2}" type="pres">
      <dgm:prSet presAssocID="{D20BACCA-7CD7-49BB-BAE3-9A42060536A1}" presName="sibTrans" presStyleCnt="0"/>
      <dgm:spPr/>
    </dgm:pt>
    <dgm:pt modelId="{76879295-8E82-4504-8898-D2AC87B1C3D1}" type="pres">
      <dgm:prSet presAssocID="{62A92053-D25D-4323-8057-20DCD2A88D90}" presName="node" presStyleLbl="node1" presStyleIdx="2" presStyleCnt="4">
        <dgm:presLayoutVars>
          <dgm:bulletEnabled val="1"/>
        </dgm:presLayoutVars>
      </dgm:prSet>
      <dgm:spPr/>
    </dgm:pt>
    <dgm:pt modelId="{11D0EFC8-BCE7-455A-967C-9C27EC5F23B2}" type="pres">
      <dgm:prSet presAssocID="{4349EDDE-A2F7-44DD-9A44-A2DD8FE155A7}" presName="sibTrans" presStyleCnt="0"/>
      <dgm:spPr/>
    </dgm:pt>
    <dgm:pt modelId="{66ABB052-2142-4D74-9AEA-CA990826A4EF}" type="pres">
      <dgm:prSet presAssocID="{ED00D581-602C-4059-8E0E-42B66B91AF41}" presName="node" presStyleLbl="node1" presStyleIdx="3" presStyleCnt="4">
        <dgm:presLayoutVars>
          <dgm:bulletEnabled val="1"/>
        </dgm:presLayoutVars>
      </dgm:prSet>
      <dgm:spPr/>
    </dgm:pt>
  </dgm:ptLst>
  <dgm:cxnLst>
    <dgm:cxn modelId="{37210305-3ED1-49C8-80E0-7201894426C4}" type="presOf" srcId="{62A92053-D25D-4323-8057-20DCD2A88D90}" destId="{76879295-8E82-4504-8898-D2AC87B1C3D1}" srcOrd="0" destOrd="0" presId="urn:microsoft.com/office/officeart/2005/8/layout/default"/>
    <dgm:cxn modelId="{02631810-B592-4272-AA3B-65F5C508EEAA}" type="presOf" srcId="{35E7449C-A15A-459C-B655-0EBEEF11529C}" destId="{5E89B85C-2E1E-403F-9649-C5D68DDE9058}" srcOrd="0" destOrd="1" presId="urn:microsoft.com/office/officeart/2005/8/layout/default"/>
    <dgm:cxn modelId="{44353B10-6F04-4F2B-AB7D-77E87CF84033}" type="presOf" srcId="{ED00D581-602C-4059-8E0E-42B66B91AF41}" destId="{66ABB052-2142-4D74-9AEA-CA990826A4EF}" srcOrd="0" destOrd="0" presId="urn:microsoft.com/office/officeart/2005/8/layout/default"/>
    <dgm:cxn modelId="{830A8724-B36C-442C-83FB-1853B9AF2BFD}" type="presOf" srcId="{4106D72A-1969-4BDD-9195-825BD2413F08}" destId="{BD6E7EE9-E264-42A0-911E-DF6C2F200A3F}" srcOrd="0" destOrd="0" presId="urn:microsoft.com/office/officeart/2005/8/layout/default"/>
    <dgm:cxn modelId="{4B765A31-2B93-4CC0-AD93-BD1C503CBE63}" srcId="{4106D72A-1969-4BDD-9195-825BD2413F08}" destId="{AC75DAF1-A772-4EA4-A06E-30901F7775E0}" srcOrd="0" destOrd="0" parTransId="{2FEEB0E8-6210-41F3-9494-45C161D0CB96}" sibTransId="{2C3E674D-93E4-418A-89F4-E23D1CA1494E}"/>
    <dgm:cxn modelId="{05274962-DD73-474C-873E-5EB440D9E474}" type="presOf" srcId="{8688C769-5329-43E1-8650-762DEEBF2494}" destId="{5E89B85C-2E1E-403F-9649-C5D68DDE9058}" srcOrd="0" destOrd="2" presId="urn:microsoft.com/office/officeart/2005/8/layout/default"/>
    <dgm:cxn modelId="{D0C6C74F-334D-4EC9-828F-E68636E11913}" type="presOf" srcId="{AC75DAF1-A772-4EA4-A06E-30901F7775E0}" destId="{5E89B85C-2E1E-403F-9649-C5D68DDE9058}" srcOrd="0" destOrd="0" presId="urn:microsoft.com/office/officeart/2005/8/layout/default"/>
    <dgm:cxn modelId="{CB080584-1F91-4590-8EFD-24EBCEC01547}" srcId="{4106D72A-1969-4BDD-9195-825BD2413F08}" destId="{69EE0521-BB0C-4372-9865-B985A3E0DAEB}" srcOrd="1" destOrd="0" parTransId="{49B270B4-3FB6-48AA-9AE2-73989DA19AA4}" sibTransId="{D20BACCA-7CD7-49BB-BAE3-9A42060536A1}"/>
    <dgm:cxn modelId="{15EA9A85-0E4A-49F2-A96F-50A42CD0C387}" srcId="{4106D72A-1969-4BDD-9195-825BD2413F08}" destId="{ED00D581-602C-4059-8E0E-42B66B91AF41}" srcOrd="3" destOrd="0" parTransId="{7458C9B2-293A-4725-B2DD-341EED7824A0}" sibTransId="{5487F057-0EE0-4CE6-99E9-E52040CBCE12}"/>
    <dgm:cxn modelId="{5F41EA86-434B-43C3-ABAF-A1F56B36045D}" srcId="{AC75DAF1-A772-4EA4-A06E-30901F7775E0}" destId="{35E7449C-A15A-459C-B655-0EBEEF11529C}" srcOrd="0" destOrd="0" parTransId="{10C330DA-F9E4-431C-B86C-AAAF0A39CCF2}" sibTransId="{00CF24DF-33EF-42DF-BF63-FBD87B37EF25}"/>
    <dgm:cxn modelId="{FE8C9FBA-C1AC-46DD-A9D0-0E36F0F781F1}" type="presOf" srcId="{69EE0521-BB0C-4372-9865-B985A3E0DAEB}" destId="{EAA07AE3-6057-43EC-8582-06453FA594E3}" srcOrd="0" destOrd="0" presId="urn:microsoft.com/office/officeart/2005/8/layout/default"/>
    <dgm:cxn modelId="{5C3B5BD6-2F6B-4BFE-A9DA-1675C0E53325}" srcId="{AC75DAF1-A772-4EA4-A06E-30901F7775E0}" destId="{8688C769-5329-43E1-8650-762DEEBF2494}" srcOrd="1" destOrd="0" parTransId="{34036F4B-8EDE-4A94-B911-524022772B66}" sibTransId="{07739598-7E75-44BD-AECB-8C0157980762}"/>
    <dgm:cxn modelId="{AAA2C7F3-6BF1-43C8-990C-95D994A1B98F}" srcId="{4106D72A-1969-4BDD-9195-825BD2413F08}" destId="{62A92053-D25D-4323-8057-20DCD2A88D90}" srcOrd="2" destOrd="0" parTransId="{F6658BBE-CC43-4D84-8327-466A3B3444EB}" sibTransId="{4349EDDE-A2F7-44DD-9A44-A2DD8FE155A7}"/>
    <dgm:cxn modelId="{FD76A6DA-65A2-4ED0-877B-4E576914CFB9}" type="presParOf" srcId="{BD6E7EE9-E264-42A0-911E-DF6C2F200A3F}" destId="{5E89B85C-2E1E-403F-9649-C5D68DDE9058}" srcOrd="0" destOrd="0" presId="urn:microsoft.com/office/officeart/2005/8/layout/default"/>
    <dgm:cxn modelId="{66BD3F4C-6D79-4753-8C3D-2FCDECD9B75B}" type="presParOf" srcId="{BD6E7EE9-E264-42A0-911E-DF6C2F200A3F}" destId="{B787957D-538F-4E97-BE9D-2439E231FFAC}" srcOrd="1" destOrd="0" presId="urn:microsoft.com/office/officeart/2005/8/layout/default"/>
    <dgm:cxn modelId="{898DFC72-7A62-4E87-AE77-DA6035357D9F}" type="presParOf" srcId="{BD6E7EE9-E264-42A0-911E-DF6C2F200A3F}" destId="{EAA07AE3-6057-43EC-8582-06453FA594E3}" srcOrd="2" destOrd="0" presId="urn:microsoft.com/office/officeart/2005/8/layout/default"/>
    <dgm:cxn modelId="{1D49EAAD-F7E4-4841-BBE3-4E42B9BF6378}" type="presParOf" srcId="{BD6E7EE9-E264-42A0-911E-DF6C2F200A3F}" destId="{69501A91-E809-46C4-8304-847299E1E0F2}" srcOrd="3" destOrd="0" presId="urn:microsoft.com/office/officeart/2005/8/layout/default"/>
    <dgm:cxn modelId="{B8534F5F-2A70-42FC-9213-E510D5660B1A}" type="presParOf" srcId="{BD6E7EE9-E264-42A0-911E-DF6C2F200A3F}" destId="{76879295-8E82-4504-8898-D2AC87B1C3D1}" srcOrd="4" destOrd="0" presId="urn:microsoft.com/office/officeart/2005/8/layout/default"/>
    <dgm:cxn modelId="{84A7CF2A-1F81-4660-AFAC-1C1D4EA9FACA}" type="presParOf" srcId="{BD6E7EE9-E264-42A0-911E-DF6C2F200A3F}" destId="{11D0EFC8-BCE7-455A-967C-9C27EC5F23B2}" srcOrd="5" destOrd="0" presId="urn:microsoft.com/office/officeart/2005/8/layout/default"/>
    <dgm:cxn modelId="{82B6EF59-8766-42BF-8676-48E7CF725502}" type="presParOf" srcId="{BD6E7EE9-E264-42A0-911E-DF6C2F200A3F}" destId="{66ABB052-2142-4D74-9AEA-CA990826A4E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71EA7D-3EE0-4371-A35E-2D7C973D2C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6C045F-1BC9-4303-842D-7E1F6171952E}">
      <dgm:prSet/>
      <dgm:spPr/>
      <dgm:t>
        <a:bodyPr/>
        <a:lstStyle/>
        <a:p>
          <a:r>
            <a:rPr lang="en-US" dirty="0"/>
            <a:t>Designated person(s) responsible for obtaining and maintaining SDSs</a:t>
          </a:r>
        </a:p>
      </dgm:t>
    </dgm:pt>
    <dgm:pt modelId="{3A3C6A58-6E0A-46B2-8AFF-AF4AE2F84261}" type="parTrans" cxnId="{9B8F933F-43D2-42CA-BF7C-D3C4685BEC7A}">
      <dgm:prSet/>
      <dgm:spPr/>
      <dgm:t>
        <a:bodyPr/>
        <a:lstStyle/>
        <a:p>
          <a:endParaRPr lang="en-US"/>
        </a:p>
      </dgm:t>
    </dgm:pt>
    <dgm:pt modelId="{8DD8346A-D88B-4187-9743-158FF8DDB3AC}" type="sibTrans" cxnId="{9B8F933F-43D2-42CA-BF7C-D3C4685BEC7A}">
      <dgm:prSet/>
      <dgm:spPr/>
      <dgm:t>
        <a:bodyPr/>
        <a:lstStyle/>
        <a:p>
          <a:endParaRPr lang="en-US"/>
        </a:p>
      </dgm:t>
    </dgm:pt>
    <dgm:pt modelId="{B9A09B6E-1ECC-46BC-9A2F-D3468F41B503}">
      <dgm:prSet/>
      <dgm:spPr/>
      <dgm:t>
        <a:bodyPr/>
        <a:lstStyle/>
        <a:p>
          <a:r>
            <a:rPr lang="en-US"/>
            <a:t>Describe how SDSs are </a:t>
          </a:r>
          <a:br>
            <a:rPr lang="en-US"/>
          </a:br>
          <a:r>
            <a:rPr lang="en-US"/>
            <a:t>maintained and how </a:t>
          </a:r>
          <a:br>
            <a:rPr lang="en-US"/>
          </a:br>
          <a:r>
            <a:rPr lang="en-US"/>
            <a:t>employees can access them</a:t>
          </a:r>
        </a:p>
      </dgm:t>
    </dgm:pt>
    <dgm:pt modelId="{F9BF7C16-978B-4806-8514-280D6703C2BD}" type="parTrans" cxnId="{C6B8C9F5-495C-4846-B636-2975745FF36F}">
      <dgm:prSet/>
      <dgm:spPr/>
      <dgm:t>
        <a:bodyPr/>
        <a:lstStyle/>
        <a:p>
          <a:endParaRPr lang="en-US"/>
        </a:p>
      </dgm:t>
    </dgm:pt>
    <dgm:pt modelId="{D2293688-0E21-4D10-A8A7-61F86CBFE419}" type="sibTrans" cxnId="{C6B8C9F5-495C-4846-B636-2975745FF36F}">
      <dgm:prSet/>
      <dgm:spPr/>
      <dgm:t>
        <a:bodyPr/>
        <a:lstStyle/>
        <a:p>
          <a:endParaRPr lang="en-US"/>
        </a:p>
      </dgm:t>
    </dgm:pt>
    <dgm:pt modelId="{981BDBD0-BE79-4F98-B49F-FDC4FC3E92AA}">
      <dgm:prSet/>
      <dgm:spPr/>
      <dgm:t>
        <a:bodyPr/>
        <a:lstStyle/>
        <a:p>
          <a:r>
            <a:rPr lang="en-US"/>
            <a:t>Procedures if SDS is not </a:t>
          </a:r>
          <a:br>
            <a:rPr lang="en-US"/>
          </a:br>
          <a:r>
            <a:rPr lang="en-US"/>
            <a:t>received with first shipment</a:t>
          </a:r>
        </a:p>
      </dgm:t>
    </dgm:pt>
    <dgm:pt modelId="{7DC3C79B-CED6-44D9-91F6-FDDBC93A9F03}" type="parTrans" cxnId="{1B97AC17-B080-4AC4-B1CD-AD3F69136DAD}">
      <dgm:prSet/>
      <dgm:spPr/>
      <dgm:t>
        <a:bodyPr/>
        <a:lstStyle/>
        <a:p>
          <a:endParaRPr lang="en-US"/>
        </a:p>
      </dgm:t>
    </dgm:pt>
    <dgm:pt modelId="{1C141FD2-8F95-48F4-A121-D40D033821AC}" type="sibTrans" cxnId="{1B97AC17-B080-4AC4-B1CD-AD3F69136DAD}">
      <dgm:prSet/>
      <dgm:spPr/>
      <dgm:t>
        <a:bodyPr/>
        <a:lstStyle/>
        <a:p>
          <a:endParaRPr lang="en-US"/>
        </a:p>
      </dgm:t>
    </dgm:pt>
    <dgm:pt modelId="{68E4FB00-9930-4AB1-AE60-7375291707B5}">
      <dgm:prSet/>
      <dgm:spPr/>
      <dgm:t>
        <a:bodyPr/>
        <a:lstStyle/>
        <a:p>
          <a:r>
            <a:rPr lang="en-US"/>
            <a:t>Must have SDS for each chemical; train workers on SDS format and use</a:t>
          </a:r>
        </a:p>
      </dgm:t>
    </dgm:pt>
    <dgm:pt modelId="{5EE47561-E4D2-4FD0-9CC8-138B31B145ED}" type="parTrans" cxnId="{97F8BF00-50BE-4AE0-92B7-A5C37D61B061}">
      <dgm:prSet/>
      <dgm:spPr/>
      <dgm:t>
        <a:bodyPr/>
        <a:lstStyle/>
        <a:p>
          <a:endParaRPr lang="en-US"/>
        </a:p>
      </dgm:t>
    </dgm:pt>
    <dgm:pt modelId="{C072DC53-0306-4D97-9BD1-4377126E27DA}" type="sibTrans" cxnId="{97F8BF00-50BE-4AE0-92B7-A5C37D61B061}">
      <dgm:prSet/>
      <dgm:spPr/>
      <dgm:t>
        <a:bodyPr/>
        <a:lstStyle/>
        <a:p>
          <a:endParaRPr lang="en-US"/>
        </a:p>
      </dgm:t>
    </dgm:pt>
    <dgm:pt modelId="{0A8A6032-4687-4E54-93A7-BAFD199AEBFA}" type="pres">
      <dgm:prSet presAssocID="{3371EA7D-3EE0-4371-A35E-2D7C973D2C51}" presName="linear" presStyleCnt="0">
        <dgm:presLayoutVars>
          <dgm:animLvl val="lvl"/>
          <dgm:resizeHandles val="exact"/>
        </dgm:presLayoutVars>
      </dgm:prSet>
      <dgm:spPr/>
    </dgm:pt>
    <dgm:pt modelId="{ED902307-EB5B-4FFF-81DD-7CDE9F6A00AA}" type="pres">
      <dgm:prSet presAssocID="{616C045F-1BC9-4303-842D-7E1F6171952E}" presName="parentText" presStyleLbl="node1" presStyleIdx="0" presStyleCnt="4">
        <dgm:presLayoutVars>
          <dgm:chMax val="0"/>
          <dgm:bulletEnabled val="1"/>
        </dgm:presLayoutVars>
      </dgm:prSet>
      <dgm:spPr/>
    </dgm:pt>
    <dgm:pt modelId="{53EB2ADD-42DB-403A-A341-FCB73A71A772}" type="pres">
      <dgm:prSet presAssocID="{8DD8346A-D88B-4187-9743-158FF8DDB3AC}" presName="spacer" presStyleCnt="0"/>
      <dgm:spPr/>
    </dgm:pt>
    <dgm:pt modelId="{12193F3B-E631-4112-A7B3-0535F81106A2}" type="pres">
      <dgm:prSet presAssocID="{B9A09B6E-1ECC-46BC-9A2F-D3468F41B503}" presName="parentText" presStyleLbl="node1" presStyleIdx="1" presStyleCnt="4">
        <dgm:presLayoutVars>
          <dgm:chMax val="0"/>
          <dgm:bulletEnabled val="1"/>
        </dgm:presLayoutVars>
      </dgm:prSet>
      <dgm:spPr/>
    </dgm:pt>
    <dgm:pt modelId="{96499062-4234-43B7-B40B-CB391FF1EF4A}" type="pres">
      <dgm:prSet presAssocID="{D2293688-0E21-4D10-A8A7-61F86CBFE419}" presName="spacer" presStyleCnt="0"/>
      <dgm:spPr/>
    </dgm:pt>
    <dgm:pt modelId="{38CA3700-4E40-4253-9E78-CFF716B5972E}" type="pres">
      <dgm:prSet presAssocID="{981BDBD0-BE79-4F98-B49F-FDC4FC3E92AA}" presName="parentText" presStyleLbl="node1" presStyleIdx="2" presStyleCnt="4">
        <dgm:presLayoutVars>
          <dgm:chMax val="0"/>
          <dgm:bulletEnabled val="1"/>
        </dgm:presLayoutVars>
      </dgm:prSet>
      <dgm:spPr/>
    </dgm:pt>
    <dgm:pt modelId="{4179CC52-FABE-43DC-9A4A-77EF24591C91}" type="pres">
      <dgm:prSet presAssocID="{1C141FD2-8F95-48F4-A121-D40D033821AC}" presName="spacer" presStyleCnt="0"/>
      <dgm:spPr/>
    </dgm:pt>
    <dgm:pt modelId="{213470F7-BC36-4C7B-A585-AC1634492768}" type="pres">
      <dgm:prSet presAssocID="{68E4FB00-9930-4AB1-AE60-7375291707B5}" presName="parentText" presStyleLbl="node1" presStyleIdx="3" presStyleCnt="4">
        <dgm:presLayoutVars>
          <dgm:chMax val="0"/>
          <dgm:bulletEnabled val="1"/>
        </dgm:presLayoutVars>
      </dgm:prSet>
      <dgm:spPr/>
    </dgm:pt>
  </dgm:ptLst>
  <dgm:cxnLst>
    <dgm:cxn modelId="{97F8BF00-50BE-4AE0-92B7-A5C37D61B061}" srcId="{3371EA7D-3EE0-4371-A35E-2D7C973D2C51}" destId="{68E4FB00-9930-4AB1-AE60-7375291707B5}" srcOrd="3" destOrd="0" parTransId="{5EE47561-E4D2-4FD0-9CC8-138B31B145ED}" sibTransId="{C072DC53-0306-4D97-9BD1-4377126E27DA}"/>
    <dgm:cxn modelId="{1B97AC17-B080-4AC4-B1CD-AD3F69136DAD}" srcId="{3371EA7D-3EE0-4371-A35E-2D7C973D2C51}" destId="{981BDBD0-BE79-4F98-B49F-FDC4FC3E92AA}" srcOrd="2" destOrd="0" parTransId="{7DC3C79B-CED6-44D9-91F6-FDDBC93A9F03}" sibTransId="{1C141FD2-8F95-48F4-A121-D40D033821AC}"/>
    <dgm:cxn modelId="{E23D7922-DA5A-4232-834C-CA8514477123}" type="presOf" srcId="{B9A09B6E-1ECC-46BC-9A2F-D3468F41B503}" destId="{12193F3B-E631-4112-A7B3-0535F81106A2}" srcOrd="0" destOrd="0" presId="urn:microsoft.com/office/officeart/2005/8/layout/vList2"/>
    <dgm:cxn modelId="{9B8F933F-43D2-42CA-BF7C-D3C4685BEC7A}" srcId="{3371EA7D-3EE0-4371-A35E-2D7C973D2C51}" destId="{616C045F-1BC9-4303-842D-7E1F6171952E}" srcOrd="0" destOrd="0" parTransId="{3A3C6A58-6E0A-46B2-8AFF-AF4AE2F84261}" sibTransId="{8DD8346A-D88B-4187-9743-158FF8DDB3AC}"/>
    <dgm:cxn modelId="{17560D6F-68C9-49E2-85A6-9598D52DBA7E}" type="presOf" srcId="{616C045F-1BC9-4303-842D-7E1F6171952E}" destId="{ED902307-EB5B-4FFF-81DD-7CDE9F6A00AA}" srcOrd="0" destOrd="0" presId="urn:microsoft.com/office/officeart/2005/8/layout/vList2"/>
    <dgm:cxn modelId="{5E1B6555-CA88-4BAE-96FE-E5D56A5C2043}" type="presOf" srcId="{3371EA7D-3EE0-4371-A35E-2D7C973D2C51}" destId="{0A8A6032-4687-4E54-93A7-BAFD199AEBFA}" srcOrd="0" destOrd="0" presId="urn:microsoft.com/office/officeart/2005/8/layout/vList2"/>
    <dgm:cxn modelId="{673944AA-37BD-4236-9EAF-2DE066B9FB61}" type="presOf" srcId="{981BDBD0-BE79-4F98-B49F-FDC4FC3E92AA}" destId="{38CA3700-4E40-4253-9E78-CFF716B5972E}" srcOrd="0" destOrd="0" presId="urn:microsoft.com/office/officeart/2005/8/layout/vList2"/>
    <dgm:cxn modelId="{17126DD2-9418-484A-8E47-157BB2888898}" type="presOf" srcId="{68E4FB00-9930-4AB1-AE60-7375291707B5}" destId="{213470F7-BC36-4C7B-A585-AC1634492768}" srcOrd="0" destOrd="0" presId="urn:microsoft.com/office/officeart/2005/8/layout/vList2"/>
    <dgm:cxn modelId="{C6B8C9F5-495C-4846-B636-2975745FF36F}" srcId="{3371EA7D-3EE0-4371-A35E-2D7C973D2C51}" destId="{B9A09B6E-1ECC-46BC-9A2F-D3468F41B503}" srcOrd="1" destOrd="0" parTransId="{F9BF7C16-978B-4806-8514-280D6703C2BD}" sibTransId="{D2293688-0E21-4D10-A8A7-61F86CBFE419}"/>
    <dgm:cxn modelId="{BDD2EBA8-5F4D-40B1-B7CD-1D3FF0B3742F}" type="presParOf" srcId="{0A8A6032-4687-4E54-93A7-BAFD199AEBFA}" destId="{ED902307-EB5B-4FFF-81DD-7CDE9F6A00AA}" srcOrd="0" destOrd="0" presId="urn:microsoft.com/office/officeart/2005/8/layout/vList2"/>
    <dgm:cxn modelId="{3A2893D8-E5B9-4C2F-8B95-D147D966D256}" type="presParOf" srcId="{0A8A6032-4687-4E54-93A7-BAFD199AEBFA}" destId="{53EB2ADD-42DB-403A-A341-FCB73A71A772}" srcOrd="1" destOrd="0" presId="urn:microsoft.com/office/officeart/2005/8/layout/vList2"/>
    <dgm:cxn modelId="{995CAB96-C61E-4846-A72E-C344F5332302}" type="presParOf" srcId="{0A8A6032-4687-4E54-93A7-BAFD199AEBFA}" destId="{12193F3B-E631-4112-A7B3-0535F81106A2}" srcOrd="2" destOrd="0" presId="urn:microsoft.com/office/officeart/2005/8/layout/vList2"/>
    <dgm:cxn modelId="{1952A96B-9755-4EDF-B51B-7C0182E2211E}" type="presParOf" srcId="{0A8A6032-4687-4E54-93A7-BAFD199AEBFA}" destId="{96499062-4234-43B7-B40B-CB391FF1EF4A}" srcOrd="3" destOrd="0" presId="urn:microsoft.com/office/officeart/2005/8/layout/vList2"/>
    <dgm:cxn modelId="{B77DB31A-B708-4F98-B921-1E4C2378D83E}" type="presParOf" srcId="{0A8A6032-4687-4E54-93A7-BAFD199AEBFA}" destId="{38CA3700-4E40-4253-9E78-CFF716B5972E}" srcOrd="4" destOrd="0" presId="urn:microsoft.com/office/officeart/2005/8/layout/vList2"/>
    <dgm:cxn modelId="{237F3406-0B14-4C5F-BF0F-900663763D4A}" type="presParOf" srcId="{0A8A6032-4687-4E54-93A7-BAFD199AEBFA}" destId="{4179CC52-FABE-43DC-9A4A-77EF24591C91}" srcOrd="5" destOrd="0" presId="urn:microsoft.com/office/officeart/2005/8/layout/vList2"/>
    <dgm:cxn modelId="{3FF2E8C1-7ACE-40B4-BD34-FB74FE22684E}" type="presParOf" srcId="{0A8A6032-4687-4E54-93A7-BAFD199AEBFA}" destId="{213470F7-BC36-4C7B-A585-AC16344927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046264-A79F-4436-8A12-DF0CE96F00F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0C418627-C35F-4C03-B90E-CBA58444AAE8}">
      <dgm:prSet/>
      <dgm:spPr/>
      <dgm:t>
        <a:bodyPr/>
        <a:lstStyle/>
        <a:p>
          <a:r>
            <a:rPr lang="en-US" dirty="0"/>
            <a:t>Designated person(s) responsible for labeling compliance</a:t>
          </a:r>
        </a:p>
      </dgm:t>
    </dgm:pt>
    <dgm:pt modelId="{8DD228C5-B134-4930-A257-2A48D5F77318}" type="parTrans" cxnId="{A3AAEC48-B820-4143-918E-FA4E47AB2CDA}">
      <dgm:prSet/>
      <dgm:spPr/>
      <dgm:t>
        <a:bodyPr/>
        <a:lstStyle/>
        <a:p>
          <a:endParaRPr lang="en-US"/>
        </a:p>
      </dgm:t>
    </dgm:pt>
    <dgm:pt modelId="{FD1694C8-CE6B-4C50-B088-6481D51210CC}" type="sibTrans" cxnId="{A3AAEC48-B820-4143-918E-FA4E47AB2CDA}">
      <dgm:prSet/>
      <dgm:spPr/>
      <dgm:t>
        <a:bodyPr/>
        <a:lstStyle/>
        <a:p>
          <a:endParaRPr lang="en-US"/>
        </a:p>
      </dgm:t>
    </dgm:pt>
    <dgm:pt modelId="{1FBBEC85-0A96-4D4B-920F-F8F8D3FCA402}">
      <dgm:prSet/>
      <dgm:spPr/>
      <dgm:t>
        <a:bodyPr/>
        <a:lstStyle/>
        <a:p>
          <a:r>
            <a:rPr lang="en-US"/>
            <a:t>Describe alternatives to labeling of stationary process containers</a:t>
          </a:r>
        </a:p>
      </dgm:t>
    </dgm:pt>
    <dgm:pt modelId="{62029F34-E75E-4F1E-9387-A97582DC1BF1}" type="parTrans" cxnId="{C1303AF0-4192-4170-90D6-4A5DFFC3E0F9}">
      <dgm:prSet/>
      <dgm:spPr/>
      <dgm:t>
        <a:bodyPr/>
        <a:lstStyle/>
        <a:p>
          <a:endParaRPr lang="en-US"/>
        </a:p>
      </dgm:t>
    </dgm:pt>
    <dgm:pt modelId="{61BCE370-95CA-4940-91AC-2724A7C602FF}" type="sibTrans" cxnId="{C1303AF0-4192-4170-90D6-4A5DFFC3E0F9}">
      <dgm:prSet/>
      <dgm:spPr/>
      <dgm:t>
        <a:bodyPr/>
        <a:lstStyle/>
        <a:p>
          <a:endParaRPr lang="en-US"/>
        </a:p>
      </dgm:t>
    </dgm:pt>
    <dgm:pt modelId="{7E990DAC-9779-4250-BAA1-30679DB10461}">
      <dgm:prSet/>
      <dgm:spPr/>
      <dgm:t>
        <a:bodyPr/>
        <a:lstStyle/>
        <a:p>
          <a:r>
            <a:rPr lang="en-US"/>
            <a:t>Ensure all workplace containers are labeled appropriately</a:t>
          </a:r>
        </a:p>
      </dgm:t>
    </dgm:pt>
    <dgm:pt modelId="{18AE6A30-A633-4B2A-ACF5-6A231D1A5998}" type="parTrans" cxnId="{FBC060D0-3CFF-4B36-950E-9B99BB865C94}">
      <dgm:prSet/>
      <dgm:spPr/>
      <dgm:t>
        <a:bodyPr/>
        <a:lstStyle/>
        <a:p>
          <a:endParaRPr lang="en-US"/>
        </a:p>
      </dgm:t>
    </dgm:pt>
    <dgm:pt modelId="{449C9E3A-06C5-4DC7-818C-44D5E26FF467}" type="sibTrans" cxnId="{FBC060D0-3CFF-4B36-950E-9B99BB865C94}">
      <dgm:prSet/>
      <dgm:spPr/>
      <dgm:t>
        <a:bodyPr/>
        <a:lstStyle/>
        <a:p>
          <a:endParaRPr lang="en-US"/>
        </a:p>
      </dgm:t>
    </dgm:pt>
    <dgm:pt modelId="{90013D03-9C2A-494B-A2AD-B421CF2B9254}">
      <dgm:prSet/>
      <dgm:spPr/>
      <dgm:t>
        <a:bodyPr/>
        <a:lstStyle/>
        <a:p>
          <a:r>
            <a:rPr lang="en-US"/>
            <a:t>Labels included in training (shipping and workplace containers)</a:t>
          </a:r>
        </a:p>
      </dgm:t>
    </dgm:pt>
    <dgm:pt modelId="{928F1A47-9318-40A8-9E22-018C6BD7AC54}" type="parTrans" cxnId="{54DEBC2D-523B-4D9F-90A8-CBE8648F0098}">
      <dgm:prSet/>
      <dgm:spPr/>
      <dgm:t>
        <a:bodyPr/>
        <a:lstStyle/>
        <a:p>
          <a:endParaRPr lang="en-US"/>
        </a:p>
      </dgm:t>
    </dgm:pt>
    <dgm:pt modelId="{B8AF3E63-FA57-4DBB-844E-62B9434043DB}" type="sibTrans" cxnId="{54DEBC2D-523B-4D9F-90A8-CBE8648F0098}">
      <dgm:prSet/>
      <dgm:spPr/>
      <dgm:t>
        <a:bodyPr/>
        <a:lstStyle/>
        <a:p>
          <a:endParaRPr lang="en-US"/>
        </a:p>
      </dgm:t>
    </dgm:pt>
    <dgm:pt modelId="{01D714CF-3099-4E1C-A3F8-8657DF104A13}">
      <dgm:prSet/>
      <dgm:spPr/>
      <dgm:t>
        <a:bodyPr/>
        <a:lstStyle/>
        <a:p>
          <a:r>
            <a:rPr lang="en-US"/>
            <a:t>Procedures for reviewing/updating workplace label information</a:t>
          </a:r>
        </a:p>
      </dgm:t>
    </dgm:pt>
    <dgm:pt modelId="{1B4CE818-9B17-46E8-9FD4-D6CAE7F2FB75}" type="parTrans" cxnId="{920D9B96-321D-4187-9279-75F8F8C45D59}">
      <dgm:prSet/>
      <dgm:spPr/>
      <dgm:t>
        <a:bodyPr/>
        <a:lstStyle/>
        <a:p>
          <a:endParaRPr lang="en-US"/>
        </a:p>
      </dgm:t>
    </dgm:pt>
    <dgm:pt modelId="{B408CA56-ED88-44A1-90CE-B3453539F145}" type="sibTrans" cxnId="{920D9B96-321D-4187-9279-75F8F8C45D59}">
      <dgm:prSet/>
      <dgm:spPr/>
      <dgm:t>
        <a:bodyPr/>
        <a:lstStyle/>
        <a:p>
          <a:endParaRPr lang="en-US"/>
        </a:p>
      </dgm:t>
    </dgm:pt>
    <dgm:pt modelId="{4BB640C9-C45A-4765-907C-1C72438DCA46}" type="pres">
      <dgm:prSet presAssocID="{4E046264-A79F-4436-8A12-DF0CE96F00F2}" presName="diagram" presStyleCnt="0">
        <dgm:presLayoutVars>
          <dgm:dir/>
          <dgm:resizeHandles val="exact"/>
        </dgm:presLayoutVars>
      </dgm:prSet>
      <dgm:spPr/>
    </dgm:pt>
    <dgm:pt modelId="{059B9883-AF3D-4945-ADEA-29941DB1B869}" type="pres">
      <dgm:prSet presAssocID="{0C418627-C35F-4C03-B90E-CBA58444AAE8}" presName="node" presStyleLbl="node1" presStyleIdx="0" presStyleCnt="5">
        <dgm:presLayoutVars>
          <dgm:bulletEnabled val="1"/>
        </dgm:presLayoutVars>
      </dgm:prSet>
      <dgm:spPr/>
    </dgm:pt>
    <dgm:pt modelId="{0BA172DE-DF60-497E-A65E-17D103A98609}" type="pres">
      <dgm:prSet presAssocID="{FD1694C8-CE6B-4C50-B088-6481D51210CC}" presName="sibTrans" presStyleCnt="0"/>
      <dgm:spPr/>
    </dgm:pt>
    <dgm:pt modelId="{13B004C3-8411-46FA-BB9D-ACE3431FD5F1}" type="pres">
      <dgm:prSet presAssocID="{1FBBEC85-0A96-4D4B-920F-F8F8D3FCA402}" presName="node" presStyleLbl="node1" presStyleIdx="1" presStyleCnt="5">
        <dgm:presLayoutVars>
          <dgm:bulletEnabled val="1"/>
        </dgm:presLayoutVars>
      </dgm:prSet>
      <dgm:spPr/>
    </dgm:pt>
    <dgm:pt modelId="{0A0E97E3-4B7B-469A-86BE-61D2097DDA53}" type="pres">
      <dgm:prSet presAssocID="{61BCE370-95CA-4940-91AC-2724A7C602FF}" presName="sibTrans" presStyleCnt="0"/>
      <dgm:spPr/>
    </dgm:pt>
    <dgm:pt modelId="{D809581B-3F79-415D-9C7D-32BC381EC5E9}" type="pres">
      <dgm:prSet presAssocID="{7E990DAC-9779-4250-BAA1-30679DB10461}" presName="node" presStyleLbl="node1" presStyleIdx="2" presStyleCnt="5">
        <dgm:presLayoutVars>
          <dgm:bulletEnabled val="1"/>
        </dgm:presLayoutVars>
      </dgm:prSet>
      <dgm:spPr/>
    </dgm:pt>
    <dgm:pt modelId="{AB8ADD1D-0D99-4B42-B3B0-B50EA38B84BA}" type="pres">
      <dgm:prSet presAssocID="{449C9E3A-06C5-4DC7-818C-44D5E26FF467}" presName="sibTrans" presStyleCnt="0"/>
      <dgm:spPr/>
    </dgm:pt>
    <dgm:pt modelId="{0CF9DF9C-0DEE-4B01-BD61-86B7910CA686}" type="pres">
      <dgm:prSet presAssocID="{90013D03-9C2A-494B-A2AD-B421CF2B9254}" presName="node" presStyleLbl="node1" presStyleIdx="3" presStyleCnt="5">
        <dgm:presLayoutVars>
          <dgm:bulletEnabled val="1"/>
        </dgm:presLayoutVars>
      </dgm:prSet>
      <dgm:spPr/>
    </dgm:pt>
    <dgm:pt modelId="{4436B923-5235-4F45-957A-A3A24B12E9F3}" type="pres">
      <dgm:prSet presAssocID="{B8AF3E63-FA57-4DBB-844E-62B9434043DB}" presName="sibTrans" presStyleCnt="0"/>
      <dgm:spPr/>
    </dgm:pt>
    <dgm:pt modelId="{C6BD3FFC-6EAD-47E5-9ED1-C9B2B0B44C4F}" type="pres">
      <dgm:prSet presAssocID="{01D714CF-3099-4E1C-A3F8-8657DF104A13}" presName="node" presStyleLbl="node1" presStyleIdx="4" presStyleCnt="5">
        <dgm:presLayoutVars>
          <dgm:bulletEnabled val="1"/>
        </dgm:presLayoutVars>
      </dgm:prSet>
      <dgm:spPr/>
    </dgm:pt>
  </dgm:ptLst>
  <dgm:cxnLst>
    <dgm:cxn modelId="{CDBABB12-E465-4BAB-A447-52E06C088B19}" type="presOf" srcId="{4E046264-A79F-4436-8A12-DF0CE96F00F2}" destId="{4BB640C9-C45A-4765-907C-1C72438DCA46}" srcOrd="0" destOrd="0" presId="urn:microsoft.com/office/officeart/2005/8/layout/default"/>
    <dgm:cxn modelId="{54DEBC2D-523B-4D9F-90A8-CBE8648F0098}" srcId="{4E046264-A79F-4436-8A12-DF0CE96F00F2}" destId="{90013D03-9C2A-494B-A2AD-B421CF2B9254}" srcOrd="3" destOrd="0" parTransId="{928F1A47-9318-40A8-9E22-018C6BD7AC54}" sibTransId="{B8AF3E63-FA57-4DBB-844E-62B9434043DB}"/>
    <dgm:cxn modelId="{ADBDF447-AD8C-409B-B114-CAA5E669A8B0}" type="presOf" srcId="{01D714CF-3099-4E1C-A3F8-8657DF104A13}" destId="{C6BD3FFC-6EAD-47E5-9ED1-C9B2B0B44C4F}" srcOrd="0" destOrd="0" presId="urn:microsoft.com/office/officeart/2005/8/layout/default"/>
    <dgm:cxn modelId="{A3AAEC48-B820-4143-918E-FA4E47AB2CDA}" srcId="{4E046264-A79F-4436-8A12-DF0CE96F00F2}" destId="{0C418627-C35F-4C03-B90E-CBA58444AAE8}" srcOrd="0" destOrd="0" parTransId="{8DD228C5-B134-4930-A257-2A48D5F77318}" sibTransId="{FD1694C8-CE6B-4C50-B088-6481D51210CC}"/>
    <dgm:cxn modelId="{11DA8F79-15ED-45DC-B447-F58117777149}" type="presOf" srcId="{1FBBEC85-0A96-4D4B-920F-F8F8D3FCA402}" destId="{13B004C3-8411-46FA-BB9D-ACE3431FD5F1}" srcOrd="0" destOrd="0" presId="urn:microsoft.com/office/officeart/2005/8/layout/default"/>
    <dgm:cxn modelId="{7473D591-679B-492F-8BE3-D5B45E4E42D6}" type="presOf" srcId="{90013D03-9C2A-494B-A2AD-B421CF2B9254}" destId="{0CF9DF9C-0DEE-4B01-BD61-86B7910CA686}" srcOrd="0" destOrd="0" presId="urn:microsoft.com/office/officeart/2005/8/layout/default"/>
    <dgm:cxn modelId="{920D9B96-321D-4187-9279-75F8F8C45D59}" srcId="{4E046264-A79F-4436-8A12-DF0CE96F00F2}" destId="{01D714CF-3099-4E1C-A3F8-8657DF104A13}" srcOrd="4" destOrd="0" parTransId="{1B4CE818-9B17-46E8-9FD4-D6CAE7F2FB75}" sibTransId="{B408CA56-ED88-44A1-90CE-B3453539F145}"/>
    <dgm:cxn modelId="{FBC060D0-3CFF-4B36-950E-9B99BB865C94}" srcId="{4E046264-A79F-4436-8A12-DF0CE96F00F2}" destId="{7E990DAC-9779-4250-BAA1-30679DB10461}" srcOrd="2" destOrd="0" parTransId="{18AE6A30-A633-4B2A-ACF5-6A231D1A5998}" sibTransId="{449C9E3A-06C5-4DC7-818C-44D5E26FF467}"/>
    <dgm:cxn modelId="{DC761EDD-F5B1-453D-9730-EFAC376F558A}" type="presOf" srcId="{7E990DAC-9779-4250-BAA1-30679DB10461}" destId="{D809581B-3F79-415D-9C7D-32BC381EC5E9}" srcOrd="0" destOrd="0" presId="urn:microsoft.com/office/officeart/2005/8/layout/default"/>
    <dgm:cxn modelId="{198509E6-E301-4BF4-B269-6ED10D3C516A}" type="presOf" srcId="{0C418627-C35F-4C03-B90E-CBA58444AAE8}" destId="{059B9883-AF3D-4945-ADEA-29941DB1B869}" srcOrd="0" destOrd="0" presId="urn:microsoft.com/office/officeart/2005/8/layout/default"/>
    <dgm:cxn modelId="{C1303AF0-4192-4170-90D6-4A5DFFC3E0F9}" srcId="{4E046264-A79F-4436-8A12-DF0CE96F00F2}" destId="{1FBBEC85-0A96-4D4B-920F-F8F8D3FCA402}" srcOrd="1" destOrd="0" parTransId="{62029F34-E75E-4F1E-9387-A97582DC1BF1}" sibTransId="{61BCE370-95CA-4940-91AC-2724A7C602FF}"/>
    <dgm:cxn modelId="{41AD695D-969C-4FE3-B83C-C383691E7B82}" type="presParOf" srcId="{4BB640C9-C45A-4765-907C-1C72438DCA46}" destId="{059B9883-AF3D-4945-ADEA-29941DB1B869}" srcOrd="0" destOrd="0" presId="urn:microsoft.com/office/officeart/2005/8/layout/default"/>
    <dgm:cxn modelId="{86828521-BD86-4C7C-A944-2D3F411F11F7}" type="presParOf" srcId="{4BB640C9-C45A-4765-907C-1C72438DCA46}" destId="{0BA172DE-DF60-497E-A65E-17D103A98609}" srcOrd="1" destOrd="0" presId="urn:microsoft.com/office/officeart/2005/8/layout/default"/>
    <dgm:cxn modelId="{7B9C6A56-B1B1-4A01-8C60-1D2A7A4CCD94}" type="presParOf" srcId="{4BB640C9-C45A-4765-907C-1C72438DCA46}" destId="{13B004C3-8411-46FA-BB9D-ACE3431FD5F1}" srcOrd="2" destOrd="0" presId="urn:microsoft.com/office/officeart/2005/8/layout/default"/>
    <dgm:cxn modelId="{EB14D747-CDC1-413B-8C7A-ABFF9FD3CC1E}" type="presParOf" srcId="{4BB640C9-C45A-4765-907C-1C72438DCA46}" destId="{0A0E97E3-4B7B-469A-86BE-61D2097DDA53}" srcOrd="3" destOrd="0" presId="urn:microsoft.com/office/officeart/2005/8/layout/default"/>
    <dgm:cxn modelId="{CE0607C2-7381-4587-8D6B-C19177E5ED3E}" type="presParOf" srcId="{4BB640C9-C45A-4765-907C-1C72438DCA46}" destId="{D809581B-3F79-415D-9C7D-32BC381EC5E9}" srcOrd="4" destOrd="0" presId="urn:microsoft.com/office/officeart/2005/8/layout/default"/>
    <dgm:cxn modelId="{A8AD9206-4182-4D89-B5A4-2692DAB0F2D9}" type="presParOf" srcId="{4BB640C9-C45A-4765-907C-1C72438DCA46}" destId="{AB8ADD1D-0D99-4B42-B3B0-B50EA38B84BA}" srcOrd="5" destOrd="0" presId="urn:microsoft.com/office/officeart/2005/8/layout/default"/>
    <dgm:cxn modelId="{2F0301BA-41F7-41CB-AE9A-05965846B4D7}" type="presParOf" srcId="{4BB640C9-C45A-4765-907C-1C72438DCA46}" destId="{0CF9DF9C-0DEE-4B01-BD61-86B7910CA686}" srcOrd="6" destOrd="0" presId="urn:microsoft.com/office/officeart/2005/8/layout/default"/>
    <dgm:cxn modelId="{4E2703C8-CC02-4946-816B-175C724B88F9}" type="presParOf" srcId="{4BB640C9-C45A-4765-907C-1C72438DCA46}" destId="{4436B923-5235-4F45-957A-A3A24B12E9F3}" srcOrd="7" destOrd="0" presId="urn:microsoft.com/office/officeart/2005/8/layout/default"/>
    <dgm:cxn modelId="{6AAC9062-9D71-4F27-97D0-997CFF238238}" type="presParOf" srcId="{4BB640C9-C45A-4765-907C-1C72438DCA46}" destId="{C6BD3FFC-6EAD-47E5-9ED1-C9B2B0B44C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21E2C-AB27-49B8-9E96-95DBA92E2C3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871EF60-AF1C-4E64-829F-49ADF7AB1508}">
      <dgm:prSet/>
      <dgm:spPr/>
      <dgm:t>
        <a:bodyPr/>
        <a:lstStyle/>
        <a:p>
          <a:r>
            <a:rPr lang="en-US"/>
            <a:t>All containers of hazardous materials must be labeled</a:t>
          </a:r>
        </a:p>
      </dgm:t>
    </dgm:pt>
    <dgm:pt modelId="{006F7699-456F-4516-ACB2-64593C1CBA22}" type="parTrans" cxnId="{6B3B0D34-2B32-4588-BE84-9AF9BE3A18D1}">
      <dgm:prSet/>
      <dgm:spPr/>
      <dgm:t>
        <a:bodyPr/>
        <a:lstStyle/>
        <a:p>
          <a:endParaRPr lang="en-US"/>
        </a:p>
      </dgm:t>
    </dgm:pt>
    <dgm:pt modelId="{83D4BDD3-2F1E-4465-94C8-13B8C3E93DE6}" type="sibTrans" cxnId="{6B3B0D34-2B32-4588-BE84-9AF9BE3A18D1}">
      <dgm:prSet/>
      <dgm:spPr/>
      <dgm:t>
        <a:bodyPr/>
        <a:lstStyle/>
        <a:p>
          <a:endParaRPr lang="en-US"/>
        </a:p>
      </dgm:t>
    </dgm:pt>
    <dgm:pt modelId="{E113A4E7-493C-42FE-A0BB-D7C88E1374CE}">
      <dgm:prSet/>
      <dgm:spPr/>
      <dgm:t>
        <a:bodyPr/>
        <a:lstStyle/>
        <a:p>
          <a:r>
            <a:rPr lang="en-US"/>
            <a:t>Immediate warning</a:t>
          </a:r>
        </a:p>
      </dgm:t>
    </dgm:pt>
    <dgm:pt modelId="{6DACA744-CA10-4454-955B-3B5089C38DCA}" type="parTrans" cxnId="{F80635CE-2D35-434E-B13C-CDFB35ED4EB7}">
      <dgm:prSet/>
      <dgm:spPr/>
      <dgm:t>
        <a:bodyPr/>
        <a:lstStyle/>
        <a:p>
          <a:endParaRPr lang="en-US"/>
        </a:p>
      </dgm:t>
    </dgm:pt>
    <dgm:pt modelId="{3E154503-4852-483D-B9B3-11E10FB1A074}" type="sibTrans" cxnId="{F80635CE-2D35-434E-B13C-CDFB35ED4EB7}">
      <dgm:prSet/>
      <dgm:spPr/>
      <dgm:t>
        <a:bodyPr/>
        <a:lstStyle/>
        <a:p>
          <a:endParaRPr lang="en-US"/>
        </a:p>
      </dgm:t>
    </dgm:pt>
    <dgm:pt modelId="{0C53A979-5A60-4915-B6BD-228965B95B0E}">
      <dgm:prSet/>
      <dgm:spPr/>
      <dgm:t>
        <a:bodyPr/>
        <a:lstStyle/>
        <a:p>
          <a:r>
            <a:rPr lang="en-US"/>
            <a:t>Snapshot of hazards and protective information </a:t>
          </a:r>
        </a:p>
      </dgm:t>
    </dgm:pt>
    <dgm:pt modelId="{43A07569-D91B-4543-AAD5-4748D03DE595}" type="parTrans" cxnId="{C76FFBFE-7FFC-4CA3-9E69-5F55C74671E2}">
      <dgm:prSet/>
      <dgm:spPr/>
      <dgm:t>
        <a:bodyPr/>
        <a:lstStyle/>
        <a:p>
          <a:endParaRPr lang="en-US"/>
        </a:p>
      </dgm:t>
    </dgm:pt>
    <dgm:pt modelId="{79D2A5DF-0C82-4AB1-B26B-9DFFCBA06E81}" type="sibTrans" cxnId="{C76FFBFE-7FFC-4CA3-9E69-5F55C74671E2}">
      <dgm:prSet/>
      <dgm:spPr/>
      <dgm:t>
        <a:bodyPr/>
        <a:lstStyle/>
        <a:p>
          <a:endParaRPr lang="en-US"/>
        </a:p>
      </dgm:t>
    </dgm:pt>
    <dgm:pt modelId="{E86FB595-D267-4094-83CC-B9094B79167D}" type="pres">
      <dgm:prSet presAssocID="{15821E2C-AB27-49B8-9E96-95DBA92E2C3F}" presName="root" presStyleCnt="0">
        <dgm:presLayoutVars>
          <dgm:dir/>
          <dgm:resizeHandles val="exact"/>
        </dgm:presLayoutVars>
      </dgm:prSet>
      <dgm:spPr/>
    </dgm:pt>
    <dgm:pt modelId="{165E97F2-4B5F-40EB-A251-5D1CAC454DDB}" type="pres">
      <dgm:prSet presAssocID="{6871EF60-AF1C-4E64-829F-49ADF7AB1508}" presName="compNode" presStyleCnt="0"/>
      <dgm:spPr/>
    </dgm:pt>
    <dgm:pt modelId="{5BF563C7-5F3C-486D-BB1B-94B9C99A103A}" type="pres">
      <dgm:prSet presAssocID="{6871EF60-AF1C-4E64-829F-49ADF7AB1508}" presName="bgRect" presStyleLbl="bgShp" presStyleIdx="0" presStyleCnt="3"/>
      <dgm:spPr/>
    </dgm:pt>
    <dgm:pt modelId="{253B723D-D806-4846-8BE8-E24482C38C1E}" type="pres">
      <dgm:prSet presAssocID="{6871EF60-AF1C-4E64-829F-49ADF7AB15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382B1DE3-7C19-48F5-B43D-D183971E96F2}" type="pres">
      <dgm:prSet presAssocID="{6871EF60-AF1C-4E64-829F-49ADF7AB1508}" presName="spaceRect" presStyleCnt="0"/>
      <dgm:spPr/>
    </dgm:pt>
    <dgm:pt modelId="{942331EE-4E5D-43B1-8093-56DAF75EBB5C}" type="pres">
      <dgm:prSet presAssocID="{6871EF60-AF1C-4E64-829F-49ADF7AB1508}" presName="parTx" presStyleLbl="revTx" presStyleIdx="0" presStyleCnt="3">
        <dgm:presLayoutVars>
          <dgm:chMax val="0"/>
          <dgm:chPref val="0"/>
        </dgm:presLayoutVars>
      </dgm:prSet>
      <dgm:spPr/>
    </dgm:pt>
    <dgm:pt modelId="{276AE1AB-D46B-42B3-943B-0420E2ED62B7}" type="pres">
      <dgm:prSet presAssocID="{83D4BDD3-2F1E-4465-94C8-13B8C3E93DE6}" presName="sibTrans" presStyleCnt="0"/>
      <dgm:spPr/>
    </dgm:pt>
    <dgm:pt modelId="{F5E9AE10-917F-4AE7-A0F2-C86061F94C2E}" type="pres">
      <dgm:prSet presAssocID="{E113A4E7-493C-42FE-A0BB-D7C88E1374CE}" presName="compNode" presStyleCnt="0"/>
      <dgm:spPr/>
    </dgm:pt>
    <dgm:pt modelId="{BC14F6F3-B4A1-499B-BB2D-8E2295768038}" type="pres">
      <dgm:prSet presAssocID="{E113A4E7-493C-42FE-A0BB-D7C88E1374CE}" presName="bgRect" presStyleLbl="bgShp" presStyleIdx="1" presStyleCnt="3"/>
      <dgm:spPr/>
    </dgm:pt>
    <dgm:pt modelId="{AAC9CD59-49FB-45C0-A38B-9A98BC465772}" type="pres">
      <dgm:prSet presAssocID="{E113A4E7-493C-42FE-A0BB-D7C88E1374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gh Voltage"/>
        </a:ext>
      </dgm:extLst>
    </dgm:pt>
    <dgm:pt modelId="{52CFC1B2-87B6-42F6-9295-0A3848196B5D}" type="pres">
      <dgm:prSet presAssocID="{E113A4E7-493C-42FE-A0BB-D7C88E1374CE}" presName="spaceRect" presStyleCnt="0"/>
      <dgm:spPr/>
    </dgm:pt>
    <dgm:pt modelId="{07EC58B6-A065-4009-8E41-FCB853E67C35}" type="pres">
      <dgm:prSet presAssocID="{E113A4E7-493C-42FE-A0BB-D7C88E1374CE}" presName="parTx" presStyleLbl="revTx" presStyleIdx="1" presStyleCnt="3">
        <dgm:presLayoutVars>
          <dgm:chMax val="0"/>
          <dgm:chPref val="0"/>
        </dgm:presLayoutVars>
      </dgm:prSet>
      <dgm:spPr/>
    </dgm:pt>
    <dgm:pt modelId="{88B4E99C-23AD-4D02-BAD5-D41F945D6D0E}" type="pres">
      <dgm:prSet presAssocID="{3E154503-4852-483D-B9B3-11E10FB1A074}" presName="sibTrans" presStyleCnt="0"/>
      <dgm:spPr/>
    </dgm:pt>
    <dgm:pt modelId="{A86B093C-3D58-48A3-AA80-E036DCDBE808}" type="pres">
      <dgm:prSet presAssocID="{0C53A979-5A60-4915-B6BD-228965B95B0E}" presName="compNode" presStyleCnt="0"/>
      <dgm:spPr/>
    </dgm:pt>
    <dgm:pt modelId="{D5DAB5DC-4546-488B-B84E-3305B3543B57}" type="pres">
      <dgm:prSet presAssocID="{0C53A979-5A60-4915-B6BD-228965B95B0E}" presName="bgRect" presStyleLbl="bgShp" presStyleIdx="2" presStyleCnt="3"/>
      <dgm:spPr/>
    </dgm:pt>
    <dgm:pt modelId="{28CB3DC1-C56E-44F5-8865-70F311085A20}" type="pres">
      <dgm:prSet presAssocID="{0C53A979-5A60-4915-B6BD-228965B95B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1F77C364-014C-4097-A7F5-CFF084133D73}" type="pres">
      <dgm:prSet presAssocID="{0C53A979-5A60-4915-B6BD-228965B95B0E}" presName="spaceRect" presStyleCnt="0"/>
      <dgm:spPr/>
    </dgm:pt>
    <dgm:pt modelId="{2DE3477C-8CC0-4A05-993B-74609E52F199}" type="pres">
      <dgm:prSet presAssocID="{0C53A979-5A60-4915-B6BD-228965B95B0E}" presName="parTx" presStyleLbl="revTx" presStyleIdx="2" presStyleCnt="3">
        <dgm:presLayoutVars>
          <dgm:chMax val="0"/>
          <dgm:chPref val="0"/>
        </dgm:presLayoutVars>
      </dgm:prSet>
      <dgm:spPr/>
    </dgm:pt>
  </dgm:ptLst>
  <dgm:cxnLst>
    <dgm:cxn modelId="{B6BC0724-9E2F-44DE-BECC-B92EF0472451}" type="presOf" srcId="{0C53A979-5A60-4915-B6BD-228965B95B0E}" destId="{2DE3477C-8CC0-4A05-993B-74609E52F199}" srcOrd="0" destOrd="0" presId="urn:microsoft.com/office/officeart/2018/2/layout/IconVerticalSolidList"/>
    <dgm:cxn modelId="{6B3B0D34-2B32-4588-BE84-9AF9BE3A18D1}" srcId="{15821E2C-AB27-49B8-9E96-95DBA92E2C3F}" destId="{6871EF60-AF1C-4E64-829F-49ADF7AB1508}" srcOrd="0" destOrd="0" parTransId="{006F7699-456F-4516-ACB2-64593C1CBA22}" sibTransId="{83D4BDD3-2F1E-4465-94C8-13B8C3E93DE6}"/>
    <dgm:cxn modelId="{1B1C929C-1BF9-4E68-ACC1-2711D6AF5EE5}" type="presOf" srcId="{15821E2C-AB27-49B8-9E96-95DBA92E2C3F}" destId="{E86FB595-D267-4094-83CC-B9094B79167D}" srcOrd="0" destOrd="0" presId="urn:microsoft.com/office/officeart/2018/2/layout/IconVerticalSolidList"/>
    <dgm:cxn modelId="{F80635CE-2D35-434E-B13C-CDFB35ED4EB7}" srcId="{15821E2C-AB27-49B8-9E96-95DBA92E2C3F}" destId="{E113A4E7-493C-42FE-A0BB-D7C88E1374CE}" srcOrd="1" destOrd="0" parTransId="{6DACA744-CA10-4454-955B-3B5089C38DCA}" sibTransId="{3E154503-4852-483D-B9B3-11E10FB1A074}"/>
    <dgm:cxn modelId="{30D9D3CE-D657-4537-98E4-4B44888604C4}" type="presOf" srcId="{6871EF60-AF1C-4E64-829F-49ADF7AB1508}" destId="{942331EE-4E5D-43B1-8093-56DAF75EBB5C}" srcOrd="0" destOrd="0" presId="urn:microsoft.com/office/officeart/2018/2/layout/IconVerticalSolidList"/>
    <dgm:cxn modelId="{ED7484E4-4CA0-4075-9719-9AA7F3416327}" type="presOf" srcId="{E113A4E7-493C-42FE-A0BB-D7C88E1374CE}" destId="{07EC58B6-A065-4009-8E41-FCB853E67C35}" srcOrd="0" destOrd="0" presId="urn:microsoft.com/office/officeart/2018/2/layout/IconVerticalSolidList"/>
    <dgm:cxn modelId="{C76FFBFE-7FFC-4CA3-9E69-5F55C74671E2}" srcId="{15821E2C-AB27-49B8-9E96-95DBA92E2C3F}" destId="{0C53A979-5A60-4915-B6BD-228965B95B0E}" srcOrd="2" destOrd="0" parTransId="{43A07569-D91B-4543-AAD5-4748D03DE595}" sibTransId="{79D2A5DF-0C82-4AB1-B26B-9DFFCBA06E81}"/>
    <dgm:cxn modelId="{F72BD83E-78C4-4BD6-AF8C-D0624C58D003}" type="presParOf" srcId="{E86FB595-D267-4094-83CC-B9094B79167D}" destId="{165E97F2-4B5F-40EB-A251-5D1CAC454DDB}" srcOrd="0" destOrd="0" presId="urn:microsoft.com/office/officeart/2018/2/layout/IconVerticalSolidList"/>
    <dgm:cxn modelId="{DCAE8535-7273-4BF6-9D8D-AA51517AA694}" type="presParOf" srcId="{165E97F2-4B5F-40EB-A251-5D1CAC454DDB}" destId="{5BF563C7-5F3C-486D-BB1B-94B9C99A103A}" srcOrd="0" destOrd="0" presId="urn:microsoft.com/office/officeart/2018/2/layout/IconVerticalSolidList"/>
    <dgm:cxn modelId="{D3AC19EA-0035-4F7D-A027-9FDB230A57BB}" type="presParOf" srcId="{165E97F2-4B5F-40EB-A251-5D1CAC454DDB}" destId="{253B723D-D806-4846-8BE8-E24482C38C1E}" srcOrd="1" destOrd="0" presId="urn:microsoft.com/office/officeart/2018/2/layout/IconVerticalSolidList"/>
    <dgm:cxn modelId="{CB2AF26A-F3D0-47C0-B868-CBFD059DA6D6}" type="presParOf" srcId="{165E97F2-4B5F-40EB-A251-5D1CAC454DDB}" destId="{382B1DE3-7C19-48F5-B43D-D183971E96F2}" srcOrd="2" destOrd="0" presId="urn:microsoft.com/office/officeart/2018/2/layout/IconVerticalSolidList"/>
    <dgm:cxn modelId="{B9B68348-0CB9-47C3-A50A-9168DF49CDB0}" type="presParOf" srcId="{165E97F2-4B5F-40EB-A251-5D1CAC454DDB}" destId="{942331EE-4E5D-43B1-8093-56DAF75EBB5C}" srcOrd="3" destOrd="0" presId="urn:microsoft.com/office/officeart/2018/2/layout/IconVerticalSolidList"/>
    <dgm:cxn modelId="{8B86538F-A193-4263-B2BC-313372B9E54D}" type="presParOf" srcId="{E86FB595-D267-4094-83CC-B9094B79167D}" destId="{276AE1AB-D46B-42B3-943B-0420E2ED62B7}" srcOrd="1" destOrd="0" presId="urn:microsoft.com/office/officeart/2018/2/layout/IconVerticalSolidList"/>
    <dgm:cxn modelId="{365B1661-7CCA-4282-ABD8-3AC9F99ADA21}" type="presParOf" srcId="{E86FB595-D267-4094-83CC-B9094B79167D}" destId="{F5E9AE10-917F-4AE7-A0F2-C86061F94C2E}" srcOrd="2" destOrd="0" presId="urn:microsoft.com/office/officeart/2018/2/layout/IconVerticalSolidList"/>
    <dgm:cxn modelId="{63CE846E-1DE2-4CF5-8AEB-D6A1C4B4C831}" type="presParOf" srcId="{F5E9AE10-917F-4AE7-A0F2-C86061F94C2E}" destId="{BC14F6F3-B4A1-499B-BB2D-8E2295768038}" srcOrd="0" destOrd="0" presId="urn:microsoft.com/office/officeart/2018/2/layout/IconVerticalSolidList"/>
    <dgm:cxn modelId="{D304F49A-2172-4F9B-924C-9F45CEC7762F}" type="presParOf" srcId="{F5E9AE10-917F-4AE7-A0F2-C86061F94C2E}" destId="{AAC9CD59-49FB-45C0-A38B-9A98BC465772}" srcOrd="1" destOrd="0" presId="urn:microsoft.com/office/officeart/2018/2/layout/IconVerticalSolidList"/>
    <dgm:cxn modelId="{0518583C-A871-4CE7-AA59-D944ABA3829E}" type="presParOf" srcId="{F5E9AE10-917F-4AE7-A0F2-C86061F94C2E}" destId="{52CFC1B2-87B6-42F6-9295-0A3848196B5D}" srcOrd="2" destOrd="0" presId="urn:microsoft.com/office/officeart/2018/2/layout/IconVerticalSolidList"/>
    <dgm:cxn modelId="{1F235FA7-117C-4BF7-BC0C-2DACD1C930E0}" type="presParOf" srcId="{F5E9AE10-917F-4AE7-A0F2-C86061F94C2E}" destId="{07EC58B6-A065-4009-8E41-FCB853E67C35}" srcOrd="3" destOrd="0" presId="urn:microsoft.com/office/officeart/2018/2/layout/IconVerticalSolidList"/>
    <dgm:cxn modelId="{0057E3E8-3EB2-428E-9034-8BF85AEA2B1A}" type="presParOf" srcId="{E86FB595-D267-4094-83CC-B9094B79167D}" destId="{88B4E99C-23AD-4D02-BAD5-D41F945D6D0E}" srcOrd="3" destOrd="0" presId="urn:microsoft.com/office/officeart/2018/2/layout/IconVerticalSolidList"/>
    <dgm:cxn modelId="{78CA109E-1A28-40DC-B35F-0405A101569A}" type="presParOf" srcId="{E86FB595-D267-4094-83CC-B9094B79167D}" destId="{A86B093C-3D58-48A3-AA80-E036DCDBE808}" srcOrd="4" destOrd="0" presId="urn:microsoft.com/office/officeart/2018/2/layout/IconVerticalSolidList"/>
    <dgm:cxn modelId="{0C989C7F-780A-4388-86FC-ACE73AED5202}" type="presParOf" srcId="{A86B093C-3D58-48A3-AA80-E036DCDBE808}" destId="{D5DAB5DC-4546-488B-B84E-3305B3543B57}" srcOrd="0" destOrd="0" presId="urn:microsoft.com/office/officeart/2018/2/layout/IconVerticalSolidList"/>
    <dgm:cxn modelId="{5F3B44B0-680D-4F4F-AAB9-A9F984586FA6}" type="presParOf" srcId="{A86B093C-3D58-48A3-AA80-E036DCDBE808}" destId="{28CB3DC1-C56E-44F5-8865-70F311085A20}" srcOrd="1" destOrd="0" presId="urn:microsoft.com/office/officeart/2018/2/layout/IconVerticalSolidList"/>
    <dgm:cxn modelId="{A4806C31-D047-4862-93BE-B56EBE7BC9C0}" type="presParOf" srcId="{A86B093C-3D58-48A3-AA80-E036DCDBE808}" destId="{1F77C364-014C-4097-A7F5-CFF084133D73}" srcOrd="2" destOrd="0" presId="urn:microsoft.com/office/officeart/2018/2/layout/IconVerticalSolidList"/>
    <dgm:cxn modelId="{F2FC6487-B425-45E3-AC4F-D62EA7B739FD}" type="presParOf" srcId="{A86B093C-3D58-48A3-AA80-E036DCDBE808}" destId="{2DE3477C-8CC0-4A05-993B-74609E52F1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3BC8F-220E-4977-A1C9-0D2D8FFD7250}">
      <dsp:nvSpPr>
        <dsp:cNvPr id="0" name=""/>
        <dsp:cNvSpPr/>
      </dsp:nvSpPr>
      <dsp:spPr>
        <a:xfrm>
          <a:off x="0" y="43170"/>
          <a:ext cx="73152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HCS/GHS</a:t>
          </a:r>
        </a:p>
      </dsp:txBody>
      <dsp:txXfrm>
        <a:off x="39809" y="82979"/>
        <a:ext cx="7235582" cy="735872"/>
      </dsp:txXfrm>
    </dsp:sp>
    <dsp:sp modelId="{8AFB82E6-8DFA-40B8-AC3C-2D996453192F}">
      <dsp:nvSpPr>
        <dsp:cNvPr id="0" name=""/>
        <dsp:cNvSpPr/>
      </dsp:nvSpPr>
      <dsp:spPr>
        <a:xfrm>
          <a:off x="0" y="956580"/>
          <a:ext cx="73152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Save lives</a:t>
          </a:r>
        </a:p>
      </dsp:txBody>
      <dsp:txXfrm>
        <a:off x="39809" y="996389"/>
        <a:ext cx="7235582" cy="735872"/>
      </dsp:txXfrm>
    </dsp:sp>
    <dsp:sp modelId="{4DD877FC-97F2-4801-8108-FE673D286835}">
      <dsp:nvSpPr>
        <dsp:cNvPr id="0" name=""/>
        <dsp:cNvSpPr/>
      </dsp:nvSpPr>
      <dsp:spPr>
        <a:xfrm>
          <a:off x="0" y="1772070"/>
          <a:ext cx="7315200"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Approximately 43 deaths per year</a:t>
          </a:r>
        </a:p>
        <a:p>
          <a:pPr marL="228600" lvl="1" indent="-228600" algn="l" defTabSz="1200150">
            <a:lnSpc>
              <a:spcPct val="90000"/>
            </a:lnSpc>
            <a:spcBef>
              <a:spcPct val="0"/>
            </a:spcBef>
            <a:spcAft>
              <a:spcPct val="20000"/>
            </a:spcAft>
            <a:buChar char="•"/>
          </a:pPr>
          <a:r>
            <a:rPr lang="en-US" sz="2700" kern="1200"/>
            <a:t>Approximately 585 injuries/illnesses per year </a:t>
          </a:r>
        </a:p>
      </dsp:txBody>
      <dsp:txXfrm>
        <a:off x="0" y="1772070"/>
        <a:ext cx="7315200" cy="932535"/>
      </dsp:txXfrm>
    </dsp:sp>
    <dsp:sp modelId="{5A23AB47-CD17-411C-A4D7-8646CBC47BF1}">
      <dsp:nvSpPr>
        <dsp:cNvPr id="0" name=""/>
        <dsp:cNvSpPr/>
      </dsp:nvSpPr>
      <dsp:spPr>
        <a:xfrm>
          <a:off x="0" y="2704605"/>
          <a:ext cx="73152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Save $</a:t>
          </a:r>
        </a:p>
      </dsp:txBody>
      <dsp:txXfrm>
        <a:off x="39809" y="2744414"/>
        <a:ext cx="7235582" cy="735872"/>
      </dsp:txXfrm>
    </dsp:sp>
    <dsp:sp modelId="{1BDF4CCB-007F-400B-BBAF-DED197B8C805}">
      <dsp:nvSpPr>
        <dsp:cNvPr id="0" name=""/>
        <dsp:cNvSpPr/>
      </dsp:nvSpPr>
      <dsp:spPr>
        <a:xfrm>
          <a:off x="0" y="3520095"/>
          <a:ext cx="7315200"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$475.2M in increased productivity</a:t>
          </a:r>
        </a:p>
        <a:p>
          <a:pPr marL="228600" lvl="1" indent="-228600" algn="l" defTabSz="1200150">
            <a:lnSpc>
              <a:spcPct val="90000"/>
            </a:lnSpc>
            <a:spcBef>
              <a:spcPct val="0"/>
            </a:spcBef>
            <a:spcAft>
              <a:spcPct val="20000"/>
            </a:spcAft>
            <a:buChar char="•"/>
          </a:pPr>
          <a:r>
            <a:rPr lang="en-US" sz="2700" kern="1200"/>
            <a:t>$32.2M in cost savings</a:t>
          </a:r>
        </a:p>
      </dsp:txBody>
      <dsp:txXfrm>
        <a:off x="0" y="3520095"/>
        <a:ext cx="7315200" cy="932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D1580-23AB-4D0B-9EF8-12C5008877A1}">
      <dsp:nvSpPr>
        <dsp:cNvPr id="0" name=""/>
        <dsp:cNvSpPr/>
      </dsp:nvSpPr>
      <dsp:spPr>
        <a:xfrm>
          <a:off x="0" y="5934"/>
          <a:ext cx="2285999" cy="137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Ensure labels are on incoming containers and not defaced</a:t>
          </a:r>
        </a:p>
      </dsp:txBody>
      <dsp:txXfrm>
        <a:off x="0" y="5934"/>
        <a:ext cx="2285999" cy="1371599"/>
      </dsp:txXfrm>
    </dsp:sp>
    <dsp:sp modelId="{355F0DED-7166-4504-B7DC-5A4189DBB6F2}">
      <dsp:nvSpPr>
        <dsp:cNvPr id="0" name=""/>
        <dsp:cNvSpPr/>
      </dsp:nvSpPr>
      <dsp:spPr>
        <a:xfrm>
          <a:off x="2514600" y="5934"/>
          <a:ext cx="2285999" cy="137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Maintain SDSs from shipments</a:t>
          </a:r>
        </a:p>
      </dsp:txBody>
      <dsp:txXfrm>
        <a:off x="2514600" y="5934"/>
        <a:ext cx="2285999" cy="1371599"/>
      </dsp:txXfrm>
    </dsp:sp>
    <dsp:sp modelId="{5FAB3998-1C3F-4D43-8586-6D62E269AA59}">
      <dsp:nvSpPr>
        <dsp:cNvPr id="0" name=""/>
        <dsp:cNvSpPr/>
      </dsp:nvSpPr>
      <dsp:spPr>
        <a:xfrm>
          <a:off x="5029199" y="5934"/>
          <a:ext cx="2285999" cy="137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Obtain SDSs if not received</a:t>
          </a:r>
        </a:p>
      </dsp:txBody>
      <dsp:txXfrm>
        <a:off x="5029199" y="5934"/>
        <a:ext cx="2285999" cy="1371599"/>
      </dsp:txXfrm>
    </dsp:sp>
    <dsp:sp modelId="{41348CC1-9EA0-4AAC-9011-98C699D494A8}">
      <dsp:nvSpPr>
        <dsp:cNvPr id="0" name=""/>
        <dsp:cNvSpPr/>
      </dsp:nvSpPr>
      <dsp:spPr>
        <a:xfrm>
          <a:off x="0" y="1606134"/>
          <a:ext cx="2285999" cy="137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Ensure SDSs are readily accessible</a:t>
          </a:r>
        </a:p>
      </dsp:txBody>
      <dsp:txXfrm>
        <a:off x="0" y="1606134"/>
        <a:ext cx="2285999" cy="1371599"/>
      </dsp:txXfrm>
    </dsp:sp>
    <dsp:sp modelId="{F6234364-A952-4211-8BA3-826080951207}">
      <dsp:nvSpPr>
        <dsp:cNvPr id="0" name=""/>
        <dsp:cNvSpPr/>
      </dsp:nvSpPr>
      <dsp:spPr>
        <a:xfrm>
          <a:off x="2514600" y="1606134"/>
          <a:ext cx="2285999" cy="137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Ensure chemicals in workplace are properly labeled, tagged, or marked</a:t>
          </a:r>
        </a:p>
      </dsp:txBody>
      <dsp:txXfrm>
        <a:off x="2514600" y="1606134"/>
        <a:ext cx="2285999" cy="1371599"/>
      </dsp:txXfrm>
    </dsp:sp>
    <dsp:sp modelId="{7E3564AE-96D4-4DBC-BF44-0533340A5CCA}">
      <dsp:nvSpPr>
        <dsp:cNvPr id="0" name=""/>
        <dsp:cNvSpPr/>
      </dsp:nvSpPr>
      <dsp:spPr>
        <a:xfrm>
          <a:off x="5029199" y="1606134"/>
          <a:ext cx="2285999" cy="137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Provide information and training to employees</a:t>
          </a:r>
          <a:endParaRPr lang="en-US" sz="2000" kern="1200" dirty="0"/>
        </a:p>
      </dsp:txBody>
      <dsp:txXfrm>
        <a:off x="5029199" y="1606134"/>
        <a:ext cx="2285999" cy="1371599"/>
      </dsp:txXfrm>
    </dsp:sp>
    <dsp:sp modelId="{1FBD6458-CD36-4365-94E8-C1120BB66D2E}">
      <dsp:nvSpPr>
        <dsp:cNvPr id="0" name=""/>
        <dsp:cNvSpPr/>
      </dsp:nvSpPr>
      <dsp:spPr>
        <a:xfrm>
          <a:off x="1257300" y="3211882"/>
          <a:ext cx="2285999" cy="20177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Provide information/access for employees in multi-employer workplaces</a:t>
          </a:r>
          <a:endParaRPr lang="en-US" sz="2000" kern="1200" dirty="0"/>
        </a:p>
      </dsp:txBody>
      <dsp:txXfrm>
        <a:off x="1257300" y="3211882"/>
        <a:ext cx="2285999" cy="2017733"/>
      </dsp:txXfrm>
    </dsp:sp>
    <dsp:sp modelId="{93A69F26-BD5E-43F6-9050-B63B62A151E1}">
      <dsp:nvSpPr>
        <dsp:cNvPr id="0" name=""/>
        <dsp:cNvSpPr/>
      </dsp:nvSpPr>
      <dsp:spPr>
        <a:xfrm>
          <a:off x="3771900" y="3206334"/>
          <a:ext cx="2285999" cy="20288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Develop, implement, and maintain a written hazard communication program</a:t>
          </a:r>
          <a:endParaRPr lang="en-US" sz="2000" kern="1200" dirty="0"/>
        </a:p>
      </dsp:txBody>
      <dsp:txXfrm>
        <a:off x="3771900" y="3206334"/>
        <a:ext cx="2285999" cy="2028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D3C1-4CE3-4F10-AA63-CBE08540D6DC}">
      <dsp:nvSpPr>
        <dsp:cNvPr id="0" name=""/>
        <dsp:cNvSpPr/>
      </dsp:nvSpPr>
      <dsp:spPr>
        <a:xfrm>
          <a:off x="0" y="730567"/>
          <a:ext cx="7315200" cy="13487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53833-82CB-4D65-8276-F785907BA29C}">
      <dsp:nvSpPr>
        <dsp:cNvPr id="0" name=""/>
        <dsp:cNvSpPr/>
      </dsp:nvSpPr>
      <dsp:spPr>
        <a:xfrm>
          <a:off x="407993" y="1034034"/>
          <a:ext cx="741807" cy="741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C10325-749E-4C10-AB29-024CF9BE9C88}">
      <dsp:nvSpPr>
        <dsp:cNvPr id="0" name=""/>
        <dsp:cNvSpPr/>
      </dsp:nvSpPr>
      <dsp:spPr>
        <a:xfrm>
          <a:off x="1557795" y="730567"/>
          <a:ext cx="5757404" cy="134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142742" rIns="142742" bIns="142742" numCol="1" spcCol="1270" anchor="ctr" anchorCtr="0">
          <a:noAutofit/>
        </a:bodyPr>
        <a:lstStyle/>
        <a:p>
          <a:pPr marL="0" lvl="0" indent="0" algn="l" defTabSz="1111250">
            <a:lnSpc>
              <a:spcPct val="90000"/>
            </a:lnSpc>
            <a:spcBef>
              <a:spcPct val="0"/>
            </a:spcBef>
            <a:spcAft>
              <a:spcPct val="35000"/>
            </a:spcAft>
            <a:buNone/>
          </a:pPr>
          <a:r>
            <a:rPr lang="en-US" sz="2500" kern="1200"/>
            <a:t>Develop, implement, and maintain a written hazard communication program</a:t>
          </a:r>
        </a:p>
      </dsp:txBody>
      <dsp:txXfrm>
        <a:off x="1557795" y="730567"/>
        <a:ext cx="5757404" cy="1348740"/>
      </dsp:txXfrm>
    </dsp:sp>
    <dsp:sp modelId="{32FC9546-42A4-4A59-9D72-07251641C121}">
      <dsp:nvSpPr>
        <dsp:cNvPr id="0" name=""/>
        <dsp:cNvSpPr/>
      </dsp:nvSpPr>
      <dsp:spPr>
        <a:xfrm>
          <a:off x="0" y="2416493"/>
          <a:ext cx="7315200" cy="13487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2E276-CF66-4D27-87DE-CE5B05724326}">
      <dsp:nvSpPr>
        <dsp:cNvPr id="0" name=""/>
        <dsp:cNvSpPr/>
      </dsp:nvSpPr>
      <dsp:spPr>
        <a:xfrm>
          <a:off x="407993" y="2719959"/>
          <a:ext cx="741807" cy="741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916280-420E-40D1-9DF1-3B800ADB3BBA}">
      <dsp:nvSpPr>
        <dsp:cNvPr id="0" name=""/>
        <dsp:cNvSpPr/>
      </dsp:nvSpPr>
      <dsp:spPr>
        <a:xfrm>
          <a:off x="1557795" y="2416493"/>
          <a:ext cx="5757404" cy="134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142742" rIns="142742" bIns="142742" numCol="1" spcCol="1270" anchor="ctr" anchorCtr="0">
          <a:noAutofit/>
        </a:bodyPr>
        <a:lstStyle/>
        <a:p>
          <a:pPr marL="0" lvl="0" indent="0" algn="l" defTabSz="1111250">
            <a:lnSpc>
              <a:spcPct val="90000"/>
            </a:lnSpc>
            <a:spcBef>
              <a:spcPct val="0"/>
            </a:spcBef>
            <a:spcAft>
              <a:spcPct val="35000"/>
            </a:spcAft>
            <a:buNone/>
          </a:pPr>
          <a:r>
            <a:rPr lang="en-US" sz="2500" kern="1200" dirty="0"/>
            <a:t>Main intent is to ensure compliance with standard in a systematic way that coordinates all elements</a:t>
          </a:r>
        </a:p>
      </dsp:txBody>
      <dsp:txXfrm>
        <a:off x="1557795" y="2416493"/>
        <a:ext cx="5757404" cy="134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35EF-BAC8-47EC-BD31-5AEA34958BD8}">
      <dsp:nvSpPr>
        <dsp:cNvPr id="0" name=""/>
        <dsp:cNvSpPr/>
      </dsp:nvSpPr>
      <dsp:spPr>
        <a:xfrm>
          <a:off x="1545398" y="0"/>
          <a:ext cx="5257800" cy="5257800"/>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7F8957-3F08-4299-B2C5-DF86F9C92AAE}">
      <dsp:nvSpPr>
        <dsp:cNvPr id="0" name=""/>
        <dsp:cNvSpPr/>
      </dsp:nvSpPr>
      <dsp:spPr>
        <a:xfrm>
          <a:off x="2044889" y="499491"/>
          <a:ext cx="2050542" cy="205054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Lists of hazardous chemicals present at worksite </a:t>
          </a:r>
        </a:p>
      </dsp:txBody>
      <dsp:txXfrm>
        <a:off x="2144988" y="599590"/>
        <a:ext cx="1850344" cy="1850344"/>
      </dsp:txXfrm>
    </dsp:sp>
    <dsp:sp modelId="{01A7D9EE-46A4-4887-B343-F5BCA7FE6C68}">
      <dsp:nvSpPr>
        <dsp:cNvPr id="0" name=""/>
        <dsp:cNvSpPr/>
      </dsp:nvSpPr>
      <dsp:spPr>
        <a:xfrm>
          <a:off x="4253165" y="499491"/>
          <a:ext cx="2050542" cy="205054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Availability of SDSs to employees and downstream employers </a:t>
          </a:r>
        </a:p>
      </dsp:txBody>
      <dsp:txXfrm>
        <a:off x="4353264" y="599590"/>
        <a:ext cx="1850344" cy="1850344"/>
      </dsp:txXfrm>
    </dsp:sp>
    <dsp:sp modelId="{FAC58DC8-8871-412F-A398-CEC8A7390718}">
      <dsp:nvSpPr>
        <dsp:cNvPr id="0" name=""/>
        <dsp:cNvSpPr/>
      </dsp:nvSpPr>
      <dsp:spPr>
        <a:xfrm>
          <a:off x="2044889" y="2707767"/>
          <a:ext cx="2050542" cy="205054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Labeling of chemical containers</a:t>
          </a:r>
        </a:p>
      </dsp:txBody>
      <dsp:txXfrm>
        <a:off x="2144988" y="2807866"/>
        <a:ext cx="1850344" cy="1850344"/>
      </dsp:txXfrm>
    </dsp:sp>
    <dsp:sp modelId="{18FC98A9-AD95-4B5F-A90F-7D93708634FA}">
      <dsp:nvSpPr>
        <dsp:cNvPr id="0" name=""/>
        <dsp:cNvSpPr/>
      </dsp:nvSpPr>
      <dsp:spPr>
        <a:xfrm>
          <a:off x="4253165" y="2707767"/>
          <a:ext cx="2050542" cy="205054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Training programs regarding hazards of chemicals and protective measures</a:t>
          </a:r>
        </a:p>
      </dsp:txBody>
      <dsp:txXfrm>
        <a:off x="4353264" y="2807866"/>
        <a:ext cx="1850344" cy="1850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9B85C-2E1E-403F-9649-C5D68DDE9058}">
      <dsp:nvSpPr>
        <dsp:cNvPr id="0" name=""/>
        <dsp:cNvSpPr/>
      </dsp:nvSpPr>
      <dsp:spPr>
        <a:xfrm>
          <a:off x="27146" y="476"/>
          <a:ext cx="3457574" cy="20745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Use product identifier</a:t>
          </a:r>
        </a:p>
        <a:p>
          <a:pPr marL="228600" lvl="1" indent="-228600" algn="l" defTabSz="1066800">
            <a:lnSpc>
              <a:spcPct val="90000"/>
            </a:lnSpc>
            <a:spcBef>
              <a:spcPct val="0"/>
            </a:spcBef>
            <a:spcAft>
              <a:spcPct val="15000"/>
            </a:spcAft>
            <a:buChar char="•"/>
          </a:pPr>
          <a:r>
            <a:rPr lang="en-US" sz="2400" kern="1200" dirty="0"/>
            <a:t>Product name, common name or chemical name</a:t>
          </a:r>
        </a:p>
        <a:p>
          <a:pPr marL="228600" lvl="1" indent="-228600" algn="l" defTabSz="1066800">
            <a:lnSpc>
              <a:spcPct val="90000"/>
            </a:lnSpc>
            <a:spcBef>
              <a:spcPct val="0"/>
            </a:spcBef>
            <a:spcAft>
              <a:spcPct val="15000"/>
            </a:spcAft>
            <a:buChar char="•"/>
          </a:pPr>
          <a:r>
            <a:rPr lang="en-US" sz="2400" kern="1200" dirty="0"/>
            <a:t>Same as name used on SDS and label</a:t>
          </a:r>
        </a:p>
      </dsp:txBody>
      <dsp:txXfrm>
        <a:off x="27146" y="476"/>
        <a:ext cx="3457574" cy="2074545"/>
      </dsp:txXfrm>
    </dsp:sp>
    <dsp:sp modelId="{EAA07AE3-6057-43EC-8582-06453FA594E3}">
      <dsp:nvSpPr>
        <dsp:cNvPr id="0" name=""/>
        <dsp:cNvSpPr/>
      </dsp:nvSpPr>
      <dsp:spPr>
        <a:xfrm>
          <a:off x="3830478" y="476"/>
          <a:ext cx="3457574" cy="20745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Inventory of chemicals – employer must have an SDS available for each chemical in inventory</a:t>
          </a:r>
        </a:p>
      </dsp:txBody>
      <dsp:txXfrm>
        <a:off x="3830478" y="476"/>
        <a:ext cx="3457574" cy="2074545"/>
      </dsp:txXfrm>
    </dsp:sp>
    <dsp:sp modelId="{76879295-8E82-4504-8898-D2AC87B1C3D1}">
      <dsp:nvSpPr>
        <dsp:cNvPr id="0" name=""/>
        <dsp:cNvSpPr/>
      </dsp:nvSpPr>
      <dsp:spPr>
        <a:xfrm>
          <a:off x="27146" y="2420779"/>
          <a:ext cx="3457574" cy="20745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Covers all chemicals in all forms, whether contained or not </a:t>
          </a:r>
        </a:p>
      </dsp:txBody>
      <dsp:txXfrm>
        <a:off x="27146" y="2420779"/>
        <a:ext cx="3457574" cy="2074545"/>
      </dsp:txXfrm>
    </dsp:sp>
    <dsp:sp modelId="{66ABB052-2142-4D74-9AEA-CA990826A4EF}">
      <dsp:nvSpPr>
        <dsp:cNvPr id="0" name=""/>
        <dsp:cNvSpPr/>
      </dsp:nvSpPr>
      <dsp:spPr>
        <a:xfrm>
          <a:off x="3830478" y="2420779"/>
          <a:ext cx="3457574" cy="207454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Include chemicals in containers, pipes, and those generated by work operations</a:t>
          </a:r>
        </a:p>
      </dsp:txBody>
      <dsp:txXfrm>
        <a:off x="3830478" y="2420779"/>
        <a:ext cx="3457574" cy="2074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02307-EB5B-4FFF-81DD-7CDE9F6A00AA}">
      <dsp:nvSpPr>
        <dsp:cNvPr id="0" name=""/>
        <dsp:cNvSpPr/>
      </dsp:nvSpPr>
      <dsp:spPr>
        <a:xfrm>
          <a:off x="0" y="92118"/>
          <a:ext cx="4412289"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Designated person(s) responsible for obtaining and maintaining SDSs</a:t>
          </a:r>
        </a:p>
      </dsp:txBody>
      <dsp:txXfrm>
        <a:off x="57347" y="149465"/>
        <a:ext cx="4297595" cy="1060059"/>
      </dsp:txXfrm>
    </dsp:sp>
    <dsp:sp modelId="{12193F3B-E631-4112-A7B3-0535F81106A2}">
      <dsp:nvSpPr>
        <dsp:cNvPr id="0" name=""/>
        <dsp:cNvSpPr/>
      </dsp:nvSpPr>
      <dsp:spPr>
        <a:xfrm>
          <a:off x="0" y="1327351"/>
          <a:ext cx="4412289"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Describe how SDSs are </a:t>
          </a:r>
          <a:br>
            <a:rPr lang="en-US" sz="2100" kern="1200"/>
          </a:br>
          <a:r>
            <a:rPr lang="en-US" sz="2100" kern="1200"/>
            <a:t>maintained and how </a:t>
          </a:r>
          <a:br>
            <a:rPr lang="en-US" sz="2100" kern="1200"/>
          </a:br>
          <a:r>
            <a:rPr lang="en-US" sz="2100" kern="1200"/>
            <a:t>employees can access them</a:t>
          </a:r>
        </a:p>
      </dsp:txBody>
      <dsp:txXfrm>
        <a:off x="57347" y="1384698"/>
        <a:ext cx="4297595" cy="1060059"/>
      </dsp:txXfrm>
    </dsp:sp>
    <dsp:sp modelId="{38CA3700-4E40-4253-9E78-CFF716B5972E}">
      <dsp:nvSpPr>
        <dsp:cNvPr id="0" name=""/>
        <dsp:cNvSpPr/>
      </dsp:nvSpPr>
      <dsp:spPr>
        <a:xfrm>
          <a:off x="0" y="2562584"/>
          <a:ext cx="4412289"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Procedures if SDS is not </a:t>
          </a:r>
          <a:br>
            <a:rPr lang="en-US" sz="2100" kern="1200"/>
          </a:br>
          <a:r>
            <a:rPr lang="en-US" sz="2100" kern="1200"/>
            <a:t>received with first shipment</a:t>
          </a:r>
        </a:p>
      </dsp:txBody>
      <dsp:txXfrm>
        <a:off x="57347" y="2619931"/>
        <a:ext cx="4297595" cy="1060059"/>
      </dsp:txXfrm>
    </dsp:sp>
    <dsp:sp modelId="{213470F7-BC36-4C7B-A585-AC1634492768}">
      <dsp:nvSpPr>
        <dsp:cNvPr id="0" name=""/>
        <dsp:cNvSpPr/>
      </dsp:nvSpPr>
      <dsp:spPr>
        <a:xfrm>
          <a:off x="0" y="3797818"/>
          <a:ext cx="4412289" cy="1174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Must have SDS for each chemical; train workers on SDS format and use</a:t>
          </a:r>
        </a:p>
      </dsp:txBody>
      <dsp:txXfrm>
        <a:off x="57347" y="3855165"/>
        <a:ext cx="4297595" cy="10600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9883-AF3D-4945-ADEA-29941DB1B869}">
      <dsp:nvSpPr>
        <dsp:cNvPr id="0" name=""/>
        <dsp:cNvSpPr/>
      </dsp:nvSpPr>
      <dsp:spPr>
        <a:xfrm>
          <a:off x="0" y="762000"/>
          <a:ext cx="2285999" cy="13715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Designated person(s) responsible for labeling compliance</a:t>
          </a:r>
        </a:p>
      </dsp:txBody>
      <dsp:txXfrm>
        <a:off x="0" y="762000"/>
        <a:ext cx="2285999" cy="1371599"/>
      </dsp:txXfrm>
    </dsp:sp>
    <dsp:sp modelId="{13B004C3-8411-46FA-BB9D-ACE3431FD5F1}">
      <dsp:nvSpPr>
        <dsp:cNvPr id="0" name=""/>
        <dsp:cNvSpPr/>
      </dsp:nvSpPr>
      <dsp:spPr>
        <a:xfrm>
          <a:off x="2514600" y="762000"/>
          <a:ext cx="2285999" cy="13715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Describe alternatives to labeling of stationary process containers</a:t>
          </a:r>
        </a:p>
      </dsp:txBody>
      <dsp:txXfrm>
        <a:off x="2514600" y="762000"/>
        <a:ext cx="2285999" cy="1371599"/>
      </dsp:txXfrm>
    </dsp:sp>
    <dsp:sp modelId="{D809581B-3F79-415D-9C7D-32BC381EC5E9}">
      <dsp:nvSpPr>
        <dsp:cNvPr id="0" name=""/>
        <dsp:cNvSpPr/>
      </dsp:nvSpPr>
      <dsp:spPr>
        <a:xfrm>
          <a:off x="5029199" y="762000"/>
          <a:ext cx="2285999" cy="13715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Ensure all workplace containers are labeled appropriately</a:t>
          </a:r>
        </a:p>
      </dsp:txBody>
      <dsp:txXfrm>
        <a:off x="5029199" y="762000"/>
        <a:ext cx="2285999" cy="1371599"/>
      </dsp:txXfrm>
    </dsp:sp>
    <dsp:sp modelId="{0CF9DF9C-0DEE-4B01-BD61-86B7910CA686}">
      <dsp:nvSpPr>
        <dsp:cNvPr id="0" name=""/>
        <dsp:cNvSpPr/>
      </dsp:nvSpPr>
      <dsp:spPr>
        <a:xfrm>
          <a:off x="1257300" y="2362200"/>
          <a:ext cx="2285999" cy="13715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Labels included in training (shipping and workplace containers)</a:t>
          </a:r>
        </a:p>
      </dsp:txBody>
      <dsp:txXfrm>
        <a:off x="1257300" y="2362200"/>
        <a:ext cx="2285999" cy="1371599"/>
      </dsp:txXfrm>
    </dsp:sp>
    <dsp:sp modelId="{C6BD3FFC-6EAD-47E5-9ED1-C9B2B0B44C4F}">
      <dsp:nvSpPr>
        <dsp:cNvPr id="0" name=""/>
        <dsp:cNvSpPr/>
      </dsp:nvSpPr>
      <dsp:spPr>
        <a:xfrm>
          <a:off x="3771900" y="2362200"/>
          <a:ext cx="2285999" cy="137159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Procedures for reviewing/updating workplace label information</a:t>
          </a:r>
        </a:p>
      </dsp:txBody>
      <dsp:txXfrm>
        <a:off x="3771900" y="2362200"/>
        <a:ext cx="2285999" cy="1371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563C7-5F3C-486D-BB1B-94B9C99A103A}">
      <dsp:nvSpPr>
        <dsp:cNvPr id="0" name=""/>
        <dsp:cNvSpPr/>
      </dsp:nvSpPr>
      <dsp:spPr>
        <a:xfrm>
          <a:off x="0" y="548"/>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B723D-D806-4846-8BE8-E24482C38C1E}">
      <dsp:nvSpPr>
        <dsp:cNvPr id="0" name=""/>
        <dsp:cNvSpPr/>
      </dsp:nvSpPr>
      <dsp:spPr>
        <a:xfrm>
          <a:off x="388470" y="289494"/>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2331EE-4E5D-43B1-8093-56DAF75EBB5C}">
      <dsp:nvSpPr>
        <dsp:cNvPr id="0" name=""/>
        <dsp:cNvSpPr/>
      </dsp:nvSpPr>
      <dsp:spPr>
        <a:xfrm>
          <a:off x="1483252" y="548"/>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t>All containers of hazardous materials must be labeled</a:t>
          </a:r>
        </a:p>
      </dsp:txBody>
      <dsp:txXfrm>
        <a:off x="1483252" y="548"/>
        <a:ext cx="5831947" cy="1284200"/>
      </dsp:txXfrm>
    </dsp:sp>
    <dsp:sp modelId="{BC14F6F3-B4A1-499B-BB2D-8E2295768038}">
      <dsp:nvSpPr>
        <dsp:cNvPr id="0" name=""/>
        <dsp:cNvSpPr/>
      </dsp:nvSpPr>
      <dsp:spPr>
        <a:xfrm>
          <a:off x="0" y="1605800"/>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9CD59-49FB-45C0-A38B-9A98BC465772}">
      <dsp:nvSpPr>
        <dsp:cNvPr id="0" name=""/>
        <dsp:cNvSpPr/>
      </dsp:nvSpPr>
      <dsp:spPr>
        <a:xfrm>
          <a:off x="388470" y="1894745"/>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EC58B6-A065-4009-8E41-FCB853E67C35}">
      <dsp:nvSpPr>
        <dsp:cNvPr id="0" name=""/>
        <dsp:cNvSpPr/>
      </dsp:nvSpPr>
      <dsp:spPr>
        <a:xfrm>
          <a:off x="1483252" y="1605800"/>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t>Immediate warning</a:t>
          </a:r>
        </a:p>
      </dsp:txBody>
      <dsp:txXfrm>
        <a:off x="1483252" y="1605800"/>
        <a:ext cx="5831947" cy="1284200"/>
      </dsp:txXfrm>
    </dsp:sp>
    <dsp:sp modelId="{D5DAB5DC-4546-488B-B84E-3305B3543B57}">
      <dsp:nvSpPr>
        <dsp:cNvPr id="0" name=""/>
        <dsp:cNvSpPr/>
      </dsp:nvSpPr>
      <dsp:spPr>
        <a:xfrm>
          <a:off x="0" y="3211051"/>
          <a:ext cx="7315200" cy="12842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B3DC1-C56E-44F5-8865-70F311085A20}">
      <dsp:nvSpPr>
        <dsp:cNvPr id="0" name=""/>
        <dsp:cNvSpPr/>
      </dsp:nvSpPr>
      <dsp:spPr>
        <a:xfrm>
          <a:off x="388470" y="3499996"/>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3477C-8CC0-4A05-993B-74609E52F199}">
      <dsp:nvSpPr>
        <dsp:cNvPr id="0" name=""/>
        <dsp:cNvSpPr/>
      </dsp:nvSpPr>
      <dsp:spPr>
        <a:xfrm>
          <a:off x="1483252" y="3211051"/>
          <a:ext cx="58319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90000"/>
            </a:lnSpc>
            <a:spcBef>
              <a:spcPct val="0"/>
            </a:spcBef>
            <a:spcAft>
              <a:spcPct val="35000"/>
            </a:spcAft>
            <a:buNone/>
          </a:pPr>
          <a:r>
            <a:rPr lang="en-US" sz="2500" kern="1200"/>
            <a:t>Snapshot of hazards and protective information </a:t>
          </a:r>
        </a:p>
      </dsp:txBody>
      <dsp:txXfrm>
        <a:off x="1483252" y="3211051"/>
        <a:ext cx="5831947" cy="1284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B327E-7DDB-44A9-B789-3C98B5945962}" type="datetimeFigureOut">
              <a:rPr lang="en-US" smtClean="0"/>
              <a:t>3/16/2023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D18354-FAF5-4E98-B57F-F6182A7992A0}" type="slidenum">
              <a:rPr lang="en-US" smtClean="0"/>
              <a:t>‹#›</a:t>
            </a:fld>
            <a:endParaRPr lang="en-US"/>
          </a:p>
        </p:txBody>
      </p:sp>
    </p:spTree>
    <p:extLst>
      <p:ext uri="{BB962C8B-B14F-4D97-AF65-F5344CB8AC3E}">
        <p14:creationId xmlns:p14="http://schemas.microsoft.com/office/powerpoint/2010/main" val="2906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egulations.gov/#!documentDetail;D=OSHA-H022K-2006-0062-049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Terminal Objective: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current OSHA and general industry information regarding worksite illnesses, injuries, and/or fatalities, the student will be able to recognize responsibilities related to hazard communications standard (HCS), including GHS [Global Harmonizing System] requirements.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Enabling Objectives: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Identify the employer’s responsibilities under the Hazard Communication Standard [HCS], including training requirements.</a:t>
            </a:r>
          </a:p>
          <a:p>
            <a:pPr marL="228600" lvl="0" indent="-228600">
              <a:buFont typeface="+mj-lt"/>
              <a:buAutoNum type="arabicPeriod"/>
            </a:pPr>
            <a:r>
              <a:rPr lang="en-US" sz="1200" kern="1200" dirty="0">
                <a:solidFill>
                  <a:schemeClr val="tx1"/>
                </a:solidFill>
                <a:effectLst/>
                <a:latin typeface="+mn-lt"/>
                <a:ea typeface="+mn-ea"/>
                <a:cs typeface="+mn-cs"/>
              </a:rPr>
              <a:t>Identify components of a Hazard Communication program. </a:t>
            </a:r>
          </a:p>
          <a:p>
            <a:pPr marL="228600" lvl="0" indent="-228600">
              <a:buFont typeface="+mj-lt"/>
              <a:buAutoNum type="arabicPeriod"/>
            </a:pPr>
            <a:r>
              <a:rPr lang="en-US" sz="1200" kern="1200" dirty="0">
                <a:solidFill>
                  <a:schemeClr val="tx1"/>
                </a:solidFill>
                <a:effectLst/>
                <a:latin typeface="+mn-lt"/>
                <a:ea typeface="+mn-ea"/>
                <a:cs typeface="+mn-cs"/>
              </a:rPr>
              <a:t>Describe requirements of the different types of Hazard Communication labels. </a:t>
            </a:r>
          </a:p>
          <a:p>
            <a:pPr marL="228600" lvl="0" indent="-228600">
              <a:buFont typeface="+mj-lt"/>
              <a:buAutoNum type="arabicPeriod"/>
            </a:pPr>
            <a:r>
              <a:rPr lang="en-US" sz="1200" kern="1200" dirty="0">
                <a:solidFill>
                  <a:schemeClr val="tx1"/>
                </a:solidFill>
                <a:effectLst/>
                <a:latin typeface="+mn-lt"/>
                <a:ea typeface="+mn-ea"/>
                <a:cs typeface="+mn-cs"/>
              </a:rPr>
              <a:t>Locate pertinent information about chemicals on labels, including other forms of hazard communication, to ensure “right to understanding” provisions of GHS requirements.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279864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Safety Data Sheets </a:t>
            </a:r>
            <a:r>
              <a:rPr lang="en-US" baseline="0"/>
              <a:t>(2012), OSHA Brief DSG BR-3514, https://www.osha.gov/Publications/OSHA3514.html </a:t>
            </a:r>
          </a:p>
          <a:p>
            <a:endParaRPr lang="en-US" baseline="0"/>
          </a:p>
          <a:p>
            <a:endParaRPr lang="en-US" baseline="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41137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obtaining and maintaining SDSs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SDSs are maintained in workplace (e.g.,</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notebooks in the work area(s) or electronically);</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how workers obtain access to them when during the work shift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follow when SDS is not received at time of the first shipment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SDS for each chemical in the workplace and training of workers that includes review of SDS format and use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159291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Designated person(s) responsible for ensuring compliant labeling of shipped and in-plant containers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of written alternatives to labeling of stationary process containers (if used)</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labels on all workplace containers, including those received from a supplier, secondary containers, and stationary process containers</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Description and explanation of labels on both shipped and workplace containers included in the employee training program</a:t>
            </a:r>
          </a:p>
          <a:p>
            <a:pPr marL="171450" indent="-171450">
              <a:buFont typeface="Arial" panose="020B0604020202020204" pitchFamily="34" charset="0"/>
              <a:buChar char="•"/>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to review and update workplace label information when necessary     </a:t>
            </a:r>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42763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Safety Data Sheets </a:t>
            </a:r>
            <a:r>
              <a:rPr lang="en-US" baseline="0"/>
              <a:t>(2012), OSHA Brief DSG BR-3514, https://www.osha.gov/Publications/OSHA3514.html </a:t>
            </a:r>
          </a:p>
          <a:p>
            <a:endParaRPr lang="en-US" baseline="0"/>
          </a:p>
          <a:p>
            <a:r>
              <a:rPr lang="en-US">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60932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Safety Data Sheets </a:t>
            </a:r>
            <a:r>
              <a:rPr lang="en-US" baseline="0"/>
              <a:t>(2012), OSHA Brief DSG BR-3514, https://www.osha.gov/Publications/OSHA3514.html </a:t>
            </a:r>
          </a:p>
          <a:p>
            <a:endParaRPr lang="en-US">
              <a:effectLst/>
            </a:endParaRPr>
          </a:p>
          <a:p>
            <a:r>
              <a:rPr lang="en-US">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a:effectLst/>
            </a:endParaRPr>
          </a:p>
          <a:p>
            <a:r>
              <a:rPr lang="en-US"/>
              <a:t>Sections 12, 13, 14, &amp; 15 are</a:t>
            </a:r>
            <a:r>
              <a:rPr lang="en-US" baseline="0"/>
              <a:t> regulated by other agencies (i.e. EPA, DOT).</a:t>
            </a:r>
          </a:p>
          <a:p>
            <a:endParaRPr lang="en-US" baseline="0"/>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418632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415370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Hazard Communication Standard:</a:t>
            </a:r>
            <a:r>
              <a:rPr lang="en-US" i="1" baseline="0"/>
              <a:t> Labels and Pictograms </a:t>
            </a:r>
            <a:r>
              <a:rPr lang="en-US" baseline="0"/>
              <a:t>(2013), OSHA Brief DSG BR-3636, https://www.osha.gov/Publications/OSHA3636.pdf</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7060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Environmental hazards are regulated by the Environmental Protection Agency (EPA) not OSHA.</a:t>
            </a:r>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3155200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effectLst/>
              </a:rPr>
              <a:t>Employers may choose to label workplace containers either with the same label required for shipped containers of the chemical, or may instead use alternative labels, as long as those labels provide employees with general information about the hazards of the chemical, and the employer provides training so that employees exposed to the chemical understand the specific hazards it presents.</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338458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“For information and training to be effective, the workers in the training must comprehend the hazards in the workplace and ways to protect themselves. OSHA does not expect that workers will be able to recall and recite all data provided about each hazardous chemical in the workplace. What is most important is that workers understand that they are exposed to hazardous chemicals, know how to read labels and SDSs, and have a general understanding of what information is provided in these documents, and how to access these tools. Workers must also be aware of the protective measures available in their workplace, how to use or implement these measures, and who they should contact if an issue arises.” (pg. 25)</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Training… must address the following:</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Methods and observations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used to determine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presence or release of chemical in work area, such as: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Monitoring – conducted by employer; continuous monitoring devices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Visual appearance or odor of hazardous chemical when being released</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Hazards of chemicals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in the work area, including:</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Physical hazards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Health hazards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3.  Simple asphyxiation</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4.  Combustible dust</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5.  Pyrophoric gas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6.  Other hazards not otherwise classified</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Measures employees can take to protect</a:t>
            </a:r>
            <a:r>
              <a:rPr lang="en-US" sz="1200" b="1"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themselves from hazards, including</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Specific procedures employer has implemented to protect employees from exposure to hazardous chemicals</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Examples – Appropriate work practices, emergency procedures, PPE to be used</a:t>
            </a:r>
          </a:p>
          <a:p>
            <a:pPr marL="171450" indent="-171450">
              <a:buFont typeface="Arial" panose="020B0604020202020204" pitchFamily="34" charset="0"/>
              <a:buChar char="•"/>
            </a:pPr>
            <a:r>
              <a:rPr lang="en-US" sz="1200" b="1" kern="1200">
                <a:solidFill>
                  <a:schemeClr val="tx1"/>
                </a:solidFill>
                <a:effectLst/>
                <a:latin typeface="Tahoma" panose="020B0604030504040204" pitchFamily="34" charset="0"/>
                <a:ea typeface="Tahoma" panose="020B0604030504040204" pitchFamily="34" charset="0"/>
                <a:cs typeface="Tahoma" panose="020B0604030504040204" pitchFamily="34" charset="0"/>
              </a:rPr>
              <a:t>Details of hazard communication program</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developed by employer</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1.  Explanation of labels received on shipped containers and the workplace labeling system used by the employer</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2.  SDS, including format (where each type of information is located)</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3.  How employees can obtain and use the</a:t>
            </a:r>
            <a:r>
              <a:rPr lang="en-US" sz="1200" kern="1200"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appropriate hazard information</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(pg. 25-26)</a:t>
            </a:r>
          </a:p>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55070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OSHA Aligns Hazard Communication Standard</a:t>
            </a:r>
            <a:r>
              <a:rPr lang="en-US" i="1" baseline="0" dirty="0"/>
              <a:t> with the United Nations’ Globally Harmonized System of Classification and Labeling of Chemicals </a:t>
            </a:r>
            <a:r>
              <a:rPr lang="en-US" baseline="0" dirty="0"/>
              <a:t>(2012), OSHA </a:t>
            </a:r>
            <a:r>
              <a:rPr lang="en-US" baseline="0" dirty="0" err="1"/>
              <a:t>QuickTakes</a:t>
            </a:r>
            <a:r>
              <a:rPr lang="en-US" baseline="0" dirty="0"/>
              <a:t> vol. 11 issue 7, https://www.osha.gov/as/opa/quicktakes/qtGHS03212012.html#11 </a:t>
            </a:r>
          </a:p>
          <a:p>
            <a:endParaRPr lang="en-US"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Right to Understand</a:t>
            </a:r>
          </a:p>
          <a:p>
            <a:r>
              <a:rPr lang="en-US" dirty="0">
                <a:effectLst/>
              </a:rPr>
              <a:t>Workers have sometimes had difficulty understanding information presented on safety data sheets (SDSs). In some cases the length and complexity of the documents have made it difficult for workers to locate important safety information. In one </a:t>
            </a:r>
            <a:r>
              <a:rPr lang="en-US" dirty="0">
                <a:effectLst/>
                <a:hlinkClick r:id="rId3" tooltip="testimony"/>
              </a:rPr>
              <a:t>testimony</a:t>
            </a:r>
            <a:r>
              <a:rPr lang="en-US" dirty="0">
                <a:effectLst/>
              </a:rPr>
              <a:t>, a hospital safety director described a situation in which a worker was unable to find critical information on an SDS in an emergency situation:</a:t>
            </a:r>
          </a:p>
          <a:p>
            <a:endParaRPr lang="en-US" dirty="0">
              <a:effectLst/>
            </a:endParaRPr>
          </a:p>
          <a:p>
            <a:r>
              <a:rPr lang="en-US" i="1" dirty="0">
                <a:effectLst/>
              </a:rPr>
              <a:t>". . . two gallons of the chemical xylene spilled in the lab of my hospital. By the time an employee had noticed the spill, the ventilation had already sucked most of the vapors into the HVAC. This, in turn, became suspended in the ceiling tile over our radiology department. Twelve employees were sent to the emergency room. To make the matter worse, the lab employee was frantically searching through the binder in her area for [the SDS for] xylene. Once she found it, she had difficulty locating the spill response section. After notifying our engineering department, she began to clean up the spill with solid waste rags, known for spontaneous combustion, and placing the rags into a clear plastic bag for disposal. She did not know that xylene has a flash point of 75 degrees Fahrenheit. She then walked the bag down to our incinerator room and left it there, basically creating a live bomb. Twelve people were treated from this exposure. The lab employee was very upset and concerned about the safety of the affected employees and visitors, and hysterically kept stating that she could not find the necessary spill response information."</a:t>
            </a:r>
            <a:endParaRPr lang="en-US" dirty="0">
              <a:effectLst/>
            </a:endParaRPr>
          </a:p>
          <a:p>
            <a:endParaRPr lang="en-US" dirty="0">
              <a:effectLst/>
            </a:endParaRPr>
          </a:p>
          <a:p>
            <a:r>
              <a:rPr lang="en-US" dirty="0">
                <a:effectLst/>
              </a:rPr>
              <a:t>OSHA's harmonized standard ensures that workers have access not only to labels and safety data sheets, but also to information that is easier to find and understand through the use of standardized formats and label elements: signal words, pictograms, hazard statements, and precautionary statements.”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78574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a:t>
            </a:r>
            <a:r>
              <a:rPr lang="en-US" baseline="0"/>
              <a:t> types of labels that might be found on hazardous chemicals in a workplace, including:</a:t>
            </a:r>
          </a:p>
          <a:p>
            <a:pPr marL="171450" indent="-171450">
              <a:buFont typeface="Arial" panose="020B0604020202020204" pitchFamily="34" charset="0"/>
              <a:buChar char="•"/>
            </a:pPr>
            <a:r>
              <a:rPr lang="en-US" baseline="0"/>
              <a:t>Hazard Communication Standard (HCS) shipping labels</a:t>
            </a:r>
          </a:p>
          <a:p>
            <a:pPr marL="171450" indent="-171450">
              <a:buFont typeface="Arial" panose="020B0604020202020204" pitchFamily="34" charset="0"/>
              <a:buChar char="•"/>
            </a:pPr>
            <a:r>
              <a:rPr lang="en-US" baseline="0"/>
              <a:t>Hazard Communication Standard (HCS) workplace labels</a:t>
            </a:r>
          </a:p>
          <a:p>
            <a:pPr marL="171450" indent="-171450">
              <a:buFont typeface="Arial" panose="020B0604020202020204" pitchFamily="34" charset="0"/>
              <a:buChar char="•"/>
            </a:pPr>
            <a:r>
              <a:rPr lang="en-US" baseline="0"/>
              <a:t>National Fire Protection Association 704 labels</a:t>
            </a:r>
          </a:p>
          <a:p>
            <a:pPr marL="171450" indent="-171450">
              <a:buFont typeface="Arial" panose="020B0604020202020204" pitchFamily="34" charset="0"/>
              <a:buChar char="•"/>
            </a:pPr>
            <a:r>
              <a:rPr lang="en-US" baseline="0"/>
              <a:t>Hazardous Materials Information Systems</a:t>
            </a:r>
          </a:p>
          <a:p>
            <a:pPr marL="171450" indent="-171450">
              <a:buFont typeface="Arial" panose="020B0604020202020204" pitchFamily="34" charset="0"/>
              <a:buChar char="•"/>
            </a:pPr>
            <a:r>
              <a:rPr lang="en-US" baseline="0"/>
              <a:t>Department of Transportation shipping labels, placarding, and marking</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367862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a:p>
          <a:p>
            <a:r>
              <a:rPr lang="en-US"/>
              <a:t>According</a:t>
            </a:r>
            <a:r>
              <a:rPr lang="en-US" baseline="0"/>
              <a:t> to the HCS, t</a:t>
            </a:r>
            <a:r>
              <a:rPr lang="en-US"/>
              <a:t>he</a:t>
            </a:r>
            <a:r>
              <a:rPr lang="en-US" baseline="0"/>
              <a:t> term, </a:t>
            </a:r>
            <a:r>
              <a:rPr lang="en-US" b="1" i="1" baseline="0"/>
              <a:t>label</a:t>
            </a:r>
            <a:r>
              <a:rPr lang="en-US" baseline="0"/>
              <a:t>, is defined as “an appropriate group of written, printed or graphic information elements concerning a hazardous chemical that is affixed to, printed on, or attached to the immediate container of a hazardous chemical, or to the outside packaging” (pg. 2).</a:t>
            </a:r>
          </a:p>
          <a:p>
            <a:endParaRPr lang="en-US" baseline="0"/>
          </a:p>
          <a:p>
            <a:r>
              <a:rPr lang="en-US" baseline="0"/>
              <a:t>“To increase uniformity of labels, the HCS requires “the following information, located together (other information may also appear on the label):</a:t>
            </a:r>
          </a:p>
          <a:p>
            <a:pPr marL="171450" indent="-171450">
              <a:buFont typeface="Arial" panose="020B0604020202020204" pitchFamily="34" charset="0"/>
              <a:buChar char="•"/>
            </a:pPr>
            <a:r>
              <a:rPr lang="en-US" baseline="0"/>
              <a:t>Product identifier</a:t>
            </a:r>
          </a:p>
          <a:p>
            <a:pPr marL="171450" indent="-171450">
              <a:buFont typeface="Arial" panose="020B0604020202020204" pitchFamily="34" charset="0"/>
              <a:buChar char="•"/>
            </a:pPr>
            <a:r>
              <a:rPr lang="en-US" baseline="0"/>
              <a:t>Signal word</a:t>
            </a:r>
          </a:p>
          <a:p>
            <a:pPr marL="171450" indent="-171450">
              <a:buFont typeface="Arial" panose="020B0604020202020204" pitchFamily="34" charset="0"/>
              <a:buChar char="•"/>
            </a:pPr>
            <a:r>
              <a:rPr lang="en-US" baseline="0"/>
              <a:t>Hazard statement(s)</a:t>
            </a:r>
          </a:p>
          <a:p>
            <a:pPr marL="171450" indent="-171450">
              <a:buFont typeface="Arial" panose="020B0604020202020204" pitchFamily="34" charset="0"/>
              <a:buChar char="•"/>
            </a:pPr>
            <a:r>
              <a:rPr lang="en-US" baseline="0"/>
              <a:t>Precautionary statement(s)</a:t>
            </a:r>
          </a:p>
          <a:p>
            <a:pPr marL="171450" indent="-171450">
              <a:buFont typeface="Arial" panose="020B0604020202020204" pitchFamily="34" charset="0"/>
              <a:buChar char="•"/>
            </a:pPr>
            <a:r>
              <a:rPr lang="en-US" baseline="0"/>
              <a:t>Pictogram</a:t>
            </a:r>
          </a:p>
          <a:p>
            <a:pPr marL="171450" indent="-171450">
              <a:buFont typeface="Arial" panose="020B0604020202020204" pitchFamily="34" charset="0"/>
              <a:buChar char="•"/>
            </a:pPr>
            <a:r>
              <a:rPr lang="en-US" baseline="0"/>
              <a:t>Name, address, telephone number of the responsible party [manufacturer, importer, or distributor]”</a:t>
            </a:r>
          </a:p>
          <a:p>
            <a:pPr marL="171450" indent="-171450">
              <a:buFont typeface="Arial" panose="020B0604020202020204" pitchFamily="34" charset="0"/>
              <a:buChar char="•"/>
            </a:pPr>
            <a:r>
              <a:rPr lang="en-US" baseline="0"/>
              <a:t>(pg. 14)</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284716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a:t>
            </a:r>
            <a:r>
              <a:rPr lang="en-US" baseline="0"/>
              <a:t> click to move through animation on slide)</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baseline="0"/>
          </a:p>
          <a:p>
            <a:r>
              <a:rPr lang="en-US" baseline="0"/>
              <a:t>“Those who know the most about the chemicals – the companies that produce, import, or distribute them – have the responsibility to assess available information, and convey what is needed to downstream employers where the hazardous chemicals are used.” The name, address, and telephone number of the responsible party must be included on the label.</a:t>
            </a:r>
          </a:p>
          <a:p>
            <a:endParaRPr lang="en-US" baseline="0"/>
          </a:p>
          <a:p>
            <a:r>
              <a:rPr lang="en-US" baseline="0"/>
              <a:t>“The product identifier is any chemical, common, or trade name or designation that the chemical manufacturer or importer chooses to use on the label. The term must also appear on the SDS.” (pg. 14) </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59626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click to move through animation on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i="1" baseline="0" dirty="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dirty="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signal word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word used to indicate the relative level of severity of hazard and alert the reader to a potential hazard on the label. The signal words used in the standard are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“warning.”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“Danger” is used for the more severe hazards, while “warning” is used for the less severe hazards.” (pg. 14) If there are multiple hazards, the word that indicates the highest severity level is used. </a:t>
            </a:r>
            <a:endParaRPr lang="en-US" dirty="0"/>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pictogram </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is a composition that may include a symbol plus other graphic elements, such as a border, background pattern, or color, that is intended to convey specific information about the hazards of a chemical. Eight pictograms are designated under this standard for application to a hazard category. Under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2012, pictograms are black symbols, on a white background, with a red diamond border. “ (pg. 15)</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21617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a:p>
          <a:p>
            <a:endParaRPr lang="en-US"/>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are an important addition to the hazard communication tools in the standard. A pictogram draws the attention of a label reader, and you and your workers should be aware that the appearance of a pictogram in a red diamond frame means that a hazard of concern is present in the product. Some of the pictograms in the standard have symbols that resemble the hazardous effect, and others are merely meant to attract attention. Pictograms may be used for several different hazardous effects as well.” (pg. 15) </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a:latin typeface="Tahoma" panose="020B0604030504040204" pitchFamily="34" charset="0"/>
                <a:ea typeface="Tahoma" panose="020B0604030504040204" pitchFamily="34" charset="0"/>
                <a:cs typeface="Tahoma" panose="020B0604030504040204" pitchFamily="34" charset="0"/>
              </a:rPr>
              <a:t>(2012),  OSHA </a:t>
            </a:r>
            <a:r>
              <a:rPr lang="en-US" baseline="0" err="1">
                <a:latin typeface="Tahoma" panose="020B0604030504040204" pitchFamily="34" charset="0"/>
                <a:ea typeface="Tahoma" panose="020B0604030504040204" pitchFamily="34" charset="0"/>
                <a:cs typeface="Tahoma" panose="020B0604030504040204" pitchFamily="34" charset="0"/>
              </a:rPr>
              <a:t>QuickCard</a:t>
            </a:r>
            <a:r>
              <a:rPr lang="en-US" baseline="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Health hazards – carcinogen, mutagenicity, reproductive toxicity, respiratory sensitizer, target organ toxicity, aspiration toxicity</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Flame – flammables,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pyrophorics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self-heating, emits flammable gas, self-</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Exclamation mark – irritant (skin and eye), skin sensitizer, acute toxicity (harmful), narcotic effects, respiratory tract irritant, hazardous to ozone layer (non-mandatory)</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9248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a:latin typeface="Tahoma" panose="020B0604030504040204" pitchFamily="34" charset="0"/>
                <a:ea typeface="Tahoma" panose="020B0604030504040204" pitchFamily="34" charset="0"/>
                <a:cs typeface="Tahoma" panose="020B0604030504040204" pitchFamily="34" charset="0"/>
              </a:rPr>
              <a:t>(2012),  OSHA </a:t>
            </a:r>
            <a:r>
              <a:rPr lang="en-US" baseline="0" err="1">
                <a:latin typeface="Tahoma" panose="020B0604030504040204" pitchFamily="34" charset="0"/>
                <a:ea typeface="Tahoma" panose="020B0604030504040204" pitchFamily="34" charset="0"/>
                <a:cs typeface="Tahoma" panose="020B0604030504040204" pitchFamily="34" charset="0"/>
              </a:rPr>
              <a:t>QuickCard</a:t>
            </a:r>
            <a:r>
              <a:rPr lang="en-US" baseline="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Gas cylinder – gases under pressure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Corrosion – skin corrosion/burns, eye damage, corrosive to metals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Exploding bomb – explosives, self-</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reactives</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organic peroxides</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2639984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Standard Pictogram </a:t>
            </a:r>
            <a:r>
              <a:rPr lang="en-US" baseline="0">
                <a:latin typeface="Tahoma" panose="020B0604030504040204" pitchFamily="34" charset="0"/>
                <a:ea typeface="Tahoma" panose="020B0604030504040204" pitchFamily="34" charset="0"/>
                <a:cs typeface="Tahoma" panose="020B0604030504040204" pitchFamily="34" charset="0"/>
              </a:rPr>
              <a:t>(2012),  OSHA </a:t>
            </a:r>
            <a:r>
              <a:rPr lang="en-US" baseline="0" err="1">
                <a:latin typeface="Tahoma" panose="020B0604030504040204" pitchFamily="34" charset="0"/>
                <a:ea typeface="Tahoma" panose="020B0604030504040204" pitchFamily="34" charset="0"/>
                <a:cs typeface="Tahoma" panose="020B0604030504040204" pitchFamily="34" charset="0"/>
              </a:rPr>
              <a:t>QuickCard</a:t>
            </a:r>
            <a:r>
              <a:rPr lang="en-US" baseline="0">
                <a:latin typeface="Tahoma" panose="020B0604030504040204" pitchFamily="34" charset="0"/>
                <a:ea typeface="Tahoma" panose="020B0604030504040204" pitchFamily="34" charset="0"/>
                <a:cs typeface="Tahoma" panose="020B0604030504040204" pitchFamily="34" charset="0"/>
              </a:rPr>
              <a:t> 3491-02, https://www.osha.gov/Publications/HazComm_QuickCard_Pictogram.html </a:t>
            </a:r>
            <a:endParaRPr lang="en-US"/>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Pictograms include:</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Flame over circle – oxidizers</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Environmental (non-</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mandoatory</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 aquatic toxicity</a:t>
            </a:r>
          </a:p>
          <a:p>
            <a:pPr marL="171450" indent="-171450">
              <a:buFont typeface="Arial" panose="020B0604020202020204" pitchFamily="34" charset="0"/>
              <a:buChar char="•"/>
            </a:pP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Skull and crossbones – acute toxicity (fatal or toxic) </a:t>
            </a:r>
          </a:p>
          <a:p>
            <a:pPr marL="171450" indent="-171450">
              <a:buFont typeface="Arial" panose="020B0604020202020204" pitchFamily="34" charset="0"/>
              <a:buChar char="•"/>
            </a:pP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Note that the environment pictogram located in the center of the bottom row… is not required under the OSHA standard since OSHA does not regulate environmental hazards. However, you may see this pictogram used on labels and SDSs to convey environmental hazards, and that will provide useful information for you to use in managing your chemicals.” (pg. 15) </a:t>
            </a:r>
            <a:endParaRPr lang="en-US"/>
          </a:p>
          <a:p>
            <a:pPr marL="171450" indent="-171450">
              <a:buFont typeface="Arial" panose="020B0604020202020204" pitchFamily="34" charset="0"/>
              <a:buChar char="•"/>
            </a:pP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236784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Source: </a:t>
            </a: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endParaRPr lang="en-US"/>
          </a:p>
          <a:p>
            <a:endParaRPr lang="en-US"/>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hazard statement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is a statement assigned to a hazard class and category that describes the nature of the hazard(s) of a chemical, including, where appropriate, the degree of hazard.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Example: Fatal if swallowed.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hazard statement(s) for a hazardous chemical describe the hazard(s) in text, in a simple, direct manner. There is a hazard statement for each hazard category of a hazard class, and it will vary depending on the degree of hazard. The example… [Fatal if swallowed] is a hazard statement for acute oral toxicity. The hazard statement conveys that the chemical is severely toxic, and ingestion of the chemical results in death. But for less toxic chemicals, the hazard statement may be “toxic if swallowed” or “harmful if swallowed.” As with the signal words, this information conveys the relative severity of the hazard, which impacts how it is handled and controlled.” (pgs. 14-15)</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1200" b="1"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is a phrase that describes recommended measures that should be taken to minimize or prevent adverse effects resulting from exposure to a hazardous chemical, or improper storage or handling. </a:t>
            </a: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Example: Do not eat, drink, or smoke when using this product. </a:t>
            </a:r>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Precautionary statements are key to helping you decide what you need to do to protect workers and your workplace. There are four types of statements: </a:t>
            </a:r>
            <a:r>
              <a:rPr lang="en-US" sz="1200" b="0" i="1"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Prevention, Response, Storage, and Disposal. </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These have been assigned to hazard classes and categories.” (pg. 18) </a:t>
            </a: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1852267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Modification of the Hazard</a:t>
            </a:r>
            <a:r>
              <a:rPr lang="en-US" i="1" baseline="0"/>
              <a:t> Communication Standard (HCS) to conform with the United Nations’ (UN) Globally Harmonized System of Classification and Labeling of Chemicals (GHS): Questions and Answers</a:t>
            </a:r>
            <a:r>
              <a:rPr lang="en-US" baseline="0"/>
              <a:t>, (</a:t>
            </a:r>
            <a:r>
              <a:rPr lang="en-US" baseline="0" err="1"/>
              <a:t>n.d.</a:t>
            </a:r>
            <a:r>
              <a:rPr lang="en-US" baseline="0"/>
              <a:t>), OSHA online, https://www.osha.gov/dsg/hazcom/hazcom-faq.html</a:t>
            </a:r>
            <a:endParaRPr lang="en-US"/>
          </a:p>
          <a:p>
            <a:endParaRPr lang="en-US"/>
          </a:p>
          <a:p>
            <a:r>
              <a:rPr lang="en-US">
                <a:effectLst/>
              </a:rPr>
              <a:t>“For the workplace label, the container must be labeled, tagged, or marked with either the:</a:t>
            </a:r>
          </a:p>
          <a:p>
            <a:pPr marL="171450" indent="-171450">
              <a:buFont typeface="Arial" panose="020B0604020202020204" pitchFamily="34" charset="0"/>
              <a:buChar char="•"/>
            </a:pPr>
            <a:r>
              <a:rPr lang="en-US">
                <a:effectLst/>
              </a:rPr>
              <a:t>Product identifier, signal word, pictogram(s), hazard statement(s), and precautionary statement(s) of the hazardous chemical; </a:t>
            </a:r>
            <a:r>
              <a:rPr lang="en-US" b="1">
                <a:effectLst/>
              </a:rPr>
              <a:t>OR</a:t>
            </a:r>
            <a:endParaRPr lang="en-US">
              <a:effectLst/>
            </a:endParaRPr>
          </a:p>
          <a:p>
            <a:pPr marL="171450" indent="-171450">
              <a:buFont typeface="Arial" panose="020B0604020202020204" pitchFamily="34" charset="0"/>
              <a:buChar char="•"/>
            </a:pPr>
            <a:r>
              <a:rPr lang="en-US">
                <a:effectLst/>
              </a:rPr>
              <a:t>Product identifier and words, pictures, symbols, or a combination of these that provide at least general information about the hazards of the chemicals, and which, in conjunction with the other information immediately available, provides employees with the specific information about the physical and health hazards of the hazardous chemical.</a:t>
            </a:r>
          </a:p>
          <a:p>
            <a:endParaRPr lang="en-US">
              <a:effectLst/>
            </a:endParaRPr>
          </a:p>
          <a:p>
            <a:r>
              <a:rPr lang="en-US">
                <a:effectLst/>
              </a:rPr>
              <a:t>The employer may use signs, placards, process sheets, batch tickets, operating procedures, or other such written materials in lieu of affixing labels to individual stationary process containers, as long as the alternative method identifies the containers to which it is applicable and conveys the information required by 29 CFR 1910.1200 (f)(6), outlined above, to be on a label.  The employer must ensure the written materials are readily accessible to the employees in their work area throughout each work shift.”</a:t>
            </a:r>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2886049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267813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5325"/>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panose="02000000000000000000" pitchFamily="2" charset="0"/>
              </a:rPr>
              <a:t>The Hazard Communication Standard </a:t>
            </a:r>
            <a:r>
              <a:rPr lang="en-US" b="1" i="0" dirty="0">
                <a:solidFill>
                  <a:srgbClr val="202124"/>
                </a:solidFill>
                <a:effectLst/>
                <a:latin typeface="Roboto" panose="02000000000000000000" pitchFamily="2" charset="0"/>
              </a:rPr>
              <a:t>(HCS) </a:t>
            </a:r>
            <a:r>
              <a:rPr lang="en-US" b="0" i="0" dirty="0">
                <a:solidFill>
                  <a:srgbClr val="202124"/>
                </a:solidFill>
                <a:effectLst/>
                <a:latin typeface="Roboto" panose="02000000000000000000" pitchFamily="2" charset="0"/>
              </a:rPr>
              <a:t>is now aligned with the </a:t>
            </a:r>
            <a:r>
              <a:rPr lang="en-US" b="1" i="0" dirty="0">
                <a:solidFill>
                  <a:srgbClr val="202124"/>
                </a:solidFill>
                <a:effectLst/>
                <a:latin typeface="Roboto" panose="02000000000000000000" pitchFamily="2" charset="0"/>
              </a:rPr>
              <a:t>Globally Harmonized System of Classification and Labeling of Chemicals</a:t>
            </a:r>
            <a:r>
              <a:rPr lang="en-US" b="0" i="0" dirty="0">
                <a:solidFill>
                  <a:srgbClr val="202124"/>
                </a:solidFill>
                <a:effectLst/>
                <a:latin typeface="Roboto" panose="02000000000000000000" pitchFamily="2" charset="0"/>
              </a:rPr>
              <a:t> </a:t>
            </a:r>
            <a:r>
              <a:rPr lang="en-US" b="1" i="0" dirty="0">
                <a:solidFill>
                  <a:srgbClr val="202124"/>
                </a:solidFill>
                <a:effectLst/>
                <a:latin typeface="Roboto" panose="02000000000000000000" pitchFamily="2" charset="0"/>
              </a:rPr>
              <a:t>(GHS)</a:t>
            </a:r>
            <a:endParaRPr lang="en-US" b="1"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Source:</a:t>
            </a:r>
            <a:r>
              <a:rPr lang="en-US" baseline="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https://www.osha.gov/pls/oshaweb/owadisp.show_document?p_table=NEWS_RELEASES&amp;p_id=22038</a:t>
            </a:r>
          </a:p>
          <a:p>
            <a:endParaRPr lang="en-US" b="0"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It is estimated that the revised</a:t>
            </a:r>
            <a:r>
              <a:rPr lang="en-US" b="0" baseline="0" dirty="0">
                <a:latin typeface="Tahoma" panose="020B0604030504040204" pitchFamily="34" charset="0"/>
                <a:ea typeface="Tahoma" panose="020B0604030504040204" pitchFamily="34" charset="0"/>
                <a:cs typeface="Tahoma" panose="020B0604030504040204" pitchFamily="34" charset="0"/>
              </a:rPr>
              <a:t> Hazard Communication Standard can prevent 43 deaths and 585 injuries/illnesses per year, as well as save an estimated $475 million per year by improving the quality, consistency, and clarity of hazard information that workers receive.</a:t>
            </a:r>
            <a:endParaRPr lang="en-US" b="0"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0" dirty="0">
                <a:latin typeface="Tahoma" panose="020B0604030504040204" pitchFamily="34" charset="0"/>
                <a:ea typeface="Tahoma" panose="020B0604030504040204" pitchFamily="34" charset="0"/>
                <a:cs typeface="Tahoma" panose="020B0604030504040204" pitchFamily="34" charset="0"/>
              </a:rPr>
              <a:t>Source: https://www.osha.gov/dsg/hazcom/index.html</a:t>
            </a:r>
          </a:p>
          <a:p>
            <a:r>
              <a:rPr lang="en-US" b="1" dirty="0">
                <a:latin typeface="Tahoma" panose="020B0604030504040204" pitchFamily="34" charset="0"/>
                <a:ea typeface="Tahoma" panose="020B0604030504040204" pitchFamily="34" charset="0"/>
                <a:cs typeface="Tahoma" panose="020B0604030504040204" pitchFamily="34" charset="0"/>
              </a:rPr>
              <a:t>Major changes to the Hazard Communication Standard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Hazard classification</a:t>
            </a:r>
            <a:r>
              <a:rPr lang="en-US" dirty="0">
                <a:latin typeface="Tahoma" panose="020B0604030504040204" pitchFamily="34" charset="0"/>
                <a:ea typeface="Tahoma" panose="020B0604030504040204" pitchFamily="34" charset="0"/>
                <a:cs typeface="Tahoma" panose="020B0604030504040204" pitchFamily="34" charset="0"/>
              </a:rPr>
              <a:t>: Provides specific criteria for classification of health and physical hazards, as well as classification of mixtures.</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Labels</a:t>
            </a:r>
            <a:r>
              <a:rPr lang="en-US" dirty="0">
                <a:latin typeface="Tahoma" panose="020B0604030504040204" pitchFamily="34" charset="0"/>
                <a:ea typeface="Tahoma" panose="020B0604030504040204" pitchFamily="34" charset="0"/>
                <a:cs typeface="Tahoma" panose="020B0604030504040204" pitchFamily="34" charset="0"/>
              </a:rPr>
              <a:t>: Chemical manufacturers and importers will be required to provide a label that includes a harmonized signal word, pictogram, and hazard statement for each hazard class and category. Precautionary statements must also be provided.</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Safety Data Sheets:</a:t>
            </a:r>
            <a:r>
              <a:rPr lang="en-US" dirty="0">
                <a:latin typeface="Tahoma" panose="020B0604030504040204" pitchFamily="34" charset="0"/>
                <a:ea typeface="Tahoma" panose="020B0604030504040204" pitchFamily="34" charset="0"/>
                <a:cs typeface="Tahoma" panose="020B0604030504040204" pitchFamily="34" charset="0"/>
              </a:rPr>
              <a:t> Will now have a specified 16-section format.</a:t>
            </a:r>
          </a:p>
          <a:p>
            <a:pPr marL="171450" indent="-171450">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Information and training:</a:t>
            </a:r>
            <a:r>
              <a:rPr lang="en-US" dirty="0">
                <a:latin typeface="Tahoma" panose="020B0604030504040204" pitchFamily="34" charset="0"/>
                <a:ea typeface="Tahoma" panose="020B0604030504040204" pitchFamily="34" charset="0"/>
                <a:cs typeface="Tahoma" panose="020B0604030504040204" pitchFamily="34" charset="0"/>
              </a:rPr>
              <a:t> Employers are required to train workers by December 1, 2013 on the new labels elements and safety data sheets format to facilitate recognition and understanding.</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3991146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http://www.nfpa.org/Assets/files/AboutTheCodes/704/704_FAQs.pdf </a:t>
            </a:r>
          </a:p>
          <a:p>
            <a:endParaRPr lang="en-US"/>
          </a:p>
          <a:p>
            <a:r>
              <a:rPr lang="en-US"/>
              <a:t>The NFPA Diamond is</a:t>
            </a:r>
            <a:r>
              <a:rPr lang="en-US" baseline="0"/>
              <a:t> typically located outside buildings, on doors, or on tanks and is intended to provide visible information about hazards to emergency responders during incident such as a spill or fire.</a:t>
            </a:r>
          </a:p>
          <a:p>
            <a:endParaRPr lang="en-US" baseline="0"/>
          </a:p>
          <a:p>
            <a:r>
              <a:rPr lang="en-US" baseline="0"/>
              <a:t>The “square-on-point” or diamond shape of the overall symbol identifies the hazards of the material and the severity of the hazards in an arrangement of smaller, color-coded diamonds (representing the hazards), each of which has a numerical rating system (representing the severity of the hazard). </a:t>
            </a:r>
          </a:p>
          <a:p>
            <a:endParaRPr lang="en-US" baseline="0"/>
          </a:p>
          <a:p>
            <a:r>
              <a:rPr lang="en-US" baseline="0"/>
              <a:t>It is important to understand that the numbers used in the NFPA rating system are not relative ratings to the OSHA classification numbers and, in fact, are inverse. The NFPA rating system ranges from 0 to 4, with 0 being the least hazardous and 4 being the most hazardous; whereas, OSHA’s classification system ranges from 1 to 4, with 1 being the most severe hazard and 4 being the least severe hazard.</a:t>
            </a:r>
          </a:p>
          <a:p>
            <a:endParaRPr lang="en-US" baseline="0"/>
          </a:p>
          <a:p>
            <a:r>
              <a:rPr lang="en-US" baseline="0"/>
              <a:t>Source:  https://www.osha.gov/Publications/OSHA3678.pdf </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82312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r>
              <a:rPr lang="en-US" baseline="0"/>
              <a:t>  </a:t>
            </a:r>
            <a:r>
              <a:rPr lang="en-US" i="1" baseline="0"/>
              <a:t>Comparison of NFPA 704 and </a:t>
            </a:r>
            <a:r>
              <a:rPr lang="en-US" i="1" baseline="0" err="1"/>
              <a:t>HazCom</a:t>
            </a:r>
            <a:r>
              <a:rPr lang="en-US" i="1" baseline="0"/>
              <a:t> 2012 Labels </a:t>
            </a:r>
            <a:r>
              <a:rPr lang="en-US" baseline="0"/>
              <a:t>(2013), OSHA </a:t>
            </a:r>
            <a:r>
              <a:rPr lang="en-US" baseline="0" err="1"/>
              <a:t>QuickCard</a:t>
            </a:r>
            <a:r>
              <a:rPr lang="en-US" baseline="0"/>
              <a:t> 3678-08, https://www.osha.gov/Publications/OSHA3678.pdf </a:t>
            </a:r>
          </a:p>
          <a:p>
            <a:r>
              <a:rPr lang="en-US" baseline="0"/>
              <a:t> </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18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a:t>
            </a:r>
          </a:p>
          <a:p>
            <a:endParaRPr lang="en-US"/>
          </a:p>
          <a:p>
            <a:r>
              <a:rPr lang="en-US"/>
              <a:t>2 = Moderate health hazard</a:t>
            </a:r>
          </a:p>
          <a:p>
            <a:r>
              <a:rPr lang="en-US"/>
              <a:t>4 = Highly flammable, flashpoint less than 73°F</a:t>
            </a:r>
          </a:p>
          <a:p>
            <a:r>
              <a:rPr lang="en-US"/>
              <a:t>0 = Normally stable</a:t>
            </a:r>
          </a:p>
          <a:p>
            <a:r>
              <a:rPr lang="en-US" strike="sngStrike"/>
              <a:t>W</a:t>
            </a:r>
            <a:r>
              <a:rPr lang="en-US"/>
              <a:t> = reactive to water</a:t>
            </a:r>
            <a:r>
              <a:rPr lang="en-US" baseline="0"/>
              <a:t>; do not use water</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992581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HMIS</a:t>
            </a:r>
            <a:r>
              <a:rPr lang="en-US" i="1" baseline="0" dirty="0"/>
              <a:t> or HMIG (Hazardous Materials Identification System)</a:t>
            </a:r>
            <a:r>
              <a:rPr lang="en-US" baseline="0" dirty="0"/>
              <a:t>, n.d., </a:t>
            </a:r>
            <a:r>
              <a:rPr lang="en-US" dirty="0"/>
              <a:t>https://www.uwosh.edu/ehs/campus-health-and-safety/lab-shop-and-studio-safety/chemical-safety/hazard-communication-1/022bHazardComLabelingHMIS1.pdf </a:t>
            </a:r>
          </a:p>
          <a:p>
            <a:endParaRPr lang="en-US" dirty="0"/>
          </a:p>
          <a:p>
            <a:r>
              <a:rPr lang="en-US" dirty="0"/>
              <a:t>The Hazardous Materials Information</a:t>
            </a:r>
            <a:r>
              <a:rPr lang="en-US" baseline="0" dirty="0"/>
              <a:t> System was developed by the American Coatings Association to support “In-Plant Labeling” compliance with the Hazardous Communication Standard.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top space is used to identify the produce and the four color-coded bars indicate different hazards. A rating scale of 0 to 4 indicates the severity of the hazards, with 0 being a minimal hazard and 4 being a severe hazard. Letter codes or icons indicate what personal protective equipment should be used.</a:t>
            </a:r>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368030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HMIS</a:t>
            </a:r>
            <a:r>
              <a:rPr lang="en-US" i="1" baseline="0"/>
              <a:t> or HMIG (Hazardous Materials Identification System)</a:t>
            </a:r>
            <a:r>
              <a:rPr lang="en-US" baseline="0"/>
              <a:t>, </a:t>
            </a:r>
            <a:r>
              <a:rPr lang="en-US" baseline="0" err="1"/>
              <a:t>n.d.</a:t>
            </a:r>
            <a:r>
              <a:rPr lang="en-US" baseline="0"/>
              <a:t>, </a:t>
            </a:r>
            <a:r>
              <a:rPr lang="en-US"/>
              <a:t>https://www.uwosh.edu/ehs/campus-health-and-safety/lab-shop-and-studio-safety/chemical-safety/hazard-communication-1/022bHazardComLabelingHMIS1.pdf </a:t>
            </a:r>
          </a:p>
          <a:p>
            <a:endParaRPr lang="en-US" baseline="0"/>
          </a:p>
          <a:p>
            <a:pPr marL="171450" indent="-171450">
              <a:buFont typeface="Arial" panose="020B0604020202020204" pitchFamily="34" charset="0"/>
              <a:buChar char="•"/>
            </a:pPr>
            <a:r>
              <a:rPr lang="en-US" baseline="0"/>
              <a:t>Blue bar indicates health hazards</a:t>
            </a:r>
          </a:p>
          <a:p>
            <a:pPr marL="628650" lvl="1" indent="-171450">
              <a:buFont typeface="Courier New" panose="02070309020205020404" pitchFamily="49" charset="0"/>
              <a:buChar char="o"/>
            </a:pPr>
            <a:r>
              <a:rPr lang="en-US" baseline="0"/>
              <a:t>0 = no significant risk</a:t>
            </a:r>
          </a:p>
          <a:p>
            <a:pPr marL="628650" lvl="1" indent="-171450">
              <a:buFont typeface="Courier New" panose="02070309020205020404" pitchFamily="49" charset="0"/>
              <a:buChar char="o"/>
            </a:pPr>
            <a:r>
              <a:rPr lang="en-US" baseline="0"/>
              <a:t>1 = possible irritation or minor injury (reversible condition)</a:t>
            </a:r>
          </a:p>
          <a:p>
            <a:pPr marL="628650" lvl="1" indent="-171450">
              <a:buFont typeface="Courier New" panose="02070309020205020404" pitchFamily="49" charset="0"/>
              <a:buChar char="o"/>
            </a:pPr>
            <a:r>
              <a:rPr lang="en-US" baseline="0"/>
              <a:t>2  = temporary or minor injury may occur</a:t>
            </a:r>
          </a:p>
          <a:p>
            <a:pPr marL="628650" lvl="1" indent="-171450">
              <a:buFont typeface="Courier New" panose="02070309020205020404" pitchFamily="49" charset="0"/>
              <a:buChar char="o"/>
            </a:pPr>
            <a:r>
              <a:rPr lang="en-US" baseline="0"/>
              <a:t>3 = major injury likely without prompt action/medical treatment</a:t>
            </a:r>
          </a:p>
          <a:p>
            <a:pPr marL="628650" lvl="1" indent="-171450">
              <a:buFont typeface="Courier New" panose="02070309020205020404" pitchFamily="49" charset="0"/>
              <a:buChar char="o"/>
            </a:pPr>
            <a:r>
              <a:rPr lang="en-US" baseline="0"/>
              <a:t>4 = life-threatening, major, or permanent damage may result due to single exposure or repeated exposures</a:t>
            </a:r>
          </a:p>
          <a:p>
            <a:pPr marL="457200" lvl="1" indent="0">
              <a:buFontTx/>
              <a:buNone/>
            </a:pPr>
            <a:r>
              <a:rPr lang="en-US" baseline="0"/>
              <a:t>Note: there are two spaces in the health bar; the second space is used to signify chronic health hazards, which is indicated by the presence of an asterisk (*), and warns of health problems due to long-term exposure. </a:t>
            </a:r>
          </a:p>
          <a:p>
            <a:pPr marL="457200" lvl="1" indent="0">
              <a:buFontTx/>
              <a:buNone/>
            </a:pPr>
            <a:r>
              <a:rPr lang="en-US" baseline="0"/>
              <a:t>  </a:t>
            </a:r>
          </a:p>
          <a:p>
            <a:pPr marL="171450" indent="-171450">
              <a:buFont typeface="Arial" panose="020B0604020202020204" pitchFamily="34" charset="0"/>
              <a:buChar char="•"/>
            </a:pPr>
            <a:r>
              <a:rPr lang="en-US" baseline="0"/>
              <a:t>Red indicates flammability hazards</a:t>
            </a:r>
          </a:p>
          <a:p>
            <a:pPr marL="628650" lvl="1" indent="-171450">
              <a:buFont typeface="Courier New" panose="02070309020205020404" pitchFamily="49" charset="0"/>
              <a:buChar char="o"/>
            </a:pPr>
            <a:r>
              <a:rPr lang="en-US" baseline="0"/>
              <a:t>0 = will not burn</a:t>
            </a:r>
          </a:p>
          <a:p>
            <a:pPr marL="628650" lvl="1" indent="-171450">
              <a:buFont typeface="Courier New" panose="02070309020205020404" pitchFamily="49" charset="0"/>
              <a:buChar char="o"/>
            </a:pPr>
            <a:r>
              <a:rPr lang="en-US" baseline="0"/>
              <a:t>1 = liquids, solids, and semi-solids that can ignite if preheated: flashpoint above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a:t>2 = ignition can occur if material is moderately heated or exposed to high ambient temperatures: flashpoint at or above 100°F but below 200°F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a:t>3 = ignition can occur under most normal temperatures: flammable liquids with flashpoint below 73°F and boiling points above 100°F, and liquids with </a:t>
            </a:r>
            <a:br>
              <a:rPr lang="en-US" baseline="0"/>
            </a:br>
            <a:r>
              <a:rPr lang="en-US" baseline="0"/>
              <a:t>       flashpoints between 73°F and 100°F</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a:t>4 = ignition can spontaneously occur with air: flammable gases or very volatile flammable liquids with flashpoints below 73°F and boiling points below </a:t>
            </a:r>
            <a:br>
              <a:rPr lang="en-US" baseline="0"/>
            </a:br>
            <a:r>
              <a:rPr lang="en-US" baseline="0"/>
              <a:t>       100°F</a:t>
            </a:r>
            <a:br>
              <a:rPr lang="en-US" baseline="0"/>
            </a:br>
            <a:endParaRPr lang="en-US" baseline="0"/>
          </a:p>
          <a:p>
            <a:pPr marL="171450" indent="-171450">
              <a:buFont typeface="Arial" panose="020B0604020202020204" pitchFamily="34" charset="0"/>
              <a:buChar char="•"/>
            </a:pPr>
            <a:r>
              <a:rPr lang="en-US" baseline="0"/>
              <a:t>Orange indicates physical hazards (hazard classes include Water Reactive, Organic Peroxides, Explosives, Compressed gases, Pyrophoric material, Oxidizers, and Unstable Reactive)</a:t>
            </a:r>
          </a:p>
          <a:p>
            <a:pPr marL="628650" lvl="1" indent="-171450">
              <a:buFont typeface="Courier New" panose="02070309020205020404" pitchFamily="49" charset="0"/>
              <a:buChar char="o"/>
            </a:pPr>
            <a:r>
              <a:rPr lang="en-US" baseline="0"/>
              <a:t>0 = non-explosive; normally stable (even under fire); will not react with water, polymerize, decompose, condense, or self-react</a:t>
            </a:r>
          </a:p>
          <a:p>
            <a:pPr marL="628650" lvl="1" indent="-171450">
              <a:buFont typeface="Courier New" panose="02070309020205020404" pitchFamily="49" charset="0"/>
              <a:buChar char="o"/>
            </a:pPr>
            <a:r>
              <a:rPr lang="en-US" baseline="0"/>
              <a:t>1 = normally stable, but can become unstable with high temperatures and pressures; may react non-violently with water; hazardous polymerization may </a:t>
            </a:r>
            <a:br>
              <a:rPr lang="en-US" baseline="0"/>
            </a:br>
            <a:r>
              <a:rPr lang="en-US" baseline="0"/>
              <a:t>       occur in the absence of inhibitors </a:t>
            </a:r>
          </a:p>
          <a:p>
            <a:pPr marL="628650" lvl="1" indent="-171450">
              <a:buFont typeface="Courier New" panose="02070309020205020404" pitchFamily="49" charset="0"/>
              <a:buChar char="o"/>
            </a:pPr>
            <a:r>
              <a:rPr lang="en-US" baseline="0"/>
              <a:t>2  = unstable materials; under normal temperatures and pressures, violent chemical changes may occur and there is a low risk for explosion; violent </a:t>
            </a:r>
            <a:br>
              <a:rPr lang="en-US" baseline="0"/>
            </a:br>
            <a:r>
              <a:rPr lang="en-US" baseline="0"/>
              <a:t>        reactions may occur with water; peroxides may form when exposed to air</a:t>
            </a:r>
          </a:p>
          <a:p>
            <a:pPr marL="628650" lvl="1" indent="-171450">
              <a:buFont typeface="Courier New" panose="02070309020205020404" pitchFamily="49" charset="0"/>
              <a:buChar char="o"/>
            </a:pPr>
            <a:r>
              <a:rPr lang="en-US" baseline="0"/>
              <a:t>3 = explosive mixtures may form with water that can detonate or have explosive reaction with strong initiating source; under normal temperatures and </a:t>
            </a:r>
            <a:br>
              <a:rPr lang="en-US" baseline="0"/>
            </a:br>
            <a:r>
              <a:rPr lang="en-US" baseline="0"/>
              <a:t>        pressures, polymerization, decomposition, self-reaction, or other chemical changes may occur with a moderate risk of explosion</a:t>
            </a:r>
          </a:p>
          <a:p>
            <a:pPr marL="628650" lvl="1" indent="-171450">
              <a:buFont typeface="Courier New" panose="02070309020205020404" pitchFamily="49" charset="0"/>
              <a:buChar char="o"/>
            </a:pPr>
            <a:r>
              <a:rPr lang="en-US" baseline="0"/>
              <a:t>4 = at normal temperature and pressure can have readily explosive water reaction, detonation or explosive decomposition, polymerization, or self-</a:t>
            </a:r>
            <a:br>
              <a:rPr lang="en-US" baseline="0"/>
            </a:br>
            <a:r>
              <a:rPr lang="en-US" baseline="0"/>
              <a:t>        reaction</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White indicates personal protective equipment requirements for safe handling – letter codes and icons correspond to required PPE</a:t>
            </a:r>
          </a:p>
          <a:p>
            <a:pPr marL="628650" lvl="1" indent="-171450">
              <a:buFont typeface="Courier New" panose="02070309020205020404" pitchFamily="49" charset="0"/>
              <a:buChar char="o"/>
            </a:pPr>
            <a:r>
              <a:rPr lang="en-US" baseline="0"/>
              <a:t>A = safety glasses</a:t>
            </a:r>
          </a:p>
          <a:p>
            <a:pPr marL="628650" lvl="1" indent="-171450">
              <a:buFont typeface="Courier New" panose="02070309020205020404" pitchFamily="49" charset="0"/>
              <a:buChar char="o"/>
            </a:pPr>
            <a:r>
              <a:rPr lang="en-US" baseline="0"/>
              <a:t>B = safety glasses and gloves</a:t>
            </a:r>
          </a:p>
          <a:p>
            <a:pPr marL="628650" lvl="1" indent="-171450">
              <a:buFont typeface="Courier New" panose="02070309020205020404" pitchFamily="49" charset="0"/>
              <a:buChar char="o"/>
            </a:pPr>
            <a:r>
              <a:rPr lang="en-US" baseline="0"/>
              <a:t>C = safety glasses, gloves, and apron</a:t>
            </a:r>
          </a:p>
          <a:p>
            <a:pPr marL="628650" lvl="1" indent="-171450">
              <a:buFont typeface="Courier New" panose="02070309020205020404" pitchFamily="49" charset="0"/>
              <a:buChar char="o"/>
            </a:pPr>
            <a:r>
              <a:rPr lang="en-US" baseline="0"/>
              <a:t>D = face shield, gloves, and apron</a:t>
            </a:r>
          </a:p>
          <a:p>
            <a:pPr marL="628650" lvl="1" indent="-171450">
              <a:buFont typeface="Courier New" panose="02070309020205020404" pitchFamily="49" charset="0"/>
              <a:buChar char="o"/>
            </a:pPr>
            <a:r>
              <a:rPr lang="en-US" baseline="0"/>
              <a:t>E = safety glasses, gloves, and dust respirator</a:t>
            </a:r>
          </a:p>
          <a:p>
            <a:pPr marL="628650" lvl="1" indent="-171450">
              <a:buFont typeface="Courier New" panose="02070309020205020404" pitchFamily="49" charset="0"/>
              <a:buChar char="o"/>
            </a:pPr>
            <a:r>
              <a:rPr lang="en-US" baseline="0"/>
              <a:t>F = safety glasses, gloves, apron, and dust respirator</a:t>
            </a:r>
          </a:p>
          <a:p>
            <a:pPr marL="628650" lvl="1" indent="-171450">
              <a:buFont typeface="Courier New" panose="02070309020205020404" pitchFamily="49" charset="0"/>
              <a:buChar char="o"/>
            </a:pPr>
            <a:r>
              <a:rPr lang="en-US" baseline="0"/>
              <a:t>G = safety glasses, gloves, and vapor respirator</a:t>
            </a:r>
          </a:p>
          <a:p>
            <a:pPr marL="628650" lvl="1" indent="-171450">
              <a:buFont typeface="Courier New" panose="02070309020205020404" pitchFamily="49" charset="0"/>
              <a:buChar char="o"/>
            </a:pPr>
            <a:r>
              <a:rPr lang="en-US" baseline="0"/>
              <a:t>H = splash goggles, gloves, apron, and vapor respirator</a:t>
            </a:r>
          </a:p>
          <a:p>
            <a:pPr marL="628650" lvl="1" indent="-171450">
              <a:buFont typeface="Courier New" panose="02070309020205020404" pitchFamily="49" charset="0"/>
              <a:buChar char="o"/>
            </a:pPr>
            <a:r>
              <a:rPr lang="en-US" baseline="0"/>
              <a:t> I = safety glasses, gloves, dust and vapor respirator</a:t>
            </a:r>
          </a:p>
          <a:p>
            <a:pPr marL="628650" lvl="1" indent="-171450">
              <a:buFont typeface="Courier New" panose="02070309020205020404" pitchFamily="49" charset="0"/>
              <a:buChar char="o"/>
            </a:pPr>
            <a:r>
              <a:rPr lang="en-US" baseline="0"/>
              <a:t>J = splash goggles, gloves, apron, dust and vapor respirator</a:t>
            </a:r>
          </a:p>
          <a:p>
            <a:pPr marL="628650" lvl="1" indent="-171450">
              <a:buFont typeface="Courier New" panose="02070309020205020404" pitchFamily="49" charset="0"/>
              <a:buChar char="o"/>
            </a:pPr>
            <a:r>
              <a:rPr lang="en-US" baseline="0"/>
              <a:t>K = air-line hood or mask, gloves, full suit, and boots</a:t>
            </a:r>
          </a:p>
          <a:p>
            <a:pPr marL="628650" lvl="1" indent="-171450">
              <a:buFont typeface="Courier New" panose="02070309020205020404" pitchFamily="49" charset="0"/>
              <a:buChar char="o"/>
            </a:pPr>
            <a:r>
              <a:rPr lang="en-US" baseline="0"/>
              <a:t>X = ask supervisor or safety specialist about special handling requirements</a:t>
            </a:r>
          </a:p>
          <a:p>
            <a:endParaRPr lang="en-US" baseline="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221723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a:t>
            </a:r>
          </a:p>
          <a:p>
            <a:endParaRPr lang="en-US"/>
          </a:p>
          <a:p>
            <a:r>
              <a:rPr lang="en-US"/>
              <a:t>Product is “ammonium</a:t>
            </a:r>
            <a:r>
              <a:rPr lang="en-US" baseline="0"/>
              <a:t> hydroxide”</a:t>
            </a:r>
            <a:endParaRPr lang="en-US"/>
          </a:p>
          <a:p>
            <a:endParaRPr lang="en-US" sz="800"/>
          </a:p>
          <a:p>
            <a:pPr marL="171450" indent="-171450">
              <a:buFont typeface="Arial" panose="020B0604020202020204" pitchFamily="34" charset="0"/>
              <a:buChar char="•"/>
            </a:pPr>
            <a:r>
              <a:rPr lang="en-US"/>
              <a:t>Health hazard</a:t>
            </a:r>
          </a:p>
          <a:p>
            <a:r>
              <a:rPr lang="en-US"/>
              <a:t>     * = chronic hazard</a:t>
            </a:r>
          </a:p>
          <a:p>
            <a:r>
              <a:rPr lang="en-US"/>
              <a:t>     2 = moderate hazard that may cause temporary or minor injury</a:t>
            </a:r>
          </a:p>
          <a:p>
            <a:pPr marL="171450" indent="-171450">
              <a:buFont typeface="Arial" panose="020B0604020202020204" pitchFamily="34" charset="0"/>
              <a:buChar char="•"/>
            </a:pPr>
            <a:r>
              <a:rPr lang="en-US"/>
              <a:t>Flammability – minimal hazard;</a:t>
            </a:r>
            <a:r>
              <a:rPr lang="en-US" baseline="0"/>
              <a:t> material will not burn</a:t>
            </a:r>
          </a:p>
          <a:p>
            <a:pPr marL="171450" indent="-171450">
              <a:buFont typeface="Arial" panose="020B0604020202020204" pitchFamily="34" charset="0"/>
              <a:buChar char="•"/>
            </a:pPr>
            <a:r>
              <a:rPr lang="en-US" baseline="0"/>
              <a:t>Physical Hazard – minimal hazard; normally stable material </a:t>
            </a:r>
          </a:p>
          <a:p>
            <a:pPr marL="171450" indent="-171450">
              <a:buFont typeface="Arial" panose="020B0604020202020204" pitchFamily="34" charset="0"/>
              <a:buChar char="•"/>
            </a:pPr>
            <a:r>
              <a:rPr lang="en-US" baseline="0"/>
              <a:t>Personal Protection – PPE needed includes splash goggles, gloves, apron, and dust/vapor respirator</a:t>
            </a:r>
            <a:endParaRPr lang="en-US"/>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854791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“One of the systems that has long used pictograms is the international transport system. This system has been adopted by the U.S. Department of Transportation (DOT), and is familiar to those who handle shipping containers in the United States. The symbols have been harmonized as much as possible for the hazards covered both in transport and in the workplace. While both pictograms are diamond-shaped, the transport system’s pictograms have backgrounds of various colors. Where the shipping container is also the container used in the workplace, workers must be made aware of the DOT pictograms</a:t>
            </a:r>
            <a:r>
              <a:rPr lang="en-US" sz="1200" b="0" i="0" u="none" strike="noStrike" kern="1200" baseline="3000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as they may appear on the label in addition to, or instead of, the </a:t>
            </a:r>
            <a:r>
              <a:rPr lang="en-US" sz="1200" b="0" i="0" u="none" strike="noStrike" kern="1200" baseline="0" err="1">
                <a:solidFill>
                  <a:schemeClr val="tx1"/>
                </a:solidFill>
                <a:latin typeface="Tahoma" panose="020B0604030504040204" pitchFamily="34" charset="0"/>
                <a:ea typeface="Tahoma" panose="020B0604030504040204" pitchFamily="34" charset="0"/>
                <a:cs typeface="Tahoma" panose="020B0604030504040204" pitchFamily="34" charset="0"/>
              </a:rPr>
              <a:t>HazCom</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2012 pictograms used to represent the same hazard.” (pg. 15)</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Source: https://www.fmcsa.dot.gov/regulations/hazardous-materials/how-comply-federal-hazardous-materials-regulations</a:t>
            </a:r>
          </a:p>
          <a:p>
            <a:r>
              <a:rPr lang="en-US"/>
              <a:t>Class</a:t>
            </a:r>
            <a:r>
              <a:rPr lang="en-US" baseline="0"/>
              <a:t> 1 Explosives</a:t>
            </a:r>
          </a:p>
          <a:p>
            <a:r>
              <a:rPr lang="en-US" baseline="0"/>
              <a:t>Class 2 Gases</a:t>
            </a:r>
          </a:p>
          <a:p>
            <a:r>
              <a:rPr lang="en-US" baseline="0"/>
              <a:t>Class 3 Flammable Liquid</a:t>
            </a:r>
          </a:p>
          <a:p>
            <a:r>
              <a:rPr lang="en-US" baseline="0"/>
              <a:t>Class 4 Flammable Solid</a:t>
            </a:r>
          </a:p>
          <a:p>
            <a:r>
              <a:rPr lang="en-US" baseline="0"/>
              <a:t>Class 5 Oxidizing Substance; Organic Peroxides</a:t>
            </a:r>
          </a:p>
          <a:p>
            <a:r>
              <a:rPr lang="en-US" baseline="0"/>
              <a:t>Class 6 Poisonous (Toxic) and Infectious Substances</a:t>
            </a:r>
          </a:p>
          <a:p>
            <a:r>
              <a:rPr lang="en-US" baseline="0"/>
              <a:t>Class 7 Radioactive Material</a:t>
            </a:r>
          </a:p>
          <a:p>
            <a:r>
              <a:rPr lang="en-US" baseline="0"/>
              <a:t>Class 8 Corrosives</a:t>
            </a:r>
          </a:p>
          <a:p>
            <a:r>
              <a:rPr lang="en-US" baseline="0"/>
              <a:t>Class 9 Miscellaneous Dangerous Goods (includes Environmentally Hazardous Substances, Elevated Temperature Material, Hazardous Wastes, and Marine Pollutants)</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943271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a:t>
            </a:r>
            <a:r>
              <a:rPr lang="en-US" baseline="0">
                <a:latin typeface="Tahoma" panose="020B0604030504040204" pitchFamily="34" charset="0"/>
                <a:ea typeface="Tahoma" panose="020B0604030504040204" pitchFamily="34" charset="0"/>
                <a:cs typeface="Tahoma" panose="020B0604030504040204" pitchFamily="34" charset="0"/>
              </a:rPr>
              <a:t> (2014),  OSHA #3695-03, https://www.osha.gov/Publications/OSHA3695.pdf</a:t>
            </a:r>
          </a:p>
          <a:p>
            <a:endPar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“The U.S. Department of Transportation (DOT) uses the terms transport “placards” or “labels” to refer to the diamond-shaped (square-on-point) graphic elements that are used to identify shipments of hazardous materials.” (pg. 15) </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206643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i="1"/>
              <a:t>DOT Chart 15,</a:t>
            </a:r>
            <a:r>
              <a:rPr lang="en-US" i="1" baseline="0"/>
              <a:t> Hazardous Materials Markings, Labeling and Placarding Guide </a:t>
            </a:r>
            <a:r>
              <a:rPr lang="en-US" baseline="0"/>
              <a:t>(</a:t>
            </a:r>
            <a:r>
              <a:rPr lang="en-US" baseline="0" err="1"/>
              <a:t>n.d.</a:t>
            </a:r>
            <a:r>
              <a:rPr lang="en-US" baseline="0"/>
              <a:t>), U.S. Department of Transportation, Pipeline and Hazardous Materials Safety Administration, PHH50-0138-0413, https://www.fmcsa.dot.gov/sites/fmcsa.dot.gov/files/docs/Hazardous_Materials_Markings_Labeling_and_Placarding_Guide_508CLN.pdf</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49 CFR 172 Subpart E</a:t>
            </a:r>
          </a:p>
          <a:p>
            <a:r>
              <a:rPr lang="en-US" b="1">
                <a:effectLst/>
              </a:rPr>
              <a:t>§172.400   General labeling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Source: </a:t>
            </a:r>
            <a:r>
              <a:rPr lang="en-US" i="1"/>
              <a:t>How to Comply with Federal Hazardous Materials Regulations </a:t>
            </a:r>
            <a:r>
              <a:rPr lang="en-US"/>
              <a:t>(</a:t>
            </a:r>
            <a:r>
              <a:rPr lang="en-US" err="1"/>
              <a:t>n.d.</a:t>
            </a:r>
            <a:r>
              <a:rPr lang="en-US"/>
              <a:t>, Federal Motor</a:t>
            </a:r>
            <a:r>
              <a:rPr lang="en-US" baseline="0"/>
              <a:t> Carrier Safety Administration. https://www.fmcsa.dot.gov/regulations/hazardous-materials/how-comply-federal-hazardous-materials-regulations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“General labeling requirements are contained in 49 CFR subpart E Part 172. Each person who offers for transportation or transports a hazardous material shall ensure the package is properly labeled. There are a number of exceptions to the labeling requirements contained in 172.400a. Prohibited labeling is contained in 172.401.”</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1388629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Source: </a:t>
            </a:r>
            <a:r>
              <a:rPr lang="en-US" i="1"/>
              <a:t>DOT Chart 15,</a:t>
            </a:r>
            <a:r>
              <a:rPr lang="en-US" i="1" baseline="0"/>
              <a:t> Hazardous Materials Markings, Labeling and Placarding Guide </a:t>
            </a:r>
            <a:r>
              <a:rPr lang="en-US" baseline="0"/>
              <a:t>(</a:t>
            </a:r>
            <a:r>
              <a:rPr lang="en-US" baseline="0" err="1"/>
              <a:t>n.d.</a:t>
            </a:r>
            <a:r>
              <a:rPr lang="en-US" baseline="0"/>
              <a:t>), U.S. Department of Transportation, Pipeline and Hazardous Materials Safety Administration, PHH50-0138-0413, https://www.fmcsa.dot.gov/sites/fmcsa.dot.gov/files/docs/Hazardous_Materials_Markings_Labeling_and_Placarding_Guide_508CLN.pdf</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49 CFR 172 Subpart F</a:t>
            </a:r>
          </a:p>
          <a:p>
            <a:r>
              <a:rPr lang="en-US" b="1">
                <a:effectLst/>
              </a:rPr>
              <a:t>§172.500   Applicability of placarding requirements.</a:t>
            </a:r>
          </a:p>
          <a:p>
            <a:r>
              <a:rPr lang="en-US"/>
              <a:t>(a) Each person who offers for transportation or transports any hazardous material subject to this subchapter shall comply with the applicable placarding requirements of this subpart.</a:t>
            </a:r>
          </a:p>
          <a:p>
            <a:endParaRPr lang="en-US"/>
          </a:p>
          <a:p>
            <a:r>
              <a:rPr lang="en-US"/>
              <a:t>Source: </a:t>
            </a:r>
            <a:r>
              <a:rPr lang="en-US" i="1"/>
              <a:t>How to Comply with Federal Hazardous Materials Regulations </a:t>
            </a:r>
            <a:r>
              <a:rPr lang="en-US"/>
              <a:t>(</a:t>
            </a:r>
            <a:r>
              <a:rPr lang="en-US" err="1"/>
              <a:t>n.d.</a:t>
            </a:r>
            <a:r>
              <a:rPr lang="en-US"/>
              <a:t>, Federal Motor</a:t>
            </a:r>
            <a:r>
              <a:rPr lang="en-US" baseline="0"/>
              <a:t> Carrier Safety Administration. https://www.fmcsa.dot.gov/regulations/hazardous-materials/how-comply-federal-hazardous-materials-regulations</a:t>
            </a:r>
          </a:p>
          <a:p>
            <a:endParaRPr lang="en-US"/>
          </a:p>
          <a:p>
            <a:r>
              <a:rPr lang="en-US"/>
              <a:t>“General placarding requirements are contained in 172.504. Each bulk packaging, freight container, unit load device, transport vehicle, or rail car containing any quantity of hazardous materials must be placarded on each side and each end with the placards specified in Tables 1 and 2.”</a:t>
            </a:r>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266362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Seven Major  Elements to Hazard Communication/GHS include:</a:t>
            </a:r>
          </a:p>
          <a:p>
            <a:pPr marL="171450" indent="-171450">
              <a:buFont typeface="Arial" panose="020B0604020202020204" pitchFamily="34" charset="0"/>
              <a:buChar char="•"/>
            </a:pPr>
            <a:r>
              <a:rPr lang="en-US"/>
              <a:t>SDS</a:t>
            </a:r>
          </a:p>
          <a:p>
            <a:pPr marL="171450" indent="-171450">
              <a:buFont typeface="Arial" panose="020B0604020202020204" pitchFamily="34" charset="0"/>
              <a:buChar char="•"/>
            </a:pPr>
            <a:r>
              <a:rPr lang="en-US"/>
              <a:t>Labels</a:t>
            </a:r>
          </a:p>
          <a:p>
            <a:pPr marL="171450" indent="-171450">
              <a:buFont typeface="Arial" panose="020B0604020202020204" pitchFamily="34" charset="0"/>
              <a:buChar char="•"/>
            </a:pPr>
            <a:r>
              <a:rPr lang="en-US"/>
              <a:t>Signal words</a:t>
            </a:r>
          </a:p>
          <a:p>
            <a:pPr marL="171450" indent="-171450">
              <a:buFont typeface="Arial" panose="020B0604020202020204" pitchFamily="34" charset="0"/>
              <a:buChar char="•"/>
            </a:pPr>
            <a:r>
              <a:rPr lang="en-US"/>
              <a:t>Hazard</a:t>
            </a:r>
            <a:r>
              <a:rPr lang="en-US" baseline="0"/>
              <a:t> statements</a:t>
            </a:r>
          </a:p>
          <a:p>
            <a:pPr marL="171450" indent="-171450">
              <a:buFont typeface="Arial" panose="020B0604020202020204" pitchFamily="34" charset="0"/>
              <a:buChar char="•"/>
            </a:pPr>
            <a:r>
              <a:rPr lang="en-US" baseline="0"/>
              <a:t>Precautionary statements</a:t>
            </a:r>
          </a:p>
          <a:p>
            <a:pPr marL="171450" indent="-171450">
              <a:buFont typeface="Arial" panose="020B0604020202020204" pitchFamily="34" charset="0"/>
              <a:buChar char="•"/>
            </a:pPr>
            <a:r>
              <a:rPr lang="en-US" baseline="0"/>
              <a:t>Pictograms</a:t>
            </a:r>
          </a:p>
          <a:p>
            <a:pPr marL="171450" indent="-171450">
              <a:buFont typeface="Arial" panose="020B0604020202020204" pitchFamily="34" charset="0"/>
              <a:buChar char="•"/>
            </a:pPr>
            <a:r>
              <a:rPr lang="en-US" baseline="0"/>
              <a:t>Training</a:t>
            </a:r>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3899692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Source: </a:t>
            </a:r>
            <a:r>
              <a:rPr lang="en-US" i="1"/>
              <a:t>DOT Chart 15,</a:t>
            </a:r>
            <a:r>
              <a:rPr lang="en-US" i="1" baseline="0"/>
              <a:t> Hazardous Materials Markings, Labeling and Placarding Guide </a:t>
            </a:r>
            <a:r>
              <a:rPr lang="en-US" baseline="0"/>
              <a:t>(</a:t>
            </a:r>
            <a:r>
              <a:rPr lang="en-US" baseline="0" err="1"/>
              <a:t>n.d.</a:t>
            </a:r>
            <a:r>
              <a:rPr lang="en-US" baseline="0"/>
              <a:t>), U.S. Department of Transportation, Pipeline and Hazardous Materials Safety Administration, PHH50-0138-0413, https://www.fmcsa.dot.gov/sites/fmcsa.dot.gov/files/docs/Hazardous_Materials_Markings_Labeling_and_Placarding_Guide_508CLN.pdf</a:t>
            </a:r>
            <a:endParaRPr lang="en-US"/>
          </a:p>
          <a:p>
            <a:endParaRPr lang="en-US"/>
          </a:p>
          <a:p>
            <a:r>
              <a:rPr lang="en-US"/>
              <a:t>49 CFR 172 Subpart D</a:t>
            </a:r>
          </a:p>
          <a:p>
            <a:r>
              <a:rPr lang="en-US" b="1">
                <a:effectLst/>
              </a:rPr>
              <a:t>“§172.300   Applicability.</a:t>
            </a:r>
          </a:p>
          <a:p>
            <a:r>
              <a:rPr lang="en-US"/>
              <a:t>(a) Each person who offers a hazardous material for transportation shall mark each package, freight container, and transport vehicle containing the hazardous material in the manner required by this subpart.”</a:t>
            </a:r>
          </a:p>
          <a:p>
            <a:endParaRPr lang="en-US"/>
          </a:p>
          <a:p>
            <a:r>
              <a:rPr lang="en-US"/>
              <a:t>Source: </a:t>
            </a:r>
            <a:r>
              <a:rPr lang="en-US" i="1"/>
              <a:t>How to Comply with Federal Hazardous Materials Regulations </a:t>
            </a:r>
            <a:r>
              <a:rPr lang="en-US"/>
              <a:t>(</a:t>
            </a:r>
            <a:r>
              <a:rPr lang="en-US" err="1"/>
              <a:t>n.d.</a:t>
            </a:r>
            <a:r>
              <a:rPr lang="en-US"/>
              <a:t>, Federal Motor</a:t>
            </a:r>
            <a:r>
              <a:rPr lang="en-US" baseline="0"/>
              <a:t> Carrier Safety Administration. https://www.fmcsa.dot.gov/regulations/hazardous-materials/how-comply-federal-hazardous-materials-regulations</a:t>
            </a:r>
          </a:p>
          <a:p>
            <a:endParaRPr lang="en-US"/>
          </a:p>
          <a:p>
            <a:r>
              <a:rPr lang="en-US"/>
              <a:t>“The requirements for marking of packages are contained in 49 CFR, Subpart D, Part 172. The basic marking requirement consists of the proper shipping name and identification number of the hazardous materials contained in the package. Markings should be durable, in English, and not obscured by other markings or labels. Depending on the material there may be additional marking requirements.”</a:t>
            </a:r>
          </a:p>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40656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locate the following information on this sample label:</a:t>
            </a:r>
          </a:p>
          <a:p>
            <a:endParaRPr lang="en-US"/>
          </a:p>
          <a:p>
            <a:r>
              <a:rPr lang="en-US"/>
              <a:t>Signal</a:t>
            </a:r>
            <a:r>
              <a:rPr lang="en-US" baseline="0"/>
              <a:t> word = </a:t>
            </a:r>
            <a:r>
              <a:rPr lang="en-US" b="1" u="sng" baseline="0">
                <a:solidFill>
                  <a:srgbClr val="FF0000"/>
                </a:solidFill>
              </a:rPr>
              <a:t>Warning</a:t>
            </a:r>
          </a:p>
          <a:p>
            <a:endParaRPr lang="en-US" b="0" u="none">
              <a:solidFill>
                <a:srgbClr val="FF0000"/>
              </a:solidFill>
            </a:endParaRPr>
          </a:p>
          <a:p>
            <a:r>
              <a:rPr lang="en-US" b="0" u="none">
                <a:solidFill>
                  <a:srgbClr val="FF0000"/>
                </a:solidFill>
              </a:rPr>
              <a:t>Product</a:t>
            </a:r>
            <a:r>
              <a:rPr lang="en-US" b="0" u="none" baseline="0">
                <a:solidFill>
                  <a:srgbClr val="FF0000"/>
                </a:solidFill>
              </a:rPr>
              <a:t> identifier = </a:t>
            </a:r>
            <a:r>
              <a:rPr lang="en-US" b="1" u="sng" baseline="0">
                <a:solidFill>
                  <a:srgbClr val="FF0000"/>
                </a:solidFill>
              </a:rPr>
              <a:t>HS85, Batch number: 85L6543</a:t>
            </a:r>
          </a:p>
          <a:p>
            <a:endParaRPr lang="en-US" b="0" u="none" baseline="0">
              <a:solidFill>
                <a:srgbClr val="FF0000"/>
              </a:solidFill>
            </a:endParaRPr>
          </a:p>
          <a:p>
            <a:r>
              <a:rPr lang="en-US" b="0" u="none" baseline="0">
                <a:solidFill>
                  <a:srgbClr val="FF0000"/>
                </a:solidFill>
              </a:rPr>
              <a:t>Hazard statement = </a:t>
            </a:r>
            <a:r>
              <a:rPr lang="en-US" b="1" u="sng" baseline="0">
                <a:solidFill>
                  <a:srgbClr val="FF0000"/>
                </a:solidFill>
              </a:rPr>
              <a:t>Harmful if swallowed</a:t>
            </a:r>
          </a:p>
          <a:p>
            <a:endParaRPr lang="en-US" b="1" u="sng" baseline="0">
              <a:solidFill>
                <a:srgbClr val="FF0000"/>
              </a:solidFill>
            </a:endParaRPr>
          </a:p>
          <a:p>
            <a:r>
              <a:rPr lang="en-US" b="0" u="none" baseline="0">
                <a:solidFill>
                  <a:srgbClr val="FF0000"/>
                </a:solidFill>
              </a:rPr>
              <a:t>Precautionary statements for prevention = </a:t>
            </a:r>
            <a:r>
              <a:rPr lang="en-US" b="1" u="sng" baseline="0">
                <a:solidFill>
                  <a:srgbClr val="FF0000"/>
                </a:solidFill>
              </a:rPr>
              <a:t>Wash hands and face after handling. Do not eat, drink or smoke when using this product.</a:t>
            </a:r>
          </a:p>
          <a:p>
            <a:endParaRPr lang="en-US" b="0" u="none" baseline="0">
              <a:solidFill>
                <a:srgbClr val="FF0000"/>
              </a:solidFill>
            </a:endParaRPr>
          </a:p>
          <a:p>
            <a:r>
              <a:rPr lang="en-US" b="0" u="none" baseline="0">
                <a:solidFill>
                  <a:srgbClr val="FF0000"/>
                </a:solidFill>
              </a:rPr>
              <a:t>Precautionary statements for response = </a:t>
            </a:r>
            <a:r>
              <a:rPr lang="en-US" b="1" u="sng" baseline="0">
                <a:solidFill>
                  <a:srgbClr val="FF0000"/>
                </a:solidFill>
              </a:rPr>
              <a:t>First aid: If swallowed call a doctor if you feel unwell. Rinse mouth.</a:t>
            </a:r>
          </a:p>
          <a:p>
            <a:endParaRPr lang="en-US" b="0" u="none" baseline="0">
              <a:solidFill>
                <a:srgbClr val="FF0000"/>
              </a:solidFill>
            </a:endParaRPr>
          </a:p>
          <a:p>
            <a:r>
              <a:rPr lang="en-US" b="0" u="none" baseline="0">
                <a:solidFill>
                  <a:srgbClr val="FF0000"/>
                </a:solidFill>
              </a:rPr>
              <a:t>Precautionary statements for disposal = </a:t>
            </a:r>
            <a:r>
              <a:rPr lang="en-US" b="1" u="sng" baseline="0">
                <a:solidFill>
                  <a:srgbClr val="FF0000"/>
                </a:solidFill>
              </a:rPr>
              <a:t>Dispose of contents/container in accordance with local, state and federal regulations. </a:t>
            </a:r>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8048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locate the following information on this sample label:</a:t>
            </a:r>
          </a:p>
          <a:p>
            <a:endParaRPr lang="en-US"/>
          </a:p>
          <a:p>
            <a:r>
              <a:rPr lang="en-US"/>
              <a:t>Pictograms </a:t>
            </a:r>
            <a:r>
              <a:rPr lang="en-US" baseline="0"/>
              <a:t>=  </a:t>
            </a:r>
          </a:p>
          <a:p>
            <a:pPr marL="171450" indent="-171450">
              <a:buFont typeface="Arial" panose="020B0604020202020204" pitchFamily="34" charset="0"/>
              <a:buChar char="•"/>
            </a:pPr>
            <a:r>
              <a:rPr lang="en-US" b="1" u="sng" baseline="0">
                <a:solidFill>
                  <a:srgbClr val="FF0000"/>
                </a:solidFill>
              </a:rPr>
              <a:t>Flame (used for flammables, </a:t>
            </a:r>
            <a:r>
              <a:rPr lang="en-US" b="1" u="sng" baseline="0" err="1">
                <a:solidFill>
                  <a:srgbClr val="FF0000"/>
                </a:solidFill>
              </a:rPr>
              <a:t>pyrophorics</a:t>
            </a:r>
            <a:r>
              <a:rPr lang="en-US" b="1" u="sng" baseline="0">
                <a:solidFill>
                  <a:srgbClr val="FF0000"/>
                </a:solidFill>
              </a:rPr>
              <a:t>, self-heating, emits flammable gas, self-</a:t>
            </a:r>
            <a:r>
              <a:rPr lang="en-US" b="1" u="sng" baseline="0" err="1">
                <a:solidFill>
                  <a:srgbClr val="FF0000"/>
                </a:solidFill>
              </a:rPr>
              <a:t>reactives</a:t>
            </a:r>
            <a:r>
              <a:rPr lang="en-US" b="1" u="sng" baseline="0">
                <a:solidFill>
                  <a:srgbClr val="FF0000"/>
                </a:solidFill>
              </a:rPr>
              <a:t>, and organic peroxide hazards)</a:t>
            </a:r>
          </a:p>
          <a:p>
            <a:pPr marL="171450" indent="-171450">
              <a:buFont typeface="Arial" panose="020B0604020202020204" pitchFamily="34" charset="0"/>
              <a:buChar char="•"/>
            </a:pPr>
            <a:r>
              <a:rPr lang="en-US" b="1" u="sng" baseline="0">
                <a:solidFill>
                  <a:srgbClr val="FF0000"/>
                </a:solidFill>
              </a:rPr>
              <a:t>Health hazard (used for carcinogen, mutagenicity, reproductive toxicity, respiratory sensitizer, target organ toxicity, and aspiration toxicity hazards)</a:t>
            </a:r>
          </a:p>
          <a:p>
            <a:pPr marL="171450" indent="-171450">
              <a:buFont typeface="Arial" panose="020B0604020202020204" pitchFamily="34" charset="0"/>
              <a:buChar char="•"/>
            </a:pPr>
            <a:r>
              <a:rPr lang="en-US" b="1" u="sng" baseline="0">
                <a:solidFill>
                  <a:srgbClr val="FF0000"/>
                </a:solidFill>
              </a:rPr>
              <a:t>Exclamation mark (used for irritants, skin sensitizer, acute toxicity, narcotic effects, respiratory tract irritant, and hazardous to ozone layer hazards)</a:t>
            </a:r>
          </a:p>
          <a:p>
            <a:endParaRPr lang="en-US" b="0" u="none">
              <a:solidFill>
                <a:srgbClr val="FF0000"/>
              </a:solidFill>
            </a:endParaRPr>
          </a:p>
          <a:p>
            <a:r>
              <a:rPr lang="en-US" b="0" u="none">
                <a:solidFill>
                  <a:srgbClr val="FF0000"/>
                </a:solidFill>
              </a:rPr>
              <a:t>Product</a:t>
            </a:r>
            <a:r>
              <a:rPr lang="en-US" b="0" u="none" baseline="0">
                <a:solidFill>
                  <a:srgbClr val="FF0000"/>
                </a:solidFill>
              </a:rPr>
              <a:t> identifier = </a:t>
            </a:r>
            <a:r>
              <a:rPr lang="en-US" b="1" u="sng" baseline="0">
                <a:solidFill>
                  <a:srgbClr val="FF0000"/>
                </a:solidFill>
              </a:rPr>
              <a:t>NOMIXUP 7042012</a:t>
            </a:r>
          </a:p>
          <a:p>
            <a:endParaRPr lang="en-US" b="1" u="sng" baseline="0">
              <a:solidFill>
                <a:srgbClr val="FF0000"/>
              </a:solidFill>
            </a:endParaRPr>
          </a:p>
          <a:p>
            <a:r>
              <a:rPr lang="en-US" b="0" u="none" baseline="0">
                <a:solidFill>
                  <a:srgbClr val="FF0000"/>
                </a:solidFill>
              </a:rPr>
              <a:t>Company = </a:t>
            </a:r>
            <a:r>
              <a:rPr lang="en-US" b="1" u="sng" baseline="0">
                <a:solidFill>
                  <a:srgbClr val="FF0000"/>
                </a:solidFill>
              </a:rPr>
              <a:t>XYZ Chemical Company</a:t>
            </a:r>
          </a:p>
          <a:p>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04144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students locate the following information on this sample label:</a:t>
            </a:r>
          </a:p>
          <a:p>
            <a:endParaRPr lang="en-US"/>
          </a:p>
          <a:p>
            <a:r>
              <a:rPr lang="en-US"/>
              <a:t>Pictograms </a:t>
            </a:r>
            <a:r>
              <a:rPr lang="en-US" baseline="0"/>
              <a:t>=  </a:t>
            </a:r>
          </a:p>
          <a:p>
            <a:pPr marL="171450" indent="-171450">
              <a:buFont typeface="Arial" panose="020B0604020202020204" pitchFamily="34" charset="0"/>
              <a:buChar char="•"/>
            </a:pPr>
            <a:r>
              <a:rPr lang="en-US" b="1" u="sng" baseline="0">
                <a:solidFill>
                  <a:srgbClr val="FF0000"/>
                </a:solidFill>
              </a:rPr>
              <a:t>Flame over circle (used for oxidizer hazards)</a:t>
            </a:r>
          </a:p>
          <a:p>
            <a:pPr marL="171450" indent="-171450">
              <a:buFont typeface="Arial" panose="020B0604020202020204" pitchFamily="34" charset="0"/>
              <a:buChar char="•"/>
            </a:pPr>
            <a:r>
              <a:rPr lang="en-US" b="1" u="sng" baseline="0">
                <a:solidFill>
                  <a:srgbClr val="FF0000"/>
                </a:solidFill>
              </a:rPr>
              <a:t>Corrosion (used for skin corrosion burns, eye damage, and corrosive to metals hazards)</a:t>
            </a:r>
          </a:p>
          <a:p>
            <a:endParaRPr lang="en-US" b="0" u="none">
              <a:solidFill>
                <a:srgbClr val="FF0000"/>
              </a:solidFill>
            </a:endParaRPr>
          </a:p>
          <a:p>
            <a:endParaRPr lang="en-US" b="1" u="sng" baseline="0">
              <a:solidFill>
                <a:srgbClr val="FF0000"/>
              </a:solidFill>
            </a:endParaRPr>
          </a:p>
          <a:p>
            <a:endParaRPr lang="en-US" b="0" u="none" baseline="0">
              <a:solidFill>
                <a:srgbClr val="FF0000"/>
              </a:solidFill>
            </a:endParaRPr>
          </a:p>
          <a:p>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1708537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a:solidFill>
                  <a:srgbClr val="FF0000"/>
                </a:solidFill>
              </a:rPr>
              <a:t>Note: answers will appear with each click of mouse.</a:t>
            </a:r>
          </a:p>
          <a:p>
            <a:endParaRPr lang="en-US" b="0" u="none" baseline="0">
              <a:solidFill>
                <a:srgbClr val="FF0000"/>
              </a:solidFill>
            </a:endParaRPr>
          </a:p>
          <a:p>
            <a:endParaRPr lang="en-US" b="0" u="none" baseline="0">
              <a:solidFill>
                <a:srgbClr val="FF0000"/>
              </a:solidFill>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811543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49</a:t>
            </a:fld>
            <a:endParaRPr lang="en-US"/>
          </a:p>
        </p:txBody>
      </p:sp>
    </p:spTree>
    <p:extLst>
      <p:ext uri="{BB962C8B-B14F-4D97-AF65-F5344CB8AC3E}">
        <p14:creationId xmlns:p14="http://schemas.microsoft.com/office/powerpoint/2010/main" val="2766952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18354-FAF5-4E98-B57F-F6182A7992A0}" type="slidenum">
              <a:rPr lang="en-US" smtClean="0"/>
              <a:t>52</a:t>
            </a:fld>
            <a:endParaRPr lang="en-US"/>
          </a:p>
        </p:txBody>
      </p:sp>
    </p:spTree>
    <p:extLst>
      <p:ext uri="{BB962C8B-B14F-4D97-AF65-F5344CB8AC3E}">
        <p14:creationId xmlns:p14="http://schemas.microsoft.com/office/powerpoint/2010/main" val="85028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29 CFR 1910.1200</a:t>
            </a:r>
          </a:p>
          <a:p>
            <a:r>
              <a:rPr lang="en-US" sz="1200" kern="1200">
                <a:solidFill>
                  <a:schemeClr val="tx1"/>
                </a:solidFill>
                <a:effectLst/>
                <a:latin typeface="+mn-lt"/>
                <a:ea typeface="+mn-ea"/>
                <a:cs typeface="+mn-cs"/>
              </a:rPr>
              <a:t>Employer responsibilities; employer shall:</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labels on incoming containers of hazardous chemicals are not removed or defaced</a:t>
            </a:r>
          </a:p>
          <a:p>
            <a:pPr marL="171450" indent="-171450">
              <a:buFont typeface="Arial" panose="020B0604020202020204" pitchFamily="34" charset="0"/>
              <a:buChar char="•"/>
            </a:pPr>
            <a:r>
              <a:rPr lang="en-US" sz="1200" kern="1200">
                <a:solidFill>
                  <a:schemeClr val="tx1"/>
                </a:solidFill>
                <a:effectLst/>
                <a:latin typeface="+mn-lt"/>
                <a:ea typeface="+mn-ea"/>
                <a:cs typeface="+mn-cs"/>
              </a:rPr>
              <a:t>Maintain copies of SDS received with incoming shipments</a:t>
            </a:r>
          </a:p>
          <a:p>
            <a:pPr marL="171450" indent="-171450">
              <a:buFont typeface="Arial" panose="020B0604020202020204" pitchFamily="34" charset="0"/>
              <a:buChar char="•"/>
            </a:pPr>
            <a:r>
              <a:rPr lang="en-US" sz="1200" kern="1200">
                <a:solidFill>
                  <a:schemeClr val="tx1"/>
                </a:solidFill>
                <a:effectLst/>
                <a:latin typeface="+mn-lt"/>
                <a:ea typeface="+mn-ea"/>
                <a:cs typeface="+mn-cs"/>
              </a:rPr>
              <a:t>Obtain SDS as soon as possible for chemicals received without an SDS if employee requests the SDS</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SDS are readily accessible during each work shift to employees when they are in their work area(s)</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each container of hazardous chemicals in the workplace is labeled, tagged, or marked properly</a:t>
            </a:r>
          </a:p>
          <a:p>
            <a:pPr marL="171450" indent="-171450">
              <a:buFont typeface="Arial" panose="020B0604020202020204" pitchFamily="34" charset="0"/>
              <a:buChar char="•"/>
            </a:pPr>
            <a:r>
              <a:rPr lang="en-US" sz="1200" kern="1200">
                <a:solidFill>
                  <a:schemeClr val="tx1"/>
                </a:solidFill>
                <a:effectLst/>
                <a:latin typeface="+mn-lt"/>
                <a:ea typeface="+mn-ea"/>
                <a:cs typeface="+mn-cs"/>
              </a:rPr>
              <a:t>Ensure that employees are provided information and training to the extent necessary to protect them in the event of a spill or leak of a hazardous chemical from a sealed container</a:t>
            </a:r>
          </a:p>
          <a:p>
            <a:pPr marL="171450" indent="-171450">
              <a:buFont typeface="Arial" panose="020B0604020202020204" pitchFamily="34" charset="0"/>
              <a:buChar char="•"/>
            </a:pPr>
            <a:r>
              <a:rPr lang="en-US" sz="1200" kern="1200">
                <a:solidFill>
                  <a:schemeClr val="tx1"/>
                </a:solidFill>
                <a:effectLst/>
                <a:latin typeface="+mn-lt"/>
                <a:ea typeface="+mn-ea"/>
                <a:cs typeface="+mn-cs"/>
              </a:rPr>
              <a:t>In multi-employer workplaces, ensure that employees of other employer(s) will have on-site access to SDSs for each hazardous chemical they may be exposed to while working,</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are informed of any precautionary measures needed to protect themselves under normal operating conditions or in foreseeable emergencies, and are informed of the labeling system used in the workplace</a:t>
            </a:r>
          </a:p>
          <a:p>
            <a:pPr marL="171450" indent="-171450">
              <a:buFont typeface="Arial" panose="020B0604020202020204" pitchFamily="34" charset="0"/>
              <a:buChar char="•"/>
            </a:pPr>
            <a:r>
              <a:rPr lang="en-US" sz="1200" kern="1200">
                <a:solidFill>
                  <a:schemeClr val="tx1"/>
                </a:solidFill>
                <a:effectLst/>
                <a:latin typeface="+mn-lt"/>
                <a:ea typeface="+mn-ea"/>
                <a:cs typeface="+mn-cs"/>
              </a:rPr>
              <a:t>Develop, implement, and maintain a written hazard communication program</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37126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Source</a:t>
            </a:r>
            <a:r>
              <a:rPr lang="en-US" sz="1200" i="1" kern="1200">
                <a:solidFill>
                  <a:schemeClr val="tx1"/>
                </a:solidFill>
                <a:effectLst/>
                <a:latin typeface="+mn-lt"/>
                <a:ea typeface="+mn-ea"/>
                <a:cs typeface="+mn-cs"/>
              </a:rPr>
              <a:t>:  </a:t>
            </a:r>
            <a:r>
              <a:rPr lang="en-US" i="1" baseline="0"/>
              <a:t>Hazard Communication: Small Entity Compliance Guide for Employers That Use Hazardous Chemicals </a:t>
            </a:r>
            <a:r>
              <a:rPr lang="en-US" baseline="0"/>
              <a:t>(2014),  OSHA #3695-03, https://www.osha.gov/Publications/OSHA3695.pdf</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421338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Source:</a:t>
            </a:r>
            <a:r>
              <a:rPr lang="en-US" baseline="0">
                <a:latin typeface="Tahoma" panose="020B0604030504040204" pitchFamily="34" charset="0"/>
                <a:ea typeface="Tahoma" panose="020B0604030504040204" pitchFamily="34" charset="0"/>
                <a:cs typeface="Tahoma" panose="020B0604030504040204" pitchFamily="34" charset="0"/>
              </a:rPr>
              <a:t>  </a:t>
            </a:r>
            <a:r>
              <a:rPr lang="en-US" i="1" baseline="0">
                <a:latin typeface="Tahoma" panose="020B0604030504040204" pitchFamily="34" charset="0"/>
                <a:ea typeface="Tahoma" panose="020B0604030504040204" pitchFamily="34" charset="0"/>
                <a:cs typeface="Tahoma" panose="020B0604030504040204" pitchFamily="34" charset="0"/>
              </a:rPr>
              <a:t>Hazard Communication: Small Entity Compliance Guide for Employers That Use Hazardous Chemicals </a:t>
            </a:r>
            <a:r>
              <a:rPr lang="en-US" baseline="0">
                <a:latin typeface="Tahoma" panose="020B0604030504040204" pitchFamily="34" charset="0"/>
                <a:ea typeface="Tahoma" panose="020B0604030504040204" pitchFamily="34" charset="0"/>
                <a:cs typeface="Tahoma" panose="020B0604030504040204" pitchFamily="34" charset="0"/>
              </a:rPr>
              <a:t>(2014),  OSHA #3695-03, https://www.osha.gov/Publications/OSHA3695.pdf</a:t>
            </a:r>
          </a:p>
          <a:p>
            <a:pPr marL="57150" indent="0">
              <a:buNone/>
            </a:pPr>
            <a:endPar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 indent="0">
              <a:buNone/>
            </a:pPr>
            <a:r>
              <a:rPr lang="en-US"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“Paragraph (e), Written Hazard Communication Program</a:t>
            </a:r>
            <a:r>
              <a:rPr lang="en-US"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 requires employers to prepare and implement a written hazard communication program. This does not need to be lengthy or complicated. The main intent of the requirement is to help ensure that compliance with the standard is done in a systematic way and that all elements are coordinated. Thus, the program must describe how the employer will address the requirements of paragraphs (f) Labels and Other Forms of Warning; (g) Safety Data Sheets; and (h) Employee Information and Training, in the workplace.” </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392187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a:t>Written Program Requirements</a:t>
            </a:r>
          </a:p>
          <a:p>
            <a:pPr marL="171450" lvl="0" indent="-171450">
              <a:buFont typeface="Arial" panose="020B0604020202020204" pitchFamily="34" charset="0"/>
              <a:buChar char="•"/>
            </a:pPr>
            <a:r>
              <a:rPr lang="en-US" dirty="0"/>
              <a:t>Including lists of hazardous chemicals present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Availability of safety data sheets to employees and downstream employers; </a:t>
            </a:r>
          </a:p>
          <a:p>
            <a:pPr marL="171450" lvl="0" indent="-171450">
              <a:buFont typeface="Arial" panose="020B0604020202020204" pitchFamily="34" charset="0"/>
              <a:buChar char="•"/>
            </a:pPr>
            <a:r>
              <a:rPr lang="en-US" dirty="0"/>
              <a:t>Labeling of containers of chemicals in the workplace, as well as of containers of chemicals being shipped to other workplaces;</a:t>
            </a:r>
          </a:p>
          <a:p>
            <a:pPr marL="171450" lvl="0" indent="-171450">
              <a:buFont typeface="Arial" panose="020B0604020202020204" pitchFamily="34" charset="0"/>
              <a:buChar char="•"/>
            </a:pPr>
            <a:r>
              <a:rPr lang="en-US" dirty="0"/>
              <a:t>And development and implementation of employee training programs regarding hazards of chemicals and protective measures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305880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a:t>
            </a:r>
            <a:r>
              <a:rPr lang="en-US" i="1" baseline="0" dirty="0"/>
              <a:t>Hazard Communication: Small Entity Compliance Guide for Employers That Use Hazardous Chemicals </a:t>
            </a:r>
            <a:r>
              <a:rPr lang="en-US" baseline="0" dirty="0"/>
              <a:t>(2014),  OSHA #3695-03, https://www.osha.gov/Publications/OSHA3695.pdf</a:t>
            </a:r>
          </a:p>
          <a:p>
            <a:pPr marL="57150" indent="0">
              <a:buNone/>
            </a:pPr>
            <a:endParaRPr lang="en-US" dirty="0"/>
          </a:p>
          <a:p>
            <a:pPr marL="57150" indent="0">
              <a:buNone/>
            </a:pPr>
            <a:r>
              <a:rPr lang="en-US" dirty="0"/>
              <a:t>List of hazardous chemicals known to be present in the workplace:</a:t>
            </a:r>
          </a:p>
          <a:p>
            <a:pPr marL="171450" lvl="0" indent="-171450">
              <a:buFont typeface="Arial" panose="020B0604020202020204" pitchFamily="34" charset="0"/>
              <a:buChar char="•"/>
            </a:pPr>
            <a:r>
              <a:rPr lang="en-US" dirty="0"/>
              <a:t>List may be kept by product identifier</a:t>
            </a:r>
            <a:r>
              <a:rPr lang="en-US" baseline="0" dirty="0"/>
              <a:t> from SDS; may be listed </a:t>
            </a:r>
            <a:r>
              <a:rPr lang="en-US" dirty="0"/>
              <a:t>by product</a:t>
            </a:r>
            <a:r>
              <a:rPr lang="en-US" baseline="0" dirty="0"/>
              <a:t> name, common name, or chemical name</a:t>
            </a:r>
            <a:r>
              <a:rPr lang="en-US" dirty="0"/>
              <a:t>; </a:t>
            </a:r>
            <a:br>
              <a:rPr lang="en-US" dirty="0"/>
            </a:br>
            <a:r>
              <a:rPr lang="en-US" b="1" dirty="0"/>
              <a:t>Important</a:t>
            </a:r>
            <a:r>
              <a:rPr lang="en-US" dirty="0"/>
              <a:t>: name used must be the same as term used on SDS and label for cross-referencing. </a:t>
            </a:r>
          </a:p>
          <a:p>
            <a:pPr marL="171450" lvl="0" indent="-171450">
              <a:buFont typeface="Arial" panose="020B0604020202020204" pitchFamily="34" charset="0"/>
              <a:buChar char="•"/>
            </a:pPr>
            <a:r>
              <a:rPr lang="en-US" dirty="0"/>
              <a:t>“the HCS covers chemicals</a:t>
            </a:r>
            <a:r>
              <a:rPr lang="en-US" baseline="0" dirty="0"/>
              <a:t> in all forms---liquids, solids, gases, vapors, fumes, and mists---whether they are “contained” or not. The nature of the chemical and the potential for exposure are the factors that determine whether a chemical is covered.” (pgs. 11-12)</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chemicals in containers, including pipes, but also think about chemicals that are generated during work operations. For example, welding fumes, dusts, and exhaust fumes are all sources of chemical exposures.” (pg. 12) </a:t>
            </a: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For use in other program elements, as you survey workplace for hazardous chemicals, you may want to make note their locations and indicate hazards found on labels.</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182531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248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760CBC-2210-4E9F-A262-2DDBC567725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338092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760CBC-2210-4E9F-A262-2DDBC5677254}"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352487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760CBC-2210-4E9F-A262-2DDBC5677254}"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307112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4760CBC-2210-4E9F-A262-2DDBC5677254}" type="datetimeFigureOut">
              <a:rPr lang="en-US" smtClean="0"/>
              <a:t>3/16/2023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331459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4760CBC-2210-4E9F-A262-2DDBC5677254}" type="datetimeFigureOut">
              <a:rPr lang="en-US" smtClean="0"/>
              <a:t>3/16/2023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5D5208-07C2-4617-ADA5-90EE462357CD}" type="slidenum">
              <a:rPr lang="en-US" smtClean="0"/>
              <a:t>‹#›</a:t>
            </a:fld>
            <a:endParaRPr lang="en-US"/>
          </a:p>
        </p:txBody>
      </p:sp>
    </p:spTree>
    <p:extLst>
      <p:ext uri="{BB962C8B-B14F-4D97-AF65-F5344CB8AC3E}">
        <p14:creationId xmlns:p14="http://schemas.microsoft.com/office/powerpoint/2010/main" val="340897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4760CBC-2210-4E9F-A262-2DDBC5677254}"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75947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316667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48056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17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Next topic:</a:t>
            </a:r>
          </a:p>
        </p:txBody>
      </p:sp>
    </p:spTree>
    <p:extLst>
      <p:ext uri="{BB962C8B-B14F-4D97-AF65-F5344CB8AC3E}">
        <p14:creationId xmlns:p14="http://schemas.microsoft.com/office/powerpoint/2010/main" val="196405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18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a:p>
        </p:txBody>
      </p:sp>
    </p:spTree>
    <p:extLst>
      <p:ext uri="{BB962C8B-B14F-4D97-AF65-F5344CB8AC3E}">
        <p14:creationId xmlns:p14="http://schemas.microsoft.com/office/powerpoint/2010/main" val="271685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5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64772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760CBC-2210-4E9F-A262-2DDBC5677254}"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081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Course Number Placeholder 1"/>
          <p:cNvSpPr txBox="1"/>
          <p:nvPr userDrawn="1"/>
        </p:nvSpPr>
        <p:spPr>
          <a:xfrm>
            <a:off x="0" y="6642556"/>
            <a:ext cx="3352800" cy="215444"/>
          </a:xfrm>
          <a:prstGeom prst="rect">
            <a:avLst/>
          </a:prstGeom>
          <a:noFill/>
        </p:spPr>
        <p:txBody>
          <a:bodyPr wrap="square">
            <a:spAutoFit/>
          </a:bodyPr>
          <a:lstStyle/>
          <a:p>
            <a:pPr>
              <a:defRPr/>
            </a:pPr>
            <a:r>
              <a:rPr lang="en-US" sz="800">
                <a:solidFill>
                  <a:prstClr val="white"/>
                </a:solidFill>
                <a:latin typeface="Tahoma" panose="020B0604030504040204" pitchFamily="34" charset="0"/>
                <a:ea typeface="Tahoma" panose="020B0604030504040204" pitchFamily="34" charset="0"/>
                <a:cs typeface="Tahoma" panose="020B0604030504040204" pitchFamily="34" charset="0"/>
              </a:rPr>
              <a:t>PPT 10-hr. General Industry – Hazard</a:t>
            </a:r>
            <a:r>
              <a:rPr lang="en-US" sz="800" baseline="0">
                <a:solidFill>
                  <a:prstClr val="white"/>
                </a:solidFill>
                <a:latin typeface="Tahoma" panose="020B0604030504040204" pitchFamily="34" charset="0"/>
                <a:ea typeface="Tahoma" panose="020B0604030504040204" pitchFamily="34" charset="0"/>
                <a:cs typeface="Tahoma" panose="020B0604030504040204" pitchFamily="34" charset="0"/>
              </a:rPr>
              <a:t> Communication v.03.01.17</a:t>
            </a:r>
            <a:endParaRPr lang="en-US" sz="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algn="r">
              <a:defRPr/>
            </a:pPr>
            <a:fld id="{595ACBD8-3758-409F-B51C-9004A76C155A}" type="slidenum">
              <a:rPr lang="en-US" sz="800" smtClean="0">
                <a:solidFill>
                  <a:prstClr val="white"/>
                </a:solidFill>
                <a:latin typeface="Tahoma" panose="020B0604030504040204" pitchFamily="34" charset="0"/>
                <a:ea typeface="Tahoma" panose="020B0604030504040204" pitchFamily="34" charset="0"/>
                <a:cs typeface="Tahoma" panose="020B0604030504040204" pitchFamily="34" charset="0"/>
              </a:rPr>
              <a:pPr algn="r">
                <a:defRPr/>
              </a:pPr>
              <a:t>‹#›</a:t>
            </a:fld>
            <a:endParaRPr lang="en-US" sz="800">
              <a:solidFill>
                <a:prstClr val="white"/>
              </a:solidFill>
              <a:latin typeface="Tahoma" panose="020B0604030504040204" pitchFamily="34" charset="0"/>
              <a:ea typeface="Tahoma" panose="020B0604030504040204" pitchFamily="34" charset="0"/>
              <a:cs typeface="Tahoma" panose="020B0604030504040204" pitchFamily="34" charset="0"/>
            </a:endParaRPr>
          </a:p>
          <a:p>
            <a:pPr algn="r">
              <a:defRPr/>
            </a:pPr>
            <a:r>
              <a:rPr lang="en-US" sz="800">
                <a:solidFill>
                  <a:prstClr val="white"/>
                </a:solidFill>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408433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14760CBC-2210-4E9F-A262-2DDBC5677254}" type="datetimeFigureOut">
              <a:rPr lang="en-US" smtClean="0"/>
              <a:t>3/16/2023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BF5D5208-07C2-4617-ADA5-90EE462357C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7706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 Id="rId4" Type="http://schemas.openxmlformats.org/officeDocument/2006/relationships/image" Target="../media/image59.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2.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1F3FC2-0CA7-44E2-B365-0C1C19284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A28FB93-95A7-4FDC-8465-018F5B4D6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E040581-5351-4206-8622-1AB9B6F1B8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1341575-294B-42C8-BE3F-C8C348792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C333E9-1E77-4680-B9E1-707CBB686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862"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F3F9778-AD8F-4855-A62E-0B789F300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004868" y="0"/>
            <a:ext cx="51437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3BDE4E6A-7AC5-4CB3-96DE-35122B3B360F}"/>
              </a:ext>
            </a:extLst>
          </p:cNvPr>
          <p:cNvSpPr txBox="1"/>
          <p:nvPr/>
        </p:nvSpPr>
        <p:spPr>
          <a:xfrm>
            <a:off x="4471007" y="0"/>
            <a:ext cx="4945411" cy="5761906"/>
          </a:xfrm>
          <a:prstGeom prst="rect">
            <a:avLst/>
          </a:prstGeom>
        </p:spPr>
        <p:txBody>
          <a:bodyPr vert="horz" lIns="91440" tIns="45720" rIns="91440" bIns="45720" rtlCol="0" anchor="b">
            <a:normAutofit/>
          </a:bodyPr>
          <a:lstStyle/>
          <a:p>
            <a:pPr marL="0" marR="0" lvl="0" indent="0" fontAlgn="auto">
              <a:lnSpc>
                <a:spcPct val="85000"/>
              </a:lnSpc>
              <a:spcBef>
                <a:spcPct val="0"/>
              </a:spcBef>
              <a:spcAft>
                <a:spcPts val="600"/>
              </a:spcAft>
              <a:buClrTx/>
              <a:buSzTx/>
              <a:tabLst/>
              <a:defRPr/>
            </a:pPr>
            <a:r>
              <a:rPr kumimoji="0" lang="en-US" sz="5000" b="1" i="0" u="none" strike="noStrike" cap="none" spc="-50" normalizeH="0" noProof="0" dirty="0">
                <a:ln>
                  <a:noFill/>
                </a:ln>
                <a:solidFill>
                  <a:srgbClr val="FFFFFF"/>
                </a:solidFill>
                <a:effectLst/>
                <a:uLnTx/>
                <a:uFillTx/>
                <a:latin typeface="+mj-lt"/>
                <a:ea typeface="+mj-ea"/>
                <a:cs typeface="+mj-cs"/>
              </a:rPr>
              <a:t>1910 General Industry</a:t>
            </a:r>
          </a:p>
          <a:p>
            <a:pPr marL="0" marR="0" lvl="0" indent="0" fontAlgn="auto">
              <a:lnSpc>
                <a:spcPct val="85000"/>
              </a:lnSpc>
              <a:spcBef>
                <a:spcPct val="0"/>
              </a:spcBef>
              <a:spcAft>
                <a:spcPts val="600"/>
              </a:spcAft>
              <a:buClrTx/>
              <a:buSzTx/>
              <a:tabLst/>
              <a:defRPr/>
            </a:pPr>
            <a:endParaRPr lang="en-US" sz="5000" b="1" spc="-50" dirty="0">
              <a:solidFill>
                <a:srgbClr val="FFFFFF"/>
              </a:solidFill>
              <a:latin typeface="+mj-lt"/>
              <a:ea typeface="+mj-ea"/>
              <a:cs typeface="+mj-cs"/>
            </a:endParaRPr>
          </a:p>
          <a:p>
            <a:pPr marL="0" marR="0" lvl="0" indent="0" fontAlgn="auto">
              <a:lnSpc>
                <a:spcPct val="85000"/>
              </a:lnSpc>
              <a:spcBef>
                <a:spcPct val="0"/>
              </a:spcBef>
              <a:spcAft>
                <a:spcPts val="600"/>
              </a:spcAft>
              <a:buClrTx/>
              <a:buSzTx/>
              <a:tabLst/>
              <a:defRPr/>
            </a:pPr>
            <a:r>
              <a:rPr kumimoji="0" lang="en-US" sz="5000" b="1" i="0" u="none" strike="noStrike" cap="none" spc="-50" normalizeH="0" noProof="0" dirty="0">
                <a:ln>
                  <a:noFill/>
                </a:ln>
                <a:solidFill>
                  <a:srgbClr val="FFFFFF"/>
                </a:solidFill>
                <a:effectLst/>
                <a:uLnTx/>
                <a:uFillTx/>
                <a:latin typeface="+mj-lt"/>
                <a:ea typeface="+mj-ea"/>
                <a:cs typeface="+mj-cs"/>
              </a:rPr>
              <a:t>Hazard Communication Program</a:t>
            </a:r>
          </a:p>
          <a:p>
            <a:pPr marL="0" marR="0" lvl="0" indent="0" fontAlgn="auto">
              <a:lnSpc>
                <a:spcPct val="85000"/>
              </a:lnSpc>
              <a:spcBef>
                <a:spcPct val="0"/>
              </a:spcBef>
              <a:spcAft>
                <a:spcPts val="600"/>
              </a:spcAft>
              <a:buClrTx/>
              <a:buSzTx/>
              <a:tabLst/>
              <a:defRPr/>
            </a:pPr>
            <a:endParaRPr lang="en-US" sz="5000" b="1" spc="-50" dirty="0">
              <a:solidFill>
                <a:srgbClr val="FFFFFF"/>
              </a:solidFill>
              <a:latin typeface="+mj-lt"/>
              <a:ea typeface="+mj-ea"/>
              <a:cs typeface="+mj-cs"/>
            </a:endParaRPr>
          </a:p>
          <a:p>
            <a:pPr marL="0" marR="0" lvl="0" indent="0" fontAlgn="auto">
              <a:lnSpc>
                <a:spcPct val="85000"/>
              </a:lnSpc>
              <a:spcBef>
                <a:spcPct val="0"/>
              </a:spcBef>
              <a:spcAft>
                <a:spcPts val="600"/>
              </a:spcAft>
              <a:buClrTx/>
              <a:buSzTx/>
              <a:tabLst/>
              <a:defRPr/>
            </a:pPr>
            <a:endParaRPr kumimoji="0" lang="en-US" sz="5000" b="1" i="0" u="none" strike="noStrike" cap="none" spc="-50" normalizeH="0" noProof="0" dirty="0">
              <a:ln>
                <a:noFill/>
              </a:ln>
              <a:solidFill>
                <a:srgbClr val="FFFFFF"/>
              </a:solidFill>
              <a:effectLst/>
              <a:uLnTx/>
              <a:uFillTx/>
              <a:latin typeface="+mj-lt"/>
              <a:ea typeface="+mj-ea"/>
              <a:cs typeface="+mj-cs"/>
            </a:endParaRPr>
          </a:p>
        </p:txBody>
      </p:sp>
      <p:pic>
        <p:nvPicPr>
          <p:cNvPr id="4" name="Picture 3">
            <a:extLst>
              <a:ext uri="{FF2B5EF4-FFF2-40B4-BE49-F238E27FC236}">
                <a16:creationId xmlns:a16="http://schemas.microsoft.com/office/drawing/2014/main" id="{6630404F-1516-844C-A2AD-1FD6A42466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213"/>
          <a:stretch/>
        </p:blipFill>
        <p:spPr>
          <a:xfrm>
            <a:off x="771031" y="1803011"/>
            <a:ext cx="2240454" cy="2728294"/>
          </a:xfrm>
          <a:prstGeom prst="rect">
            <a:avLst/>
          </a:prstGeom>
        </p:spPr>
      </p:pic>
      <p:cxnSp>
        <p:nvCxnSpPr>
          <p:cNvPr id="23" name="Straight Connector 22">
            <a:extLst>
              <a:ext uri="{FF2B5EF4-FFF2-40B4-BE49-F238E27FC236}">
                <a16:creationId xmlns:a16="http://schemas.microsoft.com/office/drawing/2014/main" id="{277E8158-963A-4D40-8112-38B81D9DDE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1007" y="4343400"/>
            <a:ext cx="3901962"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CFA0CDF1-619C-828E-80F8-765144219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140" y="4946185"/>
            <a:ext cx="3296650" cy="1117508"/>
          </a:xfrm>
          <a:prstGeom prst="rect">
            <a:avLst/>
          </a:prstGeom>
        </p:spPr>
      </p:pic>
      <p:sp>
        <p:nvSpPr>
          <p:cNvPr id="2" name="TextBox 4">
            <a:extLst>
              <a:ext uri="{FF2B5EF4-FFF2-40B4-BE49-F238E27FC236}">
                <a16:creationId xmlns:a16="http://schemas.microsoft.com/office/drawing/2014/main" id="{C855BC48-EB99-EE1C-9104-713607DC1038}"/>
              </a:ext>
            </a:extLst>
          </p:cNvPr>
          <p:cNvSpPr txBox="1"/>
          <p:nvPr/>
        </p:nvSpPr>
        <p:spPr>
          <a:xfrm>
            <a:off x="4778151" y="5962508"/>
            <a:ext cx="33376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t>Elevator Industry Safety Partners</a:t>
            </a:r>
          </a:p>
        </p:txBody>
      </p:sp>
    </p:spTree>
    <p:extLst>
      <p:ext uri="{BB962C8B-B14F-4D97-AF65-F5344CB8AC3E}">
        <p14:creationId xmlns:p14="http://schemas.microsoft.com/office/powerpoint/2010/main" val="26609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700"/>
              <a:t>Hazard Communication Program</a:t>
            </a:r>
          </a:p>
        </p:txBody>
      </p:sp>
      <p:graphicFrame>
        <p:nvGraphicFramePr>
          <p:cNvPr id="6" name="Content Placeholder 2">
            <a:extLst>
              <a:ext uri="{FF2B5EF4-FFF2-40B4-BE49-F238E27FC236}">
                <a16:creationId xmlns:a16="http://schemas.microsoft.com/office/drawing/2014/main" id="{B8615019-E8B4-7C72-0427-38C441FE6BD1}"/>
              </a:ext>
            </a:extLst>
          </p:cNvPr>
          <p:cNvGraphicFramePr>
            <a:graphicFrameLocks noGrp="1"/>
          </p:cNvGraphicFramePr>
          <p:nvPr>
            <p:ph idx="1"/>
            <p:extLst>
              <p:ext uri="{D42A27DB-BD31-4B8C-83A1-F6EECF244321}">
                <p14:modId xmlns:p14="http://schemas.microsoft.com/office/powerpoint/2010/main" val="2485048876"/>
              </p:ext>
            </p:extLst>
          </p:nvPr>
        </p:nvGraphicFramePr>
        <p:xfrm>
          <a:off x="914400" y="2039468"/>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85EF136-3986-3B90-6C69-2BDCF3B61AF7}"/>
              </a:ext>
            </a:extLst>
          </p:cNvPr>
          <p:cNvSpPr txBox="1"/>
          <p:nvPr/>
        </p:nvSpPr>
        <p:spPr>
          <a:xfrm>
            <a:off x="914400" y="1033790"/>
            <a:ext cx="5329825" cy="523220"/>
          </a:xfrm>
          <a:prstGeom prst="rect">
            <a:avLst/>
          </a:prstGeom>
          <a:noFill/>
        </p:spPr>
        <p:txBody>
          <a:bodyPr wrap="square">
            <a:spAutoFit/>
          </a:bodyPr>
          <a:lstStyle/>
          <a:p>
            <a:pPr marL="57150" indent="0">
              <a:buNone/>
            </a:pPr>
            <a:r>
              <a:rPr lang="en-US" sz="2800" dirty="0"/>
              <a:t>Keep a list of hazardous chemicals:</a:t>
            </a:r>
          </a:p>
        </p:txBody>
      </p:sp>
    </p:spTree>
    <p:extLst>
      <p:ext uri="{BB962C8B-B14F-4D97-AF65-F5344CB8AC3E}">
        <p14:creationId xmlns:p14="http://schemas.microsoft.com/office/powerpoint/2010/main" val="392500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a:t>Hazard Communication Program</a:t>
            </a:r>
          </a:p>
        </p:txBody>
      </p:sp>
      <p:sp>
        <p:nvSpPr>
          <p:cNvPr id="3" name="Content Placeholder 2"/>
          <p:cNvSpPr>
            <a:spLocks noGrp="1"/>
          </p:cNvSpPr>
          <p:nvPr>
            <p:ph idx="1"/>
          </p:nvPr>
        </p:nvSpPr>
        <p:spPr>
          <a:xfrm>
            <a:off x="990600" y="1295400"/>
            <a:ext cx="7239000" cy="3124200"/>
          </a:xfrm>
        </p:spPr>
        <p:txBody>
          <a:bodyPr>
            <a:normAutofit/>
          </a:bodyPr>
          <a:lstStyle/>
          <a:p>
            <a:pPr marL="57150" indent="0">
              <a:buNone/>
            </a:pPr>
            <a:r>
              <a:rPr lang="en-US"/>
              <a:t>Safety data sheet (SDS):</a:t>
            </a:r>
          </a:p>
          <a:p>
            <a:r>
              <a:rPr lang="en-US" sz="2800"/>
              <a:t>Available and accessible to workers</a:t>
            </a:r>
          </a:p>
          <a:p>
            <a:r>
              <a:rPr lang="en-US" sz="2800"/>
              <a:t>Required for all hazardous chemical used</a:t>
            </a:r>
          </a:p>
          <a:p>
            <a:r>
              <a:rPr lang="en-US" sz="2800"/>
              <a:t>Do not use hazardous chemicals if there is no SDS available</a:t>
            </a:r>
          </a:p>
          <a:p>
            <a:r>
              <a:rPr lang="en-US" sz="2800"/>
              <a:t>16-section format</a:t>
            </a:r>
            <a:endParaRPr lang="en-US" sz="2000">
              <a:solidFill>
                <a:srgbClr val="FF0000"/>
              </a:solidFill>
            </a:endParaRPr>
          </a:p>
          <a:p>
            <a:pPr marL="571500" indent="-457200"/>
            <a:endParaRPr lang="en-US" sz="2000">
              <a:solidFill>
                <a:srgbClr val="FF0000"/>
              </a:solidFill>
            </a:endParaRPr>
          </a:p>
          <a:p>
            <a:pPr marL="0" indent="0">
              <a:buNone/>
            </a:pPr>
            <a:endParaRPr lang="en-US"/>
          </a:p>
        </p:txBody>
      </p:sp>
      <p:grpSp>
        <p:nvGrpSpPr>
          <p:cNvPr id="6" name="Group 5"/>
          <p:cNvGrpSpPr/>
          <p:nvPr/>
        </p:nvGrpSpPr>
        <p:grpSpPr>
          <a:xfrm>
            <a:off x="4610100" y="3446585"/>
            <a:ext cx="3657600" cy="2403342"/>
            <a:chOff x="457200" y="2700264"/>
            <a:chExt cx="4648200" cy="305424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700264"/>
              <a:ext cx="3733800" cy="98185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42227"/>
            <a:stretch/>
          </p:blipFill>
          <p:spPr>
            <a:xfrm>
              <a:off x="1101969" y="3227570"/>
              <a:ext cx="3733800" cy="1633037"/>
            </a:xfrm>
            <a:prstGeom prst="rect">
              <a:avLst/>
            </a:prstGeom>
            <a:ln>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62400"/>
              <a:ext cx="3733800" cy="16373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3733800" cy="1106311"/>
            </a:xfrm>
            <a:prstGeom prst="rect">
              <a:avLst/>
            </a:prstGeom>
            <a:ln>
              <a:solidFill>
                <a:schemeClr val="tx1"/>
              </a:solidFill>
            </a:ln>
          </p:spPr>
        </p:pic>
      </p:grpSp>
      <p:sp>
        <p:nvSpPr>
          <p:cNvPr id="11" name="TextBox 10"/>
          <p:cNvSpPr txBox="1"/>
          <p:nvPr/>
        </p:nvSpPr>
        <p:spPr>
          <a:xfrm>
            <a:off x="6988731" y="5849927"/>
            <a:ext cx="10668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71655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26" y="69562"/>
            <a:ext cx="8229600" cy="1143000"/>
          </a:xfrm>
        </p:spPr>
        <p:txBody>
          <a:bodyPr>
            <a:normAutofit/>
          </a:bodyPr>
          <a:lstStyle/>
          <a:p>
            <a:r>
              <a:rPr lang="en-US" sz="3700" b="1" kern="1200" dirty="0">
                <a:latin typeface="Tahoma" pitchFamily="34" charset="0"/>
                <a:ea typeface="+mj-ea"/>
                <a:cs typeface="Tahoma" pitchFamily="34" charset="0"/>
              </a:rPr>
              <a:t>Hazard Communication Program</a:t>
            </a:r>
          </a:p>
        </p:txBody>
      </p:sp>
      <p:sp>
        <p:nvSpPr>
          <p:cNvPr id="5" name="TextBox 4"/>
          <p:cNvSpPr txBox="1"/>
          <p:nvPr/>
        </p:nvSpPr>
        <p:spPr>
          <a:xfrm>
            <a:off x="6895578" y="5676900"/>
            <a:ext cx="1045923" cy="310019"/>
          </a:xfrm>
          <a:prstGeom prst="rect">
            <a:avLst/>
          </a:prstGeom>
        </p:spPr>
        <p:txBody>
          <a:bodyPr rtlCol="0">
            <a:normAutofit/>
          </a:bodyPr>
          <a:lstStyle/>
          <a:p>
            <a:pPr>
              <a:spcBef>
                <a:spcPct val="20000"/>
              </a:spcBef>
              <a:buFont typeface="Arial" pitchFamily="34" charset="0"/>
            </a:pPr>
            <a:r>
              <a:rPr lang="en-US" sz="1000" dirty="0">
                <a:latin typeface="Tahoma" pitchFamily="34" charset="0"/>
                <a:cs typeface="Tahoma" pitchFamily="34" charset="0"/>
              </a:rPr>
              <a:t>Source: OSHA</a:t>
            </a:r>
          </a:p>
        </p:txBody>
      </p:sp>
      <p:graphicFrame>
        <p:nvGraphicFramePr>
          <p:cNvPr id="7" name="Content Placeholder 2">
            <a:extLst>
              <a:ext uri="{FF2B5EF4-FFF2-40B4-BE49-F238E27FC236}">
                <a16:creationId xmlns:a16="http://schemas.microsoft.com/office/drawing/2014/main" id="{FAE8603A-F411-FE76-2D86-B633ABF5C381}"/>
              </a:ext>
            </a:extLst>
          </p:cNvPr>
          <p:cNvGraphicFramePr>
            <a:graphicFrameLocks noGrp="1"/>
          </p:cNvGraphicFramePr>
          <p:nvPr>
            <p:ph sz="half" idx="2"/>
            <p:extLst>
              <p:ext uri="{D42A27DB-BD31-4B8C-83A1-F6EECF244321}">
                <p14:modId xmlns:p14="http://schemas.microsoft.com/office/powerpoint/2010/main" val="2749523402"/>
              </p:ext>
            </p:extLst>
          </p:nvPr>
        </p:nvGraphicFramePr>
        <p:xfrm>
          <a:off x="623173" y="1640910"/>
          <a:ext cx="4412289" cy="5064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text&#10;&#10;Description automatically generated">
            <a:extLst>
              <a:ext uri="{FF2B5EF4-FFF2-40B4-BE49-F238E27FC236}">
                <a16:creationId xmlns:a16="http://schemas.microsoft.com/office/drawing/2014/main" id="{DBB935E6-EB10-44B1-E032-5299D22E0767}"/>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49655" y="2363041"/>
            <a:ext cx="2671171" cy="3313859"/>
          </a:xfrm>
          <a:prstGeom prst="rect">
            <a:avLst/>
          </a:prstGeom>
        </p:spPr>
      </p:pic>
      <p:sp>
        <p:nvSpPr>
          <p:cNvPr id="9" name="TextBox 8">
            <a:extLst>
              <a:ext uri="{FF2B5EF4-FFF2-40B4-BE49-F238E27FC236}">
                <a16:creationId xmlns:a16="http://schemas.microsoft.com/office/drawing/2014/main" id="{9BBBF48A-16CA-C388-F34C-D06D31C04AD5}"/>
              </a:ext>
            </a:extLst>
          </p:cNvPr>
          <p:cNvSpPr txBox="1"/>
          <p:nvPr/>
        </p:nvSpPr>
        <p:spPr>
          <a:xfrm>
            <a:off x="623174" y="946911"/>
            <a:ext cx="5776582" cy="523220"/>
          </a:xfrm>
          <a:prstGeom prst="rect">
            <a:avLst/>
          </a:prstGeom>
          <a:noFill/>
        </p:spPr>
        <p:txBody>
          <a:bodyPr wrap="square">
            <a:spAutoFit/>
          </a:bodyPr>
          <a:lstStyle/>
          <a:p>
            <a:r>
              <a:rPr lang="en-US" sz="28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program should document:</a:t>
            </a:r>
          </a:p>
        </p:txBody>
      </p:sp>
    </p:spTree>
    <p:extLst>
      <p:ext uri="{BB962C8B-B14F-4D97-AF65-F5344CB8AC3E}">
        <p14:creationId xmlns:p14="http://schemas.microsoft.com/office/powerpoint/2010/main" val="235207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700"/>
              <a:t>Hazard Communication Program</a:t>
            </a:r>
          </a:p>
        </p:txBody>
      </p:sp>
      <p:graphicFrame>
        <p:nvGraphicFramePr>
          <p:cNvPr id="5" name="Content Placeholder 2">
            <a:extLst>
              <a:ext uri="{FF2B5EF4-FFF2-40B4-BE49-F238E27FC236}">
                <a16:creationId xmlns:a16="http://schemas.microsoft.com/office/drawing/2014/main" id="{5D126F5E-79E9-5E93-D5D9-DA80490171B8}"/>
              </a:ext>
            </a:extLst>
          </p:cNvPr>
          <p:cNvGraphicFramePr>
            <a:graphicFrameLocks noGrp="1"/>
          </p:cNvGraphicFramePr>
          <p:nvPr>
            <p:ph idx="1"/>
            <p:extLst>
              <p:ext uri="{D42A27DB-BD31-4B8C-83A1-F6EECF244321}">
                <p14:modId xmlns:p14="http://schemas.microsoft.com/office/powerpoint/2010/main" val="1701413742"/>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5380FA74-9CA8-5E67-7621-C7DCACFE8AF0}"/>
              </a:ext>
            </a:extLst>
          </p:cNvPr>
          <p:cNvSpPr txBox="1"/>
          <p:nvPr/>
        </p:nvSpPr>
        <p:spPr>
          <a:xfrm>
            <a:off x="457200" y="1140768"/>
            <a:ext cx="8229600" cy="461665"/>
          </a:xfrm>
          <a:prstGeom prst="rect">
            <a:avLst/>
          </a:prstGeom>
          <a:noFill/>
        </p:spPr>
        <p:txBody>
          <a:bodyPr wrap="square">
            <a:spAutoFit/>
          </a:bodyPr>
          <a:lstStyle/>
          <a:p>
            <a:r>
              <a:rPr lang="en-US" sz="24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Written Hazard Communication Program should document:</a:t>
            </a:r>
          </a:p>
        </p:txBody>
      </p:sp>
    </p:spTree>
    <p:extLst>
      <p:ext uri="{BB962C8B-B14F-4D97-AF65-F5344CB8AC3E}">
        <p14:creationId xmlns:p14="http://schemas.microsoft.com/office/powerpoint/2010/main" val="312065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742" y="1066800"/>
            <a:ext cx="8419657" cy="4788771"/>
          </a:xfrm>
        </p:spPr>
        <p:txBody>
          <a:bodyPr>
            <a:normAutofit/>
          </a:bodyPr>
          <a:lstStyle/>
          <a:p>
            <a:pPr>
              <a:buClr>
                <a:srgbClr val="FFFF00"/>
              </a:buClr>
              <a:buNone/>
            </a:pPr>
            <a:r>
              <a:rPr lang="en-CA" dirty="0"/>
              <a:t>SDS 16-section format:</a:t>
            </a:r>
          </a:p>
          <a:p>
            <a:r>
              <a:rPr lang="en-CA" sz="2800" dirty="0"/>
              <a:t>Section 1: Identification</a:t>
            </a:r>
          </a:p>
          <a:p>
            <a:r>
              <a:rPr lang="en-CA" sz="2800" dirty="0"/>
              <a:t>Section 2: Hazard(s) identification</a:t>
            </a:r>
          </a:p>
          <a:p>
            <a:r>
              <a:rPr lang="en-CA" sz="2800" dirty="0"/>
              <a:t>Section 3: Composition/information on ingredients</a:t>
            </a:r>
          </a:p>
          <a:p>
            <a:r>
              <a:rPr lang="en-CA" sz="2800" dirty="0"/>
              <a:t>Section 4: First-aid measures</a:t>
            </a:r>
          </a:p>
          <a:p>
            <a:r>
              <a:rPr lang="en-CA" sz="2800" dirty="0"/>
              <a:t>Section 5: Fire-fighting measures</a:t>
            </a:r>
          </a:p>
          <a:p>
            <a:r>
              <a:rPr lang="en-CA" sz="2800" dirty="0"/>
              <a:t>Section 6: Accidental release measures</a:t>
            </a:r>
          </a:p>
          <a:p>
            <a:r>
              <a:rPr lang="en-CA" sz="2800" dirty="0"/>
              <a:t>Section 7: Handling and storage</a:t>
            </a:r>
          </a:p>
          <a:p>
            <a:r>
              <a:rPr lang="en-CA" sz="2800" dirty="0"/>
              <a:t>Section 8: Exposure control/personal protection</a:t>
            </a:r>
            <a:endParaRPr lang="en-GB" sz="2800" dirty="0"/>
          </a:p>
        </p:txBody>
      </p:sp>
      <p:sp>
        <p:nvSpPr>
          <p:cNvPr id="8" name="Title 1"/>
          <p:cNvSpPr>
            <a:spLocks noGrp="1"/>
          </p:cNvSpPr>
          <p:nvPr>
            <p:ph type="title"/>
          </p:nvPr>
        </p:nvSpPr>
        <p:spPr>
          <a:xfrm>
            <a:off x="304800" y="152400"/>
            <a:ext cx="8610600" cy="762000"/>
          </a:xfrm>
        </p:spPr>
        <p:txBody>
          <a:bodyPr/>
          <a:lstStyle/>
          <a:p>
            <a:r>
              <a:rPr lang="en-US"/>
              <a:t>Hazard Communication Program</a:t>
            </a:r>
          </a:p>
        </p:txBody>
      </p:sp>
      <p:grpSp>
        <p:nvGrpSpPr>
          <p:cNvPr id="12" name="Group 11"/>
          <p:cNvGrpSpPr/>
          <p:nvPr/>
        </p:nvGrpSpPr>
        <p:grpSpPr>
          <a:xfrm>
            <a:off x="6705600" y="914400"/>
            <a:ext cx="1494692" cy="1749616"/>
            <a:chOff x="1600200" y="1524000"/>
            <a:chExt cx="1725832" cy="2188439"/>
          </a:xfrm>
        </p:grpSpPr>
        <p:graphicFrame>
          <p:nvGraphicFramePr>
            <p:cNvPr id="14" name="Object 13"/>
            <p:cNvGraphicFramePr>
              <a:graphicFrameLocks noChangeAspect="1"/>
            </p:cNvGraphicFramePr>
            <p:nvPr>
              <p:extLst>
                <p:ext uri="{D42A27DB-BD31-4B8C-83A1-F6EECF244321}">
                  <p14:modId xmlns:p14="http://schemas.microsoft.com/office/powerpoint/2010/main" val="2853176483"/>
                </p:ext>
              </p:extLst>
            </p:nvPr>
          </p:nvGraphicFramePr>
          <p:xfrm>
            <a:off x="1600200" y="1524000"/>
            <a:ext cx="1219199" cy="1727198"/>
          </p:xfrm>
          <a:graphic>
            <a:graphicData uri="http://schemas.openxmlformats.org/presentationml/2006/ole">
              <mc:AlternateContent xmlns:mc="http://schemas.openxmlformats.org/markup-compatibility/2006">
                <mc:Choice xmlns:v="urn:schemas-microsoft-com:vml" Requires="v">
                  <p:oleObj name="Acrobat Document" r:id="rId3" imgW="4114646" imgH="5829107" progId="Acrobat.Document.11">
                    <p:embed/>
                  </p:oleObj>
                </mc:Choice>
                <mc:Fallback>
                  <p:oleObj name="Acrobat Document" r:id="rId3" imgW="4114646" imgH="5829107" progId="Acrobat.Document.11">
                    <p:embed/>
                    <p:pic>
                      <p:nvPicPr>
                        <p:cNvPr id="14" name="Object 13"/>
                        <p:cNvPicPr/>
                        <p:nvPr/>
                      </p:nvPicPr>
                      <p:blipFill>
                        <a:blip r:embed="rId4"/>
                        <a:stretch>
                          <a:fillRect/>
                        </a:stretch>
                      </p:blipFill>
                      <p:spPr>
                        <a:xfrm>
                          <a:off x="1600200" y="1524000"/>
                          <a:ext cx="1219199" cy="1727198"/>
                        </a:xfrm>
                        <a:prstGeom prst="rect">
                          <a:avLst/>
                        </a:prstGeom>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7079203"/>
                </p:ext>
              </p:extLst>
            </p:nvPr>
          </p:nvGraphicFramePr>
          <p:xfrm>
            <a:off x="1846385" y="1752603"/>
            <a:ext cx="1219199" cy="1727198"/>
          </p:xfrm>
          <a:graphic>
            <a:graphicData uri="http://schemas.openxmlformats.org/presentationml/2006/ole">
              <mc:AlternateContent xmlns:mc="http://schemas.openxmlformats.org/markup-compatibility/2006">
                <mc:Choice xmlns:v="urn:schemas-microsoft-com:vml" Requires="v">
                  <p:oleObj name="Acrobat Document" r:id="rId5" imgW="4114646" imgH="5829107" progId="Acrobat.Document.11">
                    <p:embed/>
                  </p:oleObj>
                </mc:Choice>
                <mc:Fallback>
                  <p:oleObj name="Acrobat Document" r:id="rId5" imgW="4114646" imgH="5829107" progId="Acrobat.Document.11">
                    <p:embed/>
                    <p:pic>
                      <p:nvPicPr>
                        <p:cNvPr id="15" name="Object 14"/>
                        <p:cNvPicPr/>
                        <p:nvPr/>
                      </p:nvPicPr>
                      <p:blipFill>
                        <a:blip r:embed="rId4"/>
                        <a:stretch>
                          <a:fillRect/>
                        </a:stretch>
                      </p:blipFill>
                      <p:spPr>
                        <a:xfrm>
                          <a:off x="1846385" y="1752603"/>
                          <a:ext cx="1219199" cy="1727198"/>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1475697"/>
                </p:ext>
              </p:extLst>
            </p:nvPr>
          </p:nvGraphicFramePr>
          <p:xfrm>
            <a:off x="2106833" y="1985240"/>
            <a:ext cx="1219199" cy="1727199"/>
          </p:xfrm>
          <a:graphic>
            <a:graphicData uri="http://schemas.openxmlformats.org/presentationml/2006/ole">
              <mc:AlternateContent xmlns:mc="http://schemas.openxmlformats.org/markup-compatibility/2006">
                <mc:Choice xmlns:v="urn:schemas-microsoft-com:vml" Requires="v">
                  <p:oleObj name="Acrobat Document" r:id="rId6" imgW="4114646" imgH="5829107" progId="Acrobat.Document.11">
                    <p:embed/>
                  </p:oleObj>
                </mc:Choice>
                <mc:Fallback>
                  <p:oleObj name="Acrobat Document" r:id="rId6" imgW="4114646" imgH="5829107" progId="Acrobat.Document.11">
                    <p:embed/>
                    <p:pic>
                      <p:nvPicPr>
                        <p:cNvPr id="16" name="Object 15"/>
                        <p:cNvPicPr/>
                        <p:nvPr/>
                      </p:nvPicPr>
                      <p:blipFill>
                        <a:blip r:embed="rId4"/>
                        <a:stretch>
                          <a:fillRect/>
                        </a:stretch>
                      </p:blipFill>
                      <p:spPr>
                        <a:xfrm>
                          <a:off x="2106833" y="1985240"/>
                          <a:ext cx="1219199" cy="1727199"/>
                        </a:xfrm>
                        <a:prstGeom prst="rect">
                          <a:avLst/>
                        </a:prstGeom>
                        <a:ln>
                          <a:solidFill>
                            <a:schemeClr val="tx1"/>
                          </a:solidFill>
                        </a:ln>
                      </p:spPr>
                    </p:pic>
                  </p:oleObj>
                </mc:Fallback>
              </mc:AlternateContent>
            </a:graphicData>
          </a:graphic>
        </p:graphicFrame>
      </p:grpSp>
      <p:sp>
        <p:nvSpPr>
          <p:cNvPr id="17" name="TextBox 16"/>
          <p:cNvSpPr txBox="1"/>
          <p:nvPr/>
        </p:nvSpPr>
        <p:spPr>
          <a:xfrm>
            <a:off x="7848599" y="2522704"/>
            <a:ext cx="10668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0065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219200"/>
            <a:ext cx="7315200" cy="4495801"/>
          </a:xfrm>
        </p:spPr>
        <p:txBody>
          <a:bodyPr/>
          <a:lstStyle/>
          <a:p>
            <a:r>
              <a:rPr lang="en-CA" sz="2800"/>
              <a:t>Section 9: Physical and chemical properties</a:t>
            </a:r>
          </a:p>
          <a:p>
            <a:r>
              <a:rPr lang="en-CA" sz="2800"/>
              <a:t>Section 10: Stability and reactivity</a:t>
            </a:r>
          </a:p>
          <a:p>
            <a:r>
              <a:rPr lang="en-CA" sz="2800"/>
              <a:t>Section 11: Toxicological information</a:t>
            </a:r>
          </a:p>
          <a:p>
            <a:r>
              <a:rPr lang="en-CA" sz="2800" b="1" i="1"/>
              <a:t>Section 12: Ecological information</a:t>
            </a:r>
          </a:p>
          <a:p>
            <a:r>
              <a:rPr lang="en-CA" sz="2800" b="1" i="1"/>
              <a:t>Section 13: Disposal considerations</a:t>
            </a:r>
          </a:p>
          <a:p>
            <a:r>
              <a:rPr lang="en-CA" sz="2800" b="1" i="1"/>
              <a:t>Section 14: Transport information</a:t>
            </a:r>
          </a:p>
          <a:p>
            <a:r>
              <a:rPr lang="en-CA" sz="2800" b="1" i="1"/>
              <a:t>Section 15: Regulatory information</a:t>
            </a:r>
          </a:p>
          <a:p>
            <a:r>
              <a:rPr lang="en-CA" sz="2800"/>
              <a:t>Section 16: Other information</a:t>
            </a:r>
            <a:endParaRPr lang="en-GB" sz="2800"/>
          </a:p>
          <a:p>
            <a:endParaRPr lang="en-US" sz="2800"/>
          </a:p>
        </p:txBody>
      </p:sp>
      <p:sp>
        <p:nvSpPr>
          <p:cNvPr id="8" name="Right Brace 7"/>
          <p:cNvSpPr/>
          <p:nvPr/>
        </p:nvSpPr>
        <p:spPr>
          <a:xfrm>
            <a:off x="7191801" y="2819400"/>
            <a:ext cx="533400" cy="20574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620000" y="3524934"/>
            <a:ext cx="1524000" cy="646331"/>
          </a:xfrm>
          <a:prstGeom prst="rect">
            <a:avLst/>
          </a:prstGeom>
          <a:noFill/>
        </p:spPr>
        <p:txBody>
          <a:bodyPr wrap="square" rtlCol="0">
            <a:spAutoFit/>
          </a:bodyPr>
          <a:lstStyle/>
          <a:p>
            <a:r>
              <a:rPr lang="en-US"/>
              <a:t>Not regulated by OSHA</a:t>
            </a:r>
          </a:p>
        </p:txBody>
      </p:sp>
      <p:sp>
        <p:nvSpPr>
          <p:cNvPr id="10" name="Title 1"/>
          <p:cNvSpPr>
            <a:spLocks noGrp="1"/>
          </p:cNvSpPr>
          <p:nvPr>
            <p:ph type="title"/>
          </p:nvPr>
        </p:nvSpPr>
        <p:spPr>
          <a:xfrm>
            <a:off x="304800" y="152400"/>
            <a:ext cx="8610600" cy="762000"/>
          </a:xfrm>
        </p:spPr>
        <p:txBody>
          <a:bodyPr/>
          <a:lstStyle/>
          <a:p>
            <a:r>
              <a:rPr lang="en-US"/>
              <a:t>Hazard Communication Program</a:t>
            </a:r>
          </a:p>
        </p:txBody>
      </p:sp>
    </p:spTree>
    <p:extLst>
      <p:ext uri="{BB962C8B-B14F-4D97-AF65-F5344CB8AC3E}">
        <p14:creationId xmlns:p14="http://schemas.microsoft.com/office/powerpoint/2010/main" val="173781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371600" y="989340"/>
            <a:ext cx="6365441" cy="5002682"/>
          </a:xfrm>
          <a:prstGeom prst="rect">
            <a:avLst/>
          </a:prstGeom>
        </p:spPr>
      </p:pic>
      <p:sp>
        <p:nvSpPr>
          <p:cNvPr id="12" name="TextBox 11"/>
          <p:cNvSpPr txBox="1"/>
          <p:nvPr/>
        </p:nvSpPr>
        <p:spPr>
          <a:xfrm>
            <a:off x="7010400" y="5943763"/>
            <a:ext cx="1066800" cy="215444"/>
          </a:xfrm>
          <a:prstGeom prst="rect">
            <a:avLst/>
          </a:prstGeom>
          <a:noFill/>
        </p:spPr>
        <p:txBody>
          <a:bodyPr wrap="square" rtlCol="0">
            <a:spAutoFit/>
          </a:bodyPr>
          <a:lstStyle/>
          <a:p>
            <a:r>
              <a:rPr lang="en-US" sz="800"/>
              <a:t>Source: OSHA</a:t>
            </a:r>
          </a:p>
        </p:txBody>
      </p:sp>
      <p:sp>
        <p:nvSpPr>
          <p:cNvPr id="7" name="Rectangle 6"/>
          <p:cNvSpPr/>
          <p:nvPr/>
        </p:nvSpPr>
        <p:spPr>
          <a:xfrm>
            <a:off x="1371600" y="1006273"/>
            <a:ext cx="1821711" cy="112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3055" y="1462585"/>
            <a:ext cx="449225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228600" y="152400"/>
            <a:ext cx="8686800" cy="1143000"/>
          </a:xfrm>
        </p:spPr>
        <p:txBody>
          <a:bodyPr/>
          <a:lstStyle/>
          <a:p>
            <a:r>
              <a:rPr lang="en-US"/>
              <a:t>Hazard Communication Program</a:t>
            </a:r>
          </a:p>
        </p:txBody>
      </p:sp>
    </p:spTree>
    <p:extLst>
      <p:ext uri="{BB962C8B-B14F-4D97-AF65-F5344CB8AC3E}">
        <p14:creationId xmlns:p14="http://schemas.microsoft.com/office/powerpoint/2010/main" val="380438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700"/>
              <a:t>Hazard Communication Program</a:t>
            </a:r>
          </a:p>
        </p:txBody>
      </p:sp>
      <p:graphicFrame>
        <p:nvGraphicFramePr>
          <p:cNvPr id="5" name="Content Placeholder 2">
            <a:extLst>
              <a:ext uri="{FF2B5EF4-FFF2-40B4-BE49-F238E27FC236}">
                <a16:creationId xmlns:a16="http://schemas.microsoft.com/office/drawing/2014/main" id="{C20BDF91-9E63-9A69-C3AF-434E524FCFDA}"/>
              </a:ext>
            </a:extLst>
          </p:cNvPr>
          <p:cNvGraphicFramePr>
            <a:graphicFrameLocks noGrp="1"/>
          </p:cNvGraphicFramePr>
          <p:nvPr>
            <p:ph idx="1"/>
            <p:extLst>
              <p:ext uri="{D42A27DB-BD31-4B8C-83A1-F6EECF244321}">
                <p14:modId xmlns:p14="http://schemas.microsoft.com/office/powerpoint/2010/main" val="3043201265"/>
              </p:ext>
            </p:extLst>
          </p:nvPr>
        </p:nvGraphicFramePr>
        <p:xfrm>
          <a:off x="770351" y="204573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7803F68-FA21-5C79-9B86-8127F3ECF191}"/>
              </a:ext>
            </a:extLst>
          </p:cNvPr>
          <p:cNvSpPr txBox="1"/>
          <p:nvPr/>
        </p:nvSpPr>
        <p:spPr>
          <a:xfrm>
            <a:off x="770351" y="1114816"/>
            <a:ext cx="4572000" cy="646331"/>
          </a:xfrm>
          <a:prstGeom prst="rect">
            <a:avLst/>
          </a:prstGeom>
          <a:noFill/>
        </p:spPr>
        <p:txBody>
          <a:bodyPr wrap="square">
            <a:spAutoFit/>
          </a:bodyPr>
          <a:lstStyle/>
          <a:p>
            <a:pPr marL="57150" indent="0">
              <a:buNone/>
            </a:pPr>
            <a:r>
              <a:rPr lang="en-US" sz="3600" dirty="0"/>
              <a:t>Labeling:</a:t>
            </a:r>
          </a:p>
        </p:txBody>
      </p:sp>
    </p:spTree>
    <p:extLst>
      <p:ext uri="{BB962C8B-B14F-4D97-AF65-F5344CB8AC3E}">
        <p14:creationId xmlns:p14="http://schemas.microsoft.com/office/powerpoint/2010/main" val="400885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a:t>Hazard Communication Program</a:t>
            </a:r>
          </a:p>
        </p:txBody>
      </p:sp>
      <p:sp>
        <p:nvSpPr>
          <p:cNvPr id="3" name="Content Placeholder 2"/>
          <p:cNvSpPr>
            <a:spLocks noGrp="1"/>
          </p:cNvSpPr>
          <p:nvPr>
            <p:ph idx="1"/>
          </p:nvPr>
        </p:nvSpPr>
        <p:spPr>
          <a:xfrm>
            <a:off x="685800" y="1066800"/>
            <a:ext cx="7772400" cy="4163268"/>
          </a:xfrm>
        </p:spPr>
        <p:txBody>
          <a:bodyPr/>
          <a:lstStyle/>
          <a:p>
            <a:pPr marL="0" indent="0">
              <a:buNone/>
            </a:pPr>
            <a:r>
              <a:rPr lang="en-US"/>
              <a:t>Required elements for </a:t>
            </a:r>
            <a:r>
              <a:rPr lang="en-US" b="1"/>
              <a:t>shipping</a:t>
            </a:r>
            <a:r>
              <a:rPr lang="en-US"/>
              <a:t> </a:t>
            </a:r>
            <a:r>
              <a:rPr lang="en-US" b="1"/>
              <a:t>labels:</a:t>
            </a:r>
          </a:p>
          <a:p>
            <a:r>
              <a:rPr lang="en-US" sz="2800"/>
              <a:t>Name, address, telephone number</a:t>
            </a:r>
          </a:p>
          <a:p>
            <a:r>
              <a:rPr lang="en-US" sz="2800"/>
              <a:t>Product identifier</a:t>
            </a:r>
          </a:p>
          <a:p>
            <a:r>
              <a:rPr lang="en-US" sz="2800"/>
              <a:t>Signal word</a:t>
            </a:r>
          </a:p>
          <a:p>
            <a:r>
              <a:rPr lang="en-US" sz="2800"/>
              <a:t>Hazard statement(s)</a:t>
            </a:r>
          </a:p>
          <a:p>
            <a:r>
              <a:rPr lang="en-US" sz="2800"/>
              <a:t>Precautionary </a:t>
            </a:r>
            <a:br>
              <a:rPr lang="en-US" sz="2800"/>
            </a:br>
            <a:r>
              <a:rPr lang="en-US" sz="2800"/>
              <a:t>statement(s)</a:t>
            </a:r>
          </a:p>
          <a:p>
            <a:r>
              <a:rPr lang="en-US" sz="2800"/>
              <a:t>Pictogram</a:t>
            </a:r>
          </a:p>
        </p:txBody>
      </p:sp>
      <p:sp>
        <p:nvSpPr>
          <p:cNvPr id="21" name="TextBox 20"/>
          <p:cNvSpPr txBox="1"/>
          <p:nvPr/>
        </p:nvSpPr>
        <p:spPr>
          <a:xfrm>
            <a:off x="4419600" y="5410200"/>
            <a:ext cx="4519246" cy="215444"/>
          </a:xfrm>
          <a:prstGeom prst="rect">
            <a:avLst/>
          </a:prstGeom>
          <a:noFill/>
        </p:spPr>
        <p:txBody>
          <a:bodyPr wrap="square" rtlCol="0">
            <a:spAutoFit/>
          </a:bodyPr>
          <a:lstStyle/>
          <a:p>
            <a:r>
              <a:rPr lang="en-US" sz="800"/>
              <a:t>This sample illustrates the required elements for shipping labels. Source: OSHA</a:t>
            </a:r>
          </a:p>
        </p:txBody>
      </p:sp>
      <p:graphicFrame>
        <p:nvGraphicFramePr>
          <p:cNvPr id="12" name="Object 11"/>
          <p:cNvGraphicFramePr>
            <a:graphicFrameLocks noChangeAspect="1"/>
          </p:cNvGraphicFramePr>
          <p:nvPr>
            <p:extLst>
              <p:ext uri="{D42A27DB-BD31-4B8C-83A1-F6EECF244321}">
                <p14:modId xmlns:p14="http://schemas.microsoft.com/office/powerpoint/2010/main" val="4149978234"/>
              </p:ext>
            </p:extLst>
          </p:nvPr>
        </p:nvGraphicFramePr>
        <p:xfrm>
          <a:off x="4419600" y="2282847"/>
          <a:ext cx="4600240" cy="3162665"/>
        </p:xfrm>
        <a:graphic>
          <a:graphicData uri="http://schemas.openxmlformats.org/presentationml/2006/ole">
            <mc:AlternateContent xmlns:mc="http://schemas.openxmlformats.org/markup-compatibility/2006">
              <mc:Choice xmlns:v="urn:schemas-microsoft-com:vml" Requires="v">
                <p:oleObj name="Acrobat Document" r:id="rId3" imgW="3657523" imgH="2514368" progId="Acrobat.Document.11">
                  <p:embed/>
                </p:oleObj>
              </mc:Choice>
              <mc:Fallback>
                <p:oleObj name="Acrobat Document" r:id="rId3" imgW="3657523" imgH="2514368" progId="Acrobat.Document.11">
                  <p:embed/>
                  <p:pic>
                    <p:nvPicPr>
                      <p:cNvPr id="12" name="Object 11"/>
                      <p:cNvPicPr/>
                      <p:nvPr/>
                    </p:nvPicPr>
                    <p:blipFill>
                      <a:blip r:embed="rId4"/>
                      <a:stretch>
                        <a:fillRect/>
                      </a:stretch>
                    </p:blipFill>
                    <p:spPr>
                      <a:xfrm>
                        <a:off x="4419600" y="2282847"/>
                        <a:ext cx="4600240" cy="3162665"/>
                      </a:xfrm>
                      <a:prstGeom prst="rect">
                        <a:avLst/>
                      </a:prstGeom>
                    </p:spPr>
                  </p:pic>
                </p:oleObj>
              </mc:Fallback>
            </mc:AlternateContent>
          </a:graphicData>
        </a:graphic>
      </p:graphicFrame>
    </p:spTree>
    <p:extLst>
      <p:ext uri="{BB962C8B-B14F-4D97-AF65-F5344CB8AC3E}">
        <p14:creationId xmlns:p14="http://schemas.microsoft.com/office/powerpoint/2010/main" val="391835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a:t>Hazard Communication Program</a:t>
            </a:r>
          </a:p>
        </p:txBody>
      </p:sp>
      <p:sp>
        <p:nvSpPr>
          <p:cNvPr id="3" name="Content Placeholder 2"/>
          <p:cNvSpPr>
            <a:spLocks noGrp="1"/>
          </p:cNvSpPr>
          <p:nvPr>
            <p:ph idx="1"/>
          </p:nvPr>
        </p:nvSpPr>
        <p:spPr>
          <a:xfrm>
            <a:off x="571500" y="990600"/>
            <a:ext cx="8001000" cy="3700351"/>
          </a:xfrm>
        </p:spPr>
        <p:txBody>
          <a:bodyPr/>
          <a:lstStyle/>
          <a:p>
            <a:pPr marL="0" indent="0">
              <a:buNone/>
            </a:pPr>
            <a:r>
              <a:rPr lang="en-US"/>
              <a:t>Requirements for </a:t>
            </a:r>
            <a:r>
              <a:rPr lang="en-US" b="1"/>
              <a:t>workplace</a:t>
            </a:r>
            <a:r>
              <a:rPr lang="en-US"/>
              <a:t> </a:t>
            </a:r>
            <a:r>
              <a:rPr lang="en-US" b="1"/>
              <a:t>labels:</a:t>
            </a:r>
          </a:p>
          <a:p>
            <a:r>
              <a:rPr lang="en-US" sz="2800"/>
              <a:t>Employers can create own labeling system that works for their workplace/employees</a:t>
            </a:r>
          </a:p>
          <a:p>
            <a:r>
              <a:rPr lang="en-US" sz="2800"/>
              <a:t>Can choose same label required for shipped containers or alternative labels as long as they provide general information about hazards</a:t>
            </a:r>
          </a:p>
          <a:p>
            <a:r>
              <a:rPr lang="en-US" sz="2800"/>
              <a:t>Train employees to understand </a:t>
            </a:r>
          </a:p>
        </p:txBody>
      </p:sp>
      <p:sp>
        <p:nvSpPr>
          <p:cNvPr id="21" name="TextBox 20"/>
          <p:cNvSpPr txBox="1"/>
          <p:nvPr/>
        </p:nvSpPr>
        <p:spPr>
          <a:xfrm>
            <a:off x="7124700" y="5557726"/>
            <a:ext cx="1447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45" y="3939835"/>
            <a:ext cx="2408055" cy="1589316"/>
          </a:xfrm>
          <a:prstGeom prst="rect">
            <a:avLst/>
          </a:prstGeom>
          <a:ln>
            <a:solidFill>
              <a:schemeClr val="tx1"/>
            </a:solidFill>
          </a:ln>
        </p:spPr>
      </p:pic>
    </p:spTree>
    <p:extLst>
      <p:ext uri="{BB962C8B-B14F-4D97-AF65-F5344CB8AC3E}">
        <p14:creationId xmlns:p14="http://schemas.microsoft.com/office/powerpoint/2010/main" val="32651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idx="1"/>
          </p:nvPr>
        </p:nvSpPr>
        <p:spPr>
          <a:xfrm>
            <a:off x="457200" y="1143000"/>
            <a:ext cx="8305800" cy="4983163"/>
          </a:xfrm>
        </p:spPr>
        <p:txBody>
          <a:bodyPr>
            <a:normAutofit lnSpcReduction="10000"/>
          </a:bodyPr>
          <a:lstStyle/>
          <a:p>
            <a:pPr marL="0" lvl="0" indent="0" fontAlgn="base">
              <a:buNone/>
            </a:pPr>
            <a:r>
              <a:rPr lang="en-US" dirty="0"/>
              <a:t>Lesson objectives:</a:t>
            </a:r>
          </a:p>
          <a:p>
            <a:pPr marL="514350" lvl="0" indent="-514350" fontAlgn="base">
              <a:buFont typeface="+mj-lt"/>
              <a:buAutoNum type="arabicPeriod"/>
            </a:pPr>
            <a:r>
              <a:rPr lang="en-US" sz="2800" dirty="0"/>
              <a:t>Identify the employer’s responsibilities under the HCS, including training requirements</a:t>
            </a:r>
          </a:p>
          <a:p>
            <a:pPr marL="514350" lvl="0" indent="-514350" fontAlgn="base">
              <a:buFont typeface="+mj-lt"/>
              <a:buAutoNum type="arabicPeriod"/>
            </a:pPr>
            <a:r>
              <a:rPr lang="en-US" sz="2800" dirty="0"/>
              <a:t>Identify components of a Hazard Communication program</a:t>
            </a:r>
          </a:p>
          <a:p>
            <a:pPr marL="514350" lvl="0" indent="-514350" fontAlgn="base">
              <a:buFont typeface="+mj-lt"/>
              <a:buAutoNum type="arabicPeriod"/>
            </a:pPr>
            <a:r>
              <a:rPr lang="en-US" sz="2800" dirty="0"/>
              <a:t>Describe requirements of the different types of Hazard Communication labels</a:t>
            </a:r>
          </a:p>
          <a:p>
            <a:pPr marL="514350" lvl="0" indent="-514350" fontAlgn="base">
              <a:buFont typeface="+mj-lt"/>
              <a:buAutoNum type="arabicPeriod"/>
            </a:pPr>
            <a:r>
              <a:rPr lang="en-US" sz="2800" dirty="0"/>
              <a:t>Locate pertinent information about chemicals on labels, including other forms of hazard communication, to ensure “right to understanding” provisions of GHS requirements</a:t>
            </a:r>
          </a:p>
          <a:p>
            <a:pPr marL="914400" lvl="2" indent="0">
              <a:buNone/>
            </a:pPr>
            <a:endParaRPr lang="en-US" dirty="0"/>
          </a:p>
        </p:txBody>
      </p:sp>
    </p:spTree>
    <p:extLst>
      <p:ext uri="{BB962C8B-B14F-4D97-AF65-F5344CB8AC3E}">
        <p14:creationId xmlns:p14="http://schemas.microsoft.com/office/powerpoint/2010/main" val="182115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467600" cy="5257800"/>
          </a:xfrm>
        </p:spPr>
        <p:txBody>
          <a:bodyPr>
            <a:normAutofit fontScale="92500" lnSpcReduction="10000"/>
          </a:bodyPr>
          <a:lstStyle/>
          <a:p>
            <a:pPr marL="57150" indent="0">
              <a:buNone/>
            </a:pPr>
            <a:r>
              <a:rPr lang="en-US" sz="3500" dirty="0"/>
              <a:t>Training requirements:</a:t>
            </a:r>
          </a:p>
          <a:p>
            <a:r>
              <a:rPr lang="en-US" sz="2800" dirty="0"/>
              <a:t>Train employees on </a:t>
            </a:r>
            <a:br>
              <a:rPr lang="en-US" sz="2800" dirty="0"/>
            </a:br>
            <a:r>
              <a:rPr lang="en-US" sz="2800" dirty="0"/>
              <a:t>hazardous chemicals </a:t>
            </a:r>
            <a:br>
              <a:rPr lang="en-US" sz="2800" dirty="0"/>
            </a:br>
            <a:r>
              <a:rPr lang="en-US" sz="2800" dirty="0"/>
              <a:t>in their work area</a:t>
            </a:r>
          </a:p>
          <a:p>
            <a:pPr lvl="1"/>
            <a:r>
              <a:rPr lang="en-US" sz="2400" dirty="0"/>
              <a:t>Before initial assignment</a:t>
            </a:r>
          </a:p>
          <a:p>
            <a:pPr lvl="1"/>
            <a:r>
              <a:rPr lang="en-US" sz="2400" dirty="0"/>
              <a:t>When new hazards are introduced</a:t>
            </a:r>
          </a:p>
          <a:p>
            <a:pPr lvl="1"/>
            <a:r>
              <a:rPr lang="en-US" sz="2400" dirty="0"/>
              <a:t>Non-routine tasks</a:t>
            </a:r>
          </a:p>
          <a:p>
            <a:r>
              <a:rPr lang="en-US" sz="2800" dirty="0"/>
              <a:t>Include in training</a:t>
            </a:r>
          </a:p>
          <a:p>
            <a:pPr lvl="1"/>
            <a:r>
              <a:rPr lang="en-US" sz="2600" dirty="0"/>
              <a:t>Methods/observations to determine presence/release of chemical in work area</a:t>
            </a:r>
          </a:p>
          <a:p>
            <a:pPr lvl="1"/>
            <a:r>
              <a:rPr lang="en-US" sz="2600" dirty="0"/>
              <a:t>Hazards of chemicals</a:t>
            </a:r>
          </a:p>
          <a:p>
            <a:pPr lvl="1"/>
            <a:r>
              <a:rPr lang="en-US" sz="2600" dirty="0"/>
              <a:t>Appropriate protective measures</a:t>
            </a:r>
          </a:p>
          <a:p>
            <a:pPr lvl="1"/>
            <a:r>
              <a:rPr lang="en-US" sz="2600" dirty="0"/>
              <a:t>Where and how to obtain additional information</a:t>
            </a:r>
            <a:endParaRPr lang="en-US" sz="20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261" y="1260231"/>
            <a:ext cx="3148739" cy="1752600"/>
          </a:xfrm>
          <a:prstGeom prst="rect">
            <a:avLst/>
          </a:prstGeom>
          <a:ln>
            <a:solidFill>
              <a:schemeClr val="tx1"/>
            </a:solidFill>
          </a:ln>
        </p:spPr>
      </p:pic>
      <p:sp>
        <p:nvSpPr>
          <p:cNvPr id="5" name="TextBox 4"/>
          <p:cNvSpPr txBox="1"/>
          <p:nvPr/>
        </p:nvSpPr>
        <p:spPr>
          <a:xfrm>
            <a:off x="7696200" y="3089031"/>
            <a:ext cx="1066800" cy="215444"/>
          </a:xfrm>
          <a:prstGeom prst="rect">
            <a:avLst/>
          </a:prstGeom>
          <a:noFill/>
        </p:spPr>
        <p:txBody>
          <a:bodyPr wrap="square" rtlCol="0">
            <a:spAutoFit/>
          </a:bodyPr>
          <a:lstStyle/>
          <a:p>
            <a:pPr algn="r"/>
            <a:r>
              <a:rPr lang="en-US" sz="800"/>
              <a:t>Source: OSHA</a:t>
            </a:r>
          </a:p>
        </p:txBody>
      </p:sp>
      <p:sp>
        <p:nvSpPr>
          <p:cNvPr id="7" name="Title 1"/>
          <p:cNvSpPr>
            <a:spLocks noGrp="1"/>
          </p:cNvSpPr>
          <p:nvPr>
            <p:ph type="title"/>
          </p:nvPr>
        </p:nvSpPr>
        <p:spPr>
          <a:xfrm>
            <a:off x="228600" y="152400"/>
            <a:ext cx="8686800" cy="838200"/>
          </a:xfrm>
        </p:spPr>
        <p:txBody>
          <a:bodyPr>
            <a:normAutofit/>
          </a:bodyPr>
          <a:lstStyle/>
          <a:p>
            <a:r>
              <a:rPr lang="en-US"/>
              <a:t>Hazard Communication Program</a:t>
            </a:r>
          </a:p>
        </p:txBody>
      </p:sp>
    </p:spTree>
    <p:extLst>
      <p:ext uri="{BB962C8B-B14F-4D97-AF65-F5344CB8AC3E}">
        <p14:creationId xmlns:p14="http://schemas.microsoft.com/office/powerpoint/2010/main" val="2822523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426" y="1252827"/>
            <a:ext cx="4724400" cy="4495801"/>
          </a:xfrm>
        </p:spPr>
        <p:txBody>
          <a:bodyPr/>
          <a:lstStyle/>
          <a:p>
            <a:pPr marL="0" indent="0">
              <a:buNone/>
            </a:pPr>
            <a:r>
              <a:rPr lang="en-US"/>
              <a:t>Types of labels:</a:t>
            </a:r>
          </a:p>
          <a:p>
            <a:r>
              <a:rPr lang="en-US" sz="2800"/>
              <a:t>HCS shipping labels</a:t>
            </a:r>
          </a:p>
          <a:p>
            <a:r>
              <a:rPr lang="en-US" sz="2800"/>
              <a:t>HCS workplace labels</a:t>
            </a:r>
          </a:p>
          <a:p>
            <a:r>
              <a:rPr lang="en-US" sz="2800"/>
              <a:t>NFPA 704 labels</a:t>
            </a:r>
          </a:p>
          <a:p>
            <a:r>
              <a:rPr lang="en-US" sz="2800"/>
              <a:t>HMIS labels</a:t>
            </a:r>
          </a:p>
          <a:p>
            <a:r>
              <a:rPr lang="en-US" sz="2800"/>
              <a:t>DOT shipping labels, placarding, and markings</a:t>
            </a:r>
          </a:p>
        </p:txBody>
      </p:sp>
      <p:sp>
        <p:nvSpPr>
          <p:cNvPr id="4" name="Title 1"/>
          <p:cNvSpPr>
            <a:spLocks noGrp="1"/>
          </p:cNvSpPr>
          <p:nvPr>
            <p:ph type="title"/>
          </p:nvPr>
        </p:nvSpPr>
        <p:spPr>
          <a:xfrm>
            <a:off x="457200" y="152400"/>
            <a:ext cx="8229600" cy="762000"/>
          </a:xfrm>
        </p:spPr>
        <p:txBody>
          <a:bodyPr>
            <a:normAutofit/>
          </a:bodyPr>
          <a:lstStyle/>
          <a:p>
            <a:r>
              <a:rPr lang="en-US"/>
              <a:t>Hazard Communication Labels</a:t>
            </a:r>
          </a:p>
        </p:txBody>
      </p:sp>
      <p:grpSp>
        <p:nvGrpSpPr>
          <p:cNvPr id="2" name="Group 1"/>
          <p:cNvGrpSpPr/>
          <p:nvPr/>
        </p:nvGrpSpPr>
        <p:grpSpPr>
          <a:xfrm>
            <a:off x="5791200" y="1236300"/>
            <a:ext cx="2843168" cy="4579563"/>
            <a:chOff x="5791200" y="1236300"/>
            <a:chExt cx="2843168" cy="4579563"/>
          </a:xfrm>
        </p:grpSpPr>
        <p:pic>
          <p:nvPicPr>
            <p:cNvPr id="5" name="Picture 14" descr="Th?id=oip.md27f10d1ae3e4032b5ed60c62a46c135o0&amp;pid=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352412" cy="1847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h?id=oip.me3b20f01af984cab51f0e40bed046302o0&amp;pi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52" y="2667000"/>
              <a:ext cx="139700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600" y="1236300"/>
              <a:ext cx="1108800" cy="1108800"/>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4639" y="3570173"/>
              <a:ext cx="1109729" cy="1095127"/>
            </a:xfrm>
            <a:prstGeom prst="rect">
              <a:avLst/>
            </a:prstGeom>
            <a:ln>
              <a:solidFill>
                <a:schemeClr val="tx1"/>
              </a:solidFill>
            </a:ln>
          </p:spPr>
        </p:pic>
        <p:pic>
          <p:nvPicPr>
            <p:cNvPr id="10" name="Picture 16" descr="Th?id=oip.mb573031cc4d07314a8b5b099730b2298o0&amp;pid=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514850"/>
              <a:ext cx="1947624" cy="130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501193" y="5879591"/>
            <a:ext cx="1447800" cy="215444"/>
          </a:xfrm>
          <a:prstGeom prst="rect">
            <a:avLst/>
          </a:prstGeom>
          <a:noFill/>
        </p:spPr>
        <p:txBody>
          <a:bodyPr wrap="square" rtlCol="0">
            <a:spAutoFit/>
          </a:bodyPr>
          <a:lstStyle/>
          <a:p>
            <a:r>
              <a:rPr lang="en-US" sz="800"/>
              <a:t>Source of graphics: OSHA</a:t>
            </a:r>
          </a:p>
        </p:txBody>
      </p:sp>
    </p:spTree>
    <p:extLst>
      <p:ext uri="{BB962C8B-B14F-4D97-AF65-F5344CB8AC3E}">
        <p14:creationId xmlns:p14="http://schemas.microsoft.com/office/powerpoint/2010/main" val="325130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3" name="Content Placeholder 2"/>
          <p:cNvSpPr>
            <a:spLocks noGrp="1"/>
          </p:cNvSpPr>
          <p:nvPr>
            <p:ph idx="1"/>
          </p:nvPr>
        </p:nvSpPr>
        <p:spPr>
          <a:xfrm>
            <a:off x="482343" y="976637"/>
            <a:ext cx="4265469" cy="4904725"/>
          </a:xfrm>
        </p:spPr>
        <p:txBody>
          <a:bodyPr/>
          <a:lstStyle/>
          <a:p>
            <a:pPr marL="0" indent="0">
              <a:buNone/>
            </a:pPr>
            <a:r>
              <a:rPr lang="en-US"/>
              <a:t>Required elements for HCS </a:t>
            </a:r>
            <a:r>
              <a:rPr lang="en-US" b="1"/>
              <a:t>shipping labels</a:t>
            </a:r>
            <a:r>
              <a:rPr lang="en-US"/>
              <a:t>:</a:t>
            </a:r>
          </a:p>
          <a:p>
            <a:r>
              <a:rPr lang="en-US" sz="2800"/>
              <a:t>Product identifier</a:t>
            </a:r>
          </a:p>
          <a:p>
            <a:r>
              <a:rPr lang="en-US" sz="2800"/>
              <a:t>Signal word</a:t>
            </a:r>
          </a:p>
          <a:p>
            <a:r>
              <a:rPr lang="en-US" sz="2800"/>
              <a:t>Hazard statement(s)</a:t>
            </a:r>
          </a:p>
          <a:p>
            <a:r>
              <a:rPr lang="en-US" sz="2800"/>
              <a:t>Precautionary statement(s)</a:t>
            </a:r>
          </a:p>
          <a:p>
            <a:r>
              <a:rPr lang="en-US" sz="2800"/>
              <a:t>Pictogram</a:t>
            </a:r>
          </a:p>
          <a:p>
            <a:r>
              <a:rPr lang="en-US" sz="2800"/>
              <a:t>Name, address, telephone number</a:t>
            </a:r>
          </a:p>
        </p:txBody>
      </p:sp>
      <p:sp>
        <p:nvSpPr>
          <p:cNvPr id="21" name="TextBox 20"/>
          <p:cNvSpPr txBox="1"/>
          <p:nvPr/>
        </p:nvSpPr>
        <p:spPr>
          <a:xfrm>
            <a:off x="7543800" y="5881362"/>
            <a:ext cx="1066800" cy="215444"/>
          </a:xfrm>
          <a:prstGeom prst="rect">
            <a:avLst/>
          </a:prstGeom>
          <a:noFill/>
        </p:spPr>
        <p:txBody>
          <a:bodyPr wrap="square" rtlCol="0">
            <a:spAutoFit/>
          </a:bodyPr>
          <a:lstStyle/>
          <a:p>
            <a:pPr algn="r"/>
            <a:r>
              <a:rPr lang="en-US" sz="800"/>
              <a:t>Source: OSHA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401" y="1171063"/>
            <a:ext cx="3872410" cy="4710299"/>
          </a:xfrm>
          <a:prstGeom prst="rect">
            <a:avLst/>
          </a:prstGeom>
          <a:ln>
            <a:solidFill>
              <a:schemeClr val="tx1"/>
            </a:solidFill>
          </a:ln>
        </p:spPr>
      </p:pic>
    </p:spTree>
    <p:extLst>
      <p:ext uri="{BB962C8B-B14F-4D97-AF65-F5344CB8AC3E}">
        <p14:creationId xmlns:p14="http://schemas.microsoft.com/office/powerpoint/2010/main" val="402849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6" name="Line Callout 1 5"/>
          <p:cNvSpPr/>
          <p:nvPr/>
        </p:nvSpPr>
        <p:spPr>
          <a:xfrm>
            <a:off x="457200" y="1275968"/>
            <a:ext cx="2514600" cy="1391032"/>
          </a:xfrm>
          <a:prstGeom prst="borderCallout1">
            <a:avLst>
              <a:gd name="adj1" fmla="val 42738"/>
              <a:gd name="adj2" fmla="val 100291"/>
              <a:gd name="adj3" fmla="val 32311"/>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ahoma" panose="020B0604030504040204" pitchFamily="34" charset="0"/>
                <a:ea typeface="Tahoma" panose="020B0604030504040204" pitchFamily="34" charset="0"/>
                <a:cs typeface="Tahoma" panose="020B0604030504040204" pitchFamily="34" charset="0"/>
              </a:rPr>
              <a:t>How the hazardous chemical is identified</a:t>
            </a:r>
          </a:p>
        </p:txBody>
      </p:sp>
      <p:sp>
        <p:nvSpPr>
          <p:cNvPr id="7" name="Line Callout 1 6"/>
          <p:cNvSpPr/>
          <p:nvPr/>
        </p:nvSpPr>
        <p:spPr>
          <a:xfrm>
            <a:off x="193431" y="3733800"/>
            <a:ext cx="2514600" cy="1391032"/>
          </a:xfrm>
          <a:prstGeom prst="borderCallout1">
            <a:avLst>
              <a:gd name="adj1" fmla="val 42738"/>
              <a:gd name="adj2" fmla="val 100291"/>
              <a:gd name="adj3" fmla="val 93832"/>
              <a:gd name="adj4" fmla="val 1257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Contact information of responsible party</a:t>
            </a:r>
          </a:p>
        </p:txBody>
      </p:sp>
      <p:sp>
        <p:nvSpPr>
          <p:cNvPr id="9" name="Donut 8"/>
          <p:cNvSpPr/>
          <p:nvPr/>
        </p:nvSpPr>
        <p:spPr>
          <a:xfrm>
            <a:off x="1828800" y="4953000"/>
            <a:ext cx="5638800" cy="933831"/>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3581416" y="1438084"/>
            <a:ext cx="1981168" cy="5334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43800" y="5886830"/>
            <a:ext cx="761968"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1455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6" name="Line Callout 1 5"/>
          <p:cNvSpPr/>
          <p:nvPr/>
        </p:nvSpPr>
        <p:spPr>
          <a:xfrm>
            <a:off x="533416" y="2037968"/>
            <a:ext cx="2666984" cy="2762632"/>
          </a:xfrm>
          <a:prstGeom prst="borderCallout1">
            <a:avLst>
              <a:gd name="adj1" fmla="val 42738"/>
              <a:gd name="adj2" fmla="val 100291"/>
              <a:gd name="adj3" fmla="val 63311"/>
              <a:gd name="adj4" fmla="val 11909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Indicates the relative level of severity of hazard</a:t>
            </a:r>
          </a:p>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“Danger” is used for more severe hazards and “Warning” for less severe hazards</a:t>
            </a:r>
          </a:p>
        </p:txBody>
      </p:sp>
      <p:sp>
        <p:nvSpPr>
          <p:cNvPr id="7" name="Line Callout 1 6"/>
          <p:cNvSpPr/>
          <p:nvPr/>
        </p:nvSpPr>
        <p:spPr>
          <a:xfrm>
            <a:off x="6095984" y="2438400"/>
            <a:ext cx="2514600" cy="2590800"/>
          </a:xfrm>
          <a:prstGeom prst="borderCallout1">
            <a:avLst>
              <a:gd name="adj1" fmla="val 52008"/>
              <a:gd name="adj2" fmla="val -409"/>
              <a:gd name="adj3" fmla="val 36106"/>
              <a:gd name="adj4" fmla="val -2481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ahoma" panose="020B0604030504040204" pitchFamily="34" charset="0"/>
                <a:ea typeface="Tahoma" panose="020B0604030504040204" pitchFamily="34" charset="0"/>
                <a:cs typeface="Tahoma" panose="020B0604030504040204" pitchFamily="34" charset="0"/>
              </a:rPr>
              <a:t>Pictograms convey specific information about the hazards of a chemical in symbols and other graphic elements</a:t>
            </a:r>
          </a:p>
        </p:txBody>
      </p:sp>
      <p:sp>
        <p:nvSpPr>
          <p:cNvPr id="8" name="Donut 7"/>
          <p:cNvSpPr/>
          <p:nvPr/>
        </p:nvSpPr>
        <p:spPr>
          <a:xfrm>
            <a:off x="3581416" y="3581400"/>
            <a:ext cx="2057384" cy="685800"/>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543308" y="2037968"/>
            <a:ext cx="2057384" cy="1772032"/>
          </a:xfrm>
          <a:prstGeom prst="donut">
            <a:avLst>
              <a:gd name="adj" fmla="val 28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543800" y="5886830"/>
            <a:ext cx="761968"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12389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1" y="76200"/>
            <a:ext cx="4343400" cy="2971117"/>
          </a:xfrm>
        </p:spPr>
        <p:txBody>
          <a:bodyPr>
            <a:normAutofit/>
          </a:bodyPr>
          <a:lstStyle/>
          <a:p>
            <a:r>
              <a:rPr lang="en-US"/>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14" name="Group 13"/>
          <p:cNvGrpSpPr/>
          <p:nvPr/>
        </p:nvGrpSpPr>
        <p:grpSpPr>
          <a:xfrm>
            <a:off x="770563" y="2132917"/>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221"/>
                <a:gd name="adj4" fmla="val 124177"/>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Health Hazard</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220" y="2656509"/>
              <a:ext cx="2230782" cy="2230782"/>
            </a:xfrm>
            <a:prstGeom prst="rect">
              <a:avLst/>
            </a:prstGeom>
          </p:spPr>
        </p:pic>
      </p:grpSp>
      <p:grpSp>
        <p:nvGrpSpPr>
          <p:cNvPr id="17" name="Group 16"/>
          <p:cNvGrpSpPr/>
          <p:nvPr/>
        </p:nvGrpSpPr>
        <p:grpSpPr>
          <a:xfrm>
            <a:off x="770563" y="2161834"/>
            <a:ext cx="3124200" cy="3276600"/>
            <a:chOff x="685800" y="2133600"/>
            <a:chExt cx="3124200" cy="3276600"/>
          </a:xfrm>
        </p:grpSpPr>
        <p:sp>
          <p:nvSpPr>
            <p:cNvPr id="18" name="Line Callout 1 17"/>
            <p:cNvSpPr/>
            <p:nvPr/>
          </p:nvSpPr>
          <p:spPr>
            <a:xfrm>
              <a:off x="685800" y="2133600"/>
              <a:ext cx="3124200" cy="3276600"/>
            </a:xfrm>
            <a:prstGeom prst="borderCallout1">
              <a:avLst>
                <a:gd name="adj1" fmla="val 42738"/>
                <a:gd name="adj2" fmla="val 100291"/>
                <a:gd name="adj3" fmla="val 2109"/>
                <a:gd name="adj4" fmla="val 1680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Flame</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2743200"/>
              <a:ext cx="2381250" cy="2381250"/>
            </a:xfrm>
            <a:prstGeom prst="rect">
              <a:avLst/>
            </a:prstGeom>
          </p:spPr>
        </p:pic>
      </p:grpSp>
      <p:grpSp>
        <p:nvGrpSpPr>
          <p:cNvPr id="20" name="Group 19"/>
          <p:cNvGrpSpPr/>
          <p:nvPr/>
        </p:nvGrpSpPr>
        <p:grpSpPr>
          <a:xfrm>
            <a:off x="770563" y="2151324"/>
            <a:ext cx="3124200" cy="3276600"/>
            <a:chOff x="685800" y="2133600"/>
            <a:chExt cx="3124200" cy="3276600"/>
          </a:xfrm>
        </p:grpSpPr>
        <p:sp>
          <p:nvSpPr>
            <p:cNvPr id="22" name="Line Callout 1 21"/>
            <p:cNvSpPr/>
            <p:nvPr/>
          </p:nvSpPr>
          <p:spPr>
            <a:xfrm>
              <a:off x="685800" y="2133600"/>
              <a:ext cx="3124200" cy="3276600"/>
            </a:xfrm>
            <a:prstGeom prst="borderCallout1">
              <a:avLst>
                <a:gd name="adj1" fmla="val 42738"/>
                <a:gd name="adj2" fmla="val 100291"/>
                <a:gd name="adj3" fmla="val -1454"/>
                <a:gd name="adj4" fmla="val 208123"/>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Exclamation Mark</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2743200"/>
              <a:ext cx="2419350" cy="2419350"/>
            </a:xfrm>
            <a:prstGeom prst="rect">
              <a:avLst/>
            </a:prstGeom>
          </p:spPr>
        </p:pic>
      </p:grpSp>
    </p:spTree>
    <p:extLst>
      <p:ext uri="{BB962C8B-B14F-4D97-AF65-F5344CB8AC3E}">
        <p14:creationId xmlns:p14="http://schemas.microsoft.com/office/powerpoint/2010/main" val="4041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grpSp>
        <p:nvGrpSpPr>
          <p:cNvPr id="5" name="Group 4"/>
          <p:cNvGrpSpPr/>
          <p:nvPr/>
        </p:nvGrpSpPr>
        <p:grpSpPr>
          <a:xfrm>
            <a:off x="660511" y="2286000"/>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31128"/>
                <a:gd name="adj4" fmla="val 134942"/>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Gas Cylinder</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608" y="2628217"/>
              <a:ext cx="2476500" cy="2476500"/>
            </a:xfrm>
            <a:prstGeom prst="rect">
              <a:avLst/>
            </a:prstGeom>
          </p:spPr>
        </p:pic>
      </p:grpSp>
      <p:sp>
        <p:nvSpPr>
          <p:cNvPr id="2" name="Title 1"/>
          <p:cNvSpPr>
            <a:spLocks noGrp="1"/>
          </p:cNvSpPr>
          <p:nvPr>
            <p:ph type="title"/>
          </p:nvPr>
        </p:nvSpPr>
        <p:spPr>
          <a:xfrm>
            <a:off x="50911" y="76201"/>
            <a:ext cx="4343400" cy="1828800"/>
          </a:xfrm>
        </p:spPr>
        <p:txBody>
          <a:bodyPr>
            <a:normAutofit fontScale="90000"/>
          </a:bodyPr>
          <a:lstStyle/>
          <a:p>
            <a:r>
              <a:rPr lang="en-US"/>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a:t>Source: OSHA</a:t>
            </a:r>
          </a:p>
        </p:txBody>
      </p:sp>
      <p:grpSp>
        <p:nvGrpSpPr>
          <p:cNvPr id="7" name="Group 6"/>
          <p:cNvGrpSpPr/>
          <p:nvPr/>
        </p:nvGrpSpPr>
        <p:grpSpPr>
          <a:xfrm>
            <a:off x="666636" y="2296510"/>
            <a:ext cx="3124200" cy="3276600"/>
            <a:chOff x="689852" y="2552701"/>
            <a:chExt cx="3124200" cy="3276600"/>
          </a:xfrm>
        </p:grpSpPr>
        <p:sp>
          <p:nvSpPr>
            <p:cNvPr id="18" name="Line Callout 1 17"/>
            <p:cNvSpPr/>
            <p:nvPr/>
          </p:nvSpPr>
          <p:spPr>
            <a:xfrm>
              <a:off x="689852" y="2552701"/>
              <a:ext cx="3124200" cy="3276600"/>
            </a:xfrm>
            <a:prstGeom prst="borderCallout1">
              <a:avLst>
                <a:gd name="adj1" fmla="val 42738"/>
                <a:gd name="adj2" fmla="val 100291"/>
                <a:gd name="adj3" fmla="val 30336"/>
                <a:gd name="adj4" fmla="val 17513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Corrosion</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84" y="3047318"/>
              <a:ext cx="2477182" cy="2477182"/>
            </a:xfrm>
            <a:prstGeom prst="rect">
              <a:avLst/>
            </a:prstGeom>
          </p:spPr>
        </p:pic>
      </p:grpSp>
      <p:grpSp>
        <p:nvGrpSpPr>
          <p:cNvPr id="9" name="Group 8"/>
          <p:cNvGrpSpPr/>
          <p:nvPr/>
        </p:nvGrpSpPr>
        <p:grpSpPr>
          <a:xfrm>
            <a:off x="684281" y="2296510"/>
            <a:ext cx="3124200" cy="3276600"/>
            <a:chOff x="660511" y="2601847"/>
            <a:chExt cx="3124200" cy="3276600"/>
          </a:xfrm>
        </p:grpSpPr>
        <p:sp>
          <p:nvSpPr>
            <p:cNvPr id="22" name="Line Callout 1 21"/>
            <p:cNvSpPr/>
            <p:nvPr/>
          </p:nvSpPr>
          <p:spPr>
            <a:xfrm>
              <a:off x="660511" y="2601847"/>
              <a:ext cx="3124200" cy="3276600"/>
            </a:xfrm>
            <a:prstGeom prst="borderCallout1">
              <a:avLst>
                <a:gd name="adj1" fmla="val 42738"/>
                <a:gd name="adj2" fmla="val 100291"/>
                <a:gd name="adj3" fmla="val 27094"/>
                <a:gd name="adj4" fmla="val 220571"/>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Exploding Bomb</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029" y="3131308"/>
              <a:ext cx="2525163" cy="2525163"/>
            </a:xfrm>
            <a:prstGeom prst="rect">
              <a:avLst/>
            </a:prstGeom>
          </p:spPr>
        </p:pic>
      </p:grpSp>
    </p:spTree>
    <p:extLst>
      <p:ext uri="{BB962C8B-B14F-4D97-AF65-F5344CB8AC3E}">
        <p14:creationId xmlns:p14="http://schemas.microsoft.com/office/powerpoint/2010/main" val="25778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6" y="108010"/>
            <a:ext cx="4343400" cy="2057399"/>
          </a:xfrm>
        </p:spPr>
        <p:txBody>
          <a:bodyPr>
            <a:normAutofit/>
          </a:bodyPr>
          <a:lstStyle/>
          <a:p>
            <a:r>
              <a:rPr lang="en-US"/>
              <a:t>Hazard Communication Labels</a:t>
            </a:r>
          </a:p>
        </p:txBody>
      </p:sp>
      <p:sp>
        <p:nvSpPr>
          <p:cNvPr id="21" name="TextBox 20"/>
          <p:cNvSpPr txBox="1"/>
          <p:nvPr/>
        </p:nvSpPr>
        <p:spPr>
          <a:xfrm>
            <a:off x="7766941" y="5878447"/>
            <a:ext cx="1066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36" y="53405"/>
            <a:ext cx="4342768" cy="5832074"/>
          </a:xfrm>
          <a:prstGeom prst="rect">
            <a:avLst/>
          </a:prstGeom>
          <a:ln>
            <a:solidFill>
              <a:schemeClr val="tx1"/>
            </a:solidFill>
          </a:ln>
        </p:spPr>
      </p:pic>
      <p:sp>
        <p:nvSpPr>
          <p:cNvPr id="24" name="Cross 23"/>
          <p:cNvSpPr/>
          <p:nvPr/>
        </p:nvSpPr>
        <p:spPr>
          <a:xfrm rot="2599327">
            <a:off x="5765409" y="4343833"/>
            <a:ext cx="1341294" cy="1346028"/>
          </a:xfrm>
          <a:prstGeom prst="plus">
            <a:avLst>
              <a:gd name="adj" fmla="val 485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647223" y="5709169"/>
            <a:ext cx="2635686" cy="338555"/>
            <a:chOff x="3443016" y="4021723"/>
            <a:chExt cx="2635686" cy="338555"/>
          </a:xfrm>
        </p:grpSpPr>
        <p:sp>
          <p:nvSpPr>
            <p:cNvPr id="26" name="Line Callout 2 25"/>
            <p:cNvSpPr/>
            <p:nvPr/>
          </p:nvSpPr>
          <p:spPr>
            <a:xfrm rot="10800000">
              <a:off x="3443016" y="4021723"/>
              <a:ext cx="2635686" cy="338554"/>
            </a:xfrm>
            <a:prstGeom prst="borderCallout2">
              <a:avLst>
                <a:gd name="adj1" fmla="val 33755"/>
                <a:gd name="adj2" fmla="val 822"/>
                <a:gd name="adj3" fmla="val 33755"/>
                <a:gd name="adj4" fmla="val -7994"/>
                <a:gd name="adj5" fmla="val 153763"/>
                <a:gd name="adj6" fmla="val -86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3472039" y="4021724"/>
              <a:ext cx="2559486" cy="338554"/>
            </a:xfrm>
            <a:prstGeom prst="rect">
              <a:avLst/>
            </a:prstGeom>
            <a:noFill/>
          </p:spPr>
          <p:txBody>
            <a:bodyPr wrap="square" rtlCol="0">
              <a:spAutoFit/>
            </a:bodyPr>
            <a:lstStyle/>
            <a:p>
              <a:r>
                <a:rPr lang="en-US" sz="1600" b="1">
                  <a:latin typeface="Tahoma" panose="020B0604030504040204" pitchFamily="34" charset="0"/>
                  <a:ea typeface="Tahoma" panose="020B0604030504040204" pitchFamily="34" charset="0"/>
                  <a:cs typeface="Tahoma" panose="020B0604030504040204" pitchFamily="34" charset="0"/>
                </a:rPr>
                <a:t>Not regulated by OSHA</a:t>
              </a:r>
            </a:p>
          </p:txBody>
        </p:sp>
      </p:grpSp>
      <p:grpSp>
        <p:nvGrpSpPr>
          <p:cNvPr id="5" name="Group 4"/>
          <p:cNvGrpSpPr/>
          <p:nvPr/>
        </p:nvGrpSpPr>
        <p:grpSpPr>
          <a:xfrm>
            <a:off x="722687" y="2387751"/>
            <a:ext cx="3124200" cy="3276600"/>
            <a:chOff x="685800" y="2133600"/>
            <a:chExt cx="3124200" cy="3276600"/>
          </a:xfrm>
        </p:grpSpPr>
        <p:sp>
          <p:nvSpPr>
            <p:cNvPr id="15" name="Line Callout 1 14"/>
            <p:cNvSpPr/>
            <p:nvPr/>
          </p:nvSpPr>
          <p:spPr>
            <a:xfrm>
              <a:off x="685800" y="2133600"/>
              <a:ext cx="3124200" cy="3276600"/>
            </a:xfrm>
            <a:prstGeom prst="borderCallout1">
              <a:avLst>
                <a:gd name="adj1" fmla="val 42738"/>
                <a:gd name="adj2" fmla="val 100291"/>
                <a:gd name="adj3" fmla="val 78281"/>
                <a:gd name="adj4" fmla="val 130569"/>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Flame Over Circle</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65" y="2667000"/>
              <a:ext cx="2533650" cy="2533650"/>
            </a:xfrm>
            <a:prstGeom prst="rect">
              <a:avLst/>
            </a:prstGeom>
          </p:spPr>
        </p:pic>
      </p:grpSp>
      <p:grpSp>
        <p:nvGrpSpPr>
          <p:cNvPr id="7" name="Group 6"/>
          <p:cNvGrpSpPr/>
          <p:nvPr/>
        </p:nvGrpSpPr>
        <p:grpSpPr>
          <a:xfrm>
            <a:off x="719977" y="2387751"/>
            <a:ext cx="3124200" cy="3276600"/>
            <a:chOff x="465261" y="2601532"/>
            <a:chExt cx="3124200" cy="3276600"/>
          </a:xfrm>
        </p:grpSpPr>
        <p:sp>
          <p:nvSpPr>
            <p:cNvPr id="18" name="Line Callout 1 17"/>
            <p:cNvSpPr/>
            <p:nvPr/>
          </p:nvSpPr>
          <p:spPr>
            <a:xfrm>
              <a:off x="465261" y="2601532"/>
              <a:ext cx="3124200" cy="3276600"/>
            </a:xfrm>
            <a:prstGeom prst="borderCallout1">
              <a:avLst>
                <a:gd name="adj1" fmla="val 42738"/>
                <a:gd name="adj2" fmla="val 100291"/>
                <a:gd name="adj3" fmla="val 76527"/>
                <a:gd name="adj4" fmla="val 17412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Environmental</a:t>
              </a:r>
            </a:p>
            <a:p>
              <a:pPr algn="ctr"/>
              <a:r>
                <a:rPr lang="en-US" sz="2000" b="1">
                  <a:latin typeface="Tahoma" panose="020B0604030504040204" pitchFamily="34" charset="0"/>
                  <a:ea typeface="Tahoma" panose="020B0604030504040204" pitchFamily="34" charset="0"/>
                  <a:cs typeface="Tahoma" panose="020B0604030504040204" pitchFamily="34" charset="0"/>
                </a:rPr>
                <a:t>(Non-Mandatory)</a:t>
              </a:r>
            </a:p>
            <a:p>
              <a:pPr algn="ctr"/>
              <a:endParaRPr lang="en-US" sz="20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275" y="3406591"/>
              <a:ext cx="2302578" cy="2302578"/>
            </a:xfrm>
            <a:prstGeom prst="rect">
              <a:avLst/>
            </a:prstGeom>
          </p:spPr>
        </p:pic>
      </p:grpSp>
      <p:grpSp>
        <p:nvGrpSpPr>
          <p:cNvPr id="9" name="Group 8"/>
          <p:cNvGrpSpPr/>
          <p:nvPr/>
        </p:nvGrpSpPr>
        <p:grpSpPr>
          <a:xfrm>
            <a:off x="715893" y="2387751"/>
            <a:ext cx="3124200" cy="3276600"/>
            <a:chOff x="330713" y="2462047"/>
            <a:chExt cx="3124200" cy="3276600"/>
          </a:xfrm>
        </p:grpSpPr>
        <p:sp>
          <p:nvSpPr>
            <p:cNvPr id="22" name="Line Callout 1 21"/>
            <p:cNvSpPr/>
            <p:nvPr/>
          </p:nvSpPr>
          <p:spPr>
            <a:xfrm>
              <a:off x="330713" y="2462047"/>
              <a:ext cx="3124200" cy="3276600"/>
            </a:xfrm>
            <a:prstGeom prst="borderCallout1">
              <a:avLst>
                <a:gd name="adj1" fmla="val 42738"/>
                <a:gd name="adj2" fmla="val 100291"/>
                <a:gd name="adj3" fmla="val 77776"/>
                <a:gd name="adj4" fmla="val 220570"/>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latin typeface="Tahoma" panose="020B0604030504040204" pitchFamily="34" charset="0"/>
                  <a:ea typeface="Tahoma" panose="020B0604030504040204" pitchFamily="34" charset="0"/>
                  <a:cs typeface="Tahoma" panose="020B0604030504040204" pitchFamily="34" charset="0"/>
                </a:rPr>
                <a:t>Skull and Crossbones</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75" y="3110400"/>
              <a:ext cx="2380675" cy="2380675"/>
            </a:xfrm>
            <a:prstGeom prst="rect">
              <a:avLst/>
            </a:prstGeom>
          </p:spPr>
        </p:pic>
      </p:grpSp>
    </p:spTree>
    <p:extLst>
      <p:ext uri="{BB962C8B-B14F-4D97-AF65-F5344CB8AC3E}">
        <p14:creationId xmlns:p14="http://schemas.microsoft.com/office/powerpoint/2010/main" val="3183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32" y="971169"/>
            <a:ext cx="7467536" cy="4915662"/>
          </a:xfrm>
          <a:ln>
            <a:solidFill>
              <a:schemeClr val="tx1"/>
            </a:solidFill>
          </a:ln>
        </p:spPr>
      </p:pic>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6" name="Line Callout 1 5"/>
          <p:cNvSpPr/>
          <p:nvPr/>
        </p:nvSpPr>
        <p:spPr>
          <a:xfrm>
            <a:off x="231913" y="1101631"/>
            <a:ext cx="3048000" cy="2819400"/>
          </a:xfrm>
          <a:prstGeom prst="borderCallout1">
            <a:avLst>
              <a:gd name="adj1" fmla="val 42738"/>
              <a:gd name="adj2" fmla="val 100291"/>
              <a:gd name="adj3" fmla="val 100486"/>
              <a:gd name="adj4" fmla="val 112818"/>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ahoma" panose="020B0604030504040204" pitchFamily="34" charset="0"/>
                <a:ea typeface="Tahoma" panose="020B0604030504040204" pitchFamily="34" charset="0"/>
                <a:cs typeface="Tahoma" panose="020B0604030504040204" pitchFamily="34" charset="0"/>
              </a:rPr>
              <a:t>Statement assigned to hazard class and category that describes the nature of the hazard(s) of a chemical, including, where appropriate, the degree of hazard.</a:t>
            </a:r>
          </a:p>
        </p:txBody>
      </p:sp>
      <p:sp>
        <p:nvSpPr>
          <p:cNvPr id="8" name="TextBox 7"/>
          <p:cNvSpPr txBox="1"/>
          <p:nvPr/>
        </p:nvSpPr>
        <p:spPr>
          <a:xfrm>
            <a:off x="7543800" y="5886830"/>
            <a:ext cx="761968" cy="215444"/>
          </a:xfrm>
          <a:prstGeom prst="rect">
            <a:avLst/>
          </a:prstGeom>
          <a:noFill/>
        </p:spPr>
        <p:txBody>
          <a:bodyPr wrap="square" rtlCol="0">
            <a:spAutoFit/>
          </a:bodyPr>
          <a:lstStyle/>
          <a:p>
            <a:pPr algn="r"/>
            <a:r>
              <a:rPr lang="en-US" sz="800"/>
              <a:t>Source: OSHA</a:t>
            </a:r>
          </a:p>
        </p:txBody>
      </p:sp>
      <p:sp>
        <p:nvSpPr>
          <p:cNvPr id="9" name="Line Callout 1 8"/>
          <p:cNvSpPr/>
          <p:nvPr/>
        </p:nvSpPr>
        <p:spPr>
          <a:xfrm>
            <a:off x="5638800" y="971169"/>
            <a:ext cx="3276600" cy="3080324"/>
          </a:xfrm>
          <a:prstGeom prst="borderCallout1">
            <a:avLst>
              <a:gd name="adj1" fmla="val 52008"/>
              <a:gd name="adj2" fmla="val -409"/>
              <a:gd name="adj3" fmla="val 104081"/>
              <a:gd name="adj4" fmla="val -13084"/>
            </a:avLst>
          </a:prstGeom>
          <a:solidFill>
            <a:srgbClr val="00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ahoma" panose="020B0604030504040204" pitchFamily="34" charset="0"/>
                <a:ea typeface="Tahoma" panose="020B0604030504040204" pitchFamily="34" charset="0"/>
                <a:cs typeface="Tahoma" panose="020B0604030504040204" pitchFamily="34" charset="0"/>
              </a:rPr>
              <a:t>Describes recommended measures that should be taken to minimize or prevent adverse effects resulting from exposure to a hazardous chemical, or improper storage or handling.</a:t>
            </a:r>
          </a:p>
        </p:txBody>
      </p:sp>
      <p:sp>
        <p:nvSpPr>
          <p:cNvPr id="10" name="Donut 9"/>
          <p:cNvSpPr/>
          <p:nvPr/>
        </p:nvSpPr>
        <p:spPr>
          <a:xfrm>
            <a:off x="2286000" y="3918525"/>
            <a:ext cx="4572000" cy="57727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838232" y="4152135"/>
            <a:ext cx="7315168" cy="1029465"/>
          </a:xfrm>
          <a:prstGeom prst="donut">
            <a:avLst>
              <a:gd name="adj" fmla="val 549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39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a:t>Hazard Communication Program</a:t>
            </a:r>
          </a:p>
        </p:txBody>
      </p:sp>
      <p:sp>
        <p:nvSpPr>
          <p:cNvPr id="3" name="Content Placeholder 2"/>
          <p:cNvSpPr>
            <a:spLocks noGrp="1"/>
          </p:cNvSpPr>
          <p:nvPr>
            <p:ph idx="1"/>
          </p:nvPr>
        </p:nvSpPr>
        <p:spPr>
          <a:xfrm>
            <a:off x="685800" y="1143000"/>
            <a:ext cx="8001000" cy="3700351"/>
          </a:xfrm>
        </p:spPr>
        <p:txBody>
          <a:bodyPr/>
          <a:lstStyle/>
          <a:p>
            <a:pPr marL="0" indent="0">
              <a:buNone/>
            </a:pPr>
            <a:r>
              <a:rPr lang="en-US" dirty="0"/>
              <a:t>Requirements for </a:t>
            </a:r>
            <a:r>
              <a:rPr lang="en-US" b="1" dirty="0"/>
              <a:t>workplace labels</a:t>
            </a:r>
            <a:r>
              <a:rPr lang="en-US" dirty="0"/>
              <a:t>:</a:t>
            </a:r>
          </a:p>
          <a:p>
            <a:r>
              <a:rPr lang="en-US" sz="2800" dirty="0"/>
              <a:t>Same information as label from manufacturer or product identifier and words, pictures, symbols, or combination thereof</a:t>
            </a:r>
          </a:p>
          <a:p>
            <a:r>
              <a:rPr lang="en-US" sz="2800" dirty="0"/>
              <a:t>May include signs, placards, process sheets, batch tickets, operation procedures, or other written materials </a:t>
            </a:r>
          </a:p>
        </p:txBody>
      </p:sp>
      <p:sp>
        <p:nvSpPr>
          <p:cNvPr id="21" name="TextBox 20"/>
          <p:cNvSpPr txBox="1"/>
          <p:nvPr/>
        </p:nvSpPr>
        <p:spPr>
          <a:xfrm>
            <a:off x="3962400" y="5934311"/>
            <a:ext cx="1447800" cy="215444"/>
          </a:xfrm>
          <a:prstGeom prst="rect">
            <a:avLst/>
          </a:prstGeom>
          <a:noFill/>
        </p:spPr>
        <p:txBody>
          <a:bodyPr wrap="square" rtlCol="0">
            <a:spAutoFit/>
          </a:bodyPr>
          <a:lstStyle/>
          <a:p>
            <a:pPr algn="r"/>
            <a:r>
              <a:rPr lang="en-US" sz="800"/>
              <a:t>Source of graphics: OSHA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344995"/>
            <a:ext cx="2408055" cy="1589316"/>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470140"/>
            <a:ext cx="3193520" cy="1470033"/>
          </a:xfrm>
          <a:prstGeom prst="rect">
            <a:avLst/>
          </a:prstGeom>
          <a:ln>
            <a:solidFill>
              <a:schemeClr val="tx1"/>
            </a:solidFill>
          </a:ln>
        </p:spPr>
      </p:pic>
    </p:spTree>
    <p:extLst>
      <p:ext uri="{BB962C8B-B14F-4D97-AF65-F5344CB8AC3E}">
        <p14:creationId xmlns:p14="http://schemas.microsoft.com/office/powerpoint/2010/main" val="63837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idx="1"/>
          </p:nvPr>
        </p:nvSpPr>
        <p:spPr>
          <a:xfrm>
            <a:off x="914400" y="1447801"/>
            <a:ext cx="7315200" cy="1143000"/>
          </a:xfrm>
        </p:spPr>
        <p:txBody>
          <a:bodyPr/>
          <a:lstStyle/>
          <a:p>
            <a:pPr marL="0" indent="0">
              <a:buNone/>
            </a:pPr>
            <a:r>
              <a:rPr lang="en-US" dirty="0"/>
              <a:t>Case Study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2209800"/>
            <a:ext cx="7035800" cy="3454400"/>
          </a:xfrm>
          <a:prstGeom prst="rect">
            <a:avLst/>
          </a:prstGeom>
          <a:ln>
            <a:solidFill>
              <a:schemeClr val="tx1"/>
            </a:solidFill>
          </a:ln>
        </p:spPr>
      </p:pic>
      <p:sp>
        <p:nvSpPr>
          <p:cNvPr id="5" name="TextBox 4"/>
          <p:cNvSpPr txBox="1"/>
          <p:nvPr/>
        </p:nvSpPr>
        <p:spPr>
          <a:xfrm>
            <a:off x="7023100" y="5671695"/>
            <a:ext cx="1066800" cy="215444"/>
          </a:xfrm>
          <a:prstGeom prst="rect">
            <a:avLst/>
          </a:prstGeom>
          <a:noFill/>
        </p:spPr>
        <p:txBody>
          <a:bodyPr wrap="square" rtlCol="0">
            <a:spAutoFit/>
          </a:bodyPr>
          <a:lstStyle/>
          <a:p>
            <a:pPr algn="r"/>
            <a:r>
              <a:rPr lang="en-US" sz="800"/>
              <a:t>Source: OSHA</a:t>
            </a:r>
          </a:p>
        </p:txBody>
      </p:sp>
    </p:spTree>
    <p:extLst>
      <p:ext uri="{BB962C8B-B14F-4D97-AF65-F5344CB8AC3E}">
        <p14:creationId xmlns:p14="http://schemas.microsoft.com/office/powerpoint/2010/main" val="268189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033388"/>
            <a:ext cx="7391400" cy="3390901"/>
          </a:xfrm>
        </p:spPr>
        <p:txBody>
          <a:bodyPr/>
          <a:lstStyle/>
          <a:p>
            <a:r>
              <a:rPr lang="en-US" sz="2800"/>
              <a:t>Alternative workplace labels:</a:t>
            </a:r>
          </a:p>
          <a:p>
            <a:pPr lvl="1"/>
            <a:r>
              <a:rPr lang="en-US" sz="2400"/>
              <a:t>Permitted for workplace labels</a:t>
            </a:r>
          </a:p>
          <a:p>
            <a:pPr lvl="1"/>
            <a:r>
              <a:rPr lang="en-US" sz="2400"/>
              <a:t>Must provide at least general information regarding hazards of chemicals</a:t>
            </a:r>
          </a:p>
          <a:p>
            <a:pPr lvl="1"/>
            <a:r>
              <a:rPr lang="en-US" sz="2400"/>
              <a:t>Hazard warnings or pictograms that conflict with HCS label elements cannot be used</a:t>
            </a:r>
          </a:p>
          <a:p>
            <a:pPr lvl="1"/>
            <a:r>
              <a:rPr lang="en-US" sz="2400"/>
              <a:t>Examples: NFPA 704 and HMIS</a:t>
            </a:r>
          </a:p>
          <a:p>
            <a:endParaRPr lang="en-US"/>
          </a:p>
        </p:txBody>
      </p:sp>
      <p:sp>
        <p:nvSpPr>
          <p:cNvPr id="4" name="Title 1"/>
          <p:cNvSpPr>
            <a:spLocks noGrp="1"/>
          </p:cNvSpPr>
          <p:nvPr>
            <p:ph type="title"/>
          </p:nvPr>
        </p:nvSpPr>
        <p:spPr>
          <a:xfrm>
            <a:off x="228600" y="152400"/>
            <a:ext cx="8686800" cy="838200"/>
          </a:xfrm>
        </p:spPr>
        <p:txBody>
          <a:bodyPr>
            <a:normAutofit/>
          </a:bodyPr>
          <a:lstStyle/>
          <a:p>
            <a:r>
              <a:rPr lang="en-US"/>
              <a:t>Hazard Communication Labels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250" t="35937" r="37375" b="35548"/>
          <a:stretch/>
        </p:blipFill>
        <p:spPr>
          <a:xfrm>
            <a:off x="5181600" y="4191000"/>
            <a:ext cx="3417570" cy="1738239"/>
          </a:xfrm>
          <a:prstGeom prst="rect">
            <a:avLst/>
          </a:prstGeom>
          <a:ln>
            <a:solidFill>
              <a:schemeClr val="tx1"/>
            </a:solidFill>
          </a:ln>
        </p:spPr>
      </p:pic>
      <p:pic>
        <p:nvPicPr>
          <p:cNvPr id="6" name="Picture 3" descr="C:\Users\Brenda K. Hawkey\Desktop\A Business JAN 2016\Mid Am 2016\PROGRAMS\OTI Developed Course GI\pics Source\HMIS lab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15" y="4190999"/>
            <a:ext cx="3346110" cy="1738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5929238"/>
            <a:ext cx="1066800" cy="215444"/>
          </a:xfrm>
          <a:prstGeom prst="rect">
            <a:avLst/>
          </a:prstGeom>
          <a:noFill/>
        </p:spPr>
        <p:txBody>
          <a:bodyPr wrap="square" rtlCol="0">
            <a:spAutoFit/>
          </a:bodyPr>
          <a:lstStyle/>
          <a:p>
            <a:r>
              <a:rPr lang="en-US" sz="800"/>
              <a:t>Source: OSHA</a:t>
            </a:r>
          </a:p>
        </p:txBody>
      </p:sp>
      <p:sp>
        <p:nvSpPr>
          <p:cNvPr id="8" name="TextBox 7"/>
          <p:cNvSpPr txBox="1"/>
          <p:nvPr/>
        </p:nvSpPr>
        <p:spPr>
          <a:xfrm>
            <a:off x="7532370" y="5921454"/>
            <a:ext cx="1066800" cy="215444"/>
          </a:xfrm>
          <a:prstGeom prst="rect">
            <a:avLst/>
          </a:prstGeom>
          <a:noFill/>
        </p:spPr>
        <p:txBody>
          <a:bodyPr wrap="square" rtlCol="0">
            <a:spAutoFit/>
          </a:bodyPr>
          <a:lstStyle/>
          <a:p>
            <a:pPr algn="r"/>
            <a:r>
              <a:rPr lang="en-US" sz="800"/>
              <a:t>Source: TEEX</a:t>
            </a:r>
          </a:p>
        </p:txBody>
      </p:sp>
    </p:spTree>
    <p:extLst>
      <p:ext uri="{BB962C8B-B14F-4D97-AF65-F5344CB8AC3E}">
        <p14:creationId xmlns:p14="http://schemas.microsoft.com/office/powerpoint/2010/main" val="91209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620321" y="1776965"/>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15634" y="1181099"/>
            <a:ext cx="4180166" cy="4495801"/>
          </a:xfrm>
        </p:spPr>
        <p:txBody>
          <a:bodyPr/>
          <a:lstStyle/>
          <a:p>
            <a:pPr marL="0" indent="0">
              <a:buNone/>
            </a:pPr>
            <a:r>
              <a:rPr lang="en-US"/>
              <a:t>Other labels:</a:t>
            </a:r>
          </a:p>
          <a:p>
            <a:r>
              <a:rPr lang="en-US" sz="2800"/>
              <a:t>NFPA 704</a:t>
            </a:r>
          </a:p>
          <a:p>
            <a:pPr lvl="1"/>
            <a:r>
              <a:rPr lang="en-US" sz="2400"/>
              <a:t>Overall diamond shape made up of four smaller diamonds</a:t>
            </a:r>
          </a:p>
          <a:p>
            <a:pPr lvl="1"/>
            <a:r>
              <a:rPr lang="en-US" sz="2400"/>
              <a:t>Each smaller diamond is a different color</a:t>
            </a:r>
          </a:p>
          <a:p>
            <a:pPr lvl="1"/>
            <a:r>
              <a:rPr lang="en-US" sz="2400"/>
              <a:t>Numbers within smaller diamonds represent severity of hazard</a:t>
            </a:r>
          </a:p>
          <a:p>
            <a:pPr lvl="1"/>
            <a:endParaRPr lang="en-US" sz="2400"/>
          </a:p>
        </p:txBody>
      </p:sp>
      <p:sp>
        <p:nvSpPr>
          <p:cNvPr id="8"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7" name="Rectangle 6"/>
          <p:cNvSpPr/>
          <p:nvPr/>
        </p:nvSpPr>
        <p:spPr>
          <a:xfrm rot="2763920">
            <a:off x="5747623" y="1776965"/>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763920">
            <a:off x="6831327" y="291368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763920">
            <a:off x="4620321" y="286521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2763920">
            <a:off x="5714464" y="3987364"/>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559272" y="5834236"/>
            <a:ext cx="1425080" cy="215444"/>
          </a:xfrm>
          <a:prstGeom prst="rect">
            <a:avLst/>
          </a:prstGeom>
          <a:noFill/>
        </p:spPr>
        <p:txBody>
          <a:bodyPr wrap="square" rtlCol="0">
            <a:spAutoFit/>
          </a:bodyPr>
          <a:lstStyle/>
          <a:p>
            <a:r>
              <a:rPr lang="en-US" sz="800"/>
              <a:t>Source: OTIEC </a:t>
            </a:r>
          </a:p>
        </p:txBody>
      </p:sp>
    </p:spTree>
    <p:extLst>
      <p:ext uri="{BB962C8B-B14F-4D97-AF65-F5344CB8AC3E}">
        <p14:creationId xmlns:p14="http://schemas.microsoft.com/office/powerpoint/2010/main" val="161317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152400"/>
            <a:ext cx="8686800" cy="838200"/>
          </a:xfrm>
        </p:spPr>
        <p:txBody>
          <a:bodyPr>
            <a:normAutofit/>
          </a:bodyPr>
          <a:lstStyle/>
          <a:p>
            <a:r>
              <a:rPr lang="en-US"/>
              <a:t>Hazard Communication Labels</a:t>
            </a:r>
          </a:p>
        </p:txBody>
      </p:sp>
      <p:grpSp>
        <p:nvGrpSpPr>
          <p:cNvPr id="23" name="Group 22"/>
          <p:cNvGrpSpPr/>
          <p:nvPr/>
        </p:nvGrpSpPr>
        <p:grpSpPr>
          <a:xfrm>
            <a:off x="2590800" y="1676400"/>
            <a:ext cx="3790763" cy="3790156"/>
            <a:chOff x="4620321" y="1776965"/>
            <a:chExt cx="3790763" cy="3790156"/>
          </a:xfrm>
        </p:grpSpPr>
        <p:sp>
          <p:nvSpPr>
            <p:cNvPr id="24" name="Rectangle 23"/>
            <p:cNvSpPr/>
            <p:nvPr/>
          </p:nvSpPr>
          <p:spPr>
            <a:xfrm rot="2763920">
              <a:off x="5747623" y="1776965"/>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763920">
              <a:off x="6831327" y="291368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763920">
              <a:off x="4620321" y="2865211"/>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763920">
              <a:off x="5714464" y="3987364"/>
              <a:ext cx="1579757" cy="157975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560421" y="1676400"/>
            <a:ext cx="1877657" cy="1579757"/>
            <a:chOff x="5808105" y="1652151"/>
            <a:chExt cx="1877657" cy="1579757"/>
          </a:xfrm>
        </p:grpSpPr>
        <p:sp>
          <p:nvSpPr>
            <p:cNvPr id="7" name="Rectangle 6"/>
            <p:cNvSpPr/>
            <p:nvPr/>
          </p:nvSpPr>
          <p:spPr>
            <a:xfrm rot="2763920">
              <a:off x="5965786" y="1652151"/>
              <a:ext cx="1579757" cy="1579757"/>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08105" y="2096302"/>
              <a:ext cx="1877657" cy="707886"/>
            </a:xfrm>
            <a:prstGeom prst="rect">
              <a:avLst/>
            </a:prstGeom>
            <a:noFill/>
          </p:spPr>
          <p:txBody>
            <a:bodyPr wrap="square" rtlCol="0">
              <a:spAutoFit/>
            </a:bodyPr>
            <a:lstStyle/>
            <a:p>
              <a:pPr algn="ctr"/>
              <a:r>
                <a:rPr lang="en-US" sz="2000" b="1">
                  <a:latin typeface="Tahoma" panose="020B0604030504040204" pitchFamily="34" charset="0"/>
                  <a:ea typeface="Tahoma" panose="020B0604030504040204" pitchFamily="34" charset="0"/>
                  <a:cs typeface="Tahoma" panose="020B0604030504040204" pitchFamily="34" charset="0"/>
                </a:rPr>
                <a:t>Flammability Hazard</a:t>
              </a:r>
            </a:p>
          </p:txBody>
        </p:sp>
      </p:grpSp>
      <p:grpSp>
        <p:nvGrpSpPr>
          <p:cNvPr id="14" name="Group 13"/>
          <p:cNvGrpSpPr/>
          <p:nvPr/>
        </p:nvGrpSpPr>
        <p:grpSpPr>
          <a:xfrm>
            <a:off x="4801806" y="2813116"/>
            <a:ext cx="1579757" cy="1579757"/>
            <a:chOff x="5965786" y="1652151"/>
            <a:chExt cx="1579757" cy="1579757"/>
          </a:xfrm>
        </p:grpSpPr>
        <p:sp>
          <p:nvSpPr>
            <p:cNvPr id="15" name="Rectangle 14"/>
            <p:cNvSpPr/>
            <p:nvPr/>
          </p:nvSpPr>
          <p:spPr>
            <a:xfrm rot="2763920">
              <a:off x="5965786" y="1652151"/>
              <a:ext cx="1579757" cy="1579757"/>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93664" y="2067302"/>
              <a:ext cx="1524000" cy="707886"/>
            </a:xfrm>
            <a:prstGeom prst="rect">
              <a:avLst/>
            </a:prstGeom>
            <a:noFill/>
          </p:spPr>
          <p:txBody>
            <a:bodyPr wrap="square" rtlCol="0">
              <a:spAutoFit/>
            </a:bodyPr>
            <a:lstStyle/>
            <a:p>
              <a:pPr algn="ctr"/>
              <a:r>
                <a:rPr lang="en-US" sz="2000" b="1">
                  <a:latin typeface="Tahoma" panose="020B0604030504040204" pitchFamily="34" charset="0"/>
                  <a:ea typeface="Tahoma" panose="020B0604030504040204" pitchFamily="34" charset="0"/>
                  <a:cs typeface="Tahoma" panose="020B0604030504040204" pitchFamily="34" charset="0"/>
                </a:rPr>
                <a:t>Instability Hazard</a:t>
              </a:r>
            </a:p>
          </p:txBody>
        </p:sp>
      </p:grpSp>
      <p:grpSp>
        <p:nvGrpSpPr>
          <p:cNvPr id="17" name="Group 16"/>
          <p:cNvGrpSpPr/>
          <p:nvPr/>
        </p:nvGrpSpPr>
        <p:grpSpPr>
          <a:xfrm>
            <a:off x="2590800" y="2764646"/>
            <a:ext cx="1579757" cy="1579757"/>
            <a:chOff x="5965786" y="1652151"/>
            <a:chExt cx="1579757" cy="1579757"/>
          </a:xfrm>
        </p:grpSpPr>
        <p:sp>
          <p:nvSpPr>
            <p:cNvPr id="18" name="Rectangle 17"/>
            <p:cNvSpPr/>
            <p:nvPr/>
          </p:nvSpPr>
          <p:spPr>
            <a:xfrm rot="2763920">
              <a:off x="5965786" y="1652151"/>
              <a:ext cx="1579757" cy="1579757"/>
            </a:xfrm>
            <a:prstGeom prst="rect">
              <a:avLst/>
            </a:prstGeom>
            <a:solidFill>
              <a:srgbClr val="0056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93664" y="2094308"/>
              <a:ext cx="1524000" cy="707886"/>
            </a:xfrm>
            <a:prstGeom prst="rect">
              <a:avLst/>
            </a:prstGeom>
            <a:noFill/>
          </p:spPr>
          <p:txBody>
            <a:bodyPr wrap="square" rtlCol="0">
              <a:spAutoFit/>
            </a:bodyPr>
            <a:lstStyle/>
            <a:p>
              <a:pPr algn="ctr"/>
              <a:r>
                <a:rPr lang="en-US" sz="2000" b="1">
                  <a:latin typeface="Tahoma" panose="020B0604030504040204" pitchFamily="34" charset="0"/>
                  <a:ea typeface="Tahoma" panose="020B0604030504040204" pitchFamily="34" charset="0"/>
                  <a:cs typeface="Tahoma" panose="020B0604030504040204" pitchFamily="34" charset="0"/>
                </a:rPr>
                <a:t>Health Hazard</a:t>
              </a:r>
            </a:p>
          </p:txBody>
        </p:sp>
      </p:grpSp>
      <p:grpSp>
        <p:nvGrpSpPr>
          <p:cNvPr id="20" name="Group 19"/>
          <p:cNvGrpSpPr/>
          <p:nvPr/>
        </p:nvGrpSpPr>
        <p:grpSpPr>
          <a:xfrm>
            <a:off x="3684943" y="3886799"/>
            <a:ext cx="1579757" cy="1579757"/>
            <a:chOff x="5965786" y="1652151"/>
            <a:chExt cx="1579757" cy="1579757"/>
          </a:xfrm>
        </p:grpSpPr>
        <p:sp>
          <p:nvSpPr>
            <p:cNvPr id="21" name="Rectangle 20"/>
            <p:cNvSpPr/>
            <p:nvPr/>
          </p:nvSpPr>
          <p:spPr>
            <a:xfrm rot="2763920">
              <a:off x="5965786" y="1652151"/>
              <a:ext cx="1579757" cy="15797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93664" y="1981200"/>
              <a:ext cx="1524000" cy="1015663"/>
            </a:xfrm>
            <a:prstGeom prst="rect">
              <a:avLst/>
            </a:prstGeom>
            <a:noFill/>
          </p:spPr>
          <p:txBody>
            <a:bodyPr wrap="square" rtlCol="0">
              <a:spAutoFit/>
            </a:bodyPr>
            <a:lstStyle/>
            <a:p>
              <a:pPr algn="ctr"/>
              <a:r>
                <a:rPr lang="en-US" sz="2000" b="1">
                  <a:latin typeface="Tahoma" panose="020B0604030504040204" pitchFamily="34" charset="0"/>
                  <a:ea typeface="Tahoma" panose="020B0604030504040204" pitchFamily="34" charset="0"/>
                  <a:cs typeface="Tahoma" panose="020B0604030504040204" pitchFamily="34" charset="0"/>
                </a:rPr>
                <a:t>Other Special Hazard</a:t>
              </a:r>
            </a:p>
          </p:txBody>
        </p:sp>
      </p:grpSp>
      <p:sp>
        <p:nvSpPr>
          <p:cNvPr id="5" name="Line Callout 1 4"/>
          <p:cNvSpPr/>
          <p:nvPr/>
        </p:nvSpPr>
        <p:spPr>
          <a:xfrm>
            <a:off x="5234632" y="2143199"/>
            <a:ext cx="3636085" cy="2695134"/>
          </a:xfrm>
          <a:prstGeom prst="borderCallout1">
            <a:avLst>
              <a:gd name="adj1" fmla="val 49700"/>
              <a:gd name="adj2" fmla="val -284"/>
              <a:gd name="adj3" fmla="val 49888"/>
              <a:gd name="adj4" fmla="val -31282"/>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Blue = Health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Normal material that </a:t>
            </a:r>
            <a:b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poses no health</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p>
        </p:txBody>
      </p:sp>
      <p:sp>
        <p:nvSpPr>
          <p:cNvPr id="28" name="Line Callout 1 27"/>
          <p:cNvSpPr/>
          <p:nvPr/>
        </p:nvSpPr>
        <p:spPr>
          <a:xfrm>
            <a:off x="4933145" y="3194016"/>
            <a:ext cx="4095701" cy="2695134"/>
          </a:xfrm>
          <a:prstGeom prst="borderCallout1">
            <a:avLst>
              <a:gd name="adj1" fmla="val 49700"/>
              <a:gd name="adj2" fmla="val -284"/>
              <a:gd name="adj3" fmla="val -11607"/>
              <a:gd name="adj4" fmla="val -829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Red = Flammability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Will not burn</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Flashpoint above 200°F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Flashpoint between </a:t>
            </a:r>
            <a:b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100 – 200°F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Flashpoint below 100°F</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Flashpoint less than 73°F  </a:t>
            </a:r>
          </a:p>
        </p:txBody>
      </p:sp>
      <p:sp>
        <p:nvSpPr>
          <p:cNvPr id="29" name="Line Callout 1 28"/>
          <p:cNvSpPr/>
          <p:nvPr/>
        </p:nvSpPr>
        <p:spPr>
          <a:xfrm>
            <a:off x="260294" y="3145546"/>
            <a:ext cx="3835745" cy="2695134"/>
          </a:xfrm>
          <a:prstGeom prst="borderCallout1">
            <a:avLst>
              <a:gd name="adj1" fmla="val 49701"/>
              <a:gd name="adj2" fmla="val 99994"/>
              <a:gd name="adj3" fmla="val 24017"/>
              <a:gd name="adj4" fmla="val 12526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Yellow = Instability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0= normally stable</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1 = Slight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2 = Moderate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3 = Extreme hazard</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4 = Deadly hazard  </a:t>
            </a:r>
          </a:p>
        </p:txBody>
      </p:sp>
      <p:sp>
        <p:nvSpPr>
          <p:cNvPr id="30" name="Line Callout 1 29"/>
          <p:cNvSpPr/>
          <p:nvPr/>
        </p:nvSpPr>
        <p:spPr>
          <a:xfrm>
            <a:off x="163876" y="2200410"/>
            <a:ext cx="4154435" cy="1735744"/>
          </a:xfrm>
          <a:prstGeom prst="borderCallout1">
            <a:avLst>
              <a:gd name="adj1" fmla="val 49701"/>
              <a:gd name="adj2" fmla="val 99994"/>
              <a:gd name="adj3" fmla="val 117457"/>
              <a:gd name="adj4" fmla="val 104840"/>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White = Other special hazards</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strike="sngStrike" dirty="0">
                <a:solidFill>
                  <a:schemeClr val="tx1"/>
                </a:solidFill>
                <a:latin typeface="Tahoma" panose="020B0604030504040204" pitchFamily="34" charset="0"/>
                <a:ea typeface="Tahoma" panose="020B0604030504040204" pitchFamily="34" charset="0"/>
                <a:cs typeface="Tahoma" panose="020B0604030504040204" pitchFamily="34" charset="0"/>
              </a:rPr>
              <a:t>W</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Reactivity to water</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OX = Oxidizer</a:t>
            </a:r>
          </a:p>
          <a:p>
            <a:pPr>
              <a:spcBef>
                <a:spcPts val="300"/>
              </a:spcBef>
              <a:spcAft>
                <a:spcPts val="300"/>
              </a:spcAft>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SA = Simple asphyxiant</a:t>
            </a:r>
          </a:p>
        </p:txBody>
      </p:sp>
      <p:sp>
        <p:nvSpPr>
          <p:cNvPr id="31" name="Content Placeholder 2"/>
          <p:cNvSpPr>
            <a:spLocks noGrp="1"/>
          </p:cNvSpPr>
          <p:nvPr>
            <p:ph idx="1"/>
          </p:nvPr>
        </p:nvSpPr>
        <p:spPr>
          <a:xfrm>
            <a:off x="496625" y="885077"/>
            <a:ext cx="8150750" cy="1844310"/>
          </a:xfrm>
        </p:spPr>
        <p:txBody>
          <a:bodyPr/>
          <a:lstStyle/>
          <a:p>
            <a:pPr lvl="1"/>
            <a:r>
              <a:rPr lang="en-US" sz="2400" dirty="0"/>
              <a:t>NFPA 704 – hazards and severity ratings</a:t>
            </a:r>
          </a:p>
        </p:txBody>
      </p:sp>
      <p:sp>
        <p:nvSpPr>
          <p:cNvPr id="32" name="TextBox 31"/>
          <p:cNvSpPr txBox="1"/>
          <p:nvPr/>
        </p:nvSpPr>
        <p:spPr>
          <a:xfrm>
            <a:off x="4096039" y="5931108"/>
            <a:ext cx="1425080" cy="215444"/>
          </a:xfrm>
          <a:prstGeom prst="rect">
            <a:avLst/>
          </a:prstGeom>
          <a:noFill/>
        </p:spPr>
        <p:txBody>
          <a:bodyPr wrap="square" rtlCol="0">
            <a:spAutoFit/>
          </a:bodyPr>
          <a:lstStyle/>
          <a:p>
            <a:r>
              <a:rPr lang="en-US" sz="800"/>
              <a:t>Source: OTIEC </a:t>
            </a:r>
          </a:p>
        </p:txBody>
      </p:sp>
    </p:spTree>
    <p:extLst>
      <p:ext uri="{BB962C8B-B14F-4D97-AF65-F5344CB8AC3E}">
        <p14:creationId xmlns:p14="http://schemas.microsoft.com/office/powerpoint/2010/main" val="13132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65155" y="1447800"/>
            <a:ext cx="4013689" cy="3962400"/>
          </a:xfrm>
          <a:prstGeom prst="rect">
            <a:avLst/>
          </a:prstGeom>
        </p:spPr>
      </p:pic>
      <p:sp>
        <p:nvSpPr>
          <p:cNvPr id="23"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24" name="TextBox 23"/>
          <p:cNvSpPr txBox="1"/>
          <p:nvPr/>
        </p:nvSpPr>
        <p:spPr>
          <a:xfrm>
            <a:off x="5791200" y="5194756"/>
            <a:ext cx="1066800" cy="215444"/>
          </a:xfrm>
          <a:prstGeom prst="rect">
            <a:avLst/>
          </a:prstGeom>
          <a:noFill/>
        </p:spPr>
        <p:txBody>
          <a:bodyPr wrap="square" rtlCol="0">
            <a:spAutoFit/>
          </a:bodyPr>
          <a:lstStyle/>
          <a:p>
            <a:r>
              <a:rPr lang="en-US" sz="800"/>
              <a:t>Source: OSHA</a:t>
            </a:r>
          </a:p>
        </p:txBody>
      </p:sp>
    </p:spTree>
    <p:extLst>
      <p:ext uri="{BB962C8B-B14F-4D97-AF65-F5344CB8AC3E}">
        <p14:creationId xmlns:p14="http://schemas.microsoft.com/office/powerpoint/2010/main" val="381411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91" y="1062495"/>
            <a:ext cx="8491538" cy="4789092"/>
          </a:xfrm>
        </p:spPr>
        <p:txBody>
          <a:bodyPr/>
          <a:lstStyle/>
          <a:p>
            <a:r>
              <a:rPr lang="en-US" sz="2800" dirty="0"/>
              <a:t>HMIS label</a:t>
            </a:r>
          </a:p>
          <a:p>
            <a:pPr lvl="1"/>
            <a:r>
              <a:rPr lang="en-US" sz="2400" dirty="0"/>
              <a:t>Intended for “in-plant” (workplace) labeling compliance</a:t>
            </a:r>
          </a:p>
          <a:p>
            <a:pPr lvl="1"/>
            <a:r>
              <a:rPr lang="en-US" sz="2400" dirty="0"/>
              <a:t>Color-coded bars</a:t>
            </a:r>
          </a:p>
          <a:p>
            <a:pPr lvl="1"/>
            <a:r>
              <a:rPr lang="en-US" sz="2400" dirty="0"/>
              <a:t>Numerical scale, 0-4, </a:t>
            </a:r>
            <a:br>
              <a:rPr lang="en-US" sz="2400" dirty="0"/>
            </a:br>
            <a:r>
              <a:rPr lang="en-US" sz="2400" dirty="0"/>
              <a:t>with 0 as lowest </a:t>
            </a:r>
            <a:br>
              <a:rPr lang="en-US" sz="2400" dirty="0"/>
            </a:br>
            <a:r>
              <a:rPr lang="en-US" sz="2400" dirty="0"/>
              <a:t>hazard and 4 as </a:t>
            </a:r>
            <a:br>
              <a:rPr lang="en-US" sz="2400" dirty="0"/>
            </a:br>
            <a:r>
              <a:rPr lang="en-US" sz="2400" dirty="0"/>
              <a:t>highest hazard</a:t>
            </a:r>
          </a:p>
          <a:p>
            <a:pPr lvl="2"/>
            <a:r>
              <a:rPr lang="en-US" sz="2000" dirty="0"/>
              <a:t>0 = Minimal hazard</a:t>
            </a:r>
          </a:p>
          <a:p>
            <a:pPr lvl="2"/>
            <a:r>
              <a:rPr lang="en-US" sz="2000" dirty="0"/>
              <a:t>1 = Slight hazard</a:t>
            </a:r>
          </a:p>
          <a:p>
            <a:pPr lvl="2"/>
            <a:r>
              <a:rPr lang="en-US" sz="2000" dirty="0"/>
              <a:t>2 = Moderate hazard</a:t>
            </a:r>
          </a:p>
          <a:p>
            <a:pPr lvl="2"/>
            <a:r>
              <a:rPr lang="en-US" sz="2000" dirty="0"/>
              <a:t>3 = Serious hazard</a:t>
            </a:r>
          </a:p>
          <a:p>
            <a:pPr lvl="2"/>
            <a:r>
              <a:rPr lang="en-US" sz="2000" dirty="0"/>
              <a:t>4 = Severe hazard</a:t>
            </a:r>
          </a:p>
        </p:txBody>
      </p:sp>
      <p:sp>
        <p:nvSpPr>
          <p:cNvPr id="9" name="TextBox 8"/>
          <p:cNvSpPr txBox="1"/>
          <p:nvPr/>
        </p:nvSpPr>
        <p:spPr>
          <a:xfrm>
            <a:off x="7734300" y="5802911"/>
            <a:ext cx="1066800" cy="215444"/>
          </a:xfrm>
          <a:prstGeom prst="rect">
            <a:avLst/>
          </a:prstGeom>
          <a:noFill/>
        </p:spPr>
        <p:txBody>
          <a:bodyPr wrap="square" rtlCol="0">
            <a:spAutoFit/>
          </a:bodyPr>
          <a:lstStyle/>
          <a:p>
            <a:pPr algn="r"/>
            <a:r>
              <a:rPr lang="en-US" sz="800"/>
              <a:t>Source: OTIEC</a:t>
            </a:r>
          </a:p>
        </p:txBody>
      </p:sp>
      <p:sp>
        <p:nvSpPr>
          <p:cNvPr id="7" name="Title 1"/>
          <p:cNvSpPr>
            <a:spLocks noGrp="1"/>
          </p:cNvSpPr>
          <p:nvPr>
            <p:ph type="title"/>
          </p:nvPr>
        </p:nvSpPr>
        <p:spPr>
          <a:xfrm>
            <a:off x="228600" y="152400"/>
            <a:ext cx="8686800" cy="838200"/>
          </a:xfrm>
        </p:spPr>
        <p:txBody>
          <a:bodyPr>
            <a:normAutofit/>
          </a:bodyPr>
          <a:lstStyle/>
          <a:p>
            <a:r>
              <a:rPr lang="en-US"/>
              <a:t>Hazard Communication Labels</a:t>
            </a:r>
          </a:p>
        </p:txBody>
      </p:sp>
      <p:grpSp>
        <p:nvGrpSpPr>
          <p:cNvPr id="2" name="Group 1"/>
          <p:cNvGrpSpPr/>
          <p:nvPr/>
        </p:nvGrpSpPr>
        <p:grpSpPr>
          <a:xfrm>
            <a:off x="4457700" y="2363025"/>
            <a:ext cx="4343400" cy="3439886"/>
            <a:chOff x="4343400" y="1741714"/>
            <a:chExt cx="4343400" cy="3439886"/>
          </a:xfrm>
        </p:grpSpPr>
        <p:sp>
          <p:nvSpPr>
            <p:cNvPr id="10" name="Rectangle 9"/>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ahoma" panose="020B0604030504040204" pitchFamily="34" charset="0"/>
                  <a:ea typeface="Tahoma" panose="020B0604030504040204" pitchFamily="34" charset="0"/>
                  <a:cs typeface="Tahoma" panose="020B0604030504040204" pitchFamily="34" charset="0"/>
                </a:rPr>
                <a:t>HEALTH</a:t>
              </a:r>
              <a:r>
                <a:rPr lang="en-US" sz="3200" dirty="0">
                  <a:latin typeface="Tahoma" panose="020B0604030504040204" pitchFamily="34" charset="0"/>
                  <a:ea typeface="Tahoma" panose="020B0604030504040204" pitchFamily="34" charset="0"/>
                  <a:cs typeface="Tahoma" panose="020B0604030504040204" pitchFamily="34" charset="0"/>
                </a:rPr>
                <a:t> </a:t>
              </a:r>
            </a:p>
          </p:txBody>
        </p:sp>
        <p:sp>
          <p:nvSpPr>
            <p:cNvPr id="11" name="Rectangle 10"/>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ahoma" panose="020B0604030504040204" pitchFamily="34" charset="0"/>
                  <a:ea typeface="Tahoma" panose="020B0604030504040204" pitchFamily="34" charset="0"/>
                  <a:cs typeface="Tahoma" panose="020B0604030504040204" pitchFamily="34" charset="0"/>
                </a:rPr>
                <a:t>FLAMMABILITY</a:t>
              </a:r>
              <a:r>
                <a:rPr lang="en-US" sz="3200" dirty="0">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ahoma" panose="020B0604030504040204" pitchFamily="34" charset="0"/>
                  <a:ea typeface="Tahoma" panose="020B0604030504040204" pitchFamily="34" charset="0"/>
                  <a:cs typeface="Tahoma" panose="020B0604030504040204" pitchFamily="34" charset="0"/>
                </a:rPr>
                <a:t>PHYSICAL HAZARD </a:t>
              </a:r>
            </a:p>
          </p:txBody>
        </p:sp>
        <p:sp>
          <p:nvSpPr>
            <p:cNvPr id="13" name="Rectangle 12"/>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p>
          </p:txBody>
        </p:sp>
        <p:sp>
          <p:nvSpPr>
            <p:cNvPr id="14" name="Rectangle 13"/>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p>
          </p:txBody>
        </p:sp>
      </p:grpSp>
    </p:spTree>
    <p:extLst>
      <p:ext uri="{BB962C8B-B14F-4D97-AF65-F5344CB8AC3E}">
        <p14:creationId xmlns:p14="http://schemas.microsoft.com/office/powerpoint/2010/main" val="225546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05392" y="1666415"/>
            <a:ext cx="4343400" cy="3439886"/>
            <a:chOff x="4343400" y="1741714"/>
            <a:chExt cx="4343400" cy="3439886"/>
          </a:xfrm>
        </p:grpSpPr>
        <p:sp>
          <p:nvSpPr>
            <p:cNvPr id="24" name="Rectangle 23"/>
            <p:cNvSpPr/>
            <p:nvPr/>
          </p:nvSpPr>
          <p:spPr>
            <a:xfrm>
              <a:off x="4343400" y="2438400"/>
              <a:ext cx="4343400" cy="6858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ahoma" panose="020B0604030504040204" pitchFamily="34" charset="0"/>
                  <a:ea typeface="Tahoma" panose="020B0604030504040204" pitchFamily="34" charset="0"/>
                  <a:cs typeface="Tahoma" panose="020B0604030504040204" pitchFamily="34" charset="0"/>
                </a:rPr>
                <a:t>HEALTH </a:t>
              </a:r>
            </a:p>
          </p:txBody>
        </p:sp>
        <p:sp>
          <p:nvSpPr>
            <p:cNvPr id="25" name="Rectangle 24"/>
            <p:cNvSpPr/>
            <p:nvPr/>
          </p:nvSpPr>
          <p:spPr>
            <a:xfrm>
              <a:off x="4343400" y="3124200"/>
              <a:ext cx="4343400" cy="685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ahoma" panose="020B0604030504040204" pitchFamily="34" charset="0"/>
                  <a:ea typeface="Tahoma" panose="020B0604030504040204" pitchFamily="34" charset="0"/>
                  <a:cs typeface="Tahoma" panose="020B0604030504040204" pitchFamily="34" charset="0"/>
                </a:rPr>
                <a:t>FLAMMABILITY </a:t>
              </a:r>
            </a:p>
          </p:txBody>
        </p:sp>
        <p:sp>
          <p:nvSpPr>
            <p:cNvPr id="26" name="Rectangle 25"/>
            <p:cNvSpPr/>
            <p:nvPr/>
          </p:nvSpPr>
          <p:spPr>
            <a:xfrm>
              <a:off x="4343400" y="3810000"/>
              <a:ext cx="4343400" cy="6858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ahoma" panose="020B0604030504040204" pitchFamily="34" charset="0"/>
                  <a:ea typeface="Tahoma" panose="020B0604030504040204" pitchFamily="34" charset="0"/>
                  <a:cs typeface="Tahoma" panose="020B0604030504040204" pitchFamily="34" charset="0"/>
                </a:rPr>
                <a:t>PHYSICAL HAZARD </a:t>
              </a:r>
            </a:p>
          </p:txBody>
        </p:sp>
        <p:sp>
          <p:nvSpPr>
            <p:cNvPr id="27" name="Rectangle 26"/>
            <p:cNvSpPr/>
            <p:nvPr/>
          </p:nvSpPr>
          <p:spPr>
            <a:xfrm>
              <a:off x="4343400" y="4495800"/>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PERSONAL PROTECTION </a:t>
              </a:r>
            </a:p>
          </p:txBody>
        </p:sp>
        <p:sp>
          <p:nvSpPr>
            <p:cNvPr id="28" name="Rectangle 27"/>
            <p:cNvSpPr/>
            <p:nvPr/>
          </p:nvSpPr>
          <p:spPr>
            <a:xfrm>
              <a:off x="73152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001000" y="2514601"/>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03449" y="31895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01000" y="38753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45611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43400" y="1741714"/>
              <a:ext cx="4343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Tahoma" panose="020B0604030504040204" pitchFamily="34" charset="0"/>
                  <a:ea typeface="Tahoma" panose="020B0604030504040204" pitchFamily="34" charset="0"/>
                  <a:cs typeface="Tahoma" panose="020B0604030504040204" pitchFamily="34" charset="0"/>
                </a:rPr>
                <a:t>(Product identifier)</a:t>
              </a:r>
            </a:p>
          </p:txBody>
        </p:sp>
      </p:grpSp>
      <p:sp>
        <p:nvSpPr>
          <p:cNvPr id="2" name="Line Callout 1 1"/>
          <p:cNvSpPr/>
          <p:nvPr/>
        </p:nvSpPr>
        <p:spPr>
          <a:xfrm>
            <a:off x="5409282" y="1666415"/>
            <a:ext cx="3361740" cy="2037378"/>
          </a:xfrm>
          <a:prstGeom prst="borderCallout1">
            <a:avLst>
              <a:gd name="adj1" fmla="val 50162"/>
              <a:gd name="adj2" fmla="val -2552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0 = no significant risk</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1 = irritation/minor injury</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2 = temporary/minor injury</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3 = major injury</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4 = life-threatening</a:t>
            </a: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43794" y="987189"/>
            <a:ext cx="4866595" cy="823235"/>
          </a:xfrm>
        </p:spPr>
        <p:txBody>
          <a:bodyPr/>
          <a:lstStyle/>
          <a:p>
            <a:r>
              <a:rPr lang="en-US" sz="2800"/>
              <a:t>HMIS hazard indicators</a:t>
            </a:r>
          </a:p>
        </p:txBody>
      </p:sp>
      <p:sp>
        <p:nvSpPr>
          <p:cNvPr id="9" name="TextBox 8"/>
          <p:cNvSpPr txBox="1"/>
          <p:nvPr/>
        </p:nvSpPr>
        <p:spPr>
          <a:xfrm>
            <a:off x="583620" y="5118089"/>
            <a:ext cx="1778579" cy="215444"/>
          </a:xfrm>
          <a:prstGeom prst="rect">
            <a:avLst/>
          </a:prstGeom>
          <a:noFill/>
        </p:spPr>
        <p:txBody>
          <a:bodyPr wrap="square" rtlCol="0">
            <a:spAutoFit/>
          </a:bodyPr>
          <a:lstStyle/>
          <a:p>
            <a:r>
              <a:rPr lang="en-US" sz="800"/>
              <a:t>Source: OTIEC</a:t>
            </a:r>
          </a:p>
        </p:txBody>
      </p:sp>
      <p:sp>
        <p:nvSpPr>
          <p:cNvPr id="7" name="Title 1"/>
          <p:cNvSpPr>
            <a:spLocks noGrp="1"/>
          </p:cNvSpPr>
          <p:nvPr>
            <p:ph type="title"/>
          </p:nvPr>
        </p:nvSpPr>
        <p:spPr>
          <a:xfrm>
            <a:off x="228600" y="152400"/>
            <a:ext cx="8686800" cy="838200"/>
          </a:xfrm>
        </p:spPr>
        <p:txBody>
          <a:bodyPr>
            <a:normAutofit/>
          </a:bodyPr>
          <a:lstStyle/>
          <a:p>
            <a:r>
              <a:rPr lang="en-US"/>
              <a:t>Hazard Communication Labels</a:t>
            </a:r>
          </a:p>
        </p:txBody>
      </p:sp>
      <p:sp>
        <p:nvSpPr>
          <p:cNvPr id="19" name="Line Callout 1 18"/>
          <p:cNvSpPr/>
          <p:nvPr/>
        </p:nvSpPr>
        <p:spPr>
          <a:xfrm>
            <a:off x="5412954" y="1638500"/>
            <a:ext cx="3361740" cy="1424424"/>
          </a:xfrm>
          <a:prstGeom prst="borderCallout1">
            <a:avLst>
              <a:gd name="adj1" fmla="val 71749"/>
              <a:gd name="adj2" fmla="val -47363"/>
              <a:gd name="adj3" fmla="val 50331"/>
              <a:gd name="adj4" fmla="val 274"/>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Health ratings:</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The second space signifies chronic health hazard with an asterisk (*)</a:t>
            </a: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Line Callout 1 19"/>
          <p:cNvSpPr/>
          <p:nvPr/>
        </p:nvSpPr>
        <p:spPr>
          <a:xfrm>
            <a:off x="5437379" y="1552122"/>
            <a:ext cx="3357442" cy="3657584"/>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Flammability ratings:</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0 = will not burn</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1 = flashpoint &gt;200°F</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2 = flashpoint ≥100°F, </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but &lt;200°F</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3 = flashpoint &lt;73°F and </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boiling point &gt;100°F, </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or flashpoint between </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73°F and 100°F</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4 = flashpoint &lt;73°F and </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boiling point &lt;100°F</a:t>
            </a: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Callout 1 20"/>
          <p:cNvSpPr/>
          <p:nvPr/>
        </p:nvSpPr>
        <p:spPr>
          <a:xfrm>
            <a:off x="5421894" y="2874143"/>
            <a:ext cx="3358068" cy="2406916"/>
          </a:xfrm>
          <a:prstGeom prst="borderCallout1">
            <a:avLst>
              <a:gd name="adj1" fmla="val 50162"/>
              <a:gd name="adj2" fmla="val -25523"/>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Physical Hazard ratings:</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0 = normally stable</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1 = normally stable, but </a:t>
            </a:r>
            <a:br>
              <a:rPr lang="en-US"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can become unstable</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2 = unstable</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3 = explosive</a:t>
            </a:r>
          </a:p>
          <a:p>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4 = readily explosive</a:t>
            </a: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Line Callout 1 21"/>
          <p:cNvSpPr/>
          <p:nvPr/>
        </p:nvSpPr>
        <p:spPr>
          <a:xfrm>
            <a:off x="5210389" y="990600"/>
            <a:ext cx="3617171" cy="5105401"/>
          </a:xfrm>
          <a:prstGeom prst="borderCallout1">
            <a:avLst>
              <a:gd name="adj1" fmla="val 74285"/>
              <a:gd name="adj2" fmla="val -17815"/>
              <a:gd name="adj3" fmla="val 50331"/>
              <a:gd name="adj4" fmla="val 426"/>
            </a:avLst>
          </a:prstGeom>
          <a:solidFill>
            <a:srgbClr val="ABDB77"/>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PPE Index:</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 = Safety glasses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B = Safety glasses + gloves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 = Safety glasses + gloves + apron</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 = Face shield + gloves + apron</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E = Safety glasses  + gloves + dust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F = Safety glasses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dust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G = Safety glasses + gloves + vapor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 = Splash goggles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I = Safety glasses + gloves + dust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and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J = Splash goggles + gloves + apron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dust and vapor respirator</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K = Air-line hood or mask + gloves + </a:t>
            </a:r>
            <a:b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full suit + boots</a:t>
            </a:r>
          </a:p>
          <a:p>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X = Ask supervisor or safety specialist </a:t>
            </a: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6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animBg="1"/>
      <p:bldP spid="19" grpId="1" animBg="1"/>
      <p:bldP spid="20" grpId="0" animBg="1"/>
      <p:bldP spid="20" grpId="1" animBg="1"/>
      <p:bldP spid="21" grpId="0" animBg="1"/>
      <p:bldP spid="21" grpId="1"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28600" y="108866"/>
            <a:ext cx="8686800" cy="838200"/>
          </a:xfrm>
        </p:spPr>
        <p:txBody>
          <a:bodyPr>
            <a:normAutofit/>
          </a:bodyPr>
          <a:lstStyle/>
          <a:p>
            <a:r>
              <a:rPr lang="en-US"/>
              <a:t>Hazard Communication Labels</a:t>
            </a:r>
          </a:p>
        </p:txBody>
      </p:sp>
      <p:sp>
        <p:nvSpPr>
          <p:cNvPr id="16" name="TextBox 15"/>
          <p:cNvSpPr txBox="1"/>
          <p:nvPr/>
        </p:nvSpPr>
        <p:spPr>
          <a:xfrm>
            <a:off x="6411686" y="5930219"/>
            <a:ext cx="1066800" cy="215444"/>
          </a:xfrm>
          <a:prstGeom prst="rect">
            <a:avLst/>
          </a:prstGeom>
          <a:noFill/>
        </p:spPr>
        <p:txBody>
          <a:bodyPr wrap="square" rtlCol="0">
            <a:spAutoFit/>
          </a:bodyPr>
          <a:lstStyle/>
          <a:p>
            <a:pPr algn="r"/>
            <a:r>
              <a:rPr lang="en-US" sz="800"/>
              <a:t>Source: OTIEC</a:t>
            </a:r>
          </a:p>
        </p:txBody>
      </p:sp>
      <p:grpSp>
        <p:nvGrpSpPr>
          <p:cNvPr id="2" name="Group 1"/>
          <p:cNvGrpSpPr/>
          <p:nvPr/>
        </p:nvGrpSpPr>
        <p:grpSpPr>
          <a:xfrm>
            <a:off x="1676400" y="968833"/>
            <a:ext cx="5791200" cy="4974767"/>
            <a:chOff x="1676400" y="968833"/>
            <a:chExt cx="5791200" cy="4974767"/>
          </a:xfrm>
        </p:grpSpPr>
        <p:sp>
          <p:nvSpPr>
            <p:cNvPr id="7" name="Rectangle 6"/>
            <p:cNvSpPr/>
            <p:nvPr/>
          </p:nvSpPr>
          <p:spPr>
            <a:xfrm>
              <a:off x="1676400" y="1981200"/>
              <a:ext cx="5791200" cy="990600"/>
            </a:xfrm>
            <a:prstGeom prst="rect">
              <a:avLst/>
            </a:prstGeom>
            <a:solidFill>
              <a:srgbClr val="005E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ahoma" panose="020B0604030504040204" pitchFamily="34" charset="0"/>
                  <a:ea typeface="Tahoma" panose="020B0604030504040204" pitchFamily="34" charset="0"/>
                  <a:cs typeface="Tahoma" panose="020B0604030504040204" pitchFamily="34" charset="0"/>
                </a:rPr>
                <a:t>HEALTH </a:t>
              </a:r>
            </a:p>
          </p:txBody>
        </p:sp>
        <p:sp>
          <p:nvSpPr>
            <p:cNvPr id="8" name="Rectangle 7"/>
            <p:cNvSpPr/>
            <p:nvPr/>
          </p:nvSpPr>
          <p:spPr>
            <a:xfrm>
              <a:off x="1676400" y="2971800"/>
              <a:ext cx="5791200" cy="990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ahoma" panose="020B0604030504040204" pitchFamily="34" charset="0"/>
                  <a:ea typeface="Tahoma" panose="020B0604030504040204" pitchFamily="34" charset="0"/>
                  <a:cs typeface="Tahoma" panose="020B0604030504040204" pitchFamily="34" charset="0"/>
                </a:rPr>
                <a:t>FLAMMABILITY </a:t>
              </a:r>
            </a:p>
          </p:txBody>
        </p:sp>
        <p:sp>
          <p:nvSpPr>
            <p:cNvPr id="9" name="Rectangle 8"/>
            <p:cNvSpPr/>
            <p:nvPr/>
          </p:nvSpPr>
          <p:spPr>
            <a:xfrm>
              <a:off x="1676400" y="3962400"/>
              <a:ext cx="5791200" cy="9906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ahoma" panose="020B0604030504040204" pitchFamily="34" charset="0"/>
                  <a:ea typeface="Tahoma" panose="020B0604030504040204" pitchFamily="34" charset="0"/>
                  <a:cs typeface="Tahoma" panose="020B0604030504040204" pitchFamily="34" charset="0"/>
                </a:rPr>
                <a:t>PHYSICAL HAZARD </a:t>
              </a:r>
            </a:p>
          </p:txBody>
        </p:sp>
        <p:sp>
          <p:nvSpPr>
            <p:cNvPr id="10" name="Rectangle 9"/>
            <p:cNvSpPr/>
            <p:nvPr/>
          </p:nvSpPr>
          <p:spPr>
            <a:xfrm>
              <a:off x="1676400" y="4953000"/>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chemeClr val="tx1"/>
                  </a:solidFill>
                  <a:latin typeface="Tahoma" panose="020B0604030504040204" pitchFamily="34" charset="0"/>
                  <a:ea typeface="Tahoma" panose="020B0604030504040204" pitchFamily="34" charset="0"/>
                  <a:cs typeface="Tahoma" panose="020B0604030504040204" pitchFamily="34" charset="0"/>
                </a:rPr>
                <a:t>PERSONAL PROTECTION</a:t>
              </a:r>
            </a:p>
            <a:p>
              <a:endParaRPr lang="en-US" sz="80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6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388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Comic Sans MS" panose="030F0702030302020204" pitchFamily="66" charset="0"/>
                  <a:ea typeface="Tahoma" panose="020B0604030504040204" pitchFamily="34" charset="0"/>
                  <a:cs typeface="Tahoma" panose="020B0604030504040204" pitchFamily="34" charset="0"/>
                </a:rPr>
                <a:t>*</a:t>
              </a:r>
            </a:p>
          </p:txBody>
        </p:sp>
        <p:sp>
          <p:nvSpPr>
            <p:cNvPr id="12" name="Rectangle 11"/>
            <p:cNvSpPr/>
            <p:nvPr/>
          </p:nvSpPr>
          <p:spPr>
            <a:xfrm>
              <a:off x="6553200" y="2091268"/>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Comic Sans MS" panose="030F0702030302020204" pitchFamily="66" charset="0"/>
                  <a:ea typeface="Tahoma" panose="020B0604030504040204" pitchFamily="34" charset="0"/>
                  <a:cs typeface="Tahoma" panose="020B0604030504040204" pitchFamily="34" charset="0"/>
                </a:rPr>
                <a:t>2</a:t>
              </a:r>
            </a:p>
          </p:txBody>
        </p:sp>
        <p:sp>
          <p:nvSpPr>
            <p:cNvPr id="13" name="Rectangle 12"/>
            <p:cNvSpPr/>
            <p:nvPr/>
          </p:nvSpPr>
          <p:spPr>
            <a:xfrm>
              <a:off x="6556465" y="30661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Comic Sans MS" panose="030F0702030302020204" pitchFamily="66" charset="0"/>
                  <a:ea typeface="Tahoma" panose="020B0604030504040204" pitchFamily="34" charset="0"/>
                  <a:cs typeface="Tahoma" panose="020B0604030504040204" pitchFamily="34" charset="0"/>
                </a:rPr>
                <a:t>0</a:t>
              </a:r>
            </a:p>
          </p:txBody>
        </p:sp>
        <p:sp>
          <p:nvSpPr>
            <p:cNvPr id="14" name="Rectangle 13"/>
            <p:cNvSpPr/>
            <p:nvPr/>
          </p:nvSpPr>
          <p:spPr>
            <a:xfrm>
              <a:off x="6553200" y="40567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Comic Sans MS" panose="030F0702030302020204" pitchFamily="66" charset="0"/>
                  <a:ea typeface="Tahoma" panose="020B0604030504040204" pitchFamily="34" charset="0"/>
                  <a:cs typeface="Tahoma" panose="020B0604030504040204" pitchFamily="34" charset="0"/>
                </a:rPr>
                <a:t>0</a:t>
              </a:r>
            </a:p>
          </p:txBody>
        </p:sp>
        <p:sp>
          <p:nvSpPr>
            <p:cNvPr id="15" name="Rectangle 14"/>
            <p:cNvSpPr/>
            <p:nvPr/>
          </p:nvSpPr>
          <p:spPr>
            <a:xfrm>
              <a:off x="6553200" y="5047341"/>
              <a:ext cx="711200" cy="7704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Comic Sans MS" panose="030F0702030302020204" pitchFamily="66" charset="0"/>
                  <a:ea typeface="Tahoma" panose="020B0604030504040204" pitchFamily="34" charset="0"/>
                  <a:cs typeface="Tahoma" panose="020B0604030504040204" pitchFamily="34" charset="0"/>
                </a:rPr>
                <a:t>J</a:t>
              </a:r>
            </a:p>
          </p:txBody>
        </p:sp>
        <p:sp>
          <p:nvSpPr>
            <p:cNvPr id="28" name="Rectangle 27"/>
            <p:cNvSpPr/>
            <p:nvPr/>
          </p:nvSpPr>
          <p:spPr>
            <a:xfrm>
              <a:off x="1676400" y="968833"/>
              <a:ext cx="5791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Ammonium Hydroxide</a:t>
              </a:r>
            </a:p>
          </p:txBody>
        </p:sp>
      </p:grpSp>
    </p:spTree>
    <p:extLst>
      <p:ext uri="{BB962C8B-B14F-4D97-AF65-F5344CB8AC3E}">
        <p14:creationId xmlns:p14="http://schemas.microsoft.com/office/powerpoint/2010/main" val="1016237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099"/>
            <a:ext cx="8229600" cy="4495801"/>
          </a:xfrm>
        </p:spPr>
        <p:txBody>
          <a:bodyPr/>
          <a:lstStyle/>
          <a:p>
            <a:r>
              <a:rPr lang="en-US" sz="2800"/>
              <a:t>DOT shipping containers – marking, labeling, and placarding</a:t>
            </a:r>
          </a:p>
          <a:p>
            <a:pPr lvl="1"/>
            <a:r>
              <a:rPr lang="en-US" sz="2400"/>
              <a:t>Uses graphic elements on square-on-point placards or labels to identify shipments of hazardous materials</a:t>
            </a:r>
          </a:p>
          <a:p>
            <a:pPr lvl="1"/>
            <a:r>
              <a:rPr lang="en-US" sz="2400"/>
              <a:t>Square-on-points have backgrounds of various colors</a:t>
            </a:r>
          </a:p>
          <a:p>
            <a:pPr lvl="1"/>
            <a:r>
              <a:rPr lang="en-US" sz="2400"/>
              <a:t>Where shipping container is also container used in workplace, workers must be made aware of DOT pictograms</a:t>
            </a:r>
          </a:p>
          <a:p>
            <a:pPr lvl="1"/>
            <a:r>
              <a:rPr lang="en-US" sz="2400"/>
              <a:t>DOT Classification – groups hazardous materials based on dangers posed in transportation; 9 classes</a:t>
            </a:r>
          </a:p>
        </p:txBody>
      </p:sp>
      <p:sp>
        <p:nvSpPr>
          <p:cNvPr id="8" name="Title 1"/>
          <p:cNvSpPr>
            <a:spLocks noGrp="1"/>
          </p:cNvSpPr>
          <p:nvPr>
            <p:ph type="title"/>
          </p:nvPr>
        </p:nvSpPr>
        <p:spPr>
          <a:xfrm>
            <a:off x="228600" y="152400"/>
            <a:ext cx="8686800" cy="838200"/>
          </a:xfrm>
        </p:spPr>
        <p:txBody>
          <a:bodyPr>
            <a:normAutofit/>
          </a:bodyPr>
          <a:lstStyle/>
          <a:p>
            <a:r>
              <a:rPr lang="en-US"/>
              <a:t>Hazard Communication Labels</a:t>
            </a:r>
          </a:p>
        </p:txBody>
      </p:sp>
    </p:spTree>
    <p:extLst>
      <p:ext uri="{BB962C8B-B14F-4D97-AF65-F5344CB8AC3E}">
        <p14:creationId xmlns:p14="http://schemas.microsoft.com/office/powerpoint/2010/main" val="262108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015"/>
            <a:ext cx="4648200" cy="1953986"/>
          </a:xfrm>
        </p:spPr>
        <p:txBody>
          <a:bodyPr/>
          <a:lstStyle/>
          <a:p>
            <a:pPr lvl="1"/>
            <a:r>
              <a:rPr lang="en-US" sz="2400"/>
              <a:t>Labels </a:t>
            </a:r>
          </a:p>
          <a:p>
            <a:pPr lvl="1"/>
            <a:r>
              <a:rPr lang="en-US" sz="2400"/>
              <a:t>Placards </a:t>
            </a:r>
          </a:p>
          <a:p>
            <a:pPr lvl="1"/>
            <a:r>
              <a:rPr lang="en-US" sz="2400"/>
              <a:t>Markings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45" y="1061175"/>
            <a:ext cx="2373086" cy="2385255"/>
          </a:xfrm>
          <a:prstGeom prst="rect">
            <a:avLst/>
          </a:prstGeom>
          <a:ln>
            <a:solidFill>
              <a:schemeClr val="tx1"/>
            </a:solidFill>
          </a:ln>
        </p:spPr>
      </p:pic>
      <p:pic>
        <p:nvPicPr>
          <p:cNvPr id="6" name="Picture 1" descr="C:\Documents and Settings\JasekM1\My Documents\My Photos for Courses\Debbie's photos\Placard Pictures 004.JPG"/>
          <p:cNvPicPr>
            <a:picLocks noChangeAspect="1" noChangeArrowheads="1"/>
          </p:cNvPicPr>
          <p:nvPr/>
        </p:nvPicPr>
        <p:blipFill>
          <a:blip r:embed="rId4" cstate="print"/>
          <a:srcRect l="17289"/>
          <a:stretch>
            <a:fillRect/>
          </a:stretch>
        </p:blipFill>
        <p:spPr bwMode="auto">
          <a:xfrm>
            <a:off x="2667000" y="2816531"/>
            <a:ext cx="3277360" cy="2971800"/>
          </a:xfrm>
          <a:prstGeom prst="rect">
            <a:avLst/>
          </a:prstGeom>
          <a:noFill/>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972" y="3507826"/>
            <a:ext cx="2669188" cy="2406375"/>
          </a:xfrm>
          <a:prstGeom prst="rect">
            <a:avLst/>
          </a:prstGeom>
        </p:spPr>
      </p:pic>
      <p:sp>
        <p:nvSpPr>
          <p:cNvPr id="9" name="TextBox 8"/>
          <p:cNvSpPr txBox="1"/>
          <p:nvPr/>
        </p:nvSpPr>
        <p:spPr>
          <a:xfrm>
            <a:off x="7566331" y="3261684"/>
            <a:ext cx="1066800" cy="215444"/>
          </a:xfrm>
          <a:prstGeom prst="rect">
            <a:avLst/>
          </a:prstGeom>
          <a:noFill/>
        </p:spPr>
        <p:txBody>
          <a:bodyPr wrap="square" rtlCol="0">
            <a:spAutoFit/>
          </a:bodyPr>
          <a:lstStyle/>
          <a:p>
            <a:r>
              <a:rPr lang="en-US" sz="800"/>
              <a:t>Source: OSHA</a:t>
            </a:r>
          </a:p>
        </p:txBody>
      </p:sp>
      <p:sp>
        <p:nvSpPr>
          <p:cNvPr id="10" name="TextBox 9"/>
          <p:cNvSpPr txBox="1"/>
          <p:nvPr/>
        </p:nvSpPr>
        <p:spPr>
          <a:xfrm>
            <a:off x="2590800" y="5766637"/>
            <a:ext cx="1066800" cy="215444"/>
          </a:xfrm>
          <a:prstGeom prst="rect">
            <a:avLst/>
          </a:prstGeom>
          <a:noFill/>
        </p:spPr>
        <p:txBody>
          <a:bodyPr wrap="square" rtlCol="0">
            <a:spAutoFit/>
          </a:bodyPr>
          <a:lstStyle/>
          <a:p>
            <a:r>
              <a:rPr lang="en-US" sz="800"/>
              <a:t>Source: TEEX</a:t>
            </a:r>
          </a:p>
        </p:txBody>
      </p:sp>
      <p:sp>
        <p:nvSpPr>
          <p:cNvPr id="11" name="TextBox 10"/>
          <p:cNvSpPr txBox="1"/>
          <p:nvPr/>
        </p:nvSpPr>
        <p:spPr>
          <a:xfrm>
            <a:off x="7010400" y="5874359"/>
            <a:ext cx="1219200" cy="215444"/>
          </a:xfrm>
          <a:prstGeom prst="rect">
            <a:avLst/>
          </a:prstGeom>
          <a:noFill/>
        </p:spPr>
        <p:txBody>
          <a:bodyPr wrap="square" rtlCol="0">
            <a:spAutoFit/>
          </a:bodyPr>
          <a:lstStyle/>
          <a:p>
            <a:pPr algn="r"/>
            <a:r>
              <a:rPr lang="en-US" sz="800"/>
              <a:t>Source: DOT - PHMSA</a:t>
            </a:r>
          </a:p>
        </p:txBody>
      </p:sp>
      <p:sp>
        <p:nvSpPr>
          <p:cNvPr id="13" name="Title 1"/>
          <p:cNvSpPr>
            <a:spLocks noGrp="1"/>
          </p:cNvSpPr>
          <p:nvPr>
            <p:ph type="title"/>
          </p:nvPr>
        </p:nvSpPr>
        <p:spPr>
          <a:xfrm>
            <a:off x="228600" y="152400"/>
            <a:ext cx="8686800" cy="838200"/>
          </a:xfrm>
        </p:spPr>
        <p:txBody>
          <a:bodyPr>
            <a:normAutofit/>
          </a:bodyPr>
          <a:lstStyle/>
          <a:p>
            <a:r>
              <a:rPr lang="en-US"/>
              <a:t>Hazard Communication Labels</a:t>
            </a:r>
          </a:p>
        </p:txBody>
      </p:sp>
    </p:spTree>
    <p:extLst>
      <p:ext uri="{BB962C8B-B14F-4D97-AF65-F5344CB8AC3E}">
        <p14:creationId xmlns:p14="http://schemas.microsoft.com/office/powerpoint/2010/main" val="331219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a:t>Hazard Communication Labels</a:t>
            </a:r>
          </a:p>
        </p:txBody>
      </p:sp>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315841" y="997684"/>
            <a:ext cx="6248400" cy="4827804"/>
          </a:xfrm>
          <a:ln>
            <a:solidFill>
              <a:schemeClr val="tx1"/>
            </a:solidFill>
          </a:ln>
        </p:spPr>
      </p:pic>
      <p:sp>
        <p:nvSpPr>
          <p:cNvPr id="2" name="Content Placeholder 1"/>
          <p:cNvSpPr>
            <a:spLocks noGrp="1"/>
          </p:cNvSpPr>
          <p:nvPr>
            <p:ph sz="half" idx="2"/>
          </p:nvPr>
        </p:nvSpPr>
        <p:spPr>
          <a:xfrm>
            <a:off x="626118" y="1258710"/>
            <a:ext cx="2057400" cy="1642112"/>
          </a:xfrm>
        </p:spPr>
        <p:txBody>
          <a:bodyPr/>
          <a:lstStyle/>
          <a:p>
            <a:pPr marL="0" indent="0">
              <a:buNone/>
            </a:pPr>
            <a:r>
              <a:rPr lang="en-US" dirty="0">
                <a:ea typeface="Tahoma" panose="020B0604030504040204" pitchFamily="34" charset="0"/>
              </a:rPr>
              <a:t>DOT</a:t>
            </a:r>
            <a:br>
              <a:rPr lang="en-US" dirty="0">
                <a:ea typeface="Tahoma" panose="020B0604030504040204" pitchFamily="34" charset="0"/>
              </a:rPr>
            </a:br>
            <a:r>
              <a:rPr lang="en-US" dirty="0">
                <a:ea typeface="Tahoma" panose="020B0604030504040204" pitchFamily="34" charset="0"/>
              </a:rPr>
              <a:t>warning</a:t>
            </a:r>
          </a:p>
          <a:p>
            <a:pPr marL="0" indent="0">
              <a:buNone/>
            </a:pPr>
            <a:r>
              <a:rPr lang="en-US" dirty="0">
                <a:ea typeface="Tahoma" panose="020B0604030504040204" pitchFamily="34" charset="0"/>
              </a:rPr>
              <a:t>labels</a:t>
            </a:r>
          </a:p>
        </p:txBody>
      </p:sp>
      <p:sp>
        <p:nvSpPr>
          <p:cNvPr id="11" name="TextBox 10"/>
          <p:cNvSpPr txBox="1"/>
          <p:nvPr/>
        </p:nvSpPr>
        <p:spPr>
          <a:xfrm>
            <a:off x="7406321" y="5805732"/>
            <a:ext cx="1219200" cy="215444"/>
          </a:xfrm>
          <a:prstGeom prst="rect">
            <a:avLst/>
          </a:prstGeom>
          <a:noFill/>
        </p:spPr>
        <p:txBody>
          <a:bodyPr wrap="square" rtlCol="0">
            <a:spAutoFit/>
          </a:bodyPr>
          <a:lstStyle/>
          <a:p>
            <a:pPr algn="r"/>
            <a:r>
              <a:rPr lang="en-US" sz="800"/>
              <a:t>Source: DOT - PHMSA</a:t>
            </a:r>
          </a:p>
        </p:txBody>
      </p:sp>
    </p:spTree>
    <p:extLst>
      <p:ext uri="{BB962C8B-B14F-4D97-AF65-F5344CB8AC3E}">
        <p14:creationId xmlns:p14="http://schemas.microsoft.com/office/powerpoint/2010/main" val="159960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t>Introduction</a:t>
            </a:r>
          </a:p>
        </p:txBody>
      </p:sp>
      <p:graphicFrame>
        <p:nvGraphicFramePr>
          <p:cNvPr id="9" name="Content Placeholder 2">
            <a:extLst>
              <a:ext uri="{FF2B5EF4-FFF2-40B4-BE49-F238E27FC236}">
                <a16:creationId xmlns:a16="http://schemas.microsoft.com/office/drawing/2014/main" id="{2DCA8B22-9481-802F-32F8-787B54CF880E}"/>
              </a:ext>
            </a:extLst>
          </p:cNvPr>
          <p:cNvGraphicFramePr>
            <a:graphicFrameLocks noGrp="1"/>
          </p:cNvGraphicFramePr>
          <p:nvPr>
            <p:ph idx="1"/>
            <p:extLst>
              <p:ext uri="{D42A27DB-BD31-4B8C-83A1-F6EECF244321}">
                <p14:modId xmlns:p14="http://schemas.microsoft.com/office/powerpoint/2010/main" val="544725675"/>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63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1000" y="126200"/>
            <a:ext cx="8229600" cy="1143000"/>
          </a:xfrm>
        </p:spPr>
        <p:txBody>
          <a:bodyPr>
            <a:normAutofit/>
          </a:bodyPr>
          <a:lstStyle/>
          <a:p>
            <a:r>
              <a:rPr lang="en-US"/>
              <a:t>Hazard Communication Labels</a:t>
            </a:r>
          </a:p>
        </p:txBody>
      </p:sp>
      <p:pic>
        <p:nvPicPr>
          <p:cNvPr id="3" name="Content Placeholder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286000" y="950018"/>
            <a:ext cx="6324600" cy="4888760"/>
          </a:xfrm>
          <a:ln>
            <a:solidFill>
              <a:schemeClr val="tx1"/>
            </a:solidFill>
          </a:ln>
        </p:spPr>
      </p:pic>
      <p:sp>
        <p:nvSpPr>
          <p:cNvPr id="2" name="Content Placeholder 1"/>
          <p:cNvSpPr>
            <a:spLocks noGrp="1"/>
          </p:cNvSpPr>
          <p:nvPr>
            <p:ph sz="half" idx="2"/>
          </p:nvPr>
        </p:nvSpPr>
        <p:spPr>
          <a:xfrm>
            <a:off x="465667" y="1266778"/>
            <a:ext cx="1820333" cy="1781222"/>
          </a:xfrm>
        </p:spPr>
        <p:txBody>
          <a:bodyPr/>
          <a:lstStyle/>
          <a:p>
            <a:pPr marL="0" indent="0">
              <a:buNone/>
            </a:pPr>
            <a:r>
              <a:rPr lang="en-US" dirty="0">
                <a:ea typeface="Tahoma" panose="020B0604030504040204" pitchFamily="34" charset="0"/>
              </a:rPr>
              <a:t>DOT</a:t>
            </a:r>
          </a:p>
          <a:p>
            <a:pPr marL="0" indent="0">
              <a:buNone/>
            </a:pPr>
            <a:r>
              <a:rPr lang="en-US" dirty="0">
                <a:ea typeface="Tahoma" panose="020B0604030504040204" pitchFamily="34" charset="0"/>
              </a:rPr>
              <a:t>warning</a:t>
            </a:r>
          </a:p>
          <a:p>
            <a:pPr marL="0" indent="0">
              <a:buNone/>
            </a:pPr>
            <a:r>
              <a:rPr lang="en-US" dirty="0">
                <a:ea typeface="Tahoma" panose="020B0604030504040204" pitchFamily="34" charset="0"/>
              </a:rPr>
              <a:t>placards</a:t>
            </a:r>
          </a:p>
          <a:p>
            <a:pPr marL="0" indent="0">
              <a:buNone/>
            </a:pPr>
            <a:endParaRPr lang="en-US" dirty="0"/>
          </a:p>
        </p:txBody>
      </p:sp>
      <p:sp>
        <p:nvSpPr>
          <p:cNvPr id="11" name="TextBox 10"/>
          <p:cNvSpPr txBox="1"/>
          <p:nvPr/>
        </p:nvSpPr>
        <p:spPr>
          <a:xfrm>
            <a:off x="7408333" y="5830311"/>
            <a:ext cx="1219200" cy="215444"/>
          </a:xfrm>
          <a:prstGeom prst="rect">
            <a:avLst/>
          </a:prstGeom>
          <a:noFill/>
        </p:spPr>
        <p:txBody>
          <a:bodyPr wrap="square" rtlCol="0">
            <a:spAutoFit/>
          </a:bodyPr>
          <a:lstStyle/>
          <a:p>
            <a:pPr algn="r"/>
            <a:r>
              <a:rPr lang="en-US" sz="800"/>
              <a:t>Source: DOT - PHMSA</a:t>
            </a:r>
          </a:p>
        </p:txBody>
      </p:sp>
    </p:spTree>
    <p:extLst>
      <p:ext uri="{BB962C8B-B14F-4D97-AF65-F5344CB8AC3E}">
        <p14:creationId xmlns:p14="http://schemas.microsoft.com/office/powerpoint/2010/main" val="147517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a:t>Hazard Communication Labels</a:t>
            </a:r>
          </a:p>
        </p:txBody>
      </p:sp>
      <p:sp>
        <p:nvSpPr>
          <p:cNvPr id="2" name="Content Placeholder 1"/>
          <p:cNvSpPr>
            <a:spLocks noGrp="1"/>
          </p:cNvSpPr>
          <p:nvPr>
            <p:ph sz="half" idx="1"/>
          </p:nvPr>
        </p:nvSpPr>
        <p:spPr>
          <a:xfrm>
            <a:off x="2552700" y="1062916"/>
            <a:ext cx="4038600" cy="644098"/>
          </a:xfrm>
        </p:spPr>
        <p:txBody>
          <a:bodyPr/>
          <a:lstStyle/>
          <a:p>
            <a:pPr marL="0" indent="0" algn="ctr">
              <a:buNone/>
            </a:pPr>
            <a:r>
              <a:rPr lang="en-US" dirty="0">
                <a:ea typeface="Tahoma" panose="020B0604030504040204" pitchFamily="34" charset="0"/>
              </a:rPr>
              <a:t>DOT markings</a:t>
            </a:r>
          </a:p>
          <a:p>
            <a:pPr marL="0" indent="0" algn="ctr">
              <a:buNone/>
            </a:pPr>
            <a:endParaRPr lang="en-US" dirty="0"/>
          </a:p>
        </p:txBody>
      </p:sp>
      <p:pic>
        <p:nvPicPr>
          <p:cNvPr id="4" name="Content Placeholder 3"/>
          <p:cNvPicPr>
            <a:picLocks noGrp="1" noChangeAspect="1"/>
          </p:cNvPicPr>
          <p:nvPr>
            <p:ph sz="half" idx="2"/>
          </p:nvPr>
        </p:nvPicPr>
        <p:blipFill>
          <a:blip r:embed="rId3"/>
          <a:stretch>
            <a:fillRect/>
          </a:stretch>
        </p:blipFill>
        <p:spPr>
          <a:xfrm>
            <a:off x="457200" y="1810297"/>
            <a:ext cx="8229600" cy="3847006"/>
          </a:xfrm>
          <a:prstGeom prst="rect">
            <a:avLst/>
          </a:prstGeom>
        </p:spPr>
      </p:pic>
      <p:sp>
        <p:nvSpPr>
          <p:cNvPr id="11" name="TextBox 10"/>
          <p:cNvSpPr txBox="1"/>
          <p:nvPr/>
        </p:nvSpPr>
        <p:spPr>
          <a:xfrm>
            <a:off x="7696200" y="5836433"/>
            <a:ext cx="1219200" cy="215444"/>
          </a:xfrm>
          <a:prstGeom prst="rect">
            <a:avLst/>
          </a:prstGeom>
          <a:noFill/>
        </p:spPr>
        <p:txBody>
          <a:bodyPr wrap="square" rtlCol="0">
            <a:spAutoFit/>
          </a:bodyPr>
          <a:lstStyle/>
          <a:p>
            <a:pPr algn="r"/>
            <a:r>
              <a:rPr lang="en-US" sz="800"/>
              <a:t>Source: DOT - PHMSA</a:t>
            </a:r>
          </a:p>
        </p:txBody>
      </p:sp>
    </p:spTree>
    <p:extLst>
      <p:ext uri="{BB962C8B-B14F-4D97-AF65-F5344CB8AC3E}">
        <p14:creationId xmlns:p14="http://schemas.microsoft.com/office/powerpoint/2010/main" val="3326298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Locating Information</a:t>
            </a:r>
          </a:p>
        </p:txBody>
      </p:sp>
      <p:pic>
        <p:nvPicPr>
          <p:cNvPr id="12" name="Picture 2" descr="C:\Users\Brenda K. Hawkey\Desktop\A Business JAN 2016\Mid Am 2016\PROGRAMS\OTI Developed Course GI\pics Source\Label 2 OS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9200"/>
            <a:ext cx="8001000" cy="4580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a:t>Source: OSHA</a:t>
            </a:r>
          </a:p>
        </p:txBody>
      </p:sp>
    </p:spTree>
    <p:extLst>
      <p:ext uri="{BB962C8B-B14F-4D97-AF65-F5344CB8AC3E}">
        <p14:creationId xmlns:p14="http://schemas.microsoft.com/office/powerpoint/2010/main" val="960663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Locating Information</a:t>
            </a:r>
          </a:p>
        </p:txBody>
      </p:sp>
      <p:sp>
        <p:nvSpPr>
          <p:cNvPr id="13" name="TextBox 12"/>
          <p:cNvSpPr txBox="1"/>
          <p:nvPr/>
        </p:nvSpPr>
        <p:spPr>
          <a:xfrm>
            <a:off x="7516586" y="5799743"/>
            <a:ext cx="1066800" cy="215444"/>
          </a:xfrm>
          <a:prstGeom prst="rect">
            <a:avLst/>
          </a:prstGeom>
          <a:noFill/>
        </p:spPr>
        <p:txBody>
          <a:bodyPr wrap="square" rtlCol="0">
            <a:spAutoFit/>
          </a:bodyPr>
          <a:lstStyle/>
          <a:p>
            <a:pPr algn="ctr"/>
            <a:r>
              <a:rPr lang="en-US" sz="800"/>
              <a:t>Source: OSHA</a:t>
            </a:r>
          </a:p>
        </p:txBody>
      </p:sp>
      <p:pic>
        <p:nvPicPr>
          <p:cNvPr id="5" name="Picture 4"/>
          <p:cNvPicPr>
            <a:picLocks noChangeAspect="1"/>
          </p:cNvPicPr>
          <p:nvPr/>
        </p:nvPicPr>
        <p:blipFill rotWithShape="1">
          <a:blip r:embed="rId3"/>
          <a:srcRect l="395" t="1670" r="2601" b="1670"/>
          <a:stretch/>
        </p:blipFill>
        <p:spPr>
          <a:xfrm>
            <a:off x="1143000" y="1227743"/>
            <a:ext cx="7184571" cy="4572000"/>
          </a:xfrm>
          <a:prstGeom prst="rect">
            <a:avLst/>
          </a:prstGeom>
          <a:ln>
            <a:solidFill>
              <a:schemeClr val="tx1"/>
            </a:solidFill>
          </a:ln>
        </p:spPr>
      </p:pic>
    </p:spTree>
    <p:extLst>
      <p:ext uri="{BB962C8B-B14F-4D97-AF65-F5344CB8AC3E}">
        <p14:creationId xmlns:p14="http://schemas.microsoft.com/office/powerpoint/2010/main" val="1733340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Locating Information</a:t>
            </a:r>
          </a:p>
        </p:txBody>
      </p:sp>
      <p:sp>
        <p:nvSpPr>
          <p:cNvPr id="13" name="TextBox 12"/>
          <p:cNvSpPr txBox="1"/>
          <p:nvPr/>
        </p:nvSpPr>
        <p:spPr>
          <a:xfrm>
            <a:off x="4800600" y="4131771"/>
            <a:ext cx="1066800" cy="215444"/>
          </a:xfrm>
          <a:prstGeom prst="rect">
            <a:avLst/>
          </a:prstGeom>
          <a:noFill/>
        </p:spPr>
        <p:txBody>
          <a:bodyPr wrap="square" rtlCol="0">
            <a:spAutoFit/>
          </a:bodyPr>
          <a:lstStyle/>
          <a:p>
            <a:pPr algn="ctr"/>
            <a:r>
              <a:rPr lang="en-US" sz="800"/>
              <a:t>Source: OSHA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2516"/>
            <a:ext cx="3487764" cy="2479255"/>
          </a:xfrm>
          <a:prstGeom prst="rect">
            <a:avLst/>
          </a:prstGeom>
          <a:ln>
            <a:solidFill>
              <a:schemeClr val="tx1"/>
            </a:solidFill>
          </a:ln>
        </p:spPr>
      </p:pic>
    </p:spTree>
    <p:extLst>
      <p:ext uri="{BB962C8B-B14F-4D97-AF65-F5344CB8AC3E}">
        <p14:creationId xmlns:p14="http://schemas.microsoft.com/office/powerpoint/2010/main" val="4228830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Locating Information</a:t>
            </a:r>
          </a:p>
        </p:txBody>
      </p:sp>
      <p:sp>
        <p:nvSpPr>
          <p:cNvPr id="6" name="Content Placeholder 5"/>
          <p:cNvSpPr>
            <a:spLocks noGrp="1"/>
          </p:cNvSpPr>
          <p:nvPr>
            <p:ph idx="1"/>
          </p:nvPr>
        </p:nvSpPr>
        <p:spPr>
          <a:xfrm>
            <a:off x="394855" y="950267"/>
            <a:ext cx="8291945" cy="4800600"/>
          </a:xfrm>
        </p:spPr>
        <p:txBody>
          <a:bodyPr/>
          <a:lstStyle/>
          <a:p>
            <a:pPr marL="0" indent="0">
              <a:spcBef>
                <a:spcPts val="1200"/>
              </a:spcBef>
              <a:buNone/>
            </a:pPr>
            <a:r>
              <a:rPr lang="en-US" sz="2800" dirty="0"/>
              <a:t>In which section of an SDS would you find the following information?</a:t>
            </a:r>
          </a:p>
          <a:p>
            <a:pPr marL="514350" indent="-514350">
              <a:spcBef>
                <a:spcPts val="1200"/>
              </a:spcBef>
              <a:buFont typeface="+mj-lt"/>
              <a:buAutoNum type="arabicPeriod"/>
            </a:pPr>
            <a:r>
              <a:rPr lang="en-US" sz="2600" dirty="0"/>
              <a:t>Hazard identification such as hazard classification, signal word, and precautionary statements</a:t>
            </a:r>
          </a:p>
          <a:p>
            <a:pPr marL="514350" indent="-514350">
              <a:spcBef>
                <a:spcPts val="1200"/>
              </a:spcBef>
              <a:buFont typeface="+mj-lt"/>
              <a:buAutoNum type="arabicPeriod"/>
            </a:pPr>
            <a:endParaRPr lang="en-US" sz="1800" dirty="0"/>
          </a:p>
          <a:p>
            <a:pPr marL="514350" indent="-514350">
              <a:spcBef>
                <a:spcPts val="1200"/>
              </a:spcBef>
              <a:buFont typeface="+mj-lt"/>
              <a:buAutoNum type="arabicPeriod"/>
            </a:pPr>
            <a:r>
              <a:rPr lang="en-US" sz="2600" dirty="0"/>
              <a:t>Initial care instructions for untrained responders attending to an individual who has been exposed to the chemical</a:t>
            </a:r>
          </a:p>
          <a:p>
            <a:pPr marL="514350" indent="-514350">
              <a:spcBef>
                <a:spcPts val="1200"/>
              </a:spcBef>
              <a:buFont typeface="+mj-lt"/>
              <a:buAutoNum type="arabicPeriod"/>
            </a:pPr>
            <a:endParaRPr lang="en-US" sz="1800" dirty="0"/>
          </a:p>
          <a:p>
            <a:pPr marL="514350" indent="-514350">
              <a:spcBef>
                <a:spcPts val="1200"/>
              </a:spcBef>
              <a:buFont typeface="+mj-lt"/>
              <a:buAutoNum type="arabicPeriod"/>
            </a:pPr>
            <a:r>
              <a:rPr lang="en-US" sz="2600" dirty="0"/>
              <a:t>Recommendations for PPE</a:t>
            </a:r>
          </a:p>
        </p:txBody>
      </p:sp>
      <p:sp>
        <p:nvSpPr>
          <p:cNvPr id="7" name="TextBox 6"/>
          <p:cNvSpPr txBox="1"/>
          <p:nvPr/>
        </p:nvSpPr>
        <p:spPr>
          <a:xfrm>
            <a:off x="914400" y="2806391"/>
            <a:ext cx="6011718" cy="461665"/>
          </a:xfrm>
          <a:prstGeom prst="rect">
            <a:avLst/>
          </a:prstGeom>
          <a:noFill/>
        </p:spPr>
        <p:txBody>
          <a:bodyPr wrap="square" rtlCol="0">
            <a:spAutoFit/>
          </a:bodyPr>
          <a:lstStyle/>
          <a:p>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Section 2: Hazard(s) Identification</a:t>
            </a:r>
          </a:p>
        </p:txBody>
      </p:sp>
      <p:sp>
        <p:nvSpPr>
          <p:cNvPr id="9" name="TextBox 8"/>
          <p:cNvSpPr txBox="1"/>
          <p:nvPr/>
        </p:nvSpPr>
        <p:spPr>
          <a:xfrm>
            <a:off x="909782" y="4509345"/>
            <a:ext cx="6773718" cy="461665"/>
          </a:xfrm>
          <a:prstGeom prst="rect">
            <a:avLst/>
          </a:prstGeom>
          <a:noFill/>
        </p:spPr>
        <p:txBody>
          <a:bodyPr wrap="square" rtlCol="0">
            <a:spAutoFit/>
          </a:bodyPr>
          <a:lstStyle/>
          <a:p>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Section 4: First-Aid Measures</a:t>
            </a:r>
          </a:p>
        </p:txBody>
      </p:sp>
      <p:sp>
        <p:nvSpPr>
          <p:cNvPr id="10" name="TextBox 9"/>
          <p:cNvSpPr txBox="1"/>
          <p:nvPr/>
        </p:nvSpPr>
        <p:spPr>
          <a:xfrm>
            <a:off x="909782" y="5520034"/>
            <a:ext cx="8077200" cy="461665"/>
          </a:xfrm>
          <a:prstGeom prst="rect">
            <a:avLst/>
          </a:prstGeom>
          <a:noFill/>
        </p:spPr>
        <p:txBody>
          <a:bodyPr wrap="square" rtlCol="0">
            <a:spAutoFit/>
          </a:bodyPr>
          <a:lstStyle/>
          <a:p>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Section 8: Exposure Controls/Personal Protection</a:t>
            </a:r>
          </a:p>
        </p:txBody>
      </p:sp>
    </p:spTree>
    <p:extLst>
      <p:ext uri="{BB962C8B-B14F-4D97-AF65-F5344CB8AC3E}">
        <p14:creationId xmlns:p14="http://schemas.microsoft.com/office/powerpoint/2010/main" val="377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F44EF8-8AA0-42C7-AE3C-FD704BA78A6D}"/>
              </a:ext>
            </a:extLst>
          </p:cNvPr>
          <p:cNvSpPr txBox="1"/>
          <p:nvPr/>
        </p:nvSpPr>
        <p:spPr>
          <a:xfrm>
            <a:off x="1626124" y="75414"/>
            <a:ext cx="5891752"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ACCIDENT</a:t>
            </a:r>
          </a:p>
        </p:txBody>
      </p:sp>
      <p:sp>
        <p:nvSpPr>
          <p:cNvPr id="3" name="TextBox 2">
            <a:extLst>
              <a:ext uri="{FF2B5EF4-FFF2-40B4-BE49-F238E27FC236}">
                <a16:creationId xmlns:a16="http://schemas.microsoft.com/office/drawing/2014/main" id="{4E4D59D3-FB8C-4434-A546-13759395D75E}"/>
              </a:ext>
            </a:extLst>
          </p:cNvPr>
          <p:cNvSpPr txBox="1"/>
          <p:nvPr/>
        </p:nvSpPr>
        <p:spPr>
          <a:xfrm>
            <a:off x="608029" y="801279"/>
            <a:ext cx="7927942" cy="1015663"/>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A Temporary Mechanic was assigned to supervise and assist another craft that was contracted to perform “pit sealing” in a hydraulic elevator pit located in a parking garage.</a:t>
            </a:r>
          </a:p>
        </p:txBody>
      </p:sp>
      <p:sp>
        <p:nvSpPr>
          <p:cNvPr id="4" name="TextBox 3">
            <a:extLst>
              <a:ext uri="{FF2B5EF4-FFF2-40B4-BE49-F238E27FC236}">
                <a16:creationId xmlns:a16="http://schemas.microsoft.com/office/drawing/2014/main" id="{9E0391B4-F179-4365-9897-6D1EAA52CF26}"/>
              </a:ext>
            </a:extLst>
          </p:cNvPr>
          <p:cNvSpPr txBox="1"/>
          <p:nvPr/>
        </p:nvSpPr>
        <p:spPr>
          <a:xfrm>
            <a:off x="608029" y="1958032"/>
            <a:ext cx="8008070" cy="1015663"/>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TM provided access to the pit by raising the elevator, placing pipe stands, closing and pinning the pit valve and performing lockout/ tagout.</a:t>
            </a:r>
          </a:p>
        </p:txBody>
      </p:sp>
      <p:sp>
        <p:nvSpPr>
          <p:cNvPr id="5" name="TextBox 4">
            <a:extLst>
              <a:ext uri="{FF2B5EF4-FFF2-40B4-BE49-F238E27FC236}">
                <a16:creationId xmlns:a16="http://schemas.microsoft.com/office/drawing/2014/main" id="{FF8E63A2-F793-4EE6-AA96-4FC147328C62}"/>
              </a:ext>
            </a:extLst>
          </p:cNvPr>
          <p:cNvSpPr txBox="1"/>
          <p:nvPr/>
        </p:nvSpPr>
        <p:spPr>
          <a:xfrm>
            <a:off x="608029" y="4883085"/>
            <a:ext cx="3963971" cy="1323439"/>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pit sealing crew commenced work by pouring a gallon of Acetone on the pit floor, cleaning the oil and grease from the floor.</a:t>
            </a:r>
          </a:p>
        </p:txBody>
      </p:sp>
      <p:sp>
        <p:nvSpPr>
          <p:cNvPr id="6" name="TextBox 5">
            <a:extLst>
              <a:ext uri="{FF2B5EF4-FFF2-40B4-BE49-F238E27FC236}">
                <a16:creationId xmlns:a16="http://schemas.microsoft.com/office/drawing/2014/main" id="{B762BD88-8C7C-4A71-8EC4-0F94F07F4FFE}"/>
              </a:ext>
            </a:extLst>
          </p:cNvPr>
          <p:cNvSpPr txBox="1"/>
          <p:nvPr/>
        </p:nvSpPr>
        <p:spPr>
          <a:xfrm>
            <a:off x="608028" y="2958893"/>
            <a:ext cx="3963971" cy="163121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TM provided access to a GFCI outlet outside of the pit and remained in the vicinity near the</a:t>
            </a:r>
          </a:p>
          <a:p>
            <a:r>
              <a:rPr lang="en-US" sz="2000" dirty="0">
                <a:latin typeface="Tahoma" panose="020B0604030504040204" pitchFamily="34" charset="0"/>
                <a:ea typeface="Tahoma" panose="020B0604030504040204" pitchFamily="34" charset="0"/>
                <a:cs typeface="Tahoma" panose="020B0604030504040204" pitchFamily="34" charset="0"/>
              </a:rPr>
              <a:t>machine room and his service vehicle.</a:t>
            </a:r>
          </a:p>
        </p:txBody>
      </p:sp>
      <p:pic>
        <p:nvPicPr>
          <p:cNvPr id="7" name="Picture 6">
            <a:extLst>
              <a:ext uri="{FF2B5EF4-FFF2-40B4-BE49-F238E27FC236}">
                <a16:creationId xmlns:a16="http://schemas.microsoft.com/office/drawing/2014/main" id="{D76392F3-29BE-487F-B422-69AA3C849C57}"/>
              </a:ext>
            </a:extLst>
          </p:cNvPr>
          <p:cNvPicPr>
            <a:picLocks noChangeAspect="1"/>
          </p:cNvPicPr>
          <p:nvPr/>
        </p:nvPicPr>
        <p:blipFill>
          <a:blip r:embed="rId2"/>
          <a:stretch>
            <a:fillRect/>
          </a:stretch>
        </p:blipFill>
        <p:spPr>
          <a:xfrm>
            <a:off x="4821863" y="2900381"/>
            <a:ext cx="3379456" cy="3379456"/>
          </a:xfrm>
          <a:prstGeom prst="rect">
            <a:avLst/>
          </a:prstGeom>
        </p:spPr>
      </p:pic>
    </p:spTree>
    <p:extLst>
      <p:ext uri="{BB962C8B-B14F-4D97-AF65-F5344CB8AC3E}">
        <p14:creationId xmlns:p14="http://schemas.microsoft.com/office/powerpoint/2010/main" val="38456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F44EF8-8AA0-42C7-AE3C-FD704BA78A6D}"/>
              </a:ext>
            </a:extLst>
          </p:cNvPr>
          <p:cNvSpPr txBox="1"/>
          <p:nvPr/>
        </p:nvSpPr>
        <p:spPr>
          <a:xfrm>
            <a:off x="1626124" y="75414"/>
            <a:ext cx="5891752"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ACCIDENT</a:t>
            </a:r>
          </a:p>
        </p:txBody>
      </p:sp>
      <p:sp>
        <p:nvSpPr>
          <p:cNvPr id="3" name="TextBox 2">
            <a:extLst>
              <a:ext uri="{FF2B5EF4-FFF2-40B4-BE49-F238E27FC236}">
                <a16:creationId xmlns:a16="http://schemas.microsoft.com/office/drawing/2014/main" id="{4E4D59D3-FB8C-4434-A546-13759395D75E}"/>
              </a:ext>
            </a:extLst>
          </p:cNvPr>
          <p:cNvSpPr txBox="1"/>
          <p:nvPr/>
        </p:nvSpPr>
        <p:spPr>
          <a:xfrm>
            <a:off x="608029" y="832557"/>
            <a:ext cx="7927942" cy="830997"/>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As they began using an angle grinder to remove high spots on the pit floor, sparks ignited the Acetone vapor.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E0391B4-F179-4365-9897-6D1EAA52CF26}"/>
              </a:ext>
            </a:extLst>
          </p:cNvPr>
          <p:cNvSpPr txBox="1"/>
          <p:nvPr/>
        </p:nvSpPr>
        <p:spPr>
          <a:xfrm>
            <a:off x="608029" y="1966988"/>
            <a:ext cx="8008070" cy="830997"/>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Both men caught fire from the ignition and flashback of the explosion.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B762BD88-8C7C-4A71-8EC4-0F94F07F4FFE}"/>
              </a:ext>
            </a:extLst>
          </p:cNvPr>
          <p:cNvSpPr txBox="1"/>
          <p:nvPr/>
        </p:nvSpPr>
        <p:spPr>
          <a:xfrm>
            <a:off x="608029" y="3101419"/>
            <a:ext cx="3963971" cy="3046988"/>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TM heard the event, grabbed the fire extinguisher from the machine room, and extinguished the fire. He continued to assist until emergency responders arrived.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4536FC2F-02FA-4932-8486-7830D4EFC05D}"/>
              </a:ext>
            </a:extLst>
          </p:cNvPr>
          <p:cNvPicPr>
            <a:picLocks noChangeAspect="1"/>
          </p:cNvPicPr>
          <p:nvPr/>
        </p:nvPicPr>
        <p:blipFill>
          <a:blip r:embed="rId2"/>
          <a:stretch>
            <a:fillRect/>
          </a:stretch>
        </p:blipFill>
        <p:spPr>
          <a:xfrm>
            <a:off x="4751109" y="3101419"/>
            <a:ext cx="3685881" cy="3072528"/>
          </a:xfrm>
          <a:prstGeom prst="rect">
            <a:avLst/>
          </a:prstGeom>
        </p:spPr>
      </p:pic>
    </p:spTree>
    <p:extLst>
      <p:ext uri="{BB962C8B-B14F-4D97-AF65-F5344CB8AC3E}">
        <p14:creationId xmlns:p14="http://schemas.microsoft.com/office/powerpoint/2010/main" val="26675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F44EF8-8AA0-42C7-AE3C-FD704BA78A6D}"/>
              </a:ext>
            </a:extLst>
          </p:cNvPr>
          <p:cNvSpPr txBox="1"/>
          <p:nvPr/>
        </p:nvSpPr>
        <p:spPr>
          <a:xfrm>
            <a:off x="1626124" y="75414"/>
            <a:ext cx="5891752"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ACCIDENT</a:t>
            </a:r>
          </a:p>
        </p:txBody>
      </p:sp>
      <p:sp>
        <p:nvSpPr>
          <p:cNvPr id="7" name="TextBox 6">
            <a:extLst>
              <a:ext uri="{FF2B5EF4-FFF2-40B4-BE49-F238E27FC236}">
                <a16:creationId xmlns:a16="http://schemas.microsoft.com/office/drawing/2014/main" id="{07941399-4585-4179-9855-6195F0745047}"/>
              </a:ext>
            </a:extLst>
          </p:cNvPr>
          <p:cNvSpPr txBox="1"/>
          <p:nvPr/>
        </p:nvSpPr>
        <p:spPr>
          <a:xfrm>
            <a:off x="560894" y="660189"/>
            <a:ext cx="8022211" cy="584775"/>
          </a:xfrm>
          <a:prstGeom prst="rect">
            <a:avLst/>
          </a:prstGeom>
          <a:noFill/>
        </p:spPr>
        <p:txBody>
          <a:bodyPr wrap="square" rtlCol="0">
            <a:sp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Recommendations &amp; Lessons Learned</a:t>
            </a:r>
          </a:p>
        </p:txBody>
      </p:sp>
      <p:sp>
        <p:nvSpPr>
          <p:cNvPr id="9" name="TextBox 8">
            <a:extLst>
              <a:ext uri="{FF2B5EF4-FFF2-40B4-BE49-F238E27FC236}">
                <a16:creationId xmlns:a16="http://schemas.microsoft.com/office/drawing/2014/main" id="{EFD6E4EA-211F-43A5-9880-7F50D59AA334}"/>
              </a:ext>
            </a:extLst>
          </p:cNvPr>
          <p:cNvSpPr txBox="1"/>
          <p:nvPr/>
        </p:nvSpPr>
        <p:spPr>
          <a:xfrm>
            <a:off x="273377" y="1214923"/>
            <a:ext cx="4044099"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Insist that your employer provides safety data sheets for chemicals used by other crafts under your control.</a:t>
            </a:r>
          </a:p>
        </p:txBody>
      </p:sp>
      <p:sp>
        <p:nvSpPr>
          <p:cNvPr id="10" name="TextBox 9">
            <a:extLst>
              <a:ext uri="{FF2B5EF4-FFF2-40B4-BE49-F238E27FC236}">
                <a16:creationId xmlns:a16="http://schemas.microsoft.com/office/drawing/2014/main" id="{76BCBAD6-7F85-4AF8-BCAE-6C85F742ABB8}"/>
              </a:ext>
            </a:extLst>
          </p:cNvPr>
          <p:cNvSpPr txBox="1"/>
          <p:nvPr/>
        </p:nvSpPr>
        <p:spPr>
          <a:xfrm>
            <a:off x="287516" y="2532860"/>
            <a:ext cx="4133653"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Understand hazardous materials warning labels and review employer’s hazardous communication program. </a:t>
            </a:r>
          </a:p>
        </p:txBody>
      </p:sp>
      <p:sp>
        <p:nvSpPr>
          <p:cNvPr id="11" name="TextBox 10">
            <a:extLst>
              <a:ext uri="{FF2B5EF4-FFF2-40B4-BE49-F238E27FC236}">
                <a16:creationId xmlns:a16="http://schemas.microsoft.com/office/drawing/2014/main" id="{26EE958F-7FAB-464C-82F3-EB5122053A7B}"/>
              </a:ext>
            </a:extLst>
          </p:cNvPr>
          <p:cNvSpPr txBox="1"/>
          <p:nvPr/>
        </p:nvSpPr>
        <p:spPr>
          <a:xfrm>
            <a:off x="273377" y="3861394"/>
            <a:ext cx="4161933"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Non-elevator work performed in pits by others should be continuously supervised to prevent catastrophic events from occurring</a:t>
            </a:r>
          </a:p>
        </p:txBody>
      </p:sp>
      <p:sp>
        <p:nvSpPr>
          <p:cNvPr id="12" name="TextBox 11">
            <a:extLst>
              <a:ext uri="{FF2B5EF4-FFF2-40B4-BE49-F238E27FC236}">
                <a16:creationId xmlns:a16="http://schemas.microsoft.com/office/drawing/2014/main" id="{16B3665E-4A16-4DFB-AAA4-E2C0E2695DA4}"/>
              </a:ext>
            </a:extLst>
          </p:cNvPr>
          <p:cNvSpPr txBox="1"/>
          <p:nvPr/>
        </p:nvSpPr>
        <p:spPr>
          <a:xfrm>
            <a:off x="273377" y="5270728"/>
            <a:ext cx="4011106"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Enroll in a confined space awareness course for a greater understanding of safe work practices in confined spaces</a:t>
            </a:r>
          </a:p>
        </p:txBody>
      </p:sp>
      <p:pic>
        <p:nvPicPr>
          <p:cNvPr id="13" name="Picture 12">
            <a:extLst>
              <a:ext uri="{FF2B5EF4-FFF2-40B4-BE49-F238E27FC236}">
                <a16:creationId xmlns:a16="http://schemas.microsoft.com/office/drawing/2014/main" id="{4573E0E7-2F07-4C02-885C-77B26CE4FC34}"/>
              </a:ext>
            </a:extLst>
          </p:cNvPr>
          <p:cNvPicPr>
            <a:picLocks noChangeAspect="1"/>
          </p:cNvPicPr>
          <p:nvPr/>
        </p:nvPicPr>
        <p:blipFill>
          <a:blip r:embed="rId2"/>
          <a:stretch>
            <a:fillRect/>
          </a:stretch>
        </p:blipFill>
        <p:spPr>
          <a:xfrm>
            <a:off x="4421169" y="1372867"/>
            <a:ext cx="2109627" cy="1493178"/>
          </a:xfrm>
          <a:prstGeom prst="rect">
            <a:avLst/>
          </a:prstGeom>
        </p:spPr>
      </p:pic>
      <p:pic>
        <p:nvPicPr>
          <p:cNvPr id="14" name="Picture 13">
            <a:extLst>
              <a:ext uri="{FF2B5EF4-FFF2-40B4-BE49-F238E27FC236}">
                <a16:creationId xmlns:a16="http://schemas.microsoft.com/office/drawing/2014/main" id="{A2DA7AC6-F109-4DA3-AD94-03F9565C4E87}"/>
              </a:ext>
            </a:extLst>
          </p:cNvPr>
          <p:cNvPicPr>
            <a:picLocks noChangeAspect="1"/>
          </p:cNvPicPr>
          <p:nvPr/>
        </p:nvPicPr>
        <p:blipFill>
          <a:blip r:embed="rId3"/>
          <a:stretch>
            <a:fillRect/>
          </a:stretch>
        </p:blipFill>
        <p:spPr>
          <a:xfrm>
            <a:off x="6255073" y="2947543"/>
            <a:ext cx="2525605" cy="1739449"/>
          </a:xfrm>
          <a:prstGeom prst="rect">
            <a:avLst/>
          </a:prstGeom>
        </p:spPr>
      </p:pic>
      <p:pic>
        <p:nvPicPr>
          <p:cNvPr id="16" name="Picture 15">
            <a:extLst>
              <a:ext uri="{FF2B5EF4-FFF2-40B4-BE49-F238E27FC236}">
                <a16:creationId xmlns:a16="http://schemas.microsoft.com/office/drawing/2014/main" id="{741DC367-620D-4F78-BCB4-48CF33D1FB42}"/>
              </a:ext>
            </a:extLst>
          </p:cNvPr>
          <p:cNvPicPr>
            <a:picLocks noChangeAspect="1"/>
          </p:cNvPicPr>
          <p:nvPr/>
        </p:nvPicPr>
        <p:blipFill>
          <a:blip r:embed="rId4"/>
          <a:stretch>
            <a:fillRect/>
          </a:stretch>
        </p:blipFill>
        <p:spPr>
          <a:xfrm>
            <a:off x="4821813" y="4808658"/>
            <a:ext cx="2502813" cy="1870914"/>
          </a:xfrm>
          <a:prstGeom prst="rect">
            <a:avLst/>
          </a:prstGeom>
        </p:spPr>
      </p:pic>
    </p:spTree>
    <p:extLst>
      <p:ext uri="{BB962C8B-B14F-4D97-AF65-F5344CB8AC3E}">
        <p14:creationId xmlns:p14="http://schemas.microsoft.com/office/powerpoint/2010/main" val="12114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457200" y="1143000"/>
            <a:ext cx="8382000" cy="3733800"/>
          </a:xfrm>
        </p:spPr>
        <p:txBody>
          <a:bodyPr>
            <a:normAutofit/>
          </a:bodyPr>
          <a:lstStyle/>
          <a:p>
            <a:pPr marL="514350" indent="-514350">
              <a:buAutoNum type="arabicPeriod"/>
            </a:pPr>
            <a:r>
              <a:rPr lang="en-US" dirty="0"/>
              <a:t>A hazard communication program requires which of the following components?</a:t>
            </a:r>
          </a:p>
          <a:p>
            <a:pPr marL="914400" lvl="1" indent="-514350">
              <a:buFont typeface="+mj-lt"/>
              <a:buAutoNum type="alphaLcPeriod"/>
            </a:pPr>
            <a:r>
              <a:rPr lang="en-US" dirty="0"/>
              <a:t>Written program</a:t>
            </a:r>
          </a:p>
          <a:p>
            <a:pPr marL="914400" lvl="1" indent="-514350">
              <a:buFont typeface="+mj-lt"/>
              <a:buAutoNum type="alphaLcPeriod"/>
            </a:pPr>
            <a:r>
              <a:rPr lang="en-US" dirty="0"/>
              <a:t>SDS/labeling</a:t>
            </a:r>
          </a:p>
          <a:p>
            <a:pPr marL="914400" lvl="1" indent="-514350">
              <a:buFont typeface="+mj-lt"/>
              <a:buAutoNum type="alphaLcPeriod"/>
            </a:pPr>
            <a:r>
              <a:rPr lang="en-US" dirty="0"/>
              <a:t>Training</a:t>
            </a:r>
          </a:p>
          <a:p>
            <a:pPr marL="914400" lvl="1" indent="-514350">
              <a:buFont typeface="+mj-lt"/>
              <a:buAutoNum type="alphaLcPeriod"/>
            </a:pPr>
            <a:r>
              <a:rPr lang="en-US" dirty="0"/>
              <a:t>All of the above</a:t>
            </a:r>
          </a:p>
        </p:txBody>
      </p:sp>
      <p:sp>
        <p:nvSpPr>
          <p:cNvPr id="7" name="Content Placeholder 2"/>
          <p:cNvSpPr txBox="1">
            <a:spLocks/>
          </p:cNvSpPr>
          <p:nvPr/>
        </p:nvSpPr>
        <p:spPr>
          <a:xfrm>
            <a:off x="457200" y="4876800"/>
            <a:ext cx="8229600" cy="75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Answer</a:t>
            </a:r>
            <a:r>
              <a:rPr lang="en-US"/>
              <a:t>: </a:t>
            </a:r>
            <a:r>
              <a:rPr lang="en-US" b="1">
                <a:solidFill>
                  <a:srgbClr val="FF0000"/>
                </a:solidFill>
              </a:rPr>
              <a:t>d. All of the above </a:t>
            </a:r>
          </a:p>
        </p:txBody>
      </p:sp>
    </p:spTree>
    <p:extLst>
      <p:ext uri="{BB962C8B-B14F-4D97-AF65-F5344CB8AC3E}">
        <p14:creationId xmlns:p14="http://schemas.microsoft.com/office/powerpoint/2010/main" val="22163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sz="half" idx="1"/>
          </p:nvPr>
        </p:nvSpPr>
        <p:spPr>
          <a:xfrm>
            <a:off x="685800" y="1143000"/>
            <a:ext cx="7772400" cy="1524000"/>
          </a:xfrm>
        </p:spPr>
        <p:txBody>
          <a:bodyPr/>
          <a:lstStyle/>
          <a:p>
            <a:pPr marL="0" indent="0">
              <a:buNone/>
            </a:pPr>
            <a:r>
              <a:rPr lang="en-US" sz="3200"/>
              <a:t>Seven major elements in the GHS-aligned Hazard Communication Standard</a:t>
            </a:r>
          </a:p>
        </p:txBody>
      </p:sp>
      <p:pic>
        <p:nvPicPr>
          <p:cNvPr id="5" name="Content Placeholder 4"/>
          <p:cNvPicPr>
            <a:picLocks noGrp="1" noChangeAspect="1"/>
          </p:cNvPicPr>
          <p:nvPr>
            <p:ph sz="half" idx="2"/>
          </p:nvPr>
        </p:nvPicPr>
        <p:blipFill>
          <a:blip r:embed="rId3"/>
          <a:stretch>
            <a:fillRect/>
          </a:stretch>
        </p:blipFill>
        <p:spPr>
          <a:xfrm>
            <a:off x="1654117" y="2286000"/>
            <a:ext cx="5835766" cy="3603144"/>
          </a:xfrm>
          <a:prstGeom prst="rect">
            <a:avLst/>
          </a:prstGeom>
        </p:spPr>
      </p:pic>
      <p:sp>
        <p:nvSpPr>
          <p:cNvPr id="8" name="TextBox 7"/>
          <p:cNvSpPr txBox="1"/>
          <p:nvPr/>
        </p:nvSpPr>
        <p:spPr>
          <a:xfrm>
            <a:off x="1654117" y="5889144"/>
            <a:ext cx="1676400" cy="215444"/>
          </a:xfrm>
          <a:prstGeom prst="rect">
            <a:avLst/>
          </a:prstGeom>
          <a:noFill/>
        </p:spPr>
        <p:txBody>
          <a:bodyPr wrap="square" rtlCol="0">
            <a:spAutoFit/>
          </a:bodyPr>
          <a:lstStyle/>
          <a:p>
            <a:r>
              <a:rPr lang="en-US" sz="800"/>
              <a:t>Source: OSHA</a:t>
            </a:r>
          </a:p>
        </p:txBody>
      </p:sp>
    </p:spTree>
    <p:extLst>
      <p:ext uri="{BB962C8B-B14F-4D97-AF65-F5344CB8AC3E}">
        <p14:creationId xmlns:p14="http://schemas.microsoft.com/office/powerpoint/2010/main" val="77404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457200" y="1447800"/>
            <a:ext cx="8610600" cy="3048000"/>
          </a:xfrm>
        </p:spPr>
        <p:txBody>
          <a:bodyPr>
            <a:normAutofit fontScale="92500"/>
          </a:bodyPr>
          <a:lstStyle/>
          <a:p>
            <a:pPr marL="0" indent="0">
              <a:buNone/>
            </a:pPr>
            <a:r>
              <a:rPr lang="en-US"/>
              <a:t>2. How many sections are required on an SDS?</a:t>
            </a:r>
          </a:p>
          <a:p>
            <a:pPr marL="914400" lvl="1" indent="-514350">
              <a:buFont typeface="+mj-lt"/>
              <a:buAutoNum type="alphaLcPeriod"/>
            </a:pPr>
            <a:r>
              <a:rPr lang="en-US" sz="3000"/>
              <a:t>11 sections</a:t>
            </a:r>
          </a:p>
          <a:p>
            <a:pPr marL="914400" lvl="1" indent="-514350">
              <a:buFont typeface="+mj-lt"/>
              <a:buAutoNum type="alphaLcPeriod"/>
            </a:pPr>
            <a:r>
              <a:rPr lang="en-US" sz="3000"/>
              <a:t>16 sections</a:t>
            </a:r>
          </a:p>
          <a:p>
            <a:pPr marL="914400" lvl="1" indent="-514350">
              <a:buFont typeface="+mj-lt"/>
              <a:buAutoNum type="alphaLcPeriod"/>
            </a:pPr>
            <a:r>
              <a:rPr lang="en-US" sz="3000"/>
              <a:t>4 sections</a:t>
            </a:r>
          </a:p>
          <a:p>
            <a:pPr marL="914400" lvl="1" indent="-514350">
              <a:buFont typeface="+mj-lt"/>
              <a:buAutoNum type="alphaLcPeriod"/>
            </a:pPr>
            <a:r>
              <a:rPr lang="en-US" sz="3000"/>
              <a:t>As many as necessary to convey understanding</a:t>
            </a:r>
          </a:p>
        </p:txBody>
      </p:sp>
      <p:sp>
        <p:nvSpPr>
          <p:cNvPr id="7"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Answer</a:t>
            </a:r>
            <a:r>
              <a:rPr lang="en-US"/>
              <a:t>: </a:t>
            </a:r>
            <a:r>
              <a:rPr lang="en-US" b="1">
                <a:solidFill>
                  <a:srgbClr val="FF0000"/>
                </a:solidFill>
              </a:rPr>
              <a:t>b. 16 sections</a:t>
            </a: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Knowledge Check</a:t>
            </a:r>
          </a:p>
        </p:txBody>
      </p:sp>
      <p:sp>
        <p:nvSpPr>
          <p:cNvPr id="3" name="Content Placeholder 2"/>
          <p:cNvSpPr>
            <a:spLocks noGrp="1"/>
          </p:cNvSpPr>
          <p:nvPr>
            <p:ph idx="1"/>
          </p:nvPr>
        </p:nvSpPr>
        <p:spPr>
          <a:xfrm>
            <a:off x="457200" y="962457"/>
            <a:ext cx="8229600" cy="4523943"/>
          </a:xfrm>
        </p:spPr>
        <p:txBody>
          <a:bodyPr>
            <a:normAutofit/>
          </a:bodyPr>
          <a:lstStyle/>
          <a:p>
            <a:pPr marL="0" indent="0">
              <a:buNone/>
            </a:pPr>
            <a:r>
              <a:rPr lang="en-US" sz="3000" dirty="0"/>
              <a:t>3. Which of the following statements is true of the pictograms on HCS labels?</a:t>
            </a:r>
          </a:p>
          <a:p>
            <a:pPr marL="914400" lvl="1" indent="-514350">
              <a:buFont typeface="+mj-lt"/>
              <a:buAutoNum type="alphaLcPeriod"/>
            </a:pPr>
            <a:r>
              <a:rPr lang="en-US" sz="2200" dirty="0"/>
              <a:t>They are identical to those used on DOT transport labels and may have various background colors</a:t>
            </a:r>
          </a:p>
          <a:p>
            <a:pPr marL="914400" lvl="1" indent="-514350">
              <a:buFont typeface="+mj-lt"/>
              <a:buAutoNum type="alphaLcPeriod"/>
            </a:pPr>
            <a:r>
              <a:rPr lang="en-US" sz="2200" dirty="0"/>
              <a:t>They consist of four bars that are color-coded as blue, red, yellow, and white to match hazards</a:t>
            </a:r>
          </a:p>
          <a:p>
            <a:pPr marL="914400" lvl="1" indent="-514350">
              <a:buFont typeface="+mj-lt"/>
              <a:buAutoNum type="alphaLcPeriod"/>
            </a:pPr>
            <a:r>
              <a:rPr lang="en-US" sz="2200" dirty="0"/>
              <a:t>HCS pictograms are required and standardized red square-on-points with black hazard symbols and white backgrounds</a:t>
            </a:r>
          </a:p>
          <a:p>
            <a:pPr marL="914400" lvl="1" indent="-514350">
              <a:buFont typeface="+mj-lt"/>
              <a:buAutoNum type="alphaLcPeriod"/>
            </a:pPr>
            <a:r>
              <a:rPr lang="en-US" sz="2200" dirty="0"/>
              <a:t>All of the above</a:t>
            </a:r>
          </a:p>
        </p:txBody>
      </p:sp>
      <p:sp>
        <p:nvSpPr>
          <p:cNvPr id="7" name="Content Placeholder 2"/>
          <p:cNvSpPr txBox="1">
            <a:spLocks/>
          </p:cNvSpPr>
          <p:nvPr/>
        </p:nvSpPr>
        <p:spPr>
          <a:xfrm>
            <a:off x="1257300" y="5305090"/>
            <a:ext cx="6629400" cy="9727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c. HCS pictograms are required and standardized red square-on-points with black hazard symbols and white backgrounds.</a:t>
            </a:r>
          </a:p>
        </p:txBody>
      </p:sp>
    </p:spTree>
    <p:extLst>
      <p:ext uri="{BB962C8B-B14F-4D97-AF65-F5344CB8AC3E}">
        <p14:creationId xmlns:p14="http://schemas.microsoft.com/office/powerpoint/2010/main" val="17164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457200" y="1055112"/>
            <a:ext cx="8229600" cy="3349124"/>
          </a:xfrm>
        </p:spPr>
        <p:txBody>
          <a:bodyPr>
            <a:normAutofit/>
          </a:bodyPr>
          <a:lstStyle/>
          <a:p>
            <a:pPr marL="0" indent="0">
              <a:buNone/>
            </a:pPr>
            <a:r>
              <a:rPr lang="en-US" dirty="0"/>
              <a:t>4. Your right to understand is _____. </a:t>
            </a:r>
          </a:p>
          <a:p>
            <a:pPr marL="914400" lvl="1" indent="-514350">
              <a:buFont typeface="+mj-lt"/>
              <a:buAutoNum type="alphaLcPeriod"/>
            </a:pPr>
            <a:r>
              <a:rPr lang="en-US" sz="3000" dirty="0"/>
              <a:t>Not simply shown or told</a:t>
            </a:r>
          </a:p>
          <a:p>
            <a:pPr marL="914400" lvl="1" indent="-514350">
              <a:buFont typeface="+mj-lt"/>
              <a:buAutoNum type="alphaLcPeriod"/>
            </a:pPr>
            <a:r>
              <a:rPr lang="en-US" sz="3000" dirty="0"/>
              <a:t>Not simply given an SDS</a:t>
            </a:r>
          </a:p>
          <a:p>
            <a:pPr marL="914400" lvl="1" indent="-514350">
              <a:buFont typeface="+mj-lt"/>
              <a:buAutoNum type="alphaLcPeriod"/>
            </a:pPr>
            <a:r>
              <a:rPr lang="en-US" sz="3000" dirty="0"/>
              <a:t>Required at initial assignment/when thing change </a:t>
            </a:r>
          </a:p>
          <a:p>
            <a:pPr marL="914400" lvl="1" indent="-514350">
              <a:buFont typeface="+mj-lt"/>
              <a:buAutoNum type="alphaLcPeriod"/>
            </a:pPr>
            <a:r>
              <a:rPr lang="en-US" sz="3000" dirty="0"/>
              <a:t>All of the above</a:t>
            </a:r>
          </a:p>
        </p:txBody>
      </p:sp>
      <p:sp>
        <p:nvSpPr>
          <p:cNvPr id="11" name="Content Placeholder 2"/>
          <p:cNvSpPr txBox="1">
            <a:spLocks/>
          </p:cNvSpPr>
          <p:nvPr/>
        </p:nvSpPr>
        <p:spPr>
          <a:xfrm>
            <a:off x="457200" y="48006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Answer</a:t>
            </a:r>
            <a:r>
              <a:rPr lang="en-US" dirty="0"/>
              <a:t>: </a:t>
            </a:r>
            <a:r>
              <a:rPr lang="en-US" b="1" dirty="0">
                <a:solidFill>
                  <a:srgbClr val="FF0000"/>
                </a:solidFill>
              </a:rPr>
              <a:t>d. All of the above </a:t>
            </a:r>
          </a:p>
        </p:txBody>
      </p:sp>
    </p:spTree>
    <p:extLst>
      <p:ext uri="{BB962C8B-B14F-4D97-AF65-F5344CB8AC3E}">
        <p14:creationId xmlns:p14="http://schemas.microsoft.com/office/powerpoint/2010/main" val="9040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a:xfrm>
            <a:off x="914400" y="1143000"/>
            <a:ext cx="7315200" cy="4495801"/>
          </a:xfrm>
        </p:spPr>
        <p:txBody>
          <a:bodyPr/>
          <a:lstStyle/>
          <a:p>
            <a:pPr marL="0" indent="0">
              <a:buNone/>
            </a:pPr>
            <a:r>
              <a:rPr lang="en-US" dirty="0"/>
              <a:t>In this module we discussed:</a:t>
            </a:r>
          </a:p>
          <a:p>
            <a:r>
              <a:rPr lang="en-US" sz="2800" dirty="0"/>
              <a:t>Employer’s responsibilities under HCS</a:t>
            </a:r>
          </a:p>
          <a:p>
            <a:r>
              <a:rPr lang="en-US" sz="2800" dirty="0"/>
              <a:t>Components of a hazard communication program</a:t>
            </a:r>
          </a:p>
          <a:p>
            <a:r>
              <a:rPr lang="en-US" sz="2800" dirty="0"/>
              <a:t>Requirements of different types of hazard communication labels</a:t>
            </a:r>
          </a:p>
          <a:p>
            <a:r>
              <a:rPr lang="en-US" sz="2800" dirty="0"/>
              <a:t>How to locate pertinent information</a:t>
            </a:r>
          </a:p>
        </p:txBody>
      </p:sp>
    </p:spTree>
    <p:extLst>
      <p:ext uri="{BB962C8B-B14F-4D97-AF65-F5344CB8AC3E}">
        <p14:creationId xmlns:p14="http://schemas.microsoft.com/office/powerpoint/2010/main" val="3687786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48434C-F428-4EDB-BA7D-35D9DC34D199}"/>
              </a:ext>
            </a:extLst>
          </p:cNvPr>
          <p:cNvSpPr txBox="1"/>
          <p:nvPr/>
        </p:nvSpPr>
        <p:spPr>
          <a:xfrm>
            <a:off x="512956" y="945654"/>
            <a:ext cx="8173844" cy="5180905"/>
          </a:xfrm>
          <a:prstGeom prst="rect">
            <a:avLst/>
          </a:prstGeom>
          <a:noFill/>
        </p:spPr>
        <p:txBody>
          <a:bodyPr wrap="square">
            <a:spAutoFit/>
          </a:bodyPr>
          <a:lstStyle/>
          <a:p>
            <a:pPr marL="0" marR="0">
              <a:spcBef>
                <a:spcPts val="0"/>
              </a:spcBef>
              <a:spcAft>
                <a:spcPts val="0"/>
              </a:spcAft>
            </a:pPr>
            <a:r>
              <a:rPr lang="en-US" dirty="0">
                <a:effectLst/>
                <a:latin typeface="Times New Roman" panose="02020603050405020304" pitchFamily="18" charset="0"/>
                <a:ea typeface="Calibri" panose="020F0502020204030204" pitchFamily="34" charset="0"/>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dirty="0">
                <a:latin typeface="Times New Roman" panose="02020603050405020304" pitchFamily="18" charset="0"/>
                <a:ea typeface="Calibri" panose="020F0502020204030204" pitchFamily="34" charset="0"/>
              </a:rPr>
              <a:t>Industry Specific Training</a:t>
            </a:r>
            <a:r>
              <a:rPr lang="en-US" dirty="0">
                <a:effectLst/>
                <a:latin typeface="Times New Roman" panose="02020603050405020304" pitchFamily="18" charset="0"/>
                <a:ea typeface="Calibri" panose="020F0502020204030204" pitchFamily="34" charset="0"/>
              </a:rPr>
              <a:t> for informational purposes only. It does not necessarily reflect the official views of OSHA or the U.S. Department of Labor. May 2021</a:t>
            </a: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dirty="0">
                <a:solidFill>
                  <a:srgbClr val="333333"/>
                </a:solidFill>
                <a:effectLst/>
                <a:latin typeface="Times New Roman" panose="02020603050405020304" pitchFamily="18" charset="0"/>
                <a:ea typeface="Calibri" panose="020F0502020204030204" pitchFamily="34" charset="0"/>
              </a:rPr>
              <a:t>), call 1-800-321-OSHA (6742), or visit </a:t>
            </a:r>
            <a:r>
              <a:rPr lang="en-US"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dirty="0">
                <a:solidFill>
                  <a:srgbClr val="333333"/>
                </a:solidFill>
                <a:effectLst/>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F464FE96-3FCC-477F-8E9C-6BF37859FD41}"/>
              </a:ext>
            </a:extLst>
          </p:cNvPr>
          <p:cNvSpPr/>
          <p:nvPr/>
        </p:nvSpPr>
        <p:spPr>
          <a:xfrm>
            <a:off x="468351" y="505874"/>
            <a:ext cx="8263054" cy="58462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599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ee the source image">
            <a:extLst>
              <a:ext uri="{FF2B5EF4-FFF2-40B4-BE49-F238E27FC236}">
                <a16:creationId xmlns:a16="http://schemas.microsoft.com/office/drawing/2014/main" id="{3ADF32AB-C06D-48DC-916A-6078B5910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56" y="775419"/>
            <a:ext cx="7365887" cy="438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8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13" y="490602"/>
            <a:ext cx="8229600" cy="561584"/>
          </a:xfrm>
        </p:spPr>
        <p:txBody>
          <a:bodyPr>
            <a:noAutofit/>
          </a:bodyPr>
          <a:lstStyle/>
          <a:p>
            <a:r>
              <a:rPr lang="en-US" sz="2800" dirty="0"/>
              <a:t>Employer Responsibilities Under the HCS:</a:t>
            </a:r>
          </a:p>
        </p:txBody>
      </p:sp>
      <p:graphicFrame>
        <p:nvGraphicFramePr>
          <p:cNvPr id="6" name="Content Placeholder 2">
            <a:extLst>
              <a:ext uri="{FF2B5EF4-FFF2-40B4-BE49-F238E27FC236}">
                <a16:creationId xmlns:a16="http://schemas.microsoft.com/office/drawing/2014/main" id="{B948C0BF-4E50-45A4-8ECF-EC8DB8BA533C}"/>
              </a:ext>
            </a:extLst>
          </p:cNvPr>
          <p:cNvGraphicFramePr>
            <a:graphicFrameLocks noGrp="1"/>
          </p:cNvGraphicFramePr>
          <p:nvPr>
            <p:ph idx="1"/>
            <p:extLst>
              <p:ext uri="{D42A27DB-BD31-4B8C-83A1-F6EECF244321}">
                <p14:modId xmlns:p14="http://schemas.microsoft.com/office/powerpoint/2010/main" val="4064008763"/>
              </p:ext>
            </p:extLst>
          </p:nvPr>
        </p:nvGraphicFramePr>
        <p:xfrm>
          <a:off x="914400" y="1447799"/>
          <a:ext cx="7315200" cy="5241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9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Employer Responsibilities</a:t>
            </a:r>
          </a:p>
        </p:txBody>
      </p:sp>
      <p:sp>
        <p:nvSpPr>
          <p:cNvPr id="3" name="Content Placeholder 2"/>
          <p:cNvSpPr>
            <a:spLocks noGrp="1"/>
          </p:cNvSpPr>
          <p:nvPr>
            <p:ph idx="1"/>
          </p:nvPr>
        </p:nvSpPr>
        <p:spPr>
          <a:xfrm>
            <a:off x="914400" y="1143001"/>
            <a:ext cx="7543800" cy="1066800"/>
          </a:xfrm>
        </p:spPr>
        <p:txBody>
          <a:bodyPr>
            <a:normAutofit/>
          </a:bodyPr>
          <a:lstStyle/>
          <a:p>
            <a:pPr marL="0" indent="0">
              <a:buNone/>
            </a:pPr>
            <a:r>
              <a:rPr lang="en-US"/>
              <a:t>How hazard communication works:</a:t>
            </a:r>
            <a:endParaRPr lang="en-US" sz="2800"/>
          </a:p>
          <a:p>
            <a:pPr marL="571500" indent="-457200"/>
            <a:endParaRPr lang="en-US" sz="2800">
              <a:solidFill>
                <a:srgbClr val="FF0000"/>
              </a:solidFill>
            </a:endParaRPr>
          </a:p>
        </p:txBody>
      </p:sp>
      <p:sp>
        <p:nvSpPr>
          <p:cNvPr id="11" name="TextBox 10"/>
          <p:cNvSpPr txBox="1"/>
          <p:nvPr/>
        </p:nvSpPr>
        <p:spPr>
          <a:xfrm>
            <a:off x="6689817" y="5945861"/>
            <a:ext cx="1066800" cy="215444"/>
          </a:xfrm>
          <a:prstGeom prst="rect">
            <a:avLst/>
          </a:prstGeom>
          <a:noFill/>
        </p:spPr>
        <p:txBody>
          <a:bodyPr wrap="square" rtlCol="0">
            <a:spAutoFit/>
          </a:bodyPr>
          <a:lstStyle/>
          <a:p>
            <a:pPr algn="r"/>
            <a:r>
              <a:rPr lang="en-US" sz="800"/>
              <a:t>Source: OSHA</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461" t="13866" r="6370" b="10855"/>
          <a:stretch/>
        </p:blipFill>
        <p:spPr>
          <a:xfrm>
            <a:off x="1387383" y="1909823"/>
            <a:ext cx="6369234" cy="4031160"/>
          </a:xfrm>
          <a:prstGeom prst="rect">
            <a:avLst/>
          </a:prstGeom>
          <a:ln>
            <a:solidFill>
              <a:schemeClr val="tx1"/>
            </a:solidFill>
          </a:ln>
        </p:spPr>
      </p:pic>
    </p:spTree>
    <p:extLst>
      <p:ext uri="{BB962C8B-B14F-4D97-AF65-F5344CB8AC3E}">
        <p14:creationId xmlns:p14="http://schemas.microsoft.com/office/powerpoint/2010/main" val="79002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700"/>
              <a:t>Hazard Communication Program</a:t>
            </a:r>
          </a:p>
        </p:txBody>
      </p:sp>
      <p:graphicFrame>
        <p:nvGraphicFramePr>
          <p:cNvPr id="5" name="Content Placeholder 2">
            <a:extLst>
              <a:ext uri="{FF2B5EF4-FFF2-40B4-BE49-F238E27FC236}">
                <a16:creationId xmlns:a16="http://schemas.microsoft.com/office/drawing/2014/main" id="{71B0C811-932D-93C4-F451-E1ECE79AB34C}"/>
              </a:ext>
            </a:extLst>
          </p:cNvPr>
          <p:cNvGraphicFramePr>
            <a:graphicFrameLocks noGrp="1"/>
          </p:cNvGraphicFramePr>
          <p:nvPr>
            <p:ph idx="1"/>
            <p:extLst>
              <p:ext uri="{D42A27DB-BD31-4B8C-83A1-F6EECF244321}">
                <p14:modId xmlns:p14="http://schemas.microsoft.com/office/powerpoint/2010/main" val="3183004709"/>
              </p:ext>
            </p:extLst>
          </p:nvPr>
        </p:nvGraphicFramePr>
        <p:xfrm>
          <a:off x="914400" y="1447800"/>
          <a:ext cx="73152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243A730-DCA2-FFAB-F234-05BBAA444FDE}"/>
              </a:ext>
            </a:extLst>
          </p:cNvPr>
          <p:cNvSpPr txBox="1"/>
          <p:nvPr/>
        </p:nvSpPr>
        <p:spPr>
          <a:xfrm>
            <a:off x="914400" y="1295400"/>
            <a:ext cx="5943599" cy="523220"/>
          </a:xfrm>
          <a:prstGeom prst="rect">
            <a:avLst/>
          </a:prstGeom>
          <a:noFill/>
        </p:spPr>
        <p:txBody>
          <a:bodyPr wrap="square">
            <a:spAutoFit/>
          </a:bodyPr>
          <a:lstStyle/>
          <a:p>
            <a:pPr marL="57150" indent="0">
              <a:buNone/>
            </a:pPr>
            <a:r>
              <a:rPr lang="en-US" sz="2800" dirty="0"/>
              <a:t>Requirements for a written program:</a:t>
            </a:r>
          </a:p>
        </p:txBody>
      </p:sp>
    </p:spTree>
    <p:extLst>
      <p:ext uri="{BB962C8B-B14F-4D97-AF65-F5344CB8AC3E}">
        <p14:creationId xmlns:p14="http://schemas.microsoft.com/office/powerpoint/2010/main" val="28675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700"/>
              <a:t>Hazard Communication Program</a:t>
            </a:r>
          </a:p>
        </p:txBody>
      </p:sp>
      <p:graphicFrame>
        <p:nvGraphicFramePr>
          <p:cNvPr id="5" name="Content Placeholder 2">
            <a:extLst>
              <a:ext uri="{FF2B5EF4-FFF2-40B4-BE49-F238E27FC236}">
                <a16:creationId xmlns:a16="http://schemas.microsoft.com/office/drawing/2014/main" id="{6A94CBB1-5EF8-905A-D98D-26A25F64E840}"/>
              </a:ext>
            </a:extLst>
          </p:cNvPr>
          <p:cNvGraphicFramePr>
            <a:graphicFrameLocks noGrp="1"/>
          </p:cNvGraphicFramePr>
          <p:nvPr>
            <p:ph sz="half" idx="1"/>
            <p:extLst>
              <p:ext uri="{D42A27DB-BD31-4B8C-83A1-F6EECF244321}">
                <p14:modId xmlns:p14="http://schemas.microsoft.com/office/powerpoint/2010/main" val="1027591458"/>
              </p:ext>
            </p:extLst>
          </p:nvPr>
        </p:nvGraphicFramePr>
        <p:xfrm>
          <a:off x="338203" y="1600200"/>
          <a:ext cx="8348597"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8D39081-4EDB-2367-E2B7-C2D7EE142998}"/>
              </a:ext>
            </a:extLst>
          </p:cNvPr>
          <p:cNvSpPr txBox="1"/>
          <p:nvPr/>
        </p:nvSpPr>
        <p:spPr>
          <a:xfrm>
            <a:off x="720245" y="926068"/>
            <a:ext cx="6018757" cy="523220"/>
          </a:xfrm>
          <a:prstGeom prst="rect">
            <a:avLst/>
          </a:prstGeom>
          <a:noFill/>
        </p:spPr>
        <p:txBody>
          <a:bodyPr wrap="square">
            <a:spAutoFit/>
          </a:bodyPr>
          <a:lstStyle/>
          <a:p>
            <a:pPr marL="57150" indent="0">
              <a:buNone/>
            </a:pPr>
            <a:r>
              <a:rPr lang="en-US" sz="2800" dirty="0"/>
              <a:t>Written Program Requirements:</a:t>
            </a:r>
          </a:p>
        </p:txBody>
      </p:sp>
    </p:spTree>
    <p:extLst>
      <p:ext uri="{BB962C8B-B14F-4D97-AF65-F5344CB8AC3E}">
        <p14:creationId xmlns:p14="http://schemas.microsoft.com/office/powerpoint/2010/main" val="3390372648"/>
      </p:ext>
    </p:extLst>
  </p:cSld>
  <p:clrMapOvr>
    <a:masterClrMapping/>
  </p:clrMapOvr>
</p:sld>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90433dba-107d-4b9e-940f-3766d86c3499" xsi:nil="true"/>
    <upui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FB0B9-F5AF-490C-A882-98AC10F74AC5}">
  <ds:schemaRefs>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a75f71b9-dc79-41da-af3d-5486b07b51b9"/>
    <ds:schemaRef ds:uri="http://purl.org/dc/terms/"/>
    <ds:schemaRef ds:uri="http://www.w3.org/XML/1998/namespace"/>
    <ds:schemaRef ds:uri="http://schemas.microsoft.com/office/2006/documentManagement/types"/>
    <ds:schemaRef ds:uri="90433dba-107d-4b9e-940f-3766d86c3499"/>
  </ds:schemaRefs>
</ds:datastoreItem>
</file>

<file path=customXml/itemProps2.xml><?xml version="1.0" encoding="utf-8"?>
<ds:datastoreItem xmlns:ds="http://schemas.openxmlformats.org/officeDocument/2006/customXml" ds:itemID="{EBC97901-B7B6-4175-B801-E3773CB88D10}">
  <ds:schemaRefs>
    <ds:schemaRef ds:uri="http://schemas.microsoft.com/sharepoint/v3/contenttype/forms"/>
  </ds:schemaRefs>
</ds:datastoreItem>
</file>

<file path=customXml/itemProps3.xml><?xml version="1.0" encoding="utf-8"?>
<ds:datastoreItem xmlns:ds="http://schemas.openxmlformats.org/officeDocument/2006/customXml" ds:itemID="{204DC91E-2208-4CBE-9C27-C1AFE02B4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TotalTime>
  <Words>9454</Words>
  <Application>Microsoft Office PowerPoint</Application>
  <PresentationFormat>On-screen Show (4:3)</PresentationFormat>
  <Paragraphs>787</Paragraphs>
  <Slides>55</Slides>
  <Notes>46</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1_ppt53C6.tmp</vt:lpstr>
      <vt:lpstr>1_Retrospect</vt:lpstr>
      <vt:lpstr>PowerPoint Presentation</vt:lpstr>
      <vt:lpstr>Introduction</vt:lpstr>
      <vt:lpstr>Introduction</vt:lpstr>
      <vt:lpstr>Introduction</vt:lpstr>
      <vt:lpstr>Introduction</vt:lpstr>
      <vt:lpstr>Employer Responsibilities Under the HCS:</vt:lpstr>
      <vt:lpstr>Employer Responsibilities</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Program</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Hazard Communication Labels</vt:lpstr>
      <vt:lpstr>Locating Information</vt:lpstr>
      <vt:lpstr>Locating Information</vt:lpstr>
      <vt:lpstr>Locating Information</vt:lpstr>
      <vt:lpstr>Locating Information</vt:lpstr>
      <vt:lpstr>PowerPoint Presentation</vt:lpstr>
      <vt:lpstr>PowerPoint Presentation</vt:lpstr>
      <vt:lpstr>PowerPoint Presentation</vt:lpstr>
      <vt:lpstr>Knowledge Check</vt:lpstr>
      <vt:lpstr>Knowledge Check</vt:lpstr>
      <vt:lpstr>Knowledge Check</vt:lpstr>
      <vt:lpstr>Knowledge Check</vt:lpstr>
      <vt:lpstr>Summary</vt:lpstr>
      <vt:lpstr>PowerPoint Presentation</vt:lpstr>
      <vt:lpstr>PowerPoint Presentation</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Communications Slide Presentation</dc:title>
  <dc:subject>Hazard Communications</dc:subject>
  <dc:creator>OTIEC Resources Workgroup</dc:creator>
  <cp:lastModifiedBy>Curtis R. Devillers</cp:lastModifiedBy>
  <cp:revision>2</cp:revision>
  <cp:lastPrinted>2013-09-18T13:08:31Z</cp:lastPrinted>
  <dcterms:created xsi:type="dcterms:W3CDTF">2012-06-12T20:25:22Z</dcterms:created>
  <dcterms:modified xsi:type="dcterms:W3CDTF">2023-03-16T14:11:15Z</dcterms:modified>
  <cp:category>General Industry Outreach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