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6" r:id="rId4"/>
    <p:sldMasterId id="2147483708" r:id="rId5"/>
  </p:sldMasterIdLst>
  <p:notesMasterIdLst>
    <p:notesMasterId r:id="rId29"/>
  </p:notesMasterIdLst>
  <p:sldIdLst>
    <p:sldId id="351" r:id="rId6"/>
    <p:sldId id="259" r:id="rId7"/>
    <p:sldId id="284" r:id="rId8"/>
    <p:sldId id="280" r:id="rId9"/>
    <p:sldId id="264" r:id="rId10"/>
    <p:sldId id="285" r:id="rId11"/>
    <p:sldId id="286" r:id="rId12"/>
    <p:sldId id="258" r:id="rId13"/>
    <p:sldId id="266" r:id="rId14"/>
    <p:sldId id="267" r:id="rId15"/>
    <p:sldId id="265" r:id="rId16"/>
    <p:sldId id="263" r:id="rId17"/>
    <p:sldId id="262" r:id="rId18"/>
    <p:sldId id="261" r:id="rId19"/>
    <p:sldId id="269" r:id="rId20"/>
    <p:sldId id="271" r:id="rId21"/>
    <p:sldId id="270" r:id="rId22"/>
    <p:sldId id="268" r:id="rId23"/>
    <p:sldId id="275" r:id="rId24"/>
    <p:sldId id="283" r:id="rId25"/>
    <p:sldId id="260" r:id="rId26"/>
    <p:sldId id="349" r:id="rId27"/>
    <p:sldId id="350"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33"/>
    <a:srgbClr val="A189E3"/>
  </p:clrMru>
  <p:extLst>
    <p:ext uri="{E76CE94A-603C-4142-B9EB-6D1370010A27}">
      <p14:discardImageEditData xmlns:p14="http://schemas.microsoft.com/office/powerpoint/2010/main" val="1"/>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EC6302-EA27-4300-9AEB-7463908AC084}" v="5" dt="2024-02-22T18:08:15.6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794"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793C8E-2439-409F-8B62-21AF8941B659}" type="datetimeFigureOut">
              <a:rPr lang="en-US" smtClean="0"/>
              <a:t>2/22/2024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0CB651-730F-4824-AF6A-8FFB3EC8D02B}" type="slidenum">
              <a:rPr lang="en-US" smtClean="0"/>
              <a:t>‹#›</a:t>
            </a:fld>
            <a:endParaRPr lang="en-US"/>
          </a:p>
        </p:txBody>
      </p:sp>
    </p:spTree>
    <p:extLst>
      <p:ext uri="{BB962C8B-B14F-4D97-AF65-F5344CB8AC3E}">
        <p14:creationId xmlns:p14="http://schemas.microsoft.com/office/powerpoint/2010/main" val="3403095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257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fld id="{14760CBC-2210-4E9F-A262-2DDBC5677254}" type="datetimeFigureOut">
              <a:rPr lang="en-US" smtClean="0"/>
              <a:t>2/22/2024</a:t>
            </a:fld>
            <a:endParaRPr lang="en-US"/>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425344" y="6459786"/>
            <a:ext cx="984019" cy="365125"/>
          </a:xfrm>
          <a:prstGeom prst="rect">
            <a:avLst/>
          </a:prstGeom>
        </p:spPr>
        <p:txBody>
          <a:bodyPr/>
          <a:lstStyle/>
          <a:p>
            <a:fld id="{BF5D5208-07C2-4617-ADA5-90EE462357CD}" type="slidenum">
              <a:rPr lang="en-US" smtClean="0"/>
              <a:t>‹#›</a:t>
            </a:fld>
            <a:endParaRPr lang="en-US"/>
          </a:p>
        </p:txBody>
      </p:sp>
    </p:spTree>
    <p:extLst>
      <p:ext uri="{BB962C8B-B14F-4D97-AF65-F5344CB8AC3E}">
        <p14:creationId xmlns:p14="http://schemas.microsoft.com/office/powerpoint/2010/main" val="2408357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fld id="{14760CBC-2210-4E9F-A262-2DDBC5677254}" type="datetimeFigureOut">
              <a:rPr lang="en-US" smtClean="0"/>
              <a:t>2/22/2024</a:t>
            </a:fld>
            <a:endParaRPr lang="en-US"/>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425344" y="6459786"/>
            <a:ext cx="984019" cy="365125"/>
          </a:xfrm>
          <a:prstGeom prst="rect">
            <a:avLst/>
          </a:prstGeom>
        </p:spPr>
        <p:txBody>
          <a:bodyPr/>
          <a:lstStyle/>
          <a:p>
            <a:fld id="{BF5D5208-07C2-4617-ADA5-90EE462357CD}" type="slidenum">
              <a:rPr lang="en-US" smtClean="0"/>
              <a:t>‹#›</a:t>
            </a:fld>
            <a:endParaRPr lang="en-US"/>
          </a:p>
        </p:txBody>
      </p:sp>
    </p:spTree>
    <p:extLst>
      <p:ext uri="{BB962C8B-B14F-4D97-AF65-F5344CB8AC3E}">
        <p14:creationId xmlns:p14="http://schemas.microsoft.com/office/powerpoint/2010/main" val="1821264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079969251"/>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2/22/2024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095437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48A87A34-81AB-432B-8DAE-1953F412C126}" type="datetimeFigureOut">
              <a:rPr lang="en-US" smtClean="0"/>
              <a:t>2/22/2024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65963740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48A87A34-81AB-432B-8DAE-1953F412C126}" type="datetimeFigureOut">
              <a:rPr lang="en-US" smtClean="0"/>
              <a:t>2/22/2024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790493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8A87A34-81AB-432B-8DAE-1953F412C126}" type="datetimeFigureOut">
              <a:rPr lang="en-US" smtClean="0"/>
              <a:pPr/>
              <a:t>2/22/2024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352723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078208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2/22/2024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360540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48A87A34-81AB-432B-8DAE-1953F412C126}" type="datetimeFigureOut">
              <a:rPr lang="en-US" smtClean="0"/>
              <a:t>2/22/2024</a:t>
            </a:fld>
            <a:endParaRPr lang="en-US"/>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030949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fld id="{14760CBC-2210-4E9F-A262-2DDBC5677254}" type="datetimeFigureOut">
              <a:rPr lang="en-US" smtClean="0"/>
              <a:t>2/22/2024</a:t>
            </a:fld>
            <a:endParaRPr lang="en-US"/>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425344" y="6459786"/>
            <a:ext cx="984019" cy="365125"/>
          </a:xfrm>
          <a:prstGeom prst="rect">
            <a:avLst/>
          </a:prstGeom>
        </p:spPr>
        <p:txBody>
          <a:bodyPr/>
          <a:lstStyle/>
          <a:p>
            <a:fld id="{BF5D5208-07C2-4617-ADA5-90EE462357CD}" type="slidenum">
              <a:rPr lang="en-US" smtClean="0"/>
              <a:t>‹#›</a:t>
            </a:fld>
            <a:endParaRPr lang="en-US"/>
          </a:p>
        </p:txBody>
      </p:sp>
    </p:spTree>
    <p:extLst>
      <p:ext uri="{BB962C8B-B14F-4D97-AF65-F5344CB8AC3E}">
        <p14:creationId xmlns:p14="http://schemas.microsoft.com/office/powerpoint/2010/main" val="3137022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48A87A34-81AB-432B-8DAE-1953F412C126}" type="datetimeFigureOut">
              <a:rPr lang="en-US" smtClean="0"/>
              <a:pPr/>
              <a:t>2/22/2024</a:t>
            </a:fld>
            <a:endParaRPr lang="en-US"/>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277518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7193408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693940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8011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22961" y="6459786"/>
            <a:ext cx="1854203" cy="365125"/>
          </a:xfrm>
          <a:prstGeom prst="rect">
            <a:avLst/>
          </a:prstGeom>
        </p:spPr>
        <p:txBody>
          <a:bodyPr/>
          <a:lstStyle/>
          <a:p>
            <a:fld id="{14760CBC-2210-4E9F-A262-2DDBC5677254}" type="datetimeFigureOut">
              <a:rPr lang="en-US" smtClean="0"/>
              <a:t>2/22/2024</a:t>
            </a:fld>
            <a:endParaRPr lang="en-US"/>
          </a:p>
        </p:txBody>
      </p:sp>
      <p:sp>
        <p:nvSpPr>
          <p:cNvPr id="6" name="Footer Placeholder 5"/>
          <p:cNvSpPr>
            <a:spLocks noGrp="1"/>
          </p:cNvSpPr>
          <p:nvPr>
            <p:ph type="ftr" sz="quarter" idx="11"/>
          </p:nvPr>
        </p:nvSpPr>
        <p:spPr>
          <a:xfrm>
            <a:off x="2764639" y="6459786"/>
            <a:ext cx="3617103"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425344" y="6459786"/>
            <a:ext cx="984019" cy="365125"/>
          </a:xfrm>
          <a:prstGeom prst="rect">
            <a:avLst/>
          </a:prstGeom>
        </p:spPr>
        <p:txBody>
          <a:bodyPr/>
          <a:lstStyle/>
          <a:p>
            <a:fld id="{BF5D5208-07C2-4617-ADA5-90EE462357CD}" type="slidenum">
              <a:rPr lang="en-US" smtClean="0"/>
              <a:t>‹#›</a:t>
            </a:fld>
            <a:endParaRPr lang="en-US"/>
          </a:p>
        </p:txBody>
      </p:sp>
    </p:spTree>
    <p:extLst>
      <p:ext uri="{BB962C8B-B14F-4D97-AF65-F5344CB8AC3E}">
        <p14:creationId xmlns:p14="http://schemas.microsoft.com/office/powerpoint/2010/main" val="1834735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22961" y="6459786"/>
            <a:ext cx="1854203" cy="365125"/>
          </a:xfrm>
          <a:prstGeom prst="rect">
            <a:avLst/>
          </a:prstGeom>
        </p:spPr>
        <p:txBody>
          <a:bodyPr/>
          <a:lstStyle/>
          <a:p>
            <a:fld id="{14760CBC-2210-4E9F-A262-2DDBC5677254}" type="datetimeFigureOut">
              <a:rPr lang="en-US" smtClean="0"/>
              <a:t>2/22/2024</a:t>
            </a:fld>
            <a:endParaRPr lang="en-US"/>
          </a:p>
        </p:txBody>
      </p:sp>
      <p:sp>
        <p:nvSpPr>
          <p:cNvPr id="8" name="Footer Placeholder 7"/>
          <p:cNvSpPr>
            <a:spLocks noGrp="1"/>
          </p:cNvSpPr>
          <p:nvPr>
            <p:ph type="ftr" sz="quarter" idx="11"/>
          </p:nvPr>
        </p:nvSpPr>
        <p:spPr>
          <a:xfrm>
            <a:off x="2764639" y="6459786"/>
            <a:ext cx="3617103"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7425344" y="6459786"/>
            <a:ext cx="984019" cy="365125"/>
          </a:xfrm>
          <a:prstGeom prst="rect">
            <a:avLst/>
          </a:prstGeom>
        </p:spPr>
        <p:txBody>
          <a:bodyPr/>
          <a:lstStyle/>
          <a:p>
            <a:fld id="{BF5D5208-07C2-4617-ADA5-90EE462357CD}" type="slidenum">
              <a:rPr lang="en-US" smtClean="0"/>
              <a:t>‹#›</a:t>
            </a:fld>
            <a:endParaRPr lang="en-US"/>
          </a:p>
        </p:txBody>
      </p:sp>
    </p:spTree>
    <p:extLst>
      <p:ext uri="{BB962C8B-B14F-4D97-AF65-F5344CB8AC3E}">
        <p14:creationId xmlns:p14="http://schemas.microsoft.com/office/powerpoint/2010/main" val="451313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22961" y="6459786"/>
            <a:ext cx="1854203" cy="365125"/>
          </a:xfrm>
          <a:prstGeom prst="rect">
            <a:avLst/>
          </a:prstGeom>
        </p:spPr>
        <p:txBody>
          <a:bodyPr/>
          <a:lstStyle/>
          <a:p>
            <a:fld id="{14760CBC-2210-4E9F-A262-2DDBC5677254}" type="datetimeFigureOut">
              <a:rPr lang="en-US" smtClean="0"/>
              <a:t>2/22/2024</a:t>
            </a:fld>
            <a:endParaRPr lang="en-US"/>
          </a:p>
        </p:txBody>
      </p:sp>
      <p:sp>
        <p:nvSpPr>
          <p:cNvPr id="4" name="Footer Placeholder 3"/>
          <p:cNvSpPr>
            <a:spLocks noGrp="1"/>
          </p:cNvSpPr>
          <p:nvPr>
            <p:ph type="ftr" sz="quarter" idx="11"/>
          </p:nvPr>
        </p:nvSpPr>
        <p:spPr>
          <a:xfrm>
            <a:off x="2764639" y="6459786"/>
            <a:ext cx="3617103"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7425344" y="6459786"/>
            <a:ext cx="984019" cy="365125"/>
          </a:xfrm>
          <a:prstGeom prst="rect">
            <a:avLst/>
          </a:prstGeom>
        </p:spPr>
        <p:txBody>
          <a:bodyPr/>
          <a:lstStyle/>
          <a:p>
            <a:fld id="{BF5D5208-07C2-4617-ADA5-90EE462357CD}" type="slidenum">
              <a:rPr lang="en-US" smtClean="0"/>
              <a:t>‹#›</a:t>
            </a:fld>
            <a:endParaRPr lang="en-US"/>
          </a:p>
        </p:txBody>
      </p:sp>
    </p:spTree>
    <p:extLst>
      <p:ext uri="{BB962C8B-B14F-4D97-AF65-F5344CB8AC3E}">
        <p14:creationId xmlns:p14="http://schemas.microsoft.com/office/powerpoint/2010/main" val="1335942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822961" y="6459786"/>
            <a:ext cx="1854203" cy="365125"/>
          </a:xfrm>
          <a:prstGeom prst="rect">
            <a:avLst/>
          </a:prstGeom>
        </p:spPr>
        <p:txBody>
          <a:bodyPr/>
          <a:lstStyle/>
          <a:p>
            <a:fld id="{14760CBC-2210-4E9F-A262-2DDBC5677254}" type="datetimeFigureOut">
              <a:rPr lang="en-US" smtClean="0"/>
              <a:t>2/22/2024</a:t>
            </a:fld>
            <a:endParaRPr lang="en-US"/>
          </a:p>
        </p:txBody>
      </p:sp>
      <p:sp>
        <p:nvSpPr>
          <p:cNvPr id="8" name="Footer Placeholder 7"/>
          <p:cNvSpPr>
            <a:spLocks noGrp="1"/>
          </p:cNvSpPr>
          <p:nvPr>
            <p:ph type="ftr" sz="quarter" idx="11"/>
          </p:nvPr>
        </p:nvSpPr>
        <p:spPr>
          <a:xfrm>
            <a:off x="2764639" y="6459786"/>
            <a:ext cx="3617103" cy="365125"/>
          </a:xfrm>
          <a:prstGeom prst="rect">
            <a:avLst/>
          </a:prstGeom>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a:xfrm>
            <a:off x="7425344" y="6459786"/>
            <a:ext cx="984019" cy="365125"/>
          </a:xfrm>
          <a:prstGeom prst="rect">
            <a:avLst/>
          </a:prstGeom>
        </p:spPr>
        <p:txBody>
          <a:bodyPr/>
          <a:lstStyle/>
          <a:p>
            <a:fld id="{BF5D5208-07C2-4617-ADA5-90EE462357CD}" type="slidenum">
              <a:rPr lang="en-US" smtClean="0"/>
              <a:t>‹#›</a:t>
            </a:fld>
            <a:endParaRPr lang="en-US"/>
          </a:p>
        </p:txBody>
      </p:sp>
    </p:spTree>
    <p:extLst>
      <p:ext uri="{BB962C8B-B14F-4D97-AF65-F5344CB8AC3E}">
        <p14:creationId xmlns:p14="http://schemas.microsoft.com/office/powerpoint/2010/main" val="776840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a:prstGeom prst="rect">
            <a:avLst/>
          </a:prstGeom>
        </p:spPr>
        <p:txBody>
          <a:bodyPr/>
          <a:lstStyle>
            <a:lvl1pPr algn="l">
              <a:defRPr/>
            </a:lvl1pPr>
          </a:lstStyle>
          <a:p>
            <a:fld id="{14760CBC-2210-4E9F-A262-2DDBC5677254}" type="datetimeFigureOut">
              <a:rPr lang="en-US" smtClean="0"/>
              <a:t>2/22/2024</a:t>
            </a:fld>
            <a:endParaRPr lang="en-US"/>
          </a:p>
        </p:txBody>
      </p:sp>
      <p:sp>
        <p:nvSpPr>
          <p:cNvPr id="6" name="Footer Placeholder 5"/>
          <p:cNvSpPr>
            <a:spLocks noGrp="1"/>
          </p:cNvSpPr>
          <p:nvPr>
            <p:ph type="ftr" sz="quarter" idx="11"/>
          </p:nvPr>
        </p:nvSpPr>
        <p:spPr>
          <a:xfrm>
            <a:off x="3600450" y="6459786"/>
            <a:ext cx="3486150" cy="365125"/>
          </a:xfrm>
          <a:prstGeom prst="rect">
            <a:avLst/>
          </a:prstGeo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a:xfrm>
            <a:off x="7425344" y="6459786"/>
            <a:ext cx="984019" cy="365125"/>
          </a:xfrm>
          <a:prstGeom prst="rect">
            <a:avLst/>
          </a:prstGeom>
        </p:spPr>
        <p:txBody>
          <a:bodyPr/>
          <a:lstStyle>
            <a:lvl1pPr>
              <a:defRPr>
                <a:solidFill>
                  <a:schemeClr val="tx2"/>
                </a:solidFill>
              </a:defRPr>
            </a:lvl1pPr>
          </a:lstStyle>
          <a:p>
            <a:fld id="{BF5D5208-07C2-4617-ADA5-90EE462357CD}" type="slidenum">
              <a:rPr lang="en-US" smtClean="0"/>
              <a:t>‹#›</a:t>
            </a:fld>
            <a:endParaRPr lang="en-US"/>
          </a:p>
        </p:txBody>
      </p:sp>
    </p:spTree>
    <p:extLst>
      <p:ext uri="{BB962C8B-B14F-4D97-AF65-F5344CB8AC3E}">
        <p14:creationId xmlns:p14="http://schemas.microsoft.com/office/powerpoint/2010/main" val="2064765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22961" y="6459786"/>
            <a:ext cx="1854203" cy="365125"/>
          </a:xfrm>
          <a:prstGeom prst="rect">
            <a:avLst/>
          </a:prstGeom>
        </p:spPr>
        <p:txBody>
          <a:bodyPr/>
          <a:lstStyle/>
          <a:p>
            <a:fld id="{14760CBC-2210-4E9F-A262-2DDBC5677254}" type="datetimeFigureOut">
              <a:rPr lang="en-US" smtClean="0"/>
              <a:t>2/22/2024</a:t>
            </a:fld>
            <a:endParaRPr lang="en-US"/>
          </a:p>
        </p:txBody>
      </p:sp>
      <p:sp>
        <p:nvSpPr>
          <p:cNvPr id="6" name="Footer Placeholder 5"/>
          <p:cNvSpPr>
            <a:spLocks noGrp="1"/>
          </p:cNvSpPr>
          <p:nvPr>
            <p:ph type="ftr" sz="quarter" idx="11"/>
          </p:nvPr>
        </p:nvSpPr>
        <p:spPr>
          <a:xfrm>
            <a:off x="2764639" y="6459786"/>
            <a:ext cx="3617103"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425344" y="6459786"/>
            <a:ext cx="984019" cy="365125"/>
          </a:xfrm>
          <a:prstGeom prst="rect">
            <a:avLst/>
          </a:prstGeom>
        </p:spPr>
        <p:txBody>
          <a:bodyPr/>
          <a:lstStyle/>
          <a:p>
            <a:fld id="{BF5D5208-07C2-4617-ADA5-90EE462357CD}" type="slidenum">
              <a:rPr lang="en-US" smtClean="0"/>
              <a:t>‹#›</a:t>
            </a:fld>
            <a:endParaRPr lang="en-US"/>
          </a:p>
        </p:txBody>
      </p:sp>
    </p:spTree>
    <p:extLst>
      <p:ext uri="{BB962C8B-B14F-4D97-AF65-F5344CB8AC3E}">
        <p14:creationId xmlns:p14="http://schemas.microsoft.com/office/powerpoint/2010/main" val="1478845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275321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48A87A34-81AB-432B-8DAE-1953F412C126}" type="datetimeFigureOut">
              <a:rPr lang="en-US" smtClean="0"/>
              <a:pPr/>
              <a:t>2/22/2024</a:t>
            </a:fld>
            <a:endParaRPr lang="en-US"/>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274614895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8.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hyperlink" Target="https://www.osha.gov/workers" TargetMode="External"/><Relationship Id="rId2" Type="http://schemas.openxmlformats.org/officeDocument/2006/relationships/hyperlink" Target="http://www.osha.gov/as/opa/worker/employer-responsibility.html" TargetMode="External"/><Relationship Id="rId1" Type="http://schemas.openxmlformats.org/officeDocument/2006/relationships/slideLayout" Target="../slideLayouts/slideLayout18.xml"/><Relationship Id="rId6" Type="http://schemas.openxmlformats.org/officeDocument/2006/relationships/hyperlink" Target="https://www.osha.gov/" TargetMode="External"/><Relationship Id="rId5" Type="http://schemas.openxmlformats.org/officeDocument/2006/relationships/hyperlink" Target="https://www.osha.gov/contactus/bystate" TargetMode="External"/><Relationship Id="rId4" Type="http://schemas.openxmlformats.org/officeDocument/2006/relationships/hyperlink" Target="https://www.osha.gov/consultation"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4825EA-A48C-8624-90E5-7067F81245CD}"/>
              </a:ext>
            </a:extLst>
          </p:cNvPr>
          <p:cNvSpPr txBox="1"/>
          <p:nvPr/>
        </p:nvSpPr>
        <p:spPr>
          <a:xfrm>
            <a:off x="478816" y="1867157"/>
            <a:ext cx="8181805" cy="3173182"/>
          </a:xfrm>
          <a:prstGeom prst="rect">
            <a:avLst/>
          </a:prstGeom>
        </p:spPr>
        <p:txBody>
          <a:bodyPr vert="horz" lIns="91440" tIns="45720" rIns="91440" bIns="45720" rtlCol="0" anchor="b">
            <a:normAutofit/>
          </a:bodyPr>
          <a:lstStyle/>
          <a:p>
            <a:pPr algn="ctr" defTabSz="914400">
              <a:lnSpc>
                <a:spcPct val="85000"/>
              </a:lnSpc>
              <a:spcBef>
                <a:spcPct val="0"/>
              </a:spcBef>
              <a:spcAft>
                <a:spcPts val="600"/>
              </a:spcAft>
              <a:defRPr/>
            </a:pPr>
            <a:r>
              <a:rPr lang="en-US" sz="4100" b="1" spc="-50" dirty="0">
                <a:solidFill>
                  <a:schemeClr val="tx1">
                    <a:lumMod val="85000"/>
                    <a:lumOff val="15000"/>
                  </a:schemeClr>
                </a:solidFill>
                <a:latin typeface="+mj-lt"/>
                <a:ea typeface="+mj-ea"/>
                <a:cs typeface="+mj-cs"/>
              </a:rPr>
              <a:t>1910 General Industry</a:t>
            </a:r>
          </a:p>
          <a:p>
            <a:pPr algn="ctr" defTabSz="914400">
              <a:lnSpc>
                <a:spcPct val="85000"/>
              </a:lnSpc>
              <a:spcBef>
                <a:spcPct val="0"/>
              </a:spcBef>
              <a:spcAft>
                <a:spcPts val="600"/>
              </a:spcAft>
              <a:defRPr/>
            </a:pPr>
            <a:r>
              <a:rPr lang="en-US" sz="4100" b="1" spc="-50" dirty="0">
                <a:solidFill>
                  <a:schemeClr val="tx1">
                    <a:lumMod val="85000"/>
                    <a:lumOff val="15000"/>
                  </a:schemeClr>
                </a:solidFill>
                <a:latin typeface="+mj-lt"/>
                <a:ea typeface="+mj-ea"/>
                <a:cs typeface="+mj-cs"/>
              </a:rPr>
              <a:t>Permit Required Confined Space</a:t>
            </a:r>
          </a:p>
          <a:p>
            <a:pPr algn="ctr" defTabSz="914400">
              <a:lnSpc>
                <a:spcPct val="85000"/>
              </a:lnSpc>
              <a:spcBef>
                <a:spcPct val="0"/>
              </a:spcBef>
              <a:spcAft>
                <a:spcPts val="600"/>
              </a:spcAft>
              <a:defRPr/>
            </a:pPr>
            <a:endParaRPr lang="en-US" sz="4100" b="1" spc="-50" dirty="0">
              <a:solidFill>
                <a:schemeClr val="tx1">
                  <a:lumMod val="85000"/>
                  <a:lumOff val="15000"/>
                </a:schemeClr>
              </a:solidFill>
              <a:latin typeface="+mj-lt"/>
              <a:ea typeface="+mj-ea"/>
              <a:cs typeface="+mj-cs"/>
            </a:endParaRPr>
          </a:p>
          <a:p>
            <a:pPr algn="ctr" defTabSz="914400">
              <a:lnSpc>
                <a:spcPct val="85000"/>
              </a:lnSpc>
              <a:spcBef>
                <a:spcPct val="0"/>
              </a:spcBef>
              <a:spcAft>
                <a:spcPts val="600"/>
              </a:spcAft>
              <a:defRPr/>
            </a:pPr>
            <a:r>
              <a:rPr lang="en-US" sz="4100" b="1" cap="all" spc="-50" dirty="0">
                <a:solidFill>
                  <a:schemeClr val="tx1">
                    <a:lumMod val="85000"/>
                    <a:lumOff val="15000"/>
                  </a:schemeClr>
                </a:solidFill>
                <a:latin typeface="+mj-lt"/>
                <a:ea typeface="+mj-ea"/>
                <a:cs typeface="+mj-cs"/>
              </a:rPr>
              <a:t>OSHA 1910.146</a:t>
            </a:r>
          </a:p>
          <a:p>
            <a:pPr algn="ctr" defTabSz="914400">
              <a:lnSpc>
                <a:spcPct val="85000"/>
              </a:lnSpc>
              <a:spcBef>
                <a:spcPct val="0"/>
              </a:spcBef>
              <a:spcAft>
                <a:spcPts val="600"/>
              </a:spcAft>
              <a:defRPr/>
            </a:pPr>
            <a:endParaRPr lang="en-US" sz="2100" b="1" spc="-50" dirty="0">
              <a:solidFill>
                <a:schemeClr val="tx1">
                  <a:lumMod val="85000"/>
                  <a:lumOff val="15000"/>
                </a:schemeClr>
              </a:solidFill>
              <a:latin typeface="+mj-lt"/>
              <a:ea typeface="+mj-ea"/>
              <a:cs typeface="+mj-cs"/>
            </a:endParaRPr>
          </a:p>
        </p:txBody>
      </p:sp>
      <p:pic>
        <p:nvPicPr>
          <p:cNvPr id="3" name="Picture 2" descr="Logo&#10;&#10;Description automatically generated">
            <a:extLst>
              <a:ext uri="{FF2B5EF4-FFF2-40B4-BE49-F238E27FC236}">
                <a16:creationId xmlns:a16="http://schemas.microsoft.com/office/drawing/2014/main" id="{971EECCC-09E7-7753-8AE0-22B38BD5946C}"/>
              </a:ext>
            </a:extLst>
          </p:cNvPr>
          <p:cNvPicPr>
            <a:picLocks noChangeAspect="1"/>
          </p:cNvPicPr>
          <p:nvPr/>
        </p:nvPicPr>
        <p:blipFill>
          <a:blip r:embed="rId2"/>
          <a:stretch>
            <a:fillRect/>
          </a:stretch>
        </p:blipFill>
        <p:spPr>
          <a:xfrm>
            <a:off x="3121890" y="263462"/>
            <a:ext cx="2900220" cy="986075"/>
          </a:xfrm>
          <a:prstGeom prst="rect">
            <a:avLst/>
          </a:prstGeom>
        </p:spPr>
      </p:pic>
      <p:sp>
        <p:nvSpPr>
          <p:cNvPr id="4" name="TextBox 4">
            <a:extLst>
              <a:ext uri="{FF2B5EF4-FFF2-40B4-BE49-F238E27FC236}">
                <a16:creationId xmlns:a16="http://schemas.microsoft.com/office/drawing/2014/main" id="{875EFA2B-30BC-39B9-E837-DCDBE1E7B962}"/>
              </a:ext>
            </a:extLst>
          </p:cNvPr>
          <p:cNvSpPr txBox="1"/>
          <p:nvPr/>
        </p:nvSpPr>
        <p:spPr>
          <a:xfrm>
            <a:off x="3255319" y="1250569"/>
            <a:ext cx="2628797" cy="307777"/>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i="1" dirty="0"/>
              <a:t>Elevator Industry Safety Partners</a:t>
            </a:r>
          </a:p>
        </p:txBody>
      </p:sp>
    </p:spTree>
    <p:extLst>
      <p:ext uri="{BB962C8B-B14F-4D97-AF65-F5344CB8AC3E}">
        <p14:creationId xmlns:p14="http://schemas.microsoft.com/office/powerpoint/2010/main" val="3795268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5F84F9-3437-497B-BC03-C1F6D51DBB8D}"/>
              </a:ext>
            </a:extLst>
          </p:cNvPr>
          <p:cNvSpPr/>
          <p:nvPr/>
        </p:nvSpPr>
        <p:spPr>
          <a:xfrm>
            <a:off x="368299" y="1136436"/>
            <a:ext cx="8775701" cy="461793"/>
          </a:xfrm>
          <a:prstGeom prst="rect">
            <a:avLst/>
          </a:prstGeom>
        </p:spPr>
        <p:txBody>
          <a:bodyPr wrap="square">
            <a:spAutoFit/>
          </a:bodyPr>
          <a:lstStyle/>
          <a:p>
            <a:pPr>
              <a:lnSpc>
                <a:spcPct val="85000"/>
              </a:lnSpc>
            </a:pPr>
            <a:r>
              <a:rPr lang="en-US" altLang="es-ES" sz="2800" b="1" dirty="0">
                <a:solidFill>
                  <a:srgbClr val="FF0000"/>
                </a:solidFill>
                <a:latin typeface="Zurich Cn BT"/>
              </a:rPr>
              <a:t>They can suffocate you, poison you, or cause an explosion</a:t>
            </a:r>
            <a:r>
              <a:rPr lang="en-US" altLang="es-ES" b="1" dirty="0">
                <a:solidFill>
                  <a:srgbClr val="FF0000"/>
                </a:solidFill>
                <a:latin typeface="Zurich Cn BT"/>
              </a:rPr>
              <a:t>.</a:t>
            </a:r>
          </a:p>
        </p:txBody>
      </p:sp>
      <p:sp>
        <p:nvSpPr>
          <p:cNvPr id="3" name="Rectangle 2">
            <a:extLst>
              <a:ext uri="{FF2B5EF4-FFF2-40B4-BE49-F238E27FC236}">
                <a16:creationId xmlns:a16="http://schemas.microsoft.com/office/drawing/2014/main" id="{26CAA1F4-5DE4-4A03-839B-96B09D12E4AE}"/>
              </a:ext>
            </a:extLst>
          </p:cNvPr>
          <p:cNvSpPr/>
          <p:nvPr/>
        </p:nvSpPr>
        <p:spPr>
          <a:xfrm>
            <a:off x="368299" y="598435"/>
            <a:ext cx="4738541" cy="523220"/>
          </a:xfrm>
          <a:prstGeom prst="rect">
            <a:avLst/>
          </a:prstGeom>
        </p:spPr>
        <p:txBody>
          <a:bodyPr wrap="none">
            <a:spAutoFit/>
          </a:bodyPr>
          <a:lstStyle/>
          <a:p>
            <a:r>
              <a:rPr lang="en-US" altLang="es-ES" sz="2800" b="1" dirty="0"/>
              <a:t>Atmospheric Hazards </a:t>
            </a:r>
            <a:r>
              <a:rPr lang="en-US" altLang="es-ES" b="1" dirty="0"/>
              <a:t>(</a:t>
            </a:r>
            <a:r>
              <a:rPr lang="en-US" altLang="es-ES" b="1" dirty="0" err="1"/>
              <a:t>con’t</a:t>
            </a:r>
            <a:r>
              <a:rPr lang="en-US" altLang="es-ES" b="1" dirty="0"/>
              <a:t>.)</a:t>
            </a:r>
            <a:endParaRPr lang="en-US" altLang="es-ES" sz="2800" b="1" dirty="0"/>
          </a:p>
        </p:txBody>
      </p:sp>
      <p:sp>
        <p:nvSpPr>
          <p:cNvPr id="5" name="Rectangle 4">
            <a:extLst>
              <a:ext uri="{FF2B5EF4-FFF2-40B4-BE49-F238E27FC236}">
                <a16:creationId xmlns:a16="http://schemas.microsoft.com/office/drawing/2014/main" id="{C557D680-B587-49F8-A407-A0588B95D6A9}"/>
              </a:ext>
            </a:extLst>
          </p:cNvPr>
          <p:cNvSpPr/>
          <p:nvPr/>
        </p:nvSpPr>
        <p:spPr>
          <a:xfrm>
            <a:off x="368299" y="1656662"/>
            <a:ext cx="6685613" cy="445635"/>
          </a:xfrm>
          <a:prstGeom prst="rect">
            <a:avLst/>
          </a:prstGeom>
        </p:spPr>
        <p:txBody>
          <a:bodyPr wrap="none">
            <a:spAutoFit/>
          </a:bodyPr>
          <a:lstStyle/>
          <a:p>
            <a:pPr>
              <a:lnSpc>
                <a:spcPct val="80000"/>
              </a:lnSpc>
              <a:spcBef>
                <a:spcPct val="50000"/>
              </a:spcBef>
            </a:pPr>
            <a:r>
              <a:rPr lang="en-US" altLang="es-ES" sz="2800" b="1" i="1" dirty="0">
                <a:solidFill>
                  <a:srgbClr val="000066"/>
                </a:solidFill>
                <a:latin typeface="Zurich BT"/>
              </a:rPr>
              <a:t>Permit Required Confined spaces may have:</a:t>
            </a:r>
            <a:endParaRPr lang="en-US" altLang="es-ES" sz="2800" b="1" dirty="0">
              <a:solidFill>
                <a:srgbClr val="000066"/>
              </a:solidFill>
              <a:latin typeface="Zurich BT"/>
            </a:endParaRPr>
          </a:p>
        </p:txBody>
      </p:sp>
      <p:sp>
        <p:nvSpPr>
          <p:cNvPr id="6" name="Rectangle 5">
            <a:extLst>
              <a:ext uri="{FF2B5EF4-FFF2-40B4-BE49-F238E27FC236}">
                <a16:creationId xmlns:a16="http://schemas.microsoft.com/office/drawing/2014/main" id="{0B14B330-5C2C-4136-AC14-15A91EEEAD99}"/>
              </a:ext>
            </a:extLst>
          </p:cNvPr>
          <p:cNvSpPr/>
          <p:nvPr/>
        </p:nvSpPr>
        <p:spPr>
          <a:xfrm>
            <a:off x="368299" y="2210529"/>
            <a:ext cx="8300129" cy="1091068"/>
          </a:xfrm>
          <a:prstGeom prst="rect">
            <a:avLst/>
          </a:prstGeom>
        </p:spPr>
        <p:txBody>
          <a:bodyPr wrap="square">
            <a:spAutoFit/>
          </a:bodyPr>
          <a:lstStyle/>
          <a:p>
            <a:pPr>
              <a:lnSpc>
                <a:spcPct val="110000"/>
              </a:lnSpc>
              <a:buClr>
                <a:srgbClr val="FF0000"/>
              </a:buClr>
              <a:buSzPct val="70000"/>
            </a:pPr>
            <a:r>
              <a:rPr lang="en-US" altLang="es-ES" sz="2000" b="1" dirty="0">
                <a:solidFill>
                  <a:srgbClr val="000066"/>
                </a:solidFill>
                <a:latin typeface="Zurich BT"/>
              </a:rPr>
              <a:t>- No air movement</a:t>
            </a:r>
          </a:p>
          <a:p>
            <a:pPr>
              <a:lnSpc>
                <a:spcPct val="110000"/>
              </a:lnSpc>
              <a:buClr>
                <a:srgbClr val="FF0000"/>
              </a:buClr>
              <a:buSzPct val="70000"/>
            </a:pPr>
            <a:r>
              <a:rPr lang="en-US" altLang="es-ES" sz="2000" b="1" dirty="0">
                <a:solidFill>
                  <a:srgbClr val="000066"/>
                </a:solidFill>
                <a:latin typeface="Zurich BT"/>
              </a:rPr>
              <a:t>- Harmful build-ups of gases, vapors, or dusts</a:t>
            </a:r>
          </a:p>
          <a:p>
            <a:pPr>
              <a:lnSpc>
                <a:spcPct val="110000"/>
              </a:lnSpc>
              <a:buClr>
                <a:srgbClr val="FF0000"/>
              </a:buClr>
              <a:buSzPct val="70000"/>
            </a:pPr>
            <a:r>
              <a:rPr lang="en-US" altLang="es-ES" sz="2000" b="1" dirty="0">
                <a:solidFill>
                  <a:srgbClr val="000066"/>
                </a:solidFill>
                <a:latin typeface="Zurich BT"/>
              </a:rPr>
              <a:t>- Ordinary products which can become deadly</a:t>
            </a:r>
          </a:p>
        </p:txBody>
      </p:sp>
      <p:sp>
        <p:nvSpPr>
          <p:cNvPr id="7" name="Rectangle 6">
            <a:extLst>
              <a:ext uri="{FF2B5EF4-FFF2-40B4-BE49-F238E27FC236}">
                <a16:creationId xmlns:a16="http://schemas.microsoft.com/office/drawing/2014/main" id="{082775E6-7FE2-4AD7-ABFC-8F56270FF85C}"/>
              </a:ext>
            </a:extLst>
          </p:cNvPr>
          <p:cNvSpPr/>
          <p:nvPr/>
        </p:nvSpPr>
        <p:spPr>
          <a:xfrm>
            <a:off x="373972" y="3612317"/>
            <a:ext cx="3492431" cy="357342"/>
          </a:xfrm>
          <a:prstGeom prst="rect">
            <a:avLst/>
          </a:prstGeom>
        </p:spPr>
        <p:txBody>
          <a:bodyPr wrap="none">
            <a:spAutoFit/>
          </a:bodyPr>
          <a:lstStyle/>
          <a:p>
            <a:pPr>
              <a:lnSpc>
                <a:spcPct val="80000"/>
              </a:lnSpc>
              <a:spcBef>
                <a:spcPct val="50000"/>
              </a:spcBef>
            </a:pPr>
            <a:r>
              <a:rPr lang="en-US" altLang="es-ES" sz="2100" b="1" i="1" dirty="0">
                <a:solidFill>
                  <a:srgbClr val="000066"/>
                </a:solidFill>
                <a:latin typeface="Zurich BT"/>
              </a:rPr>
              <a:t>Normal oxygen in air is 20.9%</a:t>
            </a:r>
            <a:endParaRPr lang="en-US" altLang="es-ES" sz="2100" b="1" dirty="0">
              <a:solidFill>
                <a:srgbClr val="000066"/>
              </a:solidFill>
              <a:latin typeface="Zurich BT"/>
            </a:endParaRPr>
          </a:p>
        </p:txBody>
      </p:sp>
      <p:sp>
        <p:nvSpPr>
          <p:cNvPr id="8" name="Rectangle 7">
            <a:extLst>
              <a:ext uri="{FF2B5EF4-FFF2-40B4-BE49-F238E27FC236}">
                <a16:creationId xmlns:a16="http://schemas.microsoft.com/office/drawing/2014/main" id="{FAB39B57-0B56-4301-AB0A-A0382C6118A8}"/>
              </a:ext>
            </a:extLst>
          </p:cNvPr>
          <p:cNvSpPr/>
          <p:nvPr/>
        </p:nvSpPr>
        <p:spPr>
          <a:xfrm>
            <a:off x="368298" y="4280379"/>
            <a:ext cx="8775701" cy="1538883"/>
          </a:xfrm>
          <a:prstGeom prst="rect">
            <a:avLst/>
          </a:prstGeom>
        </p:spPr>
        <p:txBody>
          <a:bodyPr wrap="square">
            <a:spAutoFit/>
          </a:bodyPr>
          <a:lstStyle/>
          <a:p>
            <a:pPr>
              <a:lnSpc>
                <a:spcPct val="90000"/>
              </a:lnSpc>
              <a:spcBef>
                <a:spcPct val="20000"/>
              </a:spcBef>
              <a:buClr>
                <a:srgbClr val="FF0000"/>
              </a:buClr>
              <a:buSzPct val="70000"/>
              <a:buFont typeface="Bullets2" pitchFamily="34" charset="2"/>
              <a:buNone/>
            </a:pPr>
            <a:r>
              <a:rPr lang="en-US" altLang="es-ES" sz="2000" b="1" dirty="0">
                <a:solidFill>
                  <a:srgbClr val="000066"/>
                </a:solidFill>
                <a:latin typeface="Zurich BT"/>
              </a:rPr>
              <a:t>Oxygen enrichment happens when oxygen is added to a space causing oxygen above 23.5% Oxygen deficiency happens when oxygen is consumed or displaced. It’s life threatening below 19.5%</a:t>
            </a:r>
          </a:p>
          <a:p>
            <a:pPr>
              <a:lnSpc>
                <a:spcPct val="90000"/>
              </a:lnSpc>
              <a:spcBef>
                <a:spcPct val="20000"/>
              </a:spcBef>
              <a:buClr>
                <a:srgbClr val="FF0000"/>
              </a:buClr>
              <a:buSzPct val="70000"/>
              <a:buFont typeface="Bullets2" pitchFamily="34" charset="2"/>
              <a:buNone/>
            </a:pPr>
            <a:r>
              <a:rPr lang="en-US" altLang="es-ES" sz="2000" b="1" dirty="0">
                <a:solidFill>
                  <a:srgbClr val="000066"/>
                </a:solidFill>
                <a:latin typeface="Zurich BT"/>
              </a:rPr>
              <a:t>An oxygen level between 19.5% and 23.5% is considered safe, but</a:t>
            </a:r>
            <a:br>
              <a:rPr lang="en-US" altLang="es-ES" sz="2000" b="1" dirty="0">
                <a:solidFill>
                  <a:srgbClr val="000066"/>
                </a:solidFill>
                <a:latin typeface="Zurich BT"/>
              </a:rPr>
            </a:br>
            <a:r>
              <a:rPr lang="en-US" altLang="es-ES" sz="2000" b="1" dirty="0">
                <a:solidFill>
                  <a:srgbClr val="000066"/>
                </a:solidFill>
                <a:latin typeface="Zurich BT"/>
              </a:rPr>
              <a:t>trained workers will find out if toxic vapors are displacing oxygen.</a:t>
            </a:r>
          </a:p>
        </p:txBody>
      </p:sp>
    </p:spTree>
    <p:extLst>
      <p:ext uri="{BB962C8B-B14F-4D97-AF65-F5344CB8AC3E}">
        <p14:creationId xmlns:p14="http://schemas.microsoft.com/office/powerpoint/2010/main" val="148062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A3CC00-2AE8-4D4F-A761-22D314672DF6}"/>
              </a:ext>
            </a:extLst>
          </p:cNvPr>
          <p:cNvSpPr/>
          <p:nvPr/>
        </p:nvSpPr>
        <p:spPr>
          <a:xfrm>
            <a:off x="373972" y="675955"/>
            <a:ext cx="2132315" cy="523220"/>
          </a:xfrm>
          <a:prstGeom prst="rect">
            <a:avLst/>
          </a:prstGeom>
        </p:spPr>
        <p:txBody>
          <a:bodyPr wrap="none">
            <a:spAutoFit/>
          </a:bodyPr>
          <a:lstStyle/>
          <a:p>
            <a:r>
              <a:rPr lang="en-US" altLang="es-ES" sz="2800" b="1" dirty="0"/>
              <a:t>Engulfment</a:t>
            </a:r>
          </a:p>
        </p:txBody>
      </p:sp>
      <p:sp>
        <p:nvSpPr>
          <p:cNvPr id="3" name="Rectangle 2">
            <a:extLst>
              <a:ext uri="{FF2B5EF4-FFF2-40B4-BE49-F238E27FC236}">
                <a16:creationId xmlns:a16="http://schemas.microsoft.com/office/drawing/2014/main" id="{E67D6988-49BF-42C9-9302-78B91EAC6CB2}"/>
              </a:ext>
            </a:extLst>
          </p:cNvPr>
          <p:cNvSpPr/>
          <p:nvPr/>
        </p:nvSpPr>
        <p:spPr>
          <a:xfrm>
            <a:off x="356486" y="1414928"/>
            <a:ext cx="4572000" cy="1200329"/>
          </a:xfrm>
          <a:prstGeom prst="rect">
            <a:avLst/>
          </a:prstGeom>
        </p:spPr>
        <p:txBody>
          <a:bodyPr>
            <a:spAutoFit/>
          </a:bodyPr>
          <a:lstStyle/>
          <a:p>
            <a:pPr>
              <a:spcBef>
                <a:spcPct val="50000"/>
              </a:spcBef>
            </a:pPr>
            <a:r>
              <a:rPr lang="en-US" altLang="es-ES" sz="2400" b="1" dirty="0">
                <a:solidFill>
                  <a:srgbClr val="FF0000"/>
                </a:solidFill>
                <a:latin typeface="Zurich Cn BT"/>
              </a:rPr>
              <a:t>A liquid like water or a flowable solid like grain can </a:t>
            </a:r>
            <a:r>
              <a:rPr lang="en-US" altLang="es-ES" sz="2400" b="1" i="1" dirty="0">
                <a:solidFill>
                  <a:srgbClr val="FF0000"/>
                </a:solidFill>
                <a:latin typeface="Zurich Cn BT"/>
              </a:rPr>
              <a:t>engulf </a:t>
            </a:r>
            <a:r>
              <a:rPr lang="en-US" altLang="es-ES" sz="2400" b="1" dirty="0">
                <a:solidFill>
                  <a:srgbClr val="FF0000"/>
                </a:solidFill>
                <a:latin typeface="Zurich Cn BT"/>
              </a:rPr>
              <a:t>you.  You may drown or be suffocated.</a:t>
            </a:r>
          </a:p>
        </p:txBody>
      </p:sp>
      <p:sp>
        <p:nvSpPr>
          <p:cNvPr id="5" name="Rectangle 4">
            <a:extLst>
              <a:ext uri="{FF2B5EF4-FFF2-40B4-BE49-F238E27FC236}">
                <a16:creationId xmlns:a16="http://schemas.microsoft.com/office/drawing/2014/main" id="{9E897A0B-CB25-49BF-8B36-0D0B50D52B5D}"/>
              </a:ext>
            </a:extLst>
          </p:cNvPr>
          <p:cNvSpPr/>
          <p:nvPr/>
        </p:nvSpPr>
        <p:spPr>
          <a:xfrm>
            <a:off x="356486" y="2964286"/>
            <a:ext cx="4572000" cy="1569660"/>
          </a:xfrm>
          <a:prstGeom prst="rect">
            <a:avLst/>
          </a:prstGeom>
        </p:spPr>
        <p:txBody>
          <a:bodyPr>
            <a:spAutoFit/>
          </a:bodyPr>
          <a:lstStyle/>
          <a:p>
            <a:pPr>
              <a:spcBef>
                <a:spcPct val="50000"/>
              </a:spcBef>
            </a:pPr>
            <a:r>
              <a:rPr lang="en-US" altLang="es-ES" sz="2400" b="1" dirty="0">
                <a:solidFill>
                  <a:schemeClr val="accent6">
                    <a:lumMod val="50000"/>
                  </a:schemeClr>
                </a:solidFill>
                <a:latin typeface="Zurich Cn BT"/>
              </a:rPr>
              <a:t>A pocket of air can form below a hardened upper layer of grain.  </a:t>
            </a:r>
            <a:br>
              <a:rPr lang="en-US" altLang="es-ES" sz="2400" b="1" dirty="0">
                <a:solidFill>
                  <a:schemeClr val="accent6">
                    <a:lumMod val="50000"/>
                  </a:schemeClr>
                </a:solidFill>
                <a:latin typeface="Zurich Cn BT"/>
              </a:rPr>
            </a:br>
            <a:r>
              <a:rPr lang="en-US" altLang="es-ES" sz="2400" b="1" dirty="0">
                <a:solidFill>
                  <a:schemeClr val="accent6">
                    <a:lumMod val="50000"/>
                  </a:schemeClr>
                </a:solidFill>
                <a:latin typeface="Zurich Cn BT"/>
              </a:rPr>
              <a:t>The layer can give way causing a worker to be buried / engulfed.</a:t>
            </a:r>
            <a:endParaRPr lang="en-US" altLang="es-ES" sz="2800" b="1" i="1" dirty="0">
              <a:solidFill>
                <a:schemeClr val="accent6">
                  <a:lumMod val="50000"/>
                </a:schemeClr>
              </a:solidFill>
              <a:latin typeface="Zurich Cn BT"/>
            </a:endParaRPr>
          </a:p>
        </p:txBody>
      </p:sp>
      <p:pic>
        <p:nvPicPr>
          <p:cNvPr id="2050" name="Picture 2" descr="10 Terrifying Tales of Grain Entrapment - Flynn Trevillian - Medium">
            <a:extLst>
              <a:ext uri="{FF2B5EF4-FFF2-40B4-BE49-F238E27FC236}">
                <a16:creationId xmlns:a16="http://schemas.microsoft.com/office/drawing/2014/main" id="{BD9FC1B4-DB28-45AD-A9D2-D121D20DB4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5649" y="2036191"/>
            <a:ext cx="3721865" cy="3035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30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390319-7BA5-4BC1-8D28-3FC767F71610}"/>
              </a:ext>
            </a:extLst>
          </p:cNvPr>
          <p:cNvSpPr/>
          <p:nvPr/>
        </p:nvSpPr>
        <p:spPr>
          <a:xfrm>
            <a:off x="373972" y="944734"/>
            <a:ext cx="7128555" cy="461665"/>
          </a:xfrm>
          <a:prstGeom prst="rect">
            <a:avLst/>
          </a:prstGeom>
        </p:spPr>
        <p:txBody>
          <a:bodyPr wrap="none">
            <a:spAutoFit/>
          </a:bodyPr>
          <a:lstStyle/>
          <a:p>
            <a:r>
              <a:rPr lang="en-US" altLang="es-ES" sz="2400" b="1" dirty="0"/>
              <a:t>Other Permit Required Confined Space Hazards</a:t>
            </a:r>
          </a:p>
        </p:txBody>
      </p:sp>
      <p:sp>
        <p:nvSpPr>
          <p:cNvPr id="3" name="Rectangle 2">
            <a:extLst>
              <a:ext uri="{FF2B5EF4-FFF2-40B4-BE49-F238E27FC236}">
                <a16:creationId xmlns:a16="http://schemas.microsoft.com/office/drawing/2014/main" id="{F51E4EC6-FC5F-41E1-A178-953AE306FDE5}"/>
              </a:ext>
            </a:extLst>
          </p:cNvPr>
          <p:cNvSpPr/>
          <p:nvPr/>
        </p:nvSpPr>
        <p:spPr>
          <a:xfrm>
            <a:off x="425962" y="1475171"/>
            <a:ext cx="6455165" cy="383182"/>
          </a:xfrm>
          <a:prstGeom prst="rect">
            <a:avLst/>
          </a:prstGeom>
        </p:spPr>
        <p:txBody>
          <a:bodyPr wrap="none">
            <a:spAutoFit/>
          </a:bodyPr>
          <a:lstStyle/>
          <a:p>
            <a:pPr>
              <a:lnSpc>
                <a:spcPct val="90000"/>
              </a:lnSpc>
              <a:spcBef>
                <a:spcPct val="50000"/>
              </a:spcBef>
            </a:pPr>
            <a:r>
              <a:rPr lang="en-US" altLang="es-ES" sz="2100" b="1" dirty="0">
                <a:solidFill>
                  <a:srgbClr val="FF0000"/>
                </a:solidFill>
                <a:latin typeface="Zurich Cn BT"/>
              </a:rPr>
              <a:t>These hazards can injure you or keep you from escaping</a:t>
            </a:r>
            <a:r>
              <a:rPr lang="en-US" altLang="es-ES" sz="1350" b="1" dirty="0">
                <a:solidFill>
                  <a:srgbClr val="FF0000"/>
                </a:solidFill>
                <a:latin typeface="Zurich Cn BT"/>
              </a:rPr>
              <a:t>.</a:t>
            </a:r>
          </a:p>
        </p:txBody>
      </p:sp>
      <p:pic>
        <p:nvPicPr>
          <p:cNvPr id="5" name="Picture 12" descr="6">
            <a:extLst>
              <a:ext uri="{FF2B5EF4-FFF2-40B4-BE49-F238E27FC236}">
                <a16:creationId xmlns:a16="http://schemas.microsoft.com/office/drawing/2014/main" id="{AB4378B8-635C-4DC7-82AA-34E96C5A55A5}"/>
              </a:ext>
            </a:extLst>
          </p:cNvPr>
          <p:cNvPicPr>
            <a:picLocks noChangeAspect="1" noChangeArrowheads="1"/>
          </p:cNvPicPr>
          <p:nvPr/>
        </p:nvPicPr>
        <p:blipFill>
          <a:blip r:embed="rId2">
            <a:lum bright="18000" contrast="6000"/>
            <a:extLst>
              <a:ext uri="{28A0092B-C50C-407E-A947-70E740481C1C}">
                <a14:useLocalDpi xmlns:a14="http://schemas.microsoft.com/office/drawing/2010/main" val="0"/>
              </a:ext>
            </a:extLst>
          </a:blip>
          <a:srcRect/>
          <a:stretch>
            <a:fillRect/>
          </a:stretch>
        </p:blipFill>
        <p:spPr bwMode="auto">
          <a:xfrm>
            <a:off x="373972" y="2693490"/>
            <a:ext cx="1912479" cy="302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1D93F2CE-BE10-49B6-82B6-20DBA47BC2B4}"/>
              </a:ext>
            </a:extLst>
          </p:cNvPr>
          <p:cNvSpPr/>
          <p:nvPr/>
        </p:nvSpPr>
        <p:spPr>
          <a:xfrm>
            <a:off x="2381661" y="2761648"/>
            <a:ext cx="3655381" cy="2853339"/>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3ED6E7BC-28FF-409C-80AD-64610DEB62A7}"/>
              </a:ext>
            </a:extLst>
          </p:cNvPr>
          <p:cNvSpPr/>
          <p:nvPr/>
        </p:nvSpPr>
        <p:spPr>
          <a:xfrm>
            <a:off x="3360798" y="2907836"/>
            <a:ext cx="2223229" cy="2465868"/>
          </a:xfrm>
          <a:prstGeom prst="rect">
            <a:avLst/>
          </a:prstGeom>
        </p:spPr>
        <p:txBody>
          <a:bodyPr wrap="square">
            <a:spAutoFit/>
          </a:bodyPr>
          <a:lstStyle/>
          <a:p>
            <a:pPr>
              <a:lnSpc>
                <a:spcPct val="115000"/>
              </a:lnSpc>
              <a:buClr>
                <a:srgbClr val="FF0000"/>
              </a:buClr>
              <a:buSzPct val="70000"/>
            </a:pPr>
            <a:r>
              <a:rPr lang="en-US" altLang="es-ES" sz="1500" b="1">
                <a:solidFill>
                  <a:srgbClr val="000066"/>
                </a:solidFill>
                <a:latin typeface="Zurich BT"/>
              </a:rPr>
              <a:t>- Space narrows</a:t>
            </a:r>
          </a:p>
          <a:p>
            <a:pPr>
              <a:lnSpc>
                <a:spcPct val="115000"/>
              </a:lnSpc>
              <a:buClr>
                <a:srgbClr val="FF0000"/>
              </a:buClr>
              <a:buSzPct val="70000"/>
            </a:pPr>
            <a:r>
              <a:rPr lang="en-US" altLang="es-ES" sz="1500" b="1">
                <a:solidFill>
                  <a:srgbClr val="000066"/>
                </a:solidFill>
                <a:latin typeface="Zurich BT"/>
              </a:rPr>
              <a:t>- Corrosive chemicals</a:t>
            </a:r>
          </a:p>
          <a:p>
            <a:pPr>
              <a:lnSpc>
                <a:spcPct val="115000"/>
              </a:lnSpc>
              <a:buClr>
                <a:srgbClr val="FF0000"/>
              </a:buClr>
              <a:buSzPct val="70000"/>
            </a:pPr>
            <a:r>
              <a:rPr lang="en-US" altLang="es-ES" sz="1500" b="1">
                <a:solidFill>
                  <a:srgbClr val="000066"/>
                </a:solidFill>
                <a:latin typeface="Zurich BT"/>
              </a:rPr>
              <a:t>- Noise</a:t>
            </a:r>
          </a:p>
          <a:p>
            <a:pPr>
              <a:lnSpc>
                <a:spcPct val="115000"/>
              </a:lnSpc>
              <a:buClr>
                <a:srgbClr val="FF0000"/>
              </a:buClr>
              <a:buSzPct val="70000"/>
            </a:pPr>
            <a:r>
              <a:rPr lang="en-US" altLang="es-ES" sz="1500" b="1">
                <a:solidFill>
                  <a:srgbClr val="000066"/>
                </a:solidFill>
                <a:latin typeface="Zurich BT"/>
              </a:rPr>
              <a:t>- Electricity</a:t>
            </a:r>
          </a:p>
          <a:p>
            <a:pPr>
              <a:lnSpc>
                <a:spcPct val="115000"/>
              </a:lnSpc>
              <a:buClr>
                <a:srgbClr val="FF0000"/>
              </a:buClr>
              <a:buSzPct val="70000"/>
            </a:pPr>
            <a:r>
              <a:rPr lang="en-US" altLang="es-ES" sz="1500" b="1">
                <a:solidFill>
                  <a:srgbClr val="000066"/>
                </a:solidFill>
                <a:latin typeface="Zurich BT"/>
              </a:rPr>
              <a:t>- Poor lighting</a:t>
            </a:r>
          </a:p>
          <a:p>
            <a:pPr>
              <a:lnSpc>
                <a:spcPct val="115000"/>
              </a:lnSpc>
              <a:buClr>
                <a:srgbClr val="FF0000"/>
              </a:buClr>
              <a:buSzPct val="70000"/>
            </a:pPr>
            <a:r>
              <a:rPr lang="en-US" altLang="es-ES" sz="1500" b="1">
                <a:solidFill>
                  <a:srgbClr val="000066"/>
                </a:solidFill>
                <a:latin typeface="Zurich BT"/>
              </a:rPr>
              <a:t>- Extreme heat or cold</a:t>
            </a:r>
          </a:p>
          <a:p>
            <a:pPr>
              <a:lnSpc>
                <a:spcPct val="115000"/>
              </a:lnSpc>
              <a:buClr>
                <a:srgbClr val="FF0000"/>
              </a:buClr>
              <a:buSzPct val="70000"/>
            </a:pPr>
            <a:r>
              <a:rPr lang="en-US" altLang="es-ES" sz="1500" b="1">
                <a:solidFill>
                  <a:srgbClr val="000066"/>
                </a:solidFill>
                <a:latin typeface="Zurich BT"/>
              </a:rPr>
              <a:t>- Falling objects</a:t>
            </a:r>
          </a:p>
          <a:p>
            <a:pPr>
              <a:lnSpc>
                <a:spcPct val="115000"/>
              </a:lnSpc>
              <a:buClr>
                <a:srgbClr val="FF0000"/>
              </a:buClr>
              <a:buSzPct val="70000"/>
            </a:pPr>
            <a:r>
              <a:rPr lang="en-US" altLang="es-ES" sz="1500" b="1">
                <a:solidFill>
                  <a:srgbClr val="000066"/>
                </a:solidFill>
                <a:latin typeface="Zurich BT"/>
              </a:rPr>
              <a:t>- Falls</a:t>
            </a:r>
          </a:p>
          <a:p>
            <a:pPr>
              <a:lnSpc>
                <a:spcPct val="115000"/>
              </a:lnSpc>
              <a:buClr>
                <a:srgbClr val="FF0000"/>
              </a:buClr>
              <a:buSzPct val="70000"/>
            </a:pPr>
            <a:r>
              <a:rPr lang="en-US" altLang="es-ES" sz="1500" b="1">
                <a:solidFill>
                  <a:srgbClr val="000066"/>
                </a:solidFill>
                <a:latin typeface="Zurich BT"/>
              </a:rPr>
              <a:t>- Mechanical hazards</a:t>
            </a:r>
            <a:endParaRPr lang="en-US" altLang="es-ES" sz="1350" b="1">
              <a:solidFill>
                <a:srgbClr val="000066"/>
              </a:solidFill>
              <a:latin typeface="Zurich BT"/>
            </a:endParaRPr>
          </a:p>
        </p:txBody>
      </p:sp>
      <p:pic>
        <p:nvPicPr>
          <p:cNvPr id="2050" name="Picture 2">
            <a:extLst>
              <a:ext uri="{FF2B5EF4-FFF2-40B4-BE49-F238E27FC236}">
                <a16:creationId xmlns:a16="http://schemas.microsoft.com/office/drawing/2014/main" id="{38901A80-8F2E-42ED-9016-4AB80BEB1C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2250" y="2693490"/>
            <a:ext cx="2727455" cy="318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87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14" presetClass="entr" presetSubtype="10" fill="hold" nodeType="with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randombar(horizontal)">
                                      <p:cBhvr>
                                        <p:cTn id="1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AE5DC5-3483-438F-B2F7-8F12E9780FB4}"/>
              </a:ext>
            </a:extLst>
          </p:cNvPr>
          <p:cNvSpPr/>
          <p:nvPr/>
        </p:nvSpPr>
        <p:spPr>
          <a:xfrm>
            <a:off x="-8273" y="693824"/>
            <a:ext cx="9274847" cy="461665"/>
          </a:xfrm>
          <a:prstGeom prst="rect">
            <a:avLst/>
          </a:prstGeom>
        </p:spPr>
        <p:txBody>
          <a:bodyPr wrap="none">
            <a:spAutoFit/>
          </a:bodyPr>
          <a:lstStyle/>
          <a:p>
            <a:r>
              <a:rPr lang="en-US" altLang="es-ES" sz="2400" b="1" dirty="0"/>
              <a:t>Who Is Responsible for Permit Required Confined Space Work?</a:t>
            </a:r>
          </a:p>
        </p:txBody>
      </p:sp>
      <p:sp>
        <p:nvSpPr>
          <p:cNvPr id="3" name="Rectangle 2">
            <a:extLst>
              <a:ext uri="{FF2B5EF4-FFF2-40B4-BE49-F238E27FC236}">
                <a16:creationId xmlns:a16="http://schemas.microsoft.com/office/drawing/2014/main" id="{64109DE1-87A6-4259-8D6E-27C9E4DA39BF}"/>
              </a:ext>
            </a:extLst>
          </p:cNvPr>
          <p:cNvSpPr/>
          <p:nvPr/>
        </p:nvSpPr>
        <p:spPr>
          <a:xfrm>
            <a:off x="186886" y="1306364"/>
            <a:ext cx="6499664" cy="395173"/>
          </a:xfrm>
          <a:prstGeom prst="rect">
            <a:avLst/>
          </a:prstGeom>
        </p:spPr>
        <p:txBody>
          <a:bodyPr wrap="none">
            <a:spAutoFit/>
          </a:bodyPr>
          <a:lstStyle/>
          <a:p>
            <a:pPr>
              <a:lnSpc>
                <a:spcPct val="80000"/>
              </a:lnSpc>
            </a:pPr>
            <a:r>
              <a:rPr lang="en-US" altLang="es-ES" sz="2400" b="1" dirty="0">
                <a:solidFill>
                  <a:srgbClr val="FF0000"/>
                </a:solidFill>
                <a:latin typeface="Zurich Cn BT"/>
              </a:rPr>
              <a:t>Controlling contractor is primary point of contact.</a:t>
            </a:r>
          </a:p>
        </p:txBody>
      </p:sp>
      <p:sp>
        <p:nvSpPr>
          <p:cNvPr id="5" name="Rectangle 4">
            <a:extLst>
              <a:ext uri="{FF2B5EF4-FFF2-40B4-BE49-F238E27FC236}">
                <a16:creationId xmlns:a16="http://schemas.microsoft.com/office/drawing/2014/main" id="{94D1C746-3B3E-41B7-9955-657C47ED7D04}"/>
              </a:ext>
            </a:extLst>
          </p:cNvPr>
          <p:cNvSpPr/>
          <p:nvPr/>
        </p:nvSpPr>
        <p:spPr>
          <a:xfrm>
            <a:off x="335818" y="1848356"/>
            <a:ext cx="3855740" cy="3323987"/>
          </a:xfrm>
          <a:prstGeom prst="rect">
            <a:avLst/>
          </a:prstGeom>
        </p:spPr>
        <p:txBody>
          <a:bodyPr wrap="square">
            <a:spAutoFit/>
          </a:bodyPr>
          <a:lstStyle/>
          <a:p>
            <a:pPr marL="257175" indent="-257175">
              <a:spcAft>
                <a:spcPts val="900"/>
              </a:spcAft>
              <a:buClr>
                <a:srgbClr val="008000"/>
              </a:buClr>
              <a:buSzPct val="70000"/>
              <a:buFont typeface="Arial" panose="020B0604020202020204" pitchFamily="34" charset="0"/>
              <a:buChar char="•"/>
            </a:pPr>
            <a:r>
              <a:rPr lang="en-US" altLang="es-ES" b="1" dirty="0">
                <a:solidFill>
                  <a:srgbClr val="000066"/>
                </a:solidFill>
                <a:latin typeface="Zurich BT"/>
              </a:rPr>
              <a:t>It’s all about communication</a:t>
            </a:r>
          </a:p>
          <a:p>
            <a:pPr marL="257175" indent="-257175">
              <a:spcAft>
                <a:spcPts val="900"/>
              </a:spcAft>
              <a:buClr>
                <a:srgbClr val="008000"/>
              </a:buClr>
              <a:buSzPct val="70000"/>
              <a:buFont typeface="Arial" panose="020B0604020202020204" pitchFamily="34" charset="0"/>
              <a:buChar char="•"/>
            </a:pPr>
            <a:r>
              <a:rPr lang="en-US" altLang="es-ES" b="1" dirty="0">
                <a:solidFill>
                  <a:srgbClr val="000066"/>
                </a:solidFill>
                <a:latin typeface="Zurich BT"/>
              </a:rPr>
              <a:t>Host employer must provide info about spaces pre entry</a:t>
            </a:r>
          </a:p>
          <a:p>
            <a:pPr marL="257175" indent="-257175">
              <a:spcAft>
                <a:spcPts val="900"/>
              </a:spcAft>
              <a:buClr>
                <a:srgbClr val="008000"/>
              </a:buClr>
              <a:buSzPct val="70000"/>
              <a:buFont typeface="Arial" panose="020B0604020202020204" pitchFamily="34" charset="0"/>
              <a:buChar char="•"/>
            </a:pPr>
            <a:r>
              <a:rPr lang="en-US" altLang="es-ES" b="1" dirty="0">
                <a:solidFill>
                  <a:srgbClr val="000066"/>
                </a:solidFill>
                <a:latin typeface="Zurich BT"/>
              </a:rPr>
              <a:t>Controlling contractor must pass on info to entry employers pre-entry</a:t>
            </a:r>
          </a:p>
          <a:p>
            <a:pPr marL="257175" indent="-257175">
              <a:spcAft>
                <a:spcPts val="900"/>
              </a:spcAft>
              <a:buClr>
                <a:srgbClr val="008000"/>
              </a:buClr>
              <a:buSzPct val="70000"/>
              <a:buFont typeface="Arial" panose="020B0604020202020204" pitchFamily="34" charset="0"/>
              <a:buChar char="•"/>
            </a:pPr>
            <a:r>
              <a:rPr lang="en-US" altLang="es-ES" b="1" dirty="0">
                <a:solidFill>
                  <a:srgbClr val="000066"/>
                </a:solidFill>
                <a:latin typeface="Zurich BT"/>
              </a:rPr>
              <a:t>Entry employers must tell each other about hazards and inform the controlling contractor as well</a:t>
            </a:r>
          </a:p>
          <a:p>
            <a:pPr marL="257175" indent="-257175">
              <a:spcAft>
                <a:spcPts val="900"/>
              </a:spcAft>
              <a:buClr>
                <a:srgbClr val="008000"/>
              </a:buClr>
              <a:buSzPct val="70000"/>
              <a:buFont typeface="Arial" panose="020B0604020202020204" pitchFamily="34" charset="0"/>
              <a:buChar char="•"/>
            </a:pPr>
            <a:r>
              <a:rPr lang="en-US" altLang="es-ES" b="1" dirty="0">
                <a:solidFill>
                  <a:srgbClr val="000066"/>
                </a:solidFill>
                <a:latin typeface="Zurich BT"/>
              </a:rPr>
              <a:t>Everyone must communicate before and after entry</a:t>
            </a:r>
          </a:p>
        </p:txBody>
      </p:sp>
      <p:sp>
        <p:nvSpPr>
          <p:cNvPr id="6" name="Rounded Rectangle 2">
            <a:extLst>
              <a:ext uri="{FF2B5EF4-FFF2-40B4-BE49-F238E27FC236}">
                <a16:creationId xmlns:a16="http://schemas.microsoft.com/office/drawing/2014/main" id="{E982677B-780E-467C-9238-DF0DA7E6C3D5}"/>
              </a:ext>
            </a:extLst>
          </p:cNvPr>
          <p:cNvSpPr/>
          <p:nvPr/>
        </p:nvSpPr>
        <p:spPr bwMode="auto">
          <a:xfrm>
            <a:off x="5343524" y="2877995"/>
            <a:ext cx="1943100" cy="436706"/>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350" b="1" dirty="0">
                <a:latin typeface="Calibri" pitchFamily="34" charset="0"/>
                <a:cs typeface="Calibri" pitchFamily="34" charset="0"/>
              </a:rPr>
              <a:t>Host Employer</a:t>
            </a:r>
          </a:p>
        </p:txBody>
      </p:sp>
      <p:sp>
        <p:nvSpPr>
          <p:cNvPr id="7" name="Rounded Rectangle 23">
            <a:extLst>
              <a:ext uri="{FF2B5EF4-FFF2-40B4-BE49-F238E27FC236}">
                <a16:creationId xmlns:a16="http://schemas.microsoft.com/office/drawing/2014/main" id="{42E08C07-0416-4B4E-AC4E-BBE56653DE3B}"/>
              </a:ext>
            </a:extLst>
          </p:cNvPr>
          <p:cNvSpPr/>
          <p:nvPr/>
        </p:nvSpPr>
        <p:spPr bwMode="auto">
          <a:xfrm>
            <a:off x="4958929" y="3714751"/>
            <a:ext cx="2652481" cy="436706"/>
          </a:xfrm>
          <a:prstGeom prst="round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350" b="1" dirty="0">
                <a:latin typeface="Calibri" pitchFamily="34" charset="0"/>
                <a:cs typeface="Calibri" pitchFamily="34" charset="0"/>
              </a:rPr>
              <a:t>Controlling Contractor</a:t>
            </a:r>
          </a:p>
        </p:txBody>
      </p:sp>
      <p:sp>
        <p:nvSpPr>
          <p:cNvPr id="8" name="Rounded Rectangle 24">
            <a:extLst>
              <a:ext uri="{FF2B5EF4-FFF2-40B4-BE49-F238E27FC236}">
                <a16:creationId xmlns:a16="http://schemas.microsoft.com/office/drawing/2014/main" id="{BAAC2FB2-F6E5-4CCA-BA3C-39271404CB70}"/>
              </a:ext>
            </a:extLst>
          </p:cNvPr>
          <p:cNvSpPr/>
          <p:nvPr/>
        </p:nvSpPr>
        <p:spPr bwMode="auto">
          <a:xfrm>
            <a:off x="4912858" y="4629151"/>
            <a:ext cx="1202192" cy="465281"/>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r>
              <a:rPr lang="en-US" b="1">
                <a:latin typeface="Calibri" pitchFamily="34" charset="0"/>
                <a:cs typeface="Calibri" pitchFamily="34" charset="0"/>
              </a:rPr>
              <a:t>Entry </a:t>
            </a:r>
            <a:r>
              <a:rPr lang="en-US" b="1" err="1">
                <a:latin typeface="Calibri" pitchFamily="34" charset="0"/>
                <a:cs typeface="Calibri" pitchFamily="34" charset="0"/>
              </a:rPr>
              <a:t>Emp</a:t>
            </a:r>
            <a:endParaRPr lang="en-US" b="1">
              <a:latin typeface="Calibri" pitchFamily="34" charset="0"/>
              <a:cs typeface="Calibri" pitchFamily="34" charset="0"/>
            </a:endParaRPr>
          </a:p>
        </p:txBody>
      </p:sp>
      <p:sp>
        <p:nvSpPr>
          <p:cNvPr id="9" name="Rounded Rectangle 26">
            <a:extLst>
              <a:ext uri="{FF2B5EF4-FFF2-40B4-BE49-F238E27FC236}">
                <a16:creationId xmlns:a16="http://schemas.microsoft.com/office/drawing/2014/main" id="{049032B4-5C7C-43CD-A82D-9E27DD9030B1}"/>
              </a:ext>
            </a:extLst>
          </p:cNvPr>
          <p:cNvSpPr/>
          <p:nvPr/>
        </p:nvSpPr>
        <p:spPr bwMode="auto">
          <a:xfrm>
            <a:off x="6572251" y="4629151"/>
            <a:ext cx="1200151" cy="465281"/>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r>
              <a:rPr lang="en-US" b="1">
                <a:latin typeface="Calibri" pitchFamily="34" charset="0"/>
                <a:cs typeface="Calibri" pitchFamily="34" charset="0"/>
              </a:rPr>
              <a:t>Entry </a:t>
            </a:r>
            <a:r>
              <a:rPr lang="en-US" b="1" err="1">
                <a:latin typeface="Calibri" pitchFamily="34" charset="0"/>
                <a:cs typeface="Calibri" pitchFamily="34" charset="0"/>
              </a:rPr>
              <a:t>Emp</a:t>
            </a:r>
            <a:endParaRPr lang="en-US" b="1">
              <a:latin typeface="Calibri" pitchFamily="34" charset="0"/>
              <a:cs typeface="Calibri" pitchFamily="34" charset="0"/>
            </a:endParaRPr>
          </a:p>
        </p:txBody>
      </p:sp>
      <p:sp>
        <p:nvSpPr>
          <p:cNvPr id="10" name="Up Arrow 3">
            <a:extLst>
              <a:ext uri="{FF2B5EF4-FFF2-40B4-BE49-F238E27FC236}">
                <a16:creationId xmlns:a16="http://schemas.microsoft.com/office/drawing/2014/main" id="{4E2F5AC4-8747-4A68-947E-FFBAC22EB480}"/>
              </a:ext>
            </a:extLst>
          </p:cNvPr>
          <p:cNvSpPr/>
          <p:nvPr/>
        </p:nvSpPr>
        <p:spPr bwMode="auto">
          <a:xfrm rot="10800000">
            <a:off x="5715000" y="3355521"/>
            <a:ext cx="285750" cy="285750"/>
          </a:xfrm>
          <a:prstGeom prst="upArrow">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latin typeface="Times New Roman" pitchFamily="18" charset="0"/>
            </a:endParaRPr>
          </a:p>
        </p:txBody>
      </p:sp>
      <p:sp>
        <p:nvSpPr>
          <p:cNvPr id="11" name="Up Arrow 29">
            <a:extLst>
              <a:ext uri="{FF2B5EF4-FFF2-40B4-BE49-F238E27FC236}">
                <a16:creationId xmlns:a16="http://schemas.microsoft.com/office/drawing/2014/main" id="{7CB1062B-3A77-4EF9-AC1C-F092D1B92F80}"/>
              </a:ext>
            </a:extLst>
          </p:cNvPr>
          <p:cNvSpPr/>
          <p:nvPr/>
        </p:nvSpPr>
        <p:spPr bwMode="auto">
          <a:xfrm>
            <a:off x="6515100" y="3355604"/>
            <a:ext cx="285750" cy="285750"/>
          </a:xfrm>
          <a:prstGeom prst="upArrow">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latin typeface="Times New Roman" pitchFamily="18" charset="0"/>
            </a:endParaRPr>
          </a:p>
        </p:txBody>
      </p:sp>
      <p:sp>
        <p:nvSpPr>
          <p:cNvPr id="12" name="TextBox 11">
            <a:extLst>
              <a:ext uri="{FF2B5EF4-FFF2-40B4-BE49-F238E27FC236}">
                <a16:creationId xmlns:a16="http://schemas.microsoft.com/office/drawing/2014/main" id="{1CCF563F-B629-47B1-A3CD-8E93E943567D}"/>
              </a:ext>
            </a:extLst>
          </p:cNvPr>
          <p:cNvSpPr txBox="1"/>
          <p:nvPr/>
        </p:nvSpPr>
        <p:spPr>
          <a:xfrm>
            <a:off x="4958929" y="3371851"/>
            <a:ext cx="869020" cy="276999"/>
          </a:xfrm>
          <a:prstGeom prst="rect">
            <a:avLst/>
          </a:prstGeom>
          <a:noFill/>
        </p:spPr>
        <p:txBody>
          <a:bodyPr wrap="none" rtlCol="0">
            <a:spAutoFit/>
          </a:bodyPr>
          <a:lstStyle/>
          <a:p>
            <a:r>
              <a:rPr lang="en-US" sz="1200" b="1"/>
              <a:t>Pre entry</a:t>
            </a:r>
          </a:p>
        </p:txBody>
      </p:sp>
      <p:sp>
        <p:nvSpPr>
          <p:cNvPr id="13" name="TextBox 12">
            <a:extLst>
              <a:ext uri="{FF2B5EF4-FFF2-40B4-BE49-F238E27FC236}">
                <a16:creationId xmlns:a16="http://schemas.microsoft.com/office/drawing/2014/main" id="{20731534-82C6-428A-8950-6AF0834B6287}"/>
              </a:ext>
            </a:extLst>
          </p:cNvPr>
          <p:cNvSpPr txBox="1"/>
          <p:nvPr/>
        </p:nvSpPr>
        <p:spPr>
          <a:xfrm>
            <a:off x="6800851" y="3380014"/>
            <a:ext cx="926279" cy="276999"/>
          </a:xfrm>
          <a:prstGeom prst="rect">
            <a:avLst/>
          </a:prstGeom>
          <a:noFill/>
        </p:spPr>
        <p:txBody>
          <a:bodyPr wrap="none" rtlCol="0">
            <a:spAutoFit/>
          </a:bodyPr>
          <a:lstStyle/>
          <a:p>
            <a:r>
              <a:rPr lang="en-US" sz="1200" b="1"/>
              <a:t>Post entry</a:t>
            </a:r>
          </a:p>
        </p:txBody>
      </p:sp>
      <p:sp>
        <p:nvSpPr>
          <p:cNvPr id="14" name="Up Arrow 32">
            <a:extLst>
              <a:ext uri="{FF2B5EF4-FFF2-40B4-BE49-F238E27FC236}">
                <a16:creationId xmlns:a16="http://schemas.microsoft.com/office/drawing/2014/main" id="{C76B377A-39BD-4B39-927F-F70B762D5DF3}"/>
              </a:ext>
            </a:extLst>
          </p:cNvPr>
          <p:cNvSpPr/>
          <p:nvPr/>
        </p:nvSpPr>
        <p:spPr bwMode="auto">
          <a:xfrm rot="12326732">
            <a:off x="5330697" y="4295873"/>
            <a:ext cx="285750" cy="285750"/>
          </a:xfrm>
          <a:prstGeom prst="upArrow">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latin typeface="Times New Roman" pitchFamily="18" charset="0"/>
            </a:endParaRPr>
          </a:p>
        </p:txBody>
      </p:sp>
      <p:sp>
        <p:nvSpPr>
          <p:cNvPr id="15" name="Up Arrow 33">
            <a:extLst>
              <a:ext uri="{FF2B5EF4-FFF2-40B4-BE49-F238E27FC236}">
                <a16:creationId xmlns:a16="http://schemas.microsoft.com/office/drawing/2014/main" id="{801932EC-08C9-4D64-8572-F54696D9B6A1}"/>
              </a:ext>
            </a:extLst>
          </p:cNvPr>
          <p:cNvSpPr/>
          <p:nvPr/>
        </p:nvSpPr>
        <p:spPr bwMode="auto">
          <a:xfrm rot="1719943">
            <a:off x="5721125" y="4198482"/>
            <a:ext cx="285750" cy="285750"/>
          </a:xfrm>
          <a:prstGeom prst="upArrow">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latin typeface="Times New Roman" pitchFamily="18" charset="0"/>
            </a:endParaRPr>
          </a:p>
        </p:txBody>
      </p:sp>
      <p:sp>
        <p:nvSpPr>
          <p:cNvPr id="16" name="TextBox 15">
            <a:extLst>
              <a:ext uri="{FF2B5EF4-FFF2-40B4-BE49-F238E27FC236}">
                <a16:creationId xmlns:a16="http://schemas.microsoft.com/office/drawing/2014/main" id="{ACC8B71F-2D46-4EA0-8080-75E34FACF628}"/>
              </a:ext>
            </a:extLst>
          </p:cNvPr>
          <p:cNvSpPr txBox="1"/>
          <p:nvPr/>
        </p:nvSpPr>
        <p:spPr>
          <a:xfrm>
            <a:off x="4629151" y="4233527"/>
            <a:ext cx="869020" cy="276999"/>
          </a:xfrm>
          <a:prstGeom prst="rect">
            <a:avLst/>
          </a:prstGeom>
          <a:noFill/>
        </p:spPr>
        <p:txBody>
          <a:bodyPr wrap="none" rtlCol="0">
            <a:spAutoFit/>
          </a:bodyPr>
          <a:lstStyle/>
          <a:p>
            <a:r>
              <a:rPr lang="en-US" sz="1200" b="1"/>
              <a:t>Pre entry</a:t>
            </a:r>
          </a:p>
        </p:txBody>
      </p:sp>
      <p:sp>
        <p:nvSpPr>
          <p:cNvPr id="17" name="Up Arrow 35">
            <a:extLst>
              <a:ext uri="{FF2B5EF4-FFF2-40B4-BE49-F238E27FC236}">
                <a16:creationId xmlns:a16="http://schemas.microsoft.com/office/drawing/2014/main" id="{3429EF85-08D7-45AA-A7ED-C96D8F4FCD6C}"/>
              </a:ext>
            </a:extLst>
          </p:cNvPr>
          <p:cNvSpPr/>
          <p:nvPr/>
        </p:nvSpPr>
        <p:spPr bwMode="auto">
          <a:xfrm rot="9273268" flipH="1">
            <a:off x="7076978" y="4295873"/>
            <a:ext cx="285750" cy="285750"/>
          </a:xfrm>
          <a:prstGeom prst="upArrow">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latin typeface="Times New Roman" pitchFamily="18" charset="0"/>
            </a:endParaRPr>
          </a:p>
        </p:txBody>
      </p:sp>
      <p:sp>
        <p:nvSpPr>
          <p:cNvPr id="18" name="Up Arrow 36">
            <a:extLst>
              <a:ext uri="{FF2B5EF4-FFF2-40B4-BE49-F238E27FC236}">
                <a16:creationId xmlns:a16="http://schemas.microsoft.com/office/drawing/2014/main" id="{769A431F-36BC-4C30-9AB5-D19574764006}"/>
              </a:ext>
            </a:extLst>
          </p:cNvPr>
          <p:cNvSpPr/>
          <p:nvPr/>
        </p:nvSpPr>
        <p:spPr bwMode="auto">
          <a:xfrm rot="19880057" flipH="1">
            <a:off x="6737576" y="4210731"/>
            <a:ext cx="285750" cy="285750"/>
          </a:xfrm>
          <a:prstGeom prst="upArrow">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latin typeface="Times New Roman" pitchFamily="18" charset="0"/>
            </a:endParaRPr>
          </a:p>
        </p:txBody>
      </p:sp>
      <p:sp>
        <p:nvSpPr>
          <p:cNvPr id="19" name="TextBox 18">
            <a:extLst>
              <a:ext uri="{FF2B5EF4-FFF2-40B4-BE49-F238E27FC236}">
                <a16:creationId xmlns:a16="http://schemas.microsoft.com/office/drawing/2014/main" id="{D2EFEE9A-7F9D-4F8D-9ABE-EBAC3EE3B582}"/>
              </a:ext>
            </a:extLst>
          </p:cNvPr>
          <p:cNvSpPr txBox="1"/>
          <p:nvPr/>
        </p:nvSpPr>
        <p:spPr>
          <a:xfrm>
            <a:off x="7302079" y="4270264"/>
            <a:ext cx="869020" cy="276999"/>
          </a:xfrm>
          <a:prstGeom prst="rect">
            <a:avLst/>
          </a:prstGeom>
          <a:noFill/>
        </p:spPr>
        <p:txBody>
          <a:bodyPr wrap="none" rtlCol="0">
            <a:spAutoFit/>
          </a:bodyPr>
          <a:lstStyle/>
          <a:p>
            <a:r>
              <a:rPr lang="en-US" sz="1200" b="1"/>
              <a:t>Pre entry</a:t>
            </a:r>
          </a:p>
        </p:txBody>
      </p:sp>
      <p:sp>
        <p:nvSpPr>
          <p:cNvPr id="20" name="TextBox 19">
            <a:extLst>
              <a:ext uri="{FF2B5EF4-FFF2-40B4-BE49-F238E27FC236}">
                <a16:creationId xmlns:a16="http://schemas.microsoft.com/office/drawing/2014/main" id="{F72A902C-D6DC-4C48-B901-22C861A66E6A}"/>
              </a:ext>
            </a:extLst>
          </p:cNvPr>
          <p:cNvSpPr txBox="1"/>
          <p:nvPr/>
        </p:nvSpPr>
        <p:spPr>
          <a:xfrm>
            <a:off x="5978043" y="4250678"/>
            <a:ext cx="926279" cy="276999"/>
          </a:xfrm>
          <a:prstGeom prst="rect">
            <a:avLst/>
          </a:prstGeom>
          <a:noFill/>
        </p:spPr>
        <p:txBody>
          <a:bodyPr wrap="none" rtlCol="0">
            <a:spAutoFit/>
          </a:bodyPr>
          <a:lstStyle/>
          <a:p>
            <a:r>
              <a:rPr lang="en-US" sz="1200" b="1"/>
              <a:t>Post entry</a:t>
            </a:r>
          </a:p>
        </p:txBody>
      </p:sp>
      <p:sp>
        <p:nvSpPr>
          <p:cNvPr id="21" name="Up Arrow 40">
            <a:extLst>
              <a:ext uri="{FF2B5EF4-FFF2-40B4-BE49-F238E27FC236}">
                <a16:creationId xmlns:a16="http://schemas.microsoft.com/office/drawing/2014/main" id="{46932898-378D-43CA-8794-E14DB38A3CC6}"/>
              </a:ext>
            </a:extLst>
          </p:cNvPr>
          <p:cNvSpPr/>
          <p:nvPr/>
        </p:nvSpPr>
        <p:spPr bwMode="auto">
          <a:xfrm rot="16200000">
            <a:off x="6181823" y="4604657"/>
            <a:ext cx="285750" cy="285750"/>
          </a:xfrm>
          <a:prstGeom prst="upArrow">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latin typeface="Times New Roman" pitchFamily="18" charset="0"/>
            </a:endParaRPr>
          </a:p>
        </p:txBody>
      </p:sp>
      <p:sp>
        <p:nvSpPr>
          <p:cNvPr id="22" name="Up Arrow 41">
            <a:extLst>
              <a:ext uri="{FF2B5EF4-FFF2-40B4-BE49-F238E27FC236}">
                <a16:creationId xmlns:a16="http://schemas.microsoft.com/office/drawing/2014/main" id="{B9A7641B-1594-469D-867B-1EC1B53EAB63}"/>
              </a:ext>
            </a:extLst>
          </p:cNvPr>
          <p:cNvSpPr/>
          <p:nvPr/>
        </p:nvSpPr>
        <p:spPr bwMode="auto">
          <a:xfrm rot="5400000">
            <a:off x="6229350" y="4874093"/>
            <a:ext cx="285750" cy="285750"/>
          </a:xfrm>
          <a:prstGeom prst="upArrow">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latin typeface="Times New Roman" pitchFamily="18" charset="0"/>
            </a:endParaRPr>
          </a:p>
        </p:txBody>
      </p:sp>
      <p:sp>
        <p:nvSpPr>
          <p:cNvPr id="23" name="TextBox 22">
            <a:extLst>
              <a:ext uri="{FF2B5EF4-FFF2-40B4-BE49-F238E27FC236}">
                <a16:creationId xmlns:a16="http://schemas.microsoft.com/office/drawing/2014/main" id="{A0480022-7524-4BF1-A5D8-A1C52D0948A0}"/>
              </a:ext>
            </a:extLst>
          </p:cNvPr>
          <p:cNvSpPr txBox="1"/>
          <p:nvPr/>
        </p:nvSpPr>
        <p:spPr>
          <a:xfrm>
            <a:off x="5385223" y="5175335"/>
            <a:ext cx="2298065" cy="276999"/>
          </a:xfrm>
          <a:prstGeom prst="rect">
            <a:avLst/>
          </a:prstGeom>
          <a:noFill/>
        </p:spPr>
        <p:txBody>
          <a:bodyPr wrap="none" rtlCol="0">
            <a:spAutoFit/>
          </a:bodyPr>
          <a:lstStyle/>
          <a:p>
            <a:r>
              <a:rPr lang="en-US" sz="1200" b="1"/>
              <a:t>Must coordinate during entry</a:t>
            </a:r>
          </a:p>
        </p:txBody>
      </p:sp>
    </p:spTree>
    <p:extLst>
      <p:ext uri="{BB962C8B-B14F-4D97-AF65-F5344CB8AC3E}">
        <p14:creationId xmlns:p14="http://schemas.microsoft.com/office/powerpoint/2010/main" val="175116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 presetClass="entr" presetSubtype="3"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1+#ppt_w/2"/>
                                          </p:val>
                                        </p:tav>
                                        <p:tav tm="100000">
                                          <p:val>
                                            <p:strVal val="#ppt_x"/>
                                          </p:val>
                                        </p:tav>
                                      </p:tavLst>
                                    </p:anim>
                                    <p:anim calcmode="lin" valueType="num">
                                      <p:cBhvr additive="base">
                                        <p:cTn id="11" dur="500" fill="hold"/>
                                        <p:tgtEl>
                                          <p:spTgt spid="6"/>
                                        </p:tgtEl>
                                        <p:attrNameLst>
                                          <p:attrName>ppt_y</p:attrName>
                                        </p:attrNameLst>
                                      </p:cBhvr>
                                      <p:tavLst>
                                        <p:tav tm="0">
                                          <p:val>
                                            <p:strVal val="0-#ppt_h/2"/>
                                          </p:val>
                                        </p:tav>
                                        <p:tav tm="100000">
                                          <p:val>
                                            <p:strVal val="#ppt_y"/>
                                          </p:val>
                                        </p:tav>
                                      </p:tavLst>
                                    </p:anim>
                                  </p:childTnLst>
                                </p:cTn>
                              </p:par>
                              <p:par>
                                <p:cTn id="12" presetID="2" presetClass="entr" presetSubtype="3"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1+#ppt_w/2"/>
                                          </p:val>
                                        </p:tav>
                                        <p:tav tm="100000">
                                          <p:val>
                                            <p:strVal val="#ppt_x"/>
                                          </p:val>
                                        </p:tav>
                                      </p:tavLst>
                                    </p:anim>
                                    <p:anim calcmode="lin" valueType="num">
                                      <p:cBhvr additive="base">
                                        <p:cTn id="15" dur="500" fill="hold"/>
                                        <p:tgtEl>
                                          <p:spTgt spid="12"/>
                                        </p:tgtEl>
                                        <p:attrNameLst>
                                          <p:attrName>ppt_y</p:attrName>
                                        </p:attrNameLst>
                                      </p:cBhvr>
                                      <p:tavLst>
                                        <p:tav tm="0">
                                          <p:val>
                                            <p:strVal val="0-#ppt_h/2"/>
                                          </p:val>
                                        </p:tav>
                                        <p:tav tm="100000">
                                          <p:val>
                                            <p:strVal val="#ppt_y"/>
                                          </p:val>
                                        </p:tav>
                                      </p:tavLst>
                                    </p:anim>
                                  </p:childTnLst>
                                </p:cTn>
                              </p:par>
                              <p:par>
                                <p:cTn id="16" presetID="2" presetClass="entr" presetSubtype="3"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1+#ppt_w/2"/>
                                          </p:val>
                                        </p:tav>
                                        <p:tav tm="100000">
                                          <p:val>
                                            <p:strVal val="#ppt_x"/>
                                          </p:val>
                                        </p:tav>
                                      </p:tavLst>
                                    </p:anim>
                                    <p:anim calcmode="lin" valueType="num">
                                      <p:cBhvr additive="base">
                                        <p:cTn id="19" dur="500" fill="hold"/>
                                        <p:tgtEl>
                                          <p:spTgt spid="10"/>
                                        </p:tgtEl>
                                        <p:attrNameLst>
                                          <p:attrName>ppt_y</p:attrName>
                                        </p:attrNameLst>
                                      </p:cBhvr>
                                      <p:tavLst>
                                        <p:tav tm="0">
                                          <p:val>
                                            <p:strVal val="0-#ppt_h/2"/>
                                          </p:val>
                                        </p:tav>
                                        <p:tav tm="100000">
                                          <p:val>
                                            <p:strVal val="#ppt_y"/>
                                          </p:val>
                                        </p:tav>
                                      </p:tavLst>
                                    </p:anim>
                                  </p:childTnLst>
                                </p:cTn>
                              </p:par>
                              <p:par>
                                <p:cTn id="20" presetID="2" presetClass="entr" presetSubtype="1"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0-#ppt_h/2"/>
                                          </p:val>
                                        </p:tav>
                                        <p:tav tm="100000">
                                          <p:val>
                                            <p:strVal val="#ppt_y"/>
                                          </p:val>
                                        </p:tav>
                                      </p:tavLst>
                                    </p:anim>
                                  </p:childTnLst>
                                </p:cTn>
                              </p:par>
                              <p:par>
                                <p:cTn id="28" presetID="2" presetClass="entr" presetSubtype="1"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ppt_x"/>
                                          </p:val>
                                        </p:tav>
                                        <p:tav tm="100000">
                                          <p:val>
                                            <p:strVal val="#ppt_x"/>
                                          </p:val>
                                        </p:tav>
                                      </p:tavLst>
                                    </p:anim>
                                    <p:anim calcmode="lin" valueType="num">
                                      <p:cBhvr additive="base">
                                        <p:cTn id="31" dur="500" fill="hold"/>
                                        <p:tgtEl>
                                          <p:spTgt spid="17"/>
                                        </p:tgtEl>
                                        <p:attrNameLst>
                                          <p:attrName>ppt_y</p:attrName>
                                        </p:attrNameLst>
                                      </p:cBhvr>
                                      <p:tavLst>
                                        <p:tav tm="0">
                                          <p:val>
                                            <p:strVal val="0-#ppt_h/2"/>
                                          </p:val>
                                        </p:tav>
                                        <p:tav tm="100000">
                                          <p:val>
                                            <p:strVal val="#ppt_y"/>
                                          </p:val>
                                        </p:tav>
                                      </p:tavLst>
                                    </p:anim>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2" presetClass="entr" presetSubtype="1"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0-#ppt_h/2"/>
                                          </p:val>
                                        </p:tav>
                                        <p:tav tm="100000">
                                          <p:val>
                                            <p:strVal val="#ppt_y"/>
                                          </p:val>
                                        </p:tav>
                                      </p:tavLst>
                                    </p:anim>
                                  </p:childTnLst>
                                </p:cTn>
                              </p:par>
                              <p:par>
                                <p:cTn id="43" presetID="16" presetClass="entr" presetSubtype="21"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arn(inVertical)">
                                      <p:cBhvr>
                                        <p:cTn id="45" dur="500"/>
                                        <p:tgtEl>
                                          <p:spTgt spid="21"/>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barn(inVertical)">
                                      <p:cBhvr>
                                        <p:cTn id="48" dur="500"/>
                                        <p:tgtEl>
                                          <p:spTgt spid="22"/>
                                        </p:tgtEl>
                                      </p:cBhvr>
                                    </p:animEffect>
                                  </p:childTnLst>
                                </p:cTn>
                              </p:par>
                              <p:par>
                                <p:cTn id="49" presetID="2" presetClass="entr" presetSubtype="4"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par>
                                <p:cTn id="57" presetID="16" presetClass="entr" presetSubtype="21"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barn(inVertical)">
                                      <p:cBhvr>
                                        <p:cTn id="59" dur="500"/>
                                        <p:tgtEl>
                                          <p:spTgt spid="23"/>
                                        </p:tgtEl>
                                      </p:cBhvr>
                                    </p:animEffect>
                                  </p:childTnLst>
                                </p:cTn>
                              </p:par>
                              <p:par>
                                <p:cTn id="60" presetID="2" presetClass="entr" presetSubtype="4"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500" fill="hold"/>
                                        <p:tgtEl>
                                          <p:spTgt spid="20"/>
                                        </p:tgtEl>
                                        <p:attrNameLst>
                                          <p:attrName>ppt_x</p:attrName>
                                        </p:attrNameLst>
                                      </p:cBhvr>
                                      <p:tavLst>
                                        <p:tav tm="0">
                                          <p:val>
                                            <p:strVal val="#ppt_x"/>
                                          </p:val>
                                        </p:tav>
                                        <p:tav tm="100000">
                                          <p:val>
                                            <p:strVal val="#ppt_x"/>
                                          </p:val>
                                        </p:tav>
                                      </p:tavLst>
                                    </p:anim>
                                    <p:anim calcmode="lin" valueType="num">
                                      <p:cBhvr additive="base">
                                        <p:cTn id="63" dur="500" fill="hold"/>
                                        <p:tgtEl>
                                          <p:spTgt spid="20"/>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additive="base">
                                        <p:cTn id="66" dur="500" fill="hold"/>
                                        <p:tgtEl>
                                          <p:spTgt spid="11"/>
                                        </p:tgtEl>
                                        <p:attrNameLst>
                                          <p:attrName>ppt_x</p:attrName>
                                        </p:attrNameLst>
                                      </p:cBhvr>
                                      <p:tavLst>
                                        <p:tav tm="0">
                                          <p:val>
                                            <p:strVal val="#ppt_x"/>
                                          </p:val>
                                        </p:tav>
                                        <p:tav tm="100000">
                                          <p:val>
                                            <p:strVal val="#ppt_x"/>
                                          </p:val>
                                        </p:tav>
                                      </p:tavLst>
                                    </p:anim>
                                    <p:anim calcmode="lin" valueType="num">
                                      <p:cBhvr additive="base">
                                        <p:cTn id="67" dur="500" fill="hold"/>
                                        <p:tgtEl>
                                          <p:spTgt spid="11"/>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additive="base">
                                        <p:cTn id="70" dur="500" fill="hold"/>
                                        <p:tgtEl>
                                          <p:spTgt spid="13"/>
                                        </p:tgtEl>
                                        <p:attrNameLst>
                                          <p:attrName>ppt_x</p:attrName>
                                        </p:attrNameLst>
                                      </p:cBhvr>
                                      <p:tavLst>
                                        <p:tav tm="0">
                                          <p:val>
                                            <p:strVal val="#ppt_x"/>
                                          </p:val>
                                        </p:tav>
                                        <p:tav tm="100000">
                                          <p:val>
                                            <p:strVal val="#ppt_x"/>
                                          </p:val>
                                        </p:tav>
                                      </p:tavLst>
                                    </p:anim>
                                    <p:anim calcmode="lin" valueType="num">
                                      <p:cBhvr additive="base">
                                        <p:cTn id="7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p:bldP spid="13" grpId="0"/>
      <p:bldP spid="14" grpId="0" animBg="1"/>
      <p:bldP spid="15" grpId="0" animBg="1"/>
      <p:bldP spid="16" grpId="0"/>
      <p:bldP spid="17" grpId="0" animBg="1"/>
      <p:bldP spid="18" grpId="0" animBg="1"/>
      <p:bldP spid="19" grpId="0"/>
      <p:bldP spid="20" grpId="0"/>
      <p:bldP spid="21" grpId="0" animBg="1"/>
      <p:bldP spid="22" grpId="0" animBg="1"/>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C0190E-470B-46E1-AA7E-CB9CF8A73835}"/>
              </a:ext>
            </a:extLst>
          </p:cNvPr>
          <p:cNvSpPr/>
          <p:nvPr/>
        </p:nvSpPr>
        <p:spPr>
          <a:xfrm>
            <a:off x="373972" y="1022180"/>
            <a:ext cx="3227422" cy="415498"/>
          </a:xfrm>
          <a:prstGeom prst="rect">
            <a:avLst/>
          </a:prstGeom>
        </p:spPr>
        <p:txBody>
          <a:bodyPr wrap="none">
            <a:spAutoFit/>
          </a:bodyPr>
          <a:lstStyle/>
          <a:p>
            <a:r>
              <a:rPr lang="en-US" altLang="es-ES" sz="2100" b="1" dirty="0"/>
              <a:t>Three Types of Workers </a:t>
            </a:r>
          </a:p>
        </p:txBody>
      </p:sp>
      <p:sp>
        <p:nvSpPr>
          <p:cNvPr id="5" name="Rectangle 4">
            <a:extLst>
              <a:ext uri="{FF2B5EF4-FFF2-40B4-BE49-F238E27FC236}">
                <a16:creationId xmlns:a16="http://schemas.microsoft.com/office/drawing/2014/main" id="{C79D1671-8293-40F3-8F5F-7CE7DDCF293F}"/>
              </a:ext>
            </a:extLst>
          </p:cNvPr>
          <p:cNvSpPr/>
          <p:nvPr/>
        </p:nvSpPr>
        <p:spPr>
          <a:xfrm>
            <a:off x="373972" y="1674154"/>
            <a:ext cx="6224791" cy="395173"/>
          </a:xfrm>
          <a:prstGeom prst="rect">
            <a:avLst/>
          </a:prstGeom>
        </p:spPr>
        <p:txBody>
          <a:bodyPr wrap="square">
            <a:spAutoFit/>
          </a:bodyPr>
          <a:lstStyle/>
          <a:p>
            <a:pPr>
              <a:lnSpc>
                <a:spcPct val="80000"/>
              </a:lnSpc>
            </a:pPr>
            <a:r>
              <a:rPr lang="en-US" altLang="es-ES" sz="2400" b="1" dirty="0">
                <a:solidFill>
                  <a:srgbClr val="FF0000"/>
                </a:solidFill>
                <a:latin typeface="Zurich Cn BT"/>
              </a:rPr>
              <a:t>Authorized entrant, attendant, and supervisor.</a:t>
            </a:r>
          </a:p>
        </p:txBody>
      </p:sp>
      <p:grpSp>
        <p:nvGrpSpPr>
          <p:cNvPr id="6" name="Group 25">
            <a:extLst>
              <a:ext uri="{FF2B5EF4-FFF2-40B4-BE49-F238E27FC236}">
                <a16:creationId xmlns:a16="http://schemas.microsoft.com/office/drawing/2014/main" id="{E2B443CD-9A1D-44E6-B2CD-22ADA721C840}"/>
              </a:ext>
            </a:extLst>
          </p:cNvPr>
          <p:cNvGrpSpPr>
            <a:grpSpLocks/>
          </p:cNvGrpSpPr>
          <p:nvPr/>
        </p:nvGrpSpPr>
        <p:grpSpPr bwMode="auto">
          <a:xfrm>
            <a:off x="373971" y="2779707"/>
            <a:ext cx="6126956" cy="2838451"/>
            <a:chOff x="240" y="1680"/>
            <a:chExt cx="5146" cy="2384"/>
          </a:xfrm>
        </p:grpSpPr>
        <p:sp>
          <p:nvSpPr>
            <p:cNvPr id="7" name="Rectangle 13">
              <a:extLst>
                <a:ext uri="{FF2B5EF4-FFF2-40B4-BE49-F238E27FC236}">
                  <a16:creationId xmlns:a16="http://schemas.microsoft.com/office/drawing/2014/main" id="{15BE057E-66CF-45EA-88E3-6C7B50650C39}"/>
                </a:ext>
              </a:extLst>
            </p:cNvPr>
            <p:cNvSpPr>
              <a:spLocks noChangeArrowheads="1"/>
            </p:cNvSpPr>
            <p:nvPr/>
          </p:nvSpPr>
          <p:spPr bwMode="auto">
            <a:xfrm>
              <a:off x="346" y="1808"/>
              <a:ext cx="5040" cy="2256"/>
            </a:xfrm>
            <a:prstGeom prst="rect">
              <a:avLst/>
            </a:prstGeom>
            <a:solidFill>
              <a:srgbClr val="66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1350"/>
            </a:p>
          </p:txBody>
        </p:sp>
        <p:sp>
          <p:nvSpPr>
            <p:cNvPr id="8" name="Rectangle 14">
              <a:extLst>
                <a:ext uri="{FF2B5EF4-FFF2-40B4-BE49-F238E27FC236}">
                  <a16:creationId xmlns:a16="http://schemas.microsoft.com/office/drawing/2014/main" id="{615B7AEF-AE75-484E-961F-5ED7C47A5343}"/>
                </a:ext>
              </a:extLst>
            </p:cNvPr>
            <p:cNvSpPr>
              <a:spLocks noChangeArrowheads="1"/>
            </p:cNvSpPr>
            <p:nvPr/>
          </p:nvSpPr>
          <p:spPr bwMode="auto">
            <a:xfrm>
              <a:off x="240" y="1680"/>
              <a:ext cx="5040" cy="2304"/>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1350"/>
            </a:p>
          </p:txBody>
        </p:sp>
        <p:sp>
          <p:nvSpPr>
            <p:cNvPr id="9" name="Rectangle 15">
              <a:extLst>
                <a:ext uri="{FF2B5EF4-FFF2-40B4-BE49-F238E27FC236}">
                  <a16:creationId xmlns:a16="http://schemas.microsoft.com/office/drawing/2014/main" id="{2AFDE34B-0FC1-4774-87F3-7B6E0AEE12DE}"/>
                </a:ext>
              </a:extLst>
            </p:cNvPr>
            <p:cNvSpPr>
              <a:spLocks noChangeArrowheads="1"/>
            </p:cNvSpPr>
            <p:nvPr/>
          </p:nvSpPr>
          <p:spPr bwMode="auto">
            <a:xfrm>
              <a:off x="288" y="1680"/>
              <a:ext cx="292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ES" sz="1350">
                  <a:solidFill>
                    <a:srgbClr val="000066"/>
                  </a:solidFill>
                  <a:highlight>
                    <a:srgbClr val="FFFF00"/>
                  </a:highlight>
                  <a:latin typeface="Zurich BdXCn BT"/>
                </a:rPr>
                <a:t>Authorized entrant must...</a:t>
              </a:r>
              <a:endParaRPr lang="en-US" altLang="es-ES" sz="1500" b="1">
                <a:highlight>
                  <a:srgbClr val="FFFF00"/>
                </a:highlight>
                <a:latin typeface="Zurich LtCn BT" pitchFamily="34" charset="0"/>
              </a:endParaRPr>
            </a:p>
          </p:txBody>
        </p:sp>
        <p:sp>
          <p:nvSpPr>
            <p:cNvPr id="10" name="Rectangle 18">
              <a:extLst>
                <a:ext uri="{FF2B5EF4-FFF2-40B4-BE49-F238E27FC236}">
                  <a16:creationId xmlns:a16="http://schemas.microsoft.com/office/drawing/2014/main" id="{0E5DF71A-F21F-409B-AADB-8F8EA1A3DE7F}"/>
                </a:ext>
              </a:extLst>
            </p:cNvPr>
            <p:cNvSpPr>
              <a:spLocks noChangeArrowheads="1"/>
            </p:cNvSpPr>
            <p:nvPr/>
          </p:nvSpPr>
          <p:spPr bwMode="auto">
            <a:xfrm>
              <a:off x="382" y="2030"/>
              <a:ext cx="4944" cy="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30000"/>
                </a:spcBef>
              </a:pPr>
              <a:r>
                <a:rPr lang="en-US" altLang="es-ES" sz="1400" b="1" dirty="0">
                  <a:latin typeface="Zurich LtCn BT" pitchFamily="34" charset="0"/>
                </a:rPr>
                <a:t>Know the hazards you may face during entry, including </a:t>
              </a:r>
              <a:br>
                <a:rPr lang="en-US" altLang="es-ES" sz="1400" b="1" dirty="0">
                  <a:latin typeface="Zurich LtCn BT" pitchFamily="34" charset="0"/>
                </a:rPr>
              </a:br>
              <a:r>
                <a:rPr lang="en-US" altLang="es-ES" sz="1400" b="1" dirty="0">
                  <a:latin typeface="Zurich LtCn BT" pitchFamily="34" charset="0"/>
                </a:rPr>
                <a:t>symptoms, signs, and consequences of exposure.</a:t>
              </a:r>
            </a:p>
            <a:p>
              <a:pPr>
                <a:lnSpc>
                  <a:spcPct val="90000"/>
                </a:lnSpc>
                <a:spcBef>
                  <a:spcPct val="30000"/>
                </a:spcBef>
              </a:pPr>
              <a:r>
                <a:rPr lang="en-US" altLang="es-ES" sz="1400" b="1" dirty="0">
                  <a:latin typeface="Zurich LtCn BT" pitchFamily="34" charset="0"/>
                </a:rPr>
                <a:t>Properly use all required personal protective equipment.</a:t>
              </a:r>
            </a:p>
            <a:p>
              <a:pPr>
                <a:lnSpc>
                  <a:spcPct val="90000"/>
                </a:lnSpc>
                <a:spcBef>
                  <a:spcPct val="30000"/>
                </a:spcBef>
              </a:pPr>
              <a:r>
                <a:rPr lang="en-US" altLang="es-ES" sz="1400" b="1" dirty="0">
                  <a:latin typeface="Zurich LtCn BT" pitchFamily="34" charset="0"/>
                </a:rPr>
                <a:t>Communicate with the attendant as necessary to enable the attendant to monitor your status and alert entrants of any need to evacuate.</a:t>
              </a:r>
            </a:p>
            <a:p>
              <a:pPr>
                <a:lnSpc>
                  <a:spcPct val="90000"/>
                </a:lnSpc>
                <a:spcBef>
                  <a:spcPct val="30000"/>
                </a:spcBef>
              </a:pPr>
              <a:r>
                <a:rPr lang="en-US" altLang="es-ES" sz="1400" b="1" dirty="0">
                  <a:latin typeface="Zurich LtCn BT" pitchFamily="34" charset="0"/>
                </a:rPr>
                <a:t>Alert the attendant whenever you detect any warning sign or symptom of exposure to a dangerous situation or a prohibited condition.</a:t>
              </a:r>
            </a:p>
            <a:p>
              <a:pPr>
                <a:lnSpc>
                  <a:spcPct val="90000"/>
                </a:lnSpc>
                <a:spcBef>
                  <a:spcPct val="30000"/>
                </a:spcBef>
              </a:pPr>
              <a:r>
                <a:rPr lang="en-US" altLang="es-ES" sz="1400" b="1" dirty="0">
                  <a:latin typeface="Zurich LtCn BT" pitchFamily="34" charset="0"/>
                </a:rPr>
                <a:t>Exit from the space as quickly as possible when the attendant tells you to do so, when you recognize any warning sign, when you detect a prohibited condition, or when you hear the evacuation alarm.</a:t>
              </a:r>
            </a:p>
          </p:txBody>
        </p:sp>
        <p:sp>
          <p:nvSpPr>
            <p:cNvPr id="11" name="Line 19">
              <a:extLst>
                <a:ext uri="{FF2B5EF4-FFF2-40B4-BE49-F238E27FC236}">
                  <a16:creationId xmlns:a16="http://schemas.microsoft.com/office/drawing/2014/main" id="{B6A31061-ACAE-40A5-AAF8-5C045177AB0C}"/>
                </a:ext>
              </a:extLst>
            </p:cNvPr>
            <p:cNvSpPr>
              <a:spLocks noChangeShapeType="1"/>
            </p:cNvSpPr>
            <p:nvPr/>
          </p:nvSpPr>
          <p:spPr bwMode="auto">
            <a:xfrm>
              <a:off x="240" y="2400"/>
              <a:ext cx="504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 name="Line 20">
              <a:extLst>
                <a:ext uri="{FF2B5EF4-FFF2-40B4-BE49-F238E27FC236}">
                  <a16:creationId xmlns:a16="http://schemas.microsoft.com/office/drawing/2014/main" id="{2BEE23E1-9700-4252-81AB-553C7043CE5F}"/>
                </a:ext>
              </a:extLst>
            </p:cNvPr>
            <p:cNvSpPr>
              <a:spLocks noChangeShapeType="1"/>
            </p:cNvSpPr>
            <p:nvPr/>
          </p:nvSpPr>
          <p:spPr bwMode="auto">
            <a:xfrm>
              <a:off x="240" y="1968"/>
              <a:ext cx="504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 name="Line 22">
              <a:extLst>
                <a:ext uri="{FF2B5EF4-FFF2-40B4-BE49-F238E27FC236}">
                  <a16:creationId xmlns:a16="http://schemas.microsoft.com/office/drawing/2014/main" id="{A4976510-6AA7-4C89-BDA9-C5DAB2B836C9}"/>
                </a:ext>
              </a:extLst>
            </p:cNvPr>
            <p:cNvSpPr>
              <a:spLocks noChangeShapeType="1"/>
            </p:cNvSpPr>
            <p:nvPr/>
          </p:nvSpPr>
          <p:spPr bwMode="auto">
            <a:xfrm>
              <a:off x="240" y="2592"/>
              <a:ext cx="504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4" name="Line 23">
              <a:extLst>
                <a:ext uri="{FF2B5EF4-FFF2-40B4-BE49-F238E27FC236}">
                  <a16:creationId xmlns:a16="http://schemas.microsoft.com/office/drawing/2014/main" id="{40D1F6AB-C722-4FAF-A27A-D4A9DA038871}"/>
                </a:ext>
              </a:extLst>
            </p:cNvPr>
            <p:cNvSpPr>
              <a:spLocks noChangeShapeType="1"/>
            </p:cNvSpPr>
            <p:nvPr/>
          </p:nvSpPr>
          <p:spPr bwMode="auto">
            <a:xfrm>
              <a:off x="240" y="3024"/>
              <a:ext cx="504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 name="Line 24">
              <a:extLst>
                <a:ext uri="{FF2B5EF4-FFF2-40B4-BE49-F238E27FC236}">
                  <a16:creationId xmlns:a16="http://schemas.microsoft.com/office/drawing/2014/main" id="{4D919F1E-DE2A-452E-BB59-A035EA533D03}"/>
                </a:ext>
              </a:extLst>
            </p:cNvPr>
            <p:cNvSpPr>
              <a:spLocks noChangeShapeType="1"/>
            </p:cNvSpPr>
            <p:nvPr/>
          </p:nvSpPr>
          <p:spPr bwMode="auto">
            <a:xfrm>
              <a:off x="240" y="3408"/>
              <a:ext cx="504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pic>
        <p:nvPicPr>
          <p:cNvPr id="16" name="Picture 26" descr="11">
            <a:extLst>
              <a:ext uri="{FF2B5EF4-FFF2-40B4-BE49-F238E27FC236}">
                <a16:creationId xmlns:a16="http://schemas.microsoft.com/office/drawing/2014/main" id="{7F6D173E-AB5D-4312-B8CB-591E42E2DC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260" y="2116848"/>
            <a:ext cx="1959769" cy="171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068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vertical)">
                                      <p:cBhvr>
                                        <p:cTn id="7" dur="500"/>
                                        <p:tgtEl>
                                          <p:spTgt spid="6"/>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linds(horizontal)">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06D663-0816-469F-A29D-B5C687A75C60}"/>
              </a:ext>
            </a:extLst>
          </p:cNvPr>
          <p:cNvSpPr/>
          <p:nvPr/>
        </p:nvSpPr>
        <p:spPr>
          <a:xfrm>
            <a:off x="439960" y="1020932"/>
            <a:ext cx="2033249" cy="415498"/>
          </a:xfrm>
          <a:prstGeom prst="rect">
            <a:avLst/>
          </a:prstGeom>
        </p:spPr>
        <p:txBody>
          <a:bodyPr wrap="none">
            <a:spAutoFit/>
          </a:bodyPr>
          <a:lstStyle/>
          <a:p>
            <a:r>
              <a:rPr lang="en-US" altLang="es-ES" sz="2100" b="1" dirty="0"/>
              <a:t>The Attendant</a:t>
            </a:r>
          </a:p>
        </p:txBody>
      </p:sp>
      <p:sp>
        <p:nvSpPr>
          <p:cNvPr id="3" name="Rectangle 2">
            <a:extLst>
              <a:ext uri="{FF2B5EF4-FFF2-40B4-BE49-F238E27FC236}">
                <a16:creationId xmlns:a16="http://schemas.microsoft.com/office/drawing/2014/main" id="{C719BAC0-48F5-4670-AF92-7F6DC67A7904}"/>
              </a:ext>
            </a:extLst>
          </p:cNvPr>
          <p:cNvSpPr/>
          <p:nvPr/>
        </p:nvSpPr>
        <p:spPr>
          <a:xfrm>
            <a:off x="439960" y="1656695"/>
            <a:ext cx="2457724" cy="415498"/>
          </a:xfrm>
          <a:prstGeom prst="rect">
            <a:avLst/>
          </a:prstGeom>
        </p:spPr>
        <p:txBody>
          <a:bodyPr wrap="none">
            <a:spAutoFit/>
          </a:bodyPr>
          <a:lstStyle/>
          <a:p>
            <a:pPr>
              <a:spcBef>
                <a:spcPct val="50000"/>
              </a:spcBef>
            </a:pPr>
            <a:r>
              <a:rPr lang="en-US" altLang="es-ES" sz="2100" b="1" dirty="0">
                <a:solidFill>
                  <a:srgbClr val="FF0000"/>
                </a:solidFill>
                <a:latin typeface="Zurich Cn BT"/>
              </a:rPr>
              <a:t>The attendant must:</a:t>
            </a:r>
          </a:p>
        </p:txBody>
      </p:sp>
      <p:grpSp>
        <p:nvGrpSpPr>
          <p:cNvPr id="5" name="Group 27">
            <a:extLst>
              <a:ext uri="{FF2B5EF4-FFF2-40B4-BE49-F238E27FC236}">
                <a16:creationId xmlns:a16="http://schemas.microsoft.com/office/drawing/2014/main" id="{E68C6A6E-ADC7-4D09-87CA-DFE66CCC8C7C}"/>
              </a:ext>
            </a:extLst>
          </p:cNvPr>
          <p:cNvGrpSpPr>
            <a:grpSpLocks/>
          </p:cNvGrpSpPr>
          <p:nvPr/>
        </p:nvGrpSpPr>
        <p:grpSpPr bwMode="auto">
          <a:xfrm>
            <a:off x="95250" y="2750968"/>
            <a:ext cx="6115050" cy="3202781"/>
            <a:chOff x="288" y="1488"/>
            <a:chExt cx="5136" cy="2690"/>
          </a:xfrm>
        </p:grpSpPr>
        <p:sp>
          <p:nvSpPr>
            <p:cNvPr id="6" name="Rectangle 13">
              <a:extLst>
                <a:ext uri="{FF2B5EF4-FFF2-40B4-BE49-F238E27FC236}">
                  <a16:creationId xmlns:a16="http://schemas.microsoft.com/office/drawing/2014/main" id="{8B45A70B-65C8-4089-BFB3-A08CE838AE1E}"/>
                </a:ext>
              </a:extLst>
            </p:cNvPr>
            <p:cNvSpPr>
              <a:spLocks noChangeArrowheads="1"/>
            </p:cNvSpPr>
            <p:nvPr/>
          </p:nvSpPr>
          <p:spPr bwMode="auto">
            <a:xfrm>
              <a:off x="384" y="1488"/>
              <a:ext cx="5040" cy="2640"/>
            </a:xfrm>
            <a:prstGeom prst="rect">
              <a:avLst/>
            </a:prstGeom>
            <a:solidFill>
              <a:srgbClr val="66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1350"/>
            </a:p>
          </p:txBody>
        </p:sp>
        <p:sp>
          <p:nvSpPr>
            <p:cNvPr id="7" name="Rectangle 14">
              <a:extLst>
                <a:ext uri="{FF2B5EF4-FFF2-40B4-BE49-F238E27FC236}">
                  <a16:creationId xmlns:a16="http://schemas.microsoft.com/office/drawing/2014/main" id="{DB898984-BCD6-4377-8453-76E64EEDA716}"/>
                </a:ext>
              </a:extLst>
            </p:cNvPr>
            <p:cNvSpPr>
              <a:spLocks noChangeArrowheads="1"/>
            </p:cNvSpPr>
            <p:nvPr/>
          </p:nvSpPr>
          <p:spPr bwMode="auto">
            <a:xfrm>
              <a:off x="288" y="1488"/>
              <a:ext cx="5040" cy="2592"/>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1350"/>
            </a:p>
          </p:txBody>
        </p:sp>
        <p:sp>
          <p:nvSpPr>
            <p:cNvPr id="8" name="Rectangle 16">
              <a:extLst>
                <a:ext uri="{FF2B5EF4-FFF2-40B4-BE49-F238E27FC236}">
                  <a16:creationId xmlns:a16="http://schemas.microsoft.com/office/drawing/2014/main" id="{E5BB4EC9-3994-4A8A-ACE6-72507AC07177}"/>
                </a:ext>
              </a:extLst>
            </p:cNvPr>
            <p:cNvSpPr>
              <a:spLocks noChangeArrowheads="1"/>
            </p:cNvSpPr>
            <p:nvPr/>
          </p:nvSpPr>
          <p:spPr bwMode="auto">
            <a:xfrm>
              <a:off x="336" y="1598"/>
              <a:ext cx="4944" cy="2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5000"/>
                </a:lnSpc>
                <a:spcBef>
                  <a:spcPct val="30000"/>
                </a:spcBef>
              </a:pPr>
              <a:r>
                <a:rPr lang="en-US" altLang="es-ES" sz="1500" b="1">
                  <a:latin typeface="Zurich LtCn BT" pitchFamily="34" charset="0"/>
                </a:rPr>
                <a:t>Know hazards that may be faced during entry.</a:t>
              </a:r>
            </a:p>
            <a:p>
              <a:pPr>
                <a:lnSpc>
                  <a:spcPct val="85000"/>
                </a:lnSpc>
                <a:spcBef>
                  <a:spcPct val="30000"/>
                </a:spcBef>
              </a:pPr>
              <a:r>
                <a:rPr lang="en-US" altLang="es-ES" sz="1500" b="1">
                  <a:latin typeface="Zurich LtCn BT" pitchFamily="34" charset="0"/>
                </a:rPr>
                <a:t>Know possible behavioral effects of the hazards.</a:t>
              </a:r>
            </a:p>
            <a:p>
              <a:pPr>
                <a:lnSpc>
                  <a:spcPct val="85000"/>
                </a:lnSpc>
                <a:spcBef>
                  <a:spcPct val="30000"/>
                </a:spcBef>
              </a:pPr>
              <a:r>
                <a:rPr lang="en-US" altLang="es-ES" sz="1500" b="1">
                  <a:latin typeface="Zurich LtCn BT" pitchFamily="34" charset="0"/>
                </a:rPr>
                <a:t>Continuously maintain accurate count of entrants.</a:t>
              </a:r>
            </a:p>
            <a:p>
              <a:pPr>
                <a:lnSpc>
                  <a:spcPct val="85000"/>
                </a:lnSpc>
                <a:spcBef>
                  <a:spcPct val="30000"/>
                </a:spcBef>
              </a:pPr>
              <a:r>
                <a:rPr lang="en-US" altLang="es-ES" sz="1500" b="1">
                  <a:latin typeface="Zurich LtCn BT" pitchFamily="34" charset="0"/>
                </a:rPr>
                <a:t>Remain outside space during entry operations until relieved.</a:t>
              </a:r>
            </a:p>
            <a:p>
              <a:pPr>
                <a:lnSpc>
                  <a:spcPct val="85000"/>
                </a:lnSpc>
                <a:spcBef>
                  <a:spcPct val="30000"/>
                </a:spcBef>
              </a:pPr>
              <a:r>
                <a:rPr lang="en-US" altLang="es-ES" sz="1500" b="1">
                  <a:latin typeface="Zurich LtCn BT" pitchFamily="34" charset="0"/>
                </a:rPr>
                <a:t>Communicate with entrants to monitor their status and </a:t>
              </a:r>
              <a:br>
                <a:rPr lang="en-US" altLang="es-ES" sz="1500" b="1">
                  <a:latin typeface="Zurich LtCn BT" pitchFamily="34" charset="0"/>
                </a:rPr>
              </a:br>
              <a:r>
                <a:rPr lang="en-US" altLang="es-ES" sz="1500" b="1">
                  <a:latin typeface="Zurich LtCn BT" pitchFamily="34" charset="0"/>
                </a:rPr>
                <a:t>alert them of need to evacuate.</a:t>
              </a:r>
            </a:p>
            <a:p>
              <a:pPr>
                <a:lnSpc>
                  <a:spcPct val="85000"/>
                </a:lnSpc>
                <a:spcBef>
                  <a:spcPct val="30000"/>
                </a:spcBef>
              </a:pPr>
              <a:r>
                <a:rPr lang="en-US" altLang="es-ES" sz="1500" b="1">
                  <a:latin typeface="Zurich LtCn BT" pitchFamily="34" charset="0"/>
                </a:rPr>
                <a:t>Monitor activities inside and outside of space.</a:t>
              </a:r>
            </a:p>
            <a:p>
              <a:pPr>
                <a:lnSpc>
                  <a:spcPct val="85000"/>
                </a:lnSpc>
                <a:spcBef>
                  <a:spcPct val="30000"/>
                </a:spcBef>
              </a:pPr>
              <a:r>
                <a:rPr lang="en-US" altLang="es-ES" sz="1500" b="1">
                  <a:latin typeface="Zurich LtCn BT" pitchFamily="34" charset="0"/>
                </a:rPr>
                <a:t>Summon rescue and emergency services when necessary.</a:t>
              </a:r>
            </a:p>
            <a:p>
              <a:pPr>
                <a:lnSpc>
                  <a:spcPct val="85000"/>
                </a:lnSpc>
                <a:spcBef>
                  <a:spcPct val="30000"/>
                </a:spcBef>
              </a:pPr>
              <a:r>
                <a:rPr lang="en-US" altLang="es-ES" sz="1500" b="1">
                  <a:latin typeface="Zurich LtCn BT" pitchFamily="34" charset="0"/>
                </a:rPr>
                <a:t>Warn unauthorized persons to stay away.</a:t>
              </a:r>
            </a:p>
            <a:p>
              <a:pPr>
                <a:lnSpc>
                  <a:spcPct val="85000"/>
                </a:lnSpc>
                <a:spcBef>
                  <a:spcPct val="30000"/>
                </a:spcBef>
              </a:pPr>
              <a:r>
                <a:rPr lang="en-US" altLang="es-ES" sz="1500" b="1">
                  <a:latin typeface="Zurich LtCn BT" pitchFamily="34" charset="0"/>
                </a:rPr>
                <a:t>Perform non-entry rescues per employer’s procedure.</a:t>
              </a:r>
            </a:p>
            <a:p>
              <a:pPr>
                <a:lnSpc>
                  <a:spcPct val="85000"/>
                </a:lnSpc>
                <a:spcBef>
                  <a:spcPct val="30000"/>
                </a:spcBef>
              </a:pPr>
              <a:r>
                <a:rPr lang="en-US" altLang="es-ES" sz="1500" b="1">
                  <a:latin typeface="Zurich LtCn BT" pitchFamily="34" charset="0"/>
                </a:rPr>
                <a:t>Perform no duties that interfere with your primary duty to monitor entrants.</a:t>
              </a:r>
            </a:p>
          </p:txBody>
        </p:sp>
        <p:sp>
          <p:nvSpPr>
            <p:cNvPr id="9" name="Line 17">
              <a:extLst>
                <a:ext uri="{FF2B5EF4-FFF2-40B4-BE49-F238E27FC236}">
                  <a16:creationId xmlns:a16="http://schemas.microsoft.com/office/drawing/2014/main" id="{F8A9A1CB-49BC-4495-84B4-5A744823A8B0}"/>
                </a:ext>
              </a:extLst>
            </p:cNvPr>
            <p:cNvSpPr>
              <a:spLocks noChangeShapeType="1"/>
            </p:cNvSpPr>
            <p:nvPr/>
          </p:nvSpPr>
          <p:spPr bwMode="auto">
            <a:xfrm>
              <a:off x="288" y="1783"/>
              <a:ext cx="504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 name="Line 19">
              <a:extLst>
                <a:ext uri="{FF2B5EF4-FFF2-40B4-BE49-F238E27FC236}">
                  <a16:creationId xmlns:a16="http://schemas.microsoft.com/office/drawing/2014/main" id="{4946BF23-EBAB-4AA8-A6B1-F85BAF4C32FB}"/>
                </a:ext>
              </a:extLst>
            </p:cNvPr>
            <p:cNvSpPr>
              <a:spLocks noChangeShapeType="1"/>
            </p:cNvSpPr>
            <p:nvPr/>
          </p:nvSpPr>
          <p:spPr bwMode="auto">
            <a:xfrm>
              <a:off x="288" y="2016"/>
              <a:ext cx="504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 name="Line 20">
              <a:extLst>
                <a:ext uri="{FF2B5EF4-FFF2-40B4-BE49-F238E27FC236}">
                  <a16:creationId xmlns:a16="http://schemas.microsoft.com/office/drawing/2014/main" id="{9CF111D4-FA95-4852-B626-F4FC744AE6BF}"/>
                </a:ext>
              </a:extLst>
            </p:cNvPr>
            <p:cNvSpPr>
              <a:spLocks noChangeShapeType="1"/>
            </p:cNvSpPr>
            <p:nvPr/>
          </p:nvSpPr>
          <p:spPr bwMode="auto">
            <a:xfrm>
              <a:off x="288" y="2235"/>
              <a:ext cx="504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 name="Line 21">
              <a:extLst>
                <a:ext uri="{FF2B5EF4-FFF2-40B4-BE49-F238E27FC236}">
                  <a16:creationId xmlns:a16="http://schemas.microsoft.com/office/drawing/2014/main" id="{7ECD780E-1E55-438D-9B74-CCCB8A94A99C}"/>
                </a:ext>
              </a:extLst>
            </p:cNvPr>
            <p:cNvSpPr>
              <a:spLocks noChangeShapeType="1"/>
            </p:cNvSpPr>
            <p:nvPr/>
          </p:nvSpPr>
          <p:spPr bwMode="auto">
            <a:xfrm>
              <a:off x="288" y="2462"/>
              <a:ext cx="504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 name="Line 22">
              <a:extLst>
                <a:ext uri="{FF2B5EF4-FFF2-40B4-BE49-F238E27FC236}">
                  <a16:creationId xmlns:a16="http://schemas.microsoft.com/office/drawing/2014/main" id="{29E451AA-394A-4470-A556-7386B80BF159}"/>
                </a:ext>
              </a:extLst>
            </p:cNvPr>
            <p:cNvSpPr>
              <a:spLocks noChangeShapeType="1"/>
            </p:cNvSpPr>
            <p:nvPr/>
          </p:nvSpPr>
          <p:spPr bwMode="auto">
            <a:xfrm>
              <a:off x="288" y="2846"/>
              <a:ext cx="504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4" name="Line 23">
              <a:extLst>
                <a:ext uri="{FF2B5EF4-FFF2-40B4-BE49-F238E27FC236}">
                  <a16:creationId xmlns:a16="http://schemas.microsoft.com/office/drawing/2014/main" id="{6D6D3672-EBAE-47FD-8565-57ECC20148A8}"/>
                </a:ext>
              </a:extLst>
            </p:cNvPr>
            <p:cNvSpPr>
              <a:spLocks noChangeShapeType="1"/>
            </p:cNvSpPr>
            <p:nvPr/>
          </p:nvSpPr>
          <p:spPr bwMode="auto">
            <a:xfrm>
              <a:off x="288" y="3079"/>
              <a:ext cx="504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 name="Line 24">
              <a:extLst>
                <a:ext uri="{FF2B5EF4-FFF2-40B4-BE49-F238E27FC236}">
                  <a16:creationId xmlns:a16="http://schemas.microsoft.com/office/drawing/2014/main" id="{357AEB62-951C-4505-B157-D21802EA596E}"/>
                </a:ext>
              </a:extLst>
            </p:cNvPr>
            <p:cNvSpPr>
              <a:spLocks noChangeShapeType="1"/>
            </p:cNvSpPr>
            <p:nvPr/>
          </p:nvSpPr>
          <p:spPr bwMode="auto">
            <a:xfrm>
              <a:off x="288" y="3298"/>
              <a:ext cx="504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6" name="Line 25">
              <a:extLst>
                <a:ext uri="{FF2B5EF4-FFF2-40B4-BE49-F238E27FC236}">
                  <a16:creationId xmlns:a16="http://schemas.microsoft.com/office/drawing/2014/main" id="{BF9121BD-9D40-4BC2-BD47-739A7C95FC3B}"/>
                </a:ext>
              </a:extLst>
            </p:cNvPr>
            <p:cNvSpPr>
              <a:spLocks noChangeShapeType="1"/>
            </p:cNvSpPr>
            <p:nvPr/>
          </p:nvSpPr>
          <p:spPr bwMode="auto">
            <a:xfrm>
              <a:off x="288" y="3518"/>
              <a:ext cx="504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7" name="Line 26">
              <a:extLst>
                <a:ext uri="{FF2B5EF4-FFF2-40B4-BE49-F238E27FC236}">
                  <a16:creationId xmlns:a16="http://schemas.microsoft.com/office/drawing/2014/main" id="{F30FC2BC-D66C-4190-9E92-CC6C25AE653A}"/>
                </a:ext>
              </a:extLst>
            </p:cNvPr>
            <p:cNvSpPr>
              <a:spLocks noChangeShapeType="1"/>
            </p:cNvSpPr>
            <p:nvPr/>
          </p:nvSpPr>
          <p:spPr bwMode="auto">
            <a:xfrm>
              <a:off x="288" y="3744"/>
              <a:ext cx="504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18" name="Group 30">
            <a:extLst>
              <a:ext uri="{FF2B5EF4-FFF2-40B4-BE49-F238E27FC236}">
                <a16:creationId xmlns:a16="http://schemas.microsoft.com/office/drawing/2014/main" id="{696E2032-8007-45BE-9A06-A2516D59D0DC}"/>
              </a:ext>
            </a:extLst>
          </p:cNvPr>
          <p:cNvGrpSpPr>
            <a:grpSpLocks/>
          </p:cNvGrpSpPr>
          <p:nvPr/>
        </p:nvGrpSpPr>
        <p:grpSpPr bwMode="auto">
          <a:xfrm>
            <a:off x="6210300" y="1672451"/>
            <a:ext cx="2000250" cy="3536156"/>
            <a:chOff x="3888" y="768"/>
            <a:chExt cx="1680" cy="2970"/>
          </a:xfrm>
        </p:grpSpPr>
        <p:sp>
          <p:nvSpPr>
            <p:cNvPr id="19" name="Rectangle 29">
              <a:extLst>
                <a:ext uri="{FF2B5EF4-FFF2-40B4-BE49-F238E27FC236}">
                  <a16:creationId xmlns:a16="http://schemas.microsoft.com/office/drawing/2014/main" id="{A9BE77DF-357A-42A5-AB3C-F1D6A61CEB3C}"/>
                </a:ext>
              </a:extLst>
            </p:cNvPr>
            <p:cNvSpPr>
              <a:spLocks noChangeArrowheads="1"/>
            </p:cNvSpPr>
            <p:nvPr/>
          </p:nvSpPr>
          <p:spPr bwMode="auto">
            <a:xfrm>
              <a:off x="3888" y="864"/>
              <a:ext cx="1488" cy="2784"/>
            </a:xfrm>
            <a:prstGeom prst="rect">
              <a:avLst/>
            </a:prstGeom>
            <a:solidFill>
              <a:schemeClr val="tx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1350"/>
            </a:p>
          </p:txBody>
        </p:sp>
        <p:pic>
          <p:nvPicPr>
            <p:cNvPr id="20" name="Picture 28" descr="12">
              <a:extLst>
                <a:ext uri="{FF2B5EF4-FFF2-40B4-BE49-F238E27FC236}">
                  <a16:creationId xmlns:a16="http://schemas.microsoft.com/office/drawing/2014/main" id="{FD037F64-CC27-4896-805F-761F86DCB4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2" y="768"/>
              <a:ext cx="1536" cy="2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90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vertical)">
                                      <p:cBhvr>
                                        <p:cTn id="7" dur="500"/>
                                        <p:tgtEl>
                                          <p:spTgt spid="5"/>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ox(out)">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4A6FEA-04CF-4B22-BEB4-1FDA33B09D7B}"/>
              </a:ext>
            </a:extLst>
          </p:cNvPr>
          <p:cNvSpPr/>
          <p:nvPr/>
        </p:nvSpPr>
        <p:spPr>
          <a:xfrm>
            <a:off x="373972" y="998630"/>
            <a:ext cx="3283976" cy="461665"/>
          </a:xfrm>
          <a:prstGeom prst="rect">
            <a:avLst/>
          </a:prstGeom>
        </p:spPr>
        <p:txBody>
          <a:bodyPr wrap="none">
            <a:spAutoFit/>
          </a:bodyPr>
          <a:lstStyle/>
          <a:p>
            <a:r>
              <a:rPr lang="en-US" altLang="es-ES" sz="2400" b="1" dirty="0"/>
              <a:t>The Entry Supervisor</a:t>
            </a:r>
          </a:p>
        </p:txBody>
      </p:sp>
      <p:sp>
        <p:nvSpPr>
          <p:cNvPr id="3" name="Rectangle 2">
            <a:extLst>
              <a:ext uri="{FF2B5EF4-FFF2-40B4-BE49-F238E27FC236}">
                <a16:creationId xmlns:a16="http://schemas.microsoft.com/office/drawing/2014/main" id="{BDD9C75B-D079-4A5B-BBFA-9E951071EE53}"/>
              </a:ext>
            </a:extLst>
          </p:cNvPr>
          <p:cNvSpPr/>
          <p:nvPr/>
        </p:nvSpPr>
        <p:spPr>
          <a:xfrm>
            <a:off x="396407" y="1660479"/>
            <a:ext cx="5194300" cy="615874"/>
          </a:xfrm>
          <a:prstGeom prst="rect">
            <a:avLst/>
          </a:prstGeom>
        </p:spPr>
        <p:txBody>
          <a:bodyPr wrap="square">
            <a:spAutoFit/>
          </a:bodyPr>
          <a:lstStyle/>
          <a:p>
            <a:pPr>
              <a:lnSpc>
                <a:spcPct val="80000"/>
              </a:lnSpc>
            </a:pPr>
            <a:r>
              <a:rPr lang="en-US" altLang="es-ES" sz="2100" b="1">
                <a:solidFill>
                  <a:srgbClr val="FF0000"/>
                </a:solidFill>
                <a:latin typeface="Zurich Cn BT"/>
              </a:rPr>
              <a:t>The entry supervisor has overall responsibility for the entry.</a:t>
            </a:r>
          </a:p>
        </p:txBody>
      </p:sp>
      <p:sp>
        <p:nvSpPr>
          <p:cNvPr id="6" name="Rectangle 5">
            <a:extLst>
              <a:ext uri="{FF2B5EF4-FFF2-40B4-BE49-F238E27FC236}">
                <a16:creationId xmlns:a16="http://schemas.microsoft.com/office/drawing/2014/main" id="{AE46130E-7CB8-4E55-928A-55B724FC5258}"/>
              </a:ext>
            </a:extLst>
          </p:cNvPr>
          <p:cNvSpPr/>
          <p:nvPr/>
        </p:nvSpPr>
        <p:spPr>
          <a:xfrm>
            <a:off x="396407" y="2437179"/>
            <a:ext cx="2765437" cy="415498"/>
          </a:xfrm>
          <a:prstGeom prst="rect">
            <a:avLst/>
          </a:prstGeom>
        </p:spPr>
        <p:txBody>
          <a:bodyPr wrap="none">
            <a:spAutoFit/>
          </a:bodyPr>
          <a:lstStyle/>
          <a:p>
            <a:r>
              <a:rPr lang="en-US" altLang="es-ES" sz="2100" dirty="0">
                <a:solidFill>
                  <a:srgbClr val="008000"/>
                </a:solidFill>
                <a:latin typeface="Zurich BdXCn BT"/>
              </a:rPr>
              <a:t>Entry supervisor must…</a:t>
            </a:r>
            <a:endParaRPr lang="en-US" altLang="es-ES" b="1" dirty="0">
              <a:latin typeface="Zurich LtCn BT" pitchFamily="34" charset="0"/>
            </a:endParaRPr>
          </a:p>
        </p:txBody>
      </p:sp>
      <p:sp>
        <p:nvSpPr>
          <p:cNvPr id="8" name="Rectangle 7">
            <a:extLst>
              <a:ext uri="{FF2B5EF4-FFF2-40B4-BE49-F238E27FC236}">
                <a16:creationId xmlns:a16="http://schemas.microsoft.com/office/drawing/2014/main" id="{3CAC2CCA-633B-4A6B-AB11-E6B0F30AC572}"/>
              </a:ext>
            </a:extLst>
          </p:cNvPr>
          <p:cNvSpPr/>
          <p:nvPr/>
        </p:nvSpPr>
        <p:spPr>
          <a:xfrm>
            <a:off x="396407" y="3429001"/>
            <a:ext cx="5372885" cy="2393476"/>
          </a:xfrm>
          <a:prstGeom prst="rect">
            <a:avLst/>
          </a:prstGeom>
          <a:solidFill>
            <a:schemeClr val="accent1">
              <a:lumMod val="60000"/>
              <a:lumOff val="40000"/>
            </a:schemeClr>
          </a:solidFill>
        </p:spPr>
        <p:txBody>
          <a:bodyPr wrap="square">
            <a:spAutoFit/>
          </a:bodyPr>
          <a:lstStyle/>
          <a:p>
            <a:pPr marL="257175" indent="-257175">
              <a:lnSpc>
                <a:spcPct val="85000"/>
              </a:lnSpc>
              <a:spcBef>
                <a:spcPct val="30000"/>
              </a:spcBef>
              <a:buFont typeface="Arial" panose="020B0604020202020204" pitchFamily="34" charset="0"/>
              <a:buChar char="•"/>
            </a:pPr>
            <a:r>
              <a:rPr lang="en-US" altLang="es-ES" b="1" dirty="0">
                <a:latin typeface="Zurich LtCn BT" pitchFamily="34" charset="0"/>
              </a:rPr>
              <a:t>Know hazards that may be faced during entry.</a:t>
            </a:r>
          </a:p>
          <a:p>
            <a:pPr marL="257175" indent="-257175">
              <a:lnSpc>
                <a:spcPct val="85000"/>
              </a:lnSpc>
              <a:spcBef>
                <a:spcPct val="30000"/>
              </a:spcBef>
              <a:buFont typeface="Arial" panose="020B0604020202020204" pitchFamily="34" charset="0"/>
              <a:buChar char="•"/>
            </a:pPr>
            <a:r>
              <a:rPr lang="en-US" altLang="es-ES" b="1" dirty="0">
                <a:latin typeface="Zurich LtCn BT" pitchFamily="34" charset="0"/>
              </a:rPr>
              <a:t>Verify that acceptable conditions for entry exist.</a:t>
            </a:r>
          </a:p>
          <a:p>
            <a:pPr marL="257175" indent="-257175">
              <a:lnSpc>
                <a:spcPct val="85000"/>
              </a:lnSpc>
              <a:spcBef>
                <a:spcPct val="30000"/>
              </a:spcBef>
              <a:buFont typeface="Arial" panose="020B0604020202020204" pitchFamily="34" charset="0"/>
              <a:buChar char="•"/>
            </a:pPr>
            <a:r>
              <a:rPr lang="en-US" altLang="es-ES" b="1" dirty="0">
                <a:latin typeface="Zurich LtCn BT" pitchFamily="34" charset="0"/>
              </a:rPr>
              <a:t>Terminate entry when prohibited condition arises.</a:t>
            </a:r>
          </a:p>
          <a:p>
            <a:pPr marL="257175" indent="-257175">
              <a:lnSpc>
                <a:spcPct val="85000"/>
              </a:lnSpc>
              <a:spcBef>
                <a:spcPct val="30000"/>
              </a:spcBef>
              <a:buFont typeface="Arial" panose="020B0604020202020204" pitchFamily="34" charset="0"/>
              <a:buChar char="•"/>
            </a:pPr>
            <a:r>
              <a:rPr lang="en-US" altLang="es-ES" b="1" dirty="0">
                <a:latin typeface="Zurich LtCn BT" pitchFamily="34" charset="0"/>
              </a:rPr>
              <a:t>Verify that rescue services are available.</a:t>
            </a:r>
          </a:p>
          <a:p>
            <a:pPr marL="257175" indent="-257175">
              <a:lnSpc>
                <a:spcPct val="85000"/>
              </a:lnSpc>
              <a:spcBef>
                <a:spcPct val="30000"/>
              </a:spcBef>
              <a:buFont typeface="Arial" panose="020B0604020202020204" pitchFamily="34" charset="0"/>
              <a:buChar char="•"/>
            </a:pPr>
            <a:r>
              <a:rPr lang="en-US" altLang="es-ES" b="1" dirty="0">
                <a:latin typeface="Zurich LtCn BT" pitchFamily="34" charset="0"/>
              </a:rPr>
              <a:t>Remove unauthorized persons who enter or attempt to enter during the entry operations.</a:t>
            </a:r>
          </a:p>
          <a:p>
            <a:pPr marL="257175" indent="-257175">
              <a:lnSpc>
                <a:spcPct val="85000"/>
              </a:lnSpc>
              <a:spcBef>
                <a:spcPct val="30000"/>
              </a:spcBef>
              <a:buFont typeface="Arial" panose="020B0604020202020204" pitchFamily="34" charset="0"/>
              <a:buChar char="•"/>
            </a:pPr>
            <a:r>
              <a:rPr lang="en-US" altLang="es-ES" b="1" dirty="0">
                <a:latin typeface="Zurich LtCn BT" pitchFamily="34" charset="0"/>
              </a:rPr>
              <a:t>Determine that acceptable entry conditions are maintained.</a:t>
            </a:r>
          </a:p>
        </p:txBody>
      </p:sp>
      <p:grpSp>
        <p:nvGrpSpPr>
          <p:cNvPr id="9" name="Group 32">
            <a:extLst>
              <a:ext uri="{FF2B5EF4-FFF2-40B4-BE49-F238E27FC236}">
                <a16:creationId xmlns:a16="http://schemas.microsoft.com/office/drawing/2014/main" id="{C0C52527-8778-419A-8F5B-9F2F179D2D0C}"/>
              </a:ext>
            </a:extLst>
          </p:cNvPr>
          <p:cNvGrpSpPr>
            <a:grpSpLocks/>
          </p:cNvGrpSpPr>
          <p:nvPr/>
        </p:nvGrpSpPr>
        <p:grpSpPr bwMode="auto">
          <a:xfrm>
            <a:off x="6218464" y="1765299"/>
            <a:ext cx="2405471" cy="3386773"/>
            <a:chOff x="3360" y="1056"/>
            <a:chExt cx="2016" cy="2304"/>
          </a:xfrm>
        </p:grpSpPr>
        <p:sp>
          <p:nvSpPr>
            <p:cNvPr id="10" name="Rectangle 29">
              <a:extLst>
                <a:ext uri="{FF2B5EF4-FFF2-40B4-BE49-F238E27FC236}">
                  <a16:creationId xmlns:a16="http://schemas.microsoft.com/office/drawing/2014/main" id="{F260E4BC-57E2-42CE-BA13-2C351D613FA5}"/>
                </a:ext>
              </a:extLst>
            </p:cNvPr>
            <p:cNvSpPr>
              <a:spLocks noChangeArrowheads="1"/>
            </p:cNvSpPr>
            <p:nvPr/>
          </p:nvSpPr>
          <p:spPr bwMode="auto">
            <a:xfrm>
              <a:off x="3360" y="1152"/>
              <a:ext cx="1920" cy="2160"/>
            </a:xfrm>
            <a:prstGeom prst="rect">
              <a:avLst/>
            </a:prstGeom>
            <a:solidFill>
              <a:schemeClr val="tx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1350"/>
            </a:p>
          </p:txBody>
        </p:sp>
        <p:pic>
          <p:nvPicPr>
            <p:cNvPr id="11" name="Picture 28" descr="13">
              <a:extLst>
                <a:ext uri="{FF2B5EF4-FFF2-40B4-BE49-F238E27FC236}">
                  <a16:creationId xmlns:a16="http://schemas.microsoft.com/office/drawing/2014/main" id="{AA1E68E4-DEB8-4812-AEC7-3345B815EE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6" y="1056"/>
              <a:ext cx="1920" cy="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31">
              <a:extLst>
                <a:ext uri="{FF2B5EF4-FFF2-40B4-BE49-F238E27FC236}">
                  <a16:creationId xmlns:a16="http://schemas.microsoft.com/office/drawing/2014/main" id="{49FD0A5A-C289-48D8-BC8A-DB3594D8ADEF}"/>
                </a:ext>
              </a:extLst>
            </p:cNvPr>
            <p:cNvSpPr>
              <a:spLocks noChangeArrowheads="1"/>
            </p:cNvSpPr>
            <p:nvPr/>
          </p:nvSpPr>
          <p:spPr bwMode="auto">
            <a:xfrm>
              <a:off x="3456" y="1056"/>
              <a:ext cx="1920" cy="2304"/>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1350"/>
            </a:p>
          </p:txBody>
        </p:sp>
      </p:grpSp>
    </p:spTree>
    <p:extLst>
      <p:ext uri="{BB962C8B-B14F-4D97-AF65-F5344CB8AC3E}">
        <p14:creationId xmlns:p14="http://schemas.microsoft.com/office/powerpoint/2010/main" val="2577512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025A20-2B4D-411C-97DB-B187D5242256}"/>
              </a:ext>
            </a:extLst>
          </p:cNvPr>
          <p:cNvSpPr/>
          <p:nvPr/>
        </p:nvSpPr>
        <p:spPr>
          <a:xfrm>
            <a:off x="383849" y="736017"/>
            <a:ext cx="3002745" cy="507831"/>
          </a:xfrm>
          <a:prstGeom prst="rect">
            <a:avLst/>
          </a:prstGeom>
        </p:spPr>
        <p:txBody>
          <a:bodyPr wrap="none">
            <a:spAutoFit/>
          </a:bodyPr>
          <a:lstStyle/>
          <a:p>
            <a:r>
              <a:rPr lang="en-US" altLang="es-ES" sz="2700" b="1" dirty="0"/>
              <a:t>The Rescue Team</a:t>
            </a:r>
          </a:p>
        </p:txBody>
      </p:sp>
      <p:sp>
        <p:nvSpPr>
          <p:cNvPr id="3" name="Rectangle 2">
            <a:extLst>
              <a:ext uri="{FF2B5EF4-FFF2-40B4-BE49-F238E27FC236}">
                <a16:creationId xmlns:a16="http://schemas.microsoft.com/office/drawing/2014/main" id="{0A95ACCE-728B-45BE-8D6A-48EF70D809C3}"/>
              </a:ext>
            </a:extLst>
          </p:cNvPr>
          <p:cNvSpPr/>
          <p:nvPr/>
        </p:nvSpPr>
        <p:spPr>
          <a:xfrm>
            <a:off x="374420" y="1389287"/>
            <a:ext cx="3464680" cy="415498"/>
          </a:xfrm>
          <a:prstGeom prst="rect">
            <a:avLst/>
          </a:prstGeom>
        </p:spPr>
        <p:txBody>
          <a:bodyPr wrap="square">
            <a:spAutoFit/>
          </a:bodyPr>
          <a:lstStyle/>
          <a:p>
            <a:pPr>
              <a:spcBef>
                <a:spcPct val="50000"/>
              </a:spcBef>
            </a:pPr>
            <a:r>
              <a:rPr lang="en-US" altLang="es-ES" sz="2100" b="1" dirty="0">
                <a:solidFill>
                  <a:srgbClr val="FF0000"/>
                </a:solidFill>
                <a:latin typeface="Zurich Cn BT"/>
              </a:rPr>
              <a:t>May be onsite (coworkers)</a:t>
            </a:r>
          </a:p>
        </p:txBody>
      </p:sp>
      <p:grpSp>
        <p:nvGrpSpPr>
          <p:cNvPr id="5" name="Group 31">
            <a:extLst>
              <a:ext uri="{FF2B5EF4-FFF2-40B4-BE49-F238E27FC236}">
                <a16:creationId xmlns:a16="http://schemas.microsoft.com/office/drawing/2014/main" id="{0E32F64A-9020-4931-BD2E-0252A080CCDF}"/>
              </a:ext>
            </a:extLst>
          </p:cNvPr>
          <p:cNvGrpSpPr>
            <a:grpSpLocks/>
          </p:cNvGrpSpPr>
          <p:nvPr/>
        </p:nvGrpSpPr>
        <p:grpSpPr bwMode="auto">
          <a:xfrm>
            <a:off x="6911419" y="1685629"/>
            <a:ext cx="1955959" cy="3012101"/>
            <a:chOff x="3696" y="960"/>
            <a:chExt cx="1920" cy="2496"/>
          </a:xfrm>
        </p:grpSpPr>
        <p:sp>
          <p:nvSpPr>
            <p:cNvPr id="6" name="Rectangle 30">
              <a:extLst>
                <a:ext uri="{FF2B5EF4-FFF2-40B4-BE49-F238E27FC236}">
                  <a16:creationId xmlns:a16="http://schemas.microsoft.com/office/drawing/2014/main" id="{2A51F9D5-B540-4370-B63D-74ED04D4AA2C}"/>
                </a:ext>
              </a:extLst>
            </p:cNvPr>
            <p:cNvSpPr>
              <a:spLocks noChangeArrowheads="1"/>
            </p:cNvSpPr>
            <p:nvPr/>
          </p:nvSpPr>
          <p:spPr bwMode="auto">
            <a:xfrm>
              <a:off x="3696" y="960"/>
              <a:ext cx="1824" cy="2448"/>
            </a:xfrm>
            <a:prstGeom prst="rect">
              <a:avLst/>
            </a:prstGeom>
            <a:solidFill>
              <a:schemeClr val="tx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1350"/>
            </a:p>
          </p:txBody>
        </p:sp>
        <p:sp>
          <p:nvSpPr>
            <p:cNvPr id="7" name="Rectangle 29">
              <a:extLst>
                <a:ext uri="{FF2B5EF4-FFF2-40B4-BE49-F238E27FC236}">
                  <a16:creationId xmlns:a16="http://schemas.microsoft.com/office/drawing/2014/main" id="{F9D14DA3-7005-4502-A3CE-19BCFFBE42BA}"/>
                </a:ext>
              </a:extLst>
            </p:cNvPr>
            <p:cNvSpPr>
              <a:spLocks noChangeArrowheads="1"/>
            </p:cNvSpPr>
            <p:nvPr/>
          </p:nvSpPr>
          <p:spPr bwMode="auto">
            <a:xfrm>
              <a:off x="3792" y="1008"/>
              <a:ext cx="1824" cy="2448"/>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1350"/>
            </a:p>
          </p:txBody>
        </p:sp>
        <p:pic>
          <p:nvPicPr>
            <p:cNvPr id="8" name="Picture 28" descr="14b">
              <a:extLst>
                <a:ext uri="{FF2B5EF4-FFF2-40B4-BE49-F238E27FC236}">
                  <a16:creationId xmlns:a16="http://schemas.microsoft.com/office/drawing/2014/main" id="{98597E86-5C54-4B74-B6EF-A182D76E52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0" y="1392"/>
              <a:ext cx="845" cy="2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7" descr="14c">
              <a:extLst>
                <a:ext uri="{FF2B5EF4-FFF2-40B4-BE49-F238E27FC236}">
                  <a16:creationId xmlns:a16="http://schemas.microsoft.com/office/drawing/2014/main" id="{3D5D8FFB-D100-4C2A-9B22-8CC79597A1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2" y="1152"/>
              <a:ext cx="810" cy="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9">
            <a:extLst>
              <a:ext uri="{FF2B5EF4-FFF2-40B4-BE49-F238E27FC236}">
                <a16:creationId xmlns:a16="http://schemas.microsoft.com/office/drawing/2014/main" id="{6194972C-BB02-4268-BF35-6615E3080313}"/>
              </a:ext>
            </a:extLst>
          </p:cNvPr>
          <p:cNvSpPr/>
          <p:nvPr/>
        </p:nvSpPr>
        <p:spPr>
          <a:xfrm>
            <a:off x="423319" y="1881350"/>
            <a:ext cx="2701961" cy="415498"/>
          </a:xfrm>
          <a:prstGeom prst="rect">
            <a:avLst/>
          </a:prstGeom>
        </p:spPr>
        <p:txBody>
          <a:bodyPr wrap="square">
            <a:spAutoFit/>
          </a:bodyPr>
          <a:lstStyle/>
          <a:p>
            <a:pPr>
              <a:spcBef>
                <a:spcPct val="50000"/>
              </a:spcBef>
            </a:pPr>
            <a:r>
              <a:rPr lang="en-US" altLang="es-ES" sz="2100" b="1" dirty="0">
                <a:solidFill>
                  <a:srgbClr val="FF0000"/>
                </a:solidFill>
                <a:latin typeface="Zurich Cn BT"/>
              </a:rPr>
              <a:t>Or offsite (fire dept.)</a:t>
            </a:r>
          </a:p>
        </p:txBody>
      </p:sp>
      <p:pic>
        <p:nvPicPr>
          <p:cNvPr id="11" name="Picture 32" descr="14a">
            <a:extLst>
              <a:ext uri="{FF2B5EF4-FFF2-40B4-BE49-F238E27FC236}">
                <a16:creationId xmlns:a16="http://schemas.microsoft.com/office/drawing/2014/main" id="{2AC2C19D-3219-4DA6-8FFB-B2087C2B8501}"/>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7123" y="1401366"/>
            <a:ext cx="2556272" cy="1108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87E60FE1-6FD7-4E4E-9047-96DC96FC5803}"/>
              </a:ext>
            </a:extLst>
          </p:cNvPr>
          <p:cNvSpPr/>
          <p:nvPr/>
        </p:nvSpPr>
        <p:spPr>
          <a:xfrm>
            <a:off x="423319" y="2331073"/>
            <a:ext cx="2118400" cy="369332"/>
          </a:xfrm>
          <a:prstGeom prst="rect">
            <a:avLst/>
          </a:prstGeom>
        </p:spPr>
        <p:txBody>
          <a:bodyPr wrap="none">
            <a:spAutoFit/>
          </a:bodyPr>
          <a:lstStyle/>
          <a:p>
            <a:r>
              <a:rPr lang="en-US" altLang="es-ES" dirty="0">
                <a:solidFill>
                  <a:srgbClr val="000066"/>
                </a:solidFill>
                <a:latin typeface="Zurich BdXCn BT"/>
              </a:rPr>
              <a:t>Rescue team must… </a:t>
            </a:r>
            <a:endParaRPr lang="en-US" altLang="es-ES" sz="1500" b="1" dirty="0">
              <a:latin typeface="Zurich LtCn BT" pitchFamily="34" charset="0"/>
            </a:endParaRPr>
          </a:p>
        </p:txBody>
      </p:sp>
      <p:sp>
        <p:nvSpPr>
          <p:cNvPr id="14" name="Rectangle 13">
            <a:extLst>
              <a:ext uri="{FF2B5EF4-FFF2-40B4-BE49-F238E27FC236}">
                <a16:creationId xmlns:a16="http://schemas.microsoft.com/office/drawing/2014/main" id="{BDB30440-2DCD-4478-A6BC-E6E4335BB959}"/>
              </a:ext>
            </a:extLst>
          </p:cNvPr>
          <p:cNvSpPr/>
          <p:nvPr/>
        </p:nvSpPr>
        <p:spPr>
          <a:xfrm>
            <a:off x="638900" y="2794645"/>
            <a:ext cx="5324083" cy="3806170"/>
          </a:xfrm>
          <a:prstGeom prst="rect">
            <a:avLst/>
          </a:prstGeom>
        </p:spPr>
        <p:txBody>
          <a:bodyPr wrap="square">
            <a:spAutoFit/>
          </a:bodyPr>
          <a:lstStyle/>
          <a:p>
            <a:pPr marL="257175" indent="-257175">
              <a:lnSpc>
                <a:spcPct val="85000"/>
              </a:lnSpc>
              <a:spcBef>
                <a:spcPct val="30000"/>
              </a:spcBef>
              <a:buFont typeface="Arial" panose="020B0604020202020204" pitchFamily="34" charset="0"/>
              <a:buChar char="•"/>
            </a:pPr>
            <a:r>
              <a:rPr lang="en-US" altLang="es-ES" b="1" dirty="0">
                <a:latin typeface="Zurich LtCn BT" pitchFamily="34" charset="0"/>
              </a:rPr>
              <a:t>Be properly trained in procedures and PPE use.</a:t>
            </a:r>
          </a:p>
          <a:p>
            <a:pPr marL="257175" indent="-257175">
              <a:lnSpc>
                <a:spcPct val="85000"/>
              </a:lnSpc>
              <a:spcBef>
                <a:spcPct val="30000"/>
              </a:spcBef>
              <a:buFont typeface="Arial" panose="020B0604020202020204" pitchFamily="34" charset="0"/>
              <a:buChar char="•"/>
            </a:pPr>
            <a:r>
              <a:rPr lang="en-US" altLang="es-ES" b="1" dirty="0">
                <a:latin typeface="Zurich LtCn BT" pitchFamily="34" charset="0"/>
              </a:rPr>
              <a:t>Practice rescues at least annually from similar space.</a:t>
            </a:r>
          </a:p>
          <a:p>
            <a:pPr marL="257175" indent="-257175">
              <a:lnSpc>
                <a:spcPct val="85000"/>
              </a:lnSpc>
              <a:spcBef>
                <a:spcPct val="30000"/>
              </a:spcBef>
              <a:buFont typeface="Arial" panose="020B0604020202020204" pitchFamily="34" charset="0"/>
              <a:buChar char="•"/>
            </a:pPr>
            <a:r>
              <a:rPr lang="en-US" altLang="es-ES" b="1" dirty="0">
                <a:latin typeface="Zurich LtCn BT" pitchFamily="34" charset="0"/>
              </a:rPr>
              <a:t>Be trained in basic first aid and CPR, one currently certified.</a:t>
            </a:r>
          </a:p>
          <a:p>
            <a:pPr marL="257175" indent="-257175">
              <a:lnSpc>
                <a:spcPct val="85000"/>
              </a:lnSpc>
              <a:spcBef>
                <a:spcPct val="30000"/>
              </a:spcBef>
              <a:buFont typeface="Arial" panose="020B0604020202020204" pitchFamily="34" charset="0"/>
              <a:buChar char="•"/>
            </a:pPr>
            <a:r>
              <a:rPr lang="en-US" altLang="es-ES" b="1" dirty="0">
                <a:latin typeface="Zurich LtCn BT" pitchFamily="34" charset="0"/>
              </a:rPr>
              <a:t>Use retrieval equipment, if it does not increase hazard.</a:t>
            </a:r>
          </a:p>
          <a:p>
            <a:pPr marL="257175" indent="-257175">
              <a:lnSpc>
                <a:spcPct val="85000"/>
              </a:lnSpc>
              <a:spcBef>
                <a:spcPct val="30000"/>
              </a:spcBef>
              <a:buFont typeface="Arial" panose="020B0604020202020204" pitchFamily="34" charset="0"/>
              <a:buChar char="•"/>
            </a:pPr>
            <a:r>
              <a:rPr lang="en-US" altLang="es-ES" b="1" dirty="0">
                <a:latin typeface="Zurich LtCn BT" pitchFamily="34" charset="0"/>
              </a:rPr>
              <a:t>Your contractor may choose to use offsite rescue team. For example, the local fire department but they must be properly trained and equipped.  </a:t>
            </a:r>
          </a:p>
          <a:p>
            <a:pPr marL="257175" indent="-257175">
              <a:lnSpc>
                <a:spcPct val="85000"/>
              </a:lnSpc>
              <a:spcBef>
                <a:spcPct val="30000"/>
              </a:spcBef>
              <a:buFont typeface="Arial" panose="020B0604020202020204" pitchFamily="34" charset="0"/>
              <a:buChar char="•"/>
            </a:pPr>
            <a:r>
              <a:rPr lang="en-US" altLang="es-ES" b="1" dirty="0">
                <a:latin typeface="Zurich LtCn BT" pitchFamily="34" charset="0"/>
              </a:rPr>
              <a:t>Your contractor must also arrange to be notified if offsite responders will be unable to respond for a period of time because of another emergency or training.</a:t>
            </a:r>
          </a:p>
        </p:txBody>
      </p:sp>
    </p:spTree>
    <p:extLst>
      <p:ext uri="{BB962C8B-B14F-4D97-AF65-F5344CB8AC3E}">
        <p14:creationId xmlns:p14="http://schemas.microsoft.com/office/powerpoint/2010/main" val="291096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49072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F57F6B-5F32-4E98-8625-9CD9410639D3}"/>
              </a:ext>
            </a:extLst>
          </p:cNvPr>
          <p:cNvSpPr txBox="1"/>
          <p:nvPr/>
        </p:nvSpPr>
        <p:spPr>
          <a:xfrm>
            <a:off x="603504" y="2404872"/>
            <a:ext cx="2283712" cy="1627792"/>
          </a:xfrm>
          <a:prstGeom prst="rect">
            <a:avLst/>
          </a:prstGeom>
        </p:spPr>
        <p:txBody>
          <a:bodyPr vert="horz" lIns="274320" tIns="182880" rIns="274320" bIns="182880" rtlCol="0" anchor="ctr" anchorCtr="1">
            <a:normAutofit/>
          </a:bodyPr>
          <a:lstStyle/>
          <a:p>
            <a:pPr algn="ctr" defTabSz="914400">
              <a:lnSpc>
                <a:spcPct val="90000"/>
              </a:lnSpc>
              <a:spcBef>
                <a:spcPct val="0"/>
              </a:spcBef>
              <a:spcAft>
                <a:spcPts val="600"/>
              </a:spcAft>
            </a:pPr>
            <a:r>
              <a:rPr lang="en-US" sz="2200" cap="all" spc="200">
                <a:solidFill>
                  <a:srgbClr val="262626"/>
                </a:solidFill>
                <a:latin typeface="+mj-lt"/>
                <a:ea typeface="+mj-ea"/>
                <a:cs typeface="+mj-cs"/>
              </a:rPr>
              <a:t>Confined space flow chart</a:t>
            </a:r>
          </a:p>
        </p:txBody>
      </p:sp>
      <p:pic>
        <p:nvPicPr>
          <p:cNvPr id="1026" name="Picture 2" descr="There is no descriptive text for this image.">
            <a:extLst>
              <a:ext uri="{FF2B5EF4-FFF2-40B4-BE49-F238E27FC236}">
                <a16:creationId xmlns:a16="http://schemas.microsoft.com/office/drawing/2014/main" id="{1C62D3B5-48E1-45C2-BF75-DD686735B80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36820" y="640080"/>
            <a:ext cx="4161081" cy="5263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293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85532C-F9AD-4464-BB07-AAF20B26893D}"/>
              </a:ext>
            </a:extLst>
          </p:cNvPr>
          <p:cNvSpPr txBox="1"/>
          <p:nvPr/>
        </p:nvSpPr>
        <p:spPr>
          <a:xfrm>
            <a:off x="373972" y="811233"/>
            <a:ext cx="8396057" cy="707886"/>
          </a:xfrm>
          <a:prstGeom prst="rect">
            <a:avLst/>
          </a:prstGeom>
          <a:noFill/>
        </p:spPr>
        <p:txBody>
          <a:bodyPr wrap="square" rtlCol="0">
            <a:spAutoFit/>
          </a:bodyPr>
          <a:lstStyle/>
          <a:p>
            <a:r>
              <a:rPr lang="en-US" sz="2000" dirty="0"/>
              <a:t>A space classified by the employer as a permit-required confined space may be reclassified as a non-permit confined space under the following procedures:</a:t>
            </a:r>
          </a:p>
        </p:txBody>
      </p:sp>
      <p:sp>
        <p:nvSpPr>
          <p:cNvPr id="3" name="TextBox 2">
            <a:extLst>
              <a:ext uri="{FF2B5EF4-FFF2-40B4-BE49-F238E27FC236}">
                <a16:creationId xmlns:a16="http://schemas.microsoft.com/office/drawing/2014/main" id="{9AD3C972-7569-40C1-9E35-C3316B310C9B}"/>
              </a:ext>
            </a:extLst>
          </p:cNvPr>
          <p:cNvSpPr txBox="1"/>
          <p:nvPr/>
        </p:nvSpPr>
        <p:spPr>
          <a:xfrm flipH="1">
            <a:off x="373972" y="1822521"/>
            <a:ext cx="8396057" cy="915635"/>
          </a:xfrm>
          <a:prstGeom prst="rect">
            <a:avLst/>
          </a:prstGeom>
          <a:noFill/>
        </p:spPr>
        <p:txBody>
          <a:bodyPr wrap="square" rtlCol="0">
            <a:spAutoFit/>
          </a:bodyPr>
          <a:lstStyle/>
          <a:p>
            <a:pPr marL="257175" indent="-257175">
              <a:buFont typeface="Arial" panose="020B0604020202020204" pitchFamily="34" charset="0"/>
              <a:buChar char="•"/>
            </a:pPr>
            <a:r>
              <a:rPr lang="en-US" sz="2000" dirty="0"/>
              <a:t>If the permit space poses no actual or potential atmospheric hazards and if all hazards within the space are eliminated without entry into the space </a:t>
            </a:r>
            <a:r>
              <a:rPr lang="en-US" dirty="0"/>
              <a:t>(</a:t>
            </a:r>
            <a:r>
              <a:rPr lang="en-US" sz="1350" dirty="0"/>
              <a:t>If it is necessary to enter the permit space to eliminate hazards, such entry shall be performed under the permit system)</a:t>
            </a:r>
            <a:endParaRPr lang="en-US" dirty="0"/>
          </a:p>
        </p:txBody>
      </p:sp>
      <p:sp>
        <p:nvSpPr>
          <p:cNvPr id="5" name="TextBox 4">
            <a:extLst>
              <a:ext uri="{FF2B5EF4-FFF2-40B4-BE49-F238E27FC236}">
                <a16:creationId xmlns:a16="http://schemas.microsoft.com/office/drawing/2014/main" id="{403983E2-B915-4939-8FF0-F5429E4E8055}"/>
              </a:ext>
            </a:extLst>
          </p:cNvPr>
          <p:cNvSpPr txBox="1"/>
          <p:nvPr/>
        </p:nvSpPr>
        <p:spPr>
          <a:xfrm>
            <a:off x="373972" y="3041558"/>
            <a:ext cx="4746225" cy="1938992"/>
          </a:xfrm>
          <a:prstGeom prst="rect">
            <a:avLst/>
          </a:prstGeom>
          <a:noFill/>
        </p:spPr>
        <p:txBody>
          <a:bodyPr wrap="square" rtlCol="0">
            <a:spAutoFit/>
          </a:bodyPr>
          <a:lstStyle/>
          <a:p>
            <a:pPr marL="257175" indent="-257175">
              <a:buFont typeface="Arial" panose="020B0604020202020204" pitchFamily="34" charset="0"/>
              <a:buChar char="•"/>
            </a:pPr>
            <a:r>
              <a:rPr lang="en-US" sz="2000" dirty="0"/>
              <a:t>If testing and inspection during that entry demonstrate that the hazards within the permit space have been eliminated, the permit space may be reclassified as a non-permit confined space for as long as the hazards remain eliminated.</a:t>
            </a:r>
          </a:p>
        </p:txBody>
      </p:sp>
      <p:pic>
        <p:nvPicPr>
          <p:cNvPr id="7" name="Picture 6">
            <a:extLst>
              <a:ext uri="{FF2B5EF4-FFF2-40B4-BE49-F238E27FC236}">
                <a16:creationId xmlns:a16="http://schemas.microsoft.com/office/drawing/2014/main" id="{034051BF-2253-4706-86FE-2B035889F66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07292" y="2831386"/>
            <a:ext cx="3714160" cy="3939738"/>
          </a:xfrm>
          <a:prstGeom prst="rect">
            <a:avLst/>
          </a:prstGeom>
        </p:spPr>
      </p:pic>
    </p:spTree>
    <p:extLst>
      <p:ext uri="{BB962C8B-B14F-4D97-AF65-F5344CB8AC3E}">
        <p14:creationId xmlns:p14="http://schemas.microsoft.com/office/powerpoint/2010/main" val="1763320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837F24-E588-46C2-A6E1-06CB6205AEFF}"/>
              </a:ext>
            </a:extLst>
          </p:cNvPr>
          <p:cNvSpPr txBox="1"/>
          <p:nvPr/>
        </p:nvSpPr>
        <p:spPr>
          <a:xfrm>
            <a:off x="636838" y="1015775"/>
            <a:ext cx="7657430" cy="523220"/>
          </a:xfrm>
          <a:prstGeom prst="rect">
            <a:avLst/>
          </a:prstGeom>
          <a:noFill/>
        </p:spPr>
        <p:txBody>
          <a:bodyPr wrap="square" rtlCol="0">
            <a:spAutoFit/>
          </a:bodyPr>
          <a:lstStyle/>
          <a:p>
            <a:r>
              <a:rPr lang="en-US" sz="2800" dirty="0"/>
              <a:t>What is a Permit Required Confined Space</a:t>
            </a:r>
            <a:r>
              <a:rPr lang="en-US" sz="2400" dirty="0"/>
              <a:t>?</a:t>
            </a:r>
          </a:p>
        </p:txBody>
      </p:sp>
      <p:grpSp>
        <p:nvGrpSpPr>
          <p:cNvPr id="9" name="Group 8">
            <a:extLst>
              <a:ext uri="{FF2B5EF4-FFF2-40B4-BE49-F238E27FC236}">
                <a16:creationId xmlns:a16="http://schemas.microsoft.com/office/drawing/2014/main" id="{34B6A799-C93A-49D7-A09E-9B52EA52CECD}"/>
              </a:ext>
            </a:extLst>
          </p:cNvPr>
          <p:cNvGrpSpPr/>
          <p:nvPr/>
        </p:nvGrpSpPr>
        <p:grpSpPr>
          <a:xfrm>
            <a:off x="0" y="2046940"/>
            <a:ext cx="4022338" cy="1988666"/>
            <a:chOff x="355108" y="1605023"/>
            <a:chExt cx="4909350" cy="2158937"/>
          </a:xfrm>
        </p:grpSpPr>
        <p:pic>
          <p:nvPicPr>
            <p:cNvPr id="1038" name="Picture 14">
              <a:extLst>
                <a:ext uri="{FF2B5EF4-FFF2-40B4-BE49-F238E27FC236}">
                  <a16:creationId xmlns:a16="http://schemas.microsoft.com/office/drawing/2014/main" id="{0E5E9948-C62A-4E3A-BA26-F4DA198D641F}"/>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615736" y="1605023"/>
              <a:ext cx="3648722" cy="215893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45A34B5-594E-44DB-B950-842D87C89DF9}"/>
                </a:ext>
              </a:extLst>
            </p:cNvPr>
            <p:cNvSpPr txBox="1"/>
            <p:nvPr/>
          </p:nvSpPr>
          <p:spPr>
            <a:xfrm>
              <a:off x="355108" y="1793290"/>
              <a:ext cx="1083076" cy="677108"/>
            </a:xfrm>
            <a:prstGeom prst="rect">
              <a:avLst/>
            </a:prstGeom>
            <a:noFill/>
          </p:spPr>
          <p:txBody>
            <a:bodyPr wrap="square" rtlCol="0">
              <a:spAutoFit/>
            </a:bodyPr>
            <a:lstStyle/>
            <a:p>
              <a:r>
                <a:rPr lang="en-US" sz="1350"/>
                <a:t>This space?</a:t>
              </a:r>
            </a:p>
          </p:txBody>
        </p:sp>
      </p:grpSp>
      <p:grpSp>
        <p:nvGrpSpPr>
          <p:cNvPr id="10" name="Group 9">
            <a:extLst>
              <a:ext uri="{FF2B5EF4-FFF2-40B4-BE49-F238E27FC236}">
                <a16:creationId xmlns:a16="http://schemas.microsoft.com/office/drawing/2014/main" id="{20A3562B-A966-4037-B1F7-B4C9C038150B}"/>
              </a:ext>
            </a:extLst>
          </p:cNvPr>
          <p:cNvGrpSpPr/>
          <p:nvPr/>
        </p:nvGrpSpPr>
        <p:grpSpPr>
          <a:xfrm>
            <a:off x="4572000" y="1798432"/>
            <a:ext cx="3874416" cy="2177937"/>
            <a:chOff x="6161102" y="1607074"/>
            <a:chExt cx="4521011" cy="2086962"/>
          </a:xfrm>
        </p:grpSpPr>
        <p:pic>
          <p:nvPicPr>
            <p:cNvPr id="1026" name="Picture 2">
              <a:extLst>
                <a:ext uri="{FF2B5EF4-FFF2-40B4-BE49-F238E27FC236}">
                  <a16:creationId xmlns:a16="http://schemas.microsoft.com/office/drawing/2014/main" id="{0102F954-857C-41D4-8C92-379738D7F44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862439" y="1607074"/>
              <a:ext cx="3819674" cy="20869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06534C5-2330-411E-AE04-00631B34A5FB}"/>
                </a:ext>
              </a:extLst>
            </p:cNvPr>
            <p:cNvSpPr txBox="1"/>
            <p:nvPr/>
          </p:nvSpPr>
          <p:spPr>
            <a:xfrm>
              <a:off x="6161102" y="2315159"/>
              <a:ext cx="701337" cy="677108"/>
            </a:xfrm>
            <a:prstGeom prst="rect">
              <a:avLst/>
            </a:prstGeom>
            <a:noFill/>
          </p:spPr>
          <p:txBody>
            <a:bodyPr wrap="square" rtlCol="0">
              <a:spAutoFit/>
            </a:bodyPr>
            <a:lstStyle/>
            <a:p>
              <a:r>
                <a:rPr lang="en-US" sz="1350"/>
                <a:t>This?</a:t>
              </a:r>
            </a:p>
          </p:txBody>
        </p:sp>
      </p:grpSp>
      <p:grpSp>
        <p:nvGrpSpPr>
          <p:cNvPr id="11" name="Group 10">
            <a:extLst>
              <a:ext uri="{FF2B5EF4-FFF2-40B4-BE49-F238E27FC236}">
                <a16:creationId xmlns:a16="http://schemas.microsoft.com/office/drawing/2014/main" id="{52B2E230-6591-4780-9594-6AD568B2E8B9}"/>
              </a:ext>
            </a:extLst>
          </p:cNvPr>
          <p:cNvGrpSpPr/>
          <p:nvPr/>
        </p:nvGrpSpPr>
        <p:grpSpPr>
          <a:xfrm>
            <a:off x="266330" y="4616562"/>
            <a:ext cx="4305669" cy="1988666"/>
            <a:chOff x="498629" y="4095501"/>
            <a:chExt cx="5289611" cy="1833831"/>
          </a:xfrm>
        </p:grpSpPr>
        <p:pic>
          <p:nvPicPr>
            <p:cNvPr id="1030" name="Picture 6">
              <a:extLst>
                <a:ext uri="{FF2B5EF4-FFF2-40B4-BE49-F238E27FC236}">
                  <a16:creationId xmlns:a16="http://schemas.microsoft.com/office/drawing/2014/main" id="{BBF70355-994C-4A32-A119-8A8BF3770C1C}"/>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139517" y="4095501"/>
              <a:ext cx="3648723" cy="183383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41FA855-AA32-4BD6-8321-F695F0A2AED5}"/>
                </a:ext>
              </a:extLst>
            </p:cNvPr>
            <p:cNvSpPr txBox="1"/>
            <p:nvPr/>
          </p:nvSpPr>
          <p:spPr>
            <a:xfrm>
              <a:off x="498629" y="4606646"/>
              <a:ext cx="1509204" cy="677108"/>
            </a:xfrm>
            <a:prstGeom prst="rect">
              <a:avLst/>
            </a:prstGeom>
            <a:noFill/>
          </p:spPr>
          <p:txBody>
            <a:bodyPr wrap="square" rtlCol="0">
              <a:spAutoFit/>
            </a:bodyPr>
            <a:lstStyle/>
            <a:p>
              <a:r>
                <a:rPr lang="en-US" sz="1350"/>
                <a:t>How about here?</a:t>
              </a:r>
            </a:p>
          </p:txBody>
        </p:sp>
      </p:grpSp>
      <p:grpSp>
        <p:nvGrpSpPr>
          <p:cNvPr id="12" name="Group 11">
            <a:extLst>
              <a:ext uri="{FF2B5EF4-FFF2-40B4-BE49-F238E27FC236}">
                <a16:creationId xmlns:a16="http://schemas.microsoft.com/office/drawing/2014/main" id="{3FBB26C0-74F1-4F3C-B24F-FDE216EA6997}"/>
              </a:ext>
            </a:extLst>
          </p:cNvPr>
          <p:cNvGrpSpPr/>
          <p:nvPr/>
        </p:nvGrpSpPr>
        <p:grpSpPr>
          <a:xfrm>
            <a:off x="5063366" y="4252034"/>
            <a:ext cx="3656427" cy="2177937"/>
            <a:chOff x="6676008" y="3899554"/>
            <a:chExt cx="4368400" cy="2225727"/>
          </a:xfrm>
        </p:grpSpPr>
        <p:pic>
          <p:nvPicPr>
            <p:cNvPr id="1036" name="Picture 12">
              <a:extLst>
                <a:ext uri="{FF2B5EF4-FFF2-40B4-BE49-F238E27FC236}">
                  <a16:creationId xmlns:a16="http://schemas.microsoft.com/office/drawing/2014/main" id="{5695E76C-6DD2-4D35-8585-44D2F12FCB73}"/>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7705817" y="3899554"/>
              <a:ext cx="3338591" cy="222572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D271D32-DE29-4E38-8704-3A16BAFD7637}"/>
                </a:ext>
              </a:extLst>
            </p:cNvPr>
            <p:cNvSpPr txBox="1"/>
            <p:nvPr/>
          </p:nvSpPr>
          <p:spPr>
            <a:xfrm>
              <a:off x="6676008" y="5012415"/>
              <a:ext cx="949911" cy="400109"/>
            </a:xfrm>
            <a:prstGeom prst="rect">
              <a:avLst/>
            </a:prstGeom>
            <a:noFill/>
          </p:spPr>
          <p:txBody>
            <a:bodyPr wrap="square" rtlCol="0">
              <a:spAutoFit/>
            </a:bodyPr>
            <a:lstStyle/>
            <a:p>
              <a:r>
                <a:rPr lang="en-US" sz="1350"/>
                <a:t>Here?</a:t>
              </a:r>
            </a:p>
          </p:txBody>
        </p:sp>
      </p:grpSp>
    </p:spTree>
    <p:extLst>
      <p:ext uri="{BB962C8B-B14F-4D97-AF65-F5344CB8AC3E}">
        <p14:creationId xmlns:p14="http://schemas.microsoft.com/office/powerpoint/2010/main" val="145582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E30FD0-8F81-4EC6-BC77-2AD73182A570}"/>
              </a:ext>
            </a:extLst>
          </p:cNvPr>
          <p:cNvSpPr txBox="1"/>
          <p:nvPr/>
        </p:nvSpPr>
        <p:spPr>
          <a:xfrm>
            <a:off x="340624" y="854673"/>
            <a:ext cx="7502078" cy="461665"/>
          </a:xfrm>
          <a:prstGeom prst="rect">
            <a:avLst/>
          </a:prstGeom>
          <a:noFill/>
        </p:spPr>
        <p:txBody>
          <a:bodyPr wrap="square" rtlCol="0">
            <a:spAutoFit/>
          </a:bodyPr>
          <a:lstStyle/>
          <a:p>
            <a:r>
              <a:rPr lang="en-US" sz="2400" b="1" i="1" dirty="0"/>
              <a:t>Incident - Fatal</a:t>
            </a:r>
            <a:r>
              <a:rPr lang="en-US" sz="1350" b="1" i="1" dirty="0"/>
              <a:t>:</a:t>
            </a:r>
          </a:p>
        </p:txBody>
      </p:sp>
      <p:sp>
        <p:nvSpPr>
          <p:cNvPr id="12" name="TextBox 11">
            <a:extLst>
              <a:ext uri="{FF2B5EF4-FFF2-40B4-BE49-F238E27FC236}">
                <a16:creationId xmlns:a16="http://schemas.microsoft.com/office/drawing/2014/main" id="{106F2586-D3F7-4664-BF3F-0B333C801698}"/>
              </a:ext>
            </a:extLst>
          </p:cNvPr>
          <p:cNvSpPr txBox="1"/>
          <p:nvPr/>
        </p:nvSpPr>
        <p:spPr>
          <a:xfrm>
            <a:off x="221940" y="1408598"/>
            <a:ext cx="8651289" cy="923330"/>
          </a:xfrm>
          <a:prstGeom prst="rect">
            <a:avLst/>
          </a:prstGeom>
          <a:noFill/>
        </p:spPr>
        <p:txBody>
          <a:bodyPr wrap="square" rtlCol="0">
            <a:spAutoFit/>
          </a:bodyPr>
          <a:lstStyle/>
          <a:p>
            <a:r>
              <a:rPr lang="en-US" i="1" dirty="0"/>
              <a:t>An employee was troubleshooting elevator equipment. The elevator car unexpectedly traveled downward, crushing the employee between the elevator car and the steel structure. The employee sustained a crushed chest and head. </a:t>
            </a:r>
          </a:p>
        </p:txBody>
      </p:sp>
      <p:sp>
        <p:nvSpPr>
          <p:cNvPr id="13" name="TextBox 12">
            <a:extLst>
              <a:ext uri="{FF2B5EF4-FFF2-40B4-BE49-F238E27FC236}">
                <a16:creationId xmlns:a16="http://schemas.microsoft.com/office/drawing/2014/main" id="{50BD8A6A-66F8-4C5E-9C44-4393D5DCD299}"/>
              </a:ext>
            </a:extLst>
          </p:cNvPr>
          <p:cNvSpPr txBox="1"/>
          <p:nvPr/>
        </p:nvSpPr>
        <p:spPr>
          <a:xfrm>
            <a:off x="221939" y="2447463"/>
            <a:ext cx="8651288" cy="646331"/>
          </a:xfrm>
          <a:prstGeom prst="rect">
            <a:avLst/>
          </a:prstGeom>
          <a:noFill/>
        </p:spPr>
        <p:txBody>
          <a:bodyPr wrap="square" rtlCol="0">
            <a:spAutoFit/>
          </a:bodyPr>
          <a:lstStyle/>
          <a:p>
            <a:r>
              <a:rPr lang="en-US" dirty="0"/>
              <a:t>The employer was cited for the following violations of the OSHA 1910 General Industry Permit Required Confined Space Program Standards:</a:t>
            </a:r>
          </a:p>
        </p:txBody>
      </p:sp>
      <p:sp>
        <p:nvSpPr>
          <p:cNvPr id="14" name="TextBox 13">
            <a:extLst>
              <a:ext uri="{FF2B5EF4-FFF2-40B4-BE49-F238E27FC236}">
                <a16:creationId xmlns:a16="http://schemas.microsoft.com/office/drawing/2014/main" id="{41CBACB0-C4B6-4D65-B34C-DA91BAD5B497}"/>
              </a:ext>
            </a:extLst>
          </p:cNvPr>
          <p:cNvSpPr txBox="1"/>
          <p:nvPr/>
        </p:nvSpPr>
        <p:spPr>
          <a:xfrm>
            <a:off x="221939" y="3163637"/>
            <a:ext cx="8651288" cy="646331"/>
          </a:xfrm>
          <a:prstGeom prst="rect">
            <a:avLst/>
          </a:prstGeom>
          <a:noFill/>
        </p:spPr>
        <p:txBody>
          <a:bodyPr wrap="square" rtlCol="0">
            <a:spAutoFit/>
          </a:bodyPr>
          <a:lstStyle/>
          <a:p>
            <a:r>
              <a:rPr lang="en-US" dirty="0"/>
              <a:t>1910.146(d)(3): Develop and implement the means, procedures, and practices necessary for safe permit space entry operations.</a:t>
            </a:r>
          </a:p>
        </p:txBody>
      </p:sp>
      <p:sp>
        <p:nvSpPr>
          <p:cNvPr id="15" name="TextBox 14">
            <a:extLst>
              <a:ext uri="{FF2B5EF4-FFF2-40B4-BE49-F238E27FC236}">
                <a16:creationId xmlns:a16="http://schemas.microsoft.com/office/drawing/2014/main" id="{21C70178-AD84-4353-9B01-2B33A8B54569}"/>
              </a:ext>
            </a:extLst>
          </p:cNvPr>
          <p:cNvSpPr txBox="1"/>
          <p:nvPr/>
        </p:nvSpPr>
        <p:spPr>
          <a:xfrm>
            <a:off x="221940" y="3854082"/>
            <a:ext cx="8728272" cy="923330"/>
          </a:xfrm>
          <a:prstGeom prst="rect">
            <a:avLst/>
          </a:prstGeom>
          <a:noFill/>
        </p:spPr>
        <p:txBody>
          <a:bodyPr wrap="square" rtlCol="0">
            <a:spAutoFit/>
          </a:bodyPr>
          <a:lstStyle/>
          <a:p>
            <a:r>
              <a:rPr lang="en-US" dirty="0"/>
              <a:t>1910.146(g)(1): The employer shall provide training so that all employees whose work is regulated by this section acquire the understanding, knowledge, and skills necessary for the safe performance of the duties assigned under this section.</a:t>
            </a:r>
          </a:p>
        </p:txBody>
      </p:sp>
      <p:sp>
        <p:nvSpPr>
          <p:cNvPr id="16" name="TextBox 15">
            <a:extLst>
              <a:ext uri="{FF2B5EF4-FFF2-40B4-BE49-F238E27FC236}">
                <a16:creationId xmlns:a16="http://schemas.microsoft.com/office/drawing/2014/main" id="{CF1CA5C5-D446-4A59-8512-EBCDE9770D7E}"/>
              </a:ext>
            </a:extLst>
          </p:cNvPr>
          <p:cNvSpPr txBox="1"/>
          <p:nvPr/>
        </p:nvSpPr>
        <p:spPr>
          <a:xfrm>
            <a:off x="221941" y="4821526"/>
            <a:ext cx="8651288" cy="923330"/>
          </a:xfrm>
          <a:prstGeom prst="rect">
            <a:avLst/>
          </a:prstGeom>
          <a:noFill/>
        </p:spPr>
        <p:txBody>
          <a:bodyPr wrap="square" rtlCol="0">
            <a:spAutoFit/>
          </a:bodyPr>
          <a:lstStyle/>
          <a:p>
            <a:r>
              <a:rPr lang="en-US" dirty="0"/>
              <a:t>1910.147(c)(4)(</a:t>
            </a:r>
            <a:r>
              <a:rPr lang="en-US" dirty="0" err="1"/>
              <a:t>i</a:t>
            </a:r>
            <a:r>
              <a:rPr lang="en-US" dirty="0"/>
              <a:t>): Procedures shall be developed, documented and utilized for the control of potentially hazardous energy when employees are engaged in the activities covered by this section.</a:t>
            </a:r>
          </a:p>
        </p:txBody>
      </p:sp>
      <p:sp>
        <p:nvSpPr>
          <p:cNvPr id="4" name="TextBox 3">
            <a:extLst>
              <a:ext uri="{FF2B5EF4-FFF2-40B4-BE49-F238E27FC236}">
                <a16:creationId xmlns:a16="http://schemas.microsoft.com/office/drawing/2014/main" id="{B393D7B7-5FF3-4B67-9773-7DEB102884B6}"/>
              </a:ext>
            </a:extLst>
          </p:cNvPr>
          <p:cNvSpPr txBox="1"/>
          <p:nvPr/>
        </p:nvSpPr>
        <p:spPr>
          <a:xfrm>
            <a:off x="221940" y="5833085"/>
            <a:ext cx="8728272" cy="923330"/>
          </a:xfrm>
          <a:prstGeom prst="rect">
            <a:avLst/>
          </a:prstGeom>
          <a:noFill/>
        </p:spPr>
        <p:txBody>
          <a:bodyPr wrap="square" rtlCol="0">
            <a:spAutoFit/>
          </a:bodyPr>
          <a:lstStyle/>
          <a:p>
            <a:r>
              <a:rPr lang="en-US" dirty="0"/>
              <a:t>1910.147(d)(3): Machine or equipment isolation. All energy isolating devices that are needed to control the energy to the machine or equipment shall be physically located and operated in such a manner as to isolate the machine or equipment from the energy source(s).</a:t>
            </a:r>
          </a:p>
        </p:txBody>
      </p:sp>
    </p:spTree>
    <p:extLst>
      <p:ext uri="{BB962C8B-B14F-4D97-AF65-F5344CB8AC3E}">
        <p14:creationId xmlns:p14="http://schemas.microsoft.com/office/powerpoint/2010/main" val="401005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1CF7E3-C33F-4215-A861-319324BFD965}"/>
              </a:ext>
            </a:extLst>
          </p:cNvPr>
          <p:cNvSpPr/>
          <p:nvPr/>
        </p:nvSpPr>
        <p:spPr>
          <a:xfrm>
            <a:off x="525465" y="1277805"/>
            <a:ext cx="7691977" cy="461665"/>
          </a:xfrm>
          <a:prstGeom prst="rect">
            <a:avLst/>
          </a:prstGeom>
        </p:spPr>
        <p:txBody>
          <a:bodyPr wrap="none">
            <a:spAutoFit/>
          </a:bodyPr>
          <a:lstStyle/>
          <a:p>
            <a:r>
              <a:rPr lang="en-US" sz="2400" dirty="0"/>
              <a:t>Some things to consider the next time you go to a jobsite…</a:t>
            </a:r>
          </a:p>
        </p:txBody>
      </p:sp>
      <p:sp>
        <p:nvSpPr>
          <p:cNvPr id="3" name="Rectangle 2">
            <a:extLst>
              <a:ext uri="{FF2B5EF4-FFF2-40B4-BE49-F238E27FC236}">
                <a16:creationId xmlns:a16="http://schemas.microsoft.com/office/drawing/2014/main" id="{FA78C999-67DD-48C1-AEF4-E9F9AEFEE56E}"/>
              </a:ext>
            </a:extLst>
          </p:cNvPr>
          <p:cNvSpPr/>
          <p:nvPr/>
        </p:nvSpPr>
        <p:spPr>
          <a:xfrm>
            <a:off x="525465" y="1793400"/>
            <a:ext cx="4572000" cy="1323439"/>
          </a:xfrm>
          <a:prstGeom prst="rect">
            <a:avLst/>
          </a:prstGeom>
        </p:spPr>
        <p:txBody>
          <a:bodyPr>
            <a:spAutoFit/>
          </a:bodyPr>
          <a:lstStyle/>
          <a:p>
            <a:r>
              <a:rPr lang="en-US" sz="2000" dirty="0"/>
              <a:t>Does that escalator truss or elevator pit meet the conditions of a permit required confined space?  What about the </a:t>
            </a:r>
            <a:r>
              <a:rPr lang="en-US" sz="2000" dirty="0" err="1"/>
              <a:t>hoistway</a:t>
            </a:r>
            <a:r>
              <a:rPr lang="en-US" sz="2000" dirty="0"/>
              <a:t>? </a:t>
            </a:r>
          </a:p>
        </p:txBody>
      </p:sp>
      <p:sp>
        <p:nvSpPr>
          <p:cNvPr id="5" name="Rectangle 4">
            <a:extLst>
              <a:ext uri="{FF2B5EF4-FFF2-40B4-BE49-F238E27FC236}">
                <a16:creationId xmlns:a16="http://schemas.microsoft.com/office/drawing/2014/main" id="{5451759B-52E8-4BBF-B30E-F1236F8EE094}"/>
              </a:ext>
            </a:extLst>
          </p:cNvPr>
          <p:cNvSpPr/>
          <p:nvPr/>
        </p:nvSpPr>
        <p:spPr>
          <a:xfrm>
            <a:off x="252249" y="5810609"/>
            <a:ext cx="6317755" cy="400110"/>
          </a:xfrm>
          <a:prstGeom prst="rect">
            <a:avLst/>
          </a:prstGeom>
        </p:spPr>
        <p:txBody>
          <a:bodyPr wrap="none">
            <a:spAutoFit/>
          </a:bodyPr>
          <a:lstStyle/>
          <a:p>
            <a:r>
              <a:rPr lang="en-US" sz="2000" dirty="0"/>
              <a:t>A dumbwaiter pit or shaft?  LULA?  Rack and pinion hoist? </a:t>
            </a:r>
          </a:p>
        </p:txBody>
      </p:sp>
      <p:pic>
        <p:nvPicPr>
          <p:cNvPr id="6" name="Picture 4">
            <a:extLst>
              <a:ext uri="{FF2B5EF4-FFF2-40B4-BE49-F238E27FC236}">
                <a16:creationId xmlns:a16="http://schemas.microsoft.com/office/drawing/2014/main" id="{3C1A01BA-256C-4497-9345-D6C5D59CD36B}"/>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097465" y="3201601"/>
            <a:ext cx="3429000" cy="183356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25118E0F-94BC-43C5-AF61-FB30F44DBEF3}"/>
              </a:ext>
            </a:extLst>
          </p:cNvPr>
          <p:cNvGrpSpPr/>
          <p:nvPr/>
        </p:nvGrpSpPr>
        <p:grpSpPr>
          <a:xfrm>
            <a:off x="172172" y="3429000"/>
            <a:ext cx="3682013" cy="1619203"/>
            <a:chOff x="355108" y="1605023"/>
            <a:chExt cx="4909350" cy="2158937"/>
          </a:xfrm>
        </p:grpSpPr>
        <p:pic>
          <p:nvPicPr>
            <p:cNvPr id="8" name="Picture 14">
              <a:extLst>
                <a:ext uri="{FF2B5EF4-FFF2-40B4-BE49-F238E27FC236}">
                  <a16:creationId xmlns:a16="http://schemas.microsoft.com/office/drawing/2014/main" id="{6A11003C-D6A3-4520-A2CD-9B915C36B2CA}"/>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615736" y="1605023"/>
              <a:ext cx="3648722" cy="215893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04E973D-0334-477E-ABC7-40C07EB9BE11}"/>
                </a:ext>
              </a:extLst>
            </p:cNvPr>
            <p:cNvSpPr txBox="1"/>
            <p:nvPr/>
          </p:nvSpPr>
          <p:spPr>
            <a:xfrm>
              <a:off x="355108" y="1793290"/>
              <a:ext cx="1083076" cy="400109"/>
            </a:xfrm>
            <a:prstGeom prst="rect">
              <a:avLst/>
            </a:prstGeom>
            <a:noFill/>
          </p:spPr>
          <p:txBody>
            <a:bodyPr wrap="square" rtlCol="0">
              <a:spAutoFit/>
            </a:bodyPr>
            <a:lstStyle/>
            <a:p>
              <a:endParaRPr lang="en-US" sz="1350"/>
            </a:p>
          </p:txBody>
        </p:sp>
      </p:grpSp>
      <p:sp>
        <p:nvSpPr>
          <p:cNvPr id="10" name="TextBox 9">
            <a:extLst>
              <a:ext uri="{FF2B5EF4-FFF2-40B4-BE49-F238E27FC236}">
                <a16:creationId xmlns:a16="http://schemas.microsoft.com/office/drawing/2014/main" id="{3C797ECF-5782-4E5B-B571-3F0C8DFA87F5}"/>
              </a:ext>
            </a:extLst>
          </p:cNvPr>
          <p:cNvSpPr txBox="1"/>
          <p:nvPr/>
        </p:nvSpPr>
        <p:spPr>
          <a:xfrm>
            <a:off x="525465" y="690393"/>
            <a:ext cx="1691040" cy="461665"/>
          </a:xfrm>
          <a:prstGeom prst="rect">
            <a:avLst/>
          </a:prstGeom>
          <a:noFill/>
        </p:spPr>
        <p:txBody>
          <a:bodyPr wrap="none" rtlCol="0">
            <a:spAutoFit/>
          </a:bodyPr>
          <a:lstStyle/>
          <a:p>
            <a:r>
              <a:rPr lang="en-US" sz="2400" b="1" u="sng" dirty="0"/>
              <a:t>Summary:</a:t>
            </a:r>
          </a:p>
        </p:txBody>
      </p:sp>
    </p:spTree>
    <p:extLst>
      <p:ext uri="{BB962C8B-B14F-4D97-AF65-F5344CB8AC3E}">
        <p14:creationId xmlns:p14="http://schemas.microsoft.com/office/powerpoint/2010/main" val="408130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324F00B-1319-4DC7-AC33-72D22DBF0C8E}"/>
              </a:ext>
            </a:extLst>
          </p:cNvPr>
          <p:cNvSpPr txBox="1"/>
          <p:nvPr/>
        </p:nvSpPr>
        <p:spPr>
          <a:xfrm>
            <a:off x="671067" y="1390650"/>
            <a:ext cx="7801866" cy="4355038"/>
          </a:xfrm>
          <a:prstGeom prst="rect">
            <a:avLst/>
          </a:prstGeom>
          <a:noFill/>
          <a:ln w="28575">
            <a:solidFill>
              <a:schemeClr val="tx1"/>
            </a:solidFill>
          </a:ln>
        </p:spPr>
        <p:txBody>
          <a:bodyPr wrap="square">
            <a:spAutoFit/>
          </a:bodyPr>
          <a:lstStyle/>
          <a:p>
            <a:r>
              <a:rPr lang="en-US" sz="1600" dirty="0">
                <a:latin typeface="Times New Roman" panose="02020603050405020304" pitchFamily="18" charset="0"/>
                <a:ea typeface="Calibri" panose="020F0502020204030204" pitchFamily="34" charset="0"/>
              </a:rPr>
              <a:t>Through the Alliance between OSHA’s 10 Regional Offices and the Elevator Contractors of America (ECA), Elevator Industry Work Preservation Fund (EIWPF), International Union of Elevator Constructors (IUEC), National Association of Elevator Contractors (NAEC), National Elevator Industry Educational Program (NEIEP), and National Elevator Industry Inc. (NEII), collectively known as The Elevator Industry Safety Partners, developed </a:t>
            </a:r>
            <a:r>
              <a:rPr lang="en-US" sz="1600">
                <a:latin typeface="Times New Roman" panose="02020603050405020304" pitchFamily="18" charset="0"/>
                <a:ea typeface="Calibri" panose="020F0502020204030204" pitchFamily="34" charset="0"/>
              </a:rPr>
              <a:t>this Industry </a:t>
            </a:r>
            <a:r>
              <a:rPr lang="en-US" sz="1600" dirty="0">
                <a:latin typeface="Times New Roman" panose="02020603050405020304" pitchFamily="18" charset="0"/>
                <a:ea typeface="Calibri" panose="020F0502020204030204" pitchFamily="34" charset="0"/>
              </a:rPr>
              <a:t>Specific Training for informational purposes only. It does not necessarily reflect the official views of OSHA or the U.S. Department of Labor. May 2021</a:t>
            </a:r>
          </a:p>
          <a:p>
            <a:pPr>
              <a:spcAft>
                <a:spcPts val="563"/>
              </a:spcAft>
            </a:pPr>
            <a:r>
              <a:rPr lang="en-US" sz="1600" dirty="0">
                <a:solidFill>
                  <a:srgbClr val="333333"/>
                </a:solidFill>
                <a:latin typeface="Times New Roman" panose="02020603050405020304" pitchFamily="18" charset="0"/>
                <a:ea typeface="Calibri" panose="020F0502020204030204" pitchFamily="34" charset="0"/>
              </a:rPr>
              <a:t> </a:t>
            </a:r>
            <a:endParaRPr lang="en-US" sz="1600" dirty="0">
              <a:latin typeface="Times New Roman" panose="02020603050405020304" pitchFamily="18" charset="0"/>
              <a:ea typeface="Calibri" panose="020F0502020204030204" pitchFamily="34" charset="0"/>
            </a:endParaRPr>
          </a:p>
          <a:p>
            <a:pPr>
              <a:spcAft>
                <a:spcPts val="563"/>
              </a:spcAft>
            </a:pPr>
            <a:r>
              <a:rPr lang="en-US" sz="1600" dirty="0">
                <a:solidFill>
                  <a:srgbClr val="333333"/>
                </a:solidFill>
                <a:latin typeface="Times New Roman" panose="02020603050405020304" pitchFamily="18" charset="0"/>
                <a:ea typeface="Calibri" panose="020F0502020204030204" pitchFamily="34" charset="0"/>
              </a:rPr>
              <a:t>Under the Occupational Safety and Health Act, employers are responsible (</a:t>
            </a:r>
            <a:r>
              <a:rPr lang="en-US" sz="1600" u="sng" dirty="0">
                <a:solidFill>
                  <a:srgbClr val="333333"/>
                </a:solidFill>
                <a:latin typeface="Times New Roman" panose="02020603050405020304" pitchFamily="18" charset="0"/>
                <a:ea typeface="Calibri" panose="020F0502020204030204" pitchFamily="34" charset="0"/>
                <a:hlinkClick r:id="rId2"/>
              </a:rPr>
              <a:t>http://www.osha.gov/as/opa/worker/employer-responsibility.html</a:t>
            </a:r>
            <a:r>
              <a:rPr lang="en-US" sz="1600" dirty="0">
                <a:solidFill>
                  <a:srgbClr val="333333"/>
                </a:solidFill>
                <a:latin typeface="Times New Roman" panose="02020603050405020304" pitchFamily="18" charset="0"/>
                <a:ea typeface="Calibri" panose="020F0502020204030204" pitchFamily="34" charset="0"/>
              </a:rPr>
              <a:t>) for providing a safe and healthy workplace and workers have rights (</a:t>
            </a:r>
            <a:r>
              <a:rPr lang="en-US" sz="1600" u="sng" dirty="0">
                <a:solidFill>
                  <a:srgbClr val="333333"/>
                </a:solidFill>
                <a:latin typeface="Times New Roman" panose="02020603050405020304" pitchFamily="18" charset="0"/>
                <a:ea typeface="Calibri" panose="020F0502020204030204" pitchFamily="34" charset="0"/>
                <a:hlinkClick r:id="rId3"/>
              </a:rPr>
              <a:t>https://www.osha.gov/workers</a:t>
            </a:r>
            <a:r>
              <a:rPr lang="en-US" sz="1600" dirty="0">
                <a:solidFill>
                  <a:srgbClr val="333333"/>
                </a:solidFill>
                <a:latin typeface="Times New Roman" panose="02020603050405020304" pitchFamily="18" charset="0"/>
                <a:ea typeface="Calibri" panose="020F0502020204030204" pitchFamily="34" charset="0"/>
              </a:rPr>
              <a:t>). OSHA can help answer questions or concerns from employers and workers. OSHA's On-Site Consultation Program (</a:t>
            </a:r>
            <a:r>
              <a:rPr lang="en-US" sz="1600" u="sng" dirty="0">
                <a:solidFill>
                  <a:srgbClr val="333333"/>
                </a:solidFill>
                <a:latin typeface="Times New Roman" panose="02020603050405020304" pitchFamily="18" charset="0"/>
                <a:ea typeface="Calibri" panose="020F0502020204030204" pitchFamily="34" charset="0"/>
                <a:hlinkClick r:id="rId4"/>
              </a:rPr>
              <a:t>https://www.osha.gov/consultation</a:t>
            </a:r>
            <a:r>
              <a:rPr lang="en-US" sz="1600" dirty="0">
                <a:solidFill>
                  <a:srgbClr val="333333"/>
                </a:solidFill>
                <a:latin typeface="Times New Roman" panose="02020603050405020304" pitchFamily="18" charset="0"/>
                <a:ea typeface="Calibri" panose="020F0502020204030204" pitchFamily="34" charset="0"/>
              </a:rPr>
              <a:t>) offers free and confidential advice to small and medium-sized businesses, with priority given to high-hazard worksites. For more information, contact your regional or area OSHA office (</a:t>
            </a:r>
            <a:r>
              <a:rPr lang="en-US" sz="1600" u="sng" dirty="0">
                <a:solidFill>
                  <a:srgbClr val="333333"/>
                </a:solidFill>
                <a:latin typeface="Times New Roman" panose="02020603050405020304" pitchFamily="18" charset="0"/>
                <a:ea typeface="Calibri" panose="020F0502020204030204" pitchFamily="34" charset="0"/>
                <a:hlinkClick r:id="rId5"/>
              </a:rPr>
              <a:t>https://www.osha.gov/contactus/bystate</a:t>
            </a:r>
            <a:r>
              <a:rPr lang="en-US" sz="1600" dirty="0">
                <a:solidFill>
                  <a:srgbClr val="333333"/>
                </a:solidFill>
                <a:latin typeface="Times New Roman" panose="02020603050405020304" pitchFamily="18" charset="0"/>
                <a:ea typeface="Calibri" panose="020F0502020204030204" pitchFamily="34" charset="0"/>
              </a:rPr>
              <a:t>), call 1-800-321-OSHA (6742), or visit </a:t>
            </a:r>
            <a:r>
              <a:rPr lang="en-US" sz="1600" u="sng" dirty="0">
                <a:solidFill>
                  <a:srgbClr val="333333"/>
                </a:solidFill>
                <a:latin typeface="Times New Roman" panose="02020603050405020304" pitchFamily="18" charset="0"/>
                <a:ea typeface="Calibri" panose="020F0502020204030204" pitchFamily="34" charset="0"/>
                <a:hlinkClick r:id="rId6"/>
              </a:rPr>
              <a:t>https://www.osha.gov/</a:t>
            </a:r>
            <a:r>
              <a:rPr lang="en-US" sz="1600" dirty="0">
                <a:solidFill>
                  <a:srgbClr val="333333"/>
                </a:solidFill>
                <a:latin typeface="Times New Roman" panose="02020603050405020304" pitchFamily="18" charset="0"/>
                <a:ea typeface="Calibri" panose="020F0502020204030204" pitchFamily="34" charset="0"/>
              </a:rPr>
              <a:t>.</a:t>
            </a:r>
            <a:endParaRPr lang="en-US" sz="16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001403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466A9AE5-69DF-4153-B35A-94BDEF32E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E66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9">
            <a:extLst>
              <a:ext uri="{FF2B5EF4-FFF2-40B4-BE49-F238E27FC236}">
                <a16:creationId xmlns:a16="http://schemas.microsoft.com/office/drawing/2014/main" id="{159B5318-27A8-4E50-80D9-B92D4F28E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647" y="804672"/>
            <a:ext cx="7934706" cy="5248656"/>
          </a:xfrm>
          <a:prstGeom prst="rect">
            <a:avLst/>
          </a:prstGeom>
          <a:solidFill>
            <a:schemeClr val="bg1"/>
          </a:solidFill>
          <a:ln w="2540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ee the source image">
            <a:extLst>
              <a:ext uri="{FF2B5EF4-FFF2-40B4-BE49-F238E27FC236}">
                <a16:creationId xmlns:a16="http://schemas.microsoft.com/office/drawing/2014/main" id="{EB1C807F-B252-49CC-93B2-EBFD2D53A77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45946" y="1211998"/>
            <a:ext cx="7452107" cy="4434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816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E95EF6-C705-4657-B56B-772F52804D1A}"/>
              </a:ext>
            </a:extLst>
          </p:cNvPr>
          <p:cNvSpPr txBox="1"/>
          <p:nvPr/>
        </p:nvSpPr>
        <p:spPr>
          <a:xfrm>
            <a:off x="399936" y="1373096"/>
            <a:ext cx="8513869" cy="923330"/>
          </a:xfrm>
          <a:prstGeom prst="rect">
            <a:avLst/>
          </a:prstGeom>
          <a:noFill/>
        </p:spPr>
        <p:txBody>
          <a:bodyPr wrap="none" rtlCol="0">
            <a:spAutoFit/>
          </a:bodyPr>
          <a:lstStyle/>
          <a:p>
            <a:r>
              <a:rPr lang="en-US" sz="2700" dirty="0">
                <a:latin typeface="Times New Roman" panose="02020603050405020304" pitchFamily="18" charset="0"/>
                <a:ea typeface="Calibri" panose="020F0502020204030204" pitchFamily="34" charset="0"/>
              </a:rPr>
              <a:t>Conveyance pits, </a:t>
            </a:r>
            <a:r>
              <a:rPr lang="en-US" sz="2700" dirty="0" err="1">
                <a:latin typeface="Times New Roman" panose="02020603050405020304" pitchFamily="18" charset="0"/>
                <a:ea typeface="Calibri" panose="020F0502020204030204" pitchFamily="34" charset="0"/>
              </a:rPr>
              <a:t>hoistways</a:t>
            </a:r>
            <a:r>
              <a:rPr lang="en-US" sz="2700" dirty="0">
                <a:latin typeface="Times New Roman" panose="02020603050405020304" pitchFamily="18" charset="0"/>
                <a:ea typeface="Calibri" panose="020F0502020204030204" pitchFamily="34" charset="0"/>
              </a:rPr>
              <a:t>, cartops, and machinery spaces </a:t>
            </a:r>
          </a:p>
          <a:p>
            <a:r>
              <a:rPr lang="en-US" sz="2700" dirty="0">
                <a:latin typeface="Times New Roman" panose="02020603050405020304" pitchFamily="18" charset="0"/>
                <a:ea typeface="Calibri" panose="020F0502020204030204" pitchFamily="34" charset="0"/>
              </a:rPr>
              <a:t>are potentially a permit required confined space. </a:t>
            </a:r>
          </a:p>
        </p:txBody>
      </p:sp>
      <p:sp>
        <p:nvSpPr>
          <p:cNvPr id="3" name="TextBox 2">
            <a:extLst>
              <a:ext uri="{FF2B5EF4-FFF2-40B4-BE49-F238E27FC236}">
                <a16:creationId xmlns:a16="http://schemas.microsoft.com/office/drawing/2014/main" id="{5F093BED-8F50-4C33-8682-647B032E8060}"/>
              </a:ext>
            </a:extLst>
          </p:cNvPr>
          <p:cNvSpPr txBox="1"/>
          <p:nvPr/>
        </p:nvSpPr>
        <p:spPr>
          <a:xfrm>
            <a:off x="399936" y="2608798"/>
            <a:ext cx="8337795" cy="507831"/>
          </a:xfrm>
          <a:prstGeom prst="rect">
            <a:avLst/>
          </a:prstGeom>
          <a:noFill/>
        </p:spPr>
        <p:txBody>
          <a:bodyPr wrap="none" rtlCol="0">
            <a:spAutoFit/>
          </a:bodyPr>
          <a:lstStyle/>
          <a:p>
            <a:r>
              <a:rPr lang="en-US" sz="2700" b="1">
                <a:solidFill>
                  <a:srgbClr val="FF0000"/>
                </a:solidFill>
                <a:latin typeface="Times New Roman" panose="02020603050405020304" pitchFamily="18" charset="0"/>
                <a:ea typeface="Calibri" panose="020F0502020204030204" pitchFamily="34" charset="0"/>
              </a:rPr>
              <a:t>Knowing what to look for is the key to saving your life. </a:t>
            </a:r>
          </a:p>
        </p:txBody>
      </p:sp>
      <p:sp>
        <p:nvSpPr>
          <p:cNvPr id="4" name="TextBox 3">
            <a:extLst>
              <a:ext uri="{FF2B5EF4-FFF2-40B4-BE49-F238E27FC236}">
                <a16:creationId xmlns:a16="http://schemas.microsoft.com/office/drawing/2014/main" id="{B3083B93-1064-4AF5-B9A3-F52E883EA8ED}"/>
              </a:ext>
            </a:extLst>
          </p:cNvPr>
          <p:cNvSpPr txBox="1"/>
          <p:nvPr/>
        </p:nvSpPr>
        <p:spPr>
          <a:xfrm>
            <a:off x="399936" y="3428999"/>
            <a:ext cx="8359981" cy="1754326"/>
          </a:xfrm>
          <a:prstGeom prst="rect">
            <a:avLst/>
          </a:prstGeom>
          <a:noFill/>
        </p:spPr>
        <p:txBody>
          <a:bodyPr wrap="none" rtlCol="0">
            <a:spAutoFit/>
          </a:bodyPr>
          <a:lstStyle/>
          <a:p>
            <a:r>
              <a:rPr lang="en-US" sz="2700">
                <a:latin typeface="Times New Roman" panose="02020603050405020304" pitchFamily="18" charset="0"/>
                <a:ea typeface="Calibri" panose="020F0502020204030204" pitchFamily="34" charset="0"/>
              </a:rPr>
              <a:t>If the area you need to access meets the criteria to be </a:t>
            </a:r>
          </a:p>
          <a:p>
            <a:r>
              <a:rPr lang="en-US" sz="2700">
                <a:latin typeface="Times New Roman" panose="02020603050405020304" pitchFamily="18" charset="0"/>
                <a:ea typeface="Calibri" panose="020F0502020204030204" pitchFamily="34" charset="0"/>
              </a:rPr>
              <a:t>designated as a permit space, your employer must develop </a:t>
            </a:r>
          </a:p>
          <a:p>
            <a:r>
              <a:rPr lang="en-US" sz="2700">
                <a:latin typeface="Times New Roman" panose="02020603050405020304" pitchFamily="18" charset="0"/>
                <a:ea typeface="Calibri" panose="020F0502020204030204" pitchFamily="34" charset="0"/>
              </a:rPr>
              <a:t>practices and procedures to protect employees from the </a:t>
            </a:r>
          </a:p>
          <a:p>
            <a:r>
              <a:rPr lang="en-US" sz="2700">
                <a:latin typeface="Times New Roman" panose="02020603050405020304" pitchFamily="18" charset="0"/>
                <a:ea typeface="Calibri" panose="020F0502020204030204" pitchFamily="34" charset="0"/>
              </a:rPr>
              <a:t>hazards of entry into that space.</a:t>
            </a:r>
          </a:p>
        </p:txBody>
      </p:sp>
    </p:spTree>
    <p:extLst>
      <p:ext uri="{BB962C8B-B14F-4D97-AF65-F5344CB8AC3E}">
        <p14:creationId xmlns:p14="http://schemas.microsoft.com/office/powerpoint/2010/main" val="266340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E30FD0-8F81-4EC6-BC77-2AD73182A570}"/>
              </a:ext>
            </a:extLst>
          </p:cNvPr>
          <p:cNvSpPr txBox="1"/>
          <p:nvPr/>
        </p:nvSpPr>
        <p:spPr>
          <a:xfrm>
            <a:off x="246354" y="862690"/>
            <a:ext cx="7502078" cy="461665"/>
          </a:xfrm>
          <a:prstGeom prst="rect">
            <a:avLst/>
          </a:prstGeom>
          <a:noFill/>
        </p:spPr>
        <p:txBody>
          <a:bodyPr wrap="square" rtlCol="0">
            <a:spAutoFit/>
          </a:bodyPr>
          <a:lstStyle/>
          <a:p>
            <a:r>
              <a:rPr lang="en-US" sz="2400" b="1" i="1" dirty="0"/>
              <a:t>Incident - Fatal</a:t>
            </a:r>
            <a:r>
              <a:rPr lang="en-US" sz="1350" b="1" i="1" dirty="0"/>
              <a:t>:</a:t>
            </a:r>
          </a:p>
        </p:txBody>
      </p:sp>
      <p:sp>
        <p:nvSpPr>
          <p:cNvPr id="12" name="TextBox 11">
            <a:extLst>
              <a:ext uri="{FF2B5EF4-FFF2-40B4-BE49-F238E27FC236}">
                <a16:creationId xmlns:a16="http://schemas.microsoft.com/office/drawing/2014/main" id="{106F2586-D3F7-4664-BF3F-0B333C801698}"/>
              </a:ext>
            </a:extLst>
          </p:cNvPr>
          <p:cNvSpPr txBox="1"/>
          <p:nvPr/>
        </p:nvSpPr>
        <p:spPr>
          <a:xfrm>
            <a:off x="246354" y="1348647"/>
            <a:ext cx="8651289" cy="369332"/>
          </a:xfrm>
          <a:prstGeom prst="rect">
            <a:avLst/>
          </a:prstGeom>
          <a:noFill/>
        </p:spPr>
        <p:txBody>
          <a:bodyPr wrap="square" rtlCol="0">
            <a:spAutoFit/>
          </a:bodyPr>
          <a:lstStyle/>
          <a:p>
            <a:r>
              <a:rPr lang="en-US" i="1" dirty="0"/>
              <a:t>An employee was working alone to repair the elevator. The elevator carriage crushed the employee</a:t>
            </a:r>
            <a:r>
              <a:rPr lang="en-US" sz="1350" i="1" dirty="0"/>
              <a:t>.</a:t>
            </a:r>
          </a:p>
        </p:txBody>
      </p:sp>
      <p:sp>
        <p:nvSpPr>
          <p:cNvPr id="13" name="TextBox 12">
            <a:extLst>
              <a:ext uri="{FF2B5EF4-FFF2-40B4-BE49-F238E27FC236}">
                <a16:creationId xmlns:a16="http://schemas.microsoft.com/office/drawing/2014/main" id="{50BD8A6A-66F8-4C5E-9C44-4393D5DCD299}"/>
              </a:ext>
            </a:extLst>
          </p:cNvPr>
          <p:cNvSpPr txBox="1"/>
          <p:nvPr/>
        </p:nvSpPr>
        <p:spPr>
          <a:xfrm>
            <a:off x="246355" y="1726030"/>
            <a:ext cx="8651288" cy="646331"/>
          </a:xfrm>
          <a:prstGeom prst="rect">
            <a:avLst/>
          </a:prstGeom>
          <a:noFill/>
        </p:spPr>
        <p:txBody>
          <a:bodyPr wrap="square" rtlCol="0">
            <a:spAutoFit/>
          </a:bodyPr>
          <a:lstStyle/>
          <a:p>
            <a:r>
              <a:rPr lang="en-US" dirty="0"/>
              <a:t>The employer was cited for the following violations of the OSHA 1910 General Industry Permit Required Confined Space Program Standards:</a:t>
            </a:r>
          </a:p>
        </p:txBody>
      </p:sp>
      <p:sp>
        <p:nvSpPr>
          <p:cNvPr id="14" name="TextBox 13">
            <a:extLst>
              <a:ext uri="{FF2B5EF4-FFF2-40B4-BE49-F238E27FC236}">
                <a16:creationId xmlns:a16="http://schemas.microsoft.com/office/drawing/2014/main" id="{41CBACB0-C4B6-4D65-B34C-DA91BAD5B497}"/>
              </a:ext>
            </a:extLst>
          </p:cNvPr>
          <p:cNvSpPr txBox="1"/>
          <p:nvPr/>
        </p:nvSpPr>
        <p:spPr>
          <a:xfrm>
            <a:off x="246355" y="2492430"/>
            <a:ext cx="8651288" cy="646331"/>
          </a:xfrm>
          <a:prstGeom prst="rect">
            <a:avLst/>
          </a:prstGeom>
          <a:noFill/>
        </p:spPr>
        <p:txBody>
          <a:bodyPr wrap="square" rtlCol="0">
            <a:spAutoFit/>
          </a:bodyPr>
          <a:lstStyle/>
          <a:p>
            <a:r>
              <a:rPr lang="en-US" dirty="0"/>
              <a:t>1910.146(d)(3): Develop and implement the means, procedures, and practices necessary for safe permit space entry operations.</a:t>
            </a:r>
          </a:p>
        </p:txBody>
      </p:sp>
      <p:sp>
        <p:nvSpPr>
          <p:cNvPr id="15" name="TextBox 14">
            <a:extLst>
              <a:ext uri="{FF2B5EF4-FFF2-40B4-BE49-F238E27FC236}">
                <a16:creationId xmlns:a16="http://schemas.microsoft.com/office/drawing/2014/main" id="{21C70178-AD84-4353-9B01-2B33A8B54569}"/>
              </a:ext>
            </a:extLst>
          </p:cNvPr>
          <p:cNvSpPr txBox="1"/>
          <p:nvPr/>
        </p:nvSpPr>
        <p:spPr>
          <a:xfrm>
            <a:off x="246354" y="3205501"/>
            <a:ext cx="8728272" cy="923330"/>
          </a:xfrm>
          <a:prstGeom prst="rect">
            <a:avLst/>
          </a:prstGeom>
          <a:noFill/>
        </p:spPr>
        <p:txBody>
          <a:bodyPr wrap="square" rtlCol="0">
            <a:spAutoFit/>
          </a:bodyPr>
          <a:lstStyle/>
          <a:p>
            <a:r>
              <a:rPr lang="en-US" dirty="0"/>
              <a:t>1910.146(g)(1):  The employer shall provide training so that all employees whose work is regulated by this section acquire the understanding, knowledge, and skills necessary for the safe performance of the duties assigned under this section.</a:t>
            </a:r>
          </a:p>
        </p:txBody>
      </p:sp>
      <p:sp>
        <p:nvSpPr>
          <p:cNvPr id="16" name="TextBox 15">
            <a:extLst>
              <a:ext uri="{FF2B5EF4-FFF2-40B4-BE49-F238E27FC236}">
                <a16:creationId xmlns:a16="http://schemas.microsoft.com/office/drawing/2014/main" id="{CF1CA5C5-D446-4A59-8512-EBCDE9770D7E}"/>
              </a:ext>
            </a:extLst>
          </p:cNvPr>
          <p:cNvSpPr txBox="1"/>
          <p:nvPr/>
        </p:nvSpPr>
        <p:spPr>
          <a:xfrm>
            <a:off x="246354" y="4195571"/>
            <a:ext cx="8651288" cy="923330"/>
          </a:xfrm>
          <a:prstGeom prst="rect">
            <a:avLst/>
          </a:prstGeom>
          <a:noFill/>
        </p:spPr>
        <p:txBody>
          <a:bodyPr wrap="square" rtlCol="0">
            <a:spAutoFit/>
          </a:bodyPr>
          <a:lstStyle/>
          <a:p>
            <a:r>
              <a:rPr lang="en-US" dirty="0"/>
              <a:t>1910.147(c)(4)(</a:t>
            </a:r>
            <a:r>
              <a:rPr lang="en-US" dirty="0" err="1"/>
              <a:t>i</a:t>
            </a:r>
            <a:r>
              <a:rPr lang="en-US" dirty="0"/>
              <a:t>): Procedures shall be developed, documented and utilized for the control of potentially hazardous energy when employees are engaged in the activities covered by this section.</a:t>
            </a:r>
          </a:p>
        </p:txBody>
      </p:sp>
      <p:sp>
        <p:nvSpPr>
          <p:cNvPr id="4" name="TextBox 3">
            <a:extLst>
              <a:ext uri="{FF2B5EF4-FFF2-40B4-BE49-F238E27FC236}">
                <a16:creationId xmlns:a16="http://schemas.microsoft.com/office/drawing/2014/main" id="{B393D7B7-5FF3-4B67-9773-7DEB102884B6}"/>
              </a:ext>
            </a:extLst>
          </p:cNvPr>
          <p:cNvSpPr txBox="1"/>
          <p:nvPr/>
        </p:nvSpPr>
        <p:spPr>
          <a:xfrm>
            <a:off x="246353" y="5185641"/>
            <a:ext cx="8728272" cy="923330"/>
          </a:xfrm>
          <a:prstGeom prst="rect">
            <a:avLst/>
          </a:prstGeom>
          <a:noFill/>
        </p:spPr>
        <p:txBody>
          <a:bodyPr wrap="square" rtlCol="0">
            <a:spAutoFit/>
          </a:bodyPr>
          <a:lstStyle/>
          <a:p>
            <a:r>
              <a:rPr lang="en-US" dirty="0"/>
              <a:t>1910.147(d)(3): Machine or equipment isolation. All energy isolating devices that are needed to control the energy to the machine or equipment shall be physically located and operated in such a manner as to isolate the machine or equipment from the energy source(s).</a:t>
            </a:r>
          </a:p>
        </p:txBody>
      </p:sp>
    </p:spTree>
    <p:extLst>
      <p:ext uri="{BB962C8B-B14F-4D97-AF65-F5344CB8AC3E}">
        <p14:creationId xmlns:p14="http://schemas.microsoft.com/office/powerpoint/2010/main" val="10492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CA336FA-2939-48AE-9A52-8DC9FA86FC6E}"/>
              </a:ext>
            </a:extLst>
          </p:cNvPr>
          <p:cNvSpPr/>
          <p:nvPr/>
        </p:nvSpPr>
        <p:spPr>
          <a:xfrm>
            <a:off x="373972" y="659128"/>
            <a:ext cx="8252423" cy="369332"/>
          </a:xfrm>
          <a:prstGeom prst="rect">
            <a:avLst/>
          </a:prstGeom>
        </p:spPr>
        <p:txBody>
          <a:bodyPr wrap="square">
            <a:spAutoFit/>
          </a:bodyPr>
          <a:lstStyle/>
          <a:p>
            <a:r>
              <a:rPr lang="en-US" altLang="es-ES" b="1" dirty="0"/>
              <a:t>OSHA</a:t>
            </a:r>
            <a:r>
              <a:rPr lang="en-US" altLang="es-ES" dirty="0"/>
              <a:t> </a:t>
            </a:r>
            <a:r>
              <a:rPr lang="en-US" altLang="es-ES" b="1" dirty="0"/>
              <a:t>defines</a:t>
            </a:r>
            <a:r>
              <a:rPr lang="en-US" altLang="es-ES" dirty="0"/>
              <a:t> </a:t>
            </a:r>
            <a:r>
              <a:rPr lang="en-US" altLang="es-ES" b="1" dirty="0"/>
              <a:t>Confined</a:t>
            </a:r>
            <a:r>
              <a:rPr lang="en-US" altLang="es-ES" dirty="0"/>
              <a:t> </a:t>
            </a:r>
            <a:r>
              <a:rPr lang="en-US" altLang="es-ES" b="1" dirty="0"/>
              <a:t>Space as</a:t>
            </a:r>
            <a:r>
              <a:rPr lang="en-US" b="1" dirty="0"/>
              <a:t> a space that:</a:t>
            </a:r>
          </a:p>
        </p:txBody>
      </p:sp>
      <p:sp>
        <p:nvSpPr>
          <p:cNvPr id="7" name="Rectangle 6">
            <a:extLst>
              <a:ext uri="{FF2B5EF4-FFF2-40B4-BE49-F238E27FC236}">
                <a16:creationId xmlns:a16="http://schemas.microsoft.com/office/drawing/2014/main" id="{0ACE1D44-AA27-43DC-94D6-1BAF2E057A17}"/>
              </a:ext>
            </a:extLst>
          </p:cNvPr>
          <p:cNvSpPr/>
          <p:nvPr/>
        </p:nvSpPr>
        <p:spPr>
          <a:xfrm>
            <a:off x="301813" y="2599994"/>
            <a:ext cx="1449436" cy="424732"/>
          </a:xfrm>
          <a:prstGeom prst="rect">
            <a:avLst/>
          </a:prstGeom>
        </p:spPr>
        <p:txBody>
          <a:bodyPr wrap="none">
            <a:spAutoFit/>
          </a:bodyPr>
          <a:lstStyle/>
          <a:p>
            <a:pPr>
              <a:lnSpc>
                <a:spcPct val="90000"/>
              </a:lnSpc>
            </a:pPr>
            <a:r>
              <a:rPr lang="en-US" altLang="es-ES" sz="2400" b="1" dirty="0">
                <a:solidFill>
                  <a:schemeClr val="accent6">
                    <a:lumMod val="50000"/>
                  </a:schemeClr>
                </a:solidFill>
                <a:latin typeface="Zurich Cn BT"/>
              </a:rPr>
              <a:t>Examples</a:t>
            </a:r>
            <a:r>
              <a:rPr lang="en-US" altLang="es-ES" b="1" dirty="0">
                <a:solidFill>
                  <a:schemeClr val="accent6">
                    <a:lumMod val="50000"/>
                  </a:schemeClr>
                </a:solidFill>
                <a:latin typeface="Zurich Cn BT"/>
              </a:rPr>
              <a:t>:</a:t>
            </a:r>
          </a:p>
        </p:txBody>
      </p:sp>
      <p:sp>
        <p:nvSpPr>
          <p:cNvPr id="8" name="Rectangle 7">
            <a:extLst>
              <a:ext uri="{FF2B5EF4-FFF2-40B4-BE49-F238E27FC236}">
                <a16:creationId xmlns:a16="http://schemas.microsoft.com/office/drawing/2014/main" id="{CCF9CBA6-7345-4B31-BA65-816E9D8EA3CC}"/>
              </a:ext>
            </a:extLst>
          </p:cNvPr>
          <p:cNvSpPr/>
          <p:nvPr/>
        </p:nvSpPr>
        <p:spPr>
          <a:xfrm>
            <a:off x="373972" y="3086774"/>
            <a:ext cx="1590118" cy="1754326"/>
          </a:xfrm>
          <a:prstGeom prst="rect">
            <a:avLst/>
          </a:prstGeom>
        </p:spPr>
        <p:txBody>
          <a:bodyPr wrap="square">
            <a:spAutoFit/>
          </a:bodyPr>
          <a:lstStyle/>
          <a:p>
            <a:pPr>
              <a:lnSpc>
                <a:spcPct val="90000"/>
              </a:lnSpc>
            </a:pPr>
            <a:r>
              <a:rPr lang="en-US" altLang="es-ES" sz="2000" b="1" dirty="0">
                <a:solidFill>
                  <a:srgbClr val="000066"/>
                </a:solidFill>
                <a:latin typeface="Zurich BT"/>
              </a:rPr>
              <a:t>Boilers</a:t>
            </a:r>
          </a:p>
          <a:p>
            <a:pPr>
              <a:lnSpc>
                <a:spcPct val="90000"/>
              </a:lnSpc>
            </a:pPr>
            <a:r>
              <a:rPr lang="en-US" altLang="es-ES" sz="2000" b="1" dirty="0">
                <a:solidFill>
                  <a:srgbClr val="000066"/>
                </a:solidFill>
                <a:latin typeface="Zurich BT"/>
              </a:rPr>
              <a:t>Sewers</a:t>
            </a:r>
          </a:p>
          <a:p>
            <a:pPr>
              <a:lnSpc>
                <a:spcPct val="90000"/>
              </a:lnSpc>
            </a:pPr>
            <a:r>
              <a:rPr lang="en-US" altLang="es-ES" sz="2000" b="1" dirty="0">
                <a:solidFill>
                  <a:srgbClr val="000066"/>
                </a:solidFill>
                <a:latin typeface="Zurich BT"/>
              </a:rPr>
              <a:t>Tunnels</a:t>
            </a:r>
          </a:p>
          <a:p>
            <a:pPr>
              <a:lnSpc>
                <a:spcPct val="90000"/>
              </a:lnSpc>
            </a:pPr>
            <a:r>
              <a:rPr lang="en-US" altLang="es-ES" sz="2000" b="1" dirty="0">
                <a:solidFill>
                  <a:srgbClr val="000066"/>
                </a:solidFill>
                <a:latin typeface="Zurich BT"/>
              </a:rPr>
              <a:t>Manholes</a:t>
            </a:r>
          </a:p>
          <a:p>
            <a:pPr>
              <a:lnSpc>
                <a:spcPct val="90000"/>
              </a:lnSpc>
            </a:pPr>
            <a:r>
              <a:rPr lang="en-US" altLang="es-ES" sz="2000" b="1" dirty="0">
                <a:solidFill>
                  <a:srgbClr val="000066"/>
                </a:solidFill>
                <a:latin typeface="Zurich BT"/>
              </a:rPr>
              <a:t>Tank cars</a:t>
            </a:r>
          </a:p>
          <a:p>
            <a:pPr>
              <a:lnSpc>
                <a:spcPct val="90000"/>
              </a:lnSpc>
            </a:pPr>
            <a:r>
              <a:rPr lang="en-US" altLang="es-ES" sz="2000" b="1" dirty="0">
                <a:solidFill>
                  <a:srgbClr val="000066"/>
                </a:solidFill>
                <a:latin typeface="Zurich BT"/>
              </a:rPr>
              <a:t>Diked areas</a:t>
            </a:r>
          </a:p>
        </p:txBody>
      </p:sp>
      <p:sp>
        <p:nvSpPr>
          <p:cNvPr id="9" name="Rectangle 8">
            <a:extLst>
              <a:ext uri="{FF2B5EF4-FFF2-40B4-BE49-F238E27FC236}">
                <a16:creationId xmlns:a16="http://schemas.microsoft.com/office/drawing/2014/main" id="{73B05543-50DE-4F59-A1E8-5D68DF36786A}"/>
              </a:ext>
            </a:extLst>
          </p:cNvPr>
          <p:cNvSpPr/>
          <p:nvPr/>
        </p:nvSpPr>
        <p:spPr>
          <a:xfrm>
            <a:off x="2611357" y="3086774"/>
            <a:ext cx="4572000" cy="1754326"/>
          </a:xfrm>
          <a:prstGeom prst="rect">
            <a:avLst/>
          </a:prstGeom>
        </p:spPr>
        <p:txBody>
          <a:bodyPr>
            <a:spAutoFit/>
          </a:bodyPr>
          <a:lstStyle/>
          <a:p>
            <a:pPr>
              <a:lnSpc>
                <a:spcPct val="90000"/>
              </a:lnSpc>
            </a:pPr>
            <a:r>
              <a:rPr lang="en-US" altLang="es-ES" sz="2000" b="1" dirty="0">
                <a:solidFill>
                  <a:srgbClr val="000066"/>
                </a:solidFill>
                <a:latin typeface="Zurich BT"/>
              </a:rPr>
              <a:t>Storage bins</a:t>
            </a:r>
          </a:p>
          <a:p>
            <a:pPr>
              <a:lnSpc>
                <a:spcPct val="90000"/>
              </a:lnSpc>
            </a:pPr>
            <a:r>
              <a:rPr lang="en-US" altLang="es-ES" sz="2000" b="1" dirty="0">
                <a:solidFill>
                  <a:srgbClr val="000066"/>
                </a:solidFill>
                <a:latin typeface="Zurich BT"/>
              </a:rPr>
              <a:t>Vaults</a:t>
            </a:r>
          </a:p>
          <a:p>
            <a:pPr>
              <a:lnSpc>
                <a:spcPct val="90000"/>
              </a:lnSpc>
            </a:pPr>
            <a:r>
              <a:rPr lang="en-US" altLang="es-ES" sz="2000" b="1" dirty="0">
                <a:solidFill>
                  <a:srgbClr val="000066"/>
                </a:solidFill>
                <a:latin typeface="Zurich BT"/>
              </a:rPr>
              <a:t>Wells</a:t>
            </a:r>
          </a:p>
          <a:p>
            <a:pPr>
              <a:lnSpc>
                <a:spcPct val="90000"/>
              </a:lnSpc>
            </a:pPr>
            <a:r>
              <a:rPr lang="en-US" altLang="es-ES" sz="2000" b="1" dirty="0">
                <a:solidFill>
                  <a:srgbClr val="000066"/>
                </a:solidFill>
                <a:latin typeface="Zurich BT"/>
              </a:rPr>
              <a:t>Pumping stations</a:t>
            </a:r>
          </a:p>
          <a:p>
            <a:pPr>
              <a:lnSpc>
                <a:spcPct val="90000"/>
              </a:lnSpc>
            </a:pPr>
            <a:r>
              <a:rPr lang="en-US" altLang="es-ES" sz="2000" b="1" dirty="0">
                <a:solidFill>
                  <a:srgbClr val="000066"/>
                </a:solidFill>
                <a:latin typeface="Zurich BT"/>
              </a:rPr>
              <a:t>Water meter chambers</a:t>
            </a:r>
          </a:p>
          <a:p>
            <a:pPr>
              <a:lnSpc>
                <a:spcPct val="90000"/>
              </a:lnSpc>
            </a:pPr>
            <a:r>
              <a:rPr lang="en-US" altLang="es-ES" sz="2000" b="1" dirty="0">
                <a:solidFill>
                  <a:srgbClr val="000066"/>
                </a:solidFill>
                <a:latin typeface="Zurich BT"/>
              </a:rPr>
              <a:t>Pits</a:t>
            </a:r>
            <a:endParaRPr lang="en-US" altLang="es-ES" sz="2000" b="1" dirty="0">
              <a:solidFill>
                <a:srgbClr val="333399"/>
              </a:solidFill>
              <a:latin typeface="Zurich BT"/>
            </a:endParaRPr>
          </a:p>
        </p:txBody>
      </p:sp>
      <p:pic>
        <p:nvPicPr>
          <p:cNvPr id="1026" name="Picture 2">
            <a:extLst>
              <a:ext uri="{FF2B5EF4-FFF2-40B4-BE49-F238E27FC236}">
                <a16:creationId xmlns:a16="http://schemas.microsoft.com/office/drawing/2014/main" id="{EF56AC55-FE59-48D5-B1D1-852E23DCAB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8805" y="2879045"/>
            <a:ext cx="3434900" cy="299621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B15E279-1E78-4EBE-91D3-E3B8BB04AD17}"/>
              </a:ext>
            </a:extLst>
          </p:cNvPr>
          <p:cNvSpPr txBox="1"/>
          <p:nvPr/>
        </p:nvSpPr>
        <p:spPr>
          <a:xfrm>
            <a:off x="301813" y="1029736"/>
            <a:ext cx="8555855" cy="646331"/>
          </a:xfrm>
          <a:prstGeom prst="rect">
            <a:avLst/>
          </a:prstGeom>
          <a:noFill/>
        </p:spPr>
        <p:txBody>
          <a:bodyPr wrap="square" rtlCol="0">
            <a:spAutoFit/>
          </a:bodyPr>
          <a:lstStyle/>
          <a:p>
            <a:r>
              <a:rPr lang="en-US" dirty="0">
                <a:solidFill>
                  <a:srgbClr val="FF0000"/>
                </a:solidFill>
              </a:rPr>
              <a:t>(1) Is large enough and so configured that an employee can bodily enter and perform assigned work; and</a:t>
            </a:r>
          </a:p>
        </p:txBody>
      </p:sp>
      <p:sp>
        <p:nvSpPr>
          <p:cNvPr id="3" name="TextBox 2">
            <a:extLst>
              <a:ext uri="{FF2B5EF4-FFF2-40B4-BE49-F238E27FC236}">
                <a16:creationId xmlns:a16="http://schemas.microsoft.com/office/drawing/2014/main" id="{C486D743-E895-4DBE-84D3-90F56E6C14F2}"/>
              </a:ext>
            </a:extLst>
          </p:cNvPr>
          <p:cNvSpPr txBox="1"/>
          <p:nvPr/>
        </p:nvSpPr>
        <p:spPr>
          <a:xfrm>
            <a:off x="301813" y="1665572"/>
            <a:ext cx="8609120" cy="369332"/>
          </a:xfrm>
          <a:prstGeom prst="rect">
            <a:avLst/>
          </a:prstGeom>
          <a:noFill/>
        </p:spPr>
        <p:txBody>
          <a:bodyPr wrap="square" rtlCol="0">
            <a:spAutoFit/>
          </a:bodyPr>
          <a:lstStyle/>
          <a:p>
            <a:r>
              <a:rPr lang="en-US" dirty="0">
                <a:solidFill>
                  <a:srgbClr val="FF0000"/>
                </a:solidFill>
              </a:rPr>
              <a:t>(2) Has limited or restricted means for entry or exit, and</a:t>
            </a:r>
          </a:p>
        </p:txBody>
      </p:sp>
      <p:sp>
        <p:nvSpPr>
          <p:cNvPr id="10" name="TextBox 9">
            <a:extLst>
              <a:ext uri="{FF2B5EF4-FFF2-40B4-BE49-F238E27FC236}">
                <a16:creationId xmlns:a16="http://schemas.microsoft.com/office/drawing/2014/main" id="{177A8A8D-54BB-4063-9A8D-FD298B9F6796}"/>
              </a:ext>
            </a:extLst>
          </p:cNvPr>
          <p:cNvSpPr txBox="1"/>
          <p:nvPr/>
        </p:nvSpPr>
        <p:spPr>
          <a:xfrm>
            <a:off x="308117" y="2071137"/>
            <a:ext cx="5470514" cy="369332"/>
          </a:xfrm>
          <a:prstGeom prst="rect">
            <a:avLst/>
          </a:prstGeom>
          <a:noFill/>
        </p:spPr>
        <p:txBody>
          <a:bodyPr wrap="square" rtlCol="0">
            <a:spAutoFit/>
          </a:bodyPr>
          <a:lstStyle/>
          <a:p>
            <a:r>
              <a:rPr lang="en-US" dirty="0">
                <a:solidFill>
                  <a:srgbClr val="FF0000"/>
                </a:solidFill>
              </a:rPr>
              <a:t>(3) Is not designed for continuous employee occupancy.</a:t>
            </a:r>
          </a:p>
        </p:txBody>
      </p:sp>
      <p:sp>
        <p:nvSpPr>
          <p:cNvPr id="6" name="TextBox 5">
            <a:extLst>
              <a:ext uri="{FF2B5EF4-FFF2-40B4-BE49-F238E27FC236}">
                <a16:creationId xmlns:a16="http://schemas.microsoft.com/office/drawing/2014/main" id="{C41FC3E9-FBA2-4D48-ADAD-4DF16A7A1ED9}"/>
              </a:ext>
            </a:extLst>
          </p:cNvPr>
          <p:cNvSpPr txBox="1"/>
          <p:nvPr/>
        </p:nvSpPr>
        <p:spPr>
          <a:xfrm>
            <a:off x="373972" y="5412922"/>
            <a:ext cx="4680192" cy="400110"/>
          </a:xfrm>
          <a:prstGeom prst="rect">
            <a:avLst/>
          </a:prstGeom>
          <a:noFill/>
        </p:spPr>
        <p:txBody>
          <a:bodyPr wrap="none" rtlCol="0">
            <a:spAutoFit/>
          </a:bodyPr>
          <a:lstStyle/>
          <a:p>
            <a:r>
              <a:rPr lang="en-US" sz="2000" b="1" dirty="0"/>
              <a:t>Let’s take a deeper look at 1, 2, and 3. </a:t>
            </a:r>
          </a:p>
        </p:txBody>
      </p:sp>
    </p:spTree>
    <p:extLst>
      <p:ext uri="{BB962C8B-B14F-4D97-AF65-F5344CB8AC3E}">
        <p14:creationId xmlns:p14="http://schemas.microsoft.com/office/powerpoint/2010/main" val="366397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2" grpId="0"/>
      <p:bldP spid="3" grpId="0"/>
      <p:bldP spid="10"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FF8BDE-8C6F-4B89-A220-645A452E2D68}"/>
              </a:ext>
            </a:extLst>
          </p:cNvPr>
          <p:cNvSpPr txBox="1"/>
          <p:nvPr/>
        </p:nvSpPr>
        <p:spPr>
          <a:xfrm>
            <a:off x="115827" y="934870"/>
            <a:ext cx="5811206" cy="461665"/>
          </a:xfrm>
          <a:prstGeom prst="rect">
            <a:avLst/>
          </a:prstGeom>
          <a:noFill/>
        </p:spPr>
        <p:txBody>
          <a:bodyPr wrap="none" rtlCol="0">
            <a:spAutoFit/>
          </a:bodyPr>
          <a:lstStyle/>
          <a:p>
            <a:pPr lvl="1"/>
            <a:r>
              <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1. 	Large enough for bodily entry:</a:t>
            </a:r>
          </a:p>
        </p:txBody>
      </p:sp>
      <p:sp>
        <p:nvSpPr>
          <p:cNvPr id="4" name="TextBox 3">
            <a:extLst>
              <a:ext uri="{FF2B5EF4-FFF2-40B4-BE49-F238E27FC236}">
                <a16:creationId xmlns:a16="http://schemas.microsoft.com/office/drawing/2014/main" id="{3A1C5077-D239-4F3B-9C91-C4057F6742A6}"/>
              </a:ext>
            </a:extLst>
          </p:cNvPr>
          <p:cNvSpPr txBox="1"/>
          <p:nvPr/>
        </p:nvSpPr>
        <p:spPr>
          <a:xfrm>
            <a:off x="673553" y="1468588"/>
            <a:ext cx="4353308" cy="415498"/>
          </a:xfrm>
          <a:prstGeom prst="rect">
            <a:avLst/>
          </a:prstGeom>
          <a:noFill/>
        </p:spPr>
        <p:txBody>
          <a:bodyPr wrap="none" rtlCol="0">
            <a:spAutoFit/>
          </a:bodyPr>
          <a:lstStyle/>
          <a:p>
            <a:pPr marL="214313" indent="-214313">
              <a:buFont typeface="Courier New" panose="02070309020205020404" pitchFamily="49" charset="0"/>
              <a:buChar char="o"/>
            </a:pPr>
            <a:r>
              <a:rPr lang="en-US" sz="2100" dirty="0">
                <a:latin typeface="Tahoma" panose="020B0604030504040204" pitchFamily="34" charset="0"/>
                <a:ea typeface="Tahoma" panose="020B0604030504040204" pitchFamily="34" charset="0"/>
                <a:cs typeface="Tahoma" panose="020B0604030504040204" pitchFamily="34" charset="0"/>
              </a:rPr>
              <a:t>A person can fit inside the space.</a:t>
            </a:r>
          </a:p>
        </p:txBody>
      </p:sp>
      <p:sp>
        <p:nvSpPr>
          <p:cNvPr id="16" name="TextBox 15">
            <a:extLst>
              <a:ext uri="{FF2B5EF4-FFF2-40B4-BE49-F238E27FC236}">
                <a16:creationId xmlns:a16="http://schemas.microsoft.com/office/drawing/2014/main" id="{288E8735-08B7-46C5-88D4-CA1C6F1AB33E}"/>
              </a:ext>
            </a:extLst>
          </p:cNvPr>
          <p:cNvSpPr txBox="1"/>
          <p:nvPr/>
        </p:nvSpPr>
        <p:spPr>
          <a:xfrm>
            <a:off x="142414" y="2043499"/>
            <a:ext cx="5415585" cy="646331"/>
          </a:xfrm>
          <a:prstGeom prst="rect">
            <a:avLst/>
          </a:prstGeom>
          <a:noFill/>
        </p:spPr>
        <p:txBody>
          <a:bodyPr wrap="none" lIns="68580" tIns="34290" rIns="68580" bIns="34290" rtlCol="0" anchor="t">
            <a:spAutoFit/>
          </a:bodyPr>
          <a:lstStyle/>
          <a:p>
            <a:pPr lvl="1"/>
            <a:r>
              <a:rPr lang="en-US" sz="2400" b="1" dirty="0">
                <a:solidFill>
                  <a:srgbClr val="FF0000"/>
                </a:solidFill>
                <a:latin typeface="Tahoma"/>
                <a:ea typeface="Tahoma"/>
                <a:cs typeface="Tahoma"/>
              </a:rPr>
              <a:t>2.     Limited entrance and exit:</a:t>
            </a:r>
          </a:p>
          <a:p>
            <a:pPr lvl="1"/>
            <a:r>
              <a:rPr lang="en-US" sz="135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p:txBody>
      </p:sp>
      <p:sp>
        <p:nvSpPr>
          <p:cNvPr id="18" name="TextBox 17">
            <a:extLst>
              <a:ext uri="{FF2B5EF4-FFF2-40B4-BE49-F238E27FC236}">
                <a16:creationId xmlns:a16="http://schemas.microsoft.com/office/drawing/2014/main" id="{0B480D8B-2993-466B-930A-E23418B38C00}"/>
              </a:ext>
            </a:extLst>
          </p:cNvPr>
          <p:cNvSpPr txBox="1"/>
          <p:nvPr/>
        </p:nvSpPr>
        <p:spPr>
          <a:xfrm>
            <a:off x="673553" y="2641494"/>
            <a:ext cx="4268348" cy="415498"/>
          </a:xfrm>
          <a:prstGeom prst="rect">
            <a:avLst/>
          </a:prstGeom>
          <a:noFill/>
        </p:spPr>
        <p:txBody>
          <a:bodyPr wrap="none" rtlCol="0">
            <a:spAutoFit/>
          </a:bodyPr>
          <a:lstStyle/>
          <a:p>
            <a:pPr marL="214313" indent="-214313">
              <a:buFont typeface="Courier New" panose="02070309020205020404" pitchFamily="49" charset="0"/>
              <a:buChar char="o"/>
            </a:pPr>
            <a:r>
              <a:rPr lang="en-US" sz="2100" dirty="0">
                <a:latin typeface="Tahoma" panose="020B0604030504040204" pitchFamily="34" charset="0"/>
                <a:ea typeface="Tahoma" panose="020B0604030504040204" pitchFamily="34" charset="0"/>
                <a:cs typeface="Tahoma" panose="020B0604030504040204" pitchFamily="34" charset="0"/>
              </a:rPr>
              <a:t>The need to use a ladder to exit</a:t>
            </a:r>
            <a:r>
              <a:rPr lang="en-US" sz="1350" dirty="0">
                <a:latin typeface="Tahoma" panose="020B0604030504040204" pitchFamily="34" charset="0"/>
                <a:ea typeface="Tahoma" panose="020B0604030504040204" pitchFamily="34" charset="0"/>
                <a:cs typeface="Tahoma" panose="020B0604030504040204" pitchFamily="34" charset="0"/>
              </a:rPr>
              <a:t>.</a:t>
            </a:r>
          </a:p>
        </p:txBody>
      </p:sp>
      <p:sp>
        <p:nvSpPr>
          <p:cNvPr id="20" name="TextBox 19">
            <a:extLst>
              <a:ext uri="{FF2B5EF4-FFF2-40B4-BE49-F238E27FC236}">
                <a16:creationId xmlns:a16="http://schemas.microsoft.com/office/drawing/2014/main" id="{3B01B13B-8C0C-4311-985B-436AF3A17736}"/>
              </a:ext>
            </a:extLst>
          </p:cNvPr>
          <p:cNvSpPr txBox="1"/>
          <p:nvPr/>
        </p:nvSpPr>
        <p:spPr>
          <a:xfrm>
            <a:off x="291269" y="3429000"/>
            <a:ext cx="8338373" cy="946413"/>
          </a:xfrm>
          <a:prstGeom prst="rect">
            <a:avLst/>
          </a:prstGeom>
          <a:noFill/>
        </p:spPr>
        <p:txBody>
          <a:bodyPr wrap="none" rtlCol="0">
            <a:spAutoFit/>
          </a:bodyPr>
          <a:lstStyle/>
          <a:p>
            <a:pPr marL="557213" lvl="1" indent="-214313">
              <a:buFont typeface="Courier New" panose="02070309020205020404" pitchFamily="49" charset="0"/>
              <a:buChar char="o"/>
            </a:pPr>
            <a:r>
              <a:rPr lang="en-US" sz="2100" dirty="0">
                <a:latin typeface="Tahoma" panose="020B0604030504040204" pitchFamily="34" charset="0"/>
                <a:ea typeface="Tahoma" panose="020B0604030504040204" pitchFamily="34" charset="0"/>
                <a:cs typeface="Tahoma" panose="020B0604030504040204" pitchFamily="34" charset="0"/>
              </a:rPr>
              <a:t>A door that is difficult to open or a doorway that is too small to </a:t>
            </a:r>
          </a:p>
          <a:p>
            <a:pPr lvl="1"/>
            <a:r>
              <a:rPr lang="en-US" sz="2100" dirty="0">
                <a:latin typeface="Tahoma" panose="020B0604030504040204" pitchFamily="34" charset="0"/>
                <a:ea typeface="Tahoma" panose="020B0604030504040204" pitchFamily="34" charset="0"/>
                <a:cs typeface="Tahoma" panose="020B0604030504040204" pitchFamily="34" charset="0"/>
              </a:rPr>
              <a:t>  exit walking upright</a:t>
            </a:r>
            <a:r>
              <a:rPr lang="en-US" sz="1350" dirty="0">
                <a:latin typeface="Tahoma" panose="020B0604030504040204" pitchFamily="34" charset="0"/>
                <a:ea typeface="Tahoma" panose="020B0604030504040204" pitchFamily="34" charset="0"/>
                <a:cs typeface="Tahoma" panose="020B0604030504040204" pitchFamily="34" charset="0"/>
              </a:rPr>
              <a:t>.</a:t>
            </a:r>
          </a:p>
          <a:p>
            <a:pPr lvl="1"/>
            <a:endParaRPr lang="en-US" sz="135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2" name="TextBox 21">
            <a:extLst>
              <a:ext uri="{FF2B5EF4-FFF2-40B4-BE49-F238E27FC236}">
                <a16:creationId xmlns:a16="http://schemas.microsoft.com/office/drawing/2014/main" id="{D7034BF5-632F-448F-84D6-3B025ECDF03F}"/>
              </a:ext>
            </a:extLst>
          </p:cNvPr>
          <p:cNvSpPr txBox="1"/>
          <p:nvPr/>
        </p:nvSpPr>
        <p:spPr>
          <a:xfrm>
            <a:off x="673553" y="4551318"/>
            <a:ext cx="7956089" cy="738664"/>
          </a:xfrm>
          <a:prstGeom prst="rect">
            <a:avLst/>
          </a:prstGeom>
          <a:noFill/>
        </p:spPr>
        <p:txBody>
          <a:bodyPr wrap="none" rtlCol="0">
            <a:spAutoFit/>
          </a:bodyPr>
          <a:lstStyle/>
          <a:p>
            <a:pPr marL="214313" indent="-214313">
              <a:buFont typeface="Courier New" panose="02070309020205020404" pitchFamily="49" charset="0"/>
              <a:buChar char="o"/>
            </a:pPr>
            <a:r>
              <a:rPr lang="en-US" sz="2100" dirty="0">
                <a:latin typeface="Tahoma" panose="020B0604030504040204" pitchFamily="34" charset="0"/>
                <a:ea typeface="Tahoma" panose="020B0604030504040204" pitchFamily="34" charset="0"/>
                <a:cs typeface="Tahoma" panose="020B0604030504040204" pitchFamily="34" charset="0"/>
              </a:rPr>
              <a:t>Obstructions such as pipes, conduit, or materials that a worker </a:t>
            </a:r>
          </a:p>
          <a:p>
            <a:r>
              <a:rPr lang="en-US" sz="2100" dirty="0">
                <a:latin typeface="Tahoma" panose="020B0604030504040204" pitchFamily="34" charset="0"/>
                <a:ea typeface="Tahoma" panose="020B0604030504040204" pitchFamily="34" charset="0"/>
                <a:cs typeface="Tahoma" panose="020B0604030504040204" pitchFamily="34" charset="0"/>
              </a:rPr>
              <a:t>   would need to crawl over or squeeze around</a:t>
            </a:r>
            <a:r>
              <a:rPr lang="en-US" sz="1350"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186736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P spid="18" grpId="0"/>
      <p:bldP spid="20"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8B3795C-8CA8-491D-AC22-0D741AD8224E}"/>
              </a:ext>
            </a:extLst>
          </p:cNvPr>
          <p:cNvSpPr txBox="1"/>
          <p:nvPr/>
        </p:nvSpPr>
        <p:spPr>
          <a:xfrm>
            <a:off x="285198" y="1197548"/>
            <a:ext cx="6521337" cy="415498"/>
          </a:xfrm>
          <a:prstGeom prst="rect">
            <a:avLst/>
          </a:prstGeom>
          <a:noFill/>
        </p:spPr>
        <p:txBody>
          <a:bodyPr wrap="none" rtlCol="0">
            <a:spAutoFit/>
          </a:bodyPr>
          <a:lstStyle/>
          <a:p>
            <a:pPr lvl="1"/>
            <a:r>
              <a:rPr lang="en-US" sz="2100" b="1" dirty="0">
                <a:solidFill>
                  <a:srgbClr val="FF0000"/>
                </a:solidFill>
                <a:latin typeface="Tahoma" panose="020B0604030504040204" pitchFamily="34" charset="0"/>
                <a:ea typeface="Tahoma" panose="020B0604030504040204" pitchFamily="34" charset="0"/>
                <a:cs typeface="Tahoma" panose="020B0604030504040204" pitchFamily="34" charset="0"/>
              </a:rPr>
              <a:t>3.	Not intended for continuous occupancy:</a:t>
            </a:r>
          </a:p>
        </p:txBody>
      </p:sp>
      <p:sp>
        <p:nvSpPr>
          <p:cNvPr id="12" name="TextBox 11">
            <a:extLst>
              <a:ext uri="{FF2B5EF4-FFF2-40B4-BE49-F238E27FC236}">
                <a16:creationId xmlns:a16="http://schemas.microsoft.com/office/drawing/2014/main" id="{70AAF4EA-9C17-4DAE-82FA-16451352F40C}"/>
              </a:ext>
            </a:extLst>
          </p:cNvPr>
          <p:cNvSpPr txBox="1"/>
          <p:nvPr/>
        </p:nvSpPr>
        <p:spPr>
          <a:xfrm>
            <a:off x="433331" y="1692835"/>
            <a:ext cx="8452250" cy="646331"/>
          </a:xfrm>
          <a:prstGeom prst="rect">
            <a:avLst/>
          </a:prstGeom>
          <a:noFill/>
        </p:spPr>
        <p:txBody>
          <a:bodyPr wrap="none" rtlCol="0">
            <a:spAutoFit/>
          </a:bodyPr>
          <a:lstStyle/>
          <a:p>
            <a:pPr marL="214313" indent="-214313">
              <a:buFont typeface="Courier New" panose="02070309020205020404" pitchFamily="49" charset="0"/>
              <a:buChar char="o"/>
            </a:pPr>
            <a:r>
              <a:rPr lang="en-US" dirty="0">
                <a:latin typeface="Tahoma" panose="020B0604030504040204" pitchFamily="34" charset="0"/>
                <a:ea typeface="Tahoma" panose="020B0604030504040204" pitchFamily="34" charset="0"/>
                <a:cs typeface="Tahoma" panose="020B0604030504040204" pitchFamily="34" charset="0"/>
              </a:rPr>
              <a:t>Space is not designed with features such as ventilation, lighting, and sufficient </a:t>
            </a:r>
          </a:p>
          <a:p>
            <a:r>
              <a:rPr lang="en-US" dirty="0">
                <a:latin typeface="Tahoma" panose="020B0604030504040204" pitchFamily="34" charset="0"/>
                <a:ea typeface="Tahoma" panose="020B0604030504040204" pitchFamily="34" charset="0"/>
                <a:cs typeface="Tahoma" panose="020B0604030504040204" pitchFamily="34" charset="0"/>
              </a:rPr>
              <a:t>   room to work and move around. </a:t>
            </a:r>
          </a:p>
        </p:txBody>
      </p:sp>
      <p:pic>
        <p:nvPicPr>
          <p:cNvPr id="13" name="Picture 4">
            <a:extLst>
              <a:ext uri="{FF2B5EF4-FFF2-40B4-BE49-F238E27FC236}">
                <a16:creationId xmlns:a16="http://schemas.microsoft.com/office/drawing/2014/main" id="{4892283D-AB31-494F-9F2E-D910EFEA6D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197" y="2798050"/>
            <a:ext cx="4299199" cy="286240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a:extLst>
              <a:ext uri="{FF2B5EF4-FFF2-40B4-BE49-F238E27FC236}">
                <a16:creationId xmlns:a16="http://schemas.microsoft.com/office/drawing/2014/main" id="{88AEE7AE-E45F-49EE-A621-E13B2116DD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3630" y="2798051"/>
            <a:ext cx="3512025" cy="2862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72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A72AEB-8E2D-4E5E-840B-0764FD43B07E}"/>
              </a:ext>
            </a:extLst>
          </p:cNvPr>
          <p:cNvSpPr txBox="1"/>
          <p:nvPr/>
        </p:nvSpPr>
        <p:spPr>
          <a:xfrm>
            <a:off x="522083" y="4977929"/>
            <a:ext cx="8049827" cy="1200329"/>
          </a:xfrm>
          <a:prstGeom prst="rect">
            <a:avLst/>
          </a:prstGeom>
          <a:noFill/>
        </p:spPr>
        <p:txBody>
          <a:bodyPr wrap="square" rtlCol="0">
            <a:spAutoFit/>
          </a:bodyPr>
          <a:lstStyle/>
          <a:p>
            <a:r>
              <a:rPr lang="en-US" dirty="0"/>
              <a:t>Other hazards which may exist in confined spaces include falling objects, slips, trip and fall hazards, sloping floors or converging walls, poor lighting, extreme heat or cold, electrical hazards, mechanical hazards, biological hazards, and any other hazard that will prevent a worker from self-rescue. </a:t>
            </a:r>
          </a:p>
        </p:txBody>
      </p:sp>
      <p:sp>
        <p:nvSpPr>
          <p:cNvPr id="3" name="TextBox 2">
            <a:extLst>
              <a:ext uri="{FF2B5EF4-FFF2-40B4-BE49-F238E27FC236}">
                <a16:creationId xmlns:a16="http://schemas.microsoft.com/office/drawing/2014/main" id="{37FAD197-ECF6-4A78-96DE-9CECEBB800D1}"/>
              </a:ext>
            </a:extLst>
          </p:cNvPr>
          <p:cNvSpPr txBox="1"/>
          <p:nvPr/>
        </p:nvSpPr>
        <p:spPr>
          <a:xfrm>
            <a:off x="356967" y="565629"/>
            <a:ext cx="8655058" cy="1200329"/>
          </a:xfrm>
          <a:prstGeom prst="rect">
            <a:avLst/>
          </a:prstGeom>
          <a:noFill/>
        </p:spPr>
        <p:txBody>
          <a:bodyPr wrap="square" rtlCol="0">
            <a:spAutoFit/>
          </a:bodyPr>
          <a:lstStyle/>
          <a:p>
            <a:r>
              <a:rPr lang="en-US" sz="2400" b="1" dirty="0"/>
              <a:t>OSHA defines a </a:t>
            </a:r>
            <a:r>
              <a:rPr lang="en-US" sz="2400" b="1" i="1" dirty="0"/>
              <a:t>Permit-required confined space </a:t>
            </a:r>
            <a:r>
              <a:rPr lang="en-US" sz="2400" dirty="0"/>
              <a:t>(permit space) as a confined space that has one or more of the following characteristics:</a:t>
            </a:r>
          </a:p>
        </p:txBody>
      </p:sp>
      <p:sp>
        <p:nvSpPr>
          <p:cNvPr id="9" name="Rectangle 8">
            <a:extLst>
              <a:ext uri="{FF2B5EF4-FFF2-40B4-BE49-F238E27FC236}">
                <a16:creationId xmlns:a16="http://schemas.microsoft.com/office/drawing/2014/main" id="{19B3F62C-8AF6-405A-A07F-68B7F47CCE50}"/>
              </a:ext>
            </a:extLst>
          </p:cNvPr>
          <p:cNvSpPr/>
          <p:nvPr/>
        </p:nvSpPr>
        <p:spPr>
          <a:xfrm>
            <a:off x="522083" y="1908574"/>
            <a:ext cx="3107967" cy="400110"/>
          </a:xfrm>
          <a:prstGeom prst="rect">
            <a:avLst/>
          </a:prstGeom>
        </p:spPr>
        <p:txBody>
          <a:bodyPr wrap="none">
            <a:spAutoFit/>
          </a:bodyPr>
          <a:lstStyle/>
          <a:p>
            <a:pPr marL="257175" indent="-257175">
              <a:buFont typeface="Arial" panose="020B0604020202020204" pitchFamily="34" charset="0"/>
              <a:buChar char="•"/>
            </a:pPr>
            <a:r>
              <a:rPr lang="en-US" b="1" dirty="0">
                <a:solidFill>
                  <a:srgbClr val="FF0000"/>
                </a:solidFill>
              </a:rPr>
              <a:t>Hazardous </a:t>
            </a:r>
            <a:r>
              <a:rPr lang="en-US" sz="2000" b="1" dirty="0">
                <a:solidFill>
                  <a:srgbClr val="FF0000"/>
                </a:solidFill>
              </a:rPr>
              <a:t>atmosphere</a:t>
            </a:r>
            <a:endParaRPr lang="en-US" b="1" dirty="0">
              <a:solidFill>
                <a:srgbClr val="FF0000"/>
              </a:solidFill>
            </a:endParaRPr>
          </a:p>
        </p:txBody>
      </p:sp>
      <p:sp>
        <p:nvSpPr>
          <p:cNvPr id="10" name="Rectangle 9">
            <a:extLst>
              <a:ext uri="{FF2B5EF4-FFF2-40B4-BE49-F238E27FC236}">
                <a16:creationId xmlns:a16="http://schemas.microsoft.com/office/drawing/2014/main" id="{1DB8D793-8E11-4C90-8ABA-51ECEBD23E47}"/>
              </a:ext>
            </a:extLst>
          </p:cNvPr>
          <p:cNvSpPr/>
          <p:nvPr/>
        </p:nvSpPr>
        <p:spPr>
          <a:xfrm>
            <a:off x="522083" y="2375502"/>
            <a:ext cx="4249881" cy="400110"/>
          </a:xfrm>
          <a:prstGeom prst="rect">
            <a:avLst/>
          </a:prstGeom>
        </p:spPr>
        <p:txBody>
          <a:bodyPr wrap="none">
            <a:spAutoFit/>
          </a:bodyPr>
          <a:lstStyle/>
          <a:p>
            <a:pPr marL="257175" indent="-257175">
              <a:buFont typeface="Arial" panose="020B0604020202020204" pitchFamily="34" charset="0"/>
              <a:buChar char="•"/>
            </a:pPr>
            <a:r>
              <a:rPr lang="en-US" b="1" dirty="0">
                <a:solidFill>
                  <a:srgbClr val="FF0000"/>
                </a:solidFill>
              </a:rPr>
              <a:t>Material </a:t>
            </a:r>
            <a:r>
              <a:rPr lang="en-US" sz="2000" b="1" dirty="0">
                <a:solidFill>
                  <a:srgbClr val="FF0000"/>
                </a:solidFill>
              </a:rPr>
              <a:t>that</a:t>
            </a:r>
            <a:r>
              <a:rPr lang="en-US" b="1" dirty="0">
                <a:solidFill>
                  <a:srgbClr val="FF0000"/>
                </a:solidFill>
              </a:rPr>
              <a:t> could engulf a person</a:t>
            </a:r>
          </a:p>
        </p:txBody>
      </p:sp>
      <p:sp>
        <p:nvSpPr>
          <p:cNvPr id="11" name="Rectangle 10">
            <a:extLst>
              <a:ext uri="{FF2B5EF4-FFF2-40B4-BE49-F238E27FC236}">
                <a16:creationId xmlns:a16="http://schemas.microsoft.com/office/drawing/2014/main" id="{883FD5CE-8251-440D-A9EE-F31FDE8DB88B}"/>
              </a:ext>
            </a:extLst>
          </p:cNvPr>
          <p:cNvSpPr/>
          <p:nvPr/>
        </p:nvSpPr>
        <p:spPr>
          <a:xfrm>
            <a:off x="522083" y="2854190"/>
            <a:ext cx="5586722" cy="400110"/>
          </a:xfrm>
          <a:prstGeom prst="rect">
            <a:avLst/>
          </a:prstGeom>
        </p:spPr>
        <p:txBody>
          <a:bodyPr wrap="none">
            <a:spAutoFit/>
          </a:bodyPr>
          <a:lstStyle/>
          <a:p>
            <a:pPr marL="257175" indent="-257175">
              <a:buFont typeface="Arial" panose="020B0604020202020204" pitchFamily="34" charset="0"/>
              <a:buChar char="•"/>
            </a:pPr>
            <a:r>
              <a:rPr lang="en-US" b="1" dirty="0">
                <a:solidFill>
                  <a:srgbClr val="FF0000"/>
                </a:solidFill>
              </a:rPr>
              <a:t>A </a:t>
            </a:r>
            <a:r>
              <a:rPr lang="en-US" sz="2000" b="1" dirty="0">
                <a:solidFill>
                  <a:srgbClr val="FF0000"/>
                </a:solidFill>
              </a:rPr>
              <a:t>shape</a:t>
            </a:r>
            <a:r>
              <a:rPr lang="en-US" b="1" dirty="0">
                <a:solidFill>
                  <a:srgbClr val="FF0000"/>
                </a:solidFill>
              </a:rPr>
              <a:t> that could trap or asphyxiate someone</a:t>
            </a:r>
          </a:p>
        </p:txBody>
      </p:sp>
      <p:sp>
        <p:nvSpPr>
          <p:cNvPr id="12" name="Rectangle 11">
            <a:extLst>
              <a:ext uri="{FF2B5EF4-FFF2-40B4-BE49-F238E27FC236}">
                <a16:creationId xmlns:a16="http://schemas.microsoft.com/office/drawing/2014/main" id="{A2F24AC5-E7B2-4099-BA8B-EFA974D1FA61}"/>
              </a:ext>
            </a:extLst>
          </p:cNvPr>
          <p:cNvSpPr/>
          <p:nvPr/>
        </p:nvSpPr>
        <p:spPr>
          <a:xfrm>
            <a:off x="522083" y="3312242"/>
            <a:ext cx="4255717" cy="369332"/>
          </a:xfrm>
          <a:prstGeom prst="rect">
            <a:avLst/>
          </a:prstGeom>
        </p:spPr>
        <p:txBody>
          <a:bodyPr wrap="none">
            <a:spAutoFit/>
          </a:bodyPr>
          <a:lstStyle/>
          <a:p>
            <a:pPr marL="257175" indent="-257175">
              <a:buFont typeface="Arial" panose="020B0604020202020204" pitchFamily="34" charset="0"/>
              <a:buChar char="•"/>
            </a:pPr>
            <a:r>
              <a:rPr lang="en-US" b="1" dirty="0">
                <a:solidFill>
                  <a:srgbClr val="FF0000"/>
                </a:solidFill>
              </a:rPr>
              <a:t>Any other recognized safety hazard</a:t>
            </a:r>
          </a:p>
        </p:txBody>
      </p:sp>
      <p:pic>
        <p:nvPicPr>
          <p:cNvPr id="5" name="Picture 4">
            <a:extLst>
              <a:ext uri="{FF2B5EF4-FFF2-40B4-BE49-F238E27FC236}">
                <a16:creationId xmlns:a16="http://schemas.microsoft.com/office/drawing/2014/main" id="{2D2994BD-C829-4F70-AECB-75FB61934A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8804" y="1537757"/>
            <a:ext cx="2899643" cy="2742012"/>
          </a:xfrm>
          <a:prstGeom prst="rect">
            <a:avLst/>
          </a:prstGeom>
        </p:spPr>
      </p:pic>
    </p:spTree>
    <p:extLst>
      <p:ext uri="{BB962C8B-B14F-4D97-AF65-F5344CB8AC3E}">
        <p14:creationId xmlns:p14="http://schemas.microsoft.com/office/powerpoint/2010/main" val="32764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C332DF-3F40-4161-A3E9-94573107D4F5}"/>
              </a:ext>
            </a:extLst>
          </p:cNvPr>
          <p:cNvSpPr/>
          <p:nvPr/>
        </p:nvSpPr>
        <p:spPr>
          <a:xfrm>
            <a:off x="391306" y="804615"/>
            <a:ext cx="3555012" cy="523220"/>
          </a:xfrm>
          <a:prstGeom prst="rect">
            <a:avLst/>
          </a:prstGeom>
        </p:spPr>
        <p:txBody>
          <a:bodyPr wrap="none">
            <a:spAutoFit/>
          </a:bodyPr>
          <a:lstStyle/>
          <a:p>
            <a:r>
              <a:rPr lang="en-US" altLang="es-ES" sz="2800" b="1" i="1" dirty="0"/>
              <a:t>Atmospheric Hazards</a:t>
            </a:r>
          </a:p>
        </p:txBody>
      </p:sp>
      <p:sp>
        <p:nvSpPr>
          <p:cNvPr id="3" name="Rectangle 2">
            <a:extLst>
              <a:ext uri="{FF2B5EF4-FFF2-40B4-BE49-F238E27FC236}">
                <a16:creationId xmlns:a16="http://schemas.microsoft.com/office/drawing/2014/main" id="{BDF189C0-441C-4BF4-9EFD-0330319B5185}"/>
              </a:ext>
            </a:extLst>
          </p:cNvPr>
          <p:cNvSpPr/>
          <p:nvPr/>
        </p:nvSpPr>
        <p:spPr>
          <a:xfrm>
            <a:off x="391306" y="1363564"/>
            <a:ext cx="8674100" cy="828047"/>
          </a:xfrm>
          <a:prstGeom prst="rect">
            <a:avLst/>
          </a:prstGeom>
        </p:spPr>
        <p:txBody>
          <a:bodyPr wrap="square">
            <a:spAutoFit/>
          </a:bodyPr>
          <a:lstStyle/>
          <a:p>
            <a:pPr>
              <a:lnSpc>
                <a:spcPct val="85000"/>
              </a:lnSpc>
            </a:pPr>
            <a:r>
              <a:rPr lang="en-US" altLang="es-ES" sz="2800" b="1" dirty="0">
                <a:solidFill>
                  <a:srgbClr val="FF0000"/>
                </a:solidFill>
                <a:latin typeface="Zurich Cn BT"/>
              </a:rPr>
              <a:t>Atmospheric hazards in permit required confined space are very serious.</a:t>
            </a:r>
          </a:p>
        </p:txBody>
      </p:sp>
      <p:sp>
        <p:nvSpPr>
          <p:cNvPr id="5" name="Rectangle 4">
            <a:extLst>
              <a:ext uri="{FF2B5EF4-FFF2-40B4-BE49-F238E27FC236}">
                <a16:creationId xmlns:a16="http://schemas.microsoft.com/office/drawing/2014/main" id="{E11DDDEC-64A0-4CA8-A687-495B42493377}"/>
              </a:ext>
            </a:extLst>
          </p:cNvPr>
          <p:cNvSpPr/>
          <p:nvPr/>
        </p:nvSpPr>
        <p:spPr>
          <a:xfrm>
            <a:off x="373972" y="2774049"/>
            <a:ext cx="1961114" cy="415498"/>
          </a:xfrm>
          <a:prstGeom prst="rect">
            <a:avLst/>
          </a:prstGeom>
        </p:spPr>
        <p:txBody>
          <a:bodyPr wrap="none">
            <a:spAutoFit/>
          </a:bodyPr>
          <a:lstStyle/>
          <a:p>
            <a:pPr>
              <a:buClr>
                <a:srgbClr val="FF0000"/>
              </a:buClr>
              <a:buSzPct val="70000"/>
            </a:pPr>
            <a:r>
              <a:rPr lang="en-US" altLang="es-ES" sz="2100" b="1">
                <a:solidFill>
                  <a:srgbClr val="000066"/>
                </a:solidFill>
                <a:latin typeface="Zurich Cn BT"/>
              </a:rPr>
              <a:t>- Lack of oxygen</a:t>
            </a:r>
            <a:endParaRPr lang="en-US" altLang="es-ES" sz="2100" b="1">
              <a:solidFill>
                <a:srgbClr val="000066"/>
              </a:solidFill>
              <a:latin typeface="Zurich BT"/>
            </a:endParaRPr>
          </a:p>
        </p:txBody>
      </p:sp>
      <p:pic>
        <p:nvPicPr>
          <p:cNvPr id="6" name="Picture 21" descr="3d">
            <a:extLst>
              <a:ext uri="{FF2B5EF4-FFF2-40B4-BE49-F238E27FC236}">
                <a16:creationId xmlns:a16="http://schemas.microsoft.com/office/drawing/2014/main" id="{CAD659E7-8234-4D7F-AD59-CEA39E6019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8776" y="2539022"/>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C83A12C-6B1A-4D75-A771-B33FA936C807}"/>
              </a:ext>
            </a:extLst>
          </p:cNvPr>
          <p:cNvSpPr/>
          <p:nvPr/>
        </p:nvSpPr>
        <p:spPr>
          <a:xfrm>
            <a:off x="373972" y="3335500"/>
            <a:ext cx="2513573" cy="415498"/>
          </a:xfrm>
          <a:prstGeom prst="rect">
            <a:avLst/>
          </a:prstGeom>
        </p:spPr>
        <p:txBody>
          <a:bodyPr wrap="none">
            <a:spAutoFit/>
          </a:bodyPr>
          <a:lstStyle/>
          <a:p>
            <a:pPr>
              <a:buClr>
                <a:srgbClr val="FF0000"/>
              </a:buClr>
              <a:buSzPct val="70000"/>
            </a:pPr>
            <a:r>
              <a:rPr lang="en-US" altLang="es-ES" sz="2100" b="1">
                <a:solidFill>
                  <a:srgbClr val="000066"/>
                </a:solidFill>
                <a:latin typeface="Zurich Cn BT"/>
              </a:rPr>
              <a:t>- Oxygen enrichment</a:t>
            </a:r>
            <a:endParaRPr lang="en-US" altLang="es-ES" sz="2100" b="1">
              <a:solidFill>
                <a:srgbClr val="000066"/>
              </a:solidFill>
              <a:latin typeface="Zurich BT"/>
            </a:endParaRPr>
          </a:p>
        </p:txBody>
      </p:sp>
      <p:pic>
        <p:nvPicPr>
          <p:cNvPr id="8" name="Picture 7">
            <a:extLst>
              <a:ext uri="{FF2B5EF4-FFF2-40B4-BE49-F238E27FC236}">
                <a16:creationId xmlns:a16="http://schemas.microsoft.com/office/drawing/2014/main" id="{11308E55-3C3F-4598-AE8A-6F62EADFE1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0406" y="3162189"/>
            <a:ext cx="911594" cy="911594"/>
          </a:xfrm>
          <a:prstGeom prst="rect">
            <a:avLst/>
          </a:prstGeom>
        </p:spPr>
      </p:pic>
      <p:sp>
        <p:nvSpPr>
          <p:cNvPr id="9" name="Rectangle 8">
            <a:extLst>
              <a:ext uri="{FF2B5EF4-FFF2-40B4-BE49-F238E27FC236}">
                <a16:creationId xmlns:a16="http://schemas.microsoft.com/office/drawing/2014/main" id="{AF559F6A-6F33-45A7-A4D0-25375854543B}"/>
              </a:ext>
            </a:extLst>
          </p:cNvPr>
          <p:cNvSpPr/>
          <p:nvPr/>
        </p:nvSpPr>
        <p:spPr>
          <a:xfrm>
            <a:off x="368996" y="3868088"/>
            <a:ext cx="982961" cy="415498"/>
          </a:xfrm>
          <a:prstGeom prst="rect">
            <a:avLst/>
          </a:prstGeom>
        </p:spPr>
        <p:txBody>
          <a:bodyPr wrap="none">
            <a:spAutoFit/>
          </a:bodyPr>
          <a:lstStyle/>
          <a:p>
            <a:pPr>
              <a:buClr>
                <a:srgbClr val="FF0000"/>
              </a:buClr>
              <a:buSzPct val="70000"/>
            </a:pPr>
            <a:r>
              <a:rPr lang="en-US" altLang="es-ES" sz="2100" b="1">
                <a:solidFill>
                  <a:srgbClr val="000066"/>
                </a:solidFill>
                <a:latin typeface="Zurich Cn BT"/>
              </a:rPr>
              <a:t>- Gases</a:t>
            </a:r>
            <a:endParaRPr lang="en-US" altLang="es-ES" sz="2100" b="1">
              <a:solidFill>
                <a:srgbClr val="000066"/>
              </a:solidFill>
              <a:latin typeface="Zurich BT"/>
            </a:endParaRPr>
          </a:p>
        </p:txBody>
      </p:sp>
      <p:sp>
        <p:nvSpPr>
          <p:cNvPr id="10" name="Rectangle 9">
            <a:extLst>
              <a:ext uri="{FF2B5EF4-FFF2-40B4-BE49-F238E27FC236}">
                <a16:creationId xmlns:a16="http://schemas.microsoft.com/office/drawing/2014/main" id="{2F42AC55-ED34-4F3C-A863-C75C34CA6848}"/>
              </a:ext>
            </a:extLst>
          </p:cNvPr>
          <p:cNvSpPr/>
          <p:nvPr/>
        </p:nvSpPr>
        <p:spPr>
          <a:xfrm>
            <a:off x="373972" y="4398259"/>
            <a:ext cx="1093056" cy="415498"/>
          </a:xfrm>
          <a:prstGeom prst="rect">
            <a:avLst/>
          </a:prstGeom>
        </p:spPr>
        <p:txBody>
          <a:bodyPr wrap="none">
            <a:spAutoFit/>
          </a:bodyPr>
          <a:lstStyle/>
          <a:p>
            <a:pPr>
              <a:buClr>
                <a:srgbClr val="FF0000"/>
              </a:buClr>
              <a:buSzPct val="70000"/>
            </a:pPr>
            <a:r>
              <a:rPr lang="en-US" altLang="es-ES" sz="2100" b="1">
                <a:solidFill>
                  <a:srgbClr val="000066"/>
                </a:solidFill>
                <a:latin typeface="Zurich Cn BT"/>
              </a:rPr>
              <a:t>- Vapors</a:t>
            </a:r>
            <a:endParaRPr lang="en-US" altLang="es-ES" b="1">
              <a:solidFill>
                <a:srgbClr val="000066"/>
              </a:solidFill>
              <a:latin typeface="Zurich BT"/>
            </a:endParaRPr>
          </a:p>
        </p:txBody>
      </p:sp>
      <p:pic>
        <p:nvPicPr>
          <p:cNvPr id="11" name="Picture 19" descr="3b">
            <a:extLst>
              <a:ext uri="{FF2B5EF4-FFF2-40B4-BE49-F238E27FC236}">
                <a16:creationId xmlns:a16="http://schemas.microsoft.com/office/drawing/2014/main" id="{8B2449DD-D4EB-4EDB-9BF8-CA4931DC98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1687" y="4142059"/>
            <a:ext cx="971550" cy="645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E69013F3-F6EA-475D-8DB0-7AD4FFD9155B}"/>
              </a:ext>
            </a:extLst>
          </p:cNvPr>
          <p:cNvSpPr/>
          <p:nvPr/>
        </p:nvSpPr>
        <p:spPr>
          <a:xfrm>
            <a:off x="382313" y="4887781"/>
            <a:ext cx="2007473" cy="415498"/>
          </a:xfrm>
          <a:prstGeom prst="rect">
            <a:avLst/>
          </a:prstGeom>
        </p:spPr>
        <p:txBody>
          <a:bodyPr wrap="none">
            <a:spAutoFit/>
          </a:bodyPr>
          <a:lstStyle/>
          <a:p>
            <a:pPr>
              <a:buClr>
                <a:srgbClr val="FF0000"/>
              </a:buClr>
              <a:buSzPct val="70000"/>
            </a:pPr>
            <a:r>
              <a:rPr lang="en-US" altLang="es-ES" sz="2100" b="1">
                <a:solidFill>
                  <a:srgbClr val="000066"/>
                </a:solidFill>
                <a:latin typeface="Zurich Cn BT"/>
              </a:rPr>
              <a:t>- Dusts in the air</a:t>
            </a:r>
            <a:endParaRPr lang="en-US" altLang="es-ES" sz="2100" b="1">
              <a:solidFill>
                <a:srgbClr val="000066"/>
              </a:solidFill>
              <a:latin typeface="Zurich BT"/>
            </a:endParaRPr>
          </a:p>
        </p:txBody>
      </p:sp>
      <p:pic>
        <p:nvPicPr>
          <p:cNvPr id="13" name="Picture 20" descr="3c">
            <a:extLst>
              <a:ext uri="{FF2B5EF4-FFF2-40B4-BE49-F238E27FC236}">
                <a16:creationId xmlns:a16="http://schemas.microsoft.com/office/drawing/2014/main" id="{60161CD5-B95F-46DD-B86E-03794B83ED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9465" y="4619355"/>
            <a:ext cx="800100" cy="69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155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p:bldP spid="12" grpId="0"/>
    </p:bld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A380C5B018611448A272E60A708E73D" ma:contentTypeVersion="27" ma:contentTypeDescription="Create a new document." ma:contentTypeScope="" ma:versionID="e6b2cc68000a1d11cdb0b77178762953">
  <xsd:schema xmlns:xsd="http://www.w3.org/2001/XMLSchema" xmlns:xs="http://www.w3.org/2001/XMLSchema" xmlns:p="http://schemas.microsoft.com/office/2006/metadata/properties" xmlns:ns2="90433dba-107d-4b9e-940f-3766d86c3499" xmlns:ns3="a75f71b9-dc79-41da-af3d-5486b07b51b9" targetNamespace="http://schemas.microsoft.com/office/2006/metadata/properties" ma:root="true" ma:fieldsID="319cfbd96392da77723cdcb4fbc301ca" ns2:_="" ns3:_="">
    <xsd:import namespace="90433dba-107d-4b9e-940f-3766d86c3499"/>
    <xsd:import namespace="a75f71b9-dc79-41da-af3d-5486b07b51b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_Flow_SignoffStatu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upui"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433dba-107d-4b9e-940f-3766d86c3499"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_Flow_SignoffStatus" ma:index="12" nillable="true" ma:displayName="Sign-off status" ma:internalName="Sign_x002d_off_x0020_status">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upui" ma:index="21" nillable="true" ma:displayName="Text" ma:internalName="upui">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e20c13d5-5b8a-4cc8-bd3b-7367e50cb76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75f71b9-dc79-41da-af3d-5486b07b51b9" elementFormDefault="qualified">
    <xsd:import namespace="http://schemas.microsoft.com/office/2006/documentManagement/types"/>
    <xsd:import namespace="http://schemas.microsoft.com/office/infopath/2007/PartnerControls"/>
    <xsd:element name="SharedWithUsers" ma:index="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1294b788-0b4e-4d40-a76c-d0ae428a09d6}" ma:internalName="TaxCatchAll" ma:showField="CatchAllData" ma:web="a75f71b9-dc79-41da-af3d-5486b07b51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Flow_SignoffStatus xmlns="90433dba-107d-4b9e-940f-3766d86c3499" xsi:nil="true"/>
    <upui xmlns="90433dba-107d-4b9e-940f-3766d86c3499" xsi:nil="true"/>
    <lcf76f155ced4ddcb4097134ff3c332f xmlns="90433dba-107d-4b9e-940f-3766d86c3499">
      <Terms xmlns="http://schemas.microsoft.com/office/infopath/2007/PartnerControls"/>
    </lcf76f155ced4ddcb4097134ff3c332f>
    <TaxCatchAll xmlns="a75f71b9-dc79-41da-af3d-5486b07b51b9" xsi:nil="true"/>
  </documentManagement>
</p:properties>
</file>

<file path=customXml/itemProps1.xml><?xml version="1.0" encoding="utf-8"?>
<ds:datastoreItem xmlns:ds="http://schemas.openxmlformats.org/officeDocument/2006/customXml" ds:itemID="{3BA52CEE-806B-45B8-A527-473E501AD2D9}">
  <ds:schemaRefs>
    <ds:schemaRef ds:uri="http://schemas.microsoft.com/sharepoint/v3/contenttype/forms"/>
  </ds:schemaRefs>
</ds:datastoreItem>
</file>

<file path=customXml/itemProps2.xml><?xml version="1.0" encoding="utf-8"?>
<ds:datastoreItem xmlns:ds="http://schemas.openxmlformats.org/officeDocument/2006/customXml" ds:itemID="{7EAAF27E-92CD-49A7-B169-2A740884D0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433dba-107d-4b9e-940f-3766d86c3499"/>
    <ds:schemaRef ds:uri="a75f71b9-dc79-41da-af3d-5486b07b51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61B404-A2EA-4EB3-8310-638AD6C0E33D}">
  <ds:schemaRefs>
    <ds:schemaRef ds:uri="http://schemas.microsoft.com/office/2006/metadata/properties"/>
    <ds:schemaRef ds:uri="http://schemas.microsoft.com/office/2006/documentManagement/types"/>
    <ds:schemaRef ds:uri="a75f71b9-dc79-41da-af3d-5486b07b51b9"/>
    <ds:schemaRef ds:uri="http://purl.org/dc/dcmitype/"/>
    <ds:schemaRef ds:uri="90433dba-107d-4b9e-940f-3766d86c3499"/>
    <ds:schemaRef ds:uri="http://purl.org/dc/terms/"/>
    <ds:schemaRef ds:uri="http://www.w3.org/XML/1998/namespace"/>
    <ds:schemaRef ds:uri="http://schemas.openxmlformats.org/package/2006/metadata/core-properties"/>
    <ds:schemaRef ds:uri="http://schemas.microsoft.com/office/infopath/2007/PartnerControl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19</TotalTime>
  <Words>1934</Words>
  <Application>Microsoft Office PowerPoint</Application>
  <PresentationFormat>On-screen Show (4:3)</PresentationFormat>
  <Paragraphs>164</Paragraphs>
  <Slides>23</Slides>
  <Notes>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23</vt:i4>
      </vt:variant>
    </vt:vector>
  </HeadingPairs>
  <TitlesOfParts>
    <vt:vector size="37" baseType="lpstr">
      <vt:lpstr>Arial</vt:lpstr>
      <vt:lpstr>Bullets2</vt:lpstr>
      <vt:lpstr>Calibri</vt:lpstr>
      <vt:lpstr>Calibri Light</vt:lpstr>
      <vt:lpstr>Courier New</vt:lpstr>
      <vt:lpstr>Gill Sans MT</vt:lpstr>
      <vt:lpstr>Tahoma</vt:lpstr>
      <vt:lpstr>Times New Roman</vt:lpstr>
      <vt:lpstr>Zurich BdXCn BT</vt:lpstr>
      <vt:lpstr>Zurich BT</vt:lpstr>
      <vt:lpstr>Zurich Cn BT</vt:lpstr>
      <vt:lpstr>Zurich LtCn BT</vt:lpstr>
      <vt:lpstr>Retrospect</vt:lpstr>
      <vt:lpstr>Parcel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Curtis R. Devillers</dc:creator>
  <cp:lastModifiedBy>Jessica Harris</cp:lastModifiedBy>
  <cp:revision>2</cp:revision>
  <dcterms:created xsi:type="dcterms:W3CDTF">2020-04-23T14:10:48Z</dcterms:created>
  <dcterms:modified xsi:type="dcterms:W3CDTF">2024-02-22T18:08:50Z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0x0101008A380C5B018611448A272E60A708E73D</vt:lpwstr>
  </property>
  <property fmtid="{D5CDD505-2E9C-101B-9397-08002B2CF9AE}" pid="3" name="MediaServiceImageTags">
    <vt:lpwstr/>
  </property>
</Properties>
</file>