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3"/>
  </p:notesMasterIdLst>
  <p:sldIdLst>
    <p:sldId id="352" r:id="rId5"/>
    <p:sldId id="270" r:id="rId6"/>
    <p:sldId id="264" r:id="rId7"/>
    <p:sldId id="263" r:id="rId8"/>
    <p:sldId id="265" r:id="rId9"/>
    <p:sldId id="269" r:id="rId10"/>
    <p:sldId id="274" r:id="rId11"/>
    <p:sldId id="355" r:id="rId12"/>
    <p:sldId id="356" r:id="rId13"/>
    <p:sldId id="359" r:id="rId14"/>
    <p:sldId id="262" r:id="rId15"/>
    <p:sldId id="261" r:id="rId16"/>
    <p:sldId id="260" r:id="rId17"/>
    <p:sldId id="259" r:id="rId18"/>
    <p:sldId id="266" r:id="rId19"/>
    <p:sldId id="273" r:id="rId20"/>
    <p:sldId id="271" r:id="rId21"/>
    <p:sldId id="268" r:id="rId22"/>
    <p:sldId id="286" r:id="rId23"/>
    <p:sldId id="284" r:id="rId24"/>
    <p:sldId id="272" r:id="rId25"/>
    <p:sldId id="361" r:id="rId26"/>
    <p:sldId id="357" r:id="rId27"/>
    <p:sldId id="267" r:id="rId28"/>
    <p:sldId id="283" r:id="rId29"/>
    <p:sldId id="288" r:id="rId30"/>
    <p:sldId id="282" r:id="rId31"/>
    <p:sldId id="287" r:id="rId32"/>
    <p:sldId id="281" r:id="rId33"/>
    <p:sldId id="280" r:id="rId34"/>
    <p:sldId id="289" r:id="rId35"/>
    <p:sldId id="290" r:id="rId36"/>
    <p:sldId id="279" r:id="rId37"/>
    <p:sldId id="278" r:id="rId38"/>
    <p:sldId id="300" r:id="rId39"/>
    <p:sldId id="277" r:id="rId40"/>
    <p:sldId id="295" r:id="rId41"/>
    <p:sldId id="299" r:id="rId42"/>
    <p:sldId id="297" r:id="rId43"/>
    <p:sldId id="296" r:id="rId44"/>
    <p:sldId id="294" r:id="rId45"/>
    <p:sldId id="293" r:id="rId46"/>
    <p:sldId id="358" r:id="rId47"/>
    <p:sldId id="292" r:id="rId48"/>
    <p:sldId id="302" r:id="rId49"/>
    <p:sldId id="301" r:id="rId50"/>
    <p:sldId id="362" r:id="rId51"/>
    <p:sldId id="367" r:id="rId52"/>
    <p:sldId id="368" r:id="rId53"/>
    <p:sldId id="369" r:id="rId54"/>
    <p:sldId id="305" r:id="rId55"/>
    <p:sldId id="308" r:id="rId56"/>
    <p:sldId id="306" r:id="rId57"/>
    <p:sldId id="275" r:id="rId58"/>
    <p:sldId id="310" r:id="rId59"/>
    <p:sldId id="309" r:id="rId60"/>
    <p:sldId id="360" r:id="rId61"/>
    <p:sldId id="35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8E5BF-5968-80A7-7C15-0C9543E4B4EE}" v="28" dt="2023-02-28T14:54:47.950"/>
    <p1510:client id="{DD8CB71B-ADC5-4498-BC11-092A4404A6DC}" v="2" dt="2022-08-17T15:01:38.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674" autoAdjust="0"/>
  </p:normalViewPr>
  <p:slideViewPr>
    <p:cSldViewPr snapToGrid="0">
      <p:cViewPr varScale="1">
        <p:scale>
          <a:sx n="88" d="100"/>
          <a:sy n="88" d="100"/>
        </p:scale>
        <p:origin x="202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8BFCC-AD6F-45A1-B6CC-9B704D3922A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C36E70-7383-486A-9CCD-5B2B86E44060}">
      <dgm:prSet/>
      <dgm:spPr/>
      <dgm:t>
        <a:bodyPr/>
        <a:lstStyle/>
        <a:p>
          <a:r>
            <a:rPr lang="en-US" b="0" i="0" baseline="0"/>
            <a:t>1910.251 - Definitions</a:t>
          </a:r>
          <a:endParaRPr lang="en-US"/>
        </a:p>
      </dgm:t>
    </dgm:pt>
    <dgm:pt modelId="{8F58D4B8-365F-484E-BC8F-B6F5A488CADA}" type="parTrans" cxnId="{1AFE2014-E646-485F-A2AE-CAE8159355FD}">
      <dgm:prSet/>
      <dgm:spPr/>
      <dgm:t>
        <a:bodyPr/>
        <a:lstStyle/>
        <a:p>
          <a:endParaRPr lang="en-US"/>
        </a:p>
      </dgm:t>
    </dgm:pt>
    <dgm:pt modelId="{12BA0AF4-6CAC-4CD5-9AF8-FEAFE6BBDF05}" type="sibTrans" cxnId="{1AFE2014-E646-485F-A2AE-CAE8159355FD}">
      <dgm:prSet/>
      <dgm:spPr/>
      <dgm:t>
        <a:bodyPr/>
        <a:lstStyle/>
        <a:p>
          <a:endParaRPr lang="en-US"/>
        </a:p>
      </dgm:t>
    </dgm:pt>
    <dgm:pt modelId="{FB46CEA3-7FF1-43E6-B96E-19F6CCA9767C}">
      <dgm:prSet/>
      <dgm:spPr/>
      <dgm:t>
        <a:bodyPr/>
        <a:lstStyle/>
        <a:p>
          <a:r>
            <a:rPr lang="en-US" b="0" i="0" baseline="0"/>
            <a:t>1910.252 - General Requirements</a:t>
          </a:r>
          <a:endParaRPr lang="en-US"/>
        </a:p>
      </dgm:t>
    </dgm:pt>
    <dgm:pt modelId="{A36C650B-E5C6-4226-BCEC-B1958C3758B1}" type="parTrans" cxnId="{47CBB3E3-014C-4C4A-9028-1705A988EB8D}">
      <dgm:prSet/>
      <dgm:spPr/>
      <dgm:t>
        <a:bodyPr/>
        <a:lstStyle/>
        <a:p>
          <a:endParaRPr lang="en-US"/>
        </a:p>
      </dgm:t>
    </dgm:pt>
    <dgm:pt modelId="{7D200169-92BA-459E-943B-F4F458FA982C}" type="sibTrans" cxnId="{47CBB3E3-014C-4C4A-9028-1705A988EB8D}">
      <dgm:prSet/>
      <dgm:spPr/>
      <dgm:t>
        <a:bodyPr/>
        <a:lstStyle/>
        <a:p>
          <a:endParaRPr lang="en-US"/>
        </a:p>
      </dgm:t>
    </dgm:pt>
    <dgm:pt modelId="{50B98B8A-0C87-49B8-A8E4-7B6D91EBCC94}">
      <dgm:prSet/>
      <dgm:spPr/>
      <dgm:t>
        <a:bodyPr/>
        <a:lstStyle/>
        <a:p>
          <a:r>
            <a:rPr lang="en-US" b="0" i="0" baseline="0"/>
            <a:t>1910.253 - Oxygen-fuel gas welding and cutting</a:t>
          </a:r>
          <a:endParaRPr lang="en-US"/>
        </a:p>
      </dgm:t>
    </dgm:pt>
    <dgm:pt modelId="{CB1AA03F-1C33-4198-9419-F0F7AAB8ACFD}" type="parTrans" cxnId="{C04909FA-1BCF-4721-A439-D4802543854D}">
      <dgm:prSet/>
      <dgm:spPr/>
      <dgm:t>
        <a:bodyPr/>
        <a:lstStyle/>
        <a:p>
          <a:endParaRPr lang="en-US"/>
        </a:p>
      </dgm:t>
    </dgm:pt>
    <dgm:pt modelId="{C54A0C4B-8D4E-4809-82C7-856C81DAA5F7}" type="sibTrans" cxnId="{C04909FA-1BCF-4721-A439-D4802543854D}">
      <dgm:prSet/>
      <dgm:spPr/>
      <dgm:t>
        <a:bodyPr/>
        <a:lstStyle/>
        <a:p>
          <a:endParaRPr lang="en-US"/>
        </a:p>
      </dgm:t>
    </dgm:pt>
    <dgm:pt modelId="{EDD714A7-339B-482E-BA46-54E41E1B010E}">
      <dgm:prSet/>
      <dgm:spPr/>
      <dgm:t>
        <a:bodyPr/>
        <a:lstStyle/>
        <a:p>
          <a:r>
            <a:rPr lang="en-US" b="0" i="0" baseline="0"/>
            <a:t>1910.254 - Arc welding and cutting</a:t>
          </a:r>
          <a:endParaRPr lang="en-US"/>
        </a:p>
      </dgm:t>
    </dgm:pt>
    <dgm:pt modelId="{172775E5-68D1-45AE-8903-4A7C9541F8D8}" type="parTrans" cxnId="{04BA7A31-8AFF-4539-9184-89C9BC7AA86B}">
      <dgm:prSet/>
      <dgm:spPr/>
      <dgm:t>
        <a:bodyPr/>
        <a:lstStyle/>
        <a:p>
          <a:endParaRPr lang="en-US"/>
        </a:p>
      </dgm:t>
    </dgm:pt>
    <dgm:pt modelId="{C29B4BE1-8A28-4089-A0D7-7650B1C55427}" type="sibTrans" cxnId="{04BA7A31-8AFF-4539-9184-89C9BC7AA86B}">
      <dgm:prSet/>
      <dgm:spPr/>
      <dgm:t>
        <a:bodyPr/>
        <a:lstStyle/>
        <a:p>
          <a:endParaRPr lang="en-US"/>
        </a:p>
      </dgm:t>
    </dgm:pt>
    <dgm:pt modelId="{5B23CC0E-173C-4838-8B67-8148FD4EF870}">
      <dgm:prSet/>
      <dgm:spPr/>
      <dgm:t>
        <a:bodyPr/>
        <a:lstStyle/>
        <a:p>
          <a:r>
            <a:rPr lang="en-US" b="0" i="0" baseline="0"/>
            <a:t>1910.255 - Resistance welding</a:t>
          </a:r>
          <a:endParaRPr lang="en-US"/>
        </a:p>
      </dgm:t>
    </dgm:pt>
    <dgm:pt modelId="{3149BBEE-AFB9-4142-82BF-9614C9FE9728}" type="parTrans" cxnId="{E442C52E-F412-465F-8A2A-ACCA5806FEA6}">
      <dgm:prSet/>
      <dgm:spPr/>
      <dgm:t>
        <a:bodyPr/>
        <a:lstStyle/>
        <a:p>
          <a:endParaRPr lang="en-US"/>
        </a:p>
      </dgm:t>
    </dgm:pt>
    <dgm:pt modelId="{018BC4E6-E9F3-4F8E-9827-079D1EEF7692}" type="sibTrans" cxnId="{E442C52E-F412-465F-8A2A-ACCA5806FEA6}">
      <dgm:prSet/>
      <dgm:spPr/>
      <dgm:t>
        <a:bodyPr/>
        <a:lstStyle/>
        <a:p>
          <a:endParaRPr lang="en-US"/>
        </a:p>
      </dgm:t>
    </dgm:pt>
    <dgm:pt modelId="{7AD09EAD-5541-478A-B34B-261591359646}" type="pres">
      <dgm:prSet presAssocID="{6DC8BFCC-AD6F-45A1-B6CC-9B704D3922A7}" presName="linear" presStyleCnt="0">
        <dgm:presLayoutVars>
          <dgm:animLvl val="lvl"/>
          <dgm:resizeHandles val="exact"/>
        </dgm:presLayoutVars>
      </dgm:prSet>
      <dgm:spPr/>
    </dgm:pt>
    <dgm:pt modelId="{5152D43F-E96E-43ED-9CA7-89097768812D}" type="pres">
      <dgm:prSet presAssocID="{AEC36E70-7383-486A-9CCD-5B2B86E44060}" presName="parentText" presStyleLbl="node1" presStyleIdx="0" presStyleCnt="5">
        <dgm:presLayoutVars>
          <dgm:chMax val="0"/>
          <dgm:bulletEnabled val="1"/>
        </dgm:presLayoutVars>
      </dgm:prSet>
      <dgm:spPr/>
    </dgm:pt>
    <dgm:pt modelId="{7DB9A373-95AA-439A-B0D7-2EADFC3F2213}" type="pres">
      <dgm:prSet presAssocID="{12BA0AF4-6CAC-4CD5-9AF8-FEAFE6BBDF05}" presName="spacer" presStyleCnt="0"/>
      <dgm:spPr/>
    </dgm:pt>
    <dgm:pt modelId="{B58EE0F7-067B-4DDD-A4E1-34A88970568B}" type="pres">
      <dgm:prSet presAssocID="{FB46CEA3-7FF1-43E6-B96E-19F6CCA9767C}" presName="parentText" presStyleLbl="node1" presStyleIdx="1" presStyleCnt="5">
        <dgm:presLayoutVars>
          <dgm:chMax val="0"/>
          <dgm:bulletEnabled val="1"/>
        </dgm:presLayoutVars>
      </dgm:prSet>
      <dgm:spPr/>
    </dgm:pt>
    <dgm:pt modelId="{709D510F-6849-4A39-AF0C-D5E30100D113}" type="pres">
      <dgm:prSet presAssocID="{7D200169-92BA-459E-943B-F4F458FA982C}" presName="spacer" presStyleCnt="0"/>
      <dgm:spPr/>
    </dgm:pt>
    <dgm:pt modelId="{B5EC6FAF-0448-4CA7-8484-FF1F567A247D}" type="pres">
      <dgm:prSet presAssocID="{50B98B8A-0C87-49B8-A8E4-7B6D91EBCC94}" presName="parentText" presStyleLbl="node1" presStyleIdx="2" presStyleCnt="5">
        <dgm:presLayoutVars>
          <dgm:chMax val="0"/>
          <dgm:bulletEnabled val="1"/>
        </dgm:presLayoutVars>
      </dgm:prSet>
      <dgm:spPr/>
    </dgm:pt>
    <dgm:pt modelId="{08220610-4B85-4ED6-95B2-2D0CC86D8691}" type="pres">
      <dgm:prSet presAssocID="{C54A0C4B-8D4E-4809-82C7-856C81DAA5F7}" presName="spacer" presStyleCnt="0"/>
      <dgm:spPr/>
    </dgm:pt>
    <dgm:pt modelId="{0F51C377-DFFB-4CD6-B879-59A8728405D5}" type="pres">
      <dgm:prSet presAssocID="{EDD714A7-339B-482E-BA46-54E41E1B010E}" presName="parentText" presStyleLbl="node1" presStyleIdx="3" presStyleCnt="5">
        <dgm:presLayoutVars>
          <dgm:chMax val="0"/>
          <dgm:bulletEnabled val="1"/>
        </dgm:presLayoutVars>
      </dgm:prSet>
      <dgm:spPr/>
    </dgm:pt>
    <dgm:pt modelId="{1D92F88B-EE06-4333-83F4-64360F4DAE8A}" type="pres">
      <dgm:prSet presAssocID="{C29B4BE1-8A28-4089-A0D7-7650B1C55427}" presName="spacer" presStyleCnt="0"/>
      <dgm:spPr/>
    </dgm:pt>
    <dgm:pt modelId="{8E86CC5B-4A70-4078-A199-33A0545FD41A}" type="pres">
      <dgm:prSet presAssocID="{5B23CC0E-173C-4838-8B67-8148FD4EF870}" presName="parentText" presStyleLbl="node1" presStyleIdx="4" presStyleCnt="5">
        <dgm:presLayoutVars>
          <dgm:chMax val="0"/>
          <dgm:bulletEnabled val="1"/>
        </dgm:presLayoutVars>
      </dgm:prSet>
      <dgm:spPr/>
    </dgm:pt>
  </dgm:ptLst>
  <dgm:cxnLst>
    <dgm:cxn modelId="{B321BC05-022A-418E-AF25-F3B53DA787C6}" type="presOf" srcId="{AEC36E70-7383-486A-9CCD-5B2B86E44060}" destId="{5152D43F-E96E-43ED-9CA7-89097768812D}" srcOrd="0" destOrd="0" presId="urn:microsoft.com/office/officeart/2005/8/layout/vList2"/>
    <dgm:cxn modelId="{1AFE2014-E646-485F-A2AE-CAE8159355FD}" srcId="{6DC8BFCC-AD6F-45A1-B6CC-9B704D3922A7}" destId="{AEC36E70-7383-486A-9CCD-5B2B86E44060}" srcOrd="0" destOrd="0" parTransId="{8F58D4B8-365F-484E-BC8F-B6F5A488CADA}" sibTransId="{12BA0AF4-6CAC-4CD5-9AF8-FEAFE6BBDF05}"/>
    <dgm:cxn modelId="{E442C52E-F412-465F-8A2A-ACCA5806FEA6}" srcId="{6DC8BFCC-AD6F-45A1-B6CC-9B704D3922A7}" destId="{5B23CC0E-173C-4838-8B67-8148FD4EF870}" srcOrd="4" destOrd="0" parTransId="{3149BBEE-AFB9-4142-82BF-9614C9FE9728}" sibTransId="{018BC4E6-E9F3-4F8E-9827-079D1EEF7692}"/>
    <dgm:cxn modelId="{04BA7A31-8AFF-4539-9184-89C9BC7AA86B}" srcId="{6DC8BFCC-AD6F-45A1-B6CC-9B704D3922A7}" destId="{EDD714A7-339B-482E-BA46-54E41E1B010E}" srcOrd="3" destOrd="0" parTransId="{172775E5-68D1-45AE-8903-4A7C9541F8D8}" sibTransId="{C29B4BE1-8A28-4089-A0D7-7650B1C55427}"/>
    <dgm:cxn modelId="{B56EA739-390A-4FF1-B3F9-202121F79B5D}" type="presOf" srcId="{50B98B8A-0C87-49B8-A8E4-7B6D91EBCC94}" destId="{B5EC6FAF-0448-4CA7-8484-FF1F567A247D}" srcOrd="0" destOrd="0" presId="urn:microsoft.com/office/officeart/2005/8/layout/vList2"/>
    <dgm:cxn modelId="{8E2BD24A-3138-449C-AF55-D7A1703CE55B}" type="presOf" srcId="{5B23CC0E-173C-4838-8B67-8148FD4EF870}" destId="{8E86CC5B-4A70-4078-A199-33A0545FD41A}" srcOrd="0" destOrd="0" presId="urn:microsoft.com/office/officeart/2005/8/layout/vList2"/>
    <dgm:cxn modelId="{765AD58D-BF95-42D1-9913-DF9726373F5B}" type="presOf" srcId="{FB46CEA3-7FF1-43E6-B96E-19F6CCA9767C}" destId="{B58EE0F7-067B-4DDD-A4E1-34A88970568B}" srcOrd="0" destOrd="0" presId="urn:microsoft.com/office/officeart/2005/8/layout/vList2"/>
    <dgm:cxn modelId="{20CE18B2-AE21-4575-820D-40CE9C1481C5}" type="presOf" srcId="{EDD714A7-339B-482E-BA46-54E41E1B010E}" destId="{0F51C377-DFFB-4CD6-B879-59A8728405D5}" srcOrd="0" destOrd="0" presId="urn:microsoft.com/office/officeart/2005/8/layout/vList2"/>
    <dgm:cxn modelId="{47CBB3E3-014C-4C4A-9028-1705A988EB8D}" srcId="{6DC8BFCC-AD6F-45A1-B6CC-9B704D3922A7}" destId="{FB46CEA3-7FF1-43E6-B96E-19F6CCA9767C}" srcOrd="1" destOrd="0" parTransId="{A36C650B-E5C6-4226-BCEC-B1958C3758B1}" sibTransId="{7D200169-92BA-459E-943B-F4F458FA982C}"/>
    <dgm:cxn modelId="{C04909FA-1BCF-4721-A439-D4802543854D}" srcId="{6DC8BFCC-AD6F-45A1-B6CC-9B704D3922A7}" destId="{50B98B8A-0C87-49B8-A8E4-7B6D91EBCC94}" srcOrd="2" destOrd="0" parTransId="{CB1AA03F-1C33-4198-9419-F0F7AAB8ACFD}" sibTransId="{C54A0C4B-8D4E-4809-82C7-856C81DAA5F7}"/>
    <dgm:cxn modelId="{891674FA-5E27-4944-91F1-BC74D5F158F2}" type="presOf" srcId="{6DC8BFCC-AD6F-45A1-B6CC-9B704D3922A7}" destId="{7AD09EAD-5541-478A-B34B-261591359646}" srcOrd="0" destOrd="0" presId="urn:microsoft.com/office/officeart/2005/8/layout/vList2"/>
    <dgm:cxn modelId="{EEBE8769-768C-4803-990B-C426E13D0898}" type="presParOf" srcId="{7AD09EAD-5541-478A-B34B-261591359646}" destId="{5152D43F-E96E-43ED-9CA7-89097768812D}" srcOrd="0" destOrd="0" presId="urn:microsoft.com/office/officeart/2005/8/layout/vList2"/>
    <dgm:cxn modelId="{C5182760-4430-44F7-BFC0-2D23C5CDD261}" type="presParOf" srcId="{7AD09EAD-5541-478A-B34B-261591359646}" destId="{7DB9A373-95AA-439A-B0D7-2EADFC3F2213}" srcOrd="1" destOrd="0" presId="urn:microsoft.com/office/officeart/2005/8/layout/vList2"/>
    <dgm:cxn modelId="{A5250EC6-85A9-49BC-9C4A-AFCCB0AF9D17}" type="presParOf" srcId="{7AD09EAD-5541-478A-B34B-261591359646}" destId="{B58EE0F7-067B-4DDD-A4E1-34A88970568B}" srcOrd="2" destOrd="0" presId="urn:microsoft.com/office/officeart/2005/8/layout/vList2"/>
    <dgm:cxn modelId="{F4502516-9614-46F1-A087-B88D87E1CC38}" type="presParOf" srcId="{7AD09EAD-5541-478A-B34B-261591359646}" destId="{709D510F-6849-4A39-AF0C-D5E30100D113}" srcOrd="3" destOrd="0" presId="urn:microsoft.com/office/officeart/2005/8/layout/vList2"/>
    <dgm:cxn modelId="{8187FE3A-B96A-4E9A-B093-322D83CD93B9}" type="presParOf" srcId="{7AD09EAD-5541-478A-B34B-261591359646}" destId="{B5EC6FAF-0448-4CA7-8484-FF1F567A247D}" srcOrd="4" destOrd="0" presId="urn:microsoft.com/office/officeart/2005/8/layout/vList2"/>
    <dgm:cxn modelId="{38AD8291-C8BF-447B-AC83-99CDC28D7E0A}" type="presParOf" srcId="{7AD09EAD-5541-478A-B34B-261591359646}" destId="{08220610-4B85-4ED6-95B2-2D0CC86D8691}" srcOrd="5" destOrd="0" presId="urn:microsoft.com/office/officeart/2005/8/layout/vList2"/>
    <dgm:cxn modelId="{949D419F-2B8E-4EF2-8603-04303F063596}" type="presParOf" srcId="{7AD09EAD-5541-478A-B34B-261591359646}" destId="{0F51C377-DFFB-4CD6-B879-59A8728405D5}" srcOrd="6" destOrd="0" presId="urn:microsoft.com/office/officeart/2005/8/layout/vList2"/>
    <dgm:cxn modelId="{95750373-AE1B-4A27-BFD3-F58389BBC8DD}" type="presParOf" srcId="{7AD09EAD-5541-478A-B34B-261591359646}" destId="{1D92F88B-EE06-4333-83F4-64360F4DAE8A}" srcOrd="7" destOrd="0" presId="urn:microsoft.com/office/officeart/2005/8/layout/vList2"/>
    <dgm:cxn modelId="{85E63810-65B3-4C96-8C0F-E64424DD2BE1}" type="presParOf" srcId="{7AD09EAD-5541-478A-B34B-261591359646}" destId="{8E86CC5B-4A70-4078-A199-33A0545FD41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2D43F-E96E-43ED-9CA7-89097768812D}">
      <dsp:nvSpPr>
        <dsp:cNvPr id="0" name=""/>
        <dsp:cNvSpPr/>
      </dsp:nvSpPr>
      <dsp:spPr>
        <a:xfrm>
          <a:off x="0" y="6101"/>
          <a:ext cx="703089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1910.251 - Definitions</a:t>
          </a:r>
          <a:endParaRPr lang="en-US" sz="1700" kern="1200"/>
        </a:p>
      </dsp:txBody>
      <dsp:txXfrm>
        <a:off x="19904" y="26005"/>
        <a:ext cx="6991087" cy="367937"/>
      </dsp:txXfrm>
    </dsp:sp>
    <dsp:sp modelId="{B58EE0F7-067B-4DDD-A4E1-34A88970568B}">
      <dsp:nvSpPr>
        <dsp:cNvPr id="0" name=""/>
        <dsp:cNvSpPr/>
      </dsp:nvSpPr>
      <dsp:spPr>
        <a:xfrm>
          <a:off x="0" y="462806"/>
          <a:ext cx="703089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1910.252 - General Requirements</a:t>
          </a:r>
          <a:endParaRPr lang="en-US" sz="1700" kern="1200"/>
        </a:p>
      </dsp:txBody>
      <dsp:txXfrm>
        <a:off x="19904" y="482710"/>
        <a:ext cx="6991087" cy="367937"/>
      </dsp:txXfrm>
    </dsp:sp>
    <dsp:sp modelId="{B5EC6FAF-0448-4CA7-8484-FF1F567A247D}">
      <dsp:nvSpPr>
        <dsp:cNvPr id="0" name=""/>
        <dsp:cNvSpPr/>
      </dsp:nvSpPr>
      <dsp:spPr>
        <a:xfrm>
          <a:off x="0" y="919512"/>
          <a:ext cx="703089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1910.253 - Oxygen-fuel gas welding and cutting</a:t>
          </a:r>
          <a:endParaRPr lang="en-US" sz="1700" kern="1200"/>
        </a:p>
      </dsp:txBody>
      <dsp:txXfrm>
        <a:off x="19904" y="939416"/>
        <a:ext cx="6991087" cy="367937"/>
      </dsp:txXfrm>
    </dsp:sp>
    <dsp:sp modelId="{0F51C377-DFFB-4CD6-B879-59A8728405D5}">
      <dsp:nvSpPr>
        <dsp:cNvPr id="0" name=""/>
        <dsp:cNvSpPr/>
      </dsp:nvSpPr>
      <dsp:spPr>
        <a:xfrm>
          <a:off x="0" y="1376217"/>
          <a:ext cx="703089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1910.254 - Arc welding and cutting</a:t>
          </a:r>
          <a:endParaRPr lang="en-US" sz="1700" kern="1200"/>
        </a:p>
      </dsp:txBody>
      <dsp:txXfrm>
        <a:off x="19904" y="1396121"/>
        <a:ext cx="6991087" cy="367937"/>
      </dsp:txXfrm>
    </dsp:sp>
    <dsp:sp modelId="{8E86CC5B-4A70-4078-A199-33A0545FD41A}">
      <dsp:nvSpPr>
        <dsp:cNvPr id="0" name=""/>
        <dsp:cNvSpPr/>
      </dsp:nvSpPr>
      <dsp:spPr>
        <a:xfrm>
          <a:off x="0" y="1832922"/>
          <a:ext cx="703089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1910.255 - Resistance welding</a:t>
          </a:r>
          <a:endParaRPr lang="en-US" sz="1700" kern="1200"/>
        </a:p>
      </dsp:txBody>
      <dsp:txXfrm>
        <a:off x="19904" y="1852826"/>
        <a:ext cx="6991087"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3DBDD-17B8-4CA8-B2B2-CF00280C8C0A}"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3E193-5DD8-4DC5-B6A9-30C6AD3FB204}" type="slidenum">
              <a:rPr lang="en-US" smtClean="0"/>
              <a:t>‹#›</a:t>
            </a:fld>
            <a:endParaRPr lang="en-US"/>
          </a:p>
        </p:txBody>
      </p:sp>
    </p:spTree>
    <p:extLst>
      <p:ext uri="{BB962C8B-B14F-4D97-AF65-F5344CB8AC3E}">
        <p14:creationId xmlns:p14="http://schemas.microsoft.com/office/powerpoint/2010/main" val="27981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wi-global.com/technical-knowledge/faqs/what-is-arc-weld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twi-global.com/technical-knowledge/faqs/what-is-weld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ncolnelectric.com/assets/US/EN/MSDS_lib/ZLE_SDS_NA-EN-200000008445.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ritannica.com/science/pressu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britannica.com/science/stress-physic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sites/default/files/publications/OSHA_FS-3647_Welding.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what Subpart Q consists of and these are the things we will discuss. Part 1910 Sections 251 - 255</a:t>
            </a:r>
          </a:p>
        </p:txBody>
      </p:sp>
      <p:sp>
        <p:nvSpPr>
          <p:cNvPr id="4" name="Slide Number Placeholder 3"/>
          <p:cNvSpPr>
            <a:spLocks noGrp="1"/>
          </p:cNvSpPr>
          <p:nvPr>
            <p:ph type="sldNum" sz="quarter" idx="5"/>
          </p:nvPr>
        </p:nvSpPr>
        <p:spPr/>
        <p:txBody>
          <a:bodyPr/>
          <a:lstStyle/>
          <a:p>
            <a:fld id="{FD83E193-5DD8-4DC5-B6A9-30C6AD3FB204}" type="slidenum">
              <a:rPr lang="en-US" smtClean="0"/>
              <a:t>3</a:t>
            </a:fld>
            <a:endParaRPr lang="en-US"/>
          </a:p>
        </p:txBody>
      </p:sp>
    </p:spTree>
    <p:extLst>
      <p:ext uri="{BB962C8B-B14F-4D97-AF65-F5344CB8AC3E}">
        <p14:creationId xmlns:p14="http://schemas.microsoft.com/office/powerpoint/2010/main" val="138533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Helmets or hand shields must be used during arc welding or arc cutting, including helpers or attendants (except for submerged arc welding). Anyone know what submerged welding is?</a:t>
            </a:r>
          </a:p>
          <a:p>
            <a:endParaRPr lang="en-US" b="0" i="0" dirty="0">
              <a:solidFill>
                <a:srgbClr val="002D5E"/>
              </a:solidFill>
              <a:effectLst/>
              <a:latin typeface="Open Sans"/>
            </a:endParaRPr>
          </a:p>
          <a:p>
            <a:r>
              <a:rPr lang="en-US" b="0" i="0" dirty="0">
                <a:solidFill>
                  <a:schemeClr val="tx1"/>
                </a:solidFill>
                <a:effectLst/>
                <a:latin typeface="Open Sans"/>
              </a:rPr>
              <a:t>Submerged-arc welding (SAW) is a common </a:t>
            </a:r>
            <a:r>
              <a:rPr lang="en-US" b="0" i="0" dirty="0">
                <a:solidFill>
                  <a:schemeClr val="tx1"/>
                </a:solidFill>
                <a:effectLst/>
                <a:latin typeface="Open Sans"/>
                <a:hlinkClick r:id="rId3" tooltip="What is Arc Welding? - Definition and Process Types">
                  <a:extLst>
                    <a:ext uri="{A12FA001-AC4F-418D-AE19-62706E023703}">
                      <ahyp:hlinkClr xmlns:ahyp="http://schemas.microsoft.com/office/drawing/2018/hyperlinkcolor" val="tx"/>
                    </a:ext>
                  </a:extLst>
                </a:hlinkClick>
              </a:rPr>
              <a:t>arc welding process</a:t>
            </a:r>
            <a:r>
              <a:rPr lang="en-US" b="0" i="0" dirty="0">
                <a:solidFill>
                  <a:schemeClr val="tx1"/>
                </a:solidFill>
                <a:effectLst/>
                <a:latin typeface="Open Sans"/>
              </a:rPr>
              <a:t> that involves the formation of an arc between a continuously fed electrode and the workpiece. A blanket of powdered flux generates a protective gas shield and a slag which protects the weld zone. The arc is submerged beneath the flux blanket and is not normally visible during </a:t>
            </a:r>
            <a:r>
              <a:rPr lang="en-US" b="0" i="0" dirty="0">
                <a:solidFill>
                  <a:schemeClr val="tx1"/>
                </a:solidFill>
                <a:effectLst/>
                <a:latin typeface="Open Sans"/>
                <a:hlinkClick r:id="rId4" tooltip="What is Welding? - Definition, Processes and Types of Welds">
                  <a:extLst>
                    <a:ext uri="{A12FA001-AC4F-418D-AE19-62706E023703}">
                      <ahyp:hlinkClr xmlns:ahyp="http://schemas.microsoft.com/office/drawing/2018/hyperlinkcolor" val="tx"/>
                    </a:ext>
                  </a:extLst>
                </a:hlinkClick>
              </a:rPr>
              <a:t>welding</a:t>
            </a:r>
            <a:r>
              <a:rPr lang="en-US" b="0" i="0" dirty="0">
                <a:solidFill>
                  <a:schemeClr val="tx1"/>
                </a:solidFill>
                <a:effectLst/>
                <a:latin typeface="Open Sans"/>
              </a:rPr>
              <a:t>.</a:t>
            </a:r>
            <a:endParaRPr lang="en-US" dirty="0">
              <a:solidFill>
                <a:schemeClr val="tx1"/>
              </a:solidFill>
            </a:endParaRPr>
          </a:p>
          <a:p>
            <a:endParaRPr lang="en-US" dirty="0"/>
          </a:p>
          <a:p>
            <a:r>
              <a:rPr lang="en-US" dirty="0"/>
              <a:t>Goggles or suitable specs must be used for gas welding or oxygen cutting with suitable </a:t>
            </a:r>
            <a:r>
              <a:rPr lang="en-US"/>
              <a:t>filter lenses. </a:t>
            </a:r>
            <a:endParaRPr lang="en-US" dirty="0"/>
          </a:p>
          <a:p>
            <a:endParaRPr lang="en-US" dirty="0"/>
          </a:p>
          <a:p>
            <a:r>
              <a:rPr lang="en-US" dirty="0"/>
              <a:t>Glasses without side shields, with the proper filter lenses are allowed during light gas welding, brazing, or inspecting.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Your eyes can be permanently damaged if you don’t protect them during welding operations. Even if just tac welding, wear a helmet.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9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Confined space: </a:t>
            </a:r>
          </a:p>
          <a:p>
            <a:r>
              <a:rPr lang="en-US" dirty="0"/>
              <a:t>The space is big enough for you to bodily enter and perform your work</a:t>
            </a:r>
          </a:p>
          <a:p>
            <a:r>
              <a:rPr lang="en-US" dirty="0"/>
              <a:t>Not designed for continuous occupancy</a:t>
            </a:r>
          </a:p>
          <a:p>
            <a:r>
              <a:rPr lang="en-US" dirty="0"/>
              <a:t>Has limited means for entering and exiting</a:t>
            </a:r>
          </a:p>
          <a:p>
            <a:endParaRPr lang="en-US" dirty="0"/>
          </a:p>
          <a:p>
            <a:endParaRPr lang="en-US" dirty="0"/>
          </a:p>
          <a:p>
            <a:r>
              <a:rPr lang="en-US" dirty="0"/>
              <a:t>PRCS: contains one of these:</a:t>
            </a:r>
          </a:p>
          <a:p>
            <a:r>
              <a:rPr lang="en-US" dirty="0"/>
              <a:t>Has or has the potential to contain a hazardous atmosphere</a:t>
            </a:r>
          </a:p>
          <a:p>
            <a:r>
              <a:rPr lang="en-US" dirty="0"/>
              <a:t>Contains material that has the potential to engulf you (water, oil, grain…)</a:t>
            </a:r>
          </a:p>
          <a:p>
            <a:r>
              <a:rPr lang="en-US" dirty="0"/>
              <a:t>Has walls that converge inward or floors that slope downward and taper into an area that could trap or asphyxiate you</a:t>
            </a:r>
          </a:p>
          <a:p>
            <a:r>
              <a:rPr lang="en-US" dirty="0"/>
              <a:t>OR, contains ANY OTHER recognized safety hazard</a:t>
            </a:r>
          </a:p>
          <a:p>
            <a:endParaRPr lang="en-US" dirty="0"/>
          </a:p>
          <a:p>
            <a:r>
              <a:rPr lang="en-US" dirty="0"/>
              <a:t>Be aware, that a confined space where welding or cutting is taking place may be reclassified as a permit required confined space if the atmosphere changes. </a:t>
            </a:r>
          </a:p>
          <a:p>
            <a:endParaRPr lang="en-US" dirty="0"/>
          </a:p>
          <a:p>
            <a:r>
              <a:rPr lang="en-US" dirty="0"/>
              <a:t>Airline respirators. In circumstances for which it is impossible to provide such ventilation, airline respirators or hose masks approved for this purpose by the National Institute for Occupational Safety and Health (NIOSH) under 42 CFR part 84 must be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27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Confined space: </a:t>
            </a:r>
          </a:p>
          <a:p>
            <a:r>
              <a:rPr lang="en-US" dirty="0"/>
              <a:t>The space is big enough for you to bodily enter and perform your work</a:t>
            </a:r>
          </a:p>
          <a:p>
            <a:r>
              <a:rPr lang="en-US" dirty="0"/>
              <a:t>Not designed for continuous occupancy</a:t>
            </a:r>
          </a:p>
          <a:p>
            <a:r>
              <a:rPr lang="en-US" dirty="0"/>
              <a:t>Has limited means for entering and exiting</a:t>
            </a:r>
          </a:p>
          <a:p>
            <a:endParaRPr lang="en-US" dirty="0"/>
          </a:p>
          <a:p>
            <a:endParaRPr lang="en-US" dirty="0"/>
          </a:p>
          <a:p>
            <a:r>
              <a:rPr lang="en-US" dirty="0"/>
              <a:t>PRCS: contains one of these:</a:t>
            </a:r>
          </a:p>
          <a:p>
            <a:r>
              <a:rPr lang="en-US" dirty="0"/>
              <a:t>Has or has the potential to contain a hazardous atmosphere</a:t>
            </a:r>
          </a:p>
          <a:p>
            <a:r>
              <a:rPr lang="en-US" dirty="0"/>
              <a:t>Contains material that has the potential to engulf you (water, oil, grain…)</a:t>
            </a:r>
          </a:p>
          <a:p>
            <a:r>
              <a:rPr lang="en-US" dirty="0"/>
              <a:t>Has walls that converge inward or floors that slope downward and taper into an area that could trap or asphyxiate you</a:t>
            </a:r>
          </a:p>
          <a:p>
            <a:r>
              <a:rPr lang="en-US" dirty="0"/>
              <a:t>OR, contains ANY OTHER recognized safety hazard</a:t>
            </a:r>
          </a:p>
          <a:p>
            <a:endParaRPr lang="en-US" dirty="0"/>
          </a:p>
          <a:p>
            <a:r>
              <a:rPr lang="en-US" dirty="0"/>
              <a:t>Be aware, that a confined space where welding or cutting is taking place may be reclassified as a permit required confined space if the atmosphere changes. </a:t>
            </a:r>
          </a:p>
          <a:p>
            <a:endParaRPr lang="en-US" dirty="0"/>
          </a:p>
          <a:p>
            <a:r>
              <a:rPr lang="en-US" dirty="0"/>
              <a:t>Airline respirators. In circumstances for which it is impossible to provide such ventilation, airline respirators or hose masks approved for this purpose by the National Institute for Occupational Safety and Health (NIOSH) under 42 CFR part 84 must be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202124"/>
                </a:solidFill>
                <a:effectLst/>
                <a:latin typeface="Roboto"/>
              </a:rPr>
              <a:t>An explosimeter is a gas detector which is used to measure the amount of combustible gases present in a sample. When a percentage of the lower </a:t>
            </a:r>
            <a:r>
              <a:rPr lang="en-US" b="1" i="0" dirty="0">
                <a:solidFill>
                  <a:srgbClr val="202124"/>
                </a:solidFill>
                <a:effectLst/>
                <a:latin typeface="Roboto"/>
              </a:rPr>
              <a:t>explosive</a:t>
            </a:r>
            <a:r>
              <a:rPr lang="en-US" b="0" i="0" dirty="0">
                <a:solidFill>
                  <a:srgbClr val="202124"/>
                </a:solidFill>
                <a:effectLst/>
                <a:latin typeface="Roboto"/>
              </a:rPr>
              <a:t> limit (LEL) of an atmosphere is exceeded, an alarm signal on the instrument is activated.</a:t>
            </a:r>
          </a:p>
          <a:p>
            <a:endParaRPr lang="en-US" b="0"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Used containers.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welding, cutting, or other hot work shall be performed on used drums, barrels, tanks or other containers until they have been cleaned so thoroughly as to make absolutely certain that there are no flammable materials present or any substances such as greases, tars, acids, or other materials which when subjected to heat, might produce flammable or toxic vapors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PRCS? </a:t>
            </a:r>
            <a:endParaRPr lang="en-US" dirty="0"/>
          </a:p>
        </p:txBody>
      </p:sp>
      <p:sp>
        <p:nvSpPr>
          <p:cNvPr id="4" name="Slide Number Placeholder 3"/>
          <p:cNvSpPr>
            <a:spLocks noGrp="1"/>
          </p:cNvSpPr>
          <p:nvPr>
            <p:ph type="sldNum" sz="quarter" idx="5"/>
          </p:nvPr>
        </p:nvSpPr>
        <p:spPr/>
        <p:txBody>
          <a:bodyPr/>
          <a:lstStyle/>
          <a:p>
            <a:fld id="{FD83E193-5DD8-4DC5-B6A9-30C6AD3FB204}" type="slidenum">
              <a:rPr lang="en-US" smtClean="0"/>
              <a:t>23</a:t>
            </a:fld>
            <a:endParaRPr lang="en-US"/>
          </a:p>
        </p:txBody>
      </p:sp>
    </p:spTree>
    <p:extLst>
      <p:ext uri="{BB962C8B-B14F-4D97-AF65-F5344CB8AC3E}">
        <p14:creationId xmlns:p14="http://schemas.microsoft.com/office/powerpoint/2010/main" val="322170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company must have a Haz Com program and must include any potentially hazardous materials used in fluxes, coatings, coverings, and filler metals used in welding and cutting, or hazardous materials released into the air during those operations. Employees must have access to labels on containers and SDS, and must be trained how to read those labels and SDS. </a:t>
            </a:r>
          </a:p>
          <a:p>
            <a:r>
              <a:rPr lang="en-US" dirty="0"/>
              <a:t>Here is a sample SDS sheet</a:t>
            </a:r>
          </a:p>
          <a:p>
            <a:r>
              <a:rPr lang="pt-BR" dirty="0">
                <a:hlinkClick r:id="rId3"/>
              </a:rPr>
              <a:t>ZLE_SDS_NA-EN-200000008445.pdf (lincolnelectric.com)</a:t>
            </a:r>
            <a:endParaRPr lang="pt-BR" dirty="0"/>
          </a:p>
          <a:p>
            <a:endParaRPr lang="pt-B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30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4C4B49"/>
                </a:solidFill>
                <a:effectLst/>
                <a:latin typeface="Arial" panose="020B0604020202020204" pitchFamily="34" charset="0"/>
              </a:rPr>
              <a:t>PSIG, pounds per square inch gauge is the term for pressure specified by a gauge or other pressure measurement device. It gives the difference between the pressure in a pipe or tank and the pressure of the atmosphere (atm)</a:t>
            </a:r>
          </a:p>
          <a:p>
            <a:endParaRPr lang="en-US" b="0" i="0" dirty="0">
              <a:solidFill>
                <a:srgbClr val="4C4B49"/>
              </a:solidFill>
              <a:effectLst/>
              <a:latin typeface="Arial" panose="020B0604020202020204" pitchFamily="34" charset="0"/>
            </a:endParaRPr>
          </a:p>
          <a:p>
            <a:r>
              <a:rPr lang="en-US" b="0" i="0" dirty="0">
                <a:solidFill>
                  <a:srgbClr val="4C4B49"/>
                </a:solidFill>
                <a:effectLst/>
                <a:latin typeface="Arial" panose="020B0604020202020204" pitchFamily="34" charset="0"/>
              </a:rPr>
              <a:t>PSIA, pounds per square inch absolute is a term that describes the absolute pressure in PSI, including the pressure of the atmosphere. Absolute pressure is also sometimes referred to as “total pressure.”</a:t>
            </a:r>
          </a:p>
          <a:p>
            <a:endParaRPr lang="en-US" b="0" i="0" dirty="0">
              <a:solidFill>
                <a:srgbClr val="4C4B49"/>
              </a:solidFill>
              <a:effectLst/>
              <a:latin typeface="Arial" panose="020B0604020202020204" pitchFamily="34" charset="0"/>
            </a:endParaRPr>
          </a:p>
          <a:p>
            <a:r>
              <a:rPr lang="en-US" b="1" i="0" dirty="0">
                <a:solidFill>
                  <a:schemeClr val="tx1"/>
                </a:solidFill>
                <a:effectLst/>
                <a:latin typeface="Georgia" panose="02040502050405020303" pitchFamily="18" charset="0"/>
              </a:rPr>
              <a:t>Kilopascal (kPa)</a:t>
            </a:r>
            <a:r>
              <a:rPr lang="en-US" b="0" i="0" dirty="0">
                <a:solidFill>
                  <a:schemeClr val="tx1"/>
                </a:solidFill>
                <a:effectLst/>
                <a:latin typeface="Georgia" panose="02040502050405020303" pitchFamily="18" charset="0"/>
              </a:rPr>
              <a:t>, one thousand times the unit of </a:t>
            </a:r>
            <a:r>
              <a:rPr lang="en-US" b="0" i="0" u="none" strike="noStrike" dirty="0">
                <a:solidFill>
                  <a:schemeClr val="tx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pressure</a:t>
            </a:r>
            <a:r>
              <a:rPr lang="en-US" b="0" i="0" dirty="0">
                <a:solidFill>
                  <a:schemeClr val="tx1"/>
                </a:solidFill>
                <a:effectLst/>
                <a:latin typeface="Georgia" panose="02040502050405020303" pitchFamily="18" charset="0"/>
              </a:rPr>
              <a:t> and </a:t>
            </a:r>
            <a:r>
              <a:rPr lang="en-US" b="0" i="0" u="none" strike="noStrike" dirty="0">
                <a:solidFill>
                  <a:schemeClr val="tx1"/>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stress</a:t>
            </a:r>
            <a:r>
              <a:rPr lang="en-US" b="0" i="0" dirty="0">
                <a:solidFill>
                  <a:schemeClr val="tx1"/>
                </a:solidFill>
                <a:effectLst/>
                <a:latin typeface="Georgia" panose="02040502050405020303" pitchFamily="18" charset="0"/>
              </a:rPr>
              <a:t> in the </a:t>
            </a:r>
            <a:r>
              <a:rPr lang="en-US" b="0" i="0" dirty="0" err="1">
                <a:solidFill>
                  <a:schemeClr val="tx1"/>
                </a:solidFill>
                <a:effectLst/>
                <a:latin typeface="Georgia" panose="02040502050405020303" pitchFamily="18" charset="0"/>
              </a:rPr>
              <a:t>metre</a:t>
            </a:r>
            <a:r>
              <a:rPr lang="en-US" b="0" i="0" dirty="0">
                <a:solidFill>
                  <a:schemeClr val="tx1"/>
                </a:solidFill>
                <a:effectLst/>
                <a:latin typeface="Georgia" panose="02040502050405020303" pitchFamily="18" charset="0"/>
              </a:rPr>
              <a:t>-kilogram-second system</a:t>
            </a:r>
          </a:p>
          <a:p>
            <a:endParaRPr lang="en-US" b="0" i="0" dirty="0">
              <a:solidFill>
                <a:schemeClr val="tx1"/>
              </a:solidFill>
              <a:effectLst/>
              <a:latin typeface="Georgia" panose="02040502050405020303" pitchFamily="18"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21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gas cylinders you are using must be marked to identify what is inside them. It can be painted on, stamped on, or with a label.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8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73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3E193-5DD8-4DC5-B6A9-30C6AD3FB204}" type="slidenum">
              <a:rPr lang="en-US" smtClean="0"/>
              <a:t>33</a:t>
            </a:fld>
            <a:endParaRPr lang="en-US"/>
          </a:p>
        </p:txBody>
      </p:sp>
    </p:spTree>
    <p:extLst>
      <p:ext uri="{BB962C8B-B14F-4D97-AF65-F5344CB8AC3E}">
        <p14:creationId xmlns:p14="http://schemas.microsoft.com/office/powerpoint/2010/main" val="22864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Part 1910 section 102 is acetylene</a:t>
            </a:r>
          </a:p>
          <a:p>
            <a:endParaRPr lang="en-US" dirty="0"/>
          </a:p>
          <a:p>
            <a:r>
              <a:rPr lang="en-US" dirty="0"/>
              <a:t>Part 1910 section 104 is oxygen</a:t>
            </a:r>
          </a:p>
        </p:txBody>
      </p:sp>
      <p:sp>
        <p:nvSpPr>
          <p:cNvPr id="4" name="Slide Number Placeholder 3"/>
          <p:cNvSpPr>
            <a:spLocks noGrp="1"/>
          </p:cNvSpPr>
          <p:nvPr>
            <p:ph type="sldNum" sz="quarter" idx="5"/>
          </p:nvPr>
        </p:nvSpPr>
        <p:spPr/>
        <p:txBody>
          <a:bodyPr/>
          <a:lstStyle/>
          <a:p>
            <a:fld id="{FD83E193-5DD8-4DC5-B6A9-30C6AD3FB204}" type="slidenum">
              <a:rPr lang="en-US" smtClean="0"/>
              <a:t>4</a:t>
            </a:fld>
            <a:endParaRPr lang="en-US"/>
          </a:p>
        </p:txBody>
      </p:sp>
    </p:spTree>
    <p:extLst>
      <p:ext uri="{BB962C8B-B14F-4D97-AF65-F5344CB8AC3E}">
        <p14:creationId xmlns:p14="http://schemas.microsoft.com/office/powerpoint/2010/main" val="4290829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Pass out first knowledge check sheet</a:t>
            </a:r>
          </a:p>
        </p:txBody>
      </p:sp>
      <p:sp>
        <p:nvSpPr>
          <p:cNvPr id="4" name="Slide Number Placeholder 3"/>
          <p:cNvSpPr>
            <a:spLocks noGrp="1"/>
          </p:cNvSpPr>
          <p:nvPr>
            <p:ph type="sldNum" sz="quarter" idx="5"/>
          </p:nvPr>
        </p:nvSpPr>
        <p:spPr/>
        <p:txBody>
          <a:bodyPr/>
          <a:lstStyle/>
          <a:p>
            <a:fld id="{FD83E193-5DD8-4DC5-B6A9-30C6AD3FB204}" type="slidenum">
              <a:rPr lang="en-US" smtClean="0"/>
              <a:t>35</a:t>
            </a:fld>
            <a:endParaRPr lang="en-US"/>
          </a:p>
        </p:txBody>
      </p:sp>
    </p:spTree>
    <p:extLst>
      <p:ext uri="{BB962C8B-B14F-4D97-AF65-F5344CB8AC3E}">
        <p14:creationId xmlns:p14="http://schemas.microsoft.com/office/powerpoint/2010/main" val="1755089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dirty="0">
                <a:solidFill>
                  <a:srgbClr val="3A3A3A"/>
                </a:solidFill>
                <a:effectLst/>
                <a:latin typeface="-apple-system"/>
              </a:rPr>
              <a:t>Does anyone know the difference between manual and automatic?</a:t>
            </a:r>
          </a:p>
          <a:p>
            <a:endParaRPr lang="en-US" b="1" i="0" dirty="0">
              <a:solidFill>
                <a:srgbClr val="3A3A3A"/>
              </a:solidFill>
              <a:effectLst/>
              <a:latin typeface="-apple-system"/>
            </a:endParaRPr>
          </a:p>
          <a:p>
            <a:r>
              <a:rPr lang="en-US" b="1" i="0" dirty="0">
                <a:solidFill>
                  <a:srgbClr val="3A3A3A"/>
                </a:solidFill>
                <a:effectLst/>
                <a:latin typeface="-apple-system"/>
              </a:rPr>
              <a:t>Manual Welding: </a:t>
            </a:r>
            <a:r>
              <a:rPr lang="en-US" b="0" i="0" dirty="0">
                <a:solidFill>
                  <a:srgbClr val="3A3A3A"/>
                </a:solidFill>
                <a:effectLst/>
                <a:latin typeface="-apple-system"/>
              </a:rPr>
              <a:t>Manual welding is welding in which entire welding operations are controlled by hand i.e. the electrode holder, welding hand torch, controlled by hands only</a:t>
            </a:r>
          </a:p>
          <a:p>
            <a:endParaRPr lang="en-US" b="0" i="0" dirty="0">
              <a:solidFill>
                <a:srgbClr val="3A3A3A"/>
              </a:solidFill>
              <a:effectLst/>
              <a:latin typeface="-apple-system"/>
            </a:endParaRPr>
          </a:p>
          <a:p>
            <a:r>
              <a:rPr lang="en-US" b="1" i="0" dirty="0">
                <a:solidFill>
                  <a:srgbClr val="3A3A3A"/>
                </a:solidFill>
                <a:effectLst/>
                <a:latin typeface="-apple-system"/>
              </a:rPr>
              <a:t>Semiautomatic Welding: </a:t>
            </a:r>
            <a:r>
              <a:rPr lang="en-US" b="0" i="0" dirty="0">
                <a:solidFill>
                  <a:srgbClr val="3A3A3A"/>
                </a:solidFill>
                <a:effectLst/>
                <a:latin typeface="-apple-system"/>
              </a:rPr>
              <a:t>Semi-automatic welding is one in which equipment used controls the filler metal feed but the advance of the welding is manually controlled </a:t>
            </a:r>
            <a:r>
              <a:rPr lang="en-US" b="0" i="0" dirty="0" err="1">
                <a:solidFill>
                  <a:srgbClr val="3A3A3A"/>
                </a:solidFill>
                <a:effectLst/>
                <a:latin typeface="-apple-system"/>
              </a:rPr>
              <a:t>i.e</a:t>
            </a:r>
            <a:r>
              <a:rPr lang="en-US" b="0" i="0" dirty="0">
                <a:solidFill>
                  <a:srgbClr val="3A3A3A"/>
                </a:solidFill>
                <a:effectLst/>
                <a:latin typeface="-apple-system"/>
              </a:rPr>
              <a:t> a wire feeder is attached to the welding equipment which advances the filler metal continuously through welding torch and the torch is controlled manually for the welding</a:t>
            </a:r>
          </a:p>
          <a:p>
            <a:endParaRPr lang="en-US" b="0" i="0" dirty="0">
              <a:solidFill>
                <a:srgbClr val="3A3A3A"/>
              </a:solidFill>
              <a:effectLst/>
              <a:latin typeface="-apple-system"/>
            </a:endParaRPr>
          </a:p>
          <a:p>
            <a:r>
              <a:rPr lang="en-US" b="1" i="0" dirty="0">
                <a:solidFill>
                  <a:srgbClr val="3A3A3A"/>
                </a:solidFill>
                <a:effectLst/>
                <a:latin typeface="-apple-system"/>
              </a:rPr>
              <a:t>Machine Welding: </a:t>
            </a:r>
            <a:r>
              <a:rPr lang="en-US" b="0" i="0" dirty="0">
                <a:solidFill>
                  <a:srgbClr val="3A3A3A"/>
                </a:solidFill>
                <a:effectLst/>
                <a:latin typeface="-apple-system"/>
              </a:rPr>
              <a:t> Machine welding is defines as the welding done with the equipment that has controls that can be adjusted by the welding operator , or adjusted under the welding operator’s direction, in response to changes in the welding conditions. The torch, gun or electrode holder id held by a mechanical device i.e. in this technique all of the welding operations is controlled by either of mechanical or electronic devices and welding operators may manually vary during welding as per the configuration of the welding joint to create sound weld</a:t>
            </a:r>
          </a:p>
          <a:p>
            <a:endParaRPr lang="en-US" b="0" i="0" dirty="0">
              <a:solidFill>
                <a:srgbClr val="3A3A3A"/>
              </a:solidFill>
              <a:effectLst/>
              <a:latin typeface="-apple-system"/>
            </a:endParaRPr>
          </a:p>
          <a:p>
            <a:r>
              <a:rPr lang="en-US" b="1" i="0" dirty="0">
                <a:solidFill>
                  <a:srgbClr val="3A3A3A"/>
                </a:solidFill>
                <a:effectLst/>
                <a:latin typeface="-apple-system"/>
              </a:rPr>
              <a:t>Automatic Welding: </a:t>
            </a:r>
            <a:r>
              <a:rPr lang="en-US" b="0" i="0" dirty="0">
                <a:solidFill>
                  <a:srgbClr val="3A3A3A"/>
                </a:solidFill>
                <a:effectLst/>
                <a:latin typeface="-apple-system"/>
              </a:rPr>
              <a:t> Automatic welding is defines as the when welding is done with the equipment which perform the welding operations without adjustment of the controls by a welding operator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38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1910.252 is the general requirements for welding we reviewed earlier</a:t>
            </a:r>
          </a:p>
        </p:txBody>
      </p:sp>
      <p:sp>
        <p:nvSpPr>
          <p:cNvPr id="4" name="Slide Number Placeholder 3"/>
          <p:cNvSpPr>
            <a:spLocks noGrp="1"/>
          </p:cNvSpPr>
          <p:nvPr>
            <p:ph type="sldNum" sz="quarter" idx="5"/>
          </p:nvPr>
        </p:nvSpPr>
        <p:spPr/>
        <p:txBody>
          <a:bodyPr/>
          <a:lstStyle/>
          <a:p>
            <a:fld id="{FD83E193-5DD8-4DC5-B6A9-30C6AD3FB204}" type="slidenum">
              <a:rPr lang="en-US" smtClean="0"/>
              <a:t>41</a:t>
            </a:fld>
            <a:endParaRPr lang="en-US"/>
          </a:p>
        </p:txBody>
      </p:sp>
    </p:spTree>
    <p:extLst>
      <p:ext uri="{BB962C8B-B14F-4D97-AF65-F5344CB8AC3E}">
        <p14:creationId xmlns:p14="http://schemas.microsoft.com/office/powerpoint/2010/main" val="227179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shall recognize its responsibility for the safe usage of cutting and welding equipment on its property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Installation: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ground connections shall be checked to determine that they are mechanically strong and electrically adequate for the required current</a:t>
            </a:r>
          </a:p>
          <a:p>
            <a:endParaRPr lang="en-US" dirty="0"/>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Cables with damaged insulation or exposed bare conductors shall be replaced. </a:t>
            </a:r>
            <a:endParaRPr lang="en-US" dirty="0"/>
          </a:p>
        </p:txBody>
      </p:sp>
      <p:sp>
        <p:nvSpPr>
          <p:cNvPr id="4" name="Slide Number Placeholder 3"/>
          <p:cNvSpPr>
            <a:spLocks noGrp="1"/>
          </p:cNvSpPr>
          <p:nvPr>
            <p:ph type="sldNum" sz="quarter" idx="5"/>
          </p:nvPr>
        </p:nvSpPr>
        <p:spPr/>
        <p:txBody>
          <a:bodyPr/>
          <a:lstStyle/>
          <a:p>
            <a:fld id="{FD83E193-5DD8-4DC5-B6A9-30C6AD3FB204}" type="slidenum">
              <a:rPr lang="en-US" smtClean="0"/>
              <a:t>43</a:t>
            </a:fld>
            <a:endParaRPr lang="en-US"/>
          </a:p>
        </p:txBody>
      </p:sp>
    </p:spTree>
    <p:extLst>
      <p:ext uri="{BB962C8B-B14F-4D97-AF65-F5344CB8AC3E}">
        <p14:creationId xmlns:p14="http://schemas.microsoft.com/office/powerpoint/2010/main" val="101503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050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Pass out second knowledge check sheet</a:t>
            </a:r>
          </a:p>
        </p:txBody>
      </p:sp>
      <p:sp>
        <p:nvSpPr>
          <p:cNvPr id="4" name="Slide Number Placeholder 3"/>
          <p:cNvSpPr>
            <a:spLocks noGrp="1"/>
          </p:cNvSpPr>
          <p:nvPr>
            <p:ph type="sldNum" sz="quarter" idx="5"/>
          </p:nvPr>
        </p:nvSpPr>
        <p:spPr/>
        <p:txBody>
          <a:bodyPr/>
          <a:lstStyle/>
          <a:p>
            <a:fld id="{FD83E193-5DD8-4DC5-B6A9-30C6AD3FB204}" type="slidenum">
              <a:rPr lang="en-US" smtClean="0"/>
              <a:t>51</a:t>
            </a:fld>
            <a:endParaRPr lang="en-US"/>
          </a:p>
        </p:txBody>
      </p:sp>
    </p:spTree>
    <p:extLst>
      <p:ext uri="{BB962C8B-B14F-4D97-AF65-F5344CB8AC3E}">
        <p14:creationId xmlns:p14="http://schemas.microsoft.com/office/powerpoint/2010/main" val="178860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solidFill>
                  <a:srgbClr val="0563C1"/>
                </a:solidFill>
                <a:hlinkClick r:id="rId3">
                  <a:extLst>
                    <a:ext uri="{A12FA001-AC4F-418D-AE19-62706E023703}">
                      <ahyp:hlinkClr xmlns:ahyp="http://schemas.microsoft.com/office/drawing/2018/hyperlinkcolor" val="tx"/>
                    </a:ext>
                  </a:extLst>
                </a:hlinkClick>
              </a:rPr>
              <a:t>OSHA_FS-3647_Welding.pdf</a:t>
            </a:r>
            <a:endParaRPr lang="en-US" dirty="0"/>
          </a:p>
          <a:p>
            <a:r>
              <a:rPr lang="en-US" dirty="0"/>
              <a:t>Provide the participants with a copy of the OSHA Fact Sheet on welding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863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402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2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dirty="0">
                <a:solidFill>
                  <a:srgbClr val="000000"/>
                </a:solidFill>
                <a:effectLst/>
                <a:latin typeface="Verdana" panose="020B0604030504040204" pitchFamily="34" charset="0"/>
              </a:rPr>
              <a:t>Supervisor: </a:t>
            </a:r>
            <a:r>
              <a:rPr lang="en-US" b="0" i="0" dirty="0">
                <a:solidFill>
                  <a:srgbClr val="000000"/>
                </a:solidFill>
                <a:effectLst/>
                <a:latin typeface="Verdana" panose="020B0604030504040204" pitchFamily="34" charset="0"/>
              </a:rPr>
              <a:t>This is a broad definition that can apply to many different people in a workplace, including people in management, on the shop floor, in a bargaining unit, and individuals whose job title does not include the word "supervisor".</a:t>
            </a:r>
            <a:endParaRPr lang="en-US" b="1" dirty="0"/>
          </a:p>
          <a:p>
            <a:endParaRPr lang="en-US" b="1" dirty="0"/>
          </a:p>
          <a:p>
            <a:r>
              <a:rPr lang="en-US" b="1" dirty="0"/>
              <a:t>Entry </a:t>
            </a:r>
            <a:r>
              <a:rPr lang="en-US" b="1" dirty="0">
                <a:effectLst/>
              </a:rPr>
              <a:t>supervisor</a:t>
            </a:r>
            <a:r>
              <a:rPr lang="en-US" b="1" dirty="0"/>
              <a:t> </a:t>
            </a:r>
            <a:r>
              <a:rPr lang="en-US" dirty="0"/>
              <a:t>means the person (such as the employer, foreman, or crew chief) responsible for determining if acceptable entry conditions are present at a permit space where entry is planned, for authorizing entry and overseeing entry operations, and for terminating entry as required by this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NLRB defines it as something completely different.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83E193-5DD8-4DC5-B6A9-30C6AD3FB204}" type="slidenum">
              <a:rPr lang="en-US" smtClean="0"/>
              <a:t>7</a:t>
            </a:fld>
            <a:endParaRPr lang="en-US"/>
          </a:p>
        </p:txBody>
      </p:sp>
    </p:spTree>
    <p:extLst>
      <p:ext uri="{BB962C8B-B14F-4D97-AF65-F5344CB8AC3E}">
        <p14:creationId xmlns:p14="http://schemas.microsoft.com/office/powerpoint/2010/main" val="237087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talked about these in the opening presentation Intro to OSHA.</a:t>
            </a:r>
          </a:p>
        </p:txBody>
      </p:sp>
      <p:sp>
        <p:nvSpPr>
          <p:cNvPr id="4" name="Slide Number Placeholder 3"/>
          <p:cNvSpPr>
            <a:spLocks noGrp="1"/>
          </p:cNvSpPr>
          <p:nvPr>
            <p:ph type="sldNum" sz="quarter" idx="5"/>
          </p:nvPr>
        </p:nvSpPr>
        <p:spPr/>
        <p:txBody>
          <a:bodyPr/>
          <a:lstStyle/>
          <a:p>
            <a:fld id="{FD83E193-5DD8-4DC5-B6A9-30C6AD3FB204}" type="slidenum">
              <a:rPr lang="en-US" smtClean="0"/>
              <a:t>8</a:t>
            </a:fld>
            <a:endParaRPr lang="en-US"/>
          </a:p>
        </p:txBody>
      </p:sp>
    </p:spTree>
    <p:extLst>
      <p:ext uri="{BB962C8B-B14F-4D97-AF65-F5344CB8AC3E}">
        <p14:creationId xmlns:p14="http://schemas.microsoft.com/office/powerpoint/2010/main" val="25165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Fire hazards: If the object that will be welded or cut can’t be moved to a safe location, then you have to remove any fire hazards in the area. </a:t>
            </a:r>
          </a:p>
          <a:p>
            <a:endParaRPr lang="en-US" dirty="0"/>
          </a:p>
          <a:p>
            <a:r>
              <a:rPr lang="en-US" dirty="0"/>
              <a:t>Guards: If you can’t move the object and can’t remove the fire hazards, guards will have to be used to confine any heat, sparks, and slag to protect the immovable fire hazard. </a:t>
            </a:r>
          </a:p>
          <a:p>
            <a:endParaRPr lang="en-US" dirty="0"/>
          </a:p>
          <a:p>
            <a:r>
              <a:rPr lang="en-US" dirty="0"/>
              <a:t>Restrictions: What if you can’t do any of this? Then welding or cutting cannot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6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Floor openings: If there are openings in the floor or walls that could allow sparks or slag to fall to fall to the floor below, precautions must be taken to protect combustible material on the lower floor. </a:t>
            </a:r>
          </a:p>
          <a:p>
            <a:endParaRPr lang="en-US" dirty="0"/>
          </a:p>
          <a:p>
            <a:r>
              <a:rPr lang="en-US" dirty="0"/>
              <a:t>What are some precautions you can take?  Fire extinguisher. Also buckets of water or sand, a hose, depending on the type of combustible material. </a:t>
            </a:r>
          </a:p>
          <a:p>
            <a:endParaRPr lang="en-US" dirty="0"/>
          </a:p>
          <a:p>
            <a:r>
              <a:rPr lang="en-US" dirty="0"/>
              <a:t>Note: The fire extinguisher must be the proper type and size for the situation.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47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000000"/>
                </a:solidFill>
                <a:effectLst/>
                <a:uLnTx/>
                <a:uFillTx/>
                <a:latin typeface="Barlow"/>
                <a:ea typeface="+mn-ea"/>
                <a:cs typeface="+mn-cs"/>
              </a:rPr>
              <a:t>Class B: Carbon dioxide. </a:t>
            </a:r>
            <a:r>
              <a:rPr lang="en-US" b="0" i="0" dirty="0">
                <a:solidFill>
                  <a:srgbClr val="111111"/>
                </a:solidFill>
                <a:effectLst/>
                <a:latin typeface="Roboto"/>
              </a:rPr>
              <a:t>A carbon dioxide fire </a:t>
            </a:r>
            <a:r>
              <a:rPr lang="en-US" b="1" i="0" dirty="0">
                <a:solidFill>
                  <a:srgbClr val="111111"/>
                </a:solidFill>
                <a:effectLst/>
                <a:latin typeface="Roboto"/>
              </a:rPr>
              <a:t>extinguisher</a:t>
            </a:r>
            <a:r>
              <a:rPr lang="en-US" b="0" i="0" dirty="0">
                <a:solidFill>
                  <a:srgbClr val="111111"/>
                </a:solidFill>
                <a:effectLst/>
                <a:latin typeface="Roboto"/>
              </a:rPr>
              <a:t> works on a </a:t>
            </a:r>
            <a:r>
              <a:rPr lang="en-US" b="1" i="0" dirty="0">
                <a:solidFill>
                  <a:srgbClr val="111111"/>
                </a:solidFill>
                <a:effectLst/>
                <a:latin typeface="Roboto"/>
              </a:rPr>
              <a:t>Class</a:t>
            </a:r>
            <a:r>
              <a:rPr lang="en-US" b="0" i="0" dirty="0">
                <a:solidFill>
                  <a:srgbClr val="111111"/>
                </a:solidFill>
                <a:effectLst/>
                <a:latin typeface="Roboto"/>
              </a:rPr>
              <a:t> </a:t>
            </a:r>
            <a:r>
              <a:rPr lang="en-US" b="1" i="0" dirty="0">
                <a:solidFill>
                  <a:srgbClr val="111111"/>
                </a:solidFill>
                <a:effectLst/>
                <a:latin typeface="Roboto"/>
              </a:rPr>
              <a:t>B</a:t>
            </a:r>
            <a:r>
              <a:rPr lang="en-US" b="0" i="0" dirty="0">
                <a:solidFill>
                  <a:srgbClr val="111111"/>
                </a:solidFill>
                <a:effectLst/>
                <a:latin typeface="Roboto"/>
              </a:rPr>
              <a:t> fire by expelling CO2 to suffocate the fire, removing the oxygen necessary to keep it burning. It also helps with removing the heat, as the discharge is very cold.</a:t>
            </a:r>
            <a:endParaRPr kumimoji="0" lang="en-US" sz="1200" b="0" i="0" u="none" strike="noStrike" kern="1200" cap="none" spc="0" normalizeH="0" baseline="0" noProof="0" dirty="0">
              <a:ln>
                <a:noFill/>
              </a:ln>
              <a:solidFill>
                <a:srgbClr val="000000"/>
              </a:solidFill>
              <a:effectLst/>
              <a:uLnTx/>
              <a:uFillTx/>
              <a:latin typeface="Barlow"/>
              <a:ea typeface="+mn-ea"/>
              <a:cs typeface="+mn-cs"/>
            </a:endParaRPr>
          </a:p>
          <a:p>
            <a:endParaRPr kumimoji="0" lang="en-US" sz="1200" b="0" i="0" u="none" strike="noStrike" kern="1200" cap="none" spc="0" normalizeH="0" baseline="0" noProof="0" dirty="0">
              <a:ln>
                <a:noFill/>
              </a:ln>
              <a:solidFill>
                <a:srgbClr val="000000"/>
              </a:solidFill>
              <a:effectLst/>
              <a:uLnTx/>
              <a:uFillTx/>
              <a:latin typeface="Barlow"/>
              <a:ea typeface="+mn-ea"/>
              <a:cs typeface="+mn-cs"/>
            </a:endParaRPr>
          </a:p>
          <a:p>
            <a:r>
              <a:rPr kumimoji="0" lang="en-US" sz="1200" b="0" i="0" u="none" strike="noStrike" kern="1200" cap="none" spc="0" normalizeH="0" baseline="0" noProof="0" dirty="0">
                <a:ln>
                  <a:noFill/>
                </a:ln>
                <a:solidFill>
                  <a:srgbClr val="000000"/>
                </a:solidFill>
                <a:effectLst/>
                <a:uLnTx/>
                <a:uFillTx/>
                <a:latin typeface="Barlow"/>
                <a:ea typeface="+mn-ea"/>
                <a:cs typeface="+mn-cs"/>
              </a:rPr>
              <a:t>Class C: Halogenated or clean agent extinguishers include the halon agents as well as the newer and less ozone depleting halocarbon agents. They extinguish the fire by interrupting the </a:t>
            </a:r>
            <a:r>
              <a:rPr kumimoji="0" lang="en-US" sz="1200" b="1" i="0" u="none" strike="noStrike" kern="1200" cap="none" spc="0" normalizeH="0" baseline="0" noProof="0" dirty="0">
                <a:ln>
                  <a:noFill/>
                </a:ln>
                <a:solidFill>
                  <a:srgbClr val="000000"/>
                </a:solidFill>
                <a:effectLst/>
                <a:uLnTx/>
                <a:uFillTx/>
                <a:latin typeface="Barlow"/>
                <a:ea typeface="+mn-ea"/>
                <a:cs typeface="+mn-cs"/>
              </a:rPr>
              <a:t>chemical reaction</a:t>
            </a:r>
            <a:r>
              <a:rPr kumimoji="0" lang="en-US" sz="1200" b="0" i="0" u="none" strike="noStrike" kern="1200" cap="none" spc="0" normalizeH="0" baseline="0" noProof="0" dirty="0">
                <a:ln>
                  <a:noFill/>
                </a:ln>
                <a:solidFill>
                  <a:srgbClr val="000000"/>
                </a:solidFill>
                <a:effectLst/>
                <a:uLnTx/>
                <a:uFillTx/>
                <a:latin typeface="Barlow"/>
                <a:ea typeface="+mn-ea"/>
                <a:cs typeface="+mn-cs"/>
              </a:rPr>
              <a:t> and/or removing </a:t>
            </a:r>
            <a:r>
              <a:rPr kumimoji="0" lang="en-US" sz="1200" b="1" i="0" u="none" strike="noStrike" kern="1200" cap="none" spc="0" normalizeH="0" baseline="0" noProof="0" dirty="0">
                <a:ln>
                  <a:noFill/>
                </a:ln>
                <a:solidFill>
                  <a:srgbClr val="000000"/>
                </a:solidFill>
                <a:effectLst/>
                <a:uLnTx/>
                <a:uFillTx/>
                <a:latin typeface="Barlow"/>
                <a:ea typeface="+mn-ea"/>
                <a:cs typeface="+mn-cs"/>
              </a:rPr>
              <a:t>heat</a:t>
            </a:r>
            <a:r>
              <a:rPr kumimoji="0" lang="en-US" sz="1200" b="0" i="0" u="none" strike="noStrike" kern="1200" cap="none" spc="0" normalizeH="0" baseline="0" noProof="0" dirty="0">
                <a:ln>
                  <a:noFill/>
                </a:ln>
                <a:solidFill>
                  <a:srgbClr val="000000"/>
                </a:solidFill>
                <a:effectLst/>
                <a:uLnTx/>
                <a:uFillTx/>
                <a:latin typeface="Barlow"/>
                <a:ea typeface="+mn-ea"/>
                <a:cs typeface="+mn-cs"/>
              </a:rPr>
              <a:t> from the fire triangle.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33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rlow"/>
                <a:ea typeface="+mn-ea"/>
                <a:cs typeface="+mn-cs"/>
              </a:rPr>
              <a:t>Class D: Dry powder extinguishers are similar to dry chemical extinguishers except that they extinguish the fire by separating the </a:t>
            </a:r>
            <a:r>
              <a:rPr kumimoji="0" lang="en-US" sz="1200" b="1" i="0" u="none" strike="noStrike" kern="1200" cap="none" spc="0" normalizeH="0" baseline="0" noProof="0" dirty="0">
                <a:ln>
                  <a:noFill/>
                </a:ln>
                <a:solidFill>
                  <a:srgbClr val="000000"/>
                </a:solidFill>
                <a:effectLst/>
                <a:uLnTx/>
                <a:uFillTx/>
                <a:latin typeface="Barlow"/>
                <a:ea typeface="+mn-ea"/>
                <a:cs typeface="+mn-cs"/>
              </a:rPr>
              <a:t>fuel</a:t>
            </a:r>
            <a:r>
              <a:rPr kumimoji="0" lang="en-US" sz="1200" b="0" i="0" u="none" strike="noStrike" kern="1200" cap="none" spc="0" normalizeH="0" baseline="0" noProof="0" dirty="0">
                <a:ln>
                  <a:noFill/>
                </a:ln>
                <a:solidFill>
                  <a:srgbClr val="000000"/>
                </a:solidFill>
                <a:effectLst/>
                <a:uLnTx/>
                <a:uFillTx/>
                <a:latin typeface="Barlow"/>
                <a:ea typeface="+mn-ea"/>
                <a:cs typeface="+mn-cs"/>
              </a:rPr>
              <a:t> from the oxygen element or by removing the </a:t>
            </a:r>
            <a:r>
              <a:rPr kumimoji="0" lang="en-US" sz="1200" b="1" i="0" u="none" strike="noStrike" kern="1200" cap="none" spc="0" normalizeH="0" baseline="0" noProof="0" dirty="0">
                <a:ln>
                  <a:noFill/>
                </a:ln>
                <a:solidFill>
                  <a:srgbClr val="000000"/>
                </a:solidFill>
                <a:effectLst/>
                <a:uLnTx/>
                <a:uFillTx/>
                <a:latin typeface="Barlow"/>
                <a:ea typeface="+mn-ea"/>
                <a:cs typeface="+mn-cs"/>
              </a:rPr>
              <a:t>heat</a:t>
            </a:r>
            <a:r>
              <a:rPr kumimoji="0" lang="en-US" sz="1200" b="0" i="0" u="none" strike="noStrike" kern="1200" cap="none" spc="0" normalizeH="0" baseline="0" noProof="0" dirty="0">
                <a:ln>
                  <a:noFill/>
                </a:ln>
                <a:solidFill>
                  <a:srgbClr val="000000"/>
                </a:solidFill>
                <a:effectLst/>
                <a:uLnTx/>
                <a:uFillTx/>
                <a:latin typeface="Barlow"/>
                <a:ea typeface="+mn-ea"/>
                <a:cs typeface="+mn-cs"/>
              </a:rPr>
              <a:t> element of the fire triangle.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4444"/>
                </a:solidFill>
                <a:effectLst/>
                <a:uLnTx/>
                <a:uFillTx/>
                <a:latin typeface="LibreFrank"/>
                <a:ea typeface="+mn-ea"/>
                <a:cs typeface="+mn-cs"/>
              </a:rPr>
              <a:t>Class K:  </a:t>
            </a:r>
            <a:r>
              <a:rPr lang="en-US" b="0" i="0" dirty="0">
                <a:solidFill>
                  <a:schemeClr val="tx1"/>
                </a:solidFill>
                <a:effectLst/>
                <a:latin typeface="Montserrat"/>
              </a:rPr>
              <a:t>Commonly used in restaurant kitchens, class K fire extinguishers can effectively put out fires caused by cooking fats, greases, and oils.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Montserrat"/>
            </a:endParaRPr>
          </a:p>
          <a:p>
            <a:r>
              <a:rPr lang="en-US" dirty="0"/>
              <a:t>The moral of the story: </a:t>
            </a:r>
          </a:p>
          <a:p>
            <a:r>
              <a:rPr lang="en-US" dirty="0"/>
              <a:t>When welding or cutting, make sure you have the proper type of extinguisher for the combustible material you are protecting.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Montserrat"/>
            </a:endParaRPr>
          </a:p>
        </p:txBody>
      </p:sp>
      <p:sp>
        <p:nvSpPr>
          <p:cNvPr id="4" name="Slide Number Placeholder 3"/>
          <p:cNvSpPr>
            <a:spLocks noGrp="1"/>
          </p:cNvSpPr>
          <p:nvPr>
            <p:ph type="sldNum" sz="quarter" idx="5"/>
          </p:nvPr>
        </p:nvSpPr>
        <p:spPr/>
        <p:txBody>
          <a:bodyPr/>
          <a:lstStyle/>
          <a:p>
            <a:fld id="{FD83E193-5DD8-4DC5-B6A9-30C6AD3FB204}" type="slidenum">
              <a:rPr lang="en-US" smtClean="0"/>
              <a:t>14</a:t>
            </a:fld>
            <a:endParaRPr lang="en-US"/>
          </a:p>
        </p:txBody>
      </p:sp>
    </p:spTree>
    <p:extLst>
      <p:ext uri="{BB962C8B-B14F-4D97-AF65-F5344CB8AC3E}">
        <p14:creationId xmlns:p14="http://schemas.microsoft.com/office/powerpoint/2010/main" val="334340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Containers:</a:t>
            </a:r>
          </a:p>
          <a:p>
            <a:r>
              <a:rPr lang="en-US" dirty="0"/>
              <a:t>Welding or cutting of used containers can only be done if the container has been properly cleaned to ensure there aren’t any flammable materials present or any substances that could produce flammable or toxic vapors. </a:t>
            </a:r>
          </a:p>
          <a:p>
            <a:r>
              <a:rPr lang="en-US" dirty="0"/>
              <a:t>Any connection to the drum or tank must be disconnected or blanked.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E4163-B887-4C79-AA7C-F80E02E5FB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27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00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91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270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881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116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734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244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81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249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183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283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993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ohsonline.com/Articles/2004/08/The-ABCs-Ds-and-Ks-of-Fire-Extinguishers.aspx?Page=2"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B78654C-0450-4FDC-A210-3EC364EC71A4}"/>
              </a:ext>
            </a:extLst>
          </p:cNvPr>
          <p:cNvSpPr>
            <a:spLocks noGrp="1"/>
          </p:cNvSpPr>
          <p:nvPr>
            <p:ph type="title"/>
          </p:nvPr>
        </p:nvSpPr>
        <p:spPr>
          <a:xfrm>
            <a:off x="427865" y="4808244"/>
            <a:ext cx="8354891" cy="930447"/>
          </a:xfrm>
        </p:spPr>
        <p:txBody>
          <a:bodyPr vert="horz" lIns="91440" tIns="45720" rIns="91440" bIns="45720" rtlCol="0" anchor="b">
            <a:noAutofit/>
          </a:bodyPr>
          <a:lstStyle/>
          <a:p>
            <a:pPr algn="ctr"/>
            <a:r>
              <a:rPr lang="en-US" sz="3600" b="1" dirty="0">
                <a:solidFill>
                  <a:srgbClr val="FFFFFF"/>
                </a:solidFill>
              </a:rPr>
              <a:t>29 CFR 1910 - Subpart Q</a:t>
            </a:r>
            <a:br>
              <a:rPr lang="en-US" sz="3600" b="1" dirty="0">
                <a:solidFill>
                  <a:srgbClr val="FFFFFF"/>
                </a:solidFill>
              </a:rPr>
            </a:br>
            <a:r>
              <a:rPr lang="en-US" sz="3600" b="1" dirty="0">
                <a:solidFill>
                  <a:srgbClr val="FFFFFF"/>
                </a:solidFill>
              </a:rPr>
              <a:t>Welding, Cutting, and Brazing</a:t>
            </a:r>
            <a:endParaRPr lang="en-US" sz="3600" dirty="0">
              <a:solidFill>
                <a:srgbClr val="FFFFFF"/>
              </a:solidFill>
            </a:endParaRPr>
          </a:p>
        </p:txBody>
      </p:sp>
      <p:pic>
        <p:nvPicPr>
          <p:cNvPr id="4" name="Picture 8">
            <a:extLst>
              <a:ext uri="{FF2B5EF4-FFF2-40B4-BE49-F238E27FC236}">
                <a16:creationId xmlns:a16="http://schemas.microsoft.com/office/drawing/2014/main" id="{650D61D2-BD59-4DFA-B015-0E8AA8AAFB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 y="1452289"/>
            <a:ext cx="2569206" cy="170852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Image result for pics of cutting torch">
            <a:extLst>
              <a:ext uri="{FF2B5EF4-FFF2-40B4-BE49-F238E27FC236}">
                <a16:creationId xmlns:a16="http://schemas.microsoft.com/office/drawing/2014/main" id="{DFEB2FA9-4214-4E00-9E5C-4DE639D7F2F6}"/>
              </a:ext>
            </a:extLst>
          </p:cNvPr>
          <p:cNvPicPr/>
          <p:nvPr/>
        </p:nvPicPr>
        <p:blipFill>
          <a:blip r:embed="rId3">
            <a:extLst>
              <a:ext uri="{28A0092B-C50C-407E-A947-70E740481C1C}">
                <a14:useLocalDpi xmlns:a14="http://schemas.microsoft.com/office/drawing/2010/main" val="0"/>
              </a:ext>
            </a:extLst>
          </a:blip>
          <a:stretch>
            <a:fillRect/>
          </a:stretch>
        </p:blipFill>
        <p:spPr>
          <a:xfrm>
            <a:off x="6337293" y="1474441"/>
            <a:ext cx="2567937" cy="1708845"/>
          </a:xfrm>
          <a:prstGeom prst="rect">
            <a:avLst/>
          </a:prstGeom>
        </p:spPr>
      </p:pic>
      <p:cxnSp>
        <p:nvCxnSpPr>
          <p:cNvPr id="18" name="Straight Connector 1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Box 4">
            <a:extLst>
              <a:ext uri="{FF2B5EF4-FFF2-40B4-BE49-F238E27FC236}">
                <a16:creationId xmlns:a16="http://schemas.microsoft.com/office/drawing/2014/main" id="{C855BC48-EB99-EE1C-9104-713607DC1038}"/>
              </a:ext>
            </a:extLst>
          </p:cNvPr>
          <p:cNvSpPr txBox="1"/>
          <p:nvPr/>
        </p:nvSpPr>
        <p:spPr>
          <a:xfrm>
            <a:off x="3302607" y="1424289"/>
            <a:ext cx="184731" cy="307777"/>
          </a:xfrm>
          <a:prstGeom prst="rect">
            <a:avLst/>
          </a:prstGeom>
          <a:noFill/>
        </p:spPr>
        <p:txBody>
          <a:bodyPr wrap="none" lIns="91440" tIns="45720" rIns="91440" bIns="45720" rtlCol="0" anchor="t">
            <a:spAutoFit/>
          </a:bodyPr>
          <a:lstStyle/>
          <a:p>
            <a:pPr marL="0" marR="0">
              <a:spcBef>
                <a:spcPts val="0"/>
              </a:spcBef>
              <a:spcAft>
                <a:spcPts val="0"/>
              </a:spcAft>
            </a:pPr>
            <a:endParaRPr lang="en-US" sz="1400" b="1" i="1"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91792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3CBD-CE7F-4B54-B98A-A1F964166478}"/>
              </a:ext>
            </a:extLst>
          </p:cNvPr>
          <p:cNvSpPr txBox="1"/>
          <p:nvPr/>
        </p:nvSpPr>
        <p:spPr>
          <a:xfrm>
            <a:off x="570266" y="2108260"/>
            <a:ext cx="4592941" cy="646331"/>
          </a:xfrm>
          <a:prstGeom prst="rect">
            <a:avLst/>
          </a:prstGeom>
          <a:noFill/>
        </p:spPr>
        <p:txBody>
          <a:bodyPr wrap="square" rtlCol="0">
            <a:spAutoFit/>
          </a:bodyPr>
          <a:lstStyle/>
          <a:p>
            <a:r>
              <a:rPr lang="en-US" dirty="0"/>
              <a:t>Who is responsible for supplying your welding and cutting PPE? </a:t>
            </a:r>
          </a:p>
        </p:txBody>
      </p:sp>
      <p:sp>
        <p:nvSpPr>
          <p:cNvPr id="3" name="TextBox 2">
            <a:extLst>
              <a:ext uri="{FF2B5EF4-FFF2-40B4-BE49-F238E27FC236}">
                <a16:creationId xmlns:a16="http://schemas.microsoft.com/office/drawing/2014/main" id="{7ED78638-EC62-48D7-95AC-EE03CF3280FB}"/>
              </a:ext>
            </a:extLst>
          </p:cNvPr>
          <p:cNvSpPr txBox="1"/>
          <p:nvPr/>
        </p:nvSpPr>
        <p:spPr>
          <a:xfrm>
            <a:off x="6111062" y="2103609"/>
            <a:ext cx="1605582" cy="369332"/>
          </a:xfrm>
          <a:prstGeom prst="rect">
            <a:avLst/>
          </a:prstGeom>
          <a:noFill/>
        </p:spPr>
        <p:txBody>
          <a:bodyPr wrap="square" rtlCol="0">
            <a:spAutoFit/>
          </a:bodyPr>
          <a:lstStyle/>
          <a:p>
            <a:r>
              <a:rPr lang="en-US" dirty="0"/>
              <a:t>The employer</a:t>
            </a:r>
          </a:p>
        </p:txBody>
      </p:sp>
      <p:sp>
        <p:nvSpPr>
          <p:cNvPr id="5" name="TextBox 4">
            <a:extLst>
              <a:ext uri="{FF2B5EF4-FFF2-40B4-BE49-F238E27FC236}">
                <a16:creationId xmlns:a16="http://schemas.microsoft.com/office/drawing/2014/main" id="{6FFFE251-4EF9-44F7-8457-B7193FF74580}"/>
              </a:ext>
            </a:extLst>
          </p:cNvPr>
          <p:cNvSpPr txBox="1"/>
          <p:nvPr/>
        </p:nvSpPr>
        <p:spPr>
          <a:xfrm>
            <a:off x="307428" y="4342298"/>
            <a:ext cx="4855779" cy="923330"/>
          </a:xfrm>
          <a:prstGeom prst="rect">
            <a:avLst/>
          </a:prstGeom>
          <a:noFill/>
        </p:spPr>
        <p:txBody>
          <a:bodyPr wrap="square">
            <a:spAutoFit/>
          </a:bodyPr>
          <a:lstStyle/>
          <a:p>
            <a:r>
              <a:rPr lang="en-US" dirty="0">
                <a:solidFill>
                  <a:prstClr val="black"/>
                </a:solidFill>
                <a:latin typeface="Calibri" panose="020F0502020204030204"/>
              </a:rPr>
              <a:t>Who </a:t>
            </a:r>
            <a:r>
              <a:rPr kumimoji="0" lang="en-US" b="0" i="0" u="none" strike="noStrike" kern="1200" cap="none" spc="0" normalizeH="0" baseline="0" noProof="0" dirty="0">
                <a:ln>
                  <a:noFill/>
                </a:ln>
                <a:solidFill>
                  <a:prstClr val="black"/>
                </a:solidFill>
                <a:effectLst/>
                <a:uLnTx/>
                <a:uFillTx/>
                <a:latin typeface="Calibri" panose="020F0502020204030204"/>
              </a:rPr>
              <a:t>determines that fire protection and extinguishing equipment are properly located at the site? </a:t>
            </a:r>
            <a:endParaRPr lang="en-US" dirty="0"/>
          </a:p>
        </p:txBody>
      </p:sp>
      <p:sp>
        <p:nvSpPr>
          <p:cNvPr id="6" name="TextBox 5">
            <a:extLst>
              <a:ext uri="{FF2B5EF4-FFF2-40B4-BE49-F238E27FC236}">
                <a16:creationId xmlns:a16="http://schemas.microsoft.com/office/drawing/2014/main" id="{4D8B2A17-27FA-4C97-A88B-1E4E8B2D01C8}"/>
              </a:ext>
            </a:extLst>
          </p:cNvPr>
          <p:cNvSpPr txBox="1"/>
          <p:nvPr/>
        </p:nvSpPr>
        <p:spPr>
          <a:xfrm>
            <a:off x="6111062" y="4342298"/>
            <a:ext cx="1605582" cy="369332"/>
          </a:xfrm>
          <a:prstGeom prst="rect">
            <a:avLst/>
          </a:prstGeom>
          <a:noFill/>
        </p:spPr>
        <p:txBody>
          <a:bodyPr wrap="square" rtlCol="0">
            <a:spAutoFit/>
          </a:bodyPr>
          <a:lstStyle/>
          <a:p>
            <a:r>
              <a:rPr lang="en-US" dirty="0"/>
              <a:t>The supervisor</a:t>
            </a:r>
          </a:p>
        </p:txBody>
      </p:sp>
      <p:pic>
        <p:nvPicPr>
          <p:cNvPr id="7" name="Picture 2" descr="See the source image">
            <a:extLst>
              <a:ext uri="{FF2B5EF4-FFF2-40B4-BE49-F238E27FC236}">
                <a16:creationId xmlns:a16="http://schemas.microsoft.com/office/drawing/2014/main" id="{4012FA8A-DB71-4EC7-B1A0-2B656984B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65" y="95335"/>
            <a:ext cx="3750469"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7556155F-0263-4796-92DD-4E6D555B5F0D}"/>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 </a:t>
            </a:r>
          </a:p>
        </p:txBody>
      </p:sp>
      <p:sp>
        <p:nvSpPr>
          <p:cNvPr id="10" name="TextBox 9">
            <a:extLst>
              <a:ext uri="{FF2B5EF4-FFF2-40B4-BE49-F238E27FC236}">
                <a16:creationId xmlns:a16="http://schemas.microsoft.com/office/drawing/2014/main" id="{4CDBA3DC-B242-4316-936C-2C37C580B943}"/>
              </a:ext>
            </a:extLst>
          </p:cNvPr>
          <p:cNvSpPr txBox="1"/>
          <p:nvPr/>
        </p:nvSpPr>
        <p:spPr>
          <a:xfrm>
            <a:off x="628650" y="2586788"/>
            <a:ext cx="7886700" cy="427121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kumimoji="0" lang="en-US" b="1" i="0" u="none" strike="noStrike" cap="none" spc="0" normalizeH="0" baseline="0" noProof="0" dirty="0">
                <a:ln>
                  <a:noFill/>
                </a:ln>
                <a:effectLst/>
                <a:uLnTx/>
                <a:uFillTx/>
              </a:rPr>
              <a:t>Basic Precautions</a:t>
            </a:r>
          </a:p>
          <a:p>
            <a:pPr indent="-228600">
              <a:lnSpc>
                <a:spcPct val="90000"/>
              </a:lnSpc>
              <a:spcAft>
                <a:spcPts val="600"/>
              </a:spcAft>
              <a:buFont typeface="Arial" panose="020B0604020202020204" pitchFamily="34" charset="0"/>
              <a:buChar char="•"/>
              <a:defRPr/>
            </a:pPr>
            <a:endParaRPr kumimoji="0" lang="en-US" sz="10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Fire hazards</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If the object to be welded or cut cannot readily be moved, all movable fire hazards in the vicinity shall be taken to a safe place.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Guards</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If the object to be welded or cut cannot be moved and if all the fire hazards cannot be removed, then guards shall be used to confine the heat, sparks, and slag, and to protect the immovable fire hazards.</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lang="en-US" b="1" dirty="0"/>
              <a:t>R</a:t>
            </a:r>
            <a:r>
              <a:rPr kumimoji="0" lang="en-US" b="1" i="0" u="none" strike="noStrike" cap="none" spc="0" normalizeH="0" baseline="0" noProof="0" dirty="0" err="1">
                <a:ln>
                  <a:noFill/>
                </a:ln>
                <a:effectLst/>
                <a:uLnTx/>
                <a:uFillTx/>
              </a:rPr>
              <a:t>estrictions</a:t>
            </a:r>
            <a:endParaRPr kumimoji="0" lang="en-US" b="1"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noProof="0" dirty="0">
                <a:ln>
                  <a:noFill/>
                </a:ln>
                <a:effectLst/>
                <a:uLnTx/>
                <a:uFillTx/>
              </a:rPr>
              <a:t>If the requirements stated in fire hazards and guards sections cannot be followed, then welding and cutting </a:t>
            </a:r>
            <a:r>
              <a:rPr kumimoji="0" lang="en-US" b="1" i="0" u="none" strike="noStrike" cap="none" spc="0" normalizeH="0" noProof="0" dirty="0">
                <a:ln>
                  <a:noFill/>
                </a:ln>
                <a:effectLst/>
                <a:uLnTx/>
                <a:uFillTx/>
              </a:rPr>
              <a:t>shall not </a:t>
            </a:r>
            <a:r>
              <a:rPr kumimoji="0" lang="en-US" b="0" i="0" u="none" strike="noStrike" cap="none" spc="0" normalizeH="0" noProof="0" dirty="0">
                <a:ln>
                  <a:noFill/>
                </a:ln>
                <a:effectLst/>
                <a:uLnTx/>
                <a:uFillTx/>
              </a:rPr>
              <a:t>be performed.</a:t>
            </a:r>
          </a:p>
        </p:txBody>
      </p:sp>
    </p:spTree>
    <p:extLst>
      <p:ext uri="{BB962C8B-B14F-4D97-AF65-F5344CB8AC3E}">
        <p14:creationId xmlns:p14="http://schemas.microsoft.com/office/powerpoint/2010/main" val="304350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5AE161FF-829C-44E0-8BE7-DE01EAFC2BF9}"/>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a:t>
            </a:r>
          </a:p>
        </p:txBody>
      </p:sp>
      <p:sp>
        <p:nvSpPr>
          <p:cNvPr id="11" name="TextBox 10">
            <a:extLst>
              <a:ext uri="{FF2B5EF4-FFF2-40B4-BE49-F238E27FC236}">
                <a16:creationId xmlns:a16="http://schemas.microsoft.com/office/drawing/2014/main" id="{0A95967B-52C6-43FB-9602-7458BD936C26}"/>
              </a:ext>
            </a:extLst>
          </p:cNvPr>
          <p:cNvSpPr txBox="1"/>
          <p:nvPr/>
        </p:nvSpPr>
        <p:spPr>
          <a:xfrm>
            <a:off x="329184" y="2586788"/>
            <a:ext cx="8522208" cy="4179771"/>
          </a:xfrm>
          <a:prstGeom prst="rect">
            <a:avLst/>
          </a:prstGeom>
        </p:spPr>
        <p:txBody>
          <a:bodyPr vert="horz" lIns="91440" tIns="45720" rIns="91440" bIns="45720" rtlCol="0">
            <a:normAutofit/>
          </a:bodyPr>
          <a:lstStyle/>
          <a:p>
            <a:pPr>
              <a:lnSpc>
                <a:spcPct val="90000"/>
              </a:lnSpc>
              <a:spcAft>
                <a:spcPts val="600"/>
              </a:spcAft>
              <a:defRPr/>
            </a:pPr>
            <a:r>
              <a:rPr kumimoji="0" lang="en-US" sz="2000" b="1" i="0" u="none" strike="noStrike" cap="none" spc="0" normalizeH="0" baseline="0" noProof="0" dirty="0">
                <a:ln>
                  <a:noFill/>
                </a:ln>
                <a:effectLst/>
                <a:uLnTx/>
                <a:uFillTx/>
              </a:rPr>
              <a:t>Special Precautions</a:t>
            </a:r>
          </a:p>
          <a:p>
            <a:pPr indent="-228600">
              <a:lnSpc>
                <a:spcPct val="90000"/>
              </a:lnSpc>
              <a:spcAft>
                <a:spcPts val="600"/>
              </a:spcAft>
              <a:buFont typeface="Arial" panose="020B0604020202020204" pitchFamily="34" charset="0"/>
              <a:buChar char="•"/>
              <a:defRPr/>
            </a:pPr>
            <a:endParaRPr kumimoji="0" lang="en-US" sz="1000" b="1"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Wherever there are floor openings or cracks in the flooring that cannot be closed, precautions shall be taken so that no readily combustible materials on the floor below will be exposed to sparks which might drop through the floor. The same precautions shall be observed with regard to cracks or holes in walls, open doorways and open or broken windows.</a:t>
            </a:r>
          </a:p>
          <a:p>
            <a:pPr marL="285750"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Fire extinguishers:   Suitable fire extinguishing equipment shall be maintained in a state of readiness for instant use. Such equipment may consist of pails of water, buckets of sand, hose or portable extinguishers depending upon the nature and quantity of the combustible material exposed.</a:t>
            </a:r>
          </a:p>
          <a:p>
            <a:pPr indent="-228600">
              <a:lnSpc>
                <a:spcPct val="90000"/>
              </a:lnSpc>
              <a:spcAft>
                <a:spcPts val="600"/>
              </a:spcAft>
              <a:buFont typeface="Arial" panose="020B0604020202020204" pitchFamily="34" charset="0"/>
              <a:buChar char="•"/>
              <a:defRPr/>
            </a:pPr>
            <a:endParaRPr kumimoji="0" lang="en-US" sz="1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Note:  Not all fires are the same. You must have the right fire extinguisher size and agent for the hazard. </a:t>
            </a:r>
          </a:p>
        </p:txBody>
      </p:sp>
    </p:spTree>
    <p:extLst>
      <p:ext uri="{BB962C8B-B14F-4D97-AF65-F5344CB8AC3E}">
        <p14:creationId xmlns:p14="http://schemas.microsoft.com/office/powerpoint/2010/main" val="93580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8CB76-C9A4-47C9-884A-6FF60AD32B67}"/>
              </a:ext>
            </a:extLst>
          </p:cNvPr>
          <p:cNvSpPr txBox="1"/>
          <p:nvPr/>
        </p:nvSpPr>
        <p:spPr>
          <a:xfrm>
            <a:off x="306659" y="450298"/>
            <a:ext cx="8530682"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1910.252 - General Requirements - Fire Prevention and Protection</a:t>
            </a:r>
          </a:p>
        </p:txBody>
      </p:sp>
      <p:pic>
        <p:nvPicPr>
          <p:cNvPr id="1028" name="Picture 4" descr="class a fire graphic">
            <a:extLst>
              <a:ext uri="{FF2B5EF4-FFF2-40B4-BE49-F238E27FC236}">
                <a16:creationId xmlns:a16="http://schemas.microsoft.com/office/drawing/2014/main" id="{B1C70FC1-75C0-47E6-BEF9-45ECFF66B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060" y="1083233"/>
            <a:ext cx="1107281" cy="1107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ss b fire graphic">
            <a:extLst>
              <a:ext uri="{FF2B5EF4-FFF2-40B4-BE49-F238E27FC236}">
                <a16:creationId xmlns:a16="http://schemas.microsoft.com/office/drawing/2014/main" id="{2ED00377-0720-4C21-A100-CB913D7C6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057" y="3191827"/>
            <a:ext cx="1107281" cy="1107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lass c fire graphic">
            <a:extLst>
              <a:ext uri="{FF2B5EF4-FFF2-40B4-BE49-F238E27FC236}">
                <a16:creationId xmlns:a16="http://schemas.microsoft.com/office/drawing/2014/main" id="{D68B9EB3-4A6E-4021-860C-CB77A2B8B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058" y="5300421"/>
            <a:ext cx="1107281" cy="11072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7C6E4EB-D518-4FC1-B1EF-8F693CA9395A}"/>
              </a:ext>
            </a:extLst>
          </p:cNvPr>
          <p:cNvSpPr txBox="1"/>
          <p:nvPr/>
        </p:nvSpPr>
        <p:spPr>
          <a:xfrm>
            <a:off x="306659" y="953298"/>
            <a:ext cx="6844045" cy="5632311"/>
          </a:xfrm>
          <a:prstGeom prst="rect">
            <a:avLst/>
          </a:prstGeom>
          <a:noFill/>
        </p:spPr>
        <p:txBody>
          <a:bodyPr wrap="square">
            <a:spAutoFit/>
          </a:bodyPr>
          <a:lstStyle/>
          <a:p>
            <a:pPr lvl="0" defTabSz="685800">
              <a:defRPr/>
            </a:pPr>
            <a:r>
              <a:rPr lang="en-US" b="1" dirty="0">
                <a:solidFill>
                  <a:srgbClr val="000000"/>
                </a:solidFill>
              </a:rPr>
              <a:t>Class A Fires</a:t>
            </a:r>
            <a:endParaRPr lang="en-US" dirty="0">
              <a:solidFill>
                <a:srgbClr val="000000"/>
              </a:solidFill>
            </a:endParaRPr>
          </a:p>
          <a:p>
            <a:pPr lvl="0" defTabSz="685800">
              <a:defRPr/>
            </a:pPr>
            <a:r>
              <a:rPr lang="en-US" dirty="0">
                <a:solidFill>
                  <a:srgbClr val="000000"/>
                </a:solidFill>
              </a:rPr>
              <a:t>Fires in </a:t>
            </a:r>
            <a:r>
              <a:rPr lang="en-US" b="1" dirty="0">
                <a:solidFill>
                  <a:srgbClr val="000000"/>
                </a:solidFill>
              </a:rPr>
              <a:t>ordinary combustibles</a:t>
            </a:r>
            <a:r>
              <a:rPr lang="en-US" dirty="0">
                <a:solidFill>
                  <a:srgbClr val="000000"/>
                </a:solidFill>
              </a:rPr>
              <a:t>, such as wood, paper, cloth, rubber and many plastics.</a:t>
            </a:r>
          </a:p>
          <a:p>
            <a:pPr lvl="0" defTabSz="685800">
              <a:defRPr/>
            </a:pPr>
            <a:endParaRPr lang="en-US" dirty="0">
              <a:solidFill>
                <a:srgbClr val="000000"/>
              </a:solidFill>
            </a:endParaRPr>
          </a:p>
          <a:p>
            <a:pPr defTabSz="685800">
              <a:defRPr/>
            </a:pPr>
            <a:r>
              <a:rPr lang="en-US" b="1" dirty="0">
                <a:solidFill>
                  <a:srgbClr val="000000"/>
                </a:solidFill>
              </a:rPr>
              <a:t>Class A extinguisher </a:t>
            </a:r>
            <a:r>
              <a:rPr lang="en-US" dirty="0">
                <a:solidFill>
                  <a:srgbClr val="000000"/>
                </a:solidFill>
              </a:rPr>
              <a:t>: Water and foam fire extinguishers. </a:t>
            </a:r>
            <a:r>
              <a:rPr lang="en-US" b="1" i="1" dirty="0">
                <a:solidFill>
                  <a:srgbClr val="000000"/>
                </a:solidFill>
              </a:rPr>
              <a:t>Water extinguishers are for Class A fires only</a:t>
            </a:r>
          </a:p>
          <a:p>
            <a:pPr defTabSz="685800">
              <a:defRPr/>
            </a:pPr>
            <a:endParaRPr lang="en-US" dirty="0">
              <a:solidFill>
                <a:srgbClr val="000000"/>
              </a:solidFill>
            </a:endParaRPr>
          </a:p>
          <a:p>
            <a:pPr lvl="0" defTabSz="685800">
              <a:defRPr/>
            </a:pPr>
            <a:r>
              <a:rPr lang="en-US" b="1" dirty="0">
                <a:solidFill>
                  <a:srgbClr val="000000"/>
                </a:solidFill>
              </a:rPr>
              <a:t>Class B Fires</a:t>
            </a:r>
            <a:endParaRPr lang="en-US" dirty="0">
              <a:solidFill>
                <a:srgbClr val="000000"/>
              </a:solidFill>
            </a:endParaRPr>
          </a:p>
          <a:p>
            <a:pPr lvl="0" defTabSz="685800">
              <a:defRPr/>
            </a:pPr>
            <a:r>
              <a:rPr lang="en-US" dirty="0">
                <a:solidFill>
                  <a:srgbClr val="000000"/>
                </a:solidFill>
              </a:rPr>
              <a:t>Fires in </a:t>
            </a:r>
            <a:r>
              <a:rPr lang="en-US" b="1" dirty="0">
                <a:solidFill>
                  <a:srgbClr val="000000"/>
                </a:solidFill>
              </a:rPr>
              <a:t>flammable liquids</a:t>
            </a:r>
            <a:r>
              <a:rPr lang="en-US" dirty="0">
                <a:solidFill>
                  <a:srgbClr val="000000"/>
                </a:solidFill>
              </a:rPr>
              <a:t> or </a:t>
            </a:r>
            <a:r>
              <a:rPr lang="en-US" b="1" dirty="0">
                <a:solidFill>
                  <a:srgbClr val="000000"/>
                </a:solidFill>
              </a:rPr>
              <a:t>flammable gases</a:t>
            </a:r>
            <a:r>
              <a:rPr lang="en-US" dirty="0">
                <a:solidFill>
                  <a:srgbClr val="000000"/>
                </a:solidFill>
              </a:rPr>
              <a:t>. </a:t>
            </a:r>
            <a:r>
              <a:rPr lang="en-US" u="sng" dirty="0">
                <a:solidFill>
                  <a:srgbClr val="000000"/>
                </a:solidFill>
              </a:rPr>
              <a:t>DOES NOT include</a:t>
            </a:r>
            <a:r>
              <a:rPr lang="en-US" dirty="0">
                <a:solidFill>
                  <a:srgbClr val="000000"/>
                </a:solidFill>
              </a:rPr>
              <a:t> fires involving </a:t>
            </a:r>
            <a:r>
              <a:rPr lang="en-US" u="sng" dirty="0">
                <a:solidFill>
                  <a:srgbClr val="000000"/>
                </a:solidFill>
              </a:rPr>
              <a:t>cooking oils</a:t>
            </a:r>
            <a:r>
              <a:rPr lang="en-US" dirty="0">
                <a:solidFill>
                  <a:srgbClr val="000000"/>
                </a:solidFill>
              </a:rPr>
              <a:t> and </a:t>
            </a:r>
            <a:r>
              <a:rPr lang="en-US" u="sng" dirty="0">
                <a:solidFill>
                  <a:srgbClr val="000000"/>
                </a:solidFill>
              </a:rPr>
              <a:t>grease</a:t>
            </a:r>
            <a:r>
              <a:rPr lang="en-US" dirty="0">
                <a:solidFill>
                  <a:srgbClr val="000000"/>
                </a:solidFill>
              </a:rPr>
              <a:t>.</a:t>
            </a:r>
          </a:p>
          <a:p>
            <a:pPr lvl="0" defTabSz="685800">
              <a:defRPr/>
            </a:pPr>
            <a:endParaRPr lang="en-US" dirty="0">
              <a:solidFill>
                <a:srgbClr val="000000"/>
              </a:solidFill>
            </a:endParaRPr>
          </a:p>
          <a:p>
            <a:pPr defTabSz="685800">
              <a:defRPr/>
            </a:pPr>
            <a:r>
              <a:rPr lang="en-US" b="1" dirty="0">
                <a:solidFill>
                  <a:srgbClr val="000000"/>
                </a:solidFill>
              </a:rPr>
              <a:t>Class B extinguisher</a:t>
            </a:r>
            <a:r>
              <a:rPr lang="en-US" dirty="0">
                <a:solidFill>
                  <a:srgbClr val="000000"/>
                </a:solidFill>
              </a:rPr>
              <a:t>: Cartridge operated dry chemical fire extinguisher. </a:t>
            </a:r>
            <a:r>
              <a:rPr lang="en-US" b="1" i="1" dirty="0">
                <a:solidFill>
                  <a:srgbClr val="000000"/>
                </a:solidFill>
              </a:rPr>
              <a:t>Ordinary dry chemical is for Class B and C fires only.</a:t>
            </a:r>
          </a:p>
          <a:p>
            <a:pPr defTabSz="685800">
              <a:defRPr/>
            </a:pPr>
            <a:r>
              <a:rPr lang="en-US" dirty="0">
                <a:solidFill>
                  <a:srgbClr val="000000"/>
                </a:solidFill>
              </a:rPr>
              <a:t> </a:t>
            </a:r>
            <a:endParaRPr lang="en-US" dirty="0">
              <a:solidFill>
                <a:prstClr val="black"/>
              </a:solidFill>
            </a:endParaRPr>
          </a:p>
          <a:p>
            <a:pPr lvl="0" defTabSz="685800">
              <a:defRPr/>
            </a:pPr>
            <a:r>
              <a:rPr lang="en-US" b="1" dirty="0">
                <a:solidFill>
                  <a:srgbClr val="000000"/>
                </a:solidFill>
              </a:rPr>
              <a:t>Class C Fires</a:t>
            </a:r>
            <a:endParaRPr lang="en-US" dirty="0">
              <a:solidFill>
                <a:srgbClr val="000000"/>
              </a:solidFill>
            </a:endParaRPr>
          </a:p>
          <a:p>
            <a:pPr lvl="0" defTabSz="685800">
              <a:defRPr/>
            </a:pPr>
            <a:r>
              <a:rPr lang="en-US" dirty="0">
                <a:solidFill>
                  <a:srgbClr val="000000"/>
                </a:solidFill>
              </a:rPr>
              <a:t>Fires involving </a:t>
            </a:r>
            <a:r>
              <a:rPr lang="en-US" b="1" dirty="0">
                <a:solidFill>
                  <a:srgbClr val="000000"/>
                </a:solidFill>
              </a:rPr>
              <a:t>energized electrical equipment</a:t>
            </a:r>
            <a:r>
              <a:rPr lang="en-US" dirty="0">
                <a:solidFill>
                  <a:srgbClr val="000000"/>
                </a:solidFill>
              </a:rPr>
              <a:t>. Remove </a:t>
            </a:r>
            <a:r>
              <a:rPr lang="en-US" i="1" dirty="0">
                <a:solidFill>
                  <a:srgbClr val="000000"/>
                </a:solidFill>
              </a:rPr>
              <a:t>the power and a Class C fire becomes one of the other classes of fire.</a:t>
            </a:r>
          </a:p>
          <a:p>
            <a:pPr lvl="0" defTabSz="685800">
              <a:defRPr/>
            </a:pPr>
            <a:endParaRPr lang="en-US" i="1" dirty="0">
              <a:solidFill>
                <a:srgbClr val="00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rPr>
              <a:t>Class C extinguishers: </a:t>
            </a:r>
            <a:r>
              <a:rPr kumimoji="0" lang="en-US" b="0" i="0" u="none" strike="noStrike" kern="1200" cap="none" spc="0" normalizeH="0" baseline="0" noProof="0" dirty="0">
                <a:ln>
                  <a:noFill/>
                </a:ln>
                <a:solidFill>
                  <a:srgbClr val="000000"/>
                </a:solidFill>
                <a:effectLst/>
                <a:uLnTx/>
                <a:uFillTx/>
              </a:rPr>
              <a:t>Clean Agent Fire Extinguishers. </a:t>
            </a:r>
            <a:r>
              <a:rPr kumimoji="0" lang="en-US" b="1" i="1" u="none" strike="noStrike" kern="1200" cap="none" spc="0" normalizeH="0" baseline="0" noProof="0" dirty="0">
                <a:ln>
                  <a:noFill/>
                </a:ln>
                <a:solidFill>
                  <a:srgbClr val="000000"/>
                </a:solidFill>
                <a:effectLst/>
                <a:uLnTx/>
                <a:uFillTx/>
              </a:rPr>
              <a:t>Clean agent extinguishers are effective on Class A, B and C fires. </a:t>
            </a:r>
            <a:endParaRPr kumimoji="0" lang="en-US"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462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7A0417-F4CD-4285-9D34-66A3D8D48F0F}"/>
              </a:ext>
            </a:extLst>
          </p:cNvPr>
          <p:cNvSpPr txBox="1"/>
          <p:nvPr/>
        </p:nvSpPr>
        <p:spPr>
          <a:xfrm>
            <a:off x="284356" y="539207"/>
            <a:ext cx="8575287"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1910.252 - General Requirements - Fire Prevention and Protection</a:t>
            </a:r>
          </a:p>
        </p:txBody>
      </p:sp>
      <p:pic>
        <p:nvPicPr>
          <p:cNvPr id="2052" name="Picture 4" descr="class d fire graphic">
            <a:extLst>
              <a:ext uri="{FF2B5EF4-FFF2-40B4-BE49-F238E27FC236}">
                <a16:creationId xmlns:a16="http://schemas.microsoft.com/office/drawing/2014/main" id="{B38DCD96-8078-45AB-A02A-1516A8CB0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738" y="1251982"/>
            <a:ext cx="1107281" cy="1107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26923D1-9494-45F6-A02D-A51CE4E8EDAC}"/>
              </a:ext>
            </a:extLst>
          </p:cNvPr>
          <p:cNvPicPr>
            <a:picLocks noChangeAspect="1"/>
          </p:cNvPicPr>
          <p:nvPr/>
        </p:nvPicPr>
        <p:blipFill>
          <a:blip r:embed="rId4"/>
          <a:stretch>
            <a:fillRect/>
          </a:stretch>
        </p:blipFill>
        <p:spPr>
          <a:xfrm>
            <a:off x="7480738" y="3313794"/>
            <a:ext cx="1516300" cy="2583158"/>
          </a:xfrm>
          <a:prstGeom prst="rect">
            <a:avLst/>
          </a:prstGeom>
        </p:spPr>
      </p:pic>
      <p:sp>
        <p:nvSpPr>
          <p:cNvPr id="14" name="TextBox 13">
            <a:extLst>
              <a:ext uri="{FF2B5EF4-FFF2-40B4-BE49-F238E27FC236}">
                <a16:creationId xmlns:a16="http://schemas.microsoft.com/office/drawing/2014/main" id="{BBD003D5-76F5-4EE4-83FB-53FF4C11D0B8}"/>
              </a:ext>
            </a:extLst>
          </p:cNvPr>
          <p:cNvSpPr txBox="1"/>
          <p:nvPr/>
        </p:nvSpPr>
        <p:spPr>
          <a:xfrm>
            <a:off x="284356" y="1131116"/>
            <a:ext cx="6813982" cy="5632311"/>
          </a:xfrm>
          <a:prstGeom prst="rect">
            <a:avLst/>
          </a:prstGeom>
          <a:noFill/>
        </p:spPr>
        <p:txBody>
          <a:bodyPr wrap="square">
            <a:spAutoFit/>
          </a:bodyPr>
          <a:lstStyle/>
          <a:p>
            <a:pPr lvl="0" defTabSz="685800">
              <a:defRPr/>
            </a:pPr>
            <a:r>
              <a:rPr lang="en-US" b="1" dirty="0"/>
              <a:t>Class D Fires</a:t>
            </a:r>
            <a:endParaRPr lang="en-US" dirty="0"/>
          </a:p>
          <a:p>
            <a:pPr lvl="0" defTabSz="685800">
              <a:defRPr/>
            </a:pPr>
            <a:r>
              <a:rPr lang="en-US" dirty="0"/>
              <a:t>Fires in </a:t>
            </a:r>
            <a:r>
              <a:rPr lang="en-US" b="1" dirty="0"/>
              <a:t>combustible metals</a:t>
            </a:r>
            <a:r>
              <a:rPr lang="en-US" dirty="0"/>
              <a:t>, such as magnesium, titanium, zirconium, sodium, lithium and potassium.</a:t>
            </a:r>
          </a:p>
          <a:p>
            <a:pPr defTabSz="685800">
              <a:defRPr/>
            </a:pPr>
            <a:endParaRPr lang="en-US" sz="1200" b="1" dirty="0"/>
          </a:p>
          <a:p>
            <a:pPr defTabSz="685800">
              <a:defRPr/>
            </a:pPr>
            <a:r>
              <a:rPr lang="en-US" b="1" dirty="0"/>
              <a:t>Class D extinguishers:  </a:t>
            </a:r>
            <a:r>
              <a:rPr lang="en-US" dirty="0"/>
              <a:t>Dry Powder Fire Extinguishers. </a:t>
            </a:r>
            <a:r>
              <a:rPr lang="en-US" b="1" i="1" dirty="0"/>
              <a:t>Dry powder extinguishers are for Class D or combustible metal fires ONLY.</a:t>
            </a:r>
            <a:r>
              <a:rPr lang="en-US" dirty="0"/>
              <a:t> They are ineffective on all other classes of fires.</a:t>
            </a:r>
          </a:p>
          <a:p>
            <a:pPr lvl="0" defTabSz="685800">
              <a:defRPr/>
            </a:pPr>
            <a:endParaRPr lang="en-US" sz="1200" b="1" dirty="0"/>
          </a:p>
          <a:p>
            <a:pPr lvl="0" defTabSz="685800">
              <a:defRPr/>
            </a:pPr>
            <a:r>
              <a:rPr lang="en-US" b="1" dirty="0"/>
              <a:t>Class K Fires</a:t>
            </a:r>
          </a:p>
          <a:p>
            <a:pPr>
              <a:defRPr/>
            </a:pPr>
            <a:r>
              <a:rPr lang="en-US" dirty="0"/>
              <a:t>Fires involving vegetable oils, animal oils, or fats in cooking appliances. They use a process called </a:t>
            </a:r>
            <a:r>
              <a:rPr lang="en-US" dirty="0">
                <a:hlinkClick r:id="rId5">
                  <a:extLst>
                    <a:ext uri="{A12FA001-AC4F-418D-AE19-62706E023703}">
                      <ahyp:hlinkClr xmlns:ahyp="http://schemas.microsoft.com/office/drawing/2018/hyperlinkcolor" val="tx"/>
                    </a:ext>
                  </a:extLst>
                </a:hlinkClick>
              </a:rPr>
              <a:t>saponification</a:t>
            </a:r>
            <a:r>
              <a:rPr lang="en-US" dirty="0"/>
              <a:t> (turn fat or oil into soap by reaction with an alkali) by releasing an alkaline agent to create a foam that traps vapors and puts the fire out.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rPr>
              <a:t>Most portable extinguishers are rated for use with more than one classification of fire. For example, an extinguisher with a BC rating is suitable for use with fires involving flammable liquids and energized electrical equipment. An extinguisher with an ABC rating is suitable for use with fires involving ordinary combustibles, flammable liquids and energized electrical equipment. An extinguisher that is rated for use with multiple hazards should include a symbol for each hazard type.</a:t>
            </a:r>
          </a:p>
        </p:txBody>
      </p:sp>
    </p:spTree>
    <p:extLst>
      <p:ext uri="{BB962C8B-B14F-4D97-AF65-F5344CB8AC3E}">
        <p14:creationId xmlns:p14="http://schemas.microsoft.com/office/powerpoint/2010/main" val="41571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60A2B279-DC1E-4DED-B408-223E67173586}"/>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a:t>
            </a:r>
          </a:p>
        </p:txBody>
      </p:sp>
      <p:sp>
        <p:nvSpPr>
          <p:cNvPr id="20" name="TextBox 19">
            <a:extLst>
              <a:ext uri="{FF2B5EF4-FFF2-40B4-BE49-F238E27FC236}">
                <a16:creationId xmlns:a16="http://schemas.microsoft.com/office/drawing/2014/main" id="{C451B4A7-9FE8-4F9A-9B28-D359628BE5D7}"/>
              </a:ext>
            </a:extLst>
          </p:cNvPr>
          <p:cNvSpPr txBox="1"/>
          <p:nvPr/>
        </p:nvSpPr>
        <p:spPr>
          <a:xfrm>
            <a:off x="236601" y="2347414"/>
            <a:ext cx="8668512" cy="4271212"/>
          </a:xfrm>
          <a:prstGeom prst="rect">
            <a:avLst/>
          </a:prstGeom>
        </p:spPr>
        <p:txBody>
          <a:bodyPr vert="horz" lIns="91440" tIns="45720" rIns="91440" bIns="45720" rtlCol="0">
            <a:normAutofit lnSpcReduction="10000"/>
          </a:bodyPr>
          <a:lstStyle/>
          <a:p>
            <a:pPr>
              <a:lnSpc>
                <a:spcPct val="90000"/>
              </a:lnSpc>
              <a:spcAft>
                <a:spcPts val="600"/>
              </a:spcAft>
              <a:defRPr/>
            </a:pPr>
            <a:r>
              <a:rPr kumimoji="0" lang="en-US" b="1" i="0" u="none" strike="noStrike" cap="none" spc="0" normalizeH="0" baseline="0" noProof="0" dirty="0">
                <a:ln>
                  <a:noFill/>
                </a:ln>
                <a:effectLst/>
                <a:uLnTx/>
                <a:uFillTx/>
              </a:rPr>
              <a:t>Other Special Precautions</a:t>
            </a:r>
          </a:p>
          <a:p>
            <a:pPr>
              <a:lnSpc>
                <a:spcPct val="90000"/>
              </a:lnSpc>
              <a:spcAft>
                <a:spcPts val="600"/>
              </a:spcAf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Fire Watch:</a:t>
            </a:r>
          </a:p>
          <a:p>
            <a:pPr marR="0" lvl="0" fontAlgn="auto">
              <a:lnSpc>
                <a:spcPct val="90000"/>
              </a:lnSpc>
              <a:spcBef>
                <a:spcPts val="0"/>
              </a:spcBef>
              <a:spcAft>
                <a:spcPts val="600"/>
              </a:spcAft>
              <a:buClrTx/>
              <a:buSzTx/>
              <a:tabLst/>
              <a:defRPr/>
            </a:pPr>
            <a:r>
              <a:rPr kumimoji="0" lang="en-US" b="0" i="0" u="none" strike="noStrike" cap="none" spc="0" normalizeH="0" baseline="0" noProof="0" dirty="0">
                <a:ln>
                  <a:noFill/>
                </a:ln>
                <a:effectLst/>
                <a:uLnTx/>
                <a:uFillTx/>
              </a:rPr>
              <a:t>Fire Watchers are required when:</a:t>
            </a:r>
          </a:p>
          <a:p>
            <a:pPr marL="214313"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welding and cutting is performed in locations where other than a minor fire might develop.</a:t>
            </a:r>
          </a:p>
          <a:p>
            <a:pPr marL="214313"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Appreciable combustible materials are closer than 35 feet to the point of operation</a:t>
            </a:r>
          </a:p>
          <a:p>
            <a:pPr marL="214313"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Appreciable combustible materials are more than 35 feet away but are easily ignited by sparks</a:t>
            </a:r>
          </a:p>
          <a:p>
            <a:pPr marL="214313"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Wall or floor openings within a 35-foot radius expose combustible material in adjacent areas including concealed spaces in walls or floors</a:t>
            </a:r>
          </a:p>
          <a:p>
            <a:pPr marL="214313"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Combustible materials are adjacent to the opposite side of metal partitions, walls, ceilings, or roofs and are likely to be ignited by conduction or radiation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 fire watch shall be maintained for at least one-half hour after the completion of welding or cutting operations and fire watchers must have fire extinguishing equipment available and be trained in it’s use</a:t>
            </a:r>
          </a:p>
        </p:txBody>
      </p:sp>
    </p:spTree>
    <p:extLst>
      <p:ext uri="{BB962C8B-B14F-4D97-AF65-F5344CB8AC3E}">
        <p14:creationId xmlns:p14="http://schemas.microsoft.com/office/powerpoint/2010/main" val="116060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AF5549BF-C9FC-4608-A1A7-91B37E2F4B06}"/>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a:t>
            </a:r>
          </a:p>
        </p:txBody>
      </p:sp>
      <p:sp>
        <p:nvSpPr>
          <p:cNvPr id="16" name="TextBox 15">
            <a:extLst>
              <a:ext uri="{FF2B5EF4-FFF2-40B4-BE49-F238E27FC236}">
                <a16:creationId xmlns:a16="http://schemas.microsoft.com/office/drawing/2014/main" id="{909EFC9D-672B-4755-AE33-A89F29A0BF85}"/>
              </a:ext>
            </a:extLst>
          </p:cNvPr>
          <p:cNvSpPr txBox="1"/>
          <p:nvPr/>
        </p:nvSpPr>
        <p:spPr>
          <a:xfrm>
            <a:off x="256032" y="2347414"/>
            <a:ext cx="8607552" cy="4358185"/>
          </a:xfrm>
          <a:prstGeom prst="rect">
            <a:avLst/>
          </a:prstGeom>
        </p:spPr>
        <p:txBody>
          <a:bodyPr vert="horz" lIns="91440" tIns="45720" rIns="91440" bIns="45720" rtlCol="0">
            <a:normAutofit/>
          </a:bodyPr>
          <a:lstStyle/>
          <a:p>
            <a:pPr>
              <a:lnSpc>
                <a:spcPct val="90000"/>
              </a:lnSpc>
              <a:spcAft>
                <a:spcPts val="600"/>
              </a:spcAft>
              <a:defRPr/>
            </a:pPr>
            <a:r>
              <a:rPr kumimoji="0" lang="en-US" b="1" i="0" u="none" strike="noStrike" cap="none" spc="0" normalizeH="0" baseline="0" noProof="0" dirty="0">
                <a:ln>
                  <a:noFill/>
                </a:ln>
                <a:effectLst/>
                <a:uLnTx/>
                <a:uFillTx/>
              </a:rPr>
              <a:t>Prohibited Areas</a:t>
            </a:r>
            <a:endParaRPr kumimoji="0" lang="en-US" sz="600" b="1" i="0" u="none" strike="noStrike" cap="none" spc="0" normalizeH="0" baseline="0" noProof="0" dirty="0">
              <a:ln>
                <a:noFill/>
              </a:ln>
              <a:effectLst/>
              <a:uLnTx/>
              <a:uFillTx/>
            </a:endParaRPr>
          </a:p>
          <a:p>
            <a:pPr>
              <a:lnSpc>
                <a:spcPct val="90000"/>
              </a:lnSpc>
              <a:spcAft>
                <a:spcPts val="600"/>
              </a:spcAft>
              <a:defRPr/>
            </a:pPr>
            <a:r>
              <a:rPr kumimoji="0" lang="en-US" b="0" i="0" u="none" strike="noStrike" cap="none" spc="0" normalizeH="0" baseline="0" noProof="0" dirty="0">
                <a:ln>
                  <a:noFill/>
                </a:ln>
                <a:effectLst/>
                <a:uLnTx/>
                <a:uFillTx/>
              </a:rPr>
              <a:t>Cutting or welding shall not be permitted in the following situations:</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In areas not authorized by management</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In sprinkled buildings when protection is impaired</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In the presence of explosive atmospheres</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In areas near the storage of large quantities of exposed, readily ignitable materials</a:t>
            </a:r>
          </a:p>
          <a:p>
            <a:pPr>
              <a:lnSpc>
                <a:spcPct val="90000"/>
              </a:lnSpc>
              <a:spcAft>
                <a:spcPts val="600"/>
              </a:spcAft>
              <a:defRPr/>
            </a:pPr>
            <a:endParaRPr kumimoji="0" lang="en-US" sz="600" b="1" i="0" u="none" strike="noStrike" cap="none" spc="0" normalizeH="0" baseline="0" noProof="0" dirty="0">
              <a:ln>
                <a:noFill/>
              </a:ln>
              <a:effectLst/>
              <a:uLnTx/>
              <a:uFillTx/>
            </a:endParaRPr>
          </a:p>
          <a:p>
            <a:pPr>
              <a:lnSpc>
                <a:spcPct val="90000"/>
              </a:lnSpc>
              <a:spcAft>
                <a:spcPts val="600"/>
              </a:spcAft>
              <a:defRPr/>
            </a:pPr>
            <a:r>
              <a:rPr kumimoji="0" lang="en-US" b="1" i="0" u="none" strike="noStrike" cap="none" spc="0" normalizeH="0" baseline="0" noProof="0" dirty="0">
                <a:ln>
                  <a:noFill/>
                </a:ln>
                <a:effectLst/>
                <a:uLnTx/>
                <a:uFillTx/>
              </a:rPr>
              <a:t>Welding or cutting containers</a:t>
            </a: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0" i="0" u="none" strike="noStrike" cap="none" spc="0" normalizeH="0" baseline="0" noProof="0" dirty="0">
                <a:ln>
                  <a:noFill/>
                </a:ln>
                <a:effectLst/>
                <a:uLnTx/>
                <a:uFillTx/>
              </a:rPr>
              <a:t>Used containers. </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No welding, cutting, or other hot work shall be performed on used drums, barrels, tanks or other containers until they have been cleaned so thoroughly as to make absolutely certain that there are no flammable materials present or any substances such as greases, tars, acids, or other materials which when subjected to heat, might produce flammable or toxic vapors. Any pipelines or connections to the drum or vessel shall be disconnected or blanked. </a:t>
            </a:r>
          </a:p>
        </p:txBody>
      </p:sp>
    </p:spTree>
    <p:extLst>
      <p:ext uri="{BB962C8B-B14F-4D97-AF65-F5344CB8AC3E}">
        <p14:creationId xmlns:p14="http://schemas.microsoft.com/office/powerpoint/2010/main" val="412001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C4474C-47EE-4F17-9480-C728E49F9D06}"/>
              </a:ext>
            </a:extLst>
          </p:cNvPr>
          <p:cNvSpPr txBox="1"/>
          <p:nvPr/>
        </p:nvSpPr>
        <p:spPr>
          <a:xfrm>
            <a:off x="480060" y="325369"/>
            <a:ext cx="3276451" cy="1956841"/>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kumimoji="0" lang="en-US" sz="2900" b="1" i="0" u="none" strike="noStrike" cap="none" spc="0" normalizeH="0" baseline="0" noProof="0">
                <a:ln>
                  <a:noFill/>
                </a:ln>
                <a:effectLst/>
                <a:uLnTx/>
                <a:uFillTx/>
                <a:latin typeface="+mj-lt"/>
                <a:ea typeface="+mj-ea"/>
                <a:cs typeface="+mj-cs"/>
              </a:rPr>
              <a:t>1910.252 - General Requirements - Protection of Personnel</a:t>
            </a:r>
          </a:p>
        </p:txBody>
      </p:sp>
      <p:sp>
        <p:nvSpPr>
          <p:cNvPr id="41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D098B5F-E03A-44CC-BE97-D51218CD3367}"/>
              </a:ext>
            </a:extLst>
          </p:cNvPr>
          <p:cNvSpPr txBox="1"/>
          <p:nvPr/>
        </p:nvSpPr>
        <p:spPr>
          <a:xfrm>
            <a:off x="158496" y="2767584"/>
            <a:ext cx="4084320" cy="3938015"/>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defRPr/>
            </a:pPr>
            <a:endParaRPr kumimoji="0" lang="en-US" sz="13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a:lnSpc>
                <a:spcPct val="90000"/>
              </a:lnSpc>
              <a:spcAft>
                <a:spcPts val="600"/>
              </a:spcAft>
              <a:defRPr/>
            </a:pPr>
            <a:r>
              <a:rPr kumimoji="0" lang="en-US" sz="26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General:</a:t>
            </a:r>
          </a:p>
          <a:p>
            <a:pPr>
              <a:lnSpc>
                <a:spcPct val="90000"/>
              </a:lnSpc>
              <a:spcAft>
                <a:spcPts val="600"/>
              </a:spcAft>
              <a:defRPr/>
            </a:pPr>
            <a:endParaRPr kumimoji="0" lang="en-US" sz="8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fontAlgn="auto">
              <a:lnSpc>
                <a:spcPct val="90000"/>
              </a:lnSpc>
              <a:spcBef>
                <a:spcPts val="0"/>
              </a:spcBef>
              <a:spcAft>
                <a:spcPts val="600"/>
              </a:spcAft>
              <a:buClrTx/>
              <a:buSzTx/>
              <a:tabLst/>
              <a:defRPr/>
            </a:pPr>
            <a:r>
              <a:rPr kumimoji="0" lang="en-US" sz="26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Fall Protection: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 welder or helper working on platforms, scaffolds, or runways shall be protected against falling. This may be accomplished by the use of railings, safety belts, life lines, or some other equally effective safeguards</a:t>
            </a:r>
          </a:p>
          <a:p>
            <a:pPr marR="0" lvl="0" fontAlgn="auto">
              <a:lnSpc>
                <a:spcPct val="90000"/>
              </a:lnSpc>
              <a:spcBef>
                <a:spcPts val="0"/>
              </a:spcBef>
              <a:spcAft>
                <a:spcPts val="600"/>
              </a:spcAft>
              <a:buClrTx/>
              <a:buSzTx/>
              <a:tabLst/>
              <a:defRPr/>
            </a:pPr>
            <a:endParaRPr kumimoji="0" lang="en-US" sz="8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fontAlgn="auto">
              <a:lnSpc>
                <a:spcPct val="90000"/>
              </a:lnSpc>
              <a:spcBef>
                <a:spcPts val="0"/>
              </a:spcBef>
              <a:spcAft>
                <a:spcPts val="600"/>
              </a:spcAft>
              <a:buClrTx/>
              <a:buSzTx/>
              <a:tabLst/>
              <a:defRPr/>
            </a:pPr>
            <a:r>
              <a:rPr kumimoji="0" lang="en-US" sz="26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Welding cable:</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Welders shall place welding cable and other equipment so that it is clear of passageways, ladders, and stairways.</a:t>
            </a:r>
          </a:p>
        </p:txBody>
      </p:sp>
      <p:pic>
        <p:nvPicPr>
          <p:cNvPr id="4100" name="Picture 4">
            <a:extLst>
              <a:ext uri="{FF2B5EF4-FFF2-40B4-BE49-F238E27FC236}">
                <a16:creationId xmlns:a16="http://schemas.microsoft.com/office/drawing/2014/main" id="{71C94887-27B3-4BC3-97E1-FD20CDB68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29" r="25929" b="1"/>
          <a:stretch/>
        </p:blipFill>
        <p:spPr bwMode="auto">
          <a:xfrm>
            <a:off x="4560611" y="243845"/>
            <a:ext cx="4570857" cy="63703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0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40646F-9F4F-4228-900C-D3CF2833F204}"/>
              </a:ext>
            </a:extLst>
          </p:cNvPr>
          <p:cNvSpPr txBox="1"/>
          <p:nvPr/>
        </p:nvSpPr>
        <p:spPr>
          <a:xfrm>
            <a:off x="480060" y="329184"/>
            <a:ext cx="5170932" cy="1783080"/>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2800" b="1" i="0" u="none" strike="noStrike" cap="none" spc="0" normalizeH="0" baseline="0" noProof="0">
                <a:ln>
                  <a:noFill/>
                </a:ln>
                <a:effectLst/>
                <a:uLnTx/>
                <a:uFillTx/>
                <a:latin typeface="+mj-lt"/>
                <a:ea typeface="+mj-ea"/>
                <a:cs typeface="+mj-cs"/>
              </a:rPr>
              <a:t>1910.252 - General Requirements Protection of Personnel</a:t>
            </a:r>
            <a:endParaRPr kumimoji="0" lang="en-US" sz="2800" b="1" i="0" u="none" strike="noStrike" cap="none" spc="0" normalizeH="0" baseline="0" noProof="0" dirty="0">
              <a:ln>
                <a:noFill/>
              </a:ln>
              <a:effectLst/>
              <a:uLnTx/>
              <a:uFillTx/>
              <a:latin typeface="+mj-lt"/>
              <a:ea typeface="+mj-ea"/>
              <a:cs typeface="+mj-cs"/>
            </a:endParaRPr>
          </a:p>
        </p:txBody>
      </p:sp>
      <p:sp>
        <p:nvSpPr>
          <p:cNvPr id="717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94D741-E028-449B-A452-E42A15AB71B6}"/>
              </a:ext>
            </a:extLst>
          </p:cNvPr>
          <p:cNvSpPr txBox="1"/>
          <p:nvPr/>
        </p:nvSpPr>
        <p:spPr>
          <a:xfrm>
            <a:off x="480060" y="2706624"/>
            <a:ext cx="5170932" cy="4047744"/>
          </a:xfrm>
          <a:prstGeom prst="rect">
            <a:avLst/>
          </a:prstGeom>
        </p:spPr>
        <p:txBody>
          <a:bodyPr vert="horz" lIns="91440" tIns="45720" rIns="91440" bIns="45720" rtlCol="0">
            <a:normAutofit/>
          </a:bodyPr>
          <a:lstStyle/>
          <a:p>
            <a:pPr>
              <a:lnSpc>
                <a:spcPct val="90000"/>
              </a:lnSpc>
              <a:spcAft>
                <a:spcPts val="600"/>
              </a:spcAft>
              <a:defRPr/>
            </a:pPr>
            <a:r>
              <a:rPr kumimoji="0" lang="en-US" sz="2000" b="1" i="0" u="none" strike="noStrike" cap="none" spc="0" normalizeH="0" baseline="0" noProof="0" dirty="0">
                <a:ln>
                  <a:noFill/>
                </a:ln>
                <a:effectLst/>
                <a:uLnTx/>
                <a:uFillTx/>
              </a:rPr>
              <a:t>Eye Protection:</a:t>
            </a: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Helmets or hand shields shall be used during all arc welding or arc cutting operations, excluding submerged arc welding. Helpers or attendants shall be provided with proper eye protection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Goggles or other suitable eye protection shall be used during all gas welding or oxygen cutting operations. Spectacles without side shields, with suitable filter lenses are permitted for use</a:t>
            </a:r>
            <a:br>
              <a:rPr kumimoji="0" lang="en-US" sz="2000" b="0" i="0" u="none" strike="noStrike" cap="none" spc="0" normalizeH="0" baseline="0" noProof="0" dirty="0">
                <a:ln>
                  <a:noFill/>
                </a:ln>
                <a:effectLst/>
                <a:uLnTx/>
                <a:uFillTx/>
              </a:rPr>
            </a:br>
            <a:r>
              <a:rPr kumimoji="0" lang="en-US" sz="2000" b="0" i="0" u="none" strike="noStrike" cap="none" spc="0" normalizeH="0" baseline="0" noProof="0" dirty="0">
                <a:ln>
                  <a:noFill/>
                </a:ln>
                <a:effectLst/>
                <a:uLnTx/>
                <a:uFillTx/>
              </a:rPr>
              <a:t>during gas welding operations on light work, for torch brazing or for inspection.</a:t>
            </a:r>
          </a:p>
        </p:txBody>
      </p:sp>
      <p:pic>
        <p:nvPicPr>
          <p:cNvPr id="11" name="Picture 10" descr="See the source image">
            <a:extLst>
              <a:ext uri="{FF2B5EF4-FFF2-40B4-BE49-F238E27FC236}">
                <a16:creationId xmlns:a16="http://schemas.microsoft.com/office/drawing/2014/main" id="{0D6F4BD2-F792-4E21-8E98-441FDD7643F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897880" y="915169"/>
            <a:ext cx="3010662" cy="2257996"/>
          </a:xfrm>
          <a:prstGeom prst="rect">
            <a:avLst/>
          </a:prstGeom>
          <a:noFill/>
        </p:spPr>
      </p:pic>
      <p:pic>
        <p:nvPicPr>
          <p:cNvPr id="7170" name="Picture 2">
            <a:extLst>
              <a:ext uri="{FF2B5EF4-FFF2-40B4-BE49-F238E27FC236}">
                <a16:creationId xmlns:a16="http://schemas.microsoft.com/office/drawing/2014/main" id="{5CB6BB50-0F82-4D0E-BA70-E4D813F14B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97880" y="4253260"/>
            <a:ext cx="2996946" cy="182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79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39D58A-1D85-4497-A9B8-249F2EE172FD}"/>
              </a:ext>
            </a:extLst>
          </p:cNvPr>
          <p:cNvSpPr txBox="1"/>
          <p:nvPr/>
        </p:nvSpPr>
        <p:spPr>
          <a:xfrm>
            <a:off x="755523" y="95331"/>
            <a:ext cx="78867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1910.252 - General Requirements – Protection of Personnel</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4E789A-ACF0-4053-AB4D-29D51100E557}"/>
              </a:ext>
            </a:extLst>
          </p:cNvPr>
          <p:cNvSpPr txBox="1"/>
          <p:nvPr/>
        </p:nvSpPr>
        <p:spPr>
          <a:xfrm>
            <a:off x="628650" y="1929384"/>
            <a:ext cx="4869942" cy="4727448"/>
          </a:xfrm>
          <a:prstGeom prst="rect">
            <a:avLst/>
          </a:prstGeom>
        </p:spPr>
        <p:txBody>
          <a:bodyPr vert="horz" lIns="91440" tIns="45720" rIns="91440" bIns="45720" rtlCol="0">
            <a:normAutofit lnSpcReduction="10000"/>
          </a:bodyPr>
          <a:lstStyle/>
          <a:p>
            <a:pPr marR="0" lvl="0" fontAlgn="auto">
              <a:lnSpc>
                <a:spcPct val="90000"/>
              </a:lnSpc>
              <a:spcBef>
                <a:spcPts val="0"/>
              </a:spcBef>
              <a:spcAft>
                <a:spcPts val="600"/>
              </a:spcAft>
              <a:buClrTx/>
              <a:buSzTx/>
              <a:tabLst/>
              <a:defRPr/>
            </a:pPr>
            <a:r>
              <a:rPr kumimoji="0" lang="en-US" sz="2200" b="1" i="0" u="none" strike="noStrike" cap="none" spc="0" normalizeH="0" baseline="0" noProof="0" dirty="0">
                <a:ln>
                  <a:noFill/>
                </a:ln>
                <a:effectLst/>
                <a:uLnTx/>
                <a:uFillTx/>
              </a:rPr>
              <a:t>Protective clothing:</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Employees exposed to the hazards created by welding, cutting, or brazing operations shall be protected by personal protective equipment. Appropriate protective clothing required for any welding operation will vary with the size, nature and location of the work to be performed. </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At a minimum, wear a long sleeve shirt and leather gloves when welding or cutting</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It may be necessary to wear a leather welders jacket</a:t>
            </a:r>
          </a:p>
        </p:txBody>
      </p:sp>
      <p:sp>
        <p:nvSpPr>
          <p:cNvPr id="4" name="TextBox 3">
            <a:extLst>
              <a:ext uri="{FF2B5EF4-FFF2-40B4-BE49-F238E27FC236}">
                <a16:creationId xmlns:a16="http://schemas.microsoft.com/office/drawing/2014/main" id="{2D110EA2-D94A-C14B-CB80-F9B3EA732FAC}"/>
              </a:ext>
            </a:extLst>
          </p:cNvPr>
          <p:cNvSpPr txBox="1"/>
          <p:nvPr/>
        </p:nvSpPr>
        <p:spPr>
          <a:xfrm>
            <a:off x="6103803" y="4661210"/>
            <a:ext cx="2346423" cy="954107"/>
          </a:xfrm>
          <a:prstGeom prst="rect">
            <a:avLst/>
          </a:prstGeom>
          <a:noFill/>
        </p:spPr>
        <p:txBody>
          <a:bodyPr wrap="square" rtlCol="0">
            <a:spAutoFit/>
          </a:bodyPr>
          <a:lstStyle/>
          <a:p>
            <a:pPr>
              <a:spcAft>
                <a:spcPts val="600"/>
              </a:spcAft>
            </a:pPr>
            <a:r>
              <a:rPr lang="en-US" sz="1400" dirty="0"/>
              <a:t>Worker was not wearing proper PPE while arc welding and received flash burns from the ultraviolet light</a:t>
            </a:r>
          </a:p>
        </p:txBody>
      </p:sp>
      <p:pic>
        <p:nvPicPr>
          <p:cNvPr id="2" name="Picture 1">
            <a:extLst>
              <a:ext uri="{FF2B5EF4-FFF2-40B4-BE49-F238E27FC236}">
                <a16:creationId xmlns:a16="http://schemas.microsoft.com/office/drawing/2014/main" id="{0E9481CC-4F30-ECA5-6660-9287270661E3}"/>
              </a:ext>
            </a:extLst>
          </p:cNvPr>
          <p:cNvPicPr>
            <a:picLocks noChangeAspect="1"/>
          </p:cNvPicPr>
          <p:nvPr/>
        </p:nvPicPr>
        <p:blipFill>
          <a:blip r:embed="rId2"/>
          <a:stretch>
            <a:fillRect/>
          </a:stretch>
        </p:blipFill>
        <p:spPr>
          <a:xfrm>
            <a:off x="6210585" y="2712640"/>
            <a:ext cx="2219136" cy="1847248"/>
          </a:xfrm>
          <a:prstGeom prst="rect">
            <a:avLst/>
          </a:prstGeom>
        </p:spPr>
      </p:pic>
    </p:spTree>
    <p:extLst>
      <p:ext uri="{BB962C8B-B14F-4D97-AF65-F5344CB8AC3E}">
        <p14:creationId xmlns:p14="http://schemas.microsoft.com/office/powerpoint/2010/main" val="149008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CA27C3-C313-4B7C-B12D-413BAC41CB9D}"/>
              </a:ext>
            </a:extLst>
          </p:cNvPr>
          <p:cNvSpPr txBox="1"/>
          <p:nvPr/>
        </p:nvSpPr>
        <p:spPr>
          <a:xfrm>
            <a:off x="628650" y="451381"/>
            <a:ext cx="7884414" cy="4066540"/>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kumimoji="0" lang="en-US" sz="5700" b="1" i="0" u="none" strike="noStrike" kern="1200" cap="none" spc="0" normalizeH="0" baseline="0" noProof="0" dirty="0">
                <a:ln>
                  <a:noFill/>
                </a:ln>
                <a:solidFill>
                  <a:schemeClr val="tx1"/>
                </a:solidFill>
                <a:effectLst/>
                <a:uLnTx/>
                <a:uFillTx/>
                <a:latin typeface="+mj-lt"/>
                <a:ea typeface="+mj-ea"/>
                <a:cs typeface="+mj-cs"/>
              </a:rPr>
              <a:t>Overview:</a:t>
            </a: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6235B7-DA32-4F9F-E172-59AB93D56AA7}"/>
              </a:ext>
            </a:extLst>
          </p:cNvPr>
          <p:cNvSpPr txBox="1"/>
          <p:nvPr/>
        </p:nvSpPr>
        <p:spPr>
          <a:xfrm>
            <a:off x="4780407" y="929089"/>
            <a:ext cx="4267200" cy="4685898"/>
          </a:xfrm>
          <a:prstGeom prst="rect">
            <a:avLst/>
          </a:prstGeom>
          <a:noFill/>
        </p:spPr>
        <p:txBody>
          <a:bodyPr wrap="square">
            <a:spAutoFit/>
          </a:bodyPr>
          <a:lstStyle/>
          <a:p>
            <a:pPr defTabSz="685800">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ansportNew"/>
                <a:ea typeface="+mn-ea"/>
                <a:cs typeface="+mn-cs"/>
              </a:rPr>
              <a:t>1910 Subpart Q provides the general requirements for welding, cutting, brazing including fire prevention and protection, confined spaces, personal protective equipment , ventilation, securing cylinders, signage, hazard communication program, working with hazardous chemicals, respirators, and industrial applications.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95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welding pics">
            <a:extLst>
              <a:ext uri="{FF2B5EF4-FFF2-40B4-BE49-F238E27FC236}">
                <a16:creationId xmlns:a16="http://schemas.microsoft.com/office/drawing/2014/main" id="{675ABEB5-BE84-41D6-A743-C5119DAC1339}"/>
              </a:ext>
            </a:extLst>
          </p:cNvPr>
          <p:cNvPicPr/>
          <p:nvPr/>
        </p:nvPicPr>
        <p:blipFill>
          <a:blip r:embed="rId3">
            <a:extLst>
              <a:ext uri="{28A0092B-C50C-407E-A947-70E740481C1C}">
                <a14:useLocalDpi xmlns:a14="http://schemas.microsoft.com/office/drawing/2010/main" val="0"/>
              </a:ext>
            </a:extLst>
          </a:blip>
          <a:stretch>
            <a:fillRect/>
          </a:stretch>
        </p:blipFill>
        <p:spPr>
          <a:xfrm>
            <a:off x="4752753" y="1779291"/>
            <a:ext cx="3102050" cy="2770114"/>
          </a:xfrm>
          <a:prstGeom prst="rect">
            <a:avLst/>
          </a:prstGeom>
        </p:spPr>
      </p:pic>
      <p:pic>
        <p:nvPicPr>
          <p:cNvPr id="4" name="Picture 3" descr="Image result for arc welding flash burn">
            <a:extLst>
              <a:ext uri="{FF2B5EF4-FFF2-40B4-BE49-F238E27FC236}">
                <a16:creationId xmlns:a16="http://schemas.microsoft.com/office/drawing/2014/main" id="{21866CCB-835F-4116-B28F-4EF1FA66A59C}"/>
              </a:ext>
            </a:extLst>
          </p:cNvPr>
          <p:cNvPicPr/>
          <p:nvPr/>
        </p:nvPicPr>
        <p:blipFill>
          <a:blip r:embed="rId4">
            <a:extLst>
              <a:ext uri="{28A0092B-C50C-407E-A947-70E740481C1C}">
                <a14:useLocalDpi xmlns:a14="http://schemas.microsoft.com/office/drawing/2010/main" val="0"/>
              </a:ext>
            </a:extLst>
          </a:blip>
          <a:stretch>
            <a:fillRect/>
          </a:stretch>
        </p:blipFill>
        <p:spPr>
          <a:xfrm>
            <a:off x="498133" y="4266313"/>
            <a:ext cx="3162300" cy="814388"/>
          </a:xfrm>
          <a:prstGeom prst="rect">
            <a:avLst/>
          </a:prstGeom>
        </p:spPr>
      </p:pic>
      <p:sp>
        <p:nvSpPr>
          <p:cNvPr id="5" name="Speech Bubble: Rectangle with Corners Rounded 4">
            <a:extLst>
              <a:ext uri="{FF2B5EF4-FFF2-40B4-BE49-F238E27FC236}">
                <a16:creationId xmlns:a16="http://schemas.microsoft.com/office/drawing/2014/main" id="{5CF427A2-B1C0-4EA1-A083-67D1BE1B958C}"/>
              </a:ext>
            </a:extLst>
          </p:cNvPr>
          <p:cNvSpPr/>
          <p:nvPr/>
        </p:nvSpPr>
        <p:spPr>
          <a:xfrm>
            <a:off x="7416209" y="2069362"/>
            <a:ext cx="1387549" cy="789467"/>
          </a:xfrm>
          <a:prstGeom prst="wedgeRoundRectCallout">
            <a:avLst>
              <a:gd name="adj1" fmla="val -70833"/>
              <a:gd name="adj2" fmla="val -314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Not wearing a helmet </a:t>
            </a:r>
          </a:p>
        </p:txBody>
      </p:sp>
      <p:sp>
        <p:nvSpPr>
          <p:cNvPr id="6" name="Speech Bubble: Rectangle with Corners Rounded 5">
            <a:extLst>
              <a:ext uri="{FF2B5EF4-FFF2-40B4-BE49-F238E27FC236}">
                <a16:creationId xmlns:a16="http://schemas.microsoft.com/office/drawing/2014/main" id="{053226AE-0F7A-44A3-8748-0163777D3A31}"/>
              </a:ext>
            </a:extLst>
          </p:cNvPr>
          <p:cNvSpPr/>
          <p:nvPr/>
        </p:nvSpPr>
        <p:spPr>
          <a:xfrm>
            <a:off x="4752753" y="3114010"/>
            <a:ext cx="1012752" cy="1124393"/>
          </a:xfrm>
          <a:prstGeom prst="wedgeRoundRectCallout">
            <a:avLst>
              <a:gd name="adj1" fmla="val 176805"/>
              <a:gd name="adj2" fmla="val 71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Not wearing a long sleeve shirt</a:t>
            </a:r>
          </a:p>
        </p:txBody>
      </p:sp>
      <p:sp>
        <p:nvSpPr>
          <p:cNvPr id="7" name="TextBox 6">
            <a:extLst>
              <a:ext uri="{FF2B5EF4-FFF2-40B4-BE49-F238E27FC236}">
                <a16:creationId xmlns:a16="http://schemas.microsoft.com/office/drawing/2014/main" id="{1AAD46B7-13D0-429E-A87B-7491248FB31C}"/>
              </a:ext>
            </a:extLst>
          </p:cNvPr>
          <p:cNvSpPr txBox="1"/>
          <p:nvPr/>
        </p:nvSpPr>
        <p:spPr>
          <a:xfrm>
            <a:off x="382772" y="3313371"/>
            <a:ext cx="2887089"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here is our friend 5 minutes later…</a:t>
            </a:r>
          </a:p>
        </p:txBody>
      </p:sp>
      <p:sp>
        <p:nvSpPr>
          <p:cNvPr id="8" name="TextBox 7">
            <a:extLst>
              <a:ext uri="{FF2B5EF4-FFF2-40B4-BE49-F238E27FC236}">
                <a16:creationId xmlns:a16="http://schemas.microsoft.com/office/drawing/2014/main" id="{262ABD69-2CD1-460E-E93B-FDDA051F7B2F}"/>
              </a:ext>
            </a:extLst>
          </p:cNvPr>
          <p:cNvSpPr txBox="1"/>
          <p:nvPr/>
        </p:nvSpPr>
        <p:spPr>
          <a:xfrm>
            <a:off x="651244" y="567625"/>
            <a:ext cx="4675668"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What’s wrong with this picture?</a:t>
            </a:r>
          </a:p>
        </p:txBody>
      </p:sp>
    </p:spTree>
    <p:extLst>
      <p:ext uri="{BB962C8B-B14F-4D97-AF65-F5344CB8AC3E}">
        <p14:creationId xmlns:p14="http://schemas.microsoft.com/office/powerpoint/2010/main" val="11674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ECC98E-1BDB-4998-91C6-E94DD3FCA988}"/>
              </a:ext>
            </a:extLst>
          </p:cNvPr>
          <p:cNvSpPr txBox="1"/>
          <p:nvPr/>
        </p:nvSpPr>
        <p:spPr>
          <a:xfrm>
            <a:off x="503029" y="-50837"/>
            <a:ext cx="8448187" cy="107496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1910.252 - General Requirements – Work in Confined Space</a:t>
            </a:r>
          </a:p>
        </p:txBody>
      </p:sp>
      <p:sp>
        <p:nvSpPr>
          <p:cNvPr id="9" name="TextBox 8">
            <a:extLst>
              <a:ext uri="{FF2B5EF4-FFF2-40B4-BE49-F238E27FC236}">
                <a16:creationId xmlns:a16="http://schemas.microsoft.com/office/drawing/2014/main" id="{7B736D15-0F44-4DC2-8AD0-0C45502D57D5}"/>
              </a:ext>
            </a:extLst>
          </p:cNvPr>
          <p:cNvSpPr txBox="1"/>
          <p:nvPr/>
        </p:nvSpPr>
        <p:spPr>
          <a:xfrm>
            <a:off x="503029" y="1355117"/>
            <a:ext cx="8178799" cy="4934811"/>
          </a:xfrm>
          <a:prstGeom prst="rect">
            <a:avLst/>
          </a:prstGeom>
        </p:spPr>
        <p:txBody>
          <a:bodyPr vert="horz" lIns="91440" tIns="45720" rIns="91440" bIns="45720" rtlCol="0">
            <a:normAutofit lnSpcReduction="10000"/>
          </a:bodyPr>
          <a:lstStyle/>
          <a:p>
            <a:pPr>
              <a:lnSpc>
                <a:spcPct val="90000"/>
              </a:lnSpc>
              <a:spcAft>
                <a:spcPts val="600"/>
              </a:spcAft>
              <a:defRPr/>
            </a:pPr>
            <a:r>
              <a:rPr kumimoji="0" lang="en-US" sz="2200" b="1" i="0" u="none" strike="noStrike" cap="none" spc="0" normalizeH="0" baseline="0" noProof="0" dirty="0">
                <a:ln>
                  <a:noFill/>
                </a:ln>
                <a:effectLst/>
                <a:uLnTx/>
                <a:uFillTx/>
              </a:rPr>
              <a:t>Confined spaces:</a:t>
            </a:r>
          </a:p>
          <a:p>
            <a:pPr>
              <a:lnSpc>
                <a:spcPct val="90000"/>
              </a:lnSpc>
              <a:spcAft>
                <a:spcPts val="600"/>
              </a:spcAft>
              <a:defRPr/>
            </a:pPr>
            <a:endParaRPr kumimoji="0" lang="en-US" sz="6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Confined space is intended to mean a relatively small or restricted space such as a tank, boiler, pressure vessel, elevator pit, or machine space</a:t>
            </a: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Ventilation is a prerequisite to work in confined spaces. Confined spaces must be adequately ventilated to prevent the accumulation of toxic materials or oxygen deficiency.  </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When welding or cutting is being performed in any confined spaces the gas cylinders and welding machines shall be left on the outside</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Where a welder must enter a confined space through a manhole or other small opening, means shall be provided for quickly removing him in case of emergency, such as a body harness and lifelines. An attendant with a preplanned rescue procedure shall be stationed outside to observe the welder at all times and be capable of putting rescue operations into effect</a:t>
            </a: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822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ECC98E-1BDB-4998-91C6-E94DD3FCA988}"/>
              </a:ext>
            </a:extLst>
          </p:cNvPr>
          <p:cNvSpPr txBox="1"/>
          <p:nvPr/>
        </p:nvSpPr>
        <p:spPr>
          <a:xfrm>
            <a:off x="202592" y="321734"/>
            <a:ext cx="8728195"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700" i="0" u="none" strike="noStrike" kern="1200" cap="none" spc="0" normalizeH="0" baseline="0" noProof="0" dirty="0">
                <a:ln>
                  <a:noFill/>
                </a:ln>
                <a:solidFill>
                  <a:schemeClr val="tx1"/>
                </a:solidFill>
                <a:effectLst/>
                <a:uLnTx/>
                <a:uFillTx/>
                <a:latin typeface="+mj-lt"/>
                <a:ea typeface="+mj-ea"/>
                <a:cs typeface="+mj-cs"/>
              </a:rPr>
              <a:t>1910.252 - General Requirements – Work in Confined Space</a:t>
            </a:r>
          </a:p>
        </p:txBody>
      </p:sp>
      <p:sp>
        <p:nvSpPr>
          <p:cNvPr id="9" name="TextBox 8">
            <a:extLst>
              <a:ext uri="{FF2B5EF4-FFF2-40B4-BE49-F238E27FC236}">
                <a16:creationId xmlns:a16="http://schemas.microsoft.com/office/drawing/2014/main" id="{7B736D15-0F44-4DC2-8AD0-0C45502D57D5}"/>
              </a:ext>
            </a:extLst>
          </p:cNvPr>
          <p:cNvSpPr txBox="1"/>
          <p:nvPr/>
        </p:nvSpPr>
        <p:spPr>
          <a:xfrm>
            <a:off x="482600" y="1782981"/>
            <a:ext cx="8178799" cy="4393982"/>
          </a:xfrm>
          <a:prstGeom prst="rect">
            <a:avLst/>
          </a:prstGeom>
        </p:spPr>
        <p:txBody>
          <a:bodyPr vert="horz" lIns="91440" tIns="45720" rIns="91440" bIns="45720" rtlCol="0">
            <a:normAutofit fontScale="92500" lnSpcReduction="10000"/>
          </a:bodyPr>
          <a:lstStyle/>
          <a:p>
            <a:pPr>
              <a:lnSpc>
                <a:spcPct val="90000"/>
              </a:lnSpc>
              <a:spcAft>
                <a:spcPts val="600"/>
              </a:spcAft>
              <a:defRPr/>
            </a:pPr>
            <a:r>
              <a:rPr kumimoji="0" lang="en-US" sz="2400" b="1" i="0" u="none" strike="noStrike" cap="none" spc="0" normalizeH="0" baseline="0" noProof="0" dirty="0">
                <a:ln>
                  <a:noFill/>
                </a:ln>
                <a:effectLst/>
                <a:uLnTx/>
                <a:uFillTx/>
              </a:rPr>
              <a:t>Confined spaces cont.:</a:t>
            </a:r>
          </a:p>
          <a:p>
            <a:pPr indent="-228600">
              <a:lnSpc>
                <a:spcPct val="90000"/>
              </a:lnSpc>
              <a:spcAft>
                <a:spcPts val="600"/>
              </a:spcAft>
              <a:buFont typeface="Arial" panose="020B0604020202020204" pitchFamily="34" charset="0"/>
              <a:buChar char="•"/>
              <a:defRPr/>
            </a:pPr>
            <a:endParaRPr kumimoji="0" lang="en-US" sz="24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400" b="0" i="0" u="none" strike="noStrike" cap="none" spc="0" normalizeH="0" baseline="0" noProof="0" dirty="0">
                <a:ln>
                  <a:noFill/>
                </a:ln>
                <a:effectLst/>
                <a:uLnTx/>
                <a:uFillTx/>
              </a:rPr>
              <a:t>When arc welding is to be suspended for any substantial period of time, such as during lunch or overnight, all electrodes shall be removed from the holders and the holders carefully located so that accidental contact cannot occur and the machine be disconnected from the power source</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In order to eliminate the possibility of gas escaping through leaks or improperly closed valves, when gas welding or cutting, the torch valves shall be closed and the gas supply to the torch positively shut off at some point outside the confined area whenever the torch is not to be used for a substantial period of time, such as during lunch hour or overnight</a:t>
            </a: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668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64C0E7-F71B-4CD4-85D2-EA8892A534AC}"/>
              </a:ext>
            </a:extLst>
          </p:cNvPr>
          <p:cNvSpPr txBox="1"/>
          <p:nvPr/>
        </p:nvSpPr>
        <p:spPr>
          <a:xfrm>
            <a:off x="264168" y="335730"/>
            <a:ext cx="8284780" cy="6001643"/>
          </a:xfrm>
          <a:prstGeom prst="rect">
            <a:avLst/>
          </a:prstGeom>
          <a:noFill/>
        </p:spPr>
        <p:txBody>
          <a:bodyPr wrap="square">
            <a:spAutoFit/>
          </a:bodyPr>
          <a:lstStyle/>
          <a:p>
            <a:r>
              <a:rPr lang="en-US" sz="1600" b="1" kern="1800" dirty="0">
                <a:solidFill>
                  <a:srgbClr val="000000"/>
                </a:solidFill>
                <a:effectLst/>
                <a:ea typeface="Times New Roman" panose="02020603050405020304" pitchFamily="18" charset="0"/>
              </a:rPr>
              <a:t>Tractor-Trailer Repairman Dies while Welding Interior Wall of a Tanker </a:t>
            </a:r>
          </a:p>
          <a:p>
            <a:endParaRPr lang="en-US" sz="1600" b="1" kern="1800" dirty="0">
              <a:solidFill>
                <a:srgbClr val="000000"/>
              </a:solidFill>
              <a:ea typeface="Times New Roman" panose="02020603050405020304" pitchFamily="18" charset="0"/>
            </a:endParaRPr>
          </a:p>
          <a:p>
            <a:r>
              <a:rPr lang="en-US" sz="1600" dirty="0">
                <a:solidFill>
                  <a:srgbClr val="000000"/>
                </a:solidFill>
                <a:effectLst/>
                <a:ea typeface="Times New Roman" panose="02020603050405020304" pitchFamily="18" charset="0"/>
              </a:rPr>
              <a:t>A 34 year-old welder (the victim) and an assistant began preparing a tanker-trailer for repairs. The victim was the shop foreman and had been performing tanker repairs for approximately 15 years. </a:t>
            </a:r>
          </a:p>
          <a:p>
            <a:endParaRPr lang="en-US" sz="1600" dirty="0">
              <a:effectLst/>
              <a:ea typeface="Calibri" panose="020F0502020204030204" pitchFamily="34" charset="0"/>
            </a:endParaRPr>
          </a:p>
          <a:p>
            <a:r>
              <a:rPr lang="en-US" sz="1600" dirty="0">
                <a:solidFill>
                  <a:srgbClr val="000000"/>
                </a:solidFill>
                <a:effectLst/>
                <a:ea typeface="Times New Roman" panose="02020603050405020304" pitchFamily="18" charset="0"/>
              </a:rPr>
              <a:t>The tanker was a multi-compartment type with four compartments of different sizes with a leak in an interior wall that required welding. The tanker compartments were steam cleaned for 1 to 1-1/2 hours to remove trapped chemicals and vapors from the tanker. The chemical in this instance was lacquer-thinner.</a:t>
            </a:r>
            <a:endParaRPr lang="en-US" sz="1600" dirty="0">
              <a:effectLst/>
              <a:ea typeface="Calibri" panose="020F0502020204030204" pitchFamily="34" charset="0"/>
            </a:endParaRPr>
          </a:p>
          <a:p>
            <a:endParaRPr lang="en-US" sz="1600" dirty="0">
              <a:solidFill>
                <a:srgbClr val="000000"/>
              </a:solidFill>
              <a:effectLst/>
              <a:ea typeface="Times New Roman" panose="02020603050405020304" pitchFamily="18" charset="0"/>
            </a:endParaRPr>
          </a:p>
          <a:p>
            <a:r>
              <a:rPr lang="en-US" sz="1600" dirty="0">
                <a:solidFill>
                  <a:srgbClr val="000000"/>
                </a:solidFill>
                <a:effectLst/>
                <a:ea typeface="Times New Roman" panose="02020603050405020304" pitchFamily="18" charset="0"/>
              </a:rPr>
              <a:t>The victim and assistant entered the tanker compartment to do pre-treatment work to the leak before welding. The assistant remarked about the “strong fumes” in the compartment; however, the victim decided to continue the repair operations. When the pre-treatment was completed, the victim instructed the assistant to leave the compartment, pass in the welding equipment and to stay on top of the tanker to attach the lids to the other compartments. Upon leaving the compartment, the assistant again mentioned the “strong fumes.”</a:t>
            </a:r>
            <a:endParaRPr lang="en-US" sz="1600" dirty="0">
              <a:effectLst/>
              <a:ea typeface="Calibri" panose="020F0502020204030204" pitchFamily="34" charset="0"/>
            </a:endParaRPr>
          </a:p>
          <a:p>
            <a:endParaRPr lang="en-US" sz="1600" dirty="0">
              <a:solidFill>
                <a:srgbClr val="000000"/>
              </a:solidFill>
              <a:effectLst/>
              <a:ea typeface="Times New Roman" panose="02020603050405020304" pitchFamily="18" charset="0"/>
            </a:endParaRPr>
          </a:p>
          <a:p>
            <a:r>
              <a:rPr lang="en-US" sz="1600" dirty="0">
                <a:solidFill>
                  <a:srgbClr val="000000"/>
                </a:solidFill>
                <a:effectLst/>
                <a:ea typeface="Times New Roman" panose="02020603050405020304" pitchFamily="18" charset="0"/>
              </a:rPr>
              <a:t>The written company safety policy required that an explosion meter was to be used at this point. The explosion meter was available and was in working condition. However, the victim did not follow the safety policy and requested the assistant to pass in the welding equipment. After passing in the equipment, the assistant began replacing the compartment lids as instructed. An explosion occurred as the victim began welding the leak. </a:t>
            </a:r>
            <a:endParaRPr lang="en-US" sz="1600" dirty="0">
              <a:effectLst/>
              <a:ea typeface="Calibri" panose="020F0502020204030204" pitchFamily="34" charset="0"/>
            </a:endParaRPr>
          </a:p>
          <a:p>
            <a:pPr marL="0" marR="0">
              <a:spcBef>
                <a:spcPts val="0"/>
              </a:spcBef>
              <a:spcAft>
                <a:spcPts val="0"/>
              </a:spcAft>
            </a:pPr>
            <a:endParaRPr lang="en-US" sz="1600" dirty="0">
              <a:solidFill>
                <a:srgbClr val="000000"/>
              </a:solidFill>
              <a:effectLst/>
              <a:ea typeface="Times New Roman" panose="02020603050405020304" pitchFamily="18" charset="0"/>
            </a:endParaRPr>
          </a:p>
          <a:p>
            <a:pPr marL="0" marR="0">
              <a:spcBef>
                <a:spcPts val="0"/>
              </a:spcBef>
              <a:spcAft>
                <a:spcPts val="0"/>
              </a:spcAft>
            </a:pPr>
            <a:r>
              <a:rPr lang="en-US" sz="1600" dirty="0">
                <a:solidFill>
                  <a:srgbClr val="000000"/>
                </a:solidFill>
                <a:effectLst/>
                <a:ea typeface="Times New Roman" panose="02020603050405020304" pitchFamily="18" charset="0"/>
              </a:rPr>
              <a:t>The autopsy report lists the cause of death as “multiple blunt force injuries”.</a:t>
            </a:r>
            <a:endParaRPr lang="en-US" sz="1600" dirty="0">
              <a:effectLst/>
              <a:ea typeface="Calibri" panose="020F0502020204030204" pitchFamily="34" charset="0"/>
            </a:endParaRPr>
          </a:p>
        </p:txBody>
      </p:sp>
    </p:spTree>
    <p:extLst>
      <p:ext uri="{BB962C8B-B14F-4D97-AF65-F5344CB8AC3E}">
        <p14:creationId xmlns:p14="http://schemas.microsoft.com/office/powerpoint/2010/main" val="230159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802E39-F64E-4070-8D57-2AF345B5DB48}"/>
              </a:ext>
            </a:extLst>
          </p:cNvPr>
          <p:cNvSpPr txBox="1"/>
          <p:nvPr/>
        </p:nvSpPr>
        <p:spPr>
          <a:xfrm>
            <a:off x="963802" y="213359"/>
            <a:ext cx="7541790" cy="483648"/>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1910.252 - General Requirements – Hazard Communication</a:t>
            </a:r>
          </a:p>
        </p:txBody>
      </p:sp>
      <p:grpSp>
        <p:nvGrpSpPr>
          <p:cNvPr id="14" name="Group 13">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5"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7" name="TextBox 6">
            <a:extLst>
              <a:ext uri="{FF2B5EF4-FFF2-40B4-BE49-F238E27FC236}">
                <a16:creationId xmlns:a16="http://schemas.microsoft.com/office/drawing/2014/main" id="{967D5D3F-4C10-4BE6-860E-19C1EE78589E}"/>
              </a:ext>
            </a:extLst>
          </p:cNvPr>
          <p:cNvSpPr txBox="1"/>
          <p:nvPr/>
        </p:nvSpPr>
        <p:spPr>
          <a:xfrm>
            <a:off x="938758" y="1024128"/>
            <a:ext cx="7566834" cy="5620513"/>
          </a:xfrm>
          <a:prstGeom prst="rect">
            <a:avLst/>
          </a:prstGeom>
        </p:spPr>
        <p:txBody>
          <a:bodyPr vert="horz" lIns="91440" tIns="45720" rIns="91440" bIns="45720" rtlCol="0">
            <a:noAutofit/>
          </a:bodyPr>
          <a:lstStyle/>
          <a:p>
            <a:pPr marR="0" lvl="0" fontAlgn="auto">
              <a:lnSpc>
                <a:spcPct val="90000"/>
              </a:lnSpc>
              <a:spcBef>
                <a:spcPts val="0"/>
              </a:spcBef>
              <a:spcAft>
                <a:spcPts val="600"/>
              </a:spcAft>
              <a:buClrTx/>
              <a:buSzTx/>
              <a:tabLst/>
              <a:defRPr/>
            </a:pPr>
            <a:r>
              <a:rPr kumimoji="0" lang="en-US" sz="2100" b="1" i="0" u="none" strike="noStrike" cap="none" spc="0" normalizeH="0" noProof="0" dirty="0">
                <a:ln>
                  <a:noFill/>
                </a:ln>
                <a:effectLst/>
                <a:uLnTx/>
                <a:uFillTx/>
              </a:rPr>
              <a:t>Hazard communication: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The employer shall include the potentially hazardous materials employed in fluxes, coatings, coverings, and filler metals, all of which are potentially used in welding and cutting or are released to the atmosphere during welding and cutting, in the program established to comply with the Hazard Communication Standard (HCS) (§1910.1200). The employer shall ensure that each employee has access to labels on containers of such materials and safety data sheets and is trained in accordance with the provisions of §1910.1200. </a:t>
            </a:r>
          </a:p>
          <a:p>
            <a:pPr marR="0" lvl="0" fontAlgn="auto">
              <a:lnSpc>
                <a:spcPct val="90000"/>
              </a:lnSpc>
              <a:spcBef>
                <a:spcPts val="0"/>
              </a:spcBef>
              <a:spcAft>
                <a:spcPts val="600"/>
              </a:spcAft>
              <a:buClrTx/>
              <a:buSzTx/>
              <a:tabLst/>
              <a:defRPr/>
            </a:pPr>
            <a:endParaRPr kumimoji="0" lang="en-US" sz="600" b="0" i="0" u="none" strike="noStrike" cap="none" spc="0" normalizeH="0" noProof="0" dirty="0">
              <a:ln>
                <a:noFill/>
              </a:ln>
              <a:effectLst/>
              <a:uLnTx/>
              <a:uFillTx/>
            </a:endParaRPr>
          </a:p>
          <a:p>
            <a:pPr marR="0" lvl="0" fontAlgn="auto">
              <a:lnSpc>
                <a:spcPct val="90000"/>
              </a:lnSpc>
              <a:spcBef>
                <a:spcPts val="0"/>
              </a:spcBef>
              <a:spcAft>
                <a:spcPts val="600"/>
              </a:spcAft>
              <a:buClrTx/>
              <a:buSzTx/>
              <a:tabLst/>
              <a:defRPr/>
            </a:pPr>
            <a:r>
              <a:rPr kumimoji="0" lang="en-US" sz="2100" b="0" i="0" u="none" strike="noStrike" cap="none" spc="0" normalizeH="0" noProof="0" dirty="0">
                <a:ln>
                  <a:noFill/>
                </a:ln>
                <a:effectLst/>
                <a:uLnTx/>
                <a:uFillTx/>
              </a:rPr>
              <a:t>SDS outlines a products…</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Identity and composition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Potential hazards</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Safe use</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Handling information</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noProof="0" dirty="0">
                <a:ln>
                  <a:noFill/>
                </a:ln>
                <a:effectLst/>
                <a:uLnTx/>
                <a:uFillTx/>
              </a:rPr>
              <a:t>Manufacturer contact information</a:t>
            </a:r>
          </a:p>
        </p:txBody>
      </p:sp>
    </p:spTree>
    <p:extLst>
      <p:ext uri="{BB962C8B-B14F-4D97-AF65-F5344CB8AC3E}">
        <p14:creationId xmlns:p14="http://schemas.microsoft.com/office/powerpoint/2010/main" val="169315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E83DF0-71E8-44A7-BDC3-6CC856CB995F}"/>
              </a:ext>
            </a:extLst>
          </p:cNvPr>
          <p:cNvSpPr txBox="1"/>
          <p:nvPr/>
        </p:nvSpPr>
        <p:spPr>
          <a:xfrm>
            <a:off x="628650" y="365125"/>
            <a:ext cx="78867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800" b="1" i="0" u="none" strike="noStrike" kern="1200" cap="none" spc="0" normalizeH="0" baseline="0" noProof="0" dirty="0">
                <a:ln>
                  <a:noFill/>
                </a:ln>
                <a:solidFill>
                  <a:srgbClr val="FFFFFF"/>
                </a:solidFill>
                <a:effectLst/>
                <a:uLnTx/>
                <a:uFillTx/>
                <a:latin typeface="+mj-lt"/>
                <a:ea typeface="+mj-ea"/>
                <a:cs typeface="+mj-cs"/>
              </a:rPr>
              <a:t>§1910.253 —  Oxygen-fuel gas welding and cutting</a:t>
            </a:r>
          </a:p>
        </p:txBody>
      </p:sp>
      <p:sp>
        <p:nvSpPr>
          <p:cNvPr id="12" name="TextBox 11">
            <a:extLst>
              <a:ext uri="{FF2B5EF4-FFF2-40B4-BE49-F238E27FC236}">
                <a16:creationId xmlns:a16="http://schemas.microsoft.com/office/drawing/2014/main" id="{3CCA415E-D00E-48D9-8FB7-B27C31CA9F02}"/>
              </a:ext>
            </a:extLst>
          </p:cNvPr>
          <p:cNvSpPr txBox="1"/>
          <p:nvPr/>
        </p:nvSpPr>
        <p:spPr>
          <a:xfrm>
            <a:off x="292608" y="2170176"/>
            <a:ext cx="8656320" cy="4437888"/>
          </a:xfrm>
          <a:prstGeom prst="rect">
            <a:avLst/>
          </a:prstGeom>
        </p:spPr>
        <p:txBody>
          <a:bodyPr vert="horz" lIns="91440" tIns="45720" rIns="91440" bIns="45720" rtlCol="0">
            <a:normAutofit/>
          </a:bodyPr>
          <a:lstStyle/>
          <a:p>
            <a:pPr>
              <a:lnSpc>
                <a:spcPct val="90000"/>
              </a:lnSpc>
              <a:spcAft>
                <a:spcPts val="600"/>
              </a:spcAft>
              <a:defRPr/>
            </a:pPr>
            <a:r>
              <a:rPr kumimoji="0" lang="en-US" b="1" i="0" u="none" strike="noStrike" cap="none" spc="0" normalizeH="0" baseline="0" noProof="0" dirty="0">
                <a:ln>
                  <a:noFill/>
                </a:ln>
                <a:effectLst/>
                <a:uLnTx/>
                <a:uFillTx/>
              </a:rPr>
              <a:t>General requirements</a:t>
            </a:r>
            <a:r>
              <a:rPr kumimoji="0" lang="en-US" b="0" i="0" u="none" strike="noStrike" cap="none" spc="0" normalizeH="0" baseline="0" noProof="0" dirty="0">
                <a:ln>
                  <a:noFill/>
                </a:ln>
                <a:effectLst/>
                <a:uLnTx/>
                <a:uFillTx/>
              </a:rPr>
              <a:t>:</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Flammable mixture. </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Mixtures of fuel gases and air or oxygen may be explosive and shall be guarded against</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Maximum pressure. </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Under no condition shall acetylene be generated, piped (except in approved cylinder manifolds) or utilized at a pressure in excess of 15 </a:t>
            </a:r>
            <a:r>
              <a:rPr kumimoji="0" lang="en-US" sz="2200" b="0" i="0" u="none" strike="noStrike" cap="none" spc="0" normalizeH="0" baseline="0" noProof="0" dirty="0" err="1">
                <a:ln>
                  <a:noFill/>
                </a:ln>
                <a:effectLst/>
                <a:uLnTx/>
                <a:uFillTx/>
              </a:rPr>
              <a:t>psig</a:t>
            </a:r>
            <a:r>
              <a:rPr kumimoji="0" lang="en-US" sz="2200" b="0" i="0" u="none" strike="noStrike" cap="none" spc="0" normalizeH="0" baseline="0" noProof="0" dirty="0">
                <a:ln>
                  <a:noFill/>
                </a:ln>
                <a:effectLst/>
                <a:uLnTx/>
                <a:uFillTx/>
              </a:rPr>
              <a:t> (103 kPa gauge pressure) or 30 psia (206 kPa absolute). </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Apparatus. </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Only approved apparatus such as torches, regulators or pressure-reducing valves, acetylene generators, and manifolds shall be used</a:t>
            </a:r>
          </a:p>
        </p:txBody>
      </p:sp>
    </p:spTree>
    <p:extLst>
      <p:ext uri="{BB962C8B-B14F-4D97-AF65-F5344CB8AC3E}">
        <p14:creationId xmlns:p14="http://schemas.microsoft.com/office/powerpoint/2010/main" val="229710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F4407-18AB-4675-B1D8-7EA723DFAE94}"/>
              </a:ext>
            </a:extLst>
          </p:cNvPr>
          <p:cNvSpPr txBox="1"/>
          <p:nvPr/>
        </p:nvSpPr>
        <p:spPr>
          <a:xfrm>
            <a:off x="291846" y="218398"/>
            <a:ext cx="3826763" cy="1676603"/>
          </a:xfrm>
          <a:prstGeom prst="rect">
            <a:avLst/>
          </a:prstGeom>
        </p:spPr>
        <p:txBody>
          <a:bodyPr vert="horz" lIns="91440" tIns="45720" rIns="91440" bIns="45720" rtlCol="0" anchor="ctr">
            <a:normAutofit lnSpcReduction="10000"/>
          </a:bodyPr>
          <a:lstStyle/>
          <a:p>
            <a:pPr marL="0" marR="0" lvl="0" indent="0" fontAlgn="auto">
              <a:lnSpc>
                <a:spcPct val="90000"/>
              </a:lnSpc>
              <a:spcBef>
                <a:spcPct val="0"/>
              </a:spcBef>
              <a:spcAft>
                <a:spcPts val="600"/>
              </a:spcAft>
              <a:buClrTx/>
              <a:buSzTx/>
              <a:tabLst/>
              <a:defRPr/>
            </a:pPr>
            <a:r>
              <a:rPr kumimoji="0" lang="en-US" sz="3700" b="1" i="0" u="none" strike="noStrike" cap="none" spc="0" normalizeH="0" baseline="0" noProof="0" dirty="0">
                <a:ln>
                  <a:noFill/>
                </a:ln>
                <a:effectLst/>
                <a:uLnTx/>
                <a:uFillTx/>
                <a:latin typeface="+mj-lt"/>
                <a:ea typeface="+mj-ea"/>
                <a:cs typeface="+mj-cs"/>
              </a:rPr>
              <a:t>§1910.253  </a:t>
            </a:r>
          </a:p>
          <a:p>
            <a:pPr marL="0" marR="0" lvl="0" indent="0" fontAlgn="auto">
              <a:lnSpc>
                <a:spcPct val="90000"/>
              </a:lnSpc>
              <a:spcBef>
                <a:spcPct val="0"/>
              </a:spcBef>
              <a:spcAft>
                <a:spcPts val="600"/>
              </a:spcAft>
              <a:buClrTx/>
              <a:buSzTx/>
              <a:tabLst/>
              <a:defRPr/>
            </a:pPr>
            <a:r>
              <a:rPr kumimoji="0" lang="en-US" sz="3700" b="1" i="0" u="none" strike="noStrike" cap="none" spc="0" normalizeH="0" baseline="0" noProof="0" dirty="0">
                <a:ln>
                  <a:noFill/>
                </a:ln>
                <a:effectLst/>
                <a:uLnTx/>
                <a:uFillTx/>
                <a:latin typeface="+mj-lt"/>
                <a:ea typeface="+mj-ea"/>
                <a:cs typeface="+mj-cs"/>
              </a:rPr>
              <a:t>Oxygen-fuel gas welding and cutting</a:t>
            </a:r>
          </a:p>
        </p:txBody>
      </p:sp>
      <p:sp>
        <p:nvSpPr>
          <p:cNvPr id="8" name="TextBox 7">
            <a:extLst>
              <a:ext uri="{FF2B5EF4-FFF2-40B4-BE49-F238E27FC236}">
                <a16:creationId xmlns:a16="http://schemas.microsoft.com/office/drawing/2014/main" id="{3D93E1EC-429D-4CE9-B173-C8ED955A54E8}"/>
              </a:ext>
            </a:extLst>
          </p:cNvPr>
          <p:cNvSpPr txBox="1"/>
          <p:nvPr/>
        </p:nvSpPr>
        <p:spPr>
          <a:xfrm>
            <a:off x="291846" y="1962912"/>
            <a:ext cx="4021835" cy="4291584"/>
          </a:xfrm>
          <a:prstGeom prst="rect">
            <a:avLst/>
          </a:prstGeom>
        </p:spPr>
        <p:txBody>
          <a:bodyPr vert="horz" lIns="91440" tIns="45720" rIns="91440" bIns="45720" rtlCol="0">
            <a:normAutofit fontScale="92500"/>
          </a:bodyPr>
          <a:lstStyle/>
          <a:p>
            <a:pPr>
              <a:lnSpc>
                <a:spcPct val="90000"/>
              </a:lnSpc>
              <a:spcAft>
                <a:spcPts val="600"/>
              </a:spcAft>
              <a:defRPr/>
            </a:pPr>
            <a:r>
              <a:rPr kumimoji="0" lang="en-US" sz="2200" b="1" i="0" u="none" strike="noStrike" cap="none" spc="0" normalizeH="0" baseline="0" noProof="0" dirty="0">
                <a:ln>
                  <a:noFill/>
                </a:ln>
                <a:effectLst/>
                <a:uLnTx/>
                <a:uFillTx/>
              </a:rPr>
              <a:t>Cylinders and containers:</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Compressed gas cylinders shall be legibly marked, for the purpose of identifying the gas content, with either the chemical or the trade name of the gas.</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Such marking shall be by means of stenciling, stamping, or labeling, and shall not be readily removable. Whenever practical, the marking shall be located on the shoulder of the cylinder.</a:t>
            </a:r>
          </a:p>
        </p:txBody>
      </p:sp>
      <p:sp>
        <p:nvSpPr>
          <p:cNvPr id="17" name="Rectangle 1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584" y="0"/>
            <a:ext cx="4471416" cy="6858000"/>
          </a:xfrm>
          <a:prstGeom prst="rect">
            <a:avLst/>
          </a:prstGeom>
          <a:solidFill>
            <a:srgbClr val="51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484633"/>
            <a:ext cx="363474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46380B-3ED7-4B0F-B2AE-B5E2CF48E69D}"/>
              </a:ext>
            </a:extLst>
          </p:cNvPr>
          <p:cNvPicPr>
            <a:picLocks noChangeAspect="1"/>
          </p:cNvPicPr>
          <p:nvPr/>
        </p:nvPicPr>
        <p:blipFill>
          <a:blip r:embed="rId3"/>
          <a:stretch>
            <a:fillRect/>
          </a:stretch>
        </p:blipFill>
        <p:spPr>
          <a:xfrm>
            <a:off x="5294376" y="1056700"/>
            <a:ext cx="3154680" cy="1599066"/>
          </a:xfrm>
          <a:prstGeom prst="rect">
            <a:avLst/>
          </a:prstGeom>
        </p:spPr>
      </p:pic>
      <p:sp>
        <p:nvSpPr>
          <p:cNvPr id="21"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3511296"/>
            <a:ext cx="363474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CD4A68-A028-44EC-B3F2-480DFB1D18B7}"/>
              </a:ext>
            </a:extLst>
          </p:cNvPr>
          <p:cNvPicPr>
            <a:picLocks noChangeAspect="1"/>
          </p:cNvPicPr>
          <p:nvPr/>
        </p:nvPicPr>
        <p:blipFill>
          <a:blip r:embed="rId4"/>
          <a:stretch>
            <a:fillRect/>
          </a:stretch>
        </p:blipFill>
        <p:spPr>
          <a:xfrm>
            <a:off x="5294376" y="4171547"/>
            <a:ext cx="3154680" cy="1422698"/>
          </a:xfrm>
          <a:prstGeom prst="rect">
            <a:avLst/>
          </a:prstGeom>
          <a:effectLst/>
        </p:spPr>
      </p:pic>
    </p:spTree>
    <p:extLst>
      <p:ext uri="{BB962C8B-B14F-4D97-AF65-F5344CB8AC3E}">
        <p14:creationId xmlns:p14="http://schemas.microsoft.com/office/powerpoint/2010/main" val="2408608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13F4407-18AB-4675-B1D8-7EA723DFAE94}"/>
              </a:ext>
            </a:extLst>
          </p:cNvPr>
          <p:cNvSpPr txBox="1"/>
          <p:nvPr/>
        </p:nvSpPr>
        <p:spPr>
          <a:xfrm>
            <a:off x="938758" y="243840"/>
            <a:ext cx="7721094" cy="605569"/>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§1910.253 —  Oxygen-fuel gas welding and cutting</a:t>
            </a:r>
          </a:p>
        </p:txBody>
      </p:sp>
      <p:grpSp>
        <p:nvGrpSpPr>
          <p:cNvPr id="9225" name="Group 9224">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9226"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9227"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7" name="TextBox 16">
            <a:extLst>
              <a:ext uri="{FF2B5EF4-FFF2-40B4-BE49-F238E27FC236}">
                <a16:creationId xmlns:a16="http://schemas.microsoft.com/office/drawing/2014/main" id="{30F59354-C594-410B-9255-A031F6785491}"/>
              </a:ext>
            </a:extLst>
          </p:cNvPr>
          <p:cNvSpPr txBox="1"/>
          <p:nvPr/>
        </p:nvSpPr>
        <p:spPr>
          <a:xfrm>
            <a:off x="938758" y="1267968"/>
            <a:ext cx="4511923" cy="5425440"/>
          </a:xfrm>
          <a:prstGeom prst="rect">
            <a:avLst/>
          </a:prstGeom>
        </p:spPr>
        <p:txBody>
          <a:bodyPr vert="horz" lIns="91440" tIns="45720" rIns="91440" bIns="45720" rtlCol="0">
            <a:normAutofit fontScale="92500" lnSpcReduction="20000"/>
          </a:bodyPr>
          <a:lstStyle/>
          <a:p>
            <a:pPr>
              <a:lnSpc>
                <a:spcPct val="90000"/>
              </a:lnSpc>
              <a:spcAft>
                <a:spcPts val="600"/>
              </a:spcAft>
              <a:defRPr/>
            </a:pPr>
            <a:r>
              <a:rPr kumimoji="0" lang="en-US" sz="2200" b="1" i="0" u="none" strike="noStrike" cap="none" spc="0" normalizeH="0" noProof="0" dirty="0">
                <a:ln>
                  <a:noFill/>
                </a:ln>
                <a:effectLst/>
                <a:uLnTx/>
                <a:uFillTx/>
              </a:rPr>
              <a:t>Storage of Cylinders:</a:t>
            </a:r>
          </a:p>
          <a:p>
            <a:pPr>
              <a:lnSpc>
                <a:spcPct val="90000"/>
              </a:lnSpc>
              <a:spcAft>
                <a:spcPts val="600"/>
              </a:spcAft>
              <a:defRPr/>
            </a:pPr>
            <a:endParaRPr kumimoji="0" lang="en-US" sz="600" b="1"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noProof="0" dirty="0">
                <a:ln>
                  <a:noFill/>
                </a:ln>
                <a:effectLst/>
                <a:uLnTx/>
                <a:uFillTx/>
              </a:rPr>
              <a:t>Cylinders shall be kept away from radiators and other sources of heat</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noProof="0" dirty="0">
                <a:ln>
                  <a:noFill/>
                </a:ln>
                <a:effectLst/>
                <a:uLnTx/>
                <a:uFillTx/>
              </a:rPr>
              <a:t>Inside of buildings, cylinders shall be stored in a well-protected, well-ventilated, dry location, at least 20 (6.1 m) feet from highly combustible materials in an assigned location</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noProof="0" dirty="0">
                <a:ln>
                  <a:noFill/>
                </a:ln>
                <a:effectLst/>
                <a:uLnTx/>
                <a:uFillTx/>
              </a:rPr>
              <a:t>Assigned storage spaces shall be located where cylinders will not be knocked over or damaged by passing or falling objects, or subject to tampering by unauthorized persons</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noProof="0" dirty="0">
                <a:ln>
                  <a:noFill/>
                </a:ln>
                <a:effectLst/>
                <a:uLnTx/>
                <a:uFillTx/>
              </a:rPr>
              <a:t>Cylinders shall not be kept in unventilated</a:t>
            </a:r>
            <a:br>
              <a:rPr kumimoji="0" lang="en-US" sz="2200" b="0" i="0" u="none" strike="noStrike" cap="none" spc="0" normalizeH="0" noProof="0" dirty="0">
                <a:ln>
                  <a:noFill/>
                </a:ln>
                <a:effectLst/>
                <a:uLnTx/>
                <a:uFillTx/>
              </a:rPr>
            </a:br>
            <a:r>
              <a:rPr kumimoji="0" lang="en-US" sz="2200" b="0" i="0" u="none" strike="noStrike" cap="none" spc="0" normalizeH="0" noProof="0" dirty="0">
                <a:ln>
                  <a:noFill/>
                </a:ln>
                <a:effectLst/>
                <a:uLnTx/>
                <a:uFillTx/>
              </a:rPr>
              <a:t>enclosures such as lockers and cupboards</a:t>
            </a:r>
          </a:p>
          <a:p>
            <a:pPr>
              <a:lnSpc>
                <a:spcPct val="90000"/>
              </a:lnSpc>
              <a:spcAft>
                <a:spcPts val="600"/>
              </a:spcAft>
              <a:defRPr/>
            </a:pPr>
            <a:endParaRPr kumimoji="0" lang="en-US" sz="600" b="0" i="0" u="none" strike="noStrike" cap="none" spc="0" normalizeH="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noProof="0" dirty="0">
                <a:ln>
                  <a:noFill/>
                </a:ln>
                <a:effectLst/>
                <a:uLnTx/>
                <a:uFillTx/>
              </a:rPr>
              <a:t>Empty cylinders shall have their valves closed</a:t>
            </a:r>
          </a:p>
        </p:txBody>
      </p:sp>
      <p:pic>
        <p:nvPicPr>
          <p:cNvPr id="9218" name="Picture 2" descr="See the source image">
            <a:extLst>
              <a:ext uri="{FF2B5EF4-FFF2-40B4-BE49-F238E27FC236}">
                <a16:creationId xmlns:a16="http://schemas.microsoft.com/office/drawing/2014/main" id="{3D128A38-77BA-4B9C-86BE-018FC286A9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3023" y="2523452"/>
            <a:ext cx="2935623" cy="205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3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3F4407-18AB-4675-B1D8-7EA723DFAE94}"/>
              </a:ext>
            </a:extLst>
          </p:cNvPr>
          <p:cNvSpPr txBox="1"/>
          <p:nvPr/>
        </p:nvSpPr>
        <p:spPr>
          <a:xfrm>
            <a:off x="938758" y="289513"/>
            <a:ext cx="7541790" cy="568992"/>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§1910.253 —  Oxygen-fuel gas welding and cutting</a:t>
            </a:r>
          </a:p>
        </p:txBody>
      </p:sp>
      <p:grpSp>
        <p:nvGrpSpPr>
          <p:cNvPr id="17" name="Group 16">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8"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9"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10" name="TextBox 9">
            <a:extLst>
              <a:ext uri="{FF2B5EF4-FFF2-40B4-BE49-F238E27FC236}">
                <a16:creationId xmlns:a16="http://schemas.microsoft.com/office/drawing/2014/main" id="{A614B5DD-4AD3-483A-B4B6-965C175F829C}"/>
              </a:ext>
            </a:extLst>
          </p:cNvPr>
          <p:cNvSpPr txBox="1"/>
          <p:nvPr/>
        </p:nvSpPr>
        <p:spPr>
          <a:xfrm>
            <a:off x="938758" y="1703316"/>
            <a:ext cx="7566834" cy="34513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kumimoji="0" lang="en-US" sz="2200" b="1" i="0" u="none" strike="noStrike" cap="none" spc="0" normalizeH="0" noProof="0" dirty="0">
                <a:ln>
                  <a:noFill/>
                </a:ln>
                <a:effectLst/>
                <a:uLnTx/>
                <a:uFillTx/>
              </a:rPr>
              <a:t>Storage of Cylinders </a:t>
            </a:r>
            <a:r>
              <a:rPr kumimoji="0" lang="en-US" sz="2200" b="1" i="0" u="none" strike="noStrike" cap="none" spc="0" normalizeH="0" noProof="0" dirty="0" err="1">
                <a:ln>
                  <a:noFill/>
                </a:ln>
                <a:effectLst/>
                <a:uLnTx/>
                <a:uFillTx/>
              </a:rPr>
              <a:t>cont</a:t>
            </a:r>
            <a:r>
              <a:rPr kumimoji="0" lang="en-US" sz="2200" b="1" i="0" u="none" strike="noStrike" cap="none" spc="0" normalizeH="0" noProof="0" dirty="0">
                <a:ln>
                  <a:noFill/>
                </a:ln>
                <a:effectLst/>
                <a:uLnTx/>
                <a:uFillTx/>
              </a:rPr>
              <a:t>:</a:t>
            </a:r>
          </a:p>
          <a:p>
            <a:pPr>
              <a:lnSpc>
                <a:spcPct val="90000"/>
              </a:lnSpc>
              <a:spcAft>
                <a:spcPts val="600"/>
              </a:spcAft>
              <a:defRPr/>
            </a:pPr>
            <a:endParaRPr kumimoji="0" lang="en-US" sz="600" b="1"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noProof="0" dirty="0">
                <a:ln>
                  <a:noFill/>
                </a:ln>
                <a:effectLst/>
                <a:uLnTx/>
                <a:uFillTx/>
              </a:rPr>
              <a:t>Oxygen cylinders in storage shall be separated from fuel-gas cylinders or combustible materials (especially oil or grease), a minimum distance of 20 feet (6.1 m) or by a noncombustible barrier at least 5 feet (1.5 m) high having a fire-resistance rating of at least one-half hour</a:t>
            </a:r>
          </a:p>
          <a:p>
            <a:pPr>
              <a:lnSpc>
                <a:spcPct val="90000"/>
              </a:lnSpc>
              <a:spcAft>
                <a:spcPts val="600"/>
              </a:spcAft>
              <a:defRPr/>
            </a:pPr>
            <a:endParaRPr kumimoji="0" lang="en-US" sz="600" b="0" i="0" u="none" strike="noStrike" cap="none" spc="0" normalizeH="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noProof="0" dirty="0">
                <a:ln>
                  <a:noFill/>
                </a:ln>
                <a:effectLst/>
                <a:uLnTx/>
                <a:uFillTx/>
              </a:rPr>
              <a:t>Valve protection caps, where cylinder is designed to accept a cap, shall always be in place, hand-tight, except when cylinders are in use or connected for use</a:t>
            </a:r>
          </a:p>
        </p:txBody>
      </p:sp>
    </p:spTree>
    <p:extLst>
      <p:ext uri="{BB962C8B-B14F-4D97-AF65-F5344CB8AC3E}">
        <p14:creationId xmlns:p14="http://schemas.microsoft.com/office/powerpoint/2010/main" val="419044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4EEBB24-27CC-421B-8BDD-F7D9EC2514BF}"/>
              </a:ext>
            </a:extLst>
          </p:cNvPr>
          <p:cNvSpPr txBox="1"/>
          <p:nvPr/>
        </p:nvSpPr>
        <p:spPr>
          <a:xfrm>
            <a:off x="1052068" y="103633"/>
            <a:ext cx="7039864" cy="44240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§1910.253 —  Oxygen-fuel gas welding and cutting</a:t>
            </a:r>
          </a:p>
        </p:txBody>
      </p:sp>
      <p:sp>
        <p:nvSpPr>
          <p:cNvPr id="15" name="TextBox 14">
            <a:extLst>
              <a:ext uri="{FF2B5EF4-FFF2-40B4-BE49-F238E27FC236}">
                <a16:creationId xmlns:a16="http://schemas.microsoft.com/office/drawing/2014/main" id="{8473F51E-FA09-43E2-8553-29D8063BED91}"/>
              </a:ext>
            </a:extLst>
          </p:cNvPr>
          <p:cNvSpPr txBox="1"/>
          <p:nvPr/>
        </p:nvSpPr>
        <p:spPr>
          <a:xfrm>
            <a:off x="557199" y="699673"/>
            <a:ext cx="5175894" cy="5919405"/>
          </a:xfrm>
          <a:prstGeom prst="rect">
            <a:avLst/>
          </a:prstGeom>
        </p:spPr>
        <p:txBody>
          <a:bodyPr vert="horz" lIns="91440" tIns="45720" rIns="91440" bIns="45720" rtlCol="0">
            <a:normAutofit fontScale="92500" lnSpcReduction="20000"/>
          </a:bodyPr>
          <a:lstStyle/>
          <a:p>
            <a:pPr>
              <a:lnSpc>
                <a:spcPct val="90000"/>
              </a:lnSpc>
              <a:spcAft>
                <a:spcPts val="600"/>
              </a:spcAft>
              <a:defRPr/>
            </a:pPr>
            <a:r>
              <a:rPr kumimoji="0" lang="en-US" sz="2300" b="1" i="0" u="none" strike="noStrike" cap="none" spc="0" normalizeH="0" baseline="0" noProof="0" dirty="0">
                <a:ln>
                  <a:noFill/>
                </a:ln>
                <a:effectLst/>
                <a:uLnTx/>
                <a:uFillTx/>
              </a:rPr>
              <a:t>Operating procedures:</a:t>
            </a:r>
          </a:p>
          <a:p>
            <a:pPr>
              <a:lnSpc>
                <a:spcPct val="90000"/>
              </a:lnSpc>
              <a:spcAft>
                <a:spcPts val="600"/>
              </a:spcAft>
              <a:defRPr/>
            </a:pPr>
            <a:endParaRPr kumimoji="0" lang="en-US" sz="6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100" b="0" i="0" u="none" strike="noStrike" cap="none" spc="0" normalizeH="0" baseline="0" noProof="0" dirty="0">
                <a:ln>
                  <a:noFill/>
                </a:ln>
                <a:effectLst/>
                <a:uLnTx/>
                <a:uFillTx/>
              </a:rPr>
              <a:t>Cylinders, cylinder valves, couplings, regulators, hose, and apparatus shall be kept free from oily or greasy substances</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100" b="0" i="0" u="none" strike="noStrike" cap="none" spc="0" normalizeH="0" baseline="0" noProof="0" dirty="0">
                <a:ln>
                  <a:noFill/>
                </a:ln>
                <a:effectLst/>
                <a:uLnTx/>
                <a:uFillTx/>
              </a:rPr>
              <a:t>When transporting cylinders by a crane or derrick, a cradle, boat, or suitable platform shall be used. Slings or electric magnets shall not be used for this purpose</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100" b="0" i="0" u="none" strike="noStrike" cap="none" spc="0" normalizeH="0" baseline="0" noProof="0" dirty="0">
                <a:ln>
                  <a:noFill/>
                </a:ln>
                <a:effectLst/>
                <a:uLnTx/>
                <a:uFillTx/>
              </a:rPr>
              <a:t>Valve-protection caps, where cylinder is designed to accept a cap, shall always be in place, and valve-protection caps shall not be used for lifting cylinders from one vertical position to another</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100" b="0" i="0" u="none" strike="noStrike" cap="none" spc="0" normalizeH="0" baseline="0" noProof="0" dirty="0">
                <a:ln>
                  <a:noFill/>
                </a:ln>
                <a:effectLst/>
                <a:uLnTx/>
                <a:uFillTx/>
              </a:rPr>
              <a:t>Unless cylinders are secured on a special truck, regulators shall be removed and valve-protection caps, when provided for, shall be put in place before cylinders are moved. Cylinder valves shall be closed before moving cylinders</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baseline="0" noProof="0" dirty="0">
                <a:ln>
                  <a:noFill/>
                </a:ln>
                <a:effectLst/>
                <a:uLnTx/>
                <a:uFillTx/>
              </a:rPr>
              <a:t>Cylinders not having fixed hand wheels shall have keys, handles, or nonadjustable wrenches on valve stems while these cylinders are in service, and all cylinder valves shall be closed when work is finished. </a:t>
            </a:r>
          </a:p>
        </p:txBody>
      </p:sp>
      <p:sp>
        <p:nvSpPr>
          <p:cNvPr id="11273" name="Isosceles Triangle 1127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343ABE8F-FDFC-4E93-8C04-65540D8E15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9901" y="1003058"/>
            <a:ext cx="2571498" cy="4851883"/>
          </a:xfrm>
          <a:prstGeom prst="rect">
            <a:avLst/>
          </a:prstGeom>
          <a:noFill/>
          <a:extLst>
            <a:ext uri="{909E8E84-426E-40DD-AFC4-6F175D3DCCD1}">
              <a14:hiddenFill xmlns:a14="http://schemas.microsoft.com/office/drawing/2010/main">
                <a:solidFill>
                  <a:srgbClr val="FFFFFF"/>
                </a:solidFill>
              </a14:hiddenFill>
            </a:ext>
          </a:extLst>
        </p:spPr>
      </p:pic>
      <p:grpSp>
        <p:nvGrpSpPr>
          <p:cNvPr id="11277" name="Group 11276">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1278" name="Isosceles Triangle 1127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9" name="Rectangle 11278">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790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extBox 3">
            <a:extLst>
              <a:ext uri="{FF2B5EF4-FFF2-40B4-BE49-F238E27FC236}">
                <a16:creationId xmlns:a16="http://schemas.microsoft.com/office/drawing/2014/main" id="{5ECF0A24-BA37-7A73-C094-DA9A162AD3E4}"/>
              </a:ext>
            </a:extLst>
          </p:cNvPr>
          <p:cNvGraphicFramePr/>
          <p:nvPr/>
        </p:nvGraphicFramePr>
        <p:xfrm>
          <a:off x="1056552" y="1962805"/>
          <a:ext cx="7030895"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755189A-2D17-CC08-4CA8-8D03B2EBDBF7}"/>
              </a:ext>
            </a:extLst>
          </p:cNvPr>
          <p:cNvSpPr txBox="1"/>
          <p:nvPr/>
        </p:nvSpPr>
        <p:spPr>
          <a:xfrm>
            <a:off x="1056552" y="1065014"/>
            <a:ext cx="4572000" cy="52322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Subpart Q</a:t>
            </a:r>
          </a:p>
        </p:txBody>
      </p:sp>
    </p:spTree>
    <p:extLst>
      <p:ext uri="{BB962C8B-B14F-4D97-AF65-F5344CB8AC3E}">
        <p14:creationId xmlns:p14="http://schemas.microsoft.com/office/powerpoint/2010/main" val="14053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5DEF056E-F277-4E15-AEDF-A0048521D790}"/>
              </a:ext>
            </a:extLst>
          </p:cNvPr>
          <p:cNvSpPr txBox="1"/>
          <p:nvPr/>
        </p:nvSpPr>
        <p:spPr>
          <a:xfrm>
            <a:off x="251791" y="-1"/>
            <a:ext cx="8640417"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§1910.253 —  Oxygen-fuel gas welding and cutting</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8D0A0E67-8908-416B-98A4-DD3296499203}"/>
              </a:ext>
            </a:extLst>
          </p:cNvPr>
          <p:cNvSpPr txBox="1"/>
          <p:nvPr/>
        </p:nvSpPr>
        <p:spPr>
          <a:xfrm>
            <a:off x="251791" y="1378226"/>
            <a:ext cx="8640417" cy="5261113"/>
          </a:xfrm>
          <a:prstGeom prst="rect">
            <a:avLst/>
          </a:prstGeom>
        </p:spPr>
        <p:txBody>
          <a:bodyPr vert="horz" lIns="91440" tIns="45720" rIns="91440" bIns="45720" rtlCol="0">
            <a:normAutofit lnSpcReduction="10000"/>
          </a:bodyPr>
          <a:lstStyle/>
          <a:p>
            <a:pPr>
              <a:lnSpc>
                <a:spcPct val="90000"/>
              </a:lnSpc>
              <a:spcAft>
                <a:spcPts val="600"/>
              </a:spcAft>
              <a:defRPr/>
            </a:pPr>
            <a:r>
              <a:rPr kumimoji="0" lang="en-US" sz="2400" b="1" i="0" u="none" strike="noStrike" cap="none" spc="0" normalizeH="0" noProof="0" dirty="0">
                <a:ln>
                  <a:noFill/>
                </a:ln>
                <a:effectLst/>
                <a:uLnTx/>
                <a:uFillTx/>
              </a:rPr>
              <a:t>Operating procedures </a:t>
            </a:r>
            <a:r>
              <a:rPr kumimoji="0" lang="en-US" sz="2400" b="1" i="0" u="none" strike="noStrike" cap="none" spc="0" normalizeH="0" noProof="0" dirty="0" err="1">
                <a:ln>
                  <a:noFill/>
                </a:ln>
                <a:effectLst/>
                <a:uLnTx/>
                <a:uFillTx/>
              </a:rPr>
              <a:t>cont</a:t>
            </a:r>
            <a:r>
              <a:rPr kumimoji="0" lang="en-US" sz="2400" b="1" i="0" u="none" strike="noStrike" cap="none" spc="0" normalizeH="0" noProof="0" dirty="0">
                <a:ln>
                  <a:noFill/>
                </a:ln>
                <a:effectLst/>
                <a:uLnTx/>
                <a:uFillTx/>
              </a:rPr>
              <a:t>:</a:t>
            </a:r>
          </a:p>
          <a:p>
            <a:pPr>
              <a:lnSpc>
                <a:spcPct val="90000"/>
              </a:lnSpc>
              <a:spcAft>
                <a:spcPts val="600"/>
              </a:spcAft>
              <a:defRPr/>
            </a:pPr>
            <a:endParaRPr kumimoji="0" lang="en-US" sz="600" b="1"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400" b="0" i="0" u="none" strike="noStrike" cap="none" spc="0" normalizeH="0" noProof="0" dirty="0">
                <a:ln>
                  <a:noFill/>
                </a:ln>
                <a:effectLst/>
                <a:uLnTx/>
                <a:uFillTx/>
              </a:rPr>
              <a:t>Cylinders shall be kept far enough away from the actual welding or cutting operation so that sparks, hot slag, or flame will not reach them, or fire-resistant shields shall be provided</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400" b="0" i="0" u="none" strike="noStrike" cap="none" spc="0" normalizeH="0" noProof="0" dirty="0">
                <a:ln>
                  <a:noFill/>
                </a:ln>
                <a:effectLst/>
                <a:uLnTx/>
                <a:uFillTx/>
              </a:rPr>
              <a:t>Cylinders shall not be placed where they might become part of an electric circuit</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400" b="0" i="0" u="none" strike="noStrike" cap="none" spc="0" normalizeH="0" noProof="0" dirty="0">
                <a:ln>
                  <a:noFill/>
                </a:ln>
                <a:effectLst/>
                <a:uLnTx/>
                <a:uFillTx/>
              </a:rPr>
              <a:t>Cylinders shall be kept away from radiators, piping systems, layout tables, etc., that may be used for grounding electric circuits such as for arc welding machines</a:t>
            </a:r>
          </a:p>
          <a:p>
            <a:pPr>
              <a:lnSpc>
                <a:spcPct val="90000"/>
              </a:lnSpc>
              <a:spcAft>
                <a:spcPts val="600"/>
              </a:spcAft>
              <a:defRPr/>
            </a:pPr>
            <a:endParaRPr kumimoji="0" lang="en-US" sz="600" b="0" i="0" u="none" strike="noStrike" cap="none" spc="0" normalizeH="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400" b="0" i="0" u="none" strike="noStrike" cap="none" spc="0" normalizeH="0" noProof="0" dirty="0">
                <a:ln>
                  <a:noFill/>
                </a:ln>
                <a:effectLst/>
                <a:uLnTx/>
                <a:uFillTx/>
              </a:rPr>
              <a:t>Any practice such as the tapping of an electrode against a cylinder to strike an arc shall be prohibited</a:t>
            </a:r>
          </a:p>
          <a:p>
            <a:pPr>
              <a:lnSpc>
                <a:spcPct val="90000"/>
              </a:lnSpc>
              <a:spcAft>
                <a:spcPts val="600"/>
              </a:spcAft>
              <a:defRPr/>
            </a:pPr>
            <a:endParaRPr kumimoji="0" lang="en-US" sz="600" b="0" i="0" u="none" strike="noStrike" cap="none" spc="0" normalizeH="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noProof="0" dirty="0">
                <a:ln>
                  <a:noFill/>
                </a:ln>
                <a:effectLst/>
                <a:uLnTx/>
                <a:uFillTx/>
              </a:rPr>
              <a:t>Cylinders shall never be used as rollers or supports, whether full or empty.</a:t>
            </a:r>
          </a:p>
        </p:txBody>
      </p:sp>
    </p:spTree>
    <p:extLst>
      <p:ext uri="{BB962C8B-B14F-4D97-AF65-F5344CB8AC3E}">
        <p14:creationId xmlns:p14="http://schemas.microsoft.com/office/powerpoint/2010/main" val="195296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5DEF056E-F277-4E15-AEDF-A0048521D790}"/>
              </a:ext>
            </a:extLst>
          </p:cNvPr>
          <p:cNvSpPr txBox="1"/>
          <p:nvPr/>
        </p:nvSpPr>
        <p:spPr>
          <a:xfrm>
            <a:off x="246185" y="110889"/>
            <a:ext cx="8440615"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§1910.253 —  Oxygen-fuel gas welding and cutting</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929417B3-69BD-4FBB-BFF3-3E64F211CAA9}"/>
              </a:ext>
            </a:extLst>
          </p:cNvPr>
          <p:cNvSpPr txBox="1"/>
          <p:nvPr/>
        </p:nvSpPr>
        <p:spPr>
          <a:xfrm>
            <a:off x="523142" y="1224769"/>
            <a:ext cx="7886700" cy="4351338"/>
          </a:xfrm>
          <a:prstGeom prst="rect">
            <a:avLst/>
          </a:prstGeom>
        </p:spPr>
        <p:txBody>
          <a:bodyPr vert="horz" lIns="91440" tIns="45720" rIns="91440" bIns="45720" rtlCol="0">
            <a:noAutofit/>
          </a:bodyPr>
          <a:lstStyle/>
          <a:p>
            <a:pPr>
              <a:lnSpc>
                <a:spcPct val="90000"/>
              </a:lnSpc>
              <a:spcAft>
                <a:spcPts val="600"/>
              </a:spcAft>
              <a:defRPr/>
            </a:pPr>
            <a:r>
              <a:rPr kumimoji="0" lang="en-US" sz="2000" b="1" i="0" u="none" strike="noStrike" cap="none" spc="0" normalizeH="0" baseline="0" noProof="0" dirty="0">
                <a:ln>
                  <a:noFill/>
                </a:ln>
                <a:effectLst/>
                <a:uLnTx/>
                <a:uFillTx/>
              </a:rPr>
              <a:t>Operating procedures </a:t>
            </a:r>
            <a:r>
              <a:rPr kumimoji="0" lang="en-US" sz="2000" b="1" i="0" u="none" strike="noStrike" cap="none" spc="0" normalizeH="0" baseline="0" noProof="0" dirty="0" err="1">
                <a:ln>
                  <a:noFill/>
                </a:ln>
                <a:effectLst/>
                <a:uLnTx/>
                <a:uFillTx/>
              </a:rPr>
              <a:t>cont</a:t>
            </a:r>
            <a:r>
              <a:rPr kumimoji="0" lang="en-US" sz="2000" b="1" i="0" u="none" strike="noStrike" cap="none" spc="0" normalizeH="0" baseline="0" noProof="0" dirty="0">
                <a:ln>
                  <a:noFill/>
                </a:ln>
                <a:effectLst/>
                <a:uLnTx/>
                <a:uFillTx/>
              </a:rPr>
              <a:t>:</a:t>
            </a:r>
          </a:p>
          <a:p>
            <a:pPr>
              <a:lnSpc>
                <a:spcPct val="90000"/>
              </a:lnSpc>
              <a:spcAft>
                <a:spcPts val="600"/>
              </a:spcAft>
              <a:defRPr/>
            </a:pPr>
            <a:endParaRPr kumimoji="0" lang="en-US" sz="6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Before connecting the regulator to the cylinder valve, the valve shall be opened slightly for an instant and then closed. Always stand to one side of the outlet when opening the cylinder valve</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Never crack a fuel-gas cylinder valve near other welding work or near sparks, flame, or other possible sources of ignition</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Before a regulator is removed from a cylinder valve, the cylinder valve shall be closed and the gas released from the regulator</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An acetylene cylinder valve shall not be opened more than one and one-half turns of the spindle, and preferably no more than three-fourths of a turn</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Where a special wrench is required, it shall be left in position on the stem of the valve while the cylinder is in use so that the fuel-gas flow can be quickly turned off in case of emergency</a:t>
            </a:r>
          </a:p>
        </p:txBody>
      </p:sp>
    </p:spTree>
    <p:extLst>
      <p:ext uri="{BB962C8B-B14F-4D97-AF65-F5344CB8AC3E}">
        <p14:creationId xmlns:p14="http://schemas.microsoft.com/office/powerpoint/2010/main" val="115738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EF056E-F277-4E15-AEDF-A0048521D790}"/>
              </a:ext>
            </a:extLst>
          </p:cNvPr>
          <p:cNvSpPr txBox="1"/>
          <p:nvPr/>
        </p:nvSpPr>
        <p:spPr>
          <a:xfrm>
            <a:off x="199823" y="98914"/>
            <a:ext cx="4472088" cy="116424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800" b="1" i="0" u="none" strike="noStrike" cap="none" spc="0" normalizeH="0" baseline="0" noProof="0" dirty="0">
                <a:ln>
                  <a:noFill/>
                </a:ln>
                <a:effectLst/>
                <a:uLnTx/>
                <a:uFillTx/>
                <a:latin typeface="+mj-lt"/>
                <a:ea typeface="+mj-ea"/>
                <a:cs typeface="+mj-cs"/>
              </a:rPr>
              <a:t>§1910.253 —  Oxygen-fuel gas welding and cutting</a:t>
            </a:r>
          </a:p>
        </p:txBody>
      </p:sp>
      <p:sp>
        <p:nvSpPr>
          <p:cNvPr id="11" name="TextBox 10">
            <a:extLst>
              <a:ext uri="{FF2B5EF4-FFF2-40B4-BE49-F238E27FC236}">
                <a16:creationId xmlns:a16="http://schemas.microsoft.com/office/drawing/2014/main" id="{AFF49EE3-EBAA-44D2-A789-9803C6E5681D}"/>
              </a:ext>
            </a:extLst>
          </p:cNvPr>
          <p:cNvSpPr txBox="1"/>
          <p:nvPr/>
        </p:nvSpPr>
        <p:spPr>
          <a:xfrm>
            <a:off x="199823" y="1523632"/>
            <a:ext cx="4831662" cy="4818553"/>
          </a:xfrm>
          <a:prstGeom prst="rect">
            <a:avLst/>
          </a:prstGeom>
        </p:spPr>
        <p:txBody>
          <a:bodyPr vert="horz" lIns="91440" tIns="45720" rIns="91440" bIns="45720" rtlCol="0">
            <a:normAutofit/>
          </a:bodyPr>
          <a:lstStyle/>
          <a:p>
            <a:pPr>
              <a:lnSpc>
                <a:spcPct val="90000"/>
              </a:lnSpc>
              <a:spcAft>
                <a:spcPts val="600"/>
              </a:spcAft>
              <a:defRPr/>
            </a:pPr>
            <a:r>
              <a:rPr kumimoji="0" lang="en-US" sz="2000" b="1" i="0" u="none" strike="noStrike" cap="none" spc="0" normalizeH="0" baseline="0" noProof="0" dirty="0">
                <a:ln>
                  <a:noFill/>
                </a:ln>
                <a:effectLst/>
                <a:uLnTx/>
                <a:uFillTx/>
              </a:rPr>
              <a:t>Protective equipment, hose, and regulators:</a:t>
            </a:r>
          </a:p>
          <a:p>
            <a:pPr>
              <a:lnSpc>
                <a:spcPct val="90000"/>
              </a:lnSpc>
              <a:spcAft>
                <a:spcPts val="600"/>
              </a:spcAft>
              <a:defRPr/>
            </a:pPr>
            <a:endParaRPr kumimoji="0" lang="en-US" sz="6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Equipment shall be installed and used only in the service for which it is approved and as recommended by the manufacturer</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Hose for oxy-fuel gas service shall comply with the Specification for Rubber Welding Hose, 1958, Compressed Gas Association and Rubber Manufacturers Association</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When parallel lengths of oxygen and acetylene hose are taped together for convenience and to prevent tangling, not more than 4 inches (10.2 cm) out of 12 inches (30.5 cm) shall be covered by tape.</a:t>
            </a:r>
          </a:p>
        </p:txBody>
      </p:sp>
      <p:pic>
        <p:nvPicPr>
          <p:cNvPr id="13314" name="Picture 2" descr="1">
            <a:extLst>
              <a:ext uri="{FF2B5EF4-FFF2-40B4-BE49-F238E27FC236}">
                <a16:creationId xmlns:a16="http://schemas.microsoft.com/office/drawing/2014/main" id="{32A3A884-41BA-4E54-A4EA-8BD15D49FB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54"/>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9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8D250A-5DED-43DD-91EF-8AF0B848B42E}"/>
              </a:ext>
            </a:extLst>
          </p:cNvPr>
          <p:cNvSpPr txBox="1"/>
          <p:nvPr/>
        </p:nvSpPr>
        <p:spPr>
          <a:xfrm>
            <a:off x="258787" y="519972"/>
            <a:ext cx="8400182" cy="62234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3200" b="1" i="0" u="none" strike="noStrike" cap="none" spc="0" normalizeH="0" baseline="0" noProof="0" dirty="0">
                <a:ln>
                  <a:noFill/>
                </a:ln>
                <a:effectLst/>
                <a:uLnTx/>
                <a:uFillTx/>
                <a:latin typeface="+mj-lt"/>
                <a:ea typeface="+mj-ea"/>
                <a:cs typeface="+mj-cs"/>
              </a:rPr>
              <a:t>§1910.253 —  Oxygen-fuel gas welding and cutting</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5A837E-FE2D-462B-BD1D-B2189BD1327F}"/>
              </a:ext>
            </a:extLst>
          </p:cNvPr>
          <p:cNvSpPr txBox="1"/>
          <p:nvPr/>
        </p:nvSpPr>
        <p:spPr>
          <a:xfrm>
            <a:off x="429369" y="2071316"/>
            <a:ext cx="5035164" cy="4119172"/>
          </a:xfrm>
          <a:prstGeom prst="rect">
            <a:avLst/>
          </a:prstGeom>
        </p:spPr>
        <p:txBody>
          <a:bodyPr vert="horz" lIns="91440" tIns="45720" rIns="91440" bIns="45720" rtlCol="0" anchor="t">
            <a:normAutofit/>
          </a:bodyPr>
          <a:lstStyle/>
          <a:p>
            <a:pPr>
              <a:lnSpc>
                <a:spcPct val="90000"/>
              </a:lnSpc>
              <a:spcAft>
                <a:spcPts val="600"/>
              </a:spcAft>
              <a:defRPr/>
            </a:pPr>
            <a:r>
              <a:rPr kumimoji="0" lang="en-US" sz="2200" b="1" i="0" u="none" strike="noStrike" cap="none" spc="0" normalizeH="0" baseline="0" noProof="0" dirty="0">
                <a:ln>
                  <a:noFill/>
                </a:ln>
                <a:effectLst/>
                <a:uLnTx/>
                <a:uFillTx/>
              </a:rPr>
              <a:t>Protective equipment, hose, and regulators </a:t>
            </a:r>
            <a:r>
              <a:rPr kumimoji="0" lang="en-US" sz="2200" b="1" i="0" u="none" strike="noStrike" cap="none" spc="0" normalizeH="0" baseline="0" noProof="0" dirty="0" err="1">
                <a:ln>
                  <a:noFill/>
                </a:ln>
                <a:effectLst/>
                <a:uLnTx/>
                <a:uFillTx/>
              </a:rPr>
              <a:t>cont</a:t>
            </a:r>
            <a:r>
              <a:rPr kumimoji="0" lang="en-US" sz="2200" b="1" i="0" u="none" strike="noStrike" cap="none" spc="0" normalizeH="0" baseline="0" noProof="0" dirty="0">
                <a:ln>
                  <a:noFill/>
                </a:ln>
                <a:effectLst/>
                <a:uLnTx/>
                <a:uFillTx/>
              </a:rPr>
              <a:t>:</a:t>
            </a:r>
          </a:p>
          <a:p>
            <a:pPr indent="-228600">
              <a:lnSpc>
                <a:spcPct val="90000"/>
              </a:lnSpc>
              <a:spcAft>
                <a:spcPts val="600"/>
              </a:spcAft>
              <a:buFont typeface="Arial" panose="020B0604020202020204" pitchFamily="34" charset="0"/>
              <a:buChar char="•"/>
              <a:defRPr/>
            </a:pPr>
            <a:endParaRPr kumimoji="0" lang="en-US" sz="1900" b="1"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a:ln>
                  <a:noFill/>
                </a:ln>
                <a:effectLst/>
                <a:uLnTx/>
                <a:uFillTx/>
              </a:rPr>
              <a:t>Hose connections shall be clamped or otherwise securely fastened in a manner that will withstand, without leakage, twice the pressure to which they are normally subjected in service</a:t>
            </a:r>
          </a:p>
          <a:p>
            <a:pPr marL="214313" indent="-228600">
              <a:lnSpc>
                <a:spcPct val="90000"/>
              </a:lnSpc>
              <a:spcAft>
                <a:spcPts val="600"/>
              </a:spcAft>
              <a:buFont typeface="Arial" panose="020B0604020202020204" pitchFamily="34" charset="0"/>
              <a:buChar char="•"/>
              <a:defRPr/>
            </a:pPr>
            <a:endParaRPr kumimoji="0" lang="en-US" sz="19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Hose showing leaks, burns, worn places, or other defects rendering it unfit for service shall be repaired or replaced</a:t>
            </a:r>
          </a:p>
        </p:txBody>
      </p:sp>
      <p:pic>
        <p:nvPicPr>
          <p:cNvPr id="8" name="Picture 7">
            <a:extLst>
              <a:ext uri="{FF2B5EF4-FFF2-40B4-BE49-F238E27FC236}">
                <a16:creationId xmlns:a16="http://schemas.microsoft.com/office/drawing/2014/main" id="{97B41E1A-B32B-4D65-9761-9B01ED0130BB}"/>
              </a:ext>
            </a:extLst>
          </p:cNvPr>
          <p:cNvPicPr>
            <a:picLocks noChangeAspect="1"/>
          </p:cNvPicPr>
          <p:nvPr/>
        </p:nvPicPr>
        <p:blipFill rotWithShape="1">
          <a:blip r:embed="rId3"/>
          <a:srcRect l="34572" r="19249"/>
          <a:stretch/>
        </p:blipFill>
        <p:spPr>
          <a:xfrm>
            <a:off x="5756743" y="2093976"/>
            <a:ext cx="2955798" cy="4096512"/>
          </a:xfrm>
          <a:prstGeom prst="rect">
            <a:avLst/>
          </a:prstGeom>
        </p:spPr>
      </p:pic>
    </p:spTree>
    <p:extLst>
      <p:ext uri="{BB962C8B-B14F-4D97-AF65-F5344CB8AC3E}">
        <p14:creationId xmlns:p14="http://schemas.microsoft.com/office/powerpoint/2010/main" val="296691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7E017-A8DE-4F18-827C-59A6481EB0C3}"/>
              </a:ext>
            </a:extLst>
          </p:cNvPr>
          <p:cNvSpPr txBox="1"/>
          <p:nvPr/>
        </p:nvSpPr>
        <p:spPr>
          <a:xfrm>
            <a:off x="1148271" y="408963"/>
            <a:ext cx="6571562"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§1910.253 —  Oxygen-fuel gas welding and cutting</a:t>
            </a:r>
          </a:p>
        </p:txBody>
      </p:sp>
      <p:sp>
        <p:nvSpPr>
          <p:cNvPr id="12" name="TextBox 11">
            <a:extLst>
              <a:ext uri="{FF2B5EF4-FFF2-40B4-BE49-F238E27FC236}">
                <a16:creationId xmlns:a16="http://schemas.microsoft.com/office/drawing/2014/main" id="{69B29F09-F293-4D91-BA63-84B141A59E64}"/>
              </a:ext>
            </a:extLst>
          </p:cNvPr>
          <p:cNvSpPr txBox="1"/>
          <p:nvPr/>
        </p:nvSpPr>
        <p:spPr>
          <a:xfrm>
            <a:off x="284682" y="1308522"/>
            <a:ext cx="4149370" cy="4893647"/>
          </a:xfrm>
          <a:prstGeom prst="rect">
            <a:avLst/>
          </a:prstGeom>
          <a:noFill/>
        </p:spPr>
        <p:txBody>
          <a:bodyPr wrap="square">
            <a:spAutoFit/>
          </a:bodyPr>
          <a:lstStyle/>
          <a:p>
            <a:pPr defTabSz="685800">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Pressure-Reducing regulators:</a:t>
            </a:r>
          </a:p>
          <a:p>
            <a:pPr defTabSz="685800">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indent="-214313" defTabSz="6858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Pressure-reducing regulators shall be used only for the gas and pressures for which they are intended</a:t>
            </a:r>
          </a:p>
          <a:p>
            <a:pPr marL="214313" indent="-214313" defTabSz="685800">
              <a:buFont typeface="Arial" panose="020B0604020202020204" pitchFamily="34" charset="0"/>
              <a:buChar char="•"/>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indent="-214313" defTabSz="6858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Gages on oxygen regulators shall be marked "USE NO OIL.“</a:t>
            </a:r>
          </a:p>
          <a:p>
            <a:pPr marL="214313" indent="-214313" defTabSz="685800">
              <a:buFont typeface="Arial" panose="020B0604020202020204" pitchFamily="34" charset="0"/>
              <a:buChar char="•"/>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indent="-214313" defTabSz="6858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When regulators or parts of regulators, including gages, need repair, the work shall be performed by skilled mechanics who have been properly instructed</a:t>
            </a:r>
          </a:p>
          <a:p>
            <a:pPr marL="214313" indent="-214313" defTabSz="685800">
              <a:buFont typeface="Arial" panose="020B0604020202020204" pitchFamily="34" charset="0"/>
              <a:buChar char="•"/>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Union nuts and connections on regulators shall be inspected before use to detect faulty seats which may cause leakage of gas when the regulators are attached to the cylinder valves</a:t>
            </a:r>
          </a:p>
        </p:txBody>
      </p:sp>
      <p:pic>
        <p:nvPicPr>
          <p:cNvPr id="14" name="Picture 13">
            <a:extLst>
              <a:ext uri="{FF2B5EF4-FFF2-40B4-BE49-F238E27FC236}">
                <a16:creationId xmlns:a16="http://schemas.microsoft.com/office/drawing/2014/main" id="{27F28035-118C-42B8-AEB3-7E4EC2F8023D}"/>
              </a:ext>
            </a:extLst>
          </p:cNvPr>
          <p:cNvPicPr>
            <a:picLocks noChangeAspect="1"/>
          </p:cNvPicPr>
          <p:nvPr/>
        </p:nvPicPr>
        <p:blipFill>
          <a:blip r:embed="rId2"/>
          <a:stretch>
            <a:fillRect/>
          </a:stretch>
        </p:blipFill>
        <p:spPr>
          <a:xfrm>
            <a:off x="4605653" y="3253453"/>
            <a:ext cx="3985076" cy="3159650"/>
          </a:xfrm>
          <a:prstGeom prst="rect">
            <a:avLst/>
          </a:prstGeom>
        </p:spPr>
      </p:pic>
      <p:pic>
        <p:nvPicPr>
          <p:cNvPr id="16" name="Picture 15">
            <a:extLst>
              <a:ext uri="{FF2B5EF4-FFF2-40B4-BE49-F238E27FC236}">
                <a16:creationId xmlns:a16="http://schemas.microsoft.com/office/drawing/2014/main" id="{63C6994E-02C8-479E-8C4A-382517A8543C}"/>
              </a:ext>
            </a:extLst>
          </p:cNvPr>
          <p:cNvPicPr>
            <a:picLocks noChangeAspect="1"/>
          </p:cNvPicPr>
          <p:nvPr/>
        </p:nvPicPr>
        <p:blipFill>
          <a:blip r:embed="rId3"/>
          <a:stretch>
            <a:fillRect/>
          </a:stretch>
        </p:blipFill>
        <p:spPr>
          <a:xfrm>
            <a:off x="6140458" y="932783"/>
            <a:ext cx="2845778" cy="3159650"/>
          </a:xfrm>
          <a:prstGeom prst="rect">
            <a:avLst/>
          </a:prstGeom>
        </p:spPr>
      </p:pic>
      <p:sp>
        <p:nvSpPr>
          <p:cNvPr id="5" name="Rectangle 4">
            <a:extLst>
              <a:ext uri="{FF2B5EF4-FFF2-40B4-BE49-F238E27FC236}">
                <a16:creationId xmlns:a16="http://schemas.microsoft.com/office/drawing/2014/main" id="{4C5D30E8-29CC-BA68-917D-5474A1237625}"/>
              </a:ext>
            </a:extLst>
          </p:cNvPr>
          <p:cNvSpPr/>
          <p:nvPr/>
        </p:nvSpPr>
        <p:spPr>
          <a:xfrm rot="20414089">
            <a:off x="6725104" y="1946117"/>
            <a:ext cx="530781" cy="231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ED1D79E-839B-3E51-130C-A6A81DF90361}"/>
              </a:ext>
            </a:extLst>
          </p:cNvPr>
          <p:cNvCxnSpPr/>
          <p:nvPr/>
        </p:nvCxnSpPr>
        <p:spPr>
          <a:xfrm flipV="1">
            <a:off x="3992137" y="2163337"/>
            <a:ext cx="2709400" cy="914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picture of test your knowledge">
            <a:extLst>
              <a:ext uri="{FF2B5EF4-FFF2-40B4-BE49-F238E27FC236}">
                <a16:creationId xmlns:a16="http://schemas.microsoft.com/office/drawing/2014/main" id="{659DBB2A-E114-4FD9-81B4-7C500791A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40" y="603795"/>
            <a:ext cx="3256319" cy="1636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61D9F7-A1E4-4B21-9FD5-A9D219560E6C}"/>
              </a:ext>
            </a:extLst>
          </p:cNvPr>
          <p:cNvSpPr txBox="1"/>
          <p:nvPr/>
        </p:nvSpPr>
        <p:spPr>
          <a:xfrm>
            <a:off x="347790" y="3500847"/>
            <a:ext cx="6204719"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 a fire watch required if welding near combustible materials?  </a:t>
            </a:r>
          </a:p>
        </p:txBody>
      </p:sp>
      <p:sp>
        <p:nvSpPr>
          <p:cNvPr id="9" name="TextBox 8">
            <a:extLst>
              <a:ext uri="{FF2B5EF4-FFF2-40B4-BE49-F238E27FC236}">
                <a16:creationId xmlns:a16="http://schemas.microsoft.com/office/drawing/2014/main" id="{FE1B74D4-0A04-45D2-9AC4-F74821AC06B6}"/>
              </a:ext>
            </a:extLst>
          </p:cNvPr>
          <p:cNvSpPr txBox="1"/>
          <p:nvPr/>
        </p:nvSpPr>
        <p:spPr>
          <a:xfrm>
            <a:off x="6999150" y="3500847"/>
            <a:ext cx="627419"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p:txBody>
      </p:sp>
      <p:sp>
        <p:nvSpPr>
          <p:cNvPr id="15" name="TextBox 14">
            <a:extLst>
              <a:ext uri="{FF2B5EF4-FFF2-40B4-BE49-F238E27FC236}">
                <a16:creationId xmlns:a16="http://schemas.microsoft.com/office/drawing/2014/main" id="{3B9903B9-09ED-4D5B-B482-200B603CEDDA}"/>
              </a:ext>
            </a:extLst>
          </p:cNvPr>
          <p:cNvSpPr txBox="1"/>
          <p:nvPr/>
        </p:nvSpPr>
        <p:spPr>
          <a:xfrm>
            <a:off x="347790" y="4394390"/>
            <a:ext cx="724524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is the maximum working pressure of acetylene in cutting operations?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C754BF4-73E9-4B89-82B7-66762B272832}"/>
              </a:ext>
            </a:extLst>
          </p:cNvPr>
          <p:cNvSpPr txBox="1"/>
          <p:nvPr/>
        </p:nvSpPr>
        <p:spPr>
          <a:xfrm>
            <a:off x="7664638" y="4396541"/>
            <a:ext cx="898634"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psig</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a16="http://schemas.microsoft.com/office/drawing/2014/main" id="{F6826D57-5071-4F61-A004-C3FA5453097B}"/>
              </a:ext>
            </a:extLst>
          </p:cNvPr>
          <p:cNvSpPr txBox="1"/>
          <p:nvPr/>
        </p:nvSpPr>
        <p:spPr>
          <a:xfrm>
            <a:off x="381326" y="5389503"/>
            <a:ext cx="724524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lifting the welding cart by a crane, do the regulators have to be removed?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58E7A8D-A2B6-4228-B4F0-CAA462AFF96C}"/>
              </a:ext>
            </a:extLst>
          </p:cNvPr>
          <p:cNvSpPr txBox="1"/>
          <p:nvPr/>
        </p:nvSpPr>
        <p:spPr>
          <a:xfrm>
            <a:off x="7903644" y="5389503"/>
            <a:ext cx="659628"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p:txBody>
      </p:sp>
      <p:sp>
        <p:nvSpPr>
          <p:cNvPr id="11" name="TextBox 10">
            <a:extLst>
              <a:ext uri="{FF2B5EF4-FFF2-40B4-BE49-F238E27FC236}">
                <a16:creationId xmlns:a16="http://schemas.microsoft.com/office/drawing/2014/main" id="{0AB1AD61-E2F0-46F2-908C-9E2424D209D0}"/>
              </a:ext>
            </a:extLst>
          </p:cNvPr>
          <p:cNvSpPr txBox="1"/>
          <p:nvPr/>
        </p:nvSpPr>
        <p:spPr>
          <a:xfrm>
            <a:off x="347790" y="2711258"/>
            <a:ext cx="5662717" cy="369332"/>
          </a:xfrm>
          <a:prstGeom prst="rect">
            <a:avLst/>
          </a:prstGeom>
          <a:noFill/>
        </p:spPr>
        <p:txBody>
          <a:bodyPr wrap="square">
            <a:spAutoFit/>
          </a:bodyPr>
          <a:lstStyle/>
          <a:p>
            <a:r>
              <a:rPr lang="en-US" b="0" i="0" dirty="0">
                <a:solidFill>
                  <a:srgbClr val="000000"/>
                </a:solidFill>
                <a:effectLst/>
              </a:rPr>
              <a:t>Which type of welding uses a fuel gas mixed with oxygen? </a:t>
            </a:r>
            <a:endParaRPr lang="en-US" dirty="0"/>
          </a:p>
        </p:txBody>
      </p:sp>
      <p:sp>
        <p:nvSpPr>
          <p:cNvPr id="13" name="TextBox 12">
            <a:extLst>
              <a:ext uri="{FF2B5EF4-FFF2-40B4-BE49-F238E27FC236}">
                <a16:creationId xmlns:a16="http://schemas.microsoft.com/office/drawing/2014/main" id="{C17BDA0F-FDEA-45FC-8F5D-CFDB9F8A5A69}"/>
              </a:ext>
            </a:extLst>
          </p:cNvPr>
          <p:cNvSpPr txBox="1"/>
          <p:nvPr/>
        </p:nvSpPr>
        <p:spPr>
          <a:xfrm>
            <a:off x="6120369" y="2723920"/>
            <a:ext cx="2442903" cy="369332"/>
          </a:xfrm>
          <a:prstGeom prst="rect">
            <a:avLst/>
          </a:prstGeom>
          <a:noFill/>
        </p:spPr>
        <p:txBody>
          <a:bodyPr wrap="square">
            <a:spAutoFit/>
          </a:bodyPr>
          <a:lstStyle/>
          <a:p>
            <a:r>
              <a:rPr lang="en-US" b="1" i="0" dirty="0">
                <a:solidFill>
                  <a:srgbClr val="000000"/>
                </a:solidFill>
                <a:effectLst/>
              </a:rPr>
              <a:t>Oxy-Acetylene welding </a:t>
            </a:r>
            <a:endParaRPr lang="en-US" b="1" dirty="0"/>
          </a:p>
        </p:txBody>
      </p:sp>
    </p:spTree>
    <p:extLst>
      <p:ext uri="{BB962C8B-B14F-4D97-AF65-F5344CB8AC3E}">
        <p14:creationId xmlns:p14="http://schemas.microsoft.com/office/powerpoint/2010/main" val="36262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9" grpId="0"/>
      <p:bldP spid="21" grpId="0"/>
      <p:bldP spid="23"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5CD04B-4A81-4C95-9DF5-79F2501493B4}"/>
              </a:ext>
            </a:extLst>
          </p:cNvPr>
          <p:cNvSpPr txBox="1"/>
          <p:nvPr/>
        </p:nvSpPr>
        <p:spPr>
          <a:xfrm>
            <a:off x="3973194" y="667512"/>
            <a:ext cx="4688333" cy="127992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300" b="1" i="0" u="none" strike="noStrike" cap="none" spc="0" normalizeH="0" baseline="0" noProof="0" dirty="0">
                <a:ln>
                  <a:noFill/>
                </a:ln>
                <a:effectLst/>
                <a:uLnTx/>
                <a:uFillTx/>
                <a:latin typeface="+mj-lt"/>
                <a:ea typeface="+mj-ea"/>
                <a:cs typeface="+mj-cs"/>
              </a:rPr>
              <a:t>§1910.254 —  Arc welding and cutting</a:t>
            </a:r>
          </a:p>
        </p:txBody>
      </p:sp>
      <p:pic>
        <p:nvPicPr>
          <p:cNvPr id="16386" name="Picture 2">
            <a:extLst>
              <a:ext uri="{FF2B5EF4-FFF2-40B4-BE49-F238E27FC236}">
                <a16:creationId xmlns:a16="http://schemas.microsoft.com/office/drawing/2014/main" id="{3C2118E3-CE17-4AB1-93CE-E94038D9C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0" r="52653" b="1"/>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639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340F03A-9004-44BA-ABA8-619575DF62CB}"/>
              </a:ext>
            </a:extLst>
          </p:cNvPr>
          <p:cNvSpPr txBox="1"/>
          <p:nvPr/>
        </p:nvSpPr>
        <p:spPr>
          <a:xfrm>
            <a:off x="3973321" y="2706624"/>
            <a:ext cx="4688333" cy="3840010"/>
          </a:xfrm>
          <a:prstGeom prst="rect">
            <a:avLst/>
          </a:prstGeom>
        </p:spPr>
        <p:txBody>
          <a:bodyPr vert="horz" lIns="91440" tIns="45720" rIns="91440" bIns="45720" rtlCol="0">
            <a:normAutofit fontScale="92500" lnSpcReduction="10000"/>
          </a:bodyPr>
          <a:lstStyle/>
          <a:p>
            <a:pPr>
              <a:lnSpc>
                <a:spcPct val="90000"/>
              </a:lnSpc>
              <a:spcAft>
                <a:spcPts val="600"/>
              </a:spcAft>
              <a:defRPr/>
            </a:pPr>
            <a:r>
              <a:rPr kumimoji="0" lang="en-US" sz="2400" b="0" i="0" u="none" strike="noStrike" cap="none" spc="0" normalizeH="0" baseline="0" noProof="0" dirty="0">
                <a:ln>
                  <a:noFill/>
                </a:ln>
                <a:effectLst/>
                <a:uLnTx/>
                <a:uFillTx/>
              </a:rPr>
              <a:t>In the arc welding process, an electric current passing through the welding rod or electrode is forced to jump or arc across a gap. The resulting arc produces the intense heat necessary for the arc welding and cutting operation.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Arc welding is used to fabricate nearly all types of carbon and alloy steels, the common nonferrous metals, and is indispensable in the repair and reclamation of metallic machine parts</a:t>
            </a:r>
          </a:p>
        </p:txBody>
      </p:sp>
    </p:spTree>
    <p:extLst>
      <p:ext uri="{BB962C8B-B14F-4D97-AF65-F5344CB8AC3E}">
        <p14:creationId xmlns:p14="http://schemas.microsoft.com/office/powerpoint/2010/main" val="899973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C44151-1C74-4EA5-BECA-B6A75694AA24}"/>
              </a:ext>
            </a:extLst>
          </p:cNvPr>
          <p:cNvSpPr txBox="1"/>
          <p:nvPr/>
        </p:nvSpPr>
        <p:spPr>
          <a:xfrm>
            <a:off x="459947" y="255997"/>
            <a:ext cx="5014730" cy="5465110"/>
          </a:xfrm>
          <a:prstGeom prst="rect">
            <a:avLst/>
          </a:prstGeom>
          <a:noFill/>
        </p:spPr>
        <p:txBody>
          <a:bodyPr wrap="square" anchor="t">
            <a:normAutofit lnSpcReduction="10000"/>
          </a:bodyPr>
          <a:lstStyle/>
          <a:p>
            <a:pPr marL="0" marR="0" lvl="0" indent="0" algn="l" defTabSz="6858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§1910.254 —  Arc welding and cutting</a:t>
            </a:r>
          </a:p>
          <a:p>
            <a:pPr marL="0" marR="0" lvl="0" indent="0" algn="l" defTabSz="685800" rtl="0" eaLnBrk="1" fontAlgn="auto" latinLnBrk="0" hangingPunct="1">
              <a:spcBef>
                <a:spcPts val="0"/>
              </a:spcBef>
              <a:spcAft>
                <a:spcPts val="60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spcBef>
                <a:spcPts val="0"/>
              </a:spcBef>
              <a:spcAft>
                <a:spcPts val="0"/>
              </a:spcAft>
              <a:buFont typeface="Arial" panose="020B0604020202020204" pitchFamily="34" charset="0"/>
              <a:buChar char="•"/>
              <a:tabLst>
                <a:tab pos="457200" algn="l"/>
              </a:tabLst>
            </a:pPr>
            <a:r>
              <a:rPr lang="en-US" sz="2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Welding equipment shall be chosen for safe application to the work to be done</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685800" rtl="0" eaLnBrk="1" fontAlgn="auto" latinLnBrk="0" hangingPunct="1">
              <a:spcBef>
                <a:spcPts val="0"/>
              </a:spcBef>
              <a:spcAft>
                <a:spcPts val="600"/>
              </a:spcAft>
              <a:buClrTx/>
              <a:buSzTx/>
              <a:tabLst/>
              <a:defRPr/>
            </a:pPr>
            <a:endParaRPr lang="en-US" sz="600" dirty="0">
              <a:solidFill>
                <a:prstClr val="black"/>
              </a:solidFill>
              <a:latin typeface="Calibri" panose="020F0502020204030204"/>
            </a:endParaRPr>
          </a:p>
          <a:p>
            <a:pPr marL="457200" marR="0" lvl="0" indent="-457200" algn="l" defTabSz="6858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Welding equipment shall be installed safely </a:t>
            </a:r>
          </a:p>
          <a:p>
            <a:pPr marR="0" lvl="0" algn="l" defTabSz="685800" rtl="0" eaLnBrk="1" fontAlgn="auto" latinLnBrk="0" hangingPunct="1">
              <a:spcBef>
                <a:spcPts val="0"/>
              </a:spcBef>
              <a:spcAft>
                <a:spcPts val="600"/>
              </a:spcAft>
              <a:buClrTx/>
              <a:buSzTx/>
              <a:tabLst/>
              <a:defRPr/>
            </a:pPr>
            <a:endParaRPr lang="en-US" sz="600" dirty="0">
              <a:solidFill>
                <a:prstClr val="black"/>
              </a:solidFill>
              <a:latin typeface="Calibri" panose="020F0502020204030204"/>
            </a:endParaRPr>
          </a:p>
          <a:p>
            <a:pPr marL="457200" marR="0" lvl="0" indent="-457200" algn="l" defTabSz="6858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Workmen designated to operate arc welding equipment shall have been properly instructed and qualified to operate such equipment</a:t>
            </a:r>
          </a:p>
          <a:p>
            <a:pPr marL="0" marR="0" lvl="0" indent="0" algn="l" defTabSz="685800" rtl="0" eaLnBrk="1" fontAlgn="auto" latinLnBrk="0" hangingPunct="1">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32CBAAD-072C-ED1B-7F0F-146C290CC6ED}"/>
              </a:ext>
            </a:extLst>
          </p:cNvPr>
          <p:cNvPicPr>
            <a:picLocks noChangeAspect="1"/>
          </p:cNvPicPr>
          <p:nvPr/>
        </p:nvPicPr>
        <p:blipFill>
          <a:blip r:embed="rId2"/>
          <a:stretch>
            <a:fillRect/>
          </a:stretch>
        </p:blipFill>
        <p:spPr>
          <a:xfrm>
            <a:off x="5768719" y="2114864"/>
            <a:ext cx="3029975" cy="4048095"/>
          </a:xfrm>
          <a:prstGeom prst="rect">
            <a:avLst/>
          </a:prstGeom>
        </p:spPr>
      </p:pic>
    </p:spTree>
    <p:extLst>
      <p:ext uri="{BB962C8B-B14F-4D97-AF65-F5344CB8AC3E}">
        <p14:creationId xmlns:p14="http://schemas.microsoft.com/office/powerpoint/2010/main" val="3263078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C0E43D-7EF2-41E2-8EB4-A835C3495C21}"/>
              </a:ext>
            </a:extLst>
          </p:cNvPr>
          <p:cNvSpPr txBox="1"/>
          <p:nvPr/>
        </p:nvSpPr>
        <p:spPr>
          <a:xfrm>
            <a:off x="817588" y="204491"/>
            <a:ext cx="6814135" cy="600874"/>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§1910.254 —  Arc welding and cutting</a:t>
            </a:r>
          </a:p>
        </p:txBody>
      </p:sp>
      <p:sp>
        <p:nvSpPr>
          <p:cNvPr id="18" name="TextBox 17">
            <a:extLst>
              <a:ext uri="{FF2B5EF4-FFF2-40B4-BE49-F238E27FC236}">
                <a16:creationId xmlns:a16="http://schemas.microsoft.com/office/drawing/2014/main" id="{06DDBDAE-BEB0-4DE8-A3DB-F178A1367CB1}"/>
              </a:ext>
            </a:extLst>
          </p:cNvPr>
          <p:cNvSpPr txBox="1"/>
          <p:nvPr/>
        </p:nvSpPr>
        <p:spPr>
          <a:xfrm>
            <a:off x="817588" y="1017754"/>
            <a:ext cx="7706626" cy="5364708"/>
          </a:xfrm>
          <a:prstGeom prst="rect">
            <a:avLst/>
          </a:prstGeom>
        </p:spPr>
        <p:txBody>
          <a:bodyPr vert="horz" lIns="91440" tIns="45720" rIns="91440" bIns="45720" rtlCol="0">
            <a:normAutofit/>
          </a:bodyPr>
          <a:lstStyle/>
          <a:p>
            <a:pPr>
              <a:lnSpc>
                <a:spcPct val="90000"/>
              </a:lnSpc>
              <a:spcAft>
                <a:spcPts val="600"/>
              </a:spcAft>
              <a:defRPr/>
            </a:pPr>
            <a:r>
              <a:rPr kumimoji="0" lang="en-US" sz="2000" b="1" i="0" u="none" strike="noStrike" cap="none" spc="0" normalizeH="0" baseline="0" noProof="0" dirty="0">
                <a:ln>
                  <a:noFill/>
                </a:ln>
                <a:effectLst/>
                <a:uLnTx/>
                <a:uFillTx/>
              </a:rPr>
              <a:t>Environmental Conditions:</a:t>
            </a:r>
          </a:p>
          <a:p>
            <a:pPr>
              <a:lnSpc>
                <a:spcPct val="90000"/>
              </a:lnSpc>
              <a:spcAft>
                <a:spcPts val="600"/>
              </a:spcAft>
              <a:defRPr/>
            </a:pPr>
            <a:endParaRPr kumimoji="0" lang="en-US" sz="600" b="1" i="0" u="none" strike="noStrike" cap="none" spc="0" normalizeH="0" baseline="0" noProof="0" dirty="0">
              <a:ln>
                <a:noFill/>
              </a:ln>
              <a:effectLst/>
              <a:uLnTx/>
              <a:uFillTx/>
            </a:endParaRPr>
          </a:p>
          <a:p>
            <a:pPr marL="285750" indent="-28575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Standard machines for arc welding service shall be designed and constructed to carry their rated load with rated temperature rises</a:t>
            </a:r>
          </a:p>
          <a:p>
            <a:pPr>
              <a:lnSpc>
                <a:spcPct val="90000"/>
              </a:lnSpc>
              <a:spcAft>
                <a:spcPts val="600"/>
              </a:spcAft>
              <a:defRPr/>
            </a:pPr>
            <a:endParaRPr kumimoji="0" lang="en-US" sz="600" b="0" i="0" u="none" strike="noStrike" cap="none" spc="0" normalizeH="0" baseline="0" noProof="0" dirty="0">
              <a:ln>
                <a:noFill/>
              </a:ln>
              <a:effectLst/>
              <a:uLnTx/>
              <a:uFillTx/>
            </a:endParaRPr>
          </a:p>
          <a:p>
            <a:pPr marL="285750" indent="-28575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Unusual service conditions may exist, and in such circumstances, machines shall be especially designed to safely meet the requirements of the service:</a:t>
            </a:r>
          </a:p>
          <a:p>
            <a:pPr marL="17145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Exposure to steam or excessive humidity</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Exposure to abnormal vibration or shock</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Exposure to excessive dust</a:t>
            </a:r>
          </a:p>
          <a:p>
            <a:pPr>
              <a:lnSpc>
                <a:spcPct val="90000"/>
              </a:lnSpc>
              <a:spcAft>
                <a:spcPts val="600"/>
              </a:spcAft>
              <a:defRPr/>
            </a:pPr>
            <a:endParaRPr kumimoji="0" lang="en-US" sz="600" b="0" i="0" u="none" strike="noStrike" cap="none" spc="0" normalizeH="0" baseline="0" noProof="0" dirty="0">
              <a:ln>
                <a:noFill/>
              </a:ln>
              <a:effectLst/>
              <a:uLnTx/>
              <a:uFillTx/>
            </a:endParaRP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Exposure to weather</a:t>
            </a:r>
          </a:p>
          <a:p>
            <a:pPr marL="17145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Exposure to unusual seacoast or shipboard conditions</a:t>
            </a:r>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2346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2FEC7EE-FCCD-4827-A07B-C67CDFBD7A6A}"/>
              </a:ext>
            </a:extLst>
          </p:cNvPr>
          <p:cNvSpPr txBox="1"/>
          <p:nvPr/>
        </p:nvSpPr>
        <p:spPr>
          <a:xfrm>
            <a:off x="482600" y="321734"/>
            <a:ext cx="8178799" cy="604389"/>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§1910.254 —  Arc welding and cutting</a:t>
            </a:r>
          </a:p>
        </p:txBody>
      </p:sp>
      <p:sp>
        <p:nvSpPr>
          <p:cNvPr id="18" name="TextBox 17">
            <a:extLst>
              <a:ext uri="{FF2B5EF4-FFF2-40B4-BE49-F238E27FC236}">
                <a16:creationId xmlns:a16="http://schemas.microsoft.com/office/drawing/2014/main" id="{4A9234EF-2244-40CA-B0F4-C5E6945EE7D3}"/>
              </a:ext>
            </a:extLst>
          </p:cNvPr>
          <p:cNvSpPr txBox="1"/>
          <p:nvPr/>
        </p:nvSpPr>
        <p:spPr>
          <a:xfrm>
            <a:off x="503029" y="1278977"/>
            <a:ext cx="8178799" cy="4992957"/>
          </a:xfrm>
          <a:prstGeom prst="rect">
            <a:avLst/>
          </a:prstGeom>
        </p:spPr>
        <p:txBody>
          <a:bodyPr vert="horz" lIns="91440" tIns="45720" rIns="91440" bIns="45720" rtlCol="0">
            <a:noAutofit/>
          </a:bodyPr>
          <a:lstStyle/>
          <a:p>
            <a:pPr>
              <a:lnSpc>
                <a:spcPct val="90000"/>
              </a:lnSpc>
              <a:spcAft>
                <a:spcPts val="600"/>
              </a:spcAft>
              <a:defRPr/>
            </a:pPr>
            <a:r>
              <a:rPr kumimoji="0" lang="en-US" sz="2000" b="1" i="0" u="none" strike="noStrike" cap="none" spc="0" normalizeH="0" baseline="0" noProof="0" dirty="0">
                <a:ln>
                  <a:noFill/>
                </a:ln>
                <a:effectLst/>
                <a:uLnTx/>
                <a:uFillTx/>
              </a:rPr>
              <a:t>Voltage -  </a:t>
            </a:r>
            <a:r>
              <a:rPr kumimoji="0" lang="en-US" sz="2000" b="0" i="0" u="none" strike="noStrike" cap="none" spc="0" normalizeH="0" baseline="0" noProof="0" dirty="0">
                <a:ln>
                  <a:noFill/>
                </a:ln>
                <a:effectLst/>
                <a:uLnTx/>
                <a:uFillTx/>
              </a:rPr>
              <a:t>The following limits shall not be exceeded:</a:t>
            </a:r>
          </a:p>
          <a:p>
            <a:pPr>
              <a:lnSpc>
                <a:spcPct val="90000"/>
              </a:lnSpc>
              <a:spcAft>
                <a:spcPts val="600"/>
              </a:spcAft>
              <a:defRPr/>
            </a:pPr>
            <a:endParaRPr kumimoji="0" lang="en-US" sz="600" b="1"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Alternating-current machines</a:t>
            </a:r>
          </a:p>
          <a:p>
            <a:pPr marL="228600" indent="-171450">
              <a:lnSpc>
                <a:spcPct val="90000"/>
              </a:lnSpc>
              <a:spcAft>
                <a:spcPts val="600"/>
              </a:spcAft>
              <a:buFont typeface="Arial" panose="020B0604020202020204" pitchFamily="34" charset="0"/>
              <a:buChar char="•"/>
              <a:defRPr/>
            </a:pPr>
            <a:endParaRPr lang="en-US" sz="600" dirty="0"/>
          </a:p>
          <a:p>
            <a:pPr marL="40005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Manual arc welding and cutting — 80 volts</a:t>
            </a:r>
          </a:p>
          <a:p>
            <a:pPr marL="22860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40005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Automatic (machine or mechanized) arc welding and cutting — 100 volts</a:t>
            </a:r>
          </a:p>
          <a:p>
            <a:pPr marL="17145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Direct-current machines</a:t>
            </a:r>
          </a:p>
          <a:p>
            <a:pPr marL="17145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40005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Manual arc welding and cutting — 100 volts</a:t>
            </a:r>
          </a:p>
          <a:p>
            <a:pPr marL="22860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40005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Automatic (machine or mechanized) arc welding and cutting-100 volts</a:t>
            </a:r>
          </a:p>
          <a:p>
            <a:pPr marL="228600" indent="-171450">
              <a:lnSpc>
                <a:spcPct val="90000"/>
              </a:lnSpc>
              <a:spcAft>
                <a:spcPts val="600"/>
              </a:spcAft>
              <a:buFont typeface="Arial" panose="020B0604020202020204" pitchFamily="34" charset="0"/>
              <a:buChar char="•"/>
              <a:defRPr/>
            </a:pPr>
            <a:endParaRPr kumimoji="0" lang="en-US" sz="600" b="0" i="0" u="none" strike="noStrike" cap="none" spc="0" normalizeH="0" baseline="0" noProof="0" dirty="0">
              <a:ln>
                <a:noFill/>
              </a:ln>
              <a:effectLst/>
              <a:uLnTx/>
              <a:uFillTx/>
            </a:endParaRP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When special welding and cutting processes require values of open circuit voltages higher than the above, means shall be provided to prevent the operator from making accidental contact with the high voltage by adequate insulation or other means.</a:t>
            </a:r>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806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A333F8-0A9D-43C1-8A81-4286C6FBB355}"/>
              </a:ext>
            </a:extLst>
          </p:cNvPr>
          <p:cNvSpPr txBox="1"/>
          <p:nvPr/>
        </p:nvSpPr>
        <p:spPr>
          <a:xfrm>
            <a:off x="1503880" y="2046152"/>
            <a:ext cx="6136240" cy="193899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 Related OSHA General Industry Standards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Subpart H – Hazardous Materials</a:t>
            </a:r>
          </a:p>
          <a:p>
            <a:pPr marL="685800" marR="0" lvl="1"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1910.102 - Acetylene</a:t>
            </a:r>
          </a:p>
          <a:p>
            <a:pPr marL="685800" marR="0" lvl="1"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1910.104 - Oxygen</a:t>
            </a:r>
          </a:p>
        </p:txBody>
      </p:sp>
    </p:spTree>
    <p:extLst>
      <p:ext uri="{BB962C8B-B14F-4D97-AF65-F5344CB8AC3E}">
        <p14:creationId xmlns:p14="http://schemas.microsoft.com/office/powerpoint/2010/main" val="412473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1EE5426-9E5F-4F14-A348-88ED5954EEF7}"/>
              </a:ext>
            </a:extLst>
          </p:cNvPr>
          <p:cNvSpPr txBox="1"/>
          <p:nvPr/>
        </p:nvSpPr>
        <p:spPr>
          <a:xfrm>
            <a:off x="380272" y="170056"/>
            <a:ext cx="8178799" cy="543071"/>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§1910.254 —  Arc welding and cutting</a:t>
            </a:r>
          </a:p>
        </p:txBody>
      </p:sp>
      <p:sp>
        <p:nvSpPr>
          <p:cNvPr id="16" name="TextBox 15">
            <a:extLst>
              <a:ext uri="{FF2B5EF4-FFF2-40B4-BE49-F238E27FC236}">
                <a16:creationId xmlns:a16="http://schemas.microsoft.com/office/drawing/2014/main" id="{56133EBA-F0E9-4764-AF86-A0E93CB1C6E7}"/>
              </a:ext>
            </a:extLst>
          </p:cNvPr>
          <p:cNvSpPr txBox="1"/>
          <p:nvPr/>
        </p:nvSpPr>
        <p:spPr>
          <a:xfrm>
            <a:off x="482600" y="985474"/>
            <a:ext cx="8178799" cy="5119031"/>
          </a:xfrm>
          <a:prstGeom prst="rect">
            <a:avLst/>
          </a:prstGeom>
        </p:spPr>
        <p:txBody>
          <a:bodyPr vert="horz" lIns="91440" tIns="45720" rIns="91440" bIns="45720" rtlCol="0">
            <a:noAutofit/>
          </a:bodyPr>
          <a:lstStyle/>
          <a:p>
            <a:pPr>
              <a:lnSpc>
                <a:spcPct val="90000"/>
              </a:lnSpc>
              <a:spcAft>
                <a:spcPts val="600"/>
              </a:spcAft>
              <a:defRPr/>
            </a:pPr>
            <a:r>
              <a:rPr kumimoji="0" lang="en-US" sz="2000" b="1" i="0" u="none" strike="noStrike" cap="none" spc="0" normalizeH="0" baseline="0" noProof="0" dirty="0">
                <a:ln>
                  <a:noFill/>
                </a:ln>
                <a:effectLst/>
                <a:uLnTx/>
                <a:uFillTx/>
              </a:rPr>
              <a:t>Design:</a:t>
            </a: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On all types of arc welding machines, control apparatus shall be enclosed except for the operating wheels, levers, or handles.</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Terminals for welding leads should be protected from accidental electrical contact by personnel</a:t>
            </a:r>
            <a:br>
              <a:rPr kumimoji="0" lang="en-US" sz="2000" b="0" i="0" u="none" strike="noStrike" cap="none" spc="0" normalizeH="0" baseline="0" noProof="0" dirty="0">
                <a:ln>
                  <a:noFill/>
                </a:ln>
                <a:effectLst/>
                <a:uLnTx/>
                <a:uFillTx/>
              </a:rPr>
            </a:br>
            <a:r>
              <a:rPr kumimoji="0" lang="en-US" sz="2000" b="0" i="0" u="none" strike="noStrike" cap="none" spc="0" normalizeH="0" baseline="0" noProof="0" dirty="0">
                <a:ln>
                  <a:noFill/>
                </a:ln>
                <a:effectLst/>
                <a:uLnTx/>
                <a:uFillTx/>
              </a:rPr>
              <a:t>or by metal objects i.e., vehicles, crane hooks, etc.</a:t>
            </a:r>
          </a:p>
          <a:p>
            <a:pPr>
              <a:lnSpc>
                <a:spcPct val="90000"/>
              </a:lnSpc>
              <a:spcAft>
                <a:spcPts val="600"/>
              </a:spcAft>
              <a:defRPr/>
            </a:pPr>
            <a:endParaRPr kumimoji="0" lang="en-US" sz="600" b="1" i="0" u="none" strike="noStrike" cap="none" spc="0" normalizeH="0" baseline="0" noProof="0" dirty="0">
              <a:ln>
                <a:noFill/>
              </a:ln>
              <a:effectLst/>
              <a:uLnTx/>
              <a:uFillTx/>
            </a:endParaRPr>
          </a:p>
          <a:p>
            <a:pPr>
              <a:lnSpc>
                <a:spcPct val="90000"/>
              </a:lnSpc>
              <a:spcAft>
                <a:spcPts val="600"/>
              </a:spcAft>
              <a:defRPr/>
            </a:pPr>
            <a:r>
              <a:rPr kumimoji="0" lang="en-US" sz="2000" b="1" i="0" u="none" strike="noStrike" cap="none" spc="0" normalizeH="0" baseline="0" noProof="0" dirty="0">
                <a:ln>
                  <a:noFill/>
                </a:ln>
                <a:effectLst/>
                <a:uLnTx/>
                <a:uFillTx/>
              </a:rPr>
              <a:t>Installation:</a:t>
            </a: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The frame or case of the welding machine (except engine-driven machines) shall be grounded</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Chains, wire ropes, cranes, hoists, and elevators shall not be used to carry welding current</a:t>
            </a:r>
          </a:p>
          <a:p>
            <a:pPr marR="0" lvl="0" fontAlgn="auto">
              <a:lnSpc>
                <a:spcPct val="90000"/>
              </a:lnSpc>
              <a:spcBef>
                <a:spcPts val="0"/>
              </a:spcBef>
              <a:spcAft>
                <a:spcPts val="600"/>
              </a:spcAft>
              <a:buClrTx/>
              <a:buSzTx/>
              <a:tabLst/>
              <a:defRPr/>
            </a:pPr>
            <a:endParaRPr lang="en-US" sz="600" dirty="0"/>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All ground connections shall be checked to determine that they are mechanically strong and electrically adequate for the required current</a:t>
            </a:r>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75569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9BE528-0BDD-4525-BED6-C96E60C0574A}"/>
              </a:ext>
            </a:extLst>
          </p:cNvPr>
          <p:cNvSpPr txBox="1"/>
          <p:nvPr/>
        </p:nvSpPr>
        <p:spPr>
          <a:xfrm>
            <a:off x="482599" y="120461"/>
            <a:ext cx="8178799" cy="59266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§1910.254 —  Arc welding and cutting</a:t>
            </a:r>
          </a:p>
        </p:txBody>
      </p:sp>
      <p:sp>
        <p:nvSpPr>
          <p:cNvPr id="15" name="TextBox 14">
            <a:extLst>
              <a:ext uri="{FF2B5EF4-FFF2-40B4-BE49-F238E27FC236}">
                <a16:creationId xmlns:a16="http://schemas.microsoft.com/office/drawing/2014/main" id="{1C9A1EDA-4887-4BF0-B17C-01A3136DCAAA}"/>
              </a:ext>
            </a:extLst>
          </p:cNvPr>
          <p:cNvSpPr txBox="1"/>
          <p:nvPr/>
        </p:nvSpPr>
        <p:spPr>
          <a:xfrm>
            <a:off x="482600" y="833588"/>
            <a:ext cx="8178799" cy="5696166"/>
          </a:xfrm>
          <a:prstGeom prst="rect">
            <a:avLst/>
          </a:prstGeom>
        </p:spPr>
        <p:txBody>
          <a:bodyPr vert="horz" lIns="91440" tIns="45720" rIns="91440" bIns="45720" rtlCol="0">
            <a:noAutofit/>
          </a:bodyPr>
          <a:lstStyle/>
          <a:p>
            <a:pPr>
              <a:lnSpc>
                <a:spcPct val="90000"/>
              </a:lnSpc>
              <a:spcAft>
                <a:spcPts val="600"/>
              </a:spcAft>
              <a:defRPr/>
            </a:pPr>
            <a:r>
              <a:rPr kumimoji="0" lang="en-US" sz="2000" b="1" i="0" u="none" strike="noStrike" cap="none" spc="0" normalizeH="0" baseline="0" noProof="0" dirty="0">
                <a:ln>
                  <a:noFill/>
                </a:ln>
                <a:effectLst/>
                <a:uLnTx/>
                <a:uFillTx/>
              </a:rPr>
              <a:t>Supply connections and conductors:</a:t>
            </a: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A disconnecting switch or controller shall be provided at or near each welding machine which is not equipped with such a switch or controller mounted as an integral part of the machine.</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The rated current-carrying capacity of the supply conductors shall be not less than the rated primary current of the welding machines</a:t>
            </a:r>
          </a:p>
          <a:p>
            <a:pPr>
              <a:lnSpc>
                <a:spcPct val="90000"/>
              </a:lnSpc>
              <a:spcAft>
                <a:spcPts val="600"/>
              </a:spcAft>
              <a:defRPr/>
            </a:pPr>
            <a:endParaRPr kumimoji="0" lang="en-US" sz="2000" b="1" i="0" u="none" strike="noStrike" cap="none" spc="0" normalizeH="0" baseline="0" noProof="0" dirty="0">
              <a:ln>
                <a:noFill/>
              </a:ln>
              <a:effectLst/>
              <a:uLnTx/>
              <a:uFillTx/>
            </a:endParaRPr>
          </a:p>
          <a:p>
            <a:pPr>
              <a:lnSpc>
                <a:spcPct val="90000"/>
              </a:lnSpc>
              <a:spcAft>
                <a:spcPts val="600"/>
              </a:spcAft>
              <a:defRPr/>
            </a:pPr>
            <a:r>
              <a:rPr kumimoji="0" lang="en-US" sz="2000" b="1" i="0" u="none" strike="noStrike" cap="none" spc="0" normalizeH="0" baseline="0" noProof="0" dirty="0">
                <a:ln>
                  <a:noFill/>
                </a:ln>
                <a:effectLst/>
                <a:uLnTx/>
                <a:uFillTx/>
              </a:rPr>
              <a:t>Operation and maintenance:</a:t>
            </a:r>
          </a:p>
          <a:p>
            <a:pPr marL="342900" indent="-3429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Workers assigned to operate or maintain arc welding equipment shall be acquainted with the requirements of this section and with 1910.252</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Before starting operations all connections to the machine shall be checked to make certain they are properly made, and Coiled welding cable shall be spread out before use to avoid serious overheating and damage to insulation.</a:t>
            </a:r>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9125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8BF4192-8959-4E05-AAB3-4FB4225C1298}"/>
              </a:ext>
            </a:extLst>
          </p:cNvPr>
          <p:cNvSpPr txBox="1"/>
          <p:nvPr/>
        </p:nvSpPr>
        <p:spPr>
          <a:xfrm>
            <a:off x="588108" y="-50837"/>
            <a:ext cx="8178799"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§1910.254 —  Arc welding and cutting</a:t>
            </a:r>
          </a:p>
        </p:txBody>
      </p:sp>
      <p:sp>
        <p:nvSpPr>
          <p:cNvPr id="16" name="TextBox 15">
            <a:extLst>
              <a:ext uri="{FF2B5EF4-FFF2-40B4-BE49-F238E27FC236}">
                <a16:creationId xmlns:a16="http://schemas.microsoft.com/office/drawing/2014/main" id="{99EB33AE-29F3-4AE7-8851-A11D9D53D431}"/>
              </a:ext>
            </a:extLst>
          </p:cNvPr>
          <p:cNvSpPr txBox="1"/>
          <p:nvPr/>
        </p:nvSpPr>
        <p:spPr>
          <a:xfrm>
            <a:off x="482600" y="767438"/>
            <a:ext cx="8178799" cy="5689208"/>
          </a:xfrm>
          <a:prstGeom prst="rect">
            <a:avLst/>
          </a:prstGeom>
        </p:spPr>
        <p:txBody>
          <a:bodyPr vert="horz" lIns="91440" tIns="45720" rIns="91440" bIns="45720" rtlCol="0">
            <a:noAutofit/>
          </a:bodyPr>
          <a:lstStyle/>
          <a:p>
            <a:pPr>
              <a:lnSpc>
                <a:spcPct val="90000"/>
              </a:lnSpc>
              <a:spcAft>
                <a:spcPts val="600"/>
              </a:spcAft>
              <a:defRPr/>
            </a:pPr>
            <a:r>
              <a:rPr kumimoji="0" lang="en-US" sz="2000" b="1" i="0" u="none" strike="noStrike" cap="none" spc="0" normalizeH="0" baseline="0" noProof="0" dirty="0">
                <a:ln>
                  <a:noFill/>
                </a:ln>
                <a:effectLst/>
                <a:uLnTx/>
                <a:uFillTx/>
              </a:rPr>
              <a:t>Operation and maintenance cont. </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Grounding of the welding machine frame shall be checked. Special attention shall be given to safety ground connections of portable machines</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Electrode holders when not in use shall be so placed that they cannot make electrical contact with persons, conducting objects, fuel or compressed gas tanks</a:t>
            </a:r>
          </a:p>
          <a:p>
            <a:pPr>
              <a:lnSpc>
                <a:spcPct val="90000"/>
              </a:lnSpc>
              <a:spcAft>
                <a:spcPts val="600"/>
              </a:spcAft>
              <a:defRPr/>
            </a:pPr>
            <a:endParaRPr kumimoji="0" lang="en-US" sz="600" b="0"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Electric Shock Hazard: Cables with splices within 10 feet (3 m) of the holder shall not be used. The welder should not coil or loop welding electrode cable around parts of his body</a:t>
            </a:r>
          </a:p>
          <a:p>
            <a:pPr>
              <a:lnSpc>
                <a:spcPct val="90000"/>
              </a:lnSpc>
              <a:spcAft>
                <a:spcPts val="600"/>
              </a:spcAft>
              <a:defRPr/>
            </a:pPr>
            <a:endParaRPr kumimoji="0" lang="en-US" sz="600" b="1" i="0" u="none" strike="noStrike" cap="none" spc="0" normalizeH="0" baseline="0" noProof="0" dirty="0">
              <a:ln>
                <a:noFill/>
              </a:ln>
              <a:effectLst/>
              <a:uLnTx/>
              <a:uFillTx/>
            </a:endParaRPr>
          </a:p>
          <a:p>
            <a:pPr>
              <a:lnSpc>
                <a:spcPct val="90000"/>
              </a:lnSpc>
              <a:spcAft>
                <a:spcPts val="600"/>
              </a:spcAft>
              <a:defRPr/>
            </a:pPr>
            <a:r>
              <a:rPr kumimoji="0" lang="en-US" sz="2000" b="1" i="0" u="none" strike="noStrike" cap="none" spc="0" normalizeH="0" baseline="0" noProof="0" dirty="0">
                <a:ln>
                  <a:noFill/>
                </a:ln>
                <a:effectLst/>
                <a:uLnTx/>
                <a:uFillTx/>
              </a:rPr>
              <a:t>Maintenance</a:t>
            </a:r>
          </a:p>
          <a:p>
            <a:pPr>
              <a:lnSpc>
                <a:spcPct val="90000"/>
              </a:lnSpc>
              <a:spcAft>
                <a:spcPts val="600"/>
              </a:spcAft>
              <a:defRPr/>
            </a:pPr>
            <a:endParaRPr kumimoji="0" lang="en-US" sz="600" b="1" i="0" u="none" strike="noStrike" cap="none" spc="0" normalizeH="0" baseline="0" noProof="0" dirty="0">
              <a:ln>
                <a:noFill/>
              </a:ln>
              <a:effectLst/>
              <a:uLnTx/>
              <a:uFillTx/>
            </a:endParaRPr>
          </a:p>
          <a:p>
            <a:pPr marL="342900" indent="-3429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The operator should report any equipment defect or safety hazard to his supervisor and the use of the equipment shall be discontinued until its safety has been assured. Repairs shall be made only by qualified personnel</a:t>
            </a:r>
          </a:p>
          <a:p>
            <a:pPr marR="0" lvl="0" fontAlgn="auto">
              <a:lnSpc>
                <a:spcPct val="90000"/>
              </a:lnSpc>
              <a:spcBef>
                <a:spcPts val="0"/>
              </a:spcBef>
              <a:spcAft>
                <a:spcPts val="600"/>
              </a:spcAft>
              <a:buClrTx/>
              <a:buSzTx/>
              <a:tabLst/>
              <a:defRPr/>
            </a:pPr>
            <a:endParaRPr kumimoji="0" lang="en-US" sz="600" b="0" i="0" u="none" strike="noStrike" cap="none" spc="0" normalizeH="0" baseline="0" noProof="0" dirty="0">
              <a:ln>
                <a:noFill/>
              </a:ln>
              <a:effectLst/>
              <a:uLnTx/>
              <a:uFillTx/>
            </a:endParaRP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Cables with damaged insulation or exposed bare conductors shall be replaced. Joining lengths of work and electrode cables shall be done by the use of connecting means specifically intended for the purpose. The connecting means shall have insulation adequate for the service conditions</a:t>
            </a:r>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0757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0C39CF3-D60F-4DB6-965D-148BCBFA8D63}"/>
              </a:ext>
            </a:extLst>
          </p:cNvPr>
          <p:cNvSpPr txBox="1"/>
          <p:nvPr/>
        </p:nvSpPr>
        <p:spPr>
          <a:xfrm>
            <a:off x="100743" y="484961"/>
            <a:ext cx="8655272" cy="5747727"/>
          </a:xfrm>
          <a:prstGeom prst="rect">
            <a:avLst/>
          </a:prstGeom>
          <a:noFill/>
        </p:spPr>
        <p:txBody>
          <a:bodyPr wrap="square">
            <a:spAutoFit/>
          </a:bodyPr>
          <a:lstStyle/>
          <a:p>
            <a:r>
              <a:rPr lang="en-US" sz="2400" b="1" kern="1800" dirty="0">
                <a:solidFill>
                  <a:srgbClr val="000000"/>
                </a:solidFill>
                <a:effectLst/>
                <a:latin typeface="Times New Roman" panose="02020603050405020304" pitchFamily="18" charset="0"/>
                <a:ea typeface="Times New Roman" panose="02020603050405020304" pitchFamily="18" charset="0"/>
              </a:rPr>
              <a:t>29-Year-Old Welder Electrocuted </a:t>
            </a:r>
            <a:endParaRPr lang="en-US" sz="2400" b="1" dirty="0"/>
          </a:p>
          <a:p>
            <a:endParaRPr lang="en-US" sz="1350" dirty="0">
              <a:solidFill>
                <a:srgbClr val="000000"/>
              </a:solidFill>
              <a:latin typeface="Segoe UI" panose="020B0502040204020203" pitchFamily="34" charset="0"/>
              <a:ea typeface="Times New Roman" panose="02020603050405020304" pitchFamily="18" charset="0"/>
            </a:endParaRPr>
          </a:p>
          <a:p>
            <a:r>
              <a:rPr lang="en-US" sz="1500" dirty="0">
                <a:solidFill>
                  <a:srgbClr val="000000"/>
                </a:solidFill>
                <a:latin typeface="Segoe UI" panose="020B0502040204020203" pitchFamily="34" charset="0"/>
                <a:ea typeface="Times New Roman" panose="02020603050405020304" pitchFamily="18" charset="0"/>
              </a:rPr>
              <a:t>A</a:t>
            </a:r>
            <a:r>
              <a:rPr lang="en-US" sz="1500" dirty="0">
                <a:solidFill>
                  <a:srgbClr val="000000"/>
                </a:solidFill>
                <a:effectLst/>
                <a:latin typeface="Segoe UI" panose="020B0502040204020203" pitchFamily="34" charset="0"/>
                <a:ea typeface="Times New Roman" panose="02020603050405020304" pitchFamily="18" charset="0"/>
              </a:rPr>
              <a:t>t approximately 3:45 a.m. a 29-year-old maintenance worker was electrocuted as he attempted to turn off a welder.</a:t>
            </a:r>
            <a:endParaRPr lang="en-US" sz="1500" dirty="0">
              <a:effectLst/>
              <a:latin typeface="Times New Roman" panose="02020603050405020304" pitchFamily="18" charset="0"/>
              <a:ea typeface="Calibri" panose="020F0502020204030204" pitchFamily="34" charset="0"/>
            </a:endParaRPr>
          </a:p>
          <a:p>
            <a:endParaRPr lang="en-US" sz="1350" dirty="0">
              <a:solidFill>
                <a:srgbClr val="000000"/>
              </a:solidFill>
              <a:latin typeface="Segoe UI" panose="020B0502040204020203" pitchFamily="34" charset="0"/>
              <a:ea typeface="Times New Roman" panose="02020603050405020304" pitchFamily="18" charset="0"/>
            </a:endParaRPr>
          </a:p>
          <a:p>
            <a:r>
              <a:rPr lang="en-US" sz="1500" dirty="0">
                <a:solidFill>
                  <a:srgbClr val="000000"/>
                </a:solidFill>
                <a:latin typeface="Segoe UI" panose="020B0502040204020203" pitchFamily="34" charset="0"/>
                <a:ea typeface="Times New Roman" panose="02020603050405020304" pitchFamily="18" charset="0"/>
              </a:rPr>
              <a:t>A</a:t>
            </a:r>
            <a:r>
              <a:rPr lang="en-US" sz="1500" dirty="0">
                <a:solidFill>
                  <a:srgbClr val="000000"/>
                </a:solidFill>
                <a:effectLst/>
                <a:latin typeface="Segoe UI" panose="020B0502040204020203" pitchFamily="34" charset="0"/>
                <a:ea typeface="Times New Roman" panose="02020603050405020304" pitchFamily="18" charset="0"/>
              </a:rPr>
              <a:t> maintenance man at a steel treatment plant was walking along a metal walkway in the plant, when he discovered the victim lying on his back in a convulsive state. Electrical arcs were visible from the handle of the welding cart to the floor. As other employees arrived at the scene, one pulled the plug on the welder. The police and the fire department rescue squad were called. The rescue squad transported the victim to a local hospital, where he was pronounced dead at 5:08 a.m.</a:t>
            </a:r>
            <a:endParaRPr lang="en-US" sz="1500" dirty="0">
              <a:effectLst/>
              <a:latin typeface="Times New Roman" panose="02020603050405020304" pitchFamily="18" charset="0"/>
              <a:ea typeface="Calibri" panose="020F0502020204030204" pitchFamily="34" charset="0"/>
            </a:endParaRPr>
          </a:p>
          <a:p>
            <a:endParaRPr lang="en-US" sz="1350" dirty="0">
              <a:solidFill>
                <a:srgbClr val="000000"/>
              </a:solidFill>
              <a:effectLst/>
              <a:latin typeface="Segoe UI" panose="020B0502040204020203" pitchFamily="34" charset="0"/>
              <a:ea typeface="Times New Roman" panose="02020603050405020304" pitchFamily="18" charset="0"/>
            </a:endParaRPr>
          </a:p>
          <a:p>
            <a:r>
              <a:rPr lang="en-US" sz="1500" dirty="0">
                <a:solidFill>
                  <a:srgbClr val="000000"/>
                </a:solidFill>
                <a:effectLst/>
                <a:latin typeface="Segoe UI" panose="020B0502040204020203" pitchFamily="34" charset="0"/>
                <a:ea typeface="Times New Roman" panose="02020603050405020304" pitchFamily="18" charset="0"/>
              </a:rPr>
              <a:t>The examination of the welder at the local police station revealed that the cables on the welder (particularly the positive or electrode cable) had exposed conductors. Numerous cuts and abrasions exposed large areas of the conductor cables. Continuity checks on the four terminals of the welder plug indicated that the wiring of the plug cable provided an adequate ground path. The insulation on the welder’s electrode holder was broken with large pieces of insulation completely missing. </a:t>
            </a:r>
            <a:endParaRPr lang="en-US" sz="1500" dirty="0"/>
          </a:p>
          <a:p>
            <a:endParaRPr lang="en-US" sz="1600" dirty="0">
              <a:solidFill>
                <a:srgbClr val="000000"/>
              </a:solidFill>
              <a:effectLst/>
              <a:latin typeface="Segoe UI" panose="020B0502040204020203" pitchFamily="34" charset="0"/>
              <a:ea typeface="Times New Roman" panose="02020603050405020304" pitchFamily="18" charset="0"/>
            </a:endParaRPr>
          </a:p>
          <a:p>
            <a:r>
              <a:rPr lang="en-US" sz="1500" dirty="0">
                <a:solidFill>
                  <a:srgbClr val="000000"/>
                </a:solidFill>
                <a:effectLst/>
                <a:latin typeface="Segoe UI" panose="020B0502040204020203" pitchFamily="34" charset="0"/>
                <a:ea typeface="Times New Roman" panose="02020603050405020304" pitchFamily="18" charset="0"/>
              </a:rPr>
              <a:t>Inspection of the receptacle box revealed that the cover plate was designed for a different style receptacle. Additionally, the receptacle box did not have a conductor (wire) attached to the ground terminal. A continuity check on the receptacle indicated an open circuit (no ground connection). Without a complete ground connection, the victim most likely completed an electrical conducting path from the frame of the welding machine or any one of the uninsulated areas on the cables. Water on the floor increased the area that could result in a ground fault and reduced the resistance of the path to ground.</a:t>
            </a:r>
            <a:endParaRPr lang="en-US" sz="1500" dirty="0"/>
          </a:p>
        </p:txBody>
      </p:sp>
    </p:spTree>
    <p:extLst>
      <p:ext uri="{BB962C8B-B14F-4D97-AF65-F5344CB8AC3E}">
        <p14:creationId xmlns:p14="http://schemas.microsoft.com/office/powerpoint/2010/main" val="2324208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513CA8-2D51-4306-B95B-4AE53B3A215E}"/>
              </a:ext>
            </a:extLst>
          </p:cNvPr>
          <p:cNvSpPr txBox="1"/>
          <p:nvPr/>
        </p:nvSpPr>
        <p:spPr>
          <a:xfrm>
            <a:off x="628650" y="222739"/>
            <a:ext cx="3938487" cy="110563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200" b="1" i="0" u="none" strike="noStrike" cap="none" spc="0" normalizeH="0" baseline="0" noProof="0" dirty="0">
                <a:ln>
                  <a:noFill/>
                </a:ln>
                <a:effectLst/>
                <a:uLnTx/>
                <a:uFillTx/>
                <a:latin typeface="+mj-lt"/>
                <a:ea typeface="+mj-ea"/>
                <a:cs typeface="+mj-cs"/>
              </a:rPr>
              <a:t>§1910.255</a:t>
            </a:r>
          </a:p>
          <a:p>
            <a:pPr marL="0" marR="0" lvl="0" indent="0" fontAlgn="auto">
              <a:lnSpc>
                <a:spcPct val="90000"/>
              </a:lnSpc>
              <a:spcBef>
                <a:spcPct val="0"/>
              </a:spcBef>
              <a:spcAft>
                <a:spcPts val="600"/>
              </a:spcAft>
              <a:buClrTx/>
              <a:buSzTx/>
              <a:tabLst/>
              <a:defRPr/>
            </a:pPr>
            <a:r>
              <a:rPr kumimoji="0" lang="en-US" sz="3200" b="1" i="0" u="none" strike="noStrike" cap="none" spc="0" normalizeH="0" baseline="0" noProof="0" dirty="0">
                <a:ln>
                  <a:noFill/>
                </a:ln>
                <a:effectLst/>
                <a:uLnTx/>
                <a:uFillTx/>
                <a:latin typeface="+mj-lt"/>
                <a:ea typeface="+mj-ea"/>
                <a:cs typeface="+mj-cs"/>
              </a:rPr>
              <a:t>Resistance Welding </a:t>
            </a:r>
          </a:p>
        </p:txBody>
      </p:sp>
      <p:sp>
        <p:nvSpPr>
          <p:cNvPr id="4" name="TextBox 3">
            <a:extLst>
              <a:ext uri="{FF2B5EF4-FFF2-40B4-BE49-F238E27FC236}">
                <a16:creationId xmlns:a16="http://schemas.microsoft.com/office/drawing/2014/main" id="{49048C53-7D5D-4F12-82E8-4DC40AD44D6E}"/>
              </a:ext>
            </a:extLst>
          </p:cNvPr>
          <p:cNvSpPr txBox="1"/>
          <p:nvPr/>
        </p:nvSpPr>
        <p:spPr>
          <a:xfrm>
            <a:off x="628650" y="1551108"/>
            <a:ext cx="3464715" cy="4848594"/>
          </a:xfrm>
          <a:prstGeom prst="rect">
            <a:avLst/>
          </a:prstGeom>
        </p:spPr>
        <p:txBody>
          <a:bodyPr vert="horz" lIns="91440" tIns="45720" rIns="91440" bIns="45720" rtlCol="0">
            <a:noAutofit/>
          </a:bodyPr>
          <a:lstStyle/>
          <a:p>
            <a:pPr marR="0" lvl="0" fontAlgn="auto">
              <a:lnSpc>
                <a:spcPct val="90000"/>
              </a:lnSpc>
              <a:spcBef>
                <a:spcPts val="0"/>
              </a:spcBef>
              <a:spcAft>
                <a:spcPts val="600"/>
              </a:spcAft>
              <a:buClrTx/>
              <a:buSzTx/>
              <a:tabLst/>
              <a:defRPr/>
            </a:pPr>
            <a:r>
              <a:rPr kumimoji="0" lang="en-US" sz="2200" b="1" i="0" u="none" strike="noStrike" cap="none" spc="0" normalizeH="0" baseline="0" noProof="0" dirty="0">
                <a:ln>
                  <a:noFill/>
                </a:ln>
                <a:effectLst/>
                <a:uLnTx/>
                <a:uFillTx/>
              </a:rPr>
              <a:t>Resistance welding</a:t>
            </a:r>
            <a:r>
              <a:rPr kumimoji="0" lang="en-US" sz="2200" b="0" i="0" u="none" strike="noStrike" cap="none" spc="0" normalizeH="0" baseline="0" noProof="0" dirty="0">
                <a:ln>
                  <a:noFill/>
                </a:ln>
                <a:effectLst/>
                <a:uLnTx/>
                <a:uFillTx/>
              </a:rPr>
              <a:t> is the joining of metals by applying pressure where metal parts contact each other and passing current for a length of time through the metal area which is to be joined. The electric current causes the metal to melt at the joint and joins the pieces together. The key advantage of </a:t>
            </a:r>
            <a:r>
              <a:rPr kumimoji="0" lang="en-US" sz="2200" b="1" i="0" u="none" strike="noStrike" cap="none" spc="0" normalizeH="0" baseline="0" noProof="0" dirty="0">
                <a:ln>
                  <a:noFill/>
                </a:ln>
                <a:effectLst/>
                <a:uLnTx/>
                <a:uFillTx/>
              </a:rPr>
              <a:t>resistance welding</a:t>
            </a:r>
            <a:r>
              <a:rPr kumimoji="0" lang="en-US" sz="2200" b="0" i="0" u="none" strike="noStrike" cap="none" spc="0" normalizeH="0" baseline="0" noProof="0" dirty="0">
                <a:ln>
                  <a:noFill/>
                </a:ln>
                <a:effectLst/>
                <a:uLnTx/>
                <a:uFillTx/>
              </a:rPr>
              <a:t> is that no other materials are needed to create the bond, which makes this process extremely cost effective</a:t>
            </a:r>
          </a:p>
        </p:txBody>
      </p:sp>
      <p:pic>
        <p:nvPicPr>
          <p:cNvPr id="25602" name="Picture 2" descr="Image result for pictures of resistance welding">
            <a:extLst>
              <a:ext uri="{FF2B5EF4-FFF2-40B4-BE49-F238E27FC236}">
                <a16:creationId xmlns:a16="http://schemas.microsoft.com/office/drawing/2014/main" id="{E2821D27-9488-4658-A6EB-E8E1AA662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0"/>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562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B205E-4870-4C2C-9795-C287CE1594F1}"/>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700" b="1" i="0" u="none" strike="noStrike" kern="1200" cap="none" spc="0" normalizeH="0" baseline="0" noProof="0">
                <a:ln>
                  <a:noFill/>
                </a:ln>
                <a:solidFill>
                  <a:schemeClr val="tx1"/>
                </a:solidFill>
                <a:effectLst/>
                <a:uLnTx/>
                <a:uFillTx/>
                <a:latin typeface="+mj-lt"/>
                <a:ea typeface="+mj-ea"/>
                <a:cs typeface="+mj-cs"/>
              </a:rPr>
              <a:t>§1910.255 —  Resistance Welding </a:t>
            </a:r>
          </a:p>
        </p:txBody>
      </p:sp>
      <p:sp>
        <p:nvSpPr>
          <p:cNvPr id="16" name="Freeform: Shape 1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19DE97F4-04ED-4DD2-ADD4-BF0290BE6F9C}"/>
              </a:ext>
            </a:extLst>
          </p:cNvPr>
          <p:cNvSpPr txBox="1"/>
          <p:nvPr/>
        </p:nvSpPr>
        <p:spPr>
          <a:xfrm>
            <a:off x="832338" y="1734537"/>
            <a:ext cx="8311662" cy="5080566"/>
          </a:xfrm>
          <a:prstGeom prst="rect">
            <a:avLst/>
          </a:prstGeom>
        </p:spPr>
        <p:txBody>
          <a:bodyPr vert="horz" lIns="91440" tIns="45720" rIns="91440" bIns="45720" rtlCol="0" anchor="t">
            <a:noAutofit/>
          </a:bodyPr>
          <a:lstStyle/>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Installation. </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equipment shall be installed by a qualified electrician in conformance with subpart S of this part. There shall be a safety-type disconnecting switch or a circuit breaker or circuit interrupter to open each power circuit to the machine, conveniently located at or near the machine, so that the power can be shut off when the machine or its controls are to be serviced</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Personnel. </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Workmen designated to operate resistance welding equipment shall have been properly instructed and judged competent to operate such equipment</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Voltage. </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external weld initiating control circuits shall operate on low voltage, not over 120 volts, for the safety of the operators</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Interlocks. </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doors and access panels of all resistance welding machines and control panels shall be kept locked and interlocked to prevent access, by unauthorized persons, to live portions of the equipment</a:t>
            </a:r>
          </a:p>
        </p:txBody>
      </p:sp>
    </p:spTree>
    <p:extLst>
      <p:ext uri="{BB962C8B-B14F-4D97-AF65-F5344CB8AC3E}">
        <p14:creationId xmlns:p14="http://schemas.microsoft.com/office/powerpoint/2010/main" val="2214552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9" name="Rectangle 266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0" name="Freeform: Shape 266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87C4C56D-40D3-4EA5-BB76-4F4D7EA74CC4}"/>
              </a:ext>
            </a:extLst>
          </p:cNvPr>
          <p:cNvSpPr txBox="1"/>
          <p:nvPr/>
        </p:nvSpPr>
        <p:spPr>
          <a:xfrm>
            <a:off x="172837" y="66286"/>
            <a:ext cx="7044316" cy="60090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§1910.255 —  Resistance Welding </a:t>
            </a:r>
          </a:p>
        </p:txBody>
      </p:sp>
      <p:sp>
        <p:nvSpPr>
          <p:cNvPr id="14" name="TextBox 13">
            <a:extLst>
              <a:ext uri="{FF2B5EF4-FFF2-40B4-BE49-F238E27FC236}">
                <a16:creationId xmlns:a16="http://schemas.microsoft.com/office/drawing/2014/main" id="{51B63B62-E0AA-45F4-9048-58233A783F4D}"/>
              </a:ext>
            </a:extLst>
          </p:cNvPr>
          <p:cNvSpPr txBox="1"/>
          <p:nvPr/>
        </p:nvSpPr>
        <p:spPr>
          <a:xfrm>
            <a:off x="385251" y="733478"/>
            <a:ext cx="5107781" cy="6058236"/>
          </a:xfrm>
          <a:prstGeom prst="rect">
            <a:avLst/>
          </a:prstGeom>
        </p:spPr>
        <p:txBody>
          <a:bodyPr vert="horz" lIns="91440" tIns="45720" rIns="91440" bIns="45720" rtlCol="0">
            <a:noAutofit/>
          </a:bodyPr>
          <a:lstStyle/>
          <a:p>
            <a:pPr>
              <a:lnSpc>
                <a:spcPct val="90000"/>
              </a:lnSpc>
              <a:spcAft>
                <a:spcPts val="600"/>
              </a:spcAft>
              <a:defRPr/>
            </a:pPr>
            <a:r>
              <a:rPr kumimoji="0" lang="en-US" b="1" i="0" u="none" strike="noStrike" cap="none" spc="0" normalizeH="0" baseline="0" noProof="0" dirty="0">
                <a:ln>
                  <a:noFill/>
                </a:ln>
                <a:effectLst/>
                <a:uLnTx/>
                <a:uFillTx/>
              </a:rPr>
              <a:t>Portable welding machines</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Counterbalance. </a:t>
            </a:r>
          </a:p>
          <a:p>
            <a:pPr marL="285750" marR="0" lvl="0" indent="-28575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portable welding guns shall have suitable counterbalanced devices for supporting the guns, including cables</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Safety chains. </a:t>
            </a:r>
          </a:p>
          <a:p>
            <a:pPr marL="285750" marR="0" lvl="0" indent="-28575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portable welding guns, transformers and related equipment that is suspended from overhead structures, eye beams, trolleys, etc., shall be equipped with safety chains or cables</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Switch guards. </a:t>
            </a:r>
          </a:p>
          <a:p>
            <a:pPr marL="285750" marR="0" lvl="0" indent="-28575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All initiating switches, including retraction and dual schedule switches, located on the portable welding gun shall be equipped with suitable guards capable of preventing accidental initiation through contact</a:t>
            </a:r>
          </a:p>
          <a:p>
            <a:pPr marR="0" lvl="0" fontAlgn="auto">
              <a:lnSpc>
                <a:spcPct val="90000"/>
              </a:lnSpc>
              <a:spcBef>
                <a:spcPts val="0"/>
              </a:spcBef>
              <a:spcAft>
                <a:spcPts val="600"/>
              </a:spcAft>
              <a:buClrTx/>
              <a:buSzTx/>
              <a:tabLst/>
              <a:defRPr/>
            </a:pPr>
            <a:endParaRPr kumimoji="0" lang="en-US" sz="6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effectLst/>
                <a:uLnTx/>
                <a:uFillTx/>
              </a:rPr>
              <a:t>Grounding. </a:t>
            </a:r>
          </a:p>
          <a:p>
            <a:pPr marL="285750" marR="0" lvl="0" indent="-28575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The secondary and case of all portable welding transformers shall be grounded</a:t>
            </a:r>
          </a:p>
        </p:txBody>
      </p:sp>
      <p:pic>
        <p:nvPicPr>
          <p:cNvPr id="26626" name="Picture 2" descr="Image result for pictures of portable resistance welding">
            <a:extLst>
              <a:ext uri="{FF2B5EF4-FFF2-40B4-BE49-F238E27FC236}">
                <a16:creationId xmlns:a16="http://schemas.microsoft.com/office/drawing/2014/main" id="{66372F3B-12A0-4101-B393-A4DF6B6301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52620" y="2415071"/>
            <a:ext cx="3591379" cy="3178370"/>
          </a:xfrm>
          <a:prstGeom prst="rect">
            <a:avLst/>
          </a:prstGeom>
          <a:noFill/>
          <a:extLst>
            <a:ext uri="{909E8E84-426E-40DD-AFC4-6F175D3DCCD1}">
              <a14:hiddenFill xmlns:a14="http://schemas.microsoft.com/office/drawing/2010/main">
                <a:solidFill>
                  <a:srgbClr val="FFFFFF"/>
                </a:solidFill>
              </a14:hiddenFill>
            </a:ext>
          </a:extLst>
        </p:spPr>
      </p:pic>
      <p:sp>
        <p:nvSpPr>
          <p:cNvPr id="26651" name="Freeform: Shape 266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2506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4BA18-9F98-42B0-B644-0477ADF129D2}"/>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kern="1200">
                <a:solidFill>
                  <a:schemeClr val="tx1"/>
                </a:solidFill>
                <a:latin typeface="+mj-lt"/>
                <a:ea typeface="+mj-ea"/>
                <a:cs typeface="+mj-cs"/>
              </a:rPr>
              <a:t>Soldering</a:t>
            </a:r>
            <a:r>
              <a:rPr kumimoji="0" lang="en-US" sz="4400" b="1" i="0" u="none" strike="noStrike" kern="1200" cap="none" spc="0" normalizeH="0" baseline="0" noProof="0">
                <a:ln>
                  <a:noFill/>
                </a:ln>
                <a:solidFill>
                  <a:schemeClr val="tx1"/>
                </a:solidFill>
                <a:effectLst/>
                <a:uLnTx/>
                <a:uFillTx/>
                <a:latin typeface="+mj-lt"/>
                <a:ea typeface="+mj-ea"/>
                <a:cs typeface="+mj-cs"/>
              </a:rPr>
              <a:t> </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A952DDF9-AF86-ED0B-7733-656DD6ECFA17}"/>
              </a:ext>
            </a:extLst>
          </p:cNvPr>
          <p:cNvSpPr txBox="1"/>
          <p:nvPr/>
        </p:nvSpPr>
        <p:spPr>
          <a:xfrm>
            <a:off x="884471" y="4157589"/>
            <a:ext cx="3883490" cy="1352374"/>
          </a:xfrm>
          <a:prstGeom prst="rect">
            <a:avLst/>
          </a:prstGeom>
        </p:spPr>
        <p:txBody>
          <a:bodyPr vert="horz" lIns="91440" tIns="45720" rIns="91440" bIns="45720" rtlCol="0" anchor="t">
            <a:normAutofit/>
          </a:bodyPr>
          <a:lstStyle/>
          <a:p>
            <a:pPr>
              <a:lnSpc>
                <a:spcPct val="90000"/>
              </a:lnSpc>
              <a:spcAft>
                <a:spcPts val="600"/>
              </a:spcAft>
            </a:pPr>
            <a:r>
              <a:rPr lang="en-US" sz="2000" b="0" i="0" u="none" strike="noStrike" baseline="0" dirty="0"/>
              <a:t>Soldering pencil should not be more than 40 Watts and in many cases a temperature-controlled iron should be used.</a:t>
            </a:r>
            <a:endParaRPr lang="en-US" sz="2000" dirty="0"/>
          </a:p>
        </p:txBody>
      </p:sp>
      <p:sp>
        <p:nvSpPr>
          <p:cNvPr id="7" name="TextBox 6">
            <a:extLst>
              <a:ext uri="{FF2B5EF4-FFF2-40B4-BE49-F238E27FC236}">
                <a16:creationId xmlns:a16="http://schemas.microsoft.com/office/drawing/2014/main" id="{A9BD9E0D-B3DF-7AF9-6967-390702CD40B3}"/>
              </a:ext>
            </a:extLst>
          </p:cNvPr>
          <p:cNvSpPr txBox="1"/>
          <p:nvPr/>
        </p:nvSpPr>
        <p:spPr>
          <a:xfrm>
            <a:off x="884471" y="1704104"/>
            <a:ext cx="8091119" cy="2015936"/>
          </a:xfrm>
          <a:prstGeom prst="rect">
            <a:avLst/>
          </a:prstGeom>
          <a:noFill/>
        </p:spPr>
        <p:txBody>
          <a:bodyPr wrap="square">
            <a:spAutoFit/>
          </a:bodyPr>
          <a:lstStyle/>
          <a:p>
            <a:pPr algn="l">
              <a:spcAft>
                <a:spcPts val="600"/>
              </a:spcAft>
            </a:pPr>
            <a:r>
              <a:rPr lang="en-US" sz="2000" b="0" i="0" u="none" strike="noStrike" baseline="0" dirty="0">
                <a:latin typeface="Calibri" panose="020F0502020204030204" pitchFamily="34" charset="0"/>
                <a:cs typeface="Calibri" panose="020F0502020204030204" pitchFamily="34" charset="0"/>
              </a:rPr>
              <a:t>Most people don’t think of soldering as dangerous.</a:t>
            </a:r>
          </a:p>
          <a:p>
            <a:pPr algn="l">
              <a:spcAft>
                <a:spcPts val="600"/>
              </a:spcAft>
            </a:pPr>
            <a:r>
              <a:rPr lang="en-US" sz="2000" b="0" i="0" u="none" strike="noStrike" baseline="0" dirty="0">
                <a:latin typeface="Calibri" panose="020F0502020204030204" pitchFamily="34" charset="0"/>
                <a:cs typeface="Calibri" panose="020F0502020204030204" pitchFamily="34" charset="0"/>
              </a:rPr>
              <a:t>However, you should always wear eye protection when you are soldering. Hot solder is a molten metal, capable of doing extensive damage to your eyes. Rosin core solder tends to splatter more than solid solder, so you are advised to be careful. Acid core solder must never be used on electrical connections, so you shouldn’t see it used in conveyance work.</a:t>
            </a:r>
            <a:endParaRPr lang="en-US" sz="2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E78D36-A3A6-564D-7785-A508455F62AB}"/>
              </a:ext>
            </a:extLst>
          </p:cNvPr>
          <p:cNvPicPr>
            <a:picLocks noChangeAspect="1"/>
          </p:cNvPicPr>
          <p:nvPr/>
        </p:nvPicPr>
        <p:blipFill>
          <a:blip r:embed="rId2"/>
          <a:stretch>
            <a:fillRect/>
          </a:stretch>
        </p:blipFill>
        <p:spPr>
          <a:xfrm>
            <a:off x="5092101" y="3985846"/>
            <a:ext cx="3883489" cy="2863231"/>
          </a:xfrm>
          <a:prstGeom prst="rect">
            <a:avLst/>
          </a:prstGeom>
        </p:spPr>
      </p:pic>
    </p:spTree>
    <p:extLst>
      <p:ext uri="{BB962C8B-B14F-4D97-AF65-F5344CB8AC3E}">
        <p14:creationId xmlns:p14="http://schemas.microsoft.com/office/powerpoint/2010/main" val="403069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4BA18-9F98-42B0-B644-0477ADF129D2}"/>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b="1" i="0" u="none" strike="noStrike" cap="none" spc="0" normalizeH="0" baseline="0" noProof="0" dirty="0">
                <a:ln>
                  <a:noFill/>
                </a:ln>
                <a:effectLst/>
                <a:uLnTx/>
                <a:uFillTx/>
                <a:latin typeface="+mj-lt"/>
                <a:ea typeface="+mj-ea"/>
                <a:cs typeface="+mj-cs"/>
              </a:rPr>
              <a:t>Babbitting</a:t>
            </a:r>
            <a:r>
              <a:rPr kumimoji="0" lang="en-US" sz="4400" b="1" i="0" u="none" strike="noStrike" kern="1200" cap="none" spc="0" normalizeH="0" baseline="0" noProof="0" dirty="0">
                <a:ln>
                  <a:noFill/>
                </a:ln>
                <a:solidFill>
                  <a:schemeClr val="tx1"/>
                </a:solidFill>
                <a:effectLst/>
                <a:uLnTx/>
                <a:uFillTx/>
                <a:latin typeface="+mj-lt"/>
                <a:ea typeface="+mj-ea"/>
                <a:cs typeface="+mj-cs"/>
              </a:rPr>
              <a:t> </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9BD9E0D-B3DF-7AF9-6967-390702CD40B3}"/>
              </a:ext>
            </a:extLst>
          </p:cNvPr>
          <p:cNvSpPr txBox="1"/>
          <p:nvPr/>
        </p:nvSpPr>
        <p:spPr>
          <a:xfrm>
            <a:off x="884471" y="1704104"/>
            <a:ext cx="4119946" cy="4401205"/>
          </a:xfrm>
          <a:prstGeom prst="rect">
            <a:avLst/>
          </a:prstGeom>
          <a:noFill/>
        </p:spPr>
        <p:txBody>
          <a:bodyPr wrap="square">
            <a:spAutoFit/>
          </a:bodyPr>
          <a:lstStyle/>
          <a:p>
            <a:pPr marR="0">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Babbitt is used in some elevator machine and deflector sheave bearings. It is also used to secure hoist ropes, governor ropes and compensating ropes in their sockets.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R="0">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When working with babbitt, always wear a plastic face shield or safety goggles and sturdy gloves. Even a welding jacket or leather apron is a good idea to protect yourself from splashing molten metal. Hot shackles and hot babbitt can result in serious burns. </a:t>
            </a:r>
            <a:endParaRPr lang="en-US"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C1346130-BC69-0D70-DCCC-407F7CCF0604}"/>
              </a:ext>
            </a:extLst>
          </p:cNvPr>
          <p:cNvPicPr>
            <a:picLocks noChangeAspect="1"/>
          </p:cNvPicPr>
          <p:nvPr/>
        </p:nvPicPr>
        <p:blipFill>
          <a:blip r:embed="rId2"/>
          <a:stretch>
            <a:fillRect/>
          </a:stretch>
        </p:blipFill>
        <p:spPr>
          <a:xfrm>
            <a:off x="5706514" y="91230"/>
            <a:ext cx="3090940" cy="4121253"/>
          </a:xfrm>
          <a:prstGeom prst="rect">
            <a:avLst/>
          </a:prstGeom>
        </p:spPr>
      </p:pic>
      <p:pic>
        <p:nvPicPr>
          <p:cNvPr id="6" name="Picture 5">
            <a:extLst>
              <a:ext uri="{FF2B5EF4-FFF2-40B4-BE49-F238E27FC236}">
                <a16:creationId xmlns:a16="http://schemas.microsoft.com/office/drawing/2014/main" id="{74611F9B-5FD8-CB59-D088-91F5B0AD6D6B}"/>
              </a:ext>
            </a:extLst>
          </p:cNvPr>
          <p:cNvPicPr>
            <a:picLocks noChangeAspect="1"/>
          </p:cNvPicPr>
          <p:nvPr/>
        </p:nvPicPr>
        <p:blipFill>
          <a:blip r:embed="rId3"/>
          <a:stretch>
            <a:fillRect/>
          </a:stretch>
        </p:blipFill>
        <p:spPr>
          <a:xfrm>
            <a:off x="5350963" y="4785368"/>
            <a:ext cx="3566469" cy="1499746"/>
          </a:xfrm>
          <a:prstGeom prst="rect">
            <a:avLst/>
          </a:prstGeom>
        </p:spPr>
      </p:pic>
    </p:spTree>
    <p:extLst>
      <p:ext uri="{BB962C8B-B14F-4D97-AF65-F5344CB8AC3E}">
        <p14:creationId xmlns:p14="http://schemas.microsoft.com/office/powerpoint/2010/main" val="543834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4BA18-9F98-42B0-B644-0477ADF129D2}"/>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b="1" i="0" u="none" strike="noStrike" cap="none" spc="0" normalizeH="0" baseline="0" noProof="0" dirty="0">
                <a:ln>
                  <a:noFill/>
                </a:ln>
                <a:effectLst/>
                <a:uLnTx/>
                <a:uFillTx/>
                <a:latin typeface="+mj-lt"/>
                <a:ea typeface="+mj-ea"/>
                <a:cs typeface="+mj-cs"/>
              </a:rPr>
              <a:t>Babbitting cont.</a:t>
            </a:r>
            <a:r>
              <a:rPr kumimoji="0" lang="en-US" sz="4400" b="1" i="0" u="none" strike="noStrike" kern="1200" cap="none" spc="0" normalizeH="0" baseline="0" noProof="0" dirty="0">
                <a:ln>
                  <a:noFill/>
                </a:ln>
                <a:solidFill>
                  <a:schemeClr val="tx1"/>
                </a:solidFill>
                <a:effectLst/>
                <a:uLnTx/>
                <a:uFillTx/>
                <a:latin typeface="+mj-lt"/>
                <a:ea typeface="+mj-ea"/>
                <a:cs typeface="+mj-cs"/>
              </a:rPr>
              <a:t> </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9BD9E0D-B3DF-7AF9-6967-390702CD40B3}"/>
              </a:ext>
            </a:extLst>
          </p:cNvPr>
          <p:cNvSpPr txBox="1"/>
          <p:nvPr/>
        </p:nvSpPr>
        <p:spPr>
          <a:xfrm>
            <a:off x="728740" y="2160214"/>
            <a:ext cx="7814052"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Ensure no moisture gets into the ladle or the shackle or on the area of the rope being socketed. Molten babbitt can cause water to flash into steam and spew babbitt.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 Babbitt, which contains lead, can be a highly toxic material if not handled correctly. The primary route of exposure is through the inhalation of fumes, though ingestion can be significant if hands are not washed before 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Avoid breathing fumes. Melt and pour babbitt in well-ventilated areas and wash your hands after handling babbitt.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620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00CC1B-CAE0-46C1-8F4C-74F7518F084F}"/>
              </a:ext>
            </a:extLst>
          </p:cNvPr>
          <p:cNvSpPr txBox="1"/>
          <p:nvPr/>
        </p:nvSpPr>
        <p:spPr>
          <a:xfrm>
            <a:off x="708871" y="1590793"/>
            <a:ext cx="7726259" cy="4131900"/>
          </a:xfrm>
          <a:prstGeom prst="rect">
            <a:avLst/>
          </a:prstGeom>
          <a:noFill/>
        </p:spPr>
        <p:txBody>
          <a:bodyPr wrap="square" lIns="68580" tIns="34290" rIns="68580" bIns="3429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Objectives: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rPr>
              <a:t>By the end of this session, students will be able to:</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14313" indent="-214313">
              <a:buFont typeface="Arial" panose="020B0604020202020204" pitchFamily="34" charset="0"/>
              <a:buChar char="•"/>
              <a:defRPr/>
            </a:pPr>
            <a:r>
              <a:rPr lang="en-US" sz="2400" b="1" dirty="0">
                <a:solidFill>
                  <a:srgbClr val="000000"/>
                </a:solidFill>
                <a:latin typeface="Calibri"/>
                <a:cs typeface="Calibri"/>
              </a:rPr>
              <a:t>Recognize employer</a:t>
            </a:r>
            <a:r>
              <a:rPr kumimoji="0" lang="en-US" sz="2400" b="1" i="0" u="none" strike="noStrike" kern="1200" cap="none" spc="0" normalizeH="0" baseline="0" noProof="0" dirty="0">
                <a:ln>
                  <a:noFill/>
                </a:ln>
                <a:solidFill>
                  <a:srgbClr val="000000"/>
                </a:solidFill>
                <a:effectLst/>
                <a:uLnTx/>
                <a:uFillTx/>
                <a:latin typeface="Calibri"/>
                <a:cs typeface="Calibri"/>
              </a:rPr>
              <a:t> </a:t>
            </a:r>
            <a:r>
              <a:rPr lang="en-US" sz="2400" b="1" dirty="0">
                <a:solidFill>
                  <a:srgbClr val="000000"/>
                </a:solidFill>
                <a:latin typeface="Calibri"/>
                <a:cs typeface="Calibri"/>
              </a:rPr>
              <a:t>responsibilities for protection when welding and oxy-acetylene cutting </a:t>
            </a:r>
          </a:p>
          <a:p>
            <a:pPr marL="214313" indent="-214313">
              <a:buFont typeface="Arial" panose="020B0604020202020204" pitchFamily="34" charset="0"/>
              <a:buChar char="•"/>
              <a:defRPr/>
            </a:pPr>
            <a:r>
              <a:rPr lang="en-US" sz="2400" b="1" dirty="0">
                <a:solidFill>
                  <a:srgbClr val="000000"/>
                </a:solidFill>
                <a:latin typeface="Calibri"/>
                <a:cs typeface="Calibri"/>
              </a:rPr>
              <a:t>Recognize employee responsibilities when welding and oxy-acetylene cutting </a:t>
            </a:r>
            <a:endParaRPr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a:endParaRPr>
          </a:p>
          <a:p>
            <a:pPr marL="214313" indent="-214313">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a:cs typeface="Calibri"/>
              </a:rPr>
              <a:t>Identify equipment commonly used in welding and </a:t>
            </a:r>
            <a:r>
              <a:rPr lang="en-US" sz="2400" b="1" dirty="0">
                <a:solidFill>
                  <a:srgbClr val="000000"/>
                </a:solidFill>
                <a:latin typeface="Calibri"/>
                <a:cs typeface="Calibri"/>
              </a:rPr>
              <a:t>oxy-acetylene</a:t>
            </a:r>
            <a:r>
              <a:rPr kumimoji="0" lang="en-US" sz="2400" b="1" i="0" u="none" strike="noStrike" kern="1200" cap="none" spc="0" normalizeH="0" baseline="0" noProof="0" dirty="0">
                <a:ln>
                  <a:noFill/>
                </a:ln>
                <a:solidFill>
                  <a:srgbClr val="000000"/>
                </a:solidFill>
                <a:effectLst/>
                <a:uLnTx/>
                <a:uFillTx/>
                <a:latin typeface="Calibri"/>
                <a:cs typeface="Calibri"/>
              </a:rPr>
              <a:t> cutting</a:t>
            </a:r>
            <a:endParaRPr lang="en-US" sz="2400" b="1" i="0" u="none" strike="noStrike" kern="1200" cap="none" spc="0" normalizeH="0" baseline="0" noProof="0" dirty="0">
              <a:ln>
                <a:noFill/>
              </a:ln>
              <a:solidFill>
                <a:srgbClr val="000000"/>
              </a:solidFill>
              <a:effectLst/>
              <a:uLnTx/>
              <a:uFillTx/>
              <a:latin typeface="Calibri"/>
              <a:cs typeface="Calibri"/>
            </a:endParaRPr>
          </a:p>
          <a:p>
            <a:pPr marL="214313" indent="-214313">
              <a:buFont typeface="Arial" panose="020B0604020202020204" pitchFamily="34" charset="0"/>
              <a:buChar char="•"/>
              <a:defRPr/>
            </a:pPr>
            <a:r>
              <a:rPr lang="en-US" sz="2400" b="1" dirty="0">
                <a:solidFill>
                  <a:srgbClr val="000000"/>
                </a:solidFill>
                <a:latin typeface="Calibri"/>
                <a:cs typeface="Calibri"/>
              </a:rPr>
              <a:t>Recognize </a:t>
            </a:r>
            <a:r>
              <a:rPr kumimoji="0" lang="en-US" sz="2400" b="1" i="0" u="none" strike="noStrike" kern="1200" cap="none" spc="0" normalizeH="0" baseline="0" noProof="0" dirty="0">
                <a:ln>
                  <a:noFill/>
                </a:ln>
                <a:solidFill>
                  <a:srgbClr val="000000"/>
                </a:solidFill>
                <a:effectLst/>
                <a:uLnTx/>
                <a:uFillTx/>
                <a:latin typeface="Calibri"/>
                <a:cs typeface="Calibri"/>
              </a:rPr>
              <a:t>hazards and implement proper safety procedures </a:t>
            </a:r>
            <a:r>
              <a:rPr lang="en-US" sz="2400" b="1" dirty="0">
                <a:solidFill>
                  <a:srgbClr val="000000"/>
                </a:solidFill>
                <a:latin typeface="Calibri"/>
                <a:cs typeface="Calibri"/>
              </a:rPr>
              <a:t>for use and storage of </a:t>
            </a:r>
            <a:r>
              <a:rPr kumimoji="0" lang="en-US" sz="2400" b="1" i="0" u="none" strike="noStrike" kern="1200" cap="none" spc="0" normalizeH="0" baseline="0" noProof="0" dirty="0">
                <a:ln>
                  <a:noFill/>
                </a:ln>
                <a:solidFill>
                  <a:srgbClr val="000000"/>
                </a:solidFill>
                <a:effectLst/>
                <a:uLnTx/>
                <a:uFillTx/>
                <a:latin typeface="Calibri"/>
                <a:cs typeface="Calibri"/>
              </a:rPr>
              <a:t>welding and oxy-acetylene cutting</a:t>
            </a:r>
            <a:r>
              <a:rPr lang="en-US" sz="2400" b="1" dirty="0">
                <a:solidFill>
                  <a:srgbClr val="000000"/>
                </a:solidFill>
                <a:latin typeface="Calibri"/>
                <a:cs typeface="Calibri"/>
              </a:rPr>
              <a:t> equipment</a:t>
            </a:r>
            <a:endParaRPr lang="en-US" sz="2400" b="1" i="0" u="none" strike="noStrike" kern="1200" cap="none" spc="0" normalizeH="0" baseline="0" noProof="0" dirty="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314233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4BA18-9F98-42B0-B644-0477ADF129D2}"/>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b="1" i="0" u="none" strike="noStrike" cap="none" spc="0" normalizeH="0" baseline="0" noProof="0" dirty="0">
                <a:ln>
                  <a:noFill/>
                </a:ln>
                <a:effectLst/>
                <a:uLnTx/>
                <a:uFillTx/>
                <a:latin typeface="+mj-lt"/>
                <a:ea typeface="+mj-ea"/>
                <a:cs typeface="+mj-cs"/>
              </a:rPr>
              <a:t>Babbitting cont.</a:t>
            </a:r>
            <a:r>
              <a:rPr kumimoji="0" lang="en-US" sz="4400" b="1" i="0" u="none" strike="noStrike" kern="1200" cap="none" spc="0" normalizeH="0" baseline="0" noProof="0" dirty="0">
                <a:ln>
                  <a:noFill/>
                </a:ln>
                <a:solidFill>
                  <a:schemeClr val="tx1"/>
                </a:solidFill>
                <a:effectLst/>
                <a:uLnTx/>
                <a:uFillTx/>
                <a:latin typeface="+mj-lt"/>
                <a:ea typeface="+mj-ea"/>
                <a:cs typeface="+mj-cs"/>
              </a:rPr>
              <a:t> </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1C1FD30-DCBA-4B07-01C9-F8C49FB9490D}"/>
              </a:ext>
            </a:extLst>
          </p:cNvPr>
          <p:cNvSpPr txBox="1"/>
          <p:nvPr/>
        </p:nvSpPr>
        <p:spPr>
          <a:xfrm>
            <a:off x="728740" y="1920240"/>
            <a:ext cx="4265119" cy="44473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Repeated overexposure (daily) can result in elevated concentrations in the body, which is slowly eliminated when exposure ceases. Significant lead fumes are only released when the lead approaches its boiling point, over 1000° F (537.8° C) which is well above the temperature used in babbitting operations, around 400° F (204.4° 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Babbitt should be heated in a pot or ladle until it is completely melted and hot enough to char a piece of soft wood, such as white pine, dipped into it.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50A49C73-26BD-4A5A-BB03-894EEBD000F7}"/>
              </a:ext>
            </a:extLst>
          </p:cNvPr>
          <p:cNvPicPr>
            <a:picLocks noChangeAspect="1"/>
          </p:cNvPicPr>
          <p:nvPr/>
        </p:nvPicPr>
        <p:blipFill>
          <a:blip r:embed="rId2"/>
          <a:stretch>
            <a:fillRect/>
          </a:stretch>
        </p:blipFill>
        <p:spPr>
          <a:xfrm>
            <a:off x="5181257" y="3087679"/>
            <a:ext cx="3962743" cy="3279932"/>
          </a:xfrm>
          <a:prstGeom prst="rect">
            <a:avLst/>
          </a:prstGeom>
        </p:spPr>
      </p:pic>
    </p:spTree>
    <p:extLst>
      <p:ext uri="{BB962C8B-B14F-4D97-AF65-F5344CB8AC3E}">
        <p14:creationId xmlns:p14="http://schemas.microsoft.com/office/powerpoint/2010/main" val="33448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9903B9-09ED-4D5B-B482-200B603CEDDA}"/>
              </a:ext>
            </a:extLst>
          </p:cNvPr>
          <p:cNvSpPr txBox="1"/>
          <p:nvPr/>
        </p:nvSpPr>
        <p:spPr>
          <a:xfrm>
            <a:off x="220223" y="2432681"/>
            <a:ext cx="724524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There is a splice in your welding lead 6’ from the holder. Is it safe to use?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C754BF4-73E9-4B89-82B7-66762B272832}"/>
              </a:ext>
            </a:extLst>
          </p:cNvPr>
          <p:cNvSpPr txBox="1"/>
          <p:nvPr/>
        </p:nvSpPr>
        <p:spPr>
          <a:xfrm>
            <a:off x="7233416" y="2432681"/>
            <a:ext cx="1836155"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(10’ or more)</a:t>
            </a:r>
          </a:p>
        </p:txBody>
      </p:sp>
      <p:sp>
        <p:nvSpPr>
          <p:cNvPr id="21" name="TextBox 20">
            <a:extLst>
              <a:ext uri="{FF2B5EF4-FFF2-40B4-BE49-F238E27FC236}">
                <a16:creationId xmlns:a16="http://schemas.microsoft.com/office/drawing/2014/main" id="{F6826D57-5071-4F61-A004-C3FA5453097B}"/>
              </a:ext>
            </a:extLst>
          </p:cNvPr>
          <p:cNvSpPr txBox="1"/>
          <p:nvPr/>
        </p:nvSpPr>
        <p:spPr>
          <a:xfrm>
            <a:off x="220223" y="3763668"/>
            <a:ext cx="3554335"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Who can repair a welding machine?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58E7A8D-A2B6-4228-B4F0-CAA462AFF96C}"/>
              </a:ext>
            </a:extLst>
          </p:cNvPr>
          <p:cNvSpPr txBox="1"/>
          <p:nvPr/>
        </p:nvSpPr>
        <p:spPr>
          <a:xfrm>
            <a:off x="3774558" y="3763668"/>
            <a:ext cx="5232069"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Only a qualified person can repair a welding machine</a:t>
            </a:r>
          </a:p>
        </p:txBody>
      </p:sp>
      <p:pic>
        <p:nvPicPr>
          <p:cNvPr id="29698" name="Picture 2" descr="See the source image">
            <a:extLst>
              <a:ext uri="{FF2B5EF4-FFF2-40B4-BE49-F238E27FC236}">
                <a16:creationId xmlns:a16="http://schemas.microsoft.com/office/drawing/2014/main" id="{C1565DA6-0D2F-47AA-A143-E5CABF4AE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765" y="347124"/>
            <a:ext cx="3750469" cy="1607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70258A-C906-4D5E-AE99-D02928E584C2}"/>
              </a:ext>
            </a:extLst>
          </p:cNvPr>
          <p:cNvSpPr txBox="1"/>
          <p:nvPr/>
        </p:nvSpPr>
        <p:spPr>
          <a:xfrm>
            <a:off x="267519" y="5135517"/>
            <a:ext cx="6069485" cy="369332"/>
          </a:xfrm>
          <a:prstGeom prst="rect">
            <a:avLst/>
          </a:prstGeom>
          <a:noFill/>
        </p:spPr>
        <p:txBody>
          <a:bodyPr wrap="square" rtlCol="0">
            <a:spAutoFit/>
          </a:bodyPr>
          <a:lstStyle/>
          <a:p>
            <a:r>
              <a:rPr lang="en-US" dirty="0"/>
              <a:t>Which type of welding does not require the use of filler metal?</a:t>
            </a:r>
          </a:p>
        </p:txBody>
      </p:sp>
      <p:sp>
        <p:nvSpPr>
          <p:cNvPr id="6" name="TextBox 5">
            <a:extLst>
              <a:ext uri="{FF2B5EF4-FFF2-40B4-BE49-F238E27FC236}">
                <a16:creationId xmlns:a16="http://schemas.microsoft.com/office/drawing/2014/main" id="{A58979C0-4FFA-445D-BD8D-7DECBF82DE24}"/>
              </a:ext>
            </a:extLst>
          </p:cNvPr>
          <p:cNvSpPr txBox="1"/>
          <p:nvPr/>
        </p:nvSpPr>
        <p:spPr>
          <a:xfrm>
            <a:off x="6523477" y="5135517"/>
            <a:ext cx="2353004" cy="369332"/>
          </a:xfrm>
          <a:prstGeom prst="rect">
            <a:avLst/>
          </a:prstGeom>
          <a:noFill/>
        </p:spPr>
        <p:txBody>
          <a:bodyPr wrap="square" rtlCol="0">
            <a:spAutoFit/>
          </a:bodyPr>
          <a:lstStyle/>
          <a:p>
            <a:r>
              <a:rPr lang="en-US" b="1" dirty="0"/>
              <a:t>Resistance welding</a:t>
            </a:r>
          </a:p>
        </p:txBody>
      </p:sp>
    </p:spTree>
    <p:extLst>
      <p:ext uri="{BB962C8B-B14F-4D97-AF65-F5344CB8AC3E}">
        <p14:creationId xmlns:p14="http://schemas.microsoft.com/office/powerpoint/2010/main" val="4933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3"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9D1DE5C0-E75A-406E-8333-7D69291C77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0720" y="1884778"/>
            <a:ext cx="5923893" cy="3783725"/>
          </a:xfrm>
          <a:prstGeom prst="rect">
            <a:avLst/>
          </a:prstGeom>
          <a:noFill/>
          <a:ln>
            <a:noFill/>
          </a:ln>
        </p:spPr>
      </p:pic>
      <p:sp>
        <p:nvSpPr>
          <p:cNvPr id="5" name="Speech Bubble: Rectangle with Corners Rounded 4">
            <a:extLst>
              <a:ext uri="{FF2B5EF4-FFF2-40B4-BE49-F238E27FC236}">
                <a16:creationId xmlns:a16="http://schemas.microsoft.com/office/drawing/2014/main" id="{85C6AB47-2C53-4478-B70F-C951B13C4E16}"/>
              </a:ext>
            </a:extLst>
          </p:cNvPr>
          <p:cNvSpPr/>
          <p:nvPr/>
        </p:nvSpPr>
        <p:spPr>
          <a:xfrm>
            <a:off x="5940942" y="3717251"/>
            <a:ext cx="2248786" cy="1255971"/>
          </a:xfrm>
          <a:prstGeom prst="wedgeRoundRectCallout">
            <a:avLst>
              <a:gd name="adj1" fmla="val -134663"/>
              <a:gd name="adj2" fmla="val -581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Improper helmets/shields for electric arc welding</a:t>
            </a:r>
          </a:p>
        </p:txBody>
      </p:sp>
      <p:sp>
        <p:nvSpPr>
          <p:cNvPr id="6" name="Thought Bubble: Cloud 5">
            <a:extLst>
              <a:ext uri="{FF2B5EF4-FFF2-40B4-BE49-F238E27FC236}">
                <a16:creationId xmlns:a16="http://schemas.microsoft.com/office/drawing/2014/main" id="{257E489E-175A-4D38-BC56-DA9C44BE96D5}"/>
              </a:ext>
            </a:extLst>
          </p:cNvPr>
          <p:cNvSpPr/>
          <p:nvPr/>
        </p:nvSpPr>
        <p:spPr>
          <a:xfrm>
            <a:off x="4154673" y="1622521"/>
            <a:ext cx="1786270" cy="869211"/>
          </a:xfrm>
          <a:prstGeom prst="cloudCallout">
            <a:avLst>
              <a:gd name="adj1" fmla="val -81994"/>
              <a:gd name="adj2" fmla="val 37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But I got on a long sleeve shirt </a:t>
            </a:r>
          </a:p>
        </p:txBody>
      </p:sp>
      <p:sp>
        <p:nvSpPr>
          <p:cNvPr id="7" name="TextBox 6">
            <a:extLst>
              <a:ext uri="{FF2B5EF4-FFF2-40B4-BE49-F238E27FC236}">
                <a16:creationId xmlns:a16="http://schemas.microsoft.com/office/drawing/2014/main" id="{73E48DC5-0F8A-5202-E6D3-25685365E547}"/>
              </a:ext>
            </a:extLst>
          </p:cNvPr>
          <p:cNvSpPr txBox="1"/>
          <p:nvPr/>
        </p:nvSpPr>
        <p:spPr>
          <a:xfrm>
            <a:off x="2661705" y="607615"/>
            <a:ext cx="3820589"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Anything wrong here?</a:t>
            </a:r>
          </a:p>
        </p:txBody>
      </p:sp>
    </p:spTree>
    <p:extLst>
      <p:ext uri="{BB962C8B-B14F-4D97-AF65-F5344CB8AC3E}">
        <p14:creationId xmlns:p14="http://schemas.microsoft.com/office/powerpoint/2010/main" val="22966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7C9BD440-7529-4530-B4F9-45947CB642B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890" y="2117209"/>
            <a:ext cx="5542220" cy="3677447"/>
          </a:xfrm>
          <a:prstGeom prst="rect">
            <a:avLst/>
          </a:prstGeom>
          <a:noFill/>
          <a:ln>
            <a:noFill/>
          </a:ln>
        </p:spPr>
      </p:pic>
      <p:sp>
        <p:nvSpPr>
          <p:cNvPr id="4" name="Speech Bubble: Rectangle with Corners Rounded 3">
            <a:extLst>
              <a:ext uri="{FF2B5EF4-FFF2-40B4-BE49-F238E27FC236}">
                <a16:creationId xmlns:a16="http://schemas.microsoft.com/office/drawing/2014/main" id="{4DFC9B62-5E6C-4128-AD7D-D1E587E6F4F7}"/>
              </a:ext>
            </a:extLst>
          </p:cNvPr>
          <p:cNvSpPr/>
          <p:nvPr/>
        </p:nvSpPr>
        <p:spPr>
          <a:xfrm>
            <a:off x="1650704" y="2426633"/>
            <a:ext cx="1507165" cy="877187"/>
          </a:xfrm>
          <a:prstGeom prst="wedgeRoundRectCallout">
            <a:avLst>
              <a:gd name="adj1" fmla="val 70701"/>
              <a:gd name="adj2" fmla="val 13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Electrode left in the holder</a:t>
            </a:r>
          </a:p>
        </p:txBody>
      </p:sp>
      <p:sp>
        <p:nvSpPr>
          <p:cNvPr id="5" name="Speech Bubble: Rectangle with Corners Rounded 4">
            <a:extLst>
              <a:ext uri="{FF2B5EF4-FFF2-40B4-BE49-F238E27FC236}">
                <a16:creationId xmlns:a16="http://schemas.microsoft.com/office/drawing/2014/main" id="{E3AE0DE5-2D3F-4D98-9F6F-24629C64E05E}"/>
              </a:ext>
            </a:extLst>
          </p:cNvPr>
          <p:cNvSpPr/>
          <p:nvPr/>
        </p:nvSpPr>
        <p:spPr>
          <a:xfrm>
            <a:off x="6371560" y="3048637"/>
            <a:ext cx="1451345" cy="1009721"/>
          </a:xfrm>
          <a:prstGeom prst="wedgeRoundRectCallout">
            <a:avLst>
              <a:gd name="adj1" fmla="val -148855"/>
              <a:gd name="adj2" fmla="val 17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repair looks a little sketchy</a:t>
            </a:r>
          </a:p>
        </p:txBody>
      </p:sp>
      <p:sp>
        <p:nvSpPr>
          <p:cNvPr id="7" name="TextBox 6">
            <a:extLst>
              <a:ext uri="{FF2B5EF4-FFF2-40B4-BE49-F238E27FC236}">
                <a16:creationId xmlns:a16="http://schemas.microsoft.com/office/drawing/2014/main" id="{B750A82B-3320-44AD-8DE0-443F2E985E67}"/>
              </a:ext>
            </a:extLst>
          </p:cNvPr>
          <p:cNvSpPr txBox="1"/>
          <p:nvPr/>
        </p:nvSpPr>
        <p:spPr>
          <a:xfrm>
            <a:off x="2672338" y="709088"/>
            <a:ext cx="379932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Anything wrong here?</a:t>
            </a:r>
          </a:p>
        </p:txBody>
      </p:sp>
    </p:spTree>
    <p:extLst>
      <p:ext uri="{BB962C8B-B14F-4D97-AF65-F5344CB8AC3E}">
        <p14:creationId xmlns:p14="http://schemas.microsoft.com/office/powerpoint/2010/main" val="377305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8CAFD1-C706-4DF9-BEF4-7DCAFAEA55EE}"/>
              </a:ext>
            </a:extLst>
          </p:cNvPr>
          <p:cNvPicPr>
            <a:picLocks noChangeAspect="1"/>
          </p:cNvPicPr>
          <p:nvPr/>
        </p:nvPicPr>
        <p:blipFill>
          <a:blip r:embed="rId2"/>
          <a:stretch>
            <a:fillRect/>
          </a:stretch>
        </p:blipFill>
        <p:spPr>
          <a:xfrm>
            <a:off x="1690577" y="2173029"/>
            <a:ext cx="5430579" cy="4206488"/>
          </a:xfrm>
          <a:prstGeom prst="rect">
            <a:avLst/>
          </a:prstGeom>
        </p:spPr>
      </p:pic>
      <p:sp>
        <p:nvSpPr>
          <p:cNvPr id="9" name="TextBox 8">
            <a:extLst>
              <a:ext uri="{FF2B5EF4-FFF2-40B4-BE49-F238E27FC236}">
                <a16:creationId xmlns:a16="http://schemas.microsoft.com/office/drawing/2014/main" id="{14D37EEB-05C2-46B8-B4F5-4ADBAC070C13}"/>
              </a:ext>
            </a:extLst>
          </p:cNvPr>
          <p:cNvSpPr txBox="1"/>
          <p:nvPr/>
        </p:nvSpPr>
        <p:spPr>
          <a:xfrm>
            <a:off x="712381" y="844011"/>
            <a:ext cx="6241312"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Definitely not a splice made by an elevator constructor……    </a:t>
            </a:r>
          </a:p>
        </p:txBody>
      </p:sp>
      <p:pic>
        <p:nvPicPr>
          <p:cNvPr id="31746" name="Picture 2" descr="See the source image">
            <a:extLst>
              <a:ext uri="{FF2B5EF4-FFF2-40B4-BE49-F238E27FC236}">
                <a16:creationId xmlns:a16="http://schemas.microsoft.com/office/drawing/2014/main" id="{DB897C25-184F-4CBC-B953-A27D1BD7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173" y="1368649"/>
            <a:ext cx="1552025" cy="118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A3DF45D-4461-43D8-8339-355707363655}"/>
              </a:ext>
            </a:extLst>
          </p:cNvPr>
          <p:cNvGraphicFramePr>
            <a:graphicFrameLocks noChangeAspect="1"/>
          </p:cNvGraphicFramePr>
          <p:nvPr>
            <p:extLst>
              <p:ext uri="{D42A27DB-BD31-4B8C-83A1-F6EECF244321}">
                <p14:modId xmlns:p14="http://schemas.microsoft.com/office/powerpoint/2010/main" val="86244605"/>
              </p:ext>
            </p:extLst>
          </p:nvPr>
        </p:nvGraphicFramePr>
        <p:xfrm>
          <a:off x="395095" y="676355"/>
          <a:ext cx="3942729" cy="5102971"/>
        </p:xfrm>
        <a:graphic>
          <a:graphicData uri="http://schemas.openxmlformats.org/presentationml/2006/ole">
            <mc:AlternateContent xmlns:mc="http://schemas.openxmlformats.org/markup-compatibility/2006">
              <mc:Choice xmlns:v="urn:schemas-microsoft-com:vml" Requires="v">
                <p:oleObj name="Acrobat Document" r:id="rId3" imgW="5829103" imgH="7543800" progId="AcroExch.Document.DC">
                  <p:embed/>
                </p:oleObj>
              </mc:Choice>
              <mc:Fallback>
                <p:oleObj name="Acrobat Document" r:id="rId3" imgW="5829103" imgH="7543800" progId="AcroExch.Document.DC">
                  <p:embed/>
                  <p:pic>
                    <p:nvPicPr>
                      <p:cNvPr id="3" name="Object 2">
                        <a:extLst>
                          <a:ext uri="{FF2B5EF4-FFF2-40B4-BE49-F238E27FC236}">
                            <a16:creationId xmlns:a16="http://schemas.microsoft.com/office/drawing/2014/main" id="{0A3DF45D-4461-43D8-8339-355707363655}"/>
                          </a:ext>
                        </a:extLst>
                      </p:cNvPr>
                      <p:cNvPicPr/>
                      <p:nvPr/>
                    </p:nvPicPr>
                    <p:blipFill>
                      <a:blip r:embed="rId4"/>
                      <a:stretch>
                        <a:fillRect/>
                      </a:stretch>
                    </p:blipFill>
                    <p:spPr>
                      <a:xfrm>
                        <a:off x="395095" y="676355"/>
                        <a:ext cx="3942729" cy="5102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3BB2699-6998-422B-874C-ADFD6A0FEB90}"/>
              </a:ext>
            </a:extLst>
          </p:cNvPr>
          <p:cNvPicPr>
            <a:picLocks noChangeAspect="1"/>
          </p:cNvPicPr>
          <p:nvPr/>
        </p:nvPicPr>
        <p:blipFill>
          <a:blip r:embed="rId5"/>
          <a:stretch>
            <a:fillRect/>
          </a:stretch>
        </p:blipFill>
        <p:spPr>
          <a:xfrm>
            <a:off x="4109150" y="673026"/>
            <a:ext cx="3942729" cy="5119324"/>
          </a:xfrm>
          <a:prstGeom prst="rect">
            <a:avLst/>
          </a:prstGeom>
        </p:spPr>
      </p:pic>
    </p:spTree>
    <p:extLst>
      <p:ext uri="{BB962C8B-B14F-4D97-AF65-F5344CB8AC3E}">
        <p14:creationId xmlns:p14="http://schemas.microsoft.com/office/powerpoint/2010/main" val="3881603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008EFDD-FA00-4B20-AC5D-6AE0DCAEF394}"/>
              </a:ext>
            </a:extLst>
          </p:cNvPr>
          <p:cNvSpPr txBox="1"/>
          <p:nvPr/>
        </p:nvSpPr>
        <p:spPr>
          <a:xfrm>
            <a:off x="479794" y="609353"/>
            <a:ext cx="8184412" cy="5224507"/>
          </a:xfrm>
          <a:prstGeom prst="rect">
            <a:avLst/>
          </a:prstGeom>
          <a:noFill/>
        </p:spPr>
        <p:txBody>
          <a:bodyPr wrap="square">
            <a:spAutoFit/>
          </a:bodyPr>
          <a:lstStyle/>
          <a:p>
            <a:pPr marL="257175" indent="-257175">
              <a:buFont typeface="Arial" panose="020B0604020202020204" pitchFamily="34" charset="0"/>
              <a:buChar char="•"/>
              <a:defRPr/>
            </a:pPr>
            <a:endParaRPr lang="en-US" sz="1350" dirty="0">
              <a:latin typeface="Calibri" panose="020F0502020204030204"/>
            </a:endParaRPr>
          </a:p>
          <a:p>
            <a:pPr>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Summary…</a:t>
            </a:r>
          </a:p>
          <a:p>
            <a:pPr>
              <a:defRPr/>
            </a:pPr>
            <a:endParaRPr kumimoji="0" lang="en-US" sz="2000" b="0" i="0" u="none" strike="noStrike" kern="1200" cap="none" spc="0" normalizeH="0" baseline="0" noProof="0" dirty="0">
              <a:ln>
                <a:noFill/>
              </a:ln>
              <a:effectLst/>
              <a:uLnTx/>
              <a:uFillTx/>
              <a:latin typeface="Calibri" panose="020F0502020204030204"/>
              <a:ea typeface="+mn-ea"/>
              <a:cs typeface="+mn-cs"/>
            </a:endParaRPr>
          </a:p>
          <a:p>
            <a:pPr>
              <a:defRPr/>
            </a:pPr>
            <a:r>
              <a:rPr kumimoji="0" lang="en-US" sz="2000" b="0" i="0" u="none" strike="noStrike" kern="1200" cap="none" spc="0" normalizeH="0" baseline="0" noProof="0" dirty="0">
                <a:ln>
                  <a:noFill/>
                </a:ln>
                <a:effectLst/>
                <a:uLnTx/>
                <a:uFillTx/>
                <a:latin typeface="Calibri" panose="020F0502020204030204"/>
                <a:ea typeface="+mn-ea"/>
                <a:cs typeface="+mn-cs"/>
              </a:rPr>
              <a:t>We reviewed the OSHA Standards and discussed the different types of welding and cutting equipment covered by 1910 Subpart Q. Your employer must provide you training on the equipment you will be using, and you, the employee </a:t>
            </a:r>
            <a:r>
              <a:rPr lang="en-US" sz="2000" dirty="0">
                <a:latin typeface="Calibri" panose="020F0502020204030204"/>
              </a:rPr>
              <a:t>must always </a:t>
            </a:r>
            <a:r>
              <a:rPr kumimoji="0" lang="en-US" sz="2000" b="0" i="0" u="none" strike="noStrike" kern="1200" cap="none" spc="0" normalizeH="0" baseline="0" noProof="0" dirty="0">
                <a:ln>
                  <a:noFill/>
                </a:ln>
                <a:effectLst/>
                <a:uLnTx/>
                <a:uFillTx/>
                <a:latin typeface="Calibri" panose="020F0502020204030204"/>
                <a:ea typeface="+mn-ea"/>
                <a:cs typeface="+mn-cs"/>
              </a:rPr>
              <a:t>follow the proper safety procedures and use the proper PPE.</a:t>
            </a:r>
            <a:r>
              <a:rPr lang="en-US" sz="2000" dirty="0">
                <a:latin typeface="Calibri" panose="020F0502020204030204"/>
              </a:rPr>
              <a:t> </a:t>
            </a:r>
            <a:endParaRPr lang="en-US" sz="2000" dirty="0"/>
          </a:p>
          <a:p>
            <a:pPr>
              <a:defRPr/>
            </a:pPr>
            <a:endParaRPr lang="en-US" sz="2000" dirty="0">
              <a:latin typeface="Calibri" panose="020F0502020204030204"/>
            </a:endParaRPr>
          </a:p>
          <a:p>
            <a:pPr>
              <a:defRPr/>
            </a:pPr>
            <a:r>
              <a:rPr lang="en-US" sz="2000" dirty="0">
                <a:latin typeface="Calibri" panose="020F0502020204030204"/>
              </a:rPr>
              <a:t>Workplace accidents are costly:</a:t>
            </a:r>
          </a:p>
          <a:p>
            <a:pPr marL="257175" indent="-257175">
              <a:buFont typeface="Arial" panose="020B0604020202020204" pitchFamily="34" charset="0"/>
              <a:buChar char="•"/>
              <a:defRPr/>
            </a:pPr>
            <a:r>
              <a:rPr lang="en-US" sz="2000" dirty="0">
                <a:latin typeface="Calibri" panose="020F0502020204030204"/>
              </a:rPr>
              <a:t>Personal hardship (pain and suffering)</a:t>
            </a:r>
          </a:p>
          <a:p>
            <a:pPr marL="257175" indent="-257175">
              <a:buFont typeface="Arial" panose="020B0604020202020204" pitchFamily="34" charset="0"/>
              <a:buChar char="•"/>
              <a:defRPr/>
            </a:pPr>
            <a:r>
              <a:rPr lang="en-US" sz="2000" dirty="0">
                <a:latin typeface="Calibri" panose="020F0502020204030204"/>
              </a:rPr>
              <a:t>Loss of work and wages</a:t>
            </a:r>
          </a:p>
          <a:p>
            <a:pPr marL="257175" indent="-257175">
              <a:buFont typeface="Arial" panose="020B0604020202020204" pitchFamily="34" charset="0"/>
              <a:buChar char="•"/>
              <a:defRPr/>
            </a:pPr>
            <a:r>
              <a:rPr lang="en-US" sz="2000" dirty="0">
                <a:latin typeface="Calibri" panose="020F0502020204030204"/>
              </a:rPr>
              <a:t>Poor employee morale</a:t>
            </a:r>
          </a:p>
          <a:p>
            <a:pPr marL="257175" indent="-257175">
              <a:buFont typeface="Arial" panose="020B0604020202020204" pitchFamily="34" charset="0"/>
              <a:buChar char="•"/>
              <a:defRPr/>
            </a:pPr>
            <a:r>
              <a:rPr lang="en-US" sz="2000" dirty="0">
                <a:latin typeface="Calibri" panose="020F0502020204030204"/>
              </a:rPr>
              <a:t>Reduced productivity</a:t>
            </a:r>
          </a:p>
          <a:p>
            <a:pPr>
              <a:defRPr/>
            </a:pPr>
            <a:endParaRPr lang="en-US" sz="2000" dirty="0">
              <a:latin typeface="Calibri" panose="020F0502020204030204"/>
            </a:endParaRPr>
          </a:p>
          <a:p>
            <a:pPr>
              <a:defRPr/>
            </a:pPr>
            <a:r>
              <a:rPr lang="en-US" sz="2000" dirty="0">
                <a:latin typeface="Calibri" panose="020F0502020204030204"/>
              </a:rPr>
              <a:t>Your</a:t>
            </a:r>
            <a:r>
              <a:rPr kumimoji="0" lang="en-US" sz="2000" b="0" i="0" u="none" strike="noStrike" kern="1200" cap="none" spc="0" normalizeH="0" baseline="0" noProof="0" dirty="0">
                <a:ln>
                  <a:noFill/>
                </a:ln>
                <a:effectLst/>
                <a:uLnTx/>
                <a:uFillTx/>
                <a:latin typeface="Calibri" panose="020F0502020204030204"/>
                <a:ea typeface="+mn-ea"/>
                <a:cs typeface="+mn-cs"/>
              </a:rPr>
              <a:t> family needs you and they are counting on you. </a:t>
            </a:r>
            <a:r>
              <a:rPr lang="en-US" sz="2000" dirty="0">
                <a:latin typeface="Calibri" panose="020F0502020204030204"/>
              </a:rPr>
              <a:t>D</a:t>
            </a:r>
            <a:r>
              <a:rPr kumimoji="0" lang="en-US" sz="2000" b="0" i="0" u="none" strike="noStrike" kern="1200" cap="none" spc="0" normalizeH="0" baseline="0" noProof="0" dirty="0" err="1">
                <a:ln>
                  <a:noFill/>
                </a:ln>
                <a:effectLst/>
                <a:uLnTx/>
                <a:uFillTx/>
                <a:latin typeface="Calibri" panose="020F0502020204030204"/>
                <a:ea typeface="+mn-ea"/>
                <a:cs typeface="+mn-cs"/>
              </a:rPr>
              <a:t>on’t</a:t>
            </a:r>
            <a:r>
              <a:rPr kumimoji="0" lang="en-US" sz="2000" b="0" i="0" u="none" strike="noStrike" kern="1200" cap="none" spc="0" normalizeH="0" baseline="0" noProof="0" dirty="0">
                <a:ln>
                  <a:noFill/>
                </a:ln>
                <a:effectLst/>
                <a:uLnTx/>
                <a:uFillTx/>
                <a:latin typeface="Calibri" panose="020F0502020204030204"/>
                <a:ea typeface="+mn-ea"/>
                <a:cs typeface="+mn-cs"/>
              </a:rPr>
              <a:t> let them</a:t>
            </a:r>
          </a:p>
          <a:p>
            <a:pPr>
              <a:defRPr/>
            </a:pPr>
            <a:r>
              <a:rPr kumimoji="0" lang="en-US" sz="2000" b="0" i="0" u="none" strike="noStrike" kern="1200" cap="none" spc="0" normalizeH="0" baseline="0" noProof="0" dirty="0">
                <a:ln>
                  <a:noFill/>
                </a:ln>
                <a:effectLst/>
                <a:uLnTx/>
                <a:uFillTx/>
                <a:latin typeface="Calibri" panose="020F0502020204030204"/>
                <a:ea typeface="+mn-ea"/>
                <a:cs typeface="+mn-cs"/>
              </a:rPr>
              <a:t>down.</a:t>
            </a:r>
            <a:r>
              <a:rPr lang="en-US" sz="2000" dirty="0">
                <a:latin typeface="Calibri" panose="020F0502020204030204"/>
              </a:rPr>
              <a:t> Work safe!</a:t>
            </a:r>
            <a:endParaRPr lang="en-US" sz="2000" dirty="0">
              <a:cs typeface="Calibri"/>
            </a:endParaRPr>
          </a:p>
        </p:txBody>
      </p:sp>
    </p:spTree>
    <p:extLst>
      <p:ext uri="{BB962C8B-B14F-4D97-AF65-F5344CB8AC3E}">
        <p14:creationId xmlns:p14="http://schemas.microsoft.com/office/powerpoint/2010/main" val="1134087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1BFDC6-7005-F3F3-3627-AB5BBF541941}"/>
              </a:ext>
            </a:extLst>
          </p:cNvPr>
          <p:cNvSpPr txBox="1"/>
          <p:nvPr/>
        </p:nvSpPr>
        <p:spPr>
          <a:xfrm>
            <a:off x="671067" y="1390650"/>
            <a:ext cx="7801866" cy="4355038"/>
          </a:xfrm>
          <a:prstGeom prst="rect">
            <a:avLst/>
          </a:prstGeom>
          <a:noFill/>
          <a:ln w="28575">
            <a:solidFill>
              <a:schemeClr val="tx1"/>
            </a:solidFill>
          </a:ln>
        </p:spPr>
        <p:txBody>
          <a:bodyPr wrap="square">
            <a:spAutoFit/>
          </a:bodyPr>
          <a:lstStyle/>
          <a:p>
            <a:r>
              <a:rPr lang="en-US" sz="1600" dirty="0">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May 2021</a:t>
            </a:r>
          </a:p>
          <a:p>
            <a:pPr>
              <a:spcAft>
                <a:spcPts val="563"/>
              </a:spcAft>
            </a:pPr>
            <a:r>
              <a:rPr lang="en-US" sz="1600" dirty="0">
                <a:solidFill>
                  <a:srgbClr val="333333"/>
                </a:solidFill>
                <a:latin typeface="Times New Roman" panose="02020603050405020304" pitchFamily="18" charset="0"/>
                <a:ea typeface="Calibri" panose="020F0502020204030204" pitchFamily="34" charset="0"/>
              </a:rPr>
              <a:t> </a:t>
            </a:r>
            <a:endParaRPr lang="en-US" sz="1600" dirty="0">
              <a:latin typeface="Times New Roman" panose="02020603050405020304" pitchFamily="18" charset="0"/>
              <a:ea typeface="Calibri" panose="020F0502020204030204" pitchFamily="34" charset="0"/>
            </a:endParaRPr>
          </a:p>
          <a:p>
            <a:pPr>
              <a:spcAft>
                <a:spcPts val="563"/>
              </a:spcAft>
            </a:pPr>
            <a:r>
              <a:rPr lang="en-US" sz="1600" dirty="0">
                <a:solidFill>
                  <a:srgbClr val="333333"/>
                </a:solidFill>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latin typeface="Times New Roman" panose="02020603050405020304" pitchFamily="18" charset="0"/>
                <a:ea typeface="Calibri" panose="020F0502020204030204" pitchFamily="34" charset="0"/>
              </a:rPr>
              <a:t>), call 1-800-321-OSHA (6742), or visit </a:t>
            </a:r>
            <a:r>
              <a:rPr lang="en-US" sz="1600" u="sng" dirty="0">
                <a:solidFill>
                  <a:srgbClr val="333333"/>
                </a:solidFill>
                <a:latin typeface="Times New Roman" panose="02020603050405020304" pitchFamily="18" charset="0"/>
                <a:ea typeface="Calibri" panose="020F0502020204030204" pitchFamily="34" charset="0"/>
                <a:hlinkClick r:id="rId6"/>
              </a:rPr>
              <a:t>https://www.osha.gov/</a:t>
            </a:r>
            <a:r>
              <a:rPr lang="en-US" sz="1600" dirty="0">
                <a:solidFill>
                  <a:srgbClr val="333333"/>
                </a:solidFill>
                <a:latin typeface="Times New Roman" panose="02020603050405020304" pitchFamily="18" charset="0"/>
                <a:ea typeface="Calibri" panose="020F0502020204030204" pitchFamily="34" charset="0"/>
              </a:rPr>
              <a:t>.</a:t>
            </a:r>
            <a:endParaRPr lang="en-U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33456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5" name="Rectangle 3277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6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7" name="Rectangle 3277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descr="See the source image">
            <a:extLst>
              <a:ext uri="{FF2B5EF4-FFF2-40B4-BE49-F238E27FC236}">
                <a16:creationId xmlns:a16="http://schemas.microsoft.com/office/drawing/2014/main" id="{CACA62E5-1BDA-4BA1-A6C8-F2AFBE804C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600" y="2641791"/>
            <a:ext cx="8178799" cy="157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1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64618B77-13F1-4E71-8A2D-4A4CF6F3C7C7}"/>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000" b="1" i="0" u="none" strike="noStrike" kern="1200" cap="none" spc="0" normalizeH="0" baseline="0" noProof="0">
                <a:ln>
                  <a:noFill/>
                </a:ln>
                <a:solidFill>
                  <a:srgbClr val="FFFFFF"/>
                </a:solidFill>
                <a:effectLst/>
                <a:uLnTx/>
                <a:uFillTx/>
                <a:latin typeface="+mj-lt"/>
                <a:ea typeface="+mj-ea"/>
                <a:cs typeface="+mj-cs"/>
              </a:rPr>
              <a:t>1910.252 - General Requirements</a:t>
            </a:r>
          </a:p>
          <a:p>
            <a:pPr>
              <a:lnSpc>
                <a:spcPct val="90000"/>
              </a:lnSpc>
              <a:spcBef>
                <a:spcPct val="0"/>
              </a:spcBef>
              <a:spcAft>
                <a:spcPts val="600"/>
              </a:spcAft>
              <a:defRPr/>
            </a:pPr>
            <a:r>
              <a:rPr kumimoji="0" lang="en-US" sz="4000" b="1" i="0" u="none" strike="noStrike" kern="1200" cap="none" spc="0" normalizeH="0" baseline="0" noProof="0">
                <a:ln>
                  <a:noFill/>
                </a:ln>
                <a:solidFill>
                  <a:srgbClr val="FFFFFF"/>
                </a:solidFill>
                <a:effectLst/>
                <a:uLnTx/>
                <a:uFillTx/>
                <a:latin typeface="+mj-lt"/>
                <a:ea typeface="+mj-ea"/>
                <a:cs typeface="+mj-cs"/>
              </a:rPr>
              <a:t>Fire Prevention and Protection </a:t>
            </a:r>
          </a:p>
          <a:p>
            <a:pPr marL="0" marR="0" lvl="0" indent="0" fontAlgn="auto">
              <a:lnSpc>
                <a:spcPct val="90000"/>
              </a:lnSpc>
              <a:spcBef>
                <a:spcPct val="0"/>
              </a:spcBef>
              <a:spcAft>
                <a:spcPts val="600"/>
              </a:spcAft>
              <a:buClrTx/>
              <a:buSzTx/>
              <a:tabLst/>
              <a:defRPr/>
            </a:pPr>
            <a:endParaRPr kumimoji="0" lang="en-US" sz="4000" b="1" i="0" u="none" strike="noStrike" kern="1200" cap="none" spc="0" normalizeH="0" baseline="0" noProof="0">
              <a:ln>
                <a:noFill/>
              </a:ln>
              <a:solidFill>
                <a:srgbClr val="FFFFFF"/>
              </a:solidFill>
              <a:effectLst/>
              <a:uLnTx/>
              <a:uFillTx/>
              <a:latin typeface="+mj-lt"/>
              <a:ea typeface="+mj-ea"/>
              <a:cs typeface="+mj-cs"/>
            </a:endParaRPr>
          </a:p>
        </p:txBody>
      </p:sp>
      <p:sp>
        <p:nvSpPr>
          <p:cNvPr id="14" name="TextBox 13">
            <a:extLst>
              <a:ext uri="{FF2B5EF4-FFF2-40B4-BE49-F238E27FC236}">
                <a16:creationId xmlns:a16="http://schemas.microsoft.com/office/drawing/2014/main" id="{FC3F5158-9C5D-4E2B-96BA-6E1A28EFB75E}"/>
              </a:ext>
            </a:extLst>
          </p:cNvPr>
          <p:cNvSpPr txBox="1"/>
          <p:nvPr/>
        </p:nvSpPr>
        <p:spPr>
          <a:xfrm>
            <a:off x="628650" y="2586788"/>
            <a:ext cx="7886700" cy="408223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defRPr/>
            </a:pPr>
            <a:r>
              <a:rPr kumimoji="0" lang="en-US" sz="2000" b="1" i="0" u="none" strike="noStrike" cap="none" spc="0" normalizeH="0" baseline="0" noProof="0" dirty="0">
                <a:ln>
                  <a:noFill/>
                </a:ln>
                <a:effectLst/>
                <a:uLnTx/>
                <a:uFillTx/>
              </a:rPr>
              <a:t>Employer Responsibilities:</a:t>
            </a: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Management shall recognize its responsibility for the safe usage of cutting and welding equipment on its property and provide employees proper PPE for the work they perform</a:t>
            </a: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Based on fire potentials of the facility, establish areas for cutting and welding, and establish procedures for cutting and welding, in other areas</a:t>
            </a: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Designate an individual responsible for authorizing cutting and welding operations in areas not specifically designed for such processes</a:t>
            </a:r>
          </a:p>
          <a:p>
            <a:pPr marL="214313"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Ensure that cutters or welders and their supervisors are suitably trained in the safe operation of their equipment and the safe use of the process</a:t>
            </a:r>
          </a:p>
          <a:p>
            <a:pPr marL="214313"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Advise all contractors about flammable materials or hazardous conditions they may not be aware.</a:t>
            </a:r>
          </a:p>
        </p:txBody>
      </p:sp>
    </p:spTree>
    <p:extLst>
      <p:ext uri="{BB962C8B-B14F-4D97-AF65-F5344CB8AC3E}">
        <p14:creationId xmlns:p14="http://schemas.microsoft.com/office/powerpoint/2010/main" val="102629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9CAA56AA-CDBF-4D62-8169-E756B76D8424}"/>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 </a:t>
            </a:r>
          </a:p>
        </p:txBody>
      </p:sp>
      <p:sp>
        <p:nvSpPr>
          <p:cNvPr id="14" name="TextBox 13">
            <a:extLst>
              <a:ext uri="{FF2B5EF4-FFF2-40B4-BE49-F238E27FC236}">
                <a16:creationId xmlns:a16="http://schemas.microsoft.com/office/drawing/2014/main" id="{4FB57E11-AF00-4A47-BB84-1BDE0421FA42}"/>
              </a:ext>
            </a:extLst>
          </p:cNvPr>
          <p:cNvSpPr txBox="1"/>
          <p:nvPr/>
        </p:nvSpPr>
        <p:spPr>
          <a:xfrm>
            <a:off x="628650" y="2586788"/>
            <a:ext cx="7886700" cy="427121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kumimoji="0" lang="en-US" b="1" i="0" u="none" strike="noStrike" cap="none" spc="0" normalizeH="0" baseline="0" noProof="0" dirty="0">
                <a:ln>
                  <a:noFill/>
                </a:ln>
                <a:effectLst/>
                <a:uLnTx/>
                <a:uFillTx/>
              </a:rPr>
              <a:t>Supervisor Responsibilities:</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Is responsible for the safe handling of the cutting or welding equipment and the safe use of the cutting or welding process</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Shall determine the combustible materials and hazardous areas present or likely to be present in the work location</a:t>
            </a:r>
          </a:p>
          <a:p>
            <a:pPr marL="285750" indent="-228600">
              <a:lnSpc>
                <a:spcPct val="90000"/>
              </a:lnSpc>
              <a:spcAft>
                <a:spcPts val="600"/>
              </a:spcAft>
              <a:buFont typeface="Arial" panose="020B0604020202020204" pitchFamily="34" charset="0"/>
              <a:buChar char="•"/>
              <a:defRPr/>
            </a:pPr>
            <a:r>
              <a:rPr kumimoji="0" lang="en-US" b="0" i="0" u="none" strike="noStrike" cap="none" spc="0" normalizeH="0" baseline="0" noProof="0" dirty="0">
                <a:ln>
                  <a:noFill/>
                </a:ln>
                <a:effectLst/>
                <a:uLnTx/>
                <a:uFillTx/>
              </a:rPr>
              <a:t>Shall determine that fire protection and extinguishing equipment are properly located at the site and if fire watchers are required, see that they are available at the site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OHSA defines a supervisor as a </a:t>
            </a:r>
            <a:r>
              <a:rPr kumimoji="0" lang="en-US" b="1" i="0" u="none" strike="noStrike" cap="none" spc="0" normalizeH="0" baseline="0" noProof="0" dirty="0">
                <a:ln>
                  <a:noFill/>
                </a:ln>
                <a:effectLst/>
                <a:uLnTx/>
                <a:uFillTx/>
              </a:rPr>
              <a:t>person who has charge of a workplace or authority over a worker.</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If you were the person doing the cutting or welding, would you be considered the supervisor?</a:t>
            </a:r>
          </a:p>
        </p:txBody>
      </p:sp>
    </p:spTree>
    <p:extLst>
      <p:ext uri="{BB962C8B-B14F-4D97-AF65-F5344CB8AC3E}">
        <p14:creationId xmlns:p14="http://schemas.microsoft.com/office/powerpoint/2010/main" val="308044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9CAA56AA-CDBF-4D62-8169-E756B76D8424}"/>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 </a:t>
            </a:r>
          </a:p>
        </p:txBody>
      </p:sp>
      <p:sp>
        <p:nvSpPr>
          <p:cNvPr id="15" name="TextBox 14">
            <a:extLst>
              <a:ext uri="{FF2B5EF4-FFF2-40B4-BE49-F238E27FC236}">
                <a16:creationId xmlns:a16="http://schemas.microsoft.com/office/drawing/2014/main" id="{57721627-F822-43DC-9910-7C6C315AB4F3}"/>
              </a:ext>
            </a:extLst>
          </p:cNvPr>
          <p:cNvSpPr txBox="1"/>
          <p:nvPr/>
        </p:nvSpPr>
        <p:spPr>
          <a:xfrm>
            <a:off x="628650" y="2586788"/>
            <a:ext cx="7886700" cy="409442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b="1" dirty="0"/>
              <a:t>Employee</a:t>
            </a:r>
            <a:r>
              <a:rPr kumimoji="0" lang="en-US" b="1" i="0" u="none" strike="noStrike" cap="none" spc="0" normalizeH="0" baseline="0" noProof="0" dirty="0">
                <a:ln>
                  <a:noFill/>
                </a:ln>
                <a:effectLst/>
                <a:uLnTx/>
                <a:uFillTx/>
              </a:rPr>
              <a:t> Rights:</a:t>
            </a:r>
          </a:p>
          <a:p>
            <a:pPr indent="-228600">
              <a:lnSpc>
                <a:spcPct val="90000"/>
              </a:lnSpc>
              <a:spcAft>
                <a:spcPts val="600"/>
              </a:spcAft>
              <a:buFont typeface="Arial" panose="020B0604020202020204" pitchFamily="34" charset="0"/>
              <a:buChar char="•"/>
            </a:pPr>
            <a:r>
              <a:rPr lang="en-US" dirty="0"/>
              <a:t>Under OSHA, employees have many rights: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pPr>
            <a:r>
              <a:rPr lang="en-US" dirty="0"/>
              <a:t>Work in safe and healthful workplaces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pPr>
            <a:r>
              <a:rPr lang="en-US" dirty="0"/>
              <a:t>Know about hazardous chemicals in their workplaces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pPr>
            <a:r>
              <a:rPr lang="en-US" dirty="0"/>
              <a:t>Receive information about injuries and illnesses in their workplaces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pPr>
            <a:r>
              <a:rPr lang="en-US" b="0" i="0" dirty="0">
                <a:effectLst/>
              </a:rPr>
              <a:t>Complain or request hazard correction from their employers</a:t>
            </a:r>
            <a:endParaRPr lang="en-US" dirty="0"/>
          </a:p>
          <a:p>
            <a:pPr marL="285750" indent="-228600">
              <a:lnSpc>
                <a:spcPct val="90000"/>
              </a:lnSpc>
              <a:spcAft>
                <a:spcPts val="600"/>
              </a:spcAft>
              <a:buFont typeface="Arial" panose="020B0604020202020204" pitchFamily="34" charset="0"/>
              <a:buChar char="•"/>
            </a:pPr>
            <a:r>
              <a:rPr lang="en-US" b="0" i="0" dirty="0">
                <a:effectLst/>
              </a:rPr>
              <a:t>Receive training about workplace hazards</a:t>
            </a:r>
            <a:endParaRPr lang="en-US" dirty="0"/>
          </a:p>
          <a:p>
            <a:pPr marL="285750" indent="-228600">
              <a:lnSpc>
                <a:spcPct val="90000"/>
              </a:lnSpc>
              <a:spcAft>
                <a:spcPts val="600"/>
              </a:spcAft>
              <a:buFont typeface="Arial" panose="020B0604020202020204" pitchFamily="34" charset="0"/>
              <a:buChar char="•"/>
            </a:pPr>
            <a:r>
              <a:rPr lang="en-US" b="0" i="0" dirty="0">
                <a:effectLst/>
              </a:rPr>
              <a:t>File a complaint with OSHA</a:t>
            </a:r>
            <a:endParaRPr lang="en-US" dirty="0"/>
          </a:p>
          <a:p>
            <a:pPr marL="285750" indent="-228600">
              <a:lnSpc>
                <a:spcPct val="90000"/>
              </a:lnSpc>
              <a:spcAft>
                <a:spcPts val="600"/>
              </a:spcAft>
              <a:buFont typeface="Arial" panose="020B0604020202020204" pitchFamily="34" charset="0"/>
              <a:buChar char="•"/>
            </a:pPr>
            <a:r>
              <a:rPr lang="en-US" b="0" i="0" dirty="0">
                <a:effectLst/>
              </a:rPr>
              <a:t>Participate in an OSHA inspection</a:t>
            </a:r>
            <a:endParaRPr lang="en-US" dirty="0"/>
          </a:p>
          <a:p>
            <a:pPr marL="285750" indent="-228600">
              <a:lnSpc>
                <a:spcPct val="90000"/>
              </a:lnSpc>
              <a:spcAft>
                <a:spcPts val="600"/>
              </a:spcAft>
              <a:buFont typeface="Arial" panose="020B0604020202020204" pitchFamily="34" charset="0"/>
              <a:buChar char="•"/>
            </a:pPr>
            <a:r>
              <a:rPr lang="en-US" b="0" i="0" dirty="0">
                <a:effectLst/>
              </a:rPr>
              <a:t>Be free from retaliation for exercising rights</a:t>
            </a:r>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b="0" i="0" dirty="0">
                <a:effectLst/>
              </a:rPr>
              <a:t>Most of OSHA’s standards protect these rights. But employees also have responsibilities of their own to keep the overall workplace safe.</a:t>
            </a:r>
            <a:endParaRPr lang="en-US" dirty="0"/>
          </a:p>
        </p:txBody>
      </p:sp>
    </p:spTree>
    <p:extLst>
      <p:ext uri="{BB962C8B-B14F-4D97-AF65-F5344CB8AC3E}">
        <p14:creationId xmlns:p14="http://schemas.microsoft.com/office/powerpoint/2010/main" val="377730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9CAA56AA-CDBF-4D62-8169-E756B76D8424}"/>
              </a:ext>
            </a:extLst>
          </p:cNvPr>
          <p:cNvSpPr txBox="1"/>
          <p:nvPr/>
        </p:nvSpPr>
        <p:spPr>
          <a:xfrm>
            <a:off x="628650" y="401221"/>
            <a:ext cx="7886700" cy="134806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300" b="1" i="0" u="none" strike="noStrike" kern="1200" cap="none" spc="0" normalizeH="0" baseline="0" noProof="0">
                <a:ln>
                  <a:noFill/>
                </a:ln>
                <a:solidFill>
                  <a:srgbClr val="FFFFFF"/>
                </a:solidFill>
                <a:effectLst/>
                <a:uLnTx/>
                <a:uFillTx/>
                <a:latin typeface="+mj-lt"/>
                <a:ea typeface="+mj-ea"/>
                <a:cs typeface="+mj-cs"/>
              </a:rPr>
              <a:t>1910.252 - General Requirements - Fire Prevention and Protection </a:t>
            </a:r>
          </a:p>
        </p:txBody>
      </p:sp>
      <p:sp>
        <p:nvSpPr>
          <p:cNvPr id="6" name="TextBox 5">
            <a:extLst>
              <a:ext uri="{FF2B5EF4-FFF2-40B4-BE49-F238E27FC236}">
                <a16:creationId xmlns:a16="http://schemas.microsoft.com/office/drawing/2014/main" id="{5459CD49-DEF5-4CBF-9EE6-5B4C1806B198}"/>
              </a:ext>
            </a:extLst>
          </p:cNvPr>
          <p:cNvSpPr txBox="1"/>
          <p:nvPr/>
        </p:nvSpPr>
        <p:spPr>
          <a:xfrm>
            <a:off x="628650" y="2586788"/>
            <a:ext cx="7886700" cy="427121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defRPr/>
            </a:pPr>
            <a:r>
              <a:rPr lang="en-US" b="1" dirty="0"/>
              <a:t>Employee</a:t>
            </a:r>
            <a:r>
              <a:rPr kumimoji="0" lang="en-US" b="1" i="0" u="none" strike="noStrike" cap="none" spc="0" normalizeH="0" baseline="0" noProof="0" dirty="0">
                <a:ln>
                  <a:noFill/>
                </a:ln>
                <a:effectLst/>
                <a:uLnTx/>
                <a:uFillTx/>
              </a:rPr>
              <a:t> Responsibilities:</a:t>
            </a:r>
          </a:p>
          <a:p>
            <a:pPr marL="285750" indent="-228600">
              <a:lnSpc>
                <a:spcPct val="90000"/>
              </a:lnSpc>
              <a:spcAft>
                <a:spcPts val="600"/>
              </a:spcAft>
              <a:buFont typeface="Arial" panose="020B0604020202020204" pitchFamily="34" charset="0"/>
              <a:buChar char="•"/>
              <a:defRPr/>
            </a:pPr>
            <a:r>
              <a:rPr lang="en-US" dirty="0"/>
              <a:t>Read and follow all health and safety postings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defRPr/>
            </a:pPr>
            <a:r>
              <a:rPr lang="en-US" dirty="0"/>
              <a:t>Follow safe work practices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defRPr/>
            </a:pPr>
            <a:r>
              <a:rPr lang="en-US" dirty="0"/>
              <a:t>Help reduce work hazards</a:t>
            </a:r>
            <a:endParaRPr kumimoji="0" lang="en-US"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defRPr/>
            </a:pPr>
            <a:r>
              <a:rPr lang="en-US" b="0" i="0" dirty="0">
                <a:effectLst/>
              </a:rPr>
              <a:t>Report all occupational injuries, illnesses and hazardous conditions</a:t>
            </a:r>
            <a:endParaRPr lang="en-US" dirty="0"/>
          </a:p>
          <a:p>
            <a:pPr marL="285750" indent="-228600">
              <a:lnSpc>
                <a:spcPct val="90000"/>
              </a:lnSpc>
              <a:spcAft>
                <a:spcPts val="600"/>
              </a:spcAft>
              <a:buFont typeface="Arial" panose="020B0604020202020204" pitchFamily="34" charset="0"/>
              <a:buChar char="•"/>
              <a:defRPr/>
            </a:pPr>
            <a:r>
              <a:rPr lang="en-US" b="0" i="0" dirty="0">
                <a:effectLst/>
              </a:rPr>
              <a:t>Cooperate during an OSHA inspection</a:t>
            </a:r>
            <a:endParaRPr lang="en-US" dirty="0"/>
          </a:p>
          <a:p>
            <a:pPr marL="285750" indent="-228600">
              <a:lnSpc>
                <a:spcPct val="90000"/>
              </a:lnSpc>
              <a:spcAft>
                <a:spcPts val="600"/>
              </a:spcAft>
              <a:buFont typeface="Arial" panose="020B0604020202020204" pitchFamily="34" charset="0"/>
              <a:buChar char="•"/>
              <a:defRPr/>
            </a:pPr>
            <a:r>
              <a:rPr lang="en-US" b="0" i="0" dirty="0">
                <a:effectLst/>
              </a:rPr>
              <a:t>Exercise rights under the OSH Act in a responsible manner</a:t>
            </a:r>
          </a:p>
          <a:p>
            <a:pPr indent="-228600">
              <a:lnSpc>
                <a:spcPct val="90000"/>
              </a:lnSpc>
              <a:spcAft>
                <a:spcPts val="600"/>
              </a:spcAft>
              <a:buFont typeface="Arial" panose="020B0604020202020204" pitchFamily="34" charset="0"/>
              <a:buChar char="•"/>
              <a:defRPr/>
            </a:pPr>
            <a:endParaRPr lang="en-US" dirty="0"/>
          </a:p>
          <a:p>
            <a:pPr lvl="0" indent="-228600">
              <a:lnSpc>
                <a:spcPct val="90000"/>
              </a:lnSpc>
              <a:spcAft>
                <a:spcPts val="600"/>
              </a:spcAft>
              <a:buFont typeface="Arial" panose="020B0604020202020204" pitchFamily="34" charset="0"/>
              <a:buChar char="•"/>
              <a:defRPr/>
            </a:pPr>
            <a:r>
              <a:rPr lang="en-US" dirty="0"/>
              <a:t>Employees must follow all OSHA safety and health standards AND all rules issued by their employers that are intended to comply with OSHA’s health and safety standards and the OSH Act.</a:t>
            </a:r>
          </a:p>
          <a:p>
            <a:pPr lvl="0" indent="-228600">
              <a:lnSpc>
                <a:spcPct val="90000"/>
              </a:lnSpc>
              <a:spcAft>
                <a:spcPts val="600"/>
              </a:spcAft>
              <a:buFont typeface="Arial" panose="020B0604020202020204" pitchFamily="34" charset="0"/>
              <a:buChar char="•"/>
              <a:defRPr/>
            </a:pPr>
            <a:endParaRPr kumimoji="0" lang="en-US" b="0" i="0" u="none" strike="noStrike" cap="none" spc="0" normalizeH="0" baseline="0" noProof="0" dirty="0">
              <a:ln>
                <a:noFill/>
              </a:ln>
              <a:effectLst/>
              <a:uLnTx/>
              <a:uFillTx/>
            </a:endParaRPr>
          </a:p>
          <a:p>
            <a:pPr lvl="0" indent="-228600">
              <a:lnSpc>
                <a:spcPct val="90000"/>
              </a:lnSpc>
              <a:spcAft>
                <a:spcPts val="600"/>
              </a:spcAft>
              <a:buFont typeface="Arial" panose="020B0604020202020204" pitchFamily="34" charset="0"/>
              <a:buChar char="•"/>
              <a:defRPr/>
            </a:pPr>
            <a:r>
              <a:rPr lang="en-US" dirty="0"/>
              <a:t>Workplace injuries and accidents have a cost.  Fines and penalties, lost productivity, lost time and wages, lower morale.  Everyone must do their part to keep the workers and workplace safe. </a:t>
            </a:r>
            <a:endParaRPr kumimoji="0" lang="en-US"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188616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3EA75-CA37-4083-A16B-9D9D488BF6E9}">
  <ds:schemaRefs>
    <ds:schemaRef ds:uri="http://schemas.microsoft.com/sharepoint/v3/contenttype/forms"/>
  </ds:schemaRefs>
</ds:datastoreItem>
</file>

<file path=customXml/itemProps2.xml><?xml version="1.0" encoding="utf-8"?>
<ds:datastoreItem xmlns:ds="http://schemas.openxmlformats.org/officeDocument/2006/customXml" ds:itemID="{82E0AE53-00E7-48AD-8563-5040892C1B03}">
  <ds:schemaRefs>
    <ds:schemaRef ds:uri="a75f71b9-dc79-41da-af3d-5486b07b51b9"/>
    <ds:schemaRef ds:uri="http://schemas.microsoft.com/office/2006/documentManagement/types"/>
    <ds:schemaRef ds:uri="http://www.w3.org/XML/1998/namespace"/>
    <ds:schemaRef ds:uri="http://purl.org/dc/elements/1.1/"/>
    <ds:schemaRef ds:uri="90433dba-107d-4b9e-940f-3766d86c3499"/>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A080C0A-B19E-49FD-9818-70343F0F3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2175</TotalTime>
  <Words>7599</Words>
  <Application>Microsoft Office PowerPoint</Application>
  <PresentationFormat>On-screen Show (4:3)</PresentationFormat>
  <Paragraphs>596</Paragraphs>
  <Slides>58</Slides>
  <Notes>28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29 CFR 1910 - Subpart Q Welding, Cutting, and Brazing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21</cp:revision>
  <dcterms:created xsi:type="dcterms:W3CDTF">2021-02-10T13:15:50Z</dcterms:created>
  <dcterms:modified xsi:type="dcterms:W3CDTF">2023-03-16T13:51:19Z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