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7" r:id="rId6"/>
    <p:sldId id="258" r:id="rId7"/>
    <p:sldId id="259" r:id="rId8"/>
    <p:sldId id="261" r:id="rId9"/>
    <p:sldId id="262" r:id="rId10"/>
    <p:sldId id="263" r:id="rId11"/>
    <p:sldId id="275" r:id="rId12"/>
    <p:sldId id="276" r:id="rId13"/>
    <p:sldId id="264" r:id="rId14"/>
    <p:sldId id="265" r:id="rId15"/>
    <p:sldId id="268" r:id="rId16"/>
    <p:sldId id="269" r:id="rId17"/>
    <p:sldId id="270" r:id="rId18"/>
    <p:sldId id="281" r:id="rId19"/>
    <p:sldId id="284" r:id="rId20"/>
    <p:sldId id="290" r:id="rId21"/>
    <p:sldId id="285" r:id="rId22"/>
    <p:sldId id="282" r:id="rId23"/>
    <p:sldId id="288" r:id="rId24"/>
    <p:sldId id="287" r:id="rId25"/>
    <p:sldId id="272" r:id="rId26"/>
    <p:sldId id="278" r:id="rId27"/>
    <p:sldId id="280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7AF32-1733-4C07-BD59-D68193F47EE6}" v="2" dt="2022-08-17T14:57:49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962BC-EAC7-4757-B71C-ADEBD4E04A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E381F8-E6EF-4F45-A41C-A99FCCA2BEE3}">
      <dgm:prSet/>
      <dgm:spPr/>
      <dgm:t>
        <a:bodyPr/>
        <a:lstStyle/>
        <a:p>
          <a:pPr algn="l"/>
          <a:r>
            <a:rPr lang="en-US" dirty="0"/>
            <a:t>Driver Fatigue – Late Night Trouble Callback after Working All Day</a:t>
          </a:r>
        </a:p>
      </dgm:t>
    </dgm:pt>
    <dgm:pt modelId="{8F499704-1791-48E0-A017-2402B82CF159}" type="parTrans" cxnId="{A059D616-C0E2-42AB-B262-CD4E39700AC7}">
      <dgm:prSet/>
      <dgm:spPr/>
      <dgm:t>
        <a:bodyPr/>
        <a:lstStyle/>
        <a:p>
          <a:endParaRPr lang="en-US"/>
        </a:p>
      </dgm:t>
    </dgm:pt>
    <dgm:pt modelId="{ACFCD678-7609-4CB6-81C9-26F552ADF06C}" type="sibTrans" cxnId="{A059D616-C0E2-42AB-B262-CD4E39700AC7}">
      <dgm:prSet/>
      <dgm:spPr/>
      <dgm:t>
        <a:bodyPr/>
        <a:lstStyle/>
        <a:p>
          <a:endParaRPr lang="en-US"/>
        </a:p>
      </dgm:t>
    </dgm:pt>
    <dgm:pt modelId="{BF09B440-AF00-4661-859E-6040F686A8BB}">
      <dgm:prSet/>
      <dgm:spPr/>
      <dgm:t>
        <a:bodyPr/>
        <a:lstStyle/>
        <a:p>
          <a:r>
            <a:rPr lang="en-US" dirty="0"/>
            <a:t>Talking on the Phone While Driving. (Even Work-Related Phone Calls)</a:t>
          </a:r>
        </a:p>
      </dgm:t>
    </dgm:pt>
    <dgm:pt modelId="{DE5684CF-30CC-4185-9482-88CE1025B928}" type="parTrans" cxnId="{2EF77458-2A4D-47ED-AEC1-9502520D72E8}">
      <dgm:prSet/>
      <dgm:spPr/>
      <dgm:t>
        <a:bodyPr/>
        <a:lstStyle/>
        <a:p>
          <a:endParaRPr lang="en-US"/>
        </a:p>
      </dgm:t>
    </dgm:pt>
    <dgm:pt modelId="{C6972D63-53FB-47A7-B5B2-72436796156C}" type="sibTrans" cxnId="{2EF77458-2A4D-47ED-AEC1-9502520D72E8}">
      <dgm:prSet/>
      <dgm:spPr/>
      <dgm:t>
        <a:bodyPr/>
        <a:lstStyle/>
        <a:p>
          <a:endParaRPr lang="en-US"/>
        </a:p>
      </dgm:t>
    </dgm:pt>
    <dgm:pt modelId="{6D304C38-8CDA-4CF7-AB43-01F5C81D51E7}">
      <dgm:prSet/>
      <dgm:spPr/>
      <dgm:t>
        <a:bodyPr/>
        <a:lstStyle/>
        <a:p>
          <a:r>
            <a:rPr lang="en-US" dirty="0"/>
            <a:t>Eating your lunch while driving.</a:t>
          </a:r>
        </a:p>
      </dgm:t>
    </dgm:pt>
    <dgm:pt modelId="{79AC24B7-5481-475B-AB7C-D3CC4A5BB2CC}" type="parTrans" cxnId="{DA434D95-579F-46FD-A511-D515AF76EDAF}">
      <dgm:prSet/>
      <dgm:spPr/>
      <dgm:t>
        <a:bodyPr/>
        <a:lstStyle/>
        <a:p>
          <a:endParaRPr lang="en-US"/>
        </a:p>
      </dgm:t>
    </dgm:pt>
    <dgm:pt modelId="{CFFDB9B8-9B89-4E1E-BD89-B55485916DBD}" type="sibTrans" cxnId="{DA434D95-579F-46FD-A511-D515AF76EDAF}">
      <dgm:prSet/>
      <dgm:spPr/>
      <dgm:t>
        <a:bodyPr/>
        <a:lstStyle/>
        <a:p>
          <a:endParaRPr lang="en-US"/>
        </a:p>
      </dgm:t>
    </dgm:pt>
    <dgm:pt modelId="{31743DAA-A45A-41B0-8457-83E2365302C2}">
      <dgm:prSet/>
      <dgm:spPr/>
      <dgm:t>
        <a:bodyPr/>
        <a:lstStyle/>
        <a:p>
          <a:r>
            <a:rPr lang="en-US"/>
            <a:t>Hungover from the night before. </a:t>
          </a:r>
        </a:p>
      </dgm:t>
    </dgm:pt>
    <dgm:pt modelId="{5DB59CA8-0D6C-4249-BB1A-5DA72B7329C6}" type="parTrans" cxnId="{81DD81CF-D8E8-49AE-9FE5-85217F7923F8}">
      <dgm:prSet/>
      <dgm:spPr/>
      <dgm:t>
        <a:bodyPr/>
        <a:lstStyle/>
        <a:p>
          <a:endParaRPr lang="en-US"/>
        </a:p>
      </dgm:t>
    </dgm:pt>
    <dgm:pt modelId="{B80638FA-9B55-4F2A-8E8A-8E6600DAE417}" type="sibTrans" cxnId="{81DD81CF-D8E8-49AE-9FE5-85217F7923F8}">
      <dgm:prSet/>
      <dgm:spPr/>
      <dgm:t>
        <a:bodyPr/>
        <a:lstStyle/>
        <a:p>
          <a:endParaRPr lang="en-US"/>
        </a:p>
      </dgm:t>
    </dgm:pt>
    <dgm:pt modelId="{4C4A3661-B4B8-47C0-BAF8-19DF010D4DCA}">
      <dgm:prSet/>
      <dgm:spPr/>
      <dgm:t>
        <a:bodyPr/>
        <a:lstStyle/>
        <a:p>
          <a:r>
            <a:rPr lang="en-US"/>
            <a:t>Thinking about family or work stresses</a:t>
          </a:r>
        </a:p>
      </dgm:t>
    </dgm:pt>
    <dgm:pt modelId="{B734CA47-F4F8-4314-BB2D-E2C4E367A539}" type="parTrans" cxnId="{62B50E09-C7CB-4BA3-86EB-D0A057064D5A}">
      <dgm:prSet/>
      <dgm:spPr/>
      <dgm:t>
        <a:bodyPr/>
        <a:lstStyle/>
        <a:p>
          <a:endParaRPr lang="en-US"/>
        </a:p>
      </dgm:t>
    </dgm:pt>
    <dgm:pt modelId="{74929FB1-E80F-42A6-B25C-84CA96B0B146}" type="sibTrans" cxnId="{62B50E09-C7CB-4BA3-86EB-D0A057064D5A}">
      <dgm:prSet/>
      <dgm:spPr/>
      <dgm:t>
        <a:bodyPr/>
        <a:lstStyle/>
        <a:p>
          <a:endParaRPr lang="en-US"/>
        </a:p>
      </dgm:t>
    </dgm:pt>
    <dgm:pt modelId="{CA00536C-3CE8-4BD8-9505-724787509FD2}">
      <dgm:prSet/>
      <dgm:spPr/>
      <dgm:t>
        <a:bodyPr/>
        <a:lstStyle/>
        <a:p>
          <a:r>
            <a:rPr lang="en-US"/>
            <a:t>CAN YOU THINK OF ANY?</a:t>
          </a:r>
        </a:p>
      </dgm:t>
    </dgm:pt>
    <dgm:pt modelId="{72F4B63F-194C-40FA-B7D5-22DFAB656B23}" type="parTrans" cxnId="{D421DD44-CC46-4AE3-930E-FF1C0352323B}">
      <dgm:prSet/>
      <dgm:spPr/>
      <dgm:t>
        <a:bodyPr/>
        <a:lstStyle/>
        <a:p>
          <a:endParaRPr lang="en-US"/>
        </a:p>
      </dgm:t>
    </dgm:pt>
    <dgm:pt modelId="{BA52678B-2A5D-4E8C-91BE-DED52D18EF19}" type="sibTrans" cxnId="{D421DD44-CC46-4AE3-930E-FF1C0352323B}">
      <dgm:prSet/>
      <dgm:spPr/>
      <dgm:t>
        <a:bodyPr/>
        <a:lstStyle/>
        <a:p>
          <a:endParaRPr lang="en-US"/>
        </a:p>
      </dgm:t>
    </dgm:pt>
    <dgm:pt modelId="{B791E024-1E5B-4BC6-98AC-2914705B8666}" type="pres">
      <dgm:prSet presAssocID="{E91962BC-EAC7-4757-B71C-ADEBD4E04AAF}" presName="linear" presStyleCnt="0">
        <dgm:presLayoutVars>
          <dgm:animLvl val="lvl"/>
          <dgm:resizeHandles val="exact"/>
        </dgm:presLayoutVars>
      </dgm:prSet>
      <dgm:spPr/>
    </dgm:pt>
    <dgm:pt modelId="{095716DC-2DF8-4657-B58D-D7294966BEA4}" type="pres">
      <dgm:prSet presAssocID="{AEE381F8-E6EF-4F45-A41C-A99FCCA2BEE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BAC9525-A1D2-49FA-9C58-3E50C684BD3D}" type="pres">
      <dgm:prSet presAssocID="{ACFCD678-7609-4CB6-81C9-26F552ADF06C}" presName="spacer" presStyleCnt="0"/>
      <dgm:spPr/>
    </dgm:pt>
    <dgm:pt modelId="{C306798C-C1F0-485F-ABE4-D0220E9A643D}" type="pres">
      <dgm:prSet presAssocID="{BF09B440-AF00-4661-859E-6040F686A8B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7923360-E0B8-443E-BBC0-7D6E5C99F97E}" type="pres">
      <dgm:prSet presAssocID="{C6972D63-53FB-47A7-B5B2-72436796156C}" presName="spacer" presStyleCnt="0"/>
      <dgm:spPr/>
    </dgm:pt>
    <dgm:pt modelId="{47B9BCC0-9D17-4A19-A7D1-AA058570F8A4}" type="pres">
      <dgm:prSet presAssocID="{6D304C38-8CDA-4CF7-AB43-01F5C81D51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A3E0AA-049D-4830-AD12-30730F6CE67D}" type="pres">
      <dgm:prSet presAssocID="{CFFDB9B8-9B89-4E1E-BD89-B55485916DBD}" presName="spacer" presStyleCnt="0"/>
      <dgm:spPr/>
    </dgm:pt>
    <dgm:pt modelId="{9E53DA73-2A9A-4E46-8F51-EDC1BD6F57C0}" type="pres">
      <dgm:prSet presAssocID="{31743DAA-A45A-41B0-8457-83E2365302C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0082EF3-B44F-49E8-ACAF-0C1EB7184B39}" type="pres">
      <dgm:prSet presAssocID="{B80638FA-9B55-4F2A-8E8A-8E6600DAE417}" presName="spacer" presStyleCnt="0"/>
      <dgm:spPr/>
    </dgm:pt>
    <dgm:pt modelId="{FD078609-34EC-4F37-9B8B-AB6154725F02}" type="pres">
      <dgm:prSet presAssocID="{4C4A3661-B4B8-47C0-BAF8-19DF010D4DC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038AAB9-525A-4B27-AA8F-53627715F7C5}" type="pres">
      <dgm:prSet presAssocID="{74929FB1-E80F-42A6-B25C-84CA96B0B146}" presName="spacer" presStyleCnt="0"/>
      <dgm:spPr/>
    </dgm:pt>
    <dgm:pt modelId="{72B3490F-1A9D-4538-A49C-EA057DB9B12F}" type="pres">
      <dgm:prSet presAssocID="{CA00536C-3CE8-4BD8-9505-724787509FD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2B50E09-C7CB-4BA3-86EB-D0A057064D5A}" srcId="{E91962BC-EAC7-4757-B71C-ADEBD4E04AAF}" destId="{4C4A3661-B4B8-47C0-BAF8-19DF010D4DCA}" srcOrd="4" destOrd="0" parTransId="{B734CA47-F4F8-4314-BB2D-E2C4E367A539}" sibTransId="{74929FB1-E80F-42A6-B25C-84CA96B0B146}"/>
    <dgm:cxn modelId="{D8B00316-3335-4BFA-B0D9-ACA7DB0F5B5B}" type="presOf" srcId="{E91962BC-EAC7-4757-B71C-ADEBD4E04AAF}" destId="{B791E024-1E5B-4BC6-98AC-2914705B8666}" srcOrd="0" destOrd="0" presId="urn:microsoft.com/office/officeart/2005/8/layout/vList2"/>
    <dgm:cxn modelId="{A059D616-C0E2-42AB-B262-CD4E39700AC7}" srcId="{E91962BC-EAC7-4757-B71C-ADEBD4E04AAF}" destId="{AEE381F8-E6EF-4F45-A41C-A99FCCA2BEE3}" srcOrd="0" destOrd="0" parTransId="{8F499704-1791-48E0-A017-2402B82CF159}" sibTransId="{ACFCD678-7609-4CB6-81C9-26F552ADF06C}"/>
    <dgm:cxn modelId="{32C5095B-5005-4FF9-83B7-219A10CAA971}" type="presOf" srcId="{6D304C38-8CDA-4CF7-AB43-01F5C81D51E7}" destId="{47B9BCC0-9D17-4A19-A7D1-AA058570F8A4}" srcOrd="0" destOrd="0" presId="urn:microsoft.com/office/officeart/2005/8/layout/vList2"/>
    <dgm:cxn modelId="{217A2E43-4A0C-41E8-8FF0-343B3676BB9F}" type="presOf" srcId="{CA00536C-3CE8-4BD8-9505-724787509FD2}" destId="{72B3490F-1A9D-4538-A49C-EA057DB9B12F}" srcOrd="0" destOrd="0" presId="urn:microsoft.com/office/officeart/2005/8/layout/vList2"/>
    <dgm:cxn modelId="{D421DD44-CC46-4AE3-930E-FF1C0352323B}" srcId="{E91962BC-EAC7-4757-B71C-ADEBD4E04AAF}" destId="{CA00536C-3CE8-4BD8-9505-724787509FD2}" srcOrd="5" destOrd="0" parTransId="{72F4B63F-194C-40FA-B7D5-22DFAB656B23}" sibTransId="{BA52678B-2A5D-4E8C-91BE-DED52D18EF19}"/>
    <dgm:cxn modelId="{19729847-80B1-4811-9066-5C473C84DB8A}" type="presOf" srcId="{31743DAA-A45A-41B0-8457-83E2365302C2}" destId="{9E53DA73-2A9A-4E46-8F51-EDC1BD6F57C0}" srcOrd="0" destOrd="0" presId="urn:microsoft.com/office/officeart/2005/8/layout/vList2"/>
    <dgm:cxn modelId="{2EF77458-2A4D-47ED-AEC1-9502520D72E8}" srcId="{E91962BC-EAC7-4757-B71C-ADEBD4E04AAF}" destId="{BF09B440-AF00-4661-859E-6040F686A8BB}" srcOrd="1" destOrd="0" parTransId="{DE5684CF-30CC-4185-9482-88CE1025B928}" sibTransId="{C6972D63-53FB-47A7-B5B2-72436796156C}"/>
    <dgm:cxn modelId="{AEA73C85-BA54-4261-B7AB-173A4F312EA2}" type="presOf" srcId="{BF09B440-AF00-4661-859E-6040F686A8BB}" destId="{C306798C-C1F0-485F-ABE4-D0220E9A643D}" srcOrd="0" destOrd="0" presId="urn:microsoft.com/office/officeart/2005/8/layout/vList2"/>
    <dgm:cxn modelId="{DA434D95-579F-46FD-A511-D515AF76EDAF}" srcId="{E91962BC-EAC7-4757-B71C-ADEBD4E04AAF}" destId="{6D304C38-8CDA-4CF7-AB43-01F5C81D51E7}" srcOrd="2" destOrd="0" parTransId="{79AC24B7-5481-475B-AB7C-D3CC4A5BB2CC}" sibTransId="{CFFDB9B8-9B89-4E1E-BD89-B55485916DBD}"/>
    <dgm:cxn modelId="{CBF854AB-9440-4018-86B7-F452435D2DC1}" type="presOf" srcId="{4C4A3661-B4B8-47C0-BAF8-19DF010D4DCA}" destId="{FD078609-34EC-4F37-9B8B-AB6154725F02}" srcOrd="0" destOrd="0" presId="urn:microsoft.com/office/officeart/2005/8/layout/vList2"/>
    <dgm:cxn modelId="{68FE55CB-4F5C-4423-A970-A376458FEDC8}" type="presOf" srcId="{AEE381F8-E6EF-4F45-A41C-A99FCCA2BEE3}" destId="{095716DC-2DF8-4657-B58D-D7294966BEA4}" srcOrd="0" destOrd="0" presId="urn:microsoft.com/office/officeart/2005/8/layout/vList2"/>
    <dgm:cxn modelId="{81DD81CF-D8E8-49AE-9FE5-85217F7923F8}" srcId="{E91962BC-EAC7-4757-B71C-ADEBD4E04AAF}" destId="{31743DAA-A45A-41B0-8457-83E2365302C2}" srcOrd="3" destOrd="0" parTransId="{5DB59CA8-0D6C-4249-BB1A-5DA72B7329C6}" sibTransId="{B80638FA-9B55-4F2A-8E8A-8E6600DAE417}"/>
    <dgm:cxn modelId="{BBA3264A-541C-49E6-B59E-6A3123129FAA}" type="presParOf" srcId="{B791E024-1E5B-4BC6-98AC-2914705B8666}" destId="{095716DC-2DF8-4657-B58D-D7294966BEA4}" srcOrd="0" destOrd="0" presId="urn:microsoft.com/office/officeart/2005/8/layout/vList2"/>
    <dgm:cxn modelId="{21702235-7209-4310-9D2B-CE718F0C7002}" type="presParOf" srcId="{B791E024-1E5B-4BC6-98AC-2914705B8666}" destId="{9BAC9525-A1D2-49FA-9C58-3E50C684BD3D}" srcOrd="1" destOrd="0" presId="urn:microsoft.com/office/officeart/2005/8/layout/vList2"/>
    <dgm:cxn modelId="{A9D33F7B-19BC-4CAF-99D4-1C7666CCCB42}" type="presParOf" srcId="{B791E024-1E5B-4BC6-98AC-2914705B8666}" destId="{C306798C-C1F0-485F-ABE4-D0220E9A643D}" srcOrd="2" destOrd="0" presId="urn:microsoft.com/office/officeart/2005/8/layout/vList2"/>
    <dgm:cxn modelId="{E68560BC-9E7F-4FE7-A466-3AC573B17D01}" type="presParOf" srcId="{B791E024-1E5B-4BC6-98AC-2914705B8666}" destId="{37923360-E0B8-443E-BBC0-7D6E5C99F97E}" srcOrd="3" destOrd="0" presId="urn:microsoft.com/office/officeart/2005/8/layout/vList2"/>
    <dgm:cxn modelId="{12BFD5CD-7002-4496-81BF-691A64271D43}" type="presParOf" srcId="{B791E024-1E5B-4BC6-98AC-2914705B8666}" destId="{47B9BCC0-9D17-4A19-A7D1-AA058570F8A4}" srcOrd="4" destOrd="0" presId="urn:microsoft.com/office/officeart/2005/8/layout/vList2"/>
    <dgm:cxn modelId="{9DFE8AAB-9B80-4E45-A040-4A76C77621C8}" type="presParOf" srcId="{B791E024-1E5B-4BC6-98AC-2914705B8666}" destId="{76A3E0AA-049D-4830-AD12-30730F6CE67D}" srcOrd="5" destOrd="0" presId="urn:microsoft.com/office/officeart/2005/8/layout/vList2"/>
    <dgm:cxn modelId="{908BC8A6-B244-4E12-BB29-7B970039418E}" type="presParOf" srcId="{B791E024-1E5B-4BC6-98AC-2914705B8666}" destId="{9E53DA73-2A9A-4E46-8F51-EDC1BD6F57C0}" srcOrd="6" destOrd="0" presId="urn:microsoft.com/office/officeart/2005/8/layout/vList2"/>
    <dgm:cxn modelId="{63BFE1E8-135D-4BAF-9AB2-C3928E0D977F}" type="presParOf" srcId="{B791E024-1E5B-4BC6-98AC-2914705B8666}" destId="{B0082EF3-B44F-49E8-ACAF-0C1EB7184B39}" srcOrd="7" destOrd="0" presId="urn:microsoft.com/office/officeart/2005/8/layout/vList2"/>
    <dgm:cxn modelId="{AB3EA291-F7AC-4DC2-AE63-E853741D3F64}" type="presParOf" srcId="{B791E024-1E5B-4BC6-98AC-2914705B8666}" destId="{FD078609-34EC-4F37-9B8B-AB6154725F02}" srcOrd="8" destOrd="0" presId="urn:microsoft.com/office/officeart/2005/8/layout/vList2"/>
    <dgm:cxn modelId="{CA0B03BE-75A9-4949-9507-259E2629971E}" type="presParOf" srcId="{B791E024-1E5B-4BC6-98AC-2914705B8666}" destId="{A038AAB9-525A-4B27-AA8F-53627715F7C5}" srcOrd="9" destOrd="0" presId="urn:microsoft.com/office/officeart/2005/8/layout/vList2"/>
    <dgm:cxn modelId="{A8DF514F-3162-4AC4-869F-0D84F738CF41}" type="presParOf" srcId="{B791E024-1E5B-4BC6-98AC-2914705B8666}" destId="{72B3490F-1A9D-4538-A49C-EA057DB9B12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716DC-2DF8-4657-B58D-D7294966BEA4}">
      <dsp:nvSpPr>
        <dsp:cNvPr id="0" name=""/>
        <dsp:cNvSpPr/>
      </dsp:nvSpPr>
      <dsp:spPr>
        <a:xfrm>
          <a:off x="0" y="95003"/>
          <a:ext cx="6263640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Driver Fatigue – Late Night Trouble Callback after Working All Day</a:t>
          </a:r>
        </a:p>
      </dsp:txBody>
      <dsp:txXfrm>
        <a:off x="40780" y="135783"/>
        <a:ext cx="6182080" cy="753819"/>
      </dsp:txXfrm>
    </dsp:sp>
    <dsp:sp modelId="{C306798C-C1F0-485F-ABE4-D0220E9A643D}">
      <dsp:nvSpPr>
        <dsp:cNvPr id="0" name=""/>
        <dsp:cNvSpPr/>
      </dsp:nvSpPr>
      <dsp:spPr>
        <a:xfrm>
          <a:off x="0" y="990863"/>
          <a:ext cx="6263640" cy="835379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Talking on the Phone While Driving. (Even Work-Related Phone Calls)</a:t>
          </a:r>
        </a:p>
      </dsp:txBody>
      <dsp:txXfrm>
        <a:off x="40780" y="1031643"/>
        <a:ext cx="6182080" cy="753819"/>
      </dsp:txXfrm>
    </dsp:sp>
    <dsp:sp modelId="{47B9BCC0-9D17-4A19-A7D1-AA058570F8A4}">
      <dsp:nvSpPr>
        <dsp:cNvPr id="0" name=""/>
        <dsp:cNvSpPr/>
      </dsp:nvSpPr>
      <dsp:spPr>
        <a:xfrm>
          <a:off x="0" y="1886723"/>
          <a:ext cx="6263640" cy="835379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Eating your lunch while driving.</a:t>
          </a:r>
        </a:p>
      </dsp:txBody>
      <dsp:txXfrm>
        <a:off x="40780" y="1927503"/>
        <a:ext cx="6182080" cy="753819"/>
      </dsp:txXfrm>
    </dsp:sp>
    <dsp:sp modelId="{9E53DA73-2A9A-4E46-8F51-EDC1BD6F57C0}">
      <dsp:nvSpPr>
        <dsp:cNvPr id="0" name=""/>
        <dsp:cNvSpPr/>
      </dsp:nvSpPr>
      <dsp:spPr>
        <a:xfrm>
          <a:off x="0" y="2782584"/>
          <a:ext cx="6263640" cy="835379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Hungover from the night before. </a:t>
          </a:r>
        </a:p>
      </dsp:txBody>
      <dsp:txXfrm>
        <a:off x="40780" y="2823364"/>
        <a:ext cx="6182080" cy="753819"/>
      </dsp:txXfrm>
    </dsp:sp>
    <dsp:sp modelId="{FD078609-34EC-4F37-9B8B-AB6154725F02}">
      <dsp:nvSpPr>
        <dsp:cNvPr id="0" name=""/>
        <dsp:cNvSpPr/>
      </dsp:nvSpPr>
      <dsp:spPr>
        <a:xfrm>
          <a:off x="0" y="3678444"/>
          <a:ext cx="6263640" cy="835379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Thinking about family or work stresses</a:t>
          </a:r>
        </a:p>
      </dsp:txBody>
      <dsp:txXfrm>
        <a:off x="40780" y="3719224"/>
        <a:ext cx="6182080" cy="753819"/>
      </dsp:txXfrm>
    </dsp:sp>
    <dsp:sp modelId="{72B3490F-1A9D-4538-A49C-EA057DB9B12F}">
      <dsp:nvSpPr>
        <dsp:cNvPr id="0" name=""/>
        <dsp:cNvSpPr/>
      </dsp:nvSpPr>
      <dsp:spPr>
        <a:xfrm>
          <a:off x="0" y="4574304"/>
          <a:ext cx="6263640" cy="8353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CAN YOU THINK OF ANY?</a:t>
          </a:r>
        </a:p>
      </dsp:txBody>
      <dsp:txXfrm>
        <a:off x="40780" y="4615084"/>
        <a:ext cx="6182080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B3F-608D-15B3-8006-13FFF4791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6FCAD-B1C5-4993-0F7F-3115A7416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7C6A6-BBC4-45BB-E8BE-D79BEAB9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41F9-1E94-04E3-2BCF-2E29B895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CAD79-1045-BBE5-A83D-6328E2B8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6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D2DB-5054-C024-CFE1-7A0CE435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FB608-3E0F-1717-37D6-A24BAE5DC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4F308-D4D1-72FB-623A-23586B7A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4564C-609D-EE87-D31D-FC9336A3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CDB60-33BC-7A8A-FD2F-88B3F604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6522D-0F78-6C9A-E69F-84DCD9982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89ACF-C15C-6D1E-E13A-7218023CA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533AF-7A9D-63E9-91F8-5F06B318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1BD8-A1EB-8E2A-5795-03B4F6F1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7F727-75D0-530A-A7CF-7CD435CE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8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98AA-F8BB-E7FB-83E8-BC88D38E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1B630-A8C8-6CE7-2A25-2FF03E681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E22DA-46FF-86EB-66F0-3315F109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6D522-737D-92FE-157D-ADE3FD29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8A3E7-4EA8-2A04-1154-2B4288AD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CAAD-DF00-74DF-9BA7-8FF69058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655C8-54C1-B4E1-F258-934186FE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D99B1-F26B-C23D-FD5A-F7C6FE92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4875D-80EC-8CA6-D581-70C38000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FFD9E-98F1-E6E5-B0CB-9F7A29F3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BEA7-BD0B-F2A5-A12B-334DD9DF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696A-7A3E-852B-CAD7-2F570AAC2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2667F-3DCA-1E3D-51F6-A5658C653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44E2F-6B35-498D-89F4-C6C29C3C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C0D84-D401-EA9C-1D72-2AFB0819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2A998-F42C-EFA5-4442-CD07F128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A1A3-03D5-BEA1-8E0F-AA52150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A9C9-FD5B-0609-9BBC-0814DA5EF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35CC8-DA9E-F8F2-8584-E73573392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E722A-E836-3EC1-B706-97834DE66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05EDE-EB1C-C4D6-DF52-9BA07894D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05E8F-E6D8-BFAF-DE29-D5853A95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346FA0-5B3F-C786-DCE9-CC3727B0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D1B59-33B8-0EAF-7573-C4D54FDF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2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3839-1C21-2657-DDBA-5E86F8EE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F8815-F523-B040-D5ED-1BE3348B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D7FFA-CCAF-9740-8015-C9B610AE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8EA01-4D58-247F-606B-B546B9D9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6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111E1-9914-33DD-1FDD-906AADF2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FEEA7-6777-8B50-83A4-B31CD9CC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2DA64-01C7-6588-2B52-B004D6D2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1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D1EA-7BF0-5807-FB04-08C51A4D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42CE-E824-D422-019E-3C286D9E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67EEE-92B5-A8CF-E6C2-18D04A382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8D65-6F2C-E606-F02F-18E7B6DC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2B197-9EE6-325E-3C71-9F5DB3D5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314E0-32D4-0118-C8EF-C7BADD1B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6A52-0103-6BFB-9242-A585C5DB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BAB89-B7C4-0700-6EED-279E43807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2720B-65ED-7F74-8A27-A2069F8FC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16AF0-EE49-C55A-82A4-5347235E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10DA6-308D-150C-8244-76F2DFD5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4B3F9-0C3A-34B1-DDB2-CE7FF782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0E837-6150-2646-0E4A-AFB4A4A0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56BDC-ED04-81C3-0CC3-080C1167A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81F44-3B96-81F7-7BFC-D688E706F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1F33-1A15-40A3-BD94-D9DE1B52D44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EB257-D870-109C-405B-24587B4C6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DAA4F-1C9F-6603-DB06-DC31FB6CE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F0CD-32A6-4E82-84F0-6B036DDF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2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osha.gov/laws-regs/interlinking/standards/1926.601(b)(9)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9tPzALVSSvs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ags.com/blog/preventing-distracted-driving-technologi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ories.avvo.com/crime/traffic-law/washingtons-distracted-driving-law-makes-coffee-illegal.html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ennedee7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-press.com/story/news/local/2019/05/26/new-florida-texting-and-driving-law-do-sw-fl-drivers-think-texting-while-driving-ban-help/3694695002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5240A-495C-87AE-85D9-27C4885FE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en-US" sz="8800" b="1" dirty="0">
                <a:ln w="12700">
                  <a:solidFill>
                    <a:srgbClr val="00206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Vehicle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E55E2-23A7-3EB1-CB12-A42275F63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r>
              <a:rPr lang="en-US" sz="3600" dirty="0"/>
              <a:t>Elevator Industry</a:t>
            </a:r>
          </a:p>
          <a:p>
            <a:r>
              <a:rPr lang="en-US" sz="3600" dirty="0"/>
              <a:t>Safety Partners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us">
            <a:extLst>
              <a:ext uri="{FF2B5EF4-FFF2-40B4-BE49-F238E27FC236}">
                <a16:creationId xmlns:a16="http://schemas.microsoft.com/office/drawing/2014/main" id="{0B08E3E8-14BF-3E83-40B5-69AB7608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1544" y="1267079"/>
            <a:ext cx="4087368" cy="408736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15E3BB4-7B02-05AC-A0C9-8E840A5FB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60" y="320040"/>
            <a:ext cx="3342592" cy="1133082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855BC48-EB99-EE1C-9104-713607DC1038}"/>
              </a:ext>
            </a:extLst>
          </p:cNvPr>
          <p:cNvSpPr txBox="1"/>
          <p:nvPr/>
        </p:nvSpPr>
        <p:spPr>
          <a:xfrm>
            <a:off x="1521957" y="1398478"/>
            <a:ext cx="2628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/>
              <a:t>Elevator Industry Safety Partners</a:t>
            </a:r>
          </a:p>
        </p:txBody>
      </p:sp>
    </p:spTree>
    <p:extLst>
      <p:ext uri="{BB962C8B-B14F-4D97-AF65-F5344CB8AC3E}">
        <p14:creationId xmlns:p14="http://schemas.microsoft.com/office/powerpoint/2010/main" val="417446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ggressive Man — Walnut, CA — Certified Safe Driver">
            <a:extLst>
              <a:ext uri="{FF2B5EF4-FFF2-40B4-BE49-F238E27FC236}">
                <a16:creationId xmlns:a16="http://schemas.microsoft.com/office/drawing/2014/main" id="{E73CE879-4D36-6166-FA47-CCB28EC725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r="3325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8" name="Title 1">
            <a:extLst>
              <a:ext uri="{FF2B5EF4-FFF2-40B4-BE49-F238E27FC236}">
                <a16:creationId xmlns:a16="http://schemas.microsoft.com/office/drawing/2014/main" id="{6ED48A92-AB3B-C5F8-762A-15C8566F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656" y="365124"/>
            <a:ext cx="5962344" cy="29490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</a:rPr>
              <a:t>Aggressive Driving!</a:t>
            </a:r>
          </a:p>
        </p:txBody>
      </p:sp>
      <p:sp>
        <p:nvSpPr>
          <p:cNvPr id="1041" name="Text Placeholder 3">
            <a:extLst>
              <a:ext uri="{FF2B5EF4-FFF2-40B4-BE49-F238E27FC236}">
                <a16:creationId xmlns:a16="http://schemas.microsoft.com/office/drawing/2014/main" id="{E06304DD-FA18-C147-D106-433D3C8FB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242" y="3543868"/>
            <a:ext cx="4749421" cy="32299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505050"/>
                </a:solidFill>
                <a:effectLst/>
                <a:latin typeface="proxima-nova"/>
              </a:rPr>
              <a:t>The National Highway Traffic Safety Administration (NHTSA) </a:t>
            </a:r>
            <a:r>
              <a:rPr lang="en-US" sz="2800" dirty="0">
                <a:latin typeface="proxima-nova"/>
              </a:rPr>
              <a:t>defines </a:t>
            </a:r>
            <a:r>
              <a:rPr lang="en-US" sz="2800" b="0" i="0" dirty="0">
                <a:solidFill>
                  <a:srgbClr val="505050"/>
                </a:solidFill>
                <a:effectLst/>
                <a:latin typeface="proxima-nova"/>
              </a:rPr>
              <a:t>aggressive driving as occurring when “an individual commits a combination of moving traffic offenses so as to endanger other persons or property.”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157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FDD9F-966B-7B90-95CA-AC30B388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60" y="-231446"/>
            <a:ext cx="664772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Behaviors of Aggressive Driving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6D95F-A51B-4D20-4EE7-13ADCC5CD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069" y="755176"/>
            <a:ext cx="7005321" cy="6018663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Following improperly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Improper or erratic lane changing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Illegal driving on road shoulder, in ditch, or on sidewalk or median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Passing where prohibited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Operating the vehicle in an erratic, reckless, careless, or negligent manner or suddenly changing speeds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Failure to yield right of way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Failure to obey traffic signs, traffic control devices, or traffic officers, failure to observe safety zone traffic laws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Failure to observe warnings or instructions on vehicle displaying them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Failure to signal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Driving too fast for conditions or in excess of posted speed limit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Racing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proxima-nova"/>
              </a:rPr>
              <a:t>Making an improper turn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i="0" dirty="0">
              <a:solidFill>
                <a:srgbClr val="505050"/>
              </a:solidFill>
              <a:effectLst/>
              <a:latin typeface="proxima-nova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 descr="Aggressive driving is a problem in Wisconsin, and extreme instances can develop into road rage.">
            <a:extLst>
              <a:ext uri="{FF2B5EF4-FFF2-40B4-BE49-F238E27FC236}">
                <a16:creationId xmlns:a16="http://schemas.microsoft.com/office/drawing/2014/main" id="{5974013B-9171-57A9-76EF-71E4D36083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r="42592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0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8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041E0-B5D7-8F17-3776-47D90C2CD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1849" y="291152"/>
            <a:ext cx="3799425" cy="580526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 dirty="0"/>
              <a:t>Have you EXPERIENCED an aggressive driving situation?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 dirty="0"/>
              <a:t>Have you been an aggressive driver?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B68FD-9686-9F26-5A58-F208698D7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828" y="1240345"/>
            <a:ext cx="5926928" cy="43641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EF5CB5B-5A7C-5AEA-79DC-38C7DB59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52" y="90660"/>
            <a:ext cx="1624416" cy="9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1C6045A-B548-7208-B010-055898CA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31" y="172566"/>
            <a:ext cx="1457803" cy="83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C3946D-1D45-60A0-36E3-028EFF5B3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370" y="65860"/>
            <a:ext cx="998377" cy="998377"/>
          </a:xfrm>
          <a:prstGeom prst="rect">
            <a:avLst/>
          </a:prstGeom>
        </p:spPr>
      </p:pic>
      <p:pic>
        <p:nvPicPr>
          <p:cNvPr id="1032" name="Picture 8" descr="Reflective Warning Signs - Slow">
            <a:extLst>
              <a:ext uri="{FF2B5EF4-FFF2-40B4-BE49-F238E27FC236}">
                <a16:creationId xmlns:a16="http://schemas.microsoft.com/office/drawing/2014/main" id="{218FE62F-0FB0-9D74-5DA1-3D61664E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94" y="95309"/>
            <a:ext cx="998377" cy="9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ve R3-2 No Left Turn Symbol Signs -18x18 - Official MUTCD Reflective Rust-Free Heavy Gauge Aluminum Road Signs">
            <a:extLst>
              <a:ext uri="{FF2B5EF4-FFF2-40B4-BE49-F238E27FC236}">
                <a16:creationId xmlns:a16="http://schemas.microsoft.com/office/drawing/2014/main" id="{2712A87A-88B4-098F-A728-E0266C0B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79" y="78259"/>
            <a:ext cx="998377" cy="9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flective Warning Signs - Winding Road (Symbol)">
            <a:extLst>
              <a:ext uri="{FF2B5EF4-FFF2-40B4-BE49-F238E27FC236}">
                <a16:creationId xmlns:a16="http://schemas.microsoft.com/office/drawing/2014/main" id="{7CB053C5-2616-361F-8974-88040F6D3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5765592"/>
            <a:ext cx="998377" cy="9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BD23E-EEB0-B238-D9F8-30E18D8907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9739" y="5768962"/>
            <a:ext cx="1648152" cy="991638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5EBFC03-2E1E-DA3E-7473-463B9C3FA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938" y="5768962"/>
            <a:ext cx="1245223" cy="99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B7316DB-DFCD-B0E5-84B4-015BC0B3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614" y="5725885"/>
            <a:ext cx="1077790" cy="10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2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4" name="Freeform: Shape 41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98003-C086-EC27-79B6-02BFE16D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1" y="586854"/>
            <a:ext cx="3434251" cy="46766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Driver </a:t>
            </a:r>
            <a:b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&amp; Passenger</a:t>
            </a:r>
            <a:b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Restraint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D1305-5EAA-CBC0-FB0C-EEA50BFB6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58018" y="649480"/>
            <a:ext cx="372950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i="0" strike="noStrike" dirty="0">
                <a:effectLst/>
              </a:rPr>
              <a:t>OSHA Standard:</a:t>
            </a:r>
            <a:endParaRPr lang="en-US" sz="3200" b="1" i="0" strike="noStrike" dirty="0">
              <a:effectLst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1926.601(b)(9)</a:t>
            </a:r>
            <a:r>
              <a:rPr lang="en-US" sz="2400" b="0" i="0" dirty="0">
                <a:effectLst/>
              </a:rPr>
              <a:t>Seat belts and anchorages meeting the requirements of 49 CFR Part 571 (Department of Transportation, Federal Motor Vehicle Safety Standards) shall be installed in all motor vehicles.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098" name="Picture 2" descr="Icon&#10;&#10;Description automatically generated">
            <a:extLst>
              <a:ext uri="{FF2B5EF4-FFF2-40B4-BE49-F238E27FC236}">
                <a16:creationId xmlns:a16="http://schemas.microsoft.com/office/drawing/2014/main" id="{675965A2-BAE3-F2F0-C8C5-EE676FF36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02" y="1036475"/>
            <a:ext cx="3615776" cy="47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5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01C6-D572-4834-B5CB-246B5DDE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Six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Reasons To Wear </a:t>
            </a:r>
            <a:r>
              <a:rPr lang="en-US" sz="5400" b="1" dirty="0">
                <a:solidFill>
                  <a:srgbClr val="FFFFFF"/>
                </a:solidFill>
              </a:rPr>
              <a:t>A</a:t>
            </a: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Seatbelt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6FA3D-98FE-84BD-9299-1BFF152A7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/>
              <a:t>Saves Lives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Prevents Injuries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Keeps Passengers from Projection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Airbags Can’t Work Alone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You’ll Avoid a Traffic Ticket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Following Company Safety Policy</a:t>
            </a:r>
          </a:p>
          <a:p>
            <a:pPr marL="571500" indent="-457200">
              <a:buFont typeface="+mj-lt"/>
              <a:buAutoNum type="arabicPeriod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Do You Know of an instance where a seatbelt has saved a life?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Online Media 7" title="NO SEAT BELT CAR CRASH COMPILATION">
            <a:hlinkClick r:id="" action="ppaction://media"/>
            <a:extLst>
              <a:ext uri="{FF2B5EF4-FFF2-40B4-BE49-F238E27FC236}">
                <a16:creationId xmlns:a16="http://schemas.microsoft.com/office/drawing/2014/main" id="{DE027A76-A5A4-E755-4D23-1E8DB03B85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78449" y="2354089"/>
            <a:ext cx="6428199" cy="40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D36A4B-3597-E034-798E-F71834DA39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490"/>
          <a:stretch/>
        </p:blipFill>
        <p:spPr bwMode="auto">
          <a:xfrm>
            <a:off x="2480825" y="1367239"/>
            <a:ext cx="9988142" cy="54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1C9D7E-075D-23A1-1424-FCA6D662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" y="0"/>
            <a:ext cx="5718049" cy="189248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OSHA Standard</a:t>
            </a:r>
            <a:br>
              <a:rPr lang="en-US" sz="5600" b="1" dirty="0">
                <a:solidFill>
                  <a:srgbClr val="000000"/>
                </a:solidFill>
              </a:rPr>
            </a:br>
            <a:r>
              <a:rPr lang="en-US" sz="5400" b="1" dirty="0">
                <a:solidFill>
                  <a:srgbClr val="000000"/>
                </a:solidFill>
              </a:rPr>
              <a:t>1926.601 (b) (7)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B6888-856E-3D43-2926-3A0DBADE3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60" y="1928884"/>
            <a:ext cx="4112164" cy="3129886"/>
          </a:xfrm>
        </p:spPr>
        <p:txBody>
          <a:bodyPr vert="horz" lIns="91440" tIns="45720" rIns="91440" bIns="45720" rtlCol="0">
            <a:normAutofit/>
          </a:bodyPr>
          <a:lstStyle/>
          <a:p>
            <a:pPr marL="57150"/>
            <a:r>
              <a:rPr lang="en-US" sz="2800" b="1" i="0" dirty="0">
                <a:solidFill>
                  <a:srgbClr val="CC6600"/>
                </a:solidFill>
                <a:effectLst/>
              </a:rPr>
              <a:t>Tools and material shall be secured to prevent movement when transported in the same compartment with employees</a:t>
            </a:r>
            <a:r>
              <a:rPr lang="en-US" sz="2800" b="0" i="0" dirty="0">
                <a:solidFill>
                  <a:srgbClr val="CC6600"/>
                </a:solidFill>
                <a:effectLst/>
              </a:rPr>
              <a:t>.</a:t>
            </a:r>
            <a:endParaRPr lang="en-US" sz="2800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705B0-9BCE-4C92-610F-EF558752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92" y="119464"/>
            <a:ext cx="5046342" cy="27604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/>
              <a:t>Work Van/Vehicle</a:t>
            </a:r>
            <a:br>
              <a:rPr lang="en-US" sz="3100" dirty="0"/>
            </a:br>
            <a:r>
              <a:rPr lang="en-US" sz="3600" b="1" dirty="0"/>
              <a:t>Safety Cages, Bulkheads, or Partitions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2B9037-8019-CCC1-0E1C-9E8FE5D890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1A6C1-5431-53B9-1A52-D7FFEA11F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3356" y="2715904"/>
            <a:ext cx="4494662" cy="3722603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C00000"/>
                </a:solidFill>
                <a:effectLst/>
              </a:rPr>
              <a:t>Safety partitions help prevent driver and passenger injury caused by shifting cargo loads during a crash or sudden stop.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9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4038-62BD-4F2D-B7E2-CBE2ADBD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1268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Rear Window Guard / Headache Rack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A18F8-E2F9-4AEC-B743-2E72E9D46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6837"/>
            <a:ext cx="5157787" cy="63730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E0CC17-5136-4DC9-BC76-2B9778744D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1886" y="1964592"/>
            <a:ext cx="5806987" cy="363389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14D3C-1606-4B6D-82BE-F0E171505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92291" y="1126837"/>
            <a:ext cx="3269674" cy="63730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USED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46B805-F6E4-46FA-B71C-FD7194DA20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65213" y="1605627"/>
            <a:ext cx="5806987" cy="4351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753A3A-5D40-4376-A23A-BB684BC02E13}"/>
              </a:ext>
            </a:extLst>
          </p:cNvPr>
          <p:cNvSpPr txBox="1"/>
          <p:nvPr/>
        </p:nvSpPr>
        <p:spPr>
          <a:xfrm>
            <a:off x="-11326724" y="5957453"/>
            <a:ext cx="1121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CAN SAVE YOUR LIVE!    </a:t>
            </a:r>
            <a:r>
              <a:rPr lang="en-US" sz="2800" dirty="0">
                <a:solidFill>
                  <a:srgbClr val="0070C0"/>
                </a:solidFill>
              </a:rPr>
              <a:t>IT CAN SAVE YOUR LIVE!    </a:t>
            </a:r>
            <a:r>
              <a:rPr lang="en-US" sz="2800" dirty="0">
                <a:solidFill>
                  <a:srgbClr val="00B050"/>
                </a:solidFill>
              </a:rPr>
              <a:t>IT CAN SAVE YOU LIVE!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AAAB1A-B199-419B-AF1A-129A6C0B1747}"/>
              </a:ext>
            </a:extLst>
          </p:cNvPr>
          <p:cNvSpPr txBox="1"/>
          <p:nvPr/>
        </p:nvSpPr>
        <p:spPr>
          <a:xfrm>
            <a:off x="-11436262" y="5957453"/>
            <a:ext cx="1143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CAN SAVE YOUR LIVE!    </a:t>
            </a:r>
            <a:r>
              <a:rPr lang="en-US" sz="2800" dirty="0">
                <a:solidFill>
                  <a:srgbClr val="0070C0"/>
                </a:solidFill>
              </a:rPr>
              <a:t>IT CAN SAVE YOUR LIVE!    </a:t>
            </a:r>
            <a:r>
              <a:rPr lang="en-US" sz="2800" dirty="0">
                <a:solidFill>
                  <a:srgbClr val="00B050"/>
                </a:solidFill>
              </a:rPr>
              <a:t>IT CAN SAVE YOU LIVE!</a:t>
            </a:r>
          </a:p>
        </p:txBody>
      </p:sp>
    </p:spTree>
    <p:extLst>
      <p:ext uri="{BB962C8B-B14F-4D97-AF65-F5344CB8AC3E}">
        <p14:creationId xmlns:p14="http://schemas.microsoft.com/office/powerpoint/2010/main" val="606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3D53-8345-4743-A398-4157B5BE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233" y="0"/>
            <a:ext cx="8429766" cy="1441223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CC6600"/>
                </a:solidFill>
              </a:rPr>
              <a:t>Always Safely Secure Your Loads!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20934A-835A-66B6-2806-9D4FB65DCA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3734" y="304197"/>
            <a:ext cx="2915329" cy="291532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7A0C9FE-2A4C-7D2F-13FD-9F87FF9729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440" y="1510295"/>
            <a:ext cx="8021560" cy="534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vercome your greatest fear">
            <a:extLst>
              <a:ext uri="{FF2B5EF4-FFF2-40B4-BE49-F238E27FC236}">
                <a16:creationId xmlns:a16="http://schemas.microsoft.com/office/drawing/2014/main" id="{A5945346-2235-77DD-ADCB-BDEEBC7D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013"/>
            <a:ext cx="4144515" cy="312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4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cure Cargo">
            <a:extLst>
              <a:ext uri="{FF2B5EF4-FFF2-40B4-BE49-F238E27FC236}">
                <a16:creationId xmlns:a16="http://schemas.microsoft.com/office/drawing/2014/main" id="{59EC2A28-4D6C-2306-F121-885E3F5C4D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r="15301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193B4-373C-465F-AEFF-64593FC5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to Safely Secure Your Load When Driving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49254-8214-3277-7359-69FF5F9C9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3650" y="5709565"/>
            <a:ext cx="5395975" cy="64678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  Use tie down points to secure your loads</a:t>
            </a:r>
          </a:p>
        </p:txBody>
      </p:sp>
      <p:pic>
        <p:nvPicPr>
          <p:cNvPr id="6" name="Picture 2" descr="tie downs, Bull Ring">
            <a:extLst>
              <a:ext uri="{FF2B5EF4-FFF2-40B4-BE49-F238E27FC236}">
                <a16:creationId xmlns:a16="http://schemas.microsoft.com/office/drawing/2014/main" id="{D2FFCA8C-CF37-FD60-E333-F54331352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10716" b="-1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3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117D5-F256-1CC1-4191-5EA96CF56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35" y="1825625"/>
            <a:ext cx="4390339" cy="43034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Describe the effects of distracted driving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Tips for defensive driving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Describe the effects of aggressive driving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Describe the importance of driver passenger restraints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Recognize hazards while refueling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road and traffic hazards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75650-77B5-2021-DEB1-EC2837D8A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1" b="-2"/>
          <a:stretch/>
        </p:blipFill>
        <p:spPr>
          <a:xfrm>
            <a:off x="4990973" y="0"/>
            <a:ext cx="7197977" cy="5400179"/>
          </a:xfrm>
          <a:prstGeom prst="rect">
            <a:avLst/>
          </a:prstGeom>
        </p:spPr>
      </p:pic>
      <p:sp>
        <p:nvSpPr>
          <p:cNvPr id="4" name="AutoShape 2" descr="Objective Stock Photos, Royalty Free Objective Images | Depositphotos">
            <a:extLst>
              <a:ext uri="{FF2B5EF4-FFF2-40B4-BE49-F238E27FC236}">
                <a16:creationId xmlns:a16="http://schemas.microsoft.com/office/drawing/2014/main" id="{0973AE5C-BBBB-9982-2A42-093FE3F122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7A756-5391-842D-9CCF-11A30C86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642" y="61275"/>
            <a:ext cx="3676687" cy="21321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Steps to Safely Secure Your Load When Driving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5B9CA8-9093-4F59-1056-D21E0936C3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418" r="11052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008D5-23DB-41B6-9297-6D74294517A4}"/>
              </a:ext>
            </a:extLst>
          </p:cNvPr>
          <p:cNvSpPr txBox="1"/>
          <p:nvPr/>
        </p:nvSpPr>
        <p:spPr>
          <a:xfrm>
            <a:off x="8434316" y="2397457"/>
            <a:ext cx="3389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 Use Ratchet Straps When Securing Loads in Vehicle</a:t>
            </a:r>
          </a:p>
        </p:txBody>
      </p:sp>
    </p:spTree>
    <p:extLst>
      <p:ext uri="{BB962C8B-B14F-4D97-AF65-F5344CB8AC3E}">
        <p14:creationId xmlns:p14="http://schemas.microsoft.com/office/powerpoint/2010/main" val="3917672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386061-059F-FC8D-6E7F-DF3090974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30" b="250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12FB852-CCBD-549E-220C-6D540A71C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690"/>
            <a:ext cx="5222543" cy="23287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to Safely Secure Your Load When Driving</a:t>
            </a:r>
            <a:endParaRPr lang="en-US" sz="4000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B38C77-7198-241E-7678-1C9FC3D06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494" y="2434201"/>
            <a:ext cx="3966948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3.  Know How Much Your Load Weighs &amp; </a:t>
            </a:r>
            <a:r>
              <a:rPr lang="en-US" sz="3200" b="1" dirty="0">
                <a:solidFill>
                  <a:srgbClr val="CC6600"/>
                </a:solidFill>
              </a:rPr>
              <a:t>Never!</a:t>
            </a:r>
            <a:r>
              <a:rPr lang="en-US" sz="2800" dirty="0"/>
              <a:t> Overload the Capacity of Your Vehicle.</a:t>
            </a:r>
          </a:p>
        </p:txBody>
      </p:sp>
    </p:spTree>
    <p:extLst>
      <p:ext uri="{BB962C8B-B14F-4D97-AF65-F5344CB8AC3E}">
        <p14:creationId xmlns:p14="http://schemas.microsoft.com/office/powerpoint/2010/main" val="2240828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mpty tank gasoline fuel gauge dashboard light shutterstock_363080240">
            <a:extLst>
              <a:ext uri="{FF2B5EF4-FFF2-40B4-BE49-F238E27FC236}">
                <a16:creationId xmlns:a16="http://schemas.microsoft.com/office/drawing/2014/main" id="{CE24BE00-7575-A909-2648-FB5EB9DAD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Rectangle 51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DA2CD-3CDD-B6D3-D585-59CAB7A3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6" y="-168322"/>
            <a:ext cx="3822189" cy="2119460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solidFill>
                  <a:srgbClr val="C00000"/>
                </a:solidFill>
              </a:rPr>
              <a:t>Refueling Safety</a:t>
            </a:r>
          </a:p>
        </p:txBody>
      </p:sp>
      <p:sp>
        <p:nvSpPr>
          <p:cNvPr id="5139" name="Content Placeholder 5125">
            <a:extLst>
              <a:ext uri="{FF2B5EF4-FFF2-40B4-BE49-F238E27FC236}">
                <a16:creationId xmlns:a16="http://schemas.microsoft.com/office/drawing/2014/main" id="{468A1360-A13E-EB1F-775B-06B9D29F5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83" y="1683224"/>
            <a:ext cx="3413854" cy="504057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C6600"/>
                </a:solidFill>
              </a:rPr>
              <a:t>Turn off the engine.</a:t>
            </a:r>
          </a:p>
          <a:p>
            <a:r>
              <a:rPr lang="en-US" sz="2400" b="1" dirty="0">
                <a:solidFill>
                  <a:srgbClr val="CC6600"/>
                </a:solidFill>
              </a:rPr>
              <a:t>Avoid anything that involves lighting a fire – no smoking!</a:t>
            </a:r>
          </a:p>
          <a:p>
            <a:r>
              <a:rPr lang="en-US" sz="2400" b="1" dirty="0">
                <a:solidFill>
                  <a:srgbClr val="CC6600"/>
                </a:solidFill>
              </a:rPr>
              <a:t>Don’t use a cell phone – it can cause a sudden spark.</a:t>
            </a:r>
          </a:p>
          <a:p>
            <a:r>
              <a:rPr lang="en-US" sz="2400" b="1" dirty="0">
                <a:solidFill>
                  <a:srgbClr val="CC6600"/>
                </a:solidFill>
              </a:rPr>
              <a:t>Be mindful of static electricity – it can ignite fuel vapor.</a:t>
            </a:r>
          </a:p>
          <a:p>
            <a:r>
              <a:rPr lang="en-US" sz="2400" b="1" dirty="0">
                <a:solidFill>
                  <a:srgbClr val="CC6600"/>
                </a:solidFill>
              </a:rPr>
              <a:t>Be aware of theft – wallet, keys, tools, computer. </a:t>
            </a:r>
          </a:p>
        </p:txBody>
      </p:sp>
    </p:spTree>
    <p:extLst>
      <p:ext uri="{BB962C8B-B14F-4D97-AF65-F5344CB8AC3E}">
        <p14:creationId xmlns:p14="http://schemas.microsoft.com/office/powerpoint/2010/main" val="477767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2FD9C-7CBB-D3E4-0BA0-86958864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" y="205274"/>
            <a:ext cx="7697755" cy="9423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Physical and Roadway Hazards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89295-1469-F50C-0DE3-DC19292374BC}"/>
              </a:ext>
            </a:extLst>
          </p:cNvPr>
          <p:cNvSpPr txBox="1"/>
          <p:nvPr/>
        </p:nvSpPr>
        <p:spPr>
          <a:xfrm>
            <a:off x="615821" y="1632857"/>
            <a:ext cx="5844292" cy="4879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Intersections, crosswalks &amp; driveways where other drivers seek to join the road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Objects – People, tires, garbage, branches or debris in the road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Road surface changes - like potholes, loose gravel, mud, ice may demand a shift in lane position and require a reduction in speed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Weather changes- could reduce traction or limit visibility.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Hills and curves in the road- may require reduced speed, shifting gears, or alter lane position.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Danger Road Signs - Clipart library">
            <a:extLst>
              <a:ext uri="{FF2B5EF4-FFF2-40B4-BE49-F238E27FC236}">
                <a16:creationId xmlns:a16="http://schemas.microsoft.com/office/drawing/2014/main" id="{F91B9D14-AE47-9E3A-433F-EFF6A16675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359681"/>
            <a:ext cx="4170530" cy="41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41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4" name="Rectangle 1025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699E7-572C-DF6B-B898-DFA59B92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SUMMARY</a:t>
            </a:r>
          </a:p>
        </p:txBody>
      </p:sp>
      <p:sp>
        <p:nvSpPr>
          <p:cNvPr id="1025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2675E6-5B63-D05D-F0FC-5D6D43C62AAA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sz="1700"/>
          </a:p>
          <a:p>
            <a:r>
              <a:rPr lang="en-US" sz="1700" b="1" i="1"/>
              <a:t>“Safety isn’t expensive, it’s priceless.”</a:t>
            </a:r>
            <a:r>
              <a:rPr lang="en-US" sz="1700" i="1"/>
              <a:t> </a:t>
            </a:r>
            <a:r>
              <a:rPr lang="en-US" sz="1700"/>
              <a:t>– Author unknown</a:t>
            </a:r>
          </a:p>
          <a:p>
            <a:endParaRPr lang="en-US" sz="1700"/>
          </a:p>
          <a:p>
            <a:r>
              <a:rPr lang="en-US" sz="1700" b="1" i="1"/>
              <a:t>“No Safety, Know Pain. Know Safety, No Pain.”</a:t>
            </a:r>
            <a:r>
              <a:rPr lang="en-US" sz="1700"/>
              <a:t> – Author unknown</a:t>
            </a:r>
          </a:p>
          <a:p>
            <a:pPr marL="0"/>
            <a:endParaRPr lang="en-US" sz="1700"/>
          </a:p>
          <a:p>
            <a:r>
              <a:rPr lang="en-US" sz="1700" b="1" i="1"/>
              <a:t>“Working safely may get old, but so do those who practice it.”</a:t>
            </a:r>
            <a:r>
              <a:rPr lang="en-US" sz="1700"/>
              <a:t> – Author unknown</a:t>
            </a:r>
          </a:p>
          <a:p>
            <a:endParaRPr lang="en-US" sz="1700"/>
          </a:p>
        </p:txBody>
      </p:sp>
      <p:pic>
        <p:nvPicPr>
          <p:cNvPr id="10244" name="Picture 4" descr="Think Safety. Modified road signs with a safety concept royalty free stock photography">
            <a:extLst>
              <a:ext uri="{FF2B5EF4-FFF2-40B4-BE49-F238E27FC236}">
                <a16:creationId xmlns:a16="http://schemas.microsoft.com/office/drawing/2014/main" id="{FA199601-9267-29AB-5CF4-E13C25BBA2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r="1719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95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32F5D1-2146-34CE-D0FB-B81C0B8D5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91" y="643466"/>
            <a:ext cx="909561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9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yellow sign with a car on it&#10;&#10;Description automatically generated with low confidence">
            <a:extLst>
              <a:ext uri="{FF2B5EF4-FFF2-40B4-BE49-F238E27FC236}">
                <a16:creationId xmlns:a16="http://schemas.microsoft.com/office/drawing/2014/main" id="{CC32257B-A787-886B-7F6C-8C0553136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8664" b="-1"/>
          <a:stretch/>
        </p:blipFill>
        <p:spPr>
          <a:xfrm>
            <a:off x="1" y="9"/>
            <a:ext cx="5755340" cy="4206169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F71BCF-4287-D153-815D-5BEEB0C4ED6F}"/>
              </a:ext>
            </a:extLst>
          </p:cNvPr>
          <p:cNvSpPr txBox="1"/>
          <p:nvPr/>
        </p:nvSpPr>
        <p:spPr>
          <a:xfrm>
            <a:off x="5904410" y="535946"/>
            <a:ext cx="6375606" cy="358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WHAT IS DISTRACTED DRIVING?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Distracted Driving </a:t>
            </a:r>
            <a:r>
              <a:rPr lang="en-US" sz="2800" dirty="0"/>
              <a:t>is </a:t>
            </a:r>
            <a:r>
              <a:rPr lang="en-US" sz="2800" b="1" u="sng" dirty="0"/>
              <a:t>ANY</a:t>
            </a:r>
            <a:r>
              <a:rPr lang="en-US" sz="2800" b="1" dirty="0"/>
              <a:t> </a:t>
            </a:r>
            <a:r>
              <a:rPr lang="en-US" sz="2800" dirty="0"/>
              <a:t>activity that diverts attention away from the primary task of driving. </a:t>
            </a:r>
          </a:p>
        </p:txBody>
      </p:sp>
      <p:pic>
        <p:nvPicPr>
          <p:cNvPr id="4" name="Picture 3" descr="A picture containing car, outdoor, person, mirror&#10;&#10;Description automatically generated">
            <a:extLst>
              <a:ext uri="{FF2B5EF4-FFF2-40B4-BE49-F238E27FC236}">
                <a16:creationId xmlns:a16="http://schemas.microsoft.com/office/drawing/2014/main" id="{04FC7E02-8B0F-7DE0-7D12-46C20B1E12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397" r="-2" b="16209"/>
          <a:stretch/>
        </p:blipFill>
        <p:spPr>
          <a:xfrm>
            <a:off x="2785874" y="4448810"/>
            <a:ext cx="5216210" cy="2440674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7613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39000">
              <a:schemeClr val="accent1">
                <a:lumMod val="75000"/>
              </a:schemeClr>
            </a:gs>
            <a:gs pos="84000">
              <a:schemeClr val="accent1">
                <a:lumMod val="105000"/>
                <a:satMod val="103000"/>
                <a:tint val="73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82E20-D1C9-736C-26EA-C7E970D5D970}"/>
              </a:ext>
            </a:extLst>
          </p:cNvPr>
          <p:cNvSpPr txBox="1"/>
          <p:nvPr/>
        </p:nvSpPr>
        <p:spPr>
          <a:xfrm>
            <a:off x="1061113" y="52388"/>
            <a:ext cx="10515600" cy="1146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3-</a:t>
            </a:r>
            <a:r>
              <a:rPr lang="en-US" sz="54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TYPES OF DISTRACTED DRIVING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C2ADA11-AC67-F585-BE59-0FF1E6BD1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2172" y="1199369"/>
            <a:ext cx="10117111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9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F6C2B1B1-9E36-E961-0917-8B27EE9B38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-51837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C91D9-6E12-3E9B-9712-7ADE13C1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20142"/>
            <a:ext cx="12192000" cy="7419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Many of You Have Done This? Visual, Manual, &amp; Cognitive - Distracted Driving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64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6477C-ECB2-EA03-5E38-F90C3BFB0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051B4-7478-65CD-1E1C-CB129281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/>
              <a:t>Distracted Driving is Dangerous</a:t>
            </a:r>
            <a:br>
              <a:rPr lang="en-US" sz="4000" dirty="0"/>
            </a:br>
            <a:endParaRPr 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715BF-6148-B4DB-8AB7-854D1067790E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Reading a text causes drivers , on average, to take their eyes of the road for </a:t>
            </a:r>
            <a:r>
              <a:rPr lang="en-US" b="1" dirty="0"/>
              <a:t>5 Seconds</a:t>
            </a:r>
            <a:r>
              <a:rPr lang="en-US" dirty="0"/>
              <a:t>. If you are driving 55 miles per hour, that means that drivers move around the length of a </a:t>
            </a:r>
            <a:r>
              <a:rPr lang="en-US" b="1" dirty="0"/>
              <a:t>Football Field</a:t>
            </a:r>
            <a:r>
              <a:rPr lang="en-US" dirty="0"/>
              <a:t> with their eyes closed in five seconds.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Texting while driving is </a:t>
            </a:r>
            <a:r>
              <a:rPr lang="en-US" b="1" dirty="0"/>
              <a:t>6 Times </a:t>
            </a:r>
            <a:r>
              <a:rPr lang="en-US" dirty="0"/>
              <a:t>more deadly than driving while drunk.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25%</a:t>
            </a:r>
            <a:r>
              <a:rPr lang="en-US" dirty="0"/>
              <a:t> of car accidents are a direct result of cell phone usage while driving. </a:t>
            </a:r>
          </a:p>
        </p:txBody>
      </p:sp>
    </p:spTree>
    <p:extLst>
      <p:ext uri="{BB962C8B-B14F-4D97-AF65-F5344CB8AC3E}">
        <p14:creationId xmlns:p14="http://schemas.microsoft.com/office/powerpoint/2010/main" val="410360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9BD0A-184D-B801-63B8-864E412C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Distracted Driving</a:t>
            </a:r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the Elevator Industry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5716E4A3-DB75-EB28-12BF-51B726777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28339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881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Defensive Driving—It's all about being on the offensive - Driver's Alert">
            <a:extLst>
              <a:ext uri="{FF2B5EF4-FFF2-40B4-BE49-F238E27FC236}">
                <a16:creationId xmlns:a16="http://schemas.microsoft.com/office/drawing/2014/main" id="{323D0852-F7FE-C1AF-8F55-1C083AB2B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r="8013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97467-A1B5-223A-F494-BE94FB46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678" y="365125"/>
            <a:ext cx="6154614" cy="88338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/>
              <a:t>Defensive Driving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5CFB-7054-86ED-8969-8A0ACA713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090862"/>
            <a:ext cx="4478682" cy="5630779"/>
          </a:xfrm>
        </p:spPr>
        <p:txBody>
          <a:bodyPr>
            <a:normAutofit/>
          </a:bodyPr>
          <a:lstStyle/>
          <a:p>
            <a:r>
              <a:rPr lang="en-US" sz="2200" b="0" i="0" dirty="0">
                <a:effectLst/>
                <a:latin typeface="Avenir Next LT Pro Demi" panose="020B0604020202020204" pitchFamily="34" charset="0"/>
              </a:rPr>
              <a:t>Do you remember the last accident or near accident you experienced while driving? If you avoided the accident, do you remember how you avoided it?</a:t>
            </a:r>
          </a:p>
          <a:p>
            <a:r>
              <a:rPr lang="en-US" sz="2200" b="0" i="0" dirty="0">
                <a:effectLst/>
                <a:latin typeface="Avenir Next LT Pro Demi" panose="020B0604020202020204" pitchFamily="34" charset="0"/>
              </a:rPr>
              <a:t>Defensive driving is more than just avoiding accidents and hoping everything will turn out fine. This practice is a skillset that allows you to identify potential hazards and adapting your driving to prevent an accident. By anticipating situations, you’ll be able to act immediately to avoid a potentially hazardous accident.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6347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63B9-582A-1B64-D1C8-823D8449A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13184"/>
            <a:ext cx="4152774" cy="561590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Search ahead on the road.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Keep your eyes moving.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Avoid distractions.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Be fit to drive.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Expect the unexpected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Control your speed.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Manage your space.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Maintain your vehicle.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Always choose the safest action.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Use the space management system.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6" descr="A person driving with the words, &quot;defensive driving tips.&quot;">
            <a:extLst>
              <a:ext uri="{FF2B5EF4-FFF2-40B4-BE49-F238E27FC236}">
                <a16:creationId xmlns:a16="http://schemas.microsoft.com/office/drawing/2014/main" id="{F7F473B4-4177-A3EE-2C09-657D90B5EA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75" y="1247727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6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380C5B018611448A272E60A708E73D" ma:contentTypeVersion="27" ma:contentTypeDescription="Create a new document." ma:contentTypeScope="" ma:versionID="e6b2cc68000a1d11cdb0b77178762953">
  <xsd:schema xmlns:xsd="http://www.w3.org/2001/XMLSchema" xmlns:xs="http://www.w3.org/2001/XMLSchema" xmlns:p="http://schemas.microsoft.com/office/2006/metadata/properties" xmlns:ns2="90433dba-107d-4b9e-940f-3766d86c3499" xmlns:ns3="a75f71b9-dc79-41da-af3d-5486b07b51b9" targetNamespace="http://schemas.microsoft.com/office/2006/metadata/properties" ma:root="true" ma:fieldsID="319cfbd96392da77723cdcb4fbc301ca" ns2:_="" ns3:_="">
    <xsd:import namespace="90433dba-107d-4b9e-940f-3766d86c3499"/>
    <xsd:import namespace="a75f71b9-dc79-41da-af3d-5486b07b51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upui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33dba-107d-4b9e-940f-3766d86c3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pui" ma:index="21" nillable="true" ma:displayName="Text" ma:internalName="upui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20c13d5-5b8a-4cc8-bd3b-7367e50cb7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f71b9-dc79-41da-af3d-5486b07b51b9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294b788-0b4e-4d40-a76c-d0ae428a09d6}" ma:internalName="TaxCatchAll" ma:showField="CatchAllData" ma:web="a75f71b9-dc79-41da-af3d-5486b07b51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433dba-107d-4b9e-940f-3766d86c3499">
      <Terms xmlns="http://schemas.microsoft.com/office/infopath/2007/PartnerControls"/>
    </lcf76f155ced4ddcb4097134ff3c332f>
    <TaxCatchAll xmlns="a75f71b9-dc79-41da-af3d-5486b07b51b9" xsi:nil="true"/>
    <upui xmlns="90433dba-107d-4b9e-940f-3766d86c3499" xsi:nil="true"/>
    <_Flow_SignoffStatus xmlns="90433dba-107d-4b9e-940f-3766d86c3499" xsi:nil="true"/>
  </documentManagement>
</p:properties>
</file>

<file path=customXml/itemProps1.xml><?xml version="1.0" encoding="utf-8"?>
<ds:datastoreItem xmlns:ds="http://schemas.openxmlformats.org/officeDocument/2006/customXml" ds:itemID="{76AEEA00-392A-466D-99B6-5839B9095D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433dba-107d-4b9e-940f-3766d86c3499"/>
    <ds:schemaRef ds:uri="a75f71b9-dc79-41da-af3d-5486b07b5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835797-4978-4525-9438-20A6425436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B96DE6-ABA3-4F81-B9BC-B872615423E3}">
  <ds:schemaRefs>
    <ds:schemaRef ds:uri="http://purl.org/dc/terms/"/>
    <ds:schemaRef ds:uri="http://purl.org/dc/dcmitype/"/>
    <ds:schemaRef ds:uri="90433dba-107d-4b9e-940f-3766d86c3499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75f71b9-dc79-41da-af3d-5486b07b51b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6249</TotalTime>
  <Words>957</Words>
  <Application>Microsoft Office PowerPoint</Application>
  <PresentationFormat>Widescreen</PresentationFormat>
  <Paragraphs>113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Vehicle Safety</vt:lpstr>
      <vt:lpstr>PowerPoint Presentation</vt:lpstr>
      <vt:lpstr>PowerPoint Presentation</vt:lpstr>
      <vt:lpstr>PowerPoint Presentation</vt:lpstr>
      <vt:lpstr>How Many of You Have Done This? Visual, Manual, &amp; Cognitive - Distracted Driving</vt:lpstr>
      <vt:lpstr>Distracted Driving is Dangerous </vt:lpstr>
      <vt:lpstr>Distracted Driving  in the Elevator Industry</vt:lpstr>
      <vt:lpstr>Defensive Driving</vt:lpstr>
      <vt:lpstr>PowerPoint Presentation</vt:lpstr>
      <vt:lpstr>Aggressive Driving!</vt:lpstr>
      <vt:lpstr>Behaviors of Aggressive Driving</vt:lpstr>
      <vt:lpstr>PowerPoint Presentation</vt:lpstr>
      <vt:lpstr>Driver  &amp; Passenger  Restraint</vt:lpstr>
      <vt:lpstr>Six  Reasons To Wear A Seatbelt</vt:lpstr>
      <vt:lpstr>OSHA Standard 1926.601 (b) (7)</vt:lpstr>
      <vt:lpstr>Work Van/Vehicle Safety Cages, Bulkheads, or Partitions</vt:lpstr>
      <vt:lpstr>Rear Window Guard / Headache Rack</vt:lpstr>
      <vt:lpstr>Always Safely Secure Your Loads!</vt:lpstr>
      <vt:lpstr>Steps to Safely Secure Your Load When Driving</vt:lpstr>
      <vt:lpstr>Steps to Safely Secure Your Load When Driving</vt:lpstr>
      <vt:lpstr>Steps to Safely Secure Your Load When Driving</vt:lpstr>
      <vt:lpstr>Refueling Safety</vt:lpstr>
      <vt:lpstr>Physical and Roadway Hazards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Safety</dc:title>
  <dc:creator>Josh</dc:creator>
  <cp:lastModifiedBy>Curtis R. Devillers</cp:lastModifiedBy>
  <cp:revision>3</cp:revision>
  <dcterms:created xsi:type="dcterms:W3CDTF">2022-06-05T19:31:51Z</dcterms:created>
  <dcterms:modified xsi:type="dcterms:W3CDTF">2023-03-16T14:09:51Z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0x0101008A380C5B018611448A272E60A708E73D</vt:lpwstr>
  </property>
  <property fmtid="{D5CDD505-2E9C-101B-9397-08002B2CF9AE}" pid="3" name="MediaServiceImageTags">
    <vt:lpwstr/>
  </property>
</Properties>
</file>