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256" r:id="rId6"/>
    <p:sldId id="333" r:id="rId7"/>
    <p:sldId id="261" r:id="rId8"/>
    <p:sldId id="267" r:id="rId9"/>
    <p:sldId id="330" r:id="rId10"/>
    <p:sldId id="258" r:id="rId11"/>
    <p:sldId id="259" r:id="rId12"/>
    <p:sldId id="260" r:id="rId13"/>
    <p:sldId id="266" r:id="rId14"/>
    <p:sldId id="262" r:id="rId15"/>
    <p:sldId id="263" r:id="rId16"/>
    <p:sldId id="334" r:id="rId17"/>
    <p:sldId id="329" r:id="rId18"/>
    <p:sldId id="336" r:id="rId19"/>
    <p:sldId id="338" r:id="rId20"/>
    <p:sldId id="335" r:id="rId21"/>
    <p:sldId id="340" r:id="rId22"/>
    <p:sldId id="339" r:id="rId23"/>
    <p:sldId id="310" r:id="rId24"/>
    <p:sldId id="312" r:id="rId25"/>
    <p:sldId id="315" r:id="rId26"/>
    <p:sldId id="328" r:id="rId27"/>
    <p:sldId id="358" r:id="rId28"/>
    <p:sldId id="341" r:id="rId29"/>
    <p:sldId id="342" r:id="rId30"/>
    <p:sldId id="343" r:id="rId31"/>
    <p:sldId id="346" r:id="rId32"/>
    <p:sldId id="352" r:id="rId33"/>
    <p:sldId id="349" r:id="rId34"/>
    <p:sldId id="350" r:id="rId35"/>
    <p:sldId id="351" r:id="rId36"/>
    <p:sldId id="327" r:id="rId37"/>
    <p:sldId id="359" r:id="rId38"/>
    <p:sldId id="326" r:id="rId39"/>
    <p:sldId id="360" r:id="rId40"/>
    <p:sldId id="322" r:id="rId41"/>
    <p:sldId id="361" r:id="rId42"/>
    <p:sldId id="325" r:id="rId43"/>
    <p:sldId id="324" r:id="rId44"/>
    <p:sldId id="323" r:id="rId45"/>
    <p:sldId id="320" r:id="rId46"/>
    <p:sldId id="318" r:id="rId47"/>
    <p:sldId id="309" r:id="rId48"/>
    <p:sldId id="348" r:id="rId49"/>
    <p:sldId id="316" r:id="rId50"/>
    <p:sldId id="319" r:id="rId51"/>
    <p:sldId id="313" r:id="rId52"/>
    <p:sldId id="317" r:id="rId53"/>
    <p:sldId id="321" r:id="rId54"/>
    <p:sldId id="311" r:id="rId55"/>
    <p:sldId id="314" r:id="rId56"/>
    <p:sldId id="344" r:id="rId57"/>
    <p:sldId id="345" r:id="rId58"/>
    <p:sldId id="308" r:id="rId59"/>
    <p:sldId id="355" r:id="rId60"/>
    <p:sldId id="332" r:id="rId61"/>
    <p:sldId id="354"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82" autoAdjust="0"/>
    <p:restoredTop sz="94660"/>
  </p:normalViewPr>
  <p:slideViewPr>
    <p:cSldViewPr snapToGrid="0">
      <p:cViewPr varScale="1">
        <p:scale>
          <a:sx n="107" d="100"/>
          <a:sy n="107" d="100"/>
        </p:scale>
        <p:origin x="70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C169D-F456-8EBD-BA1E-DD99738F1B84}"/>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697EBC87-222E-BD00-B581-69A070211F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9C77D89-33CD-E26A-56FE-0A883A2B1C11}"/>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5" name="Footer Placeholder 4">
            <a:extLst>
              <a:ext uri="{FF2B5EF4-FFF2-40B4-BE49-F238E27FC236}">
                <a16:creationId xmlns:a16="http://schemas.microsoft.com/office/drawing/2014/main" id="{CE21E9B7-84C0-B436-3D6E-F46FC07A70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005FE-D199-1252-5982-3BF52532808A}"/>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405406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E144-2298-CF46-C3FC-B03583DD73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8F418E-686A-A266-97CB-23235A572AF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AC53734-BE7D-EA1E-61D6-ADB3240D282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635876-CFD6-90CC-DFD0-85A6942FF738}"/>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6" name="Footer Placeholder 5">
            <a:extLst>
              <a:ext uri="{FF2B5EF4-FFF2-40B4-BE49-F238E27FC236}">
                <a16:creationId xmlns:a16="http://schemas.microsoft.com/office/drawing/2014/main" id="{FCEE9D03-9765-50CD-D31A-7D62E7D915E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0FE8D9-B8B9-FCE0-4D0F-EB814FFB3034}"/>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36587485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B9347C-E4FE-EE4D-EC2A-D503B77D3F4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8527C7F-3BAE-2C3F-23EB-21E111024E0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9D1823-1392-D12F-FE01-0D1D141AC5AA}"/>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5" name="Footer Placeholder 4">
            <a:extLst>
              <a:ext uri="{FF2B5EF4-FFF2-40B4-BE49-F238E27FC236}">
                <a16:creationId xmlns:a16="http://schemas.microsoft.com/office/drawing/2014/main" id="{190248F3-C83F-EA55-DF62-0F6773382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61646C-3D32-0D56-D556-EF580DD36943}"/>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465077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6347CC-FB5D-704B-3049-E2D82BE597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6964852-497E-21E1-032C-A0D0CA287D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F8F0AB-A324-D2B4-E069-4FACF00DA440}"/>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5" name="Footer Placeholder 4">
            <a:extLst>
              <a:ext uri="{FF2B5EF4-FFF2-40B4-BE49-F238E27FC236}">
                <a16:creationId xmlns:a16="http://schemas.microsoft.com/office/drawing/2014/main" id="{D55A11C2-2E17-D5A1-F3C7-437B9741E5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CFE637-9CA3-DDF3-D907-1F2BCC07A30F}"/>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1681983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A03D53-81DF-4708-2AE3-1FF8B36542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830D36-CCDB-79A3-11FC-2503847BB62D}"/>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4" name="Footer Placeholder 3">
            <a:extLst>
              <a:ext uri="{FF2B5EF4-FFF2-40B4-BE49-F238E27FC236}">
                <a16:creationId xmlns:a16="http://schemas.microsoft.com/office/drawing/2014/main" id="{BAFF5806-001D-2321-12FD-943C9F710D0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E90DF7-E918-034A-1DD2-906AB02E27E0}"/>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42435441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EA0C7-8694-EFEC-5852-18DFF8232D8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DEE7276-6F21-8D07-7E55-8F5490B4B8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8C136-CBDF-5CC5-7596-8B4F6AD0A7F8}"/>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5" name="Footer Placeholder 4">
            <a:extLst>
              <a:ext uri="{FF2B5EF4-FFF2-40B4-BE49-F238E27FC236}">
                <a16:creationId xmlns:a16="http://schemas.microsoft.com/office/drawing/2014/main" id="{62596CFB-CAA1-8831-DCBB-DE302104183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5E0F08-DB53-8611-3DB7-E1C5B338757F}"/>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3951866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91B0BB-F5B9-9AD9-A2A4-459C5848528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EA29E4-6935-077F-4394-C3AC509A7F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A9CE044-A8D8-0A00-F9DF-3E2621210BF4}"/>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5" name="Footer Placeholder 4">
            <a:extLst>
              <a:ext uri="{FF2B5EF4-FFF2-40B4-BE49-F238E27FC236}">
                <a16:creationId xmlns:a16="http://schemas.microsoft.com/office/drawing/2014/main" id="{5D4041EF-8E3D-D6E0-4945-825A1AA540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831538-8537-C12B-12E3-5DC499E06EAB}"/>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14268541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A36B4-3298-DCB9-5FBC-9907A7EB1D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FCE020-0FD1-D275-D192-EB2C2619CD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6B31BD9-025A-C1CA-A2B2-2ED4A12E995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1F2F759-6413-A90E-BABA-D6C2F1AA51A4}"/>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6" name="Footer Placeholder 5">
            <a:extLst>
              <a:ext uri="{FF2B5EF4-FFF2-40B4-BE49-F238E27FC236}">
                <a16:creationId xmlns:a16="http://schemas.microsoft.com/office/drawing/2014/main" id="{C220B5F4-0CBF-5ACA-41A3-AC283A49514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3F1DC4-3CD0-CDAB-1FEB-088ADDD32409}"/>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2491923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C41F4-F3B2-ECC0-DCC7-C65262413D7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D56FFB-D34C-4DC1-ABAE-738E624B2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DEAF66F-2EB9-1709-47F6-0EFB0CB19E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C624A8-501C-AB20-7695-2D68393B04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173512-906D-0BC7-AE71-FB1FB5076E7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7FDC11-9553-2015-8782-CD38FC84E1B2}"/>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8" name="Footer Placeholder 7">
            <a:extLst>
              <a:ext uri="{FF2B5EF4-FFF2-40B4-BE49-F238E27FC236}">
                <a16:creationId xmlns:a16="http://schemas.microsoft.com/office/drawing/2014/main" id="{508DABE3-0A67-D00A-5AA4-6D044CF8BA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A4DD9BB-5971-07C5-A669-043293ACB01B}"/>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94980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1E1598-61B7-B145-A32E-9BB533BA6A4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90BF61-83D7-7D67-4FDD-217F40202329}"/>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4" name="Footer Placeholder 3">
            <a:extLst>
              <a:ext uri="{FF2B5EF4-FFF2-40B4-BE49-F238E27FC236}">
                <a16:creationId xmlns:a16="http://schemas.microsoft.com/office/drawing/2014/main" id="{11BDFBB5-BA50-B96C-F425-C9CD0F470E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54EABF-8616-025C-B3D9-765D2C3C2313}"/>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901189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AE52F7-0C22-CD44-DBB9-75BCDA567FDF}"/>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3" name="Footer Placeholder 2">
            <a:extLst>
              <a:ext uri="{FF2B5EF4-FFF2-40B4-BE49-F238E27FC236}">
                <a16:creationId xmlns:a16="http://schemas.microsoft.com/office/drawing/2014/main" id="{7C91CD30-0EA9-3DF2-7DD6-74BBB4F5439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9713C3-2A2E-7788-A329-FC24322B9B00}"/>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22825513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FFF2B-2897-ADBE-505D-5DF6A8D73B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0613AD5-CAEC-CF9A-E0A2-041C3ABF134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ACE0E04-8C29-D2F5-4FC7-E77881D87EA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372744-7E20-0E98-0094-E3120B4CE81A}"/>
              </a:ext>
            </a:extLst>
          </p:cNvPr>
          <p:cNvSpPr>
            <a:spLocks noGrp="1"/>
          </p:cNvSpPr>
          <p:nvPr>
            <p:ph type="dt" sz="half" idx="10"/>
          </p:nvPr>
        </p:nvSpPr>
        <p:spPr/>
        <p:txBody>
          <a:bodyPr/>
          <a:lstStyle/>
          <a:p>
            <a:fld id="{905D5609-E8FB-4DDF-9C80-753255BD50AB}" type="datetimeFigureOut">
              <a:rPr lang="en-US" smtClean="0"/>
              <a:t>3/16/2023</a:t>
            </a:fld>
            <a:endParaRPr lang="en-US"/>
          </a:p>
        </p:txBody>
      </p:sp>
      <p:sp>
        <p:nvSpPr>
          <p:cNvPr id="6" name="Footer Placeholder 5">
            <a:extLst>
              <a:ext uri="{FF2B5EF4-FFF2-40B4-BE49-F238E27FC236}">
                <a16:creationId xmlns:a16="http://schemas.microsoft.com/office/drawing/2014/main" id="{1DB0FB1F-484E-BD76-DA01-BEFB0776B85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C63559D-B61C-BEF7-3446-9566C417F7A6}"/>
              </a:ext>
            </a:extLst>
          </p:cNvPr>
          <p:cNvSpPr>
            <a:spLocks noGrp="1"/>
          </p:cNvSpPr>
          <p:nvPr>
            <p:ph type="sldNum" sz="quarter" idx="12"/>
          </p:nvPr>
        </p:nvSpPr>
        <p:spPr/>
        <p:txBody>
          <a:bodyPr/>
          <a:lstStyle/>
          <a:p>
            <a:fld id="{95DE6F7F-15AB-4CA4-A075-A0EA2F9648A3}" type="slidenum">
              <a:rPr lang="en-US" smtClean="0"/>
              <a:t>‹#›</a:t>
            </a:fld>
            <a:endParaRPr lang="en-US"/>
          </a:p>
        </p:txBody>
      </p:sp>
    </p:spTree>
    <p:extLst>
      <p:ext uri="{BB962C8B-B14F-4D97-AF65-F5344CB8AC3E}">
        <p14:creationId xmlns:p14="http://schemas.microsoft.com/office/powerpoint/2010/main" val="7706427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ACFB576-D159-72BD-4468-137C01A4EA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BED742-3070-B16B-5D1C-4C01E36E8B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FF0FB8-35BA-301B-7E41-2D2BF02F50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5D5609-E8FB-4DDF-9C80-753255BD50AB}" type="datetimeFigureOut">
              <a:rPr lang="en-US" smtClean="0"/>
              <a:t>3/16/2023</a:t>
            </a:fld>
            <a:endParaRPr lang="en-US"/>
          </a:p>
        </p:txBody>
      </p:sp>
      <p:sp>
        <p:nvSpPr>
          <p:cNvPr id="5" name="Footer Placeholder 4">
            <a:extLst>
              <a:ext uri="{FF2B5EF4-FFF2-40B4-BE49-F238E27FC236}">
                <a16:creationId xmlns:a16="http://schemas.microsoft.com/office/drawing/2014/main" id="{21A8126C-1202-4992-5AD1-2D735621DD3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71E2581-C302-9F88-5215-DD8304B4E0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DE6F7F-15AB-4CA4-A075-A0EA2F9648A3}" type="slidenum">
              <a:rPr lang="en-US" smtClean="0"/>
              <a:t>‹#›</a:t>
            </a:fld>
            <a:endParaRPr lang="en-US"/>
          </a:p>
        </p:txBody>
      </p:sp>
    </p:spTree>
    <p:extLst>
      <p:ext uri="{BB962C8B-B14F-4D97-AF65-F5344CB8AC3E}">
        <p14:creationId xmlns:p14="http://schemas.microsoft.com/office/powerpoint/2010/main" val="210405928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gif"/><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2" Type="http://schemas.openxmlformats.org/officeDocument/2006/relationships/image" Target="../media/image33.gif"/><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63" name="Rectangle 1057">
            <a:extLst>
              <a:ext uri="{FF2B5EF4-FFF2-40B4-BE49-F238E27FC236}">
                <a16:creationId xmlns:a16="http://schemas.microsoft.com/office/drawing/2014/main" id="{F0A604E4-7307-451C-93BE-F1F7E1BF3B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200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5" name="Rectangle 1059">
            <a:extLst>
              <a:ext uri="{FF2B5EF4-FFF2-40B4-BE49-F238E27FC236}">
                <a16:creationId xmlns:a16="http://schemas.microsoft.com/office/drawing/2014/main" id="{F7F3A0AA-35E5-4085-942B-7378390306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5282344"/>
            <a:ext cx="12191998" cy="159074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2" name="Rectangle 1061">
            <a:extLst>
              <a:ext uri="{FF2B5EF4-FFF2-40B4-BE49-F238E27FC236}">
                <a16:creationId xmlns:a16="http://schemas.microsoft.com/office/drawing/2014/main" id="{402F5C38-C747-4173-ABBF-656E39E821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8115300" cy="1590742"/>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4" name="Rectangle 106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5282344"/>
            <a:ext cx="12191998" cy="1590742"/>
          </a:xfrm>
          <a:prstGeom prst="rect">
            <a:avLst/>
          </a:prstGeom>
          <a:gradFill>
            <a:gsLst>
              <a:gs pos="0">
                <a:srgbClr val="000000">
                  <a:alpha val="71765"/>
                </a:srgbClr>
              </a:gs>
              <a:gs pos="100000">
                <a:schemeClr val="accent1">
                  <a:alpha val="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5F0CFF-CF67-2EEC-DEF5-E218A6E7ECC0}"/>
              </a:ext>
            </a:extLst>
          </p:cNvPr>
          <p:cNvSpPr>
            <a:spLocks noGrp="1"/>
          </p:cNvSpPr>
          <p:nvPr>
            <p:ph type="title"/>
          </p:nvPr>
        </p:nvSpPr>
        <p:spPr>
          <a:xfrm>
            <a:off x="699714" y="5490971"/>
            <a:ext cx="6962072" cy="1159200"/>
          </a:xfrm>
        </p:spPr>
        <p:txBody>
          <a:bodyPr vert="horz" lIns="91440" tIns="45720" rIns="91440" bIns="45720" rtlCol="0" anchor="ctr">
            <a:normAutofit fontScale="90000"/>
          </a:bodyPr>
          <a:lstStyle/>
          <a:p>
            <a:pPr algn="ctr"/>
            <a:r>
              <a:rPr lang="en-US" sz="4000" b="1" kern="1200" dirty="0">
                <a:solidFill>
                  <a:srgbClr val="FFFFFF"/>
                </a:solidFill>
                <a:latin typeface="+mn-lt"/>
                <a:ea typeface="+mj-ea"/>
                <a:cs typeface="+mj-cs"/>
              </a:rPr>
              <a:t>POWERED INDUSTRIAL TRUCKS</a:t>
            </a:r>
            <a:br>
              <a:rPr lang="en-US" sz="2500" kern="1200" dirty="0">
                <a:solidFill>
                  <a:srgbClr val="FFFFFF"/>
                </a:solidFill>
                <a:latin typeface="+mj-lt"/>
                <a:ea typeface="+mj-ea"/>
                <a:cs typeface="+mj-cs"/>
              </a:rPr>
            </a:br>
            <a:br>
              <a:rPr lang="en-US" sz="2700" b="1" kern="1200" dirty="0">
                <a:solidFill>
                  <a:srgbClr val="FFFFFF"/>
                </a:solidFill>
                <a:latin typeface="+mn-lt"/>
                <a:ea typeface="+mj-ea"/>
                <a:cs typeface="+mj-cs"/>
              </a:rPr>
            </a:br>
            <a:r>
              <a:rPr lang="en-US" sz="2700" b="1" kern="1200" dirty="0">
                <a:solidFill>
                  <a:srgbClr val="FFFFFF"/>
                </a:solidFill>
                <a:latin typeface="+mn-lt"/>
                <a:ea typeface="+mj-ea"/>
                <a:cs typeface="+mj-cs"/>
              </a:rPr>
              <a:t>OSHA 29 CFR 1910.178</a:t>
            </a:r>
          </a:p>
        </p:txBody>
      </p:sp>
      <p:pic>
        <p:nvPicPr>
          <p:cNvPr id="3" name="Picture 2" descr="Types of Forklift Trucks | OK Lift Trucks Ltd.">
            <a:extLst>
              <a:ext uri="{FF2B5EF4-FFF2-40B4-BE49-F238E27FC236}">
                <a16:creationId xmlns:a16="http://schemas.microsoft.com/office/drawing/2014/main" id="{57468FDC-B961-8F32-9B00-EB9ED289D31F}"/>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78535" y="668068"/>
            <a:ext cx="11327549" cy="396464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lliance - An OSHA Cooperative Program logo">
            <a:extLst>
              <a:ext uri="{FF2B5EF4-FFF2-40B4-BE49-F238E27FC236}">
                <a16:creationId xmlns:a16="http://schemas.microsoft.com/office/drawing/2014/main" id="{99F8B0FB-AB45-2B73-E749-05A2A39A54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84493" y="4714639"/>
            <a:ext cx="1409700" cy="485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3815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233082" y="1960282"/>
            <a:ext cx="11732645" cy="4041273"/>
          </a:xfrm>
          <a:prstGeom prst="rect">
            <a:avLst/>
          </a:prstGeom>
        </p:spPr>
        <p:txBody>
          <a:bodyPr vert="horz" lIns="91440" tIns="45720" rIns="91440" bIns="45720" rtlCol="0" anchor="ctr">
            <a:noAutofit/>
          </a:bodyPr>
          <a:lstStyle/>
          <a:p>
            <a:pPr>
              <a:lnSpc>
                <a:spcPct val="90000"/>
              </a:lnSpc>
            </a:pPr>
            <a:r>
              <a:rPr lang="en-US" sz="2800" b="1" u="sng" dirty="0"/>
              <a:t>SAFE OPERATION:</a:t>
            </a:r>
          </a:p>
          <a:p>
            <a:pPr>
              <a:lnSpc>
                <a:spcPct val="90000"/>
              </a:lnSpc>
            </a:pPr>
            <a:endParaRPr lang="en-US" sz="2800" b="1" dirty="0"/>
          </a:p>
          <a:p>
            <a:pPr indent="-228600">
              <a:lnSpc>
                <a:spcPct val="90000"/>
              </a:lnSpc>
              <a:buFont typeface="Arial" panose="020B0604020202020204" pitchFamily="34" charset="0"/>
              <a:buChar char="•"/>
            </a:pPr>
            <a:r>
              <a:rPr lang="en-US" sz="2800" b="1" dirty="0"/>
              <a:t>The employer shall ensure that each powered industrial truck operator is competent to operate a powered industrial truck safely, as demonstrated by successful completion of the training and evaluation specified in the OSHA standard</a:t>
            </a:r>
          </a:p>
          <a:p>
            <a:pPr indent="-228600">
              <a:lnSpc>
                <a:spcPct val="90000"/>
              </a:lnSpc>
              <a:buFont typeface="Arial" panose="020B0604020202020204" pitchFamily="34" charset="0"/>
              <a:buChar char="•"/>
            </a:pPr>
            <a:endParaRPr lang="en-US" sz="2800" b="1" dirty="0"/>
          </a:p>
          <a:p>
            <a:pPr indent="-228600">
              <a:lnSpc>
                <a:spcPct val="90000"/>
              </a:lnSpc>
              <a:spcBef>
                <a:spcPct val="15000"/>
              </a:spcBef>
              <a:buFont typeface="Arial" panose="020B0604020202020204" pitchFamily="34" charset="0"/>
              <a:buChar char="•"/>
            </a:pPr>
            <a:r>
              <a:rPr lang="en-US" sz="2800" b="1" dirty="0"/>
              <a:t>Prior to permitting an employee to operate a powered industrial truck (except for training purposes), the employer shall ensure that each operator has successfully completed the required training (or previously received appropriate training)</a:t>
            </a:r>
          </a:p>
        </p:txBody>
      </p:sp>
      <p:sp>
        <p:nvSpPr>
          <p:cNvPr id="3" name="TextBox 2">
            <a:extLst>
              <a:ext uri="{FF2B5EF4-FFF2-40B4-BE49-F238E27FC236}">
                <a16:creationId xmlns:a16="http://schemas.microsoft.com/office/drawing/2014/main" id="{8FBE7B16-6E6F-BC79-E6F4-C2AECD5492B0}"/>
              </a:ext>
            </a:extLst>
          </p:cNvPr>
          <p:cNvSpPr txBox="1"/>
          <p:nvPr/>
        </p:nvSpPr>
        <p:spPr>
          <a:xfrm>
            <a:off x="3089835" y="315239"/>
            <a:ext cx="6096000" cy="646331"/>
          </a:xfrm>
          <a:prstGeom prst="rect">
            <a:avLst/>
          </a:prstGeom>
          <a:noFill/>
        </p:spPr>
        <p:txBody>
          <a:bodyPr wrap="square">
            <a:spAutoFit/>
          </a:bodyPr>
          <a:lstStyle/>
          <a:p>
            <a:pPr marR="0" lvl="0" algn="ctr" defTabSz="914400" rtl="0" eaLnBrk="1" fontAlgn="auto" latinLnBrk="0" hangingPunct="1">
              <a:lnSpc>
                <a:spcPct val="90000"/>
              </a:lnSpc>
              <a:spcBef>
                <a:spcPts val="0"/>
              </a:spcBef>
              <a:spcAft>
                <a:spcPts val="0"/>
              </a:spcAft>
              <a:buClrTx/>
              <a:buSzTx/>
              <a:tabLst/>
              <a:defRPr/>
            </a:pPr>
            <a:r>
              <a:rPr kumimoji="0" lang="en-US" sz="4000" b="1" i="0" strike="noStrike" kern="1200" cap="none" spc="0" normalizeH="0" baseline="0" noProof="0">
                <a:ln>
                  <a:noFill/>
                </a:ln>
                <a:solidFill>
                  <a:schemeClr val="bg1"/>
                </a:solidFill>
                <a:effectLst/>
                <a:uLnTx/>
                <a:uFillTx/>
                <a:latin typeface="Calibri" panose="020F0502020204030204"/>
                <a:ea typeface="+mn-ea"/>
                <a:cs typeface="+mn-cs"/>
              </a:rPr>
              <a:t>Operator Training</a:t>
            </a:r>
            <a:endParaRPr kumimoji="0" lang="en-US" sz="4000" b="1" i="0" strike="noStrike" kern="1200" cap="none" spc="0" normalizeH="0" baseline="0" noProof="0" dirty="0">
              <a:ln>
                <a:noFill/>
              </a:ln>
              <a:solidFill>
                <a:schemeClr val="bg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662185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Freeform: Shape 30">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3"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F63BA5B3-51CC-2051-643E-F5BBFE99751B}"/>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dirty="0">
                <a:solidFill>
                  <a:srgbClr val="FEFFFF"/>
                </a:solidFill>
              </a:rPr>
              <a:t>Trainees may only operate a powered industrial truck:</a:t>
            </a:r>
          </a:p>
          <a:p>
            <a:pPr indent="-228600">
              <a:lnSpc>
                <a:spcPct val="90000"/>
              </a:lnSpc>
              <a:spcAft>
                <a:spcPts val="600"/>
              </a:spcAft>
              <a:buFont typeface="Arial" panose="020B0604020202020204" pitchFamily="34" charset="0"/>
              <a:buChar char="•"/>
            </a:pPr>
            <a:endParaRPr lang="en-US" sz="2400" b="1" dirty="0">
              <a:solidFill>
                <a:srgbClr val="FEFFFF"/>
              </a:solidFill>
            </a:endParaRPr>
          </a:p>
          <a:p>
            <a:pPr indent="-228600">
              <a:lnSpc>
                <a:spcPct val="90000"/>
              </a:lnSpc>
              <a:spcAft>
                <a:spcPts val="600"/>
              </a:spcAft>
              <a:buFont typeface="Arial" panose="020B0604020202020204" pitchFamily="34" charset="0"/>
              <a:buChar char="•"/>
            </a:pPr>
            <a:r>
              <a:rPr lang="en-US" sz="2400" b="1" dirty="0">
                <a:solidFill>
                  <a:srgbClr val="FEFFFF"/>
                </a:solidFill>
              </a:rPr>
              <a:t>Under direct supervision of a person who has  the knowledge, training and experience to train operators and evaluate their competence; and</a:t>
            </a:r>
          </a:p>
          <a:p>
            <a:pPr indent="-228600">
              <a:lnSpc>
                <a:spcPct val="90000"/>
              </a:lnSpc>
              <a:spcAft>
                <a:spcPts val="600"/>
              </a:spcAft>
              <a:buFont typeface="Arial" panose="020B0604020202020204" pitchFamily="34" charset="0"/>
              <a:buChar char="•"/>
            </a:pPr>
            <a:endParaRPr lang="en-US" sz="2400" b="1" dirty="0">
              <a:solidFill>
                <a:srgbClr val="FEFFFF"/>
              </a:solidFill>
            </a:endParaRPr>
          </a:p>
          <a:p>
            <a:pPr indent="-228600">
              <a:lnSpc>
                <a:spcPct val="90000"/>
              </a:lnSpc>
              <a:spcAft>
                <a:spcPts val="600"/>
              </a:spcAft>
              <a:buFont typeface="Arial" panose="020B0604020202020204" pitchFamily="34" charset="0"/>
              <a:buChar char="•"/>
            </a:pPr>
            <a:r>
              <a:rPr lang="en-US" sz="2400" b="1" dirty="0">
                <a:solidFill>
                  <a:srgbClr val="FEFFFF"/>
                </a:solidFill>
              </a:rPr>
              <a:t>Where such operation does not endanger the trainee or other employees</a:t>
            </a:r>
          </a:p>
        </p:txBody>
      </p:sp>
      <p:pic>
        <p:nvPicPr>
          <p:cNvPr id="1026" name="Picture 2" descr="Forklift Training Myths your company should be aware of - RTITB">
            <a:extLst>
              <a:ext uri="{FF2B5EF4-FFF2-40B4-BE49-F238E27FC236}">
                <a16:creationId xmlns:a16="http://schemas.microsoft.com/office/drawing/2014/main" id="{FEC26166-2B34-8D95-A5D3-11173065F8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27" y="900814"/>
            <a:ext cx="3500437" cy="4699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9973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82B35B-8AE3-3DDD-40E6-4EAC581CAEA1}"/>
              </a:ext>
            </a:extLst>
          </p:cNvPr>
          <p:cNvSpPr txBox="1"/>
          <p:nvPr/>
        </p:nvSpPr>
        <p:spPr>
          <a:xfrm>
            <a:off x="588775" y="-81623"/>
            <a:ext cx="5599071"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5400" b="1" kern="1200" dirty="0">
                <a:solidFill>
                  <a:schemeClr val="tx1"/>
                </a:solidFill>
                <a:latin typeface="+mj-lt"/>
                <a:ea typeface="+mj-ea"/>
                <a:cs typeface="+mj-cs"/>
              </a:rPr>
              <a:t>Training Program</a:t>
            </a:r>
          </a:p>
        </p:txBody>
      </p:sp>
      <p:sp>
        <p:nvSpPr>
          <p:cNvPr id="38" name="TextBox 2">
            <a:extLst>
              <a:ext uri="{FF2B5EF4-FFF2-40B4-BE49-F238E27FC236}">
                <a16:creationId xmlns:a16="http://schemas.microsoft.com/office/drawing/2014/main" id="{EDA2DCB7-EC68-0F97-D50D-243285B287D1}"/>
              </a:ext>
            </a:extLst>
          </p:cNvPr>
          <p:cNvSpPr txBox="1"/>
          <p:nvPr/>
        </p:nvSpPr>
        <p:spPr>
          <a:xfrm>
            <a:off x="588777" y="1035366"/>
            <a:ext cx="5272888" cy="3181684"/>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800" b="1" u="sng" dirty="0"/>
              <a:t>Training shall consist of a combination of</a:t>
            </a:r>
            <a:r>
              <a:rPr lang="en-US" sz="2800" b="1" dirty="0"/>
              <a:t>:</a:t>
            </a:r>
          </a:p>
          <a:p>
            <a:pPr indent="-228600">
              <a:lnSpc>
                <a:spcPct val="90000"/>
              </a:lnSpc>
              <a:spcAft>
                <a:spcPts val="600"/>
              </a:spcAft>
              <a:buFont typeface="Arial" panose="020B0604020202020204" pitchFamily="34" charset="0"/>
              <a:buChar char="•"/>
            </a:pPr>
            <a:endParaRPr lang="en-US" sz="2800" b="1" dirty="0"/>
          </a:p>
          <a:p>
            <a:pPr indent="-228600">
              <a:lnSpc>
                <a:spcPct val="90000"/>
              </a:lnSpc>
              <a:spcAft>
                <a:spcPts val="600"/>
              </a:spcAft>
              <a:buFont typeface="Arial" panose="020B0604020202020204" pitchFamily="34" charset="0"/>
              <a:buChar char="•"/>
            </a:pPr>
            <a:r>
              <a:rPr lang="en-US" sz="2800" b="1" dirty="0"/>
              <a:t>Formal instruction (e.g., lecture, discussion, interaction, computer learning, written material)</a:t>
            </a:r>
          </a:p>
          <a:p>
            <a:pPr indent="-228600">
              <a:lnSpc>
                <a:spcPct val="90000"/>
              </a:lnSpc>
              <a:spcAft>
                <a:spcPts val="600"/>
              </a:spcAft>
              <a:buFont typeface="Arial" panose="020B0604020202020204" pitchFamily="34" charset="0"/>
              <a:buChar char="•"/>
            </a:pPr>
            <a:endParaRPr lang="en-US" sz="2800" b="1" dirty="0"/>
          </a:p>
          <a:p>
            <a:pPr indent="-228600">
              <a:lnSpc>
                <a:spcPct val="90000"/>
              </a:lnSpc>
              <a:spcAft>
                <a:spcPts val="600"/>
              </a:spcAft>
              <a:buFont typeface="Arial" panose="020B0604020202020204" pitchFamily="34" charset="0"/>
              <a:buChar char="•"/>
            </a:pPr>
            <a:r>
              <a:rPr lang="en-US" sz="2800" b="1" dirty="0"/>
              <a:t>Practical training (demonstrations and exercises performed by the trainee)</a:t>
            </a:r>
          </a:p>
          <a:p>
            <a:pPr indent="-228600">
              <a:lnSpc>
                <a:spcPct val="90000"/>
              </a:lnSpc>
              <a:spcAft>
                <a:spcPts val="600"/>
              </a:spcAft>
              <a:buFont typeface="Arial" panose="020B0604020202020204" pitchFamily="34" charset="0"/>
              <a:buChar char="•"/>
            </a:pPr>
            <a:endParaRPr lang="en-US" sz="2800" b="1" dirty="0"/>
          </a:p>
          <a:p>
            <a:pPr indent="-228600">
              <a:lnSpc>
                <a:spcPct val="90000"/>
              </a:lnSpc>
              <a:spcAft>
                <a:spcPts val="600"/>
              </a:spcAft>
              <a:buFont typeface="Arial" panose="020B0604020202020204" pitchFamily="34" charset="0"/>
              <a:buChar char="•"/>
            </a:pPr>
            <a:r>
              <a:rPr lang="en-US" sz="2800" b="1" dirty="0"/>
              <a:t>Evaluation of the operator’s performance in the workplace</a:t>
            </a:r>
          </a:p>
        </p:txBody>
      </p:sp>
      <p:sp>
        <p:nvSpPr>
          <p:cNvPr id="25" name="Freeform 49">
            <a:extLst>
              <a:ext uri="{FF2B5EF4-FFF2-40B4-BE49-F238E27FC236}">
                <a16:creationId xmlns:a16="http://schemas.microsoft.com/office/drawing/2014/main" id="{EF9B8DF2-C3F5-49A2-94D2-F7B65A0F1F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713914" y="581159"/>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alpha val="80000"/>
            </a:srgbClr>
          </a:solidFill>
          <a:ln w="3175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reeform: Shape 26">
            <a:extLst>
              <a:ext uri="{FF2B5EF4-FFF2-40B4-BE49-F238E27FC236}">
                <a16:creationId xmlns:a16="http://schemas.microsoft.com/office/drawing/2014/main" id="{4330B6AC-E6AB-45E4-A303-C8DE90EB2A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93318" y="760562"/>
            <a:ext cx="5298683" cy="6097438"/>
          </a:xfrm>
          <a:custGeom>
            <a:avLst/>
            <a:gdLst>
              <a:gd name="connsiteX0" fmla="*/ 3120528 w 5298683"/>
              <a:gd name="connsiteY0" fmla="*/ 0 h 6097438"/>
              <a:gd name="connsiteX1" fmla="*/ 5105473 w 5298683"/>
              <a:gd name="connsiteY1" fmla="*/ 712577 h 6097438"/>
              <a:gd name="connsiteX2" fmla="*/ 5298683 w 5298683"/>
              <a:gd name="connsiteY2" fmla="*/ 888178 h 6097438"/>
              <a:gd name="connsiteX3" fmla="*/ 5298683 w 5298683"/>
              <a:gd name="connsiteY3" fmla="*/ 5352876 h 6097438"/>
              <a:gd name="connsiteX4" fmla="*/ 5105473 w 5298683"/>
              <a:gd name="connsiteY4" fmla="*/ 5528477 h 6097438"/>
              <a:gd name="connsiteX5" fmla="*/ 4335177 w 5298683"/>
              <a:gd name="connsiteY5" fmla="*/ 5995828 h 6097438"/>
              <a:gd name="connsiteX6" fmla="*/ 4057556 w 5298683"/>
              <a:gd name="connsiteY6" fmla="*/ 6097438 h 6097438"/>
              <a:gd name="connsiteX7" fmla="*/ 2183499 w 5298683"/>
              <a:gd name="connsiteY7" fmla="*/ 6097438 h 6097438"/>
              <a:gd name="connsiteX8" fmla="*/ 1905878 w 5298683"/>
              <a:gd name="connsiteY8" fmla="*/ 5995828 h 6097438"/>
              <a:gd name="connsiteX9" fmla="*/ 0 w 5298683"/>
              <a:gd name="connsiteY9" fmla="*/ 3120527 h 6097438"/>
              <a:gd name="connsiteX10" fmla="*/ 3120528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3120528" y="0"/>
                </a:moveTo>
                <a:cubicBezTo>
                  <a:pt x="3874524" y="0"/>
                  <a:pt x="4566062" y="267415"/>
                  <a:pt x="5105473" y="712577"/>
                </a:cubicBezTo>
                <a:lnTo>
                  <a:pt x="5298683" y="888178"/>
                </a:lnTo>
                <a:lnTo>
                  <a:pt x="5298683" y="5352876"/>
                </a:lnTo>
                <a:lnTo>
                  <a:pt x="5105473" y="5528477"/>
                </a:lnTo>
                <a:cubicBezTo>
                  <a:pt x="4874296" y="5719261"/>
                  <a:pt x="4615179" y="5877397"/>
                  <a:pt x="4335177" y="5995828"/>
                </a:cubicBezTo>
                <a:lnTo>
                  <a:pt x="4057556" y="6097438"/>
                </a:lnTo>
                <a:lnTo>
                  <a:pt x="2183499" y="6097438"/>
                </a:lnTo>
                <a:lnTo>
                  <a:pt x="1905878" y="5995828"/>
                </a:lnTo>
                <a:cubicBezTo>
                  <a:pt x="785873" y="5522106"/>
                  <a:pt x="0" y="4413092"/>
                  <a:pt x="0" y="3120527"/>
                </a:cubicBezTo>
                <a:cubicBezTo>
                  <a:pt x="0" y="1397108"/>
                  <a:pt x="1397108" y="0"/>
                  <a:pt x="312052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Graphic 21" descr="Teacher">
            <a:extLst>
              <a:ext uri="{FF2B5EF4-FFF2-40B4-BE49-F238E27FC236}">
                <a16:creationId xmlns:a16="http://schemas.microsoft.com/office/drawing/2014/main" id="{47EF9013-05F9-91B8-5A9B-D7725CB90C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924800" y="1957050"/>
            <a:ext cx="3945463" cy="3945463"/>
          </a:xfrm>
          <a:prstGeom prst="rect">
            <a:avLst/>
          </a:prstGeom>
        </p:spPr>
      </p:pic>
    </p:spTree>
    <p:extLst>
      <p:ext uri="{BB962C8B-B14F-4D97-AF65-F5344CB8AC3E}">
        <p14:creationId xmlns:p14="http://schemas.microsoft.com/office/powerpoint/2010/main" val="361784675"/>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E82B35B-8AE3-3DDD-40E6-4EAC581CAEA1}"/>
              </a:ext>
            </a:extLst>
          </p:cNvPr>
          <p:cNvSpPr txBox="1"/>
          <p:nvPr/>
        </p:nvSpPr>
        <p:spPr>
          <a:xfrm>
            <a:off x="649224" y="629266"/>
            <a:ext cx="6422849" cy="1676603"/>
          </a:xfrm>
          <a:prstGeom prst="ellipse">
            <a:avLst/>
          </a:prstGeom>
        </p:spPr>
        <p:txBody>
          <a:bodyPr vert="horz" lIns="91440" tIns="45720" rIns="91440" bIns="45720" rtlCol="0" anchor="ctr">
            <a:normAutofit/>
          </a:bodyPr>
          <a:lstStyle/>
          <a:p>
            <a:pPr>
              <a:lnSpc>
                <a:spcPct val="90000"/>
              </a:lnSpc>
              <a:spcBef>
                <a:spcPct val="0"/>
              </a:spcBef>
              <a:spcAft>
                <a:spcPts val="600"/>
              </a:spcAft>
            </a:pPr>
            <a:r>
              <a:rPr lang="en-US" sz="4400" b="1">
                <a:latin typeface="+mj-lt"/>
                <a:ea typeface="+mj-ea"/>
                <a:cs typeface="+mj-cs"/>
              </a:rPr>
              <a:t>Training Program</a:t>
            </a:r>
          </a:p>
        </p:txBody>
      </p:sp>
      <p:sp>
        <p:nvSpPr>
          <p:cNvPr id="38" name="TextBox 2">
            <a:extLst>
              <a:ext uri="{FF2B5EF4-FFF2-40B4-BE49-F238E27FC236}">
                <a16:creationId xmlns:a16="http://schemas.microsoft.com/office/drawing/2014/main" id="{EDA2DCB7-EC68-0F97-D50D-243285B287D1}"/>
              </a:ext>
            </a:extLst>
          </p:cNvPr>
          <p:cNvSpPr txBox="1"/>
          <p:nvPr/>
        </p:nvSpPr>
        <p:spPr>
          <a:xfrm>
            <a:off x="649224" y="2438400"/>
            <a:ext cx="6422848" cy="3785419"/>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800" b="1" dirty="0"/>
              <a:t>Training and evaluation shall be conducted by a person with the knowledge, training and experience to instruct powered industrial truck operators and evaluate their competence.</a:t>
            </a:r>
          </a:p>
        </p:txBody>
      </p:sp>
      <p:sp>
        <p:nvSpPr>
          <p:cNvPr id="59" name="Rectangle 58">
            <a:extLst>
              <a:ext uri="{FF2B5EF4-FFF2-40B4-BE49-F238E27FC236}">
                <a16:creationId xmlns:a16="http://schemas.microsoft.com/office/drawing/2014/main" id="{A98BC887-4916-4227-9F48-3B078D23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5992" y="0"/>
            <a:ext cx="4636008" cy="6858000"/>
          </a:xfrm>
          <a:prstGeom prst="rect">
            <a:avLst/>
          </a:prstGeom>
          <a:solidFill>
            <a:srgbClr val="3D3F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ounded Rectangle 9">
            <a:extLst>
              <a:ext uri="{FF2B5EF4-FFF2-40B4-BE49-F238E27FC236}">
                <a16:creationId xmlns:a16="http://schemas.microsoft.com/office/drawing/2014/main" id="{1AD6DCFA-0E71-4650-A5E4-3C20E73EB6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0624"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Graphic 21" descr="Teacher">
            <a:extLst>
              <a:ext uri="{FF2B5EF4-FFF2-40B4-BE49-F238E27FC236}">
                <a16:creationId xmlns:a16="http://schemas.microsoft.com/office/drawing/2014/main" id="{47EF9013-05F9-91B8-5A9B-D7725CB90C8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638622" y="803049"/>
            <a:ext cx="2470743" cy="2470743"/>
          </a:xfrm>
          <a:prstGeom prst="rect">
            <a:avLst/>
          </a:prstGeom>
          <a:effectLst/>
        </p:spPr>
      </p:pic>
      <p:pic>
        <p:nvPicPr>
          <p:cNvPr id="2" name="Picture 1">
            <a:extLst>
              <a:ext uri="{FF2B5EF4-FFF2-40B4-BE49-F238E27FC236}">
                <a16:creationId xmlns:a16="http://schemas.microsoft.com/office/drawing/2014/main" id="{E6CC2F55-1553-0571-492F-4C3453A0A616}"/>
              </a:ext>
            </a:extLst>
          </p:cNvPr>
          <p:cNvPicPr>
            <a:picLocks noChangeAspect="1"/>
          </p:cNvPicPr>
          <p:nvPr/>
        </p:nvPicPr>
        <p:blipFill>
          <a:blip r:embed="rId4"/>
          <a:stretch>
            <a:fillRect/>
          </a:stretch>
        </p:blipFill>
        <p:spPr>
          <a:xfrm>
            <a:off x="8648671" y="3461344"/>
            <a:ext cx="2450653" cy="2438400"/>
          </a:xfrm>
          <a:prstGeom prst="rect">
            <a:avLst/>
          </a:prstGeom>
        </p:spPr>
      </p:pic>
    </p:spTree>
    <p:extLst>
      <p:ext uri="{BB962C8B-B14F-4D97-AF65-F5344CB8AC3E}">
        <p14:creationId xmlns:p14="http://schemas.microsoft.com/office/powerpoint/2010/main" val="21395064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9" name="Rectangle 3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9" name="Rectangle 4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altLang="en-US" sz="4000" b="1" kern="1200">
                <a:solidFill>
                  <a:srgbClr val="FFFFFF"/>
                </a:solidFill>
                <a:latin typeface="+mj-lt"/>
                <a:ea typeface="+mj-ea"/>
                <a:cs typeface="+mj-cs"/>
              </a:rPr>
              <a:t>Training Program Content</a:t>
            </a:r>
            <a:endParaRPr lang="en-US" sz="4000" kern="1200">
              <a:solidFill>
                <a:srgbClr val="FFFFFF"/>
              </a:solidFill>
              <a:latin typeface="+mj-lt"/>
              <a:ea typeface="+mj-ea"/>
              <a:cs typeface="+mj-cs"/>
            </a:endParaRPr>
          </a:p>
        </p:txBody>
      </p:sp>
      <p:sp>
        <p:nvSpPr>
          <p:cNvPr id="40" name="TextBox 31">
            <a:extLst>
              <a:ext uri="{FF2B5EF4-FFF2-40B4-BE49-F238E27FC236}">
                <a16:creationId xmlns:a16="http://schemas.microsoft.com/office/drawing/2014/main" id="{2F101F29-DACC-7863-31BB-3A0B3C94C26D}"/>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1" i="0" u="none" strike="noStrike" cap="none" spc="0" normalizeH="0" baseline="0" noProof="0" dirty="0">
                <a:ln>
                  <a:noFill/>
                </a:ln>
                <a:effectLst/>
                <a:uLnTx/>
                <a:uFillTx/>
              </a:rPr>
              <a:t>PIT Operators shall receive initial training in the following topics (excepting topics that the employer can demonstrate are not applicable to safe operation in the employer’s workplace):</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endParaRPr kumimoji="0" lang="en-US" sz="2000" b="1" i="0" u="none" strike="noStrike" cap="none" spc="0" normalizeH="0" baseline="0" noProof="0" dirty="0">
              <a:ln>
                <a:noFill/>
              </a:ln>
              <a:effectLst/>
              <a:uLnTx/>
              <a:uFillTx/>
            </a:endParaRP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1" i="0" u="none" strike="noStrike" cap="none" spc="0" normalizeH="0" baseline="0" noProof="0" dirty="0">
                <a:ln>
                  <a:noFill/>
                </a:ln>
                <a:effectLst/>
                <a:uLnTx/>
                <a:uFillTx/>
              </a:rPr>
              <a:t>      </a:t>
            </a:r>
            <a:r>
              <a:rPr kumimoji="0" lang="en-US" sz="2400" b="1" i="0" u="none" strike="noStrike" cap="none" spc="0" normalizeH="0" baseline="0" noProof="0" dirty="0">
                <a:ln>
                  <a:noFill/>
                </a:ln>
                <a:effectLst/>
                <a:uLnTx/>
                <a:uFillTx/>
              </a:rPr>
              <a:t>→   TRUCK-RELATED TOPICS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1" i="0" u="none" strike="noStrike" cap="none" spc="0" normalizeH="0" baseline="0" noProof="0" dirty="0">
                <a:ln>
                  <a:noFill/>
                </a:ln>
                <a:effectLst/>
                <a:uLnTx/>
                <a:uFillTx/>
              </a:rPr>
              <a:t>     →   WORKPLACE-RELATED TOPICS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1" i="0" u="none" strike="noStrike" cap="none" spc="0" normalizeH="0" baseline="0" noProof="0" dirty="0">
                <a:ln>
                  <a:noFill/>
                </a:ln>
                <a:effectLst/>
                <a:uLnTx/>
                <a:uFillTx/>
              </a:rPr>
              <a:t>     →   REQUIREMENTS OF THE STANDARD</a:t>
            </a:r>
          </a:p>
          <a:p>
            <a:pPr indent="-228600">
              <a:lnSpc>
                <a:spcPct val="90000"/>
              </a:lnSpc>
              <a:buFont typeface="Arial" panose="020B0604020202020204" pitchFamily="34" charset="0"/>
              <a:buChar char="•"/>
            </a:pPr>
            <a:endParaRPr lang="en-US" sz="2000" dirty="0"/>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7713392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53">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640080" y="325369"/>
            <a:ext cx="4368602" cy="1956841"/>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4600" b="1">
                <a:latin typeface="+mj-lt"/>
                <a:ea typeface="+mj-ea"/>
                <a:cs typeface="+mj-cs"/>
              </a:rPr>
              <a:t>Training Program Content</a:t>
            </a:r>
            <a:endParaRPr lang="en-US" sz="4600">
              <a:latin typeface="+mj-lt"/>
              <a:ea typeface="+mj-ea"/>
              <a:cs typeface="+mj-cs"/>
            </a:endParaRPr>
          </a:p>
        </p:txBody>
      </p:sp>
      <p:sp>
        <p:nvSpPr>
          <p:cNvPr id="5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1">
            <a:extLst>
              <a:ext uri="{FF2B5EF4-FFF2-40B4-BE49-F238E27FC236}">
                <a16:creationId xmlns:a16="http://schemas.microsoft.com/office/drawing/2014/main" id="{2F101F29-DACC-7863-31BB-3A0B3C94C26D}"/>
              </a:ext>
            </a:extLst>
          </p:cNvPr>
          <p:cNvSpPr txBox="1"/>
          <p:nvPr/>
        </p:nvSpPr>
        <p:spPr>
          <a:xfrm>
            <a:off x="640080" y="2872899"/>
            <a:ext cx="4243589" cy="3320668"/>
          </a:xfrm>
          <a:prstGeom prst="rect">
            <a:avLst/>
          </a:prstGeom>
        </p:spPr>
        <p:txBody>
          <a:bodyPr vert="horz" lIns="91440" tIns="45720" rIns="91440" bIns="45720" rtlCol="0">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200" b="1" i="0" u="sng" strike="noStrike" cap="none" spc="0" normalizeH="0" baseline="0" noProof="0" dirty="0">
                <a:ln>
                  <a:noFill/>
                </a:ln>
                <a:effectLst/>
                <a:uLnTx/>
                <a:uFillTx/>
              </a:rPr>
              <a:t>TRUCK-RELATED TOPICS: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200" b="1" i="0" u="none" strike="noStrike" cap="none" spc="0" normalizeH="0" baseline="0" noProof="0" dirty="0">
                <a:ln>
                  <a:noFill/>
                </a:ln>
                <a:effectLst/>
                <a:uLnTx/>
                <a:uFillTx/>
              </a:rPr>
              <a:t>Fork and attachment adaptation, operation, and use</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200" b="1" i="0" u="none" strike="noStrike" cap="none" spc="0" normalizeH="0" baseline="0" noProof="0" dirty="0">
                <a:ln>
                  <a:noFill/>
                </a:ln>
                <a:effectLst/>
                <a:uLnTx/>
                <a:uFillTx/>
              </a:rPr>
              <a:t>Vehicle capacity and stability</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200" b="1" i="0" u="none" strike="noStrike" cap="none" spc="0" normalizeH="0" baseline="0" noProof="0" dirty="0">
                <a:ln>
                  <a:noFill/>
                </a:ln>
                <a:effectLst/>
                <a:uLnTx/>
                <a:uFillTx/>
              </a:rPr>
              <a:t>Vehicle inspection/maintenance operator will perform</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200" b="1" i="0" u="none" strike="noStrike" cap="none" spc="0" normalizeH="0" baseline="0" noProof="0" dirty="0">
                <a:ln>
                  <a:noFill/>
                </a:ln>
                <a:effectLst/>
                <a:uLnTx/>
                <a:uFillTx/>
              </a:rPr>
              <a:t>Operating limitations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200" b="1" i="0" u="none" strike="noStrike" cap="none" spc="0" normalizeH="0" baseline="0" noProof="0" dirty="0">
                <a:ln>
                  <a:noFill/>
                </a:ln>
                <a:effectLst/>
                <a:uLnTx/>
                <a:uFillTx/>
              </a:rPr>
              <a:t>Other instructions, etc.</a:t>
            </a:r>
          </a:p>
          <a:p>
            <a:pPr indent="-228600">
              <a:lnSpc>
                <a:spcPct val="90000"/>
              </a:lnSpc>
              <a:buFont typeface="Arial" panose="020B0604020202020204" pitchFamily="34" charset="0"/>
              <a:buChar char="•"/>
            </a:pPr>
            <a:endParaRPr lang="en-US" sz="2200" dirty="0"/>
          </a:p>
        </p:txBody>
      </p:sp>
      <p:pic>
        <p:nvPicPr>
          <p:cNvPr id="2" name="Picture 1">
            <a:extLst>
              <a:ext uri="{FF2B5EF4-FFF2-40B4-BE49-F238E27FC236}">
                <a16:creationId xmlns:a16="http://schemas.microsoft.com/office/drawing/2014/main" id="{0995A80E-DECB-DB32-4BF0-686AD82BB4D7}"/>
              </a:ext>
            </a:extLst>
          </p:cNvPr>
          <p:cNvPicPr>
            <a:picLocks noChangeAspect="1"/>
          </p:cNvPicPr>
          <p:nvPr/>
        </p:nvPicPr>
        <p:blipFill rotWithShape="1">
          <a:blip r:embed="rId2"/>
          <a:srcRect l="13017" r="448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2905656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09A2FF-B5F1-FA69-91E8-ECAD61FB9958}"/>
              </a:ext>
            </a:extLst>
          </p:cNvPr>
          <p:cNvSpPr txBox="1"/>
          <p:nvPr/>
        </p:nvSpPr>
        <p:spPr>
          <a:xfrm>
            <a:off x="4965430" y="629268"/>
            <a:ext cx="6586491" cy="12861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4400" b="1">
                <a:latin typeface="+mj-lt"/>
                <a:ea typeface="+mj-ea"/>
                <a:cs typeface="+mj-cs"/>
              </a:rPr>
              <a:t>Training Program Content</a:t>
            </a:r>
            <a:endParaRPr lang="en-US" sz="4400">
              <a:latin typeface="+mj-lt"/>
              <a:ea typeface="+mj-ea"/>
              <a:cs typeface="+mj-cs"/>
            </a:endParaRPr>
          </a:p>
        </p:txBody>
      </p:sp>
      <p:sp>
        <p:nvSpPr>
          <p:cNvPr id="40" name="TextBox 31">
            <a:extLst>
              <a:ext uri="{FF2B5EF4-FFF2-40B4-BE49-F238E27FC236}">
                <a16:creationId xmlns:a16="http://schemas.microsoft.com/office/drawing/2014/main" id="{2F101F29-DACC-7863-31BB-3A0B3C94C26D}"/>
              </a:ext>
            </a:extLst>
          </p:cNvPr>
          <p:cNvSpPr txBox="1"/>
          <p:nvPr/>
        </p:nvSpPr>
        <p:spPr>
          <a:xfrm>
            <a:off x="4965431" y="2438400"/>
            <a:ext cx="6586489" cy="4419600"/>
          </a:xfrm>
          <a:prstGeom prst="rect">
            <a:avLst/>
          </a:prstGeom>
        </p:spPr>
        <p:txBody>
          <a:bodyPr vert="horz" lIns="91440" tIns="45720" rIns="91440" bIns="45720" rtlCol="0">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800" b="1" i="0" u="sng" strike="noStrike" cap="none" spc="0" normalizeH="0" baseline="0" noProof="0" dirty="0">
                <a:ln>
                  <a:noFill/>
                </a:ln>
                <a:effectLst/>
                <a:uLnTx/>
                <a:uFillTx/>
              </a:rPr>
              <a:t>WORKPLACE-RELATED TOPICS: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800" b="1" i="0" strike="noStrike" cap="none" spc="0" normalizeH="0" baseline="0" noProof="0" dirty="0">
                <a:ln>
                  <a:noFill/>
                </a:ln>
                <a:effectLst/>
                <a:uLnTx/>
                <a:uFillTx/>
              </a:rPr>
              <a:t>Operating in hazardous locations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800" b="1" i="0" strike="noStrike" cap="none" spc="0" normalizeH="0" baseline="0" noProof="0" dirty="0">
                <a:ln>
                  <a:noFill/>
                </a:ln>
                <a:effectLst/>
                <a:uLnTx/>
                <a:uFillTx/>
              </a:rPr>
              <a:t>Operating on ramps and sloped surfaces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800" b="1" i="0" strike="noStrike" cap="none" spc="0" normalizeH="0" baseline="0" noProof="0" dirty="0">
                <a:ln>
                  <a:noFill/>
                </a:ln>
                <a:effectLst/>
                <a:uLnTx/>
                <a:uFillTx/>
              </a:rPr>
              <a:t>Potentially hazardous environmental conditions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800" b="1" i="0" strike="noStrike" cap="none" spc="0" normalizeH="0" baseline="0" noProof="0" dirty="0">
                <a:ln>
                  <a:noFill/>
                </a:ln>
                <a:effectLst/>
                <a:uLnTx/>
                <a:uFillTx/>
              </a:rPr>
              <a:t>Operating in closed environments or other areas where poor ventilation or maintenance could cause carbon monoxide or diesel exhaust buildup</a:t>
            </a:r>
          </a:p>
          <a:p>
            <a:pPr indent="-228600">
              <a:lnSpc>
                <a:spcPct val="90000"/>
              </a:lnSpc>
              <a:buFont typeface="Arial" panose="020B0604020202020204" pitchFamily="34" charset="0"/>
              <a:buChar char="•"/>
            </a:pPr>
            <a:endParaRPr lang="en-US" sz="2000" dirty="0"/>
          </a:p>
        </p:txBody>
      </p:sp>
      <p:pic>
        <p:nvPicPr>
          <p:cNvPr id="5" name="Picture 4">
            <a:extLst>
              <a:ext uri="{FF2B5EF4-FFF2-40B4-BE49-F238E27FC236}">
                <a16:creationId xmlns:a16="http://schemas.microsoft.com/office/drawing/2014/main" id="{7A644115-8FE0-CDF2-D979-DCAB6F2D49A2}"/>
              </a:ext>
            </a:extLst>
          </p:cNvPr>
          <p:cNvPicPr>
            <a:picLocks noChangeAspect="1"/>
          </p:cNvPicPr>
          <p:nvPr/>
        </p:nvPicPr>
        <p:blipFill rotWithShape="1">
          <a:blip r:embed="rId2"/>
          <a:srcRect l="21778" r="32258" b="-1"/>
          <a:stretch/>
        </p:blipFill>
        <p:spPr>
          <a:xfrm>
            <a:off x="20" y="10"/>
            <a:ext cx="4635571" cy="6857990"/>
          </a:xfrm>
          <a:prstGeom prst="rect">
            <a:avLst/>
          </a:prstGeom>
          <a:effectLst/>
        </p:spPr>
      </p:pic>
      <p:cxnSp>
        <p:nvCxnSpPr>
          <p:cNvPr id="73" name="Straight Connector 72">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rgbClr val="969444"/>
            </a:solidFill>
          </a:ln>
        </p:spPr>
        <p:style>
          <a:lnRef idx="1">
            <a:schemeClr val="accent1"/>
          </a:lnRef>
          <a:fillRef idx="0">
            <a:schemeClr val="accent1"/>
          </a:fillRef>
          <a:effectRef idx="0">
            <a:schemeClr val="accent1"/>
          </a:effectRef>
          <a:fontRef idx="minor">
            <a:schemeClr val="tx1"/>
          </a:fontRef>
        </p:style>
      </p:cxn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936532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Refresher Training and Evaluation</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59552" y="1590741"/>
            <a:ext cx="11797974" cy="4007251"/>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i="0" u="none" strike="noStrike" kern="1200" cap="none" spc="0" normalizeH="0" baseline="0" noProof="0" dirty="0">
                <a:ln>
                  <a:noFill/>
                </a:ln>
                <a:solidFill>
                  <a:prstClr val="black"/>
                </a:solidFill>
                <a:effectLst/>
                <a:uLnTx/>
                <a:uFillTx/>
                <a:latin typeface="Rockwell" panose="02060603020205020403"/>
                <a:ea typeface="+mn-ea"/>
                <a:cs typeface="+mn-cs"/>
              </a:rPr>
              <a:t>Refresher training, including evaluation of  effectiveness of that training, shall be conducted to ensure the operator has the knowledge and skills needed to operate the powered industrial truck safely.</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i="0" u="none" strike="noStrike" kern="1200" cap="none" spc="0" normalizeH="0" baseline="0" noProof="0" dirty="0">
                <a:ln>
                  <a:noFill/>
                </a:ln>
                <a:solidFill>
                  <a:prstClr val="black"/>
                </a:solidFill>
                <a:effectLst/>
                <a:uLnTx/>
                <a:uFillTx/>
                <a:latin typeface="Rockwell" panose="02060603020205020403"/>
                <a:ea typeface="+mn-ea"/>
                <a:cs typeface="+mn-cs"/>
              </a:rPr>
              <a:t>Refresher training is required when:</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400" i="0" u="none" strike="noStrike" kern="1200" cap="none" spc="0" normalizeH="0" baseline="0" noProof="0" dirty="0">
                <a:ln>
                  <a:noFill/>
                </a:ln>
                <a:effectLst/>
                <a:uLnTx/>
                <a:uFillTx/>
                <a:latin typeface="Rockwell" panose="02060603020205020403"/>
                <a:ea typeface="+mn-ea"/>
                <a:cs typeface="+mn-cs"/>
              </a:rPr>
              <a:t>Unsafe operation</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400" i="0" u="none" strike="noStrike" kern="1200" cap="none" spc="0" normalizeH="0" baseline="0" noProof="0" dirty="0">
                <a:ln>
                  <a:noFill/>
                </a:ln>
                <a:effectLst/>
                <a:uLnTx/>
                <a:uFillTx/>
                <a:latin typeface="Rockwell" panose="02060603020205020403"/>
                <a:ea typeface="+mn-ea"/>
                <a:cs typeface="+mn-cs"/>
              </a:rPr>
              <a:t>Accident or near-miss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400" i="0" u="none" strike="noStrike" kern="1200" cap="none" spc="0" normalizeH="0" baseline="0" noProof="0" dirty="0">
                <a:ln>
                  <a:noFill/>
                </a:ln>
                <a:effectLst/>
                <a:uLnTx/>
                <a:uFillTx/>
                <a:latin typeface="Rockwell" panose="02060603020205020403"/>
                <a:ea typeface="+mn-ea"/>
                <a:cs typeface="+mn-cs"/>
              </a:rPr>
              <a:t>Evaluation indicates a need</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400" i="0" u="none" strike="noStrike" kern="1200" cap="none" spc="0" normalizeH="0" baseline="0" noProof="0" dirty="0">
                <a:ln>
                  <a:noFill/>
                </a:ln>
                <a:effectLst/>
                <a:uLnTx/>
                <a:uFillTx/>
                <a:latin typeface="Rockwell" panose="02060603020205020403"/>
                <a:ea typeface="+mn-ea"/>
                <a:cs typeface="+mn-cs"/>
              </a:rPr>
              <a:t> Different type of equipment is introduced</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ar-AE" sz="2400" i="0" u="none" strike="noStrike" kern="1200" cap="none" spc="0" normalizeH="0" baseline="0" noProof="0" dirty="0">
                <a:ln>
                  <a:noFill/>
                </a:ln>
                <a:effectLst/>
                <a:uLnTx/>
                <a:uFillTx/>
                <a:latin typeface="Rockwell" panose="02060603020205020403"/>
                <a:ea typeface="+mn-ea"/>
                <a:cs typeface="+mn-cs"/>
              </a:rPr>
              <a:t> </a:t>
            </a:r>
            <a:r>
              <a:rPr kumimoji="0" lang="en-US" sz="2400" i="0" u="none" strike="noStrike" kern="1200" cap="none" spc="0" normalizeH="0" baseline="0" noProof="0" dirty="0">
                <a:ln>
                  <a:noFill/>
                </a:ln>
                <a:effectLst/>
                <a:uLnTx/>
                <a:uFillTx/>
                <a:latin typeface="Rockwell" panose="02060603020205020403"/>
                <a:ea typeface="+mn-ea"/>
                <a:cs typeface="+mn-cs"/>
              </a:rPr>
              <a:t>Workplace conditions change</a:t>
            </a:r>
            <a:endParaRPr lang="en-US" sz="2400" dirty="0"/>
          </a:p>
        </p:txBody>
      </p:sp>
    </p:spTree>
    <p:extLst>
      <p:ext uri="{BB962C8B-B14F-4D97-AF65-F5344CB8AC3E}">
        <p14:creationId xmlns:p14="http://schemas.microsoft.com/office/powerpoint/2010/main" val="1327536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Refresher Training and Evaluation</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59552" y="1590741"/>
            <a:ext cx="11797974" cy="4604337"/>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An evaluation of each powered industrial truck operator’s performance must be conducted:</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342900" marR="0" lvl="0" indent="-3429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After initial training</a:t>
            </a:r>
          </a:p>
          <a:p>
            <a:pPr marL="342900" marR="0" lvl="0" indent="-3429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342900" marR="0" lvl="0" indent="-3429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After refresher training</a:t>
            </a:r>
          </a:p>
          <a:p>
            <a:pPr marL="342900" marR="0" lvl="0" indent="-3429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endParaRPr lang="en-US" sz="2800" dirty="0">
              <a:solidFill>
                <a:prstClr val="black"/>
              </a:solidFill>
              <a:latin typeface="Rockwell" panose="02060603020205020403"/>
            </a:endParaRPr>
          </a:p>
          <a:p>
            <a:pPr marL="342900" marR="0" lvl="0" indent="-3429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At least once every three (3) years</a:t>
            </a:r>
          </a:p>
          <a:p>
            <a:pPr marL="285750" marR="0" lvl="0" indent="-28575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ü"/>
              <a:tabLst/>
              <a:defRPr/>
            </a:pPr>
            <a:endParaRPr lang="en-US" sz="2400" dirty="0"/>
          </a:p>
        </p:txBody>
      </p:sp>
    </p:spTree>
    <p:extLst>
      <p:ext uri="{BB962C8B-B14F-4D97-AF65-F5344CB8AC3E}">
        <p14:creationId xmlns:p14="http://schemas.microsoft.com/office/powerpoint/2010/main" val="32796868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Shape 4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934872" y="982272"/>
            <a:ext cx="3388419" cy="45609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000" b="1" kern="1200">
                <a:solidFill>
                  <a:srgbClr val="FFFFFF"/>
                </a:solidFill>
                <a:latin typeface="+mj-lt"/>
                <a:ea typeface="+mj-ea"/>
                <a:cs typeface="+mj-cs"/>
              </a:rPr>
              <a:t>Avoidance of </a:t>
            </a:r>
            <a:br>
              <a:rPr lang="en-US" altLang="en-US" sz="4000" b="1" kern="1200">
                <a:solidFill>
                  <a:srgbClr val="FFFFFF"/>
                </a:solidFill>
                <a:latin typeface="+mj-lt"/>
                <a:ea typeface="+mj-ea"/>
                <a:cs typeface="+mj-cs"/>
              </a:rPr>
            </a:br>
            <a:r>
              <a:rPr lang="en-US" altLang="en-US" sz="4000" b="1" kern="1200">
                <a:solidFill>
                  <a:srgbClr val="FFFFFF"/>
                </a:solidFill>
                <a:latin typeface="+mj-lt"/>
                <a:ea typeface="+mj-ea"/>
                <a:cs typeface="+mj-cs"/>
              </a:rPr>
              <a:t>Duplicative Training</a:t>
            </a:r>
            <a:endParaRPr lang="en-US" sz="4000" kern="1200">
              <a:solidFill>
                <a:srgbClr val="FFFFFF"/>
              </a:solidFill>
              <a:latin typeface="+mj-lt"/>
              <a:ea typeface="+mj-ea"/>
              <a:cs typeface="+mj-cs"/>
            </a:endParaRPr>
          </a:p>
        </p:txBody>
      </p:sp>
      <p:sp>
        <p:nvSpPr>
          <p:cNvPr id="4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TextBox 31">
            <a:extLst>
              <a:ext uri="{FF2B5EF4-FFF2-40B4-BE49-F238E27FC236}">
                <a16:creationId xmlns:a16="http://schemas.microsoft.com/office/drawing/2014/main" id="{2F101F29-DACC-7863-31BB-3A0B3C94C26D}"/>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1" i="0" u="none" strike="noStrike" cap="none" spc="0" normalizeH="0" baseline="0" noProof="0" dirty="0">
                <a:ln>
                  <a:noFill/>
                </a:ln>
                <a:solidFill>
                  <a:srgbClr val="FEFFFF"/>
                </a:solidFill>
                <a:effectLst/>
                <a:uLnTx/>
                <a:uFillTx/>
              </a:rPr>
              <a:t> </a:t>
            </a:r>
            <a:r>
              <a:rPr kumimoji="0" lang="en-US" sz="2800" i="0" u="none" strike="noStrike" cap="none" spc="0" normalizeH="0" baseline="0" noProof="0" dirty="0">
                <a:ln>
                  <a:noFill/>
                </a:ln>
                <a:solidFill>
                  <a:srgbClr val="FEFFFF"/>
                </a:solidFill>
                <a:effectLst/>
                <a:uLnTx/>
                <a:uFillTx/>
              </a:rPr>
              <a:t>If operator has previously received training in a topic specified in this section, and training is appropriate to the truck and working conditions encountered, additional training in that topic is not required if operator has been evaluated and found competent to operate the truck safely.</a:t>
            </a:r>
            <a:endParaRPr lang="en-US" sz="2800" dirty="0">
              <a:solidFill>
                <a:srgbClr val="FEFFFF"/>
              </a:solidFill>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757469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C26282D-D9D7-8436-AB70-39325564518C}"/>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dirty="0">
                <a:solidFill>
                  <a:srgbClr val="FEFFFF"/>
                </a:solidFill>
              </a:rPr>
              <a:t>BLS Statistic’s </a:t>
            </a:r>
          </a:p>
          <a:p>
            <a:pPr indent="-228600">
              <a:lnSpc>
                <a:spcPct val="90000"/>
              </a:lnSpc>
              <a:spcAft>
                <a:spcPts val="600"/>
              </a:spcAft>
              <a:buFont typeface="Arial" panose="020B0604020202020204" pitchFamily="34" charset="0"/>
              <a:buChar char="•"/>
            </a:pPr>
            <a:r>
              <a:rPr lang="en-US" sz="2400" b="1" dirty="0">
                <a:solidFill>
                  <a:srgbClr val="FEFFFF"/>
                </a:solidFill>
              </a:rPr>
              <a:t>Training Requirements</a:t>
            </a:r>
          </a:p>
          <a:p>
            <a:pPr indent="-228600">
              <a:lnSpc>
                <a:spcPct val="90000"/>
              </a:lnSpc>
              <a:spcAft>
                <a:spcPts val="600"/>
              </a:spcAft>
              <a:buFont typeface="Arial" panose="020B0604020202020204" pitchFamily="34" charset="0"/>
              <a:buChar char="•"/>
            </a:pPr>
            <a:r>
              <a:rPr lang="en-US" sz="2400" b="1" dirty="0">
                <a:solidFill>
                  <a:srgbClr val="FEFFFF"/>
                </a:solidFill>
              </a:rPr>
              <a:t>Safe Operation</a:t>
            </a:r>
          </a:p>
          <a:p>
            <a:pPr indent="-228600">
              <a:lnSpc>
                <a:spcPct val="90000"/>
              </a:lnSpc>
              <a:spcAft>
                <a:spcPts val="600"/>
              </a:spcAft>
              <a:buFont typeface="Arial" panose="020B0604020202020204" pitchFamily="34" charset="0"/>
              <a:buChar char="•"/>
            </a:pPr>
            <a:r>
              <a:rPr lang="en-US" sz="2400" b="1" dirty="0">
                <a:solidFill>
                  <a:srgbClr val="FEFFFF"/>
                </a:solidFill>
              </a:rPr>
              <a:t>Daily inspection</a:t>
            </a:r>
          </a:p>
          <a:p>
            <a:pPr indent="-228600">
              <a:lnSpc>
                <a:spcPct val="90000"/>
              </a:lnSpc>
              <a:spcAft>
                <a:spcPts val="600"/>
              </a:spcAft>
              <a:buFont typeface="Arial" panose="020B0604020202020204" pitchFamily="34" charset="0"/>
              <a:buChar char="•"/>
            </a:pPr>
            <a:r>
              <a:rPr lang="en-US" sz="2400" b="1" dirty="0">
                <a:solidFill>
                  <a:srgbClr val="FEFFFF"/>
                </a:solidFill>
              </a:rPr>
              <a:t>Electric motor hand trucks </a:t>
            </a:r>
          </a:p>
          <a:p>
            <a:pPr indent="-228600">
              <a:lnSpc>
                <a:spcPct val="90000"/>
              </a:lnSpc>
              <a:spcAft>
                <a:spcPts val="600"/>
              </a:spcAft>
              <a:buFont typeface="Arial" panose="020B0604020202020204" pitchFamily="34" charset="0"/>
              <a:buChar char="•"/>
            </a:pPr>
            <a:r>
              <a:rPr lang="en-US" sz="2400" b="1" dirty="0">
                <a:solidFill>
                  <a:srgbClr val="FEFFFF"/>
                </a:solidFill>
              </a:rPr>
              <a:t>Electric motor rider trucks</a:t>
            </a:r>
          </a:p>
          <a:p>
            <a:pPr indent="-228600">
              <a:lnSpc>
                <a:spcPct val="90000"/>
              </a:lnSpc>
              <a:spcAft>
                <a:spcPts val="600"/>
              </a:spcAft>
              <a:buFont typeface="Arial" panose="020B0604020202020204" pitchFamily="34" charset="0"/>
              <a:buChar char="•"/>
            </a:pPr>
            <a:r>
              <a:rPr lang="en-US" sz="2400" b="1" dirty="0">
                <a:solidFill>
                  <a:srgbClr val="FEFFFF"/>
                </a:solidFill>
              </a:rPr>
              <a:t>Rough terrain forklift trucks</a:t>
            </a:r>
          </a:p>
          <a:p>
            <a:pPr indent="-228600">
              <a:lnSpc>
                <a:spcPct val="90000"/>
              </a:lnSpc>
              <a:spcAft>
                <a:spcPts val="600"/>
              </a:spcAft>
              <a:buFont typeface="Arial" panose="020B0604020202020204" pitchFamily="34" charset="0"/>
              <a:buChar char="•"/>
            </a:pPr>
            <a:r>
              <a:rPr lang="en-US" sz="2400" b="1" dirty="0">
                <a:solidFill>
                  <a:srgbClr val="FEFFFF"/>
                </a:solidFill>
              </a:rPr>
              <a:t>Internal combustion forklifts</a:t>
            </a:r>
          </a:p>
          <a:p>
            <a:pPr indent="-228600">
              <a:lnSpc>
                <a:spcPct val="90000"/>
              </a:lnSpc>
              <a:spcAft>
                <a:spcPts val="600"/>
              </a:spcAft>
              <a:buFont typeface="Arial" panose="020B0604020202020204" pitchFamily="34" charset="0"/>
              <a:buChar char="•"/>
            </a:pPr>
            <a:endParaRPr lang="en-US" sz="2400" b="1" dirty="0">
              <a:solidFill>
                <a:srgbClr val="FEFFFF"/>
              </a:solidFill>
            </a:endParaRPr>
          </a:p>
          <a:p>
            <a:pPr indent="-228600">
              <a:lnSpc>
                <a:spcPct val="90000"/>
              </a:lnSpc>
              <a:spcAft>
                <a:spcPts val="600"/>
              </a:spcAft>
              <a:buFont typeface="Arial" panose="020B0604020202020204" pitchFamily="34" charset="0"/>
              <a:buChar char="•"/>
            </a:pPr>
            <a:endParaRPr lang="en-US" sz="2400" b="1" dirty="0">
              <a:solidFill>
                <a:srgbClr val="FEFFFF"/>
              </a:solidFill>
            </a:endParaRPr>
          </a:p>
        </p:txBody>
      </p:sp>
      <p:sp>
        <p:nvSpPr>
          <p:cNvPr id="4" name="TextBox 3">
            <a:extLst>
              <a:ext uri="{FF2B5EF4-FFF2-40B4-BE49-F238E27FC236}">
                <a16:creationId xmlns:a16="http://schemas.microsoft.com/office/drawing/2014/main" id="{8DA25839-EE73-B783-FD63-8034A0E3852E}"/>
              </a:ext>
            </a:extLst>
          </p:cNvPr>
          <p:cNvSpPr txBox="1"/>
          <p:nvPr/>
        </p:nvSpPr>
        <p:spPr>
          <a:xfrm>
            <a:off x="1094164" y="1871240"/>
            <a:ext cx="3420932" cy="769441"/>
          </a:xfrm>
          <a:prstGeom prst="rect">
            <a:avLst/>
          </a:prstGeom>
          <a:noFill/>
        </p:spPr>
        <p:txBody>
          <a:bodyPr wrap="square">
            <a:spAutoFit/>
          </a:bodyPr>
          <a:lstStyle/>
          <a:p>
            <a:r>
              <a:rPr lang="en-US" sz="4400" b="1" dirty="0">
                <a:solidFill>
                  <a:schemeClr val="bg1"/>
                </a:solidFill>
              </a:rPr>
              <a:t>Objectives</a:t>
            </a:r>
          </a:p>
        </p:txBody>
      </p:sp>
    </p:spTree>
    <p:extLst>
      <p:ext uri="{BB962C8B-B14F-4D97-AF65-F5344CB8AC3E}">
        <p14:creationId xmlns:p14="http://schemas.microsoft.com/office/powerpoint/2010/main" val="171983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3" name="Rectangle 42">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5F892E19-92E7-4BB2-8C3F-DBDFE8D9D3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
            <a:ext cx="4581527" cy="6858002"/>
            <a:chOff x="-2" y="-1"/>
            <a:chExt cx="4581527" cy="6858002"/>
          </a:xfrm>
          <a:effectLst>
            <a:outerShdw blurRad="381000" dist="50800" algn="ctr" rotWithShape="0">
              <a:srgbClr val="000000">
                <a:alpha val="10000"/>
              </a:srgbClr>
            </a:outerShdw>
          </a:effectLst>
        </p:grpSpPr>
        <p:grpSp>
          <p:nvGrpSpPr>
            <p:cNvPr id="46" name="Group 45">
              <a:extLst>
                <a:ext uri="{FF2B5EF4-FFF2-40B4-BE49-F238E27FC236}">
                  <a16:creationId xmlns:a16="http://schemas.microsoft.com/office/drawing/2014/main" id="{81E493D3-31D9-4B80-9798-EEA082E12A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2" y="-1"/>
              <a:ext cx="4572002" cy="6858002"/>
              <a:chOff x="-2" y="-1"/>
              <a:chExt cx="4572002" cy="6858002"/>
            </a:xfrm>
            <a:effectLst/>
          </p:grpSpPr>
          <p:sp>
            <p:nvSpPr>
              <p:cNvPr id="54" name="Freeform: Shape 53">
                <a:extLst>
                  <a:ext uri="{FF2B5EF4-FFF2-40B4-BE49-F238E27FC236}">
                    <a16:creationId xmlns:a16="http://schemas.microsoft.com/office/drawing/2014/main" id="{62E6AA4D-EC17-45B5-B621-DF0FD91FD4B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5" name="Freeform: Shape 54">
                <a:extLst>
                  <a:ext uri="{FF2B5EF4-FFF2-40B4-BE49-F238E27FC236}">
                    <a16:creationId xmlns:a16="http://schemas.microsoft.com/office/drawing/2014/main" id="{D56F11D0-7966-41FE-AAB9-EC0C54F11F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86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7" name="Group 46">
              <a:extLst>
                <a:ext uri="{FF2B5EF4-FFF2-40B4-BE49-F238E27FC236}">
                  <a16:creationId xmlns:a16="http://schemas.microsoft.com/office/drawing/2014/main" id="{CEDE579A-0A12-4A10-85D4-A8DA1663B89B}"/>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2"/>
              <a:chOff x="3697284" y="-1"/>
              <a:chExt cx="884241" cy="6858002"/>
            </a:xfrm>
          </p:grpSpPr>
          <p:grpSp>
            <p:nvGrpSpPr>
              <p:cNvPr id="48" name="Group 47">
                <a:extLst>
                  <a:ext uri="{FF2B5EF4-FFF2-40B4-BE49-F238E27FC236}">
                    <a16:creationId xmlns:a16="http://schemas.microsoft.com/office/drawing/2014/main" id="{15CA79E3-BA58-419A-8541-7498AC2633F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solidFill>
                <a:srgbClr val="FFFFFF"/>
              </a:solidFill>
              <a:effectLst/>
            </p:grpSpPr>
            <p:sp>
              <p:nvSpPr>
                <p:cNvPr id="52" name="Freeform: Shape 51">
                  <a:extLst>
                    <a:ext uri="{FF2B5EF4-FFF2-40B4-BE49-F238E27FC236}">
                      <a16:creationId xmlns:a16="http://schemas.microsoft.com/office/drawing/2014/main" id="{2348C622-BC44-4959-B64E-427015FD1F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Freeform: Shape 52">
                  <a:extLst>
                    <a:ext uri="{FF2B5EF4-FFF2-40B4-BE49-F238E27FC236}">
                      <a16:creationId xmlns:a16="http://schemas.microsoft.com/office/drawing/2014/main" id="{F8841A98-AA1D-4F65-A368-EF31110B07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E6609F08-9B2C-4879-AC68-E3E537BED78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3697284" y="0"/>
                <a:ext cx="884241" cy="6858001"/>
                <a:chOff x="3697284" y="-1"/>
                <a:chExt cx="884241" cy="6858001"/>
              </a:xfrm>
              <a:blipFill>
                <a:blip r:embed="rId2">
                  <a:alphaModFix amt="57000"/>
                </a:blip>
                <a:tile tx="0" ty="0" sx="100000" sy="100000" flip="none" algn="tl"/>
              </a:blipFill>
              <a:effectLst/>
            </p:grpSpPr>
            <p:sp>
              <p:nvSpPr>
                <p:cNvPr id="50" name="Freeform: Shape 49">
                  <a:extLst>
                    <a:ext uri="{FF2B5EF4-FFF2-40B4-BE49-F238E27FC236}">
                      <a16:creationId xmlns:a16="http://schemas.microsoft.com/office/drawing/2014/main" id="{6910EFC9-D70D-42FD-BCCD-AB1F710BFD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Shape 50">
                  <a:extLst>
                    <a:ext uri="{FF2B5EF4-FFF2-40B4-BE49-F238E27FC236}">
                      <a16:creationId xmlns:a16="http://schemas.microsoft.com/office/drawing/2014/main" id="{83BEF371-1E22-4C4F-A62F-AC6B92CAE0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gr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grpSp>
      <p:sp>
        <p:nvSpPr>
          <p:cNvPr id="3" name="TextBox 2">
            <a:extLst>
              <a:ext uri="{FF2B5EF4-FFF2-40B4-BE49-F238E27FC236}">
                <a16:creationId xmlns:a16="http://schemas.microsoft.com/office/drawing/2014/main" id="{C809A2FF-B5F1-FA69-91E8-ECAD61FB9958}"/>
              </a:ext>
            </a:extLst>
          </p:cNvPr>
          <p:cNvSpPr txBox="1"/>
          <p:nvPr/>
        </p:nvSpPr>
        <p:spPr>
          <a:xfrm>
            <a:off x="827088" y="1641752"/>
            <a:ext cx="2655887" cy="3213277"/>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en-US" sz="4000" b="1" kern="1200">
                <a:solidFill>
                  <a:schemeClr val="tx1"/>
                </a:solidFill>
                <a:latin typeface="+mj-lt"/>
                <a:ea typeface="+mj-ea"/>
                <a:cs typeface="+mj-cs"/>
              </a:rPr>
              <a:t>Operating the Forklift</a:t>
            </a:r>
          </a:p>
          <a:p>
            <a:pPr>
              <a:lnSpc>
                <a:spcPct val="90000"/>
              </a:lnSpc>
              <a:spcBef>
                <a:spcPct val="0"/>
              </a:spcBef>
              <a:spcAft>
                <a:spcPts val="600"/>
              </a:spcAft>
            </a:pPr>
            <a:r>
              <a:rPr lang="en-US" sz="4000" kern="1200">
                <a:solidFill>
                  <a:schemeClr val="tx1"/>
                </a:solidFill>
                <a:latin typeface="+mj-lt"/>
                <a:ea typeface="+mj-ea"/>
                <a:cs typeface="+mj-cs"/>
              </a:rPr>
              <a:t>Pre-Operation Inspection</a:t>
            </a:r>
          </a:p>
        </p:txBody>
      </p:sp>
      <p:sp>
        <p:nvSpPr>
          <p:cNvPr id="21" name="TextBox 2">
            <a:extLst>
              <a:ext uri="{FF2B5EF4-FFF2-40B4-BE49-F238E27FC236}">
                <a16:creationId xmlns:a16="http://schemas.microsoft.com/office/drawing/2014/main" id="{7942C717-CB31-959E-8911-F29BE130E989}"/>
              </a:ext>
            </a:extLst>
          </p:cNvPr>
          <p:cNvSpPr txBox="1"/>
          <p:nvPr/>
        </p:nvSpPr>
        <p:spPr>
          <a:xfrm>
            <a:off x="5232401" y="359508"/>
            <a:ext cx="6140449" cy="5314719"/>
          </a:xfrm>
          <a:prstGeom prst="rect">
            <a:avLst/>
          </a:prstGeom>
        </p:spPr>
        <p:txBody>
          <a:bodyPr vert="horz" lIns="91440" tIns="45720" rIns="91440" bIns="45720" rtlCol="0">
            <a:normAutofit fontScale="92500"/>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solidFill>
                  <a:schemeClr val="tx1">
                    <a:alpha val="80000"/>
                  </a:schemeClr>
                </a:solidFill>
                <a:effectLst/>
                <a:uLnTx/>
                <a:uFillTx/>
              </a:rPr>
              <a:t>Safely operating a forklift requires preparation, anticipation and careful attention in order to maintain control of the vehicle at all times.  This section will identify recommended practices associated with each of the following operations: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1" i="0" u="none" strike="noStrike" cap="none" spc="0" normalizeH="0" baseline="0" noProof="0" dirty="0">
                <a:ln>
                  <a:noFill/>
                </a:ln>
                <a:solidFill>
                  <a:schemeClr val="tx1">
                    <a:alpha val="80000"/>
                  </a:schemeClr>
                </a:solidFill>
                <a:effectLst/>
                <a:uLnTx/>
                <a:uFillTx/>
              </a:rPr>
              <a:t>Pre-Operation</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solidFill>
                  <a:schemeClr val="tx1">
                    <a:alpha val="80000"/>
                  </a:schemeClr>
                </a:solidFill>
                <a:effectLst/>
                <a:uLnTx/>
                <a:uFillTx/>
              </a:rPr>
              <a:t>A vehicle that needs repair, defective or in any way unsafe should be removed from service.  The problem should be recorded on a log and reported to a supervisor immediately.  This section discusses pre-operation and operational inspections that operators should perform to ensure that forklifts will operate safely.  Only operators who have been trained and evaluated in accordance with 29 CFR 1910.178 can operate forklifts.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endParaRPr kumimoji="0" lang="en-US" sz="1700" b="1" i="0" u="none" strike="noStrike" cap="none" spc="0" normalizeH="0" baseline="0" noProof="0" dirty="0">
              <a:ln>
                <a:noFill/>
              </a:ln>
              <a:solidFill>
                <a:schemeClr val="tx1">
                  <a:alpha val="80000"/>
                </a:schemeClr>
              </a:solidFill>
              <a:effectLst/>
              <a:uLnTx/>
              <a:uFillTx/>
            </a:endParaRPr>
          </a:p>
        </p:txBody>
      </p:sp>
    </p:spTree>
    <p:extLst>
      <p:ext uri="{BB962C8B-B14F-4D97-AF65-F5344CB8AC3E}">
        <p14:creationId xmlns:p14="http://schemas.microsoft.com/office/powerpoint/2010/main" val="3050369643"/>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161365" y="1153572"/>
            <a:ext cx="3725869" cy="44611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kern="1200" dirty="0">
                <a:solidFill>
                  <a:srgbClr val="FFFFFF"/>
                </a:solidFill>
                <a:latin typeface="+mj-lt"/>
                <a:ea typeface="+mj-ea"/>
                <a:cs typeface="+mj-cs"/>
              </a:rPr>
              <a:t>Operating the Forklift</a:t>
            </a:r>
          </a:p>
          <a:p>
            <a:pPr>
              <a:lnSpc>
                <a:spcPct val="90000"/>
              </a:lnSpc>
              <a:spcBef>
                <a:spcPct val="0"/>
              </a:spcBef>
              <a:spcAft>
                <a:spcPts val="600"/>
              </a:spcAft>
            </a:pPr>
            <a:r>
              <a:rPr lang="en-US" sz="4400" kern="1200" dirty="0">
                <a:solidFill>
                  <a:srgbClr val="FFFFFF"/>
                </a:solidFill>
                <a:latin typeface="+mj-lt"/>
                <a:ea typeface="+mj-ea"/>
                <a:cs typeface="+mj-cs"/>
              </a:rPr>
              <a:t>Pre-Operation Inspection (Continue)</a:t>
            </a:r>
          </a:p>
        </p:txBody>
      </p:sp>
      <p:sp>
        <p:nvSpPr>
          <p:cNvPr id="38"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Box 2">
            <a:extLst>
              <a:ext uri="{FF2B5EF4-FFF2-40B4-BE49-F238E27FC236}">
                <a16:creationId xmlns:a16="http://schemas.microsoft.com/office/drawing/2014/main" id="{7942C717-CB31-959E-8911-F29BE130E989}"/>
              </a:ext>
            </a:extLst>
          </p:cNvPr>
          <p:cNvSpPr txBox="1"/>
          <p:nvPr/>
        </p:nvSpPr>
        <p:spPr>
          <a:xfrm>
            <a:off x="4306278" y="171938"/>
            <a:ext cx="7047522" cy="6439877"/>
          </a:xfrm>
          <a:prstGeom prst="rect">
            <a:avLst/>
          </a:prstGeom>
        </p:spPr>
        <p:txBody>
          <a:bodyPr vert="horz" lIns="91440" tIns="45720" rIns="91440" bIns="45720" rtlCol="0" anchor="ctr">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1" i="0" u="none" strike="noStrike" cap="none" spc="0" normalizeH="0" baseline="0" noProof="0" dirty="0">
                <a:ln>
                  <a:noFill/>
                </a:ln>
                <a:effectLst/>
                <a:uLnTx/>
                <a:uFillTx/>
              </a:rPr>
              <a:t>Requirements and Recommended Practices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OSHA requires that all forklifts be examined at least daily before being placed in service.  The operator should conduct a pre-start visual check with the key off and then perform an operational check with the engine running.  The forklift should not be placed in service if the examinations show that the vehicle may not be safe to operate.</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A vehicle in need of repair, defective or in any way unsafe, should not be driven and should be taken out of service immediately.  Any problems should be recorded on the appropriate documents and reported to a supervisor.</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Before starting your vehicle conduct a pre-operation (or pre-start) inspection that checks a variety of items, including but not limited to:</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Fluid levels – oil, water, and hydraulic fluid.</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Leaks, cracks or any other visible defect including hydraulic hoses and mast chains. NOTE: Operators should not place their hands inside the mast.  Use a stick or other device to check chain tension.</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Tire condition and pressure including cuts and gouges.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Condition of the forks, including the top clip retaining pin and heel.</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Load backrest extension.</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Finger guards.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Safety decals and nameplates.  Ensure all waring decals and plates are in place and legible.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Operator manual on truck and legible.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Operator compartment. Check for grease and debris.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1400" b="0" i="0" u="none" strike="noStrike" cap="none" spc="0" normalizeH="0" baseline="0" noProof="0" dirty="0">
                <a:ln>
                  <a:noFill/>
                </a:ln>
                <a:effectLst/>
                <a:uLnTx/>
                <a:uFillTx/>
              </a:rPr>
              <a:t>All safety devices are working properly including the seat belt.</a:t>
            </a:r>
            <a:endParaRPr lang="en-US" altLang="en-US" sz="1400" dirty="0"/>
          </a:p>
        </p:txBody>
      </p:sp>
    </p:spTree>
    <p:extLst>
      <p:ext uri="{BB962C8B-B14F-4D97-AF65-F5344CB8AC3E}">
        <p14:creationId xmlns:p14="http://schemas.microsoft.com/office/powerpoint/2010/main" val="11569004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4483531"/>
          </a:xfrm>
          <a:prstGeom prst="rect">
            <a:avLst/>
          </a:prstGeom>
        </p:spPr>
        <p:txBody>
          <a:bodyPr vert="horz" lIns="91440" tIns="45720" rIns="91440" bIns="45720" rtlCol="0" anchor="ctr">
            <a:noAutofit/>
          </a:bodyPr>
          <a:lstStyle/>
          <a:p>
            <a:pPr>
              <a:buFontTx/>
              <a:buNone/>
            </a:pPr>
            <a:endParaRPr lang="en-US" altLang="en-US" sz="1600" b="1" dirty="0">
              <a:latin typeface="Arial Rounded MT Bold" panose="020F0704030504030204" pitchFamily="34" charset="0"/>
              <a:cs typeface="Times New Roman" panose="02020603050405020304" pitchFamily="18" charset="0"/>
            </a:endParaRPr>
          </a:p>
          <a:p>
            <a:pPr>
              <a:buFontTx/>
              <a:buNone/>
            </a:pPr>
            <a:endParaRPr lang="en-US" altLang="en-US" sz="1600" b="1" dirty="0">
              <a:latin typeface="Arial Rounded MT Bold" panose="020F0704030504030204" pitchFamily="34" charset="0"/>
              <a:cs typeface="Times New Roman" panose="02020603050405020304" pitchFamily="18" charset="0"/>
            </a:endParaRPr>
          </a:p>
          <a:p>
            <a:pPr>
              <a:buFontTx/>
              <a:buNone/>
            </a:pPr>
            <a:endParaRPr lang="en-US" altLang="en-US" sz="1600" b="1" dirty="0">
              <a:latin typeface="Arial Rounded MT Bold" panose="020F0704030504030204" pitchFamily="34" charset="0"/>
              <a:cs typeface="Times New Roman" panose="02020603050405020304" pitchFamily="18" charset="0"/>
            </a:endParaRPr>
          </a:p>
          <a:p>
            <a:pPr>
              <a:buFontTx/>
              <a:buNone/>
            </a:pPr>
            <a:r>
              <a:rPr lang="en-US" altLang="en-US" sz="1600" b="1" dirty="0">
                <a:latin typeface="Arial Rounded MT Bold" panose="020F0704030504030204" pitchFamily="34" charset="0"/>
                <a:cs typeface="Times New Roman" panose="02020603050405020304" pitchFamily="18" charset="0"/>
              </a:rPr>
              <a:t>After completing the pre-operation inspection, operators should conduct an operational inspection with the engine running.  The inspection includes:</a:t>
            </a:r>
          </a:p>
          <a:p>
            <a:pPr marL="285750" indent="-285750">
              <a:spcBef>
                <a:spcPts val="600"/>
              </a:spcBef>
              <a:buFont typeface="Arial" panose="020B0604020202020204" pitchFamily="34" charset="0"/>
              <a:buChar char="•"/>
            </a:pPr>
            <a:r>
              <a:rPr lang="en-US" altLang="en-US" sz="1400" dirty="0">
                <a:cs typeface="Posterama" panose="020B0504020200020000" pitchFamily="34" charset="0"/>
              </a:rPr>
              <a:t>Accelerator linkage.</a:t>
            </a:r>
          </a:p>
          <a:p>
            <a:pPr marL="285750" indent="-285750">
              <a:spcBef>
                <a:spcPts val="600"/>
              </a:spcBef>
              <a:buFont typeface="Arial" panose="020B0604020202020204" pitchFamily="34" charset="0"/>
              <a:buChar char="•"/>
            </a:pPr>
            <a:r>
              <a:rPr lang="en-US" altLang="en-US" sz="1400" dirty="0">
                <a:cs typeface="Posterama" panose="020B0504020200020000" pitchFamily="34" charset="0"/>
              </a:rPr>
              <a:t>Inch control (if equipped).</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Brakes and Steering.</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Drive control: forward and reverse.</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Hoist and lowering control.</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Attachment control.</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Horn and Lights.</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Back-up alarm</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Unusual noises or vibrations should be reported immediately.</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Removal from Service</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While driving, be aware of these potential hazards:</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Mechanical breakdown.</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Overheating and Fire.</a:t>
            </a:r>
          </a:p>
          <a:p>
            <a:pPr marL="285750" indent="-285750">
              <a:spcBef>
                <a:spcPts val="600"/>
              </a:spcBef>
              <a:buFont typeface="Arial" panose="020B0604020202020204" pitchFamily="34" charset="0"/>
              <a:buChar char="•"/>
            </a:pPr>
            <a:r>
              <a:rPr lang="en-US" altLang="en-US" sz="1600" dirty="0">
                <a:cs typeface="Posterama" panose="020B0504020200020000" pitchFamily="34" charset="0"/>
              </a:rPr>
              <a:t>Leakage.</a:t>
            </a:r>
          </a:p>
        </p:txBody>
      </p:sp>
      <p:sp>
        <p:nvSpPr>
          <p:cNvPr id="3" name="TextBox 2">
            <a:extLst>
              <a:ext uri="{FF2B5EF4-FFF2-40B4-BE49-F238E27FC236}">
                <a16:creationId xmlns:a16="http://schemas.microsoft.com/office/drawing/2014/main" id="{C809A2FF-B5F1-FA69-91E8-ECAD61FB9958}"/>
              </a:ext>
            </a:extLst>
          </p:cNvPr>
          <p:cNvSpPr txBox="1"/>
          <p:nvPr/>
        </p:nvSpPr>
        <p:spPr>
          <a:xfrm>
            <a:off x="-114175" y="133650"/>
            <a:ext cx="12191996" cy="1323439"/>
          </a:xfrm>
          <a:prstGeom prst="rect">
            <a:avLst/>
          </a:prstGeom>
          <a:noFill/>
        </p:spPr>
        <p:txBody>
          <a:bodyPr wrap="square">
            <a:spAutoFit/>
          </a:bodyPr>
          <a:lstStyle/>
          <a:p>
            <a:pPr algn="ctr"/>
            <a:r>
              <a:rPr lang="en-US" altLang="en-US" sz="4000" b="1" dirty="0">
                <a:solidFill>
                  <a:schemeClr val="bg1"/>
                </a:solidFill>
              </a:rPr>
              <a:t>Operating the Forklift</a:t>
            </a:r>
          </a:p>
          <a:p>
            <a:pPr algn="ctr"/>
            <a:r>
              <a:rPr lang="en-US" altLang="en-US" sz="4000" b="1" dirty="0">
                <a:solidFill>
                  <a:schemeClr val="bg1"/>
                </a:solidFill>
              </a:rPr>
              <a:t>(Cont.)</a:t>
            </a:r>
            <a:endParaRPr lang="en-US" sz="4000" dirty="0">
              <a:solidFill>
                <a:schemeClr val="bg1"/>
              </a:solidFill>
            </a:endParaRPr>
          </a:p>
        </p:txBody>
      </p:sp>
    </p:spTree>
    <p:extLst>
      <p:ext uri="{BB962C8B-B14F-4D97-AF65-F5344CB8AC3E}">
        <p14:creationId xmlns:p14="http://schemas.microsoft.com/office/powerpoint/2010/main" val="31529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1384995"/>
          </a:xfrm>
          <a:prstGeom prst="rect">
            <a:avLst/>
          </a:prstGeom>
          <a:noFill/>
        </p:spPr>
        <p:txBody>
          <a:bodyPr wrap="square">
            <a:spAutoFit/>
          </a:bodyPr>
          <a:lstStyle/>
          <a:p>
            <a:pPr algn="ctr"/>
            <a:r>
              <a:rPr lang="en-US" altLang="en-US" sz="4000" b="1" dirty="0">
                <a:solidFill>
                  <a:schemeClr val="bg1"/>
                </a:solidFill>
              </a:rPr>
              <a:t>Operator Responsibility &amp; General Safe Operation</a:t>
            </a:r>
          </a:p>
          <a:p>
            <a:pPr algn="ctr"/>
            <a:endParaRPr lang="en-US" altLang="en-US" sz="4400" b="1"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119317" y="1765276"/>
            <a:ext cx="11797974" cy="4401205"/>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rPr>
              <a:t>Operator Responsibility</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Safe operation is the responsibility of the operator.</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The operator shall develop safe work habits and also be aware of hazardous conditions in order to protect themselves, other personnel, the truck and other materials.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The operator shall be familiar with the operation and function of all controls and instruments before undertaking to operate the truck.</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Before operating any truck, operators shall have read and be familiar with the operator's and owner's manual for the particular truck being operated and they shall also abide by all safety rules and practices.</a:t>
            </a:r>
          </a:p>
          <a:p>
            <a:endParaRPr lang="en-US" sz="2400" dirty="0"/>
          </a:p>
        </p:txBody>
      </p:sp>
    </p:spTree>
    <p:extLst>
      <p:ext uri="{BB962C8B-B14F-4D97-AF65-F5344CB8AC3E}">
        <p14:creationId xmlns:p14="http://schemas.microsoft.com/office/powerpoint/2010/main" val="31229492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2000548"/>
          </a:xfrm>
          <a:prstGeom prst="rect">
            <a:avLst/>
          </a:prstGeom>
          <a:noFill/>
        </p:spPr>
        <p:txBody>
          <a:bodyPr wrap="square">
            <a:spAutoFit/>
          </a:bodyPr>
          <a:lstStyle/>
          <a:p>
            <a:pPr algn="ctr"/>
            <a:r>
              <a:rPr lang="en-US" altLang="en-US" sz="4000" b="1" dirty="0">
                <a:solidFill>
                  <a:schemeClr val="bg1"/>
                </a:solidFill>
              </a:rPr>
              <a:t>Operator Responsibility &amp; General Safe Operation</a:t>
            </a:r>
          </a:p>
          <a:p>
            <a:pPr algn="ctr"/>
            <a:r>
              <a:rPr lang="en-US" altLang="en-US" sz="4000" b="1" dirty="0">
                <a:solidFill>
                  <a:schemeClr val="bg1"/>
                </a:solidFill>
              </a:rPr>
              <a:t>(Cont.)</a:t>
            </a:r>
          </a:p>
          <a:p>
            <a:pPr algn="ctr"/>
            <a:endParaRPr lang="en-US" altLang="en-US" sz="4400" b="1"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119317" y="1765276"/>
            <a:ext cx="11797974" cy="3791807"/>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General Safe Operation</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 Unauthorized personnel shall not be permitted to operate material handling equipment.</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 Never ride on a pallet truck that was not designed for a rider.</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 If you are on a rider truck, never dismount until it has come to a complete stop.</a:t>
            </a:r>
          </a:p>
          <a:p>
            <a:endParaRPr lang="en-US" sz="2400" dirty="0"/>
          </a:p>
        </p:txBody>
      </p:sp>
    </p:spTree>
    <p:extLst>
      <p:ext uri="{BB962C8B-B14F-4D97-AF65-F5344CB8AC3E}">
        <p14:creationId xmlns:p14="http://schemas.microsoft.com/office/powerpoint/2010/main" val="1498795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31">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809A2FF-B5F1-FA69-91E8-ECAD61FB9958}"/>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en-US" sz="4000" b="1" kern="1200">
                <a:solidFill>
                  <a:srgbClr val="FFFFFF"/>
                </a:solidFill>
                <a:latin typeface="+mj-lt"/>
                <a:ea typeface="+mj-ea"/>
                <a:cs typeface="+mj-cs"/>
              </a:rPr>
              <a:t>Stability Triangle</a:t>
            </a:r>
            <a:endParaRPr lang="en-US" sz="4000" kern="120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BBA47777-9F59-2D47-0F54-929F4233F457}"/>
              </a:ext>
            </a:extLst>
          </p:cNvPr>
          <p:cNvPicPr>
            <a:picLocks noChangeAspect="1"/>
          </p:cNvPicPr>
          <p:nvPr/>
        </p:nvPicPr>
        <p:blipFill>
          <a:blip r:embed="rId2"/>
          <a:stretch>
            <a:fillRect/>
          </a:stretch>
        </p:blipFill>
        <p:spPr>
          <a:xfrm>
            <a:off x="4502428" y="1199922"/>
            <a:ext cx="7225748" cy="4458155"/>
          </a:xfrm>
          <a:prstGeom prst="rect">
            <a:avLst/>
          </a:prstGeom>
        </p:spPr>
      </p:pic>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1885067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TextBox 2">
            <a:extLst>
              <a:ext uri="{FF2B5EF4-FFF2-40B4-BE49-F238E27FC236}">
                <a16:creationId xmlns:a16="http://schemas.microsoft.com/office/drawing/2014/main" id="{C809A2FF-B5F1-FA69-91E8-ECAD61FB9958}"/>
              </a:ext>
            </a:extLst>
          </p:cNvPr>
          <p:cNvSpPr txBox="1"/>
          <p:nvPr/>
        </p:nvSpPr>
        <p:spPr>
          <a:xfrm>
            <a:off x="660041" y="2767106"/>
            <a:ext cx="2880828" cy="3071906"/>
          </a:xfrm>
          <a:prstGeom prst="rect">
            <a:avLst/>
          </a:prstGeom>
        </p:spPr>
        <p:txBody>
          <a:bodyPr vert="horz" lIns="91440" tIns="45720" rIns="91440" bIns="45720" rtlCol="0" anchor="t">
            <a:normAutofit/>
          </a:bodyPr>
          <a:lstStyle/>
          <a:p>
            <a:pPr>
              <a:lnSpc>
                <a:spcPct val="90000"/>
              </a:lnSpc>
              <a:spcBef>
                <a:spcPct val="0"/>
              </a:spcBef>
              <a:spcAft>
                <a:spcPts val="600"/>
              </a:spcAft>
            </a:pPr>
            <a:r>
              <a:rPr lang="en-US" altLang="en-US" sz="4000" b="1" kern="1200" dirty="0">
                <a:solidFill>
                  <a:srgbClr val="FFFFFF"/>
                </a:solidFill>
                <a:latin typeface="+mj-lt"/>
                <a:ea typeface="+mj-ea"/>
                <a:cs typeface="+mj-cs"/>
              </a:rPr>
              <a:t>Vertical Stability</a:t>
            </a:r>
            <a:endParaRPr lang="en-US" sz="4000" kern="1200" dirty="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035DC8C7-345B-77BC-F4D6-BCEB85EC55A7}"/>
              </a:ext>
            </a:extLst>
          </p:cNvPr>
          <p:cNvPicPr>
            <a:picLocks noChangeAspect="1"/>
          </p:cNvPicPr>
          <p:nvPr/>
        </p:nvPicPr>
        <p:blipFill>
          <a:blip r:embed="rId2"/>
          <a:stretch>
            <a:fillRect/>
          </a:stretch>
        </p:blipFill>
        <p:spPr>
          <a:xfrm>
            <a:off x="4502428" y="733095"/>
            <a:ext cx="7225748" cy="5391810"/>
          </a:xfrm>
          <a:prstGeom prst="rect">
            <a:avLst/>
          </a:prstGeom>
        </p:spPr>
      </p:pic>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078148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74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524256" y="491260"/>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kern="1200">
                <a:solidFill>
                  <a:srgbClr val="FFFFFF"/>
                </a:solidFill>
                <a:latin typeface="+mj-lt"/>
                <a:ea typeface="+mj-ea"/>
                <a:cs typeface="+mj-cs"/>
              </a:rPr>
              <a:t>Lighting</a:t>
            </a:r>
            <a:endParaRPr lang="en-US" sz="4400" kern="1200">
              <a:solidFill>
                <a:srgbClr val="FFFFFF"/>
              </a:solidFill>
              <a:latin typeface="+mj-lt"/>
              <a:ea typeface="+mj-ea"/>
              <a:cs typeface="+mj-cs"/>
            </a:endParaRPr>
          </a:p>
        </p:txBody>
      </p:sp>
      <p:pic>
        <p:nvPicPr>
          <p:cNvPr id="4" name="Picture 3">
            <a:extLst>
              <a:ext uri="{FF2B5EF4-FFF2-40B4-BE49-F238E27FC236}">
                <a16:creationId xmlns:a16="http://schemas.microsoft.com/office/drawing/2014/main" id="{02F04232-D8D8-DF17-5107-DF6908555021}"/>
              </a:ext>
            </a:extLst>
          </p:cNvPr>
          <p:cNvPicPr>
            <a:picLocks noChangeAspect="1"/>
          </p:cNvPicPr>
          <p:nvPr/>
        </p:nvPicPr>
        <p:blipFill rotWithShape="1">
          <a:blip r:embed="rId2"/>
          <a:srcRect l="11066" r="5568" b="-1"/>
          <a:stretch/>
        </p:blipFill>
        <p:spPr>
          <a:xfrm>
            <a:off x="327546" y="2454903"/>
            <a:ext cx="3442801" cy="4080254"/>
          </a:xfrm>
          <a:prstGeom prst="rect">
            <a:avLst/>
          </a:prstGeom>
        </p:spPr>
      </p:pic>
      <p:pic>
        <p:nvPicPr>
          <p:cNvPr id="2" name="Picture 1">
            <a:extLst>
              <a:ext uri="{FF2B5EF4-FFF2-40B4-BE49-F238E27FC236}">
                <a16:creationId xmlns:a16="http://schemas.microsoft.com/office/drawing/2014/main" id="{3BFB4CA2-8D0C-CD76-0346-4F157B13DEF5}"/>
              </a:ext>
            </a:extLst>
          </p:cNvPr>
          <p:cNvPicPr>
            <a:picLocks noChangeAspect="1"/>
          </p:cNvPicPr>
          <p:nvPr/>
        </p:nvPicPr>
        <p:blipFill rotWithShape="1">
          <a:blip r:embed="rId3"/>
          <a:srcRect l="13695" r="14586" b="2"/>
          <a:stretch/>
        </p:blipFill>
        <p:spPr>
          <a:xfrm>
            <a:off x="3942260" y="2454901"/>
            <a:ext cx="3442803" cy="4080255"/>
          </a:xfrm>
          <a:prstGeom prst="rect">
            <a:avLst/>
          </a:prstGeom>
        </p:spPr>
      </p:pic>
      <p:sp>
        <p:nvSpPr>
          <p:cNvPr id="39" name="Rectangle 38">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7957973" y="763523"/>
            <a:ext cx="3511296" cy="5330952"/>
          </a:xfrm>
          <a:prstGeom prst="rect">
            <a:avLst/>
          </a:prstGeom>
        </p:spPr>
        <p:txBody>
          <a:bodyPr vert="horz" lIns="91440" tIns="45720" rIns="91440" bIns="45720" rtlCol="0" anchor="ctr">
            <a:normAutofit/>
          </a:bodyPr>
          <a:lstStyle/>
          <a:p>
            <a:pPr marR="0" lvl="0" fontAlgn="auto">
              <a:lnSpc>
                <a:spcPct val="90000"/>
              </a:lnSpc>
              <a:spcBef>
                <a:spcPts val="1200"/>
              </a:spcBef>
              <a:spcAft>
                <a:spcPts val="0"/>
              </a:spcAft>
              <a:buClr>
                <a:srgbClr val="D34817">
                  <a:lumMod val="75000"/>
                </a:srgbClr>
              </a:buClr>
              <a:buSzPct val="85000"/>
              <a:tabLst/>
              <a:defRPr/>
            </a:pPr>
            <a:r>
              <a:rPr kumimoji="0" lang="en-US" sz="3600" i="0" u="none" strike="noStrike" cap="none" spc="0" normalizeH="0" baseline="0" noProof="0" dirty="0">
                <a:ln>
                  <a:noFill/>
                </a:ln>
                <a:solidFill>
                  <a:srgbClr val="FFFFFF"/>
                </a:solidFill>
                <a:effectLst/>
                <a:uLnTx/>
                <a:uFillTx/>
              </a:rPr>
              <a:t>Fork trucks must have lights on both ends where general lighting is less than two lumens per square foot.</a:t>
            </a:r>
          </a:p>
          <a:p>
            <a:pPr indent="-228600">
              <a:lnSpc>
                <a:spcPct val="90000"/>
              </a:lnSpc>
              <a:buFont typeface="Arial" panose="020B0604020202020204" pitchFamily="34" charset="0"/>
              <a:buChar char="•"/>
            </a:pPr>
            <a:endParaRPr lang="en-US" sz="2400" dirty="0">
              <a:solidFill>
                <a:srgbClr val="FFFFFF"/>
              </a:solidFill>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13504322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Truck Operations</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59552" y="1590741"/>
            <a:ext cx="11797974" cy="5262979"/>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Trucks shall not be driven up to anyone standing in front of a bench/other fixed object.</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No person shall be allowed to stand or pass under the elevated portion of any truck.</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Only the operator shall be permitted to ride unless additional seats/seatbelts are provided.</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If a truck is parked on an incline, the wheels shall be chocked/blocked.</a:t>
            </a:r>
          </a:p>
          <a:p>
            <a:endParaRPr lang="en-US" sz="2400" dirty="0"/>
          </a:p>
        </p:txBody>
      </p:sp>
    </p:spTree>
    <p:extLst>
      <p:ext uri="{BB962C8B-B14F-4D97-AF65-F5344CB8AC3E}">
        <p14:creationId xmlns:p14="http://schemas.microsoft.com/office/powerpoint/2010/main" val="42201899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Additional Requirements</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59552" y="1590741"/>
            <a:ext cx="11797974" cy="4118050"/>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When grades are more than 10 percent, loaded trucks shall be driven with the load upgrade.</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Only safely-arranged loads should be handled.</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Do not operate trucks with leaks in their fuel systems.</a:t>
            </a: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endParaRPr lang="en-US" sz="2800" dirty="0">
              <a:solidFill>
                <a:prstClr val="black"/>
              </a:solidFill>
              <a:latin typeface="Rockwell" panose="02060603020205020403"/>
            </a:endParaRPr>
          </a:p>
        </p:txBody>
      </p:sp>
    </p:spTree>
    <p:extLst>
      <p:ext uri="{BB962C8B-B14F-4D97-AF65-F5344CB8AC3E}">
        <p14:creationId xmlns:p14="http://schemas.microsoft.com/office/powerpoint/2010/main" val="3236653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22">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Shape 28">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TextBox 2">
            <a:extLst>
              <a:ext uri="{FF2B5EF4-FFF2-40B4-BE49-F238E27FC236}">
                <a16:creationId xmlns:a16="http://schemas.microsoft.com/office/drawing/2014/main" id="{CC26282D-D9D7-8436-AB70-39325564518C}"/>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400" b="1">
                <a:solidFill>
                  <a:srgbClr val="FEFFFF"/>
                </a:solidFill>
              </a:rPr>
              <a:t>A mobile, power-propelled truck used to carry, push, pull, lift, stack or tier materials (American Society of Mechanical Engineers definition)</a:t>
            </a:r>
          </a:p>
          <a:p>
            <a:pPr indent="-228600">
              <a:lnSpc>
                <a:spcPct val="90000"/>
              </a:lnSpc>
              <a:spcAft>
                <a:spcPts val="600"/>
              </a:spcAft>
              <a:buFont typeface="Arial" panose="020B0604020202020204" pitchFamily="34" charset="0"/>
              <a:buChar char="•"/>
            </a:pPr>
            <a:r>
              <a:rPr lang="en-US" sz="2400" b="1">
                <a:solidFill>
                  <a:srgbClr val="FEFFFF"/>
                </a:solidFill>
              </a:rPr>
              <a:t>Vehicles that are used for earth moving and over-the-road hauling are</a:t>
            </a:r>
            <a:r>
              <a:rPr lang="en-US" sz="2400" b="1" i="1">
                <a:solidFill>
                  <a:srgbClr val="FEFFFF"/>
                </a:solidFill>
              </a:rPr>
              <a:t> excluded</a:t>
            </a:r>
            <a:endParaRPr lang="en-US" sz="2400" b="1">
              <a:solidFill>
                <a:srgbClr val="FEFFFF"/>
              </a:solidFill>
            </a:endParaRPr>
          </a:p>
          <a:p>
            <a:pPr indent="-228600">
              <a:lnSpc>
                <a:spcPct val="90000"/>
              </a:lnSpc>
              <a:spcAft>
                <a:spcPts val="600"/>
              </a:spcAft>
              <a:buFont typeface="Arial" panose="020B0604020202020204" pitchFamily="34" charset="0"/>
              <a:buChar char="•"/>
            </a:pPr>
            <a:r>
              <a:rPr lang="en-US" sz="2400" b="1">
                <a:solidFill>
                  <a:srgbClr val="FEFFFF"/>
                </a:solidFill>
              </a:rPr>
              <a:t>PIT’s are commonly known as forklifts, pallet trucks, rider trucks, forktrucks or lift trucks</a:t>
            </a:r>
          </a:p>
          <a:p>
            <a:pPr indent="-228600">
              <a:lnSpc>
                <a:spcPct val="90000"/>
              </a:lnSpc>
              <a:spcAft>
                <a:spcPts val="600"/>
              </a:spcAft>
              <a:buFont typeface="Arial" panose="020B0604020202020204" pitchFamily="34" charset="0"/>
              <a:buChar char="•"/>
            </a:pPr>
            <a:r>
              <a:rPr lang="en-US" sz="2400" b="1">
                <a:solidFill>
                  <a:srgbClr val="FEFFFF"/>
                </a:solidFill>
              </a:rPr>
              <a:t>Can be powered through electric or combustion engines</a:t>
            </a:r>
          </a:p>
        </p:txBody>
      </p:sp>
      <p:sp>
        <p:nvSpPr>
          <p:cNvPr id="4" name="TextBox 3">
            <a:extLst>
              <a:ext uri="{FF2B5EF4-FFF2-40B4-BE49-F238E27FC236}">
                <a16:creationId xmlns:a16="http://schemas.microsoft.com/office/drawing/2014/main" id="{8DA25839-EE73-B783-FD63-8034A0E3852E}"/>
              </a:ext>
            </a:extLst>
          </p:cNvPr>
          <p:cNvSpPr txBox="1"/>
          <p:nvPr/>
        </p:nvSpPr>
        <p:spPr>
          <a:xfrm>
            <a:off x="1094164" y="1871240"/>
            <a:ext cx="3420932" cy="2800767"/>
          </a:xfrm>
          <a:prstGeom prst="rect">
            <a:avLst/>
          </a:prstGeom>
          <a:noFill/>
        </p:spPr>
        <p:txBody>
          <a:bodyPr wrap="square">
            <a:spAutoFit/>
          </a:bodyPr>
          <a:lstStyle/>
          <a:p>
            <a:r>
              <a:rPr lang="en-US" sz="4400" b="1" dirty="0">
                <a:solidFill>
                  <a:schemeClr val="bg1"/>
                </a:solidFill>
              </a:rPr>
              <a:t>Definition of  Powered Industrial Trucks </a:t>
            </a:r>
          </a:p>
        </p:txBody>
      </p:sp>
    </p:spTree>
    <p:extLst>
      <p:ext uri="{BB962C8B-B14F-4D97-AF65-F5344CB8AC3E}">
        <p14:creationId xmlns:p14="http://schemas.microsoft.com/office/powerpoint/2010/main" val="13391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Traveling</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48332" y="1279345"/>
            <a:ext cx="11797974" cy="5724644"/>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lang="en-US" sz="2800" dirty="0">
                <a:solidFill>
                  <a:prstClr val="black"/>
                </a:solidFill>
                <a:latin typeface="Rockwell" panose="02060603020205020403"/>
              </a:rPr>
              <a:t>  </a:t>
            </a: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All traffic regulations must be observed. </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  Three truck lengths away from truck ahead.</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  Stunt driving, racing, horseplay never permitted.                      </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  Must drive slowly when floor is wet.</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  Never run over loose objects on the roadway.</a:t>
            </a:r>
          </a:p>
          <a:p>
            <a:endParaRPr lang="en-US" sz="2400" dirty="0"/>
          </a:p>
        </p:txBody>
      </p:sp>
    </p:spTree>
    <p:extLst>
      <p:ext uri="{BB962C8B-B14F-4D97-AF65-F5344CB8AC3E}">
        <p14:creationId xmlns:p14="http://schemas.microsoft.com/office/powerpoint/2010/main" val="41735444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Traveling</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59552" y="1590741"/>
            <a:ext cx="11797974" cy="5029069"/>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Only loads within rated capacity should be moved.</a:t>
            </a:r>
          </a:p>
          <a:p>
            <a:pPr marR="0" lvl="0" algn="l" defTabSz="914400" rtl="0" eaLnBrk="1" fontAlgn="auto" latinLnBrk="0" hangingPunct="1">
              <a:lnSpc>
                <a:spcPct val="90000"/>
              </a:lnSpc>
              <a:spcBef>
                <a:spcPts val="1200"/>
              </a:spcBef>
              <a:spcAft>
                <a:spcPts val="0"/>
              </a:spcAft>
              <a:buClr>
                <a:srgbClr val="D34817">
                  <a:lumMod val="75000"/>
                </a:srgbClr>
              </a:buClr>
              <a:buSzPct val="85000"/>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Fork trucks with defective parts must be removed from service until repaired.</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Fork trucks must be thoroughly inspected before each work shift.</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Speed shall be reduced to a safe level while negotiating turns.</a:t>
            </a:r>
          </a:p>
          <a:p>
            <a:endParaRPr lang="en-US" sz="2400" dirty="0"/>
          </a:p>
        </p:txBody>
      </p:sp>
    </p:spTree>
    <p:extLst>
      <p:ext uri="{BB962C8B-B14F-4D97-AF65-F5344CB8AC3E}">
        <p14:creationId xmlns:p14="http://schemas.microsoft.com/office/powerpoint/2010/main" val="512028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Traveling</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59552" y="1590741"/>
            <a:ext cx="11797974" cy="3188565"/>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Only stable or safely-arranged loads shall be handled.</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Defects shall be immediately reported and corrected.</a:t>
            </a: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endPar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457200" marR="0" lvl="0" indent="-457200" algn="l" defTabSz="914400" rtl="0" eaLnBrk="1" fontAlgn="auto" latinLnBrk="0" hangingPunct="1">
              <a:lnSpc>
                <a:spcPct val="90000"/>
              </a:lnSpc>
              <a:spcBef>
                <a:spcPts val="1200"/>
              </a:spcBef>
              <a:spcAft>
                <a:spcPts val="0"/>
              </a:spcAft>
              <a:buClr>
                <a:srgbClr val="D34817">
                  <a:lumMod val="75000"/>
                </a:srgbClr>
              </a:buClr>
              <a:buSzPct val="85000"/>
              <a:buFont typeface="Wingdings" panose="05000000000000000000" pitchFamily="2" charset="2"/>
              <a:buChar char="v"/>
              <a:tabLst/>
              <a:defRPr/>
            </a:pPr>
            <a:r>
              <a:rPr kumimoji="0" lang="en-US" sz="2800" i="0" u="none" strike="noStrike" kern="1200" cap="none" spc="0" normalizeH="0" baseline="0" noProof="0" dirty="0">
                <a:ln>
                  <a:noFill/>
                </a:ln>
                <a:solidFill>
                  <a:prstClr val="black"/>
                </a:solidFill>
                <a:effectLst/>
                <a:uLnTx/>
                <a:uFillTx/>
                <a:latin typeface="Rockwell" panose="02060603020205020403"/>
                <a:ea typeface="+mn-ea"/>
                <a:cs typeface="+mn-cs"/>
              </a:rPr>
              <a:t>Cross railroad tracks diagonally</a:t>
            </a:r>
            <a:endParaRPr lang="en-US" sz="2400" dirty="0"/>
          </a:p>
        </p:txBody>
      </p:sp>
    </p:spTree>
    <p:extLst>
      <p:ext uri="{BB962C8B-B14F-4D97-AF65-F5344CB8AC3E}">
        <p14:creationId xmlns:p14="http://schemas.microsoft.com/office/powerpoint/2010/main" val="10294272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Safe loading and unloading</a:t>
            </a:r>
          </a:p>
        </p:txBody>
      </p:sp>
      <p:sp>
        <p:nvSpPr>
          <p:cNvPr id="32" name="TextBox 31">
            <a:extLst>
              <a:ext uri="{FF2B5EF4-FFF2-40B4-BE49-F238E27FC236}">
                <a16:creationId xmlns:a16="http://schemas.microsoft.com/office/drawing/2014/main" id="{2F101F29-DACC-7863-31BB-3A0B3C94C26D}"/>
              </a:ext>
            </a:extLst>
          </p:cNvPr>
          <p:cNvSpPr txBox="1"/>
          <p:nvPr/>
        </p:nvSpPr>
        <p:spPr>
          <a:xfrm>
            <a:off x="0" y="1278290"/>
            <a:ext cx="11797974" cy="4542782"/>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rPr>
              <a:t>Safe loading/unloading</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Approach the load squarely with forks level. While not part of the pallet truck: attention should be given to the condition of pallets.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Loads should not be shifted by butting with the truck.</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Ensure the forks are under the pallet all the way and the load wheels are not contacting the pallet frame.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Raise the load for traveling.</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 It is the responsibility of the operator to ensure that a load is properly and neatly stacked, and where applicable, secured.</a:t>
            </a:r>
          </a:p>
          <a:p>
            <a:endParaRPr lang="en-US" sz="2400" dirty="0"/>
          </a:p>
        </p:txBody>
      </p:sp>
    </p:spTree>
    <p:extLst>
      <p:ext uri="{BB962C8B-B14F-4D97-AF65-F5344CB8AC3E}">
        <p14:creationId xmlns:p14="http://schemas.microsoft.com/office/powerpoint/2010/main" val="1038437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1446550"/>
          </a:xfrm>
          <a:prstGeom prst="rect">
            <a:avLst/>
          </a:prstGeom>
          <a:noFill/>
        </p:spPr>
        <p:txBody>
          <a:bodyPr wrap="square">
            <a:spAutoFit/>
          </a:bodyPr>
          <a:lstStyle/>
          <a:p>
            <a:pPr algn="ctr"/>
            <a:r>
              <a:rPr lang="en-US" altLang="en-US" sz="4400" b="1" dirty="0">
                <a:solidFill>
                  <a:schemeClr val="bg1"/>
                </a:solidFill>
              </a:rPr>
              <a:t>Safe loading and unloading</a:t>
            </a:r>
          </a:p>
          <a:p>
            <a:pPr algn="ctr"/>
            <a:r>
              <a:rPr lang="en-US" altLang="en-US" sz="4400" b="1" dirty="0">
                <a:solidFill>
                  <a:schemeClr val="bg1"/>
                </a:solidFill>
              </a:rPr>
              <a:t>(Cont.)</a:t>
            </a:r>
          </a:p>
        </p:txBody>
      </p:sp>
      <p:sp>
        <p:nvSpPr>
          <p:cNvPr id="32" name="TextBox 31">
            <a:extLst>
              <a:ext uri="{FF2B5EF4-FFF2-40B4-BE49-F238E27FC236}">
                <a16:creationId xmlns:a16="http://schemas.microsoft.com/office/drawing/2014/main" id="{2F101F29-DACC-7863-31BB-3A0B3C94C26D}"/>
              </a:ext>
            </a:extLst>
          </p:cNvPr>
          <p:cNvSpPr txBox="1"/>
          <p:nvPr/>
        </p:nvSpPr>
        <p:spPr>
          <a:xfrm>
            <a:off x="0" y="1278290"/>
            <a:ext cx="11797974" cy="5041380"/>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endParaRPr kumimoji="0" lang="en-US" sz="12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Safe loading/unloading</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Place the heaviest objects nearest the bottom of the load.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Round objects should be blocked.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It is the responsibility of the operator to know the capacity and gross weight of their loaded truck. Operate and travel only in areas approved for your load.</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The operator will always carry loads in the lowered position.</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If the stack area is not level, the approach must be from the uphill side and the truck must be </a:t>
            </a:r>
            <a:r>
              <a:rPr kumimoji="0" lang="en-US" sz="2800" b="1" i="0" u="none" strike="noStrike" kern="1200" cap="none" spc="0" normalizeH="0" baseline="0" noProof="0" dirty="0">
                <a:ln>
                  <a:noFill/>
                </a:ln>
                <a:solidFill>
                  <a:prstClr val="black"/>
                </a:solidFill>
                <a:effectLst/>
                <a:uLnTx/>
                <a:uFillTx/>
                <a:latin typeface="Rockwell" panose="02060603020205020403"/>
                <a:ea typeface="+mn-ea"/>
                <a:cs typeface="+mn-cs"/>
              </a:rPr>
              <a:t>LEVEL </a:t>
            </a:r>
            <a:r>
              <a:rPr kumimoji="0" lang="en-US" sz="2800" b="0" i="0" u="none" strike="noStrike" kern="1200" cap="none" spc="0" normalizeH="0" baseline="0" noProof="0" dirty="0">
                <a:ln>
                  <a:noFill/>
                </a:ln>
                <a:solidFill>
                  <a:prstClr val="black"/>
                </a:solidFill>
                <a:effectLst/>
                <a:uLnTx/>
                <a:uFillTx/>
                <a:latin typeface="Rockwell" panose="02060603020205020403"/>
                <a:ea typeface="+mn-ea"/>
                <a:cs typeface="+mn-cs"/>
              </a:rPr>
              <a:t>laterally before the load is raised.</a:t>
            </a:r>
          </a:p>
          <a:p>
            <a:endParaRPr lang="en-US" sz="2400" dirty="0"/>
          </a:p>
        </p:txBody>
      </p:sp>
    </p:spTree>
    <p:extLst>
      <p:ext uri="{BB962C8B-B14F-4D97-AF65-F5344CB8AC3E}">
        <p14:creationId xmlns:p14="http://schemas.microsoft.com/office/powerpoint/2010/main" val="393510681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53545"/>
            <a:ext cx="12191996" cy="769441"/>
          </a:xfrm>
          <a:prstGeom prst="rect">
            <a:avLst/>
          </a:prstGeom>
          <a:noFill/>
        </p:spPr>
        <p:txBody>
          <a:bodyPr wrap="square">
            <a:spAutoFit/>
          </a:bodyPr>
          <a:lstStyle/>
          <a:p>
            <a:pPr algn="ctr"/>
            <a:r>
              <a:rPr lang="en-US" altLang="en-US" sz="4400" b="1" dirty="0">
                <a:solidFill>
                  <a:schemeClr val="bg1"/>
                </a:solidFill>
              </a:rPr>
              <a:t>OPERATING A LIFT TRUCK SAFELY</a:t>
            </a:r>
          </a:p>
        </p:txBody>
      </p:sp>
      <p:sp>
        <p:nvSpPr>
          <p:cNvPr id="32" name="TextBox 31">
            <a:extLst>
              <a:ext uri="{FF2B5EF4-FFF2-40B4-BE49-F238E27FC236}">
                <a16:creationId xmlns:a16="http://schemas.microsoft.com/office/drawing/2014/main" id="{2F101F29-DACC-7863-31BB-3A0B3C94C26D}"/>
              </a:ext>
            </a:extLst>
          </p:cNvPr>
          <p:cNvSpPr txBox="1"/>
          <p:nvPr/>
        </p:nvSpPr>
        <p:spPr>
          <a:xfrm>
            <a:off x="197011" y="1590741"/>
            <a:ext cx="11797974" cy="4376583"/>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rPr>
              <a:t>OPERATING A LIFT TRUCK SAFELY</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400" b="1" i="0" u="none" strike="noStrike" kern="1200" cap="none" spc="0" normalizeH="0" baseline="0" noProof="0" dirty="0">
                <a:ln>
                  <a:noFill/>
                </a:ln>
                <a:solidFill>
                  <a:prstClr val="black"/>
                </a:solidFill>
                <a:effectLst/>
                <a:uLnTx/>
                <a:uFillTx/>
                <a:latin typeface="Rockwell" panose="02060603020205020403"/>
                <a:ea typeface="+mn-ea"/>
                <a:cs typeface="+mn-cs"/>
              </a:rPr>
              <a:t>Traveling</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Pallet trucks shall not be driven up to anyone standing in front of a bench or other fixed object.</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Operators shall ensure that no passengers ride on the pallet truck.</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Keep legs and feet inside the confines or guards of the lift truck.</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Operators must look around before starting to move. A safe distance will be maintained from the edge of ramps or platforms while on any elevated dock.</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400" b="0" i="0" u="none" strike="noStrike" kern="1200" cap="none" spc="0" normalizeH="0" baseline="0" noProof="0" dirty="0">
                <a:ln>
                  <a:noFill/>
                </a:ln>
                <a:solidFill>
                  <a:prstClr val="black"/>
                </a:solidFill>
                <a:effectLst/>
                <a:uLnTx/>
                <a:uFillTx/>
                <a:latin typeface="Rockwell" panose="02060603020205020403"/>
                <a:ea typeface="+mn-ea"/>
                <a:cs typeface="+mn-cs"/>
              </a:rPr>
              <a:t>Always travel with the pallet truck forks as low as possible.</a:t>
            </a:r>
          </a:p>
          <a:p>
            <a:endParaRPr lang="en-US" sz="2400" dirty="0"/>
          </a:p>
        </p:txBody>
      </p:sp>
    </p:spTree>
    <p:extLst>
      <p:ext uri="{BB962C8B-B14F-4D97-AF65-F5344CB8AC3E}">
        <p14:creationId xmlns:p14="http://schemas.microsoft.com/office/powerpoint/2010/main" val="4231925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53545"/>
            <a:ext cx="12191996" cy="1446550"/>
          </a:xfrm>
          <a:prstGeom prst="rect">
            <a:avLst/>
          </a:prstGeom>
          <a:noFill/>
        </p:spPr>
        <p:txBody>
          <a:bodyPr wrap="square">
            <a:spAutoFit/>
          </a:bodyPr>
          <a:lstStyle/>
          <a:p>
            <a:pPr algn="ctr"/>
            <a:r>
              <a:rPr lang="en-US" altLang="en-US" sz="4400" b="1" dirty="0">
                <a:solidFill>
                  <a:schemeClr val="bg1"/>
                </a:solidFill>
              </a:rPr>
              <a:t>OPERATING A LIFT TRUCK SAFELY</a:t>
            </a:r>
          </a:p>
          <a:p>
            <a:pPr algn="ctr"/>
            <a:r>
              <a:rPr lang="en-US" altLang="en-US" sz="4400" b="1" dirty="0">
                <a:solidFill>
                  <a:schemeClr val="bg1"/>
                </a:solidFill>
              </a:rPr>
              <a:t>(Cont.)</a:t>
            </a:r>
          </a:p>
        </p:txBody>
      </p:sp>
      <p:sp>
        <p:nvSpPr>
          <p:cNvPr id="32" name="TextBox 31">
            <a:extLst>
              <a:ext uri="{FF2B5EF4-FFF2-40B4-BE49-F238E27FC236}">
                <a16:creationId xmlns:a16="http://schemas.microsoft.com/office/drawing/2014/main" id="{2F101F29-DACC-7863-31BB-3A0B3C94C26D}"/>
              </a:ext>
            </a:extLst>
          </p:cNvPr>
          <p:cNvSpPr txBox="1"/>
          <p:nvPr/>
        </p:nvSpPr>
        <p:spPr>
          <a:xfrm>
            <a:off x="197011" y="1590741"/>
            <a:ext cx="11797974" cy="5207579"/>
          </a:xfrm>
          <a:prstGeom prst="rect">
            <a:avLst/>
          </a:prstGeom>
          <a:noFill/>
        </p:spPr>
        <p:txBody>
          <a:bodyPr wrap="square">
            <a:spAutoFit/>
          </a:bodyPr>
          <a:lstStyle/>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1600" b="1" i="0" u="none" strike="noStrike" kern="1200" cap="none" spc="0" normalizeH="0" baseline="0" noProof="0" dirty="0">
                <a:ln>
                  <a:noFill/>
                </a:ln>
                <a:solidFill>
                  <a:prstClr val="black"/>
                </a:solidFill>
                <a:effectLst/>
                <a:uLnTx/>
                <a:uFillTx/>
                <a:latin typeface="Rockwell" panose="02060603020205020403"/>
                <a:ea typeface="+mn-ea"/>
                <a:cs typeface="+mn-cs"/>
              </a:rPr>
              <a:t>OPERATING A LIFT TRUCK SAFELY</a:t>
            </a:r>
          </a:p>
          <a:p>
            <a:pPr marL="0" marR="0" lvl="0" indent="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latin typeface="Rockwell" panose="02060603020205020403"/>
                <a:ea typeface="+mn-ea"/>
                <a:cs typeface="+mn-cs"/>
              </a:rPr>
              <a:t>Traveling</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Avoid driving over loose objects or holes in the floor.</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Always look in the direction of travel before moving, particularly when traveling in reverse. This includes the short reverse movement which is required when turning the truck around in confined spaces.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Watch the swing of the pallet truck when turning corners. While negotiating turns, reduce speed to a safe level. Turn a smooth motion. Except when maneuvering at a very low speed, the steering shall be completed at a moderate even rate.</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It is the responsibility of the operator to maintain a safe speed at ALL times. It is the responsibility of the operator to reduce vehicle speed when traveling on uneven road surfaces.</a:t>
            </a:r>
          </a:p>
          <a:p>
            <a:pPr marL="182880" marR="0" lvl="0" indent="-182880" algn="l" defTabSz="914400" rtl="0" eaLnBrk="1" fontAlgn="auto" latinLnBrk="0" hangingPunct="1">
              <a:lnSpc>
                <a:spcPct val="90000"/>
              </a:lnSpc>
              <a:spcBef>
                <a:spcPts val="1200"/>
              </a:spcBef>
              <a:spcAft>
                <a:spcPts val="0"/>
              </a:spcAft>
              <a:buClr>
                <a:srgbClr val="D34817">
                  <a:lumMod val="75000"/>
                </a:srgbClr>
              </a:buClr>
              <a:buSzPct val="85000"/>
              <a:buFont typeface="Wingdings" pitchFamily="2" charset="2"/>
              <a:buChar char="§"/>
              <a:tabLst/>
              <a:defRPr/>
            </a:pPr>
            <a:r>
              <a:rPr kumimoji="0" lang="en-US" sz="2000" b="0" i="0" u="none" strike="noStrike" kern="1200" cap="none" spc="0" normalizeH="0" baseline="0" noProof="0" dirty="0">
                <a:ln>
                  <a:noFill/>
                </a:ln>
                <a:solidFill>
                  <a:prstClr val="black"/>
                </a:solidFill>
                <a:effectLst/>
                <a:uLnTx/>
                <a:uFillTx/>
                <a:latin typeface="Rockwell" panose="02060603020205020403"/>
                <a:ea typeface="+mn-ea"/>
                <a:cs typeface="+mn-cs"/>
              </a:rPr>
              <a:t>The operator will reduce speed when: on wet and slippery floors, in congested areas, descending ramps or inclines, crossing bridge plates, vision is restricted, carrying a load or traveling over uneven  surfaces.</a:t>
            </a:r>
          </a:p>
          <a:p>
            <a:endParaRPr lang="en-US" sz="2400" dirty="0"/>
          </a:p>
        </p:txBody>
      </p:sp>
    </p:spTree>
    <p:extLst>
      <p:ext uri="{BB962C8B-B14F-4D97-AF65-F5344CB8AC3E}">
        <p14:creationId xmlns:p14="http://schemas.microsoft.com/office/powerpoint/2010/main" val="835247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838199" y="0"/>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3600" b="1" kern="1200" dirty="0">
                <a:solidFill>
                  <a:schemeClr val="tx1"/>
                </a:solidFill>
                <a:latin typeface="+mj-lt"/>
                <a:ea typeface="+mj-ea"/>
                <a:cs typeface="+mj-cs"/>
              </a:rPr>
              <a:t>OPERATOR CHECKLIST FOR SAFE OPERATING CONDITION</a:t>
            </a:r>
          </a:p>
        </p:txBody>
      </p:sp>
      <p:sp>
        <p:nvSpPr>
          <p:cNvPr id="32" name="TextBox 31">
            <a:extLst>
              <a:ext uri="{FF2B5EF4-FFF2-40B4-BE49-F238E27FC236}">
                <a16:creationId xmlns:a16="http://schemas.microsoft.com/office/drawing/2014/main" id="{2F101F29-DACC-7863-31BB-3A0B3C94C26D}"/>
              </a:ext>
            </a:extLst>
          </p:cNvPr>
          <p:cNvSpPr txBox="1"/>
          <p:nvPr/>
        </p:nvSpPr>
        <p:spPr>
          <a:xfrm>
            <a:off x="838200" y="984738"/>
            <a:ext cx="10515600" cy="5462954"/>
          </a:xfrm>
          <a:prstGeom prst="rect">
            <a:avLst/>
          </a:prstGeom>
        </p:spPr>
        <p:txBody>
          <a:bodyPr vert="horz" lIns="91440" tIns="45720" rIns="91440" bIns="45720" rtlCol="0">
            <a:normAutofit/>
          </a:bodyPr>
          <a:lstStyle/>
          <a:p>
            <a:pPr marR="0" lvl="0" fontAlgn="auto">
              <a:lnSpc>
                <a:spcPct val="90000"/>
              </a:lnSpc>
              <a:spcBef>
                <a:spcPts val="1200"/>
              </a:spcBef>
              <a:spcAft>
                <a:spcPts val="0"/>
              </a:spcAft>
              <a:buClr>
                <a:srgbClr val="D34817">
                  <a:lumMod val="75000"/>
                </a:srgbClr>
              </a:buClr>
              <a:buSzPct val="85000"/>
              <a:tabLst/>
              <a:defRPr/>
            </a:pPr>
            <a:r>
              <a:rPr lang="en-US" sz="2400" b="1" dirty="0"/>
              <a:t>1. </a:t>
            </a:r>
            <a:r>
              <a:rPr kumimoji="0" lang="en-US" sz="2400" b="1" i="0" u="none" strike="noStrike" cap="none" spc="0" normalizeH="0" baseline="0" noProof="0" dirty="0">
                <a:ln>
                  <a:noFill/>
                </a:ln>
                <a:effectLst/>
                <a:uLnTx/>
                <a:uFillTx/>
              </a:rPr>
              <a:t>OPERATING CONDITION</a:t>
            </a:r>
          </a:p>
          <a:p>
            <a:pPr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effectLst/>
                <a:uLnTx/>
                <a:uFillTx/>
              </a:rPr>
              <a:t>Any powered hand pallet truck not in safe operating condition shall be removed from service. All repairs shall be made by authorized personnel.</a:t>
            </a:r>
          </a:p>
          <a:p>
            <a:pPr marR="0" lvl="0" fontAlgn="auto">
              <a:lnSpc>
                <a:spcPct val="90000"/>
              </a:lnSpc>
              <a:spcAft>
                <a:spcPts val="0"/>
              </a:spcAft>
              <a:buClr>
                <a:srgbClr val="D34817">
                  <a:lumMod val="75000"/>
                </a:srgbClr>
              </a:buClr>
              <a:buSzPct val="85000"/>
              <a:tabLst/>
              <a:defRPr/>
            </a:pPr>
            <a:r>
              <a:rPr kumimoji="0" lang="en-US" sz="2400" b="1" i="0" u="none" strike="noStrike" cap="none" spc="0" normalizeH="0" baseline="0" noProof="0" dirty="0">
                <a:ln>
                  <a:noFill/>
                </a:ln>
                <a:effectLst/>
                <a:uLnTx/>
                <a:uFillTx/>
              </a:rPr>
              <a:t>2. LOCATION</a:t>
            </a:r>
          </a:p>
          <a:p>
            <a:pPr marL="0"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effectLst/>
                <a:uLnTx/>
                <a:uFillTx/>
              </a:rPr>
              <a:t>No repairs shall be made in Class I, II, or III Locations (hazardous materials areas).</a:t>
            </a:r>
          </a:p>
          <a:p>
            <a:pPr marR="0" lvl="0" fontAlgn="auto">
              <a:lnSpc>
                <a:spcPct val="90000"/>
              </a:lnSpc>
              <a:spcAft>
                <a:spcPts val="0"/>
              </a:spcAft>
              <a:buClr>
                <a:srgbClr val="D34817">
                  <a:lumMod val="75000"/>
                </a:srgbClr>
              </a:buClr>
              <a:buSzPct val="85000"/>
              <a:tabLst/>
              <a:defRPr/>
            </a:pPr>
            <a:r>
              <a:rPr kumimoji="0" lang="en-US" sz="2400" b="1" i="0" u="none" strike="noStrike" cap="none" spc="0" normalizeH="0" baseline="0" noProof="0" dirty="0">
                <a:ln>
                  <a:noFill/>
                </a:ln>
                <a:effectLst/>
                <a:uLnTx/>
                <a:uFillTx/>
              </a:rPr>
              <a:t>3. FIRE HAZARDS</a:t>
            </a:r>
          </a:p>
          <a:p>
            <a:pPr marL="0"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effectLst/>
                <a:uLnTx/>
                <a:uFillTx/>
              </a:rPr>
              <a:t>Repairs to the electrical systems of pallet trucks which involve fire hazards shall be conducted only in locations designated for such repairs.</a:t>
            </a:r>
          </a:p>
          <a:p>
            <a:pPr marR="0" lvl="0" fontAlgn="auto">
              <a:lnSpc>
                <a:spcPct val="90000"/>
              </a:lnSpc>
              <a:spcAft>
                <a:spcPts val="0"/>
              </a:spcAft>
              <a:buClr>
                <a:srgbClr val="D34817">
                  <a:lumMod val="75000"/>
                </a:srgbClr>
              </a:buClr>
              <a:buSzPct val="85000"/>
              <a:tabLst/>
              <a:defRPr/>
            </a:pPr>
            <a:r>
              <a:rPr kumimoji="0" lang="en-US" sz="2400" b="1" i="0" u="none" strike="noStrike" cap="none" spc="0" normalizeH="0" baseline="0" noProof="0" dirty="0">
                <a:ln>
                  <a:noFill/>
                </a:ln>
                <a:effectLst/>
                <a:uLnTx/>
                <a:uFillTx/>
              </a:rPr>
              <a:t>4. ELECTRICAL</a:t>
            </a:r>
          </a:p>
          <a:p>
            <a:pPr marL="0"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effectLst/>
                <a:uLnTx/>
                <a:uFillTx/>
              </a:rPr>
              <a:t>Trucks in need of repairs to the electrical system shall have the battery disconnected prior to such repairs.</a:t>
            </a:r>
          </a:p>
          <a:p>
            <a:pPr marR="0" lvl="0" fontAlgn="auto">
              <a:lnSpc>
                <a:spcPct val="90000"/>
              </a:lnSpc>
              <a:spcAft>
                <a:spcPts val="0"/>
              </a:spcAft>
              <a:buClr>
                <a:srgbClr val="D34817">
                  <a:lumMod val="75000"/>
                </a:srgbClr>
              </a:buClr>
              <a:buSzPct val="85000"/>
              <a:tabLst/>
              <a:defRPr/>
            </a:pPr>
            <a:r>
              <a:rPr kumimoji="0" lang="en-US" sz="2400" b="1" i="0" u="none" strike="noStrike" cap="none" spc="0" normalizeH="0" baseline="0" noProof="0" dirty="0">
                <a:ln>
                  <a:noFill/>
                </a:ln>
                <a:effectLst/>
                <a:uLnTx/>
                <a:uFillTx/>
              </a:rPr>
              <a:t>5. PARTS</a:t>
            </a:r>
          </a:p>
          <a:p>
            <a:pPr marL="0"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sz="2400" b="0" i="0" u="none" strike="noStrike" cap="none" spc="0" normalizeH="0" baseline="0" noProof="0" dirty="0">
                <a:ln>
                  <a:noFill/>
                </a:ln>
                <a:effectLst/>
                <a:uLnTx/>
                <a:uFillTx/>
              </a:rPr>
              <a:t>All parts of any such pallet truck requiring replacement shall be replaced only by parts equivalent to those used in the original design.</a:t>
            </a:r>
          </a:p>
          <a:p>
            <a:pPr indent="-228600">
              <a:lnSpc>
                <a:spcPct val="90000"/>
              </a:lnSpc>
              <a:buFont typeface="Arial" panose="020B0604020202020204" pitchFamily="34" charset="0"/>
              <a:buChar char="•"/>
            </a:pPr>
            <a:endParaRPr lang="en-US" sz="1100" dirty="0"/>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537739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14000"/>
            </a:schemeClr>
          </a:solidFill>
          <a:ln w="127000" cap="sq" cmpd="thinThick">
            <a:solidFill>
              <a:schemeClr val="tx1">
                <a:lumMod val="85000"/>
                <a:lumOff val="15000"/>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838199" y="0"/>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3600" b="1" kern="1200" dirty="0">
                <a:solidFill>
                  <a:schemeClr val="tx1"/>
                </a:solidFill>
                <a:latin typeface="+mj-lt"/>
                <a:ea typeface="+mj-ea"/>
                <a:cs typeface="+mj-cs"/>
              </a:rPr>
              <a:t>OPERATOR CHECKLIST FOR SAFE OPERATING CONDITION</a:t>
            </a:r>
          </a:p>
        </p:txBody>
      </p:sp>
      <p:sp>
        <p:nvSpPr>
          <p:cNvPr id="32" name="TextBox 31">
            <a:extLst>
              <a:ext uri="{FF2B5EF4-FFF2-40B4-BE49-F238E27FC236}">
                <a16:creationId xmlns:a16="http://schemas.microsoft.com/office/drawing/2014/main" id="{2F101F29-DACC-7863-31BB-3A0B3C94C26D}"/>
              </a:ext>
            </a:extLst>
          </p:cNvPr>
          <p:cNvSpPr txBox="1"/>
          <p:nvPr/>
        </p:nvSpPr>
        <p:spPr>
          <a:xfrm>
            <a:off x="838200" y="984738"/>
            <a:ext cx="10515600" cy="5462954"/>
          </a:xfrm>
          <a:prstGeom prst="rect">
            <a:avLst/>
          </a:prstGeom>
        </p:spPr>
        <p:txBody>
          <a:bodyPr vert="horz" lIns="91440" tIns="45720" rIns="91440" bIns="45720" rtlCol="0">
            <a:normAutofit/>
          </a:bodyPr>
          <a:lstStyle/>
          <a:p>
            <a:pPr marR="0" lvl="0" fontAlgn="auto">
              <a:lnSpc>
                <a:spcPct val="90000"/>
              </a:lnSpc>
              <a:spcAft>
                <a:spcPts val="0"/>
              </a:spcAft>
              <a:buClr>
                <a:srgbClr val="D34817">
                  <a:lumMod val="75000"/>
                </a:srgbClr>
              </a:buClr>
              <a:buSzPct val="85000"/>
              <a:tabLst/>
              <a:defRPr/>
            </a:pPr>
            <a:r>
              <a:rPr kumimoji="0" lang="en-US" b="1" i="0" u="none" strike="noStrike" cap="none" spc="0" normalizeH="0" baseline="0" noProof="0" dirty="0">
                <a:ln>
                  <a:noFill/>
                </a:ln>
                <a:effectLst/>
                <a:uLnTx/>
                <a:uFillTx/>
              </a:rPr>
              <a:t>6. ALTERATIONS</a:t>
            </a:r>
          </a:p>
          <a:p>
            <a:pPr marL="0"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Pallet trucks shall not be altered so that the relative positions of the various parts are different from what they were when originally received from the manufacturer, nor shall they be altered either by the addition of extra parts not provided by the manufacturer or by the elimination of any parts.</a:t>
            </a:r>
          </a:p>
          <a:p>
            <a:pPr marR="0" lvl="0" fontAlgn="auto">
              <a:lnSpc>
                <a:spcPct val="90000"/>
              </a:lnSpc>
              <a:spcAft>
                <a:spcPts val="0"/>
              </a:spcAft>
              <a:buClr>
                <a:srgbClr val="D34817">
                  <a:lumMod val="75000"/>
                </a:srgbClr>
              </a:buClr>
              <a:buSzPct val="85000"/>
              <a:tabLst/>
              <a:defRPr/>
            </a:pPr>
            <a:r>
              <a:rPr kumimoji="0" lang="en-US" b="1" i="0" u="none" strike="noStrike" cap="none" spc="0" normalizeH="0" baseline="0" noProof="0" dirty="0">
                <a:ln>
                  <a:noFill/>
                </a:ln>
                <a:effectLst/>
                <a:uLnTx/>
                <a:uFillTx/>
              </a:rPr>
              <a:t>7. DAILY INSPECTION </a:t>
            </a:r>
          </a:p>
          <a:p>
            <a:pPr marL="0"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Pallet trucks shall be examined before being placed in service and shall not be placed in service if the examination shows condition adversely affecting the safety of the vehicle. Such examination shall be made at least daily. Where pallet trucks are used on a round-the-clock basis, they shall be examined before each shift. Defects when found shall be immediately reported and corrected. Check all fluid levels (Engine, transmission, hydraulic)</a:t>
            </a:r>
          </a:p>
          <a:p>
            <a:pPr marR="0" lvl="0" fontAlgn="auto">
              <a:lnSpc>
                <a:spcPct val="90000"/>
              </a:lnSpc>
              <a:spcAft>
                <a:spcPts val="0"/>
              </a:spcAft>
              <a:buClr>
                <a:srgbClr val="D34817">
                  <a:lumMod val="75000"/>
                </a:srgbClr>
              </a:buClr>
              <a:buSzPct val="85000"/>
              <a:tabLst/>
              <a:defRPr/>
            </a:pPr>
            <a:r>
              <a:rPr kumimoji="0" lang="en-US" b="1" i="0" u="none" strike="noStrike" cap="none" spc="0" normalizeH="0" baseline="0" noProof="0" dirty="0">
                <a:ln>
                  <a:noFill/>
                </a:ln>
                <a:effectLst/>
                <a:uLnTx/>
                <a:uFillTx/>
              </a:rPr>
              <a:t>8. TEMPERATURE </a:t>
            </a:r>
          </a:p>
          <a:p>
            <a:pPr marL="285750" marR="0" lvl="0" indent="-285750" fontAlgn="auto">
              <a:lnSpc>
                <a:spcPct val="90000"/>
              </a:lnSpc>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When the temperature of any part of any truck is found to be in excess of its normal operating temperature, thus creating a hazardous condition, the vehicle shall be removed from service and not returned to service until cause for such overheating has been eliminated.</a:t>
            </a:r>
          </a:p>
          <a:p>
            <a:pPr marR="0" lvl="0" fontAlgn="auto">
              <a:lnSpc>
                <a:spcPct val="90000"/>
              </a:lnSpc>
              <a:spcAft>
                <a:spcPts val="0"/>
              </a:spcAft>
              <a:buClr>
                <a:srgbClr val="D34817">
                  <a:lumMod val="75000"/>
                </a:srgbClr>
              </a:buClr>
              <a:buSzPct val="85000"/>
              <a:tabLst/>
              <a:defRPr/>
            </a:pPr>
            <a:r>
              <a:rPr kumimoji="0" lang="en-US" b="1" i="0" u="none" strike="noStrike" cap="none" spc="0" normalizeH="0" baseline="0" noProof="0" dirty="0">
                <a:ln>
                  <a:noFill/>
                </a:ln>
                <a:effectLst/>
                <a:uLnTx/>
                <a:uFillTx/>
              </a:rPr>
              <a:t>9. CLEANING </a:t>
            </a:r>
          </a:p>
          <a:p>
            <a:pPr marR="0" lvl="0" indent="-228600" fontAlgn="auto">
              <a:lnSpc>
                <a:spcPct val="90000"/>
              </a:lnSpc>
              <a:spcAft>
                <a:spcPts val="0"/>
              </a:spcAft>
              <a:buClr>
                <a:srgbClr val="D34817">
                  <a:lumMod val="75000"/>
                </a:srgbClr>
              </a:buClr>
              <a:buSzPct val="85000"/>
              <a:buFont typeface="Arial" panose="020B0604020202020204" pitchFamily="34" charset="0"/>
              <a:buChar char="•"/>
              <a:tabLst/>
              <a:defRPr/>
            </a:pPr>
            <a:r>
              <a:rPr lang="en-US" dirty="0"/>
              <a:t>  </a:t>
            </a:r>
            <a:r>
              <a:rPr kumimoji="0" lang="en-US" b="0" i="0" u="none" strike="noStrike" cap="none" spc="0" normalizeH="0" baseline="0" noProof="0" dirty="0">
                <a:ln>
                  <a:noFill/>
                </a:ln>
                <a:effectLst/>
                <a:uLnTx/>
                <a:uFillTx/>
              </a:rPr>
              <a:t>Pallet trucks shall be kept in a clean condition, free from lint, excess oil, and grease. Non-combustible agents should be used for cleaning trucks. Low flash point (below 100°F solvents shall not be used, High flash point (at or above 100°F solvents may be used. Precautions regarding toxicity, ventilation, and fire hazards shall be consistent with the agent or solvent used.</a:t>
            </a:r>
          </a:p>
          <a:p>
            <a:pPr marR="0" lvl="0" fontAlgn="auto">
              <a:lnSpc>
                <a:spcPct val="90000"/>
              </a:lnSpc>
              <a:spcAft>
                <a:spcPts val="0"/>
              </a:spcAft>
              <a:buClr>
                <a:srgbClr val="D34817">
                  <a:lumMod val="75000"/>
                </a:srgbClr>
              </a:buClr>
              <a:buSzPct val="85000"/>
              <a:tabLst/>
              <a:defRPr/>
            </a:pPr>
            <a:endParaRPr lang="en-US" dirty="0"/>
          </a:p>
          <a:p>
            <a:pPr marR="0" lvl="0" fontAlgn="auto">
              <a:lnSpc>
                <a:spcPct val="90000"/>
              </a:lnSpc>
              <a:spcAft>
                <a:spcPts val="0"/>
              </a:spcAft>
              <a:buClr>
                <a:srgbClr val="D34817">
                  <a:lumMod val="75000"/>
                </a:srgbClr>
              </a:buClr>
              <a:buSzPct val="85000"/>
              <a:tabLst/>
              <a:defRPr/>
            </a:pPr>
            <a:endParaRPr kumimoji="0" lang="en-US" b="0" i="0" u="none" strike="noStrike" cap="none" spc="0" normalizeH="0" baseline="0" noProof="0" dirty="0">
              <a:ln>
                <a:noFill/>
              </a:ln>
              <a:effectLst/>
              <a:uLnTx/>
              <a:uFillTx/>
            </a:endParaRPr>
          </a:p>
          <a:p>
            <a:pPr indent="-228600">
              <a:lnSpc>
                <a:spcPct val="90000"/>
              </a:lnSpc>
              <a:buFont typeface="Arial" panose="020B0604020202020204" pitchFamily="34" charset="0"/>
              <a:buChar char="•"/>
            </a:pPr>
            <a:endParaRPr lang="en-US" sz="1100" dirty="0"/>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35905116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Electric Motor Hand Trucks or Hand/Rider Trucks </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77273" y="2040194"/>
            <a:ext cx="11797974" cy="4154984"/>
          </a:xfrm>
          <a:prstGeom prst="rect">
            <a:avLst/>
          </a:prstGeom>
          <a:noFill/>
        </p:spPr>
        <p:txBody>
          <a:bodyPr wrap="square">
            <a:spAutoFit/>
          </a:bodyPr>
          <a:lstStyle/>
          <a:p>
            <a:pPr marL="342900" indent="-342900">
              <a:buFont typeface="Wingdings" panose="05000000000000000000" pitchFamily="2" charset="2"/>
              <a:buChar char="v"/>
            </a:pPr>
            <a:r>
              <a:rPr lang="en-US" sz="2000" dirty="0"/>
              <a:t>All starts, stops and turns should be easy and gradual, particularly when the truck is loaded.</a:t>
            </a:r>
          </a:p>
          <a:p>
            <a:pPr marL="342900" indent="-342900">
              <a:buFont typeface="Wingdings" panose="05000000000000000000" pitchFamily="2" charset="2"/>
              <a:buChar char="v"/>
            </a:pPr>
            <a:r>
              <a:rPr lang="en-US" sz="2000" dirty="0"/>
              <a:t>Keep to the right when passing. Operators must be sure the operator of another vehicle is aware of his presence and intended action.</a:t>
            </a:r>
          </a:p>
          <a:p>
            <a:pPr marL="342900" indent="-342900">
              <a:buFont typeface="Wingdings" panose="05000000000000000000" pitchFamily="2" charset="2"/>
              <a:buChar char="v"/>
            </a:pPr>
            <a:r>
              <a:rPr lang="en-US" sz="2000" dirty="0"/>
              <a:t>Maintain a distance of 3 truck lengths behind another truck going in the same direction.</a:t>
            </a:r>
          </a:p>
          <a:p>
            <a:pPr marL="342900" indent="-342900">
              <a:buFont typeface="Wingdings" panose="05000000000000000000" pitchFamily="2" charset="2"/>
              <a:buChar char="v"/>
            </a:pPr>
            <a:r>
              <a:rPr lang="en-US" sz="2000" dirty="0"/>
              <a:t>Slow down and sound horn (short blasts) at cross aisles, doorways, or when approaching other trucks.</a:t>
            </a:r>
          </a:p>
          <a:p>
            <a:pPr marL="342900" indent="-342900">
              <a:buFont typeface="Wingdings" panose="05000000000000000000" pitchFamily="2" charset="2"/>
              <a:buChar char="v"/>
            </a:pPr>
            <a:r>
              <a:rPr lang="en-US" sz="2000" dirty="0"/>
              <a:t>Always be aware of Pedestrians.</a:t>
            </a:r>
          </a:p>
          <a:p>
            <a:pPr marL="342900" indent="-342900">
              <a:buFont typeface="Wingdings" panose="05000000000000000000" pitchFamily="2" charset="2"/>
              <a:buChar char="v"/>
            </a:pPr>
            <a:r>
              <a:rPr lang="en-US" sz="2000" dirty="0"/>
              <a:t>The operator will stop and sound the horn at blind corners, railway crossings, elevators or whenever vision is obscured. Operators must always be alert and look for pedestrians.</a:t>
            </a:r>
          </a:p>
          <a:p>
            <a:pPr marL="342900" indent="-342900">
              <a:buFont typeface="Wingdings" panose="05000000000000000000" pitchFamily="2" charset="2"/>
              <a:buChar char="v"/>
            </a:pPr>
            <a:r>
              <a:rPr lang="en-US" sz="2000" dirty="0"/>
              <a:t>The operator will travel in reverse if the load being carried obstructs forward view.</a:t>
            </a:r>
          </a:p>
          <a:p>
            <a:pPr marL="342900" indent="-342900">
              <a:buFont typeface="Wingdings" panose="05000000000000000000" pitchFamily="2" charset="2"/>
              <a:buChar char="v"/>
            </a:pPr>
            <a:r>
              <a:rPr lang="en-US" sz="2000" dirty="0"/>
              <a:t>Other trucks traveling in the same direction at intersections, blind spots, or other dangerous locations, shall not be passed</a:t>
            </a:r>
          </a:p>
          <a:p>
            <a:pPr marL="342900" indent="-342900">
              <a:buFont typeface="Wingdings" panose="05000000000000000000" pitchFamily="2" charset="2"/>
              <a:buChar char="v"/>
            </a:pPr>
            <a:r>
              <a:rPr lang="en-US" sz="2000" dirty="0"/>
              <a:t>All traffic regulations shall be observed.</a:t>
            </a:r>
          </a:p>
          <a:p>
            <a:endParaRPr lang="en-US" sz="2400" dirty="0"/>
          </a:p>
        </p:txBody>
      </p:sp>
    </p:spTree>
    <p:extLst>
      <p:ext uri="{BB962C8B-B14F-4D97-AF65-F5344CB8AC3E}">
        <p14:creationId xmlns:p14="http://schemas.microsoft.com/office/powerpoint/2010/main" val="745908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1371599" y="2318197"/>
            <a:ext cx="9724031" cy="3683358"/>
          </a:xfrm>
          <a:prstGeom prst="rect">
            <a:avLst/>
          </a:prstGeom>
        </p:spPr>
        <p:txBody>
          <a:bodyPr vert="horz" lIns="91440" tIns="45720" rIns="91440" bIns="45720" rtlCol="0" anchor="ctr">
            <a:noAutofit/>
          </a:bodyPr>
          <a:lstStyle/>
          <a:p>
            <a:pPr algn="ctr">
              <a:buFontTx/>
              <a:buNone/>
            </a:pPr>
            <a:r>
              <a:rPr lang="en-US" altLang="en-US" sz="2800" b="1" dirty="0"/>
              <a:t>From 2011 to 2017, 614 workers lost their lives in forklift related incidents and more than 7,000 nonfatal injuries with days away from work occurred every year.</a:t>
            </a:r>
          </a:p>
          <a:p>
            <a:pPr algn="ctr">
              <a:buFontTx/>
              <a:buNone/>
            </a:pPr>
            <a:endParaRPr lang="en-US" altLang="en-US" sz="2800" b="1" dirty="0"/>
          </a:p>
          <a:p>
            <a:pPr algn="ctr">
              <a:buFontTx/>
              <a:buNone/>
            </a:pPr>
            <a:r>
              <a:rPr lang="en-US" altLang="en-US" sz="2800" b="1" dirty="0"/>
              <a:t>An estimated 20 - 25% of accidents are caused by,</a:t>
            </a:r>
          </a:p>
          <a:p>
            <a:pPr algn="ctr">
              <a:buFontTx/>
              <a:buNone/>
            </a:pPr>
            <a:r>
              <a:rPr lang="en-US" altLang="en-US" sz="2800" b="1" dirty="0"/>
              <a:t>a lack of training or inadequate training. </a:t>
            </a: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1323439"/>
          </a:xfrm>
          <a:prstGeom prst="rect">
            <a:avLst/>
          </a:prstGeom>
          <a:noFill/>
        </p:spPr>
        <p:txBody>
          <a:bodyPr wrap="square">
            <a:spAutoFit/>
          </a:bodyPr>
          <a:lstStyle/>
          <a:p>
            <a:pPr algn="ctr"/>
            <a:r>
              <a:rPr lang="en-US" altLang="en-US" sz="4000" b="1" dirty="0">
                <a:solidFill>
                  <a:schemeClr val="bg1"/>
                </a:solidFill>
              </a:rPr>
              <a:t>According to the U.S. Bureau of Labor </a:t>
            </a:r>
          </a:p>
          <a:p>
            <a:pPr algn="ctr"/>
            <a:r>
              <a:rPr lang="en-US" altLang="en-US" sz="4000" b="1" dirty="0">
                <a:solidFill>
                  <a:schemeClr val="bg1"/>
                </a:solidFill>
              </a:rPr>
              <a:t>Statistic’s </a:t>
            </a:r>
            <a:endParaRPr lang="en-US" sz="4000" dirty="0">
              <a:solidFill>
                <a:schemeClr val="bg1"/>
              </a:solidFill>
            </a:endParaRPr>
          </a:p>
        </p:txBody>
      </p:sp>
    </p:spTree>
    <p:extLst>
      <p:ext uri="{BB962C8B-B14F-4D97-AF65-F5344CB8AC3E}">
        <p14:creationId xmlns:p14="http://schemas.microsoft.com/office/powerpoint/2010/main" val="22474583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1446550"/>
          </a:xfrm>
          <a:prstGeom prst="rect">
            <a:avLst/>
          </a:prstGeom>
          <a:noFill/>
        </p:spPr>
        <p:txBody>
          <a:bodyPr wrap="square">
            <a:spAutoFit/>
          </a:bodyPr>
          <a:lstStyle/>
          <a:p>
            <a:pPr algn="ctr"/>
            <a:r>
              <a:rPr lang="en-US" altLang="en-US" sz="4400" b="1" dirty="0">
                <a:solidFill>
                  <a:schemeClr val="bg1"/>
                </a:solidFill>
              </a:rPr>
              <a:t>Electric Motor Hand Trucks or Hand/Rider Trucks (Cont.)</a:t>
            </a:r>
            <a:endParaRPr lang="en-US" sz="4400" dirty="0">
              <a:solidFill>
                <a:schemeClr val="bg1"/>
              </a:solidFill>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43614" y="1722354"/>
            <a:ext cx="7817645" cy="4893647"/>
          </a:xfrm>
          <a:prstGeom prst="rect">
            <a:avLst/>
          </a:prstGeom>
          <a:noFill/>
        </p:spPr>
        <p:txBody>
          <a:bodyPr wrap="square">
            <a:spAutoFit/>
          </a:bodyPr>
          <a:lstStyle/>
          <a:p>
            <a:r>
              <a:rPr lang="en-US" sz="2400" dirty="0"/>
              <a:t>Under all travel conditions, the truck will be operated with complete control at all times, inside or outside.</a:t>
            </a:r>
          </a:p>
          <a:p>
            <a:endParaRPr lang="en-US" sz="2400" dirty="0"/>
          </a:p>
          <a:p>
            <a:r>
              <a:rPr lang="en-US" sz="2400" dirty="0"/>
              <a:t>Stunt driving and horse play will not be permitted.</a:t>
            </a:r>
          </a:p>
          <a:p>
            <a:endParaRPr lang="en-US" sz="2400" dirty="0"/>
          </a:p>
          <a:p>
            <a:r>
              <a:rPr lang="en-US" sz="2400" dirty="0"/>
              <a:t>Operation on ramps or inclines requires special attention. Brakes should be tested, and speed reduced before descending. No person shall be permitted to walk down ramps ahead of the truck. Extreme caution is required when operating near the edge of ramps &amp; docks.</a:t>
            </a:r>
          </a:p>
          <a:p>
            <a:endParaRPr lang="en-US" sz="2400" dirty="0"/>
          </a:p>
          <a:p>
            <a:r>
              <a:rPr lang="en-US" sz="2400" dirty="0"/>
              <a:t>The operator will always travel straight up and straight down ramps. Never attempt to turn the vehicle while on a ramp.</a:t>
            </a:r>
          </a:p>
        </p:txBody>
      </p:sp>
      <p:pic>
        <p:nvPicPr>
          <p:cNvPr id="33" name="Picture 32">
            <a:extLst>
              <a:ext uri="{FF2B5EF4-FFF2-40B4-BE49-F238E27FC236}">
                <a16:creationId xmlns:a16="http://schemas.microsoft.com/office/drawing/2014/main" id="{6A26F357-DA8D-DD8F-0236-D2C6341EB8FF}"/>
              </a:ext>
            </a:extLst>
          </p:cNvPr>
          <p:cNvPicPr>
            <a:picLocks noChangeAspect="1"/>
          </p:cNvPicPr>
          <p:nvPr/>
        </p:nvPicPr>
        <p:blipFill>
          <a:blip r:embed="rId2"/>
          <a:stretch>
            <a:fillRect/>
          </a:stretch>
        </p:blipFill>
        <p:spPr>
          <a:xfrm>
            <a:off x="8014048" y="3178362"/>
            <a:ext cx="3682303" cy="2389839"/>
          </a:xfrm>
          <a:prstGeom prst="rect">
            <a:avLst/>
          </a:prstGeom>
        </p:spPr>
      </p:pic>
    </p:spTree>
    <p:extLst>
      <p:ext uri="{BB962C8B-B14F-4D97-AF65-F5344CB8AC3E}">
        <p14:creationId xmlns:p14="http://schemas.microsoft.com/office/powerpoint/2010/main" val="333914998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Class IV 	  Class V  	     Class Vi</a:t>
            </a:r>
            <a:endParaRPr lang="en-US" sz="4400" dirty="0">
              <a:solidFill>
                <a:schemeClr val="bg1"/>
              </a:solidFill>
            </a:endParaRPr>
          </a:p>
        </p:txBody>
      </p:sp>
      <p:pic>
        <p:nvPicPr>
          <p:cNvPr id="4" name="Picture 3">
            <a:extLst>
              <a:ext uri="{FF2B5EF4-FFF2-40B4-BE49-F238E27FC236}">
                <a16:creationId xmlns:a16="http://schemas.microsoft.com/office/drawing/2014/main" id="{1018BB7E-2ADA-D89C-3672-272087265087}"/>
              </a:ext>
            </a:extLst>
          </p:cNvPr>
          <p:cNvPicPr>
            <a:picLocks noChangeAspect="1"/>
          </p:cNvPicPr>
          <p:nvPr/>
        </p:nvPicPr>
        <p:blipFill>
          <a:blip r:embed="rId2"/>
          <a:stretch>
            <a:fillRect/>
          </a:stretch>
        </p:blipFill>
        <p:spPr>
          <a:xfrm>
            <a:off x="1408094" y="1818339"/>
            <a:ext cx="1902117" cy="1999661"/>
          </a:xfrm>
          <a:prstGeom prst="rect">
            <a:avLst/>
          </a:prstGeom>
        </p:spPr>
      </p:pic>
      <p:pic>
        <p:nvPicPr>
          <p:cNvPr id="5" name="Picture 4">
            <a:extLst>
              <a:ext uri="{FF2B5EF4-FFF2-40B4-BE49-F238E27FC236}">
                <a16:creationId xmlns:a16="http://schemas.microsoft.com/office/drawing/2014/main" id="{3461E1AF-E4C0-1960-0396-1FC2A83D95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56289" y="1869340"/>
            <a:ext cx="1905000" cy="1948659"/>
          </a:xfrm>
          <a:prstGeom prst="rect">
            <a:avLst/>
          </a:prstGeom>
        </p:spPr>
      </p:pic>
      <p:pic>
        <p:nvPicPr>
          <p:cNvPr id="6" name="Picture 5">
            <a:extLst>
              <a:ext uri="{FF2B5EF4-FFF2-40B4-BE49-F238E27FC236}">
                <a16:creationId xmlns:a16="http://schemas.microsoft.com/office/drawing/2014/main" id="{76383BE2-5D7A-04CA-EDF9-6A166BA72894}"/>
              </a:ext>
            </a:extLst>
          </p:cNvPr>
          <p:cNvPicPr>
            <a:picLocks noChangeAspect="1"/>
          </p:cNvPicPr>
          <p:nvPr/>
        </p:nvPicPr>
        <p:blipFill>
          <a:blip r:embed="rId4"/>
          <a:stretch>
            <a:fillRect/>
          </a:stretch>
        </p:blipFill>
        <p:spPr>
          <a:xfrm>
            <a:off x="8522537" y="1917316"/>
            <a:ext cx="1908213" cy="1852706"/>
          </a:xfrm>
          <a:prstGeom prst="rect">
            <a:avLst/>
          </a:prstGeom>
        </p:spPr>
      </p:pic>
      <p:pic>
        <p:nvPicPr>
          <p:cNvPr id="27" name="Picture 26">
            <a:extLst>
              <a:ext uri="{FF2B5EF4-FFF2-40B4-BE49-F238E27FC236}">
                <a16:creationId xmlns:a16="http://schemas.microsoft.com/office/drawing/2014/main" id="{2D0F57EA-AD06-1B91-BBA5-2B9480AE64A8}"/>
              </a:ext>
            </a:extLst>
          </p:cNvPr>
          <p:cNvPicPr>
            <a:picLocks noChangeAspect="1"/>
          </p:cNvPicPr>
          <p:nvPr/>
        </p:nvPicPr>
        <p:blipFill>
          <a:blip r:embed="rId5"/>
          <a:stretch>
            <a:fillRect/>
          </a:stretch>
        </p:blipFill>
        <p:spPr>
          <a:xfrm>
            <a:off x="831485" y="3825280"/>
            <a:ext cx="9896021" cy="1332631"/>
          </a:xfrm>
          <a:prstGeom prst="rect">
            <a:avLst/>
          </a:prstGeom>
        </p:spPr>
      </p:pic>
      <p:pic>
        <p:nvPicPr>
          <p:cNvPr id="28" name="Picture 27">
            <a:extLst>
              <a:ext uri="{FF2B5EF4-FFF2-40B4-BE49-F238E27FC236}">
                <a16:creationId xmlns:a16="http://schemas.microsoft.com/office/drawing/2014/main" id="{D6B2ECCD-5A47-521A-30ED-48438469D5B8}"/>
              </a:ext>
            </a:extLst>
          </p:cNvPr>
          <p:cNvPicPr>
            <a:picLocks noChangeAspect="1"/>
          </p:cNvPicPr>
          <p:nvPr/>
        </p:nvPicPr>
        <p:blipFill>
          <a:blip r:embed="rId6"/>
          <a:stretch>
            <a:fillRect/>
          </a:stretch>
        </p:blipFill>
        <p:spPr>
          <a:xfrm>
            <a:off x="659341" y="5165191"/>
            <a:ext cx="2792210" cy="1639966"/>
          </a:xfrm>
          <a:prstGeom prst="rect">
            <a:avLst/>
          </a:prstGeom>
        </p:spPr>
      </p:pic>
      <p:pic>
        <p:nvPicPr>
          <p:cNvPr id="29" name="Picture 28">
            <a:extLst>
              <a:ext uri="{FF2B5EF4-FFF2-40B4-BE49-F238E27FC236}">
                <a16:creationId xmlns:a16="http://schemas.microsoft.com/office/drawing/2014/main" id="{F95AAF59-34C6-7431-ACBA-2748E9550502}"/>
              </a:ext>
            </a:extLst>
          </p:cNvPr>
          <p:cNvPicPr>
            <a:picLocks noChangeAspect="1"/>
          </p:cNvPicPr>
          <p:nvPr/>
        </p:nvPicPr>
        <p:blipFill>
          <a:blip r:embed="rId7"/>
          <a:stretch>
            <a:fillRect/>
          </a:stretch>
        </p:blipFill>
        <p:spPr>
          <a:xfrm>
            <a:off x="4856289" y="5099538"/>
            <a:ext cx="2286198" cy="1719221"/>
          </a:xfrm>
          <a:prstGeom prst="rect">
            <a:avLst/>
          </a:prstGeom>
        </p:spPr>
      </p:pic>
      <p:pic>
        <p:nvPicPr>
          <p:cNvPr id="30" name="Picture 29">
            <a:extLst>
              <a:ext uri="{FF2B5EF4-FFF2-40B4-BE49-F238E27FC236}">
                <a16:creationId xmlns:a16="http://schemas.microsoft.com/office/drawing/2014/main" id="{B2058277-45AB-BDFE-DC84-3F27033D1D1F}"/>
              </a:ext>
            </a:extLst>
          </p:cNvPr>
          <p:cNvPicPr>
            <a:picLocks noChangeAspect="1"/>
          </p:cNvPicPr>
          <p:nvPr/>
        </p:nvPicPr>
        <p:blipFill>
          <a:blip r:embed="rId8"/>
          <a:stretch>
            <a:fillRect/>
          </a:stretch>
        </p:blipFill>
        <p:spPr>
          <a:xfrm>
            <a:off x="8363013" y="5050118"/>
            <a:ext cx="2316681" cy="1807882"/>
          </a:xfrm>
          <a:prstGeom prst="rect">
            <a:avLst/>
          </a:prstGeom>
        </p:spPr>
      </p:pic>
    </p:spTree>
    <p:extLst>
      <p:ext uri="{BB962C8B-B14F-4D97-AF65-F5344CB8AC3E}">
        <p14:creationId xmlns:p14="http://schemas.microsoft.com/office/powerpoint/2010/main" val="348665040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Rough terrain forklift is a generic term used to describe forklifts typically intended for use on unimproved natural terrain and disturbed terrain construction sites. However, the term “rough terrain” does not imply that the forklift can be safely operated on every conceivable type of terrain.</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There are three basic types of rough terrain forklift:</a:t>
            </a:r>
          </a:p>
          <a:p>
            <a:pPr marL="0" marR="0" lvl="0" indent="0" algn="l" defTabSz="457200" rtl="0" eaLnBrk="1" fontAlgn="auto" latinLnBrk="0" hangingPunct="1">
              <a:lnSpc>
                <a:spcPct val="100000"/>
              </a:lnSpc>
              <a:spcBef>
                <a:spcPts val="0"/>
              </a:spcBef>
              <a:spcAft>
                <a:spcPts val="0"/>
              </a:spcAft>
              <a:buClrTx/>
              <a:buSzTx/>
              <a:buFontTx/>
              <a:buNone/>
              <a:tabLst/>
              <a:defRPr/>
            </a:pPr>
            <a:br>
              <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rPr>
            </a:br>
            <a:endParaRPr kumimoji="0" lang="en-US" sz="1800" b="0" i="0" u="none" strike="noStrike" kern="1200" cap="none" spc="0" normalizeH="0" baseline="0" noProof="0" dirty="0">
              <a:ln>
                <a:noFill/>
              </a:ln>
              <a:solidFill>
                <a:prstClr val="black"/>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69441"/>
          </a:xfrm>
          <a:prstGeom prst="rect">
            <a:avLst/>
          </a:prstGeom>
          <a:noFill/>
        </p:spPr>
        <p:txBody>
          <a:bodyPr wrap="square">
            <a:spAutoFit/>
          </a:bodyPr>
          <a:lstStyle/>
          <a:p>
            <a:pPr algn="ctr"/>
            <a:r>
              <a:rPr lang="en-US" altLang="en-US" sz="4400" b="1" dirty="0">
                <a:solidFill>
                  <a:schemeClr val="bg1"/>
                </a:solidFill>
              </a:rPr>
              <a:t>Rough Terrain Forklift Trucks</a:t>
            </a:r>
            <a:endParaRPr lang="en-US" sz="4400" dirty="0">
              <a:solidFill>
                <a:schemeClr val="bg1"/>
              </a:solidFill>
            </a:endParaRPr>
          </a:p>
        </p:txBody>
      </p:sp>
      <p:pic>
        <p:nvPicPr>
          <p:cNvPr id="2" name="Picture 1">
            <a:extLst>
              <a:ext uri="{FF2B5EF4-FFF2-40B4-BE49-F238E27FC236}">
                <a16:creationId xmlns:a16="http://schemas.microsoft.com/office/drawing/2014/main" id="{4BB87F1E-3E00-E961-1A8B-AE5D07FD9BF0}"/>
              </a:ext>
            </a:extLst>
          </p:cNvPr>
          <p:cNvPicPr>
            <a:picLocks noChangeAspect="1"/>
          </p:cNvPicPr>
          <p:nvPr/>
        </p:nvPicPr>
        <p:blipFill>
          <a:blip r:embed="rId2"/>
          <a:stretch>
            <a:fillRect/>
          </a:stretch>
        </p:blipFill>
        <p:spPr>
          <a:xfrm>
            <a:off x="86547" y="2523498"/>
            <a:ext cx="1908213" cy="1170533"/>
          </a:xfrm>
          <a:prstGeom prst="rect">
            <a:avLst/>
          </a:prstGeom>
        </p:spPr>
      </p:pic>
      <p:sp>
        <p:nvSpPr>
          <p:cNvPr id="7" name="TextBox 6">
            <a:extLst>
              <a:ext uri="{FF2B5EF4-FFF2-40B4-BE49-F238E27FC236}">
                <a16:creationId xmlns:a16="http://schemas.microsoft.com/office/drawing/2014/main" id="{1103BB89-4CD1-182E-2D65-36EBB60D22FB}"/>
              </a:ext>
            </a:extLst>
          </p:cNvPr>
          <p:cNvSpPr txBox="1"/>
          <p:nvPr/>
        </p:nvSpPr>
        <p:spPr>
          <a:xfrm>
            <a:off x="2081305" y="2723900"/>
            <a:ext cx="9758082" cy="646331"/>
          </a:xfrm>
          <a:prstGeom prst="rect">
            <a:avLst/>
          </a:prstGeom>
          <a:noFill/>
        </p:spPr>
        <p:txBody>
          <a:bodyPr wrap="square">
            <a:spAutoFit/>
          </a:bodyPr>
          <a:lstStyle/>
          <a:p>
            <a:r>
              <a:rPr lang="en-US" sz="1800" dirty="0"/>
              <a:t>This is an example of a ruggedly constructed forklift and is designed to be used primarily outdoors. </a:t>
            </a:r>
          </a:p>
          <a:p>
            <a:r>
              <a:rPr lang="en-US" sz="1800" dirty="0"/>
              <a:t>Vertical Mast Type</a:t>
            </a:r>
          </a:p>
        </p:txBody>
      </p:sp>
      <p:pic>
        <p:nvPicPr>
          <p:cNvPr id="9" name="Picture 8">
            <a:extLst>
              <a:ext uri="{FF2B5EF4-FFF2-40B4-BE49-F238E27FC236}">
                <a16:creationId xmlns:a16="http://schemas.microsoft.com/office/drawing/2014/main" id="{AF5C59DB-E631-9976-0C4D-A102234C0C71}"/>
              </a:ext>
            </a:extLst>
          </p:cNvPr>
          <p:cNvPicPr>
            <a:picLocks noChangeAspect="1"/>
          </p:cNvPicPr>
          <p:nvPr/>
        </p:nvPicPr>
        <p:blipFill>
          <a:blip r:embed="rId3"/>
          <a:stretch>
            <a:fillRect/>
          </a:stretch>
        </p:blipFill>
        <p:spPr>
          <a:xfrm>
            <a:off x="86547" y="3915100"/>
            <a:ext cx="1908213" cy="914479"/>
          </a:xfrm>
          <a:prstGeom prst="rect">
            <a:avLst/>
          </a:prstGeom>
        </p:spPr>
      </p:pic>
      <p:sp>
        <p:nvSpPr>
          <p:cNvPr id="13" name="TextBox 12">
            <a:extLst>
              <a:ext uri="{FF2B5EF4-FFF2-40B4-BE49-F238E27FC236}">
                <a16:creationId xmlns:a16="http://schemas.microsoft.com/office/drawing/2014/main" id="{33F0DBC2-CA42-AA46-24CA-0BEA03CEC3BC}"/>
              </a:ext>
            </a:extLst>
          </p:cNvPr>
          <p:cNvSpPr txBox="1"/>
          <p:nvPr/>
        </p:nvSpPr>
        <p:spPr>
          <a:xfrm>
            <a:off x="2153024" y="3915100"/>
            <a:ext cx="9303870"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This is an example of a vehicle equipped with a telescoping boom, which enables it to pick and place loads at various distances and lift heights in front of the machine. The ability to reach out in front of the forklift allows the operator flexibility in the placement of a load.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Variable Reach Type</a:t>
            </a:r>
          </a:p>
        </p:txBody>
      </p:sp>
      <p:pic>
        <p:nvPicPr>
          <p:cNvPr id="15" name="Picture 14">
            <a:extLst>
              <a:ext uri="{FF2B5EF4-FFF2-40B4-BE49-F238E27FC236}">
                <a16:creationId xmlns:a16="http://schemas.microsoft.com/office/drawing/2014/main" id="{0B9C6DF4-4859-0E18-1196-D34BC5F260CB}"/>
              </a:ext>
            </a:extLst>
          </p:cNvPr>
          <p:cNvPicPr>
            <a:picLocks noChangeAspect="1"/>
          </p:cNvPicPr>
          <p:nvPr/>
        </p:nvPicPr>
        <p:blipFill>
          <a:blip r:embed="rId4"/>
          <a:stretch>
            <a:fillRect/>
          </a:stretch>
        </p:blipFill>
        <p:spPr>
          <a:xfrm>
            <a:off x="86546" y="4901812"/>
            <a:ext cx="1908213" cy="1744024"/>
          </a:xfrm>
          <a:prstGeom prst="rect">
            <a:avLst/>
          </a:prstGeom>
        </p:spPr>
      </p:pic>
      <p:sp>
        <p:nvSpPr>
          <p:cNvPr id="18" name="TextBox 17">
            <a:extLst>
              <a:ext uri="{FF2B5EF4-FFF2-40B4-BE49-F238E27FC236}">
                <a16:creationId xmlns:a16="http://schemas.microsoft.com/office/drawing/2014/main" id="{1AF70685-2F70-245B-B9E0-12C138ACC484}"/>
              </a:ext>
            </a:extLst>
          </p:cNvPr>
          <p:cNvSpPr txBox="1"/>
          <p:nvPr/>
        </p:nvSpPr>
        <p:spPr>
          <a:xfrm>
            <a:off x="2081305" y="5373956"/>
            <a:ext cx="9244106" cy="95410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This is an example of a portable self-propelled rough terrain forklift that is typically transported to the job site. It is mounted on a carrier to the back of a truck/trailer and is used to unload heavy items from the truck/trailer at the job site. Note that not all truck/trailer mounted forklifts are rough terrain forklifts.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Rockwell" panose="02060603020205020403"/>
                <a:ea typeface="+mn-ea"/>
                <a:cs typeface="+mn-cs"/>
              </a:rPr>
              <a:t>Truck/Trailer Mounted Type</a:t>
            </a:r>
            <a:endParaRPr lang="en-US" dirty="0"/>
          </a:p>
        </p:txBody>
      </p:sp>
    </p:spTree>
    <p:extLst>
      <p:ext uri="{BB962C8B-B14F-4D97-AF65-F5344CB8AC3E}">
        <p14:creationId xmlns:p14="http://schemas.microsoft.com/office/powerpoint/2010/main" val="1723669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F98ED85F-DCEE-4B50-802E-71A6E3E12B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838200" y="631825"/>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kern="1200">
                <a:solidFill>
                  <a:schemeClr val="bg1"/>
                </a:solidFill>
                <a:latin typeface="+mj-lt"/>
                <a:ea typeface="+mj-ea"/>
                <a:cs typeface="+mj-cs"/>
              </a:rPr>
              <a:t>Power sources</a:t>
            </a:r>
            <a:endParaRPr lang="en-US" sz="4400" kern="1200">
              <a:solidFill>
                <a:schemeClr val="bg1"/>
              </a:solidFill>
              <a:latin typeface="+mj-lt"/>
              <a:ea typeface="+mj-ea"/>
              <a:cs typeface="+mj-cs"/>
            </a:endParaRPr>
          </a:p>
        </p:txBody>
      </p:sp>
      <p:cxnSp>
        <p:nvCxnSpPr>
          <p:cNvPr id="28" name="Straight Connector 27">
            <a:extLst>
              <a:ext uri="{FF2B5EF4-FFF2-40B4-BE49-F238E27FC236}">
                <a16:creationId xmlns:a16="http://schemas.microsoft.com/office/drawing/2014/main" id="{E8E35B83-1EC3-4F87-9D54-D863463351B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97636" y="1957388"/>
            <a:ext cx="1039672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
            <a:extLst>
              <a:ext uri="{FF2B5EF4-FFF2-40B4-BE49-F238E27FC236}">
                <a16:creationId xmlns:a16="http://schemas.microsoft.com/office/drawing/2014/main" id="{7942C717-CB31-959E-8911-F29BE130E989}"/>
              </a:ext>
            </a:extLst>
          </p:cNvPr>
          <p:cNvSpPr txBox="1"/>
          <p:nvPr/>
        </p:nvSpPr>
        <p:spPr>
          <a:xfrm>
            <a:off x="838200" y="2269172"/>
            <a:ext cx="10515600" cy="4131627"/>
          </a:xfrm>
          <a:prstGeom prst="rect">
            <a:avLst/>
          </a:prstGeom>
        </p:spPr>
        <p:txBody>
          <a:bodyPr vert="horz" lIns="91440" tIns="45720" rIns="91440" bIns="45720" rtlCol="0">
            <a:normAutofit/>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bg1"/>
                </a:solidFill>
                <a:effectLst/>
                <a:uLnTx/>
                <a:uFillTx/>
              </a:rPr>
              <a:t>The two main power sources for powered industrial trucks are internal combustion, which uses a traditional engine that runs on liquid petroleum gas (LPG), compressed natural gas (CNG), gasoline, diesel, or other fuel, and electric, which uses an on-board battery. This section provides information on these power sources, including some of the potential hazards and possible solutions associated with their use and with refueling and battery charging/changing operations. </a:t>
            </a:r>
            <a:br>
              <a:rPr kumimoji="0" lang="en-US" sz="2400" b="0" i="0" u="none" strike="noStrike" cap="none" spc="0" normalizeH="0" baseline="0" noProof="0" dirty="0">
                <a:ln>
                  <a:noFill/>
                </a:ln>
                <a:solidFill>
                  <a:schemeClr val="bg1"/>
                </a:solidFill>
                <a:effectLst/>
                <a:uLnTx/>
                <a:uFillTx/>
              </a:rPr>
            </a:br>
            <a:br>
              <a:rPr kumimoji="0" lang="en-US" sz="2400" b="0" i="0" u="none" strike="noStrike" cap="none" spc="0" normalizeH="0" baseline="0" noProof="0" dirty="0">
                <a:ln>
                  <a:noFill/>
                </a:ln>
                <a:solidFill>
                  <a:schemeClr val="bg1"/>
                </a:solidFill>
                <a:effectLst/>
                <a:uLnTx/>
                <a:uFillTx/>
              </a:rPr>
            </a:br>
            <a:r>
              <a:rPr kumimoji="0" lang="en-US" sz="2400" b="0" i="0" u="none" strike="noStrike" cap="none" spc="0" normalizeH="0" baseline="0" noProof="0" dirty="0">
                <a:ln>
                  <a:noFill/>
                </a:ln>
                <a:solidFill>
                  <a:schemeClr val="bg1"/>
                </a:solidFill>
                <a:effectLst/>
                <a:uLnTx/>
                <a:uFillTx/>
              </a:rPr>
              <a:t>Other power sources that may become more widespread in the future include fuel cells and hybrid systems. Hydrogen fuel cells will have zero emissions and quiet operation plus the ability to be refueled as quickly as gasoline engines. Hybrid systems will use a combination of fuel cells and batteries.</a:t>
            </a:r>
            <a:br>
              <a:rPr kumimoji="0" lang="en-US" sz="2400" b="0" i="0" u="none" strike="noStrike" cap="none" spc="0" normalizeH="0" baseline="0" noProof="0" dirty="0">
                <a:ln>
                  <a:noFill/>
                </a:ln>
                <a:solidFill>
                  <a:schemeClr val="bg1"/>
                </a:solidFill>
                <a:effectLst/>
                <a:uLnTx/>
                <a:uFillTx/>
              </a:rPr>
            </a:br>
            <a:endParaRPr kumimoji="0" lang="en-US" sz="2400" b="0" i="0" u="none" strike="noStrike" cap="none" spc="0" normalizeH="0" baseline="0" noProof="0" dirty="0">
              <a:ln>
                <a:noFill/>
              </a:ln>
              <a:solidFill>
                <a:schemeClr val="bg1"/>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2000" b="1" i="0" u="none" strike="noStrike"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7495842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09A2FF-B5F1-FA69-91E8-ECAD61FB9958}"/>
              </a:ext>
            </a:extLst>
          </p:cNvPr>
          <p:cNvSpPr txBox="1"/>
          <p:nvPr/>
        </p:nvSpPr>
        <p:spPr>
          <a:xfrm>
            <a:off x="6602549" y="-212379"/>
            <a:ext cx="5034783"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dirty="0">
                <a:latin typeface="+mj-lt"/>
                <a:ea typeface="+mj-ea"/>
                <a:cs typeface="+mj-cs"/>
              </a:rPr>
              <a:t>Operating the Forklift</a:t>
            </a:r>
            <a:endParaRPr lang="en-US" sz="4400" dirty="0">
              <a:latin typeface="+mj-lt"/>
              <a:ea typeface="+mj-ea"/>
              <a:cs typeface="+mj-cs"/>
            </a:endParaRPr>
          </a:p>
        </p:txBody>
      </p:sp>
      <p:sp>
        <p:nvSpPr>
          <p:cNvPr id="48" name="Freeform: Shape 43">
            <a:extLst>
              <a:ext uri="{FF2B5EF4-FFF2-40B4-BE49-F238E27FC236}">
                <a16:creationId xmlns:a16="http://schemas.microsoft.com/office/drawing/2014/main" id="{DCFD1A13-2B88-47B7-AAE9-AD6F3296EE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9" name="Freeform: Shape 45">
            <a:extLst>
              <a:ext uri="{FF2B5EF4-FFF2-40B4-BE49-F238E27FC236}">
                <a16:creationId xmlns:a16="http://schemas.microsoft.com/office/drawing/2014/main" id="{F5CE4102-C93A-420A-98A7-5A7DD0C5C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2ACE99E5-8B5E-9F37-C1AA-4431F4E25A25}"/>
              </a:ext>
            </a:extLst>
          </p:cNvPr>
          <p:cNvPicPr>
            <a:picLocks noChangeAspect="1"/>
          </p:cNvPicPr>
          <p:nvPr/>
        </p:nvPicPr>
        <p:blipFill>
          <a:blip r:embed="rId2"/>
          <a:stretch>
            <a:fillRect/>
          </a:stretch>
        </p:blipFill>
        <p:spPr>
          <a:xfrm>
            <a:off x="429767" y="450403"/>
            <a:ext cx="3958596" cy="2670253"/>
          </a:xfrm>
          <a:prstGeom prst="rect">
            <a:avLst/>
          </a:prstGeom>
        </p:spPr>
      </p:pic>
      <p:pic>
        <p:nvPicPr>
          <p:cNvPr id="2" name="Picture 1">
            <a:extLst>
              <a:ext uri="{FF2B5EF4-FFF2-40B4-BE49-F238E27FC236}">
                <a16:creationId xmlns:a16="http://schemas.microsoft.com/office/drawing/2014/main" id="{24CE8E5A-C905-390B-30A4-7787BAB3C531}"/>
              </a:ext>
            </a:extLst>
          </p:cNvPr>
          <p:cNvPicPr>
            <a:picLocks noChangeAspect="1"/>
          </p:cNvPicPr>
          <p:nvPr/>
        </p:nvPicPr>
        <p:blipFill>
          <a:blip r:embed="rId3"/>
          <a:stretch>
            <a:fillRect/>
          </a:stretch>
        </p:blipFill>
        <p:spPr>
          <a:xfrm>
            <a:off x="429768" y="3471531"/>
            <a:ext cx="2830437" cy="2323213"/>
          </a:xfrm>
          <a:prstGeom prst="rect">
            <a:avLst/>
          </a:prstGeom>
        </p:spPr>
      </p:pic>
      <p:sp>
        <p:nvSpPr>
          <p:cNvPr id="21" name="TextBox 2">
            <a:extLst>
              <a:ext uri="{FF2B5EF4-FFF2-40B4-BE49-F238E27FC236}">
                <a16:creationId xmlns:a16="http://schemas.microsoft.com/office/drawing/2014/main" id="{7942C717-CB31-959E-8911-F29BE130E989}"/>
              </a:ext>
            </a:extLst>
          </p:cNvPr>
          <p:cNvSpPr txBox="1"/>
          <p:nvPr/>
        </p:nvSpPr>
        <p:spPr>
          <a:xfrm>
            <a:off x="6275294" y="851877"/>
            <a:ext cx="5362039" cy="5201789"/>
          </a:xfrm>
          <a:prstGeom prst="rect">
            <a:avLst/>
          </a:prstGeom>
        </p:spPr>
        <p:txBody>
          <a:bodyPr vert="horz" lIns="91440" tIns="45720" rIns="91440" bIns="45720" rtlCol="0" anchor="t">
            <a:noAutofit/>
          </a:bodyPr>
          <a:lstStyle/>
          <a:p>
            <a:pPr marL="0" indent="-228600">
              <a:lnSpc>
                <a:spcPct val="90000"/>
              </a:lnSpc>
              <a:spcAft>
                <a:spcPts val="600"/>
              </a:spcAft>
              <a:buFont typeface="Arial" panose="020B0604020202020204" pitchFamily="34" charset="0"/>
              <a:buChar char="•"/>
            </a:pPr>
            <a:r>
              <a:rPr lang="en-US" sz="1400" b="1" u="sng" dirty="0"/>
              <a:t>Electric Forklifts</a:t>
            </a:r>
          </a:p>
          <a:p>
            <a:pPr indent="-228600">
              <a:lnSpc>
                <a:spcPct val="90000"/>
              </a:lnSpc>
              <a:spcAft>
                <a:spcPts val="600"/>
              </a:spcAft>
              <a:buFont typeface="Arial" panose="020B0604020202020204" pitchFamily="34" charset="0"/>
              <a:buChar char="•"/>
            </a:pPr>
            <a:r>
              <a:rPr lang="en-US" sz="1400" dirty="0"/>
              <a:t>Cables and connectors for frayed or exposed wires.</a:t>
            </a:r>
          </a:p>
          <a:p>
            <a:pPr indent="-228600">
              <a:lnSpc>
                <a:spcPct val="90000"/>
              </a:lnSpc>
              <a:spcAft>
                <a:spcPts val="600"/>
              </a:spcAft>
              <a:buFont typeface="Arial" panose="020B0604020202020204" pitchFamily="34" charset="0"/>
              <a:buChar char="•"/>
            </a:pPr>
            <a:r>
              <a:rPr lang="en-US" sz="1400" dirty="0"/>
              <a:t>Battery restraints.</a:t>
            </a:r>
          </a:p>
          <a:p>
            <a:pPr indent="-228600">
              <a:lnSpc>
                <a:spcPct val="90000"/>
              </a:lnSpc>
              <a:spcAft>
                <a:spcPts val="600"/>
              </a:spcAft>
              <a:buFont typeface="Arial" panose="020B0604020202020204" pitchFamily="34" charset="0"/>
              <a:buChar char="•"/>
            </a:pPr>
            <a:r>
              <a:rPr lang="en-US" sz="1400" dirty="0"/>
              <a:t>Electrolyte levels.</a:t>
            </a:r>
          </a:p>
          <a:p>
            <a:pPr indent="-228600">
              <a:lnSpc>
                <a:spcPct val="90000"/>
              </a:lnSpc>
              <a:spcAft>
                <a:spcPts val="600"/>
              </a:spcAft>
              <a:buFont typeface="Arial" panose="020B0604020202020204" pitchFamily="34" charset="0"/>
              <a:buChar char="•"/>
            </a:pPr>
            <a:r>
              <a:rPr lang="en-US" sz="1400" dirty="0"/>
              <a:t>Hood latch.</a:t>
            </a:r>
          </a:p>
          <a:p>
            <a:pPr marL="0" indent="-228600">
              <a:lnSpc>
                <a:spcPct val="90000"/>
              </a:lnSpc>
              <a:spcAft>
                <a:spcPts val="600"/>
              </a:spcAft>
              <a:buFont typeface="Arial" panose="020B0604020202020204" pitchFamily="34" charset="0"/>
              <a:buChar char="•"/>
            </a:pPr>
            <a:r>
              <a:rPr lang="en-US" sz="1400" dirty="0"/>
              <a:t>Always use personal protective equipment such as a face shield, rubber apron and rubber gloves when checking electrolyte.</a:t>
            </a:r>
          </a:p>
          <a:p>
            <a:pPr marL="0" indent="-228600">
              <a:lnSpc>
                <a:spcPct val="90000"/>
              </a:lnSpc>
              <a:spcAft>
                <a:spcPts val="600"/>
              </a:spcAft>
              <a:buFont typeface="Arial" panose="020B0604020202020204" pitchFamily="34" charset="0"/>
              <a:buChar char="•"/>
            </a:pPr>
            <a:r>
              <a:rPr lang="en-US" sz="1400" b="1" u="sng" dirty="0"/>
              <a:t>Internal Combustion Forklifts</a:t>
            </a:r>
          </a:p>
          <a:p>
            <a:pPr indent="-228600">
              <a:lnSpc>
                <a:spcPct val="90000"/>
              </a:lnSpc>
              <a:spcAft>
                <a:spcPts val="600"/>
              </a:spcAft>
              <a:buFont typeface="Arial" panose="020B0604020202020204" pitchFamily="34" charset="0"/>
              <a:buChar char="•"/>
            </a:pPr>
            <a:r>
              <a:rPr lang="en-US" sz="1400" dirty="0"/>
              <a:t>Engine oil and coolant.</a:t>
            </a:r>
          </a:p>
          <a:p>
            <a:pPr indent="-228600">
              <a:lnSpc>
                <a:spcPct val="90000"/>
              </a:lnSpc>
              <a:spcAft>
                <a:spcPts val="600"/>
              </a:spcAft>
              <a:buFont typeface="Arial" panose="020B0604020202020204" pitchFamily="34" charset="0"/>
              <a:buChar char="•"/>
            </a:pPr>
            <a:r>
              <a:rPr lang="en-US" sz="1400" dirty="0"/>
              <a:t>Brake reservoir.</a:t>
            </a:r>
          </a:p>
          <a:p>
            <a:pPr indent="-228600">
              <a:lnSpc>
                <a:spcPct val="90000"/>
              </a:lnSpc>
              <a:spcAft>
                <a:spcPts val="600"/>
              </a:spcAft>
              <a:buFont typeface="Arial" panose="020B0604020202020204" pitchFamily="34" charset="0"/>
              <a:buChar char="•"/>
            </a:pPr>
            <a:r>
              <a:rPr lang="en-US" sz="1400" dirty="0"/>
              <a:t>Air filter, belts, hoses, and hood latch.</a:t>
            </a:r>
          </a:p>
          <a:p>
            <a:pPr indent="-228600">
              <a:lnSpc>
                <a:spcPct val="90000"/>
              </a:lnSpc>
              <a:spcAft>
                <a:spcPts val="600"/>
              </a:spcAft>
              <a:buFont typeface="Arial" panose="020B0604020202020204" pitchFamily="34" charset="0"/>
              <a:buChar char="•"/>
            </a:pPr>
            <a:r>
              <a:rPr lang="en-US" sz="1400" dirty="0"/>
              <a:t>Radiator.</a:t>
            </a:r>
          </a:p>
          <a:p>
            <a:pPr marL="0" indent="-228600">
              <a:lnSpc>
                <a:spcPct val="90000"/>
              </a:lnSpc>
              <a:spcAft>
                <a:spcPts val="600"/>
              </a:spcAft>
              <a:buFont typeface="Arial" panose="020B0604020202020204" pitchFamily="34" charset="0"/>
              <a:buChar char="•"/>
            </a:pPr>
            <a:r>
              <a:rPr lang="en-US" sz="1400" b="1" u="sng" dirty="0"/>
              <a:t>Liquid Propane Forklifts</a:t>
            </a:r>
          </a:p>
          <a:p>
            <a:pPr indent="-228600">
              <a:lnSpc>
                <a:spcPct val="90000"/>
              </a:lnSpc>
              <a:spcAft>
                <a:spcPts val="600"/>
              </a:spcAft>
              <a:buFont typeface="Arial" panose="020B0604020202020204" pitchFamily="34" charset="0"/>
              <a:buChar char="•"/>
            </a:pPr>
            <a:r>
              <a:rPr lang="en-US" sz="1400" dirty="0"/>
              <a:t>Properly mounted tank.</a:t>
            </a:r>
          </a:p>
          <a:p>
            <a:pPr indent="-228600">
              <a:lnSpc>
                <a:spcPct val="90000"/>
              </a:lnSpc>
              <a:spcAft>
                <a:spcPts val="600"/>
              </a:spcAft>
              <a:buFont typeface="Arial" panose="020B0604020202020204" pitchFamily="34" charset="0"/>
              <a:buChar char="•"/>
            </a:pPr>
            <a:r>
              <a:rPr lang="en-US" sz="1400" dirty="0"/>
              <a:t>Pressure relief valve pointing up.</a:t>
            </a:r>
          </a:p>
          <a:p>
            <a:pPr indent="-228600">
              <a:lnSpc>
                <a:spcPct val="90000"/>
              </a:lnSpc>
              <a:spcAft>
                <a:spcPts val="600"/>
              </a:spcAft>
              <a:buFont typeface="Arial" panose="020B0604020202020204" pitchFamily="34" charset="0"/>
              <a:buChar char="•"/>
            </a:pPr>
            <a:r>
              <a:rPr lang="en-US" sz="1400" dirty="0"/>
              <a:t>Hose connectors.</a:t>
            </a:r>
          </a:p>
          <a:p>
            <a:pPr indent="-228600">
              <a:lnSpc>
                <a:spcPct val="90000"/>
              </a:lnSpc>
              <a:spcAft>
                <a:spcPts val="600"/>
              </a:spcAft>
              <a:buFont typeface="Arial" panose="020B0604020202020204" pitchFamily="34" charset="0"/>
              <a:buChar char="•"/>
            </a:pPr>
            <a:r>
              <a:rPr lang="en-US" sz="1400" dirty="0"/>
              <a:t>Tank restraint brackets.</a:t>
            </a:r>
          </a:p>
          <a:p>
            <a:pPr indent="-228600">
              <a:lnSpc>
                <a:spcPct val="90000"/>
              </a:lnSpc>
              <a:spcAft>
                <a:spcPts val="600"/>
              </a:spcAft>
              <a:buFont typeface="Arial" panose="020B0604020202020204" pitchFamily="34" charset="0"/>
              <a:buChar char="•"/>
            </a:pPr>
            <a:r>
              <a:rPr lang="en-US" sz="1400" dirty="0"/>
              <a:t>Tank for dents and cracks.</a:t>
            </a:r>
          </a:p>
          <a:p>
            <a:pPr indent="-228600">
              <a:lnSpc>
                <a:spcPct val="90000"/>
              </a:lnSpc>
              <a:spcAft>
                <a:spcPts val="600"/>
              </a:spcAft>
              <a:buFont typeface="Arial" panose="020B0604020202020204" pitchFamily="34" charset="0"/>
              <a:buChar char="•"/>
            </a:pPr>
            <a:r>
              <a:rPr lang="en-US" sz="1400" dirty="0"/>
              <a:t>Tank fits within profile of truck.</a:t>
            </a:r>
          </a:p>
          <a:p>
            <a:pPr indent="-228600">
              <a:lnSpc>
                <a:spcPct val="90000"/>
              </a:lnSpc>
              <a:spcAft>
                <a:spcPts val="600"/>
              </a:spcAft>
              <a:buFont typeface="Arial" panose="020B0604020202020204" pitchFamily="34" charset="0"/>
              <a:buChar char="•"/>
            </a:pPr>
            <a:r>
              <a:rPr lang="en-US" sz="1400" dirty="0"/>
              <a:t>Leaks.</a:t>
            </a:r>
          </a:p>
          <a:p>
            <a:pPr marL="0" indent="-228600">
              <a:lnSpc>
                <a:spcPct val="90000"/>
              </a:lnSpc>
              <a:spcAft>
                <a:spcPts val="600"/>
              </a:spcAft>
              <a:buFont typeface="Arial" panose="020B0604020202020204" pitchFamily="34" charset="0"/>
              <a:buChar char="•"/>
            </a:pPr>
            <a:r>
              <a:rPr lang="en-US" sz="1400" dirty="0"/>
              <a:t>Always use personal protective equipment such as a face shield, long sleeves, and gauntlet gloves when checking liquid propane tanks and fittings.</a:t>
            </a:r>
          </a:p>
        </p:txBody>
      </p:sp>
    </p:spTree>
    <p:extLst>
      <p:ext uri="{BB962C8B-B14F-4D97-AF65-F5344CB8AC3E}">
        <p14:creationId xmlns:p14="http://schemas.microsoft.com/office/powerpoint/2010/main" val="385171973"/>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 name="Rectangle 43">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4F2B38">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524256" y="491260"/>
            <a:ext cx="6594189" cy="162521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a:solidFill>
                  <a:srgbClr val="FFFFFF"/>
                </a:solidFill>
                <a:latin typeface="+mj-lt"/>
                <a:ea typeface="+mj-ea"/>
                <a:cs typeface="+mj-cs"/>
              </a:rPr>
              <a:t>Truck Operations</a:t>
            </a:r>
            <a:endParaRPr lang="en-US" sz="4400">
              <a:solidFill>
                <a:srgbClr val="FFFFFF"/>
              </a:solidFill>
              <a:latin typeface="+mj-lt"/>
              <a:ea typeface="+mj-ea"/>
              <a:cs typeface="+mj-cs"/>
            </a:endParaRPr>
          </a:p>
        </p:txBody>
      </p:sp>
      <p:pic>
        <p:nvPicPr>
          <p:cNvPr id="2" name="Picture 1">
            <a:extLst>
              <a:ext uri="{FF2B5EF4-FFF2-40B4-BE49-F238E27FC236}">
                <a16:creationId xmlns:a16="http://schemas.microsoft.com/office/drawing/2014/main" id="{00CAF2DA-5E70-FEB6-B945-A97FC309C123}"/>
              </a:ext>
            </a:extLst>
          </p:cNvPr>
          <p:cNvPicPr>
            <a:picLocks noChangeAspect="1"/>
          </p:cNvPicPr>
          <p:nvPr/>
        </p:nvPicPr>
        <p:blipFill rotWithShape="1">
          <a:blip r:embed="rId2"/>
          <a:srcRect r="1" b="3655"/>
          <a:stretch/>
        </p:blipFill>
        <p:spPr>
          <a:xfrm>
            <a:off x="327547" y="2454903"/>
            <a:ext cx="7058306" cy="4080254"/>
          </a:xfrm>
          <a:prstGeom prst="rect">
            <a:avLst/>
          </a:prstGeom>
        </p:spPr>
      </p:pic>
      <p:sp>
        <p:nvSpPr>
          <p:cNvPr id="46" name="Rectangle 45">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2F101F29-DACC-7863-31BB-3A0B3C94C26D}"/>
              </a:ext>
            </a:extLst>
          </p:cNvPr>
          <p:cNvSpPr txBox="1"/>
          <p:nvPr/>
        </p:nvSpPr>
        <p:spPr>
          <a:xfrm>
            <a:off x="7846647" y="320623"/>
            <a:ext cx="3607412" cy="6214534"/>
          </a:xfrm>
          <a:prstGeom prst="rect">
            <a:avLst/>
          </a:prstGeom>
        </p:spPr>
        <p:txBody>
          <a:bodyPr vert="horz" lIns="91440" tIns="45720" rIns="91440" bIns="45720" rtlCol="0" anchor="ctr">
            <a:normAutofit/>
          </a:bodyPr>
          <a:lstStyle/>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FFFFF"/>
                </a:solidFill>
                <a:effectLst/>
                <a:uLnTx/>
                <a:uFillTx/>
              </a:rPr>
              <a:t>Employees are required to keep arms and legs from being placed between the uprights of the mast or outside the running lines of the truck   and must also wear seatbelts (as applies).</a:t>
            </a:r>
          </a:p>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FFFFF"/>
                </a:solidFill>
                <a:effectLst/>
                <a:uLnTx/>
                <a:uFillTx/>
              </a:rPr>
              <a:t>Keep stored materials at least 18 inches below sprinklers and away from lights and pipes.</a:t>
            </a:r>
          </a:p>
          <a:p>
            <a:pPr indent="-228600">
              <a:lnSpc>
                <a:spcPct val="90000"/>
              </a:lnSpc>
              <a:buFont typeface="Arial" panose="020B0604020202020204" pitchFamily="34" charset="0"/>
              <a:buChar char="•"/>
            </a:pPr>
            <a:endParaRPr lang="en-US" sz="2000" dirty="0">
              <a:solidFill>
                <a:srgbClr val="FFFFFF"/>
              </a:solidFill>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1555792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623787" y="1635358"/>
            <a:ext cx="2752344" cy="2706624"/>
          </a:xfrm>
          <a:prstGeom prst="ellipse">
            <a:avLst/>
          </a:prstGeom>
          <a:solidFill>
            <a:schemeClr val="bg1"/>
          </a:solidFill>
          <a:ln w="174625" cmpd="thinThick">
            <a:solidFill>
              <a:schemeClr val="bg1"/>
            </a:solidFill>
          </a:ln>
        </p:spPr>
        <p:txBody>
          <a:bodyPr vert="horz" lIns="91440" tIns="45720" rIns="91440" bIns="45720" rtlCol="0" anchor="ctr">
            <a:normAutofit/>
          </a:bodyPr>
          <a:lstStyle/>
          <a:p>
            <a:pPr algn="ctr">
              <a:lnSpc>
                <a:spcPct val="90000"/>
              </a:lnSpc>
              <a:spcBef>
                <a:spcPct val="0"/>
              </a:spcBef>
              <a:spcAft>
                <a:spcPts val="600"/>
              </a:spcAft>
            </a:pPr>
            <a:r>
              <a:rPr lang="en-US" altLang="en-US" sz="2600" b="1" kern="1200">
                <a:solidFill>
                  <a:schemeClr val="tx1"/>
                </a:solidFill>
                <a:latin typeface="+mj-lt"/>
                <a:ea typeface="+mj-ea"/>
                <a:cs typeface="+mj-cs"/>
              </a:rPr>
              <a:t>Internal Combustion</a:t>
            </a:r>
            <a:br>
              <a:rPr lang="en-US" altLang="en-US" sz="2600" b="1"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3899877" y="265723"/>
            <a:ext cx="8018585" cy="6478954"/>
          </a:xfrm>
          <a:prstGeom prst="rect">
            <a:avLst/>
          </a:prstGeom>
        </p:spPr>
        <p:txBody>
          <a:bodyPr vert="horz" lIns="91440" tIns="45720" rIns="91440" bIns="45720" rtlCol="0" anchor="ctr">
            <a:normAutofit lnSpcReduction="10000"/>
          </a:bodyPr>
          <a:lstStyle/>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Forklifts powered by internal combustion engines run on a variety of fuels, including gasoline, diesel fuel, liquid petroleum gas (LPG), and compressed natural gas. Forklifts with internal combustion engines can be quickly refueled but require regular maintenance checks for leaks of fuel or oil and worn parts to keep systems working properly. Forklifts powered by internal combustion engines are also used indoors, although this may increase exposure to exhaust and noise. </a:t>
            </a:r>
          </a:p>
          <a:p>
            <a:pPr marR="0" lvl="0" fontAlgn="auto">
              <a:lnSpc>
                <a:spcPct val="90000"/>
              </a:lnSpc>
              <a:spcBef>
                <a:spcPts val="0"/>
              </a:spcBef>
              <a:spcAft>
                <a:spcPts val="600"/>
              </a:spcAft>
              <a:buClrTx/>
              <a:buSzTx/>
              <a:tabLst/>
              <a:defRPr/>
            </a:pPr>
            <a:endParaRPr kumimoji="0" lang="en-US" sz="2000" b="0" i="0" u="none" strike="noStrike" cap="none" spc="0" normalizeH="0" baseline="0" noProof="0" dirty="0">
              <a:ln>
                <a:noFill/>
              </a:ln>
              <a:solidFill>
                <a:schemeClr val="bg1"/>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The most widely used forklifts have an internal combustion engine powered by fuels that include gas, liquid petroleum, diesel fuel, and compressed natural gas. Forklifts with internal combustion engines can be quickly refueled but require regular maintenance checks for leaks of fuel or oil, worn parts requiring replacement, and to keep systems working properly. Newer forklifts with internal combustion engines have on-board sensors that monitor and adjust emissions and have catalytic converters that help reduce emissions.</a:t>
            </a:r>
          </a:p>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solidFill>
                  <a:schemeClr val="bg1"/>
                </a:solidFill>
                <a:effectLst/>
                <a:uLnTx/>
                <a:uFillTx/>
              </a:rPr>
              <a:t> </a:t>
            </a:r>
            <a:r>
              <a:rPr kumimoji="0" lang="en-US" sz="2000" b="1" i="0" u="sng" strike="noStrike" cap="none" spc="0" normalizeH="0" baseline="0" noProof="0" dirty="0">
                <a:ln>
                  <a:noFill/>
                </a:ln>
                <a:solidFill>
                  <a:schemeClr val="bg1"/>
                </a:solidFill>
                <a:effectLst/>
                <a:uLnTx/>
                <a:uFillTx/>
              </a:rPr>
              <a:t>Potential Hazards</a:t>
            </a:r>
            <a:r>
              <a:rPr kumimoji="0" lang="en-US" sz="2000" b="0" i="0" u="none" strike="noStrike" cap="none" spc="0" normalizeH="0" baseline="0" noProof="0" dirty="0">
                <a:ln>
                  <a:noFill/>
                </a:ln>
                <a:solidFill>
                  <a:schemeClr val="bg1"/>
                </a:solidFill>
                <a:effectLst/>
                <a:uLnTx/>
                <a:uFillTx/>
              </a:rPr>
              <a:t> </a:t>
            </a:r>
            <a:endParaRPr kumimoji="0" lang="en-US" sz="2000" b="0" i="1" u="none" strike="noStrike" cap="none" spc="0" normalizeH="0" baseline="0" noProof="0" dirty="0">
              <a:ln>
                <a:noFill/>
              </a:ln>
              <a:solidFill>
                <a:schemeClr val="bg1"/>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1" u="none" strike="noStrike" cap="none" spc="0" normalizeH="0" baseline="0" noProof="0" dirty="0">
                <a:ln>
                  <a:noFill/>
                </a:ln>
                <a:solidFill>
                  <a:schemeClr val="bg1"/>
                </a:solidFill>
                <a:effectLst/>
                <a:uLnTx/>
                <a:uFillTx/>
              </a:rPr>
              <a:t>Exposure to engine exhaust containing carbon monoxide. If the engine is </a:t>
            </a:r>
            <a:r>
              <a:rPr kumimoji="0" lang="en-US" sz="2000" b="0" i="0" u="none" strike="noStrike" cap="none" spc="0" normalizeH="0" baseline="0" noProof="0" dirty="0">
                <a:ln>
                  <a:noFill/>
                </a:ln>
                <a:solidFill>
                  <a:schemeClr val="bg1"/>
                </a:solidFill>
                <a:effectLst/>
                <a:uLnTx/>
                <a:uFillTx/>
              </a:rPr>
              <a:t>not properly combusting fuel, </a:t>
            </a:r>
          </a:p>
          <a:p>
            <a:pPr marR="0" lvl="0" fontAlgn="auto">
              <a:lnSpc>
                <a:spcPct val="90000"/>
              </a:lnSpc>
              <a:spcBef>
                <a:spcPts val="0"/>
              </a:spcBef>
              <a:spcAft>
                <a:spcPts val="600"/>
              </a:spcAft>
              <a:buClrTx/>
              <a:buSzTx/>
              <a:tabLst/>
              <a:defRPr/>
            </a:pPr>
            <a:r>
              <a:rPr kumimoji="0" lang="en-US" sz="2000" b="0" i="0" u="none" strike="noStrike" cap="none" spc="0" normalizeH="0" baseline="0" noProof="0" dirty="0">
                <a:ln>
                  <a:noFill/>
                </a:ln>
                <a:solidFill>
                  <a:schemeClr val="bg1"/>
                </a:solidFill>
                <a:effectLst/>
                <a:uLnTx/>
                <a:uFillTx/>
              </a:rPr>
              <a:t>the exhaust may contain high levels of carbon monoxide. </a:t>
            </a:r>
            <a:br>
              <a:rPr kumimoji="0" lang="en-US" sz="2000" b="0" i="0" u="none" strike="noStrike" cap="none" spc="0" normalizeH="0" baseline="0" noProof="0" dirty="0">
                <a:ln>
                  <a:noFill/>
                </a:ln>
                <a:solidFill>
                  <a:schemeClr val="bg1"/>
                </a:solidFill>
                <a:effectLst/>
                <a:uLnTx/>
                <a:uFillTx/>
              </a:rPr>
            </a:br>
            <a:r>
              <a:rPr kumimoji="0" lang="en-US" sz="2000" b="0" i="0" u="none" strike="noStrike" cap="none" spc="0" normalizeH="0" baseline="0" noProof="0" dirty="0">
                <a:ln>
                  <a:noFill/>
                </a:ln>
                <a:solidFill>
                  <a:schemeClr val="bg1"/>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Exposure to spills and leaks of fuel and oil. </a:t>
            </a:r>
            <a:endParaRPr kumimoji="0" lang="en-US" sz="2000" b="0" i="0" u="sng" strike="noStrike" cap="none" spc="0" normalizeH="0" baseline="0" noProof="0" dirty="0">
              <a:ln>
                <a:noFill/>
              </a:ln>
              <a:solidFill>
                <a:schemeClr val="bg1"/>
              </a:solidFill>
              <a:effectLst/>
              <a:uLnTx/>
              <a:uFillTx/>
            </a:endParaRPr>
          </a:p>
          <a:p>
            <a:pPr marR="0" lvl="0" fontAlgn="auto">
              <a:lnSpc>
                <a:spcPct val="90000"/>
              </a:lnSpc>
              <a:spcBef>
                <a:spcPts val="0"/>
              </a:spcBef>
              <a:spcAft>
                <a:spcPts val="600"/>
              </a:spcAft>
              <a:buClrTx/>
              <a:buSzTx/>
              <a:tabLst/>
              <a:defRPr/>
            </a:pPr>
            <a:endParaRPr kumimoji="0" lang="en-US" sz="1600" b="0" i="0" u="none" strike="noStrike" cap="none" spc="0" normalizeH="0" baseline="0" noProof="0" dirty="0">
              <a:ln>
                <a:noFill/>
              </a:ln>
              <a:solidFill>
                <a:schemeClr val="bg1"/>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1" i="0" u="none" strike="noStrike"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234758467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2D886F1-CB4A-4FC1-AAA7-9402B0D0DD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013557" cy="6858000"/>
          </a:xfrm>
          <a:prstGeom prst="rect">
            <a:avLst/>
          </a:prstGeom>
          <a:solidFill>
            <a:srgbClr val="7F7F7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27">
            <a:extLst>
              <a:ext uri="{FF2B5EF4-FFF2-40B4-BE49-F238E27FC236}">
                <a16:creationId xmlns:a16="http://schemas.microsoft.com/office/drawing/2014/main" id="{762B7B97-C3EE-4AEE-A61F-AFA873FE2F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013557" y="0"/>
            <a:ext cx="10178443"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623787" y="1635358"/>
            <a:ext cx="2752344" cy="2706624"/>
          </a:xfrm>
          <a:prstGeom prst="ellipse">
            <a:avLst/>
          </a:prstGeom>
          <a:solidFill>
            <a:schemeClr val="bg1"/>
          </a:solidFill>
          <a:ln w="174625" cmpd="thinThick">
            <a:solidFill>
              <a:schemeClr val="bg1"/>
            </a:solidFill>
          </a:ln>
        </p:spPr>
        <p:txBody>
          <a:bodyPr vert="horz" lIns="91440" tIns="45720" rIns="91440" bIns="45720" rtlCol="0" anchor="ctr">
            <a:normAutofit/>
          </a:bodyPr>
          <a:lstStyle/>
          <a:p>
            <a:pPr algn="ctr">
              <a:lnSpc>
                <a:spcPct val="90000"/>
              </a:lnSpc>
              <a:spcBef>
                <a:spcPct val="0"/>
              </a:spcBef>
              <a:spcAft>
                <a:spcPts val="600"/>
              </a:spcAft>
            </a:pPr>
            <a:r>
              <a:rPr lang="en-US" altLang="en-US" sz="2600" b="1" kern="1200">
                <a:solidFill>
                  <a:schemeClr val="tx1"/>
                </a:solidFill>
                <a:latin typeface="+mj-lt"/>
                <a:ea typeface="+mj-ea"/>
                <a:cs typeface="+mj-cs"/>
              </a:rPr>
              <a:t>Internal Combustion (Cont.)</a:t>
            </a:r>
            <a:br>
              <a:rPr lang="en-US" altLang="en-US" sz="2600" b="1" kern="1200">
                <a:solidFill>
                  <a:schemeClr val="tx1"/>
                </a:solidFill>
                <a:latin typeface="+mj-lt"/>
                <a:ea typeface="+mj-ea"/>
                <a:cs typeface="+mj-cs"/>
              </a:rPr>
            </a:br>
            <a:endParaRPr lang="en-US" sz="2600" kern="1200">
              <a:solidFill>
                <a:schemeClr val="tx1"/>
              </a:solidFill>
              <a:latin typeface="+mj-lt"/>
              <a:ea typeface="+mj-ea"/>
              <a:cs typeface="+mj-cs"/>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4256689" y="414215"/>
            <a:ext cx="6833342" cy="5978770"/>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endParaRPr kumimoji="0" lang="en-US" sz="1400" b="0" i="0" u="none" strike="noStrike" cap="none" spc="0" normalizeH="0" baseline="0" noProof="0" dirty="0">
              <a:ln>
                <a:noFill/>
              </a:ln>
              <a:solidFill>
                <a:schemeClr val="bg1"/>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1" i="0" u="none" strike="noStrike" cap="none" spc="0" normalizeH="0" baseline="0" noProof="0" dirty="0">
                <a:ln>
                  <a:noFill/>
                </a:ln>
                <a:solidFill>
                  <a:schemeClr val="bg1"/>
                </a:solidFill>
                <a:effectLst/>
                <a:uLnTx/>
                <a:uFillTx/>
              </a:rPr>
              <a:t>Requirements and Recommended Practices: </a:t>
            </a:r>
            <a:r>
              <a:rPr kumimoji="0" lang="en-US" sz="2000" b="0" i="0" u="none" strike="noStrike" cap="none" spc="0" normalizeH="0" baseline="0" noProof="0" dirty="0">
                <a:ln>
                  <a:noFill/>
                </a:ln>
                <a:solidFill>
                  <a:schemeClr val="bg1"/>
                </a:solidFill>
                <a:effectLst/>
                <a:uLnTx/>
                <a:uFillTx/>
              </a:rPr>
              <a:t>Do not operate in a poorly ventilated area where vapors can concentrate. </a:t>
            </a:r>
            <a:br>
              <a:rPr kumimoji="0" lang="en-US" sz="2000" b="0" i="0" u="none" strike="noStrike" cap="none" spc="0" normalizeH="0" baseline="0" noProof="0" dirty="0">
                <a:ln>
                  <a:noFill/>
                </a:ln>
                <a:solidFill>
                  <a:schemeClr val="bg1"/>
                </a:solidFill>
                <a:effectLst/>
                <a:uLnTx/>
                <a:uFillTx/>
              </a:rPr>
            </a:br>
            <a:r>
              <a:rPr kumimoji="0" lang="en-US" sz="2000" b="0" i="0" u="none" strike="noStrike" cap="none" spc="0" normalizeH="0" baseline="0" noProof="0" dirty="0">
                <a:ln>
                  <a:noFill/>
                </a:ln>
                <a:solidFill>
                  <a:schemeClr val="bg1"/>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Carefully wash away or completely evaporate spillage of oil or fuel.</a:t>
            </a:r>
            <a:br>
              <a:rPr kumimoji="0" lang="en-US" sz="2000" b="0" i="0" u="none" strike="noStrike" cap="none" spc="0" normalizeH="0" baseline="0" noProof="0" dirty="0">
                <a:ln>
                  <a:noFill/>
                </a:ln>
                <a:solidFill>
                  <a:schemeClr val="bg1"/>
                </a:solidFill>
                <a:effectLst/>
                <a:uLnTx/>
                <a:uFillTx/>
              </a:rPr>
            </a:br>
            <a:r>
              <a:rPr kumimoji="0" lang="en-US" sz="2000" b="0" i="0" u="none" strike="noStrike" cap="none" spc="0" normalizeH="0" baseline="0" noProof="0" dirty="0">
                <a:ln>
                  <a:noFill/>
                </a:ln>
                <a:solidFill>
                  <a:schemeClr val="bg1"/>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As part of the pre-operation inspection, check all fluid levels, including oil, water, and hydraulic. </a:t>
            </a:r>
            <a:br>
              <a:rPr kumimoji="0" lang="en-US" sz="2000" b="0" i="0" u="none" strike="noStrike" cap="none" spc="0" normalizeH="0" baseline="0" noProof="0" dirty="0">
                <a:ln>
                  <a:noFill/>
                </a:ln>
                <a:solidFill>
                  <a:schemeClr val="bg1"/>
                </a:solidFill>
                <a:effectLst/>
                <a:uLnTx/>
                <a:uFillTx/>
              </a:rPr>
            </a:br>
            <a:r>
              <a:rPr kumimoji="0" lang="en-US" sz="2000" b="0" i="0" u="none" strike="noStrike" cap="none" spc="0" normalizeH="0" baseline="0" noProof="0" dirty="0">
                <a:ln>
                  <a:noFill/>
                </a:ln>
                <a:solidFill>
                  <a:schemeClr val="bg1"/>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Check for leaks from the hydraulic cylinder, the battery, and the fuel system. </a:t>
            </a:r>
            <a:br>
              <a:rPr kumimoji="0" lang="en-US" sz="2000" b="0" i="0" u="none" strike="noStrike" cap="none" spc="0" normalizeH="0" baseline="0" noProof="0" dirty="0">
                <a:ln>
                  <a:noFill/>
                </a:ln>
                <a:solidFill>
                  <a:schemeClr val="bg1"/>
                </a:solidFill>
                <a:effectLst/>
                <a:uLnTx/>
                <a:uFillTx/>
              </a:rPr>
            </a:br>
            <a:r>
              <a:rPr kumimoji="0" lang="en-US" sz="2000" b="0" i="0" u="none" strike="noStrike" cap="none" spc="0" normalizeH="0" baseline="0" noProof="0" dirty="0">
                <a:ln>
                  <a:noFill/>
                </a:ln>
                <a:solidFill>
                  <a:schemeClr val="bg1"/>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Check the exhaust color for incomplete combustion. For example, black smoke may be an indication of incomplete combustion.</a:t>
            </a:r>
            <a:br>
              <a:rPr kumimoji="0" lang="en-US" sz="2000" b="0" i="0" u="none" strike="noStrike" cap="none" spc="0" normalizeH="0" baseline="0" noProof="0" dirty="0">
                <a:ln>
                  <a:noFill/>
                </a:ln>
                <a:solidFill>
                  <a:schemeClr val="bg1"/>
                </a:solidFill>
                <a:effectLst/>
                <a:uLnTx/>
                <a:uFillTx/>
              </a:rPr>
            </a:br>
            <a:r>
              <a:rPr kumimoji="0" lang="en-US" sz="2000" b="0" i="0" u="none" strike="noStrike" cap="none" spc="0" normalizeH="0" baseline="0" noProof="0" dirty="0">
                <a:ln>
                  <a:noFill/>
                </a:ln>
                <a:solidFill>
                  <a:schemeClr val="bg1"/>
                </a:solidFill>
                <a:effectLst/>
                <a:uLnTx/>
                <a:uFillTx/>
              </a:rPr>
              <a:t> </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000" b="0" i="0" u="none" strike="noStrike" cap="none" spc="0" normalizeH="0" baseline="0" noProof="0" dirty="0">
                <a:ln>
                  <a:noFill/>
                </a:ln>
                <a:solidFill>
                  <a:schemeClr val="bg1"/>
                </a:solidFill>
                <a:effectLst/>
                <a:uLnTx/>
                <a:uFillTx/>
              </a:rPr>
              <a:t>Check and report unusual noises or excessive vibration.</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400" b="1" i="0" u="none" strike="noStrike"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9050645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524256" y="583616"/>
            <a:ext cx="3722141" cy="55205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kern="1200">
                <a:solidFill>
                  <a:srgbClr val="FFFFFF"/>
                </a:solidFill>
                <a:latin typeface="+mj-lt"/>
                <a:ea typeface="+mj-ea"/>
                <a:cs typeface="+mj-cs"/>
              </a:rPr>
              <a:t>Internal Combustion</a:t>
            </a:r>
            <a:br>
              <a:rPr lang="en-US" altLang="en-US" sz="4400" b="1" kern="1200">
                <a:solidFill>
                  <a:srgbClr val="FFFFFF"/>
                </a:solidFill>
                <a:latin typeface="+mj-lt"/>
                <a:ea typeface="+mj-ea"/>
                <a:cs typeface="+mj-cs"/>
              </a:rPr>
            </a:br>
            <a:r>
              <a:rPr lang="en-US" altLang="en-US" sz="4400" b="1" kern="1200">
                <a:solidFill>
                  <a:srgbClr val="FFFFFF"/>
                </a:solidFill>
                <a:latin typeface="+mj-lt"/>
                <a:ea typeface="+mj-ea"/>
                <a:cs typeface="+mj-cs"/>
              </a:rPr>
              <a:t>Refueling: Gasoline and Diesel</a:t>
            </a:r>
            <a:endParaRPr lang="en-US" sz="4400" kern="1200">
              <a:solidFill>
                <a:srgbClr val="FFFFFF"/>
              </a:solidFill>
              <a:latin typeface="+mj-lt"/>
              <a:ea typeface="+mj-ea"/>
              <a:cs typeface="+mj-cs"/>
            </a:endParaRPr>
          </a:p>
        </p:txBody>
      </p:sp>
      <p:sp>
        <p:nvSpPr>
          <p:cNvPr id="57" name="Rectangle 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4934269" y="583616"/>
            <a:ext cx="6594189" cy="5887522"/>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r>
              <a:rPr kumimoji="0" lang="en-US" b="0" i="0" u="none" strike="noStrike" cap="none" spc="0" normalizeH="0" baseline="0" noProof="0" dirty="0">
                <a:ln>
                  <a:noFill/>
                </a:ln>
                <a:solidFill>
                  <a:srgbClr val="FFFFFF"/>
                </a:solidFill>
                <a:effectLst/>
                <a:uLnTx/>
                <a:uFillTx/>
              </a:rPr>
              <a:t>Forklifts that use gasoline are easy to refuel. However, gasoline is very flammable.</a:t>
            </a:r>
            <a:br>
              <a:rPr kumimoji="0" lang="en-US" b="0" i="0" u="none" strike="noStrike" cap="none" spc="0" normalizeH="0" baseline="0" noProof="0" dirty="0">
                <a:ln>
                  <a:noFill/>
                </a:ln>
                <a:solidFill>
                  <a:srgbClr val="FFFFFF"/>
                </a:solidFill>
                <a:effectLst/>
                <a:uLnTx/>
                <a:uFillTx/>
              </a:rPr>
            </a:br>
            <a:r>
              <a:rPr kumimoji="0" lang="en-US" b="0" i="0" u="none" strike="noStrike" cap="none" spc="0" normalizeH="0" baseline="0" noProof="0" dirty="0">
                <a:ln>
                  <a:noFill/>
                </a:ln>
                <a:solidFill>
                  <a:srgbClr val="FFFFFF"/>
                </a:solidFill>
                <a:effectLst/>
                <a:uLnTx/>
                <a:uFillTx/>
              </a:rPr>
              <a:t> </a:t>
            </a:r>
            <a:br>
              <a:rPr kumimoji="0" lang="en-US" b="0" i="0" u="none" strike="noStrike" cap="none" spc="0" normalizeH="0" baseline="0" noProof="0" dirty="0">
                <a:ln>
                  <a:noFill/>
                </a:ln>
                <a:solidFill>
                  <a:srgbClr val="FFFFFF"/>
                </a:solidFill>
                <a:effectLst/>
                <a:uLnTx/>
                <a:uFillTx/>
              </a:rPr>
            </a:br>
            <a:r>
              <a:rPr kumimoji="0" lang="en-US" b="1" i="0" u="sng" strike="noStrike" cap="none" spc="0" normalizeH="0" baseline="0" noProof="0" dirty="0">
                <a:ln>
                  <a:noFill/>
                </a:ln>
                <a:solidFill>
                  <a:srgbClr val="FFFFFF"/>
                </a:solidFill>
                <a:effectLst/>
                <a:uLnTx/>
                <a:uFillTx/>
              </a:rPr>
              <a:t>Potential Hazards</a:t>
            </a:r>
            <a:endParaRPr kumimoji="0" lang="en-US" b="1" i="0" u="none" strike="noStrike" cap="none" spc="0" normalizeH="0" baseline="0" noProof="0" dirty="0">
              <a:ln>
                <a:noFill/>
              </a:ln>
              <a:solidFill>
                <a:srgbClr val="FFFFFF"/>
              </a:solidFill>
              <a:effectLst/>
              <a:uLnTx/>
              <a:uFillTx/>
            </a:endParaRP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solidFill>
                  <a:srgbClr val="FFFFFF"/>
                </a:solidFill>
                <a:effectLst/>
                <a:uLnTx/>
                <a:uFillTx/>
              </a:rPr>
              <a:t>Exposure to explosive vapors. </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b="0" i="0" u="none" strike="noStrike" cap="none" spc="0" normalizeH="0" baseline="0" noProof="0" dirty="0">
              <a:ln>
                <a:noFill/>
              </a:ln>
              <a:solidFill>
                <a:srgbClr val="FFFFFF"/>
              </a:solidFill>
              <a:effectLst/>
              <a:uLnTx/>
              <a:uFillTx/>
            </a:endParaRPr>
          </a:p>
          <a:p>
            <a:pPr marR="0" lvl="0" fontAlgn="auto">
              <a:lnSpc>
                <a:spcPct val="90000"/>
              </a:lnSpc>
              <a:spcBef>
                <a:spcPts val="0"/>
              </a:spcBef>
              <a:spcAft>
                <a:spcPts val="600"/>
              </a:spcAft>
              <a:buClrTx/>
              <a:buSzTx/>
              <a:tabLst/>
              <a:defRPr/>
            </a:pPr>
            <a:r>
              <a:rPr kumimoji="0" lang="en-US" b="1" i="0" u="none" strike="noStrike" cap="none" spc="0" normalizeH="0" baseline="0" noProof="0" dirty="0">
                <a:ln>
                  <a:noFill/>
                </a:ln>
                <a:solidFill>
                  <a:srgbClr val="FFFFFF"/>
                </a:solidFill>
                <a:effectLst/>
                <a:uLnTx/>
                <a:uFillTx/>
              </a:rPr>
              <a:t>Requirements and Recommended Practices</a:t>
            </a:r>
          </a:p>
          <a:p>
            <a:pPr marL="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solidFill>
                  <a:srgbClr val="FFFFFF"/>
                </a:solidFill>
                <a:effectLst/>
                <a:uLnTx/>
                <a:uFillTx/>
              </a:rPr>
              <a:t>Refuel only at designated safe locations.</a:t>
            </a: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solidFill>
                  <a:srgbClr val="FFFFFF"/>
                </a:solidFill>
                <a:effectLst/>
                <a:uLnTx/>
                <a:uFillTx/>
              </a:rPr>
              <a:t>A designated safe location outdoors is preferable to a refueling area indoors.  Do not refuel trucks in hazardous areas or around heat sources.</a:t>
            </a: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solidFill>
                  <a:srgbClr val="FFFFFF"/>
                </a:solidFill>
                <a:effectLst/>
                <a:uLnTx/>
                <a:uFillTx/>
              </a:rPr>
              <a:t>Stop the engine during refueling.</a:t>
            </a: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solidFill>
                  <a:srgbClr val="FFFFFF"/>
                </a:solidFill>
                <a:effectLst/>
                <a:uLnTx/>
                <a:uFillTx/>
              </a:rPr>
              <a:t>Do not smoke while refueling.</a:t>
            </a: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b="0" i="0" u="none" strike="noStrike" cap="none" spc="0" normalizeH="0" baseline="0" noProof="0" dirty="0">
                <a:ln>
                  <a:noFill/>
                </a:ln>
                <a:solidFill>
                  <a:srgbClr val="FFFFFF"/>
                </a:solidFill>
                <a:effectLst/>
                <a:uLnTx/>
                <a:uFillTx/>
              </a:rPr>
              <a:t>Do not allow the forklift to become low on fuel or run out of fuel.  Sediment or other impurities in the tank could be drawn into the fuel system causing difficulties in starting and actual damage to the internal components.</a:t>
            </a:r>
          </a:p>
          <a:p>
            <a:pPr marR="0" lvl="0" fontAlgn="auto">
              <a:lnSpc>
                <a:spcPct val="90000"/>
              </a:lnSpc>
              <a:spcBef>
                <a:spcPts val="0"/>
              </a:spcBef>
              <a:spcAft>
                <a:spcPts val="600"/>
              </a:spcAft>
              <a:buClrTx/>
              <a:buSzTx/>
              <a:tabLst/>
              <a:defRPr/>
            </a:pPr>
            <a:endParaRPr kumimoji="0" lang="en-US" sz="1000" b="1"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38987186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7" y="321731"/>
            <a:ext cx="4142096" cy="6213425"/>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524256" y="583616"/>
            <a:ext cx="3722141" cy="55205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400" b="1" kern="1200" dirty="0">
                <a:solidFill>
                  <a:srgbClr val="FFFFFF"/>
                </a:solidFill>
                <a:latin typeface="+mj-lt"/>
                <a:ea typeface="+mj-ea"/>
                <a:cs typeface="+mj-cs"/>
              </a:rPr>
              <a:t>Internal Combustion</a:t>
            </a:r>
            <a:br>
              <a:rPr lang="en-US" altLang="en-US" sz="4400" b="1" kern="1200" dirty="0">
                <a:solidFill>
                  <a:srgbClr val="FFFFFF"/>
                </a:solidFill>
                <a:latin typeface="+mj-lt"/>
                <a:ea typeface="+mj-ea"/>
                <a:cs typeface="+mj-cs"/>
              </a:rPr>
            </a:br>
            <a:r>
              <a:rPr lang="en-US" altLang="en-US" sz="4400" b="1" kern="1200" dirty="0">
                <a:solidFill>
                  <a:srgbClr val="FFFFFF"/>
                </a:solidFill>
                <a:latin typeface="+mj-lt"/>
                <a:ea typeface="+mj-ea"/>
                <a:cs typeface="+mj-cs"/>
              </a:rPr>
              <a:t>Refueling: Gasoline and Diesel (Cont.)</a:t>
            </a:r>
            <a:endParaRPr lang="en-US" sz="4400" kern="1200" dirty="0">
              <a:solidFill>
                <a:srgbClr val="FFFFFF"/>
              </a:solidFill>
              <a:latin typeface="+mj-lt"/>
              <a:ea typeface="+mj-ea"/>
              <a:cs typeface="+mj-cs"/>
            </a:endParaRPr>
          </a:p>
        </p:txBody>
      </p:sp>
      <p:sp>
        <p:nvSpPr>
          <p:cNvPr id="57" name="Rectangle 56">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9503" y="321732"/>
            <a:ext cx="7240765"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
            <a:extLst>
              <a:ext uri="{FF2B5EF4-FFF2-40B4-BE49-F238E27FC236}">
                <a16:creationId xmlns:a16="http://schemas.microsoft.com/office/drawing/2014/main" id="{7942C717-CB31-959E-8911-F29BE130E989}"/>
              </a:ext>
            </a:extLst>
          </p:cNvPr>
          <p:cNvSpPr txBox="1"/>
          <p:nvPr/>
        </p:nvSpPr>
        <p:spPr>
          <a:xfrm>
            <a:off x="4934269" y="583616"/>
            <a:ext cx="6594189" cy="5520579"/>
          </a:xfrm>
          <a:prstGeom prst="rect">
            <a:avLst/>
          </a:prstGeom>
        </p:spPr>
        <p:txBody>
          <a:bodyPr vert="horz" lIns="91440" tIns="45720" rIns="91440" bIns="45720" rtlCol="0" anchor="ctr">
            <a:normAutofit/>
          </a:bodyPr>
          <a:lstStyle/>
          <a:p>
            <a:pPr marR="0" lvl="0" fontAlgn="auto">
              <a:lnSpc>
                <a:spcPct val="90000"/>
              </a:lnSpc>
              <a:spcBef>
                <a:spcPts val="0"/>
              </a:spcBef>
              <a:spcAft>
                <a:spcPts val="600"/>
              </a:spcAft>
              <a:buClrTx/>
              <a:buSzTx/>
              <a:tabLst/>
              <a:defRPr/>
            </a:pPr>
            <a:endParaRPr kumimoji="0" lang="en-US" sz="1000" b="0" i="0" u="none" strike="noStrike" cap="none" spc="0" normalizeH="0" baseline="0" noProof="0" dirty="0">
              <a:ln>
                <a:noFill/>
              </a:ln>
              <a:solidFill>
                <a:srgbClr val="FFFFFF"/>
              </a:solidFill>
              <a:effectLst/>
              <a:uLnTx/>
              <a:uFillTx/>
            </a:endParaRP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Fill the fuel tank at the end of each day.</a:t>
            </a: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Do not fill the tank to the top: it may overflow because fuel expands as it is heated.</a:t>
            </a:r>
          </a:p>
          <a:p>
            <a:pPr marL="171450" marR="0" lvl="0"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Follow correct refueling procedures:</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Park the forklift in a designated refueling area.</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Place the transmission in Neutral.</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Lower the forks to the ground.</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Engage the parking brake.</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Shut off the engine.</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Open the filler cap.</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Fill the tank slowly (if spillage occurs, wipe off fuel and wash down the area with water).</a:t>
            </a:r>
          </a:p>
          <a:p>
            <a:pPr marL="685800" marR="0" lvl="1" indent="-228600" fontAlgn="auto">
              <a:lnSpc>
                <a:spcPct val="90000"/>
              </a:lnSpc>
              <a:spcBef>
                <a:spcPts val="0"/>
              </a:spcBef>
              <a:spcAft>
                <a:spcPts val="600"/>
              </a:spcAft>
              <a:buClrTx/>
              <a:buSzTx/>
              <a:buFont typeface="Arial" panose="020B0604020202020204" pitchFamily="34" charset="0"/>
              <a:buChar char="•"/>
              <a:tabLst/>
              <a:defRPr/>
            </a:pPr>
            <a:r>
              <a:rPr kumimoji="0" lang="en-US" sz="2400" b="0" i="0" u="none" strike="noStrike" cap="none" spc="0" normalizeH="0" baseline="0" noProof="0" dirty="0">
                <a:ln>
                  <a:noFill/>
                </a:ln>
                <a:solidFill>
                  <a:srgbClr val="FFFFFF"/>
                </a:solidFill>
                <a:effectLst/>
                <a:uLnTx/>
                <a:uFillTx/>
              </a:rPr>
              <a:t>Close the filler cap.</a:t>
            </a:r>
          </a:p>
          <a:p>
            <a:pPr marL="0" marR="0" lvl="0" indent="-228600" fontAlgn="auto">
              <a:lnSpc>
                <a:spcPct val="90000"/>
              </a:lnSpc>
              <a:spcBef>
                <a:spcPts val="0"/>
              </a:spcBef>
              <a:spcAft>
                <a:spcPts val="600"/>
              </a:spcAft>
              <a:buClrTx/>
              <a:buSzTx/>
              <a:buFont typeface="Arial" panose="020B0604020202020204" pitchFamily="34" charset="0"/>
              <a:buChar char="•"/>
              <a:tabLst/>
              <a:defRPr/>
            </a:pPr>
            <a:endParaRPr kumimoji="0" lang="en-US" sz="1000" b="1" i="0" u="none" strike="noStrike" cap="none" spc="0" normalizeH="0" baseline="0" noProof="0" dirty="0">
              <a:ln>
                <a:noFill/>
              </a:ln>
              <a:solidFill>
                <a:srgbClr val="FFFFFF"/>
              </a:solidFill>
              <a:effectLst/>
              <a:uLnTx/>
              <a:uFillTx/>
            </a:endParaRPr>
          </a:p>
        </p:txBody>
      </p:sp>
    </p:spTree>
    <p:extLst>
      <p:ext uri="{BB962C8B-B14F-4D97-AF65-F5344CB8AC3E}">
        <p14:creationId xmlns:p14="http://schemas.microsoft.com/office/powerpoint/2010/main" val="26288706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Shape 31">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934872" y="982272"/>
            <a:ext cx="3388419" cy="45609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800" b="1" kern="1200" dirty="0">
                <a:solidFill>
                  <a:srgbClr val="FFFFFF"/>
                </a:solidFill>
                <a:latin typeface="+mj-lt"/>
                <a:ea typeface="+mj-ea"/>
                <a:cs typeface="+mj-cs"/>
              </a:rPr>
              <a:t>Fatalities by Age Group</a:t>
            </a:r>
            <a:endParaRPr lang="en-US" sz="4800" b="1" kern="1200" dirty="0">
              <a:solidFill>
                <a:srgbClr val="FFFFFF"/>
              </a:solidFill>
              <a:latin typeface="+mj-lt"/>
              <a:ea typeface="+mj-ea"/>
              <a:cs typeface="+mj-cs"/>
            </a:endParaRPr>
          </a:p>
        </p:txBody>
      </p:sp>
      <p:sp>
        <p:nvSpPr>
          <p:cNvPr id="34"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altLang="en-US" sz="2800" dirty="0">
                <a:solidFill>
                  <a:srgbClr val="FEFFFF"/>
                </a:solidFill>
              </a:rPr>
              <a:t>27%		35 - 44</a:t>
            </a:r>
          </a:p>
          <a:p>
            <a:pPr indent="-228600">
              <a:lnSpc>
                <a:spcPct val="90000"/>
              </a:lnSpc>
              <a:spcAft>
                <a:spcPts val="600"/>
              </a:spcAft>
              <a:buFont typeface="Arial" panose="020B0604020202020204" pitchFamily="34" charset="0"/>
              <a:buChar char="•"/>
            </a:pPr>
            <a:r>
              <a:rPr lang="en-US" altLang="en-US" sz="2800" dirty="0">
                <a:solidFill>
                  <a:srgbClr val="FEFFFF"/>
                </a:solidFill>
              </a:rPr>
              <a:t>22%		25 - 34</a:t>
            </a:r>
          </a:p>
          <a:p>
            <a:pPr indent="-228600">
              <a:lnSpc>
                <a:spcPct val="90000"/>
              </a:lnSpc>
              <a:spcAft>
                <a:spcPts val="600"/>
              </a:spcAft>
              <a:buFont typeface="Arial" panose="020B0604020202020204" pitchFamily="34" charset="0"/>
              <a:buChar char="•"/>
            </a:pPr>
            <a:r>
              <a:rPr lang="en-US" altLang="en-US" sz="2800" dirty="0">
                <a:solidFill>
                  <a:srgbClr val="FEFFFF"/>
                </a:solidFill>
              </a:rPr>
              <a:t>21%		45 - 54</a:t>
            </a:r>
          </a:p>
          <a:p>
            <a:pPr indent="-228600">
              <a:lnSpc>
                <a:spcPct val="90000"/>
              </a:lnSpc>
              <a:spcAft>
                <a:spcPts val="600"/>
              </a:spcAft>
              <a:buFont typeface="Arial" panose="020B0604020202020204" pitchFamily="34" charset="0"/>
              <a:buChar char="•"/>
            </a:pPr>
            <a:r>
              <a:rPr lang="en-US" altLang="en-US" sz="2800" dirty="0">
                <a:solidFill>
                  <a:srgbClr val="FEFFFF"/>
                </a:solidFill>
              </a:rPr>
              <a:t>12%		56 - 64</a:t>
            </a:r>
          </a:p>
          <a:p>
            <a:pPr indent="-228600">
              <a:lnSpc>
                <a:spcPct val="90000"/>
              </a:lnSpc>
              <a:spcAft>
                <a:spcPts val="600"/>
              </a:spcAft>
              <a:buFont typeface="Arial" panose="020B0604020202020204" pitchFamily="34" charset="0"/>
              <a:buChar char="•"/>
            </a:pPr>
            <a:r>
              <a:rPr lang="en-US" altLang="en-US" sz="2800" dirty="0">
                <a:solidFill>
                  <a:srgbClr val="FEFFFF"/>
                </a:solidFill>
              </a:rPr>
              <a:t>10%		20 - 24</a:t>
            </a:r>
          </a:p>
          <a:p>
            <a:pPr indent="-228600">
              <a:lnSpc>
                <a:spcPct val="90000"/>
              </a:lnSpc>
              <a:spcAft>
                <a:spcPts val="600"/>
              </a:spcAft>
              <a:buFont typeface="Arial" panose="020B0604020202020204" pitchFamily="34" charset="0"/>
              <a:buChar char="•"/>
            </a:pPr>
            <a:r>
              <a:rPr lang="en-US" altLang="en-US" sz="2800" dirty="0">
                <a:solidFill>
                  <a:srgbClr val="FEFFFF"/>
                </a:solidFill>
              </a:rPr>
              <a:t>5%		65 &amp; Over</a:t>
            </a:r>
          </a:p>
          <a:p>
            <a:pPr indent="-228600">
              <a:lnSpc>
                <a:spcPct val="90000"/>
              </a:lnSpc>
              <a:spcAft>
                <a:spcPts val="600"/>
              </a:spcAft>
              <a:buFont typeface="Arial" panose="020B0604020202020204" pitchFamily="34" charset="0"/>
              <a:buChar char="•"/>
            </a:pPr>
            <a:r>
              <a:rPr lang="en-US" altLang="en-US" sz="2800" dirty="0">
                <a:solidFill>
                  <a:srgbClr val="FEFFFF"/>
                </a:solidFill>
              </a:rPr>
              <a:t>3%		Under 20</a:t>
            </a:r>
            <a:endParaRPr lang="en-US" altLang="en-US" sz="2800" b="1" dirty="0">
              <a:solidFill>
                <a:srgbClr val="FEFFFF"/>
              </a:solidFill>
            </a:endParaRPr>
          </a:p>
        </p:txBody>
      </p:sp>
    </p:spTree>
    <p:extLst>
      <p:ext uri="{BB962C8B-B14F-4D97-AF65-F5344CB8AC3E}">
        <p14:creationId xmlns:p14="http://schemas.microsoft.com/office/powerpoint/2010/main" val="323143749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5306171"/>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Liquid petroleum gas (LPG) is a commonly used fuel for forklifts. It is a safe fuel when handled properly. When handled improperly, it can cause serious injury or death.</a:t>
            </a:r>
            <a:b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br>
            <a:b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br>
            <a:r>
              <a:rPr kumimoji="0" lang="en-US" sz="1400" b="1" i="0" u="none" strike="noStrike" kern="1200" cap="none" spc="0" normalizeH="0" baseline="0" noProof="0">
                <a:ln>
                  <a:noFill/>
                </a:ln>
                <a:solidFill>
                  <a:prstClr val="black"/>
                </a:solidFill>
                <a:effectLst/>
                <a:uLnTx/>
                <a:uFillTx/>
                <a:latin typeface="Rockwell" panose="02060603020205020403"/>
                <a:ea typeface="+mn-ea"/>
                <a:cs typeface="+mn-cs"/>
              </a:rPr>
              <a:t>Potential Hazards</a:t>
            </a: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LPG vapor is heavier than air and will seek the lowest lying area. If not adequately dissipated, it will collect in pockets and possibly ignite when exposed to a heat source.</a:t>
            </a:r>
            <a:b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b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LPG is extremely flammable.</a:t>
            </a:r>
            <a:b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b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 </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LPG is extremely cold when exposed to the atmosphere. If your skin is exposed to LPG, you can get frostbite.</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Rockwell" panose="02060603020205020403"/>
                <a:ea typeface="+mn-ea"/>
                <a:cs typeface="+mn-cs"/>
              </a:rPr>
              <a:t>Requirements and Recommended Practices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Do not refuel LPG-powered trucks in confined areas where LPG vapors could collect if a leak occurs.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Do not leave LPG-powered trucks near heat sources, stairways, exits, or other egress areas.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When parking LPG-powered trucks for a long period of time, turn the service valve off.</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Only trained and authorized personnel should replace LPG containers.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a:ln>
                  <a:noFill/>
                </a:ln>
                <a:solidFill>
                  <a:prstClr val="black"/>
                </a:solidFill>
                <a:effectLst/>
                <a:uLnTx/>
                <a:uFillTx/>
                <a:latin typeface="Rockwell" panose="02060603020205020403"/>
                <a:ea typeface="+mn-ea"/>
                <a:cs typeface="+mn-cs"/>
              </a:rPr>
              <a:t>Follow proper procedures for storing and handling liquid petroleum gas.  29 CFR 1910.110</a:t>
            </a:r>
          </a:p>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1323439"/>
          </a:xfrm>
          <a:prstGeom prst="rect">
            <a:avLst/>
          </a:prstGeom>
          <a:noFill/>
        </p:spPr>
        <p:txBody>
          <a:bodyPr wrap="square">
            <a:spAutoFit/>
          </a:bodyPr>
          <a:lstStyle/>
          <a:p>
            <a:pPr algn="ctr"/>
            <a:r>
              <a:rPr lang="en-US" altLang="en-US" sz="4000" b="1">
                <a:solidFill>
                  <a:schemeClr val="bg1"/>
                </a:solidFill>
              </a:rPr>
              <a:t>Internal Combustion</a:t>
            </a:r>
            <a:br>
              <a:rPr lang="en-US" altLang="en-US" sz="4000" b="1">
                <a:solidFill>
                  <a:schemeClr val="bg1"/>
                </a:solidFill>
              </a:rPr>
            </a:br>
            <a:r>
              <a:rPr lang="en-US" altLang="en-US" sz="4000" b="1">
                <a:solidFill>
                  <a:schemeClr val="bg1"/>
                </a:solidFill>
              </a:rPr>
              <a:t>Refueling: Liquid Petroleum Gas</a:t>
            </a:r>
            <a:endParaRPr lang="en-US" sz="4000" dirty="0">
              <a:solidFill>
                <a:schemeClr val="bg1"/>
              </a:solidFill>
            </a:endParaRPr>
          </a:p>
        </p:txBody>
      </p:sp>
    </p:spTree>
    <p:extLst>
      <p:ext uri="{BB962C8B-B14F-4D97-AF65-F5344CB8AC3E}">
        <p14:creationId xmlns:p14="http://schemas.microsoft.com/office/powerpoint/2010/main" val="40207726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7240" y="731519"/>
            <a:ext cx="2845191" cy="32375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800" b="1" kern="1200" dirty="0">
                <a:solidFill>
                  <a:srgbClr val="FFFFFF"/>
                </a:solidFill>
                <a:latin typeface="+mj-lt"/>
                <a:ea typeface="+mj-ea"/>
                <a:cs typeface="+mj-cs"/>
              </a:rPr>
              <a:t>Electric Powered Industrial Trucks</a:t>
            </a:r>
            <a:endParaRPr lang="en-US" sz="4800" kern="1200" dirty="0">
              <a:solidFill>
                <a:srgbClr val="FFFFFF"/>
              </a:solidFill>
              <a:latin typeface="+mj-lt"/>
              <a:ea typeface="+mj-ea"/>
              <a:cs typeface="+mj-cs"/>
            </a:endParaRP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4379709" y="686862"/>
            <a:ext cx="7037591" cy="5475129"/>
          </a:xfrm>
          <a:prstGeom prst="rect">
            <a:avLst/>
          </a:prstGeom>
        </p:spPr>
        <p:txBody>
          <a:bodyPr vert="horz" lIns="91440" tIns="45720" rIns="91440" bIns="45720" rtlCol="0" anchor="ctr">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a:ln>
                  <a:noFill/>
                </a:ln>
                <a:effectLst/>
                <a:uLnTx/>
                <a:uFillTx/>
              </a:rPr>
              <a:t>Electric-powered forklifts are most commonly used indoors in warehouses.  Unlike internal combustion forklifts, electric forklifts are quiet and generally nonpolluting but present other serious hazards that must be addressed.</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a:ln>
                  <a:noFill/>
                </a:ln>
                <a:effectLst/>
                <a:uLnTx/>
                <a:uFillTx/>
              </a:rPr>
              <a:t>Electric forklifts produce zero emissions, virtually eliminate the hazard of carbon monoxide poisoning, and run more quietly than internal combustion forklifts.  However, electric forklifts present other serious hazards that must be addressed.</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1" i="0" u="none" strike="noStrike" cap="none" spc="0" normalizeH="0" baseline="0" noProof="0">
                <a:ln>
                  <a:noFill/>
                </a:ln>
                <a:effectLst/>
                <a:uLnTx/>
                <a:uFillTx/>
              </a:rPr>
              <a:t>Potential Hazards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a:ln>
                  <a:noFill/>
                </a:ln>
                <a:effectLst/>
                <a:uLnTx/>
                <a:uFillTx/>
              </a:rPr>
              <a:t>Electric forklifts are powered by large lead-acid batteries, which must be routinely charged.  The hazards and recommended practices for charging and changing batteries are reviewed below.</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1" i="0" u="none" strike="noStrike" cap="none" spc="0" normalizeH="0" baseline="0" noProof="0">
                <a:ln>
                  <a:noFill/>
                </a:ln>
                <a:effectLst/>
                <a:uLnTx/>
                <a:uFillTx/>
              </a:rPr>
              <a:t>Requirements and Recommended Practices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a:ln>
                  <a:noFill/>
                </a:ln>
                <a:effectLst/>
                <a:uLnTx/>
                <a:uFillTx/>
              </a:rPr>
              <a:t>Designate an area for the purpose of battery charging.</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a:ln>
                  <a:noFill/>
                </a:ln>
                <a:effectLst/>
                <a:uLnTx/>
                <a:uFillTx/>
              </a:rPr>
              <a:t>Make sure that the forklift is charged before using.</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a:ln>
                  <a:noFill/>
                </a:ln>
                <a:effectLst/>
                <a:uLnTx/>
                <a:uFillTx/>
              </a:rPr>
              <a:t>Recognize that heavy loads drain the battery more quickly.</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endParaRPr kumimoji="0" lang="en-US" b="0" i="0" u="none" strike="noStrike" cap="none" spc="0" normalizeH="0" baseline="0" noProof="0">
              <a:ln>
                <a:noFill/>
              </a:ln>
              <a:effectLst/>
              <a:uLnTx/>
              <a:uFillTx/>
            </a:endParaRPr>
          </a:p>
        </p:txBody>
      </p:sp>
    </p:spTree>
    <p:extLst>
      <p:ext uri="{BB962C8B-B14F-4D97-AF65-F5344CB8AC3E}">
        <p14:creationId xmlns:p14="http://schemas.microsoft.com/office/powerpoint/2010/main" val="24023030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7240" y="731519"/>
            <a:ext cx="2845191" cy="3237579"/>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000" b="1" kern="1200" dirty="0">
                <a:solidFill>
                  <a:srgbClr val="FFFFFF"/>
                </a:solidFill>
                <a:latin typeface="+mj-lt"/>
                <a:ea typeface="+mj-ea"/>
                <a:cs typeface="+mj-cs"/>
              </a:rPr>
              <a:t>Electric Powered Industrial Trucks</a:t>
            </a:r>
          </a:p>
          <a:p>
            <a:pPr>
              <a:lnSpc>
                <a:spcPct val="90000"/>
              </a:lnSpc>
              <a:spcBef>
                <a:spcPct val="0"/>
              </a:spcBef>
              <a:spcAft>
                <a:spcPts val="600"/>
              </a:spcAft>
            </a:pPr>
            <a:r>
              <a:rPr lang="en-US" sz="4000" b="1" kern="1200" dirty="0">
                <a:solidFill>
                  <a:srgbClr val="FFFFFF"/>
                </a:solidFill>
                <a:latin typeface="+mj-lt"/>
                <a:ea typeface="+mj-ea"/>
                <a:cs typeface="+mj-cs"/>
              </a:rPr>
              <a:t>(Cont.)</a:t>
            </a:r>
          </a:p>
        </p:txBody>
      </p:sp>
      <p:sp>
        <p:nvSpPr>
          <p:cNvPr id="28" name="Rectangle 2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30" name="Rectangle 2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4379709" y="686862"/>
            <a:ext cx="7037591" cy="5475129"/>
          </a:xfrm>
          <a:prstGeom prst="rect">
            <a:avLst/>
          </a:prstGeom>
        </p:spPr>
        <p:txBody>
          <a:bodyPr vert="horz" lIns="91440" tIns="45720" rIns="91440" bIns="45720" rtlCol="0" anchor="ctr">
            <a:norm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1" i="0" u="none" strike="noStrike" cap="none" spc="0" normalizeH="0" baseline="0" noProof="0" dirty="0">
                <a:ln>
                  <a:noFill/>
                </a:ln>
                <a:effectLst/>
                <a:uLnTx/>
                <a:uFillTx/>
              </a:rPr>
              <a:t>Battery Charging Area</a:t>
            </a:r>
            <a:endParaRPr kumimoji="0" lang="en-US" b="0" i="0" u="none" strike="noStrike" cap="none" spc="0" normalizeH="0" baseline="0" noProof="0" dirty="0">
              <a:ln>
                <a:noFill/>
              </a:ln>
              <a:effectLst/>
              <a:uLnTx/>
              <a:uFillTx/>
            </a:endParaRP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A properly equipped battery charging area will have: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No smoking.</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Warning signs posted.</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Adequate fire protection. Ample and readily available water supply for flushing and neutralizing spilled electrolyte.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An eyewash able to provide a 15-minute flow.  For large installations, there should be a plumbed drench shower and an eyewash.</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A phone or other means of communication in the event of an emergency.</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Adequate ventilation to avoid the build up of hydrogen gas during battery charging.</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Soda ash or other neutralization materials in the immediate area.</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A dry chemical, CO2 or foam fire extinguisher.</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b="0" i="0" u="none" strike="noStrike" cap="none" spc="0" normalizeH="0" baseline="0" noProof="0" dirty="0">
                <a:ln>
                  <a:noFill/>
                </a:ln>
                <a:effectLst/>
                <a:uLnTx/>
                <a:uFillTx/>
              </a:rPr>
              <a:t>Means to protect charging apparatus from damage from trucks.</a:t>
            </a:r>
          </a:p>
        </p:txBody>
      </p:sp>
    </p:spTree>
    <p:extLst>
      <p:ext uri="{BB962C8B-B14F-4D97-AF65-F5344CB8AC3E}">
        <p14:creationId xmlns:p14="http://schemas.microsoft.com/office/powerpoint/2010/main" val="42860574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Shape 42">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934872" y="982272"/>
            <a:ext cx="3388419" cy="4560970"/>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altLang="en-US" sz="4000" b="1" kern="1200" dirty="0">
                <a:solidFill>
                  <a:srgbClr val="FFFFFF"/>
                </a:solidFill>
                <a:latin typeface="+mj-lt"/>
                <a:ea typeface="+mj-ea"/>
                <a:cs typeface="+mj-cs"/>
              </a:rPr>
              <a:t>Batteries</a:t>
            </a:r>
            <a:br>
              <a:rPr lang="en-US" altLang="en-US" sz="4000" b="1" kern="1200" dirty="0">
                <a:solidFill>
                  <a:srgbClr val="FFFFFF"/>
                </a:solidFill>
                <a:latin typeface="+mj-lt"/>
                <a:ea typeface="+mj-ea"/>
                <a:cs typeface="+mj-cs"/>
              </a:rPr>
            </a:br>
            <a:endParaRPr lang="en-US" sz="4000" kern="1200" dirty="0">
              <a:solidFill>
                <a:srgbClr val="FFFFFF"/>
              </a:solidFill>
              <a:latin typeface="+mj-lt"/>
              <a:ea typeface="+mj-ea"/>
              <a:cs typeface="+mj-cs"/>
            </a:endParaRPr>
          </a:p>
        </p:txBody>
      </p:sp>
      <p:sp>
        <p:nvSpPr>
          <p:cNvPr id="48"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TextBox 31">
            <a:extLst>
              <a:ext uri="{FF2B5EF4-FFF2-40B4-BE49-F238E27FC236}">
                <a16:creationId xmlns:a16="http://schemas.microsoft.com/office/drawing/2014/main" id="{2F101F29-DACC-7863-31BB-3A0B3C94C26D}"/>
              </a:ext>
            </a:extLst>
          </p:cNvPr>
          <p:cNvSpPr txBox="1"/>
          <p:nvPr/>
        </p:nvSpPr>
        <p:spPr>
          <a:xfrm>
            <a:off x="5221862" y="1719618"/>
            <a:ext cx="5948831" cy="4334629"/>
          </a:xfrm>
          <a:prstGeom prst="rect">
            <a:avLst/>
          </a:prstGeom>
        </p:spPr>
        <p:txBody>
          <a:bodyPr vert="horz" lIns="91440" tIns="45720" rIns="91440" bIns="45720" rtlCol="0" anchor="ctr">
            <a:normAutofit/>
          </a:bodyPr>
          <a:lstStyle/>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EFFFF"/>
                </a:solidFill>
                <a:effectLst/>
                <a:uLnTx/>
                <a:uFillTx/>
              </a:rPr>
              <a:t>Must protect chargers from vehicle damage.</a:t>
            </a:r>
          </a:p>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EFFFF"/>
                </a:solidFill>
                <a:effectLst/>
                <a:uLnTx/>
                <a:uFillTx/>
              </a:rPr>
              <a:t>Must adequately ventilate for vapors from gassing batteries: </a:t>
            </a:r>
          </a:p>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EFFFF"/>
                </a:solidFill>
                <a:effectLst/>
                <a:uLnTx/>
                <a:uFillTx/>
              </a:rPr>
              <a:t>Hydrogen gas emitted</a:t>
            </a:r>
          </a:p>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EFFFF"/>
                </a:solidFill>
                <a:effectLst/>
                <a:uLnTx/>
                <a:uFillTx/>
              </a:rPr>
              <a:t>Very flammable</a:t>
            </a:r>
          </a:p>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EFFFF"/>
                </a:solidFill>
                <a:effectLst/>
                <a:uLnTx/>
                <a:uFillTx/>
              </a:rPr>
              <a:t>Overhead hoist or equivalent must be used to handle batteries.</a:t>
            </a:r>
          </a:p>
          <a:p>
            <a:pPr marR="0" lvl="0" fontAlgn="auto">
              <a:lnSpc>
                <a:spcPct val="90000"/>
              </a:lnSpc>
              <a:spcBef>
                <a:spcPts val="1200"/>
              </a:spcBef>
              <a:spcAft>
                <a:spcPts val="0"/>
              </a:spcAft>
              <a:buClr>
                <a:srgbClr val="D34817">
                  <a:lumMod val="75000"/>
                </a:srgbClr>
              </a:buClr>
              <a:buSzPct val="85000"/>
              <a:tabLst/>
              <a:defRPr/>
            </a:pPr>
            <a:r>
              <a:rPr kumimoji="0" lang="en-US" sz="2800" i="0" u="none" strike="noStrike" cap="none" spc="0" normalizeH="0" baseline="0" noProof="0" dirty="0">
                <a:ln>
                  <a:noFill/>
                </a:ln>
                <a:solidFill>
                  <a:srgbClr val="FEFFFF"/>
                </a:solidFill>
                <a:effectLst/>
                <a:uLnTx/>
                <a:uFillTx/>
              </a:rPr>
              <a:t>Wear appropriate PPE.</a:t>
            </a:r>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25161652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52">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54">
            <a:extLst>
              <a:ext uri="{FF2B5EF4-FFF2-40B4-BE49-F238E27FC236}">
                <a16:creationId xmlns:a16="http://schemas.microsoft.com/office/drawing/2014/main" id="{AAD98D1C-F2EB-49D5-899B-086F7E26FC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059849" y="-479"/>
            <a:ext cx="9132151" cy="6858478"/>
          </a:xfrm>
          <a:custGeom>
            <a:avLst/>
            <a:gdLst>
              <a:gd name="connsiteX0" fmla="*/ 5955776 w 9132151"/>
              <a:gd name="connsiteY0" fmla="*/ 0 h 6858478"/>
              <a:gd name="connsiteX1" fmla="*/ 5950199 w 9132151"/>
              <a:gd name="connsiteY1" fmla="*/ 0 h 6858478"/>
              <a:gd name="connsiteX2" fmla="*/ 4883971 w 9132151"/>
              <a:gd name="connsiteY2" fmla="*/ 0 h 6858478"/>
              <a:gd name="connsiteX3" fmla="*/ 0 w 9132151"/>
              <a:gd name="connsiteY3" fmla="*/ 0 h 6858478"/>
              <a:gd name="connsiteX4" fmla="*/ 0 w 9132151"/>
              <a:gd name="connsiteY4" fmla="*/ 6857916 h 6858478"/>
              <a:gd name="connsiteX5" fmla="*/ 1707856 w 9132151"/>
              <a:gd name="connsiteY5" fmla="*/ 6857916 h 6858478"/>
              <a:gd name="connsiteX6" fmla="*/ 1707596 w 9132151"/>
              <a:gd name="connsiteY6" fmla="*/ 6858478 h 6858478"/>
              <a:gd name="connsiteX7" fmla="*/ 9132151 w 9132151"/>
              <a:gd name="connsiteY7" fmla="*/ 6858478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2151" h="6858478">
                <a:moveTo>
                  <a:pt x="5955776" y="0"/>
                </a:moveTo>
                <a:lnTo>
                  <a:pt x="5950199" y="0"/>
                </a:lnTo>
                <a:lnTo>
                  <a:pt x="4883971" y="0"/>
                </a:lnTo>
                <a:lnTo>
                  <a:pt x="0" y="0"/>
                </a:lnTo>
                <a:lnTo>
                  <a:pt x="0" y="6857916"/>
                </a:lnTo>
                <a:lnTo>
                  <a:pt x="1707856" y="6857916"/>
                </a:lnTo>
                <a:lnTo>
                  <a:pt x="1707596" y="6858478"/>
                </a:lnTo>
                <a:lnTo>
                  <a:pt x="9132151" y="6858478"/>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Freeform: Shape 56">
            <a:extLst>
              <a:ext uri="{FF2B5EF4-FFF2-40B4-BE49-F238E27FC236}">
                <a16:creationId xmlns:a16="http://schemas.microsoft.com/office/drawing/2014/main" id="{7B4CA2D6-8008-4CEE-8D65-E6BE5477F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469312" y="-3325"/>
            <a:ext cx="8722688" cy="6861324"/>
          </a:xfrm>
          <a:custGeom>
            <a:avLst/>
            <a:gdLst>
              <a:gd name="connsiteX0" fmla="*/ 5560897 w 8722688"/>
              <a:gd name="connsiteY0" fmla="*/ 0 h 6861324"/>
              <a:gd name="connsiteX1" fmla="*/ 5555346 w 8722688"/>
              <a:gd name="connsiteY1" fmla="*/ 0 h 6861324"/>
              <a:gd name="connsiteX2" fmla="*/ 4494013 w 8722688"/>
              <a:gd name="connsiteY2" fmla="*/ 0 h 6861324"/>
              <a:gd name="connsiteX3" fmla="*/ 681726 w 8722688"/>
              <a:gd name="connsiteY3" fmla="*/ 0 h 6861324"/>
              <a:gd name="connsiteX4" fmla="*/ 681726 w 8722688"/>
              <a:gd name="connsiteY4" fmla="*/ 479 h 6861324"/>
              <a:gd name="connsiteX5" fmla="*/ 0 w 8722688"/>
              <a:gd name="connsiteY5" fmla="*/ 479 h 6861324"/>
              <a:gd name="connsiteX6" fmla="*/ 0 w 8722688"/>
              <a:gd name="connsiteY6" fmla="*/ 6861324 h 6861324"/>
              <a:gd name="connsiteX7" fmla="*/ 2429574 w 8722688"/>
              <a:gd name="connsiteY7" fmla="*/ 6861324 h 6861324"/>
              <a:gd name="connsiteX8" fmla="*/ 2429574 w 8722688"/>
              <a:gd name="connsiteY8" fmla="*/ 6861323 h 6861324"/>
              <a:gd name="connsiteX9" fmla="*/ 8368134 w 8722688"/>
              <a:gd name="connsiteY9" fmla="*/ 6861323 h 6861324"/>
              <a:gd name="connsiteX10" fmla="*/ 8366822 w 8722688"/>
              <a:gd name="connsiteY10" fmla="*/ 6858478 h 6861324"/>
              <a:gd name="connsiteX11" fmla="*/ 8722688 w 8722688"/>
              <a:gd name="connsiteY11" fmla="*/ 6858478 h 686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722688" h="6861324">
                <a:moveTo>
                  <a:pt x="5560897" y="0"/>
                </a:moveTo>
                <a:lnTo>
                  <a:pt x="5555346" y="0"/>
                </a:lnTo>
                <a:lnTo>
                  <a:pt x="4494013" y="0"/>
                </a:lnTo>
                <a:lnTo>
                  <a:pt x="681726" y="0"/>
                </a:lnTo>
                <a:lnTo>
                  <a:pt x="681726" y="479"/>
                </a:lnTo>
                <a:lnTo>
                  <a:pt x="0" y="479"/>
                </a:lnTo>
                <a:lnTo>
                  <a:pt x="0" y="6861324"/>
                </a:lnTo>
                <a:lnTo>
                  <a:pt x="2429574" y="6861324"/>
                </a:lnTo>
                <a:lnTo>
                  <a:pt x="2429574" y="6861323"/>
                </a:lnTo>
                <a:lnTo>
                  <a:pt x="8368134" y="6861323"/>
                </a:lnTo>
                <a:lnTo>
                  <a:pt x="8366822" y="6858478"/>
                </a:lnTo>
                <a:lnTo>
                  <a:pt x="8722688" y="6858478"/>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841248" y="704850"/>
            <a:ext cx="3751697" cy="297815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altLang="en-US" sz="5400" b="1" kern="1200" dirty="0">
                <a:solidFill>
                  <a:schemeClr val="bg1"/>
                </a:solidFill>
                <a:latin typeface="+mj-lt"/>
                <a:ea typeface="+mj-ea"/>
                <a:cs typeface="+mj-cs"/>
              </a:rPr>
              <a:t>Batteries</a:t>
            </a:r>
            <a:br>
              <a:rPr lang="en-US" altLang="en-US" sz="4400" b="1" kern="1200" dirty="0">
                <a:solidFill>
                  <a:schemeClr val="bg1"/>
                </a:solidFill>
                <a:latin typeface="+mj-lt"/>
                <a:ea typeface="+mj-ea"/>
                <a:cs typeface="+mj-cs"/>
              </a:rPr>
            </a:br>
            <a:endParaRPr lang="en-US" sz="4400" kern="1200" dirty="0">
              <a:solidFill>
                <a:schemeClr val="bg1"/>
              </a:solidFill>
              <a:latin typeface="+mj-lt"/>
              <a:ea typeface="+mj-ea"/>
              <a:cs typeface="+mj-cs"/>
            </a:endParaRPr>
          </a:p>
        </p:txBody>
      </p:sp>
      <p:sp>
        <p:nvSpPr>
          <p:cNvPr id="76" name="TextBox 31">
            <a:extLst>
              <a:ext uri="{FF2B5EF4-FFF2-40B4-BE49-F238E27FC236}">
                <a16:creationId xmlns:a16="http://schemas.microsoft.com/office/drawing/2014/main" id="{2F101F29-DACC-7863-31BB-3A0B3C94C26D}"/>
              </a:ext>
            </a:extLst>
          </p:cNvPr>
          <p:cNvSpPr txBox="1"/>
          <p:nvPr/>
        </p:nvSpPr>
        <p:spPr>
          <a:xfrm>
            <a:off x="6121400" y="939799"/>
            <a:ext cx="5232400" cy="5672015"/>
          </a:xfrm>
          <a:prstGeom prst="rect">
            <a:avLst/>
          </a:prstGeom>
        </p:spPr>
        <p:txBody>
          <a:bodyPr vert="horz" lIns="91440" tIns="45720" rIns="91440" bIns="45720" rtlCol="0" anchor="ctr">
            <a:noAutofit/>
          </a:bodyPr>
          <a:lstStyle/>
          <a:p>
            <a:pPr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3200" i="0" u="none" strike="noStrike" cap="none" spc="0" normalizeH="0" baseline="0" noProof="0" dirty="0">
                <a:ln>
                  <a:noFill/>
                </a:ln>
                <a:effectLst/>
                <a:uLnTx/>
                <a:uFillTx/>
              </a:rPr>
              <a:t>A carboy tilter or siphon must be provided for handling electrolyte.</a:t>
            </a:r>
          </a:p>
          <a:p>
            <a:pPr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3200" i="0" u="none" strike="noStrike" cap="none" spc="0" normalizeH="0" baseline="0" noProof="0" dirty="0">
                <a:ln>
                  <a:noFill/>
                </a:ln>
                <a:effectLst/>
                <a:uLnTx/>
                <a:uFillTx/>
              </a:rPr>
              <a:t>Pour acid into water, not vice versa.</a:t>
            </a:r>
          </a:p>
          <a:p>
            <a:pPr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3200" i="0" u="none" strike="noStrike" cap="none" spc="0" normalizeH="0" baseline="0" noProof="0" dirty="0">
                <a:ln>
                  <a:noFill/>
                </a:ln>
                <a:effectLst/>
                <a:uLnTx/>
                <a:uFillTx/>
              </a:rPr>
              <a:t>Open battery cover or compartment to dissipate heat.</a:t>
            </a:r>
          </a:p>
          <a:p>
            <a:pPr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3200" i="0" u="none" strike="noStrike" cap="none" spc="0" normalizeH="0" baseline="0" noProof="0" dirty="0">
                <a:ln>
                  <a:noFill/>
                </a:ln>
                <a:effectLst/>
                <a:uLnTx/>
                <a:uFillTx/>
              </a:rPr>
              <a:t>Prevent any open flames, sparks or electric arcs in battery charging areas.</a:t>
            </a:r>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1852705"/>
          </a:xfrm>
          <a:prstGeom prst="rect">
            <a:avLst/>
          </a:prstGeom>
        </p:spPr>
        <p:txBody>
          <a:bodyPr vert="horz" lIns="91440" tIns="45720" rIns="91440" bIns="45720" rtlCol="0" anchor="ctr">
            <a:noAutofit/>
          </a:bodyPr>
          <a:lstStyle/>
          <a:p>
            <a:pPr marL="0" marR="0" lvl="0" indent="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400" b="1" i="0" u="none" strike="noStrike" kern="1200" cap="none" spc="0" normalizeH="0" baseline="0" noProof="0" dirty="0">
              <a:ln>
                <a:noFill/>
              </a:ln>
              <a:solidFill>
                <a:prstClr val="black"/>
              </a:solidFill>
              <a:effectLst/>
              <a:uLnTx/>
              <a:uFillTx/>
              <a:latin typeface="Rockwell" panose="02060603020205020403"/>
              <a:ea typeface="+mn-ea"/>
              <a:cs typeface="+mn-cs"/>
            </a:endParaRPr>
          </a:p>
        </p:txBody>
      </p:sp>
    </p:spTree>
    <p:extLst>
      <p:ext uri="{BB962C8B-B14F-4D97-AF65-F5344CB8AC3E}">
        <p14:creationId xmlns:p14="http://schemas.microsoft.com/office/powerpoint/2010/main" val="4225801781"/>
      </p:ext>
    </p:extLst>
  </p:cSld>
  <p:clrMapOvr>
    <a:overrideClrMapping bg1="dk1" tx1="lt1" bg2="dk2" tx2="lt2" accent1="accent1" accent2="accent2" accent3="accent3" accent4="accent4" accent5="accent5" accent6="accent6" hlink="hlink" folHlink="folHlink"/>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8" name="Rectangle 27">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Rectangle 37">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809A2FF-B5F1-FA69-91E8-ECAD61FB9958}"/>
              </a:ext>
            </a:extLst>
          </p:cNvPr>
          <p:cNvSpPr txBox="1"/>
          <p:nvPr/>
        </p:nvSpPr>
        <p:spPr>
          <a:xfrm>
            <a:off x="0" y="586855"/>
            <a:ext cx="4037826" cy="3387497"/>
          </a:xfrm>
          <a:prstGeom prst="rect">
            <a:avLst/>
          </a:prstGeom>
        </p:spPr>
        <p:txBody>
          <a:bodyPr vert="horz" lIns="91440" tIns="45720" rIns="91440" bIns="45720" rtlCol="0" anchor="b">
            <a:normAutofit fontScale="92500" lnSpcReduction="10000"/>
          </a:bodyPr>
          <a:lstStyle/>
          <a:p>
            <a:pPr algn="ctr">
              <a:lnSpc>
                <a:spcPct val="90000"/>
              </a:lnSpc>
              <a:spcBef>
                <a:spcPct val="0"/>
              </a:spcBef>
              <a:spcAft>
                <a:spcPts val="600"/>
              </a:spcAft>
            </a:pPr>
            <a:r>
              <a:rPr lang="en-US" altLang="en-US" sz="4800" b="1" kern="1200" dirty="0">
                <a:solidFill>
                  <a:srgbClr val="FFFFFF"/>
                </a:solidFill>
                <a:latin typeface="+mj-lt"/>
                <a:ea typeface="+mj-ea"/>
                <a:cs typeface="+mj-cs"/>
              </a:rPr>
              <a:t>Operating </a:t>
            </a:r>
          </a:p>
          <a:p>
            <a:pPr algn="ctr">
              <a:lnSpc>
                <a:spcPct val="90000"/>
              </a:lnSpc>
              <a:spcBef>
                <a:spcPct val="0"/>
              </a:spcBef>
              <a:spcAft>
                <a:spcPts val="600"/>
              </a:spcAft>
            </a:pPr>
            <a:r>
              <a:rPr lang="en-US" altLang="en-US" sz="4800" b="1" kern="1200" dirty="0">
                <a:solidFill>
                  <a:srgbClr val="FFFFFF"/>
                </a:solidFill>
                <a:latin typeface="+mj-lt"/>
                <a:ea typeface="+mj-ea"/>
                <a:cs typeface="+mj-cs"/>
              </a:rPr>
              <a:t>the </a:t>
            </a:r>
          </a:p>
          <a:p>
            <a:pPr algn="ctr">
              <a:lnSpc>
                <a:spcPct val="90000"/>
              </a:lnSpc>
              <a:spcBef>
                <a:spcPct val="0"/>
              </a:spcBef>
              <a:spcAft>
                <a:spcPts val="600"/>
              </a:spcAft>
            </a:pPr>
            <a:r>
              <a:rPr lang="en-US" altLang="en-US" sz="4800" b="1" kern="1200" dirty="0">
                <a:solidFill>
                  <a:srgbClr val="FFFFFF"/>
                </a:solidFill>
                <a:latin typeface="+mj-lt"/>
                <a:ea typeface="+mj-ea"/>
                <a:cs typeface="+mj-cs"/>
              </a:rPr>
              <a:t>Forklift</a:t>
            </a:r>
          </a:p>
          <a:p>
            <a:pPr algn="ctr">
              <a:lnSpc>
                <a:spcPct val="90000"/>
              </a:lnSpc>
              <a:spcBef>
                <a:spcPct val="0"/>
              </a:spcBef>
              <a:spcAft>
                <a:spcPts val="600"/>
              </a:spcAft>
            </a:pPr>
            <a:r>
              <a:rPr lang="en-US" sz="3200" kern="1200" dirty="0">
                <a:solidFill>
                  <a:srgbClr val="FFFFFF"/>
                </a:solidFill>
                <a:latin typeface="+mj-lt"/>
                <a:ea typeface="+mj-ea"/>
                <a:cs typeface="+mj-cs"/>
              </a:rPr>
              <a:t>Traveling </a:t>
            </a:r>
          </a:p>
          <a:p>
            <a:pPr algn="ctr">
              <a:lnSpc>
                <a:spcPct val="90000"/>
              </a:lnSpc>
              <a:spcBef>
                <a:spcPct val="0"/>
              </a:spcBef>
              <a:spcAft>
                <a:spcPts val="600"/>
              </a:spcAft>
            </a:pPr>
            <a:r>
              <a:rPr lang="en-US" sz="3200" kern="1200" dirty="0">
                <a:solidFill>
                  <a:srgbClr val="FFFFFF"/>
                </a:solidFill>
                <a:latin typeface="+mj-lt"/>
                <a:ea typeface="+mj-ea"/>
                <a:cs typeface="+mj-cs"/>
              </a:rPr>
              <a:t>&amp; </a:t>
            </a:r>
          </a:p>
          <a:p>
            <a:pPr algn="ctr">
              <a:lnSpc>
                <a:spcPct val="90000"/>
              </a:lnSpc>
              <a:spcBef>
                <a:spcPct val="0"/>
              </a:spcBef>
              <a:spcAft>
                <a:spcPts val="600"/>
              </a:spcAft>
            </a:pPr>
            <a:r>
              <a:rPr lang="en-US" sz="3200" kern="1200" dirty="0">
                <a:solidFill>
                  <a:srgbClr val="FFFFFF"/>
                </a:solidFill>
                <a:latin typeface="+mj-lt"/>
                <a:ea typeface="+mj-ea"/>
                <a:cs typeface="+mj-cs"/>
              </a:rPr>
              <a:t>Maneuvering</a:t>
            </a:r>
          </a:p>
        </p:txBody>
      </p:sp>
      <p:sp>
        <p:nvSpPr>
          <p:cNvPr id="21" name="TextBox 2">
            <a:extLst>
              <a:ext uri="{FF2B5EF4-FFF2-40B4-BE49-F238E27FC236}">
                <a16:creationId xmlns:a16="http://schemas.microsoft.com/office/drawing/2014/main" id="{7942C717-CB31-959E-8911-F29BE130E989}"/>
              </a:ext>
            </a:extLst>
          </p:cNvPr>
          <p:cNvSpPr txBox="1"/>
          <p:nvPr/>
        </p:nvSpPr>
        <p:spPr>
          <a:xfrm>
            <a:off x="4810259" y="649480"/>
            <a:ext cx="6555347" cy="5546047"/>
          </a:xfrm>
          <a:prstGeom prst="rect">
            <a:avLst/>
          </a:prstGeom>
        </p:spPr>
        <p:txBody>
          <a:bodyPr vert="horz" lIns="91440" tIns="45720" rIns="91440" bIns="45720" rtlCol="0" anchor="ctr">
            <a:noAutofit/>
          </a:bodyPr>
          <a:lstStyle/>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1" i="0" u="sng" strike="noStrike" cap="none" spc="0" normalizeH="0" baseline="0" noProof="0" dirty="0">
                <a:ln>
                  <a:noFill/>
                </a:ln>
                <a:effectLst/>
                <a:uLnTx/>
                <a:uFillTx/>
              </a:rPr>
              <a:t>Mounting and Dismounting</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Potential Hazards: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Hitting head on overhead cage.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Slips, trips, and falls.</a:t>
            </a:r>
          </a:p>
          <a:p>
            <a:pPr marL="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1" i="0" u="sng" strike="noStrike" cap="none" spc="0" normalizeH="0" baseline="0" noProof="0" dirty="0">
                <a:ln>
                  <a:noFill/>
                </a:ln>
                <a:effectLst/>
                <a:uLnTx/>
                <a:uFillTx/>
              </a:rPr>
              <a:t>Requirements and Recommended Practices: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Be sure that your hands are clean and dry to prevent slipping when grabbing handhold.</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Check your shoes for grease before entering the vehicle.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Grasp handhold and get a good grip.  Never grab the steering wheel because it could cause you to lose balance if it moves.</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Always be careful with your footing when mounting and dismounting vehicle.</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Pull or lower your body carefully into or out of cab.  Dismounting is the opposite of mounting – do not jump.</a:t>
            </a:r>
          </a:p>
          <a:p>
            <a:pPr marL="182880" marR="0" lvl="0" indent="-228600" fontAlgn="auto">
              <a:lnSpc>
                <a:spcPct val="90000"/>
              </a:lnSpc>
              <a:spcBef>
                <a:spcPts val="1200"/>
              </a:spcBef>
              <a:spcAft>
                <a:spcPts val="0"/>
              </a:spcAft>
              <a:buClr>
                <a:srgbClr val="D34817">
                  <a:lumMod val="75000"/>
                </a:srgbClr>
              </a:buClr>
              <a:buSzPct val="85000"/>
              <a:buFont typeface="Arial" panose="020B0604020202020204" pitchFamily="34" charset="0"/>
              <a:buChar char="•"/>
              <a:tabLst/>
              <a:defRPr/>
            </a:pPr>
            <a:r>
              <a:rPr kumimoji="0" lang="en-US" sz="2000" b="0" i="0" u="none" strike="noStrike" cap="none" spc="0" normalizeH="0" baseline="0" noProof="0" dirty="0">
                <a:ln>
                  <a:noFill/>
                </a:ln>
                <a:effectLst/>
                <a:uLnTx/>
                <a:uFillTx/>
              </a:rPr>
              <a:t>Wear appropriate footwear to prevent skids.</a:t>
            </a:r>
          </a:p>
        </p:txBody>
      </p:sp>
    </p:spTree>
    <p:extLst>
      <p:ext uri="{BB962C8B-B14F-4D97-AF65-F5344CB8AC3E}">
        <p14:creationId xmlns:p14="http://schemas.microsoft.com/office/powerpoint/2010/main" val="1110783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274880" y="1112955"/>
            <a:ext cx="9428597" cy="5432611"/>
          </a:xfrm>
          <a:prstGeom prst="rect">
            <a:avLst/>
          </a:prstGeom>
        </p:spPr>
        <p:txBody>
          <a:bodyPr vert="horz" lIns="91440" tIns="45720" rIns="91440" bIns="45720" rtlCol="0" anchor="ctr">
            <a:noAutofit/>
          </a:bodyPr>
          <a:lstStyle/>
          <a:p>
            <a:pPr>
              <a:buFontTx/>
              <a:buNone/>
            </a:pPr>
            <a:endParaRPr lang="en-US" altLang="en-US" sz="1600" b="1" dirty="0">
              <a:latin typeface="Arial Rounded MT Bold" panose="020F0704030504030204" pitchFamily="34" charset="0"/>
              <a:cs typeface="Times New Roman" panose="02020603050405020304" pitchFamily="18" charset="0"/>
            </a:endParaRPr>
          </a:p>
          <a:p>
            <a:pPr>
              <a:buFontTx/>
              <a:buNone/>
            </a:pPr>
            <a:endParaRPr lang="en-US" altLang="en-US" sz="1600" b="1" dirty="0">
              <a:latin typeface="Arial Rounded MT Bold" panose="020F0704030504030204" pitchFamily="34" charset="0"/>
              <a:cs typeface="Times New Roman" panose="02020603050405020304" pitchFamily="18" charset="0"/>
            </a:endParaRPr>
          </a:p>
          <a:p>
            <a:pPr>
              <a:buFontTx/>
              <a:buNone/>
            </a:pPr>
            <a:endParaRPr lang="en-US" altLang="en-US" sz="1600" b="1" dirty="0">
              <a:latin typeface="Arial Rounded MT Bold" panose="020F0704030504030204" pitchFamily="34" charset="0"/>
              <a:cs typeface="Times New Roman" panose="02020603050405020304" pitchFamily="18" charset="0"/>
            </a:endParaRP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Falling Loads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Falling from Platforms, Curbs, Trailers, etc..</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Obstructed Views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Inattention</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Riders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Vehicle Not Maintained</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Carbon Monoxide</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Rough - Uneven - Unleveled floors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Unusual  Loads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Classified Areas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Narrow Aisles</a:t>
            </a:r>
          </a:p>
          <a:p>
            <a:pPr marL="285750" indent="-285750">
              <a:buFont typeface="Arial" panose="020B0604020202020204" pitchFamily="34" charset="0"/>
              <a:buChar char="•"/>
            </a:pPr>
            <a:r>
              <a:rPr lang="en-US" altLang="en-US" sz="2400" dirty="0">
                <a:latin typeface="Arial Rounded MT Bold" panose="020F0704030504030204" pitchFamily="34" charset="0"/>
                <a:cs typeface="Times New Roman" panose="02020603050405020304" pitchFamily="18" charset="0"/>
              </a:rPr>
              <a:t>Pedestrians</a:t>
            </a:r>
          </a:p>
          <a:p>
            <a:pPr marL="285750" indent="-285750">
              <a:spcBef>
                <a:spcPts val="600"/>
              </a:spcBef>
              <a:buFont typeface="Arial" panose="020B0604020202020204" pitchFamily="34" charset="0"/>
              <a:buChar char="•"/>
            </a:pPr>
            <a:endParaRPr lang="en-US" altLang="en-US" sz="1600" dirty="0">
              <a:cs typeface="Posterama" panose="020B0504020200020000" pitchFamily="34" charset="0"/>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215152" y="405069"/>
            <a:ext cx="12191996" cy="707886"/>
          </a:xfrm>
          <a:prstGeom prst="rect">
            <a:avLst/>
          </a:prstGeom>
          <a:noFill/>
        </p:spPr>
        <p:txBody>
          <a:bodyPr wrap="square">
            <a:spAutoFit/>
          </a:bodyPr>
          <a:lstStyle/>
          <a:p>
            <a:pPr algn="ctr"/>
            <a:r>
              <a:rPr lang="en-US" altLang="en-US" sz="4000" b="1" dirty="0">
                <a:solidFill>
                  <a:schemeClr val="bg1"/>
                </a:solidFill>
              </a:rPr>
              <a:t>Other Hazards While Operating the Forklift</a:t>
            </a:r>
            <a:endParaRPr lang="en-US" sz="4000" dirty="0">
              <a:solidFill>
                <a:schemeClr val="bg1"/>
              </a:solidFill>
            </a:endParaRPr>
          </a:p>
        </p:txBody>
      </p:sp>
    </p:spTree>
    <p:extLst>
      <p:ext uri="{BB962C8B-B14F-4D97-AF65-F5344CB8AC3E}">
        <p14:creationId xmlns:p14="http://schemas.microsoft.com/office/powerpoint/2010/main" val="39834739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0" y="1518024"/>
            <a:ext cx="12191999" cy="4483531"/>
          </a:xfrm>
          <a:prstGeom prst="rect">
            <a:avLst/>
          </a:prstGeom>
        </p:spPr>
        <p:txBody>
          <a:bodyPr vert="horz" lIns="91440" tIns="45720" rIns="91440" bIns="45720" rtlCol="0" anchor="ctr">
            <a:noAutofit/>
          </a:bodyPr>
          <a:lstStyle/>
          <a:p>
            <a:pPr>
              <a:buFontTx/>
              <a:buNone/>
            </a:pPr>
            <a:endParaRPr lang="en-US" altLang="en-US" sz="1600" b="1" dirty="0">
              <a:latin typeface="Arial Rounded MT Bold" panose="020F07040305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95623" y="152705"/>
            <a:ext cx="12191996" cy="1107996"/>
          </a:xfrm>
          <a:prstGeom prst="rect">
            <a:avLst/>
          </a:prstGeom>
          <a:noFill/>
        </p:spPr>
        <p:txBody>
          <a:bodyPr wrap="square">
            <a:spAutoFit/>
          </a:bodyPr>
          <a:lstStyle/>
          <a:p>
            <a:pPr algn="ctr"/>
            <a:r>
              <a:rPr lang="en-US" altLang="en-US" sz="6600" b="1" dirty="0">
                <a:solidFill>
                  <a:schemeClr val="bg1"/>
                </a:solidFill>
              </a:rPr>
              <a:t>Summary </a:t>
            </a:r>
            <a:endParaRPr lang="en-US" sz="6600" dirty="0">
              <a:solidFill>
                <a:schemeClr val="bg1"/>
              </a:solidFill>
            </a:endParaRPr>
          </a:p>
        </p:txBody>
      </p:sp>
      <p:sp>
        <p:nvSpPr>
          <p:cNvPr id="4" name="TextBox 3">
            <a:extLst>
              <a:ext uri="{FF2B5EF4-FFF2-40B4-BE49-F238E27FC236}">
                <a16:creationId xmlns:a16="http://schemas.microsoft.com/office/drawing/2014/main" id="{437F97C3-109E-4622-7730-5F60E58F300A}"/>
              </a:ext>
            </a:extLst>
          </p:cNvPr>
          <p:cNvSpPr txBox="1"/>
          <p:nvPr/>
        </p:nvSpPr>
        <p:spPr>
          <a:xfrm>
            <a:off x="1589742" y="2314009"/>
            <a:ext cx="9144000" cy="5355312"/>
          </a:xfrm>
          <a:prstGeom prst="rect">
            <a:avLst/>
          </a:prstGeom>
          <a:noFill/>
        </p:spPr>
        <p:txBody>
          <a:bodyPr wrap="square">
            <a:spAutoFit/>
          </a:bodyPr>
          <a:lstStyle/>
          <a:p>
            <a:pPr marL="342900" indent="-342900">
              <a:buFont typeface="Arial" panose="020B0604020202020204" pitchFamily="34" charset="0"/>
              <a:buChar char="•"/>
            </a:pPr>
            <a:r>
              <a:rPr lang="en-US" sz="2400" dirty="0"/>
              <a:t>It’s the responsibility of the employer to follow all the training requirements.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Always follow the employer's safe operation policy. </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Make sure you do daily inspection before operating the equipment.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Always follow the requirements and recommended practices while operating the forklift.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Always be alare of your surroundings </a:t>
            </a:r>
          </a:p>
          <a:p>
            <a:endParaRPr lang="en-US" sz="2400" dirty="0"/>
          </a:p>
          <a:p>
            <a:endParaRPr lang="en-US" dirty="0"/>
          </a:p>
          <a:p>
            <a:endParaRPr lang="en-US" dirty="0"/>
          </a:p>
          <a:p>
            <a:endParaRPr lang="en-US" dirty="0"/>
          </a:p>
        </p:txBody>
      </p:sp>
    </p:spTree>
    <p:extLst>
      <p:ext uri="{BB962C8B-B14F-4D97-AF65-F5344CB8AC3E}">
        <p14:creationId xmlns:p14="http://schemas.microsoft.com/office/powerpoint/2010/main" val="96273718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0B761509-3B9A-49A6-A84B-C3D8681169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99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9">
            <a:extLst>
              <a:ext uri="{FF2B5EF4-FFF2-40B4-BE49-F238E27FC236}">
                <a16:creationId xmlns:a16="http://schemas.microsoft.com/office/drawing/2014/main" id="{91DE43FD-EB47-414A-B0AB-169B0FFFA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272922" cy="6858000"/>
          </a:xfrm>
          <a:custGeom>
            <a:avLst/>
            <a:gdLst>
              <a:gd name="connsiteX0" fmla="*/ 0 w 9272922"/>
              <a:gd name="connsiteY0" fmla="*/ 0 h 6858000"/>
              <a:gd name="connsiteX1" fmla="*/ 1733417 w 9272922"/>
              <a:gd name="connsiteY1" fmla="*/ 0 h 6858000"/>
              <a:gd name="connsiteX2" fmla="*/ 3307976 w 9272922"/>
              <a:gd name="connsiteY2" fmla="*/ 0 h 6858000"/>
              <a:gd name="connsiteX3" fmla="*/ 8126249 w 9272922"/>
              <a:gd name="connsiteY3" fmla="*/ 0 h 6858000"/>
              <a:gd name="connsiteX4" fmla="*/ 8138896 w 9272922"/>
              <a:gd name="connsiteY4" fmla="*/ 31774 h 6858000"/>
              <a:gd name="connsiteX5" fmla="*/ 9193904 w 9272922"/>
              <a:gd name="connsiteY5" fmla="*/ 2682457 h 6858000"/>
              <a:gd name="connsiteX6" fmla="*/ 9193904 w 9272922"/>
              <a:gd name="connsiteY6" fmla="*/ 3752208 h 6858000"/>
              <a:gd name="connsiteX7" fmla="*/ 8036400 w 9272922"/>
              <a:gd name="connsiteY7" fmla="*/ 6660411 h 6858000"/>
              <a:gd name="connsiteX8" fmla="*/ 7957938 w 9272922"/>
              <a:gd name="connsiteY8" fmla="*/ 6857542 h 6858000"/>
              <a:gd name="connsiteX9" fmla="*/ 3307976 w 9272922"/>
              <a:gd name="connsiteY9" fmla="*/ 6857542 h 6858000"/>
              <a:gd name="connsiteX10" fmla="*/ 3307976 w 9272922"/>
              <a:gd name="connsiteY10" fmla="*/ 6858000 h 6858000"/>
              <a:gd name="connsiteX11" fmla="*/ 0 w 9272922"/>
              <a:gd name="connsiteY11"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272922" h="6858000">
                <a:moveTo>
                  <a:pt x="0" y="0"/>
                </a:moveTo>
                <a:lnTo>
                  <a:pt x="1733417" y="0"/>
                </a:lnTo>
                <a:lnTo>
                  <a:pt x="3307976" y="0"/>
                </a:lnTo>
                <a:lnTo>
                  <a:pt x="8126249" y="0"/>
                </a:lnTo>
                <a:lnTo>
                  <a:pt x="8138896" y="31774"/>
                </a:lnTo>
                <a:cubicBezTo>
                  <a:pt x="9193904" y="2682457"/>
                  <a:pt x="9193904" y="2682457"/>
                  <a:pt x="9193904" y="2682457"/>
                </a:cubicBezTo>
                <a:cubicBezTo>
                  <a:pt x="9299262" y="2988100"/>
                  <a:pt x="9299262" y="3446565"/>
                  <a:pt x="9193904" y="3752208"/>
                </a:cubicBezTo>
                <a:cubicBezTo>
                  <a:pt x="8709916" y="4968215"/>
                  <a:pt x="8331802" y="5918220"/>
                  <a:pt x="8036400" y="6660411"/>
                </a:cubicBezTo>
                <a:lnTo>
                  <a:pt x="7957938" y="6857542"/>
                </a:lnTo>
                <a:lnTo>
                  <a:pt x="3307976" y="6857542"/>
                </a:lnTo>
                <a:lnTo>
                  <a:pt x="3307976"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Picture 2" descr="A picture containing text, doll&#10;&#10;Description automatically generated">
            <a:extLst>
              <a:ext uri="{FF2B5EF4-FFF2-40B4-BE49-F238E27FC236}">
                <a16:creationId xmlns:a16="http://schemas.microsoft.com/office/drawing/2014/main" id="{800EDB37-2487-1AD6-C479-EF45BDCFF92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0695" y="643466"/>
            <a:ext cx="4453466" cy="5566833"/>
          </a:xfrm>
          <a:prstGeom prst="rect">
            <a:avLst/>
          </a:prstGeom>
        </p:spPr>
      </p:pic>
      <p:grpSp>
        <p:nvGrpSpPr>
          <p:cNvPr id="17" name="Group 11">
            <a:extLst>
              <a:ext uri="{FF2B5EF4-FFF2-40B4-BE49-F238E27FC236}">
                <a16:creationId xmlns:a16="http://schemas.microsoft.com/office/drawing/2014/main" id="{58495BCC-CE77-4CC2-952E-846F41119FD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160561" y="1075188"/>
            <a:ext cx="1562267" cy="1172973"/>
            <a:chOff x="9160561" y="1075188"/>
            <a:chExt cx="1562267" cy="1172973"/>
          </a:xfrm>
        </p:grpSpPr>
        <p:sp>
          <p:nvSpPr>
            <p:cNvPr id="13" name="Freeform 5">
              <a:extLst>
                <a:ext uri="{FF2B5EF4-FFF2-40B4-BE49-F238E27FC236}">
                  <a16:creationId xmlns:a16="http://schemas.microsoft.com/office/drawing/2014/main" id="{1B42538B-E30F-4967-A6C1-8EBA775F4D6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160561" y="1423846"/>
              <a:ext cx="935037" cy="8243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sp>
          <p:nvSpPr>
            <p:cNvPr id="14" name="Freeform 5">
              <a:extLst>
                <a:ext uri="{FF2B5EF4-FFF2-40B4-BE49-F238E27FC236}">
                  <a16:creationId xmlns:a16="http://schemas.microsoft.com/office/drawing/2014/main" id="{9A6BD9AC-4DE7-4B20-8547-4E3B375C21F7}"/>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9960661" y="1075188"/>
              <a:ext cx="762167" cy="671915"/>
            </a:xfrm>
            <a:custGeom>
              <a:avLst/>
              <a:gdLst>
                <a:gd name="T0" fmla="*/ 225 w 785"/>
                <a:gd name="T1" fmla="*/ 692 h 692"/>
                <a:gd name="T2" fmla="*/ 177 w 785"/>
                <a:gd name="T3" fmla="*/ 665 h 692"/>
                <a:gd name="T4" fmla="*/ 9 w 785"/>
                <a:gd name="T5" fmla="*/ 374 h 692"/>
                <a:gd name="T6" fmla="*/ 9 w 785"/>
                <a:gd name="T7" fmla="*/ 318 h 692"/>
                <a:gd name="T8" fmla="*/ 177 w 785"/>
                <a:gd name="T9" fmla="*/ 27 h 692"/>
                <a:gd name="T10" fmla="*/ 225 w 785"/>
                <a:gd name="T11" fmla="*/ 0 h 692"/>
                <a:gd name="T12" fmla="*/ 561 w 785"/>
                <a:gd name="T13" fmla="*/ 0 h 692"/>
                <a:gd name="T14" fmla="*/ 609 w 785"/>
                <a:gd name="T15" fmla="*/ 27 h 692"/>
                <a:gd name="T16" fmla="*/ 777 w 785"/>
                <a:gd name="T17" fmla="*/ 318 h 692"/>
                <a:gd name="T18" fmla="*/ 777 w 785"/>
                <a:gd name="T19" fmla="*/ 374 h 692"/>
                <a:gd name="T20" fmla="*/ 609 w 785"/>
                <a:gd name="T21" fmla="*/ 665 h 692"/>
                <a:gd name="T22" fmla="*/ 561 w 785"/>
                <a:gd name="T23" fmla="*/ 692 h 692"/>
                <a:gd name="T24" fmla="*/ 225 w 785"/>
                <a:gd name="T25" fmla="*/ 692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85" h="692">
                  <a:moveTo>
                    <a:pt x="225" y="692"/>
                  </a:moveTo>
                  <a:cubicBezTo>
                    <a:pt x="207" y="692"/>
                    <a:pt x="185" y="680"/>
                    <a:pt x="177" y="665"/>
                  </a:cubicBezTo>
                  <a:cubicBezTo>
                    <a:pt x="9" y="374"/>
                    <a:pt x="9" y="374"/>
                    <a:pt x="9" y="374"/>
                  </a:cubicBezTo>
                  <a:cubicBezTo>
                    <a:pt x="0" y="358"/>
                    <a:pt x="0" y="334"/>
                    <a:pt x="9" y="318"/>
                  </a:cubicBezTo>
                  <a:cubicBezTo>
                    <a:pt x="177" y="27"/>
                    <a:pt x="177" y="27"/>
                    <a:pt x="177" y="27"/>
                  </a:cubicBezTo>
                  <a:cubicBezTo>
                    <a:pt x="185" y="12"/>
                    <a:pt x="207" y="0"/>
                    <a:pt x="225" y="0"/>
                  </a:cubicBezTo>
                  <a:cubicBezTo>
                    <a:pt x="561" y="0"/>
                    <a:pt x="561" y="0"/>
                    <a:pt x="561" y="0"/>
                  </a:cubicBezTo>
                  <a:cubicBezTo>
                    <a:pt x="578" y="0"/>
                    <a:pt x="600" y="12"/>
                    <a:pt x="609" y="27"/>
                  </a:cubicBezTo>
                  <a:cubicBezTo>
                    <a:pt x="777" y="318"/>
                    <a:pt x="777" y="318"/>
                    <a:pt x="777" y="318"/>
                  </a:cubicBezTo>
                  <a:cubicBezTo>
                    <a:pt x="785" y="334"/>
                    <a:pt x="785" y="358"/>
                    <a:pt x="777" y="374"/>
                  </a:cubicBezTo>
                  <a:cubicBezTo>
                    <a:pt x="609" y="665"/>
                    <a:pt x="609" y="665"/>
                    <a:pt x="609" y="665"/>
                  </a:cubicBezTo>
                  <a:cubicBezTo>
                    <a:pt x="600" y="680"/>
                    <a:pt x="578" y="692"/>
                    <a:pt x="561" y="692"/>
                  </a:cubicBezTo>
                  <a:lnTo>
                    <a:pt x="225" y="692"/>
                  </a:lnTo>
                  <a:close/>
                </a:path>
              </a:pathLst>
            </a:custGeom>
            <a:noFill/>
            <a:ln w="28575" cmpd="sng">
              <a:solidFill>
                <a:schemeClr val="bg1"/>
              </a:solid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978202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
            <a:extLst>
              <a:ext uri="{FF2B5EF4-FFF2-40B4-BE49-F238E27FC236}">
                <a16:creationId xmlns:a16="http://schemas.microsoft.com/office/drawing/2014/main" id="{7942C717-CB31-959E-8911-F29BE130E989}"/>
              </a:ext>
            </a:extLst>
          </p:cNvPr>
          <p:cNvSpPr txBox="1"/>
          <p:nvPr/>
        </p:nvSpPr>
        <p:spPr>
          <a:xfrm>
            <a:off x="4423508" y="1408363"/>
            <a:ext cx="7690794" cy="4483531"/>
          </a:xfrm>
          <a:prstGeom prst="rect">
            <a:avLst/>
          </a:prstGeom>
        </p:spPr>
        <p:txBody>
          <a:bodyPr vert="horz" lIns="91440" tIns="45720" rIns="91440" bIns="45720" rtlCol="0" anchor="ctr">
            <a:noAutofit/>
          </a:bodyPr>
          <a:lstStyle/>
          <a:p>
            <a:pPr>
              <a:buFontTx/>
              <a:buNone/>
            </a:pPr>
            <a:endParaRPr lang="en-US" altLang="en-US" sz="1600" dirty="0">
              <a:latin typeface="Posterama" panose="020B0504020200020000" pitchFamily="34" charset="0"/>
              <a:cs typeface="Posterama" panose="020B0504020200020000" pitchFamily="34" charset="0"/>
            </a:endParaRPr>
          </a:p>
        </p:txBody>
      </p:sp>
      <p:sp>
        <p:nvSpPr>
          <p:cNvPr id="3" name="TextBox 2">
            <a:extLst>
              <a:ext uri="{FF2B5EF4-FFF2-40B4-BE49-F238E27FC236}">
                <a16:creationId xmlns:a16="http://schemas.microsoft.com/office/drawing/2014/main" id="{C809A2FF-B5F1-FA69-91E8-ECAD61FB9958}"/>
              </a:ext>
            </a:extLst>
          </p:cNvPr>
          <p:cNvSpPr txBox="1"/>
          <p:nvPr/>
        </p:nvSpPr>
        <p:spPr>
          <a:xfrm>
            <a:off x="-77694" y="33805"/>
            <a:ext cx="12191996" cy="707886"/>
          </a:xfrm>
          <a:prstGeom prst="rect">
            <a:avLst/>
          </a:prstGeom>
          <a:noFill/>
        </p:spPr>
        <p:txBody>
          <a:bodyPr wrap="square">
            <a:spAutoFit/>
          </a:bodyPr>
          <a:lstStyle/>
          <a:p>
            <a:pPr algn="ctr"/>
            <a:r>
              <a:rPr lang="en-US" altLang="en-US" sz="4000" b="1" dirty="0">
                <a:solidFill>
                  <a:schemeClr val="bg1"/>
                </a:solidFill>
              </a:rPr>
              <a:t>Types of Forklifts Fatalities</a:t>
            </a:r>
            <a:endParaRPr lang="en-US" sz="4000" dirty="0">
              <a:solidFill>
                <a:schemeClr val="bg1"/>
              </a:solidFill>
            </a:endParaRPr>
          </a:p>
        </p:txBody>
      </p:sp>
      <p:pic>
        <p:nvPicPr>
          <p:cNvPr id="2" name="Picture 1">
            <a:extLst>
              <a:ext uri="{FF2B5EF4-FFF2-40B4-BE49-F238E27FC236}">
                <a16:creationId xmlns:a16="http://schemas.microsoft.com/office/drawing/2014/main" id="{9E12A16A-48C7-A67F-8F38-B89C9666D020}"/>
              </a:ext>
            </a:extLst>
          </p:cNvPr>
          <p:cNvPicPr>
            <a:picLocks noChangeAspect="1"/>
          </p:cNvPicPr>
          <p:nvPr/>
        </p:nvPicPr>
        <p:blipFill>
          <a:blip r:embed="rId2"/>
          <a:stretch>
            <a:fillRect/>
          </a:stretch>
        </p:blipFill>
        <p:spPr>
          <a:xfrm>
            <a:off x="1128676" y="1473198"/>
            <a:ext cx="4657748" cy="3182388"/>
          </a:xfrm>
          <a:prstGeom prst="rect">
            <a:avLst/>
          </a:prstGeom>
        </p:spPr>
      </p:pic>
      <p:pic>
        <p:nvPicPr>
          <p:cNvPr id="4" name="Picture 3">
            <a:extLst>
              <a:ext uri="{FF2B5EF4-FFF2-40B4-BE49-F238E27FC236}">
                <a16:creationId xmlns:a16="http://schemas.microsoft.com/office/drawing/2014/main" id="{47BD08E4-91B3-052D-8A96-F3E530AFBC70}"/>
              </a:ext>
            </a:extLst>
          </p:cNvPr>
          <p:cNvPicPr>
            <a:picLocks noChangeAspect="1"/>
          </p:cNvPicPr>
          <p:nvPr/>
        </p:nvPicPr>
        <p:blipFill>
          <a:blip r:embed="rId3"/>
          <a:stretch>
            <a:fillRect/>
          </a:stretch>
        </p:blipFill>
        <p:spPr>
          <a:xfrm>
            <a:off x="8115299" y="1709272"/>
            <a:ext cx="3414056" cy="5114924"/>
          </a:xfrm>
          <a:prstGeom prst="rect">
            <a:avLst/>
          </a:prstGeom>
        </p:spPr>
      </p:pic>
      <p:sp>
        <p:nvSpPr>
          <p:cNvPr id="6" name="TextBox 5">
            <a:extLst>
              <a:ext uri="{FF2B5EF4-FFF2-40B4-BE49-F238E27FC236}">
                <a16:creationId xmlns:a16="http://schemas.microsoft.com/office/drawing/2014/main" id="{67C4E2C3-553B-6C58-F2EF-D18D6B588646}"/>
              </a:ext>
            </a:extLst>
          </p:cNvPr>
          <p:cNvSpPr txBox="1"/>
          <p:nvPr/>
        </p:nvSpPr>
        <p:spPr>
          <a:xfrm>
            <a:off x="926350" y="4515871"/>
            <a:ext cx="7801538" cy="2308324"/>
          </a:xfrm>
          <a:prstGeom prst="rect">
            <a:avLst/>
          </a:prstGeom>
          <a:noFill/>
        </p:spPr>
        <p:txBody>
          <a:bodyPr wrap="square">
            <a:spAutoFit/>
          </a:bodyPr>
          <a:lstStyle/>
          <a:p>
            <a:r>
              <a:rPr lang="en-US" dirty="0"/>
              <a:t>Powered industrial truck accidents cause approximately</a:t>
            </a:r>
          </a:p>
          <a:p>
            <a:r>
              <a:rPr lang="en-US" dirty="0"/>
              <a:t>100 fatalities, 36,340 serious injuries and non-serious injuries</a:t>
            </a:r>
          </a:p>
          <a:p>
            <a:r>
              <a:rPr lang="en-US" dirty="0"/>
              <a:t>reach approximately 61,800 each year in general industry</a:t>
            </a:r>
          </a:p>
          <a:p>
            <a:r>
              <a:rPr lang="en-US" dirty="0"/>
              <a:t>and construction annually.</a:t>
            </a:r>
          </a:p>
          <a:p>
            <a:endParaRPr lang="en-US" dirty="0"/>
          </a:p>
          <a:p>
            <a:r>
              <a:rPr lang="en-US" dirty="0"/>
              <a:t>If companies implemented more stringent training policies, ‘</a:t>
            </a:r>
          </a:p>
          <a:p>
            <a:r>
              <a:rPr lang="en-US" dirty="0"/>
              <a:t>OSHA estimates that about 70% of forklift accidents in the US</a:t>
            </a:r>
          </a:p>
          <a:p>
            <a:r>
              <a:rPr lang="en-US" dirty="0"/>
              <a:t>could be prevented.</a:t>
            </a:r>
          </a:p>
        </p:txBody>
      </p:sp>
    </p:spTree>
    <p:extLst>
      <p:ext uri="{BB962C8B-B14F-4D97-AF65-F5344CB8AC3E}">
        <p14:creationId xmlns:p14="http://schemas.microsoft.com/office/powerpoint/2010/main" val="16733467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Freeform: Shape 37">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Box 2">
            <a:extLst>
              <a:ext uri="{FF2B5EF4-FFF2-40B4-BE49-F238E27FC236}">
                <a16:creationId xmlns:a16="http://schemas.microsoft.com/office/drawing/2014/main" id="{AB98FED9-C3B9-4806-BC13-4550DC26BE9D}"/>
              </a:ext>
            </a:extLst>
          </p:cNvPr>
          <p:cNvSpPr txBox="1"/>
          <p:nvPr/>
        </p:nvSpPr>
        <p:spPr>
          <a:xfrm>
            <a:off x="5100419" y="1705330"/>
            <a:ext cx="5948831" cy="4449249"/>
          </a:xfrm>
          <a:prstGeom prst="rect">
            <a:avLst/>
          </a:prstGeom>
        </p:spPr>
        <p:txBody>
          <a:bodyPr vert="horz" lIns="91440" tIns="45720" rIns="91440" bIns="45720" rtlCol="0" anchor="ctr">
            <a:noAutofit/>
          </a:bodyPr>
          <a:lstStyle/>
          <a:p>
            <a:pPr indent="-228600">
              <a:lnSpc>
                <a:spcPct val="90000"/>
              </a:lnSpc>
              <a:spcAft>
                <a:spcPts val="600"/>
              </a:spcAft>
              <a:buFont typeface="Arial" panose="020B0604020202020204" pitchFamily="34" charset="0"/>
              <a:buChar char="•"/>
            </a:pPr>
            <a:r>
              <a:rPr lang="en-US" sz="2400" dirty="0">
                <a:solidFill>
                  <a:srgbClr val="FEFFFF"/>
                </a:solidFill>
              </a:rPr>
              <a:t> </a:t>
            </a:r>
            <a:r>
              <a:rPr lang="en-US" sz="2400" b="1" dirty="0">
                <a:solidFill>
                  <a:srgbClr val="FEFFFF"/>
                </a:solidFill>
              </a:rPr>
              <a:t>The scope provisions of 1910.178(a), which       are based on ANSI B56.1-1969, cover:</a:t>
            </a:r>
          </a:p>
          <a:p>
            <a:pPr indent="-228600">
              <a:lnSpc>
                <a:spcPct val="90000"/>
              </a:lnSpc>
              <a:spcAft>
                <a:spcPts val="600"/>
              </a:spcAft>
              <a:buFont typeface="Arial" panose="020B0604020202020204" pitchFamily="34" charset="0"/>
              <a:buChar char="•"/>
            </a:pPr>
            <a:endParaRPr lang="en-US" sz="2400" b="1" dirty="0">
              <a:solidFill>
                <a:srgbClr val="FEFFFF"/>
              </a:solidFill>
            </a:endParaRPr>
          </a:p>
          <a:p>
            <a:pPr indent="-228600">
              <a:lnSpc>
                <a:spcPct val="90000"/>
              </a:lnSpc>
              <a:spcAft>
                <a:spcPts val="600"/>
              </a:spcAft>
              <a:buFont typeface="Arial" panose="020B0604020202020204" pitchFamily="34" charset="0"/>
              <a:buChar char="•"/>
            </a:pPr>
            <a:r>
              <a:rPr lang="en-US" sz="2400" b="1" dirty="0">
                <a:solidFill>
                  <a:srgbClr val="FEFFFF"/>
                </a:solidFill>
              </a:rPr>
              <a:t>  Fork trucks, tractors, platform lift trucks, motorized hand trucks and other specialized industrial trucks powered by electric motors or internal combustion engines</a:t>
            </a:r>
          </a:p>
          <a:p>
            <a:pPr indent="-228600">
              <a:lnSpc>
                <a:spcPct val="90000"/>
              </a:lnSpc>
              <a:spcAft>
                <a:spcPts val="600"/>
              </a:spcAft>
              <a:buFont typeface="Arial" panose="020B0604020202020204" pitchFamily="34" charset="0"/>
              <a:buChar char="•"/>
            </a:pPr>
            <a:endParaRPr lang="en-US" sz="2400" b="1" dirty="0">
              <a:solidFill>
                <a:srgbClr val="FEFFFF"/>
              </a:solidFill>
            </a:endParaRPr>
          </a:p>
          <a:p>
            <a:pPr indent="-228600">
              <a:lnSpc>
                <a:spcPct val="90000"/>
              </a:lnSpc>
              <a:spcAft>
                <a:spcPts val="600"/>
              </a:spcAft>
              <a:buFont typeface="Arial" panose="020B0604020202020204" pitchFamily="34" charset="0"/>
              <a:buChar char="•"/>
            </a:pPr>
            <a:r>
              <a:rPr lang="en-US" sz="2400" b="1" dirty="0">
                <a:solidFill>
                  <a:srgbClr val="FEFFFF"/>
                </a:solidFill>
              </a:rPr>
              <a:t>The standard does not apply to compressed air or non-flammable compressed gas-operated industrial trucks, farm vehicles or vehicles intended primarily for earth moving or over the road hauling</a:t>
            </a:r>
          </a:p>
        </p:txBody>
      </p:sp>
      <p:pic>
        <p:nvPicPr>
          <p:cNvPr id="2050" name="Picture 2" descr="Motorized Hand Trucks - Wajax - YALE">
            <a:extLst>
              <a:ext uri="{FF2B5EF4-FFF2-40B4-BE49-F238E27FC236}">
                <a16:creationId xmlns:a16="http://schemas.microsoft.com/office/drawing/2014/main" id="{AD4FD525-2E46-FBDC-CDAE-5AA87B0F5A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825" y="807244"/>
            <a:ext cx="3507828" cy="485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043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pic>
        <p:nvPicPr>
          <p:cNvPr id="4" name="Picture 5" descr="Forklift-Pneumatic Tire.jpg">
            <a:extLst>
              <a:ext uri="{FF2B5EF4-FFF2-40B4-BE49-F238E27FC236}">
                <a16:creationId xmlns:a16="http://schemas.microsoft.com/office/drawing/2014/main" id="{E2DED0CF-4F8B-8475-D410-01C5A6368F32}"/>
              </a:ext>
            </a:extLst>
          </p:cNvPr>
          <p:cNvPicPr>
            <a:picLocks noChangeAspect="1"/>
          </p:cNvPicPr>
          <p:nvPr/>
        </p:nvPicPr>
        <p:blipFill rotWithShape="1">
          <a:blip r:embed="rId2" cstate="print"/>
          <a:srcRect t="769" r="1" b="4259"/>
          <a:stretch/>
        </p:blipFill>
        <p:spPr bwMode="auto">
          <a:xfrm>
            <a:off x="804101" y="804101"/>
            <a:ext cx="6730556" cy="5249798"/>
          </a:xfrm>
          <a:prstGeom prst="rect">
            <a:avLst/>
          </a:prstGeom>
          <a:noFill/>
        </p:spPr>
      </p:pic>
      <p:sp>
        <p:nvSpPr>
          <p:cNvPr id="3" name="TextBox 2">
            <a:extLst>
              <a:ext uri="{FF2B5EF4-FFF2-40B4-BE49-F238E27FC236}">
                <a16:creationId xmlns:a16="http://schemas.microsoft.com/office/drawing/2014/main" id="{FA1EB68C-4D68-8E49-5765-DA7B101C797D}"/>
              </a:ext>
            </a:extLst>
          </p:cNvPr>
          <p:cNvSpPr txBox="1"/>
          <p:nvPr/>
        </p:nvSpPr>
        <p:spPr>
          <a:xfrm>
            <a:off x="7835105" y="1335881"/>
            <a:ext cx="3264916" cy="4397011"/>
          </a:xfrm>
          <a:prstGeom prst="rect">
            <a:avLst/>
          </a:prstGeom>
        </p:spPr>
        <p:txBody>
          <a:bodyPr vert="horz" lIns="91440" tIns="45720" rIns="91440" bIns="45720" rtlCol="0" anchor="t">
            <a:noAutofit/>
          </a:bodyPr>
          <a:lstStyle/>
          <a:p>
            <a:pPr indent="-228600">
              <a:lnSpc>
                <a:spcPct val="90000"/>
              </a:lnSpc>
              <a:spcAft>
                <a:spcPts val="600"/>
              </a:spcAft>
              <a:buFont typeface="Arial" panose="020B0604020202020204" pitchFamily="34" charset="0"/>
              <a:buChar char="•"/>
            </a:pPr>
            <a:r>
              <a:rPr lang="en-US" sz="2400" b="1" dirty="0">
                <a:solidFill>
                  <a:srgbClr val="FFFFFF"/>
                </a:solidFill>
              </a:rPr>
              <a:t>Powered industrial truck operator training requirements are performance oriented</a:t>
            </a:r>
          </a:p>
          <a:p>
            <a:pPr indent="-228600">
              <a:lnSpc>
                <a:spcPct val="90000"/>
              </a:lnSpc>
              <a:spcAft>
                <a:spcPts val="600"/>
              </a:spcAft>
              <a:buFont typeface="Arial" panose="020B0604020202020204" pitchFamily="34" charset="0"/>
              <a:buChar char="•"/>
            </a:pPr>
            <a:endParaRPr lang="en-US" sz="2400" b="1" dirty="0">
              <a:solidFill>
                <a:srgbClr val="FFFFFF"/>
              </a:solidFill>
            </a:endParaRPr>
          </a:p>
          <a:p>
            <a:pPr indent="-228600">
              <a:lnSpc>
                <a:spcPct val="90000"/>
              </a:lnSpc>
              <a:spcAft>
                <a:spcPts val="600"/>
              </a:spcAft>
              <a:buFont typeface="Arial" panose="020B0604020202020204" pitchFamily="34" charset="0"/>
              <a:buChar char="•"/>
            </a:pPr>
            <a:r>
              <a:rPr lang="en-US" sz="2400" b="1" dirty="0">
                <a:solidFill>
                  <a:srgbClr val="FFFFFF"/>
                </a:solidFill>
              </a:rPr>
              <a:t>Allows employers to tailor a training program to  characteristics of their workplaces and the particular types of powered industrial trucks used</a:t>
            </a:r>
          </a:p>
        </p:txBody>
      </p:sp>
      <p:sp>
        <p:nvSpPr>
          <p:cNvPr id="17"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6881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AFE8227-C443-417B-BA91-520EB1EF45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Forklift Truck-Descriptions.jpg">
            <a:extLst>
              <a:ext uri="{FF2B5EF4-FFF2-40B4-BE49-F238E27FC236}">
                <a16:creationId xmlns:a16="http://schemas.microsoft.com/office/drawing/2014/main" id="{F5C6C373-5AB0-75C8-D134-D7036C55EF57}"/>
              </a:ext>
            </a:extLst>
          </p:cNvPr>
          <p:cNvPicPr>
            <a:picLocks noChangeAspect="1"/>
          </p:cNvPicPr>
          <p:nvPr/>
        </p:nvPicPr>
        <p:blipFill rotWithShape="1">
          <a:blip r:embed="rId2" cstate="print"/>
          <a:srcRect l="2091" r="2931"/>
          <a:stretch/>
        </p:blipFill>
        <p:spPr bwMode="auto">
          <a:xfrm>
            <a:off x="20" y="431"/>
            <a:ext cx="8115280" cy="6408311"/>
          </a:xfrm>
          <a:prstGeom prst="rect">
            <a:avLst/>
          </a:prstGeom>
          <a:noFill/>
        </p:spPr>
      </p:pic>
      <p:sp>
        <p:nvSpPr>
          <p:cNvPr id="3" name="TextBox 2">
            <a:extLst>
              <a:ext uri="{FF2B5EF4-FFF2-40B4-BE49-F238E27FC236}">
                <a16:creationId xmlns:a16="http://schemas.microsoft.com/office/drawing/2014/main" id="{D2C68F50-CD58-55CD-9706-4F1FFD05EA59}"/>
              </a:ext>
            </a:extLst>
          </p:cNvPr>
          <p:cNvSpPr txBox="1"/>
          <p:nvPr/>
        </p:nvSpPr>
        <p:spPr>
          <a:xfrm>
            <a:off x="8643193" y="921544"/>
            <a:ext cx="2942813" cy="65222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400" b="1" i="1" dirty="0"/>
              <a:t> </a:t>
            </a:r>
            <a:r>
              <a:rPr lang="en-US" sz="2400" b="1" i="1" u="sng" dirty="0"/>
              <a:t>Only trained and authorized operators shall be permitted to operate fork trucks</a:t>
            </a:r>
          </a:p>
          <a:p>
            <a:pPr indent="-228600">
              <a:lnSpc>
                <a:spcPct val="90000"/>
              </a:lnSpc>
              <a:spcAft>
                <a:spcPts val="600"/>
              </a:spcAft>
              <a:buFont typeface="Arial" panose="020B0604020202020204" pitchFamily="34" charset="0"/>
              <a:buChar char="•"/>
            </a:pPr>
            <a:endParaRPr lang="en-US" sz="2400" b="1" i="1" dirty="0"/>
          </a:p>
          <a:p>
            <a:pPr indent="-228600">
              <a:lnSpc>
                <a:spcPct val="90000"/>
              </a:lnSpc>
              <a:spcAft>
                <a:spcPts val="600"/>
              </a:spcAft>
              <a:buFont typeface="Arial" panose="020B0604020202020204" pitchFamily="34" charset="0"/>
              <a:buChar char="•"/>
            </a:pPr>
            <a:r>
              <a:rPr lang="en-US" sz="2400" b="1" dirty="0"/>
              <a:t>Employer must ensure training has been provided to include formal instruction (classroom), practical training (hands on) and evaluation</a:t>
            </a:r>
          </a:p>
        </p:txBody>
      </p:sp>
      <p:sp>
        <p:nvSpPr>
          <p:cNvPr id="11" name="Rectangle 10">
            <a:extLst>
              <a:ext uri="{FF2B5EF4-FFF2-40B4-BE49-F238E27FC236}">
                <a16:creationId xmlns:a16="http://schemas.microsoft.com/office/drawing/2014/main" id="{907741FC-B544-4A6E-B831-6789D042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6408741"/>
            <a:ext cx="12191998" cy="457202"/>
          </a:xfrm>
          <a:prstGeom prst="rect">
            <a:avLst/>
          </a:prstGeom>
          <a:gradFill>
            <a:gsLst>
              <a:gs pos="34000">
                <a:srgbClr val="000000">
                  <a:alpha val="96000"/>
                </a:srgbClr>
              </a:gs>
              <a:gs pos="100000">
                <a:schemeClr val="accent1"/>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F0BE7ED-7814-4273-B18A-F26CC038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 y="6408742"/>
            <a:ext cx="8115300" cy="449258"/>
          </a:xfrm>
          <a:prstGeom prst="rect">
            <a:avLst/>
          </a:prstGeom>
          <a:gradFill>
            <a:gsLst>
              <a:gs pos="28000">
                <a:schemeClr val="accent1">
                  <a:lumMod val="75000"/>
                  <a:alpha val="59000"/>
                </a:schemeClr>
              </a:gs>
              <a:gs pos="100000">
                <a:srgbClr val="000000">
                  <a:alpha val="70000"/>
                </a:srgb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8874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A380C5B018611448A272E60A708E73D" ma:contentTypeVersion="27" ma:contentTypeDescription="Create a new document." ma:contentTypeScope="" ma:versionID="e6b2cc68000a1d11cdb0b77178762953">
  <xsd:schema xmlns:xsd="http://www.w3.org/2001/XMLSchema" xmlns:xs="http://www.w3.org/2001/XMLSchema" xmlns:p="http://schemas.microsoft.com/office/2006/metadata/properties" xmlns:ns2="90433dba-107d-4b9e-940f-3766d86c3499" xmlns:ns3="a75f71b9-dc79-41da-af3d-5486b07b51b9" targetNamespace="http://schemas.microsoft.com/office/2006/metadata/properties" ma:root="true" ma:fieldsID="319cfbd96392da77723cdcb4fbc301ca" ns2:_="" ns3:_="">
    <xsd:import namespace="90433dba-107d-4b9e-940f-3766d86c3499"/>
    <xsd:import namespace="a75f71b9-dc79-41da-af3d-5486b07b51b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_Flow_SignoffStatu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upui"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0433dba-107d-4b9e-940f-3766d86c3499"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_Flow_SignoffStatus" ma:index="12" nillable="true" ma:displayName="Sign-off status" ma:internalName="Sign_x002d_off_x0020_status">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upui" ma:index="21" nillable="true" ma:displayName="Text" ma:internalName="upui">
      <xsd:simpleType>
        <xsd:restriction base="dms:Text"/>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e20c13d5-5b8a-4cc8-bd3b-7367e50cb76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75f71b9-dc79-41da-af3d-5486b07b51b9" elementFormDefault="qualified">
    <xsd:import namespace="http://schemas.microsoft.com/office/2006/documentManagement/types"/>
    <xsd:import namespace="http://schemas.microsoft.com/office/infopath/2007/PartnerControls"/>
    <xsd:element name="SharedWithUsers" ma:index="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7" nillable="true" ma:displayName="Shared With Details" ma:internalName="SharedWithDetails" ma:readOnly="true">
      <xsd:simpleType>
        <xsd:restriction base="dms:Note">
          <xsd:maxLength value="255"/>
        </xsd:restriction>
      </xsd:simpleType>
    </xsd:element>
    <xsd:element name="TaxCatchAll" ma:index="25" nillable="true" ma:displayName="Taxonomy Catch All Column" ma:hidden="true" ma:list="{1294b788-0b4e-4d40-a76c-d0ae428a09d6}" ma:internalName="TaxCatchAll" ma:showField="CatchAllData" ma:web="a75f71b9-dc79-41da-af3d-5486b07b51b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90433dba-107d-4b9e-940f-3766d86c3499">
      <Terms xmlns="http://schemas.microsoft.com/office/infopath/2007/PartnerControls"/>
    </lcf76f155ced4ddcb4097134ff3c332f>
    <TaxCatchAll xmlns="a75f71b9-dc79-41da-af3d-5486b07b51b9" xsi:nil="true"/>
    <upui xmlns="90433dba-107d-4b9e-940f-3766d86c3499" xsi:nil="true"/>
    <_Flow_SignoffStatus xmlns="90433dba-107d-4b9e-940f-3766d86c3499" xsi:nil="true"/>
  </documentManagement>
</p:properties>
</file>

<file path=customXml/itemProps1.xml><?xml version="1.0" encoding="utf-8"?>
<ds:datastoreItem xmlns:ds="http://schemas.openxmlformats.org/officeDocument/2006/customXml" ds:itemID="{C3092FC4-4807-42DA-B3E0-E108A4CF1254}">
  <ds:schemaRefs>
    <ds:schemaRef ds:uri="http://schemas.microsoft.com/sharepoint/v3/contenttype/forms"/>
  </ds:schemaRefs>
</ds:datastoreItem>
</file>

<file path=customXml/itemProps2.xml><?xml version="1.0" encoding="utf-8"?>
<ds:datastoreItem xmlns:ds="http://schemas.openxmlformats.org/officeDocument/2006/customXml" ds:itemID="{B38EDAD3-6452-4C80-AAB1-8B8E0DC0D2D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0433dba-107d-4b9e-940f-3766d86c3499"/>
    <ds:schemaRef ds:uri="a75f71b9-dc79-41da-af3d-5486b07b51b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74595C3-2799-4494-8FD3-47FC635CD44F}">
  <ds:schemaRefs>
    <ds:schemaRef ds:uri="http://schemas.microsoft.com/office/2006/metadata/properties"/>
    <ds:schemaRef ds:uri="90433dba-107d-4b9e-940f-3766d86c3499"/>
    <ds:schemaRef ds:uri="a75f71b9-dc79-41da-af3d-5486b07b51b9"/>
    <ds:schemaRef ds:uri="http://purl.org/dc/elements/1.1/"/>
    <ds:schemaRef ds:uri="http://www.w3.org/XML/1998/namespace"/>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5878</TotalTime>
  <Words>4774</Words>
  <Application>Microsoft Office PowerPoint</Application>
  <PresentationFormat>Widescreen</PresentationFormat>
  <Paragraphs>453</Paragraphs>
  <Slides>58</Slides>
  <Notes>0</Notes>
  <HiddenSlides>0</HiddenSlides>
  <MMClips>0</MMClips>
  <ScaleCrop>false</ScaleCrop>
  <HeadingPairs>
    <vt:vector size="4" baseType="variant">
      <vt:variant>
        <vt:lpstr>Theme</vt:lpstr>
      </vt:variant>
      <vt:variant>
        <vt:i4>1</vt:i4>
      </vt:variant>
      <vt:variant>
        <vt:lpstr>Slide Titles</vt:lpstr>
      </vt:variant>
      <vt:variant>
        <vt:i4>58</vt:i4>
      </vt:variant>
    </vt:vector>
  </HeadingPairs>
  <TitlesOfParts>
    <vt:vector size="59" baseType="lpstr">
      <vt:lpstr>Office Theme</vt:lpstr>
      <vt:lpstr>POWERED INDUSTRIAL TRUCKS  OSHA 29 CFR 1910.178</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POWERED INDUSTRIAL TRUCKS  OSHA 29 CFR 1910.178</dc:title>
  <dc:creator>Chip Hallmark; Mark Mullins, John Valone</dc:creator>
  <cp:lastModifiedBy>Curtis R. Devillers</cp:lastModifiedBy>
  <cp:revision>20</cp:revision>
  <dcterms:created xsi:type="dcterms:W3CDTF">2022-08-24T12:22:48Z</dcterms:created>
  <dcterms:modified xsi:type="dcterms:W3CDTF">2023-03-16T14:10:19Z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0x0101008A380C5B018611448A272E60A708E73D</vt:lpwstr>
  </property>
  <property fmtid="{D5CDD505-2E9C-101B-9397-08002B2CF9AE}" pid="3" name="MediaServiceImageTags">
    <vt:lpwstr/>
  </property>
</Properties>
</file>