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80" r:id="rId7"/>
    <p:sldId id="258" r:id="rId8"/>
    <p:sldId id="260" r:id="rId9"/>
    <p:sldId id="259" r:id="rId10"/>
    <p:sldId id="261" r:id="rId11"/>
    <p:sldId id="262" r:id="rId12"/>
    <p:sldId id="278" r:id="rId13"/>
    <p:sldId id="264" r:id="rId14"/>
    <p:sldId id="277" r:id="rId15"/>
    <p:sldId id="265" r:id="rId16"/>
    <p:sldId id="271" r:id="rId17"/>
    <p:sldId id="266" r:id="rId18"/>
    <p:sldId id="272" r:id="rId19"/>
    <p:sldId id="267" r:id="rId20"/>
    <p:sldId id="273" r:id="rId21"/>
    <p:sldId id="275" r:id="rId22"/>
    <p:sldId id="274" r:id="rId23"/>
    <p:sldId id="276" r:id="rId24"/>
    <p:sldId id="270" r:id="rId25"/>
    <p:sldId id="279"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64FA5-D157-4B9C-86D3-2FA4EBB15479}" v="1" dt="2022-08-17T14:43:42.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28" autoAdjust="0"/>
    <p:restoredTop sz="94660"/>
  </p:normalViewPr>
  <p:slideViewPr>
    <p:cSldViewPr snapToGrid="0">
      <p:cViewPr varScale="1">
        <p:scale>
          <a:sx n="107" d="100"/>
          <a:sy n="107"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57C6-EBC1-63CA-20B4-5E20129022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1F2739-5383-C967-D913-B052303912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808622-ABB9-8D1F-7E9E-A92A137B6B1B}"/>
              </a:ext>
            </a:extLst>
          </p:cNvPr>
          <p:cNvSpPr>
            <a:spLocks noGrp="1"/>
          </p:cNvSpPr>
          <p:nvPr>
            <p:ph type="dt" sz="half" idx="10"/>
          </p:nvPr>
        </p:nvSpPr>
        <p:spPr/>
        <p:txBody>
          <a:bodyPr/>
          <a:lstStyle/>
          <a:p>
            <a:fld id="{B43541C5-0F9E-4D0B-855B-3983F6B49101}" type="datetimeFigureOut">
              <a:rPr lang="en-US" smtClean="0"/>
              <a:t>3/16/2023</a:t>
            </a:fld>
            <a:endParaRPr lang="en-US"/>
          </a:p>
        </p:txBody>
      </p:sp>
      <p:sp>
        <p:nvSpPr>
          <p:cNvPr id="5" name="Footer Placeholder 4">
            <a:extLst>
              <a:ext uri="{FF2B5EF4-FFF2-40B4-BE49-F238E27FC236}">
                <a16:creationId xmlns:a16="http://schemas.microsoft.com/office/drawing/2014/main" id="{FA993070-9056-0F2E-180B-E47CDDF5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303DB-0356-FB92-2E09-16983C483813}"/>
              </a:ext>
            </a:extLst>
          </p:cNvPr>
          <p:cNvSpPr>
            <a:spLocks noGrp="1"/>
          </p:cNvSpPr>
          <p:nvPr>
            <p:ph type="sldNum" sz="quarter" idx="12"/>
          </p:nvPr>
        </p:nvSpPr>
        <p:spPr/>
        <p:txBody>
          <a:bodyPr/>
          <a:lstStyle/>
          <a:p>
            <a:fld id="{7D5DE0D7-6CB3-4090-B7BC-2321A250BF08}" type="slidenum">
              <a:rPr lang="en-US" smtClean="0"/>
              <a:t>‹#›</a:t>
            </a:fld>
            <a:endParaRPr lang="en-US"/>
          </a:p>
        </p:txBody>
      </p:sp>
    </p:spTree>
    <p:extLst>
      <p:ext uri="{BB962C8B-B14F-4D97-AF65-F5344CB8AC3E}">
        <p14:creationId xmlns:p14="http://schemas.microsoft.com/office/powerpoint/2010/main" val="408857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0FC14-1407-B3C3-832E-92DBC7577D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0811A9-9EF8-D0CE-0C09-AEABFF2637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C8C42-67DE-696A-8BA4-0BD0A0A42031}"/>
              </a:ext>
            </a:extLst>
          </p:cNvPr>
          <p:cNvSpPr>
            <a:spLocks noGrp="1"/>
          </p:cNvSpPr>
          <p:nvPr>
            <p:ph type="dt" sz="half" idx="10"/>
          </p:nvPr>
        </p:nvSpPr>
        <p:spPr/>
        <p:txBody>
          <a:bodyPr/>
          <a:lstStyle/>
          <a:p>
            <a:fld id="{B43541C5-0F9E-4D0B-855B-3983F6B49101}" type="datetimeFigureOut">
              <a:rPr lang="en-US" smtClean="0"/>
              <a:t>3/16/2023</a:t>
            </a:fld>
            <a:endParaRPr lang="en-US"/>
          </a:p>
        </p:txBody>
      </p:sp>
      <p:sp>
        <p:nvSpPr>
          <p:cNvPr id="5" name="Footer Placeholder 4">
            <a:extLst>
              <a:ext uri="{FF2B5EF4-FFF2-40B4-BE49-F238E27FC236}">
                <a16:creationId xmlns:a16="http://schemas.microsoft.com/office/drawing/2014/main" id="{8602ADEB-4E39-C721-26CB-E31B2A980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BE464-1FAD-04FF-7475-B785AD631F7A}"/>
              </a:ext>
            </a:extLst>
          </p:cNvPr>
          <p:cNvSpPr>
            <a:spLocks noGrp="1"/>
          </p:cNvSpPr>
          <p:nvPr>
            <p:ph type="sldNum" sz="quarter" idx="12"/>
          </p:nvPr>
        </p:nvSpPr>
        <p:spPr/>
        <p:txBody>
          <a:bodyPr/>
          <a:lstStyle/>
          <a:p>
            <a:fld id="{7D5DE0D7-6CB3-4090-B7BC-2321A250BF08}" type="slidenum">
              <a:rPr lang="en-US" smtClean="0"/>
              <a:t>‹#›</a:t>
            </a:fld>
            <a:endParaRPr lang="en-US"/>
          </a:p>
        </p:txBody>
      </p:sp>
    </p:spTree>
    <p:extLst>
      <p:ext uri="{BB962C8B-B14F-4D97-AF65-F5344CB8AC3E}">
        <p14:creationId xmlns:p14="http://schemas.microsoft.com/office/powerpoint/2010/main" val="393928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160632-F206-E1BD-C557-D83BF7FCBA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3806C3-F89F-E3B2-8A98-FDD524974C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94B1A-5C62-DB66-FD27-75BFEB59CFF0}"/>
              </a:ext>
            </a:extLst>
          </p:cNvPr>
          <p:cNvSpPr>
            <a:spLocks noGrp="1"/>
          </p:cNvSpPr>
          <p:nvPr>
            <p:ph type="dt" sz="half" idx="10"/>
          </p:nvPr>
        </p:nvSpPr>
        <p:spPr/>
        <p:txBody>
          <a:bodyPr/>
          <a:lstStyle/>
          <a:p>
            <a:fld id="{B43541C5-0F9E-4D0B-855B-3983F6B49101}" type="datetimeFigureOut">
              <a:rPr lang="en-US" smtClean="0"/>
              <a:t>3/16/2023</a:t>
            </a:fld>
            <a:endParaRPr lang="en-US"/>
          </a:p>
        </p:txBody>
      </p:sp>
      <p:sp>
        <p:nvSpPr>
          <p:cNvPr id="5" name="Footer Placeholder 4">
            <a:extLst>
              <a:ext uri="{FF2B5EF4-FFF2-40B4-BE49-F238E27FC236}">
                <a16:creationId xmlns:a16="http://schemas.microsoft.com/office/drawing/2014/main" id="{C03DE2D8-C3F1-1A09-ABD5-8FEFC2CE4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CEDF8-263C-005A-A119-BAACCCCD75F6}"/>
              </a:ext>
            </a:extLst>
          </p:cNvPr>
          <p:cNvSpPr>
            <a:spLocks noGrp="1"/>
          </p:cNvSpPr>
          <p:nvPr>
            <p:ph type="sldNum" sz="quarter" idx="12"/>
          </p:nvPr>
        </p:nvSpPr>
        <p:spPr/>
        <p:txBody>
          <a:bodyPr/>
          <a:lstStyle/>
          <a:p>
            <a:fld id="{7D5DE0D7-6CB3-4090-B7BC-2321A250BF08}" type="slidenum">
              <a:rPr lang="en-US" smtClean="0"/>
              <a:t>‹#›</a:t>
            </a:fld>
            <a:endParaRPr lang="en-US"/>
          </a:p>
        </p:txBody>
      </p:sp>
    </p:spTree>
    <p:extLst>
      <p:ext uri="{BB962C8B-B14F-4D97-AF65-F5344CB8AC3E}">
        <p14:creationId xmlns:p14="http://schemas.microsoft.com/office/powerpoint/2010/main" val="129494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6D81-FEC5-490C-E176-1630D25E03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EB414-C18F-6988-CA54-C787EB3DC9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E54E0-9DCA-0485-8526-C0B885B7095D}"/>
              </a:ext>
            </a:extLst>
          </p:cNvPr>
          <p:cNvSpPr>
            <a:spLocks noGrp="1"/>
          </p:cNvSpPr>
          <p:nvPr>
            <p:ph type="dt" sz="half" idx="10"/>
          </p:nvPr>
        </p:nvSpPr>
        <p:spPr/>
        <p:txBody>
          <a:bodyPr/>
          <a:lstStyle/>
          <a:p>
            <a:fld id="{B43541C5-0F9E-4D0B-855B-3983F6B49101}" type="datetimeFigureOut">
              <a:rPr lang="en-US" smtClean="0"/>
              <a:t>3/16/2023</a:t>
            </a:fld>
            <a:endParaRPr lang="en-US"/>
          </a:p>
        </p:txBody>
      </p:sp>
      <p:sp>
        <p:nvSpPr>
          <p:cNvPr id="5" name="Footer Placeholder 4">
            <a:extLst>
              <a:ext uri="{FF2B5EF4-FFF2-40B4-BE49-F238E27FC236}">
                <a16:creationId xmlns:a16="http://schemas.microsoft.com/office/drawing/2014/main" id="{D128D3FC-BCD2-4F56-20C1-68C96DB88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B128-AC90-8AEF-C05D-599A920EAC72}"/>
              </a:ext>
            </a:extLst>
          </p:cNvPr>
          <p:cNvSpPr>
            <a:spLocks noGrp="1"/>
          </p:cNvSpPr>
          <p:nvPr>
            <p:ph type="sldNum" sz="quarter" idx="12"/>
          </p:nvPr>
        </p:nvSpPr>
        <p:spPr/>
        <p:txBody>
          <a:bodyPr/>
          <a:lstStyle/>
          <a:p>
            <a:fld id="{7D5DE0D7-6CB3-4090-B7BC-2321A250BF08}" type="slidenum">
              <a:rPr lang="en-US" smtClean="0"/>
              <a:t>‹#›</a:t>
            </a:fld>
            <a:endParaRPr lang="en-US"/>
          </a:p>
        </p:txBody>
      </p:sp>
    </p:spTree>
    <p:extLst>
      <p:ext uri="{BB962C8B-B14F-4D97-AF65-F5344CB8AC3E}">
        <p14:creationId xmlns:p14="http://schemas.microsoft.com/office/powerpoint/2010/main" val="169298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2A4C-017C-FF93-B39E-75465A27B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B26E9E-369B-22EC-9E27-536C3796A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C6F09A-56CE-8E87-CAE6-3CABAE052DEB}"/>
              </a:ext>
            </a:extLst>
          </p:cNvPr>
          <p:cNvSpPr>
            <a:spLocks noGrp="1"/>
          </p:cNvSpPr>
          <p:nvPr>
            <p:ph type="dt" sz="half" idx="10"/>
          </p:nvPr>
        </p:nvSpPr>
        <p:spPr/>
        <p:txBody>
          <a:bodyPr/>
          <a:lstStyle/>
          <a:p>
            <a:fld id="{B43541C5-0F9E-4D0B-855B-3983F6B49101}" type="datetimeFigureOut">
              <a:rPr lang="en-US" smtClean="0"/>
              <a:t>3/16/2023</a:t>
            </a:fld>
            <a:endParaRPr lang="en-US"/>
          </a:p>
        </p:txBody>
      </p:sp>
      <p:sp>
        <p:nvSpPr>
          <p:cNvPr id="5" name="Footer Placeholder 4">
            <a:extLst>
              <a:ext uri="{FF2B5EF4-FFF2-40B4-BE49-F238E27FC236}">
                <a16:creationId xmlns:a16="http://schemas.microsoft.com/office/drawing/2014/main" id="{E769C7D8-F15F-6860-0D96-04EC8EF54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B5786-67C2-FC6E-16E2-68E2564F318A}"/>
              </a:ext>
            </a:extLst>
          </p:cNvPr>
          <p:cNvSpPr>
            <a:spLocks noGrp="1"/>
          </p:cNvSpPr>
          <p:nvPr>
            <p:ph type="sldNum" sz="quarter" idx="12"/>
          </p:nvPr>
        </p:nvSpPr>
        <p:spPr/>
        <p:txBody>
          <a:bodyPr/>
          <a:lstStyle/>
          <a:p>
            <a:fld id="{7D5DE0D7-6CB3-4090-B7BC-2321A250BF08}" type="slidenum">
              <a:rPr lang="en-US" smtClean="0"/>
              <a:t>‹#›</a:t>
            </a:fld>
            <a:endParaRPr lang="en-US"/>
          </a:p>
        </p:txBody>
      </p:sp>
    </p:spTree>
    <p:extLst>
      <p:ext uri="{BB962C8B-B14F-4D97-AF65-F5344CB8AC3E}">
        <p14:creationId xmlns:p14="http://schemas.microsoft.com/office/powerpoint/2010/main" val="77408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8B7C-A216-A834-314A-F4966494C1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C32C6-5B09-4692-7031-6395143CF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CD7276-019C-78D5-1DED-B4C3E21C85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6E297-AFEB-31EF-7E51-8FE2EA1101FD}"/>
              </a:ext>
            </a:extLst>
          </p:cNvPr>
          <p:cNvSpPr>
            <a:spLocks noGrp="1"/>
          </p:cNvSpPr>
          <p:nvPr>
            <p:ph type="dt" sz="half" idx="10"/>
          </p:nvPr>
        </p:nvSpPr>
        <p:spPr/>
        <p:txBody>
          <a:bodyPr/>
          <a:lstStyle/>
          <a:p>
            <a:fld id="{B43541C5-0F9E-4D0B-855B-3983F6B49101}" type="datetimeFigureOut">
              <a:rPr lang="en-US" smtClean="0"/>
              <a:t>3/16/2023</a:t>
            </a:fld>
            <a:endParaRPr lang="en-US"/>
          </a:p>
        </p:txBody>
      </p:sp>
      <p:sp>
        <p:nvSpPr>
          <p:cNvPr id="6" name="Footer Placeholder 5">
            <a:extLst>
              <a:ext uri="{FF2B5EF4-FFF2-40B4-BE49-F238E27FC236}">
                <a16:creationId xmlns:a16="http://schemas.microsoft.com/office/drawing/2014/main" id="{91DA1AD3-2539-7D85-3DE0-7F3434461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C65AD-09AD-EA09-730A-7CDB3AA55654}"/>
              </a:ext>
            </a:extLst>
          </p:cNvPr>
          <p:cNvSpPr>
            <a:spLocks noGrp="1"/>
          </p:cNvSpPr>
          <p:nvPr>
            <p:ph type="sldNum" sz="quarter" idx="12"/>
          </p:nvPr>
        </p:nvSpPr>
        <p:spPr/>
        <p:txBody>
          <a:bodyPr/>
          <a:lstStyle/>
          <a:p>
            <a:fld id="{7D5DE0D7-6CB3-4090-B7BC-2321A250BF08}" type="slidenum">
              <a:rPr lang="en-US" smtClean="0"/>
              <a:t>‹#›</a:t>
            </a:fld>
            <a:endParaRPr lang="en-US"/>
          </a:p>
        </p:txBody>
      </p:sp>
    </p:spTree>
    <p:extLst>
      <p:ext uri="{BB962C8B-B14F-4D97-AF65-F5344CB8AC3E}">
        <p14:creationId xmlns:p14="http://schemas.microsoft.com/office/powerpoint/2010/main" val="130043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D223-6406-7C6D-FD0F-6DEE84D21E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CD423D-570B-F0D4-EC69-6917AB9F6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478971-777F-E147-4DD6-53CFEB4CE8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946E80-5413-F3BA-8324-84CEE044B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A803CA-F24D-FD9D-4EA8-1019D0DDE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A635EF-56CD-6D54-E2A1-9884F8DFC715}"/>
              </a:ext>
            </a:extLst>
          </p:cNvPr>
          <p:cNvSpPr>
            <a:spLocks noGrp="1"/>
          </p:cNvSpPr>
          <p:nvPr>
            <p:ph type="dt" sz="half" idx="10"/>
          </p:nvPr>
        </p:nvSpPr>
        <p:spPr/>
        <p:txBody>
          <a:bodyPr/>
          <a:lstStyle/>
          <a:p>
            <a:fld id="{B43541C5-0F9E-4D0B-855B-3983F6B49101}" type="datetimeFigureOut">
              <a:rPr lang="en-US" smtClean="0"/>
              <a:t>3/16/2023</a:t>
            </a:fld>
            <a:endParaRPr lang="en-US"/>
          </a:p>
        </p:txBody>
      </p:sp>
      <p:sp>
        <p:nvSpPr>
          <p:cNvPr id="8" name="Footer Placeholder 7">
            <a:extLst>
              <a:ext uri="{FF2B5EF4-FFF2-40B4-BE49-F238E27FC236}">
                <a16:creationId xmlns:a16="http://schemas.microsoft.com/office/drawing/2014/main" id="{05596B91-E0E8-8D6F-FDF7-9CABA77CD3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1C65FB-46D7-437F-8D77-33383ADC1A1F}"/>
              </a:ext>
            </a:extLst>
          </p:cNvPr>
          <p:cNvSpPr>
            <a:spLocks noGrp="1"/>
          </p:cNvSpPr>
          <p:nvPr>
            <p:ph type="sldNum" sz="quarter" idx="12"/>
          </p:nvPr>
        </p:nvSpPr>
        <p:spPr/>
        <p:txBody>
          <a:bodyPr/>
          <a:lstStyle/>
          <a:p>
            <a:fld id="{7D5DE0D7-6CB3-4090-B7BC-2321A250BF08}" type="slidenum">
              <a:rPr lang="en-US" smtClean="0"/>
              <a:t>‹#›</a:t>
            </a:fld>
            <a:endParaRPr lang="en-US"/>
          </a:p>
        </p:txBody>
      </p:sp>
    </p:spTree>
    <p:extLst>
      <p:ext uri="{BB962C8B-B14F-4D97-AF65-F5344CB8AC3E}">
        <p14:creationId xmlns:p14="http://schemas.microsoft.com/office/powerpoint/2010/main" val="53859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9312-9D31-2C02-F635-0ED0ACC1A3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1B142C-D8B1-6F47-0A31-8E555E816115}"/>
              </a:ext>
            </a:extLst>
          </p:cNvPr>
          <p:cNvSpPr>
            <a:spLocks noGrp="1"/>
          </p:cNvSpPr>
          <p:nvPr>
            <p:ph type="dt" sz="half" idx="10"/>
          </p:nvPr>
        </p:nvSpPr>
        <p:spPr/>
        <p:txBody>
          <a:bodyPr/>
          <a:lstStyle/>
          <a:p>
            <a:fld id="{B43541C5-0F9E-4D0B-855B-3983F6B49101}" type="datetimeFigureOut">
              <a:rPr lang="en-US" smtClean="0"/>
              <a:t>3/16/2023</a:t>
            </a:fld>
            <a:endParaRPr lang="en-US"/>
          </a:p>
        </p:txBody>
      </p:sp>
      <p:sp>
        <p:nvSpPr>
          <p:cNvPr id="4" name="Footer Placeholder 3">
            <a:extLst>
              <a:ext uri="{FF2B5EF4-FFF2-40B4-BE49-F238E27FC236}">
                <a16:creationId xmlns:a16="http://schemas.microsoft.com/office/drawing/2014/main" id="{22065673-A44D-64BC-5FE2-F440178B96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3E1A6A-EFFA-0B54-AE52-84E7F9282E81}"/>
              </a:ext>
            </a:extLst>
          </p:cNvPr>
          <p:cNvSpPr>
            <a:spLocks noGrp="1"/>
          </p:cNvSpPr>
          <p:nvPr>
            <p:ph type="sldNum" sz="quarter" idx="12"/>
          </p:nvPr>
        </p:nvSpPr>
        <p:spPr/>
        <p:txBody>
          <a:bodyPr/>
          <a:lstStyle/>
          <a:p>
            <a:fld id="{7D5DE0D7-6CB3-4090-B7BC-2321A250BF08}" type="slidenum">
              <a:rPr lang="en-US" smtClean="0"/>
              <a:t>‹#›</a:t>
            </a:fld>
            <a:endParaRPr lang="en-US"/>
          </a:p>
        </p:txBody>
      </p:sp>
    </p:spTree>
    <p:extLst>
      <p:ext uri="{BB962C8B-B14F-4D97-AF65-F5344CB8AC3E}">
        <p14:creationId xmlns:p14="http://schemas.microsoft.com/office/powerpoint/2010/main" val="419788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CC9FBC-D4F3-8109-DE24-8DE5D11E3189}"/>
              </a:ext>
            </a:extLst>
          </p:cNvPr>
          <p:cNvSpPr>
            <a:spLocks noGrp="1"/>
          </p:cNvSpPr>
          <p:nvPr>
            <p:ph type="dt" sz="half" idx="10"/>
          </p:nvPr>
        </p:nvSpPr>
        <p:spPr/>
        <p:txBody>
          <a:bodyPr/>
          <a:lstStyle/>
          <a:p>
            <a:fld id="{B43541C5-0F9E-4D0B-855B-3983F6B49101}" type="datetimeFigureOut">
              <a:rPr lang="en-US" smtClean="0"/>
              <a:t>3/16/2023</a:t>
            </a:fld>
            <a:endParaRPr lang="en-US"/>
          </a:p>
        </p:txBody>
      </p:sp>
      <p:sp>
        <p:nvSpPr>
          <p:cNvPr id="3" name="Footer Placeholder 2">
            <a:extLst>
              <a:ext uri="{FF2B5EF4-FFF2-40B4-BE49-F238E27FC236}">
                <a16:creationId xmlns:a16="http://schemas.microsoft.com/office/drawing/2014/main" id="{511B63D6-BF56-05B1-B3F4-545F2E82C7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C8AEE8-6D7A-D2ED-A860-4647F81E3A96}"/>
              </a:ext>
            </a:extLst>
          </p:cNvPr>
          <p:cNvSpPr>
            <a:spLocks noGrp="1"/>
          </p:cNvSpPr>
          <p:nvPr>
            <p:ph type="sldNum" sz="quarter" idx="12"/>
          </p:nvPr>
        </p:nvSpPr>
        <p:spPr/>
        <p:txBody>
          <a:bodyPr/>
          <a:lstStyle/>
          <a:p>
            <a:fld id="{7D5DE0D7-6CB3-4090-B7BC-2321A250BF08}" type="slidenum">
              <a:rPr lang="en-US" smtClean="0"/>
              <a:t>‹#›</a:t>
            </a:fld>
            <a:endParaRPr lang="en-US"/>
          </a:p>
        </p:txBody>
      </p:sp>
    </p:spTree>
    <p:extLst>
      <p:ext uri="{BB962C8B-B14F-4D97-AF65-F5344CB8AC3E}">
        <p14:creationId xmlns:p14="http://schemas.microsoft.com/office/powerpoint/2010/main" val="26615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1EBC-A7F3-1209-BC67-C5C269499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0F2CEC-2D81-1093-3CEE-9A1179744B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B39503-4509-8111-6D71-169F5C667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8405C-510D-98D2-5D7B-C0E423E52333}"/>
              </a:ext>
            </a:extLst>
          </p:cNvPr>
          <p:cNvSpPr>
            <a:spLocks noGrp="1"/>
          </p:cNvSpPr>
          <p:nvPr>
            <p:ph type="dt" sz="half" idx="10"/>
          </p:nvPr>
        </p:nvSpPr>
        <p:spPr/>
        <p:txBody>
          <a:bodyPr/>
          <a:lstStyle/>
          <a:p>
            <a:fld id="{B43541C5-0F9E-4D0B-855B-3983F6B49101}" type="datetimeFigureOut">
              <a:rPr lang="en-US" smtClean="0"/>
              <a:t>3/16/2023</a:t>
            </a:fld>
            <a:endParaRPr lang="en-US"/>
          </a:p>
        </p:txBody>
      </p:sp>
      <p:sp>
        <p:nvSpPr>
          <p:cNvPr id="6" name="Footer Placeholder 5">
            <a:extLst>
              <a:ext uri="{FF2B5EF4-FFF2-40B4-BE49-F238E27FC236}">
                <a16:creationId xmlns:a16="http://schemas.microsoft.com/office/drawing/2014/main" id="{7FEF537F-5614-9770-F353-E9C1AAE2B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52D20-F3A2-DC55-AD11-C91CC9DEB351}"/>
              </a:ext>
            </a:extLst>
          </p:cNvPr>
          <p:cNvSpPr>
            <a:spLocks noGrp="1"/>
          </p:cNvSpPr>
          <p:nvPr>
            <p:ph type="sldNum" sz="quarter" idx="12"/>
          </p:nvPr>
        </p:nvSpPr>
        <p:spPr/>
        <p:txBody>
          <a:bodyPr/>
          <a:lstStyle/>
          <a:p>
            <a:fld id="{7D5DE0D7-6CB3-4090-B7BC-2321A250BF08}" type="slidenum">
              <a:rPr lang="en-US" smtClean="0"/>
              <a:t>‹#›</a:t>
            </a:fld>
            <a:endParaRPr lang="en-US"/>
          </a:p>
        </p:txBody>
      </p:sp>
    </p:spTree>
    <p:extLst>
      <p:ext uri="{BB962C8B-B14F-4D97-AF65-F5344CB8AC3E}">
        <p14:creationId xmlns:p14="http://schemas.microsoft.com/office/powerpoint/2010/main" val="256626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449C5-F4E5-07BA-57CA-C6169FAFB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63FF58-0448-E4D8-B3C8-C13F357E6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654004-1489-6F8A-2F01-AA8D2500E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B2D96-3787-7065-39BB-741BAE94F86E}"/>
              </a:ext>
            </a:extLst>
          </p:cNvPr>
          <p:cNvSpPr>
            <a:spLocks noGrp="1"/>
          </p:cNvSpPr>
          <p:nvPr>
            <p:ph type="dt" sz="half" idx="10"/>
          </p:nvPr>
        </p:nvSpPr>
        <p:spPr/>
        <p:txBody>
          <a:bodyPr/>
          <a:lstStyle/>
          <a:p>
            <a:fld id="{B43541C5-0F9E-4D0B-855B-3983F6B49101}" type="datetimeFigureOut">
              <a:rPr lang="en-US" smtClean="0"/>
              <a:t>3/16/2023</a:t>
            </a:fld>
            <a:endParaRPr lang="en-US"/>
          </a:p>
        </p:txBody>
      </p:sp>
      <p:sp>
        <p:nvSpPr>
          <p:cNvPr id="6" name="Footer Placeholder 5">
            <a:extLst>
              <a:ext uri="{FF2B5EF4-FFF2-40B4-BE49-F238E27FC236}">
                <a16:creationId xmlns:a16="http://schemas.microsoft.com/office/drawing/2014/main" id="{4F234476-7A04-09C9-A942-6BCB00870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E4073E-A473-32F1-6282-3AF628359EEA}"/>
              </a:ext>
            </a:extLst>
          </p:cNvPr>
          <p:cNvSpPr>
            <a:spLocks noGrp="1"/>
          </p:cNvSpPr>
          <p:nvPr>
            <p:ph type="sldNum" sz="quarter" idx="12"/>
          </p:nvPr>
        </p:nvSpPr>
        <p:spPr/>
        <p:txBody>
          <a:bodyPr/>
          <a:lstStyle/>
          <a:p>
            <a:fld id="{7D5DE0D7-6CB3-4090-B7BC-2321A250BF08}" type="slidenum">
              <a:rPr lang="en-US" smtClean="0"/>
              <a:t>‹#›</a:t>
            </a:fld>
            <a:endParaRPr lang="en-US"/>
          </a:p>
        </p:txBody>
      </p:sp>
    </p:spTree>
    <p:extLst>
      <p:ext uri="{BB962C8B-B14F-4D97-AF65-F5344CB8AC3E}">
        <p14:creationId xmlns:p14="http://schemas.microsoft.com/office/powerpoint/2010/main" val="399331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1EDF75-0A75-2B48-20E7-13350592D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47D2A3-2624-7B84-CAB9-D8561EF74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412CC-32AF-4A8B-FC66-92C5DDA5B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541C5-0F9E-4D0B-855B-3983F6B49101}" type="datetimeFigureOut">
              <a:rPr lang="en-US" smtClean="0"/>
              <a:t>3/16/2023</a:t>
            </a:fld>
            <a:endParaRPr lang="en-US"/>
          </a:p>
        </p:txBody>
      </p:sp>
      <p:sp>
        <p:nvSpPr>
          <p:cNvPr id="5" name="Footer Placeholder 4">
            <a:extLst>
              <a:ext uri="{FF2B5EF4-FFF2-40B4-BE49-F238E27FC236}">
                <a16:creationId xmlns:a16="http://schemas.microsoft.com/office/drawing/2014/main" id="{8C81A725-2BA4-D740-8B51-5AD5BDAE3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5E2225-7C31-8ADD-B82B-1F7B99FA1B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DE0D7-6CB3-4090-B7BC-2321A250BF08}" type="slidenum">
              <a:rPr lang="en-US" smtClean="0"/>
              <a:t>‹#›</a:t>
            </a:fld>
            <a:endParaRPr lang="en-US"/>
          </a:p>
        </p:txBody>
      </p:sp>
    </p:spTree>
    <p:extLst>
      <p:ext uri="{BB962C8B-B14F-4D97-AF65-F5344CB8AC3E}">
        <p14:creationId xmlns:p14="http://schemas.microsoft.com/office/powerpoint/2010/main" val="3505575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vadot/48487599672" TargetMode="External"/><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laware Elevator, Inc.">
            <a:extLst>
              <a:ext uri="{FF2B5EF4-FFF2-40B4-BE49-F238E27FC236}">
                <a16:creationId xmlns:a16="http://schemas.microsoft.com/office/drawing/2014/main" id="{8E98C48C-11E6-5C3D-A297-D0DB690E1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47B98C-F214-B829-974F-4BB8D570A2B8}"/>
              </a:ext>
            </a:extLst>
          </p:cNvPr>
          <p:cNvSpPr txBox="1"/>
          <p:nvPr/>
        </p:nvSpPr>
        <p:spPr>
          <a:xfrm>
            <a:off x="1225479" y="390418"/>
            <a:ext cx="9171588" cy="6370975"/>
          </a:xfrm>
          <a:prstGeom prst="rect">
            <a:avLst/>
          </a:prstGeom>
          <a:noFill/>
        </p:spPr>
        <p:txBody>
          <a:bodyPr wrap="square" rtlCol="0">
            <a:spAutoFit/>
          </a:bodyPr>
          <a:lstStyle/>
          <a:p>
            <a:r>
              <a:rPr lang="en-US" sz="8800" b="1" dirty="0"/>
              <a:t>Think Safety !</a:t>
            </a:r>
          </a:p>
          <a:p>
            <a:r>
              <a:rPr lang="en-US" sz="8000" b="1" dirty="0">
                <a:solidFill>
                  <a:schemeClr val="accent5"/>
                </a:solidFill>
              </a:rPr>
              <a:t>Three States of Mind That Lead to Critical Errors</a:t>
            </a:r>
          </a:p>
          <a:p>
            <a:endParaRPr lang="en-US" sz="8000" b="1" dirty="0">
              <a:solidFill>
                <a:schemeClr val="bg1"/>
              </a:solidFill>
            </a:endParaRPr>
          </a:p>
        </p:txBody>
      </p:sp>
      <p:pic>
        <p:nvPicPr>
          <p:cNvPr id="9" name="Picture 4" descr="Logo&#10;&#10;Description automatically generated with medium confidence">
            <a:extLst>
              <a:ext uri="{FF2B5EF4-FFF2-40B4-BE49-F238E27FC236}">
                <a16:creationId xmlns:a16="http://schemas.microsoft.com/office/drawing/2014/main" id="{8FCA4926-E1F9-6509-A01F-DE4F52745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205" y="96607"/>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
            <a:extLst>
              <a:ext uri="{FF2B5EF4-FFF2-40B4-BE49-F238E27FC236}">
                <a16:creationId xmlns:a16="http://schemas.microsoft.com/office/drawing/2014/main" id="{C855BC48-EB99-EE1C-9104-713607DC1038}"/>
              </a:ext>
            </a:extLst>
          </p:cNvPr>
          <p:cNvSpPr txBox="1"/>
          <p:nvPr/>
        </p:nvSpPr>
        <p:spPr>
          <a:xfrm>
            <a:off x="8082999" y="912582"/>
            <a:ext cx="333764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solidFill>
                  <a:schemeClr val="bg1"/>
                </a:solidFill>
              </a:rPr>
              <a:t>Elevator Industry Safety Partners</a:t>
            </a:r>
          </a:p>
        </p:txBody>
      </p:sp>
    </p:spTree>
    <p:extLst>
      <p:ext uri="{BB962C8B-B14F-4D97-AF65-F5344CB8AC3E}">
        <p14:creationId xmlns:p14="http://schemas.microsoft.com/office/powerpoint/2010/main" val="2421245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95" name="Freeform: Shape 7194">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172" name="Picture 4" descr="Elevator-related fatalities in construction industry increasing: CPWR |  2019-02-18 | Safety+Health">
            <a:extLst>
              <a:ext uri="{FF2B5EF4-FFF2-40B4-BE49-F238E27FC236}">
                <a16:creationId xmlns:a16="http://schemas.microsoft.com/office/drawing/2014/main" id="{3F77A151-B3AF-7831-3BCF-2496E269BF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78" r="17872"/>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A24B51-307D-3250-1B5A-F00C474A0166}"/>
              </a:ext>
            </a:extLst>
          </p:cNvPr>
          <p:cNvSpPr txBox="1"/>
          <p:nvPr/>
        </p:nvSpPr>
        <p:spPr>
          <a:xfrm>
            <a:off x="6136815" y="220133"/>
            <a:ext cx="5894317" cy="3651362"/>
          </a:xfrm>
          <a:prstGeom prst="rect">
            <a:avLst/>
          </a:prstGeom>
        </p:spPr>
        <p:txBody>
          <a:bodyPr vert="horz" lIns="91440" tIns="45720" rIns="91440" bIns="45720" rtlCol="0" anchor="t">
            <a:noAutofit/>
          </a:bodyPr>
          <a:lstStyle/>
          <a:p>
            <a:pPr>
              <a:lnSpc>
                <a:spcPct val="90000"/>
              </a:lnSpc>
              <a:spcAft>
                <a:spcPts val="600"/>
              </a:spcAft>
            </a:pPr>
            <a:r>
              <a:rPr lang="en-US" sz="4000" i="0" dirty="0">
                <a:effectLst/>
              </a:rPr>
              <a:t>Complacency</a:t>
            </a:r>
          </a:p>
          <a:p>
            <a:pPr indent="-228600">
              <a:lnSpc>
                <a:spcPct val="90000"/>
              </a:lnSpc>
              <a:spcAft>
                <a:spcPts val="600"/>
              </a:spcAft>
              <a:buFont typeface="Arial" panose="020B0604020202020204" pitchFamily="34" charset="0"/>
              <a:buChar char="•"/>
            </a:pPr>
            <a:endParaRPr lang="en-US" sz="2800" i="0" dirty="0">
              <a:effectLst/>
            </a:endParaRPr>
          </a:p>
          <a:p>
            <a:pPr indent="-228600">
              <a:lnSpc>
                <a:spcPct val="90000"/>
              </a:lnSpc>
              <a:spcAft>
                <a:spcPts val="600"/>
              </a:spcAft>
              <a:buFont typeface="Arial" panose="020B0604020202020204" pitchFamily="34" charset="0"/>
              <a:buChar char="•"/>
            </a:pPr>
            <a:r>
              <a:rPr lang="en-US" sz="2800" b="1" i="0" dirty="0">
                <a:effectLst/>
              </a:rPr>
              <a:t>Eyes not on task</a:t>
            </a:r>
          </a:p>
          <a:p>
            <a:pPr indent="-228600">
              <a:lnSpc>
                <a:spcPct val="90000"/>
              </a:lnSpc>
              <a:spcAft>
                <a:spcPts val="600"/>
              </a:spcAft>
              <a:buFont typeface="Arial" panose="020B0604020202020204" pitchFamily="34" charset="0"/>
              <a:buChar char="•"/>
            </a:pPr>
            <a:r>
              <a:rPr lang="en-US" sz="2800" b="1" dirty="0"/>
              <a:t>Working with general public present</a:t>
            </a:r>
          </a:p>
          <a:p>
            <a:pPr indent="-228600">
              <a:lnSpc>
                <a:spcPct val="90000"/>
              </a:lnSpc>
              <a:spcAft>
                <a:spcPts val="600"/>
              </a:spcAft>
              <a:buFont typeface="Arial" panose="020B0604020202020204" pitchFamily="34" charset="0"/>
              <a:buChar char="•"/>
            </a:pPr>
            <a:r>
              <a:rPr lang="en-US" sz="2800" b="1" i="0" dirty="0">
                <a:effectLst/>
              </a:rPr>
              <a:t>Hazards with the equipment</a:t>
            </a:r>
          </a:p>
          <a:p>
            <a:pPr indent="-228600">
              <a:lnSpc>
                <a:spcPct val="90000"/>
              </a:lnSpc>
              <a:spcAft>
                <a:spcPts val="600"/>
              </a:spcAft>
              <a:buFont typeface="Arial" panose="020B0604020202020204" pitchFamily="34" charset="0"/>
              <a:buChar char="•"/>
            </a:pPr>
            <a:r>
              <a:rPr lang="en-US" sz="2800" b="1" dirty="0"/>
              <a:t>Jumping on the cartop without following procedures</a:t>
            </a:r>
            <a:endParaRPr lang="en-US" sz="2800" b="1" i="0" dirty="0">
              <a:effectLst/>
            </a:endParaRPr>
          </a:p>
          <a:p>
            <a:pPr indent="-228600">
              <a:lnSpc>
                <a:spcPct val="90000"/>
              </a:lnSpc>
              <a:spcAft>
                <a:spcPts val="600"/>
              </a:spcAft>
              <a:buFont typeface="Arial" panose="020B0604020202020204" pitchFamily="34" charset="0"/>
              <a:buChar char="•"/>
            </a:pPr>
            <a:r>
              <a:rPr lang="en-US" sz="2800" b="1" i="0" dirty="0">
                <a:effectLst/>
              </a:rPr>
              <a:t>Mind not on task</a:t>
            </a:r>
          </a:p>
          <a:p>
            <a:pPr indent="-228600">
              <a:lnSpc>
                <a:spcPct val="90000"/>
              </a:lnSpc>
              <a:spcAft>
                <a:spcPts val="600"/>
              </a:spcAft>
              <a:buFont typeface="Arial" panose="020B0604020202020204" pitchFamily="34" charset="0"/>
              <a:buChar char="•"/>
            </a:pPr>
            <a:r>
              <a:rPr lang="en-US" sz="2800" b="1" i="0" dirty="0">
                <a:effectLst/>
              </a:rPr>
              <a:t>Working with other trades in uncontrolled areas</a:t>
            </a:r>
          </a:p>
          <a:p>
            <a:pPr indent="-228600">
              <a:lnSpc>
                <a:spcPct val="90000"/>
              </a:lnSpc>
              <a:spcAft>
                <a:spcPts val="600"/>
              </a:spcAft>
              <a:buFont typeface="Arial" panose="020B0604020202020204" pitchFamily="34" charset="0"/>
              <a:buChar char="•"/>
            </a:pPr>
            <a:r>
              <a:rPr lang="en-US" sz="2800" b="1" i="0" dirty="0">
                <a:effectLst/>
              </a:rPr>
              <a:t>Walking into the line of fire</a:t>
            </a:r>
          </a:p>
          <a:p>
            <a:pPr indent="-228600">
              <a:lnSpc>
                <a:spcPct val="90000"/>
              </a:lnSpc>
              <a:spcAft>
                <a:spcPts val="600"/>
              </a:spcAft>
              <a:buFont typeface="Arial" panose="020B0604020202020204" pitchFamily="34" charset="0"/>
              <a:buChar char="•"/>
            </a:pPr>
            <a:r>
              <a:rPr lang="en-US" sz="2800" b="1" i="0" dirty="0">
                <a:effectLst/>
              </a:rPr>
              <a:t>Losing balance, traction or grip</a:t>
            </a:r>
          </a:p>
        </p:txBody>
      </p:sp>
      <p:sp>
        <p:nvSpPr>
          <p:cNvPr id="7" name="TextBox 6">
            <a:extLst>
              <a:ext uri="{FF2B5EF4-FFF2-40B4-BE49-F238E27FC236}">
                <a16:creationId xmlns:a16="http://schemas.microsoft.com/office/drawing/2014/main" id="{7DC321C9-CFA3-C08A-F2EF-36C040421958}"/>
              </a:ext>
            </a:extLst>
          </p:cNvPr>
          <p:cNvSpPr txBox="1"/>
          <p:nvPr/>
        </p:nvSpPr>
        <p:spPr>
          <a:xfrm>
            <a:off x="3048000" y="3258184"/>
            <a:ext cx="6096000" cy="341632"/>
          </a:xfrm>
          <a:prstGeom prst="rect">
            <a:avLst/>
          </a:prstGeom>
          <a:noFill/>
        </p:spPr>
        <p:txBody>
          <a:bodyPr wrap="square">
            <a:spAutoFit/>
          </a:bodyPr>
          <a:lstStyle/>
          <a:p>
            <a:pPr>
              <a:lnSpc>
                <a:spcPct val="90000"/>
              </a:lnSpc>
              <a:spcAft>
                <a:spcPts val="600"/>
              </a:spcAft>
            </a:pPr>
            <a:r>
              <a:rPr lang="en-US" sz="1800" b="1" i="0" dirty="0">
                <a:solidFill>
                  <a:schemeClr val="bg1">
                    <a:alpha val="80000"/>
                  </a:schemeClr>
                </a:solidFill>
                <a:effectLst/>
              </a:rPr>
              <a:t>Complacency</a:t>
            </a:r>
          </a:p>
        </p:txBody>
      </p:sp>
      <p:pic>
        <p:nvPicPr>
          <p:cNvPr id="9" name="Picture 4" descr="Logo&#10;&#10;Description automatically generated with medium confidence">
            <a:extLst>
              <a:ext uri="{FF2B5EF4-FFF2-40B4-BE49-F238E27FC236}">
                <a16:creationId xmlns:a16="http://schemas.microsoft.com/office/drawing/2014/main" id="{E1616A2F-3C09-2436-F051-3D1106EE7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50" y="6127414"/>
            <a:ext cx="2294164" cy="67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30450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177" name="Rectangle 6176">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6181"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6183"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cxnSp>
        <p:nvCxnSpPr>
          <p:cNvPr id="618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EF2DFD2-C165-4243-B831-0B9F36BDC8D3}"/>
              </a:ext>
            </a:extLst>
          </p:cNvPr>
          <p:cNvSpPr/>
          <p:nvPr/>
        </p:nvSpPr>
        <p:spPr>
          <a:xfrm>
            <a:off x="343560" y="1633455"/>
            <a:ext cx="2962275" cy="29196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1350" dirty="0">
              <a:solidFill>
                <a:prstClr val="white"/>
              </a:solidFill>
              <a:latin typeface="Arial"/>
            </a:endParaRPr>
          </a:p>
        </p:txBody>
      </p:sp>
      <p:sp>
        <p:nvSpPr>
          <p:cNvPr id="11" name="Oval 10">
            <a:extLst>
              <a:ext uri="{FF2B5EF4-FFF2-40B4-BE49-F238E27FC236}">
                <a16:creationId xmlns:a16="http://schemas.microsoft.com/office/drawing/2014/main" id="{83A9AB3C-B75F-4DFC-842D-AFBD333D24F3}"/>
              </a:ext>
            </a:extLst>
          </p:cNvPr>
          <p:cNvSpPr/>
          <p:nvPr/>
        </p:nvSpPr>
        <p:spPr>
          <a:xfrm>
            <a:off x="1183937" y="2489282"/>
            <a:ext cx="1415142" cy="138642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1350" dirty="0">
              <a:solidFill>
                <a:srgbClr val="2D2E2D"/>
              </a:solidFill>
              <a:latin typeface="Arial"/>
            </a:endParaRPr>
          </a:p>
        </p:txBody>
      </p:sp>
      <p:sp>
        <p:nvSpPr>
          <p:cNvPr id="12" name="Subtitle 2">
            <a:extLst>
              <a:ext uri="{FF2B5EF4-FFF2-40B4-BE49-F238E27FC236}">
                <a16:creationId xmlns:a16="http://schemas.microsoft.com/office/drawing/2014/main" id="{3F9123DF-5F21-44B6-B787-FC012F1CBF43}"/>
              </a:ext>
            </a:extLst>
          </p:cNvPr>
          <p:cNvSpPr txBox="1">
            <a:spLocks/>
          </p:cNvSpPr>
          <p:nvPr/>
        </p:nvSpPr>
        <p:spPr>
          <a:xfrm>
            <a:off x="1002092" y="2207972"/>
            <a:ext cx="6364077" cy="3661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defTabSz="685800">
              <a:spcBef>
                <a:spcPts val="1350"/>
              </a:spcBef>
              <a:buClr>
                <a:srgbClr val="D15A3E">
                  <a:lumMod val="75000"/>
                </a:srgbClr>
              </a:buClr>
              <a:buNone/>
            </a:pPr>
            <a:endParaRPr lang="en-US" sz="2100" dirty="0">
              <a:solidFill>
                <a:prstClr val="white">
                  <a:lumMod val="50000"/>
                </a:prstClr>
              </a:solidFill>
              <a:latin typeface="Arial"/>
            </a:endParaRPr>
          </a:p>
        </p:txBody>
      </p:sp>
      <p:sp>
        <p:nvSpPr>
          <p:cNvPr id="13" name="Title 1">
            <a:extLst>
              <a:ext uri="{FF2B5EF4-FFF2-40B4-BE49-F238E27FC236}">
                <a16:creationId xmlns:a16="http://schemas.microsoft.com/office/drawing/2014/main" id="{D019CD78-3286-49DB-960F-4FF73E9D176C}"/>
              </a:ext>
            </a:extLst>
          </p:cNvPr>
          <p:cNvSpPr txBox="1">
            <a:spLocks/>
          </p:cNvSpPr>
          <p:nvPr/>
        </p:nvSpPr>
        <p:spPr>
          <a:xfrm>
            <a:off x="1899731" y="193446"/>
            <a:ext cx="9233712" cy="12162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09" fontAlgn="base">
              <a:lnSpc>
                <a:spcPct val="90000"/>
              </a:lnSpc>
              <a:spcBef>
                <a:spcPct val="0"/>
              </a:spcBef>
              <a:spcAft>
                <a:spcPct val="0"/>
              </a:spcAft>
              <a:defRPr/>
            </a:pPr>
            <a:r>
              <a:rPr lang="en-US" sz="3600" b="1" kern="0" dirty="0">
                <a:solidFill>
                  <a:schemeClr val="bg1"/>
                </a:solidFill>
                <a:latin typeface="Arial"/>
              </a:rPr>
              <a:t>Are you Safe or Lucky….Who Are you?</a:t>
            </a:r>
          </a:p>
          <a:p>
            <a:pPr defTabSz="685609" fontAlgn="base">
              <a:lnSpc>
                <a:spcPct val="90000"/>
              </a:lnSpc>
              <a:spcBef>
                <a:spcPct val="0"/>
              </a:spcBef>
              <a:spcAft>
                <a:spcPct val="0"/>
              </a:spcAft>
              <a:defRPr/>
            </a:pPr>
            <a:r>
              <a:rPr lang="en-US" sz="3600" b="1" kern="0" dirty="0">
                <a:solidFill>
                  <a:schemeClr val="bg1"/>
                </a:solidFill>
                <a:latin typeface="Arial"/>
              </a:rPr>
              <a:t>Complacency Vs. Commitment </a:t>
            </a:r>
          </a:p>
        </p:txBody>
      </p:sp>
      <p:sp>
        <p:nvSpPr>
          <p:cNvPr id="14" name="TextBox 15">
            <a:extLst>
              <a:ext uri="{FF2B5EF4-FFF2-40B4-BE49-F238E27FC236}">
                <a16:creationId xmlns:a16="http://schemas.microsoft.com/office/drawing/2014/main" id="{F938E36E-2BB8-4304-9F62-A8CD86E70A8F}"/>
              </a:ext>
            </a:extLst>
          </p:cNvPr>
          <p:cNvSpPr txBox="1"/>
          <p:nvPr/>
        </p:nvSpPr>
        <p:spPr>
          <a:xfrm>
            <a:off x="1082526" y="2785487"/>
            <a:ext cx="164076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b="1" dirty="0">
                <a:solidFill>
                  <a:srgbClr val="2D2E2D"/>
                </a:solidFill>
                <a:latin typeface="Arial"/>
              </a:rPr>
              <a:t>SAFE PRACTICES </a:t>
            </a:r>
          </a:p>
        </p:txBody>
      </p:sp>
      <p:sp>
        <p:nvSpPr>
          <p:cNvPr id="15" name="TextBox 17">
            <a:extLst>
              <a:ext uri="{FF2B5EF4-FFF2-40B4-BE49-F238E27FC236}">
                <a16:creationId xmlns:a16="http://schemas.microsoft.com/office/drawing/2014/main" id="{B6887140-9048-46CA-9248-BBD3F7F88888}"/>
              </a:ext>
            </a:extLst>
          </p:cNvPr>
          <p:cNvSpPr txBox="1"/>
          <p:nvPr/>
        </p:nvSpPr>
        <p:spPr>
          <a:xfrm>
            <a:off x="1402103" y="1932579"/>
            <a:ext cx="899605"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US" sz="2000" b="1" dirty="0">
                <a:solidFill>
                  <a:srgbClr val="2D2E2D"/>
                </a:solidFill>
                <a:latin typeface="Arial"/>
              </a:rPr>
              <a:t>LUCK</a:t>
            </a:r>
          </a:p>
        </p:txBody>
      </p:sp>
      <p:sp>
        <p:nvSpPr>
          <p:cNvPr id="16" name="Oval 15">
            <a:extLst>
              <a:ext uri="{FF2B5EF4-FFF2-40B4-BE49-F238E27FC236}">
                <a16:creationId xmlns:a16="http://schemas.microsoft.com/office/drawing/2014/main" id="{A25C4B02-9EAE-41BC-A229-A2C227FA3A52}"/>
              </a:ext>
            </a:extLst>
          </p:cNvPr>
          <p:cNvSpPr/>
          <p:nvPr/>
        </p:nvSpPr>
        <p:spPr>
          <a:xfrm>
            <a:off x="6096000" y="1705643"/>
            <a:ext cx="2962276" cy="2850807"/>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1600" dirty="0">
              <a:solidFill>
                <a:prstClr val="white"/>
              </a:solidFill>
              <a:latin typeface="Arial"/>
            </a:endParaRPr>
          </a:p>
        </p:txBody>
      </p:sp>
      <p:sp>
        <p:nvSpPr>
          <p:cNvPr id="17" name="Oval 16">
            <a:extLst>
              <a:ext uri="{FF2B5EF4-FFF2-40B4-BE49-F238E27FC236}">
                <a16:creationId xmlns:a16="http://schemas.microsoft.com/office/drawing/2014/main" id="{B3919BB7-A762-4CB1-8D40-3A4FDD11D6B2}"/>
              </a:ext>
            </a:extLst>
          </p:cNvPr>
          <p:cNvSpPr/>
          <p:nvPr/>
        </p:nvSpPr>
        <p:spPr>
          <a:xfrm>
            <a:off x="7077749" y="2705187"/>
            <a:ext cx="1116587" cy="10675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1350" dirty="0">
              <a:solidFill>
                <a:srgbClr val="2D2E2D"/>
              </a:solidFill>
              <a:latin typeface="Arial"/>
            </a:endParaRPr>
          </a:p>
        </p:txBody>
      </p:sp>
      <p:sp>
        <p:nvSpPr>
          <p:cNvPr id="18" name="TextBox 23">
            <a:extLst>
              <a:ext uri="{FF2B5EF4-FFF2-40B4-BE49-F238E27FC236}">
                <a16:creationId xmlns:a16="http://schemas.microsoft.com/office/drawing/2014/main" id="{618093D3-016D-46D2-B89D-CCE235E2C32F}"/>
              </a:ext>
            </a:extLst>
          </p:cNvPr>
          <p:cNvSpPr txBox="1"/>
          <p:nvPr/>
        </p:nvSpPr>
        <p:spPr>
          <a:xfrm>
            <a:off x="7109312" y="2877882"/>
            <a:ext cx="979755"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b="1" dirty="0">
                <a:solidFill>
                  <a:srgbClr val="2D2E2D"/>
                </a:solidFill>
                <a:latin typeface="Arial"/>
              </a:rPr>
              <a:t>I’M</a:t>
            </a:r>
          </a:p>
          <a:p>
            <a:pPr algn="ctr" defTabSz="685800"/>
            <a:r>
              <a:rPr lang="en-US" b="1" dirty="0">
                <a:solidFill>
                  <a:srgbClr val="2D2E2D"/>
                </a:solidFill>
                <a:latin typeface="Arial"/>
              </a:rPr>
              <a:t>LUCKY</a:t>
            </a:r>
          </a:p>
        </p:txBody>
      </p:sp>
      <p:sp>
        <p:nvSpPr>
          <p:cNvPr id="19" name="TextBox 25">
            <a:extLst>
              <a:ext uri="{FF2B5EF4-FFF2-40B4-BE49-F238E27FC236}">
                <a16:creationId xmlns:a16="http://schemas.microsoft.com/office/drawing/2014/main" id="{6D858019-7D9D-4AD4-8B1F-D4151B12895A}"/>
              </a:ext>
            </a:extLst>
          </p:cNvPr>
          <p:cNvSpPr txBox="1"/>
          <p:nvPr/>
        </p:nvSpPr>
        <p:spPr>
          <a:xfrm>
            <a:off x="6524469" y="1922523"/>
            <a:ext cx="210533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2000" b="1" dirty="0">
                <a:solidFill>
                  <a:srgbClr val="2D2E2D"/>
                </a:solidFill>
                <a:latin typeface="Arial"/>
              </a:rPr>
              <a:t>SAFE PRACTICES </a:t>
            </a:r>
          </a:p>
        </p:txBody>
      </p:sp>
      <p:sp>
        <p:nvSpPr>
          <p:cNvPr id="21" name="Arrow: Right 20">
            <a:extLst>
              <a:ext uri="{FF2B5EF4-FFF2-40B4-BE49-F238E27FC236}">
                <a16:creationId xmlns:a16="http://schemas.microsoft.com/office/drawing/2014/main" id="{807E7DE2-2D1D-45E2-AD82-4426F46740F3}"/>
              </a:ext>
            </a:extLst>
          </p:cNvPr>
          <p:cNvSpPr/>
          <p:nvPr/>
        </p:nvSpPr>
        <p:spPr>
          <a:xfrm>
            <a:off x="3906345" y="2996814"/>
            <a:ext cx="1605662" cy="69730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1350" dirty="0">
              <a:solidFill>
                <a:prstClr val="white"/>
              </a:solidFill>
              <a:latin typeface="Arial"/>
            </a:endParaRPr>
          </a:p>
        </p:txBody>
      </p:sp>
      <p:sp>
        <p:nvSpPr>
          <p:cNvPr id="22" name="TextBox 2">
            <a:extLst>
              <a:ext uri="{FF2B5EF4-FFF2-40B4-BE49-F238E27FC236}">
                <a16:creationId xmlns:a16="http://schemas.microsoft.com/office/drawing/2014/main" id="{3F7594DD-9E49-4D22-AA29-43AD807A00BD}"/>
              </a:ext>
            </a:extLst>
          </p:cNvPr>
          <p:cNvSpPr txBox="1"/>
          <p:nvPr/>
        </p:nvSpPr>
        <p:spPr>
          <a:xfrm>
            <a:off x="5386019" y="5143074"/>
            <a:ext cx="4248279" cy="10772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spcBef>
                <a:spcPct val="0"/>
              </a:spcBef>
              <a:spcAft>
                <a:spcPct val="0"/>
              </a:spcAft>
              <a:buFont typeface="Wingdings" panose="05000000000000000000" pitchFamily="2" charset="2"/>
              <a:buChar char="ü"/>
            </a:pPr>
            <a:r>
              <a:rPr lang="en-US" sz="1600" dirty="0">
                <a:solidFill>
                  <a:schemeClr val="bg1"/>
                </a:solidFill>
                <a:latin typeface="Arial" charset="0"/>
              </a:rPr>
              <a:t>I Lock Out and Verify Power is off</a:t>
            </a:r>
          </a:p>
          <a:p>
            <a:pPr marL="285750" indent="-285750" fontAlgn="base">
              <a:spcBef>
                <a:spcPct val="0"/>
              </a:spcBef>
              <a:spcAft>
                <a:spcPct val="0"/>
              </a:spcAft>
              <a:buFont typeface="Wingdings" panose="05000000000000000000" pitchFamily="2" charset="2"/>
              <a:buChar char="ü"/>
            </a:pPr>
            <a:r>
              <a:rPr lang="en-US" sz="1600" dirty="0">
                <a:solidFill>
                  <a:schemeClr val="bg1"/>
                </a:solidFill>
                <a:latin typeface="Arial" charset="0"/>
              </a:rPr>
              <a:t>I test Inspection and Stop Switches</a:t>
            </a:r>
          </a:p>
          <a:p>
            <a:pPr marL="285750" indent="-285750" fontAlgn="base">
              <a:spcBef>
                <a:spcPct val="0"/>
              </a:spcBef>
              <a:spcAft>
                <a:spcPct val="0"/>
              </a:spcAft>
              <a:buFont typeface="Wingdings" panose="05000000000000000000" pitchFamily="2" charset="2"/>
              <a:buChar char="ü"/>
            </a:pPr>
            <a:r>
              <a:rPr lang="en-US" sz="1600" dirty="0">
                <a:solidFill>
                  <a:schemeClr val="bg1"/>
                </a:solidFill>
                <a:latin typeface="Arial" charset="0"/>
              </a:rPr>
              <a:t>I wear Fall Protection</a:t>
            </a:r>
          </a:p>
          <a:p>
            <a:pPr marL="285750" indent="-285750" fontAlgn="base">
              <a:spcBef>
                <a:spcPct val="0"/>
              </a:spcBef>
              <a:spcAft>
                <a:spcPct val="0"/>
              </a:spcAft>
              <a:buFont typeface="Wingdings" panose="05000000000000000000" pitchFamily="2" charset="2"/>
              <a:buChar char="ü"/>
            </a:pPr>
            <a:r>
              <a:rPr lang="en-US" sz="1600" dirty="0">
                <a:solidFill>
                  <a:schemeClr val="bg1"/>
                </a:solidFill>
                <a:latin typeface="Arial" charset="0"/>
              </a:rPr>
              <a:t>I inspect and check my rigging equipment</a:t>
            </a:r>
          </a:p>
        </p:txBody>
      </p:sp>
      <p:sp>
        <p:nvSpPr>
          <p:cNvPr id="23" name="TextBox 18">
            <a:extLst>
              <a:ext uri="{FF2B5EF4-FFF2-40B4-BE49-F238E27FC236}">
                <a16:creationId xmlns:a16="http://schemas.microsoft.com/office/drawing/2014/main" id="{09457620-E953-864F-FB29-3E11679A2224}"/>
              </a:ext>
            </a:extLst>
          </p:cNvPr>
          <p:cNvSpPr txBox="1"/>
          <p:nvPr/>
        </p:nvSpPr>
        <p:spPr>
          <a:xfrm>
            <a:off x="566185" y="5164571"/>
            <a:ext cx="4413388" cy="10772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spcBef>
                <a:spcPct val="0"/>
              </a:spcBef>
              <a:spcAft>
                <a:spcPct val="0"/>
              </a:spcAft>
              <a:buFont typeface="Wingdings" panose="05000000000000000000" pitchFamily="2" charset="2"/>
              <a:buChar char="ü"/>
            </a:pPr>
            <a:r>
              <a:rPr lang="en-US" sz="1600" dirty="0">
                <a:solidFill>
                  <a:schemeClr val="bg1"/>
                </a:solidFill>
                <a:latin typeface="Arial" charset="0"/>
              </a:rPr>
              <a:t>I trust the building won't turn on power</a:t>
            </a:r>
          </a:p>
          <a:p>
            <a:pPr marL="285750" indent="-285750" fontAlgn="base">
              <a:spcBef>
                <a:spcPct val="0"/>
              </a:spcBef>
              <a:spcAft>
                <a:spcPct val="0"/>
              </a:spcAft>
              <a:buFont typeface="Wingdings" panose="05000000000000000000" pitchFamily="2" charset="2"/>
              <a:buChar char="ü"/>
            </a:pPr>
            <a:r>
              <a:rPr lang="en-US" sz="1600" dirty="0">
                <a:solidFill>
                  <a:schemeClr val="bg1"/>
                </a:solidFill>
                <a:latin typeface="Arial" charset="0"/>
              </a:rPr>
              <a:t>I hope that the car top safety switches work</a:t>
            </a:r>
          </a:p>
          <a:p>
            <a:pPr marL="285750" indent="-285750" fontAlgn="base">
              <a:spcBef>
                <a:spcPct val="0"/>
              </a:spcBef>
              <a:spcAft>
                <a:spcPct val="0"/>
              </a:spcAft>
              <a:buFont typeface="Wingdings" panose="05000000000000000000" pitchFamily="2" charset="2"/>
              <a:buChar char="ü"/>
            </a:pPr>
            <a:r>
              <a:rPr lang="en-US" sz="1600" dirty="0">
                <a:solidFill>
                  <a:schemeClr val="bg1"/>
                </a:solidFill>
                <a:latin typeface="Arial" charset="0"/>
              </a:rPr>
              <a:t>I am careful around fall hazards</a:t>
            </a:r>
          </a:p>
          <a:p>
            <a:pPr marL="285750" indent="-285750" fontAlgn="base">
              <a:spcBef>
                <a:spcPct val="0"/>
              </a:spcBef>
              <a:spcAft>
                <a:spcPct val="0"/>
              </a:spcAft>
              <a:buFont typeface="Wingdings" panose="05000000000000000000" pitchFamily="2" charset="2"/>
              <a:buChar char="ü"/>
            </a:pPr>
            <a:r>
              <a:rPr lang="en-US" sz="1600" dirty="0">
                <a:solidFill>
                  <a:schemeClr val="bg1"/>
                </a:solidFill>
                <a:latin typeface="Arial" charset="0"/>
              </a:rPr>
              <a:t>I trust that the rigging equipment is ok</a:t>
            </a:r>
          </a:p>
        </p:txBody>
      </p:sp>
      <p:sp>
        <p:nvSpPr>
          <p:cNvPr id="24" name="TextBox 20">
            <a:extLst>
              <a:ext uri="{FF2B5EF4-FFF2-40B4-BE49-F238E27FC236}">
                <a16:creationId xmlns:a16="http://schemas.microsoft.com/office/drawing/2014/main" id="{EC8E18CB-1E0F-CBD2-4E25-4DA0B35CE082}"/>
              </a:ext>
            </a:extLst>
          </p:cNvPr>
          <p:cNvSpPr txBox="1"/>
          <p:nvPr/>
        </p:nvSpPr>
        <p:spPr>
          <a:xfrm>
            <a:off x="593815" y="4747314"/>
            <a:ext cx="3321418" cy="3416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09" fontAlgn="base">
              <a:lnSpc>
                <a:spcPct val="90000"/>
              </a:lnSpc>
              <a:spcBef>
                <a:spcPct val="0"/>
              </a:spcBef>
              <a:spcAft>
                <a:spcPct val="0"/>
              </a:spcAft>
              <a:defRPr/>
            </a:pPr>
            <a:r>
              <a:rPr lang="en-US" b="1" kern="0" dirty="0">
                <a:solidFill>
                  <a:srgbClr val="0070C0"/>
                </a:solidFill>
                <a:latin typeface="Arial"/>
              </a:rPr>
              <a:t>Complacency </a:t>
            </a:r>
          </a:p>
        </p:txBody>
      </p:sp>
      <p:sp>
        <p:nvSpPr>
          <p:cNvPr id="25" name="TextBox 22">
            <a:extLst>
              <a:ext uri="{FF2B5EF4-FFF2-40B4-BE49-F238E27FC236}">
                <a16:creationId xmlns:a16="http://schemas.microsoft.com/office/drawing/2014/main" id="{88E4B9F4-6DB1-4D90-9CEF-BE630D2BB638}"/>
              </a:ext>
            </a:extLst>
          </p:cNvPr>
          <p:cNvSpPr txBox="1"/>
          <p:nvPr/>
        </p:nvSpPr>
        <p:spPr>
          <a:xfrm>
            <a:off x="5377612" y="4772096"/>
            <a:ext cx="4154817"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kern="0" dirty="0">
                <a:solidFill>
                  <a:srgbClr val="0070C0"/>
                </a:solidFill>
                <a:latin typeface="Arial"/>
              </a:rPr>
              <a:t>Commitment </a:t>
            </a:r>
            <a:endParaRPr lang="en-US" dirty="0"/>
          </a:p>
        </p:txBody>
      </p:sp>
      <p:sp>
        <p:nvSpPr>
          <p:cNvPr id="26" name="TextBox 6">
            <a:extLst>
              <a:ext uri="{FF2B5EF4-FFF2-40B4-BE49-F238E27FC236}">
                <a16:creationId xmlns:a16="http://schemas.microsoft.com/office/drawing/2014/main" id="{D7D9CE7A-9742-46E8-42FF-D37BE96A30F6}"/>
              </a:ext>
            </a:extLst>
          </p:cNvPr>
          <p:cNvSpPr txBox="1"/>
          <p:nvPr/>
        </p:nvSpPr>
        <p:spPr>
          <a:xfrm>
            <a:off x="3520070" y="2616210"/>
            <a:ext cx="2116605"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Always be on the move</a:t>
            </a:r>
          </a:p>
        </p:txBody>
      </p:sp>
      <p:pic>
        <p:nvPicPr>
          <p:cNvPr id="27" name="Picture 4" descr="Logo&#10;&#10;Description automatically generated with medium confidence">
            <a:extLst>
              <a:ext uri="{FF2B5EF4-FFF2-40B4-BE49-F238E27FC236}">
                <a16:creationId xmlns:a16="http://schemas.microsoft.com/office/drawing/2014/main" id="{195F718B-FBB6-DB07-FF68-C6BFE4BE4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298" y="6049691"/>
            <a:ext cx="2549640" cy="75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10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0">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C037A6-2420-5011-75F4-50D68D1740D2}"/>
              </a:ext>
            </a:extLst>
          </p:cNvPr>
          <p:cNvSpPr txBox="1"/>
          <p:nvPr/>
        </p:nvSpPr>
        <p:spPr>
          <a:xfrm>
            <a:off x="283028" y="445917"/>
            <a:ext cx="4394200" cy="5607749"/>
          </a:xfrm>
          <a:prstGeom prst="rect">
            <a:avLst/>
          </a:prstGeom>
        </p:spPr>
        <p:txBody>
          <a:bodyPr vert="horz" lIns="91440" tIns="45720" rIns="91440" bIns="45720" rtlCol="0" anchor="t">
            <a:normAutofit fontScale="92500" lnSpcReduction="20000"/>
          </a:bodyPr>
          <a:lstStyle/>
          <a:p>
            <a:pPr>
              <a:lnSpc>
                <a:spcPct val="90000"/>
              </a:lnSpc>
              <a:spcBef>
                <a:spcPct val="0"/>
              </a:spcBef>
              <a:spcAft>
                <a:spcPts val="600"/>
              </a:spcAft>
            </a:pPr>
            <a:r>
              <a:rPr lang="en-US" sz="4000" b="1" dirty="0">
                <a:solidFill>
                  <a:schemeClr val="bg1"/>
                </a:solidFill>
                <a:latin typeface="+mj-lt"/>
                <a:ea typeface="+mj-ea"/>
                <a:cs typeface="+mj-cs"/>
              </a:rPr>
              <a:t>Causes of Complacency:</a:t>
            </a:r>
          </a:p>
          <a:p>
            <a:pPr>
              <a:lnSpc>
                <a:spcPct val="90000"/>
              </a:lnSpc>
              <a:spcBef>
                <a:spcPct val="0"/>
              </a:spcBef>
              <a:spcAft>
                <a:spcPts val="600"/>
              </a:spcAft>
            </a:pPr>
            <a:endParaRPr lang="en-US" sz="4000" b="1" dirty="0">
              <a:solidFill>
                <a:schemeClr val="bg1"/>
              </a:solidFill>
              <a:latin typeface="+mj-lt"/>
              <a:ea typeface="+mj-ea"/>
              <a:cs typeface="+mj-cs"/>
            </a:endParaRPr>
          </a:p>
          <a:p>
            <a:pPr>
              <a:lnSpc>
                <a:spcPct val="90000"/>
              </a:lnSpc>
              <a:spcBef>
                <a:spcPct val="0"/>
              </a:spcBef>
              <a:spcAft>
                <a:spcPts val="600"/>
              </a:spcAft>
            </a:pPr>
            <a:r>
              <a:rPr lang="en-US" sz="4000" dirty="0">
                <a:solidFill>
                  <a:schemeClr val="bg1">
                    <a:alpha val="80000"/>
                  </a:schemeClr>
                </a:solidFill>
              </a:rPr>
              <a:t>Systematic Desensitization:   When we hear a message repeatedly or have gradual exposure to a dangerous activity, over time we become immune to the message or danger. </a:t>
            </a:r>
          </a:p>
          <a:p>
            <a:pPr>
              <a:lnSpc>
                <a:spcPct val="90000"/>
              </a:lnSpc>
              <a:spcBef>
                <a:spcPct val="0"/>
              </a:spcBef>
              <a:spcAft>
                <a:spcPts val="600"/>
              </a:spcAft>
            </a:pPr>
            <a:endParaRPr lang="en-US" sz="4000" dirty="0">
              <a:solidFill>
                <a:schemeClr val="bg1"/>
              </a:solidFill>
              <a:latin typeface="+mj-lt"/>
              <a:ea typeface="+mj-ea"/>
              <a:cs typeface="+mj-cs"/>
            </a:endParaRPr>
          </a:p>
        </p:txBody>
      </p:sp>
      <p:pic>
        <p:nvPicPr>
          <p:cNvPr id="3076" name="Picture 4" descr="Complacency - How to Avoid the Silent Killer - Pick the Brain | Motivation  and Self ImprovementPick the Brain | Motivation and Self Improvement">
            <a:extLst>
              <a:ext uri="{FF2B5EF4-FFF2-40B4-BE49-F238E27FC236}">
                <a16:creationId xmlns:a16="http://schemas.microsoft.com/office/drawing/2014/main" id="{67356B2B-DA26-37C8-4D16-3C39586498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06" r="20744" b="-2"/>
          <a:stretch/>
        </p:blipFill>
        <p:spPr bwMode="auto">
          <a:xfrm>
            <a:off x="6858000" y="10"/>
            <a:ext cx="5334000"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noFill/>
          <a:effectLst>
            <a:outerShdw blurRad="381000" dist="152400" dir="10800000" algn="tr"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3083" name="Group 3082">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3084" name="Freeform: Shape 3083">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5" name="Freeform: Shape 3084">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4" name="Picture 4" descr="Logo&#10;&#10;Description automatically generated with medium confidence">
            <a:extLst>
              <a:ext uri="{FF2B5EF4-FFF2-40B4-BE49-F238E27FC236}">
                <a16:creationId xmlns:a16="http://schemas.microsoft.com/office/drawing/2014/main" id="{309C721C-360B-9857-8652-867ADB413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1928" y="5918378"/>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70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410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C037A6-2420-5011-75F4-50D68D1740D2}"/>
              </a:ext>
            </a:extLst>
          </p:cNvPr>
          <p:cNvSpPr txBox="1"/>
          <p:nvPr/>
        </p:nvSpPr>
        <p:spPr>
          <a:xfrm>
            <a:off x="517070" y="487867"/>
            <a:ext cx="6140449" cy="6056866"/>
          </a:xfrm>
          <a:prstGeom prst="rect">
            <a:avLst/>
          </a:prstGeom>
        </p:spPr>
        <p:txBody>
          <a:bodyPr vert="horz" lIns="91440" tIns="45720" rIns="91440" bIns="45720" rtlCol="0" anchor="t">
            <a:normAutofit fontScale="85000" lnSpcReduction="10000"/>
          </a:bodyPr>
          <a:lstStyle/>
          <a:p>
            <a:pPr>
              <a:lnSpc>
                <a:spcPct val="90000"/>
              </a:lnSpc>
              <a:spcBef>
                <a:spcPct val="0"/>
              </a:spcBef>
              <a:spcAft>
                <a:spcPts val="600"/>
              </a:spcAft>
            </a:pPr>
            <a:r>
              <a:rPr lang="en-US" sz="4000" b="1" kern="1200" dirty="0">
                <a:solidFill>
                  <a:schemeClr val="bg1"/>
                </a:solidFill>
                <a:latin typeface="+mj-lt"/>
                <a:ea typeface="+mj-ea"/>
                <a:cs typeface="+mj-cs"/>
              </a:rPr>
              <a:t>Causes of Complacency:</a:t>
            </a:r>
          </a:p>
          <a:p>
            <a:pPr>
              <a:lnSpc>
                <a:spcPct val="90000"/>
              </a:lnSpc>
              <a:spcBef>
                <a:spcPct val="0"/>
              </a:spcBef>
              <a:spcAft>
                <a:spcPts val="600"/>
              </a:spcAft>
            </a:pPr>
            <a:endParaRPr lang="en-US" sz="4000" b="1" kern="1200" dirty="0">
              <a:solidFill>
                <a:schemeClr val="bg1"/>
              </a:solidFill>
              <a:latin typeface="+mj-lt"/>
              <a:ea typeface="+mj-ea"/>
              <a:cs typeface="+mj-cs"/>
            </a:endParaRPr>
          </a:p>
          <a:p>
            <a:pPr>
              <a:lnSpc>
                <a:spcPct val="90000"/>
              </a:lnSpc>
              <a:spcBef>
                <a:spcPct val="0"/>
              </a:spcBef>
              <a:spcAft>
                <a:spcPts val="600"/>
              </a:spcAft>
            </a:pPr>
            <a:r>
              <a:rPr lang="en-US" sz="4000" dirty="0">
                <a:solidFill>
                  <a:schemeClr val="bg1">
                    <a:alpha val="80000"/>
                  </a:schemeClr>
                </a:solidFill>
              </a:rPr>
              <a:t>Normalization of Deviance:  A long-term phenomenon in which individuals or teams repeatedly “</a:t>
            </a:r>
            <a:r>
              <a:rPr lang="en-US" sz="4000" i="1" dirty="0">
                <a:solidFill>
                  <a:schemeClr val="bg1">
                    <a:alpha val="80000"/>
                  </a:schemeClr>
                </a:solidFill>
              </a:rPr>
              <a:t>get away</a:t>
            </a:r>
            <a:r>
              <a:rPr lang="en-US" sz="4000" dirty="0">
                <a:solidFill>
                  <a:schemeClr val="bg1">
                    <a:alpha val="80000"/>
                  </a:schemeClr>
                </a:solidFill>
              </a:rPr>
              <a:t>” with a deviation from established standards until it is no longer seen as a deviation; it becomes the implied standard.  We do something without getting hurt, so we keep doing it.  And the more we don’t get hurt…the more we believe we can’t. </a:t>
            </a:r>
          </a:p>
          <a:p>
            <a:pPr>
              <a:lnSpc>
                <a:spcPct val="90000"/>
              </a:lnSpc>
              <a:spcBef>
                <a:spcPct val="0"/>
              </a:spcBef>
              <a:spcAft>
                <a:spcPts val="600"/>
              </a:spcAft>
            </a:pPr>
            <a:endParaRPr lang="en-US" sz="4000" kern="1200" dirty="0">
              <a:solidFill>
                <a:schemeClr val="bg1"/>
              </a:solidFill>
              <a:latin typeface="+mj-lt"/>
              <a:ea typeface="+mj-ea"/>
              <a:cs typeface="+mj-cs"/>
            </a:endParaRPr>
          </a:p>
        </p:txBody>
      </p:sp>
      <p:grpSp>
        <p:nvGrpSpPr>
          <p:cNvPr id="4101" name="Group 4104">
            <a:extLst>
              <a:ext uri="{FF2B5EF4-FFF2-40B4-BE49-F238E27FC236}">
                <a16:creationId xmlns:a16="http://schemas.microsoft.com/office/drawing/2014/main" id="{B868920F-3C89-4780-A399-2A0099F45D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4102" name="Group 4105">
              <a:extLst>
                <a:ext uri="{FF2B5EF4-FFF2-40B4-BE49-F238E27FC236}">
                  <a16:creationId xmlns:a16="http://schemas.microsoft.com/office/drawing/2014/main" id="{86BC9098-A1F2-42B4-B3CE-C89D727FAF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4110" name="Freeform: Shape 4109">
                <a:extLst>
                  <a:ext uri="{FF2B5EF4-FFF2-40B4-BE49-F238E27FC236}">
                    <a16:creationId xmlns:a16="http://schemas.microsoft.com/office/drawing/2014/main" id="{421BA563-EEB4-4E92-9277-DBB5C6315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1" name="Freeform: Shape 4110">
                <a:extLst>
                  <a:ext uri="{FF2B5EF4-FFF2-40B4-BE49-F238E27FC236}">
                    <a16:creationId xmlns:a16="http://schemas.microsoft.com/office/drawing/2014/main" id="{C99245BA-7784-4E0D-ABE1-A4FB596E4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104" name="Group 4106">
              <a:extLst>
                <a:ext uri="{FF2B5EF4-FFF2-40B4-BE49-F238E27FC236}">
                  <a16:creationId xmlns:a16="http://schemas.microsoft.com/office/drawing/2014/main" id="{3F442D6D-30A3-40EA-ADD8-5313A3BB973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4108" name="Freeform: Shape 4107">
                <a:extLst>
                  <a:ext uri="{FF2B5EF4-FFF2-40B4-BE49-F238E27FC236}">
                    <a16:creationId xmlns:a16="http://schemas.microsoft.com/office/drawing/2014/main" id="{29E679B4-D12E-448A-8D8F-7183D6A2E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09" name="Freeform: Shape 4108">
                <a:extLst>
                  <a:ext uri="{FF2B5EF4-FFF2-40B4-BE49-F238E27FC236}">
                    <a16:creationId xmlns:a16="http://schemas.microsoft.com/office/drawing/2014/main" id="{417E3CDF-0144-4FB2-A798-156EC310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4098" name="Picture 2" descr="Complacency - a barrier to situational awareness - Situational Awareness  Matters!™">
            <a:extLst>
              <a:ext uri="{FF2B5EF4-FFF2-40B4-BE49-F238E27FC236}">
                <a16:creationId xmlns:a16="http://schemas.microsoft.com/office/drawing/2014/main" id="{446A3614-CDF4-27E8-CBD9-44F318A865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26666" y="2431586"/>
            <a:ext cx="3474843" cy="1759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Logo&#10;&#10;Description automatically generated with medium confidence">
            <a:extLst>
              <a:ext uri="{FF2B5EF4-FFF2-40B4-BE49-F238E27FC236}">
                <a16:creationId xmlns:a16="http://schemas.microsoft.com/office/drawing/2014/main" id="{43161177-FB47-DC1D-A015-97DA945B70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1928" y="5918378"/>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260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6" name="Rectangle 512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4" name="Picture 4" descr="Elevator Hazards - Toronto Condo News">
            <a:extLst>
              <a:ext uri="{FF2B5EF4-FFF2-40B4-BE49-F238E27FC236}">
                <a16:creationId xmlns:a16="http://schemas.microsoft.com/office/drawing/2014/main" id="{E6F7DFCB-5D2D-5278-A1B8-74FEA4E7C1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7" r="15402" b="1"/>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5127" name="Group 513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5128" name="Freeform: Shape 513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5130" name="Freeform: Shape 513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TextBox 2">
            <a:extLst>
              <a:ext uri="{FF2B5EF4-FFF2-40B4-BE49-F238E27FC236}">
                <a16:creationId xmlns:a16="http://schemas.microsoft.com/office/drawing/2014/main" id="{C4A3D743-2C81-67DF-D81E-F27E98288948}"/>
              </a:ext>
            </a:extLst>
          </p:cNvPr>
          <p:cNvSpPr txBox="1"/>
          <p:nvPr/>
        </p:nvSpPr>
        <p:spPr>
          <a:xfrm>
            <a:off x="5735860" y="377892"/>
            <a:ext cx="5955397" cy="4700293"/>
          </a:xfrm>
          <a:prstGeom prst="rect">
            <a:avLst/>
          </a:prstGeom>
        </p:spPr>
        <p:txBody>
          <a:bodyPr vert="horz" lIns="91440" tIns="45720" rIns="91440" bIns="45720" rtlCol="0">
            <a:normAutofit/>
          </a:bodyPr>
          <a:lstStyle/>
          <a:p>
            <a:pPr marL="0" indent="-228600">
              <a:lnSpc>
                <a:spcPct val="90000"/>
              </a:lnSpc>
              <a:spcAft>
                <a:spcPts val="600"/>
              </a:spcAft>
              <a:buFont typeface="Arial" panose="020B0604020202020204" pitchFamily="34" charset="0"/>
              <a:buChar char="•"/>
            </a:pPr>
            <a:r>
              <a:rPr lang="en-US" sz="3200" b="1" dirty="0">
                <a:solidFill>
                  <a:schemeClr val="bg1"/>
                </a:solidFill>
              </a:rPr>
              <a:t>Inattentional Blindness :  </a:t>
            </a:r>
            <a:r>
              <a:rPr lang="en-US" sz="3200" dirty="0">
                <a:solidFill>
                  <a:schemeClr val="bg1"/>
                </a:solidFill>
              </a:rPr>
              <a:t>“We see what we look for”.  When we are focused on one thing—like getting a job done quickly—we pay little attention to hazards that may be around us.  Expecting what is “</a:t>
            </a:r>
            <a:r>
              <a:rPr lang="en-US" sz="3200" b="1" dirty="0">
                <a:solidFill>
                  <a:schemeClr val="bg1"/>
                </a:solidFill>
              </a:rPr>
              <a:t>supposed</a:t>
            </a:r>
            <a:r>
              <a:rPr lang="en-US" sz="3200" dirty="0">
                <a:solidFill>
                  <a:schemeClr val="bg1"/>
                </a:solidFill>
              </a:rPr>
              <a:t>” to happen can result in missing the unexpected or out-of-the-ordinary. </a:t>
            </a:r>
          </a:p>
          <a:p>
            <a:pPr marL="0" indent="-228600">
              <a:lnSpc>
                <a:spcPct val="90000"/>
              </a:lnSpc>
              <a:spcAft>
                <a:spcPts val="600"/>
              </a:spcAft>
              <a:buFont typeface="Arial" panose="020B0604020202020204" pitchFamily="34" charset="0"/>
              <a:buChar char="•"/>
            </a:pPr>
            <a:endParaRPr lang="en-US" dirty="0">
              <a:solidFill>
                <a:schemeClr val="bg1"/>
              </a:solidFill>
            </a:endParaRPr>
          </a:p>
        </p:txBody>
      </p:sp>
      <p:grpSp>
        <p:nvGrpSpPr>
          <p:cNvPr id="5134"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5141" name="Freeform: Shape 513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42" name="Freeform: Shape 513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43" name="Freeform: Shape 513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44" name="Freeform: Shape 513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45" name="Freeform: Shape 513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29" name="Picture 4" descr="Logo&#10;&#10;Description automatically generated with medium confidence">
            <a:extLst>
              <a:ext uri="{FF2B5EF4-FFF2-40B4-BE49-F238E27FC236}">
                <a16:creationId xmlns:a16="http://schemas.microsoft.com/office/drawing/2014/main" id="{BD48F544-13CC-A5B7-2129-9B97A7ADC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1928" y="5918378"/>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78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3" name="Freeform: Shape 207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2" name="Picture 4" descr="Optimism and Recovery - Encompass Health">
            <a:extLst>
              <a:ext uri="{FF2B5EF4-FFF2-40B4-BE49-F238E27FC236}">
                <a16:creationId xmlns:a16="http://schemas.microsoft.com/office/drawing/2014/main" id="{7FA3926C-39DF-1457-3790-AE32FF231F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23"/>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A3D743-2C81-67DF-D81E-F27E98288948}"/>
              </a:ext>
            </a:extLst>
          </p:cNvPr>
          <p:cNvSpPr txBox="1"/>
          <p:nvPr/>
        </p:nvSpPr>
        <p:spPr>
          <a:xfrm>
            <a:off x="6096000" y="382483"/>
            <a:ext cx="5767375" cy="5374849"/>
          </a:xfrm>
          <a:prstGeom prst="rect">
            <a:avLst/>
          </a:prstGeom>
        </p:spPr>
        <p:txBody>
          <a:bodyPr vert="horz" lIns="91440" tIns="45720" rIns="91440" bIns="45720" rtlCol="0" anchor="t">
            <a:normAutofit/>
          </a:bodyPr>
          <a:lstStyle/>
          <a:p>
            <a:pPr marL="0"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sz="3200" b="1" dirty="0"/>
              <a:t>Optimism Bias:  </a:t>
            </a:r>
            <a:r>
              <a:rPr lang="en-US" sz="3200" dirty="0"/>
              <a:t>Scientists call this a “</a:t>
            </a:r>
            <a:r>
              <a:rPr lang="en-US" sz="3200" b="1" dirty="0"/>
              <a:t>Mild Positive Illusion</a:t>
            </a:r>
            <a:r>
              <a:rPr lang="en-US" sz="3200" dirty="0"/>
              <a:t>”.  The rest of us call it “</a:t>
            </a:r>
            <a:r>
              <a:rPr lang="en-US" sz="3200" b="1" dirty="0"/>
              <a:t>Rose-Colored Glasses</a:t>
            </a:r>
            <a:r>
              <a:rPr lang="en-US" sz="3200" dirty="0"/>
              <a:t>”.  We overestimate the likelihood of positive events and underestimate the likelihood of negative events.  We don’t think an accident can happen to us, but we’re sure going to win the lottery one day. </a:t>
            </a:r>
          </a:p>
        </p:txBody>
      </p:sp>
      <p:pic>
        <p:nvPicPr>
          <p:cNvPr id="12" name="Picture 4" descr="Logo&#10;&#10;Description automatically generated with medium confidence">
            <a:extLst>
              <a:ext uri="{FF2B5EF4-FFF2-40B4-BE49-F238E27FC236}">
                <a16:creationId xmlns:a16="http://schemas.microsoft.com/office/drawing/2014/main" id="{CADDC55E-2DAD-496E-4558-46947DC64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1928" y="5918378"/>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05841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85A31-BDB5-2BBE-F013-4A799D06095F}"/>
              </a:ext>
            </a:extLst>
          </p:cNvPr>
          <p:cNvSpPr txBox="1"/>
          <p:nvPr/>
        </p:nvSpPr>
        <p:spPr>
          <a:xfrm>
            <a:off x="6537023" y="141552"/>
            <a:ext cx="50063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Warning Signs</a:t>
            </a:r>
            <a:endParaRPr lang="en-US" sz="4400" kern="1200" dirty="0">
              <a:solidFill>
                <a:schemeClr val="tx1"/>
              </a:solidFill>
              <a:latin typeface="+mj-lt"/>
              <a:ea typeface="+mj-ea"/>
              <a:cs typeface="+mj-cs"/>
            </a:endParaRPr>
          </a:p>
        </p:txBody>
      </p:sp>
      <p:sp>
        <p:nvSpPr>
          <p:cNvPr id="1035" name="Freeform: Shape 103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6" name="Freeform: Shape 103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levator Shaft OSHA Danger Safety Sign MCRT019">
            <a:extLst>
              <a:ext uri="{FF2B5EF4-FFF2-40B4-BE49-F238E27FC236}">
                <a16:creationId xmlns:a16="http://schemas.microsoft.com/office/drawing/2014/main" id="{FB3F55D3-5522-5198-8EC9-5E5E08EE72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241" y="1224402"/>
            <a:ext cx="4105275" cy="2943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FD9AD2-2FC0-CE03-D26C-599B764719A2}"/>
              </a:ext>
            </a:extLst>
          </p:cNvPr>
          <p:cNvSpPr txBox="1"/>
          <p:nvPr/>
        </p:nvSpPr>
        <p:spPr>
          <a:xfrm>
            <a:off x="6581844" y="1565696"/>
            <a:ext cx="5430542" cy="398601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3200" b="1" dirty="0"/>
              <a:t>Accepting Lower Standards of Performance:  </a:t>
            </a:r>
            <a:r>
              <a:rPr lang="en-US" sz="3200" dirty="0"/>
              <a:t>For example, not completing or following an inspection sheet or checklist.</a:t>
            </a:r>
          </a:p>
          <a:p>
            <a:pPr indent="-228600">
              <a:lnSpc>
                <a:spcPct val="90000"/>
              </a:lnSpc>
              <a:spcAft>
                <a:spcPts val="600"/>
              </a:spcAft>
              <a:buFont typeface="Arial" panose="020B0604020202020204" pitchFamily="34" charset="0"/>
              <a:buChar char="•"/>
            </a:pPr>
            <a:r>
              <a:rPr lang="en-US" sz="3200" b="1" dirty="0"/>
              <a:t>Erosion of Desire to Remain Proficient:  </a:t>
            </a:r>
            <a:r>
              <a:rPr lang="en-US" sz="3200" dirty="0"/>
              <a:t>Not making the effort to keep learning leads to falling behind.</a:t>
            </a:r>
          </a:p>
          <a:p>
            <a:pPr indent="-228600">
              <a:lnSpc>
                <a:spcPct val="90000"/>
              </a:lnSpc>
              <a:spcAft>
                <a:spcPts val="600"/>
              </a:spcAft>
              <a:buFont typeface="Arial" panose="020B0604020202020204" pitchFamily="34" charset="0"/>
              <a:buChar char="•"/>
            </a:pPr>
            <a:endParaRPr lang="en-US" dirty="0"/>
          </a:p>
        </p:txBody>
      </p:sp>
      <p:pic>
        <p:nvPicPr>
          <p:cNvPr id="13" name="Picture 4" descr="Logo&#10;&#10;Description automatically generated with medium confidence">
            <a:extLst>
              <a:ext uri="{FF2B5EF4-FFF2-40B4-BE49-F238E27FC236}">
                <a16:creationId xmlns:a16="http://schemas.microsoft.com/office/drawing/2014/main" id="{949B1073-01F8-D7A0-7A64-1DFE24BA5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1301" y="5936571"/>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07082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85A31-BDB5-2BBE-F013-4A799D06095F}"/>
              </a:ext>
            </a:extLst>
          </p:cNvPr>
          <p:cNvSpPr txBox="1"/>
          <p:nvPr/>
        </p:nvSpPr>
        <p:spPr>
          <a:xfrm>
            <a:off x="6096000" y="0"/>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Warning Signs</a:t>
            </a:r>
            <a:endParaRPr lang="en-US" sz="4400" dirty="0">
              <a:latin typeface="+mj-lt"/>
              <a:ea typeface="+mj-ea"/>
              <a:cs typeface="+mj-cs"/>
            </a:endParaRPr>
          </a:p>
        </p:txBody>
      </p:sp>
      <p:sp>
        <p:nvSpPr>
          <p:cNvPr id="6151" name="Freeform: Shape 615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a:extLst>
              <a:ext uri="{FF2B5EF4-FFF2-40B4-BE49-F238E27FC236}">
                <a16:creationId xmlns:a16="http://schemas.microsoft.com/office/drawing/2014/main" id="{C70AE944-5C41-DF56-7349-6E5107B17D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66" r="-1" b="1805"/>
          <a:stretch/>
        </p:blipFill>
        <p:spPr bwMode="auto">
          <a:xfrm>
            <a:off x="3" y="133800"/>
            <a:ext cx="4784268" cy="497160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FD9AD2-2FC0-CE03-D26C-599B764719A2}"/>
              </a:ext>
            </a:extLst>
          </p:cNvPr>
          <p:cNvSpPr txBox="1"/>
          <p:nvPr/>
        </p:nvSpPr>
        <p:spPr>
          <a:xfrm>
            <a:off x="6027501" y="1206774"/>
            <a:ext cx="5876028" cy="3985711"/>
          </a:xfrm>
          <a:prstGeom prst="rect">
            <a:avLst/>
          </a:prstGeom>
        </p:spPr>
        <p:txBody>
          <a:bodyPr vert="horz" lIns="91440" tIns="45720" rIns="91440" bIns="45720" rtlCol="0" anchor="t">
            <a:normAutofit fontScale="85000" lnSpcReduction="10000"/>
          </a:bodyPr>
          <a:lstStyle/>
          <a:p>
            <a:pPr indent="-228600">
              <a:lnSpc>
                <a:spcPct val="90000"/>
              </a:lnSpc>
              <a:spcAft>
                <a:spcPts val="600"/>
              </a:spcAft>
              <a:buFont typeface="Arial" panose="020B0604020202020204" pitchFamily="34" charset="0"/>
              <a:buChar char="•"/>
            </a:pPr>
            <a:r>
              <a:rPr lang="en-US" sz="3200" b="1" dirty="0"/>
              <a:t>Boredom and Inattention:  </a:t>
            </a:r>
            <a:r>
              <a:rPr lang="en-US" sz="3200" dirty="0"/>
              <a:t>It’s a chore to come to work, day after day, people don’t feel challenged…or valued. </a:t>
            </a:r>
          </a:p>
          <a:p>
            <a:pPr indent="-228600">
              <a:lnSpc>
                <a:spcPct val="90000"/>
              </a:lnSpc>
              <a:spcAft>
                <a:spcPts val="600"/>
              </a:spcAft>
              <a:buFont typeface="Arial" panose="020B0604020202020204" pitchFamily="34" charset="0"/>
              <a:buChar char="•"/>
            </a:pPr>
            <a:r>
              <a:rPr lang="en-US" sz="3200" b="1" dirty="0"/>
              <a:t>Satisfaction with the Status Quo:  </a:t>
            </a:r>
            <a:r>
              <a:rPr lang="en-US" sz="3200" dirty="0"/>
              <a:t>People resist change, no continuous improvement</a:t>
            </a:r>
          </a:p>
          <a:p>
            <a:pPr indent="-228600">
              <a:lnSpc>
                <a:spcPct val="90000"/>
              </a:lnSpc>
              <a:spcAft>
                <a:spcPts val="600"/>
              </a:spcAft>
              <a:buFont typeface="Arial" panose="020B0604020202020204" pitchFamily="34" charset="0"/>
              <a:buChar char="•"/>
            </a:pPr>
            <a:r>
              <a:rPr lang="en-US" sz="3200" b="1" dirty="0"/>
              <a:t>Neglecting Personal Safety Items: </a:t>
            </a:r>
            <a:r>
              <a:rPr lang="en-US" sz="3200" dirty="0"/>
              <a:t>At first, this may seem trivial, but ignoring even the smallest item of personal safety may be a strong symptom of complacency.</a:t>
            </a:r>
          </a:p>
          <a:p>
            <a:pPr indent="-228600">
              <a:lnSpc>
                <a:spcPct val="90000"/>
              </a:lnSpc>
              <a:spcAft>
                <a:spcPts val="600"/>
              </a:spcAft>
              <a:buFont typeface="Arial" panose="020B0604020202020204" pitchFamily="34" charset="0"/>
              <a:buChar char="•"/>
            </a:pPr>
            <a:endParaRPr lang="en-US" dirty="0"/>
          </a:p>
        </p:txBody>
      </p:sp>
      <p:pic>
        <p:nvPicPr>
          <p:cNvPr id="9" name="Picture 4" descr="Logo&#10;&#10;Description automatically generated with medium confidence">
            <a:extLst>
              <a:ext uri="{FF2B5EF4-FFF2-40B4-BE49-F238E27FC236}">
                <a16:creationId xmlns:a16="http://schemas.microsoft.com/office/drawing/2014/main" id="{8E543FE4-1F12-111F-C204-9EC40EF38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1301" y="5936571"/>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10574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2DE026-C09F-9568-37CE-68FFEF1FB0F2}"/>
              </a:ext>
            </a:extLst>
          </p:cNvPr>
          <p:cNvSpPr txBox="1"/>
          <p:nvPr/>
        </p:nvSpPr>
        <p:spPr>
          <a:xfrm>
            <a:off x="310243" y="112309"/>
            <a:ext cx="7358741" cy="1323439"/>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4000" dirty="0">
                <a:solidFill>
                  <a:schemeClr val="bg1"/>
                </a:solidFill>
                <a:latin typeface="+mj-lt"/>
                <a:ea typeface="+mj-ea"/>
                <a:cs typeface="+mj-cs"/>
              </a:rPr>
              <a:t>Requires two kinds of </a:t>
            </a:r>
            <a:r>
              <a:rPr lang="en-US" sz="4000" b="1" i="1" dirty="0">
                <a:solidFill>
                  <a:schemeClr val="bg1"/>
                </a:solidFill>
                <a:latin typeface="+mj-lt"/>
                <a:ea typeface="+mj-ea"/>
                <a:cs typeface="+mj-cs"/>
              </a:rPr>
              <a:t>Awareness</a:t>
            </a:r>
            <a:r>
              <a:rPr lang="en-US" sz="4000" dirty="0">
                <a:solidFill>
                  <a:schemeClr val="bg1"/>
                </a:solidFill>
                <a:latin typeface="+mj-lt"/>
                <a:ea typeface="+mj-ea"/>
                <a:cs typeface="+mj-cs"/>
              </a:rPr>
              <a:t>:</a:t>
            </a:r>
          </a:p>
          <a:p>
            <a:pPr>
              <a:lnSpc>
                <a:spcPct val="90000"/>
              </a:lnSpc>
              <a:spcBef>
                <a:spcPct val="0"/>
              </a:spcBef>
              <a:spcAft>
                <a:spcPts val="600"/>
              </a:spcAft>
            </a:pPr>
            <a:r>
              <a:rPr lang="en-US" sz="4000" dirty="0">
                <a:solidFill>
                  <a:schemeClr val="bg1"/>
                </a:solidFill>
                <a:latin typeface="+mj-lt"/>
                <a:ea typeface="+mj-ea"/>
                <a:cs typeface="+mj-cs"/>
              </a:rPr>
              <a:t> </a:t>
            </a:r>
            <a:r>
              <a:rPr lang="en-US" sz="4000" b="1" dirty="0">
                <a:solidFill>
                  <a:schemeClr val="bg1"/>
                </a:solidFill>
                <a:latin typeface="+mj-lt"/>
                <a:ea typeface="+mj-ea"/>
                <a:cs typeface="+mj-cs"/>
              </a:rPr>
              <a:t>Situational Awareness  </a:t>
            </a:r>
          </a:p>
          <a:p>
            <a:pPr>
              <a:lnSpc>
                <a:spcPct val="90000"/>
              </a:lnSpc>
              <a:spcBef>
                <a:spcPct val="0"/>
              </a:spcBef>
              <a:spcAft>
                <a:spcPts val="600"/>
              </a:spcAft>
            </a:pPr>
            <a:endParaRPr lang="en-US" sz="3400"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4B0D68E1-72A0-0FE8-3F53-90F1A715F8DE}"/>
              </a:ext>
            </a:extLst>
          </p:cNvPr>
          <p:cNvSpPr txBox="1"/>
          <p:nvPr/>
        </p:nvSpPr>
        <p:spPr>
          <a:xfrm>
            <a:off x="310243" y="1039586"/>
            <a:ext cx="6717392" cy="5676900"/>
          </a:xfrm>
          <a:prstGeom prst="rect">
            <a:avLst/>
          </a:prstGeom>
        </p:spPr>
        <p:txBody>
          <a:bodyPr vert="horz" lIns="91440" tIns="45720" rIns="91440" bIns="45720" rtlCol="0">
            <a:normAutofit lnSpcReduction="10000"/>
          </a:bodyPr>
          <a:lstStyle/>
          <a:p>
            <a:pPr>
              <a:lnSpc>
                <a:spcPct val="90000"/>
              </a:lnSpc>
              <a:spcAft>
                <a:spcPts val="600"/>
              </a:spcAft>
            </a:pPr>
            <a:r>
              <a:rPr lang="en-US" sz="1500" b="1" dirty="0">
                <a:solidFill>
                  <a:schemeClr val="bg1">
                    <a:alpha val="80000"/>
                  </a:schemeClr>
                </a:solidFill>
              </a:rPr>
              <a:t>  </a:t>
            </a:r>
          </a:p>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See the big picture, not just the details. Be aware of everything around you and how they might interact to create a dangerous situation.</a:t>
            </a:r>
          </a:p>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Assess the entire area before exiting your vehicle, leaving a building, etc.</a:t>
            </a:r>
          </a:p>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Watch for parked, occupied vehicles</a:t>
            </a:r>
          </a:p>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Notice body language – keep distance between you and strangers (two arms’ length minimum)</a:t>
            </a:r>
          </a:p>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If conversation gets confrontational – leave the area immediately</a:t>
            </a:r>
          </a:p>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Keep one hand free when walking – dominant hand if possible</a:t>
            </a:r>
          </a:p>
          <a:p>
            <a:pPr lvl="2" indent="-228600">
              <a:lnSpc>
                <a:spcPct val="90000"/>
              </a:lnSpc>
              <a:spcBef>
                <a:spcPts val="0"/>
              </a:spcBef>
              <a:spcAft>
                <a:spcPts val="600"/>
              </a:spcAft>
              <a:buFont typeface="Arial" panose="020B0604020202020204" pitchFamily="34" charset="0"/>
              <a:buChar char="•"/>
            </a:pPr>
            <a:endParaRPr lang="en-US" sz="1500" dirty="0">
              <a:solidFill>
                <a:schemeClr val="bg1">
                  <a:alpha val="80000"/>
                </a:schemeClr>
              </a:solidFill>
            </a:endParaRPr>
          </a:p>
        </p:txBody>
      </p:sp>
      <p:pic>
        <p:nvPicPr>
          <p:cNvPr id="8194" name="Picture 2" descr="Perform Our Work Safely - Safety Reminder Signs">
            <a:extLst>
              <a:ext uri="{FF2B5EF4-FFF2-40B4-BE49-F238E27FC236}">
                <a16:creationId xmlns:a16="http://schemas.microsoft.com/office/drawing/2014/main" id="{EA942AAB-1821-AA21-1F7A-FC2B28D888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17" r="17025"/>
          <a:stretch/>
        </p:blipFill>
        <p:spPr bwMode="auto">
          <a:xfrm>
            <a:off x="7619999" y="0"/>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8201" name="Group 8200">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8202" name="Freeform: Shape 8201">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03" name="Freeform: Shape 8202">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3" name="Picture 4" descr="Logo&#10;&#10;Description automatically generated with medium confidence">
            <a:extLst>
              <a:ext uri="{FF2B5EF4-FFF2-40B4-BE49-F238E27FC236}">
                <a16:creationId xmlns:a16="http://schemas.microsoft.com/office/drawing/2014/main" id="{6172D57D-3A91-F218-4E3B-3E1371922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1301" y="5936571"/>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21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B0D68E1-72A0-0FE8-3F53-90F1A715F8DE}"/>
              </a:ext>
            </a:extLst>
          </p:cNvPr>
          <p:cNvSpPr txBox="1"/>
          <p:nvPr/>
        </p:nvSpPr>
        <p:spPr>
          <a:xfrm>
            <a:off x="1998041" y="1715966"/>
            <a:ext cx="8195918" cy="4024884"/>
          </a:xfrm>
          <a:prstGeom prst="rect">
            <a:avLst/>
          </a:prstGeom>
        </p:spPr>
        <p:txBody>
          <a:bodyPr vert="horz" lIns="91440" tIns="45720" rIns="91440" bIns="45720" rtlCol="0" anchor="t">
            <a:normAutofit/>
          </a:bodyPr>
          <a:lstStyle/>
          <a:p>
            <a:pPr lvl="1" indent="-228600">
              <a:lnSpc>
                <a:spcPct val="90000"/>
              </a:lnSpc>
              <a:spcBef>
                <a:spcPts val="0"/>
              </a:spcBef>
              <a:spcAft>
                <a:spcPts val="600"/>
              </a:spcAft>
              <a:buFont typeface="Arial" panose="020B0604020202020204" pitchFamily="34" charset="0"/>
              <a:buChar char="•"/>
            </a:pPr>
            <a:r>
              <a:rPr lang="en-US" sz="3600" dirty="0"/>
              <a:t>Assess the </a:t>
            </a:r>
            <a:r>
              <a:rPr lang="en-US" sz="3600" u="sng" dirty="0"/>
              <a:t>entire</a:t>
            </a:r>
            <a:r>
              <a:rPr lang="en-US" sz="3600" dirty="0"/>
              <a:t> situation before you start the job assessment </a:t>
            </a:r>
          </a:p>
          <a:p>
            <a:pPr lvl="1" indent="-228600">
              <a:lnSpc>
                <a:spcPct val="90000"/>
              </a:lnSpc>
              <a:spcBef>
                <a:spcPts val="0"/>
              </a:spcBef>
              <a:spcAft>
                <a:spcPts val="600"/>
              </a:spcAft>
              <a:buFont typeface="Arial" panose="020B0604020202020204" pitchFamily="34" charset="0"/>
              <a:buChar char="•"/>
            </a:pPr>
            <a:r>
              <a:rPr lang="en-US" sz="3600" dirty="0"/>
              <a:t>What or who could enter my work zone and create a hazard?</a:t>
            </a:r>
          </a:p>
          <a:p>
            <a:pPr lvl="1" indent="-228600">
              <a:lnSpc>
                <a:spcPct val="90000"/>
              </a:lnSpc>
              <a:spcBef>
                <a:spcPts val="0"/>
              </a:spcBef>
              <a:spcAft>
                <a:spcPts val="600"/>
              </a:spcAft>
              <a:buFont typeface="Arial" panose="020B0604020202020204" pitchFamily="34" charset="0"/>
              <a:buChar char="•"/>
            </a:pPr>
            <a:r>
              <a:rPr lang="en-US" sz="3600" dirty="0"/>
              <a:t>Plan for the unexpected – what to do if…</a:t>
            </a:r>
          </a:p>
          <a:p>
            <a:pPr lvl="1" indent="-228600">
              <a:lnSpc>
                <a:spcPct val="90000"/>
              </a:lnSpc>
              <a:spcBef>
                <a:spcPts val="0"/>
              </a:spcBef>
              <a:spcAft>
                <a:spcPts val="600"/>
              </a:spcAft>
              <a:buFont typeface="Arial" panose="020B0604020202020204" pitchFamily="34" charset="0"/>
              <a:buChar char="•"/>
            </a:pPr>
            <a:r>
              <a:rPr lang="en-US" sz="3600" dirty="0"/>
              <a:t>Plan escape route – know what you will do in an emergency</a:t>
            </a:r>
          </a:p>
          <a:p>
            <a:pPr lvl="2" indent="-228600">
              <a:lnSpc>
                <a:spcPct val="90000"/>
              </a:lnSpc>
              <a:spcBef>
                <a:spcPts val="0"/>
              </a:spcBef>
              <a:spcAft>
                <a:spcPts val="600"/>
              </a:spcAft>
              <a:buFont typeface="Arial" panose="020B0604020202020204" pitchFamily="34" charset="0"/>
              <a:buChar char="•"/>
            </a:pPr>
            <a:endParaRPr lang="en-US" sz="1700" dirty="0"/>
          </a:p>
        </p:txBody>
      </p:sp>
      <p:pic>
        <p:nvPicPr>
          <p:cNvPr id="10" name="Picture 4" descr="Logo&#10;&#10;Description automatically generated with medium confidence">
            <a:extLst>
              <a:ext uri="{FF2B5EF4-FFF2-40B4-BE49-F238E27FC236}">
                <a16:creationId xmlns:a16="http://schemas.microsoft.com/office/drawing/2014/main" id="{8324DBC4-5E8C-A39B-9583-F2F4E1C12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6743" y="6001885"/>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9A6FE0A-57EB-5E5F-13D1-9837B432D8FE}"/>
              </a:ext>
            </a:extLst>
          </p:cNvPr>
          <p:cNvSpPr txBox="1"/>
          <p:nvPr/>
        </p:nvSpPr>
        <p:spPr>
          <a:xfrm>
            <a:off x="2230198" y="422510"/>
            <a:ext cx="6819216" cy="1661993"/>
          </a:xfrm>
          <a:prstGeom prst="rect">
            <a:avLst/>
          </a:prstGeom>
          <a:noFill/>
        </p:spPr>
        <p:txBody>
          <a:bodyPr wrap="square">
            <a:spAutoFit/>
          </a:bodyPr>
          <a:lstStyle/>
          <a:p>
            <a:pPr>
              <a:spcAft>
                <a:spcPts val="600"/>
              </a:spcAft>
            </a:pPr>
            <a:r>
              <a:rPr lang="en-US" sz="3600" dirty="0"/>
              <a:t>Requires two kinds of </a:t>
            </a:r>
            <a:r>
              <a:rPr lang="en-US" sz="3600" b="1" i="1" dirty="0"/>
              <a:t>Awareness</a:t>
            </a:r>
            <a:r>
              <a:rPr lang="en-US" sz="3600" dirty="0"/>
              <a:t>:</a:t>
            </a:r>
          </a:p>
          <a:p>
            <a:pPr>
              <a:spcAft>
                <a:spcPts val="600"/>
              </a:spcAft>
            </a:pPr>
            <a:r>
              <a:rPr lang="en-US" sz="2800" dirty="0"/>
              <a:t> </a:t>
            </a:r>
            <a:r>
              <a:rPr lang="en-US" sz="2800" b="1" dirty="0"/>
              <a:t>Situational Awareness  </a:t>
            </a:r>
          </a:p>
          <a:p>
            <a:pPr>
              <a:spcAft>
                <a:spcPts val="600"/>
              </a:spcAft>
            </a:pPr>
            <a:endParaRPr lang="en-US" sz="2800" dirty="0"/>
          </a:p>
        </p:txBody>
      </p:sp>
    </p:spTree>
    <p:extLst>
      <p:ext uri="{BB962C8B-B14F-4D97-AF65-F5344CB8AC3E}">
        <p14:creationId xmlns:p14="http://schemas.microsoft.com/office/powerpoint/2010/main" val="65920225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434518-2425-0603-FF01-51A5D2F87BC3}"/>
              </a:ext>
            </a:extLst>
          </p:cNvPr>
          <p:cNvSpPr txBox="1"/>
          <p:nvPr/>
        </p:nvSpPr>
        <p:spPr>
          <a:xfrm>
            <a:off x="5001635" y="980679"/>
            <a:ext cx="6586491" cy="1286160"/>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100" dirty="0">
                <a:latin typeface="+mj-lt"/>
                <a:ea typeface="+mj-ea"/>
                <a:cs typeface="+mj-cs"/>
              </a:rPr>
              <a:t>Three States of Mind that Lead to Critical Errors</a:t>
            </a:r>
          </a:p>
          <a:p>
            <a:pPr>
              <a:lnSpc>
                <a:spcPct val="90000"/>
              </a:lnSpc>
              <a:spcBef>
                <a:spcPct val="0"/>
              </a:spcBef>
              <a:spcAft>
                <a:spcPts val="600"/>
              </a:spcAft>
            </a:pPr>
            <a:endParaRPr lang="en-US" sz="4100" dirty="0">
              <a:latin typeface="+mj-lt"/>
              <a:ea typeface="+mj-ea"/>
              <a:cs typeface="+mj-cs"/>
            </a:endParaRPr>
          </a:p>
        </p:txBody>
      </p:sp>
      <p:sp>
        <p:nvSpPr>
          <p:cNvPr id="3" name="TextBox 2">
            <a:extLst>
              <a:ext uri="{FF2B5EF4-FFF2-40B4-BE49-F238E27FC236}">
                <a16:creationId xmlns:a16="http://schemas.microsoft.com/office/drawing/2014/main" id="{7C2AE1F9-C4D7-912E-532C-B46D26FD4B96}"/>
              </a:ext>
            </a:extLst>
          </p:cNvPr>
          <p:cNvSpPr txBox="1"/>
          <p:nvPr/>
        </p:nvSpPr>
        <p:spPr>
          <a:xfrm>
            <a:off x="5001635" y="2286996"/>
            <a:ext cx="6586489" cy="3785419"/>
          </a:xfrm>
          <a:prstGeom prst="rect">
            <a:avLst/>
          </a:prstGeom>
        </p:spPr>
        <p:txBody>
          <a:bodyPr vert="horz" lIns="91440" tIns="45720" rIns="91440" bIns="45720" rtlCol="0">
            <a:norm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rPr>
              <a:t>By the end of this presentation, you will be able to recognize:</a:t>
            </a:r>
          </a:p>
          <a:p>
            <a:pPr marL="0" marR="0">
              <a:spcBef>
                <a:spcPts val="0"/>
              </a:spcBef>
              <a:spcAft>
                <a:spcPts val="0"/>
              </a:spcAft>
            </a:pPr>
            <a:endParaRPr lang="en-US" sz="1200" dirty="0"/>
          </a:p>
          <a:p>
            <a:pPr indent="-228600">
              <a:lnSpc>
                <a:spcPct val="90000"/>
              </a:lnSpc>
              <a:spcAft>
                <a:spcPts val="600"/>
              </a:spcAft>
              <a:buFont typeface="Arial" panose="020B0604020202020204" pitchFamily="34" charset="0"/>
              <a:buChar char="•"/>
            </a:pPr>
            <a:r>
              <a:rPr lang="en-US" sz="2800" dirty="0"/>
              <a:t>Frustration</a:t>
            </a:r>
          </a:p>
          <a:p>
            <a:pPr indent="-228600">
              <a:lnSpc>
                <a:spcPct val="90000"/>
              </a:lnSpc>
              <a:spcAft>
                <a:spcPts val="600"/>
              </a:spcAft>
              <a:buFont typeface="Arial" panose="020B0604020202020204" pitchFamily="34" charset="0"/>
              <a:buChar char="•"/>
            </a:pPr>
            <a:r>
              <a:rPr lang="en-US" sz="2800" dirty="0"/>
              <a:t>Fatigue</a:t>
            </a:r>
          </a:p>
          <a:p>
            <a:pPr indent="-228600">
              <a:lnSpc>
                <a:spcPct val="90000"/>
              </a:lnSpc>
              <a:spcAft>
                <a:spcPts val="600"/>
              </a:spcAft>
              <a:buFont typeface="Arial" panose="020B0604020202020204" pitchFamily="34" charset="0"/>
              <a:buChar char="•"/>
            </a:pPr>
            <a:r>
              <a:rPr lang="en-US" sz="2800" dirty="0"/>
              <a:t>Complacency </a:t>
            </a:r>
          </a:p>
          <a:p>
            <a:pPr indent="-228600">
              <a:lnSpc>
                <a:spcPct val="90000"/>
              </a:lnSpc>
              <a:spcAft>
                <a:spcPts val="60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Describe ways to cope with frustration,  fatigue, and complacency.</a:t>
            </a:r>
            <a:endParaRPr lang="en-US" sz="2800" dirty="0">
              <a:effectLst/>
              <a:latin typeface="Times New Roman" panose="02020603050405020304" pitchFamily="18" charset="0"/>
              <a:ea typeface="Calibri" panose="020F0502020204030204" pitchFamily="34" charset="0"/>
            </a:endParaRPr>
          </a:p>
          <a:p>
            <a:pPr indent="-228600">
              <a:lnSpc>
                <a:spcPct val="90000"/>
              </a:lnSpc>
              <a:spcAft>
                <a:spcPts val="600"/>
              </a:spcAft>
              <a:buFont typeface="Arial" panose="020B0604020202020204" pitchFamily="34" charset="0"/>
              <a:buChar char="•"/>
            </a:pPr>
            <a:endParaRPr lang="en-US" sz="2800" dirty="0"/>
          </a:p>
          <a:p>
            <a:pPr>
              <a:lnSpc>
                <a:spcPct val="90000"/>
              </a:lnSpc>
              <a:spcAft>
                <a:spcPts val="600"/>
              </a:spcAft>
            </a:pPr>
            <a:endParaRPr lang="en-US" sz="1000" dirty="0"/>
          </a:p>
          <a:p>
            <a:pPr>
              <a:lnSpc>
                <a:spcPct val="90000"/>
              </a:lnSpc>
              <a:spcAft>
                <a:spcPts val="600"/>
              </a:spcAft>
            </a:pPr>
            <a:endParaRPr lang="en-US" sz="2800" dirty="0"/>
          </a:p>
          <a:p>
            <a:pPr indent="-228600">
              <a:lnSpc>
                <a:spcPct val="90000"/>
              </a:lnSpc>
              <a:spcAft>
                <a:spcPts val="600"/>
              </a:spcAft>
              <a:buFont typeface="Arial" panose="020B0604020202020204" pitchFamily="34" charset="0"/>
              <a:buChar char="•"/>
            </a:pPr>
            <a:endParaRPr lang="en-US" sz="2800" dirty="0"/>
          </a:p>
        </p:txBody>
      </p:sp>
      <p:pic>
        <p:nvPicPr>
          <p:cNvPr id="9" name="Picture 8" descr="Person walking up a stairs">
            <a:extLst>
              <a:ext uri="{FF2B5EF4-FFF2-40B4-BE49-F238E27FC236}">
                <a16:creationId xmlns:a16="http://schemas.microsoft.com/office/drawing/2014/main" id="{F424E90F-326A-45EE-9763-003D791B13F5}"/>
              </a:ext>
            </a:extLst>
          </p:cNvPr>
          <p:cNvPicPr>
            <a:picLocks noChangeAspect="1"/>
          </p:cNvPicPr>
          <p:nvPr/>
        </p:nvPicPr>
        <p:blipFill rotWithShape="1">
          <a:blip r:embed="rId2"/>
          <a:srcRect l="36907" r="17974"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4" descr="Logo&#10;&#10;Description automatically generated with medium confidence">
            <a:extLst>
              <a:ext uri="{FF2B5EF4-FFF2-40B4-BE49-F238E27FC236}">
                <a16:creationId xmlns:a16="http://schemas.microsoft.com/office/drawing/2014/main" id="{38FE1031-82BE-B37A-F8F3-29104CA3B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5568" y="5877321"/>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680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2DE026-C09F-9568-37CE-68FFEF1FB0F2}"/>
              </a:ext>
            </a:extLst>
          </p:cNvPr>
          <p:cNvSpPr txBox="1"/>
          <p:nvPr/>
        </p:nvSpPr>
        <p:spPr>
          <a:xfrm>
            <a:off x="4546602" y="427994"/>
            <a:ext cx="7043058" cy="1323439"/>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4000" dirty="0">
                <a:solidFill>
                  <a:schemeClr val="bg1"/>
                </a:solidFill>
                <a:latin typeface="+mj-lt"/>
                <a:ea typeface="+mj-ea"/>
                <a:cs typeface="+mj-cs"/>
              </a:rPr>
              <a:t>Requires two kinds of </a:t>
            </a:r>
            <a:r>
              <a:rPr lang="en-US" sz="4000" b="1" i="1" dirty="0">
                <a:solidFill>
                  <a:schemeClr val="bg1"/>
                </a:solidFill>
                <a:latin typeface="+mj-lt"/>
                <a:ea typeface="+mj-ea"/>
                <a:cs typeface="+mj-cs"/>
              </a:rPr>
              <a:t>Awareness</a:t>
            </a:r>
            <a:r>
              <a:rPr lang="en-US" sz="4000" dirty="0">
                <a:solidFill>
                  <a:schemeClr val="bg1"/>
                </a:solidFill>
                <a:latin typeface="+mj-lt"/>
                <a:ea typeface="+mj-ea"/>
                <a:cs typeface="+mj-cs"/>
              </a:rPr>
              <a:t>:</a:t>
            </a:r>
          </a:p>
          <a:p>
            <a:pPr>
              <a:lnSpc>
                <a:spcPct val="90000"/>
              </a:lnSpc>
              <a:spcBef>
                <a:spcPct val="0"/>
              </a:spcBef>
              <a:spcAft>
                <a:spcPts val="600"/>
              </a:spcAft>
            </a:pPr>
            <a:r>
              <a:rPr lang="en-US" sz="4000" b="1" dirty="0">
                <a:solidFill>
                  <a:schemeClr val="bg1"/>
                </a:solidFill>
                <a:latin typeface="+mj-lt"/>
                <a:ea typeface="+mj-ea"/>
                <a:cs typeface="+mj-cs"/>
              </a:rPr>
              <a:t>Self-Awareness</a:t>
            </a:r>
            <a:endParaRPr lang="en-US" sz="4000" dirty="0">
              <a:solidFill>
                <a:schemeClr val="bg1"/>
              </a:solidFill>
              <a:latin typeface="+mj-lt"/>
              <a:ea typeface="+mj-ea"/>
              <a:cs typeface="+mj-cs"/>
            </a:endParaRPr>
          </a:p>
        </p:txBody>
      </p:sp>
      <p:pic>
        <p:nvPicPr>
          <p:cNvPr id="7170" name="Picture 2" descr="Self Awareness, 3D Rendering, A Red Stop Sign Stock Photo, Picture And  Royalty Free Image. Image 57173863.">
            <a:extLst>
              <a:ext uri="{FF2B5EF4-FFF2-40B4-BE49-F238E27FC236}">
                <a16:creationId xmlns:a16="http://schemas.microsoft.com/office/drawing/2014/main" id="{C056000A-5BA5-3EAB-CCC0-02E338936C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34" r="13399"/>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7177" name="Group 7176">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7178" name="Freeform: Shape 7177">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79" name="Freeform: Shape 7178">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4B0D68E1-72A0-0FE8-3F53-90F1A715F8DE}"/>
              </a:ext>
            </a:extLst>
          </p:cNvPr>
          <p:cNvSpPr txBox="1"/>
          <p:nvPr/>
        </p:nvSpPr>
        <p:spPr>
          <a:xfrm>
            <a:off x="4591050" y="1687713"/>
            <a:ext cx="7241721" cy="4555243"/>
          </a:xfrm>
          <a:prstGeom prst="rect">
            <a:avLst/>
          </a:prstGeom>
        </p:spPr>
        <p:txBody>
          <a:bodyPr vert="horz" lIns="91440" tIns="45720" rIns="91440" bIns="45720" rtlCol="0">
            <a:normAutofit/>
          </a:bodyPr>
          <a:lstStyle/>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Think about what you’re thinking about.  Pay attention to your mindset and where your focus is.</a:t>
            </a:r>
          </a:p>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State of mind</a:t>
            </a:r>
          </a:p>
          <a:p>
            <a:pPr indent="-228600">
              <a:lnSpc>
                <a:spcPct val="90000"/>
              </a:lnSpc>
              <a:spcAft>
                <a:spcPts val="600"/>
              </a:spcAft>
              <a:buFont typeface="Arial" panose="020B0604020202020204" pitchFamily="34" charset="0"/>
              <a:buChar char="•"/>
            </a:pPr>
            <a:r>
              <a:rPr lang="en-US" sz="2800" dirty="0">
                <a:solidFill>
                  <a:schemeClr val="bg1">
                    <a:alpha val="80000"/>
                  </a:schemeClr>
                </a:solidFill>
              </a:rPr>
              <a:t>Frustration</a:t>
            </a:r>
          </a:p>
          <a:p>
            <a:pPr marL="0" indent="-228600">
              <a:lnSpc>
                <a:spcPct val="90000"/>
              </a:lnSpc>
              <a:spcAft>
                <a:spcPts val="600"/>
              </a:spcAft>
              <a:buFont typeface="Arial" panose="020B0604020202020204" pitchFamily="34" charset="0"/>
              <a:buChar char="•"/>
            </a:pPr>
            <a:r>
              <a:rPr lang="en-US" sz="2800">
                <a:solidFill>
                  <a:schemeClr val="bg1">
                    <a:alpha val="80000"/>
                  </a:schemeClr>
                </a:solidFill>
              </a:rPr>
              <a:t>Rushing</a:t>
            </a:r>
            <a:endParaRPr lang="en-US" sz="2800" dirty="0">
              <a:solidFill>
                <a:schemeClr val="bg1">
                  <a:alpha val="80000"/>
                </a:schemeClr>
              </a:solidFill>
            </a:endParaRPr>
          </a:p>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Fatigue</a:t>
            </a:r>
          </a:p>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Mind on task</a:t>
            </a:r>
          </a:p>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Avoid distractions – cell phones</a:t>
            </a:r>
          </a:p>
          <a:p>
            <a:pPr marL="0" indent="-228600">
              <a:lnSpc>
                <a:spcPct val="90000"/>
              </a:lnSpc>
              <a:spcAft>
                <a:spcPts val="600"/>
              </a:spcAft>
              <a:buFont typeface="Arial" panose="020B0604020202020204" pitchFamily="34" charset="0"/>
              <a:buChar char="•"/>
            </a:pPr>
            <a:r>
              <a:rPr lang="en-US" sz="2800" dirty="0">
                <a:solidFill>
                  <a:schemeClr val="bg1">
                    <a:alpha val="80000"/>
                  </a:schemeClr>
                </a:solidFill>
              </a:rPr>
              <a:t>Work/move with intention</a:t>
            </a:r>
          </a:p>
          <a:p>
            <a:pPr lvl="2" indent="-228600">
              <a:lnSpc>
                <a:spcPct val="90000"/>
              </a:lnSpc>
              <a:spcBef>
                <a:spcPts val="0"/>
              </a:spcBef>
              <a:spcAft>
                <a:spcPts val="600"/>
              </a:spcAft>
              <a:buFont typeface="Arial" panose="020B0604020202020204" pitchFamily="34" charset="0"/>
              <a:buChar char="•"/>
            </a:pPr>
            <a:endParaRPr lang="en-US" sz="1500" dirty="0">
              <a:solidFill>
                <a:schemeClr val="bg1">
                  <a:alpha val="80000"/>
                </a:schemeClr>
              </a:solidFill>
            </a:endParaRPr>
          </a:p>
        </p:txBody>
      </p:sp>
      <p:pic>
        <p:nvPicPr>
          <p:cNvPr id="13" name="Picture 4" descr="Logo&#10;&#10;Description automatically generated with medium confidence">
            <a:extLst>
              <a:ext uri="{FF2B5EF4-FFF2-40B4-BE49-F238E27FC236}">
                <a16:creationId xmlns:a16="http://schemas.microsoft.com/office/drawing/2014/main" id="{B7642A6B-357E-E829-2E9A-B2E842B79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6743" y="6001885"/>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58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Elevator Out Of Order OSHA Notice Safety Sign MEQM805">
            <a:extLst>
              <a:ext uri="{FF2B5EF4-FFF2-40B4-BE49-F238E27FC236}">
                <a16:creationId xmlns:a16="http://schemas.microsoft.com/office/drawing/2014/main" id="{265F72E7-DEF7-FE40-89B8-635C16726B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8" r="8023"/>
          <a:stretch/>
        </p:blipFill>
        <p:spPr bwMode="auto">
          <a:xfrm>
            <a:off x="115612" y="0"/>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9223" name="Freeform: Shape 922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4" descr="Logo&#10;&#10;Description automatically generated with medium confidence">
            <a:extLst>
              <a:ext uri="{FF2B5EF4-FFF2-40B4-BE49-F238E27FC236}">
                <a16:creationId xmlns:a16="http://schemas.microsoft.com/office/drawing/2014/main" id="{C957AB2A-9C2A-AB0E-5843-A3FCDE29B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6743" y="6001885"/>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5FE5E7D-3FE6-5E39-33BA-EA48C2014D9E}"/>
              </a:ext>
            </a:extLst>
          </p:cNvPr>
          <p:cNvSpPr txBox="1"/>
          <p:nvPr/>
        </p:nvSpPr>
        <p:spPr>
          <a:xfrm>
            <a:off x="6252428" y="830825"/>
            <a:ext cx="5865941" cy="5693866"/>
          </a:xfrm>
          <a:prstGeom prst="rect">
            <a:avLst/>
          </a:prstGeom>
          <a:noFill/>
        </p:spPr>
        <p:txBody>
          <a:bodyPr wrap="square">
            <a:spAutoFit/>
          </a:bodyPr>
          <a:lstStyle/>
          <a:p>
            <a:pPr marL="0" indent="0">
              <a:buNone/>
            </a:pPr>
            <a:r>
              <a:rPr lang="en-US" sz="2800" b="1" dirty="0"/>
              <a:t>Keep Safety Fresh:  </a:t>
            </a:r>
          </a:p>
          <a:p>
            <a:pPr marL="0" indent="0">
              <a:buNone/>
            </a:pPr>
            <a:r>
              <a:rPr lang="en-US" sz="2800" dirty="0">
                <a:effectLst/>
                <a:latin typeface="Calibri" panose="020F0502020204030204" pitchFamily="34" charset="0"/>
                <a:ea typeface="Times New Roman" panose="02020603050405020304" pitchFamily="18" charset="0"/>
              </a:rPr>
              <a:t>Stay current on the latest safety information, and practice and follow safety policies and procedures. </a:t>
            </a:r>
          </a:p>
          <a:p>
            <a:pPr marL="0" indent="0">
              <a:buNone/>
            </a:pPr>
            <a:endParaRPr lang="en-US" sz="2800" dirty="0"/>
          </a:p>
          <a:p>
            <a:pPr marL="0" indent="0">
              <a:spcBef>
                <a:spcPts val="0"/>
              </a:spcBef>
              <a:spcAft>
                <a:spcPts val="0"/>
              </a:spcAft>
              <a:buNone/>
            </a:pPr>
            <a:r>
              <a:rPr lang="en-US" sz="2800" b="1" dirty="0"/>
              <a:t>Demand Safety: </a:t>
            </a:r>
          </a:p>
          <a:p>
            <a:pPr marL="0" indent="0">
              <a:spcBef>
                <a:spcPts val="0"/>
              </a:spcBef>
              <a:spcAft>
                <a:spcPts val="0"/>
              </a:spcAft>
              <a:buNone/>
            </a:pPr>
            <a:r>
              <a:rPr lang="en-US" sz="2800" dirty="0"/>
              <a:t>Don’t tolerate any deviation from safe practices. Hold yourself accountable and always be a role model for safety. If you see a co-worker doing something unsafe, speak up. You just might save their life!</a:t>
            </a:r>
          </a:p>
          <a:p>
            <a:pPr marL="0" indent="0">
              <a:spcBef>
                <a:spcPts val="0"/>
              </a:spcBef>
              <a:spcAft>
                <a:spcPts val="0"/>
              </a:spcAft>
              <a:buNone/>
            </a:pPr>
            <a:endParaRPr lang="en-US" sz="2800" b="1" dirty="0"/>
          </a:p>
        </p:txBody>
      </p:sp>
      <p:sp>
        <p:nvSpPr>
          <p:cNvPr id="10" name="TextBox 9">
            <a:extLst>
              <a:ext uri="{FF2B5EF4-FFF2-40B4-BE49-F238E27FC236}">
                <a16:creationId xmlns:a16="http://schemas.microsoft.com/office/drawing/2014/main" id="{A10236F4-89A9-D4E2-9D26-BCBEF873D694}"/>
              </a:ext>
            </a:extLst>
          </p:cNvPr>
          <p:cNvSpPr txBox="1"/>
          <p:nvPr/>
        </p:nvSpPr>
        <p:spPr>
          <a:xfrm>
            <a:off x="6252428" y="193898"/>
            <a:ext cx="6095144" cy="584775"/>
          </a:xfrm>
          <a:prstGeom prst="rect">
            <a:avLst/>
          </a:prstGeom>
          <a:noFill/>
        </p:spPr>
        <p:txBody>
          <a:bodyPr wrap="square">
            <a:spAutoFit/>
          </a:bodyPr>
          <a:lstStyle/>
          <a:p>
            <a:r>
              <a:rPr lang="en-US" sz="3200" b="1" dirty="0"/>
              <a:t>Leader Responsibility</a:t>
            </a:r>
          </a:p>
        </p:txBody>
      </p:sp>
    </p:spTree>
    <p:extLst>
      <p:ext uri="{BB962C8B-B14F-4D97-AF65-F5344CB8AC3E}">
        <p14:creationId xmlns:p14="http://schemas.microsoft.com/office/powerpoint/2010/main" val="93125629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338 Stuck Elevator Stock Photos, Pictures &amp; Royalty-Free Images - iStock">
            <a:extLst>
              <a:ext uri="{FF2B5EF4-FFF2-40B4-BE49-F238E27FC236}">
                <a16:creationId xmlns:a16="http://schemas.microsoft.com/office/drawing/2014/main" id="{3B68D782-1B72-467D-E0F3-AF2940D85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39" b="-2"/>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034" name="Freeform: Shape 1033">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C2B468BF-755A-97A4-9C6D-D0CDEA7DCFBB}"/>
              </a:ext>
            </a:extLst>
          </p:cNvPr>
          <p:cNvSpPr txBox="1"/>
          <p:nvPr/>
        </p:nvSpPr>
        <p:spPr>
          <a:xfrm>
            <a:off x="4786087" y="43971"/>
            <a:ext cx="7084784" cy="2682000"/>
          </a:xfrm>
          <a:prstGeom prst="rect">
            <a:avLst/>
          </a:prstGeom>
        </p:spPr>
        <p:txBody>
          <a:bodyPr vert="horz" lIns="91440" tIns="45720" rIns="91440" bIns="45720" rtlCol="0">
            <a:noAutofit/>
          </a:bodyPr>
          <a:lstStyle/>
          <a:p>
            <a:pPr marL="0" marR="0" indent="-228600">
              <a:lnSpc>
                <a:spcPct val="90000"/>
              </a:lnSpc>
              <a:spcBef>
                <a:spcPts val="0"/>
              </a:spcBef>
              <a:spcAft>
                <a:spcPts val="600"/>
              </a:spcAft>
              <a:buFont typeface="Arial" panose="020B0604020202020204" pitchFamily="34" charset="0"/>
              <a:buChar char="•"/>
            </a:pPr>
            <a:r>
              <a:rPr lang="en-US" sz="2800" dirty="0">
                <a:solidFill>
                  <a:schemeClr val="bg1">
                    <a:alpha val="80000"/>
                  </a:schemeClr>
                </a:solidFill>
                <a:effectLst/>
              </a:rPr>
              <a:t>Frustration, fatigue, and complacency can have devastating effects on the job. Frustration can come from many places:</a:t>
            </a:r>
          </a:p>
          <a:p>
            <a:pPr marL="342900" marR="0" lvl="0" indent="-228600">
              <a:lnSpc>
                <a:spcPct val="90000"/>
              </a:lnSpc>
              <a:spcBef>
                <a:spcPts val="0"/>
              </a:spcBef>
              <a:spcAft>
                <a:spcPts val="600"/>
              </a:spcAft>
              <a:buFont typeface="Arial" panose="020B0604020202020204" pitchFamily="34" charset="0"/>
              <a:buChar char="•"/>
            </a:pPr>
            <a:r>
              <a:rPr lang="en-US" sz="2800" dirty="0">
                <a:solidFill>
                  <a:schemeClr val="bg1">
                    <a:alpha val="80000"/>
                  </a:schemeClr>
                </a:solidFill>
                <a:effectLst/>
              </a:rPr>
              <a:t>Home</a:t>
            </a:r>
          </a:p>
          <a:p>
            <a:pPr marL="342900" marR="0" lvl="0" indent="-228600">
              <a:lnSpc>
                <a:spcPct val="90000"/>
              </a:lnSpc>
              <a:spcBef>
                <a:spcPts val="0"/>
              </a:spcBef>
              <a:spcAft>
                <a:spcPts val="600"/>
              </a:spcAft>
              <a:buFont typeface="Arial" panose="020B0604020202020204" pitchFamily="34" charset="0"/>
              <a:buChar char="•"/>
            </a:pPr>
            <a:r>
              <a:rPr lang="en-US" sz="2800" dirty="0">
                <a:solidFill>
                  <a:schemeClr val="bg1">
                    <a:alpha val="80000"/>
                  </a:schemeClr>
                </a:solidFill>
                <a:effectLst/>
              </a:rPr>
              <a:t>Work</a:t>
            </a:r>
          </a:p>
          <a:p>
            <a:pPr marL="342900" marR="0" lvl="0" indent="-228600">
              <a:lnSpc>
                <a:spcPct val="90000"/>
              </a:lnSpc>
              <a:spcBef>
                <a:spcPts val="0"/>
              </a:spcBef>
              <a:spcAft>
                <a:spcPts val="600"/>
              </a:spcAft>
              <a:buFont typeface="Arial" panose="020B0604020202020204" pitchFamily="34" charset="0"/>
              <a:buChar char="•"/>
            </a:pPr>
            <a:r>
              <a:rPr lang="en-US" sz="2800" dirty="0">
                <a:solidFill>
                  <a:schemeClr val="bg1">
                    <a:alpha val="80000"/>
                  </a:schemeClr>
                </a:solidFill>
                <a:effectLst/>
              </a:rPr>
              <a:t>Co-workers</a:t>
            </a:r>
          </a:p>
          <a:p>
            <a:pPr marR="0">
              <a:lnSpc>
                <a:spcPct val="90000"/>
              </a:lnSpc>
              <a:spcBef>
                <a:spcPts val="0"/>
              </a:spcBef>
              <a:spcAft>
                <a:spcPts val="600"/>
              </a:spcAft>
            </a:pPr>
            <a:r>
              <a:rPr lang="en-US" sz="2800" dirty="0">
                <a:solidFill>
                  <a:schemeClr val="bg1">
                    <a:alpha val="80000"/>
                  </a:schemeClr>
                </a:solidFill>
                <a:effectLst/>
              </a:rPr>
              <a:t>Learn to manage your frustrations. Don’t allow yourself or others to become complacent with safety. Keep it fresh and always first. </a:t>
            </a:r>
          </a:p>
          <a:p>
            <a:pPr marR="0">
              <a:lnSpc>
                <a:spcPct val="90000"/>
              </a:lnSpc>
              <a:spcBef>
                <a:spcPts val="0"/>
              </a:spcBef>
              <a:spcAft>
                <a:spcPts val="600"/>
              </a:spcAft>
            </a:pPr>
            <a:r>
              <a:rPr lang="en-US" sz="2800" dirty="0">
                <a:solidFill>
                  <a:schemeClr val="bg1">
                    <a:alpha val="80000"/>
                  </a:schemeClr>
                </a:solidFill>
                <a:effectLst/>
              </a:rPr>
              <a:t>In the conveyance industry, a one second distraction could cost you dearly. Take the steps necessary to eliminate distractions.</a:t>
            </a:r>
          </a:p>
        </p:txBody>
      </p:sp>
      <p:pic>
        <p:nvPicPr>
          <p:cNvPr id="9" name="Picture 4" descr="Logo&#10;&#10;Description automatically generated with medium confidence">
            <a:extLst>
              <a:ext uri="{FF2B5EF4-FFF2-40B4-BE49-F238E27FC236}">
                <a16:creationId xmlns:a16="http://schemas.microsoft.com/office/drawing/2014/main" id="{B612968A-4E71-CB1E-0FBE-8D1CF103C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6743" y="6001885"/>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535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BFCA17-999D-551C-1ED6-8F918CBCAEFD}"/>
              </a:ext>
            </a:extLst>
          </p:cNvPr>
          <p:cNvSpPr txBox="1"/>
          <p:nvPr/>
        </p:nvSpPr>
        <p:spPr>
          <a:xfrm>
            <a:off x="2009078" y="733875"/>
            <a:ext cx="8173844" cy="5180905"/>
          </a:xfrm>
          <a:prstGeom prst="rect">
            <a:avLst/>
          </a:prstGeom>
          <a:noFill/>
          <a:ln w="28575">
            <a:solidFill>
              <a:schemeClr val="tx1"/>
            </a:solidFill>
          </a:ln>
        </p:spPr>
        <p:txBody>
          <a:bodyPr wrap="square">
            <a:spAutoFit/>
          </a:bodyPr>
          <a:lstStyle/>
          <a:p>
            <a:r>
              <a:rPr lang="en-US" dirty="0">
                <a:latin typeface="Times New Roman" panose="02020603050405020304" pitchFamily="18" charset="0"/>
                <a:ea typeface="Calibri" panose="020F0502020204030204" pitchFamily="34" charset="0"/>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Industry Specific Training for informational purposes only. It does not necessarily reflect the official views of OSHA or the U.S. Department of Labor. May 2021</a:t>
            </a:r>
          </a:p>
          <a:p>
            <a:pPr>
              <a:spcAft>
                <a:spcPts val="750"/>
              </a:spcAft>
            </a:pPr>
            <a:r>
              <a:rPr lang="en-US" dirty="0">
                <a:solidFill>
                  <a:srgbClr val="333333"/>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pPr>
              <a:spcAft>
                <a:spcPts val="750"/>
              </a:spcAft>
            </a:pPr>
            <a:r>
              <a:rPr lang="en-US" dirty="0">
                <a:solidFill>
                  <a:srgbClr val="333333"/>
                </a:solidFill>
                <a:latin typeface="Times New Roman" panose="02020603050405020304" pitchFamily="18" charset="0"/>
                <a:ea typeface="Calibri" panose="020F0502020204030204" pitchFamily="34" charset="0"/>
              </a:rPr>
              <a:t>Under the Occupational Safety and Health Act, employers are responsible (</a:t>
            </a:r>
            <a:r>
              <a:rPr lang="en-US" u="sng" dirty="0">
                <a:solidFill>
                  <a:srgbClr val="333333"/>
                </a:solidFill>
                <a:latin typeface="Times New Roman" panose="02020603050405020304" pitchFamily="18" charset="0"/>
                <a:ea typeface="Calibri" panose="020F0502020204030204" pitchFamily="34" charset="0"/>
                <a:hlinkClick r:id="rId2"/>
              </a:rPr>
              <a:t>http://www.osha.gov/as/opa/worker/employer-responsibility.html</a:t>
            </a:r>
            <a:r>
              <a:rPr lang="en-US" dirty="0">
                <a:solidFill>
                  <a:srgbClr val="333333"/>
                </a:solidFill>
                <a:latin typeface="Times New Roman" panose="02020603050405020304" pitchFamily="18" charset="0"/>
                <a:ea typeface="Calibri" panose="020F0502020204030204" pitchFamily="34" charset="0"/>
              </a:rPr>
              <a:t>) for providing a safe and healthy workplace and workers have rights (</a:t>
            </a:r>
            <a:r>
              <a:rPr lang="en-US" u="sng" dirty="0">
                <a:solidFill>
                  <a:srgbClr val="333333"/>
                </a:solidFill>
                <a:latin typeface="Times New Roman" panose="02020603050405020304" pitchFamily="18" charset="0"/>
                <a:ea typeface="Calibri" panose="020F0502020204030204" pitchFamily="34" charset="0"/>
                <a:hlinkClick r:id="rId3"/>
              </a:rPr>
              <a:t>https://www.osha.gov/workers</a:t>
            </a:r>
            <a:r>
              <a:rPr lang="en-US" dirty="0">
                <a:solidFill>
                  <a:srgbClr val="333333"/>
                </a:solidFill>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u="sng" dirty="0">
                <a:solidFill>
                  <a:srgbClr val="333333"/>
                </a:solidFill>
                <a:latin typeface="Times New Roman" panose="02020603050405020304" pitchFamily="18" charset="0"/>
                <a:ea typeface="Calibri" panose="020F0502020204030204" pitchFamily="34" charset="0"/>
                <a:hlinkClick r:id="rId4"/>
              </a:rPr>
              <a:t>https://www.osha.gov/consultation</a:t>
            </a:r>
            <a:r>
              <a:rPr lang="en-US" dirty="0">
                <a:solidFill>
                  <a:srgbClr val="333333"/>
                </a:solidFill>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u="sng" dirty="0">
                <a:solidFill>
                  <a:srgbClr val="333333"/>
                </a:solidFill>
                <a:latin typeface="Times New Roman" panose="02020603050405020304" pitchFamily="18" charset="0"/>
                <a:ea typeface="Calibri" panose="020F0502020204030204" pitchFamily="34" charset="0"/>
                <a:hlinkClick r:id="rId5"/>
              </a:rPr>
              <a:t>https://www.osha.gov/contactus/bystate</a:t>
            </a:r>
            <a:r>
              <a:rPr lang="en-US" dirty="0">
                <a:solidFill>
                  <a:srgbClr val="333333"/>
                </a:solidFill>
                <a:latin typeface="Times New Roman" panose="02020603050405020304" pitchFamily="18" charset="0"/>
                <a:ea typeface="Calibri" panose="020F0502020204030204" pitchFamily="34" charset="0"/>
              </a:rPr>
              <a:t>), call 1-800-321-OSHA (6742), or visit </a:t>
            </a:r>
            <a:r>
              <a:rPr lang="en-US" u="sng" dirty="0">
                <a:solidFill>
                  <a:srgbClr val="333333"/>
                </a:solidFill>
                <a:latin typeface="Times New Roman" panose="02020603050405020304" pitchFamily="18" charset="0"/>
                <a:ea typeface="Calibri" panose="020F0502020204030204" pitchFamily="34" charset="0"/>
                <a:hlinkClick r:id="rId6"/>
              </a:rPr>
              <a:t>https://www.osha.gov/</a:t>
            </a:r>
            <a:r>
              <a:rPr lang="en-US" dirty="0">
                <a:solidFill>
                  <a:srgbClr val="333333"/>
                </a:solidFill>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28022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See the source image">
            <a:extLst>
              <a:ext uri="{FF2B5EF4-FFF2-40B4-BE49-F238E27FC236}">
                <a16:creationId xmlns:a16="http://schemas.microsoft.com/office/drawing/2014/main" id="{79C0711A-C683-E9BB-3B86-EEB4533150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0" b="33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2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2">
            <a:extLst>
              <a:ext uri="{FF2B5EF4-FFF2-40B4-BE49-F238E27FC236}">
                <a16:creationId xmlns:a16="http://schemas.microsoft.com/office/drawing/2014/main" id="{1585B8CE-149D-BFAD-2D7D-EAC32627F95F}"/>
              </a:ext>
            </a:extLst>
          </p:cNvPr>
          <p:cNvSpPr>
            <a:spLocks noGrp="1"/>
          </p:cNvSpPr>
          <p:nvPr>
            <p:ph type="title"/>
          </p:nvPr>
        </p:nvSpPr>
        <p:spPr>
          <a:xfrm>
            <a:off x="838200" y="448721"/>
            <a:ext cx="4707671" cy="1225650"/>
          </a:xfrm>
        </p:spPr>
        <p:txBody>
          <a:bodyPr vert="horz" lIns="91440" tIns="45720" rIns="91440" bIns="45720" rtlCol="0" anchor="b">
            <a:normAutofit/>
          </a:bodyPr>
          <a:lstStyle/>
          <a:p>
            <a:pPr algn="ctr"/>
            <a:r>
              <a:rPr lang="en-US" sz="3800" kern="1200" dirty="0">
                <a:solidFill>
                  <a:schemeClr val="bg1"/>
                </a:solidFill>
                <a:latin typeface="+mj-lt"/>
                <a:ea typeface="+mj-ea"/>
                <a:cs typeface="+mj-cs"/>
              </a:rPr>
              <a:t>Distractions </a:t>
            </a:r>
          </a:p>
        </p:txBody>
      </p:sp>
      <p:cxnSp>
        <p:nvCxnSpPr>
          <p:cNvPr id="79" name="Straight Connector 7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37089AD-37AE-A10D-3520-DBFB41EF9D99}"/>
              </a:ext>
            </a:extLst>
          </p:cNvPr>
          <p:cNvSpPr>
            <a:spLocks noGrp="1"/>
          </p:cNvSpPr>
          <p:nvPr>
            <p:ph type="body" sz="half" idx="2"/>
          </p:nvPr>
        </p:nvSpPr>
        <p:spPr>
          <a:xfrm>
            <a:off x="897769" y="1909192"/>
            <a:ext cx="4586513" cy="3647710"/>
          </a:xfrm>
        </p:spPr>
        <p:txBody>
          <a:bodyPr vert="horz" lIns="91440" tIns="45720" rIns="91440" bIns="45720" rtlCol="0">
            <a:normAutofit lnSpcReduction="10000"/>
          </a:bodyPr>
          <a:lstStyle/>
          <a:p>
            <a:r>
              <a:rPr lang="en-US" dirty="0">
                <a:solidFill>
                  <a:schemeClr val="bg1"/>
                </a:solidFill>
              </a:rPr>
              <a:t>One of the biggest driving forces of critical errors is distractions. There’s various forms of distractions that can lead to unsafe work practices. These include but are not limited to:</a:t>
            </a:r>
          </a:p>
          <a:p>
            <a:pPr marL="342900" indent="-228600">
              <a:buFont typeface="Arial" panose="020B0604020202020204" pitchFamily="34" charset="0"/>
              <a:buChar char="•"/>
            </a:pPr>
            <a:r>
              <a:rPr lang="en-US" dirty="0">
                <a:solidFill>
                  <a:schemeClr val="bg1"/>
                </a:solidFill>
              </a:rPr>
              <a:t>Cell phone usage</a:t>
            </a:r>
          </a:p>
          <a:p>
            <a:pPr marL="342900" indent="-228600">
              <a:buFont typeface="Arial" panose="020B0604020202020204" pitchFamily="34" charset="0"/>
              <a:buChar char="•"/>
            </a:pPr>
            <a:r>
              <a:rPr lang="en-US" dirty="0">
                <a:solidFill>
                  <a:schemeClr val="bg1"/>
                </a:solidFill>
              </a:rPr>
              <a:t>Problems in home life</a:t>
            </a:r>
          </a:p>
          <a:p>
            <a:pPr marL="342900" indent="-228600">
              <a:buFont typeface="Arial" panose="020B0604020202020204" pitchFamily="34" charset="0"/>
              <a:buChar char="•"/>
            </a:pPr>
            <a:r>
              <a:rPr lang="en-US" dirty="0">
                <a:solidFill>
                  <a:schemeClr val="bg1"/>
                </a:solidFill>
              </a:rPr>
              <a:t>Working in public</a:t>
            </a:r>
          </a:p>
          <a:p>
            <a:pPr marL="342900" indent="-228600">
              <a:buFont typeface="Arial" panose="020B0604020202020204" pitchFamily="34" charset="0"/>
              <a:buChar char="•"/>
            </a:pPr>
            <a:r>
              <a:rPr lang="en-US" dirty="0">
                <a:solidFill>
                  <a:schemeClr val="bg1"/>
                </a:solidFill>
              </a:rPr>
              <a:t>Personal Issues  </a:t>
            </a:r>
          </a:p>
          <a:p>
            <a:r>
              <a:rPr lang="en-US" dirty="0">
                <a:solidFill>
                  <a:schemeClr val="bg1"/>
                </a:solidFill>
              </a:rPr>
              <a:t>Everyone has some degree of distraction throughout the day. Managing how much these distractions affect your work and state of mind is key.</a:t>
            </a:r>
          </a:p>
          <a:p>
            <a:r>
              <a:rPr lang="en-US" dirty="0">
                <a:solidFill>
                  <a:schemeClr val="bg1"/>
                </a:solidFill>
              </a:rPr>
              <a:t>No phone call is more important than your life or the life of those around you. </a:t>
            </a:r>
          </a:p>
          <a:p>
            <a:pPr indent="-228600">
              <a:buFont typeface="Arial" panose="020B0604020202020204" pitchFamily="34" charset="0"/>
              <a:buChar char="•"/>
            </a:pPr>
            <a:endParaRPr lang="en-US" dirty="0">
              <a:solidFill>
                <a:schemeClr val="bg1"/>
              </a:solidFill>
            </a:endParaRPr>
          </a:p>
        </p:txBody>
      </p:sp>
      <p:cxnSp>
        <p:nvCxnSpPr>
          <p:cNvPr id="77" name="Straight Connector 7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Content Placeholder 14" descr="A person holding a phone in a car&#10;&#10;Description automatically generated with medium confidence">
            <a:extLst>
              <a:ext uri="{FF2B5EF4-FFF2-40B4-BE49-F238E27FC236}">
                <a16:creationId xmlns:a16="http://schemas.microsoft.com/office/drawing/2014/main" id="{6FB02165-09C1-CDE3-8525-1A3F66D97682}"/>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35" t="9091" r="11064"/>
          <a:stretch/>
        </p:blipFill>
        <p:spPr>
          <a:xfrm>
            <a:off x="6525453" y="1187464"/>
            <a:ext cx="5666547" cy="4483071"/>
          </a:xfrm>
          <a:prstGeom prst="rect">
            <a:avLst/>
          </a:prstGeom>
        </p:spPr>
      </p:pic>
      <p:sp>
        <p:nvSpPr>
          <p:cNvPr id="17" name="TextBox 16">
            <a:extLst>
              <a:ext uri="{FF2B5EF4-FFF2-40B4-BE49-F238E27FC236}">
                <a16:creationId xmlns:a16="http://schemas.microsoft.com/office/drawing/2014/main" id="{4F38357D-AC55-AC66-B6C6-AD826BDB0DA1}"/>
              </a:ext>
            </a:extLst>
          </p:cNvPr>
          <p:cNvSpPr txBox="1"/>
          <p:nvPr/>
        </p:nvSpPr>
        <p:spPr>
          <a:xfrm>
            <a:off x="9732673" y="5470480"/>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vadot/4848759967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18" name="Picture 17">
            <a:extLst>
              <a:ext uri="{FF2B5EF4-FFF2-40B4-BE49-F238E27FC236}">
                <a16:creationId xmlns:a16="http://schemas.microsoft.com/office/drawing/2014/main" id="{065FCA3C-5912-E2CB-A464-76C1B96F1312}"/>
              </a:ext>
            </a:extLst>
          </p:cNvPr>
          <p:cNvPicPr>
            <a:picLocks noChangeAspect="1"/>
          </p:cNvPicPr>
          <p:nvPr/>
        </p:nvPicPr>
        <p:blipFill>
          <a:blip r:embed="rId5"/>
          <a:stretch>
            <a:fillRect/>
          </a:stretch>
        </p:blipFill>
        <p:spPr>
          <a:xfrm>
            <a:off x="9358726" y="5470480"/>
            <a:ext cx="2773920" cy="816935"/>
          </a:xfrm>
          <a:prstGeom prst="rect">
            <a:avLst/>
          </a:prstGeom>
        </p:spPr>
      </p:pic>
    </p:spTree>
    <p:extLst>
      <p:ext uri="{BB962C8B-B14F-4D97-AF65-F5344CB8AC3E}">
        <p14:creationId xmlns:p14="http://schemas.microsoft.com/office/powerpoint/2010/main" val="347656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92679-9599-CDAC-B98F-3D5A2B578806}"/>
              </a:ext>
            </a:extLst>
          </p:cNvPr>
          <p:cNvSpPr txBox="1"/>
          <p:nvPr/>
        </p:nvSpPr>
        <p:spPr>
          <a:xfrm>
            <a:off x="304195" y="562603"/>
            <a:ext cx="6198205" cy="5711197"/>
          </a:xfrm>
          <a:prstGeom prst="rect">
            <a:avLst/>
          </a:prstGeom>
        </p:spPr>
        <p:txBody>
          <a:bodyPr vert="horz" lIns="91440" tIns="45720" rIns="91440" bIns="45720" rtlCol="0" anchor="t">
            <a:noAutofit/>
          </a:bodyPr>
          <a:lstStyle/>
          <a:p>
            <a:pPr>
              <a:lnSpc>
                <a:spcPct val="90000"/>
              </a:lnSpc>
              <a:spcAft>
                <a:spcPts val="600"/>
              </a:spcAft>
            </a:pPr>
            <a:r>
              <a:rPr lang="en-US" sz="3200" i="0" dirty="0">
                <a:effectLst/>
              </a:rPr>
              <a:t>Job site safety is an ever-present issue that is a constant threat in any environment with trades working around and above us. The greatest way to prevent accidents is to train people how to reduce the risk to zero or how to put controls in place that will limit the possibility of an accident.  Workplace mishaps can be dramatically reduced with the correct mindset and attitude by recognizing </a:t>
            </a:r>
            <a:r>
              <a:rPr lang="en-US" sz="3200" dirty="0"/>
              <a:t>three</a:t>
            </a:r>
            <a:r>
              <a:rPr lang="en-US" sz="3200" i="0" dirty="0">
                <a:effectLst/>
              </a:rPr>
              <a:t> common errors that open the door to injury.</a:t>
            </a:r>
            <a:endParaRPr lang="en-US" sz="3200" dirty="0"/>
          </a:p>
        </p:txBody>
      </p:sp>
      <p:sp>
        <p:nvSpPr>
          <p:cNvPr id="3107" name="Freeform: Shape 310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Basic Jobsite Safety That All Construction Project Managers Should Know">
            <a:extLst>
              <a:ext uri="{FF2B5EF4-FFF2-40B4-BE49-F238E27FC236}">
                <a16:creationId xmlns:a16="http://schemas.microsoft.com/office/drawing/2014/main" id="{BCF0D86F-A497-E5B4-CF03-1A4F12F4DB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 r="22690"/>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pic>
        <p:nvPicPr>
          <p:cNvPr id="11" name="Picture 4" descr="Logo&#10;&#10;Description automatically generated with medium confidence">
            <a:extLst>
              <a:ext uri="{FF2B5EF4-FFF2-40B4-BE49-F238E27FC236}">
                <a16:creationId xmlns:a16="http://schemas.microsoft.com/office/drawing/2014/main" id="{4FDBCA2B-DF51-4113-10FA-6904C3D0E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893" y="6017411"/>
            <a:ext cx="2385807" cy="70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720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D1C3412A-A0F2-F604-F430-553417C997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809" b="11611"/>
          <a:stretch/>
        </p:blipFill>
        <p:spPr bwMode="auto">
          <a:xfrm>
            <a:off x="0" y="-102731"/>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CB85BB-BC13-7197-BAAD-17DD7066CB69}"/>
              </a:ext>
            </a:extLst>
          </p:cNvPr>
          <p:cNvSpPr txBox="1"/>
          <p:nvPr/>
        </p:nvSpPr>
        <p:spPr>
          <a:xfrm>
            <a:off x="107879" y="3735360"/>
            <a:ext cx="11560629" cy="2452687"/>
          </a:xfrm>
          <a:prstGeom prst="rect">
            <a:avLst/>
          </a:prstGeom>
        </p:spPr>
        <p:txBody>
          <a:bodyPr vert="horz" lIns="91440" tIns="45720" rIns="91440" bIns="45720" rtlCol="0" anchor="ctr">
            <a:noAutofit/>
          </a:bodyPr>
          <a:lstStyle/>
          <a:p>
            <a:pPr>
              <a:lnSpc>
                <a:spcPct val="90000"/>
              </a:lnSpc>
              <a:spcAft>
                <a:spcPts val="600"/>
              </a:spcAft>
            </a:pPr>
            <a:r>
              <a:rPr lang="en-US" sz="2400" b="1" i="0" dirty="0">
                <a:effectLst/>
              </a:rPr>
              <a:t>    </a:t>
            </a:r>
            <a:r>
              <a:rPr lang="en-US" sz="2400" b="1" i="0" dirty="0">
                <a:solidFill>
                  <a:schemeClr val="bg1"/>
                </a:solidFill>
                <a:effectLst/>
              </a:rPr>
              <a:t>Frustration</a:t>
            </a:r>
            <a:endParaRPr lang="en-US" sz="2400" b="0" i="0" dirty="0">
              <a:solidFill>
                <a:schemeClr val="bg1"/>
              </a:solidFill>
              <a:effectLst/>
            </a:endParaRPr>
          </a:p>
          <a:p>
            <a:pPr indent="-228600">
              <a:lnSpc>
                <a:spcPct val="90000"/>
              </a:lnSpc>
              <a:spcAft>
                <a:spcPts val="600"/>
              </a:spcAft>
              <a:buFont typeface="Arial" panose="020B0604020202020204" pitchFamily="34" charset="0"/>
              <a:buChar char="•"/>
            </a:pPr>
            <a:r>
              <a:rPr lang="en-US" sz="2400" b="0" i="0" dirty="0">
                <a:solidFill>
                  <a:schemeClr val="bg1"/>
                </a:solidFill>
                <a:effectLst/>
              </a:rPr>
              <a:t>Frustration is a mindset that almost everybody experiences at some point in life. Having the right tools to manage frustration and turn negatives into positives is key to being able to avoid accidents and injuries. Creating a workplace that prevents frustration from developing is key. Employees can get frustrated at poor procedures, bad communication, wrong or insufficient materials and problems at home. </a:t>
            </a:r>
          </a:p>
        </p:txBody>
      </p:sp>
      <p:pic>
        <p:nvPicPr>
          <p:cNvPr id="6" name="Picture 4" descr="Logo&#10;&#10;Description automatically generated with medium confidence">
            <a:extLst>
              <a:ext uri="{FF2B5EF4-FFF2-40B4-BE49-F238E27FC236}">
                <a16:creationId xmlns:a16="http://schemas.microsoft.com/office/drawing/2014/main" id="{9DD03841-4973-DBD3-BE35-EA61F3C61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50" y="6127414"/>
            <a:ext cx="2294164" cy="67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85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Elevators">
            <a:extLst>
              <a:ext uri="{FF2B5EF4-FFF2-40B4-BE49-F238E27FC236}">
                <a16:creationId xmlns:a16="http://schemas.microsoft.com/office/drawing/2014/main" id="{D99607F3-C517-6E06-67FC-2717764A3B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26" b="12426"/>
          <a:stretch/>
        </p:blipFill>
        <p:spPr bwMode="auto">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534346-439C-30AF-62F1-16F265749B4E}"/>
              </a:ext>
            </a:extLst>
          </p:cNvPr>
          <p:cNvSpPr txBox="1"/>
          <p:nvPr/>
        </p:nvSpPr>
        <p:spPr>
          <a:xfrm>
            <a:off x="167475" y="3831130"/>
            <a:ext cx="11529781" cy="2452687"/>
          </a:xfrm>
          <a:prstGeom prst="rect">
            <a:avLst/>
          </a:prstGeom>
        </p:spPr>
        <p:txBody>
          <a:bodyPr vert="horz" lIns="91440" tIns="45720" rIns="91440" bIns="45720" rtlCol="0" anchor="ctr">
            <a:noAutofit/>
          </a:bodyPr>
          <a:lstStyle/>
          <a:p>
            <a:pPr marL="285750">
              <a:lnSpc>
                <a:spcPct val="90000"/>
              </a:lnSpc>
              <a:spcAft>
                <a:spcPts val="600"/>
              </a:spcAft>
            </a:pPr>
            <a:r>
              <a:rPr lang="en-US" sz="2400" b="1" i="0" dirty="0">
                <a:solidFill>
                  <a:schemeClr val="bg1"/>
                </a:solidFill>
                <a:effectLst/>
              </a:rPr>
              <a:t>Frustration - being Rushed</a:t>
            </a:r>
          </a:p>
          <a:p>
            <a:pPr indent="-228600">
              <a:lnSpc>
                <a:spcPct val="90000"/>
              </a:lnSpc>
              <a:spcAft>
                <a:spcPts val="600"/>
              </a:spcAft>
              <a:buFont typeface="Arial" panose="020B0604020202020204" pitchFamily="34" charset="0"/>
              <a:buChar char="•"/>
            </a:pPr>
            <a:r>
              <a:rPr lang="en-US" sz="2400" i="0" dirty="0">
                <a:solidFill>
                  <a:schemeClr val="bg1"/>
                </a:solidFill>
                <a:effectLst/>
              </a:rPr>
              <a:t>Employees often feel constant pressure to complete tasks as quickly as possible so that they can move onto the next task or finish the day early. Rushing reduces the quality of workmanship and increases the chances of not following the correct safely steps to complete tasks. Accidents increase on Fridays, holiday weekends or when jobs are behind schedule, driving </a:t>
            </a:r>
            <a:r>
              <a:rPr lang="en-US" sz="2400" dirty="0">
                <a:solidFill>
                  <a:schemeClr val="bg1"/>
                </a:solidFill>
              </a:rPr>
              <a:t>and using cell phones</a:t>
            </a:r>
            <a:r>
              <a:rPr lang="en-US" sz="2400" i="0" dirty="0">
                <a:solidFill>
                  <a:schemeClr val="bg1"/>
                </a:solidFill>
                <a:effectLst/>
              </a:rPr>
              <a:t>. </a:t>
            </a:r>
            <a:endParaRPr lang="en-US" sz="2400" b="1" i="0" dirty="0">
              <a:solidFill>
                <a:schemeClr val="bg1"/>
              </a:solidFill>
              <a:effectLst/>
            </a:endParaRPr>
          </a:p>
          <a:p>
            <a:pPr indent="-228600">
              <a:lnSpc>
                <a:spcPct val="90000"/>
              </a:lnSpc>
              <a:spcAft>
                <a:spcPts val="600"/>
              </a:spcAft>
              <a:buFont typeface="Arial" panose="020B0604020202020204" pitchFamily="34" charset="0"/>
              <a:buChar char="•"/>
            </a:pPr>
            <a:r>
              <a:rPr lang="en-US" sz="2400" b="1" i="0" dirty="0">
                <a:solidFill>
                  <a:schemeClr val="bg1"/>
                </a:solidFill>
                <a:effectLst/>
              </a:rPr>
              <a:t>It’s important to remind employees that working safety is the priority, even if it means finishing the job later.</a:t>
            </a:r>
          </a:p>
        </p:txBody>
      </p:sp>
      <p:sp>
        <p:nvSpPr>
          <p:cNvPr id="4" name="AutoShape 2">
            <a:extLst>
              <a:ext uri="{FF2B5EF4-FFF2-40B4-BE49-F238E27FC236}">
                <a16:creationId xmlns:a16="http://schemas.microsoft.com/office/drawing/2014/main" id="{E360DBEA-A143-6DDA-73DE-3BC0EFF0294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descr="Logo&#10;&#10;Description automatically generated with medium confidence">
            <a:extLst>
              <a:ext uri="{FF2B5EF4-FFF2-40B4-BE49-F238E27FC236}">
                <a16:creationId xmlns:a16="http://schemas.microsoft.com/office/drawing/2014/main" id="{1AA5ADEC-534A-58DE-E09B-1A74D3CAF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168" y="6131441"/>
            <a:ext cx="2214357" cy="6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59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5148" name="Rectangle 515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CB7E0-B0C7-B386-D104-0CFA7190DB68}"/>
              </a:ext>
            </a:extLst>
          </p:cNvPr>
          <p:cNvSpPr txBox="1"/>
          <p:nvPr/>
        </p:nvSpPr>
        <p:spPr>
          <a:xfrm>
            <a:off x="326166" y="0"/>
            <a:ext cx="6531834" cy="6521450"/>
          </a:xfrm>
          <a:prstGeom prst="rect">
            <a:avLst/>
          </a:prstGeom>
        </p:spPr>
        <p:txBody>
          <a:bodyPr vert="horz" lIns="91440" tIns="45720" rIns="91440" bIns="45720" rtlCol="0" anchor="ctr">
            <a:normAutofit lnSpcReduction="10000"/>
          </a:bodyPr>
          <a:lstStyle/>
          <a:p>
            <a:pPr>
              <a:lnSpc>
                <a:spcPct val="90000"/>
              </a:lnSpc>
              <a:spcAft>
                <a:spcPts val="600"/>
              </a:spcAft>
            </a:pPr>
            <a:r>
              <a:rPr lang="en-US" sz="4300" b="1" i="0" dirty="0">
                <a:solidFill>
                  <a:schemeClr val="bg1"/>
                </a:solidFill>
                <a:effectLst/>
              </a:rPr>
              <a:t>Fatigue</a:t>
            </a:r>
          </a:p>
          <a:p>
            <a:pPr indent="-228600">
              <a:lnSpc>
                <a:spcPct val="90000"/>
              </a:lnSpc>
              <a:spcAft>
                <a:spcPts val="600"/>
              </a:spcAft>
              <a:buFont typeface="Arial" panose="020B0604020202020204" pitchFamily="34" charset="0"/>
              <a:buChar char="•"/>
            </a:pPr>
            <a:r>
              <a:rPr lang="en-US" sz="2800" i="0" dirty="0">
                <a:solidFill>
                  <a:schemeClr val="bg1"/>
                </a:solidFill>
                <a:effectLst/>
              </a:rPr>
              <a:t>Fatigue greatly reduces production and performance. A tired driver is said to be as dangerous on the road as a drunk driver, which illustrates the dangers of fatigue. It is very important to identify when a worker is fatigued to take the correct course of action. A great danger in hotter climates is heat stress, which causes fatigue and can result in death. Having heat stress safety plans are an essential training topic for all work forces. </a:t>
            </a:r>
          </a:p>
          <a:p>
            <a:pPr indent="-228600">
              <a:lnSpc>
                <a:spcPct val="90000"/>
              </a:lnSpc>
              <a:spcAft>
                <a:spcPts val="600"/>
              </a:spcAft>
              <a:buFont typeface="Arial" panose="020B0604020202020204" pitchFamily="34" charset="0"/>
              <a:buChar char="•"/>
            </a:pPr>
            <a:r>
              <a:rPr lang="en-US" sz="2800" i="0" dirty="0">
                <a:solidFill>
                  <a:schemeClr val="bg1"/>
                </a:solidFill>
                <a:effectLst/>
              </a:rPr>
              <a:t>To avoid fatigue, employees should not overwork or work overly long hours. Companies must set realistic deadlines and attainable goals for employees.</a:t>
            </a:r>
          </a:p>
        </p:txBody>
      </p:sp>
      <p:pic>
        <p:nvPicPr>
          <p:cNvPr id="5122" name="Picture 2" descr="Edmonds College: Occupational Safety and Health">
            <a:extLst>
              <a:ext uri="{FF2B5EF4-FFF2-40B4-BE49-F238E27FC236}">
                <a16:creationId xmlns:a16="http://schemas.microsoft.com/office/drawing/2014/main" id="{4263177A-B1CA-0B7B-AE52-B9BFC8C3CB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984" r="2781" b="1"/>
          <a:stretch/>
        </p:blipFill>
        <p:spPr bwMode="auto">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5153" name="Straight Connector 515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5155" name="Oval 515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405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9" name="Oval 515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E6A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Logo&#10;&#10;Description automatically generated with medium confidence">
            <a:extLst>
              <a:ext uri="{FF2B5EF4-FFF2-40B4-BE49-F238E27FC236}">
                <a16:creationId xmlns:a16="http://schemas.microsoft.com/office/drawing/2014/main" id="{25FC5602-367B-BF5A-3465-78D5C63F0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50" y="6127414"/>
            <a:ext cx="2294164" cy="67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02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90" name="Freeform: Shape 618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ELEVATOR SHAFT DEMOLITION | Safety Resources | Indianapolis">
            <a:extLst>
              <a:ext uri="{FF2B5EF4-FFF2-40B4-BE49-F238E27FC236}">
                <a16:creationId xmlns:a16="http://schemas.microsoft.com/office/drawing/2014/main" id="{10B21CD9-16E3-8468-9BB5-5DC347C483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59" r="13959"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0D6EAC-2363-F120-C070-18A385F24AC5}"/>
              </a:ext>
            </a:extLst>
          </p:cNvPr>
          <p:cNvSpPr txBox="1"/>
          <p:nvPr/>
        </p:nvSpPr>
        <p:spPr>
          <a:xfrm>
            <a:off x="5441861" y="305542"/>
            <a:ext cx="6481180" cy="6246915"/>
          </a:xfrm>
          <a:prstGeom prst="rect">
            <a:avLst/>
          </a:prstGeom>
        </p:spPr>
        <p:txBody>
          <a:bodyPr vert="horz" lIns="91440" tIns="45720" rIns="91440" bIns="45720" rtlCol="0" anchor="t">
            <a:normAutofit/>
          </a:bodyPr>
          <a:lstStyle/>
          <a:p>
            <a:pPr>
              <a:lnSpc>
                <a:spcPct val="90000"/>
              </a:lnSpc>
              <a:spcAft>
                <a:spcPts val="600"/>
              </a:spcAft>
            </a:pPr>
            <a:r>
              <a:rPr lang="en-US" sz="4000" b="1" i="0" dirty="0">
                <a:effectLst/>
              </a:rPr>
              <a:t>Complacency</a:t>
            </a:r>
          </a:p>
          <a:p>
            <a:pPr>
              <a:lnSpc>
                <a:spcPct val="90000"/>
              </a:lnSpc>
              <a:spcAft>
                <a:spcPts val="600"/>
              </a:spcAft>
            </a:pPr>
            <a:endParaRPr lang="en-US" sz="4000" b="1" dirty="0"/>
          </a:p>
          <a:p>
            <a:pPr marL="342900" indent="-228600">
              <a:lnSpc>
                <a:spcPct val="90000"/>
              </a:lnSpc>
              <a:spcAft>
                <a:spcPts val="600"/>
              </a:spcAft>
              <a:buFont typeface="Arial" panose="020B0604020202020204" pitchFamily="34" charset="0"/>
              <a:buChar char="•"/>
            </a:pPr>
            <a:r>
              <a:rPr lang="en-US" sz="2800" b="0" i="0" dirty="0">
                <a:effectLst/>
              </a:rPr>
              <a:t>Complacency can be the most dangerous mindset that results in an injury or accident, the constructor thinking it will never happen to me, or the mentality that it will just take a minute when jumping into a pit. </a:t>
            </a:r>
            <a:r>
              <a:rPr lang="en-US" sz="2800" b="1" i="0" dirty="0">
                <a:effectLst/>
              </a:rPr>
              <a:t>The first step to an accident involves the false belief that experience makes you invulnerable.  </a:t>
            </a:r>
            <a:r>
              <a:rPr lang="en-US" sz="2800" b="0" i="0" dirty="0">
                <a:effectLst/>
              </a:rPr>
              <a:t>Accidents can happen to anybody at any time and one’s sense should always be finely tuned to each situation’s risks. </a:t>
            </a:r>
          </a:p>
        </p:txBody>
      </p:sp>
      <p:pic>
        <p:nvPicPr>
          <p:cNvPr id="11" name="Picture 4" descr="Logo&#10;&#10;Description automatically generated with medium confidence">
            <a:extLst>
              <a:ext uri="{FF2B5EF4-FFF2-40B4-BE49-F238E27FC236}">
                <a16:creationId xmlns:a16="http://schemas.microsoft.com/office/drawing/2014/main" id="{B0C44138-3848-F21A-443D-3341E6C2D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50" y="6127414"/>
            <a:ext cx="2294164" cy="67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9464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94" name="Rectangle 6194">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5B3BB4F-16E8-3981-C9F5-B05B31EE24A4}"/>
              </a:ext>
            </a:extLst>
          </p:cNvPr>
          <p:cNvPicPr>
            <a:picLocks noChangeAspect="1"/>
          </p:cNvPicPr>
          <p:nvPr/>
        </p:nvPicPr>
        <p:blipFill rotWithShape="1">
          <a:blip r:embed="rId2"/>
          <a:srcRect l="24901" r="14879" b="-2"/>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6196" name="Group 6196">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6198" name="Freeform: Shape 6197">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00" name="Freeform: Shape 6198">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E40D6EAC-2363-F120-C070-18A385F24AC5}"/>
              </a:ext>
            </a:extLst>
          </p:cNvPr>
          <p:cNvSpPr txBox="1"/>
          <p:nvPr/>
        </p:nvSpPr>
        <p:spPr>
          <a:xfrm>
            <a:off x="6382015" y="489194"/>
            <a:ext cx="5531908" cy="5879067"/>
          </a:xfrm>
          <a:prstGeom prst="rect">
            <a:avLst/>
          </a:prstGeom>
        </p:spPr>
        <p:txBody>
          <a:bodyPr vert="horz" lIns="91440" tIns="45720" rIns="91440" bIns="45720" rtlCol="0">
            <a:normAutofit/>
          </a:bodyPr>
          <a:lstStyle/>
          <a:p>
            <a:pPr>
              <a:lnSpc>
                <a:spcPct val="90000"/>
              </a:lnSpc>
              <a:spcAft>
                <a:spcPts val="600"/>
              </a:spcAft>
            </a:pPr>
            <a:r>
              <a:rPr lang="en-US" sz="4000" i="0" dirty="0">
                <a:solidFill>
                  <a:schemeClr val="bg1">
                    <a:alpha val="80000"/>
                  </a:schemeClr>
                </a:solidFill>
                <a:effectLst/>
              </a:rPr>
              <a:t>Complacency</a:t>
            </a:r>
          </a:p>
          <a:p>
            <a:pPr indent="-228600">
              <a:lnSpc>
                <a:spcPct val="90000"/>
              </a:lnSpc>
              <a:spcAft>
                <a:spcPts val="600"/>
              </a:spcAft>
              <a:buFont typeface="Arial" panose="020B0604020202020204" pitchFamily="34" charset="0"/>
              <a:buChar char="•"/>
            </a:pPr>
            <a:endParaRPr lang="en-US" sz="1700" b="1" dirty="0">
              <a:solidFill>
                <a:schemeClr val="bg1">
                  <a:alpha val="80000"/>
                </a:schemeClr>
              </a:solidFill>
            </a:endParaRPr>
          </a:p>
          <a:p>
            <a:pPr marL="342900" indent="-228600">
              <a:lnSpc>
                <a:spcPct val="90000"/>
              </a:lnSpc>
              <a:spcAft>
                <a:spcPts val="600"/>
              </a:spcAft>
              <a:buFont typeface="Arial" panose="020B0604020202020204" pitchFamily="34" charset="0"/>
              <a:buChar char="•"/>
            </a:pPr>
            <a:r>
              <a:rPr lang="en-US" sz="3000" b="1" i="0" dirty="0">
                <a:solidFill>
                  <a:schemeClr val="bg1">
                    <a:alpha val="80000"/>
                  </a:schemeClr>
                </a:solidFill>
                <a:effectLst/>
              </a:rPr>
              <a:t>A false sense of security is the result of poor training and following bad practices, which leads to accidents. These mindsets can cause or contribute to critical errors which increase the probability of injury:</a:t>
            </a:r>
          </a:p>
        </p:txBody>
      </p:sp>
      <p:pic>
        <p:nvPicPr>
          <p:cNvPr id="17" name="Picture 4" descr="Logo&#10;&#10;Description automatically generated with medium confidence">
            <a:extLst>
              <a:ext uri="{FF2B5EF4-FFF2-40B4-BE49-F238E27FC236}">
                <a16:creationId xmlns:a16="http://schemas.microsoft.com/office/drawing/2014/main" id="{776D3E64-CFCA-5D76-944B-199CF8904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450" y="6127414"/>
            <a:ext cx="2294164" cy="67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613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upui xmlns="90433dba-107d-4b9e-940f-3766d86c3499" xsi:nil="true"/>
    <_Flow_SignoffStatus xmlns="90433dba-107d-4b9e-940f-3766d86c34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072C4D-0C34-482B-B0E6-2A47159022D4}">
  <ds:schemaRefs>
    <ds:schemaRef ds:uri="http://schemas.microsoft.com/sharepoint/v3/contenttype/forms"/>
  </ds:schemaRefs>
</ds:datastoreItem>
</file>

<file path=customXml/itemProps2.xml><?xml version="1.0" encoding="utf-8"?>
<ds:datastoreItem xmlns:ds="http://schemas.openxmlformats.org/officeDocument/2006/customXml" ds:itemID="{4387371D-8B4A-4905-8816-3EC6CD89AA80}">
  <ds:schemaRefs>
    <ds:schemaRef ds:uri="http://purl.org/dc/elements/1.1/"/>
    <ds:schemaRef ds:uri="http://www.w3.org/XML/1998/namespace"/>
    <ds:schemaRef ds:uri="http://schemas.openxmlformats.org/package/2006/metadata/core-properties"/>
    <ds:schemaRef ds:uri="a75f71b9-dc79-41da-af3d-5486b07b51b9"/>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90433dba-107d-4b9e-940f-3766d86c3499"/>
  </ds:schemaRefs>
</ds:datastoreItem>
</file>

<file path=customXml/itemProps3.xml><?xml version="1.0" encoding="utf-8"?>
<ds:datastoreItem xmlns:ds="http://schemas.openxmlformats.org/officeDocument/2006/customXml" ds:itemID="{C838E831-D6A7-4043-9ED0-3FDDFF9921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1618</TotalTime>
  <Words>1641</Words>
  <Application>Microsoft Office PowerPoint</Application>
  <PresentationFormat>Widescreen</PresentationFormat>
  <Paragraphs>121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Distractions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Smarte</dc:creator>
  <cp:lastModifiedBy>Curtis R. Devillers</cp:lastModifiedBy>
  <cp:revision>10</cp:revision>
  <dcterms:created xsi:type="dcterms:W3CDTF">2022-07-06T11:47:40Z</dcterms:created>
  <dcterms:modified xsi:type="dcterms:W3CDTF">2023-03-16T13:44:36Z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