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356" r:id="rId6"/>
    <p:sldId id="381" r:id="rId7"/>
    <p:sldId id="376" r:id="rId8"/>
    <p:sldId id="351" r:id="rId9"/>
    <p:sldId id="350" r:id="rId10"/>
    <p:sldId id="352" r:id="rId11"/>
    <p:sldId id="353" r:id="rId12"/>
    <p:sldId id="354" r:id="rId13"/>
    <p:sldId id="355" r:id="rId14"/>
    <p:sldId id="357" r:id="rId15"/>
    <p:sldId id="358" r:id="rId16"/>
    <p:sldId id="359" r:id="rId17"/>
    <p:sldId id="360" r:id="rId18"/>
    <p:sldId id="361" r:id="rId19"/>
    <p:sldId id="362" r:id="rId20"/>
    <p:sldId id="268" r:id="rId21"/>
    <p:sldId id="368" r:id="rId22"/>
    <p:sldId id="363" r:id="rId23"/>
    <p:sldId id="256" r:id="rId24"/>
    <p:sldId id="369" r:id="rId25"/>
    <p:sldId id="373" r:id="rId26"/>
    <p:sldId id="374" r:id="rId27"/>
    <p:sldId id="375" r:id="rId28"/>
    <p:sldId id="384" r:id="rId29"/>
    <p:sldId id="380" r:id="rId30"/>
    <p:sldId id="377"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82" autoAdjust="0"/>
  </p:normalViewPr>
  <p:slideViewPr>
    <p:cSldViewPr snapToGrid="0">
      <p:cViewPr varScale="1">
        <p:scale>
          <a:sx n="80" d="100"/>
          <a:sy n="80" d="100"/>
        </p:scale>
        <p:origin x="17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8E5A4-38A7-4E1B-AA7C-E5DDBAFA45D8}"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7A1B1054-64CF-4C00-8393-ECC4FCEAA675}">
      <dgm:prSet/>
      <dgm:spPr>
        <a:solidFill>
          <a:schemeClr val="tx1">
            <a:lumMod val="50000"/>
            <a:lumOff val="50000"/>
          </a:schemeClr>
        </a:solidFill>
      </dgm:spPr>
      <dgm:t>
        <a:bodyPr/>
        <a:lstStyle/>
        <a:p>
          <a:r>
            <a:rPr lang="en-US" dirty="0"/>
            <a:t>Jobs with the highest injury or illness rates</a:t>
          </a:r>
        </a:p>
      </dgm:t>
    </dgm:pt>
    <dgm:pt modelId="{8DF79C93-9903-4D2F-9AF2-FC3F16A42E8B}" type="parTrans" cxnId="{225B0EA9-4F3C-4BD3-AD79-63009311A5D5}">
      <dgm:prSet/>
      <dgm:spPr/>
      <dgm:t>
        <a:bodyPr/>
        <a:lstStyle/>
        <a:p>
          <a:endParaRPr lang="en-US"/>
        </a:p>
      </dgm:t>
    </dgm:pt>
    <dgm:pt modelId="{4D3FDB6E-8E73-4883-AE1B-A311479607EB}" type="sibTrans" cxnId="{225B0EA9-4F3C-4BD3-AD79-63009311A5D5}">
      <dgm:prSet/>
      <dgm:spPr/>
      <dgm:t>
        <a:bodyPr/>
        <a:lstStyle/>
        <a:p>
          <a:endParaRPr lang="en-US"/>
        </a:p>
      </dgm:t>
    </dgm:pt>
    <dgm:pt modelId="{C7D46C27-89B7-437A-BC7D-AD1D7AFD6513}">
      <dgm:prSet/>
      <dgm:spPr>
        <a:solidFill>
          <a:schemeClr val="tx1">
            <a:lumMod val="65000"/>
            <a:lumOff val="35000"/>
          </a:schemeClr>
        </a:solidFill>
      </dgm:spPr>
      <dgm:t>
        <a:bodyPr/>
        <a:lstStyle/>
        <a:p>
          <a:r>
            <a:rPr lang="en-US" dirty="0"/>
            <a:t>Jobs with the potential to cause severe or disabling injuries or illness, even if there is no history of previous accidents</a:t>
          </a:r>
        </a:p>
      </dgm:t>
    </dgm:pt>
    <dgm:pt modelId="{3AC8CCB6-0BE1-498D-B1AB-7BD3FA260E40}" type="parTrans" cxnId="{4B961AEF-DDD9-4716-8BE2-FD42D058AC48}">
      <dgm:prSet/>
      <dgm:spPr/>
      <dgm:t>
        <a:bodyPr/>
        <a:lstStyle/>
        <a:p>
          <a:endParaRPr lang="en-US"/>
        </a:p>
      </dgm:t>
    </dgm:pt>
    <dgm:pt modelId="{643ABD96-457F-4773-B780-9158841EF31A}" type="sibTrans" cxnId="{4B961AEF-DDD9-4716-8BE2-FD42D058AC48}">
      <dgm:prSet/>
      <dgm:spPr/>
      <dgm:t>
        <a:bodyPr/>
        <a:lstStyle/>
        <a:p>
          <a:endParaRPr lang="en-US"/>
        </a:p>
      </dgm:t>
    </dgm:pt>
    <dgm:pt modelId="{6F386682-98BE-4D77-A2FF-05A177B795A9}">
      <dgm:prSet/>
      <dgm:spPr>
        <a:solidFill>
          <a:schemeClr val="tx1">
            <a:lumMod val="75000"/>
            <a:lumOff val="25000"/>
          </a:schemeClr>
        </a:solidFill>
      </dgm:spPr>
      <dgm:t>
        <a:bodyPr/>
        <a:lstStyle/>
        <a:p>
          <a:r>
            <a:rPr lang="en-US" dirty="0"/>
            <a:t>Jobs in which one simple human error could lead to a severe accident or injury</a:t>
          </a:r>
        </a:p>
      </dgm:t>
    </dgm:pt>
    <dgm:pt modelId="{38269CD8-4B96-4B2A-97E9-70C6AD785756}" type="parTrans" cxnId="{20FC4E07-95BF-4144-AA58-EB8C4DFE7BAD}">
      <dgm:prSet/>
      <dgm:spPr/>
      <dgm:t>
        <a:bodyPr/>
        <a:lstStyle/>
        <a:p>
          <a:endParaRPr lang="en-US"/>
        </a:p>
      </dgm:t>
    </dgm:pt>
    <dgm:pt modelId="{91D2CF1D-DFA7-49CA-B3FD-5FCC4FD1DB2D}" type="sibTrans" cxnId="{20FC4E07-95BF-4144-AA58-EB8C4DFE7BAD}">
      <dgm:prSet/>
      <dgm:spPr/>
      <dgm:t>
        <a:bodyPr/>
        <a:lstStyle/>
        <a:p>
          <a:endParaRPr lang="en-US"/>
        </a:p>
      </dgm:t>
    </dgm:pt>
    <dgm:pt modelId="{A1D79FE3-83B8-497C-B221-DEF4AB97C51C}">
      <dgm:prSet/>
      <dgm:spPr>
        <a:solidFill>
          <a:schemeClr val="tx1">
            <a:lumMod val="85000"/>
            <a:lumOff val="15000"/>
          </a:schemeClr>
        </a:solidFill>
      </dgm:spPr>
      <dgm:t>
        <a:bodyPr/>
        <a:lstStyle/>
        <a:p>
          <a:r>
            <a:rPr lang="en-US" dirty="0"/>
            <a:t>Jobs that are new to your operation or have undergone changes in processes and procedures</a:t>
          </a:r>
        </a:p>
      </dgm:t>
    </dgm:pt>
    <dgm:pt modelId="{2FAA6FB9-5F01-4BF3-8AA8-4772A488B7E0}" type="parTrans" cxnId="{5F75CD30-0C78-4C73-A25F-9E4C5F2251BA}">
      <dgm:prSet/>
      <dgm:spPr/>
      <dgm:t>
        <a:bodyPr/>
        <a:lstStyle/>
        <a:p>
          <a:endParaRPr lang="en-US"/>
        </a:p>
      </dgm:t>
    </dgm:pt>
    <dgm:pt modelId="{2B413FF0-1D07-4340-A2C6-FEF89C933402}" type="sibTrans" cxnId="{5F75CD30-0C78-4C73-A25F-9E4C5F2251BA}">
      <dgm:prSet/>
      <dgm:spPr/>
      <dgm:t>
        <a:bodyPr/>
        <a:lstStyle/>
        <a:p>
          <a:endParaRPr lang="en-US"/>
        </a:p>
      </dgm:t>
    </dgm:pt>
    <dgm:pt modelId="{F4FBA5FC-1C08-4D64-A96D-994FDB031D47}">
      <dgm:prSet/>
      <dgm:spPr>
        <a:solidFill>
          <a:schemeClr val="tx1">
            <a:lumMod val="95000"/>
            <a:lumOff val="5000"/>
          </a:schemeClr>
        </a:solidFill>
      </dgm:spPr>
      <dgm:t>
        <a:bodyPr/>
        <a:lstStyle/>
        <a:p>
          <a:r>
            <a:rPr lang="en-US" dirty="0"/>
            <a:t>Jobs complex enough to require written instructions</a:t>
          </a:r>
        </a:p>
      </dgm:t>
    </dgm:pt>
    <dgm:pt modelId="{2AE2B5DD-4EA8-48B1-B7B9-6AD253C9A5A7}" type="parTrans" cxnId="{4AE73A4E-940C-40CF-8533-BCFAEE4CEECA}">
      <dgm:prSet/>
      <dgm:spPr/>
      <dgm:t>
        <a:bodyPr/>
        <a:lstStyle/>
        <a:p>
          <a:endParaRPr lang="en-US"/>
        </a:p>
      </dgm:t>
    </dgm:pt>
    <dgm:pt modelId="{9E333791-66A8-4AF3-B478-AE283308288B}" type="sibTrans" cxnId="{4AE73A4E-940C-40CF-8533-BCFAEE4CEECA}">
      <dgm:prSet/>
      <dgm:spPr/>
      <dgm:t>
        <a:bodyPr/>
        <a:lstStyle/>
        <a:p>
          <a:endParaRPr lang="en-US"/>
        </a:p>
      </dgm:t>
    </dgm:pt>
    <dgm:pt modelId="{57521220-C87C-4F92-A094-5CC859AAF08B}" type="pres">
      <dgm:prSet presAssocID="{6448E5A4-38A7-4E1B-AA7C-E5DDBAFA45D8}" presName="linear" presStyleCnt="0">
        <dgm:presLayoutVars>
          <dgm:animLvl val="lvl"/>
          <dgm:resizeHandles val="exact"/>
        </dgm:presLayoutVars>
      </dgm:prSet>
      <dgm:spPr/>
    </dgm:pt>
    <dgm:pt modelId="{9D237ABE-25F6-448A-8E41-DA047632749E}" type="pres">
      <dgm:prSet presAssocID="{7A1B1054-64CF-4C00-8393-ECC4FCEAA675}" presName="parentText" presStyleLbl="node1" presStyleIdx="0" presStyleCnt="5">
        <dgm:presLayoutVars>
          <dgm:chMax val="0"/>
          <dgm:bulletEnabled val="1"/>
        </dgm:presLayoutVars>
      </dgm:prSet>
      <dgm:spPr/>
    </dgm:pt>
    <dgm:pt modelId="{587452F3-5D64-4BE9-91C4-90F66C78A815}" type="pres">
      <dgm:prSet presAssocID="{4D3FDB6E-8E73-4883-AE1B-A311479607EB}" presName="spacer" presStyleCnt="0"/>
      <dgm:spPr/>
    </dgm:pt>
    <dgm:pt modelId="{C1AEDBA4-FDBB-4972-9114-EA054B422D4A}" type="pres">
      <dgm:prSet presAssocID="{C7D46C27-89B7-437A-BC7D-AD1D7AFD6513}" presName="parentText" presStyleLbl="node1" presStyleIdx="1" presStyleCnt="5">
        <dgm:presLayoutVars>
          <dgm:chMax val="0"/>
          <dgm:bulletEnabled val="1"/>
        </dgm:presLayoutVars>
      </dgm:prSet>
      <dgm:spPr/>
    </dgm:pt>
    <dgm:pt modelId="{4A11F2CB-AA0E-4FD6-BEC4-4758B682D7CE}" type="pres">
      <dgm:prSet presAssocID="{643ABD96-457F-4773-B780-9158841EF31A}" presName="spacer" presStyleCnt="0"/>
      <dgm:spPr/>
    </dgm:pt>
    <dgm:pt modelId="{2890FB56-2341-4FFB-AF6F-CFD8976BF6F1}" type="pres">
      <dgm:prSet presAssocID="{6F386682-98BE-4D77-A2FF-05A177B795A9}" presName="parentText" presStyleLbl="node1" presStyleIdx="2" presStyleCnt="5">
        <dgm:presLayoutVars>
          <dgm:chMax val="0"/>
          <dgm:bulletEnabled val="1"/>
        </dgm:presLayoutVars>
      </dgm:prSet>
      <dgm:spPr/>
    </dgm:pt>
    <dgm:pt modelId="{899E1A15-C7F1-4A19-BD47-BF9FA0F22801}" type="pres">
      <dgm:prSet presAssocID="{91D2CF1D-DFA7-49CA-B3FD-5FCC4FD1DB2D}" presName="spacer" presStyleCnt="0"/>
      <dgm:spPr/>
    </dgm:pt>
    <dgm:pt modelId="{DA1B402C-CC76-4A1B-9596-3CBE4B7731BD}" type="pres">
      <dgm:prSet presAssocID="{A1D79FE3-83B8-497C-B221-DEF4AB97C51C}" presName="parentText" presStyleLbl="node1" presStyleIdx="3" presStyleCnt="5">
        <dgm:presLayoutVars>
          <dgm:chMax val="0"/>
          <dgm:bulletEnabled val="1"/>
        </dgm:presLayoutVars>
      </dgm:prSet>
      <dgm:spPr/>
    </dgm:pt>
    <dgm:pt modelId="{DA1E2DCD-B858-48AA-952B-CC58647CD803}" type="pres">
      <dgm:prSet presAssocID="{2B413FF0-1D07-4340-A2C6-FEF89C933402}" presName="spacer" presStyleCnt="0"/>
      <dgm:spPr/>
    </dgm:pt>
    <dgm:pt modelId="{5ED85051-7DC4-472C-A254-4E49CD7817DD}" type="pres">
      <dgm:prSet presAssocID="{F4FBA5FC-1C08-4D64-A96D-994FDB031D47}" presName="parentText" presStyleLbl="node1" presStyleIdx="4" presStyleCnt="5">
        <dgm:presLayoutVars>
          <dgm:chMax val="0"/>
          <dgm:bulletEnabled val="1"/>
        </dgm:presLayoutVars>
      </dgm:prSet>
      <dgm:spPr/>
    </dgm:pt>
  </dgm:ptLst>
  <dgm:cxnLst>
    <dgm:cxn modelId="{AE6F9204-03C0-48A7-AC5E-240F40C1DA9B}" type="presOf" srcId="{F4FBA5FC-1C08-4D64-A96D-994FDB031D47}" destId="{5ED85051-7DC4-472C-A254-4E49CD7817DD}" srcOrd="0" destOrd="0" presId="urn:microsoft.com/office/officeart/2005/8/layout/vList2"/>
    <dgm:cxn modelId="{20FC4E07-95BF-4144-AA58-EB8C4DFE7BAD}" srcId="{6448E5A4-38A7-4E1B-AA7C-E5DDBAFA45D8}" destId="{6F386682-98BE-4D77-A2FF-05A177B795A9}" srcOrd="2" destOrd="0" parTransId="{38269CD8-4B96-4B2A-97E9-70C6AD785756}" sibTransId="{91D2CF1D-DFA7-49CA-B3FD-5FCC4FD1DB2D}"/>
    <dgm:cxn modelId="{5F75CD30-0C78-4C73-A25F-9E4C5F2251BA}" srcId="{6448E5A4-38A7-4E1B-AA7C-E5DDBAFA45D8}" destId="{A1D79FE3-83B8-497C-B221-DEF4AB97C51C}" srcOrd="3" destOrd="0" parTransId="{2FAA6FB9-5F01-4BF3-8AA8-4772A488B7E0}" sibTransId="{2B413FF0-1D07-4340-A2C6-FEF89C933402}"/>
    <dgm:cxn modelId="{4AE73A4E-940C-40CF-8533-BCFAEE4CEECA}" srcId="{6448E5A4-38A7-4E1B-AA7C-E5DDBAFA45D8}" destId="{F4FBA5FC-1C08-4D64-A96D-994FDB031D47}" srcOrd="4" destOrd="0" parTransId="{2AE2B5DD-4EA8-48B1-B7B9-6AD253C9A5A7}" sibTransId="{9E333791-66A8-4AF3-B478-AE283308288B}"/>
    <dgm:cxn modelId="{E5AD61A6-E2B5-4D2C-B0E6-DC4C2DB53A1D}" type="presOf" srcId="{A1D79FE3-83B8-497C-B221-DEF4AB97C51C}" destId="{DA1B402C-CC76-4A1B-9596-3CBE4B7731BD}" srcOrd="0" destOrd="0" presId="urn:microsoft.com/office/officeart/2005/8/layout/vList2"/>
    <dgm:cxn modelId="{225B0EA9-4F3C-4BD3-AD79-63009311A5D5}" srcId="{6448E5A4-38A7-4E1B-AA7C-E5DDBAFA45D8}" destId="{7A1B1054-64CF-4C00-8393-ECC4FCEAA675}" srcOrd="0" destOrd="0" parTransId="{8DF79C93-9903-4D2F-9AF2-FC3F16A42E8B}" sibTransId="{4D3FDB6E-8E73-4883-AE1B-A311479607EB}"/>
    <dgm:cxn modelId="{E8B0C3C4-3977-4B47-9108-80C94DCD82E5}" type="presOf" srcId="{6448E5A4-38A7-4E1B-AA7C-E5DDBAFA45D8}" destId="{57521220-C87C-4F92-A094-5CC859AAF08B}" srcOrd="0" destOrd="0" presId="urn:microsoft.com/office/officeart/2005/8/layout/vList2"/>
    <dgm:cxn modelId="{FF19EAC4-96BB-4005-9C02-60D500BD68B8}" type="presOf" srcId="{C7D46C27-89B7-437A-BC7D-AD1D7AFD6513}" destId="{C1AEDBA4-FDBB-4972-9114-EA054B422D4A}" srcOrd="0" destOrd="0" presId="urn:microsoft.com/office/officeart/2005/8/layout/vList2"/>
    <dgm:cxn modelId="{2B2820CC-997E-4E01-BB0D-3EE8D3892B8C}" type="presOf" srcId="{6F386682-98BE-4D77-A2FF-05A177B795A9}" destId="{2890FB56-2341-4FFB-AF6F-CFD8976BF6F1}" srcOrd="0" destOrd="0" presId="urn:microsoft.com/office/officeart/2005/8/layout/vList2"/>
    <dgm:cxn modelId="{E5A354E8-3E0D-45D9-ABDF-247BBCBA4368}" type="presOf" srcId="{7A1B1054-64CF-4C00-8393-ECC4FCEAA675}" destId="{9D237ABE-25F6-448A-8E41-DA047632749E}" srcOrd="0" destOrd="0" presId="urn:microsoft.com/office/officeart/2005/8/layout/vList2"/>
    <dgm:cxn modelId="{4B961AEF-DDD9-4716-8BE2-FD42D058AC48}" srcId="{6448E5A4-38A7-4E1B-AA7C-E5DDBAFA45D8}" destId="{C7D46C27-89B7-437A-BC7D-AD1D7AFD6513}" srcOrd="1" destOrd="0" parTransId="{3AC8CCB6-0BE1-498D-B1AB-7BD3FA260E40}" sibTransId="{643ABD96-457F-4773-B780-9158841EF31A}"/>
    <dgm:cxn modelId="{56349707-E265-4C96-AF2E-B91560129381}" type="presParOf" srcId="{57521220-C87C-4F92-A094-5CC859AAF08B}" destId="{9D237ABE-25F6-448A-8E41-DA047632749E}" srcOrd="0" destOrd="0" presId="urn:microsoft.com/office/officeart/2005/8/layout/vList2"/>
    <dgm:cxn modelId="{3E19A9CA-2A0A-4E16-9BB4-BBFCC09B2629}" type="presParOf" srcId="{57521220-C87C-4F92-A094-5CC859AAF08B}" destId="{587452F3-5D64-4BE9-91C4-90F66C78A815}" srcOrd="1" destOrd="0" presId="urn:microsoft.com/office/officeart/2005/8/layout/vList2"/>
    <dgm:cxn modelId="{19046338-09D2-4CE5-AD8C-E61E3A751EB3}" type="presParOf" srcId="{57521220-C87C-4F92-A094-5CC859AAF08B}" destId="{C1AEDBA4-FDBB-4972-9114-EA054B422D4A}" srcOrd="2" destOrd="0" presId="urn:microsoft.com/office/officeart/2005/8/layout/vList2"/>
    <dgm:cxn modelId="{05F976AF-2434-42BB-9379-16BDFBCDF070}" type="presParOf" srcId="{57521220-C87C-4F92-A094-5CC859AAF08B}" destId="{4A11F2CB-AA0E-4FD6-BEC4-4758B682D7CE}" srcOrd="3" destOrd="0" presId="urn:microsoft.com/office/officeart/2005/8/layout/vList2"/>
    <dgm:cxn modelId="{B02E00F7-5678-435E-8CC7-58E986BEC63B}" type="presParOf" srcId="{57521220-C87C-4F92-A094-5CC859AAF08B}" destId="{2890FB56-2341-4FFB-AF6F-CFD8976BF6F1}" srcOrd="4" destOrd="0" presId="urn:microsoft.com/office/officeart/2005/8/layout/vList2"/>
    <dgm:cxn modelId="{6438A2CB-A143-4B8B-993B-2F3DEC9797CB}" type="presParOf" srcId="{57521220-C87C-4F92-A094-5CC859AAF08B}" destId="{899E1A15-C7F1-4A19-BD47-BF9FA0F22801}" srcOrd="5" destOrd="0" presId="urn:microsoft.com/office/officeart/2005/8/layout/vList2"/>
    <dgm:cxn modelId="{BEA97F65-2A58-467B-81A3-9C9F8C8C6CDC}" type="presParOf" srcId="{57521220-C87C-4F92-A094-5CC859AAF08B}" destId="{DA1B402C-CC76-4A1B-9596-3CBE4B7731BD}" srcOrd="6" destOrd="0" presId="urn:microsoft.com/office/officeart/2005/8/layout/vList2"/>
    <dgm:cxn modelId="{DD3E1788-DC0E-4864-88AB-5BD375B81012}" type="presParOf" srcId="{57521220-C87C-4F92-A094-5CC859AAF08B}" destId="{DA1E2DCD-B858-48AA-952B-CC58647CD803}" srcOrd="7" destOrd="0" presId="urn:microsoft.com/office/officeart/2005/8/layout/vList2"/>
    <dgm:cxn modelId="{0567A8FD-784F-4FE2-8CB2-FC3AFCAB7BA1}" type="presParOf" srcId="{57521220-C87C-4F92-A094-5CC859AAF08B}" destId="{5ED85051-7DC4-472C-A254-4E49CD7817D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03F1334-2E2E-43AF-9951-522FDC7599B3}"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6A7AB17-2B7A-4711-9A7E-67AF67051136}">
      <dgm:prSet/>
      <dgm:spPr/>
      <dgm:t>
        <a:bodyPr/>
        <a:lstStyle/>
        <a:p>
          <a:r>
            <a:rPr lang="en-US" dirty="0"/>
            <a:t>Involve the  employees</a:t>
          </a:r>
        </a:p>
      </dgm:t>
    </dgm:pt>
    <dgm:pt modelId="{F61185F4-1419-4518-94DB-AFB7A3885CB9}" type="parTrans" cxnId="{453BBC33-21FF-42AB-A163-A0B1FF8914B5}">
      <dgm:prSet/>
      <dgm:spPr/>
      <dgm:t>
        <a:bodyPr/>
        <a:lstStyle/>
        <a:p>
          <a:endParaRPr lang="en-US"/>
        </a:p>
      </dgm:t>
    </dgm:pt>
    <dgm:pt modelId="{FBB55C0A-656B-40E0-8491-BCFB9A168C26}" type="sibTrans" cxnId="{453BBC33-21FF-42AB-A163-A0B1FF8914B5}">
      <dgm:prSet/>
      <dgm:spPr/>
      <dgm:t>
        <a:bodyPr/>
        <a:lstStyle/>
        <a:p>
          <a:endParaRPr lang="en-US"/>
        </a:p>
      </dgm:t>
    </dgm:pt>
    <dgm:pt modelId="{E6C49ED9-04F5-4334-9B16-57757066EC87}">
      <dgm:prSet/>
      <dgm:spPr/>
      <dgm:t>
        <a:bodyPr/>
        <a:lstStyle/>
        <a:p>
          <a:r>
            <a:rPr lang="en-US" dirty="0"/>
            <a:t>Review the  accident history</a:t>
          </a:r>
        </a:p>
      </dgm:t>
    </dgm:pt>
    <dgm:pt modelId="{4FF12A16-BAC1-49E6-834D-CEF948AAEC93}" type="parTrans" cxnId="{F84FA0BD-EE49-40C1-96D5-9F1E9009D74F}">
      <dgm:prSet/>
      <dgm:spPr/>
      <dgm:t>
        <a:bodyPr/>
        <a:lstStyle/>
        <a:p>
          <a:endParaRPr lang="en-US"/>
        </a:p>
      </dgm:t>
    </dgm:pt>
    <dgm:pt modelId="{890AA29F-3182-4373-9439-09B27FEB9B62}" type="sibTrans" cxnId="{F84FA0BD-EE49-40C1-96D5-9F1E9009D74F}">
      <dgm:prSet/>
      <dgm:spPr/>
      <dgm:t>
        <a:bodyPr/>
        <a:lstStyle/>
        <a:p>
          <a:endParaRPr lang="en-US"/>
        </a:p>
      </dgm:t>
    </dgm:pt>
    <dgm:pt modelId="{ACC1B074-A104-44FD-96B2-BA47A7236A55}">
      <dgm:prSet/>
      <dgm:spPr/>
      <dgm:t>
        <a:bodyPr/>
        <a:lstStyle/>
        <a:p>
          <a:r>
            <a:rPr lang="en-US"/>
            <a:t>Conduct a preliminary job review</a:t>
          </a:r>
        </a:p>
      </dgm:t>
    </dgm:pt>
    <dgm:pt modelId="{5D939B3C-FEE5-4F43-8F22-0F325BDA7290}" type="parTrans" cxnId="{13AEF3D5-2261-4E34-B638-BDD46DCFC58F}">
      <dgm:prSet/>
      <dgm:spPr/>
      <dgm:t>
        <a:bodyPr/>
        <a:lstStyle/>
        <a:p>
          <a:endParaRPr lang="en-US"/>
        </a:p>
      </dgm:t>
    </dgm:pt>
    <dgm:pt modelId="{77FACEDF-72D2-4C80-9EF7-2FD328725F71}" type="sibTrans" cxnId="{13AEF3D5-2261-4E34-B638-BDD46DCFC58F}">
      <dgm:prSet/>
      <dgm:spPr/>
      <dgm:t>
        <a:bodyPr/>
        <a:lstStyle/>
        <a:p>
          <a:endParaRPr lang="en-US"/>
        </a:p>
      </dgm:t>
    </dgm:pt>
    <dgm:pt modelId="{38BAE345-16E1-4C96-8A89-BDA038F3213C}">
      <dgm:prSet/>
      <dgm:spPr/>
      <dgm:t>
        <a:bodyPr/>
        <a:lstStyle/>
        <a:p>
          <a:r>
            <a:rPr lang="en-US"/>
            <a:t>List, rank, and set priorities for hazardous jobs</a:t>
          </a:r>
        </a:p>
      </dgm:t>
    </dgm:pt>
    <dgm:pt modelId="{D32719E9-0576-4AE6-A346-EDF55112FC19}" type="parTrans" cxnId="{2D77855F-CA89-49A7-8770-92E88FB957AA}">
      <dgm:prSet/>
      <dgm:spPr/>
      <dgm:t>
        <a:bodyPr/>
        <a:lstStyle/>
        <a:p>
          <a:endParaRPr lang="en-US"/>
        </a:p>
      </dgm:t>
    </dgm:pt>
    <dgm:pt modelId="{6378C8B6-072B-4FC6-9D0C-637AC11DB18F}" type="sibTrans" cxnId="{2D77855F-CA89-49A7-8770-92E88FB957AA}">
      <dgm:prSet/>
      <dgm:spPr/>
      <dgm:t>
        <a:bodyPr/>
        <a:lstStyle/>
        <a:p>
          <a:endParaRPr lang="en-US"/>
        </a:p>
      </dgm:t>
    </dgm:pt>
    <dgm:pt modelId="{D07446FF-1A92-47F5-AA4A-1D23EBFFE601}">
      <dgm:prSet/>
      <dgm:spPr/>
      <dgm:t>
        <a:bodyPr/>
        <a:lstStyle/>
        <a:p>
          <a:r>
            <a:rPr lang="en-US"/>
            <a:t>Outline the steps or tasks</a:t>
          </a:r>
        </a:p>
      </dgm:t>
    </dgm:pt>
    <dgm:pt modelId="{490EB813-78FC-4489-B267-B04B15394D0D}" type="parTrans" cxnId="{EBA3B045-6B3C-4B92-ABE9-555D28A65FFB}">
      <dgm:prSet/>
      <dgm:spPr/>
      <dgm:t>
        <a:bodyPr/>
        <a:lstStyle/>
        <a:p>
          <a:endParaRPr lang="en-US"/>
        </a:p>
      </dgm:t>
    </dgm:pt>
    <dgm:pt modelId="{E2188694-9E3A-469C-B14A-A5B6ADFDF075}" type="sibTrans" cxnId="{EBA3B045-6B3C-4B92-ABE9-555D28A65FFB}">
      <dgm:prSet/>
      <dgm:spPr/>
      <dgm:t>
        <a:bodyPr/>
        <a:lstStyle/>
        <a:p>
          <a:endParaRPr lang="en-US"/>
        </a:p>
      </dgm:t>
    </dgm:pt>
    <dgm:pt modelId="{2CAF34F0-8929-42F6-8E3B-58A9C6ED2465}" type="pres">
      <dgm:prSet presAssocID="{F03F1334-2E2E-43AF-9951-522FDC7599B3}" presName="root" presStyleCnt="0">
        <dgm:presLayoutVars>
          <dgm:dir/>
          <dgm:resizeHandles val="exact"/>
        </dgm:presLayoutVars>
      </dgm:prSet>
      <dgm:spPr/>
    </dgm:pt>
    <dgm:pt modelId="{A7B91B28-5C80-4FB7-86D8-49CAC98B8E88}" type="pres">
      <dgm:prSet presAssocID="{16A7AB17-2B7A-4711-9A7E-67AF67051136}" presName="compNode" presStyleCnt="0"/>
      <dgm:spPr/>
    </dgm:pt>
    <dgm:pt modelId="{AFBDA3FE-C781-4A69-BA7F-421ECC9E872F}" type="pres">
      <dgm:prSet presAssocID="{16A7AB17-2B7A-4711-9A7E-67AF6705113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37E270B-12F6-416A-83AC-9329BF946DDA}" type="pres">
      <dgm:prSet presAssocID="{16A7AB17-2B7A-4711-9A7E-67AF67051136}" presName="spaceRect" presStyleCnt="0"/>
      <dgm:spPr/>
    </dgm:pt>
    <dgm:pt modelId="{A2A08F56-5B68-4615-9AC2-2C7379B7131A}" type="pres">
      <dgm:prSet presAssocID="{16A7AB17-2B7A-4711-9A7E-67AF67051136}" presName="textRect" presStyleLbl="revTx" presStyleIdx="0" presStyleCnt="5">
        <dgm:presLayoutVars>
          <dgm:chMax val="1"/>
          <dgm:chPref val="1"/>
        </dgm:presLayoutVars>
      </dgm:prSet>
      <dgm:spPr/>
    </dgm:pt>
    <dgm:pt modelId="{6D84490C-2952-4371-9198-D5AC65220C36}" type="pres">
      <dgm:prSet presAssocID="{FBB55C0A-656B-40E0-8491-BCFB9A168C26}" presName="sibTrans" presStyleCnt="0"/>
      <dgm:spPr/>
    </dgm:pt>
    <dgm:pt modelId="{1F53B248-5CFE-4E96-A4FB-EEB3073191F6}" type="pres">
      <dgm:prSet presAssocID="{E6C49ED9-04F5-4334-9B16-57757066EC87}" presName="compNode" presStyleCnt="0"/>
      <dgm:spPr/>
    </dgm:pt>
    <dgm:pt modelId="{CD31AF12-07AF-4EE6-B559-4BCC962FD114}" type="pres">
      <dgm:prSet presAssocID="{E6C49ED9-04F5-4334-9B16-57757066EC8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8FEFA44E-C716-419C-8F2C-C77E93E7EB60}" type="pres">
      <dgm:prSet presAssocID="{E6C49ED9-04F5-4334-9B16-57757066EC87}" presName="spaceRect" presStyleCnt="0"/>
      <dgm:spPr/>
    </dgm:pt>
    <dgm:pt modelId="{A16CD8A4-D30C-4984-BA34-F221E3EF57F4}" type="pres">
      <dgm:prSet presAssocID="{E6C49ED9-04F5-4334-9B16-57757066EC87}" presName="textRect" presStyleLbl="revTx" presStyleIdx="1" presStyleCnt="5">
        <dgm:presLayoutVars>
          <dgm:chMax val="1"/>
          <dgm:chPref val="1"/>
        </dgm:presLayoutVars>
      </dgm:prSet>
      <dgm:spPr/>
    </dgm:pt>
    <dgm:pt modelId="{75C14A95-0549-4C1F-883A-57FD23B28E98}" type="pres">
      <dgm:prSet presAssocID="{890AA29F-3182-4373-9439-09B27FEB9B62}" presName="sibTrans" presStyleCnt="0"/>
      <dgm:spPr/>
    </dgm:pt>
    <dgm:pt modelId="{A9A31E41-BBB3-45DD-BA0B-F6373A0A31C4}" type="pres">
      <dgm:prSet presAssocID="{ACC1B074-A104-44FD-96B2-BA47A7236A55}" presName="compNode" presStyleCnt="0"/>
      <dgm:spPr/>
    </dgm:pt>
    <dgm:pt modelId="{E3521C48-0379-4075-BF51-5E91D91BB946}" type="pres">
      <dgm:prSet presAssocID="{ACC1B074-A104-44FD-96B2-BA47A7236A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BBE3DFB-1E8C-4FA3-8366-3BC800165C91}" type="pres">
      <dgm:prSet presAssocID="{ACC1B074-A104-44FD-96B2-BA47A7236A55}" presName="spaceRect" presStyleCnt="0"/>
      <dgm:spPr/>
    </dgm:pt>
    <dgm:pt modelId="{CF80511A-6658-4C83-9DDD-81FD31ABB974}" type="pres">
      <dgm:prSet presAssocID="{ACC1B074-A104-44FD-96B2-BA47A7236A55}" presName="textRect" presStyleLbl="revTx" presStyleIdx="2" presStyleCnt="5">
        <dgm:presLayoutVars>
          <dgm:chMax val="1"/>
          <dgm:chPref val="1"/>
        </dgm:presLayoutVars>
      </dgm:prSet>
      <dgm:spPr/>
    </dgm:pt>
    <dgm:pt modelId="{EF4ED380-A824-41E6-B49B-5A0E131FA787}" type="pres">
      <dgm:prSet presAssocID="{77FACEDF-72D2-4C80-9EF7-2FD328725F71}" presName="sibTrans" presStyleCnt="0"/>
      <dgm:spPr/>
    </dgm:pt>
    <dgm:pt modelId="{8C55EB17-FD2F-41B4-8067-948A79722F75}" type="pres">
      <dgm:prSet presAssocID="{38BAE345-16E1-4C96-8A89-BDA038F3213C}" presName="compNode" presStyleCnt="0"/>
      <dgm:spPr/>
    </dgm:pt>
    <dgm:pt modelId="{27156F46-5138-4299-83F6-405E3304FD3C}" type="pres">
      <dgm:prSet presAssocID="{38BAE345-16E1-4C96-8A89-BDA038F3213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1862BF3C-4A35-415B-B0F8-8B520B8D79F2}" type="pres">
      <dgm:prSet presAssocID="{38BAE345-16E1-4C96-8A89-BDA038F3213C}" presName="spaceRect" presStyleCnt="0"/>
      <dgm:spPr/>
    </dgm:pt>
    <dgm:pt modelId="{1EF00245-AD3D-44AC-B3C5-2F05536B8AE6}" type="pres">
      <dgm:prSet presAssocID="{38BAE345-16E1-4C96-8A89-BDA038F3213C}" presName="textRect" presStyleLbl="revTx" presStyleIdx="3" presStyleCnt="5">
        <dgm:presLayoutVars>
          <dgm:chMax val="1"/>
          <dgm:chPref val="1"/>
        </dgm:presLayoutVars>
      </dgm:prSet>
      <dgm:spPr/>
    </dgm:pt>
    <dgm:pt modelId="{BF94B7B2-156F-4D12-A8FD-DA9D3FC410A1}" type="pres">
      <dgm:prSet presAssocID="{6378C8B6-072B-4FC6-9D0C-637AC11DB18F}" presName="sibTrans" presStyleCnt="0"/>
      <dgm:spPr/>
    </dgm:pt>
    <dgm:pt modelId="{2FFD69C0-F6E0-43B1-BACD-5F6196B51A0C}" type="pres">
      <dgm:prSet presAssocID="{D07446FF-1A92-47F5-AA4A-1D23EBFFE601}" presName="compNode" presStyleCnt="0"/>
      <dgm:spPr/>
    </dgm:pt>
    <dgm:pt modelId="{BCFA24B0-6917-4D1E-ABE5-67AC3B15FF58}" type="pres">
      <dgm:prSet presAssocID="{D07446FF-1A92-47F5-AA4A-1D23EBFFE60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816C7C9E-7B02-40D6-86ED-3400932BB91C}" type="pres">
      <dgm:prSet presAssocID="{D07446FF-1A92-47F5-AA4A-1D23EBFFE601}" presName="spaceRect" presStyleCnt="0"/>
      <dgm:spPr/>
    </dgm:pt>
    <dgm:pt modelId="{10FC6AB9-C0F9-41D7-B789-580FDDD29378}" type="pres">
      <dgm:prSet presAssocID="{D07446FF-1A92-47F5-AA4A-1D23EBFFE601}" presName="textRect" presStyleLbl="revTx" presStyleIdx="4" presStyleCnt="5">
        <dgm:presLayoutVars>
          <dgm:chMax val="1"/>
          <dgm:chPref val="1"/>
        </dgm:presLayoutVars>
      </dgm:prSet>
      <dgm:spPr/>
    </dgm:pt>
  </dgm:ptLst>
  <dgm:cxnLst>
    <dgm:cxn modelId="{453BBC33-21FF-42AB-A163-A0B1FF8914B5}" srcId="{F03F1334-2E2E-43AF-9951-522FDC7599B3}" destId="{16A7AB17-2B7A-4711-9A7E-67AF67051136}" srcOrd="0" destOrd="0" parTransId="{F61185F4-1419-4518-94DB-AFB7A3885CB9}" sibTransId="{FBB55C0A-656B-40E0-8491-BCFB9A168C26}"/>
    <dgm:cxn modelId="{77C10437-A89D-4A4F-8BAA-5F2F66FB02D0}" type="presOf" srcId="{F03F1334-2E2E-43AF-9951-522FDC7599B3}" destId="{2CAF34F0-8929-42F6-8E3B-58A9C6ED2465}" srcOrd="0" destOrd="0" presId="urn:microsoft.com/office/officeart/2018/2/layout/IconLabelList"/>
    <dgm:cxn modelId="{2D77855F-CA89-49A7-8770-92E88FB957AA}" srcId="{F03F1334-2E2E-43AF-9951-522FDC7599B3}" destId="{38BAE345-16E1-4C96-8A89-BDA038F3213C}" srcOrd="3" destOrd="0" parTransId="{D32719E9-0576-4AE6-A346-EDF55112FC19}" sibTransId="{6378C8B6-072B-4FC6-9D0C-637AC11DB18F}"/>
    <dgm:cxn modelId="{EBA3B045-6B3C-4B92-ABE9-555D28A65FFB}" srcId="{F03F1334-2E2E-43AF-9951-522FDC7599B3}" destId="{D07446FF-1A92-47F5-AA4A-1D23EBFFE601}" srcOrd="4" destOrd="0" parTransId="{490EB813-78FC-4489-B267-B04B15394D0D}" sibTransId="{E2188694-9E3A-469C-B14A-A5B6ADFDF075}"/>
    <dgm:cxn modelId="{FA180C54-2687-498C-BD61-B1A31D6D29E8}" type="presOf" srcId="{ACC1B074-A104-44FD-96B2-BA47A7236A55}" destId="{CF80511A-6658-4C83-9DDD-81FD31ABB974}" srcOrd="0" destOrd="0" presId="urn:microsoft.com/office/officeart/2018/2/layout/IconLabelList"/>
    <dgm:cxn modelId="{38E8DC88-8AAF-4CA2-B8F4-69F2600948BA}" type="presOf" srcId="{38BAE345-16E1-4C96-8A89-BDA038F3213C}" destId="{1EF00245-AD3D-44AC-B3C5-2F05536B8AE6}" srcOrd="0" destOrd="0" presId="urn:microsoft.com/office/officeart/2018/2/layout/IconLabelList"/>
    <dgm:cxn modelId="{F838E395-96F6-4F10-A704-BC9AEACED747}" type="presOf" srcId="{E6C49ED9-04F5-4334-9B16-57757066EC87}" destId="{A16CD8A4-D30C-4984-BA34-F221E3EF57F4}" srcOrd="0" destOrd="0" presId="urn:microsoft.com/office/officeart/2018/2/layout/IconLabelList"/>
    <dgm:cxn modelId="{F84FA0BD-EE49-40C1-96D5-9F1E9009D74F}" srcId="{F03F1334-2E2E-43AF-9951-522FDC7599B3}" destId="{E6C49ED9-04F5-4334-9B16-57757066EC87}" srcOrd="1" destOrd="0" parTransId="{4FF12A16-BAC1-49E6-834D-CEF948AAEC93}" sibTransId="{890AA29F-3182-4373-9439-09B27FEB9B62}"/>
    <dgm:cxn modelId="{766DC4BE-27D1-4AC3-B1D5-711EDFB830A4}" type="presOf" srcId="{16A7AB17-2B7A-4711-9A7E-67AF67051136}" destId="{A2A08F56-5B68-4615-9AC2-2C7379B7131A}" srcOrd="0" destOrd="0" presId="urn:microsoft.com/office/officeart/2018/2/layout/IconLabelList"/>
    <dgm:cxn modelId="{5F1B50CC-FC7C-4CFF-BD37-8CC46F0FC119}" type="presOf" srcId="{D07446FF-1A92-47F5-AA4A-1D23EBFFE601}" destId="{10FC6AB9-C0F9-41D7-B789-580FDDD29378}" srcOrd="0" destOrd="0" presId="urn:microsoft.com/office/officeart/2018/2/layout/IconLabelList"/>
    <dgm:cxn modelId="{13AEF3D5-2261-4E34-B638-BDD46DCFC58F}" srcId="{F03F1334-2E2E-43AF-9951-522FDC7599B3}" destId="{ACC1B074-A104-44FD-96B2-BA47A7236A55}" srcOrd="2" destOrd="0" parTransId="{5D939B3C-FEE5-4F43-8F22-0F325BDA7290}" sibTransId="{77FACEDF-72D2-4C80-9EF7-2FD328725F71}"/>
    <dgm:cxn modelId="{45F713F5-F9E2-462F-8B14-3FEF126A6F22}" type="presParOf" srcId="{2CAF34F0-8929-42F6-8E3B-58A9C6ED2465}" destId="{A7B91B28-5C80-4FB7-86D8-49CAC98B8E88}" srcOrd="0" destOrd="0" presId="urn:microsoft.com/office/officeart/2018/2/layout/IconLabelList"/>
    <dgm:cxn modelId="{9D744FE3-2A5F-4AA4-842A-236B90875AD5}" type="presParOf" srcId="{A7B91B28-5C80-4FB7-86D8-49CAC98B8E88}" destId="{AFBDA3FE-C781-4A69-BA7F-421ECC9E872F}" srcOrd="0" destOrd="0" presId="urn:microsoft.com/office/officeart/2018/2/layout/IconLabelList"/>
    <dgm:cxn modelId="{58112CC1-F615-4457-9981-E25DE3AAEB61}" type="presParOf" srcId="{A7B91B28-5C80-4FB7-86D8-49CAC98B8E88}" destId="{937E270B-12F6-416A-83AC-9329BF946DDA}" srcOrd="1" destOrd="0" presId="urn:microsoft.com/office/officeart/2018/2/layout/IconLabelList"/>
    <dgm:cxn modelId="{7FA41EA6-B533-4AAF-8698-DF85B7417EC4}" type="presParOf" srcId="{A7B91B28-5C80-4FB7-86D8-49CAC98B8E88}" destId="{A2A08F56-5B68-4615-9AC2-2C7379B7131A}" srcOrd="2" destOrd="0" presId="urn:microsoft.com/office/officeart/2018/2/layout/IconLabelList"/>
    <dgm:cxn modelId="{9B576BD9-EA64-4552-A823-7DB4986055D0}" type="presParOf" srcId="{2CAF34F0-8929-42F6-8E3B-58A9C6ED2465}" destId="{6D84490C-2952-4371-9198-D5AC65220C36}" srcOrd="1" destOrd="0" presId="urn:microsoft.com/office/officeart/2018/2/layout/IconLabelList"/>
    <dgm:cxn modelId="{E072232E-0054-45DE-AA78-7DE79EEE03EA}" type="presParOf" srcId="{2CAF34F0-8929-42F6-8E3B-58A9C6ED2465}" destId="{1F53B248-5CFE-4E96-A4FB-EEB3073191F6}" srcOrd="2" destOrd="0" presId="urn:microsoft.com/office/officeart/2018/2/layout/IconLabelList"/>
    <dgm:cxn modelId="{8C08AA1D-0B35-4458-A211-1355A10839C6}" type="presParOf" srcId="{1F53B248-5CFE-4E96-A4FB-EEB3073191F6}" destId="{CD31AF12-07AF-4EE6-B559-4BCC962FD114}" srcOrd="0" destOrd="0" presId="urn:microsoft.com/office/officeart/2018/2/layout/IconLabelList"/>
    <dgm:cxn modelId="{0237541E-3160-4329-A554-CFCF00B85E35}" type="presParOf" srcId="{1F53B248-5CFE-4E96-A4FB-EEB3073191F6}" destId="{8FEFA44E-C716-419C-8F2C-C77E93E7EB60}" srcOrd="1" destOrd="0" presId="urn:microsoft.com/office/officeart/2018/2/layout/IconLabelList"/>
    <dgm:cxn modelId="{7E0DC3CA-9F69-4489-BFD9-FEC56B5258C5}" type="presParOf" srcId="{1F53B248-5CFE-4E96-A4FB-EEB3073191F6}" destId="{A16CD8A4-D30C-4984-BA34-F221E3EF57F4}" srcOrd="2" destOrd="0" presId="urn:microsoft.com/office/officeart/2018/2/layout/IconLabelList"/>
    <dgm:cxn modelId="{C1DE8FCF-9AB5-4625-8814-7D4E7628423B}" type="presParOf" srcId="{2CAF34F0-8929-42F6-8E3B-58A9C6ED2465}" destId="{75C14A95-0549-4C1F-883A-57FD23B28E98}" srcOrd="3" destOrd="0" presId="urn:microsoft.com/office/officeart/2018/2/layout/IconLabelList"/>
    <dgm:cxn modelId="{B76A76CA-CD3B-4FBF-8EE1-A2D937F4C14C}" type="presParOf" srcId="{2CAF34F0-8929-42F6-8E3B-58A9C6ED2465}" destId="{A9A31E41-BBB3-45DD-BA0B-F6373A0A31C4}" srcOrd="4" destOrd="0" presId="urn:microsoft.com/office/officeart/2018/2/layout/IconLabelList"/>
    <dgm:cxn modelId="{D18BD266-BA1C-4B13-AF58-8EF385524E06}" type="presParOf" srcId="{A9A31E41-BBB3-45DD-BA0B-F6373A0A31C4}" destId="{E3521C48-0379-4075-BF51-5E91D91BB946}" srcOrd="0" destOrd="0" presId="urn:microsoft.com/office/officeart/2018/2/layout/IconLabelList"/>
    <dgm:cxn modelId="{55D6086E-D996-426C-B0D8-EACA9CA6789B}" type="presParOf" srcId="{A9A31E41-BBB3-45DD-BA0B-F6373A0A31C4}" destId="{3BBE3DFB-1E8C-4FA3-8366-3BC800165C91}" srcOrd="1" destOrd="0" presId="urn:microsoft.com/office/officeart/2018/2/layout/IconLabelList"/>
    <dgm:cxn modelId="{2031453C-4FDE-489D-B267-85A06977DC9F}" type="presParOf" srcId="{A9A31E41-BBB3-45DD-BA0B-F6373A0A31C4}" destId="{CF80511A-6658-4C83-9DDD-81FD31ABB974}" srcOrd="2" destOrd="0" presId="urn:microsoft.com/office/officeart/2018/2/layout/IconLabelList"/>
    <dgm:cxn modelId="{8D9B08DC-DCF6-42DE-931D-722520D78F2C}" type="presParOf" srcId="{2CAF34F0-8929-42F6-8E3B-58A9C6ED2465}" destId="{EF4ED380-A824-41E6-B49B-5A0E131FA787}" srcOrd="5" destOrd="0" presId="urn:microsoft.com/office/officeart/2018/2/layout/IconLabelList"/>
    <dgm:cxn modelId="{0B3E5834-01F7-4F35-910C-58137086A218}" type="presParOf" srcId="{2CAF34F0-8929-42F6-8E3B-58A9C6ED2465}" destId="{8C55EB17-FD2F-41B4-8067-948A79722F75}" srcOrd="6" destOrd="0" presId="urn:microsoft.com/office/officeart/2018/2/layout/IconLabelList"/>
    <dgm:cxn modelId="{FC974513-FF79-40E3-B356-E25ED6FC108C}" type="presParOf" srcId="{8C55EB17-FD2F-41B4-8067-948A79722F75}" destId="{27156F46-5138-4299-83F6-405E3304FD3C}" srcOrd="0" destOrd="0" presId="urn:microsoft.com/office/officeart/2018/2/layout/IconLabelList"/>
    <dgm:cxn modelId="{E73C1CDF-A04C-42F7-BA40-73B3FFE35041}" type="presParOf" srcId="{8C55EB17-FD2F-41B4-8067-948A79722F75}" destId="{1862BF3C-4A35-415B-B0F8-8B520B8D79F2}" srcOrd="1" destOrd="0" presId="urn:microsoft.com/office/officeart/2018/2/layout/IconLabelList"/>
    <dgm:cxn modelId="{4DF9913D-B2E1-4E13-A471-8DD123D687FE}" type="presParOf" srcId="{8C55EB17-FD2F-41B4-8067-948A79722F75}" destId="{1EF00245-AD3D-44AC-B3C5-2F05536B8AE6}" srcOrd="2" destOrd="0" presId="urn:microsoft.com/office/officeart/2018/2/layout/IconLabelList"/>
    <dgm:cxn modelId="{C534E775-F176-4EE7-AF5F-769D53307401}" type="presParOf" srcId="{2CAF34F0-8929-42F6-8E3B-58A9C6ED2465}" destId="{BF94B7B2-156F-4D12-A8FD-DA9D3FC410A1}" srcOrd="7" destOrd="0" presId="urn:microsoft.com/office/officeart/2018/2/layout/IconLabelList"/>
    <dgm:cxn modelId="{F669136B-24BA-499C-BD10-898842AACB18}" type="presParOf" srcId="{2CAF34F0-8929-42F6-8E3B-58A9C6ED2465}" destId="{2FFD69C0-F6E0-43B1-BACD-5F6196B51A0C}" srcOrd="8" destOrd="0" presId="urn:microsoft.com/office/officeart/2018/2/layout/IconLabelList"/>
    <dgm:cxn modelId="{488ABF71-1C35-4D6A-A401-73CCC7B93239}" type="presParOf" srcId="{2FFD69C0-F6E0-43B1-BACD-5F6196B51A0C}" destId="{BCFA24B0-6917-4D1E-ABE5-67AC3B15FF58}" srcOrd="0" destOrd="0" presId="urn:microsoft.com/office/officeart/2018/2/layout/IconLabelList"/>
    <dgm:cxn modelId="{B3A1BD50-D1F8-4213-A4D9-3931F12DDC87}" type="presParOf" srcId="{2FFD69C0-F6E0-43B1-BACD-5F6196B51A0C}" destId="{816C7C9E-7B02-40D6-86ED-3400932BB91C}" srcOrd="1" destOrd="0" presId="urn:microsoft.com/office/officeart/2018/2/layout/IconLabelList"/>
    <dgm:cxn modelId="{0FA604EE-8E4E-431E-9B34-A9CA474631C9}" type="presParOf" srcId="{2FFD69C0-F6E0-43B1-BACD-5F6196B51A0C}" destId="{10FC6AB9-C0F9-41D7-B789-580FDDD2937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37ABE-25F6-448A-8E41-DA047632749E}">
      <dsp:nvSpPr>
        <dsp:cNvPr id="0" name=""/>
        <dsp:cNvSpPr/>
      </dsp:nvSpPr>
      <dsp:spPr>
        <a:xfrm>
          <a:off x="0" y="494503"/>
          <a:ext cx="5181600" cy="635602"/>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Jobs with the highest injury or illness rates</a:t>
          </a:r>
        </a:p>
      </dsp:txBody>
      <dsp:txXfrm>
        <a:off x="31028" y="525531"/>
        <a:ext cx="5119544" cy="573546"/>
      </dsp:txXfrm>
    </dsp:sp>
    <dsp:sp modelId="{C1AEDBA4-FDBB-4972-9114-EA054B422D4A}">
      <dsp:nvSpPr>
        <dsp:cNvPr id="0" name=""/>
        <dsp:cNvSpPr/>
      </dsp:nvSpPr>
      <dsp:spPr>
        <a:xfrm>
          <a:off x="0" y="1176185"/>
          <a:ext cx="5181600" cy="635602"/>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Jobs with the potential to cause severe or disabling injuries or illness, even if there is no history of previous accidents</a:t>
          </a:r>
        </a:p>
      </dsp:txBody>
      <dsp:txXfrm>
        <a:off x="31028" y="1207213"/>
        <a:ext cx="5119544" cy="573546"/>
      </dsp:txXfrm>
    </dsp:sp>
    <dsp:sp modelId="{2890FB56-2341-4FFB-AF6F-CFD8976BF6F1}">
      <dsp:nvSpPr>
        <dsp:cNvPr id="0" name=""/>
        <dsp:cNvSpPr/>
      </dsp:nvSpPr>
      <dsp:spPr>
        <a:xfrm>
          <a:off x="0" y="1857868"/>
          <a:ext cx="5181600" cy="635602"/>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Jobs in which one simple human error could lead to a severe accident or injury</a:t>
          </a:r>
        </a:p>
      </dsp:txBody>
      <dsp:txXfrm>
        <a:off x="31028" y="1888896"/>
        <a:ext cx="5119544" cy="573546"/>
      </dsp:txXfrm>
    </dsp:sp>
    <dsp:sp modelId="{DA1B402C-CC76-4A1B-9596-3CBE4B7731BD}">
      <dsp:nvSpPr>
        <dsp:cNvPr id="0" name=""/>
        <dsp:cNvSpPr/>
      </dsp:nvSpPr>
      <dsp:spPr>
        <a:xfrm>
          <a:off x="0" y="2539550"/>
          <a:ext cx="5181600" cy="635602"/>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Jobs that are new to your operation or have undergone changes in processes and procedures</a:t>
          </a:r>
        </a:p>
      </dsp:txBody>
      <dsp:txXfrm>
        <a:off x="31028" y="2570578"/>
        <a:ext cx="5119544" cy="573546"/>
      </dsp:txXfrm>
    </dsp:sp>
    <dsp:sp modelId="{5ED85051-7DC4-472C-A254-4E49CD7817DD}">
      <dsp:nvSpPr>
        <dsp:cNvPr id="0" name=""/>
        <dsp:cNvSpPr/>
      </dsp:nvSpPr>
      <dsp:spPr>
        <a:xfrm>
          <a:off x="0" y="3221233"/>
          <a:ext cx="5181600" cy="635602"/>
        </a:xfrm>
        <a:prstGeom prst="roundRect">
          <a:avLst/>
        </a:prstGeom>
        <a:solidFill>
          <a:schemeClr val="tx1">
            <a:lumMod val="95000"/>
            <a:lum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Jobs complex enough to require written instructions</a:t>
          </a:r>
        </a:p>
      </dsp:txBody>
      <dsp:txXfrm>
        <a:off x="31028" y="3252261"/>
        <a:ext cx="5119544" cy="573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DA3FE-C781-4A69-BA7F-421ECC9E872F}">
      <dsp:nvSpPr>
        <dsp:cNvPr id="0" name=""/>
        <dsp:cNvSpPr/>
      </dsp:nvSpPr>
      <dsp:spPr>
        <a:xfrm>
          <a:off x="828914" y="119628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A08F56-5B68-4615-9AC2-2C7379B7131A}">
      <dsp:nvSpPr>
        <dsp:cNvPr id="0" name=""/>
        <dsp:cNvSpPr/>
      </dsp:nvSpPr>
      <dsp:spPr>
        <a:xfrm>
          <a:off x="33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Involve the  employees</a:t>
          </a:r>
        </a:p>
      </dsp:txBody>
      <dsp:txXfrm>
        <a:off x="333914" y="2276522"/>
        <a:ext cx="1800000" cy="720000"/>
      </dsp:txXfrm>
    </dsp:sp>
    <dsp:sp modelId="{CD31AF12-07AF-4EE6-B559-4BCC962FD114}">
      <dsp:nvSpPr>
        <dsp:cNvPr id="0" name=""/>
        <dsp:cNvSpPr/>
      </dsp:nvSpPr>
      <dsp:spPr>
        <a:xfrm>
          <a:off x="2943914" y="11962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6CD8A4-D30C-4984-BA34-F221E3EF57F4}">
      <dsp:nvSpPr>
        <dsp:cNvPr id="0" name=""/>
        <dsp:cNvSpPr/>
      </dsp:nvSpPr>
      <dsp:spPr>
        <a:xfrm>
          <a:off x="244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Review the  accident history</a:t>
          </a:r>
        </a:p>
      </dsp:txBody>
      <dsp:txXfrm>
        <a:off x="2448914" y="2276522"/>
        <a:ext cx="1800000" cy="720000"/>
      </dsp:txXfrm>
    </dsp:sp>
    <dsp:sp modelId="{E3521C48-0379-4075-BF51-5E91D91BB946}">
      <dsp:nvSpPr>
        <dsp:cNvPr id="0" name=""/>
        <dsp:cNvSpPr/>
      </dsp:nvSpPr>
      <dsp:spPr>
        <a:xfrm>
          <a:off x="5058914" y="119628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80511A-6658-4C83-9DDD-81FD31ABB974}">
      <dsp:nvSpPr>
        <dsp:cNvPr id="0" name=""/>
        <dsp:cNvSpPr/>
      </dsp:nvSpPr>
      <dsp:spPr>
        <a:xfrm>
          <a:off x="456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Conduct a preliminary job review</a:t>
          </a:r>
        </a:p>
      </dsp:txBody>
      <dsp:txXfrm>
        <a:off x="4563914" y="2276522"/>
        <a:ext cx="1800000" cy="720000"/>
      </dsp:txXfrm>
    </dsp:sp>
    <dsp:sp modelId="{27156F46-5138-4299-83F6-405E3304FD3C}">
      <dsp:nvSpPr>
        <dsp:cNvPr id="0" name=""/>
        <dsp:cNvSpPr/>
      </dsp:nvSpPr>
      <dsp:spPr>
        <a:xfrm>
          <a:off x="7173914" y="119628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F00245-AD3D-44AC-B3C5-2F05536B8AE6}">
      <dsp:nvSpPr>
        <dsp:cNvPr id="0" name=""/>
        <dsp:cNvSpPr/>
      </dsp:nvSpPr>
      <dsp:spPr>
        <a:xfrm>
          <a:off x="667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List, rank, and set priorities for hazardous jobs</a:t>
          </a:r>
        </a:p>
      </dsp:txBody>
      <dsp:txXfrm>
        <a:off x="6678914" y="2276522"/>
        <a:ext cx="1800000" cy="720000"/>
      </dsp:txXfrm>
    </dsp:sp>
    <dsp:sp modelId="{BCFA24B0-6917-4D1E-ABE5-67AC3B15FF58}">
      <dsp:nvSpPr>
        <dsp:cNvPr id="0" name=""/>
        <dsp:cNvSpPr/>
      </dsp:nvSpPr>
      <dsp:spPr>
        <a:xfrm>
          <a:off x="9288914" y="119628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FC6AB9-C0F9-41D7-B789-580FDDD29378}">
      <dsp:nvSpPr>
        <dsp:cNvPr id="0" name=""/>
        <dsp:cNvSpPr/>
      </dsp:nvSpPr>
      <dsp:spPr>
        <a:xfrm>
          <a:off x="879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Outline the steps or tasks</a:t>
          </a:r>
        </a:p>
      </dsp:txBody>
      <dsp:txXfrm>
        <a:off x="8793914" y="227652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3BB31-A644-4BB1-9F71-A654FCDBA0F8}"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294D9-ABAF-475E-8E21-9418D11644B4}" type="slidenum">
              <a:rPr lang="en-US" smtClean="0"/>
              <a:t>‹#›</a:t>
            </a:fld>
            <a:endParaRPr lang="en-US"/>
          </a:p>
        </p:txBody>
      </p:sp>
    </p:spTree>
    <p:extLst>
      <p:ext uri="{BB962C8B-B14F-4D97-AF65-F5344CB8AC3E}">
        <p14:creationId xmlns:p14="http://schemas.microsoft.com/office/powerpoint/2010/main" val="132611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294D9-ABAF-475E-8E21-9418D11644B4}" type="slidenum">
              <a:rPr lang="en-US" smtClean="0"/>
              <a:t>15</a:t>
            </a:fld>
            <a:endParaRPr lang="en-US"/>
          </a:p>
        </p:txBody>
      </p:sp>
    </p:spTree>
    <p:extLst>
      <p:ext uri="{BB962C8B-B14F-4D97-AF65-F5344CB8AC3E}">
        <p14:creationId xmlns:p14="http://schemas.microsoft.com/office/powerpoint/2010/main" val="75619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should discuss that at this point students should understand the process of doing a JHA/JSA. Now it is time to address the hazards using the hierarchy </a:t>
            </a:r>
            <a:r>
              <a:rPr lang="en-US"/>
              <a:t>of controls. </a:t>
            </a:r>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16</a:t>
            </a:fld>
            <a:endParaRPr lang="en-US" dirty="0"/>
          </a:p>
        </p:txBody>
      </p:sp>
    </p:spTree>
    <p:extLst>
      <p:ext uri="{BB962C8B-B14F-4D97-AF65-F5344CB8AC3E}">
        <p14:creationId xmlns:p14="http://schemas.microsoft.com/office/powerpoint/2010/main" val="367430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294D9-ABAF-475E-8E21-9418D11644B4}" type="slidenum">
              <a:rPr lang="en-US" smtClean="0"/>
              <a:t>17</a:t>
            </a:fld>
            <a:endParaRPr lang="en-US"/>
          </a:p>
        </p:txBody>
      </p:sp>
    </p:spTree>
    <p:extLst>
      <p:ext uri="{BB962C8B-B14F-4D97-AF65-F5344CB8AC3E}">
        <p14:creationId xmlns:p14="http://schemas.microsoft.com/office/powerpoint/2010/main" val="337951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should hand out a sample JHA form to each participant. </a:t>
            </a:r>
          </a:p>
        </p:txBody>
      </p:sp>
      <p:sp>
        <p:nvSpPr>
          <p:cNvPr id="4" name="Slide Number Placeholder 3"/>
          <p:cNvSpPr>
            <a:spLocks noGrp="1"/>
          </p:cNvSpPr>
          <p:nvPr>
            <p:ph type="sldNum" sz="quarter" idx="5"/>
          </p:nvPr>
        </p:nvSpPr>
        <p:spPr/>
        <p:txBody>
          <a:bodyPr/>
          <a:lstStyle/>
          <a:p>
            <a:fld id="{6A1294D9-ABAF-475E-8E21-9418D11644B4}" type="slidenum">
              <a:rPr lang="en-US" smtClean="0"/>
              <a:t>18</a:t>
            </a:fld>
            <a:endParaRPr lang="en-US"/>
          </a:p>
        </p:txBody>
      </p:sp>
    </p:spTree>
    <p:extLst>
      <p:ext uri="{BB962C8B-B14F-4D97-AF65-F5344CB8AC3E}">
        <p14:creationId xmlns:p14="http://schemas.microsoft.com/office/powerpoint/2010/main" val="188668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JHA. </a:t>
            </a:r>
          </a:p>
        </p:txBody>
      </p:sp>
      <p:sp>
        <p:nvSpPr>
          <p:cNvPr id="4" name="Slide Number Placeholder 3"/>
          <p:cNvSpPr>
            <a:spLocks noGrp="1"/>
          </p:cNvSpPr>
          <p:nvPr>
            <p:ph type="sldNum" sz="quarter" idx="5"/>
          </p:nvPr>
        </p:nvSpPr>
        <p:spPr/>
        <p:txBody>
          <a:bodyPr/>
          <a:lstStyle/>
          <a:p>
            <a:fld id="{6A1294D9-ABAF-475E-8E21-9418D11644B4}" type="slidenum">
              <a:rPr lang="en-US" smtClean="0"/>
              <a:t>19</a:t>
            </a:fld>
            <a:endParaRPr lang="en-US"/>
          </a:p>
        </p:txBody>
      </p:sp>
    </p:spTree>
    <p:extLst>
      <p:ext uri="{BB962C8B-B14F-4D97-AF65-F5344CB8AC3E}">
        <p14:creationId xmlns:p14="http://schemas.microsoft.com/office/powerpoint/2010/main" val="371497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294D9-ABAF-475E-8E21-9418D11644B4}" type="slidenum">
              <a:rPr lang="en-US" smtClean="0"/>
              <a:t>20</a:t>
            </a:fld>
            <a:endParaRPr lang="en-US"/>
          </a:p>
        </p:txBody>
      </p:sp>
    </p:spTree>
    <p:extLst>
      <p:ext uri="{BB962C8B-B14F-4D97-AF65-F5344CB8AC3E}">
        <p14:creationId xmlns:p14="http://schemas.microsoft.com/office/powerpoint/2010/main" val="312807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294D9-ABAF-475E-8E21-9418D11644B4}" type="slidenum">
              <a:rPr lang="en-US" smtClean="0"/>
              <a:t>27</a:t>
            </a:fld>
            <a:endParaRPr lang="en-US"/>
          </a:p>
        </p:txBody>
      </p:sp>
    </p:spTree>
    <p:extLst>
      <p:ext uri="{BB962C8B-B14F-4D97-AF65-F5344CB8AC3E}">
        <p14:creationId xmlns:p14="http://schemas.microsoft.com/office/powerpoint/2010/main" val="410443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865A-2440-6B72-3C17-AFC182C00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7A1C6D-8F60-8BA5-B073-EF0F5F0DB1B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78C11D-B58A-E537-245B-F84E54575A87}"/>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5" name="Footer Placeholder 4">
            <a:extLst>
              <a:ext uri="{FF2B5EF4-FFF2-40B4-BE49-F238E27FC236}">
                <a16:creationId xmlns:a16="http://schemas.microsoft.com/office/drawing/2014/main" id="{E4976903-F492-1384-72B4-01D320E14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9C2A8-4945-FC96-7882-9A59B38B41C6}"/>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386466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A7D6-1122-D26B-4BC4-9AC8A68838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A4D355-1346-B1ED-2D4D-4C8F90D5B8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CD6D6-13B2-FC38-2335-DBD6F2D1A8BF}"/>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5" name="Footer Placeholder 4">
            <a:extLst>
              <a:ext uri="{FF2B5EF4-FFF2-40B4-BE49-F238E27FC236}">
                <a16:creationId xmlns:a16="http://schemas.microsoft.com/office/drawing/2014/main" id="{72C39AC7-3674-9A21-B260-A28B4859C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9BEAC-C6EF-844A-2E1F-68326092E327}"/>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125121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B658B8-CE8F-4FD4-5C99-6C84BB91BEE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302FB6-D64A-9062-8F88-2784D90314A4}"/>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FD1DE-D31C-A480-D7BE-758057C8FFAC}"/>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5" name="Footer Placeholder 4">
            <a:extLst>
              <a:ext uri="{FF2B5EF4-FFF2-40B4-BE49-F238E27FC236}">
                <a16:creationId xmlns:a16="http://schemas.microsoft.com/office/drawing/2014/main" id="{6E32AD66-DD4E-FA54-95C3-F4A5C3218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83E94-7B6D-04A8-BC1F-1B6E922C11A3}"/>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32365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5D71-A776-AE1B-82E0-588C8250FC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90EB1-9838-C34F-89AD-A43A3F286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A9934E-046F-C63C-4717-B5583436171A}"/>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5" name="Footer Placeholder 4">
            <a:extLst>
              <a:ext uri="{FF2B5EF4-FFF2-40B4-BE49-F238E27FC236}">
                <a16:creationId xmlns:a16="http://schemas.microsoft.com/office/drawing/2014/main" id="{1DA587BD-FCC4-8D95-286D-3293D274D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09317-4E65-3C4F-11E0-A8F999C72200}"/>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3753963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ED6EB-6634-BE60-E5BA-829308133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A410C-A2B9-5B8D-2A9F-5F075A6B1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8C716-D29A-E427-FD31-7D6B207802E4}"/>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5" name="Footer Placeholder 4">
            <a:extLst>
              <a:ext uri="{FF2B5EF4-FFF2-40B4-BE49-F238E27FC236}">
                <a16:creationId xmlns:a16="http://schemas.microsoft.com/office/drawing/2014/main" id="{AD994F62-1EE8-10B8-F833-208DE71E4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0DB91-60B7-7E7F-8775-6814D9515805}"/>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105923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9D4B-8C6B-0D76-DB8B-F26297527E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5DF6EE-C986-527E-809D-EF2C2A945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8E55B2-90CD-2CE8-3163-52A00877F73C}"/>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5" name="Footer Placeholder 4">
            <a:extLst>
              <a:ext uri="{FF2B5EF4-FFF2-40B4-BE49-F238E27FC236}">
                <a16:creationId xmlns:a16="http://schemas.microsoft.com/office/drawing/2014/main" id="{5FAFD0EC-F31F-9A17-9DB1-B395D5C40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486B6-35FB-0E5A-F856-99A0F6F9592E}"/>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337515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7CF5-0888-DEE9-4E98-4B4E8AC9F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64E4AB-903A-CD35-15C3-FFA51CA48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60E764-C4F9-D836-AC18-705705497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30A08E-3F77-4556-D63C-C1170D7FAA2A}"/>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6" name="Footer Placeholder 5">
            <a:extLst>
              <a:ext uri="{FF2B5EF4-FFF2-40B4-BE49-F238E27FC236}">
                <a16:creationId xmlns:a16="http://schemas.microsoft.com/office/drawing/2014/main" id="{17EED7B6-3EB4-DB3A-F129-7F3CC6C35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49E69-A91A-F346-313F-0CD512151112}"/>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418304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B761-BA71-56D4-0380-0264ACD9F0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6725FD-23E1-EF1B-9B56-53F13A2DB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8DFF49-0FD5-9AA2-93D4-B03142D6CF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4C15A-36E4-B090-AF4B-3D52F12985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C8EE39-63C0-FAF1-E38D-A6AB682B83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3D8747-067B-6F3E-62CD-E3A7A070B291}"/>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8" name="Footer Placeholder 7">
            <a:extLst>
              <a:ext uri="{FF2B5EF4-FFF2-40B4-BE49-F238E27FC236}">
                <a16:creationId xmlns:a16="http://schemas.microsoft.com/office/drawing/2014/main" id="{1B9EB54F-7BFA-FCE9-6D4A-D9EA00873E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5EC4F3-CEDD-6741-867C-5E856B347AEB}"/>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54085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F181-4476-7BC4-8332-8E98E8D76E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D85D9B-8D0B-20DE-16BF-0D26636F31B0}"/>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4" name="Footer Placeholder 3">
            <a:extLst>
              <a:ext uri="{FF2B5EF4-FFF2-40B4-BE49-F238E27FC236}">
                <a16:creationId xmlns:a16="http://schemas.microsoft.com/office/drawing/2014/main" id="{A86E1858-F3C1-FE9B-A6E9-5729B529B2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93878A-5C17-212B-0D64-0F4539273F09}"/>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2501084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19A34-AB08-0EF1-52D5-A2C5AEA8A07F}"/>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3" name="Footer Placeholder 2">
            <a:extLst>
              <a:ext uri="{FF2B5EF4-FFF2-40B4-BE49-F238E27FC236}">
                <a16:creationId xmlns:a16="http://schemas.microsoft.com/office/drawing/2014/main" id="{FEDE265E-4338-9D7F-03BF-1DDC740450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FA7EA9-FB6E-A7FF-7059-AF746B07F8DB}"/>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1823665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DF81-6B53-B883-A234-69BA9FA64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9BC735-F7F1-168F-5D74-1212607FE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105A44-5CD7-6116-E3C0-13CF9F3CB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7823B-CEF0-3893-679F-34545C298D27}"/>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6" name="Footer Placeholder 5">
            <a:extLst>
              <a:ext uri="{FF2B5EF4-FFF2-40B4-BE49-F238E27FC236}">
                <a16:creationId xmlns:a16="http://schemas.microsoft.com/office/drawing/2014/main" id="{86C3E6C9-FBA1-B4FD-24E4-DFA8224A8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7EA57-0039-9976-B6D7-4DCE268256E4}"/>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245683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3559-7A25-345E-DEC3-0601B211E9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1A858A-7436-83EE-2D0D-3FD9B720C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27885-2DDE-F764-3860-C591A37AF32F}"/>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5" name="Footer Placeholder 4">
            <a:extLst>
              <a:ext uri="{FF2B5EF4-FFF2-40B4-BE49-F238E27FC236}">
                <a16:creationId xmlns:a16="http://schemas.microsoft.com/office/drawing/2014/main" id="{F1BBFBE4-E258-BC8E-B61D-BEDE3A854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B5553-7944-8035-05CB-E7A8D8B9EE85}"/>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2338949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BE8B-8E45-6CC7-B150-F800B4033E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116A9D-7A64-FF3F-AF9F-E348A9EB9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758B0A-9505-C888-7C5F-3B74DDA6E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1EEF0-8297-98EB-A57F-4B857CBC94D9}"/>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6" name="Footer Placeholder 5">
            <a:extLst>
              <a:ext uri="{FF2B5EF4-FFF2-40B4-BE49-F238E27FC236}">
                <a16:creationId xmlns:a16="http://schemas.microsoft.com/office/drawing/2014/main" id="{AE79FE94-7C70-5047-12F8-5F8CA8FE4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F2E44-E454-6B8E-9360-4508F3BE8D89}"/>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44076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527C-B300-647D-3779-FD9FA6CFA0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14F0E-C89B-9607-FBB7-6BDD0AF385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532BE-A4A0-1DEB-085D-6189039659AD}"/>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5" name="Footer Placeholder 4">
            <a:extLst>
              <a:ext uri="{FF2B5EF4-FFF2-40B4-BE49-F238E27FC236}">
                <a16:creationId xmlns:a16="http://schemas.microsoft.com/office/drawing/2014/main" id="{F7C58EAF-99E2-92C6-E431-4DFCB138B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E26C0-4CB1-5FCB-5D9A-D6267047CAD2}"/>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119361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617DF-FAC5-9750-5AEE-62E7B32248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DF3C7F-34A9-2657-1786-640932C0DF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B44EA-37D7-6B6D-5665-1F5226E45D64}"/>
              </a:ext>
            </a:extLst>
          </p:cNvPr>
          <p:cNvSpPr>
            <a:spLocks noGrp="1"/>
          </p:cNvSpPr>
          <p:nvPr>
            <p:ph type="dt" sz="half" idx="10"/>
          </p:nvPr>
        </p:nvSpPr>
        <p:spPr/>
        <p:txBody>
          <a:bodyPr/>
          <a:lstStyle/>
          <a:p>
            <a:fld id="{427E5CD3-F06E-42E6-9529-F74DCBF93457}" type="datetimeFigureOut">
              <a:rPr lang="en-US" smtClean="0"/>
              <a:t>3/16/2023</a:t>
            </a:fld>
            <a:endParaRPr lang="en-US"/>
          </a:p>
        </p:txBody>
      </p:sp>
      <p:sp>
        <p:nvSpPr>
          <p:cNvPr id="5" name="Footer Placeholder 4">
            <a:extLst>
              <a:ext uri="{FF2B5EF4-FFF2-40B4-BE49-F238E27FC236}">
                <a16:creationId xmlns:a16="http://schemas.microsoft.com/office/drawing/2014/main" id="{95E30E4A-CB9E-6C91-FD54-FA34A150F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21983-1A34-DF97-DA79-6078CFF3429C}"/>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307476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65BA-1708-400E-4A75-B8AC104CB58A}"/>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20A4DA-7CEF-62D1-7DBB-B92B7521628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3C687B-B6DB-8158-1847-2B5FBCF39F1F}"/>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5" name="Footer Placeholder 4">
            <a:extLst>
              <a:ext uri="{FF2B5EF4-FFF2-40B4-BE49-F238E27FC236}">
                <a16:creationId xmlns:a16="http://schemas.microsoft.com/office/drawing/2014/main" id="{3B870CCE-1758-8A8A-907D-B5EFA163C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EB48C-9DB1-D944-2415-194B14EC5C3E}"/>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120650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35E6-E6A7-2342-5296-BE09617CB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E5D16-D656-7D77-A879-DA17860CD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348E02-EE6B-28F7-693D-DDBDA0FDD0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1A1077-7C6D-2629-9FEE-C54DAF1B9145}"/>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6" name="Footer Placeholder 5">
            <a:extLst>
              <a:ext uri="{FF2B5EF4-FFF2-40B4-BE49-F238E27FC236}">
                <a16:creationId xmlns:a16="http://schemas.microsoft.com/office/drawing/2014/main" id="{EBA64825-9894-0DBF-5690-407F6A987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4707E-0B2F-F9FC-3F5C-29D6B3131165}"/>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268349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B062-E891-74C8-E6C7-2FFDEE553C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BB8EED-2435-407A-1E80-A31D2770C0E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09641-493B-EC63-935E-75C813BED72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8D02F7-981D-C2DF-EF83-47109E49BE6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21AF7C-5AF0-326A-EC7F-B82767A50AD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F45BFE-CA76-90C4-15BF-AA8714F54554}"/>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8" name="Footer Placeholder 7">
            <a:extLst>
              <a:ext uri="{FF2B5EF4-FFF2-40B4-BE49-F238E27FC236}">
                <a16:creationId xmlns:a16="http://schemas.microsoft.com/office/drawing/2014/main" id="{3B19CC33-214C-AC4A-2641-256C381F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70CC76-77A3-6E96-A8BE-05F7D55F9FE0}"/>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305278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0163-8FB1-C0F4-C3ED-6E997915C5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CC514E-786B-19EA-29DD-357E169266A9}"/>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4" name="Footer Placeholder 3">
            <a:extLst>
              <a:ext uri="{FF2B5EF4-FFF2-40B4-BE49-F238E27FC236}">
                <a16:creationId xmlns:a16="http://schemas.microsoft.com/office/drawing/2014/main" id="{C17A05A1-623B-951E-258E-299634B46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605D89-5CD5-101E-2557-31E4C100850F}"/>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386337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4CB30-89DE-07E0-2461-C5696430A56F}"/>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3" name="Footer Placeholder 2">
            <a:extLst>
              <a:ext uri="{FF2B5EF4-FFF2-40B4-BE49-F238E27FC236}">
                <a16:creationId xmlns:a16="http://schemas.microsoft.com/office/drawing/2014/main" id="{B575896B-C68C-35DA-1735-B1997A3EB5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F0E137-9CEC-4947-805A-758D429AC915}"/>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50507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611E-4873-A912-EE3F-D3CF98B64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2C26DF-694E-6092-2726-10BD5DDB67D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560064-5048-CA54-984B-F937DAC82CE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FC82B-E9E4-8F73-2AEB-551B6E0DBDAF}"/>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6" name="Footer Placeholder 5">
            <a:extLst>
              <a:ext uri="{FF2B5EF4-FFF2-40B4-BE49-F238E27FC236}">
                <a16:creationId xmlns:a16="http://schemas.microsoft.com/office/drawing/2014/main" id="{70BED95A-0B30-5B4E-7525-303FA692E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364AE-092E-9A5A-9EF9-9B982402CF57}"/>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283026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B5E5-C59F-796F-91CD-700DBD0E7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6A998B-1D55-2814-3DCA-D79C3BF5D005}"/>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EF30642-4C3B-D0E5-D05E-4BF07A71CA7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C5EC52-58CB-082E-CA3D-9C50535A9393}"/>
              </a:ext>
            </a:extLst>
          </p:cNvPr>
          <p:cNvSpPr>
            <a:spLocks noGrp="1"/>
          </p:cNvSpPr>
          <p:nvPr>
            <p:ph type="dt" sz="half" idx="10"/>
          </p:nvPr>
        </p:nvSpPr>
        <p:spPr/>
        <p:txBody>
          <a:bodyPr/>
          <a:lstStyle/>
          <a:p>
            <a:fld id="{305BF2AA-8B5D-44B4-9337-FFB02009C747}" type="datetimeFigureOut">
              <a:rPr lang="en-US" smtClean="0"/>
              <a:t>3/16/2023</a:t>
            </a:fld>
            <a:endParaRPr lang="en-US"/>
          </a:p>
        </p:txBody>
      </p:sp>
      <p:sp>
        <p:nvSpPr>
          <p:cNvPr id="6" name="Footer Placeholder 5">
            <a:extLst>
              <a:ext uri="{FF2B5EF4-FFF2-40B4-BE49-F238E27FC236}">
                <a16:creationId xmlns:a16="http://schemas.microsoft.com/office/drawing/2014/main" id="{B942BAA9-18E8-7D08-1F9F-87471AE4F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3400E8-E33E-A9B8-CB69-3077354DA6C8}"/>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2815583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5FF743-F449-A09B-406A-8A992E2E948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274B2C-4749-E2A4-94CB-3F7DA9B1A8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A4D54-A83C-D8AA-AA48-4B61F5FC021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BF2AA-8B5D-44B4-9337-FFB02009C747}" type="datetimeFigureOut">
              <a:rPr lang="en-US" smtClean="0"/>
              <a:t>3/16/2023</a:t>
            </a:fld>
            <a:endParaRPr lang="en-US"/>
          </a:p>
        </p:txBody>
      </p:sp>
      <p:sp>
        <p:nvSpPr>
          <p:cNvPr id="5" name="Footer Placeholder 4">
            <a:extLst>
              <a:ext uri="{FF2B5EF4-FFF2-40B4-BE49-F238E27FC236}">
                <a16:creationId xmlns:a16="http://schemas.microsoft.com/office/drawing/2014/main" id="{8224B9F2-1610-03BB-549C-C578BF2E404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3A9F1-7A87-71AE-F6A7-EBF0BB48FE2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1B860-9E90-4335-B051-93D62DCC5CB2}" type="slidenum">
              <a:rPr lang="en-US" smtClean="0"/>
              <a:t>‹#›</a:t>
            </a:fld>
            <a:endParaRPr lang="en-US"/>
          </a:p>
        </p:txBody>
      </p:sp>
    </p:spTree>
    <p:extLst>
      <p:ext uri="{BB962C8B-B14F-4D97-AF65-F5344CB8AC3E}">
        <p14:creationId xmlns:p14="http://schemas.microsoft.com/office/powerpoint/2010/main" val="133258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AF156-B006-FE28-E35C-BAD71C024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D6ACC4-B2CA-1476-5179-FBE72AB94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775A8-2DDC-2CE8-C4F6-24262560E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E5CD3-F06E-42E6-9529-F74DCBF93457}" type="datetimeFigureOut">
              <a:rPr lang="en-US" smtClean="0"/>
              <a:t>3/16/2023</a:t>
            </a:fld>
            <a:endParaRPr lang="en-US"/>
          </a:p>
        </p:txBody>
      </p:sp>
      <p:sp>
        <p:nvSpPr>
          <p:cNvPr id="5" name="Footer Placeholder 4">
            <a:extLst>
              <a:ext uri="{FF2B5EF4-FFF2-40B4-BE49-F238E27FC236}">
                <a16:creationId xmlns:a16="http://schemas.microsoft.com/office/drawing/2014/main" id="{33FF2DBB-CA2E-8B5A-87A6-1E3050438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5E55DA-23E9-1867-605B-B82A8A69C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F0F8A-1718-4CA5-968E-737CB670F284}" type="slidenum">
              <a:rPr lang="en-US" smtClean="0"/>
              <a:t>‹#›</a:t>
            </a:fld>
            <a:endParaRPr lang="en-US"/>
          </a:p>
        </p:txBody>
      </p:sp>
    </p:spTree>
    <p:extLst>
      <p:ext uri="{BB962C8B-B14F-4D97-AF65-F5344CB8AC3E}">
        <p14:creationId xmlns:p14="http://schemas.microsoft.com/office/powerpoint/2010/main" val="3075687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www.osha.gov/as/opa/worker/employer-responsibility.html" TargetMode="External"/><Relationship Id="rId7" Type="http://schemas.openxmlformats.org/officeDocument/2006/relationships/hyperlink" Target="https://www.osha.go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osha.gov/contactus/bystate" TargetMode="External"/><Relationship Id="rId5" Type="http://schemas.openxmlformats.org/officeDocument/2006/relationships/hyperlink" Target="https://www.osha.gov/consultation" TargetMode="External"/><Relationship Id="rId4" Type="http://schemas.openxmlformats.org/officeDocument/2006/relationships/hyperlink" Target="https://www.osha.gov/worker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3"/>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9"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6" y="-478"/>
            <a:ext cx="9468701" cy="685847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1"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486FC44-5FBB-B271-A017-17F45D88629A}"/>
              </a:ext>
            </a:extLst>
          </p:cNvPr>
          <p:cNvSpPr>
            <a:spLocks noGrp="1"/>
          </p:cNvSpPr>
          <p:nvPr>
            <p:ph type="ctrTitle"/>
          </p:nvPr>
        </p:nvSpPr>
        <p:spPr>
          <a:xfrm>
            <a:off x="804673" y="1597573"/>
            <a:ext cx="6437700" cy="2611967"/>
          </a:xfrm>
        </p:spPr>
        <p:txBody>
          <a:bodyPr anchor="b">
            <a:normAutofit/>
          </a:bodyPr>
          <a:lstStyle/>
          <a:p>
            <a:pPr algn="l" defTabSz="342891">
              <a:defRPr/>
            </a:pPr>
            <a:br>
              <a:rPr lang="en-US" sz="4200" b="1" dirty="0">
                <a:latin typeface="Calibri" panose="020F0502020204030204"/>
                <a:ea typeface="ＭＳ Ｐゴシック" panose="020B0600070205080204" pitchFamily="34" charset="-128"/>
              </a:rPr>
            </a:br>
            <a:br>
              <a:rPr lang="en-US" sz="4200" b="1" dirty="0">
                <a:latin typeface="Calibri" panose="020F0502020204030204"/>
                <a:ea typeface="ＭＳ Ｐゴシック" panose="020B0600070205080204" pitchFamily="34" charset="-128"/>
              </a:rPr>
            </a:br>
            <a:r>
              <a:rPr lang="en-US" sz="4200" b="1" dirty="0">
                <a:latin typeface="Calibri" panose="020F0502020204030204"/>
                <a:ea typeface="ＭＳ Ｐゴシック" panose="020B0600070205080204" pitchFamily="34" charset="-128"/>
              </a:rPr>
              <a:t>Assessing Workplace Hazards Through a JHA/JSA</a:t>
            </a:r>
            <a:endParaRPr lang="en-US" sz="4200" dirty="0"/>
          </a:p>
        </p:txBody>
      </p:sp>
      <p:sp>
        <p:nvSpPr>
          <p:cNvPr id="3" name="Subtitle 2">
            <a:extLst>
              <a:ext uri="{FF2B5EF4-FFF2-40B4-BE49-F238E27FC236}">
                <a16:creationId xmlns:a16="http://schemas.microsoft.com/office/drawing/2014/main" id="{6A265792-7E8A-F270-A401-C03E580FC3E2}"/>
              </a:ext>
            </a:extLst>
          </p:cNvPr>
          <p:cNvSpPr>
            <a:spLocks noGrp="1"/>
          </p:cNvSpPr>
          <p:nvPr>
            <p:ph type="subTitle" idx="1"/>
          </p:nvPr>
        </p:nvSpPr>
        <p:spPr>
          <a:xfrm>
            <a:off x="804673" y="4359998"/>
            <a:ext cx="4167376" cy="1155525"/>
          </a:xfrm>
        </p:spPr>
        <p:txBody>
          <a:bodyPr anchor="t">
            <a:normAutofit/>
          </a:bodyPr>
          <a:lstStyle/>
          <a:p>
            <a:pPr algn="l"/>
            <a:r>
              <a:rPr lang="en-US" sz="2000" dirty="0"/>
              <a:t>EISP OSHA Alliance </a:t>
            </a:r>
          </a:p>
        </p:txBody>
      </p:sp>
      <p:pic>
        <p:nvPicPr>
          <p:cNvPr id="5" name="Picture 4" descr="Logo&#10;&#10;Description automatically generated">
            <a:extLst>
              <a:ext uri="{FF2B5EF4-FFF2-40B4-BE49-F238E27FC236}">
                <a16:creationId xmlns:a16="http://schemas.microsoft.com/office/drawing/2014/main" id="{E6CC00B7-646E-1F17-96D5-A2C7F7C02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901" y="255096"/>
            <a:ext cx="5238750" cy="1775847"/>
          </a:xfrm>
          <a:prstGeom prst="rect">
            <a:avLst/>
          </a:prstGeom>
        </p:spPr>
      </p:pic>
    </p:spTree>
    <p:extLst>
      <p:ext uri="{BB962C8B-B14F-4D97-AF65-F5344CB8AC3E}">
        <p14:creationId xmlns:p14="http://schemas.microsoft.com/office/powerpoint/2010/main" val="14745034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5C9F83-BC9C-D964-7857-72652E26A032}"/>
              </a:ext>
            </a:extLst>
          </p:cNvPr>
          <p:cNvSpPr>
            <a:spLocks noGrp="1"/>
          </p:cNvSpPr>
          <p:nvPr>
            <p:ph type="title"/>
          </p:nvPr>
        </p:nvSpPr>
        <p:spPr>
          <a:xfrm>
            <a:off x="838201" y="704088"/>
            <a:ext cx="3529953" cy="2980944"/>
          </a:xfrm>
        </p:spPr>
        <p:txBody>
          <a:bodyPr>
            <a:normAutofit/>
          </a:bodyPr>
          <a:lstStyle/>
          <a:p>
            <a:r>
              <a:rPr lang="en-US" dirty="0">
                <a:solidFill>
                  <a:schemeClr val="bg1"/>
                </a:solidFill>
                <a:latin typeface="+mn-lt"/>
              </a:rPr>
              <a:t>Involve everyone</a:t>
            </a:r>
          </a:p>
        </p:txBody>
      </p:sp>
      <p:sp>
        <p:nvSpPr>
          <p:cNvPr id="3" name="Content Placeholder 2">
            <a:extLst>
              <a:ext uri="{FF2B5EF4-FFF2-40B4-BE49-F238E27FC236}">
                <a16:creationId xmlns:a16="http://schemas.microsoft.com/office/drawing/2014/main" id="{F6E57983-D708-25A9-661B-9C532B6EC5D9}"/>
              </a:ext>
            </a:extLst>
          </p:cNvPr>
          <p:cNvSpPr>
            <a:spLocks noGrp="1"/>
          </p:cNvSpPr>
          <p:nvPr>
            <p:ph idx="1"/>
          </p:nvPr>
        </p:nvSpPr>
        <p:spPr>
          <a:xfrm>
            <a:off x="6212411" y="704088"/>
            <a:ext cx="5135293" cy="5248656"/>
          </a:xfrm>
        </p:spPr>
        <p:txBody>
          <a:bodyPr anchor="ctr">
            <a:normAutofit/>
          </a:bodyPr>
          <a:lstStyle/>
          <a:p>
            <a:pPr marL="0" indent="0">
              <a:buNone/>
            </a:pPr>
            <a:r>
              <a:rPr lang="en-US" dirty="0"/>
              <a:t>It is essential to involve as many people as possible in the hazard analysis process. Individuals can have a unique understanding of the job, and this knowledge is invaluable for finding hazards.  </a:t>
            </a:r>
          </a:p>
        </p:txBody>
      </p:sp>
    </p:spTree>
    <p:extLst>
      <p:ext uri="{BB962C8B-B14F-4D97-AF65-F5344CB8AC3E}">
        <p14:creationId xmlns:p14="http://schemas.microsoft.com/office/powerpoint/2010/main" val="402176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28E630B-E87F-2FBD-4A14-9D0490DAC506}"/>
              </a:ext>
            </a:extLst>
          </p:cNvPr>
          <p:cNvSpPr>
            <a:spLocks noGrp="1"/>
          </p:cNvSpPr>
          <p:nvPr>
            <p:ph type="title"/>
          </p:nvPr>
        </p:nvSpPr>
        <p:spPr>
          <a:xfrm>
            <a:off x="804672" y="640080"/>
            <a:ext cx="3282696" cy="5257800"/>
          </a:xfrm>
        </p:spPr>
        <p:txBody>
          <a:bodyPr>
            <a:normAutofit/>
          </a:bodyPr>
          <a:lstStyle/>
          <a:p>
            <a:r>
              <a:rPr lang="en-US" dirty="0">
                <a:solidFill>
                  <a:schemeClr val="bg1"/>
                </a:solidFill>
                <a:latin typeface="+mn-lt"/>
              </a:rPr>
              <a:t>Review your accident history</a:t>
            </a:r>
          </a:p>
        </p:txBody>
      </p:sp>
      <p:sp>
        <p:nvSpPr>
          <p:cNvPr id="3" name="Content Placeholder 2">
            <a:extLst>
              <a:ext uri="{FF2B5EF4-FFF2-40B4-BE49-F238E27FC236}">
                <a16:creationId xmlns:a16="http://schemas.microsoft.com/office/drawing/2014/main" id="{EFBD9E4B-A07A-2AA2-CFF6-DEBEACE9F858}"/>
              </a:ext>
            </a:extLst>
          </p:cNvPr>
          <p:cNvSpPr>
            <a:spLocks noGrp="1"/>
          </p:cNvSpPr>
          <p:nvPr>
            <p:ph idx="1"/>
          </p:nvPr>
        </p:nvSpPr>
        <p:spPr>
          <a:xfrm>
            <a:off x="5358385" y="640081"/>
            <a:ext cx="6024655" cy="5257800"/>
          </a:xfrm>
        </p:spPr>
        <p:txBody>
          <a:bodyPr anchor="ctr">
            <a:normAutofit/>
          </a:bodyPr>
          <a:lstStyle/>
          <a:p>
            <a:pPr marL="0" indent="0">
              <a:buNone/>
            </a:pPr>
            <a:r>
              <a:rPr lang="en-US" sz="2400" dirty="0"/>
              <a:t>Review the history of accidents and occupational illnesses that needed treatment, losses that required repair or replacement, and any “near misses” —events in which an accident or loss did not occur but could have. </a:t>
            </a:r>
          </a:p>
          <a:p>
            <a:pPr marL="0" indent="0">
              <a:buNone/>
            </a:pPr>
            <a:r>
              <a:rPr lang="en-US" sz="2400" dirty="0"/>
              <a:t> These events are indicators that the existing hazard controls may not be adequate and deserve a deeper investigation.</a:t>
            </a:r>
          </a:p>
        </p:txBody>
      </p:sp>
    </p:spTree>
    <p:extLst>
      <p:ext uri="{BB962C8B-B14F-4D97-AF65-F5344CB8AC3E}">
        <p14:creationId xmlns:p14="http://schemas.microsoft.com/office/powerpoint/2010/main" val="16525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1D0C3-4473-CB75-D0FC-7DEFC1A940C0}"/>
              </a:ext>
            </a:extLst>
          </p:cNvPr>
          <p:cNvSpPr>
            <a:spLocks noGrp="1"/>
          </p:cNvSpPr>
          <p:nvPr>
            <p:ph type="title"/>
          </p:nvPr>
        </p:nvSpPr>
        <p:spPr>
          <a:xfrm>
            <a:off x="764950" y="3499077"/>
            <a:ext cx="6053559" cy="2424775"/>
          </a:xfrm>
        </p:spPr>
        <p:txBody>
          <a:bodyPr>
            <a:normAutofit/>
          </a:bodyPr>
          <a:lstStyle/>
          <a:p>
            <a:r>
              <a:rPr lang="en-US" dirty="0">
                <a:solidFill>
                  <a:srgbClr val="FFFFFF"/>
                </a:solidFill>
                <a:latin typeface="+mn-lt"/>
              </a:rPr>
              <a:t>Conduct a preliminary job review</a:t>
            </a:r>
          </a:p>
        </p:txBody>
      </p:sp>
      <p:sp>
        <p:nvSpPr>
          <p:cNvPr id="12" name="Freeform: Shape 11">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9"/>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61" y="1421357"/>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EBBD71A9-82A2-F0C0-843F-8597CC36A6B3}"/>
              </a:ext>
            </a:extLst>
          </p:cNvPr>
          <p:cNvSpPr>
            <a:spLocks noGrp="1"/>
          </p:cNvSpPr>
          <p:nvPr>
            <p:ph sz="half" idx="1"/>
          </p:nvPr>
        </p:nvSpPr>
        <p:spPr>
          <a:xfrm>
            <a:off x="4052025" y="-20209"/>
            <a:ext cx="3601734" cy="2519358"/>
          </a:xfrm>
        </p:spPr>
        <p:txBody>
          <a:bodyPr anchor="ctr">
            <a:normAutofit/>
          </a:bodyPr>
          <a:lstStyle/>
          <a:p>
            <a:pPr marL="0" indent="0">
              <a:buNone/>
            </a:pPr>
            <a:r>
              <a:rPr lang="en-US" sz="2200" dirty="0"/>
              <a:t>Discuss with each other the known hazards that exist in their current work and surroundings. Brainstorm with them for ideas to eliminate or control those hazards.</a:t>
            </a:r>
          </a:p>
        </p:txBody>
      </p:sp>
      <p:sp>
        <p:nvSpPr>
          <p:cNvPr id="18" name="Freeform: Shape 17">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8" y="1584495"/>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4324F0D4-FA39-B4A6-4BC1-7162E44A2034}"/>
              </a:ext>
            </a:extLst>
          </p:cNvPr>
          <p:cNvSpPr>
            <a:spLocks noGrp="1"/>
          </p:cNvSpPr>
          <p:nvPr>
            <p:ph sz="half" idx="2"/>
          </p:nvPr>
        </p:nvSpPr>
        <p:spPr>
          <a:xfrm>
            <a:off x="8365696" y="3031562"/>
            <a:ext cx="3474621" cy="3142888"/>
          </a:xfrm>
        </p:spPr>
        <p:txBody>
          <a:bodyPr anchor="ctr">
            <a:noAutofit/>
          </a:bodyPr>
          <a:lstStyle/>
          <a:p>
            <a:pPr marL="0" indent="0">
              <a:buNone/>
            </a:pPr>
            <a:r>
              <a:rPr lang="en-US" sz="2200" dirty="0"/>
              <a:t>If any hazards exist that pose an immediate danger to an employee’s life or health take immediate action to protect the worker. Any problems that can be corrected easily should be corrected as soon as possible. Do not wait to complete your JHA/JSA. </a:t>
            </a:r>
          </a:p>
        </p:txBody>
      </p:sp>
    </p:spTree>
    <p:extLst>
      <p:ext uri="{BB962C8B-B14F-4D97-AF65-F5344CB8AC3E}">
        <p14:creationId xmlns:p14="http://schemas.microsoft.com/office/powerpoint/2010/main" val="316665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B0E1DE6-8B06-E4B9-0832-3C38B5DA942A}"/>
              </a:ext>
            </a:extLst>
          </p:cNvPr>
          <p:cNvSpPr>
            <a:spLocks noGrp="1"/>
          </p:cNvSpPr>
          <p:nvPr>
            <p:ph type="title"/>
          </p:nvPr>
        </p:nvSpPr>
        <p:spPr>
          <a:xfrm>
            <a:off x="804672" y="640080"/>
            <a:ext cx="3282696" cy="5257800"/>
          </a:xfrm>
        </p:spPr>
        <p:txBody>
          <a:bodyPr>
            <a:normAutofit/>
          </a:bodyPr>
          <a:lstStyle/>
          <a:p>
            <a:r>
              <a:rPr lang="en-US" dirty="0">
                <a:solidFill>
                  <a:schemeClr val="bg1"/>
                </a:solidFill>
                <a:latin typeface="+mn-lt"/>
              </a:rPr>
              <a:t>List, rank, and set priorities for hazardous jobs</a:t>
            </a:r>
          </a:p>
        </p:txBody>
      </p:sp>
      <p:sp>
        <p:nvSpPr>
          <p:cNvPr id="3" name="Content Placeholder 2">
            <a:extLst>
              <a:ext uri="{FF2B5EF4-FFF2-40B4-BE49-F238E27FC236}">
                <a16:creationId xmlns:a16="http://schemas.microsoft.com/office/drawing/2014/main" id="{8956FC06-5696-5CC6-D123-6A527BF0EEA0}"/>
              </a:ext>
            </a:extLst>
          </p:cNvPr>
          <p:cNvSpPr>
            <a:spLocks noGrp="1"/>
          </p:cNvSpPr>
          <p:nvPr>
            <p:ph idx="1"/>
          </p:nvPr>
        </p:nvSpPr>
        <p:spPr>
          <a:xfrm>
            <a:off x="5358385" y="640081"/>
            <a:ext cx="6024655" cy="5257800"/>
          </a:xfrm>
        </p:spPr>
        <p:txBody>
          <a:bodyPr anchor="ctr">
            <a:normAutofit/>
          </a:bodyPr>
          <a:lstStyle/>
          <a:p>
            <a:pPr marL="0" indent="0">
              <a:buNone/>
            </a:pPr>
            <a:r>
              <a:rPr lang="en-US" sz="2400" dirty="0"/>
              <a:t>List jobs with hazards that present unacceptable risks, based on those most likely to occur and with the most severe consequences. These jobs should be your first priority for analysis.</a:t>
            </a:r>
          </a:p>
        </p:txBody>
      </p:sp>
    </p:spTree>
    <p:extLst>
      <p:ext uri="{BB962C8B-B14F-4D97-AF65-F5344CB8AC3E}">
        <p14:creationId xmlns:p14="http://schemas.microsoft.com/office/powerpoint/2010/main" val="51138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a:extLst>
              <a:ext uri="{FF2B5EF4-FFF2-40B4-BE49-F238E27FC236}">
                <a16:creationId xmlns:a16="http://schemas.microsoft.com/office/drawing/2014/main" id="{F45768C8-CC2B-153C-3F55-78D268923584}"/>
              </a:ext>
            </a:extLst>
          </p:cNvPr>
          <p:cNvSpPr>
            <a:spLocks noGrp="1"/>
          </p:cNvSpPr>
          <p:nvPr>
            <p:ph type="title"/>
          </p:nvPr>
        </p:nvSpPr>
        <p:spPr>
          <a:xfrm>
            <a:off x="473669" y="2480672"/>
            <a:ext cx="3703320" cy="1366528"/>
          </a:xfrm>
          <a:solidFill>
            <a:schemeClr val="tx1">
              <a:alpha val="50000"/>
            </a:schemeClr>
          </a:solidFill>
          <a:ln w="25400" cap="sq" cmpd="sng">
            <a:solidFill>
              <a:schemeClr val="bg1"/>
            </a:solidFill>
            <a:miter lim="800000"/>
          </a:ln>
        </p:spPr>
        <p:txBody>
          <a:bodyPr>
            <a:normAutofit/>
          </a:bodyPr>
          <a:lstStyle/>
          <a:p>
            <a:pPr algn="ctr"/>
            <a:r>
              <a:rPr lang="en-US" sz="3200" dirty="0">
                <a:solidFill>
                  <a:schemeClr val="bg1"/>
                </a:solidFill>
                <a:latin typeface="+mn-lt"/>
              </a:rPr>
              <a:t>Outline the steps or tasks</a:t>
            </a:r>
          </a:p>
        </p:txBody>
      </p:sp>
      <p:sp useBgFill="1">
        <p:nvSpPr>
          <p:cNvPr id="15" name="Rectangle 11">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3"/>
            <a:ext cx="7537704" cy="6858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6E0E5DD-EDD8-77A5-7C2F-2CCFBFADEAFD}"/>
              </a:ext>
            </a:extLst>
          </p:cNvPr>
          <p:cNvSpPr>
            <a:spLocks noGrp="1"/>
          </p:cNvSpPr>
          <p:nvPr>
            <p:ph sz="half" idx="1"/>
          </p:nvPr>
        </p:nvSpPr>
        <p:spPr>
          <a:xfrm>
            <a:off x="5294378" y="640081"/>
            <a:ext cx="6049953" cy="2523855"/>
          </a:xfrm>
        </p:spPr>
        <p:txBody>
          <a:bodyPr anchor="b">
            <a:normAutofit lnSpcReduction="10000"/>
          </a:bodyPr>
          <a:lstStyle/>
          <a:p>
            <a:pPr marL="0" indent="0">
              <a:buNone/>
            </a:pPr>
            <a:r>
              <a:rPr lang="en-US" sz="2400" dirty="0"/>
              <a:t>Nearly every job can be broken down into job tasks or steps. When beginning a JHA/JSA, list each step. Be sure to record enough information to describe each job action without getting overly detailed. Avoid making the breakdown of steps so detailed that it becomes unnecessarily long or so broad that it does not include basic steps.  </a:t>
            </a:r>
          </a:p>
        </p:txBody>
      </p:sp>
      <p:sp>
        <p:nvSpPr>
          <p:cNvPr id="5" name="Content Placeholder 4">
            <a:extLst>
              <a:ext uri="{FF2B5EF4-FFF2-40B4-BE49-F238E27FC236}">
                <a16:creationId xmlns:a16="http://schemas.microsoft.com/office/drawing/2014/main" id="{CB3F8AE2-5A97-A92F-AA9D-D681FD84D19C}"/>
              </a:ext>
            </a:extLst>
          </p:cNvPr>
          <p:cNvSpPr>
            <a:spLocks noGrp="1"/>
          </p:cNvSpPr>
          <p:nvPr>
            <p:ph sz="half" idx="2"/>
          </p:nvPr>
        </p:nvSpPr>
        <p:spPr>
          <a:xfrm>
            <a:off x="5294378" y="3671318"/>
            <a:ext cx="6059423" cy="2505647"/>
          </a:xfrm>
        </p:spPr>
        <p:txBody>
          <a:bodyPr>
            <a:normAutofit lnSpcReduction="10000"/>
          </a:bodyPr>
          <a:lstStyle/>
          <a:p>
            <a:pPr marL="0" indent="0">
              <a:buNone/>
            </a:pPr>
            <a:r>
              <a:rPr lang="en-US" sz="2400" dirty="0"/>
              <a:t>Sometimes, in conducting a JHA/JSA, it may be helpful to photograph or videotape performing the job. These visual records can be handy references when doing a more detailed analysis of the work.</a:t>
            </a:r>
          </a:p>
        </p:txBody>
      </p:sp>
    </p:spTree>
    <p:extLst>
      <p:ext uri="{BB962C8B-B14F-4D97-AF65-F5344CB8AC3E}">
        <p14:creationId xmlns:p14="http://schemas.microsoft.com/office/powerpoint/2010/main" val="292313951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D60-411D-5C48-FEA9-E9963117A31D}"/>
              </a:ext>
            </a:extLst>
          </p:cNvPr>
          <p:cNvSpPr>
            <a:spLocks noGrp="1"/>
          </p:cNvSpPr>
          <p:nvPr>
            <p:ph type="title"/>
          </p:nvPr>
        </p:nvSpPr>
        <p:spPr>
          <a:xfrm>
            <a:off x="4965431" y="629268"/>
            <a:ext cx="6586491" cy="1286160"/>
          </a:xfrm>
        </p:spPr>
        <p:txBody>
          <a:bodyPr anchor="b">
            <a:normAutofit/>
          </a:bodyPr>
          <a:lstStyle/>
          <a:p>
            <a:r>
              <a:rPr lang="en-US" sz="4100" dirty="0">
                <a:latin typeface="+mn-lt"/>
              </a:rPr>
              <a:t>How do I identify workplace hazards?</a:t>
            </a:r>
          </a:p>
        </p:txBody>
      </p:sp>
      <p:sp>
        <p:nvSpPr>
          <p:cNvPr id="5" name="Content Placeholder 4">
            <a:extLst>
              <a:ext uri="{FF2B5EF4-FFF2-40B4-BE49-F238E27FC236}">
                <a16:creationId xmlns:a16="http://schemas.microsoft.com/office/drawing/2014/main" id="{CEC3E4C5-001E-5952-4ECF-1FD54ADBD1D7}"/>
              </a:ext>
            </a:extLst>
          </p:cNvPr>
          <p:cNvSpPr>
            <a:spLocks noGrp="1"/>
          </p:cNvSpPr>
          <p:nvPr>
            <p:ph idx="1"/>
          </p:nvPr>
        </p:nvSpPr>
        <p:spPr>
          <a:xfrm>
            <a:off x="4965433" y="2438401"/>
            <a:ext cx="6586489" cy="3785419"/>
          </a:xfrm>
        </p:spPr>
        <p:txBody>
          <a:bodyPr>
            <a:normAutofit fontScale="92500" lnSpcReduction="20000"/>
          </a:bodyPr>
          <a:lstStyle/>
          <a:p>
            <a:r>
              <a:rPr lang="en-US" sz="2000" dirty="0"/>
              <a:t>What can go wrong? </a:t>
            </a:r>
          </a:p>
          <a:p>
            <a:r>
              <a:rPr lang="en-US" sz="2000" dirty="0"/>
              <a:t>What are the consequences?</a:t>
            </a:r>
          </a:p>
          <a:p>
            <a:r>
              <a:rPr lang="en-US" sz="2000" dirty="0"/>
              <a:t>How could it arise?</a:t>
            </a:r>
          </a:p>
          <a:p>
            <a:r>
              <a:rPr lang="en-US" sz="2000" dirty="0"/>
              <a:t>What are other contributing factors?</a:t>
            </a:r>
          </a:p>
          <a:p>
            <a:r>
              <a:rPr lang="en-US" sz="2000" dirty="0"/>
              <a:t>How likely is it that the hazard will occur?</a:t>
            </a:r>
          </a:p>
          <a:p>
            <a:r>
              <a:rPr lang="en-US" sz="2000" dirty="0"/>
              <a:t>Where it is happening (environment)</a:t>
            </a:r>
          </a:p>
          <a:p>
            <a:r>
              <a:rPr lang="en-US" sz="2000" dirty="0"/>
              <a:t>Who or what it is happening to (exposure)</a:t>
            </a:r>
          </a:p>
          <a:p>
            <a:r>
              <a:rPr lang="en-US" sz="2000" dirty="0"/>
              <a:t>What precipitates the hazard (trigger)</a:t>
            </a:r>
          </a:p>
          <a:p>
            <a:r>
              <a:rPr lang="en-US" sz="2000" dirty="0"/>
              <a:t>The outcome that would occur should it happen (consequence)</a:t>
            </a:r>
          </a:p>
          <a:p>
            <a:r>
              <a:rPr lang="en-US" sz="2000" dirty="0"/>
              <a:t>Any other contributing factors.</a:t>
            </a:r>
          </a:p>
        </p:txBody>
      </p:sp>
      <p:pic>
        <p:nvPicPr>
          <p:cNvPr id="7" name="Picture 6" descr="Magnifying glass and question mark">
            <a:extLst>
              <a:ext uri="{FF2B5EF4-FFF2-40B4-BE49-F238E27FC236}">
                <a16:creationId xmlns:a16="http://schemas.microsoft.com/office/drawing/2014/main" id="{26CDFA90-A9C2-24F4-F3C4-6E49ED7DB758}"/>
              </a:ext>
            </a:extLst>
          </p:cNvPr>
          <p:cNvPicPr>
            <a:picLocks noChangeAspect="1"/>
          </p:cNvPicPr>
          <p:nvPr/>
        </p:nvPicPr>
        <p:blipFill rotWithShape="1">
          <a:blip r:embed="rId3"/>
          <a:srcRect l="32813" r="29165"/>
          <a:stretch/>
        </p:blipFill>
        <p:spPr>
          <a:xfrm>
            <a:off x="21" y="10"/>
            <a:ext cx="4635571" cy="6857991"/>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5" y="2115117"/>
            <a:ext cx="6309360" cy="0"/>
          </a:xfrm>
          <a:prstGeom prst="line">
            <a:avLst/>
          </a:prstGeom>
          <a:ln w="19050">
            <a:solidFill>
              <a:srgbClr val="FDE5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21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54907" y="617475"/>
            <a:ext cx="5821680" cy="228909"/>
          </a:xfrm>
          <a:prstGeom prst="rect">
            <a:avLst/>
          </a:prstGeom>
        </p:spPr>
        <p:txBody>
          <a:bodyPr vert="horz" wrap="square" lIns="0" tIns="13335" rIns="0" bIns="0" rtlCol="0">
            <a:spAutoFit/>
          </a:bodyPr>
          <a:lstStyle/>
          <a:p>
            <a:pPr marL="154940" algn="ctr">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2955703"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4294633" y="2385060"/>
            <a:ext cx="5854065" cy="3299460"/>
            <a:chOff x="2770632" y="2385060"/>
            <a:chExt cx="5854065" cy="3299460"/>
          </a:xfrm>
        </p:grpSpPr>
        <p:pic>
          <p:nvPicPr>
            <p:cNvPr id="5" name="object 5"/>
            <p:cNvPicPr/>
            <p:nvPr/>
          </p:nvPicPr>
          <p:blipFill>
            <a:blip r:embed="rId3" cstate="print"/>
            <a:stretch>
              <a:fillRect/>
            </a:stretch>
          </p:blipFill>
          <p:spPr>
            <a:xfrm>
              <a:off x="2770632" y="2385060"/>
              <a:ext cx="4863083" cy="795527"/>
            </a:xfrm>
            <a:prstGeom prst="rect">
              <a:avLst/>
            </a:prstGeom>
          </p:spPr>
        </p:pic>
        <p:pic>
          <p:nvPicPr>
            <p:cNvPr id="6" name="object 6"/>
            <p:cNvPicPr/>
            <p:nvPr/>
          </p:nvPicPr>
          <p:blipFill>
            <a:blip r:embed="rId4" cstate="print"/>
            <a:stretch>
              <a:fillRect/>
            </a:stretch>
          </p:blipFill>
          <p:spPr>
            <a:xfrm>
              <a:off x="3151632" y="3229356"/>
              <a:ext cx="4863083" cy="746759"/>
            </a:xfrm>
            <a:prstGeom prst="rect">
              <a:avLst/>
            </a:prstGeom>
          </p:spPr>
        </p:pic>
        <p:pic>
          <p:nvPicPr>
            <p:cNvPr id="7" name="object 7"/>
            <p:cNvPicPr/>
            <p:nvPr/>
          </p:nvPicPr>
          <p:blipFill>
            <a:blip r:embed="rId5" cstate="print"/>
            <a:stretch>
              <a:fillRect/>
            </a:stretch>
          </p:blipFill>
          <p:spPr>
            <a:xfrm>
              <a:off x="3456432" y="4049267"/>
              <a:ext cx="4863083" cy="797051"/>
            </a:xfrm>
            <a:prstGeom prst="rect">
              <a:avLst/>
            </a:prstGeom>
          </p:spPr>
        </p:pic>
        <p:pic>
          <p:nvPicPr>
            <p:cNvPr id="8" name="object 8"/>
            <p:cNvPicPr/>
            <p:nvPr/>
          </p:nvPicPr>
          <p:blipFill>
            <a:blip r:embed="rId6" cstate="print"/>
            <a:stretch>
              <a:fillRect/>
            </a:stretch>
          </p:blipFill>
          <p:spPr>
            <a:xfrm>
              <a:off x="3761232" y="4937760"/>
              <a:ext cx="4863083" cy="746759"/>
            </a:xfrm>
            <a:prstGeom prst="rect">
              <a:avLst/>
            </a:prstGeom>
          </p:spPr>
        </p:pic>
      </p:grpSp>
      <p:sp>
        <p:nvSpPr>
          <p:cNvPr id="9" name="object 9"/>
          <p:cNvSpPr txBox="1"/>
          <p:nvPr/>
        </p:nvSpPr>
        <p:spPr>
          <a:xfrm>
            <a:off x="5184124" y="4207655"/>
            <a:ext cx="3375025" cy="1267014"/>
          </a:xfrm>
          <a:prstGeom prst="rect">
            <a:avLst/>
          </a:prstGeom>
        </p:spPr>
        <p:txBody>
          <a:bodyPr vert="horz" wrap="square" lIns="0" tIns="12700" rIns="0" bIns="0" rtlCol="0">
            <a:spAutoFit/>
          </a:bodyPr>
          <a:lstStyle/>
          <a:p>
            <a:pPr marL="12700">
              <a:spcBef>
                <a:spcPts val="100"/>
              </a:spcBef>
            </a:pPr>
            <a:r>
              <a:rPr sz="2400" spc="-5" dirty="0">
                <a:solidFill>
                  <a:srgbClr val="FFFFFF"/>
                </a:solidFill>
                <a:latin typeface="Franklin Gothic Medium"/>
                <a:cs typeface="Franklin Gothic Medium"/>
              </a:rPr>
              <a:t>Engineering</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a:p>
            <a:pPr>
              <a:spcBef>
                <a:spcPts val="40"/>
              </a:spcBef>
            </a:pPr>
            <a:endParaRPr sz="3350" dirty="0">
              <a:latin typeface="Franklin Gothic Medium"/>
              <a:cs typeface="Franklin Gothic Medium"/>
            </a:endParaRPr>
          </a:p>
          <a:p>
            <a:pPr marL="317500"/>
            <a:r>
              <a:rPr sz="2400" spc="-10" dirty="0">
                <a:solidFill>
                  <a:srgbClr val="FFFFFF"/>
                </a:solidFill>
                <a:latin typeface="Franklin Gothic Medium"/>
                <a:cs typeface="Franklin Gothic Medium"/>
              </a:rPr>
              <a:t>Administrative</a:t>
            </a:r>
            <a:r>
              <a:rPr sz="2400" spc="-2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p:txBody>
      </p:sp>
      <p:pic>
        <p:nvPicPr>
          <p:cNvPr id="10" name="object 10"/>
          <p:cNvPicPr/>
          <p:nvPr/>
        </p:nvPicPr>
        <p:blipFill>
          <a:blip r:embed="rId7" cstate="print"/>
          <a:stretch>
            <a:fillRect/>
          </a:stretch>
        </p:blipFill>
        <p:spPr>
          <a:xfrm>
            <a:off x="5620512" y="5803392"/>
            <a:ext cx="4863083" cy="746759"/>
          </a:xfrm>
          <a:prstGeom prst="rect">
            <a:avLst/>
          </a:prstGeom>
        </p:spPr>
      </p:pic>
      <p:sp>
        <p:nvSpPr>
          <p:cNvPr id="11" name="object 11"/>
          <p:cNvSpPr txBox="1"/>
          <p:nvPr/>
        </p:nvSpPr>
        <p:spPr>
          <a:xfrm>
            <a:off x="5824236" y="5926751"/>
            <a:ext cx="3431540" cy="391160"/>
          </a:xfrm>
          <a:prstGeom prst="rect">
            <a:avLst/>
          </a:prstGeom>
        </p:spPr>
        <p:txBody>
          <a:bodyPr vert="horz" wrap="square" lIns="0" tIns="12700" rIns="0" bIns="0" rtlCol="0">
            <a:spAutoFit/>
          </a:bodyPr>
          <a:lstStyle/>
          <a:p>
            <a:pPr marL="12700">
              <a:spcBef>
                <a:spcPts val="100"/>
              </a:spcBef>
            </a:pPr>
            <a:r>
              <a:rPr sz="2400" spc="-5" dirty="0">
                <a:solidFill>
                  <a:srgbClr val="FFFFFF"/>
                </a:solidFill>
                <a:latin typeface="Franklin Gothic Medium"/>
                <a:cs typeface="Franklin Gothic Medium"/>
              </a:rPr>
              <a:t>Personal</a:t>
            </a:r>
            <a:r>
              <a:rPr sz="2400" spc="-10" dirty="0">
                <a:solidFill>
                  <a:srgbClr val="FFFFFF"/>
                </a:solidFill>
                <a:latin typeface="Franklin Gothic Medium"/>
                <a:cs typeface="Franklin Gothic Medium"/>
              </a:rPr>
              <a:t> </a:t>
            </a:r>
            <a:r>
              <a:rPr sz="2400" spc="-15" dirty="0">
                <a:solidFill>
                  <a:srgbClr val="FFFFFF"/>
                </a:solidFill>
                <a:latin typeface="Franklin Gothic Medium"/>
                <a:cs typeface="Franklin Gothic Medium"/>
              </a:rPr>
              <a:t>Protective </a:t>
            </a:r>
            <a:r>
              <a:rPr sz="2400" spc="-5" dirty="0">
                <a:solidFill>
                  <a:srgbClr val="FFFFFF"/>
                </a:solidFill>
                <a:latin typeface="Franklin Gothic Medium"/>
                <a:cs typeface="Franklin Gothic Medium"/>
              </a:rPr>
              <a:t>Equip.</a:t>
            </a:r>
            <a:endParaRPr sz="2400" dirty="0">
              <a:latin typeface="Franklin Gothic Medium"/>
              <a:cs typeface="Franklin Gothic Medium"/>
            </a:endParaRPr>
          </a:p>
        </p:txBody>
      </p:sp>
      <p:grpSp>
        <p:nvGrpSpPr>
          <p:cNvPr id="12" name="object 12"/>
          <p:cNvGrpSpPr/>
          <p:nvPr/>
        </p:nvGrpSpPr>
        <p:grpSpPr>
          <a:xfrm>
            <a:off x="8500872" y="2845308"/>
            <a:ext cx="1691639" cy="3229610"/>
            <a:chOff x="6976871" y="2845308"/>
            <a:chExt cx="1691639" cy="3229610"/>
          </a:xfrm>
        </p:grpSpPr>
        <p:pic>
          <p:nvPicPr>
            <p:cNvPr id="13" name="object 13"/>
            <p:cNvPicPr/>
            <p:nvPr/>
          </p:nvPicPr>
          <p:blipFill>
            <a:blip r:embed="rId8" cstate="print"/>
            <a:stretch>
              <a:fillRect/>
            </a:stretch>
          </p:blipFill>
          <p:spPr>
            <a:xfrm>
              <a:off x="6976871" y="2845308"/>
              <a:ext cx="626363" cy="614171"/>
            </a:xfrm>
            <a:prstGeom prst="rect">
              <a:avLst/>
            </a:prstGeom>
          </p:spPr>
        </p:pic>
        <p:sp>
          <p:nvSpPr>
            <p:cNvPr id="14" name="object 14"/>
            <p:cNvSpPr/>
            <p:nvPr/>
          </p:nvSpPr>
          <p:spPr>
            <a:xfrm>
              <a:off x="7031735" y="2869692"/>
              <a:ext cx="516890" cy="518159"/>
            </a:xfrm>
            <a:custGeom>
              <a:avLst/>
              <a:gdLst/>
              <a:ahLst/>
              <a:cxnLst/>
              <a:rect l="l" t="t" r="r" b="b"/>
              <a:pathLst>
                <a:path w="516890" h="518160">
                  <a:moveTo>
                    <a:pt x="400392" y="0"/>
                  </a:moveTo>
                  <a:lnTo>
                    <a:pt x="116243" y="0"/>
                  </a:lnTo>
                  <a:lnTo>
                    <a:pt x="116243" y="285673"/>
                  </a:lnTo>
                  <a:lnTo>
                    <a:pt x="0" y="285673"/>
                  </a:lnTo>
                  <a:lnTo>
                    <a:pt x="258318" y="518159"/>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15" name="object 15"/>
            <p:cNvSpPr/>
            <p:nvPr/>
          </p:nvSpPr>
          <p:spPr>
            <a:xfrm>
              <a:off x="7031735" y="2869692"/>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59"/>
                  </a:lnTo>
                  <a:lnTo>
                    <a:pt x="0" y="285673"/>
                  </a:lnTo>
                  <a:close/>
                </a:path>
              </a:pathLst>
            </a:custGeom>
            <a:ln w="9525">
              <a:solidFill>
                <a:srgbClr val="CCCFD7"/>
              </a:solidFill>
            </a:ln>
          </p:spPr>
          <p:txBody>
            <a:bodyPr wrap="square" lIns="0" tIns="0" rIns="0" bIns="0" rtlCol="0"/>
            <a:lstStyle/>
            <a:p>
              <a:endParaRPr dirty="0"/>
            </a:p>
          </p:txBody>
        </p:sp>
        <p:pic>
          <p:nvPicPr>
            <p:cNvPr id="16" name="object 16"/>
            <p:cNvPicPr/>
            <p:nvPr/>
          </p:nvPicPr>
          <p:blipFill>
            <a:blip r:embed="rId8" cstate="print"/>
            <a:stretch>
              <a:fillRect/>
            </a:stretch>
          </p:blipFill>
          <p:spPr>
            <a:xfrm>
              <a:off x="7354823" y="3733800"/>
              <a:ext cx="626363" cy="614171"/>
            </a:xfrm>
            <a:prstGeom prst="rect">
              <a:avLst/>
            </a:prstGeom>
          </p:spPr>
        </p:pic>
        <p:sp>
          <p:nvSpPr>
            <p:cNvPr id="17" name="object 17"/>
            <p:cNvSpPr/>
            <p:nvPr/>
          </p:nvSpPr>
          <p:spPr>
            <a:xfrm>
              <a:off x="7409687" y="3758183"/>
              <a:ext cx="516890" cy="518159"/>
            </a:xfrm>
            <a:custGeom>
              <a:avLst/>
              <a:gdLst/>
              <a:ahLst/>
              <a:cxnLst/>
              <a:rect l="l" t="t" r="r" b="b"/>
              <a:pathLst>
                <a:path w="516890" h="518160">
                  <a:moveTo>
                    <a:pt x="400392" y="0"/>
                  </a:moveTo>
                  <a:lnTo>
                    <a:pt x="116243" y="0"/>
                  </a:lnTo>
                  <a:lnTo>
                    <a:pt x="116243" y="285673"/>
                  </a:lnTo>
                  <a:lnTo>
                    <a:pt x="0" y="285673"/>
                  </a:lnTo>
                  <a:lnTo>
                    <a:pt x="258318" y="518160"/>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18" name="object 18"/>
            <p:cNvSpPr/>
            <p:nvPr/>
          </p:nvSpPr>
          <p:spPr>
            <a:xfrm>
              <a:off x="7409687" y="3758183"/>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60"/>
                  </a:lnTo>
                  <a:lnTo>
                    <a:pt x="0" y="285673"/>
                  </a:lnTo>
                  <a:close/>
                </a:path>
              </a:pathLst>
            </a:custGeom>
            <a:ln w="9525">
              <a:solidFill>
                <a:srgbClr val="CCCFD7"/>
              </a:solidFill>
            </a:ln>
          </p:spPr>
          <p:txBody>
            <a:bodyPr wrap="square" lIns="0" tIns="0" rIns="0" bIns="0" rtlCol="0"/>
            <a:lstStyle/>
            <a:p>
              <a:endParaRPr dirty="0"/>
            </a:p>
          </p:txBody>
        </p:sp>
        <p:pic>
          <p:nvPicPr>
            <p:cNvPr id="19" name="object 19"/>
            <p:cNvPicPr/>
            <p:nvPr/>
          </p:nvPicPr>
          <p:blipFill>
            <a:blip r:embed="rId8" cstate="print"/>
            <a:stretch>
              <a:fillRect/>
            </a:stretch>
          </p:blipFill>
          <p:spPr>
            <a:xfrm>
              <a:off x="7719060" y="4622292"/>
              <a:ext cx="626363" cy="614171"/>
            </a:xfrm>
            <a:prstGeom prst="rect">
              <a:avLst/>
            </a:prstGeom>
          </p:spPr>
        </p:pic>
        <p:sp>
          <p:nvSpPr>
            <p:cNvPr id="20" name="object 20"/>
            <p:cNvSpPr/>
            <p:nvPr/>
          </p:nvSpPr>
          <p:spPr>
            <a:xfrm>
              <a:off x="7773923" y="4646676"/>
              <a:ext cx="516890" cy="518159"/>
            </a:xfrm>
            <a:custGeom>
              <a:avLst/>
              <a:gdLst/>
              <a:ahLst/>
              <a:cxnLst/>
              <a:rect l="l" t="t" r="r" b="b"/>
              <a:pathLst>
                <a:path w="516890" h="518160">
                  <a:moveTo>
                    <a:pt x="400392" y="0"/>
                  </a:moveTo>
                  <a:lnTo>
                    <a:pt x="116243" y="0"/>
                  </a:lnTo>
                  <a:lnTo>
                    <a:pt x="116243" y="285673"/>
                  </a:lnTo>
                  <a:lnTo>
                    <a:pt x="0" y="285673"/>
                  </a:lnTo>
                  <a:lnTo>
                    <a:pt x="258318" y="518159"/>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21" name="object 21"/>
            <p:cNvSpPr/>
            <p:nvPr/>
          </p:nvSpPr>
          <p:spPr>
            <a:xfrm>
              <a:off x="7773923" y="4646676"/>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59"/>
                  </a:lnTo>
                  <a:lnTo>
                    <a:pt x="0" y="285673"/>
                  </a:lnTo>
                  <a:close/>
                </a:path>
              </a:pathLst>
            </a:custGeom>
            <a:ln w="9525">
              <a:solidFill>
                <a:srgbClr val="CCCFD7"/>
              </a:solidFill>
            </a:ln>
          </p:spPr>
          <p:txBody>
            <a:bodyPr wrap="square" lIns="0" tIns="0" rIns="0" bIns="0" rtlCol="0"/>
            <a:lstStyle/>
            <a:p>
              <a:endParaRPr dirty="0"/>
            </a:p>
          </p:txBody>
        </p:sp>
        <p:pic>
          <p:nvPicPr>
            <p:cNvPr id="22" name="object 22"/>
            <p:cNvPicPr/>
            <p:nvPr/>
          </p:nvPicPr>
          <p:blipFill>
            <a:blip r:embed="rId9" cstate="print"/>
            <a:stretch>
              <a:fillRect/>
            </a:stretch>
          </p:blipFill>
          <p:spPr>
            <a:xfrm>
              <a:off x="8042147" y="5462016"/>
              <a:ext cx="626363" cy="612647"/>
            </a:xfrm>
            <a:prstGeom prst="rect">
              <a:avLst/>
            </a:prstGeom>
          </p:spPr>
        </p:pic>
        <p:sp>
          <p:nvSpPr>
            <p:cNvPr id="23" name="object 23"/>
            <p:cNvSpPr/>
            <p:nvPr/>
          </p:nvSpPr>
          <p:spPr>
            <a:xfrm>
              <a:off x="8097011" y="5486400"/>
              <a:ext cx="516890" cy="516890"/>
            </a:xfrm>
            <a:custGeom>
              <a:avLst/>
              <a:gdLst/>
              <a:ahLst/>
              <a:cxnLst/>
              <a:rect l="l" t="t" r="r" b="b"/>
              <a:pathLst>
                <a:path w="516890" h="516889">
                  <a:moveTo>
                    <a:pt x="400392" y="0"/>
                  </a:moveTo>
                  <a:lnTo>
                    <a:pt x="116243" y="0"/>
                  </a:lnTo>
                  <a:lnTo>
                    <a:pt x="116243" y="284149"/>
                  </a:lnTo>
                  <a:lnTo>
                    <a:pt x="0" y="284149"/>
                  </a:lnTo>
                  <a:lnTo>
                    <a:pt x="258318" y="516635"/>
                  </a:lnTo>
                  <a:lnTo>
                    <a:pt x="516636" y="284149"/>
                  </a:lnTo>
                  <a:lnTo>
                    <a:pt x="400392" y="284149"/>
                  </a:lnTo>
                  <a:lnTo>
                    <a:pt x="400392" y="0"/>
                  </a:lnTo>
                  <a:close/>
                </a:path>
              </a:pathLst>
            </a:custGeom>
            <a:solidFill>
              <a:srgbClr val="CCCFD7">
                <a:alpha val="90194"/>
              </a:srgbClr>
            </a:solidFill>
          </p:spPr>
          <p:txBody>
            <a:bodyPr wrap="square" lIns="0" tIns="0" rIns="0" bIns="0" rtlCol="0"/>
            <a:lstStyle/>
            <a:p>
              <a:endParaRPr dirty="0"/>
            </a:p>
          </p:txBody>
        </p:sp>
        <p:sp>
          <p:nvSpPr>
            <p:cNvPr id="24" name="object 24"/>
            <p:cNvSpPr/>
            <p:nvPr/>
          </p:nvSpPr>
          <p:spPr>
            <a:xfrm>
              <a:off x="8097011" y="5486400"/>
              <a:ext cx="516890" cy="516890"/>
            </a:xfrm>
            <a:custGeom>
              <a:avLst/>
              <a:gdLst/>
              <a:ahLst/>
              <a:cxnLst/>
              <a:rect l="l" t="t" r="r" b="b"/>
              <a:pathLst>
                <a:path w="516890" h="516889">
                  <a:moveTo>
                    <a:pt x="0" y="284149"/>
                  </a:moveTo>
                  <a:lnTo>
                    <a:pt x="116243" y="284149"/>
                  </a:lnTo>
                  <a:lnTo>
                    <a:pt x="116243" y="0"/>
                  </a:lnTo>
                  <a:lnTo>
                    <a:pt x="400392" y="0"/>
                  </a:lnTo>
                  <a:lnTo>
                    <a:pt x="400392" y="284149"/>
                  </a:lnTo>
                  <a:lnTo>
                    <a:pt x="516636" y="284149"/>
                  </a:lnTo>
                  <a:lnTo>
                    <a:pt x="258318" y="516635"/>
                  </a:lnTo>
                  <a:lnTo>
                    <a:pt x="0" y="284149"/>
                  </a:lnTo>
                  <a:close/>
                </a:path>
              </a:pathLst>
            </a:custGeom>
            <a:ln w="9525">
              <a:solidFill>
                <a:srgbClr val="CCCFD7"/>
              </a:solidFill>
            </a:ln>
          </p:spPr>
          <p:txBody>
            <a:bodyPr wrap="square" lIns="0" tIns="0" rIns="0" bIns="0" rtlCol="0"/>
            <a:lstStyle/>
            <a:p>
              <a:endParaRPr dirty="0"/>
            </a:p>
          </p:txBody>
        </p:sp>
      </p:grpSp>
      <p:sp>
        <p:nvSpPr>
          <p:cNvPr id="25" name="object 25"/>
          <p:cNvSpPr txBox="1"/>
          <p:nvPr/>
        </p:nvSpPr>
        <p:spPr>
          <a:xfrm>
            <a:off x="2289682" y="421447"/>
            <a:ext cx="7215505" cy="3377848"/>
          </a:xfrm>
          <a:prstGeom prst="rect">
            <a:avLst/>
          </a:prstGeom>
        </p:spPr>
        <p:txBody>
          <a:bodyPr vert="horz" wrap="square" lIns="0" tIns="12700" rIns="0" bIns="0" rtlCol="0">
            <a:spAutoFit/>
          </a:bodyPr>
          <a:lstStyle/>
          <a:p>
            <a:pPr marL="12700" marR="5080">
              <a:spcBef>
                <a:spcPts val="100"/>
              </a:spcBef>
            </a:pPr>
            <a:endParaRPr lang="en-US" sz="3600" dirty="0">
              <a:latin typeface="Franklin Gothic Heavy"/>
              <a:cs typeface="Franklin Gothic Heavy"/>
            </a:endParaRPr>
          </a:p>
          <a:p>
            <a:pPr marL="12700" marR="5080">
              <a:spcBef>
                <a:spcPts val="100"/>
              </a:spcBef>
            </a:pPr>
            <a:endParaRPr lang="en-US" sz="3600" dirty="0">
              <a:latin typeface="Franklin Gothic Heavy"/>
              <a:cs typeface="Franklin Gothic Heavy"/>
            </a:endParaRPr>
          </a:p>
          <a:p>
            <a:pPr marL="12700" marR="5080">
              <a:spcBef>
                <a:spcPts val="100"/>
              </a:spcBef>
            </a:pPr>
            <a:endParaRPr sz="3600" dirty="0">
              <a:latin typeface="Franklin Gothic Heavy"/>
              <a:cs typeface="Franklin Gothic Heavy"/>
            </a:endParaRPr>
          </a:p>
          <a:p>
            <a:pPr marL="136525">
              <a:spcBef>
                <a:spcPts val="3575"/>
              </a:spcBef>
              <a:tabLst>
                <a:tab pos="2450465" algn="l"/>
              </a:tabLst>
            </a:pPr>
            <a:r>
              <a:rPr sz="2400" spc="5" dirty="0">
                <a:solidFill>
                  <a:srgbClr val="254061"/>
                </a:solidFill>
                <a:latin typeface="Franklin Gothic Medium"/>
                <a:cs typeface="Franklin Gothic Medium"/>
              </a:rPr>
              <a:t>Most</a:t>
            </a:r>
            <a:r>
              <a:rPr sz="2400" spc="-25" dirty="0">
                <a:solidFill>
                  <a:srgbClr val="254061"/>
                </a:solidFill>
                <a:latin typeface="Franklin Gothic Medium"/>
                <a:cs typeface="Franklin Gothic Medium"/>
              </a:rPr>
              <a:t> </a:t>
            </a:r>
            <a:r>
              <a:rPr sz="2400" dirty="0">
                <a:solidFill>
                  <a:srgbClr val="254061"/>
                </a:solidFill>
                <a:latin typeface="Franklin Gothic Medium"/>
                <a:cs typeface="Franklin Gothic Medium"/>
              </a:rPr>
              <a:t>Effective	</a:t>
            </a:r>
            <a:r>
              <a:rPr sz="3600" spc="-7" baseline="1157" dirty="0">
                <a:solidFill>
                  <a:srgbClr val="FFFFFF"/>
                </a:solidFill>
                <a:latin typeface="Franklin Gothic Medium"/>
                <a:cs typeface="Franklin Gothic Medium"/>
              </a:rPr>
              <a:t>Elimination</a:t>
            </a:r>
            <a:endParaRPr sz="3600" baseline="1157" dirty="0">
              <a:latin typeface="Franklin Gothic Medium"/>
              <a:cs typeface="Franklin Gothic Medium"/>
            </a:endParaRPr>
          </a:p>
          <a:p>
            <a:pPr>
              <a:spcBef>
                <a:spcPts val="15"/>
              </a:spcBef>
            </a:pPr>
            <a:endParaRPr sz="3100" dirty="0">
              <a:latin typeface="Franklin Gothic Medium"/>
              <a:cs typeface="Franklin Gothic Medium"/>
            </a:endParaRPr>
          </a:p>
          <a:p>
            <a:pPr marL="24130" algn="ctr"/>
            <a:r>
              <a:rPr sz="2400" spc="-5" dirty="0">
                <a:solidFill>
                  <a:srgbClr val="FFFFFF"/>
                </a:solidFill>
                <a:latin typeface="Franklin Gothic Medium"/>
                <a:cs typeface="Franklin Gothic Medium"/>
              </a:rPr>
              <a:t>Substitution</a:t>
            </a:r>
            <a:endParaRPr sz="2400" dirty="0">
              <a:latin typeface="Franklin Gothic Medium"/>
              <a:cs typeface="Franklin Gothic Medium"/>
            </a:endParaRPr>
          </a:p>
        </p:txBody>
      </p:sp>
      <p:sp>
        <p:nvSpPr>
          <p:cNvPr id="26" name="object 26"/>
          <p:cNvSpPr txBox="1"/>
          <p:nvPr/>
        </p:nvSpPr>
        <p:spPr>
          <a:xfrm>
            <a:off x="2161107" y="6039210"/>
            <a:ext cx="1950085" cy="391160"/>
          </a:xfrm>
          <a:prstGeom prst="rect">
            <a:avLst/>
          </a:prstGeom>
        </p:spPr>
        <p:txBody>
          <a:bodyPr vert="horz" wrap="square" lIns="0" tIns="12700" rIns="0" bIns="0" rtlCol="0">
            <a:spAutoFit/>
          </a:bodyPr>
          <a:lstStyle/>
          <a:p>
            <a:pPr marL="12700">
              <a:spcBef>
                <a:spcPts val="100"/>
              </a:spcBef>
            </a:pPr>
            <a:r>
              <a:rPr sz="2400" spc="5" dirty="0">
                <a:solidFill>
                  <a:srgbClr val="C00000"/>
                </a:solidFill>
                <a:latin typeface="Franklin Gothic Medium"/>
                <a:cs typeface="Franklin Gothic Medium"/>
              </a:rPr>
              <a:t>Least</a:t>
            </a:r>
            <a:r>
              <a:rPr sz="2400" spc="-80" dirty="0">
                <a:solidFill>
                  <a:srgbClr val="C00000"/>
                </a:solidFill>
                <a:latin typeface="Franklin Gothic Medium"/>
                <a:cs typeface="Franklin Gothic Medium"/>
              </a:rPr>
              <a:t> </a:t>
            </a:r>
            <a:r>
              <a:rPr sz="2400" dirty="0">
                <a:solidFill>
                  <a:srgbClr val="C00000"/>
                </a:solidFill>
                <a:latin typeface="Franklin Gothic Medium"/>
                <a:cs typeface="Franklin Gothic Medium"/>
              </a:rPr>
              <a:t>Effective</a:t>
            </a:r>
            <a:endParaRPr sz="2400" dirty="0">
              <a:latin typeface="Franklin Gothic Medium"/>
              <a:cs typeface="Franklin Gothic Medium"/>
            </a:endParaRPr>
          </a:p>
        </p:txBody>
      </p:sp>
      <p:sp>
        <p:nvSpPr>
          <p:cNvPr id="27" name="object 27"/>
          <p:cNvSpPr txBox="1"/>
          <p:nvPr/>
        </p:nvSpPr>
        <p:spPr>
          <a:xfrm>
            <a:off x="9706356" y="290258"/>
            <a:ext cx="838200" cy="452120"/>
          </a:xfrm>
          <a:prstGeom prst="rect">
            <a:avLst/>
          </a:prstGeom>
        </p:spPr>
        <p:txBody>
          <a:bodyPr vert="horz" wrap="square" lIns="0" tIns="12065" rIns="0" bIns="0" rtlCol="0">
            <a:spAutoFit/>
          </a:bodyPr>
          <a:lstStyle/>
          <a:p>
            <a:pPr marL="229235">
              <a:spcBef>
                <a:spcPts val="95"/>
              </a:spcBef>
            </a:pPr>
            <a:r>
              <a:rPr sz="2800" dirty="0">
                <a:solidFill>
                  <a:srgbClr val="FFFFFF"/>
                </a:solidFill>
                <a:latin typeface="Arial"/>
                <a:cs typeface="Arial"/>
              </a:rPr>
              <a:t>13</a:t>
            </a:r>
            <a:endParaRPr sz="2800" dirty="0">
              <a:latin typeface="Arial"/>
              <a:cs typeface="Arial"/>
            </a:endParaRPr>
          </a:p>
        </p:txBody>
      </p:sp>
      <p:grpSp>
        <p:nvGrpSpPr>
          <p:cNvPr id="28" name="object 28"/>
          <p:cNvGrpSpPr/>
          <p:nvPr/>
        </p:nvGrpSpPr>
        <p:grpSpPr>
          <a:xfrm>
            <a:off x="2254707" y="3084799"/>
            <a:ext cx="1524000" cy="2895600"/>
            <a:chOff x="761998" y="3048000"/>
            <a:chExt cx="1524000" cy="2895600"/>
          </a:xfrm>
        </p:grpSpPr>
        <p:sp>
          <p:nvSpPr>
            <p:cNvPr id="29" name="object 29"/>
            <p:cNvSpPr/>
            <p:nvPr/>
          </p:nvSpPr>
          <p:spPr>
            <a:xfrm>
              <a:off x="761998" y="3810000"/>
              <a:ext cx="1524000" cy="2133600"/>
            </a:xfrm>
            <a:custGeom>
              <a:avLst/>
              <a:gdLst/>
              <a:ahLst/>
              <a:cxnLst/>
              <a:rect l="l" t="t" r="r" b="b"/>
              <a:pathLst>
                <a:path w="1524000" h="2133600">
                  <a:moveTo>
                    <a:pt x="1143000" y="0"/>
                  </a:moveTo>
                  <a:lnTo>
                    <a:pt x="381000" y="0"/>
                  </a:lnTo>
                  <a:lnTo>
                    <a:pt x="381000" y="1371600"/>
                  </a:lnTo>
                  <a:lnTo>
                    <a:pt x="0" y="1371600"/>
                  </a:lnTo>
                  <a:lnTo>
                    <a:pt x="762000" y="2133600"/>
                  </a:lnTo>
                  <a:lnTo>
                    <a:pt x="1524000" y="1371600"/>
                  </a:lnTo>
                  <a:lnTo>
                    <a:pt x="1143000" y="1371600"/>
                  </a:lnTo>
                  <a:lnTo>
                    <a:pt x="1143000" y="0"/>
                  </a:lnTo>
                  <a:close/>
                </a:path>
              </a:pathLst>
            </a:custGeom>
            <a:solidFill>
              <a:srgbClr val="8D0000">
                <a:alpha val="87841"/>
              </a:srgbClr>
            </a:solidFill>
          </p:spPr>
          <p:txBody>
            <a:bodyPr wrap="square" lIns="0" tIns="0" rIns="0" bIns="0" rtlCol="0"/>
            <a:lstStyle/>
            <a:p>
              <a:endParaRPr dirty="0"/>
            </a:p>
          </p:txBody>
        </p:sp>
        <p:pic>
          <p:nvPicPr>
            <p:cNvPr id="30" name="object 30"/>
            <p:cNvPicPr/>
            <p:nvPr/>
          </p:nvPicPr>
          <p:blipFill>
            <a:blip r:embed="rId10" cstate="print"/>
            <a:stretch>
              <a:fillRect/>
            </a:stretch>
          </p:blipFill>
          <p:spPr>
            <a:xfrm>
              <a:off x="762000" y="3048000"/>
              <a:ext cx="1523999" cy="2118359"/>
            </a:xfrm>
            <a:prstGeom prst="rect">
              <a:avLst/>
            </a:prstGeom>
          </p:spPr>
        </p:pic>
      </p:grpSp>
      <p:sp>
        <p:nvSpPr>
          <p:cNvPr id="34" name="object 34"/>
          <p:cNvSpPr txBox="1"/>
          <p:nvPr/>
        </p:nvSpPr>
        <p:spPr>
          <a:xfrm>
            <a:off x="2723514" y="375694"/>
            <a:ext cx="876300" cy="258404"/>
          </a:xfrm>
          <a:prstGeom prst="rect">
            <a:avLst/>
          </a:prstGeom>
        </p:spPr>
        <p:txBody>
          <a:bodyPr vert="horz" wrap="square" lIns="0" tIns="12065" rIns="0" bIns="0" rtlCol="0">
            <a:spAutoFit/>
          </a:bodyPr>
          <a:lstStyle/>
          <a:p>
            <a:pPr marL="12700">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
        <p:nvSpPr>
          <p:cNvPr id="35" name="TextBox 34">
            <a:extLst>
              <a:ext uri="{FF2B5EF4-FFF2-40B4-BE49-F238E27FC236}">
                <a16:creationId xmlns:a16="http://schemas.microsoft.com/office/drawing/2014/main" id="{8FAF8119-C317-2865-0920-7898A2CF5963}"/>
              </a:ext>
            </a:extLst>
          </p:cNvPr>
          <p:cNvSpPr txBox="1"/>
          <p:nvPr/>
        </p:nvSpPr>
        <p:spPr>
          <a:xfrm>
            <a:off x="750519" y="159556"/>
            <a:ext cx="10871986" cy="1661993"/>
          </a:xfrm>
          <a:prstGeom prst="rect">
            <a:avLst/>
          </a:prstGeom>
          <a:noFill/>
        </p:spPr>
        <p:txBody>
          <a:bodyPr wrap="square" rtlCol="0">
            <a:spAutoFit/>
          </a:bodyPr>
          <a:lstStyle/>
          <a:p>
            <a:r>
              <a:rPr lang="en-US" sz="2400" b="1" dirty="0"/>
              <a:t>Hierarchy of Controls</a:t>
            </a:r>
          </a:p>
          <a:p>
            <a:endParaRPr lang="en-US" sz="600" b="1" dirty="0"/>
          </a:p>
          <a:p>
            <a:r>
              <a:rPr lang="en-US" sz="2400" dirty="0"/>
              <a:t>The hierarchy of controls provides a systematic methodology to control the risk of different hazards</a:t>
            </a:r>
            <a:r>
              <a:rPr lang="en-US" sz="2400"/>
              <a:t>. The </a:t>
            </a:r>
            <a:r>
              <a:rPr lang="en-US" sz="2400" dirty="0"/>
              <a:t>list goes from most effective to least effective and more than one method may be implemented to control the hazard.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rker holding safety helmet">
            <a:extLst>
              <a:ext uri="{FF2B5EF4-FFF2-40B4-BE49-F238E27FC236}">
                <a16:creationId xmlns:a16="http://schemas.microsoft.com/office/drawing/2014/main" id="{6A80F849-AFA4-4363-F2CE-0FB270008BA9}"/>
              </a:ext>
            </a:extLst>
          </p:cNvPr>
          <p:cNvPicPr>
            <a:picLocks noChangeAspect="1"/>
          </p:cNvPicPr>
          <p:nvPr/>
        </p:nvPicPr>
        <p:blipFill rotWithShape="1">
          <a:blip r:embed="rId3">
            <a:extLst>
              <a:ext uri="{28A0092B-C50C-407E-A947-70E740481C1C}">
                <a14:useLocalDpi xmlns:a14="http://schemas.microsoft.com/office/drawing/2010/main" val="0"/>
              </a:ext>
            </a:extLst>
          </a:blip>
          <a:srcRect t="12819" b="2912"/>
          <a:stretch/>
        </p:blipFill>
        <p:spPr>
          <a:xfrm>
            <a:off x="0"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7"/>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pPr>
            <a:endParaRPr lang="en-US" sz="1600" cap="all"/>
          </a:p>
        </p:txBody>
      </p:sp>
      <p:sp>
        <p:nvSpPr>
          <p:cNvPr id="2" name="Title 1">
            <a:extLst>
              <a:ext uri="{FF2B5EF4-FFF2-40B4-BE49-F238E27FC236}">
                <a16:creationId xmlns:a16="http://schemas.microsoft.com/office/drawing/2014/main" id="{13386940-4227-8268-7FDD-C5FB34C65053}"/>
              </a:ext>
            </a:extLst>
          </p:cNvPr>
          <p:cNvSpPr>
            <a:spLocks noGrp="1"/>
          </p:cNvSpPr>
          <p:nvPr>
            <p:ph type="title"/>
          </p:nvPr>
        </p:nvSpPr>
        <p:spPr>
          <a:xfrm>
            <a:off x="652692" y="2086245"/>
            <a:ext cx="4204137" cy="1342755"/>
          </a:xfrm>
        </p:spPr>
        <p:txBody>
          <a:bodyPr>
            <a:normAutofit/>
          </a:bodyPr>
          <a:lstStyle/>
          <a:p>
            <a:pPr algn="ctr"/>
            <a:r>
              <a:rPr lang="en-US" sz="3600" dirty="0">
                <a:latin typeface="+mn-lt"/>
              </a:rPr>
              <a:t>Group Exercise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9F5B68-F7BC-A24E-08EA-55EF3CC7EDD3}"/>
              </a:ext>
            </a:extLst>
          </p:cNvPr>
          <p:cNvSpPr>
            <a:spLocks noGrp="1"/>
          </p:cNvSpPr>
          <p:nvPr>
            <p:ph idx="1"/>
          </p:nvPr>
        </p:nvSpPr>
        <p:spPr>
          <a:xfrm>
            <a:off x="652691" y="3429000"/>
            <a:ext cx="4593021" cy="2923674"/>
          </a:xfrm>
        </p:spPr>
        <p:txBody>
          <a:bodyPr anchor="ctr">
            <a:normAutofit/>
          </a:bodyPr>
          <a:lstStyle/>
          <a:p>
            <a:pPr marL="0" indent="0">
              <a:buNone/>
            </a:pPr>
            <a:r>
              <a:rPr lang="en-US" sz="2400" dirty="0"/>
              <a:t>You are performing maintenance on a 350 FPM gearless traction machine with six 5/8” ropes. </a:t>
            </a:r>
          </a:p>
          <a:p>
            <a:pPr marL="0" indent="0">
              <a:buNone/>
            </a:pPr>
            <a:endParaRPr lang="en-US" sz="800" dirty="0"/>
          </a:p>
          <a:p>
            <a:pPr marL="0" indent="0">
              <a:buNone/>
            </a:pPr>
            <a:r>
              <a:rPr lang="en-US" sz="2400" dirty="0"/>
              <a:t>You need to lubricate the hoist ropes and an automatic lubricator is not installed. </a:t>
            </a:r>
          </a:p>
        </p:txBody>
      </p:sp>
    </p:spTree>
    <p:extLst>
      <p:ext uri="{BB962C8B-B14F-4D97-AF65-F5344CB8AC3E}">
        <p14:creationId xmlns:p14="http://schemas.microsoft.com/office/powerpoint/2010/main" val="4144642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985BC-1E97-A321-9135-C13025E11883}"/>
              </a:ext>
            </a:extLst>
          </p:cNvPr>
          <p:cNvSpPr>
            <a:spLocks noGrp="1"/>
          </p:cNvSpPr>
          <p:nvPr>
            <p:ph type="title"/>
          </p:nvPr>
        </p:nvSpPr>
        <p:spPr>
          <a:xfrm>
            <a:off x="838201" y="365125"/>
            <a:ext cx="5251316" cy="1807305"/>
          </a:xfrm>
        </p:spPr>
        <p:txBody>
          <a:bodyPr>
            <a:normAutofit/>
          </a:bodyPr>
          <a:lstStyle/>
          <a:p>
            <a:r>
              <a:rPr lang="en-US" dirty="0">
                <a:latin typeface="+mn-lt"/>
              </a:rPr>
              <a:t>Group Exercise</a:t>
            </a:r>
          </a:p>
        </p:txBody>
      </p:sp>
      <p:sp>
        <p:nvSpPr>
          <p:cNvPr id="3" name="Content Placeholder 2">
            <a:extLst>
              <a:ext uri="{FF2B5EF4-FFF2-40B4-BE49-F238E27FC236}">
                <a16:creationId xmlns:a16="http://schemas.microsoft.com/office/drawing/2014/main" id="{9CE5687D-C2FD-037E-2856-BBD15F8B5D81}"/>
              </a:ext>
            </a:extLst>
          </p:cNvPr>
          <p:cNvSpPr>
            <a:spLocks noGrp="1"/>
          </p:cNvSpPr>
          <p:nvPr>
            <p:ph idx="1"/>
          </p:nvPr>
        </p:nvSpPr>
        <p:spPr>
          <a:xfrm>
            <a:off x="835153" y="1804737"/>
            <a:ext cx="4619621" cy="4856580"/>
          </a:xfrm>
        </p:spPr>
        <p:txBody>
          <a:bodyPr>
            <a:normAutofit fontScale="92500" lnSpcReduction="10000"/>
          </a:bodyPr>
          <a:lstStyle/>
          <a:p>
            <a:pPr marL="0" indent="0">
              <a:buNone/>
            </a:pPr>
            <a:r>
              <a:rPr lang="en-US" sz="2000" dirty="0"/>
              <a:t>Break into groups and discuss this scenario. Make a written JHA/JSA for the task being performed. </a:t>
            </a:r>
          </a:p>
          <a:p>
            <a:r>
              <a:rPr lang="en-US" sz="2000" dirty="0"/>
              <a:t>What can go wrong? </a:t>
            </a:r>
          </a:p>
          <a:p>
            <a:r>
              <a:rPr lang="en-US" sz="2000" dirty="0"/>
              <a:t>What are the consequences?</a:t>
            </a:r>
          </a:p>
          <a:p>
            <a:r>
              <a:rPr lang="en-US" sz="2000" dirty="0"/>
              <a:t>How could it arise?</a:t>
            </a:r>
          </a:p>
          <a:p>
            <a:r>
              <a:rPr lang="en-US" sz="2000" dirty="0"/>
              <a:t>What are other contributing factors?</a:t>
            </a:r>
          </a:p>
          <a:p>
            <a:r>
              <a:rPr lang="en-US" sz="2000" dirty="0"/>
              <a:t>How likely is it that the hazard will occur?</a:t>
            </a:r>
          </a:p>
          <a:p>
            <a:r>
              <a:rPr lang="en-US" sz="2000" dirty="0"/>
              <a:t>Where it is happening (environment)</a:t>
            </a:r>
          </a:p>
          <a:p>
            <a:r>
              <a:rPr lang="en-US" sz="2000" dirty="0"/>
              <a:t>Who or what it is happening to (exposure)</a:t>
            </a:r>
          </a:p>
          <a:p>
            <a:r>
              <a:rPr lang="en-US" sz="2000" dirty="0"/>
              <a:t>What precipitates the hazard (trigger)</a:t>
            </a:r>
          </a:p>
          <a:p>
            <a:r>
              <a:rPr lang="en-US" sz="2000" dirty="0"/>
              <a:t>The outcome that would occur should it happen (consequence)</a:t>
            </a:r>
          </a:p>
          <a:p>
            <a:r>
              <a:rPr lang="en-US" sz="2000" dirty="0"/>
              <a:t>Any other contributing factors.</a:t>
            </a:r>
          </a:p>
          <a:p>
            <a:pPr marL="0" indent="0">
              <a:buNone/>
            </a:pPr>
            <a:endParaRPr lang="en-US" sz="1300" dirty="0"/>
          </a:p>
        </p:txBody>
      </p:sp>
      <p:pic>
        <p:nvPicPr>
          <p:cNvPr id="4" name="Picture 3">
            <a:extLst>
              <a:ext uri="{FF2B5EF4-FFF2-40B4-BE49-F238E27FC236}">
                <a16:creationId xmlns:a16="http://schemas.microsoft.com/office/drawing/2014/main" id="{910A8A57-EBDA-C8D7-5BC5-A8C2905D3881}"/>
              </a:ext>
            </a:extLst>
          </p:cNvPr>
          <p:cNvPicPr>
            <a:picLocks noChangeAspect="1"/>
          </p:cNvPicPr>
          <p:nvPr/>
        </p:nvPicPr>
        <p:blipFill rotWithShape="1">
          <a:blip r:embed="rId3"/>
          <a:srcRect l="11622" r="2316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6049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1601FA2-ABE5-B137-3FC4-3FE23BC5C8D6}"/>
              </a:ext>
            </a:extLst>
          </p:cNvPr>
          <p:cNvGraphicFramePr>
            <a:graphicFrameLocks noGrp="1"/>
          </p:cNvGraphicFramePr>
          <p:nvPr>
            <p:extLst>
              <p:ext uri="{D42A27DB-BD31-4B8C-83A1-F6EECF244321}">
                <p14:modId xmlns:p14="http://schemas.microsoft.com/office/powerpoint/2010/main" val="4091364450"/>
              </p:ext>
            </p:extLst>
          </p:nvPr>
        </p:nvGraphicFramePr>
        <p:xfrm>
          <a:off x="251012" y="224119"/>
          <a:ext cx="11725835" cy="6364944"/>
        </p:xfrm>
        <a:graphic>
          <a:graphicData uri="http://schemas.openxmlformats.org/drawingml/2006/table">
            <a:tbl>
              <a:tblPr firstRow="1" bandRow="1">
                <a:tableStyleId>{5C22544A-7EE6-4342-B048-85BDC9FD1C3A}</a:tableStyleId>
              </a:tblPr>
              <a:tblGrid>
                <a:gridCol w="4112964">
                  <a:extLst>
                    <a:ext uri="{9D8B030D-6E8A-4147-A177-3AD203B41FA5}">
                      <a16:colId xmlns:a16="http://schemas.microsoft.com/office/drawing/2014/main" val="2674864029"/>
                    </a:ext>
                  </a:extLst>
                </a:gridCol>
                <a:gridCol w="2199357">
                  <a:extLst>
                    <a:ext uri="{9D8B030D-6E8A-4147-A177-3AD203B41FA5}">
                      <a16:colId xmlns:a16="http://schemas.microsoft.com/office/drawing/2014/main" val="2708379673"/>
                    </a:ext>
                  </a:extLst>
                </a:gridCol>
                <a:gridCol w="795497">
                  <a:extLst>
                    <a:ext uri="{9D8B030D-6E8A-4147-A177-3AD203B41FA5}">
                      <a16:colId xmlns:a16="http://schemas.microsoft.com/office/drawing/2014/main" val="2574298714"/>
                    </a:ext>
                  </a:extLst>
                </a:gridCol>
                <a:gridCol w="4618017">
                  <a:extLst>
                    <a:ext uri="{9D8B030D-6E8A-4147-A177-3AD203B41FA5}">
                      <a16:colId xmlns:a16="http://schemas.microsoft.com/office/drawing/2014/main" val="1940088394"/>
                    </a:ext>
                  </a:extLst>
                </a:gridCol>
              </a:tblGrid>
              <a:tr h="524439">
                <a:tc gridSpan="4">
                  <a:txBody>
                    <a:bodyPr/>
                    <a:lstStyle/>
                    <a:p>
                      <a:pPr marL="0" marR="0" algn="ctr">
                        <a:lnSpc>
                          <a:spcPct val="107000"/>
                        </a:lnSpc>
                        <a:spcBef>
                          <a:spcPts val="0"/>
                        </a:spcBef>
                        <a:spcAft>
                          <a:spcPts val="0"/>
                        </a:spcAft>
                      </a:pPr>
                      <a:r>
                        <a:rPr lang="en-US" sz="1500" dirty="0">
                          <a:effectLst/>
                        </a:rPr>
                        <a:t>Job Hazard Analysis/Job Safety Analysis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endParaRPr lang="en-US"/>
                    </a:p>
                  </a:txBody>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071002316"/>
                  </a:ext>
                </a:extLst>
              </a:tr>
              <a:tr h="476441">
                <a:tc gridSpan="4">
                  <a:txBody>
                    <a:bodyPr/>
                    <a:lstStyle/>
                    <a:p>
                      <a:pPr marL="0" marR="0">
                        <a:lnSpc>
                          <a:spcPct val="107000"/>
                        </a:lnSpc>
                        <a:spcBef>
                          <a:spcPts val="0"/>
                        </a:spcBef>
                        <a:spcAft>
                          <a:spcPts val="0"/>
                        </a:spcAft>
                      </a:pPr>
                      <a:r>
                        <a:rPr lang="en-US" sz="1200" dirty="0">
                          <a:effectLst/>
                        </a:rPr>
                        <a:t>Job or task</a:t>
                      </a:r>
                    </a:p>
                    <a:p>
                      <a:r>
                        <a:rPr lang="en-US" sz="1200" dirty="0">
                          <a:effectLst/>
                        </a:rPr>
                        <a:t> </a:t>
                      </a:r>
                      <a:endParaRPr lang="en-US" sz="3200" dirty="0"/>
                    </a:p>
                  </a:txBody>
                  <a:tcPr marL="50870" marR="50870" marT="0" marB="0"/>
                </a:tc>
                <a:tc hMerge="1">
                  <a:txBody>
                    <a:bodyPr/>
                    <a:lstStyle/>
                    <a:p>
                      <a:r>
                        <a:rPr lang="en-US" sz="1200" dirty="0">
                          <a:effectLst/>
                        </a:rPr>
                        <a:t> </a:t>
                      </a:r>
                      <a:endParaRPr lang="en-US" sz="3200" dirty="0"/>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2047884407"/>
                  </a:ext>
                </a:extLst>
              </a:tr>
              <a:tr h="463416">
                <a:tc>
                  <a:txBody>
                    <a:bodyPr/>
                    <a:lstStyle/>
                    <a:p>
                      <a:pPr marL="0" marR="0">
                        <a:lnSpc>
                          <a:spcPct val="107000"/>
                        </a:lnSpc>
                        <a:spcBef>
                          <a:spcPts val="0"/>
                        </a:spcBef>
                        <a:spcAft>
                          <a:spcPts val="0"/>
                        </a:spcAft>
                      </a:pPr>
                      <a:r>
                        <a:rPr lang="en-US" sz="1200" dirty="0">
                          <a:effectLst/>
                        </a:rPr>
                        <a:t>Date</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r>
                        <a:rPr lang="en-US" sz="1200" dirty="0">
                          <a:effectLst/>
                        </a:rPr>
                        <a:t>Location</a:t>
                      </a:r>
                    </a:p>
                    <a:p>
                      <a:endParaRPr lang="en-US" sz="1200" dirty="0"/>
                    </a:p>
                  </a:txBody>
                  <a:tcPr marL="50870" marR="50870" marT="0" marB="0"/>
                </a:tc>
                <a:tc gridSpan="2">
                  <a:txBody>
                    <a:bodyPr/>
                    <a:lstStyle/>
                    <a:p>
                      <a:pPr marL="0" marR="0">
                        <a:lnSpc>
                          <a:spcPct val="107000"/>
                        </a:lnSpc>
                        <a:spcBef>
                          <a:spcPts val="0"/>
                        </a:spcBef>
                        <a:spcAft>
                          <a:spcPts val="0"/>
                        </a:spcAft>
                      </a:pPr>
                      <a:r>
                        <a:rPr lang="en-US" sz="1200" dirty="0">
                          <a:effectLst/>
                        </a:rPr>
                        <a:t>Performed by</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373407060"/>
                  </a:ext>
                </a:extLst>
              </a:tr>
              <a:tr h="1464299">
                <a:tc gridSpan="4">
                  <a:txBody>
                    <a:bodyPr/>
                    <a:lstStyle/>
                    <a:p>
                      <a:pPr marL="0" marR="0">
                        <a:lnSpc>
                          <a:spcPct val="107000"/>
                        </a:lnSpc>
                        <a:spcBef>
                          <a:spcPts val="0"/>
                        </a:spcBef>
                        <a:spcAft>
                          <a:spcPts val="0"/>
                        </a:spcAft>
                      </a:pPr>
                      <a:r>
                        <a:rPr lang="en-US" sz="1200" dirty="0">
                          <a:effectLst/>
                        </a:rPr>
                        <a:t>Special or preliminary hazards</a:t>
                      </a:r>
                    </a:p>
                    <a:p>
                      <a:r>
                        <a:rPr lang="en-US" sz="1200" dirty="0">
                          <a:effectLst/>
                        </a:rPr>
                        <a:t> </a:t>
                      </a:r>
                      <a:endParaRPr lang="en-US" sz="3200" dirty="0"/>
                    </a:p>
                  </a:txBody>
                  <a:tcPr marL="50870" marR="50870" marT="0" marB="0"/>
                </a:tc>
                <a:tc hMerge="1">
                  <a:txBody>
                    <a:bodyPr/>
                    <a:lstStyle/>
                    <a:p>
                      <a:r>
                        <a:rPr lang="en-US" sz="1200" dirty="0">
                          <a:effectLst/>
                        </a:rPr>
                        <a:t> </a:t>
                      </a:r>
                      <a:endParaRPr lang="en-US" sz="3200" dirty="0"/>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4006091239"/>
                  </a:ext>
                </a:extLst>
              </a:tr>
              <a:tr h="289129">
                <a:tc>
                  <a:txBody>
                    <a:bodyPr/>
                    <a:lstStyle/>
                    <a:p>
                      <a:pPr marL="0" marR="0">
                        <a:lnSpc>
                          <a:spcPct val="107000"/>
                        </a:lnSpc>
                        <a:spcBef>
                          <a:spcPts val="0"/>
                        </a:spcBef>
                        <a:spcAft>
                          <a:spcPts val="0"/>
                        </a:spcAft>
                      </a:pPr>
                      <a:r>
                        <a:rPr lang="en-US" sz="1200" b="1" dirty="0">
                          <a:effectLst/>
                        </a:rPr>
                        <a:t>Basic job steps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b="1">
                          <a:effectLst/>
                        </a:rPr>
                        <a:t>Existing/potential hazards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b="1" dirty="0">
                          <a:effectLst/>
                        </a:rPr>
                        <a:t>Corrective measures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2214013040"/>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2031537236"/>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3081135366"/>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4090775813"/>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238470568"/>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3839512664"/>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802935541"/>
                  </a:ext>
                </a:extLst>
              </a:tr>
              <a:tr h="314722">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256987404"/>
                  </a:ext>
                </a:extLst>
              </a:tr>
              <a:tr h="314722">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3008530771"/>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7077850"/>
                  </a:ext>
                </a:extLst>
              </a:tr>
              <a:tr h="314722">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001535616"/>
                  </a:ext>
                </a:extLst>
              </a:tr>
            </a:tbl>
          </a:graphicData>
        </a:graphic>
      </p:graphicFrame>
    </p:spTree>
    <p:extLst>
      <p:ext uri="{BB962C8B-B14F-4D97-AF65-F5344CB8AC3E}">
        <p14:creationId xmlns:p14="http://schemas.microsoft.com/office/powerpoint/2010/main" val="217339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DFDD8-10F9-99C3-B945-9DF2E3B643CD}"/>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latin typeface="+mn-lt"/>
              </a:rPr>
              <a:t>Objectives</a:t>
            </a:r>
            <a:r>
              <a:rPr lang="en-US" sz="5200" dirty="0">
                <a:solidFill>
                  <a:schemeClr val="bg1"/>
                </a:solidFill>
              </a:rPr>
              <a:t> </a:t>
            </a:r>
          </a:p>
        </p:txBody>
      </p:sp>
      <p:sp>
        <p:nvSpPr>
          <p:cNvPr id="21" name="Content Placeholder 2">
            <a:extLst>
              <a:ext uri="{FF2B5EF4-FFF2-40B4-BE49-F238E27FC236}">
                <a16:creationId xmlns:a16="http://schemas.microsoft.com/office/drawing/2014/main" id="{8550B721-0187-407A-3A36-7B2D4DA7E010}"/>
              </a:ext>
            </a:extLst>
          </p:cNvPr>
          <p:cNvSpPr>
            <a:spLocks noGrp="1"/>
          </p:cNvSpPr>
          <p:nvPr>
            <p:ph idx="1"/>
          </p:nvPr>
        </p:nvSpPr>
        <p:spPr>
          <a:xfrm>
            <a:off x="6521451" y="621792"/>
            <a:ext cx="4832349" cy="5413248"/>
          </a:xfrm>
        </p:spPr>
        <p:txBody>
          <a:bodyPr anchor="ctr">
            <a:normAutofit/>
          </a:bodyPr>
          <a:lstStyle/>
          <a:p>
            <a:pPr marL="342891" indent="-342891">
              <a:spcBef>
                <a:spcPts val="0"/>
              </a:spcBef>
              <a:buFont typeface="+mj-lt"/>
              <a:buAutoNum type="arabicPeriod"/>
            </a:pPr>
            <a:r>
              <a:rPr lang="en-US" sz="2400" dirty="0">
                <a:solidFill>
                  <a:srgbClr val="000000"/>
                </a:solidFill>
                <a:ea typeface="Calibri" panose="020F0502020204030204" pitchFamily="34" charset="0"/>
              </a:rPr>
              <a:t>Identify the employer’s responsibility for a safe workplace                                   </a:t>
            </a:r>
          </a:p>
          <a:p>
            <a:pPr marL="342891" indent="-342891">
              <a:spcBef>
                <a:spcPts val="0"/>
              </a:spcBef>
              <a:buFont typeface="+mj-lt"/>
              <a:buAutoNum type="arabicPeriod"/>
            </a:pPr>
            <a:r>
              <a:rPr lang="en-US" sz="2400" dirty="0">
                <a:solidFill>
                  <a:srgbClr val="000000"/>
                </a:solidFill>
                <a:ea typeface="Calibri" panose="020F0502020204030204" pitchFamily="34" charset="0"/>
              </a:rPr>
              <a:t>Identify the employee’s responsibility to work safely                                                 </a:t>
            </a:r>
          </a:p>
          <a:p>
            <a:pPr marL="342891" indent="-342891">
              <a:spcBef>
                <a:spcPts val="0"/>
              </a:spcBef>
              <a:buFont typeface="+mj-lt"/>
              <a:buAutoNum type="arabicPeriod"/>
            </a:pPr>
            <a:r>
              <a:rPr lang="en-US" sz="2400" dirty="0">
                <a:solidFill>
                  <a:srgbClr val="000000"/>
                </a:solidFill>
                <a:ea typeface="Calibri" panose="020F0502020204030204" pitchFamily="34" charset="0"/>
              </a:rPr>
              <a:t>Describe the process of a Job Hazard Assessment/Job Safety Analysis                                               </a:t>
            </a:r>
            <a:endParaRPr lang="en-US" sz="2400" dirty="0">
              <a:ea typeface="Calibri" panose="020F0502020204030204" pitchFamily="34" charset="0"/>
            </a:endParaRPr>
          </a:p>
          <a:p>
            <a:pPr marL="342891" indent="-342891">
              <a:spcBef>
                <a:spcPts val="0"/>
              </a:spcBef>
              <a:buFont typeface="+mj-lt"/>
              <a:buAutoNum type="arabicPeriod"/>
            </a:pPr>
            <a:r>
              <a:rPr lang="en-US" sz="2400" dirty="0">
                <a:solidFill>
                  <a:srgbClr val="000000"/>
                </a:solidFill>
                <a:ea typeface="Calibri" panose="020F0502020204030204" pitchFamily="34" charset="0"/>
              </a:rPr>
              <a:t>Identify the employer’s responsibility to provide and train the workers on the PPE needed as a result of a JHA/JSA </a:t>
            </a:r>
            <a:endParaRPr lang="en-US" sz="2400" dirty="0">
              <a:ea typeface="Calibri" panose="020F0502020204030204" pitchFamily="34" charset="0"/>
            </a:endParaRPr>
          </a:p>
        </p:txBody>
      </p:sp>
    </p:spTree>
    <p:extLst>
      <p:ext uri="{BB962C8B-B14F-4D97-AF65-F5344CB8AC3E}">
        <p14:creationId xmlns:p14="http://schemas.microsoft.com/office/powerpoint/2010/main" val="139439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A5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B4802-A148-5C03-580A-F4BD316DBC56}"/>
              </a:ext>
            </a:extLst>
          </p:cNvPr>
          <p:cNvSpPr>
            <a:spLocks noGrp="1"/>
          </p:cNvSpPr>
          <p:nvPr>
            <p:ph type="title"/>
          </p:nvPr>
        </p:nvSpPr>
        <p:spPr>
          <a:xfrm>
            <a:off x="75320" y="195074"/>
            <a:ext cx="1862917" cy="174345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rPr>
              <a:t>Example </a:t>
            </a:r>
          </a:p>
        </p:txBody>
      </p:sp>
      <p:pic>
        <p:nvPicPr>
          <p:cNvPr id="7" name="Content Placeholder 6" descr="Table&#10;&#10;Description automatically generated">
            <a:extLst>
              <a:ext uri="{FF2B5EF4-FFF2-40B4-BE49-F238E27FC236}">
                <a16:creationId xmlns:a16="http://schemas.microsoft.com/office/drawing/2014/main" id="{20F1BF23-DE44-D1FE-45FD-B320866415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5013" y="1511828"/>
            <a:ext cx="9595531" cy="5085631"/>
          </a:xfrm>
          <a:prstGeom prst="rect">
            <a:avLst/>
          </a:prstGeom>
        </p:spPr>
      </p:pic>
      <p:sp>
        <p:nvSpPr>
          <p:cNvPr id="3" name="TextBox 2">
            <a:extLst>
              <a:ext uri="{FF2B5EF4-FFF2-40B4-BE49-F238E27FC236}">
                <a16:creationId xmlns:a16="http://schemas.microsoft.com/office/drawing/2014/main" id="{4BD4A1E5-0CEA-F9CF-91E8-F481FAB56454}"/>
              </a:ext>
            </a:extLst>
          </p:cNvPr>
          <p:cNvSpPr txBox="1"/>
          <p:nvPr/>
        </p:nvSpPr>
        <p:spPr>
          <a:xfrm>
            <a:off x="2305013" y="195074"/>
            <a:ext cx="9329524" cy="830997"/>
          </a:xfrm>
          <a:prstGeom prst="rect">
            <a:avLst/>
          </a:prstGeom>
          <a:noFill/>
        </p:spPr>
        <p:txBody>
          <a:bodyPr wrap="square" rtlCol="0">
            <a:spAutoFit/>
          </a:bodyPr>
          <a:lstStyle/>
          <a:p>
            <a:r>
              <a:rPr lang="en-US" sz="2400" dirty="0"/>
              <a:t>Some employers have risk assessment charts available that can assist with the JHA/JSA process.  </a:t>
            </a:r>
          </a:p>
        </p:txBody>
      </p:sp>
    </p:spTree>
    <p:extLst>
      <p:ext uri="{BB962C8B-B14F-4D97-AF65-F5344CB8AC3E}">
        <p14:creationId xmlns:p14="http://schemas.microsoft.com/office/powerpoint/2010/main" val="537107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5E4773E-18B2-012D-1F4E-660742DE5999}"/>
              </a:ext>
            </a:extLst>
          </p:cNvPr>
          <p:cNvSpPr>
            <a:spLocks noGrp="1"/>
          </p:cNvSpPr>
          <p:nvPr>
            <p:ph type="title"/>
          </p:nvPr>
        </p:nvSpPr>
        <p:spPr>
          <a:xfrm>
            <a:off x="804674" y="1412490"/>
            <a:ext cx="2871095" cy="2127124"/>
          </a:xfrm>
        </p:spPr>
        <p:txBody>
          <a:bodyPr anchor="t">
            <a:normAutofit/>
          </a:bodyPr>
          <a:lstStyle/>
          <a:p>
            <a:r>
              <a:rPr lang="en-US" sz="2800" dirty="0">
                <a:solidFill>
                  <a:schemeClr val="bg1"/>
                </a:solidFill>
                <a:latin typeface="+mn-lt"/>
              </a:rPr>
              <a:t>What else do I need to know before starting a JHA/JSA?</a:t>
            </a:r>
          </a:p>
        </p:txBody>
      </p:sp>
      <p:sp>
        <p:nvSpPr>
          <p:cNvPr id="3" name="Content Placeholder 2">
            <a:extLst>
              <a:ext uri="{FF2B5EF4-FFF2-40B4-BE49-F238E27FC236}">
                <a16:creationId xmlns:a16="http://schemas.microsoft.com/office/drawing/2014/main" id="{D57A958A-877E-67E7-BCDD-C954C8F8EAF4}"/>
              </a:ext>
            </a:extLst>
          </p:cNvPr>
          <p:cNvSpPr>
            <a:spLocks noGrp="1"/>
          </p:cNvSpPr>
          <p:nvPr>
            <p:ph sz="half" idx="1"/>
          </p:nvPr>
        </p:nvSpPr>
        <p:spPr>
          <a:xfrm>
            <a:off x="4864642" y="1412489"/>
            <a:ext cx="2926080" cy="4363844"/>
          </a:xfrm>
        </p:spPr>
        <p:txBody>
          <a:bodyPr>
            <a:normAutofit fontScale="92500" lnSpcReduction="10000"/>
          </a:bodyPr>
          <a:lstStyle/>
          <a:p>
            <a:pPr marL="0" indent="0">
              <a:buNone/>
            </a:pPr>
            <a:r>
              <a:rPr lang="en-US" sz="2400" dirty="0"/>
              <a:t>When conducting your own job safety analysis, be sure to consult the Occupational Safety and Health Administration standards. Compliance with these standards is mandatory, and by incorporating their requirements in your JHA/JSA, you can be sure that your health and safety program meets federal standards.  </a:t>
            </a:r>
          </a:p>
        </p:txBody>
      </p:sp>
      <p:sp>
        <p:nvSpPr>
          <p:cNvPr id="4" name="Content Placeholder 3">
            <a:extLst>
              <a:ext uri="{FF2B5EF4-FFF2-40B4-BE49-F238E27FC236}">
                <a16:creationId xmlns:a16="http://schemas.microsoft.com/office/drawing/2014/main" id="{334B647C-8A44-9A87-3E3B-00352BC7B5E4}"/>
              </a:ext>
            </a:extLst>
          </p:cNvPr>
          <p:cNvSpPr>
            <a:spLocks noGrp="1"/>
          </p:cNvSpPr>
          <p:nvPr>
            <p:ph sz="half" idx="2"/>
          </p:nvPr>
        </p:nvSpPr>
        <p:spPr>
          <a:xfrm>
            <a:off x="8608014" y="1412489"/>
            <a:ext cx="2935722" cy="4627363"/>
          </a:xfrm>
        </p:spPr>
        <p:txBody>
          <a:bodyPr>
            <a:normAutofit fontScale="92500" lnSpcReduction="10000"/>
          </a:bodyPr>
          <a:lstStyle/>
          <a:p>
            <a:pPr marL="0" indent="0">
              <a:buNone/>
            </a:pPr>
            <a:r>
              <a:rPr lang="en-US" sz="2400" dirty="0"/>
              <a:t>Twenty-four states and two territories operate their own OSHA-approved safety and health programs and may have standards that differ slightly from federal requirements. Employers in those states should check with the appropriate state agency for more information.</a:t>
            </a:r>
          </a:p>
        </p:txBody>
      </p:sp>
    </p:spTree>
    <p:extLst>
      <p:ext uri="{BB962C8B-B14F-4D97-AF65-F5344CB8AC3E}">
        <p14:creationId xmlns:p14="http://schemas.microsoft.com/office/powerpoint/2010/main" val="53491721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6" name="Freeform: Shape 2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8B27E45-F556-2064-D503-BFD3AFBEF03D}"/>
              </a:ext>
            </a:extLst>
          </p:cNvPr>
          <p:cNvSpPr>
            <a:spLocks noGrp="1"/>
          </p:cNvSpPr>
          <p:nvPr>
            <p:ph type="title"/>
          </p:nvPr>
        </p:nvSpPr>
        <p:spPr>
          <a:xfrm>
            <a:off x="804674" y="1412490"/>
            <a:ext cx="2871095" cy="2156621"/>
          </a:xfrm>
        </p:spPr>
        <p:txBody>
          <a:bodyPr anchor="t">
            <a:normAutofit/>
          </a:bodyPr>
          <a:lstStyle/>
          <a:p>
            <a:r>
              <a:rPr lang="en-US" sz="3600" dirty="0">
                <a:solidFill>
                  <a:srgbClr val="FFFFFF"/>
                </a:solidFill>
                <a:latin typeface="+mn-lt"/>
              </a:rPr>
              <a:t>Why should I review my JHA/JSA?</a:t>
            </a:r>
          </a:p>
        </p:txBody>
      </p:sp>
      <p:sp>
        <p:nvSpPr>
          <p:cNvPr id="3" name="Content Placeholder 2">
            <a:extLst>
              <a:ext uri="{FF2B5EF4-FFF2-40B4-BE49-F238E27FC236}">
                <a16:creationId xmlns:a16="http://schemas.microsoft.com/office/drawing/2014/main" id="{6C525330-EAAE-C411-952C-76FBAA5EC66E}"/>
              </a:ext>
            </a:extLst>
          </p:cNvPr>
          <p:cNvSpPr>
            <a:spLocks noGrp="1"/>
          </p:cNvSpPr>
          <p:nvPr>
            <p:ph sz="half" idx="1"/>
          </p:nvPr>
        </p:nvSpPr>
        <p:spPr>
          <a:xfrm>
            <a:off x="5226005" y="529390"/>
            <a:ext cx="6017647" cy="4932628"/>
          </a:xfrm>
        </p:spPr>
        <p:txBody>
          <a:bodyPr>
            <a:normAutofit fontScale="92500" lnSpcReduction="10000"/>
          </a:bodyPr>
          <a:lstStyle/>
          <a:p>
            <a:pPr marL="0" indent="0">
              <a:buNone/>
            </a:pPr>
            <a:r>
              <a:rPr lang="en-US" dirty="0"/>
              <a:t>In the elevator industry, most JHA/JSA’s are done just before preforming a job. When a task is repeated often, there can be occasions where a JHA/JSA is completed and posted at the job. </a:t>
            </a:r>
          </a:p>
          <a:p>
            <a:pPr marL="0" indent="0">
              <a:buNone/>
            </a:pPr>
            <a:endParaRPr lang="en-US" dirty="0"/>
          </a:p>
          <a:p>
            <a:pPr marL="0" indent="0">
              <a:buNone/>
            </a:pPr>
            <a:r>
              <a:rPr lang="en-US" dirty="0"/>
              <a:t>Periodically reviewing your JHA/JSA’s ensures that they remain current and continue to help reduce workplace accidents and injuries.  Even if the job has not changed, it is possible that during the review process you will identify hazards that were not identified in the initial analysis.</a:t>
            </a:r>
          </a:p>
        </p:txBody>
      </p:sp>
    </p:spTree>
    <p:extLst>
      <p:ext uri="{BB962C8B-B14F-4D97-AF65-F5344CB8AC3E}">
        <p14:creationId xmlns:p14="http://schemas.microsoft.com/office/powerpoint/2010/main" val="2734070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E630687-B214-AE1F-A79E-17D9B20D471B}"/>
              </a:ext>
            </a:extLst>
          </p:cNvPr>
          <p:cNvSpPr>
            <a:spLocks noGrp="1"/>
          </p:cNvSpPr>
          <p:nvPr>
            <p:ph type="title"/>
          </p:nvPr>
        </p:nvSpPr>
        <p:spPr>
          <a:xfrm>
            <a:off x="142578" y="640081"/>
            <a:ext cx="4408371" cy="5257800"/>
          </a:xfrm>
        </p:spPr>
        <p:txBody>
          <a:bodyPr vert="horz" lIns="91440" tIns="45720" rIns="91440" bIns="45720" rtlCol="0" anchor="ctr">
            <a:normAutofit/>
          </a:bodyPr>
          <a:lstStyle/>
          <a:p>
            <a:r>
              <a:rPr lang="en-US" kern="1200" dirty="0">
                <a:solidFill>
                  <a:schemeClr val="bg1"/>
                </a:solidFill>
                <a:latin typeface="+mn-lt"/>
                <a:ea typeface="+mj-ea"/>
                <a:cs typeface="+mj-cs"/>
              </a:rPr>
              <a:t>When is it appropriate to hire a professional to conduct a JHA/JSA?</a:t>
            </a:r>
          </a:p>
        </p:txBody>
      </p:sp>
      <p:sp>
        <p:nvSpPr>
          <p:cNvPr id="3" name="Content Placeholder 2">
            <a:extLst>
              <a:ext uri="{FF2B5EF4-FFF2-40B4-BE49-F238E27FC236}">
                <a16:creationId xmlns:a16="http://schemas.microsoft.com/office/drawing/2014/main" id="{17F4A091-E9FE-E469-314B-2D3694CAF9AA}"/>
              </a:ext>
            </a:extLst>
          </p:cNvPr>
          <p:cNvSpPr>
            <a:spLocks noGrp="1"/>
          </p:cNvSpPr>
          <p:nvPr>
            <p:ph sz="half" idx="1"/>
          </p:nvPr>
        </p:nvSpPr>
        <p:spPr>
          <a:xfrm>
            <a:off x="5358385" y="640081"/>
            <a:ext cx="6024655" cy="5257800"/>
          </a:xfrm>
        </p:spPr>
        <p:txBody>
          <a:bodyPr vert="horz" lIns="91440" tIns="45720" rIns="91440" bIns="45720" rtlCol="0" anchor="ctr">
            <a:normAutofit/>
          </a:bodyPr>
          <a:lstStyle/>
          <a:p>
            <a:pPr marL="0" indent="0">
              <a:buNone/>
            </a:pPr>
            <a:r>
              <a:rPr lang="en-US" sz="2400" dirty="0"/>
              <a:t>If employees are involved in many different or complex processes, your company may need professional help conducting a JHA/JSA.  Sources of help include the insurance company, the local fire department, and private consultants with safety and health expertise. </a:t>
            </a:r>
          </a:p>
        </p:txBody>
      </p:sp>
    </p:spTree>
    <p:extLst>
      <p:ext uri="{BB962C8B-B14F-4D97-AF65-F5344CB8AC3E}">
        <p14:creationId xmlns:p14="http://schemas.microsoft.com/office/powerpoint/2010/main" val="259232623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1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B27E45-F556-2064-D503-BFD3AFBEF03D}"/>
              </a:ext>
            </a:extLst>
          </p:cNvPr>
          <p:cNvSpPr>
            <a:spLocks noGrp="1"/>
          </p:cNvSpPr>
          <p:nvPr>
            <p:ph type="title"/>
          </p:nvPr>
        </p:nvSpPr>
        <p:spPr>
          <a:xfrm>
            <a:off x="433137" y="1328269"/>
            <a:ext cx="3110285" cy="969763"/>
          </a:xfrm>
        </p:spPr>
        <p:txBody>
          <a:bodyPr anchor="t">
            <a:normAutofit fontScale="90000"/>
          </a:bodyPr>
          <a:lstStyle/>
          <a:p>
            <a:r>
              <a:rPr lang="en-US" sz="6000" dirty="0">
                <a:solidFill>
                  <a:srgbClr val="FFFFFF"/>
                </a:solidFill>
                <a:latin typeface="+mn-lt"/>
              </a:rPr>
              <a:t>Summary</a:t>
            </a:r>
          </a:p>
        </p:txBody>
      </p:sp>
      <p:sp>
        <p:nvSpPr>
          <p:cNvPr id="3" name="Content Placeholder 2">
            <a:extLst>
              <a:ext uri="{FF2B5EF4-FFF2-40B4-BE49-F238E27FC236}">
                <a16:creationId xmlns:a16="http://schemas.microsoft.com/office/drawing/2014/main" id="{6C525330-EAAE-C411-952C-76FBAA5EC66E}"/>
              </a:ext>
            </a:extLst>
          </p:cNvPr>
          <p:cNvSpPr>
            <a:spLocks noGrp="1"/>
          </p:cNvSpPr>
          <p:nvPr>
            <p:ph sz="half" idx="1"/>
          </p:nvPr>
        </p:nvSpPr>
        <p:spPr>
          <a:xfrm>
            <a:off x="4665363" y="166338"/>
            <a:ext cx="7093500" cy="6475094"/>
          </a:xfrm>
        </p:spPr>
        <p:txBody>
          <a:bodyPr>
            <a:normAutofit lnSpcReduction="10000"/>
          </a:bodyPr>
          <a:lstStyle/>
          <a:p>
            <a:pPr marL="0" indent="0">
              <a:buNone/>
            </a:pPr>
            <a:r>
              <a:rPr lang="en-US" dirty="0"/>
              <a:t>OSHA requires each employer to assess the workplace to determine if hazards are present, or likely to be present, which necessitate the use of Personal Protective Equipment (PPE). Currently, this regulation does not apply to construction.</a:t>
            </a:r>
            <a:endParaRPr lang="en-US" sz="800" dirty="0"/>
          </a:p>
          <a:p>
            <a:pPr marL="0" indent="0">
              <a:buNone/>
            </a:pPr>
            <a:r>
              <a:rPr lang="en-US" dirty="0"/>
              <a:t>A Job Hazard Analysis/Job Safety Analysis (JHA/JSA) can be used to identify hazards and associated risks by following a step-by-step analysis of the job by breaking it down into the individual tasks. From there, each task is explored for potential hazards and how they will surface. </a:t>
            </a:r>
          </a:p>
          <a:p>
            <a:pPr marL="0" indent="0">
              <a:buNone/>
            </a:pPr>
            <a:r>
              <a:rPr lang="en-US" dirty="0"/>
              <a:t>Once the hazards have been identified, control measures are implemented to mitigate or eliminate the hazards. </a:t>
            </a:r>
          </a:p>
          <a:p>
            <a:pPr marL="0" indent="0">
              <a:buNone/>
            </a:pPr>
            <a:endParaRPr lang="en-US" dirty="0"/>
          </a:p>
        </p:txBody>
      </p:sp>
    </p:spTree>
    <p:extLst>
      <p:ext uri="{BB962C8B-B14F-4D97-AF65-F5344CB8AC3E}">
        <p14:creationId xmlns:p14="http://schemas.microsoft.com/office/powerpoint/2010/main" val="4178829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8D5571-5552-C5B7-9147-E578D6AAFDF0}"/>
              </a:ext>
            </a:extLst>
          </p:cNvPr>
          <p:cNvSpPr>
            <a:spLocks noGrp="1"/>
          </p:cNvSpPr>
          <p:nvPr>
            <p:ph type="title"/>
          </p:nvPr>
        </p:nvSpPr>
        <p:spPr/>
        <p:txBody>
          <a:bodyPr/>
          <a:lstStyle/>
          <a:p>
            <a:pPr algn="ctr"/>
            <a:r>
              <a:rPr lang="en-US" dirty="0"/>
              <a:t>Knowledge Check </a:t>
            </a:r>
          </a:p>
        </p:txBody>
      </p:sp>
      <p:sp>
        <p:nvSpPr>
          <p:cNvPr id="6" name="Content Placeholder 5">
            <a:extLst>
              <a:ext uri="{FF2B5EF4-FFF2-40B4-BE49-F238E27FC236}">
                <a16:creationId xmlns:a16="http://schemas.microsoft.com/office/drawing/2014/main" id="{A5493929-08AF-158E-5C2E-719A06834C4B}"/>
              </a:ext>
            </a:extLst>
          </p:cNvPr>
          <p:cNvSpPr>
            <a:spLocks noGrp="1"/>
          </p:cNvSpPr>
          <p:nvPr>
            <p:ph idx="1"/>
          </p:nvPr>
        </p:nvSpPr>
        <p:spPr/>
        <p:txBody>
          <a:bodyPr/>
          <a:lstStyle/>
          <a:p>
            <a:pPr marL="514338" indent="-514338">
              <a:buFont typeface="+mj-lt"/>
              <a:buAutoNum type="alphaUcPeriod"/>
            </a:pPr>
            <a:r>
              <a:rPr lang="en-US" dirty="0"/>
              <a:t>How could it arise?</a:t>
            </a:r>
          </a:p>
          <a:p>
            <a:pPr marL="514338" indent="-514338">
              <a:buFont typeface="+mj-lt"/>
              <a:buAutoNum type="alphaUcPeriod"/>
            </a:pPr>
            <a:r>
              <a:rPr lang="en-US" dirty="0"/>
              <a:t>How could it happen?</a:t>
            </a:r>
          </a:p>
          <a:p>
            <a:pPr marL="514338" indent="-514338">
              <a:buFont typeface="+mj-lt"/>
              <a:buAutoNum type="alphaUcPeriod"/>
            </a:pPr>
            <a:r>
              <a:rPr lang="en-US" dirty="0"/>
              <a:t>What can go wrong? </a:t>
            </a:r>
          </a:p>
          <a:p>
            <a:pPr marL="514338" indent="-514338">
              <a:buFont typeface="+mj-lt"/>
              <a:buAutoNum type="alphaUcPeriod"/>
            </a:pPr>
            <a:r>
              <a:rPr lang="en-US" dirty="0"/>
              <a:t>What are the consequences? </a:t>
            </a:r>
          </a:p>
          <a:p>
            <a:pPr marL="0" indent="0">
              <a:buNone/>
            </a:pPr>
            <a:endParaRPr lang="en-US" dirty="0"/>
          </a:p>
          <a:p>
            <a:pPr marL="0" indent="0">
              <a:buNone/>
            </a:pPr>
            <a:endParaRPr lang="en-US" dirty="0"/>
          </a:p>
          <a:p>
            <a:pPr marL="0" indent="0" algn="ctr">
              <a:buNone/>
            </a:pPr>
            <a:r>
              <a:rPr lang="en-US" dirty="0"/>
              <a:t>Answer: C</a:t>
            </a:r>
          </a:p>
        </p:txBody>
      </p:sp>
      <p:sp>
        <p:nvSpPr>
          <p:cNvPr id="7" name="Text Placeholder 6">
            <a:extLst>
              <a:ext uri="{FF2B5EF4-FFF2-40B4-BE49-F238E27FC236}">
                <a16:creationId xmlns:a16="http://schemas.microsoft.com/office/drawing/2014/main" id="{9E55BFF4-0679-4833-C198-28D8D4C3349C}"/>
              </a:ext>
            </a:extLst>
          </p:cNvPr>
          <p:cNvSpPr>
            <a:spLocks noGrp="1"/>
          </p:cNvSpPr>
          <p:nvPr>
            <p:ph type="body" sz="half" idx="2"/>
          </p:nvPr>
        </p:nvSpPr>
        <p:spPr/>
        <p:txBody>
          <a:bodyPr anchor="ctr">
            <a:normAutofit/>
          </a:bodyPr>
          <a:lstStyle/>
          <a:p>
            <a:pPr algn="ctr"/>
            <a:r>
              <a:rPr lang="en-US" sz="3200" b="1" dirty="0"/>
              <a:t>What is the first question you must ask yourself when completing your JHS/JSA </a:t>
            </a:r>
          </a:p>
        </p:txBody>
      </p:sp>
    </p:spTree>
    <p:extLst>
      <p:ext uri="{BB962C8B-B14F-4D97-AF65-F5344CB8AC3E}">
        <p14:creationId xmlns:p14="http://schemas.microsoft.com/office/powerpoint/2010/main" val="1272444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8D5571-5552-C5B7-9147-E578D6AAFDF0}"/>
              </a:ext>
            </a:extLst>
          </p:cNvPr>
          <p:cNvSpPr>
            <a:spLocks noGrp="1"/>
          </p:cNvSpPr>
          <p:nvPr>
            <p:ph type="title"/>
          </p:nvPr>
        </p:nvSpPr>
        <p:spPr/>
        <p:txBody>
          <a:bodyPr/>
          <a:lstStyle/>
          <a:p>
            <a:pPr algn="ctr"/>
            <a:r>
              <a:rPr lang="en-US" dirty="0"/>
              <a:t>Knowledge Check </a:t>
            </a:r>
          </a:p>
        </p:txBody>
      </p:sp>
      <p:sp>
        <p:nvSpPr>
          <p:cNvPr id="6" name="Content Placeholder 5">
            <a:extLst>
              <a:ext uri="{FF2B5EF4-FFF2-40B4-BE49-F238E27FC236}">
                <a16:creationId xmlns:a16="http://schemas.microsoft.com/office/drawing/2014/main" id="{A5493929-08AF-158E-5C2E-719A06834C4B}"/>
              </a:ext>
            </a:extLst>
          </p:cNvPr>
          <p:cNvSpPr>
            <a:spLocks noGrp="1"/>
          </p:cNvSpPr>
          <p:nvPr>
            <p:ph idx="1"/>
          </p:nvPr>
        </p:nvSpPr>
        <p:spPr/>
        <p:txBody>
          <a:bodyPr>
            <a:normAutofit fontScale="85000" lnSpcReduction="10000"/>
          </a:bodyPr>
          <a:lstStyle/>
          <a:p>
            <a:pPr marL="514338" indent="-514338">
              <a:buFont typeface="+mj-lt"/>
              <a:buAutoNum type="alphaUcPeriod"/>
            </a:pPr>
            <a:r>
              <a:rPr lang="en-US" dirty="0"/>
              <a:t>tasks in which one simple human error could lead to a severe accident or injury</a:t>
            </a:r>
          </a:p>
          <a:p>
            <a:pPr marL="514338" indent="-514338">
              <a:buFont typeface="+mj-lt"/>
              <a:buAutoNum type="alphaUcPeriod"/>
            </a:pPr>
            <a:r>
              <a:rPr lang="en-US" dirty="0"/>
              <a:t>tasks complex enough to require written instructions</a:t>
            </a:r>
          </a:p>
          <a:p>
            <a:pPr marL="514338" indent="-514338">
              <a:buFont typeface="+mj-lt"/>
              <a:buAutoNum type="alphaUcPeriod"/>
            </a:pPr>
            <a:r>
              <a:rPr lang="en-US" dirty="0"/>
              <a:t>tasks that are new to your operation or have undergone changes in processes and procedures</a:t>
            </a:r>
          </a:p>
          <a:p>
            <a:pPr marL="514338" indent="-514338">
              <a:buFont typeface="+mj-lt"/>
              <a:buAutoNum type="alphaUcPeriod"/>
            </a:pPr>
            <a:r>
              <a:rPr lang="en-US" dirty="0"/>
              <a:t>All of the above</a:t>
            </a:r>
          </a:p>
          <a:p>
            <a:pPr marL="0" indent="0">
              <a:buNone/>
            </a:pPr>
            <a:endParaRPr lang="en-US" dirty="0"/>
          </a:p>
          <a:p>
            <a:pPr marL="0" indent="0">
              <a:buNone/>
            </a:pPr>
            <a:endParaRPr lang="en-US" dirty="0"/>
          </a:p>
          <a:p>
            <a:pPr marL="0" indent="0" algn="ctr">
              <a:buNone/>
            </a:pPr>
            <a:r>
              <a:rPr lang="en-US" dirty="0"/>
              <a:t>Answer: D</a:t>
            </a:r>
          </a:p>
        </p:txBody>
      </p:sp>
      <p:sp>
        <p:nvSpPr>
          <p:cNvPr id="7" name="Text Placeholder 6">
            <a:extLst>
              <a:ext uri="{FF2B5EF4-FFF2-40B4-BE49-F238E27FC236}">
                <a16:creationId xmlns:a16="http://schemas.microsoft.com/office/drawing/2014/main" id="{9E55BFF4-0679-4833-C198-28D8D4C3349C}"/>
              </a:ext>
            </a:extLst>
          </p:cNvPr>
          <p:cNvSpPr>
            <a:spLocks noGrp="1"/>
          </p:cNvSpPr>
          <p:nvPr>
            <p:ph type="body" sz="half" idx="2"/>
          </p:nvPr>
        </p:nvSpPr>
        <p:spPr/>
        <p:txBody>
          <a:bodyPr anchor="ctr"/>
          <a:lstStyle/>
          <a:p>
            <a:pPr algn="ctr"/>
            <a:r>
              <a:rPr lang="en-US" sz="3200" b="1" dirty="0"/>
              <a:t>What tasks are appropriate for a JHA/JSA?</a:t>
            </a:r>
          </a:p>
        </p:txBody>
      </p:sp>
    </p:spTree>
    <p:extLst>
      <p:ext uri="{BB962C8B-B14F-4D97-AF65-F5344CB8AC3E}">
        <p14:creationId xmlns:p14="http://schemas.microsoft.com/office/powerpoint/2010/main" val="417100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1BFCA17-999D-551C-1ED6-8F918CBCAEFD}"/>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buFont typeface="Arial" panose="020B0604020202020204" pitchFamily="34" charset="0"/>
              <a:buChar char="•"/>
            </a:pPr>
            <a:r>
              <a:rPr lang="en-US" sz="1900"/>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Industry Specific Training for informational purposes only. It does not necessarily reflect the official views of OSHA or the U.S. Department of Labor. May 2021</a:t>
            </a:r>
          </a:p>
          <a:p>
            <a:pPr indent="-228600">
              <a:lnSpc>
                <a:spcPct val="90000"/>
              </a:lnSpc>
              <a:spcAft>
                <a:spcPts val="750"/>
              </a:spcAft>
              <a:buFont typeface="Arial" panose="020B0604020202020204" pitchFamily="34" charset="0"/>
              <a:buChar char="•"/>
            </a:pPr>
            <a:r>
              <a:rPr lang="en-US" sz="1900"/>
              <a:t> </a:t>
            </a:r>
          </a:p>
          <a:p>
            <a:pPr indent="-228600">
              <a:lnSpc>
                <a:spcPct val="90000"/>
              </a:lnSpc>
              <a:spcAft>
                <a:spcPts val="750"/>
              </a:spcAft>
              <a:buFont typeface="Arial" panose="020B0604020202020204" pitchFamily="34" charset="0"/>
              <a:buChar char="•"/>
            </a:pPr>
            <a:r>
              <a:rPr lang="en-US" sz="1900"/>
              <a:t>Under the Occupational Safety and Health Act, employers are responsible (</a:t>
            </a:r>
            <a:r>
              <a:rPr lang="en-US" sz="1900" u="sng">
                <a:hlinkClick r:id="rId3"/>
              </a:rPr>
              <a:t>http://www.osha.gov/as/opa/worker/employer-responsibility.html</a:t>
            </a:r>
            <a:r>
              <a:rPr lang="en-US" sz="1900"/>
              <a:t>) for providing a safe and healthy workplace and workers have rights (</a:t>
            </a:r>
            <a:r>
              <a:rPr lang="en-US" sz="1900" u="sng">
                <a:hlinkClick r:id="rId4"/>
              </a:rPr>
              <a:t>https://www.osha.gov/workers</a:t>
            </a:r>
            <a:r>
              <a:rPr lang="en-US" sz="1900"/>
              <a:t>). OSHA can help answer questions or concerns from employers and workers. OSHA's On-Site Consultation Program (</a:t>
            </a:r>
            <a:r>
              <a:rPr lang="en-US" sz="1900" u="sng">
                <a:hlinkClick r:id="rId5"/>
              </a:rPr>
              <a:t>https://www.osha.gov/consultation</a:t>
            </a:r>
            <a:r>
              <a:rPr lang="en-US" sz="1900"/>
              <a:t>) offers free and confidential advice to small and medium-sized businesses, with priority given to high-hazard worksites. For more information, contact your regional or area OSHA office (</a:t>
            </a:r>
            <a:r>
              <a:rPr lang="en-US" sz="1900" u="sng">
                <a:hlinkClick r:id="rId6"/>
              </a:rPr>
              <a:t>https://www.osha.gov/contactus/bystate</a:t>
            </a:r>
            <a:r>
              <a:rPr lang="en-US" sz="1900"/>
              <a:t>), call 1-800-321-OSHA (6742), or visit </a:t>
            </a:r>
            <a:r>
              <a:rPr lang="en-US" sz="1900" u="sng">
                <a:hlinkClick r:id="rId7"/>
              </a:rPr>
              <a:t>https://www.osha.gov/</a:t>
            </a:r>
            <a:r>
              <a:rPr lang="en-US" sz="1900"/>
              <a:t>.</a:t>
            </a:r>
          </a:p>
        </p:txBody>
      </p:sp>
    </p:spTree>
    <p:extLst>
      <p:ext uri="{BB962C8B-B14F-4D97-AF65-F5344CB8AC3E}">
        <p14:creationId xmlns:p14="http://schemas.microsoft.com/office/powerpoint/2010/main" val="4028022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See the source image">
            <a:extLst>
              <a:ext uri="{FF2B5EF4-FFF2-40B4-BE49-F238E27FC236}">
                <a16:creationId xmlns:a16="http://schemas.microsoft.com/office/drawing/2014/main" id="{79C0711A-C683-E9BB-3B86-EEB4533150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0" b="33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2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DFDD8-10F9-99C3-B945-9DF2E3B643CD}"/>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latin typeface="+mn-lt"/>
              </a:rPr>
              <a:t>Overview  </a:t>
            </a:r>
          </a:p>
        </p:txBody>
      </p:sp>
      <p:sp>
        <p:nvSpPr>
          <p:cNvPr id="21" name="Content Placeholder 2">
            <a:extLst>
              <a:ext uri="{FF2B5EF4-FFF2-40B4-BE49-F238E27FC236}">
                <a16:creationId xmlns:a16="http://schemas.microsoft.com/office/drawing/2014/main" id="{8550B721-0187-407A-3A36-7B2D4DA7E010}"/>
              </a:ext>
            </a:extLst>
          </p:cNvPr>
          <p:cNvSpPr>
            <a:spLocks noGrp="1"/>
          </p:cNvSpPr>
          <p:nvPr>
            <p:ph idx="1"/>
          </p:nvPr>
        </p:nvSpPr>
        <p:spPr>
          <a:xfrm>
            <a:off x="6289802" y="621792"/>
            <a:ext cx="5585207" cy="5413248"/>
          </a:xfrm>
        </p:spPr>
        <p:txBody>
          <a:bodyPr anchor="ctr">
            <a:normAutofit/>
          </a:bodyPr>
          <a:lstStyle/>
          <a:p>
            <a:pPr marL="0" indent="0">
              <a:buNone/>
            </a:pPr>
            <a:r>
              <a:rPr lang="en-US" sz="2400" dirty="0"/>
              <a:t>A Job Hazard Analysis/Job Safety Analysis (JHA/JSA) can be used to identify hazards and associated risks by following a step-by-step analysis of the job at hand. </a:t>
            </a:r>
          </a:p>
          <a:p>
            <a:pPr marL="0" indent="0">
              <a:buNone/>
            </a:pPr>
            <a:r>
              <a:rPr lang="en-US" sz="2400" dirty="0"/>
              <a:t>The job is broken down into the individual tasks. From there, each task is explored for potential hazards and how they will surface. </a:t>
            </a:r>
          </a:p>
          <a:p>
            <a:pPr marL="0" indent="0">
              <a:buNone/>
            </a:pPr>
            <a:r>
              <a:rPr lang="en-US" sz="2400" dirty="0"/>
              <a:t>Once the hazards have been identified, the JHA/JSA exercise will identify control measures to mitigate or eliminate the hazards. </a:t>
            </a:r>
          </a:p>
          <a:p>
            <a:pPr marL="0" indent="0">
              <a:buNone/>
            </a:pPr>
            <a:r>
              <a:rPr lang="en-US" sz="2400" dirty="0"/>
              <a:t>The following slides will detail the step-by-step analysis you should follow. </a:t>
            </a:r>
          </a:p>
        </p:txBody>
      </p:sp>
    </p:spTree>
    <p:extLst>
      <p:ext uri="{BB962C8B-B14F-4D97-AF65-F5344CB8AC3E}">
        <p14:creationId xmlns:p14="http://schemas.microsoft.com/office/powerpoint/2010/main" val="260710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126740" cy="6857543"/>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3D4106-EE41-DE0F-F920-4343BAA0F490}"/>
              </a:ext>
            </a:extLst>
          </p:cNvPr>
          <p:cNvSpPr>
            <a:spLocks noGrp="1"/>
          </p:cNvSpPr>
          <p:nvPr>
            <p:ph type="title"/>
          </p:nvPr>
        </p:nvSpPr>
        <p:spPr>
          <a:xfrm>
            <a:off x="767289" y="1289147"/>
            <a:ext cx="4153627" cy="4279709"/>
          </a:xfrm>
        </p:spPr>
        <p:txBody>
          <a:bodyPr anchor="ctr">
            <a:normAutofit/>
          </a:bodyPr>
          <a:lstStyle/>
          <a:p>
            <a:pPr algn="r"/>
            <a:r>
              <a:rPr lang="en-US" sz="5400" dirty="0">
                <a:solidFill>
                  <a:schemeClr val="bg1"/>
                </a:solidFill>
                <a:latin typeface="+mn-lt"/>
              </a:rPr>
              <a:t>What is a Hazard? </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8"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51C8E9E8-AAEB-2C86-F98F-DF4470811128}"/>
              </a:ext>
            </a:extLst>
          </p:cNvPr>
          <p:cNvSpPr>
            <a:spLocks noGrp="1"/>
          </p:cNvSpPr>
          <p:nvPr>
            <p:ph idx="1"/>
          </p:nvPr>
        </p:nvSpPr>
        <p:spPr>
          <a:xfrm>
            <a:off x="6514142" y="1854602"/>
            <a:ext cx="4776711" cy="3148799"/>
          </a:xfrm>
        </p:spPr>
        <p:txBody>
          <a:bodyPr anchor="ctr">
            <a:normAutofit/>
          </a:bodyPr>
          <a:lstStyle/>
          <a:p>
            <a:pPr marL="0" indent="0" algn="ctr">
              <a:buNone/>
            </a:pPr>
            <a:r>
              <a:rPr lang="en-US" dirty="0"/>
              <a:t>A hazard is the potential for harm. In practical terms, a hazard often is associated with a condition or activity that, if left uncontrolled, can result in an injury or illness. </a:t>
            </a:r>
          </a:p>
        </p:txBody>
      </p:sp>
    </p:spTree>
    <p:extLst>
      <p:ext uri="{BB962C8B-B14F-4D97-AF65-F5344CB8AC3E}">
        <p14:creationId xmlns:p14="http://schemas.microsoft.com/office/powerpoint/2010/main" val="164815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7B96D5-F7CE-2F0A-3E5F-643FCD933BFB}"/>
              </a:ext>
            </a:extLst>
          </p:cNvPr>
          <p:cNvSpPr>
            <a:spLocks noGrp="1"/>
          </p:cNvSpPr>
          <p:nvPr>
            <p:ph type="title"/>
          </p:nvPr>
        </p:nvSpPr>
        <p:spPr>
          <a:xfrm>
            <a:off x="965201" y="447742"/>
            <a:ext cx="4278623" cy="1645919"/>
          </a:xfrm>
        </p:spPr>
        <p:txBody>
          <a:bodyPr>
            <a:normAutofit/>
          </a:bodyPr>
          <a:lstStyle/>
          <a:p>
            <a:r>
              <a:rPr lang="en-US" sz="4000" dirty="0">
                <a:latin typeface="+mn-lt"/>
              </a:rPr>
              <a:t>What is a Job Hazard Analysis</a:t>
            </a:r>
          </a:p>
        </p:txBody>
      </p:sp>
      <p:sp>
        <p:nvSpPr>
          <p:cNvPr id="10" name="Freeform: Shape 9">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827416"/>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19D0EF7D-8D7F-4A18-A68B-92E2D4487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825104"/>
            <a:ext cx="2926988" cy="2594435"/>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lumMod val="85000"/>
              <a:lumOff val="15000"/>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6" name="Group 15">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3" cy="847207"/>
            <a:chOff x="5307830" y="325570"/>
            <a:chExt cx="1128382" cy="847206"/>
          </a:xfrm>
        </p:grpSpPr>
        <p:sp>
          <p:nvSpPr>
            <p:cNvPr id="17"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A00A078A-6D7E-A172-8487-83E413EB0793}"/>
              </a:ext>
            </a:extLst>
          </p:cNvPr>
          <p:cNvSpPr>
            <a:spLocks noGrp="1"/>
          </p:cNvSpPr>
          <p:nvPr>
            <p:ph idx="1"/>
          </p:nvPr>
        </p:nvSpPr>
        <p:spPr>
          <a:xfrm>
            <a:off x="965200" y="2912937"/>
            <a:ext cx="4741917" cy="3093547"/>
          </a:xfrm>
        </p:spPr>
        <p:txBody>
          <a:bodyPr>
            <a:normAutofit lnSpcReduction="10000"/>
          </a:bodyPr>
          <a:lstStyle/>
          <a:p>
            <a:pPr marL="0" indent="0">
              <a:buNone/>
            </a:pPr>
            <a:r>
              <a:rPr lang="en-US" dirty="0">
                <a:solidFill>
                  <a:schemeClr val="bg1"/>
                </a:solidFill>
              </a:rPr>
              <a:t>A job hazard analysis/Job Safety Analysis is a technique that focuses on job tasks as a way to identify hazards before they occur. It focuses on the relationship between the worker, the task, the tools, and the work environment.  </a:t>
            </a:r>
          </a:p>
        </p:txBody>
      </p:sp>
    </p:spTree>
    <p:extLst>
      <p:ext uri="{BB962C8B-B14F-4D97-AF65-F5344CB8AC3E}">
        <p14:creationId xmlns:p14="http://schemas.microsoft.com/office/powerpoint/2010/main" val="381594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91207-C30B-3258-1389-873C716F4FA5}"/>
              </a:ext>
            </a:extLst>
          </p:cNvPr>
          <p:cNvSpPr>
            <a:spLocks noGrp="1"/>
          </p:cNvSpPr>
          <p:nvPr>
            <p:ph type="title"/>
          </p:nvPr>
        </p:nvSpPr>
        <p:spPr>
          <a:xfrm>
            <a:off x="764950" y="3499077"/>
            <a:ext cx="6053559" cy="2424775"/>
          </a:xfrm>
        </p:spPr>
        <p:txBody>
          <a:bodyPr>
            <a:normAutofit/>
          </a:bodyPr>
          <a:lstStyle/>
          <a:p>
            <a:r>
              <a:rPr lang="en-US" dirty="0">
                <a:solidFill>
                  <a:srgbClr val="FFFFFF"/>
                </a:solidFill>
                <a:latin typeface="+mn-lt"/>
              </a:rPr>
              <a:t>Why is job hazard analysis/Job Safety Analysis important?</a:t>
            </a:r>
          </a:p>
        </p:txBody>
      </p:sp>
      <p:sp>
        <p:nvSpPr>
          <p:cNvPr id="12" name="Freeform: Shape 11">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9"/>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61" y="1421357"/>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66005F89-DE9F-5558-38FA-CDED0376E353}"/>
              </a:ext>
            </a:extLst>
          </p:cNvPr>
          <p:cNvSpPr>
            <a:spLocks noGrp="1"/>
          </p:cNvSpPr>
          <p:nvPr>
            <p:ph sz="half" idx="1"/>
          </p:nvPr>
        </p:nvSpPr>
        <p:spPr>
          <a:xfrm>
            <a:off x="4094847" y="199778"/>
            <a:ext cx="3275403" cy="2209287"/>
          </a:xfrm>
        </p:spPr>
        <p:txBody>
          <a:bodyPr anchor="ctr">
            <a:normAutofit/>
          </a:bodyPr>
          <a:lstStyle/>
          <a:p>
            <a:pPr marL="0" indent="0">
              <a:buNone/>
            </a:pPr>
            <a:r>
              <a:rPr lang="en-US" sz="2000" dirty="0"/>
              <a:t>Many workers are injured and killed at the workplace every day in the United States. Job Hazard analyses/Job Safety Analysis can help reduce those injuries and fatalities </a:t>
            </a:r>
          </a:p>
        </p:txBody>
      </p:sp>
      <p:sp>
        <p:nvSpPr>
          <p:cNvPr id="18" name="Freeform: Shape 17">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8" y="1584495"/>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26C49A6F-530E-AA7A-0068-3E02E20FF926}"/>
              </a:ext>
            </a:extLst>
          </p:cNvPr>
          <p:cNvSpPr>
            <a:spLocks noGrp="1"/>
          </p:cNvSpPr>
          <p:nvPr>
            <p:ph sz="half" idx="2"/>
          </p:nvPr>
        </p:nvSpPr>
        <p:spPr>
          <a:xfrm>
            <a:off x="8386140" y="3143439"/>
            <a:ext cx="3474621" cy="2780412"/>
          </a:xfrm>
        </p:spPr>
        <p:txBody>
          <a:bodyPr anchor="ctr">
            <a:normAutofit/>
          </a:bodyPr>
          <a:lstStyle/>
          <a:p>
            <a:pPr marL="0" indent="0">
              <a:buNone/>
            </a:pPr>
            <a:r>
              <a:rPr lang="en-US" sz="2000" dirty="0"/>
              <a:t>One of the best ways to determine and establish proper work procedures is to conduct a job hazard analysis/Job Safety Analysis. </a:t>
            </a:r>
          </a:p>
        </p:txBody>
      </p:sp>
    </p:spTree>
    <p:extLst>
      <p:ext uri="{BB962C8B-B14F-4D97-AF65-F5344CB8AC3E}">
        <p14:creationId xmlns:p14="http://schemas.microsoft.com/office/powerpoint/2010/main" val="241368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BF94FAB-8BBF-1C50-A775-05D296619426}"/>
              </a:ext>
            </a:extLst>
          </p:cNvPr>
          <p:cNvSpPr>
            <a:spLocks noGrp="1"/>
          </p:cNvSpPr>
          <p:nvPr>
            <p:ph type="title"/>
          </p:nvPr>
        </p:nvSpPr>
        <p:spPr>
          <a:xfrm>
            <a:off x="804672" y="640080"/>
            <a:ext cx="3282696" cy="5257800"/>
          </a:xfrm>
        </p:spPr>
        <p:txBody>
          <a:bodyPr vert="horz" lIns="91440" tIns="45720" rIns="91440" bIns="45720" rtlCol="0" anchor="ctr">
            <a:normAutofit/>
          </a:bodyPr>
          <a:lstStyle/>
          <a:p>
            <a:r>
              <a:rPr lang="en-US" kern="1200" dirty="0">
                <a:solidFill>
                  <a:schemeClr val="bg1"/>
                </a:solidFill>
                <a:latin typeface="+mn-lt"/>
                <a:ea typeface="+mj-ea"/>
                <a:cs typeface="+mj-cs"/>
              </a:rPr>
              <a:t>What is the value of a </a:t>
            </a:r>
            <a:r>
              <a:rPr lang="en-US" dirty="0">
                <a:solidFill>
                  <a:schemeClr val="bg1"/>
                </a:solidFill>
                <a:latin typeface="+mn-lt"/>
              </a:rPr>
              <a:t>JHA/JSA</a:t>
            </a:r>
            <a:r>
              <a:rPr lang="en-US" kern="1200" dirty="0">
                <a:solidFill>
                  <a:schemeClr val="bg1"/>
                </a:solidFill>
                <a:latin typeface="+mn-lt"/>
                <a:ea typeface="+mj-ea"/>
                <a:cs typeface="+mj-cs"/>
              </a:rPr>
              <a:t>?</a:t>
            </a:r>
          </a:p>
        </p:txBody>
      </p:sp>
      <p:sp>
        <p:nvSpPr>
          <p:cNvPr id="3" name="Content Placeholder 2">
            <a:extLst>
              <a:ext uri="{FF2B5EF4-FFF2-40B4-BE49-F238E27FC236}">
                <a16:creationId xmlns:a16="http://schemas.microsoft.com/office/drawing/2014/main" id="{0819EC20-3547-7B97-1741-78E249284242}"/>
              </a:ext>
            </a:extLst>
          </p:cNvPr>
          <p:cNvSpPr>
            <a:spLocks noGrp="1"/>
          </p:cNvSpPr>
          <p:nvPr>
            <p:ph sz="half" idx="1"/>
          </p:nvPr>
        </p:nvSpPr>
        <p:spPr>
          <a:xfrm>
            <a:off x="5358385" y="640081"/>
            <a:ext cx="6024655" cy="5257800"/>
          </a:xfrm>
        </p:spPr>
        <p:txBody>
          <a:bodyPr vert="horz" lIns="91440" tIns="45720" rIns="91440" bIns="45720" rtlCol="0" anchor="ctr">
            <a:normAutofit/>
          </a:bodyPr>
          <a:lstStyle/>
          <a:p>
            <a:pPr marL="0" indent="0">
              <a:buNone/>
            </a:pPr>
            <a:r>
              <a:rPr lang="en-US" sz="2400" dirty="0"/>
              <a:t>Individuals can use the findings of a JHA/JSA to eliminate and prevent hazards in their workplaces. This is likely to result in fewer worker injuries and illnesses; safer, more effective work methods; reduced workers’ compensation costs; and increased worker productivity. </a:t>
            </a:r>
          </a:p>
        </p:txBody>
      </p:sp>
    </p:spTree>
    <p:extLst>
      <p:ext uri="{BB962C8B-B14F-4D97-AF65-F5344CB8AC3E}">
        <p14:creationId xmlns:p14="http://schemas.microsoft.com/office/powerpoint/2010/main" val="207135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E97C-5A94-0D50-AE27-294928C8B0B0}"/>
              </a:ext>
            </a:extLst>
          </p:cNvPr>
          <p:cNvSpPr>
            <a:spLocks noGrp="1"/>
          </p:cNvSpPr>
          <p:nvPr>
            <p:ph type="title"/>
          </p:nvPr>
        </p:nvSpPr>
        <p:spPr/>
        <p:txBody>
          <a:bodyPr/>
          <a:lstStyle/>
          <a:p>
            <a:r>
              <a:rPr lang="en-US" dirty="0">
                <a:latin typeface="+mn-lt"/>
              </a:rPr>
              <a:t>What jobs are appropriate for a JHA/JSA?</a:t>
            </a:r>
          </a:p>
        </p:txBody>
      </p:sp>
      <p:sp>
        <p:nvSpPr>
          <p:cNvPr id="3" name="Content Placeholder 2">
            <a:extLst>
              <a:ext uri="{FF2B5EF4-FFF2-40B4-BE49-F238E27FC236}">
                <a16:creationId xmlns:a16="http://schemas.microsoft.com/office/drawing/2014/main" id="{5A2CC1B0-6A69-4C98-DB8C-77FE7E882B98}"/>
              </a:ext>
            </a:extLst>
          </p:cNvPr>
          <p:cNvSpPr>
            <a:spLocks noGrp="1"/>
          </p:cNvSpPr>
          <p:nvPr>
            <p:ph sz="half" idx="1"/>
          </p:nvPr>
        </p:nvSpPr>
        <p:spPr>
          <a:xfrm>
            <a:off x="465221" y="1825625"/>
            <a:ext cx="5181600" cy="4351338"/>
          </a:xfrm>
        </p:spPr>
        <p:txBody>
          <a:bodyPr anchor="ctr">
            <a:normAutofit/>
          </a:bodyPr>
          <a:lstStyle/>
          <a:p>
            <a:pPr marL="0" indent="0" algn="ctr">
              <a:buNone/>
            </a:pPr>
            <a:r>
              <a:rPr lang="en-US" dirty="0"/>
              <a:t>A JHA/JSA can be conducted on many jobs in your workplace. Priority should go to the following types of jobs</a:t>
            </a:r>
          </a:p>
        </p:txBody>
      </p:sp>
      <p:graphicFrame>
        <p:nvGraphicFramePr>
          <p:cNvPr id="8" name="Content Placeholder 3">
            <a:extLst>
              <a:ext uri="{FF2B5EF4-FFF2-40B4-BE49-F238E27FC236}">
                <a16:creationId xmlns:a16="http://schemas.microsoft.com/office/drawing/2014/main" id="{0BDD876D-C492-F0EC-CC5C-750BC9432CFD}"/>
              </a:ext>
            </a:extLst>
          </p:cNvPr>
          <p:cNvGraphicFramePr>
            <a:graphicFrameLocks noGrp="1"/>
          </p:cNvGraphicFramePr>
          <p:nvPr>
            <p:ph sz="half" idx="2"/>
            <p:extLst>
              <p:ext uri="{D42A27DB-BD31-4B8C-83A1-F6EECF244321}">
                <p14:modId xmlns:p14="http://schemas.microsoft.com/office/powerpoint/2010/main" val="2626313475"/>
              </p:ext>
            </p:extLst>
          </p:nvPr>
        </p:nvGraphicFramePr>
        <p:xfrm>
          <a:off x="6172200" y="1825625"/>
          <a:ext cx="5181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95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12191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8" y="1"/>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99B1680-3F57-B8D8-6971-5002A36B72C6}"/>
              </a:ext>
            </a:extLst>
          </p:cNvPr>
          <p:cNvSpPr>
            <a:spLocks noGrp="1"/>
          </p:cNvSpPr>
          <p:nvPr>
            <p:ph type="title"/>
          </p:nvPr>
        </p:nvSpPr>
        <p:spPr>
          <a:xfrm>
            <a:off x="1371598" y="348866"/>
            <a:ext cx="10044023" cy="877729"/>
          </a:xfrm>
        </p:spPr>
        <p:txBody>
          <a:bodyPr anchor="ctr">
            <a:normAutofit/>
          </a:bodyPr>
          <a:lstStyle/>
          <a:p>
            <a:r>
              <a:rPr lang="en-US" sz="4000" dirty="0">
                <a:solidFill>
                  <a:srgbClr val="FFFFFF"/>
                </a:solidFill>
                <a:latin typeface="+mn-lt"/>
              </a:rPr>
              <a:t>Where do I begin?</a:t>
            </a:r>
          </a:p>
        </p:txBody>
      </p:sp>
      <p:graphicFrame>
        <p:nvGraphicFramePr>
          <p:cNvPr id="8" name="Content Placeholder 5">
            <a:extLst>
              <a:ext uri="{FF2B5EF4-FFF2-40B4-BE49-F238E27FC236}">
                <a16:creationId xmlns:a16="http://schemas.microsoft.com/office/drawing/2014/main" id="{A95DF5AF-C78F-BDCD-6FE4-52B42901F8F5}"/>
              </a:ext>
            </a:extLst>
          </p:cNvPr>
          <p:cNvGraphicFramePr>
            <a:graphicFrameLocks noGrp="1"/>
          </p:cNvGraphicFramePr>
          <p:nvPr>
            <p:ph idx="1"/>
            <p:extLst>
              <p:ext uri="{D42A27DB-BD31-4B8C-83A1-F6EECF244321}">
                <p14:modId xmlns:p14="http://schemas.microsoft.com/office/powerpoint/2010/main" val="2904268482"/>
              </p:ext>
            </p:extLst>
          </p:nvPr>
        </p:nvGraphicFramePr>
        <p:xfrm>
          <a:off x="644056" y="2112580"/>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661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upui xmlns="90433dba-107d-4b9e-940f-3766d86c3499" xsi:nil="true"/>
    <_Flow_SignoffStatus xmlns="90433dba-107d-4b9e-940f-3766d86c34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3645E1-3BB4-4F95-904B-D54FC9B1D379}">
  <ds:schemaRefs>
    <ds:schemaRef ds:uri="http://schemas.microsoft.com/sharepoint/v3/contenttype/forms"/>
  </ds:schemaRefs>
</ds:datastoreItem>
</file>

<file path=customXml/itemProps2.xml><?xml version="1.0" encoding="utf-8"?>
<ds:datastoreItem xmlns:ds="http://schemas.openxmlformats.org/officeDocument/2006/customXml" ds:itemID="{E34CF4A4-689C-43CE-84AA-48C8B4022E03}">
  <ds:schemaRefs>
    <ds:schemaRef ds:uri="http://purl.org/dc/terms/"/>
    <ds:schemaRef ds:uri="http://schemas.microsoft.com/office/infopath/2007/PartnerControls"/>
    <ds:schemaRef ds:uri="http://schemas.openxmlformats.org/package/2006/metadata/core-properties"/>
    <ds:schemaRef ds:uri="90433dba-107d-4b9e-940f-3766d86c3499"/>
    <ds:schemaRef ds:uri="http://purl.org/dc/elements/1.1/"/>
    <ds:schemaRef ds:uri="http://schemas.microsoft.com/office/2006/documentManagement/types"/>
    <ds:schemaRef ds:uri="http://purl.org/dc/dcmitype/"/>
    <ds:schemaRef ds:uri="a75f71b9-dc79-41da-af3d-5486b07b51b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487EDA9-246D-4D24-9D23-4BE76B8FD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796</TotalTime>
  <Words>1957</Words>
  <Application>Microsoft Office PowerPoint</Application>
  <PresentationFormat>Widescreen</PresentationFormat>
  <Paragraphs>179</Paragraphs>
  <Slides>28</Slides>
  <Notes>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  Assessing Workplace Hazards Through a JHA/JSA</vt:lpstr>
      <vt:lpstr>Objectives </vt:lpstr>
      <vt:lpstr>Overview  </vt:lpstr>
      <vt:lpstr>What is a Hazard? </vt:lpstr>
      <vt:lpstr>What is a Job Hazard Analysis</vt:lpstr>
      <vt:lpstr>Why is job hazard analysis/Job Safety Analysis important?</vt:lpstr>
      <vt:lpstr>What is the value of a JHA/JSA?</vt:lpstr>
      <vt:lpstr>What jobs are appropriate for a JHA/JSA?</vt:lpstr>
      <vt:lpstr>Where do I begin?</vt:lpstr>
      <vt:lpstr>Involve everyone</vt:lpstr>
      <vt:lpstr>Review your accident history</vt:lpstr>
      <vt:lpstr>Conduct a preliminary job review</vt:lpstr>
      <vt:lpstr>List, rank, and set priorities for hazardous jobs</vt:lpstr>
      <vt:lpstr>Outline the steps or tasks</vt:lpstr>
      <vt:lpstr>How do I identify workplace hazards?</vt:lpstr>
      <vt:lpstr>PowerPoint Presentation</vt:lpstr>
      <vt:lpstr>Group Exercise</vt:lpstr>
      <vt:lpstr>Group Exercise</vt:lpstr>
      <vt:lpstr>PowerPoint Presentation</vt:lpstr>
      <vt:lpstr>Example </vt:lpstr>
      <vt:lpstr>What else do I need to know before starting a JHA/JSA?</vt:lpstr>
      <vt:lpstr>Why should I review my JHA/JSA?</vt:lpstr>
      <vt:lpstr>When is it appropriate to hire a professional to conduct a JHA/JSA?</vt:lpstr>
      <vt:lpstr>Summary</vt:lpstr>
      <vt:lpstr>Knowledge Check </vt:lpstr>
      <vt:lpstr>Knowledge Check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1910 General Industry Assessing Workplace Hazards Through a JHS/JSA</dc:title>
  <dc:creator>Trent Behr</dc:creator>
  <cp:lastModifiedBy>Curtis R. Devillers</cp:lastModifiedBy>
  <cp:revision>17</cp:revision>
  <dcterms:created xsi:type="dcterms:W3CDTF">2022-09-26T20:35:28Z</dcterms:created>
  <dcterms:modified xsi:type="dcterms:W3CDTF">2023-03-16T13:44:01Z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