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57"/>
  </p:notesMasterIdLst>
  <p:sldIdLst>
    <p:sldId id="352" r:id="rId5"/>
    <p:sldId id="270" r:id="rId6"/>
    <p:sldId id="264" r:id="rId7"/>
    <p:sldId id="265" r:id="rId8"/>
    <p:sldId id="371" r:id="rId9"/>
    <p:sldId id="372" r:id="rId10"/>
    <p:sldId id="283" r:id="rId11"/>
    <p:sldId id="288" r:id="rId12"/>
    <p:sldId id="282" r:id="rId13"/>
    <p:sldId id="287" r:id="rId14"/>
    <p:sldId id="281" r:id="rId15"/>
    <p:sldId id="280" r:id="rId16"/>
    <p:sldId id="289" r:id="rId17"/>
    <p:sldId id="290" r:id="rId18"/>
    <p:sldId id="279" r:id="rId19"/>
    <p:sldId id="278" r:id="rId20"/>
    <p:sldId id="300" r:id="rId21"/>
    <p:sldId id="277" r:id="rId22"/>
    <p:sldId id="295" r:id="rId23"/>
    <p:sldId id="299" r:id="rId24"/>
    <p:sldId id="297" r:id="rId25"/>
    <p:sldId id="296" r:id="rId26"/>
    <p:sldId id="294" r:id="rId27"/>
    <p:sldId id="293" r:id="rId28"/>
    <p:sldId id="358" r:id="rId29"/>
    <p:sldId id="269" r:id="rId30"/>
    <p:sldId id="274" r:id="rId31"/>
    <p:sldId id="356" r:id="rId32"/>
    <p:sldId id="359" r:id="rId33"/>
    <p:sldId id="262" r:id="rId34"/>
    <p:sldId id="261" r:id="rId35"/>
    <p:sldId id="260" r:id="rId36"/>
    <p:sldId id="259" r:id="rId37"/>
    <p:sldId id="266" r:id="rId38"/>
    <p:sldId id="273" r:id="rId39"/>
    <p:sldId id="271" r:id="rId40"/>
    <p:sldId id="268" r:id="rId41"/>
    <p:sldId id="286" r:id="rId42"/>
    <p:sldId id="284" r:id="rId43"/>
    <p:sldId id="272" r:id="rId44"/>
    <p:sldId id="357" r:id="rId45"/>
    <p:sldId id="267" r:id="rId46"/>
    <p:sldId id="375" r:id="rId47"/>
    <p:sldId id="305" r:id="rId48"/>
    <p:sldId id="308" r:id="rId49"/>
    <p:sldId id="306" r:id="rId50"/>
    <p:sldId id="275" r:id="rId51"/>
    <p:sldId id="310" r:id="rId52"/>
    <p:sldId id="309" r:id="rId53"/>
    <p:sldId id="373" r:id="rId54"/>
    <p:sldId id="374" r:id="rId55"/>
    <p:sldId id="35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5E574-2CE9-2958-E041-981EFEAF9B7B}" v="13" dt="2022-05-06T12:13:42.801"/>
    <p1510:client id="{0BA10C6A-1322-7A67-7A99-571F63D81FC3}" v="2" dt="2021-12-29T16:20:48.039"/>
    <p1510:client id="{D9A7632B-0535-419C-90D9-DB148AD2A44B}" v="1157" dt="2021-12-28T15:26:54.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39" autoAdjust="0"/>
  </p:normalViewPr>
  <p:slideViewPr>
    <p:cSldViewPr snapToGrid="0">
      <p:cViewPr varScale="1">
        <p:scale>
          <a:sx n="86" d="100"/>
          <a:sy n="86" d="100"/>
        </p:scale>
        <p:origin x="23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3DBDD-17B8-4CA8-B2B2-CF00280C8C0A}"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3E193-5DD8-4DC5-B6A9-30C6AD3FB204}" type="slidenum">
              <a:rPr lang="en-US" smtClean="0"/>
              <a:t>‹#›</a:t>
            </a:fld>
            <a:endParaRPr lang="en-US"/>
          </a:p>
        </p:txBody>
      </p:sp>
    </p:spTree>
    <p:extLst>
      <p:ext uri="{BB962C8B-B14F-4D97-AF65-F5344CB8AC3E}">
        <p14:creationId xmlns:p14="http://schemas.microsoft.com/office/powerpoint/2010/main" val="279817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fpa.org/-/media/Files/Code-or-topic-fact-sheets/HotWorkFactSheet.pdf#:~:text=Fires%20can%20start%20after%20the%20hot%20work%20is,the%20work%20site.%20NEXT%20STEPS%20YOU%20CAN%20TAK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wi-global.com/technical-knowledge/faqs/what-is-arc-welding"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twi-global.com/technical-knowledge/faqs/what-is-weld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incolnelectric.com/assets/US/EN/MSDS_lib/ZLE_SDS_NA-EN-200000000658.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sites/default/files/publications/OSHA_FS-3647_Welding.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ritannica.com/science/pressur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ritannica.com/science/stress-physic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83E193-5DD8-4DC5-B6A9-30C6AD3FB204}" type="slidenum">
              <a:rPr lang="en-US" smtClean="0"/>
              <a:t>3</a:t>
            </a:fld>
            <a:endParaRPr lang="en-US"/>
          </a:p>
        </p:txBody>
      </p:sp>
    </p:spTree>
    <p:extLst>
      <p:ext uri="{BB962C8B-B14F-4D97-AF65-F5344CB8AC3E}">
        <p14:creationId xmlns:p14="http://schemas.microsoft.com/office/powerpoint/2010/main" val="138533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Management shall recognize its responsibility for the safe usage of cutting and welding equipment on its property</a:t>
            </a:r>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Installation: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All ground connections shall be checked to determine that they are mechanically strong and electrically adequate for the required current</a:t>
            </a:r>
          </a:p>
          <a:p>
            <a:endParaRPr lang="en-US" sz="1200"/>
          </a:p>
          <a:p>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Cables with damaged insulation or exposed bare conductors shall be replaced. </a:t>
            </a:r>
            <a:endParaRPr lang="en-US" sz="1200"/>
          </a:p>
        </p:txBody>
      </p:sp>
      <p:sp>
        <p:nvSpPr>
          <p:cNvPr id="4" name="Slide Number Placeholder 3"/>
          <p:cNvSpPr>
            <a:spLocks noGrp="1"/>
          </p:cNvSpPr>
          <p:nvPr>
            <p:ph type="sldNum" sz="quarter" idx="5"/>
          </p:nvPr>
        </p:nvSpPr>
        <p:spPr/>
        <p:txBody>
          <a:bodyPr/>
          <a:lstStyle/>
          <a:p>
            <a:fld id="{FD83E193-5DD8-4DC5-B6A9-30C6AD3FB204}" type="slidenum">
              <a:rPr lang="en-US" smtClean="0"/>
              <a:t>25</a:t>
            </a:fld>
            <a:endParaRPr lang="en-US"/>
          </a:p>
        </p:txBody>
      </p:sp>
    </p:spTree>
    <p:extLst>
      <p:ext uri="{BB962C8B-B14F-4D97-AF65-F5344CB8AC3E}">
        <p14:creationId xmlns:p14="http://schemas.microsoft.com/office/powerpoint/2010/main" val="1015039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a:solidFill>
                  <a:srgbClr val="000000"/>
                </a:solidFill>
                <a:effectLst/>
                <a:latin typeface="Verdana" panose="020B0604030504040204" pitchFamily="34" charset="0"/>
              </a:rPr>
              <a:t>Supervisor: </a:t>
            </a:r>
            <a:r>
              <a:rPr lang="en-US" b="0" i="0">
                <a:solidFill>
                  <a:srgbClr val="000000"/>
                </a:solidFill>
                <a:effectLst/>
                <a:latin typeface="Verdana" panose="020B0604030504040204" pitchFamily="34" charset="0"/>
              </a:rPr>
              <a:t>This is a broad definition that can apply to many different people in a workplace, including people in management, on the shop floor, in a bargaining unit, and individuals whose job title does not include the word "supervisor".</a:t>
            </a:r>
            <a:endParaRPr lang="en-US" b="1"/>
          </a:p>
          <a:p>
            <a:endParaRPr lang="en-US" b="1"/>
          </a:p>
          <a:p>
            <a:r>
              <a:rPr lang="en-US" b="1"/>
              <a:t>Entry </a:t>
            </a:r>
            <a:r>
              <a:rPr lang="en-US" b="1">
                <a:effectLst/>
              </a:rPr>
              <a:t>supervisor</a:t>
            </a:r>
            <a:r>
              <a:rPr lang="en-US" b="1"/>
              <a:t> </a:t>
            </a:r>
            <a:r>
              <a:rPr lang="en-US"/>
              <a:t>means the person (such as the employer, foreman, or crew chief) responsible for determining if acceptable entry conditions are present at a permit space where entry is planned, for authorizing entry and overseeing entry operations, and for terminating entry as required by this section</a:t>
            </a:r>
          </a:p>
          <a:p>
            <a:endParaRPr lang="en-US"/>
          </a:p>
          <a:p>
            <a:endParaRPr lang="en-US"/>
          </a:p>
        </p:txBody>
      </p:sp>
      <p:sp>
        <p:nvSpPr>
          <p:cNvPr id="4" name="Slide Number Placeholder 3"/>
          <p:cNvSpPr>
            <a:spLocks noGrp="1"/>
          </p:cNvSpPr>
          <p:nvPr>
            <p:ph type="sldNum" sz="quarter" idx="5"/>
          </p:nvPr>
        </p:nvSpPr>
        <p:spPr/>
        <p:txBody>
          <a:bodyPr/>
          <a:lstStyle/>
          <a:p>
            <a:fld id="{FD83E193-5DD8-4DC5-B6A9-30C6AD3FB204}" type="slidenum">
              <a:rPr lang="en-US" smtClean="0"/>
              <a:t>27</a:t>
            </a:fld>
            <a:endParaRPr lang="en-US"/>
          </a:p>
        </p:txBody>
      </p:sp>
    </p:spTree>
    <p:extLst>
      <p:ext uri="{BB962C8B-B14F-4D97-AF65-F5344CB8AC3E}">
        <p14:creationId xmlns:p14="http://schemas.microsoft.com/office/powerpoint/2010/main" val="2370876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Fire hazards: If the object that will be welded or cut can’t be moved to a safe location, then you have to remove any fire hazards in the area. </a:t>
            </a:r>
          </a:p>
          <a:p>
            <a:endParaRPr lang="en-US"/>
          </a:p>
          <a:p>
            <a:r>
              <a:rPr lang="en-US"/>
              <a:t>Guards: If you can’t move the object and can’t remove the fire hazards, guards will have to be used to confine any heat, sparks, and slag to protect the immovable fire hazard.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96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Floor openings: If there are openings in the floor or walls that could allow sparks or slag to fall to fall to the floor below, precautions must be taken to protect combustible material on the lower floor. </a:t>
            </a:r>
          </a:p>
          <a:p>
            <a:endParaRPr lang="en-US"/>
          </a:p>
          <a:p>
            <a:r>
              <a:rPr lang="en-US"/>
              <a:t>What are some precautions you can take?  Fire extinguisher. Also buckets of water or sand, a hose, depending on the type of combustible material. </a:t>
            </a:r>
          </a:p>
          <a:p>
            <a:endParaRPr lang="en-US"/>
          </a:p>
          <a:p>
            <a:r>
              <a:rPr lang="en-US"/>
              <a:t>Note: The fire extinguisher must be the proper type and size for the situation.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47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kumimoji="0" lang="en-US" sz="1200" b="0" i="0" u="none" strike="noStrike" kern="1200" cap="none" spc="0" normalizeH="0" baseline="0" noProof="0">
                <a:ln>
                  <a:noFill/>
                </a:ln>
                <a:solidFill>
                  <a:srgbClr val="000000"/>
                </a:solidFill>
                <a:effectLst/>
                <a:uLnTx/>
                <a:uFillTx/>
                <a:latin typeface="Barlow"/>
                <a:ea typeface="+mn-ea"/>
                <a:cs typeface="+mn-cs"/>
              </a:rPr>
              <a:t>Class B: Carbon dioxide. </a:t>
            </a:r>
            <a:r>
              <a:rPr lang="en-US" b="0" i="0">
                <a:solidFill>
                  <a:srgbClr val="111111"/>
                </a:solidFill>
                <a:effectLst/>
                <a:latin typeface="Roboto"/>
              </a:rPr>
              <a:t>A carbon dioxide fire </a:t>
            </a:r>
            <a:r>
              <a:rPr lang="en-US" b="1" i="0">
                <a:solidFill>
                  <a:srgbClr val="111111"/>
                </a:solidFill>
                <a:effectLst/>
                <a:latin typeface="Roboto"/>
              </a:rPr>
              <a:t>extinguisher</a:t>
            </a:r>
            <a:r>
              <a:rPr lang="en-US" b="0" i="0">
                <a:solidFill>
                  <a:srgbClr val="111111"/>
                </a:solidFill>
                <a:effectLst/>
                <a:latin typeface="Roboto"/>
              </a:rPr>
              <a:t> works on a </a:t>
            </a:r>
            <a:r>
              <a:rPr lang="en-US" b="1" i="0">
                <a:solidFill>
                  <a:srgbClr val="111111"/>
                </a:solidFill>
                <a:effectLst/>
                <a:latin typeface="Roboto"/>
              </a:rPr>
              <a:t>Class</a:t>
            </a:r>
            <a:r>
              <a:rPr lang="en-US" b="0" i="0">
                <a:solidFill>
                  <a:srgbClr val="111111"/>
                </a:solidFill>
                <a:effectLst/>
                <a:latin typeface="Roboto"/>
              </a:rPr>
              <a:t> </a:t>
            </a:r>
            <a:r>
              <a:rPr lang="en-US" b="1" i="0">
                <a:solidFill>
                  <a:srgbClr val="111111"/>
                </a:solidFill>
                <a:effectLst/>
                <a:latin typeface="Roboto"/>
              </a:rPr>
              <a:t>B</a:t>
            </a:r>
            <a:r>
              <a:rPr lang="en-US" b="0" i="0">
                <a:solidFill>
                  <a:srgbClr val="111111"/>
                </a:solidFill>
                <a:effectLst/>
                <a:latin typeface="Roboto"/>
              </a:rPr>
              <a:t> fire by expelling CO2 to suffocate the fire, removing the oxygen necessary to keep it burning. It also helps with removing the heat, as the discharge is very cold.</a:t>
            </a:r>
            <a:endParaRPr kumimoji="0" lang="en-US" sz="1200" b="0" i="0" u="none" strike="noStrike" kern="1200" cap="none" spc="0" normalizeH="0" baseline="0" noProof="0">
              <a:ln>
                <a:noFill/>
              </a:ln>
              <a:solidFill>
                <a:srgbClr val="000000"/>
              </a:solidFill>
              <a:effectLst/>
              <a:uLnTx/>
              <a:uFillTx/>
              <a:latin typeface="Barlow"/>
              <a:ea typeface="+mn-ea"/>
              <a:cs typeface="+mn-cs"/>
            </a:endParaRPr>
          </a:p>
          <a:p>
            <a:endParaRPr kumimoji="0" lang="en-US" sz="1200" b="0" i="0" u="none" strike="noStrike" kern="1200" cap="none" spc="0" normalizeH="0" baseline="0" noProof="0">
              <a:ln>
                <a:noFill/>
              </a:ln>
              <a:solidFill>
                <a:srgbClr val="000000"/>
              </a:solidFill>
              <a:effectLst/>
              <a:uLnTx/>
              <a:uFillTx/>
              <a:latin typeface="Barlow"/>
              <a:ea typeface="+mn-ea"/>
              <a:cs typeface="+mn-cs"/>
            </a:endParaRPr>
          </a:p>
          <a:p>
            <a:r>
              <a:rPr kumimoji="0" lang="en-US" sz="1200" b="0" i="0" u="none" strike="noStrike" kern="1200" cap="none" spc="0" normalizeH="0" baseline="0" noProof="0">
                <a:ln>
                  <a:noFill/>
                </a:ln>
                <a:solidFill>
                  <a:srgbClr val="000000"/>
                </a:solidFill>
                <a:effectLst/>
                <a:uLnTx/>
                <a:uFillTx/>
                <a:latin typeface="Barlow"/>
                <a:ea typeface="+mn-ea"/>
                <a:cs typeface="+mn-cs"/>
              </a:rPr>
              <a:t>Class C: Halogenated or clean agent extinguishers include the halon agents as well as the newer and less ozone depleting halocarbon agents. They extinguish the fire by interrupting the </a:t>
            </a:r>
            <a:r>
              <a:rPr kumimoji="0" lang="en-US" sz="1200" b="1" i="0" u="none" strike="noStrike" kern="1200" cap="none" spc="0" normalizeH="0" baseline="0" noProof="0">
                <a:ln>
                  <a:noFill/>
                </a:ln>
                <a:solidFill>
                  <a:srgbClr val="000000"/>
                </a:solidFill>
                <a:effectLst/>
                <a:uLnTx/>
                <a:uFillTx/>
                <a:latin typeface="Barlow"/>
                <a:ea typeface="+mn-ea"/>
                <a:cs typeface="+mn-cs"/>
              </a:rPr>
              <a:t>chemical reaction</a:t>
            </a:r>
            <a:r>
              <a:rPr kumimoji="0" lang="en-US" sz="1200" b="0" i="0" u="none" strike="noStrike" kern="1200" cap="none" spc="0" normalizeH="0" baseline="0" noProof="0">
                <a:ln>
                  <a:noFill/>
                </a:ln>
                <a:solidFill>
                  <a:srgbClr val="000000"/>
                </a:solidFill>
                <a:effectLst/>
                <a:uLnTx/>
                <a:uFillTx/>
                <a:latin typeface="Barlow"/>
                <a:ea typeface="+mn-ea"/>
                <a:cs typeface="+mn-cs"/>
              </a:rPr>
              <a:t> and/or removing </a:t>
            </a:r>
            <a:r>
              <a:rPr kumimoji="0" lang="en-US" sz="1200" b="1" i="0" u="none" strike="noStrike" kern="1200" cap="none" spc="0" normalizeH="0" baseline="0" noProof="0">
                <a:ln>
                  <a:noFill/>
                </a:ln>
                <a:solidFill>
                  <a:srgbClr val="000000"/>
                </a:solidFill>
                <a:effectLst/>
                <a:uLnTx/>
                <a:uFillTx/>
                <a:latin typeface="Barlow"/>
                <a:ea typeface="+mn-ea"/>
                <a:cs typeface="+mn-cs"/>
              </a:rPr>
              <a:t>heat</a:t>
            </a:r>
            <a:r>
              <a:rPr kumimoji="0" lang="en-US" sz="1200" b="0" i="0" u="none" strike="noStrike" kern="1200" cap="none" spc="0" normalizeH="0" baseline="0" noProof="0">
                <a:ln>
                  <a:noFill/>
                </a:ln>
                <a:solidFill>
                  <a:srgbClr val="000000"/>
                </a:solidFill>
                <a:effectLst/>
                <a:uLnTx/>
                <a:uFillTx/>
                <a:latin typeface="Barlow"/>
                <a:ea typeface="+mn-ea"/>
                <a:cs typeface="+mn-cs"/>
              </a:rPr>
              <a:t> from the fire triangle.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334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Barlow"/>
                <a:ea typeface="+mn-ea"/>
                <a:cs typeface="+mn-cs"/>
              </a:rPr>
              <a:t>Class D: Dry powder extinguishers are similar to dry chemical extinguishers except that they extinguish the fire by separating the </a:t>
            </a:r>
            <a:r>
              <a:rPr kumimoji="0" lang="en-US" sz="1200" b="1" i="0" u="none" strike="noStrike" kern="1200" cap="none" spc="0" normalizeH="0" baseline="0" noProof="0">
                <a:ln>
                  <a:noFill/>
                </a:ln>
                <a:solidFill>
                  <a:srgbClr val="000000"/>
                </a:solidFill>
                <a:effectLst/>
                <a:uLnTx/>
                <a:uFillTx/>
                <a:latin typeface="Barlow"/>
                <a:ea typeface="+mn-ea"/>
                <a:cs typeface="+mn-cs"/>
              </a:rPr>
              <a:t>fuel</a:t>
            </a:r>
            <a:r>
              <a:rPr kumimoji="0" lang="en-US" sz="1200" b="0" i="0" u="none" strike="noStrike" kern="1200" cap="none" spc="0" normalizeH="0" baseline="0" noProof="0">
                <a:ln>
                  <a:noFill/>
                </a:ln>
                <a:solidFill>
                  <a:srgbClr val="000000"/>
                </a:solidFill>
                <a:effectLst/>
                <a:uLnTx/>
                <a:uFillTx/>
                <a:latin typeface="Barlow"/>
                <a:ea typeface="+mn-ea"/>
                <a:cs typeface="+mn-cs"/>
              </a:rPr>
              <a:t> from the oxygen element or by removing the </a:t>
            </a:r>
            <a:r>
              <a:rPr kumimoji="0" lang="en-US" sz="1200" b="1" i="0" u="none" strike="noStrike" kern="1200" cap="none" spc="0" normalizeH="0" baseline="0" noProof="0">
                <a:ln>
                  <a:noFill/>
                </a:ln>
                <a:solidFill>
                  <a:srgbClr val="000000"/>
                </a:solidFill>
                <a:effectLst/>
                <a:uLnTx/>
                <a:uFillTx/>
                <a:latin typeface="Barlow"/>
                <a:ea typeface="+mn-ea"/>
                <a:cs typeface="+mn-cs"/>
              </a:rPr>
              <a:t>heat</a:t>
            </a:r>
            <a:r>
              <a:rPr kumimoji="0" lang="en-US" sz="1200" b="0" i="0" u="none" strike="noStrike" kern="1200" cap="none" spc="0" normalizeH="0" baseline="0" noProof="0">
                <a:ln>
                  <a:noFill/>
                </a:ln>
                <a:solidFill>
                  <a:srgbClr val="000000"/>
                </a:solidFill>
                <a:effectLst/>
                <a:uLnTx/>
                <a:uFillTx/>
                <a:latin typeface="Barlow"/>
                <a:ea typeface="+mn-ea"/>
                <a:cs typeface="+mn-cs"/>
              </a:rPr>
              <a:t> element of the fire triangle.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4444"/>
                </a:solidFill>
                <a:effectLst/>
                <a:uLnTx/>
                <a:uFillTx/>
                <a:latin typeface="LibreFrank"/>
                <a:ea typeface="+mn-ea"/>
                <a:cs typeface="+mn-cs"/>
              </a:rPr>
              <a:t>Class K:  </a:t>
            </a:r>
            <a:r>
              <a:rPr lang="en-US" b="0" i="0">
                <a:solidFill>
                  <a:schemeClr val="tx1"/>
                </a:solidFill>
                <a:effectLst/>
                <a:latin typeface="Montserrat"/>
              </a:rPr>
              <a:t>Commonly used in restaurant kitchens, class K fire extinguishers can effectively put out fires caused by cooking fats, greases, and oils.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chemeClr val="tx1"/>
              </a:solidFill>
              <a:effectLst/>
              <a:latin typeface="Montserrat"/>
            </a:endParaRPr>
          </a:p>
          <a:p>
            <a:r>
              <a:rPr lang="en-US"/>
              <a:t>The moral of the story: </a:t>
            </a:r>
          </a:p>
          <a:p>
            <a:r>
              <a:rPr lang="en-US"/>
              <a:t>When welding or cutting, make sure you have the proper type of extinguisher for the combustible material you are protecting.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chemeClr val="tx1"/>
              </a:solidFill>
              <a:effectLst/>
              <a:latin typeface="Montserrat"/>
            </a:endParaRPr>
          </a:p>
        </p:txBody>
      </p:sp>
      <p:sp>
        <p:nvSpPr>
          <p:cNvPr id="4" name="Slide Number Placeholder 3"/>
          <p:cNvSpPr>
            <a:spLocks noGrp="1"/>
          </p:cNvSpPr>
          <p:nvPr>
            <p:ph type="sldNum" sz="quarter" idx="5"/>
          </p:nvPr>
        </p:nvSpPr>
        <p:spPr/>
        <p:txBody>
          <a:bodyPr/>
          <a:lstStyle/>
          <a:p>
            <a:fld id="{FD83E193-5DD8-4DC5-B6A9-30C6AD3FB204}" type="slidenum">
              <a:rPr lang="en-US" smtClean="0"/>
              <a:t>33</a:t>
            </a:fld>
            <a:endParaRPr lang="en-US"/>
          </a:p>
        </p:txBody>
      </p:sp>
    </p:spTree>
    <p:extLst>
      <p:ext uri="{BB962C8B-B14F-4D97-AF65-F5344CB8AC3E}">
        <p14:creationId xmlns:p14="http://schemas.microsoft.com/office/powerpoint/2010/main" val="3343404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**NFPA 51B: </a:t>
            </a:r>
          </a:p>
          <a:p>
            <a:r>
              <a:rPr lang="en-US"/>
              <a:t>Fires can start after the hot work is complete. The fire watch must remain on site for a minimum of 60 minutes to monitor for smoldering fires, per NFPA 51B. The permit authorizing individual could require the fire watch to remain on site longer depending on the conditions of the work site.</a:t>
            </a:r>
          </a:p>
          <a:p>
            <a:endParaRPr lang="en-US"/>
          </a:p>
          <a:p>
            <a:r>
              <a:rPr lang="en-US">
                <a:hlinkClick r:id="rId3"/>
              </a:rPr>
              <a:t>HotWorkFactSheet.pdf (nfpa.org)</a:t>
            </a:r>
            <a:endParaRPr lang="en-US"/>
          </a:p>
          <a:p>
            <a:endParaRPr lang="en-US"/>
          </a:p>
        </p:txBody>
      </p:sp>
      <p:sp>
        <p:nvSpPr>
          <p:cNvPr id="4" name="Slide Number Placeholder 3"/>
          <p:cNvSpPr>
            <a:spLocks noGrp="1"/>
          </p:cNvSpPr>
          <p:nvPr>
            <p:ph type="sldNum" sz="quarter" idx="5"/>
          </p:nvPr>
        </p:nvSpPr>
        <p:spPr/>
        <p:txBody>
          <a:bodyPr/>
          <a:lstStyle/>
          <a:p>
            <a:fld id="{FD83E193-5DD8-4DC5-B6A9-30C6AD3FB204}" type="slidenum">
              <a:rPr lang="en-US" smtClean="0"/>
              <a:t>34</a:t>
            </a:fld>
            <a:endParaRPr lang="en-US"/>
          </a:p>
        </p:txBody>
      </p:sp>
    </p:spTree>
    <p:extLst>
      <p:ext uri="{BB962C8B-B14F-4D97-AF65-F5344CB8AC3E}">
        <p14:creationId xmlns:p14="http://schemas.microsoft.com/office/powerpoint/2010/main" val="3127825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Containers:</a:t>
            </a:r>
          </a:p>
          <a:p>
            <a:r>
              <a:rPr lang="en-US"/>
              <a:t>Welding or cutting of used containers can only be done if the container has been properly cleaned to ensure there aren’t any flammable materials present or any substances that could produce flammable or toxic vapors. </a:t>
            </a:r>
          </a:p>
          <a:p>
            <a:r>
              <a:rPr lang="en-US"/>
              <a:t>Any connection to the drum or tank must be disconnected or blanked.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275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83E193-5DD8-4DC5-B6A9-30C6AD3FB204}" type="slidenum">
              <a:rPr lang="en-US" smtClean="0"/>
              <a:t>36</a:t>
            </a:fld>
            <a:endParaRPr lang="en-US"/>
          </a:p>
        </p:txBody>
      </p:sp>
    </p:spTree>
    <p:extLst>
      <p:ext uri="{BB962C8B-B14F-4D97-AF65-F5344CB8AC3E}">
        <p14:creationId xmlns:p14="http://schemas.microsoft.com/office/powerpoint/2010/main" val="2887972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Helmets or hand shields must be used during arc welding or arc cutting, including helpers or attendants (except for submerged arc welding). Anyone know what submerged welding is?</a:t>
            </a:r>
          </a:p>
          <a:p>
            <a:endParaRPr lang="en-US" b="0" i="0">
              <a:solidFill>
                <a:srgbClr val="002D5E"/>
              </a:solidFill>
              <a:effectLst/>
              <a:latin typeface="Open Sans"/>
            </a:endParaRPr>
          </a:p>
          <a:p>
            <a:r>
              <a:rPr lang="en-US" b="0" i="0">
                <a:solidFill>
                  <a:schemeClr val="tx1"/>
                </a:solidFill>
                <a:effectLst/>
                <a:latin typeface="Open Sans"/>
              </a:rPr>
              <a:t>Submerged-arc welding (SAW) is a common </a:t>
            </a:r>
            <a:r>
              <a:rPr lang="en-US" b="0" i="0">
                <a:solidFill>
                  <a:schemeClr val="tx1"/>
                </a:solidFill>
                <a:effectLst/>
                <a:latin typeface="Open Sans"/>
                <a:hlinkClick r:id="rId3" tooltip="What is Arc Welding? - Definition and Process Types">
                  <a:extLst>
                    <a:ext uri="{A12FA001-AC4F-418D-AE19-62706E023703}">
                      <ahyp:hlinkClr xmlns:ahyp="http://schemas.microsoft.com/office/drawing/2018/hyperlinkcolor" val="tx"/>
                    </a:ext>
                  </a:extLst>
                </a:hlinkClick>
              </a:rPr>
              <a:t>arc welding process</a:t>
            </a:r>
            <a:r>
              <a:rPr lang="en-US" b="0" i="0">
                <a:solidFill>
                  <a:schemeClr val="tx1"/>
                </a:solidFill>
                <a:effectLst/>
                <a:latin typeface="Open Sans"/>
              </a:rPr>
              <a:t> that involves the formation of an arc between a continuously fed electrode and the workpiece. A blanket of powdered flux generates a protective gas shield and a slag which protects the weld zone. The arc is submerged beneath the flux blanket and is not normally visible during </a:t>
            </a:r>
            <a:r>
              <a:rPr lang="en-US" b="0" i="0">
                <a:solidFill>
                  <a:schemeClr val="tx1"/>
                </a:solidFill>
                <a:effectLst/>
                <a:latin typeface="Open Sans"/>
                <a:hlinkClick r:id="rId4" tooltip="What is Welding? - Definition, Processes and Types of Welds">
                  <a:extLst>
                    <a:ext uri="{A12FA001-AC4F-418D-AE19-62706E023703}">
                      <ahyp:hlinkClr xmlns:ahyp="http://schemas.microsoft.com/office/drawing/2018/hyperlinkcolor" val="tx"/>
                    </a:ext>
                  </a:extLst>
                </a:hlinkClick>
              </a:rPr>
              <a:t>welding</a:t>
            </a:r>
            <a:r>
              <a:rPr lang="en-US" b="0" i="0">
                <a:solidFill>
                  <a:schemeClr val="tx1"/>
                </a:solidFill>
                <a:effectLst/>
                <a:latin typeface="Open Sans"/>
              </a:rPr>
              <a:t>.</a:t>
            </a:r>
            <a:endParaRPr lang="en-US">
              <a:solidFill>
                <a:schemeClr val="tx1"/>
              </a:solidFill>
            </a:endParaRPr>
          </a:p>
          <a:p>
            <a:endParaRPr lang="en-US"/>
          </a:p>
          <a:p>
            <a:r>
              <a:rPr lang="en-US"/>
              <a:t>Goggles or suitable specs must be used for gas welding or oxygen cutting with suitable filter lenses. </a:t>
            </a:r>
          </a:p>
          <a:p>
            <a:endParaRPr lang="en-US"/>
          </a:p>
          <a:p>
            <a:r>
              <a:rPr lang="en-US"/>
              <a:t>Glasses without side shields, with the proper filter lenses are allowed during light gas welding, brazing, or inspecting.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83E193-5DD8-4DC5-B6A9-30C6AD3FB204}" type="slidenum">
              <a:rPr lang="en-US" smtClean="0"/>
              <a:t>6</a:t>
            </a:fld>
            <a:endParaRPr lang="en-US"/>
          </a:p>
        </p:txBody>
      </p:sp>
    </p:spTree>
    <p:extLst>
      <p:ext uri="{BB962C8B-B14F-4D97-AF65-F5344CB8AC3E}">
        <p14:creationId xmlns:p14="http://schemas.microsoft.com/office/powerpoint/2010/main" val="862651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Your eyes can be permanently damaged if you don’t protect them during welding operations. Even if just tac welding, wear a helmet.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19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Confined space: </a:t>
            </a:r>
          </a:p>
          <a:p>
            <a:r>
              <a:rPr lang="en-US"/>
              <a:t>The space is big enough for you to bodily enter and perform your work</a:t>
            </a:r>
          </a:p>
          <a:p>
            <a:r>
              <a:rPr lang="en-US"/>
              <a:t>Not designed for continuous occupancy</a:t>
            </a:r>
          </a:p>
          <a:p>
            <a:r>
              <a:rPr lang="en-US"/>
              <a:t>Has limited means for entering and exiting</a:t>
            </a:r>
          </a:p>
          <a:p>
            <a:endParaRPr lang="en-US"/>
          </a:p>
          <a:p>
            <a:endParaRPr lang="en-US"/>
          </a:p>
          <a:p>
            <a:r>
              <a:rPr lang="en-US"/>
              <a:t>PRCS: contains one of these:</a:t>
            </a:r>
          </a:p>
          <a:p>
            <a:r>
              <a:rPr lang="en-US"/>
              <a:t>Has or has the potential to contain a hazardous atmosphere</a:t>
            </a:r>
          </a:p>
          <a:p>
            <a:r>
              <a:rPr lang="en-US"/>
              <a:t>Contains material that has the potential to engulf you (water, oil, grain…)</a:t>
            </a:r>
          </a:p>
          <a:p>
            <a:r>
              <a:rPr lang="en-US"/>
              <a:t>Has walls that converge inward or floors that slope downward and taper into an area that could trap or asphyxiate you</a:t>
            </a:r>
          </a:p>
          <a:p>
            <a:r>
              <a:rPr lang="en-US"/>
              <a:t>OR, contains ANY OTHER recognized safety hazard</a:t>
            </a:r>
          </a:p>
          <a:p>
            <a:endParaRPr lang="en-US"/>
          </a:p>
          <a:p>
            <a:r>
              <a:rPr lang="en-US"/>
              <a:t>Be aware, that a confined space where welding or cutting is taking place may be reclassified as a permit required confined space if the atmosphere changes. </a:t>
            </a:r>
          </a:p>
          <a:p>
            <a:endParaRPr lang="en-US"/>
          </a:p>
          <a:p>
            <a:r>
              <a:rPr lang="en-US"/>
              <a:t>Airline respirators. In circumstances for which it is impossible to provide such ventilation, airline respirators or hose masks approved for this purpose by the National Institute for Occupational Safety and Health (NIOSH) under 42 CFR part 84 must be used.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279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a:solidFill>
                  <a:srgbClr val="202124"/>
                </a:solidFill>
                <a:effectLst/>
                <a:latin typeface="Roboto"/>
              </a:rPr>
              <a:t>An explosimeter is a gas detector which is used to measure the amount of combustible gases present in a sample. When a percentage of the lower </a:t>
            </a:r>
            <a:r>
              <a:rPr lang="en-US" b="1" i="0">
                <a:solidFill>
                  <a:srgbClr val="202124"/>
                </a:solidFill>
                <a:effectLst/>
                <a:latin typeface="Roboto"/>
              </a:rPr>
              <a:t>explosive</a:t>
            </a:r>
            <a:r>
              <a:rPr lang="en-US" b="0" i="0">
                <a:solidFill>
                  <a:srgbClr val="202124"/>
                </a:solidFill>
                <a:effectLst/>
                <a:latin typeface="Roboto"/>
              </a:rPr>
              <a:t> limit (LEL) of an atmosphere is exceeded, an alarm signal on the instrument is activated.</a:t>
            </a:r>
          </a:p>
          <a:p>
            <a:endParaRPr lang="en-US" b="0" i="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Used containers.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 welding, cutting, or other hot work shall be performed on used drums, barrels, tanks or other containers until they have been cleaned so thoroughly as to make absolutely certain that there are no flammable materials present or any substances such as greases, tars, acids, or other materials which when subjected to heat, might produce flammable or toxic vapors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PRCS? </a:t>
            </a:r>
            <a:endParaRPr lang="en-US"/>
          </a:p>
        </p:txBody>
      </p:sp>
      <p:sp>
        <p:nvSpPr>
          <p:cNvPr id="4" name="Slide Number Placeholder 3"/>
          <p:cNvSpPr>
            <a:spLocks noGrp="1"/>
          </p:cNvSpPr>
          <p:nvPr>
            <p:ph type="sldNum" sz="quarter" idx="5"/>
          </p:nvPr>
        </p:nvSpPr>
        <p:spPr/>
        <p:txBody>
          <a:bodyPr/>
          <a:lstStyle/>
          <a:p>
            <a:fld id="{FD83E193-5DD8-4DC5-B6A9-30C6AD3FB204}" type="slidenum">
              <a:rPr lang="en-US" smtClean="0"/>
              <a:t>41</a:t>
            </a:fld>
            <a:endParaRPr lang="en-US"/>
          </a:p>
        </p:txBody>
      </p:sp>
    </p:spTree>
    <p:extLst>
      <p:ext uri="{BB962C8B-B14F-4D97-AF65-F5344CB8AC3E}">
        <p14:creationId xmlns:p14="http://schemas.microsoft.com/office/powerpoint/2010/main" val="3221708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 company must have a Haz Com program and must include any potentially hazardous materials used in fluxes, coatings, coverings, and filler metals used in welding and cutting, or hazardous materials released into the air during those operations. Employees must have access to labels on containers and SDS, and must be trained how to read those labels and SDS. </a:t>
            </a:r>
          </a:p>
          <a:p>
            <a:endParaRPr lang="en-US"/>
          </a:p>
          <a:p>
            <a:r>
              <a:rPr lang="pt-BR">
                <a:hlinkClick r:id="rId3"/>
              </a:rPr>
              <a:t>ZLE_SDS_NA-EN-200000000658.pdf (lincolnelectric.com)</a:t>
            </a:r>
            <a:endParaRPr lang="pt-B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307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Pass out second knowledge check sheet</a:t>
            </a:r>
          </a:p>
        </p:txBody>
      </p:sp>
      <p:sp>
        <p:nvSpPr>
          <p:cNvPr id="4" name="Slide Number Placeholder 3"/>
          <p:cNvSpPr>
            <a:spLocks noGrp="1"/>
          </p:cNvSpPr>
          <p:nvPr>
            <p:ph type="sldNum" sz="quarter" idx="5"/>
          </p:nvPr>
        </p:nvSpPr>
        <p:spPr/>
        <p:txBody>
          <a:bodyPr/>
          <a:lstStyle/>
          <a:p>
            <a:fld id="{FD83E193-5DD8-4DC5-B6A9-30C6AD3FB204}" type="slidenum">
              <a:rPr lang="en-US" smtClean="0"/>
              <a:t>44</a:t>
            </a:fld>
            <a:endParaRPr lang="en-US"/>
          </a:p>
        </p:txBody>
      </p:sp>
    </p:spTree>
    <p:extLst>
      <p:ext uri="{BB962C8B-B14F-4D97-AF65-F5344CB8AC3E}">
        <p14:creationId xmlns:p14="http://schemas.microsoft.com/office/powerpoint/2010/main" val="1788606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hlinkClick r:id="rId3"/>
              </a:rPr>
              <a:t>OSHA_FS-3647_Welding.pdf</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863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402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2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a:solidFill>
                  <a:srgbClr val="4C4B49"/>
                </a:solidFill>
                <a:effectLst/>
                <a:latin typeface="Arial" panose="020B0604020202020204" pitchFamily="34" charset="0"/>
              </a:rPr>
              <a:t>PSIG, pounds per square inch gauge is the term for pressure specified by a gauge or other pressure measurement device. It gives the difference between the pressure in a pipe or tank and the pressure of the atmosphere (atm)</a:t>
            </a:r>
          </a:p>
          <a:p>
            <a:endParaRPr lang="en-US" b="0" i="0">
              <a:solidFill>
                <a:srgbClr val="4C4B49"/>
              </a:solidFill>
              <a:effectLst/>
              <a:latin typeface="Arial" panose="020B0604020202020204" pitchFamily="34" charset="0"/>
            </a:endParaRPr>
          </a:p>
          <a:p>
            <a:r>
              <a:rPr lang="en-US" b="0" i="0">
                <a:solidFill>
                  <a:srgbClr val="4C4B49"/>
                </a:solidFill>
                <a:effectLst/>
                <a:latin typeface="Arial" panose="020B0604020202020204" pitchFamily="34" charset="0"/>
              </a:rPr>
              <a:t>PSIA, pounds per square inch absolute is a term that describes the absolute pressure in PSI, including the pressure of the atmosphere. Absolute pressure is also sometimes referred to as “total pressure.”</a:t>
            </a:r>
          </a:p>
          <a:p>
            <a:endParaRPr lang="en-US" b="0" i="0">
              <a:solidFill>
                <a:srgbClr val="4C4B49"/>
              </a:solidFill>
              <a:effectLst/>
              <a:latin typeface="Arial" panose="020B0604020202020204" pitchFamily="34" charset="0"/>
            </a:endParaRPr>
          </a:p>
          <a:p>
            <a:r>
              <a:rPr lang="en-US" b="1" i="0">
                <a:solidFill>
                  <a:schemeClr val="tx1"/>
                </a:solidFill>
                <a:effectLst/>
                <a:latin typeface="Georgia" panose="02040502050405020303" pitchFamily="18" charset="0"/>
              </a:rPr>
              <a:t>Kilopascal (kPa)</a:t>
            </a:r>
            <a:r>
              <a:rPr lang="en-US" b="0" i="0">
                <a:solidFill>
                  <a:schemeClr val="tx1"/>
                </a:solidFill>
                <a:effectLst/>
                <a:latin typeface="Georgia" panose="02040502050405020303" pitchFamily="18" charset="0"/>
              </a:rPr>
              <a:t>, one thousand times the unit of </a:t>
            </a:r>
            <a:r>
              <a:rPr lang="en-US" b="0" i="0" u="none" strike="noStrike">
                <a:solidFill>
                  <a:schemeClr val="tx1"/>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pressure</a:t>
            </a:r>
            <a:r>
              <a:rPr lang="en-US" b="0" i="0">
                <a:solidFill>
                  <a:schemeClr val="tx1"/>
                </a:solidFill>
                <a:effectLst/>
                <a:latin typeface="Georgia" panose="02040502050405020303" pitchFamily="18" charset="0"/>
              </a:rPr>
              <a:t> and </a:t>
            </a:r>
            <a:r>
              <a:rPr lang="en-US" b="0" i="0" u="none" strike="noStrike">
                <a:solidFill>
                  <a:schemeClr val="tx1"/>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stress</a:t>
            </a:r>
            <a:r>
              <a:rPr lang="en-US" b="0" i="0">
                <a:solidFill>
                  <a:schemeClr val="tx1"/>
                </a:solidFill>
                <a:effectLst/>
                <a:latin typeface="Georgia" panose="02040502050405020303" pitchFamily="18" charset="0"/>
              </a:rPr>
              <a:t> in the </a:t>
            </a:r>
            <a:r>
              <a:rPr lang="en-US" b="0" i="0" err="1">
                <a:solidFill>
                  <a:schemeClr val="tx1"/>
                </a:solidFill>
                <a:effectLst/>
                <a:latin typeface="Georgia" panose="02040502050405020303" pitchFamily="18" charset="0"/>
              </a:rPr>
              <a:t>metre</a:t>
            </a:r>
            <a:r>
              <a:rPr lang="en-US" b="0" i="0">
                <a:solidFill>
                  <a:schemeClr val="tx1"/>
                </a:solidFill>
                <a:effectLst/>
                <a:latin typeface="Georgia" panose="02040502050405020303" pitchFamily="18" charset="0"/>
              </a:rPr>
              <a:t>-kilogram-second system</a:t>
            </a:r>
          </a:p>
          <a:p>
            <a:endParaRPr lang="en-US" b="0" i="0">
              <a:solidFill>
                <a:schemeClr val="tx1"/>
              </a:solidFill>
              <a:effectLst/>
              <a:latin typeface="Georgia" panose="02040502050405020303" pitchFamily="18" charset="0"/>
            </a:endParaRPr>
          </a:p>
          <a:p>
            <a:endParaRPr lang="en-US">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21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 gas cylinders you are using must be marked to identify what is inside them. It can be painted on, stamped on, or with a label.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68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3E193-5DD8-4DC5-B6A9-30C6AD3FB204}" type="slidenum">
              <a:rPr lang="en-US" smtClean="0"/>
              <a:t>9</a:t>
            </a:fld>
            <a:endParaRPr lang="en-US"/>
          </a:p>
        </p:txBody>
      </p:sp>
    </p:spTree>
    <p:extLst>
      <p:ext uri="{BB962C8B-B14F-4D97-AF65-F5344CB8AC3E}">
        <p14:creationId xmlns:p14="http://schemas.microsoft.com/office/powerpoint/2010/main" val="259870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73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83E193-5DD8-4DC5-B6A9-30C6AD3FB204}" type="slidenum">
              <a:rPr lang="en-US" smtClean="0"/>
              <a:t>17</a:t>
            </a:fld>
            <a:endParaRPr lang="en-US"/>
          </a:p>
        </p:txBody>
      </p:sp>
    </p:spTree>
    <p:extLst>
      <p:ext uri="{BB962C8B-B14F-4D97-AF65-F5344CB8AC3E}">
        <p14:creationId xmlns:p14="http://schemas.microsoft.com/office/powerpoint/2010/main" val="175508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a:solidFill>
                  <a:srgbClr val="3A3A3A"/>
                </a:solidFill>
                <a:effectLst/>
                <a:latin typeface="-apple-system"/>
              </a:rPr>
              <a:t>Does anyone know the difference between manual and automatic?</a:t>
            </a:r>
          </a:p>
          <a:p>
            <a:endParaRPr lang="en-US" b="1" i="0">
              <a:solidFill>
                <a:srgbClr val="3A3A3A"/>
              </a:solidFill>
              <a:effectLst/>
              <a:latin typeface="-apple-system"/>
            </a:endParaRPr>
          </a:p>
          <a:p>
            <a:r>
              <a:rPr lang="en-US" b="1" i="0">
                <a:solidFill>
                  <a:srgbClr val="3A3A3A"/>
                </a:solidFill>
                <a:effectLst/>
                <a:latin typeface="-apple-system"/>
              </a:rPr>
              <a:t>Manual Welding: </a:t>
            </a:r>
            <a:r>
              <a:rPr lang="en-US" b="0" i="0">
                <a:solidFill>
                  <a:srgbClr val="3A3A3A"/>
                </a:solidFill>
                <a:effectLst/>
                <a:latin typeface="-apple-system"/>
              </a:rPr>
              <a:t>Manual welding is welding in which entire welding operations are controlled by hand i.e. the electrode holder, welding hand torch, controlled by hands only</a:t>
            </a:r>
          </a:p>
          <a:p>
            <a:endParaRPr lang="en-US" b="0" i="0">
              <a:solidFill>
                <a:srgbClr val="3A3A3A"/>
              </a:solidFill>
              <a:effectLst/>
              <a:latin typeface="-apple-system"/>
            </a:endParaRPr>
          </a:p>
          <a:p>
            <a:r>
              <a:rPr lang="en-US" b="1" i="0">
                <a:solidFill>
                  <a:srgbClr val="3A3A3A"/>
                </a:solidFill>
                <a:effectLst/>
                <a:latin typeface="-apple-system"/>
              </a:rPr>
              <a:t>Semiautomatic Welding: </a:t>
            </a:r>
            <a:r>
              <a:rPr lang="en-US" b="0" i="0">
                <a:solidFill>
                  <a:srgbClr val="3A3A3A"/>
                </a:solidFill>
                <a:effectLst/>
                <a:latin typeface="-apple-system"/>
              </a:rPr>
              <a:t>Semi-automatic welding is one in which equipment used controls the filler metal feed but the advance of the welding is manually controlled </a:t>
            </a:r>
            <a:r>
              <a:rPr lang="en-US" b="0" i="0" err="1">
                <a:solidFill>
                  <a:srgbClr val="3A3A3A"/>
                </a:solidFill>
                <a:effectLst/>
                <a:latin typeface="-apple-system"/>
              </a:rPr>
              <a:t>i.e</a:t>
            </a:r>
            <a:r>
              <a:rPr lang="en-US" b="0" i="0">
                <a:solidFill>
                  <a:srgbClr val="3A3A3A"/>
                </a:solidFill>
                <a:effectLst/>
                <a:latin typeface="-apple-system"/>
              </a:rPr>
              <a:t> a wire feeder is attached to the welding equipment which advances the filler metal continuously through welding torch and the torch is controlled manually for the welding</a:t>
            </a:r>
          </a:p>
          <a:p>
            <a:endParaRPr lang="en-US" b="0" i="0">
              <a:solidFill>
                <a:srgbClr val="3A3A3A"/>
              </a:solidFill>
              <a:effectLst/>
              <a:latin typeface="-apple-system"/>
            </a:endParaRPr>
          </a:p>
          <a:p>
            <a:r>
              <a:rPr lang="en-US" b="1" i="0">
                <a:solidFill>
                  <a:srgbClr val="3A3A3A"/>
                </a:solidFill>
                <a:effectLst/>
                <a:latin typeface="-apple-system"/>
              </a:rPr>
              <a:t>Machine Welding: </a:t>
            </a:r>
            <a:r>
              <a:rPr lang="en-US" b="0" i="0">
                <a:solidFill>
                  <a:srgbClr val="3A3A3A"/>
                </a:solidFill>
                <a:effectLst/>
                <a:latin typeface="-apple-system"/>
              </a:rPr>
              <a:t> Machine welding is defined as the welding done with the equipment that has controls that can be adjusted by the welding operator , or adjusted under the welding operator’s direction, in response to changes in the welding conditions. The torch, gun or electrode holder id held by a mechanical device i.e. in this technique all of the welding operations is controlled by either of mechanical or electronic devices and welding operators may manually vary during welding as per the configuration of the welding joint to create sound weld</a:t>
            </a:r>
          </a:p>
          <a:p>
            <a:endParaRPr lang="en-US" b="0" i="0">
              <a:solidFill>
                <a:srgbClr val="3A3A3A"/>
              </a:solidFill>
              <a:effectLst/>
              <a:latin typeface="-apple-system"/>
            </a:endParaRPr>
          </a:p>
          <a:p>
            <a:r>
              <a:rPr lang="en-US" b="1" i="0">
                <a:solidFill>
                  <a:srgbClr val="3A3A3A"/>
                </a:solidFill>
                <a:effectLst/>
                <a:latin typeface="-apple-system"/>
              </a:rPr>
              <a:t>Automatic Welding: </a:t>
            </a:r>
            <a:r>
              <a:rPr lang="en-US" b="0" i="0">
                <a:solidFill>
                  <a:srgbClr val="3A3A3A"/>
                </a:solidFill>
                <a:effectLst/>
                <a:latin typeface="-apple-system"/>
              </a:rPr>
              <a:t> Automatic welding is defined as the welding done with the equipment which perform the welding operations without adjustment of the controls by a welding operator.</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38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1910.252 is the general requirements for welding we reviewed earlier</a:t>
            </a:r>
          </a:p>
        </p:txBody>
      </p:sp>
      <p:sp>
        <p:nvSpPr>
          <p:cNvPr id="4" name="Slide Number Placeholder 3"/>
          <p:cNvSpPr>
            <a:spLocks noGrp="1"/>
          </p:cNvSpPr>
          <p:nvPr>
            <p:ph type="sldNum" sz="quarter" idx="5"/>
          </p:nvPr>
        </p:nvSpPr>
        <p:spPr/>
        <p:txBody>
          <a:bodyPr/>
          <a:lstStyle/>
          <a:p>
            <a:fld id="{FD83E193-5DD8-4DC5-B6A9-30C6AD3FB204}" type="slidenum">
              <a:rPr lang="en-US" smtClean="0"/>
              <a:t>23</a:t>
            </a:fld>
            <a:endParaRPr lang="en-US"/>
          </a:p>
        </p:txBody>
      </p:sp>
    </p:spTree>
    <p:extLst>
      <p:ext uri="{BB962C8B-B14F-4D97-AF65-F5344CB8AC3E}">
        <p14:creationId xmlns:p14="http://schemas.microsoft.com/office/powerpoint/2010/main" val="227179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290D-9AB3-49B3-A564-973FD7256B8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0B2D455-F99C-4A7F-9FDB-343BD5D838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A4C8E64-BAE5-4FF1-A99F-DE518B48079F}"/>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5" name="Footer Placeholder 4">
            <a:extLst>
              <a:ext uri="{FF2B5EF4-FFF2-40B4-BE49-F238E27FC236}">
                <a16:creationId xmlns:a16="http://schemas.microsoft.com/office/drawing/2014/main" id="{EDD7A171-4B5F-429E-9FCC-2EB2BD1C9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88B7E-8866-4895-98D1-2392586841F3}"/>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2986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978A-1236-4C1D-8736-9475A0171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A2081-D046-46AE-8913-F93D20DF46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D0149-9112-42C5-B784-5B401FC65A86}"/>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5" name="Footer Placeholder 4">
            <a:extLst>
              <a:ext uri="{FF2B5EF4-FFF2-40B4-BE49-F238E27FC236}">
                <a16:creationId xmlns:a16="http://schemas.microsoft.com/office/drawing/2014/main" id="{18665472-4712-475F-8047-5D125DA3A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C5382-EBC3-47ED-9991-776C13A23BE3}"/>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67716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6B748F-5C01-46A6-A65F-048FF92088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C6A086-747A-45DB-A488-99962C774D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ED5EC-8EBA-4F1E-B4C5-5E5452BC8E01}"/>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5" name="Footer Placeholder 4">
            <a:extLst>
              <a:ext uri="{FF2B5EF4-FFF2-40B4-BE49-F238E27FC236}">
                <a16:creationId xmlns:a16="http://schemas.microsoft.com/office/drawing/2014/main" id="{C1B2EB53-6314-470F-909A-B228D5A2D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4BB45-ACCF-472E-AF26-852BA352D52E}"/>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362497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928A-C1CA-4162-BFDF-F1472E04F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D24C7-5B23-451F-BED5-871F0F010D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3A117-52AB-4D44-9C10-23927CEA2264}"/>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5" name="Footer Placeholder 4">
            <a:extLst>
              <a:ext uri="{FF2B5EF4-FFF2-40B4-BE49-F238E27FC236}">
                <a16:creationId xmlns:a16="http://schemas.microsoft.com/office/drawing/2014/main" id="{13FF051C-4A3E-4647-874A-92C258483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0CBF-7792-4B9A-A4C5-28E79DD308D1}"/>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145374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3794-D4B0-41AA-BE12-5F71C0BD020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CF8888F-7A7C-4A40-9D27-97B39D22B5B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4AE6DE-D9C6-44AB-9D0F-5C034C205882}"/>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5" name="Footer Placeholder 4">
            <a:extLst>
              <a:ext uri="{FF2B5EF4-FFF2-40B4-BE49-F238E27FC236}">
                <a16:creationId xmlns:a16="http://schemas.microsoft.com/office/drawing/2014/main" id="{FE57EDFE-43B1-4D42-960B-8011AAA4E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8A9E8-2454-4470-A674-543CF1C2FD9F}"/>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427145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13B2-16E2-4D74-BFA3-741381912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CB94-3473-4B40-B7FC-65A43567000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FADF5-AB1E-431F-BC2A-0A1AECAD1D7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5A8D7-B73B-4D63-B957-D91F894A05C5}"/>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6" name="Footer Placeholder 5">
            <a:extLst>
              <a:ext uri="{FF2B5EF4-FFF2-40B4-BE49-F238E27FC236}">
                <a16:creationId xmlns:a16="http://schemas.microsoft.com/office/drawing/2014/main" id="{158F828B-F979-4641-B8EF-233788D5A5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761CA-B4C3-4BDE-B329-3A5C5B18A294}"/>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230883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0DD0-95F1-40B8-9E65-4E0B35D21FD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1E6CE6-737D-4814-B3CD-495A911649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A63E7-4136-4DC5-A56E-0B23FB8BBAC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65618-A7C7-4B6B-8E88-56F5669A7F7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A7E6FB2-89BE-4129-9925-90FA2CDD7DF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F7BAA-F87D-4573-9E4E-A996D23B8661}"/>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8" name="Footer Placeholder 7">
            <a:extLst>
              <a:ext uri="{FF2B5EF4-FFF2-40B4-BE49-F238E27FC236}">
                <a16:creationId xmlns:a16="http://schemas.microsoft.com/office/drawing/2014/main" id="{6905BA6D-F670-490E-9E15-BC827CCDCE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4B5A6F-4FDE-44B7-BDCD-6C23F299C2C5}"/>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277858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F6AD-50B6-4A77-84CA-638FB6EFD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9186A2-B984-4C5F-93CA-B78348EDB0A5}"/>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4" name="Footer Placeholder 3">
            <a:extLst>
              <a:ext uri="{FF2B5EF4-FFF2-40B4-BE49-F238E27FC236}">
                <a16:creationId xmlns:a16="http://schemas.microsoft.com/office/drawing/2014/main" id="{905A1AF1-3D4B-4D08-9ADD-E642DAB6F8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57755-1EB6-4C0E-95EA-382C2432FD9A}"/>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30365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6BF70-3587-4330-B0E2-9CB117A37893}"/>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3" name="Footer Placeholder 2">
            <a:extLst>
              <a:ext uri="{FF2B5EF4-FFF2-40B4-BE49-F238E27FC236}">
                <a16:creationId xmlns:a16="http://schemas.microsoft.com/office/drawing/2014/main" id="{C8ACCB79-BC2D-490F-A853-AB95A7062A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4EFED8-38DD-4DCE-B366-06EDBB53C9D4}"/>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292382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9C96-AA06-4821-A219-5D2D0F15FA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BDA1EA-774E-426F-9356-4BBC1E0D18F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E65FF4-9A7A-4429-A42B-C79F863CD17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0DC229-23F6-4EAA-AF59-17125C41D043}"/>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6" name="Footer Placeholder 5">
            <a:extLst>
              <a:ext uri="{FF2B5EF4-FFF2-40B4-BE49-F238E27FC236}">
                <a16:creationId xmlns:a16="http://schemas.microsoft.com/office/drawing/2014/main" id="{AF2A91BF-128E-4003-94A2-E20118613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776DA-AEEA-45D7-9174-363189618188}"/>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10885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9927-E914-4226-B70D-1EF16EB65A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364198-DCBC-4292-8E02-E34654566A7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3D6CC5-4E9D-4FCC-A0AB-C4675ADD47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0259E02-5E37-4F12-9904-8A16B1FAB4BD}"/>
              </a:ext>
            </a:extLst>
          </p:cNvPr>
          <p:cNvSpPr>
            <a:spLocks noGrp="1"/>
          </p:cNvSpPr>
          <p:nvPr>
            <p:ph type="dt" sz="half" idx="10"/>
          </p:nvPr>
        </p:nvSpPr>
        <p:spPr/>
        <p:txBody>
          <a:bodyPr/>
          <a:lstStyle/>
          <a:p>
            <a:fld id="{B958E1BC-047D-4E72-9158-601A3306CFAB}" type="datetimeFigureOut">
              <a:rPr lang="en-US" smtClean="0"/>
              <a:t>3/16/2023</a:t>
            </a:fld>
            <a:endParaRPr lang="en-US"/>
          </a:p>
        </p:txBody>
      </p:sp>
      <p:sp>
        <p:nvSpPr>
          <p:cNvPr id="6" name="Footer Placeholder 5">
            <a:extLst>
              <a:ext uri="{FF2B5EF4-FFF2-40B4-BE49-F238E27FC236}">
                <a16:creationId xmlns:a16="http://schemas.microsoft.com/office/drawing/2014/main" id="{F79862A6-1932-4EC6-BBA0-ED3B671F7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48AF3-7F99-46C7-96D5-303267C49280}"/>
              </a:ext>
            </a:extLst>
          </p:cNvPr>
          <p:cNvSpPr>
            <a:spLocks noGrp="1"/>
          </p:cNvSpPr>
          <p:nvPr>
            <p:ph type="sldNum" sz="quarter" idx="12"/>
          </p:nvPr>
        </p:nvSpPr>
        <p:spPr/>
        <p:txBody>
          <a:bodyPr/>
          <a:lstStyle/>
          <a:p>
            <a:fld id="{7BB693D4-BE13-459D-9D51-D03D641E57C5}" type="slidenum">
              <a:rPr lang="en-US" smtClean="0"/>
              <a:t>‹#›</a:t>
            </a:fld>
            <a:endParaRPr lang="en-US"/>
          </a:p>
        </p:txBody>
      </p:sp>
    </p:spTree>
    <p:extLst>
      <p:ext uri="{BB962C8B-B14F-4D97-AF65-F5344CB8AC3E}">
        <p14:creationId xmlns:p14="http://schemas.microsoft.com/office/powerpoint/2010/main" val="419006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746877-5389-4336-91DD-096B8DCA84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A9FB51-266C-430A-BB97-A8D80BA100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8129E-309B-4351-B7BE-1A0D2F1198B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58E1BC-047D-4E72-9158-601A3306CFAB}" type="datetimeFigureOut">
              <a:rPr lang="en-US" smtClean="0"/>
              <a:t>3/16/2023</a:t>
            </a:fld>
            <a:endParaRPr lang="en-US"/>
          </a:p>
        </p:txBody>
      </p:sp>
      <p:sp>
        <p:nvSpPr>
          <p:cNvPr id="5" name="Footer Placeholder 4">
            <a:extLst>
              <a:ext uri="{FF2B5EF4-FFF2-40B4-BE49-F238E27FC236}">
                <a16:creationId xmlns:a16="http://schemas.microsoft.com/office/drawing/2014/main" id="{CF29F170-E6B8-4962-AC70-6683BAF1444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21070B-882A-4B66-B2E4-E22FAFE331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B693D4-BE13-459D-9D51-D03D641E57C5}" type="slidenum">
              <a:rPr lang="en-US" smtClean="0"/>
              <a:t>‹#›</a:t>
            </a:fld>
            <a:endParaRPr lang="en-US"/>
          </a:p>
        </p:txBody>
      </p:sp>
    </p:spTree>
    <p:extLst>
      <p:ext uri="{BB962C8B-B14F-4D97-AF65-F5344CB8AC3E}">
        <p14:creationId xmlns:p14="http://schemas.microsoft.com/office/powerpoint/2010/main" val="140141501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ohsonline.com/Articles/2004/08/The-ABCs-Ds-and-Ks-of-Fire-Extinguishers.aspx?Page=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www.youtube.com/watch?v=JmMWzWiYGks" TargetMode="Externa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jy79I_AuXgc"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6.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50D61D2-BD59-4DFA-B015-0E8AA8AAF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26" y="3437956"/>
            <a:ext cx="3059895" cy="2037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pics of cutting torch">
            <a:extLst>
              <a:ext uri="{FF2B5EF4-FFF2-40B4-BE49-F238E27FC236}">
                <a16:creationId xmlns:a16="http://schemas.microsoft.com/office/drawing/2014/main" id="{DFEB2FA9-4214-4E00-9E5C-4DE639D7F2F6}"/>
              </a:ext>
            </a:extLst>
          </p:cNvPr>
          <p:cNvPicPr/>
          <p:nvPr/>
        </p:nvPicPr>
        <p:blipFill>
          <a:blip r:embed="rId3">
            <a:extLst>
              <a:ext uri="{28A0092B-C50C-407E-A947-70E740481C1C}">
                <a14:useLocalDpi xmlns:a14="http://schemas.microsoft.com/office/drawing/2010/main" val="0"/>
              </a:ext>
            </a:extLst>
          </a:blip>
          <a:stretch>
            <a:fillRect/>
          </a:stretch>
        </p:blipFill>
        <p:spPr>
          <a:xfrm>
            <a:off x="5045530" y="3927070"/>
            <a:ext cx="3551143" cy="1926724"/>
          </a:xfrm>
          <a:prstGeom prst="rect">
            <a:avLst/>
          </a:prstGeom>
        </p:spPr>
      </p:pic>
      <p:sp>
        <p:nvSpPr>
          <p:cNvPr id="7" name="Title 6">
            <a:extLst>
              <a:ext uri="{FF2B5EF4-FFF2-40B4-BE49-F238E27FC236}">
                <a16:creationId xmlns:a16="http://schemas.microsoft.com/office/drawing/2014/main" id="{4B78654C-0450-4FDC-A210-3EC364EC71A4}"/>
              </a:ext>
            </a:extLst>
          </p:cNvPr>
          <p:cNvSpPr>
            <a:spLocks noGrp="1"/>
          </p:cNvSpPr>
          <p:nvPr>
            <p:ph type="title"/>
          </p:nvPr>
        </p:nvSpPr>
        <p:spPr>
          <a:xfrm>
            <a:off x="628650" y="1382316"/>
            <a:ext cx="7886700" cy="1824605"/>
          </a:xfrm>
        </p:spPr>
        <p:txBody>
          <a:bodyPr>
            <a:normAutofit/>
          </a:bodyPr>
          <a:lstStyle/>
          <a:p>
            <a:pPr algn="ctr"/>
            <a:r>
              <a:rPr lang="en-US" b="1"/>
              <a:t>29 CFR 1926 - Subpart J</a:t>
            </a:r>
            <a:br>
              <a:rPr lang="en-US" b="1"/>
            </a:br>
            <a:br>
              <a:rPr lang="en-US" sz="750" b="1"/>
            </a:br>
            <a:r>
              <a:rPr lang="en-US" b="1"/>
              <a:t>Welding and Cutting</a:t>
            </a:r>
            <a:br>
              <a:rPr lang="en-US"/>
            </a:br>
            <a:endParaRPr lang="en-US"/>
          </a:p>
        </p:txBody>
      </p:sp>
      <p:pic>
        <p:nvPicPr>
          <p:cNvPr id="2" name="Picture 2">
            <a:extLst>
              <a:ext uri="{FF2B5EF4-FFF2-40B4-BE49-F238E27FC236}">
                <a16:creationId xmlns:a16="http://schemas.microsoft.com/office/drawing/2014/main" id="{F5267A0F-7106-4D46-AA0A-493630C09209}"/>
              </a:ext>
            </a:extLst>
          </p:cNvPr>
          <p:cNvPicPr>
            <a:picLocks noChangeAspect="1"/>
          </p:cNvPicPr>
          <p:nvPr/>
        </p:nvPicPr>
        <p:blipFill>
          <a:blip r:embed="rId4"/>
          <a:stretch>
            <a:fillRect/>
          </a:stretch>
        </p:blipFill>
        <p:spPr>
          <a:xfrm>
            <a:off x="3131389" y="395497"/>
            <a:ext cx="2743200" cy="804891"/>
          </a:xfrm>
          <a:prstGeom prst="rect">
            <a:avLst/>
          </a:prstGeom>
        </p:spPr>
      </p:pic>
    </p:spTree>
    <p:extLst>
      <p:ext uri="{BB962C8B-B14F-4D97-AF65-F5344CB8AC3E}">
        <p14:creationId xmlns:p14="http://schemas.microsoft.com/office/powerpoint/2010/main" val="391792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984F26-920C-4B71-9F16-5985F965B6AF}"/>
              </a:ext>
            </a:extLst>
          </p:cNvPr>
          <p:cNvSpPr txBox="1"/>
          <p:nvPr/>
        </p:nvSpPr>
        <p:spPr>
          <a:xfrm>
            <a:off x="436713" y="1170424"/>
            <a:ext cx="4573329" cy="461665"/>
          </a:xfrm>
          <a:prstGeom prst="rect">
            <a:avLst/>
          </a:prstGeom>
          <a:noFill/>
        </p:spPr>
        <p:txBody>
          <a:bodyPr wrap="square">
            <a:spAutoFit/>
          </a:bodyPr>
          <a:lstStyle/>
          <a:p>
            <a:pPr>
              <a:defRPr/>
            </a:pPr>
            <a:r>
              <a:rPr lang="en-US" sz="2400" b="1">
                <a:solidFill>
                  <a:prstClr val="black"/>
                </a:solidFill>
                <a:latin typeface="Calibri" panose="020F0502020204030204"/>
              </a:rPr>
              <a:t>Storage of Cylinders </a:t>
            </a:r>
            <a:r>
              <a:rPr lang="en-US" sz="2400" b="1" err="1">
                <a:solidFill>
                  <a:prstClr val="black"/>
                </a:solidFill>
                <a:latin typeface="Calibri" panose="020F0502020204030204"/>
              </a:rPr>
              <a:t>cont</a:t>
            </a:r>
            <a:r>
              <a:rPr lang="en-US" sz="2400" b="1">
                <a:solidFill>
                  <a:prstClr val="black"/>
                </a:solidFill>
                <a:latin typeface="Calibri" panose="020F0502020204030204"/>
              </a:rPr>
              <a:t>:</a:t>
            </a:r>
          </a:p>
        </p:txBody>
      </p:sp>
      <p:sp>
        <p:nvSpPr>
          <p:cNvPr id="8" name="TextBox 7">
            <a:extLst>
              <a:ext uri="{FF2B5EF4-FFF2-40B4-BE49-F238E27FC236}">
                <a16:creationId xmlns:a16="http://schemas.microsoft.com/office/drawing/2014/main" id="{5B4F94C2-96B8-4A31-9433-6D3D01A1FB92}"/>
              </a:ext>
            </a:extLst>
          </p:cNvPr>
          <p:cNvSpPr txBox="1"/>
          <p:nvPr/>
        </p:nvSpPr>
        <p:spPr>
          <a:xfrm>
            <a:off x="436713" y="2009513"/>
            <a:ext cx="7690982" cy="1631216"/>
          </a:xfrm>
          <a:prstGeom prst="rect">
            <a:avLst/>
          </a:prstGeom>
          <a:noFill/>
        </p:spPr>
        <p:txBody>
          <a:bodyPr wrap="square">
            <a:spAutoFit/>
          </a:bodyPr>
          <a:lstStyle/>
          <a:p>
            <a:pPr marL="214313" indent="-214313">
              <a:buFont typeface="Arial" panose="020B0604020202020204" pitchFamily="34" charset="0"/>
              <a:buChar char="•"/>
              <a:defRPr/>
            </a:pPr>
            <a:r>
              <a:rPr lang="en-US" sz="2000">
                <a:solidFill>
                  <a:prstClr val="black"/>
                </a:solidFill>
                <a:latin typeface="Calibri" panose="020F0502020204030204"/>
              </a:rPr>
              <a:t>Oxygen cylinders in storage shall be separated from fuel-gas cylinders or combustible materials (especially oil or grease), a minimum distance of 20 feet (6.1 m) or by a noncombustible barrier at least 5 feet (1.5 m) high having a fire-resistance rating of at least one-half hour</a:t>
            </a:r>
          </a:p>
        </p:txBody>
      </p:sp>
      <p:sp>
        <p:nvSpPr>
          <p:cNvPr id="10" name="TextBox 9">
            <a:extLst>
              <a:ext uri="{FF2B5EF4-FFF2-40B4-BE49-F238E27FC236}">
                <a16:creationId xmlns:a16="http://schemas.microsoft.com/office/drawing/2014/main" id="{A614B5DD-4AD3-483A-B4B6-965C175F829C}"/>
              </a:ext>
            </a:extLst>
          </p:cNvPr>
          <p:cNvSpPr txBox="1"/>
          <p:nvPr/>
        </p:nvSpPr>
        <p:spPr>
          <a:xfrm>
            <a:off x="436713" y="4018153"/>
            <a:ext cx="7690982"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Valve protection caps, where cylinder is designed to accept a cap, shall always be in place except when cylinders are in use or connected for use</a:t>
            </a:r>
            <a:endParaRPr lang="en-US" sz="2000" dirty="0">
              <a:solidFill>
                <a:prstClr val="black"/>
              </a:solidFill>
              <a:latin typeface="Calibri" panose="020F0502020204030204"/>
            </a:endParaRPr>
          </a:p>
        </p:txBody>
      </p:sp>
      <p:sp>
        <p:nvSpPr>
          <p:cNvPr id="9" name="Title 1">
            <a:extLst>
              <a:ext uri="{FF2B5EF4-FFF2-40B4-BE49-F238E27FC236}">
                <a16:creationId xmlns:a16="http://schemas.microsoft.com/office/drawing/2014/main" id="{07FB324F-E473-4593-8CEA-C8B4C63EDCD5}"/>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11" name="TextBox 10">
            <a:extLst>
              <a:ext uri="{FF2B5EF4-FFF2-40B4-BE49-F238E27FC236}">
                <a16:creationId xmlns:a16="http://schemas.microsoft.com/office/drawing/2014/main" id="{8E1C4503-EFA3-4D8B-AF08-03DC4CFD17C0}"/>
              </a:ext>
            </a:extLst>
          </p:cNvPr>
          <p:cNvSpPr txBox="1"/>
          <p:nvPr/>
        </p:nvSpPr>
        <p:spPr>
          <a:xfrm>
            <a:off x="1052735" y="477389"/>
            <a:ext cx="6458938" cy="461665"/>
          </a:xfrm>
          <a:prstGeom prst="rect">
            <a:avLst/>
          </a:prstGeom>
          <a:noFill/>
        </p:spPr>
        <p:txBody>
          <a:bodyPr wrap="square">
            <a:spAutoFit/>
          </a:bodyPr>
          <a:lstStyle/>
          <a:p>
            <a:pPr>
              <a:defRPr/>
            </a:pPr>
            <a:r>
              <a:rPr lang="en-US" sz="2400">
                <a:solidFill>
                  <a:prstClr val="black"/>
                </a:solidFill>
                <a:latin typeface="Calibri" panose="020F0502020204030204"/>
              </a:rPr>
              <a:t>§1926.350 —  Oxygen-fuel gas welding and cutting</a:t>
            </a:r>
          </a:p>
        </p:txBody>
      </p:sp>
    </p:spTree>
    <p:extLst>
      <p:ext uri="{BB962C8B-B14F-4D97-AF65-F5344CB8AC3E}">
        <p14:creationId xmlns:p14="http://schemas.microsoft.com/office/powerpoint/2010/main" val="419044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FBEED1-F36D-4EA2-9E2A-ADB22B3A0D20}"/>
              </a:ext>
            </a:extLst>
          </p:cNvPr>
          <p:cNvSpPr txBox="1"/>
          <p:nvPr/>
        </p:nvSpPr>
        <p:spPr>
          <a:xfrm>
            <a:off x="436713" y="912090"/>
            <a:ext cx="4570029" cy="461665"/>
          </a:xfrm>
          <a:prstGeom prst="rect">
            <a:avLst/>
          </a:prstGeom>
          <a:noFill/>
        </p:spPr>
        <p:txBody>
          <a:bodyPr wrap="square">
            <a:spAutoFit/>
          </a:bodyPr>
          <a:lstStyle/>
          <a:p>
            <a:pPr>
              <a:defRPr/>
            </a:pPr>
            <a:r>
              <a:rPr lang="en-US" sz="2400" b="1">
                <a:solidFill>
                  <a:prstClr val="black"/>
                </a:solidFill>
                <a:latin typeface="Calibri" panose="020F0502020204030204"/>
              </a:rPr>
              <a:t>Operating procedures:</a:t>
            </a:r>
          </a:p>
        </p:txBody>
      </p:sp>
      <p:sp>
        <p:nvSpPr>
          <p:cNvPr id="7" name="TextBox 6">
            <a:extLst>
              <a:ext uri="{FF2B5EF4-FFF2-40B4-BE49-F238E27FC236}">
                <a16:creationId xmlns:a16="http://schemas.microsoft.com/office/drawing/2014/main" id="{7FFCEC04-61A7-48E4-8D85-DDE4C3BD9FE5}"/>
              </a:ext>
            </a:extLst>
          </p:cNvPr>
          <p:cNvSpPr txBox="1"/>
          <p:nvPr/>
        </p:nvSpPr>
        <p:spPr>
          <a:xfrm>
            <a:off x="436713" y="1373755"/>
            <a:ext cx="8026619" cy="707886"/>
          </a:xfrm>
          <a:prstGeom prst="rect">
            <a:avLst/>
          </a:prstGeom>
          <a:noFill/>
        </p:spPr>
        <p:txBody>
          <a:bodyPr wrap="square">
            <a:spAutoFit/>
          </a:bodyPr>
          <a:lstStyle/>
          <a:p>
            <a:pPr marL="257175" indent="-257175">
              <a:buFont typeface="Arial" panose="020B0604020202020204" pitchFamily="34" charset="0"/>
              <a:buChar char="•"/>
              <a:defRPr/>
            </a:pPr>
            <a:r>
              <a:rPr lang="en-US" sz="2000">
                <a:solidFill>
                  <a:srgbClr val="000000"/>
                </a:solidFill>
                <a:latin typeface="Calibri" panose="020F0502020204030204" pitchFamily="34" charset="0"/>
              </a:rPr>
              <a:t>Cylinders, cylinder valves, couplings, regulators, hose, and apparatus shall be kept free from oily or greasy substances</a:t>
            </a:r>
            <a:endParaRPr lang="en-US" sz="2000">
              <a:solidFill>
                <a:prstClr val="black"/>
              </a:solidFill>
              <a:latin typeface="Calibri" panose="020F0502020204030204"/>
            </a:endParaRPr>
          </a:p>
        </p:txBody>
      </p:sp>
      <p:sp>
        <p:nvSpPr>
          <p:cNvPr id="9" name="TextBox 8">
            <a:extLst>
              <a:ext uri="{FF2B5EF4-FFF2-40B4-BE49-F238E27FC236}">
                <a16:creationId xmlns:a16="http://schemas.microsoft.com/office/drawing/2014/main" id="{C173A5B8-47A0-446B-A006-D0CF61242CB5}"/>
              </a:ext>
            </a:extLst>
          </p:cNvPr>
          <p:cNvSpPr txBox="1"/>
          <p:nvPr/>
        </p:nvSpPr>
        <p:spPr>
          <a:xfrm>
            <a:off x="436713" y="2413337"/>
            <a:ext cx="6737788"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When transporting cylinders by a crane or derrick, a cradle, boat, or suitable platform shall be used. Slings or electric magnets shall not be used for this purpose</a:t>
            </a:r>
            <a:endParaRPr lang="en-US" sz="200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35D7CDD7-7F5C-4710-A732-D825DF648636}"/>
              </a:ext>
            </a:extLst>
          </p:cNvPr>
          <p:cNvSpPr txBox="1"/>
          <p:nvPr/>
        </p:nvSpPr>
        <p:spPr>
          <a:xfrm>
            <a:off x="436713" y="3809266"/>
            <a:ext cx="6737788" cy="707886"/>
          </a:xfrm>
          <a:prstGeom prst="rect">
            <a:avLst/>
          </a:prstGeom>
          <a:noFill/>
        </p:spPr>
        <p:txBody>
          <a:bodyPr wrap="square">
            <a:spAutoFit/>
          </a:bodyPr>
          <a:lstStyle/>
          <a:p>
            <a:pPr marL="257175" indent="-257175">
              <a:buFont typeface="Arial" panose="020B0604020202020204" pitchFamily="34" charset="0"/>
              <a:buChar char="•"/>
              <a:defRPr/>
            </a:pPr>
            <a:r>
              <a:rPr lang="en-US" sz="2000" dirty="0">
                <a:solidFill>
                  <a:srgbClr val="000000"/>
                </a:solidFill>
                <a:latin typeface="Calibri" panose="020F0502020204030204" pitchFamily="34" charset="0"/>
              </a:rPr>
              <a:t>Valve-protection caps shall not be used for lifting cylinders from one vertical position to another</a:t>
            </a:r>
            <a:endParaRPr lang="en-US" sz="2000"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928FA7EF-7F6C-4C98-9D8C-F3DB1A52D1BD}"/>
              </a:ext>
            </a:extLst>
          </p:cNvPr>
          <p:cNvSpPr txBox="1"/>
          <p:nvPr/>
        </p:nvSpPr>
        <p:spPr>
          <a:xfrm>
            <a:off x="436713" y="4668637"/>
            <a:ext cx="6418537" cy="163121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Unless cylinders are secured on a special truck, regulators shall be removed and valve-protection caps, when provided for, shall be put in place before cylinders are moved. Cylinder valves shall be closed before moving cylinders</a:t>
            </a:r>
            <a:endParaRPr lang="en-US" sz="2000" dirty="0">
              <a:solidFill>
                <a:prstClr val="black"/>
              </a:solidFill>
              <a:latin typeface="Calibri" panose="020F0502020204030204"/>
            </a:endParaRPr>
          </a:p>
        </p:txBody>
      </p:sp>
      <p:pic>
        <p:nvPicPr>
          <p:cNvPr id="11266" name="Picture 2">
            <a:extLst>
              <a:ext uri="{FF2B5EF4-FFF2-40B4-BE49-F238E27FC236}">
                <a16:creationId xmlns:a16="http://schemas.microsoft.com/office/drawing/2014/main" id="{343ABE8F-FDFC-4E93-8C04-65540D8E1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660" y="2248348"/>
            <a:ext cx="1856889" cy="382972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EB1795A-9D7B-4D41-84A0-F36D079E7259}"/>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14" name="TextBox 13">
            <a:extLst>
              <a:ext uri="{FF2B5EF4-FFF2-40B4-BE49-F238E27FC236}">
                <a16:creationId xmlns:a16="http://schemas.microsoft.com/office/drawing/2014/main" id="{E0D3F9F9-4ABF-4A4F-B9D0-5A4E00308225}"/>
              </a:ext>
            </a:extLst>
          </p:cNvPr>
          <p:cNvSpPr txBox="1"/>
          <p:nvPr/>
        </p:nvSpPr>
        <p:spPr>
          <a:xfrm>
            <a:off x="436713" y="455958"/>
            <a:ext cx="8270574" cy="461665"/>
          </a:xfrm>
          <a:prstGeom prst="rect">
            <a:avLst/>
          </a:prstGeom>
          <a:noFill/>
        </p:spPr>
        <p:txBody>
          <a:bodyPr wrap="square">
            <a:spAutoFit/>
          </a:bodyPr>
          <a:lstStyle/>
          <a:p>
            <a:pPr>
              <a:defRPr/>
            </a:pPr>
            <a:r>
              <a:rPr lang="en-US" sz="2400">
                <a:solidFill>
                  <a:prstClr val="black"/>
                </a:solidFill>
                <a:latin typeface="Calibri" panose="020F0502020204030204"/>
              </a:rPr>
              <a:t>§1926.350  —  Oxygen-fuel gas welding and cutting</a:t>
            </a:r>
          </a:p>
        </p:txBody>
      </p:sp>
    </p:spTree>
    <p:extLst>
      <p:ext uri="{BB962C8B-B14F-4D97-AF65-F5344CB8AC3E}">
        <p14:creationId xmlns:p14="http://schemas.microsoft.com/office/powerpoint/2010/main" val="3237904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EF056E-F277-4E15-AEDF-A0048521D790}"/>
              </a:ext>
            </a:extLst>
          </p:cNvPr>
          <p:cNvSpPr txBox="1"/>
          <p:nvPr/>
        </p:nvSpPr>
        <p:spPr>
          <a:xfrm>
            <a:off x="1588625" y="397945"/>
            <a:ext cx="6439715" cy="461665"/>
          </a:xfrm>
          <a:prstGeom prst="rect">
            <a:avLst/>
          </a:prstGeom>
          <a:noFill/>
        </p:spPr>
        <p:txBody>
          <a:bodyPr wrap="square">
            <a:spAutoFit/>
          </a:bodyPr>
          <a:lstStyle/>
          <a:p>
            <a:pPr>
              <a:defRPr/>
            </a:pPr>
            <a:r>
              <a:rPr lang="en-US" sz="2400">
                <a:solidFill>
                  <a:prstClr val="black"/>
                </a:solidFill>
                <a:latin typeface="Calibri" panose="020F0502020204030204"/>
              </a:rPr>
              <a:t>§1926.350 —  Oxygen-fuel gas welding and cutting</a:t>
            </a:r>
          </a:p>
        </p:txBody>
      </p:sp>
      <p:sp>
        <p:nvSpPr>
          <p:cNvPr id="4" name="TextBox 3">
            <a:extLst>
              <a:ext uri="{FF2B5EF4-FFF2-40B4-BE49-F238E27FC236}">
                <a16:creationId xmlns:a16="http://schemas.microsoft.com/office/drawing/2014/main" id="{907EEBAF-64A9-41BB-A64A-89169C3E6100}"/>
              </a:ext>
            </a:extLst>
          </p:cNvPr>
          <p:cNvSpPr txBox="1"/>
          <p:nvPr/>
        </p:nvSpPr>
        <p:spPr>
          <a:xfrm>
            <a:off x="238453" y="982859"/>
            <a:ext cx="4570029" cy="461665"/>
          </a:xfrm>
          <a:prstGeom prst="rect">
            <a:avLst/>
          </a:prstGeom>
          <a:noFill/>
        </p:spPr>
        <p:txBody>
          <a:bodyPr wrap="square">
            <a:spAutoFit/>
          </a:bodyPr>
          <a:lstStyle/>
          <a:p>
            <a:pPr>
              <a:defRPr/>
            </a:pPr>
            <a:r>
              <a:rPr lang="en-US" sz="2400" b="1">
                <a:solidFill>
                  <a:prstClr val="black"/>
                </a:solidFill>
                <a:latin typeface="Calibri" panose="020F0502020204030204"/>
              </a:rPr>
              <a:t>Operating procedures cont.:</a:t>
            </a:r>
          </a:p>
        </p:txBody>
      </p:sp>
      <p:sp>
        <p:nvSpPr>
          <p:cNvPr id="6" name="TextBox 5">
            <a:extLst>
              <a:ext uri="{FF2B5EF4-FFF2-40B4-BE49-F238E27FC236}">
                <a16:creationId xmlns:a16="http://schemas.microsoft.com/office/drawing/2014/main" id="{D5920EC8-04BB-4115-902F-BC81E0A70CEB}"/>
              </a:ext>
            </a:extLst>
          </p:cNvPr>
          <p:cNvSpPr txBox="1"/>
          <p:nvPr/>
        </p:nvSpPr>
        <p:spPr>
          <a:xfrm>
            <a:off x="238453" y="1596744"/>
            <a:ext cx="8050268" cy="1015663"/>
          </a:xfrm>
          <a:prstGeom prst="rect">
            <a:avLst/>
          </a:prstGeom>
          <a:noFill/>
        </p:spPr>
        <p:txBody>
          <a:bodyPr wrap="square">
            <a:spAutoFit/>
          </a:bodyPr>
          <a:lstStyle/>
          <a:p>
            <a:pPr marL="214313" indent="-214313">
              <a:buFont typeface="Arial" panose="020B0604020202020204" pitchFamily="34" charset="0"/>
              <a:buChar char="•"/>
              <a:defRPr/>
            </a:pPr>
            <a:r>
              <a:rPr lang="en-US" sz="2000">
                <a:solidFill>
                  <a:srgbClr val="000000"/>
                </a:solidFill>
                <a:latin typeface="Calibri" panose="020F0502020204030204" pitchFamily="34" charset="0"/>
              </a:rPr>
              <a:t>Cylinders shall be kept far enough away from the actual welding or cutting operation so that sparks, hot slag, or flame will not reach them, or fire-resistant shields shall be provided</a:t>
            </a:r>
            <a:endParaRPr lang="en-US" sz="2000">
              <a:solidFill>
                <a:prstClr val="black"/>
              </a:solidFill>
              <a:latin typeface="Calibri" panose="020F0502020204030204"/>
            </a:endParaRPr>
          </a:p>
        </p:txBody>
      </p:sp>
      <p:sp>
        <p:nvSpPr>
          <p:cNvPr id="8" name="TextBox 7">
            <a:extLst>
              <a:ext uri="{FF2B5EF4-FFF2-40B4-BE49-F238E27FC236}">
                <a16:creationId xmlns:a16="http://schemas.microsoft.com/office/drawing/2014/main" id="{31FE5016-8FE0-4C7B-A7CA-74A7AD8EFD3A}"/>
              </a:ext>
            </a:extLst>
          </p:cNvPr>
          <p:cNvSpPr txBox="1"/>
          <p:nvPr/>
        </p:nvSpPr>
        <p:spPr>
          <a:xfrm>
            <a:off x="238453" y="2725061"/>
            <a:ext cx="8215805"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Cylinders shall not be placed where they might become part of an electric circuit</a:t>
            </a:r>
            <a:endParaRPr lang="en-US" sz="2000"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2C06E7BF-F296-4B45-B906-9227E09EA03C}"/>
              </a:ext>
            </a:extLst>
          </p:cNvPr>
          <p:cNvSpPr txBox="1"/>
          <p:nvPr/>
        </p:nvSpPr>
        <p:spPr>
          <a:xfrm>
            <a:off x="238453" y="3662298"/>
            <a:ext cx="8393168"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Cylinders shall be kept away from radiators, piping systems, layout tables, etc., that may be used for grounding electric circuits such as for arc welding machines</a:t>
            </a:r>
            <a:endParaRPr lang="en-US" sz="200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8A2024C6-BC02-48D8-B608-8880AEA67134}"/>
              </a:ext>
            </a:extLst>
          </p:cNvPr>
          <p:cNvSpPr txBox="1"/>
          <p:nvPr/>
        </p:nvSpPr>
        <p:spPr>
          <a:xfrm>
            <a:off x="238452" y="4907313"/>
            <a:ext cx="8215805"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Any practice such as the tapping of an electrode against a cylinder to strike an arc shall be prohibited</a:t>
            </a:r>
            <a:endParaRPr lang="en-US" sz="2000"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8D0A0E67-8908-416B-98A4-DD3296499203}"/>
              </a:ext>
            </a:extLst>
          </p:cNvPr>
          <p:cNvSpPr txBox="1"/>
          <p:nvPr/>
        </p:nvSpPr>
        <p:spPr>
          <a:xfrm>
            <a:off x="238453" y="5820161"/>
            <a:ext cx="8298574" cy="400110"/>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Cylinders shall never be used as rollers or supports, whether full or empty.</a:t>
            </a:r>
          </a:p>
        </p:txBody>
      </p:sp>
      <p:sp>
        <p:nvSpPr>
          <p:cNvPr id="11" name="Title 1">
            <a:extLst>
              <a:ext uri="{FF2B5EF4-FFF2-40B4-BE49-F238E27FC236}">
                <a16:creationId xmlns:a16="http://schemas.microsoft.com/office/drawing/2014/main" id="{D98B662A-2D13-4A64-8C7E-63E608280586}"/>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95296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EF056E-F277-4E15-AEDF-A0048521D790}"/>
              </a:ext>
            </a:extLst>
          </p:cNvPr>
          <p:cNvSpPr txBox="1"/>
          <p:nvPr/>
        </p:nvSpPr>
        <p:spPr>
          <a:xfrm>
            <a:off x="1550974" y="381437"/>
            <a:ext cx="6515018" cy="461665"/>
          </a:xfrm>
          <a:prstGeom prst="rect">
            <a:avLst/>
          </a:prstGeom>
          <a:noFill/>
        </p:spPr>
        <p:txBody>
          <a:bodyPr wrap="square">
            <a:spAutoFit/>
          </a:bodyPr>
          <a:lstStyle/>
          <a:p>
            <a:pPr>
              <a:defRPr/>
            </a:pPr>
            <a:r>
              <a:rPr lang="en-US" sz="2400">
                <a:solidFill>
                  <a:prstClr val="black"/>
                </a:solidFill>
                <a:latin typeface="Calibri" panose="020F0502020204030204"/>
              </a:rPr>
              <a:t>§1926.350 —  Oxygen-fuel gas welding and cutting</a:t>
            </a:r>
          </a:p>
        </p:txBody>
      </p:sp>
      <p:sp>
        <p:nvSpPr>
          <p:cNvPr id="4" name="TextBox 3">
            <a:extLst>
              <a:ext uri="{FF2B5EF4-FFF2-40B4-BE49-F238E27FC236}">
                <a16:creationId xmlns:a16="http://schemas.microsoft.com/office/drawing/2014/main" id="{F7854D1F-E13C-404F-AF86-EB7C0CB205F3}"/>
              </a:ext>
            </a:extLst>
          </p:cNvPr>
          <p:cNvSpPr txBox="1"/>
          <p:nvPr/>
        </p:nvSpPr>
        <p:spPr>
          <a:xfrm>
            <a:off x="238454" y="951809"/>
            <a:ext cx="4570029" cy="400110"/>
          </a:xfrm>
          <a:prstGeom prst="rect">
            <a:avLst/>
          </a:prstGeom>
          <a:noFill/>
        </p:spPr>
        <p:txBody>
          <a:bodyPr wrap="square">
            <a:spAutoFit/>
          </a:bodyPr>
          <a:lstStyle/>
          <a:p>
            <a:pPr>
              <a:defRPr/>
            </a:pPr>
            <a:r>
              <a:rPr lang="en-US" sz="2000" b="1">
                <a:solidFill>
                  <a:prstClr val="black"/>
                </a:solidFill>
                <a:latin typeface="Calibri" panose="020F0502020204030204"/>
              </a:rPr>
              <a:t>Operating procedures cont.:</a:t>
            </a:r>
          </a:p>
        </p:txBody>
      </p:sp>
      <p:sp>
        <p:nvSpPr>
          <p:cNvPr id="6" name="TextBox 5">
            <a:extLst>
              <a:ext uri="{FF2B5EF4-FFF2-40B4-BE49-F238E27FC236}">
                <a16:creationId xmlns:a16="http://schemas.microsoft.com/office/drawing/2014/main" id="{EFCBF818-1401-4BA8-A790-43F06825D646}"/>
              </a:ext>
            </a:extLst>
          </p:cNvPr>
          <p:cNvSpPr txBox="1"/>
          <p:nvPr/>
        </p:nvSpPr>
        <p:spPr>
          <a:xfrm>
            <a:off x="238453" y="1449340"/>
            <a:ext cx="8428640" cy="1015663"/>
          </a:xfrm>
          <a:prstGeom prst="rect">
            <a:avLst/>
          </a:prstGeom>
          <a:noFill/>
        </p:spPr>
        <p:txBody>
          <a:bodyPr wrap="square">
            <a:spAutoFit/>
          </a:bodyPr>
          <a:lstStyle/>
          <a:p>
            <a:pPr marL="214313" indent="-214313">
              <a:buFont typeface="Arial" panose="020B0604020202020204" pitchFamily="34" charset="0"/>
              <a:buChar char="•"/>
              <a:defRPr/>
            </a:pPr>
            <a:r>
              <a:rPr lang="en-US" sz="2000">
                <a:solidFill>
                  <a:srgbClr val="000000"/>
                </a:solidFill>
                <a:latin typeface="Calibri" panose="020F0502020204030204" pitchFamily="34" charset="0"/>
              </a:rPr>
              <a:t>Before connecting the regulator to the cylinder valve, the valve shall be opened slightly for an instant and then closed. Always stand to one side of the outlet when opening the cylinder valve</a:t>
            </a:r>
            <a:endParaRPr lang="en-US" sz="2000">
              <a:solidFill>
                <a:prstClr val="black"/>
              </a:solidFill>
              <a:latin typeface="Calibri" panose="020F0502020204030204"/>
            </a:endParaRPr>
          </a:p>
        </p:txBody>
      </p:sp>
      <p:sp>
        <p:nvSpPr>
          <p:cNvPr id="8" name="TextBox 7">
            <a:extLst>
              <a:ext uri="{FF2B5EF4-FFF2-40B4-BE49-F238E27FC236}">
                <a16:creationId xmlns:a16="http://schemas.microsoft.com/office/drawing/2014/main" id="{EE4E1ABD-97B3-4E36-885C-84C1BBD5163F}"/>
              </a:ext>
            </a:extLst>
          </p:cNvPr>
          <p:cNvSpPr txBox="1"/>
          <p:nvPr/>
        </p:nvSpPr>
        <p:spPr>
          <a:xfrm>
            <a:off x="238453" y="2562424"/>
            <a:ext cx="8428640"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Never crack a fuel-gas cylinder valve near other welding work or near sparks, flame, or other possible sources of ignition</a:t>
            </a:r>
          </a:p>
        </p:txBody>
      </p:sp>
      <p:sp>
        <p:nvSpPr>
          <p:cNvPr id="10" name="TextBox 9">
            <a:extLst>
              <a:ext uri="{FF2B5EF4-FFF2-40B4-BE49-F238E27FC236}">
                <a16:creationId xmlns:a16="http://schemas.microsoft.com/office/drawing/2014/main" id="{032F0CBA-18C0-4806-AEC0-57B13B8F24F1}"/>
              </a:ext>
            </a:extLst>
          </p:cNvPr>
          <p:cNvSpPr txBox="1"/>
          <p:nvPr/>
        </p:nvSpPr>
        <p:spPr>
          <a:xfrm>
            <a:off x="238453" y="3438169"/>
            <a:ext cx="8428640"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Before a regulator is removed from a cylinder valve, the cylinder valve shall be closed, and the gas released from the regulator</a:t>
            </a:r>
          </a:p>
        </p:txBody>
      </p:sp>
      <p:sp>
        <p:nvSpPr>
          <p:cNvPr id="12" name="TextBox 11">
            <a:extLst>
              <a:ext uri="{FF2B5EF4-FFF2-40B4-BE49-F238E27FC236}">
                <a16:creationId xmlns:a16="http://schemas.microsoft.com/office/drawing/2014/main" id="{19458AD3-03F8-4224-821D-57F4AB2F0A74}"/>
              </a:ext>
            </a:extLst>
          </p:cNvPr>
          <p:cNvSpPr txBox="1"/>
          <p:nvPr/>
        </p:nvSpPr>
        <p:spPr>
          <a:xfrm>
            <a:off x="238453" y="4345616"/>
            <a:ext cx="8428640"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An acetylene cylinder valve shall not be opened more than one and one-half turns of the spindle, and preferably no more than three-fourths of a turn</a:t>
            </a:r>
          </a:p>
        </p:txBody>
      </p:sp>
      <p:sp>
        <p:nvSpPr>
          <p:cNvPr id="14" name="TextBox 13">
            <a:extLst>
              <a:ext uri="{FF2B5EF4-FFF2-40B4-BE49-F238E27FC236}">
                <a16:creationId xmlns:a16="http://schemas.microsoft.com/office/drawing/2014/main" id="{929417B3-69BD-4FBB-BFF3-3E64F211CAA9}"/>
              </a:ext>
            </a:extLst>
          </p:cNvPr>
          <p:cNvSpPr txBox="1"/>
          <p:nvPr/>
        </p:nvSpPr>
        <p:spPr>
          <a:xfrm>
            <a:off x="238453" y="5245538"/>
            <a:ext cx="8771540"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Where a special wrench is required, it shall be left in position on the stem of the valve while the cylinder is in use so that the fuel-gas flow can be quickly turned off in case of emergency</a:t>
            </a:r>
          </a:p>
        </p:txBody>
      </p:sp>
      <p:sp>
        <p:nvSpPr>
          <p:cNvPr id="11" name="Title 1">
            <a:extLst>
              <a:ext uri="{FF2B5EF4-FFF2-40B4-BE49-F238E27FC236}">
                <a16:creationId xmlns:a16="http://schemas.microsoft.com/office/drawing/2014/main" id="{973AE69B-F405-4900-9626-4ED42806FA96}"/>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15738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EF056E-F277-4E15-AEDF-A0048521D790}"/>
              </a:ext>
            </a:extLst>
          </p:cNvPr>
          <p:cNvSpPr txBox="1"/>
          <p:nvPr/>
        </p:nvSpPr>
        <p:spPr>
          <a:xfrm>
            <a:off x="1618719" y="395291"/>
            <a:ext cx="6471988" cy="461665"/>
          </a:xfrm>
          <a:prstGeom prst="rect">
            <a:avLst/>
          </a:prstGeom>
          <a:noFill/>
        </p:spPr>
        <p:txBody>
          <a:bodyPr wrap="square">
            <a:spAutoFit/>
          </a:bodyPr>
          <a:lstStyle/>
          <a:p>
            <a:pPr>
              <a:defRPr/>
            </a:pPr>
            <a:r>
              <a:rPr lang="en-US" sz="2400">
                <a:solidFill>
                  <a:prstClr val="black"/>
                </a:solidFill>
                <a:latin typeface="Calibri" panose="020F0502020204030204"/>
              </a:rPr>
              <a:t>§1910.253 —  Oxygen-fuel gas welding and cutting</a:t>
            </a:r>
          </a:p>
        </p:txBody>
      </p:sp>
      <p:sp>
        <p:nvSpPr>
          <p:cNvPr id="5" name="TextBox 4">
            <a:extLst>
              <a:ext uri="{FF2B5EF4-FFF2-40B4-BE49-F238E27FC236}">
                <a16:creationId xmlns:a16="http://schemas.microsoft.com/office/drawing/2014/main" id="{D5FBD5DF-4C66-4373-B8C0-C00DC173E5D6}"/>
              </a:ext>
            </a:extLst>
          </p:cNvPr>
          <p:cNvSpPr txBox="1"/>
          <p:nvPr/>
        </p:nvSpPr>
        <p:spPr>
          <a:xfrm>
            <a:off x="261752" y="1012295"/>
            <a:ext cx="5911722" cy="461665"/>
          </a:xfrm>
          <a:prstGeom prst="rect">
            <a:avLst/>
          </a:prstGeom>
          <a:noFill/>
        </p:spPr>
        <p:txBody>
          <a:bodyPr wrap="square">
            <a:spAutoFit/>
          </a:bodyPr>
          <a:lstStyle/>
          <a:p>
            <a:pPr>
              <a:defRPr/>
            </a:pPr>
            <a:r>
              <a:rPr lang="en-US" sz="2400" b="1">
                <a:solidFill>
                  <a:prstClr val="black"/>
                </a:solidFill>
                <a:latin typeface="Calibri" panose="020F0502020204030204"/>
              </a:rPr>
              <a:t>Protective equipment, hose, and regulators:</a:t>
            </a:r>
          </a:p>
        </p:txBody>
      </p:sp>
      <p:sp>
        <p:nvSpPr>
          <p:cNvPr id="7" name="TextBox 6">
            <a:extLst>
              <a:ext uri="{FF2B5EF4-FFF2-40B4-BE49-F238E27FC236}">
                <a16:creationId xmlns:a16="http://schemas.microsoft.com/office/drawing/2014/main" id="{2FA4C434-F438-4DB7-8289-1558DF8EB2E2}"/>
              </a:ext>
            </a:extLst>
          </p:cNvPr>
          <p:cNvSpPr txBox="1"/>
          <p:nvPr/>
        </p:nvSpPr>
        <p:spPr>
          <a:xfrm>
            <a:off x="261752" y="1629299"/>
            <a:ext cx="5386013"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Equipment shall be installed and used only in the service for which it is approved and as</a:t>
            </a:r>
            <a:br>
              <a:rPr lang="en-US" sz="2000"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recommended by the manufacturer</a:t>
            </a:r>
            <a:endParaRPr lang="en-US" sz="200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9AC16A78-3BCD-4503-BB4F-43E2B19D77A7}"/>
              </a:ext>
            </a:extLst>
          </p:cNvPr>
          <p:cNvSpPr txBox="1"/>
          <p:nvPr/>
        </p:nvSpPr>
        <p:spPr>
          <a:xfrm>
            <a:off x="284684" y="2849116"/>
            <a:ext cx="5363081" cy="1323439"/>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Hose for oxy-fuel gas service shall comply with the Specification for Rubber Welding Hose, 1958, Compressed Gas Association and Rubber</a:t>
            </a:r>
            <a:br>
              <a:rPr lang="en-US" sz="2000"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Manufacturers Association</a:t>
            </a:r>
          </a:p>
        </p:txBody>
      </p:sp>
      <p:sp>
        <p:nvSpPr>
          <p:cNvPr id="11" name="TextBox 10">
            <a:extLst>
              <a:ext uri="{FF2B5EF4-FFF2-40B4-BE49-F238E27FC236}">
                <a16:creationId xmlns:a16="http://schemas.microsoft.com/office/drawing/2014/main" id="{AFF49EE3-EBAA-44D2-A789-9803C6E5681D}"/>
              </a:ext>
            </a:extLst>
          </p:cNvPr>
          <p:cNvSpPr txBox="1"/>
          <p:nvPr/>
        </p:nvSpPr>
        <p:spPr>
          <a:xfrm>
            <a:off x="284684" y="4413093"/>
            <a:ext cx="5363081" cy="163121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When parallel lengths of oxygen and acetylene</a:t>
            </a:r>
            <a:br>
              <a:rPr lang="en-US" sz="2000"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hose are taped together for convenience and to</a:t>
            </a:r>
            <a:br>
              <a:rPr lang="en-US" sz="2000"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prevent tangling, not more than 4 inches (10.2</a:t>
            </a:r>
            <a:br>
              <a:rPr lang="en-US" sz="2000"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cm) out of 12 inches (30.5 cm) shall be covered</a:t>
            </a:r>
            <a:br>
              <a:rPr lang="en-US" sz="2000"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by tape.</a:t>
            </a:r>
          </a:p>
        </p:txBody>
      </p:sp>
      <p:pic>
        <p:nvPicPr>
          <p:cNvPr id="13314" name="Picture 2" descr="1">
            <a:extLst>
              <a:ext uri="{FF2B5EF4-FFF2-40B4-BE49-F238E27FC236}">
                <a16:creationId xmlns:a16="http://schemas.microsoft.com/office/drawing/2014/main" id="{32A3A884-41BA-4E54-A4EA-8BD15D49F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478" y="1804676"/>
            <a:ext cx="3087086" cy="412222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90B1F84-8B49-4C8E-BE15-62DD4195D498}"/>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84829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D250A-5DED-43DD-91EF-8AF0B848B42E}"/>
              </a:ext>
            </a:extLst>
          </p:cNvPr>
          <p:cNvSpPr txBox="1"/>
          <p:nvPr/>
        </p:nvSpPr>
        <p:spPr>
          <a:xfrm>
            <a:off x="1330627" y="430810"/>
            <a:ext cx="6482745" cy="461665"/>
          </a:xfrm>
          <a:prstGeom prst="rect">
            <a:avLst/>
          </a:prstGeom>
          <a:noFill/>
        </p:spPr>
        <p:txBody>
          <a:bodyPr wrap="square">
            <a:spAutoFit/>
          </a:bodyPr>
          <a:lstStyle/>
          <a:p>
            <a:pPr>
              <a:defRPr/>
            </a:pPr>
            <a:r>
              <a:rPr lang="en-US" sz="2400">
                <a:solidFill>
                  <a:prstClr val="black"/>
                </a:solidFill>
                <a:latin typeface="Calibri" panose="020F0502020204030204"/>
              </a:rPr>
              <a:t>§1910.253 —  Oxygen-fuel gas welding and cutting</a:t>
            </a:r>
          </a:p>
        </p:txBody>
      </p:sp>
      <p:sp>
        <p:nvSpPr>
          <p:cNvPr id="4" name="TextBox 3">
            <a:extLst>
              <a:ext uri="{FF2B5EF4-FFF2-40B4-BE49-F238E27FC236}">
                <a16:creationId xmlns:a16="http://schemas.microsoft.com/office/drawing/2014/main" id="{68BB4568-69AC-41C1-A916-16DFF38A9ACA}"/>
              </a:ext>
            </a:extLst>
          </p:cNvPr>
          <p:cNvSpPr txBox="1"/>
          <p:nvPr/>
        </p:nvSpPr>
        <p:spPr>
          <a:xfrm>
            <a:off x="339632" y="1115080"/>
            <a:ext cx="6869151" cy="461665"/>
          </a:xfrm>
          <a:prstGeom prst="rect">
            <a:avLst/>
          </a:prstGeom>
          <a:noFill/>
        </p:spPr>
        <p:txBody>
          <a:bodyPr wrap="square">
            <a:spAutoFit/>
          </a:bodyPr>
          <a:lstStyle/>
          <a:p>
            <a:pPr>
              <a:defRPr/>
            </a:pPr>
            <a:r>
              <a:rPr lang="en-US" sz="2400" b="1">
                <a:solidFill>
                  <a:prstClr val="black"/>
                </a:solidFill>
                <a:latin typeface="Calibri" panose="020F0502020204030204"/>
              </a:rPr>
              <a:t>Protective equipment, hose, and regulators cont.:</a:t>
            </a:r>
          </a:p>
        </p:txBody>
      </p:sp>
      <p:sp>
        <p:nvSpPr>
          <p:cNvPr id="6" name="TextBox 5">
            <a:extLst>
              <a:ext uri="{FF2B5EF4-FFF2-40B4-BE49-F238E27FC236}">
                <a16:creationId xmlns:a16="http://schemas.microsoft.com/office/drawing/2014/main" id="{E467B437-365E-47BE-A61C-360207E15D1E}"/>
              </a:ext>
            </a:extLst>
          </p:cNvPr>
          <p:cNvSpPr txBox="1"/>
          <p:nvPr/>
        </p:nvSpPr>
        <p:spPr>
          <a:xfrm>
            <a:off x="339631" y="1960919"/>
            <a:ext cx="8417093" cy="1015663"/>
          </a:xfrm>
          <a:prstGeom prst="rect">
            <a:avLst/>
          </a:prstGeom>
          <a:noFill/>
        </p:spPr>
        <p:txBody>
          <a:bodyPr wrap="square">
            <a:spAutoFit/>
          </a:bodyPr>
          <a:lstStyle/>
          <a:p>
            <a:pPr marL="257175" indent="-257175">
              <a:buFont typeface="Arial" panose="020B0604020202020204" pitchFamily="34" charset="0"/>
              <a:buChar char="•"/>
              <a:defRPr/>
            </a:pPr>
            <a:r>
              <a:rPr lang="en-US" sz="2000">
                <a:solidFill>
                  <a:srgbClr val="000000"/>
                </a:solidFill>
                <a:latin typeface="Calibri" panose="020F0502020204030204" pitchFamily="34" charset="0"/>
              </a:rPr>
              <a:t>Hose connections shall be clamped or otherwise securely fastened in a manner that will withstand, without leakage, twice the pressure to which they are normally subjected in service</a:t>
            </a:r>
          </a:p>
        </p:txBody>
      </p:sp>
      <p:pic>
        <p:nvPicPr>
          <p:cNvPr id="8" name="Picture 7">
            <a:extLst>
              <a:ext uri="{FF2B5EF4-FFF2-40B4-BE49-F238E27FC236}">
                <a16:creationId xmlns:a16="http://schemas.microsoft.com/office/drawing/2014/main" id="{97B41E1A-B32B-4D65-9761-9B01ED0130BB}"/>
              </a:ext>
            </a:extLst>
          </p:cNvPr>
          <p:cNvPicPr>
            <a:picLocks noChangeAspect="1"/>
          </p:cNvPicPr>
          <p:nvPr/>
        </p:nvPicPr>
        <p:blipFill>
          <a:blip r:embed="rId2"/>
          <a:stretch>
            <a:fillRect/>
          </a:stretch>
        </p:blipFill>
        <p:spPr>
          <a:xfrm>
            <a:off x="5408558" y="3284358"/>
            <a:ext cx="3600450" cy="2307431"/>
          </a:xfrm>
          <a:prstGeom prst="rect">
            <a:avLst/>
          </a:prstGeom>
        </p:spPr>
      </p:pic>
      <p:sp>
        <p:nvSpPr>
          <p:cNvPr id="10" name="TextBox 9">
            <a:extLst>
              <a:ext uri="{FF2B5EF4-FFF2-40B4-BE49-F238E27FC236}">
                <a16:creationId xmlns:a16="http://schemas.microsoft.com/office/drawing/2014/main" id="{B75A837E-FE2D-462B-BD1D-B2189BD1327F}"/>
              </a:ext>
            </a:extLst>
          </p:cNvPr>
          <p:cNvSpPr txBox="1"/>
          <p:nvPr/>
        </p:nvSpPr>
        <p:spPr>
          <a:xfrm>
            <a:off x="339631" y="3437086"/>
            <a:ext cx="4965234"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Hose showing leaks, burns, worn places, or other defects rendering it unfit for service shall be repaired or replaced</a:t>
            </a:r>
            <a:endParaRPr lang="en-US" sz="2000" dirty="0">
              <a:solidFill>
                <a:prstClr val="black"/>
              </a:solidFill>
              <a:latin typeface="Calibri" panose="020F0502020204030204"/>
            </a:endParaRPr>
          </a:p>
        </p:txBody>
      </p:sp>
      <p:sp>
        <p:nvSpPr>
          <p:cNvPr id="9" name="Title 1">
            <a:extLst>
              <a:ext uri="{FF2B5EF4-FFF2-40B4-BE49-F238E27FC236}">
                <a16:creationId xmlns:a16="http://schemas.microsoft.com/office/drawing/2014/main" id="{CDD7F0FC-9502-4E1B-B6F1-3FA66F20CB8B}"/>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96691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7E017-A8DE-4F18-827C-59A6481EB0C3}"/>
              </a:ext>
            </a:extLst>
          </p:cNvPr>
          <p:cNvSpPr txBox="1"/>
          <p:nvPr/>
        </p:nvSpPr>
        <p:spPr>
          <a:xfrm>
            <a:off x="1203437" y="425416"/>
            <a:ext cx="6461230" cy="461665"/>
          </a:xfrm>
          <a:prstGeom prst="rect">
            <a:avLst/>
          </a:prstGeom>
          <a:noFill/>
        </p:spPr>
        <p:txBody>
          <a:bodyPr wrap="square">
            <a:spAutoFit/>
          </a:bodyPr>
          <a:lstStyle/>
          <a:p>
            <a:pPr>
              <a:defRPr/>
            </a:pPr>
            <a:r>
              <a:rPr lang="en-US" sz="2400">
                <a:solidFill>
                  <a:prstClr val="black"/>
                </a:solidFill>
                <a:latin typeface="Calibri" panose="020F0502020204030204"/>
              </a:rPr>
              <a:t>§1910.253 —  Oxygen-fuel gas welding and cutting</a:t>
            </a:r>
          </a:p>
        </p:txBody>
      </p:sp>
      <p:sp>
        <p:nvSpPr>
          <p:cNvPr id="4" name="TextBox 3">
            <a:extLst>
              <a:ext uri="{FF2B5EF4-FFF2-40B4-BE49-F238E27FC236}">
                <a16:creationId xmlns:a16="http://schemas.microsoft.com/office/drawing/2014/main" id="{3D5E41AA-F806-49F5-9BD9-B4F610466804}"/>
              </a:ext>
            </a:extLst>
          </p:cNvPr>
          <p:cNvSpPr txBox="1"/>
          <p:nvPr/>
        </p:nvSpPr>
        <p:spPr>
          <a:xfrm>
            <a:off x="284685" y="932850"/>
            <a:ext cx="6242241" cy="400110"/>
          </a:xfrm>
          <a:prstGeom prst="rect">
            <a:avLst/>
          </a:prstGeom>
          <a:noFill/>
        </p:spPr>
        <p:txBody>
          <a:bodyPr wrap="square">
            <a:spAutoFit/>
          </a:bodyPr>
          <a:lstStyle/>
          <a:p>
            <a:pPr>
              <a:defRPr/>
            </a:pPr>
            <a:r>
              <a:rPr lang="en-US" sz="2000" b="1">
                <a:solidFill>
                  <a:prstClr val="black"/>
                </a:solidFill>
                <a:latin typeface="Calibri" panose="020F0502020204030204"/>
              </a:rPr>
              <a:t>Pressure-Reducing regulators:</a:t>
            </a:r>
          </a:p>
        </p:txBody>
      </p:sp>
      <p:sp>
        <p:nvSpPr>
          <p:cNvPr id="6" name="TextBox 5">
            <a:extLst>
              <a:ext uri="{FF2B5EF4-FFF2-40B4-BE49-F238E27FC236}">
                <a16:creationId xmlns:a16="http://schemas.microsoft.com/office/drawing/2014/main" id="{2DF73064-6C84-4B23-98B3-377860236B5F}"/>
              </a:ext>
            </a:extLst>
          </p:cNvPr>
          <p:cNvSpPr txBox="1"/>
          <p:nvPr/>
        </p:nvSpPr>
        <p:spPr>
          <a:xfrm>
            <a:off x="284682" y="1430713"/>
            <a:ext cx="6126876" cy="707886"/>
          </a:xfrm>
          <a:prstGeom prst="rect">
            <a:avLst/>
          </a:prstGeom>
          <a:noFill/>
        </p:spPr>
        <p:txBody>
          <a:bodyPr wrap="square">
            <a:spAutoFit/>
          </a:bodyPr>
          <a:lstStyle/>
          <a:p>
            <a:pPr marL="214313" indent="-214313">
              <a:buFont typeface="Arial" panose="020B0604020202020204" pitchFamily="34" charset="0"/>
              <a:buChar char="•"/>
              <a:defRPr/>
            </a:pPr>
            <a:r>
              <a:rPr lang="en-US" sz="2000">
                <a:solidFill>
                  <a:srgbClr val="000000"/>
                </a:solidFill>
                <a:latin typeface="Calibri" panose="020F0502020204030204" pitchFamily="34" charset="0"/>
              </a:rPr>
              <a:t>Pressure-reducing regulators shall be used only for the gas and pressures for which they are intended</a:t>
            </a:r>
            <a:endParaRPr lang="en-US" sz="2000">
              <a:solidFill>
                <a:prstClr val="black"/>
              </a:solidFill>
              <a:latin typeface="Calibri" panose="020F0502020204030204"/>
            </a:endParaRPr>
          </a:p>
        </p:txBody>
      </p:sp>
      <p:sp>
        <p:nvSpPr>
          <p:cNvPr id="8" name="TextBox 7">
            <a:extLst>
              <a:ext uri="{FF2B5EF4-FFF2-40B4-BE49-F238E27FC236}">
                <a16:creationId xmlns:a16="http://schemas.microsoft.com/office/drawing/2014/main" id="{811F0FE0-3696-4C60-94CA-20F90DD3AE32}"/>
              </a:ext>
            </a:extLst>
          </p:cNvPr>
          <p:cNvSpPr txBox="1"/>
          <p:nvPr/>
        </p:nvSpPr>
        <p:spPr>
          <a:xfrm>
            <a:off x="284681" y="2983028"/>
            <a:ext cx="4287319" cy="163121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When regulators or parts of regulators, including gages, need repair, the work shall be performed by skilled mechanics who have been properly instructed</a:t>
            </a:r>
          </a:p>
        </p:txBody>
      </p:sp>
      <p:sp>
        <p:nvSpPr>
          <p:cNvPr id="10" name="TextBox 9">
            <a:extLst>
              <a:ext uri="{FF2B5EF4-FFF2-40B4-BE49-F238E27FC236}">
                <a16:creationId xmlns:a16="http://schemas.microsoft.com/office/drawing/2014/main" id="{D0E86BB7-868C-40AF-A6B9-023D084AC2E5}"/>
              </a:ext>
            </a:extLst>
          </p:cNvPr>
          <p:cNvSpPr txBox="1"/>
          <p:nvPr/>
        </p:nvSpPr>
        <p:spPr>
          <a:xfrm>
            <a:off x="284682" y="2218305"/>
            <a:ext cx="5933238"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Gages on oxygen regulators shall be marked "USE NO OIL."</a:t>
            </a:r>
          </a:p>
        </p:txBody>
      </p:sp>
      <p:sp>
        <p:nvSpPr>
          <p:cNvPr id="12" name="TextBox 11">
            <a:extLst>
              <a:ext uri="{FF2B5EF4-FFF2-40B4-BE49-F238E27FC236}">
                <a16:creationId xmlns:a16="http://schemas.microsoft.com/office/drawing/2014/main" id="{69B29F09-F293-4D91-BA63-84B141A59E64}"/>
              </a:ext>
            </a:extLst>
          </p:cNvPr>
          <p:cNvSpPr txBox="1"/>
          <p:nvPr/>
        </p:nvSpPr>
        <p:spPr>
          <a:xfrm>
            <a:off x="284682" y="4643494"/>
            <a:ext cx="4149370" cy="1938992"/>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Union nuts and connections on regulators shall be inspected before use to detect faulty seats which may cause leakage of gas when the regulators are attached to the cylinder valves</a:t>
            </a:r>
          </a:p>
        </p:txBody>
      </p:sp>
      <p:pic>
        <p:nvPicPr>
          <p:cNvPr id="14" name="Picture 13">
            <a:extLst>
              <a:ext uri="{FF2B5EF4-FFF2-40B4-BE49-F238E27FC236}">
                <a16:creationId xmlns:a16="http://schemas.microsoft.com/office/drawing/2014/main" id="{27F28035-118C-42B8-AEB3-7E4EC2F8023D}"/>
              </a:ext>
            </a:extLst>
          </p:cNvPr>
          <p:cNvPicPr>
            <a:picLocks noChangeAspect="1"/>
          </p:cNvPicPr>
          <p:nvPr/>
        </p:nvPicPr>
        <p:blipFill>
          <a:blip r:embed="rId2"/>
          <a:stretch>
            <a:fillRect/>
          </a:stretch>
        </p:blipFill>
        <p:spPr>
          <a:xfrm>
            <a:off x="5084380" y="3253453"/>
            <a:ext cx="3506350" cy="2780082"/>
          </a:xfrm>
          <a:prstGeom prst="rect">
            <a:avLst/>
          </a:prstGeom>
        </p:spPr>
      </p:pic>
      <p:pic>
        <p:nvPicPr>
          <p:cNvPr id="16" name="Picture 15">
            <a:extLst>
              <a:ext uri="{FF2B5EF4-FFF2-40B4-BE49-F238E27FC236}">
                <a16:creationId xmlns:a16="http://schemas.microsoft.com/office/drawing/2014/main" id="{63C6994E-02C8-479E-8C4A-382517A8543C}"/>
              </a:ext>
            </a:extLst>
          </p:cNvPr>
          <p:cNvPicPr>
            <a:picLocks noChangeAspect="1"/>
          </p:cNvPicPr>
          <p:nvPr/>
        </p:nvPicPr>
        <p:blipFill>
          <a:blip r:embed="rId3"/>
          <a:stretch>
            <a:fillRect/>
          </a:stretch>
        </p:blipFill>
        <p:spPr>
          <a:xfrm>
            <a:off x="6526926" y="1688090"/>
            <a:ext cx="2503915" cy="2780082"/>
          </a:xfrm>
          <a:prstGeom prst="rect">
            <a:avLst/>
          </a:prstGeom>
        </p:spPr>
      </p:pic>
      <p:sp>
        <p:nvSpPr>
          <p:cNvPr id="11" name="Title 1">
            <a:extLst>
              <a:ext uri="{FF2B5EF4-FFF2-40B4-BE49-F238E27FC236}">
                <a16:creationId xmlns:a16="http://schemas.microsoft.com/office/drawing/2014/main" id="{BF4D66B7-BB12-47E9-8C7A-3369C961B44B}"/>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41720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picture of test your knowledge">
            <a:extLst>
              <a:ext uri="{FF2B5EF4-FFF2-40B4-BE49-F238E27FC236}">
                <a16:creationId xmlns:a16="http://schemas.microsoft.com/office/drawing/2014/main" id="{659DBB2A-E114-4FD9-81B4-7C500791A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41" y="1550932"/>
            <a:ext cx="3256319" cy="16360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B9903B9-09ED-4D5B-B482-200B603CEDDA}"/>
              </a:ext>
            </a:extLst>
          </p:cNvPr>
          <p:cNvSpPr txBox="1"/>
          <p:nvPr/>
        </p:nvSpPr>
        <p:spPr>
          <a:xfrm>
            <a:off x="381326" y="4500772"/>
            <a:ext cx="7245243" cy="369332"/>
          </a:xfrm>
          <a:prstGeom prst="rect">
            <a:avLst/>
          </a:prstGeom>
          <a:noFill/>
        </p:spPr>
        <p:txBody>
          <a:bodyPr wrap="square">
            <a:spAutoFit/>
          </a:bodyPr>
          <a:lstStyle/>
          <a:p>
            <a:pPr>
              <a:defRPr/>
            </a:pPr>
            <a:r>
              <a:rPr lang="en-US" dirty="0">
                <a:solidFill>
                  <a:srgbClr val="000000"/>
                </a:solidFill>
                <a:latin typeface="Calibri" panose="020F0502020204030204" pitchFamily="34" charset="0"/>
              </a:rPr>
              <a:t>What is the maximum working pressure of acetylene in cutting operations? </a:t>
            </a:r>
            <a:endParaRPr lang="en-US"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6C754BF4-73E9-4B89-82B7-66762B272832}"/>
              </a:ext>
            </a:extLst>
          </p:cNvPr>
          <p:cNvSpPr txBox="1"/>
          <p:nvPr/>
        </p:nvSpPr>
        <p:spPr>
          <a:xfrm>
            <a:off x="7626569" y="4500772"/>
            <a:ext cx="898634" cy="369332"/>
          </a:xfrm>
          <a:prstGeom prst="rect">
            <a:avLst/>
          </a:prstGeom>
          <a:noFill/>
        </p:spPr>
        <p:txBody>
          <a:bodyPr wrap="square">
            <a:spAutoFit/>
          </a:bodyPr>
          <a:lstStyle/>
          <a:p>
            <a:pPr>
              <a:defRPr/>
            </a:pPr>
            <a:r>
              <a:rPr lang="en-US">
                <a:solidFill>
                  <a:srgbClr val="000000"/>
                </a:solidFill>
                <a:latin typeface="Calibri" panose="020F0502020204030204" pitchFamily="34" charset="0"/>
              </a:rPr>
              <a:t>15 </a:t>
            </a:r>
            <a:r>
              <a:rPr lang="en-US" err="1">
                <a:solidFill>
                  <a:srgbClr val="000000"/>
                </a:solidFill>
                <a:latin typeface="Calibri" panose="020F0502020204030204" pitchFamily="34" charset="0"/>
              </a:rPr>
              <a:t>psig</a:t>
            </a:r>
            <a:endParaRPr lang="en-US">
              <a:solidFill>
                <a:srgbClr val="000000"/>
              </a:solidFill>
              <a:latin typeface="Calibri" panose="020F0502020204030204" pitchFamily="34" charset="0"/>
            </a:endParaRPr>
          </a:p>
        </p:txBody>
      </p:sp>
      <p:sp>
        <p:nvSpPr>
          <p:cNvPr id="21" name="TextBox 20">
            <a:extLst>
              <a:ext uri="{FF2B5EF4-FFF2-40B4-BE49-F238E27FC236}">
                <a16:creationId xmlns:a16="http://schemas.microsoft.com/office/drawing/2014/main" id="{F6826D57-5071-4F61-A004-C3FA5453097B}"/>
              </a:ext>
            </a:extLst>
          </p:cNvPr>
          <p:cNvSpPr txBox="1"/>
          <p:nvPr/>
        </p:nvSpPr>
        <p:spPr>
          <a:xfrm>
            <a:off x="381326" y="5287934"/>
            <a:ext cx="7245243" cy="369332"/>
          </a:xfrm>
          <a:prstGeom prst="rect">
            <a:avLst/>
          </a:prstGeom>
          <a:noFill/>
        </p:spPr>
        <p:txBody>
          <a:bodyPr wrap="square">
            <a:spAutoFit/>
          </a:bodyPr>
          <a:lstStyle/>
          <a:p>
            <a:pPr>
              <a:defRPr/>
            </a:pPr>
            <a:r>
              <a:rPr lang="en-US" dirty="0">
                <a:solidFill>
                  <a:srgbClr val="000000"/>
                </a:solidFill>
                <a:latin typeface="Calibri" panose="020F0502020204030204" pitchFamily="34" charset="0"/>
              </a:rPr>
              <a:t>If lifting the welding cart by a crane, do the regulators have to be removed? </a:t>
            </a:r>
            <a:endParaRPr lang="en-US" dirty="0">
              <a:solidFill>
                <a:prstClr val="black"/>
              </a:solidFill>
              <a:latin typeface="Calibri" panose="020F0502020204030204"/>
            </a:endParaRPr>
          </a:p>
        </p:txBody>
      </p:sp>
      <p:sp>
        <p:nvSpPr>
          <p:cNvPr id="23" name="TextBox 22">
            <a:extLst>
              <a:ext uri="{FF2B5EF4-FFF2-40B4-BE49-F238E27FC236}">
                <a16:creationId xmlns:a16="http://schemas.microsoft.com/office/drawing/2014/main" id="{258E7A8D-A2B6-4228-B4F0-CAA462AFF96C}"/>
              </a:ext>
            </a:extLst>
          </p:cNvPr>
          <p:cNvSpPr txBox="1"/>
          <p:nvPr/>
        </p:nvSpPr>
        <p:spPr>
          <a:xfrm>
            <a:off x="7726089" y="5287934"/>
            <a:ext cx="799116" cy="369332"/>
          </a:xfrm>
          <a:prstGeom prst="rect">
            <a:avLst/>
          </a:prstGeom>
          <a:noFill/>
        </p:spPr>
        <p:txBody>
          <a:bodyPr wrap="square">
            <a:spAutoFit/>
          </a:bodyPr>
          <a:lstStyle/>
          <a:p>
            <a:pPr>
              <a:defRPr/>
            </a:pPr>
            <a:r>
              <a:rPr lang="en-US">
                <a:solidFill>
                  <a:srgbClr val="000000"/>
                </a:solidFill>
                <a:latin typeface="Calibri" panose="020F0502020204030204" pitchFamily="34" charset="0"/>
              </a:rPr>
              <a:t>Yes</a:t>
            </a:r>
          </a:p>
        </p:txBody>
      </p:sp>
      <p:sp>
        <p:nvSpPr>
          <p:cNvPr id="11" name="TextBox 10">
            <a:extLst>
              <a:ext uri="{FF2B5EF4-FFF2-40B4-BE49-F238E27FC236}">
                <a16:creationId xmlns:a16="http://schemas.microsoft.com/office/drawing/2014/main" id="{0AB1AD61-E2F0-46F2-908C-9E2424D209D0}"/>
              </a:ext>
            </a:extLst>
          </p:cNvPr>
          <p:cNvSpPr txBox="1"/>
          <p:nvPr/>
        </p:nvSpPr>
        <p:spPr>
          <a:xfrm>
            <a:off x="381326" y="3782860"/>
            <a:ext cx="5637509" cy="369332"/>
          </a:xfrm>
          <a:prstGeom prst="rect">
            <a:avLst/>
          </a:prstGeom>
          <a:noFill/>
        </p:spPr>
        <p:txBody>
          <a:bodyPr wrap="square">
            <a:spAutoFit/>
          </a:bodyPr>
          <a:lstStyle/>
          <a:p>
            <a:r>
              <a:rPr lang="en-US" dirty="0">
                <a:solidFill>
                  <a:srgbClr val="000000"/>
                </a:solidFill>
              </a:rPr>
              <a:t>Which type of welding uses a fuel gas mixed with oxygen? </a:t>
            </a:r>
            <a:endParaRPr lang="en-US" dirty="0"/>
          </a:p>
        </p:txBody>
      </p:sp>
      <p:sp>
        <p:nvSpPr>
          <p:cNvPr id="13" name="TextBox 12">
            <a:extLst>
              <a:ext uri="{FF2B5EF4-FFF2-40B4-BE49-F238E27FC236}">
                <a16:creationId xmlns:a16="http://schemas.microsoft.com/office/drawing/2014/main" id="{C17BDA0F-FDEA-45FC-8F5D-CFDB9F8A5A69}"/>
              </a:ext>
            </a:extLst>
          </p:cNvPr>
          <p:cNvSpPr txBox="1"/>
          <p:nvPr/>
        </p:nvSpPr>
        <p:spPr>
          <a:xfrm>
            <a:off x="6382756" y="3782860"/>
            <a:ext cx="2487626" cy="369332"/>
          </a:xfrm>
          <a:prstGeom prst="rect">
            <a:avLst/>
          </a:prstGeom>
          <a:noFill/>
        </p:spPr>
        <p:txBody>
          <a:bodyPr wrap="square">
            <a:spAutoFit/>
          </a:bodyPr>
          <a:lstStyle/>
          <a:p>
            <a:r>
              <a:rPr lang="en-US">
                <a:solidFill>
                  <a:srgbClr val="000000"/>
                </a:solidFill>
              </a:rPr>
              <a:t>Oxy-Acetylene welding </a:t>
            </a:r>
            <a:endParaRPr lang="en-US"/>
          </a:p>
        </p:txBody>
      </p:sp>
      <p:sp>
        <p:nvSpPr>
          <p:cNvPr id="12" name="Title 1">
            <a:extLst>
              <a:ext uri="{FF2B5EF4-FFF2-40B4-BE49-F238E27FC236}">
                <a16:creationId xmlns:a16="http://schemas.microsoft.com/office/drawing/2014/main" id="{61EA9FAD-D86E-49EA-9122-FC7568F8F3DA}"/>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6262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CD04B-4A81-4C95-9DF5-79F2501493B4}"/>
              </a:ext>
            </a:extLst>
          </p:cNvPr>
          <p:cNvSpPr txBox="1"/>
          <p:nvPr/>
        </p:nvSpPr>
        <p:spPr>
          <a:xfrm>
            <a:off x="1594189" y="675655"/>
            <a:ext cx="5955621" cy="523220"/>
          </a:xfrm>
          <a:prstGeom prst="rect">
            <a:avLst/>
          </a:prstGeom>
          <a:noFill/>
        </p:spPr>
        <p:txBody>
          <a:bodyPr wrap="square">
            <a:spAutoFit/>
          </a:bodyPr>
          <a:lstStyle/>
          <a:p>
            <a:pPr>
              <a:defRPr/>
            </a:pPr>
            <a:r>
              <a:rPr lang="en-US" sz="2800">
                <a:solidFill>
                  <a:prstClr val="black"/>
                </a:solidFill>
                <a:latin typeface="Calibri" panose="020F0502020204030204"/>
              </a:rPr>
              <a:t>§1926.351 —  </a:t>
            </a:r>
            <a:r>
              <a:rPr lang="en-US" sz="2800" b="1">
                <a:solidFill>
                  <a:srgbClr val="FF0000"/>
                </a:solidFill>
                <a:latin typeface="Calibri" panose="020F0502020204030204"/>
              </a:rPr>
              <a:t>Arc welding and cutting</a:t>
            </a:r>
          </a:p>
        </p:txBody>
      </p:sp>
      <p:sp>
        <p:nvSpPr>
          <p:cNvPr id="7" name="TextBox 6">
            <a:extLst>
              <a:ext uri="{FF2B5EF4-FFF2-40B4-BE49-F238E27FC236}">
                <a16:creationId xmlns:a16="http://schemas.microsoft.com/office/drawing/2014/main" id="{10C31DE6-03DC-430F-A762-A7581FDD9F23}"/>
              </a:ext>
            </a:extLst>
          </p:cNvPr>
          <p:cNvSpPr txBox="1"/>
          <p:nvPr/>
        </p:nvSpPr>
        <p:spPr>
          <a:xfrm>
            <a:off x="440449" y="1904576"/>
            <a:ext cx="5022302" cy="1938992"/>
          </a:xfrm>
          <a:prstGeom prst="rect">
            <a:avLst/>
          </a:prstGeom>
          <a:noFill/>
        </p:spPr>
        <p:txBody>
          <a:bodyPr wrap="square">
            <a:spAutoFit/>
          </a:bodyPr>
          <a:lstStyle/>
          <a:p>
            <a:pPr>
              <a:defRPr/>
            </a:pPr>
            <a:r>
              <a:rPr lang="en-US" sz="2000">
                <a:solidFill>
                  <a:srgbClr val="000000"/>
                </a:solidFill>
                <a:latin typeface="Calibri" panose="020F0502020204030204" pitchFamily="34" charset="0"/>
              </a:rPr>
              <a:t>In the arc welding process, an electric current passing through the welding rod or electrode is forced to jump or arc across a gap. The resulting arc produces the intense heat necessary for the arc welding and cutting operation.</a:t>
            </a:r>
          </a:p>
        </p:txBody>
      </p:sp>
      <p:pic>
        <p:nvPicPr>
          <p:cNvPr id="16386" name="Picture 2">
            <a:extLst>
              <a:ext uri="{FF2B5EF4-FFF2-40B4-BE49-F238E27FC236}">
                <a16:creationId xmlns:a16="http://schemas.microsoft.com/office/drawing/2014/main" id="{3C2118E3-CE17-4AB1-93CE-E94038D9C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14" y="2228850"/>
            <a:ext cx="3238336" cy="32241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40F03A-9004-44BA-ABA8-619575DF62CB}"/>
              </a:ext>
            </a:extLst>
          </p:cNvPr>
          <p:cNvSpPr txBox="1"/>
          <p:nvPr/>
        </p:nvSpPr>
        <p:spPr>
          <a:xfrm>
            <a:off x="440449" y="3997182"/>
            <a:ext cx="5022302" cy="1631216"/>
          </a:xfrm>
          <a:prstGeom prst="rect">
            <a:avLst/>
          </a:prstGeom>
          <a:noFill/>
        </p:spPr>
        <p:txBody>
          <a:bodyPr wrap="square">
            <a:spAutoFit/>
          </a:bodyPr>
          <a:lstStyle/>
          <a:p>
            <a:pPr>
              <a:defRPr/>
            </a:pPr>
            <a:r>
              <a:rPr lang="en-US" sz="2000" dirty="0">
                <a:solidFill>
                  <a:srgbClr val="000000"/>
                </a:solidFill>
                <a:latin typeface="Calibri" panose="020F0502020204030204" pitchFamily="34" charset="0"/>
              </a:rPr>
              <a:t>Arc welding is used to fabricate nearly all types of carbon and alloy steels, the common nonferrous metals, and is indispensable in the repair and reclamation of metallic machine parts</a:t>
            </a:r>
          </a:p>
        </p:txBody>
      </p:sp>
      <p:sp>
        <p:nvSpPr>
          <p:cNvPr id="8" name="Title 1">
            <a:extLst>
              <a:ext uri="{FF2B5EF4-FFF2-40B4-BE49-F238E27FC236}">
                <a16:creationId xmlns:a16="http://schemas.microsoft.com/office/drawing/2014/main" id="{FB9D6FBD-A257-41DA-9CB9-C8D58C8D2A39}"/>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89997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C44151-1C74-4EA5-BECA-B6A75694AA24}"/>
              </a:ext>
            </a:extLst>
          </p:cNvPr>
          <p:cNvSpPr txBox="1"/>
          <p:nvPr/>
        </p:nvSpPr>
        <p:spPr>
          <a:xfrm>
            <a:off x="2125881" y="577835"/>
            <a:ext cx="4892237" cy="461665"/>
          </a:xfrm>
          <a:prstGeom prst="rect">
            <a:avLst/>
          </a:prstGeom>
          <a:noFill/>
        </p:spPr>
        <p:txBody>
          <a:bodyPr wrap="square">
            <a:spAutoFit/>
          </a:bodyPr>
          <a:lstStyle/>
          <a:p>
            <a:pPr>
              <a:defRPr/>
            </a:pPr>
            <a:r>
              <a:rPr lang="en-US" sz="2400">
                <a:solidFill>
                  <a:prstClr val="black"/>
                </a:solidFill>
                <a:latin typeface="Calibri" panose="020F0502020204030204"/>
              </a:rPr>
              <a:t>§1910.254 —  Arc welding and cutting</a:t>
            </a:r>
          </a:p>
        </p:txBody>
      </p:sp>
      <p:sp>
        <p:nvSpPr>
          <p:cNvPr id="4" name="TextBox 3">
            <a:extLst>
              <a:ext uri="{FF2B5EF4-FFF2-40B4-BE49-F238E27FC236}">
                <a16:creationId xmlns:a16="http://schemas.microsoft.com/office/drawing/2014/main" id="{9DF98C57-3697-44FC-AC35-56237C997473}"/>
              </a:ext>
            </a:extLst>
          </p:cNvPr>
          <p:cNvSpPr txBox="1"/>
          <p:nvPr/>
        </p:nvSpPr>
        <p:spPr>
          <a:xfrm>
            <a:off x="487746" y="1675176"/>
            <a:ext cx="4570029" cy="461665"/>
          </a:xfrm>
          <a:prstGeom prst="rect">
            <a:avLst/>
          </a:prstGeom>
          <a:noFill/>
        </p:spPr>
        <p:txBody>
          <a:bodyPr wrap="square">
            <a:spAutoFit/>
          </a:bodyPr>
          <a:lstStyle/>
          <a:p>
            <a:pPr>
              <a:defRPr/>
            </a:pPr>
            <a:r>
              <a:rPr lang="en-US" sz="2400" b="1">
                <a:solidFill>
                  <a:prstClr val="black"/>
                </a:solidFill>
                <a:latin typeface="Calibri" panose="020F0502020204030204"/>
              </a:rPr>
              <a:t>General:</a:t>
            </a:r>
          </a:p>
        </p:txBody>
      </p:sp>
      <p:sp>
        <p:nvSpPr>
          <p:cNvPr id="6" name="TextBox 5">
            <a:extLst>
              <a:ext uri="{FF2B5EF4-FFF2-40B4-BE49-F238E27FC236}">
                <a16:creationId xmlns:a16="http://schemas.microsoft.com/office/drawing/2014/main" id="{1CF1FC8D-7E51-4241-B38D-2D55C13AD1F4}"/>
              </a:ext>
            </a:extLst>
          </p:cNvPr>
          <p:cNvSpPr txBox="1"/>
          <p:nvPr/>
        </p:nvSpPr>
        <p:spPr>
          <a:xfrm>
            <a:off x="487746" y="2234180"/>
            <a:ext cx="4892237" cy="1200329"/>
          </a:xfrm>
          <a:prstGeom prst="rect">
            <a:avLst/>
          </a:prstGeom>
          <a:noFill/>
        </p:spPr>
        <p:txBody>
          <a:bodyPr wrap="square">
            <a:spAutoFit/>
          </a:bodyPr>
          <a:lstStyle/>
          <a:p>
            <a:pPr marL="214313" indent="-214313">
              <a:buFont typeface="Arial" panose="020B0604020202020204" pitchFamily="34" charset="0"/>
              <a:buChar char="•"/>
              <a:defRPr/>
            </a:pPr>
            <a:r>
              <a:rPr lang="en-US" sz="2400">
                <a:solidFill>
                  <a:srgbClr val="000000"/>
                </a:solidFill>
                <a:latin typeface="Calibri" panose="020F0502020204030204" pitchFamily="34" charset="0"/>
              </a:rPr>
              <a:t>Welding equipment shall be chosen for safe application to the work to be done</a:t>
            </a:r>
          </a:p>
        </p:txBody>
      </p:sp>
      <p:sp>
        <p:nvSpPr>
          <p:cNvPr id="8" name="TextBox 7">
            <a:extLst>
              <a:ext uri="{FF2B5EF4-FFF2-40B4-BE49-F238E27FC236}">
                <a16:creationId xmlns:a16="http://schemas.microsoft.com/office/drawing/2014/main" id="{F2193757-96D6-44DA-90C9-9390B27D3B2E}"/>
              </a:ext>
            </a:extLst>
          </p:cNvPr>
          <p:cNvSpPr txBox="1"/>
          <p:nvPr/>
        </p:nvSpPr>
        <p:spPr>
          <a:xfrm>
            <a:off x="487746" y="3683310"/>
            <a:ext cx="5052442" cy="830997"/>
          </a:xfrm>
          <a:prstGeom prst="rect">
            <a:avLst/>
          </a:prstGeom>
          <a:noFill/>
        </p:spPr>
        <p:txBody>
          <a:bodyPr wrap="square">
            <a:spAutoFit/>
          </a:bodyPr>
          <a:lstStyle/>
          <a:p>
            <a:pPr marL="214313" indent="-214313">
              <a:buFont typeface="Arial" panose="020B0604020202020204" pitchFamily="34" charset="0"/>
              <a:buChar char="•"/>
              <a:defRPr/>
            </a:pPr>
            <a:r>
              <a:rPr lang="en-US" sz="2400" dirty="0">
                <a:solidFill>
                  <a:prstClr val="black"/>
                </a:solidFill>
                <a:latin typeface="Calibri" panose="020F0502020204030204"/>
              </a:rPr>
              <a:t>Welding equipment shall be installed safely </a:t>
            </a:r>
          </a:p>
        </p:txBody>
      </p:sp>
      <p:sp>
        <p:nvSpPr>
          <p:cNvPr id="10" name="TextBox 9">
            <a:extLst>
              <a:ext uri="{FF2B5EF4-FFF2-40B4-BE49-F238E27FC236}">
                <a16:creationId xmlns:a16="http://schemas.microsoft.com/office/drawing/2014/main" id="{7A48DE6D-D1F4-4283-AC09-1640640BEB33}"/>
              </a:ext>
            </a:extLst>
          </p:cNvPr>
          <p:cNvSpPr txBox="1"/>
          <p:nvPr/>
        </p:nvSpPr>
        <p:spPr>
          <a:xfrm>
            <a:off x="458228" y="4763108"/>
            <a:ext cx="4892237" cy="1569660"/>
          </a:xfrm>
          <a:prstGeom prst="rect">
            <a:avLst/>
          </a:prstGeom>
          <a:noFill/>
        </p:spPr>
        <p:txBody>
          <a:bodyPr wrap="square">
            <a:spAutoFit/>
          </a:bodyPr>
          <a:lstStyle/>
          <a:p>
            <a:pPr marL="214313" indent="-214313">
              <a:buFont typeface="Arial" panose="020B0604020202020204" pitchFamily="34" charset="0"/>
              <a:buChar char="•"/>
              <a:defRPr/>
            </a:pPr>
            <a:r>
              <a:rPr lang="en-US" sz="2400" dirty="0">
                <a:solidFill>
                  <a:prstClr val="black"/>
                </a:solidFill>
                <a:latin typeface="Calibri" panose="020F0502020204030204"/>
              </a:rPr>
              <a:t>Workmen designated to operate arc welding equipment shall have been properly instructed and qualified to operate such equipment</a:t>
            </a:r>
          </a:p>
        </p:txBody>
      </p:sp>
      <p:pic>
        <p:nvPicPr>
          <p:cNvPr id="24578" name="Picture 2" descr="1">
            <a:extLst>
              <a:ext uri="{FF2B5EF4-FFF2-40B4-BE49-F238E27FC236}">
                <a16:creationId xmlns:a16="http://schemas.microsoft.com/office/drawing/2014/main" id="{119F9C65-67F1-4142-BE95-26E0C927F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775" y="1658629"/>
            <a:ext cx="3032522" cy="404936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1A86D92-9C85-4611-8B63-EB010FAFC753}"/>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26307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D17E6-E653-4986-A6EC-1E7DF60C75CC}"/>
              </a:ext>
            </a:extLst>
          </p:cNvPr>
          <p:cNvSpPr>
            <a:spLocks noGrp="1"/>
          </p:cNvSpPr>
          <p:nvPr>
            <p:ph type="title"/>
          </p:nvPr>
        </p:nvSpPr>
        <p:spPr>
          <a:xfrm>
            <a:off x="0" y="0"/>
            <a:ext cx="9144000" cy="330798"/>
          </a:xfrm>
          <a:solidFill>
            <a:schemeClr val="tx1">
              <a:lumMod val="50000"/>
              <a:lumOff val="50000"/>
            </a:schemeClr>
          </a:solidFill>
        </p:spPr>
        <p:txBody>
          <a:bodyPr>
            <a:normAutofit fontScale="90000"/>
          </a:bodyPr>
          <a:lstStyle/>
          <a:p>
            <a:pPr algn="ctr"/>
            <a:r>
              <a:rPr lang="en-US" sz="2100" b="1">
                <a:solidFill>
                  <a:schemeClr val="bg1"/>
                </a:solidFill>
              </a:rPr>
              <a:t>Welding and Cutting</a:t>
            </a:r>
          </a:p>
        </p:txBody>
      </p:sp>
      <p:sp>
        <p:nvSpPr>
          <p:cNvPr id="4" name="TextBox 3">
            <a:extLst>
              <a:ext uri="{FF2B5EF4-FFF2-40B4-BE49-F238E27FC236}">
                <a16:creationId xmlns:a16="http://schemas.microsoft.com/office/drawing/2014/main" id="{D6CA27C3-C313-4B7C-B12D-413BAC41CB9D}"/>
              </a:ext>
            </a:extLst>
          </p:cNvPr>
          <p:cNvSpPr txBox="1"/>
          <p:nvPr/>
        </p:nvSpPr>
        <p:spPr>
          <a:xfrm>
            <a:off x="656216" y="2467065"/>
            <a:ext cx="8078993" cy="2554545"/>
          </a:xfrm>
          <a:prstGeom prst="rect">
            <a:avLst/>
          </a:prstGeom>
          <a:noFill/>
        </p:spPr>
        <p:txBody>
          <a:bodyPr wrap="square">
            <a:spAutoFit/>
          </a:bodyPr>
          <a:lstStyle/>
          <a:p>
            <a:pPr>
              <a:defRPr/>
            </a:pPr>
            <a:r>
              <a:rPr lang="en-US" sz="3200">
                <a:solidFill>
                  <a:srgbClr val="000000"/>
                </a:solidFill>
                <a:latin typeface="TransportNew"/>
              </a:rPr>
              <a:t>1926 Subpart J provides the requirements for welding and cutting including fire prevention and protection, confined spaces, personal protective equipment , ventilation, and securing cylinders.</a:t>
            </a:r>
            <a:endParaRPr lang="en-US" sz="3200">
              <a:solidFill>
                <a:prstClr val="black"/>
              </a:solidFill>
              <a:latin typeface="Calibri" panose="020F0502020204030204"/>
            </a:endParaRPr>
          </a:p>
        </p:txBody>
      </p:sp>
      <p:sp>
        <p:nvSpPr>
          <p:cNvPr id="5" name="TextBox 4">
            <a:extLst>
              <a:ext uri="{FF2B5EF4-FFF2-40B4-BE49-F238E27FC236}">
                <a16:creationId xmlns:a16="http://schemas.microsoft.com/office/drawing/2014/main" id="{911A354B-0A77-4747-B17F-3FFAC39498B0}"/>
              </a:ext>
            </a:extLst>
          </p:cNvPr>
          <p:cNvSpPr txBox="1"/>
          <p:nvPr/>
        </p:nvSpPr>
        <p:spPr>
          <a:xfrm>
            <a:off x="656216" y="1075766"/>
            <a:ext cx="2144241" cy="646331"/>
          </a:xfrm>
          <a:prstGeom prst="rect">
            <a:avLst/>
          </a:prstGeom>
          <a:noFill/>
        </p:spPr>
        <p:txBody>
          <a:bodyPr wrap="none" rtlCol="0">
            <a:spAutoFit/>
          </a:bodyPr>
          <a:lstStyle/>
          <a:p>
            <a:pPr>
              <a:defRPr/>
            </a:pPr>
            <a:r>
              <a:rPr lang="en-US" sz="3600" b="1">
                <a:solidFill>
                  <a:prstClr val="black"/>
                </a:solidFill>
                <a:latin typeface="Calibri" panose="020F0502020204030204"/>
              </a:rPr>
              <a:t>Overview:</a:t>
            </a:r>
          </a:p>
        </p:txBody>
      </p:sp>
    </p:spTree>
    <p:extLst>
      <p:ext uri="{BB962C8B-B14F-4D97-AF65-F5344CB8AC3E}">
        <p14:creationId xmlns:p14="http://schemas.microsoft.com/office/powerpoint/2010/main" val="122695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C0E43D-7EF2-41E2-8EB4-A835C3495C21}"/>
              </a:ext>
            </a:extLst>
          </p:cNvPr>
          <p:cNvSpPr txBox="1"/>
          <p:nvPr/>
        </p:nvSpPr>
        <p:spPr>
          <a:xfrm>
            <a:off x="1736097" y="566129"/>
            <a:ext cx="5671806" cy="461665"/>
          </a:xfrm>
          <a:prstGeom prst="rect">
            <a:avLst/>
          </a:prstGeom>
          <a:noFill/>
        </p:spPr>
        <p:txBody>
          <a:bodyPr wrap="square">
            <a:spAutoFit/>
          </a:bodyPr>
          <a:lstStyle/>
          <a:p>
            <a:pPr>
              <a:defRPr/>
            </a:pPr>
            <a:r>
              <a:rPr lang="en-US" sz="2400">
                <a:solidFill>
                  <a:prstClr val="black"/>
                </a:solidFill>
                <a:latin typeface="Calibri" panose="020F0502020204030204"/>
              </a:rPr>
              <a:t>§1910.254 —  Arc welding and cutting</a:t>
            </a:r>
          </a:p>
        </p:txBody>
      </p:sp>
      <p:sp>
        <p:nvSpPr>
          <p:cNvPr id="5" name="TextBox 4">
            <a:extLst>
              <a:ext uri="{FF2B5EF4-FFF2-40B4-BE49-F238E27FC236}">
                <a16:creationId xmlns:a16="http://schemas.microsoft.com/office/drawing/2014/main" id="{88A46ABF-FF43-4F0A-9570-3472853A7A7B}"/>
              </a:ext>
            </a:extLst>
          </p:cNvPr>
          <p:cNvSpPr txBox="1"/>
          <p:nvPr/>
        </p:nvSpPr>
        <p:spPr>
          <a:xfrm>
            <a:off x="310383" y="1137406"/>
            <a:ext cx="4570029" cy="461665"/>
          </a:xfrm>
          <a:prstGeom prst="rect">
            <a:avLst/>
          </a:prstGeom>
          <a:noFill/>
        </p:spPr>
        <p:txBody>
          <a:bodyPr wrap="square">
            <a:spAutoFit/>
          </a:bodyPr>
          <a:lstStyle/>
          <a:p>
            <a:pPr>
              <a:defRPr/>
            </a:pPr>
            <a:r>
              <a:rPr lang="en-US" sz="2400" b="1">
                <a:solidFill>
                  <a:prstClr val="black"/>
                </a:solidFill>
                <a:latin typeface="Calibri" panose="020F0502020204030204"/>
              </a:rPr>
              <a:t>Environmental Conditions:</a:t>
            </a:r>
          </a:p>
        </p:txBody>
      </p:sp>
      <p:sp>
        <p:nvSpPr>
          <p:cNvPr id="6" name="TextBox 5">
            <a:extLst>
              <a:ext uri="{FF2B5EF4-FFF2-40B4-BE49-F238E27FC236}">
                <a16:creationId xmlns:a16="http://schemas.microsoft.com/office/drawing/2014/main" id="{38A6FA35-5146-414D-9ED8-7A698344D104}"/>
              </a:ext>
            </a:extLst>
          </p:cNvPr>
          <p:cNvSpPr txBox="1"/>
          <p:nvPr/>
        </p:nvSpPr>
        <p:spPr>
          <a:xfrm>
            <a:off x="310383" y="1713912"/>
            <a:ext cx="8049283" cy="707886"/>
          </a:xfrm>
          <a:prstGeom prst="rect">
            <a:avLst/>
          </a:prstGeom>
          <a:noFill/>
        </p:spPr>
        <p:txBody>
          <a:bodyPr wrap="square">
            <a:spAutoFit/>
          </a:bodyPr>
          <a:lstStyle/>
          <a:p>
            <a:pPr marL="257175" indent="-257175">
              <a:buFont typeface="Arial" panose="020B0604020202020204" pitchFamily="34" charset="0"/>
              <a:buChar char="•"/>
              <a:defRPr/>
            </a:pPr>
            <a:r>
              <a:rPr lang="en-US" sz="2000">
                <a:solidFill>
                  <a:prstClr val="black"/>
                </a:solidFill>
                <a:latin typeface="Calibri" panose="020F0502020204030204"/>
              </a:rPr>
              <a:t>Standard machines for arc welding service shall be designed and constructed to carry their rated load with rated temperature rises</a:t>
            </a:r>
          </a:p>
        </p:txBody>
      </p:sp>
      <p:sp>
        <p:nvSpPr>
          <p:cNvPr id="8" name="TextBox 7">
            <a:extLst>
              <a:ext uri="{FF2B5EF4-FFF2-40B4-BE49-F238E27FC236}">
                <a16:creationId xmlns:a16="http://schemas.microsoft.com/office/drawing/2014/main" id="{D9B611FB-B195-4811-ABE4-9F3EF238EC9D}"/>
              </a:ext>
            </a:extLst>
          </p:cNvPr>
          <p:cNvSpPr txBox="1"/>
          <p:nvPr/>
        </p:nvSpPr>
        <p:spPr>
          <a:xfrm>
            <a:off x="310383" y="2571367"/>
            <a:ext cx="8143876" cy="1015663"/>
          </a:xfrm>
          <a:prstGeom prst="rect">
            <a:avLst/>
          </a:prstGeom>
          <a:noFill/>
        </p:spPr>
        <p:txBody>
          <a:bodyPr wrap="square">
            <a:spAutoFit/>
          </a:bodyPr>
          <a:lstStyle/>
          <a:p>
            <a:pPr marL="257175" indent="-257175">
              <a:buFont typeface="Arial" panose="020B0604020202020204" pitchFamily="34" charset="0"/>
              <a:buChar char="•"/>
              <a:defRPr/>
            </a:pPr>
            <a:r>
              <a:rPr lang="en-US" sz="2000" dirty="0">
                <a:solidFill>
                  <a:prstClr val="black"/>
                </a:solidFill>
                <a:latin typeface="Calibri" panose="020F0502020204030204"/>
              </a:rPr>
              <a:t>Unusual service conditions may exist, and in such circumstances, machines shall be especially designed to safely meet the requirements of the service:</a:t>
            </a:r>
          </a:p>
        </p:txBody>
      </p:sp>
      <p:sp>
        <p:nvSpPr>
          <p:cNvPr id="10" name="TextBox 9">
            <a:extLst>
              <a:ext uri="{FF2B5EF4-FFF2-40B4-BE49-F238E27FC236}">
                <a16:creationId xmlns:a16="http://schemas.microsoft.com/office/drawing/2014/main" id="{DD27519A-C88B-4E81-BCD8-A118A9C84E11}"/>
              </a:ext>
            </a:extLst>
          </p:cNvPr>
          <p:cNvSpPr txBox="1"/>
          <p:nvPr/>
        </p:nvSpPr>
        <p:spPr>
          <a:xfrm>
            <a:off x="1185370" y="3646251"/>
            <a:ext cx="4570029" cy="369332"/>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Exposure to steam or excessive humidity</a:t>
            </a:r>
          </a:p>
        </p:txBody>
      </p:sp>
      <p:sp>
        <p:nvSpPr>
          <p:cNvPr id="12" name="TextBox 11">
            <a:extLst>
              <a:ext uri="{FF2B5EF4-FFF2-40B4-BE49-F238E27FC236}">
                <a16:creationId xmlns:a16="http://schemas.microsoft.com/office/drawing/2014/main" id="{1DA165AB-E15C-4E9D-B0F8-30D7AE4BC359}"/>
              </a:ext>
            </a:extLst>
          </p:cNvPr>
          <p:cNvSpPr txBox="1"/>
          <p:nvPr/>
        </p:nvSpPr>
        <p:spPr>
          <a:xfrm>
            <a:off x="1185370" y="4038666"/>
            <a:ext cx="4570029" cy="369332"/>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Exposure to abnormal vibration or shock</a:t>
            </a:r>
          </a:p>
        </p:txBody>
      </p:sp>
      <p:sp>
        <p:nvSpPr>
          <p:cNvPr id="14" name="TextBox 13">
            <a:extLst>
              <a:ext uri="{FF2B5EF4-FFF2-40B4-BE49-F238E27FC236}">
                <a16:creationId xmlns:a16="http://schemas.microsoft.com/office/drawing/2014/main" id="{7999C98C-2E41-402A-99AC-8C6F5835CD62}"/>
              </a:ext>
            </a:extLst>
          </p:cNvPr>
          <p:cNvSpPr txBox="1"/>
          <p:nvPr/>
        </p:nvSpPr>
        <p:spPr>
          <a:xfrm>
            <a:off x="1185370" y="4477248"/>
            <a:ext cx="4570029" cy="369332"/>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Exposure to excessive dust</a:t>
            </a:r>
          </a:p>
        </p:txBody>
      </p:sp>
      <p:sp>
        <p:nvSpPr>
          <p:cNvPr id="16" name="TextBox 15">
            <a:extLst>
              <a:ext uri="{FF2B5EF4-FFF2-40B4-BE49-F238E27FC236}">
                <a16:creationId xmlns:a16="http://schemas.microsoft.com/office/drawing/2014/main" id="{F48A7465-0015-4A10-AF4D-6F72F8B3C36E}"/>
              </a:ext>
            </a:extLst>
          </p:cNvPr>
          <p:cNvSpPr txBox="1"/>
          <p:nvPr/>
        </p:nvSpPr>
        <p:spPr>
          <a:xfrm>
            <a:off x="1185370" y="4918855"/>
            <a:ext cx="4570029" cy="369332"/>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Exposure to weather</a:t>
            </a:r>
          </a:p>
        </p:txBody>
      </p:sp>
      <p:sp>
        <p:nvSpPr>
          <p:cNvPr id="18" name="TextBox 17">
            <a:extLst>
              <a:ext uri="{FF2B5EF4-FFF2-40B4-BE49-F238E27FC236}">
                <a16:creationId xmlns:a16="http://schemas.microsoft.com/office/drawing/2014/main" id="{06DDBDAE-BEB0-4DE8-A3DB-F178A1367CB1}"/>
              </a:ext>
            </a:extLst>
          </p:cNvPr>
          <p:cNvSpPr txBox="1"/>
          <p:nvPr/>
        </p:nvSpPr>
        <p:spPr>
          <a:xfrm>
            <a:off x="1185370" y="5314788"/>
            <a:ext cx="6775289" cy="369332"/>
          </a:xfrm>
          <a:prstGeom prst="rect">
            <a:avLst/>
          </a:prstGeom>
          <a:noFill/>
        </p:spPr>
        <p:txBody>
          <a:bodyPr wrap="square">
            <a:spAutoFit/>
          </a:bodyPr>
          <a:lstStyle/>
          <a:p>
            <a:pPr marL="214313" indent="-214313">
              <a:buFont typeface="Arial" panose="020B0604020202020204" pitchFamily="34" charset="0"/>
              <a:buChar char="•"/>
              <a:defRPr/>
            </a:pPr>
            <a:r>
              <a:rPr lang="en-US">
                <a:solidFill>
                  <a:prstClr val="black"/>
                </a:solidFill>
                <a:latin typeface="Calibri" panose="020F0502020204030204"/>
              </a:rPr>
              <a:t>Exposure to unusual seacoast or shipboard conditions</a:t>
            </a:r>
          </a:p>
        </p:txBody>
      </p:sp>
      <p:sp>
        <p:nvSpPr>
          <p:cNvPr id="13" name="Title 1">
            <a:extLst>
              <a:ext uri="{FF2B5EF4-FFF2-40B4-BE49-F238E27FC236}">
                <a16:creationId xmlns:a16="http://schemas.microsoft.com/office/drawing/2014/main" id="{7579AC75-CBC6-4FF6-AF89-346C21423EEA}"/>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02346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FEC7EE-FCCD-4827-A07B-C67CDFBD7A6A}"/>
              </a:ext>
            </a:extLst>
          </p:cNvPr>
          <p:cNvSpPr txBox="1"/>
          <p:nvPr/>
        </p:nvSpPr>
        <p:spPr>
          <a:xfrm>
            <a:off x="922416" y="438149"/>
            <a:ext cx="7590830" cy="461665"/>
          </a:xfrm>
          <a:prstGeom prst="rect">
            <a:avLst/>
          </a:prstGeom>
          <a:noFill/>
        </p:spPr>
        <p:txBody>
          <a:bodyPr wrap="square">
            <a:spAutoFit/>
          </a:bodyPr>
          <a:lstStyle/>
          <a:p>
            <a:pPr>
              <a:defRPr/>
            </a:pPr>
            <a:r>
              <a:rPr lang="en-US" sz="2400">
                <a:solidFill>
                  <a:prstClr val="black"/>
                </a:solidFill>
                <a:latin typeface="Calibri" panose="020F0502020204030204"/>
              </a:rPr>
              <a:t>§1910.254 —  Arc welding and cutting</a:t>
            </a:r>
          </a:p>
        </p:txBody>
      </p:sp>
      <p:sp>
        <p:nvSpPr>
          <p:cNvPr id="4" name="TextBox 3">
            <a:extLst>
              <a:ext uri="{FF2B5EF4-FFF2-40B4-BE49-F238E27FC236}">
                <a16:creationId xmlns:a16="http://schemas.microsoft.com/office/drawing/2014/main" id="{7315CAA8-1D63-4E43-AF40-E9630B21233B}"/>
              </a:ext>
            </a:extLst>
          </p:cNvPr>
          <p:cNvSpPr txBox="1"/>
          <p:nvPr/>
        </p:nvSpPr>
        <p:spPr>
          <a:xfrm>
            <a:off x="614855" y="1190427"/>
            <a:ext cx="6110124" cy="415498"/>
          </a:xfrm>
          <a:prstGeom prst="rect">
            <a:avLst/>
          </a:prstGeom>
          <a:noFill/>
        </p:spPr>
        <p:txBody>
          <a:bodyPr wrap="square">
            <a:spAutoFit/>
          </a:bodyPr>
          <a:lstStyle/>
          <a:p>
            <a:pPr>
              <a:defRPr/>
            </a:pPr>
            <a:r>
              <a:rPr lang="en-US" sz="2000" b="1">
                <a:solidFill>
                  <a:prstClr val="black"/>
                </a:solidFill>
                <a:latin typeface="Calibri" panose="020F0502020204030204"/>
              </a:rPr>
              <a:t>Voltage -  </a:t>
            </a:r>
            <a:r>
              <a:rPr lang="en-US" sz="2000">
                <a:solidFill>
                  <a:prstClr val="black"/>
                </a:solidFill>
                <a:latin typeface="Calibri" panose="020F0502020204030204"/>
              </a:rPr>
              <a:t>The following limits shall not be exceeded:</a:t>
            </a:r>
            <a:r>
              <a:rPr lang="en-US" sz="2000" b="1">
                <a:solidFill>
                  <a:prstClr val="black"/>
                </a:solidFill>
                <a:latin typeface="Calibri" panose="020F0502020204030204"/>
              </a:rPr>
              <a:t> </a:t>
            </a:r>
          </a:p>
        </p:txBody>
      </p:sp>
      <p:sp>
        <p:nvSpPr>
          <p:cNvPr id="6" name="TextBox 5">
            <a:extLst>
              <a:ext uri="{FF2B5EF4-FFF2-40B4-BE49-F238E27FC236}">
                <a16:creationId xmlns:a16="http://schemas.microsoft.com/office/drawing/2014/main" id="{0BC892FD-3D75-45C7-8EDC-A66943613095}"/>
              </a:ext>
            </a:extLst>
          </p:cNvPr>
          <p:cNvSpPr txBox="1"/>
          <p:nvPr/>
        </p:nvSpPr>
        <p:spPr>
          <a:xfrm>
            <a:off x="614855" y="1657676"/>
            <a:ext cx="4570029" cy="400110"/>
          </a:xfrm>
          <a:prstGeom prst="rect">
            <a:avLst/>
          </a:prstGeom>
          <a:noFill/>
        </p:spPr>
        <p:txBody>
          <a:bodyPr wrap="square">
            <a:spAutoFit/>
          </a:bodyPr>
          <a:lstStyle/>
          <a:p>
            <a:pPr>
              <a:defRPr/>
            </a:pPr>
            <a:r>
              <a:rPr lang="en-US" sz="2000" dirty="0">
                <a:solidFill>
                  <a:prstClr val="black"/>
                </a:solidFill>
                <a:latin typeface="Calibri" panose="020F0502020204030204"/>
              </a:rPr>
              <a:t>Alternating-current machines</a:t>
            </a:r>
          </a:p>
        </p:txBody>
      </p:sp>
      <p:sp>
        <p:nvSpPr>
          <p:cNvPr id="8" name="TextBox 7">
            <a:extLst>
              <a:ext uri="{FF2B5EF4-FFF2-40B4-BE49-F238E27FC236}">
                <a16:creationId xmlns:a16="http://schemas.microsoft.com/office/drawing/2014/main" id="{3AE4ED98-4090-437E-BC86-54796E9C7661}"/>
              </a:ext>
            </a:extLst>
          </p:cNvPr>
          <p:cNvSpPr txBox="1"/>
          <p:nvPr/>
        </p:nvSpPr>
        <p:spPr>
          <a:xfrm>
            <a:off x="1327258" y="2130619"/>
            <a:ext cx="5397721" cy="400110"/>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Manual arc welding and cutting — 80 volts</a:t>
            </a:r>
          </a:p>
        </p:txBody>
      </p:sp>
      <p:sp>
        <p:nvSpPr>
          <p:cNvPr id="10" name="TextBox 9">
            <a:extLst>
              <a:ext uri="{FF2B5EF4-FFF2-40B4-BE49-F238E27FC236}">
                <a16:creationId xmlns:a16="http://schemas.microsoft.com/office/drawing/2014/main" id="{E3A96F9C-779C-4378-B6C7-6EB9B9016C52}"/>
              </a:ext>
            </a:extLst>
          </p:cNvPr>
          <p:cNvSpPr txBox="1"/>
          <p:nvPr/>
        </p:nvSpPr>
        <p:spPr>
          <a:xfrm>
            <a:off x="1327258" y="2470405"/>
            <a:ext cx="5956410"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Automatic (machine or mechanized) arc welding and cutting — 100 volts</a:t>
            </a:r>
          </a:p>
        </p:txBody>
      </p:sp>
      <p:sp>
        <p:nvSpPr>
          <p:cNvPr id="12" name="TextBox 11">
            <a:extLst>
              <a:ext uri="{FF2B5EF4-FFF2-40B4-BE49-F238E27FC236}">
                <a16:creationId xmlns:a16="http://schemas.microsoft.com/office/drawing/2014/main" id="{B6590469-FBA5-4DD4-8F95-6954D3D4FA34}"/>
              </a:ext>
            </a:extLst>
          </p:cNvPr>
          <p:cNvSpPr txBox="1"/>
          <p:nvPr/>
        </p:nvSpPr>
        <p:spPr>
          <a:xfrm>
            <a:off x="614854" y="3320510"/>
            <a:ext cx="4570029" cy="400110"/>
          </a:xfrm>
          <a:prstGeom prst="rect">
            <a:avLst/>
          </a:prstGeom>
          <a:noFill/>
        </p:spPr>
        <p:txBody>
          <a:bodyPr wrap="square">
            <a:spAutoFit/>
          </a:bodyPr>
          <a:lstStyle/>
          <a:p>
            <a:pPr>
              <a:defRPr/>
            </a:pPr>
            <a:r>
              <a:rPr lang="en-US" sz="2000" dirty="0">
                <a:solidFill>
                  <a:prstClr val="black"/>
                </a:solidFill>
                <a:latin typeface="Calibri" panose="020F0502020204030204"/>
              </a:rPr>
              <a:t>Direct-current machines</a:t>
            </a:r>
          </a:p>
        </p:txBody>
      </p:sp>
      <p:sp>
        <p:nvSpPr>
          <p:cNvPr id="14" name="TextBox 13">
            <a:extLst>
              <a:ext uri="{FF2B5EF4-FFF2-40B4-BE49-F238E27FC236}">
                <a16:creationId xmlns:a16="http://schemas.microsoft.com/office/drawing/2014/main" id="{828EC447-8E20-4F0F-BC46-61E0C7CFCADC}"/>
              </a:ext>
            </a:extLst>
          </p:cNvPr>
          <p:cNvSpPr txBox="1"/>
          <p:nvPr/>
        </p:nvSpPr>
        <p:spPr>
          <a:xfrm>
            <a:off x="1327258" y="3700925"/>
            <a:ext cx="6784007" cy="400110"/>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Manual arc welding and cutting — 100 volts</a:t>
            </a:r>
          </a:p>
        </p:txBody>
      </p:sp>
      <p:sp>
        <p:nvSpPr>
          <p:cNvPr id="16" name="TextBox 15">
            <a:extLst>
              <a:ext uri="{FF2B5EF4-FFF2-40B4-BE49-F238E27FC236}">
                <a16:creationId xmlns:a16="http://schemas.microsoft.com/office/drawing/2014/main" id="{DD5F38F0-6FB3-4E6E-B17B-7602A092F233}"/>
              </a:ext>
            </a:extLst>
          </p:cNvPr>
          <p:cNvSpPr txBox="1"/>
          <p:nvPr/>
        </p:nvSpPr>
        <p:spPr>
          <a:xfrm>
            <a:off x="1327257" y="4156458"/>
            <a:ext cx="6493551"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Automatic (machine or mechanized) arc welding and cutting-100 volts</a:t>
            </a:r>
          </a:p>
        </p:txBody>
      </p:sp>
      <p:sp>
        <p:nvSpPr>
          <p:cNvPr id="18" name="TextBox 17">
            <a:extLst>
              <a:ext uri="{FF2B5EF4-FFF2-40B4-BE49-F238E27FC236}">
                <a16:creationId xmlns:a16="http://schemas.microsoft.com/office/drawing/2014/main" id="{4A9234EF-2244-40CA-B0F4-C5E6945EE7D3}"/>
              </a:ext>
            </a:extLst>
          </p:cNvPr>
          <p:cNvSpPr txBox="1"/>
          <p:nvPr/>
        </p:nvSpPr>
        <p:spPr>
          <a:xfrm>
            <a:off x="614855" y="5200324"/>
            <a:ext cx="8205952" cy="1323439"/>
          </a:xfrm>
          <a:prstGeom prst="rect">
            <a:avLst/>
          </a:prstGeom>
          <a:noFill/>
        </p:spPr>
        <p:txBody>
          <a:bodyPr wrap="square">
            <a:spAutoFit/>
          </a:bodyPr>
          <a:lstStyle/>
          <a:p>
            <a:pPr>
              <a:defRPr/>
            </a:pPr>
            <a:r>
              <a:rPr lang="en-US" sz="2000" dirty="0">
                <a:solidFill>
                  <a:prstClr val="black"/>
                </a:solidFill>
                <a:latin typeface="Calibri" panose="020F0502020204030204"/>
              </a:rPr>
              <a:t>When special welding and cutting processes require values of open circuit voltages higher than the above, means shall be provided to prevent the operator from making accidental contact with the high voltage by adequate insulation or other means.</a:t>
            </a:r>
          </a:p>
        </p:txBody>
      </p:sp>
      <p:sp>
        <p:nvSpPr>
          <p:cNvPr id="13" name="Title 1">
            <a:extLst>
              <a:ext uri="{FF2B5EF4-FFF2-40B4-BE49-F238E27FC236}">
                <a16:creationId xmlns:a16="http://schemas.microsoft.com/office/drawing/2014/main" id="{C837EB2E-BAE9-498A-9575-BBA0D4253085}"/>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83806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EE5426-9E5F-4F14-A348-88ED5954EEF7}"/>
              </a:ext>
            </a:extLst>
          </p:cNvPr>
          <p:cNvSpPr txBox="1"/>
          <p:nvPr/>
        </p:nvSpPr>
        <p:spPr>
          <a:xfrm>
            <a:off x="2050939" y="378787"/>
            <a:ext cx="4899244" cy="461665"/>
          </a:xfrm>
          <a:prstGeom prst="rect">
            <a:avLst/>
          </a:prstGeom>
          <a:noFill/>
        </p:spPr>
        <p:txBody>
          <a:bodyPr wrap="square">
            <a:spAutoFit/>
          </a:bodyPr>
          <a:lstStyle/>
          <a:p>
            <a:pPr>
              <a:defRPr/>
            </a:pPr>
            <a:r>
              <a:rPr lang="en-US" sz="2400">
                <a:solidFill>
                  <a:prstClr val="black"/>
                </a:solidFill>
                <a:latin typeface="Calibri" panose="020F0502020204030204"/>
              </a:rPr>
              <a:t>§1910.254 —  Arc welding and cutting</a:t>
            </a:r>
          </a:p>
        </p:txBody>
      </p:sp>
      <p:sp>
        <p:nvSpPr>
          <p:cNvPr id="5" name="TextBox 4">
            <a:extLst>
              <a:ext uri="{FF2B5EF4-FFF2-40B4-BE49-F238E27FC236}">
                <a16:creationId xmlns:a16="http://schemas.microsoft.com/office/drawing/2014/main" id="{74865B30-1226-407D-BDF0-C0D29F44DD46}"/>
              </a:ext>
            </a:extLst>
          </p:cNvPr>
          <p:cNvSpPr txBox="1"/>
          <p:nvPr/>
        </p:nvSpPr>
        <p:spPr>
          <a:xfrm>
            <a:off x="665107" y="1352878"/>
            <a:ext cx="7670909" cy="707886"/>
          </a:xfrm>
          <a:prstGeom prst="rect">
            <a:avLst/>
          </a:prstGeom>
          <a:noFill/>
        </p:spPr>
        <p:txBody>
          <a:bodyPr wrap="square">
            <a:spAutoFit/>
          </a:bodyPr>
          <a:lstStyle/>
          <a:p>
            <a:pPr>
              <a:defRPr/>
            </a:pPr>
            <a:r>
              <a:rPr lang="en-US" sz="2000">
                <a:solidFill>
                  <a:srgbClr val="000000"/>
                </a:solidFill>
                <a:latin typeface="Calibri" panose="020F0502020204030204" pitchFamily="34" charset="0"/>
              </a:rPr>
              <a:t>On all types of arc welding machines, control apparatus shall be enclosed except for the operating wheels, levers, or handles.</a:t>
            </a:r>
          </a:p>
        </p:txBody>
      </p:sp>
      <p:sp>
        <p:nvSpPr>
          <p:cNvPr id="7" name="TextBox 6">
            <a:extLst>
              <a:ext uri="{FF2B5EF4-FFF2-40B4-BE49-F238E27FC236}">
                <a16:creationId xmlns:a16="http://schemas.microsoft.com/office/drawing/2014/main" id="{03AF18A8-425F-4795-89BC-251FA4BB27C0}"/>
              </a:ext>
            </a:extLst>
          </p:cNvPr>
          <p:cNvSpPr txBox="1"/>
          <p:nvPr/>
        </p:nvSpPr>
        <p:spPr>
          <a:xfrm>
            <a:off x="665108" y="968569"/>
            <a:ext cx="4570029" cy="400110"/>
          </a:xfrm>
          <a:prstGeom prst="rect">
            <a:avLst/>
          </a:prstGeom>
          <a:noFill/>
        </p:spPr>
        <p:txBody>
          <a:bodyPr wrap="square">
            <a:spAutoFit/>
          </a:bodyPr>
          <a:lstStyle/>
          <a:p>
            <a:pPr>
              <a:defRPr/>
            </a:pPr>
            <a:r>
              <a:rPr lang="en-US" sz="2000" b="1">
                <a:solidFill>
                  <a:prstClr val="black"/>
                </a:solidFill>
                <a:latin typeface="Calibri" panose="020F0502020204030204"/>
              </a:rPr>
              <a:t>Design</a:t>
            </a:r>
          </a:p>
        </p:txBody>
      </p:sp>
      <p:sp>
        <p:nvSpPr>
          <p:cNvPr id="9" name="TextBox 8">
            <a:extLst>
              <a:ext uri="{FF2B5EF4-FFF2-40B4-BE49-F238E27FC236}">
                <a16:creationId xmlns:a16="http://schemas.microsoft.com/office/drawing/2014/main" id="{F7F37FE7-192F-4460-B35D-0EDE8076712F}"/>
              </a:ext>
            </a:extLst>
          </p:cNvPr>
          <p:cNvSpPr txBox="1"/>
          <p:nvPr/>
        </p:nvSpPr>
        <p:spPr>
          <a:xfrm>
            <a:off x="665107" y="2091630"/>
            <a:ext cx="7670909" cy="1015663"/>
          </a:xfrm>
          <a:prstGeom prst="rect">
            <a:avLst/>
          </a:prstGeom>
          <a:noFill/>
        </p:spPr>
        <p:txBody>
          <a:bodyPr wrap="square">
            <a:spAutoFit/>
          </a:bodyPr>
          <a:lstStyle/>
          <a:p>
            <a:pPr>
              <a:defRPr/>
            </a:pPr>
            <a:r>
              <a:rPr lang="en-US" sz="2000" dirty="0">
                <a:solidFill>
                  <a:srgbClr val="000000"/>
                </a:solidFill>
                <a:latin typeface="Calibri" panose="020F0502020204030204" pitchFamily="34" charset="0"/>
              </a:rPr>
              <a:t>Terminals for welding leads should be protected from accidental electrical contact by personnel or by metal objects i.e., vehicles, crane hooks, etc.</a:t>
            </a:r>
          </a:p>
        </p:txBody>
      </p:sp>
      <p:sp>
        <p:nvSpPr>
          <p:cNvPr id="10" name="TextBox 9">
            <a:extLst>
              <a:ext uri="{FF2B5EF4-FFF2-40B4-BE49-F238E27FC236}">
                <a16:creationId xmlns:a16="http://schemas.microsoft.com/office/drawing/2014/main" id="{13FA9149-6C10-489F-927C-23734DD7E9FA}"/>
              </a:ext>
            </a:extLst>
          </p:cNvPr>
          <p:cNvSpPr txBox="1"/>
          <p:nvPr/>
        </p:nvSpPr>
        <p:spPr>
          <a:xfrm>
            <a:off x="665108" y="3604138"/>
            <a:ext cx="4570029" cy="461665"/>
          </a:xfrm>
          <a:prstGeom prst="rect">
            <a:avLst/>
          </a:prstGeom>
          <a:noFill/>
        </p:spPr>
        <p:txBody>
          <a:bodyPr wrap="square">
            <a:spAutoFit/>
          </a:bodyPr>
          <a:lstStyle/>
          <a:p>
            <a:pPr>
              <a:defRPr/>
            </a:pPr>
            <a:r>
              <a:rPr lang="en-US" sz="2400" b="1" dirty="0">
                <a:solidFill>
                  <a:prstClr val="black"/>
                </a:solidFill>
                <a:latin typeface="Calibri" panose="020F0502020204030204"/>
              </a:rPr>
              <a:t>Installation</a:t>
            </a:r>
          </a:p>
        </p:txBody>
      </p:sp>
      <p:sp>
        <p:nvSpPr>
          <p:cNvPr id="12" name="TextBox 11">
            <a:extLst>
              <a:ext uri="{FF2B5EF4-FFF2-40B4-BE49-F238E27FC236}">
                <a16:creationId xmlns:a16="http://schemas.microsoft.com/office/drawing/2014/main" id="{86B77774-08AB-4938-A6FE-97AFF4D8C1D6}"/>
              </a:ext>
            </a:extLst>
          </p:cNvPr>
          <p:cNvSpPr txBox="1"/>
          <p:nvPr/>
        </p:nvSpPr>
        <p:spPr>
          <a:xfrm>
            <a:off x="665107" y="4036893"/>
            <a:ext cx="7990161" cy="707886"/>
          </a:xfrm>
          <a:prstGeom prst="rect">
            <a:avLst/>
          </a:prstGeom>
          <a:noFill/>
        </p:spPr>
        <p:txBody>
          <a:bodyPr wrap="square">
            <a:spAutoFit/>
          </a:bodyPr>
          <a:lstStyle/>
          <a:p>
            <a:pPr>
              <a:defRPr/>
            </a:pPr>
            <a:r>
              <a:rPr lang="en-US" sz="2000" dirty="0">
                <a:solidFill>
                  <a:prstClr val="black"/>
                </a:solidFill>
                <a:latin typeface="Calibri" panose="020F0502020204030204"/>
              </a:rPr>
              <a:t>The frame or case of the welding machine (except engine-driven machines) shall be grounded</a:t>
            </a:r>
          </a:p>
        </p:txBody>
      </p:sp>
      <p:sp>
        <p:nvSpPr>
          <p:cNvPr id="14" name="TextBox 13">
            <a:extLst>
              <a:ext uri="{FF2B5EF4-FFF2-40B4-BE49-F238E27FC236}">
                <a16:creationId xmlns:a16="http://schemas.microsoft.com/office/drawing/2014/main" id="{696D265E-678C-4492-938B-A620F2D8FF50}"/>
              </a:ext>
            </a:extLst>
          </p:cNvPr>
          <p:cNvSpPr txBox="1"/>
          <p:nvPr/>
        </p:nvSpPr>
        <p:spPr>
          <a:xfrm>
            <a:off x="665107" y="4926711"/>
            <a:ext cx="7670908" cy="707886"/>
          </a:xfrm>
          <a:prstGeom prst="rect">
            <a:avLst/>
          </a:prstGeom>
          <a:noFill/>
        </p:spPr>
        <p:txBody>
          <a:bodyPr wrap="square">
            <a:spAutoFit/>
          </a:bodyPr>
          <a:lstStyle/>
          <a:p>
            <a:pPr>
              <a:defRPr/>
            </a:pPr>
            <a:r>
              <a:rPr lang="en-US" sz="2000" dirty="0">
                <a:solidFill>
                  <a:prstClr val="black"/>
                </a:solidFill>
                <a:latin typeface="Calibri" panose="020F0502020204030204"/>
              </a:rPr>
              <a:t>Chains, wire ropes, cranes, hoists, and elevators shall not be used to carry welding current</a:t>
            </a:r>
          </a:p>
        </p:txBody>
      </p:sp>
      <p:sp>
        <p:nvSpPr>
          <p:cNvPr id="16" name="TextBox 15">
            <a:extLst>
              <a:ext uri="{FF2B5EF4-FFF2-40B4-BE49-F238E27FC236}">
                <a16:creationId xmlns:a16="http://schemas.microsoft.com/office/drawing/2014/main" id="{56133EBA-F0E9-4764-AF86-A0E93CB1C6E7}"/>
              </a:ext>
            </a:extLst>
          </p:cNvPr>
          <p:cNvSpPr txBox="1"/>
          <p:nvPr/>
        </p:nvSpPr>
        <p:spPr>
          <a:xfrm>
            <a:off x="665107" y="5771327"/>
            <a:ext cx="7871921" cy="707886"/>
          </a:xfrm>
          <a:prstGeom prst="rect">
            <a:avLst/>
          </a:prstGeom>
          <a:noFill/>
        </p:spPr>
        <p:txBody>
          <a:bodyPr wrap="square">
            <a:spAutoFit/>
          </a:bodyPr>
          <a:lstStyle/>
          <a:p>
            <a:pPr>
              <a:defRPr/>
            </a:pPr>
            <a:r>
              <a:rPr lang="en-US" sz="2000" dirty="0">
                <a:solidFill>
                  <a:prstClr val="black"/>
                </a:solidFill>
                <a:latin typeface="Calibri" panose="020F0502020204030204"/>
              </a:rPr>
              <a:t>All ground connections shall be checked to determine that they are mechanically strong and electrically adequate for the required current</a:t>
            </a:r>
          </a:p>
        </p:txBody>
      </p:sp>
      <p:sp>
        <p:nvSpPr>
          <p:cNvPr id="11" name="Title 1">
            <a:extLst>
              <a:ext uri="{FF2B5EF4-FFF2-40B4-BE49-F238E27FC236}">
                <a16:creationId xmlns:a16="http://schemas.microsoft.com/office/drawing/2014/main" id="{DAE1FEBE-C2C6-4416-A9D2-2A8C70442836}"/>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67556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9BE528-0BDD-4525-BED6-C96E60C0574A}"/>
              </a:ext>
            </a:extLst>
          </p:cNvPr>
          <p:cNvSpPr txBox="1"/>
          <p:nvPr/>
        </p:nvSpPr>
        <p:spPr>
          <a:xfrm>
            <a:off x="1800636" y="352776"/>
            <a:ext cx="5671806" cy="461665"/>
          </a:xfrm>
          <a:prstGeom prst="rect">
            <a:avLst/>
          </a:prstGeom>
          <a:noFill/>
        </p:spPr>
        <p:txBody>
          <a:bodyPr wrap="square">
            <a:spAutoFit/>
          </a:bodyPr>
          <a:lstStyle/>
          <a:p>
            <a:pPr>
              <a:defRPr/>
            </a:pPr>
            <a:r>
              <a:rPr lang="en-US" sz="2400">
                <a:solidFill>
                  <a:prstClr val="black"/>
                </a:solidFill>
                <a:latin typeface="Calibri" panose="020F0502020204030204"/>
              </a:rPr>
              <a:t>§1910.254 —  Arc welding and cutting</a:t>
            </a:r>
          </a:p>
        </p:txBody>
      </p:sp>
      <p:sp>
        <p:nvSpPr>
          <p:cNvPr id="5" name="TextBox 4">
            <a:extLst>
              <a:ext uri="{FF2B5EF4-FFF2-40B4-BE49-F238E27FC236}">
                <a16:creationId xmlns:a16="http://schemas.microsoft.com/office/drawing/2014/main" id="{B1E5F218-ED92-43E3-9D4E-EFD5F25CAE61}"/>
              </a:ext>
            </a:extLst>
          </p:cNvPr>
          <p:cNvSpPr txBox="1"/>
          <p:nvPr/>
        </p:nvSpPr>
        <p:spPr>
          <a:xfrm>
            <a:off x="440449" y="1123568"/>
            <a:ext cx="6401415" cy="461665"/>
          </a:xfrm>
          <a:prstGeom prst="rect">
            <a:avLst/>
          </a:prstGeom>
          <a:noFill/>
        </p:spPr>
        <p:txBody>
          <a:bodyPr wrap="square">
            <a:spAutoFit/>
          </a:bodyPr>
          <a:lstStyle/>
          <a:p>
            <a:pPr>
              <a:defRPr/>
            </a:pPr>
            <a:r>
              <a:rPr lang="en-US" sz="2400" b="1">
                <a:solidFill>
                  <a:prstClr val="black"/>
                </a:solidFill>
                <a:latin typeface="Calibri" panose="020F0502020204030204"/>
              </a:rPr>
              <a:t>Supply connections and conductors</a:t>
            </a:r>
          </a:p>
        </p:txBody>
      </p:sp>
      <p:sp>
        <p:nvSpPr>
          <p:cNvPr id="7" name="TextBox 6">
            <a:extLst>
              <a:ext uri="{FF2B5EF4-FFF2-40B4-BE49-F238E27FC236}">
                <a16:creationId xmlns:a16="http://schemas.microsoft.com/office/drawing/2014/main" id="{0E3CE9AC-A023-4091-904E-586DFC910DF7}"/>
              </a:ext>
            </a:extLst>
          </p:cNvPr>
          <p:cNvSpPr txBox="1"/>
          <p:nvPr/>
        </p:nvSpPr>
        <p:spPr>
          <a:xfrm>
            <a:off x="440449" y="1630896"/>
            <a:ext cx="7800976" cy="1015663"/>
          </a:xfrm>
          <a:prstGeom prst="rect">
            <a:avLst/>
          </a:prstGeom>
          <a:noFill/>
        </p:spPr>
        <p:txBody>
          <a:bodyPr wrap="square">
            <a:spAutoFit/>
          </a:bodyPr>
          <a:lstStyle/>
          <a:p>
            <a:pPr>
              <a:defRPr/>
            </a:pPr>
            <a:r>
              <a:rPr lang="en-US" sz="2000" dirty="0">
                <a:solidFill>
                  <a:prstClr val="black"/>
                </a:solidFill>
                <a:latin typeface="Calibri" panose="020F0502020204030204"/>
              </a:rPr>
              <a:t>A disconnecting switch or controller shall be provided at or near each welding machine which is not equipped with such a switch or controller mounted as an integral part of the machine.</a:t>
            </a:r>
          </a:p>
        </p:txBody>
      </p:sp>
      <p:sp>
        <p:nvSpPr>
          <p:cNvPr id="9" name="TextBox 8">
            <a:extLst>
              <a:ext uri="{FF2B5EF4-FFF2-40B4-BE49-F238E27FC236}">
                <a16:creationId xmlns:a16="http://schemas.microsoft.com/office/drawing/2014/main" id="{61A81F56-E1FB-4C66-A1E5-CD88D6613618}"/>
              </a:ext>
            </a:extLst>
          </p:cNvPr>
          <p:cNvSpPr txBox="1"/>
          <p:nvPr/>
        </p:nvSpPr>
        <p:spPr>
          <a:xfrm>
            <a:off x="440449" y="3894643"/>
            <a:ext cx="4570029" cy="415498"/>
          </a:xfrm>
          <a:prstGeom prst="rect">
            <a:avLst/>
          </a:prstGeom>
          <a:noFill/>
        </p:spPr>
        <p:txBody>
          <a:bodyPr wrap="square">
            <a:spAutoFit/>
          </a:bodyPr>
          <a:lstStyle/>
          <a:p>
            <a:pPr>
              <a:defRPr/>
            </a:pPr>
            <a:r>
              <a:rPr lang="en-US" sz="2100" b="1" dirty="0">
                <a:solidFill>
                  <a:prstClr val="black"/>
                </a:solidFill>
                <a:latin typeface="Calibri" panose="020F0502020204030204"/>
              </a:rPr>
              <a:t>Operation and maintenance</a:t>
            </a:r>
          </a:p>
        </p:txBody>
      </p:sp>
      <p:sp>
        <p:nvSpPr>
          <p:cNvPr id="11" name="TextBox 10">
            <a:extLst>
              <a:ext uri="{FF2B5EF4-FFF2-40B4-BE49-F238E27FC236}">
                <a16:creationId xmlns:a16="http://schemas.microsoft.com/office/drawing/2014/main" id="{74EAB842-86DA-4D26-984A-65E7AAAA0D47}"/>
              </a:ext>
            </a:extLst>
          </p:cNvPr>
          <p:cNvSpPr txBox="1"/>
          <p:nvPr/>
        </p:nvSpPr>
        <p:spPr>
          <a:xfrm>
            <a:off x="440450" y="2725420"/>
            <a:ext cx="7800975" cy="707886"/>
          </a:xfrm>
          <a:prstGeom prst="rect">
            <a:avLst/>
          </a:prstGeom>
          <a:noFill/>
        </p:spPr>
        <p:txBody>
          <a:bodyPr wrap="square">
            <a:spAutoFit/>
          </a:bodyPr>
          <a:lstStyle/>
          <a:p>
            <a:pPr>
              <a:defRPr/>
            </a:pPr>
            <a:r>
              <a:rPr lang="en-US" sz="2000" dirty="0">
                <a:solidFill>
                  <a:prstClr val="black"/>
                </a:solidFill>
                <a:latin typeface="Calibri" panose="020F0502020204030204"/>
              </a:rPr>
              <a:t>The rated current-carrying capacity of the supply conductors shall be not less than the rated primary current of the welding machines</a:t>
            </a:r>
          </a:p>
        </p:txBody>
      </p:sp>
      <p:sp>
        <p:nvSpPr>
          <p:cNvPr id="13" name="TextBox 12">
            <a:extLst>
              <a:ext uri="{FF2B5EF4-FFF2-40B4-BE49-F238E27FC236}">
                <a16:creationId xmlns:a16="http://schemas.microsoft.com/office/drawing/2014/main" id="{996A33E7-58B8-42CD-82C5-3E104555B7DF}"/>
              </a:ext>
            </a:extLst>
          </p:cNvPr>
          <p:cNvSpPr txBox="1"/>
          <p:nvPr/>
        </p:nvSpPr>
        <p:spPr>
          <a:xfrm>
            <a:off x="440449" y="4356026"/>
            <a:ext cx="7919217" cy="707886"/>
          </a:xfrm>
          <a:prstGeom prst="rect">
            <a:avLst/>
          </a:prstGeom>
          <a:noFill/>
        </p:spPr>
        <p:txBody>
          <a:bodyPr wrap="square">
            <a:spAutoFit/>
          </a:bodyPr>
          <a:lstStyle/>
          <a:p>
            <a:pPr>
              <a:defRPr/>
            </a:pPr>
            <a:r>
              <a:rPr lang="en-US" sz="2000" dirty="0">
                <a:solidFill>
                  <a:prstClr val="black"/>
                </a:solidFill>
                <a:latin typeface="Calibri" panose="020F0502020204030204"/>
              </a:rPr>
              <a:t>Workers assigned to operate or maintain arc welding equipment shall be acquainted with the requirements of this section and with 1910.252*</a:t>
            </a:r>
          </a:p>
        </p:txBody>
      </p:sp>
      <p:sp>
        <p:nvSpPr>
          <p:cNvPr id="15" name="TextBox 14">
            <a:extLst>
              <a:ext uri="{FF2B5EF4-FFF2-40B4-BE49-F238E27FC236}">
                <a16:creationId xmlns:a16="http://schemas.microsoft.com/office/drawing/2014/main" id="{1C9A1EDA-4887-4BF0-B17C-01A3136DCAAA}"/>
              </a:ext>
            </a:extLst>
          </p:cNvPr>
          <p:cNvSpPr txBox="1"/>
          <p:nvPr/>
        </p:nvSpPr>
        <p:spPr>
          <a:xfrm>
            <a:off x="440450" y="5218647"/>
            <a:ext cx="7919216" cy="1323439"/>
          </a:xfrm>
          <a:prstGeom prst="rect">
            <a:avLst/>
          </a:prstGeom>
          <a:noFill/>
        </p:spPr>
        <p:txBody>
          <a:bodyPr wrap="square">
            <a:spAutoFit/>
          </a:bodyPr>
          <a:lstStyle/>
          <a:p>
            <a:pPr>
              <a:defRPr/>
            </a:pPr>
            <a:r>
              <a:rPr lang="en-US" sz="2000" dirty="0">
                <a:solidFill>
                  <a:prstClr val="black"/>
                </a:solidFill>
                <a:latin typeface="Calibri" panose="020F0502020204030204"/>
              </a:rPr>
              <a:t>Before starting operations all connections to the machine shall be checked to make certain they are properly made, and coiled welding cable shall be spread out before use to avoid serious overheating and damage to insulation.</a:t>
            </a:r>
          </a:p>
        </p:txBody>
      </p:sp>
      <p:sp>
        <p:nvSpPr>
          <p:cNvPr id="10" name="Title 1">
            <a:extLst>
              <a:ext uri="{FF2B5EF4-FFF2-40B4-BE49-F238E27FC236}">
                <a16:creationId xmlns:a16="http://schemas.microsoft.com/office/drawing/2014/main" id="{DF2DCBA0-809C-463B-A5DE-9153027860CF}"/>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69125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BF4192-8959-4E05-AAB3-4FB4225C1298}"/>
              </a:ext>
            </a:extLst>
          </p:cNvPr>
          <p:cNvSpPr txBox="1"/>
          <p:nvPr/>
        </p:nvSpPr>
        <p:spPr>
          <a:xfrm>
            <a:off x="2094419" y="393978"/>
            <a:ext cx="4955159" cy="461665"/>
          </a:xfrm>
          <a:prstGeom prst="rect">
            <a:avLst/>
          </a:prstGeom>
          <a:noFill/>
        </p:spPr>
        <p:txBody>
          <a:bodyPr wrap="square">
            <a:spAutoFit/>
          </a:bodyPr>
          <a:lstStyle/>
          <a:p>
            <a:pPr>
              <a:defRPr/>
            </a:pPr>
            <a:r>
              <a:rPr lang="en-US" sz="2400">
                <a:solidFill>
                  <a:prstClr val="black"/>
                </a:solidFill>
                <a:latin typeface="Calibri" panose="020F0502020204030204"/>
              </a:rPr>
              <a:t>§1910.254 —  Arc welding and cutting</a:t>
            </a:r>
          </a:p>
        </p:txBody>
      </p:sp>
      <p:sp>
        <p:nvSpPr>
          <p:cNvPr id="4" name="TextBox 3">
            <a:extLst>
              <a:ext uri="{FF2B5EF4-FFF2-40B4-BE49-F238E27FC236}">
                <a16:creationId xmlns:a16="http://schemas.microsoft.com/office/drawing/2014/main" id="{63F608E7-EA98-4DC1-B957-FF63FD1BB86F}"/>
              </a:ext>
            </a:extLst>
          </p:cNvPr>
          <p:cNvSpPr txBox="1"/>
          <p:nvPr/>
        </p:nvSpPr>
        <p:spPr>
          <a:xfrm>
            <a:off x="345855" y="868799"/>
            <a:ext cx="4570029" cy="461665"/>
          </a:xfrm>
          <a:prstGeom prst="rect">
            <a:avLst/>
          </a:prstGeom>
          <a:noFill/>
        </p:spPr>
        <p:txBody>
          <a:bodyPr wrap="square">
            <a:spAutoFit/>
          </a:bodyPr>
          <a:lstStyle/>
          <a:p>
            <a:pPr>
              <a:defRPr/>
            </a:pPr>
            <a:r>
              <a:rPr lang="en-US" sz="2400" b="1">
                <a:solidFill>
                  <a:prstClr val="black"/>
                </a:solidFill>
                <a:latin typeface="Calibri" panose="020F0502020204030204"/>
              </a:rPr>
              <a:t>Operation and maintenance cont. </a:t>
            </a:r>
          </a:p>
        </p:txBody>
      </p:sp>
      <p:sp>
        <p:nvSpPr>
          <p:cNvPr id="6" name="TextBox 5">
            <a:extLst>
              <a:ext uri="{FF2B5EF4-FFF2-40B4-BE49-F238E27FC236}">
                <a16:creationId xmlns:a16="http://schemas.microsoft.com/office/drawing/2014/main" id="{924D50C7-AF78-4C0D-8086-E4771AC6E586}"/>
              </a:ext>
            </a:extLst>
          </p:cNvPr>
          <p:cNvSpPr txBox="1"/>
          <p:nvPr/>
        </p:nvSpPr>
        <p:spPr>
          <a:xfrm>
            <a:off x="345855" y="1274449"/>
            <a:ext cx="7848272" cy="677108"/>
          </a:xfrm>
          <a:prstGeom prst="rect">
            <a:avLst/>
          </a:prstGeom>
          <a:noFill/>
        </p:spPr>
        <p:txBody>
          <a:bodyPr wrap="square">
            <a:spAutoFit/>
          </a:bodyPr>
          <a:lstStyle/>
          <a:p>
            <a:pPr>
              <a:defRPr/>
            </a:pPr>
            <a:r>
              <a:rPr lang="en-US" sz="1900" dirty="0">
                <a:solidFill>
                  <a:prstClr val="black"/>
                </a:solidFill>
                <a:latin typeface="Calibri" panose="020F0502020204030204"/>
              </a:rPr>
              <a:t>Grounding of the welding machine frame shall be checked. Special attention shall be given to safety ground connections of portable machines</a:t>
            </a:r>
          </a:p>
        </p:txBody>
      </p:sp>
      <p:sp>
        <p:nvSpPr>
          <p:cNvPr id="8" name="TextBox 7">
            <a:extLst>
              <a:ext uri="{FF2B5EF4-FFF2-40B4-BE49-F238E27FC236}">
                <a16:creationId xmlns:a16="http://schemas.microsoft.com/office/drawing/2014/main" id="{3DD667A9-2E7B-4A22-8D77-956F3194B60E}"/>
              </a:ext>
            </a:extLst>
          </p:cNvPr>
          <p:cNvSpPr txBox="1"/>
          <p:nvPr/>
        </p:nvSpPr>
        <p:spPr>
          <a:xfrm>
            <a:off x="345855" y="2018653"/>
            <a:ext cx="8072930" cy="677108"/>
          </a:xfrm>
          <a:prstGeom prst="rect">
            <a:avLst/>
          </a:prstGeom>
          <a:noFill/>
        </p:spPr>
        <p:txBody>
          <a:bodyPr wrap="square">
            <a:spAutoFit/>
          </a:bodyPr>
          <a:lstStyle/>
          <a:p>
            <a:pPr>
              <a:defRPr/>
            </a:pPr>
            <a:r>
              <a:rPr lang="en-US" sz="1900" dirty="0">
                <a:solidFill>
                  <a:prstClr val="black"/>
                </a:solidFill>
                <a:latin typeface="Calibri" panose="020F0502020204030204"/>
              </a:rPr>
              <a:t>Electrode holders when not in use shall be so placed that they cannot make electrical contact with persons, conducting objects, fuel or compressed gas tanks</a:t>
            </a:r>
          </a:p>
        </p:txBody>
      </p:sp>
      <p:sp>
        <p:nvSpPr>
          <p:cNvPr id="10" name="TextBox 9">
            <a:extLst>
              <a:ext uri="{FF2B5EF4-FFF2-40B4-BE49-F238E27FC236}">
                <a16:creationId xmlns:a16="http://schemas.microsoft.com/office/drawing/2014/main" id="{AD54FD74-DDD6-44F2-950C-1CDD36BEE149}"/>
              </a:ext>
            </a:extLst>
          </p:cNvPr>
          <p:cNvSpPr txBox="1"/>
          <p:nvPr/>
        </p:nvSpPr>
        <p:spPr>
          <a:xfrm>
            <a:off x="345855" y="2738785"/>
            <a:ext cx="7848271" cy="969496"/>
          </a:xfrm>
          <a:prstGeom prst="rect">
            <a:avLst/>
          </a:prstGeom>
          <a:noFill/>
        </p:spPr>
        <p:txBody>
          <a:bodyPr wrap="square">
            <a:spAutoFit/>
          </a:bodyPr>
          <a:lstStyle/>
          <a:p>
            <a:pPr>
              <a:defRPr/>
            </a:pPr>
            <a:r>
              <a:rPr lang="en-US" sz="1900" dirty="0">
                <a:solidFill>
                  <a:prstClr val="black"/>
                </a:solidFill>
                <a:latin typeface="Calibri" panose="020F0502020204030204"/>
              </a:rPr>
              <a:t>Electric Shock Hazard: Cables with splices within 10 feet (3 m) of the holder shall not be used. The welder should not coil or loop welding electrode cable around parts of his body</a:t>
            </a:r>
          </a:p>
        </p:txBody>
      </p:sp>
      <p:sp>
        <p:nvSpPr>
          <p:cNvPr id="12" name="TextBox 11">
            <a:extLst>
              <a:ext uri="{FF2B5EF4-FFF2-40B4-BE49-F238E27FC236}">
                <a16:creationId xmlns:a16="http://schemas.microsoft.com/office/drawing/2014/main" id="{1E30B309-4093-49C5-9426-C122E6D9D18A}"/>
              </a:ext>
            </a:extLst>
          </p:cNvPr>
          <p:cNvSpPr txBox="1"/>
          <p:nvPr/>
        </p:nvSpPr>
        <p:spPr>
          <a:xfrm>
            <a:off x="345855" y="4327919"/>
            <a:ext cx="8072930" cy="969496"/>
          </a:xfrm>
          <a:prstGeom prst="rect">
            <a:avLst/>
          </a:prstGeom>
          <a:noFill/>
        </p:spPr>
        <p:txBody>
          <a:bodyPr wrap="square">
            <a:spAutoFit/>
          </a:bodyPr>
          <a:lstStyle/>
          <a:p>
            <a:pPr>
              <a:defRPr/>
            </a:pPr>
            <a:r>
              <a:rPr lang="en-US" sz="1900" dirty="0">
                <a:solidFill>
                  <a:prstClr val="black"/>
                </a:solidFill>
                <a:latin typeface="Calibri" panose="020F0502020204030204"/>
              </a:rPr>
              <a:t>The operator should report any equipment defect or safety hazard to his supervisor and the use of the equipment shall be discontinued until its safety has been assured. Repairs shall be made only by qualified personnel</a:t>
            </a:r>
          </a:p>
        </p:txBody>
      </p:sp>
      <p:sp>
        <p:nvSpPr>
          <p:cNvPr id="14" name="TextBox 13">
            <a:extLst>
              <a:ext uri="{FF2B5EF4-FFF2-40B4-BE49-F238E27FC236}">
                <a16:creationId xmlns:a16="http://schemas.microsoft.com/office/drawing/2014/main" id="{E41F247F-F7FE-4B98-B8D2-1776AF7FB4CF}"/>
              </a:ext>
            </a:extLst>
          </p:cNvPr>
          <p:cNvSpPr txBox="1"/>
          <p:nvPr/>
        </p:nvSpPr>
        <p:spPr>
          <a:xfrm>
            <a:off x="345854" y="3890089"/>
            <a:ext cx="4570029" cy="461665"/>
          </a:xfrm>
          <a:prstGeom prst="rect">
            <a:avLst/>
          </a:prstGeom>
          <a:noFill/>
        </p:spPr>
        <p:txBody>
          <a:bodyPr wrap="square">
            <a:spAutoFit/>
          </a:bodyPr>
          <a:lstStyle/>
          <a:p>
            <a:pPr>
              <a:defRPr/>
            </a:pPr>
            <a:r>
              <a:rPr lang="en-US" sz="2400" b="1" dirty="0">
                <a:solidFill>
                  <a:prstClr val="black"/>
                </a:solidFill>
                <a:latin typeface="Calibri" panose="020F0502020204030204"/>
              </a:rPr>
              <a:t>Maintenance</a:t>
            </a:r>
          </a:p>
        </p:txBody>
      </p:sp>
      <p:sp>
        <p:nvSpPr>
          <p:cNvPr id="16" name="TextBox 15">
            <a:extLst>
              <a:ext uri="{FF2B5EF4-FFF2-40B4-BE49-F238E27FC236}">
                <a16:creationId xmlns:a16="http://schemas.microsoft.com/office/drawing/2014/main" id="{99EB33AE-29F3-4AE7-8851-A11D9D53D431}"/>
              </a:ext>
            </a:extLst>
          </p:cNvPr>
          <p:cNvSpPr txBox="1"/>
          <p:nvPr/>
        </p:nvSpPr>
        <p:spPr>
          <a:xfrm>
            <a:off x="345855" y="5373744"/>
            <a:ext cx="8291184" cy="1261884"/>
          </a:xfrm>
          <a:prstGeom prst="rect">
            <a:avLst/>
          </a:prstGeom>
          <a:noFill/>
        </p:spPr>
        <p:txBody>
          <a:bodyPr wrap="square">
            <a:spAutoFit/>
          </a:bodyPr>
          <a:lstStyle/>
          <a:p>
            <a:pPr>
              <a:defRPr/>
            </a:pPr>
            <a:r>
              <a:rPr lang="en-US" sz="1900" dirty="0">
                <a:solidFill>
                  <a:prstClr val="black"/>
                </a:solidFill>
                <a:latin typeface="Calibri" panose="020F0502020204030204"/>
              </a:rPr>
              <a:t>Cables with damaged insulation or exposed bare conductors shall be replaced. Joining lengths of work and electrode cables shall be done by the use of connecting means specifically intended for the purpose. The connecting means shall have insulation adequate for the service conditions</a:t>
            </a:r>
          </a:p>
        </p:txBody>
      </p:sp>
      <p:sp>
        <p:nvSpPr>
          <p:cNvPr id="11" name="Title 1">
            <a:extLst>
              <a:ext uri="{FF2B5EF4-FFF2-40B4-BE49-F238E27FC236}">
                <a16:creationId xmlns:a16="http://schemas.microsoft.com/office/drawing/2014/main" id="{4C647C9D-4C6F-4D33-8586-A3C830B309D1}"/>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20075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23DC5D-9FF9-4058-B750-72004364E74A}"/>
              </a:ext>
            </a:extLst>
          </p:cNvPr>
          <p:cNvSpPr txBox="1"/>
          <p:nvPr/>
        </p:nvSpPr>
        <p:spPr>
          <a:xfrm>
            <a:off x="252248" y="951291"/>
            <a:ext cx="4572000" cy="415498"/>
          </a:xfrm>
          <a:prstGeom prst="rect">
            <a:avLst/>
          </a:prstGeom>
          <a:noFill/>
        </p:spPr>
        <p:txBody>
          <a:bodyPr wrap="square">
            <a:spAutoFit/>
          </a:bodyPr>
          <a:lstStyle/>
          <a:p>
            <a:r>
              <a:rPr lang="en-US" sz="2100" kern="1800">
                <a:solidFill>
                  <a:srgbClr val="000000"/>
                </a:solidFill>
                <a:latin typeface="Times New Roman" panose="02020603050405020304" pitchFamily="18" charset="0"/>
                <a:ea typeface="Times New Roman" panose="02020603050405020304" pitchFamily="18" charset="0"/>
              </a:rPr>
              <a:t>29-Year-Old Welder Electrocuted </a:t>
            </a:r>
            <a:endParaRPr lang="en-US" sz="2100"/>
          </a:p>
        </p:txBody>
      </p:sp>
      <p:sp>
        <p:nvSpPr>
          <p:cNvPr id="5" name="TextBox 4">
            <a:extLst>
              <a:ext uri="{FF2B5EF4-FFF2-40B4-BE49-F238E27FC236}">
                <a16:creationId xmlns:a16="http://schemas.microsoft.com/office/drawing/2014/main" id="{B4E0FF10-EEBD-4BFA-B735-1D83B431EF8B}"/>
              </a:ext>
            </a:extLst>
          </p:cNvPr>
          <p:cNvSpPr txBox="1"/>
          <p:nvPr/>
        </p:nvSpPr>
        <p:spPr>
          <a:xfrm>
            <a:off x="311369" y="1341344"/>
            <a:ext cx="8521262" cy="553998"/>
          </a:xfrm>
          <a:prstGeom prst="rect">
            <a:avLst/>
          </a:prstGeom>
          <a:noFill/>
        </p:spPr>
        <p:txBody>
          <a:bodyPr wrap="square">
            <a:spAutoFit/>
          </a:bodyPr>
          <a:lstStyle/>
          <a:p>
            <a:r>
              <a:rPr lang="en-US" sz="1500" dirty="0">
                <a:solidFill>
                  <a:srgbClr val="000000"/>
                </a:solidFill>
                <a:latin typeface="Segoe UI" panose="020B0502040204020203" pitchFamily="34" charset="0"/>
                <a:ea typeface="Times New Roman" panose="02020603050405020304" pitchFamily="18" charset="0"/>
              </a:rPr>
              <a:t>At approximately 3:45 a.m. a 29-year-old maintenance worker was electrocuted as he attempted to turn off a welder.</a:t>
            </a:r>
            <a:endParaRPr lang="en-US" sz="1500" dirty="0">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9CAE82D2-5F33-4A10-B7E2-14F64D0DD497}"/>
              </a:ext>
            </a:extLst>
          </p:cNvPr>
          <p:cNvSpPr txBox="1"/>
          <p:nvPr/>
        </p:nvSpPr>
        <p:spPr>
          <a:xfrm>
            <a:off x="311369" y="1971950"/>
            <a:ext cx="8521262" cy="1477328"/>
          </a:xfrm>
          <a:prstGeom prst="rect">
            <a:avLst/>
          </a:prstGeom>
          <a:noFill/>
        </p:spPr>
        <p:txBody>
          <a:bodyPr wrap="square">
            <a:spAutoFit/>
          </a:bodyPr>
          <a:lstStyle/>
          <a:p>
            <a:r>
              <a:rPr lang="en-US" sz="1500" dirty="0">
                <a:solidFill>
                  <a:srgbClr val="000000"/>
                </a:solidFill>
                <a:latin typeface="Segoe UI" panose="020B0502040204020203" pitchFamily="34" charset="0"/>
                <a:ea typeface="Times New Roman" panose="02020603050405020304" pitchFamily="18" charset="0"/>
              </a:rPr>
              <a:t>A maintenance man at a steel treatment plant was walking along a metal walkway in the plant, when he discovered the victim lying on his back in a convulsive state. Electrical arcs were visible from the handle of the welding cart to the floor. As other employees arrived at the scene, one pulled the plug on the welder. The police and the fire department rescue squad were called. The rescue squad transported the victim to a local hospital, where he was pronounced dead at 5:08 a.m.</a:t>
            </a:r>
            <a:endParaRPr lang="en-US" sz="1500" dirty="0">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241DB461-164C-45FC-B8C9-151706D5BDDD}"/>
              </a:ext>
            </a:extLst>
          </p:cNvPr>
          <p:cNvSpPr txBox="1"/>
          <p:nvPr/>
        </p:nvSpPr>
        <p:spPr>
          <a:xfrm>
            <a:off x="311369" y="3443973"/>
            <a:ext cx="8521260" cy="1477328"/>
          </a:xfrm>
          <a:prstGeom prst="rect">
            <a:avLst/>
          </a:prstGeom>
          <a:noFill/>
        </p:spPr>
        <p:txBody>
          <a:bodyPr wrap="square">
            <a:spAutoFit/>
          </a:bodyPr>
          <a:lstStyle/>
          <a:p>
            <a:r>
              <a:rPr lang="en-US" sz="1500" dirty="0">
                <a:solidFill>
                  <a:srgbClr val="000000"/>
                </a:solidFill>
                <a:latin typeface="Segoe UI" panose="020B0502040204020203" pitchFamily="34" charset="0"/>
                <a:ea typeface="Times New Roman" panose="02020603050405020304" pitchFamily="18" charset="0"/>
              </a:rPr>
              <a:t>The examination of the welder at the local police station revealed that the cables on the welder (particularly the positive or electrode cable) had exposed conductors. Numerous cuts and abrasions exposed large areas of the conductor cables. Continuity checks on the four terminals of the welder plug indicated that the wiring of the plug cable provided an adequate ground path. The insulation on the welder’s electrode holder was broken with large pieces of insulation completely missing. </a:t>
            </a:r>
            <a:endParaRPr lang="en-US" sz="1500" dirty="0"/>
          </a:p>
        </p:txBody>
      </p:sp>
      <p:sp>
        <p:nvSpPr>
          <p:cNvPr id="11" name="TextBox 10">
            <a:extLst>
              <a:ext uri="{FF2B5EF4-FFF2-40B4-BE49-F238E27FC236}">
                <a16:creationId xmlns:a16="http://schemas.microsoft.com/office/drawing/2014/main" id="{C0C39CF3-D60F-4DB6-965D-148BCBFA8D63}"/>
              </a:ext>
            </a:extLst>
          </p:cNvPr>
          <p:cNvSpPr txBox="1"/>
          <p:nvPr/>
        </p:nvSpPr>
        <p:spPr>
          <a:xfrm>
            <a:off x="311369" y="4921301"/>
            <a:ext cx="8655272" cy="1723549"/>
          </a:xfrm>
          <a:prstGeom prst="rect">
            <a:avLst/>
          </a:prstGeom>
          <a:noFill/>
        </p:spPr>
        <p:txBody>
          <a:bodyPr wrap="square">
            <a:spAutoFit/>
          </a:bodyPr>
          <a:lstStyle/>
          <a:p>
            <a:r>
              <a:rPr lang="en-US" sz="1500" dirty="0">
                <a:solidFill>
                  <a:srgbClr val="000000"/>
                </a:solidFill>
                <a:latin typeface="Segoe UI" panose="020B0502040204020203" pitchFamily="34" charset="0"/>
                <a:ea typeface="Times New Roman" panose="02020603050405020304" pitchFamily="18" charset="0"/>
              </a:rPr>
              <a:t>Inspection of the receptacle box revealed that the cover plate was designed for a different style receptacle. Additionally, the receptacle box did not have a conductor (wire) attached to the ground terminal. A continuity check on the receptacle indicated an open circuit (no ground connection). Without a complete ground connection, the victim most likely completed an electrical conducting path from the frame of the welding machine or any one of the uninsulated areas on the cables. Water on the floor increased the area that could result in a ground fault and reduced the resistance of the path to ground</a:t>
            </a:r>
            <a:r>
              <a:rPr lang="en-US" sz="1600" dirty="0">
                <a:solidFill>
                  <a:srgbClr val="000000"/>
                </a:solidFill>
                <a:latin typeface="Segoe UI" panose="020B0502040204020203" pitchFamily="34" charset="0"/>
                <a:ea typeface="Times New Roman" panose="02020603050405020304" pitchFamily="18" charset="0"/>
              </a:rPr>
              <a:t>.</a:t>
            </a:r>
            <a:endParaRPr lang="en-US" sz="1600" dirty="0"/>
          </a:p>
        </p:txBody>
      </p:sp>
      <p:sp>
        <p:nvSpPr>
          <p:cNvPr id="8" name="Title 1">
            <a:extLst>
              <a:ext uri="{FF2B5EF4-FFF2-40B4-BE49-F238E27FC236}">
                <a16:creationId xmlns:a16="http://schemas.microsoft.com/office/drawing/2014/main" id="{CD366905-F72C-4465-9C67-C78622CAC999}"/>
              </a:ext>
            </a:extLst>
          </p:cNvPr>
          <p:cNvSpPr txBox="1">
            <a:spLocks/>
          </p:cNvSpPr>
          <p:nvPr/>
        </p:nvSpPr>
        <p:spPr>
          <a:xfrm>
            <a:off x="0" y="0"/>
            <a:ext cx="9144000" cy="330798"/>
          </a:xfrm>
          <a:prstGeom prst="rect">
            <a:avLst/>
          </a:prstGeom>
          <a:solidFill>
            <a:schemeClr val="tx1">
              <a:lumMod val="50000"/>
              <a:lumOff val="5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32420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18B77-13F1-4E71-8A2D-4A4CF6F3C7C7}"/>
              </a:ext>
            </a:extLst>
          </p:cNvPr>
          <p:cNvSpPr txBox="1"/>
          <p:nvPr/>
        </p:nvSpPr>
        <p:spPr>
          <a:xfrm>
            <a:off x="1963445" y="353048"/>
            <a:ext cx="5217110" cy="461665"/>
          </a:xfrm>
          <a:prstGeom prst="rect">
            <a:avLst/>
          </a:prstGeom>
          <a:noFill/>
        </p:spPr>
        <p:txBody>
          <a:bodyPr wrap="square">
            <a:spAutoFit/>
          </a:bodyPr>
          <a:lstStyle/>
          <a:p>
            <a:pPr>
              <a:defRPr/>
            </a:pPr>
            <a:r>
              <a:rPr lang="en-US" sz="2400" b="1">
                <a:latin typeface="Calibri" panose="020F0502020204030204" pitchFamily="34" charset="0"/>
              </a:rPr>
              <a:t>1926.352 and 1910.252  Fire Prevention</a:t>
            </a:r>
          </a:p>
        </p:txBody>
      </p:sp>
      <p:sp>
        <p:nvSpPr>
          <p:cNvPr id="4" name="TextBox 3">
            <a:extLst>
              <a:ext uri="{FF2B5EF4-FFF2-40B4-BE49-F238E27FC236}">
                <a16:creationId xmlns:a16="http://schemas.microsoft.com/office/drawing/2014/main" id="{5FD722CD-60C2-4A67-B7F4-E2D35F9BA87D}"/>
              </a:ext>
            </a:extLst>
          </p:cNvPr>
          <p:cNvSpPr txBox="1"/>
          <p:nvPr/>
        </p:nvSpPr>
        <p:spPr>
          <a:xfrm>
            <a:off x="271129" y="845090"/>
            <a:ext cx="3544432" cy="461665"/>
          </a:xfrm>
          <a:prstGeom prst="rect">
            <a:avLst/>
          </a:prstGeom>
          <a:noFill/>
        </p:spPr>
        <p:txBody>
          <a:bodyPr wrap="none" rtlCol="0">
            <a:spAutoFit/>
          </a:bodyPr>
          <a:lstStyle/>
          <a:p>
            <a:pPr>
              <a:defRPr/>
            </a:pPr>
            <a:r>
              <a:rPr lang="en-US" sz="2400" b="1">
                <a:solidFill>
                  <a:prstClr val="black"/>
                </a:solidFill>
                <a:latin typeface="Calibri" panose="020F0502020204030204"/>
              </a:rPr>
              <a:t>Employer Responsibilities:</a:t>
            </a:r>
          </a:p>
        </p:txBody>
      </p:sp>
      <p:sp>
        <p:nvSpPr>
          <p:cNvPr id="6" name="TextBox 5">
            <a:extLst>
              <a:ext uri="{FF2B5EF4-FFF2-40B4-BE49-F238E27FC236}">
                <a16:creationId xmlns:a16="http://schemas.microsoft.com/office/drawing/2014/main" id="{0BE15B8D-E182-4C9F-AE3F-43DC3386F867}"/>
              </a:ext>
            </a:extLst>
          </p:cNvPr>
          <p:cNvSpPr txBox="1"/>
          <p:nvPr/>
        </p:nvSpPr>
        <p:spPr>
          <a:xfrm>
            <a:off x="271129" y="1416535"/>
            <a:ext cx="8133907" cy="923330"/>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Management shall recognize its responsibility for the safe usage of cutting and welding equipment on its property and provide employees proper PPE for the work they perform</a:t>
            </a:r>
          </a:p>
        </p:txBody>
      </p:sp>
      <p:sp>
        <p:nvSpPr>
          <p:cNvPr id="8" name="TextBox 7">
            <a:extLst>
              <a:ext uri="{FF2B5EF4-FFF2-40B4-BE49-F238E27FC236}">
                <a16:creationId xmlns:a16="http://schemas.microsoft.com/office/drawing/2014/main" id="{3A2A310D-DDA9-4F18-B4B3-DD8D9D213350}"/>
              </a:ext>
            </a:extLst>
          </p:cNvPr>
          <p:cNvSpPr txBox="1"/>
          <p:nvPr/>
        </p:nvSpPr>
        <p:spPr>
          <a:xfrm>
            <a:off x="271129" y="2345643"/>
            <a:ext cx="8133907" cy="646331"/>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Based on fire potentials of the facility, establish areas for cutting and welding, and establish procedures for cutting and welding, in other areas</a:t>
            </a:r>
          </a:p>
        </p:txBody>
      </p:sp>
      <p:sp>
        <p:nvSpPr>
          <p:cNvPr id="10" name="TextBox 9">
            <a:extLst>
              <a:ext uri="{FF2B5EF4-FFF2-40B4-BE49-F238E27FC236}">
                <a16:creationId xmlns:a16="http://schemas.microsoft.com/office/drawing/2014/main" id="{A82D3EDF-B2B4-4CB0-95AC-50DB32670DAA}"/>
              </a:ext>
            </a:extLst>
          </p:cNvPr>
          <p:cNvSpPr txBox="1"/>
          <p:nvPr/>
        </p:nvSpPr>
        <p:spPr>
          <a:xfrm>
            <a:off x="271129" y="3059063"/>
            <a:ext cx="7700287" cy="646331"/>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Designate an individual responsible for authorizing cutting and welding operations in areas not specifically designed for such processes</a:t>
            </a:r>
          </a:p>
        </p:txBody>
      </p:sp>
      <p:sp>
        <p:nvSpPr>
          <p:cNvPr id="12" name="TextBox 11">
            <a:extLst>
              <a:ext uri="{FF2B5EF4-FFF2-40B4-BE49-F238E27FC236}">
                <a16:creationId xmlns:a16="http://schemas.microsoft.com/office/drawing/2014/main" id="{8EDC6D21-06CD-4E29-B6AA-967BB4224911}"/>
              </a:ext>
            </a:extLst>
          </p:cNvPr>
          <p:cNvSpPr txBox="1"/>
          <p:nvPr/>
        </p:nvSpPr>
        <p:spPr>
          <a:xfrm>
            <a:off x="271128" y="3862744"/>
            <a:ext cx="5781455" cy="923330"/>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Ensure that cutters or welders and their supervisors are suitably trained in the safe operation of their equipment and the safe use of the process</a:t>
            </a:r>
          </a:p>
        </p:txBody>
      </p:sp>
      <p:sp>
        <p:nvSpPr>
          <p:cNvPr id="14" name="TextBox 13">
            <a:extLst>
              <a:ext uri="{FF2B5EF4-FFF2-40B4-BE49-F238E27FC236}">
                <a16:creationId xmlns:a16="http://schemas.microsoft.com/office/drawing/2014/main" id="{FC3F5158-9C5D-4E2B-96BA-6E1A28EFB75E}"/>
              </a:ext>
            </a:extLst>
          </p:cNvPr>
          <p:cNvSpPr txBox="1"/>
          <p:nvPr/>
        </p:nvSpPr>
        <p:spPr>
          <a:xfrm>
            <a:off x="271128" y="4932723"/>
            <a:ext cx="5924995" cy="646331"/>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Advise all contractors about flammable materials or hazardous conditions they may not be aware.</a:t>
            </a:r>
          </a:p>
        </p:txBody>
      </p:sp>
      <p:pic>
        <p:nvPicPr>
          <p:cNvPr id="17" name="Picture 2" descr="Image result for osha pictures of employer training">
            <a:extLst>
              <a:ext uri="{FF2B5EF4-FFF2-40B4-BE49-F238E27FC236}">
                <a16:creationId xmlns:a16="http://schemas.microsoft.com/office/drawing/2014/main" id="{26631F32-EB60-4F8E-B6D0-A3663578D4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3" t="25634" b="1"/>
          <a:stretch/>
        </p:blipFill>
        <p:spPr bwMode="auto">
          <a:xfrm>
            <a:off x="6411433" y="3862744"/>
            <a:ext cx="2461439" cy="188321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0621E2C5-CE19-4279-B78A-80408FC9A3DD}"/>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026296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DA37A-1900-4FF1-8518-9AF79FAFE01B}"/>
              </a:ext>
            </a:extLst>
          </p:cNvPr>
          <p:cNvSpPr txBox="1"/>
          <p:nvPr/>
        </p:nvSpPr>
        <p:spPr>
          <a:xfrm>
            <a:off x="271129" y="1023817"/>
            <a:ext cx="3110210" cy="400110"/>
          </a:xfrm>
          <a:prstGeom prst="rect">
            <a:avLst/>
          </a:prstGeom>
          <a:noFill/>
        </p:spPr>
        <p:txBody>
          <a:bodyPr wrap="none" rtlCol="0">
            <a:spAutoFit/>
          </a:bodyPr>
          <a:lstStyle/>
          <a:p>
            <a:pPr>
              <a:defRPr/>
            </a:pPr>
            <a:r>
              <a:rPr lang="en-US" sz="2000" b="1">
                <a:solidFill>
                  <a:prstClr val="black"/>
                </a:solidFill>
                <a:latin typeface="Calibri" panose="020F0502020204030204"/>
              </a:rPr>
              <a:t>Supervisor Responsibilities:</a:t>
            </a:r>
          </a:p>
        </p:txBody>
      </p:sp>
      <p:sp>
        <p:nvSpPr>
          <p:cNvPr id="4" name="TextBox 3">
            <a:extLst>
              <a:ext uri="{FF2B5EF4-FFF2-40B4-BE49-F238E27FC236}">
                <a16:creationId xmlns:a16="http://schemas.microsoft.com/office/drawing/2014/main" id="{9CAA56AA-CDBF-4D62-8169-E756B76D8424}"/>
              </a:ext>
            </a:extLst>
          </p:cNvPr>
          <p:cNvSpPr txBox="1"/>
          <p:nvPr/>
        </p:nvSpPr>
        <p:spPr>
          <a:xfrm>
            <a:off x="992815" y="436790"/>
            <a:ext cx="7158369" cy="400110"/>
          </a:xfrm>
          <a:prstGeom prst="rect">
            <a:avLst/>
          </a:prstGeom>
          <a:noFill/>
        </p:spPr>
        <p:txBody>
          <a:bodyPr wrap="square">
            <a:spAutoFit/>
          </a:bodyPr>
          <a:lstStyle/>
          <a:p>
            <a:pPr>
              <a:defRPr/>
            </a:pPr>
            <a:r>
              <a:rPr lang="en-US" sz="2000">
                <a:solidFill>
                  <a:srgbClr val="000000"/>
                </a:solidFill>
                <a:latin typeface="Calibri" panose="020F0502020204030204" pitchFamily="34" charset="0"/>
              </a:rPr>
              <a:t>1910.252 - General Requirements - Fire Prevention and Protection </a:t>
            </a:r>
          </a:p>
        </p:txBody>
      </p:sp>
      <p:sp>
        <p:nvSpPr>
          <p:cNvPr id="6" name="TextBox 5">
            <a:extLst>
              <a:ext uri="{FF2B5EF4-FFF2-40B4-BE49-F238E27FC236}">
                <a16:creationId xmlns:a16="http://schemas.microsoft.com/office/drawing/2014/main" id="{5459CD49-DEF5-4CBF-9EE6-5B4C1806B198}"/>
              </a:ext>
            </a:extLst>
          </p:cNvPr>
          <p:cNvSpPr txBox="1"/>
          <p:nvPr/>
        </p:nvSpPr>
        <p:spPr>
          <a:xfrm>
            <a:off x="352153" y="1565168"/>
            <a:ext cx="8261498"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Is responsible for the safe handling of the cutting or welding equipment and the safe use of the cutting or welding process</a:t>
            </a:r>
          </a:p>
        </p:txBody>
      </p:sp>
      <p:sp>
        <p:nvSpPr>
          <p:cNvPr id="8" name="TextBox 7">
            <a:extLst>
              <a:ext uri="{FF2B5EF4-FFF2-40B4-BE49-F238E27FC236}">
                <a16:creationId xmlns:a16="http://schemas.microsoft.com/office/drawing/2014/main" id="{C3AAABD9-57C4-4BCE-A239-E54606524F2F}"/>
              </a:ext>
            </a:extLst>
          </p:cNvPr>
          <p:cNvSpPr txBox="1"/>
          <p:nvPr/>
        </p:nvSpPr>
        <p:spPr>
          <a:xfrm>
            <a:off x="352153" y="2414295"/>
            <a:ext cx="8261497"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Shall determine the combustible materials and hazardous areas present or likely to be present in the work location</a:t>
            </a:r>
          </a:p>
        </p:txBody>
      </p:sp>
      <p:sp>
        <p:nvSpPr>
          <p:cNvPr id="10" name="TextBox 9">
            <a:extLst>
              <a:ext uri="{FF2B5EF4-FFF2-40B4-BE49-F238E27FC236}">
                <a16:creationId xmlns:a16="http://schemas.microsoft.com/office/drawing/2014/main" id="{42D3CA86-AB2F-48F3-BFD7-0EDD46C1A2F9}"/>
              </a:ext>
            </a:extLst>
          </p:cNvPr>
          <p:cNvSpPr txBox="1"/>
          <p:nvPr/>
        </p:nvSpPr>
        <p:spPr>
          <a:xfrm>
            <a:off x="323383" y="3263422"/>
            <a:ext cx="7783034"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Shall determine that fire protection and extinguishing equipment are properly located at the site and if fire watchers are required, see that they are available at the site</a:t>
            </a:r>
          </a:p>
        </p:txBody>
      </p:sp>
      <p:sp>
        <p:nvSpPr>
          <p:cNvPr id="14" name="TextBox 13">
            <a:extLst>
              <a:ext uri="{FF2B5EF4-FFF2-40B4-BE49-F238E27FC236}">
                <a16:creationId xmlns:a16="http://schemas.microsoft.com/office/drawing/2014/main" id="{4FB57E11-AF00-4A47-BB84-1BDE0421FA42}"/>
              </a:ext>
            </a:extLst>
          </p:cNvPr>
          <p:cNvSpPr txBox="1"/>
          <p:nvPr/>
        </p:nvSpPr>
        <p:spPr>
          <a:xfrm>
            <a:off x="323383" y="4670772"/>
            <a:ext cx="8149856" cy="1531188"/>
          </a:xfrm>
          <a:prstGeom prst="rect">
            <a:avLst/>
          </a:prstGeom>
          <a:noFill/>
        </p:spPr>
        <p:txBody>
          <a:bodyPr wrap="square">
            <a:spAutoFit/>
          </a:bodyPr>
          <a:lstStyle/>
          <a:p>
            <a:pPr>
              <a:defRPr/>
            </a:pPr>
            <a:r>
              <a:rPr lang="en-US" sz="2000" dirty="0">
                <a:solidFill>
                  <a:srgbClr val="111111"/>
                </a:solidFill>
                <a:latin typeface="Roboto"/>
              </a:rPr>
              <a:t>OHSA defines a supervisor as a </a:t>
            </a:r>
            <a:r>
              <a:rPr lang="en-US" sz="2000" b="1" dirty="0">
                <a:solidFill>
                  <a:srgbClr val="111111"/>
                </a:solidFill>
                <a:latin typeface="Roboto"/>
              </a:rPr>
              <a:t>person who has charge of a workplace or authority over a worker</a:t>
            </a:r>
            <a:r>
              <a:rPr lang="en-US" sz="1350" b="1" dirty="0">
                <a:solidFill>
                  <a:srgbClr val="111111"/>
                </a:solidFill>
                <a:latin typeface="Roboto"/>
              </a:rPr>
              <a:t>.</a:t>
            </a:r>
          </a:p>
          <a:p>
            <a:pPr>
              <a:defRPr/>
            </a:pPr>
            <a:endParaRPr lang="en-US" sz="1350" b="1" dirty="0">
              <a:solidFill>
                <a:srgbClr val="111111"/>
              </a:solidFill>
              <a:latin typeface="Roboto"/>
            </a:endParaRPr>
          </a:p>
          <a:p>
            <a:pPr>
              <a:defRPr/>
            </a:pPr>
            <a:r>
              <a:rPr lang="en-US" sz="2000" dirty="0">
                <a:solidFill>
                  <a:srgbClr val="111111"/>
                </a:solidFill>
                <a:latin typeface="Roboto"/>
              </a:rPr>
              <a:t>If you were the person doing the cutting or welding, would you be considered the supervisor?</a:t>
            </a:r>
            <a:endParaRPr lang="en-US" sz="2000" dirty="0">
              <a:solidFill>
                <a:prstClr val="black"/>
              </a:solidFill>
              <a:latin typeface="Calibri" panose="020F0502020204030204"/>
            </a:endParaRPr>
          </a:p>
        </p:txBody>
      </p:sp>
      <p:sp>
        <p:nvSpPr>
          <p:cNvPr id="9" name="Title 1">
            <a:extLst>
              <a:ext uri="{FF2B5EF4-FFF2-40B4-BE49-F238E27FC236}">
                <a16:creationId xmlns:a16="http://schemas.microsoft.com/office/drawing/2014/main" id="{274CFC9C-83A9-404B-A0F7-83A4EB4AFAB4}"/>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08044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DA37A-1900-4FF1-8518-9AF79FAFE01B}"/>
              </a:ext>
            </a:extLst>
          </p:cNvPr>
          <p:cNvSpPr txBox="1"/>
          <p:nvPr/>
        </p:nvSpPr>
        <p:spPr>
          <a:xfrm>
            <a:off x="271130" y="868132"/>
            <a:ext cx="3021853" cy="400110"/>
          </a:xfrm>
          <a:prstGeom prst="rect">
            <a:avLst/>
          </a:prstGeom>
          <a:noFill/>
        </p:spPr>
        <p:txBody>
          <a:bodyPr wrap="none" rtlCol="0">
            <a:spAutoFit/>
          </a:bodyPr>
          <a:lstStyle/>
          <a:p>
            <a:pPr>
              <a:defRPr/>
            </a:pPr>
            <a:r>
              <a:rPr lang="en-US" sz="2000" b="1">
                <a:solidFill>
                  <a:prstClr val="black"/>
                </a:solidFill>
                <a:latin typeface="Calibri" panose="020F0502020204030204"/>
              </a:rPr>
              <a:t>Employee Responsibilities:</a:t>
            </a:r>
          </a:p>
        </p:txBody>
      </p:sp>
      <p:sp>
        <p:nvSpPr>
          <p:cNvPr id="4" name="TextBox 3">
            <a:extLst>
              <a:ext uri="{FF2B5EF4-FFF2-40B4-BE49-F238E27FC236}">
                <a16:creationId xmlns:a16="http://schemas.microsoft.com/office/drawing/2014/main" id="{9CAA56AA-CDBF-4D62-8169-E756B76D8424}"/>
              </a:ext>
            </a:extLst>
          </p:cNvPr>
          <p:cNvSpPr txBox="1"/>
          <p:nvPr/>
        </p:nvSpPr>
        <p:spPr>
          <a:xfrm>
            <a:off x="1053537" y="440352"/>
            <a:ext cx="7036926" cy="400110"/>
          </a:xfrm>
          <a:prstGeom prst="rect">
            <a:avLst/>
          </a:prstGeom>
          <a:noFill/>
        </p:spPr>
        <p:txBody>
          <a:bodyPr wrap="square">
            <a:spAutoFit/>
          </a:bodyPr>
          <a:lstStyle/>
          <a:p>
            <a:pPr>
              <a:defRPr/>
            </a:pPr>
            <a:r>
              <a:rPr lang="en-US" sz="2000">
                <a:solidFill>
                  <a:srgbClr val="000000"/>
                </a:solidFill>
                <a:latin typeface="Calibri" panose="020F0502020204030204" pitchFamily="34" charset="0"/>
              </a:rPr>
              <a:t>1910.252 - General Requirements - Fire Prevention and Protection </a:t>
            </a:r>
          </a:p>
        </p:txBody>
      </p:sp>
      <p:sp>
        <p:nvSpPr>
          <p:cNvPr id="6" name="TextBox 5">
            <a:extLst>
              <a:ext uri="{FF2B5EF4-FFF2-40B4-BE49-F238E27FC236}">
                <a16:creationId xmlns:a16="http://schemas.microsoft.com/office/drawing/2014/main" id="{5459CD49-DEF5-4CBF-9EE6-5B4C1806B198}"/>
              </a:ext>
            </a:extLst>
          </p:cNvPr>
          <p:cNvSpPr txBox="1"/>
          <p:nvPr/>
        </p:nvSpPr>
        <p:spPr>
          <a:xfrm>
            <a:off x="590086" y="4142587"/>
            <a:ext cx="7429964" cy="1815882"/>
          </a:xfrm>
          <a:prstGeom prst="rect">
            <a:avLst/>
          </a:prstGeom>
          <a:noFill/>
        </p:spPr>
        <p:txBody>
          <a:bodyPr wrap="square">
            <a:spAutoFit/>
          </a:bodyPr>
          <a:lstStyle/>
          <a:p>
            <a:pPr lvl="0">
              <a:defRPr/>
            </a:pPr>
            <a:r>
              <a:rPr lang="en-US" sz="1600" dirty="0"/>
              <a:t>Employees must follow all OSHA safety and health standards AND all rules issued by their employers that are intended to comply with OSHA’s health and safety standards and the OSH Act.</a:t>
            </a:r>
          </a:p>
          <a:p>
            <a:pPr lvl="0">
              <a:defRPr/>
            </a:pPr>
            <a:endParaRPr lang="en-US" sz="1600" dirty="0">
              <a:solidFill>
                <a:prstClr val="black"/>
              </a:solidFill>
              <a:latin typeface="Calibri" panose="020F0502020204030204"/>
            </a:endParaRPr>
          </a:p>
          <a:p>
            <a:pPr lvl="0">
              <a:defRPr/>
            </a:pPr>
            <a:r>
              <a:rPr lang="en-US" sz="1600" dirty="0">
                <a:solidFill>
                  <a:prstClr val="black"/>
                </a:solidFill>
                <a:latin typeface="Calibri" panose="020F0502020204030204"/>
              </a:rPr>
              <a:t>Workplace injuries and accidents have a cost.  Fines and penalties, lost productivity, lost time and wages, lower morale.  Everyone must do their part to keep the workers and workplace safe. </a:t>
            </a:r>
          </a:p>
        </p:txBody>
      </p:sp>
      <p:sp>
        <p:nvSpPr>
          <p:cNvPr id="8" name="TextBox 7">
            <a:extLst>
              <a:ext uri="{FF2B5EF4-FFF2-40B4-BE49-F238E27FC236}">
                <a16:creationId xmlns:a16="http://schemas.microsoft.com/office/drawing/2014/main" id="{C3AAABD9-57C4-4BCE-A239-E54606524F2F}"/>
              </a:ext>
            </a:extLst>
          </p:cNvPr>
          <p:cNvSpPr txBox="1"/>
          <p:nvPr/>
        </p:nvSpPr>
        <p:spPr>
          <a:xfrm>
            <a:off x="516507" y="1374966"/>
            <a:ext cx="8261497" cy="369332"/>
          </a:xfrm>
          <a:prstGeom prst="rect">
            <a:avLst/>
          </a:prstGeom>
          <a:noFill/>
        </p:spPr>
        <p:txBody>
          <a:bodyPr wrap="square">
            <a:spAutoFit/>
          </a:bodyPr>
          <a:lstStyle/>
          <a:p>
            <a:pPr marL="214313" indent="-214313">
              <a:buFont typeface="Arial" panose="020B0604020202020204" pitchFamily="34" charset="0"/>
              <a:buChar char="•"/>
              <a:defRPr/>
            </a:pPr>
            <a:r>
              <a:rPr lang="en-US" dirty="0"/>
              <a:t>Read and follow all health and safety postings</a:t>
            </a:r>
            <a:endParaRPr lang="en-US" dirty="0">
              <a:solidFill>
                <a:prstClr val="black"/>
              </a:solidFill>
            </a:endParaRPr>
          </a:p>
        </p:txBody>
      </p:sp>
      <p:sp>
        <p:nvSpPr>
          <p:cNvPr id="10" name="TextBox 9">
            <a:extLst>
              <a:ext uri="{FF2B5EF4-FFF2-40B4-BE49-F238E27FC236}">
                <a16:creationId xmlns:a16="http://schemas.microsoft.com/office/drawing/2014/main" id="{42D3CA86-AB2F-48F3-BFD7-0EDD46C1A2F9}"/>
              </a:ext>
            </a:extLst>
          </p:cNvPr>
          <p:cNvSpPr txBox="1"/>
          <p:nvPr/>
        </p:nvSpPr>
        <p:spPr>
          <a:xfrm>
            <a:off x="516507" y="1780184"/>
            <a:ext cx="7783034" cy="369332"/>
          </a:xfrm>
          <a:prstGeom prst="rect">
            <a:avLst/>
          </a:prstGeom>
          <a:noFill/>
        </p:spPr>
        <p:txBody>
          <a:bodyPr wrap="square">
            <a:spAutoFit/>
          </a:bodyPr>
          <a:lstStyle/>
          <a:p>
            <a:pPr marL="214313" indent="-214313">
              <a:buFont typeface="Arial" panose="020B0604020202020204" pitchFamily="34" charset="0"/>
              <a:buChar char="•"/>
              <a:defRPr/>
            </a:pPr>
            <a:r>
              <a:rPr lang="en-US" dirty="0"/>
              <a:t>Follow safe work practices</a:t>
            </a:r>
            <a:endParaRPr lang="en-US" dirty="0">
              <a:solidFill>
                <a:prstClr val="black"/>
              </a:solidFill>
            </a:endParaRPr>
          </a:p>
        </p:txBody>
      </p:sp>
      <p:sp>
        <p:nvSpPr>
          <p:cNvPr id="14" name="TextBox 13">
            <a:extLst>
              <a:ext uri="{FF2B5EF4-FFF2-40B4-BE49-F238E27FC236}">
                <a16:creationId xmlns:a16="http://schemas.microsoft.com/office/drawing/2014/main" id="{4FB57E11-AF00-4A47-BB84-1BDE0421FA42}"/>
              </a:ext>
            </a:extLst>
          </p:cNvPr>
          <p:cNvSpPr txBox="1"/>
          <p:nvPr/>
        </p:nvSpPr>
        <p:spPr>
          <a:xfrm>
            <a:off x="516507" y="2174878"/>
            <a:ext cx="8149856" cy="369332"/>
          </a:xfrm>
          <a:prstGeom prst="rect">
            <a:avLst/>
          </a:prstGeom>
          <a:noFill/>
        </p:spPr>
        <p:txBody>
          <a:bodyPr wrap="square">
            <a:spAutoFit/>
          </a:bodyPr>
          <a:lstStyle/>
          <a:p>
            <a:pPr marL="214313" indent="-214313">
              <a:buFont typeface="Arial" panose="020B0604020202020204" pitchFamily="34" charset="0"/>
              <a:buChar char="•"/>
              <a:defRPr/>
            </a:pPr>
            <a:r>
              <a:rPr lang="en-US" dirty="0"/>
              <a:t>Help reduce work hazards</a:t>
            </a:r>
            <a:endParaRPr lang="en-US" dirty="0">
              <a:solidFill>
                <a:prstClr val="black"/>
              </a:solidFill>
            </a:endParaRPr>
          </a:p>
        </p:txBody>
      </p:sp>
      <p:sp>
        <p:nvSpPr>
          <p:cNvPr id="11" name="TextBox 10">
            <a:extLst>
              <a:ext uri="{FF2B5EF4-FFF2-40B4-BE49-F238E27FC236}">
                <a16:creationId xmlns:a16="http://schemas.microsoft.com/office/drawing/2014/main" id="{65BAF80C-E41F-4D78-B584-DF080A85AA3D}"/>
              </a:ext>
            </a:extLst>
          </p:cNvPr>
          <p:cNvSpPr txBox="1"/>
          <p:nvPr/>
        </p:nvSpPr>
        <p:spPr>
          <a:xfrm>
            <a:off x="516507" y="2544210"/>
            <a:ext cx="6989542" cy="369332"/>
          </a:xfrm>
          <a:prstGeom prst="rect">
            <a:avLst/>
          </a:prstGeom>
          <a:noFill/>
        </p:spPr>
        <p:txBody>
          <a:bodyPr wrap="square">
            <a:spAutoFit/>
          </a:bodyPr>
          <a:lstStyle/>
          <a:p>
            <a:pPr marL="214313" indent="-214313">
              <a:buFont typeface="Arial" panose="020B0604020202020204" pitchFamily="34" charset="0"/>
              <a:buChar char="•"/>
            </a:pPr>
            <a:r>
              <a:rPr lang="en-US" dirty="0">
                <a:solidFill>
                  <a:srgbClr val="4B4544"/>
                </a:solidFill>
              </a:rPr>
              <a:t>Report all occupational injuries, illnesses and hazardous conditions</a:t>
            </a:r>
            <a:endParaRPr lang="en-US" dirty="0"/>
          </a:p>
        </p:txBody>
      </p:sp>
      <p:sp>
        <p:nvSpPr>
          <p:cNvPr id="12" name="TextBox 11">
            <a:extLst>
              <a:ext uri="{FF2B5EF4-FFF2-40B4-BE49-F238E27FC236}">
                <a16:creationId xmlns:a16="http://schemas.microsoft.com/office/drawing/2014/main" id="{A197E9AE-9983-435D-9E8C-C45422F0ACCC}"/>
              </a:ext>
            </a:extLst>
          </p:cNvPr>
          <p:cNvSpPr txBox="1"/>
          <p:nvPr/>
        </p:nvSpPr>
        <p:spPr>
          <a:xfrm>
            <a:off x="516507" y="2954328"/>
            <a:ext cx="4570952" cy="369332"/>
          </a:xfrm>
          <a:prstGeom prst="rect">
            <a:avLst/>
          </a:prstGeom>
          <a:noFill/>
        </p:spPr>
        <p:txBody>
          <a:bodyPr wrap="square">
            <a:spAutoFit/>
          </a:bodyPr>
          <a:lstStyle/>
          <a:p>
            <a:pPr marL="214313" indent="-214313">
              <a:buFont typeface="Arial" panose="020B0604020202020204" pitchFamily="34" charset="0"/>
              <a:buChar char="•"/>
            </a:pPr>
            <a:r>
              <a:rPr lang="en-US" dirty="0">
                <a:solidFill>
                  <a:srgbClr val="4B4544"/>
                </a:solidFill>
              </a:rPr>
              <a:t>Cooperate during an OSHA inspection</a:t>
            </a:r>
            <a:endParaRPr lang="en-US" dirty="0"/>
          </a:p>
        </p:txBody>
      </p:sp>
      <p:sp>
        <p:nvSpPr>
          <p:cNvPr id="15" name="TextBox 14">
            <a:extLst>
              <a:ext uri="{FF2B5EF4-FFF2-40B4-BE49-F238E27FC236}">
                <a16:creationId xmlns:a16="http://schemas.microsoft.com/office/drawing/2014/main" id="{27A5C7B2-C43F-41DC-863A-C062E492929C}"/>
              </a:ext>
            </a:extLst>
          </p:cNvPr>
          <p:cNvSpPr txBox="1"/>
          <p:nvPr/>
        </p:nvSpPr>
        <p:spPr>
          <a:xfrm>
            <a:off x="516507" y="3363137"/>
            <a:ext cx="7503543" cy="369332"/>
          </a:xfrm>
          <a:prstGeom prst="rect">
            <a:avLst/>
          </a:prstGeom>
          <a:noFill/>
        </p:spPr>
        <p:txBody>
          <a:bodyPr wrap="square">
            <a:spAutoFit/>
          </a:bodyPr>
          <a:lstStyle/>
          <a:p>
            <a:pPr marL="214313" indent="-214313">
              <a:buFont typeface="Arial" panose="020B0604020202020204" pitchFamily="34" charset="0"/>
              <a:buChar char="•"/>
            </a:pPr>
            <a:r>
              <a:rPr lang="en-US" dirty="0">
                <a:solidFill>
                  <a:srgbClr val="4B4544"/>
                </a:solidFill>
              </a:rPr>
              <a:t>Exercise rights under the OSH Act in a responsible manner</a:t>
            </a:r>
            <a:endParaRPr lang="en-US" dirty="0"/>
          </a:p>
        </p:txBody>
      </p:sp>
      <p:sp>
        <p:nvSpPr>
          <p:cNvPr id="13" name="Title 1">
            <a:extLst>
              <a:ext uri="{FF2B5EF4-FFF2-40B4-BE49-F238E27FC236}">
                <a16:creationId xmlns:a16="http://schemas.microsoft.com/office/drawing/2014/main" id="{2989D650-62D6-4B55-B963-283AA09C1CE8}"/>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18861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3CBD-CE7F-4B54-B98A-A1F964166478}"/>
              </a:ext>
            </a:extLst>
          </p:cNvPr>
          <p:cNvSpPr txBox="1"/>
          <p:nvPr/>
        </p:nvSpPr>
        <p:spPr>
          <a:xfrm>
            <a:off x="307429" y="3529505"/>
            <a:ext cx="6176819" cy="369332"/>
          </a:xfrm>
          <a:prstGeom prst="rect">
            <a:avLst/>
          </a:prstGeom>
          <a:noFill/>
        </p:spPr>
        <p:txBody>
          <a:bodyPr wrap="none" rtlCol="0">
            <a:spAutoFit/>
          </a:bodyPr>
          <a:lstStyle/>
          <a:p>
            <a:r>
              <a:rPr lang="en-US" dirty="0"/>
              <a:t>Who is responsible for supplying your welding and cutting PPE? </a:t>
            </a:r>
          </a:p>
        </p:txBody>
      </p:sp>
      <p:sp>
        <p:nvSpPr>
          <p:cNvPr id="3" name="TextBox 2">
            <a:extLst>
              <a:ext uri="{FF2B5EF4-FFF2-40B4-BE49-F238E27FC236}">
                <a16:creationId xmlns:a16="http://schemas.microsoft.com/office/drawing/2014/main" id="{7ED78638-EC62-48D7-95AC-EE03CF3280FB}"/>
              </a:ext>
            </a:extLst>
          </p:cNvPr>
          <p:cNvSpPr txBox="1"/>
          <p:nvPr/>
        </p:nvSpPr>
        <p:spPr>
          <a:xfrm>
            <a:off x="6888647" y="3529505"/>
            <a:ext cx="1479059" cy="369332"/>
          </a:xfrm>
          <a:prstGeom prst="rect">
            <a:avLst/>
          </a:prstGeom>
          <a:noFill/>
        </p:spPr>
        <p:txBody>
          <a:bodyPr wrap="none" rtlCol="0">
            <a:spAutoFit/>
          </a:bodyPr>
          <a:lstStyle/>
          <a:p>
            <a:r>
              <a:rPr lang="en-US"/>
              <a:t>The employer</a:t>
            </a:r>
          </a:p>
        </p:txBody>
      </p:sp>
      <p:sp>
        <p:nvSpPr>
          <p:cNvPr id="5" name="TextBox 4">
            <a:extLst>
              <a:ext uri="{FF2B5EF4-FFF2-40B4-BE49-F238E27FC236}">
                <a16:creationId xmlns:a16="http://schemas.microsoft.com/office/drawing/2014/main" id="{6FFFE251-4EF9-44F7-8457-B7193FF74580}"/>
              </a:ext>
            </a:extLst>
          </p:cNvPr>
          <p:cNvSpPr txBox="1"/>
          <p:nvPr/>
        </p:nvSpPr>
        <p:spPr>
          <a:xfrm>
            <a:off x="307428" y="4342297"/>
            <a:ext cx="7047186" cy="646331"/>
          </a:xfrm>
          <a:prstGeom prst="rect">
            <a:avLst/>
          </a:prstGeom>
          <a:noFill/>
        </p:spPr>
        <p:txBody>
          <a:bodyPr wrap="square">
            <a:spAutoFit/>
          </a:bodyPr>
          <a:lstStyle/>
          <a:p>
            <a:r>
              <a:rPr lang="en-US" dirty="0">
                <a:solidFill>
                  <a:prstClr val="black"/>
                </a:solidFill>
                <a:latin typeface="Calibri" panose="020F0502020204030204"/>
              </a:rPr>
              <a:t>Who determines that fire protection and extinguishing equipment are properly located at the site? </a:t>
            </a:r>
            <a:endParaRPr lang="en-US" dirty="0"/>
          </a:p>
        </p:txBody>
      </p:sp>
      <p:sp>
        <p:nvSpPr>
          <p:cNvPr id="6" name="TextBox 5">
            <a:extLst>
              <a:ext uri="{FF2B5EF4-FFF2-40B4-BE49-F238E27FC236}">
                <a16:creationId xmlns:a16="http://schemas.microsoft.com/office/drawing/2014/main" id="{4D8B2A17-27FA-4C97-A88B-1E4E8B2D01C8}"/>
              </a:ext>
            </a:extLst>
          </p:cNvPr>
          <p:cNvSpPr txBox="1"/>
          <p:nvPr/>
        </p:nvSpPr>
        <p:spPr>
          <a:xfrm>
            <a:off x="7354614" y="4342297"/>
            <a:ext cx="1566967" cy="369332"/>
          </a:xfrm>
          <a:prstGeom prst="rect">
            <a:avLst/>
          </a:prstGeom>
          <a:noFill/>
        </p:spPr>
        <p:txBody>
          <a:bodyPr wrap="none" rtlCol="0">
            <a:spAutoFit/>
          </a:bodyPr>
          <a:lstStyle/>
          <a:p>
            <a:r>
              <a:rPr lang="en-US"/>
              <a:t>The supervisor</a:t>
            </a:r>
          </a:p>
        </p:txBody>
      </p:sp>
      <p:pic>
        <p:nvPicPr>
          <p:cNvPr id="7" name="Picture 2" descr="See the source image">
            <a:extLst>
              <a:ext uri="{FF2B5EF4-FFF2-40B4-BE49-F238E27FC236}">
                <a16:creationId xmlns:a16="http://schemas.microsoft.com/office/drawing/2014/main" id="{4012FA8A-DB71-4EC7-B1A0-2B656984B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67" y="1266215"/>
            <a:ext cx="3750469" cy="160734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EF707EB-FA70-435F-AE89-DEC0C859975C}"/>
              </a:ext>
            </a:extLst>
          </p:cNvPr>
          <p:cNvSpPr txBox="1">
            <a:spLocks/>
          </p:cNvSpPr>
          <p:nvPr/>
        </p:nvSpPr>
        <p:spPr>
          <a:xfrm>
            <a:off x="0" y="0"/>
            <a:ext cx="9144000" cy="330798"/>
          </a:xfrm>
          <a:prstGeom prst="rect">
            <a:avLst/>
          </a:prstGeom>
          <a:solidFill>
            <a:schemeClr val="tx1">
              <a:lumMod val="50000"/>
              <a:lumOff val="5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5537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CE4A1E-CC49-4AEE-A178-49C6D0FC57A9}"/>
              </a:ext>
            </a:extLst>
          </p:cNvPr>
          <p:cNvSpPr txBox="1"/>
          <p:nvPr/>
        </p:nvSpPr>
        <p:spPr>
          <a:xfrm>
            <a:off x="1404893" y="1138402"/>
            <a:ext cx="6334213" cy="5178341"/>
          </a:xfrm>
          <a:prstGeom prst="rect">
            <a:avLst/>
          </a:prstGeom>
          <a:noFill/>
        </p:spPr>
        <p:txBody>
          <a:bodyPr wrap="square">
            <a:spAutoFit/>
          </a:bodyPr>
          <a:lstStyle/>
          <a:p>
            <a:pPr>
              <a:defRPr/>
            </a:pPr>
            <a:r>
              <a:rPr lang="en-US" sz="3200" dirty="0">
                <a:solidFill>
                  <a:prstClr val="black"/>
                </a:solidFill>
                <a:latin typeface="Calibri" panose="020F0502020204030204"/>
              </a:rPr>
              <a:t>Subpart J</a:t>
            </a:r>
          </a:p>
          <a:p>
            <a:pPr>
              <a:defRPr/>
            </a:pPr>
            <a:endParaRPr lang="en-US" sz="1050" dirty="0">
              <a:solidFill>
                <a:prstClr val="black"/>
              </a:solidFill>
              <a:latin typeface="Calibri" panose="020F0502020204030204"/>
            </a:endParaRPr>
          </a:p>
          <a:p>
            <a:pPr>
              <a:defRPr/>
            </a:pPr>
            <a:r>
              <a:rPr lang="en-US" sz="3200" dirty="0">
                <a:solidFill>
                  <a:prstClr val="black"/>
                </a:solidFill>
                <a:latin typeface="Calibri" panose="020F0502020204030204"/>
              </a:rPr>
              <a:t>1926.350 - Gas Welding and Cutting</a:t>
            </a:r>
          </a:p>
          <a:p>
            <a:pPr>
              <a:defRPr/>
            </a:pPr>
            <a:r>
              <a:rPr lang="en-US" sz="3200" dirty="0">
                <a:solidFill>
                  <a:prstClr val="black"/>
                </a:solidFill>
                <a:latin typeface="Calibri" panose="020F0502020204030204"/>
              </a:rPr>
              <a:t>1926.351 - Arc Welding and Cutting</a:t>
            </a:r>
          </a:p>
          <a:p>
            <a:pPr>
              <a:defRPr/>
            </a:pPr>
            <a:r>
              <a:rPr lang="en-US" sz="3200" dirty="0">
                <a:solidFill>
                  <a:prstClr val="black"/>
                </a:solidFill>
                <a:latin typeface="Calibri" panose="020F0502020204030204"/>
              </a:rPr>
              <a:t>1926.352 - Fire Prevention</a:t>
            </a:r>
          </a:p>
          <a:p>
            <a:pPr>
              <a:defRPr/>
            </a:pPr>
            <a:r>
              <a:rPr lang="en-US" sz="3200" dirty="0">
                <a:solidFill>
                  <a:prstClr val="black"/>
                </a:solidFill>
                <a:latin typeface="Calibri" panose="020F0502020204030204"/>
              </a:rPr>
              <a:t>1926.353 - Ventilation and Protection in Welding, Cutting, and Heating</a:t>
            </a:r>
          </a:p>
          <a:p>
            <a:pPr>
              <a:defRPr/>
            </a:pPr>
            <a:r>
              <a:rPr lang="en-US" sz="3200" dirty="0">
                <a:solidFill>
                  <a:prstClr val="black"/>
                </a:solidFill>
                <a:latin typeface="Calibri" panose="020F0502020204030204"/>
              </a:rPr>
              <a:t>1926.354 – Welding, Cutting, and heating in way of preservative coatings</a:t>
            </a:r>
          </a:p>
        </p:txBody>
      </p:sp>
      <p:sp>
        <p:nvSpPr>
          <p:cNvPr id="5" name="Title 1">
            <a:extLst>
              <a:ext uri="{FF2B5EF4-FFF2-40B4-BE49-F238E27FC236}">
                <a16:creationId xmlns:a16="http://schemas.microsoft.com/office/drawing/2014/main" id="{620E4179-AF5D-4B54-AF8F-60F1518225CF}"/>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40531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56155F-0263-4796-92DD-4E6D555B5F0D}"/>
              </a:ext>
            </a:extLst>
          </p:cNvPr>
          <p:cNvSpPr txBox="1"/>
          <p:nvPr/>
        </p:nvSpPr>
        <p:spPr>
          <a:xfrm>
            <a:off x="1867445" y="431223"/>
            <a:ext cx="5409107" cy="461665"/>
          </a:xfrm>
          <a:prstGeom prst="rect">
            <a:avLst/>
          </a:prstGeom>
          <a:noFill/>
        </p:spPr>
        <p:txBody>
          <a:bodyPr wrap="square">
            <a:spAutoFit/>
          </a:bodyPr>
          <a:lstStyle/>
          <a:p>
            <a:pPr>
              <a:defRPr/>
            </a:pPr>
            <a:r>
              <a:rPr lang="en-US" sz="2400">
                <a:solidFill>
                  <a:srgbClr val="000000"/>
                </a:solidFill>
                <a:latin typeface="Calibri" panose="020F0502020204030204" pitchFamily="34" charset="0"/>
              </a:rPr>
              <a:t>1926.352 - Fire Prevention and Protection </a:t>
            </a:r>
          </a:p>
        </p:txBody>
      </p:sp>
      <p:sp>
        <p:nvSpPr>
          <p:cNvPr id="6" name="TextBox 5">
            <a:extLst>
              <a:ext uri="{FF2B5EF4-FFF2-40B4-BE49-F238E27FC236}">
                <a16:creationId xmlns:a16="http://schemas.microsoft.com/office/drawing/2014/main" id="{6413083C-C232-4CE9-B5A3-4B7DB36994A8}"/>
              </a:ext>
            </a:extLst>
          </p:cNvPr>
          <p:cNvSpPr txBox="1"/>
          <p:nvPr/>
        </p:nvSpPr>
        <p:spPr>
          <a:xfrm>
            <a:off x="1142266" y="1647002"/>
            <a:ext cx="6472633" cy="1323439"/>
          </a:xfrm>
          <a:prstGeom prst="rect">
            <a:avLst/>
          </a:prstGeom>
          <a:noFill/>
        </p:spPr>
        <p:txBody>
          <a:bodyPr wrap="square">
            <a:spAutoFit/>
          </a:bodyPr>
          <a:lstStyle/>
          <a:p>
            <a:pPr>
              <a:defRPr/>
            </a:pPr>
            <a:r>
              <a:rPr lang="en-US" sz="2000" dirty="0">
                <a:solidFill>
                  <a:srgbClr val="000000"/>
                </a:solidFill>
                <a:latin typeface="Calibri" panose="020F0502020204030204" pitchFamily="34" charset="0"/>
              </a:rPr>
              <a:t>Fire hazards</a:t>
            </a:r>
          </a:p>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If the object to be welded or cut cannot readily be moved, all movable fire hazards in the vicinity shall be taken to a safe place.</a:t>
            </a:r>
          </a:p>
        </p:txBody>
      </p:sp>
      <p:sp>
        <p:nvSpPr>
          <p:cNvPr id="8" name="TextBox 7">
            <a:extLst>
              <a:ext uri="{FF2B5EF4-FFF2-40B4-BE49-F238E27FC236}">
                <a16:creationId xmlns:a16="http://schemas.microsoft.com/office/drawing/2014/main" id="{4CEB4C90-4143-4C6F-A421-043B4C18B8AA}"/>
              </a:ext>
            </a:extLst>
          </p:cNvPr>
          <p:cNvSpPr txBox="1"/>
          <p:nvPr/>
        </p:nvSpPr>
        <p:spPr>
          <a:xfrm>
            <a:off x="1142267" y="3357131"/>
            <a:ext cx="6472632" cy="1938992"/>
          </a:xfrm>
          <a:prstGeom prst="rect">
            <a:avLst/>
          </a:prstGeom>
          <a:noFill/>
        </p:spPr>
        <p:txBody>
          <a:bodyPr wrap="square">
            <a:spAutoFit/>
          </a:bodyPr>
          <a:lstStyle/>
          <a:p>
            <a:pPr>
              <a:defRPr/>
            </a:pPr>
            <a:r>
              <a:rPr lang="en-US" sz="2000" dirty="0">
                <a:solidFill>
                  <a:srgbClr val="000000"/>
                </a:solidFill>
                <a:latin typeface="Calibri" panose="020F0502020204030204" pitchFamily="34" charset="0"/>
              </a:rPr>
              <a:t>Guards</a:t>
            </a:r>
          </a:p>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If the object to be welded or cut cannot be moved and if all the fire hazards cannot be removed, then guards shall be used to confine the heat, sparks, and slag, and to protect the immovable fire hazards. Guards could be welding pads, blankets, or curtains. </a:t>
            </a:r>
          </a:p>
        </p:txBody>
      </p:sp>
      <p:sp>
        <p:nvSpPr>
          <p:cNvPr id="13" name="TextBox 12">
            <a:extLst>
              <a:ext uri="{FF2B5EF4-FFF2-40B4-BE49-F238E27FC236}">
                <a16:creationId xmlns:a16="http://schemas.microsoft.com/office/drawing/2014/main" id="{524FFCF7-AA07-4304-8E96-A3C7BDCAAC91}"/>
              </a:ext>
            </a:extLst>
          </p:cNvPr>
          <p:cNvSpPr txBox="1"/>
          <p:nvPr/>
        </p:nvSpPr>
        <p:spPr>
          <a:xfrm>
            <a:off x="865539" y="991152"/>
            <a:ext cx="2410788" cy="461665"/>
          </a:xfrm>
          <a:prstGeom prst="rect">
            <a:avLst/>
          </a:prstGeom>
          <a:noFill/>
        </p:spPr>
        <p:txBody>
          <a:bodyPr wrap="none" rtlCol="0">
            <a:spAutoFit/>
          </a:bodyPr>
          <a:lstStyle/>
          <a:p>
            <a:pPr>
              <a:defRPr/>
            </a:pPr>
            <a:r>
              <a:rPr lang="en-US" sz="2400" b="1">
                <a:solidFill>
                  <a:srgbClr val="000000"/>
                </a:solidFill>
                <a:latin typeface="Calibri" panose="020F0502020204030204" pitchFamily="34" charset="0"/>
              </a:rPr>
              <a:t>Basic Precautions</a:t>
            </a:r>
            <a:endParaRPr lang="en-US" sz="2400" b="1">
              <a:solidFill>
                <a:prstClr val="black"/>
              </a:solidFill>
              <a:latin typeface="Calibri" panose="020F0502020204030204"/>
            </a:endParaRPr>
          </a:p>
        </p:txBody>
      </p:sp>
      <p:sp>
        <p:nvSpPr>
          <p:cNvPr id="9" name="Title 1">
            <a:extLst>
              <a:ext uri="{FF2B5EF4-FFF2-40B4-BE49-F238E27FC236}">
                <a16:creationId xmlns:a16="http://schemas.microsoft.com/office/drawing/2014/main" id="{203BE793-76D4-4968-B23A-54F2D8B035C2}"/>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043507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E161FF-829C-44E0-8BE7-DE01EAFC2BF9}"/>
              </a:ext>
            </a:extLst>
          </p:cNvPr>
          <p:cNvSpPr txBox="1"/>
          <p:nvPr/>
        </p:nvSpPr>
        <p:spPr>
          <a:xfrm>
            <a:off x="362485" y="420257"/>
            <a:ext cx="8419030" cy="461665"/>
          </a:xfrm>
          <a:prstGeom prst="rect">
            <a:avLst/>
          </a:prstGeom>
          <a:noFill/>
        </p:spPr>
        <p:txBody>
          <a:bodyPr wrap="square">
            <a:spAutoFit/>
          </a:bodyPr>
          <a:lstStyle/>
          <a:p>
            <a:pPr>
              <a:defRPr/>
            </a:pPr>
            <a:r>
              <a:rPr lang="en-US" sz="2400">
                <a:solidFill>
                  <a:srgbClr val="000000"/>
                </a:solidFill>
                <a:latin typeface="Calibri" panose="020F0502020204030204" pitchFamily="34" charset="0"/>
              </a:rPr>
              <a:t>1910.252 - General Requirements - Fire Prevention and Protection</a:t>
            </a:r>
          </a:p>
        </p:txBody>
      </p:sp>
      <p:sp>
        <p:nvSpPr>
          <p:cNvPr id="5" name="TextBox 4">
            <a:extLst>
              <a:ext uri="{FF2B5EF4-FFF2-40B4-BE49-F238E27FC236}">
                <a16:creationId xmlns:a16="http://schemas.microsoft.com/office/drawing/2014/main" id="{D9CCBF00-C591-4DFE-B8CB-67C533D4D97C}"/>
              </a:ext>
            </a:extLst>
          </p:cNvPr>
          <p:cNvSpPr txBox="1"/>
          <p:nvPr/>
        </p:nvSpPr>
        <p:spPr>
          <a:xfrm>
            <a:off x="362485" y="995117"/>
            <a:ext cx="4573329" cy="461665"/>
          </a:xfrm>
          <a:prstGeom prst="rect">
            <a:avLst/>
          </a:prstGeom>
          <a:noFill/>
        </p:spPr>
        <p:txBody>
          <a:bodyPr wrap="square">
            <a:spAutoFit/>
          </a:bodyPr>
          <a:lstStyle/>
          <a:p>
            <a:pPr>
              <a:defRPr/>
            </a:pPr>
            <a:r>
              <a:rPr lang="en-US" sz="2400" b="1">
                <a:solidFill>
                  <a:srgbClr val="000000"/>
                </a:solidFill>
                <a:latin typeface="Calibri" panose="020F0502020204030204" pitchFamily="34" charset="0"/>
              </a:rPr>
              <a:t>Special Precautions</a:t>
            </a:r>
            <a:endParaRPr lang="en-US" sz="2400" b="1">
              <a:solidFill>
                <a:prstClr val="black"/>
              </a:solidFill>
              <a:latin typeface="Calibri" panose="020F0502020204030204"/>
            </a:endParaRPr>
          </a:p>
        </p:txBody>
      </p:sp>
      <p:sp>
        <p:nvSpPr>
          <p:cNvPr id="7" name="TextBox 6">
            <a:extLst>
              <a:ext uri="{FF2B5EF4-FFF2-40B4-BE49-F238E27FC236}">
                <a16:creationId xmlns:a16="http://schemas.microsoft.com/office/drawing/2014/main" id="{BC090F3A-3AFE-4FF6-8661-E7FBFAC8518C}"/>
              </a:ext>
            </a:extLst>
          </p:cNvPr>
          <p:cNvSpPr txBox="1"/>
          <p:nvPr/>
        </p:nvSpPr>
        <p:spPr>
          <a:xfrm>
            <a:off x="665404" y="1695395"/>
            <a:ext cx="7274996" cy="1938992"/>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Wherever there are floor openings or cracks in the flooring that cannot be closed, precautions shall be taken so that no readily combustible materials on the floor below will be exposed to sparks which might drop through the floor. The same precautions shall be observed regarding cracks or holes in walls, open doorways and open or broken windows.</a:t>
            </a:r>
          </a:p>
        </p:txBody>
      </p:sp>
      <p:sp>
        <p:nvSpPr>
          <p:cNvPr id="9" name="TextBox 8">
            <a:extLst>
              <a:ext uri="{FF2B5EF4-FFF2-40B4-BE49-F238E27FC236}">
                <a16:creationId xmlns:a16="http://schemas.microsoft.com/office/drawing/2014/main" id="{72A3B2FC-64B2-4D31-B481-6EDCBD7F2370}"/>
              </a:ext>
            </a:extLst>
          </p:cNvPr>
          <p:cNvSpPr txBox="1"/>
          <p:nvPr/>
        </p:nvSpPr>
        <p:spPr>
          <a:xfrm>
            <a:off x="665404" y="3729790"/>
            <a:ext cx="7442459" cy="163121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prstClr val="black"/>
                </a:solidFill>
                <a:latin typeface="Calibri" panose="020F0502020204030204"/>
              </a:rPr>
              <a:t>Fire extinguishers. Suitable fire extinguishing equipment shall be maintained in a state of readiness for instant use. Such equipment may consist of pails of water, buckets of sand, hose or portable extinguishers depending upon the nature and quantity of the combustible material exposed.</a:t>
            </a:r>
          </a:p>
        </p:txBody>
      </p:sp>
      <p:sp>
        <p:nvSpPr>
          <p:cNvPr id="11" name="TextBox 10">
            <a:extLst>
              <a:ext uri="{FF2B5EF4-FFF2-40B4-BE49-F238E27FC236}">
                <a16:creationId xmlns:a16="http://schemas.microsoft.com/office/drawing/2014/main" id="{0A95967B-52C6-43FB-9602-7458BD936C26}"/>
              </a:ext>
            </a:extLst>
          </p:cNvPr>
          <p:cNvSpPr txBox="1"/>
          <p:nvPr/>
        </p:nvSpPr>
        <p:spPr>
          <a:xfrm>
            <a:off x="435308" y="5791412"/>
            <a:ext cx="7902650" cy="646331"/>
          </a:xfrm>
          <a:prstGeom prst="rect">
            <a:avLst/>
          </a:prstGeom>
          <a:noFill/>
        </p:spPr>
        <p:txBody>
          <a:bodyPr wrap="square" rtlCol="0">
            <a:spAutoFit/>
          </a:bodyPr>
          <a:lstStyle/>
          <a:p>
            <a:pPr>
              <a:defRPr/>
            </a:pPr>
            <a:r>
              <a:rPr lang="en-US" dirty="0">
                <a:solidFill>
                  <a:srgbClr val="000000"/>
                </a:solidFill>
                <a:latin typeface="Barlow"/>
              </a:rPr>
              <a:t>Note:  Not all fires are the same. You must have the right fire extinguisher size and agent for the hazard. </a:t>
            </a:r>
            <a:endParaRPr lang="en-US" dirty="0">
              <a:solidFill>
                <a:prstClr val="black"/>
              </a:solidFill>
              <a:latin typeface="Calibri" panose="020F0502020204030204"/>
            </a:endParaRPr>
          </a:p>
        </p:txBody>
      </p:sp>
      <p:sp>
        <p:nvSpPr>
          <p:cNvPr id="8" name="Title 1">
            <a:extLst>
              <a:ext uri="{FF2B5EF4-FFF2-40B4-BE49-F238E27FC236}">
                <a16:creationId xmlns:a16="http://schemas.microsoft.com/office/drawing/2014/main" id="{B8EFF444-6455-40D2-BD90-3B46B2DF844E}"/>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935801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AEDCD9-3F1B-45EB-A077-DAF38420366D}"/>
              </a:ext>
            </a:extLst>
          </p:cNvPr>
          <p:cNvSpPr txBox="1"/>
          <p:nvPr/>
        </p:nvSpPr>
        <p:spPr>
          <a:xfrm>
            <a:off x="520828" y="1949832"/>
            <a:ext cx="6409357" cy="646331"/>
          </a:xfrm>
          <a:prstGeom prst="rect">
            <a:avLst/>
          </a:prstGeom>
          <a:noFill/>
        </p:spPr>
        <p:txBody>
          <a:bodyPr wrap="square" rtlCol="0">
            <a:spAutoFit/>
          </a:bodyPr>
          <a:lstStyle/>
          <a:p>
            <a:pPr>
              <a:defRPr/>
            </a:pPr>
            <a:r>
              <a:rPr lang="en-US" b="1">
                <a:solidFill>
                  <a:srgbClr val="000000"/>
                </a:solidFill>
                <a:latin typeface="Calibri" panose="020F0502020204030204" pitchFamily="34" charset="0"/>
                <a:cs typeface="Calibri" panose="020F0502020204030204" pitchFamily="34" charset="0"/>
              </a:rPr>
              <a:t>Class A extinguisher </a:t>
            </a:r>
            <a:r>
              <a:rPr lang="en-US">
                <a:solidFill>
                  <a:srgbClr val="000000"/>
                </a:solidFill>
                <a:latin typeface="Calibri" panose="020F0502020204030204" pitchFamily="34" charset="0"/>
                <a:cs typeface="Calibri" panose="020F0502020204030204" pitchFamily="34" charset="0"/>
              </a:rPr>
              <a:t>: Water and foam fire extinguishers. </a:t>
            </a:r>
            <a:r>
              <a:rPr lang="en-US" b="1" i="1">
                <a:solidFill>
                  <a:srgbClr val="000000"/>
                </a:solidFill>
                <a:latin typeface="Calibri" panose="020F0502020204030204" pitchFamily="34" charset="0"/>
                <a:cs typeface="Calibri" panose="020F0502020204030204" pitchFamily="34" charset="0"/>
              </a:rPr>
              <a:t>Water extinguishers are for Class A fires only</a:t>
            </a:r>
            <a:endParaRPr lang="en-US">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298CB76-C9A4-47C9-884A-6FF60AD32B67}"/>
              </a:ext>
            </a:extLst>
          </p:cNvPr>
          <p:cNvSpPr txBox="1"/>
          <p:nvPr/>
        </p:nvSpPr>
        <p:spPr>
          <a:xfrm>
            <a:off x="1831882" y="373993"/>
            <a:ext cx="5480236" cy="523220"/>
          </a:xfrm>
          <a:prstGeom prst="rect">
            <a:avLst/>
          </a:prstGeom>
          <a:noFill/>
        </p:spPr>
        <p:txBody>
          <a:bodyPr wrap="square">
            <a:spAutoFit/>
          </a:bodyPr>
          <a:lstStyle/>
          <a:p>
            <a:pPr>
              <a:defRPr/>
            </a:pPr>
            <a:r>
              <a:rPr lang="en-US" sz="2800">
                <a:solidFill>
                  <a:srgbClr val="000000"/>
                </a:solidFill>
                <a:latin typeface="Calibri" panose="020F0502020204030204" pitchFamily="34" charset="0"/>
              </a:rPr>
              <a:t>Types of Fires and Fire Extinguishers</a:t>
            </a:r>
          </a:p>
        </p:txBody>
      </p:sp>
      <p:pic>
        <p:nvPicPr>
          <p:cNvPr id="1028" name="Picture 4" descr="class a fire graphic">
            <a:extLst>
              <a:ext uri="{FF2B5EF4-FFF2-40B4-BE49-F238E27FC236}">
                <a16:creationId xmlns:a16="http://schemas.microsoft.com/office/drawing/2014/main" id="{B1C70FC1-75C0-47E6-BEF9-45ECFF66B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403" y="1165716"/>
            <a:ext cx="1300758" cy="13007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2A599A1-C50C-48C5-AC2A-699C1D093EE1}"/>
              </a:ext>
            </a:extLst>
          </p:cNvPr>
          <p:cNvSpPr txBox="1"/>
          <p:nvPr/>
        </p:nvSpPr>
        <p:spPr>
          <a:xfrm>
            <a:off x="552310" y="975805"/>
            <a:ext cx="6273791" cy="923330"/>
          </a:xfrm>
          <a:prstGeom prst="rect">
            <a:avLst/>
          </a:prstGeom>
          <a:noFill/>
        </p:spPr>
        <p:txBody>
          <a:bodyPr wrap="square">
            <a:spAutoFit/>
          </a:bodyPr>
          <a:lstStyle/>
          <a:p>
            <a:pPr>
              <a:defRPr/>
            </a:pPr>
            <a:r>
              <a:rPr lang="en-US" b="1">
                <a:solidFill>
                  <a:srgbClr val="000000"/>
                </a:solidFill>
              </a:rPr>
              <a:t>Class A Fires</a:t>
            </a:r>
            <a:endParaRPr lang="en-US">
              <a:solidFill>
                <a:srgbClr val="000000"/>
              </a:solidFill>
            </a:endParaRPr>
          </a:p>
          <a:p>
            <a:pPr>
              <a:defRPr/>
            </a:pPr>
            <a:r>
              <a:rPr lang="en-US">
                <a:solidFill>
                  <a:srgbClr val="000000"/>
                </a:solidFill>
              </a:rPr>
              <a:t>Fires in </a:t>
            </a:r>
            <a:r>
              <a:rPr lang="en-US" b="1">
                <a:solidFill>
                  <a:srgbClr val="000000"/>
                </a:solidFill>
              </a:rPr>
              <a:t>ordinary combustibles</a:t>
            </a:r>
            <a:r>
              <a:rPr lang="en-US">
                <a:solidFill>
                  <a:srgbClr val="000000"/>
                </a:solidFill>
              </a:rPr>
              <a:t>, such as wood, paper, cloth, rubber and many plastics.</a:t>
            </a:r>
          </a:p>
        </p:txBody>
      </p:sp>
      <p:sp>
        <p:nvSpPr>
          <p:cNvPr id="11" name="TextBox 10">
            <a:extLst>
              <a:ext uri="{FF2B5EF4-FFF2-40B4-BE49-F238E27FC236}">
                <a16:creationId xmlns:a16="http://schemas.microsoft.com/office/drawing/2014/main" id="{1E8FB405-1F5C-4365-8547-5C12D58C1376}"/>
              </a:ext>
            </a:extLst>
          </p:cNvPr>
          <p:cNvSpPr txBox="1"/>
          <p:nvPr/>
        </p:nvSpPr>
        <p:spPr>
          <a:xfrm>
            <a:off x="552310" y="2724432"/>
            <a:ext cx="6409356" cy="923330"/>
          </a:xfrm>
          <a:prstGeom prst="rect">
            <a:avLst/>
          </a:prstGeom>
          <a:noFill/>
        </p:spPr>
        <p:txBody>
          <a:bodyPr wrap="square">
            <a:spAutoFit/>
          </a:bodyPr>
          <a:lstStyle/>
          <a:p>
            <a:pPr>
              <a:defRPr/>
            </a:pPr>
            <a:r>
              <a:rPr lang="en-US" b="1">
                <a:solidFill>
                  <a:srgbClr val="000000"/>
                </a:solidFill>
              </a:rPr>
              <a:t>Class B Fires</a:t>
            </a:r>
            <a:endParaRPr lang="en-US">
              <a:solidFill>
                <a:srgbClr val="000000"/>
              </a:solidFill>
            </a:endParaRPr>
          </a:p>
          <a:p>
            <a:pPr>
              <a:defRPr/>
            </a:pPr>
            <a:r>
              <a:rPr lang="en-US">
                <a:solidFill>
                  <a:srgbClr val="000000"/>
                </a:solidFill>
              </a:rPr>
              <a:t>Fires in </a:t>
            </a:r>
            <a:r>
              <a:rPr lang="en-US" b="1">
                <a:solidFill>
                  <a:srgbClr val="000000"/>
                </a:solidFill>
              </a:rPr>
              <a:t>flammable liquids</a:t>
            </a:r>
            <a:r>
              <a:rPr lang="en-US">
                <a:solidFill>
                  <a:srgbClr val="000000"/>
                </a:solidFill>
              </a:rPr>
              <a:t> or </a:t>
            </a:r>
            <a:r>
              <a:rPr lang="en-US" b="1">
                <a:solidFill>
                  <a:srgbClr val="000000"/>
                </a:solidFill>
              </a:rPr>
              <a:t>flammable gases</a:t>
            </a:r>
            <a:r>
              <a:rPr lang="en-US">
                <a:solidFill>
                  <a:srgbClr val="000000"/>
                </a:solidFill>
              </a:rPr>
              <a:t>. </a:t>
            </a:r>
            <a:r>
              <a:rPr lang="en-US" u="sng">
                <a:solidFill>
                  <a:srgbClr val="000000"/>
                </a:solidFill>
              </a:rPr>
              <a:t>DOES NOT include</a:t>
            </a:r>
            <a:r>
              <a:rPr lang="en-US">
                <a:solidFill>
                  <a:srgbClr val="000000"/>
                </a:solidFill>
              </a:rPr>
              <a:t> fires involving </a:t>
            </a:r>
            <a:r>
              <a:rPr lang="en-US" u="sng">
                <a:solidFill>
                  <a:srgbClr val="000000"/>
                </a:solidFill>
              </a:rPr>
              <a:t>cooking oils</a:t>
            </a:r>
            <a:r>
              <a:rPr lang="en-US">
                <a:solidFill>
                  <a:srgbClr val="000000"/>
                </a:solidFill>
              </a:rPr>
              <a:t> and </a:t>
            </a:r>
            <a:r>
              <a:rPr lang="en-US" u="sng">
                <a:solidFill>
                  <a:srgbClr val="000000"/>
                </a:solidFill>
              </a:rPr>
              <a:t>grease</a:t>
            </a:r>
            <a:r>
              <a:rPr lang="en-US">
                <a:solidFill>
                  <a:srgbClr val="000000"/>
                </a:solidFill>
              </a:rPr>
              <a:t>.</a:t>
            </a:r>
          </a:p>
        </p:txBody>
      </p:sp>
      <p:pic>
        <p:nvPicPr>
          <p:cNvPr id="1030" name="Picture 6" descr="class b fire graphic">
            <a:extLst>
              <a:ext uri="{FF2B5EF4-FFF2-40B4-BE49-F238E27FC236}">
                <a16:creationId xmlns:a16="http://schemas.microsoft.com/office/drawing/2014/main" id="{2ED00377-0720-4C21-A100-CB913D7C6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446" y="2926364"/>
            <a:ext cx="1395244" cy="13952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EA12565-73A1-49B2-A174-42D2F5C4A82D}"/>
              </a:ext>
            </a:extLst>
          </p:cNvPr>
          <p:cNvSpPr txBox="1"/>
          <p:nvPr/>
        </p:nvSpPr>
        <p:spPr>
          <a:xfrm>
            <a:off x="552310" y="3756797"/>
            <a:ext cx="6517093" cy="646331"/>
          </a:xfrm>
          <a:prstGeom prst="rect">
            <a:avLst/>
          </a:prstGeom>
          <a:noFill/>
        </p:spPr>
        <p:txBody>
          <a:bodyPr wrap="square">
            <a:spAutoFit/>
          </a:bodyPr>
          <a:lstStyle/>
          <a:p>
            <a:pPr>
              <a:defRPr/>
            </a:pPr>
            <a:r>
              <a:rPr lang="en-US" b="1">
                <a:solidFill>
                  <a:srgbClr val="000000"/>
                </a:solidFill>
              </a:rPr>
              <a:t>Class B extinguisher</a:t>
            </a:r>
            <a:r>
              <a:rPr lang="en-US">
                <a:solidFill>
                  <a:srgbClr val="000000"/>
                </a:solidFill>
              </a:rPr>
              <a:t>: Cartridge operated dry chemical fire extinguisher. </a:t>
            </a:r>
            <a:r>
              <a:rPr lang="en-US" b="1" i="1">
                <a:solidFill>
                  <a:srgbClr val="000000"/>
                </a:solidFill>
              </a:rPr>
              <a:t>Ordinary dry chemical is for Class B and C fires only.</a:t>
            </a:r>
            <a:r>
              <a:rPr lang="en-US">
                <a:solidFill>
                  <a:srgbClr val="000000"/>
                </a:solidFill>
              </a:rPr>
              <a:t> </a:t>
            </a:r>
            <a:endParaRPr lang="en-US">
              <a:solidFill>
                <a:prstClr val="black"/>
              </a:solidFill>
            </a:endParaRPr>
          </a:p>
        </p:txBody>
      </p:sp>
      <p:sp>
        <p:nvSpPr>
          <p:cNvPr id="10" name="TextBox 9">
            <a:extLst>
              <a:ext uri="{FF2B5EF4-FFF2-40B4-BE49-F238E27FC236}">
                <a16:creationId xmlns:a16="http://schemas.microsoft.com/office/drawing/2014/main" id="{E1B9DF9E-018D-4AA0-81A3-978CF6AFD5E4}"/>
              </a:ext>
            </a:extLst>
          </p:cNvPr>
          <p:cNvSpPr txBox="1"/>
          <p:nvPr/>
        </p:nvSpPr>
        <p:spPr>
          <a:xfrm>
            <a:off x="552310" y="4532417"/>
            <a:ext cx="6907841" cy="923330"/>
          </a:xfrm>
          <a:prstGeom prst="rect">
            <a:avLst/>
          </a:prstGeom>
          <a:noFill/>
        </p:spPr>
        <p:txBody>
          <a:bodyPr wrap="square">
            <a:spAutoFit/>
          </a:bodyPr>
          <a:lstStyle/>
          <a:p>
            <a:pPr>
              <a:defRPr/>
            </a:pPr>
            <a:r>
              <a:rPr lang="en-US" b="1">
                <a:solidFill>
                  <a:srgbClr val="000000"/>
                </a:solidFill>
              </a:rPr>
              <a:t>Class C Fires</a:t>
            </a:r>
            <a:endParaRPr lang="en-US">
              <a:solidFill>
                <a:srgbClr val="000000"/>
              </a:solidFill>
            </a:endParaRPr>
          </a:p>
          <a:p>
            <a:pPr>
              <a:defRPr/>
            </a:pPr>
            <a:r>
              <a:rPr lang="en-US">
                <a:solidFill>
                  <a:srgbClr val="000000"/>
                </a:solidFill>
              </a:rPr>
              <a:t>Fires involving </a:t>
            </a:r>
            <a:r>
              <a:rPr lang="en-US" b="1">
                <a:solidFill>
                  <a:srgbClr val="000000"/>
                </a:solidFill>
              </a:rPr>
              <a:t>energized electrical equipment</a:t>
            </a:r>
            <a:r>
              <a:rPr lang="en-US">
                <a:solidFill>
                  <a:srgbClr val="000000"/>
                </a:solidFill>
              </a:rPr>
              <a:t>. Remove </a:t>
            </a:r>
            <a:r>
              <a:rPr lang="en-US" i="1">
                <a:solidFill>
                  <a:srgbClr val="000000"/>
                </a:solidFill>
              </a:rPr>
              <a:t>the power and a Class C fire becomes one of the other classes of fire.</a:t>
            </a:r>
          </a:p>
        </p:txBody>
      </p:sp>
      <p:pic>
        <p:nvPicPr>
          <p:cNvPr id="12" name="Picture 2" descr="class c fire graphic">
            <a:extLst>
              <a:ext uri="{FF2B5EF4-FFF2-40B4-BE49-F238E27FC236}">
                <a16:creationId xmlns:a16="http://schemas.microsoft.com/office/drawing/2014/main" id="{D68B9EB3-4A6E-4021-860C-CB77A2B8B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819" y="4781499"/>
            <a:ext cx="1395244" cy="13952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7C6E4EB-D518-4FC1-B1EF-8F693CA9395A}"/>
              </a:ext>
            </a:extLst>
          </p:cNvPr>
          <p:cNvSpPr txBox="1"/>
          <p:nvPr/>
        </p:nvSpPr>
        <p:spPr>
          <a:xfrm>
            <a:off x="552310" y="5582349"/>
            <a:ext cx="6844045" cy="646331"/>
          </a:xfrm>
          <a:prstGeom prst="rect">
            <a:avLst/>
          </a:prstGeom>
          <a:noFill/>
        </p:spPr>
        <p:txBody>
          <a:bodyPr wrap="square">
            <a:spAutoFit/>
          </a:bodyPr>
          <a:lstStyle/>
          <a:p>
            <a:pPr>
              <a:defRPr/>
            </a:pPr>
            <a:r>
              <a:rPr lang="en-US" b="1">
                <a:solidFill>
                  <a:srgbClr val="000000"/>
                </a:solidFill>
              </a:rPr>
              <a:t>Class C extinguishers: </a:t>
            </a:r>
            <a:r>
              <a:rPr lang="en-US">
                <a:solidFill>
                  <a:srgbClr val="000000"/>
                </a:solidFill>
              </a:rPr>
              <a:t>Clean Agent Fire Extinguishers. </a:t>
            </a:r>
            <a:r>
              <a:rPr lang="en-US" b="1" i="1">
                <a:solidFill>
                  <a:srgbClr val="000000"/>
                </a:solidFill>
              </a:rPr>
              <a:t>Clean agent extinguishers are effective on Class A, B and C fires. </a:t>
            </a:r>
            <a:endParaRPr lang="en-US">
              <a:solidFill>
                <a:srgbClr val="000000"/>
              </a:solidFill>
            </a:endParaRPr>
          </a:p>
        </p:txBody>
      </p:sp>
      <p:sp>
        <p:nvSpPr>
          <p:cNvPr id="15" name="Title 1">
            <a:extLst>
              <a:ext uri="{FF2B5EF4-FFF2-40B4-BE49-F238E27FC236}">
                <a16:creationId xmlns:a16="http://schemas.microsoft.com/office/drawing/2014/main" id="{F2F1636F-AC28-48B6-9524-2FD41BE9D37D}"/>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4462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4" grpId="0"/>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lass d fire graphic">
            <a:extLst>
              <a:ext uri="{FF2B5EF4-FFF2-40B4-BE49-F238E27FC236}">
                <a16:creationId xmlns:a16="http://schemas.microsoft.com/office/drawing/2014/main" id="{B38DCD96-8078-45AB-A02A-1516A8CB0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082" y="1126461"/>
            <a:ext cx="1107281" cy="11072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2706D48-A824-4E64-BD5F-0B23B14877D7}"/>
              </a:ext>
            </a:extLst>
          </p:cNvPr>
          <p:cNvSpPr txBox="1"/>
          <p:nvPr/>
        </p:nvSpPr>
        <p:spPr>
          <a:xfrm>
            <a:off x="328625" y="843210"/>
            <a:ext cx="6517093" cy="923330"/>
          </a:xfrm>
          <a:prstGeom prst="rect">
            <a:avLst/>
          </a:prstGeom>
          <a:noFill/>
        </p:spPr>
        <p:txBody>
          <a:bodyPr wrap="square">
            <a:spAutoFit/>
          </a:bodyPr>
          <a:lstStyle/>
          <a:p>
            <a:pPr>
              <a:defRPr/>
            </a:pPr>
            <a:r>
              <a:rPr lang="en-US" b="1">
                <a:solidFill>
                  <a:srgbClr val="000000"/>
                </a:solidFill>
              </a:rPr>
              <a:t>Class D Fires</a:t>
            </a:r>
            <a:endParaRPr lang="en-US">
              <a:solidFill>
                <a:srgbClr val="000000"/>
              </a:solidFill>
            </a:endParaRPr>
          </a:p>
          <a:p>
            <a:pPr>
              <a:defRPr/>
            </a:pPr>
            <a:r>
              <a:rPr lang="en-US">
                <a:solidFill>
                  <a:srgbClr val="000000"/>
                </a:solidFill>
              </a:rPr>
              <a:t>Fires in </a:t>
            </a:r>
            <a:r>
              <a:rPr lang="en-US" b="1">
                <a:solidFill>
                  <a:srgbClr val="000000"/>
                </a:solidFill>
              </a:rPr>
              <a:t>combustible metals</a:t>
            </a:r>
            <a:r>
              <a:rPr lang="en-US">
                <a:solidFill>
                  <a:srgbClr val="000000"/>
                </a:solidFill>
              </a:rPr>
              <a:t>, such as magnesium, titanium, zirconium, sodium, lithium and potassium.</a:t>
            </a:r>
          </a:p>
        </p:txBody>
      </p:sp>
      <p:sp>
        <p:nvSpPr>
          <p:cNvPr id="15" name="TextBox 14">
            <a:extLst>
              <a:ext uri="{FF2B5EF4-FFF2-40B4-BE49-F238E27FC236}">
                <a16:creationId xmlns:a16="http://schemas.microsoft.com/office/drawing/2014/main" id="{40F17A7A-D4C0-47E7-8B0C-0AB8391DC0DD}"/>
              </a:ext>
            </a:extLst>
          </p:cNvPr>
          <p:cNvSpPr txBox="1"/>
          <p:nvPr/>
        </p:nvSpPr>
        <p:spPr>
          <a:xfrm>
            <a:off x="328625" y="1766540"/>
            <a:ext cx="6813982" cy="923330"/>
          </a:xfrm>
          <a:prstGeom prst="rect">
            <a:avLst/>
          </a:prstGeom>
          <a:noFill/>
        </p:spPr>
        <p:txBody>
          <a:bodyPr wrap="square">
            <a:spAutoFit/>
          </a:bodyPr>
          <a:lstStyle/>
          <a:p>
            <a:pPr>
              <a:defRPr/>
            </a:pPr>
            <a:r>
              <a:rPr lang="en-US" b="1">
                <a:solidFill>
                  <a:srgbClr val="000000"/>
                </a:solidFill>
              </a:rPr>
              <a:t>Class D extinguishers:  </a:t>
            </a:r>
            <a:r>
              <a:rPr lang="en-US">
                <a:solidFill>
                  <a:srgbClr val="000000"/>
                </a:solidFill>
              </a:rPr>
              <a:t>Dry Powder Fire Extinguishers. </a:t>
            </a:r>
            <a:r>
              <a:rPr lang="en-US" b="1" i="1">
                <a:solidFill>
                  <a:srgbClr val="000000"/>
                </a:solidFill>
              </a:rPr>
              <a:t>Dry powder extinguishers are for Class D or combustible metal fires ONLY.</a:t>
            </a:r>
            <a:r>
              <a:rPr lang="en-US">
                <a:solidFill>
                  <a:srgbClr val="000000"/>
                </a:solidFill>
              </a:rPr>
              <a:t> They are ineffective on all other classes of fires.</a:t>
            </a:r>
          </a:p>
        </p:txBody>
      </p:sp>
      <p:sp>
        <p:nvSpPr>
          <p:cNvPr id="11" name="TextBox 10">
            <a:extLst>
              <a:ext uri="{FF2B5EF4-FFF2-40B4-BE49-F238E27FC236}">
                <a16:creationId xmlns:a16="http://schemas.microsoft.com/office/drawing/2014/main" id="{68946680-BE25-4347-AE53-811883505DB3}"/>
              </a:ext>
            </a:extLst>
          </p:cNvPr>
          <p:cNvSpPr txBox="1"/>
          <p:nvPr/>
        </p:nvSpPr>
        <p:spPr>
          <a:xfrm>
            <a:off x="328624" y="2953719"/>
            <a:ext cx="6517093" cy="1685077"/>
          </a:xfrm>
          <a:prstGeom prst="rect">
            <a:avLst/>
          </a:prstGeom>
          <a:noFill/>
        </p:spPr>
        <p:txBody>
          <a:bodyPr wrap="square">
            <a:spAutoFit/>
          </a:bodyPr>
          <a:lstStyle/>
          <a:p>
            <a:pPr>
              <a:defRPr/>
            </a:pPr>
            <a:r>
              <a:rPr lang="en-US" b="1"/>
              <a:t>Class K Fires</a:t>
            </a:r>
          </a:p>
          <a:p>
            <a:pPr>
              <a:defRPr/>
            </a:pPr>
            <a:r>
              <a:rPr lang="en-US"/>
              <a:t>Fires involving vegetable oils, animal oils, or fats in cooking appliances. They use a process called </a:t>
            </a:r>
            <a:r>
              <a:rPr lang="en-US">
                <a:hlinkClick r:id="rId4">
                  <a:extLst>
                    <a:ext uri="{A12FA001-AC4F-418D-AE19-62706E023703}">
                      <ahyp:hlinkClr xmlns:ahyp="http://schemas.microsoft.com/office/drawing/2018/hyperlinkcolor" val="tx"/>
                    </a:ext>
                  </a:extLst>
                </a:hlinkClick>
              </a:rPr>
              <a:t>saponification</a:t>
            </a:r>
            <a:r>
              <a:rPr lang="en-US"/>
              <a:t> (turn fat or oil into soap by reaction with an alkali) by releasing an alkaline agent to create a foam that traps vapors and puts the fire out.</a:t>
            </a:r>
          </a:p>
          <a:p>
            <a:pPr>
              <a:defRPr/>
            </a:pPr>
            <a:endParaRPr lang="en-US" sz="1350">
              <a:solidFill>
                <a:srgbClr val="444444"/>
              </a:solidFill>
              <a:latin typeface="LibreFrank"/>
            </a:endParaRPr>
          </a:p>
        </p:txBody>
      </p:sp>
      <p:pic>
        <p:nvPicPr>
          <p:cNvPr id="12" name="Picture 11">
            <a:extLst>
              <a:ext uri="{FF2B5EF4-FFF2-40B4-BE49-F238E27FC236}">
                <a16:creationId xmlns:a16="http://schemas.microsoft.com/office/drawing/2014/main" id="{C26923D1-9494-45F6-A02D-A51CE4E8EDAC}"/>
              </a:ext>
            </a:extLst>
          </p:cNvPr>
          <p:cNvPicPr>
            <a:picLocks noChangeAspect="1"/>
          </p:cNvPicPr>
          <p:nvPr/>
        </p:nvPicPr>
        <p:blipFill>
          <a:blip r:embed="rId5"/>
          <a:stretch>
            <a:fillRect/>
          </a:stretch>
        </p:blipFill>
        <p:spPr>
          <a:xfrm>
            <a:off x="7480740" y="3202282"/>
            <a:ext cx="1516300" cy="2583158"/>
          </a:xfrm>
          <a:prstGeom prst="rect">
            <a:avLst/>
          </a:prstGeom>
        </p:spPr>
      </p:pic>
      <p:sp>
        <p:nvSpPr>
          <p:cNvPr id="14" name="TextBox 13">
            <a:extLst>
              <a:ext uri="{FF2B5EF4-FFF2-40B4-BE49-F238E27FC236}">
                <a16:creationId xmlns:a16="http://schemas.microsoft.com/office/drawing/2014/main" id="{BBD003D5-76F5-4EE4-83FB-53FF4C11D0B8}"/>
              </a:ext>
            </a:extLst>
          </p:cNvPr>
          <p:cNvSpPr txBox="1"/>
          <p:nvPr/>
        </p:nvSpPr>
        <p:spPr>
          <a:xfrm>
            <a:off x="349247" y="4511975"/>
            <a:ext cx="6813982" cy="2031325"/>
          </a:xfrm>
          <a:prstGeom prst="rect">
            <a:avLst/>
          </a:prstGeom>
          <a:noFill/>
        </p:spPr>
        <p:txBody>
          <a:bodyPr wrap="square">
            <a:spAutoFit/>
          </a:bodyPr>
          <a:lstStyle/>
          <a:p>
            <a:pPr>
              <a:defRPr/>
            </a:pPr>
            <a:r>
              <a:rPr lang="en-US">
                <a:cs typeface="Aharoni" panose="020B0604020202020204" pitchFamily="2" charset="-79"/>
              </a:rPr>
              <a:t>Most portable extinguishers are rated for use with more than one classification of fire. For example, an extinguisher with a BC rating is suitable for use with fires involving flammable liquids and energized electrical equipment. An extinguisher with an ABC rating is suitable for use with fires involving ordinary combustibles, flammable liquids and energized electrical equipment. An extinguisher that is rated for use with multiple hazards should include a symbol for each hazard type.</a:t>
            </a:r>
          </a:p>
        </p:txBody>
      </p:sp>
      <p:sp>
        <p:nvSpPr>
          <p:cNvPr id="10" name="Title 1">
            <a:extLst>
              <a:ext uri="{FF2B5EF4-FFF2-40B4-BE49-F238E27FC236}">
                <a16:creationId xmlns:a16="http://schemas.microsoft.com/office/drawing/2014/main" id="{0166E2A0-C905-40BB-9BB9-7F1B524ED470}"/>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16" name="TextBox 15">
            <a:extLst>
              <a:ext uri="{FF2B5EF4-FFF2-40B4-BE49-F238E27FC236}">
                <a16:creationId xmlns:a16="http://schemas.microsoft.com/office/drawing/2014/main" id="{7C682C50-7B25-47F1-B735-A2C9EB4C56C8}"/>
              </a:ext>
            </a:extLst>
          </p:cNvPr>
          <p:cNvSpPr txBox="1"/>
          <p:nvPr/>
        </p:nvSpPr>
        <p:spPr>
          <a:xfrm>
            <a:off x="1831882" y="373993"/>
            <a:ext cx="5480236" cy="523220"/>
          </a:xfrm>
          <a:prstGeom prst="rect">
            <a:avLst/>
          </a:prstGeom>
          <a:noFill/>
        </p:spPr>
        <p:txBody>
          <a:bodyPr wrap="square">
            <a:spAutoFit/>
          </a:bodyPr>
          <a:lstStyle/>
          <a:p>
            <a:pPr>
              <a:defRPr/>
            </a:pPr>
            <a:r>
              <a:rPr lang="en-US" sz="2800">
                <a:solidFill>
                  <a:srgbClr val="000000"/>
                </a:solidFill>
                <a:latin typeface="Calibri" panose="020F0502020204030204" pitchFamily="34" charset="0"/>
              </a:rPr>
              <a:t>Types of Fires and Fire Extinguishers</a:t>
            </a:r>
          </a:p>
        </p:txBody>
      </p:sp>
    </p:spTree>
    <p:extLst>
      <p:ext uri="{BB962C8B-B14F-4D97-AF65-F5344CB8AC3E}">
        <p14:creationId xmlns:p14="http://schemas.microsoft.com/office/powerpoint/2010/main" val="41571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E75D05-1810-47A4-878A-3FAB23FE3BEF}"/>
              </a:ext>
            </a:extLst>
          </p:cNvPr>
          <p:cNvSpPr txBox="1"/>
          <p:nvPr/>
        </p:nvSpPr>
        <p:spPr>
          <a:xfrm>
            <a:off x="508221" y="986220"/>
            <a:ext cx="4573329" cy="461665"/>
          </a:xfrm>
          <a:prstGeom prst="rect">
            <a:avLst/>
          </a:prstGeom>
          <a:noFill/>
        </p:spPr>
        <p:txBody>
          <a:bodyPr wrap="square">
            <a:spAutoFit/>
          </a:bodyPr>
          <a:lstStyle/>
          <a:p>
            <a:pPr>
              <a:defRPr/>
            </a:pPr>
            <a:r>
              <a:rPr lang="en-US" sz="2400" b="1">
                <a:solidFill>
                  <a:srgbClr val="000000"/>
                </a:solidFill>
                <a:latin typeface="Calibri" panose="020F0502020204030204" pitchFamily="34" charset="0"/>
              </a:rPr>
              <a:t>Other Special Precautions</a:t>
            </a:r>
            <a:endParaRPr lang="en-US" sz="2400" b="1">
              <a:solidFill>
                <a:prstClr val="black"/>
              </a:solidFill>
              <a:latin typeface="Calibri" panose="020F0502020204030204"/>
            </a:endParaRPr>
          </a:p>
        </p:txBody>
      </p:sp>
      <p:sp>
        <p:nvSpPr>
          <p:cNvPr id="6" name="TextBox 5">
            <a:extLst>
              <a:ext uri="{FF2B5EF4-FFF2-40B4-BE49-F238E27FC236}">
                <a16:creationId xmlns:a16="http://schemas.microsoft.com/office/drawing/2014/main" id="{60A2B279-DC1E-4DED-B408-223E67173586}"/>
              </a:ext>
            </a:extLst>
          </p:cNvPr>
          <p:cNvSpPr txBox="1"/>
          <p:nvPr/>
        </p:nvSpPr>
        <p:spPr>
          <a:xfrm>
            <a:off x="508221" y="453492"/>
            <a:ext cx="8566484" cy="461665"/>
          </a:xfrm>
          <a:prstGeom prst="rect">
            <a:avLst/>
          </a:prstGeom>
          <a:noFill/>
        </p:spPr>
        <p:txBody>
          <a:bodyPr wrap="square">
            <a:spAutoFit/>
          </a:bodyPr>
          <a:lstStyle/>
          <a:p>
            <a:pPr>
              <a:defRPr/>
            </a:pPr>
            <a:r>
              <a:rPr lang="en-US" sz="2400">
                <a:solidFill>
                  <a:srgbClr val="000000"/>
                </a:solidFill>
                <a:latin typeface="Calibri" panose="020F0502020204030204" pitchFamily="34" charset="0"/>
              </a:rPr>
              <a:t>1910.252 - General Requirements - Fire Prevention and Protection</a:t>
            </a:r>
          </a:p>
        </p:txBody>
      </p:sp>
      <p:sp>
        <p:nvSpPr>
          <p:cNvPr id="7" name="TextBox 6">
            <a:extLst>
              <a:ext uri="{FF2B5EF4-FFF2-40B4-BE49-F238E27FC236}">
                <a16:creationId xmlns:a16="http://schemas.microsoft.com/office/drawing/2014/main" id="{3D963FFF-387A-437A-B0FD-779E610868C6}"/>
              </a:ext>
            </a:extLst>
          </p:cNvPr>
          <p:cNvSpPr txBox="1"/>
          <p:nvPr/>
        </p:nvSpPr>
        <p:spPr>
          <a:xfrm>
            <a:off x="672844" y="1483271"/>
            <a:ext cx="7123148" cy="646331"/>
          </a:xfrm>
          <a:prstGeom prst="rect">
            <a:avLst/>
          </a:prstGeom>
          <a:noFill/>
        </p:spPr>
        <p:txBody>
          <a:bodyPr wrap="square">
            <a:spAutoFit/>
          </a:bodyPr>
          <a:lstStyle/>
          <a:p>
            <a:pPr>
              <a:defRPr/>
            </a:pPr>
            <a:r>
              <a:rPr lang="en-US" b="1">
                <a:solidFill>
                  <a:srgbClr val="000000"/>
                </a:solidFill>
                <a:latin typeface="Calibri" panose="020F0502020204030204" pitchFamily="34" charset="0"/>
              </a:rPr>
              <a:t>Fire Watch:</a:t>
            </a:r>
          </a:p>
          <a:p>
            <a:pPr>
              <a:defRPr/>
            </a:pPr>
            <a:r>
              <a:rPr lang="en-US">
                <a:solidFill>
                  <a:srgbClr val="000000"/>
                </a:solidFill>
                <a:latin typeface="Calibri" panose="020F0502020204030204" pitchFamily="34" charset="0"/>
              </a:rPr>
              <a:t>Fire Watchers are required when:</a:t>
            </a:r>
          </a:p>
        </p:txBody>
      </p:sp>
      <p:sp>
        <p:nvSpPr>
          <p:cNvPr id="9" name="TextBox 8">
            <a:extLst>
              <a:ext uri="{FF2B5EF4-FFF2-40B4-BE49-F238E27FC236}">
                <a16:creationId xmlns:a16="http://schemas.microsoft.com/office/drawing/2014/main" id="{3D4846EC-5AEE-4E41-B299-31A0A56B9B9A}"/>
              </a:ext>
            </a:extLst>
          </p:cNvPr>
          <p:cNvSpPr txBox="1"/>
          <p:nvPr/>
        </p:nvSpPr>
        <p:spPr>
          <a:xfrm>
            <a:off x="858246" y="2208769"/>
            <a:ext cx="7996995" cy="338554"/>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srgbClr val="000000"/>
                </a:solidFill>
                <a:latin typeface="Calibri" panose="020F0502020204030204" pitchFamily="34" charset="0"/>
              </a:rPr>
              <a:t>welding and cutting is performed in locations where other than a minor fire might develop.</a:t>
            </a:r>
            <a:endParaRPr lang="en-US" sz="160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CFBFF6C-E257-41C6-83BB-3A7020FA8274}"/>
              </a:ext>
            </a:extLst>
          </p:cNvPr>
          <p:cNvSpPr txBox="1"/>
          <p:nvPr/>
        </p:nvSpPr>
        <p:spPr>
          <a:xfrm>
            <a:off x="858247" y="2636979"/>
            <a:ext cx="7594637" cy="338554"/>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srgbClr val="000000"/>
                </a:solidFill>
                <a:latin typeface="Calibri" panose="020F0502020204030204" pitchFamily="34" charset="0"/>
              </a:rPr>
              <a:t>Appreciable combustible materials are closer than 35 feet to the point of operation</a:t>
            </a:r>
          </a:p>
        </p:txBody>
      </p:sp>
      <p:sp>
        <p:nvSpPr>
          <p:cNvPr id="14" name="TextBox 13">
            <a:extLst>
              <a:ext uri="{FF2B5EF4-FFF2-40B4-BE49-F238E27FC236}">
                <a16:creationId xmlns:a16="http://schemas.microsoft.com/office/drawing/2014/main" id="{A1B656A7-DDC2-403A-A8E3-93E4323786BF}"/>
              </a:ext>
            </a:extLst>
          </p:cNvPr>
          <p:cNvSpPr txBox="1"/>
          <p:nvPr/>
        </p:nvSpPr>
        <p:spPr>
          <a:xfrm>
            <a:off x="858246" y="3075379"/>
            <a:ext cx="7179302" cy="584775"/>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srgbClr val="000000"/>
                </a:solidFill>
                <a:latin typeface="Calibri" panose="020F0502020204030204" pitchFamily="34" charset="0"/>
              </a:rPr>
              <a:t>Appreciable combustible materials are more than 35 feet away but are easily ignited by sparks</a:t>
            </a:r>
          </a:p>
        </p:txBody>
      </p:sp>
      <p:sp>
        <p:nvSpPr>
          <p:cNvPr id="16" name="TextBox 15">
            <a:extLst>
              <a:ext uri="{FF2B5EF4-FFF2-40B4-BE49-F238E27FC236}">
                <a16:creationId xmlns:a16="http://schemas.microsoft.com/office/drawing/2014/main" id="{9E932270-3B7D-4932-BEAC-4625F303424E}"/>
              </a:ext>
            </a:extLst>
          </p:cNvPr>
          <p:cNvSpPr txBox="1"/>
          <p:nvPr/>
        </p:nvSpPr>
        <p:spPr>
          <a:xfrm>
            <a:off x="858246" y="3739321"/>
            <a:ext cx="7725198" cy="584775"/>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prstClr val="black"/>
                </a:solidFill>
                <a:latin typeface="Calibri" panose="020F0502020204030204"/>
              </a:rPr>
              <a:t>Wall or floor openings within a 35-foot radius expose combustible material in adjacent areas including concealed spaces in walls or floors</a:t>
            </a:r>
          </a:p>
        </p:txBody>
      </p:sp>
      <p:sp>
        <p:nvSpPr>
          <p:cNvPr id="18" name="TextBox 17">
            <a:extLst>
              <a:ext uri="{FF2B5EF4-FFF2-40B4-BE49-F238E27FC236}">
                <a16:creationId xmlns:a16="http://schemas.microsoft.com/office/drawing/2014/main" id="{D22B6183-1931-4752-A808-D3018D7E4347}"/>
              </a:ext>
            </a:extLst>
          </p:cNvPr>
          <p:cNvSpPr txBox="1"/>
          <p:nvPr/>
        </p:nvSpPr>
        <p:spPr>
          <a:xfrm>
            <a:off x="858247" y="4403263"/>
            <a:ext cx="7725197" cy="584775"/>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prstClr val="black"/>
                </a:solidFill>
                <a:latin typeface="Calibri" panose="020F0502020204030204"/>
              </a:rPr>
              <a:t>Combustible materials are adjacent to the opposite side of metal partitions, walls, ceilings, or roofs and are likely to be ignited by conduction or radiation</a:t>
            </a:r>
          </a:p>
        </p:txBody>
      </p:sp>
      <p:sp>
        <p:nvSpPr>
          <p:cNvPr id="20" name="TextBox 19">
            <a:extLst>
              <a:ext uri="{FF2B5EF4-FFF2-40B4-BE49-F238E27FC236}">
                <a16:creationId xmlns:a16="http://schemas.microsoft.com/office/drawing/2014/main" id="{C451B4A7-9FE8-4F9A-9B28-D359628BE5D7}"/>
              </a:ext>
            </a:extLst>
          </p:cNvPr>
          <p:cNvSpPr txBox="1"/>
          <p:nvPr/>
        </p:nvSpPr>
        <p:spPr>
          <a:xfrm>
            <a:off x="858246" y="5087884"/>
            <a:ext cx="7996994" cy="830997"/>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srgbClr val="000000"/>
                </a:solidFill>
                <a:latin typeface="Calibri" panose="020F0502020204030204" pitchFamily="34" charset="0"/>
              </a:rPr>
              <a:t>A fire watch shall be maintained for at least one half hour** after the completion of welding or cutting operations and fire watchers must have fire extinguishing equipment available and be trained in it’s use</a:t>
            </a:r>
          </a:p>
        </p:txBody>
      </p:sp>
      <p:sp>
        <p:nvSpPr>
          <p:cNvPr id="13" name="Title 1">
            <a:extLst>
              <a:ext uri="{FF2B5EF4-FFF2-40B4-BE49-F238E27FC236}">
                <a16:creationId xmlns:a16="http://schemas.microsoft.com/office/drawing/2014/main" id="{13C97C76-D6F9-401D-9E8E-1BD8C1F199A2}"/>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160602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549BF-C9FC-4608-A1A7-91B37E2F4B06}"/>
              </a:ext>
            </a:extLst>
          </p:cNvPr>
          <p:cNvSpPr txBox="1"/>
          <p:nvPr/>
        </p:nvSpPr>
        <p:spPr>
          <a:xfrm>
            <a:off x="397042" y="353881"/>
            <a:ext cx="8349915" cy="461665"/>
          </a:xfrm>
          <a:prstGeom prst="rect">
            <a:avLst/>
          </a:prstGeom>
          <a:noFill/>
        </p:spPr>
        <p:txBody>
          <a:bodyPr wrap="square">
            <a:spAutoFit/>
          </a:bodyPr>
          <a:lstStyle/>
          <a:p>
            <a:pPr>
              <a:defRPr/>
            </a:pPr>
            <a:r>
              <a:rPr lang="en-US" sz="2400">
                <a:solidFill>
                  <a:srgbClr val="000000"/>
                </a:solidFill>
                <a:latin typeface="Calibri" panose="020F0502020204030204" pitchFamily="34" charset="0"/>
              </a:rPr>
              <a:t>1910.252 - General Requirements - Fire Prevention and Protection</a:t>
            </a:r>
          </a:p>
        </p:txBody>
      </p:sp>
      <p:sp>
        <p:nvSpPr>
          <p:cNvPr id="4" name="TextBox 3">
            <a:extLst>
              <a:ext uri="{FF2B5EF4-FFF2-40B4-BE49-F238E27FC236}">
                <a16:creationId xmlns:a16="http://schemas.microsoft.com/office/drawing/2014/main" id="{7BCDD431-DAFF-418D-94E5-2E78BABAD1F0}"/>
              </a:ext>
            </a:extLst>
          </p:cNvPr>
          <p:cNvSpPr txBox="1"/>
          <p:nvPr/>
        </p:nvSpPr>
        <p:spPr>
          <a:xfrm>
            <a:off x="600653" y="906388"/>
            <a:ext cx="4573329" cy="400110"/>
          </a:xfrm>
          <a:prstGeom prst="rect">
            <a:avLst/>
          </a:prstGeom>
          <a:noFill/>
        </p:spPr>
        <p:txBody>
          <a:bodyPr wrap="square">
            <a:spAutoFit/>
          </a:bodyPr>
          <a:lstStyle/>
          <a:p>
            <a:pPr>
              <a:defRPr/>
            </a:pPr>
            <a:r>
              <a:rPr lang="en-US" sz="2000" b="1">
                <a:solidFill>
                  <a:srgbClr val="000000"/>
                </a:solidFill>
                <a:latin typeface="Calibri" panose="020F0502020204030204" pitchFamily="34" charset="0"/>
              </a:rPr>
              <a:t>Prohibited Areas</a:t>
            </a:r>
            <a:endParaRPr lang="en-US" sz="2000" b="1">
              <a:solidFill>
                <a:prstClr val="black"/>
              </a:solidFill>
              <a:latin typeface="Calibri" panose="020F0502020204030204"/>
            </a:endParaRPr>
          </a:p>
        </p:txBody>
      </p:sp>
      <p:sp>
        <p:nvSpPr>
          <p:cNvPr id="6" name="TextBox 5">
            <a:extLst>
              <a:ext uri="{FF2B5EF4-FFF2-40B4-BE49-F238E27FC236}">
                <a16:creationId xmlns:a16="http://schemas.microsoft.com/office/drawing/2014/main" id="{C8EAFDE7-D6C2-431C-9431-1E5F860F061A}"/>
              </a:ext>
            </a:extLst>
          </p:cNvPr>
          <p:cNvSpPr txBox="1"/>
          <p:nvPr/>
        </p:nvSpPr>
        <p:spPr>
          <a:xfrm>
            <a:off x="600653" y="1343564"/>
            <a:ext cx="7989894" cy="369332"/>
          </a:xfrm>
          <a:prstGeom prst="rect">
            <a:avLst/>
          </a:prstGeom>
          <a:noFill/>
        </p:spPr>
        <p:txBody>
          <a:bodyPr wrap="square">
            <a:spAutoFit/>
          </a:bodyPr>
          <a:lstStyle/>
          <a:p>
            <a:pPr>
              <a:defRPr/>
            </a:pPr>
            <a:r>
              <a:rPr lang="en-US">
                <a:solidFill>
                  <a:srgbClr val="000000"/>
                </a:solidFill>
                <a:latin typeface="Calibri" panose="020F0502020204030204" pitchFamily="34" charset="0"/>
              </a:rPr>
              <a:t>Cutting or welding shall not be permitted in the following situations:</a:t>
            </a:r>
          </a:p>
        </p:txBody>
      </p:sp>
      <p:sp>
        <p:nvSpPr>
          <p:cNvPr id="8" name="TextBox 7">
            <a:extLst>
              <a:ext uri="{FF2B5EF4-FFF2-40B4-BE49-F238E27FC236}">
                <a16:creationId xmlns:a16="http://schemas.microsoft.com/office/drawing/2014/main" id="{7FEA0B09-BDEF-4807-A96F-B330A8780584}"/>
              </a:ext>
            </a:extLst>
          </p:cNvPr>
          <p:cNvSpPr txBox="1"/>
          <p:nvPr/>
        </p:nvSpPr>
        <p:spPr>
          <a:xfrm>
            <a:off x="1130042" y="1745987"/>
            <a:ext cx="4573329" cy="369332"/>
          </a:xfrm>
          <a:prstGeom prst="rect">
            <a:avLst/>
          </a:prstGeom>
          <a:noFill/>
        </p:spPr>
        <p:txBody>
          <a:bodyPr wrap="square">
            <a:spAutoFit/>
          </a:bodyPr>
          <a:lstStyle/>
          <a:p>
            <a:pPr marL="214313" indent="-214313">
              <a:buFont typeface="Arial" panose="020B0604020202020204" pitchFamily="34" charset="0"/>
              <a:buChar char="•"/>
              <a:defRPr/>
            </a:pPr>
            <a:r>
              <a:rPr lang="en-US" dirty="0">
                <a:solidFill>
                  <a:srgbClr val="000000"/>
                </a:solidFill>
                <a:latin typeface="Calibri" panose="020F0502020204030204" pitchFamily="34" charset="0"/>
              </a:rPr>
              <a:t>In areas not authorized by management</a:t>
            </a:r>
          </a:p>
        </p:txBody>
      </p:sp>
      <p:sp>
        <p:nvSpPr>
          <p:cNvPr id="10" name="TextBox 9">
            <a:extLst>
              <a:ext uri="{FF2B5EF4-FFF2-40B4-BE49-F238E27FC236}">
                <a16:creationId xmlns:a16="http://schemas.microsoft.com/office/drawing/2014/main" id="{0E4DDC1C-086E-45A0-85F3-A034E63B0B8B}"/>
              </a:ext>
            </a:extLst>
          </p:cNvPr>
          <p:cNvSpPr txBox="1"/>
          <p:nvPr/>
        </p:nvSpPr>
        <p:spPr>
          <a:xfrm>
            <a:off x="1130042" y="2198976"/>
            <a:ext cx="5113596" cy="369332"/>
          </a:xfrm>
          <a:prstGeom prst="rect">
            <a:avLst/>
          </a:prstGeom>
          <a:noFill/>
        </p:spPr>
        <p:txBody>
          <a:bodyPr wrap="square">
            <a:spAutoFit/>
          </a:bodyPr>
          <a:lstStyle/>
          <a:p>
            <a:pPr marL="214313" indent="-214313">
              <a:buFont typeface="Arial" panose="020B0604020202020204" pitchFamily="34" charset="0"/>
              <a:buChar char="•"/>
              <a:defRPr/>
            </a:pPr>
            <a:r>
              <a:rPr lang="en-US" dirty="0">
                <a:solidFill>
                  <a:srgbClr val="000000"/>
                </a:solidFill>
                <a:latin typeface="Calibri" panose="020F0502020204030204" pitchFamily="34" charset="0"/>
              </a:rPr>
              <a:t>In sprinkled buildings when protection is impaired</a:t>
            </a:r>
          </a:p>
        </p:txBody>
      </p:sp>
      <p:sp>
        <p:nvSpPr>
          <p:cNvPr id="12" name="TextBox 11">
            <a:extLst>
              <a:ext uri="{FF2B5EF4-FFF2-40B4-BE49-F238E27FC236}">
                <a16:creationId xmlns:a16="http://schemas.microsoft.com/office/drawing/2014/main" id="{8422C68B-E6F4-4194-84B6-5C56C87219AF}"/>
              </a:ext>
            </a:extLst>
          </p:cNvPr>
          <p:cNvSpPr txBox="1"/>
          <p:nvPr/>
        </p:nvSpPr>
        <p:spPr>
          <a:xfrm>
            <a:off x="1130042" y="2652836"/>
            <a:ext cx="4573329" cy="369332"/>
          </a:xfrm>
          <a:prstGeom prst="rect">
            <a:avLst/>
          </a:prstGeom>
          <a:noFill/>
        </p:spPr>
        <p:txBody>
          <a:bodyPr wrap="square">
            <a:spAutoFit/>
          </a:bodyPr>
          <a:lstStyle/>
          <a:p>
            <a:pPr marL="214313" indent="-214313">
              <a:buFont typeface="Arial" panose="020B0604020202020204" pitchFamily="34" charset="0"/>
              <a:buChar char="•"/>
              <a:defRPr/>
            </a:pPr>
            <a:r>
              <a:rPr lang="en-US">
                <a:solidFill>
                  <a:srgbClr val="000000"/>
                </a:solidFill>
                <a:latin typeface="Calibri" panose="020F0502020204030204" pitchFamily="34" charset="0"/>
              </a:rPr>
              <a:t>In the presence of explosive atmospheres</a:t>
            </a:r>
          </a:p>
        </p:txBody>
      </p:sp>
      <p:sp>
        <p:nvSpPr>
          <p:cNvPr id="14" name="TextBox 13">
            <a:extLst>
              <a:ext uri="{FF2B5EF4-FFF2-40B4-BE49-F238E27FC236}">
                <a16:creationId xmlns:a16="http://schemas.microsoft.com/office/drawing/2014/main" id="{C09AE384-9098-42F0-98AC-3A937D167EF0}"/>
              </a:ext>
            </a:extLst>
          </p:cNvPr>
          <p:cNvSpPr txBox="1"/>
          <p:nvPr/>
        </p:nvSpPr>
        <p:spPr>
          <a:xfrm>
            <a:off x="1130042" y="3080062"/>
            <a:ext cx="7183779" cy="646331"/>
          </a:xfrm>
          <a:prstGeom prst="rect">
            <a:avLst/>
          </a:prstGeom>
          <a:noFill/>
        </p:spPr>
        <p:txBody>
          <a:bodyPr wrap="square">
            <a:spAutoFit/>
          </a:bodyPr>
          <a:lstStyle/>
          <a:p>
            <a:pPr marL="214313" indent="-214313">
              <a:buFont typeface="Arial" panose="020B0604020202020204" pitchFamily="34" charset="0"/>
              <a:buChar char="•"/>
              <a:defRPr/>
            </a:pPr>
            <a:r>
              <a:rPr lang="en-US">
                <a:solidFill>
                  <a:prstClr val="black"/>
                </a:solidFill>
                <a:latin typeface="Calibri" panose="020F0502020204030204"/>
              </a:rPr>
              <a:t>In areas near the storage of large quantities of exposed, readily ignitable materials</a:t>
            </a:r>
          </a:p>
        </p:txBody>
      </p:sp>
      <p:sp>
        <p:nvSpPr>
          <p:cNvPr id="16" name="TextBox 15">
            <a:extLst>
              <a:ext uri="{FF2B5EF4-FFF2-40B4-BE49-F238E27FC236}">
                <a16:creationId xmlns:a16="http://schemas.microsoft.com/office/drawing/2014/main" id="{909EFC9D-672B-4755-AE33-A89F29A0BF85}"/>
              </a:ext>
            </a:extLst>
          </p:cNvPr>
          <p:cNvSpPr txBox="1"/>
          <p:nvPr/>
        </p:nvSpPr>
        <p:spPr>
          <a:xfrm>
            <a:off x="600653" y="4302307"/>
            <a:ext cx="8146304" cy="2031325"/>
          </a:xfrm>
          <a:prstGeom prst="rect">
            <a:avLst/>
          </a:prstGeom>
          <a:noFill/>
        </p:spPr>
        <p:txBody>
          <a:bodyPr wrap="square">
            <a:spAutoFit/>
          </a:bodyPr>
          <a:lstStyle/>
          <a:p>
            <a:pPr>
              <a:defRPr/>
            </a:pPr>
            <a:r>
              <a:rPr lang="en-US">
                <a:solidFill>
                  <a:prstClr val="black"/>
                </a:solidFill>
                <a:latin typeface="Calibri" panose="020F0502020204030204"/>
              </a:rPr>
              <a:t>Used containers. </a:t>
            </a:r>
          </a:p>
          <a:p>
            <a:pPr marL="214313" indent="-214313">
              <a:buFont typeface="Arial" panose="020B0604020202020204" pitchFamily="34" charset="0"/>
              <a:buChar char="•"/>
              <a:defRPr/>
            </a:pPr>
            <a:r>
              <a:rPr lang="en-US">
                <a:solidFill>
                  <a:prstClr val="black"/>
                </a:solidFill>
                <a:latin typeface="Calibri" panose="020F0502020204030204"/>
              </a:rPr>
              <a:t>No welding, cutting, or other hot work shall be performed on used drums, barrels, tanks or other containers until they have been cleaned so thoroughly as to make certain that there are no flammable materials present or any substances such as greases, tars, acids, or other materials which when subjected to heat, might produce flammable or toxic vapors. Any pipelines or connections to the drum or vessel shall be disconnected or blanked. </a:t>
            </a:r>
          </a:p>
        </p:txBody>
      </p:sp>
      <p:sp>
        <p:nvSpPr>
          <p:cNvPr id="18" name="TextBox 17">
            <a:extLst>
              <a:ext uri="{FF2B5EF4-FFF2-40B4-BE49-F238E27FC236}">
                <a16:creationId xmlns:a16="http://schemas.microsoft.com/office/drawing/2014/main" id="{8A7588EA-6D2A-4E8E-976A-938D8E6EEBC4}"/>
              </a:ext>
            </a:extLst>
          </p:cNvPr>
          <p:cNvSpPr txBox="1"/>
          <p:nvPr/>
        </p:nvSpPr>
        <p:spPr>
          <a:xfrm>
            <a:off x="600653" y="3935474"/>
            <a:ext cx="4573329" cy="369332"/>
          </a:xfrm>
          <a:prstGeom prst="rect">
            <a:avLst/>
          </a:prstGeom>
          <a:noFill/>
        </p:spPr>
        <p:txBody>
          <a:bodyPr wrap="square">
            <a:spAutoFit/>
          </a:bodyPr>
          <a:lstStyle/>
          <a:p>
            <a:pPr>
              <a:defRPr/>
            </a:pPr>
            <a:r>
              <a:rPr lang="en-US" b="1">
                <a:solidFill>
                  <a:srgbClr val="000000"/>
                </a:solidFill>
                <a:latin typeface="Calibri" panose="020F0502020204030204" pitchFamily="34" charset="0"/>
              </a:rPr>
              <a:t>Welding or cutting containers</a:t>
            </a:r>
          </a:p>
        </p:txBody>
      </p:sp>
      <p:sp>
        <p:nvSpPr>
          <p:cNvPr id="13" name="Title 1">
            <a:extLst>
              <a:ext uri="{FF2B5EF4-FFF2-40B4-BE49-F238E27FC236}">
                <a16:creationId xmlns:a16="http://schemas.microsoft.com/office/drawing/2014/main" id="{1A37B124-26BE-4399-9A33-2610FDED2339}"/>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4120017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4474C-47EE-4F17-9480-C728E49F9D06}"/>
              </a:ext>
            </a:extLst>
          </p:cNvPr>
          <p:cNvSpPr txBox="1"/>
          <p:nvPr/>
        </p:nvSpPr>
        <p:spPr>
          <a:xfrm>
            <a:off x="921422" y="380576"/>
            <a:ext cx="7301156" cy="461665"/>
          </a:xfrm>
          <a:prstGeom prst="rect">
            <a:avLst/>
          </a:prstGeom>
          <a:noFill/>
        </p:spPr>
        <p:txBody>
          <a:bodyPr wrap="square">
            <a:spAutoFit/>
          </a:bodyPr>
          <a:lstStyle/>
          <a:p>
            <a:pPr>
              <a:defRPr/>
            </a:pPr>
            <a:r>
              <a:rPr lang="en-US" sz="2400">
                <a:solidFill>
                  <a:srgbClr val="000000"/>
                </a:solidFill>
                <a:latin typeface="Calibri" panose="020F0502020204030204" pitchFamily="34" charset="0"/>
              </a:rPr>
              <a:t>1910.252 - General Requirements – Welding and Cutting</a:t>
            </a:r>
          </a:p>
        </p:txBody>
      </p:sp>
      <p:sp>
        <p:nvSpPr>
          <p:cNvPr id="5" name="TextBox 4">
            <a:extLst>
              <a:ext uri="{FF2B5EF4-FFF2-40B4-BE49-F238E27FC236}">
                <a16:creationId xmlns:a16="http://schemas.microsoft.com/office/drawing/2014/main" id="{07790863-430F-49D5-A8A0-F54BABF3E58A}"/>
              </a:ext>
            </a:extLst>
          </p:cNvPr>
          <p:cNvSpPr txBox="1"/>
          <p:nvPr/>
        </p:nvSpPr>
        <p:spPr>
          <a:xfrm>
            <a:off x="469505" y="1801274"/>
            <a:ext cx="4651081" cy="2246769"/>
          </a:xfrm>
          <a:prstGeom prst="rect">
            <a:avLst/>
          </a:prstGeom>
          <a:noFill/>
        </p:spPr>
        <p:txBody>
          <a:bodyPr wrap="square">
            <a:spAutoFit/>
          </a:bodyPr>
          <a:lstStyle/>
          <a:p>
            <a:pPr>
              <a:defRPr/>
            </a:pPr>
            <a:r>
              <a:rPr lang="en-US" sz="2000" b="1" dirty="0">
                <a:solidFill>
                  <a:prstClr val="black"/>
                </a:solidFill>
                <a:latin typeface="Calibri" panose="020F0502020204030204"/>
              </a:rPr>
              <a:t>Fall Protection:</a:t>
            </a:r>
          </a:p>
          <a:p>
            <a:pPr marL="214313" indent="-214313">
              <a:buFont typeface="Arial" panose="020B0604020202020204" pitchFamily="34" charset="0"/>
              <a:buChar char="•"/>
              <a:defRPr/>
            </a:pPr>
            <a:r>
              <a:rPr lang="en-US" sz="2000" dirty="0">
                <a:solidFill>
                  <a:prstClr val="black"/>
                </a:solidFill>
                <a:latin typeface="Calibri" panose="020F0502020204030204"/>
              </a:rPr>
              <a:t>A welder or helper working on platforms, scaffolds, or runways shall be protected against falling. This may be accomplished using railings, approved personal fall arrest or restraint systems, or some other equally effective safeguards</a:t>
            </a:r>
          </a:p>
        </p:txBody>
      </p:sp>
      <p:sp>
        <p:nvSpPr>
          <p:cNvPr id="7" name="TextBox 6">
            <a:extLst>
              <a:ext uri="{FF2B5EF4-FFF2-40B4-BE49-F238E27FC236}">
                <a16:creationId xmlns:a16="http://schemas.microsoft.com/office/drawing/2014/main" id="{CAB2886F-9719-47B2-A7D6-0F59873C7C86}"/>
              </a:ext>
            </a:extLst>
          </p:cNvPr>
          <p:cNvSpPr txBox="1"/>
          <p:nvPr/>
        </p:nvSpPr>
        <p:spPr>
          <a:xfrm>
            <a:off x="469505" y="1302140"/>
            <a:ext cx="4573329" cy="461665"/>
          </a:xfrm>
          <a:prstGeom prst="rect">
            <a:avLst/>
          </a:prstGeom>
          <a:noFill/>
        </p:spPr>
        <p:txBody>
          <a:bodyPr wrap="square">
            <a:spAutoFit/>
          </a:bodyPr>
          <a:lstStyle/>
          <a:p>
            <a:pPr>
              <a:defRPr/>
            </a:pPr>
            <a:r>
              <a:rPr lang="en-US" sz="2400" b="1">
                <a:solidFill>
                  <a:prstClr val="black"/>
                </a:solidFill>
                <a:latin typeface="Calibri" panose="020F0502020204030204"/>
              </a:rPr>
              <a:t>General:</a:t>
            </a:r>
          </a:p>
        </p:txBody>
      </p:sp>
      <p:sp>
        <p:nvSpPr>
          <p:cNvPr id="9" name="TextBox 8">
            <a:extLst>
              <a:ext uri="{FF2B5EF4-FFF2-40B4-BE49-F238E27FC236}">
                <a16:creationId xmlns:a16="http://schemas.microsoft.com/office/drawing/2014/main" id="{1D098B5F-E03A-44CC-BE97-D51218CD3367}"/>
              </a:ext>
            </a:extLst>
          </p:cNvPr>
          <p:cNvSpPr txBox="1"/>
          <p:nvPr/>
        </p:nvSpPr>
        <p:spPr>
          <a:xfrm>
            <a:off x="469505" y="4232421"/>
            <a:ext cx="4826518" cy="1323439"/>
          </a:xfrm>
          <a:prstGeom prst="rect">
            <a:avLst/>
          </a:prstGeom>
          <a:noFill/>
        </p:spPr>
        <p:txBody>
          <a:bodyPr wrap="square">
            <a:spAutoFit/>
          </a:bodyPr>
          <a:lstStyle/>
          <a:p>
            <a:pPr>
              <a:defRPr/>
            </a:pPr>
            <a:r>
              <a:rPr lang="en-US" sz="2000" b="1" dirty="0">
                <a:solidFill>
                  <a:srgbClr val="000000"/>
                </a:solidFill>
                <a:latin typeface="Calibri" panose="020F0502020204030204" pitchFamily="34" charset="0"/>
              </a:rPr>
              <a:t>Welding cable:</a:t>
            </a:r>
          </a:p>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Welders shall place welding cable and other equipment so that it is clear of passageways, ladders, and stairways.</a:t>
            </a:r>
          </a:p>
        </p:txBody>
      </p:sp>
      <p:pic>
        <p:nvPicPr>
          <p:cNvPr id="4100" name="Picture 4">
            <a:extLst>
              <a:ext uri="{FF2B5EF4-FFF2-40B4-BE49-F238E27FC236}">
                <a16:creationId xmlns:a16="http://schemas.microsoft.com/office/drawing/2014/main" id="{71C94887-27B3-4BC3-97E1-FD20CDB68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274" y="1960558"/>
            <a:ext cx="3325856" cy="22676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0DACC12-7C21-49A4-92CC-EE3235557AAB}"/>
              </a:ext>
            </a:extLst>
          </p:cNvPr>
          <p:cNvSpPr txBox="1"/>
          <p:nvPr/>
        </p:nvSpPr>
        <p:spPr>
          <a:xfrm>
            <a:off x="472805" y="841358"/>
            <a:ext cx="4570029" cy="461665"/>
          </a:xfrm>
          <a:prstGeom prst="rect">
            <a:avLst/>
          </a:prstGeom>
          <a:noFill/>
        </p:spPr>
        <p:txBody>
          <a:bodyPr wrap="square">
            <a:spAutoFit/>
          </a:bodyPr>
          <a:lstStyle/>
          <a:p>
            <a:pPr>
              <a:defRPr/>
            </a:pPr>
            <a:r>
              <a:rPr lang="en-US" sz="2400" b="1">
                <a:solidFill>
                  <a:srgbClr val="FF0000"/>
                </a:solidFill>
                <a:latin typeface="Calibri" panose="020F0502020204030204" pitchFamily="34" charset="0"/>
              </a:rPr>
              <a:t>Protection of Personnel</a:t>
            </a:r>
            <a:endParaRPr lang="en-US" sz="2400" b="1">
              <a:solidFill>
                <a:srgbClr val="FF0000"/>
              </a:solidFill>
              <a:latin typeface="Calibri" panose="020F0502020204030204"/>
            </a:endParaRPr>
          </a:p>
        </p:txBody>
      </p:sp>
      <p:sp>
        <p:nvSpPr>
          <p:cNvPr id="10" name="Title 1">
            <a:extLst>
              <a:ext uri="{FF2B5EF4-FFF2-40B4-BE49-F238E27FC236}">
                <a16:creationId xmlns:a16="http://schemas.microsoft.com/office/drawing/2014/main" id="{685CC6FA-912B-43A2-A0C5-B3B5FE17E3FA}"/>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11" name="TextBox 10">
            <a:extLst>
              <a:ext uri="{FF2B5EF4-FFF2-40B4-BE49-F238E27FC236}">
                <a16:creationId xmlns:a16="http://schemas.microsoft.com/office/drawing/2014/main" id="{24E8F3CD-F9BB-4E4F-9D8D-C23F3E948FD4}"/>
              </a:ext>
            </a:extLst>
          </p:cNvPr>
          <p:cNvSpPr txBox="1"/>
          <p:nvPr/>
        </p:nvSpPr>
        <p:spPr>
          <a:xfrm>
            <a:off x="228537" y="5739358"/>
            <a:ext cx="8690305" cy="923330"/>
          </a:xfrm>
          <a:prstGeom prst="rect">
            <a:avLst/>
          </a:prstGeom>
          <a:noFill/>
        </p:spPr>
        <p:txBody>
          <a:bodyPr wrap="square">
            <a:spAutoFit/>
          </a:bodyPr>
          <a:lstStyle/>
          <a:p>
            <a:r>
              <a:rPr lang="en-US"/>
              <a:t>Shielding. Whenever practicable, all arc welding and cutting operations shall be shielded by noncombustible or flameproof screens which will protect employees and other persons working in the vicinity from the direct rays of the arc.</a:t>
            </a:r>
          </a:p>
        </p:txBody>
      </p:sp>
    </p:spTree>
    <p:extLst>
      <p:ext uri="{BB962C8B-B14F-4D97-AF65-F5344CB8AC3E}">
        <p14:creationId xmlns:p14="http://schemas.microsoft.com/office/powerpoint/2010/main" val="1332105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0646F-9F4F-4228-900C-D3CF2833F204}"/>
              </a:ext>
            </a:extLst>
          </p:cNvPr>
          <p:cNvSpPr txBox="1"/>
          <p:nvPr/>
        </p:nvSpPr>
        <p:spPr>
          <a:xfrm>
            <a:off x="753375" y="355076"/>
            <a:ext cx="7637249" cy="461665"/>
          </a:xfrm>
          <a:prstGeom prst="rect">
            <a:avLst/>
          </a:prstGeom>
          <a:noFill/>
        </p:spPr>
        <p:txBody>
          <a:bodyPr wrap="square">
            <a:spAutoFit/>
          </a:bodyPr>
          <a:lstStyle/>
          <a:p>
            <a:pPr>
              <a:defRPr/>
            </a:pPr>
            <a:r>
              <a:rPr lang="en-US" sz="2400">
                <a:solidFill>
                  <a:srgbClr val="000000"/>
                </a:solidFill>
                <a:latin typeface="Calibri" panose="020F0502020204030204" pitchFamily="34" charset="0"/>
              </a:rPr>
              <a:t>1910.252 - General Requirements – Protection of Personnel</a:t>
            </a:r>
          </a:p>
        </p:txBody>
      </p:sp>
      <p:sp>
        <p:nvSpPr>
          <p:cNvPr id="5" name="TextBox 4">
            <a:extLst>
              <a:ext uri="{FF2B5EF4-FFF2-40B4-BE49-F238E27FC236}">
                <a16:creationId xmlns:a16="http://schemas.microsoft.com/office/drawing/2014/main" id="{54DA57D1-7B11-4F59-A779-1E4E59D6F8F9}"/>
              </a:ext>
            </a:extLst>
          </p:cNvPr>
          <p:cNvSpPr txBox="1"/>
          <p:nvPr/>
        </p:nvSpPr>
        <p:spPr>
          <a:xfrm>
            <a:off x="395608" y="816741"/>
            <a:ext cx="4573329" cy="461665"/>
          </a:xfrm>
          <a:prstGeom prst="rect">
            <a:avLst/>
          </a:prstGeom>
          <a:noFill/>
        </p:spPr>
        <p:txBody>
          <a:bodyPr wrap="square">
            <a:spAutoFit/>
          </a:bodyPr>
          <a:lstStyle/>
          <a:p>
            <a:pPr>
              <a:defRPr/>
            </a:pPr>
            <a:r>
              <a:rPr lang="en-US" sz="2400" b="1">
                <a:solidFill>
                  <a:prstClr val="black"/>
                </a:solidFill>
                <a:latin typeface="Calibri" panose="020F0502020204030204"/>
              </a:rPr>
              <a:t>Eye Protection:</a:t>
            </a:r>
          </a:p>
        </p:txBody>
      </p:sp>
      <p:sp>
        <p:nvSpPr>
          <p:cNvPr id="7" name="TextBox 6">
            <a:extLst>
              <a:ext uri="{FF2B5EF4-FFF2-40B4-BE49-F238E27FC236}">
                <a16:creationId xmlns:a16="http://schemas.microsoft.com/office/drawing/2014/main" id="{D883EF90-CFFB-410D-94EE-F69721EE7548}"/>
              </a:ext>
            </a:extLst>
          </p:cNvPr>
          <p:cNvSpPr txBox="1"/>
          <p:nvPr/>
        </p:nvSpPr>
        <p:spPr>
          <a:xfrm>
            <a:off x="639947" y="1392550"/>
            <a:ext cx="4794620" cy="1477328"/>
          </a:xfrm>
          <a:prstGeom prst="rect">
            <a:avLst/>
          </a:prstGeom>
          <a:noFill/>
        </p:spPr>
        <p:txBody>
          <a:bodyPr wrap="square">
            <a:spAutoFit/>
          </a:bodyPr>
          <a:lstStyle/>
          <a:p>
            <a:pPr marL="214313" indent="-214313">
              <a:buFont typeface="Arial" panose="020B0604020202020204" pitchFamily="34" charset="0"/>
              <a:buChar char="•"/>
              <a:defRPr/>
            </a:pPr>
            <a:r>
              <a:rPr lang="en-US" dirty="0">
                <a:solidFill>
                  <a:prstClr val="black"/>
                </a:solidFill>
                <a:latin typeface="Calibri" panose="020F0502020204030204"/>
              </a:rPr>
              <a:t>Helmets or hand shields shall be used during all arc welding or arc cutting operations, excluding submerged arc welding. Helpers or attendants shall be provided with proper eye protection</a:t>
            </a:r>
          </a:p>
        </p:txBody>
      </p:sp>
      <p:pic>
        <p:nvPicPr>
          <p:cNvPr id="7170" name="Picture 2">
            <a:extLst>
              <a:ext uri="{FF2B5EF4-FFF2-40B4-BE49-F238E27FC236}">
                <a16:creationId xmlns:a16="http://schemas.microsoft.com/office/drawing/2014/main" id="{5CB6BB50-0F82-4D0E-BA70-E4D813F14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733" y="2131214"/>
            <a:ext cx="3159971" cy="28677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94D741-E028-449B-A452-E42A15AB71B6}"/>
              </a:ext>
            </a:extLst>
          </p:cNvPr>
          <p:cNvSpPr txBox="1"/>
          <p:nvPr/>
        </p:nvSpPr>
        <p:spPr>
          <a:xfrm>
            <a:off x="639947" y="2945870"/>
            <a:ext cx="4898287" cy="1754326"/>
          </a:xfrm>
          <a:prstGeom prst="rect">
            <a:avLst/>
          </a:prstGeom>
          <a:noFill/>
        </p:spPr>
        <p:txBody>
          <a:bodyPr wrap="square">
            <a:spAutoFit/>
          </a:bodyPr>
          <a:lstStyle/>
          <a:p>
            <a:pPr marL="214313" indent="-214313">
              <a:buFont typeface="Arial" panose="020B0604020202020204" pitchFamily="34" charset="0"/>
              <a:buChar char="•"/>
              <a:defRPr/>
            </a:pPr>
            <a:r>
              <a:rPr lang="en-US">
                <a:solidFill>
                  <a:srgbClr val="000000"/>
                </a:solidFill>
                <a:latin typeface="Calibri" panose="020F0502020204030204" pitchFamily="34" charset="0"/>
              </a:rPr>
              <a:t>Goggles or other suitable eye protection shall be used during all gas welding or oxygen cutting operations. Spectacles without side shields, with suitable filter lenses are permitted for use</a:t>
            </a:r>
            <a:br>
              <a:rPr lang="en-US">
                <a:solidFill>
                  <a:srgbClr val="000000"/>
                </a:solidFill>
                <a:latin typeface="Calibri" panose="020F0502020204030204" pitchFamily="34" charset="0"/>
              </a:rPr>
            </a:br>
            <a:r>
              <a:rPr lang="en-US">
                <a:solidFill>
                  <a:srgbClr val="000000"/>
                </a:solidFill>
                <a:latin typeface="Calibri" panose="020F0502020204030204" pitchFamily="34" charset="0"/>
              </a:rPr>
              <a:t>during gas welding operations on light work, for torch brazing or for inspection</a:t>
            </a:r>
            <a:r>
              <a:rPr lang="en-US" sz="1350">
                <a:solidFill>
                  <a:srgbClr val="000000"/>
                </a:solidFill>
                <a:latin typeface="Calibri" panose="020F0502020204030204" pitchFamily="34" charset="0"/>
              </a:rPr>
              <a:t>.</a:t>
            </a:r>
          </a:p>
        </p:txBody>
      </p:sp>
      <p:pic>
        <p:nvPicPr>
          <p:cNvPr id="11" name="Picture 10" descr="See the source image">
            <a:extLst>
              <a:ext uri="{FF2B5EF4-FFF2-40B4-BE49-F238E27FC236}">
                <a16:creationId xmlns:a16="http://schemas.microsoft.com/office/drawing/2014/main" id="{0D6F4BD2-F792-4E21-8E98-441FDD7643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124" y="4999007"/>
            <a:ext cx="3429875" cy="1683854"/>
          </a:xfrm>
          <a:prstGeom prst="rect">
            <a:avLst/>
          </a:prstGeom>
          <a:noFill/>
          <a:ln>
            <a:noFill/>
          </a:ln>
        </p:spPr>
      </p:pic>
      <p:sp>
        <p:nvSpPr>
          <p:cNvPr id="9" name="Title 1">
            <a:extLst>
              <a:ext uri="{FF2B5EF4-FFF2-40B4-BE49-F238E27FC236}">
                <a16:creationId xmlns:a16="http://schemas.microsoft.com/office/drawing/2014/main" id="{D184F7AF-E9B8-45F4-82C7-EDDA65E0B616}"/>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513793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9D58A-1D85-4497-A9B8-249F2EE172FD}"/>
              </a:ext>
            </a:extLst>
          </p:cNvPr>
          <p:cNvSpPr txBox="1"/>
          <p:nvPr/>
        </p:nvSpPr>
        <p:spPr>
          <a:xfrm>
            <a:off x="693774" y="413116"/>
            <a:ext cx="7756452" cy="461665"/>
          </a:xfrm>
          <a:prstGeom prst="rect">
            <a:avLst/>
          </a:prstGeom>
          <a:noFill/>
        </p:spPr>
        <p:txBody>
          <a:bodyPr wrap="square">
            <a:spAutoFit/>
          </a:bodyPr>
          <a:lstStyle/>
          <a:p>
            <a:pPr>
              <a:defRPr/>
            </a:pPr>
            <a:r>
              <a:rPr lang="en-US" sz="2400">
                <a:solidFill>
                  <a:srgbClr val="000000"/>
                </a:solidFill>
                <a:latin typeface="Calibri" panose="020F0502020204030204" pitchFamily="34" charset="0"/>
              </a:rPr>
              <a:t>1910.252 - General Requirements – Protection of Personnel</a:t>
            </a:r>
          </a:p>
        </p:txBody>
      </p:sp>
      <p:sp>
        <p:nvSpPr>
          <p:cNvPr id="6" name="TextBox 5">
            <a:extLst>
              <a:ext uri="{FF2B5EF4-FFF2-40B4-BE49-F238E27FC236}">
                <a16:creationId xmlns:a16="http://schemas.microsoft.com/office/drawing/2014/main" id="{86FE6E18-0886-47A6-A3D4-60E4A51F307C}"/>
              </a:ext>
            </a:extLst>
          </p:cNvPr>
          <p:cNvSpPr txBox="1"/>
          <p:nvPr/>
        </p:nvSpPr>
        <p:spPr>
          <a:xfrm>
            <a:off x="377456" y="1037782"/>
            <a:ext cx="7756452" cy="3954929"/>
          </a:xfrm>
          <a:prstGeom prst="rect">
            <a:avLst/>
          </a:prstGeom>
          <a:noFill/>
        </p:spPr>
        <p:txBody>
          <a:bodyPr wrap="square">
            <a:spAutoFit/>
          </a:bodyPr>
          <a:lstStyle/>
          <a:p>
            <a:pPr>
              <a:defRPr/>
            </a:pPr>
            <a:r>
              <a:rPr lang="en-US" sz="2000" b="1">
                <a:solidFill>
                  <a:prstClr val="black"/>
                </a:solidFill>
                <a:latin typeface="Calibri" panose="020F0502020204030204"/>
              </a:rPr>
              <a:t>Protective clothing:</a:t>
            </a:r>
          </a:p>
          <a:p>
            <a:pPr>
              <a:defRPr/>
            </a:pPr>
            <a:endParaRPr lang="en-US" sz="800" b="1">
              <a:solidFill>
                <a:prstClr val="black"/>
              </a:solidFill>
              <a:latin typeface="Calibri" panose="020F0502020204030204"/>
            </a:endParaRPr>
          </a:p>
          <a:p>
            <a:pPr marL="214313" indent="-214313">
              <a:buFont typeface="Arial" panose="020B0604020202020204" pitchFamily="34" charset="0"/>
              <a:buChar char="•"/>
              <a:defRPr/>
            </a:pPr>
            <a:r>
              <a:rPr lang="en-US" sz="2000">
                <a:solidFill>
                  <a:prstClr val="black"/>
                </a:solidFill>
                <a:latin typeface="Calibri" panose="020F0502020204030204"/>
              </a:rPr>
              <a:t>Employees exposed to the hazards created by welding, cutting, or brazing operations shall be protected by personal protective equipment. Appropriate protective clothing required for any welding operation will vary with the size, nature and location of the work to be performed. </a:t>
            </a:r>
          </a:p>
          <a:p>
            <a:pPr>
              <a:defRPr/>
            </a:pPr>
            <a:endParaRPr lang="en-US" sz="800">
              <a:solidFill>
                <a:prstClr val="black"/>
              </a:solidFill>
              <a:latin typeface="Calibri" panose="020F0502020204030204"/>
            </a:endParaRPr>
          </a:p>
          <a:p>
            <a:pPr marL="214313" indent="-214313">
              <a:buFont typeface="Arial" panose="020B0604020202020204" pitchFamily="34" charset="0"/>
              <a:buChar char="•"/>
              <a:defRPr/>
            </a:pPr>
            <a:r>
              <a:rPr lang="en-US" sz="2000">
                <a:solidFill>
                  <a:prstClr val="black"/>
                </a:solidFill>
                <a:latin typeface="Calibri" panose="020F0502020204030204"/>
              </a:rPr>
              <a:t>At a minimum, wear a long sleeve shirt and leather gloves when welding or cutting</a:t>
            </a:r>
          </a:p>
          <a:p>
            <a:pPr>
              <a:defRPr/>
            </a:pPr>
            <a:endParaRPr lang="en-US" sz="800">
              <a:solidFill>
                <a:prstClr val="black"/>
              </a:solidFill>
              <a:latin typeface="Calibri" panose="020F0502020204030204"/>
            </a:endParaRPr>
          </a:p>
          <a:p>
            <a:pPr marL="214313" indent="-214313">
              <a:buFont typeface="Arial" panose="020B0604020202020204" pitchFamily="34" charset="0"/>
              <a:buChar char="•"/>
              <a:defRPr/>
            </a:pPr>
            <a:r>
              <a:rPr lang="en-US" sz="2000">
                <a:solidFill>
                  <a:prstClr val="black"/>
                </a:solidFill>
                <a:latin typeface="Calibri" panose="020F0502020204030204"/>
              </a:rPr>
              <a:t>It may be necessary to wear a leather welders </a:t>
            </a:r>
          </a:p>
          <a:p>
            <a:pPr>
              <a:defRPr/>
            </a:pPr>
            <a:r>
              <a:rPr lang="en-US" sz="2000">
                <a:solidFill>
                  <a:prstClr val="black"/>
                </a:solidFill>
                <a:latin typeface="Calibri" panose="020F0502020204030204"/>
              </a:rPr>
              <a:t>    jacket</a:t>
            </a:r>
          </a:p>
          <a:p>
            <a:pPr marL="214313" indent="-214313">
              <a:buFont typeface="Arial" panose="020B0604020202020204" pitchFamily="34" charset="0"/>
              <a:buChar char="•"/>
              <a:defRPr/>
            </a:pPr>
            <a:endParaRPr lang="en-US" sz="1350">
              <a:solidFill>
                <a:prstClr val="black"/>
              </a:solidFill>
              <a:latin typeface="Calibri" panose="020F0502020204030204"/>
            </a:endParaRPr>
          </a:p>
          <a:p>
            <a:pPr>
              <a:defRPr/>
            </a:pPr>
            <a:endParaRPr lang="en-US" sz="1350">
              <a:solidFill>
                <a:prstClr val="black"/>
              </a:solidFill>
              <a:latin typeface="Calibri" panose="020F0502020204030204"/>
            </a:endParaRPr>
          </a:p>
        </p:txBody>
      </p:sp>
      <p:pic>
        <p:nvPicPr>
          <p:cNvPr id="7" name="Picture 6" descr="Image result for arc welding flash burn">
            <a:extLst>
              <a:ext uri="{FF2B5EF4-FFF2-40B4-BE49-F238E27FC236}">
                <a16:creationId xmlns:a16="http://schemas.microsoft.com/office/drawing/2014/main" id="{1E051683-AFD4-4E99-A272-50E5983584A7}"/>
              </a:ext>
            </a:extLst>
          </p:cNvPr>
          <p:cNvPicPr/>
          <p:nvPr/>
        </p:nvPicPr>
        <p:blipFill>
          <a:blip r:embed="rId2">
            <a:extLst>
              <a:ext uri="{28A0092B-C50C-407E-A947-70E740481C1C}">
                <a14:useLocalDpi xmlns:a14="http://schemas.microsoft.com/office/drawing/2010/main" val="0"/>
              </a:ext>
            </a:extLst>
          </a:blip>
          <a:stretch>
            <a:fillRect/>
          </a:stretch>
        </p:blipFill>
        <p:spPr>
          <a:xfrm>
            <a:off x="5912535" y="3972368"/>
            <a:ext cx="2221373" cy="1847850"/>
          </a:xfrm>
          <a:prstGeom prst="rect">
            <a:avLst/>
          </a:prstGeom>
        </p:spPr>
      </p:pic>
      <p:sp>
        <p:nvSpPr>
          <p:cNvPr id="9" name="TextBox 8">
            <a:extLst>
              <a:ext uri="{FF2B5EF4-FFF2-40B4-BE49-F238E27FC236}">
                <a16:creationId xmlns:a16="http://schemas.microsoft.com/office/drawing/2014/main" id="{FF4E789A-ACF0-4053-AB4D-29D51100E557}"/>
              </a:ext>
            </a:extLst>
          </p:cNvPr>
          <p:cNvSpPr txBox="1"/>
          <p:nvPr/>
        </p:nvSpPr>
        <p:spPr>
          <a:xfrm>
            <a:off x="377456" y="4992711"/>
            <a:ext cx="5205197" cy="1323439"/>
          </a:xfrm>
          <a:prstGeom prst="rect">
            <a:avLst/>
          </a:prstGeom>
          <a:noFill/>
        </p:spPr>
        <p:txBody>
          <a:bodyPr wrap="square">
            <a:spAutoFit/>
          </a:bodyPr>
          <a:lstStyle/>
          <a:p>
            <a:pPr>
              <a:defRPr/>
            </a:pPr>
            <a:r>
              <a:rPr lang="en-US" sz="2000" dirty="0">
                <a:solidFill>
                  <a:prstClr val="black"/>
                </a:solidFill>
                <a:latin typeface="Calibri" panose="020F0502020204030204"/>
              </a:rPr>
              <a:t>Or…….. you could get the sunburn…..</a:t>
            </a:r>
          </a:p>
          <a:p>
            <a:pPr>
              <a:defRPr/>
            </a:pPr>
            <a:endParaRPr lang="en-US" sz="2000" dirty="0">
              <a:solidFill>
                <a:prstClr val="black"/>
              </a:solidFill>
              <a:latin typeface="Calibri" panose="020F0502020204030204"/>
            </a:endParaRPr>
          </a:p>
          <a:p>
            <a:pPr>
              <a:defRPr/>
            </a:pPr>
            <a:r>
              <a:rPr lang="en-US" sz="2000" dirty="0">
                <a:solidFill>
                  <a:prstClr val="black"/>
                </a:solidFill>
                <a:latin typeface="Calibri" panose="020F0502020204030204"/>
              </a:rPr>
              <a:t>Arc welding gives off very strong UV rays. It doesn’t take long for exposed skin to be burned. </a:t>
            </a:r>
          </a:p>
        </p:txBody>
      </p:sp>
      <p:sp>
        <p:nvSpPr>
          <p:cNvPr id="8" name="Title 1">
            <a:extLst>
              <a:ext uri="{FF2B5EF4-FFF2-40B4-BE49-F238E27FC236}">
                <a16:creationId xmlns:a16="http://schemas.microsoft.com/office/drawing/2014/main" id="{934D1199-E75E-4EFC-AB17-555D3B342622}"/>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49008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welding pics">
            <a:extLst>
              <a:ext uri="{FF2B5EF4-FFF2-40B4-BE49-F238E27FC236}">
                <a16:creationId xmlns:a16="http://schemas.microsoft.com/office/drawing/2014/main" id="{675ABEB5-BE84-41D6-A743-C5119DAC1339}"/>
              </a:ext>
            </a:extLst>
          </p:cNvPr>
          <p:cNvPicPr/>
          <p:nvPr/>
        </p:nvPicPr>
        <p:blipFill>
          <a:blip r:embed="rId3">
            <a:extLst>
              <a:ext uri="{28A0092B-C50C-407E-A947-70E740481C1C}">
                <a14:useLocalDpi xmlns:a14="http://schemas.microsoft.com/office/drawing/2010/main" val="0"/>
              </a:ext>
            </a:extLst>
          </a:blip>
          <a:stretch>
            <a:fillRect/>
          </a:stretch>
        </p:blipFill>
        <p:spPr>
          <a:xfrm>
            <a:off x="4752753" y="1779293"/>
            <a:ext cx="3102050" cy="2770114"/>
          </a:xfrm>
          <a:prstGeom prst="rect">
            <a:avLst/>
          </a:prstGeom>
        </p:spPr>
      </p:pic>
      <p:sp>
        <p:nvSpPr>
          <p:cNvPr id="5" name="Speech Bubble: Rectangle with Corners Rounded 4">
            <a:extLst>
              <a:ext uri="{FF2B5EF4-FFF2-40B4-BE49-F238E27FC236}">
                <a16:creationId xmlns:a16="http://schemas.microsoft.com/office/drawing/2014/main" id="{5CF427A2-B1C0-4EA1-A083-67D1BE1B958C}"/>
              </a:ext>
            </a:extLst>
          </p:cNvPr>
          <p:cNvSpPr/>
          <p:nvPr/>
        </p:nvSpPr>
        <p:spPr>
          <a:xfrm>
            <a:off x="7416210" y="2069363"/>
            <a:ext cx="1387549" cy="789467"/>
          </a:xfrm>
          <a:prstGeom prst="wedgeRoundRectCallout">
            <a:avLst>
              <a:gd name="adj1" fmla="val -70833"/>
              <a:gd name="adj2" fmla="val -314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b="1">
                <a:solidFill>
                  <a:schemeClr val="tx1"/>
                </a:solidFill>
                <a:latin typeface="Calibri" panose="020F0502020204030204"/>
              </a:rPr>
              <a:t>Not wearing a helmet </a:t>
            </a:r>
          </a:p>
        </p:txBody>
      </p:sp>
      <p:sp>
        <p:nvSpPr>
          <p:cNvPr id="6" name="Speech Bubble: Rectangle with Corners Rounded 5">
            <a:extLst>
              <a:ext uri="{FF2B5EF4-FFF2-40B4-BE49-F238E27FC236}">
                <a16:creationId xmlns:a16="http://schemas.microsoft.com/office/drawing/2014/main" id="{053226AE-0F7A-44A3-8748-0163777D3A31}"/>
              </a:ext>
            </a:extLst>
          </p:cNvPr>
          <p:cNvSpPr/>
          <p:nvPr/>
        </p:nvSpPr>
        <p:spPr>
          <a:xfrm>
            <a:off x="4752753" y="3114012"/>
            <a:ext cx="1012752" cy="1124393"/>
          </a:xfrm>
          <a:prstGeom prst="wedgeRoundRectCallout">
            <a:avLst>
              <a:gd name="adj1" fmla="val 176805"/>
              <a:gd name="adj2" fmla="val 71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b="1">
                <a:solidFill>
                  <a:schemeClr val="tx1"/>
                </a:solidFill>
                <a:latin typeface="Calibri" panose="020F0502020204030204"/>
              </a:rPr>
              <a:t>Not wearing a long sleeve shirt</a:t>
            </a:r>
          </a:p>
        </p:txBody>
      </p:sp>
      <p:sp>
        <p:nvSpPr>
          <p:cNvPr id="8" name="Title 1">
            <a:extLst>
              <a:ext uri="{FF2B5EF4-FFF2-40B4-BE49-F238E27FC236}">
                <a16:creationId xmlns:a16="http://schemas.microsoft.com/office/drawing/2014/main" id="{D7491689-033F-4F98-8C74-0FA77CD77493}"/>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9" name="TextBox 8">
            <a:extLst>
              <a:ext uri="{FF2B5EF4-FFF2-40B4-BE49-F238E27FC236}">
                <a16:creationId xmlns:a16="http://schemas.microsoft.com/office/drawing/2014/main" id="{00DEF38D-D9B5-4C2D-8844-B40C71091C3A}"/>
              </a:ext>
            </a:extLst>
          </p:cNvPr>
          <p:cNvSpPr txBox="1"/>
          <p:nvPr/>
        </p:nvSpPr>
        <p:spPr>
          <a:xfrm>
            <a:off x="243532" y="593380"/>
            <a:ext cx="4159344" cy="461665"/>
          </a:xfrm>
          <a:prstGeom prst="rect">
            <a:avLst/>
          </a:prstGeom>
          <a:noFill/>
        </p:spPr>
        <p:txBody>
          <a:bodyPr wrap="none" rtlCol="0">
            <a:spAutoFit/>
          </a:bodyPr>
          <a:lstStyle/>
          <a:p>
            <a:pPr>
              <a:defRPr/>
            </a:pPr>
            <a:r>
              <a:rPr lang="en-US" sz="2400">
                <a:solidFill>
                  <a:prstClr val="black"/>
                </a:solidFill>
                <a:latin typeface="Calibri" panose="020F0502020204030204"/>
              </a:rPr>
              <a:t>What’s wrong with this picture?</a:t>
            </a:r>
          </a:p>
        </p:txBody>
      </p:sp>
      <p:pic>
        <p:nvPicPr>
          <p:cNvPr id="10" name="Picture 9" descr="Image result for arc welding flash burn">
            <a:extLst>
              <a:ext uri="{FF2B5EF4-FFF2-40B4-BE49-F238E27FC236}">
                <a16:creationId xmlns:a16="http://schemas.microsoft.com/office/drawing/2014/main" id="{A13F8177-57D3-434B-A610-9E348FD5A015}"/>
              </a:ext>
            </a:extLst>
          </p:cNvPr>
          <p:cNvPicPr/>
          <p:nvPr/>
        </p:nvPicPr>
        <p:blipFill>
          <a:blip r:embed="rId4">
            <a:extLst>
              <a:ext uri="{28A0092B-C50C-407E-A947-70E740481C1C}">
                <a14:useLocalDpi xmlns:a14="http://schemas.microsoft.com/office/drawing/2010/main" val="0"/>
              </a:ext>
            </a:extLst>
          </a:blip>
          <a:stretch>
            <a:fillRect/>
          </a:stretch>
        </p:blipFill>
        <p:spPr>
          <a:xfrm>
            <a:off x="493296" y="4217448"/>
            <a:ext cx="3659816" cy="1665994"/>
          </a:xfrm>
          <a:prstGeom prst="rect">
            <a:avLst/>
          </a:prstGeom>
        </p:spPr>
      </p:pic>
      <p:sp>
        <p:nvSpPr>
          <p:cNvPr id="11" name="TextBox 10">
            <a:extLst>
              <a:ext uri="{FF2B5EF4-FFF2-40B4-BE49-F238E27FC236}">
                <a16:creationId xmlns:a16="http://schemas.microsoft.com/office/drawing/2014/main" id="{243E3306-6F53-4993-8092-D953825B449C}"/>
              </a:ext>
            </a:extLst>
          </p:cNvPr>
          <p:cNvSpPr txBox="1"/>
          <p:nvPr/>
        </p:nvSpPr>
        <p:spPr>
          <a:xfrm>
            <a:off x="177912" y="1779293"/>
            <a:ext cx="4394088" cy="400110"/>
          </a:xfrm>
          <a:prstGeom prst="rect">
            <a:avLst/>
          </a:prstGeom>
          <a:noFill/>
        </p:spPr>
        <p:txBody>
          <a:bodyPr wrap="none" rtlCol="0">
            <a:spAutoFit/>
          </a:bodyPr>
          <a:lstStyle/>
          <a:p>
            <a:pPr>
              <a:defRPr/>
            </a:pPr>
            <a:r>
              <a:rPr lang="en-US" sz="2000">
                <a:solidFill>
                  <a:prstClr val="black"/>
                </a:solidFill>
                <a:latin typeface="Calibri" panose="020F0502020204030204"/>
              </a:rPr>
              <a:t>And here is our friend 30 minutes later…</a:t>
            </a:r>
          </a:p>
        </p:txBody>
      </p:sp>
      <p:sp>
        <p:nvSpPr>
          <p:cNvPr id="12" name="TextBox 11">
            <a:extLst>
              <a:ext uri="{FF2B5EF4-FFF2-40B4-BE49-F238E27FC236}">
                <a16:creationId xmlns:a16="http://schemas.microsoft.com/office/drawing/2014/main" id="{D5C15C19-C730-41E2-A288-4E5B1EB1ACA0}"/>
              </a:ext>
            </a:extLst>
          </p:cNvPr>
          <p:cNvSpPr txBox="1"/>
          <p:nvPr/>
        </p:nvSpPr>
        <p:spPr>
          <a:xfrm>
            <a:off x="4752753" y="5573124"/>
            <a:ext cx="4572000" cy="646331"/>
          </a:xfrm>
          <a:prstGeom prst="rect">
            <a:avLst/>
          </a:prstGeom>
          <a:noFill/>
        </p:spPr>
        <p:txBody>
          <a:bodyPr wrap="square">
            <a:spAutoFit/>
          </a:bodyPr>
          <a:lstStyle/>
          <a:p>
            <a:r>
              <a:rPr lang="en-US">
                <a:hlinkClick r:id="rId5"/>
              </a:rPr>
              <a:t>Premium Welding | Funny welder welding work - YouTube</a:t>
            </a:r>
            <a:endParaRPr lang="en-US"/>
          </a:p>
        </p:txBody>
      </p:sp>
      <p:sp>
        <p:nvSpPr>
          <p:cNvPr id="4" name="TextBox 3">
            <a:extLst>
              <a:ext uri="{FF2B5EF4-FFF2-40B4-BE49-F238E27FC236}">
                <a16:creationId xmlns:a16="http://schemas.microsoft.com/office/drawing/2014/main" id="{8A31BDAA-E265-4AD4-8939-CED6B726E4BB}"/>
              </a:ext>
            </a:extLst>
          </p:cNvPr>
          <p:cNvSpPr txBox="1"/>
          <p:nvPr/>
        </p:nvSpPr>
        <p:spPr>
          <a:xfrm>
            <a:off x="5643819" y="5203792"/>
            <a:ext cx="1394934" cy="369332"/>
          </a:xfrm>
          <a:prstGeom prst="rect">
            <a:avLst/>
          </a:prstGeom>
          <a:noFill/>
        </p:spPr>
        <p:txBody>
          <a:bodyPr wrap="none" rtlCol="0">
            <a:spAutoFit/>
          </a:bodyPr>
          <a:lstStyle/>
          <a:p>
            <a:r>
              <a:rPr lang="en-US"/>
              <a:t>Click this link</a:t>
            </a:r>
          </a:p>
        </p:txBody>
      </p:sp>
    </p:spTree>
    <p:extLst>
      <p:ext uri="{BB962C8B-B14F-4D97-AF65-F5344CB8AC3E}">
        <p14:creationId xmlns:p14="http://schemas.microsoft.com/office/powerpoint/2010/main" val="116744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C7BCB-A4A5-4A40-A26C-2884DB683304}"/>
              </a:ext>
            </a:extLst>
          </p:cNvPr>
          <p:cNvSpPr txBox="1"/>
          <p:nvPr/>
        </p:nvSpPr>
        <p:spPr>
          <a:xfrm>
            <a:off x="708866" y="860280"/>
            <a:ext cx="7726261" cy="807913"/>
          </a:xfrm>
          <a:prstGeom prst="rect">
            <a:avLst/>
          </a:prstGeom>
          <a:noFill/>
        </p:spPr>
        <p:txBody>
          <a:bodyPr wrap="square" lIns="68580" tIns="34290" rIns="68580" bIns="34290" anchor="t">
            <a:spAutoFit/>
          </a:bodyPr>
          <a:lstStyle/>
          <a:p>
            <a:pPr>
              <a:defRPr/>
            </a:pPr>
            <a:r>
              <a:rPr lang="en-US" sz="2400" b="1">
                <a:solidFill>
                  <a:srgbClr val="000000"/>
                </a:solidFill>
                <a:latin typeface="Calibri" panose="020F0502020204030204" pitchFamily="34" charset="0"/>
              </a:rPr>
              <a:t>Objectives:</a:t>
            </a:r>
          </a:p>
          <a:p>
            <a:pPr>
              <a:defRPr/>
            </a:pPr>
            <a:r>
              <a:rPr lang="en-US" sz="2400" b="1">
                <a:solidFill>
                  <a:srgbClr val="000000"/>
                </a:solidFill>
                <a:latin typeface="Calibri" panose="020F0502020204030204" pitchFamily="34" charset="0"/>
              </a:rPr>
              <a:t>By the end of this session, students will be able to:</a:t>
            </a:r>
          </a:p>
        </p:txBody>
      </p:sp>
      <p:sp>
        <p:nvSpPr>
          <p:cNvPr id="5" name="TextBox 4">
            <a:extLst>
              <a:ext uri="{FF2B5EF4-FFF2-40B4-BE49-F238E27FC236}">
                <a16:creationId xmlns:a16="http://schemas.microsoft.com/office/drawing/2014/main" id="{FAE9BBB3-FEAE-46E4-A6EB-7E33A3DB7863}"/>
              </a:ext>
            </a:extLst>
          </p:cNvPr>
          <p:cNvSpPr txBox="1"/>
          <p:nvPr/>
        </p:nvSpPr>
        <p:spPr>
          <a:xfrm>
            <a:off x="708867" y="3123147"/>
            <a:ext cx="7726260" cy="830997"/>
          </a:xfrm>
          <a:prstGeom prst="rect">
            <a:avLst/>
          </a:prstGeom>
          <a:noFill/>
        </p:spPr>
        <p:txBody>
          <a:bodyPr wrap="square">
            <a:spAutoFit/>
          </a:bodyPr>
          <a:lstStyle/>
          <a:p>
            <a:pPr marL="214313" indent="-214313">
              <a:buFont typeface="Arial,Sans-Serif" panose="020B0604020202020204" pitchFamily="34" charset="0"/>
              <a:buChar char="•"/>
              <a:defRPr/>
            </a:pPr>
            <a:r>
              <a:rPr lang="en-US" sz="2400" b="1" dirty="0">
                <a:solidFill>
                  <a:srgbClr val="000000"/>
                </a:solidFill>
                <a:latin typeface="Calibri"/>
                <a:cs typeface="Calibri"/>
              </a:rPr>
              <a:t>Describe employee responsibilities when welding and oxy-acetylene cutting </a:t>
            </a:r>
            <a:endParaRPr lang="en-US" sz="2400" b="1" dirty="0">
              <a:solidFill>
                <a:srgbClr val="000000"/>
              </a:solidFill>
              <a:latin typeface="Calibri" panose="020F0502020204030204" pitchFamily="34" charset="0"/>
              <a:cs typeface="Calibri"/>
            </a:endParaRPr>
          </a:p>
        </p:txBody>
      </p:sp>
      <p:sp>
        <p:nvSpPr>
          <p:cNvPr id="7" name="TextBox 6">
            <a:extLst>
              <a:ext uri="{FF2B5EF4-FFF2-40B4-BE49-F238E27FC236}">
                <a16:creationId xmlns:a16="http://schemas.microsoft.com/office/drawing/2014/main" id="{64A5E973-2AA9-4021-8B47-370C26EC7EE4}"/>
              </a:ext>
            </a:extLst>
          </p:cNvPr>
          <p:cNvSpPr txBox="1"/>
          <p:nvPr/>
        </p:nvSpPr>
        <p:spPr>
          <a:xfrm>
            <a:off x="708868" y="4282412"/>
            <a:ext cx="7726259" cy="830997"/>
          </a:xfrm>
          <a:prstGeom prst="rect">
            <a:avLst/>
          </a:prstGeom>
          <a:noFill/>
        </p:spPr>
        <p:txBody>
          <a:bodyPr wrap="square">
            <a:spAutoFit/>
          </a:bodyPr>
          <a:lstStyle/>
          <a:p>
            <a:pPr marL="214313" indent="-214313">
              <a:buFont typeface="Arial" panose="020B0604020202020204" pitchFamily="34" charset="0"/>
              <a:buChar char="•"/>
              <a:defRPr/>
            </a:pPr>
            <a:r>
              <a:rPr lang="en-US" sz="2400" b="1" dirty="0">
                <a:solidFill>
                  <a:srgbClr val="000000"/>
                </a:solidFill>
                <a:latin typeface="Calibri"/>
                <a:cs typeface="Calibri"/>
              </a:rPr>
              <a:t>Identify equipment commonly used in welding and oxy-acetylene cutting</a:t>
            </a:r>
          </a:p>
        </p:txBody>
      </p:sp>
      <p:sp>
        <p:nvSpPr>
          <p:cNvPr id="9" name="TextBox 8">
            <a:extLst>
              <a:ext uri="{FF2B5EF4-FFF2-40B4-BE49-F238E27FC236}">
                <a16:creationId xmlns:a16="http://schemas.microsoft.com/office/drawing/2014/main" id="{1800CC1B-CAE0-46C1-8F4C-74F7518F084F}"/>
              </a:ext>
            </a:extLst>
          </p:cNvPr>
          <p:cNvSpPr txBox="1"/>
          <p:nvPr/>
        </p:nvSpPr>
        <p:spPr>
          <a:xfrm>
            <a:off x="708868" y="5407100"/>
            <a:ext cx="7726259" cy="1177245"/>
          </a:xfrm>
          <a:prstGeom prst="rect">
            <a:avLst/>
          </a:prstGeom>
          <a:noFill/>
        </p:spPr>
        <p:txBody>
          <a:bodyPr wrap="square" lIns="68580" tIns="34290" rIns="68580" bIns="34290" anchor="t">
            <a:spAutoFit/>
          </a:bodyPr>
          <a:lstStyle/>
          <a:p>
            <a:pPr marL="214313" indent="-214313">
              <a:buFont typeface="Arial" panose="020B0604020202020204" pitchFamily="34" charset="0"/>
              <a:buChar char="•"/>
              <a:defRPr/>
            </a:pPr>
            <a:r>
              <a:rPr lang="en-US" sz="2400" b="1" dirty="0">
                <a:solidFill>
                  <a:srgbClr val="000000"/>
                </a:solidFill>
                <a:latin typeface="Calibri"/>
                <a:cs typeface="Calibri"/>
              </a:rPr>
              <a:t>Identify hazards and implement proper safety procedures for use and storage of welding and oxy-acetylene cutting equipment</a:t>
            </a:r>
          </a:p>
        </p:txBody>
      </p:sp>
      <p:sp>
        <p:nvSpPr>
          <p:cNvPr id="8" name="TextBox 7">
            <a:extLst>
              <a:ext uri="{FF2B5EF4-FFF2-40B4-BE49-F238E27FC236}">
                <a16:creationId xmlns:a16="http://schemas.microsoft.com/office/drawing/2014/main" id="{E468A8F1-5B23-4850-89FD-AE49B8199BFF}"/>
              </a:ext>
            </a:extLst>
          </p:cNvPr>
          <p:cNvSpPr txBox="1"/>
          <p:nvPr/>
        </p:nvSpPr>
        <p:spPr>
          <a:xfrm>
            <a:off x="708866" y="2125937"/>
            <a:ext cx="7598370" cy="830997"/>
          </a:xfrm>
          <a:prstGeom prst="rect">
            <a:avLst/>
          </a:prstGeom>
          <a:noFill/>
        </p:spPr>
        <p:txBody>
          <a:bodyPr wrap="square">
            <a:spAutoFit/>
          </a:bodyPr>
          <a:lstStyle/>
          <a:p>
            <a:pPr marL="214313" indent="-214313">
              <a:buFont typeface="Arial,Sans-Serif" panose="020B0604020202020204" pitchFamily="34" charset="0"/>
              <a:buChar char="•"/>
              <a:defRPr/>
            </a:pPr>
            <a:r>
              <a:rPr lang="en-US" sz="2400" b="1" dirty="0">
                <a:solidFill>
                  <a:srgbClr val="000000"/>
                </a:solidFill>
                <a:latin typeface="Calibri"/>
                <a:cs typeface="Calibri"/>
              </a:rPr>
              <a:t>Describe employer responsibilities for protection when welding and oxy-acetylene cutting </a:t>
            </a:r>
          </a:p>
        </p:txBody>
      </p:sp>
      <p:sp>
        <p:nvSpPr>
          <p:cNvPr id="10" name="Title 1">
            <a:extLst>
              <a:ext uri="{FF2B5EF4-FFF2-40B4-BE49-F238E27FC236}">
                <a16:creationId xmlns:a16="http://schemas.microsoft.com/office/drawing/2014/main" id="{21C94120-39CB-4827-8447-5B1822A5611D}"/>
              </a:ext>
            </a:extLst>
          </p:cNvPr>
          <p:cNvSpPr txBox="1">
            <a:spLocks/>
          </p:cNvSpPr>
          <p:nvPr/>
        </p:nvSpPr>
        <p:spPr>
          <a:xfrm>
            <a:off x="0" y="0"/>
            <a:ext cx="9144000" cy="330798"/>
          </a:xfrm>
          <a:prstGeom prst="rect">
            <a:avLst/>
          </a:prstGeom>
          <a:solidFill>
            <a:schemeClr val="tx1">
              <a:lumMod val="50000"/>
              <a:lumOff val="50000"/>
            </a:schemeClr>
          </a:solidFill>
          <a:ln>
            <a:solidFill>
              <a:schemeClr val="bg1">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142331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ECC98E-1BDB-4998-91C6-E94DD3FCA988}"/>
              </a:ext>
            </a:extLst>
          </p:cNvPr>
          <p:cNvSpPr txBox="1"/>
          <p:nvPr/>
        </p:nvSpPr>
        <p:spPr>
          <a:xfrm>
            <a:off x="752870" y="401290"/>
            <a:ext cx="7471460" cy="523220"/>
          </a:xfrm>
          <a:prstGeom prst="rect">
            <a:avLst/>
          </a:prstGeom>
          <a:noFill/>
        </p:spPr>
        <p:txBody>
          <a:bodyPr wrap="square">
            <a:spAutoFit/>
          </a:bodyPr>
          <a:lstStyle/>
          <a:p>
            <a:pPr>
              <a:defRPr/>
            </a:pPr>
            <a:r>
              <a:rPr lang="en-US" sz="2800">
                <a:solidFill>
                  <a:srgbClr val="000000"/>
                </a:solidFill>
                <a:latin typeface="Calibri" panose="020F0502020204030204" pitchFamily="34" charset="0"/>
              </a:rPr>
              <a:t>1926.353 and 1910.252 - </a:t>
            </a:r>
            <a:r>
              <a:rPr lang="en-US" sz="2800" b="1">
                <a:latin typeface="Calibri" panose="020F0502020204030204" pitchFamily="34" charset="0"/>
              </a:rPr>
              <a:t>Work in Confined Space</a:t>
            </a:r>
          </a:p>
        </p:txBody>
      </p:sp>
      <p:sp>
        <p:nvSpPr>
          <p:cNvPr id="5" name="TextBox 4">
            <a:extLst>
              <a:ext uri="{FF2B5EF4-FFF2-40B4-BE49-F238E27FC236}">
                <a16:creationId xmlns:a16="http://schemas.microsoft.com/office/drawing/2014/main" id="{020B2BF7-4ECC-4710-B03B-376225419481}"/>
              </a:ext>
            </a:extLst>
          </p:cNvPr>
          <p:cNvSpPr txBox="1"/>
          <p:nvPr/>
        </p:nvSpPr>
        <p:spPr>
          <a:xfrm>
            <a:off x="752870" y="846949"/>
            <a:ext cx="4573329" cy="400110"/>
          </a:xfrm>
          <a:prstGeom prst="rect">
            <a:avLst/>
          </a:prstGeom>
          <a:noFill/>
        </p:spPr>
        <p:txBody>
          <a:bodyPr wrap="square">
            <a:spAutoFit/>
          </a:bodyPr>
          <a:lstStyle/>
          <a:p>
            <a:pPr>
              <a:defRPr/>
            </a:pPr>
            <a:r>
              <a:rPr lang="en-US" sz="2000" b="1">
                <a:solidFill>
                  <a:srgbClr val="000000"/>
                </a:solidFill>
                <a:latin typeface="Calibri" panose="020F0502020204030204" pitchFamily="34" charset="0"/>
              </a:rPr>
              <a:t>Confined spaces</a:t>
            </a:r>
            <a:r>
              <a:rPr lang="en-US" b="1">
                <a:solidFill>
                  <a:srgbClr val="000000"/>
                </a:solidFill>
                <a:latin typeface="Calibri" panose="020F0502020204030204" pitchFamily="34" charset="0"/>
              </a:rPr>
              <a:t>:</a:t>
            </a:r>
            <a:endParaRPr lang="en-US" b="1">
              <a:solidFill>
                <a:prstClr val="black"/>
              </a:solidFill>
              <a:latin typeface="Calibri" panose="020F0502020204030204"/>
            </a:endParaRPr>
          </a:p>
        </p:txBody>
      </p:sp>
      <p:sp>
        <p:nvSpPr>
          <p:cNvPr id="7" name="TextBox 6">
            <a:extLst>
              <a:ext uri="{FF2B5EF4-FFF2-40B4-BE49-F238E27FC236}">
                <a16:creationId xmlns:a16="http://schemas.microsoft.com/office/drawing/2014/main" id="{D68FCBA3-D110-4B36-A431-07F9AD50D8B1}"/>
              </a:ext>
            </a:extLst>
          </p:cNvPr>
          <p:cNvSpPr txBox="1"/>
          <p:nvPr/>
        </p:nvSpPr>
        <p:spPr>
          <a:xfrm>
            <a:off x="793692" y="4209519"/>
            <a:ext cx="7832873" cy="1077218"/>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srgbClr val="000000"/>
                </a:solidFill>
                <a:latin typeface="Calibri" panose="020F0502020204030204" pitchFamily="34" charset="0"/>
              </a:rPr>
              <a:t>When arc welding is to be suspended for any substantial period of time, such as during lunch or overnight, all electrodes shall be removed from the holders and the holders carefully located so that accidental contact cannot occur and the machine be disconnected from the power source</a:t>
            </a:r>
          </a:p>
        </p:txBody>
      </p:sp>
      <p:sp>
        <p:nvSpPr>
          <p:cNvPr id="9" name="TextBox 8">
            <a:extLst>
              <a:ext uri="{FF2B5EF4-FFF2-40B4-BE49-F238E27FC236}">
                <a16:creationId xmlns:a16="http://schemas.microsoft.com/office/drawing/2014/main" id="{7B736D15-0F44-4DC2-8AD0-0C45502D57D5}"/>
              </a:ext>
            </a:extLst>
          </p:cNvPr>
          <p:cNvSpPr txBox="1"/>
          <p:nvPr/>
        </p:nvSpPr>
        <p:spPr>
          <a:xfrm>
            <a:off x="752869" y="5286737"/>
            <a:ext cx="7832873" cy="1077218"/>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srgbClr val="000000"/>
                </a:solidFill>
                <a:latin typeface="Calibri" panose="020F0502020204030204" pitchFamily="34" charset="0"/>
              </a:rPr>
              <a:t>In order to eliminate the possibility of gas escaping through leaks or improperly closed valves, when gas welding or cutting, the torch valves shall be closed and the gas supply to the torch positively shut off at some point outside the confined area whenever the torch is not to be used for a substantial period of time, such as during lunch hour or overnight</a:t>
            </a:r>
          </a:p>
        </p:txBody>
      </p:sp>
      <p:sp>
        <p:nvSpPr>
          <p:cNvPr id="13" name="TextBox 12">
            <a:extLst>
              <a:ext uri="{FF2B5EF4-FFF2-40B4-BE49-F238E27FC236}">
                <a16:creationId xmlns:a16="http://schemas.microsoft.com/office/drawing/2014/main" id="{E35F14C2-62A6-41DC-A788-2929A550D23B}"/>
              </a:ext>
            </a:extLst>
          </p:cNvPr>
          <p:cNvSpPr txBox="1"/>
          <p:nvPr/>
        </p:nvSpPr>
        <p:spPr>
          <a:xfrm>
            <a:off x="752870" y="1212147"/>
            <a:ext cx="7370357" cy="584775"/>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prstClr val="black"/>
                </a:solidFill>
                <a:latin typeface="Calibri" panose="020F0502020204030204"/>
              </a:rPr>
              <a:t>Confined space is intended to mean a relatively small or restricted space such as a tank, boiler, pressure vessel, or small compartment of a ship</a:t>
            </a:r>
          </a:p>
        </p:txBody>
      </p:sp>
      <p:sp>
        <p:nvSpPr>
          <p:cNvPr id="15" name="TextBox 14">
            <a:extLst>
              <a:ext uri="{FF2B5EF4-FFF2-40B4-BE49-F238E27FC236}">
                <a16:creationId xmlns:a16="http://schemas.microsoft.com/office/drawing/2014/main" id="{6C4357D5-0142-4B5B-B03B-3CC342587712}"/>
              </a:ext>
            </a:extLst>
          </p:cNvPr>
          <p:cNvSpPr txBox="1"/>
          <p:nvPr/>
        </p:nvSpPr>
        <p:spPr>
          <a:xfrm>
            <a:off x="739626" y="1792171"/>
            <a:ext cx="7896669" cy="584775"/>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prstClr val="black"/>
                </a:solidFill>
                <a:latin typeface="Calibri" panose="020F0502020204030204"/>
              </a:rPr>
              <a:t>Ventilation is a prerequisite to work in confined spaces. Confined spaces must be adequately ventilated to prevent the accumulation of toxic materials or oxygen deficiency.  </a:t>
            </a:r>
          </a:p>
        </p:txBody>
      </p:sp>
      <p:sp>
        <p:nvSpPr>
          <p:cNvPr id="17" name="TextBox 16">
            <a:extLst>
              <a:ext uri="{FF2B5EF4-FFF2-40B4-BE49-F238E27FC236}">
                <a16:creationId xmlns:a16="http://schemas.microsoft.com/office/drawing/2014/main" id="{AF905DA6-8C3A-4E9B-A98E-03312A2B0319}"/>
              </a:ext>
            </a:extLst>
          </p:cNvPr>
          <p:cNvSpPr txBox="1"/>
          <p:nvPr/>
        </p:nvSpPr>
        <p:spPr>
          <a:xfrm>
            <a:off x="752870" y="2344012"/>
            <a:ext cx="7553769" cy="584775"/>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prstClr val="black"/>
                </a:solidFill>
                <a:latin typeface="Calibri" panose="020F0502020204030204"/>
              </a:rPr>
              <a:t>When welding or cutting is being performed in any confined spaces the gas cylinders and welding machines shall be left on the outside</a:t>
            </a:r>
          </a:p>
        </p:txBody>
      </p:sp>
      <p:sp>
        <p:nvSpPr>
          <p:cNvPr id="19" name="TextBox 18">
            <a:extLst>
              <a:ext uri="{FF2B5EF4-FFF2-40B4-BE49-F238E27FC236}">
                <a16:creationId xmlns:a16="http://schemas.microsoft.com/office/drawing/2014/main" id="{6976577D-6F86-473C-8646-49A144A70280}"/>
              </a:ext>
            </a:extLst>
          </p:cNvPr>
          <p:cNvSpPr txBox="1"/>
          <p:nvPr/>
        </p:nvSpPr>
        <p:spPr>
          <a:xfrm>
            <a:off x="752870" y="2886080"/>
            <a:ext cx="7832873" cy="1323439"/>
          </a:xfrm>
          <a:prstGeom prst="rect">
            <a:avLst/>
          </a:prstGeom>
          <a:noFill/>
        </p:spPr>
        <p:txBody>
          <a:bodyPr wrap="square">
            <a:spAutoFit/>
          </a:bodyPr>
          <a:lstStyle/>
          <a:p>
            <a:pPr marL="214313" indent="-214313">
              <a:buFont typeface="Arial" panose="020B0604020202020204" pitchFamily="34" charset="0"/>
              <a:buChar char="•"/>
              <a:defRPr/>
            </a:pPr>
            <a:r>
              <a:rPr lang="en-US" sz="1600" dirty="0">
                <a:solidFill>
                  <a:prstClr val="black"/>
                </a:solidFill>
                <a:latin typeface="Calibri" panose="020F0502020204030204"/>
              </a:rPr>
              <a:t>Where a welder must enter a confined space through a manhole or other small opening, means shall be provided for quickly removing him in case of emergency, such as a body harness and lifelines. An attendant with a preplanned rescue procedure shall be stationed outside to observe the welder at all times and be capable of putting rescue operations into effect</a:t>
            </a:r>
          </a:p>
        </p:txBody>
      </p:sp>
      <p:sp>
        <p:nvSpPr>
          <p:cNvPr id="11" name="Title 1">
            <a:extLst>
              <a:ext uri="{FF2B5EF4-FFF2-40B4-BE49-F238E27FC236}">
                <a16:creationId xmlns:a16="http://schemas.microsoft.com/office/drawing/2014/main" id="{796816BD-71E9-4007-B80B-0592E667C46D}"/>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408229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AF9B-7DDF-4EB1-832F-B77D0E498676}"/>
              </a:ext>
            </a:extLst>
          </p:cNvPr>
          <p:cNvSpPr>
            <a:spLocks noGrp="1"/>
          </p:cNvSpPr>
          <p:nvPr>
            <p:ph type="title"/>
          </p:nvPr>
        </p:nvSpPr>
        <p:spPr>
          <a:xfrm>
            <a:off x="331075" y="518325"/>
            <a:ext cx="7886700" cy="459253"/>
          </a:xfrm>
        </p:spPr>
        <p:txBody>
          <a:bodyPr>
            <a:normAutofit fontScale="90000"/>
          </a:bodyPr>
          <a:lstStyle/>
          <a:p>
            <a:r>
              <a:rPr lang="en-US" sz="2000" b="1" kern="1800">
                <a:solidFill>
                  <a:srgbClr val="000000"/>
                </a:solidFill>
                <a:latin typeface="Times New Roman" panose="02020603050405020304" pitchFamily="18" charset="0"/>
                <a:ea typeface="Times New Roman" panose="02020603050405020304" pitchFamily="18" charset="0"/>
              </a:rPr>
              <a:t>Tractor-Trailer Repairman Dies while Welding Interior Wall of a Tanker </a:t>
            </a:r>
            <a:endParaRPr lang="en-US" sz="4400" b="1"/>
          </a:p>
        </p:txBody>
      </p:sp>
      <p:sp>
        <p:nvSpPr>
          <p:cNvPr id="4" name="TextBox 3">
            <a:extLst>
              <a:ext uri="{FF2B5EF4-FFF2-40B4-BE49-F238E27FC236}">
                <a16:creationId xmlns:a16="http://schemas.microsoft.com/office/drawing/2014/main" id="{AE880365-1272-4962-9CE7-34F0F89B738F}"/>
              </a:ext>
            </a:extLst>
          </p:cNvPr>
          <p:cNvSpPr txBox="1"/>
          <p:nvPr/>
        </p:nvSpPr>
        <p:spPr>
          <a:xfrm>
            <a:off x="331075" y="916128"/>
            <a:ext cx="8639503" cy="830997"/>
          </a:xfrm>
          <a:prstGeom prst="rect">
            <a:avLst/>
          </a:prstGeom>
          <a:noFill/>
        </p:spPr>
        <p:txBody>
          <a:bodyPr wrap="square">
            <a:spAutoFit/>
          </a:bodyPr>
          <a:lstStyle/>
          <a:p>
            <a:r>
              <a:rPr lang="en-US" sz="1600" dirty="0">
                <a:solidFill>
                  <a:srgbClr val="000000"/>
                </a:solidFill>
                <a:latin typeface="Segoe UI" panose="020B0502040204020203" pitchFamily="34" charset="0"/>
                <a:ea typeface="Times New Roman" panose="02020603050405020304" pitchFamily="18" charset="0"/>
              </a:rPr>
              <a:t>A 34 year-old welder (the victim) and an assistant began preparing a tanker-trailer for repairs. The victim was the shop foreman and had been performing tanker repairs for approximately 15 years. </a:t>
            </a:r>
            <a:endParaRPr lang="en-US" sz="1600" dirty="0">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1481FDF7-F205-443F-9BA0-2D8253553409}"/>
              </a:ext>
            </a:extLst>
          </p:cNvPr>
          <p:cNvSpPr txBox="1"/>
          <p:nvPr/>
        </p:nvSpPr>
        <p:spPr>
          <a:xfrm>
            <a:off x="331074" y="1793846"/>
            <a:ext cx="8639502" cy="1077218"/>
          </a:xfrm>
          <a:prstGeom prst="rect">
            <a:avLst/>
          </a:prstGeom>
          <a:noFill/>
        </p:spPr>
        <p:txBody>
          <a:bodyPr wrap="square">
            <a:spAutoFit/>
          </a:bodyPr>
          <a:lstStyle/>
          <a:p>
            <a:r>
              <a:rPr lang="en-US" sz="1600" dirty="0">
                <a:solidFill>
                  <a:srgbClr val="000000"/>
                </a:solidFill>
                <a:latin typeface="Segoe UI" panose="020B0502040204020203" pitchFamily="34" charset="0"/>
                <a:ea typeface="Times New Roman" panose="02020603050405020304" pitchFamily="18" charset="0"/>
              </a:rPr>
              <a:t>The tanker was a multi-compartment type with four compartments of different sizes with a leak in an interior wall that required welding. The tanker compartments were steam cleaned for 1 to 1-1/2 hours to remove trapped chemicals and vapors from the tanker. The chemical in this instance was lacquer-thinner.</a:t>
            </a:r>
            <a:endParaRPr lang="en-US" sz="1600" dirty="0">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A36C63F8-E3BB-4235-8C4F-D7713ADC1329}"/>
              </a:ext>
            </a:extLst>
          </p:cNvPr>
          <p:cNvSpPr txBox="1"/>
          <p:nvPr/>
        </p:nvSpPr>
        <p:spPr>
          <a:xfrm>
            <a:off x="331074" y="2953473"/>
            <a:ext cx="8639502" cy="1569660"/>
          </a:xfrm>
          <a:prstGeom prst="rect">
            <a:avLst/>
          </a:prstGeom>
          <a:noFill/>
        </p:spPr>
        <p:txBody>
          <a:bodyPr wrap="square">
            <a:spAutoFit/>
          </a:bodyPr>
          <a:lstStyle/>
          <a:p>
            <a:r>
              <a:rPr lang="en-US" sz="1600" dirty="0">
                <a:solidFill>
                  <a:srgbClr val="000000"/>
                </a:solidFill>
                <a:latin typeface="Segoe UI" panose="020B0502040204020203" pitchFamily="34" charset="0"/>
                <a:ea typeface="Times New Roman" panose="02020603050405020304" pitchFamily="18" charset="0"/>
              </a:rPr>
              <a:t>The victim and assistant entered the tanker compartment to do pre-treatment work to the leak before welding. The assistant remarked about the “strong fumes” in the compartment; however, the victim decided to continue the repair operations. When the pre-treatment was completed, the victim instructed the assistant to leave the compartment, pass in the welding equipment and to stay on top of the tanker to attach the lids to the other compartments. Upon leaving the compartment, the assistant again mentioned the “strong fumes.”</a:t>
            </a:r>
            <a:endParaRPr lang="en-US" sz="1600" dirty="0">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6F1822E6-F838-425A-BD08-07FA3DE63B21}"/>
              </a:ext>
            </a:extLst>
          </p:cNvPr>
          <p:cNvSpPr txBox="1"/>
          <p:nvPr/>
        </p:nvSpPr>
        <p:spPr>
          <a:xfrm>
            <a:off x="331074" y="4685046"/>
            <a:ext cx="8639501" cy="1323439"/>
          </a:xfrm>
          <a:prstGeom prst="rect">
            <a:avLst/>
          </a:prstGeom>
          <a:noFill/>
        </p:spPr>
        <p:txBody>
          <a:bodyPr wrap="square">
            <a:spAutoFit/>
          </a:bodyPr>
          <a:lstStyle/>
          <a:p>
            <a:r>
              <a:rPr lang="en-US" sz="1600" dirty="0">
                <a:solidFill>
                  <a:srgbClr val="000000"/>
                </a:solidFill>
                <a:latin typeface="Segoe UI" panose="020B0502040204020203" pitchFamily="34" charset="0"/>
                <a:ea typeface="Times New Roman" panose="02020603050405020304" pitchFamily="18" charset="0"/>
              </a:rPr>
              <a:t>The written company safety policy required that an explosion meter was to be used at this point. The explosion meter was available and was in working condition. However, the victim did not follow the safety policy and requested the assistant to pass in the welding equipment. After passing in the equipment, the assistant began replacing the compartment lids as instructed. An explosion occurred as the victim began welding the leak. </a:t>
            </a:r>
            <a:endParaRPr lang="en-US" sz="1600" dirty="0">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8564C0E7-F71B-4CD4-85D2-EA8892A534AC}"/>
              </a:ext>
            </a:extLst>
          </p:cNvPr>
          <p:cNvSpPr txBox="1"/>
          <p:nvPr/>
        </p:nvSpPr>
        <p:spPr>
          <a:xfrm>
            <a:off x="331075" y="6170398"/>
            <a:ext cx="8284780" cy="338554"/>
          </a:xfrm>
          <a:prstGeom prst="rect">
            <a:avLst/>
          </a:prstGeom>
          <a:noFill/>
        </p:spPr>
        <p:txBody>
          <a:bodyPr wrap="square">
            <a:spAutoFit/>
          </a:bodyPr>
          <a:lstStyle/>
          <a:p>
            <a:r>
              <a:rPr lang="en-US" sz="1600" dirty="0">
                <a:solidFill>
                  <a:srgbClr val="000000"/>
                </a:solidFill>
                <a:latin typeface="Segoe UI" panose="020B0502040204020203" pitchFamily="34" charset="0"/>
                <a:ea typeface="Times New Roman" panose="02020603050405020304" pitchFamily="18" charset="0"/>
              </a:rPr>
              <a:t>The autopsy report lists the cause of death as “multiple blunt force injuries”.</a:t>
            </a:r>
            <a:endParaRPr lang="en-US" sz="1600" dirty="0">
              <a:latin typeface="Times New Roman" panose="02020603050405020304" pitchFamily="18" charset="0"/>
              <a:ea typeface="Calibri" panose="020F0502020204030204" pitchFamily="34" charset="0"/>
            </a:endParaRPr>
          </a:p>
        </p:txBody>
      </p:sp>
      <p:sp>
        <p:nvSpPr>
          <p:cNvPr id="9" name="Title 1">
            <a:extLst>
              <a:ext uri="{FF2B5EF4-FFF2-40B4-BE49-F238E27FC236}">
                <a16:creationId xmlns:a16="http://schemas.microsoft.com/office/drawing/2014/main" id="{28C74146-AF32-4065-9F35-E29DFA480AA0}"/>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301592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802E39-F64E-4070-8D57-2AF345B5DB48}"/>
              </a:ext>
            </a:extLst>
          </p:cNvPr>
          <p:cNvSpPr txBox="1"/>
          <p:nvPr/>
        </p:nvSpPr>
        <p:spPr>
          <a:xfrm>
            <a:off x="731963" y="330798"/>
            <a:ext cx="7680074" cy="461665"/>
          </a:xfrm>
          <a:prstGeom prst="rect">
            <a:avLst/>
          </a:prstGeom>
          <a:noFill/>
        </p:spPr>
        <p:txBody>
          <a:bodyPr wrap="square">
            <a:spAutoFit/>
          </a:bodyPr>
          <a:lstStyle/>
          <a:p>
            <a:pPr>
              <a:defRPr/>
            </a:pPr>
            <a:r>
              <a:rPr lang="en-US" sz="2400">
                <a:solidFill>
                  <a:srgbClr val="000000"/>
                </a:solidFill>
                <a:latin typeface="Calibri" panose="020F0502020204030204" pitchFamily="34" charset="0"/>
              </a:rPr>
              <a:t>1910.252 - General Requirements – </a:t>
            </a:r>
            <a:r>
              <a:rPr lang="en-US" sz="2400" b="1">
                <a:latin typeface="Calibri" panose="020F0502020204030204" pitchFamily="34" charset="0"/>
              </a:rPr>
              <a:t>Hazard Communication</a:t>
            </a:r>
          </a:p>
        </p:txBody>
      </p:sp>
      <p:sp>
        <p:nvSpPr>
          <p:cNvPr id="5" name="TextBox 4">
            <a:extLst>
              <a:ext uri="{FF2B5EF4-FFF2-40B4-BE49-F238E27FC236}">
                <a16:creationId xmlns:a16="http://schemas.microsoft.com/office/drawing/2014/main" id="{3F88EAEC-8DDF-4D21-9566-4A904C240579}"/>
              </a:ext>
            </a:extLst>
          </p:cNvPr>
          <p:cNvSpPr txBox="1"/>
          <p:nvPr/>
        </p:nvSpPr>
        <p:spPr>
          <a:xfrm>
            <a:off x="582134" y="1067213"/>
            <a:ext cx="7559748" cy="2677656"/>
          </a:xfrm>
          <a:prstGeom prst="rect">
            <a:avLst/>
          </a:prstGeom>
          <a:noFill/>
        </p:spPr>
        <p:txBody>
          <a:bodyPr wrap="square">
            <a:spAutoFit/>
          </a:bodyPr>
          <a:lstStyle/>
          <a:p>
            <a:pPr>
              <a:defRPr/>
            </a:pPr>
            <a:r>
              <a:rPr lang="en-US" sz="2400" b="1">
                <a:solidFill>
                  <a:prstClr val="black"/>
                </a:solidFill>
                <a:latin typeface="Calibri" panose="020F0502020204030204"/>
              </a:rPr>
              <a:t>Hazard communication:</a:t>
            </a:r>
          </a:p>
          <a:p>
            <a:pPr marL="214313" indent="-214313">
              <a:buFont typeface="Arial" panose="020B0604020202020204" pitchFamily="34" charset="0"/>
              <a:buChar char="•"/>
              <a:defRPr/>
            </a:pPr>
            <a:r>
              <a:rPr lang="en-US">
                <a:solidFill>
                  <a:prstClr val="black"/>
                </a:solidFill>
                <a:latin typeface="Calibri" panose="020F0502020204030204"/>
              </a:rPr>
              <a:t>The employer shall include the potentially hazardous materials employed in fluxes, coatings, coverings, and filler metals, all of which are potentially used in welding and cutting, or are released to the atmosphere during welding and cutting, in the program established to comply with the Hazard Communication Standard (HCS) (§1910.1200). The employer shall ensure that each employee has access to labels on containers of such materials and safety data sheets, and is trained in accordance with the provisions of §1910.1200. </a:t>
            </a:r>
          </a:p>
        </p:txBody>
      </p:sp>
      <p:sp>
        <p:nvSpPr>
          <p:cNvPr id="7" name="TextBox 6">
            <a:extLst>
              <a:ext uri="{FF2B5EF4-FFF2-40B4-BE49-F238E27FC236}">
                <a16:creationId xmlns:a16="http://schemas.microsoft.com/office/drawing/2014/main" id="{967D5D3F-4C10-4BE6-860E-19C1EE78589E}"/>
              </a:ext>
            </a:extLst>
          </p:cNvPr>
          <p:cNvSpPr txBox="1"/>
          <p:nvPr/>
        </p:nvSpPr>
        <p:spPr>
          <a:xfrm>
            <a:off x="582134" y="4062814"/>
            <a:ext cx="4570029" cy="1754326"/>
          </a:xfrm>
          <a:prstGeom prst="rect">
            <a:avLst/>
          </a:prstGeom>
          <a:noFill/>
        </p:spPr>
        <p:txBody>
          <a:bodyPr wrap="square">
            <a:spAutoFit/>
          </a:bodyPr>
          <a:lstStyle/>
          <a:p>
            <a:pPr>
              <a:defRPr/>
            </a:pPr>
            <a:r>
              <a:rPr lang="en-US" dirty="0">
                <a:solidFill>
                  <a:srgbClr val="000000"/>
                </a:solidFill>
                <a:latin typeface="Calibri" panose="020F0502020204030204" pitchFamily="34" charset="0"/>
              </a:rPr>
              <a:t>SDS outlines a product’s…</a:t>
            </a:r>
          </a:p>
          <a:p>
            <a:pPr marL="214313" indent="-214313">
              <a:buFont typeface="Arial" panose="020B0604020202020204" pitchFamily="34" charset="0"/>
              <a:buChar char="•"/>
              <a:defRPr/>
            </a:pPr>
            <a:r>
              <a:rPr lang="en-US" dirty="0">
                <a:solidFill>
                  <a:srgbClr val="000000"/>
                </a:solidFill>
                <a:latin typeface="Calibri" panose="020F0502020204030204" pitchFamily="34" charset="0"/>
              </a:rPr>
              <a:t>Identity and composition</a:t>
            </a:r>
          </a:p>
          <a:p>
            <a:pPr marL="214313" indent="-214313">
              <a:buFont typeface="Arial" panose="020B0604020202020204" pitchFamily="34" charset="0"/>
              <a:buChar char="•"/>
              <a:defRPr/>
            </a:pPr>
            <a:r>
              <a:rPr lang="en-US" dirty="0">
                <a:solidFill>
                  <a:srgbClr val="000000"/>
                </a:solidFill>
                <a:latin typeface="Calibri" panose="020F0502020204030204" pitchFamily="34" charset="0"/>
              </a:rPr>
              <a:t>Potential hazards</a:t>
            </a:r>
          </a:p>
          <a:p>
            <a:pPr marL="214313" indent="-214313">
              <a:buFont typeface="Arial" panose="020B0604020202020204" pitchFamily="34" charset="0"/>
              <a:buChar char="•"/>
              <a:defRPr/>
            </a:pPr>
            <a:r>
              <a:rPr lang="en-US" dirty="0">
                <a:solidFill>
                  <a:srgbClr val="000000"/>
                </a:solidFill>
                <a:latin typeface="Calibri" panose="020F0502020204030204" pitchFamily="34" charset="0"/>
              </a:rPr>
              <a:t>Safe use</a:t>
            </a:r>
          </a:p>
          <a:p>
            <a:pPr marL="214313" indent="-214313">
              <a:buFont typeface="Arial" panose="020B0604020202020204" pitchFamily="34" charset="0"/>
              <a:buChar char="•"/>
              <a:defRPr/>
            </a:pPr>
            <a:r>
              <a:rPr lang="en-US" dirty="0">
                <a:solidFill>
                  <a:srgbClr val="000000"/>
                </a:solidFill>
                <a:latin typeface="Calibri" panose="020F0502020204030204" pitchFamily="34" charset="0"/>
              </a:rPr>
              <a:t>Handling information</a:t>
            </a:r>
          </a:p>
          <a:p>
            <a:pPr marL="214313" indent="-214313">
              <a:buFont typeface="Arial" panose="020B0604020202020204" pitchFamily="34" charset="0"/>
              <a:buChar char="•"/>
              <a:defRPr/>
            </a:pPr>
            <a:r>
              <a:rPr lang="en-US" dirty="0">
                <a:solidFill>
                  <a:srgbClr val="000000"/>
                </a:solidFill>
                <a:latin typeface="Calibri" panose="020F0502020204030204" pitchFamily="34" charset="0"/>
              </a:rPr>
              <a:t>Manufacturer contact information</a:t>
            </a:r>
          </a:p>
        </p:txBody>
      </p:sp>
      <p:sp>
        <p:nvSpPr>
          <p:cNvPr id="6" name="Title 1">
            <a:extLst>
              <a:ext uri="{FF2B5EF4-FFF2-40B4-BE49-F238E27FC236}">
                <a16:creationId xmlns:a16="http://schemas.microsoft.com/office/drawing/2014/main" id="{6ACE5307-2B50-418D-9155-3F0462D1EFF2}"/>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pic>
        <p:nvPicPr>
          <p:cNvPr id="11" name="Picture 10">
            <a:extLst>
              <a:ext uri="{FF2B5EF4-FFF2-40B4-BE49-F238E27FC236}">
                <a16:creationId xmlns:a16="http://schemas.microsoft.com/office/drawing/2014/main" id="{B9378274-5568-4C3B-8B0D-53BCE86C374E}"/>
              </a:ext>
            </a:extLst>
          </p:cNvPr>
          <p:cNvPicPr>
            <a:picLocks noChangeAspect="1"/>
          </p:cNvPicPr>
          <p:nvPr/>
        </p:nvPicPr>
        <p:blipFill>
          <a:blip r:embed="rId3"/>
          <a:stretch>
            <a:fillRect/>
          </a:stretch>
        </p:blipFill>
        <p:spPr>
          <a:xfrm>
            <a:off x="4654450" y="3661409"/>
            <a:ext cx="2030823" cy="3051907"/>
          </a:xfrm>
          <a:prstGeom prst="rect">
            <a:avLst/>
          </a:prstGeom>
        </p:spPr>
      </p:pic>
      <p:pic>
        <p:nvPicPr>
          <p:cNvPr id="13" name="Picture 12">
            <a:extLst>
              <a:ext uri="{FF2B5EF4-FFF2-40B4-BE49-F238E27FC236}">
                <a16:creationId xmlns:a16="http://schemas.microsoft.com/office/drawing/2014/main" id="{DA58460E-E051-4D87-97C6-879CDA8D0835}"/>
              </a:ext>
            </a:extLst>
          </p:cNvPr>
          <p:cNvPicPr>
            <a:picLocks noChangeAspect="1"/>
          </p:cNvPicPr>
          <p:nvPr/>
        </p:nvPicPr>
        <p:blipFill>
          <a:blip r:embed="rId4"/>
          <a:stretch>
            <a:fillRect/>
          </a:stretch>
        </p:blipFill>
        <p:spPr>
          <a:xfrm>
            <a:off x="7005548" y="3661409"/>
            <a:ext cx="2024418" cy="3051906"/>
          </a:xfrm>
          <a:prstGeom prst="rect">
            <a:avLst/>
          </a:prstGeom>
        </p:spPr>
      </p:pic>
    </p:spTree>
    <p:extLst>
      <p:ext uri="{BB962C8B-B14F-4D97-AF65-F5344CB8AC3E}">
        <p14:creationId xmlns:p14="http://schemas.microsoft.com/office/powerpoint/2010/main" val="169315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C97179-9E18-4824-9333-0073EBEC54BF}"/>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5" name="TextBox 4">
            <a:extLst>
              <a:ext uri="{FF2B5EF4-FFF2-40B4-BE49-F238E27FC236}">
                <a16:creationId xmlns:a16="http://schemas.microsoft.com/office/drawing/2014/main" id="{BD85931C-B2A5-4591-8A55-C7F90B6CC689}"/>
              </a:ext>
            </a:extLst>
          </p:cNvPr>
          <p:cNvSpPr txBox="1"/>
          <p:nvPr/>
        </p:nvSpPr>
        <p:spPr>
          <a:xfrm>
            <a:off x="886522" y="410835"/>
            <a:ext cx="7370956" cy="369332"/>
          </a:xfrm>
          <a:prstGeom prst="rect">
            <a:avLst/>
          </a:prstGeom>
          <a:noFill/>
        </p:spPr>
        <p:txBody>
          <a:bodyPr wrap="square">
            <a:spAutoFit/>
          </a:bodyPr>
          <a:lstStyle/>
          <a:p>
            <a:r>
              <a:rPr lang="en-US" b="1" dirty="0"/>
              <a:t>§1926.354 —  Welding, cutting, and heating in way of preservative coatings </a:t>
            </a:r>
          </a:p>
        </p:txBody>
      </p:sp>
      <p:sp>
        <p:nvSpPr>
          <p:cNvPr id="7" name="TextBox 6">
            <a:extLst>
              <a:ext uri="{FF2B5EF4-FFF2-40B4-BE49-F238E27FC236}">
                <a16:creationId xmlns:a16="http://schemas.microsoft.com/office/drawing/2014/main" id="{856F529E-83F2-4A8B-BD62-4C1E188F44C3}"/>
              </a:ext>
            </a:extLst>
          </p:cNvPr>
          <p:cNvSpPr txBox="1"/>
          <p:nvPr/>
        </p:nvSpPr>
        <p:spPr>
          <a:xfrm>
            <a:off x="234176" y="860204"/>
            <a:ext cx="8675648" cy="5909310"/>
          </a:xfrm>
          <a:prstGeom prst="rect">
            <a:avLst/>
          </a:prstGeom>
          <a:noFill/>
        </p:spPr>
        <p:txBody>
          <a:bodyPr wrap="square">
            <a:spAutoFit/>
          </a:bodyPr>
          <a:lstStyle/>
          <a:p>
            <a:r>
              <a:rPr lang="en-US" dirty="0"/>
              <a:t>Protective coatings are used on metals to keep them from rusting or corroding. Before welding, cutting, or heating on any surface covered by a preservative coating whose flammability is not known, a test shall be made by a competent person to determine its flammability. </a:t>
            </a:r>
          </a:p>
          <a:p>
            <a:endParaRPr lang="en-US" dirty="0"/>
          </a:p>
          <a:p>
            <a:r>
              <a:rPr lang="en-US" dirty="0"/>
              <a:t>When coatings are determined to be highly flammable, they shall be stripped from the area to be heated to prevent ignition.</a:t>
            </a:r>
          </a:p>
          <a:p>
            <a:endParaRPr lang="en-US" dirty="0"/>
          </a:p>
          <a:p>
            <a:r>
              <a:rPr lang="en-US" dirty="0"/>
              <a:t>The preservative coatings shall be removed a sufficient distance from the area to be heated to ensure that the temperature of the unstripped metal will not be appreciably raised. Artificial cooling of the metal surrounding the heating area may be used to limit the size of the area required to be cleaned.</a:t>
            </a:r>
          </a:p>
          <a:p>
            <a:endParaRPr lang="en-US" dirty="0"/>
          </a:p>
          <a:p>
            <a:r>
              <a:rPr lang="en-US" dirty="0"/>
              <a:t>Elevator personnel may encounter protective coatings on rails, machine beams, hydraulic jacks, and galvanized metal. </a:t>
            </a:r>
          </a:p>
          <a:p>
            <a:endParaRPr lang="en-US" dirty="0"/>
          </a:p>
          <a:p>
            <a:r>
              <a:rPr lang="en-US" b="0" i="0" dirty="0">
                <a:solidFill>
                  <a:srgbClr val="3F3F40"/>
                </a:solidFill>
                <a:effectLst/>
              </a:rPr>
              <a:t>When welding galvanized steel, the zinc coating vaporizes and mixes with the air to form zinc oxide fumes. The galvanized coating also has a small lead content. When welding galvanized steel this lead vaporizes and when mixed with air, forms lead oxide fumes. These fumes are dangerous and can lead to long-term health problems and should at all costs be avoided.</a:t>
            </a:r>
            <a:endParaRPr lang="en-US" dirty="0"/>
          </a:p>
        </p:txBody>
      </p:sp>
    </p:spTree>
    <p:extLst>
      <p:ext uri="{BB962C8B-B14F-4D97-AF65-F5344CB8AC3E}">
        <p14:creationId xmlns:p14="http://schemas.microsoft.com/office/powerpoint/2010/main" val="3217199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9903B9-09ED-4D5B-B482-200B603CEDDA}"/>
              </a:ext>
            </a:extLst>
          </p:cNvPr>
          <p:cNvSpPr txBox="1"/>
          <p:nvPr/>
        </p:nvSpPr>
        <p:spPr>
          <a:xfrm>
            <a:off x="735117" y="2664961"/>
            <a:ext cx="7673762" cy="400110"/>
          </a:xfrm>
          <a:prstGeom prst="rect">
            <a:avLst/>
          </a:prstGeom>
          <a:noFill/>
        </p:spPr>
        <p:txBody>
          <a:bodyPr wrap="square">
            <a:spAutoFit/>
          </a:bodyPr>
          <a:lstStyle/>
          <a:p>
            <a:pPr>
              <a:defRPr/>
            </a:pPr>
            <a:r>
              <a:rPr lang="en-US" sz="2000" dirty="0">
                <a:solidFill>
                  <a:srgbClr val="000000"/>
                </a:solidFill>
                <a:latin typeface="Calibri" panose="020F0502020204030204" pitchFamily="34" charset="0"/>
              </a:rPr>
              <a:t>There is a splice in your welding lead 6’ from the holder. Is it safe to use? </a:t>
            </a:r>
            <a:endParaRPr lang="en-US" sz="2000"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6C754BF4-73E9-4B89-82B7-66762B272832}"/>
              </a:ext>
            </a:extLst>
          </p:cNvPr>
          <p:cNvSpPr txBox="1"/>
          <p:nvPr/>
        </p:nvSpPr>
        <p:spPr>
          <a:xfrm>
            <a:off x="3593302" y="3217499"/>
            <a:ext cx="1957392" cy="400110"/>
          </a:xfrm>
          <a:prstGeom prst="rect">
            <a:avLst/>
          </a:prstGeom>
          <a:noFill/>
        </p:spPr>
        <p:txBody>
          <a:bodyPr wrap="square">
            <a:spAutoFit/>
          </a:bodyPr>
          <a:lstStyle/>
          <a:p>
            <a:pPr>
              <a:defRPr/>
            </a:pPr>
            <a:r>
              <a:rPr lang="en-US" sz="2000">
                <a:solidFill>
                  <a:srgbClr val="FF0000"/>
                </a:solidFill>
                <a:latin typeface="Calibri" panose="020F0502020204030204" pitchFamily="34" charset="0"/>
              </a:rPr>
              <a:t>No (10’ or more)</a:t>
            </a:r>
          </a:p>
        </p:txBody>
      </p:sp>
      <p:sp>
        <p:nvSpPr>
          <p:cNvPr id="21" name="TextBox 20">
            <a:extLst>
              <a:ext uri="{FF2B5EF4-FFF2-40B4-BE49-F238E27FC236}">
                <a16:creationId xmlns:a16="http://schemas.microsoft.com/office/drawing/2014/main" id="{F6826D57-5071-4F61-A004-C3FA5453097B}"/>
              </a:ext>
            </a:extLst>
          </p:cNvPr>
          <p:cNvSpPr txBox="1"/>
          <p:nvPr/>
        </p:nvSpPr>
        <p:spPr>
          <a:xfrm>
            <a:off x="2595251" y="4358109"/>
            <a:ext cx="3953495" cy="400110"/>
          </a:xfrm>
          <a:prstGeom prst="rect">
            <a:avLst/>
          </a:prstGeom>
          <a:noFill/>
        </p:spPr>
        <p:txBody>
          <a:bodyPr wrap="square">
            <a:spAutoFit/>
          </a:bodyPr>
          <a:lstStyle/>
          <a:p>
            <a:pPr>
              <a:defRPr/>
            </a:pPr>
            <a:r>
              <a:rPr lang="en-US" sz="2000" dirty="0">
                <a:solidFill>
                  <a:srgbClr val="000000"/>
                </a:solidFill>
                <a:latin typeface="Calibri" panose="020F0502020204030204" pitchFamily="34" charset="0"/>
              </a:rPr>
              <a:t>Who can repair a welding machine? </a:t>
            </a:r>
            <a:endParaRPr lang="en-US" sz="2000" dirty="0">
              <a:solidFill>
                <a:prstClr val="black"/>
              </a:solidFill>
              <a:latin typeface="Calibri" panose="020F0502020204030204"/>
            </a:endParaRPr>
          </a:p>
        </p:txBody>
      </p:sp>
      <p:sp>
        <p:nvSpPr>
          <p:cNvPr id="23" name="TextBox 22">
            <a:extLst>
              <a:ext uri="{FF2B5EF4-FFF2-40B4-BE49-F238E27FC236}">
                <a16:creationId xmlns:a16="http://schemas.microsoft.com/office/drawing/2014/main" id="{258E7A8D-A2B6-4228-B4F0-CAA462AFF96C}"/>
              </a:ext>
            </a:extLst>
          </p:cNvPr>
          <p:cNvSpPr txBox="1"/>
          <p:nvPr/>
        </p:nvSpPr>
        <p:spPr>
          <a:xfrm>
            <a:off x="1721869" y="4905614"/>
            <a:ext cx="5700258" cy="400110"/>
          </a:xfrm>
          <a:prstGeom prst="rect">
            <a:avLst/>
          </a:prstGeom>
          <a:noFill/>
        </p:spPr>
        <p:txBody>
          <a:bodyPr wrap="square">
            <a:spAutoFit/>
          </a:bodyPr>
          <a:lstStyle/>
          <a:p>
            <a:pPr>
              <a:defRPr/>
            </a:pPr>
            <a:r>
              <a:rPr lang="en-US" sz="2000">
                <a:solidFill>
                  <a:srgbClr val="FF0000"/>
                </a:solidFill>
                <a:latin typeface="Calibri" panose="020F0502020204030204" pitchFamily="34" charset="0"/>
              </a:rPr>
              <a:t>Only a qualified person can repair a welding machine</a:t>
            </a:r>
          </a:p>
        </p:txBody>
      </p:sp>
      <p:pic>
        <p:nvPicPr>
          <p:cNvPr id="29698" name="Picture 2" descr="See the source image">
            <a:extLst>
              <a:ext uri="{FF2B5EF4-FFF2-40B4-BE49-F238E27FC236}">
                <a16:creationId xmlns:a16="http://schemas.microsoft.com/office/drawing/2014/main" id="{C1565DA6-0D2F-47AA-A143-E5CABF4AE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765" y="564799"/>
            <a:ext cx="3750469" cy="160734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A54DE00B-9CD5-4B78-AEEE-29C8299CB912}"/>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4933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9D1DE5C0-E75A-406E-8333-7D69291C77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30720" y="1884778"/>
            <a:ext cx="5923893" cy="3783725"/>
          </a:xfrm>
          <a:prstGeom prst="rect">
            <a:avLst/>
          </a:prstGeom>
          <a:noFill/>
          <a:ln>
            <a:noFill/>
          </a:ln>
        </p:spPr>
      </p:pic>
      <p:sp>
        <p:nvSpPr>
          <p:cNvPr id="5" name="Speech Bubble: Rectangle with Corners Rounded 4">
            <a:extLst>
              <a:ext uri="{FF2B5EF4-FFF2-40B4-BE49-F238E27FC236}">
                <a16:creationId xmlns:a16="http://schemas.microsoft.com/office/drawing/2014/main" id="{85C6AB47-2C53-4478-B70F-C951B13C4E16}"/>
              </a:ext>
            </a:extLst>
          </p:cNvPr>
          <p:cNvSpPr/>
          <p:nvPr/>
        </p:nvSpPr>
        <p:spPr>
          <a:xfrm>
            <a:off x="5940944" y="3717251"/>
            <a:ext cx="2248786" cy="1255971"/>
          </a:xfrm>
          <a:prstGeom prst="wedgeRoundRectCallout">
            <a:avLst>
              <a:gd name="adj1" fmla="val -134663"/>
              <a:gd name="adj2" fmla="val -581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prstClr val="black"/>
                </a:solidFill>
                <a:latin typeface="Calibri" panose="020F0502020204030204"/>
              </a:rPr>
              <a:t>Improper helmets/shields for electric arc welding</a:t>
            </a:r>
          </a:p>
        </p:txBody>
      </p:sp>
      <p:sp>
        <p:nvSpPr>
          <p:cNvPr id="6" name="Thought Bubble: Cloud 5">
            <a:extLst>
              <a:ext uri="{FF2B5EF4-FFF2-40B4-BE49-F238E27FC236}">
                <a16:creationId xmlns:a16="http://schemas.microsoft.com/office/drawing/2014/main" id="{257E489E-175A-4D38-BC56-DA9C44BE96D5}"/>
              </a:ext>
            </a:extLst>
          </p:cNvPr>
          <p:cNvSpPr/>
          <p:nvPr/>
        </p:nvSpPr>
        <p:spPr>
          <a:xfrm>
            <a:off x="4154674" y="1622521"/>
            <a:ext cx="1786270" cy="869211"/>
          </a:xfrm>
          <a:prstGeom prst="cloudCallout">
            <a:avLst>
              <a:gd name="adj1" fmla="val -81994"/>
              <a:gd name="adj2" fmla="val 37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500" b="1">
                <a:solidFill>
                  <a:prstClr val="black"/>
                </a:solidFill>
                <a:latin typeface="Calibri" panose="020F0502020204030204"/>
              </a:rPr>
              <a:t>But I got on a long sleeve shirt </a:t>
            </a:r>
          </a:p>
        </p:txBody>
      </p:sp>
      <p:sp>
        <p:nvSpPr>
          <p:cNvPr id="7" name="Title 1">
            <a:extLst>
              <a:ext uri="{FF2B5EF4-FFF2-40B4-BE49-F238E27FC236}">
                <a16:creationId xmlns:a16="http://schemas.microsoft.com/office/drawing/2014/main" id="{5484DE42-5B8B-473F-B558-EB7857148E70}"/>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8" name="TextBox 7">
            <a:extLst>
              <a:ext uri="{FF2B5EF4-FFF2-40B4-BE49-F238E27FC236}">
                <a16:creationId xmlns:a16="http://schemas.microsoft.com/office/drawing/2014/main" id="{C4F0D073-E5D3-45B6-ACE4-3AE9C274675C}"/>
              </a:ext>
            </a:extLst>
          </p:cNvPr>
          <p:cNvSpPr txBox="1"/>
          <p:nvPr/>
        </p:nvSpPr>
        <p:spPr>
          <a:xfrm>
            <a:off x="2712965" y="455764"/>
            <a:ext cx="3718069" cy="553998"/>
          </a:xfrm>
          <a:prstGeom prst="rect">
            <a:avLst/>
          </a:prstGeom>
          <a:noFill/>
        </p:spPr>
        <p:txBody>
          <a:bodyPr wrap="none" rtlCol="0">
            <a:spAutoFit/>
          </a:bodyPr>
          <a:lstStyle/>
          <a:p>
            <a:pPr>
              <a:defRPr/>
            </a:pPr>
            <a:r>
              <a:rPr lang="en-US" sz="3000" b="1">
                <a:solidFill>
                  <a:prstClr val="black"/>
                </a:solidFill>
                <a:latin typeface="Calibri" panose="020F0502020204030204"/>
              </a:rPr>
              <a:t>Anything wrong here?</a:t>
            </a:r>
          </a:p>
        </p:txBody>
      </p:sp>
    </p:spTree>
    <p:extLst>
      <p:ext uri="{BB962C8B-B14F-4D97-AF65-F5344CB8AC3E}">
        <p14:creationId xmlns:p14="http://schemas.microsoft.com/office/powerpoint/2010/main" val="22966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7C9BD440-7529-4530-B4F9-45947CB642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892" y="2117210"/>
            <a:ext cx="5542220" cy="3677447"/>
          </a:xfrm>
          <a:prstGeom prst="rect">
            <a:avLst/>
          </a:prstGeom>
          <a:noFill/>
          <a:ln>
            <a:noFill/>
          </a:ln>
        </p:spPr>
      </p:pic>
      <p:sp>
        <p:nvSpPr>
          <p:cNvPr id="4" name="Speech Bubble: Rectangle with Corners Rounded 3">
            <a:extLst>
              <a:ext uri="{FF2B5EF4-FFF2-40B4-BE49-F238E27FC236}">
                <a16:creationId xmlns:a16="http://schemas.microsoft.com/office/drawing/2014/main" id="{4DFC9B62-5E6C-4128-AD7D-D1E587E6F4F7}"/>
              </a:ext>
            </a:extLst>
          </p:cNvPr>
          <p:cNvSpPr/>
          <p:nvPr/>
        </p:nvSpPr>
        <p:spPr>
          <a:xfrm>
            <a:off x="1650705" y="2426633"/>
            <a:ext cx="1507165" cy="877187"/>
          </a:xfrm>
          <a:prstGeom prst="wedgeRoundRectCallout">
            <a:avLst>
              <a:gd name="adj1" fmla="val 70701"/>
              <a:gd name="adj2" fmla="val 13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prstClr val="black"/>
                </a:solidFill>
                <a:latin typeface="Calibri" panose="020F0502020204030204"/>
              </a:rPr>
              <a:t>Electrode left in the holder</a:t>
            </a:r>
          </a:p>
        </p:txBody>
      </p:sp>
      <p:sp>
        <p:nvSpPr>
          <p:cNvPr id="5" name="Speech Bubble: Rectangle with Corners Rounded 4">
            <a:extLst>
              <a:ext uri="{FF2B5EF4-FFF2-40B4-BE49-F238E27FC236}">
                <a16:creationId xmlns:a16="http://schemas.microsoft.com/office/drawing/2014/main" id="{E3AE0DE5-2D3F-4D98-9F6F-24629C64E05E}"/>
              </a:ext>
            </a:extLst>
          </p:cNvPr>
          <p:cNvSpPr/>
          <p:nvPr/>
        </p:nvSpPr>
        <p:spPr>
          <a:xfrm>
            <a:off x="6371560" y="3048637"/>
            <a:ext cx="1451345" cy="1009721"/>
          </a:xfrm>
          <a:prstGeom prst="wedgeRoundRectCallout">
            <a:avLst>
              <a:gd name="adj1" fmla="val -148855"/>
              <a:gd name="adj2" fmla="val 179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prstClr val="black"/>
                </a:solidFill>
                <a:latin typeface="Calibri" panose="020F0502020204030204"/>
              </a:rPr>
              <a:t>This repair looks a little sketchy</a:t>
            </a:r>
          </a:p>
        </p:txBody>
      </p:sp>
      <p:sp>
        <p:nvSpPr>
          <p:cNvPr id="7" name="TextBox 6">
            <a:extLst>
              <a:ext uri="{FF2B5EF4-FFF2-40B4-BE49-F238E27FC236}">
                <a16:creationId xmlns:a16="http://schemas.microsoft.com/office/drawing/2014/main" id="{B750A82B-3320-44AD-8DE0-443F2E985E67}"/>
              </a:ext>
            </a:extLst>
          </p:cNvPr>
          <p:cNvSpPr txBox="1"/>
          <p:nvPr/>
        </p:nvSpPr>
        <p:spPr>
          <a:xfrm>
            <a:off x="2899189" y="1353863"/>
            <a:ext cx="3718069" cy="553998"/>
          </a:xfrm>
          <a:prstGeom prst="rect">
            <a:avLst/>
          </a:prstGeom>
          <a:noFill/>
        </p:spPr>
        <p:txBody>
          <a:bodyPr wrap="none" rtlCol="0">
            <a:spAutoFit/>
          </a:bodyPr>
          <a:lstStyle/>
          <a:p>
            <a:pPr>
              <a:defRPr/>
            </a:pPr>
            <a:r>
              <a:rPr lang="en-US" sz="3000" b="1">
                <a:solidFill>
                  <a:prstClr val="black"/>
                </a:solidFill>
                <a:latin typeface="Calibri" panose="020F0502020204030204"/>
              </a:rPr>
              <a:t>Anything wrong here?</a:t>
            </a:r>
          </a:p>
        </p:txBody>
      </p:sp>
      <p:sp>
        <p:nvSpPr>
          <p:cNvPr id="8" name="Title 1">
            <a:extLst>
              <a:ext uri="{FF2B5EF4-FFF2-40B4-BE49-F238E27FC236}">
                <a16:creationId xmlns:a16="http://schemas.microsoft.com/office/drawing/2014/main" id="{AE83E3EA-62B3-4879-A3A8-2111CC263031}"/>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77305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8CAFD1-C706-4DF9-BEF4-7DCAFAEA55EE}"/>
              </a:ext>
            </a:extLst>
          </p:cNvPr>
          <p:cNvPicPr>
            <a:picLocks noChangeAspect="1"/>
          </p:cNvPicPr>
          <p:nvPr/>
        </p:nvPicPr>
        <p:blipFill>
          <a:blip r:embed="rId2"/>
          <a:stretch>
            <a:fillRect/>
          </a:stretch>
        </p:blipFill>
        <p:spPr>
          <a:xfrm>
            <a:off x="2376377" y="2173030"/>
            <a:ext cx="4744779" cy="3675272"/>
          </a:xfrm>
          <a:prstGeom prst="rect">
            <a:avLst/>
          </a:prstGeom>
        </p:spPr>
      </p:pic>
      <p:sp>
        <p:nvSpPr>
          <p:cNvPr id="9" name="TextBox 8">
            <a:extLst>
              <a:ext uri="{FF2B5EF4-FFF2-40B4-BE49-F238E27FC236}">
                <a16:creationId xmlns:a16="http://schemas.microsoft.com/office/drawing/2014/main" id="{14D37EEB-05C2-46B8-B4F5-4ADBAC070C13}"/>
              </a:ext>
            </a:extLst>
          </p:cNvPr>
          <p:cNvSpPr txBox="1"/>
          <p:nvPr/>
        </p:nvSpPr>
        <p:spPr>
          <a:xfrm>
            <a:off x="733647" y="1614820"/>
            <a:ext cx="5837945" cy="369332"/>
          </a:xfrm>
          <a:prstGeom prst="rect">
            <a:avLst/>
          </a:prstGeom>
          <a:noFill/>
        </p:spPr>
        <p:txBody>
          <a:bodyPr wrap="none" rtlCol="0">
            <a:spAutoFit/>
          </a:bodyPr>
          <a:lstStyle/>
          <a:p>
            <a:pPr>
              <a:defRPr/>
            </a:pPr>
            <a:r>
              <a:rPr lang="en-US">
                <a:solidFill>
                  <a:prstClr val="black"/>
                </a:solidFill>
                <a:latin typeface="Calibri" panose="020F0502020204030204"/>
              </a:rPr>
              <a:t>Definitely not a splice made by an elevator constructor……    </a:t>
            </a:r>
          </a:p>
        </p:txBody>
      </p:sp>
      <p:pic>
        <p:nvPicPr>
          <p:cNvPr id="31746" name="Picture 2" descr="See the source image">
            <a:extLst>
              <a:ext uri="{FF2B5EF4-FFF2-40B4-BE49-F238E27FC236}">
                <a16:creationId xmlns:a16="http://schemas.microsoft.com/office/drawing/2014/main" id="{DB897C25-184F-4CBC-B953-A27D1BD71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173" y="1368651"/>
            <a:ext cx="1552025" cy="11848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DBE7955-96F6-4629-8F3E-FEA7E4F634E5}"/>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8447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30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2000" fill="hold"/>
                                        <p:tgtEl>
                                          <p:spTgt spid="31746"/>
                                        </p:tgtEl>
                                        <p:attrNameLst>
                                          <p:attrName>ppt_w</p:attrName>
                                        </p:attrNameLst>
                                      </p:cBhvr>
                                      <p:tavLst>
                                        <p:tav tm="0">
                                          <p:val>
                                            <p:fltVal val="0"/>
                                          </p:val>
                                        </p:tav>
                                        <p:tav tm="100000">
                                          <p:val>
                                            <p:strVal val="#ppt_w"/>
                                          </p:val>
                                        </p:tav>
                                      </p:tavLst>
                                    </p:anim>
                                    <p:anim calcmode="lin" valueType="num">
                                      <p:cBhvr>
                                        <p:cTn id="8" dur="2000" fill="hold"/>
                                        <p:tgtEl>
                                          <p:spTgt spid="31746"/>
                                        </p:tgtEl>
                                        <p:attrNameLst>
                                          <p:attrName>ppt_h</p:attrName>
                                        </p:attrNameLst>
                                      </p:cBhvr>
                                      <p:tavLst>
                                        <p:tav tm="0">
                                          <p:val>
                                            <p:fltVal val="0"/>
                                          </p:val>
                                        </p:tav>
                                        <p:tav tm="100000">
                                          <p:val>
                                            <p:strVal val="#ppt_h"/>
                                          </p:val>
                                        </p:tav>
                                      </p:tavLst>
                                    </p:anim>
                                    <p:anim calcmode="lin" valueType="num">
                                      <p:cBhvr>
                                        <p:cTn id="9" dur="2000" fill="hold"/>
                                        <p:tgtEl>
                                          <p:spTgt spid="31746"/>
                                        </p:tgtEl>
                                        <p:attrNameLst>
                                          <p:attrName>style.rotation</p:attrName>
                                        </p:attrNameLst>
                                      </p:cBhvr>
                                      <p:tavLst>
                                        <p:tav tm="0">
                                          <p:val>
                                            <p:fltVal val="90"/>
                                          </p:val>
                                        </p:tav>
                                        <p:tav tm="100000">
                                          <p:val>
                                            <p:fltVal val="0"/>
                                          </p:val>
                                        </p:tav>
                                      </p:tavLst>
                                    </p:anim>
                                    <p:animEffect transition="in" filter="fade">
                                      <p:cBhvr>
                                        <p:cTn id="10"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A3DF45D-4461-43D8-8339-355707363655}"/>
              </a:ext>
            </a:extLst>
          </p:cNvPr>
          <p:cNvGraphicFramePr>
            <a:graphicFrameLocks noChangeAspect="1"/>
          </p:cNvGraphicFramePr>
          <p:nvPr>
            <p:extLst>
              <p:ext uri="{D42A27DB-BD31-4B8C-83A1-F6EECF244321}">
                <p14:modId xmlns:p14="http://schemas.microsoft.com/office/powerpoint/2010/main" val="1533572377"/>
              </p:ext>
            </p:extLst>
          </p:nvPr>
        </p:nvGraphicFramePr>
        <p:xfrm>
          <a:off x="395095" y="1715722"/>
          <a:ext cx="3139679" cy="4063604"/>
        </p:xfrm>
        <a:graphic>
          <a:graphicData uri="http://schemas.openxmlformats.org/presentationml/2006/ole">
            <mc:AlternateContent xmlns:mc="http://schemas.openxmlformats.org/markup-compatibility/2006">
              <mc:Choice xmlns:v="urn:schemas-microsoft-com:vml" Requires="v">
                <p:oleObj name="Acrobat Document" r:id="rId3" imgW="5829103" imgH="7543800" progId="AcroExch.Document.DC">
                  <p:embed/>
                </p:oleObj>
              </mc:Choice>
              <mc:Fallback>
                <p:oleObj name="Acrobat Document" r:id="rId3" imgW="5829103" imgH="7543800" progId="AcroExch.Document.DC">
                  <p:embed/>
                  <p:pic>
                    <p:nvPicPr>
                      <p:cNvPr id="3" name="Object 2">
                        <a:extLst>
                          <a:ext uri="{FF2B5EF4-FFF2-40B4-BE49-F238E27FC236}">
                            <a16:creationId xmlns:a16="http://schemas.microsoft.com/office/drawing/2014/main" id="{0A3DF45D-4461-43D8-8339-355707363655}"/>
                          </a:ext>
                        </a:extLst>
                      </p:cNvPr>
                      <p:cNvPicPr/>
                      <p:nvPr/>
                    </p:nvPicPr>
                    <p:blipFill>
                      <a:blip r:embed="rId4"/>
                      <a:stretch>
                        <a:fillRect/>
                      </a:stretch>
                    </p:blipFill>
                    <p:spPr>
                      <a:xfrm>
                        <a:off x="395095" y="1715722"/>
                        <a:ext cx="3139679" cy="4063604"/>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3BB2699-6998-422B-874C-ADFD6A0FEB90}"/>
              </a:ext>
            </a:extLst>
          </p:cNvPr>
          <p:cNvPicPr>
            <a:picLocks noChangeAspect="1"/>
          </p:cNvPicPr>
          <p:nvPr/>
        </p:nvPicPr>
        <p:blipFill>
          <a:blip r:embed="rId5"/>
          <a:stretch>
            <a:fillRect/>
          </a:stretch>
        </p:blipFill>
        <p:spPr>
          <a:xfrm>
            <a:off x="4109150" y="1715722"/>
            <a:ext cx="3139679" cy="4076627"/>
          </a:xfrm>
          <a:prstGeom prst="rect">
            <a:avLst/>
          </a:prstGeom>
        </p:spPr>
      </p:pic>
      <p:sp>
        <p:nvSpPr>
          <p:cNvPr id="6" name="Title 1">
            <a:extLst>
              <a:ext uri="{FF2B5EF4-FFF2-40B4-BE49-F238E27FC236}">
                <a16:creationId xmlns:a16="http://schemas.microsoft.com/office/drawing/2014/main" id="{123B134A-186E-460B-8BE1-96F93EB0B152}"/>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3881603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3F3994-E421-495F-ACE6-5A6E6ABFF4E0}"/>
              </a:ext>
            </a:extLst>
          </p:cNvPr>
          <p:cNvSpPr txBox="1"/>
          <p:nvPr/>
        </p:nvSpPr>
        <p:spPr>
          <a:xfrm>
            <a:off x="438593" y="655874"/>
            <a:ext cx="1863011" cy="523220"/>
          </a:xfrm>
          <a:prstGeom prst="rect">
            <a:avLst/>
          </a:prstGeom>
          <a:noFill/>
        </p:spPr>
        <p:txBody>
          <a:bodyPr wrap="none" rtlCol="0">
            <a:spAutoFit/>
          </a:bodyPr>
          <a:lstStyle/>
          <a:p>
            <a:pPr>
              <a:defRPr/>
            </a:pPr>
            <a:r>
              <a:rPr lang="en-US" sz="2800" b="1">
                <a:solidFill>
                  <a:prstClr val="black"/>
                </a:solidFill>
                <a:latin typeface="Calibri" panose="020F0502020204030204"/>
              </a:rPr>
              <a:t>Summary…</a:t>
            </a:r>
          </a:p>
        </p:txBody>
      </p:sp>
      <p:sp>
        <p:nvSpPr>
          <p:cNvPr id="8" name="TextBox 7">
            <a:extLst>
              <a:ext uri="{FF2B5EF4-FFF2-40B4-BE49-F238E27FC236}">
                <a16:creationId xmlns:a16="http://schemas.microsoft.com/office/drawing/2014/main" id="{FD5EC818-653A-4CE3-AC40-4B93210A3DE6}"/>
              </a:ext>
            </a:extLst>
          </p:cNvPr>
          <p:cNvSpPr txBox="1"/>
          <p:nvPr/>
        </p:nvSpPr>
        <p:spPr>
          <a:xfrm>
            <a:off x="438593" y="1322850"/>
            <a:ext cx="8389088" cy="1608133"/>
          </a:xfrm>
          <a:prstGeom prst="rect">
            <a:avLst/>
          </a:prstGeom>
          <a:noFill/>
        </p:spPr>
        <p:txBody>
          <a:bodyPr wrap="square" lIns="68580" tIns="34290" rIns="68580" bIns="34290" rtlCol="0" anchor="t">
            <a:spAutoFit/>
          </a:bodyPr>
          <a:lstStyle/>
          <a:p>
            <a:pPr>
              <a:defRPr/>
            </a:pPr>
            <a:r>
              <a:rPr lang="en-US" sz="2000">
                <a:latin typeface="Calibri" panose="020F0502020204030204"/>
              </a:rPr>
              <a:t>We reviewed the OSHA Standards and discussed the different types of welding and cutting equipment covered by 1926 Subpart J and 1910 Subpart Q. Your employer must provide you training on the equipment you will be using, and you, the employee must always follow the proper safety procedures and use the proper PPE. </a:t>
            </a:r>
            <a:endParaRPr lang="en-US" sz="1400"/>
          </a:p>
        </p:txBody>
      </p:sp>
      <p:sp>
        <p:nvSpPr>
          <p:cNvPr id="6" name="TextBox 5">
            <a:extLst>
              <a:ext uri="{FF2B5EF4-FFF2-40B4-BE49-F238E27FC236}">
                <a16:creationId xmlns:a16="http://schemas.microsoft.com/office/drawing/2014/main" id="{B9BC834D-B823-411C-8AE7-528756019995}"/>
              </a:ext>
            </a:extLst>
          </p:cNvPr>
          <p:cNvSpPr txBox="1"/>
          <p:nvPr/>
        </p:nvSpPr>
        <p:spPr>
          <a:xfrm>
            <a:off x="438593" y="3238877"/>
            <a:ext cx="4574156" cy="1631216"/>
          </a:xfrm>
          <a:prstGeom prst="rect">
            <a:avLst/>
          </a:prstGeom>
          <a:noFill/>
        </p:spPr>
        <p:txBody>
          <a:bodyPr wrap="square">
            <a:spAutoFit/>
          </a:bodyPr>
          <a:lstStyle/>
          <a:p>
            <a:pPr>
              <a:defRPr/>
            </a:pPr>
            <a:r>
              <a:rPr lang="en-US" sz="2000">
                <a:latin typeface="Calibri" panose="020F0502020204030204"/>
              </a:rPr>
              <a:t>Workplace accidents are costly:</a:t>
            </a:r>
          </a:p>
          <a:p>
            <a:pPr marL="257175" indent="-257175">
              <a:buFont typeface="Arial" panose="020B0604020202020204" pitchFamily="34" charset="0"/>
              <a:buChar char="•"/>
              <a:defRPr/>
            </a:pPr>
            <a:r>
              <a:rPr lang="en-US" sz="2000">
                <a:latin typeface="Calibri" panose="020F0502020204030204"/>
              </a:rPr>
              <a:t>Personal hardship (pain and suffering)</a:t>
            </a:r>
          </a:p>
          <a:p>
            <a:pPr marL="257175" indent="-257175">
              <a:buFont typeface="Arial" panose="020B0604020202020204" pitchFamily="34" charset="0"/>
              <a:buChar char="•"/>
              <a:defRPr/>
            </a:pPr>
            <a:r>
              <a:rPr lang="en-US" sz="2000">
                <a:latin typeface="Calibri" panose="020F0502020204030204"/>
              </a:rPr>
              <a:t>Loss of work and wages</a:t>
            </a:r>
          </a:p>
          <a:p>
            <a:pPr marL="257175" indent="-257175">
              <a:buFont typeface="Arial" panose="020B0604020202020204" pitchFamily="34" charset="0"/>
              <a:buChar char="•"/>
              <a:defRPr/>
            </a:pPr>
            <a:r>
              <a:rPr lang="en-US" sz="2000">
                <a:latin typeface="Calibri" panose="020F0502020204030204"/>
              </a:rPr>
              <a:t>Poor employee morale</a:t>
            </a:r>
          </a:p>
          <a:p>
            <a:pPr marL="257175" indent="-257175">
              <a:buFont typeface="Arial" panose="020B0604020202020204" pitchFamily="34" charset="0"/>
              <a:buChar char="•"/>
              <a:defRPr/>
            </a:pPr>
            <a:r>
              <a:rPr lang="en-US" sz="2000">
                <a:latin typeface="Calibri" panose="020F0502020204030204"/>
              </a:rPr>
              <a:t>Reduced productivity</a:t>
            </a:r>
          </a:p>
        </p:txBody>
      </p:sp>
      <p:sp>
        <p:nvSpPr>
          <p:cNvPr id="9" name="TextBox 8">
            <a:extLst>
              <a:ext uri="{FF2B5EF4-FFF2-40B4-BE49-F238E27FC236}">
                <a16:creationId xmlns:a16="http://schemas.microsoft.com/office/drawing/2014/main" id="{4008EFDD-FA00-4B20-AC5D-6AE0DCAEF394}"/>
              </a:ext>
            </a:extLst>
          </p:cNvPr>
          <p:cNvSpPr txBox="1"/>
          <p:nvPr/>
        </p:nvSpPr>
        <p:spPr>
          <a:xfrm>
            <a:off x="438593" y="5177988"/>
            <a:ext cx="8389088" cy="915635"/>
          </a:xfrm>
          <a:prstGeom prst="rect">
            <a:avLst/>
          </a:prstGeom>
          <a:noFill/>
        </p:spPr>
        <p:txBody>
          <a:bodyPr wrap="square">
            <a:spAutoFit/>
          </a:bodyPr>
          <a:lstStyle/>
          <a:p>
            <a:pPr marL="257175" indent="-257175">
              <a:buFont typeface="Arial" panose="020B0604020202020204" pitchFamily="34" charset="0"/>
              <a:buChar char="•"/>
              <a:defRPr/>
            </a:pPr>
            <a:endParaRPr lang="en-US" sz="1350">
              <a:latin typeface="Calibri" panose="020F0502020204030204"/>
            </a:endParaRPr>
          </a:p>
          <a:p>
            <a:pPr>
              <a:defRPr/>
            </a:pPr>
            <a:r>
              <a:rPr lang="en-US" sz="2000">
                <a:latin typeface="Calibri" panose="020F0502020204030204"/>
              </a:rPr>
              <a:t>Your family needs you and they are counting on you. Don't let them down. Work safe!</a:t>
            </a:r>
            <a:endParaRPr lang="en-US" sz="2000">
              <a:cs typeface="Calibri"/>
            </a:endParaRPr>
          </a:p>
        </p:txBody>
      </p:sp>
      <p:sp>
        <p:nvSpPr>
          <p:cNvPr id="7" name="Title 1">
            <a:extLst>
              <a:ext uri="{FF2B5EF4-FFF2-40B4-BE49-F238E27FC236}">
                <a16:creationId xmlns:a16="http://schemas.microsoft.com/office/drawing/2014/main" id="{057FD009-2C93-43A4-9020-13A451424F49}"/>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1340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C7BCB-A4A5-4A40-A26C-2884DB683304}"/>
              </a:ext>
            </a:extLst>
          </p:cNvPr>
          <p:cNvSpPr txBox="1"/>
          <p:nvPr/>
        </p:nvSpPr>
        <p:spPr>
          <a:xfrm>
            <a:off x="558261" y="1194302"/>
            <a:ext cx="8478161" cy="5332229"/>
          </a:xfrm>
          <a:prstGeom prst="rect">
            <a:avLst/>
          </a:prstGeom>
          <a:noFill/>
        </p:spPr>
        <p:txBody>
          <a:bodyPr wrap="square" lIns="68580" tIns="34290" rIns="68580" bIns="34290" anchor="t">
            <a:spAutoFit/>
          </a:bodyPr>
          <a:lstStyle/>
          <a:p>
            <a:pPr>
              <a:defRPr/>
            </a:pPr>
            <a:r>
              <a:rPr lang="en-US" dirty="0">
                <a:solidFill>
                  <a:srgbClr val="000000"/>
                </a:solidFill>
                <a:latin typeface="Calibri" panose="020F0502020204030204" pitchFamily="34" charset="0"/>
              </a:rPr>
              <a:t>29 CFR 1926 Subpart J covers requirements for welding and cutting in the construction environment. There are some additional requirements that are covered in other Standards. These are referred to as horizontal standards. </a:t>
            </a:r>
          </a:p>
          <a:p>
            <a:pPr>
              <a:defRPr/>
            </a:pPr>
            <a:endParaRPr lang="en-US" dirty="0">
              <a:solidFill>
                <a:srgbClr val="000000"/>
              </a:solidFill>
              <a:latin typeface="Calibri" panose="020F0502020204030204" pitchFamily="34" charset="0"/>
            </a:endParaRPr>
          </a:p>
          <a:p>
            <a:r>
              <a:rPr lang="en-US" b="1" dirty="0"/>
              <a:t>Horizontal Standards</a:t>
            </a:r>
          </a:p>
          <a:p>
            <a:r>
              <a:rPr lang="en-US" dirty="0"/>
              <a:t>Horizontal standards are the OSHA standards that apply to most workplaces.</a:t>
            </a:r>
          </a:p>
          <a:p>
            <a:endParaRPr lang="en-US" dirty="0"/>
          </a:p>
          <a:p>
            <a:r>
              <a:rPr lang="en-US" dirty="0"/>
              <a:t>Examples of horizontal standards include:</a:t>
            </a:r>
          </a:p>
          <a:p>
            <a:r>
              <a:rPr lang="en-US" dirty="0"/>
              <a:t>PPE (1910 Subpart I)</a:t>
            </a:r>
          </a:p>
          <a:p>
            <a:r>
              <a:rPr lang="en-US" dirty="0"/>
              <a:t>Fire Protection (1910 Subpart L)</a:t>
            </a:r>
          </a:p>
          <a:p>
            <a:r>
              <a:rPr lang="en-US" dirty="0"/>
              <a:t>Hazard Communication (1910.1200)</a:t>
            </a:r>
          </a:p>
          <a:p>
            <a:endParaRPr lang="en-US" dirty="0"/>
          </a:p>
          <a:p>
            <a:r>
              <a:rPr lang="en-US" b="1" dirty="0"/>
              <a:t>Vertical Standards</a:t>
            </a:r>
          </a:p>
          <a:p>
            <a:r>
              <a:rPr lang="en-US" dirty="0"/>
              <a:t>Vertical standards apply to specific industries or operations, practices, conditions, processes, means, methods, equipment, or installations.</a:t>
            </a:r>
          </a:p>
          <a:p>
            <a:endParaRPr lang="en-US" dirty="0"/>
          </a:p>
          <a:p>
            <a:r>
              <a:rPr lang="en-US" dirty="0"/>
              <a:t>Examples of OSHA vertical standards include:</a:t>
            </a:r>
          </a:p>
          <a:p>
            <a:r>
              <a:rPr lang="en-US" dirty="0"/>
              <a:t>OSHA's 1926 Construction Standards</a:t>
            </a:r>
          </a:p>
          <a:p>
            <a:r>
              <a:rPr lang="en-US" dirty="0"/>
              <a:t>OSHA's 1915 Shipyard Standards</a:t>
            </a:r>
          </a:p>
        </p:txBody>
      </p:sp>
      <p:sp>
        <p:nvSpPr>
          <p:cNvPr id="10" name="Title 1">
            <a:extLst>
              <a:ext uri="{FF2B5EF4-FFF2-40B4-BE49-F238E27FC236}">
                <a16:creationId xmlns:a16="http://schemas.microsoft.com/office/drawing/2014/main" id="{21C94120-39CB-4827-8447-5B1822A5611D}"/>
              </a:ext>
            </a:extLst>
          </p:cNvPr>
          <p:cNvSpPr txBox="1">
            <a:spLocks/>
          </p:cNvSpPr>
          <p:nvPr/>
        </p:nvSpPr>
        <p:spPr>
          <a:xfrm>
            <a:off x="0" y="0"/>
            <a:ext cx="9144000" cy="330798"/>
          </a:xfrm>
          <a:prstGeom prst="rect">
            <a:avLst/>
          </a:prstGeom>
          <a:solidFill>
            <a:schemeClr val="tx1">
              <a:lumMod val="50000"/>
              <a:lumOff val="50000"/>
            </a:schemeClr>
          </a:solidFill>
          <a:ln>
            <a:solidFill>
              <a:schemeClr val="bg1">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2" name="TextBox 1">
            <a:extLst>
              <a:ext uri="{FF2B5EF4-FFF2-40B4-BE49-F238E27FC236}">
                <a16:creationId xmlns:a16="http://schemas.microsoft.com/office/drawing/2014/main" id="{DF2F2A27-FB68-463B-87C2-8AB312416681}"/>
              </a:ext>
            </a:extLst>
          </p:cNvPr>
          <p:cNvSpPr txBox="1"/>
          <p:nvPr/>
        </p:nvSpPr>
        <p:spPr>
          <a:xfrm>
            <a:off x="1462058" y="445172"/>
            <a:ext cx="6091989" cy="523220"/>
          </a:xfrm>
          <a:prstGeom prst="rect">
            <a:avLst/>
          </a:prstGeom>
          <a:noFill/>
        </p:spPr>
        <p:txBody>
          <a:bodyPr wrap="none" rtlCol="0">
            <a:spAutoFit/>
          </a:bodyPr>
          <a:lstStyle/>
          <a:p>
            <a:r>
              <a:rPr lang="en-US" sz="2800" b="1"/>
              <a:t>Vertical and Horizontal OSHA Standards</a:t>
            </a:r>
          </a:p>
        </p:txBody>
      </p:sp>
    </p:spTree>
    <p:extLst>
      <p:ext uri="{BB962C8B-B14F-4D97-AF65-F5344CB8AC3E}">
        <p14:creationId xmlns:p14="http://schemas.microsoft.com/office/powerpoint/2010/main" val="2293938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4E3F-5734-4611-964F-3DBC549446FF}"/>
              </a:ext>
            </a:extLst>
          </p:cNvPr>
          <p:cNvSpPr>
            <a:spLocks noGrp="1"/>
          </p:cNvSpPr>
          <p:nvPr>
            <p:ph type="title"/>
          </p:nvPr>
        </p:nvSpPr>
        <p:spPr/>
        <p:txBody>
          <a:bodyPr/>
          <a:lstStyle/>
          <a:p>
            <a:r>
              <a:rPr lang="en-US"/>
              <a:t>A little humor with some wisdom</a:t>
            </a:r>
          </a:p>
        </p:txBody>
      </p:sp>
      <p:sp>
        <p:nvSpPr>
          <p:cNvPr id="4" name="TextBox 3">
            <a:extLst>
              <a:ext uri="{FF2B5EF4-FFF2-40B4-BE49-F238E27FC236}">
                <a16:creationId xmlns:a16="http://schemas.microsoft.com/office/drawing/2014/main" id="{BA0FDA0D-A5B3-4787-9F59-674A8E6EC364}"/>
              </a:ext>
            </a:extLst>
          </p:cNvPr>
          <p:cNvSpPr txBox="1"/>
          <p:nvPr/>
        </p:nvSpPr>
        <p:spPr>
          <a:xfrm>
            <a:off x="1591519" y="2043460"/>
            <a:ext cx="4572000" cy="369332"/>
          </a:xfrm>
          <a:prstGeom prst="rect">
            <a:avLst/>
          </a:prstGeom>
          <a:noFill/>
        </p:spPr>
        <p:txBody>
          <a:bodyPr wrap="square">
            <a:spAutoFit/>
          </a:bodyPr>
          <a:lstStyle/>
          <a:p>
            <a:r>
              <a:rPr lang="en-US">
                <a:hlinkClick r:id="rId2"/>
              </a:rPr>
              <a:t>10 BIGGEST WELDING FAILS - YouTube</a:t>
            </a:r>
            <a:endParaRPr lang="en-US"/>
          </a:p>
        </p:txBody>
      </p:sp>
    </p:spTree>
    <p:extLst>
      <p:ext uri="{BB962C8B-B14F-4D97-AF65-F5344CB8AC3E}">
        <p14:creationId xmlns:p14="http://schemas.microsoft.com/office/powerpoint/2010/main" val="622287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B282E9-D9F5-4513-B83D-CAD45DD64C7E}"/>
              </a:ext>
            </a:extLst>
          </p:cNvPr>
          <p:cNvSpPr txBox="1"/>
          <p:nvPr/>
        </p:nvSpPr>
        <p:spPr>
          <a:xfrm>
            <a:off x="512956" y="1308909"/>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a:cs typeface="Times New Roman"/>
              </a:rPr>
              <a:t>Industry Specific Training</a:t>
            </a:r>
            <a:r>
              <a:rPr lang="en-US" sz="1600" dirty="0">
                <a:effectLst/>
                <a:latin typeface="Times New Roman"/>
                <a:ea typeface="Calibri"/>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a:ea typeface="Calibri"/>
                <a:cs typeface="Times New Roman"/>
              </a:rPr>
              <a:t>Under the Occupational Safety and Health Act, employers are responsible (</a:t>
            </a:r>
            <a:r>
              <a:rPr lang="en-US" sz="1600" u="sng" dirty="0">
                <a:solidFill>
                  <a:srgbClr val="333333"/>
                </a:solidFill>
                <a:effectLst/>
                <a:latin typeface="Times New Roman"/>
                <a:ea typeface="Calibri"/>
                <a:cs typeface="Times New Roman"/>
                <a:hlinkClick r:id="rId2"/>
              </a:rPr>
              <a:t>http://www.osha.gov/as/opa/worker/employer-responsibility.html</a:t>
            </a:r>
            <a:r>
              <a:rPr lang="en-US" sz="1600" dirty="0">
                <a:solidFill>
                  <a:srgbClr val="333333"/>
                </a:solidFill>
                <a:effectLst/>
                <a:latin typeface="Times New Roman"/>
                <a:ea typeface="Calibri"/>
                <a:cs typeface="Times New Roman"/>
              </a:rPr>
              <a:t>) for providing a safe and healthy workplace and workers have rights (</a:t>
            </a:r>
            <a:r>
              <a:rPr lang="en-US" sz="1600" u="sng" dirty="0">
                <a:solidFill>
                  <a:srgbClr val="333333"/>
                </a:solidFill>
                <a:effectLst/>
                <a:latin typeface="Times New Roman"/>
                <a:ea typeface="Calibri"/>
                <a:cs typeface="Times New Roman"/>
                <a:hlinkClick r:id="rId3"/>
              </a:rPr>
              <a:t>https://www.osha.gov/workers</a:t>
            </a:r>
            <a:r>
              <a:rPr lang="en-US" sz="1600" dirty="0">
                <a:solidFill>
                  <a:srgbClr val="333333"/>
                </a:solidFill>
                <a:effectLst/>
                <a:latin typeface="Times New Roman"/>
                <a:ea typeface="Calibri"/>
                <a:cs typeface="Times New Roman"/>
              </a:rPr>
              <a:t>). OSHA can help answer questions or concerns from employers and workers. OSHA's On-Site Consultation Program (</a:t>
            </a:r>
            <a:r>
              <a:rPr lang="en-US" sz="1600" u="sng" dirty="0">
                <a:solidFill>
                  <a:srgbClr val="333333"/>
                </a:solidFill>
                <a:effectLst/>
                <a:latin typeface="Times New Roman"/>
                <a:ea typeface="Calibri"/>
                <a:cs typeface="Times New Roman"/>
                <a:hlinkClick r:id="rId4"/>
              </a:rPr>
              <a:t>https://www.osha.gov/consultation</a:t>
            </a:r>
            <a:r>
              <a:rPr lang="en-US" sz="1600" dirty="0">
                <a:solidFill>
                  <a:srgbClr val="333333"/>
                </a:solidFill>
                <a:effectLst/>
                <a:latin typeface="Times New Roman"/>
                <a:ea typeface="Calibri"/>
                <a:cs typeface="Times New Roman"/>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a:ea typeface="Calibri"/>
                <a:cs typeface="Times New Roman"/>
                <a:hlinkClick r:id="rId5"/>
              </a:rPr>
              <a:t>https://www.osha.gov/contactus/bystate</a:t>
            </a:r>
            <a:r>
              <a:rPr lang="en-US" sz="1600" dirty="0">
                <a:solidFill>
                  <a:srgbClr val="333333"/>
                </a:solidFill>
                <a:effectLst/>
                <a:latin typeface="Times New Roman"/>
                <a:ea typeface="Calibri"/>
                <a:cs typeface="Times New Roman"/>
              </a:rPr>
              <a:t>), call 1-800-321-OSHA (6742), or visit </a:t>
            </a:r>
            <a:r>
              <a:rPr lang="en-US" sz="1600" u="sng" dirty="0">
                <a:solidFill>
                  <a:srgbClr val="333333"/>
                </a:solidFill>
                <a:effectLst/>
                <a:latin typeface="Times New Roman"/>
                <a:ea typeface="Calibri"/>
                <a:cs typeface="Times New Roman"/>
                <a:hlinkClick r:id="rId6"/>
              </a:rPr>
              <a:t>https://www.osha.gov/</a:t>
            </a:r>
            <a:r>
              <a:rPr lang="en-US" sz="1600" dirty="0">
                <a:solidFill>
                  <a:srgbClr val="333333"/>
                </a:solidFill>
                <a:effectLst/>
                <a:latin typeface="Times New Roman"/>
                <a:ea typeface="Calibri"/>
                <a:cs typeface="Times New Roman"/>
              </a:rPr>
              <a:t>.</a:t>
            </a:r>
            <a:endParaRPr lang="en-US" sz="1600" dirty="0">
              <a:effectLst/>
              <a:latin typeface="Times New Roman"/>
              <a:ea typeface="Calibri"/>
              <a:cs typeface="Times New Roman"/>
            </a:endParaRPr>
          </a:p>
        </p:txBody>
      </p:sp>
    </p:spTree>
    <p:extLst>
      <p:ext uri="{BB962C8B-B14F-4D97-AF65-F5344CB8AC3E}">
        <p14:creationId xmlns:p14="http://schemas.microsoft.com/office/powerpoint/2010/main" val="3509313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ee the source image">
            <a:extLst>
              <a:ext uri="{FF2B5EF4-FFF2-40B4-BE49-F238E27FC236}">
                <a16:creationId xmlns:a16="http://schemas.microsoft.com/office/drawing/2014/main" id="{CACA62E5-1BDA-4BA1-A6C8-F2AFBE804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643188"/>
            <a:ext cx="8143875" cy="15716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F5F5ACC-6B0B-4E34-AFA7-EC07789DF190}"/>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138631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C7BCB-A4A5-4A40-A26C-2884DB683304}"/>
              </a:ext>
            </a:extLst>
          </p:cNvPr>
          <p:cNvSpPr txBox="1"/>
          <p:nvPr/>
        </p:nvSpPr>
        <p:spPr>
          <a:xfrm>
            <a:off x="482958" y="1150203"/>
            <a:ext cx="8478161" cy="4778231"/>
          </a:xfrm>
          <a:prstGeom prst="rect">
            <a:avLst/>
          </a:prstGeom>
          <a:noFill/>
        </p:spPr>
        <p:txBody>
          <a:bodyPr wrap="square" lIns="68580" tIns="34290" rIns="68580" bIns="34290" anchor="t">
            <a:spAutoFit/>
          </a:bodyPr>
          <a:lstStyle/>
          <a:p>
            <a:pPr algn="l"/>
            <a:r>
              <a:rPr lang="en-US" b="1" i="0" dirty="0">
                <a:solidFill>
                  <a:srgbClr val="000000"/>
                </a:solidFill>
                <a:effectLst/>
                <a:latin typeface="Arial" panose="020B0604020202020204" pitchFamily="34" charset="0"/>
              </a:rPr>
              <a:t>Integrating Vertical and Horizontal Standards</a:t>
            </a:r>
          </a:p>
          <a:p>
            <a:pPr algn="l"/>
            <a:r>
              <a:rPr lang="en-US" b="0" i="0" dirty="0">
                <a:solidFill>
                  <a:srgbClr val="000000"/>
                </a:solidFill>
                <a:effectLst/>
                <a:latin typeface="Arial" panose="020B0604020202020204" pitchFamily="34" charset="0"/>
              </a:rPr>
              <a:t>Almost all workplaces have vertical standards to implement along with the horizontal standards. </a:t>
            </a:r>
          </a:p>
          <a:p>
            <a:pPr algn="l"/>
            <a:endParaRPr lang="en-US" dirty="0">
              <a:solidFill>
                <a:srgbClr val="000000"/>
              </a:solidFill>
              <a:latin typeface="Arial" panose="020B0604020202020204" pitchFamily="34" charset="0"/>
            </a:endParaRPr>
          </a:p>
          <a:p>
            <a:pPr algn="l"/>
            <a:r>
              <a:rPr lang="en-US" b="0" i="0" dirty="0">
                <a:solidFill>
                  <a:srgbClr val="000000"/>
                </a:solidFill>
                <a:effectLst/>
                <a:latin typeface="Arial" panose="020B0604020202020204" pitchFamily="34" charset="0"/>
              </a:rPr>
              <a:t>For example, restaurants follow the horizontal standards of fire safety, but they also follow specific vertical standards regarding open flames, food safety and public health. </a:t>
            </a:r>
          </a:p>
          <a:p>
            <a:pPr algn="l"/>
            <a:endParaRPr lang="en-US" dirty="0">
              <a:solidFill>
                <a:srgbClr val="000000"/>
              </a:solidFill>
              <a:latin typeface="Arial" panose="020B0604020202020204" pitchFamily="34" charset="0"/>
            </a:endParaRPr>
          </a:p>
          <a:p>
            <a:pPr algn="l"/>
            <a:r>
              <a:rPr lang="en-US" b="0" i="0" dirty="0">
                <a:solidFill>
                  <a:srgbClr val="000000"/>
                </a:solidFill>
                <a:effectLst/>
                <a:latin typeface="Arial" panose="020B0604020202020204" pitchFamily="34" charset="0"/>
              </a:rPr>
              <a:t>The same applies to construction. The construction industry follows the common horizontal regulations, but it also has specific vertical standards to follow on machinery, tools, ventilation and safety equipment. </a:t>
            </a:r>
          </a:p>
          <a:p>
            <a:pPr algn="l"/>
            <a:endParaRPr lang="en-US" dirty="0">
              <a:solidFill>
                <a:srgbClr val="000000"/>
              </a:solidFill>
              <a:latin typeface="Arial" panose="020B0604020202020204" pitchFamily="34" charset="0"/>
            </a:endParaRPr>
          </a:p>
          <a:p>
            <a:pPr algn="l"/>
            <a:r>
              <a:rPr lang="en-US" b="0" i="0" dirty="0">
                <a:solidFill>
                  <a:srgbClr val="000000"/>
                </a:solidFill>
                <a:effectLst/>
                <a:latin typeface="Arial" panose="020B0604020202020204" pitchFamily="34" charset="0"/>
              </a:rPr>
              <a:t>This presentation will reference the 1926 vertical standard for construction but will also reference any applicable horizontal standard. </a:t>
            </a:r>
          </a:p>
          <a:p>
            <a:pPr algn="l"/>
            <a:endParaRPr lang="en-US" dirty="0">
              <a:solidFill>
                <a:srgbClr val="000000"/>
              </a:solidFill>
              <a:latin typeface="Arial" panose="020B0604020202020204" pitchFamily="34" charset="0"/>
            </a:endParaRPr>
          </a:p>
          <a:p>
            <a:pPr algn="l"/>
            <a:r>
              <a:rPr lang="en-US" b="0" i="0" dirty="0">
                <a:solidFill>
                  <a:srgbClr val="000000"/>
                </a:solidFill>
                <a:effectLst/>
                <a:latin typeface="Arial" panose="020B0604020202020204" pitchFamily="34" charset="0"/>
              </a:rPr>
              <a:t>Knowing both types of standards is critical for the conveyance industry to keep its workers safe.</a:t>
            </a:r>
          </a:p>
        </p:txBody>
      </p:sp>
      <p:sp>
        <p:nvSpPr>
          <p:cNvPr id="10" name="Title 1">
            <a:extLst>
              <a:ext uri="{FF2B5EF4-FFF2-40B4-BE49-F238E27FC236}">
                <a16:creationId xmlns:a16="http://schemas.microsoft.com/office/drawing/2014/main" id="{21C94120-39CB-4827-8447-5B1822A5611D}"/>
              </a:ext>
            </a:extLst>
          </p:cNvPr>
          <p:cNvSpPr txBox="1">
            <a:spLocks/>
          </p:cNvSpPr>
          <p:nvPr/>
        </p:nvSpPr>
        <p:spPr>
          <a:xfrm>
            <a:off x="0" y="0"/>
            <a:ext cx="9144000" cy="330798"/>
          </a:xfrm>
          <a:prstGeom prst="rect">
            <a:avLst/>
          </a:prstGeom>
          <a:solidFill>
            <a:schemeClr val="tx1">
              <a:lumMod val="50000"/>
              <a:lumOff val="50000"/>
            </a:schemeClr>
          </a:solidFill>
          <a:ln>
            <a:solidFill>
              <a:schemeClr val="bg1">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
        <p:nvSpPr>
          <p:cNvPr id="2" name="TextBox 1">
            <a:extLst>
              <a:ext uri="{FF2B5EF4-FFF2-40B4-BE49-F238E27FC236}">
                <a16:creationId xmlns:a16="http://schemas.microsoft.com/office/drawing/2014/main" id="{DF2F2A27-FB68-463B-87C2-8AB312416681}"/>
              </a:ext>
            </a:extLst>
          </p:cNvPr>
          <p:cNvSpPr txBox="1"/>
          <p:nvPr/>
        </p:nvSpPr>
        <p:spPr>
          <a:xfrm>
            <a:off x="1462058" y="445172"/>
            <a:ext cx="6091989" cy="523220"/>
          </a:xfrm>
          <a:prstGeom prst="rect">
            <a:avLst/>
          </a:prstGeom>
          <a:noFill/>
        </p:spPr>
        <p:txBody>
          <a:bodyPr wrap="none" rtlCol="0">
            <a:spAutoFit/>
          </a:bodyPr>
          <a:lstStyle/>
          <a:p>
            <a:r>
              <a:rPr lang="en-US" sz="2800" b="1"/>
              <a:t>Vertical and Horizontal OSHA Standards</a:t>
            </a:r>
          </a:p>
        </p:txBody>
      </p:sp>
    </p:spTree>
    <p:extLst>
      <p:ext uri="{BB962C8B-B14F-4D97-AF65-F5344CB8AC3E}">
        <p14:creationId xmlns:p14="http://schemas.microsoft.com/office/powerpoint/2010/main" val="387399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E83DF0-71E8-44A7-BDC3-6CC856CB995F}"/>
              </a:ext>
            </a:extLst>
          </p:cNvPr>
          <p:cNvSpPr txBox="1"/>
          <p:nvPr/>
        </p:nvSpPr>
        <p:spPr>
          <a:xfrm>
            <a:off x="2011849" y="444987"/>
            <a:ext cx="5041222" cy="461665"/>
          </a:xfrm>
          <a:prstGeom prst="rect">
            <a:avLst/>
          </a:prstGeom>
          <a:noFill/>
        </p:spPr>
        <p:txBody>
          <a:bodyPr wrap="square">
            <a:spAutoFit/>
          </a:bodyPr>
          <a:lstStyle/>
          <a:p>
            <a:pPr>
              <a:defRPr/>
            </a:pPr>
            <a:r>
              <a:rPr lang="en-US" sz="2400">
                <a:latin typeface="Calibri" panose="020F0502020204030204"/>
              </a:rPr>
              <a:t>§1910.253 —  Gas Welding and Cutting</a:t>
            </a:r>
          </a:p>
        </p:txBody>
      </p:sp>
      <p:sp>
        <p:nvSpPr>
          <p:cNvPr id="6" name="TextBox 5">
            <a:extLst>
              <a:ext uri="{FF2B5EF4-FFF2-40B4-BE49-F238E27FC236}">
                <a16:creationId xmlns:a16="http://schemas.microsoft.com/office/drawing/2014/main" id="{F9637BED-6D57-4711-93E4-6B60D4B03783}"/>
              </a:ext>
            </a:extLst>
          </p:cNvPr>
          <p:cNvSpPr txBox="1"/>
          <p:nvPr/>
        </p:nvSpPr>
        <p:spPr>
          <a:xfrm>
            <a:off x="428625" y="906652"/>
            <a:ext cx="4573329" cy="646331"/>
          </a:xfrm>
          <a:prstGeom prst="rect">
            <a:avLst/>
          </a:prstGeom>
          <a:noFill/>
        </p:spPr>
        <p:txBody>
          <a:bodyPr wrap="square">
            <a:spAutoFit/>
          </a:bodyPr>
          <a:lstStyle/>
          <a:p>
            <a:pPr>
              <a:defRPr/>
            </a:pPr>
            <a:r>
              <a:rPr lang="en-US" sz="2400" b="1">
                <a:solidFill>
                  <a:prstClr val="black"/>
                </a:solidFill>
                <a:latin typeface="Calibri" panose="020F0502020204030204"/>
              </a:rPr>
              <a:t>General</a:t>
            </a:r>
            <a:r>
              <a:rPr lang="en-US" sz="3600" b="1">
                <a:solidFill>
                  <a:prstClr val="black"/>
                </a:solidFill>
                <a:latin typeface="Calibri" panose="020F0502020204030204"/>
              </a:rPr>
              <a:t> </a:t>
            </a:r>
            <a:r>
              <a:rPr lang="en-US" sz="2400" b="1">
                <a:solidFill>
                  <a:prstClr val="black"/>
                </a:solidFill>
                <a:latin typeface="Calibri" panose="020F0502020204030204"/>
              </a:rPr>
              <a:t>requirements</a:t>
            </a:r>
            <a:r>
              <a:rPr lang="en-US" sz="2400">
                <a:solidFill>
                  <a:prstClr val="black"/>
                </a:solidFill>
                <a:latin typeface="Calibri" panose="020F0502020204030204"/>
              </a:rPr>
              <a:t>:</a:t>
            </a:r>
          </a:p>
        </p:txBody>
      </p:sp>
      <p:sp>
        <p:nvSpPr>
          <p:cNvPr id="8" name="TextBox 7">
            <a:extLst>
              <a:ext uri="{FF2B5EF4-FFF2-40B4-BE49-F238E27FC236}">
                <a16:creationId xmlns:a16="http://schemas.microsoft.com/office/drawing/2014/main" id="{751F040F-C96A-407B-904D-5D4C4B2C9B54}"/>
              </a:ext>
            </a:extLst>
          </p:cNvPr>
          <p:cNvSpPr txBox="1"/>
          <p:nvPr/>
        </p:nvSpPr>
        <p:spPr>
          <a:xfrm>
            <a:off x="428625" y="1663744"/>
            <a:ext cx="7194920" cy="1200329"/>
          </a:xfrm>
          <a:prstGeom prst="rect">
            <a:avLst/>
          </a:prstGeom>
          <a:noFill/>
        </p:spPr>
        <p:txBody>
          <a:bodyPr wrap="square">
            <a:spAutoFit/>
          </a:bodyPr>
          <a:lstStyle/>
          <a:p>
            <a:pPr>
              <a:defRPr/>
            </a:pPr>
            <a:r>
              <a:rPr lang="en-US" sz="2400">
                <a:solidFill>
                  <a:prstClr val="black"/>
                </a:solidFill>
                <a:latin typeface="Calibri" panose="020F0502020204030204" pitchFamily="34" charset="0"/>
                <a:cs typeface="Calibri" panose="020F0502020204030204" pitchFamily="34" charset="0"/>
              </a:rPr>
              <a:t>Flammable mixture. </a:t>
            </a:r>
          </a:p>
          <a:p>
            <a:pPr marL="214313" indent="-214313">
              <a:buFont typeface="Arial" panose="020B0604020202020204" pitchFamily="34" charset="0"/>
              <a:buChar char="•"/>
              <a:defRPr/>
            </a:pPr>
            <a:r>
              <a:rPr lang="en-US" sz="2400">
                <a:solidFill>
                  <a:prstClr val="black"/>
                </a:solidFill>
                <a:latin typeface="Calibri" panose="020F0502020204030204" pitchFamily="34" charset="0"/>
                <a:cs typeface="Calibri" panose="020F0502020204030204" pitchFamily="34" charset="0"/>
              </a:rPr>
              <a:t>Mixtures of fuel gases and air or oxygen may be explosive and shall be guarded against</a:t>
            </a:r>
          </a:p>
        </p:txBody>
      </p:sp>
      <p:sp>
        <p:nvSpPr>
          <p:cNvPr id="10" name="TextBox 9">
            <a:extLst>
              <a:ext uri="{FF2B5EF4-FFF2-40B4-BE49-F238E27FC236}">
                <a16:creationId xmlns:a16="http://schemas.microsoft.com/office/drawing/2014/main" id="{05E763AC-3863-43C8-94DB-3A7F6DFD9D10}"/>
              </a:ext>
            </a:extLst>
          </p:cNvPr>
          <p:cNvSpPr txBox="1"/>
          <p:nvPr/>
        </p:nvSpPr>
        <p:spPr>
          <a:xfrm>
            <a:off x="428625" y="3048741"/>
            <a:ext cx="8207670" cy="1938992"/>
          </a:xfrm>
          <a:prstGeom prst="rect">
            <a:avLst/>
          </a:prstGeom>
          <a:noFill/>
        </p:spPr>
        <p:txBody>
          <a:bodyPr wrap="square">
            <a:spAutoFit/>
          </a:bodyPr>
          <a:lstStyle/>
          <a:p>
            <a:pPr>
              <a:defRPr/>
            </a:pPr>
            <a:r>
              <a:rPr lang="en-US" sz="2400" dirty="0">
                <a:solidFill>
                  <a:prstClr val="black"/>
                </a:solidFill>
                <a:latin typeface="Calibri" panose="020F0502020204030204"/>
              </a:rPr>
              <a:t>Maximum pressure. </a:t>
            </a:r>
          </a:p>
          <a:p>
            <a:pPr marL="214313" indent="-214313">
              <a:buFont typeface="Arial" panose="020B0604020202020204" pitchFamily="34" charset="0"/>
              <a:buChar char="•"/>
              <a:defRPr/>
            </a:pPr>
            <a:r>
              <a:rPr lang="en-US" sz="2400" dirty="0">
                <a:solidFill>
                  <a:prstClr val="black"/>
                </a:solidFill>
                <a:latin typeface="Calibri" panose="020F0502020204030204"/>
              </a:rPr>
              <a:t>Under no condition shall acetylene be generated, piped (except in approved cylinder manifolds) or utilized at a pressure in excess of 15 </a:t>
            </a:r>
            <a:r>
              <a:rPr lang="en-US" sz="2400" dirty="0" err="1">
                <a:solidFill>
                  <a:prstClr val="black"/>
                </a:solidFill>
                <a:latin typeface="Calibri" panose="020F0502020204030204"/>
              </a:rPr>
              <a:t>psig</a:t>
            </a:r>
            <a:r>
              <a:rPr lang="en-US" sz="2400" dirty="0">
                <a:solidFill>
                  <a:prstClr val="black"/>
                </a:solidFill>
                <a:latin typeface="Calibri" panose="020F0502020204030204"/>
              </a:rPr>
              <a:t> (103 kPa gauge pressure) or 30 psia (206 kPa absolute). </a:t>
            </a:r>
          </a:p>
        </p:txBody>
      </p:sp>
      <p:sp>
        <p:nvSpPr>
          <p:cNvPr id="12" name="TextBox 11">
            <a:extLst>
              <a:ext uri="{FF2B5EF4-FFF2-40B4-BE49-F238E27FC236}">
                <a16:creationId xmlns:a16="http://schemas.microsoft.com/office/drawing/2014/main" id="{3CCA415E-D00E-48D9-8FB7-B27C31CA9F02}"/>
              </a:ext>
            </a:extLst>
          </p:cNvPr>
          <p:cNvSpPr txBox="1"/>
          <p:nvPr/>
        </p:nvSpPr>
        <p:spPr>
          <a:xfrm>
            <a:off x="428625" y="5166518"/>
            <a:ext cx="8207670" cy="1569660"/>
          </a:xfrm>
          <a:prstGeom prst="rect">
            <a:avLst/>
          </a:prstGeom>
          <a:noFill/>
        </p:spPr>
        <p:txBody>
          <a:bodyPr wrap="square">
            <a:spAutoFit/>
          </a:bodyPr>
          <a:lstStyle/>
          <a:p>
            <a:pPr>
              <a:defRPr/>
            </a:pPr>
            <a:r>
              <a:rPr lang="en-US" sz="2400" dirty="0">
                <a:solidFill>
                  <a:prstClr val="black"/>
                </a:solidFill>
                <a:latin typeface="Calibri" panose="020F0502020204030204"/>
              </a:rPr>
              <a:t>Apparatus. </a:t>
            </a:r>
          </a:p>
          <a:p>
            <a:pPr marL="214313" indent="-214313">
              <a:buFont typeface="Arial" panose="020B0604020202020204" pitchFamily="34" charset="0"/>
              <a:buChar char="•"/>
              <a:defRPr/>
            </a:pPr>
            <a:r>
              <a:rPr lang="en-US" sz="2400" dirty="0">
                <a:solidFill>
                  <a:prstClr val="black"/>
                </a:solidFill>
                <a:latin typeface="Calibri" panose="020F0502020204030204"/>
              </a:rPr>
              <a:t>Only approved apparatus such as torches, regulators or pressure-reducing valves, acetylene generators, and manifolds shall be used</a:t>
            </a:r>
          </a:p>
        </p:txBody>
      </p:sp>
      <p:sp>
        <p:nvSpPr>
          <p:cNvPr id="9" name="Title 1">
            <a:extLst>
              <a:ext uri="{FF2B5EF4-FFF2-40B4-BE49-F238E27FC236}">
                <a16:creationId xmlns:a16="http://schemas.microsoft.com/office/drawing/2014/main" id="{7F97EE79-DA08-43F4-8A9F-D28C93E4E7C6}"/>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29710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3F4407-18AB-4675-B1D8-7EA723DFAE94}"/>
              </a:ext>
            </a:extLst>
          </p:cNvPr>
          <p:cNvSpPr txBox="1"/>
          <p:nvPr/>
        </p:nvSpPr>
        <p:spPr>
          <a:xfrm>
            <a:off x="1698444" y="558489"/>
            <a:ext cx="6654868" cy="461665"/>
          </a:xfrm>
          <a:prstGeom prst="rect">
            <a:avLst/>
          </a:prstGeom>
          <a:noFill/>
        </p:spPr>
        <p:txBody>
          <a:bodyPr wrap="square">
            <a:spAutoFit/>
          </a:bodyPr>
          <a:lstStyle/>
          <a:p>
            <a:pPr>
              <a:defRPr/>
            </a:pPr>
            <a:r>
              <a:rPr lang="en-US" sz="2400">
                <a:solidFill>
                  <a:prstClr val="black"/>
                </a:solidFill>
                <a:latin typeface="Calibri" panose="020F0502020204030204"/>
              </a:rPr>
              <a:t>§1910.253 —  Oxygen-fuel gas welding and cutting</a:t>
            </a:r>
          </a:p>
        </p:txBody>
      </p:sp>
      <p:sp>
        <p:nvSpPr>
          <p:cNvPr id="5" name="TextBox 4">
            <a:extLst>
              <a:ext uri="{FF2B5EF4-FFF2-40B4-BE49-F238E27FC236}">
                <a16:creationId xmlns:a16="http://schemas.microsoft.com/office/drawing/2014/main" id="{0635D99D-EBD5-4664-B5B0-43BF5C7CA1CD}"/>
              </a:ext>
            </a:extLst>
          </p:cNvPr>
          <p:cNvSpPr txBox="1"/>
          <p:nvPr/>
        </p:nvSpPr>
        <p:spPr>
          <a:xfrm>
            <a:off x="452549" y="1176609"/>
            <a:ext cx="4573329" cy="461665"/>
          </a:xfrm>
          <a:prstGeom prst="rect">
            <a:avLst/>
          </a:prstGeom>
          <a:noFill/>
        </p:spPr>
        <p:txBody>
          <a:bodyPr wrap="square">
            <a:spAutoFit/>
          </a:bodyPr>
          <a:lstStyle/>
          <a:p>
            <a:pPr>
              <a:defRPr/>
            </a:pPr>
            <a:r>
              <a:rPr lang="en-US" sz="2400" b="1">
                <a:solidFill>
                  <a:prstClr val="black"/>
                </a:solidFill>
                <a:latin typeface="Calibri" panose="020F0502020204030204"/>
              </a:rPr>
              <a:t>Cylinders and containers:</a:t>
            </a:r>
          </a:p>
        </p:txBody>
      </p:sp>
      <p:sp>
        <p:nvSpPr>
          <p:cNvPr id="6" name="TextBox 5">
            <a:extLst>
              <a:ext uri="{FF2B5EF4-FFF2-40B4-BE49-F238E27FC236}">
                <a16:creationId xmlns:a16="http://schemas.microsoft.com/office/drawing/2014/main" id="{D709C4E1-E455-43B6-910E-1EE2067A3095}"/>
              </a:ext>
            </a:extLst>
          </p:cNvPr>
          <p:cNvSpPr txBox="1"/>
          <p:nvPr/>
        </p:nvSpPr>
        <p:spPr>
          <a:xfrm>
            <a:off x="452549" y="2078315"/>
            <a:ext cx="5349803" cy="1938992"/>
          </a:xfrm>
          <a:prstGeom prst="rect">
            <a:avLst/>
          </a:prstGeom>
          <a:noFill/>
        </p:spPr>
        <p:txBody>
          <a:bodyPr wrap="square">
            <a:spAutoFit/>
          </a:bodyPr>
          <a:lstStyle/>
          <a:p>
            <a:pPr marL="257175" indent="-257175">
              <a:buFont typeface="Arial" panose="020B0604020202020204" pitchFamily="34" charset="0"/>
              <a:buChar char="•"/>
              <a:defRPr/>
            </a:pPr>
            <a:r>
              <a:rPr lang="en-US" sz="2400" dirty="0">
                <a:solidFill>
                  <a:srgbClr val="000000"/>
                </a:solidFill>
                <a:latin typeface="Calibri" panose="020F0502020204030204" pitchFamily="34" charset="0"/>
              </a:rPr>
              <a:t>Compressed gas cylinders shall be legibly marked, for the purpose of identifying the gas content, with either the chemical or the trade name of the gas.</a:t>
            </a:r>
          </a:p>
        </p:txBody>
      </p:sp>
      <p:sp>
        <p:nvSpPr>
          <p:cNvPr id="8" name="TextBox 7">
            <a:extLst>
              <a:ext uri="{FF2B5EF4-FFF2-40B4-BE49-F238E27FC236}">
                <a16:creationId xmlns:a16="http://schemas.microsoft.com/office/drawing/2014/main" id="{3D93E1EC-429D-4CE9-B173-C8ED955A54E8}"/>
              </a:ext>
            </a:extLst>
          </p:cNvPr>
          <p:cNvSpPr txBox="1"/>
          <p:nvPr/>
        </p:nvSpPr>
        <p:spPr>
          <a:xfrm>
            <a:off x="452549" y="4460742"/>
            <a:ext cx="5671806" cy="1938992"/>
          </a:xfrm>
          <a:prstGeom prst="rect">
            <a:avLst/>
          </a:prstGeom>
          <a:noFill/>
        </p:spPr>
        <p:txBody>
          <a:bodyPr wrap="square">
            <a:spAutoFit/>
          </a:bodyPr>
          <a:lstStyle/>
          <a:p>
            <a:pPr marL="214313" indent="-214313">
              <a:buFont typeface="Arial" panose="020B0604020202020204" pitchFamily="34" charset="0"/>
              <a:buChar char="•"/>
              <a:defRPr/>
            </a:pPr>
            <a:r>
              <a:rPr lang="en-US" sz="2400">
                <a:solidFill>
                  <a:srgbClr val="000000"/>
                </a:solidFill>
                <a:latin typeface="Calibri" panose="020F0502020204030204" pitchFamily="34" charset="0"/>
              </a:rPr>
              <a:t>Such marking shall be by means of stenciling, stamping, or labeling, and shall not be readily removable. Whenever practical, the marking shall be located on the shoulder of the cylinder.</a:t>
            </a:r>
          </a:p>
        </p:txBody>
      </p:sp>
      <p:pic>
        <p:nvPicPr>
          <p:cNvPr id="10" name="Picture 9">
            <a:extLst>
              <a:ext uri="{FF2B5EF4-FFF2-40B4-BE49-F238E27FC236}">
                <a16:creationId xmlns:a16="http://schemas.microsoft.com/office/drawing/2014/main" id="{0B46380B-3ED7-4B0F-B2AE-B5E2CF48E69D}"/>
              </a:ext>
            </a:extLst>
          </p:cNvPr>
          <p:cNvPicPr>
            <a:picLocks noChangeAspect="1"/>
          </p:cNvPicPr>
          <p:nvPr/>
        </p:nvPicPr>
        <p:blipFill>
          <a:blip r:embed="rId3"/>
          <a:stretch>
            <a:fillRect/>
          </a:stretch>
        </p:blipFill>
        <p:spPr>
          <a:xfrm>
            <a:off x="6466337" y="2256395"/>
            <a:ext cx="2593181" cy="1314450"/>
          </a:xfrm>
          <a:prstGeom prst="rect">
            <a:avLst/>
          </a:prstGeom>
        </p:spPr>
      </p:pic>
      <p:pic>
        <p:nvPicPr>
          <p:cNvPr id="12" name="Picture 11">
            <a:extLst>
              <a:ext uri="{FF2B5EF4-FFF2-40B4-BE49-F238E27FC236}">
                <a16:creationId xmlns:a16="http://schemas.microsoft.com/office/drawing/2014/main" id="{4CCD4A68-A028-44EC-B3F2-480DFB1D18B7}"/>
              </a:ext>
            </a:extLst>
          </p:cNvPr>
          <p:cNvPicPr>
            <a:picLocks noChangeAspect="1"/>
          </p:cNvPicPr>
          <p:nvPr/>
        </p:nvPicPr>
        <p:blipFill>
          <a:blip r:embed="rId4"/>
          <a:stretch>
            <a:fillRect/>
          </a:stretch>
        </p:blipFill>
        <p:spPr>
          <a:xfrm>
            <a:off x="6466337" y="4260201"/>
            <a:ext cx="2594429" cy="1170037"/>
          </a:xfrm>
          <a:prstGeom prst="rect">
            <a:avLst/>
          </a:prstGeom>
        </p:spPr>
      </p:pic>
      <p:sp>
        <p:nvSpPr>
          <p:cNvPr id="9" name="Title 1">
            <a:extLst>
              <a:ext uri="{FF2B5EF4-FFF2-40B4-BE49-F238E27FC236}">
                <a16:creationId xmlns:a16="http://schemas.microsoft.com/office/drawing/2014/main" id="{BBD604CA-4FB8-4CB8-AE12-0000B63C88E8}"/>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4086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3F4407-18AB-4675-B1D8-7EA723DFAE94}"/>
              </a:ext>
            </a:extLst>
          </p:cNvPr>
          <p:cNvSpPr txBox="1"/>
          <p:nvPr/>
        </p:nvSpPr>
        <p:spPr>
          <a:xfrm>
            <a:off x="344244" y="542076"/>
            <a:ext cx="8347207" cy="461665"/>
          </a:xfrm>
          <a:prstGeom prst="rect">
            <a:avLst/>
          </a:prstGeom>
          <a:noFill/>
        </p:spPr>
        <p:txBody>
          <a:bodyPr wrap="square">
            <a:spAutoFit/>
          </a:bodyPr>
          <a:lstStyle/>
          <a:p>
            <a:pPr>
              <a:defRPr/>
            </a:pPr>
            <a:r>
              <a:rPr lang="en-US" sz="2400">
                <a:solidFill>
                  <a:prstClr val="black"/>
                </a:solidFill>
                <a:latin typeface="Calibri" panose="020F0502020204030204"/>
              </a:rPr>
              <a:t>§1926.350 and 1910.253 —  Oxygen-fuel gas welding and cutting</a:t>
            </a:r>
          </a:p>
        </p:txBody>
      </p:sp>
      <p:sp>
        <p:nvSpPr>
          <p:cNvPr id="5" name="TextBox 4">
            <a:extLst>
              <a:ext uri="{FF2B5EF4-FFF2-40B4-BE49-F238E27FC236}">
                <a16:creationId xmlns:a16="http://schemas.microsoft.com/office/drawing/2014/main" id="{0635D99D-EBD5-4664-B5B0-43BF5C7CA1CD}"/>
              </a:ext>
            </a:extLst>
          </p:cNvPr>
          <p:cNvSpPr txBox="1"/>
          <p:nvPr/>
        </p:nvSpPr>
        <p:spPr>
          <a:xfrm>
            <a:off x="452548" y="1081265"/>
            <a:ext cx="4573329" cy="461665"/>
          </a:xfrm>
          <a:prstGeom prst="rect">
            <a:avLst/>
          </a:prstGeom>
          <a:noFill/>
        </p:spPr>
        <p:txBody>
          <a:bodyPr wrap="square">
            <a:spAutoFit/>
          </a:bodyPr>
          <a:lstStyle/>
          <a:p>
            <a:pPr>
              <a:defRPr/>
            </a:pPr>
            <a:r>
              <a:rPr lang="en-US" sz="2400" b="1">
                <a:solidFill>
                  <a:prstClr val="black"/>
                </a:solidFill>
                <a:latin typeface="Calibri" panose="020F0502020204030204"/>
              </a:rPr>
              <a:t>Storage of Cylinders:</a:t>
            </a:r>
          </a:p>
        </p:txBody>
      </p:sp>
      <p:sp>
        <p:nvSpPr>
          <p:cNvPr id="8" name="TextBox 7">
            <a:extLst>
              <a:ext uri="{FF2B5EF4-FFF2-40B4-BE49-F238E27FC236}">
                <a16:creationId xmlns:a16="http://schemas.microsoft.com/office/drawing/2014/main" id="{3B9834CA-282E-4142-B2D2-21EAD44318B4}"/>
              </a:ext>
            </a:extLst>
          </p:cNvPr>
          <p:cNvSpPr txBox="1"/>
          <p:nvPr/>
        </p:nvSpPr>
        <p:spPr>
          <a:xfrm>
            <a:off x="452548" y="1612007"/>
            <a:ext cx="7859821" cy="400110"/>
          </a:xfrm>
          <a:prstGeom prst="rect">
            <a:avLst/>
          </a:prstGeom>
          <a:noFill/>
        </p:spPr>
        <p:txBody>
          <a:bodyPr wrap="square">
            <a:spAutoFit/>
          </a:bodyPr>
          <a:lstStyle/>
          <a:p>
            <a:pPr marL="214313" indent="-214313">
              <a:buFont typeface="Arial" panose="020B0604020202020204" pitchFamily="34" charset="0"/>
              <a:buChar char="•"/>
              <a:defRPr/>
            </a:pPr>
            <a:r>
              <a:rPr lang="en-US" sz="2000">
                <a:solidFill>
                  <a:srgbClr val="000000"/>
                </a:solidFill>
                <a:latin typeface="Calibri" panose="020F0502020204030204" pitchFamily="34" charset="0"/>
              </a:rPr>
              <a:t>Cylinders shall be kept away from radiators and other sources of heat</a:t>
            </a:r>
            <a:endParaRPr lang="en-US" sz="2000">
              <a:solidFill>
                <a:prstClr val="black"/>
              </a:solidFill>
              <a:latin typeface="Calibri" panose="020F0502020204030204"/>
            </a:endParaRPr>
          </a:p>
        </p:txBody>
      </p:sp>
      <p:sp>
        <p:nvSpPr>
          <p:cNvPr id="10" name="TextBox 9">
            <a:extLst>
              <a:ext uri="{FF2B5EF4-FFF2-40B4-BE49-F238E27FC236}">
                <a16:creationId xmlns:a16="http://schemas.microsoft.com/office/drawing/2014/main" id="{CFF1A74E-512A-4BB9-86D1-48AEA5ADAEE8}"/>
              </a:ext>
            </a:extLst>
          </p:cNvPr>
          <p:cNvSpPr txBox="1"/>
          <p:nvPr/>
        </p:nvSpPr>
        <p:spPr>
          <a:xfrm>
            <a:off x="452548" y="2055118"/>
            <a:ext cx="8419777"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Inside of buildings, cylinders shall be stored in a well-protected, well-ventilated, dry location, at least 20 (6.1 m) feet from highly combustible</a:t>
            </a:r>
            <a:br>
              <a:rPr lang="en-US" sz="2000"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materials in an assigned location</a:t>
            </a:r>
            <a:endParaRPr lang="en-US" sz="200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C170F317-48F9-48AB-9C27-1122EFFF5D3E}"/>
              </a:ext>
            </a:extLst>
          </p:cNvPr>
          <p:cNvSpPr txBox="1"/>
          <p:nvPr/>
        </p:nvSpPr>
        <p:spPr>
          <a:xfrm>
            <a:off x="452548" y="3047246"/>
            <a:ext cx="4570029" cy="163121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Assigned storage spaces shall be located where cylinders will not be knocked over or damaged by passing or falling objects, or subject to tampering by unauthorized persons</a:t>
            </a:r>
            <a:endParaRPr lang="en-US" sz="2000"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1BFB0D0A-EC50-4DB5-A93C-D097252D3970}"/>
              </a:ext>
            </a:extLst>
          </p:cNvPr>
          <p:cNvSpPr txBox="1"/>
          <p:nvPr/>
        </p:nvSpPr>
        <p:spPr>
          <a:xfrm>
            <a:off x="452547" y="4678462"/>
            <a:ext cx="4570029" cy="1015663"/>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Cylinders shall not be kept in unventilated enclosures such as lockers and cupboards</a:t>
            </a:r>
            <a:endParaRPr lang="en-US" sz="2000" dirty="0">
              <a:solidFill>
                <a:prstClr val="black"/>
              </a:solidFill>
              <a:latin typeface="Calibri" panose="020F0502020204030204"/>
            </a:endParaRPr>
          </a:p>
        </p:txBody>
      </p:sp>
      <p:pic>
        <p:nvPicPr>
          <p:cNvPr id="9218" name="Picture 2" descr="See the source image">
            <a:extLst>
              <a:ext uri="{FF2B5EF4-FFF2-40B4-BE49-F238E27FC236}">
                <a16:creationId xmlns:a16="http://schemas.microsoft.com/office/drawing/2014/main" id="{3D128A38-77BA-4B9C-86BE-018FC286A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804" y="3429000"/>
            <a:ext cx="3393521" cy="23754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0F59354-C594-410B-9255-A031F6785491}"/>
              </a:ext>
            </a:extLst>
          </p:cNvPr>
          <p:cNvSpPr txBox="1"/>
          <p:nvPr/>
        </p:nvSpPr>
        <p:spPr>
          <a:xfrm>
            <a:off x="452547" y="5804465"/>
            <a:ext cx="4570029" cy="707886"/>
          </a:xfrm>
          <a:prstGeom prst="rect">
            <a:avLst/>
          </a:prstGeom>
          <a:noFill/>
        </p:spPr>
        <p:txBody>
          <a:bodyPr wrap="square">
            <a:spAutoFit/>
          </a:bodyPr>
          <a:lstStyle/>
          <a:p>
            <a:pPr marL="214313" indent="-214313">
              <a:buFont typeface="Arial" panose="020B0604020202020204" pitchFamily="34" charset="0"/>
              <a:buChar char="•"/>
              <a:defRPr/>
            </a:pPr>
            <a:r>
              <a:rPr lang="en-US" sz="2000" dirty="0">
                <a:solidFill>
                  <a:srgbClr val="000000"/>
                </a:solidFill>
                <a:latin typeface="Calibri" panose="020F0502020204030204" pitchFamily="34" charset="0"/>
              </a:rPr>
              <a:t>Empty cylinders shall have their valves closed</a:t>
            </a:r>
            <a:endParaRPr lang="en-US" sz="2000" dirty="0">
              <a:solidFill>
                <a:prstClr val="black"/>
              </a:solidFill>
              <a:latin typeface="Calibri" panose="020F0502020204030204"/>
            </a:endParaRPr>
          </a:p>
        </p:txBody>
      </p:sp>
      <p:sp>
        <p:nvSpPr>
          <p:cNvPr id="11" name="Title 1">
            <a:extLst>
              <a:ext uri="{FF2B5EF4-FFF2-40B4-BE49-F238E27FC236}">
                <a16:creationId xmlns:a16="http://schemas.microsoft.com/office/drawing/2014/main" id="{7B52E8CF-A832-4E63-B4D1-AC6CA59589A9}"/>
              </a:ext>
            </a:extLst>
          </p:cNvPr>
          <p:cNvSpPr txBox="1">
            <a:spLocks/>
          </p:cNvSpPr>
          <p:nvPr/>
        </p:nvSpPr>
        <p:spPr>
          <a:xfrm>
            <a:off x="0" y="0"/>
            <a:ext cx="9144000" cy="330798"/>
          </a:xfrm>
          <a:prstGeom prst="rect">
            <a:avLst/>
          </a:prstGeom>
          <a:solidFill>
            <a:schemeClr val="tx1">
              <a:lumMod val="50000"/>
              <a:lumOff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a:solidFill>
                  <a:schemeClr val="bg1"/>
                </a:solidFill>
              </a:rPr>
              <a:t>Welding and Cutting</a:t>
            </a:r>
          </a:p>
        </p:txBody>
      </p:sp>
    </p:spTree>
    <p:extLst>
      <p:ext uri="{BB962C8B-B14F-4D97-AF65-F5344CB8AC3E}">
        <p14:creationId xmlns:p14="http://schemas.microsoft.com/office/powerpoint/2010/main" val="2787039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54DA9-15EF-42F8-9AF3-8AFBE3BF6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E0AE53-00E7-48AD-8563-5040892C1B03}">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23EA75-CA37-4083-A16B-9D9D488BF6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TotalTime>
  <Words>7144</Words>
  <Application>Microsoft Office PowerPoint</Application>
  <PresentationFormat>On-screen Show (4:3)</PresentationFormat>
  <Paragraphs>487</Paragraphs>
  <Slides>52</Slides>
  <Notes>27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29 CFR 1926 - Subpart J  Welding and Cutting </vt:lpstr>
      <vt:lpstr>Welding and Cutting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Tractor-Trailer Repairman Dies while Welding Interior Wall of a Tanker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little humor with some wisdom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6</cp:revision>
  <dcterms:created xsi:type="dcterms:W3CDTF">2021-02-10T13:15:50Z</dcterms:created>
  <dcterms:modified xsi:type="dcterms:W3CDTF">2023-03-16T15:28:54Z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