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8"/>
  </p:notesMasterIdLst>
  <p:sldIdLst>
    <p:sldId id="452" r:id="rId5"/>
    <p:sldId id="383" r:id="rId6"/>
    <p:sldId id="382" r:id="rId7"/>
    <p:sldId id="393" r:id="rId8"/>
    <p:sldId id="465" r:id="rId9"/>
    <p:sldId id="466" r:id="rId10"/>
    <p:sldId id="396" r:id="rId11"/>
    <p:sldId id="395" r:id="rId12"/>
    <p:sldId id="394" r:id="rId13"/>
    <p:sldId id="457" r:id="rId14"/>
    <p:sldId id="459" r:id="rId15"/>
    <p:sldId id="401" r:id="rId16"/>
    <p:sldId id="387" r:id="rId17"/>
    <p:sldId id="400" r:id="rId18"/>
    <p:sldId id="399" r:id="rId19"/>
    <p:sldId id="460" r:id="rId20"/>
    <p:sldId id="464" r:id="rId21"/>
    <p:sldId id="398" r:id="rId22"/>
    <p:sldId id="397" r:id="rId23"/>
    <p:sldId id="386" r:id="rId24"/>
    <p:sldId id="385" r:id="rId25"/>
    <p:sldId id="407" r:id="rId26"/>
    <p:sldId id="406" r:id="rId27"/>
    <p:sldId id="384" r:id="rId28"/>
    <p:sldId id="411" r:id="rId29"/>
    <p:sldId id="416" r:id="rId30"/>
    <p:sldId id="405" r:id="rId31"/>
    <p:sldId id="413" r:id="rId32"/>
    <p:sldId id="410" r:id="rId33"/>
    <p:sldId id="412" r:id="rId34"/>
    <p:sldId id="409" r:id="rId35"/>
    <p:sldId id="408" r:id="rId36"/>
    <p:sldId id="415" r:id="rId37"/>
    <p:sldId id="404" r:id="rId38"/>
    <p:sldId id="414" r:id="rId39"/>
    <p:sldId id="403" r:id="rId40"/>
    <p:sldId id="419" r:id="rId41"/>
    <p:sldId id="402" r:id="rId42"/>
    <p:sldId id="418" r:id="rId43"/>
    <p:sldId id="417" r:id="rId44"/>
    <p:sldId id="424" r:id="rId45"/>
    <p:sldId id="456" r:id="rId46"/>
    <p:sldId id="45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E13613-5AF3-476B-96E0-C3CDA0C18E8D}" v="4" dt="2021-10-19T15:46:05.058"/>
    <p1510:client id="{CB0D4D2B-F600-59AC-17C2-FC05186E5742}" v="10" dt="2022-05-06T12:13:16.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D61A0-7586-4352-87C1-4723B7F45682}" type="datetimeFigureOut">
              <a:rPr lang="en-US" smtClean="0"/>
              <a:t>3/16/2023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7A0B0-53E8-4498-A1AC-C54EA33B57DE}" type="slidenum">
              <a:rPr lang="en-US" smtClean="0"/>
              <a:t>‹#›</a:t>
            </a:fld>
            <a:endParaRPr lang="en-US"/>
          </a:p>
        </p:txBody>
      </p:sp>
    </p:spTree>
    <p:extLst>
      <p:ext uri="{BB962C8B-B14F-4D97-AF65-F5344CB8AC3E}">
        <p14:creationId xmlns:p14="http://schemas.microsoft.com/office/powerpoint/2010/main" val="386115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913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6887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6190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anyone think of any others?</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853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638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Recommendations &amp; Lessons Learned:</a:t>
            </a:r>
          </a:p>
          <a:p>
            <a:r>
              <a:rPr lang="en-US"/>
              <a:t>◦ Always follow the company Safety Policy</a:t>
            </a:r>
          </a:p>
          <a:p>
            <a:r>
              <a:rPr lang="en-US"/>
              <a:t>◦ Always perform a JHA/JSA per company policy</a:t>
            </a:r>
          </a:p>
          <a:p>
            <a:r>
              <a:rPr lang="en-US"/>
              <a:t>◦ Never perform stacked work</a:t>
            </a:r>
          </a:p>
          <a:p>
            <a:r>
              <a:rPr lang="en-US"/>
              <a:t>◦ Never use any makeshift tools</a:t>
            </a:r>
          </a:p>
        </p:txBody>
      </p:sp>
      <p:sp>
        <p:nvSpPr>
          <p:cNvPr id="4" name="Slide Number Placeholder 3"/>
          <p:cNvSpPr>
            <a:spLocks noGrp="1"/>
          </p:cNvSpPr>
          <p:nvPr>
            <p:ph type="sldNum" sz="quarter" idx="5"/>
          </p:nvPr>
        </p:nvSpPr>
        <p:spPr/>
        <p:txBody>
          <a:bodyPr/>
          <a:lstStyle/>
          <a:p>
            <a:fld id="{58A7A0B0-53E8-4498-A1AC-C54EA33B57DE}" type="slidenum">
              <a:rPr lang="en-US" smtClean="0"/>
              <a:t>17</a:t>
            </a:fld>
            <a:endParaRPr lang="en-US"/>
          </a:p>
        </p:txBody>
      </p:sp>
    </p:spTree>
    <p:extLst>
      <p:ext uri="{BB962C8B-B14F-4D97-AF65-F5344CB8AC3E}">
        <p14:creationId xmlns:p14="http://schemas.microsoft.com/office/powerpoint/2010/main" val="908328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7669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853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128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171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612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236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Pit access procedures will vary depending on the type of equipment and the purpose for entering the pit. </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08939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5956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0088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93515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7355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Wearing the proper PPE protects the user of the tool from injury.</a:t>
            </a:r>
          </a:p>
          <a:p>
            <a:pPr eaLnBrk="1" hangingPunct="1"/>
            <a:r>
              <a:rPr lang="en-US"/>
              <a:t>This elevator constructor is cutting a rail bracket with a portable grinder. Notice the proper PPE: Gloves, full face shield, long sleeve shirt. Also notice the guard on the grinder is adjusted correctly. </a:t>
            </a:r>
          </a:p>
          <a:p>
            <a:pPr eaLnBrk="1" hangingPunct="1"/>
            <a:endParaRPr lang="en-US"/>
          </a:p>
          <a:p>
            <a:pPr eaLnBrk="1" hangingPunct="1"/>
            <a:r>
              <a:rPr lang="en-US"/>
              <a:t>There is a danger from flying objects when power tools like saws, grinders, hammer drills or wire wheels cause  metal or wood particles to become airborne. Injuries can range from minor abrasions to concussions, blindness, or death.</a:t>
            </a:r>
          </a:p>
          <a:p>
            <a:pPr eaLnBrk="1" hangingPunct="1"/>
            <a:endParaRPr lang="en-US"/>
          </a:p>
          <a:p>
            <a:pPr eaLnBrk="1" hangingPunct="1"/>
            <a:r>
              <a:rPr lang="en-US"/>
              <a:t>Pneumatic tools are dangerous because they are operated by compressed air. </a:t>
            </a:r>
          </a:p>
          <a:p>
            <a:pPr eaLnBrk="1" hangingPunct="1"/>
            <a:endParaRPr lang="en-US"/>
          </a:p>
          <a:p>
            <a:pPr eaLnBrk="1" hangingPunct="1"/>
            <a:r>
              <a:rPr lang="en-US"/>
              <a:t>Powder-actuated tools are even more dangerous because they use gunpowder and shoot “pins” that can injure or kill a worker like a bullet from a gun.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271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29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6447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22-year-old carpenter apprentice was killed when he was struck in the head by a nail that was fired from a powder-actuated tool. A nearby tool operator, trying to anchor a plywood form he would use to pour a concrete wall, fired the gun causing the nail to pass through the hollow wall. The nail traveled 27 feet before striking the victim. The tool operator had never received training in the proper use of the tool, and none of the employees in the area were wearing personal protective equipment.</a:t>
            </a:r>
          </a:p>
          <a:p>
            <a:endParaRPr lang="en-US"/>
          </a:p>
          <a:p>
            <a:pPr eaLnBrk="1" hangingPunct="1"/>
            <a:r>
              <a:rPr lang="en-US"/>
              <a:t>Federal OSHA investigated this accident and recommended:</a:t>
            </a:r>
          </a:p>
          <a:p>
            <a:pPr marL="674553" lvl="1" indent="-224851">
              <a:buFontTx/>
              <a:buChar char="•"/>
            </a:pPr>
            <a:r>
              <a:rPr lang="en-US"/>
              <a:t>Institute a program for frequent and regular inspections of the job site, materials, and equipment by a competent person(s).</a:t>
            </a:r>
          </a:p>
          <a:p>
            <a:pPr marL="674553" lvl="1" indent="-224851">
              <a:buFontTx/>
              <a:buChar char="•"/>
            </a:pPr>
            <a:r>
              <a:rPr lang="en-US"/>
              <a:t>Require employees exposed to the potential hazards associated with flying nails to use appropriate personal protective equipment.</a:t>
            </a:r>
          </a:p>
          <a:p>
            <a:pPr marL="674553" lvl="1" indent="-224851">
              <a:buFontTx/>
              <a:buChar char="•"/>
            </a:pPr>
            <a:r>
              <a:rPr lang="en-US"/>
              <a:t>Train employees using powder-actuated tools in the safe operation of the particular tool.</a:t>
            </a:r>
          </a:p>
          <a:p>
            <a:pPr marL="674553" lvl="1" indent="-224851">
              <a:buFontTx/>
              <a:buChar char="•"/>
            </a:pPr>
            <a:r>
              <a:rPr lang="en-US"/>
              <a:t>Train employees operating powder-actuated tools to avoid firing into easily penetrated materials.</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0172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23" indent="-173323"/>
            <a:r>
              <a:rPr lang="en-US"/>
              <a:t>Powder actuated tools are commonly called Hilti guns (Hilti, however, is only one of many manufacturers of  powder actuated tools).</a:t>
            </a:r>
          </a:p>
          <a:p>
            <a:pPr marL="173323" indent="-173323"/>
            <a:endParaRPr lang="en-US"/>
          </a:p>
          <a:p>
            <a:pPr marL="173323" indent="-173323"/>
            <a:r>
              <a:rPr lang="en-US"/>
              <a:t>Powder-actuated tools act like loaded guns. They use explosive powder to fasten fixtures like steel track for walls to concrete or steel beams.  The explosive force of the shot has enough force to penetrate concrete, steel, and masonry substrates.</a:t>
            </a:r>
          </a:p>
          <a:p>
            <a:pPr marL="173323" indent="-173323"/>
            <a:endParaRPr lang="en-US"/>
          </a:p>
          <a:p>
            <a:pPr marL="173323" indent="-173323"/>
            <a:r>
              <a:rPr lang="en-US"/>
              <a:t>Handle powder-actuated tools with the same safety precautions as you would a firearm. </a:t>
            </a:r>
          </a:p>
          <a:p>
            <a:pPr marL="173323" indent="-173323"/>
            <a:endParaRPr lang="en-US"/>
          </a:p>
          <a:p>
            <a:pPr marL="173323" indent="-173323"/>
            <a:r>
              <a:rPr lang="en-US" b="1"/>
              <a:t>Tips to remember:</a:t>
            </a:r>
          </a:p>
          <a:p>
            <a:pPr marL="630523" lvl="1" indent="-173323">
              <a:buFontTx/>
              <a:buChar char="•"/>
            </a:pPr>
            <a:r>
              <a:rPr lang="en-US"/>
              <a:t>Always keep hands clear of the open muzzle end of the tool. </a:t>
            </a:r>
          </a:p>
          <a:p>
            <a:pPr marL="630523" lvl="1" indent="-173323">
              <a:buFontTx/>
              <a:buChar char="•"/>
            </a:pPr>
            <a:r>
              <a:rPr lang="en-US"/>
              <a:t>Always test powder-actuated tools before each use to assure that the tools and their safety devices are all working properly. Remove tools with any  defects.</a:t>
            </a:r>
          </a:p>
          <a:p>
            <a:pPr marL="630523" lvl="1" indent="-173323">
              <a:buFontTx/>
              <a:buChar char="•"/>
            </a:pPr>
            <a:r>
              <a:rPr lang="en-US"/>
              <a:t>Never back-nail materials with the tip of the gun pointing toward your body.</a:t>
            </a:r>
          </a:p>
          <a:p>
            <a:pPr marL="630523" lvl="1" indent="-173323">
              <a:buFontTx/>
              <a:buChar char="•"/>
            </a:pPr>
            <a:r>
              <a:rPr lang="en-US"/>
              <a:t>Never shoot a surface unless you are certain the fastener will not pass completely through the surface, or unless the surface is "backed." </a:t>
            </a:r>
          </a:p>
          <a:p>
            <a:pPr marL="630523" lvl="1" indent="-173323">
              <a:buFontTx/>
              <a:buChar char="•"/>
            </a:pPr>
            <a:r>
              <a:rPr lang="en-US"/>
              <a:t>Wear proper PPE such as eye, face, and hearing protection and hardhats when using powder-actuated tools. </a:t>
            </a:r>
          </a:p>
          <a:p>
            <a:pPr marL="630523" lvl="1" indent="-173323">
              <a:buFontTx/>
              <a:buChar char="•"/>
            </a:pPr>
            <a:r>
              <a:rPr lang="en-US"/>
              <a:t>Do not use or store powder-actuated tools near flammable, explosive, or combustible materials.</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5831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t>Second image is from OSHA Fatal Facts:</a:t>
            </a:r>
          </a:p>
          <a:p>
            <a:pPr eaLnBrk="1" hangingPunct="1"/>
            <a:endParaRPr lang="en-US"/>
          </a:p>
          <a:p>
            <a:pPr eaLnBrk="1" hangingPunct="1"/>
            <a:r>
              <a:rPr lang="en-US"/>
              <a:t>Two employees were doing remodeling construction and were building a wall. One of the workers was killed when he was struck by a nail fired from a powder-actuated tool. The tool operator, while attempting to anchor plywood to a 2" × 4" stud, fired the tool. The nail penetrated the stud and the plywood partition prior to striking the victim.</a:t>
            </a:r>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027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Struck-by accidents primarily involve workers struck by equipment</a:t>
            </a:r>
            <a:r>
              <a:rPr lang="en-US" baseline="0"/>
              <a:t> or</a:t>
            </a:r>
            <a:r>
              <a:rPr lang="en-US"/>
              <a:t> vehicles. 25% of all “struck-by-vehicle” workplace fatalities</a:t>
            </a:r>
            <a:r>
              <a:rPr lang="en-US" baseline="0"/>
              <a:t> are </a:t>
            </a:r>
            <a:r>
              <a:rPr lang="en-US"/>
              <a:t>construction workers, more than any other occupation. </a:t>
            </a:r>
          </a:p>
          <a:p>
            <a:pPr eaLnBrk="1" hangingPunct="1"/>
            <a:endParaRPr lang="en-US"/>
          </a:p>
          <a:p>
            <a:pPr eaLnBrk="1" hangingPunct="1"/>
            <a:r>
              <a:rPr lang="en-US"/>
              <a:t>Struck</a:t>
            </a:r>
            <a:r>
              <a:rPr lang="en-US" baseline="0"/>
              <a:t> by also includes: f</a:t>
            </a:r>
            <a:r>
              <a:rPr lang="en-US"/>
              <a:t>alling materials hitting workers below scaffold, below floor</a:t>
            </a:r>
            <a:r>
              <a:rPr lang="en-US" baseline="0"/>
              <a:t> openings, or on lower levels below </a:t>
            </a:r>
            <a:r>
              <a:rPr lang="en-US"/>
              <a:t>vertically hoisted materials; </a:t>
            </a:r>
            <a:r>
              <a:rPr lang="en-US" baseline="0"/>
              <a:t>also,</a:t>
            </a:r>
            <a:r>
              <a:rPr lang="en-US"/>
              <a:t> horizontally transported materials that slide off decks, flat beds etc.</a:t>
            </a:r>
          </a:p>
          <a:p>
            <a:pPr eaLnBrk="1" hangingPunct="1"/>
            <a:endParaRPr lang="en-US"/>
          </a:p>
          <a:p>
            <a:pPr eaLnBrk="1" hangingPunct="1"/>
            <a:r>
              <a:rPr lang="en-US"/>
              <a:t>Flying objects like particles from power tools,</a:t>
            </a:r>
            <a:r>
              <a:rPr lang="en-US" baseline="0"/>
              <a:t> nail guns, or powder actuated tools are the third most common cause of struck-</a:t>
            </a:r>
            <a:r>
              <a:rPr lang="en-US"/>
              <a:t>by fatalities</a:t>
            </a:r>
            <a:r>
              <a:rPr lang="en-US" baseline="0"/>
              <a:t>.</a:t>
            </a:r>
            <a:r>
              <a:rPr lang="en-US"/>
              <a:t>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5320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6573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06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1526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9400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8108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5028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39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1918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8598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3341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CPWR Data Bulletin – Fatal Injury Trends in Construction</a:t>
            </a:r>
          </a:p>
        </p:txBody>
      </p:sp>
      <p:sp>
        <p:nvSpPr>
          <p:cNvPr id="4" name="Slide Number Placeholder 3"/>
          <p:cNvSpPr>
            <a:spLocks noGrp="1"/>
          </p:cNvSpPr>
          <p:nvPr>
            <p:ph type="sldNum" sz="quarter" idx="5"/>
          </p:nvPr>
        </p:nvSpPr>
        <p:spPr/>
        <p:txBody>
          <a:bodyPr/>
          <a:lstStyle/>
          <a:p>
            <a:fld id="{58A7A0B0-53E8-4498-A1AC-C54EA33B57DE}" type="slidenum">
              <a:rPr lang="en-US" smtClean="0"/>
              <a:t>5</a:t>
            </a:fld>
            <a:endParaRPr lang="en-US"/>
          </a:p>
        </p:txBody>
      </p:sp>
    </p:spTree>
    <p:extLst>
      <p:ext uri="{BB962C8B-B14F-4D97-AF65-F5344CB8AC3E}">
        <p14:creationId xmlns:p14="http://schemas.microsoft.com/office/powerpoint/2010/main" val="80550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CPWR Data Bulletin – Fatal Injury Trends in Construction</a:t>
            </a:r>
          </a:p>
        </p:txBody>
      </p:sp>
      <p:sp>
        <p:nvSpPr>
          <p:cNvPr id="4" name="Slide Number Placeholder 3"/>
          <p:cNvSpPr>
            <a:spLocks noGrp="1"/>
          </p:cNvSpPr>
          <p:nvPr>
            <p:ph type="sldNum" sz="quarter" idx="5"/>
          </p:nvPr>
        </p:nvSpPr>
        <p:spPr/>
        <p:txBody>
          <a:bodyPr/>
          <a:lstStyle/>
          <a:p>
            <a:fld id="{58A7A0B0-53E8-4498-A1AC-C54EA33B57DE}" type="slidenum">
              <a:rPr lang="en-US" smtClean="0"/>
              <a:t>6</a:t>
            </a:fld>
            <a:endParaRPr lang="en-US"/>
          </a:p>
        </p:txBody>
      </p:sp>
    </p:spTree>
    <p:extLst>
      <p:ext uri="{BB962C8B-B14F-4D97-AF65-F5344CB8AC3E}">
        <p14:creationId xmlns:p14="http://schemas.microsoft.com/office/powerpoint/2010/main" val="289936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23" indent="-173323"/>
            <a:r>
              <a:rPr lang="en-US" b="1"/>
              <a:t>Main causes of mobile heavy equipment deaths</a:t>
            </a:r>
            <a:r>
              <a:rPr lang="en-US"/>
              <a:t>:</a:t>
            </a:r>
          </a:p>
          <a:p>
            <a:pPr marL="173323" indent="-173323"/>
            <a:r>
              <a:rPr lang="en-US"/>
              <a:t>•   Workers on foot are struck by construction equipment, usually when it’s backing up or changing direction.</a:t>
            </a:r>
            <a:br>
              <a:rPr lang="en-US"/>
            </a:br>
            <a:endParaRPr lang="en-US"/>
          </a:p>
          <a:p>
            <a:pPr marL="173323" indent="-173323"/>
            <a:r>
              <a:rPr lang="en-US"/>
              <a:t>•   The operators are most often killed when the equipment rolls over while on a slope, or when material is loaded or unloaded.</a:t>
            </a:r>
            <a:br>
              <a:rPr lang="en-US"/>
            </a:br>
            <a:endParaRPr lang="en-US"/>
          </a:p>
          <a:p>
            <a:pPr marL="173323" indent="-173323"/>
            <a:r>
              <a:rPr lang="en-US"/>
              <a:t>•   Operators or mechanics are run over or caught in equipment when the brakes aren’t set, equipment is left in gear, wheel chocks are not used, or the equipment and controls aren’t locked out.</a:t>
            </a:r>
            <a:br>
              <a:rPr lang="en-US"/>
            </a:br>
            <a:endParaRPr lang="en-US"/>
          </a:p>
          <a:p>
            <a:pPr marL="173323" indent="-173323"/>
            <a:r>
              <a:rPr lang="en-US"/>
              <a:t>•   Workers on foot or in a trench are crushed by falling equipment loads, backhoe buckets, or other moving parts.</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261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workers near active traffic, rights-of-way, working around moving construction equipment or in areas where visibility is limited should wear high visibility clothing.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Elevator constructors unload equipment from roadways and occasionally at night. Follow all of these precautions.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85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these precautions apply to equipment that may be operated by elevator constructors. </a:t>
            </a:r>
          </a:p>
          <a:p>
            <a:endParaRPr lang="en-US"/>
          </a:p>
          <a:p>
            <a:r>
              <a:rPr lang="en-US"/>
              <a:t>1926.601(b)(4) No employer shall use any motor vehicle equipment having an obstructed view to the rear unless:</a:t>
            </a:r>
          </a:p>
          <a:p>
            <a:r>
              <a:rPr lang="en-US">
                <a:effectLst/>
              </a:rPr>
              <a:t> </a:t>
            </a:r>
          </a:p>
          <a:p>
            <a:r>
              <a:rPr lang="en-US"/>
              <a:t>(</a:t>
            </a:r>
            <a:r>
              <a:rPr lang="en-US" err="1"/>
              <a:t>i</a:t>
            </a:r>
            <a:r>
              <a:rPr lang="en-US"/>
              <a:t>) The vehicle has a reverse signal </a:t>
            </a:r>
            <a:r>
              <a:rPr lang="en-US">
                <a:effectLst/>
              </a:rPr>
              <a:t>alarm</a:t>
            </a:r>
            <a:r>
              <a:rPr lang="en-US"/>
              <a:t> audible above the surrounding noise level or: </a:t>
            </a:r>
          </a:p>
          <a:p>
            <a:r>
              <a:rPr lang="en-US">
                <a:effectLst/>
              </a:rPr>
              <a:t> </a:t>
            </a:r>
          </a:p>
          <a:p>
            <a:r>
              <a:rPr lang="en-US"/>
              <a:t>(ii) The vehicle is </a:t>
            </a:r>
            <a:r>
              <a:rPr lang="en-US">
                <a:effectLst/>
              </a:rPr>
              <a:t>backed up</a:t>
            </a:r>
            <a:r>
              <a:rPr lang="en-US"/>
              <a:t> only when an observer signals that it is safe to do so. </a:t>
            </a:r>
          </a:p>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583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Helvetica Neue"/>
              </a:rPr>
              <a:t> the purpose of §1926.550(a)(9) is to mark the boundaries of the danger area caused by the crane's swing radius and warn employees to stay out.</a:t>
            </a:r>
          </a:p>
          <a:p>
            <a:endParaRPr lang="en-US" b="0" i="0">
              <a:solidFill>
                <a:srgbClr val="333333"/>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fld id="{58A7A0B0-53E8-4498-A1AC-C54EA33B57DE}" type="slidenum">
              <a:rPr lang="en-US" smtClean="0"/>
              <a:t>10</a:t>
            </a:fld>
            <a:endParaRPr lang="en-US"/>
          </a:p>
        </p:txBody>
      </p:sp>
    </p:spTree>
    <p:extLst>
      <p:ext uri="{BB962C8B-B14F-4D97-AF65-F5344CB8AC3E}">
        <p14:creationId xmlns:p14="http://schemas.microsoft.com/office/powerpoint/2010/main" val="1418600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14592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6648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366847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363720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342440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4218999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892087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144358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405251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65663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64075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2381918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osha.gov/workers" TargetMode="External"/><Relationship Id="rId2" Type="http://schemas.openxmlformats.org/officeDocument/2006/relationships/hyperlink" Target="http://www.osha.gov/as/opa/worker/employer-responsibility.html" TargetMode="External"/><Relationship Id="rId1" Type="http://schemas.openxmlformats.org/officeDocument/2006/relationships/slideLayout" Target="../slideLayouts/slideLayout7.xml"/><Relationship Id="rId6" Type="http://schemas.openxmlformats.org/officeDocument/2006/relationships/hyperlink" Target="https://www.osha.gov/" TargetMode="External"/><Relationship Id="rId5" Type="http://schemas.openxmlformats.org/officeDocument/2006/relationships/hyperlink" Target="https://www.osha.gov/contactus/bystate" TargetMode="External"/><Relationship Id="rId4" Type="http://schemas.openxmlformats.org/officeDocument/2006/relationships/hyperlink" Target="https://www.osha.gov/consultation"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2286000" y="2681456"/>
            <a:ext cx="4572000" cy="1962076"/>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prstClr val="black"/>
                </a:solidFill>
                <a:effectLst/>
                <a:uLnTx/>
                <a:uFillTx/>
                <a:latin typeface="Calibri" panose="020F0502020204030204"/>
                <a:ea typeface="+mn-ea"/>
                <a:cs typeface="+mn-cs"/>
              </a:rPr>
              <a:t>1926 Construction</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a:ln>
                  <a:noFill/>
                </a:ln>
                <a:solidFill>
                  <a:srgbClr val="000000"/>
                </a:solidFill>
                <a:effectLst/>
                <a:uLnTx/>
                <a:uFillTx/>
                <a:latin typeface="Calibri" panose="020F0502020204030204"/>
                <a:ea typeface="+mn-ea"/>
                <a:cs typeface="Calibri"/>
              </a:rPr>
              <a:t>Focus Four</a:t>
            </a:r>
            <a:endParaRPr kumimoji="0" lang="en-US" sz="4050" b="1"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sz="4050" b="1">
                <a:solidFill>
                  <a:prstClr val="black"/>
                </a:solidFill>
                <a:latin typeface="Calibri" panose="020F0502020204030204"/>
              </a:rPr>
              <a:t>Struck-By Hazards</a:t>
            </a:r>
            <a:endParaRPr kumimoji="0" lang="en-US" sz="4050" b="1"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3F117-F593-4287-B3DD-18E3C654ACAB}"/>
              </a:ext>
            </a:extLst>
          </p:cNvPr>
          <p:cNvSpPr>
            <a:spLocks noGrp="1"/>
          </p:cNvSpPr>
          <p:nvPr>
            <p:ph type="sldNum" sz="quarter" idx="12"/>
          </p:nvPr>
        </p:nvSpPr>
        <p:spPr/>
        <p:txBody>
          <a:bodyPr/>
          <a:lstStyle/>
          <a:p>
            <a:pPr>
              <a:defRPr/>
            </a:pPr>
            <a:fld id="{A17285FE-B10B-417F-A1CF-E46897E2C023}" type="slidenum">
              <a:rPr lang="en-US" altLang="en-US" smtClean="0"/>
              <a:pPr>
                <a:defRPr/>
              </a:pPr>
              <a:t>10</a:t>
            </a:fld>
            <a:endParaRPr lang="en-US" altLang="en-US"/>
          </a:p>
        </p:txBody>
      </p:sp>
      <p:sp>
        <p:nvSpPr>
          <p:cNvPr id="3" name="Title 1">
            <a:extLst>
              <a:ext uri="{FF2B5EF4-FFF2-40B4-BE49-F238E27FC236}">
                <a16:creationId xmlns:a16="http://schemas.microsoft.com/office/drawing/2014/main" id="{44B67F82-FFF2-4609-8B88-A255936C0681}"/>
              </a:ext>
            </a:extLst>
          </p:cNvPr>
          <p:cNvSpPr txBox="1">
            <a:spLocks/>
          </p:cNvSpPr>
          <p:nvPr/>
        </p:nvSpPr>
        <p:spPr bwMode="auto">
          <a:xfrm>
            <a:off x="0" y="-2491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pic>
        <p:nvPicPr>
          <p:cNvPr id="5" name="Picture 4" descr="A picture containing text, sign, outdoor&#10;&#10;Description automatically generated">
            <a:extLst>
              <a:ext uri="{FF2B5EF4-FFF2-40B4-BE49-F238E27FC236}">
                <a16:creationId xmlns:a16="http://schemas.microsoft.com/office/drawing/2014/main" id="{C881413E-AF30-4F34-89AC-0B8D435AFFDD}"/>
              </a:ext>
            </a:extLst>
          </p:cNvPr>
          <p:cNvPicPr>
            <a:picLocks noChangeAspect="1"/>
          </p:cNvPicPr>
          <p:nvPr/>
        </p:nvPicPr>
        <p:blipFill>
          <a:blip r:embed="rId3"/>
          <a:stretch>
            <a:fillRect/>
          </a:stretch>
        </p:blipFill>
        <p:spPr>
          <a:xfrm>
            <a:off x="420130" y="1344268"/>
            <a:ext cx="3250599" cy="2252243"/>
          </a:xfrm>
          <a:prstGeom prst="rect">
            <a:avLst/>
          </a:prstGeom>
        </p:spPr>
      </p:pic>
      <p:pic>
        <p:nvPicPr>
          <p:cNvPr id="7" name="Picture 6" descr="A picture containing outdoor, road, transport, cart&#10;&#10;Description automatically generated">
            <a:extLst>
              <a:ext uri="{FF2B5EF4-FFF2-40B4-BE49-F238E27FC236}">
                <a16:creationId xmlns:a16="http://schemas.microsoft.com/office/drawing/2014/main" id="{77A6A58D-B957-436E-9EE1-1D80608C02B1}"/>
              </a:ext>
            </a:extLst>
          </p:cNvPr>
          <p:cNvPicPr>
            <a:picLocks noChangeAspect="1"/>
          </p:cNvPicPr>
          <p:nvPr/>
        </p:nvPicPr>
        <p:blipFill>
          <a:blip r:embed="rId4"/>
          <a:stretch>
            <a:fillRect/>
          </a:stretch>
        </p:blipFill>
        <p:spPr>
          <a:xfrm>
            <a:off x="4964905" y="1421028"/>
            <a:ext cx="4026721" cy="4510216"/>
          </a:xfrm>
          <a:prstGeom prst="rect">
            <a:avLst/>
          </a:prstGeom>
        </p:spPr>
      </p:pic>
      <p:sp>
        <p:nvSpPr>
          <p:cNvPr id="8" name="TextBox 7">
            <a:extLst>
              <a:ext uri="{FF2B5EF4-FFF2-40B4-BE49-F238E27FC236}">
                <a16:creationId xmlns:a16="http://schemas.microsoft.com/office/drawing/2014/main" id="{1BA52AE4-760C-4053-8626-B5E8FD7C03A1}"/>
              </a:ext>
            </a:extLst>
          </p:cNvPr>
          <p:cNvSpPr txBox="1"/>
          <p:nvPr/>
        </p:nvSpPr>
        <p:spPr>
          <a:xfrm>
            <a:off x="420130" y="3756454"/>
            <a:ext cx="4337221" cy="2554545"/>
          </a:xfrm>
          <a:prstGeom prst="rect">
            <a:avLst/>
          </a:prstGeom>
          <a:noFill/>
        </p:spPr>
        <p:txBody>
          <a:bodyPr wrap="square" rtlCol="0">
            <a:spAutoFit/>
          </a:bodyPr>
          <a:lstStyle/>
          <a:p>
            <a:r>
              <a:rPr lang="en-US" sz="3200"/>
              <a:t>When working near equipment that swings, use a barricade to identify the unsafe area. </a:t>
            </a:r>
          </a:p>
        </p:txBody>
      </p:sp>
      <p:sp>
        <p:nvSpPr>
          <p:cNvPr id="9" name="TextBox 8">
            <a:extLst>
              <a:ext uri="{FF2B5EF4-FFF2-40B4-BE49-F238E27FC236}">
                <a16:creationId xmlns:a16="http://schemas.microsoft.com/office/drawing/2014/main" id="{318EE6DA-1CFA-4162-88DA-EB3BDC961670}"/>
              </a:ext>
            </a:extLst>
          </p:cNvPr>
          <p:cNvSpPr txBox="1"/>
          <p:nvPr/>
        </p:nvSpPr>
        <p:spPr>
          <a:xfrm>
            <a:off x="3044177" y="341981"/>
            <a:ext cx="3055645" cy="584775"/>
          </a:xfrm>
          <a:prstGeom prst="rect">
            <a:avLst/>
          </a:prstGeom>
          <a:noFill/>
        </p:spPr>
        <p:txBody>
          <a:bodyPr wrap="none" rtlCol="0">
            <a:spAutoFit/>
          </a:bodyPr>
          <a:lstStyle/>
          <a:p>
            <a:r>
              <a:rPr lang="en-US" sz="3200" b="1"/>
              <a:t>Crane Hazards</a:t>
            </a:r>
          </a:p>
        </p:txBody>
      </p:sp>
    </p:spTree>
    <p:extLst>
      <p:ext uri="{BB962C8B-B14F-4D97-AF65-F5344CB8AC3E}">
        <p14:creationId xmlns:p14="http://schemas.microsoft.com/office/powerpoint/2010/main" val="326572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83F117-F593-4287-B3DD-18E3C654ACAB}"/>
              </a:ext>
            </a:extLst>
          </p:cNvPr>
          <p:cNvSpPr>
            <a:spLocks noGrp="1"/>
          </p:cNvSpPr>
          <p:nvPr>
            <p:ph type="sldNum" sz="quarter" idx="12"/>
          </p:nvPr>
        </p:nvSpPr>
        <p:spPr/>
        <p:txBody>
          <a:bodyPr/>
          <a:lstStyle/>
          <a:p>
            <a:pPr>
              <a:defRPr/>
            </a:pPr>
            <a:fld id="{A17285FE-B10B-417F-A1CF-E46897E2C023}" type="slidenum">
              <a:rPr lang="en-US" altLang="en-US" smtClean="0"/>
              <a:pPr>
                <a:defRPr/>
              </a:pPr>
              <a:t>11</a:t>
            </a:fld>
            <a:endParaRPr lang="en-US" altLang="en-US"/>
          </a:p>
        </p:txBody>
      </p:sp>
      <p:sp>
        <p:nvSpPr>
          <p:cNvPr id="3" name="Title 1">
            <a:extLst>
              <a:ext uri="{FF2B5EF4-FFF2-40B4-BE49-F238E27FC236}">
                <a16:creationId xmlns:a16="http://schemas.microsoft.com/office/drawing/2014/main" id="{44B67F82-FFF2-4609-8B88-A255936C0681}"/>
              </a:ext>
            </a:extLst>
          </p:cNvPr>
          <p:cNvSpPr txBox="1">
            <a:spLocks/>
          </p:cNvSpPr>
          <p:nvPr/>
        </p:nvSpPr>
        <p:spPr bwMode="auto">
          <a:xfrm>
            <a:off x="0" y="-2491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pic>
        <p:nvPicPr>
          <p:cNvPr id="1026" name="Picture 2">
            <a:extLst>
              <a:ext uri="{FF2B5EF4-FFF2-40B4-BE49-F238E27FC236}">
                <a16:creationId xmlns:a16="http://schemas.microsoft.com/office/drawing/2014/main" id="{24743024-DDCE-4F9E-B6D8-DA1D8E027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39" y="4558529"/>
            <a:ext cx="2616928" cy="1915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1C8FDB2-C090-4597-B1A2-18A7CC037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8" y="1067918"/>
            <a:ext cx="1746421" cy="2619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21D3783-F1D9-41DE-B740-288130AB12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9970" y="4567554"/>
            <a:ext cx="2876691" cy="1915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0FB4AFD-FCB2-4CC7-BD67-006C874626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347" y="1417944"/>
            <a:ext cx="2781935" cy="2087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B4008FD-A7B4-45F4-ACD3-5DA6F00B47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4149" y="4558030"/>
            <a:ext cx="2875939" cy="19157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47BE464-6EE6-43D9-A6C5-E82372A96B1D}"/>
              </a:ext>
            </a:extLst>
          </p:cNvPr>
          <p:cNvSpPr txBox="1"/>
          <p:nvPr/>
        </p:nvSpPr>
        <p:spPr>
          <a:xfrm>
            <a:off x="2556063" y="463510"/>
            <a:ext cx="4031873" cy="507831"/>
          </a:xfrm>
          <a:prstGeom prst="rect">
            <a:avLst/>
          </a:prstGeom>
          <a:noFill/>
        </p:spPr>
        <p:txBody>
          <a:bodyPr wrap="none" rtlCol="0">
            <a:spAutoFit/>
          </a:bodyPr>
          <a:lstStyle/>
          <a:p>
            <a:r>
              <a:rPr lang="en-US" sz="2700" b="1"/>
              <a:t>Overhead Obstructions</a:t>
            </a:r>
          </a:p>
        </p:txBody>
      </p:sp>
      <p:sp>
        <p:nvSpPr>
          <p:cNvPr id="4" name="TextBox 3">
            <a:extLst>
              <a:ext uri="{FF2B5EF4-FFF2-40B4-BE49-F238E27FC236}">
                <a16:creationId xmlns:a16="http://schemas.microsoft.com/office/drawing/2014/main" id="{A9010DFB-FF04-4276-A7B5-32DBA6F8E456}"/>
              </a:ext>
            </a:extLst>
          </p:cNvPr>
          <p:cNvSpPr txBox="1"/>
          <p:nvPr/>
        </p:nvSpPr>
        <p:spPr>
          <a:xfrm>
            <a:off x="2282936" y="1219436"/>
            <a:ext cx="3495234" cy="2677656"/>
          </a:xfrm>
          <a:prstGeom prst="rect">
            <a:avLst/>
          </a:prstGeom>
          <a:noFill/>
        </p:spPr>
        <p:txBody>
          <a:bodyPr wrap="square" rtlCol="0">
            <a:spAutoFit/>
          </a:bodyPr>
          <a:lstStyle/>
          <a:p>
            <a:r>
              <a:rPr lang="en-US" sz="2800"/>
              <a:t>When working from any cartop, be aware of low overhead clearances and low hanging equipment.</a:t>
            </a:r>
          </a:p>
        </p:txBody>
      </p:sp>
    </p:spTree>
    <p:extLst>
      <p:ext uri="{BB962C8B-B14F-4D97-AF65-F5344CB8AC3E}">
        <p14:creationId xmlns:p14="http://schemas.microsoft.com/office/powerpoint/2010/main" val="87574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238943" y="797705"/>
            <a:ext cx="2666114" cy="507831"/>
          </a:xfrm>
          <a:prstGeom prst="rect">
            <a:avLst/>
          </a:prstGeom>
          <a:noFill/>
        </p:spPr>
        <p:txBody>
          <a:bodyPr wrap="none" rtlCol="0">
            <a:spAutoFit/>
          </a:bodyPr>
          <a:lstStyle/>
          <a:p>
            <a:r>
              <a:rPr lang="en-US" sz="2700" b="1"/>
              <a:t>Falling Objects</a:t>
            </a:r>
          </a:p>
        </p:txBody>
      </p:sp>
      <p:pic>
        <p:nvPicPr>
          <p:cNvPr id="6146" name="Picture 2" descr="See the source image">
            <a:extLst>
              <a:ext uri="{FF2B5EF4-FFF2-40B4-BE49-F238E27FC236}">
                <a16:creationId xmlns:a16="http://schemas.microsoft.com/office/drawing/2014/main" id="{FEE86A71-953A-48C3-82FA-3C0D46D4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44" y="1982214"/>
            <a:ext cx="4046954" cy="28935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e the source image">
            <a:extLst>
              <a:ext uri="{FF2B5EF4-FFF2-40B4-BE49-F238E27FC236}">
                <a16:creationId xmlns:a16="http://schemas.microsoft.com/office/drawing/2014/main" id="{F6EF8A24-5B45-4430-BDEA-0A243E879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880" y="2669028"/>
            <a:ext cx="3210949" cy="292196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6D72ADE3-D24F-4349-A0C5-FA97C1DFAA0A}"/>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953177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1555349" y="617010"/>
            <a:ext cx="2387192" cy="461665"/>
          </a:xfrm>
          <a:prstGeom prst="rect">
            <a:avLst/>
          </a:prstGeom>
          <a:noFill/>
        </p:spPr>
        <p:txBody>
          <a:bodyPr wrap="none" rtlCol="0">
            <a:spAutoFit/>
          </a:bodyPr>
          <a:lstStyle/>
          <a:p>
            <a:r>
              <a:rPr lang="en-US" sz="2400" b="1"/>
              <a:t>Falling Objects</a:t>
            </a:r>
          </a:p>
        </p:txBody>
      </p:sp>
      <p:sp>
        <p:nvSpPr>
          <p:cNvPr id="6" name="TextBox 5">
            <a:extLst>
              <a:ext uri="{FF2B5EF4-FFF2-40B4-BE49-F238E27FC236}">
                <a16:creationId xmlns:a16="http://schemas.microsoft.com/office/drawing/2014/main" id="{0D7F1F8A-5009-4B6E-B746-353991D372EB}"/>
              </a:ext>
            </a:extLst>
          </p:cNvPr>
          <p:cNvSpPr txBox="1"/>
          <p:nvPr/>
        </p:nvSpPr>
        <p:spPr>
          <a:xfrm>
            <a:off x="294484" y="1694628"/>
            <a:ext cx="5942580" cy="1200329"/>
          </a:xfrm>
          <a:prstGeom prst="rect">
            <a:avLst/>
          </a:prstGeom>
          <a:noFill/>
        </p:spPr>
        <p:txBody>
          <a:bodyPr wrap="square">
            <a:spAutoFit/>
          </a:bodyPr>
          <a:lstStyle/>
          <a:p>
            <a:r>
              <a:rPr lang="en-US" sz="2400">
                <a:solidFill>
                  <a:srgbClr val="000000"/>
                </a:solidFill>
                <a:latin typeface="Helvetica Neue"/>
              </a:rPr>
              <a:t>You are at risk from </a:t>
            </a:r>
            <a:r>
              <a:rPr lang="en-US" sz="2400" i="1">
                <a:solidFill>
                  <a:srgbClr val="000000"/>
                </a:solidFill>
                <a:latin typeface="Helvetica Neue"/>
              </a:rPr>
              <a:t>falling</a:t>
            </a:r>
            <a:r>
              <a:rPr lang="en-US" sz="2400">
                <a:solidFill>
                  <a:srgbClr val="000000"/>
                </a:solidFill>
                <a:latin typeface="Helvetica Neue"/>
              </a:rPr>
              <a:t> objects when you are beneath cranes, scaffolds, etc., or where overhead work is being performed.</a:t>
            </a:r>
            <a:endParaRPr lang="en-US" sz="2400"/>
          </a:p>
        </p:txBody>
      </p:sp>
      <p:pic>
        <p:nvPicPr>
          <p:cNvPr id="7170" name="Picture 2" descr="1235">
            <a:extLst>
              <a:ext uri="{FF2B5EF4-FFF2-40B4-BE49-F238E27FC236}">
                <a16:creationId xmlns:a16="http://schemas.microsoft.com/office/drawing/2014/main" id="{61E3DA01-33DD-4B69-B20B-D2DD1BA4C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916" y="580827"/>
            <a:ext cx="21336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810">
            <a:extLst>
              <a:ext uri="{FF2B5EF4-FFF2-40B4-BE49-F238E27FC236}">
                <a16:creationId xmlns:a16="http://schemas.microsoft.com/office/drawing/2014/main" id="{404A914C-6C9E-45D2-833A-95AE2502A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943" y="3879651"/>
            <a:ext cx="3022866" cy="226714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DDCBCB8-4CBE-429D-93D3-7CAB8BE994B0}"/>
              </a:ext>
            </a:extLst>
          </p:cNvPr>
          <p:cNvSpPr txBox="1"/>
          <p:nvPr/>
        </p:nvSpPr>
        <p:spPr>
          <a:xfrm>
            <a:off x="479105" y="3648818"/>
            <a:ext cx="2597490" cy="461665"/>
          </a:xfrm>
          <a:prstGeom prst="rect">
            <a:avLst/>
          </a:prstGeom>
          <a:noFill/>
        </p:spPr>
        <p:txBody>
          <a:bodyPr wrap="square">
            <a:spAutoFit/>
          </a:bodyPr>
          <a:lstStyle/>
          <a:p>
            <a:pPr marL="257175" indent="-257175">
              <a:buFont typeface="Arial" panose="020B0604020202020204" pitchFamily="34" charset="0"/>
              <a:buChar char="•"/>
            </a:pPr>
            <a:r>
              <a:rPr lang="en-US" sz="2400"/>
              <a:t>Rigging failure</a:t>
            </a:r>
          </a:p>
        </p:txBody>
      </p:sp>
      <p:sp>
        <p:nvSpPr>
          <p:cNvPr id="12" name="TextBox 11">
            <a:extLst>
              <a:ext uri="{FF2B5EF4-FFF2-40B4-BE49-F238E27FC236}">
                <a16:creationId xmlns:a16="http://schemas.microsoft.com/office/drawing/2014/main" id="{BE47707D-46CD-440C-B1E0-942E8CBF35E5}"/>
              </a:ext>
            </a:extLst>
          </p:cNvPr>
          <p:cNvSpPr txBox="1"/>
          <p:nvPr/>
        </p:nvSpPr>
        <p:spPr>
          <a:xfrm>
            <a:off x="479105" y="4428732"/>
            <a:ext cx="4188052" cy="461665"/>
          </a:xfrm>
          <a:prstGeom prst="rect">
            <a:avLst/>
          </a:prstGeom>
          <a:noFill/>
        </p:spPr>
        <p:txBody>
          <a:bodyPr wrap="square">
            <a:spAutoFit/>
          </a:bodyPr>
          <a:lstStyle/>
          <a:p>
            <a:pPr marL="257175" indent="-257175">
              <a:buFont typeface="Arial" panose="020B0604020202020204" pitchFamily="34" charset="0"/>
              <a:buChar char="•"/>
            </a:pPr>
            <a:r>
              <a:rPr lang="en-US" sz="2400"/>
              <a:t>Loose or shifting materials</a:t>
            </a:r>
          </a:p>
        </p:txBody>
      </p:sp>
      <p:sp>
        <p:nvSpPr>
          <p:cNvPr id="14" name="TextBox 13">
            <a:extLst>
              <a:ext uri="{FF2B5EF4-FFF2-40B4-BE49-F238E27FC236}">
                <a16:creationId xmlns:a16="http://schemas.microsoft.com/office/drawing/2014/main" id="{A5A6DF8B-551A-4B6D-8346-D340D6230415}"/>
              </a:ext>
            </a:extLst>
          </p:cNvPr>
          <p:cNvSpPr txBox="1"/>
          <p:nvPr/>
        </p:nvSpPr>
        <p:spPr>
          <a:xfrm>
            <a:off x="479105" y="5332363"/>
            <a:ext cx="4302351" cy="461665"/>
          </a:xfrm>
          <a:prstGeom prst="rect">
            <a:avLst/>
          </a:prstGeom>
          <a:noFill/>
        </p:spPr>
        <p:txBody>
          <a:bodyPr wrap="square">
            <a:spAutoFit/>
          </a:bodyPr>
          <a:lstStyle/>
          <a:p>
            <a:pPr marL="257175" indent="-257175">
              <a:buFont typeface="Arial" panose="020B0604020202020204" pitchFamily="34" charset="0"/>
              <a:buChar char="•"/>
            </a:pPr>
            <a:r>
              <a:rPr lang="en-US" sz="2400"/>
              <a:t>Lack of overhead protection</a:t>
            </a:r>
            <a:endParaRPr lang="en-US" sz="2400" b="1">
              <a:solidFill>
                <a:srgbClr val="008000"/>
              </a:solidFill>
            </a:endParaRPr>
          </a:p>
        </p:txBody>
      </p:sp>
      <p:sp>
        <p:nvSpPr>
          <p:cNvPr id="11" name="Title 1">
            <a:extLst>
              <a:ext uri="{FF2B5EF4-FFF2-40B4-BE49-F238E27FC236}">
                <a16:creationId xmlns:a16="http://schemas.microsoft.com/office/drawing/2014/main" id="{2BCEBEF5-CC53-4DC9-8D56-BB0761DE0567}"/>
              </a:ext>
            </a:extLst>
          </p:cNvPr>
          <p:cNvSpPr txBox="1">
            <a:spLocks/>
          </p:cNvSpPr>
          <p:nvPr/>
        </p:nvSpPr>
        <p:spPr bwMode="auto">
          <a:xfrm>
            <a:off x="0" y="-5702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9221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378404" y="704763"/>
            <a:ext cx="2387192" cy="461665"/>
          </a:xfrm>
          <a:prstGeom prst="rect">
            <a:avLst/>
          </a:prstGeom>
          <a:noFill/>
        </p:spPr>
        <p:txBody>
          <a:bodyPr wrap="none" rtlCol="0">
            <a:spAutoFit/>
          </a:bodyPr>
          <a:lstStyle/>
          <a:p>
            <a:r>
              <a:rPr lang="en-US" sz="2400" b="1"/>
              <a:t>Falling Objects</a:t>
            </a:r>
          </a:p>
        </p:txBody>
      </p:sp>
      <p:sp>
        <p:nvSpPr>
          <p:cNvPr id="6" name="TextBox 5">
            <a:extLst>
              <a:ext uri="{FF2B5EF4-FFF2-40B4-BE49-F238E27FC236}">
                <a16:creationId xmlns:a16="http://schemas.microsoft.com/office/drawing/2014/main" id="{86D2D51A-C169-4DD7-A72A-04318866181A}"/>
              </a:ext>
            </a:extLst>
          </p:cNvPr>
          <p:cNvSpPr txBox="1"/>
          <p:nvPr/>
        </p:nvSpPr>
        <p:spPr>
          <a:xfrm>
            <a:off x="469459" y="1279457"/>
            <a:ext cx="4574040" cy="461665"/>
          </a:xfrm>
          <a:prstGeom prst="rect">
            <a:avLst/>
          </a:prstGeom>
          <a:noFill/>
        </p:spPr>
        <p:txBody>
          <a:bodyPr wrap="square">
            <a:spAutoFit/>
          </a:bodyPr>
          <a:lstStyle/>
          <a:p>
            <a:r>
              <a:rPr lang="en-US" sz="2400" b="1">
                <a:solidFill>
                  <a:srgbClr val="000000"/>
                </a:solidFill>
                <a:latin typeface="Helvetica Neue"/>
              </a:rPr>
              <a:t>How Do I Avoid Hazards?</a:t>
            </a:r>
            <a:endParaRPr lang="en-US" sz="2400"/>
          </a:p>
        </p:txBody>
      </p:sp>
      <p:sp>
        <p:nvSpPr>
          <p:cNvPr id="8" name="TextBox 7">
            <a:extLst>
              <a:ext uri="{FF2B5EF4-FFF2-40B4-BE49-F238E27FC236}">
                <a16:creationId xmlns:a16="http://schemas.microsoft.com/office/drawing/2014/main" id="{BF14288C-D7E6-4D71-B6C8-CB18782225C9}"/>
              </a:ext>
            </a:extLst>
          </p:cNvPr>
          <p:cNvSpPr txBox="1"/>
          <p:nvPr/>
        </p:nvSpPr>
        <p:spPr>
          <a:xfrm>
            <a:off x="677392" y="1983254"/>
            <a:ext cx="3625737" cy="461665"/>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Wear hardhats</a:t>
            </a:r>
            <a:endParaRPr lang="en-US" sz="2400"/>
          </a:p>
        </p:txBody>
      </p:sp>
      <p:sp>
        <p:nvSpPr>
          <p:cNvPr id="10" name="TextBox 9">
            <a:extLst>
              <a:ext uri="{FF2B5EF4-FFF2-40B4-BE49-F238E27FC236}">
                <a16:creationId xmlns:a16="http://schemas.microsoft.com/office/drawing/2014/main" id="{14C308EE-283E-46D4-B7D9-3BF75E613596}"/>
              </a:ext>
            </a:extLst>
          </p:cNvPr>
          <p:cNvSpPr txBox="1"/>
          <p:nvPr/>
        </p:nvSpPr>
        <p:spPr>
          <a:xfrm>
            <a:off x="677392" y="2493506"/>
            <a:ext cx="7031508" cy="830997"/>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Stack materials to prevent sliding, falling, or collapse</a:t>
            </a:r>
            <a:endParaRPr lang="en-US" sz="2400"/>
          </a:p>
        </p:txBody>
      </p:sp>
      <p:sp>
        <p:nvSpPr>
          <p:cNvPr id="12" name="TextBox 11">
            <a:extLst>
              <a:ext uri="{FF2B5EF4-FFF2-40B4-BE49-F238E27FC236}">
                <a16:creationId xmlns:a16="http://schemas.microsoft.com/office/drawing/2014/main" id="{AF0D35CC-EDDA-4102-8A57-596F824C82FA}"/>
              </a:ext>
            </a:extLst>
          </p:cNvPr>
          <p:cNvSpPr txBox="1"/>
          <p:nvPr/>
        </p:nvSpPr>
        <p:spPr>
          <a:xfrm>
            <a:off x="677392" y="3429000"/>
            <a:ext cx="7666508" cy="830997"/>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Use debris nets, catch platforms, or canopies to catch or deflect falling objects</a:t>
            </a:r>
            <a:endParaRPr lang="en-US" sz="2400"/>
          </a:p>
        </p:txBody>
      </p:sp>
      <p:sp>
        <p:nvSpPr>
          <p:cNvPr id="14" name="TextBox 13">
            <a:extLst>
              <a:ext uri="{FF2B5EF4-FFF2-40B4-BE49-F238E27FC236}">
                <a16:creationId xmlns:a16="http://schemas.microsoft.com/office/drawing/2014/main" id="{0E64860C-FB18-43F7-AEE9-539DB5BAC734}"/>
              </a:ext>
            </a:extLst>
          </p:cNvPr>
          <p:cNvSpPr txBox="1"/>
          <p:nvPr/>
        </p:nvSpPr>
        <p:spPr>
          <a:xfrm>
            <a:off x="677392" y="4420748"/>
            <a:ext cx="6728068" cy="461665"/>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Avoid working underneath loads being moved</a:t>
            </a:r>
            <a:endParaRPr lang="en-US" sz="2400"/>
          </a:p>
        </p:txBody>
      </p:sp>
      <p:sp>
        <p:nvSpPr>
          <p:cNvPr id="16" name="TextBox 15">
            <a:extLst>
              <a:ext uri="{FF2B5EF4-FFF2-40B4-BE49-F238E27FC236}">
                <a16:creationId xmlns:a16="http://schemas.microsoft.com/office/drawing/2014/main" id="{510C64A5-40C0-48EC-910F-74CF417F6C47}"/>
              </a:ext>
            </a:extLst>
          </p:cNvPr>
          <p:cNvSpPr txBox="1"/>
          <p:nvPr/>
        </p:nvSpPr>
        <p:spPr>
          <a:xfrm>
            <a:off x="677393" y="5116878"/>
            <a:ext cx="6942607" cy="461665"/>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Barricade hazard areas and post warning signs</a:t>
            </a:r>
            <a:endParaRPr lang="en-US" sz="2400"/>
          </a:p>
        </p:txBody>
      </p:sp>
      <p:sp>
        <p:nvSpPr>
          <p:cNvPr id="18" name="TextBox 17">
            <a:extLst>
              <a:ext uri="{FF2B5EF4-FFF2-40B4-BE49-F238E27FC236}">
                <a16:creationId xmlns:a16="http://schemas.microsoft.com/office/drawing/2014/main" id="{A3F31B15-4A97-47D4-B5C3-4A663F6AC6B1}"/>
              </a:ext>
            </a:extLst>
          </p:cNvPr>
          <p:cNvSpPr txBox="1"/>
          <p:nvPr/>
        </p:nvSpPr>
        <p:spPr>
          <a:xfrm>
            <a:off x="677392" y="5824131"/>
            <a:ext cx="7399904" cy="830997"/>
          </a:xfrm>
          <a:prstGeom prst="rect">
            <a:avLst/>
          </a:prstGeom>
          <a:noFill/>
        </p:spPr>
        <p:txBody>
          <a:bodyPr wrap="square">
            <a:spAutoFit/>
          </a:bodyPr>
          <a:lstStyle/>
          <a:p>
            <a:pPr marL="257175" indent="-257175">
              <a:buFont typeface="Arial" panose="020B0604020202020204" pitchFamily="34" charset="0"/>
              <a:buChar char="•"/>
            </a:pPr>
            <a:r>
              <a:rPr lang="en-US" sz="2400">
                <a:solidFill>
                  <a:srgbClr val="000000"/>
                </a:solidFill>
                <a:latin typeface="Helvetica Neue"/>
              </a:rPr>
              <a:t>Secure tools and materials to prevent them from falling on people below</a:t>
            </a:r>
            <a:endParaRPr lang="en-US" sz="2400"/>
          </a:p>
        </p:txBody>
      </p:sp>
      <p:sp>
        <p:nvSpPr>
          <p:cNvPr id="13" name="Title 1">
            <a:extLst>
              <a:ext uri="{FF2B5EF4-FFF2-40B4-BE49-F238E27FC236}">
                <a16:creationId xmlns:a16="http://schemas.microsoft.com/office/drawing/2014/main" id="{81578A4C-D7E7-4B8C-87E8-D82267D87BB4}"/>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09767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378404" y="571989"/>
            <a:ext cx="2387192" cy="461665"/>
          </a:xfrm>
          <a:prstGeom prst="rect">
            <a:avLst/>
          </a:prstGeom>
          <a:noFill/>
        </p:spPr>
        <p:txBody>
          <a:bodyPr wrap="none" rtlCol="0">
            <a:spAutoFit/>
          </a:bodyPr>
          <a:lstStyle/>
          <a:p>
            <a:r>
              <a:rPr lang="en-US" sz="2400" b="1"/>
              <a:t>Falling Objects</a:t>
            </a:r>
          </a:p>
        </p:txBody>
      </p:sp>
      <p:sp>
        <p:nvSpPr>
          <p:cNvPr id="5" name="Content Placeholder 2">
            <a:extLst>
              <a:ext uri="{FF2B5EF4-FFF2-40B4-BE49-F238E27FC236}">
                <a16:creationId xmlns:a16="http://schemas.microsoft.com/office/drawing/2014/main" id="{48EB968B-A9B5-4D11-ABA3-4F9DBD5D05D7}"/>
              </a:ext>
            </a:extLst>
          </p:cNvPr>
          <p:cNvSpPr txBox="1">
            <a:spLocks/>
          </p:cNvSpPr>
          <p:nvPr/>
        </p:nvSpPr>
        <p:spPr>
          <a:xfrm>
            <a:off x="442491" y="1103540"/>
            <a:ext cx="4701010" cy="329418"/>
          </a:xfrm>
          <a:prstGeom prst="rect">
            <a:avLst/>
          </a:prstGeom>
        </p:spPr>
        <p:txBody>
          <a:bodyPr>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t>Objects coming down the elevator hoistway</a:t>
            </a:r>
          </a:p>
        </p:txBody>
      </p:sp>
      <p:pic>
        <p:nvPicPr>
          <p:cNvPr id="7" name="Picture 6" descr="A close up of a cage&#10;&#10;Description automatically generated">
            <a:extLst>
              <a:ext uri="{FF2B5EF4-FFF2-40B4-BE49-F238E27FC236}">
                <a16:creationId xmlns:a16="http://schemas.microsoft.com/office/drawing/2014/main" id="{DF842F9C-1809-4EA5-B122-3B353D2CC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726" y="3081137"/>
            <a:ext cx="4854854" cy="3684188"/>
          </a:xfrm>
          <a:prstGeom prst="rect">
            <a:avLst/>
          </a:prstGeom>
        </p:spPr>
      </p:pic>
      <p:sp>
        <p:nvSpPr>
          <p:cNvPr id="8" name="TextBox 7">
            <a:extLst>
              <a:ext uri="{FF2B5EF4-FFF2-40B4-BE49-F238E27FC236}">
                <a16:creationId xmlns:a16="http://schemas.microsoft.com/office/drawing/2014/main" id="{0271EA08-3BBE-408D-8B4C-1FFD858DBC69}"/>
              </a:ext>
            </a:extLst>
          </p:cNvPr>
          <p:cNvSpPr txBox="1"/>
          <p:nvPr/>
        </p:nvSpPr>
        <p:spPr>
          <a:xfrm>
            <a:off x="352179" y="2125891"/>
            <a:ext cx="8456155" cy="1015663"/>
          </a:xfrm>
          <a:prstGeom prst="rect">
            <a:avLst/>
          </a:prstGeom>
          <a:noFill/>
        </p:spPr>
        <p:txBody>
          <a:bodyPr wrap="square" rtlCol="0">
            <a:spAutoFit/>
          </a:bodyPr>
          <a:lstStyle/>
          <a:p>
            <a:r>
              <a:rPr lang="en-US" sz="2000"/>
              <a:t>Overhead protection is required on false cars and temporary platforms. This can be accomplished by screening at the hoistway entrances, or as a solid roof. </a:t>
            </a:r>
          </a:p>
        </p:txBody>
      </p:sp>
      <p:sp>
        <p:nvSpPr>
          <p:cNvPr id="9" name="Title 1">
            <a:extLst>
              <a:ext uri="{FF2B5EF4-FFF2-40B4-BE49-F238E27FC236}">
                <a16:creationId xmlns:a16="http://schemas.microsoft.com/office/drawing/2014/main" id="{87DDDD9F-8229-43FE-92B6-7A49F0A9C71A}"/>
              </a:ext>
            </a:extLst>
          </p:cNvPr>
          <p:cNvSpPr txBox="1">
            <a:spLocks/>
          </p:cNvSpPr>
          <p:nvPr/>
        </p:nvSpPr>
        <p:spPr bwMode="auto">
          <a:xfrm>
            <a:off x="0" y="-543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9742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B4C82-221A-4BBF-A4FD-536B4E183BB1}"/>
              </a:ext>
            </a:extLst>
          </p:cNvPr>
          <p:cNvSpPr>
            <a:spLocks noGrp="1"/>
          </p:cNvSpPr>
          <p:nvPr>
            <p:ph type="sldNum" sz="quarter" idx="12"/>
          </p:nvPr>
        </p:nvSpPr>
        <p:spPr/>
        <p:txBody>
          <a:bodyPr/>
          <a:lstStyle/>
          <a:p>
            <a:pPr>
              <a:defRPr/>
            </a:pPr>
            <a:fld id="{A17285FE-B10B-417F-A1CF-E46897E2C023}" type="slidenum">
              <a:rPr lang="en-US" altLang="en-US" smtClean="0"/>
              <a:pPr>
                <a:defRPr/>
              </a:pPr>
              <a:t>16</a:t>
            </a:fld>
            <a:endParaRPr lang="en-US" altLang="en-US"/>
          </a:p>
        </p:txBody>
      </p:sp>
      <p:sp>
        <p:nvSpPr>
          <p:cNvPr id="3" name="Title 1">
            <a:extLst>
              <a:ext uri="{FF2B5EF4-FFF2-40B4-BE49-F238E27FC236}">
                <a16:creationId xmlns:a16="http://schemas.microsoft.com/office/drawing/2014/main" id="{4BCD1968-B471-464F-99EC-8814D8CE3512}"/>
              </a:ext>
            </a:extLst>
          </p:cNvPr>
          <p:cNvSpPr txBox="1">
            <a:spLocks/>
          </p:cNvSpPr>
          <p:nvPr/>
        </p:nvSpPr>
        <p:spPr bwMode="auto">
          <a:xfrm>
            <a:off x="0" y="0"/>
            <a:ext cx="9144000" cy="593124"/>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
        <p:nvSpPr>
          <p:cNvPr id="4" name="TextBox 3">
            <a:extLst>
              <a:ext uri="{FF2B5EF4-FFF2-40B4-BE49-F238E27FC236}">
                <a16:creationId xmlns:a16="http://schemas.microsoft.com/office/drawing/2014/main" id="{D5CC8914-DA29-4051-9656-48A4E184A165}"/>
              </a:ext>
            </a:extLst>
          </p:cNvPr>
          <p:cNvSpPr txBox="1"/>
          <p:nvPr/>
        </p:nvSpPr>
        <p:spPr>
          <a:xfrm>
            <a:off x="3455348" y="593124"/>
            <a:ext cx="2233304" cy="553998"/>
          </a:xfrm>
          <a:prstGeom prst="rect">
            <a:avLst/>
          </a:prstGeom>
          <a:noFill/>
        </p:spPr>
        <p:txBody>
          <a:bodyPr wrap="none" rtlCol="0">
            <a:spAutoFit/>
          </a:bodyPr>
          <a:lstStyle/>
          <a:p>
            <a:r>
              <a:rPr lang="en-US" sz="3000" b="1">
                <a:latin typeface="Times New Roman" panose="02020603050405020304" pitchFamily="18" charset="0"/>
                <a:cs typeface="Times New Roman" panose="02020603050405020304" pitchFamily="18" charset="0"/>
              </a:rPr>
              <a:t>ACCIDENT</a:t>
            </a:r>
          </a:p>
        </p:txBody>
      </p:sp>
      <p:sp>
        <p:nvSpPr>
          <p:cNvPr id="6" name="TextBox 5">
            <a:extLst>
              <a:ext uri="{FF2B5EF4-FFF2-40B4-BE49-F238E27FC236}">
                <a16:creationId xmlns:a16="http://schemas.microsoft.com/office/drawing/2014/main" id="{642AE118-27E6-4C8B-8E7A-3D1FC51C9111}"/>
              </a:ext>
            </a:extLst>
          </p:cNvPr>
          <p:cNvSpPr txBox="1"/>
          <p:nvPr/>
        </p:nvSpPr>
        <p:spPr>
          <a:xfrm>
            <a:off x="461744" y="1220371"/>
            <a:ext cx="8414951" cy="5262979"/>
          </a:xfrm>
          <a:prstGeom prst="rect">
            <a:avLst/>
          </a:prstGeom>
          <a:noFill/>
        </p:spPr>
        <p:txBody>
          <a:bodyPr wrap="square">
            <a:spAutoFit/>
          </a:bodyPr>
          <a:lstStyle/>
          <a:p>
            <a:r>
              <a:rPr lang="en-US" sz="2400"/>
              <a:t>A mechanic and 2 apprentices were on the job site and the 2 apprentices were hooking up the governor rope on a new construction job.</a:t>
            </a:r>
          </a:p>
          <a:p>
            <a:endParaRPr lang="en-US" sz="2400"/>
          </a:p>
          <a:p>
            <a:r>
              <a:rPr lang="en-US" sz="2400"/>
              <a:t>One apprentice was in the pit on the side of the car platform that had the releasing carrier for the car safeties. The governor rope was taped (spliced) and hanging in the hoistway approximately 2 floors above the pit. The tape needed to be removed to attach the governor rope.</a:t>
            </a:r>
          </a:p>
          <a:p>
            <a:endParaRPr lang="en-US" sz="2400"/>
          </a:p>
          <a:p>
            <a:r>
              <a:rPr lang="en-US" sz="2400"/>
              <a:t>One of the apprentices went up to the ground floor (2 floors above the pit). He could not reach the taped splice, so he decided to tape a knife to a stick to cut the tape splicing the governor ropes together.</a:t>
            </a:r>
          </a:p>
        </p:txBody>
      </p:sp>
    </p:spTree>
    <p:extLst>
      <p:ext uri="{BB962C8B-B14F-4D97-AF65-F5344CB8AC3E}">
        <p14:creationId xmlns:p14="http://schemas.microsoft.com/office/powerpoint/2010/main" val="5825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7B4C82-221A-4BBF-A4FD-536B4E183BB1}"/>
              </a:ext>
            </a:extLst>
          </p:cNvPr>
          <p:cNvSpPr>
            <a:spLocks noGrp="1"/>
          </p:cNvSpPr>
          <p:nvPr>
            <p:ph type="sldNum" sz="quarter" idx="12"/>
          </p:nvPr>
        </p:nvSpPr>
        <p:spPr/>
        <p:txBody>
          <a:bodyPr/>
          <a:lstStyle/>
          <a:p>
            <a:pPr>
              <a:defRPr/>
            </a:pPr>
            <a:fld id="{A17285FE-B10B-417F-A1CF-E46897E2C023}" type="slidenum">
              <a:rPr lang="en-US" altLang="en-US" smtClean="0"/>
              <a:pPr>
                <a:defRPr/>
              </a:pPr>
              <a:t>17</a:t>
            </a:fld>
            <a:endParaRPr lang="en-US" altLang="en-US"/>
          </a:p>
        </p:txBody>
      </p:sp>
      <p:sp>
        <p:nvSpPr>
          <p:cNvPr id="3" name="Title 1">
            <a:extLst>
              <a:ext uri="{FF2B5EF4-FFF2-40B4-BE49-F238E27FC236}">
                <a16:creationId xmlns:a16="http://schemas.microsoft.com/office/drawing/2014/main" id="{4BCD1968-B471-464F-99EC-8814D8CE3512}"/>
              </a:ext>
            </a:extLst>
          </p:cNvPr>
          <p:cNvSpPr txBox="1">
            <a:spLocks/>
          </p:cNvSpPr>
          <p:nvPr/>
        </p:nvSpPr>
        <p:spPr bwMode="auto">
          <a:xfrm>
            <a:off x="0" y="0"/>
            <a:ext cx="9144000" cy="593124"/>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
        <p:nvSpPr>
          <p:cNvPr id="5" name="TextBox 4">
            <a:extLst>
              <a:ext uri="{FF2B5EF4-FFF2-40B4-BE49-F238E27FC236}">
                <a16:creationId xmlns:a16="http://schemas.microsoft.com/office/drawing/2014/main" id="{0F05EE2E-31EF-4C8D-8F3D-E7A37B8B0E1B}"/>
              </a:ext>
            </a:extLst>
          </p:cNvPr>
          <p:cNvSpPr txBox="1"/>
          <p:nvPr/>
        </p:nvSpPr>
        <p:spPr>
          <a:xfrm>
            <a:off x="3978876" y="886240"/>
            <a:ext cx="5029200" cy="5539978"/>
          </a:xfrm>
          <a:prstGeom prst="rect">
            <a:avLst/>
          </a:prstGeom>
          <a:noFill/>
        </p:spPr>
        <p:txBody>
          <a:bodyPr wrap="square">
            <a:spAutoFit/>
          </a:bodyPr>
          <a:lstStyle/>
          <a:p>
            <a:r>
              <a:rPr lang="en-US" sz="2000"/>
              <a:t>The apprentice who was trying to cut the tape thought the other apprentice had exited the pit. </a:t>
            </a:r>
          </a:p>
          <a:p>
            <a:endParaRPr lang="en-US" sz="800"/>
          </a:p>
          <a:p>
            <a:r>
              <a:rPr lang="en-US" sz="2000"/>
              <a:t>While trying to cut the tape he slipped which caused him to move forward against the barricade and unfortunately drop the stick with the knife attached.</a:t>
            </a:r>
          </a:p>
          <a:p>
            <a:endParaRPr lang="en-US" sz="800"/>
          </a:p>
          <a:p>
            <a:r>
              <a:rPr lang="en-US" sz="2000"/>
              <a:t>The apprentice in the pit was not protected and the knife with a 3” blade entered his upper left back. The mechanic heard the commotion and then came over and cut the stick from the knife. The injured apprentice was able to exit the pit and the building on his own and EMS was notified.</a:t>
            </a:r>
          </a:p>
          <a:p>
            <a:endParaRPr lang="en-US" sz="800"/>
          </a:p>
          <a:p>
            <a:r>
              <a:rPr lang="en-US" sz="2000"/>
              <a:t>The apprentice received 12 staples and several stitches to his shoulder.</a:t>
            </a:r>
          </a:p>
        </p:txBody>
      </p:sp>
      <p:pic>
        <p:nvPicPr>
          <p:cNvPr id="7" name="Picture 6" descr="A picture containing person, green, jacket&#10;&#10;Description automatically generated">
            <a:extLst>
              <a:ext uri="{FF2B5EF4-FFF2-40B4-BE49-F238E27FC236}">
                <a16:creationId xmlns:a16="http://schemas.microsoft.com/office/drawing/2014/main" id="{F7CC1BDC-9742-4511-8395-6A47C3394390}"/>
              </a:ext>
            </a:extLst>
          </p:cNvPr>
          <p:cNvPicPr>
            <a:picLocks noChangeAspect="1"/>
          </p:cNvPicPr>
          <p:nvPr/>
        </p:nvPicPr>
        <p:blipFill>
          <a:blip r:embed="rId3"/>
          <a:stretch>
            <a:fillRect/>
          </a:stretch>
        </p:blipFill>
        <p:spPr>
          <a:xfrm>
            <a:off x="243254" y="744669"/>
            <a:ext cx="3550832" cy="5500556"/>
          </a:xfrm>
          <a:prstGeom prst="rect">
            <a:avLst/>
          </a:prstGeom>
        </p:spPr>
      </p:pic>
    </p:spTree>
    <p:extLst>
      <p:ext uri="{BB962C8B-B14F-4D97-AF65-F5344CB8AC3E}">
        <p14:creationId xmlns:p14="http://schemas.microsoft.com/office/powerpoint/2010/main" val="36710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644192" y="701682"/>
            <a:ext cx="2387192" cy="461665"/>
          </a:xfrm>
          <a:prstGeom prst="rect">
            <a:avLst/>
          </a:prstGeom>
          <a:noFill/>
        </p:spPr>
        <p:txBody>
          <a:bodyPr wrap="none" rtlCol="0">
            <a:spAutoFit/>
          </a:bodyPr>
          <a:lstStyle/>
          <a:p>
            <a:r>
              <a:rPr lang="en-US" sz="2400" b="1"/>
              <a:t>Falling Objects</a:t>
            </a:r>
          </a:p>
        </p:txBody>
      </p:sp>
      <p:sp>
        <p:nvSpPr>
          <p:cNvPr id="5" name="TextBox 4">
            <a:extLst>
              <a:ext uri="{FF2B5EF4-FFF2-40B4-BE49-F238E27FC236}">
                <a16:creationId xmlns:a16="http://schemas.microsoft.com/office/drawing/2014/main" id="{F09807EF-A12D-49CC-8C86-3E0889E2D5C9}"/>
              </a:ext>
            </a:extLst>
          </p:cNvPr>
          <p:cNvSpPr txBox="1"/>
          <p:nvPr/>
        </p:nvSpPr>
        <p:spPr>
          <a:xfrm>
            <a:off x="4061977" y="2486239"/>
            <a:ext cx="4766036" cy="2308324"/>
          </a:xfrm>
          <a:prstGeom prst="rect">
            <a:avLst/>
          </a:prstGeom>
          <a:noFill/>
        </p:spPr>
        <p:txBody>
          <a:bodyPr wrap="square" rtlCol="0">
            <a:spAutoFit/>
          </a:bodyPr>
          <a:lstStyle/>
          <a:p>
            <a:r>
              <a:rPr lang="en-US" sz="2400"/>
              <a:t>When working in a multi-car hoistway, screening should be installed between adjacent cars. This will help with falling objects, and provide a separation between running cars. </a:t>
            </a:r>
          </a:p>
        </p:txBody>
      </p:sp>
      <p:pic>
        <p:nvPicPr>
          <p:cNvPr id="6" name="Picture 5" descr="A picture containing indoor, building, sitting, playing&#10;&#10;Description automatically generated">
            <a:extLst>
              <a:ext uri="{FF2B5EF4-FFF2-40B4-BE49-F238E27FC236}">
                <a16:creationId xmlns:a16="http://schemas.microsoft.com/office/drawing/2014/main" id="{DD8F833B-1339-4708-985F-67214AEF980A}"/>
              </a:ext>
            </a:extLst>
          </p:cNvPr>
          <p:cNvPicPr>
            <a:picLocks noChangeAspect="1"/>
          </p:cNvPicPr>
          <p:nvPr/>
        </p:nvPicPr>
        <p:blipFill rotWithShape="1">
          <a:blip r:embed="rId3">
            <a:extLst>
              <a:ext uri="{28A0092B-C50C-407E-A947-70E740481C1C}">
                <a14:useLocalDpi xmlns:a14="http://schemas.microsoft.com/office/drawing/2010/main" val="0"/>
              </a:ext>
            </a:extLst>
          </a:blip>
          <a:srcRect l="37252" r="4158"/>
          <a:stretch/>
        </p:blipFill>
        <p:spPr>
          <a:xfrm>
            <a:off x="188908" y="1968447"/>
            <a:ext cx="3455284" cy="4514903"/>
          </a:xfrm>
          <a:prstGeom prst="rect">
            <a:avLst/>
          </a:prstGeom>
          <a:noFill/>
        </p:spPr>
      </p:pic>
      <p:sp>
        <p:nvSpPr>
          <p:cNvPr id="7" name="Title 1">
            <a:extLst>
              <a:ext uri="{FF2B5EF4-FFF2-40B4-BE49-F238E27FC236}">
                <a16:creationId xmlns:a16="http://schemas.microsoft.com/office/drawing/2014/main" id="{BB9EDE0E-D099-45E5-95E7-27D0CB6ACF35}"/>
              </a:ext>
            </a:extLst>
          </p:cNvPr>
          <p:cNvSpPr txBox="1">
            <a:spLocks/>
          </p:cNvSpPr>
          <p:nvPr/>
        </p:nvSpPr>
        <p:spPr bwMode="auto">
          <a:xfrm>
            <a:off x="0" y="-3550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019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19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EAEC03A-9709-47AD-A5EB-6D04F833E2E0}"/>
              </a:ext>
            </a:extLst>
          </p:cNvPr>
          <p:cNvSpPr txBox="1"/>
          <p:nvPr/>
        </p:nvSpPr>
        <p:spPr>
          <a:xfrm>
            <a:off x="395968" y="939255"/>
            <a:ext cx="3637534" cy="461665"/>
          </a:xfrm>
          <a:prstGeom prst="rect">
            <a:avLst/>
          </a:prstGeom>
          <a:noFill/>
        </p:spPr>
        <p:txBody>
          <a:bodyPr wrap="none" rtlCol="0">
            <a:spAutoFit/>
          </a:bodyPr>
          <a:lstStyle/>
          <a:p>
            <a:r>
              <a:rPr lang="en-US" sz="2400" b="1"/>
              <a:t>Elevator Counterweight</a:t>
            </a:r>
          </a:p>
        </p:txBody>
      </p:sp>
      <p:sp>
        <p:nvSpPr>
          <p:cNvPr id="5" name="TextBox 4">
            <a:extLst>
              <a:ext uri="{FF2B5EF4-FFF2-40B4-BE49-F238E27FC236}">
                <a16:creationId xmlns:a16="http://schemas.microsoft.com/office/drawing/2014/main" id="{5E1A6E1D-9C89-4443-894D-63024F05F30F}"/>
              </a:ext>
            </a:extLst>
          </p:cNvPr>
          <p:cNvSpPr txBox="1"/>
          <p:nvPr/>
        </p:nvSpPr>
        <p:spPr>
          <a:xfrm>
            <a:off x="395968" y="2274838"/>
            <a:ext cx="4176032" cy="2308324"/>
          </a:xfrm>
          <a:prstGeom prst="rect">
            <a:avLst/>
          </a:prstGeom>
          <a:noFill/>
        </p:spPr>
        <p:txBody>
          <a:bodyPr wrap="square" rtlCol="0">
            <a:spAutoFit/>
          </a:bodyPr>
          <a:lstStyle/>
          <a:p>
            <a:r>
              <a:rPr lang="en-US" sz="2400"/>
              <a:t>The counterweight runs in the opposite direction of the car and passes within a few inches. Always be aware of the position of the counterweight.</a:t>
            </a:r>
          </a:p>
        </p:txBody>
      </p:sp>
      <p:pic>
        <p:nvPicPr>
          <p:cNvPr id="6" name="Picture 6">
            <a:extLst>
              <a:ext uri="{FF2B5EF4-FFF2-40B4-BE49-F238E27FC236}">
                <a16:creationId xmlns:a16="http://schemas.microsoft.com/office/drawing/2014/main" id="{DB946339-12C0-4F42-99BA-36DBAACEB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523" r="19583" b="-1"/>
          <a:stretch/>
        </p:blipFill>
        <p:spPr bwMode="auto">
          <a:xfrm>
            <a:off x="4695132" y="722101"/>
            <a:ext cx="3991668" cy="5215780"/>
          </a:xfrm>
          <a:prstGeom prst="rect">
            <a:avLst/>
          </a:prstGeom>
          <a:solidFill>
            <a:srgbClr val="FFFFFF"/>
          </a:solidFill>
        </p:spPr>
      </p:pic>
      <p:sp>
        <p:nvSpPr>
          <p:cNvPr id="7" name="Title 1">
            <a:extLst>
              <a:ext uri="{FF2B5EF4-FFF2-40B4-BE49-F238E27FC236}">
                <a16:creationId xmlns:a16="http://schemas.microsoft.com/office/drawing/2014/main" id="{7A3F5436-9ADB-4CEC-AB32-42105BFA02A8}"/>
              </a:ext>
            </a:extLst>
          </p:cNvPr>
          <p:cNvSpPr txBox="1">
            <a:spLocks/>
          </p:cNvSpPr>
          <p:nvPr/>
        </p:nvSpPr>
        <p:spPr bwMode="auto">
          <a:xfrm>
            <a:off x="0" y="-35118"/>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632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DB51DE42-8C2E-4BC2-B7AD-A886F862F766}"/>
              </a:ext>
            </a:extLst>
          </p:cNvPr>
          <p:cNvSpPr txBox="1"/>
          <p:nvPr/>
        </p:nvSpPr>
        <p:spPr>
          <a:xfrm>
            <a:off x="739282" y="772689"/>
            <a:ext cx="3950120" cy="600164"/>
          </a:xfrm>
          <a:prstGeom prst="rect">
            <a:avLst/>
          </a:prstGeom>
          <a:noFill/>
        </p:spPr>
        <p:txBody>
          <a:bodyPr wrap="none" rtlCol="0">
            <a:spAutoFit/>
          </a:bodyPr>
          <a:lstStyle/>
          <a:p>
            <a:r>
              <a:rPr lang="en-US" sz="3300" b="1"/>
              <a:t>Struck-By Hazards</a:t>
            </a:r>
          </a:p>
        </p:txBody>
      </p:sp>
      <p:pic>
        <p:nvPicPr>
          <p:cNvPr id="1026" name="Picture 2" descr="Did You Know? One in four &quot;struck by vehicle&quot; deaths involve construction workers, more than any other occupation">
            <a:extLst>
              <a:ext uri="{FF2B5EF4-FFF2-40B4-BE49-F238E27FC236}">
                <a16:creationId xmlns:a16="http://schemas.microsoft.com/office/drawing/2014/main" id="{62DA9317-012A-4859-B1C8-49AF33274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475" y="750621"/>
            <a:ext cx="2887243" cy="1844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33">
            <a:extLst>
              <a:ext uri="{FF2B5EF4-FFF2-40B4-BE49-F238E27FC236}">
                <a16:creationId xmlns:a16="http://schemas.microsoft.com/office/drawing/2014/main" id="{BC595F54-9697-403B-BB0B-D0114ABA4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06" y="2902403"/>
            <a:ext cx="1989198" cy="30603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83">
            <a:extLst>
              <a:ext uri="{FF2B5EF4-FFF2-40B4-BE49-F238E27FC236}">
                <a16:creationId xmlns:a16="http://schemas.microsoft.com/office/drawing/2014/main" id="{63A9F10C-4D48-4459-B3C0-183268997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743" y="3054802"/>
            <a:ext cx="3756481" cy="2817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584D7244-6BF1-4084-8EAE-32EDB76F764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523" r="19583" b="-1"/>
          <a:stretch/>
        </p:blipFill>
        <p:spPr bwMode="auto">
          <a:xfrm>
            <a:off x="2586212" y="2902402"/>
            <a:ext cx="2342070" cy="3060305"/>
          </a:xfrm>
          <a:prstGeom prst="rect">
            <a:avLst/>
          </a:prstGeom>
          <a:solidFill>
            <a:srgbClr val="FFFFFF"/>
          </a:solidFill>
        </p:spPr>
      </p:pic>
      <p:sp>
        <p:nvSpPr>
          <p:cNvPr id="12" name="Title 1">
            <a:extLst>
              <a:ext uri="{FF2B5EF4-FFF2-40B4-BE49-F238E27FC236}">
                <a16:creationId xmlns:a16="http://schemas.microsoft.com/office/drawing/2014/main" id="{A24C3DA5-3720-410C-8EC0-8CF9D2E43A74}"/>
              </a:ext>
            </a:extLst>
          </p:cNvPr>
          <p:cNvSpPr txBox="1">
            <a:spLocks/>
          </p:cNvSpPr>
          <p:nvPr/>
        </p:nvSpPr>
        <p:spPr bwMode="auto">
          <a:xfrm>
            <a:off x="0" y="-6408"/>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81483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4DDED1BE-49B1-4F3A-AAE6-1C1E2883AD84}"/>
              </a:ext>
            </a:extLst>
          </p:cNvPr>
          <p:cNvSpPr txBox="1"/>
          <p:nvPr/>
        </p:nvSpPr>
        <p:spPr>
          <a:xfrm>
            <a:off x="3591443" y="590585"/>
            <a:ext cx="1961114" cy="553998"/>
          </a:xfrm>
          <a:prstGeom prst="rect">
            <a:avLst/>
          </a:prstGeom>
          <a:noFill/>
        </p:spPr>
        <p:txBody>
          <a:bodyPr wrap="none" rtlCol="0">
            <a:spAutoFit/>
          </a:bodyPr>
          <a:lstStyle/>
          <a:p>
            <a:r>
              <a:rPr lang="en-US" sz="3000" b="1">
                <a:latin typeface="Franklin Gothic Heavy" panose="020B0903020102020204" pitchFamily="34" charset="0"/>
              </a:rPr>
              <a:t>ACCIDENT</a:t>
            </a:r>
          </a:p>
        </p:txBody>
      </p:sp>
      <p:pic>
        <p:nvPicPr>
          <p:cNvPr id="5" name="Picture 4">
            <a:extLst>
              <a:ext uri="{FF2B5EF4-FFF2-40B4-BE49-F238E27FC236}">
                <a16:creationId xmlns:a16="http://schemas.microsoft.com/office/drawing/2014/main" id="{AA5252AF-0C60-4D5E-9CE7-77292E2A95A7}"/>
              </a:ext>
            </a:extLst>
          </p:cNvPr>
          <p:cNvPicPr>
            <a:picLocks noChangeAspect="1"/>
          </p:cNvPicPr>
          <p:nvPr/>
        </p:nvPicPr>
        <p:blipFill>
          <a:blip r:embed="rId3"/>
          <a:stretch>
            <a:fillRect/>
          </a:stretch>
        </p:blipFill>
        <p:spPr>
          <a:xfrm>
            <a:off x="5602365" y="2299971"/>
            <a:ext cx="3328811" cy="3945254"/>
          </a:xfrm>
          <a:prstGeom prst="rect">
            <a:avLst/>
          </a:prstGeom>
        </p:spPr>
      </p:pic>
      <p:sp>
        <p:nvSpPr>
          <p:cNvPr id="6" name="TextBox 5">
            <a:extLst>
              <a:ext uri="{FF2B5EF4-FFF2-40B4-BE49-F238E27FC236}">
                <a16:creationId xmlns:a16="http://schemas.microsoft.com/office/drawing/2014/main" id="{A46BA9EA-29F7-4C8E-A511-5D3547E5DA34}"/>
              </a:ext>
            </a:extLst>
          </p:cNvPr>
          <p:cNvSpPr txBox="1"/>
          <p:nvPr/>
        </p:nvSpPr>
        <p:spPr>
          <a:xfrm>
            <a:off x="6377316" y="6483350"/>
            <a:ext cx="1659429" cy="230832"/>
          </a:xfrm>
          <a:prstGeom prst="rect">
            <a:avLst/>
          </a:prstGeom>
          <a:noFill/>
        </p:spPr>
        <p:txBody>
          <a:bodyPr wrap="none" rtlCol="0">
            <a:spAutoFit/>
          </a:bodyPr>
          <a:lstStyle/>
          <a:p>
            <a:r>
              <a:rPr lang="en-US" sz="900"/>
              <a:t>Accident re-enactment photo</a:t>
            </a:r>
          </a:p>
        </p:txBody>
      </p:sp>
      <p:sp>
        <p:nvSpPr>
          <p:cNvPr id="7" name="TextBox 6">
            <a:extLst>
              <a:ext uri="{FF2B5EF4-FFF2-40B4-BE49-F238E27FC236}">
                <a16:creationId xmlns:a16="http://schemas.microsoft.com/office/drawing/2014/main" id="{D46BEB73-4060-4683-85E7-E4286C9546D1}"/>
              </a:ext>
            </a:extLst>
          </p:cNvPr>
          <p:cNvSpPr txBox="1"/>
          <p:nvPr/>
        </p:nvSpPr>
        <p:spPr>
          <a:xfrm>
            <a:off x="207377" y="1209307"/>
            <a:ext cx="8479423" cy="646331"/>
          </a:xfrm>
          <a:prstGeom prst="rect">
            <a:avLst/>
          </a:prstGeom>
          <a:noFill/>
        </p:spPr>
        <p:txBody>
          <a:bodyPr wrap="square" rtlCol="0">
            <a:spAutoFit/>
          </a:bodyPr>
          <a:lstStyle/>
          <a:p>
            <a:r>
              <a:rPr lang="en-US"/>
              <a:t>A construction crew was adjusting counterweight guard brackets in the pit from an elevated working platform.</a:t>
            </a:r>
          </a:p>
        </p:txBody>
      </p:sp>
      <p:sp>
        <p:nvSpPr>
          <p:cNvPr id="8" name="TextBox 7">
            <a:extLst>
              <a:ext uri="{FF2B5EF4-FFF2-40B4-BE49-F238E27FC236}">
                <a16:creationId xmlns:a16="http://schemas.microsoft.com/office/drawing/2014/main" id="{25532436-D984-4CA1-9575-D65D25B7104A}"/>
              </a:ext>
            </a:extLst>
          </p:cNvPr>
          <p:cNvSpPr txBox="1"/>
          <p:nvPr/>
        </p:nvSpPr>
        <p:spPr>
          <a:xfrm>
            <a:off x="207377" y="2113058"/>
            <a:ext cx="5634185" cy="923330"/>
          </a:xfrm>
          <a:prstGeom prst="rect">
            <a:avLst/>
          </a:prstGeom>
          <a:noFill/>
        </p:spPr>
        <p:txBody>
          <a:bodyPr wrap="square" rtlCol="0">
            <a:spAutoFit/>
          </a:bodyPr>
          <a:lstStyle/>
          <a:p>
            <a:r>
              <a:rPr lang="en-US"/>
              <a:t>A 1</a:t>
            </a:r>
            <a:r>
              <a:rPr lang="en-US" baseline="30000"/>
              <a:t>st</a:t>
            </a:r>
            <a:r>
              <a:rPr lang="en-US"/>
              <a:t> year Apprentice was on the working platform with a 4</a:t>
            </a:r>
            <a:r>
              <a:rPr lang="en-US" baseline="30000"/>
              <a:t>th</a:t>
            </a:r>
            <a:r>
              <a:rPr lang="en-US"/>
              <a:t> year Apprentice. The Adjuster and Mechanic were on the car top, 58 floors above.</a:t>
            </a:r>
          </a:p>
        </p:txBody>
      </p:sp>
      <p:sp>
        <p:nvSpPr>
          <p:cNvPr id="9" name="TextBox 8">
            <a:extLst>
              <a:ext uri="{FF2B5EF4-FFF2-40B4-BE49-F238E27FC236}">
                <a16:creationId xmlns:a16="http://schemas.microsoft.com/office/drawing/2014/main" id="{EB60C9CE-ECCB-4E9F-ACB0-86D8490A9A1D}"/>
              </a:ext>
            </a:extLst>
          </p:cNvPr>
          <p:cNvSpPr txBox="1"/>
          <p:nvPr/>
        </p:nvSpPr>
        <p:spPr>
          <a:xfrm>
            <a:off x="162571" y="3293808"/>
            <a:ext cx="5462720" cy="1200329"/>
          </a:xfrm>
          <a:prstGeom prst="rect">
            <a:avLst/>
          </a:prstGeom>
          <a:noFill/>
        </p:spPr>
        <p:txBody>
          <a:bodyPr wrap="square" rtlCol="0">
            <a:spAutoFit/>
          </a:bodyPr>
          <a:lstStyle/>
          <a:p>
            <a:r>
              <a:rPr lang="en-US"/>
              <a:t>The 1</a:t>
            </a:r>
            <a:r>
              <a:rPr lang="en-US" baseline="30000"/>
              <a:t>st</a:t>
            </a:r>
            <a:r>
              <a:rPr lang="en-US"/>
              <a:t> year Apprentice crouched partly under the counterweight with his left foot on a spreader beam and right foot on the platform. The 4</a:t>
            </a:r>
            <a:r>
              <a:rPr lang="en-US" baseline="30000"/>
              <a:t>th</a:t>
            </a:r>
            <a:r>
              <a:rPr lang="en-US"/>
              <a:t> year Apprentice had just stepped away to grab a tool.</a:t>
            </a:r>
          </a:p>
        </p:txBody>
      </p:sp>
      <p:sp>
        <p:nvSpPr>
          <p:cNvPr id="10" name="TextBox 9">
            <a:extLst>
              <a:ext uri="{FF2B5EF4-FFF2-40B4-BE49-F238E27FC236}">
                <a16:creationId xmlns:a16="http://schemas.microsoft.com/office/drawing/2014/main" id="{3CEDDBB9-084B-435F-9AA5-C51671C93286}"/>
              </a:ext>
            </a:extLst>
          </p:cNvPr>
          <p:cNvSpPr txBox="1"/>
          <p:nvPr/>
        </p:nvSpPr>
        <p:spPr>
          <a:xfrm>
            <a:off x="212824" y="4807706"/>
            <a:ext cx="5362213" cy="1200329"/>
          </a:xfrm>
          <a:prstGeom prst="rect">
            <a:avLst/>
          </a:prstGeom>
          <a:noFill/>
        </p:spPr>
        <p:txBody>
          <a:bodyPr wrap="square" rtlCol="0">
            <a:spAutoFit/>
          </a:bodyPr>
          <a:lstStyle/>
          <a:p>
            <a:r>
              <a:rPr lang="en-US"/>
              <a:t>The Adjuster and Mechanic heard the command “car up” over the radio. As they ran the car up, the counterweight came down and struck the Apprentice.</a:t>
            </a:r>
          </a:p>
        </p:txBody>
      </p:sp>
      <p:sp>
        <p:nvSpPr>
          <p:cNvPr id="11" name="Title 1">
            <a:extLst>
              <a:ext uri="{FF2B5EF4-FFF2-40B4-BE49-F238E27FC236}">
                <a16:creationId xmlns:a16="http://schemas.microsoft.com/office/drawing/2014/main" id="{275E05C5-6679-452D-B864-D91B0E5E8BF2}"/>
              </a:ext>
            </a:extLst>
          </p:cNvPr>
          <p:cNvSpPr txBox="1">
            <a:spLocks/>
          </p:cNvSpPr>
          <p:nvPr/>
        </p:nvSpPr>
        <p:spPr bwMode="auto">
          <a:xfrm>
            <a:off x="0" y="-1927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7521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21</a:t>
            </a:fld>
            <a:endParaRPr lang="en-US" altLang="en-US">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4B24C8CF-7EFC-4919-AB05-5BCC3ECD21FD}"/>
              </a:ext>
            </a:extLst>
          </p:cNvPr>
          <p:cNvPicPr>
            <a:picLocks noChangeAspect="1"/>
          </p:cNvPicPr>
          <p:nvPr/>
        </p:nvPicPr>
        <p:blipFill>
          <a:blip r:embed="rId3"/>
          <a:stretch>
            <a:fillRect/>
          </a:stretch>
        </p:blipFill>
        <p:spPr>
          <a:xfrm>
            <a:off x="6050166" y="2871546"/>
            <a:ext cx="3093834" cy="3249073"/>
          </a:xfrm>
          <a:prstGeom prst="rect">
            <a:avLst/>
          </a:prstGeom>
        </p:spPr>
      </p:pic>
      <p:sp>
        <p:nvSpPr>
          <p:cNvPr id="5" name="TextBox 4">
            <a:extLst>
              <a:ext uri="{FF2B5EF4-FFF2-40B4-BE49-F238E27FC236}">
                <a16:creationId xmlns:a16="http://schemas.microsoft.com/office/drawing/2014/main" id="{DB74C731-F38B-4AF3-9B23-29CCB68E2C45}"/>
              </a:ext>
            </a:extLst>
          </p:cNvPr>
          <p:cNvSpPr txBox="1"/>
          <p:nvPr/>
        </p:nvSpPr>
        <p:spPr>
          <a:xfrm>
            <a:off x="3506932" y="728181"/>
            <a:ext cx="2130135" cy="415498"/>
          </a:xfrm>
          <a:prstGeom prst="rect">
            <a:avLst/>
          </a:prstGeom>
          <a:noFill/>
        </p:spPr>
        <p:txBody>
          <a:bodyPr wrap="none" rtlCol="0">
            <a:spAutoFit/>
          </a:bodyPr>
          <a:lstStyle/>
          <a:p>
            <a:r>
              <a:rPr lang="en-US" sz="2100" b="1">
                <a:latin typeface="Franklin Gothic Heavy" panose="020B0903020102020204" pitchFamily="34" charset="0"/>
              </a:rPr>
              <a:t>ACCIDENT cont.</a:t>
            </a:r>
          </a:p>
        </p:txBody>
      </p:sp>
      <p:sp>
        <p:nvSpPr>
          <p:cNvPr id="6" name="TextBox 5">
            <a:extLst>
              <a:ext uri="{FF2B5EF4-FFF2-40B4-BE49-F238E27FC236}">
                <a16:creationId xmlns:a16="http://schemas.microsoft.com/office/drawing/2014/main" id="{010A35D4-4BD7-4F59-8D3A-B7DFFBD6D295}"/>
              </a:ext>
            </a:extLst>
          </p:cNvPr>
          <p:cNvSpPr txBox="1"/>
          <p:nvPr/>
        </p:nvSpPr>
        <p:spPr>
          <a:xfrm>
            <a:off x="221692" y="1593812"/>
            <a:ext cx="8465108" cy="1015663"/>
          </a:xfrm>
          <a:prstGeom prst="rect">
            <a:avLst/>
          </a:prstGeom>
          <a:noFill/>
        </p:spPr>
        <p:txBody>
          <a:bodyPr wrap="square" rtlCol="0">
            <a:spAutoFit/>
          </a:bodyPr>
          <a:lstStyle/>
          <a:p>
            <a:r>
              <a:rPr lang="en-US" sz="2000"/>
              <a:t>The 4</a:t>
            </a:r>
            <a:r>
              <a:rPr lang="en-US" sz="2000" baseline="30000"/>
              <a:t>th</a:t>
            </a:r>
            <a:r>
              <a:rPr lang="en-US" sz="2000"/>
              <a:t> Year Apprentice heard the 1</a:t>
            </a:r>
            <a:r>
              <a:rPr lang="en-US" sz="2000" baseline="30000"/>
              <a:t>st</a:t>
            </a:r>
            <a:r>
              <a:rPr lang="en-US" sz="2000"/>
              <a:t> year calling out his name. He looked down into the pit to see the Apprentice lying on the grating. He called out over the radio “Stop, stop! Run the car down!”</a:t>
            </a:r>
          </a:p>
        </p:txBody>
      </p:sp>
      <p:sp>
        <p:nvSpPr>
          <p:cNvPr id="7" name="TextBox 6">
            <a:extLst>
              <a:ext uri="{FF2B5EF4-FFF2-40B4-BE49-F238E27FC236}">
                <a16:creationId xmlns:a16="http://schemas.microsoft.com/office/drawing/2014/main" id="{BD844DBA-235D-4015-AD46-019C168DA07F}"/>
              </a:ext>
            </a:extLst>
          </p:cNvPr>
          <p:cNvSpPr txBox="1"/>
          <p:nvPr/>
        </p:nvSpPr>
        <p:spPr>
          <a:xfrm>
            <a:off x="221692" y="2968121"/>
            <a:ext cx="5833068" cy="1015663"/>
          </a:xfrm>
          <a:prstGeom prst="rect">
            <a:avLst/>
          </a:prstGeom>
          <a:noFill/>
        </p:spPr>
        <p:txBody>
          <a:bodyPr wrap="square" rtlCol="0">
            <a:spAutoFit/>
          </a:bodyPr>
          <a:lstStyle/>
          <a:p>
            <a:r>
              <a:rPr lang="en-US" sz="2000"/>
              <a:t>The 4</a:t>
            </a:r>
            <a:r>
              <a:rPr lang="en-US" sz="2000" baseline="30000"/>
              <a:t>th</a:t>
            </a:r>
            <a:r>
              <a:rPr lang="en-US" sz="2000"/>
              <a:t> year entered the pit and assessed the 1</a:t>
            </a:r>
            <a:r>
              <a:rPr lang="en-US" sz="2000" baseline="30000"/>
              <a:t>st</a:t>
            </a:r>
            <a:r>
              <a:rPr lang="en-US" sz="2000"/>
              <a:t> year lying on the grating. The 1</a:t>
            </a:r>
            <a:r>
              <a:rPr lang="en-US" sz="2000" baseline="30000"/>
              <a:t>st</a:t>
            </a:r>
            <a:r>
              <a:rPr lang="en-US" sz="2000"/>
              <a:t> year was able to climb out of the pit from the pit ladder.</a:t>
            </a:r>
          </a:p>
        </p:txBody>
      </p:sp>
      <p:sp>
        <p:nvSpPr>
          <p:cNvPr id="8" name="TextBox 7">
            <a:extLst>
              <a:ext uri="{FF2B5EF4-FFF2-40B4-BE49-F238E27FC236}">
                <a16:creationId xmlns:a16="http://schemas.microsoft.com/office/drawing/2014/main" id="{E8403FF4-A804-4220-954E-3461FE9D5204}"/>
              </a:ext>
            </a:extLst>
          </p:cNvPr>
          <p:cNvSpPr txBox="1"/>
          <p:nvPr/>
        </p:nvSpPr>
        <p:spPr>
          <a:xfrm>
            <a:off x="221692" y="4319215"/>
            <a:ext cx="5040827" cy="1938992"/>
          </a:xfrm>
          <a:prstGeom prst="rect">
            <a:avLst/>
          </a:prstGeom>
          <a:noFill/>
        </p:spPr>
        <p:txBody>
          <a:bodyPr wrap="square" rtlCol="0">
            <a:spAutoFit/>
          </a:bodyPr>
          <a:lstStyle/>
          <a:p>
            <a:r>
              <a:rPr lang="en-US" sz="2000"/>
              <a:t>The employer’s on-site safety and GC safety teams were notified immediately and attended to the Apprentice. He was transported to the hospital and determined to have suffered 3 fractured vertebrae and placed in a back brace.</a:t>
            </a:r>
          </a:p>
        </p:txBody>
      </p:sp>
      <p:sp>
        <p:nvSpPr>
          <p:cNvPr id="9" name="Title 1">
            <a:extLst>
              <a:ext uri="{FF2B5EF4-FFF2-40B4-BE49-F238E27FC236}">
                <a16:creationId xmlns:a16="http://schemas.microsoft.com/office/drawing/2014/main" id="{CE0FD99D-BA80-4589-9818-83D71C13B623}"/>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09953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549C95E-C488-4F75-9B55-C3696FCD0C1A}"/>
              </a:ext>
            </a:extLst>
          </p:cNvPr>
          <p:cNvSpPr txBox="1"/>
          <p:nvPr/>
        </p:nvSpPr>
        <p:spPr>
          <a:xfrm>
            <a:off x="3574865" y="608125"/>
            <a:ext cx="2130135" cy="415498"/>
          </a:xfrm>
          <a:prstGeom prst="rect">
            <a:avLst/>
          </a:prstGeom>
          <a:noFill/>
        </p:spPr>
        <p:txBody>
          <a:bodyPr wrap="none" rtlCol="0">
            <a:spAutoFit/>
          </a:bodyPr>
          <a:lstStyle/>
          <a:p>
            <a:r>
              <a:rPr lang="en-US" sz="2100" b="1">
                <a:latin typeface="Franklin Gothic Heavy" panose="020B0903020102020204" pitchFamily="34" charset="0"/>
              </a:rPr>
              <a:t>ACCIDENT cont.</a:t>
            </a:r>
          </a:p>
        </p:txBody>
      </p:sp>
      <p:sp>
        <p:nvSpPr>
          <p:cNvPr id="5" name="TextBox 4">
            <a:extLst>
              <a:ext uri="{FF2B5EF4-FFF2-40B4-BE49-F238E27FC236}">
                <a16:creationId xmlns:a16="http://schemas.microsoft.com/office/drawing/2014/main" id="{3FD9D147-B3A9-4814-9EDB-911ECFDADF41}"/>
              </a:ext>
            </a:extLst>
          </p:cNvPr>
          <p:cNvSpPr txBox="1"/>
          <p:nvPr/>
        </p:nvSpPr>
        <p:spPr>
          <a:xfrm>
            <a:off x="638179" y="1023623"/>
            <a:ext cx="5456254" cy="461665"/>
          </a:xfrm>
          <a:prstGeom prst="rect">
            <a:avLst/>
          </a:prstGeom>
          <a:noFill/>
        </p:spPr>
        <p:txBody>
          <a:bodyPr wrap="square" rtlCol="0">
            <a:spAutoFit/>
          </a:bodyPr>
          <a:lstStyle/>
          <a:p>
            <a:r>
              <a:rPr lang="en-US" sz="2400" b="1">
                <a:latin typeface="Franklin Gothic Medium" panose="020B0603020102020204" pitchFamily="34" charset="0"/>
              </a:rPr>
              <a:t>Recommendations and lessons learned:</a:t>
            </a:r>
          </a:p>
        </p:txBody>
      </p:sp>
      <p:sp>
        <p:nvSpPr>
          <p:cNvPr id="6" name="TextBox 5">
            <a:extLst>
              <a:ext uri="{FF2B5EF4-FFF2-40B4-BE49-F238E27FC236}">
                <a16:creationId xmlns:a16="http://schemas.microsoft.com/office/drawing/2014/main" id="{BA45E9D8-6C3A-4AD2-A130-C9DA92A5916D}"/>
              </a:ext>
            </a:extLst>
          </p:cNvPr>
          <p:cNvSpPr txBox="1"/>
          <p:nvPr/>
        </p:nvSpPr>
        <p:spPr>
          <a:xfrm>
            <a:off x="638178" y="1669953"/>
            <a:ext cx="5456255" cy="461665"/>
          </a:xfrm>
          <a:prstGeom prst="rect">
            <a:avLst/>
          </a:prstGeom>
          <a:noFill/>
        </p:spPr>
        <p:txBody>
          <a:bodyPr wrap="square" rtlCol="0">
            <a:spAutoFit/>
          </a:bodyPr>
          <a:lstStyle/>
          <a:p>
            <a:pPr marL="257175" indent="-257175">
              <a:buFont typeface="Arial" panose="020B0604020202020204" pitchFamily="34" charset="0"/>
              <a:buChar char="•"/>
            </a:pPr>
            <a:r>
              <a:rPr lang="en-US" sz="2400"/>
              <a:t>Always perform a detailed JHA</a:t>
            </a:r>
          </a:p>
        </p:txBody>
      </p:sp>
      <p:sp>
        <p:nvSpPr>
          <p:cNvPr id="7" name="TextBox 6">
            <a:extLst>
              <a:ext uri="{FF2B5EF4-FFF2-40B4-BE49-F238E27FC236}">
                <a16:creationId xmlns:a16="http://schemas.microsoft.com/office/drawing/2014/main" id="{282BB406-3F07-475A-B49B-0345247E5D22}"/>
              </a:ext>
            </a:extLst>
          </p:cNvPr>
          <p:cNvSpPr txBox="1"/>
          <p:nvPr/>
        </p:nvSpPr>
        <p:spPr>
          <a:xfrm>
            <a:off x="638178" y="2199120"/>
            <a:ext cx="7444712" cy="461665"/>
          </a:xfrm>
          <a:prstGeom prst="rect">
            <a:avLst/>
          </a:prstGeom>
          <a:noFill/>
        </p:spPr>
        <p:txBody>
          <a:bodyPr wrap="square" rtlCol="0">
            <a:spAutoFit/>
          </a:bodyPr>
          <a:lstStyle/>
          <a:p>
            <a:pPr marL="214313" indent="-214313">
              <a:buFont typeface="Arial" panose="020B0604020202020204" pitchFamily="34" charset="0"/>
              <a:buChar char="•"/>
            </a:pPr>
            <a:r>
              <a:rPr lang="en-US" sz="2400"/>
              <a:t>Never place your body or limbs in the path of travel</a:t>
            </a:r>
          </a:p>
        </p:txBody>
      </p:sp>
      <p:sp>
        <p:nvSpPr>
          <p:cNvPr id="8" name="TextBox 7">
            <a:extLst>
              <a:ext uri="{FF2B5EF4-FFF2-40B4-BE49-F238E27FC236}">
                <a16:creationId xmlns:a16="http://schemas.microsoft.com/office/drawing/2014/main" id="{14CB48A2-4F92-49FE-8E49-62B595B1D3F9}"/>
              </a:ext>
            </a:extLst>
          </p:cNvPr>
          <p:cNvSpPr txBox="1"/>
          <p:nvPr/>
        </p:nvSpPr>
        <p:spPr>
          <a:xfrm>
            <a:off x="638178" y="2731815"/>
            <a:ext cx="8003511" cy="461665"/>
          </a:xfrm>
          <a:prstGeom prst="rect">
            <a:avLst/>
          </a:prstGeom>
          <a:noFill/>
        </p:spPr>
        <p:txBody>
          <a:bodyPr wrap="square" rtlCol="0">
            <a:spAutoFit/>
          </a:bodyPr>
          <a:lstStyle/>
          <a:p>
            <a:pPr marL="214313" indent="-214313">
              <a:buFont typeface="Arial" panose="020B0604020202020204" pitchFamily="34" charset="0"/>
              <a:buChar char="•"/>
            </a:pPr>
            <a:r>
              <a:rPr lang="en-US" sz="2400"/>
              <a:t>Install standard railing on working platforms as required</a:t>
            </a:r>
          </a:p>
        </p:txBody>
      </p:sp>
      <p:sp>
        <p:nvSpPr>
          <p:cNvPr id="9" name="TextBox 8">
            <a:extLst>
              <a:ext uri="{FF2B5EF4-FFF2-40B4-BE49-F238E27FC236}">
                <a16:creationId xmlns:a16="http://schemas.microsoft.com/office/drawing/2014/main" id="{B1BD7FD7-96E2-40A1-92FA-1115F50D3043}"/>
              </a:ext>
            </a:extLst>
          </p:cNvPr>
          <p:cNvSpPr txBox="1"/>
          <p:nvPr/>
        </p:nvSpPr>
        <p:spPr>
          <a:xfrm>
            <a:off x="638178" y="3289344"/>
            <a:ext cx="6479511" cy="461665"/>
          </a:xfrm>
          <a:prstGeom prst="rect">
            <a:avLst/>
          </a:prstGeom>
          <a:noFill/>
        </p:spPr>
        <p:txBody>
          <a:bodyPr wrap="square" rtlCol="0">
            <a:spAutoFit/>
          </a:bodyPr>
          <a:lstStyle/>
          <a:p>
            <a:pPr marL="214313" indent="-214313">
              <a:buFont typeface="Arial" panose="020B0604020202020204" pitchFamily="34" charset="0"/>
              <a:buChar char="•"/>
            </a:pPr>
            <a:r>
              <a:rPr lang="en-US" sz="2400"/>
              <a:t>Test and verify two-way communication</a:t>
            </a:r>
          </a:p>
        </p:txBody>
      </p:sp>
      <p:sp>
        <p:nvSpPr>
          <p:cNvPr id="10" name="TextBox 9">
            <a:extLst>
              <a:ext uri="{FF2B5EF4-FFF2-40B4-BE49-F238E27FC236}">
                <a16:creationId xmlns:a16="http://schemas.microsoft.com/office/drawing/2014/main" id="{AC822752-3371-45C6-8C40-282CD2A79C0A}"/>
              </a:ext>
            </a:extLst>
          </p:cNvPr>
          <p:cNvSpPr txBox="1"/>
          <p:nvPr/>
        </p:nvSpPr>
        <p:spPr>
          <a:xfrm>
            <a:off x="638177" y="4772555"/>
            <a:ext cx="7914611" cy="830997"/>
          </a:xfrm>
          <a:prstGeom prst="rect">
            <a:avLst/>
          </a:prstGeom>
          <a:noFill/>
        </p:spPr>
        <p:txBody>
          <a:bodyPr wrap="square" rtlCol="0">
            <a:spAutoFit/>
          </a:bodyPr>
          <a:lstStyle/>
          <a:p>
            <a:pPr marL="214313" indent="-214313">
              <a:buFont typeface="Arial" panose="020B0604020202020204" pitchFamily="34" charset="0"/>
              <a:buChar char="•"/>
            </a:pPr>
            <a:r>
              <a:rPr lang="en-US" sz="2400"/>
              <a:t>Verbally repeat commands for direction of movement and all personnel are clear prior to initiating movement</a:t>
            </a:r>
          </a:p>
        </p:txBody>
      </p:sp>
      <p:sp>
        <p:nvSpPr>
          <p:cNvPr id="11" name="TextBox 10">
            <a:extLst>
              <a:ext uri="{FF2B5EF4-FFF2-40B4-BE49-F238E27FC236}">
                <a16:creationId xmlns:a16="http://schemas.microsoft.com/office/drawing/2014/main" id="{522C6F39-0143-4F3A-9B08-4061B5CB7804}"/>
              </a:ext>
            </a:extLst>
          </p:cNvPr>
          <p:cNvSpPr txBox="1"/>
          <p:nvPr/>
        </p:nvSpPr>
        <p:spPr>
          <a:xfrm>
            <a:off x="638177" y="5703177"/>
            <a:ext cx="7914612" cy="461665"/>
          </a:xfrm>
          <a:prstGeom prst="rect">
            <a:avLst/>
          </a:prstGeom>
          <a:noFill/>
        </p:spPr>
        <p:txBody>
          <a:bodyPr wrap="square" rtlCol="0">
            <a:spAutoFit/>
          </a:bodyPr>
          <a:lstStyle/>
          <a:p>
            <a:pPr marL="214313" indent="-214313">
              <a:buFont typeface="Arial" panose="020B0604020202020204" pitchFamily="34" charset="0"/>
              <a:buChar char="•"/>
            </a:pPr>
            <a:r>
              <a:rPr lang="en-US" sz="2400"/>
              <a:t>Use separate, dedicated radio channels and repeaters</a:t>
            </a:r>
          </a:p>
        </p:txBody>
      </p:sp>
      <p:sp>
        <p:nvSpPr>
          <p:cNvPr id="12" name="Title 1">
            <a:extLst>
              <a:ext uri="{FF2B5EF4-FFF2-40B4-BE49-F238E27FC236}">
                <a16:creationId xmlns:a16="http://schemas.microsoft.com/office/drawing/2014/main" id="{FD74969B-1584-4C39-81DF-EE42BEFF1EBA}"/>
              </a:ext>
            </a:extLst>
          </p:cNvPr>
          <p:cNvSpPr txBox="1">
            <a:spLocks/>
          </p:cNvSpPr>
          <p:nvPr/>
        </p:nvSpPr>
        <p:spPr bwMode="auto">
          <a:xfrm>
            <a:off x="0" y="-2414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
        <p:nvSpPr>
          <p:cNvPr id="13" name="TextBox 12">
            <a:extLst>
              <a:ext uri="{FF2B5EF4-FFF2-40B4-BE49-F238E27FC236}">
                <a16:creationId xmlns:a16="http://schemas.microsoft.com/office/drawing/2014/main" id="{8FDE14CD-8E77-4B5C-BA2F-A8FE27AABDEA}"/>
              </a:ext>
            </a:extLst>
          </p:cNvPr>
          <p:cNvSpPr txBox="1"/>
          <p:nvPr/>
        </p:nvSpPr>
        <p:spPr>
          <a:xfrm>
            <a:off x="638177" y="3857106"/>
            <a:ext cx="6479511" cy="830997"/>
          </a:xfrm>
          <a:prstGeom prst="rect">
            <a:avLst/>
          </a:prstGeom>
          <a:noFill/>
        </p:spPr>
        <p:txBody>
          <a:bodyPr wrap="square" rtlCol="0">
            <a:spAutoFit/>
          </a:bodyPr>
          <a:lstStyle/>
          <a:p>
            <a:pPr marL="214313" indent="-214313">
              <a:buFont typeface="Arial" panose="020B0604020202020204" pitchFamily="34" charset="0"/>
              <a:buChar char="•"/>
            </a:pPr>
            <a:r>
              <a:rPr lang="en-US" sz="2400"/>
              <a:t>All personnel must exit the pit prior to moving the conveyance</a:t>
            </a:r>
          </a:p>
        </p:txBody>
      </p:sp>
    </p:spTree>
    <p:extLst>
      <p:ext uri="{BB962C8B-B14F-4D97-AF65-F5344CB8AC3E}">
        <p14:creationId xmlns:p14="http://schemas.microsoft.com/office/powerpoint/2010/main" val="15152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23</a:t>
            </a:fld>
            <a:endParaRPr lang="en-US" altLang="en-US">
              <a:solidFill>
                <a:srgbClr val="000000"/>
              </a:solidFill>
              <a:latin typeface="Arial" panose="020B0604020202020204" pitchFamily="34" charset="0"/>
            </a:endParaRPr>
          </a:p>
        </p:txBody>
      </p:sp>
      <p:sp>
        <p:nvSpPr>
          <p:cNvPr id="4" name="Content Placeholder 2">
            <a:extLst>
              <a:ext uri="{FF2B5EF4-FFF2-40B4-BE49-F238E27FC236}">
                <a16:creationId xmlns:a16="http://schemas.microsoft.com/office/drawing/2014/main" id="{D148E8A4-986A-498E-B3D6-E67F0C4577C4}"/>
              </a:ext>
            </a:extLst>
          </p:cNvPr>
          <p:cNvSpPr txBox="1">
            <a:spLocks/>
          </p:cNvSpPr>
          <p:nvPr/>
        </p:nvSpPr>
        <p:spPr>
          <a:xfrm>
            <a:off x="630691" y="621524"/>
            <a:ext cx="6745968" cy="315208"/>
          </a:xfrm>
          <a:prstGeom prst="rect">
            <a:avLst/>
          </a:prstGeom>
        </p:spPr>
        <p:txBody>
          <a:bodyPr>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a:t>Pit Access: Struck-by car or counterweight</a:t>
            </a:r>
          </a:p>
        </p:txBody>
      </p:sp>
      <p:pic>
        <p:nvPicPr>
          <p:cNvPr id="5" name="Picture 6">
            <a:extLst>
              <a:ext uri="{FF2B5EF4-FFF2-40B4-BE49-F238E27FC236}">
                <a16:creationId xmlns:a16="http://schemas.microsoft.com/office/drawing/2014/main" id="{152EE0F2-5A3E-4D25-B72B-96BEA96EA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022" y="4072330"/>
            <a:ext cx="3704506" cy="24701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664AD2C1-C7B2-4F3B-924E-43471BBC7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75776"/>
            <a:ext cx="3453491" cy="24701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42ED50-2850-4680-AAF5-2E2AA93D5018}"/>
              </a:ext>
            </a:extLst>
          </p:cNvPr>
          <p:cNvSpPr txBox="1"/>
          <p:nvPr/>
        </p:nvSpPr>
        <p:spPr>
          <a:xfrm>
            <a:off x="620713" y="1202660"/>
            <a:ext cx="7882618" cy="1938992"/>
          </a:xfrm>
          <a:prstGeom prst="rect">
            <a:avLst/>
          </a:prstGeom>
          <a:noFill/>
        </p:spPr>
        <p:txBody>
          <a:bodyPr wrap="square" rtlCol="0">
            <a:spAutoFit/>
          </a:bodyPr>
          <a:lstStyle/>
          <a:p>
            <a:r>
              <a:rPr lang="en-US" sz="2400"/>
              <a:t>Be aware of car position when accessing the pit. Always perform LOTO and secure the car from unintended movement according to your company safety procedures before entering the pit. Identify refuge space in the pit before entering. </a:t>
            </a:r>
          </a:p>
        </p:txBody>
      </p:sp>
      <p:sp>
        <p:nvSpPr>
          <p:cNvPr id="8" name="Title 1">
            <a:extLst>
              <a:ext uri="{FF2B5EF4-FFF2-40B4-BE49-F238E27FC236}">
                <a16:creationId xmlns:a16="http://schemas.microsoft.com/office/drawing/2014/main" id="{80F06F61-02BC-4C12-AED0-A82A9E5016DC}"/>
              </a:ext>
            </a:extLst>
          </p:cNvPr>
          <p:cNvSpPr txBox="1">
            <a:spLocks/>
          </p:cNvSpPr>
          <p:nvPr/>
        </p:nvSpPr>
        <p:spPr bwMode="auto">
          <a:xfrm>
            <a:off x="0" y="-26827"/>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0017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24</a:t>
            </a:fld>
            <a:endParaRPr lang="en-US" altLang="en-US">
              <a:solidFill>
                <a:srgbClr val="000000"/>
              </a:solidFill>
              <a:latin typeface="Arial" panose="020B0604020202020204" pitchFamily="34" charset="0"/>
            </a:endParaRPr>
          </a:p>
        </p:txBody>
      </p:sp>
      <p:sp>
        <p:nvSpPr>
          <p:cNvPr id="4" name="AutoShape 2">
            <a:extLst>
              <a:ext uri="{FF2B5EF4-FFF2-40B4-BE49-F238E27FC236}">
                <a16:creationId xmlns:a16="http://schemas.microsoft.com/office/drawing/2014/main" id="{E1BC4382-9575-4D48-9087-D882125FF32A}"/>
              </a:ext>
            </a:extLst>
          </p:cNvPr>
          <p:cNvSpPr txBox="1">
            <a:spLocks noChangeArrowheads="1"/>
          </p:cNvSpPr>
          <p:nvPr/>
        </p:nvSpPr>
        <p:spPr bwMode="auto">
          <a:xfrm>
            <a:off x="1543050" y="860107"/>
            <a:ext cx="6057900" cy="471488"/>
          </a:xfrm>
          <a:prstGeom prst="rect">
            <a:avLst/>
          </a:prstGeom>
          <a:noFill/>
          <a:ln>
            <a:noFill/>
          </a:ln>
          <a:effectLst/>
        </p:spPr>
        <p:txBody>
          <a:bodyPr vert="horz" wrap="square" lIns="68580" tIns="34290" rIns="68580" bIns="34290" numCol="1" anchor="ctr" anchorCtr="0" compatLnSpc="1">
            <a:prstTxWarp prst="textNoShape">
              <a:avLst/>
            </a:prstTxWarp>
            <a:norm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eaLnBrk="1" hangingPunct="1"/>
            <a:r>
              <a:rPr lang="en-US" sz="2475"/>
              <a:t>What’s Wrong With This Picture? </a:t>
            </a:r>
          </a:p>
        </p:txBody>
      </p:sp>
      <p:pic>
        <p:nvPicPr>
          <p:cNvPr id="5" name="Picture 3">
            <a:extLst>
              <a:ext uri="{FF2B5EF4-FFF2-40B4-BE49-F238E27FC236}">
                <a16:creationId xmlns:a16="http://schemas.microsoft.com/office/drawing/2014/main" id="{C63B5E00-A7C8-4791-84F4-55C635B0119B}"/>
              </a:ext>
            </a:extLst>
          </p:cNvPr>
          <p:cNvPicPr>
            <a:picLocks noChangeAspect="1" noChangeArrowheads="1"/>
          </p:cNvPicPr>
          <p:nvPr/>
        </p:nvPicPr>
        <p:blipFill>
          <a:blip r:embed="rId3" cstate="print"/>
          <a:srcRect/>
          <a:stretch>
            <a:fillRect/>
          </a:stretch>
        </p:blipFill>
        <p:spPr bwMode="auto">
          <a:xfrm>
            <a:off x="2342722" y="1892073"/>
            <a:ext cx="4117050" cy="4829401"/>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peech Bubble: Rectangle with Corners Rounded 5">
            <a:extLst>
              <a:ext uri="{FF2B5EF4-FFF2-40B4-BE49-F238E27FC236}">
                <a16:creationId xmlns:a16="http://schemas.microsoft.com/office/drawing/2014/main" id="{C7A7E937-0002-4987-8416-AF2D702AA326}"/>
              </a:ext>
            </a:extLst>
          </p:cNvPr>
          <p:cNvSpPr/>
          <p:nvPr/>
        </p:nvSpPr>
        <p:spPr>
          <a:xfrm>
            <a:off x="6642100" y="2438770"/>
            <a:ext cx="1733550" cy="1383846"/>
          </a:xfrm>
          <a:prstGeom prst="wedgeRoundRectCallout">
            <a:avLst>
              <a:gd name="adj1" fmla="val -102073"/>
              <a:gd name="adj2" fmla="val 5896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Workers could be struck by falling objects from scaffold</a:t>
            </a:r>
          </a:p>
        </p:txBody>
      </p:sp>
      <p:sp>
        <p:nvSpPr>
          <p:cNvPr id="7" name="Speech Bubble: Rectangle with Corners Rounded 6">
            <a:extLst>
              <a:ext uri="{FF2B5EF4-FFF2-40B4-BE49-F238E27FC236}">
                <a16:creationId xmlns:a16="http://schemas.microsoft.com/office/drawing/2014/main" id="{116AA18B-352F-4AC6-BC67-6309247917CA}"/>
              </a:ext>
            </a:extLst>
          </p:cNvPr>
          <p:cNvSpPr/>
          <p:nvPr/>
        </p:nvSpPr>
        <p:spPr>
          <a:xfrm>
            <a:off x="515744" y="2684803"/>
            <a:ext cx="1733550" cy="1383846"/>
          </a:xfrm>
          <a:prstGeom prst="wedgeRoundRectCallout">
            <a:avLst>
              <a:gd name="adj1" fmla="val 114803"/>
              <a:gd name="adj2" fmla="val 2356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Workers not wearing hard hats</a:t>
            </a:r>
          </a:p>
        </p:txBody>
      </p:sp>
      <p:sp>
        <p:nvSpPr>
          <p:cNvPr id="8" name="Title 1">
            <a:extLst>
              <a:ext uri="{FF2B5EF4-FFF2-40B4-BE49-F238E27FC236}">
                <a16:creationId xmlns:a16="http://schemas.microsoft.com/office/drawing/2014/main" id="{8F5607C2-582D-46C2-A56A-F1E9D79DE088}"/>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80501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25</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268833" y="898623"/>
            <a:ext cx="6494085" cy="461665"/>
          </a:xfrm>
          <a:prstGeom prst="rect">
            <a:avLst/>
          </a:prstGeom>
          <a:noFill/>
        </p:spPr>
        <p:txBody>
          <a:bodyPr wrap="none" rtlCol="0">
            <a:spAutoFit/>
          </a:bodyPr>
          <a:lstStyle/>
          <a:p>
            <a:r>
              <a:rPr lang="en-US" sz="2400" b="1"/>
              <a:t>Struck-By Hazards When Handling Material</a:t>
            </a:r>
          </a:p>
        </p:txBody>
      </p:sp>
      <p:pic>
        <p:nvPicPr>
          <p:cNvPr id="9218" name="Picture 2" descr="Workers constructing a block masonry wall">
            <a:extLst>
              <a:ext uri="{FF2B5EF4-FFF2-40B4-BE49-F238E27FC236}">
                <a16:creationId xmlns:a16="http://schemas.microsoft.com/office/drawing/2014/main" id="{A2E469F1-C64C-462D-87B8-E4E10BF47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570" y="1815614"/>
            <a:ext cx="3859597" cy="38866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DFD191-A1F9-4C85-A255-FA49D66FCB4E}"/>
              </a:ext>
            </a:extLst>
          </p:cNvPr>
          <p:cNvSpPr txBox="1"/>
          <p:nvPr/>
        </p:nvSpPr>
        <p:spPr>
          <a:xfrm>
            <a:off x="268833" y="1815614"/>
            <a:ext cx="4574040" cy="3739485"/>
          </a:xfrm>
          <a:prstGeom prst="rect">
            <a:avLst/>
          </a:prstGeom>
          <a:noFill/>
        </p:spPr>
        <p:txBody>
          <a:bodyPr wrap="square">
            <a:spAutoFit/>
          </a:bodyPr>
          <a:lstStyle/>
          <a:p>
            <a:pPr eaLnBrk="1" hangingPunct="1"/>
            <a:r>
              <a:rPr lang="en-US" sz="2400"/>
              <a:t>Many workers are hurt or killed from handling loads including: loads falling out of rigging, being struck by swinging or descending loads and being pulled off  upper elevations from swinging loads.</a:t>
            </a:r>
          </a:p>
          <a:p>
            <a:pPr eaLnBrk="1" hangingPunct="1"/>
            <a:endParaRPr lang="en-US" sz="2100"/>
          </a:p>
          <a:p>
            <a:pPr eaLnBrk="1" hangingPunct="1"/>
            <a:r>
              <a:rPr lang="en-US" sz="2400"/>
              <a:t>Rigging equipment can fail, loads can shift or roll. </a:t>
            </a:r>
          </a:p>
        </p:txBody>
      </p:sp>
      <p:sp>
        <p:nvSpPr>
          <p:cNvPr id="8" name="Title 1">
            <a:extLst>
              <a:ext uri="{FF2B5EF4-FFF2-40B4-BE49-F238E27FC236}">
                <a16:creationId xmlns:a16="http://schemas.microsoft.com/office/drawing/2014/main" id="{B0817A71-5032-48E0-91C1-A0665E40004B}"/>
              </a:ext>
            </a:extLst>
          </p:cNvPr>
          <p:cNvSpPr txBox="1">
            <a:spLocks/>
          </p:cNvSpPr>
          <p:nvPr/>
        </p:nvSpPr>
        <p:spPr bwMode="auto">
          <a:xfrm>
            <a:off x="0" y="-657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14960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26</a:t>
            </a:fld>
            <a:endParaRPr lang="en-US" altLang="en-US">
              <a:solidFill>
                <a:srgbClr val="000000"/>
              </a:solidFill>
              <a:latin typeface="Arial" panose="020B0604020202020204" pitchFamily="34" charset="0"/>
            </a:endParaRPr>
          </a:p>
        </p:txBody>
      </p:sp>
      <p:sp>
        <p:nvSpPr>
          <p:cNvPr id="4" name="Content Placeholder 2">
            <a:extLst>
              <a:ext uri="{FF2B5EF4-FFF2-40B4-BE49-F238E27FC236}">
                <a16:creationId xmlns:a16="http://schemas.microsoft.com/office/drawing/2014/main" id="{33D83D6B-4754-46C7-9A2E-D393C1D93AB3}"/>
              </a:ext>
            </a:extLst>
          </p:cNvPr>
          <p:cNvSpPr txBox="1">
            <a:spLocks/>
          </p:cNvSpPr>
          <p:nvPr/>
        </p:nvSpPr>
        <p:spPr>
          <a:xfrm>
            <a:off x="396523" y="1173257"/>
            <a:ext cx="4923065" cy="379956"/>
          </a:xfrm>
          <a:prstGeom prst="rect">
            <a:avLst/>
          </a:prstGeom>
        </p:spPr>
        <p:txBody>
          <a:bodyPr>
            <a:normAutofit fontScale="25000" lnSpcReduction="20000"/>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0" b="1"/>
              <a:t>Working Under a Suspended Load</a:t>
            </a:r>
          </a:p>
          <a:p>
            <a:pPr marL="0" indent="0">
              <a:buNone/>
            </a:pPr>
            <a:endParaRPr lang="en-US" sz="1950" b="1">
              <a:latin typeface="Franklin Gothic Medium" panose="020B0603020102020204" pitchFamily="34" charset="0"/>
            </a:endParaRPr>
          </a:p>
          <a:p>
            <a:pPr marL="0" indent="0">
              <a:buNone/>
            </a:pPr>
            <a:r>
              <a:rPr lang="en-US" sz="1500">
                <a:latin typeface="Franklin Gothic Medium" panose="020B0603020102020204" pitchFamily="34" charset="0"/>
              </a:rPr>
              <a:t>	</a:t>
            </a:r>
            <a:endParaRPr lang="en-US" sz="1200">
              <a:latin typeface="Franklin Gothic Medium" panose="020B0603020102020204" pitchFamily="34" charset="0"/>
            </a:endParaRPr>
          </a:p>
        </p:txBody>
      </p:sp>
      <p:pic>
        <p:nvPicPr>
          <p:cNvPr id="15364" name="Picture 4">
            <a:extLst>
              <a:ext uri="{FF2B5EF4-FFF2-40B4-BE49-F238E27FC236}">
                <a16:creationId xmlns:a16="http://schemas.microsoft.com/office/drawing/2014/main" id="{CFFF9647-4032-420D-827D-478E16C1B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375" y="1802266"/>
            <a:ext cx="3969962" cy="42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D61F2F-2F7F-4798-99B8-9AAB7DCE7EBA}"/>
              </a:ext>
            </a:extLst>
          </p:cNvPr>
          <p:cNvSpPr txBox="1"/>
          <p:nvPr/>
        </p:nvSpPr>
        <p:spPr>
          <a:xfrm>
            <a:off x="396523" y="4569766"/>
            <a:ext cx="4570890" cy="1531188"/>
          </a:xfrm>
          <a:prstGeom prst="rect">
            <a:avLst/>
          </a:prstGeom>
          <a:noFill/>
        </p:spPr>
        <p:txBody>
          <a:bodyPr wrap="square">
            <a:spAutoFit/>
          </a:bodyPr>
          <a:lstStyle/>
          <a:p>
            <a:endParaRPr lang="en-US" sz="1350">
              <a:latin typeface="Franklin Gothic Medium" panose="020B0603020102020204" pitchFamily="34" charset="0"/>
            </a:endParaRPr>
          </a:p>
          <a:p>
            <a:pPr marL="257175" indent="-257175">
              <a:buFont typeface="Arial" panose="020B0604020202020204" pitchFamily="34" charset="0"/>
              <a:buChar char="•"/>
            </a:pPr>
            <a:r>
              <a:rPr lang="en-US" sz="2000"/>
              <a:t>If you are installing rails and brackets from a false car or running platform, never allow the load to be hoisted above you. </a:t>
            </a:r>
          </a:p>
        </p:txBody>
      </p:sp>
      <p:sp>
        <p:nvSpPr>
          <p:cNvPr id="9" name="TextBox 8">
            <a:extLst>
              <a:ext uri="{FF2B5EF4-FFF2-40B4-BE49-F238E27FC236}">
                <a16:creationId xmlns:a16="http://schemas.microsoft.com/office/drawing/2014/main" id="{5BE70545-5564-41D0-AAE2-608DCA899DC9}"/>
              </a:ext>
            </a:extLst>
          </p:cNvPr>
          <p:cNvSpPr txBox="1"/>
          <p:nvPr/>
        </p:nvSpPr>
        <p:spPr>
          <a:xfrm>
            <a:off x="396523" y="1873439"/>
            <a:ext cx="4570890" cy="707886"/>
          </a:xfrm>
          <a:prstGeom prst="rect">
            <a:avLst/>
          </a:prstGeom>
          <a:noFill/>
        </p:spPr>
        <p:txBody>
          <a:bodyPr wrap="square">
            <a:spAutoFit/>
          </a:bodyPr>
          <a:lstStyle/>
          <a:p>
            <a:pPr marL="214313" indent="-214313">
              <a:buFont typeface="Arial" panose="020B0604020202020204" pitchFamily="34" charset="0"/>
              <a:buChar char="•"/>
            </a:pPr>
            <a:r>
              <a:rPr lang="en-US" sz="2000"/>
              <a:t>Elevator Constructors should never work under a suspended load. </a:t>
            </a:r>
          </a:p>
        </p:txBody>
      </p:sp>
      <p:sp>
        <p:nvSpPr>
          <p:cNvPr id="11" name="TextBox 10">
            <a:extLst>
              <a:ext uri="{FF2B5EF4-FFF2-40B4-BE49-F238E27FC236}">
                <a16:creationId xmlns:a16="http://schemas.microsoft.com/office/drawing/2014/main" id="{0E7D12F1-4F42-4886-85B9-62A5BE8E2DB1}"/>
              </a:ext>
            </a:extLst>
          </p:cNvPr>
          <p:cNvSpPr txBox="1"/>
          <p:nvPr/>
        </p:nvSpPr>
        <p:spPr>
          <a:xfrm>
            <a:off x="396523" y="2759937"/>
            <a:ext cx="4570890" cy="1631216"/>
          </a:xfrm>
          <a:prstGeom prst="rect">
            <a:avLst/>
          </a:prstGeom>
          <a:noFill/>
        </p:spPr>
        <p:txBody>
          <a:bodyPr wrap="square">
            <a:spAutoFit/>
          </a:bodyPr>
          <a:lstStyle/>
          <a:p>
            <a:pPr marL="214313" indent="-214313">
              <a:buFont typeface="Arial" panose="020B0604020202020204" pitchFamily="34" charset="0"/>
              <a:buChar char="•"/>
            </a:pPr>
            <a:r>
              <a:rPr lang="en-US" sz="2000"/>
              <a:t>During hoisting operations within the hoistway, workers should be positioned outside the hoistway and should control the load by using taglines from the open entrances. </a:t>
            </a:r>
          </a:p>
        </p:txBody>
      </p:sp>
      <p:sp>
        <p:nvSpPr>
          <p:cNvPr id="10" name="Title 1">
            <a:extLst>
              <a:ext uri="{FF2B5EF4-FFF2-40B4-BE49-F238E27FC236}">
                <a16:creationId xmlns:a16="http://schemas.microsoft.com/office/drawing/2014/main" id="{27452FEF-3BDA-4F4A-AAA2-7CBED8CEA9E6}"/>
              </a:ext>
            </a:extLst>
          </p:cNvPr>
          <p:cNvSpPr txBox="1">
            <a:spLocks/>
          </p:cNvSpPr>
          <p:nvPr/>
        </p:nvSpPr>
        <p:spPr bwMode="auto">
          <a:xfrm>
            <a:off x="0" y="-543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2784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1000897" y="709785"/>
            <a:ext cx="6494085" cy="461665"/>
          </a:xfrm>
          <a:prstGeom prst="rect">
            <a:avLst/>
          </a:prstGeom>
          <a:noFill/>
        </p:spPr>
        <p:txBody>
          <a:bodyPr wrap="none" rtlCol="0">
            <a:spAutoFit/>
          </a:bodyPr>
          <a:lstStyle/>
          <a:p>
            <a:r>
              <a:rPr lang="en-US" sz="2400" b="1"/>
              <a:t>Struck-By Hazards When Handling Material</a:t>
            </a:r>
          </a:p>
        </p:txBody>
      </p:sp>
      <p:pic>
        <p:nvPicPr>
          <p:cNvPr id="5" name="Picture 4" descr="struckby pipes roll off truck kill wker.jpg">
            <a:extLst>
              <a:ext uri="{FF2B5EF4-FFF2-40B4-BE49-F238E27FC236}">
                <a16:creationId xmlns:a16="http://schemas.microsoft.com/office/drawing/2014/main" id="{4E728324-7C5D-45AC-9EC8-90895728E580}"/>
              </a:ext>
            </a:extLst>
          </p:cNvPr>
          <p:cNvPicPr>
            <a:picLocks noChangeAspect="1"/>
          </p:cNvPicPr>
          <p:nvPr/>
        </p:nvPicPr>
        <p:blipFill>
          <a:blip r:embed="rId3" cstate="print"/>
          <a:srcRect l="4917" t="5738" r="3295" b="6284"/>
          <a:stretch>
            <a:fillRect/>
          </a:stretch>
        </p:blipFill>
        <p:spPr>
          <a:xfrm>
            <a:off x="4275302" y="1971674"/>
            <a:ext cx="4742623" cy="4267956"/>
          </a:xfrm>
          <a:prstGeom prst="rect">
            <a:avLst/>
          </a:prstGeom>
        </p:spPr>
      </p:pic>
      <p:sp>
        <p:nvSpPr>
          <p:cNvPr id="7" name="TextBox 6">
            <a:extLst>
              <a:ext uri="{FF2B5EF4-FFF2-40B4-BE49-F238E27FC236}">
                <a16:creationId xmlns:a16="http://schemas.microsoft.com/office/drawing/2014/main" id="{94F9E88A-8D13-4089-A4BB-A150D23FAF74}"/>
              </a:ext>
            </a:extLst>
          </p:cNvPr>
          <p:cNvSpPr txBox="1"/>
          <p:nvPr/>
        </p:nvSpPr>
        <p:spPr>
          <a:xfrm>
            <a:off x="192745" y="1827739"/>
            <a:ext cx="4068876" cy="1200329"/>
          </a:xfrm>
          <a:prstGeom prst="rect">
            <a:avLst/>
          </a:prstGeom>
          <a:noFill/>
        </p:spPr>
        <p:txBody>
          <a:bodyPr wrap="square">
            <a:spAutoFit/>
          </a:bodyPr>
          <a:lstStyle/>
          <a:p>
            <a:pPr eaLnBrk="1" hangingPunct="1"/>
            <a:r>
              <a:rPr lang="en-US" sz="2400"/>
              <a:t>Pipes, stacks of material, etc., can roll off a truck when bindings are removed.</a:t>
            </a:r>
          </a:p>
        </p:txBody>
      </p:sp>
      <p:sp>
        <p:nvSpPr>
          <p:cNvPr id="9" name="TextBox 8">
            <a:extLst>
              <a:ext uri="{FF2B5EF4-FFF2-40B4-BE49-F238E27FC236}">
                <a16:creationId xmlns:a16="http://schemas.microsoft.com/office/drawing/2014/main" id="{FEB4EDCD-F688-4EAC-ABF1-C882C3AEAB77}"/>
              </a:ext>
            </a:extLst>
          </p:cNvPr>
          <p:cNvSpPr txBox="1"/>
          <p:nvPr/>
        </p:nvSpPr>
        <p:spPr>
          <a:xfrm>
            <a:off x="180635" y="3393016"/>
            <a:ext cx="4332463" cy="1200329"/>
          </a:xfrm>
          <a:prstGeom prst="rect">
            <a:avLst/>
          </a:prstGeom>
          <a:noFill/>
        </p:spPr>
        <p:txBody>
          <a:bodyPr wrap="square">
            <a:spAutoFit/>
          </a:bodyPr>
          <a:lstStyle/>
          <a:p>
            <a:pPr eaLnBrk="1" hangingPunct="1"/>
            <a:r>
              <a:rPr lang="en-US" sz="2400"/>
              <a:t>Unsecured material can fall from forklifts and other equipment.</a:t>
            </a:r>
          </a:p>
        </p:txBody>
      </p:sp>
      <p:sp>
        <p:nvSpPr>
          <p:cNvPr id="10" name="TextBox 9">
            <a:extLst>
              <a:ext uri="{FF2B5EF4-FFF2-40B4-BE49-F238E27FC236}">
                <a16:creationId xmlns:a16="http://schemas.microsoft.com/office/drawing/2014/main" id="{A9956803-539A-4ABF-BF8A-B756DA347D22}"/>
              </a:ext>
            </a:extLst>
          </p:cNvPr>
          <p:cNvSpPr txBox="1"/>
          <p:nvPr/>
        </p:nvSpPr>
        <p:spPr>
          <a:xfrm>
            <a:off x="180635" y="5043500"/>
            <a:ext cx="3857625" cy="1200329"/>
          </a:xfrm>
          <a:prstGeom prst="rect">
            <a:avLst/>
          </a:prstGeom>
          <a:noFill/>
        </p:spPr>
        <p:txBody>
          <a:bodyPr wrap="square" rtlCol="0">
            <a:spAutoFit/>
          </a:bodyPr>
          <a:lstStyle/>
          <a:p>
            <a:r>
              <a:rPr lang="en-US" sz="2400"/>
              <a:t>A worker was killed when these pipes rolled off the truck and crushed him. </a:t>
            </a:r>
          </a:p>
        </p:txBody>
      </p:sp>
      <p:sp>
        <p:nvSpPr>
          <p:cNvPr id="11" name="Title 1">
            <a:extLst>
              <a:ext uri="{FF2B5EF4-FFF2-40B4-BE49-F238E27FC236}">
                <a16:creationId xmlns:a16="http://schemas.microsoft.com/office/drawing/2014/main" id="{9E566644-4DC8-4688-8524-2ADE075B5FEA}"/>
              </a:ext>
            </a:extLst>
          </p:cNvPr>
          <p:cNvSpPr txBox="1">
            <a:spLocks/>
          </p:cNvSpPr>
          <p:nvPr/>
        </p:nvSpPr>
        <p:spPr bwMode="auto">
          <a:xfrm>
            <a:off x="0" y="5856"/>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03558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477612" y="733019"/>
            <a:ext cx="3842719" cy="461665"/>
          </a:xfrm>
          <a:prstGeom prst="rect">
            <a:avLst/>
          </a:prstGeom>
          <a:noFill/>
        </p:spPr>
        <p:txBody>
          <a:bodyPr wrap="none" rtlCol="0">
            <a:spAutoFit/>
          </a:bodyPr>
          <a:lstStyle/>
          <a:p>
            <a:r>
              <a:rPr lang="en-US" sz="2400" b="1"/>
              <a:t>Struck-By Flying Objects</a:t>
            </a:r>
          </a:p>
        </p:txBody>
      </p:sp>
      <p:pic>
        <p:nvPicPr>
          <p:cNvPr id="10242" name="Picture 2">
            <a:extLst>
              <a:ext uri="{FF2B5EF4-FFF2-40B4-BE49-F238E27FC236}">
                <a16:creationId xmlns:a16="http://schemas.microsoft.com/office/drawing/2014/main" id="{995BE45B-5E87-4656-A8B5-018B8C590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762" y="1387898"/>
            <a:ext cx="3547038" cy="48517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3D8F1-E2A6-416E-9C14-127D69CC7DD4}"/>
              </a:ext>
            </a:extLst>
          </p:cNvPr>
          <p:cNvSpPr txBox="1"/>
          <p:nvPr/>
        </p:nvSpPr>
        <p:spPr>
          <a:xfrm>
            <a:off x="457200" y="1580456"/>
            <a:ext cx="4574040" cy="1015663"/>
          </a:xfrm>
          <a:prstGeom prst="rect">
            <a:avLst/>
          </a:prstGeom>
          <a:noFill/>
        </p:spPr>
        <p:txBody>
          <a:bodyPr wrap="square">
            <a:spAutoFit/>
          </a:bodyPr>
          <a:lstStyle/>
          <a:p>
            <a:pPr>
              <a:spcAft>
                <a:spcPts val="1350"/>
              </a:spcAft>
            </a:pPr>
            <a:r>
              <a:rPr lang="en-US" sz="2000"/>
              <a:t>Tools can create particles when chipping, grinding, sawing, brushing, or hammering</a:t>
            </a:r>
            <a:r>
              <a:rPr lang="en-US"/>
              <a:t>.</a:t>
            </a:r>
          </a:p>
        </p:txBody>
      </p:sp>
      <p:sp>
        <p:nvSpPr>
          <p:cNvPr id="9" name="TextBox 8">
            <a:extLst>
              <a:ext uri="{FF2B5EF4-FFF2-40B4-BE49-F238E27FC236}">
                <a16:creationId xmlns:a16="http://schemas.microsoft.com/office/drawing/2014/main" id="{018E68E3-1212-45E3-B456-2BCD1FF545F9}"/>
              </a:ext>
            </a:extLst>
          </p:cNvPr>
          <p:cNvSpPr txBox="1"/>
          <p:nvPr/>
        </p:nvSpPr>
        <p:spPr>
          <a:xfrm>
            <a:off x="496711" y="2773650"/>
            <a:ext cx="4574040" cy="1323439"/>
          </a:xfrm>
          <a:prstGeom prst="rect">
            <a:avLst/>
          </a:prstGeom>
          <a:noFill/>
        </p:spPr>
        <p:txBody>
          <a:bodyPr wrap="square">
            <a:spAutoFit/>
          </a:bodyPr>
          <a:lstStyle/>
          <a:p>
            <a:pPr>
              <a:spcAft>
                <a:spcPts val="1350"/>
              </a:spcAft>
            </a:pPr>
            <a:r>
              <a:rPr lang="en-US" sz="2000"/>
              <a:t>Particles from some tools move at high speed and can hit with the force of a bullet, like those from pneumatic and powder-actuated tools.</a:t>
            </a:r>
          </a:p>
        </p:txBody>
      </p:sp>
      <p:sp>
        <p:nvSpPr>
          <p:cNvPr id="11" name="TextBox 10">
            <a:extLst>
              <a:ext uri="{FF2B5EF4-FFF2-40B4-BE49-F238E27FC236}">
                <a16:creationId xmlns:a16="http://schemas.microsoft.com/office/drawing/2014/main" id="{B41055FA-62BD-4CE5-A3BF-6EBAA306F936}"/>
              </a:ext>
            </a:extLst>
          </p:cNvPr>
          <p:cNvSpPr txBox="1"/>
          <p:nvPr/>
        </p:nvSpPr>
        <p:spPr>
          <a:xfrm>
            <a:off x="477782" y="4413503"/>
            <a:ext cx="4226037" cy="707886"/>
          </a:xfrm>
          <a:prstGeom prst="rect">
            <a:avLst/>
          </a:prstGeom>
          <a:noFill/>
        </p:spPr>
        <p:txBody>
          <a:bodyPr wrap="square">
            <a:spAutoFit/>
          </a:bodyPr>
          <a:lstStyle/>
          <a:p>
            <a:pPr>
              <a:spcAft>
                <a:spcPts val="1350"/>
              </a:spcAft>
            </a:pPr>
            <a:r>
              <a:rPr lang="en-US" sz="2000"/>
              <a:t>How can you be protected from flying objects?</a:t>
            </a:r>
          </a:p>
        </p:txBody>
      </p:sp>
      <p:sp>
        <p:nvSpPr>
          <p:cNvPr id="12" name="TextBox 11">
            <a:extLst>
              <a:ext uri="{FF2B5EF4-FFF2-40B4-BE49-F238E27FC236}">
                <a16:creationId xmlns:a16="http://schemas.microsoft.com/office/drawing/2014/main" id="{DA03079B-0397-4522-9C2D-7C2F886447F9}"/>
              </a:ext>
            </a:extLst>
          </p:cNvPr>
          <p:cNvSpPr txBox="1"/>
          <p:nvPr/>
        </p:nvSpPr>
        <p:spPr>
          <a:xfrm>
            <a:off x="477782" y="5229562"/>
            <a:ext cx="4226037" cy="1015663"/>
          </a:xfrm>
          <a:prstGeom prst="rect">
            <a:avLst/>
          </a:prstGeom>
          <a:noFill/>
        </p:spPr>
        <p:txBody>
          <a:bodyPr wrap="square">
            <a:spAutoFit/>
          </a:bodyPr>
          <a:lstStyle/>
          <a:p>
            <a:pPr>
              <a:spcAft>
                <a:spcPts val="1350"/>
              </a:spcAft>
            </a:pPr>
            <a:r>
              <a:rPr lang="en-US" sz="2000"/>
              <a:t>Be sure you are properly trained before using any power tool and always wear the proper PPE. </a:t>
            </a:r>
          </a:p>
        </p:txBody>
      </p:sp>
      <p:sp>
        <p:nvSpPr>
          <p:cNvPr id="13" name="Title 1">
            <a:extLst>
              <a:ext uri="{FF2B5EF4-FFF2-40B4-BE49-F238E27FC236}">
                <a16:creationId xmlns:a16="http://schemas.microsoft.com/office/drawing/2014/main" id="{65F57CF9-1492-47DF-A821-C746E4D8FCFF}"/>
              </a:ext>
            </a:extLst>
          </p:cNvPr>
          <p:cNvSpPr txBox="1">
            <a:spLocks/>
          </p:cNvSpPr>
          <p:nvPr/>
        </p:nvSpPr>
        <p:spPr bwMode="auto">
          <a:xfrm>
            <a:off x="0" y="5856"/>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5748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29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369386" y="1090503"/>
            <a:ext cx="3842719" cy="461665"/>
          </a:xfrm>
          <a:prstGeom prst="rect">
            <a:avLst/>
          </a:prstGeom>
          <a:noFill/>
        </p:spPr>
        <p:txBody>
          <a:bodyPr wrap="none" rtlCol="0">
            <a:spAutoFit/>
          </a:bodyPr>
          <a:lstStyle/>
          <a:p>
            <a:r>
              <a:rPr lang="en-US" sz="2400" b="1"/>
              <a:t>Struck-By Flying Objects</a:t>
            </a:r>
          </a:p>
        </p:txBody>
      </p:sp>
      <p:sp>
        <p:nvSpPr>
          <p:cNvPr id="5" name="Content Placeholder 2">
            <a:extLst>
              <a:ext uri="{FF2B5EF4-FFF2-40B4-BE49-F238E27FC236}">
                <a16:creationId xmlns:a16="http://schemas.microsoft.com/office/drawing/2014/main" id="{E656A66C-E8E5-4B23-ACAA-549B0879AD03}"/>
              </a:ext>
            </a:extLst>
          </p:cNvPr>
          <p:cNvSpPr txBox="1">
            <a:spLocks/>
          </p:cNvSpPr>
          <p:nvPr/>
        </p:nvSpPr>
        <p:spPr>
          <a:xfrm>
            <a:off x="369386" y="2321875"/>
            <a:ext cx="4680953" cy="3620600"/>
          </a:xfrm>
          <a:prstGeom prst="rect">
            <a:avLst/>
          </a:prstGeom>
        </p:spPr>
        <p:txBody>
          <a:bodyPr>
            <a:noAutofit/>
          </a:bodyPr>
          <a:lstStyle>
            <a:lvl1pPr marL="257175" indent="-257175" algn="l" rtl="0" eaLnBrk="0" fontAlgn="base" hangingPunct="0">
              <a:spcBef>
                <a:spcPct val="20000"/>
              </a:spcBef>
              <a:spcAft>
                <a:spcPct val="0"/>
              </a:spcAft>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atin typeface="Times New Roman" panose="02020603050405020304" pitchFamily="18" charset="0"/>
                <a:cs typeface="Times New Roman" panose="02020603050405020304" pitchFamily="18" charset="0"/>
              </a:rPr>
              <a:t>While it is not common to use powder actuated tools and nail guns in the elevator industry, other trades will be using them around you. The following slides will give you the basic knowledge of how these tools work and some safety requirements for when they are being used. </a:t>
            </a:r>
          </a:p>
        </p:txBody>
      </p:sp>
      <p:pic>
        <p:nvPicPr>
          <p:cNvPr id="7" name="Picture 6">
            <a:extLst>
              <a:ext uri="{FF2B5EF4-FFF2-40B4-BE49-F238E27FC236}">
                <a16:creationId xmlns:a16="http://schemas.microsoft.com/office/drawing/2014/main" id="{88E9FD37-341C-4AE2-A352-6971509642E8}"/>
              </a:ext>
            </a:extLst>
          </p:cNvPr>
          <p:cNvPicPr>
            <a:picLocks noChangeAspect="1"/>
          </p:cNvPicPr>
          <p:nvPr/>
        </p:nvPicPr>
        <p:blipFill>
          <a:blip r:embed="rId3"/>
          <a:stretch>
            <a:fillRect/>
          </a:stretch>
        </p:blipFill>
        <p:spPr>
          <a:xfrm>
            <a:off x="5956300" y="1470749"/>
            <a:ext cx="2849563" cy="2162921"/>
          </a:xfrm>
          <a:prstGeom prst="rect">
            <a:avLst/>
          </a:prstGeom>
        </p:spPr>
      </p:pic>
      <p:pic>
        <p:nvPicPr>
          <p:cNvPr id="9" name="Picture 8">
            <a:extLst>
              <a:ext uri="{FF2B5EF4-FFF2-40B4-BE49-F238E27FC236}">
                <a16:creationId xmlns:a16="http://schemas.microsoft.com/office/drawing/2014/main" id="{6ADC8E86-2396-4412-B5B7-2CB3CFC894B6}"/>
              </a:ext>
            </a:extLst>
          </p:cNvPr>
          <p:cNvPicPr>
            <a:picLocks noChangeAspect="1"/>
          </p:cNvPicPr>
          <p:nvPr/>
        </p:nvPicPr>
        <p:blipFill>
          <a:blip r:embed="rId4"/>
          <a:stretch>
            <a:fillRect/>
          </a:stretch>
        </p:blipFill>
        <p:spPr>
          <a:xfrm>
            <a:off x="5367338" y="3649524"/>
            <a:ext cx="2570162" cy="2841499"/>
          </a:xfrm>
          <a:prstGeom prst="rect">
            <a:avLst/>
          </a:prstGeom>
        </p:spPr>
      </p:pic>
      <p:sp>
        <p:nvSpPr>
          <p:cNvPr id="8" name="Title 1">
            <a:extLst>
              <a:ext uri="{FF2B5EF4-FFF2-40B4-BE49-F238E27FC236}">
                <a16:creationId xmlns:a16="http://schemas.microsoft.com/office/drawing/2014/main" id="{51262080-7295-434B-A52B-29B7AB613C71}"/>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35013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a:t>
            </a:fld>
            <a:endParaRPr lang="en-US" altLang="en-US">
              <a:solidFill>
                <a:srgbClr val="000000"/>
              </a:solidFill>
              <a:latin typeface="Arial" panose="020B0604020202020204" pitchFamily="34" charset="0"/>
            </a:endParaRPr>
          </a:p>
        </p:txBody>
      </p:sp>
      <p:sp>
        <p:nvSpPr>
          <p:cNvPr id="11" name="AutoShape 2">
            <a:extLst>
              <a:ext uri="{FF2B5EF4-FFF2-40B4-BE49-F238E27FC236}">
                <a16:creationId xmlns:a16="http://schemas.microsoft.com/office/drawing/2014/main" id="{E815D408-6F9C-47ED-8E34-38564BE740CB}"/>
              </a:ext>
            </a:extLst>
          </p:cNvPr>
          <p:cNvSpPr txBox="1">
            <a:spLocks noChangeArrowheads="1"/>
          </p:cNvSpPr>
          <p:nvPr/>
        </p:nvSpPr>
        <p:spPr>
          <a:xfrm>
            <a:off x="1214301" y="708775"/>
            <a:ext cx="3257550" cy="628650"/>
          </a:xfrm>
          <a:prstGeom prst="rect">
            <a:avLst/>
          </a:prstGeom>
        </p:spPr>
        <p:txBody>
          <a:bodyPr/>
          <a:lstStyle/>
          <a:p>
            <a:pPr>
              <a:spcBef>
                <a:spcPct val="0"/>
              </a:spcBef>
              <a:defRPr/>
            </a:pPr>
            <a:r>
              <a:rPr lang="en-US" sz="2700" b="1">
                <a:solidFill>
                  <a:srgbClr val="000000"/>
                </a:solidFill>
              </a:rPr>
              <a:t>Objectives</a:t>
            </a:r>
          </a:p>
        </p:txBody>
      </p:sp>
      <p:sp>
        <p:nvSpPr>
          <p:cNvPr id="12" name="TextBox 11">
            <a:extLst>
              <a:ext uri="{FF2B5EF4-FFF2-40B4-BE49-F238E27FC236}">
                <a16:creationId xmlns:a16="http://schemas.microsoft.com/office/drawing/2014/main" id="{5B780A99-C0FA-4003-A7E5-79C4E0CE6ADF}"/>
              </a:ext>
            </a:extLst>
          </p:cNvPr>
          <p:cNvSpPr txBox="1"/>
          <p:nvPr/>
        </p:nvSpPr>
        <p:spPr>
          <a:xfrm>
            <a:off x="250032" y="1468893"/>
            <a:ext cx="5186087" cy="830997"/>
          </a:xfrm>
          <a:prstGeom prst="rect">
            <a:avLst/>
          </a:prstGeom>
          <a:noFill/>
        </p:spPr>
        <p:txBody>
          <a:bodyPr wrap="square">
            <a:spAutoFit/>
          </a:bodyPr>
          <a:lstStyle/>
          <a:p>
            <a:pPr marL="400050" indent="-400050">
              <a:spcBef>
                <a:spcPct val="20000"/>
              </a:spcBef>
              <a:defRPr/>
            </a:pPr>
            <a:r>
              <a:rPr lang="en-US" sz="2400">
                <a:solidFill>
                  <a:srgbClr val="000000"/>
                </a:solidFill>
              </a:rPr>
              <a:t>By the end of the session, students will be able to:</a:t>
            </a:r>
          </a:p>
        </p:txBody>
      </p:sp>
      <p:sp>
        <p:nvSpPr>
          <p:cNvPr id="17" name="TextBox 16">
            <a:extLst>
              <a:ext uri="{FF2B5EF4-FFF2-40B4-BE49-F238E27FC236}">
                <a16:creationId xmlns:a16="http://schemas.microsoft.com/office/drawing/2014/main" id="{639FD290-7B83-4555-9B63-23F7AD047B8C}"/>
              </a:ext>
            </a:extLst>
          </p:cNvPr>
          <p:cNvSpPr txBox="1"/>
          <p:nvPr/>
        </p:nvSpPr>
        <p:spPr>
          <a:xfrm>
            <a:off x="642661" y="2625023"/>
            <a:ext cx="3433634" cy="1200329"/>
          </a:xfrm>
          <a:prstGeom prst="rect">
            <a:avLst/>
          </a:prstGeom>
          <a:noFill/>
        </p:spPr>
        <p:txBody>
          <a:bodyPr wrap="square">
            <a:spAutoFit/>
          </a:bodyPr>
          <a:lstStyle/>
          <a:p>
            <a:pPr marL="257175" indent="-257175">
              <a:spcBef>
                <a:spcPct val="20000"/>
              </a:spcBef>
              <a:buFont typeface="Arial" panose="020B0604020202020204" pitchFamily="34" charset="0"/>
              <a:buChar char="•"/>
              <a:defRPr/>
            </a:pPr>
            <a:r>
              <a:rPr lang="en-US" sz="2400">
                <a:solidFill>
                  <a:srgbClr val="000000"/>
                </a:solidFill>
              </a:rPr>
              <a:t>List the three main causes of struck-by fatalities.</a:t>
            </a:r>
          </a:p>
        </p:txBody>
      </p:sp>
      <p:sp>
        <p:nvSpPr>
          <p:cNvPr id="19" name="TextBox 18">
            <a:extLst>
              <a:ext uri="{FF2B5EF4-FFF2-40B4-BE49-F238E27FC236}">
                <a16:creationId xmlns:a16="http://schemas.microsoft.com/office/drawing/2014/main" id="{BF975C68-5AE0-4909-99E6-B3C10ED28298}"/>
              </a:ext>
            </a:extLst>
          </p:cNvPr>
          <p:cNvSpPr txBox="1"/>
          <p:nvPr/>
        </p:nvSpPr>
        <p:spPr>
          <a:xfrm>
            <a:off x="642661" y="4150485"/>
            <a:ext cx="4257675" cy="830997"/>
          </a:xfrm>
          <a:prstGeom prst="rect">
            <a:avLst/>
          </a:prstGeom>
          <a:noFill/>
        </p:spPr>
        <p:txBody>
          <a:bodyPr wrap="square">
            <a:spAutoFit/>
          </a:bodyPr>
          <a:lstStyle/>
          <a:p>
            <a:pPr marL="214313" indent="-214313" eaLnBrk="0" fontAlgn="base" hangingPunct="0">
              <a:spcBef>
                <a:spcPct val="20000"/>
              </a:spcBef>
              <a:spcAft>
                <a:spcPct val="0"/>
              </a:spcAft>
              <a:buFont typeface="Arial" panose="020B0604020202020204" pitchFamily="34" charset="0"/>
              <a:buChar char="•"/>
              <a:defRPr/>
            </a:pPr>
            <a:r>
              <a:rPr lang="en-US" sz="2400">
                <a:solidFill>
                  <a:srgbClr val="000000"/>
                </a:solidFill>
              </a:rPr>
              <a:t>Describe how to prevent struck-by fatalities.</a:t>
            </a:r>
          </a:p>
        </p:txBody>
      </p:sp>
      <p:sp>
        <p:nvSpPr>
          <p:cNvPr id="20" name="TextBox 19">
            <a:extLst>
              <a:ext uri="{FF2B5EF4-FFF2-40B4-BE49-F238E27FC236}">
                <a16:creationId xmlns:a16="http://schemas.microsoft.com/office/drawing/2014/main" id="{BDF07474-5596-4F84-A87F-4A29B3BF7F54}"/>
              </a:ext>
            </a:extLst>
          </p:cNvPr>
          <p:cNvSpPr txBox="1"/>
          <p:nvPr/>
        </p:nvSpPr>
        <p:spPr>
          <a:xfrm>
            <a:off x="642661" y="5283021"/>
            <a:ext cx="4156172" cy="1200329"/>
          </a:xfrm>
          <a:prstGeom prst="rect">
            <a:avLst/>
          </a:prstGeom>
          <a:noFill/>
        </p:spPr>
        <p:txBody>
          <a:bodyPr wrap="square">
            <a:spAutoFit/>
          </a:bodyPr>
          <a:lstStyle/>
          <a:p>
            <a:pPr marL="214313" indent="-214313">
              <a:spcBef>
                <a:spcPct val="20000"/>
              </a:spcBef>
              <a:buFont typeface="Arial" panose="020B0604020202020204" pitchFamily="34" charset="0"/>
              <a:buChar char="•"/>
              <a:defRPr/>
            </a:pPr>
            <a:r>
              <a:rPr lang="en-US" sz="2400">
                <a:solidFill>
                  <a:srgbClr val="000000"/>
                </a:solidFill>
              </a:rPr>
              <a:t>Describe safe equipment operation to avoid struck-by accidents.</a:t>
            </a:r>
          </a:p>
        </p:txBody>
      </p:sp>
      <p:pic>
        <p:nvPicPr>
          <p:cNvPr id="2050" name="Picture 2" descr="See the source image">
            <a:extLst>
              <a:ext uri="{FF2B5EF4-FFF2-40B4-BE49-F238E27FC236}">
                <a16:creationId xmlns:a16="http://schemas.microsoft.com/office/drawing/2014/main" id="{D776C584-E8BE-4388-94E4-19E1ECA08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305" y="2133601"/>
            <a:ext cx="3659662" cy="378649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B244FE0-8341-446B-844C-7A9F6D6E294C}"/>
              </a:ext>
            </a:extLst>
          </p:cNvPr>
          <p:cNvSpPr txBox="1">
            <a:spLocks/>
          </p:cNvSpPr>
          <p:nvPr/>
        </p:nvSpPr>
        <p:spPr bwMode="auto">
          <a:xfrm>
            <a:off x="0" y="-2412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4486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9775B28-A981-4224-A145-4CEA615FD384}"/>
              </a:ext>
            </a:extLst>
          </p:cNvPr>
          <p:cNvSpPr txBox="1"/>
          <p:nvPr/>
        </p:nvSpPr>
        <p:spPr>
          <a:xfrm>
            <a:off x="2650640" y="719435"/>
            <a:ext cx="3842719" cy="461665"/>
          </a:xfrm>
          <a:prstGeom prst="rect">
            <a:avLst/>
          </a:prstGeom>
          <a:noFill/>
        </p:spPr>
        <p:txBody>
          <a:bodyPr wrap="none" rtlCol="0">
            <a:spAutoFit/>
          </a:bodyPr>
          <a:lstStyle/>
          <a:p>
            <a:r>
              <a:rPr lang="en-US" sz="2400" b="1"/>
              <a:t>Struck-By Flying Objects</a:t>
            </a:r>
          </a:p>
        </p:txBody>
      </p:sp>
      <p:pic>
        <p:nvPicPr>
          <p:cNvPr id="5" name="Picture 4" descr="struck by fatal fact powder actuated tool.jpg">
            <a:extLst>
              <a:ext uri="{FF2B5EF4-FFF2-40B4-BE49-F238E27FC236}">
                <a16:creationId xmlns:a16="http://schemas.microsoft.com/office/drawing/2014/main" id="{6ABD9073-8564-48A9-970A-FC4CBB7DEDE3}"/>
              </a:ext>
            </a:extLst>
          </p:cNvPr>
          <p:cNvPicPr>
            <a:picLocks noChangeAspect="1"/>
          </p:cNvPicPr>
          <p:nvPr/>
        </p:nvPicPr>
        <p:blipFill>
          <a:blip r:embed="rId3" cstate="print"/>
          <a:stretch>
            <a:fillRect/>
          </a:stretch>
        </p:blipFill>
        <p:spPr>
          <a:xfrm>
            <a:off x="48672" y="2199744"/>
            <a:ext cx="5370476" cy="347715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987208C-EE55-4577-A6CC-FC3A92009D53}"/>
              </a:ext>
            </a:extLst>
          </p:cNvPr>
          <p:cNvSpPr txBox="1"/>
          <p:nvPr/>
        </p:nvSpPr>
        <p:spPr>
          <a:xfrm>
            <a:off x="5816719" y="2661409"/>
            <a:ext cx="3278609" cy="2308324"/>
          </a:xfrm>
          <a:prstGeom prst="rect">
            <a:avLst/>
          </a:prstGeom>
          <a:noFill/>
        </p:spPr>
        <p:txBody>
          <a:bodyPr wrap="square">
            <a:spAutoFit/>
          </a:bodyPr>
          <a:lstStyle/>
          <a:p>
            <a:pPr>
              <a:spcBef>
                <a:spcPct val="50000"/>
              </a:spcBef>
            </a:pPr>
            <a:r>
              <a:rPr lang="en-US" sz="2400">
                <a:latin typeface="Times New Roman" panose="02020603050405020304" pitchFamily="18" charset="0"/>
                <a:cs typeface="Times New Roman" panose="02020603050405020304" pitchFamily="18" charset="0"/>
              </a:rPr>
              <a:t>A 22-year-old Carpenter Apprentice was killed when he was struck in the head by a nail that was fired from a powder-actuated tool.</a:t>
            </a:r>
          </a:p>
        </p:txBody>
      </p:sp>
      <p:sp>
        <p:nvSpPr>
          <p:cNvPr id="8" name="TextBox 7">
            <a:extLst>
              <a:ext uri="{FF2B5EF4-FFF2-40B4-BE49-F238E27FC236}">
                <a16:creationId xmlns:a16="http://schemas.microsoft.com/office/drawing/2014/main" id="{114B08A1-6EC9-4579-8B17-E8EE173B58FF}"/>
              </a:ext>
            </a:extLst>
          </p:cNvPr>
          <p:cNvSpPr txBox="1"/>
          <p:nvPr/>
        </p:nvSpPr>
        <p:spPr>
          <a:xfrm>
            <a:off x="2025447" y="5676900"/>
            <a:ext cx="1416926" cy="276999"/>
          </a:xfrm>
          <a:prstGeom prst="rect">
            <a:avLst/>
          </a:prstGeom>
          <a:noFill/>
        </p:spPr>
        <p:txBody>
          <a:bodyPr wrap="none" rtlCol="0">
            <a:spAutoFit/>
          </a:bodyPr>
          <a:lstStyle/>
          <a:p>
            <a:r>
              <a:rPr lang="en-US" sz="1200"/>
              <a:t>OSHA Fatal Facts</a:t>
            </a:r>
          </a:p>
        </p:txBody>
      </p:sp>
      <p:sp>
        <p:nvSpPr>
          <p:cNvPr id="9" name="Title 1">
            <a:extLst>
              <a:ext uri="{FF2B5EF4-FFF2-40B4-BE49-F238E27FC236}">
                <a16:creationId xmlns:a16="http://schemas.microsoft.com/office/drawing/2014/main" id="{7629D75C-AB1D-4690-8C9A-202FD396718B}"/>
              </a:ext>
            </a:extLst>
          </p:cNvPr>
          <p:cNvSpPr txBox="1">
            <a:spLocks/>
          </p:cNvSpPr>
          <p:nvPr/>
        </p:nvSpPr>
        <p:spPr bwMode="auto">
          <a:xfrm>
            <a:off x="0" y="-15594"/>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76617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31</a:t>
            </a:fld>
            <a:endParaRPr lang="en-US" altLang="en-US">
              <a:solidFill>
                <a:srgbClr val="000000"/>
              </a:solidFill>
              <a:latin typeface="Arial" panose="020B0604020202020204" pitchFamily="34" charset="0"/>
            </a:endParaRPr>
          </a:p>
        </p:txBody>
      </p:sp>
      <p:pic>
        <p:nvPicPr>
          <p:cNvPr id="11266" name="Picture 2" descr="See the source image">
            <a:extLst>
              <a:ext uri="{FF2B5EF4-FFF2-40B4-BE49-F238E27FC236}">
                <a16:creationId xmlns:a16="http://schemas.microsoft.com/office/drawing/2014/main" id="{8FB2A47C-BD74-4D7F-AB74-A595A29D1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099" y="2106499"/>
            <a:ext cx="3979435" cy="31704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73C19B-DBD1-4380-AC75-3D496EF54408}"/>
              </a:ext>
            </a:extLst>
          </p:cNvPr>
          <p:cNvSpPr txBox="1"/>
          <p:nvPr/>
        </p:nvSpPr>
        <p:spPr>
          <a:xfrm>
            <a:off x="293914" y="1581063"/>
            <a:ext cx="4420961" cy="1200329"/>
          </a:xfrm>
          <a:prstGeom prst="rect">
            <a:avLst/>
          </a:prstGeom>
          <a:noFill/>
        </p:spPr>
        <p:txBody>
          <a:bodyPr wrap="square" rtlCol="0">
            <a:spAutoFit/>
          </a:bodyPr>
          <a:lstStyle/>
          <a:p>
            <a:r>
              <a:rPr lang="en-US" sz="2400" b="1"/>
              <a:t>Using powder actuated tools correctly and safely – 1926.302(e):</a:t>
            </a:r>
          </a:p>
        </p:txBody>
      </p:sp>
      <p:sp>
        <p:nvSpPr>
          <p:cNvPr id="6" name="TextBox 5">
            <a:extLst>
              <a:ext uri="{FF2B5EF4-FFF2-40B4-BE49-F238E27FC236}">
                <a16:creationId xmlns:a16="http://schemas.microsoft.com/office/drawing/2014/main" id="{224A06D5-AB44-46E3-9500-2E440FEE1004}"/>
              </a:ext>
            </a:extLst>
          </p:cNvPr>
          <p:cNvSpPr txBox="1"/>
          <p:nvPr/>
        </p:nvSpPr>
        <p:spPr>
          <a:xfrm>
            <a:off x="2650640" y="750426"/>
            <a:ext cx="3842719" cy="461665"/>
          </a:xfrm>
          <a:prstGeom prst="rect">
            <a:avLst/>
          </a:prstGeom>
          <a:noFill/>
        </p:spPr>
        <p:txBody>
          <a:bodyPr wrap="none" rtlCol="0">
            <a:spAutoFit/>
          </a:bodyPr>
          <a:lstStyle/>
          <a:p>
            <a:r>
              <a:rPr lang="en-US" sz="2400" b="1"/>
              <a:t>Struck-By Flying Objects</a:t>
            </a:r>
          </a:p>
        </p:txBody>
      </p:sp>
      <p:sp>
        <p:nvSpPr>
          <p:cNvPr id="8" name="TextBox 7">
            <a:extLst>
              <a:ext uri="{FF2B5EF4-FFF2-40B4-BE49-F238E27FC236}">
                <a16:creationId xmlns:a16="http://schemas.microsoft.com/office/drawing/2014/main" id="{70CB8997-01B5-4B8A-B02B-E0A4B0F40E8A}"/>
              </a:ext>
            </a:extLst>
          </p:cNvPr>
          <p:cNvSpPr txBox="1"/>
          <p:nvPr/>
        </p:nvSpPr>
        <p:spPr>
          <a:xfrm>
            <a:off x="293914" y="3337945"/>
            <a:ext cx="4574040" cy="1938992"/>
          </a:xfrm>
          <a:prstGeom prst="rect">
            <a:avLst/>
          </a:prstGeom>
          <a:noFill/>
        </p:spPr>
        <p:txBody>
          <a:bodyPr wrap="square">
            <a:spAutoFit/>
          </a:bodyPr>
          <a:lstStyle/>
          <a:p>
            <a:pPr marL="257175" indent="-257175">
              <a:buFont typeface="Arial" panose="020B0604020202020204" pitchFamily="34" charset="0"/>
              <a:buChar char="•"/>
            </a:pPr>
            <a:r>
              <a:rPr lang="en-US" sz="2400"/>
              <a:t>Only employees who have been trained in the operation of the particular tool in use shall be allowed to operate a powder-actuated tool</a:t>
            </a:r>
          </a:p>
        </p:txBody>
      </p:sp>
      <p:sp>
        <p:nvSpPr>
          <p:cNvPr id="10" name="TextBox 9">
            <a:extLst>
              <a:ext uri="{FF2B5EF4-FFF2-40B4-BE49-F238E27FC236}">
                <a16:creationId xmlns:a16="http://schemas.microsoft.com/office/drawing/2014/main" id="{FF043CFE-4B3B-421C-97BB-3B6D56578CC8}"/>
              </a:ext>
            </a:extLst>
          </p:cNvPr>
          <p:cNvSpPr txBox="1"/>
          <p:nvPr/>
        </p:nvSpPr>
        <p:spPr>
          <a:xfrm>
            <a:off x="293914" y="5400584"/>
            <a:ext cx="4574040" cy="1200329"/>
          </a:xfrm>
          <a:prstGeom prst="rect">
            <a:avLst/>
          </a:prstGeom>
          <a:noFill/>
        </p:spPr>
        <p:txBody>
          <a:bodyPr wrap="square">
            <a:spAutoFit/>
          </a:bodyPr>
          <a:lstStyle/>
          <a:p>
            <a:pPr marL="257175" indent="-257175">
              <a:buFont typeface="Arial" panose="020B0604020202020204" pitchFamily="34" charset="0"/>
              <a:buChar char="•"/>
            </a:pPr>
            <a:r>
              <a:rPr lang="en-US" sz="2400"/>
              <a:t>Personal protective equipment is required – eye/face, hands, hearing protection</a:t>
            </a:r>
          </a:p>
        </p:txBody>
      </p:sp>
      <p:sp>
        <p:nvSpPr>
          <p:cNvPr id="9" name="Title 1">
            <a:extLst>
              <a:ext uri="{FF2B5EF4-FFF2-40B4-BE49-F238E27FC236}">
                <a16:creationId xmlns:a16="http://schemas.microsoft.com/office/drawing/2014/main" id="{BCA6BA76-1074-4EBC-A450-22839E233A81}"/>
              </a:ext>
            </a:extLst>
          </p:cNvPr>
          <p:cNvSpPr txBox="1">
            <a:spLocks/>
          </p:cNvSpPr>
          <p:nvPr/>
        </p:nvSpPr>
        <p:spPr bwMode="auto">
          <a:xfrm>
            <a:off x="0" y="-553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5371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32</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022471B9-14B3-4F20-9611-C60613ABCBA5}"/>
              </a:ext>
            </a:extLst>
          </p:cNvPr>
          <p:cNvSpPr txBox="1"/>
          <p:nvPr/>
        </p:nvSpPr>
        <p:spPr>
          <a:xfrm>
            <a:off x="436111" y="1384783"/>
            <a:ext cx="3842719" cy="461665"/>
          </a:xfrm>
          <a:prstGeom prst="rect">
            <a:avLst/>
          </a:prstGeom>
          <a:noFill/>
        </p:spPr>
        <p:txBody>
          <a:bodyPr wrap="none" rtlCol="0">
            <a:spAutoFit/>
          </a:bodyPr>
          <a:lstStyle/>
          <a:p>
            <a:r>
              <a:rPr lang="en-US" sz="2400" b="1"/>
              <a:t>Struck-By Flying Objects</a:t>
            </a:r>
          </a:p>
        </p:txBody>
      </p:sp>
      <p:sp>
        <p:nvSpPr>
          <p:cNvPr id="5" name="TextBox 4">
            <a:extLst>
              <a:ext uri="{FF2B5EF4-FFF2-40B4-BE49-F238E27FC236}">
                <a16:creationId xmlns:a16="http://schemas.microsoft.com/office/drawing/2014/main" id="{A3729C33-7B1F-497E-BB7B-741D477AA4BF}"/>
              </a:ext>
            </a:extLst>
          </p:cNvPr>
          <p:cNvSpPr txBox="1"/>
          <p:nvPr/>
        </p:nvSpPr>
        <p:spPr>
          <a:xfrm>
            <a:off x="275545" y="2100261"/>
            <a:ext cx="4420961" cy="830997"/>
          </a:xfrm>
          <a:prstGeom prst="rect">
            <a:avLst/>
          </a:prstGeom>
          <a:noFill/>
        </p:spPr>
        <p:txBody>
          <a:bodyPr wrap="square" rtlCol="0">
            <a:spAutoFit/>
          </a:bodyPr>
          <a:lstStyle/>
          <a:p>
            <a:r>
              <a:rPr lang="en-US" sz="2400" b="1"/>
              <a:t>Using powder actuated tools correctly and safely cont.:</a:t>
            </a:r>
          </a:p>
        </p:txBody>
      </p:sp>
      <p:sp>
        <p:nvSpPr>
          <p:cNvPr id="7" name="TextBox 6">
            <a:extLst>
              <a:ext uri="{FF2B5EF4-FFF2-40B4-BE49-F238E27FC236}">
                <a16:creationId xmlns:a16="http://schemas.microsoft.com/office/drawing/2014/main" id="{C618A3B0-FDC3-4C55-B1F9-709B2751C520}"/>
              </a:ext>
            </a:extLst>
          </p:cNvPr>
          <p:cNvSpPr txBox="1"/>
          <p:nvPr/>
        </p:nvSpPr>
        <p:spPr>
          <a:xfrm>
            <a:off x="388825" y="2963557"/>
            <a:ext cx="4420961" cy="830997"/>
          </a:xfrm>
          <a:prstGeom prst="rect">
            <a:avLst/>
          </a:prstGeom>
          <a:noFill/>
        </p:spPr>
        <p:txBody>
          <a:bodyPr wrap="square">
            <a:spAutoFit/>
          </a:bodyPr>
          <a:lstStyle/>
          <a:p>
            <a:pPr marL="257175" indent="-257175">
              <a:spcAft>
                <a:spcPts val="900"/>
              </a:spcAft>
              <a:buFont typeface="Arial" panose="020B0604020202020204" pitchFamily="34" charset="0"/>
              <a:buChar char="•"/>
            </a:pPr>
            <a:r>
              <a:rPr lang="en-US" sz="2400"/>
              <a:t>Never load the tool until you are ready to use it</a:t>
            </a:r>
          </a:p>
        </p:txBody>
      </p:sp>
      <p:sp>
        <p:nvSpPr>
          <p:cNvPr id="9" name="TextBox 8">
            <a:extLst>
              <a:ext uri="{FF2B5EF4-FFF2-40B4-BE49-F238E27FC236}">
                <a16:creationId xmlns:a16="http://schemas.microsoft.com/office/drawing/2014/main" id="{79BE8C55-77D3-46B2-87C6-6E65BE54D83D}"/>
              </a:ext>
            </a:extLst>
          </p:cNvPr>
          <p:cNvSpPr txBox="1"/>
          <p:nvPr/>
        </p:nvSpPr>
        <p:spPr>
          <a:xfrm>
            <a:off x="388825" y="3794554"/>
            <a:ext cx="4574040" cy="830997"/>
          </a:xfrm>
          <a:prstGeom prst="rect">
            <a:avLst/>
          </a:prstGeom>
          <a:noFill/>
        </p:spPr>
        <p:txBody>
          <a:bodyPr wrap="square">
            <a:spAutoFit/>
          </a:bodyPr>
          <a:lstStyle/>
          <a:p>
            <a:pPr marL="257175" indent="-257175">
              <a:spcAft>
                <a:spcPts val="900"/>
              </a:spcAft>
              <a:buFont typeface="Arial" panose="020B0604020202020204" pitchFamily="34" charset="0"/>
              <a:buChar char="•"/>
            </a:pPr>
            <a:r>
              <a:rPr lang="en-US" sz="2400"/>
              <a:t>Always insert the fastener </a:t>
            </a:r>
            <a:br>
              <a:rPr lang="en-US" sz="2400"/>
            </a:br>
            <a:r>
              <a:rPr lang="en-US" sz="2400"/>
              <a:t>before cocking the tool</a:t>
            </a:r>
          </a:p>
        </p:txBody>
      </p:sp>
      <p:sp>
        <p:nvSpPr>
          <p:cNvPr id="11" name="TextBox 10">
            <a:extLst>
              <a:ext uri="{FF2B5EF4-FFF2-40B4-BE49-F238E27FC236}">
                <a16:creationId xmlns:a16="http://schemas.microsoft.com/office/drawing/2014/main" id="{581C60D8-FC30-4B42-9989-9808528CEDDA}"/>
              </a:ext>
            </a:extLst>
          </p:cNvPr>
          <p:cNvSpPr txBox="1"/>
          <p:nvPr/>
        </p:nvSpPr>
        <p:spPr>
          <a:xfrm>
            <a:off x="388825" y="4657850"/>
            <a:ext cx="4574040" cy="1200329"/>
          </a:xfrm>
          <a:prstGeom prst="rect">
            <a:avLst/>
          </a:prstGeom>
          <a:noFill/>
        </p:spPr>
        <p:txBody>
          <a:bodyPr wrap="square">
            <a:spAutoFit/>
          </a:bodyPr>
          <a:lstStyle/>
          <a:p>
            <a:pPr marL="214313" indent="-214313">
              <a:spcAft>
                <a:spcPts val="900"/>
              </a:spcAft>
              <a:buFont typeface="Arial" panose="020B0604020202020204" pitchFamily="34" charset="0"/>
              <a:buChar char="•"/>
            </a:pPr>
            <a:r>
              <a:rPr lang="en-US" sz="2400"/>
              <a:t>Never cock the tool against the hand or point the tool at anyone</a:t>
            </a:r>
          </a:p>
        </p:txBody>
      </p:sp>
      <p:sp>
        <p:nvSpPr>
          <p:cNvPr id="13" name="TextBox 12">
            <a:extLst>
              <a:ext uri="{FF2B5EF4-FFF2-40B4-BE49-F238E27FC236}">
                <a16:creationId xmlns:a16="http://schemas.microsoft.com/office/drawing/2014/main" id="{AB2D1E22-CCC3-4C6E-9CB5-75780FCC6E1A}"/>
              </a:ext>
            </a:extLst>
          </p:cNvPr>
          <p:cNvSpPr txBox="1"/>
          <p:nvPr/>
        </p:nvSpPr>
        <p:spPr>
          <a:xfrm>
            <a:off x="388825" y="5890478"/>
            <a:ext cx="4574040" cy="830997"/>
          </a:xfrm>
          <a:prstGeom prst="rect">
            <a:avLst/>
          </a:prstGeom>
          <a:noFill/>
        </p:spPr>
        <p:txBody>
          <a:bodyPr wrap="square">
            <a:spAutoFit/>
          </a:bodyPr>
          <a:lstStyle/>
          <a:p>
            <a:pPr marL="214313" indent="-214313">
              <a:spcAft>
                <a:spcPts val="900"/>
              </a:spcAft>
              <a:buFont typeface="Arial" panose="020B0604020202020204" pitchFamily="34" charset="0"/>
              <a:buChar char="•"/>
            </a:pPr>
            <a:r>
              <a:rPr lang="en-US" sz="2400"/>
              <a:t>Always check penetrations </a:t>
            </a:r>
            <a:br>
              <a:rPr lang="en-US" sz="2400"/>
            </a:br>
            <a:r>
              <a:rPr lang="en-US" sz="2400"/>
              <a:t>and use proper loads</a:t>
            </a:r>
          </a:p>
        </p:txBody>
      </p:sp>
      <p:pic>
        <p:nvPicPr>
          <p:cNvPr id="14" name="Picture 5" descr="Image - Fatal Facts No. 48">
            <a:extLst>
              <a:ext uri="{FF2B5EF4-FFF2-40B4-BE49-F238E27FC236}">
                <a16:creationId xmlns:a16="http://schemas.microsoft.com/office/drawing/2014/main" id="{977F57DA-6AAC-4A08-8DB4-EB23750C775C}"/>
              </a:ext>
            </a:extLst>
          </p:cNvPr>
          <p:cNvPicPr>
            <a:picLocks noChangeArrowheads="1"/>
          </p:cNvPicPr>
          <p:nvPr/>
        </p:nvPicPr>
        <p:blipFill>
          <a:blip r:embed="rId3" cstate="print"/>
          <a:srcRect l="3774" t="3910" r="11321"/>
          <a:stretch>
            <a:fillRect/>
          </a:stretch>
        </p:blipFill>
        <p:spPr>
          <a:xfrm>
            <a:off x="5171394" y="3825875"/>
            <a:ext cx="3096306" cy="2672732"/>
          </a:xfrm>
          <a:prstGeom prst="rect">
            <a:avLst/>
          </a:prstGeom>
          <a:ln>
            <a:noFill/>
          </a:ln>
          <a:effectLst>
            <a:outerShdw blurRad="292100" dist="139700" dir="2700000" algn="tl" rotWithShape="0">
              <a:srgbClr val="333333">
                <a:alpha val="65000"/>
              </a:srgbClr>
            </a:outerShdw>
          </a:effectLst>
        </p:spPr>
      </p:pic>
      <p:pic>
        <p:nvPicPr>
          <p:cNvPr id="13314" name="Picture 2" descr="1">
            <a:extLst>
              <a:ext uri="{FF2B5EF4-FFF2-40B4-BE49-F238E27FC236}">
                <a16:creationId xmlns:a16="http://schemas.microsoft.com/office/drawing/2014/main" id="{E093BF54-BE2E-419D-987F-F9B7A1876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1111" y="1344044"/>
            <a:ext cx="3267344" cy="245050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52695465-5F6C-40E4-8491-E18BB231FEEF}"/>
              </a:ext>
            </a:extLst>
          </p:cNvPr>
          <p:cNvSpPr txBox="1">
            <a:spLocks/>
          </p:cNvSpPr>
          <p:nvPr/>
        </p:nvSpPr>
        <p:spPr bwMode="auto">
          <a:xfrm>
            <a:off x="0" y="-32685"/>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8289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33</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3336336-5DE8-4470-8E16-537D7CDC65D8}"/>
              </a:ext>
            </a:extLst>
          </p:cNvPr>
          <p:cNvSpPr txBox="1"/>
          <p:nvPr/>
        </p:nvSpPr>
        <p:spPr>
          <a:xfrm>
            <a:off x="232831" y="1267470"/>
            <a:ext cx="3842719" cy="461665"/>
          </a:xfrm>
          <a:prstGeom prst="rect">
            <a:avLst/>
          </a:prstGeom>
          <a:noFill/>
        </p:spPr>
        <p:txBody>
          <a:bodyPr wrap="none" rtlCol="0">
            <a:spAutoFit/>
          </a:bodyPr>
          <a:lstStyle/>
          <a:p>
            <a:r>
              <a:rPr lang="en-US" sz="2400" b="1"/>
              <a:t>Struck-By Flying Objects</a:t>
            </a:r>
          </a:p>
        </p:txBody>
      </p:sp>
      <p:sp>
        <p:nvSpPr>
          <p:cNvPr id="5" name="TextBox 4">
            <a:extLst>
              <a:ext uri="{FF2B5EF4-FFF2-40B4-BE49-F238E27FC236}">
                <a16:creationId xmlns:a16="http://schemas.microsoft.com/office/drawing/2014/main" id="{F6C91FB7-CE4F-4362-93FC-88F752FD0514}"/>
              </a:ext>
            </a:extLst>
          </p:cNvPr>
          <p:cNvSpPr txBox="1"/>
          <p:nvPr/>
        </p:nvSpPr>
        <p:spPr>
          <a:xfrm>
            <a:off x="232831" y="2387290"/>
            <a:ext cx="1619354" cy="461665"/>
          </a:xfrm>
          <a:prstGeom prst="rect">
            <a:avLst/>
          </a:prstGeom>
          <a:noFill/>
        </p:spPr>
        <p:txBody>
          <a:bodyPr wrap="none" rtlCol="0">
            <a:spAutoFit/>
          </a:bodyPr>
          <a:lstStyle/>
          <a:p>
            <a:r>
              <a:rPr lang="en-US" sz="2400" b="1"/>
              <a:t>Nail Guns</a:t>
            </a:r>
          </a:p>
        </p:txBody>
      </p:sp>
      <p:pic>
        <p:nvPicPr>
          <p:cNvPr id="14338" name="Picture 2" descr="1">
            <a:extLst>
              <a:ext uri="{FF2B5EF4-FFF2-40B4-BE49-F238E27FC236}">
                <a16:creationId xmlns:a16="http://schemas.microsoft.com/office/drawing/2014/main" id="{52C5138A-5971-4127-9A9B-F5F02A9A8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47802"/>
            <a:ext cx="1981200" cy="264551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1">
            <a:extLst>
              <a:ext uri="{FF2B5EF4-FFF2-40B4-BE49-F238E27FC236}">
                <a16:creationId xmlns:a16="http://schemas.microsoft.com/office/drawing/2014/main" id="{E748B36D-8E16-4B29-A885-4CB1C9C74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566" y="1307127"/>
            <a:ext cx="3060915" cy="2295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99F58F-E9FF-4439-81D4-EEAC94DA6E7F}"/>
              </a:ext>
            </a:extLst>
          </p:cNvPr>
          <p:cNvSpPr txBox="1"/>
          <p:nvPr/>
        </p:nvSpPr>
        <p:spPr>
          <a:xfrm>
            <a:off x="163993" y="3155058"/>
            <a:ext cx="3830216" cy="400110"/>
          </a:xfrm>
          <a:prstGeom prst="rect">
            <a:avLst/>
          </a:prstGeom>
          <a:noFill/>
        </p:spPr>
        <p:txBody>
          <a:bodyPr wrap="none" rtlCol="0">
            <a:spAutoFit/>
          </a:bodyPr>
          <a:lstStyle/>
          <a:p>
            <a:pPr marL="214313" indent="-214313">
              <a:buFont typeface="Arial" panose="020B0604020202020204" pitchFamily="34" charset="0"/>
              <a:buChar char="•"/>
            </a:pPr>
            <a:r>
              <a:rPr lang="en-US" sz="2000"/>
              <a:t>May be air or battery operated</a:t>
            </a:r>
          </a:p>
        </p:txBody>
      </p:sp>
      <p:sp>
        <p:nvSpPr>
          <p:cNvPr id="8" name="TextBox 7">
            <a:extLst>
              <a:ext uri="{FF2B5EF4-FFF2-40B4-BE49-F238E27FC236}">
                <a16:creationId xmlns:a16="http://schemas.microsoft.com/office/drawing/2014/main" id="{F059AF3A-36EF-4E91-AD8A-0FFE91FAC19B}"/>
              </a:ext>
            </a:extLst>
          </p:cNvPr>
          <p:cNvSpPr txBox="1"/>
          <p:nvPr/>
        </p:nvSpPr>
        <p:spPr>
          <a:xfrm>
            <a:off x="140608" y="3783972"/>
            <a:ext cx="4745210" cy="400110"/>
          </a:xfrm>
          <a:prstGeom prst="rect">
            <a:avLst/>
          </a:prstGeom>
          <a:noFill/>
        </p:spPr>
        <p:txBody>
          <a:bodyPr wrap="none" rtlCol="0">
            <a:spAutoFit/>
          </a:bodyPr>
          <a:lstStyle/>
          <a:p>
            <a:pPr marL="257175" indent="-257175">
              <a:buFont typeface="Arial" panose="020B0604020202020204" pitchFamily="34" charset="0"/>
              <a:buChar char="•"/>
            </a:pPr>
            <a:r>
              <a:rPr lang="en-US" sz="2000"/>
              <a:t>Proper training is required prior to use</a:t>
            </a:r>
          </a:p>
        </p:txBody>
      </p:sp>
      <p:sp>
        <p:nvSpPr>
          <p:cNvPr id="9" name="TextBox 8">
            <a:extLst>
              <a:ext uri="{FF2B5EF4-FFF2-40B4-BE49-F238E27FC236}">
                <a16:creationId xmlns:a16="http://schemas.microsoft.com/office/drawing/2014/main" id="{BCE6563A-DCFA-4E9E-9DAB-1AFF6245151B}"/>
              </a:ext>
            </a:extLst>
          </p:cNvPr>
          <p:cNvSpPr txBox="1"/>
          <p:nvPr/>
        </p:nvSpPr>
        <p:spPr>
          <a:xfrm>
            <a:off x="140608" y="4446275"/>
            <a:ext cx="5128648" cy="400110"/>
          </a:xfrm>
          <a:prstGeom prst="rect">
            <a:avLst/>
          </a:prstGeom>
          <a:noFill/>
        </p:spPr>
        <p:txBody>
          <a:bodyPr wrap="none" rtlCol="0">
            <a:spAutoFit/>
          </a:bodyPr>
          <a:lstStyle/>
          <a:p>
            <a:pPr marL="214313" indent="-214313">
              <a:buFont typeface="Arial" panose="020B0604020202020204" pitchFamily="34" charset="0"/>
              <a:buChar char="•"/>
            </a:pPr>
            <a:r>
              <a:rPr lang="en-US" sz="2000"/>
              <a:t>Equipment must be inspected prior to use</a:t>
            </a:r>
          </a:p>
        </p:txBody>
      </p:sp>
      <p:sp>
        <p:nvSpPr>
          <p:cNvPr id="10" name="TextBox 9">
            <a:extLst>
              <a:ext uri="{FF2B5EF4-FFF2-40B4-BE49-F238E27FC236}">
                <a16:creationId xmlns:a16="http://schemas.microsoft.com/office/drawing/2014/main" id="{748D1B41-3E2C-4019-88E3-95063C54F479}"/>
              </a:ext>
            </a:extLst>
          </p:cNvPr>
          <p:cNvSpPr txBox="1"/>
          <p:nvPr/>
        </p:nvSpPr>
        <p:spPr>
          <a:xfrm>
            <a:off x="140608" y="5065747"/>
            <a:ext cx="5040992" cy="707886"/>
          </a:xfrm>
          <a:prstGeom prst="rect">
            <a:avLst/>
          </a:prstGeom>
          <a:noFill/>
        </p:spPr>
        <p:txBody>
          <a:bodyPr wrap="square" rtlCol="0">
            <a:spAutoFit/>
          </a:bodyPr>
          <a:lstStyle/>
          <a:p>
            <a:pPr marL="214313" indent="-214313">
              <a:buFont typeface="Arial" panose="020B0604020202020204" pitchFamily="34" charset="0"/>
              <a:buChar char="•"/>
            </a:pPr>
            <a:r>
              <a:rPr lang="en-US" sz="2000"/>
              <a:t>All safety switches must be installed and operating properly</a:t>
            </a:r>
          </a:p>
        </p:txBody>
      </p:sp>
      <p:sp>
        <p:nvSpPr>
          <p:cNvPr id="11" name="TextBox 10">
            <a:extLst>
              <a:ext uri="{FF2B5EF4-FFF2-40B4-BE49-F238E27FC236}">
                <a16:creationId xmlns:a16="http://schemas.microsoft.com/office/drawing/2014/main" id="{9FBED85F-53CF-405A-BDD7-8C78C9830770}"/>
              </a:ext>
            </a:extLst>
          </p:cNvPr>
          <p:cNvSpPr txBox="1"/>
          <p:nvPr/>
        </p:nvSpPr>
        <p:spPr>
          <a:xfrm>
            <a:off x="140608" y="5992995"/>
            <a:ext cx="5827557" cy="400110"/>
          </a:xfrm>
          <a:prstGeom prst="rect">
            <a:avLst/>
          </a:prstGeom>
          <a:noFill/>
        </p:spPr>
        <p:txBody>
          <a:bodyPr wrap="none" rtlCol="0">
            <a:spAutoFit/>
          </a:bodyPr>
          <a:lstStyle/>
          <a:p>
            <a:pPr marL="214313" indent="-214313">
              <a:buFont typeface="Arial" panose="020B0604020202020204" pitchFamily="34" charset="0"/>
              <a:buChar char="•"/>
            </a:pPr>
            <a:r>
              <a:rPr lang="en-US" sz="2000"/>
              <a:t>As with powder tools, proper PPE must be worn</a:t>
            </a:r>
          </a:p>
        </p:txBody>
      </p:sp>
      <p:sp>
        <p:nvSpPr>
          <p:cNvPr id="14" name="Title 1">
            <a:extLst>
              <a:ext uri="{FF2B5EF4-FFF2-40B4-BE49-F238E27FC236}">
                <a16:creationId xmlns:a16="http://schemas.microsoft.com/office/drawing/2014/main" id="{C8356462-9455-47B7-81A9-6E71ED6B2F4F}"/>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0892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34</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A3336336-5DE8-4470-8E16-537D7CDC65D8}"/>
              </a:ext>
            </a:extLst>
          </p:cNvPr>
          <p:cNvSpPr txBox="1"/>
          <p:nvPr/>
        </p:nvSpPr>
        <p:spPr>
          <a:xfrm>
            <a:off x="363287" y="1029994"/>
            <a:ext cx="3842719" cy="461665"/>
          </a:xfrm>
          <a:prstGeom prst="rect">
            <a:avLst/>
          </a:prstGeom>
          <a:noFill/>
        </p:spPr>
        <p:txBody>
          <a:bodyPr wrap="none" rtlCol="0">
            <a:spAutoFit/>
          </a:bodyPr>
          <a:lstStyle/>
          <a:p>
            <a:r>
              <a:rPr lang="en-US" sz="2400" b="1"/>
              <a:t>Struck-By Flying Objects</a:t>
            </a:r>
          </a:p>
        </p:txBody>
      </p:sp>
      <p:pic>
        <p:nvPicPr>
          <p:cNvPr id="12290" name="Picture 2" descr="859">
            <a:extLst>
              <a:ext uri="{FF2B5EF4-FFF2-40B4-BE49-F238E27FC236}">
                <a16:creationId xmlns:a16="http://schemas.microsoft.com/office/drawing/2014/main" id="{60E9CC86-CC5B-41EB-B1C1-99F6DFEDE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655" y="2251302"/>
            <a:ext cx="4084184" cy="27227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6D2C63-6060-48AA-ACE9-1F4A4E5AAE9B}"/>
              </a:ext>
            </a:extLst>
          </p:cNvPr>
          <p:cNvSpPr txBox="1"/>
          <p:nvPr/>
        </p:nvSpPr>
        <p:spPr>
          <a:xfrm>
            <a:off x="363287" y="1931858"/>
            <a:ext cx="2162772" cy="415498"/>
          </a:xfrm>
          <a:prstGeom prst="rect">
            <a:avLst/>
          </a:prstGeom>
          <a:noFill/>
        </p:spPr>
        <p:txBody>
          <a:bodyPr wrap="none" rtlCol="0">
            <a:spAutoFit/>
          </a:bodyPr>
          <a:lstStyle/>
          <a:p>
            <a:r>
              <a:rPr lang="en-US" sz="2100" b="1"/>
              <a:t>Nail Guns cont.</a:t>
            </a:r>
          </a:p>
        </p:txBody>
      </p:sp>
      <p:sp>
        <p:nvSpPr>
          <p:cNvPr id="6" name="TextBox 5">
            <a:extLst>
              <a:ext uri="{FF2B5EF4-FFF2-40B4-BE49-F238E27FC236}">
                <a16:creationId xmlns:a16="http://schemas.microsoft.com/office/drawing/2014/main" id="{1FED5BF9-97C3-4B1D-8EE2-5A9F602B4217}"/>
              </a:ext>
            </a:extLst>
          </p:cNvPr>
          <p:cNvSpPr txBox="1"/>
          <p:nvPr/>
        </p:nvSpPr>
        <p:spPr>
          <a:xfrm>
            <a:off x="451764" y="2403288"/>
            <a:ext cx="4118882" cy="707886"/>
          </a:xfrm>
          <a:prstGeom prst="rect">
            <a:avLst/>
          </a:prstGeom>
          <a:noFill/>
        </p:spPr>
        <p:txBody>
          <a:bodyPr wrap="square" rtlCol="0">
            <a:spAutoFit/>
          </a:bodyPr>
          <a:lstStyle/>
          <a:p>
            <a:pPr marL="214313" indent="-214313">
              <a:buFont typeface="Arial" panose="020B0604020202020204" pitchFamily="34" charset="0"/>
              <a:buChar char="•"/>
            </a:pPr>
            <a:r>
              <a:rPr lang="en-US" sz="2000"/>
              <a:t>NEVER point a nail gun toward you or co-workers</a:t>
            </a:r>
          </a:p>
        </p:txBody>
      </p:sp>
      <p:sp>
        <p:nvSpPr>
          <p:cNvPr id="8" name="TextBox 7">
            <a:extLst>
              <a:ext uri="{FF2B5EF4-FFF2-40B4-BE49-F238E27FC236}">
                <a16:creationId xmlns:a16="http://schemas.microsoft.com/office/drawing/2014/main" id="{34631696-723A-4F55-810B-D5370EDEE2BB}"/>
              </a:ext>
            </a:extLst>
          </p:cNvPr>
          <p:cNvSpPr txBox="1"/>
          <p:nvPr/>
        </p:nvSpPr>
        <p:spPr>
          <a:xfrm>
            <a:off x="5601437" y="1551179"/>
            <a:ext cx="2918619" cy="461665"/>
          </a:xfrm>
          <a:prstGeom prst="rect">
            <a:avLst/>
          </a:prstGeom>
          <a:solidFill>
            <a:srgbClr val="FFC000"/>
          </a:solidFill>
        </p:spPr>
        <p:txBody>
          <a:bodyPr wrap="none" rtlCol="0">
            <a:spAutoFit/>
          </a:bodyPr>
          <a:lstStyle/>
          <a:p>
            <a:r>
              <a:rPr lang="en-US" sz="2400"/>
              <a:t>What’s wrong here?</a:t>
            </a:r>
          </a:p>
        </p:txBody>
      </p:sp>
      <p:sp>
        <p:nvSpPr>
          <p:cNvPr id="9" name="TextBox 8">
            <a:extLst>
              <a:ext uri="{FF2B5EF4-FFF2-40B4-BE49-F238E27FC236}">
                <a16:creationId xmlns:a16="http://schemas.microsoft.com/office/drawing/2014/main" id="{31CC54AB-BD07-4B91-B198-C437566FCE03}"/>
              </a:ext>
            </a:extLst>
          </p:cNvPr>
          <p:cNvSpPr txBox="1"/>
          <p:nvPr/>
        </p:nvSpPr>
        <p:spPr>
          <a:xfrm>
            <a:off x="453118" y="3151419"/>
            <a:ext cx="4237265" cy="1631216"/>
          </a:xfrm>
          <a:prstGeom prst="rect">
            <a:avLst/>
          </a:prstGeom>
          <a:noFill/>
        </p:spPr>
        <p:txBody>
          <a:bodyPr wrap="square" rtlCol="0">
            <a:spAutoFit/>
          </a:bodyPr>
          <a:lstStyle/>
          <a:p>
            <a:pPr marL="214313" indent="-214313">
              <a:buFont typeface="Arial" panose="020B0604020202020204" pitchFamily="34" charset="0"/>
              <a:buChar char="•"/>
            </a:pPr>
            <a:r>
              <a:rPr lang="en-US" sz="2000"/>
              <a:t>ALWAYS wear proper PPE when using any power tool. In this picture: the user should be using hard hat, hearing and eye protection, fall protection</a:t>
            </a:r>
          </a:p>
        </p:txBody>
      </p:sp>
      <p:sp>
        <p:nvSpPr>
          <p:cNvPr id="10" name="TextBox 9">
            <a:extLst>
              <a:ext uri="{FF2B5EF4-FFF2-40B4-BE49-F238E27FC236}">
                <a16:creationId xmlns:a16="http://schemas.microsoft.com/office/drawing/2014/main" id="{C108AD62-F7D0-402E-8786-61B62C31A19E}"/>
              </a:ext>
            </a:extLst>
          </p:cNvPr>
          <p:cNvSpPr txBox="1"/>
          <p:nvPr/>
        </p:nvSpPr>
        <p:spPr>
          <a:xfrm>
            <a:off x="453118" y="4782483"/>
            <a:ext cx="4523039" cy="1938992"/>
          </a:xfrm>
          <a:prstGeom prst="rect">
            <a:avLst/>
          </a:prstGeom>
          <a:noFill/>
        </p:spPr>
        <p:txBody>
          <a:bodyPr wrap="square" rtlCol="0">
            <a:spAutoFit/>
          </a:bodyPr>
          <a:lstStyle/>
          <a:p>
            <a:pPr marL="214313" indent="-214313">
              <a:buFont typeface="Arial" panose="020B0604020202020204" pitchFamily="34" charset="0"/>
              <a:buChar char="•"/>
            </a:pPr>
            <a:r>
              <a:rPr lang="en-US" sz="2000"/>
              <a:t>PPE and training are useless if you don’t use it. Who is counting on you to work safe and come home at the end of the day? Don’t let your family down….</a:t>
            </a:r>
          </a:p>
          <a:p>
            <a:r>
              <a:rPr lang="en-US" sz="2000"/>
              <a:t>    Safety first, safety always! </a:t>
            </a:r>
          </a:p>
        </p:txBody>
      </p:sp>
      <p:sp>
        <p:nvSpPr>
          <p:cNvPr id="11" name="Title 1">
            <a:extLst>
              <a:ext uri="{FF2B5EF4-FFF2-40B4-BE49-F238E27FC236}">
                <a16:creationId xmlns:a16="http://schemas.microsoft.com/office/drawing/2014/main" id="{B116BCEC-824D-479D-B862-8B0063169644}"/>
              </a:ext>
            </a:extLst>
          </p:cNvPr>
          <p:cNvSpPr txBox="1">
            <a:spLocks/>
          </p:cNvSpPr>
          <p:nvPr/>
        </p:nvSpPr>
        <p:spPr bwMode="auto">
          <a:xfrm>
            <a:off x="-1354" y="-24704"/>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76003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35</a:t>
            </a:fld>
            <a:endParaRPr lang="en-US" altLang="en-US">
              <a:solidFill>
                <a:srgbClr val="000000"/>
              </a:solidFill>
              <a:latin typeface="Arial" panose="020B0604020202020204" pitchFamily="34" charset="0"/>
            </a:endParaRPr>
          </a:p>
        </p:txBody>
      </p:sp>
      <p:sp>
        <p:nvSpPr>
          <p:cNvPr id="6" name="TextBox 5">
            <a:extLst>
              <a:ext uri="{FF2B5EF4-FFF2-40B4-BE49-F238E27FC236}">
                <a16:creationId xmlns:a16="http://schemas.microsoft.com/office/drawing/2014/main" id="{9745FD06-2EEA-4E9A-8643-33714B6A02AC}"/>
              </a:ext>
            </a:extLst>
          </p:cNvPr>
          <p:cNvSpPr txBox="1"/>
          <p:nvPr/>
        </p:nvSpPr>
        <p:spPr>
          <a:xfrm>
            <a:off x="2941694" y="857251"/>
            <a:ext cx="3260612" cy="415498"/>
          </a:xfrm>
          <a:prstGeom prst="rect">
            <a:avLst/>
          </a:prstGeom>
          <a:noFill/>
        </p:spPr>
        <p:txBody>
          <a:bodyPr wrap="square">
            <a:spAutoFit/>
          </a:bodyPr>
          <a:lstStyle/>
          <a:p>
            <a:r>
              <a:rPr lang="en-US" sz="2100" b="1"/>
              <a:t>What’s the hazard here?</a:t>
            </a:r>
          </a:p>
        </p:txBody>
      </p:sp>
      <p:pic>
        <p:nvPicPr>
          <p:cNvPr id="7" name="Picture 6" descr="struckby pinch point.jpg">
            <a:extLst>
              <a:ext uri="{FF2B5EF4-FFF2-40B4-BE49-F238E27FC236}">
                <a16:creationId xmlns:a16="http://schemas.microsoft.com/office/drawing/2014/main" id="{CF22EAA0-90F6-48F6-8A17-B3D8F9534ADC}"/>
              </a:ext>
            </a:extLst>
          </p:cNvPr>
          <p:cNvPicPr>
            <a:picLocks noChangeAspect="1"/>
          </p:cNvPicPr>
          <p:nvPr/>
        </p:nvPicPr>
        <p:blipFill>
          <a:blip r:embed="rId3" cstate="print"/>
          <a:srcRect b="3846"/>
          <a:stretch>
            <a:fillRect/>
          </a:stretch>
        </p:blipFill>
        <p:spPr>
          <a:xfrm>
            <a:off x="30254" y="2021797"/>
            <a:ext cx="4246472" cy="3978952"/>
          </a:xfrm>
          <a:prstGeom prst="rect">
            <a:avLst/>
          </a:prstGeom>
          <a:ln>
            <a:noFill/>
          </a:ln>
          <a:effectLst>
            <a:outerShdw blurRad="292100" dist="139700" dir="2700000" algn="tl" rotWithShape="0">
              <a:srgbClr val="333333">
                <a:alpha val="65000"/>
              </a:srgbClr>
            </a:outerShdw>
          </a:effectLst>
        </p:spPr>
      </p:pic>
      <p:pic>
        <p:nvPicPr>
          <p:cNvPr id="8" name="Picture 2" descr="dozer">
            <a:extLst>
              <a:ext uri="{FF2B5EF4-FFF2-40B4-BE49-F238E27FC236}">
                <a16:creationId xmlns:a16="http://schemas.microsoft.com/office/drawing/2014/main" id="{785A0331-D6FC-4C38-9B53-43D1765627A9}"/>
              </a:ext>
            </a:extLst>
          </p:cNvPr>
          <p:cNvPicPr>
            <a:picLocks noChangeArrowheads="1"/>
          </p:cNvPicPr>
          <p:nvPr/>
        </p:nvPicPr>
        <p:blipFill>
          <a:blip r:embed="rId4" cstate="print"/>
          <a:srcRect l="8333"/>
          <a:stretch>
            <a:fillRect/>
          </a:stretch>
        </p:blipFill>
        <p:spPr bwMode="auto">
          <a:xfrm>
            <a:off x="4776788" y="2021797"/>
            <a:ext cx="3910012" cy="3978952"/>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58842D50-5553-4E7B-AE4D-B28DF70309C7}"/>
              </a:ext>
            </a:extLst>
          </p:cNvPr>
          <p:cNvSpPr/>
          <p:nvPr/>
        </p:nvSpPr>
        <p:spPr>
          <a:xfrm>
            <a:off x="2767694" y="1815335"/>
            <a:ext cx="2388053" cy="1396093"/>
          </a:xfrm>
          <a:prstGeom prst="wedgeRoundRectCallout">
            <a:avLst>
              <a:gd name="adj1" fmla="val -20833"/>
              <a:gd name="adj2" fmla="val 4934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Both workers could be crushed by moving equipment</a:t>
            </a:r>
          </a:p>
        </p:txBody>
      </p:sp>
      <p:sp>
        <p:nvSpPr>
          <p:cNvPr id="10" name="Title 1">
            <a:extLst>
              <a:ext uri="{FF2B5EF4-FFF2-40B4-BE49-F238E27FC236}">
                <a16:creationId xmlns:a16="http://schemas.microsoft.com/office/drawing/2014/main" id="{BBA5B0BB-0B9E-486B-9DE3-D75CE6402BD6}"/>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7461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36</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4CEFD28C-F698-4A34-AAE4-64DCCDE4B756}"/>
              </a:ext>
            </a:extLst>
          </p:cNvPr>
          <p:cNvSpPr txBox="1"/>
          <p:nvPr/>
        </p:nvSpPr>
        <p:spPr>
          <a:xfrm>
            <a:off x="2941694" y="777399"/>
            <a:ext cx="3260612" cy="415498"/>
          </a:xfrm>
          <a:prstGeom prst="rect">
            <a:avLst/>
          </a:prstGeom>
          <a:noFill/>
        </p:spPr>
        <p:txBody>
          <a:bodyPr wrap="square">
            <a:spAutoFit/>
          </a:bodyPr>
          <a:lstStyle/>
          <a:p>
            <a:r>
              <a:rPr lang="en-US" sz="2100" b="1"/>
              <a:t>What’s the hazard here?</a:t>
            </a:r>
          </a:p>
        </p:txBody>
      </p:sp>
      <p:pic>
        <p:nvPicPr>
          <p:cNvPr id="7" name="Picture 2">
            <a:extLst>
              <a:ext uri="{FF2B5EF4-FFF2-40B4-BE49-F238E27FC236}">
                <a16:creationId xmlns:a16="http://schemas.microsoft.com/office/drawing/2014/main" id="{BC5715E1-CD9E-43E2-806B-E6515965F43C}"/>
              </a:ext>
            </a:extLst>
          </p:cNvPr>
          <p:cNvPicPr>
            <a:picLocks/>
          </p:cNvPicPr>
          <p:nvPr/>
        </p:nvPicPr>
        <p:blipFill rotWithShape="1">
          <a:blip r:embed="rId3">
            <a:extLst>
              <a:ext uri="{28A0092B-C50C-407E-A947-70E740481C1C}">
                <a14:useLocalDpi xmlns:a14="http://schemas.microsoft.com/office/drawing/2010/main" val="0"/>
              </a:ext>
            </a:extLst>
          </a:blip>
          <a:srcRect l="3679" t="2470"/>
          <a:stretch/>
        </p:blipFill>
        <p:spPr bwMode="auto">
          <a:xfrm>
            <a:off x="926757" y="2014150"/>
            <a:ext cx="6794842" cy="4412049"/>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7">
            <a:extLst>
              <a:ext uri="{FF2B5EF4-FFF2-40B4-BE49-F238E27FC236}">
                <a16:creationId xmlns:a16="http://schemas.microsoft.com/office/drawing/2014/main" id="{FBAC81EA-AFE8-481E-B0D5-361121D85DA3}"/>
              </a:ext>
            </a:extLst>
          </p:cNvPr>
          <p:cNvSpPr>
            <a:spLocks noChangeArrowheads="1"/>
          </p:cNvSpPr>
          <p:nvPr/>
        </p:nvSpPr>
        <p:spPr bwMode="auto">
          <a:xfrm>
            <a:off x="6343650" y="1397839"/>
            <a:ext cx="2343150" cy="1602536"/>
          </a:xfrm>
          <a:prstGeom prst="wedgeRoundRectCallout">
            <a:avLst>
              <a:gd name="adj1" fmla="val -161969"/>
              <a:gd name="adj2" fmla="val 56968"/>
              <a:gd name="adj3" fmla="val 16667"/>
            </a:avLst>
          </a:prstGeom>
          <a:solidFill>
            <a:srgbClr val="EAEAEA"/>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30000"/>
              </a:spcBef>
            </a:pPr>
            <a:r>
              <a:rPr lang="en-US" altLang="en-US"/>
              <a:t>Avoid struck-by hazards by not working within the swing radius of heavy equipment</a:t>
            </a:r>
          </a:p>
        </p:txBody>
      </p:sp>
      <p:sp>
        <p:nvSpPr>
          <p:cNvPr id="9" name="Title 1">
            <a:extLst>
              <a:ext uri="{FF2B5EF4-FFF2-40B4-BE49-F238E27FC236}">
                <a16:creationId xmlns:a16="http://schemas.microsoft.com/office/drawing/2014/main" id="{F60C57DF-8A8C-4367-886F-B91BD510F804}"/>
              </a:ext>
            </a:extLst>
          </p:cNvPr>
          <p:cNvSpPr txBox="1">
            <a:spLocks/>
          </p:cNvSpPr>
          <p:nvPr/>
        </p:nvSpPr>
        <p:spPr bwMode="auto">
          <a:xfrm>
            <a:off x="0" y="5856"/>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37810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37</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E4634F81-3033-454B-8405-873E031B7BD9}"/>
              </a:ext>
            </a:extLst>
          </p:cNvPr>
          <p:cNvSpPr txBox="1"/>
          <p:nvPr/>
        </p:nvSpPr>
        <p:spPr>
          <a:xfrm>
            <a:off x="2941694" y="798514"/>
            <a:ext cx="3260612" cy="415498"/>
          </a:xfrm>
          <a:prstGeom prst="rect">
            <a:avLst/>
          </a:prstGeom>
          <a:noFill/>
        </p:spPr>
        <p:txBody>
          <a:bodyPr wrap="square">
            <a:spAutoFit/>
          </a:bodyPr>
          <a:lstStyle/>
          <a:p>
            <a:r>
              <a:rPr lang="en-US" sz="2100" b="1"/>
              <a:t>What’s the hazard here?</a:t>
            </a:r>
          </a:p>
        </p:txBody>
      </p:sp>
      <p:pic>
        <p:nvPicPr>
          <p:cNvPr id="5" name="Picture 2" descr="tire">
            <a:extLst>
              <a:ext uri="{FF2B5EF4-FFF2-40B4-BE49-F238E27FC236}">
                <a16:creationId xmlns:a16="http://schemas.microsoft.com/office/drawing/2014/main" id="{E4447914-294B-4C78-AD53-233AE58EAB7D}"/>
              </a:ext>
            </a:extLst>
          </p:cNvPr>
          <p:cNvPicPr>
            <a:picLocks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332818" y="1983582"/>
            <a:ext cx="6268131" cy="425604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3">
            <a:extLst>
              <a:ext uri="{FF2B5EF4-FFF2-40B4-BE49-F238E27FC236}">
                <a16:creationId xmlns:a16="http://schemas.microsoft.com/office/drawing/2014/main" id="{CB335AA0-46E5-4269-A1D0-2C1F9CEA61F0}"/>
              </a:ext>
            </a:extLst>
          </p:cNvPr>
          <p:cNvSpPr txBox="1">
            <a:spLocks noChangeArrowheads="1"/>
          </p:cNvSpPr>
          <p:nvPr/>
        </p:nvSpPr>
        <p:spPr bwMode="auto">
          <a:xfrm>
            <a:off x="3514725" y="6242191"/>
            <a:ext cx="211455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50"/>
              <a:t>Source:  Construction Safety Council</a:t>
            </a:r>
          </a:p>
        </p:txBody>
      </p:sp>
      <p:sp>
        <p:nvSpPr>
          <p:cNvPr id="7" name="AutoShape 6">
            <a:extLst>
              <a:ext uri="{FF2B5EF4-FFF2-40B4-BE49-F238E27FC236}">
                <a16:creationId xmlns:a16="http://schemas.microsoft.com/office/drawing/2014/main" id="{E6391995-9DE8-4A60-A050-F7D6D004AE8D}"/>
              </a:ext>
            </a:extLst>
          </p:cNvPr>
          <p:cNvSpPr>
            <a:spLocks noChangeArrowheads="1"/>
          </p:cNvSpPr>
          <p:nvPr/>
        </p:nvSpPr>
        <p:spPr bwMode="auto">
          <a:xfrm>
            <a:off x="1543050" y="2154931"/>
            <a:ext cx="3028950" cy="1330778"/>
          </a:xfrm>
          <a:prstGeom prst="wedgeRoundRectCallout">
            <a:avLst>
              <a:gd name="adj1" fmla="val 104552"/>
              <a:gd name="adj2" fmla="val 65150"/>
              <a:gd name="adj3" fmla="val 16667"/>
            </a:avLst>
          </a:prstGeom>
          <a:solidFill>
            <a:srgbClr val="EAEAEA"/>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30000"/>
              </a:spcBef>
            </a:pPr>
            <a:r>
              <a:rPr lang="en-US" altLang="en-US"/>
              <a:t>The wrecking ball is loosely attached to arm; could come loose and strike operator’s cab</a:t>
            </a:r>
          </a:p>
        </p:txBody>
      </p:sp>
      <p:sp>
        <p:nvSpPr>
          <p:cNvPr id="9" name="AutoShape 5">
            <a:extLst>
              <a:ext uri="{FF2B5EF4-FFF2-40B4-BE49-F238E27FC236}">
                <a16:creationId xmlns:a16="http://schemas.microsoft.com/office/drawing/2014/main" id="{A496CABB-BF58-4002-9BEE-65F4FFD79722}"/>
              </a:ext>
            </a:extLst>
          </p:cNvPr>
          <p:cNvSpPr>
            <a:spLocks noChangeArrowheads="1"/>
          </p:cNvSpPr>
          <p:nvPr/>
        </p:nvSpPr>
        <p:spPr bwMode="auto">
          <a:xfrm>
            <a:off x="206148" y="4156568"/>
            <a:ext cx="2253343" cy="1513529"/>
          </a:xfrm>
          <a:prstGeom prst="wedgeRoundRectCallout">
            <a:avLst>
              <a:gd name="adj1" fmla="val 162240"/>
              <a:gd name="adj2" fmla="val 23953"/>
              <a:gd name="adj3" fmla="val 16667"/>
            </a:avLst>
          </a:prstGeom>
          <a:solidFill>
            <a:srgbClr val="EAEAEA"/>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5800" eaLnBrk="1" fontAlgn="base" hangingPunct="1">
              <a:spcBef>
                <a:spcPct val="30000"/>
              </a:spcBef>
              <a:spcAft>
                <a:spcPct val="0"/>
              </a:spcAft>
              <a:defRPr/>
            </a:pPr>
            <a:r>
              <a:rPr lang="en-US" altLang="en-US" kern="0">
                <a:solidFill>
                  <a:srgbClr val="000000"/>
                </a:solidFill>
              </a:rPr>
              <a:t>A worker could be struck by the wrecking ball, hit, or run over by the excavator</a:t>
            </a:r>
          </a:p>
        </p:txBody>
      </p:sp>
      <p:sp>
        <p:nvSpPr>
          <p:cNvPr id="10" name="Title 1">
            <a:extLst>
              <a:ext uri="{FF2B5EF4-FFF2-40B4-BE49-F238E27FC236}">
                <a16:creationId xmlns:a16="http://schemas.microsoft.com/office/drawing/2014/main" id="{D403860C-0856-42BC-A25A-4E1E6DB5A2CE}"/>
              </a:ext>
            </a:extLst>
          </p:cNvPr>
          <p:cNvSpPr txBox="1">
            <a:spLocks/>
          </p:cNvSpPr>
          <p:nvPr/>
        </p:nvSpPr>
        <p:spPr bwMode="auto">
          <a:xfrm>
            <a:off x="0" y="-543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6254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38</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103E8B05-9F59-4C1F-BB95-CFFDA5647D14}"/>
              </a:ext>
            </a:extLst>
          </p:cNvPr>
          <p:cNvSpPr txBox="1"/>
          <p:nvPr/>
        </p:nvSpPr>
        <p:spPr>
          <a:xfrm>
            <a:off x="2941694" y="923697"/>
            <a:ext cx="3260612" cy="415498"/>
          </a:xfrm>
          <a:prstGeom prst="rect">
            <a:avLst/>
          </a:prstGeom>
          <a:noFill/>
        </p:spPr>
        <p:txBody>
          <a:bodyPr wrap="square">
            <a:spAutoFit/>
          </a:bodyPr>
          <a:lstStyle/>
          <a:p>
            <a:r>
              <a:rPr lang="en-US" sz="2100" b="1"/>
              <a:t>What’s the hazard here?</a:t>
            </a:r>
          </a:p>
        </p:txBody>
      </p:sp>
      <p:pic>
        <p:nvPicPr>
          <p:cNvPr id="5" name="Picture 5" descr="Photo description: A lift truck was attempting to lift several unsecured gas cylinders to the second floor of a construction site.&#10;">
            <a:extLst>
              <a:ext uri="{FF2B5EF4-FFF2-40B4-BE49-F238E27FC236}">
                <a16:creationId xmlns:a16="http://schemas.microsoft.com/office/drawing/2014/main" id="{87D2229D-AAD7-42B6-8DAD-A579813C97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925532"/>
            <a:ext cx="6083300" cy="431409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6C7573F1-A32B-4621-AC9D-9A2E201082E5}"/>
              </a:ext>
            </a:extLst>
          </p:cNvPr>
          <p:cNvSpPr txBox="1">
            <a:spLocks noChangeArrowheads="1"/>
          </p:cNvSpPr>
          <p:nvPr/>
        </p:nvSpPr>
        <p:spPr bwMode="auto">
          <a:xfrm>
            <a:off x="3556397" y="6318832"/>
            <a:ext cx="235505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750"/>
              <a:t>Source:  National Photo Archive ID #1470</a:t>
            </a:r>
          </a:p>
        </p:txBody>
      </p:sp>
      <p:sp>
        <p:nvSpPr>
          <p:cNvPr id="7" name="AutoShape 6">
            <a:extLst>
              <a:ext uri="{FF2B5EF4-FFF2-40B4-BE49-F238E27FC236}">
                <a16:creationId xmlns:a16="http://schemas.microsoft.com/office/drawing/2014/main" id="{A5DD2C41-4BA3-4AD0-878F-987AE9046E96}"/>
              </a:ext>
            </a:extLst>
          </p:cNvPr>
          <p:cNvSpPr>
            <a:spLocks noChangeArrowheads="1"/>
          </p:cNvSpPr>
          <p:nvPr/>
        </p:nvSpPr>
        <p:spPr bwMode="auto">
          <a:xfrm>
            <a:off x="393700" y="1813017"/>
            <a:ext cx="2302328" cy="2216604"/>
          </a:xfrm>
          <a:prstGeom prst="wedgeRoundRectCallout">
            <a:avLst>
              <a:gd name="adj1" fmla="val 115269"/>
              <a:gd name="adj2" fmla="val 52968"/>
              <a:gd name="adj3" fmla="val 16667"/>
            </a:avLst>
          </a:prstGeom>
          <a:solidFill>
            <a:srgbClr val="EAEAEA"/>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Unsecured gas cylinders are being transported, exposing workers to struck-by hazard from flying projectiles </a:t>
            </a:r>
          </a:p>
        </p:txBody>
      </p:sp>
      <p:sp>
        <p:nvSpPr>
          <p:cNvPr id="8" name="Title 1">
            <a:extLst>
              <a:ext uri="{FF2B5EF4-FFF2-40B4-BE49-F238E27FC236}">
                <a16:creationId xmlns:a16="http://schemas.microsoft.com/office/drawing/2014/main" id="{FE00101B-0193-4A2D-B6C7-23F3BDB7E77F}"/>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94952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39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126FB329-BE5B-41CA-965B-3AF8F7ABE901}"/>
              </a:ext>
            </a:extLst>
          </p:cNvPr>
          <p:cNvSpPr txBox="1"/>
          <p:nvPr/>
        </p:nvSpPr>
        <p:spPr>
          <a:xfrm>
            <a:off x="2941694" y="949757"/>
            <a:ext cx="3260612" cy="415498"/>
          </a:xfrm>
          <a:prstGeom prst="rect">
            <a:avLst/>
          </a:prstGeom>
          <a:noFill/>
        </p:spPr>
        <p:txBody>
          <a:bodyPr wrap="square">
            <a:spAutoFit/>
          </a:bodyPr>
          <a:lstStyle/>
          <a:p>
            <a:r>
              <a:rPr lang="en-US" sz="2100" b="1"/>
              <a:t>What’s the hazard here?</a:t>
            </a:r>
          </a:p>
        </p:txBody>
      </p:sp>
      <p:pic>
        <p:nvPicPr>
          <p:cNvPr id="5" name="Picture 2" descr="MVC-004S">
            <a:extLst>
              <a:ext uri="{FF2B5EF4-FFF2-40B4-BE49-F238E27FC236}">
                <a16:creationId xmlns:a16="http://schemas.microsoft.com/office/drawing/2014/main" id="{E712451A-2843-4DB8-9AC5-2634FEA20D2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925533"/>
            <a:ext cx="6731000" cy="4354654"/>
          </a:xfrm>
          <a:prstGeom prst="rect">
            <a:avLst/>
          </a:prstGeom>
          <a:solidFill>
            <a:schemeClr val="tx2"/>
          </a:solidFill>
          <a:ln w="38100">
            <a:solidFill>
              <a:srgbClr val="0000FF"/>
            </a:solidFill>
            <a:miter lim="800000"/>
            <a:headEnd/>
            <a:tailEnd/>
          </a:ln>
        </p:spPr>
      </p:pic>
      <p:sp>
        <p:nvSpPr>
          <p:cNvPr id="6" name="Text Box 3">
            <a:extLst>
              <a:ext uri="{FF2B5EF4-FFF2-40B4-BE49-F238E27FC236}">
                <a16:creationId xmlns:a16="http://schemas.microsoft.com/office/drawing/2014/main" id="{58050E6C-AE43-4E1C-8419-58BEA7EBCC58}"/>
              </a:ext>
            </a:extLst>
          </p:cNvPr>
          <p:cNvSpPr txBox="1">
            <a:spLocks noChangeArrowheads="1"/>
          </p:cNvSpPr>
          <p:nvPr/>
        </p:nvSpPr>
        <p:spPr bwMode="auto">
          <a:xfrm>
            <a:off x="3882571" y="6280186"/>
            <a:ext cx="211455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50"/>
              <a:t>Source:  OTI Course #2080</a:t>
            </a:r>
          </a:p>
        </p:txBody>
      </p:sp>
      <p:sp>
        <p:nvSpPr>
          <p:cNvPr id="7" name="AutoShape 4">
            <a:extLst>
              <a:ext uri="{FF2B5EF4-FFF2-40B4-BE49-F238E27FC236}">
                <a16:creationId xmlns:a16="http://schemas.microsoft.com/office/drawing/2014/main" id="{C2CAC22B-8302-4D7C-B3D2-ABC665B3D795}"/>
              </a:ext>
            </a:extLst>
          </p:cNvPr>
          <p:cNvSpPr>
            <a:spLocks noChangeArrowheads="1"/>
          </p:cNvSpPr>
          <p:nvPr/>
        </p:nvSpPr>
        <p:spPr bwMode="auto">
          <a:xfrm>
            <a:off x="2000250" y="4800600"/>
            <a:ext cx="4629150" cy="971550"/>
          </a:xfrm>
          <a:prstGeom prst="wedgeRoundRectCallout">
            <a:avLst>
              <a:gd name="adj1" fmla="val -9175"/>
              <a:gd name="adj2" fmla="val -191299"/>
              <a:gd name="adj3" fmla="val 16667"/>
            </a:avLst>
          </a:prstGeom>
          <a:solidFill>
            <a:srgbClr val="EAEAEA"/>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350"/>
              <a:t>Stay clear of loads that are suspended or about to be suspended which create struck-by hazards from falling or swinging objects. If control of the load by a worker is necessary then a tag line should be used</a:t>
            </a:r>
          </a:p>
        </p:txBody>
      </p:sp>
      <p:sp>
        <p:nvSpPr>
          <p:cNvPr id="8" name="Title 1">
            <a:extLst>
              <a:ext uri="{FF2B5EF4-FFF2-40B4-BE49-F238E27FC236}">
                <a16:creationId xmlns:a16="http://schemas.microsoft.com/office/drawing/2014/main" id="{7FE35227-D094-4F6F-8A3D-3BA20E459E58}"/>
              </a:ext>
            </a:extLst>
          </p:cNvPr>
          <p:cNvSpPr txBox="1">
            <a:spLocks/>
          </p:cNvSpPr>
          <p:nvPr/>
        </p:nvSpPr>
        <p:spPr bwMode="auto">
          <a:xfrm>
            <a:off x="0" y="-2801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7010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4</a:t>
            </a:fld>
            <a:endParaRPr lang="en-US" altLang="en-US">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E53CE065-52A4-480D-8A63-F9F170E04CA5}"/>
              </a:ext>
            </a:extLst>
          </p:cNvPr>
          <p:cNvSpPr txBox="1"/>
          <p:nvPr/>
        </p:nvSpPr>
        <p:spPr>
          <a:xfrm>
            <a:off x="486796" y="544685"/>
            <a:ext cx="8314304" cy="830997"/>
          </a:xfrm>
          <a:prstGeom prst="rect">
            <a:avLst/>
          </a:prstGeom>
          <a:noFill/>
        </p:spPr>
        <p:txBody>
          <a:bodyPr wrap="square">
            <a:spAutoFit/>
          </a:bodyPr>
          <a:lstStyle/>
          <a:p>
            <a:r>
              <a:rPr lang="en-US" sz="2400" b="1"/>
              <a:t>The Second Leading Cause of Construction Fatalities Is Being Struck by an Object or a Piece of Equipment</a:t>
            </a:r>
          </a:p>
        </p:txBody>
      </p:sp>
      <p:sp>
        <p:nvSpPr>
          <p:cNvPr id="6" name="TextBox 5">
            <a:extLst>
              <a:ext uri="{FF2B5EF4-FFF2-40B4-BE49-F238E27FC236}">
                <a16:creationId xmlns:a16="http://schemas.microsoft.com/office/drawing/2014/main" id="{02627B83-2654-4934-A97B-D8197235D34F}"/>
              </a:ext>
            </a:extLst>
          </p:cNvPr>
          <p:cNvSpPr txBox="1"/>
          <p:nvPr/>
        </p:nvSpPr>
        <p:spPr>
          <a:xfrm>
            <a:off x="275005" y="1496096"/>
            <a:ext cx="1592744" cy="461665"/>
          </a:xfrm>
          <a:prstGeom prst="rect">
            <a:avLst/>
          </a:prstGeom>
          <a:noFill/>
        </p:spPr>
        <p:txBody>
          <a:bodyPr wrap="none" rtlCol="0">
            <a:spAutoFit/>
          </a:bodyPr>
          <a:lstStyle/>
          <a:p>
            <a:pPr marL="257175" indent="-257175">
              <a:buFont typeface="Arial" panose="020B0604020202020204" pitchFamily="34" charset="0"/>
              <a:buChar char="•"/>
            </a:pPr>
            <a:r>
              <a:rPr lang="en-US" sz="2400"/>
              <a:t>Vehicles</a:t>
            </a:r>
          </a:p>
        </p:txBody>
      </p:sp>
      <p:sp>
        <p:nvSpPr>
          <p:cNvPr id="7" name="TextBox 6">
            <a:extLst>
              <a:ext uri="{FF2B5EF4-FFF2-40B4-BE49-F238E27FC236}">
                <a16:creationId xmlns:a16="http://schemas.microsoft.com/office/drawing/2014/main" id="{E454B0CD-A702-45AD-AE11-2F70E20CBB6A}"/>
              </a:ext>
            </a:extLst>
          </p:cNvPr>
          <p:cNvSpPr txBox="1"/>
          <p:nvPr/>
        </p:nvSpPr>
        <p:spPr>
          <a:xfrm>
            <a:off x="275005" y="1969833"/>
            <a:ext cx="2876108" cy="461665"/>
          </a:xfrm>
          <a:prstGeom prst="rect">
            <a:avLst/>
          </a:prstGeom>
          <a:noFill/>
        </p:spPr>
        <p:txBody>
          <a:bodyPr wrap="none" rtlCol="0">
            <a:spAutoFit/>
          </a:bodyPr>
          <a:lstStyle/>
          <a:p>
            <a:pPr marL="257175" indent="-257175">
              <a:buFont typeface="Arial" panose="020B0604020202020204" pitchFamily="34" charset="0"/>
              <a:buChar char="•"/>
            </a:pPr>
            <a:r>
              <a:rPr lang="en-US" sz="2400"/>
              <a:t>Heavy Equipment</a:t>
            </a:r>
          </a:p>
        </p:txBody>
      </p:sp>
      <p:sp>
        <p:nvSpPr>
          <p:cNvPr id="8" name="TextBox 7">
            <a:extLst>
              <a:ext uri="{FF2B5EF4-FFF2-40B4-BE49-F238E27FC236}">
                <a16:creationId xmlns:a16="http://schemas.microsoft.com/office/drawing/2014/main" id="{F4F28C2D-E7DA-4F58-B4B1-AC090AF927C7}"/>
              </a:ext>
            </a:extLst>
          </p:cNvPr>
          <p:cNvSpPr txBox="1"/>
          <p:nvPr/>
        </p:nvSpPr>
        <p:spPr>
          <a:xfrm>
            <a:off x="275005" y="2551912"/>
            <a:ext cx="2481770" cy="461665"/>
          </a:xfrm>
          <a:prstGeom prst="rect">
            <a:avLst/>
          </a:prstGeom>
          <a:noFill/>
        </p:spPr>
        <p:txBody>
          <a:bodyPr wrap="none" rtlCol="0">
            <a:spAutoFit/>
          </a:bodyPr>
          <a:lstStyle/>
          <a:p>
            <a:pPr marL="257175" indent="-257175">
              <a:buFont typeface="Arial" panose="020B0604020202020204" pitchFamily="34" charset="0"/>
              <a:buChar char="•"/>
            </a:pPr>
            <a:r>
              <a:rPr lang="en-US" sz="2400"/>
              <a:t>Falling Objects</a:t>
            </a:r>
          </a:p>
        </p:txBody>
      </p:sp>
      <p:sp>
        <p:nvSpPr>
          <p:cNvPr id="9" name="TextBox 8">
            <a:extLst>
              <a:ext uri="{FF2B5EF4-FFF2-40B4-BE49-F238E27FC236}">
                <a16:creationId xmlns:a16="http://schemas.microsoft.com/office/drawing/2014/main" id="{F7C7DD6B-C32D-4EA9-B9CE-C2EE886E178A}"/>
              </a:ext>
            </a:extLst>
          </p:cNvPr>
          <p:cNvSpPr txBox="1"/>
          <p:nvPr/>
        </p:nvSpPr>
        <p:spPr>
          <a:xfrm>
            <a:off x="280821" y="3133991"/>
            <a:ext cx="2395207" cy="461665"/>
          </a:xfrm>
          <a:prstGeom prst="rect">
            <a:avLst/>
          </a:prstGeom>
          <a:noFill/>
        </p:spPr>
        <p:txBody>
          <a:bodyPr wrap="none" rtlCol="0">
            <a:spAutoFit/>
          </a:bodyPr>
          <a:lstStyle/>
          <a:p>
            <a:pPr marL="257175" indent="-257175">
              <a:buFont typeface="Arial" panose="020B0604020202020204" pitchFamily="34" charset="0"/>
              <a:buChar char="•"/>
            </a:pPr>
            <a:r>
              <a:rPr lang="en-US" sz="2400"/>
              <a:t>Flying Objects</a:t>
            </a:r>
          </a:p>
        </p:txBody>
      </p:sp>
      <p:pic>
        <p:nvPicPr>
          <p:cNvPr id="3074" name="Picture 2" descr="1064">
            <a:extLst>
              <a:ext uri="{FF2B5EF4-FFF2-40B4-BE49-F238E27FC236}">
                <a16:creationId xmlns:a16="http://schemas.microsoft.com/office/drawing/2014/main" id="{886A04CB-9A06-4111-9560-994CD8B0F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402" y="2782744"/>
            <a:ext cx="2173634" cy="31965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74">
            <a:extLst>
              <a:ext uri="{FF2B5EF4-FFF2-40B4-BE49-F238E27FC236}">
                <a16:creationId xmlns:a16="http://schemas.microsoft.com/office/drawing/2014/main" id="{BA4C693B-F97A-4AC7-99B6-166E5A8CC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833" y="1529775"/>
            <a:ext cx="3214687" cy="21431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05">
            <a:extLst>
              <a:ext uri="{FF2B5EF4-FFF2-40B4-BE49-F238E27FC236}">
                <a16:creationId xmlns:a16="http://schemas.microsoft.com/office/drawing/2014/main" id="{A6E50D89-ACAC-47C3-AD3B-9886CDD89E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063" y="3815966"/>
            <a:ext cx="2523466" cy="290550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861">
            <a:extLst>
              <a:ext uri="{FF2B5EF4-FFF2-40B4-BE49-F238E27FC236}">
                <a16:creationId xmlns:a16="http://schemas.microsoft.com/office/drawing/2014/main" id="{C0F7102B-B4D4-408F-B56B-DE4C0702DB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048" y="3815966"/>
            <a:ext cx="1861327" cy="279199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D16FCAEC-F424-49FF-966E-5EED9EDE2479}"/>
              </a:ext>
            </a:extLst>
          </p:cNvPr>
          <p:cNvSpPr txBox="1">
            <a:spLocks/>
          </p:cNvSpPr>
          <p:nvPr/>
        </p:nvSpPr>
        <p:spPr bwMode="auto">
          <a:xfrm>
            <a:off x="0" y="-5442"/>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4611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40</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12399514-B314-41E4-BD54-85BBD7304351}"/>
              </a:ext>
            </a:extLst>
          </p:cNvPr>
          <p:cNvSpPr txBox="1"/>
          <p:nvPr/>
        </p:nvSpPr>
        <p:spPr>
          <a:xfrm>
            <a:off x="2941694" y="970855"/>
            <a:ext cx="3260612" cy="415498"/>
          </a:xfrm>
          <a:prstGeom prst="rect">
            <a:avLst/>
          </a:prstGeom>
          <a:noFill/>
        </p:spPr>
        <p:txBody>
          <a:bodyPr wrap="square">
            <a:spAutoFit/>
          </a:bodyPr>
          <a:lstStyle/>
          <a:p>
            <a:r>
              <a:rPr lang="en-US" sz="2100" b="1"/>
              <a:t>What’s the hazard here?</a:t>
            </a:r>
          </a:p>
        </p:txBody>
      </p:sp>
      <p:pic>
        <p:nvPicPr>
          <p:cNvPr id="5" name="Picture 9" descr="Picture3">
            <a:extLst>
              <a:ext uri="{FF2B5EF4-FFF2-40B4-BE49-F238E27FC236}">
                <a16:creationId xmlns:a16="http://schemas.microsoft.com/office/drawing/2014/main" id="{66BEE7BA-A59C-4889-A600-A65F28F44F5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6" y="1912765"/>
            <a:ext cx="6362700" cy="4314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a:extLst>
              <a:ext uri="{FF2B5EF4-FFF2-40B4-BE49-F238E27FC236}">
                <a16:creationId xmlns:a16="http://schemas.microsoft.com/office/drawing/2014/main" id="{28CC0FCF-58CB-4FB9-8F62-B041CA8F4567}"/>
              </a:ext>
            </a:extLst>
          </p:cNvPr>
          <p:cNvSpPr txBox="1">
            <a:spLocks noChangeArrowheads="1"/>
          </p:cNvSpPr>
          <p:nvPr/>
        </p:nvSpPr>
        <p:spPr bwMode="auto">
          <a:xfrm>
            <a:off x="2590801" y="6281950"/>
            <a:ext cx="4057650"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750"/>
              <a:t>Source:  Susan Harwood Grant Number SH-17792-08-60-F-48 by </a:t>
            </a:r>
            <a:r>
              <a:rPr lang="en-US" altLang="en-US" sz="750" err="1"/>
              <a:t>Compacion</a:t>
            </a:r>
            <a:r>
              <a:rPr lang="en-US" altLang="en-US" sz="750"/>
              <a:t> Foundation</a:t>
            </a:r>
          </a:p>
        </p:txBody>
      </p:sp>
      <p:sp>
        <p:nvSpPr>
          <p:cNvPr id="7" name="AutoShape 5">
            <a:extLst>
              <a:ext uri="{FF2B5EF4-FFF2-40B4-BE49-F238E27FC236}">
                <a16:creationId xmlns:a16="http://schemas.microsoft.com/office/drawing/2014/main" id="{1485C158-0A21-4B85-9A07-8CB427B41F32}"/>
              </a:ext>
            </a:extLst>
          </p:cNvPr>
          <p:cNvSpPr>
            <a:spLocks noChangeArrowheads="1"/>
          </p:cNvSpPr>
          <p:nvPr/>
        </p:nvSpPr>
        <p:spPr bwMode="auto">
          <a:xfrm>
            <a:off x="2157640" y="4846082"/>
            <a:ext cx="5286375" cy="914400"/>
          </a:xfrm>
          <a:prstGeom prst="wedgeRoundRectCallout">
            <a:avLst>
              <a:gd name="adj1" fmla="val 9634"/>
              <a:gd name="adj2" fmla="val -148803"/>
              <a:gd name="adj3" fmla="val 16667"/>
            </a:avLst>
          </a:prstGeom>
          <a:solidFill>
            <a:srgbClr val="EAEAEA"/>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sz="1500"/>
              <a:t>Powder-actuated tools can create flying object struck-by hazards. Never drive into easily penetrated materials when workers are on the other side</a:t>
            </a:r>
          </a:p>
        </p:txBody>
      </p:sp>
      <p:sp>
        <p:nvSpPr>
          <p:cNvPr id="8" name="Title 1">
            <a:extLst>
              <a:ext uri="{FF2B5EF4-FFF2-40B4-BE49-F238E27FC236}">
                <a16:creationId xmlns:a16="http://schemas.microsoft.com/office/drawing/2014/main" id="{117D783E-C20D-46E1-A475-3D2DD4C45234}"/>
              </a:ext>
            </a:extLst>
          </p:cNvPr>
          <p:cNvSpPr txBox="1">
            <a:spLocks/>
          </p:cNvSpPr>
          <p:nvPr/>
        </p:nvSpPr>
        <p:spPr bwMode="auto">
          <a:xfrm>
            <a:off x="0" y="-5433"/>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15046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41</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C512A1E0-5DEC-4C56-998A-21C431739E36}"/>
              </a:ext>
            </a:extLst>
          </p:cNvPr>
          <p:cNvSpPr txBox="1"/>
          <p:nvPr/>
        </p:nvSpPr>
        <p:spPr>
          <a:xfrm>
            <a:off x="318407" y="1042766"/>
            <a:ext cx="1499128" cy="415498"/>
          </a:xfrm>
          <a:prstGeom prst="rect">
            <a:avLst/>
          </a:prstGeom>
          <a:noFill/>
        </p:spPr>
        <p:txBody>
          <a:bodyPr wrap="none" rtlCol="0">
            <a:spAutoFit/>
          </a:bodyPr>
          <a:lstStyle/>
          <a:p>
            <a:r>
              <a:rPr lang="en-US" sz="2100" b="1"/>
              <a:t>Summary:</a:t>
            </a:r>
          </a:p>
        </p:txBody>
      </p:sp>
      <p:sp>
        <p:nvSpPr>
          <p:cNvPr id="5" name="TextBox 4">
            <a:extLst>
              <a:ext uri="{FF2B5EF4-FFF2-40B4-BE49-F238E27FC236}">
                <a16:creationId xmlns:a16="http://schemas.microsoft.com/office/drawing/2014/main" id="{6FCF18ED-1B9A-4E55-8F1C-2B58E777145F}"/>
              </a:ext>
            </a:extLst>
          </p:cNvPr>
          <p:cNvSpPr txBox="1"/>
          <p:nvPr/>
        </p:nvSpPr>
        <p:spPr>
          <a:xfrm>
            <a:off x="318406" y="1562528"/>
            <a:ext cx="7960179" cy="646331"/>
          </a:xfrm>
          <a:prstGeom prst="rect">
            <a:avLst/>
          </a:prstGeom>
          <a:noFill/>
        </p:spPr>
        <p:txBody>
          <a:bodyPr wrap="square" rtlCol="0">
            <a:spAutoFit/>
          </a:bodyPr>
          <a:lstStyle/>
          <a:p>
            <a:r>
              <a:rPr lang="en-US"/>
              <a:t>As you can see, struck-by hazards are everywhere. They fall into one of three categories:</a:t>
            </a:r>
          </a:p>
        </p:txBody>
      </p:sp>
      <p:sp>
        <p:nvSpPr>
          <p:cNvPr id="6" name="TextBox 5">
            <a:extLst>
              <a:ext uri="{FF2B5EF4-FFF2-40B4-BE49-F238E27FC236}">
                <a16:creationId xmlns:a16="http://schemas.microsoft.com/office/drawing/2014/main" id="{672E91CD-1668-4877-BC70-D432F0565E19}"/>
              </a:ext>
            </a:extLst>
          </p:cNvPr>
          <p:cNvSpPr txBox="1"/>
          <p:nvPr/>
        </p:nvSpPr>
        <p:spPr>
          <a:xfrm>
            <a:off x="673553" y="2342316"/>
            <a:ext cx="3415102" cy="369332"/>
          </a:xfrm>
          <a:prstGeom prst="rect">
            <a:avLst/>
          </a:prstGeom>
          <a:noFill/>
        </p:spPr>
        <p:txBody>
          <a:bodyPr wrap="none" rtlCol="0">
            <a:spAutoFit/>
          </a:bodyPr>
          <a:lstStyle/>
          <a:p>
            <a:pPr marL="214313" indent="-214313">
              <a:buFont typeface="Arial" panose="020B0604020202020204" pitchFamily="34" charset="0"/>
              <a:buChar char="•"/>
            </a:pPr>
            <a:r>
              <a:rPr lang="en-US"/>
              <a:t>Vehicle and roadway hazards</a:t>
            </a:r>
          </a:p>
        </p:txBody>
      </p:sp>
      <p:sp>
        <p:nvSpPr>
          <p:cNvPr id="7" name="TextBox 6">
            <a:extLst>
              <a:ext uri="{FF2B5EF4-FFF2-40B4-BE49-F238E27FC236}">
                <a16:creationId xmlns:a16="http://schemas.microsoft.com/office/drawing/2014/main" id="{321160DD-A664-4979-8A34-982C3980A1DC}"/>
              </a:ext>
            </a:extLst>
          </p:cNvPr>
          <p:cNvSpPr txBox="1"/>
          <p:nvPr/>
        </p:nvSpPr>
        <p:spPr>
          <a:xfrm>
            <a:off x="673553" y="2790237"/>
            <a:ext cx="1876155" cy="369332"/>
          </a:xfrm>
          <a:prstGeom prst="rect">
            <a:avLst/>
          </a:prstGeom>
          <a:noFill/>
        </p:spPr>
        <p:txBody>
          <a:bodyPr wrap="none" rtlCol="0">
            <a:spAutoFit/>
          </a:bodyPr>
          <a:lstStyle/>
          <a:p>
            <a:pPr marL="214313" indent="-214313">
              <a:buFont typeface="Arial" panose="020B0604020202020204" pitchFamily="34" charset="0"/>
              <a:buChar char="•"/>
            </a:pPr>
            <a:r>
              <a:rPr lang="en-US"/>
              <a:t>Falling objects</a:t>
            </a:r>
          </a:p>
        </p:txBody>
      </p:sp>
      <p:sp>
        <p:nvSpPr>
          <p:cNvPr id="8" name="TextBox 7">
            <a:extLst>
              <a:ext uri="{FF2B5EF4-FFF2-40B4-BE49-F238E27FC236}">
                <a16:creationId xmlns:a16="http://schemas.microsoft.com/office/drawing/2014/main" id="{9CBC88FB-1754-4F8A-812B-BCFE0EBA6E9C}"/>
              </a:ext>
            </a:extLst>
          </p:cNvPr>
          <p:cNvSpPr txBox="1"/>
          <p:nvPr/>
        </p:nvSpPr>
        <p:spPr>
          <a:xfrm>
            <a:off x="673553" y="3283625"/>
            <a:ext cx="1812035" cy="369332"/>
          </a:xfrm>
          <a:prstGeom prst="rect">
            <a:avLst/>
          </a:prstGeom>
          <a:noFill/>
        </p:spPr>
        <p:txBody>
          <a:bodyPr wrap="none" rtlCol="0">
            <a:spAutoFit/>
          </a:bodyPr>
          <a:lstStyle/>
          <a:p>
            <a:pPr marL="214313" indent="-214313">
              <a:buFont typeface="Arial" panose="020B0604020202020204" pitchFamily="34" charset="0"/>
              <a:buChar char="•"/>
            </a:pPr>
            <a:r>
              <a:rPr lang="en-US"/>
              <a:t>Flying objects</a:t>
            </a:r>
          </a:p>
        </p:txBody>
      </p:sp>
      <p:sp>
        <p:nvSpPr>
          <p:cNvPr id="9" name="TextBox 8">
            <a:extLst>
              <a:ext uri="{FF2B5EF4-FFF2-40B4-BE49-F238E27FC236}">
                <a16:creationId xmlns:a16="http://schemas.microsoft.com/office/drawing/2014/main" id="{E0D95455-F231-4EC5-9231-8A9423003E38}"/>
              </a:ext>
            </a:extLst>
          </p:cNvPr>
          <p:cNvSpPr txBox="1"/>
          <p:nvPr/>
        </p:nvSpPr>
        <p:spPr>
          <a:xfrm>
            <a:off x="318407" y="3662358"/>
            <a:ext cx="7960179" cy="923330"/>
          </a:xfrm>
          <a:prstGeom prst="rect">
            <a:avLst/>
          </a:prstGeom>
          <a:noFill/>
        </p:spPr>
        <p:txBody>
          <a:bodyPr wrap="square" rtlCol="0">
            <a:spAutoFit/>
          </a:bodyPr>
          <a:lstStyle/>
          <a:p>
            <a:r>
              <a:rPr lang="en-US"/>
              <a:t>Struck-by hazards are preventable. Stay clear of operating vehicles and equipment, communicate with operators and maintain eye contact, avoid blind spots, wear high visibility clothing, and never stand under a load. </a:t>
            </a:r>
          </a:p>
        </p:txBody>
      </p:sp>
      <p:sp>
        <p:nvSpPr>
          <p:cNvPr id="10" name="TextBox 9">
            <a:extLst>
              <a:ext uri="{FF2B5EF4-FFF2-40B4-BE49-F238E27FC236}">
                <a16:creationId xmlns:a16="http://schemas.microsoft.com/office/drawing/2014/main" id="{0ED80C57-24B6-40F5-A989-661DD6D1FF4F}"/>
              </a:ext>
            </a:extLst>
          </p:cNvPr>
          <p:cNvSpPr txBox="1"/>
          <p:nvPr/>
        </p:nvSpPr>
        <p:spPr>
          <a:xfrm>
            <a:off x="318407" y="4608437"/>
            <a:ext cx="7960179" cy="923330"/>
          </a:xfrm>
          <a:prstGeom prst="rect">
            <a:avLst/>
          </a:prstGeom>
          <a:noFill/>
        </p:spPr>
        <p:txBody>
          <a:bodyPr wrap="square" rtlCol="0">
            <a:spAutoFit/>
          </a:bodyPr>
          <a:lstStyle/>
          <a:p>
            <a:r>
              <a:rPr lang="en-US"/>
              <a:t>Power and powder actuated tools are dangerous and should only be used after proper training and only as directed. PPE must always be used and you must perform penetration checks when setting up the tool. </a:t>
            </a:r>
          </a:p>
        </p:txBody>
      </p:sp>
      <p:sp>
        <p:nvSpPr>
          <p:cNvPr id="11" name="TextBox 10">
            <a:extLst>
              <a:ext uri="{FF2B5EF4-FFF2-40B4-BE49-F238E27FC236}">
                <a16:creationId xmlns:a16="http://schemas.microsoft.com/office/drawing/2014/main" id="{1461CA14-00E5-464E-8092-853BB0E03772}"/>
              </a:ext>
            </a:extLst>
          </p:cNvPr>
          <p:cNvSpPr txBox="1"/>
          <p:nvPr/>
        </p:nvSpPr>
        <p:spPr>
          <a:xfrm>
            <a:off x="318408" y="5541169"/>
            <a:ext cx="7336175" cy="369332"/>
          </a:xfrm>
          <a:prstGeom prst="rect">
            <a:avLst/>
          </a:prstGeom>
          <a:solidFill>
            <a:srgbClr val="FFFF00"/>
          </a:solidFill>
        </p:spPr>
        <p:txBody>
          <a:bodyPr wrap="none" rtlCol="0">
            <a:spAutoFit/>
          </a:bodyPr>
          <a:lstStyle/>
          <a:p>
            <a:r>
              <a:rPr lang="en-US" b="1"/>
              <a:t>Remember who is counting on you to come home safe each day. </a:t>
            </a:r>
          </a:p>
        </p:txBody>
      </p:sp>
      <p:sp>
        <p:nvSpPr>
          <p:cNvPr id="12" name="Title 1">
            <a:extLst>
              <a:ext uri="{FF2B5EF4-FFF2-40B4-BE49-F238E27FC236}">
                <a16:creationId xmlns:a16="http://schemas.microsoft.com/office/drawing/2014/main" id="{03D5AE2B-2D68-4513-8A83-A8D1D91DDFE5}"/>
              </a:ext>
            </a:extLst>
          </p:cNvPr>
          <p:cNvSpPr txBox="1">
            <a:spLocks/>
          </p:cNvSpPr>
          <p:nvPr/>
        </p:nvSpPr>
        <p:spPr bwMode="auto">
          <a:xfrm>
            <a:off x="0" y="5736"/>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45831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7876C432-4746-473C-80A5-DF46E7C6A7DA}"/>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
        <p:nvSpPr>
          <p:cNvPr id="6" name="TextBox 5">
            <a:extLst>
              <a:ext uri="{FF2B5EF4-FFF2-40B4-BE49-F238E27FC236}">
                <a16:creationId xmlns:a16="http://schemas.microsoft.com/office/drawing/2014/main" id="{DE9054AC-E586-4253-80B0-66B9266699B5}"/>
              </a:ext>
            </a:extLst>
          </p:cNvPr>
          <p:cNvSpPr txBox="1"/>
          <p:nvPr/>
        </p:nvSpPr>
        <p:spPr>
          <a:xfrm>
            <a:off x="593124" y="963827"/>
            <a:ext cx="8093676" cy="5170646"/>
          </a:xfrm>
          <a:prstGeom prst="rect">
            <a:avLst/>
          </a:prstGeom>
          <a:noFill/>
        </p:spPr>
        <p:txBody>
          <a:bodyPr wrap="square" lIns="91440" tIns="45720" rIns="91440" bIns="45720" anchor="t">
            <a:spAutoFit/>
          </a:bodyPr>
          <a:lstStyle/>
          <a:p>
            <a:pPr marL="0" marR="0">
              <a:spcBef>
                <a:spcPts val="0"/>
              </a:spcBef>
              <a:spcAft>
                <a:spcPts val="0"/>
              </a:spcAft>
            </a:pPr>
            <a:r>
              <a:rPr lang="en-US" dirty="0">
                <a:effectLst/>
                <a:latin typeface="Times New Roman"/>
                <a:ea typeface="Calibri" panose="020F0502020204030204" pitchFamily="34" charset="0"/>
                <a:cs typeface="Times New Roman"/>
              </a:rPr>
              <a:t>Through the Alliance between OSHA’s 10 Regional Offices and the Elevator Contractors of America (ECA), Elevator Industry Work Preservation Fund (EIWPF), International Union of Elevator Constructors (IUEC), National Association of Elevator Contractors (NAEC), National Elevator Industry Educational Program (NEIEP), and National Elevator Industry Inc. (NEII), collectively known as The </a:t>
            </a:r>
            <a:r>
              <a:rPr lang="en-US">
                <a:effectLst/>
                <a:latin typeface="Times New Roman"/>
                <a:ea typeface="Calibri" panose="020F0502020204030204" pitchFamily="34" charset="0"/>
                <a:cs typeface="Times New Roman"/>
              </a:rPr>
              <a:t>Elevator Industry Safety Partners, developed this </a:t>
            </a:r>
            <a:r>
              <a:rPr lang="en-US">
                <a:latin typeface="Times New Roman"/>
                <a:ea typeface="Calibri" panose="020F0502020204030204" pitchFamily="34" charset="0"/>
                <a:cs typeface="Times New Roman"/>
              </a:rPr>
              <a:t>Industry</a:t>
            </a:r>
            <a:r>
              <a:rPr lang="en-US">
                <a:effectLst/>
                <a:latin typeface="Times New Roman"/>
                <a:ea typeface="Calibri" panose="020F0502020204030204" pitchFamily="34" charset="0"/>
                <a:cs typeface="Times New Roman"/>
              </a:rPr>
              <a:t> Specific </a:t>
            </a:r>
            <a:r>
              <a:rPr lang="en-US" dirty="0">
                <a:effectLst/>
                <a:latin typeface="Times New Roman"/>
                <a:ea typeface="Calibri" panose="020F0502020204030204" pitchFamily="34" charset="0"/>
                <a:cs typeface="Times New Roman"/>
              </a:rPr>
              <a:t>Content for informational purposes only. It does not necessarily reflect the official views of OSHA or the U.S. Department of Labor. May 2021</a:t>
            </a:r>
            <a:endParaRPr lang="en-US" sz="2400" dirty="0">
              <a:effectLst/>
              <a:latin typeface="Times New Roman"/>
              <a:ea typeface="Arial" panose="020B0604020202020204" pitchFamily="34" charset="0"/>
              <a:cs typeface="Times New Roman"/>
            </a:endParaRPr>
          </a:p>
          <a:p>
            <a:pPr marL="0" marR="0">
              <a:spcBef>
                <a:spcPts val="0"/>
              </a:spcBef>
              <a:spcAft>
                <a:spcPts val="0"/>
              </a:spcAft>
            </a:pPr>
            <a:endParaRPr lang="en-US" sz="2400">
              <a:effectLst/>
              <a:latin typeface="Arial" panose="020B0604020202020204" pitchFamily="34" charset="0"/>
              <a:ea typeface="Arial" panose="020B0604020202020204" pitchFamily="34" charset="0"/>
            </a:endParaRPr>
          </a:p>
          <a:p>
            <a:pPr marL="0" marR="0">
              <a:spcBef>
                <a:spcPts val="0"/>
              </a:spcBef>
              <a:spcAft>
                <a:spcPts val="750"/>
              </a:spcAft>
            </a:pPr>
            <a:r>
              <a:rPr lang="en-US">
                <a:solidFill>
                  <a:srgbClr val="333333"/>
                </a:solidFill>
                <a:effectLst/>
                <a:latin typeface="Times New Roman" panose="02020603050405020304" pitchFamily="18" charset="0"/>
                <a:ea typeface="Calibri" panose="020F0502020204030204" pitchFamily="34" charset="0"/>
              </a:rPr>
              <a:t>Under the Occupational Safety and Health Act, employers are responsible (</a:t>
            </a:r>
            <a:r>
              <a:rPr lang="en-US" u="sng">
                <a:solidFill>
                  <a:srgbClr val="0563C1"/>
                </a:solidFill>
                <a:effectLst/>
                <a:latin typeface="Times New Roman" panose="02020603050405020304" pitchFamily="18" charset="0"/>
                <a:ea typeface="Calibri" panose="020F0502020204030204" pitchFamily="34" charset="0"/>
                <a:hlinkClick r:id="rId2"/>
              </a:rPr>
              <a:t>http://www.osha.gov/as/opa/worker/employer-responsibility.html</a:t>
            </a:r>
            <a:r>
              <a:rPr lang="en-US">
                <a:solidFill>
                  <a:srgbClr val="333333"/>
                </a:solidFill>
                <a:effectLst/>
                <a:latin typeface="Times New Roman" panose="02020603050405020304" pitchFamily="18" charset="0"/>
                <a:ea typeface="Calibri" panose="020F0502020204030204" pitchFamily="34" charset="0"/>
              </a:rPr>
              <a:t>) for providing a safe and healthy workplace and workers have rights (</a:t>
            </a:r>
            <a:r>
              <a:rPr lang="en-US" u="sng">
                <a:solidFill>
                  <a:srgbClr val="0563C1"/>
                </a:solidFill>
                <a:effectLst/>
                <a:latin typeface="Times New Roman" panose="02020603050405020304" pitchFamily="18" charset="0"/>
                <a:ea typeface="Calibri" panose="020F0502020204030204" pitchFamily="34" charset="0"/>
                <a:hlinkClick r:id="rId3"/>
              </a:rPr>
              <a:t>https://www.osha.gov/workers</a:t>
            </a:r>
            <a:r>
              <a:rPr lang="en-US">
                <a:solidFill>
                  <a:srgbClr val="333333"/>
                </a:solidFill>
                <a:effectLst/>
                <a:latin typeface="Times New Roman" panose="02020603050405020304" pitchFamily="18" charset="0"/>
                <a:ea typeface="Calibri" panose="020F0502020204030204" pitchFamily="34" charset="0"/>
              </a:rPr>
              <a:t>). OSHA can help answer questions or concerns from employers and workers. OSHA's On-Site Consultation Program (</a:t>
            </a:r>
            <a:r>
              <a:rPr lang="en-US" u="sng">
                <a:solidFill>
                  <a:srgbClr val="0563C1"/>
                </a:solidFill>
                <a:effectLst/>
                <a:latin typeface="Times New Roman" panose="02020603050405020304" pitchFamily="18" charset="0"/>
                <a:ea typeface="Calibri" panose="020F0502020204030204" pitchFamily="34" charset="0"/>
                <a:hlinkClick r:id="rId4"/>
              </a:rPr>
              <a:t>https://www.osha.gov/consultation</a:t>
            </a:r>
            <a:r>
              <a:rPr lang="en-US">
                <a:solidFill>
                  <a:srgbClr val="333333"/>
                </a:solidFill>
                <a:effectLst/>
                <a:latin typeface="Times New Roman" panose="02020603050405020304" pitchFamily="18" charset="0"/>
                <a:ea typeface="Calibri" panose="020F0502020204030204" pitchFamily="34" charset="0"/>
              </a:rPr>
              <a:t>) offers free and confidential advice to small and medium-sized businesses, with priority given to high-hazard worksites. For more information, contact your regional or area OSHA office (</a:t>
            </a:r>
            <a:r>
              <a:rPr lang="en-US" u="sng">
                <a:solidFill>
                  <a:srgbClr val="0563C1"/>
                </a:solidFill>
                <a:effectLst/>
                <a:latin typeface="Times New Roman" panose="02020603050405020304" pitchFamily="18" charset="0"/>
                <a:ea typeface="Calibri" panose="020F0502020204030204" pitchFamily="34" charset="0"/>
                <a:hlinkClick r:id="rId5"/>
              </a:rPr>
              <a:t>https://www.osha.gov/contactus/bystate</a:t>
            </a:r>
            <a:r>
              <a:rPr lang="en-US">
                <a:solidFill>
                  <a:srgbClr val="333333"/>
                </a:solidFill>
                <a:effectLst/>
                <a:latin typeface="Times New Roman" panose="02020603050405020304" pitchFamily="18" charset="0"/>
                <a:ea typeface="Calibri" panose="020F0502020204030204" pitchFamily="34" charset="0"/>
              </a:rPr>
              <a:t>), call 1-800-321-OSHA (6742), or visit </a:t>
            </a:r>
            <a:r>
              <a:rPr lang="en-US" u="sng">
                <a:solidFill>
                  <a:srgbClr val="0563C1"/>
                </a:solidFill>
                <a:effectLst/>
                <a:latin typeface="Times New Roman" panose="02020603050405020304" pitchFamily="18" charset="0"/>
                <a:ea typeface="Calibri" panose="020F0502020204030204" pitchFamily="34" charset="0"/>
                <a:hlinkClick r:id="rId6"/>
              </a:rPr>
              <a:t>https://www.osha.gov/</a:t>
            </a:r>
            <a:r>
              <a:rPr lang="en-US">
                <a:solidFill>
                  <a:srgbClr val="333333"/>
                </a:solidFill>
                <a:effectLst/>
                <a:latin typeface="Times New Roman" panose="02020603050405020304" pitchFamily="18" charset="0"/>
                <a:ea typeface="Calibri" panose="020F0502020204030204" pitchFamily="34" charset="0"/>
              </a:rPr>
              <a:t>.</a:t>
            </a:r>
            <a:endParaRPr lang="en-US" sz="24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421427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C94E67-8A32-4534-9E85-FB98C2C0F1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1">
            <a:extLst>
              <a:ext uri="{FF2B5EF4-FFF2-40B4-BE49-F238E27FC236}">
                <a16:creationId xmlns:a16="http://schemas.microsoft.com/office/drawing/2014/main" id="{7876C432-4746-473C-80A5-DF46E7C6A7DA}"/>
              </a:ext>
            </a:extLst>
          </p:cNvPr>
          <p:cNvSpPr txBox="1">
            <a:spLocks/>
          </p:cNvSpPr>
          <p:nvPr/>
        </p:nvSpPr>
        <p:spPr bwMode="auto">
          <a:xfrm>
            <a:off x="0" y="0"/>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pic>
        <p:nvPicPr>
          <p:cNvPr id="4" name="Picture 2">
            <a:extLst>
              <a:ext uri="{FF2B5EF4-FFF2-40B4-BE49-F238E27FC236}">
                <a16:creationId xmlns:a16="http://schemas.microsoft.com/office/drawing/2014/main" id="{5E8C7EAE-28C8-4BE2-BACA-51BF5E250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733551"/>
            <a:ext cx="90678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8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C030D-3927-4625-B13A-8749083D3DA1}"/>
              </a:ext>
            </a:extLst>
          </p:cNvPr>
          <p:cNvSpPr>
            <a:spLocks noGrp="1"/>
          </p:cNvSpPr>
          <p:nvPr>
            <p:ph type="sldNum" sz="quarter" idx="12"/>
          </p:nvPr>
        </p:nvSpPr>
        <p:spPr/>
        <p:txBody>
          <a:bodyPr/>
          <a:lstStyle/>
          <a:p>
            <a:pPr>
              <a:defRPr/>
            </a:pPr>
            <a:fld id="{A17285FE-B10B-417F-A1CF-E46897E2C023}" type="slidenum">
              <a:rPr lang="en-US" altLang="en-US" smtClean="0"/>
              <a:pPr>
                <a:defRPr/>
              </a:pPr>
              <a:t>5</a:t>
            </a:fld>
            <a:endParaRPr lang="en-US" altLang="en-US"/>
          </a:p>
        </p:txBody>
      </p:sp>
      <p:sp>
        <p:nvSpPr>
          <p:cNvPr id="3" name="Title 1">
            <a:extLst>
              <a:ext uri="{FF2B5EF4-FFF2-40B4-BE49-F238E27FC236}">
                <a16:creationId xmlns:a16="http://schemas.microsoft.com/office/drawing/2014/main" id="{0FB0EC2B-9122-4561-8793-B542589827F6}"/>
              </a:ext>
            </a:extLst>
          </p:cNvPr>
          <p:cNvSpPr txBox="1">
            <a:spLocks/>
          </p:cNvSpPr>
          <p:nvPr/>
        </p:nvSpPr>
        <p:spPr bwMode="auto">
          <a:xfrm>
            <a:off x="0" y="-5442"/>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pic>
        <p:nvPicPr>
          <p:cNvPr id="5" name="Picture 4">
            <a:extLst>
              <a:ext uri="{FF2B5EF4-FFF2-40B4-BE49-F238E27FC236}">
                <a16:creationId xmlns:a16="http://schemas.microsoft.com/office/drawing/2014/main" id="{26C58A08-1D96-416F-A5A1-3BE0846AA66F}"/>
              </a:ext>
            </a:extLst>
          </p:cNvPr>
          <p:cNvPicPr>
            <a:picLocks noChangeAspect="1"/>
          </p:cNvPicPr>
          <p:nvPr/>
        </p:nvPicPr>
        <p:blipFill>
          <a:blip r:embed="rId3"/>
          <a:stretch>
            <a:fillRect/>
          </a:stretch>
        </p:blipFill>
        <p:spPr>
          <a:xfrm>
            <a:off x="1411739" y="1896728"/>
            <a:ext cx="6320522" cy="4017936"/>
          </a:xfrm>
          <a:prstGeom prst="rect">
            <a:avLst/>
          </a:prstGeom>
        </p:spPr>
      </p:pic>
      <p:sp>
        <p:nvSpPr>
          <p:cNvPr id="6" name="TextBox 5">
            <a:extLst>
              <a:ext uri="{FF2B5EF4-FFF2-40B4-BE49-F238E27FC236}">
                <a16:creationId xmlns:a16="http://schemas.microsoft.com/office/drawing/2014/main" id="{6BDC8B62-C80F-427E-A7AE-E227DF983D05}"/>
              </a:ext>
            </a:extLst>
          </p:cNvPr>
          <p:cNvSpPr txBox="1"/>
          <p:nvPr/>
        </p:nvSpPr>
        <p:spPr>
          <a:xfrm>
            <a:off x="486796" y="544685"/>
            <a:ext cx="8314304" cy="830997"/>
          </a:xfrm>
          <a:prstGeom prst="rect">
            <a:avLst/>
          </a:prstGeom>
          <a:noFill/>
        </p:spPr>
        <p:txBody>
          <a:bodyPr wrap="square">
            <a:spAutoFit/>
          </a:bodyPr>
          <a:lstStyle/>
          <a:p>
            <a:r>
              <a:rPr lang="en-US" sz="2400" b="1"/>
              <a:t>The Second Leading Cause of Construction Fatalities Is Being Struck by an Object or a Piece of Equipment</a:t>
            </a:r>
          </a:p>
        </p:txBody>
      </p:sp>
    </p:spTree>
    <p:extLst>
      <p:ext uri="{BB962C8B-B14F-4D97-AF65-F5344CB8AC3E}">
        <p14:creationId xmlns:p14="http://schemas.microsoft.com/office/powerpoint/2010/main" val="1592241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C030D-3927-4625-B13A-8749083D3DA1}"/>
              </a:ext>
            </a:extLst>
          </p:cNvPr>
          <p:cNvSpPr>
            <a:spLocks noGrp="1"/>
          </p:cNvSpPr>
          <p:nvPr>
            <p:ph type="sldNum" sz="quarter" idx="12"/>
          </p:nvPr>
        </p:nvSpPr>
        <p:spPr/>
        <p:txBody>
          <a:bodyPr/>
          <a:lstStyle/>
          <a:p>
            <a:pPr>
              <a:defRPr/>
            </a:pPr>
            <a:fld id="{A17285FE-B10B-417F-A1CF-E46897E2C023}" type="slidenum">
              <a:rPr lang="en-US" altLang="en-US" smtClean="0"/>
              <a:pPr>
                <a:defRPr/>
              </a:pPr>
              <a:t>6</a:t>
            </a:fld>
            <a:endParaRPr lang="en-US" altLang="en-US"/>
          </a:p>
        </p:txBody>
      </p:sp>
      <p:sp>
        <p:nvSpPr>
          <p:cNvPr id="3" name="Title 1">
            <a:extLst>
              <a:ext uri="{FF2B5EF4-FFF2-40B4-BE49-F238E27FC236}">
                <a16:creationId xmlns:a16="http://schemas.microsoft.com/office/drawing/2014/main" id="{0FB0EC2B-9122-4561-8793-B542589827F6}"/>
              </a:ext>
            </a:extLst>
          </p:cNvPr>
          <p:cNvSpPr txBox="1">
            <a:spLocks/>
          </p:cNvSpPr>
          <p:nvPr/>
        </p:nvSpPr>
        <p:spPr bwMode="auto">
          <a:xfrm>
            <a:off x="0" y="-5442"/>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
        <p:nvSpPr>
          <p:cNvPr id="6" name="TextBox 5">
            <a:extLst>
              <a:ext uri="{FF2B5EF4-FFF2-40B4-BE49-F238E27FC236}">
                <a16:creationId xmlns:a16="http://schemas.microsoft.com/office/drawing/2014/main" id="{6BDC8B62-C80F-427E-A7AE-E227DF983D05}"/>
              </a:ext>
            </a:extLst>
          </p:cNvPr>
          <p:cNvSpPr txBox="1"/>
          <p:nvPr/>
        </p:nvSpPr>
        <p:spPr>
          <a:xfrm>
            <a:off x="486796" y="544685"/>
            <a:ext cx="8314304" cy="830997"/>
          </a:xfrm>
          <a:prstGeom prst="rect">
            <a:avLst/>
          </a:prstGeom>
          <a:noFill/>
        </p:spPr>
        <p:txBody>
          <a:bodyPr wrap="square">
            <a:spAutoFit/>
          </a:bodyPr>
          <a:lstStyle/>
          <a:p>
            <a:r>
              <a:rPr lang="en-US" sz="2400" b="1"/>
              <a:t>The Second Leading Cause of Construction Fatalities Is Being Struck by an Object or a Piece of Equipment</a:t>
            </a:r>
          </a:p>
        </p:txBody>
      </p:sp>
      <p:pic>
        <p:nvPicPr>
          <p:cNvPr id="7" name="Picture 6">
            <a:extLst>
              <a:ext uri="{FF2B5EF4-FFF2-40B4-BE49-F238E27FC236}">
                <a16:creationId xmlns:a16="http://schemas.microsoft.com/office/drawing/2014/main" id="{63B0733F-CE6E-405F-8EC8-183EF338D6FE}"/>
              </a:ext>
            </a:extLst>
          </p:cNvPr>
          <p:cNvPicPr>
            <a:picLocks noChangeAspect="1"/>
          </p:cNvPicPr>
          <p:nvPr/>
        </p:nvPicPr>
        <p:blipFill>
          <a:blip r:embed="rId3"/>
          <a:stretch>
            <a:fillRect/>
          </a:stretch>
        </p:blipFill>
        <p:spPr>
          <a:xfrm>
            <a:off x="3674521" y="1942125"/>
            <a:ext cx="5255347" cy="3371852"/>
          </a:xfrm>
          <a:prstGeom prst="rect">
            <a:avLst/>
          </a:prstGeom>
        </p:spPr>
      </p:pic>
      <p:sp>
        <p:nvSpPr>
          <p:cNvPr id="8" name="TextBox 7">
            <a:extLst>
              <a:ext uri="{FF2B5EF4-FFF2-40B4-BE49-F238E27FC236}">
                <a16:creationId xmlns:a16="http://schemas.microsoft.com/office/drawing/2014/main" id="{97CA9C8C-C9F8-4C7E-B77C-7F32523C7291}"/>
              </a:ext>
            </a:extLst>
          </p:cNvPr>
          <p:cNvSpPr txBox="1"/>
          <p:nvPr/>
        </p:nvSpPr>
        <p:spPr>
          <a:xfrm>
            <a:off x="486796" y="2372810"/>
            <a:ext cx="2974034" cy="2677656"/>
          </a:xfrm>
          <a:prstGeom prst="rect">
            <a:avLst/>
          </a:prstGeom>
          <a:noFill/>
        </p:spPr>
        <p:txBody>
          <a:bodyPr wrap="square" rtlCol="0">
            <a:spAutoFit/>
          </a:bodyPr>
          <a:lstStyle/>
          <a:p>
            <a:r>
              <a:rPr lang="en-US" sz="2400"/>
              <a:t>From 2011 to 2019, more workers were fatally injured from being struck by an object or piece of equipment than struck by a vehicle.</a:t>
            </a:r>
          </a:p>
        </p:txBody>
      </p:sp>
    </p:spTree>
    <p:extLst>
      <p:ext uri="{BB962C8B-B14F-4D97-AF65-F5344CB8AC3E}">
        <p14:creationId xmlns:p14="http://schemas.microsoft.com/office/powerpoint/2010/main" val="420364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7</a:t>
            </a:fld>
            <a:endParaRPr lang="en-US" altLang="en-US">
              <a:solidFill>
                <a:srgbClr val="000000"/>
              </a:solidFill>
              <a:latin typeface="Arial" panose="020B0604020202020204" pitchFamily="34" charset="0"/>
            </a:endParaRPr>
          </a:p>
        </p:txBody>
      </p:sp>
      <p:sp>
        <p:nvSpPr>
          <p:cNvPr id="4" name="AutoShape 2">
            <a:extLst>
              <a:ext uri="{FF2B5EF4-FFF2-40B4-BE49-F238E27FC236}">
                <a16:creationId xmlns:a16="http://schemas.microsoft.com/office/drawing/2014/main" id="{5533ABAD-4552-4FF4-86AE-4B9031654DBB}"/>
              </a:ext>
            </a:extLst>
          </p:cNvPr>
          <p:cNvSpPr txBox="1">
            <a:spLocks noChangeArrowheads="1"/>
          </p:cNvSpPr>
          <p:nvPr/>
        </p:nvSpPr>
        <p:spPr bwMode="auto">
          <a:xfrm>
            <a:off x="388825" y="1264083"/>
            <a:ext cx="5943600" cy="628650"/>
          </a:xfrm>
          <a:prstGeom prst="rect">
            <a:avLst/>
          </a:prstGeom>
          <a:noFill/>
          <a:ln>
            <a:noFill/>
          </a:ln>
          <a:effectLst/>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algn="l"/>
            <a:r>
              <a:rPr lang="en-US" sz="2400"/>
              <a:t>What Are the Leading Causes of Highway Worker Fatalities?</a:t>
            </a:r>
          </a:p>
        </p:txBody>
      </p:sp>
      <p:sp>
        <p:nvSpPr>
          <p:cNvPr id="6" name="TextBox 5">
            <a:extLst>
              <a:ext uri="{FF2B5EF4-FFF2-40B4-BE49-F238E27FC236}">
                <a16:creationId xmlns:a16="http://schemas.microsoft.com/office/drawing/2014/main" id="{623FF20B-8893-4ED5-832E-F33423519A5D}"/>
              </a:ext>
            </a:extLst>
          </p:cNvPr>
          <p:cNvSpPr txBox="1"/>
          <p:nvPr/>
        </p:nvSpPr>
        <p:spPr>
          <a:xfrm>
            <a:off x="388825" y="2151735"/>
            <a:ext cx="4574040" cy="1569660"/>
          </a:xfrm>
          <a:prstGeom prst="rect">
            <a:avLst/>
          </a:prstGeom>
          <a:noFill/>
        </p:spPr>
        <p:txBody>
          <a:bodyPr wrap="square">
            <a:spAutoFit/>
          </a:bodyPr>
          <a:lstStyle/>
          <a:p>
            <a:pPr>
              <a:spcAft>
                <a:spcPts val="900"/>
              </a:spcAft>
              <a:tabLst>
                <a:tab pos="514350" algn="l"/>
              </a:tabLst>
            </a:pPr>
            <a:r>
              <a:rPr lang="en-US" sz="2400"/>
              <a:t>For highway workers on foot… </a:t>
            </a:r>
            <a:br>
              <a:rPr lang="en-US" sz="2400"/>
            </a:br>
            <a:br>
              <a:rPr lang="en-US" sz="2400"/>
            </a:br>
            <a:r>
              <a:rPr lang="en-US" sz="2400" b="1"/>
              <a:t>being struck by construction equipment.</a:t>
            </a:r>
          </a:p>
        </p:txBody>
      </p:sp>
      <p:sp>
        <p:nvSpPr>
          <p:cNvPr id="8" name="TextBox 7">
            <a:extLst>
              <a:ext uri="{FF2B5EF4-FFF2-40B4-BE49-F238E27FC236}">
                <a16:creationId xmlns:a16="http://schemas.microsoft.com/office/drawing/2014/main" id="{EF91CCB2-E8AE-41D0-BA6B-F13C909335BF}"/>
              </a:ext>
            </a:extLst>
          </p:cNvPr>
          <p:cNvSpPr txBox="1"/>
          <p:nvPr/>
        </p:nvSpPr>
        <p:spPr>
          <a:xfrm>
            <a:off x="388825" y="4308464"/>
            <a:ext cx="4574040" cy="1569660"/>
          </a:xfrm>
          <a:prstGeom prst="rect">
            <a:avLst/>
          </a:prstGeom>
          <a:noFill/>
        </p:spPr>
        <p:txBody>
          <a:bodyPr wrap="square">
            <a:spAutoFit/>
          </a:bodyPr>
          <a:lstStyle/>
          <a:p>
            <a:pPr>
              <a:tabLst>
                <a:tab pos="514350" algn="l"/>
              </a:tabLst>
            </a:pPr>
            <a:r>
              <a:rPr lang="en-US" sz="2400"/>
              <a:t>For highway equipment operators…</a:t>
            </a:r>
            <a:br>
              <a:rPr lang="en-US" sz="2400"/>
            </a:br>
            <a:br>
              <a:rPr lang="en-US" sz="2400"/>
            </a:br>
            <a:r>
              <a:rPr lang="en-US" sz="2400" b="1"/>
              <a:t>equipment rollover.</a:t>
            </a:r>
          </a:p>
        </p:txBody>
      </p:sp>
      <p:pic>
        <p:nvPicPr>
          <p:cNvPr id="4098" name="Picture 2" descr="219">
            <a:extLst>
              <a:ext uri="{FF2B5EF4-FFF2-40B4-BE49-F238E27FC236}">
                <a16:creationId xmlns:a16="http://schemas.microsoft.com/office/drawing/2014/main" id="{B278B26B-CAD6-4231-BA38-4D3B902D3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720" y="2694367"/>
            <a:ext cx="3977362" cy="25720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DA44F6B-D4F7-427F-8E90-CC690B6FEB23}"/>
              </a:ext>
            </a:extLst>
          </p:cNvPr>
          <p:cNvSpPr txBox="1"/>
          <p:nvPr/>
        </p:nvSpPr>
        <p:spPr>
          <a:xfrm>
            <a:off x="2825335" y="586949"/>
            <a:ext cx="4596771" cy="461665"/>
          </a:xfrm>
          <a:prstGeom prst="rect">
            <a:avLst/>
          </a:prstGeom>
          <a:noFill/>
        </p:spPr>
        <p:txBody>
          <a:bodyPr wrap="none" rtlCol="0">
            <a:spAutoFit/>
          </a:bodyPr>
          <a:lstStyle/>
          <a:p>
            <a:r>
              <a:rPr lang="en-US" sz="2400" b="1"/>
              <a:t>Vehicle and Roadway Hazards</a:t>
            </a:r>
          </a:p>
        </p:txBody>
      </p:sp>
      <p:sp>
        <p:nvSpPr>
          <p:cNvPr id="12" name="Title 1">
            <a:extLst>
              <a:ext uri="{FF2B5EF4-FFF2-40B4-BE49-F238E27FC236}">
                <a16:creationId xmlns:a16="http://schemas.microsoft.com/office/drawing/2014/main" id="{E7357729-5194-472D-9941-98C8F7C74DC5}"/>
              </a:ext>
            </a:extLst>
          </p:cNvPr>
          <p:cNvSpPr txBox="1">
            <a:spLocks/>
          </p:cNvSpPr>
          <p:nvPr/>
        </p:nvSpPr>
        <p:spPr bwMode="auto">
          <a:xfrm>
            <a:off x="0" y="-5442"/>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1733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8</a:t>
            </a:fld>
            <a:endParaRPr lang="en-US" altLang="en-US">
              <a:solidFill>
                <a:srgbClr val="000000"/>
              </a:solidFill>
              <a:latin typeface="Arial" panose="020B0604020202020204" pitchFamily="34" charset="0"/>
            </a:endParaRPr>
          </a:p>
        </p:txBody>
      </p:sp>
      <p:pic>
        <p:nvPicPr>
          <p:cNvPr id="5122" name="Picture 2" descr="340">
            <a:extLst>
              <a:ext uri="{FF2B5EF4-FFF2-40B4-BE49-F238E27FC236}">
                <a16:creationId xmlns:a16="http://schemas.microsoft.com/office/drawing/2014/main" id="{617C54C5-DB9E-470C-A813-421E593A6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948" y="2448646"/>
            <a:ext cx="2116633" cy="32731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7CA6582-6972-4A01-818F-BF854846850F}"/>
              </a:ext>
            </a:extLst>
          </p:cNvPr>
          <p:cNvSpPr txBox="1"/>
          <p:nvPr/>
        </p:nvSpPr>
        <p:spPr>
          <a:xfrm>
            <a:off x="425562" y="989816"/>
            <a:ext cx="7657079" cy="1323439"/>
          </a:xfrm>
          <a:prstGeom prst="rect">
            <a:avLst/>
          </a:prstGeom>
          <a:noFill/>
        </p:spPr>
        <p:txBody>
          <a:bodyPr wrap="square">
            <a:spAutoFit/>
          </a:bodyPr>
          <a:lstStyle/>
          <a:p>
            <a:r>
              <a:rPr lang="en-US" sz="2000">
                <a:solidFill>
                  <a:srgbClr val="000000"/>
                </a:solidFill>
              </a:rPr>
              <a:t>If vehicle safety practices are not observed at your site, you risk being pinned between construction vehicles and walls, struck by swinging backhoes, crushed beneath overturned vehicles, you risk being struck by trucks or cars.</a:t>
            </a:r>
            <a:endParaRPr lang="en-US" sz="2000"/>
          </a:p>
        </p:txBody>
      </p:sp>
      <p:sp>
        <p:nvSpPr>
          <p:cNvPr id="9" name="TextBox 8">
            <a:extLst>
              <a:ext uri="{FF2B5EF4-FFF2-40B4-BE49-F238E27FC236}">
                <a16:creationId xmlns:a16="http://schemas.microsoft.com/office/drawing/2014/main" id="{8DD062D2-449D-4F4A-BCE8-F7DC87730BC7}"/>
              </a:ext>
            </a:extLst>
          </p:cNvPr>
          <p:cNvSpPr txBox="1"/>
          <p:nvPr/>
        </p:nvSpPr>
        <p:spPr>
          <a:xfrm>
            <a:off x="425562" y="2448646"/>
            <a:ext cx="4574040" cy="400110"/>
          </a:xfrm>
          <a:prstGeom prst="rect">
            <a:avLst/>
          </a:prstGeom>
          <a:noFill/>
        </p:spPr>
        <p:txBody>
          <a:bodyPr wrap="square">
            <a:spAutoFit/>
          </a:bodyPr>
          <a:lstStyle/>
          <a:p>
            <a:r>
              <a:rPr lang="en-US" sz="2000" b="1">
                <a:solidFill>
                  <a:srgbClr val="000000"/>
                </a:solidFill>
              </a:rPr>
              <a:t>How Do I Avoid Hazards?</a:t>
            </a:r>
            <a:endParaRPr lang="en-US" sz="2000"/>
          </a:p>
        </p:txBody>
      </p:sp>
      <p:sp>
        <p:nvSpPr>
          <p:cNvPr id="11" name="TextBox 10">
            <a:extLst>
              <a:ext uri="{FF2B5EF4-FFF2-40B4-BE49-F238E27FC236}">
                <a16:creationId xmlns:a16="http://schemas.microsoft.com/office/drawing/2014/main" id="{938CCD29-D531-4063-84F4-37F3FFAD680D}"/>
              </a:ext>
            </a:extLst>
          </p:cNvPr>
          <p:cNvSpPr txBox="1"/>
          <p:nvPr/>
        </p:nvSpPr>
        <p:spPr>
          <a:xfrm>
            <a:off x="556279" y="2965939"/>
            <a:ext cx="6383452" cy="707886"/>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rPr>
              <a:t>Use traffic signs, barricades or flaggers when construction takes place near public roadways</a:t>
            </a:r>
            <a:endParaRPr lang="en-US" sz="2000"/>
          </a:p>
        </p:txBody>
      </p:sp>
      <p:sp>
        <p:nvSpPr>
          <p:cNvPr id="13" name="TextBox 12">
            <a:extLst>
              <a:ext uri="{FF2B5EF4-FFF2-40B4-BE49-F238E27FC236}">
                <a16:creationId xmlns:a16="http://schemas.microsoft.com/office/drawing/2014/main" id="{A6A25AEA-DB1B-4D2A-A984-6BFCFBA5916B}"/>
              </a:ext>
            </a:extLst>
          </p:cNvPr>
          <p:cNvSpPr txBox="1"/>
          <p:nvPr/>
        </p:nvSpPr>
        <p:spPr>
          <a:xfrm>
            <a:off x="556279" y="3797268"/>
            <a:ext cx="6285479" cy="1323439"/>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rPr>
              <a:t>Workers must be highly visible in all levels of light. Warning clothing, such as red or orange vests, are required; and if worn for night work, must be of reflective material.</a:t>
            </a:r>
          </a:p>
        </p:txBody>
      </p:sp>
      <p:sp>
        <p:nvSpPr>
          <p:cNvPr id="15" name="TextBox 14">
            <a:extLst>
              <a:ext uri="{FF2B5EF4-FFF2-40B4-BE49-F238E27FC236}">
                <a16:creationId xmlns:a16="http://schemas.microsoft.com/office/drawing/2014/main" id="{D7FC6392-1550-4674-AB3E-761E6F24301A}"/>
              </a:ext>
            </a:extLst>
          </p:cNvPr>
          <p:cNvSpPr txBox="1"/>
          <p:nvPr/>
        </p:nvSpPr>
        <p:spPr>
          <a:xfrm>
            <a:off x="556279" y="5244150"/>
            <a:ext cx="6260987" cy="707886"/>
          </a:xfrm>
          <a:prstGeom prst="rect">
            <a:avLst/>
          </a:prstGeom>
          <a:noFill/>
        </p:spPr>
        <p:txBody>
          <a:bodyPr wrap="square">
            <a:spAutoFit/>
          </a:bodyPr>
          <a:lstStyle/>
          <a:p>
            <a:pPr marL="214313" indent="-214313">
              <a:spcAft>
                <a:spcPts val="900"/>
              </a:spcAft>
              <a:buFont typeface="Arial" panose="020B0604020202020204" pitchFamily="34" charset="0"/>
              <a:buChar char="•"/>
            </a:pPr>
            <a:r>
              <a:rPr lang="en-US" sz="2000"/>
              <a:t>Communicate with operators by radio and/or eye contact</a:t>
            </a:r>
          </a:p>
        </p:txBody>
      </p:sp>
      <p:sp>
        <p:nvSpPr>
          <p:cNvPr id="16" name="TextBox 15">
            <a:extLst>
              <a:ext uri="{FF2B5EF4-FFF2-40B4-BE49-F238E27FC236}">
                <a16:creationId xmlns:a16="http://schemas.microsoft.com/office/drawing/2014/main" id="{EB68A8F8-6F93-4A4C-99DD-26BCD65C21B3}"/>
              </a:ext>
            </a:extLst>
          </p:cNvPr>
          <p:cNvSpPr txBox="1"/>
          <p:nvPr/>
        </p:nvSpPr>
        <p:spPr>
          <a:xfrm>
            <a:off x="2273614" y="470449"/>
            <a:ext cx="4596771" cy="461665"/>
          </a:xfrm>
          <a:prstGeom prst="rect">
            <a:avLst/>
          </a:prstGeom>
          <a:noFill/>
        </p:spPr>
        <p:txBody>
          <a:bodyPr wrap="none" rtlCol="0">
            <a:spAutoFit/>
          </a:bodyPr>
          <a:lstStyle/>
          <a:p>
            <a:r>
              <a:rPr lang="en-US" sz="2400" b="1"/>
              <a:t>Vehicle and Roadway Hazards</a:t>
            </a:r>
          </a:p>
        </p:txBody>
      </p:sp>
      <p:sp>
        <p:nvSpPr>
          <p:cNvPr id="12" name="Title 1">
            <a:extLst>
              <a:ext uri="{FF2B5EF4-FFF2-40B4-BE49-F238E27FC236}">
                <a16:creationId xmlns:a16="http://schemas.microsoft.com/office/drawing/2014/main" id="{DAF5E397-8CCE-49B3-9119-683F58E31EFB}"/>
              </a:ext>
            </a:extLst>
          </p:cNvPr>
          <p:cNvSpPr txBox="1">
            <a:spLocks/>
          </p:cNvSpPr>
          <p:nvPr/>
        </p:nvSpPr>
        <p:spPr bwMode="auto">
          <a:xfrm>
            <a:off x="0" y="443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261999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514350"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514350" fontAlgn="base">
                <a:spcBef>
                  <a:spcPct val="0"/>
                </a:spcBef>
                <a:spcAft>
                  <a:spcPct val="0"/>
                </a:spcAft>
                <a:defRPr/>
              </a:pPr>
              <a:t>9</a:t>
            </a:fld>
            <a:endParaRPr lang="en-US" altLang="en-US">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2ADE8A18-4CAA-4A94-995F-EC06C0E62A55}"/>
              </a:ext>
            </a:extLst>
          </p:cNvPr>
          <p:cNvSpPr txBox="1"/>
          <p:nvPr/>
        </p:nvSpPr>
        <p:spPr>
          <a:xfrm>
            <a:off x="198080" y="1236134"/>
            <a:ext cx="4574040" cy="400110"/>
          </a:xfrm>
          <a:prstGeom prst="rect">
            <a:avLst/>
          </a:prstGeom>
          <a:noFill/>
        </p:spPr>
        <p:txBody>
          <a:bodyPr wrap="square">
            <a:spAutoFit/>
          </a:bodyPr>
          <a:lstStyle/>
          <a:p>
            <a:r>
              <a:rPr lang="en-US" sz="2000" b="1">
                <a:solidFill>
                  <a:srgbClr val="000000"/>
                </a:solidFill>
                <a:latin typeface="Helvetica Neue"/>
              </a:rPr>
              <a:t>How Do I Avoid Hazards?</a:t>
            </a:r>
            <a:endParaRPr lang="en-US" sz="2000"/>
          </a:p>
        </p:txBody>
      </p:sp>
      <p:sp>
        <p:nvSpPr>
          <p:cNvPr id="6" name="TextBox 5">
            <a:extLst>
              <a:ext uri="{FF2B5EF4-FFF2-40B4-BE49-F238E27FC236}">
                <a16:creationId xmlns:a16="http://schemas.microsoft.com/office/drawing/2014/main" id="{02BB2871-C923-4365-95E7-F29A057BCBD7}"/>
              </a:ext>
            </a:extLst>
          </p:cNvPr>
          <p:cNvSpPr txBox="1"/>
          <p:nvPr/>
        </p:nvSpPr>
        <p:spPr>
          <a:xfrm>
            <a:off x="229620" y="1801592"/>
            <a:ext cx="6065045" cy="1323439"/>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latin typeface="Helvetica Neue"/>
              </a:rPr>
              <a:t>Do not drive a vehicle in reverse gear with an obstructed rear view, unless it has an audible reverse alarm, or another worker signals that it is safe.</a:t>
            </a:r>
          </a:p>
        </p:txBody>
      </p:sp>
      <p:pic>
        <p:nvPicPr>
          <p:cNvPr id="7" name="Picture 6" descr="Struckby backing up.jpg">
            <a:extLst>
              <a:ext uri="{FF2B5EF4-FFF2-40B4-BE49-F238E27FC236}">
                <a16:creationId xmlns:a16="http://schemas.microsoft.com/office/drawing/2014/main" id="{30E9229D-93D3-4421-AFAD-D8E81F1D186D}"/>
              </a:ext>
            </a:extLst>
          </p:cNvPr>
          <p:cNvPicPr>
            <a:picLocks noChangeAspect="1"/>
          </p:cNvPicPr>
          <p:nvPr/>
        </p:nvPicPr>
        <p:blipFill>
          <a:blip r:embed="rId3" cstate="print"/>
          <a:srcRect l="18285" r="15226"/>
          <a:stretch>
            <a:fillRect/>
          </a:stretch>
        </p:blipFill>
        <p:spPr>
          <a:xfrm>
            <a:off x="6360586" y="2339068"/>
            <a:ext cx="2553794" cy="3393861"/>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41CF97A5-CF60-4934-A0E2-93B588B0A150}"/>
              </a:ext>
            </a:extLst>
          </p:cNvPr>
          <p:cNvSpPr txBox="1"/>
          <p:nvPr/>
        </p:nvSpPr>
        <p:spPr>
          <a:xfrm>
            <a:off x="198079" y="3303569"/>
            <a:ext cx="5942580" cy="1015663"/>
          </a:xfrm>
          <a:prstGeom prst="rect">
            <a:avLst/>
          </a:prstGeom>
          <a:noFill/>
        </p:spPr>
        <p:txBody>
          <a:bodyPr wrap="square">
            <a:spAutoFit/>
          </a:bodyPr>
          <a:lstStyle/>
          <a:p>
            <a:pPr marL="257175" indent="-257175">
              <a:buFont typeface="Arial" panose="020B0604020202020204" pitchFamily="34" charset="0"/>
              <a:buChar char="•"/>
            </a:pPr>
            <a:r>
              <a:rPr lang="en-US" sz="2000">
                <a:solidFill>
                  <a:srgbClr val="000000"/>
                </a:solidFill>
                <a:latin typeface="Helvetica Neue"/>
              </a:rPr>
              <a:t>Drive vehicles or equipment only on roadways or grades that are safely constructed and maintained.</a:t>
            </a:r>
          </a:p>
        </p:txBody>
      </p:sp>
      <p:sp>
        <p:nvSpPr>
          <p:cNvPr id="11" name="TextBox 10">
            <a:extLst>
              <a:ext uri="{FF2B5EF4-FFF2-40B4-BE49-F238E27FC236}">
                <a16:creationId xmlns:a16="http://schemas.microsoft.com/office/drawing/2014/main" id="{CD35B944-11AA-4430-8DE3-CAB8F9CE8AC1}"/>
              </a:ext>
            </a:extLst>
          </p:cNvPr>
          <p:cNvSpPr txBox="1"/>
          <p:nvPr/>
        </p:nvSpPr>
        <p:spPr>
          <a:xfrm>
            <a:off x="198080" y="4497770"/>
            <a:ext cx="5942579" cy="707886"/>
          </a:xfrm>
          <a:prstGeom prst="rect">
            <a:avLst/>
          </a:prstGeom>
          <a:noFill/>
        </p:spPr>
        <p:txBody>
          <a:bodyPr wrap="square">
            <a:spAutoFit/>
          </a:bodyPr>
          <a:lstStyle/>
          <a:p>
            <a:pPr marL="214313" indent="-214313">
              <a:buFont typeface="Arial" panose="020B0604020202020204" pitchFamily="34" charset="0"/>
              <a:buChar char="•"/>
            </a:pPr>
            <a:r>
              <a:rPr lang="en-US" sz="2000">
                <a:solidFill>
                  <a:srgbClr val="000000"/>
                </a:solidFill>
                <a:latin typeface="Helvetica Neue"/>
              </a:rPr>
              <a:t>Do not exceed a vehicle's rated load or lift capacity.</a:t>
            </a:r>
          </a:p>
        </p:txBody>
      </p:sp>
      <p:sp>
        <p:nvSpPr>
          <p:cNvPr id="13" name="TextBox 12">
            <a:extLst>
              <a:ext uri="{FF2B5EF4-FFF2-40B4-BE49-F238E27FC236}">
                <a16:creationId xmlns:a16="http://schemas.microsoft.com/office/drawing/2014/main" id="{934CF0BB-F066-4031-8589-8112A4F2A194}"/>
              </a:ext>
            </a:extLst>
          </p:cNvPr>
          <p:cNvSpPr txBox="1"/>
          <p:nvPr/>
        </p:nvSpPr>
        <p:spPr>
          <a:xfrm>
            <a:off x="198079" y="5384194"/>
            <a:ext cx="5691113" cy="1015663"/>
          </a:xfrm>
          <a:prstGeom prst="rect">
            <a:avLst/>
          </a:prstGeom>
          <a:noFill/>
        </p:spPr>
        <p:txBody>
          <a:bodyPr wrap="square">
            <a:spAutoFit/>
          </a:bodyPr>
          <a:lstStyle/>
          <a:p>
            <a:pPr marL="214313" indent="-214313">
              <a:buFont typeface="Arial" panose="020B0604020202020204" pitchFamily="34" charset="0"/>
              <a:buChar char="•"/>
            </a:pPr>
            <a:r>
              <a:rPr lang="en-US" sz="2000">
                <a:solidFill>
                  <a:srgbClr val="000000"/>
                </a:solidFill>
                <a:latin typeface="Helvetica Neue"/>
              </a:rPr>
              <a:t>Set parking brakes when vehicles and equipment are parked, and chock the wheels if they are on an incline.</a:t>
            </a:r>
          </a:p>
        </p:txBody>
      </p:sp>
      <p:sp>
        <p:nvSpPr>
          <p:cNvPr id="14" name="TextBox 13">
            <a:extLst>
              <a:ext uri="{FF2B5EF4-FFF2-40B4-BE49-F238E27FC236}">
                <a16:creationId xmlns:a16="http://schemas.microsoft.com/office/drawing/2014/main" id="{5A6EB88A-3E44-434A-9FED-1ACF8FD115D8}"/>
              </a:ext>
            </a:extLst>
          </p:cNvPr>
          <p:cNvSpPr txBox="1"/>
          <p:nvPr/>
        </p:nvSpPr>
        <p:spPr>
          <a:xfrm>
            <a:off x="2273614" y="505797"/>
            <a:ext cx="4596771" cy="461665"/>
          </a:xfrm>
          <a:prstGeom prst="rect">
            <a:avLst/>
          </a:prstGeom>
          <a:noFill/>
        </p:spPr>
        <p:txBody>
          <a:bodyPr wrap="none" rtlCol="0">
            <a:spAutoFit/>
          </a:bodyPr>
          <a:lstStyle/>
          <a:p>
            <a:r>
              <a:rPr lang="en-US" sz="2400" b="1"/>
              <a:t>Vehicle and Roadway Hazards</a:t>
            </a:r>
          </a:p>
        </p:txBody>
      </p:sp>
      <p:sp>
        <p:nvSpPr>
          <p:cNvPr id="12" name="Title 1">
            <a:extLst>
              <a:ext uri="{FF2B5EF4-FFF2-40B4-BE49-F238E27FC236}">
                <a16:creationId xmlns:a16="http://schemas.microsoft.com/office/drawing/2014/main" id="{CD0485DF-575A-4F09-BE2B-334A9CEDF3DD}"/>
              </a:ext>
            </a:extLst>
          </p:cNvPr>
          <p:cNvSpPr txBox="1">
            <a:spLocks/>
          </p:cNvSpPr>
          <p:nvPr/>
        </p:nvSpPr>
        <p:spPr bwMode="auto">
          <a:xfrm>
            <a:off x="0" y="-24919"/>
            <a:ext cx="9144000" cy="449876"/>
          </a:xfrm>
          <a:prstGeom prst="rect">
            <a:avLst/>
          </a:prstGeom>
          <a:solidFill>
            <a:schemeClr val="accent5">
              <a:lumMod val="50000"/>
            </a:schemeClr>
          </a:solidFill>
          <a:ln>
            <a:noFill/>
          </a:ln>
          <a:effec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33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5pPr>
            <a:lvl6pPr marL="3429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6pPr>
            <a:lvl7pPr marL="6858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7pPr>
            <a:lvl8pPr marL="10287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8pPr>
            <a:lvl9pPr marL="1371600" algn="ctr" rtl="0" fontAlgn="base">
              <a:spcBef>
                <a:spcPct val="0"/>
              </a:spcBef>
              <a:spcAft>
                <a:spcPct val="0"/>
              </a:spcAft>
              <a:defRPr sz="3300" b="1">
                <a:solidFill>
                  <a:schemeClr val="tx2"/>
                </a:solidFill>
                <a:effectLst>
                  <a:outerShdw blurRad="38100" dist="38100" dir="2700000" algn="tl">
                    <a:srgbClr val="C0C0C0"/>
                  </a:outerShdw>
                </a:effectLst>
                <a:latin typeface="Arial" panose="020B0604020202020204" pitchFamily="34" charset="0"/>
              </a:defRPr>
            </a:lvl9pPr>
          </a:lstStyle>
          <a:p>
            <a:pPr defTabSz="257175">
              <a:defRPr/>
            </a:pPr>
            <a:r>
              <a:rPr lang="en-US" sz="1800">
                <a:latin typeface="Calibri" panose="020F0502020204030204"/>
              </a:rPr>
              <a:t>Struck-By Hazards</a:t>
            </a:r>
            <a:br>
              <a:rPr lang="en-US" sz="2100">
                <a:latin typeface="Calibri" panose="020F0502020204030204"/>
              </a:rPr>
            </a:br>
            <a:r>
              <a:rPr lang="en-US" sz="1200">
                <a:latin typeface="Calibri" panose="020F0502020204030204"/>
                <a:cs typeface="Calibri"/>
              </a:rPr>
              <a:t>Focus Four</a:t>
            </a:r>
          </a:p>
        </p:txBody>
      </p:sp>
    </p:spTree>
    <p:extLst>
      <p:ext uri="{BB962C8B-B14F-4D97-AF65-F5344CB8AC3E}">
        <p14:creationId xmlns:p14="http://schemas.microsoft.com/office/powerpoint/2010/main" val="32486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3" grpId="0"/>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lcf76f155ced4ddcb4097134ff3c332f xmlns="90433dba-107d-4b9e-940f-3766d86c3499">
      <Terms xmlns="http://schemas.microsoft.com/office/infopath/2007/PartnerControls"/>
    </lcf76f155ced4ddcb4097134ff3c332f>
    <TaxCatchAll xmlns="a75f71b9-dc79-41da-af3d-5486b07b51b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FF6F7-FCD4-4DB1-8277-46D03EAD1603}">
  <ds:schemaRefs>
    <ds:schemaRef ds:uri="90433dba-107d-4b9e-940f-3766d86c3499"/>
    <ds:schemaRef ds:uri="a75f71b9-dc79-41da-af3d-5486b07b51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9BF284-453B-4396-8A94-FA1BF21FC7FA}">
  <ds:schemaRefs>
    <ds:schemaRef ds:uri="http://schemas.microsoft.com/sharepoint/v3/contenttype/forms"/>
  </ds:schemaRefs>
</ds:datastoreItem>
</file>

<file path=customXml/itemProps3.xml><?xml version="1.0" encoding="utf-8"?>
<ds:datastoreItem xmlns:ds="http://schemas.openxmlformats.org/officeDocument/2006/customXml" ds:itemID="{2373D8BA-52FD-4B80-B4F8-BE5695B1C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43</Slides>
  <Notes>38</Notes>
  <HiddenSlides>0</HiddenSlide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revision>4</cp:revision>
  <dcterms:created xsi:type="dcterms:W3CDTF">2021-03-12T10:50:35Z</dcterms:created>
  <dcterms:modified xsi:type="dcterms:W3CDTF">2023-03-16T15:20:44Z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