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4"/>
  </p:notesMasterIdLst>
  <p:sldIdLst>
    <p:sldId id="452" r:id="rId5"/>
    <p:sldId id="257" r:id="rId6"/>
    <p:sldId id="258" r:id="rId7"/>
    <p:sldId id="259" r:id="rId8"/>
    <p:sldId id="260" r:id="rId9"/>
    <p:sldId id="261" r:id="rId10"/>
    <p:sldId id="262" r:id="rId11"/>
    <p:sldId id="263" r:id="rId12"/>
    <p:sldId id="264" r:id="rId13"/>
    <p:sldId id="456"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455" r:id="rId42"/>
    <p:sldId id="45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6423F-69D1-4B9E-9FF2-4D4FA4CFBBBE}" v="174" dt="2021-11-15T17:06:14.085"/>
    <p1510:client id="{FA5F4E5A-1FD5-7CCA-59A0-A79C60F4810C}" v="18" dt="2022-05-06T12:12:57.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29" autoAdjust="0"/>
  </p:normalViewPr>
  <p:slideViewPr>
    <p:cSldViewPr snapToGrid="0">
      <p:cViewPr varScale="1">
        <p:scale>
          <a:sx n="80" d="100"/>
          <a:sy n="80" d="100"/>
        </p:scale>
        <p:origin x="25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1053&amp;src_anchor_name=1926.1053(b)(4)"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osha.gov/pls/oshaweb/owalink.query_links?src_doc_type=STANDARDS&amp;src_unique_file=1926_1053&amp;src_anchor_name=1926.1053(b)(1)"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86635C3-1994-4272-88FC-F153A0EE2716}" type="slidenum">
              <a:rPr lang="en-US" altLang="en-US" sz="1200" b="0"/>
              <a:pPr/>
              <a:t>2</a:t>
            </a:fld>
            <a:endParaRPr lang="en-US" altLang="en-US" sz="1200" b="0"/>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xfrm>
            <a:off x="954157" y="4559587"/>
            <a:ext cx="5406887" cy="4321852"/>
          </a:xfrm>
          <a:noFill/>
        </p:spPr>
        <p:txBody>
          <a:bodyPr/>
          <a:lstStyle/>
          <a:p>
            <a:r>
              <a:rPr lang="en-US" altLang="en-US" b="1" dirty="0">
                <a:latin typeface="Arial" panose="020B0604020202020204" pitchFamily="34" charset="0"/>
              </a:rPr>
              <a:t>1926 Subpart X - Stairways and Ladders</a:t>
            </a:r>
          </a:p>
          <a:p>
            <a:endParaRPr lang="en-US" altLang="en-US" b="1" dirty="0">
              <a:latin typeface="Arial" panose="020B0604020202020204" pitchFamily="34" charset="0"/>
            </a:endParaRP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Enabling Objectives:</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Identify types of stairways and ladders used at a construction site.</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types of hazards (i.e., slips, trips, and falls) associated with the use of stairs and ladders.</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Describe protective methods used to prevent stairway and ladder hazards.</a:t>
            </a:r>
          </a:p>
          <a:p>
            <a:pPr marL="228600" lvl="0" indent="-228600">
              <a:buFont typeface="+mj-lt"/>
              <a:buAutoNum type="arabicPeriod"/>
            </a:pP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Recognize employer requirements to protect workers from stairway and ladder hazards.</a:t>
            </a:r>
          </a:p>
          <a:p>
            <a:endParaRPr lang="en-US" altLang="en-US" b="1" dirty="0">
              <a:latin typeface="Arial" panose="020B0604020202020204" pitchFamily="34" charset="0"/>
            </a:endParaRPr>
          </a:p>
        </p:txBody>
      </p:sp>
    </p:spTree>
    <p:extLst>
      <p:ext uri="{BB962C8B-B14F-4D97-AF65-F5344CB8AC3E}">
        <p14:creationId xmlns:p14="http://schemas.microsoft.com/office/powerpoint/2010/main" val="428737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2F224876-B124-4229-8E36-E707AF499616}" type="slidenum">
              <a:rPr lang="en-US" altLang="en-US" sz="1200" b="0"/>
              <a:pPr/>
              <a:t>11</a:t>
            </a:fld>
            <a:endParaRPr lang="en-US" altLang="en-US" sz="1200" b="0"/>
          </a:p>
        </p:txBody>
      </p:sp>
      <p:sp>
        <p:nvSpPr>
          <p:cNvPr id="15363" name="Rectangle 1026"/>
          <p:cNvSpPr>
            <a:spLocks noGrp="1" noRot="1" noChangeAspect="1" noChangeArrowheads="1" noTextEdit="1"/>
          </p:cNvSpPr>
          <p:nvPr>
            <p:ph type="sldImg"/>
          </p:nvPr>
        </p:nvSpPr>
        <p:spPr>
          <a:ln/>
        </p:spPr>
      </p:sp>
      <p:sp>
        <p:nvSpPr>
          <p:cNvPr id="1536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p:txBody>
      </p:sp>
    </p:spTree>
    <p:extLst>
      <p:ext uri="{BB962C8B-B14F-4D97-AF65-F5344CB8AC3E}">
        <p14:creationId xmlns:p14="http://schemas.microsoft.com/office/powerpoint/2010/main" val="1159339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D9B4D10C-6324-41C6-9C4B-5563EE5DA727}" type="slidenum">
              <a:rPr lang="en-US" altLang="en-US" sz="1200" b="0"/>
              <a:pPr/>
              <a:t>12</a:t>
            </a:fld>
            <a:endParaRPr lang="en-US" altLang="en-US" sz="1200" b="0"/>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p:spPr>
        <p:txBody>
          <a:bodyPr/>
          <a:lstStyle/>
          <a:p>
            <a:pPr marL="177845" indent="-177845">
              <a:buFont typeface="Arial" panose="020B0604020202020204" pitchFamily="34" charset="0"/>
              <a:buChar char="•"/>
            </a:pPr>
            <a:r>
              <a:rPr lang="en-US"/>
              <a:t>Extend side rails of portable ladders 3 feet above the upper landing surface </a:t>
            </a:r>
            <a:endParaRPr lang="en-US" sz="1100"/>
          </a:p>
          <a:p>
            <a:pPr marL="652099" lvl="1" indent="-177845">
              <a:buFont typeface="Arial" panose="020B0604020202020204" pitchFamily="34" charset="0"/>
              <a:buChar char="•"/>
            </a:pPr>
            <a:r>
              <a:rPr lang="en-US"/>
              <a:t>When extension is not possible, secure ladder and provide a grasping device to assist workers in mounting/dismounting ladder </a:t>
            </a:r>
            <a:endParaRPr lang="en-US" sz="1100"/>
          </a:p>
          <a:p>
            <a:pPr marL="652099" lvl="1" indent="-177845">
              <a:buFont typeface="Arial" panose="020B0604020202020204" pitchFamily="34" charset="0"/>
              <a:buChar char="•"/>
            </a:pPr>
            <a:r>
              <a:rPr lang="en-US"/>
              <a:t>A ladder extension must not deflect under a load that would cause the ladder to slip off its support</a:t>
            </a:r>
            <a:endParaRPr lang="en-US" sz="1100"/>
          </a:p>
          <a:p>
            <a:pPr marL="652099" lvl="1" indent="-177845">
              <a:buFont typeface="Arial" panose="020B0604020202020204" pitchFamily="34" charset="0"/>
              <a:buChar char="•"/>
            </a:pPr>
            <a:r>
              <a:rPr lang="en-US"/>
              <a:t>Keep ladders free of oil, grease, and other slippery substances</a:t>
            </a:r>
            <a:endParaRPr lang="en-US" sz="1100"/>
          </a:p>
          <a:p>
            <a:pPr marL="177845" indent="-177845">
              <a:buFont typeface="Arial" panose="020B0604020202020204" pitchFamily="34" charset="0"/>
              <a:buChar char="•"/>
            </a:pPr>
            <a:r>
              <a:rPr lang="en-US"/>
              <a:t>Do not exceed maximum intended load of a ladder or the manufacturer’s rated capacity</a:t>
            </a:r>
            <a:endParaRPr lang="en-US" sz="1100"/>
          </a:p>
          <a:p>
            <a:pPr marL="177845" indent="-177845">
              <a:buFont typeface="Arial" panose="020B0604020202020204" pitchFamily="34" charset="0"/>
              <a:buChar char="•"/>
            </a:pPr>
            <a:r>
              <a:rPr lang="en-US"/>
              <a:t>Use ladders only for the purpose for which they were designed</a:t>
            </a:r>
            <a:endParaRPr lang="en-US" sz="1100"/>
          </a:p>
          <a:p>
            <a:pPr marL="177845" indent="-177845">
              <a:buFont typeface="Arial" panose="020B0604020202020204" pitchFamily="34" charset="0"/>
              <a:buChar char="•"/>
            </a:pPr>
            <a:r>
              <a:rPr lang="en-US"/>
              <a:t>Angle non-self-supporting ladders so the horizontal distance from the top support to the foot of the ladder is ¼ the working length of the ladder. Job-made wooden ladders should have an angle that equals about 1/8 the working length.</a:t>
            </a:r>
            <a:endParaRPr lang="en-US" sz="1100"/>
          </a:p>
        </p:txBody>
      </p:sp>
    </p:spTree>
    <p:extLst>
      <p:ext uri="{BB962C8B-B14F-4D97-AF65-F5344CB8AC3E}">
        <p14:creationId xmlns:p14="http://schemas.microsoft.com/office/powerpoint/2010/main" val="186185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ACB3FE61-48C5-4861-83A9-000D61888594}" type="slidenum">
              <a:rPr lang="en-US" altLang="en-US" sz="1200" b="0"/>
              <a:pPr/>
              <a:t>13</a:t>
            </a:fld>
            <a:endParaRPr lang="en-US" altLang="en-US" sz="1200" b="0"/>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marL="177845" indent="-177845">
              <a:buFont typeface="Arial" panose="020B0604020202020204" pitchFamily="34" charset="0"/>
              <a:buChar char="•"/>
            </a:pPr>
            <a:r>
              <a:rPr lang="en-US"/>
              <a:t>Pitch fixed ladders no more than 90 degrees from the horizontal, measured from the back side of the ladder, when used.</a:t>
            </a:r>
          </a:p>
          <a:p>
            <a:pPr marL="177845" indent="-177845">
              <a:buFont typeface="Arial" panose="020B0604020202020204" pitchFamily="34" charset="0"/>
              <a:buChar char="•"/>
            </a:pPr>
            <a:r>
              <a:rPr lang="en-US"/>
              <a:t>Use ladders only on stable and level surfaces or secure ladders to prevent movement.</a:t>
            </a:r>
          </a:p>
          <a:p>
            <a:pPr marL="177845" indent="-177845">
              <a:buFont typeface="Arial" panose="020B0604020202020204" pitchFamily="34" charset="0"/>
              <a:buChar char="•"/>
            </a:pPr>
            <a:r>
              <a:rPr lang="en-US"/>
              <a:t>Do not use ladders on slippery surfaces, unless they are secured or have slip-resistant feet to prevent movement. Slip-resistant feet must not be used as a substitute for the care in placing, lashing, or holding a ladder upon a slippery surface.</a:t>
            </a:r>
          </a:p>
          <a:p>
            <a:endParaRPr lang="en-US" altLang="en-US">
              <a:latin typeface="Arial" panose="020B0604020202020204" pitchFamily="34" charset="0"/>
            </a:endParaRPr>
          </a:p>
        </p:txBody>
      </p:sp>
    </p:spTree>
    <p:extLst>
      <p:ext uri="{BB962C8B-B14F-4D97-AF65-F5344CB8AC3E}">
        <p14:creationId xmlns:p14="http://schemas.microsoft.com/office/powerpoint/2010/main" val="1627722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4419450-7849-4A87-BD4D-A3C6D726E303}" type="slidenum">
              <a:rPr lang="en-US" altLang="en-US" sz="1200" b="0"/>
              <a:pPr/>
              <a:t>14</a:t>
            </a:fld>
            <a:endParaRPr lang="en-US" altLang="en-US" sz="1200" b="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marL="177845" indent="-177845">
              <a:buFont typeface="Arial" panose="020B0604020202020204" pitchFamily="34" charset="0"/>
              <a:buChar char="•"/>
            </a:pPr>
            <a:r>
              <a:rPr lang="en-US"/>
              <a:t>When using a ladder in a doorway, passageway, driveway, or other area where it can be displaced by workplace activities or traffic, secure the ladder to prevent movement or a barricade to keep traffic/activities away from the ladder.</a:t>
            </a:r>
          </a:p>
          <a:p>
            <a:pPr marL="177845" indent="-177845">
              <a:buFont typeface="Arial" panose="020B0604020202020204" pitchFamily="34" charset="0"/>
              <a:buChar char="•"/>
            </a:pPr>
            <a:r>
              <a:rPr lang="en-US"/>
              <a:t>Keep clear areas around top and bottom of ladders.</a:t>
            </a:r>
          </a:p>
          <a:p>
            <a:pPr marL="177845" indent="-177845">
              <a:buFont typeface="Arial" panose="020B0604020202020204" pitchFamily="34" charset="0"/>
              <a:buChar char="•"/>
            </a:pPr>
            <a:r>
              <a:rPr lang="en-US"/>
              <a:t>Equally support the two rails of a non-self-supporting ladder at the top, unless it is equipped with a single support attachment.</a:t>
            </a:r>
          </a:p>
          <a:p>
            <a:pPr marL="177845" indent="-177845">
              <a:buFont typeface="Arial" panose="020B0604020202020204" pitchFamily="34" charset="0"/>
              <a:buChar char="•"/>
            </a:pPr>
            <a:endParaRPr lang="en-US" altLang="en-US">
              <a:latin typeface="Arial" panose="020B0604020202020204" pitchFamily="34" charset="0"/>
            </a:endParaRPr>
          </a:p>
        </p:txBody>
      </p:sp>
    </p:spTree>
    <p:extLst>
      <p:ext uri="{BB962C8B-B14F-4D97-AF65-F5344CB8AC3E}">
        <p14:creationId xmlns:p14="http://schemas.microsoft.com/office/powerpoint/2010/main" val="2759684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9A8370-5555-4720-9623-806BFBBBB132}" type="slidenum">
              <a:rPr lang="en-US" altLang="en-US" sz="1200" b="0"/>
              <a:pPr/>
              <a:t>15</a:t>
            </a:fld>
            <a:endParaRPr lang="en-US" altLang="en-US" sz="1200" b="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r>
              <a:rPr lang="en-US" altLang="en-US" b="1">
                <a:latin typeface="Arial" panose="020B0604020202020204" pitchFamily="34" charset="0"/>
              </a:rPr>
              <a:t>Reference – OSHA Quick</a:t>
            </a:r>
            <a:r>
              <a:rPr lang="en-US" altLang="en-US" b="1" baseline="0">
                <a:latin typeface="Arial" panose="020B0604020202020204" pitchFamily="34" charset="0"/>
              </a:rPr>
              <a:t> Card, Portable Ladder Safety, OSH3246-09N-05 </a:t>
            </a:r>
            <a:endParaRPr lang="en-US" altLang="en-US" b="1">
              <a:latin typeface="Arial" panose="020B0604020202020204" pitchFamily="34" charset="0"/>
            </a:endParaRPr>
          </a:p>
          <a:p>
            <a:endParaRPr lang="en-US" altLang="en-US">
              <a:latin typeface="Arial" panose="020B0604020202020204" pitchFamily="34" charset="0"/>
            </a:endParaRPr>
          </a:p>
          <a:p>
            <a:pPr marL="177845" indent="-177845">
              <a:buFont typeface="Arial" panose="020B0604020202020204" pitchFamily="34" charset="0"/>
              <a:buChar char="•"/>
            </a:pPr>
            <a:r>
              <a:rPr lang="en-US"/>
              <a:t>Always maintain a 3-point (two hands and a foot, or two feet and a hand) contact on the ladder when climbing. </a:t>
            </a:r>
          </a:p>
          <a:p>
            <a:pPr marL="177845" indent="-177845">
              <a:buFont typeface="Arial" panose="020B0604020202020204" pitchFamily="34" charset="0"/>
              <a:buChar char="•"/>
            </a:pPr>
            <a:r>
              <a:rPr lang="en-US"/>
              <a:t>Keep your body near the middle of the step and always face the ladder while climbing. </a:t>
            </a:r>
          </a:p>
          <a:p>
            <a:endParaRPr lang="en-US" altLang="en-US">
              <a:latin typeface="Arial" panose="020B0604020202020204" pitchFamily="34" charset="0"/>
            </a:endParaRPr>
          </a:p>
          <a:p>
            <a:r>
              <a:rPr lang="en-US" altLang="en-US" b="1">
                <a:latin typeface="Arial" panose="020B0604020202020204" pitchFamily="34" charset="0"/>
              </a:rPr>
              <a:t>Additional</a:t>
            </a:r>
            <a:r>
              <a:rPr lang="en-US" altLang="en-US" b="1" baseline="0">
                <a:latin typeface="Arial" panose="020B0604020202020204" pitchFamily="34" charset="0"/>
              </a:rPr>
              <a:t> reference – OSHA Fact Sheet, Reducing Falls in Construction: Safe Use of Extension Ladders, DOC FS-3660 (06/2013)</a:t>
            </a:r>
          </a:p>
          <a:p>
            <a:endParaRPr lang="en-US" altLang="en-US" baseline="0">
              <a:latin typeface="Arial" panose="020B0604020202020204" pitchFamily="34" charset="0"/>
            </a:endParaRPr>
          </a:p>
          <a:p>
            <a:pPr marL="177845" indent="-177845">
              <a:buFont typeface="Arial" panose="020B0604020202020204" pitchFamily="34" charset="0"/>
              <a:buChar char="•"/>
            </a:pPr>
            <a:r>
              <a:rPr lang="en-US"/>
              <a:t>Maintain a 3-point contact (two hands and a foot, or two feet and a hand) when climbing/descending a ladder.</a:t>
            </a:r>
          </a:p>
          <a:p>
            <a:r>
              <a:rPr lang="en-US"/>
              <a:t>•   Face the ladder when climbing up or descending.</a:t>
            </a:r>
          </a:p>
          <a:p>
            <a:r>
              <a:rPr lang="en-US"/>
              <a:t>•   Keep the body inside the side rails.</a:t>
            </a:r>
          </a:p>
          <a:p>
            <a:r>
              <a:rPr lang="en-US"/>
              <a:t>•   Use extra care when getting on or off the ladder at the top or bottom. Avoid tipping the ladder over sideways or causing the </a:t>
            </a:r>
            <a:br>
              <a:rPr lang="en-US"/>
            </a:br>
            <a:r>
              <a:rPr lang="en-US"/>
              <a:t>     ladder base to slide out.</a:t>
            </a:r>
          </a:p>
          <a:p>
            <a:r>
              <a:rPr lang="en-US"/>
              <a:t>•   Carry tools in a tool belt or raise tools up using a hand line. Never carry tools in your hands while climbing up/down a ladder.</a:t>
            </a:r>
            <a:endParaRPr lang="en-US" altLang="en-US">
              <a:latin typeface="Arial" panose="020B0604020202020204" pitchFamily="34" charset="0"/>
            </a:endParaRPr>
          </a:p>
        </p:txBody>
      </p:sp>
    </p:spTree>
    <p:extLst>
      <p:ext uri="{BB962C8B-B14F-4D97-AF65-F5344CB8AC3E}">
        <p14:creationId xmlns:p14="http://schemas.microsoft.com/office/powerpoint/2010/main" val="3280125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9A8370-5555-4720-9623-806BFBBBB132}" type="slidenum">
              <a:rPr lang="en-US" altLang="en-US" sz="1200" b="0"/>
              <a:pPr/>
              <a:t>16</a:t>
            </a:fld>
            <a:endParaRPr lang="en-US" altLang="en-US" sz="1200" b="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300438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9A8370-5555-4720-9623-806BFBBBB132}" type="slidenum">
              <a:rPr lang="en-US" altLang="en-US" sz="1200" b="0"/>
              <a:pPr/>
              <a:t>17</a:t>
            </a:fld>
            <a:endParaRPr lang="en-US" altLang="en-US" sz="1200" b="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p:txBody>
      </p:sp>
    </p:spTree>
    <p:extLst>
      <p:ext uri="{BB962C8B-B14F-4D97-AF65-F5344CB8AC3E}">
        <p14:creationId xmlns:p14="http://schemas.microsoft.com/office/powerpoint/2010/main" val="1297828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3B51D55-D55D-4744-B6EA-83F6E50F25FB}" type="slidenum">
              <a:rPr lang="en-US" altLang="en-US" sz="1200" b="0"/>
              <a:pPr/>
              <a:t>18</a:t>
            </a:fld>
            <a:endParaRPr lang="en-US" altLang="en-US" sz="1200" b="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4082991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CBD48A92-DE14-4632-B718-E5D053FAC036}" type="slidenum">
              <a:rPr lang="en-US" altLang="en-US" sz="1200" b="0"/>
              <a:pPr/>
              <a:t>19</a:t>
            </a:fld>
            <a:endParaRPr lang="en-US" altLang="en-US" sz="1200" b="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3441589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CBD48A92-DE14-4632-B718-E5D053FAC036}" type="slidenum">
              <a:rPr lang="en-US" altLang="en-US" sz="1200" b="0"/>
              <a:pPr/>
              <a:t>20</a:t>
            </a:fld>
            <a:endParaRPr lang="en-US" altLang="en-US" sz="1200" b="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marL="177845" indent="-177845">
              <a:buFont typeface="Arial" panose="020B0604020202020204" pitchFamily="34" charset="0"/>
              <a:buChar char="•"/>
            </a:pPr>
            <a:r>
              <a:rPr lang="en-US"/>
              <a:t>Do not tie or fasten together ladders to create longer sections, unless design is specific for that use.</a:t>
            </a:r>
            <a:endParaRPr lang="en-US" sz="1100"/>
          </a:p>
          <a:p>
            <a:pPr marL="177845" indent="-177845">
              <a:buFont typeface="Arial" panose="020B0604020202020204" pitchFamily="34" charset="0"/>
              <a:buChar char="•"/>
            </a:pPr>
            <a:r>
              <a:rPr lang="en-US"/>
              <a:t>The resulting side rail of spliced side rails must have strength equal to a one-piece side rail of same material.</a:t>
            </a:r>
            <a:endParaRPr lang="en-US" sz="1100"/>
          </a:p>
          <a:p>
            <a:endParaRPr lang="en-US" altLang="en-US">
              <a:latin typeface="Arial" panose="020B0604020202020204" pitchFamily="34" charset="0"/>
            </a:endParaRPr>
          </a:p>
        </p:txBody>
      </p:sp>
    </p:spTree>
    <p:extLst>
      <p:ext uri="{BB962C8B-B14F-4D97-AF65-F5344CB8AC3E}">
        <p14:creationId xmlns:p14="http://schemas.microsoft.com/office/powerpoint/2010/main" val="328121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86635C3-1994-4272-88FC-F153A0EE2716}" type="slidenum">
              <a:rPr lang="en-US" altLang="en-US" sz="1200" b="0"/>
              <a:pPr/>
              <a:t>3</a:t>
            </a:fld>
            <a:endParaRPr lang="en-US" altLang="en-US" sz="1200" b="0"/>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xfrm>
            <a:off x="954157" y="4559587"/>
            <a:ext cx="5406887" cy="4321852"/>
          </a:xfrm>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358844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C61E680-6B03-4AE7-815E-D5F7AD90D30E}" type="slidenum">
              <a:rPr lang="en-US" altLang="en-US" sz="1200" b="0"/>
              <a:pPr/>
              <a:t>21</a:t>
            </a:fld>
            <a:endParaRPr lang="en-US" altLang="en-US" sz="1200" b="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8270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0C9534E-F2A3-43F0-8111-AA2EBC75BE5B}" type="slidenum">
              <a:rPr lang="en-US" altLang="en-US" sz="1200" b="0"/>
              <a:pPr/>
              <a:t>22</a:t>
            </a:fld>
            <a:endParaRPr lang="en-US" altLang="en-US" sz="1200" b="0"/>
          </a:p>
        </p:txBody>
      </p:sp>
      <p:sp>
        <p:nvSpPr>
          <p:cNvPr id="33795" name="Rectangle 1026"/>
          <p:cNvSpPr>
            <a:spLocks noGrp="1" noRot="1" noChangeAspect="1" noChangeArrowheads="1" noTextEdit="1"/>
          </p:cNvSpPr>
          <p:nvPr>
            <p:ph type="sldImg"/>
          </p:nvPr>
        </p:nvSpPr>
        <p:spPr>
          <a:ln/>
        </p:spPr>
      </p:sp>
      <p:sp>
        <p:nvSpPr>
          <p:cNvPr id="33796"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atin typeface="Arial" panose="020B0604020202020204" pitchFamily="34" charset="0"/>
            </a:endParaRPr>
          </a:p>
          <a:p>
            <a:pPr marL="177845" indent="-177845">
              <a:buFont typeface="Arial" panose="020B0604020202020204" pitchFamily="34" charset="0"/>
              <a:buChar char="•"/>
            </a:pPr>
            <a:r>
              <a:rPr lang="en-US"/>
              <a:t>Remove from service any ladder with structural defect</a:t>
            </a:r>
            <a:endParaRPr lang="en-US" sz="1100"/>
          </a:p>
          <a:p>
            <a:pPr marL="652099" lvl="1" indent="-177845">
              <a:buFont typeface="Arial" panose="020B0604020202020204" pitchFamily="34" charset="0"/>
              <a:buChar char="•"/>
            </a:pPr>
            <a:r>
              <a:rPr lang="en-US"/>
              <a:t>Broken or missing rungs, cleats, or steps</a:t>
            </a:r>
            <a:endParaRPr lang="en-US" sz="1100"/>
          </a:p>
          <a:p>
            <a:pPr marL="652099" lvl="1" indent="-177845">
              <a:buFont typeface="Arial" panose="020B0604020202020204" pitchFamily="34" charset="0"/>
              <a:buChar char="•"/>
            </a:pPr>
            <a:r>
              <a:rPr lang="en-US"/>
              <a:t>Broken or split rails</a:t>
            </a:r>
            <a:endParaRPr lang="en-US" sz="1100"/>
          </a:p>
          <a:p>
            <a:pPr marL="652099" lvl="1" indent="-177845">
              <a:buFont typeface="Arial" panose="020B0604020202020204" pitchFamily="34" charset="0"/>
              <a:buChar char="•"/>
            </a:pPr>
            <a:r>
              <a:rPr lang="en-US"/>
              <a:t>Corroded parts</a:t>
            </a:r>
            <a:endParaRPr lang="en-US" sz="1100"/>
          </a:p>
          <a:p>
            <a:pPr marL="652099" lvl="1" indent="-177845">
              <a:buFont typeface="Arial" panose="020B0604020202020204" pitchFamily="34" charset="0"/>
              <a:buChar char="•"/>
            </a:pPr>
            <a:r>
              <a:rPr lang="en-US"/>
              <a:t>Other faulty or defective components</a:t>
            </a:r>
            <a:endParaRPr lang="en-US" sz="1100"/>
          </a:p>
          <a:p>
            <a:pPr marL="177845" indent="-177845">
              <a:buFont typeface="Arial" panose="020B0604020202020204" pitchFamily="34" charset="0"/>
              <a:buChar char="•"/>
            </a:pPr>
            <a:r>
              <a:rPr lang="en-US"/>
              <a:t>Mark as defective or tag “Do Not Use”</a:t>
            </a:r>
            <a:endParaRPr lang="en-US" sz="1100"/>
          </a:p>
          <a:p>
            <a:pPr marL="177845" indent="-177845">
              <a:buFont typeface="Arial" panose="020B0604020202020204" pitchFamily="34" charset="0"/>
              <a:buChar char="•"/>
            </a:pPr>
            <a:r>
              <a:rPr lang="en-US"/>
              <a:t>Repair ladder to condition meeting its original design criteria before being returned to use</a:t>
            </a:r>
            <a:br>
              <a:rPr lang="en-US"/>
            </a:br>
            <a:endParaRPr lang="en-US" sz="1100"/>
          </a:p>
          <a:p>
            <a:endParaRPr lang="en-US" altLang="en-US">
              <a:latin typeface="Arial" panose="020B0604020202020204" pitchFamily="34" charset="0"/>
            </a:endParaRPr>
          </a:p>
        </p:txBody>
      </p:sp>
    </p:spTree>
    <p:extLst>
      <p:ext uri="{BB962C8B-B14F-4D97-AF65-F5344CB8AC3E}">
        <p14:creationId xmlns:p14="http://schemas.microsoft.com/office/powerpoint/2010/main" val="2064885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23</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99042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24</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defTabSz="948507">
              <a:defRPr/>
            </a:pPr>
            <a:r>
              <a:rPr lang="en-US"/>
              <a:t>Install at least one handrail on stairways with four or more risers or more than 30 inches of rise</a:t>
            </a:r>
            <a:endParaRPr lang="en-US">
              <a:effectLst/>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2338631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25</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lvl="0"/>
            <a:r>
              <a:rPr lang="en-US"/>
              <a:t>Install a stair-rail system, including a top rail, mid-rail, and sometimes a </a:t>
            </a:r>
            <a:r>
              <a:rPr lang="en-US" err="1"/>
              <a:t>toeboard</a:t>
            </a:r>
            <a:r>
              <a:rPr lang="en-US"/>
              <a:t>, along the unprotected sides and edges of stairways that rise six feet or more</a:t>
            </a:r>
            <a:endParaRPr lang="en-US">
              <a:effectLst/>
            </a:endParaRPr>
          </a:p>
          <a:p>
            <a:pPr marL="177845" indent="-177845">
              <a:buFont typeface="Arial" panose="020B0604020202020204" pitchFamily="34" charset="0"/>
              <a:buChar char="•"/>
            </a:pPr>
            <a:r>
              <a:rPr lang="en-US"/>
              <a:t>Must be between 30-36 inches from the upper  surface of the stair rail system to the surface of the tread</a:t>
            </a:r>
            <a:endParaRPr lang="en-US">
              <a:effectLst/>
            </a:endParaRPr>
          </a:p>
          <a:p>
            <a:pPr marL="177845" indent="-177845">
              <a:buFont typeface="Arial" panose="020B0604020202020204" pitchFamily="34" charset="0"/>
              <a:buChar char="•"/>
            </a:pPr>
            <a:r>
              <a:rPr lang="en-US"/>
              <a:t>Must be able to withstand a force of at least 200 pounds</a:t>
            </a:r>
            <a:endParaRPr lang="en-US">
              <a:effectLst/>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106823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26</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lvl="0"/>
            <a:r>
              <a:rPr lang="en-US"/>
              <a:t>Build/maintain stairs that meet OSHA requirements:</a:t>
            </a:r>
            <a:endParaRPr lang="en-US" sz="1100"/>
          </a:p>
          <a:p>
            <a:pPr marL="177845" indent="-177845">
              <a:buFont typeface="Arial" panose="020B0604020202020204" pitchFamily="34" charset="0"/>
              <a:buChar char="•"/>
            </a:pPr>
            <a:r>
              <a:rPr lang="en-US"/>
              <a:t>Uniform riser height and uniform tread depth with less than ¼ inch variation</a:t>
            </a:r>
            <a:endParaRPr lang="en-US" sz="1100"/>
          </a:p>
          <a:p>
            <a:pPr marL="177845" indent="-177845">
              <a:buFont typeface="Arial" panose="020B0604020202020204" pitchFamily="34" charset="0"/>
              <a:buChar char="•"/>
            </a:pPr>
            <a:r>
              <a:rPr lang="en-US"/>
              <a:t>Built and installed at an angle between 30 – 50 degrees on the diagonal</a:t>
            </a:r>
            <a:endParaRPr lang="en-US" sz="1100"/>
          </a:p>
          <a:p>
            <a:pPr marL="177845" indent="-177845">
              <a:buFont typeface="Arial" panose="020B0604020202020204" pitchFamily="34" charset="0"/>
              <a:buChar char="•"/>
            </a:pPr>
            <a:r>
              <a:rPr lang="en-US"/>
              <a:t>Install landings (minimum 30 inches deep and 20 inches wide) at least every 12 feet of vertical rise; protect sides with standard 42” guardrail system</a:t>
            </a:r>
            <a:endParaRPr lang="en-US" sz="1100"/>
          </a:p>
          <a:p>
            <a:pPr marL="177845" indent="-177845">
              <a:buFont typeface="Arial" panose="020B0604020202020204" pitchFamily="34" charset="0"/>
              <a:buChar char="•"/>
            </a:pPr>
            <a:r>
              <a:rPr lang="en-US"/>
              <a:t>Remove dangerous projections, such as protruding nails, from all stairway/rail parts</a:t>
            </a:r>
            <a:endParaRPr lang="en-US" sz="1100"/>
          </a:p>
          <a:p>
            <a:pPr marL="177845" indent="-177845">
              <a:buFont typeface="Arial" panose="020B0604020202020204" pitchFamily="34" charset="0"/>
              <a:buChar char="•"/>
            </a:pPr>
            <a:r>
              <a:rPr lang="en-US"/>
              <a:t>Correct slippery conditions on stairways with slip-resistant material</a:t>
            </a:r>
            <a:endParaRPr lang="en-US" sz="1100"/>
          </a:p>
          <a:p>
            <a:endParaRPr lang="en-US" altLang="en-US">
              <a:latin typeface="Arial" panose="020B0604020202020204" pitchFamily="34" charset="0"/>
            </a:endParaRPr>
          </a:p>
        </p:txBody>
      </p:sp>
    </p:spTree>
    <p:extLst>
      <p:ext uri="{BB962C8B-B14F-4D97-AF65-F5344CB8AC3E}">
        <p14:creationId xmlns:p14="http://schemas.microsoft.com/office/powerpoint/2010/main" val="591570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EBECDC5F-30B7-4811-9F24-F2E3F5D37CFA}" type="slidenum">
              <a:rPr lang="en-US" altLang="en-US" sz="1200" b="0"/>
              <a:pPr/>
              <a:t>27</a:t>
            </a:fld>
            <a:endParaRPr lang="en-US" altLang="en-US" sz="1200" b="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lvl="0"/>
            <a:r>
              <a:rPr lang="en-US"/>
              <a:t>Fill temporary pan stairs to the top edge of each pan, and replace treads and landings when worn below the top edge.</a:t>
            </a:r>
          </a:p>
          <a:p>
            <a:pPr lvl="0"/>
            <a:endParaRPr lang="en-US" altLang="en-US">
              <a:latin typeface="Arial" panose="020B0604020202020204" pitchFamily="34" charset="0"/>
            </a:endParaRPr>
          </a:p>
          <a:p>
            <a:pPr lvl="0"/>
            <a:r>
              <a:rPr lang="en-US"/>
              <a:t>Metal pan landings and metal pan treads must be secured in place before filling.</a:t>
            </a:r>
            <a:endParaRPr lang="en-US" altLang="en-US">
              <a:latin typeface="Arial" panose="020B0604020202020204" pitchFamily="34" charset="0"/>
            </a:endParaRPr>
          </a:p>
        </p:txBody>
      </p:sp>
    </p:spTree>
    <p:extLst>
      <p:ext uri="{BB962C8B-B14F-4D97-AF65-F5344CB8AC3E}">
        <p14:creationId xmlns:p14="http://schemas.microsoft.com/office/powerpoint/2010/main" val="301599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C0FF2DA-7296-4498-8AAF-84A4BC29A25E}" type="slidenum">
              <a:rPr lang="en-US" altLang="en-US" sz="1200" b="0"/>
              <a:pPr/>
              <a:t>28</a:t>
            </a:fld>
            <a:endParaRPr lang="en-US" altLang="en-US" sz="1200" b="0"/>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p:txBody>
      </p:sp>
    </p:spTree>
    <p:extLst>
      <p:ext uri="{BB962C8B-B14F-4D97-AF65-F5344CB8AC3E}">
        <p14:creationId xmlns:p14="http://schemas.microsoft.com/office/powerpoint/2010/main" val="1488579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F881ACB4-3CEE-43D1-BC33-8B652901D445}" type="slidenum">
              <a:rPr lang="en-US" altLang="en-US" sz="1200" b="0"/>
              <a:pPr/>
              <a:t>29</a:t>
            </a:fld>
            <a:endParaRPr lang="en-US" altLang="en-US" sz="1200" b="0"/>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r>
              <a:rPr lang="en-US" altLang="en-US">
                <a:latin typeface="Arial" panose="020B0604020202020204" pitchFamily="34" charset="0"/>
              </a:rPr>
              <a:t>Photo on</a:t>
            </a:r>
            <a:r>
              <a:rPr lang="en-US" altLang="en-US" baseline="0">
                <a:latin typeface="Arial" panose="020B0604020202020204" pitchFamily="34" charset="0"/>
              </a:rPr>
              <a:t> left: stepladder is not set up properly to be self-supporting.</a:t>
            </a:r>
          </a:p>
          <a:p>
            <a:r>
              <a:rPr lang="en-US" b="1">
                <a:hlinkClick r:id="rId3" tooltip="1926.1053(b)(4)"/>
              </a:rPr>
              <a:t>1926.1053(b)(4)</a:t>
            </a:r>
            <a:endParaRPr lang="en-US"/>
          </a:p>
          <a:p>
            <a:r>
              <a:rPr lang="en-US"/>
              <a:t>Ladders shall be used only for the purpose for which they were designed.</a:t>
            </a:r>
            <a:endParaRPr lang="en-US" altLang="en-US" baseline="0">
              <a:latin typeface="Arial" panose="020B0604020202020204" pitchFamily="34" charset="0"/>
            </a:endParaRPr>
          </a:p>
          <a:p>
            <a:endParaRPr lang="en-US" altLang="en-US" baseline="0">
              <a:latin typeface="Arial" panose="020B0604020202020204" pitchFamily="34" charset="0"/>
            </a:endParaRPr>
          </a:p>
          <a:p>
            <a:r>
              <a:rPr lang="en-US" altLang="en-US" baseline="0">
                <a:latin typeface="Arial" panose="020B0604020202020204" pitchFamily="34" charset="0"/>
              </a:rPr>
              <a:t>Photo on right: Ladder side rails do not extend at least 3 feet above upper landing surface.  </a:t>
            </a:r>
            <a:r>
              <a:rPr lang="en-US" b="1">
                <a:hlinkClick r:id="rId4" tooltip="1926.1053(b)(1)"/>
              </a:rPr>
              <a:t>1926.1053(b)(1)</a:t>
            </a:r>
            <a:r>
              <a:rPr lang="en-US" b="0" baseline="0"/>
              <a:t> W</a:t>
            </a:r>
            <a:r>
              <a:rPr lang="en-US"/>
              <a:t>hen portable ladders are used for access to an upper landing surface, the ladder side rails shall extend at least 3 feet (.9 m) above the upper landing surface to which the ladder is used to gain access; or, when such an extension is not possible because of the ladder's length, then the ladder shall be secured at its top to a rigid support that will not deflect, and a grasping device, such as a </a:t>
            </a:r>
            <a:r>
              <a:rPr lang="en-US" err="1"/>
              <a:t>grabrail</a:t>
            </a:r>
            <a:r>
              <a:rPr lang="en-US"/>
              <a:t>, shall be provided to assist employees in mounting and dismounting the ladder</a:t>
            </a:r>
            <a:endParaRPr lang="en-US" altLang="en-US">
              <a:latin typeface="Arial" panose="020B0604020202020204" pitchFamily="34" charset="0"/>
            </a:endParaRPr>
          </a:p>
        </p:txBody>
      </p:sp>
    </p:spTree>
    <p:extLst>
      <p:ext uri="{BB962C8B-B14F-4D97-AF65-F5344CB8AC3E}">
        <p14:creationId xmlns:p14="http://schemas.microsoft.com/office/powerpoint/2010/main" val="2154758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B461E7AD-0E61-4C5C-A1B7-70A8A144DF16}" type="slidenum">
              <a:rPr lang="en-US" altLang="en-US" sz="1200" b="0"/>
              <a:pPr/>
              <a:t>30</a:t>
            </a:fld>
            <a:endParaRPr lang="en-US" altLang="en-US" sz="1200" b="0"/>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r>
              <a:rPr lang="en-US" altLang="en-US">
                <a:latin typeface="Arial" panose="020B0604020202020204" pitchFamily="34" charset="0"/>
              </a:rPr>
              <a:t>Photo on left: Cooler</a:t>
            </a:r>
            <a:r>
              <a:rPr lang="en-US" altLang="en-US" baseline="0">
                <a:latin typeface="Arial" panose="020B0604020202020204" pitchFamily="34" charset="0"/>
              </a:rPr>
              <a:t> and bucket limiting access. </a:t>
            </a:r>
            <a:br>
              <a:rPr lang="en-US" altLang="en-US" baseline="0">
                <a:latin typeface="Arial" panose="020B0604020202020204" pitchFamily="34" charset="0"/>
              </a:rPr>
            </a:br>
            <a:r>
              <a:rPr lang="en-US" b="1"/>
              <a:t>1926.1051(a)(3)</a:t>
            </a:r>
            <a:endParaRPr lang="en-US"/>
          </a:p>
          <a:p>
            <a:r>
              <a:rPr lang="en-US"/>
              <a:t>When a building or structure has only one point of access between levels, that point of access shall be kept clear to permit free passage of employees. When work must be performed or equipment must be used such that free passage at that point of access is restricted, a second point of access shall be provided and used.</a:t>
            </a:r>
          </a:p>
          <a:p>
            <a:endParaRPr lang="en-US"/>
          </a:p>
          <a:p>
            <a:r>
              <a:rPr lang="en-US"/>
              <a:t>Photo on right: no handrails,</a:t>
            </a:r>
          </a:p>
          <a:p>
            <a:r>
              <a:rPr lang="en-US" b="1"/>
              <a:t>1926.1052(c)(1)</a:t>
            </a:r>
            <a:endParaRPr lang="en-US"/>
          </a:p>
          <a:p>
            <a:r>
              <a:rPr lang="en-US"/>
              <a:t>Stairways having four or more risers or rising more than 30 inches (76 cm), whichever is less, shall be equipped with:</a:t>
            </a:r>
          </a:p>
          <a:p>
            <a:pPr lvl="1"/>
            <a:r>
              <a:rPr lang="en-US" b="1"/>
              <a:t>1926.1052(c)(1)(</a:t>
            </a:r>
            <a:r>
              <a:rPr lang="en-US" b="1" err="1"/>
              <a:t>i</a:t>
            </a:r>
            <a:r>
              <a:rPr lang="en-US" b="1"/>
              <a:t>)</a:t>
            </a:r>
            <a:endParaRPr lang="en-US"/>
          </a:p>
          <a:p>
            <a:pPr lvl="1"/>
            <a:r>
              <a:rPr lang="en-US"/>
              <a:t>At least one handrail; and</a:t>
            </a:r>
          </a:p>
          <a:p>
            <a:pPr lvl="1"/>
            <a:r>
              <a:rPr lang="en-US" b="1"/>
              <a:t>1926.1052(c)(1)(ii)</a:t>
            </a:r>
            <a:endParaRPr lang="en-US"/>
          </a:p>
          <a:p>
            <a:pPr lvl="1"/>
            <a:r>
              <a:rPr lang="en-US"/>
              <a:t>One </a:t>
            </a:r>
            <a:r>
              <a:rPr lang="en-US" err="1"/>
              <a:t>stairrail</a:t>
            </a:r>
            <a:r>
              <a:rPr lang="en-US"/>
              <a:t> system along each unprotected side or edge.</a:t>
            </a:r>
          </a:p>
          <a:p>
            <a:endParaRPr lang="en-US"/>
          </a:p>
        </p:txBody>
      </p:sp>
    </p:spTree>
    <p:extLst>
      <p:ext uri="{BB962C8B-B14F-4D97-AF65-F5344CB8AC3E}">
        <p14:creationId xmlns:p14="http://schemas.microsoft.com/office/powerpoint/2010/main" val="246029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86635C3-1994-4272-88FC-F153A0EE2716}" type="slidenum">
              <a:rPr lang="en-US" altLang="en-US" sz="1200" b="0"/>
              <a:pPr/>
              <a:t>4</a:t>
            </a:fld>
            <a:endParaRPr lang="en-US" altLang="en-US" sz="1200" b="0"/>
          </a:p>
        </p:txBody>
      </p:sp>
      <p:sp>
        <p:nvSpPr>
          <p:cNvPr id="7171" name="Rectangle 1026"/>
          <p:cNvSpPr>
            <a:spLocks noGrp="1" noRot="1" noChangeAspect="1" noChangeArrowheads="1" noTextEdit="1"/>
          </p:cNvSpPr>
          <p:nvPr>
            <p:ph type="sldImg"/>
          </p:nvPr>
        </p:nvSpPr>
        <p:spPr>
          <a:ln/>
        </p:spPr>
      </p:sp>
      <p:sp>
        <p:nvSpPr>
          <p:cNvPr id="7172" name="Rectangle 1027"/>
          <p:cNvSpPr>
            <a:spLocks noGrp="1" noChangeArrowheads="1"/>
          </p:cNvSpPr>
          <p:nvPr>
            <p:ph type="body" idx="1"/>
          </p:nvPr>
        </p:nvSpPr>
        <p:spPr>
          <a:xfrm>
            <a:off x="954157" y="4559587"/>
            <a:ext cx="5406887" cy="4321852"/>
          </a:xfrm>
          <a:noFill/>
        </p:spPr>
        <p:txBody>
          <a:bodyPr/>
          <a:lstStyle/>
          <a:p>
            <a:r>
              <a:rPr lang="en-US" b="1" dirty="0"/>
              <a:t>Reference: </a:t>
            </a:r>
            <a:r>
              <a:rPr lang="en-US" b="0" dirty="0"/>
              <a:t>Centers</a:t>
            </a:r>
            <a:r>
              <a:rPr lang="en-US" b="0" baseline="0" dirty="0"/>
              <a:t> for Disease Control and Prevention. 2014. “Occupational Ladder Fall Injuries – United States, 2011.” </a:t>
            </a:r>
            <a:r>
              <a:rPr lang="en-US" b="0" i="1" baseline="0" dirty="0"/>
              <a:t>Morbidity and Mortality Weekly Report (MMWR)</a:t>
            </a:r>
            <a:r>
              <a:rPr lang="en-US" b="0" baseline="0" dirty="0"/>
              <a:t>. Access at http://www.cdc.gov/mmwr/preview/mmwrtml/mm6316a2.htm?s_cid=mm6316a2_w.</a:t>
            </a:r>
          </a:p>
          <a:p>
            <a:endParaRPr lang="en-US" b="1" dirty="0"/>
          </a:p>
          <a:p>
            <a:r>
              <a:rPr lang="en-US" b="1" dirty="0"/>
              <a:t>Abbreviations: </a:t>
            </a:r>
          </a:p>
          <a:p>
            <a:r>
              <a:rPr lang="en-US" dirty="0"/>
              <a:t>CFOI = Census of Fatal Occupational Injuries; </a:t>
            </a:r>
          </a:p>
          <a:p>
            <a:r>
              <a:rPr lang="en-US" dirty="0"/>
              <a:t>NEISS-Work = National Electronic Injury Surveillance System–occupational supplement; </a:t>
            </a:r>
          </a:p>
          <a:p>
            <a:r>
              <a:rPr lang="en-US" dirty="0"/>
              <a:t>BLS = Bureau of Labor Statistics.</a:t>
            </a:r>
          </a:p>
          <a:p>
            <a:endParaRPr lang="en-US" dirty="0"/>
          </a:p>
          <a:p>
            <a:r>
              <a:rPr lang="en-US" dirty="0"/>
              <a:t>* Percentage of ladder fall fatalities were generated with restricted access to BLS CFOI microdata and might differ from results released by BLS. Fatality counts on which the percentages are calculated are based are 82 cases where ladder height was indicated and include deaths to workers of all ages, volunteer workers, and resident military personnel. </a:t>
            </a:r>
          </a:p>
          <a:p>
            <a:r>
              <a:rPr lang="en-US" dirty="0"/>
              <a:t>† Excludes 31 fatalities and 22,600 nonfatal injuries with unknown fall height.</a:t>
            </a:r>
          </a:p>
          <a:p>
            <a:r>
              <a:rPr lang="en-US" dirty="0"/>
              <a:t>§ 95% confidence interval.</a:t>
            </a:r>
          </a:p>
          <a:p>
            <a:r>
              <a:rPr lang="en-US" dirty="0"/>
              <a:t>¶ Nonfatal emergency department–treated injuries in this height category did not meet criteria for publication without compromise of confidentiality.</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3991175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28F6AF0-9789-4C63-8B09-D818778318B0}" type="slidenum">
              <a:rPr lang="en-US" altLang="en-US" sz="1200" b="0"/>
              <a:pPr/>
              <a:t>31</a:t>
            </a:fld>
            <a:endParaRPr lang="en-US" altLang="en-US" sz="1200" b="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s-PR" altLang="en-US"/>
          </a:p>
        </p:txBody>
      </p:sp>
    </p:spTree>
    <p:extLst>
      <p:ext uri="{BB962C8B-B14F-4D97-AF65-F5344CB8AC3E}">
        <p14:creationId xmlns:p14="http://schemas.microsoft.com/office/powerpoint/2010/main" val="3600613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300640EB-C610-4F74-A9DE-65685778877E}" type="slidenum">
              <a:rPr lang="en-US" altLang="en-US" sz="1200" b="0"/>
              <a:pPr/>
              <a:t>32</a:t>
            </a:fld>
            <a:endParaRPr lang="en-US" altLang="en-US" sz="1200" b="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s-PR" altLang="en-US"/>
          </a:p>
        </p:txBody>
      </p:sp>
    </p:spTree>
    <p:extLst>
      <p:ext uri="{BB962C8B-B14F-4D97-AF65-F5344CB8AC3E}">
        <p14:creationId xmlns:p14="http://schemas.microsoft.com/office/powerpoint/2010/main" val="2224984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33</a:t>
            </a:fld>
            <a:endParaRPr lang="en-US"/>
          </a:p>
        </p:txBody>
      </p:sp>
    </p:spTree>
    <p:extLst>
      <p:ext uri="{BB962C8B-B14F-4D97-AF65-F5344CB8AC3E}">
        <p14:creationId xmlns:p14="http://schemas.microsoft.com/office/powerpoint/2010/main" val="3594964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34</a:t>
            </a:fld>
            <a:endParaRPr lang="en-US"/>
          </a:p>
        </p:txBody>
      </p:sp>
    </p:spTree>
    <p:extLst>
      <p:ext uri="{BB962C8B-B14F-4D97-AF65-F5344CB8AC3E}">
        <p14:creationId xmlns:p14="http://schemas.microsoft.com/office/powerpoint/2010/main" val="1490322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35</a:t>
            </a:fld>
            <a:endParaRPr lang="en-US"/>
          </a:p>
        </p:txBody>
      </p:sp>
    </p:spTree>
    <p:extLst>
      <p:ext uri="{BB962C8B-B14F-4D97-AF65-F5344CB8AC3E}">
        <p14:creationId xmlns:p14="http://schemas.microsoft.com/office/powerpoint/2010/main" val="2989531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36</a:t>
            </a:fld>
            <a:endParaRPr lang="en-US"/>
          </a:p>
        </p:txBody>
      </p:sp>
    </p:spTree>
    <p:extLst>
      <p:ext uri="{BB962C8B-B14F-4D97-AF65-F5344CB8AC3E}">
        <p14:creationId xmlns:p14="http://schemas.microsoft.com/office/powerpoint/2010/main" val="1218775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2778519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113250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DA5C15-F437-4297-AC0E-A326F66B2931}" type="slidenum">
              <a:rPr lang="en-US" smtClean="0"/>
              <a:t>39</a:t>
            </a:fld>
            <a:endParaRPr lang="en-US"/>
          </a:p>
        </p:txBody>
      </p:sp>
    </p:spTree>
    <p:extLst>
      <p:ext uri="{BB962C8B-B14F-4D97-AF65-F5344CB8AC3E}">
        <p14:creationId xmlns:p14="http://schemas.microsoft.com/office/powerpoint/2010/main" val="391205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41606CCF-E0CE-46F8-840A-B2DB007F5C63}" type="slidenum">
              <a:rPr lang="en-US" altLang="en-US" sz="1200" b="0"/>
              <a:pPr/>
              <a:t>5</a:t>
            </a:fld>
            <a:endParaRPr lang="en-US" altLang="en-US" sz="1200" b="0"/>
          </a:p>
        </p:txBody>
      </p:sp>
      <p:sp>
        <p:nvSpPr>
          <p:cNvPr id="11267" name="Rectangle 1026"/>
          <p:cNvSpPr>
            <a:spLocks noGrp="1" noRot="1" noChangeAspect="1" noChangeArrowheads="1" noTextEdit="1"/>
          </p:cNvSpPr>
          <p:nvPr>
            <p:ph type="sldImg"/>
          </p:nvPr>
        </p:nvSpPr>
        <p:spPr>
          <a:ln/>
        </p:spPr>
      </p:sp>
      <p:sp>
        <p:nvSpPr>
          <p:cNvPr id="11268" name="Rectangle 1027"/>
          <p:cNvSpPr>
            <a:spLocks noGrp="1" noChangeArrowheads="1"/>
          </p:cNvSpPr>
          <p:nvPr>
            <p:ph type="body" idx="1"/>
          </p:nvPr>
        </p:nvSpPr>
        <p:spPr>
          <a:xfrm>
            <a:off x="954157" y="4559587"/>
            <a:ext cx="5406887" cy="4321852"/>
          </a:xfrm>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https://www.osha.gov/Publications/ladders/osha3124.html </a:t>
            </a:r>
            <a:br>
              <a:rPr lang="en-US"/>
            </a:br>
            <a:endParaRPr lang="en-US" altLang="en-US">
              <a:latin typeface="Arial" panose="020B0604020202020204" pitchFamily="34" charset="0"/>
            </a:endParaRPr>
          </a:p>
          <a:p>
            <a:r>
              <a:rPr lang="en-US" altLang="en-US">
                <a:latin typeface="Arial" panose="020B0604020202020204" pitchFamily="34" charset="0"/>
              </a:rPr>
              <a:t>Fixed ladder</a:t>
            </a:r>
            <a:r>
              <a:rPr lang="en-US" altLang="en-US" baseline="0">
                <a:latin typeface="Arial" panose="020B0604020202020204" pitchFamily="34" charset="0"/>
              </a:rPr>
              <a:t> – a ladder that cannot be readily moved or carried because it is an integral part of a building or structure.</a:t>
            </a:r>
          </a:p>
          <a:p>
            <a:endParaRPr lang="en-US" altLang="en-US" baseline="0">
              <a:latin typeface="Arial" panose="020B0604020202020204" pitchFamily="34" charset="0"/>
            </a:endParaRPr>
          </a:p>
          <a:p>
            <a:r>
              <a:rPr lang="en-US" altLang="en-US" baseline="0">
                <a:latin typeface="Arial" panose="020B0604020202020204" pitchFamily="34" charset="0"/>
              </a:rPr>
              <a:t>Job-made wooden ladder – </a:t>
            </a:r>
            <a:r>
              <a:rPr lang="en-US" altLang="en-US" baseline="0">
                <a:latin typeface="Tahoma" panose="020B0604030504040204" pitchFamily="34" charset="0"/>
              </a:rPr>
              <a:t>“…</a:t>
            </a:r>
            <a:r>
              <a:rPr lang="en-US"/>
              <a:t>a ladder constructed at the construction site. It is not commercially-manufactured. A job-made wooden ladder provides access to and from a work area. It is not intended to serve as a work platform. These ladders are temporary, and are used only until a particular phase of work is completed or until permanent stairways or fixed ladders are installed.” (OSHA DOC FS-3661 05/2013)</a:t>
            </a:r>
          </a:p>
          <a:p>
            <a:endParaRPr lang="en-US"/>
          </a:p>
          <a:p>
            <a:r>
              <a:rPr lang="en-US"/>
              <a:t>https://www.osha.gov/Publications/OSHA3661.html</a:t>
            </a:r>
          </a:p>
          <a:p>
            <a:endParaRPr lang="en-US"/>
          </a:p>
          <a:p>
            <a:endParaRPr lang="en-US"/>
          </a:p>
        </p:txBody>
      </p:sp>
    </p:spTree>
    <p:extLst>
      <p:ext uri="{BB962C8B-B14F-4D97-AF65-F5344CB8AC3E}">
        <p14:creationId xmlns:p14="http://schemas.microsoft.com/office/powerpoint/2010/main" val="262803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41606CCF-E0CE-46F8-840A-B2DB007F5C63}" type="slidenum">
              <a:rPr lang="en-US" altLang="en-US" sz="1200" b="0"/>
              <a:pPr/>
              <a:t>6</a:t>
            </a:fld>
            <a:endParaRPr lang="en-US" altLang="en-US" sz="1200" b="0"/>
          </a:p>
        </p:txBody>
      </p:sp>
      <p:sp>
        <p:nvSpPr>
          <p:cNvPr id="11267" name="Rectangle 1026"/>
          <p:cNvSpPr>
            <a:spLocks noGrp="1" noRot="1" noChangeAspect="1" noChangeArrowheads="1" noTextEdit="1"/>
          </p:cNvSpPr>
          <p:nvPr>
            <p:ph type="sldImg"/>
          </p:nvPr>
        </p:nvSpPr>
        <p:spPr>
          <a:ln/>
        </p:spPr>
      </p:sp>
      <p:sp>
        <p:nvSpPr>
          <p:cNvPr id="11268" name="Rectangle 1027"/>
          <p:cNvSpPr>
            <a:spLocks noGrp="1" noChangeArrowheads="1"/>
          </p:cNvSpPr>
          <p:nvPr>
            <p:ph type="body" idx="1"/>
          </p:nvPr>
        </p:nvSpPr>
        <p:spPr>
          <a:xfrm>
            <a:off x="954157" y="4559587"/>
            <a:ext cx="5406887" cy="4321852"/>
          </a:xfrm>
          <a:noFill/>
        </p:spPr>
        <p:txBody>
          <a:bodyPr/>
          <a:lstStyle/>
          <a:p>
            <a:r>
              <a:rPr lang="en-US" altLang="en-US">
                <a:latin typeface="Arial" panose="020B0604020202020204" pitchFamily="34" charset="0"/>
              </a:rPr>
              <a:t>Portable</a:t>
            </a:r>
            <a:r>
              <a:rPr lang="en-US" altLang="en-US" baseline="0">
                <a:latin typeface="Arial" panose="020B0604020202020204" pitchFamily="34" charset="0"/>
              </a:rPr>
              <a:t> ladder – a ladder that can be readily moved or carried</a:t>
            </a:r>
          </a:p>
          <a:p>
            <a:pPr marL="177845" indent="-177845">
              <a:buFont typeface="Arial" panose="020B0604020202020204" pitchFamily="34" charset="0"/>
              <a:buChar char="•"/>
            </a:pPr>
            <a:r>
              <a:rPr lang="en-US" altLang="en-US" baseline="0">
                <a:latin typeface="Arial" panose="020B0604020202020204" pitchFamily="34" charset="0"/>
              </a:rPr>
              <a:t>Self-supporting – stepladder, platform ladder, </a:t>
            </a:r>
            <a:r>
              <a:rPr lang="en-US" altLang="en-US" baseline="0" err="1">
                <a:latin typeface="Arial" panose="020B0604020202020204" pitchFamily="34" charset="0"/>
              </a:rPr>
              <a:t>tressel</a:t>
            </a:r>
            <a:r>
              <a:rPr lang="en-US" altLang="en-US" baseline="0">
                <a:latin typeface="Arial" panose="020B0604020202020204" pitchFamily="34" charset="0"/>
              </a:rPr>
              <a:t> ladder, or other foldout types</a:t>
            </a:r>
          </a:p>
          <a:p>
            <a:pPr marL="177845" indent="-177845">
              <a:buFont typeface="Arial" panose="020B0604020202020204" pitchFamily="34" charset="0"/>
              <a:buChar char="•"/>
            </a:pPr>
            <a:r>
              <a:rPr lang="en-US" altLang="en-US" baseline="0">
                <a:latin typeface="Arial" panose="020B0604020202020204" pitchFamily="34" charset="0"/>
              </a:rPr>
              <a:t>Non-self-supporting – extension ladder or other leaning types</a:t>
            </a:r>
            <a:endParaRPr lang="en-US" altLang="en-US">
              <a:latin typeface="Arial" panose="020B0604020202020204" pitchFamily="34" charset="0"/>
            </a:endParaRPr>
          </a:p>
        </p:txBody>
      </p:sp>
    </p:spTree>
    <p:extLst>
      <p:ext uri="{BB962C8B-B14F-4D97-AF65-F5344CB8AC3E}">
        <p14:creationId xmlns:p14="http://schemas.microsoft.com/office/powerpoint/2010/main" val="74639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138D361B-AA3D-47AF-B774-5604C187EC57}" type="slidenum">
              <a:rPr lang="en-US" altLang="en-US" sz="1200" b="0"/>
              <a:pPr/>
              <a:t>7</a:t>
            </a:fld>
            <a:endParaRPr lang="en-US" altLang="en-US" sz="1200" b="0"/>
          </a:p>
        </p:txBody>
      </p:sp>
      <p:sp>
        <p:nvSpPr>
          <p:cNvPr id="9219" name="Rectangle 1026"/>
          <p:cNvSpPr>
            <a:spLocks noGrp="1" noRot="1" noChangeAspect="1" noChangeArrowheads="1" noTextEdit="1"/>
          </p:cNvSpPr>
          <p:nvPr>
            <p:ph type="sldImg"/>
          </p:nvPr>
        </p:nvSpPr>
        <p:spPr>
          <a:ln/>
        </p:spPr>
      </p:sp>
      <p:sp>
        <p:nvSpPr>
          <p:cNvPr id="9220" name="Rectangle 1027"/>
          <p:cNvSpPr>
            <a:spLocks noGrp="1" noChangeArrowheads="1"/>
          </p:cNvSpPr>
          <p:nvPr>
            <p:ph type="body" idx="1"/>
          </p:nvPr>
        </p:nvSpPr>
        <p:spPr>
          <a:xfrm>
            <a:off x="954157" y="4559587"/>
            <a:ext cx="5406887" cy="4321852"/>
          </a:xfrm>
          <a:noFill/>
        </p:spPr>
        <p:txBody>
          <a:bodyPr/>
          <a:lstStyle/>
          <a:p>
            <a:r>
              <a:rPr lang="en-US" altLang="en-US">
                <a:latin typeface="Arial" panose="020B0604020202020204" pitchFamily="34" charset="0"/>
              </a:rPr>
              <a:t>Stairways</a:t>
            </a:r>
          </a:p>
          <a:p>
            <a:pPr marL="177845" indent="-177845">
              <a:buFont typeface="Arial" panose="020B0604020202020204" pitchFamily="34" charset="0"/>
              <a:buChar char="•"/>
            </a:pPr>
            <a:r>
              <a:rPr lang="en-US" altLang="en-US">
                <a:latin typeface="Arial" panose="020B0604020202020204" pitchFamily="34" charset="0"/>
              </a:rPr>
              <a:t>Temporary stairways - </a:t>
            </a:r>
            <a:r>
              <a:rPr lang="en-US"/>
              <a:t>stairways that will not be a permanent part of the structure on which construction work is being performed.</a:t>
            </a:r>
            <a:br>
              <a:rPr lang="en-US"/>
            </a:br>
            <a:r>
              <a:rPr lang="en-US"/>
              <a:t> </a:t>
            </a:r>
            <a:endParaRPr lang="en-US" altLang="en-US">
              <a:latin typeface="Arial" panose="020B0604020202020204" pitchFamily="34" charset="0"/>
            </a:endParaRPr>
          </a:p>
          <a:p>
            <a:pPr marL="177845" indent="-177845">
              <a:buFont typeface="Arial" panose="020B0604020202020204" pitchFamily="34" charset="0"/>
              <a:buChar char="•"/>
            </a:pPr>
            <a:r>
              <a:rPr lang="en-US" altLang="en-US">
                <a:latin typeface="Arial" panose="020B0604020202020204" pitchFamily="34" charset="0"/>
              </a:rPr>
              <a:t>Permanent stairways</a:t>
            </a:r>
            <a:br>
              <a:rPr lang="en-US" altLang="en-US">
                <a:latin typeface="Arial" panose="020B0604020202020204" pitchFamily="34" charset="0"/>
              </a:rPr>
            </a:br>
            <a:endParaRPr lang="en-US" altLang="en-US">
              <a:latin typeface="Arial" panose="020B0604020202020204" pitchFamily="34" charset="0"/>
            </a:endParaRPr>
          </a:p>
          <a:p>
            <a:pPr marL="177845" indent="-177845">
              <a:buFont typeface="Arial" panose="020B0604020202020204" pitchFamily="34" charset="0"/>
              <a:buChar char="•"/>
            </a:pPr>
            <a:r>
              <a:rPr lang="en-US" altLang="en-US">
                <a:latin typeface="Arial" panose="020B0604020202020204" pitchFamily="34" charset="0"/>
              </a:rPr>
              <a:t>Metal pan stairs – metal pan landings</a:t>
            </a:r>
            <a:r>
              <a:rPr lang="en-US" altLang="en-US" baseline="0">
                <a:latin typeface="Arial" panose="020B0604020202020204" pitchFamily="34" charset="0"/>
              </a:rPr>
              <a:t> and treads filled with concrete or other material for permanent use. During construction, “</a:t>
            </a:r>
            <a:r>
              <a:rPr lang="en-US"/>
              <a:t>foot traffic is prohibited on stairways with pan stairs where the treads and/or landings are to be filled in with concrete or other material at a later date, unless the stairs are temporarily fitted with wood or other solid material at least to the top edge of each pan” [</a:t>
            </a:r>
            <a:r>
              <a:rPr lang="en-US" b="1"/>
              <a:t>1926.1052(b)(1)]</a:t>
            </a:r>
            <a:endParaRPr lang="en-US" altLang="en-US">
              <a:latin typeface="Arial" panose="020B0604020202020204" pitchFamily="34" charset="0"/>
            </a:endParaRPr>
          </a:p>
        </p:txBody>
      </p:sp>
    </p:spTree>
    <p:extLst>
      <p:ext uri="{BB962C8B-B14F-4D97-AF65-F5344CB8AC3E}">
        <p14:creationId xmlns:p14="http://schemas.microsoft.com/office/powerpoint/2010/main" val="99787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205934A-9BC1-49B9-908B-7CBD0A63D9EE}" type="slidenum">
              <a:rPr lang="en-US" altLang="en-US" sz="1200" b="0"/>
              <a:pPr/>
              <a:t>8</a:t>
            </a:fld>
            <a:endParaRPr lang="en-US" altLang="en-US" sz="1200" b="0"/>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marL="177845"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Slips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Grease, oil, wet paint, or other slippery spills/debris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Slippery coatings on ladder</a:t>
            </a:r>
            <a:br>
              <a:rPr lang="en-US">
                <a:latin typeface="Tahoma" panose="020B0604030504040204" pitchFamily="34" charset="0"/>
                <a:ea typeface="Calibri" panose="020F0502020204030204" pitchFamily="34" charset="0"/>
                <a:cs typeface="Times New Roman" panose="02020603050405020304" pitchFamily="18" charset="0"/>
              </a:rPr>
            </a:br>
            <a:endParaRPr lang="en-US" sz="110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Trips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Poor housekeeping/clutter</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Power cords, construction materials, or other items in work area that create tripping hazard</a:t>
            </a:r>
            <a:br>
              <a:rPr lang="en-US">
                <a:latin typeface="Tahoma" panose="020B0604030504040204" pitchFamily="34" charset="0"/>
                <a:ea typeface="Calibri" panose="020F0502020204030204" pitchFamily="34" charset="0"/>
                <a:cs typeface="Times New Roman" panose="02020603050405020304" pitchFamily="18" charset="0"/>
              </a:rPr>
            </a:br>
            <a:endParaRPr lang="en-US" sz="1100">
              <a:latin typeface="Calibri" panose="020F0502020204030204" pitchFamily="34" charset="0"/>
              <a:ea typeface="Calibri" panose="020F0502020204030204" pitchFamily="34" charset="0"/>
              <a:cs typeface="Times New Roman" panose="02020603050405020304" pitchFamily="18" charset="0"/>
            </a:endParaRPr>
          </a:p>
          <a:p>
            <a:pPr marL="177845"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Falls – conditions leading to injury-causing incidents involving falls from ladders or stairways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Improper set-up</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Using ladders with structural defects</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Portable ladders not extending 3 feet above landing surface</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Not securing ladder correctly</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Standing on top two steps of a stepladder</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Overreaching when working from a ladder</a:t>
            </a:r>
            <a:endParaRPr lang="en-US" sz="1100">
              <a:latin typeface="Calibri" panose="020F0502020204030204" pitchFamily="34" charset="0"/>
              <a:ea typeface="Calibri" panose="020F0502020204030204" pitchFamily="34" charset="0"/>
              <a:cs typeface="Times New Roman" panose="02020603050405020304" pitchFamily="18" charset="0"/>
            </a:endParaRPr>
          </a:p>
          <a:p>
            <a:pPr marL="652099" lvl="1" indent="-177845">
              <a:lnSpc>
                <a:spcPct val="115000"/>
              </a:lnSpc>
              <a:spcAft>
                <a:spcPts val="1037"/>
              </a:spcAft>
              <a:buFont typeface="Arial" panose="020B0604020202020204" pitchFamily="34" charset="0"/>
              <a:buChar char="•"/>
            </a:pPr>
            <a:r>
              <a:rPr lang="en-US">
                <a:latin typeface="Tahoma" panose="020B0604030504040204" pitchFamily="34" charset="0"/>
                <a:ea typeface="Calibri" panose="020F0502020204030204" pitchFamily="34" charset="0"/>
                <a:cs typeface="Times New Roman" panose="02020603050405020304" pitchFamily="18" charset="0"/>
              </a:rPr>
              <a:t>Inadequate or missing guardrails or handrails on stairways</a:t>
            </a:r>
            <a:br>
              <a:rPr lang="en-US">
                <a:latin typeface="Tahoma" panose="020B0604030504040204" pitchFamily="34" charset="0"/>
                <a:ea typeface="Calibri" panose="020F0502020204030204" pitchFamily="34" charset="0"/>
                <a:cs typeface="Times New Roman" panose="02020603050405020304" pitchFamily="18" charset="0"/>
              </a:rPr>
            </a:br>
            <a:endParaRPr lang="en-US" sz="1100">
              <a:latin typeface="Calibri" panose="020F0502020204030204" pitchFamily="34" charset="0"/>
              <a:ea typeface="Calibri" panose="020F0502020204030204" pitchFamily="34" charset="0"/>
              <a:cs typeface="Times New Roman" panose="02020603050405020304" pitchFamily="18"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407735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46861">
              <a:defRPr sz="2500" b="1">
                <a:solidFill>
                  <a:schemeClr val="tx1"/>
                </a:solidFill>
                <a:latin typeface="Times New Roman" panose="02020603050405020304" pitchFamily="18" charset="0"/>
              </a:defRPr>
            </a:lvl1pPr>
            <a:lvl2pPr marL="770662" indent="-296408" defTabSz="946861">
              <a:defRPr sz="2500" b="1">
                <a:solidFill>
                  <a:schemeClr val="tx1"/>
                </a:solidFill>
                <a:latin typeface="Times New Roman" panose="02020603050405020304" pitchFamily="18" charset="0"/>
              </a:defRPr>
            </a:lvl2pPr>
            <a:lvl3pPr marL="1185634" indent="-237127" defTabSz="946861">
              <a:defRPr sz="2500" b="1">
                <a:solidFill>
                  <a:schemeClr val="tx1"/>
                </a:solidFill>
                <a:latin typeface="Times New Roman" panose="02020603050405020304" pitchFamily="18" charset="0"/>
              </a:defRPr>
            </a:lvl3pPr>
            <a:lvl4pPr marL="1659887" indent="-237127" defTabSz="946861">
              <a:defRPr sz="2500" b="1">
                <a:solidFill>
                  <a:schemeClr val="tx1"/>
                </a:solidFill>
                <a:latin typeface="Times New Roman" panose="02020603050405020304" pitchFamily="18" charset="0"/>
              </a:defRPr>
            </a:lvl4pPr>
            <a:lvl5pPr marL="2134141" indent="-237127" defTabSz="946861">
              <a:defRPr sz="2500" b="1">
                <a:solidFill>
                  <a:schemeClr val="tx1"/>
                </a:solidFill>
                <a:latin typeface="Times New Roman" panose="02020603050405020304" pitchFamily="18" charset="0"/>
              </a:defRPr>
            </a:lvl5pPr>
            <a:lvl6pPr marL="2608395" indent="-237127" defTabSz="946861" eaLnBrk="0" fontAlgn="base" hangingPunct="0">
              <a:spcBef>
                <a:spcPct val="0"/>
              </a:spcBef>
              <a:spcAft>
                <a:spcPct val="0"/>
              </a:spcAft>
              <a:defRPr sz="2500" b="1">
                <a:solidFill>
                  <a:schemeClr val="tx1"/>
                </a:solidFill>
                <a:latin typeface="Times New Roman" panose="02020603050405020304" pitchFamily="18" charset="0"/>
              </a:defRPr>
            </a:lvl6pPr>
            <a:lvl7pPr marL="3082648" indent="-237127" defTabSz="946861" eaLnBrk="0" fontAlgn="base" hangingPunct="0">
              <a:spcBef>
                <a:spcPct val="0"/>
              </a:spcBef>
              <a:spcAft>
                <a:spcPct val="0"/>
              </a:spcAft>
              <a:defRPr sz="2500" b="1">
                <a:solidFill>
                  <a:schemeClr val="tx1"/>
                </a:solidFill>
                <a:latin typeface="Times New Roman" panose="02020603050405020304" pitchFamily="18" charset="0"/>
              </a:defRPr>
            </a:lvl7pPr>
            <a:lvl8pPr marL="3556902" indent="-237127" defTabSz="946861" eaLnBrk="0" fontAlgn="base" hangingPunct="0">
              <a:spcBef>
                <a:spcPct val="0"/>
              </a:spcBef>
              <a:spcAft>
                <a:spcPct val="0"/>
              </a:spcAft>
              <a:defRPr sz="2500" b="1">
                <a:solidFill>
                  <a:schemeClr val="tx1"/>
                </a:solidFill>
                <a:latin typeface="Times New Roman" panose="02020603050405020304" pitchFamily="18" charset="0"/>
              </a:defRPr>
            </a:lvl8pPr>
            <a:lvl9pPr marL="4031155" indent="-237127" defTabSz="946861" eaLnBrk="0" fontAlgn="base" hangingPunct="0">
              <a:spcBef>
                <a:spcPct val="0"/>
              </a:spcBef>
              <a:spcAft>
                <a:spcPct val="0"/>
              </a:spcAft>
              <a:defRPr sz="2500" b="1">
                <a:solidFill>
                  <a:schemeClr val="tx1"/>
                </a:solidFill>
                <a:latin typeface="Times New Roman" panose="02020603050405020304" pitchFamily="18" charset="0"/>
              </a:defRPr>
            </a:lvl9pPr>
          </a:lstStyle>
          <a:p>
            <a:fld id="{8205934A-9BC1-49B9-908B-7CBD0A63D9EE}" type="slidenum">
              <a:rPr lang="en-US" altLang="en-US" sz="1200" b="0"/>
              <a:pPr/>
              <a:t>9</a:t>
            </a:fld>
            <a:endParaRPr lang="en-US" altLang="en-US" sz="1200" b="0"/>
          </a:p>
        </p:txBody>
      </p:sp>
      <p:sp>
        <p:nvSpPr>
          <p:cNvPr id="13315" name="Rectangle 1026"/>
          <p:cNvSpPr>
            <a:spLocks noGrp="1" noRot="1" noChangeAspect="1" noChangeArrowheads="1" noTextEdit="1"/>
          </p:cNvSpPr>
          <p:nvPr>
            <p:ph type="sldImg"/>
          </p:nvPr>
        </p:nvSpPr>
        <p:spPr>
          <a:ln/>
        </p:spPr>
      </p:sp>
      <p:sp>
        <p:nvSpPr>
          <p:cNvPr id="13316" name="Rectangle 1027"/>
          <p:cNvSpPr>
            <a:spLocks noGrp="1" noChangeArrowheads="1"/>
          </p:cNvSpPr>
          <p:nvPr>
            <p:ph type="body" idx="1"/>
          </p:nvPr>
        </p:nvSpPr>
        <p:spPr>
          <a:noFill/>
        </p:spPr>
        <p:txBody>
          <a:bodyPr/>
          <a:lstStyle/>
          <a:p>
            <a:r>
              <a:rPr lang="en-US" altLang="en-US">
                <a:latin typeface="Arial" panose="020B0604020202020204" pitchFamily="34" charset="0"/>
              </a:rPr>
              <a:t>Reference – OSHA Publication 3124, Stairways and Ladders</a:t>
            </a:r>
          </a:p>
          <a:p>
            <a:endParaRPr lang="en-US" altLang="en-US">
              <a:latin typeface="Arial" panose="020B0604020202020204" pitchFamily="34" charset="0"/>
            </a:endParaRPr>
          </a:p>
          <a:p>
            <a:pPr marL="177845" indent="-177845">
              <a:buFont typeface="Arial" panose="020B0604020202020204" pitchFamily="34" charset="0"/>
              <a:buChar char="•"/>
            </a:pPr>
            <a:r>
              <a:rPr lang="en-US"/>
              <a:t>Other potential hazards</a:t>
            </a:r>
            <a:endParaRPr lang="en-US" sz="1100"/>
          </a:p>
          <a:p>
            <a:pPr marL="652099" lvl="1" indent="-177845">
              <a:buFont typeface="Arial" panose="020B0604020202020204" pitchFamily="34" charset="0"/>
              <a:buChar char="•"/>
            </a:pPr>
            <a:r>
              <a:rPr lang="en-US"/>
              <a:t>Ladder contact with power lines</a:t>
            </a:r>
            <a:endParaRPr lang="en-US" sz="1100"/>
          </a:p>
          <a:p>
            <a:pPr marL="652099" lvl="1" indent="-177845">
              <a:buFont typeface="Arial" panose="020B0604020202020204" pitchFamily="34" charset="0"/>
              <a:buChar char="•"/>
            </a:pPr>
            <a:r>
              <a:rPr lang="en-US"/>
              <a:t>Falling objects from elevated level when objects are placed on ladders or stairways or are being carried up/down the ladder or stairway</a:t>
            </a:r>
            <a:endParaRPr lang="en-US" sz="1100"/>
          </a:p>
          <a:p>
            <a:pPr marL="652099" lvl="1" indent="-177845">
              <a:buFont typeface="Arial" panose="020B0604020202020204" pitchFamily="34" charset="0"/>
              <a:buChar char="•"/>
            </a:pPr>
            <a:r>
              <a:rPr lang="en-US"/>
              <a:t>Protruding objects, sharp edges, or rough spots on stairways that could cause injuries</a:t>
            </a:r>
            <a:endParaRPr lang="en-US" altLang="en-US">
              <a:latin typeface="Arial" panose="020B0604020202020204" pitchFamily="34" charset="0"/>
            </a:endParaRPr>
          </a:p>
        </p:txBody>
      </p:sp>
    </p:spTree>
    <p:extLst>
      <p:ext uri="{BB962C8B-B14F-4D97-AF65-F5344CB8AC3E}">
        <p14:creationId xmlns:p14="http://schemas.microsoft.com/office/powerpoint/2010/main" val="354914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ladder must extend at least 48 in. above the sill of the access door or handgrips shall be provided to the same height. </a:t>
            </a:r>
          </a:p>
          <a:p>
            <a:pPr marL="171450" indent="-171450">
              <a:buFont typeface="Arial" panose="020B0604020202020204" pitchFamily="34" charset="0"/>
              <a:buChar char="•"/>
            </a:pPr>
            <a:r>
              <a:rPr lang="en-US" dirty="0"/>
              <a:t>The ladder rungs, cleats, or steps must be at least 16 in. wide. When there are obstructions, the width can be decreased to less than 16 in., but not less than 9 in.</a:t>
            </a:r>
          </a:p>
          <a:p>
            <a:pPr marL="171450" indent="-171450">
              <a:buFont typeface="Arial" panose="020B0604020202020204" pitchFamily="34" charset="0"/>
              <a:buChar char="•"/>
            </a:pPr>
            <a:r>
              <a:rPr lang="en-US" dirty="0"/>
              <a:t>The ladder rungs, cleats, or steps must be spaced 12 in. ±  0.5 in. on center, at least to the height of access door sill, and must minimize slipping (e.g., knurling, dimpling, coating with skid-resistant material, etc.). </a:t>
            </a:r>
          </a:p>
          <a:p>
            <a:pPr marL="171450" indent="-171450">
              <a:buFont typeface="Arial" panose="020B0604020202020204" pitchFamily="34" charset="0"/>
              <a:buChar char="•"/>
            </a:pPr>
            <a:r>
              <a:rPr lang="en-US" dirty="0"/>
              <a:t>Must have a clear distance of at least 4.5 in. from the centerline of the rungs, cleats, or steps to the nearest permanent object in back of the ladder. </a:t>
            </a:r>
          </a:p>
          <a:p>
            <a:pPr marL="171450" indent="-171450">
              <a:buFont typeface="Arial" panose="020B0604020202020204" pitchFamily="34" charset="0"/>
              <a:buChar char="•"/>
            </a:pPr>
            <a:r>
              <a:rPr lang="en-US" dirty="0"/>
              <a:t>Side rails, if provided, must have a clear distance of not less than 4.5 in. from their centerline to the nearest permanent object. </a:t>
            </a:r>
          </a:p>
          <a:p>
            <a:pPr marL="171450" indent="-171450">
              <a:buFont typeface="Arial" panose="020B0604020202020204" pitchFamily="34" charset="0"/>
              <a:buChar char="•"/>
            </a:pPr>
            <a:r>
              <a:rPr lang="en-US" dirty="0"/>
              <a:t>The ladder must be capable of sustaining a load of 300 lb.</a:t>
            </a:r>
          </a:p>
        </p:txBody>
      </p:sp>
      <p:sp>
        <p:nvSpPr>
          <p:cNvPr id="4" name="Slide Number Placeholder 3"/>
          <p:cNvSpPr>
            <a:spLocks noGrp="1"/>
          </p:cNvSpPr>
          <p:nvPr>
            <p:ph type="sldNum" sz="quarter" idx="5"/>
          </p:nvPr>
        </p:nvSpPr>
        <p:spPr/>
        <p:txBody>
          <a:bodyPr/>
          <a:lstStyle/>
          <a:p>
            <a:fld id="{CBDA5C15-F437-4297-AC0E-A326F66B2931}" type="slidenum">
              <a:rPr lang="en-US" smtClean="0"/>
              <a:t>10</a:t>
            </a:fld>
            <a:endParaRPr lang="en-US"/>
          </a:p>
        </p:txBody>
      </p:sp>
    </p:spTree>
    <p:extLst>
      <p:ext uri="{BB962C8B-B14F-4D97-AF65-F5344CB8AC3E}">
        <p14:creationId xmlns:p14="http://schemas.microsoft.com/office/powerpoint/2010/main" val="3343137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jfif"/></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osha.gov/as/opa/worker/employer-responsibility.html" TargetMode="External"/><Relationship Id="rId7" Type="http://schemas.openxmlformats.org/officeDocument/2006/relationships/hyperlink" Target="https://www.osh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osha.gov/contactus/bystate" TargetMode="External"/><Relationship Id="rId5" Type="http://schemas.openxmlformats.org/officeDocument/2006/relationships/hyperlink" Target="https://www.osha.gov/consultation" TargetMode="External"/><Relationship Id="rId4" Type="http://schemas.openxmlformats.org/officeDocument/2006/relationships/hyperlink" Target="https://www.osha.gov/work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1690437" y="2915997"/>
            <a:ext cx="5763126" cy="1338828"/>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prstClr val="black"/>
                </a:solidFill>
                <a:effectLst/>
                <a:uLnTx/>
                <a:uFillTx/>
                <a:latin typeface="Calibri" panose="020F0502020204030204"/>
                <a:ea typeface="+mn-ea"/>
                <a:cs typeface="+mn-cs"/>
              </a:rPr>
              <a:t>1926 Construction</a:t>
            </a:r>
          </a:p>
          <a:p>
            <a:pPr algn="ctr" defTabSz="342900">
              <a:defRPr/>
            </a:pPr>
            <a:r>
              <a:rPr lang="en-US" sz="4050" b="1">
                <a:latin typeface="Calibri" panose="020F0502020204030204"/>
                <a:cs typeface="Calibri"/>
              </a:rPr>
              <a:t>Stairways and Ladders</a:t>
            </a:r>
            <a:endParaRPr lang="en-US" sz="4050" b="1">
              <a:latin typeface="Calibri" panose="020F0502020204030204"/>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5CE340-CA06-4368-8421-2AE30BB0A458}"/>
              </a:ext>
            </a:extLst>
          </p:cNvPr>
          <p:cNvSpPr>
            <a:spLocks noGrp="1"/>
          </p:cNvSpPr>
          <p:nvPr>
            <p:ph type="sldNum" sz="quarter" idx="12"/>
          </p:nvPr>
        </p:nvSpPr>
        <p:spPr/>
        <p:txBody>
          <a:bodyPr/>
          <a:lstStyle/>
          <a:p>
            <a:pPr>
              <a:defRPr/>
            </a:pPr>
            <a:fld id="{A17285FE-B10B-417F-A1CF-E46897E2C023}" type="slidenum">
              <a:rPr lang="en-US" altLang="en-US" smtClean="0"/>
              <a:pPr>
                <a:defRPr/>
              </a:pPr>
              <a:t>10</a:t>
            </a:fld>
            <a:endParaRPr lang="en-US" altLang="en-US"/>
          </a:p>
        </p:txBody>
      </p:sp>
      <p:sp>
        <p:nvSpPr>
          <p:cNvPr id="3" name="Rectangle 7">
            <a:extLst>
              <a:ext uri="{FF2B5EF4-FFF2-40B4-BE49-F238E27FC236}">
                <a16:creationId xmlns:a16="http://schemas.microsoft.com/office/drawing/2014/main" id="{CFA8E9AA-EEFF-4BE8-B1FB-F07114B7727F}"/>
              </a:ext>
            </a:extLst>
          </p:cNvPr>
          <p:cNvSpPr txBox="1">
            <a:spLocks noChangeArrowheads="1"/>
          </p:cNvSpPr>
          <p:nvPr/>
        </p:nvSpPr>
        <p:spPr>
          <a:xfrm>
            <a:off x="183833" y="592517"/>
            <a:ext cx="8803756" cy="1143000"/>
          </a:xfrm>
          <a:prstGeom prst="rect">
            <a:avLst/>
          </a:prstGeom>
        </p:spPr>
        <p:txBody>
          <a:bodyPr>
            <a:normAutofit fontScale="97500"/>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altLang="en-US" sz="3200" dirty="0"/>
              <a:t>Hazards Associated with Stairs and </a:t>
            </a:r>
            <a:r>
              <a:rPr lang="es-PR" altLang="en-US" sz="3200" dirty="0"/>
              <a:t>Ladders</a:t>
            </a:r>
            <a:r>
              <a:rPr lang="en-US" altLang="en-US" sz="3200" dirty="0"/>
              <a:t>  </a:t>
            </a:r>
          </a:p>
        </p:txBody>
      </p:sp>
      <p:sp>
        <p:nvSpPr>
          <p:cNvPr id="4" name="Title 1">
            <a:extLst>
              <a:ext uri="{FF2B5EF4-FFF2-40B4-BE49-F238E27FC236}">
                <a16:creationId xmlns:a16="http://schemas.microsoft.com/office/drawing/2014/main" id="{B9AD9A2C-A5F2-4287-9A61-255D0288AED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pic>
        <p:nvPicPr>
          <p:cNvPr id="6" name="Picture 5" descr="A picture containing indoor, bathroom, door, old&#10;&#10;Description automatically generated">
            <a:extLst>
              <a:ext uri="{FF2B5EF4-FFF2-40B4-BE49-F238E27FC236}">
                <a16:creationId xmlns:a16="http://schemas.microsoft.com/office/drawing/2014/main" id="{759DD5D1-D486-4845-BD65-C59D503A6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33" y="2418347"/>
            <a:ext cx="2287304" cy="4303127"/>
          </a:xfrm>
          <a:prstGeom prst="rect">
            <a:avLst/>
          </a:prstGeom>
        </p:spPr>
      </p:pic>
      <p:pic>
        <p:nvPicPr>
          <p:cNvPr id="8" name="Picture 7" descr="A picture containing dirty, indoor, old, cement&#10;&#10;Description automatically generated">
            <a:extLst>
              <a:ext uri="{FF2B5EF4-FFF2-40B4-BE49-F238E27FC236}">
                <a16:creationId xmlns:a16="http://schemas.microsoft.com/office/drawing/2014/main" id="{427DF277-035D-4E00-AAA8-BE8294586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7578" y="3902099"/>
            <a:ext cx="5269049" cy="2819375"/>
          </a:xfrm>
          <a:prstGeom prst="rect">
            <a:avLst/>
          </a:prstGeom>
        </p:spPr>
      </p:pic>
      <p:sp>
        <p:nvSpPr>
          <p:cNvPr id="9" name="TextBox 8">
            <a:extLst>
              <a:ext uri="{FF2B5EF4-FFF2-40B4-BE49-F238E27FC236}">
                <a16:creationId xmlns:a16="http://schemas.microsoft.com/office/drawing/2014/main" id="{0B14E62F-0663-4D16-8538-0ADF5F8A3B54}"/>
              </a:ext>
            </a:extLst>
          </p:cNvPr>
          <p:cNvSpPr txBox="1"/>
          <p:nvPr/>
        </p:nvSpPr>
        <p:spPr>
          <a:xfrm>
            <a:off x="263641" y="1196314"/>
            <a:ext cx="8616718" cy="707886"/>
          </a:xfrm>
          <a:prstGeom prst="rect">
            <a:avLst/>
          </a:prstGeom>
          <a:noFill/>
        </p:spPr>
        <p:txBody>
          <a:bodyPr wrap="none" rtlCol="0">
            <a:spAutoFit/>
          </a:bodyPr>
          <a:lstStyle/>
          <a:p>
            <a:r>
              <a:rPr lang="en-US" sz="2000" dirty="0"/>
              <a:t>Use caution when accessing a pit ladder, and make sure you have control </a:t>
            </a:r>
          </a:p>
          <a:p>
            <a:r>
              <a:rPr lang="en-US" sz="2000" dirty="0"/>
              <a:t>of the conveyance before entering the pit. </a:t>
            </a:r>
          </a:p>
        </p:txBody>
      </p:sp>
      <p:sp>
        <p:nvSpPr>
          <p:cNvPr id="10" name="TextBox 9">
            <a:extLst>
              <a:ext uri="{FF2B5EF4-FFF2-40B4-BE49-F238E27FC236}">
                <a16:creationId xmlns:a16="http://schemas.microsoft.com/office/drawing/2014/main" id="{DECD3613-DAFC-4F45-B4B5-4172BE21AC92}"/>
              </a:ext>
            </a:extLst>
          </p:cNvPr>
          <p:cNvSpPr txBox="1"/>
          <p:nvPr/>
        </p:nvSpPr>
        <p:spPr>
          <a:xfrm>
            <a:off x="2567390" y="2105561"/>
            <a:ext cx="6476966" cy="1323439"/>
          </a:xfrm>
          <a:prstGeom prst="rect">
            <a:avLst/>
          </a:prstGeom>
          <a:noFill/>
        </p:spPr>
        <p:txBody>
          <a:bodyPr wrap="none" rtlCol="0">
            <a:spAutoFit/>
          </a:bodyPr>
          <a:lstStyle/>
          <a:p>
            <a:r>
              <a:rPr lang="en-US" sz="2000" dirty="0"/>
              <a:t>Pit ladders are often installed with their rungs close to </a:t>
            </a:r>
          </a:p>
          <a:p>
            <a:r>
              <a:rPr lang="en-US" sz="2000" dirty="0"/>
              <a:t>the pit wall. Be aware of your footing and always </a:t>
            </a:r>
          </a:p>
          <a:p>
            <a:r>
              <a:rPr lang="en-US" sz="2000" dirty="0"/>
              <a:t>maintain 3 points of contact. ASME A17.1 section 2.2.4 </a:t>
            </a:r>
          </a:p>
          <a:p>
            <a:r>
              <a:rPr lang="en-US" sz="2000" dirty="0"/>
              <a:t>lists the requirements for pit ladders. </a:t>
            </a:r>
          </a:p>
        </p:txBody>
      </p:sp>
    </p:spTree>
    <p:extLst>
      <p:ext uri="{BB962C8B-B14F-4D97-AF65-F5344CB8AC3E}">
        <p14:creationId xmlns:p14="http://schemas.microsoft.com/office/powerpoint/2010/main" val="270090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6"/>
          <p:cNvSpPr>
            <a:spLocks noGrp="1" noChangeArrowheads="1"/>
          </p:cNvSpPr>
          <p:nvPr>
            <p:ph type="body" idx="1"/>
          </p:nvPr>
        </p:nvSpPr>
        <p:spPr>
          <a:xfrm>
            <a:off x="922866" y="2185811"/>
            <a:ext cx="4876800" cy="2486378"/>
          </a:xfrm>
        </p:spPr>
        <p:txBody>
          <a:bodyPr/>
          <a:lstStyle/>
          <a:p>
            <a:pPr>
              <a:lnSpc>
                <a:spcPct val="90000"/>
              </a:lnSpc>
              <a:spcBef>
                <a:spcPct val="45000"/>
              </a:spcBef>
            </a:pPr>
            <a:r>
              <a:rPr lang="en-US" altLang="en-US" sz="2800" dirty="0"/>
              <a:t>Ladders</a:t>
            </a:r>
          </a:p>
          <a:p>
            <a:pPr lvl="1">
              <a:lnSpc>
                <a:spcPct val="90000"/>
              </a:lnSpc>
              <a:spcBef>
                <a:spcPct val="45000"/>
              </a:spcBef>
            </a:pPr>
            <a:r>
              <a:rPr lang="es-PR" altLang="en-US" dirty="0" err="1"/>
              <a:t>Safe</a:t>
            </a:r>
            <a:r>
              <a:rPr lang="es-PR" altLang="en-US" dirty="0"/>
              <a:t> </a:t>
            </a:r>
            <a:r>
              <a:rPr lang="es-PR" altLang="en-US" dirty="0" err="1"/>
              <a:t>practices</a:t>
            </a:r>
            <a:endParaRPr lang="es-PR" altLang="en-US" dirty="0"/>
          </a:p>
          <a:p>
            <a:pPr lvl="1">
              <a:lnSpc>
                <a:spcPct val="90000"/>
              </a:lnSpc>
              <a:spcBef>
                <a:spcPct val="45000"/>
              </a:spcBef>
            </a:pPr>
            <a:r>
              <a:rPr lang="es-PR" altLang="en-US" dirty="0"/>
              <a:t>Ladder requirements</a:t>
            </a:r>
          </a:p>
          <a:p>
            <a:pPr lvl="1">
              <a:lnSpc>
                <a:spcPct val="90000"/>
              </a:lnSpc>
              <a:spcBef>
                <a:spcPct val="45000"/>
              </a:spcBef>
            </a:pPr>
            <a:r>
              <a:rPr lang="es-PR" altLang="en-US" dirty="0" err="1"/>
              <a:t>Structural</a:t>
            </a:r>
            <a:r>
              <a:rPr lang="es-PR" altLang="en-US" dirty="0"/>
              <a:t> </a:t>
            </a:r>
            <a:r>
              <a:rPr lang="es-PR" altLang="en-US" dirty="0" err="1"/>
              <a:t>defects</a:t>
            </a:r>
            <a:endParaRPr lang="es-PR" altLang="en-US" dirty="0"/>
          </a:p>
          <a:p>
            <a:pPr lvl="1">
              <a:lnSpc>
                <a:spcPct val="90000"/>
              </a:lnSpc>
              <a:spcBef>
                <a:spcPct val="45000"/>
              </a:spcBef>
            </a:pPr>
            <a:endParaRPr lang="en-US" altLang="en-US" sz="2400" dirty="0"/>
          </a:p>
          <a:p>
            <a:pPr>
              <a:lnSpc>
                <a:spcPct val="90000"/>
              </a:lnSpc>
              <a:spcBef>
                <a:spcPct val="45000"/>
              </a:spcBef>
            </a:pPr>
            <a:endParaRPr lang="en-US" altLang="en-US" sz="2800" dirty="0"/>
          </a:p>
        </p:txBody>
      </p:sp>
      <p:sp>
        <p:nvSpPr>
          <p:cNvPr id="14341" name="Rectangle 7"/>
          <p:cNvSpPr>
            <a:spLocks noGrp="1" noChangeArrowheads="1"/>
          </p:cNvSpPr>
          <p:nvPr>
            <p:ph type="title"/>
          </p:nvPr>
        </p:nvSpPr>
        <p:spPr>
          <a:xfrm>
            <a:off x="0" y="573728"/>
            <a:ext cx="9144000" cy="762000"/>
          </a:xfrm>
        </p:spPr>
        <p:txBody>
          <a:bodyPr/>
          <a:lstStyle/>
          <a:p>
            <a:r>
              <a:rPr lang="es-PR" altLang="en-US" dirty="0"/>
              <a:t>Reducing or Eliminating Hazards</a:t>
            </a:r>
            <a:endParaRPr lang="en-US" alt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228" y="1547144"/>
            <a:ext cx="2154172" cy="4207367"/>
          </a:xfrm>
          <a:prstGeom prst="rect">
            <a:avLst/>
          </a:prstGeom>
          <a:ln>
            <a:solidFill>
              <a:schemeClr val="tx1">
                <a:lumMod val="95000"/>
                <a:lumOff val="5000"/>
              </a:schemeClr>
            </a:solidFill>
          </a:ln>
        </p:spPr>
      </p:pic>
      <p:sp>
        <p:nvSpPr>
          <p:cNvPr id="7" name="TextBox 6"/>
          <p:cNvSpPr txBox="1"/>
          <p:nvPr/>
        </p:nvSpPr>
        <p:spPr>
          <a:xfrm>
            <a:off x="6941034" y="5851989"/>
            <a:ext cx="1034566"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6" name="Title 1">
            <a:extLst>
              <a:ext uri="{FF2B5EF4-FFF2-40B4-BE49-F238E27FC236}">
                <a16:creationId xmlns:a16="http://schemas.microsoft.com/office/drawing/2014/main" id="{C1C6C723-0A5B-4D0C-A096-3C474F1E9B3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05390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Grp="1" noChangeArrowheads="1"/>
          </p:cNvSpPr>
          <p:nvPr>
            <p:ph type="body" idx="1"/>
          </p:nvPr>
        </p:nvSpPr>
        <p:spPr>
          <a:xfrm>
            <a:off x="914400" y="1441564"/>
            <a:ext cx="5257800" cy="3822472"/>
          </a:xfrm>
        </p:spPr>
        <p:txBody>
          <a:bodyPr>
            <a:normAutofit/>
          </a:bodyPr>
          <a:lstStyle/>
          <a:p>
            <a:r>
              <a:rPr lang="en-US" altLang="en-US"/>
              <a:t>Ladder-use practices</a:t>
            </a:r>
          </a:p>
          <a:p>
            <a:pPr lvl="1"/>
            <a:r>
              <a:rPr lang="en-US" altLang="en-US" sz="2400"/>
              <a:t>Extend side rails 3 feet above </a:t>
            </a:r>
            <a:r>
              <a:rPr lang="es-PR" altLang="en-US" sz="2400" err="1"/>
              <a:t>the</a:t>
            </a:r>
            <a:r>
              <a:rPr lang="es-PR" altLang="en-US" sz="2400"/>
              <a:t> </a:t>
            </a:r>
            <a:r>
              <a:rPr lang="es-PR" altLang="en-US" sz="2400" err="1"/>
              <a:t>upper</a:t>
            </a:r>
            <a:r>
              <a:rPr lang="es-PR" altLang="en-US" sz="2400"/>
              <a:t> </a:t>
            </a:r>
            <a:r>
              <a:rPr lang="es-PR" altLang="en-US" sz="2400" err="1"/>
              <a:t>landing</a:t>
            </a:r>
            <a:r>
              <a:rPr lang="es-PR" altLang="en-US" sz="2400"/>
              <a:t> </a:t>
            </a:r>
            <a:r>
              <a:rPr lang="es-PR" altLang="en-US" sz="2400" err="1"/>
              <a:t>surface</a:t>
            </a:r>
            <a:endParaRPr lang="es-PR" altLang="en-US" sz="2400"/>
          </a:p>
          <a:p>
            <a:pPr lvl="1"/>
            <a:r>
              <a:rPr lang="en-US" altLang="en-US" sz="2400"/>
              <a:t>Don’t exceed load/capacity</a:t>
            </a:r>
          </a:p>
          <a:p>
            <a:pPr lvl="1"/>
            <a:r>
              <a:rPr lang="en-US" altLang="en-US" sz="2400"/>
              <a:t>Use only as </a:t>
            </a:r>
            <a:r>
              <a:rPr lang="es-PR" altLang="en-US" sz="2400" err="1"/>
              <a:t>designed</a:t>
            </a:r>
            <a:endParaRPr lang="es-PR" altLang="en-US" sz="2400"/>
          </a:p>
          <a:p>
            <a:pPr lvl="1"/>
            <a:r>
              <a:rPr lang="en-US" altLang="en-US" sz="2400"/>
              <a:t>Angle ladder so the horizontal distance of bottom is ¼ the working length of the ladder</a:t>
            </a:r>
          </a:p>
        </p:txBody>
      </p:sp>
      <p:pic>
        <p:nvPicPr>
          <p:cNvPr id="16390" name="Picture 4" descr="C:\Reynaldo\stair 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005" y="4076700"/>
            <a:ext cx="1511354" cy="2374672"/>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96723" y="6490156"/>
            <a:ext cx="1557918"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of graphics: OSHA</a:t>
            </a:r>
          </a:p>
        </p:txBody>
      </p:sp>
      <p:sp>
        <p:nvSpPr>
          <p:cNvPr id="9" name="Rectangle 7"/>
          <p:cNvSpPr>
            <a:spLocks noGrp="1" noChangeArrowheads="1"/>
          </p:cNvSpPr>
          <p:nvPr>
            <p:ph type="title"/>
          </p:nvPr>
        </p:nvSpPr>
        <p:spPr>
          <a:xfrm>
            <a:off x="0" y="421850"/>
            <a:ext cx="9144000" cy="762000"/>
          </a:xfrm>
        </p:spPr>
        <p:txBody>
          <a:bodyPr/>
          <a:lstStyle/>
          <a:p>
            <a:r>
              <a:rPr lang="es-PR" altLang="en-US" dirty="0"/>
              <a:t>Reducing or Eliminating Hazards</a:t>
            </a:r>
            <a:endParaRPr lang="en-US" altLang="en-US" b="1"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9150" r="40311" b="8166"/>
          <a:stretch/>
        </p:blipFill>
        <p:spPr>
          <a:xfrm>
            <a:off x="6705600" y="1472608"/>
            <a:ext cx="1649041" cy="2314144"/>
          </a:xfrm>
          <a:prstGeom prst="rect">
            <a:avLst/>
          </a:prstGeom>
        </p:spPr>
      </p:pic>
      <p:sp>
        <p:nvSpPr>
          <p:cNvPr id="8" name="Title 1">
            <a:extLst>
              <a:ext uri="{FF2B5EF4-FFF2-40B4-BE49-F238E27FC236}">
                <a16:creationId xmlns:a16="http://schemas.microsoft.com/office/drawing/2014/main" id="{8615815D-49A9-4AB3-BEB8-87E84BB150C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0313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6"/>
          <p:cNvSpPr>
            <a:spLocks noGrp="1" noChangeArrowheads="1"/>
          </p:cNvSpPr>
          <p:nvPr>
            <p:ph type="body" idx="1"/>
          </p:nvPr>
        </p:nvSpPr>
        <p:spPr>
          <a:xfrm>
            <a:off x="164387" y="1895642"/>
            <a:ext cx="5486400" cy="4193454"/>
          </a:xfrm>
        </p:spPr>
        <p:txBody>
          <a:bodyPr>
            <a:normAutofit/>
          </a:bodyPr>
          <a:lstStyle/>
          <a:p>
            <a:pPr lvl="1"/>
            <a:r>
              <a:rPr lang="en-US" altLang="en-US" sz="2400"/>
              <a:t>Pitch fixed ladders no more than 90 degrees from the horizontal</a:t>
            </a:r>
            <a:br>
              <a:rPr lang="en-US" altLang="en-US" sz="2400"/>
            </a:br>
            <a:r>
              <a:rPr lang="en-US" altLang="en-US" sz="1000"/>
              <a:t> </a:t>
            </a:r>
          </a:p>
          <a:p>
            <a:pPr lvl="1"/>
            <a:r>
              <a:rPr lang="en-US" altLang="en-US" sz="2400"/>
              <a:t>Avoid use of ladder on surfaces that are:</a:t>
            </a:r>
          </a:p>
          <a:p>
            <a:pPr lvl="2"/>
            <a:r>
              <a:rPr lang="en-US" altLang="en-US" sz="2000"/>
              <a:t>Unstable</a:t>
            </a:r>
          </a:p>
          <a:p>
            <a:pPr lvl="2"/>
            <a:r>
              <a:rPr lang="en-US" altLang="en-US" sz="2000"/>
              <a:t>Not level</a:t>
            </a:r>
          </a:p>
          <a:p>
            <a:pPr lvl="2"/>
            <a:r>
              <a:rPr lang="en-US" altLang="en-US" sz="2000"/>
              <a:t>Slippery</a:t>
            </a:r>
            <a:br>
              <a:rPr lang="en-US" altLang="en-US" sz="2000"/>
            </a:br>
            <a:endParaRPr lang="en-US" altLang="en-US" sz="1000"/>
          </a:p>
          <a:p>
            <a:pPr lvl="1"/>
            <a:r>
              <a:rPr lang="en-US" altLang="en-US" sz="2400"/>
              <a:t>Secure ladders to </a:t>
            </a:r>
            <a:br>
              <a:rPr lang="en-US" altLang="en-US" sz="2400"/>
            </a:br>
            <a:r>
              <a:rPr lang="en-US" altLang="en-US" sz="2400"/>
              <a:t>prevent movement</a:t>
            </a:r>
          </a:p>
        </p:txBody>
      </p:sp>
      <p:sp>
        <p:nvSpPr>
          <p:cNvPr id="9" name="Rectangle 7"/>
          <p:cNvSpPr>
            <a:spLocks noGrp="1" noChangeArrowheads="1"/>
          </p:cNvSpPr>
          <p:nvPr>
            <p:ph type="title"/>
          </p:nvPr>
        </p:nvSpPr>
        <p:spPr>
          <a:xfrm>
            <a:off x="0" y="557919"/>
            <a:ext cx="9144000" cy="762000"/>
          </a:xfrm>
        </p:spPr>
        <p:txBody>
          <a:bodyPr/>
          <a:lstStyle/>
          <a:p>
            <a:r>
              <a:rPr lang="es-PR" altLang="en-US" dirty="0"/>
              <a:t>Reducing or Eliminating Hazards</a:t>
            </a:r>
            <a:endParaRPr lang="en-US" altLang="en-US" b="1" dirty="0"/>
          </a:p>
        </p:txBody>
      </p:sp>
      <p:pic>
        <p:nvPicPr>
          <p:cNvPr id="10" name="Picture 5" descr="G:\Photos\Hazards-JPG Filter\Slid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787" y="2011515"/>
            <a:ext cx="2883613" cy="3591567"/>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5650787" y="5719764"/>
            <a:ext cx="2883613" cy="738664"/>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400"/>
              <a:t>This ladder is not on a stable surface and is not properly positioned.</a:t>
            </a:r>
          </a:p>
        </p:txBody>
      </p:sp>
      <p:sp>
        <p:nvSpPr>
          <p:cNvPr id="12" name="TextBox 11"/>
          <p:cNvSpPr txBox="1"/>
          <p:nvPr/>
        </p:nvSpPr>
        <p:spPr>
          <a:xfrm>
            <a:off x="3657600" y="6242984"/>
            <a:ext cx="1406703"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of photos: OSHA</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911" y="3429000"/>
            <a:ext cx="1905000" cy="1587500"/>
          </a:xfrm>
          <a:prstGeom prst="rect">
            <a:avLst/>
          </a:prstGeom>
          <a:ln>
            <a:solidFill>
              <a:schemeClr val="tx1">
                <a:lumMod val="95000"/>
                <a:lumOff val="5000"/>
              </a:schemeClr>
            </a:solidFill>
          </a:ln>
        </p:spPr>
      </p:pic>
      <p:sp>
        <p:nvSpPr>
          <p:cNvPr id="8" name="Title 1">
            <a:extLst>
              <a:ext uri="{FF2B5EF4-FFF2-40B4-BE49-F238E27FC236}">
                <a16:creationId xmlns:a16="http://schemas.microsoft.com/office/drawing/2014/main" id="{BFD1BEC2-069A-4748-8EC8-914AB5FC90A6}"/>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2893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6"/>
          <p:cNvSpPr>
            <a:spLocks noGrp="1" noChangeArrowheads="1"/>
          </p:cNvSpPr>
          <p:nvPr>
            <p:ph type="body" idx="1"/>
          </p:nvPr>
        </p:nvSpPr>
        <p:spPr>
          <a:xfrm>
            <a:off x="285044" y="2012977"/>
            <a:ext cx="5791200" cy="3616226"/>
          </a:xfrm>
        </p:spPr>
        <p:txBody>
          <a:bodyPr>
            <a:normAutofit/>
          </a:bodyPr>
          <a:lstStyle/>
          <a:p>
            <a:pPr lvl="1"/>
            <a:r>
              <a:rPr lang="en-US" altLang="en-US" sz="2400"/>
              <a:t>Prevent movement/displacement</a:t>
            </a:r>
          </a:p>
          <a:p>
            <a:pPr lvl="2"/>
            <a:r>
              <a:rPr lang="en-US" altLang="en-US" sz="2000"/>
              <a:t>Secure</a:t>
            </a:r>
          </a:p>
          <a:p>
            <a:pPr lvl="2"/>
            <a:r>
              <a:rPr lang="en-US" altLang="en-US" sz="2000"/>
              <a:t>Barricade</a:t>
            </a:r>
          </a:p>
          <a:p>
            <a:pPr lvl="1"/>
            <a:r>
              <a:rPr lang="en-US" altLang="en-US" sz="2400"/>
              <a:t>Keep clear areas around </a:t>
            </a:r>
            <a:br>
              <a:rPr lang="en-US" altLang="en-US" sz="2400"/>
            </a:br>
            <a:r>
              <a:rPr lang="en-US" altLang="en-US" sz="2400"/>
              <a:t>top and bottom</a:t>
            </a:r>
            <a:endParaRPr lang="es-PR" altLang="en-US" sz="2400"/>
          </a:p>
          <a:p>
            <a:pPr lvl="1"/>
            <a:r>
              <a:rPr lang="en-US" altLang="en-US" sz="2400"/>
              <a:t>Equally support rails of </a:t>
            </a:r>
            <a:br>
              <a:rPr lang="en-US" altLang="en-US" sz="2400"/>
            </a:br>
            <a:r>
              <a:rPr lang="en-US" altLang="en-US" sz="2400"/>
              <a:t>non-self-supporting ladder </a:t>
            </a:r>
            <a:br>
              <a:rPr lang="en-US" altLang="en-US" sz="2400"/>
            </a:br>
            <a:r>
              <a:rPr lang="en-US" altLang="en-US" sz="2400"/>
              <a:t>at the top</a:t>
            </a:r>
          </a:p>
        </p:txBody>
      </p:sp>
      <p:sp>
        <p:nvSpPr>
          <p:cNvPr id="8" name="TextBox 7"/>
          <p:cNvSpPr txBox="1"/>
          <p:nvPr/>
        </p:nvSpPr>
        <p:spPr>
          <a:xfrm>
            <a:off x="6801506" y="3952075"/>
            <a:ext cx="1659195"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of photos: OSHA</a:t>
            </a:r>
          </a:p>
        </p:txBody>
      </p:sp>
      <p:sp>
        <p:nvSpPr>
          <p:cNvPr id="10" name="Rectangle 7"/>
          <p:cNvSpPr>
            <a:spLocks noGrp="1" noChangeArrowheads="1"/>
          </p:cNvSpPr>
          <p:nvPr>
            <p:ph type="title"/>
          </p:nvPr>
        </p:nvSpPr>
        <p:spPr>
          <a:xfrm>
            <a:off x="5479" y="595359"/>
            <a:ext cx="9144000" cy="762000"/>
          </a:xfrm>
        </p:spPr>
        <p:txBody>
          <a:bodyPr/>
          <a:lstStyle/>
          <a:p>
            <a:r>
              <a:rPr lang="es-PR" altLang="en-US" dirty="0"/>
              <a:t>Reducing or Eliminating Hazards</a:t>
            </a:r>
            <a:endParaRPr lang="en-US" alt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6836" y="4425442"/>
            <a:ext cx="1587010" cy="2150399"/>
          </a:xfrm>
          <a:prstGeom prst="rect">
            <a:avLst/>
          </a:prstGeom>
          <a:ln>
            <a:solidFill>
              <a:schemeClr val="tx1">
                <a:lumMod val="95000"/>
                <a:lumOff val="5000"/>
              </a:schemeClr>
            </a:solidFill>
          </a:ln>
        </p:spPr>
      </p:pic>
      <p:grpSp>
        <p:nvGrpSpPr>
          <p:cNvPr id="11" name="Group 10"/>
          <p:cNvGrpSpPr/>
          <p:nvPr/>
        </p:nvGrpSpPr>
        <p:grpSpPr>
          <a:xfrm>
            <a:off x="6980395" y="1972339"/>
            <a:ext cx="1653451" cy="1741118"/>
            <a:chOff x="6875403" y="1504049"/>
            <a:chExt cx="1653451" cy="1741118"/>
          </a:xfrm>
        </p:grpSpPr>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03" y="1504049"/>
              <a:ext cx="1585298" cy="174111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Quad Arrow 8"/>
            <p:cNvSpPr/>
            <p:nvPr/>
          </p:nvSpPr>
          <p:spPr>
            <a:xfrm rot="2364921">
              <a:off x="7957804" y="2697112"/>
              <a:ext cx="571050" cy="535267"/>
            </a:xfrm>
            <a:custGeom>
              <a:avLst/>
              <a:gdLst>
                <a:gd name="connsiteX0" fmla="*/ 0 w 1905000"/>
                <a:gd name="connsiteY0" fmla="*/ 884528 h 1769056"/>
                <a:gd name="connsiteX1" fmla="*/ 398038 w 1905000"/>
                <a:gd name="connsiteY1" fmla="*/ 486490 h 1769056"/>
                <a:gd name="connsiteX2" fmla="*/ 398038 w 1905000"/>
                <a:gd name="connsiteY2" fmla="*/ 685509 h 1769056"/>
                <a:gd name="connsiteX3" fmla="*/ 753481 w 1905000"/>
                <a:gd name="connsiteY3" fmla="*/ 685509 h 1769056"/>
                <a:gd name="connsiteX4" fmla="*/ 753481 w 1905000"/>
                <a:gd name="connsiteY4" fmla="*/ 398038 h 1769056"/>
                <a:gd name="connsiteX5" fmla="*/ 554462 w 1905000"/>
                <a:gd name="connsiteY5" fmla="*/ 398038 h 1769056"/>
                <a:gd name="connsiteX6" fmla="*/ 952500 w 1905000"/>
                <a:gd name="connsiteY6" fmla="*/ 0 h 1769056"/>
                <a:gd name="connsiteX7" fmla="*/ 1350538 w 1905000"/>
                <a:gd name="connsiteY7" fmla="*/ 398038 h 1769056"/>
                <a:gd name="connsiteX8" fmla="*/ 1151519 w 1905000"/>
                <a:gd name="connsiteY8" fmla="*/ 398038 h 1769056"/>
                <a:gd name="connsiteX9" fmla="*/ 1151519 w 1905000"/>
                <a:gd name="connsiteY9" fmla="*/ 685509 h 1769056"/>
                <a:gd name="connsiteX10" fmla="*/ 1506962 w 1905000"/>
                <a:gd name="connsiteY10" fmla="*/ 685509 h 1769056"/>
                <a:gd name="connsiteX11" fmla="*/ 1506962 w 1905000"/>
                <a:gd name="connsiteY11" fmla="*/ 486490 h 1769056"/>
                <a:gd name="connsiteX12" fmla="*/ 1905000 w 1905000"/>
                <a:gd name="connsiteY12" fmla="*/ 884528 h 1769056"/>
                <a:gd name="connsiteX13" fmla="*/ 1506962 w 1905000"/>
                <a:gd name="connsiteY13" fmla="*/ 1282566 h 1769056"/>
                <a:gd name="connsiteX14" fmla="*/ 1506962 w 1905000"/>
                <a:gd name="connsiteY14" fmla="*/ 1083547 h 1769056"/>
                <a:gd name="connsiteX15" fmla="*/ 1151519 w 1905000"/>
                <a:gd name="connsiteY15" fmla="*/ 1083547 h 1769056"/>
                <a:gd name="connsiteX16" fmla="*/ 1151519 w 1905000"/>
                <a:gd name="connsiteY16" fmla="*/ 1371018 h 1769056"/>
                <a:gd name="connsiteX17" fmla="*/ 1350538 w 1905000"/>
                <a:gd name="connsiteY17" fmla="*/ 1371018 h 1769056"/>
                <a:gd name="connsiteX18" fmla="*/ 952500 w 1905000"/>
                <a:gd name="connsiteY18" fmla="*/ 1769056 h 1769056"/>
                <a:gd name="connsiteX19" fmla="*/ 554462 w 1905000"/>
                <a:gd name="connsiteY19" fmla="*/ 1371018 h 1769056"/>
                <a:gd name="connsiteX20" fmla="*/ 753481 w 1905000"/>
                <a:gd name="connsiteY20" fmla="*/ 1371018 h 1769056"/>
                <a:gd name="connsiteX21" fmla="*/ 753481 w 1905000"/>
                <a:gd name="connsiteY21" fmla="*/ 1083547 h 1769056"/>
                <a:gd name="connsiteX22" fmla="*/ 398038 w 1905000"/>
                <a:gd name="connsiteY22" fmla="*/ 1083547 h 1769056"/>
                <a:gd name="connsiteX23" fmla="*/ 398038 w 1905000"/>
                <a:gd name="connsiteY23" fmla="*/ 1282566 h 1769056"/>
                <a:gd name="connsiteX24" fmla="*/ 0 w 1905000"/>
                <a:gd name="connsiteY24" fmla="*/ 884528 h 1769056"/>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554462 w 1905000"/>
                <a:gd name="connsiteY5" fmla="*/ 0 h 1371018"/>
                <a:gd name="connsiteX6" fmla="*/ 1350538 w 1905000"/>
                <a:gd name="connsiteY6" fmla="*/ 0 h 1371018"/>
                <a:gd name="connsiteX7" fmla="*/ 1151519 w 1905000"/>
                <a:gd name="connsiteY7" fmla="*/ 0 h 1371018"/>
                <a:gd name="connsiteX8" fmla="*/ 1151519 w 1905000"/>
                <a:gd name="connsiteY8" fmla="*/ 287471 h 1371018"/>
                <a:gd name="connsiteX9" fmla="*/ 1506962 w 1905000"/>
                <a:gd name="connsiteY9" fmla="*/ 287471 h 1371018"/>
                <a:gd name="connsiteX10" fmla="*/ 1506962 w 1905000"/>
                <a:gd name="connsiteY10" fmla="*/ 88452 h 1371018"/>
                <a:gd name="connsiteX11" fmla="*/ 1905000 w 1905000"/>
                <a:gd name="connsiteY11" fmla="*/ 486490 h 1371018"/>
                <a:gd name="connsiteX12" fmla="*/ 1506962 w 1905000"/>
                <a:gd name="connsiteY12" fmla="*/ 884528 h 1371018"/>
                <a:gd name="connsiteX13" fmla="*/ 1506962 w 1905000"/>
                <a:gd name="connsiteY13" fmla="*/ 685509 h 1371018"/>
                <a:gd name="connsiteX14" fmla="*/ 1151519 w 1905000"/>
                <a:gd name="connsiteY14" fmla="*/ 685509 h 1371018"/>
                <a:gd name="connsiteX15" fmla="*/ 1151519 w 1905000"/>
                <a:gd name="connsiteY15" fmla="*/ 972980 h 1371018"/>
                <a:gd name="connsiteX16" fmla="*/ 1350538 w 1905000"/>
                <a:gd name="connsiteY16" fmla="*/ 972980 h 1371018"/>
                <a:gd name="connsiteX17" fmla="*/ 952500 w 1905000"/>
                <a:gd name="connsiteY17" fmla="*/ 1371018 h 1371018"/>
                <a:gd name="connsiteX18" fmla="*/ 554462 w 1905000"/>
                <a:gd name="connsiteY18" fmla="*/ 972980 h 1371018"/>
                <a:gd name="connsiteX19" fmla="*/ 753481 w 1905000"/>
                <a:gd name="connsiteY19" fmla="*/ 972980 h 1371018"/>
                <a:gd name="connsiteX20" fmla="*/ 753481 w 1905000"/>
                <a:gd name="connsiteY20" fmla="*/ 685509 h 1371018"/>
                <a:gd name="connsiteX21" fmla="*/ 398038 w 1905000"/>
                <a:gd name="connsiteY21" fmla="*/ 685509 h 1371018"/>
                <a:gd name="connsiteX22" fmla="*/ 398038 w 1905000"/>
                <a:gd name="connsiteY22" fmla="*/ 884528 h 1371018"/>
                <a:gd name="connsiteX23" fmla="*/ 0 w 1905000"/>
                <a:gd name="connsiteY23"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350538 w 1905000"/>
                <a:gd name="connsiteY5" fmla="*/ 0 h 1371018"/>
                <a:gd name="connsiteX6" fmla="*/ 1151519 w 1905000"/>
                <a:gd name="connsiteY6" fmla="*/ 0 h 1371018"/>
                <a:gd name="connsiteX7" fmla="*/ 1151519 w 1905000"/>
                <a:gd name="connsiteY7" fmla="*/ 287471 h 1371018"/>
                <a:gd name="connsiteX8" fmla="*/ 1506962 w 1905000"/>
                <a:gd name="connsiteY8" fmla="*/ 287471 h 1371018"/>
                <a:gd name="connsiteX9" fmla="*/ 1506962 w 1905000"/>
                <a:gd name="connsiteY9" fmla="*/ 88452 h 1371018"/>
                <a:gd name="connsiteX10" fmla="*/ 1905000 w 1905000"/>
                <a:gd name="connsiteY10" fmla="*/ 486490 h 1371018"/>
                <a:gd name="connsiteX11" fmla="*/ 1506962 w 1905000"/>
                <a:gd name="connsiteY11" fmla="*/ 884528 h 1371018"/>
                <a:gd name="connsiteX12" fmla="*/ 1506962 w 1905000"/>
                <a:gd name="connsiteY12" fmla="*/ 685509 h 1371018"/>
                <a:gd name="connsiteX13" fmla="*/ 1151519 w 1905000"/>
                <a:gd name="connsiteY13" fmla="*/ 685509 h 1371018"/>
                <a:gd name="connsiteX14" fmla="*/ 1151519 w 1905000"/>
                <a:gd name="connsiteY14" fmla="*/ 972980 h 1371018"/>
                <a:gd name="connsiteX15" fmla="*/ 1350538 w 1905000"/>
                <a:gd name="connsiteY15" fmla="*/ 972980 h 1371018"/>
                <a:gd name="connsiteX16" fmla="*/ 952500 w 1905000"/>
                <a:gd name="connsiteY16" fmla="*/ 1371018 h 1371018"/>
                <a:gd name="connsiteX17" fmla="*/ 554462 w 1905000"/>
                <a:gd name="connsiteY17" fmla="*/ 972980 h 1371018"/>
                <a:gd name="connsiteX18" fmla="*/ 753481 w 1905000"/>
                <a:gd name="connsiteY18" fmla="*/ 972980 h 1371018"/>
                <a:gd name="connsiteX19" fmla="*/ 753481 w 1905000"/>
                <a:gd name="connsiteY19" fmla="*/ 685509 h 1371018"/>
                <a:gd name="connsiteX20" fmla="*/ 398038 w 1905000"/>
                <a:gd name="connsiteY20" fmla="*/ 685509 h 1371018"/>
                <a:gd name="connsiteX21" fmla="*/ 398038 w 1905000"/>
                <a:gd name="connsiteY21" fmla="*/ 884528 h 1371018"/>
                <a:gd name="connsiteX22" fmla="*/ 0 w 1905000"/>
                <a:gd name="connsiteY22"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151519 w 1905000"/>
                <a:gd name="connsiteY5" fmla="*/ 0 h 1371018"/>
                <a:gd name="connsiteX6" fmla="*/ 1151519 w 1905000"/>
                <a:gd name="connsiteY6" fmla="*/ 287471 h 1371018"/>
                <a:gd name="connsiteX7" fmla="*/ 1506962 w 1905000"/>
                <a:gd name="connsiteY7" fmla="*/ 287471 h 1371018"/>
                <a:gd name="connsiteX8" fmla="*/ 1506962 w 1905000"/>
                <a:gd name="connsiteY8" fmla="*/ 88452 h 1371018"/>
                <a:gd name="connsiteX9" fmla="*/ 1905000 w 1905000"/>
                <a:gd name="connsiteY9" fmla="*/ 486490 h 1371018"/>
                <a:gd name="connsiteX10" fmla="*/ 1506962 w 1905000"/>
                <a:gd name="connsiteY10" fmla="*/ 884528 h 1371018"/>
                <a:gd name="connsiteX11" fmla="*/ 1506962 w 1905000"/>
                <a:gd name="connsiteY11" fmla="*/ 685509 h 1371018"/>
                <a:gd name="connsiteX12" fmla="*/ 1151519 w 1905000"/>
                <a:gd name="connsiteY12" fmla="*/ 685509 h 1371018"/>
                <a:gd name="connsiteX13" fmla="*/ 1151519 w 1905000"/>
                <a:gd name="connsiteY13" fmla="*/ 972980 h 1371018"/>
                <a:gd name="connsiteX14" fmla="*/ 1350538 w 1905000"/>
                <a:gd name="connsiteY14" fmla="*/ 972980 h 1371018"/>
                <a:gd name="connsiteX15" fmla="*/ 952500 w 1905000"/>
                <a:gd name="connsiteY15" fmla="*/ 1371018 h 1371018"/>
                <a:gd name="connsiteX16" fmla="*/ 554462 w 1905000"/>
                <a:gd name="connsiteY16" fmla="*/ 972980 h 1371018"/>
                <a:gd name="connsiteX17" fmla="*/ 753481 w 1905000"/>
                <a:gd name="connsiteY17" fmla="*/ 972980 h 1371018"/>
                <a:gd name="connsiteX18" fmla="*/ 753481 w 1905000"/>
                <a:gd name="connsiteY18" fmla="*/ 685509 h 1371018"/>
                <a:gd name="connsiteX19" fmla="*/ 398038 w 1905000"/>
                <a:gd name="connsiteY19" fmla="*/ 685509 h 1371018"/>
                <a:gd name="connsiteX20" fmla="*/ 398038 w 1905000"/>
                <a:gd name="connsiteY20" fmla="*/ 884528 h 1371018"/>
                <a:gd name="connsiteX21" fmla="*/ 0 w 1905000"/>
                <a:gd name="connsiteY21"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 h 1371018"/>
                <a:gd name="connsiteX9" fmla="*/ 1506962 w 1506962"/>
                <a:gd name="connsiteY9" fmla="*/ 884528 h 1371018"/>
                <a:gd name="connsiteX10" fmla="*/ 1506962 w 1506962"/>
                <a:gd name="connsiteY10" fmla="*/ 685509 h 1371018"/>
                <a:gd name="connsiteX11" fmla="*/ 1151519 w 1506962"/>
                <a:gd name="connsiteY11" fmla="*/ 685509 h 1371018"/>
                <a:gd name="connsiteX12" fmla="*/ 1151519 w 1506962"/>
                <a:gd name="connsiteY12" fmla="*/ 972980 h 1371018"/>
                <a:gd name="connsiteX13" fmla="*/ 1350538 w 1506962"/>
                <a:gd name="connsiteY13" fmla="*/ 972980 h 1371018"/>
                <a:gd name="connsiteX14" fmla="*/ 952500 w 1506962"/>
                <a:gd name="connsiteY14" fmla="*/ 1371018 h 1371018"/>
                <a:gd name="connsiteX15" fmla="*/ 554462 w 1506962"/>
                <a:gd name="connsiteY15" fmla="*/ 972980 h 1371018"/>
                <a:gd name="connsiteX16" fmla="*/ 753481 w 1506962"/>
                <a:gd name="connsiteY16" fmla="*/ 972980 h 1371018"/>
                <a:gd name="connsiteX17" fmla="*/ 753481 w 1506962"/>
                <a:gd name="connsiteY17" fmla="*/ 685509 h 1371018"/>
                <a:gd name="connsiteX18" fmla="*/ 398038 w 1506962"/>
                <a:gd name="connsiteY18" fmla="*/ 685509 h 1371018"/>
                <a:gd name="connsiteX19" fmla="*/ 398038 w 1506962"/>
                <a:gd name="connsiteY19" fmla="*/ 884528 h 1371018"/>
                <a:gd name="connsiteX20" fmla="*/ 0 w 1506962"/>
                <a:gd name="connsiteY20"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8 h 1371018"/>
                <a:gd name="connsiteX9" fmla="*/ 1506962 w 1506962"/>
                <a:gd name="connsiteY9" fmla="*/ 685509 h 1371018"/>
                <a:gd name="connsiteX10" fmla="*/ 1151519 w 1506962"/>
                <a:gd name="connsiteY10" fmla="*/ 685509 h 1371018"/>
                <a:gd name="connsiteX11" fmla="*/ 1151519 w 1506962"/>
                <a:gd name="connsiteY11" fmla="*/ 972980 h 1371018"/>
                <a:gd name="connsiteX12" fmla="*/ 1350538 w 1506962"/>
                <a:gd name="connsiteY12" fmla="*/ 972980 h 1371018"/>
                <a:gd name="connsiteX13" fmla="*/ 952500 w 1506962"/>
                <a:gd name="connsiteY13" fmla="*/ 1371018 h 1371018"/>
                <a:gd name="connsiteX14" fmla="*/ 554462 w 1506962"/>
                <a:gd name="connsiteY14" fmla="*/ 972980 h 1371018"/>
                <a:gd name="connsiteX15" fmla="*/ 753481 w 1506962"/>
                <a:gd name="connsiteY15" fmla="*/ 972980 h 1371018"/>
                <a:gd name="connsiteX16" fmla="*/ 753481 w 1506962"/>
                <a:gd name="connsiteY16" fmla="*/ 685509 h 1371018"/>
                <a:gd name="connsiteX17" fmla="*/ 398038 w 1506962"/>
                <a:gd name="connsiteY17" fmla="*/ 685509 h 1371018"/>
                <a:gd name="connsiteX18" fmla="*/ 398038 w 1506962"/>
                <a:gd name="connsiteY18" fmla="*/ 884528 h 1371018"/>
                <a:gd name="connsiteX19" fmla="*/ 0 w 1506962"/>
                <a:gd name="connsiteY19"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685509 h 1371018"/>
                <a:gd name="connsiteX9" fmla="*/ 1151519 w 1506962"/>
                <a:gd name="connsiteY9" fmla="*/ 685509 h 1371018"/>
                <a:gd name="connsiteX10" fmla="*/ 1151519 w 1506962"/>
                <a:gd name="connsiteY10" fmla="*/ 972980 h 1371018"/>
                <a:gd name="connsiteX11" fmla="*/ 1350538 w 1506962"/>
                <a:gd name="connsiteY11" fmla="*/ 972980 h 1371018"/>
                <a:gd name="connsiteX12" fmla="*/ 952500 w 1506962"/>
                <a:gd name="connsiteY12" fmla="*/ 1371018 h 1371018"/>
                <a:gd name="connsiteX13" fmla="*/ 554462 w 1506962"/>
                <a:gd name="connsiteY13" fmla="*/ 972980 h 1371018"/>
                <a:gd name="connsiteX14" fmla="*/ 753481 w 1506962"/>
                <a:gd name="connsiteY14" fmla="*/ 972980 h 1371018"/>
                <a:gd name="connsiteX15" fmla="*/ 753481 w 1506962"/>
                <a:gd name="connsiteY15" fmla="*/ 685509 h 1371018"/>
                <a:gd name="connsiteX16" fmla="*/ 398038 w 1506962"/>
                <a:gd name="connsiteY16" fmla="*/ 685509 h 1371018"/>
                <a:gd name="connsiteX17" fmla="*/ 398038 w 1506962"/>
                <a:gd name="connsiteY17" fmla="*/ 884528 h 1371018"/>
                <a:gd name="connsiteX18" fmla="*/ 0 w 1506962"/>
                <a:gd name="connsiteY18" fmla="*/ 486490 h 1371018"/>
                <a:gd name="connsiteX0" fmla="*/ 0 w 1506962"/>
                <a:gd name="connsiteY0" fmla="*/ 486490 h 972980"/>
                <a:gd name="connsiteX1" fmla="*/ 398038 w 1506962"/>
                <a:gd name="connsiteY1" fmla="*/ 88452 h 972980"/>
                <a:gd name="connsiteX2" fmla="*/ 398038 w 1506962"/>
                <a:gd name="connsiteY2" fmla="*/ 287471 h 972980"/>
                <a:gd name="connsiteX3" fmla="*/ 753481 w 1506962"/>
                <a:gd name="connsiteY3" fmla="*/ 287471 h 972980"/>
                <a:gd name="connsiteX4" fmla="*/ 753481 w 1506962"/>
                <a:gd name="connsiteY4" fmla="*/ 0 h 972980"/>
                <a:gd name="connsiteX5" fmla="*/ 1151519 w 1506962"/>
                <a:gd name="connsiteY5" fmla="*/ 0 h 972980"/>
                <a:gd name="connsiteX6" fmla="*/ 1151519 w 1506962"/>
                <a:gd name="connsiteY6" fmla="*/ 287471 h 972980"/>
                <a:gd name="connsiteX7" fmla="*/ 1506962 w 1506962"/>
                <a:gd name="connsiteY7" fmla="*/ 287471 h 972980"/>
                <a:gd name="connsiteX8" fmla="*/ 1506962 w 1506962"/>
                <a:gd name="connsiteY8" fmla="*/ 685509 h 972980"/>
                <a:gd name="connsiteX9" fmla="*/ 1151519 w 1506962"/>
                <a:gd name="connsiteY9" fmla="*/ 685509 h 972980"/>
                <a:gd name="connsiteX10" fmla="*/ 1151519 w 1506962"/>
                <a:gd name="connsiteY10" fmla="*/ 972980 h 972980"/>
                <a:gd name="connsiteX11" fmla="*/ 1350538 w 1506962"/>
                <a:gd name="connsiteY11" fmla="*/ 972980 h 972980"/>
                <a:gd name="connsiteX12" fmla="*/ 554462 w 1506962"/>
                <a:gd name="connsiteY12" fmla="*/ 972980 h 972980"/>
                <a:gd name="connsiteX13" fmla="*/ 753481 w 1506962"/>
                <a:gd name="connsiteY13" fmla="*/ 972980 h 972980"/>
                <a:gd name="connsiteX14" fmla="*/ 753481 w 1506962"/>
                <a:gd name="connsiteY14" fmla="*/ 685509 h 972980"/>
                <a:gd name="connsiteX15" fmla="*/ 398038 w 1506962"/>
                <a:gd name="connsiteY15" fmla="*/ 685509 h 972980"/>
                <a:gd name="connsiteX16" fmla="*/ 398038 w 1506962"/>
                <a:gd name="connsiteY16" fmla="*/ 884528 h 972980"/>
                <a:gd name="connsiteX17" fmla="*/ 0 w 1506962"/>
                <a:gd name="connsiteY17" fmla="*/ 486490 h 972980"/>
                <a:gd name="connsiteX0" fmla="*/ 0 w 1108924"/>
                <a:gd name="connsiteY0" fmla="*/ 884528 h 972980"/>
                <a:gd name="connsiteX1" fmla="*/ 0 w 1108924"/>
                <a:gd name="connsiteY1" fmla="*/ 88452 h 972980"/>
                <a:gd name="connsiteX2" fmla="*/ 0 w 1108924"/>
                <a:gd name="connsiteY2" fmla="*/ 287471 h 972980"/>
                <a:gd name="connsiteX3" fmla="*/ 355443 w 1108924"/>
                <a:gd name="connsiteY3" fmla="*/ 287471 h 972980"/>
                <a:gd name="connsiteX4" fmla="*/ 355443 w 1108924"/>
                <a:gd name="connsiteY4" fmla="*/ 0 h 972980"/>
                <a:gd name="connsiteX5" fmla="*/ 753481 w 1108924"/>
                <a:gd name="connsiteY5" fmla="*/ 0 h 972980"/>
                <a:gd name="connsiteX6" fmla="*/ 753481 w 1108924"/>
                <a:gd name="connsiteY6" fmla="*/ 287471 h 972980"/>
                <a:gd name="connsiteX7" fmla="*/ 1108924 w 1108924"/>
                <a:gd name="connsiteY7" fmla="*/ 287471 h 972980"/>
                <a:gd name="connsiteX8" fmla="*/ 1108924 w 1108924"/>
                <a:gd name="connsiteY8" fmla="*/ 685509 h 972980"/>
                <a:gd name="connsiteX9" fmla="*/ 753481 w 1108924"/>
                <a:gd name="connsiteY9" fmla="*/ 685509 h 972980"/>
                <a:gd name="connsiteX10" fmla="*/ 753481 w 1108924"/>
                <a:gd name="connsiteY10" fmla="*/ 972980 h 972980"/>
                <a:gd name="connsiteX11" fmla="*/ 952500 w 1108924"/>
                <a:gd name="connsiteY11" fmla="*/ 972980 h 972980"/>
                <a:gd name="connsiteX12" fmla="*/ 156424 w 1108924"/>
                <a:gd name="connsiteY12" fmla="*/ 972980 h 972980"/>
                <a:gd name="connsiteX13" fmla="*/ 355443 w 1108924"/>
                <a:gd name="connsiteY13" fmla="*/ 972980 h 972980"/>
                <a:gd name="connsiteX14" fmla="*/ 355443 w 1108924"/>
                <a:gd name="connsiteY14" fmla="*/ 685509 h 972980"/>
                <a:gd name="connsiteX15" fmla="*/ 0 w 1108924"/>
                <a:gd name="connsiteY15" fmla="*/ 685509 h 972980"/>
                <a:gd name="connsiteX16" fmla="*/ 0 w 1108924"/>
                <a:gd name="connsiteY16" fmla="*/ 884528 h 972980"/>
                <a:gd name="connsiteX0" fmla="*/ 0 w 1108924"/>
                <a:gd name="connsiteY0" fmla="*/ 884528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15" fmla="*/ 0 w 1108924"/>
                <a:gd name="connsiteY15" fmla="*/ 884528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156424 w 1108924"/>
                <a:gd name="connsiteY10" fmla="*/ 972980 h 972980"/>
                <a:gd name="connsiteX11" fmla="*/ 355443 w 1108924"/>
                <a:gd name="connsiteY11" fmla="*/ 972980 h 972980"/>
                <a:gd name="connsiteX12" fmla="*/ 355443 w 1108924"/>
                <a:gd name="connsiteY12" fmla="*/ 685509 h 972980"/>
                <a:gd name="connsiteX13" fmla="*/ 0 w 1108924"/>
                <a:gd name="connsiteY13"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355443 w 1108924"/>
                <a:gd name="connsiteY10" fmla="*/ 972980 h 972980"/>
                <a:gd name="connsiteX11" fmla="*/ 355443 w 1108924"/>
                <a:gd name="connsiteY11" fmla="*/ 685509 h 972980"/>
                <a:gd name="connsiteX12" fmla="*/ 0 w 1108924"/>
                <a:gd name="connsiteY12" fmla="*/ 685509 h 9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924" h="972980">
                  <a:moveTo>
                    <a:pt x="0" y="685509"/>
                  </a:moveTo>
                  <a:lnTo>
                    <a:pt x="0" y="287471"/>
                  </a:lnTo>
                  <a:lnTo>
                    <a:pt x="355443" y="287471"/>
                  </a:lnTo>
                  <a:lnTo>
                    <a:pt x="355443" y="0"/>
                  </a:lnTo>
                  <a:lnTo>
                    <a:pt x="753481" y="0"/>
                  </a:lnTo>
                  <a:lnTo>
                    <a:pt x="753481" y="287471"/>
                  </a:lnTo>
                  <a:lnTo>
                    <a:pt x="1108924" y="287471"/>
                  </a:lnTo>
                  <a:lnTo>
                    <a:pt x="1108924" y="685509"/>
                  </a:lnTo>
                  <a:lnTo>
                    <a:pt x="753481" y="685509"/>
                  </a:lnTo>
                  <a:lnTo>
                    <a:pt x="753481" y="972980"/>
                  </a:lnTo>
                  <a:lnTo>
                    <a:pt x="355443" y="972980"/>
                  </a:lnTo>
                  <a:lnTo>
                    <a:pt x="355443" y="685509"/>
                  </a:lnTo>
                  <a:lnTo>
                    <a:pt x="0" y="685509"/>
                  </a:lnTo>
                  <a:close/>
                </a:path>
              </a:pathLst>
            </a:custGeom>
            <a:solidFill>
              <a:srgbClr val="FF00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113535" y="3407946"/>
            <a:ext cx="1587010" cy="2092695"/>
            <a:chOff x="5135795" y="2620415"/>
            <a:chExt cx="1587010" cy="2092695"/>
          </a:xfrm>
        </p:grpSpPr>
        <p:pic>
          <p:nvPicPr>
            <p:cNvPr id="20487"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5795" y="2620415"/>
              <a:ext cx="1587010" cy="2092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Quad Arrow 8"/>
            <p:cNvSpPr/>
            <p:nvPr/>
          </p:nvSpPr>
          <p:spPr>
            <a:xfrm rot="2364921">
              <a:off x="5596553" y="3106710"/>
              <a:ext cx="571050" cy="535267"/>
            </a:xfrm>
            <a:custGeom>
              <a:avLst/>
              <a:gdLst>
                <a:gd name="connsiteX0" fmla="*/ 0 w 1905000"/>
                <a:gd name="connsiteY0" fmla="*/ 884528 h 1769056"/>
                <a:gd name="connsiteX1" fmla="*/ 398038 w 1905000"/>
                <a:gd name="connsiteY1" fmla="*/ 486490 h 1769056"/>
                <a:gd name="connsiteX2" fmla="*/ 398038 w 1905000"/>
                <a:gd name="connsiteY2" fmla="*/ 685509 h 1769056"/>
                <a:gd name="connsiteX3" fmla="*/ 753481 w 1905000"/>
                <a:gd name="connsiteY3" fmla="*/ 685509 h 1769056"/>
                <a:gd name="connsiteX4" fmla="*/ 753481 w 1905000"/>
                <a:gd name="connsiteY4" fmla="*/ 398038 h 1769056"/>
                <a:gd name="connsiteX5" fmla="*/ 554462 w 1905000"/>
                <a:gd name="connsiteY5" fmla="*/ 398038 h 1769056"/>
                <a:gd name="connsiteX6" fmla="*/ 952500 w 1905000"/>
                <a:gd name="connsiteY6" fmla="*/ 0 h 1769056"/>
                <a:gd name="connsiteX7" fmla="*/ 1350538 w 1905000"/>
                <a:gd name="connsiteY7" fmla="*/ 398038 h 1769056"/>
                <a:gd name="connsiteX8" fmla="*/ 1151519 w 1905000"/>
                <a:gd name="connsiteY8" fmla="*/ 398038 h 1769056"/>
                <a:gd name="connsiteX9" fmla="*/ 1151519 w 1905000"/>
                <a:gd name="connsiteY9" fmla="*/ 685509 h 1769056"/>
                <a:gd name="connsiteX10" fmla="*/ 1506962 w 1905000"/>
                <a:gd name="connsiteY10" fmla="*/ 685509 h 1769056"/>
                <a:gd name="connsiteX11" fmla="*/ 1506962 w 1905000"/>
                <a:gd name="connsiteY11" fmla="*/ 486490 h 1769056"/>
                <a:gd name="connsiteX12" fmla="*/ 1905000 w 1905000"/>
                <a:gd name="connsiteY12" fmla="*/ 884528 h 1769056"/>
                <a:gd name="connsiteX13" fmla="*/ 1506962 w 1905000"/>
                <a:gd name="connsiteY13" fmla="*/ 1282566 h 1769056"/>
                <a:gd name="connsiteX14" fmla="*/ 1506962 w 1905000"/>
                <a:gd name="connsiteY14" fmla="*/ 1083547 h 1769056"/>
                <a:gd name="connsiteX15" fmla="*/ 1151519 w 1905000"/>
                <a:gd name="connsiteY15" fmla="*/ 1083547 h 1769056"/>
                <a:gd name="connsiteX16" fmla="*/ 1151519 w 1905000"/>
                <a:gd name="connsiteY16" fmla="*/ 1371018 h 1769056"/>
                <a:gd name="connsiteX17" fmla="*/ 1350538 w 1905000"/>
                <a:gd name="connsiteY17" fmla="*/ 1371018 h 1769056"/>
                <a:gd name="connsiteX18" fmla="*/ 952500 w 1905000"/>
                <a:gd name="connsiteY18" fmla="*/ 1769056 h 1769056"/>
                <a:gd name="connsiteX19" fmla="*/ 554462 w 1905000"/>
                <a:gd name="connsiteY19" fmla="*/ 1371018 h 1769056"/>
                <a:gd name="connsiteX20" fmla="*/ 753481 w 1905000"/>
                <a:gd name="connsiteY20" fmla="*/ 1371018 h 1769056"/>
                <a:gd name="connsiteX21" fmla="*/ 753481 w 1905000"/>
                <a:gd name="connsiteY21" fmla="*/ 1083547 h 1769056"/>
                <a:gd name="connsiteX22" fmla="*/ 398038 w 1905000"/>
                <a:gd name="connsiteY22" fmla="*/ 1083547 h 1769056"/>
                <a:gd name="connsiteX23" fmla="*/ 398038 w 1905000"/>
                <a:gd name="connsiteY23" fmla="*/ 1282566 h 1769056"/>
                <a:gd name="connsiteX24" fmla="*/ 0 w 1905000"/>
                <a:gd name="connsiteY24" fmla="*/ 884528 h 1769056"/>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554462 w 1905000"/>
                <a:gd name="connsiteY5" fmla="*/ 0 h 1371018"/>
                <a:gd name="connsiteX6" fmla="*/ 1350538 w 1905000"/>
                <a:gd name="connsiteY6" fmla="*/ 0 h 1371018"/>
                <a:gd name="connsiteX7" fmla="*/ 1151519 w 1905000"/>
                <a:gd name="connsiteY7" fmla="*/ 0 h 1371018"/>
                <a:gd name="connsiteX8" fmla="*/ 1151519 w 1905000"/>
                <a:gd name="connsiteY8" fmla="*/ 287471 h 1371018"/>
                <a:gd name="connsiteX9" fmla="*/ 1506962 w 1905000"/>
                <a:gd name="connsiteY9" fmla="*/ 287471 h 1371018"/>
                <a:gd name="connsiteX10" fmla="*/ 1506962 w 1905000"/>
                <a:gd name="connsiteY10" fmla="*/ 88452 h 1371018"/>
                <a:gd name="connsiteX11" fmla="*/ 1905000 w 1905000"/>
                <a:gd name="connsiteY11" fmla="*/ 486490 h 1371018"/>
                <a:gd name="connsiteX12" fmla="*/ 1506962 w 1905000"/>
                <a:gd name="connsiteY12" fmla="*/ 884528 h 1371018"/>
                <a:gd name="connsiteX13" fmla="*/ 1506962 w 1905000"/>
                <a:gd name="connsiteY13" fmla="*/ 685509 h 1371018"/>
                <a:gd name="connsiteX14" fmla="*/ 1151519 w 1905000"/>
                <a:gd name="connsiteY14" fmla="*/ 685509 h 1371018"/>
                <a:gd name="connsiteX15" fmla="*/ 1151519 w 1905000"/>
                <a:gd name="connsiteY15" fmla="*/ 972980 h 1371018"/>
                <a:gd name="connsiteX16" fmla="*/ 1350538 w 1905000"/>
                <a:gd name="connsiteY16" fmla="*/ 972980 h 1371018"/>
                <a:gd name="connsiteX17" fmla="*/ 952500 w 1905000"/>
                <a:gd name="connsiteY17" fmla="*/ 1371018 h 1371018"/>
                <a:gd name="connsiteX18" fmla="*/ 554462 w 1905000"/>
                <a:gd name="connsiteY18" fmla="*/ 972980 h 1371018"/>
                <a:gd name="connsiteX19" fmla="*/ 753481 w 1905000"/>
                <a:gd name="connsiteY19" fmla="*/ 972980 h 1371018"/>
                <a:gd name="connsiteX20" fmla="*/ 753481 w 1905000"/>
                <a:gd name="connsiteY20" fmla="*/ 685509 h 1371018"/>
                <a:gd name="connsiteX21" fmla="*/ 398038 w 1905000"/>
                <a:gd name="connsiteY21" fmla="*/ 685509 h 1371018"/>
                <a:gd name="connsiteX22" fmla="*/ 398038 w 1905000"/>
                <a:gd name="connsiteY22" fmla="*/ 884528 h 1371018"/>
                <a:gd name="connsiteX23" fmla="*/ 0 w 1905000"/>
                <a:gd name="connsiteY23"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350538 w 1905000"/>
                <a:gd name="connsiteY5" fmla="*/ 0 h 1371018"/>
                <a:gd name="connsiteX6" fmla="*/ 1151519 w 1905000"/>
                <a:gd name="connsiteY6" fmla="*/ 0 h 1371018"/>
                <a:gd name="connsiteX7" fmla="*/ 1151519 w 1905000"/>
                <a:gd name="connsiteY7" fmla="*/ 287471 h 1371018"/>
                <a:gd name="connsiteX8" fmla="*/ 1506962 w 1905000"/>
                <a:gd name="connsiteY8" fmla="*/ 287471 h 1371018"/>
                <a:gd name="connsiteX9" fmla="*/ 1506962 w 1905000"/>
                <a:gd name="connsiteY9" fmla="*/ 88452 h 1371018"/>
                <a:gd name="connsiteX10" fmla="*/ 1905000 w 1905000"/>
                <a:gd name="connsiteY10" fmla="*/ 486490 h 1371018"/>
                <a:gd name="connsiteX11" fmla="*/ 1506962 w 1905000"/>
                <a:gd name="connsiteY11" fmla="*/ 884528 h 1371018"/>
                <a:gd name="connsiteX12" fmla="*/ 1506962 w 1905000"/>
                <a:gd name="connsiteY12" fmla="*/ 685509 h 1371018"/>
                <a:gd name="connsiteX13" fmla="*/ 1151519 w 1905000"/>
                <a:gd name="connsiteY13" fmla="*/ 685509 h 1371018"/>
                <a:gd name="connsiteX14" fmla="*/ 1151519 w 1905000"/>
                <a:gd name="connsiteY14" fmla="*/ 972980 h 1371018"/>
                <a:gd name="connsiteX15" fmla="*/ 1350538 w 1905000"/>
                <a:gd name="connsiteY15" fmla="*/ 972980 h 1371018"/>
                <a:gd name="connsiteX16" fmla="*/ 952500 w 1905000"/>
                <a:gd name="connsiteY16" fmla="*/ 1371018 h 1371018"/>
                <a:gd name="connsiteX17" fmla="*/ 554462 w 1905000"/>
                <a:gd name="connsiteY17" fmla="*/ 972980 h 1371018"/>
                <a:gd name="connsiteX18" fmla="*/ 753481 w 1905000"/>
                <a:gd name="connsiteY18" fmla="*/ 972980 h 1371018"/>
                <a:gd name="connsiteX19" fmla="*/ 753481 w 1905000"/>
                <a:gd name="connsiteY19" fmla="*/ 685509 h 1371018"/>
                <a:gd name="connsiteX20" fmla="*/ 398038 w 1905000"/>
                <a:gd name="connsiteY20" fmla="*/ 685509 h 1371018"/>
                <a:gd name="connsiteX21" fmla="*/ 398038 w 1905000"/>
                <a:gd name="connsiteY21" fmla="*/ 884528 h 1371018"/>
                <a:gd name="connsiteX22" fmla="*/ 0 w 1905000"/>
                <a:gd name="connsiteY22" fmla="*/ 486490 h 1371018"/>
                <a:gd name="connsiteX0" fmla="*/ 0 w 1905000"/>
                <a:gd name="connsiteY0" fmla="*/ 486490 h 1371018"/>
                <a:gd name="connsiteX1" fmla="*/ 398038 w 1905000"/>
                <a:gd name="connsiteY1" fmla="*/ 88452 h 1371018"/>
                <a:gd name="connsiteX2" fmla="*/ 398038 w 1905000"/>
                <a:gd name="connsiteY2" fmla="*/ 287471 h 1371018"/>
                <a:gd name="connsiteX3" fmla="*/ 753481 w 1905000"/>
                <a:gd name="connsiteY3" fmla="*/ 287471 h 1371018"/>
                <a:gd name="connsiteX4" fmla="*/ 753481 w 1905000"/>
                <a:gd name="connsiteY4" fmla="*/ 0 h 1371018"/>
                <a:gd name="connsiteX5" fmla="*/ 1151519 w 1905000"/>
                <a:gd name="connsiteY5" fmla="*/ 0 h 1371018"/>
                <a:gd name="connsiteX6" fmla="*/ 1151519 w 1905000"/>
                <a:gd name="connsiteY6" fmla="*/ 287471 h 1371018"/>
                <a:gd name="connsiteX7" fmla="*/ 1506962 w 1905000"/>
                <a:gd name="connsiteY7" fmla="*/ 287471 h 1371018"/>
                <a:gd name="connsiteX8" fmla="*/ 1506962 w 1905000"/>
                <a:gd name="connsiteY8" fmla="*/ 88452 h 1371018"/>
                <a:gd name="connsiteX9" fmla="*/ 1905000 w 1905000"/>
                <a:gd name="connsiteY9" fmla="*/ 486490 h 1371018"/>
                <a:gd name="connsiteX10" fmla="*/ 1506962 w 1905000"/>
                <a:gd name="connsiteY10" fmla="*/ 884528 h 1371018"/>
                <a:gd name="connsiteX11" fmla="*/ 1506962 w 1905000"/>
                <a:gd name="connsiteY11" fmla="*/ 685509 h 1371018"/>
                <a:gd name="connsiteX12" fmla="*/ 1151519 w 1905000"/>
                <a:gd name="connsiteY12" fmla="*/ 685509 h 1371018"/>
                <a:gd name="connsiteX13" fmla="*/ 1151519 w 1905000"/>
                <a:gd name="connsiteY13" fmla="*/ 972980 h 1371018"/>
                <a:gd name="connsiteX14" fmla="*/ 1350538 w 1905000"/>
                <a:gd name="connsiteY14" fmla="*/ 972980 h 1371018"/>
                <a:gd name="connsiteX15" fmla="*/ 952500 w 1905000"/>
                <a:gd name="connsiteY15" fmla="*/ 1371018 h 1371018"/>
                <a:gd name="connsiteX16" fmla="*/ 554462 w 1905000"/>
                <a:gd name="connsiteY16" fmla="*/ 972980 h 1371018"/>
                <a:gd name="connsiteX17" fmla="*/ 753481 w 1905000"/>
                <a:gd name="connsiteY17" fmla="*/ 972980 h 1371018"/>
                <a:gd name="connsiteX18" fmla="*/ 753481 w 1905000"/>
                <a:gd name="connsiteY18" fmla="*/ 685509 h 1371018"/>
                <a:gd name="connsiteX19" fmla="*/ 398038 w 1905000"/>
                <a:gd name="connsiteY19" fmla="*/ 685509 h 1371018"/>
                <a:gd name="connsiteX20" fmla="*/ 398038 w 1905000"/>
                <a:gd name="connsiteY20" fmla="*/ 884528 h 1371018"/>
                <a:gd name="connsiteX21" fmla="*/ 0 w 1905000"/>
                <a:gd name="connsiteY21"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 h 1371018"/>
                <a:gd name="connsiteX9" fmla="*/ 1506962 w 1506962"/>
                <a:gd name="connsiteY9" fmla="*/ 884528 h 1371018"/>
                <a:gd name="connsiteX10" fmla="*/ 1506962 w 1506962"/>
                <a:gd name="connsiteY10" fmla="*/ 685509 h 1371018"/>
                <a:gd name="connsiteX11" fmla="*/ 1151519 w 1506962"/>
                <a:gd name="connsiteY11" fmla="*/ 685509 h 1371018"/>
                <a:gd name="connsiteX12" fmla="*/ 1151519 w 1506962"/>
                <a:gd name="connsiteY12" fmla="*/ 972980 h 1371018"/>
                <a:gd name="connsiteX13" fmla="*/ 1350538 w 1506962"/>
                <a:gd name="connsiteY13" fmla="*/ 972980 h 1371018"/>
                <a:gd name="connsiteX14" fmla="*/ 952500 w 1506962"/>
                <a:gd name="connsiteY14" fmla="*/ 1371018 h 1371018"/>
                <a:gd name="connsiteX15" fmla="*/ 554462 w 1506962"/>
                <a:gd name="connsiteY15" fmla="*/ 972980 h 1371018"/>
                <a:gd name="connsiteX16" fmla="*/ 753481 w 1506962"/>
                <a:gd name="connsiteY16" fmla="*/ 972980 h 1371018"/>
                <a:gd name="connsiteX17" fmla="*/ 753481 w 1506962"/>
                <a:gd name="connsiteY17" fmla="*/ 685509 h 1371018"/>
                <a:gd name="connsiteX18" fmla="*/ 398038 w 1506962"/>
                <a:gd name="connsiteY18" fmla="*/ 685509 h 1371018"/>
                <a:gd name="connsiteX19" fmla="*/ 398038 w 1506962"/>
                <a:gd name="connsiteY19" fmla="*/ 884528 h 1371018"/>
                <a:gd name="connsiteX20" fmla="*/ 0 w 1506962"/>
                <a:gd name="connsiteY20"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884528 h 1371018"/>
                <a:gd name="connsiteX9" fmla="*/ 1506962 w 1506962"/>
                <a:gd name="connsiteY9" fmla="*/ 685509 h 1371018"/>
                <a:gd name="connsiteX10" fmla="*/ 1151519 w 1506962"/>
                <a:gd name="connsiteY10" fmla="*/ 685509 h 1371018"/>
                <a:gd name="connsiteX11" fmla="*/ 1151519 w 1506962"/>
                <a:gd name="connsiteY11" fmla="*/ 972980 h 1371018"/>
                <a:gd name="connsiteX12" fmla="*/ 1350538 w 1506962"/>
                <a:gd name="connsiteY12" fmla="*/ 972980 h 1371018"/>
                <a:gd name="connsiteX13" fmla="*/ 952500 w 1506962"/>
                <a:gd name="connsiteY13" fmla="*/ 1371018 h 1371018"/>
                <a:gd name="connsiteX14" fmla="*/ 554462 w 1506962"/>
                <a:gd name="connsiteY14" fmla="*/ 972980 h 1371018"/>
                <a:gd name="connsiteX15" fmla="*/ 753481 w 1506962"/>
                <a:gd name="connsiteY15" fmla="*/ 972980 h 1371018"/>
                <a:gd name="connsiteX16" fmla="*/ 753481 w 1506962"/>
                <a:gd name="connsiteY16" fmla="*/ 685509 h 1371018"/>
                <a:gd name="connsiteX17" fmla="*/ 398038 w 1506962"/>
                <a:gd name="connsiteY17" fmla="*/ 685509 h 1371018"/>
                <a:gd name="connsiteX18" fmla="*/ 398038 w 1506962"/>
                <a:gd name="connsiteY18" fmla="*/ 884528 h 1371018"/>
                <a:gd name="connsiteX19" fmla="*/ 0 w 1506962"/>
                <a:gd name="connsiteY19" fmla="*/ 486490 h 1371018"/>
                <a:gd name="connsiteX0" fmla="*/ 0 w 1506962"/>
                <a:gd name="connsiteY0" fmla="*/ 486490 h 1371018"/>
                <a:gd name="connsiteX1" fmla="*/ 398038 w 1506962"/>
                <a:gd name="connsiteY1" fmla="*/ 88452 h 1371018"/>
                <a:gd name="connsiteX2" fmla="*/ 398038 w 1506962"/>
                <a:gd name="connsiteY2" fmla="*/ 287471 h 1371018"/>
                <a:gd name="connsiteX3" fmla="*/ 753481 w 1506962"/>
                <a:gd name="connsiteY3" fmla="*/ 287471 h 1371018"/>
                <a:gd name="connsiteX4" fmla="*/ 753481 w 1506962"/>
                <a:gd name="connsiteY4" fmla="*/ 0 h 1371018"/>
                <a:gd name="connsiteX5" fmla="*/ 1151519 w 1506962"/>
                <a:gd name="connsiteY5" fmla="*/ 0 h 1371018"/>
                <a:gd name="connsiteX6" fmla="*/ 1151519 w 1506962"/>
                <a:gd name="connsiteY6" fmla="*/ 287471 h 1371018"/>
                <a:gd name="connsiteX7" fmla="*/ 1506962 w 1506962"/>
                <a:gd name="connsiteY7" fmla="*/ 287471 h 1371018"/>
                <a:gd name="connsiteX8" fmla="*/ 1506962 w 1506962"/>
                <a:gd name="connsiteY8" fmla="*/ 685509 h 1371018"/>
                <a:gd name="connsiteX9" fmla="*/ 1151519 w 1506962"/>
                <a:gd name="connsiteY9" fmla="*/ 685509 h 1371018"/>
                <a:gd name="connsiteX10" fmla="*/ 1151519 w 1506962"/>
                <a:gd name="connsiteY10" fmla="*/ 972980 h 1371018"/>
                <a:gd name="connsiteX11" fmla="*/ 1350538 w 1506962"/>
                <a:gd name="connsiteY11" fmla="*/ 972980 h 1371018"/>
                <a:gd name="connsiteX12" fmla="*/ 952500 w 1506962"/>
                <a:gd name="connsiteY12" fmla="*/ 1371018 h 1371018"/>
                <a:gd name="connsiteX13" fmla="*/ 554462 w 1506962"/>
                <a:gd name="connsiteY13" fmla="*/ 972980 h 1371018"/>
                <a:gd name="connsiteX14" fmla="*/ 753481 w 1506962"/>
                <a:gd name="connsiteY14" fmla="*/ 972980 h 1371018"/>
                <a:gd name="connsiteX15" fmla="*/ 753481 w 1506962"/>
                <a:gd name="connsiteY15" fmla="*/ 685509 h 1371018"/>
                <a:gd name="connsiteX16" fmla="*/ 398038 w 1506962"/>
                <a:gd name="connsiteY16" fmla="*/ 685509 h 1371018"/>
                <a:gd name="connsiteX17" fmla="*/ 398038 w 1506962"/>
                <a:gd name="connsiteY17" fmla="*/ 884528 h 1371018"/>
                <a:gd name="connsiteX18" fmla="*/ 0 w 1506962"/>
                <a:gd name="connsiteY18" fmla="*/ 486490 h 1371018"/>
                <a:gd name="connsiteX0" fmla="*/ 0 w 1506962"/>
                <a:gd name="connsiteY0" fmla="*/ 486490 h 972980"/>
                <a:gd name="connsiteX1" fmla="*/ 398038 w 1506962"/>
                <a:gd name="connsiteY1" fmla="*/ 88452 h 972980"/>
                <a:gd name="connsiteX2" fmla="*/ 398038 w 1506962"/>
                <a:gd name="connsiteY2" fmla="*/ 287471 h 972980"/>
                <a:gd name="connsiteX3" fmla="*/ 753481 w 1506962"/>
                <a:gd name="connsiteY3" fmla="*/ 287471 h 972980"/>
                <a:gd name="connsiteX4" fmla="*/ 753481 w 1506962"/>
                <a:gd name="connsiteY4" fmla="*/ 0 h 972980"/>
                <a:gd name="connsiteX5" fmla="*/ 1151519 w 1506962"/>
                <a:gd name="connsiteY5" fmla="*/ 0 h 972980"/>
                <a:gd name="connsiteX6" fmla="*/ 1151519 w 1506962"/>
                <a:gd name="connsiteY6" fmla="*/ 287471 h 972980"/>
                <a:gd name="connsiteX7" fmla="*/ 1506962 w 1506962"/>
                <a:gd name="connsiteY7" fmla="*/ 287471 h 972980"/>
                <a:gd name="connsiteX8" fmla="*/ 1506962 w 1506962"/>
                <a:gd name="connsiteY8" fmla="*/ 685509 h 972980"/>
                <a:gd name="connsiteX9" fmla="*/ 1151519 w 1506962"/>
                <a:gd name="connsiteY9" fmla="*/ 685509 h 972980"/>
                <a:gd name="connsiteX10" fmla="*/ 1151519 w 1506962"/>
                <a:gd name="connsiteY10" fmla="*/ 972980 h 972980"/>
                <a:gd name="connsiteX11" fmla="*/ 1350538 w 1506962"/>
                <a:gd name="connsiteY11" fmla="*/ 972980 h 972980"/>
                <a:gd name="connsiteX12" fmla="*/ 554462 w 1506962"/>
                <a:gd name="connsiteY12" fmla="*/ 972980 h 972980"/>
                <a:gd name="connsiteX13" fmla="*/ 753481 w 1506962"/>
                <a:gd name="connsiteY13" fmla="*/ 972980 h 972980"/>
                <a:gd name="connsiteX14" fmla="*/ 753481 w 1506962"/>
                <a:gd name="connsiteY14" fmla="*/ 685509 h 972980"/>
                <a:gd name="connsiteX15" fmla="*/ 398038 w 1506962"/>
                <a:gd name="connsiteY15" fmla="*/ 685509 h 972980"/>
                <a:gd name="connsiteX16" fmla="*/ 398038 w 1506962"/>
                <a:gd name="connsiteY16" fmla="*/ 884528 h 972980"/>
                <a:gd name="connsiteX17" fmla="*/ 0 w 1506962"/>
                <a:gd name="connsiteY17" fmla="*/ 486490 h 972980"/>
                <a:gd name="connsiteX0" fmla="*/ 0 w 1108924"/>
                <a:gd name="connsiteY0" fmla="*/ 884528 h 972980"/>
                <a:gd name="connsiteX1" fmla="*/ 0 w 1108924"/>
                <a:gd name="connsiteY1" fmla="*/ 88452 h 972980"/>
                <a:gd name="connsiteX2" fmla="*/ 0 w 1108924"/>
                <a:gd name="connsiteY2" fmla="*/ 287471 h 972980"/>
                <a:gd name="connsiteX3" fmla="*/ 355443 w 1108924"/>
                <a:gd name="connsiteY3" fmla="*/ 287471 h 972980"/>
                <a:gd name="connsiteX4" fmla="*/ 355443 w 1108924"/>
                <a:gd name="connsiteY4" fmla="*/ 0 h 972980"/>
                <a:gd name="connsiteX5" fmla="*/ 753481 w 1108924"/>
                <a:gd name="connsiteY5" fmla="*/ 0 h 972980"/>
                <a:gd name="connsiteX6" fmla="*/ 753481 w 1108924"/>
                <a:gd name="connsiteY6" fmla="*/ 287471 h 972980"/>
                <a:gd name="connsiteX7" fmla="*/ 1108924 w 1108924"/>
                <a:gd name="connsiteY7" fmla="*/ 287471 h 972980"/>
                <a:gd name="connsiteX8" fmla="*/ 1108924 w 1108924"/>
                <a:gd name="connsiteY8" fmla="*/ 685509 h 972980"/>
                <a:gd name="connsiteX9" fmla="*/ 753481 w 1108924"/>
                <a:gd name="connsiteY9" fmla="*/ 685509 h 972980"/>
                <a:gd name="connsiteX10" fmla="*/ 753481 w 1108924"/>
                <a:gd name="connsiteY10" fmla="*/ 972980 h 972980"/>
                <a:gd name="connsiteX11" fmla="*/ 952500 w 1108924"/>
                <a:gd name="connsiteY11" fmla="*/ 972980 h 972980"/>
                <a:gd name="connsiteX12" fmla="*/ 156424 w 1108924"/>
                <a:gd name="connsiteY12" fmla="*/ 972980 h 972980"/>
                <a:gd name="connsiteX13" fmla="*/ 355443 w 1108924"/>
                <a:gd name="connsiteY13" fmla="*/ 972980 h 972980"/>
                <a:gd name="connsiteX14" fmla="*/ 355443 w 1108924"/>
                <a:gd name="connsiteY14" fmla="*/ 685509 h 972980"/>
                <a:gd name="connsiteX15" fmla="*/ 0 w 1108924"/>
                <a:gd name="connsiteY15" fmla="*/ 685509 h 972980"/>
                <a:gd name="connsiteX16" fmla="*/ 0 w 1108924"/>
                <a:gd name="connsiteY16" fmla="*/ 884528 h 972980"/>
                <a:gd name="connsiteX0" fmla="*/ 0 w 1108924"/>
                <a:gd name="connsiteY0" fmla="*/ 884528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15" fmla="*/ 0 w 1108924"/>
                <a:gd name="connsiteY15" fmla="*/ 884528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952500 w 1108924"/>
                <a:gd name="connsiteY10" fmla="*/ 972980 h 972980"/>
                <a:gd name="connsiteX11" fmla="*/ 156424 w 1108924"/>
                <a:gd name="connsiteY11" fmla="*/ 972980 h 972980"/>
                <a:gd name="connsiteX12" fmla="*/ 355443 w 1108924"/>
                <a:gd name="connsiteY12" fmla="*/ 972980 h 972980"/>
                <a:gd name="connsiteX13" fmla="*/ 355443 w 1108924"/>
                <a:gd name="connsiteY13" fmla="*/ 685509 h 972980"/>
                <a:gd name="connsiteX14" fmla="*/ 0 w 1108924"/>
                <a:gd name="connsiteY14"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156424 w 1108924"/>
                <a:gd name="connsiteY10" fmla="*/ 972980 h 972980"/>
                <a:gd name="connsiteX11" fmla="*/ 355443 w 1108924"/>
                <a:gd name="connsiteY11" fmla="*/ 972980 h 972980"/>
                <a:gd name="connsiteX12" fmla="*/ 355443 w 1108924"/>
                <a:gd name="connsiteY12" fmla="*/ 685509 h 972980"/>
                <a:gd name="connsiteX13" fmla="*/ 0 w 1108924"/>
                <a:gd name="connsiteY13" fmla="*/ 685509 h 972980"/>
                <a:gd name="connsiteX0" fmla="*/ 0 w 1108924"/>
                <a:gd name="connsiteY0" fmla="*/ 685509 h 972980"/>
                <a:gd name="connsiteX1" fmla="*/ 0 w 1108924"/>
                <a:gd name="connsiteY1" fmla="*/ 287471 h 972980"/>
                <a:gd name="connsiteX2" fmla="*/ 355443 w 1108924"/>
                <a:gd name="connsiteY2" fmla="*/ 287471 h 972980"/>
                <a:gd name="connsiteX3" fmla="*/ 355443 w 1108924"/>
                <a:gd name="connsiteY3" fmla="*/ 0 h 972980"/>
                <a:gd name="connsiteX4" fmla="*/ 753481 w 1108924"/>
                <a:gd name="connsiteY4" fmla="*/ 0 h 972980"/>
                <a:gd name="connsiteX5" fmla="*/ 753481 w 1108924"/>
                <a:gd name="connsiteY5" fmla="*/ 287471 h 972980"/>
                <a:gd name="connsiteX6" fmla="*/ 1108924 w 1108924"/>
                <a:gd name="connsiteY6" fmla="*/ 287471 h 972980"/>
                <a:gd name="connsiteX7" fmla="*/ 1108924 w 1108924"/>
                <a:gd name="connsiteY7" fmla="*/ 685509 h 972980"/>
                <a:gd name="connsiteX8" fmla="*/ 753481 w 1108924"/>
                <a:gd name="connsiteY8" fmla="*/ 685509 h 972980"/>
                <a:gd name="connsiteX9" fmla="*/ 753481 w 1108924"/>
                <a:gd name="connsiteY9" fmla="*/ 972980 h 972980"/>
                <a:gd name="connsiteX10" fmla="*/ 355443 w 1108924"/>
                <a:gd name="connsiteY10" fmla="*/ 972980 h 972980"/>
                <a:gd name="connsiteX11" fmla="*/ 355443 w 1108924"/>
                <a:gd name="connsiteY11" fmla="*/ 685509 h 972980"/>
                <a:gd name="connsiteX12" fmla="*/ 0 w 1108924"/>
                <a:gd name="connsiteY12" fmla="*/ 685509 h 97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8924" h="972980">
                  <a:moveTo>
                    <a:pt x="0" y="685509"/>
                  </a:moveTo>
                  <a:lnTo>
                    <a:pt x="0" y="287471"/>
                  </a:lnTo>
                  <a:lnTo>
                    <a:pt x="355443" y="287471"/>
                  </a:lnTo>
                  <a:lnTo>
                    <a:pt x="355443" y="0"/>
                  </a:lnTo>
                  <a:lnTo>
                    <a:pt x="753481" y="0"/>
                  </a:lnTo>
                  <a:lnTo>
                    <a:pt x="753481" y="287471"/>
                  </a:lnTo>
                  <a:lnTo>
                    <a:pt x="1108924" y="287471"/>
                  </a:lnTo>
                  <a:lnTo>
                    <a:pt x="1108924" y="685509"/>
                  </a:lnTo>
                  <a:lnTo>
                    <a:pt x="753481" y="685509"/>
                  </a:lnTo>
                  <a:lnTo>
                    <a:pt x="753481" y="972980"/>
                  </a:lnTo>
                  <a:lnTo>
                    <a:pt x="355443" y="972980"/>
                  </a:lnTo>
                  <a:lnTo>
                    <a:pt x="355443" y="685509"/>
                  </a:lnTo>
                  <a:lnTo>
                    <a:pt x="0" y="685509"/>
                  </a:lnTo>
                  <a:close/>
                </a:path>
              </a:pathLst>
            </a:custGeom>
            <a:solidFill>
              <a:srgbClr val="FF0000"/>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86050ADB-68A0-4545-AD60-54B95E7B9B33}"/>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11282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body" idx="1"/>
          </p:nvPr>
        </p:nvSpPr>
        <p:spPr>
          <a:xfrm>
            <a:off x="228600" y="1502088"/>
            <a:ext cx="5791200" cy="2765112"/>
          </a:xfrm>
        </p:spPr>
        <p:txBody>
          <a:bodyPr>
            <a:normAutofit/>
          </a:bodyPr>
          <a:lstStyle/>
          <a:p>
            <a:pPr lvl="1"/>
            <a:r>
              <a:rPr lang="en-US" altLang="en-US" sz="2400"/>
              <a:t>Ascending or descending ladder</a:t>
            </a:r>
          </a:p>
          <a:p>
            <a:pPr lvl="2"/>
            <a:r>
              <a:rPr lang="en-US" altLang="en-US" sz="2000"/>
              <a:t>Maintain 3-point contact</a:t>
            </a:r>
          </a:p>
          <a:p>
            <a:pPr lvl="2"/>
            <a:r>
              <a:rPr lang="en-US" altLang="en-US" sz="2000"/>
              <a:t>Face ladder</a:t>
            </a:r>
          </a:p>
          <a:p>
            <a:pPr lvl="2"/>
            <a:r>
              <a:rPr lang="en-US" altLang="en-US" sz="2000"/>
              <a:t>Stay inside side rails</a:t>
            </a:r>
          </a:p>
          <a:p>
            <a:pPr lvl="2"/>
            <a:r>
              <a:rPr lang="en-US" altLang="en-US" sz="2000"/>
              <a:t>Never carry tools/objects in hands</a:t>
            </a:r>
          </a:p>
          <a:p>
            <a:pPr lvl="2"/>
            <a:r>
              <a:rPr lang="en-US" altLang="en-US" sz="2000"/>
              <a:t>Be extra careful getting on or off</a:t>
            </a:r>
          </a:p>
          <a:p>
            <a:pPr lvl="2"/>
            <a:endParaRPr lang="en-US" altLang="en-US" sz="2000"/>
          </a:p>
        </p:txBody>
      </p:sp>
      <p:sp>
        <p:nvSpPr>
          <p:cNvPr id="8" name="TextBox 7"/>
          <p:cNvSpPr txBox="1"/>
          <p:nvPr/>
        </p:nvSpPr>
        <p:spPr>
          <a:xfrm>
            <a:off x="6342578" y="5874942"/>
            <a:ext cx="1615579"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 </a:t>
            </a:r>
          </a:p>
        </p:txBody>
      </p:sp>
      <p:sp>
        <p:nvSpPr>
          <p:cNvPr id="10" name="Rectangle 7"/>
          <p:cNvSpPr>
            <a:spLocks noGrp="1" noChangeArrowheads="1"/>
          </p:cNvSpPr>
          <p:nvPr>
            <p:ph type="title"/>
          </p:nvPr>
        </p:nvSpPr>
        <p:spPr>
          <a:xfrm>
            <a:off x="0" y="540395"/>
            <a:ext cx="9144000" cy="762000"/>
          </a:xfrm>
        </p:spPr>
        <p:txBody>
          <a:bodyPr/>
          <a:lstStyle/>
          <a:p>
            <a:r>
              <a:rPr lang="es-PR" altLang="en-US" dirty="0"/>
              <a:t>Reducing or Eliminating Hazards</a:t>
            </a:r>
            <a:endParaRPr lang="en-US" alt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842" y="1716571"/>
            <a:ext cx="2068573" cy="4158472"/>
          </a:xfrm>
          <a:prstGeom prst="rect">
            <a:avLst/>
          </a:prstGeom>
          <a:ln>
            <a:solidFill>
              <a:schemeClr val="tx1"/>
            </a:solidFill>
          </a:ln>
        </p:spPr>
      </p:pic>
      <p:pic>
        <p:nvPicPr>
          <p:cNvPr id="12" name="Picture 5" descr="C:\Reynaldo\Ladder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91000"/>
            <a:ext cx="1839410" cy="2091394"/>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47800" y="6317605"/>
            <a:ext cx="954573" cy="215444"/>
          </a:xfrm>
          <a:prstGeom prst="rect">
            <a:avLst/>
          </a:prstGeom>
          <a:noFill/>
        </p:spPr>
        <p:txBody>
          <a:bodyPr wrap="square" rtlCol="0">
            <a:spAutoFit/>
          </a:bodyPr>
          <a:lstStyle/>
          <a:p>
            <a:r>
              <a:rPr lang="en-US" sz="800">
                <a:latin typeface="Tahoma" panose="020B0604030504040204" pitchFamily="34" charset="0"/>
                <a:ea typeface="Tahoma" panose="020B0604030504040204" pitchFamily="34" charset="0"/>
                <a:cs typeface="Tahoma" panose="020B0604030504040204" pitchFamily="34" charset="0"/>
              </a:rPr>
              <a:t>Source: OSHA </a:t>
            </a:r>
          </a:p>
        </p:txBody>
      </p:sp>
      <p:sp>
        <p:nvSpPr>
          <p:cNvPr id="11" name="Title 1">
            <a:extLst>
              <a:ext uri="{FF2B5EF4-FFF2-40B4-BE49-F238E27FC236}">
                <a16:creationId xmlns:a16="http://schemas.microsoft.com/office/drawing/2014/main" id="{61DE08B9-8B1F-49F8-B2C5-9B047156AAC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85311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body" idx="1"/>
          </p:nvPr>
        </p:nvSpPr>
        <p:spPr>
          <a:xfrm>
            <a:off x="213189" y="1738231"/>
            <a:ext cx="5791200" cy="3949244"/>
          </a:xfrm>
        </p:spPr>
        <p:txBody>
          <a:bodyPr>
            <a:normAutofit/>
          </a:bodyPr>
          <a:lstStyle/>
          <a:p>
            <a:pPr lvl="1"/>
            <a:r>
              <a:rPr lang="en-US" altLang="en-US" sz="2400"/>
              <a:t>Don’t move, shift, or extend while in use</a:t>
            </a:r>
          </a:p>
          <a:p>
            <a:pPr lvl="1"/>
            <a:r>
              <a:rPr lang="en-US" altLang="en-US" sz="2400"/>
              <a:t>When exposed to energized electrical equipment, use nonconductive side rails</a:t>
            </a:r>
          </a:p>
          <a:p>
            <a:pPr lvl="1"/>
            <a:r>
              <a:rPr lang="en-US" altLang="en-US" sz="2400"/>
              <a:t>Don’t use the top two steps of a stepladder</a:t>
            </a:r>
          </a:p>
          <a:p>
            <a:pPr lvl="1"/>
            <a:r>
              <a:rPr lang="en-US" altLang="en-US" sz="2400"/>
              <a:t>Don’t climb the cross-bracing on the rear section of a stepladder</a:t>
            </a:r>
          </a:p>
        </p:txBody>
      </p:sp>
      <p:sp>
        <p:nvSpPr>
          <p:cNvPr id="10" name="Rectangle 7"/>
          <p:cNvSpPr>
            <a:spLocks noGrp="1" noChangeArrowheads="1"/>
          </p:cNvSpPr>
          <p:nvPr>
            <p:ph type="title"/>
          </p:nvPr>
        </p:nvSpPr>
        <p:spPr>
          <a:xfrm>
            <a:off x="0" y="551138"/>
            <a:ext cx="9144000" cy="762000"/>
          </a:xfrm>
        </p:spPr>
        <p:txBody>
          <a:bodyPr/>
          <a:lstStyle/>
          <a:p>
            <a:r>
              <a:rPr lang="es-PR" altLang="en-US" dirty="0"/>
              <a:t>Reducing or Eliminating Hazards</a:t>
            </a:r>
            <a:endParaRPr lang="en-US" altLang="en-US" b="1" dirty="0"/>
          </a:p>
        </p:txBody>
      </p:sp>
      <p:grpSp>
        <p:nvGrpSpPr>
          <p:cNvPr id="11" name="Group 10"/>
          <p:cNvGrpSpPr/>
          <p:nvPr/>
        </p:nvGrpSpPr>
        <p:grpSpPr>
          <a:xfrm>
            <a:off x="6004389" y="1826418"/>
            <a:ext cx="2744500" cy="3772871"/>
            <a:chOff x="6194367" y="3377629"/>
            <a:chExt cx="1981200" cy="230505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49020" b="20915"/>
            <a:stretch/>
          </p:blipFill>
          <p:spPr>
            <a:xfrm>
              <a:off x="6194367" y="3377629"/>
              <a:ext cx="1981200" cy="2305050"/>
            </a:xfrm>
            <a:prstGeom prst="rect">
              <a:avLst/>
            </a:prstGeom>
            <a:ln>
              <a:solidFill>
                <a:schemeClr val="tx1">
                  <a:lumMod val="95000"/>
                  <a:lumOff val="5000"/>
                </a:schemeClr>
              </a:solidFill>
            </a:ln>
          </p:spPr>
        </p:pic>
        <p:sp>
          <p:nvSpPr>
            <p:cNvPr id="13" name="Oval 12"/>
            <p:cNvSpPr/>
            <p:nvPr/>
          </p:nvSpPr>
          <p:spPr>
            <a:xfrm>
              <a:off x="6623944" y="4530154"/>
              <a:ext cx="45719" cy="48810"/>
            </a:xfrm>
            <a:prstGeom prst="ellipse">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6915119" y="5806661"/>
            <a:ext cx="1707155"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TEEX – Harwood </a:t>
            </a:r>
          </a:p>
        </p:txBody>
      </p:sp>
      <p:sp>
        <p:nvSpPr>
          <p:cNvPr id="8" name="Title 1">
            <a:extLst>
              <a:ext uri="{FF2B5EF4-FFF2-40B4-BE49-F238E27FC236}">
                <a16:creationId xmlns:a16="http://schemas.microsoft.com/office/drawing/2014/main" id="{197BD0CF-6F4D-4CF4-87F5-6EE3E5C9590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2560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6"/>
          <p:cNvSpPr>
            <a:spLocks noGrp="1" noChangeArrowheads="1"/>
          </p:cNvSpPr>
          <p:nvPr>
            <p:ph type="body" idx="1"/>
          </p:nvPr>
        </p:nvSpPr>
        <p:spPr>
          <a:xfrm>
            <a:off x="685800" y="1165230"/>
            <a:ext cx="5410200" cy="2416170"/>
          </a:xfrm>
        </p:spPr>
        <p:txBody>
          <a:bodyPr>
            <a:normAutofit/>
          </a:bodyPr>
          <a:lstStyle/>
          <a:p>
            <a:pPr lvl="1"/>
            <a:r>
              <a:rPr lang="en-US" altLang="en-US" sz="2400"/>
              <a:t>Don’t use single-rail ladders</a:t>
            </a:r>
            <a:endParaRPr lang="es-PR" altLang="en-US" sz="2400"/>
          </a:p>
          <a:p>
            <a:pPr lvl="1"/>
            <a:r>
              <a:rPr lang="es-PR" altLang="en-US" sz="2400" err="1"/>
              <a:t>Inspect</a:t>
            </a:r>
            <a:r>
              <a:rPr lang="es-PR" altLang="en-US" sz="2400"/>
              <a:t> (</a:t>
            </a:r>
            <a:r>
              <a:rPr lang="es-PR" altLang="en-US" sz="2400" err="1"/>
              <a:t>competent</a:t>
            </a:r>
            <a:r>
              <a:rPr lang="es-PR" altLang="en-US" sz="2400"/>
              <a:t> </a:t>
            </a:r>
            <a:r>
              <a:rPr lang="es-PR" altLang="en-US" sz="2400" err="1"/>
              <a:t>person</a:t>
            </a:r>
            <a:r>
              <a:rPr lang="es-PR" altLang="en-US" sz="2400"/>
              <a:t>) </a:t>
            </a:r>
          </a:p>
          <a:p>
            <a:pPr lvl="2"/>
            <a:r>
              <a:rPr lang="es-PR" altLang="en-US" sz="2000"/>
              <a:t>Visible </a:t>
            </a:r>
            <a:r>
              <a:rPr lang="en-US" altLang="en-US" sz="2000"/>
              <a:t>defects periodically, and after any incident that could affect their safe use</a:t>
            </a:r>
          </a:p>
        </p:txBody>
      </p:sp>
      <p:sp>
        <p:nvSpPr>
          <p:cNvPr id="8" name="TextBox 7"/>
          <p:cNvSpPr txBox="1"/>
          <p:nvPr/>
        </p:nvSpPr>
        <p:spPr>
          <a:xfrm>
            <a:off x="3683260" y="5867400"/>
            <a:ext cx="1777479"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of photos: TEEX - Harwood </a:t>
            </a:r>
          </a:p>
        </p:txBody>
      </p:sp>
      <p:sp>
        <p:nvSpPr>
          <p:cNvPr id="10" name="Rectangle 7"/>
          <p:cNvSpPr>
            <a:spLocks noGrp="1" noChangeArrowheads="1"/>
          </p:cNvSpPr>
          <p:nvPr>
            <p:ph type="title"/>
          </p:nvPr>
        </p:nvSpPr>
        <p:spPr>
          <a:xfrm>
            <a:off x="-60105" y="403230"/>
            <a:ext cx="9144000" cy="762000"/>
          </a:xfrm>
        </p:spPr>
        <p:txBody>
          <a:bodyPr/>
          <a:lstStyle/>
          <a:p>
            <a:r>
              <a:rPr lang="es-PR" altLang="en-US" dirty="0"/>
              <a:t>Reducing or Eliminating Hazards</a:t>
            </a:r>
            <a:endParaRPr lang="en-US" altLang="en-US"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883"/>
          <a:stretch/>
        </p:blipFill>
        <p:spPr>
          <a:xfrm>
            <a:off x="518039" y="3360803"/>
            <a:ext cx="2529961" cy="2255767"/>
          </a:xfrm>
          <a:prstGeom prst="rect">
            <a:avLst/>
          </a:prstGeom>
          <a:ln>
            <a:solidFill>
              <a:schemeClr val="tx1">
                <a:lumMod val="95000"/>
                <a:lumOff val="5000"/>
              </a:schemeClr>
            </a:solid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3827" b="8817"/>
          <a:stretch/>
        </p:blipFill>
        <p:spPr>
          <a:xfrm>
            <a:off x="3416669" y="3352799"/>
            <a:ext cx="2190452" cy="2263771"/>
          </a:xfrm>
          <a:prstGeom prst="rect">
            <a:avLst/>
          </a:prstGeom>
          <a:ln>
            <a:solidFill>
              <a:schemeClr val="tx1">
                <a:lumMod val="95000"/>
                <a:lumOff val="5000"/>
              </a:schemeClr>
            </a:solidFill>
          </a:ln>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398" t="396" r="11152" b="1725"/>
          <a:stretch/>
        </p:blipFill>
        <p:spPr>
          <a:xfrm>
            <a:off x="5989202" y="3352800"/>
            <a:ext cx="2696742" cy="2263770"/>
          </a:xfrm>
          <a:prstGeom prst="rect">
            <a:avLst/>
          </a:prstGeom>
          <a:ln>
            <a:solidFill>
              <a:schemeClr val="tx1">
                <a:lumMod val="95000"/>
                <a:lumOff val="5000"/>
              </a:schemeClr>
            </a:solidFill>
          </a:ln>
        </p:spPr>
      </p:pic>
      <p:sp>
        <p:nvSpPr>
          <p:cNvPr id="9" name="Title 1">
            <a:extLst>
              <a:ext uri="{FF2B5EF4-FFF2-40B4-BE49-F238E27FC236}">
                <a16:creationId xmlns:a16="http://schemas.microsoft.com/office/drawing/2014/main" id="{6CDEE7FB-52E4-4710-9CA4-8F41D6C5A61D}"/>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1371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6"/>
          <p:cNvSpPr>
            <a:spLocks noGrp="1" noChangeArrowheads="1"/>
          </p:cNvSpPr>
          <p:nvPr>
            <p:ph type="body" idx="1"/>
          </p:nvPr>
        </p:nvSpPr>
        <p:spPr>
          <a:xfrm>
            <a:off x="533400" y="1893711"/>
            <a:ext cx="4953000" cy="3810000"/>
          </a:xfrm>
        </p:spPr>
        <p:txBody>
          <a:bodyPr>
            <a:normAutofit/>
          </a:bodyPr>
          <a:lstStyle/>
          <a:p>
            <a:r>
              <a:rPr lang="en-US" altLang="en-US"/>
              <a:t>Ladder requirements: </a:t>
            </a:r>
          </a:p>
          <a:p>
            <a:pPr lvl="1"/>
            <a:r>
              <a:rPr lang="en-US" altLang="en-US" sz="2400"/>
              <a:t>Provide double-cleated ladder or two or more ladders:</a:t>
            </a:r>
          </a:p>
          <a:p>
            <a:pPr lvl="2"/>
            <a:r>
              <a:rPr lang="en-US" altLang="en-US" sz="2000"/>
              <a:t>When having 25 or more employees using as only means of access to work area; </a:t>
            </a:r>
          </a:p>
          <a:p>
            <a:pPr lvl="2"/>
            <a:r>
              <a:rPr lang="en-US" altLang="en-US" sz="2000"/>
              <a:t>When serving </a:t>
            </a:r>
            <a:r>
              <a:rPr lang="es-PR" altLang="en-US" sz="2000" err="1"/>
              <a:t>two-way</a:t>
            </a:r>
            <a:r>
              <a:rPr lang="es-PR" altLang="en-US" sz="2000"/>
              <a:t> </a:t>
            </a:r>
            <a:r>
              <a:rPr lang="es-PR" altLang="en-US" sz="2000" err="1"/>
              <a:t>traffic</a:t>
            </a:r>
            <a:r>
              <a:rPr lang="es-PR" altLang="en-US" sz="2000"/>
              <a:t>.</a:t>
            </a:r>
          </a:p>
          <a:p>
            <a:pPr marL="0" indent="0">
              <a:buNone/>
            </a:pPr>
            <a:endParaRPr lang="en-US" altLang="en-US" sz="2800"/>
          </a:p>
        </p:txBody>
      </p:sp>
      <p:pic>
        <p:nvPicPr>
          <p:cNvPr id="26630" name="Picture 1027" descr="C:\Reynaldo\Ladder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523" y="1771991"/>
            <a:ext cx="3250550" cy="349357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14379" y="5703711"/>
            <a:ext cx="1777479"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9" name="Rectangle 7"/>
          <p:cNvSpPr>
            <a:spLocks noGrp="1" noChangeArrowheads="1"/>
          </p:cNvSpPr>
          <p:nvPr>
            <p:ph type="title"/>
          </p:nvPr>
        </p:nvSpPr>
        <p:spPr>
          <a:xfrm>
            <a:off x="0" y="571841"/>
            <a:ext cx="9144000" cy="762000"/>
          </a:xfrm>
        </p:spPr>
        <p:txBody>
          <a:bodyPr/>
          <a:lstStyle/>
          <a:p>
            <a:r>
              <a:rPr lang="es-PR" altLang="en-US" dirty="0"/>
              <a:t>Reducing or Eliminating Hazards</a:t>
            </a:r>
            <a:endParaRPr lang="en-US" altLang="en-US" b="1" dirty="0"/>
          </a:p>
        </p:txBody>
      </p:sp>
      <p:sp>
        <p:nvSpPr>
          <p:cNvPr id="6" name="Title 1">
            <a:extLst>
              <a:ext uri="{FF2B5EF4-FFF2-40B4-BE49-F238E27FC236}">
                <a16:creationId xmlns:a16="http://schemas.microsoft.com/office/drawing/2014/main" id="{E34D22A4-CA57-4936-A9A3-FE0E312C2A79}"/>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55796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Grp="1" noChangeArrowheads="1"/>
          </p:cNvSpPr>
          <p:nvPr>
            <p:ph type="body" idx="1"/>
          </p:nvPr>
        </p:nvSpPr>
        <p:spPr>
          <a:xfrm>
            <a:off x="304800" y="1295400"/>
            <a:ext cx="7543800" cy="4038600"/>
          </a:xfrm>
        </p:spPr>
        <p:txBody>
          <a:bodyPr>
            <a:normAutofit/>
          </a:bodyPr>
          <a:lstStyle/>
          <a:p>
            <a:pPr lvl="1"/>
            <a:r>
              <a:rPr lang="es-PR" altLang="en-US" sz="2400" err="1"/>
              <a:t>Rungs</a:t>
            </a:r>
            <a:r>
              <a:rPr lang="es-PR" altLang="en-US" sz="2400"/>
              <a:t>, </a:t>
            </a:r>
            <a:r>
              <a:rPr lang="es-PR" altLang="en-US" sz="2400" err="1"/>
              <a:t>cleats</a:t>
            </a:r>
            <a:r>
              <a:rPr lang="es-PR" altLang="en-US" sz="2400"/>
              <a:t>, and </a:t>
            </a:r>
            <a:r>
              <a:rPr lang="es-PR" altLang="en-US" sz="2400" err="1"/>
              <a:t>steps</a:t>
            </a:r>
            <a:r>
              <a:rPr lang="es-PR" altLang="en-US" sz="2400"/>
              <a:t>:</a:t>
            </a:r>
          </a:p>
          <a:p>
            <a:pPr lvl="2"/>
            <a:r>
              <a:rPr lang="en-US" altLang="en-US"/>
              <a:t>Parallel, level, and uniformly spaced</a:t>
            </a:r>
          </a:p>
          <a:p>
            <a:pPr lvl="2"/>
            <a:r>
              <a:rPr lang="en-US" altLang="en-US"/>
              <a:t>Spacing</a:t>
            </a:r>
          </a:p>
          <a:p>
            <a:pPr lvl="3"/>
            <a:r>
              <a:rPr lang="en-US" altLang="en-US"/>
              <a:t>Along portable or fixed ladder side rails – </a:t>
            </a:r>
            <a:br>
              <a:rPr lang="en-US" altLang="en-US"/>
            </a:br>
            <a:r>
              <a:rPr lang="en-US" altLang="en-US"/>
              <a:t>10 to 14 inches apart</a:t>
            </a:r>
          </a:p>
          <a:p>
            <a:pPr lvl="3"/>
            <a:r>
              <a:rPr lang="en-US" altLang="en-US"/>
              <a:t>Between center lines on step stools – </a:t>
            </a:r>
            <a:br>
              <a:rPr lang="en-US" altLang="en-US"/>
            </a:br>
            <a:r>
              <a:rPr lang="en-US" altLang="en-US"/>
              <a:t>8 to 12 inches apart</a:t>
            </a:r>
          </a:p>
          <a:p>
            <a:pPr lvl="3"/>
            <a:r>
              <a:rPr lang="en-US" altLang="en-US"/>
              <a:t>Between center lines on extension trestle ladders – 8 to 18 inches apart; extension section 6 to 12 inches</a:t>
            </a:r>
          </a:p>
        </p:txBody>
      </p:sp>
      <p:sp>
        <p:nvSpPr>
          <p:cNvPr id="12" name="TextBox 11"/>
          <p:cNvSpPr txBox="1"/>
          <p:nvPr/>
        </p:nvSpPr>
        <p:spPr>
          <a:xfrm>
            <a:off x="7732850" y="3369275"/>
            <a:ext cx="1000494"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 </a:t>
            </a:r>
          </a:p>
        </p:txBody>
      </p:sp>
      <p:sp>
        <p:nvSpPr>
          <p:cNvPr id="14" name="Rectangle 7"/>
          <p:cNvSpPr>
            <a:spLocks noGrp="1" noChangeArrowheads="1"/>
          </p:cNvSpPr>
          <p:nvPr>
            <p:ph type="title"/>
          </p:nvPr>
        </p:nvSpPr>
        <p:spPr>
          <a:xfrm>
            <a:off x="0" y="476250"/>
            <a:ext cx="9144000" cy="762000"/>
          </a:xfrm>
        </p:spPr>
        <p:txBody>
          <a:bodyPr/>
          <a:lstStyle/>
          <a:p>
            <a:r>
              <a:rPr lang="es-PR" altLang="en-US" dirty="0"/>
              <a:t>Reducing or Eliminating Hazards</a:t>
            </a:r>
            <a:endParaRPr lang="en-US" altLang="en-US"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156"/>
          <a:stretch/>
        </p:blipFill>
        <p:spPr>
          <a:xfrm>
            <a:off x="6653852" y="1403826"/>
            <a:ext cx="2060656" cy="2177573"/>
          </a:xfrm>
          <a:prstGeom prst="rect">
            <a:avLst/>
          </a:prstGeom>
        </p:spPr>
      </p:pic>
      <p:sp>
        <p:nvSpPr>
          <p:cNvPr id="6" name="Title 1">
            <a:extLst>
              <a:ext uri="{FF2B5EF4-FFF2-40B4-BE49-F238E27FC236}">
                <a16:creationId xmlns:a16="http://schemas.microsoft.com/office/drawing/2014/main" id="{97EC702A-F34F-4DFC-9A81-95A3A5AC2A7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63621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685800" y="812134"/>
            <a:ext cx="7772400" cy="74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Objectives</a:t>
            </a:r>
            <a:endParaRPr lang="en-US" alt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49"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6150" name="Rectangle 6"/>
          <p:cNvSpPr txBox="1">
            <a:spLocks noChangeArrowheads="1"/>
          </p:cNvSpPr>
          <p:nvPr/>
        </p:nvSpPr>
        <p:spPr bwMode="auto">
          <a:xfrm>
            <a:off x="990600" y="1893976"/>
            <a:ext cx="7162800" cy="431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marL="0" lvl="0" indent="0" defTabSz="914400">
              <a:spcBef>
                <a:spcPts val="0"/>
              </a:spcBef>
              <a:buClrTx/>
              <a:buNone/>
            </a:pPr>
            <a:r>
              <a:rPr lang="en-US" sz="2400" b="1" dirty="0">
                <a:solidFill>
                  <a:prstClr val="black"/>
                </a:solidFill>
                <a:latin typeface="Tahoma" panose="020B0604030504040204" pitchFamily="34" charset="0"/>
                <a:ea typeface="Tahoma" panose="020B0604030504040204" pitchFamily="34" charset="0"/>
                <a:cs typeface="Tahoma" panose="020B0604030504040204" pitchFamily="34" charset="0"/>
              </a:rPr>
              <a:t>By the end of this session, participants will be able to:</a:t>
            </a: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400">
              <a:spcBef>
                <a:spcPts val="0"/>
              </a:spcBef>
              <a:buClrTx/>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Identify types of stairways and ladders used at a construction site.</a:t>
            </a:r>
          </a:p>
          <a:p>
            <a:pPr defTabSz="914400">
              <a:spcBef>
                <a:spcPts val="0"/>
              </a:spcBef>
              <a:buClrTx/>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Describe types of hazards (i.e., slips, trips, and falls) associated with the use of stairs and ladders.</a:t>
            </a:r>
          </a:p>
          <a:p>
            <a:pPr defTabSz="914400">
              <a:spcBef>
                <a:spcPts val="0"/>
              </a:spcBef>
              <a:buClrTx/>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Describe protective methods used to prevent stairway and ladder hazards.</a:t>
            </a:r>
          </a:p>
          <a:p>
            <a:pPr defTabSz="914400">
              <a:spcBef>
                <a:spcPts val="0"/>
              </a:spcBef>
              <a:buClrTx/>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Recognize employer requirements to protect workers from stairway and ladder hazards.</a:t>
            </a:r>
          </a:p>
        </p:txBody>
      </p:sp>
      <p:sp>
        <p:nvSpPr>
          <p:cNvPr id="5" name="Title 1">
            <a:extLst>
              <a:ext uri="{FF2B5EF4-FFF2-40B4-BE49-F238E27FC236}">
                <a16:creationId xmlns:a16="http://schemas.microsoft.com/office/drawing/2014/main" id="{A3731686-202A-4758-BFCA-014A752CD53D}"/>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6108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16" y="4005383"/>
            <a:ext cx="2343397" cy="1671623"/>
          </a:xfrm>
          <a:prstGeom prst="rect">
            <a:avLst/>
          </a:prstGeom>
          <a:ln w="3175">
            <a:solidFill>
              <a:schemeClr val="tx1"/>
            </a:solidFill>
          </a:ln>
        </p:spPr>
      </p:pic>
      <p:sp>
        <p:nvSpPr>
          <p:cNvPr id="28676" name="Rectangle 6"/>
          <p:cNvSpPr>
            <a:spLocks noGrp="1" noChangeArrowheads="1"/>
          </p:cNvSpPr>
          <p:nvPr>
            <p:ph type="body" idx="1"/>
          </p:nvPr>
        </p:nvSpPr>
        <p:spPr>
          <a:xfrm>
            <a:off x="685800" y="1556466"/>
            <a:ext cx="5334000" cy="4038600"/>
          </a:xfrm>
        </p:spPr>
        <p:txBody>
          <a:bodyPr>
            <a:normAutofit/>
          </a:bodyPr>
          <a:lstStyle/>
          <a:p>
            <a:pPr lvl="1"/>
            <a:r>
              <a:rPr lang="en-US" altLang="en-US" sz="2400"/>
              <a:t>Don’t tie or fasten together to create longer sections, unless design allows </a:t>
            </a:r>
            <a:br>
              <a:rPr lang="en-US" altLang="en-US" sz="2400"/>
            </a:br>
            <a:endParaRPr lang="en-US" altLang="en-US" sz="1000"/>
          </a:p>
          <a:p>
            <a:pPr lvl="1"/>
            <a:r>
              <a:rPr lang="en-US" altLang="en-US" sz="2400"/>
              <a:t>Side rail of spliced side rails must have strength equal to one-piece side rail</a:t>
            </a:r>
            <a:br>
              <a:rPr lang="en-US" altLang="en-US" sz="2400"/>
            </a:br>
            <a:endParaRPr lang="en-US" altLang="en-US" sz="1000"/>
          </a:p>
          <a:p>
            <a:pPr lvl="1"/>
            <a:r>
              <a:rPr lang="en-US" altLang="en-US" sz="2400"/>
              <a:t>Stepladder must have a metal spreader or locking device </a:t>
            </a:r>
            <a:br>
              <a:rPr lang="en-US" altLang="en-US" sz="2400"/>
            </a:br>
            <a:r>
              <a:rPr lang="en-US" altLang="en-US" sz="2400"/>
              <a:t>to hold in open position</a:t>
            </a:r>
            <a:r>
              <a:rPr lang="es-PR" altLang="en-US" sz="2400"/>
              <a:t>.</a:t>
            </a:r>
            <a:r>
              <a:rPr lang="en-US" altLang="en-US"/>
              <a:t> </a:t>
            </a:r>
          </a:p>
        </p:txBody>
      </p:sp>
      <p:sp>
        <p:nvSpPr>
          <p:cNvPr id="28679" name="Line 1033"/>
          <p:cNvSpPr>
            <a:spLocks noChangeShapeType="1"/>
          </p:cNvSpPr>
          <p:nvPr/>
        </p:nvSpPr>
        <p:spPr bwMode="auto">
          <a:xfrm>
            <a:off x="5105400" y="4876800"/>
            <a:ext cx="1752601" cy="152399"/>
          </a:xfrm>
          <a:prstGeom prst="line">
            <a:avLst/>
          </a:prstGeom>
          <a:noFill/>
          <a:ln w="5080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8816" y="1709990"/>
            <a:ext cx="2342992" cy="1952493"/>
          </a:xfrm>
          <a:prstGeom prst="rect">
            <a:avLst/>
          </a:prstGeom>
          <a:ln>
            <a:solidFill>
              <a:schemeClr val="tx1"/>
            </a:solidFill>
          </a:ln>
        </p:spPr>
      </p:pic>
      <p:sp>
        <p:nvSpPr>
          <p:cNvPr id="11" name="TextBox 10"/>
          <p:cNvSpPr txBox="1"/>
          <p:nvPr/>
        </p:nvSpPr>
        <p:spPr>
          <a:xfrm>
            <a:off x="7627282" y="3607028"/>
            <a:ext cx="1000494"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 </a:t>
            </a:r>
          </a:p>
        </p:txBody>
      </p:sp>
      <p:sp>
        <p:nvSpPr>
          <p:cNvPr id="12" name="TextBox 11"/>
          <p:cNvSpPr txBox="1"/>
          <p:nvPr/>
        </p:nvSpPr>
        <p:spPr>
          <a:xfrm>
            <a:off x="7649490" y="5657590"/>
            <a:ext cx="1000494"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 </a:t>
            </a:r>
          </a:p>
        </p:txBody>
      </p:sp>
      <p:sp>
        <p:nvSpPr>
          <p:cNvPr id="14" name="Rectangle 7"/>
          <p:cNvSpPr>
            <a:spLocks noGrp="1" noChangeArrowheads="1"/>
          </p:cNvSpPr>
          <p:nvPr>
            <p:ph type="title"/>
          </p:nvPr>
        </p:nvSpPr>
        <p:spPr>
          <a:xfrm>
            <a:off x="0" y="476250"/>
            <a:ext cx="9144000" cy="762000"/>
          </a:xfrm>
        </p:spPr>
        <p:txBody>
          <a:bodyPr/>
          <a:lstStyle/>
          <a:p>
            <a:r>
              <a:rPr lang="es-PR" altLang="en-US" dirty="0"/>
              <a:t>Reducing or Eliminating Hazards</a:t>
            </a:r>
            <a:endParaRPr lang="en-US" altLang="en-US" b="1" dirty="0"/>
          </a:p>
        </p:txBody>
      </p:sp>
      <p:sp>
        <p:nvSpPr>
          <p:cNvPr id="9" name="Title 1">
            <a:extLst>
              <a:ext uri="{FF2B5EF4-FFF2-40B4-BE49-F238E27FC236}">
                <a16:creationId xmlns:a16="http://schemas.microsoft.com/office/drawing/2014/main" id="{2AEC40E5-AEC8-4774-9B97-0483AD4BEF86}"/>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183149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6"/>
          <p:cNvSpPr>
            <a:spLocks noGrp="1" noChangeArrowheads="1"/>
          </p:cNvSpPr>
          <p:nvPr>
            <p:ph type="body" idx="1"/>
          </p:nvPr>
        </p:nvSpPr>
        <p:spPr>
          <a:xfrm>
            <a:off x="381000" y="1766826"/>
            <a:ext cx="6705600" cy="4191000"/>
          </a:xfrm>
        </p:spPr>
        <p:txBody>
          <a:bodyPr>
            <a:normAutofit lnSpcReduction="10000"/>
          </a:bodyPr>
          <a:lstStyle/>
          <a:p>
            <a:pPr lvl="1"/>
            <a:r>
              <a:rPr lang="en-US" altLang="en-US" sz="2400"/>
              <a:t>Platforms or landings - offset two or </a:t>
            </a:r>
            <a:br>
              <a:rPr lang="en-US" altLang="en-US" sz="2400"/>
            </a:br>
            <a:r>
              <a:rPr lang="en-US" altLang="en-US" sz="2400"/>
              <a:t>more separate ladders used to reach </a:t>
            </a:r>
            <a:br>
              <a:rPr lang="en-US" altLang="en-US" sz="2400"/>
            </a:br>
            <a:r>
              <a:rPr lang="en-US" altLang="en-US" sz="2400"/>
              <a:t>an </a:t>
            </a:r>
            <a:r>
              <a:rPr lang="es-PR" altLang="en-US" sz="2400" err="1"/>
              <a:t>elevated</a:t>
            </a:r>
            <a:r>
              <a:rPr lang="es-PR" altLang="en-US" sz="2400"/>
              <a:t> </a:t>
            </a:r>
            <a:r>
              <a:rPr lang="es-PR" altLang="en-US" sz="2400" err="1"/>
              <a:t>work</a:t>
            </a:r>
            <a:r>
              <a:rPr lang="es-PR" altLang="en-US" sz="2400"/>
              <a:t> </a:t>
            </a:r>
            <a:r>
              <a:rPr lang="es-PR" altLang="en-US" sz="2400" err="1"/>
              <a:t>area</a:t>
            </a:r>
            <a:br>
              <a:rPr lang="es-PR" altLang="en-US" sz="2400"/>
            </a:br>
            <a:endParaRPr lang="es-PR" altLang="en-US" sz="1100"/>
          </a:p>
          <a:p>
            <a:pPr lvl="1"/>
            <a:r>
              <a:rPr lang="en-US" altLang="en-US" sz="2400"/>
              <a:t>Ladder surface - free of projections, sharp edges, or abrasive materials that could puncture or cut user, or snag clothing</a:t>
            </a:r>
            <a:br>
              <a:rPr lang="en-US" altLang="en-US" sz="2400"/>
            </a:br>
            <a:endParaRPr lang="en-US" altLang="en-US" sz="1100"/>
          </a:p>
          <a:p>
            <a:pPr lvl="1"/>
            <a:r>
              <a:rPr lang="en-US" altLang="en-US" sz="2400"/>
              <a:t>Wood ladders - not coated with any opaque covering, except for identification or warning labels only on one face of a side rail</a:t>
            </a:r>
          </a:p>
          <a:p>
            <a:endParaRPr lang="en-US" altLang="en-US" sz="2800"/>
          </a:p>
        </p:txBody>
      </p:sp>
      <p:sp>
        <p:nvSpPr>
          <p:cNvPr id="8" name="Rectangle 7"/>
          <p:cNvSpPr>
            <a:spLocks noGrp="1" noChangeArrowheads="1"/>
          </p:cNvSpPr>
          <p:nvPr>
            <p:ph type="title"/>
          </p:nvPr>
        </p:nvSpPr>
        <p:spPr>
          <a:xfrm>
            <a:off x="0" y="443180"/>
            <a:ext cx="9144000" cy="762000"/>
          </a:xfrm>
        </p:spPr>
        <p:txBody>
          <a:bodyPr/>
          <a:lstStyle/>
          <a:p>
            <a:r>
              <a:rPr lang="es-PR" altLang="en-US" dirty="0"/>
              <a:t>Reducing or Eliminating Hazards</a:t>
            </a:r>
            <a:endParaRPr lang="en-US" altLang="en-US"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6912" r="18762" b="7380"/>
          <a:stretch/>
        </p:blipFill>
        <p:spPr>
          <a:xfrm>
            <a:off x="7086600" y="1567221"/>
            <a:ext cx="1752600" cy="4305300"/>
          </a:xfrm>
          <a:prstGeom prst="rect">
            <a:avLst/>
          </a:prstGeom>
          <a:ln>
            <a:solidFill>
              <a:schemeClr val="tx1">
                <a:lumMod val="95000"/>
                <a:lumOff val="5000"/>
              </a:schemeClr>
            </a:solidFill>
          </a:ln>
        </p:spPr>
      </p:pic>
      <p:sp>
        <p:nvSpPr>
          <p:cNvPr id="9" name="TextBox 8"/>
          <p:cNvSpPr txBox="1"/>
          <p:nvPr/>
        </p:nvSpPr>
        <p:spPr>
          <a:xfrm>
            <a:off x="7804459" y="5957826"/>
            <a:ext cx="1000494"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 </a:t>
            </a:r>
          </a:p>
        </p:txBody>
      </p:sp>
      <p:sp>
        <p:nvSpPr>
          <p:cNvPr id="6" name="Title 1">
            <a:extLst>
              <a:ext uri="{FF2B5EF4-FFF2-40B4-BE49-F238E27FC236}">
                <a16:creationId xmlns:a16="http://schemas.microsoft.com/office/drawing/2014/main" id="{CA3E3C3F-B495-412B-9D15-23E3295798C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0011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C:\Reynaldo\Ladder04.jpg"/>
          <p:cNvPicPr>
            <a:picLocks noChangeAspect="1" noChangeArrowheads="1"/>
          </p:cNvPicPr>
          <p:nvPr/>
        </p:nvPicPr>
        <p:blipFill rotWithShape="1">
          <a:blip r:embed="rId3">
            <a:extLst>
              <a:ext uri="{28A0092B-C50C-407E-A947-70E740481C1C}">
                <a14:useLocalDpi xmlns:a14="http://schemas.microsoft.com/office/drawing/2010/main" val="0"/>
              </a:ext>
            </a:extLst>
          </a:blip>
          <a:srcRect l="14907"/>
          <a:stretch/>
        </p:blipFill>
        <p:spPr bwMode="auto">
          <a:xfrm>
            <a:off x="6588714" y="1743325"/>
            <a:ext cx="2024708" cy="3203853"/>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6"/>
          <p:cNvSpPr>
            <a:spLocks noGrp="1" noChangeArrowheads="1"/>
          </p:cNvSpPr>
          <p:nvPr>
            <p:ph type="body" idx="1"/>
          </p:nvPr>
        </p:nvSpPr>
        <p:spPr>
          <a:xfrm>
            <a:off x="620889" y="1743325"/>
            <a:ext cx="5257800" cy="3780128"/>
          </a:xfrm>
        </p:spPr>
        <p:txBody>
          <a:bodyPr>
            <a:normAutofit/>
          </a:bodyPr>
          <a:lstStyle/>
          <a:p>
            <a:pPr lvl="1"/>
            <a:r>
              <a:rPr lang="en-US" altLang="en-US" sz="2400"/>
              <a:t>Remove defective ladders from service</a:t>
            </a:r>
            <a:endParaRPr lang="es-PR" altLang="en-US" sz="2400"/>
          </a:p>
          <a:p>
            <a:pPr lvl="2"/>
            <a:r>
              <a:rPr lang="en-US" altLang="en-US"/>
              <a:t>Broken or missing parts</a:t>
            </a:r>
          </a:p>
          <a:p>
            <a:pPr lvl="2"/>
            <a:r>
              <a:rPr lang="es-PR" altLang="en-US" err="1"/>
              <a:t>Corrosion</a:t>
            </a:r>
            <a:r>
              <a:rPr lang="es-PR" altLang="en-US"/>
              <a:t> </a:t>
            </a:r>
          </a:p>
          <a:p>
            <a:pPr lvl="2"/>
            <a:r>
              <a:rPr lang="en-US" altLang="en-US"/>
              <a:t>Other faulty or defective components</a:t>
            </a:r>
          </a:p>
          <a:p>
            <a:pPr lvl="1"/>
            <a:r>
              <a:rPr lang="en-US" altLang="en-US" sz="2400"/>
              <a:t>Mark defective or tag “Do Not Use”</a:t>
            </a:r>
          </a:p>
          <a:p>
            <a:pPr lvl="1"/>
            <a:r>
              <a:rPr lang="en-US" altLang="en-US" sz="2400"/>
              <a:t>Repair to original design criteria</a:t>
            </a:r>
          </a:p>
        </p:txBody>
      </p:sp>
      <p:sp>
        <p:nvSpPr>
          <p:cNvPr id="7" name="TextBox 6"/>
          <p:cNvSpPr txBox="1"/>
          <p:nvPr/>
        </p:nvSpPr>
        <p:spPr>
          <a:xfrm>
            <a:off x="7464168" y="5105400"/>
            <a:ext cx="901337"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9" name="Rectangle 7"/>
          <p:cNvSpPr>
            <a:spLocks noGrp="1" noChangeArrowheads="1"/>
          </p:cNvSpPr>
          <p:nvPr>
            <p:ph type="title"/>
          </p:nvPr>
        </p:nvSpPr>
        <p:spPr>
          <a:xfrm>
            <a:off x="0" y="572547"/>
            <a:ext cx="9144000" cy="762000"/>
          </a:xfrm>
        </p:spPr>
        <p:txBody>
          <a:bodyPr/>
          <a:lstStyle/>
          <a:p>
            <a:r>
              <a:rPr lang="es-PR" altLang="en-US" dirty="0"/>
              <a:t>Reducing or Eliminating Hazards</a:t>
            </a:r>
            <a:endParaRPr lang="en-US" altLang="en-US" b="1" dirty="0"/>
          </a:p>
        </p:txBody>
      </p:sp>
      <p:sp>
        <p:nvSpPr>
          <p:cNvPr id="6" name="Title 1">
            <a:extLst>
              <a:ext uri="{FF2B5EF4-FFF2-40B4-BE49-F238E27FC236}">
                <a16:creationId xmlns:a16="http://schemas.microsoft.com/office/drawing/2014/main" id="{FE0E622E-01D4-4B27-88C0-AF438D8A081A}"/>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91118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1241778" y="1484552"/>
            <a:ext cx="5181600" cy="2743137"/>
          </a:xfrm>
        </p:spPr>
        <p:txBody>
          <a:bodyPr>
            <a:normAutofit/>
          </a:bodyPr>
          <a:lstStyle/>
          <a:p>
            <a:pPr>
              <a:lnSpc>
                <a:spcPct val="90000"/>
              </a:lnSpc>
              <a:spcBef>
                <a:spcPct val="45000"/>
              </a:spcBef>
            </a:pPr>
            <a:r>
              <a:rPr lang="en-US" altLang="en-US" sz="2800"/>
              <a:t>Stairs</a:t>
            </a:r>
          </a:p>
          <a:p>
            <a:pPr lvl="1"/>
            <a:r>
              <a:rPr lang="en-US" altLang="en-US"/>
              <a:t>Handrails</a:t>
            </a:r>
          </a:p>
          <a:p>
            <a:pPr lvl="1"/>
            <a:r>
              <a:rPr lang="en-US" altLang="en-US"/>
              <a:t>Stair rail systems</a:t>
            </a:r>
          </a:p>
          <a:p>
            <a:pPr lvl="1"/>
            <a:r>
              <a:rPr lang="en-US" altLang="en-US"/>
              <a:t>Stair requirements</a:t>
            </a:r>
          </a:p>
          <a:p>
            <a:pPr lvl="1"/>
            <a:r>
              <a:rPr lang="en-US" altLang="en-US"/>
              <a:t>Temporary pan stairs</a:t>
            </a:r>
          </a:p>
          <a:p>
            <a:pPr lvl="2"/>
            <a:endParaRPr lang="en-US" altLang="en-US"/>
          </a:p>
        </p:txBody>
      </p:sp>
      <p:sp>
        <p:nvSpPr>
          <p:cNvPr id="34821" name="Rectangle 7"/>
          <p:cNvSpPr>
            <a:spLocks noGrp="1" noChangeArrowheads="1"/>
          </p:cNvSpPr>
          <p:nvPr>
            <p:ph type="title"/>
          </p:nvPr>
        </p:nvSpPr>
        <p:spPr>
          <a:xfrm>
            <a:off x="0" y="506413"/>
            <a:ext cx="9144000" cy="838200"/>
          </a:xfrm>
        </p:spPr>
        <p:txBody>
          <a:bodyPr>
            <a:normAutofit/>
          </a:bodyPr>
          <a:lstStyle/>
          <a:p>
            <a:r>
              <a:rPr lang="es-PR" altLang="en-US" dirty="0"/>
              <a:t>Reducing or Eliminating Hazards</a:t>
            </a:r>
            <a:endParaRPr lang="en-US" altLang="en-US" b="1" dirty="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13414" y="4227689"/>
            <a:ext cx="4717172" cy="2283257"/>
          </a:xfrm>
          <a:prstGeom prst="rect">
            <a:avLst/>
          </a:prstGeom>
          <a:ln>
            <a:solidFill>
              <a:schemeClr val="tx1"/>
            </a:solidFill>
          </a:ln>
        </p:spPr>
      </p:pic>
      <p:sp>
        <p:nvSpPr>
          <p:cNvPr id="10" name="TextBox 9"/>
          <p:cNvSpPr txBox="1"/>
          <p:nvPr/>
        </p:nvSpPr>
        <p:spPr>
          <a:xfrm>
            <a:off x="6942573" y="5878669"/>
            <a:ext cx="901337" cy="215444"/>
          </a:xfrm>
          <a:prstGeom prst="rect">
            <a:avLst/>
          </a:prstGeom>
          <a:noFill/>
        </p:spPr>
        <p:txBody>
          <a:bodyPr wrap="square" rtlCol="0">
            <a:spAutoFit/>
          </a:bodyPr>
          <a:lstStyle/>
          <a:p>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8" name="Title 1">
            <a:extLst>
              <a:ext uri="{FF2B5EF4-FFF2-40B4-BE49-F238E27FC236}">
                <a16:creationId xmlns:a16="http://schemas.microsoft.com/office/drawing/2014/main" id="{B5AE1FE8-EC5F-4B48-8C81-0F29F28D734F}"/>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7288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625475" y="2525712"/>
            <a:ext cx="4953000" cy="2184400"/>
          </a:xfrm>
        </p:spPr>
        <p:txBody>
          <a:bodyPr>
            <a:normAutofit/>
          </a:bodyPr>
          <a:lstStyle/>
          <a:p>
            <a:r>
              <a:rPr lang="en-US" altLang="en-US"/>
              <a:t>Install handrail on stairways</a:t>
            </a:r>
          </a:p>
          <a:p>
            <a:pPr lvl="1"/>
            <a:r>
              <a:rPr lang="en-US" altLang="en-US" sz="2400"/>
              <a:t>4 or more risers</a:t>
            </a:r>
          </a:p>
          <a:p>
            <a:pPr lvl="1"/>
            <a:r>
              <a:rPr lang="en-US" altLang="en-US" sz="2400"/>
              <a:t>30 inches of rise</a:t>
            </a:r>
          </a:p>
          <a:p>
            <a:pPr lvl="2"/>
            <a:endParaRPr lang="en-US" altLang="en-US"/>
          </a:p>
        </p:txBody>
      </p:sp>
      <p:sp>
        <p:nvSpPr>
          <p:cNvPr id="34821" name="Rectangle 7"/>
          <p:cNvSpPr>
            <a:spLocks noGrp="1" noChangeArrowheads="1"/>
          </p:cNvSpPr>
          <p:nvPr>
            <p:ph type="title"/>
          </p:nvPr>
        </p:nvSpPr>
        <p:spPr>
          <a:xfrm>
            <a:off x="0" y="704021"/>
            <a:ext cx="9144000" cy="838200"/>
          </a:xfrm>
        </p:spPr>
        <p:txBody>
          <a:bodyPr>
            <a:normAutofit/>
          </a:bodyPr>
          <a:lstStyle/>
          <a:p>
            <a:r>
              <a:rPr lang="es-PR" altLang="en-US" dirty="0"/>
              <a:t>Reducing or Eliminating Hazards</a:t>
            </a:r>
            <a:endParaRPr lang="en-US" altLang="en-US" b="1" dirty="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664" y="2683756"/>
            <a:ext cx="3619500" cy="2771775"/>
          </a:xfrm>
          <a:prstGeom prst="rect">
            <a:avLst/>
          </a:prstGeom>
          <a:ln>
            <a:solidFill>
              <a:schemeClr val="tx1"/>
            </a:solidFill>
          </a:ln>
        </p:spPr>
      </p:pic>
      <p:sp>
        <p:nvSpPr>
          <p:cNvPr id="10" name="TextBox 9"/>
          <p:cNvSpPr txBox="1"/>
          <p:nvPr/>
        </p:nvSpPr>
        <p:spPr>
          <a:xfrm>
            <a:off x="7750827" y="5613575"/>
            <a:ext cx="901337"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8" name="Title 1">
            <a:extLst>
              <a:ext uri="{FF2B5EF4-FFF2-40B4-BE49-F238E27FC236}">
                <a16:creationId xmlns:a16="http://schemas.microsoft.com/office/drawing/2014/main" id="{12E5ADD3-0B08-4C54-B7E1-B34E08BE03E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21962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320675" y="1676400"/>
            <a:ext cx="4708525" cy="3505200"/>
          </a:xfrm>
        </p:spPr>
        <p:txBody>
          <a:bodyPr>
            <a:normAutofit/>
          </a:bodyPr>
          <a:lstStyle/>
          <a:p>
            <a:r>
              <a:rPr lang="en-US" altLang="en-US" dirty="0"/>
              <a:t>Install </a:t>
            </a:r>
            <a:r>
              <a:rPr lang="es-PR" altLang="en-US" dirty="0"/>
              <a:t>stair rail system </a:t>
            </a:r>
          </a:p>
          <a:p>
            <a:pPr lvl="1"/>
            <a:r>
              <a:rPr lang="es-PR" altLang="en-US" sz="2400" dirty="0"/>
              <a:t>Toprail, mid-rail, and sometimes a toeboard</a:t>
            </a:r>
          </a:p>
          <a:p>
            <a:pPr lvl="1"/>
            <a:r>
              <a:rPr lang="es-PR" altLang="en-US" sz="2400" dirty="0"/>
              <a:t>Unprotected sides and edges of stairs with rise </a:t>
            </a:r>
            <a:br>
              <a:rPr lang="es-PR" altLang="en-US" sz="2400" dirty="0"/>
            </a:br>
            <a:r>
              <a:rPr lang="es-PR" altLang="en-US" sz="2400" dirty="0"/>
              <a:t>of 6 or more feet</a:t>
            </a:r>
          </a:p>
          <a:p>
            <a:endParaRPr lang="en-US" altLang="en-US" sz="2400" dirty="0"/>
          </a:p>
          <a:p>
            <a:pPr>
              <a:lnSpc>
                <a:spcPct val="90000"/>
              </a:lnSpc>
              <a:spcBef>
                <a:spcPct val="45000"/>
              </a:spcBef>
            </a:pPr>
            <a:endParaRPr lang="en-US" altLang="en-US" sz="2800" dirty="0"/>
          </a:p>
        </p:txBody>
      </p:sp>
      <p:sp>
        <p:nvSpPr>
          <p:cNvPr id="34821" name="Rectangle 7"/>
          <p:cNvSpPr>
            <a:spLocks noGrp="1" noChangeArrowheads="1"/>
          </p:cNvSpPr>
          <p:nvPr>
            <p:ph type="title"/>
          </p:nvPr>
        </p:nvSpPr>
        <p:spPr>
          <a:xfrm>
            <a:off x="0" y="476250"/>
            <a:ext cx="9144000" cy="838200"/>
          </a:xfrm>
        </p:spPr>
        <p:txBody>
          <a:bodyPr>
            <a:normAutofit/>
          </a:bodyPr>
          <a:lstStyle/>
          <a:p>
            <a:r>
              <a:rPr lang="es-PR" altLang="en-US" dirty="0"/>
              <a:t>Reducing or Eliminating Hazards</a:t>
            </a:r>
            <a:endParaRPr lang="en-US" altLang="en-US" b="1" dirty="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91" y="1846553"/>
            <a:ext cx="3609975" cy="2686050"/>
          </a:xfrm>
          <a:prstGeom prst="rect">
            <a:avLst/>
          </a:prstGeom>
          <a:ln>
            <a:solidFill>
              <a:schemeClr val="tx1"/>
            </a:solidFill>
          </a:ln>
        </p:spPr>
      </p:pic>
      <p:sp>
        <p:nvSpPr>
          <p:cNvPr id="10" name="TextBox 9"/>
          <p:cNvSpPr txBox="1"/>
          <p:nvPr/>
        </p:nvSpPr>
        <p:spPr>
          <a:xfrm>
            <a:off x="7884790" y="4532603"/>
            <a:ext cx="901337"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8" name="Title 1">
            <a:extLst>
              <a:ext uri="{FF2B5EF4-FFF2-40B4-BE49-F238E27FC236}">
                <a16:creationId xmlns:a16="http://schemas.microsoft.com/office/drawing/2014/main" id="{ECC95A5F-CBD2-40EB-A670-EE78CC408979}"/>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8383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320674" y="1237827"/>
            <a:ext cx="6003925" cy="2895600"/>
          </a:xfrm>
        </p:spPr>
        <p:txBody>
          <a:bodyPr>
            <a:normAutofit fontScale="85000" lnSpcReduction="10000"/>
          </a:bodyPr>
          <a:lstStyle/>
          <a:p>
            <a:r>
              <a:rPr lang="en-US" altLang="en-US"/>
              <a:t>Build/maintain stairs that meet OSHA requirements</a:t>
            </a:r>
          </a:p>
          <a:p>
            <a:pPr lvl="1"/>
            <a:r>
              <a:rPr lang="en-US" altLang="en-US"/>
              <a:t>Uniform riser height and tread depth</a:t>
            </a:r>
          </a:p>
          <a:p>
            <a:pPr lvl="1"/>
            <a:r>
              <a:rPr lang="en-US" altLang="en-US"/>
              <a:t>30 to 50 degrees angle</a:t>
            </a:r>
          </a:p>
          <a:p>
            <a:pPr lvl="1"/>
            <a:r>
              <a:rPr lang="en-US" altLang="en-US"/>
              <a:t>Landings every 12 feet</a:t>
            </a:r>
          </a:p>
          <a:p>
            <a:pPr lvl="1"/>
            <a:r>
              <a:rPr lang="en-US" altLang="en-US"/>
              <a:t>Remove projections</a:t>
            </a:r>
          </a:p>
          <a:p>
            <a:pPr lvl="1"/>
            <a:r>
              <a:rPr lang="en-US" altLang="en-US"/>
              <a:t>Correct slippery conditions</a:t>
            </a:r>
          </a:p>
          <a:p>
            <a:pPr>
              <a:lnSpc>
                <a:spcPct val="90000"/>
              </a:lnSpc>
              <a:spcBef>
                <a:spcPct val="45000"/>
              </a:spcBef>
            </a:pPr>
            <a:endParaRPr lang="en-US" altLang="en-US" sz="2800"/>
          </a:p>
        </p:txBody>
      </p:sp>
      <p:sp>
        <p:nvSpPr>
          <p:cNvPr id="34821" name="Rectangle 7"/>
          <p:cNvSpPr>
            <a:spLocks noGrp="1" noChangeArrowheads="1"/>
          </p:cNvSpPr>
          <p:nvPr>
            <p:ph type="title"/>
          </p:nvPr>
        </p:nvSpPr>
        <p:spPr>
          <a:xfrm>
            <a:off x="0" y="364923"/>
            <a:ext cx="9144000" cy="838200"/>
          </a:xfrm>
        </p:spPr>
        <p:txBody>
          <a:bodyPr>
            <a:normAutofit/>
          </a:bodyPr>
          <a:lstStyle/>
          <a:p>
            <a:r>
              <a:rPr lang="es-PR" altLang="en-US" dirty="0"/>
              <a:t>Reducing or Eliminating Hazards</a:t>
            </a:r>
            <a:endParaRPr lang="en-US" altLang="en-US" b="1" dirty="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116109"/>
            <a:ext cx="2346846" cy="18863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446" r="48870"/>
          <a:stretch/>
        </p:blipFill>
        <p:spPr bwMode="auto">
          <a:xfrm>
            <a:off x="7311422" y="1338867"/>
            <a:ext cx="1565656" cy="1986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7991688" y="3321534"/>
            <a:ext cx="901337"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24" name="TextBox 23"/>
          <p:cNvSpPr txBox="1"/>
          <p:nvPr/>
        </p:nvSpPr>
        <p:spPr>
          <a:xfrm>
            <a:off x="7467600" y="5894760"/>
            <a:ext cx="901337"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grpSp>
        <p:nvGrpSpPr>
          <p:cNvPr id="25" name="Group 24"/>
          <p:cNvGrpSpPr/>
          <p:nvPr/>
        </p:nvGrpSpPr>
        <p:grpSpPr>
          <a:xfrm>
            <a:off x="4937027" y="3760504"/>
            <a:ext cx="3328684" cy="2141406"/>
            <a:chOff x="3224164" y="1556569"/>
            <a:chExt cx="5616624" cy="3855219"/>
          </a:xfrm>
        </p:grpSpPr>
        <p:sp>
          <p:nvSpPr>
            <p:cNvPr id="26" name="Line 24"/>
            <p:cNvSpPr>
              <a:spLocks noChangeShapeType="1"/>
            </p:cNvSpPr>
            <p:nvPr/>
          </p:nvSpPr>
          <p:spPr bwMode="auto">
            <a:xfrm rot="21505209" flipV="1">
              <a:off x="3475205" y="1556569"/>
              <a:ext cx="3788433" cy="2503183"/>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Text Box 25"/>
            <p:cNvSpPr txBox="1">
              <a:spLocks noChangeArrowheads="1"/>
            </p:cNvSpPr>
            <p:nvPr/>
          </p:nvSpPr>
          <p:spPr bwMode="auto">
            <a:xfrm rot="19639498">
              <a:off x="3224164" y="2207345"/>
              <a:ext cx="3933475" cy="498687"/>
            </a:xfrm>
            <a:prstGeom prst="rect">
              <a:avLst/>
            </a:prstGeom>
            <a:solidFill>
              <a:srgbClr val="339966"/>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a:solidFill>
                    <a:schemeClr val="bg1"/>
                  </a:solidFill>
                  <a:latin typeface="Arial" panose="020B0604020202020204" pitchFamily="34" charset="0"/>
                </a:rPr>
                <a:t>Uniform - 30 &amp; 50 deg. angle</a:t>
              </a:r>
              <a:endParaRPr lang="en-US" altLang="en-US" sz="1200">
                <a:solidFill>
                  <a:srgbClr val="990000"/>
                </a:solidFill>
                <a:latin typeface="Arial" panose="020B0604020202020204" pitchFamily="34" charset="0"/>
              </a:endParaRPr>
            </a:p>
          </p:txBody>
        </p:sp>
        <p:sp>
          <p:nvSpPr>
            <p:cNvPr id="28" name="Rectangle 29"/>
            <p:cNvSpPr>
              <a:spLocks noChangeArrowheads="1"/>
            </p:cNvSpPr>
            <p:nvPr/>
          </p:nvSpPr>
          <p:spPr bwMode="auto">
            <a:xfrm>
              <a:off x="4267200" y="3810000"/>
              <a:ext cx="4572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1200" b="1">
                  <a:latin typeface="Arial" panose="020B0604020202020204" pitchFamily="34" charset="0"/>
                </a:rPr>
                <a:t>No more than 1/4 inch </a:t>
              </a:r>
            </a:p>
            <a:p>
              <a:pPr algn="ctr">
                <a:defRPr/>
              </a:pPr>
              <a:r>
                <a:rPr lang="en-US" altLang="en-US" sz="1200" b="1">
                  <a:latin typeface="Arial" panose="020B0604020202020204" pitchFamily="34" charset="0"/>
                </a:rPr>
                <a:t>variation in any stairway system</a:t>
              </a:r>
            </a:p>
          </p:txBody>
        </p:sp>
        <p:sp>
          <p:nvSpPr>
            <p:cNvPr id="29" name="Rectangle 30"/>
            <p:cNvSpPr>
              <a:spLocks noChangeArrowheads="1"/>
            </p:cNvSpPr>
            <p:nvPr/>
          </p:nvSpPr>
          <p:spPr bwMode="auto">
            <a:xfrm>
              <a:off x="6553200" y="2209800"/>
              <a:ext cx="2286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 name="Line 32"/>
            <p:cNvSpPr>
              <a:spLocks noChangeShapeType="1"/>
            </p:cNvSpPr>
            <p:nvPr/>
          </p:nvSpPr>
          <p:spPr bwMode="auto">
            <a:xfrm>
              <a:off x="4267200" y="38100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33"/>
            <p:cNvSpPr>
              <a:spLocks noChangeShapeType="1"/>
            </p:cNvSpPr>
            <p:nvPr/>
          </p:nvSpPr>
          <p:spPr bwMode="auto">
            <a:xfrm>
              <a:off x="4267200" y="38100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4"/>
            <p:cNvSpPr>
              <a:spLocks noChangeShapeType="1"/>
            </p:cNvSpPr>
            <p:nvPr/>
          </p:nvSpPr>
          <p:spPr bwMode="auto">
            <a:xfrm>
              <a:off x="4267200" y="5410200"/>
              <a:ext cx="4572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5"/>
            <p:cNvSpPr>
              <a:spLocks noChangeShapeType="1"/>
            </p:cNvSpPr>
            <p:nvPr/>
          </p:nvSpPr>
          <p:spPr bwMode="auto">
            <a:xfrm>
              <a:off x="6553200" y="22098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36"/>
            <p:cNvSpPr>
              <a:spLocks noChangeShapeType="1"/>
            </p:cNvSpPr>
            <p:nvPr/>
          </p:nvSpPr>
          <p:spPr bwMode="auto">
            <a:xfrm>
              <a:off x="6553200" y="22098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37"/>
            <p:cNvSpPr>
              <a:spLocks noChangeShapeType="1"/>
            </p:cNvSpPr>
            <p:nvPr/>
          </p:nvSpPr>
          <p:spPr bwMode="auto">
            <a:xfrm>
              <a:off x="8839200" y="2209800"/>
              <a:ext cx="1588" cy="32004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Title 1">
            <a:extLst>
              <a:ext uri="{FF2B5EF4-FFF2-40B4-BE49-F238E27FC236}">
                <a16:creationId xmlns:a16="http://schemas.microsoft.com/office/drawing/2014/main" id="{969DCE75-090D-4D14-A408-E9ED3C63446F}"/>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11131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6"/>
          <p:cNvSpPr>
            <a:spLocks noGrp="1" noChangeArrowheads="1"/>
          </p:cNvSpPr>
          <p:nvPr>
            <p:ph type="body" idx="1"/>
          </p:nvPr>
        </p:nvSpPr>
        <p:spPr>
          <a:xfrm>
            <a:off x="838200" y="1447800"/>
            <a:ext cx="4572000" cy="2895600"/>
          </a:xfrm>
        </p:spPr>
        <p:txBody>
          <a:bodyPr>
            <a:normAutofit/>
          </a:bodyPr>
          <a:lstStyle/>
          <a:p>
            <a:r>
              <a:rPr lang="en-US" altLang="en-US"/>
              <a:t>Temporary pan stairs</a:t>
            </a:r>
          </a:p>
          <a:p>
            <a:pPr lvl="1"/>
            <a:r>
              <a:rPr lang="en-US" altLang="en-US" sz="2400"/>
              <a:t>Secure in place before filling</a:t>
            </a:r>
          </a:p>
          <a:p>
            <a:pPr lvl="1"/>
            <a:r>
              <a:rPr lang="en-US" altLang="en-US" sz="2400"/>
              <a:t>Fill to top edge</a:t>
            </a:r>
          </a:p>
          <a:p>
            <a:pPr lvl="1"/>
            <a:r>
              <a:rPr lang="en-US" altLang="en-US" sz="2400"/>
              <a:t>Replace worn treads and landings</a:t>
            </a:r>
          </a:p>
          <a:p>
            <a:pPr>
              <a:lnSpc>
                <a:spcPct val="90000"/>
              </a:lnSpc>
              <a:spcBef>
                <a:spcPct val="45000"/>
              </a:spcBef>
            </a:pPr>
            <a:endParaRPr lang="en-US" altLang="en-US" sz="2800"/>
          </a:p>
        </p:txBody>
      </p:sp>
      <p:sp>
        <p:nvSpPr>
          <p:cNvPr id="34821" name="Rectangle 7"/>
          <p:cNvSpPr>
            <a:spLocks noGrp="1" noChangeArrowheads="1"/>
          </p:cNvSpPr>
          <p:nvPr>
            <p:ph type="title"/>
          </p:nvPr>
        </p:nvSpPr>
        <p:spPr>
          <a:xfrm>
            <a:off x="0" y="427038"/>
            <a:ext cx="9144000" cy="838200"/>
          </a:xfrm>
        </p:spPr>
        <p:txBody>
          <a:bodyPr>
            <a:normAutofit/>
          </a:bodyPr>
          <a:lstStyle/>
          <a:p>
            <a:r>
              <a:rPr lang="es-PR" altLang="en-US" dirty="0"/>
              <a:t>Reducing or Eliminating Hazards</a:t>
            </a:r>
            <a:endParaRPr lang="en-US" altLang="en-US" b="1" dirty="0"/>
          </a:p>
        </p:txBody>
      </p:sp>
      <p:sp>
        <p:nvSpPr>
          <p:cNvPr id="34822" name="AutoShape 7"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34823" name="AutoShape 9" descr="data:image/jpeg;base64,/9j/4AAQSkZJRgABAQAAAQABAAD/2wCEAAkGBxQTEhUUExQVFRUVFhQVFxQXFRQUFBcVFBUWFhUUFRQYHCggGBolHBQUITEhJSkrLi4uFx8zODMsNygtLisBCgoKDg0OGhAQFywcHBwtLCwsLCwsLCwsLCwsLCwsLCwsLCwsKywsLCwsLCwsLCwsLCwsLCwsLCwsLCwsLCw3K//AABEIARwAsgMBIgACEQEDEQH/xAAbAAABBQEBAAAAAAAAAAAAAAADAAECBAUGB//EAEkQAAIBAgMFAwgFCgQEBwAAAAECAAMRBBIhBTFBUWETInEGMkKBkaGxwSNSctHhFCQzNFNic7LC8DWCs/EVFmODByVDdJKi0v/EABkBAQEBAQEBAAAAAAAAAAAAAAABAgMEBf/EACURAQEBAAICAgEEAwEAAAAAAAABEQIxAyESQVEEE6GxQmHRIv/aAAwDAQACEQMRAD8AxgsmqyQWEVYVFUk1WSVYQJAiqwipJBYQLAgFk1STyQipAGKckEhcskqQB5Ijhwd4EsBJILCqJ2ch9EDw0iGz7ea7j/N980MkllhGd2NUbql/tAH4WjN2vpJTb2j43mlliCSjGdF9KgR1Wx+BgHoUTxdPEH7p0GSMaQ5QOd/IFPm1VPjItsx+AB8CPnN+pgkO9QfUJXbZicLr4MR8IGC2Fcb1MGRN9sAw3VG9djBPhqvNG8RaBiRTW/Jn/Z0/b+EUorKsIFkkWTCzIZVhQsSrCqsCKrCKJILJqsKZVkwsmBJqsCAWECyQWTVIEAsIEk8kkFgDCx8sIFkssAQWP2cOEiyygGSLJDlYssIrZYxSWCsz9qbQWloNXO5eAvxY8BEEcfilpC7ak+ao3sekzKdSq3eNUUyfQyBlA4C++WdjYftL1WOapcqSfRI9FRwl1qHWUZd637aj/wDBv/1FNH8mHT2RRozFWTCySrCKJlUVWFVY6rCKsBlEIojhZILAQWEVY4WEVYEQsmqyYWSUQIgSarJqsllgDCyQWEtEJRELEVkrxGA1ossUyMVjmrE06Bso0er8k69ZZETx20Dm7OjZn9JvRTx5npMXbOxnCKyZna5zNvbMbWNuW8TpMBgFprYC3xJ5ky2YtGPsHZBoqSzszOAWBsACBwtDy/XqhVLMbAcTOQqV3xLhRdaXvb8DY+MYNFts0AbdoNOhPvtFOBrYpwzAHQEjcOB8Ipr4xHdKsIqxKsKqzm0ZVhFWOBCKkBKsmFjqsmiwEiwgWOokwsCIWEAiAkhAe0UaPKFGvFaKApCo4UFmIAGpJ3SGKxK01LObAe09AOJmT2T4khqgtT3rT59XlkQqtVsSbLdaPPcz/cJrYXDBAABYDhCUqIA0/vpJxoYQWLxa01LObAQe0MelJcznwHEnlac1QdsTiAK1wMhdU4ADS563B8IkDVcQ2MdgTlRAGycSL6FvHl0g9lC1WtbcKunqSXaAHb1+lCgPn85nbOb6Sr/FP8tpRyldLsx6n4xSb7zFN4j0QCEWOBJqs4tFaEQRBYRRAVoRVjhZMCAgJK0RjwFFIxQJRRohKETK2Pxq0hrqx81B5xP3dYPaO0RTIRRmqNuXl1bkIDA7PN+0qHPUO9uA6LLmdoHhsI1RhUrb/RT0UHhxM2FW26JRaStJboYmUdp7UWitzqx81RvJ8ILa+1lpCw71Q6Ko+JmDQpVBiqPbWZqmZj0UWsoHAayyCWGDVcVS7cXLhnCk6KFtYW5675dpaY0fwKnh+kaSxP8AiFL7FT+iMn68P4FT/UaaAaX6fEfwaPwEyNnv3qn8VvhNUN9PiLfsaPwEwMI3eb+I8UZBihEGgimkekKIRBGUQwE4tEok1ESiEEBASQEUcQEIo0RMBohHMZvGVCvM3HbSN+zo959zN6KfeZnbY25fuUzYHQvztvC8h1kvJTEKwZDYOpubekDuMvQ0tm7PCC5JLHVmO8k/KaKiKKQPMfbG2Mn0dMZqp4DcOpgtrbXJbsaPec6E8F/GUF2eaFbDAsS1RnL9SMtrnja5lk/IgmDanicPnN2qZi9/3bWHQa7pd2r+v4b7L/0wm2P1vC/9z+mR2sPz7DeD/KUNif8AEKP2an9EHm/PRb9jU/1Gk8Yfz+lb6lT4JOb25tMGrUNJj3VNMsOOaoxOU8rW1jf6ENs7Ts1XsnBDLSpsw/dW7AHx0vM/ZV8oa/FvXe2soIe432x/LNLZX6IeLQgVI6DwEeNSGg8BFND05RCKJECFUTk0kokhEI8BoorxAQHjRXgcXiVpqWY2HvJ5AcTLEEq1AoLMbAC5J3TFrVHxJsLpR5+k/wCHSOtJ8QQ1QWp+jT+bc/7tNejSAt8OUvQyNsbD7SkAllZNV9e8GG2FsVKCg5V7QjVgLeqa9pBiALnQCZEpzu0tqPVbsaHE2Z+A5gdYPG498S/ZUDZdxfnbeB98lh8EKOMoop07FtOF7tc29k1gH/w8UcVhVB84VC3VgU1PM6nWXdt/rWE8an9EW1jbG4Twq/FItt/rWE+1U/plDbbP51hPGp8oHa7fn2G8H19kfygcflOF4WNTXhw1nN+U+1krVfo/NRHGb6xJFyOkQLyk2kr1m7MkhUYZwbZrlQ1umlusxsLiKYDFlJACgjmbmx3wVLXN9n+pY1DDlg67rlDe3DW5txk/4jQ2eiVC+Sn3bjQ30supveTwdUKpAUWzNYHgAeEtbIejSaoBmyHKNRqTl1vFgxRPaZt2d8u/dJauRnUR3R4D4R5Gl5o8B8I83pkepBYQCMqyU5qdYxMcRiYCtHvGlHaG0QhyIM1Q7l5dW+6WRBcfjlpDXVj5qDefuHWZ+Gwb1GFSrqeCeio8JPAbPObPUOaod7cB0E1kW0u50GSnaSiMDisUtNSzGwEip1qoUZmNgJzNbEvi6gRO7S57i4Hy68eEYF8a+t0pDcNRmtxPTdpxhdhrlxVddbByB0UKLD3zXSJYDDinjii7hTTThqDfThD4v/EKP8Fvi0gP8RbrSp/BvuhMd+v0P4T/ABMBtsD88wnhV+NOQ8oao7fC3NgGqXY6ACykxtu1gMVhSSAo7UljuA7lzOb8otsdvUyopyItTLp3mJAufuEBeUe2Vr1AEHcRalmO9iR51uA00mFhMWVN7XyKzeJNvuk6WGfNqrXZWA7p1NtwipbOqZsrIy50YC436i9pIi7szHvXrLYWIUga8yCeE1hSf8pIDi/ZA3twzNpKWFIpVKYFJlyo9x6TklbndrLS49fyguVYDswLW185pnb/AA16PhqVTtqoBUsMlyRpbKOkhgUqfS2CH6R73HG/CFwePTt6rEkA5Bu4hRG2Zi0HbXa2apUI36i5i2/0ZGLRHdHgPhFHpWyjwHHpFOienqgiiMU5qRjXj35zGxWOasclHRL2apqLjkvThf8A3lkBcdtI37Ojq24vwXn4n4Sez9nhNd5O9jqSeMLgMAqKABp7zLsb9RCAsIo5lDau00oLc6twXeSfCRRMfj1ooWc2HLnMHCUHxdUNV0pixVPXoTwJ6cJUxOHqVaVXEVDZqaM6JwU2uPE6b50GxDcU/wCGP5zNdIoeSbkoCTc5qm/1b42y/wBdxH8T+hY3kj5un16vyktnfruI+2P9NY/Ikw/8x/7Sf1xtq1VGNosxCqKT3Y7gAdYDHYpExxd2yqtJLk8rvOe8oNqHEu2VbKtOyLa7Hvgknr04Sol5SbX7dzlFkSnUy/WN8vebxsNJiYTEsrXHoq7DxsPuhUwdS9sjXdHCgggk6bryVPZdVXAdCudWUXtcm2615PwDbO2i9aqinS2axudCRNjGUXFaiC9yc+W43HuynT+iNFRSKBSxvvLHLrrzlrE7QDVqLZWXLnJBH2d0ntr0nXWqMRTuVLZHy8t63vpGz1RiTdVLdkNOFsx1kq2ORsRTYHRUe9wRa5W0IuJQ4rMGFuyAvuF8zc5Nv8GRVpVmFWqWp38245DLvmPi8XbMALZndraaBjpLO2Mf9JUyHRyvrCi1z65jTW4hiI8e0UztHs4ka1RVBZiABvJ3QeKxK0lzObDhzJ5AcTMlab4hs1QWT0E+Z5nr7JZPypVar4k2F0pA+Bfx6dPbNXDYYKBYWHL5mTo0gBu8BwELJboQijAzH27tsUgFTvOxyqL8fGAbbO2Foiw7znRVGpvObxFCoMlaoQWeoEta4UWJIX2b+Ms7IofnSiqMzsnaFj1zWUDgBllvyh/Rp0xP9LTXSLm2F+hxQH7E/wAhj7B8yl/D/rktqi9LEj/ot/I0H5PH6OiT+zP88fQpeSxsD/FrfGVxikTF4h3bKqspJ/7a2AHEmR2RiUprUdzlRatbxJJICgcSZzO28b2xqvly3fde9rIALnnpH5B9v7U7dqjhQoCoqjeQAW1Y/W19V5m4LFsmYjeiabxvYXjYeizK4CkkhbAAknUyWH2fUzMrKy5k0uNTYrewhF7AbSqVqtO9wVzWJJYXNvumrtAVRUo5ird5studhvlSnWRGoqtNkCZyb720Fz1Oku43HI9SgQfNdibi1hlmZb6ayIY6tU7SjnQaFiLHebbo2Mxl6tItTZcuckHiO70ljaFZWqUCrA95tx/dhdoj6ah4v8FiXoxn1sVSauhtZQj5u7beVtumdtbEIKhNMCxCgDwJN/DWWfKHGL2gy2NlZfEkg38BaYDG5uZrcn+0pib6w1CiWNgOnUk7gOsjSp3Nv7/GdjsPZIpjOw7x3D6oP9R4zFpJrNTycqWHepjoQSR0JinURpn5Vv4QXDYNqjCpV1YjReCjlbgPjNinTtvlbY2I7SkG0O+5HG3H4S4Zu3WSjGOTbfM6riDUbIpsOJ52kD4zFXuqbtxbxPCU9teTq1kTK2V6RLK1rg8ww5aTRxNILTsOBX4iXDuPh8pdHL4S/wCW0s1rnDru3aGpzk/KM/RDpiV94MSfrlDrRt7Gf74vKYfQn/3FP3/7zX3EaG0f0WI5dgf5GmZszGJSoUnqGyhGA5sS2iqOJMsbUxSolVqhsGo5VUb2YqQABxnBbSxLFUQ6hQuXkoNibeJOpk+hLaGJutwLZmqNvva7ndwvrvj7N2oaSs4+sF3A7l6+Ep1/0af5/wCaPgaGdCCco7QXNrkC3ARfsbuz9qtVr51XMQgFrZeJlrFY4mvTLIy5VfTffVd14PZ/ZJWUUyAgp6k6G+Y6sTxl3G64igRro/Xiskq4r4zGo9WjY6AuWuLWFhJbTFMvQy5dXYG3LLxhdq0x2lDQaswOm8WG+A2pgEV6OUWzOVNid2XhE5dHxLaWBQVKNtMzMDrfTLMraTqjd1ibBh6zy9kLtcLTYBXZst9DwJFgAecw3ck3M1sk1DM1zcySLf4+ocYkQk2H99Z2vkf5O3tVqDu3uikeceDsPqjgPXMWk9jeS/k7lTtaim9iUQjUaeew+tyHCXbzp6qWRvsn4TmJzrrJhRo9jyPsMaRW5h8OqKFQBRyAt65N2A1OgkatQKLkymlM1TdtEG4c51cyzmsbDRBv5mEamBUpgaCzR8GAGqDhcfCPWH0lP/N8IQ+O8w+r4iWBAY4fRt/fGFL2HqlHNubYvDn/AKTe5z98j5S1B2TZiATXpZRfU2IvYdBK+0MUadahUIzAJUsoNr2cae+crj8e1WurMbkuL280ajuqOXXjNfhNS2vtJqj3c3t3dLgBbHur8zxmjgamHsoqUw7ZVuS3TTuzncc2reJ+cvUdmNXqqF0GRCzchb3mZt9Doth1qQ7TzVGdstwNBc6C8LQpq2Jq6KwKoeQ3dJX2NgU+kQi4VyBffv5xqeBHb1EUlRlQi2p3GXfdX4iV8Cn5Qq2sGpm4Gu5oHF7OCVqYRiMwcX1FrZYqlGqtdbMHbIct+V9RrFisVU7WkalOxUOdPS83dGxMQxtGqj0sz5tWy311tA7U2ixy57AoSbrvuVIA98LtjaavkK5gVLE3A0JFhbnOeq1SxuZfUyiNaoSbmRRbmwiAnTeS3k/2xzOPowe8frEf+mvzPqmAfyT8nO0PaOPoxw/aMDu+wPf4T0eklpDDYcKAAAABYAbgIYTFuukmI1LWN91je+60y32hh6fFfUL++X9oj6Kp9hvgZ592B4kDwE4eXnePTrw4yut/5ho8m9g++Kcn+SjmYpx/d5N/t8XUNSZwXfQAHKsu4XzF+yPhHxHmt4H4SOD8xfAT6DyoYf8ASVPEfCPifPp+J+EbD/pKn+U+6NjXs1P7XyhD7RIFNvDdKG0dprQQO/eZh3U0u1hvPJRxMbb20VpUzmsajg5Uv7Wbko5zznFY96jMWbMb2vuuBuAHBRygqxQqNXqnMw7ysoJPdXvA2A4KLy7jvJw0k7U1FbKU0APFgN58Zh4Rzme3BGI8dJaw2Mq1EYWOQFCzXIHnCwtuJmt6ZdJ/yxRK5iHYkZvOFrkX3CVNm7Nz0kfMVawHsE0aeLqqougdbaEXBtbpA7Ax6LRVWYqd+ouI+lxUwC1VNTIQSrtmvrfdrFRx7LWdnXXKgsP82us0dkENVrlbEZ7gg24DdaRy3xbgi/0abxf60WG1V/L0bEIwNgEa99Laxtu4sK9NlYXUOb7wL2tAbbyLU0A/Rm/LzhaYFarm8OXzjJMq6VasWNzz+PE9YMxTY2DsZq1QAaW1ZraIvP7R4D1zHaDeTewmrPr3VHnPxH7i/vHnwE9OwWFVFCqAoUAKvICC2bgEpoqoLKu4cTzJPEy7JfbcmFJxo8y0r7S/RVPsN8DOGVevxndY39G/2W68Jxa0b8CfdPL+o7jv4ukPyQ8vhFDdieXvinm11x09YaHwPwgsCfo18JYbcfCVMK9qY56/GfXeFHtLVX6hTM3yi2kKAU6NUPeCE6AWPfbksFtva64Z23NVZRYHcv7z9OnGcPW2gS+d+/c3bML5j1HLkOEM1DE416pLO2ZmOp4nkLcAOAkcJsuq5ISmx15W+M6nY+3aIACoqHmgFvYdZvUMYtTcVb3H2GVl59T2PVpuRUXLnVwNRfhNKtWCUDS7PL5uo1BOYak89Jt7dW1TD7/OYc+Akdu0B2NQi1wL8txEudLqWExKlQAwuBa3GVdh0Q1EAgHU743/AAoMitY6gG43+yUdm9qtMdmdBcEHdcGZz1WpR8JgQalVVJXK+luqrAVq1ShVYl8zBE1P1SW33j4baRRqrMveZt24AhV39Ji47FmoxJN7nU8+Xq5TXXupcRxeJLsST+PWBitNDY+y6leqlOmuZnPdHDTezclEzbqJbG2Y1ZwqjU+xVvq7fIcTPUNj7LSigRRoNSTvZuLE8Zr+TvkUlBLFySdXYADM3ieHATo6Oy6S+jfx1kqy45hKZO7XwF5bpbLqN6NvHSdKSqDgo9QlSttekvpX8NffMcuXHj3canyvUUqOwj6Tj1C/vMuUtkUhvBbxPyEzsT5SgeYt/EzLxPlBWbcwUdBOPL9T45/t0ng53v06ytTREbRV7p5DhPLBQ5++a9Wq76kk9Sfvginh8Z5fL5vn9PR4/F8PtQyjl7opaKdTFOOumL44zlcft5aFMqtjV1PRBfzn+Q4y75SeUK0BkQg1SL9EHNhxPITi12JiKrE9mQG1zObZifSJ5z7T5trLx+KZyWYlizXJO8nmf70lSu+k66j5GMR36qjooLe82lw+SNJRqGfxOnsFoxlx+ytlvVewuoFiW5DpzM7AbOQAAXFgBe9z4nrA1NlBdUJXwvaRGLqp54zDmN8mNSwPHCor0rtnAYled8v4S1tLbIejUV0ysVNvGQx2Kov2GQtm7XvKwsQMp5ae+dHt7CU/yat3F0psQba3AuCDLvRils6xppYm9hfiL/KYmDxgp0TxJd7DjvPslqtgkTDpXFRkdhuHpN0nJYiuTpe++55km/s1mtmW1D4vEliepuep3ezQQEQhsPRzEDXeBYbyTuAmbdong8I1QgKLljZR9Y8ug5nhPY/JLA4fBJq/aV3H0jqLiw3U05KJyfk7srshci7kaneFG/Iv96zcZrDUgTxeX9Tlzi9XDwbN5OpreU3BKYHVm+QmfX27Vb07dF0/GYPajq0RZuQE83Ly8+X27cfFwn0t1sS5PE9WNz74FnO9m9QMDkJ3m8fQTljpogccLnx0j97oP75wK1uQJhFFQ8lHXUyziaIAeJuJF2MnlHE/IQRr281ZrE0teZ9kUjneKMRxHl5hmSvdlIzLmF+IvYGU9keU7U9CSB7V9Y4eqdH/AOL6/S4c86NvY04rZ2ymqOAwdU3lspvbkoPGfWvKTt86S13uE25TqDvW19Iaj7xNOnUBHda49syKeJRKYpU6ChBuzn/7G2t+t5QzFTdWA6cPCZnm49N/tcsdG9IngD/fIynVorxBXrwlPD7YHpgqfrDUesGatHE5tQVYf3vnSWXpzssc5tnBBezYWN3t7VaAxdStTpsgqHKwKlD1FrC81PKVVC0yBY9oPDzWnLbSx7VG3/h0HWaz1tA8diy1hckAW9XISqIpKmlz04nkJm3VPTp352uNwuddwA5ztPJ/ZRp99lGe1gPqDlfix4mVvJ7ZVrVHGu9VPo39I/vH3To+14D3Tx+fzf48Xo8Xj/yorX4n1CRNh/d5EUi0l2KjzmE8ePTqJrR0djuEsZaYF7j1Qb7QVfNF5cTSGHc7zbwhhh1Xfb1m/ulJtqc9JWfaB3BYNa5rgCw9g0EBVxVuNvjMg1Ha9zYdI6Uv75wauNjRf5m8GcQTz9Wnv3wVgI9yfCA1z+97YpLKecUGj1qaPrcseBJzEeF9RKleg3C3zmiKanzheRdCPNOXxN/xl2s4wKmGbr69JXZbbzOhrWbzgH+ybGZ9eiOXqO+blTGbkB36yIpFTdCVPjLD0DvufCDPW83OVnTN4y9sLaO1Gq2uSbXHIC2ht16yhaTq+cfE/GMovunv3Xjw6Jc6fgOpnTeTuxr99vNGqg7yfrkfASrsXZYazt5g1H755/ZHDnOlDDgJ5vN5s/8AM7d/F4991csg6++Oa/IAeP3CVLHwkHqqN5v0njenRnxBPE+A/CAesJA4v6q+s/dBlHbU6e6DUnxH+0B2xPO/KHTCDj90KHA3D2ffArrRc77Dx+6TGGUakkn2R+25W/vrB5rn7oFg1QN0glS54/ISK0TvtbxMKABvN+g0HtgT08fGT15W8fug+2tuH3yBZ280e2/xhBT4+6PB/k7dIoGwWH+wkHcHSw+JlS5PEyaD3wHZrcJHKx8IbduEoV8Sx42gBxGA3nMPDdM3EUSOF5r0EzbyZZCAbgJfkY89p7Pq1GbIjNqeFhv5nSa2B8nqga1RbLoTZlOb90W3DnOkrVyN0DcneTO9/UcupHKeGdkqqot7t8Rrnco9v3Rgg9sNhtZ53VXNJzvPq3QqYW0uMtoKqbAmAIkD8Iu8dw9cs4amCATvju8CsaJ3wLUy3WWr33wh0gVEwvOEui/hBVCTvMPRw62vaAKp3twMmmGPHSW9w0gaRzE3gMqqOpku25fOMKQJkyLDSUQ1ilhUijB//9k="/>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12" name="Picture 5" descr="C:\Reynaldo\Pan stai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600200"/>
            <a:ext cx="2806491" cy="304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475775" y="4676274"/>
            <a:ext cx="901337"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8" name="Title 1">
            <a:extLst>
              <a:ext uri="{FF2B5EF4-FFF2-40B4-BE49-F238E27FC236}">
                <a16:creationId xmlns:a16="http://schemas.microsoft.com/office/drawing/2014/main" id="{FFC2CDC7-3702-4FE8-8D61-DFD1EF59932A}"/>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21759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
          <p:cNvSpPr>
            <a:spLocks noGrp="1" noChangeArrowheads="1"/>
          </p:cNvSpPr>
          <p:nvPr>
            <p:ph type="body" idx="1"/>
          </p:nvPr>
        </p:nvSpPr>
        <p:spPr>
          <a:xfrm>
            <a:off x="914400" y="1600200"/>
            <a:ext cx="7315200" cy="3810000"/>
          </a:xfrm>
        </p:spPr>
        <p:txBody>
          <a:bodyPr/>
          <a:lstStyle/>
          <a:p>
            <a:r>
              <a:rPr lang="en-US" altLang="en-US" sz="2800" dirty="0"/>
              <a:t>Comply with OSHA standards related to stairs and ladders</a:t>
            </a:r>
            <a:endParaRPr lang="es-PR" altLang="en-US" sz="2800" dirty="0"/>
          </a:p>
          <a:p>
            <a:pPr lvl="1"/>
            <a:r>
              <a:rPr lang="es-PR" altLang="en-US" sz="2400" dirty="0"/>
              <a:t>Training</a:t>
            </a:r>
          </a:p>
          <a:p>
            <a:pPr lvl="1"/>
            <a:r>
              <a:rPr lang="es-PR" altLang="en-US" sz="2400" dirty="0"/>
              <a:t>Inspection</a:t>
            </a:r>
          </a:p>
          <a:p>
            <a:r>
              <a:rPr lang="en-US" altLang="en-US" sz="2800" dirty="0"/>
              <a:t>Comply with manufacturers’ requirements and </a:t>
            </a:r>
            <a:r>
              <a:rPr lang="es-PR" altLang="en-US" sz="2800" dirty="0"/>
              <a:t>recommendations for all ladders.</a:t>
            </a:r>
            <a:endParaRPr lang="en-US" altLang="en-US" sz="2800" dirty="0"/>
          </a:p>
        </p:txBody>
      </p:sp>
      <p:sp>
        <p:nvSpPr>
          <p:cNvPr id="40965" name="Rectangle 7"/>
          <p:cNvSpPr>
            <a:spLocks noGrp="1" noChangeArrowheads="1"/>
          </p:cNvSpPr>
          <p:nvPr>
            <p:ph type="title"/>
          </p:nvPr>
        </p:nvSpPr>
        <p:spPr>
          <a:xfrm>
            <a:off x="0" y="457200"/>
            <a:ext cx="9144000" cy="1143000"/>
          </a:xfrm>
        </p:spPr>
        <p:txBody>
          <a:bodyPr/>
          <a:lstStyle/>
          <a:p>
            <a:pPr marL="342900" indent="-342900">
              <a:lnSpc>
                <a:spcPct val="90000"/>
              </a:lnSpc>
              <a:spcBef>
                <a:spcPct val="45000"/>
              </a:spcBef>
            </a:pPr>
            <a:r>
              <a:rPr lang="es-PR" altLang="en-US" dirty="0"/>
              <a:t>Employer requirements</a:t>
            </a:r>
            <a:endParaRPr lang="en-US" altLang="en-US" dirty="0"/>
          </a:p>
        </p:txBody>
      </p:sp>
      <p:sp>
        <p:nvSpPr>
          <p:cNvPr id="4" name="Title 1">
            <a:extLst>
              <a:ext uri="{FF2B5EF4-FFF2-40B4-BE49-F238E27FC236}">
                <a16:creationId xmlns:a16="http://schemas.microsoft.com/office/drawing/2014/main" id="{D5ED8CEE-5A02-40B8-93A1-3340F05E6057}"/>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9438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6"/>
          <p:cNvSpPr>
            <a:spLocks noGrp="1" noChangeArrowheads="1"/>
          </p:cNvSpPr>
          <p:nvPr>
            <p:ph type="body" idx="1"/>
          </p:nvPr>
        </p:nvSpPr>
        <p:spPr>
          <a:xfrm>
            <a:off x="990600" y="1366926"/>
            <a:ext cx="7620000" cy="791750"/>
          </a:xfrm>
        </p:spPr>
        <p:txBody>
          <a:bodyPr/>
          <a:lstStyle/>
          <a:p>
            <a:r>
              <a:rPr lang="en-US" altLang="en-US" sz="2800"/>
              <a:t>Identify ladders hazards and solutions</a:t>
            </a:r>
          </a:p>
        </p:txBody>
      </p:sp>
      <p:sp>
        <p:nvSpPr>
          <p:cNvPr id="43013" name="Rectangle 7"/>
          <p:cNvSpPr>
            <a:spLocks noGrp="1" noChangeArrowheads="1"/>
          </p:cNvSpPr>
          <p:nvPr>
            <p:ph type="title"/>
          </p:nvPr>
        </p:nvSpPr>
        <p:spPr>
          <a:xfrm>
            <a:off x="0" y="344792"/>
            <a:ext cx="9144000" cy="1143000"/>
          </a:xfrm>
        </p:spPr>
        <p:txBody>
          <a:bodyPr/>
          <a:lstStyle/>
          <a:p>
            <a:pPr marL="342900" indent="-342900">
              <a:lnSpc>
                <a:spcPct val="90000"/>
              </a:lnSpc>
              <a:spcBef>
                <a:spcPct val="45000"/>
              </a:spcBef>
            </a:pPr>
            <a:r>
              <a:rPr lang="es-PR" altLang="en-US" dirty="0"/>
              <a:t>Hazard </a:t>
            </a:r>
            <a:r>
              <a:rPr lang="es-PR" altLang="en-US" dirty="0" err="1"/>
              <a:t>Recognition</a:t>
            </a:r>
            <a:r>
              <a:rPr lang="es-PR" altLang="en-US" dirty="0"/>
              <a:t> - Ladders</a:t>
            </a:r>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5675" y="2187728"/>
            <a:ext cx="2257213" cy="3276600"/>
          </a:xfrm>
          <a:prstGeom prst="rect">
            <a:avLst/>
          </a:prstGeom>
          <a:ln>
            <a:solidFill>
              <a:schemeClr val="tx1"/>
            </a:solidFill>
          </a:ln>
        </p:spPr>
      </p:pic>
      <p:sp>
        <p:nvSpPr>
          <p:cNvPr id="14" name="TextBox 13"/>
          <p:cNvSpPr txBox="1"/>
          <p:nvPr/>
        </p:nvSpPr>
        <p:spPr>
          <a:xfrm>
            <a:off x="1168685" y="5448946"/>
            <a:ext cx="1707155" cy="215444"/>
          </a:xfrm>
          <a:prstGeom prst="rect">
            <a:avLst/>
          </a:prstGeom>
          <a:noFill/>
        </p:spPr>
        <p:txBody>
          <a:bodyPr wrap="square" rtlCol="0">
            <a:spAutoFit/>
          </a:bodyPr>
          <a:lstStyle/>
          <a:p>
            <a:r>
              <a:rPr lang="en-US" sz="800">
                <a:latin typeface="Tahoma" panose="020B0604030504040204" pitchFamily="34" charset="0"/>
                <a:ea typeface="Tahoma" panose="020B0604030504040204" pitchFamily="34" charset="0"/>
                <a:cs typeface="Tahoma" panose="020B0604030504040204" pitchFamily="34" charset="0"/>
              </a:rPr>
              <a:t>Source: TEEX – Harwood </a:t>
            </a:r>
          </a:p>
        </p:txBody>
      </p:sp>
      <p:sp>
        <p:nvSpPr>
          <p:cNvPr id="15" name="TextBox 14"/>
          <p:cNvSpPr txBox="1"/>
          <p:nvPr/>
        </p:nvSpPr>
        <p:spPr>
          <a:xfrm>
            <a:off x="6166830" y="5464328"/>
            <a:ext cx="1752600"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grpSp>
        <p:nvGrpSpPr>
          <p:cNvPr id="6" name="Group 5"/>
          <p:cNvGrpSpPr/>
          <p:nvPr/>
        </p:nvGrpSpPr>
        <p:grpSpPr>
          <a:xfrm>
            <a:off x="1219200" y="2173202"/>
            <a:ext cx="2577592" cy="3276600"/>
            <a:chOff x="1295400" y="2481216"/>
            <a:chExt cx="2577592" cy="327660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7500" t="7778" r="23333" b="8889"/>
            <a:stretch/>
          </p:blipFill>
          <p:spPr>
            <a:xfrm>
              <a:off x="1295400" y="2481216"/>
              <a:ext cx="2577592" cy="3276600"/>
            </a:xfrm>
            <a:prstGeom prst="rect">
              <a:avLst/>
            </a:prstGeom>
            <a:ln>
              <a:solidFill>
                <a:schemeClr val="tx1"/>
              </a:solidFill>
            </a:ln>
          </p:spPr>
        </p:pic>
        <p:sp>
          <p:nvSpPr>
            <p:cNvPr id="5" name="Moon 4"/>
            <p:cNvSpPr/>
            <p:nvPr/>
          </p:nvSpPr>
          <p:spPr>
            <a:xfrm rot="16200000" flipV="1">
              <a:off x="2705522" y="3083740"/>
              <a:ext cx="120878" cy="197922"/>
            </a:xfrm>
            <a:prstGeom prst="moon">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9B1EC325-BB0E-4356-8B33-66B8CA970D4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
        <p:nvSpPr>
          <p:cNvPr id="2" name="Speech Bubble: Rectangle with Corners Rounded 1">
            <a:extLst>
              <a:ext uri="{FF2B5EF4-FFF2-40B4-BE49-F238E27FC236}">
                <a16:creationId xmlns:a16="http://schemas.microsoft.com/office/drawing/2014/main" id="{30DB943A-523E-4FFF-A9A4-4AF7A90E4382}"/>
              </a:ext>
            </a:extLst>
          </p:cNvPr>
          <p:cNvSpPr/>
          <p:nvPr/>
        </p:nvSpPr>
        <p:spPr>
          <a:xfrm>
            <a:off x="186345" y="2378468"/>
            <a:ext cx="1458411" cy="1435261"/>
          </a:xfrm>
          <a:prstGeom prst="wedgeRoundRectCallout">
            <a:avLst>
              <a:gd name="adj1" fmla="val 84723"/>
              <a:gd name="adj2" fmla="val -2217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Step ladder set up wrong. Not self supporting</a:t>
            </a:r>
          </a:p>
        </p:txBody>
      </p:sp>
      <p:sp>
        <p:nvSpPr>
          <p:cNvPr id="12" name="Speech Bubble: Rectangle with Corners Rounded 11">
            <a:extLst>
              <a:ext uri="{FF2B5EF4-FFF2-40B4-BE49-F238E27FC236}">
                <a16:creationId xmlns:a16="http://schemas.microsoft.com/office/drawing/2014/main" id="{762E8CEF-A448-4CAB-B627-8EB0EB4ADEF7}"/>
              </a:ext>
            </a:extLst>
          </p:cNvPr>
          <p:cNvSpPr/>
          <p:nvPr/>
        </p:nvSpPr>
        <p:spPr>
          <a:xfrm>
            <a:off x="7499244" y="3752850"/>
            <a:ext cx="1458411" cy="1435261"/>
          </a:xfrm>
          <a:prstGeom prst="wedgeRoundRectCallout">
            <a:avLst>
              <a:gd name="adj1" fmla="val -104166"/>
              <a:gd name="adj2" fmla="val -12056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Ladder rails don’t extend 3’ above the landing</a:t>
            </a:r>
          </a:p>
        </p:txBody>
      </p:sp>
    </p:spTree>
    <p:extLst>
      <p:ext uri="{BB962C8B-B14F-4D97-AF65-F5344CB8AC3E}">
        <p14:creationId xmlns:p14="http://schemas.microsoft.com/office/powerpoint/2010/main" val="7500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685800" y="917222"/>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b="1">
                <a:solidFill>
                  <a:schemeClr val="tx1"/>
                </a:solidFill>
                <a:latin typeface="Tahoma" panose="020B0604030504040204" pitchFamily="34" charset="0"/>
                <a:ea typeface="Tahoma" panose="020B0604030504040204" pitchFamily="34" charset="0"/>
                <a:cs typeface="Tahoma" panose="020B0604030504040204" pitchFamily="34" charset="0"/>
              </a:rPr>
              <a:t>Introduction</a:t>
            </a:r>
            <a:br>
              <a:rPr lang="en-US" altLang="en-US" b="1">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ltLang="en-US"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49"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6150" name="Rectangle 6"/>
          <p:cNvSpPr txBox="1">
            <a:spLocks noChangeArrowheads="1"/>
          </p:cNvSpPr>
          <p:nvPr/>
        </p:nvSpPr>
        <p:spPr bwMode="auto">
          <a:xfrm>
            <a:off x="952500" y="1984022"/>
            <a:ext cx="7239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nSpc>
                <a:spcPct val="90000"/>
              </a:lnSpc>
              <a:spcBef>
                <a:spcPct val="45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Falls are the leading cause of fatalities in constructions</a:t>
            </a:r>
          </a:p>
          <a:p>
            <a:pPr>
              <a:lnSpc>
                <a:spcPct val="90000"/>
              </a:lnSpc>
              <a:spcBef>
                <a:spcPct val="45000"/>
              </a:spcBef>
              <a:buClrTx/>
            </a:pPr>
            <a:r>
              <a:rPr lang="en-US" altLang="en-US" b="0">
                <a:solidFill>
                  <a:schemeClr val="tx1"/>
                </a:solidFill>
                <a:latin typeface="Tahoma" panose="020B0604030504040204" pitchFamily="34" charset="0"/>
                <a:ea typeface="Tahoma" panose="020B0604030504040204" pitchFamily="34" charset="0"/>
                <a:cs typeface="Tahoma" panose="020B0604030504040204" pitchFamily="34" charset="0"/>
              </a:rPr>
              <a:t>Falls from ladders make up about one-third of these fatalities</a:t>
            </a:r>
          </a:p>
          <a:p>
            <a:pPr>
              <a:lnSpc>
                <a:spcPct val="90000"/>
              </a:lnSpc>
              <a:spcBef>
                <a:spcPct val="45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Approximately </a:t>
            </a: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25,000 injuries per year due to falls from stairways and ladders</a:t>
            </a:r>
            <a:endParaRPr lang="en-US" altLang="en-US" b="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spcBef>
                <a:spcPct val="45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Falls are preventable</a:t>
            </a:r>
            <a:endParaRPr lang="en-US" altLang="en-US" b="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6A260FEA-A922-4240-88F6-93370F700A69}"/>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280098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6"/>
          <p:cNvSpPr>
            <a:spLocks noGrp="1" noChangeArrowheads="1"/>
          </p:cNvSpPr>
          <p:nvPr>
            <p:ph type="body" idx="1"/>
          </p:nvPr>
        </p:nvSpPr>
        <p:spPr>
          <a:xfrm>
            <a:off x="943517" y="1600200"/>
            <a:ext cx="6905084" cy="3400026"/>
          </a:xfrm>
        </p:spPr>
        <p:txBody>
          <a:bodyPr/>
          <a:lstStyle/>
          <a:p>
            <a:r>
              <a:rPr lang="en-US" altLang="en-US" sz="2800"/>
              <a:t>Identify stair hazards and solutions</a:t>
            </a:r>
          </a:p>
        </p:txBody>
      </p:sp>
      <p:sp>
        <p:nvSpPr>
          <p:cNvPr id="45061" name="Rectangle 7"/>
          <p:cNvSpPr>
            <a:spLocks noGrp="1" noChangeArrowheads="1"/>
          </p:cNvSpPr>
          <p:nvPr>
            <p:ph type="title"/>
          </p:nvPr>
        </p:nvSpPr>
        <p:spPr>
          <a:xfrm>
            <a:off x="0" y="341764"/>
            <a:ext cx="9144000" cy="1143000"/>
          </a:xfrm>
        </p:spPr>
        <p:txBody>
          <a:bodyPr/>
          <a:lstStyle/>
          <a:p>
            <a:pPr marL="342900" indent="-342900">
              <a:lnSpc>
                <a:spcPct val="90000"/>
              </a:lnSpc>
              <a:spcBef>
                <a:spcPct val="45000"/>
              </a:spcBef>
            </a:pPr>
            <a:r>
              <a:rPr lang="es-PR" altLang="en-US" dirty="0"/>
              <a:t>Hazard </a:t>
            </a:r>
            <a:r>
              <a:rPr lang="es-PR" altLang="en-US" dirty="0" err="1"/>
              <a:t>Recognition</a:t>
            </a:r>
            <a:r>
              <a:rPr lang="es-PR" altLang="en-US" dirty="0"/>
              <a:t> - Stairs</a:t>
            </a:r>
            <a:endParaRPr lang="en-US" altLang="en-US" dirty="0"/>
          </a:p>
        </p:txBody>
      </p:sp>
      <p:pic>
        <p:nvPicPr>
          <p:cNvPr id="45062" name="Picture 4" descr="C:\My Documents\1910-Sub D\1910 SUB D - Stair railings and guards\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7469" y="2208172"/>
            <a:ext cx="2904070" cy="3489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4" name="Picture 9" descr="C:\Users\ldiaz\Pictures\IMG_05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45" y="2208172"/>
            <a:ext cx="2464935" cy="32865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400801" y="5687162"/>
            <a:ext cx="1752600"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sp>
        <p:nvSpPr>
          <p:cNvPr id="10" name="TextBox 9"/>
          <p:cNvSpPr txBox="1"/>
          <p:nvPr/>
        </p:nvSpPr>
        <p:spPr>
          <a:xfrm>
            <a:off x="846453" y="5496418"/>
            <a:ext cx="1613641" cy="223559"/>
          </a:xfrm>
          <a:prstGeom prst="rect">
            <a:avLst/>
          </a:prstGeom>
          <a:noFill/>
        </p:spPr>
        <p:txBody>
          <a:bodyPr wrap="square" rtlCol="0">
            <a:spAutoFit/>
          </a:bodyPr>
          <a:lstStyle/>
          <a:p>
            <a:r>
              <a:rPr lang="en-US" sz="800">
                <a:latin typeface="Tahoma" panose="020B0604030504040204" pitchFamily="34" charset="0"/>
                <a:ea typeface="Tahoma" panose="020B0604030504040204" pitchFamily="34" charset="0"/>
                <a:cs typeface="Tahoma" panose="020B0604030504040204" pitchFamily="34" charset="0"/>
              </a:rPr>
              <a:t>Source: Luis Diaz</a:t>
            </a:r>
          </a:p>
        </p:txBody>
      </p:sp>
      <p:sp>
        <p:nvSpPr>
          <p:cNvPr id="8" name="Title 1">
            <a:extLst>
              <a:ext uri="{FF2B5EF4-FFF2-40B4-BE49-F238E27FC236}">
                <a16:creationId xmlns:a16="http://schemas.microsoft.com/office/drawing/2014/main" id="{F4DBD44D-D1FA-4032-BC8B-42BEF86BAA6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
        <p:nvSpPr>
          <p:cNvPr id="11" name="Speech Bubble: Rectangle with Corners Rounded 10">
            <a:extLst>
              <a:ext uri="{FF2B5EF4-FFF2-40B4-BE49-F238E27FC236}">
                <a16:creationId xmlns:a16="http://schemas.microsoft.com/office/drawing/2014/main" id="{159B4B11-05A5-4294-9EC1-741F447CA1A6}"/>
              </a:ext>
            </a:extLst>
          </p:cNvPr>
          <p:cNvSpPr/>
          <p:nvPr/>
        </p:nvSpPr>
        <p:spPr>
          <a:xfrm>
            <a:off x="186345" y="2378468"/>
            <a:ext cx="1458411" cy="1435261"/>
          </a:xfrm>
          <a:prstGeom prst="wedgeRoundRectCallout">
            <a:avLst>
              <a:gd name="adj1" fmla="val 73612"/>
              <a:gd name="adj2" fmla="val 6330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Cooler and bucket inhibit access</a:t>
            </a:r>
          </a:p>
        </p:txBody>
      </p:sp>
      <p:sp>
        <p:nvSpPr>
          <p:cNvPr id="12" name="Speech Bubble: Rectangle with Corners Rounded 11">
            <a:extLst>
              <a:ext uri="{FF2B5EF4-FFF2-40B4-BE49-F238E27FC236}">
                <a16:creationId xmlns:a16="http://schemas.microsoft.com/office/drawing/2014/main" id="{E4D48064-E726-4587-8655-279EB88CD00B}"/>
              </a:ext>
            </a:extLst>
          </p:cNvPr>
          <p:cNvSpPr/>
          <p:nvPr/>
        </p:nvSpPr>
        <p:spPr>
          <a:xfrm>
            <a:off x="7249284" y="1826528"/>
            <a:ext cx="1458411" cy="1435261"/>
          </a:xfrm>
          <a:prstGeom prst="wedgeRoundRectCallout">
            <a:avLst>
              <a:gd name="adj1" fmla="val -60515"/>
              <a:gd name="adj2" fmla="val 11895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Stairs require handrails</a:t>
            </a:r>
          </a:p>
        </p:txBody>
      </p:sp>
    </p:spTree>
    <p:extLst>
      <p:ext uri="{BB962C8B-B14F-4D97-AF65-F5344CB8AC3E}">
        <p14:creationId xmlns:p14="http://schemas.microsoft.com/office/powerpoint/2010/main" val="11035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2"/>
          <p:cNvSpPr txBox="1">
            <a:spLocks noChangeArrowheads="1"/>
          </p:cNvSpPr>
          <p:nvPr/>
        </p:nvSpPr>
        <p:spPr bwMode="auto">
          <a:xfrm>
            <a:off x="0" y="545243"/>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spcBef>
                <a:spcPct val="5000"/>
              </a:spcBef>
              <a:buClrTx/>
              <a:buFontTx/>
              <a:buNone/>
            </a:pPr>
            <a:r>
              <a:rPr lang="en-US" altLang="en-US" sz="4400" b="1">
                <a:solidFill>
                  <a:schemeClr val="tx1"/>
                </a:solidFill>
                <a:latin typeface="Tahoma" panose="020B0604030504040204" pitchFamily="34" charset="0"/>
                <a:ea typeface="Tahoma" panose="020B0604030504040204" pitchFamily="34" charset="0"/>
                <a:cs typeface="Tahoma" panose="020B0604030504040204" pitchFamily="34" charset="0"/>
              </a:rPr>
              <a:t>Summary</a:t>
            </a:r>
          </a:p>
        </p:txBody>
      </p:sp>
      <p:sp>
        <p:nvSpPr>
          <p:cNvPr id="47109" name="Text Box 3"/>
          <p:cNvSpPr txBox="1">
            <a:spLocks noChangeArrowheads="1"/>
          </p:cNvSpPr>
          <p:nvPr/>
        </p:nvSpPr>
        <p:spPr bwMode="auto">
          <a:xfrm>
            <a:off x="1009650" y="1816141"/>
            <a:ext cx="7124700" cy="411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a:spcBef>
                <a:spcPct val="20000"/>
              </a:spcBef>
              <a:buClr>
                <a:srgbClr val="FFFF00"/>
              </a:buClr>
              <a:buChar char="•"/>
              <a:tabLst>
                <a:tab pos="914400" algn="l"/>
              </a:tabLst>
              <a:defRPr sz="3200">
                <a:solidFill>
                  <a:schemeClr val="bg1"/>
                </a:solidFill>
                <a:latin typeface="Arial" panose="020B0604020202020204" pitchFamily="34" charset="0"/>
              </a:defRPr>
            </a:lvl1pPr>
            <a:lvl2pPr marL="742950" indent="-285750">
              <a:spcBef>
                <a:spcPct val="20000"/>
              </a:spcBef>
              <a:buClr>
                <a:srgbClr val="FFFF00"/>
              </a:buClr>
              <a:buChar char="–"/>
              <a:tabLst>
                <a:tab pos="914400" algn="l"/>
              </a:tabLst>
              <a:defRPr sz="2800">
                <a:solidFill>
                  <a:schemeClr val="bg1"/>
                </a:solidFill>
                <a:latin typeface="Arial" panose="020B0604020202020204" pitchFamily="34" charset="0"/>
              </a:defRPr>
            </a:lvl2pPr>
            <a:lvl3pPr marL="1143000" indent="-228600">
              <a:spcBef>
                <a:spcPct val="20000"/>
              </a:spcBef>
              <a:buClr>
                <a:srgbClr val="FFFF00"/>
              </a:buClr>
              <a:buChar char="•"/>
              <a:tabLst>
                <a:tab pos="914400" algn="l"/>
              </a:tabLst>
              <a:defRPr sz="2400">
                <a:solidFill>
                  <a:schemeClr val="bg1"/>
                </a:solidFill>
                <a:latin typeface="Arial" panose="020B0604020202020204" pitchFamily="34" charset="0"/>
              </a:defRPr>
            </a:lvl3pPr>
            <a:lvl4pPr marL="1600200" indent="-228600">
              <a:spcBef>
                <a:spcPct val="20000"/>
              </a:spcBef>
              <a:buClr>
                <a:srgbClr val="FFFF00"/>
              </a:buClr>
              <a:buChar char="–"/>
              <a:tabLst>
                <a:tab pos="914400" algn="l"/>
              </a:tabLst>
              <a:defRPr sz="2000">
                <a:solidFill>
                  <a:schemeClr val="bg1"/>
                </a:solidFill>
                <a:latin typeface="Arial" panose="020B0604020202020204" pitchFamily="34" charset="0"/>
              </a:defRPr>
            </a:lvl4pPr>
            <a:lvl5pPr marL="2057400" indent="-228600">
              <a:spcBef>
                <a:spcPct val="20000"/>
              </a:spcBef>
              <a:buClr>
                <a:srgbClr val="FFFF00"/>
              </a:buClr>
              <a:buChar char="»"/>
              <a:tabLst>
                <a:tab pos="914400" algn="l"/>
              </a:tabLst>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tabLst>
                <a:tab pos="914400" algn="l"/>
              </a:tabLst>
              <a:defRPr sz="2000">
                <a:solidFill>
                  <a:schemeClr val="bg1"/>
                </a:solidFill>
                <a:latin typeface="Arial" panose="020B0604020202020204" pitchFamily="34" charset="0"/>
              </a:defRPr>
            </a:lvl9pPr>
          </a:lstStyle>
          <a:p>
            <a:pPr>
              <a:lnSpc>
                <a:spcPct val="90000"/>
              </a:lnSpc>
              <a:spcBef>
                <a:spcPct val="40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Key components for ladder safety:</a:t>
            </a:r>
          </a:p>
          <a:p>
            <a:pPr lvl="1">
              <a:lnSpc>
                <a:spcPct val="90000"/>
              </a:lnSpc>
              <a:spcBef>
                <a:spcPct val="40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A competent person must inspect</a:t>
            </a:r>
          </a:p>
          <a:p>
            <a:pPr lvl="1">
              <a:lnSpc>
                <a:spcPct val="90000"/>
              </a:lnSpc>
              <a:spcBef>
                <a:spcPct val="40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Use the correct ladder for the job</a:t>
            </a:r>
          </a:p>
          <a:p>
            <a:pPr lvl="1">
              <a:lnSpc>
                <a:spcPct val="90000"/>
              </a:lnSpc>
              <a:spcBef>
                <a:spcPct val="40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Use the correct angle, supports,   </a:t>
            </a:r>
            <a:b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b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treads, cross braces, and rails </a:t>
            </a:r>
          </a:p>
          <a:p>
            <a:pPr lvl="1">
              <a:lnSpc>
                <a:spcPct val="90000"/>
              </a:lnSpc>
              <a:spcBef>
                <a:spcPct val="40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Don’t overload </a:t>
            </a:r>
          </a:p>
          <a:p>
            <a:pPr lvl="1">
              <a:lnSpc>
                <a:spcPct val="90000"/>
              </a:lnSpc>
              <a:spcBef>
                <a:spcPct val="40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Your employer must train you in </a:t>
            </a:r>
            <a:b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b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proper use of a ladder</a:t>
            </a:r>
          </a:p>
        </p:txBody>
      </p:sp>
      <p:sp>
        <p:nvSpPr>
          <p:cNvPr id="4" name="Title 1">
            <a:extLst>
              <a:ext uri="{FF2B5EF4-FFF2-40B4-BE49-F238E27FC236}">
                <a16:creationId xmlns:a16="http://schemas.microsoft.com/office/drawing/2014/main" id="{E5607F08-3E6F-47C4-AE31-6D9333F2FC7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149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2"/>
          <p:cNvSpPr txBox="1">
            <a:spLocks noChangeArrowheads="1"/>
          </p:cNvSpPr>
          <p:nvPr/>
        </p:nvSpPr>
        <p:spPr bwMode="auto">
          <a:xfrm>
            <a:off x="0" y="653504"/>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spcBef>
                <a:spcPct val="5000"/>
              </a:spcBef>
              <a:buClrTx/>
              <a:buFontTx/>
              <a:buNone/>
            </a:pPr>
            <a:r>
              <a:rPr lang="en-US" altLang="en-US" sz="4400" b="1">
                <a:solidFill>
                  <a:schemeClr val="tx1"/>
                </a:solidFill>
                <a:latin typeface="Tahoma" panose="020B0604030504040204" pitchFamily="34" charset="0"/>
                <a:ea typeface="Tahoma" panose="020B0604030504040204" pitchFamily="34" charset="0"/>
                <a:cs typeface="Tahoma" panose="020B0604030504040204" pitchFamily="34" charset="0"/>
              </a:rPr>
              <a:t>Summary</a:t>
            </a:r>
          </a:p>
        </p:txBody>
      </p:sp>
      <p:sp>
        <p:nvSpPr>
          <p:cNvPr id="49157" name="Text Box 3"/>
          <p:cNvSpPr txBox="1">
            <a:spLocks noChangeArrowheads="1"/>
          </p:cNvSpPr>
          <p:nvPr/>
        </p:nvSpPr>
        <p:spPr bwMode="auto">
          <a:xfrm>
            <a:off x="1143000" y="1600200"/>
            <a:ext cx="7010400" cy="359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Char char="•"/>
              <a:defRPr sz="3200">
                <a:solidFill>
                  <a:schemeClr val="bg1"/>
                </a:solidFill>
                <a:latin typeface="Arial" panose="020B0604020202020204" pitchFamily="34" charset="0"/>
              </a:defRPr>
            </a:lvl1pPr>
            <a:lvl2pPr>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35000"/>
              </a:spcBef>
              <a:buClrTx/>
            </a:pPr>
            <a:r>
              <a:rPr lang="en-US" altLang="en-US" sz="28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Key components for stairway safety</a:t>
            </a:r>
          </a:p>
          <a:p>
            <a:pPr lvl="1">
              <a:spcBef>
                <a:spcPct val="35000"/>
              </a:spcBef>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Treads</a:t>
            </a:r>
          </a:p>
          <a:p>
            <a:pPr lvl="1">
              <a:buClrTx/>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 Rails </a:t>
            </a:r>
          </a:p>
          <a:p>
            <a:pPr lvl="2">
              <a:buClrTx/>
              <a:buFont typeface="Arial" panose="020B0604020202020204" pitchFamily="34" charset="0"/>
              <a:buChar char="•"/>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Handrails</a:t>
            </a:r>
          </a:p>
          <a:p>
            <a:pPr lvl="2">
              <a:buClrTx/>
              <a:buFont typeface="Arial" panose="020B0604020202020204" pitchFamily="34" charset="0"/>
              <a:buChar char="•"/>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Stair rails</a:t>
            </a:r>
          </a:p>
          <a:p>
            <a:pPr lvl="2">
              <a:buClrTx/>
              <a:buFont typeface="Arial" panose="020B0604020202020204" pitchFamily="34" charset="0"/>
              <a:buChar char="•"/>
            </a:pP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Guardrails</a:t>
            </a:r>
          </a:p>
          <a:p>
            <a:pPr lvl="1">
              <a:spcBef>
                <a:spcPct val="35000"/>
              </a:spcBef>
              <a:buClrTx/>
            </a:pPr>
            <a:r>
              <a:rPr lang="en-US" altLang="en-US" sz="24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altLang="en-US">
                <a:solidFill>
                  <a:schemeClr val="tx1"/>
                </a:solidFill>
                <a:latin typeface="Tahoma" panose="020B0604030504040204" pitchFamily="34" charset="0"/>
                <a:ea typeface="Tahoma" panose="020B0604030504040204" pitchFamily="34" charset="0"/>
                <a:cs typeface="Tahoma" panose="020B0604030504040204" pitchFamily="34" charset="0"/>
              </a:rPr>
              <a:t>Landings and Platforms </a:t>
            </a:r>
          </a:p>
        </p:txBody>
      </p:sp>
      <p:sp>
        <p:nvSpPr>
          <p:cNvPr id="4" name="Title 1">
            <a:extLst>
              <a:ext uri="{FF2B5EF4-FFF2-40B4-BE49-F238E27FC236}">
                <a16:creationId xmlns:a16="http://schemas.microsoft.com/office/drawing/2014/main" id="{223BCCA5-D3C9-4D66-A52B-7CC70C88DDF5}"/>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8684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91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555"/>
            <a:ext cx="8229600" cy="1143000"/>
          </a:xfrm>
        </p:spPr>
        <p:txBody>
          <a:bodyPr/>
          <a:lstStyle/>
          <a:p>
            <a:r>
              <a:rPr lang="en-US"/>
              <a:t>Knowledge Check</a:t>
            </a:r>
          </a:p>
        </p:txBody>
      </p:sp>
      <p:sp>
        <p:nvSpPr>
          <p:cNvPr id="3" name="Content Placeholder 2"/>
          <p:cNvSpPr>
            <a:spLocks noGrp="1"/>
          </p:cNvSpPr>
          <p:nvPr>
            <p:ph idx="1"/>
          </p:nvPr>
        </p:nvSpPr>
        <p:spPr>
          <a:xfrm>
            <a:off x="685800" y="1417638"/>
            <a:ext cx="8001000" cy="3994273"/>
          </a:xfrm>
        </p:spPr>
        <p:txBody>
          <a:bodyPr>
            <a:normAutofit lnSpcReduction="10000"/>
          </a:bodyPr>
          <a:lstStyle/>
          <a:p>
            <a:pPr marL="514350" indent="-514350">
              <a:buAutoNum type="arabicPeriod"/>
            </a:pPr>
            <a:r>
              <a:rPr lang="en-US"/>
              <a:t>When portable ladders are used for access to an upper landing surface, how many feet above the upper landing must the side rails extend?</a:t>
            </a:r>
          </a:p>
          <a:p>
            <a:pPr marL="914400" lvl="1" indent="-514350">
              <a:buFont typeface="+mj-lt"/>
              <a:buAutoNum type="alphaLcPeriod"/>
            </a:pPr>
            <a:r>
              <a:rPr lang="en-US"/>
              <a:t>2 feet</a:t>
            </a:r>
          </a:p>
          <a:p>
            <a:pPr marL="914400" lvl="1" indent="-514350">
              <a:buFont typeface="+mj-lt"/>
              <a:buAutoNum type="alphaLcPeriod"/>
            </a:pPr>
            <a:r>
              <a:rPr lang="en-US"/>
              <a:t>3 feet</a:t>
            </a:r>
          </a:p>
          <a:p>
            <a:pPr marL="914400" lvl="1" indent="-514350">
              <a:buFont typeface="+mj-lt"/>
              <a:buAutoNum type="alphaLcPeriod"/>
            </a:pPr>
            <a:r>
              <a:rPr lang="en-US"/>
              <a:t>4 feet</a:t>
            </a:r>
          </a:p>
          <a:p>
            <a:pPr marL="914400" lvl="1" indent="-514350">
              <a:buFont typeface="+mj-lt"/>
              <a:buAutoNum type="alphaLcPeriod"/>
            </a:pPr>
            <a:r>
              <a:rPr lang="en-US"/>
              <a:t>5 feet</a:t>
            </a:r>
          </a:p>
        </p:txBody>
      </p:sp>
      <p:sp>
        <p:nvSpPr>
          <p:cNvPr id="7" name="Content Placeholder 2"/>
          <p:cNvSpPr txBox="1">
            <a:spLocks/>
          </p:cNvSpPr>
          <p:nvPr/>
        </p:nvSpPr>
        <p:spPr>
          <a:xfrm>
            <a:off x="457200" y="5473102"/>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b. 3 feet</a:t>
            </a:r>
          </a:p>
        </p:txBody>
      </p:sp>
      <p:sp>
        <p:nvSpPr>
          <p:cNvPr id="5" name="Title 1">
            <a:extLst>
              <a:ext uri="{FF2B5EF4-FFF2-40B4-BE49-F238E27FC236}">
                <a16:creationId xmlns:a16="http://schemas.microsoft.com/office/drawing/2014/main" id="{9A4AAEFB-FE24-41F3-A87A-34DAD0576E21}"/>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0925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685800" y="1192411"/>
            <a:ext cx="7848600" cy="3994273"/>
          </a:xfrm>
        </p:spPr>
        <p:txBody>
          <a:bodyPr>
            <a:normAutofit/>
          </a:bodyPr>
          <a:lstStyle/>
          <a:p>
            <a:pPr marL="514350" indent="-514350">
              <a:buFont typeface="+mj-lt"/>
              <a:buAutoNum type="arabicPeriod" startAt="2"/>
            </a:pPr>
            <a:r>
              <a:rPr lang="en-US"/>
              <a:t>You can use metal ladder around power lines or exposed energized electrical equipment.</a:t>
            </a:r>
          </a:p>
          <a:p>
            <a:pPr marL="914400" lvl="1" indent="-514350">
              <a:buFont typeface="+mj-lt"/>
              <a:buAutoNum type="alphaLcPeriod"/>
            </a:pPr>
            <a:r>
              <a:rPr lang="en-US"/>
              <a:t>True – but only if there isn’t any other option to get the work done.</a:t>
            </a:r>
          </a:p>
          <a:p>
            <a:pPr marL="914400" lvl="1" indent="-514350">
              <a:buFont typeface="+mj-lt"/>
              <a:buAutoNum type="alphaLcPeriod"/>
            </a:pPr>
            <a:r>
              <a:rPr lang="en-US"/>
              <a:t>False – you should never use a metal ladder in this circumstance.</a:t>
            </a:r>
          </a:p>
        </p:txBody>
      </p:sp>
      <p:sp>
        <p:nvSpPr>
          <p:cNvPr id="7" name="Content Placeholder 2"/>
          <p:cNvSpPr txBox="1">
            <a:spLocks/>
          </p:cNvSpPr>
          <p:nvPr/>
        </p:nvSpPr>
        <p:spPr>
          <a:xfrm>
            <a:off x="1028700" y="4807979"/>
            <a:ext cx="7162800" cy="11468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b. False – never use a metal </a:t>
            </a:r>
            <a:br>
              <a:rPr lang="en-US" b="1"/>
            </a:br>
            <a:r>
              <a:rPr lang="en-US" b="1"/>
              <a:t>       ladder in this circumstance</a:t>
            </a:r>
          </a:p>
        </p:txBody>
      </p:sp>
      <p:sp>
        <p:nvSpPr>
          <p:cNvPr id="5" name="Title 1">
            <a:extLst>
              <a:ext uri="{FF2B5EF4-FFF2-40B4-BE49-F238E27FC236}">
                <a16:creationId xmlns:a16="http://schemas.microsoft.com/office/drawing/2014/main" id="{27D2D9FD-CDE1-4506-8CB3-908C232BC50D}"/>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17261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457200" y="1192411"/>
            <a:ext cx="8305800" cy="4159977"/>
          </a:xfrm>
        </p:spPr>
        <p:txBody>
          <a:bodyPr>
            <a:normAutofit fontScale="92500"/>
          </a:bodyPr>
          <a:lstStyle/>
          <a:p>
            <a:pPr marL="514350" indent="-514350">
              <a:buFont typeface="+mj-lt"/>
              <a:buAutoNum type="arabicPeriod" startAt="3"/>
            </a:pPr>
            <a:r>
              <a:rPr lang="en-US"/>
              <a:t>Handrails must be able to withstand, without failure, how many pounds of weight applied within 2 inches of the top edge in any downward or outward direction?</a:t>
            </a:r>
          </a:p>
          <a:p>
            <a:pPr marL="914400" lvl="1" indent="-514350">
              <a:buFont typeface="+mj-lt"/>
              <a:buAutoNum type="alphaLcPeriod"/>
            </a:pPr>
            <a:r>
              <a:rPr lang="en-US"/>
              <a:t>300 pounds</a:t>
            </a:r>
          </a:p>
          <a:p>
            <a:pPr marL="914400" lvl="1" indent="-514350">
              <a:buFont typeface="+mj-lt"/>
              <a:buAutoNum type="alphaLcPeriod"/>
            </a:pPr>
            <a:r>
              <a:rPr lang="en-US"/>
              <a:t>250 pounds</a:t>
            </a:r>
          </a:p>
          <a:p>
            <a:pPr marL="914400" lvl="1" indent="-514350">
              <a:buFont typeface="+mj-lt"/>
              <a:buAutoNum type="alphaLcPeriod"/>
            </a:pPr>
            <a:r>
              <a:rPr lang="en-US"/>
              <a:t>200 pounds</a:t>
            </a:r>
          </a:p>
          <a:p>
            <a:pPr marL="914400" lvl="1" indent="-514350">
              <a:buFont typeface="+mj-lt"/>
              <a:buAutoNum type="alphaLcPeriod"/>
            </a:pPr>
            <a:r>
              <a:rPr lang="en-US"/>
              <a:t>175 pounds</a:t>
            </a:r>
          </a:p>
        </p:txBody>
      </p:sp>
      <p:sp>
        <p:nvSpPr>
          <p:cNvPr id="7" name="Content Placeholder 2"/>
          <p:cNvSpPr txBox="1">
            <a:spLocks/>
          </p:cNvSpPr>
          <p:nvPr/>
        </p:nvSpPr>
        <p:spPr>
          <a:xfrm>
            <a:off x="457200" y="5352388"/>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c. 200 pounds</a:t>
            </a:r>
          </a:p>
        </p:txBody>
      </p:sp>
      <p:sp>
        <p:nvSpPr>
          <p:cNvPr id="5" name="Title 1">
            <a:extLst>
              <a:ext uri="{FF2B5EF4-FFF2-40B4-BE49-F238E27FC236}">
                <a16:creationId xmlns:a16="http://schemas.microsoft.com/office/drawing/2014/main" id="{732D8DC0-45E4-49BD-861F-F692875F1DF7}"/>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890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828800"/>
            <a:ext cx="7315200" cy="2438400"/>
          </a:xfrm>
        </p:spPr>
        <p:txBody>
          <a:bodyPr>
            <a:normAutofit/>
          </a:bodyPr>
          <a:lstStyle/>
          <a:p>
            <a:pPr marL="514350" indent="-514350">
              <a:buFont typeface="+mj-lt"/>
              <a:buAutoNum type="arabicPeriod" startAt="4"/>
            </a:pPr>
            <a:r>
              <a:rPr lang="en-US"/>
              <a:t>Stairways that have four or more risers MUST have a stair rail.</a:t>
            </a:r>
          </a:p>
          <a:p>
            <a:pPr marL="914400" lvl="1" indent="-514350">
              <a:buFont typeface="+mj-lt"/>
              <a:buAutoNum type="alphaLcPeriod"/>
            </a:pPr>
            <a:r>
              <a:rPr lang="en-US"/>
              <a:t>True </a:t>
            </a:r>
          </a:p>
          <a:p>
            <a:pPr marL="914400" lvl="1" indent="-514350">
              <a:buFont typeface="+mj-lt"/>
              <a:buAutoNum type="alphaLcPeriod"/>
            </a:pPr>
            <a:r>
              <a:rPr lang="en-US"/>
              <a:t>False</a:t>
            </a:r>
          </a:p>
        </p:txBody>
      </p:sp>
      <p:sp>
        <p:nvSpPr>
          <p:cNvPr id="7" name="Content Placeholder 2"/>
          <p:cNvSpPr txBox="1">
            <a:spLocks/>
          </p:cNvSpPr>
          <p:nvPr/>
        </p:nvSpPr>
        <p:spPr>
          <a:xfrm>
            <a:off x="457200" y="5223930"/>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a. True</a:t>
            </a:r>
          </a:p>
        </p:txBody>
      </p:sp>
      <p:sp>
        <p:nvSpPr>
          <p:cNvPr id="5" name="Title 1">
            <a:extLst>
              <a:ext uri="{FF2B5EF4-FFF2-40B4-BE49-F238E27FC236}">
                <a16:creationId xmlns:a16="http://schemas.microsoft.com/office/drawing/2014/main" id="{676EE00B-D758-4ADE-B697-58ADC162638F}"/>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182100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 Check</a:t>
            </a:r>
          </a:p>
        </p:txBody>
      </p:sp>
      <p:sp>
        <p:nvSpPr>
          <p:cNvPr id="3" name="Content Placeholder 2"/>
          <p:cNvSpPr>
            <a:spLocks noGrp="1"/>
          </p:cNvSpPr>
          <p:nvPr>
            <p:ph idx="1"/>
          </p:nvPr>
        </p:nvSpPr>
        <p:spPr>
          <a:xfrm>
            <a:off x="914400" y="1442066"/>
            <a:ext cx="7315200" cy="3587132"/>
          </a:xfrm>
        </p:spPr>
        <p:txBody>
          <a:bodyPr>
            <a:normAutofit lnSpcReduction="10000"/>
          </a:bodyPr>
          <a:lstStyle/>
          <a:p>
            <a:pPr marL="514350" indent="-514350">
              <a:buFont typeface="+mj-lt"/>
              <a:buAutoNum type="arabicPeriod" startAt="5"/>
            </a:pPr>
            <a:r>
              <a:rPr lang="en-US"/>
              <a:t>A non-self-supporting ladder should be set up at ___ (horizontal distance/working length of ladder).</a:t>
            </a:r>
          </a:p>
          <a:p>
            <a:pPr marL="914400" lvl="1" indent="-514350">
              <a:buFont typeface="+mj-lt"/>
              <a:buAutoNum type="alphaLcPeriod"/>
            </a:pPr>
            <a:r>
              <a:rPr lang="en-US"/>
              <a:t>90-degree angle </a:t>
            </a:r>
          </a:p>
          <a:p>
            <a:pPr marL="914400" lvl="1" indent="-514350">
              <a:buFont typeface="+mj-lt"/>
              <a:buAutoNum type="alphaLcPeriod"/>
            </a:pPr>
            <a:r>
              <a:rPr lang="en-US"/>
              <a:t>30-degree angle</a:t>
            </a:r>
          </a:p>
          <a:p>
            <a:pPr marL="914400" lvl="1" indent="-514350">
              <a:buFont typeface="+mj-lt"/>
              <a:buAutoNum type="alphaLcPeriod"/>
            </a:pPr>
            <a:r>
              <a:rPr lang="en-US"/>
              <a:t>1:2 angle</a:t>
            </a:r>
          </a:p>
          <a:p>
            <a:pPr marL="914400" lvl="1" indent="-514350">
              <a:buFont typeface="+mj-lt"/>
              <a:buAutoNum type="alphaLcPeriod"/>
            </a:pPr>
            <a:r>
              <a:rPr lang="en-US"/>
              <a:t>1:4 angle</a:t>
            </a:r>
          </a:p>
        </p:txBody>
      </p:sp>
      <p:sp>
        <p:nvSpPr>
          <p:cNvPr id="7" name="Content Placeholder 2"/>
          <p:cNvSpPr txBox="1">
            <a:spLocks/>
          </p:cNvSpPr>
          <p:nvPr/>
        </p:nvSpPr>
        <p:spPr>
          <a:xfrm>
            <a:off x="457200" y="5223930"/>
            <a:ext cx="8229600" cy="8594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a:t>d. 1:4 angle</a:t>
            </a:r>
          </a:p>
        </p:txBody>
      </p:sp>
      <p:sp>
        <p:nvSpPr>
          <p:cNvPr id="5" name="Title 1">
            <a:extLst>
              <a:ext uri="{FF2B5EF4-FFF2-40B4-BE49-F238E27FC236}">
                <a16:creationId xmlns:a16="http://schemas.microsoft.com/office/drawing/2014/main" id="{036E6BB5-D002-4C3F-8328-2123230478A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4687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6E6BB5-D002-4C3F-8328-2123230478A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
        <p:nvSpPr>
          <p:cNvPr id="9" name="TextBox 8">
            <a:extLst>
              <a:ext uri="{FF2B5EF4-FFF2-40B4-BE49-F238E27FC236}">
                <a16:creationId xmlns:a16="http://schemas.microsoft.com/office/drawing/2014/main" id="{7E53AC5E-18DF-417E-BD9D-C910DD56D2EF}"/>
              </a:ext>
            </a:extLst>
          </p:cNvPr>
          <p:cNvSpPr txBox="1"/>
          <p:nvPr/>
        </p:nvSpPr>
        <p:spPr>
          <a:xfrm>
            <a:off x="512956" y="1308909"/>
            <a:ext cx="8173844" cy="4134465"/>
          </a:xfrm>
          <a:prstGeom prst="rect">
            <a:avLst/>
          </a:prstGeom>
          <a:noFill/>
        </p:spPr>
        <p:txBody>
          <a:bodyPr wrap="square" lIns="91440" tIns="45720" rIns="91440" bIns="45720" anchor="t">
            <a:spAutoFit/>
          </a:bodyPr>
          <a:lstStyle/>
          <a:p>
            <a:pPr marL="0" marR="0">
              <a:spcBef>
                <a:spcPts val="0"/>
              </a:spcBef>
              <a:spcAft>
                <a:spcPts val="0"/>
              </a:spcAft>
            </a:pPr>
            <a:r>
              <a:rPr lang="en-US" sz="1600"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a:t>
            </a:r>
            <a:r>
              <a:rPr lang="en-US" sz="1600">
                <a:effectLst/>
                <a:latin typeface="Times New Roman"/>
                <a:ea typeface="Calibri" panose="020F0502020204030204" pitchFamily="34" charset="0"/>
                <a:cs typeface="Times New Roman"/>
              </a:rPr>
              <a:t>collectively known as The Elevator Industry Safety Partners, developed this </a:t>
            </a:r>
            <a:r>
              <a:rPr lang="en-US" sz="1600">
                <a:latin typeface="Times New Roman"/>
                <a:ea typeface="Calibri" panose="020F0502020204030204" pitchFamily="34" charset="0"/>
                <a:cs typeface="Times New Roman"/>
              </a:rPr>
              <a:t>Industry </a:t>
            </a:r>
            <a:r>
              <a:rPr lang="en-US" sz="1600" dirty="0">
                <a:latin typeface="Times New Roman"/>
                <a:ea typeface="Calibri" panose="020F0502020204030204" pitchFamily="34" charset="0"/>
                <a:cs typeface="Times New Roman"/>
              </a:rPr>
              <a:t>Specific Training</a:t>
            </a:r>
            <a:r>
              <a:rPr lang="en-US" sz="1600" dirty="0">
                <a:effectLst/>
                <a:latin typeface="Times New Roman"/>
                <a:ea typeface="Calibri" panose="020F0502020204030204" pitchFamily="34" charset="0"/>
                <a:cs typeface="Times New Roman"/>
              </a:rPr>
              <a:t> for informational purposes only. It does not necessarily reflect the official views of OSHA or the U.S. Department of Labor. May 2021</a:t>
            </a:r>
          </a:p>
          <a:p>
            <a:pPr marL="0" marR="0">
              <a:spcBef>
                <a:spcPts val="0"/>
              </a:spcBef>
              <a:spcAft>
                <a:spcPts val="750"/>
              </a:spcAft>
            </a:pPr>
            <a:endParaRPr lang="en-US" sz="1600">
              <a:effectLst/>
              <a:latin typeface="Times New Roman" panose="02020603050405020304" pitchFamily="18" charset="0"/>
              <a:ea typeface="Calibri" panose="020F0502020204030204" pitchFamily="34" charset="0"/>
            </a:endParaRPr>
          </a:p>
          <a:p>
            <a:pPr marL="0" marR="0">
              <a:spcBef>
                <a:spcPts val="0"/>
              </a:spcBef>
              <a:spcAft>
                <a:spcPts val="750"/>
              </a:spcAft>
            </a:pPr>
            <a:r>
              <a:rPr lang="en-US" sz="1600">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sz="1600" u="sng">
                <a:solidFill>
                  <a:srgbClr val="333333"/>
                </a:solidFill>
                <a:effectLst/>
                <a:latin typeface="Times New Roman" panose="02020603050405020304" pitchFamily="18" charset="0"/>
                <a:ea typeface="Calibri" panose="020F0502020204030204" pitchFamily="34" charset="0"/>
                <a:hlinkClick r:id="rId3"/>
              </a:rPr>
              <a:t>http://www.osha.gov/as/opa/worker/employer-responsibility.html</a:t>
            </a:r>
            <a:r>
              <a:rPr lang="en-US" sz="1600">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sz="1600" u="sng">
                <a:solidFill>
                  <a:srgbClr val="333333"/>
                </a:solidFill>
                <a:effectLst/>
                <a:latin typeface="Times New Roman" panose="02020603050405020304" pitchFamily="18" charset="0"/>
                <a:ea typeface="Calibri" panose="020F0502020204030204" pitchFamily="34" charset="0"/>
                <a:hlinkClick r:id="rId4"/>
              </a:rPr>
              <a:t>https://www.osha.gov/workers</a:t>
            </a:r>
            <a:r>
              <a:rPr lang="en-US" sz="1600">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sz="1600" u="sng">
                <a:solidFill>
                  <a:srgbClr val="333333"/>
                </a:solidFill>
                <a:effectLst/>
                <a:latin typeface="Times New Roman" panose="02020603050405020304" pitchFamily="18" charset="0"/>
                <a:ea typeface="Calibri" panose="020F0502020204030204" pitchFamily="34" charset="0"/>
                <a:hlinkClick r:id="rId5"/>
              </a:rPr>
              <a:t>https://www.osha.gov/consultation</a:t>
            </a:r>
            <a:r>
              <a:rPr lang="en-US" sz="1600">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sz="1600" u="sng">
                <a:solidFill>
                  <a:srgbClr val="333333"/>
                </a:solidFill>
                <a:effectLst/>
                <a:latin typeface="Times New Roman" panose="02020603050405020304" pitchFamily="18" charset="0"/>
                <a:ea typeface="Calibri" panose="020F0502020204030204" pitchFamily="34" charset="0"/>
                <a:hlinkClick r:id="rId6"/>
              </a:rPr>
              <a:t>https://www.osha.gov/contactus/bystate</a:t>
            </a:r>
            <a:r>
              <a:rPr lang="en-US" sz="1600">
                <a:solidFill>
                  <a:srgbClr val="333333"/>
                </a:solidFill>
                <a:effectLst/>
                <a:latin typeface="Times New Roman" panose="02020603050405020304" pitchFamily="18" charset="0"/>
                <a:ea typeface="Calibri" panose="020F0502020204030204" pitchFamily="34" charset="0"/>
              </a:rPr>
              <a:t>), call 1-800-321-OSHA (6742), or visit </a:t>
            </a:r>
            <a:r>
              <a:rPr lang="en-US" sz="1600" u="sng">
                <a:solidFill>
                  <a:srgbClr val="333333"/>
                </a:solidFill>
                <a:effectLst/>
                <a:latin typeface="Times New Roman" panose="02020603050405020304" pitchFamily="18" charset="0"/>
                <a:ea typeface="Calibri" panose="020F0502020204030204" pitchFamily="34" charset="0"/>
                <a:hlinkClick r:id="rId7"/>
              </a:rPr>
              <a:t>https://www.osha.gov/</a:t>
            </a:r>
            <a:r>
              <a:rPr lang="en-US" sz="1600">
                <a:solidFill>
                  <a:srgbClr val="333333"/>
                </a:solidFill>
                <a:effectLst/>
                <a:latin typeface="Times New Roman" panose="02020603050405020304" pitchFamily="18" charset="0"/>
                <a:ea typeface="Calibri" panose="020F0502020204030204" pitchFamily="34" charset="0"/>
              </a:rPr>
              <a:t>.</a:t>
            </a:r>
            <a:endParaRPr lang="en-US" sz="1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4349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E70E86-779D-4922-A020-0B3E5C05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1F55513-2668-477C-9962-1B9F5E31F1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45450"/>
            <a:ext cx="9144000" cy="3012550"/>
            <a:chOff x="0" y="3845450"/>
            <a:chExt cx="12192000" cy="3012550"/>
          </a:xfrm>
        </p:grpSpPr>
        <p:sp>
          <p:nvSpPr>
            <p:cNvPr id="12" name="Freeform: Shape 11">
              <a:extLst>
                <a:ext uri="{FF2B5EF4-FFF2-40B4-BE49-F238E27FC236}">
                  <a16:creationId xmlns:a16="http://schemas.microsoft.com/office/drawing/2014/main" id="{E673CDF5-001D-42B7-BB27-B3C47240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989828"/>
              <a:ext cx="12192000" cy="2868172"/>
            </a:xfrm>
            <a:custGeom>
              <a:avLst/>
              <a:gdLst>
                <a:gd name="connsiteX0" fmla="*/ 619389 w 12192000"/>
                <a:gd name="connsiteY0" fmla="*/ 0 h 2868172"/>
                <a:gd name="connsiteX1" fmla="*/ 687652 w 12192000"/>
                <a:gd name="connsiteY1" fmla="*/ 3175 h 2868172"/>
                <a:gd name="connsiteX2" fmla="*/ 747977 w 12192000"/>
                <a:gd name="connsiteY2" fmla="*/ 9525 h 2868172"/>
                <a:gd name="connsiteX3" fmla="*/ 800364 w 12192000"/>
                <a:gd name="connsiteY3" fmla="*/ 20637 h 2868172"/>
                <a:gd name="connsiteX4" fmla="*/ 846402 w 12192000"/>
                <a:gd name="connsiteY4" fmla="*/ 36512 h 2868172"/>
                <a:gd name="connsiteX5" fmla="*/ 887677 w 12192000"/>
                <a:gd name="connsiteY5" fmla="*/ 52387 h 2868172"/>
                <a:gd name="connsiteX6" fmla="*/ 924189 w 12192000"/>
                <a:gd name="connsiteY6" fmla="*/ 68262 h 2868172"/>
                <a:gd name="connsiteX7" fmla="*/ 962289 w 12192000"/>
                <a:gd name="connsiteY7" fmla="*/ 87312 h 2868172"/>
                <a:gd name="connsiteX8" fmla="*/ 1000389 w 12192000"/>
                <a:gd name="connsiteY8" fmla="*/ 106362 h 2868172"/>
                <a:gd name="connsiteX9" fmla="*/ 1036902 w 12192000"/>
                <a:gd name="connsiteY9" fmla="*/ 125412 h 2868172"/>
                <a:gd name="connsiteX10" fmla="*/ 1078177 w 12192000"/>
                <a:gd name="connsiteY10" fmla="*/ 141287 h 2868172"/>
                <a:gd name="connsiteX11" fmla="*/ 1124214 w 12192000"/>
                <a:gd name="connsiteY11" fmla="*/ 155575 h 2868172"/>
                <a:gd name="connsiteX12" fmla="*/ 1176602 w 12192000"/>
                <a:gd name="connsiteY12" fmla="*/ 166687 h 2868172"/>
                <a:gd name="connsiteX13" fmla="*/ 1236927 w 12192000"/>
                <a:gd name="connsiteY13" fmla="*/ 174625 h 2868172"/>
                <a:gd name="connsiteX14" fmla="*/ 1305189 w 12192000"/>
                <a:gd name="connsiteY14" fmla="*/ 176212 h 2868172"/>
                <a:gd name="connsiteX15" fmla="*/ 1373452 w 12192000"/>
                <a:gd name="connsiteY15" fmla="*/ 174625 h 2868172"/>
                <a:gd name="connsiteX16" fmla="*/ 1433777 w 12192000"/>
                <a:gd name="connsiteY16" fmla="*/ 166687 h 2868172"/>
                <a:gd name="connsiteX17" fmla="*/ 1486164 w 12192000"/>
                <a:gd name="connsiteY17" fmla="*/ 155575 h 2868172"/>
                <a:gd name="connsiteX18" fmla="*/ 1532202 w 12192000"/>
                <a:gd name="connsiteY18" fmla="*/ 141287 h 2868172"/>
                <a:gd name="connsiteX19" fmla="*/ 1573477 w 12192000"/>
                <a:gd name="connsiteY19" fmla="*/ 125412 h 2868172"/>
                <a:gd name="connsiteX20" fmla="*/ 1609989 w 12192000"/>
                <a:gd name="connsiteY20" fmla="*/ 106362 h 2868172"/>
                <a:gd name="connsiteX21" fmla="*/ 1648089 w 12192000"/>
                <a:gd name="connsiteY21" fmla="*/ 87312 h 2868172"/>
                <a:gd name="connsiteX22" fmla="*/ 1686189 w 12192000"/>
                <a:gd name="connsiteY22" fmla="*/ 68262 h 2868172"/>
                <a:gd name="connsiteX23" fmla="*/ 1722702 w 12192000"/>
                <a:gd name="connsiteY23" fmla="*/ 52387 h 2868172"/>
                <a:gd name="connsiteX24" fmla="*/ 1763977 w 12192000"/>
                <a:gd name="connsiteY24" fmla="*/ 36512 h 2868172"/>
                <a:gd name="connsiteX25" fmla="*/ 1810014 w 12192000"/>
                <a:gd name="connsiteY25" fmla="*/ 20637 h 2868172"/>
                <a:gd name="connsiteX26" fmla="*/ 1862402 w 12192000"/>
                <a:gd name="connsiteY26" fmla="*/ 9525 h 2868172"/>
                <a:gd name="connsiteX27" fmla="*/ 1922727 w 12192000"/>
                <a:gd name="connsiteY27" fmla="*/ 3175 h 2868172"/>
                <a:gd name="connsiteX28" fmla="*/ 1990989 w 12192000"/>
                <a:gd name="connsiteY28" fmla="*/ 0 h 2868172"/>
                <a:gd name="connsiteX29" fmla="*/ 2059252 w 12192000"/>
                <a:gd name="connsiteY29" fmla="*/ 3175 h 2868172"/>
                <a:gd name="connsiteX30" fmla="*/ 2119577 w 12192000"/>
                <a:gd name="connsiteY30" fmla="*/ 9525 h 2868172"/>
                <a:gd name="connsiteX31" fmla="*/ 2171964 w 12192000"/>
                <a:gd name="connsiteY31" fmla="*/ 20637 h 2868172"/>
                <a:gd name="connsiteX32" fmla="*/ 2218002 w 12192000"/>
                <a:gd name="connsiteY32" fmla="*/ 36512 h 2868172"/>
                <a:gd name="connsiteX33" fmla="*/ 2259277 w 12192000"/>
                <a:gd name="connsiteY33" fmla="*/ 52387 h 2868172"/>
                <a:gd name="connsiteX34" fmla="*/ 2295789 w 12192000"/>
                <a:gd name="connsiteY34" fmla="*/ 68262 h 2868172"/>
                <a:gd name="connsiteX35" fmla="*/ 2333889 w 12192000"/>
                <a:gd name="connsiteY35" fmla="*/ 87312 h 2868172"/>
                <a:gd name="connsiteX36" fmla="*/ 2371989 w 12192000"/>
                <a:gd name="connsiteY36" fmla="*/ 106362 h 2868172"/>
                <a:gd name="connsiteX37" fmla="*/ 2408502 w 12192000"/>
                <a:gd name="connsiteY37" fmla="*/ 125412 h 2868172"/>
                <a:gd name="connsiteX38" fmla="*/ 2449777 w 12192000"/>
                <a:gd name="connsiteY38" fmla="*/ 141287 h 2868172"/>
                <a:gd name="connsiteX39" fmla="*/ 2495814 w 12192000"/>
                <a:gd name="connsiteY39" fmla="*/ 155575 h 2868172"/>
                <a:gd name="connsiteX40" fmla="*/ 2548202 w 12192000"/>
                <a:gd name="connsiteY40" fmla="*/ 166687 h 2868172"/>
                <a:gd name="connsiteX41" fmla="*/ 2608527 w 12192000"/>
                <a:gd name="connsiteY41" fmla="*/ 174625 h 2868172"/>
                <a:gd name="connsiteX42" fmla="*/ 2676789 w 12192000"/>
                <a:gd name="connsiteY42" fmla="*/ 176212 h 2868172"/>
                <a:gd name="connsiteX43" fmla="*/ 2745052 w 12192000"/>
                <a:gd name="connsiteY43" fmla="*/ 174625 h 2868172"/>
                <a:gd name="connsiteX44" fmla="*/ 2805377 w 12192000"/>
                <a:gd name="connsiteY44" fmla="*/ 166687 h 2868172"/>
                <a:gd name="connsiteX45" fmla="*/ 2857764 w 12192000"/>
                <a:gd name="connsiteY45" fmla="*/ 155575 h 2868172"/>
                <a:gd name="connsiteX46" fmla="*/ 2903802 w 12192000"/>
                <a:gd name="connsiteY46" fmla="*/ 141287 h 2868172"/>
                <a:gd name="connsiteX47" fmla="*/ 2945077 w 12192000"/>
                <a:gd name="connsiteY47" fmla="*/ 125412 h 2868172"/>
                <a:gd name="connsiteX48" fmla="*/ 2981589 w 12192000"/>
                <a:gd name="connsiteY48" fmla="*/ 106362 h 2868172"/>
                <a:gd name="connsiteX49" fmla="*/ 3019689 w 12192000"/>
                <a:gd name="connsiteY49" fmla="*/ 87312 h 2868172"/>
                <a:gd name="connsiteX50" fmla="*/ 3057789 w 12192000"/>
                <a:gd name="connsiteY50" fmla="*/ 68262 h 2868172"/>
                <a:gd name="connsiteX51" fmla="*/ 3094302 w 12192000"/>
                <a:gd name="connsiteY51" fmla="*/ 52387 h 2868172"/>
                <a:gd name="connsiteX52" fmla="*/ 3135577 w 12192000"/>
                <a:gd name="connsiteY52" fmla="*/ 36512 h 2868172"/>
                <a:gd name="connsiteX53" fmla="*/ 3181614 w 12192000"/>
                <a:gd name="connsiteY53" fmla="*/ 20637 h 2868172"/>
                <a:gd name="connsiteX54" fmla="*/ 3234002 w 12192000"/>
                <a:gd name="connsiteY54" fmla="*/ 9525 h 2868172"/>
                <a:gd name="connsiteX55" fmla="*/ 3294327 w 12192000"/>
                <a:gd name="connsiteY55" fmla="*/ 3175 h 2868172"/>
                <a:gd name="connsiteX56" fmla="*/ 3361002 w 12192000"/>
                <a:gd name="connsiteY56" fmla="*/ 0 h 2868172"/>
                <a:gd name="connsiteX57" fmla="*/ 3430852 w 12192000"/>
                <a:gd name="connsiteY57" fmla="*/ 3175 h 2868172"/>
                <a:gd name="connsiteX58" fmla="*/ 3491177 w 12192000"/>
                <a:gd name="connsiteY58" fmla="*/ 9525 h 2868172"/>
                <a:gd name="connsiteX59" fmla="*/ 3543564 w 12192000"/>
                <a:gd name="connsiteY59" fmla="*/ 20637 h 2868172"/>
                <a:gd name="connsiteX60" fmla="*/ 3589602 w 12192000"/>
                <a:gd name="connsiteY60" fmla="*/ 36512 h 2868172"/>
                <a:gd name="connsiteX61" fmla="*/ 3630877 w 12192000"/>
                <a:gd name="connsiteY61" fmla="*/ 52387 h 2868172"/>
                <a:gd name="connsiteX62" fmla="*/ 3667389 w 12192000"/>
                <a:gd name="connsiteY62" fmla="*/ 68262 h 2868172"/>
                <a:gd name="connsiteX63" fmla="*/ 3705489 w 12192000"/>
                <a:gd name="connsiteY63" fmla="*/ 87312 h 2868172"/>
                <a:gd name="connsiteX64" fmla="*/ 3743589 w 12192000"/>
                <a:gd name="connsiteY64" fmla="*/ 106362 h 2868172"/>
                <a:gd name="connsiteX65" fmla="*/ 3780102 w 12192000"/>
                <a:gd name="connsiteY65" fmla="*/ 125412 h 2868172"/>
                <a:gd name="connsiteX66" fmla="*/ 3821377 w 12192000"/>
                <a:gd name="connsiteY66" fmla="*/ 141287 h 2868172"/>
                <a:gd name="connsiteX67" fmla="*/ 3867414 w 12192000"/>
                <a:gd name="connsiteY67" fmla="*/ 155575 h 2868172"/>
                <a:gd name="connsiteX68" fmla="*/ 3919802 w 12192000"/>
                <a:gd name="connsiteY68" fmla="*/ 166687 h 2868172"/>
                <a:gd name="connsiteX69" fmla="*/ 3980127 w 12192000"/>
                <a:gd name="connsiteY69" fmla="*/ 174625 h 2868172"/>
                <a:gd name="connsiteX70" fmla="*/ 4048389 w 12192000"/>
                <a:gd name="connsiteY70" fmla="*/ 176212 h 2868172"/>
                <a:gd name="connsiteX71" fmla="*/ 4116652 w 12192000"/>
                <a:gd name="connsiteY71" fmla="*/ 174625 h 2868172"/>
                <a:gd name="connsiteX72" fmla="*/ 4176977 w 12192000"/>
                <a:gd name="connsiteY72" fmla="*/ 166687 h 2868172"/>
                <a:gd name="connsiteX73" fmla="*/ 4229364 w 12192000"/>
                <a:gd name="connsiteY73" fmla="*/ 155575 h 2868172"/>
                <a:gd name="connsiteX74" fmla="*/ 4275402 w 12192000"/>
                <a:gd name="connsiteY74" fmla="*/ 141287 h 2868172"/>
                <a:gd name="connsiteX75" fmla="*/ 4316677 w 12192000"/>
                <a:gd name="connsiteY75" fmla="*/ 125412 h 2868172"/>
                <a:gd name="connsiteX76" fmla="*/ 4353189 w 12192000"/>
                <a:gd name="connsiteY76" fmla="*/ 106362 h 2868172"/>
                <a:gd name="connsiteX77" fmla="*/ 4429389 w 12192000"/>
                <a:gd name="connsiteY77" fmla="*/ 68262 h 2868172"/>
                <a:gd name="connsiteX78" fmla="*/ 4465902 w 12192000"/>
                <a:gd name="connsiteY78" fmla="*/ 52387 h 2868172"/>
                <a:gd name="connsiteX79" fmla="*/ 4507177 w 12192000"/>
                <a:gd name="connsiteY79" fmla="*/ 36512 h 2868172"/>
                <a:gd name="connsiteX80" fmla="*/ 4553215 w 12192000"/>
                <a:gd name="connsiteY80" fmla="*/ 20637 h 2868172"/>
                <a:gd name="connsiteX81" fmla="*/ 4605602 w 12192000"/>
                <a:gd name="connsiteY81" fmla="*/ 9525 h 2868172"/>
                <a:gd name="connsiteX82" fmla="*/ 4665928 w 12192000"/>
                <a:gd name="connsiteY82" fmla="*/ 3175 h 2868172"/>
                <a:gd name="connsiteX83" fmla="*/ 4734189 w 12192000"/>
                <a:gd name="connsiteY83" fmla="*/ 0 h 2868172"/>
                <a:gd name="connsiteX84" fmla="*/ 4802453 w 12192000"/>
                <a:gd name="connsiteY84" fmla="*/ 3175 h 2868172"/>
                <a:gd name="connsiteX85" fmla="*/ 4862777 w 12192000"/>
                <a:gd name="connsiteY85" fmla="*/ 9525 h 2868172"/>
                <a:gd name="connsiteX86" fmla="*/ 4915165 w 12192000"/>
                <a:gd name="connsiteY86" fmla="*/ 20637 h 2868172"/>
                <a:gd name="connsiteX87" fmla="*/ 4961201 w 12192000"/>
                <a:gd name="connsiteY87" fmla="*/ 36512 h 2868172"/>
                <a:gd name="connsiteX88" fmla="*/ 5002477 w 12192000"/>
                <a:gd name="connsiteY88" fmla="*/ 52387 h 2868172"/>
                <a:gd name="connsiteX89" fmla="*/ 5038989 w 12192000"/>
                <a:gd name="connsiteY89" fmla="*/ 68262 h 2868172"/>
                <a:gd name="connsiteX90" fmla="*/ 5077090 w 12192000"/>
                <a:gd name="connsiteY90" fmla="*/ 87312 h 2868172"/>
                <a:gd name="connsiteX91" fmla="*/ 5115189 w 12192000"/>
                <a:gd name="connsiteY91" fmla="*/ 106362 h 2868172"/>
                <a:gd name="connsiteX92" fmla="*/ 5151701 w 12192000"/>
                <a:gd name="connsiteY92" fmla="*/ 125412 h 2868172"/>
                <a:gd name="connsiteX93" fmla="*/ 5192977 w 12192000"/>
                <a:gd name="connsiteY93" fmla="*/ 141287 h 2868172"/>
                <a:gd name="connsiteX94" fmla="*/ 5239014 w 12192000"/>
                <a:gd name="connsiteY94" fmla="*/ 155575 h 2868172"/>
                <a:gd name="connsiteX95" fmla="*/ 5291401 w 12192000"/>
                <a:gd name="connsiteY95" fmla="*/ 166687 h 2868172"/>
                <a:gd name="connsiteX96" fmla="*/ 5351727 w 12192000"/>
                <a:gd name="connsiteY96" fmla="*/ 174625 h 2868172"/>
                <a:gd name="connsiteX97" fmla="*/ 5410199 w 12192000"/>
                <a:gd name="connsiteY97" fmla="*/ 175985 h 2868172"/>
                <a:gd name="connsiteX98" fmla="*/ 5468671 w 12192000"/>
                <a:gd name="connsiteY98" fmla="*/ 174625 h 2868172"/>
                <a:gd name="connsiteX99" fmla="*/ 5528996 w 12192000"/>
                <a:gd name="connsiteY99" fmla="*/ 166687 h 2868172"/>
                <a:gd name="connsiteX100" fmla="*/ 5581383 w 12192000"/>
                <a:gd name="connsiteY100" fmla="*/ 155575 h 2868172"/>
                <a:gd name="connsiteX101" fmla="*/ 5627421 w 12192000"/>
                <a:gd name="connsiteY101" fmla="*/ 141287 h 2868172"/>
                <a:gd name="connsiteX102" fmla="*/ 5668696 w 12192000"/>
                <a:gd name="connsiteY102" fmla="*/ 125412 h 2868172"/>
                <a:gd name="connsiteX103" fmla="*/ 5705209 w 12192000"/>
                <a:gd name="connsiteY103" fmla="*/ 106362 h 2868172"/>
                <a:gd name="connsiteX104" fmla="*/ 5743308 w 12192000"/>
                <a:gd name="connsiteY104" fmla="*/ 87312 h 2868172"/>
                <a:gd name="connsiteX105" fmla="*/ 5781408 w 12192000"/>
                <a:gd name="connsiteY105" fmla="*/ 68262 h 2868172"/>
                <a:gd name="connsiteX106" fmla="*/ 5817921 w 12192000"/>
                <a:gd name="connsiteY106" fmla="*/ 52387 h 2868172"/>
                <a:gd name="connsiteX107" fmla="*/ 5859196 w 12192000"/>
                <a:gd name="connsiteY107" fmla="*/ 36512 h 2868172"/>
                <a:gd name="connsiteX108" fmla="*/ 5905234 w 12192000"/>
                <a:gd name="connsiteY108" fmla="*/ 20637 h 2868172"/>
                <a:gd name="connsiteX109" fmla="*/ 5957621 w 12192000"/>
                <a:gd name="connsiteY109" fmla="*/ 9525 h 2868172"/>
                <a:gd name="connsiteX110" fmla="*/ 6017947 w 12192000"/>
                <a:gd name="connsiteY110" fmla="*/ 3175 h 2868172"/>
                <a:gd name="connsiteX111" fmla="*/ 6086209 w 12192000"/>
                <a:gd name="connsiteY111" fmla="*/ 0 h 2868172"/>
                <a:gd name="connsiteX112" fmla="*/ 6095999 w 12192000"/>
                <a:gd name="connsiteY112" fmla="*/ 455 h 2868172"/>
                <a:gd name="connsiteX113" fmla="*/ 6105789 w 12192000"/>
                <a:gd name="connsiteY113" fmla="*/ 0 h 2868172"/>
                <a:gd name="connsiteX114" fmla="*/ 6174052 w 12192000"/>
                <a:gd name="connsiteY114" fmla="*/ 3175 h 2868172"/>
                <a:gd name="connsiteX115" fmla="*/ 6234377 w 12192000"/>
                <a:gd name="connsiteY115" fmla="*/ 9525 h 2868172"/>
                <a:gd name="connsiteX116" fmla="*/ 6286764 w 12192000"/>
                <a:gd name="connsiteY116" fmla="*/ 20637 h 2868172"/>
                <a:gd name="connsiteX117" fmla="*/ 6332802 w 12192000"/>
                <a:gd name="connsiteY117" fmla="*/ 36512 h 2868172"/>
                <a:gd name="connsiteX118" fmla="*/ 6374077 w 12192000"/>
                <a:gd name="connsiteY118" fmla="*/ 52387 h 2868172"/>
                <a:gd name="connsiteX119" fmla="*/ 6410589 w 12192000"/>
                <a:gd name="connsiteY119" fmla="*/ 68262 h 2868172"/>
                <a:gd name="connsiteX120" fmla="*/ 6448689 w 12192000"/>
                <a:gd name="connsiteY120" fmla="*/ 87312 h 2868172"/>
                <a:gd name="connsiteX121" fmla="*/ 6486789 w 12192000"/>
                <a:gd name="connsiteY121" fmla="*/ 106362 h 2868172"/>
                <a:gd name="connsiteX122" fmla="*/ 6523302 w 12192000"/>
                <a:gd name="connsiteY122" fmla="*/ 125412 h 2868172"/>
                <a:gd name="connsiteX123" fmla="*/ 6564577 w 12192000"/>
                <a:gd name="connsiteY123" fmla="*/ 141287 h 2868172"/>
                <a:gd name="connsiteX124" fmla="*/ 6610614 w 12192000"/>
                <a:gd name="connsiteY124" fmla="*/ 155575 h 2868172"/>
                <a:gd name="connsiteX125" fmla="*/ 6663002 w 12192000"/>
                <a:gd name="connsiteY125" fmla="*/ 166687 h 2868172"/>
                <a:gd name="connsiteX126" fmla="*/ 6723327 w 12192000"/>
                <a:gd name="connsiteY126" fmla="*/ 174625 h 2868172"/>
                <a:gd name="connsiteX127" fmla="*/ 6781799 w 12192000"/>
                <a:gd name="connsiteY127" fmla="*/ 175985 h 2868172"/>
                <a:gd name="connsiteX128" fmla="*/ 6840271 w 12192000"/>
                <a:gd name="connsiteY128" fmla="*/ 174625 h 2868172"/>
                <a:gd name="connsiteX129" fmla="*/ 6900596 w 12192000"/>
                <a:gd name="connsiteY129" fmla="*/ 166687 h 2868172"/>
                <a:gd name="connsiteX130" fmla="*/ 6952983 w 12192000"/>
                <a:gd name="connsiteY130" fmla="*/ 155575 h 2868172"/>
                <a:gd name="connsiteX131" fmla="*/ 6999021 w 12192000"/>
                <a:gd name="connsiteY131" fmla="*/ 141287 h 2868172"/>
                <a:gd name="connsiteX132" fmla="*/ 7040296 w 12192000"/>
                <a:gd name="connsiteY132" fmla="*/ 125412 h 2868172"/>
                <a:gd name="connsiteX133" fmla="*/ 7076808 w 12192000"/>
                <a:gd name="connsiteY133" fmla="*/ 106362 h 2868172"/>
                <a:gd name="connsiteX134" fmla="*/ 7114908 w 12192000"/>
                <a:gd name="connsiteY134" fmla="*/ 87312 h 2868172"/>
                <a:gd name="connsiteX135" fmla="*/ 7153008 w 12192000"/>
                <a:gd name="connsiteY135" fmla="*/ 68262 h 2868172"/>
                <a:gd name="connsiteX136" fmla="*/ 7189521 w 12192000"/>
                <a:gd name="connsiteY136" fmla="*/ 52387 h 2868172"/>
                <a:gd name="connsiteX137" fmla="*/ 7230796 w 12192000"/>
                <a:gd name="connsiteY137" fmla="*/ 36512 h 2868172"/>
                <a:gd name="connsiteX138" fmla="*/ 7276833 w 12192000"/>
                <a:gd name="connsiteY138" fmla="*/ 20637 h 2868172"/>
                <a:gd name="connsiteX139" fmla="*/ 7329221 w 12192000"/>
                <a:gd name="connsiteY139" fmla="*/ 9525 h 2868172"/>
                <a:gd name="connsiteX140" fmla="*/ 7389546 w 12192000"/>
                <a:gd name="connsiteY140" fmla="*/ 3175 h 2868172"/>
                <a:gd name="connsiteX141" fmla="*/ 7457808 w 12192000"/>
                <a:gd name="connsiteY141" fmla="*/ 0 h 2868172"/>
                <a:gd name="connsiteX142" fmla="*/ 7526071 w 12192000"/>
                <a:gd name="connsiteY142" fmla="*/ 3175 h 2868172"/>
                <a:gd name="connsiteX143" fmla="*/ 7586396 w 12192000"/>
                <a:gd name="connsiteY143" fmla="*/ 9525 h 2868172"/>
                <a:gd name="connsiteX144" fmla="*/ 7638783 w 12192000"/>
                <a:gd name="connsiteY144" fmla="*/ 20637 h 2868172"/>
                <a:gd name="connsiteX145" fmla="*/ 7684821 w 12192000"/>
                <a:gd name="connsiteY145" fmla="*/ 36512 h 2868172"/>
                <a:gd name="connsiteX146" fmla="*/ 7726096 w 12192000"/>
                <a:gd name="connsiteY146" fmla="*/ 52387 h 2868172"/>
                <a:gd name="connsiteX147" fmla="*/ 7762608 w 12192000"/>
                <a:gd name="connsiteY147" fmla="*/ 68262 h 2868172"/>
                <a:gd name="connsiteX148" fmla="*/ 7800708 w 12192000"/>
                <a:gd name="connsiteY148" fmla="*/ 87312 h 2868172"/>
                <a:gd name="connsiteX149" fmla="*/ 7838808 w 12192000"/>
                <a:gd name="connsiteY149" fmla="*/ 106362 h 2868172"/>
                <a:gd name="connsiteX150" fmla="*/ 7875321 w 12192000"/>
                <a:gd name="connsiteY150" fmla="*/ 125412 h 2868172"/>
                <a:gd name="connsiteX151" fmla="*/ 7916596 w 12192000"/>
                <a:gd name="connsiteY151" fmla="*/ 141287 h 2868172"/>
                <a:gd name="connsiteX152" fmla="*/ 7962633 w 12192000"/>
                <a:gd name="connsiteY152" fmla="*/ 155575 h 2868172"/>
                <a:gd name="connsiteX153" fmla="*/ 8015021 w 12192000"/>
                <a:gd name="connsiteY153" fmla="*/ 166687 h 2868172"/>
                <a:gd name="connsiteX154" fmla="*/ 8075346 w 12192000"/>
                <a:gd name="connsiteY154" fmla="*/ 174625 h 2868172"/>
                <a:gd name="connsiteX155" fmla="*/ 8143608 w 12192000"/>
                <a:gd name="connsiteY155" fmla="*/ 176212 h 2868172"/>
                <a:gd name="connsiteX156" fmla="*/ 8211871 w 12192000"/>
                <a:gd name="connsiteY156" fmla="*/ 174625 h 2868172"/>
                <a:gd name="connsiteX157" fmla="*/ 8272196 w 12192000"/>
                <a:gd name="connsiteY157" fmla="*/ 166687 h 2868172"/>
                <a:gd name="connsiteX158" fmla="*/ 8324583 w 12192000"/>
                <a:gd name="connsiteY158" fmla="*/ 155575 h 2868172"/>
                <a:gd name="connsiteX159" fmla="*/ 8370621 w 12192000"/>
                <a:gd name="connsiteY159" fmla="*/ 141287 h 2868172"/>
                <a:gd name="connsiteX160" fmla="*/ 8411896 w 12192000"/>
                <a:gd name="connsiteY160" fmla="*/ 125412 h 2868172"/>
                <a:gd name="connsiteX161" fmla="*/ 8448408 w 12192000"/>
                <a:gd name="connsiteY161" fmla="*/ 106362 h 2868172"/>
                <a:gd name="connsiteX162" fmla="*/ 8486508 w 12192000"/>
                <a:gd name="connsiteY162" fmla="*/ 87312 h 2868172"/>
                <a:gd name="connsiteX163" fmla="*/ 8524608 w 12192000"/>
                <a:gd name="connsiteY163" fmla="*/ 68262 h 2868172"/>
                <a:gd name="connsiteX164" fmla="*/ 8561120 w 12192000"/>
                <a:gd name="connsiteY164" fmla="*/ 52387 h 2868172"/>
                <a:gd name="connsiteX165" fmla="*/ 8602396 w 12192000"/>
                <a:gd name="connsiteY165" fmla="*/ 36512 h 2868172"/>
                <a:gd name="connsiteX166" fmla="*/ 8648432 w 12192000"/>
                <a:gd name="connsiteY166" fmla="*/ 20637 h 2868172"/>
                <a:gd name="connsiteX167" fmla="*/ 8700820 w 12192000"/>
                <a:gd name="connsiteY167" fmla="*/ 9525 h 2868172"/>
                <a:gd name="connsiteX168" fmla="*/ 8761146 w 12192000"/>
                <a:gd name="connsiteY168" fmla="*/ 3175 h 2868172"/>
                <a:gd name="connsiteX169" fmla="*/ 8827820 w 12192000"/>
                <a:gd name="connsiteY169" fmla="*/ 0 h 2868172"/>
                <a:gd name="connsiteX170" fmla="*/ 8897670 w 12192000"/>
                <a:gd name="connsiteY170" fmla="*/ 3175 h 2868172"/>
                <a:gd name="connsiteX171" fmla="*/ 8957996 w 12192000"/>
                <a:gd name="connsiteY171" fmla="*/ 9525 h 2868172"/>
                <a:gd name="connsiteX172" fmla="*/ 9010382 w 12192000"/>
                <a:gd name="connsiteY172" fmla="*/ 20637 h 2868172"/>
                <a:gd name="connsiteX173" fmla="*/ 9056420 w 12192000"/>
                <a:gd name="connsiteY173" fmla="*/ 36512 h 2868172"/>
                <a:gd name="connsiteX174" fmla="*/ 9097696 w 12192000"/>
                <a:gd name="connsiteY174" fmla="*/ 52387 h 2868172"/>
                <a:gd name="connsiteX175" fmla="*/ 9134208 w 12192000"/>
                <a:gd name="connsiteY175" fmla="*/ 68262 h 2868172"/>
                <a:gd name="connsiteX176" fmla="*/ 9172308 w 12192000"/>
                <a:gd name="connsiteY176" fmla="*/ 87312 h 2868172"/>
                <a:gd name="connsiteX177" fmla="*/ 9210408 w 12192000"/>
                <a:gd name="connsiteY177" fmla="*/ 106362 h 2868172"/>
                <a:gd name="connsiteX178" fmla="*/ 9246920 w 12192000"/>
                <a:gd name="connsiteY178" fmla="*/ 125412 h 2868172"/>
                <a:gd name="connsiteX179" fmla="*/ 9288196 w 12192000"/>
                <a:gd name="connsiteY179" fmla="*/ 141287 h 2868172"/>
                <a:gd name="connsiteX180" fmla="*/ 9334232 w 12192000"/>
                <a:gd name="connsiteY180" fmla="*/ 155575 h 2868172"/>
                <a:gd name="connsiteX181" fmla="*/ 9386620 w 12192000"/>
                <a:gd name="connsiteY181" fmla="*/ 166687 h 2868172"/>
                <a:gd name="connsiteX182" fmla="*/ 9446946 w 12192000"/>
                <a:gd name="connsiteY182" fmla="*/ 174625 h 2868172"/>
                <a:gd name="connsiteX183" fmla="*/ 9515208 w 12192000"/>
                <a:gd name="connsiteY183" fmla="*/ 176212 h 2868172"/>
                <a:gd name="connsiteX184" fmla="*/ 9583470 w 12192000"/>
                <a:gd name="connsiteY184" fmla="*/ 174625 h 2868172"/>
                <a:gd name="connsiteX185" fmla="*/ 9643796 w 12192000"/>
                <a:gd name="connsiteY185" fmla="*/ 166687 h 2868172"/>
                <a:gd name="connsiteX186" fmla="*/ 9696182 w 12192000"/>
                <a:gd name="connsiteY186" fmla="*/ 155575 h 2868172"/>
                <a:gd name="connsiteX187" fmla="*/ 9742220 w 12192000"/>
                <a:gd name="connsiteY187" fmla="*/ 141287 h 2868172"/>
                <a:gd name="connsiteX188" fmla="*/ 9783496 w 12192000"/>
                <a:gd name="connsiteY188" fmla="*/ 125412 h 2868172"/>
                <a:gd name="connsiteX189" fmla="*/ 9820008 w 12192000"/>
                <a:gd name="connsiteY189" fmla="*/ 106362 h 2868172"/>
                <a:gd name="connsiteX190" fmla="*/ 9896208 w 12192000"/>
                <a:gd name="connsiteY190" fmla="*/ 68262 h 2868172"/>
                <a:gd name="connsiteX191" fmla="*/ 9932720 w 12192000"/>
                <a:gd name="connsiteY191" fmla="*/ 52387 h 2868172"/>
                <a:gd name="connsiteX192" fmla="*/ 9973996 w 12192000"/>
                <a:gd name="connsiteY192" fmla="*/ 36512 h 2868172"/>
                <a:gd name="connsiteX193" fmla="*/ 10020032 w 12192000"/>
                <a:gd name="connsiteY193" fmla="*/ 20637 h 2868172"/>
                <a:gd name="connsiteX194" fmla="*/ 10072420 w 12192000"/>
                <a:gd name="connsiteY194" fmla="*/ 9525 h 2868172"/>
                <a:gd name="connsiteX195" fmla="*/ 10132746 w 12192000"/>
                <a:gd name="connsiteY195" fmla="*/ 3175 h 2868172"/>
                <a:gd name="connsiteX196" fmla="*/ 10201008 w 12192000"/>
                <a:gd name="connsiteY196" fmla="*/ 0 h 2868172"/>
                <a:gd name="connsiteX197" fmla="*/ 10269270 w 12192000"/>
                <a:gd name="connsiteY197" fmla="*/ 3175 h 2868172"/>
                <a:gd name="connsiteX198" fmla="*/ 10329596 w 12192000"/>
                <a:gd name="connsiteY198" fmla="*/ 9525 h 2868172"/>
                <a:gd name="connsiteX199" fmla="*/ 10381982 w 12192000"/>
                <a:gd name="connsiteY199" fmla="*/ 20637 h 2868172"/>
                <a:gd name="connsiteX200" fmla="*/ 10428020 w 12192000"/>
                <a:gd name="connsiteY200" fmla="*/ 36512 h 2868172"/>
                <a:gd name="connsiteX201" fmla="*/ 10469296 w 12192000"/>
                <a:gd name="connsiteY201" fmla="*/ 52387 h 2868172"/>
                <a:gd name="connsiteX202" fmla="*/ 10505808 w 12192000"/>
                <a:gd name="connsiteY202" fmla="*/ 68262 h 2868172"/>
                <a:gd name="connsiteX203" fmla="*/ 10543908 w 12192000"/>
                <a:gd name="connsiteY203" fmla="*/ 87312 h 2868172"/>
                <a:gd name="connsiteX204" fmla="*/ 10582008 w 12192000"/>
                <a:gd name="connsiteY204" fmla="*/ 106362 h 2868172"/>
                <a:gd name="connsiteX205" fmla="*/ 10618520 w 12192000"/>
                <a:gd name="connsiteY205" fmla="*/ 125412 h 2868172"/>
                <a:gd name="connsiteX206" fmla="*/ 10659796 w 12192000"/>
                <a:gd name="connsiteY206" fmla="*/ 141287 h 2868172"/>
                <a:gd name="connsiteX207" fmla="*/ 10705832 w 12192000"/>
                <a:gd name="connsiteY207" fmla="*/ 155575 h 2868172"/>
                <a:gd name="connsiteX208" fmla="*/ 10758220 w 12192000"/>
                <a:gd name="connsiteY208" fmla="*/ 166687 h 2868172"/>
                <a:gd name="connsiteX209" fmla="*/ 10818546 w 12192000"/>
                <a:gd name="connsiteY209" fmla="*/ 174625 h 2868172"/>
                <a:gd name="connsiteX210" fmla="*/ 10886808 w 12192000"/>
                <a:gd name="connsiteY210" fmla="*/ 176212 h 2868172"/>
                <a:gd name="connsiteX211" fmla="*/ 10955070 w 12192000"/>
                <a:gd name="connsiteY211" fmla="*/ 174625 h 2868172"/>
                <a:gd name="connsiteX212" fmla="*/ 11015396 w 12192000"/>
                <a:gd name="connsiteY212" fmla="*/ 166687 h 2868172"/>
                <a:gd name="connsiteX213" fmla="*/ 11067782 w 12192000"/>
                <a:gd name="connsiteY213" fmla="*/ 155575 h 2868172"/>
                <a:gd name="connsiteX214" fmla="*/ 11113820 w 12192000"/>
                <a:gd name="connsiteY214" fmla="*/ 141287 h 2868172"/>
                <a:gd name="connsiteX215" fmla="*/ 11155096 w 12192000"/>
                <a:gd name="connsiteY215" fmla="*/ 125412 h 2868172"/>
                <a:gd name="connsiteX216" fmla="*/ 11191608 w 12192000"/>
                <a:gd name="connsiteY216" fmla="*/ 106362 h 2868172"/>
                <a:gd name="connsiteX217" fmla="*/ 11229708 w 12192000"/>
                <a:gd name="connsiteY217" fmla="*/ 87312 h 2868172"/>
                <a:gd name="connsiteX218" fmla="*/ 11267808 w 12192000"/>
                <a:gd name="connsiteY218" fmla="*/ 68262 h 2868172"/>
                <a:gd name="connsiteX219" fmla="*/ 11304320 w 12192000"/>
                <a:gd name="connsiteY219" fmla="*/ 52387 h 2868172"/>
                <a:gd name="connsiteX220" fmla="*/ 11345596 w 12192000"/>
                <a:gd name="connsiteY220" fmla="*/ 36512 h 2868172"/>
                <a:gd name="connsiteX221" fmla="*/ 11391632 w 12192000"/>
                <a:gd name="connsiteY221" fmla="*/ 20637 h 2868172"/>
                <a:gd name="connsiteX222" fmla="*/ 11444020 w 12192000"/>
                <a:gd name="connsiteY222" fmla="*/ 9525 h 2868172"/>
                <a:gd name="connsiteX223" fmla="*/ 11504346 w 12192000"/>
                <a:gd name="connsiteY223" fmla="*/ 3175 h 2868172"/>
                <a:gd name="connsiteX224" fmla="*/ 11572608 w 12192000"/>
                <a:gd name="connsiteY224" fmla="*/ 0 h 2868172"/>
                <a:gd name="connsiteX225" fmla="*/ 11640870 w 12192000"/>
                <a:gd name="connsiteY225" fmla="*/ 3175 h 2868172"/>
                <a:gd name="connsiteX226" fmla="*/ 11701196 w 12192000"/>
                <a:gd name="connsiteY226" fmla="*/ 9525 h 2868172"/>
                <a:gd name="connsiteX227" fmla="*/ 11753582 w 12192000"/>
                <a:gd name="connsiteY227" fmla="*/ 20637 h 2868172"/>
                <a:gd name="connsiteX228" fmla="*/ 11799620 w 12192000"/>
                <a:gd name="connsiteY228" fmla="*/ 36512 h 2868172"/>
                <a:gd name="connsiteX229" fmla="*/ 11840896 w 12192000"/>
                <a:gd name="connsiteY229" fmla="*/ 52387 h 2868172"/>
                <a:gd name="connsiteX230" fmla="*/ 11877408 w 12192000"/>
                <a:gd name="connsiteY230" fmla="*/ 68262 h 2868172"/>
                <a:gd name="connsiteX231" fmla="*/ 11915508 w 12192000"/>
                <a:gd name="connsiteY231" fmla="*/ 87312 h 2868172"/>
                <a:gd name="connsiteX232" fmla="*/ 11953608 w 12192000"/>
                <a:gd name="connsiteY232" fmla="*/ 106362 h 2868172"/>
                <a:gd name="connsiteX233" fmla="*/ 11990120 w 12192000"/>
                <a:gd name="connsiteY233" fmla="*/ 125412 h 2868172"/>
                <a:gd name="connsiteX234" fmla="*/ 12031396 w 12192000"/>
                <a:gd name="connsiteY234" fmla="*/ 141287 h 2868172"/>
                <a:gd name="connsiteX235" fmla="*/ 12077432 w 12192000"/>
                <a:gd name="connsiteY235" fmla="*/ 155575 h 2868172"/>
                <a:gd name="connsiteX236" fmla="*/ 12129820 w 12192000"/>
                <a:gd name="connsiteY236" fmla="*/ 166688 h 2868172"/>
                <a:gd name="connsiteX237" fmla="*/ 12190146 w 12192000"/>
                <a:gd name="connsiteY237" fmla="*/ 174625 h 2868172"/>
                <a:gd name="connsiteX238" fmla="*/ 12192000 w 12192000"/>
                <a:gd name="connsiteY238" fmla="*/ 174668 h 2868172"/>
                <a:gd name="connsiteX239" fmla="*/ 12192000 w 12192000"/>
                <a:gd name="connsiteY239" fmla="*/ 319047 h 2868172"/>
                <a:gd name="connsiteX240" fmla="*/ 12192000 w 12192000"/>
                <a:gd name="connsiteY240" fmla="*/ 885826 h 2868172"/>
                <a:gd name="connsiteX241" fmla="*/ 12192000 w 12192000"/>
                <a:gd name="connsiteY241" fmla="*/ 1030205 h 2868172"/>
                <a:gd name="connsiteX242" fmla="*/ 12192000 w 12192000"/>
                <a:gd name="connsiteY242" fmla="*/ 1553722 h 2868172"/>
                <a:gd name="connsiteX243" fmla="*/ 12192000 w 12192000"/>
                <a:gd name="connsiteY243" fmla="*/ 1787292 h 2868172"/>
                <a:gd name="connsiteX244" fmla="*/ 12192000 w 12192000"/>
                <a:gd name="connsiteY244" fmla="*/ 1931671 h 2868172"/>
                <a:gd name="connsiteX245" fmla="*/ 12192000 w 12192000"/>
                <a:gd name="connsiteY245" fmla="*/ 2868172 h 2868172"/>
                <a:gd name="connsiteX246" fmla="*/ 12191997 w 12192000"/>
                <a:gd name="connsiteY246" fmla="*/ 2868172 h 2868172"/>
                <a:gd name="connsiteX247" fmla="*/ 1 w 12192000"/>
                <a:gd name="connsiteY247" fmla="*/ 2868172 h 2868172"/>
                <a:gd name="connsiteX248" fmla="*/ 0 w 12192000"/>
                <a:gd name="connsiteY248" fmla="*/ 2868172 h 2868172"/>
                <a:gd name="connsiteX249" fmla="*/ 0 w 12192000"/>
                <a:gd name="connsiteY249" fmla="*/ 1931671 h 2868172"/>
                <a:gd name="connsiteX250" fmla="*/ 0 w 12192000"/>
                <a:gd name="connsiteY250" fmla="*/ 1787292 h 2868172"/>
                <a:gd name="connsiteX251" fmla="*/ 0 w 12192000"/>
                <a:gd name="connsiteY251" fmla="*/ 1553722 h 2868172"/>
                <a:gd name="connsiteX252" fmla="*/ 0 w 12192000"/>
                <a:gd name="connsiteY252" fmla="*/ 1030205 h 2868172"/>
                <a:gd name="connsiteX253" fmla="*/ 0 w 12192000"/>
                <a:gd name="connsiteY253" fmla="*/ 885826 h 2868172"/>
                <a:gd name="connsiteX254" fmla="*/ 0 w 12192000"/>
                <a:gd name="connsiteY254" fmla="*/ 319047 h 2868172"/>
                <a:gd name="connsiteX255" fmla="*/ 0 w 12192000"/>
                <a:gd name="connsiteY255" fmla="*/ 174668 h 2868172"/>
                <a:gd name="connsiteX256" fmla="*/ 1852 w 12192000"/>
                <a:gd name="connsiteY256" fmla="*/ 174625 h 2868172"/>
                <a:gd name="connsiteX257" fmla="*/ 62177 w 12192000"/>
                <a:gd name="connsiteY257" fmla="*/ 166687 h 2868172"/>
                <a:gd name="connsiteX258" fmla="*/ 114564 w 12192000"/>
                <a:gd name="connsiteY258" fmla="*/ 155575 h 2868172"/>
                <a:gd name="connsiteX259" fmla="*/ 160602 w 12192000"/>
                <a:gd name="connsiteY259" fmla="*/ 141287 h 2868172"/>
                <a:gd name="connsiteX260" fmla="*/ 201877 w 12192000"/>
                <a:gd name="connsiteY260" fmla="*/ 125412 h 2868172"/>
                <a:gd name="connsiteX261" fmla="*/ 238389 w 12192000"/>
                <a:gd name="connsiteY261" fmla="*/ 106362 h 2868172"/>
                <a:gd name="connsiteX262" fmla="*/ 276489 w 12192000"/>
                <a:gd name="connsiteY262" fmla="*/ 87312 h 2868172"/>
                <a:gd name="connsiteX263" fmla="*/ 314589 w 12192000"/>
                <a:gd name="connsiteY263" fmla="*/ 68262 h 2868172"/>
                <a:gd name="connsiteX264" fmla="*/ 351102 w 12192000"/>
                <a:gd name="connsiteY264" fmla="*/ 52387 h 2868172"/>
                <a:gd name="connsiteX265" fmla="*/ 392377 w 12192000"/>
                <a:gd name="connsiteY265" fmla="*/ 36512 h 2868172"/>
                <a:gd name="connsiteX266" fmla="*/ 438414 w 12192000"/>
                <a:gd name="connsiteY266" fmla="*/ 20637 h 2868172"/>
                <a:gd name="connsiteX267" fmla="*/ 490802 w 12192000"/>
                <a:gd name="connsiteY267" fmla="*/ 9525 h 2868172"/>
                <a:gd name="connsiteX268" fmla="*/ 551127 w 12192000"/>
                <a:gd name="connsiteY268" fmla="*/ 3175 h 286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2192000" h="286817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7"/>
                  </a:lnTo>
                  <a:lnTo>
                    <a:pt x="12192000" y="885826"/>
                  </a:lnTo>
                  <a:lnTo>
                    <a:pt x="12192000" y="1030205"/>
                  </a:lnTo>
                  <a:lnTo>
                    <a:pt x="12192000" y="1553722"/>
                  </a:lnTo>
                  <a:lnTo>
                    <a:pt x="12192000" y="1787292"/>
                  </a:lnTo>
                  <a:lnTo>
                    <a:pt x="12192000" y="1931671"/>
                  </a:lnTo>
                  <a:lnTo>
                    <a:pt x="12192000" y="2868172"/>
                  </a:lnTo>
                  <a:lnTo>
                    <a:pt x="12191997" y="2868172"/>
                  </a:lnTo>
                  <a:lnTo>
                    <a:pt x="1" y="2868172"/>
                  </a:lnTo>
                  <a:lnTo>
                    <a:pt x="0" y="2868172"/>
                  </a:lnTo>
                  <a:lnTo>
                    <a:pt x="0" y="1931671"/>
                  </a:lnTo>
                  <a:lnTo>
                    <a:pt x="0" y="1787292"/>
                  </a:lnTo>
                  <a:lnTo>
                    <a:pt x="0" y="1553722"/>
                  </a:lnTo>
                  <a:lnTo>
                    <a:pt x="0" y="1030205"/>
                  </a:lnTo>
                  <a:lnTo>
                    <a:pt x="0" y="885826"/>
                  </a:lnTo>
                  <a:lnTo>
                    <a:pt x="0" y="319047"/>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A502461-DBD9-4B84-92C9-8D95C948D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45450"/>
              <a:ext cx="12192000" cy="3012550"/>
            </a:xfrm>
            <a:custGeom>
              <a:avLst/>
              <a:gdLst>
                <a:gd name="connsiteX0" fmla="*/ 619389 w 12192000"/>
                <a:gd name="connsiteY0" fmla="*/ 0 h 3012550"/>
                <a:gd name="connsiteX1" fmla="*/ 687652 w 12192000"/>
                <a:gd name="connsiteY1" fmla="*/ 3175 h 3012550"/>
                <a:gd name="connsiteX2" fmla="*/ 747977 w 12192000"/>
                <a:gd name="connsiteY2" fmla="*/ 9525 h 3012550"/>
                <a:gd name="connsiteX3" fmla="*/ 800364 w 12192000"/>
                <a:gd name="connsiteY3" fmla="*/ 20637 h 3012550"/>
                <a:gd name="connsiteX4" fmla="*/ 846402 w 12192000"/>
                <a:gd name="connsiteY4" fmla="*/ 36512 h 3012550"/>
                <a:gd name="connsiteX5" fmla="*/ 887677 w 12192000"/>
                <a:gd name="connsiteY5" fmla="*/ 52387 h 3012550"/>
                <a:gd name="connsiteX6" fmla="*/ 924189 w 12192000"/>
                <a:gd name="connsiteY6" fmla="*/ 68262 h 3012550"/>
                <a:gd name="connsiteX7" fmla="*/ 962289 w 12192000"/>
                <a:gd name="connsiteY7" fmla="*/ 87312 h 3012550"/>
                <a:gd name="connsiteX8" fmla="*/ 1000389 w 12192000"/>
                <a:gd name="connsiteY8" fmla="*/ 106362 h 3012550"/>
                <a:gd name="connsiteX9" fmla="*/ 1036902 w 12192000"/>
                <a:gd name="connsiteY9" fmla="*/ 125412 h 3012550"/>
                <a:gd name="connsiteX10" fmla="*/ 1078177 w 12192000"/>
                <a:gd name="connsiteY10" fmla="*/ 141287 h 3012550"/>
                <a:gd name="connsiteX11" fmla="*/ 1124214 w 12192000"/>
                <a:gd name="connsiteY11" fmla="*/ 155575 h 3012550"/>
                <a:gd name="connsiteX12" fmla="*/ 1176602 w 12192000"/>
                <a:gd name="connsiteY12" fmla="*/ 166687 h 3012550"/>
                <a:gd name="connsiteX13" fmla="*/ 1236927 w 12192000"/>
                <a:gd name="connsiteY13" fmla="*/ 174625 h 3012550"/>
                <a:gd name="connsiteX14" fmla="*/ 1305189 w 12192000"/>
                <a:gd name="connsiteY14" fmla="*/ 176212 h 3012550"/>
                <a:gd name="connsiteX15" fmla="*/ 1373452 w 12192000"/>
                <a:gd name="connsiteY15" fmla="*/ 174625 h 3012550"/>
                <a:gd name="connsiteX16" fmla="*/ 1433777 w 12192000"/>
                <a:gd name="connsiteY16" fmla="*/ 166687 h 3012550"/>
                <a:gd name="connsiteX17" fmla="*/ 1486164 w 12192000"/>
                <a:gd name="connsiteY17" fmla="*/ 155575 h 3012550"/>
                <a:gd name="connsiteX18" fmla="*/ 1532202 w 12192000"/>
                <a:gd name="connsiteY18" fmla="*/ 141287 h 3012550"/>
                <a:gd name="connsiteX19" fmla="*/ 1573477 w 12192000"/>
                <a:gd name="connsiteY19" fmla="*/ 125412 h 3012550"/>
                <a:gd name="connsiteX20" fmla="*/ 1609989 w 12192000"/>
                <a:gd name="connsiteY20" fmla="*/ 106362 h 3012550"/>
                <a:gd name="connsiteX21" fmla="*/ 1648089 w 12192000"/>
                <a:gd name="connsiteY21" fmla="*/ 87312 h 3012550"/>
                <a:gd name="connsiteX22" fmla="*/ 1686189 w 12192000"/>
                <a:gd name="connsiteY22" fmla="*/ 68262 h 3012550"/>
                <a:gd name="connsiteX23" fmla="*/ 1722702 w 12192000"/>
                <a:gd name="connsiteY23" fmla="*/ 52387 h 3012550"/>
                <a:gd name="connsiteX24" fmla="*/ 1763977 w 12192000"/>
                <a:gd name="connsiteY24" fmla="*/ 36512 h 3012550"/>
                <a:gd name="connsiteX25" fmla="*/ 1810014 w 12192000"/>
                <a:gd name="connsiteY25" fmla="*/ 20637 h 3012550"/>
                <a:gd name="connsiteX26" fmla="*/ 1862402 w 12192000"/>
                <a:gd name="connsiteY26" fmla="*/ 9525 h 3012550"/>
                <a:gd name="connsiteX27" fmla="*/ 1922727 w 12192000"/>
                <a:gd name="connsiteY27" fmla="*/ 3175 h 3012550"/>
                <a:gd name="connsiteX28" fmla="*/ 1990989 w 12192000"/>
                <a:gd name="connsiteY28" fmla="*/ 0 h 3012550"/>
                <a:gd name="connsiteX29" fmla="*/ 2059252 w 12192000"/>
                <a:gd name="connsiteY29" fmla="*/ 3175 h 3012550"/>
                <a:gd name="connsiteX30" fmla="*/ 2119577 w 12192000"/>
                <a:gd name="connsiteY30" fmla="*/ 9525 h 3012550"/>
                <a:gd name="connsiteX31" fmla="*/ 2171964 w 12192000"/>
                <a:gd name="connsiteY31" fmla="*/ 20637 h 3012550"/>
                <a:gd name="connsiteX32" fmla="*/ 2218002 w 12192000"/>
                <a:gd name="connsiteY32" fmla="*/ 36512 h 3012550"/>
                <a:gd name="connsiteX33" fmla="*/ 2259277 w 12192000"/>
                <a:gd name="connsiteY33" fmla="*/ 52387 h 3012550"/>
                <a:gd name="connsiteX34" fmla="*/ 2295789 w 12192000"/>
                <a:gd name="connsiteY34" fmla="*/ 68262 h 3012550"/>
                <a:gd name="connsiteX35" fmla="*/ 2333889 w 12192000"/>
                <a:gd name="connsiteY35" fmla="*/ 87312 h 3012550"/>
                <a:gd name="connsiteX36" fmla="*/ 2371989 w 12192000"/>
                <a:gd name="connsiteY36" fmla="*/ 106362 h 3012550"/>
                <a:gd name="connsiteX37" fmla="*/ 2408502 w 12192000"/>
                <a:gd name="connsiteY37" fmla="*/ 125412 h 3012550"/>
                <a:gd name="connsiteX38" fmla="*/ 2449777 w 12192000"/>
                <a:gd name="connsiteY38" fmla="*/ 141287 h 3012550"/>
                <a:gd name="connsiteX39" fmla="*/ 2495814 w 12192000"/>
                <a:gd name="connsiteY39" fmla="*/ 155575 h 3012550"/>
                <a:gd name="connsiteX40" fmla="*/ 2548202 w 12192000"/>
                <a:gd name="connsiteY40" fmla="*/ 166687 h 3012550"/>
                <a:gd name="connsiteX41" fmla="*/ 2608527 w 12192000"/>
                <a:gd name="connsiteY41" fmla="*/ 174625 h 3012550"/>
                <a:gd name="connsiteX42" fmla="*/ 2676789 w 12192000"/>
                <a:gd name="connsiteY42" fmla="*/ 176212 h 3012550"/>
                <a:gd name="connsiteX43" fmla="*/ 2745052 w 12192000"/>
                <a:gd name="connsiteY43" fmla="*/ 174625 h 3012550"/>
                <a:gd name="connsiteX44" fmla="*/ 2805377 w 12192000"/>
                <a:gd name="connsiteY44" fmla="*/ 166687 h 3012550"/>
                <a:gd name="connsiteX45" fmla="*/ 2857764 w 12192000"/>
                <a:gd name="connsiteY45" fmla="*/ 155575 h 3012550"/>
                <a:gd name="connsiteX46" fmla="*/ 2903802 w 12192000"/>
                <a:gd name="connsiteY46" fmla="*/ 141287 h 3012550"/>
                <a:gd name="connsiteX47" fmla="*/ 2945077 w 12192000"/>
                <a:gd name="connsiteY47" fmla="*/ 125412 h 3012550"/>
                <a:gd name="connsiteX48" fmla="*/ 2981589 w 12192000"/>
                <a:gd name="connsiteY48" fmla="*/ 106362 h 3012550"/>
                <a:gd name="connsiteX49" fmla="*/ 3019689 w 12192000"/>
                <a:gd name="connsiteY49" fmla="*/ 87312 h 3012550"/>
                <a:gd name="connsiteX50" fmla="*/ 3057789 w 12192000"/>
                <a:gd name="connsiteY50" fmla="*/ 68262 h 3012550"/>
                <a:gd name="connsiteX51" fmla="*/ 3094302 w 12192000"/>
                <a:gd name="connsiteY51" fmla="*/ 52387 h 3012550"/>
                <a:gd name="connsiteX52" fmla="*/ 3135577 w 12192000"/>
                <a:gd name="connsiteY52" fmla="*/ 36512 h 3012550"/>
                <a:gd name="connsiteX53" fmla="*/ 3181614 w 12192000"/>
                <a:gd name="connsiteY53" fmla="*/ 20637 h 3012550"/>
                <a:gd name="connsiteX54" fmla="*/ 3234002 w 12192000"/>
                <a:gd name="connsiteY54" fmla="*/ 9525 h 3012550"/>
                <a:gd name="connsiteX55" fmla="*/ 3294327 w 12192000"/>
                <a:gd name="connsiteY55" fmla="*/ 3175 h 3012550"/>
                <a:gd name="connsiteX56" fmla="*/ 3361002 w 12192000"/>
                <a:gd name="connsiteY56" fmla="*/ 0 h 3012550"/>
                <a:gd name="connsiteX57" fmla="*/ 3430852 w 12192000"/>
                <a:gd name="connsiteY57" fmla="*/ 3175 h 3012550"/>
                <a:gd name="connsiteX58" fmla="*/ 3491177 w 12192000"/>
                <a:gd name="connsiteY58" fmla="*/ 9525 h 3012550"/>
                <a:gd name="connsiteX59" fmla="*/ 3543564 w 12192000"/>
                <a:gd name="connsiteY59" fmla="*/ 20637 h 3012550"/>
                <a:gd name="connsiteX60" fmla="*/ 3589602 w 12192000"/>
                <a:gd name="connsiteY60" fmla="*/ 36512 h 3012550"/>
                <a:gd name="connsiteX61" fmla="*/ 3630877 w 12192000"/>
                <a:gd name="connsiteY61" fmla="*/ 52387 h 3012550"/>
                <a:gd name="connsiteX62" fmla="*/ 3667389 w 12192000"/>
                <a:gd name="connsiteY62" fmla="*/ 68262 h 3012550"/>
                <a:gd name="connsiteX63" fmla="*/ 3705489 w 12192000"/>
                <a:gd name="connsiteY63" fmla="*/ 87312 h 3012550"/>
                <a:gd name="connsiteX64" fmla="*/ 3743589 w 12192000"/>
                <a:gd name="connsiteY64" fmla="*/ 106362 h 3012550"/>
                <a:gd name="connsiteX65" fmla="*/ 3780102 w 12192000"/>
                <a:gd name="connsiteY65" fmla="*/ 125412 h 3012550"/>
                <a:gd name="connsiteX66" fmla="*/ 3821377 w 12192000"/>
                <a:gd name="connsiteY66" fmla="*/ 141287 h 3012550"/>
                <a:gd name="connsiteX67" fmla="*/ 3867414 w 12192000"/>
                <a:gd name="connsiteY67" fmla="*/ 155575 h 3012550"/>
                <a:gd name="connsiteX68" fmla="*/ 3919802 w 12192000"/>
                <a:gd name="connsiteY68" fmla="*/ 166687 h 3012550"/>
                <a:gd name="connsiteX69" fmla="*/ 3980127 w 12192000"/>
                <a:gd name="connsiteY69" fmla="*/ 174625 h 3012550"/>
                <a:gd name="connsiteX70" fmla="*/ 4048389 w 12192000"/>
                <a:gd name="connsiteY70" fmla="*/ 176212 h 3012550"/>
                <a:gd name="connsiteX71" fmla="*/ 4116652 w 12192000"/>
                <a:gd name="connsiteY71" fmla="*/ 174625 h 3012550"/>
                <a:gd name="connsiteX72" fmla="*/ 4176977 w 12192000"/>
                <a:gd name="connsiteY72" fmla="*/ 166687 h 3012550"/>
                <a:gd name="connsiteX73" fmla="*/ 4229364 w 12192000"/>
                <a:gd name="connsiteY73" fmla="*/ 155575 h 3012550"/>
                <a:gd name="connsiteX74" fmla="*/ 4275402 w 12192000"/>
                <a:gd name="connsiteY74" fmla="*/ 141287 h 3012550"/>
                <a:gd name="connsiteX75" fmla="*/ 4316677 w 12192000"/>
                <a:gd name="connsiteY75" fmla="*/ 125412 h 3012550"/>
                <a:gd name="connsiteX76" fmla="*/ 4353189 w 12192000"/>
                <a:gd name="connsiteY76" fmla="*/ 106362 h 3012550"/>
                <a:gd name="connsiteX77" fmla="*/ 4429389 w 12192000"/>
                <a:gd name="connsiteY77" fmla="*/ 68262 h 3012550"/>
                <a:gd name="connsiteX78" fmla="*/ 4465902 w 12192000"/>
                <a:gd name="connsiteY78" fmla="*/ 52387 h 3012550"/>
                <a:gd name="connsiteX79" fmla="*/ 4507177 w 12192000"/>
                <a:gd name="connsiteY79" fmla="*/ 36512 h 3012550"/>
                <a:gd name="connsiteX80" fmla="*/ 4553215 w 12192000"/>
                <a:gd name="connsiteY80" fmla="*/ 20637 h 3012550"/>
                <a:gd name="connsiteX81" fmla="*/ 4605602 w 12192000"/>
                <a:gd name="connsiteY81" fmla="*/ 9525 h 3012550"/>
                <a:gd name="connsiteX82" fmla="*/ 4665928 w 12192000"/>
                <a:gd name="connsiteY82" fmla="*/ 3175 h 3012550"/>
                <a:gd name="connsiteX83" fmla="*/ 4734189 w 12192000"/>
                <a:gd name="connsiteY83" fmla="*/ 0 h 3012550"/>
                <a:gd name="connsiteX84" fmla="*/ 4802453 w 12192000"/>
                <a:gd name="connsiteY84" fmla="*/ 3175 h 3012550"/>
                <a:gd name="connsiteX85" fmla="*/ 4862777 w 12192000"/>
                <a:gd name="connsiteY85" fmla="*/ 9525 h 3012550"/>
                <a:gd name="connsiteX86" fmla="*/ 4915165 w 12192000"/>
                <a:gd name="connsiteY86" fmla="*/ 20637 h 3012550"/>
                <a:gd name="connsiteX87" fmla="*/ 4961201 w 12192000"/>
                <a:gd name="connsiteY87" fmla="*/ 36512 h 3012550"/>
                <a:gd name="connsiteX88" fmla="*/ 5002477 w 12192000"/>
                <a:gd name="connsiteY88" fmla="*/ 52387 h 3012550"/>
                <a:gd name="connsiteX89" fmla="*/ 5038989 w 12192000"/>
                <a:gd name="connsiteY89" fmla="*/ 68262 h 3012550"/>
                <a:gd name="connsiteX90" fmla="*/ 5077090 w 12192000"/>
                <a:gd name="connsiteY90" fmla="*/ 87312 h 3012550"/>
                <a:gd name="connsiteX91" fmla="*/ 5115189 w 12192000"/>
                <a:gd name="connsiteY91" fmla="*/ 106362 h 3012550"/>
                <a:gd name="connsiteX92" fmla="*/ 5151701 w 12192000"/>
                <a:gd name="connsiteY92" fmla="*/ 125412 h 3012550"/>
                <a:gd name="connsiteX93" fmla="*/ 5192977 w 12192000"/>
                <a:gd name="connsiteY93" fmla="*/ 141287 h 3012550"/>
                <a:gd name="connsiteX94" fmla="*/ 5239014 w 12192000"/>
                <a:gd name="connsiteY94" fmla="*/ 155575 h 3012550"/>
                <a:gd name="connsiteX95" fmla="*/ 5291401 w 12192000"/>
                <a:gd name="connsiteY95" fmla="*/ 166687 h 3012550"/>
                <a:gd name="connsiteX96" fmla="*/ 5351727 w 12192000"/>
                <a:gd name="connsiteY96" fmla="*/ 174625 h 3012550"/>
                <a:gd name="connsiteX97" fmla="*/ 5410199 w 12192000"/>
                <a:gd name="connsiteY97" fmla="*/ 175985 h 3012550"/>
                <a:gd name="connsiteX98" fmla="*/ 5468671 w 12192000"/>
                <a:gd name="connsiteY98" fmla="*/ 174625 h 3012550"/>
                <a:gd name="connsiteX99" fmla="*/ 5528996 w 12192000"/>
                <a:gd name="connsiteY99" fmla="*/ 166687 h 3012550"/>
                <a:gd name="connsiteX100" fmla="*/ 5581383 w 12192000"/>
                <a:gd name="connsiteY100" fmla="*/ 155575 h 3012550"/>
                <a:gd name="connsiteX101" fmla="*/ 5627421 w 12192000"/>
                <a:gd name="connsiteY101" fmla="*/ 141287 h 3012550"/>
                <a:gd name="connsiteX102" fmla="*/ 5668696 w 12192000"/>
                <a:gd name="connsiteY102" fmla="*/ 125412 h 3012550"/>
                <a:gd name="connsiteX103" fmla="*/ 5705209 w 12192000"/>
                <a:gd name="connsiteY103" fmla="*/ 106362 h 3012550"/>
                <a:gd name="connsiteX104" fmla="*/ 5743308 w 12192000"/>
                <a:gd name="connsiteY104" fmla="*/ 87312 h 3012550"/>
                <a:gd name="connsiteX105" fmla="*/ 5781408 w 12192000"/>
                <a:gd name="connsiteY105" fmla="*/ 68262 h 3012550"/>
                <a:gd name="connsiteX106" fmla="*/ 5817921 w 12192000"/>
                <a:gd name="connsiteY106" fmla="*/ 52387 h 3012550"/>
                <a:gd name="connsiteX107" fmla="*/ 5859196 w 12192000"/>
                <a:gd name="connsiteY107" fmla="*/ 36512 h 3012550"/>
                <a:gd name="connsiteX108" fmla="*/ 5905234 w 12192000"/>
                <a:gd name="connsiteY108" fmla="*/ 20637 h 3012550"/>
                <a:gd name="connsiteX109" fmla="*/ 5957621 w 12192000"/>
                <a:gd name="connsiteY109" fmla="*/ 9525 h 3012550"/>
                <a:gd name="connsiteX110" fmla="*/ 6017947 w 12192000"/>
                <a:gd name="connsiteY110" fmla="*/ 3175 h 3012550"/>
                <a:gd name="connsiteX111" fmla="*/ 6086209 w 12192000"/>
                <a:gd name="connsiteY111" fmla="*/ 0 h 3012550"/>
                <a:gd name="connsiteX112" fmla="*/ 6095999 w 12192000"/>
                <a:gd name="connsiteY112" fmla="*/ 455 h 3012550"/>
                <a:gd name="connsiteX113" fmla="*/ 6105789 w 12192000"/>
                <a:gd name="connsiteY113" fmla="*/ 0 h 3012550"/>
                <a:gd name="connsiteX114" fmla="*/ 6174052 w 12192000"/>
                <a:gd name="connsiteY114" fmla="*/ 3175 h 3012550"/>
                <a:gd name="connsiteX115" fmla="*/ 6234377 w 12192000"/>
                <a:gd name="connsiteY115" fmla="*/ 9525 h 3012550"/>
                <a:gd name="connsiteX116" fmla="*/ 6286764 w 12192000"/>
                <a:gd name="connsiteY116" fmla="*/ 20637 h 3012550"/>
                <a:gd name="connsiteX117" fmla="*/ 6332802 w 12192000"/>
                <a:gd name="connsiteY117" fmla="*/ 36512 h 3012550"/>
                <a:gd name="connsiteX118" fmla="*/ 6374077 w 12192000"/>
                <a:gd name="connsiteY118" fmla="*/ 52387 h 3012550"/>
                <a:gd name="connsiteX119" fmla="*/ 6410589 w 12192000"/>
                <a:gd name="connsiteY119" fmla="*/ 68262 h 3012550"/>
                <a:gd name="connsiteX120" fmla="*/ 6448689 w 12192000"/>
                <a:gd name="connsiteY120" fmla="*/ 87312 h 3012550"/>
                <a:gd name="connsiteX121" fmla="*/ 6486789 w 12192000"/>
                <a:gd name="connsiteY121" fmla="*/ 106362 h 3012550"/>
                <a:gd name="connsiteX122" fmla="*/ 6523302 w 12192000"/>
                <a:gd name="connsiteY122" fmla="*/ 125412 h 3012550"/>
                <a:gd name="connsiteX123" fmla="*/ 6564577 w 12192000"/>
                <a:gd name="connsiteY123" fmla="*/ 141287 h 3012550"/>
                <a:gd name="connsiteX124" fmla="*/ 6610614 w 12192000"/>
                <a:gd name="connsiteY124" fmla="*/ 155575 h 3012550"/>
                <a:gd name="connsiteX125" fmla="*/ 6663002 w 12192000"/>
                <a:gd name="connsiteY125" fmla="*/ 166687 h 3012550"/>
                <a:gd name="connsiteX126" fmla="*/ 6723327 w 12192000"/>
                <a:gd name="connsiteY126" fmla="*/ 174625 h 3012550"/>
                <a:gd name="connsiteX127" fmla="*/ 6781799 w 12192000"/>
                <a:gd name="connsiteY127" fmla="*/ 175985 h 3012550"/>
                <a:gd name="connsiteX128" fmla="*/ 6840271 w 12192000"/>
                <a:gd name="connsiteY128" fmla="*/ 174625 h 3012550"/>
                <a:gd name="connsiteX129" fmla="*/ 6900596 w 12192000"/>
                <a:gd name="connsiteY129" fmla="*/ 166687 h 3012550"/>
                <a:gd name="connsiteX130" fmla="*/ 6952983 w 12192000"/>
                <a:gd name="connsiteY130" fmla="*/ 155575 h 3012550"/>
                <a:gd name="connsiteX131" fmla="*/ 6999021 w 12192000"/>
                <a:gd name="connsiteY131" fmla="*/ 141287 h 3012550"/>
                <a:gd name="connsiteX132" fmla="*/ 7040296 w 12192000"/>
                <a:gd name="connsiteY132" fmla="*/ 125412 h 3012550"/>
                <a:gd name="connsiteX133" fmla="*/ 7076808 w 12192000"/>
                <a:gd name="connsiteY133" fmla="*/ 106362 h 3012550"/>
                <a:gd name="connsiteX134" fmla="*/ 7114908 w 12192000"/>
                <a:gd name="connsiteY134" fmla="*/ 87312 h 3012550"/>
                <a:gd name="connsiteX135" fmla="*/ 7153008 w 12192000"/>
                <a:gd name="connsiteY135" fmla="*/ 68262 h 3012550"/>
                <a:gd name="connsiteX136" fmla="*/ 7189521 w 12192000"/>
                <a:gd name="connsiteY136" fmla="*/ 52387 h 3012550"/>
                <a:gd name="connsiteX137" fmla="*/ 7230796 w 12192000"/>
                <a:gd name="connsiteY137" fmla="*/ 36512 h 3012550"/>
                <a:gd name="connsiteX138" fmla="*/ 7276833 w 12192000"/>
                <a:gd name="connsiteY138" fmla="*/ 20637 h 3012550"/>
                <a:gd name="connsiteX139" fmla="*/ 7329221 w 12192000"/>
                <a:gd name="connsiteY139" fmla="*/ 9525 h 3012550"/>
                <a:gd name="connsiteX140" fmla="*/ 7389546 w 12192000"/>
                <a:gd name="connsiteY140" fmla="*/ 3175 h 3012550"/>
                <a:gd name="connsiteX141" fmla="*/ 7457808 w 12192000"/>
                <a:gd name="connsiteY141" fmla="*/ 0 h 3012550"/>
                <a:gd name="connsiteX142" fmla="*/ 7526071 w 12192000"/>
                <a:gd name="connsiteY142" fmla="*/ 3175 h 3012550"/>
                <a:gd name="connsiteX143" fmla="*/ 7586396 w 12192000"/>
                <a:gd name="connsiteY143" fmla="*/ 9525 h 3012550"/>
                <a:gd name="connsiteX144" fmla="*/ 7638783 w 12192000"/>
                <a:gd name="connsiteY144" fmla="*/ 20637 h 3012550"/>
                <a:gd name="connsiteX145" fmla="*/ 7684821 w 12192000"/>
                <a:gd name="connsiteY145" fmla="*/ 36512 h 3012550"/>
                <a:gd name="connsiteX146" fmla="*/ 7726096 w 12192000"/>
                <a:gd name="connsiteY146" fmla="*/ 52387 h 3012550"/>
                <a:gd name="connsiteX147" fmla="*/ 7762608 w 12192000"/>
                <a:gd name="connsiteY147" fmla="*/ 68262 h 3012550"/>
                <a:gd name="connsiteX148" fmla="*/ 7800708 w 12192000"/>
                <a:gd name="connsiteY148" fmla="*/ 87312 h 3012550"/>
                <a:gd name="connsiteX149" fmla="*/ 7838808 w 12192000"/>
                <a:gd name="connsiteY149" fmla="*/ 106362 h 3012550"/>
                <a:gd name="connsiteX150" fmla="*/ 7875321 w 12192000"/>
                <a:gd name="connsiteY150" fmla="*/ 125412 h 3012550"/>
                <a:gd name="connsiteX151" fmla="*/ 7916596 w 12192000"/>
                <a:gd name="connsiteY151" fmla="*/ 141287 h 3012550"/>
                <a:gd name="connsiteX152" fmla="*/ 7962633 w 12192000"/>
                <a:gd name="connsiteY152" fmla="*/ 155575 h 3012550"/>
                <a:gd name="connsiteX153" fmla="*/ 8015021 w 12192000"/>
                <a:gd name="connsiteY153" fmla="*/ 166687 h 3012550"/>
                <a:gd name="connsiteX154" fmla="*/ 8075346 w 12192000"/>
                <a:gd name="connsiteY154" fmla="*/ 174625 h 3012550"/>
                <a:gd name="connsiteX155" fmla="*/ 8143608 w 12192000"/>
                <a:gd name="connsiteY155" fmla="*/ 176212 h 3012550"/>
                <a:gd name="connsiteX156" fmla="*/ 8211871 w 12192000"/>
                <a:gd name="connsiteY156" fmla="*/ 174625 h 3012550"/>
                <a:gd name="connsiteX157" fmla="*/ 8272196 w 12192000"/>
                <a:gd name="connsiteY157" fmla="*/ 166687 h 3012550"/>
                <a:gd name="connsiteX158" fmla="*/ 8324583 w 12192000"/>
                <a:gd name="connsiteY158" fmla="*/ 155575 h 3012550"/>
                <a:gd name="connsiteX159" fmla="*/ 8370621 w 12192000"/>
                <a:gd name="connsiteY159" fmla="*/ 141287 h 3012550"/>
                <a:gd name="connsiteX160" fmla="*/ 8411896 w 12192000"/>
                <a:gd name="connsiteY160" fmla="*/ 125412 h 3012550"/>
                <a:gd name="connsiteX161" fmla="*/ 8448408 w 12192000"/>
                <a:gd name="connsiteY161" fmla="*/ 106362 h 3012550"/>
                <a:gd name="connsiteX162" fmla="*/ 8486508 w 12192000"/>
                <a:gd name="connsiteY162" fmla="*/ 87312 h 3012550"/>
                <a:gd name="connsiteX163" fmla="*/ 8524608 w 12192000"/>
                <a:gd name="connsiteY163" fmla="*/ 68262 h 3012550"/>
                <a:gd name="connsiteX164" fmla="*/ 8561120 w 12192000"/>
                <a:gd name="connsiteY164" fmla="*/ 52387 h 3012550"/>
                <a:gd name="connsiteX165" fmla="*/ 8602396 w 12192000"/>
                <a:gd name="connsiteY165" fmla="*/ 36512 h 3012550"/>
                <a:gd name="connsiteX166" fmla="*/ 8648432 w 12192000"/>
                <a:gd name="connsiteY166" fmla="*/ 20637 h 3012550"/>
                <a:gd name="connsiteX167" fmla="*/ 8700820 w 12192000"/>
                <a:gd name="connsiteY167" fmla="*/ 9525 h 3012550"/>
                <a:gd name="connsiteX168" fmla="*/ 8761146 w 12192000"/>
                <a:gd name="connsiteY168" fmla="*/ 3175 h 3012550"/>
                <a:gd name="connsiteX169" fmla="*/ 8827820 w 12192000"/>
                <a:gd name="connsiteY169" fmla="*/ 0 h 3012550"/>
                <a:gd name="connsiteX170" fmla="*/ 8897670 w 12192000"/>
                <a:gd name="connsiteY170" fmla="*/ 3175 h 3012550"/>
                <a:gd name="connsiteX171" fmla="*/ 8957996 w 12192000"/>
                <a:gd name="connsiteY171" fmla="*/ 9525 h 3012550"/>
                <a:gd name="connsiteX172" fmla="*/ 9010382 w 12192000"/>
                <a:gd name="connsiteY172" fmla="*/ 20637 h 3012550"/>
                <a:gd name="connsiteX173" fmla="*/ 9056420 w 12192000"/>
                <a:gd name="connsiteY173" fmla="*/ 36512 h 3012550"/>
                <a:gd name="connsiteX174" fmla="*/ 9097696 w 12192000"/>
                <a:gd name="connsiteY174" fmla="*/ 52387 h 3012550"/>
                <a:gd name="connsiteX175" fmla="*/ 9134208 w 12192000"/>
                <a:gd name="connsiteY175" fmla="*/ 68262 h 3012550"/>
                <a:gd name="connsiteX176" fmla="*/ 9172308 w 12192000"/>
                <a:gd name="connsiteY176" fmla="*/ 87312 h 3012550"/>
                <a:gd name="connsiteX177" fmla="*/ 9210408 w 12192000"/>
                <a:gd name="connsiteY177" fmla="*/ 106362 h 3012550"/>
                <a:gd name="connsiteX178" fmla="*/ 9246920 w 12192000"/>
                <a:gd name="connsiteY178" fmla="*/ 125412 h 3012550"/>
                <a:gd name="connsiteX179" fmla="*/ 9288196 w 12192000"/>
                <a:gd name="connsiteY179" fmla="*/ 141287 h 3012550"/>
                <a:gd name="connsiteX180" fmla="*/ 9334232 w 12192000"/>
                <a:gd name="connsiteY180" fmla="*/ 155575 h 3012550"/>
                <a:gd name="connsiteX181" fmla="*/ 9386620 w 12192000"/>
                <a:gd name="connsiteY181" fmla="*/ 166687 h 3012550"/>
                <a:gd name="connsiteX182" fmla="*/ 9446946 w 12192000"/>
                <a:gd name="connsiteY182" fmla="*/ 174625 h 3012550"/>
                <a:gd name="connsiteX183" fmla="*/ 9515208 w 12192000"/>
                <a:gd name="connsiteY183" fmla="*/ 176212 h 3012550"/>
                <a:gd name="connsiteX184" fmla="*/ 9583470 w 12192000"/>
                <a:gd name="connsiteY184" fmla="*/ 174625 h 3012550"/>
                <a:gd name="connsiteX185" fmla="*/ 9643796 w 12192000"/>
                <a:gd name="connsiteY185" fmla="*/ 166687 h 3012550"/>
                <a:gd name="connsiteX186" fmla="*/ 9696182 w 12192000"/>
                <a:gd name="connsiteY186" fmla="*/ 155575 h 3012550"/>
                <a:gd name="connsiteX187" fmla="*/ 9742220 w 12192000"/>
                <a:gd name="connsiteY187" fmla="*/ 141287 h 3012550"/>
                <a:gd name="connsiteX188" fmla="*/ 9783496 w 12192000"/>
                <a:gd name="connsiteY188" fmla="*/ 125412 h 3012550"/>
                <a:gd name="connsiteX189" fmla="*/ 9820008 w 12192000"/>
                <a:gd name="connsiteY189" fmla="*/ 106362 h 3012550"/>
                <a:gd name="connsiteX190" fmla="*/ 9896208 w 12192000"/>
                <a:gd name="connsiteY190" fmla="*/ 68262 h 3012550"/>
                <a:gd name="connsiteX191" fmla="*/ 9932720 w 12192000"/>
                <a:gd name="connsiteY191" fmla="*/ 52387 h 3012550"/>
                <a:gd name="connsiteX192" fmla="*/ 9973996 w 12192000"/>
                <a:gd name="connsiteY192" fmla="*/ 36512 h 3012550"/>
                <a:gd name="connsiteX193" fmla="*/ 10020032 w 12192000"/>
                <a:gd name="connsiteY193" fmla="*/ 20637 h 3012550"/>
                <a:gd name="connsiteX194" fmla="*/ 10072420 w 12192000"/>
                <a:gd name="connsiteY194" fmla="*/ 9525 h 3012550"/>
                <a:gd name="connsiteX195" fmla="*/ 10132746 w 12192000"/>
                <a:gd name="connsiteY195" fmla="*/ 3175 h 3012550"/>
                <a:gd name="connsiteX196" fmla="*/ 10201008 w 12192000"/>
                <a:gd name="connsiteY196" fmla="*/ 0 h 3012550"/>
                <a:gd name="connsiteX197" fmla="*/ 10269270 w 12192000"/>
                <a:gd name="connsiteY197" fmla="*/ 3175 h 3012550"/>
                <a:gd name="connsiteX198" fmla="*/ 10329596 w 12192000"/>
                <a:gd name="connsiteY198" fmla="*/ 9525 h 3012550"/>
                <a:gd name="connsiteX199" fmla="*/ 10381982 w 12192000"/>
                <a:gd name="connsiteY199" fmla="*/ 20637 h 3012550"/>
                <a:gd name="connsiteX200" fmla="*/ 10428020 w 12192000"/>
                <a:gd name="connsiteY200" fmla="*/ 36512 h 3012550"/>
                <a:gd name="connsiteX201" fmla="*/ 10469296 w 12192000"/>
                <a:gd name="connsiteY201" fmla="*/ 52387 h 3012550"/>
                <a:gd name="connsiteX202" fmla="*/ 10505808 w 12192000"/>
                <a:gd name="connsiteY202" fmla="*/ 68262 h 3012550"/>
                <a:gd name="connsiteX203" fmla="*/ 10543908 w 12192000"/>
                <a:gd name="connsiteY203" fmla="*/ 87312 h 3012550"/>
                <a:gd name="connsiteX204" fmla="*/ 10582008 w 12192000"/>
                <a:gd name="connsiteY204" fmla="*/ 106362 h 3012550"/>
                <a:gd name="connsiteX205" fmla="*/ 10618520 w 12192000"/>
                <a:gd name="connsiteY205" fmla="*/ 125412 h 3012550"/>
                <a:gd name="connsiteX206" fmla="*/ 10659796 w 12192000"/>
                <a:gd name="connsiteY206" fmla="*/ 141287 h 3012550"/>
                <a:gd name="connsiteX207" fmla="*/ 10705832 w 12192000"/>
                <a:gd name="connsiteY207" fmla="*/ 155575 h 3012550"/>
                <a:gd name="connsiteX208" fmla="*/ 10758220 w 12192000"/>
                <a:gd name="connsiteY208" fmla="*/ 166687 h 3012550"/>
                <a:gd name="connsiteX209" fmla="*/ 10818546 w 12192000"/>
                <a:gd name="connsiteY209" fmla="*/ 174625 h 3012550"/>
                <a:gd name="connsiteX210" fmla="*/ 10886808 w 12192000"/>
                <a:gd name="connsiteY210" fmla="*/ 176212 h 3012550"/>
                <a:gd name="connsiteX211" fmla="*/ 10955070 w 12192000"/>
                <a:gd name="connsiteY211" fmla="*/ 174625 h 3012550"/>
                <a:gd name="connsiteX212" fmla="*/ 11015396 w 12192000"/>
                <a:gd name="connsiteY212" fmla="*/ 166687 h 3012550"/>
                <a:gd name="connsiteX213" fmla="*/ 11067782 w 12192000"/>
                <a:gd name="connsiteY213" fmla="*/ 155575 h 3012550"/>
                <a:gd name="connsiteX214" fmla="*/ 11113820 w 12192000"/>
                <a:gd name="connsiteY214" fmla="*/ 141287 h 3012550"/>
                <a:gd name="connsiteX215" fmla="*/ 11155096 w 12192000"/>
                <a:gd name="connsiteY215" fmla="*/ 125412 h 3012550"/>
                <a:gd name="connsiteX216" fmla="*/ 11191608 w 12192000"/>
                <a:gd name="connsiteY216" fmla="*/ 106362 h 3012550"/>
                <a:gd name="connsiteX217" fmla="*/ 11229708 w 12192000"/>
                <a:gd name="connsiteY217" fmla="*/ 87312 h 3012550"/>
                <a:gd name="connsiteX218" fmla="*/ 11267808 w 12192000"/>
                <a:gd name="connsiteY218" fmla="*/ 68262 h 3012550"/>
                <a:gd name="connsiteX219" fmla="*/ 11304320 w 12192000"/>
                <a:gd name="connsiteY219" fmla="*/ 52387 h 3012550"/>
                <a:gd name="connsiteX220" fmla="*/ 11345596 w 12192000"/>
                <a:gd name="connsiteY220" fmla="*/ 36512 h 3012550"/>
                <a:gd name="connsiteX221" fmla="*/ 11391632 w 12192000"/>
                <a:gd name="connsiteY221" fmla="*/ 20637 h 3012550"/>
                <a:gd name="connsiteX222" fmla="*/ 11444020 w 12192000"/>
                <a:gd name="connsiteY222" fmla="*/ 9525 h 3012550"/>
                <a:gd name="connsiteX223" fmla="*/ 11504346 w 12192000"/>
                <a:gd name="connsiteY223" fmla="*/ 3175 h 3012550"/>
                <a:gd name="connsiteX224" fmla="*/ 11572608 w 12192000"/>
                <a:gd name="connsiteY224" fmla="*/ 0 h 3012550"/>
                <a:gd name="connsiteX225" fmla="*/ 11640870 w 12192000"/>
                <a:gd name="connsiteY225" fmla="*/ 3175 h 3012550"/>
                <a:gd name="connsiteX226" fmla="*/ 11701196 w 12192000"/>
                <a:gd name="connsiteY226" fmla="*/ 9525 h 3012550"/>
                <a:gd name="connsiteX227" fmla="*/ 11753582 w 12192000"/>
                <a:gd name="connsiteY227" fmla="*/ 20637 h 3012550"/>
                <a:gd name="connsiteX228" fmla="*/ 11799620 w 12192000"/>
                <a:gd name="connsiteY228" fmla="*/ 36512 h 3012550"/>
                <a:gd name="connsiteX229" fmla="*/ 11840896 w 12192000"/>
                <a:gd name="connsiteY229" fmla="*/ 52387 h 3012550"/>
                <a:gd name="connsiteX230" fmla="*/ 11877408 w 12192000"/>
                <a:gd name="connsiteY230" fmla="*/ 68262 h 3012550"/>
                <a:gd name="connsiteX231" fmla="*/ 11915508 w 12192000"/>
                <a:gd name="connsiteY231" fmla="*/ 87312 h 3012550"/>
                <a:gd name="connsiteX232" fmla="*/ 11953608 w 12192000"/>
                <a:gd name="connsiteY232" fmla="*/ 106362 h 3012550"/>
                <a:gd name="connsiteX233" fmla="*/ 11990120 w 12192000"/>
                <a:gd name="connsiteY233" fmla="*/ 125412 h 3012550"/>
                <a:gd name="connsiteX234" fmla="*/ 12031396 w 12192000"/>
                <a:gd name="connsiteY234" fmla="*/ 141287 h 3012550"/>
                <a:gd name="connsiteX235" fmla="*/ 12077432 w 12192000"/>
                <a:gd name="connsiteY235" fmla="*/ 155575 h 3012550"/>
                <a:gd name="connsiteX236" fmla="*/ 12129820 w 12192000"/>
                <a:gd name="connsiteY236" fmla="*/ 166688 h 3012550"/>
                <a:gd name="connsiteX237" fmla="*/ 12190146 w 12192000"/>
                <a:gd name="connsiteY237" fmla="*/ 174625 h 3012550"/>
                <a:gd name="connsiteX238" fmla="*/ 12192000 w 12192000"/>
                <a:gd name="connsiteY238" fmla="*/ 174668 h 3012550"/>
                <a:gd name="connsiteX239" fmla="*/ 12192000 w 12192000"/>
                <a:gd name="connsiteY239" fmla="*/ 319046 h 3012550"/>
                <a:gd name="connsiteX240" fmla="*/ 12192000 w 12192000"/>
                <a:gd name="connsiteY240" fmla="*/ 319047 h 3012550"/>
                <a:gd name="connsiteX241" fmla="*/ 12192000 w 12192000"/>
                <a:gd name="connsiteY241" fmla="*/ 463425 h 3012550"/>
                <a:gd name="connsiteX242" fmla="*/ 12192000 w 12192000"/>
                <a:gd name="connsiteY242" fmla="*/ 885826 h 3012550"/>
                <a:gd name="connsiteX243" fmla="*/ 12192000 w 12192000"/>
                <a:gd name="connsiteY243" fmla="*/ 1030204 h 3012550"/>
                <a:gd name="connsiteX244" fmla="*/ 12192000 w 12192000"/>
                <a:gd name="connsiteY244" fmla="*/ 1030205 h 3012550"/>
                <a:gd name="connsiteX245" fmla="*/ 12192000 w 12192000"/>
                <a:gd name="connsiteY245" fmla="*/ 1174583 h 3012550"/>
                <a:gd name="connsiteX246" fmla="*/ 12192000 w 12192000"/>
                <a:gd name="connsiteY246" fmla="*/ 1698100 h 3012550"/>
                <a:gd name="connsiteX247" fmla="*/ 12192000 w 12192000"/>
                <a:gd name="connsiteY247" fmla="*/ 1787292 h 3012550"/>
                <a:gd name="connsiteX248" fmla="*/ 12192000 w 12192000"/>
                <a:gd name="connsiteY248" fmla="*/ 1931670 h 3012550"/>
                <a:gd name="connsiteX249" fmla="*/ 12192000 w 12192000"/>
                <a:gd name="connsiteY249" fmla="*/ 1931671 h 3012550"/>
                <a:gd name="connsiteX250" fmla="*/ 12192000 w 12192000"/>
                <a:gd name="connsiteY250" fmla="*/ 2076049 h 3012550"/>
                <a:gd name="connsiteX251" fmla="*/ 12192000 w 12192000"/>
                <a:gd name="connsiteY251" fmla="*/ 3012550 h 3012550"/>
                <a:gd name="connsiteX252" fmla="*/ 12191997 w 12192000"/>
                <a:gd name="connsiteY252" fmla="*/ 3012550 h 3012550"/>
                <a:gd name="connsiteX253" fmla="*/ 1 w 12192000"/>
                <a:gd name="connsiteY253" fmla="*/ 3012550 h 3012550"/>
                <a:gd name="connsiteX254" fmla="*/ 0 w 12192000"/>
                <a:gd name="connsiteY254" fmla="*/ 3012550 h 3012550"/>
                <a:gd name="connsiteX255" fmla="*/ 0 w 12192000"/>
                <a:gd name="connsiteY255" fmla="*/ 2076049 h 3012550"/>
                <a:gd name="connsiteX256" fmla="*/ 0 w 12192000"/>
                <a:gd name="connsiteY256" fmla="*/ 1931671 h 3012550"/>
                <a:gd name="connsiteX257" fmla="*/ 0 w 12192000"/>
                <a:gd name="connsiteY257" fmla="*/ 1931670 h 3012550"/>
                <a:gd name="connsiteX258" fmla="*/ 0 w 12192000"/>
                <a:gd name="connsiteY258" fmla="*/ 1787292 h 3012550"/>
                <a:gd name="connsiteX259" fmla="*/ 0 w 12192000"/>
                <a:gd name="connsiteY259" fmla="*/ 1698100 h 3012550"/>
                <a:gd name="connsiteX260" fmla="*/ 0 w 12192000"/>
                <a:gd name="connsiteY260" fmla="*/ 1174583 h 3012550"/>
                <a:gd name="connsiteX261" fmla="*/ 0 w 12192000"/>
                <a:gd name="connsiteY261" fmla="*/ 1030205 h 3012550"/>
                <a:gd name="connsiteX262" fmla="*/ 0 w 12192000"/>
                <a:gd name="connsiteY262" fmla="*/ 1030204 h 3012550"/>
                <a:gd name="connsiteX263" fmla="*/ 0 w 12192000"/>
                <a:gd name="connsiteY263" fmla="*/ 885826 h 3012550"/>
                <a:gd name="connsiteX264" fmla="*/ 0 w 12192000"/>
                <a:gd name="connsiteY264" fmla="*/ 463425 h 3012550"/>
                <a:gd name="connsiteX265" fmla="*/ 0 w 12192000"/>
                <a:gd name="connsiteY265" fmla="*/ 319047 h 3012550"/>
                <a:gd name="connsiteX266" fmla="*/ 0 w 12192000"/>
                <a:gd name="connsiteY266" fmla="*/ 319046 h 3012550"/>
                <a:gd name="connsiteX267" fmla="*/ 0 w 12192000"/>
                <a:gd name="connsiteY267" fmla="*/ 174668 h 3012550"/>
                <a:gd name="connsiteX268" fmla="*/ 1852 w 12192000"/>
                <a:gd name="connsiteY268" fmla="*/ 174625 h 3012550"/>
                <a:gd name="connsiteX269" fmla="*/ 62177 w 12192000"/>
                <a:gd name="connsiteY269" fmla="*/ 166687 h 3012550"/>
                <a:gd name="connsiteX270" fmla="*/ 114564 w 12192000"/>
                <a:gd name="connsiteY270" fmla="*/ 155575 h 3012550"/>
                <a:gd name="connsiteX271" fmla="*/ 160602 w 12192000"/>
                <a:gd name="connsiteY271" fmla="*/ 141287 h 3012550"/>
                <a:gd name="connsiteX272" fmla="*/ 201877 w 12192000"/>
                <a:gd name="connsiteY272" fmla="*/ 125412 h 3012550"/>
                <a:gd name="connsiteX273" fmla="*/ 238389 w 12192000"/>
                <a:gd name="connsiteY273" fmla="*/ 106362 h 3012550"/>
                <a:gd name="connsiteX274" fmla="*/ 276489 w 12192000"/>
                <a:gd name="connsiteY274" fmla="*/ 87312 h 3012550"/>
                <a:gd name="connsiteX275" fmla="*/ 314589 w 12192000"/>
                <a:gd name="connsiteY275" fmla="*/ 68262 h 3012550"/>
                <a:gd name="connsiteX276" fmla="*/ 351102 w 12192000"/>
                <a:gd name="connsiteY276" fmla="*/ 52387 h 3012550"/>
                <a:gd name="connsiteX277" fmla="*/ 392377 w 12192000"/>
                <a:gd name="connsiteY277" fmla="*/ 36512 h 3012550"/>
                <a:gd name="connsiteX278" fmla="*/ 438414 w 12192000"/>
                <a:gd name="connsiteY278" fmla="*/ 20637 h 3012550"/>
                <a:gd name="connsiteX279" fmla="*/ 490802 w 12192000"/>
                <a:gd name="connsiteY279" fmla="*/ 9525 h 3012550"/>
                <a:gd name="connsiteX280" fmla="*/ 551127 w 12192000"/>
                <a:gd name="connsiteY280" fmla="*/ 3175 h 301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92000" h="3012550">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5" y="20637"/>
                  </a:lnTo>
                  <a:lnTo>
                    <a:pt x="4605602" y="9525"/>
                  </a:lnTo>
                  <a:lnTo>
                    <a:pt x="4665928" y="3175"/>
                  </a:lnTo>
                  <a:lnTo>
                    <a:pt x="4734189" y="0"/>
                  </a:lnTo>
                  <a:lnTo>
                    <a:pt x="4802453" y="3175"/>
                  </a:lnTo>
                  <a:lnTo>
                    <a:pt x="4862777" y="9525"/>
                  </a:lnTo>
                  <a:lnTo>
                    <a:pt x="4915165" y="20637"/>
                  </a:lnTo>
                  <a:lnTo>
                    <a:pt x="4961201" y="36512"/>
                  </a:lnTo>
                  <a:lnTo>
                    <a:pt x="5002477" y="52387"/>
                  </a:lnTo>
                  <a:lnTo>
                    <a:pt x="5038989" y="68262"/>
                  </a:lnTo>
                  <a:lnTo>
                    <a:pt x="5077090" y="87312"/>
                  </a:lnTo>
                  <a:lnTo>
                    <a:pt x="5115189" y="106362"/>
                  </a:lnTo>
                  <a:lnTo>
                    <a:pt x="5151701" y="125412"/>
                  </a:lnTo>
                  <a:lnTo>
                    <a:pt x="5192977"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9"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319046"/>
                  </a:lnTo>
                  <a:lnTo>
                    <a:pt x="12192000" y="319047"/>
                  </a:lnTo>
                  <a:lnTo>
                    <a:pt x="12192000" y="463425"/>
                  </a:lnTo>
                  <a:lnTo>
                    <a:pt x="12192000" y="885826"/>
                  </a:lnTo>
                  <a:lnTo>
                    <a:pt x="12192000" y="1030204"/>
                  </a:lnTo>
                  <a:lnTo>
                    <a:pt x="12192000" y="1030205"/>
                  </a:lnTo>
                  <a:lnTo>
                    <a:pt x="12192000" y="1174583"/>
                  </a:lnTo>
                  <a:lnTo>
                    <a:pt x="12192000" y="1698100"/>
                  </a:lnTo>
                  <a:lnTo>
                    <a:pt x="12192000" y="1787292"/>
                  </a:lnTo>
                  <a:lnTo>
                    <a:pt x="12192000" y="1931670"/>
                  </a:lnTo>
                  <a:lnTo>
                    <a:pt x="12192000" y="1931671"/>
                  </a:lnTo>
                  <a:lnTo>
                    <a:pt x="12192000" y="2076049"/>
                  </a:lnTo>
                  <a:lnTo>
                    <a:pt x="12192000" y="3012550"/>
                  </a:lnTo>
                  <a:lnTo>
                    <a:pt x="12191997" y="3012550"/>
                  </a:lnTo>
                  <a:lnTo>
                    <a:pt x="1" y="3012550"/>
                  </a:lnTo>
                  <a:lnTo>
                    <a:pt x="0" y="3012550"/>
                  </a:lnTo>
                  <a:lnTo>
                    <a:pt x="0" y="2076049"/>
                  </a:lnTo>
                  <a:lnTo>
                    <a:pt x="0" y="1931671"/>
                  </a:lnTo>
                  <a:lnTo>
                    <a:pt x="0" y="1931670"/>
                  </a:lnTo>
                  <a:lnTo>
                    <a:pt x="0" y="1787292"/>
                  </a:lnTo>
                  <a:lnTo>
                    <a:pt x="0" y="1698100"/>
                  </a:lnTo>
                  <a:lnTo>
                    <a:pt x="0" y="1174583"/>
                  </a:lnTo>
                  <a:lnTo>
                    <a:pt x="0" y="1030205"/>
                  </a:lnTo>
                  <a:lnTo>
                    <a:pt x="0" y="1030204"/>
                  </a:lnTo>
                  <a:lnTo>
                    <a:pt x="0" y="885826"/>
                  </a:lnTo>
                  <a:lnTo>
                    <a:pt x="0" y="463425"/>
                  </a:lnTo>
                  <a:lnTo>
                    <a:pt x="0" y="319047"/>
                  </a:lnTo>
                  <a:lnTo>
                    <a:pt x="0" y="31904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tle 1">
            <a:extLst>
              <a:ext uri="{FF2B5EF4-FFF2-40B4-BE49-F238E27FC236}">
                <a16:creationId xmlns:a16="http://schemas.microsoft.com/office/drawing/2014/main" id="{EAC8ACAA-2F62-4271-BDAD-A939B8C71095}"/>
              </a:ext>
            </a:extLst>
          </p:cNvPr>
          <p:cNvSpPr txBox="1">
            <a:spLocks/>
          </p:cNvSpPr>
          <p:nvPr/>
        </p:nvSpPr>
        <p:spPr>
          <a:xfrm>
            <a:off x="1185192" y="4334175"/>
            <a:ext cx="6773613" cy="1159200"/>
          </a:xfrm>
          <a:prstGeom prst="rect">
            <a:avLst/>
          </a:prstGeom>
        </p:spPr>
        <p:txBody>
          <a:bodyPr vert="horz" lIns="91440" tIns="45720" rIns="91440" bIns="45720" rtlCol="0" anchor="b">
            <a:normAutofit/>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eaLnBrk="1" hangingPunct="1">
              <a:lnSpc>
                <a:spcPct val="90000"/>
              </a:lnSpc>
              <a:spcAft>
                <a:spcPts val="600"/>
              </a:spcAft>
            </a:pPr>
            <a:r>
              <a:rPr lang="en-US" sz="3800" kern="1200">
                <a:solidFill>
                  <a:schemeClr val="bg1"/>
                </a:solidFill>
                <a:latin typeface="+mj-lt"/>
                <a:ea typeface="+mj-ea"/>
                <a:cs typeface="+mj-cs"/>
              </a:rPr>
              <a:t>Stairways and Ladders</a:t>
            </a:r>
          </a:p>
        </p:txBody>
      </p:sp>
      <p:pic>
        <p:nvPicPr>
          <p:cNvPr id="4" name="Picture 2">
            <a:extLst>
              <a:ext uri="{FF2B5EF4-FFF2-40B4-BE49-F238E27FC236}">
                <a16:creationId xmlns:a16="http://schemas.microsoft.com/office/drawing/2014/main" id="{DDAE7A16-B3F7-4B19-82F7-E4C7BAC2E6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7770" y="643469"/>
            <a:ext cx="7648458" cy="28681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a:xfrm>
            <a:off x="6600628" y="6375679"/>
            <a:ext cx="1968300" cy="345796"/>
          </a:xfrm>
        </p:spPr>
        <p:txBody>
          <a:bodyPr vert="horz" lIns="91440" tIns="45720" rIns="91440" bIns="45720" rtlCol="0" anchor="ctr">
            <a:normAutofit/>
          </a:bodyPr>
          <a:lstStyle/>
          <a:p>
            <a:pPr defTabSz="914400">
              <a:spcAft>
                <a:spcPts val="600"/>
              </a:spcAft>
              <a:defRPr/>
            </a:pPr>
            <a:fld id="{A17285FE-B10B-417F-A1CF-E46897E2C023}" type="slidenum">
              <a:rPr lang="en-US" altLang="en-US" sz="1200">
                <a:solidFill>
                  <a:schemeClr val="bg1">
                    <a:alpha val="60000"/>
                  </a:schemeClr>
                </a:solidFill>
              </a:rPr>
              <a:pPr defTabSz="914400">
                <a:spcAft>
                  <a:spcPts val="600"/>
                </a:spcAft>
                <a:defRPr/>
              </a:pPr>
              <a:t>39</a:t>
            </a:fld>
            <a:endParaRPr lang="en-US" altLang="en-US" sz="1200">
              <a:solidFill>
                <a:schemeClr val="bg1">
                  <a:alpha val="60000"/>
                </a:schemeClr>
              </a:solidFill>
            </a:endParaRPr>
          </a:p>
        </p:txBody>
      </p:sp>
    </p:spTree>
    <p:extLst>
      <p:ext uri="{BB962C8B-B14F-4D97-AF65-F5344CB8AC3E}">
        <p14:creationId xmlns:p14="http://schemas.microsoft.com/office/powerpoint/2010/main" val="209390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685800" y="679070"/>
            <a:ext cx="7772400" cy="58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400" b="1">
                <a:solidFill>
                  <a:schemeClr val="tx1"/>
                </a:solidFill>
                <a:latin typeface="Tahoma" panose="020B0604030504040204" pitchFamily="34" charset="0"/>
                <a:ea typeface="Tahoma" panose="020B0604030504040204" pitchFamily="34" charset="0"/>
                <a:cs typeface="Tahoma" panose="020B0604030504040204" pitchFamily="34" charset="0"/>
              </a:rPr>
              <a:t>Introduction</a:t>
            </a:r>
            <a:endParaRPr lang="en-US" altLang="en-US"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49"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6150" name="Rectangle 6"/>
          <p:cNvSpPr txBox="1">
            <a:spLocks noChangeArrowheads="1"/>
          </p:cNvSpPr>
          <p:nvPr/>
        </p:nvSpPr>
        <p:spPr bwMode="auto">
          <a:xfrm>
            <a:off x="585964" y="1479167"/>
            <a:ext cx="8213725" cy="66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marL="0" indent="0">
              <a:lnSpc>
                <a:spcPct val="90000"/>
              </a:lnSpc>
              <a:spcBef>
                <a:spcPct val="45000"/>
              </a:spcBef>
              <a:buClrTx/>
              <a:buNone/>
            </a:pPr>
            <a:r>
              <a:rPr lang="en-US" altLang="en-US" sz="1600">
                <a:solidFill>
                  <a:schemeClr val="tx1"/>
                </a:solidFill>
                <a:latin typeface="Tahoma" panose="020B0604030504040204" pitchFamily="34" charset="0"/>
                <a:ea typeface="Tahoma" panose="020B0604030504040204" pitchFamily="34" charset="0"/>
                <a:cs typeface="Tahoma" panose="020B0604030504040204" pitchFamily="34" charset="0"/>
              </a:rPr>
              <a:t>Percentage of ladder fall fatalities* and nonfatal ladder fall injuries treated in emergency departments,† by fall height (when documented) — United States, 2011</a:t>
            </a:r>
            <a:endParaRPr lang="en-US" altLang="en-US" sz="1600" b="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421" y="2145214"/>
            <a:ext cx="7015158" cy="4033716"/>
          </a:xfrm>
          <a:prstGeom prst="rect">
            <a:avLst/>
          </a:prstGeom>
          <a:ln>
            <a:solidFill>
              <a:schemeClr val="tx1"/>
            </a:solidFill>
          </a:ln>
        </p:spPr>
      </p:pic>
      <p:sp>
        <p:nvSpPr>
          <p:cNvPr id="15" name="TextBox 14"/>
          <p:cNvSpPr txBox="1"/>
          <p:nvPr/>
        </p:nvSpPr>
        <p:spPr>
          <a:xfrm>
            <a:off x="1064421" y="6178930"/>
            <a:ext cx="1777479" cy="215444"/>
          </a:xfrm>
          <a:prstGeom prst="rect">
            <a:avLst/>
          </a:prstGeom>
          <a:noFill/>
        </p:spPr>
        <p:txBody>
          <a:bodyPr wrap="square" rtlCol="0">
            <a:spAutoFit/>
          </a:bodyPr>
          <a:lstStyle/>
          <a:p>
            <a:r>
              <a:rPr lang="en-US" sz="800">
                <a:latin typeface="Tahoma" panose="020B0604030504040204" pitchFamily="34" charset="0"/>
                <a:ea typeface="Tahoma" panose="020B0604030504040204" pitchFamily="34" charset="0"/>
                <a:cs typeface="Tahoma" panose="020B0604030504040204" pitchFamily="34" charset="0"/>
              </a:rPr>
              <a:t>Source: CDC</a:t>
            </a:r>
          </a:p>
        </p:txBody>
      </p:sp>
      <p:sp>
        <p:nvSpPr>
          <p:cNvPr id="7" name="Title 1">
            <a:extLst>
              <a:ext uri="{FF2B5EF4-FFF2-40B4-BE49-F238E27FC236}">
                <a16:creationId xmlns:a16="http://schemas.microsoft.com/office/drawing/2014/main" id="{7EE7C5D3-1625-4800-9BEE-959AE616386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263715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473075" y="614584"/>
            <a:ext cx="8289925" cy="8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200" b="1">
                <a:solidFill>
                  <a:schemeClr val="tx1"/>
                </a:solidFill>
                <a:latin typeface="Tahoma" panose="020B0604030504040204" pitchFamily="34" charset="0"/>
                <a:ea typeface="Tahoma" panose="020B0604030504040204" pitchFamily="34" charset="0"/>
                <a:cs typeface="Tahoma" panose="020B0604030504040204" pitchFamily="34" charset="0"/>
              </a:rPr>
              <a:t>Types of Ladders &amp; Stairways</a:t>
            </a:r>
          </a:p>
        </p:txBody>
      </p:sp>
      <p:sp>
        <p:nvSpPr>
          <p:cNvPr id="10245"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10250" name="Picture 1027" descr="C:\Reynaldo\Ladder07.jpg"/>
          <p:cNvPicPr>
            <a:picLocks noChangeAspect="1" noChangeArrowheads="1"/>
          </p:cNvPicPr>
          <p:nvPr/>
        </p:nvPicPr>
        <p:blipFill rotWithShape="1">
          <a:blip r:embed="rId3">
            <a:extLst>
              <a:ext uri="{28A0092B-C50C-407E-A947-70E740481C1C}">
                <a14:useLocalDpi xmlns:a14="http://schemas.microsoft.com/office/drawing/2010/main" val="0"/>
              </a:ext>
            </a:extLst>
          </a:blip>
          <a:srcRect t="2804"/>
          <a:stretch/>
        </p:blipFill>
        <p:spPr bwMode="auto">
          <a:xfrm>
            <a:off x="952500" y="2464241"/>
            <a:ext cx="3385990" cy="35370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2500" y="1455212"/>
            <a:ext cx="7239000" cy="5847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Fixed ladders</a:t>
            </a:r>
          </a:p>
        </p:txBody>
      </p:sp>
      <p:sp>
        <p:nvSpPr>
          <p:cNvPr id="9" name="TextBox 8"/>
          <p:cNvSpPr txBox="1"/>
          <p:nvPr/>
        </p:nvSpPr>
        <p:spPr>
          <a:xfrm>
            <a:off x="1243729" y="6014933"/>
            <a:ext cx="1777479" cy="215444"/>
          </a:xfrm>
          <a:prstGeom prst="rect">
            <a:avLst/>
          </a:prstGeom>
          <a:noFill/>
        </p:spPr>
        <p:txBody>
          <a:bodyPr wrap="square" rtlCol="0">
            <a:spAutoFit/>
          </a:bodyPr>
          <a:lstStyle/>
          <a:p>
            <a:r>
              <a:rPr lang="en-US" sz="800">
                <a:latin typeface="Tahoma" panose="020B0604030504040204" pitchFamily="34" charset="0"/>
                <a:ea typeface="Tahoma" panose="020B0604030504040204" pitchFamily="34" charset="0"/>
                <a:cs typeface="Tahoma" panose="020B0604030504040204" pitchFamily="34" charset="0"/>
              </a:rPr>
              <a:t>Source: OSHA</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833" r="32500" b="13333"/>
          <a:stretch/>
        </p:blipFill>
        <p:spPr>
          <a:xfrm>
            <a:off x="5633795" y="2438817"/>
            <a:ext cx="2557705" cy="3562518"/>
          </a:xfrm>
          <a:prstGeom prst="rect">
            <a:avLst/>
          </a:prstGeom>
          <a:ln>
            <a:solidFill>
              <a:schemeClr val="tx1">
                <a:lumMod val="95000"/>
                <a:lumOff val="5000"/>
              </a:schemeClr>
            </a:solidFill>
          </a:ln>
        </p:spPr>
      </p:pic>
      <p:sp>
        <p:nvSpPr>
          <p:cNvPr id="11" name="TextBox 10"/>
          <p:cNvSpPr txBox="1"/>
          <p:nvPr/>
        </p:nvSpPr>
        <p:spPr>
          <a:xfrm>
            <a:off x="6629400" y="6014933"/>
            <a:ext cx="1235562"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TEEX Harwood</a:t>
            </a:r>
          </a:p>
        </p:txBody>
      </p:sp>
      <p:sp>
        <p:nvSpPr>
          <p:cNvPr id="10" name="Title 1">
            <a:extLst>
              <a:ext uri="{FF2B5EF4-FFF2-40B4-BE49-F238E27FC236}">
                <a16:creationId xmlns:a16="http://schemas.microsoft.com/office/drawing/2014/main" id="{CB32902F-049D-4BE4-8FD0-08268D907E78}"/>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298760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sp>
        <p:nvSpPr>
          <p:cNvPr id="12" name="Rectangle 2"/>
          <p:cNvSpPr>
            <a:spLocks noChangeArrowheads="1"/>
          </p:cNvSpPr>
          <p:nvPr/>
        </p:nvSpPr>
        <p:spPr bwMode="auto">
          <a:xfrm>
            <a:off x="473075" y="521961"/>
            <a:ext cx="8289925" cy="8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200" b="1">
                <a:solidFill>
                  <a:schemeClr val="tx1"/>
                </a:solidFill>
                <a:latin typeface="Tahoma" panose="020B0604030504040204" pitchFamily="34" charset="0"/>
                <a:ea typeface="Tahoma" panose="020B0604030504040204" pitchFamily="34" charset="0"/>
                <a:cs typeface="Tahoma" panose="020B0604030504040204" pitchFamily="34" charset="0"/>
              </a:rPr>
              <a:t>Types of Ladders &amp; Stairways</a:t>
            </a:r>
          </a:p>
        </p:txBody>
      </p:sp>
      <p:sp>
        <p:nvSpPr>
          <p:cNvPr id="13" name="TextBox 12"/>
          <p:cNvSpPr txBox="1"/>
          <p:nvPr/>
        </p:nvSpPr>
        <p:spPr>
          <a:xfrm>
            <a:off x="671689" y="1521367"/>
            <a:ext cx="7239000" cy="584775"/>
          </a:xfrm>
          <a:prstGeom prst="rect">
            <a:avLst/>
          </a:prstGeom>
          <a:noFill/>
        </p:spPr>
        <p:txBody>
          <a:bodyPr wrap="square" rtlCol="0">
            <a:spAutoFit/>
          </a:bodyPr>
          <a:lstStyle/>
          <a:p>
            <a:pPr marL="457200" indent="-457200">
              <a:buFont typeface="Arial" panose="020B0604020202020204" pitchFamily="34" charset="0"/>
              <a:buChar char="•"/>
            </a:pPr>
            <a:r>
              <a:rPr lang="en-US" sz="3200">
                <a:latin typeface="Tahoma" panose="020B0604030504040204" pitchFamily="34" charset="0"/>
                <a:ea typeface="Tahoma" panose="020B0604030504040204" pitchFamily="34" charset="0"/>
                <a:cs typeface="Tahoma" panose="020B0604030504040204" pitchFamily="34" charset="0"/>
              </a:rPr>
              <a:t>Portable ladders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6000" t="20073"/>
          <a:stretch/>
        </p:blipFill>
        <p:spPr>
          <a:xfrm>
            <a:off x="5339993" y="3961996"/>
            <a:ext cx="1219200" cy="22147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762" y="4046739"/>
            <a:ext cx="1524000" cy="2309091"/>
          </a:xfrm>
          <a:prstGeom prst="rect">
            <a:avLst/>
          </a:prstGeom>
        </p:spPr>
      </p:pic>
      <p:pic>
        <p:nvPicPr>
          <p:cNvPr id="1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2346" y="2337531"/>
            <a:ext cx="2203807" cy="348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47" y="2360146"/>
            <a:ext cx="1349515" cy="1921777"/>
          </a:xfrm>
          <a:prstGeom prst="rect">
            <a:avLst/>
          </a:prstGeom>
        </p:spPr>
      </p:pic>
      <p:sp>
        <p:nvSpPr>
          <p:cNvPr id="19" name="TextBox 18"/>
          <p:cNvSpPr txBox="1"/>
          <p:nvPr/>
        </p:nvSpPr>
        <p:spPr>
          <a:xfrm>
            <a:off x="3683260" y="6355830"/>
            <a:ext cx="1777479" cy="215444"/>
          </a:xfrm>
          <a:prstGeom prst="rect">
            <a:avLst/>
          </a:prstGeom>
          <a:noFill/>
        </p:spPr>
        <p:txBody>
          <a:bodyPr wrap="square" rtlCol="0">
            <a:spAutoFit/>
          </a:bodyPr>
          <a:lstStyle/>
          <a:p>
            <a:pPr algn="ctr"/>
            <a:r>
              <a:rPr lang="en-US" sz="800">
                <a:latin typeface="Tahoma" panose="020B0604030504040204" pitchFamily="34" charset="0"/>
                <a:ea typeface="Tahoma" panose="020B0604030504040204" pitchFamily="34" charset="0"/>
                <a:cs typeface="Tahoma" panose="020B0604030504040204" pitchFamily="34" charset="0"/>
              </a:rPr>
              <a:t>Source of photos: OSHA</a:t>
            </a:r>
          </a:p>
        </p:txBody>
      </p:sp>
      <p:pic>
        <p:nvPicPr>
          <p:cNvPr id="20" name="Picture 22"/>
          <p:cNvPicPr>
            <a:picLocks noChangeAspect="1" noChangeArrowheads="1"/>
          </p:cNvPicPr>
          <p:nvPr/>
        </p:nvPicPr>
        <p:blipFill rotWithShape="1">
          <a:blip r:embed="rId7">
            <a:extLst>
              <a:ext uri="{28A0092B-C50C-407E-A947-70E740481C1C}">
                <a14:useLocalDpi xmlns:a14="http://schemas.microsoft.com/office/drawing/2010/main" val="0"/>
              </a:ext>
            </a:extLst>
          </a:blip>
          <a:srcRect t="2756"/>
          <a:stretch/>
        </p:blipFill>
        <p:spPr bwMode="auto">
          <a:xfrm>
            <a:off x="3823698" y="2337531"/>
            <a:ext cx="1195579" cy="218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a:extLst>
              <a:ext uri="{FF2B5EF4-FFF2-40B4-BE49-F238E27FC236}">
                <a16:creationId xmlns:a16="http://schemas.microsoft.com/office/drawing/2014/main" id="{FF1C9543-43DF-4B81-9DC8-A9946A6EEF8C}"/>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5060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8" descr="Resultado de imagen para ladders"/>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spcBef>
                <a:spcPct val="0"/>
              </a:spcBef>
              <a:buClrTx/>
              <a:buFontTx/>
              <a:buNone/>
            </a:pPr>
            <a:endParaRPr lang="es-PR" altLang="en-US" sz="2400">
              <a:solidFill>
                <a:schemeClr val="tx1"/>
              </a:solidFill>
              <a:latin typeface="Times New Roman" panose="02020603050405020304" pitchFamily="18" charset="0"/>
            </a:endParaRPr>
          </a:p>
        </p:txBody>
      </p:sp>
      <p:pic>
        <p:nvPicPr>
          <p:cNvPr id="8198" name="Picture 1026" descr="C:\My Documents\1910-Sub D\1910 SUB D - Stair railings and guards\Slide14.JPG"/>
          <p:cNvPicPr>
            <a:picLocks noChangeAspect="1" noChangeArrowheads="1"/>
          </p:cNvPicPr>
          <p:nvPr/>
        </p:nvPicPr>
        <p:blipFill rotWithShape="1">
          <a:blip r:embed="rId3">
            <a:extLst>
              <a:ext uri="{28A0092B-C50C-407E-A947-70E740481C1C}">
                <a14:useLocalDpi xmlns:a14="http://schemas.microsoft.com/office/drawing/2010/main" val="0"/>
              </a:ext>
            </a:extLst>
          </a:blip>
          <a:srcRect b="2222"/>
          <a:stretch/>
        </p:blipFill>
        <p:spPr bwMode="auto">
          <a:xfrm>
            <a:off x="5257800" y="2286000"/>
            <a:ext cx="2996679" cy="335280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952500" y="1425576"/>
            <a:ext cx="5067300" cy="535531"/>
          </a:xfrm>
          <a:prstGeom prst="rect">
            <a:avLst/>
          </a:prstGeom>
        </p:spPr>
        <p:txBody>
          <a:bodyPr wrap="square">
            <a:spAutoFit/>
          </a:bodyPr>
          <a:lstStyle/>
          <a:p>
            <a:pPr marL="457200" indent="-457200">
              <a:lnSpc>
                <a:spcPct val="90000"/>
              </a:lnSpc>
              <a:spcBef>
                <a:spcPct val="45000"/>
              </a:spcBef>
              <a:buFont typeface="Arial" panose="020B0604020202020204" pitchFamily="34" charset="0"/>
              <a:buChar char="•"/>
            </a:pPr>
            <a:r>
              <a:rPr lang="en-US" altLang="en-US" sz="3200">
                <a:latin typeface="Tahoma" panose="020B0604030504040204" pitchFamily="34" charset="0"/>
                <a:ea typeface="Tahoma" panose="020B0604030504040204" pitchFamily="34" charset="0"/>
                <a:cs typeface="Tahoma" panose="020B0604030504040204" pitchFamily="34" charset="0"/>
              </a:rPr>
              <a:t>Stairways</a:t>
            </a:r>
          </a:p>
        </p:txBody>
      </p:sp>
      <p:sp>
        <p:nvSpPr>
          <p:cNvPr id="2" name="TextBox 1"/>
          <p:cNvSpPr txBox="1"/>
          <p:nvPr/>
        </p:nvSpPr>
        <p:spPr>
          <a:xfrm>
            <a:off x="3683260" y="5895362"/>
            <a:ext cx="1777479" cy="215444"/>
          </a:xfrm>
          <a:prstGeom prst="rect">
            <a:avLst/>
          </a:prstGeom>
          <a:noFill/>
        </p:spPr>
        <p:txBody>
          <a:bodyPr wrap="square" rtlCol="0">
            <a:spAutoFit/>
          </a:bodyPr>
          <a:lstStyle/>
          <a:p>
            <a:pPr algn="ctr"/>
            <a:r>
              <a:rPr lang="en-US" sz="800">
                <a:latin typeface="Tahoma" panose="020B0604030504040204" pitchFamily="34" charset="0"/>
                <a:ea typeface="Tahoma" panose="020B0604030504040204" pitchFamily="34" charset="0"/>
                <a:cs typeface="Tahoma" panose="020B0604030504040204" pitchFamily="34" charset="0"/>
              </a:rPr>
              <a:t>Source of graphics: OSHA</a:t>
            </a:r>
          </a:p>
        </p:txBody>
      </p:sp>
      <p:sp>
        <p:nvSpPr>
          <p:cNvPr id="11" name="Rectangle 2"/>
          <p:cNvSpPr>
            <a:spLocks noChangeArrowheads="1"/>
          </p:cNvSpPr>
          <p:nvPr/>
        </p:nvSpPr>
        <p:spPr bwMode="auto">
          <a:xfrm>
            <a:off x="320675" y="528277"/>
            <a:ext cx="8493443" cy="84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lnSpc>
                <a:spcPct val="80000"/>
              </a:lnSpc>
              <a:spcBef>
                <a:spcPct val="0"/>
              </a:spcBef>
              <a:buClrTx/>
              <a:buFontTx/>
              <a:buNone/>
            </a:pPr>
            <a:r>
              <a:rPr lang="en-US" altLang="en-US" sz="4200" b="1">
                <a:solidFill>
                  <a:schemeClr val="tx1"/>
                </a:solidFill>
                <a:latin typeface="Tahoma" panose="020B0604030504040204" pitchFamily="34" charset="0"/>
                <a:ea typeface="Tahoma" panose="020B0604030504040204" pitchFamily="34" charset="0"/>
                <a:cs typeface="Tahoma" panose="020B0604030504040204" pitchFamily="34" charset="0"/>
              </a:rPr>
              <a:t>Types of Ladders &amp; Stairways</a:t>
            </a:r>
          </a:p>
        </p:txBody>
      </p:sp>
      <p:pic>
        <p:nvPicPr>
          <p:cNvPr id="12" name="Picture 11" descr="C:\Reynaldo\Stairways_Ladders jpg\Slide1.JPG"/>
          <p:cNvPicPr>
            <a:picLocks noChangeAspect="1" noChangeArrowheads="1"/>
          </p:cNvPicPr>
          <p:nvPr/>
        </p:nvPicPr>
        <p:blipFill rotWithShape="1">
          <a:blip r:embed="rId4">
            <a:extLst>
              <a:ext uri="{28A0092B-C50C-407E-A947-70E740481C1C}">
                <a14:useLocalDpi xmlns:a14="http://schemas.microsoft.com/office/drawing/2010/main" val="0"/>
              </a:ext>
            </a:extLst>
          </a:blip>
          <a:srcRect t="8696" r="4299" b="2751"/>
          <a:stretch/>
        </p:blipFill>
        <p:spPr bwMode="auto">
          <a:xfrm>
            <a:off x="952500" y="2286000"/>
            <a:ext cx="3324118"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86736B1-A678-45EE-8CC1-2E6AA9251A88}"/>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288292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idx="1"/>
          </p:nvPr>
        </p:nvSpPr>
        <p:spPr>
          <a:xfrm>
            <a:off x="1524000" y="1768803"/>
            <a:ext cx="4252686" cy="2193598"/>
          </a:xfrm>
        </p:spPr>
        <p:txBody>
          <a:bodyPr>
            <a:normAutofit/>
          </a:bodyPr>
          <a:lstStyle/>
          <a:p>
            <a:pPr>
              <a:lnSpc>
                <a:spcPct val="90000"/>
              </a:lnSpc>
              <a:spcBef>
                <a:spcPct val="45000"/>
              </a:spcBef>
            </a:pPr>
            <a:r>
              <a:rPr lang="en-US" altLang="en-US"/>
              <a:t>Slips</a:t>
            </a:r>
          </a:p>
          <a:p>
            <a:pPr>
              <a:lnSpc>
                <a:spcPct val="90000"/>
              </a:lnSpc>
              <a:spcBef>
                <a:spcPct val="45000"/>
              </a:spcBef>
            </a:pPr>
            <a:r>
              <a:rPr lang="en-US" altLang="en-US"/>
              <a:t>Trips</a:t>
            </a:r>
          </a:p>
          <a:p>
            <a:pPr>
              <a:lnSpc>
                <a:spcPct val="90000"/>
              </a:lnSpc>
              <a:spcBef>
                <a:spcPct val="45000"/>
              </a:spcBef>
            </a:pPr>
            <a:r>
              <a:rPr lang="en-US" altLang="en-US"/>
              <a:t>Falls</a:t>
            </a:r>
          </a:p>
          <a:p>
            <a:pPr>
              <a:lnSpc>
                <a:spcPct val="90000"/>
              </a:lnSpc>
              <a:spcBef>
                <a:spcPct val="45000"/>
              </a:spcBef>
            </a:pPr>
            <a:endParaRPr lang="en-US" altLang="en-US" sz="2800"/>
          </a:p>
        </p:txBody>
      </p:sp>
      <p:sp>
        <p:nvSpPr>
          <p:cNvPr id="12293" name="Rectangle 7"/>
          <p:cNvSpPr>
            <a:spLocks noGrp="1" noChangeArrowheads="1"/>
          </p:cNvSpPr>
          <p:nvPr>
            <p:ph type="title"/>
          </p:nvPr>
        </p:nvSpPr>
        <p:spPr>
          <a:xfrm>
            <a:off x="424282" y="586629"/>
            <a:ext cx="8229600" cy="1143000"/>
          </a:xfrm>
        </p:spPr>
        <p:txBody>
          <a:bodyPr>
            <a:normAutofit fontScale="90000"/>
          </a:bodyPr>
          <a:lstStyle/>
          <a:p>
            <a:r>
              <a:rPr lang="en-US" altLang="en-US" dirty="0"/>
              <a:t>Hazards Associated with </a:t>
            </a:r>
            <a:br>
              <a:rPr lang="en-US" altLang="en-US" dirty="0"/>
            </a:br>
            <a:r>
              <a:rPr lang="en-US" altLang="en-US" dirty="0"/>
              <a:t>Stairs and </a:t>
            </a:r>
            <a:r>
              <a:rPr lang="es-PR" altLang="en-US" dirty="0"/>
              <a:t>Ladders</a:t>
            </a:r>
            <a:r>
              <a:rPr lang="en-US" altLang="en-US" dirty="0"/>
              <a:t>  </a:t>
            </a:r>
          </a:p>
        </p:txBody>
      </p:sp>
      <p:pic>
        <p:nvPicPr>
          <p:cNvPr id="12294" name="Picture 11" descr="Additional Exampl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23835"/>
            <a:ext cx="2244654" cy="33334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5" name="Text Box 13"/>
          <p:cNvSpPr txBox="1">
            <a:spLocks noChangeArrowheads="1"/>
          </p:cNvSpPr>
          <p:nvPr/>
        </p:nvSpPr>
        <p:spPr bwMode="auto">
          <a:xfrm>
            <a:off x="5550129" y="5462996"/>
            <a:ext cx="2257125" cy="523220"/>
          </a:xfrm>
          <a:prstGeom prst="rect">
            <a:avLst/>
          </a:prstGeom>
          <a:solidFill>
            <a:srgbClr val="FF99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FF00"/>
              </a:buClr>
              <a:buChar char="•"/>
              <a:defRPr sz="3200">
                <a:solidFill>
                  <a:schemeClr val="bg1"/>
                </a:solidFill>
                <a:latin typeface="Arial" panose="020B0604020202020204" pitchFamily="34" charset="0"/>
              </a:defRPr>
            </a:lvl1pPr>
            <a:lvl2pPr marL="742950" indent="-285750">
              <a:spcBef>
                <a:spcPct val="20000"/>
              </a:spcBef>
              <a:buClr>
                <a:srgbClr val="FFFF00"/>
              </a:buClr>
              <a:buChar char="–"/>
              <a:defRPr sz="2800">
                <a:solidFill>
                  <a:schemeClr val="bg1"/>
                </a:solidFill>
                <a:latin typeface="Arial" panose="020B0604020202020204" pitchFamily="34" charset="0"/>
              </a:defRPr>
            </a:lvl2pPr>
            <a:lvl3pPr marL="1143000" indent="-228600">
              <a:spcBef>
                <a:spcPct val="20000"/>
              </a:spcBef>
              <a:buClr>
                <a:srgbClr val="FFFF00"/>
              </a:buClr>
              <a:buChar char="•"/>
              <a:defRPr sz="2400">
                <a:solidFill>
                  <a:schemeClr val="bg1"/>
                </a:solidFill>
                <a:latin typeface="Arial" panose="020B0604020202020204" pitchFamily="34" charset="0"/>
              </a:defRPr>
            </a:lvl3pPr>
            <a:lvl4pPr marL="1600200" indent="-228600">
              <a:spcBef>
                <a:spcPct val="20000"/>
              </a:spcBef>
              <a:buClr>
                <a:srgbClr val="FFFF00"/>
              </a:buClr>
              <a:buChar char="–"/>
              <a:defRPr sz="2000">
                <a:solidFill>
                  <a:schemeClr val="bg1"/>
                </a:solidFill>
                <a:latin typeface="Arial" panose="020B0604020202020204" pitchFamily="34" charset="0"/>
              </a:defRPr>
            </a:lvl4pPr>
            <a:lvl5pPr marL="2057400" indent="-228600">
              <a:spcBef>
                <a:spcPct val="20000"/>
              </a:spcBef>
              <a:buClr>
                <a:srgbClr val="FFFF00"/>
              </a:buClr>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00"/>
              </a:buClr>
              <a:buChar char="»"/>
              <a:defRPr sz="2000">
                <a:solidFill>
                  <a:schemeClr val="bg1"/>
                </a:solidFill>
                <a:latin typeface="Arial" panose="020B0604020202020204" pitchFamily="34" charset="0"/>
              </a:defRPr>
            </a:lvl9pPr>
          </a:lstStyle>
          <a:p>
            <a:pPr algn="ctr">
              <a:spcBef>
                <a:spcPct val="0"/>
              </a:spcBef>
              <a:buClrTx/>
              <a:buFontTx/>
              <a:buNone/>
            </a:pPr>
            <a:r>
              <a:rPr lang="en-US" altLang="en-US" sz="1400">
                <a:solidFill>
                  <a:schemeClr val="tx1"/>
                </a:solidFill>
              </a:rPr>
              <a:t>Improper use of the top rung of a step ladder</a:t>
            </a:r>
          </a:p>
        </p:txBody>
      </p:sp>
      <p:sp>
        <p:nvSpPr>
          <p:cNvPr id="8" name="TextBox 7"/>
          <p:cNvSpPr txBox="1"/>
          <p:nvPr/>
        </p:nvSpPr>
        <p:spPr>
          <a:xfrm>
            <a:off x="3999207" y="6271371"/>
            <a:ext cx="1777479" cy="215444"/>
          </a:xfrm>
          <a:prstGeom prst="rect">
            <a:avLst/>
          </a:prstGeom>
          <a:noFill/>
        </p:spPr>
        <p:txBody>
          <a:bodyPr wrap="square" rtlCol="0">
            <a:spAutoFit/>
          </a:bodyPr>
          <a:lstStyle/>
          <a:p>
            <a:pPr algn="ctr"/>
            <a:r>
              <a:rPr lang="en-US" sz="800">
                <a:latin typeface="Tahoma" panose="020B0604030504040204" pitchFamily="34" charset="0"/>
                <a:ea typeface="Tahoma" panose="020B0604030504040204" pitchFamily="34" charset="0"/>
                <a:cs typeface="Tahoma" panose="020B0604030504040204" pitchFamily="34" charset="0"/>
              </a:rPr>
              <a:t>Source of photos: OSHA</a:t>
            </a:r>
          </a:p>
        </p:txBody>
      </p:sp>
      <p:pic>
        <p:nvPicPr>
          <p:cNvPr id="9"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2791" y="3700216"/>
            <a:ext cx="26670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id="{A401F9A1-2E05-4C6D-A72F-920745D4C18E}"/>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40477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6"/>
          <p:cNvSpPr>
            <a:spLocks noGrp="1" noChangeArrowheads="1"/>
          </p:cNvSpPr>
          <p:nvPr>
            <p:ph type="body" idx="1"/>
          </p:nvPr>
        </p:nvSpPr>
        <p:spPr>
          <a:xfrm>
            <a:off x="1047045" y="2309105"/>
            <a:ext cx="4419600" cy="2735354"/>
          </a:xfrm>
        </p:spPr>
        <p:txBody>
          <a:bodyPr>
            <a:normAutofit/>
          </a:bodyPr>
          <a:lstStyle/>
          <a:p>
            <a:pPr>
              <a:lnSpc>
                <a:spcPct val="90000"/>
              </a:lnSpc>
              <a:spcBef>
                <a:spcPct val="45000"/>
              </a:spcBef>
            </a:pPr>
            <a:r>
              <a:rPr lang="en-US" altLang="en-US"/>
              <a:t>Electrical Hazards</a:t>
            </a:r>
          </a:p>
          <a:p>
            <a:pPr>
              <a:lnSpc>
                <a:spcPct val="90000"/>
              </a:lnSpc>
              <a:spcBef>
                <a:spcPct val="45000"/>
              </a:spcBef>
            </a:pPr>
            <a:r>
              <a:rPr lang="en-US" altLang="en-US"/>
              <a:t>Falling Objects</a:t>
            </a:r>
          </a:p>
          <a:p>
            <a:pPr>
              <a:lnSpc>
                <a:spcPct val="90000"/>
              </a:lnSpc>
              <a:spcBef>
                <a:spcPct val="45000"/>
              </a:spcBef>
            </a:pPr>
            <a:r>
              <a:rPr lang="en-US" altLang="en-US"/>
              <a:t>Protruding objects, sharp edges, or rough spots</a:t>
            </a:r>
          </a:p>
          <a:p>
            <a:pPr>
              <a:lnSpc>
                <a:spcPct val="90000"/>
              </a:lnSpc>
              <a:spcBef>
                <a:spcPct val="45000"/>
              </a:spcBef>
            </a:pPr>
            <a:endParaRPr lang="en-US" altLang="en-US" sz="2800"/>
          </a:p>
        </p:txBody>
      </p:sp>
      <p:sp>
        <p:nvSpPr>
          <p:cNvPr id="12293" name="Rectangle 7"/>
          <p:cNvSpPr>
            <a:spLocks noGrp="1" noChangeArrowheads="1"/>
          </p:cNvSpPr>
          <p:nvPr>
            <p:ph type="title"/>
          </p:nvPr>
        </p:nvSpPr>
        <p:spPr>
          <a:xfrm>
            <a:off x="457200" y="785022"/>
            <a:ext cx="8229600" cy="1143000"/>
          </a:xfrm>
        </p:spPr>
        <p:txBody>
          <a:bodyPr>
            <a:normAutofit fontScale="90000"/>
          </a:bodyPr>
          <a:lstStyle/>
          <a:p>
            <a:r>
              <a:rPr lang="en-US" altLang="en-US" dirty="0"/>
              <a:t>Hazards Associated with </a:t>
            </a:r>
            <a:br>
              <a:rPr lang="en-US" altLang="en-US" dirty="0"/>
            </a:br>
            <a:r>
              <a:rPr lang="en-US" altLang="en-US" dirty="0"/>
              <a:t>Stairs and </a:t>
            </a:r>
            <a:r>
              <a:rPr lang="es-PR" altLang="en-US" dirty="0"/>
              <a:t>Ladders</a:t>
            </a:r>
            <a:r>
              <a:rPr lang="en-US" altLang="en-US" dirty="0"/>
              <a:t>  </a:t>
            </a:r>
          </a:p>
        </p:txBody>
      </p:sp>
      <p:sp>
        <p:nvSpPr>
          <p:cNvPr id="8" name="TextBox 7"/>
          <p:cNvSpPr txBox="1"/>
          <p:nvPr/>
        </p:nvSpPr>
        <p:spPr>
          <a:xfrm>
            <a:off x="6664754" y="6324035"/>
            <a:ext cx="1777479" cy="215444"/>
          </a:xfrm>
          <a:prstGeom prst="rect">
            <a:avLst/>
          </a:prstGeom>
          <a:noFill/>
        </p:spPr>
        <p:txBody>
          <a:bodyPr wrap="square" rtlCol="0">
            <a:spAutoFit/>
          </a:bodyPr>
          <a:lstStyle/>
          <a:p>
            <a:pPr algn="r"/>
            <a:r>
              <a:rPr lang="en-US" sz="800">
                <a:latin typeface="Tahoma" panose="020B0604030504040204" pitchFamily="34" charset="0"/>
                <a:ea typeface="Tahoma" panose="020B0604030504040204" pitchFamily="34" charset="0"/>
                <a:cs typeface="Tahoma" panose="020B0604030504040204" pitchFamily="34" charset="0"/>
              </a:rPr>
              <a:t>Source: OSHA</a:t>
            </a:r>
          </a:p>
        </p:txBody>
      </p:sp>
      <p:pic>
        <p:nvPicPr>
          <p:cNvPr id="9" name="Picture 2" descr="C:\My Documents\1910-Sub D\1910 SUB D - Stair railings and guards\Slide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900" y="2236795"/>
            <a:ext cx="2253766" cy="3594241"/>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6113601" y="5997516"/>
            <a:ext cx="2312365" cy="276999"/>
          </a:xfrm>
          <a:prstGeom prst="rect">
            <a:avLst/>
          </a:prstGeom>
          <a:solidFill>
            <a:srgbClr val="00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
              <a:t>    This is an unsafe condition.</a:t>
            </a:r>
          </a:p>
        </p:txBody>
      </p:sp>
      <p:sp>
        <p:nvSpPr>
          <p:cNvPr id="7" name="Title 1">
            <a:extLst>
              <a:ext uri="{FF2B5EF4-FFF2-40B4-BE49-F238E27FC236}">
                <a16:creationId xmlns:a16="http://schemas.microsoft.com/office/drawing/2014/main" id="{AD2465F5-CDE6-48AD-8C8D-EEE5F93FDB90}"/>
              </a:ext>
            </a:extLst>
          </p:cNvPr>
          <p:cNvSpPr txBox="1">
            <a:spLocks/>
          </p:cNvSpPr>
          <p:nvPr/>
        </p:nvSpPr>
        <p:spPr>
          <a:xfrm>
            <a:off x="0" y="0"/>
            <a:ext cx="9144000" cy="476250"/>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a:t>Stairways and Ladders</a:t>
            </a:r>
            <a:endParaRPr lang="en-US"/>
          </a:p>
        </p:txBody>
      </p:sp>
    </p:spTree>
    <p:extLst>
      <p:ext uri="{BB962C8B-B14F-4D97-AF65-F5344CB8AC3E}">
        <p14:creationId xmlns:p14="http://schemas.microsoft.com/office/powerpoint/2010/main" val="30206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4E9D9D-62A9-4114-A281-1562635F6BA0}">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AE9566E-29AB-4AC9-B37D-0AF2AB0EFCE4}">
  <ds:schemaRefs>
    <ds:schemaRef ds:uri="http://schemas.microsoft.com/sharepoint/v3/contenttype/forms"/>
  </ds:schemaRefs>
</ds:datastoreItem>
</file>

<file path=customXml/itemProps3.xml><?xml version="1.0" encoding="utf-8"?>
<ds:datastoreItem xmlns:ds="http://schemas.openxmlformats.org/officeDocument/2006/customXml" ds:itemID="{683CAC88-15E7-4E18-AA3A-1774675F1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66</TotalTime>
  <Words>3875</Words>
  <Application>Microsoft Office PowerPoint</Application>
  <PresentationFormat>On-screen Show (4:3)</PresentationFormat>
  <Paragraphs>456</Paragraphs>
  <Slides>39</Slides>
  <Notes>38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Hazards Associated with  Stairs and Ladders  </vt:lpstr>
      <vt:lpstr>Hazards Associated with  Stairs and Ladders  </vt:lpstr>
      <vt:lpstr>PowerPoint Presentation</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Reducing or Eliminating Hazards</vt:lpstr>
      <vt:lpstr>Employer requirements</vt:lpstr>
      <vt:lpstr>Hazard Recognition - Ladders</vt:lpstr>
      <vt:lpstr>Hazard Recognition - Stairs</vt:lpstr>
      <vt:lpstr>PowerPoint Presentation</vt:lpstr>
      <vt:lpstr>PowerPoint Presentation</vt:lpstr>
      <vt:lpstr>Knowledge Check</vt:lpstr>
      <vt:lpstr>Knowledge Check</vt:lpstr>
      <vt:lpstr>Knowledge Check</vt:lpstr>
      <vt:lpstr>Knowledge Check</vt:lpstr>
      <vt:lpstr>Knowledge Check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4</cp:revision>
  <dcterms:created xsi:type="dcterms:W3CDTF">2021-02-23T12:58:27Z</dcterms:created>
  <dcterms:modified xsi:type="dcterms:W3CDTF">2023-03-16T15:22:17Z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