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
  </p:notesMasterIdLst>
  <p:sldIdLst>
    <p:sldId id="45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456" r:id="rId35"/>
    <p:sldId id="421" r:id="rId36"/>
    <p:sldId id="45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453" r:id="rId53"/>
    <p:sldId id="45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B7554-0236-4170-B5D7-E7A6C1B8E686}" v="953" dt="2021-11-16T19:23:11.462"/>
    <p1510:client id="{84C59BF5-9A68-413B-8B27-AF6D4B2A3CFD}" v="8" dt="2023-03-12T02:48:36.707"/>
    <p1510:client id="{E2649D6F-5FF7-7C6A-E8FA-80EB4F875933}" v="37" dt="2022-05-06T12:11:31.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67" autoAdjust="0"/>
  </p:normalViewPr>
  <p:slideViewPr>
    <p:cSldViewPr snapToGrid="0">
      <p:cViewPr varScale="1">
        <p:scale>
          <a:sx n="71" d="100"/>
          <a:sy n="71" d="100"/>
        </p:scale>
        <p:origin x="27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SLTC/etools/respiratory/respirator_selection.html#change_schedule_exposur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sha.gov/SLTC/etools/respiratory/respirator_selection_airvsatmos_resp.html" TargetMode="External"/><Relationship Id="rId5" Type="http://schemas.openxmlformats.org/officeDocument/2006/relationships/hyperlink" Target="https://www.osha.gov/SLTC/etools/respiratory/respirator_selection.html#respirator_selection_apf" TargetMode="External"/><Relationship Id="rId4" Type="http://schemas.openxmlformats.org/officeDocument/2006/relationships/hyperlink" Target="https://www.osha.gov/SLTC/etools/respiratory/respirator_selection.html#respirator_selection_factor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a:solidFill>
                  <a:schemeClr val="tx1"/>
                </a:solidFill>
                <a:latin typeface="+mn-lt"/>
                <a:ea typeface="+mn-ea"/>
                <a:cs typeface="+mn-cs"/>
              </a:rPr>
            </a:br>
            <a:r>
              <a:rPr lang="en-US" sz="1200" b="0" i="0" u="none" strike="noStrike" kern="1200" baseline="0">
                <a:solidFill>
                  <a:schemeClr val="tx1"/>
                </a:solidFill>
                <a:latin typeface="+mn-lt"/>
                <a:ea typeface="+mn-ea"/>
                <a:cs typeface="+mn-cs"/>
              </a:rPr>
              <a:t>When these controls are not feasible or do not provide sufficient protection, the use of personal protective equipment (PPE) is required.</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187012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a:t>(OSHA Publication</a:t>
            </a:r>
            <a:r>
              <a:rPr lang="en-US" baseline="0"/>
              <a:t> 3151-12R, </a:t>
            </a:r>
            <a:r>
              <a:rPr lang="en-US"/>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Class</a:t>
            </a:r>
            <a:r>
              <a:rPr lang="en-US" baseline="0"/>
              <a:t> G hard hats are intended for general service use, such as building construction, shipbuilding, lumbering, and manufacturing. Class G hard hats provide good impact protection, but limited voltage protection (proof-tested at 2,200 volts).</a:t>
            </a:r>
            <a:endParaRPr lang="en-US"/>
          </a:p>
          <a:p>
            <a:br>
              <a:rPr lang="en-US"/>
            </a:b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11316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Class E hard hats are designed for electrical/utility work. They</a:t>
            </a:r>
            <a:r>
              <a:rPr lang="en-US" baseline="0"/>
              <a:t> protect against falling objects and provide protection against conductors with higher voltage levels (proof-tested at 20,000 volts).</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327594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Class C</a:t>
            </a:r>
            <a:r>
              <a:rPr lang="en-US" baseline="0"/>
              <a:t> hard hats provide limited protection, mostly from bumps against fixed objects. Class C hard hats do not provide any protection against electrical hazards.</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47939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a:br>
            <a:r>
              <a:rPr lang="en-US"/>
              <a:t>(OSHA Publication</a:t>
            </a:r>
            <a:r>
              <a:rPr lang="en-US" baseline="0"/>
              <a:t> 3151-12R, </a:t>
            </a:r>
            <a:r>
              <a:rPr lang="en-US"/>
              <a:t>2003)</a:t>
            </a:r>
          </a:p>
          <a:p>
            <a:br>
              <a:rPr lang="en-US"/>
            </a:br>
            <a:r>
              <a:rPr lang="en-US" b="1">
                <a:hlinkClick r:id="rId3"/>
              </a:rPr>
              <a:t>1926.102(a)(2)</a:t>
            </a:r>
            <a:endParaRPr lang="en-US"/>
          </a:p>
          <a:p>
            <a:r>
              <a:rPr lang="en-US"/>
              <a:t>Eye and face protection equipment required by this Part shall meet the requirements specified in American National Standards Institute, Z87.1-1968, Practice for Occupational and Educational Eye and Face Protection.</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1701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solidFill>
                  <a:schemeClr val="tx1"/>
                </a:solidFill>
                <a:hlinkClick r:id="rId3"/>
              </a:rPr>
              <a:t>1926.102(a)(2)</a:t>
            </a:r>
            <a:endParaRPr lang="en-US">
              <a:solidFill>
                <a:schemeClr val="tx1"/>
              </a:solidFill>
            </a:endParaRPr>
          </a:p>
          <a:p>
            <a:r>
              <a:rPr lang="en-US"/>
              <a:t>Eye and face protection equipment required by this Part shall meet the requirements specified in American National Standards Institute, Z87.1-1968, Practice for Occupational and Educational Eye and Face Protection.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“Selecting the most suitable eye and face protection for employees should take into consideration the following elements: </a:t>
            </a:r>
          </a:p>
          <a:p>
            <a:pPr marL="171450" indent="-171450">
              <a:buFont typeface="Arial" panose="020B0604020202020204" pitchFamily="34" charset="0"/>
              <a:buChar char="•"/>
            </a:pPr>
            <a:r>
              <a:rPr lang="en-US"/>
              <a:t>Ability to protect against specific workplace hazards. </a:t>
            </a:r>
          </a:p>
          <a:p>
            <a:pPr marL="171450" indent="-171450">
              <a:buFont typeface="Arial" panose="020B0604020202020204" pitchFamily="34" charset="0"/>
              <a:buChar char="•"/>
            </a:pPr>
            <a:r>
              <a:rPr lang="en-US"/>
              <a:t>Should fit properly and be reasonably comfortable to wear. </a:t>
            </a:r>
          </a:p>
          <a:p>
            <a:pPr marL="171450" indent="-171450">
              <a:buFont typeface="Arial" panose="020B0604020202020204" pitchFamily="34" charset="0"/>
              <a:buChar char="•"/>
            </a:pPr>
            <a:r>
              <a:rPr lang="en-US"/>
              <a:t>Should provide unrestricted vision and movement. </a:t>
            </a:r>
          </a:p>
          <a:p>
            <a:pPr marL="171450" indent="-171450">
              <a:buFont typeface="Arial" panose="020B0604020202020204" pitchFamily="34" charset="0"/>
              <a:buChar char="•"/>
            </a:pPr>
            <a:r>
              <a:rPr lang="en-US"/>
              <a:t>Should be durable and cleanable.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Should allow unrestricted functioning of any other required PPE.” </a:t>
            </a:r>
            <a:br>
              <a:rPr lang="en-US"/>
            </a:br>
            <a:r>
              <a:rPr lang="en-US"/>
              <a:t>(OSHA Publication</a:t>
            </a:r>
            <a:r>
              <a:rPr lang="en-US" baseline="0"/>
              <a:t> 3151-12R, </a:t>
            </a:r>
            <a:r>
              <a:rPr lang="en-US"/>
              <a:t>2003)</a:t>
            </a:r>
          </a:p>
          <a:p>
            <a:pPr marL="0" indent="0">
              <a:buFontTx/>
              <a:buNone/>
            </a:pPr>
            <a:endParaRPr lang="en-US"/>
          </a:p>
          <a:p>
            <a:pPr marL="0" indent="0">
              <a:buFontTx/>
              <a:buNone/>
            </a:pP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20508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b="1"/>
              <a:t>https://www.osha.gov/SLTC/etools/eyeandface/ppe/impact.html#spectacles</a:t>
            </a:r>
          </a:p>
          <a:p>
            <a:pPr marL="0" indent="0">
              <a:buFontTx/>
              <a:buNone/>
            </a:pPr>
            <a:endParaRPr lang="en-US"/>
          </a:p>
          <a:p>
            <a:r>
              <a:rPr lang="en-US">
                <a:effectLst/>
              </a:rPr>
              <a:t>“Safety spectacles are intended to shield the wearer's eyes from impact hazards such as flying fragments, objects, large chips, and particles. Workers are required to use eye safety spectacles with side shields when there is a hazard from flying objects. Non-side shield spectacles are not acceptable eye protection for impact hazards.</a:t>
            </a:r>
          </a:p>
          <a:p>
            <a:r>
              <a:rPr lang="en-US">
                <a:effectLst/>
              </a:rPr>
              <a:t>The frames of safety spectacles are constructed of metal and/or plastic and can be fitted with either corrective or </a:t>
            </a:r>
            <a:r>
              <a:rPr lang="en-US" err="1">
                <a:effectLst/>
              </a:rPr>
              <a:t>plano</a:t>
            </a:r>
            <a:r>
              <a:rPr lang="en-US">
                <a:effectLst/>
              </a:rPr>
              <a:t> impact-resistant lenses. Side shields may be incorporated into the frames of safety spectacles when needed. Consider each component of safety spectacles when selecting the appropriate device for your workplace.”</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pPr marL="0" indent="0">
              <a:buFontTx/>
              <a:buNone/>
            </a:pP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00194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b="1"/>
          </a:p>
          <a:p>
            <a:pPr marL="0" marR="0" indent="0" algn="l" defTabSz="914400" rtl="0" eaLnBrk="1" fontAlgn="auto" latinLnBrk="0" hangingPunct="1">
              <a:lnSpc>
                <a:spcPct val="100000"/>
              </a:lnSpc>
              <a:spcBef>
                <a:spcPts val="0"/>
              </a:spcBef>
              <a:spcAft>
                <a:spcPts val="0"/>
              </a:spcAft>
              <a:buClrTx/>
              <a:buSzTx/>
              <a:buFontTx/>
              <a:buNone/>
              <a:tabLst/>
              <a:defRPr/>
            </a:pPr>
            <a:r>
              <a:rPr lang="en-US"/>
              <a:t>Googles “are tight-fitting eye protection that completely cover the eyes, eye sockets and the facial area immediately surrounding the eyes and provide protection from impact, dust and splashes. Some goggles will fit over corrective lenses.” </a:t>
            </a:r>
            <a:br>
              <a:rPr lang="en-US"/>
            </a:br>
            <a:r>
              <a:rPr lang="en-US"/>
              <a:t>(OSHA Publication</a:t>
            </a:r>
            <a:r>
              <a:rPr lang="en-US" baseline="0"/>
              <a:t> 3151-12R, </a:t>
            </a:r>
            <a:r>
              <a:rPr lang="en-US"/>
              <a:t>2003)</a:t>
            </a:r>
          </a:p>
          <a:p>
            <a:endParaRPr lang="en-US"/>
          </a:p>
          <a:p>
            <a:r>
              <a:rPr lang="en-US" b="1"/>
              <a:t>https://www.osha.gov/SLTC/etools/eyeandface/ppe/impact.html#goggles</a:t>
            </a:r>
          </a:p>
          <a:p>
            <a:endParaRPr lang="en-US"/>
          </a:p>
          <a:p>
            <a:r>
              <a:rPr lang="en-US">
                <a:effectLst/>
              </a:rPr>
              <a:t>“Safety goggles are intended to shield the wearer's eyes from impact hazards such as flying fragments, objects, large chips, and particles. Goggles fit the face immediately surrounding the eyes and form a protective seal around the eyes. This prevents objects from entering under or around the goggles.</a:t>
            </a:r>
          </a:p>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Safety goggles may incorporate prescription lenses mounted behind protective lenses for individuals requiring vision correction. Take time to consider specific lens, frame, and ventilation options when selecting safety goggles.”</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endParaRPr lang="en-US">
              <a:effectLst/>
            </a:endParaRP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329838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a:br>
            <a:r>
              <a:rPr lang="en-US"/>
              <a:t>(OSHA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498767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https://www.osha.gov/SLTC/etools/eyeandface/ppe/impact.html#faceshields</a:t>
            </a:r>
          </a:p>
          <a:p>
            <a:endParaRPr lang="en-US"/>
          </a:p>
          <a:p>
            <a:r>
              <a:rPr lang="en-US">
                <a:effectLst/>
              </a:rPr>
              <a:t>“Face shields are intended to protect the entire face or portions of it from impact hazards such as flying fragments, objects, large chips, and particles. When worn alone, face shields </a:t>
            </a:r>
            <a:r>
              <a:rPr lang="en-US" i="1">
                <a:effectLst/>
              </a:rPr>
              <a:t>do not</a:t>
            </a:r>
            <a:r>
              <a:rPr lang="en-US">
                <a:effectLst/>
              </a:rPr>
              <a:t> protect employees from impact hazards. Use face shields in combination with safety spectacles or goggles, even in the absence of dust or potential splashes, for additional protection beyond that offered by spectacles or goggles alone.”</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130662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effectLst/>
              </a:rPr>
              <a:t>https://www.osha.gov/SLTC/etools/eyeandface/employer/requirements.html</a:t>
            </a:r>
          </a:p>
          <a:p>
            <a:endParaRPr lang="en-US">
              <a:effectLst/>
            </a:endParaRPr>
          </a:p>
          <a:p>
            <a:r>
              <a:rPr lang="en-US">
                <a:effectLst/>
              </a:rPr>
              <a:t>“Employers must ensure that employees who wear prescription (Rx) lenses or contacts use personal protective equipment (PPE) that incorporates the prescription or use eye protection that can be worn over prescription lenses.</a:t>
            </a:r>
          </a:p>
          <a:p>
            <a:r>
              <a:rPr lang="en-US">
                <a:effectLst/>
              </a:rPr>
              <a:t>Workers who wear prescription glasses must also wear required eye protection. </a:t>
            </a:r>
          </a:p>
          <a:p>
            <a:pPr lvl="1"/>
            <a:r>
              <a:rPr lang="en-US">
                <a:effectLst/>
              </a:rPr>
              <a:t>Eye and face protection that fits comfortably over glasses is available.</a:t>
            </a:r>
          </a:p>
          <a:p>
            <a:pPr lvl="1"/>
            <a:r>
              <a:rPr lang="en-US">
                <a:effectLst/>
              </a:rPr>
              <a:t>Safety goggles and spectacles may incorporate prescription lenses.</a:t>
            </a:r>
          </a:p>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Dust and chemicals present additional hazards to contacts wearers. OSHA recommends that workers have an extra pair of contacts or eyeglasses in case of contact failure or loss.”</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endParaRPr lang="en-US">
              <a:effectLst/>
            </a:endParaRP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416035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utilized in construction.</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employers and employees regarding personal protective equipment.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4476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https://www.osha.gov/SLTC/etools/respiratory/respirator_selection.html </a:t>
            </a:r>
          </a:p>
          <a:p>
            <a:endParaRPr lang="en-US" b="1"/>
          </a:p>
          <a:p>
            <a:r>
              <a:rPr lang="en-US" b="0"/>
              <a:t>“In order to select an appropriate respirator you must:</a:t>
            </a:r>
          </a:p>
          <a:p>
            <a:pPr marL="171450" indent="-171450">
              <a:buFont typeface="Arial" panose="020B0604020202020204" pitchFamily="34" charset="0"/>
              <a:buChar char="•"/>
            </a:pPr>
            <a:r>
              <a:rPr lang="en-US"/>
              <a:t>Conduct </a:t>
            </a:r>
            <a:r>
              <a:rPr lang="en-US">
                <a:solidFill>
                  <a:schemeClr val="tx1"/>
                </a:solidFill>
              </a:rPr>
              <a:t>an </a:t>
            </a:r>
            <a:r>
              <a:rPr lang="en-US">
                <a:solidFill>
                  <a:schemeClr val="tx1"/>
                </a:solidFill>
                <a:hlinkClick r:id="rId3" tooltip="exposure assessment"/>
              </a:rPr>
              <a:t>exposure assessment</a:t>
            </a:r>
            <a:r>
              <a:rPr lang="en-US">
                <a:solidFill>
                  <a:schemeClr val="tx1"/>
                </a:solidFill>
              </a:rPr>
              <a:t> to determine the type and amount of hazardous exposure</a:t>
            </a:r>
          </a:p>
          <a:p>
            <a:pPr marL="171450" indent="-171450">
              <a:buFont typeface="Arial" panose="020B0604020202020204" pitchFamily="34" charset="0"/>
              <a:buChar char="•"/>
            </a:pPr>
            <a:r>
              <a:rPr lang="en-US">
                <a:solidFill>
                  <a:schemeClr val="tx1"/>
                </a:solidFill>
              </a:rPr>
              <a:t>Take into account the </a:t>
            </a:r>
            <a:r>
              <a:rPr lang="en-US">
                <a:solidFill>
                  <a:schemeClr val="tx1"/>
                </a:solidFill>
                <a:hlinkClick r:id="rId4" tooltip="factors that can influence respirator selection"/>
              </a:rPr>
              <a:t>factors that can influence respirator selection</a:t>
            </a:r>
            <a:r>
              <a:rPr lang="en-US">
                <a:solidFill>
                  <a:schemeClr val="tx1"/>
                </a:solidFill>
              </a:rPr>
              <a:t> such as job-site and worker characteristics</a:t>
            </a:r>
          </a:p>
          <a:p>
            <a:pPr marL="171450" indent="-171450">
              <a:buFont typeface="Arial" panose="020B0604020202020204" pitchFamily="34" charset="0"/>
              <a:buChar char="•"/>
            </a:pPr>
            <a:r>
              <a:rPr lang="en-US">
                <a:solidFill>
                  <a:schemeClr val="tx1"/>
                </a:solidFill>
              </a:rPr>
              <a:t>Understand the </a:t>
            </a:r>
            <a:r>
              <a:rPr lang="en-US">
                <a:solidFill>
                  <a:schemeClr val="tx1"/>
                </a:solidFill>
                <a:hlinkClick r:id="rId5" tooltip="assigned protection factors"/>
              </a:rPr>
              <a:t>assigned protection factors</a:t>
            </a:r>
            <a:endParaRPr lang="en-US">
              <a:solidFill>
                <a:schemeClr val="tx1"/>
              </a:solidFill>
            </a:endParaRPr>
          </a:p>
          <a:p>
            <a:pPr marL="171450" indent="-171450">
              <a:buFont typeface="Arial" panose="020B0604020202020204" pitchFamily="34" charset="0"/>
              <a:buChar char="•"/>
            </a:pPr>
            <a:r>
              <a:rPr lang="en-US">
                <a:solidFill>
                  <a:schemeClr val="tx1"/>
                </a:solidFill>
              </a:rPr>
              <a:t>Know the various </a:t>
            </a:r>
            <a:r>
              <a:rPr lang="en-US">
                <a:solidFill>
                  <a:schemeClr val="tx1"/>
                </a:solidFill>
                <a:hlinkClick r:id="rId6" tooltip="kinds of respirators"/>
              </a:rPr>
              <a:t>kinds of respira</a:t>
            </a:r>
            <a:r>
              <a:rPr lang="en-US">
                <a:hlinkClick r:id="rId6" tooltip="kinds of respirators"/>
              </a:rPr>
              <a:t>tors</a:t>
            </a:r>
            <a:r>
              <a:rPr lang="en-US"/>
              <a:t> and their relevant characteristics.”</a:t>
            </a:r>
            <a:br>
              <a:rPr lang="en-US"/>
            </a:br>
            <a:r>
              <a:rPr lang="en-US"/>
              <a:t>(OSHA Respiratory Protection</a:t>
            </a:r>
            <a:r>
              <a:rPr lang="en-US" baseline="0"/>
              <a:t> </a:t>
            </a:r>
            <a:r>
              <a:rPr lang="en-US" baseline="0" err="1"/>
              <a:t>eTool</a:t>
            </a:r>
            <a:r>
              <a:rPr lang="en-US" baseline="0"/>
              <a:t> 1998)</a:t>
            </a:r>
            <a:endParaRPr lang="en-US"/>
          </a:p>
          <a:p>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56126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https://www.osha.gov/dts/osta/otm/noise/index.html </a:t>
            </a:r>
          </a:p>
          <a:p>
            <a:br>
              <a:rPr lang="en-US"/>
            </a:br>
            <a:r>
              <a:rPr lang="en-US"/>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a:p>
          <a:p>
            <a:r>
              <a:rPr lang="en-US"/>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a:br>
            <a:r>
              <a:rPr lang="en-US"/>
              <a:t>(OSHA Noise</a:t>
            </a:r>
            <a:r>
              <a:rPr lang="en-US" baseline="0"/>
              <a:t> and Hearing Conservation </a:t>
            </a:r>
            <a:r>
              <a:rPr lang="en-US" baseline="0" err="1"/>
              <a:t>eTool</a:t>
            </a:r>
            <a:r>
              <a:rPr lang="en-US" baseline="0"/>
              <a:t>, 2005)</a:t>
            </a:r>
            <a:br>
              <a:rPr lang="en-US"/>
            </a:b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29494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https://www.osha.gov/dts/osta/otm/noise/index.html </a:t>
            </a:r>
          </a:p>
          <a:p>
            <a:br>
              <a:rPr lang="en-US"/>
            </a:br>
            <a:r>
              <a:rPr lang="en-US"/>
              <a:t>“Hearing protection devices (HPDs) are considered the last option to control exposures to noise. HPDs are generally used during the necessary time it takes to implement engineering or administrative controls, or when such controls are not feasible.” </a:t>
            </a:r>
            <a:br>
              <a:rPr lang="en-US"/>
            </a:br>
            <a:r>
              <a:rPr lang="en-US"/>
              <a:t>(OSHA Noise</a:t>
            </a:r>
            <a:r>
              <a:rPr lang="en-US" baseline="0"/>
              <a:t> and Hearing Conservation </a:t>
            </a:r>
            <a:r>
              <a:rPr lang="en-US" baseline="0" err="1"/>
              <a:t>eTool</a:t>
            </a:r>
            <a:r>
              <a:rPr lang="en-US" baseline="0"/>
              <a:t>, 2005)</a:t>
            </a:r>
          </a:p>
          <a:p>
            <a:endParaRPr lang="en-US" baseline="0"/>
          </a:p>
          <a:p>
            <a:r>
              <a:rPr lang="en-US" baseline="0"/>
              <a:t>This slide shows some examples of hearing protection devices.</a:t>
            </a:r>
          </a:p>
          <a:p>
            <a:endParaRPr lang="en-US" baseline="0"/>
          </a:p>
          <a:p>
            <a:r>
              <a:rPr lang="en-US" baseline="0"/>
              <a:t>https://www.osha.gov/dts/osta/otm/new_noise/appendixe.pdf </a:t>
            </a:r>
            <a:br>
              <a:rPr lang="en-US"/>
            </a:br>
            <a:endParaRPr lang="en-US" baseline="0"/>
          </a:p>
          <a:p>
            <a:r>
              <a:rPr lang="en-US" baseline="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err="1"/>
              <a:t>n.d.</a:t>
            </a:r>
            <a:r>
              <a:rPr lang="en-US" baseline="0"/>
              <a:t>). </a:t>
            </a:r>
            <a:br>
              <a:rPr lang="en-US" baseline="0"/>
            </a:b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73656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“If a workplace hazard assessment reveals that employees face potential injury to hands and arms that cannot be eliminated through engineering and work practice controls, employers must ensure that employees wear appropriate protection. Potential hazards include skin absorption of harmful substances, chemical or thermal burns, electrical dangers, bruises, abrasions, cuts, punctures, fractures and amputations. Protective equipment includes gloves, finger guards and arm coverings or elbow-length gloves.”</a:t>
            </a:r>
            <a:br>
              <a:rPr lang="en-US"/>
            </a:br>
            <a:r>
              <a:rPr lang="en-US"/>
              <a:t>(OSHA Publication</a:t>
            </a:r>
            <a:r>
              <a:rPr lang="en-US" baseline="0"/>
              <a:t> 3151-12R, </a:t>
            </a:r>
            <a:r>
              <a:rPr lang="en-US"/>
              <a:t>2003)</a:t>
            </a:r>
          </a:p>
          <a:p>
            <a:br>
              <a:rPr lang="en-US"/>
            </a:br>
            <a:br>
              <a:rPr lang="en-US"/>
            </a:b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36807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a:br>
            <a:br>
              <a:rPr lang="en-US" dirty="0"/>
            </a:br>
            <a:r>
              <a:rPr lang="en-US" dirty="0"/>
              <a:t>The following are examples of some factors that may influence the selection of protective gloves for a workplace. Type of chemicals handled. </a:t>
            </a:r>
          </a:p>
          <a:p>
            <a:pPr marL="171450" indent="-171450">
              <a:buFont typeface="Arial" panose="020B0604020202020204" pitchFamily="34" charset="0"/>
              <a:buChar char="•"/>
            </a:pPr>
            <a:r>
              <a:rPr lang="en-US" dirty="0"/>
              <a:t>Nature of contact (total immersion, splash, etc.). </a:t>
            </a:r>
          </a:p>
          <a:p>
            <a:pPr marL="171450" indent="-171450">
              <a:buFont typeface="Arial" panose="020B0604020202020204" pitchFamily="34" charset="0"/>
              <a:buChar char="•"/>
            </a:pPr>
            <a:r>
              <a:rPr lang="en-US" dirty="0"/>
              <a:t>Duration of contact. </a:t>
            </a:r>
          </a:p>
          <a:p>
            <a:pPr marL="171450" indent="-171450">
              <a:buFont typeface="Arial" panose="020B0604020202020204" pitchFamily="34" charset="0"/>
              <a:buChar char="•"/>
            </a:pPr>
            <a:r>
              <a:rPr lang="en-US" dirty="0"/>
              <a:t>Area requiring protection (hand only, forearm, arm). </a:t>
            </a:r>
          </a:p>
          <a:p>
            <a:pPr marL="171450" indent="-171450">
              <a:buFont typeface="Arial" panose="020B0604020202020204" pitchFamily="34" charset="0"/>
              <a:buChar char="•"/>
            </a:pPr>
            <a:r>
              <a:rPr lang="en-US" dirty="0"/>
              <a:t>Grip requirements (dry, wet, oily). </a:t>
            </a:r>
          </a:p>
          <a:p>
            <a:pPr marL="171450" indent="-171450">
              <a:buFont typeface="Arial" panose="020B0604020202020204" pitchFamily="34" charset="0"/>
              <a:buChar char="•"/>
            </a:pPr>
            <a:r>
              <a:rPr lang="en-US" dirty="0"/>
              <a:t>Thermal protection. </a:t>
            </a:r>
          </a:p>
          <a:p>
            <a:pPr marL="171450" indent="-171450">
              <a:buFont typeface="Arial" panose="020B0604020202020204" pitchFamily="34" charset="0"/>
              <a:buChar char="•"/>
            </a:pPr>
            <a:r>
              <a:rPr lang="en-US" dirty="0"/>
              <a:t>Size and comfort. </a:t>
            </a:r>
          </a:p>
          <a:p>
            <a:pPr marL="171450" indent="-171450">
              <a:buFont typeface="Arial" panose="020B0604020202020204" pitchFamily="34" charset="0"/>
              <a:buChar char="•"/>
            </a:pPr>
            <a:r>
              <a:rPr lang="en-US" dirty="0"/>
              <a:t>Abrasion/resistance requirements. </a:t>
            </a:r>
          </a:p>
          <a:p>
            <a:pPr marL="171450" indent="-171450">
              <a:buFont typeface="Arial" panose="020B0604020202020204" pitchFamily="34" charset="0"/>
              <a:buChar char="•"/>
            </a:pPr>
            <a:r>
              <a:rPr lang="en-US" dirty="0"/>
              <a:t>Gloves made from a wide variety of materials are designed for many types of workplace hazards. In general, gloves fall into four groups: </a:t>
            </a:r>
          </a:p>
          <a:p>
            <a:pPr marL="171450" indent="-171450">
              <a:buFont typeface="Arial" panose="020B0604020202020204" pitchFamily="34" charset="0"/>
              <a:buChar char="•"/>
            </a:pPr>
            <a:r>
              <a:rPr lang="en-US" dirty="0"/>
              <a:t>Gloves made of leather, canvas or metal mesh; </a:t>
            </a:r>
          </a:p>
          <a:p>
            <a:pPr marL="171450" indent="-171450">
              <a:buFont typeface="Arial" panose="020B0604020202020204" pitchFamily="34" charset="0"/>
              <a:buChar char="•"/>
            </a:pPr>
            <a:r>
              <a:rPr lang="en-US" dirty="0"/>
              <a:t>Fabric and coated fabric gloves; </a:t>
            </a:r>
          </a:p>
          <a:p>
            <a:pPr marL="171450" indent="-171450">
              <a:buFont typeface="Arial" panose="020B0604020202020204" pitchFamily="34" charset="0"/>
              <a:buChar char="•"/>
            </a:pPr>
            <a:r>
              <a:rPr lang="en-US" dirty="0"/>
              <a:t>Chemical- and liquid-resistant gloves; </a:t>
            </a:r>
          </a:p>
          <a:p>
            <a:pPr marL="171450" indent="-171450">
              <a:buFont typeface="Arial" panose="020B0604020202020204" pitchFamily="34" charset="0"/>
              <a:buChar char="•"/>
            </a:pPr>
            <a:r>
              <a:rPr lang="en-US" dirty="0"/>
              <a:t>Insulating rubber gloves (See 29 CFR 1910.137 and the following section on electrical protective equipment for detailed requirements on the selection, use and care of insulating rubber gloves).”</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5732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“Employees who face possible foot or leg injuries from falling or rolling objects or from crushing or penetrating materials should</a:t>
            </a:r>
            <a:r>
              <a:rPr lang="en-US" baseline="0"/>
              <a:t> </a:t>
            </a:r>
            <a:r>
              <a:rPr lang="en-US"/>
              <a:t>wear protective footwear. Also, employees whose work involves exposure to hot substances or corrosive or poisonous materials must have protective gear to cover exposed body parts, including legs and feet….</a:t>
            </a:r>
          </a:p>
          <a:p>
            <a:endParaRPr lang="en-US"/>
          </a:p>
          <a:p>
            <a:r>
              <a:rPr lang="en-US"/>
              <a:t>Examples of situations in which an employee should wear foot and/or leg protection include: </a:t>
            </a:r>
          </a:p>
          <a:p>
            <a:pPr marL="171450" indent="-171450">
              <a:buFont typeface="Arial" panose="020B0604020202020204" pitchFamily="34" charset="0"/>
              <a:buChar char="•"/>
            </a:pPr>
            <a:r>
              <a:rPr lang="en-US"/>
              <a:t>When heavy objects such as barrels or tools might roll onto or fall on the employee's feet;</a:t>
            </a:r>
          </a:p>
          <a:p>
            <a:pPr marL="171450" indent="-171450">
              <a:buFont typeface="Arial" panose="020B0604020202020204" pitchFamily="34" charset="0"/>
              <a:buChar char="•"/>
            </a:pPr>
            <a:r>
              <a:rPr lang="en-US"/>
              <a:t>Working with sharp objects such as nails or spikes that could pierce the soles or uppers of ordinary shoes;</a:t>
            </a:r>
          </a:p>
          <a:p>
            <a:pPr marL="171450" indent="-171450">
              <a:buFont typeface="Arial" panose="020B0604020202020204" pitchFamily="34" charset="0"/>
              <a:buChar char="•"/>
            </a:pPr>
            <a:r>
              <a:rPr lang="en-US"/>
              <a:t>Exposure to molten metal that might splash on feet or legs;</a:t>
            </a:r>
          </a:p>
          <a:p>
            <a:pPr marL="171450" indent="-171450">
              <a:buFont typeface="Arial" panose="020B0604020202020204" pitchFamily="34" charset="0"/>
              <a:buChar char="•"/>
            </a:pPr>
            <a:r>
              <a:rPr lang="en-US"/>
              <a:t>Working on or around hot, wet, or slippery surfaces; and </a:t>
            </a:r>
          </a:p>
          <a:p>
            <a:pPr marL="171450" indent="-171450">
              <a:buFont typeface="Arial" panose="020B0604020202020204" pitchFamily="34" charset="0"/>
              <a:buChar char="•"/>
            </a:pPr>
            <a:r>
              <a:rPr lang="en-US"/>
              <a:t>Working when electrical hazards are present.”</a:t>
            </a:r>
            <a:br>
              <a:rPr lang="en-US"/>
            </a:br>
            <a:r>
              <a:rPr lang="en-US"/>
              <a:t>(OSHA Publication</a:t>
            </a:r>
            <a:r>
              <a:rPr lang="en-US" baseline="0"/>
              <a:t> 3151-12R, </a:t>
            </a:r>
            <a:r>
              <a:rPr lang="en-US"/>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151828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b="0"/>
              <a:t>“Safety shoes </a:t>
            </a:r>
            <a:r>
              <a:rPr lang="en-US"/>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a:p>
          <a:p>
            <a:r>
              <a:rPr lang="en-US" b="0"/>
              <a:t>“Metatarsal guards </a:t>
            </a:r>
            <a:r>
              <a:rPr lang="en-US"/>
              <a:t>protect the instep area from impact and compression. Made of aluminum, steel, fiber or plastic, these guards may be strapped to the outside of shoes.”</a:t>
            </a:r>
          </a:p>
          <a:p>
            <a:endParaRPr lang="en-US"/>
          </a:p>
          <a:p>
            <a:r>
              <a:rPr lang="en-US" b="0"/>
              <a:t>“Electrically conductive shoes </a:t>
            </a:r>
            <a:r>
              <a:rPr lang="en-US"/>
              <a:t>provide protection against the buildup of static electricity…. Employees exposed to electrical hazards must never wear conductive shoes.”</a:t>
            </a:r>
          </a:p>
          <a:p>
            <a:endParaRPr lang="en-US"/>
          </a:p>
          <a:p>
            <a:r>
              <a:rPr lang="en-US" b="0"/>
              <a:t>“Electrical hazard, safety-toe shoes </a:t>
            </a:r>
            <a:r>
              <a:rPr lang="en-US"/>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(OSHA Publication</a:t>
            </a:r>
            <a:r>
              <a:rPr lang="en-US" baseline="0"/>
              <a:t> 3151-12R, </a:t>
            </a:r>
            <a:r>
              <a:rPr lang="en-US"/>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67485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 </a:t>
            </a:r>
          </a:p>
          <a:p>
            <a:pPr marL="171450" indent="-171450">
              <a:buFont typeface="Arial" panose="020B0604020202020204" pitchFamily="34" charset="0"/>
              <a:buChar char="•"/>
            </a:pPr>
            <a:r>
              <a:rPr lang="en-US"/>
              <a:t>Temperature extremes; </a:t>
            </a:r>
          </a:p>
          <a:p>
            <a:pPr marL="171450" indent="-171450">
              <a:buFont typeface="Arial" panose="020B0604020202020204" pitchFamily="34" charset="0"/>
              <a:buChar char="•"/>
            </a:pPr>
            <a:r>
              <a:rPr lang="en-US"/>
              <a:t>Hot splashes from molten metals and other hot liquids; </a:t>
            </a:r>
          </a:p>
          <a:p>
            <a:pPr marL="171450" indent="-171450">
              <a:buFont typeface="Arial" panose="020B0604020202020204" pitchFamily="34" charset="0"/>
              <a:buChar char="•"/>
            </a:pPr>
            <a:r>
              <a:rPr lang="en-US"/>
              <a:t>Potential impacts from tools, machinery and materials; </a:t>
            </a:r>
          </a:p>
          <a:p>
            <a:pPr marL="171450" indent="-171450">
              <a:buFont typeface="Arial" panose="020B0604020202020204" pitchFamily="34" charset="0"/>
              <a:buChar char="•"/>
            </a:pPr>
            <a:r>
              <a:rPr lang="en-US"/>
              <a:t>Hazardous chemicals. “</a:t>
            </a:r>
          </a:p>
          <a:p>
            <a:pPr marL="0" marR="0" indent="0" algn="l" defTabSz="914400" rtl="0" eaLnBrk="1" fontAlgn="auto" latinLnBrk="0" hangingPunct="1">
              <a:lnSpc>
                <a:spcPct val="100000"/>
              </a:lnSpc>
              <a:spcBef>
                <a:spcPts val="0"/>
              </a:spcBef>
              <a:spcAft>
                <a:spcPts val="0"/>
              </a:spcAft>
              <a:buClrTx/>
              <a:buSzTx/>
              <a:buFontTx/>
              <a:buNone/>
              <a:tabLst/>
              <a:defRPr/>
            </a:pPr>
            <a:r>
              <a:rPr lang="en-US"/>
              <a:t>(OSHA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4119724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br>
              <a:rPr lang="en-US"/>
            </a:br>
            <a:br>
              <a:rPr lang="en-US"/>
            </a:br>
            <a:r>
              <a:rPr lang="en-US"/>
              <a:t>If a hazard assessment indicates a need for full body protection against toxic substances or harmful physical agents, the clothing should be carefully inspected before each use, it must fit each worker properly and it must function properly and for the purpose for which it is intended.</a:t>
            </a:r>
            <a:br>
              <a:rPr lang="en-US"/>
            </a:br>
            <a:br>
              <a:rPr lang="en-US"/>
            </a:br>
            <a:r>
              <a:rPr lang="en-US"/>
              <a:t>Protective clothing comes in a variety of materials, each effective against particular hazards, such as:</a:t>
            </a:r>
          </a:p>
          <a:p>
            <a:pPr marL="171450" indent="-171450">
              <a:buFont typeface="Arial" panose="020B0604020202020204" pitchFamily="34" charset="0"/>
              <a:buChar char="•"/>
            </a:pPr>
            <a:r>
              <a:rPr lang="en-US" b="0"/>
              <a:t>Paper-like fiber used for disposable suits provide protection against dust and splashes. </a:t>
            </a:r>
          </a:p>
          <a:p>
            <a:pPr marL="171450" indent="-171450">
              <a:buFont typeface="Arial" panose="020B0604020202020204" pitchFamily="34" charset="0"/>
              <a:buChar char="•"/>
            </a:pPr>
            <a:r>
              <a:rPr lang="en-US" b="0"/>
              <a:t>Treated wool and cotton adapts well to changing temperatures, is comfortable, and fire-resistant and protects against dust, abrasions and rough and irritating surfaces. </a:t>
            </a:r>
          </a:p>
          <a:p>
            <a:pPr marL="171450" indent="-171450">
              <a:buFont typeface="Arial" panose="020B0604020202020204" pitchFamily="34" charset="0"/>
              <a:buChar char="•"/>
            </a:pPr>
            <a:r>
              <a:rPr lang="en-US" b="0"/>
              <a:t>Duck is a closely woven cotton fabric that protects against cuts and bruises when handling heavy, sharp or rough materials. </a:t>
            </a:r>
          </a:p>
          <a:p>
            <a:pPr marL="171450" indent="-171450">
              <a:buFont typeface="Arial" panose="020B0604020202020204" pitchFamily="34" charset="0"/>
              <a:buChar char="•"/>
            </a:pPr>
            <a:r>
              <a:rPr lang="en-US" b="0"/>
              <a:t>Leather is often used to protect against dry heat and flames.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Rubber, rubberized fabrics, neoprene and plastics protect </a:t>
            </a:r>
            <a:r>
              <a:rPr lang="en-US"/>
              <a:t>against certain chemicals and physical hazards. When chemical or physical hazards are present, check with the clothing manufacturer to ensure that the material selected will provide protection against the specific hazard.”</a:t>
            </a:r>
            <a:br>
              <a:rPr lang="en-US"/>
            </a:br>
            <a:r>
              <a:rPr lang="en-US"/>
              <a:t>(OSHA Publication</a:t>
            </a:r>
            <a:r>
              <a:rPr lang="en-US" baseline="0"/>
              <a:t> 3151-12R, </a:t>
            </a:r>
            <a:r>
              <a:rPr lang="en-US"/>
              <a:t>2003)</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606371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https://www.osha.gov/laws-regs/standardinterpretations/2009-08-05</a:t>
            </a:r>
          </a:p>
          <a:p>
            <a:endParaRPr lang="en-US" dirty="0"/>
          </a:p>
          <a:p>
            <a:r>
              <a:rPr lang="en-US" dirty="0"/>
              <a:t>29 CFR 1926.201(1) states:</a:t>
            </a:r>
          </a:p>
          <a:p>
            <a:r>
              <a:rPr lang="en-US" dirty="0"/>
              <a:t>Flaggers. Signaling by flaggers and the use of flaggers, including warning garments worn by flaggers shall conform to Part VI of the Manual on Uniform Traffic Control Devices (1988 Edition, Revision 3 or the Millennium Edition), which are incorporated by reference in §1926.200(g)(2).</a:t>
            </a:r>
          </a:p>
          <a:p>
            <a:endParaRPr lang="en-US" dirty="0"/>
          </a:p>
          <a:p>
            <a:r>
              <a:rPr lang="en-US" dirty="0"/>
              <a:t>For work to which 29 CFR Part 1926 Subpart P (Excavations) applies, § 1926.651(d) requires that "employees exposed to public vehicular traffic shall be provided with, and shall wear, warning vests or other suitable garments marked with or made of reflectorized or high-visibility material</a:t>
            </a:r>
          </a:p>
          <a:p>
            <a:endParaRPr lang="en-US" dirty="0"/>
          </a:p>
          <a:p>
            <a:r>
              <a:rPr lang="en-US" dirty="0"/>
              <a:t>Section 5(a)(1) requires employers to provide their employees:</a:t>
            </a:r>
          </a:p>
          <a:p>
            <a:r>
              <a:rPr lang="en-US" dirty="0"/>
              <a:t>...employment and a place of employment which are free from recognized hazards that are causing or are likely to cause death or serious physical harm to his employees....</a:t>
            </a:r>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544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367859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2494652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fall arrest systems are for workers to wear if there is a danger of falling from elevation. They are designed to stop the fall with as little shock and recoil as possible, or to completely prevent a fall. OSHA requires employers to properly fit and train each worker who will use a PFAS.</a:t>
            </a:r>
          </a:p>
          <a:p>
            <a:pPr marL="0" indent="0">
              <a:buFontTx/>
              <a:buNone/>
            </a:pPr>
            <a:endParaRPr lang="en-US" dirty="0"/>
          </a:p>
          <a:p>
            <a:pPr marL="0" indent="0">
              <a:buFontTx/>
              <a:buNone/>
            </a:pPr>
            <a:r>
              <a:rPr lang="en-US" dirty="0"/>
              <a:t>A full-body harness has straps worn around your trunk and thighs, with the D-ring in back to attach the harness to other parts of the system. If you fall, a properly fitted harness spreads the stopping force over your thighs, pelvis, chest, and shoulders.</a:t>
            </a:r>
          </a:p>
          <a:p>
            <a:pPr marL="0" indent="0">
              <a:buFontTx/>
              <a:buNone/>
            </a:pPr>
            <a:endParaRPr lang="en-US" dirty="0"/>
          </a:p>
          <a:p>
            <a:pPr marL="0" indent="0">
              <a:buFontTx/>
              <a:buNone/>
            </a:pPr>
            <a:r>
              <a:rPr lang="en-US" dirty="0"/>
              <a:t>Follow manufacturers’ instructions for wearing harnesses and inspect your equipment before each use.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Unprotected sides and edges. Each employee on a walking/working surface (horizontal and vertical surface) with an unprotected side or edge which is 6 feet (1.8 m) or more above a lower level shall be protected from falling by the use of guardrail systems, safety net systems, or personal fall arrest systems. [1926.501(b)(1)] </a:t>
            </a:r>
          </a:p>
          <a:p>
            <a:pPr marL="0" indent="0">
              <a:buFontTx/>
              <a:buNone/>
            </a:pPr>
            <a:endParaRPr lang="en-US" dirty="0"/>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75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br>
              <a:rPr lang="en-US"/>
            </a:br>
            <a:r>
              <a:rPr lang="en-US"/>
              <a:t>“Employers are required to train each employee who must use PPE. Employees must be trained to know at least the following: When PPE is necessary. </a:t>
            </a:r>
          </a:p>
          <a:p>
            <a:pPr marL="171450" indent="-171450">
              <a:buFont typeface="Arial" panose="020B0604020202020204" pitchFamily="34" charset="0"/>
              <a:buChar char="•"/>
            </a:pPr>
            <a:r>
              <a:rPr lang="en-US"/>
              <a:t>What PPE is necessary. </a:t>
            </a:r>
          </a:p>
          <a:p>
            <a:pPr marL="171450" indent="-171450">
              <a:buFont typeface="Arial" panose="020B0604020202020204" pitchFamily="34" charset="0"/>
              <a:buChar char="•"/>
            </a:pPr>
            <a:r>
              <a:rPr lang="en-US"/>
              <a:t>How to properly put on, take off, adjust and wear the PPE. </a:t>
            </a:r>
          </a:p>
          <a:p>
            <a:pPr marL="171450" indent="-171450">
              <a:buFont typeface="Arial" panose="020B0604020202020204" pitchFamily="34" charset="0"/>
              <a:buChar char="•"/>
            </a:pPr>
            <a:r>
              <a:rPr lang="en-US"/>
              <a:t>The limitations of the PPE. </a:t>
            </a:r>
          </a:p>
          <a:p>
            <a:pPr marL="171450" indent="-171450">
              <a:buFont typeface="Arial" panose="020B0604020202020204" pitchFamily="34" charset="0"/>
              <a:buChar char="•"/>
            </a:pPr>
            <a:r>
              <a:rPr lang="en-US"/>
              <a:t>Proper care, maintenance, useful life and disposal of PPE. </a:t>
            </a:r>
          </a:p>
          <a:p>
            <a:endParaRPr lang="en-US"/>
          </a:p>
          <a:p>
            <a:r>
              <a:rPr lang="en-US"/>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br>
              <a:rPr lang="en-US"/>
            </a:br>
            <a:br>
              <a:rPr lang="en-US"/>
            </a:br>
            <a:r>
              <a:rPr lang="en-US"/>
              <a:t>The employer must document the training of each employee required to wear or use PPE by preparing a certification containing the name of each employee trained, the date of training and a clear identification of the subject of the certification.”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t> (OSHA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768692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“To ensure the greatest possible protection for employees in the workplace, the cooperative efforts of both employers and employees will help in establishing and maintaining a safe and healthful work environment.</a:t>
            </a:r>
            <a:br>
              <a:rPr lang="en-US"/>
            </a:br>
            <a:br>
              <a:rPr lang="en-US"/>
            </a:br>
            <a:r>
              <a:rPr lang="en-US"/>
              <a:t>In general, employers are responsible for: </a:t>
            </a:r>
          </a:p>
          <a:p>
            <a:pPr marL="171450" indent="-171450">
              <a:buFont typeface="Arial" panose="020B0604020202020204" pitchFamily="34" charset="0"/>
              <a:buChar char="•"/>
            </a:pPr>
            <a:r>
              <a:rPr lang="en-US"/>
              <a:t>Performing a "hazard assessment" of the workplace to identify and control physical and health hazards. </a:t>
            </a:r>
          </a:p>
          <a:p>
            <a:pPr marL="171450" indent="-171450">
              <a:buFont typeface="Arial" panose="020B0604020202020204" pitchFamily="34" charset="0"/>
              <a:buChar char="•"/>
            </a:pPr>
            <a:r>
              <a:rPr lang="en-US"/>
              <a:t>Identifying and providing appropriate PPE for employees. </a:t>
            </a:r>
          </a:p>
          <a:p>
            <a:pPr marL="171450" indent="-171450">
              <a:buFont typeface="Arial" panose="020B0604020202020204" pitchFamily="34" charset="0"/>
              <a:buChar char="•"/>
            </a:pPr>
            <a:r>
              <a:rPr lang="en-US"/>
              <a:t>Training employees in the use and care of the PPE. </a:t>
            </a:r>
          </a:p>
          <a:p>
            <a:pPr marL="171450" indent="-171450">
              <a:buFont typeface="Arial" panose="020B0604020202020204" pitchFamily="34" charset="0"/>
              <a:buChar char="•"/>
            </a:pPr>
            <a:r>
              <a:rPr lang="en-US"/>
              <a:t>Maintaining PPE, including replacing worn or damaged PPE. </a:t>
            </a:r>
          </a:p>
          <a:p>
            <a:pPr marL="171450" indent="-171450">
              <a:buFont typeface="Arial" panose="020B0604020202020204" pitchFamily="34" charset="0"/>
              <a:buChar char="•"/>
            </a:pPr>
            <a:r>
              <a:rPr lang="en-US"/>
              <a:t>Periodically reviewing, updating and evaluating the effectiveness of the PPE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a:t> (OSHA Publication</a:t>
            </a:r>
            <a:r>
              <a:rPr lang="en-US" baseline="0"/>
              <a:t> 3151-12R, </a:t>
            </a:r>
            <a:r>
              <a:rPr lang="en-US"/>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https://www.osha.gov/dte/outreach/intro_osha/7_employee_ppe.pdf</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Welding PPE</a:t>
            </a:r>
            <a:endParaRPr lang="en-US"/>
          </a:p>
          <a:p>
            <a:endParaRPr lang="en-US"/>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a:p>
            <a:pPr marL="0" indent="0">
              <a:buFont typeface="Arial" panose="020B0604020202020204" pitchFamily="34" charset="0"/>
              <a:buNone/>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(OSHA Handout #7 from Introduction to OSHA materials,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Employers Must Provide and Pay for PPE</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702231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“In general, employees should: </a:t>
            </a:r>
          </a:p>
          <a:p>
            <a:pPr marL="171450" indent="-171450">
              <a:buFont typeface="Arial" panose="020B0604020202020204" pitchFamily="34" charset="0"/>
              <a:buChar char="•"/>
            </a:pPr>
            <a:r>
              <a:rPr lang="en-US"/>
              <a:t>Properly wear PPE, </a:t>
            </a:r>
          </a:p>
          <a:p>
            <a:pPr marL="171450" indent="-171450">
              <a:buFont typeface="Arial" panose="020B0604020202020204" pitchFamily="34" charset="0"/>
              <a:buChar char="•"/>
            </a:pPr>
            <a:r>
              <a:rPr lang="en-US"/>
              <a:t>Attend training sessions on PPE, </a:t>
            </a:r>
          </a:p>
          <a:p>
            <a:pPr marL="171450" indent="-171450">
              <a:buFont typeface="Arial" panose="020B0604020202020204" pitchFamily="34" charset="0"/>
              <a:buChar char="•"/>
            </a:pPr>
            <a:r>
              <a:rPr lang="en-US"/>
              <a:t>Care for, clean and maintain PPE, and </a:t>
            </a:r>
          </a:p>
          <a:p>
            <a:pPr marL="171450" indent="-171450">
              <a:buFont typeface="Arial" panose="020B0604020202020204" pitchFamily="34" charset="0"/>
              <a:buChar char="•"/>
            </a:pPr>
            <a:r>
              <a:rPr lang="en-US"/>
              <a:t>Inform a supervisor of the need to repair or replace PPE.”</a:t>
            </a:r>
          </a:p>
          <a:p>
            <a:pPr marL="0" marR="0" indent="0" algn="l" defTabSz="914400" rtl="0" eaLnBrk="1" fontAlgn="auto" latinLnBrk="0" hangingPunct="1">
              <a:lnSpc>
                <a:spcPct val="100000"/>
              </a:lnSpc>
              <a:spcBef>
                <a:spcPts val="0"/>
              </a:spcBef>
              <a:spcAft>
                <a:spcPts val="0"/>
              </a:spcAft>
              <a:buClrTx/>
              <a:buSzTx/>
              <a:buFontTx/>
              <a:buNone/>
              <a:tabLst/>
              <a:defRPr/>
            </a:pPr>
            <a:r>
              <a:rPr lang="en-US"/>
              <a:t> (OSHA Publication</a:t>
            </a:r>
            <a:r>
              <a:rPr lang="en-US" baseline="0"/>
              <a:t> 3151-12R, </a:t>
            </a:r>
            <a:r>
              <a:rPr lang="en-US"/>
              <a:t>2003)</a:t>
            </a:r>
          </a:p>
          <a:p>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32572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Hazard</a:t>
            </a:r>
            <a:r>
              <a:rPr lang="en-US" baseline="0"/>
              <a:t> identification and PPE needed:</a:t>
            </a:r>
          </a:p>
          <a:p>
            <a:pPr marL="171450" indent="-171450">
              <a:buFont typeface="Arial" panose="020B0604020202020204" pitchFamily="34" charset="0"/>
              <a:buChar char="•"/>
            </a:pPr>
            <a:r>
              <a:rPr lang="en-US" baseline="0"/>
              <a:t>Floor opening with fall hazard; sharp edges on sheet metal; bump hazard overhead; potential confined space hazard</a:t>
            </a:r>
          </a:p>
          <a:p>
            <a:pPr marL="171450" indent="-171450">
              <a:buFont typeface="Arial" panose="020B0604020202020204" pitchFamily="34" charset="0"/>
              <a:buChar char="•"/>
            </a:pPr>
            <a:r>
              <a:rPr lang="en-US" baseline="0"/>
              <a:t>PPE needed: fall protection; gloves, goggles, hard hat, </a:t>
            </a:r>
          </a:p>
          <a:p>
            <a:endParaRPr lang="en-US" baseline="0"/>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pPr/>
              <a:t>36</a:t>
            </a:fld>
            <a:endParaRPr lang="en-US"/>
          </a:p>
        </p:txBody>
      </p:sp>
    </p:spTree>
    <p:extLst>
      <p:ext uri="{BB962C8B-B14F-4D97-AF65-F5344CB8AC3E}">
        <p14:creationId xmlns:p14="http://schemas.microsoft.com/office/powerpoint/2010/main" val="2935693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Hazard</a:t>
            </a:r>
            <a:r>
              <a:rPr lang="en-US" baseline="0"/>
              <a:t> identification and PPE needed:</a:t>
            </a:r>
          </a:p>
          <a:p>
            <a:pPr marL="171450" indent="-171450">
              <a:buFont typeface="Arial" panose="020B0604020202020204" pitchFamily="34" charset="0"/>
              <a:buChar char="•"/>
            </a:pPr>
            <a:r>
              <a:rPr lang="en-US" baseline="0"/>
              <a:t>Workers may be exposed traffic hazards, noise, weather conditions (heat); </a:t>
            </a:r>
          </a:p>
          <a:p>
            <a:pPr marL="171450" indent="-171450">
              <a:buFont typeface="Arial" panose="020B0604020202020204" pitchFamily="34" charset="0"/>
              <a:buChar char="•"/>
            </a:pPr>
            <a:r>
              <a:rPr lang="en-US" baseline="0"/>
              <a:t>Highly visible/reflective vests, hearing protection, heat-resistant soles on shoes, eye protection, gloves</a:t>
            </a:r>
          </a:p>
        </p:txBody>
      </p:sp>
      <p:sp>
        <p:nvSpPr>
          <p:cNvPr id="4" name="Slide Number Placeholder 3"/>
          <p:cNvSpPr>
            <a:spLocks noGrp="1"/>
          </p:cNvSpPr>
          <p:nvPr>
            <p:ph type="sldNum" sz="quarter" idx="10"/>
          </p:nvPr>
        </p:nvSpPr>
        <p:spPr/>
        <p:txBody>
          <a:bodyPr/>
          <a:lstStyle/>
          <a:p>
            <a:fld id="{F5D18354-FAF5-4E98-B57F-F6182A7992A0}" type="slidenum">
              <a:rPr lang="en-US" smtClean="0"/>
              <a:pPr/>
              <a:t>37</a:t>
            </a:fld>
            <a:endParaRPr lang="en-US"/>
          </a:p>
        </p:txBody>
      </p:sp>
    </p:spTree>
    <p:extLst>
      <p:ext uri="{BB962C8B-B14F-4D97-AF65-F5344CB8AC3E}">
        <p14:creationId xmlns:p14="http://schemas.microsoft.com/office/powerpoint/2010/main" val="1638704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Hazard</a:t>
            </a:r>
            <a:r>
              <a:rPr lang="en-US" baseline="0"/>
              <a:t> identification and PPE needed:</a:t>
            </a:r>
          </a:p>
          <a:p>
            <a:pPr marL="171450" indent="-171450">
              <a:buFont typeface="Arial" panose="020B0604020202020204" pitchFamily="34" charset="0"/>
              <a:buChar char="•"/>
            </a:pPr>
            <a:r>
              <a:rPr lang="en-US" baseline="0"/>
              <a:t>Worker may be exposed to </a:t>
            </a:r>
            <a:r>
              <a:rPr lang="en-US" baseline="0" err="1"/>
              <a:t>respirable</a:t>
            </a:r>
            <a:r>
              <a:rPr lang="en-US" baseline="0"/>
              <a:t> crystalline silica, flying particles, and noise hazards; </a:t>
            </a:r>
          </a:p>
          <a:p>
            <a:pPr marL="171450" indent="-171450">
              <a:buFont typeface="Arial" panose="020B0604020202020204" pitchFamily="34" charset="0"/>
              <a:buChar char="•"/>
            </a:pPr>
            <a:r>
              <a:rPr lang="en-US" baseline="0"/>
              <a:t>Respiratory protection, eye protection, and hearing protection needed. </a:t>
            </a:r>
          </a:p>
          <a:p>
            <a:pPr marL="171450" indent="-171450">
              <a:buFont typeface="Arial" panose="020B0604020202020204" pitchFamily="34" charset="0"/>
              <a:buChar char="•"/>
            </a:pPr>
            <a:r>
              <a:rPr lang="en-US" baseline="0"/>
              <a:t>(Note: worker may also be exposed to ergonomic hazards)</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pPr/>
              <a:t>38</a:t>
            </a:fld>
            <a:endParaRPr lang="en-US"/>
          </a:p>
        </p:txBody>
      </p:sp>
    </p:spTree>
    <p:extLst>
      <p:ext uri="{BB962C8B-B14F-4D97-AF65-F5344CB8AC3E}">
        <p14:creationId xmlns:p14="http://schemas.microsoft.com/office/powerpoint/2010/main" val="623708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Hazard</a:t>
            </a:r>
            <a:r>
              <a:rPr lang="en-US" baseline="0"/>
              <a:t> identification and PPE needed:</a:t>
            </a:r>
          </a:p>
          <a:p>
            <a:pPr marL="171450" indent="-171450">
              <a:buFont typeface="Arial" panose="020B0604020202020204" pitchFamily="34" charset="0"/>
              <a:buChar char="•"/>
            </a:pPr>
            <a:r>
              <a:rPr lang="en-US" baseline="0"/>
              <a:t>Workers may be exposed to hazardous materials (including lead, asbestos, silica, and other chemicals or heavy metals), noise, struck-by hazards; </a:t>
            </a:r>
          </a:p>
          <a:p>
            <a:pPr marL="171450" indent="-171450">
              <a:buFont typeface="Arial" panose="020B0604020202020204" pitchFamily="34" charset="0"/>
              <a:buChar char="•"/>
            </a:pPr>
            <a:r>
              <a:rPr lang="en-US" baseline="0"/>
              <a:t>PPE needed may include eye, face, head, hand, and foot protection, respiratory protection, hearing protection, and other protective clothing (such as for cutting and welding operations).</a:t>
            </a: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pPr/>
              <a:t>39</a:t>
            </a:fld>
            <a:endParaRPr lang="en-US"/>
          </a:p>
        </p:txBody>
      </p:sp>
    </p:spTree>
    <p:extLst>
      <p:ext uri="{BB962C8B-B14F-4D97-AF65-F5344CB8AC3E}">
        <p14:creationId xmlns:p14="http://schemas.microsoft.com/office/powerpoint/2010/main" val="1555899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85632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The Hierarchy of Control</a:t>
            </a:r>
            <a:r>
              <a:rPr lang="en-US" baseline="0"/>
              <a:t> Methods</a:t>
            </a:r>
          </a:p>
          <a:p>
            <a:pPr marL="628650" lvl="1" indent="-171450">
              <a:buFont typeface="Arial" panose="020B0604020202020204" pitchFamily="34" charset="0"/>
              <a:buChar char="•"/>
            </a:pPr>
            <a:r>
              <a:rPr lang="en-US" baseline="0"/>
              <a:t>Graphic illustrates the effectiveness of the systems used to prevent and control hazards. </a:t>
            </a:r>
          </a:p>
          <a:p>
            <a:pPr marL="628650" lvl="1" indent="-171450">
              <a:buFont typeface="Arial" panose="020B0604020202020204" pitchFamily="34" charset="0"/>
              <a:buChar char="•"/>
            </a:pPr>
            <a:r>
              <a:rPr lang="en-US" baseline="0"/>
              <a:t>Elimination/substitution </a:t>
            </a:r>
          </a:p>
          <a:p>
            <a:pPr marL="1085850" lvl="2" indent="-171450">
              <a:buFont typeface="Arial" panose="020B0604020202020204" pitchFamily="34" charset="0"/>
              <a:buChar char="•"/>
            </a:pPr>
            <a:r>
              <a:rPr lang="en-US" baseline="0"/>
              <a:t>Provides the highest level of protection against hazards. </a:t>
            </a:r>
          </a:p>
          <a:p>
            <a:pPr marL="1085850" lvl="2" indent="-171450">
              <a:buFont typeface="Arial" panose="020B0604020202020204" pitchFamily="34" charset="0"/>
              <a:buChar char="•"/>
            </a:pPr>
            <a:r>
              <a:rPr lang="en-US" baseline="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a:t>PPE - last resort; it is least effective</a:t>
            </a: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752544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139524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314142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1674125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3791692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495431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46</a:t>
            </a:fld>
            <a:endParaRPr lang="en-US"/>
          </a:p>
        </p:txBody>
      </p:sp>
    </p:spTree>
    <p:extLst>
      <p:ext uri="{BB962C8B-B14F-4D97-AF65-F5344CB8AC3E}">
        <p14:creationId xmlns:p14="http://schemas.microsoft.com/office/powerpoint/2010/main" val="2928938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69145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48</a:t>
            </a:fld>
            <a:endParaRPr lang="en-US"/>
          </a:p>
        </p:txBody>
      </p:sp>
    </p:spTree>
    <p:extLst>
      <p:ext uri="{BB962C8B-B14F-4D97-AF65-F5344CB8AC3E}">
        <p14:creationId xmlns:p14="http://schemas.microsoft.com/office/powerpoint/2010/main" val="2181996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2109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6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Engineering</a:t>
            </a:r>
            <a:r>
              <a:rPr lang="en-US" baseline="0"/>
              <a:t> controls</a:t>
            </a:r>
          </a:p>
          <a:p>
            <a:pPr marL="171450" indent="-171450">
              <a:buFont typeface="Arial" panose="020B0604020202020204" pitchFamily="34" charset="0"/>
              <a:buChar char="•"/>
            </a:pPr>
            <a:r>
              <a:rPr lang="en-US" baseline="0"/>
              <a:t>Requires a physical change to the workplace</a:t>
            </a:r>
          </a:p>
          <a:p>
            <a:pPr marL="171450" indent="-171450">
              <a:buFont typeface="Arial" panose="020B0604020202020204" pitchFamily="34" charset="0"/>
              <a:buChar char="•"/>
            </a:pPr>
            <a:r>
              <a:rPr lang="en-US" baseline="0"/>
              <a:t>Based on the following principles: (OSHA 2001)</a:t>
            </a:r>
          </a:p>
          <a:p>
            <a:pPr marL="628650" lvl="1" indent="-171450">
              <a:buFont typeface="Arial" panose="020B0604020202020204" pitchFamily="34" charset="0"/>
              <a:buChar char="•"/>
            </a:pPr>
            <a:r>
              <a:rPr lang="en-US"/>
              <a:t>If feasible, design the facility, equipment, or process to remove the hazard.</a:t>
            </a:r>
          </a:p>
          <a:p>
            <a:pPr marL="628650" lvl="1" indent="-171450">
              <a:buFont typeface="Arial" panose="020B0604020202020204" pitchFamily="34" charset="0"/>
              <a:buChar char="•"/>
            </a:pPr>
            <a:r>
              <a:rPr lang="en-US"/>
              <a:t>If removal is not feasible, enclose the hazard to prevent exposure in normal operations.</a:t>
            </a:r>
          </a:p>
          <a:p>
            <a:pPr marL="628650" lvl="1" indent="-171450">
              <a:buFont typeface="Arial" panose="020B0604020202020204" pitchFamily="34" charset="0"/>
              <a:buChar char="•"/>
            </a:pPr>
            <a:r>
              <a:rPr lang="en-US"/>
              <a:t>Where complete enclosure is not feasible, establish barriers or local ventilation to reduce exposure to the hazard in normal operations.</a:t>
            </a:r>
            <a:endParaRPr lang="en-US" baseline="0"/>
          </a:p>
          <a:p>
            <a:pPr marL="171450" indent="-171450">
              <a:buFont typeface="Arial" panose="020B0604020202020204" pitchFamily="34" charset="0"/>
              <a:buChar char="•"/>
            </a:pPr>
            <a:r>
              <a:rPr lang="en-US" baseline="0"/>
              <a:t>Examples</a:t>
            </a:r>
          </a:p>
          <a:p>
            <a:pPr marL="628650" lvl="1" indent="-171450">
              <a:buFont typeface="Arial" panose="020B0604020202020204" pitchFamily="34" charset="0"/>
              <a:buChar char="•"/>
            </a:pPr>
            <a:r>
              <a:rPr lang="en-US" baseline="0"/>
              <a:t>Isolation – hazard is enclosed prohibiting exposure to worker</a:t>
            </a:r>
          </a:p>
          <a:p>
            <a:pPr marL="628650" lvl="1" indent="-171450">
              <a:buFont typeface="Arial" panose="020B0604020202020204" pitchFamily="34" charset="0"/>
              <a:buChar char="•"/>
            </a:pPr>
            <a:r>
              <a:rPr lang="en-US" baseline="0"/>
              <a:t>Ventilation – air exchanges to reduce atmospheric hazards </a:t>
            </a:r>
          </a:p>
          <a:p>
            <a:pPr marL="628650" lvl="1" indent="-171450">
              <a:buFont typeface="Arial" panose="020B0604020202020204" pitchFamily="34" charset="0"/>
              <a:buChar char="•"/>
            </a:pPr>
            <a:r>
              <a:rPr lang="en-US" baseline="0"/>
              <a:t>Equipment modifications – reduce the hazard through design of the equipment or attachments (Examples: reduced vibration, dust collection system, noise reduction, etc.)</a:t>
            </a:r>
          </a:p>
          <a:p>
            <a:pPr marL="0" lvl="0" indent="0">
              <a:buFontTx/>
              <a:buNone/>
            </a:pPr>
            <a:endParaRPr lang="en-US" baseline="0"/>
          </a:p>
          <a:p>
            <a:pPr marL="0" lvl="0" indent="0">
              <a:buFontTx/>
              <a:buNone/>
            </a:pPr>
            <a:r>
              <a:rPr lang="en-US" b="1" baseline="0"/>
              <a:t>https://www.osha.gov/SLTC/etools/safetyhealth/comp3.html </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246690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Administrative Controls</a:t>
            </a:r>
          </a:p>
          <a:p>
            <a:pPr marL="171450" indent="-171450">
              <a:buFont typeface="Arial" panose="020B0604020202020204" pitchFamily="34" charset="0"/>
              <a:buChar char="•"/>
            </a:pPr>
            <a:r>
              <a:rPr lang="en-US"/>
              <a:t>Includes</a:t>
            </a:r>
            <a:r>
              <a:rPr lang="en-US" baseline="0"/>
              <a:t> work practices</a:t>
            </a:r>
            <a:endParaRPr lang="en-US"/>
          </a:p>
          <a:p>
            <a:pPr marL="171450" indent="-171450">
              <a:buFont typeface="Arial" panose="020B0604020202020204" pitchFamily="34" charset="0"/>
              <a:buChar char="•"/>
            </a:pPr>
            <a:r>
              <a:rPr lang="en-US"/>
              <a:t>Requires the worker or employer to do something</a:t>
            </a:r>
          </a:p>
          <a:p>
            <a:pPr marL="171450" indent="-171450">
              <a:buFont typeface="Arial" panose="020B0604020202020204" pitchFamily="34" charset="0"/>
              <a:buChar char="•"/>
            </a:pPr>
            <a:r>
              <a:rPr lang="en-US"/>
              <a:t>Examples</a:t>
            </a:r>
          </a:p>
          <a:p>
            <a:pPr marL="628650" lvl="1" indent="-171450">
              <a:buFont typeface="Arial" panose="020B0604020202020204" pitchFamily="34" charset="0"/>
              <a:buChar char="•"/>
            </a:pPr>
            <a:r>
              <a:rPr lang="en-US"/>
              <a:t>Proper procedures – workplace rules and other operation-specific rules</a:t>
            </a:r>
          </a:p>
          <a:p>
            <a:pPr marL="628650" lvl="1" indent="-171450">
              <a:buFont typeface="Arial" panose="020B0604020202020204" pitchFamily="34" charset="0"/>
              <a:buChar char="•"/>
            </a:pPr>
            <a:r>
              <a:rPr lang="en-US"/>
              <a:t>Inspection and maintenance – regularly</a:t>
            </a:r>
            <a:r>
              <a:rPr lang="en-US" baseline="0"/>
              <a:t> inspect tools and equipment; keep them well maintained; remove from service any damaged or broken items</a:t>
            </a:r>
          </a:p>
          <a:p>
            <a:pPr marL="628650" lvl="1" indent="-171450">
              <a:buFont typeface="Arial" panose="020B0604020202020204" pitchFamily="34" charset="0"/>
              <a:buChar char="•"/>
            </a:pPr>
            <a:r>
              <a:rPr lang="en-US" baseline="0"/>
              <a:t>Housekeeping </a:t>
            </a:r>
          </a:p>
          <a:p>
            <a:pPr marL="628650" lvl="1" indent="-171450">
              <a:buFont typeface="Arial" panose="020B0604020202020204" pitchFamily="34" charset="0"/>
              <a:buChar char="•"/>
            </a:pPr>
            <a:r>
              <a:rPr lang="en-US" baseline="0"/>
              <a:t>Supervision</a:t>
            </a:r>
          </a:p>
          <a:p>
            <a:pPr marL="628650" lvl="1" indent="-171450">
              <a:buFont typeface="Arial" panose="020B0604020202020204" pitchFamily="34" charset="0"/>
              <a:buChar char="•"/>
            </a:pPr>
            <a:r>
              <a:rPr lang="en-US" baseline="0"/>
              <a:t>Regulated areas – designate areas for lunch and break times; no eating, drinking, smoking, chewing tobacco or gum, and applying cosmetics in workplace</a:t>
            </a:r>
          </a:p>
          <a:p>
            <a:pPr marL="628650" lvl="1" indent="-171450">
              <a:buFont typeface="Arial" panose="020B0604020202020204" pitchFamily="34" charset="0"/>
              <a:buChar char="•"/>
            </a:pPr>
            <a:r>
              <a:rPr lang="en-US" baseline="0"/>
              <a:t>Limit exposure by time and distance – shorten amount of time a worker is exposed to task involving the hazard; distance hazard from workers</a:t>
            </a:r>
            <a:endParaRPr lang="en-US"/>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72658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Examples of administrative controls that could be used to reduce noise exposure are listed here.  (Note: noise protection will be further discussed later in this</a:t>
            </a:r>
            <a:r>
              <a:rPr lang="en-US" baseline="0"/>
              <a:t> presentation)</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13296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“When exposure to hazards cannot be engineered completely out of normal operations or maintenance work, and when safe work practices and other forms of administrative controls cannot provide sufficient additional protection, a supplementary method of control is the use of protective clothing or equipment. This is collectively called personal protective equipment, or PPE. PPE may also be appropriate for controlling hazards while engineering and work practice controls are being installed” (OSHA 2001).</a:t>
            </a:r>
            <a:r>
              <a:rPr lang="en-US" baseline="0"/>
              <a:t>      </a:t>
            </a:r>
          </a:p>
          <a:p>
            <a:endParaRPr lang="en-US" baseline="0"/>
          </a:p>
          <a:p>
            <a:r>
              <a:rPr lang="en-US" b="1"/>
              <a:t>https://www.osha.gov/SLTC/etools/safetyhealth/comp3.html </a:t>
            </a:r>
          </a:p>
          <a:p>
            <a:endParaRPr lang="en-US"/>
          </a:p>
          <a:p>
            <a:r>
              <a:rPr lang="en-US"/>
              <a:t>The</a:t>
            </a:r>
            <a:r>
              <a:rPr lang="en-US" baseline="0"/>
              <a:t> type of PPE needed by workers depends on the hazards to which they are exposed.</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4270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normAutofit/>
          </a:bodyPr>
          <a:lstStyle/>
          <a:p>
            <a:r>
              <a:rPr lang="en-US" b="1"/>
              <a:t>https://www.osha.gov/Publications/osha3151.html </a:t>
            </a:r>
          </a:p>
          <a:p>
            <a:endParaRPr lang="en-US"/>
          </a:p>
          <a:p>
            <a:r>
              <a:rPr lang="en-US"/>
              <a:t>“Protecting employees from potential head injuries is a key element of any safety program. A head injury can impair an employee for life, or it can be fatal. Wearing a safety helmet or hard hat is one of the easiest ways to protect an employee's head from injury. Hard hats can protect employees from impact and penetration hazards as well as from electrical shock and burn hazards.</a:t>
            </a:r>
            <a:br>
              <a:rPr lang="en-US"/>
            </a:br>
            <a:br>
              <a:rPr lang="en-US"/>
            </a:br>
            <a:r>
              <a:rPr lang="en-US"/>
              <a:t>Employers must ensure that their employees wear head protection if any of the following apply: </a:t>
            </a:r>
          </a:p>
          <a:p>
            <a:pPr marL="171450" indent="-171450">
              <a:buFont typeface="Arial" panose="020B0604020202020204" pitchFamily="34" charset="0"/>
              <a:buChar char="•"/>
            </a:pPr>
            <a:r>
              <a:rPr lang="en-US"/>
              <a:t>Objects might fall from above and strike them on the head; </a:t>
            </a:r>
          </a:p>
          <a:p>
            <a:pPr marL="171450" indent="-171450">
              <a:buFont typeface="Arial" panose="020B0604020202020204" pitchFamily="34" charset="0"/>
              <a:buChar char="•"/>
            </a:pPr>
            <a:r>
              <a:rPr lang="en-US"/>
              <a:t>They might bump their heads against fixed objects, such as exposed pipes or beams; or </a:t>
            </a:r>
          </a:p>
          <a:p>
            <a:pPr marL="171450" indent="-171450">
              <a:buFont typeface="Arial" panose="020B0604020202020204" pitchFamily="34" charset="0"/>
              <a:buChar char="•"/>
            </a:pPr>
            <a:r>
              <a:rPr lang="en-US"/>
              <a:t>There is a possibility of accidental head contact with electrical hazards.”  </a:t>
            </a:r>
            <a:br>
              <a:rPr lang="en-US"/>
            </a:br>
            <a:r>
              <a:rPr lang="en-US"/>
              <a:t>(OSHA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pPr/>
              <a:t>10</a:t>
            </a:fld>
            <a:endParaRPr lang="en-US"/>
          </a:p>
        </p:txBody>
      </p:sp>
    </p:spTree>
    <p:extLst>
      <p:ext uri="{BB962C8B-B14F-4D97-AF65-F5344CB8AC3E}">
        <p14:creationId xmlns:p14="http://schemas.microsoft.com/office/powerpoint/2010/main" val="226072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f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www.safetysupplies.co.uk/trolleyed/images/products/reflexkplus.jpg" TargetMode="External"/><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884321" y="2759586"/>
            <a:ext cx="7375357" cy="1338828"/>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algn="ctr" defTabSz="342900">
              <a:defRPr/>
            </a:pPr>
            <a:r>
              <a:rPr lang="en-US" sz="4050" b="1">
                <a:latin typeface="Calibri" panose="020F0502020204030204"/>
                <a:cs typeface="Calibri"/>
              </a:rPr>
              <a:t>Personal Protective Equipment</a:t>
            </a:r>
            <a:endParaRPr kumimoji="0" lang="en-US" sz="40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414" y="1457098"/>
            <a:ext cx="301352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12"/>
            <a:ext cx="8229600" cy="1143000"/>
          </a:xfrm>
        </p:spPr>
        <p:txBody>
          <a:bodyPr>
            <a:normAutofit/>
          </a:bodyPr>
          <a:lstStyle/>
          <a:p>
            <a:r>
              <a:rPr lang="en-US">
                <a:cs typeface="Arial" pitchFamily="34" charset="0"/>
              </a:rPr>
              <a:t>Head Protection</a:t>
            </a:r>
          </a:p>
        </p:txBody>
      </p:sp>
      <p:sp>
        <p:nvSpPr>
          <p:cNvPr id="3" name="Content Placeholder 2"/>
          <p:cNvSpPr>
            <a:spLocks noGrp="1"/>
          </p:cNvSpPr>
          <p:nvPr>
            <p:ph idx="1"/>
          </p:nvPr>
        </p:nvSpPr>
        <p:spPr>
          <a:xfrm>
            <a:off x="914400" y="2006499"/>
            <a:ext cx="7315200" cy="3192463"/>
          </a:xfrm>
        </p:spPr>
        <p:txBody>
          <a:bodyPr/>
          <a:lstStyle/>
          <a:p>
            <a:pPr marL="0" indent="0">
              <a:buNone/>
            </a:pPr>
            <a:r>
              <a:rPr lang="en-US">
                <a:cs typeface="Arial" pitchFamily="34" charset="0"/>
              </a:rPr>
              <a:t>Frequent Causes of Head Injuries:</a:t>
            </a:r>
            <a:endParaRPr lang="en-US">
              <a:solidFill>
                <a:srgbClr val="000000"/>
              </a:solidFill>
            </a:endParaRPr>
          </a:p>
          <a:p>
            <a:pPr lvl="1"/>
            <a:r>
              <a:rPr lang="en-US">
                <a:solidFill>
                  <a:srgbClr val="000000"/>
                </a:solidFill>
              </a:rPr>
              <a:t>Object striking head</a:t>
            </a:r>
          </a:p>
          <a:p>
            <a:pPr lvl="1"/>
            <a:r>
              <a:rPr lang="en-US">
                <a:solidFill>
                  <a:srgbClr val="000000"/>
                </a:solidFill>
              </a:rPr>
              <a:t>Head striking object</a:t>
            </a:r>
          </a:p>
          <a:p>
            <a:pPr lvl="1"/>
            <a:r>
              <a:rPr lang="en-US">
                <a:solidFill>
                  <a:srgbClr val="000000"/>
                </a:solidFill>
              </a:rPr>
              <a:t>Contact with exposed, energized electrical conductors</a:t>
            </a:r>
          </a:p>
          <a:p>
            <a:pPr marL="0" indent="0">
              <a:buNone/>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56" y="4276034"/>
            <a:ext cx="1811363" cy="2091884"/>
          </a:xfrm>
          <a:prstGeom prst="rect">
            <a:avLst/>
          </a:prstGeom>
        </p:spPr>
      </p:pic>
      <p:sp>
        <p:nvSpPr>
          <p:cNvPr id="8" name="TextBox 7"/>
          <p:cNvSpPr txBox="1"/>
          <p:nvPr/>
        </p:nvSpPr>
        <p:spPr>
          <a:xfrm>
            <a:off x="5812419" y="6367918"/>
            <a:ext cx="1905000"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A0EBAE46-4AFF-4D25-ACA4-0A19CAFB5DF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0433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326"/>
            <a:ext cx="8229600" cy="1143000"/>
          </a:xfrm>
        </p:spPr>
        <p:txBody>
          <a:bodyPr/>
          <a:lstStyle/>
          <a:p>
            <a:r>
              <a:rPr lang="en-US"/>
              <a:t>Classes of Hard Hats</a:t>
            </a:r>
          </a:p>
        </p:txBody>
      </p:sp>
      <p:sp>
        <p:nvSpPr>
          <p:cNvPr id="3" name="Content Placeholder 2"/>
          <p:cNvSpPr>
            <a:spLocks noGrp="1"/>
          </p:cNvSpPr>
          <p:nvPr>
            <p:ph idx="1"/>
          </p:nvPr>
        </p:nvSpPr>
        <p:spPr>
          <a:xfrm>
            <a:off x="364815" y="1862133"/>
            <a:ext cx="7772400" cy="4105909"/>
          </a:xfrm>
        </p:spPr>
        <p:txBody>
          <a:bodyPr/>
          <a:lstStyle/>
          <a:p>
            <a:pPr marL="0" indent="0">
              <a:buNone/>
            </a:pPr>
            <a:r>
              <a:rPr lang="en-US"/>
              <a:t>Class G (General)</a:t>
            </a:r>
          </a:p>
          <a:p>
            <a:pPr lvl="1"/>
            <a:r>
              <a:rPr lang="en-US"/>
              <a:t>General service (e.g., building construction, shipbuilding, lumbering, and manufacturing)</a:t>
            </a:r>
          </a:p>
          <a:p>
            <a:pPr lvl="1"/>
            <a:r>
              <a:rPr lang="en-US"/>
              <a:t>Good impact protection</a:t>
            </a:r>
          </a:p>
          <a:p>
            <a:pPr lvl="1"/>
            <a:r>
              <a:rPr lang="en-US"/>
              <a:t>Limited voltage protection</a:t>
            </a:r>
            <a:br>
              <a:rPr lang="en-US"/>
            </a:br>
            <a:r>
              <a:rPr lang="en-US"/>
              <a:t>(proof-tested at 2,200 volts)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98" t="5333" r="6098" b="5364"/>
          <a:stretch/>
        </p:blipFill>
        <p:spPr>
          <a:xfrm>
            <a:off x="6266413" y="3779377"/>
            <a:ext cx="2731237" cy="2080943"/>
          </a:xfrm>
          <a:prstGeom prst="rect">
            <a:avLst/>
          </a:prstGeom>
          <a:ln w="12700">
            <a:solidFill>
              <a:schemeClr val="tx1"/>
            </a:solidFill>
          </a:ln>
        </p:spPr>
      </p:pic>
      <p:sp>
        <p:nvSpPr>
          <p:cNvPr id="8" name="TextBox 7"/>
          <p:cNvSpPr txBox="1"/>
          <p:nvPr/>
        </p:nvSpPr>
        <p:spPr>
          <a:xfrm>
            <a:off x="6553200" y="5860320"/>
            <a:ext cx="1905000"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2F457AE7-C44B-4125-BC2C-0818B1FEB8B0}"/>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9716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5737"/>
            <a:ext cx="8229600" cy="1143000"/>
          </a:xfrm>
        </p:spPr>
        <p:txBody>
          <a:bodyPr/>
          <a:lstStyle/>
          <a:p>
            <a:r>
              <a:rPr lang="en-US"/>
              <a:t>Classes of Hard Hats</a:t>
            </a:r>
          </a:p>
        </p:txBody>
      </p:sp>
      <p:sp>
        <p:nvSpPr>
          <p:cNvPr id="3" name="Content Placeholder 2"/>
          <p:cNvSpPr>
            <a:spLocks noGrp="1"/>
          </p:cNvSpPr>
          <p:nvPr>
            <p:ph idx="1"/>
          </p:nvPr>
        </p:nvSpPr>
        <p:spPr>
          <a:xfrm>
            <a:off x="955876" y="2309149"/>
            <a:ext cx="7543800" cy="2945757"/>
          </a:xfrm>
        </p:spPr>
        <p:txBody>
          <a:bodyPr>
            <a:normAutofit/>
          </a:bodyPr>
          <a:lstStyle/>
          <a:p>
            <a:pPr marL="0" indent="0">
              <a:buNone/>
            </a:pPr>
            <a:r>
              <a:rPr lang="en-US"/>
              <a:t>Class E (Electrical)</a:t>
            </a:r>
          </a:p>
          <a:p>
            <a:pPr lvl="1"/>
            <a:r>
              <a:rPr lang="en-US"/>
              <a:t>Electrical work</a:t>
            </a:r>
          </a:p>
          <a:p>
            <a:pPr lvl="1"/>
            <a:r>
              <a:rPr lang="en-US"/>
              <a:t>Protect against falling objects</a:t>
            </a:r>
          </a:p>
          <a:p>
            <a:pPr lvl="1"/>
            <a:r>
              <a:rPr lang="en-US"/>
              <a:t>Protect against high-voltage shock/burns (proof-tested at 20,000 volts)</a:t>
            </a:r>
            <a:br>
              <a:rPr lang="en-US"/>
            </a:br>
            <a:endParaRPr lang="en-US" sz="900"/>
          </a:p>
        </p:txBody>
      </p:sp>
      <p:sp>
        <p:nvSpPr>
          <p:cNvPr id="4" name="Title 1">
            <a:extLst>
              <a:ext uri="{FF2B5EF4-FFF2-40B4-BE49-F238E27FC236}">
                <a16:creationId xmlns:a16="http://schemas.microsoft.com/office/drawing/2014/main" id="{6F218196-3F36-499F-BBB9-7E0729416BE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5236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502"/>
            <a:ext cx="8229600" cy="1143000"/>
          </a:xfrm>
        </p:spPr>
        <p:txBody>
          <a:bodyPr/>
          <a:lstStyle/>
          <a:p>
            <a:r>
              <a:rPr lang="en-US"/>
              <a:t>Classes of Hard Hats</a:t>
            </a:r>
          </a:p>
        </p:txBody>
      </p:sp>
      <p:sp>
        <p:nvSpPr>
          <p:cNvPr id="3" name="Content Placeholder 2"/>
          <p:cNvSpPr>
            <a:spLocks noGrp="1"/>
          </p:cNvSpPr>
          <p:nvPr>
            <p:ph idx="1"/>
          </p:nvPr>
        </p:nvSpPr>
        <p:spPr>
          <a:xfrm>
            <a:off x="914400" y="1692276"/>
            <a:ext cx="7315200" cy="4438222"/>
          </a:xfrm>
        </p:spPr>
        <p:txBody>
          <a:bodyPr>
            <a:normAutofit/>
          </a:bodyPr>
          <a:lstStyle/>
          <a:p>
            <a:endParaRPr lang="en-US" sz="900"/>
          </a:p>
          <a:p>
            <a:pPr marL="0" indent="0">
              <a:buNone/>
            </a:pPr>
            <a:r>
              <a:rPr lang="en-US"/>
              <a:t>Class C (Conductive)</a:t>
            </a:r>
          </a:p>
          <a:p>
            <a:pPr lvl="1"/>
            <a:r>
              <a:rPr lang="en-US"/>
              <a:t>Designed for comfort, offers limited protection</a:t>
            </a:r>
          </a:p>
          <a:p>
            <a:pPr lvl="1"/>
            <a:r>
              <a:rPr lang="en-US"/>
              <a:t>Protects heads that may bump against fixed objects</a:t>
            </a:r>
          </a:p>
          <a:p>
            <a:pPr lvl="1"/>
            <a:r>
              <a:rPr lang="en-US"/>
              <a:t>Does not protect against falling objects or electrical hazards</a:t>
            </a:r>
          </a:p>
        </p:txBody>
      </p:sp>
      <p:sp>
        <p:nvSpPr>
          <p:cNvPr id="4" name="Title 1">
            <a:extLst>
              <a:ext uri="{FF2B5EF4-FFF2-40B4-BE49-F238E27FC236}">
                <a16:creationId xmlns:a16="http://schemas.microsoft.com/office/drawing/2014/main" id="{18E80202-CAFF-419D-8479-DEB1FFF531C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2288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7675"/>
            <a:ext cx="8229600" cy="1143000"/>
          </a:xfrm>
        </p:spPr>
        <p:txBody>
          <a:bodyPr/>
          <a:lstStyle/>
          <a:p>
            <a:r>
              <a:rPr lang="en-US">
                <a:latin typeface="Arial" pitchFamily="34" charset="0"/>
                <a:cs typeface="Arial" pitchFamily="34" charset="0"/>
              </a:rPr>
              <a:t>Eye and Face Protection</a:t>
            </a:r>
          </a:p>
        </p:txBody>
      </p:sp>
      <p:sp>
        <p:nvSpPr>
          <p:cNvPr id="3" name="Content Placeholder 2"/>
          <p:cNvSpPr>
            <a:spLocks noGrp="1"/>
          </p:cNvSpPr>
          <p:nvPr>
            <p:ph idx="1"/>
          </p:nvPr>
        </p:nvSpPr>
        <p:spPr>
          <a:xfrm>
            <a:off x="457199" y="1524000"/>
            <a:ext cx="6629400" cy="3810000"/>
          </a:xfrm>
        </p:spPr>
        <p:txBody>
          <a:bodyPr>
            <a:normAutofit/>
          </a:bodyPr>
          <a:lstStyle/>
          <a:p>
            <a:pPr marL="0" indent="0">
              <a:buNone/>
            </a:pPr>
            <a:r>
              <a:rPr lang="en-US" dirty="0">
                <a:cs typeface="Arial" pitchFamily="34" charset="0"/>
              </a:rPr>
              <a:t>Common</a:t>
            </a:r>
            <a:r>
              <a:rPr lang="en-US" dirty="0">
                <a:latin typeface="Arial" pitchFamily="34" charset="0"/>
                <a:cs typeface="Arial" pitchFamily="34" charset="0"/>
              </a:rPr>
              <a:t> Causes of Eye Injuries</a:t>
            </a:r>
            <a:endParaRPr lang="en-US" dirty="0"/>
          </a:p>
          <a:p>
            <a:pPr lvl="1"/>
            <a:r>
              <a:rPr lang="en-US" dirty="0"/>
              <a:t>Dust</a:t>
            </a:r>
          </a:p>
          <a:p>
            <a:pPr lvl="1"/>
            <a:r>
              <a:rPr lang="en-US" dirty="0"/>
              <a:t>Flying particles</a:t>
            </a:r>
          </a:p>
          <a:p>
            <a:pPr lvl="1"/>
            <a:r>
              <a:rPr lang="en-US" dirty="0"/>
              <a:t>Harmful chemicals</a:t>
            </a:r>
          </a:p>
          <a:p>
            <a:pPr lvl="1"/>
            <a:r>
              <a:rPr lang="en-US" dirty="0"/>
              <a:t>Intense light</a:t>
            </a:r>
          </a:p>
          <a:p>
            <a:pPr lvl="2"/>
            <a:r>
              <a:rPr lang="en-US" dirty="0"/>
              <a:t>Welding</a:t>
            </a:r>
          </a:p>
          <a:p>
            <a:pPr lvl="2"/>
            <a:r>
              <a:rPr lang="en-US" dirty="0"/>
              <a:t>Lasers </a:t>
            </a:r>
          </a:p>
        </p:txBody>
      </p:sp>
      <p:sp>
        <p:nvSpPr>
          <p:cNvPr id="6" name="Title 1">
            <a:extLst>
              <a:ext uri="{FF2B5EF4-FFF2-40B4-BE49-F238E27FC236}">
                <a16:creationId xmlns:a16="http://schemas.microsoft.com/office/drawing/2014/main" id="{6204AA1A-5197-4655-ABCC-9D71D69D50A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pic>
        <p:nvPicPr>
          <p:cNvPr id="7" name="Picture 6" descr="A person working on a machine&#10;&#10;Description automatically generated with low confidence">
            <a:extLst>
              <a:ext uri="{FF2B5EF4-FFF2-40B4-BE49-F238E27FC236}">
                <a16:creationId xmlns:a16="http://schemas.microsoft.com/office/drawing/2014/main" id="{479744DC-AC48-4256-B2DE-8621E6F5A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162" y="2243669"/>
            <a:ext cx="3063636" cy="2041688"/>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67D226B5-6285-4E0E-9047-0B160FBE6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336" y="4295829"/>
            <a:ext cx="2866242" cy="2448083"/>
          </a:xfrm>
          <a:prstGeom prst="rect">
            <a:avLst/>
          </a:prstGeom>
        </p:spPr>
      </p:pic>
    </p:spTree>
    <p:extLst>
      <p:ext uri="{BB962C8B-B14F-4D97-AF65-F5344CB8AC3E}">
        <p14:creationId xmlns:p14="http://schemas.microsoft.com/office/powerpoint/2010/main" val="32485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197"/>
            <a:ext cx="8229600" cy="1143000"/>
          </a:xfrm>
        </p:spPr>
        <p:txBody>
          <a:bodyPr>
            <a:normAutofit/>
          </a:bodyPr>
          <a:lstStyle/>
          <a:p>
            <a:r>
              <a:rPr lang="en-US">
                <a:cs typeface="Arial" pitchFamily="34" charset="0"/>
              </a:rPr>
              <a:t>Safety Glasses</a:t>
            </a:r>
          </a:p>
        </p:txBody>
      </p:sp>
      <p:sp>
        <p:nvSpPr>
          <p:cNvPr id="3" name="Content Placeholder 2"/>
          <p:cNvSpPr>
            <a:spLocks noGrp="1"/>
          </p:cNvSpPr>
          <p:nvPr>
            <p:ph idx="1"/>
          </p:nvPr>
        </p:nvSpPr>
        <p:spPr>
          <a:xfrm>
            <a:off x="876300" y="2030068"/>
            <a:ext cx="7391400" cy="3968511"/>
          </a:xfrm>
        </p:spPr>
        <p:txBody>
          <a:bodyPr/>
          <a:lstStyle/>
          <a:p>
            <a:pPr marL="0" indent="0">
              <a:buNone/>
            </a:pPr>
            <a:r>
              <a:rPr lang="en-US">
                <a:solidFill>
                  <a:srgbClr val="000000"/>
                </a:solidFill>
              </a:rPr>
              <a:t>Selecting eye and face protection:</a:t>
            </a:r>
          </a:p>
          <a:p>
            <a:pPr lvl="1"/>
            <a:r>
              <a:rPr lang="en-US">
                <a:solidFill>
                  <a:srgbClr val="000000"/>
                </a:solidFill>
              </a:rPr>
              <a:t>Meet requirements of </a:t>
            </a:r>
            <a:r>
              <a:rPr lang="en-US"/>
              <a:t>ANSI Z87</a:t>
            </a:r>
          </a:p>
          <a:p>
            <a:pPr lvl="1"/>
            <a:r>
              <a:rPr lang="en-US">
                <a:solidFill>
                  <a:srgbClr val="000000"/>
                </a:solidFill>
              </a:rPr>
              <a:t>Elements to consider</a:t>
            </a:r>
          </a:p>
          <a:p>
            <a:pPr lvl="2"/>
            <a:r>
              <a:rPr lang="en-US">
                <a:latin typeface="+mj-lt"/>
              </a:rPr>
              <a:t>Ability to protect</a:t>
            </a:r>
          </a:p>
          <a:p>
            <a:pPr lvl="2"/>
            <a:r>
              <a:rPr lang="en-US">
                <a:latin typeface="+mj-lt"/>
              </a:rPr>
              <a:t>Fit and comfort</a:t>
            </a:r>
          </a:p>
          <a:p>
            <a:pPr lvl="2"/>
            <a:r>
              <a:rPr lang="en-US">
                <a:latin typeface="+mj-lt"/>
              </a:rPr>
              <a:t>Vision and movement not restricted</a:t>
            </a:r>
          </a:p>
          <a:p>
            <a:pPr lvl="2"/>
            <a:r>
              <a:rPr lang="en-US">
                <a:latin typeface="+mj-lt"/>
              </a:rPr>
              <a:t>Durable and cleanable</a:t>
            </a:r>
          </a:p>
          <a:p>
            <a:pPr lvl="2"/>
            <a:r>
              <a:rPr lang="en-US">
                <a:latin typeface="+mj-lt"/>
              </a:rPr>
              <a:t>Other PPE not restricted</a:t>
            </a:r>
          </a:p>
        </p:txBody>
      </p:sp>
      <p:sp>
        <p:nvSpPr>
          <p:cNvPr id="4" name="Title 1">
            <a:extLst>
              <a:ext uri="{FF2B5EF4-FFF2-40B4-BE49-F238E27FC236}">
                <a16:creationId xmlns:a16="http://schemas.microsoft.com/office/drawing/2014/main" id="{D606DCED-2134-478B-A84D-85EE1A455E9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5114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Arial" pitchFamily="34" charset="0"/>
              </a:rPr>
              <a:t>Safety Glasses</a:t>
            </a:r>
          </a:p>
        </p:txBody>
      </p:sp>
      <p:sp>
        <p:nvSpPr>
          <p:cNvPr id="3" name="Content Placeholder 2"/>
          <p:cNvSpPr>
            <a:spLocks noGrp="1"/>
          </p:cNvSpPr>
          <p:nvPr>
            <p:ph idx="1"/>
          </p:nvPr>
        </p:nvSpPr>
        <p:spPr>
          <a:xfrm>
            <a:off x="876300" y="1289289"/>
            <a:ext cx="7391400" cy="3673028"/>
          </a:xfrm>
        </p:spPr>
        <p:txBody>
          <a:bodyPr/>
          <a:lstStyle/>
          <a:p>
            <a:pPr marL="0" indent="0">
              <a:buNone/>
            </a:pPr>
            <a:r>
              <a:rPr lang="en-US">
                <a:solidFill>
                  <a:srgbClr val="000000"/>
                </a:solidFill>
              </a:rPr>
              <a:t>Protect against:</a:t>
            </a:r>
          </a:p>
          <a:p>
            <a:pPr lvl="1"/>
            <a:r>
              <a:rPr lang="en-US">
                <a:solidFill>
                  <a:srgbClr val="000000"/>
                </a:solidFill>
              </a:rPr>
              <a:t>Flying particles from wood, metal, cement, plastics, or other materials</a:t>
            </a:r>
          </a:p>
          <a:p>
            <a:pPr lvl="1"/>
            <a:r>
              <a:rPr lang="en-US">
                <a:solidFill>
                  <a:srgbClr val="000000"/>
                </a:solidFill>
              </a:rPr>
              <a:t>Airborne particulates such as ashes, dust, embers, sand blast, grit, paint, </a:t>
            </a:r>
            <a:br>
              <a:rPr lang="en-US">
                <a:solidFill>
                  <a:srgbClr val="000000"/>
                </a:solidFill>
              </a:rPr>
            </a:br>
            <a:r>
              <a:rPr lang="en-US">
                <a:solidFill>
                  <a:srgbClr val="000000"/>
                </a:solidFill>
              </a:rPr>
              <a:t>or other materials</a:t>
            </a:r>
          </a:p>
          <a:p>
            <a:endParaRPr lang="en-US">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093" y="4243355"/>
            <a:ext cx="2862453" cy="2049256"/>
          </a:xfrm>
          <a:prstGeom prst="rect">
            <a:avLst/>
          </a:prstGeom>
          <a:ln w="12700">
            <a:solidFill>
              <a:schemeClr val="tx1"/>
            </a:solidFill>
          </a:ln>
        </p:spPr>
      </p:pic>
      <p:sp>
        <p:nvSpPr>
          <p:cNvPr id="8" name="TextBox 7"/>
          <p:cNvSpPr txBox="1"/>
          <p:nvPr/>
        </p:nvSpPr>
        <p:spPr>
          <a:xfrm>
            <a:off x="3771418" y="6367918"/>
            <a:ext cx="1905000"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12E9C70A-733D-4FAE-90DA-1A22E2C6494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9238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326"/>
            <a:ext cx="8229600" cy="1143000"/>
          </a:xfrm>
        </p:spPr>
        <p:txBody>
          <a:bodyPr/>
          <a:lstStyle/>
          <a:p>
            <a:r>
              <a:rPr lang="en-US">
                <a:cs typeface="Arial" pitchFamily="34" charset="0"/>
              </a:rPr>
              <a:t>Goggles</a:t>
            </a:r>
          </a:p>
        </p:txBody>
      </p:sp>
      <p:sp>
        <p:nvSpPr>
          <p:cNvPr id="3" name="Content Placeholder 2"/>
          <p:cNvSpPr>
            <a:spLocks noGrp="1"/>
          </p:cNvSpPr>
          <p:nvPr>
            <p:ph idx="1"/>
          </p:nvPr>
        </p:nvSpPr>
        <p:spPr>
          <a:xfrm>
            <a:off x="457200" y="1692276"/>
            <a:ext cx="8229600" cy="3429000"/>
          </a:xfrm>
        </p:spPr>
        <p:txBody>
          <a:bodyPr/>
          <a:lstStyle/>
          <a:p>
            <a:pPr marL="0" indent="0">
              <a:lnSpc>
                <a:spcPct val="90000"/>
              </a:lnSpc>
              <a:buNone/>
            </a:pPr>
            <a:r>
              <a:rPr lang="en-US">
                <a:solidFill>
                  <a:srgbClr val="000000"/>
                </a:solidFill>
              </a:rPr>
              <a:t>Protect eyes, eye sockets and facial area around eyes from impact, dust, &amp; splashes</a:t>
            </a:r>
          </a:p>
          <a:p>
            <a:pPr marL="0" indent="0">
              <a:lnSpc>
                <a:spcPct val="90000"/>
              </a:lnSpc>
              <a:buNone/>
            </a:pPr>
            <a:endParaRPr lang="en-US">
              <a:solidFill>
                <a:srgbClr val="000000"/>
              </a:solidFill>
            </a:endParaRPr>
          </a:p>
          <a:p>
            <a:pPr marL="0" indent="0">
              <a:lnSpc>
                <a:spcPct val="90000"/>
              </a:lnSpc>
              <a:buNone/>
            </a:pPr>
            <a:r>
              <a:rPr lang="en-US">
                <a:solidFill>
                  <a:srgbClr val="000000"/>
                </a:solidFill>
              </a:rPr>
              <a:t>Goggles or other eye protection </a:t>
            </a:r>
          </a:p>
          <a:p>
            <a:pPr lvl="1">
              <a:lnSpc>
                <a:spcPct val="90000"/>
              </a:lnSpc>
            </a:pPr>
            <a:r>
              <a:rPr lang="en-US">
                <a:solidFill>
                  <a:srgbClr val="000000"/>
                </a:solidFill>
              </a:rPr>
              <a:t>May fit over corrective lenses</a:t>
            </a:r>
          </a:p>
          <a:p>
            <a:pPr lvl="1">
              <a:lnSpc>
                <a:spcPct val="90000"/>
              </a:lnSpc>
            </a:pPr>
            <a:r>
              <a:rPr lang="en-US">
                <a:solidFill>
                  <a:srgbClr val="000000"/>
                </a:solidFill>
              </a:rPr>
              <a:t>May not interfere with the function of the glasses</a:t>
            </a:r>
          </a:p>
          <a:p>
            <a:endParaRPr lang="en-US">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4873906"/>
            <a:ext cx="2400300" cy="1609725"/>
          </a:xfrm>
          <a:prstGeom prst="rect">
            <a:avLst/>
          </a:prstGeom>
          <a:ln>
            <a:solidFill>
              <a:schemeClr val="tx1"/>
            </a:solidFill>
          </a:ln>
        </p:spPr>
      </p:pic>
      <p:sp>
        <p:nvSpPr>
          <p:cNvPr id="8" name="TextBox 7"/>
          <p:cNvSpPr txBox="1"/>
          <p:nvPr/>
        </p:nvSpPr>
        <p:spPr>
          <a:xfrm>
            <a:off x="3867150" y="6483631"/>
            <a:ext cx="1905000"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77E0711B-2944-41B2-9728-6F6570F997F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4911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388"/>
            <a:ext cx="8229600" cy="1143000"/>
          </a:xfrm>
        </p:spPr>
        <p:txBody>
          <a:bodyPr/>
          <a:lstStyle/>
          <a:p>
            <a:r>
              <a:rPr lang="en-US">
                <a:cs typeface="Arial" pitchFamily="34" charset="0"/>
              </a:rPr>
              <a:t>Welding Shields</a:t>
            </a:r>
          </a:p>
        </p:txBody>
      </p:sp>
      <p:sp>
        <p:nvSpPr>
          <p:cNvPr id="3" name="Content Placeholder 2"/>
          <p:cNvSpPr>
            <a:spLocks noGrp="1"/>
          </p:cNvSpPr>
          <p:nvPr>
            <p:ph idx="1"/>
          </p:nvPr>
        </p:nvSpPr>
        <p:spPr>
          <a:xfrm>
            <a:off x="957515" y="1692276"/>
            <a:ext cx="6629400" cy="4238624"/>
          </a:xfrm>
        </p:spPr>
        <p:txBody>
          <a:bodyPr/>
          <a:lstStyle/>
          <a:p>
            <a:pPr marL="0" indent="0" eaLnBrk="0" hangingPunct="0">
              <a:spcBef>
                <a:spcPct val="50000"/>
              </a:spcBef>
              <a:buNone/>
            </a:pPr>
            <a:r>
              <a:rPr lang="en-US">
                <a:solidFill>
                  <a:srgbClr val="000000"/>
                </a:solidFill>
              </a:rPr>
              <a:t>Protect eyes from burns  </a:t>
            </a:r>
          </a:p>
          <a:p>
            <a:pPr lvl="1" eaLnBrk="0" hangingPunct="0">
              <a:spcBef>
                <a:spcPct val="50000"/>
              </a:spcBef>
            </a:pPr>
            <a:r>
              <a:rPr lang="en-US" sz="3200">
                <a:solidFill>
                  <a:srgbClr val="000000"/>
                </a:solidFill>
              </a:rPr>
              <a:t>Infrared light</a:t>
            </a:r>
          </a:p>
          <a:p>
            <a:pPr lvl="1" eaLnBrk="0" hangingPunct="0">
              <a:spcBef>
                <a:spcPct val="50000"/>
              </a:spcBef>
            </a:pPr>
            <a:r>
              <a:rPr lang="en-US" sz="3200">
                <a:solidFill>
                  <a:srgbClr val="000000"/>
                </a:solidFill>
              </a:rPr>
              <a:t>Intense radiant light</a:t>
            </a:r>
          </a:p>
          <a:p>
            <a:pPr marL="0" indent="0" eaLnBrk="0" hangingPunct="0">
              <a:spcBef>
                <a:spcPct val="50000"/>
              </a:spcBef>
              <a:buNone/>
            </a:pPr>
            <a:r>
              <a:rPr lang="en-US">
                <a:solidFill>
                  <a:srgbClr val="000000"/>
                </a:solidFill>
              </a:rPr>
              <a:t>Protect face and eyes from</a:t>
            </a:r>
          </a:p>
          <a:p>
            <a:pPr lvl="1" eaLnBrk="0" hangingPunct="0">
              <a:spcBef>
                <a:spcPct val="50000"/>
              </a:spcBef>
            </a:pPr>
            <a:r>
              <a:rPr lang="en-US" sz="3200">
                <a:solidFill>
                  <a:srgbClr val="000000"/>
                </a:solidFill>
              </a:rPr>
              <a:t>Flying sparks</a:t>
            </a:r>
          </a:p>
          <a:p>
            <a:pPr lvl="1" eaLnBrk="0" hangingPunct="0">
              <a:spcBef>
                <a:spcPct val="50000"/>
              </a:spcBef>
            </a:pPr>
            <a:r>
              <a:rPr lang="en-US" sz="3200">
                <a:solidFill>
                  <a:srgbClr val="000000"/>
                </a:solidFill>
              </a:rPr>
              <a:t>Metal spatter slag</a:t>
            </a:r>
            <a:endParaRPr lang="en-US"/>
          </a:p>
        </p:txBody>
      </p:sp>
      <p:sp>
        <p:nvSpPr>
          <p:cNvPr id="8" name="TextBox 7"/>
          <p:cNvSpPr txBox="1"/>
          <p:nvPr/>
        </p:nvSpPr>
        <p:spPr>
          <a:xfrm>
            <a:off x="6634415" y="3445905"/>
            <a:ext cx="1905000" cy="215444"/>
          </a:xfrm>
          <a:prstGeom prst="rect">
            <a:avLst/>
          </a:prstGeom>
          <a:noFill/>
        </p:spPr>
        <p:txBody>
          <a:bodyPr wrap="square" rtlCol="0">
            <a:spAutoFit/>
          </a:bodyPr>
          <a:lstStyle/>
          <a:p>
            <a:pPr algn="r"/>
            <a:r>
              <a:rPr lang="en-US" sz="800"/>
              <a:t>Source: OSHA</a:t>
            </a:r>
          </a:p>
        </p:txBody>
      </p:sp>
      <p:pic>
        <p:nvPicPr>
          <p:cNvPr id="1026" name="Picture 2">
            <a:extLst>
              <a:ext uri="{FF2B5EF4-FFF2-40B4-BE49-F238E27FC236}">
                <a16:creationId xmlns:a16="http://schemas.microsoft.com/office/drawing/2014/main" id="{53725EC3-9FD8-4F95-AE5C-4E47A883E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33" y="2133600"/>
            <a:ext cx="2675467"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C149FDC-56C9-4D71-88D0-4F8EAB1961B0}"/>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9479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849"/>
            <a:ext cx="8229600" cy="1143000"/>
          </a:xfrm>
        </p:spPr>
        <p:txBody>
          <a:bodyPr/>
          <a:lstStyle/>
          <a:p>
            <a:r>
              <a:rPr lang="en-US"/>
              <a:t>Face Shields</a:t>
            </a:r>
          </a:p>
        </p:txBody>
      </p:sp>
      <p:sp>
        <p:nvSpPr>
          <p:cNvPr id="3" name="Content Placeholder 2"/>
          <p:cNvSpPr>
            <a:spLocks noGrp="1"/>
          </p:cNvSpPr>
          <p:nvPr>
            <p:ph idx="1"/>
          </p:nvPr>
        </p:nvSpPr>
        <p:spPr>
          <a:xfrm>
            <a:off x="685800" y="1417638"/>
            <a:ext cx="7772400" cy="4983163"/>
          </a:xfrm>
        </p:spPr>
        <p:txBody>
          <a:bodyPr>
            <a:normAutofit/>
          </a:bodyPr>
          <a:lstStyle/>
          <a:p>
            <a:r>
              <a:rPr lang="en-US">
                <a:solidFill>
                  <a:srgbClr val="000000"/>
                </a:solidFill>
              </a:rPr>
              <a:t>Protect face from nuisance </a:t>
            </a:r>
            <a:br>
              <a:rPr lang="en-US">
                <a:solidFill>
                  <a:srgbClr val="000000"/>
                </a:solidFill>
              </a:rPr>
            </a:br>
            <a:r>
              <a:rPr lang="en-US">
                <a:solidFill>
                  <a:srgbClr val="000000"/>
                </a:solidFill>
              </a:rPr>
              <a:t>dusts and potential splashes </a:t>
            </a:r>
            <a:br>
              <a:rPr lang="en-US">
                <a:solidFill>
                  <a:srgbClr val="000000"/>
                </a:solidFill>
              </a:rPr>
            </a:br>
            <a:r>
              <a:rPr lang="en-US">
                <a:solidFill>
                  <a:srgbClr val="000000"/>
                </a:solidFill>
              </a:rPr>
              <a:t>or sprays of hazardous liquids</a:t>
            </a:r>
          </a:p>
          <a:p>
            <a:r>
              <a:rPr lang="en-US">
                <a:solidFill>
                  <a:srgbClr val="000000"/>
                </a:solidFill>
              </a:rPr>
              <a:t>Shields do </a:t>
            </a:r>
            <a:r>
              <a:rPr lang="en-US" u="sng">
                <a:solidFill>
                  <a:srgbClr val="000000"/>
                </a:solidFill>
              </a:rPr>
              <a:t>not</a:t>
            </a:r>
            <a:r>
              <a:rPr lang="en-US">
                <a:solidFill>
                  <a:srgbClr val="000000"/>
                </a:solidFill>
              </a:rPr>
              <a:t> protect from </a:t>
            </a:r>
            <a:br>
              <a:rPr lang="en-US">
                <a:solidFill>
                  <a:srgbClr val="000000"/>
                </a:solidFill>
              </a:rPr>
            </a:br>
            <a:r>
              <a:rPr lang="en-US">
                <a:solidFill>
                  <a:srgbClr val="000000"/>
                </a:solidFill>
              </a:rPr>
              <a:t>impact hazards </a:t>
            </a:r>
            <a:r>
              <a:rPr lang="en-US" u="sng">
                <a:solidFill>
                  <a:srgbClr val="000000"/>
                </a:solidFill>
              </a:rPr>
              <a:t>unless so rated</a:t>
            </a:r>
          </a:p>
          <a:p>
            <a:r>
              <a:rPr lang="en-US">
                <a:solidFill>
                  <a:srgbClr val="000000"/>
                </a:solidFill>
              </a:rPr>
              <a:t>Shields are for face protection, not eye protection. To protect the eyes, wear safety glasses with side shields under the face shield. </a:t>
            </a:r>
          </a:p>
          <a:p>
            <a:endParaRPr lang="en-US">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500"/>
          <a:stretch/>
        </p:blipFill>
        <p:spPr>
          <a:xfrm>
            <a:off x="6756400" y="1333500"/>
            <a:ext cx="1816100" cy="1905000"/>
          </a:xfrm>
          <a:prstGeom prst="rect">
            <a:avLst/>
          </a:prstGeom>
          <a:ln>
            <a:solidFill>
              <a:schemeClr val="tx1"/>
            </a:solidFill>
          </a:ln>
        </p:spPr>
      </p:pic>
      <p:sp>
        <p:nvSpPr>
          <p:cNvPr id="5" name="TextBox 4"/>
          <p:cNvSpPr txBox="1"/>
          <p:nvPr/>
        </p:nvSpPr>
        <p:spPr>
          <a:xfrm>
            <a:off x="7467600" y="3238500"/>
            <a:ext cx="1173356"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D758BB50-740E-4E53-A57B-51262FDC8E4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829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000000"/>
                </a:solidFill>
              </a:rPr>
              <a:t>Personal Protective Equipment</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999" y="2831672"/>
            <a:ext cx="1930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elcosh.org/record/images/359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2144188" cy="28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http://www.elcosh.org/record/images/194-72.jpg"/>
          <p:cNvPicPr>
            <a:picLocks noChangeAspect="1" noChangeArrowheads="1"/>
          </p:cNvPicPr>
          <p:nvPr/>
        </p:nvPicPr>
        <p:blipFill rotWithShape="1">
          <a:blip r:embed="rId5">
            <a:extLst>
              <a:ext uri="{28A0092B-C50C-407E-A947-70E740481C1C}">
                <a14:useLocalDpi xmlns:a14="http://schemas.microsoft.com/office/drawing/2010/main" val="0"/>
              </a:ext>
            </a:extLst>
          </a:blip>
          <a:srcRect l="738" r="37777"/>
          <a:stretch/>
        </p:blipFill>
        <p:spPr bwMode="auto">
          <a:xfrm>
            <a:off x="2628744" y="2703919"/>
            <a:ext cx="1264920" cy="3037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55827" y="5896081"/>
            <a:ext cx="2182008" cy="215444"/>
          </a:xfrm>
          <a:prstGeom prst="rect">
            <a:avLst/>
          </a:prstGeom>
        </p:spPr>
        <p:txBody>
          <a:bodyPr wrap="none">
            <a:spAutoFit/>
          </a:bodyPr>
          <a:lstStyle/>
          <a:p>
            <a:r>
              <a:rPr lang="en-US" sz="800"/>
              <a:t>Source of photos: Mount Sinai/CHEP/elcosh.org</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620" y="1361576"/>
            <a:ext cx="2612319"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D052173D-FED5-4B02-A655-E3DC747659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799" y="3424168"/>
            <a:ext cx="2612320" cy="21619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0CC6603-BB1A-4348-B23C-CD0E8481972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00710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147"/>
            <a:ext cx="8229600" cy="1471364"/>
          </a:xfrm>
        </p:spPr>
        <p:txBody>
          <a:bodyPr>
            <a:normAutofit fontScale="90000"/>
          </a:bodyPr>
          <a:lstStyle/>
          <a:p>
            <a:r>
              <a:rPr lang="en-US" sz="4900"/>
              <a:t>Warning: Employees Who Wear Corrective Lenses</a:t>
            </a:r>
            <a:br>
              <a:rPr lang="en-US"/>
            </a:br>
            <a:endParaRPr lang="en-US"/>
          </a:p>
        </p:txBody>
      </p:sp>
      <p:sp>
        <p:nvSpPr>
          <p:cNvPr id="3" name="Content Placeholder 2"/>
          <p:cNvSpPr>
            <a:spLocks noGrp="1"/>
          </p:cNvSpPr>
          <p:nvPr>
            <p:ph idx="1"/>
          </p:nvPr>
        </p:nvSpPr>
        <p:spPr>
          <a:xfrm>
            <a:off x="838200" y="2057400"/>
            <a:ext cx="7543800" cy="1178710"/>
          </a:xfrm>
        </p:spPr>
        <p:txBody>
          <a:bodyPr>
            <a:normAutofit/>
          </a:bodyPr>
          <a:lstStyle/>
          <a:p>
            <a:pPr marL="0" indent="0">
              <a:buNone/>
            </a:pPr>
            <a:r>
              <a:rPr lang="en-US"/>
              <a:t>Workers who wear prescription glasses must also wear required eye protection.</a:t>
            </a:r>
          </a:p>
          <a:p>
            <a:endParaRPr lang="en-US"/>
          </a:p>
        </p:txBody>
      </p:sp>
      <p:pic>
        <p:nvPicPr>
          <p:cNvPr id="1026" name="Picture 2" descr="http://www.elcosh.org/record/images/31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063" y="3431499"/>
            <a:ext cx="4318074"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695339" y="6389764"/>
            <a:ext cx="1943100" cy="215444"/>
          </a:xfrm>
          <a:prstGeom prst="rect">
            <a:avLst/>
          </a:prstGeom>
        </p:spPr>
        <p:txBody>
          <a:bodyPr wrap="square">
            <a:spAutoFit/>
          </a:bodyPr>
          <a:lstStyle/>
          <a:p>
            <a:pPr algn="r"/>
            <a:r>
              <a:rPr lang="en-US" sz="800" err="1"/>
              <a:t>NIOSH</a:t>
            </a:r>
            <a:r>
              <a:rPr lang="en-US" sz="800"/>
              <a:t>/John Rekus/elcosh.org</a:t>
            </a:r>
          </a:p>
        </p:txBody>
      </p:sp>
      <p:sp>
        <p:nvSpPr>
          <p:cNvPr id="6" name="Title 1">
            <a:extLst>
              <a:ext uri="{FF2B5EF4-FFF2-40B4-BE49-F238E27FC236}">
                <a16:creationId xmlns:a16="http://schemas.microsoft.com/office/drawing/2014/main" id="{5B48F4E6-EDE8-41C3-86C5-0368838CBE0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9565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73" t="25631" r="5652" b="16773"/>
          <a:stretch/>
        </p:blipFill>
        <p:spPr bwMode="auto">
          <a:xfrm rot="16200000">
            <a:off x="3936385" y="2336184"/>
            <a:ext cx="5937154" cy="28016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1" y="883483"/>
            <a:ext cx="5334000" cy="1143000"/>
          </a:xfrm>
        </p:spPr>
        <p:txBody>
          <a:bodyPr/>
          <a:lstStyle/>
          <a:p>
            <a:pPr algn="l"/>
            <a:r>
              <a:rPr lang="en-US"/>
              <a:t>Respiratory Protection </a:t>
            </a:r>
          </a:p>
        </p:txBody>
      </p:sp>
      <p:sp>
        <p:nvSpPr>
          <p:cNvPr id="4" name="Slide Number Placeholder 3"/>
          <p:cNvSpPr>
            <a:spLocks noGrp="1"/>
          </p:cNvSpPr>
          <p:nvPr>
            <p:ph type="sldNum" sz="quarter" idx="4"/>
          </p:nvPr>
        </p:nvSpPr>
        <p:spPr>
          <a:xfrm>
            <a:off x="6553200" y="6278147"/>
            <a:ext cx="2133600" cy="199708"/>
          </a:xfrm>
          <a:prstGeom prst="rect">
            <a:avLst/>
          </a:prstGeom>
        </p:spPr>
        <p:txBody>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D816F8-F494-4E20-97D3-3F7C0C7FFB57}" type="slidenum">
              <a:rPr lang="en-US" smtClean="0"/>
              <a:pPr/>
              <a:t>21</a:t>
            </a:fld>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82" y="2951311"/>
            <a:ext cx="4226687" cy="27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0425" y="5726329"/>
            <a:ext cx="1905000" cy="215444"/>
          </a:xfrm>
          <a:prstGeom prst="rect">
            <a:avLst/>
          </a:prstGeom>
          <a:noFill/>
        </p:spPr>
        <p:txBody>
          <a:bodyPr wrap="square" rtlCol="0">
            <a:spAutoFit/>
          </a:bodyPr>
          <a:lstStyle/>
          <a:p>
            <a:r>
              <a:rPr lang="en-US" sz="800"/>
              <a:t>Source: OSHA</a:t>
            </a:r>
          </a:p>
        </p:txBody>
      </p:sp>
      <p:sp>
        <p:nvSpPr>
          <p:cNvPr id="7" name="Title 1">
            <a:extLst>
              <a:ext uri="{FF2B5EF4-FFF2-40B4-BE49-F238E27FC236}">
                <a16:creationId xmlns:a16="http://schemas.microsoft.com/office/drawing/2014/main" id="{9DF9EA83-DB2C-4EAD-966C-DAF43AD0A74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88099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Hearing Protection </a:t>
            </a:r>
            <a:endParaRPr lang="en-US" sz="3111"/>
          </a:p>
        </p:txBody>
      </p:sp>
      <p:sp>
        <p:nvSpPr>
          <p:cNvPr id="3" name="Content Placeholder 2"/>
          <p:cNvSpPr>
            <a:spLocks noGrp="1"/>
          </p:cNvSpPr>
          <p:nvPr>
            <p:ph idx="1"/>
          </p:nvPr>
        </p:nvSpPr>
        <p:spPr>
          <a:xfrm>
            <a:off x="457200" y="1600200"/>
            <a:ext cx="4114800" cy="4525963"/>
          </a:xfrm>
        </p:spPr>
        <p:txBody>
          <a:bodyPr/>
          <a:lstStyle/>
          <a:p>
            <a:r>
              <a:rPr lang="en-US"/>
              <a:t>Exposure to over 85 dB can cause hearing loss</a:t>
            </a:r>
          </a:p>
          <a:p>
            <a:r>
              <a:rPr lang="en-US"/>
              <a:t>Hearing protection required at 90 dB</a:t>
            </a:r>
          </a:p>
          <a:p>
            <a:r>
              <a:rPr lang="en-US"/>
              <a:t>Effective Hearing Conservation Program</a:t>
            </a:r>
            <a:br>
              <a:rPr lang="en-US"/>
            </a:b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598"/>
            <a:ext cx="4092293" cy="35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75295" y="5290157"/>
            <a:ext cx="2289409" cy="215444"/>
          </a:xfrm>
          <a:prstGeom prst="rect">
            <a:avLst/>
          </a:prstGeom>
          <a:noFill/>
        </p:spPr>
        <p:txBody>
          <a:bodyPr wrap="none" rtlCol="0">
            <a:spAutoFit/>
          </a:bodyPr>
          <a:lstStyle/>
          <a:p>
            <a:r>
              <a:rPr lang="en-US" sz="800"/>
              <a:t>Source: Construction Safety Association of Ontario</a:t>
            </a:r>
          </a:p>
        </p:txBody>
      </p:sp>
      <p:sp>
        <p:nvSpPr>
          <p:cNvPr id="6" name="Title 1">
            <a:extLst>
              <a:ext uri="{FF2B5EF4-FFF2-40B4-BE49-F238E27FC236}">
                <a16:creationId xmlns:a16="http://schemas.microsoft.com/office/drawing/2014/main" id="{B3EC7CAC-9493-4309-B2BF-36094775A1D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7057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pitchFamily="34" charset="0"/>
              </a:rPr>
              <a:t>Hearing Protection</a:t>
            </a:r>
          </a:p>
        </p:txBody>
      </p:sp>
      <p:sp>
        <p:nvSpPr>
          <p:cNvPr id="3" name="Content Placeholder 2"/>
          <p:cNvSpPr>
            <a:spLocks noGrp="1"/>
          </p:cNvSpPr>
          <p:nvPr>
            <p:ph idx="1"/>
          </p:nvPr>
        </p:nvSpPr>
        <p:spPr>
          <a:xfrm>
            <a:off x="457200" y="1143000"/>
            <a:ext cx="5334000" cy="4983163"/>
          </a:xfrm>
        </p:spPr>
        <p:txBody>
          <a:bodyPr/>
          <a:lstStyle/>
          <a:p>
            <a:r>
              <a:rPr lang="en-US"/>
              <a:t>Examples</a:t>
            </a:r>
          </a:p>
          <a:p>
            <a:pPr lvl="1"/>
            <a:r>
              <a:rPr lang="en-US"/>
              <a:t>Disposable foam plugs</a:t>
            </a:r>
          </a:p>
          <a:p>
            <a:pPr lvl="1"/>
            <a:r>
              <a:rPr lang="en-US"/>
              <a:t>Molded ear plugs</a:t>
            </a:r>
          </a:p>
          <a:p>
            <a:pPr lvl="1"/>
            <a:r>
              <a:rPr lang="en-US"/>
              <a:t>Noise cancelling ear plugs</a:t>
            </a:r>
          </a:p>
          <a:p>
            <a:pPr lvl="1"/>
            <a:r>
              <a:rPr lang="en-US"/>
              <a:t>Ear muffs</a:t>
            </a:r>
          </a:p>
          <a:p>
            <a:r>
              <a:rPr lang="en-US"/>
              <a:t>Consider Noise Reduction Rating (NRR) of devices </a:t>
            </a:r>
          </a:p>
          <a:p>
            <a:pPr marL="0" indent="0">
              <a:buNone/>
            </a:pP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898" y="1371600"/>
            <a:ext cx="2388904"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elcosh.org/record/images/313-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820" y="3658695"/>
            <a:ext cx="2413982" cy="16148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48450" y="5273517"/>
            <a:ext cx="1943100" cy="215444"/>
          </a:xfrm>
          <a:prstGeom prst="rect">
            <a:avLst/>
          </a:prstGeom>
        </p:spPr>
        <p:txBody>
          <a:bodyPr wrap="square">
            <a:spAutoFit/>
          </a:bodyPr>
          <a:lstStyle/>
          <a:p>
            <a:pPr algn="r"/>
            <a:r>
              <a:rPr lang="en-US" sz="800" err="1">
                <a:latin typeface="Tahoma" panose="020B0604030504040204" pitchFamily="34" charset="0"/>
                <a:ea typeface="Tahoma" panose="020B0604030504040204" pitchFamily="34" charset="0"/>
                <a:cs typeface="Tahoma" panose="020B0604030504040204" pitchFamily="34" charset="0"/>
              </a:rPr>
              <a:t>NIOSH</a:t>
            </a:r>
            <a:r>
              <a:rPr lang="en-US" sz="800">
                <a:latin typeface="Tahoma" panose="020B0604030504040204" pitchFamily="34" charset="0"/>
                <a:ea typeface="Tahoma" panose="020B0604030504040204" pitchFamily="34" charset="0"/>
                <a:cs typeface="Tahoma" panose="020B0604030504040204" pitchFamily="34" charset="0"/>
              </a:rPr>
              <a:t>/John Rekus/elcosh.org</a:t>
            </a:r>
          </a:p>
        </p:txBody>
      </p:sp>
      <p:sp>
        <p:nvSpPr>
          <p:cNvPr id="19" name="Rectangle 18"/>
          <p:cNvSpPr/>
          <p:nvPr/>
        </p:nvSpPr>
        <p:spPr>
          <a:xfrm>
            <a:off x="6648450" y="2950824"/>
            <a:ext cx="1943100" cy="215444"/>
          </a:xfrm>
          <a:prstGeom prst="rect">
            <a:avLst/>
          </a:prstGeom>
        </p:spPr>
        <p:txBody>
          <a:bodyPr wrap="square">
            <a:spAutoFit/>
          </a:bodyPr>
          <a:lstStyle/>
          <a:p>
            <a:pPr algn="r"/>
            <a:r>
              <a:rPr lang="en-US" sz="800"/>
              <a:t>NIOSH/John Rekus/elcosh.org</a:t>
            </a:r>
          </a:p>
        </p:txBody>
      </p:sp>
      <p:sp>
        <p:nvSpPr>
          <p:cNvPr id="9" name="Title 1">
            <a:extLst>
              <a:ext uri="{FF2B5EF4-FFF2-40B4-BE49-F238E27FC236}">
                <a16:creationId xmlns:a16="http://schemas.microsoft.com/office/drawing/2014/main" id="{704D93D5-BCAF-4FFB-9C9C-50B2C931874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1413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 and Arm Protection</a:t>
            </a:r>
          </a:p>
        </p:txBody>
      </p:sp>
      <p:sp>
        <p:nvSpPr>
          <p:cNvPr id="3" name="Content Placeholder 2"/>
          <p:cNvSpPr>
            <a:spLocks noGrp="1"/>
          </p:cNvSpPr>
          <p:nvPr>
            <p:ph idx="1"/>
          </p:nvPr>
        </p:nvSpPr>
        <p:spPr>
          <a:xfrm>
            <a:off x="685800" y="1146332"/>
            <a:ext cx="7772400" cy="4983163"/>
          </a:xfrm>
        </p:spPr>
        <p:txBody>
          <a:bodyPr>
            <a:normAutofit lnSpcReduction="10000"/>
          </a:bodyPr>
          <a:lstStyle/>
          <a:p>
            <a:r>
              <a:rPr lang="en-US" dirty="0"/>
              <a:t>Employers must provide hand protection when employees are exposed to hazards </a:t>
            </a:r>
          </a:p>
          <a:p>
            <a:pPr lvl="1"/>
            <a:r>
              <a:rPr lang="en-US" dirty="0"/>
              <a:t>Skin absorption of harmful substances </a:t>
            </a:r>
          </a:p>
          <a:p>
            <a:pPr lvl="1"/>
            <a:r>
              <a:rPr lang="en-US" dirty="0"/>
              <a:t>Severe cuts or lacerations </a:t>
            </a:r>
          </a:p>
          <a:p>
            <a:pPr lvl="1"/>
            <a:r>
              <a:rPr lang="en-US" dirty="0"/>
              <a:t>Severe abrasions </a:t>
            </a:r>
          </a:p>
          <a:p>
            <a:pPr lvl="1"/>
            <a:r>
              <a:rPr lang="en-US" dirty="0"/>
              <a:t>Punctures </a:t>
            </a:r>
          </a:p>
          <a:p>
            <a:pPr lvl="1"/>
            <a:r>
              <a:rPr lang="en-US" dirty="0"/>
              <a:t>Chemical and thermal burns </a:t>
            </a:r>
          </a:p>
          <a:p>
            <a:pPr lvl="1"/>
            <a:r>
              <a:rPr lang="en-US" dirty="0"/>
              <a:t>Harmful temperature extremes</a:t>
            </a:r>
          </a:p>
          <a:p>
            <a:pPr lvl="1"/>
            <a:r>
              <a:rPr lang="en-US" dirty="0"/>
              <a:t>Electrical Exposure</a:t>
            </a:r>
          </a:p>
        </p:txBody>
      </p:sp>
      <p:sp>
        <p:nvSpPr>
          <p:cNvPr id="4" name="Title 1">
            <a:extLst>
              <a:ext uri="{FF2B5EF4-FFF2-40B4-BE49-F238E27FC236}">
                <a16:creationId xmlns:a16="http://schemas.microsoft.com/office/drawing/2014/main" id="{98DCC4A6-2B64-449E-B584-BC2C65B46A7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1159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Types of Gloves</a:t>
            </a:r>
          </a:p>
        </p:txBody>
      </p:sp>
      <p:sp>
        <p:nvSpPr>
          <p:cNvPr id="7" name="Rectangle 4"/>
          <p:cNvSpPr>
            <a:spLocks noChangeArrowheads="1"/>
          </p:cNvSpPr>
          <p:nvPr/>
        </p:nvSpPr>
        <p:spPr bwMode="auto">
          <a:xfrm>
            <a:off x="634310" y="3113768"/>
            <a:ext cx="2209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710510" y="5313128"/>
            <a:ext cx="20574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Heat Resistant</a:t>
            </a:r>
          </a:p>
        </p:txBody>
      </p:sp>
      <p:sp>
        <p:nvSpPr>
          <p:cNvPr id="9" name="Rectangle 9"/>
          <p:cNvSpPr>
            <a:spLocks noChangeArrowheads="1"/>
          </p:cNvSpPr>
          <p:nvPr/>
        </p:nvSpPr>
        <p:spPr bwMode="auto">
          <a:xfrm>
            <a:off x="3416300" y="3177825"/>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3276600" y="5431472"/>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Cut Resistant</a:t>
            </a:r>
          </a:p>
        </p:txBody>
      </p:sp>
      <p:pic>
        <p:nvPicPr>
          <p:cNvPr id="11" name="Picture 18" descr="Picture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906" y="1255757"/>
            <a:ext cx="2209800" cy="1878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0" descr="http://tbn0.google.com/images?q=tbn:fD7PaHDXxsMEQM:http://www.safetysupplies.co.uk/trolleyed/images/products/reflexkpl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300" y="3740914"/>
            <a:ext cx="2057400" cy="1654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6" descr="http://www.westernsafety.com/chaseergonomics/chaseergopg9-498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41" y="1331164"/>
            <a:ext cx="26749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3800" y="1240716"/>
            <a:ext cx="24892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4"/>
          <p:cNvSpPr>
            <a:spLocks noChangeArrowheads="1"/>
          </p:cNvSpPr>
          <p:nvPr/>
        </p:nvSpPr>
        <p:spPr bwMode="auto">
          <a:xfrm>
            <a:off x="6036612" y="3086849"/>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Permeation Resistant</a:t>
            </a:r>
          </a:p>
        </p:txBody>
      </p:sp>
      <p:pic>
        <p:nvPicPr>
          <p:cNvPr id="4098" name="Picture 2" descr="https://www.osha.gov/SLTC/etools/shipyard/standard/images/ppe/weldersleatherglov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813" y="3799637"/>
            <a:ext cx="19050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30995" y="5875731"/>
            <a:ext cx="1282010" cy="215444"/>
          </a:xfrm>
          <a:prstGeom prst="rect">
            <a:avLst/>
          </a:prstGeom>
          <a:noFill/>
        </p:spPr>
        <p:txBody>
          <a:bodyPr wrap="square" rtlCol="0">
            <a:spAutoFit/>
          </a:bodyPr>
          <a:lstStyle/>
          <a:p>
            <a:r>
              <a:rPr lang="en-US" sz="800"/>
              <a:t>Source of photos: OSHA</a:t>
            </a:r>
          </a:p>
        </p:txBody>
      </p:sp>
      <p:sp>
        <p:nvSpPr>
          <p:cNvPr id="14" name="Title 1">
            <a:extLst>
              <a:ext uri="{FF2B5EF4-FFF2-40B4-BE49-F238E27FC236}">
                <a16:creationId xmlns:a16="http://schemas.microsoft.com/office/drawing/2014/main" id="{617E5466-175D-4806-B9DB-FE5E8A24BC4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pic>
        <p:nvPicPr>
          <p:cNvPr id="2050" name="Picture 2">
            <a:extLst>
              <a:ext uri="{FF2B5EF4-FFF2-40B4-BE49-F238E27FC236}">
                <a16:creationId xmlns:a16="http://schemas.microsoft.com/office/drawing/2014/main" id="{0B3F16CE-4C32-42D9-8548-050DF8E99E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8100" y="3659708"/>
            <a:ext cx="2057400" cy="18173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4">
            <a:extLst>
              <a:ext uri="{FF2B5EF4-FFF2-40B4-BE49-F238E27FC236}">
                <a16:creationId xmlns:a16="http://schemas.microsoft.com/office/drawing/2014/main" id="{53AA00F9-A86A-4B84-ACB6-1E6173C76EAC}"/>
              </a:ext>
            </a:extLst>
          </p:cNvPr>
          <p:cNvSpPr>
            <a:spLocks noChangeArrowheads="1"/>
          </p:cNvSpPr>
          <p:nvPr/>
        </p:nvSpPr>
        <p:spPr bwMode="auto">
          <a:xfrm>
            <a:off x="6121400" y="5574839"/>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Electrical Insulated</a:t>
            </a:r>
          </a:p>
        </p:txBody>
      </p:sp>
    </p:spTree>
    <p:extLst>
      <p:ext uri="{BB962C8B-B14F-4D97-AF65-F5344CB8AC3E}">
        <p14:creationId xmlns:p14="http://schemas.microsoft.com/office/powerpoint/2010/main" val="5744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 and Leg Protection</a:t>
            </a:r>
          </a:p>
        </p:txBody>
      </p:sp>
      <p:sp>
        <p:nvSpPr>
          <p:cNvPr id="3" name="Content Placeholder 2"/>
          <p:cNvSpPr>
            <a:spLocks noGrp="1"/>
          </p:cNvSpPr>
          <p:nvPr>
            <p:ph idx="1"/>
          </p:nvPr>
        </p:nvSpPr>
        <p:spPr>
          <a:xfrm>
            <a:off x="800100" y="1409699"/>
            <a:ext cx="7543800" cy="4038601"/>
          </a:xfrm>
        </p:spPr>
        <p:txBody>
          <a:bodyPr>
            <a:normAutofit/>
          </a:bodyPr>
          <a:lstStyle/>
          <a:p>
            <a:pPr>
              <a:spcBef>
                <a:spcPct val="30000"/>
              </a:spcBef>
            </a:pPr>
            <a:r>
              <a:rPr lang="en-US"/>
              <a:t>Causes of Foot Injuries</a:t>
            </a:r>
          </a:p>
          <a:p>
            <a:pPr lvl="1">
              <a:spcBef>
                <a:spcPct val="30000"/>
              </a:spcBef>
            </a:pPr>
            <a:r>
              <a:rPr lang="en-US"/>
              <a:t>Heavy objects </a:t>
            </a:r>
          </a:p>
          <a:p>
            <a:pPr lvl="1">
              <a:spcBef>
                <a:spcPct val="30000"/>
              </a:spcBef>
            </a:pPr>
            <a:r>
              <a:rPr lang="en-US"/>
              <a:t>Sharp objects</a:t>
            </a:r>
          </a:p>
          <a:p>
            <a:pPr lvl="1">
              <a:spcBef>
                <a:spcPct val="30000"/>
              </a:spcBef>
            </a:pPr>
            <a:r>
              <a:rPr lang="en-US"/>
              <a:t>Molten metal </a:t>
            </a:r>
          </a:p>
          <a:p>
            <a:pPr lvl="1">
              <a:spcBef>
                <a:spcPct val="30000"/>
              </a:spcBef>
            </a:pPr>
            <a:r>
              <a:rPr lang="en-US"/>
              <a:t>Hot surfaces</a:t>
            </a:r>
          </a:p>
          <a:p>
            <a:pPr lvl="1">
              <a:spcBef>
                <a:spcPct val="30000"/>
              </a:spcBef>
            </a:pPr>
            <a:r>
              <a:rPr lang="en-US"/>
              <a:t>Slippery or wet surfaces</a:t>
            </a:r>
          </a:p>
          <a:p>
            <a:pPr lvl="1">
              <a:spcBef>
                <a:spcPct val="30000"/>
              </a:spcBef>
            </a:pPr>
            <a:r>
              <a:rPr lang="en-US"/>
              <a:t>Electrical hazards</a:t>
            </a:r>
          </a:p>
        </p:txBody>
      </p:sp>
      <p:sp>
        <p:nvSpPr>
          <p:cNvPr id="4" name="Title 1">
            <a:extLst>
              <a:ext uri="{FF2B5EF4-FFF2-40B4-BE49-F238E27FC236}">
                <a16:creationId xmlns:a16="http://schemas.microsoft.com/office/drawing/2014/main" id="{B8A8AAFE-CEF5-4F1F-A10C-58CE7DF5835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8733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 and Leg Protection</a:t>
            </a:r>
          </a:p>
        </p:txBody>
      </p:sp>
      <p:sp>
        <p:nvSpPr>
          <p:cNvPr id="3" name="Content Placeholder 2"/>
          <p:cNvSpPr>
            <a:spLocks noGrp="1"/>
          </p:cNvSpPr>
          <p:nvPr>
            <p:ph idx="1"/>
          </p:nvPr>
        </p:nvSpPr>
        <p:spPr>
          <a:xfrm>
            <a:off x="457200" y="1143000"/>
            <a:ext cx="7564130" cy="5026305"/>
          </a:xfrm>
        </p:spPr>
        <p:txBody>
          <a:bodyPr/>
          <a:lstStyle/>
          <a:p>
            <a:pPr>
              <a:lnSpc>
                <a:spcPct val="90000"/>
              </a:lnSpc>
            </a:pPr>
            <a:r>
              <a:rPr lang="en-US">
                <a:solidFill>
                  <a:srgbClr val="000000"/>
                </a:solidFill>
              </a:rPr>
              <a:t>Examples</a:t>
            </a:r>
          </a:p>
          <a:p>
            <a:pPr lvl="1">
              <a:lnSpc>
                <a:spcPct val="90000"/>
              </a:lnSpc>
            </a:pPr>
            <a:r>
              <a:rPr lang="en-US">
                <a:solidFill>
                  <a:srgbClr val="000000"/>
                </a:solidFill>
              </a:rPr>
              <a:t>Impact-resistant toe and/or </a:t>
            </a:r>
            <a:br>
              <a:rPr lang="en-US">
                <a:solidFill>
                  <a:srgbClr val="000000"/>
                </a:solidFill>
              </a:rPr>
            </a:br>
            <a:r>
              <a:rPr lang="en-US">
                <a:solidFill>
                  <a:srgbClr val="000000"/>
                </a:solidFill>
              </a:rPr>
              <a:t>instep</a:t>
            </a:r>
          </a:p>
          <a:p>
            <a:pPr lvl="2">
              <a:lnSpc>
                <a:spcPct val="90000"/>
              </a:lnSpc>
            </a:pPr>
            <a:r>
              <a:rPr lang="en-US">
                <a:solidFill>
                  <a:srgbClr val="000000"/>
                </a:solidFill>
              </a:rPr>
              <a:t>Steel</a:t>
            </a:r>
          </a:p>
          <a:p>
            <a:pPr lvl="2">
              <a:lnSpc>
                <a:spcPct val="90000"/>
              </a:lnSpc>
            </a:pPr>
            <a:r>
              <a:rPr lang="en-US">
                <a:solidFill>
                  <a:srgbClr val="000000"/>
                </a:solidFill>
              </a:rPr>
              <a:t>Composite</a:t>
            </a:r>
          </a:p>
          <a:p>
            <a:pPr lvl="1">
              <a:lnSpc>
                <a:spcPct val="90000"/>
              </a:lnSpc>
            </a:pPr>
            <a:r>
              <a:rPr lang="en-US">
                <a:solidFill>
                  <a:srgbClr val="000000"/>
                </a:solidFill>
              </a:rPr>
              <a:t>Heat-resistant soles</a:t>
            </a:r>
          </a:p>
          <a:p>
            <a:pPr lvl="1">
              <a:lnSpc>
                <a:spcPct val="90000"/>
              </a:lnSpc>
            </a:pPr>
            <a:r>
              <a:rPr lang="en-US">
                <a:solidFill>
                  <a:srgbClr val="000000"/>
                </a:solidFill>
              </a:rPr>
              <a:t>Metal shanks</a:t>
            </a:r>
          </a:p>
          <a:p>
            <a:pPr lvl="1">
              <a:lnSpc>
                <a:spcPct val="90000"/>
              </a:lnSpc>
            </a:pPr>
            <a:r>
              <a:rPr lang="en-US">
                <a:solidFill>
                  <a:srgbClr val="000000"/>
                </a:solidFill>
              </a:rPr>
              <a:t>Specialty footwear may be needed</a:t>
            </a:r>
          </a:p>
          <a:p>
            <a:pPr lvl="2">
              <a:lnSpc>
                <a:spcPct val="90000"/>
              </a:lnSpc>
            </a:pPr>
            <a:r>
              <a:rPr lang="en-US" sz="2400">
                <a:solidFill>
                  <a:srgbClr val="000000"/>
                </a:solidFill>
              </a:rPr>
              <a:t>Metatarsal guards</a:t>
            </a:r>
          </a:p>
          <a:p>
            <a:pPr lvl="2">
              <a:lnSpc>
                <a:spcPct val="90000"/>
              </a:lnSpc>
            </a:pPr>
            <a:r>
              <a:rPr lang="en-US">
                <a:solidFill>
                  <a:srgbClr val="000000"/>
                </a:solidFill>
              </a:rPr>
              <a:t>Liquid or chemical resistant</a:t>
            </a:r>
          </a:p>
          <a:p>
            <a:pPr lvl="2">
              <a:lnSpc>
                <a:spcPct val="90000"/>
              </a:lnSpc>
            </a:pPr>
            <a:r>
              <a:rPr lang="en-US">
                <a:solidFill>
                  <a:srgbClr val="000000"/>
                </a:solidFill>
              </a:rPr>
              <a:t>Conductive or nonconductive</a:t>
            </a:r>
          </a:p>
          <a:p>
            <a:pPr lvl="1">
              <a:lnSpc>
                <a:spcPct val="90000"/>
              </a:lnSpc>
              <a:buNone/>
            </a:pPr>
            <a:endParaRPr lang="en-US">
              <a:solidFill>
                <a:srgbClr val="000000"/>
              </a:solidFill>
            </a:endParaRPr>
          </a:p>
          <a:p>
            <a:pPr lvl="1">
              <a:lnSpc>
                <a:spcPct val="90000"/>
              </a:lnSpc>
              <a:buNone/>
            </a:pPr>
            <a:endParaRPr lang="en-US">
              <a:solidFill>
                <a:srgbClr val="000000"/>
              </a:solidFill>
            </a:endParaRPr>
          </a:p>
          <a:p>
            <a:pPr lvl="1">
              <a:lnSpc>
                <a:spcPct val="90000"/>
              </a:lnSpc>
              <a:buFont typeface="Arial"/>
              <a:buChar char="•"/>
            </a:pPr>
            <a:endParaRPr lang="en-US">
              <a:solidFill>
                <a:srgbClr val="000000"/>
              </a:solidFill>
              <a:latin typeface="+mj-lt"/>
            </a:endParaRPr>
          </a:p>
          <a:p>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 r="56888"/>
          <a:stretch/>
        </p:blipFill>
        <p:spPr bwMode="auto">
          <a:xfrm>
            <a:off x="7261467" y="3205784"/>
            <a:ext cx="12827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15442" y="5415584"/>
            <a:ext cx="1521570" cy="215444"/>
          </a:xfrm>
          <a:prstGeom prst="rect">
            <a:avLst/>
          </a:prstGeom>
        </p:spPr>
        <p:txBody>
          <a:bodyPr wrap="none">
            <a:spAutoFit/>
          </a:bodyPr>
          <a:lstStyle/>
          <a:p>
            <a:pPr algn="r"/>
            <a:r>
              <a:rPr lang="en-US" sz="800"/>
              <a:t>Steve Clark/Laborers/elcosh.org</a:t>
            </a:r>
          </a:p>
        </p:txBody>
      </p:sp>
      <p:sp>
        <p:nvSpPr>
          <p:cNvPr id="11" name="TextBox 10"/>
          <p:cNvSpPr txBox="1"/>
          <p:nvPr/>
        </p:nvSpPr>
        <p:spPr>
          <a:xfrm>
            <a:off x="7876227" y="2598434"/>
            <a:ext cx="756938" cy="215444"/>
          </a:xfrm>
          <a:prstGeom prst="rect">
            <a:avLst/>
          </a:prstGeom>
          <a:noFill/>
        </p:spPr>
        <p:txBody>
          <a:bodyPr wrap="none" rtlCol="0">
            <a:spAutoFit/>
          </a:bodyPr>
          <a:lstStyle/>
          <a:p>
            <a:pPr algn="r"/>
            <a:r>
              <a:rPr lang="en-US" sz="800"/>
              <a:t>Source: OSHA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833" y="1226368"/>
            <a:ext cx="1848334" cy="138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0769CE8D-4E5D-4640-BCFC-1E0141EBDA5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416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Body Protection</a:t>
            </a:r>
          </a:p>
        </p:txBody>
      </p:sp>
      <p:sp>
        <p:nvSpPr>
          <p:cNvPr id="7" name="Rectangle 3"/>
          <p:cNvSpPr>
            <a:spLocks noGrp="1" noChangeArrowheads="1"/>
          </p:cNvSpPr>
          <p:nvPr>
            <p:ph idx="1"/>
          </p:nvPr>
        </p:nvSpPr>
        <p:spPr>
          <a:xfrm>
            <a:off x="381000" y="1410139"/>
            <a:ext cx="8382000" cy="4830763"/>
          </a:xfrm>
        </p:spPr>
        <p:txBody>
          <a:bodyPr lIns="92075" tIns="46038" rIns="92075" bIns="46038">
            <a:normAutofit/>
          </a:bodyPr>
          <a:lstStyle/>
          <a:p>
            <a:pPr eaLnBrk="1" hangingPunct="1">
              <a:lnSpc>
                <a:spcPct val="90000"/>
              </a:lnSpc>
            </a:pPr>
            <a:r>
              <a:rPr lang="en-US" dirty="0">
                <a:solidFill>
                  <a:srgbClr val="000000"/>
                </a:solidFill>
              </a:rPr>
              <a:t>Causes of bodily injuries</a:t>
            </a:r>
          </a:p>
          <a:p>
            <a:pPr lvl="1">
              <a:lnSpc>
                <a:spcPct val="90000"/>
              </a:lnSpc>
            </a:pPr>
            <a:r>
              <a:rPr lang="en-US" dirty="0">
                <a:solidFill>
                  <a:srgbClr val="000000"/>
                </a:solidFill>
              </a:rPr>
              <a:t>Intense heat</a:t>
            </a:r>
          </a:p>
          <a:p>
            <a:pPr lvl="1">
              <a:lnSpc>
                <a:spcPct val="90000"/>
              </a:lnSpc>
            </a:pPr>
            <a:r>
              <a:rPr lang="en-US" dirty="0">
                <a:solidFill>
                  <a:srgbClr val="000000"/>
                </a:solidFill>
              </a:rPr>
              <a:t>Splashes of hot metals or hot liquids</a:t>
            </a:r>
          </a:p>
          <a:p>
            <a:pPr lvl="1">
              <a:lnSpc>
                <a:spcPct val="90000"/>
              </a:lnSpc>
            </a:pPr>
            <a:r>
              <a:rPr lang="en-US" dirty="0">
                <a:solidFill>
                  <a:srgbClr val="000000"/>
                </a:solidFill>
              </a:rPr>
              <a:t>Impacts from tools, machinery, or materials</a:t>
            </a:r>
          </a:p>
          <a:p>
            <a:pPr lvl="1">
              <a:lnSpc>
                <a:spcPct val="90000"/>
              </a:lnSpc>
            </a:pPr>
            <a:r>
              <a:rPr lang="en-US" dirty="0">
                <a:solidFill>
                  <a:srgbClr val="000000"/>
                </a:solidFill>
              </a:rPr>
              <a:t>Sharp objects</a:t>
            </a:r>
          </a:p>
          <a:p>
            <a:pPr lvl="1">
              <a:lnSpc>
                <a:spcPct val="90000"/>
              </a:lnSpc>
            </a:pPr>
            <a:r>
              <a:rPr lang="en-US" dirty="0">
                <a:solidFill>
                  <a:srgbClr val="000000"/>
                </a:solidFill>
              </a:rPr>
              <a:t>Hazardous chemicals</a:t>
            </a:r>
          </a:p>
          <a:p>
            <a:pPr lvl="1">
              <a:lnSpc>
                <a:spcPct val="90000"/>
              </a:lnSpc>
            </a:pPr>
            <a:r>
              <a:rPr lang="en-US" dirty="0">
                <a:solidFill>
                  <a:srgbClr val="000000"/>
                </a:solidFill>
              </a:rPr>
              <a:t>Contact with potentially infectious materials</a:t>
            </a:r>
          </a:p>
          <a:p>
            <a:pPr lvl="1">
              <a:lnSpc>
                <a:spcPct val="90000"/>
              </a:lnSpc>
            </a:pPr>
            <a:r>
              <a:rPr lang="en-US" dirty="0">
                <a:solidFill>
                  <a:srgbClr val="000000"/>
                </a:solidFill>
              </a:rPr>
              <a:t>Radiation</a:t>
            </a:r>
          </a:p>
        </p:txBody>
      </p:sp>
      <p:sp>
        <p:nvSpPr>
          <p:cNvPr id="4" name="Title 1">
            <a:extLst>
              <a:ext uri="{FF2B5EF4-FFF2-40B4-BE49-F238E27FC236}">
                <a16:creationId xmlns:a16="http://schemas.microsoft.com/office/drawing/2014/main" id="{CFEA854C-11BC-487C-8487-53D7A65686F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9418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pitchFamily="34" charset="0"/>
              </a:rPr>
              <a:t>Body Protection</a:t>
            </a:r>
          </a:p>
        </p:txBody>
      </p:sp>
      <p:pic>
        <p:nvPicPr>
          <p:cNvPr id="1030" name="Picture 6" descr="http://www.elcosh.org/record/images/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0328"/>
            <a:ext cx="2816405" cy="2113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4448" y="3742788"/>
            <a:ext cx="1446230" cy="215444"/>
          </a:xfrm>
          <a:prstGeom prst="rect">
            <a:avLst/>
          </a:prstGeom>
          <a:noFill/>
        </p:spPr>
        <p:txBody>
          <a:bodyPr wrap="none" rtlCol="0">
            <a:spAutoFit/>
          </a:bodyPr>
          <a:lstStyle/>
          <a:p>
            <a:r>
              <a:rPr lang="en-US" sz="800"/>
              <a:t>Mount Sinai/CHEP/elcosh.org </a:t>
            </a:r>
          </a:p>
        </p:txBody>
      </p:sp>
      <p:pic>
        <p:nvPicPr>
          <p:cNvPr id="1032" name="Picture 8" descr="http://www.elcosh.org/record/images/1192-72.jpg"/>
          <p:cNvPicPr>
            <a:picLocks noChangeAspect="1" noChangeArrowheads="1"/>
          </p:cNvPicPr>
          <p:nvPr/>
        </p:nvPicPr>
        <p:blipFill rotWithShape="1">
          <a:blip r:embed="rId4">
            <a:extLst>
              <a:ext uri="{28A0092B-C50C-407E-A947-70E740481C1C}">
                <a14:useLocalDpi xmlns:a14="http://schemas.microsoft.com/office/drawing/2010/main" val="0"/>
              </a:ext>
            </a:extLst>
          </a:blip>
          <a:srcRect l="40022" t="1522" r="300" b="27918"/>
          <a:stretch/>
        </p:blipFill>
        <p:spPr bwMode="auto">
          <a:xfrm>
            <a:off x="6041221" y="1600200"/>
            <a:ext cx="2645579" cy="2098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64010" y="3698732"/>
            <a:ext cx="1446230" cy="215444"/>
          </a:xfrm>
          <a:prstGeom prst="rect">
            <a:avLst/>
          </a:prstGeom>
          <a:noFill/>
        </p:spPr>
        <p:txBody>
          <a:bodyPr wrap="none" rtlCol="0">
            <a:spAutoFit/>
          </a:bodyPr>
          <a:lstStyle/>
          <a:p>
            <a:pPr algn="r"/>
            <a:r>
              <a:rPr lang="en-US" sz="800"/>
              <a:t>Mount Sinai/CHEP/elcosh.org </a:t>
            </a:r>
          </a:p>
        </p:txBody>
      </p:sp>
      <p:pic>
        <p:nvPicPr>
          <p:cNvPr id="1034" name="Picture 10" descr="http://www.elcosh.org/record/images/280-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6933" y="3958232"/>
            <a:ext cx="2840821" cy="1902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098121" y="5860443"/>
            <a:ext cx="1943100" cy="215444"/>
          </a:xfrm>
          <a:prstGeom prst="rect">
            <a:avLst/>
          </a:prstGeom>
        </p:spPr>
        <p:txBody>
          <a:bodyPr wrap="square">
            <a:spAutoFit/>
          </a:bodyPr>
          <a:lstStyle/>
          <a:p>
            <a:pPr algn="r"/>
            <a:r>
              <a:rPr lang="en-US" sz="800" err="1"/>
              <a:t>NIOSH</a:t>
            </a:r>
            <a:r>
              <a:rPr lang="en-US" sz="800"/>
              <a:t>/John Rekus/elcosh.org</a:t>
            </a:r>
          </a:p>
        </p:txBody>
      </p:sp>
      <p:sp>
        <p:nvSpPr>
          <p:cNvPr id="9" name="Title 1">
            <a:extLst>
              <a:ext uri="{FF2B5EF4-FFF2-40B4-BE49-F238E27FC236}">
                <a16:creationId xmlns:a16="http://schemas.microsoft.com/office/drawing/2014/main" id="{0F309B04-F2C1-4B9D-9E2B-406DC4CFDDFD}"/>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28197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661215"/>
            <a:ext cx="8482263" cy="1217889"/>
          </a:xfrm>
        </p:spPr>
        <p:txBody>
          <a:bodyPr>
            <a:noAutofit/>
          </a:bodyPr>
          <a:lstStyle/>
          <a:p>
            <a:r>
              <a:rPr lang="en-US"/>
              <a:t>Personal Protective Equipment</a:t>
            </a:r>
          </a:p>
        </p:txBody>
      </p:sp>
      <p:sp>
        <p:nvSpPr>
          <p:cNvPr id="3" name="Content Placeholder 2"/>
          <p:cNvSpPr>
            <a:spLocks noGrp="1"/>
          </p:cNvSpPr>
          <p:nvPr>
            <p:ph idx="1"/>
          </p:nvPr>
        </p:nvSpPr>
        <p:spPr>
          <a:xfrm>
            <a:off x="685800" y="2034994"/>
            <a:ext cx="7772400" cy="4373563"/>
          </a:xfrm>
        </p:spPr>
        <p:txBody>
          <a:bodyPr/>
          <a:lstStyle/>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By the end of this lesson, participants will be able to:</a:t>
            </a:r>
          </a:p>
          <a:p>
            <a:r>
              <a:rPr lang="en-US" sz="2400" dirty="0">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r>
              <a:rPr lang="en-US" sz="2400" dirty="0">
                <a:latin typeface="Tahoma" panose="020B0604030504040204" pitchFamily="34" charset="0"/>
                <a:ea typeface="Tahoma" panose="020B0604030504040204" pitchFamily="34" charset="0"/>
                <a:cs typeface="Tahoma" panose="020B0604030504040204" pitchFamily="34" charset="0"/>
              </a:rPr>
              <a:t>Identify types of personal protective equipment utilized in construction.</a:t>
            </a:r>
          </a:p>
          <a:p>
            <a:r>
              <a:rPr lang="en-US" sz="2400" dirty="0">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r>
              <a:rPr lang="en-US" sz="2400" dirty="0">
                <a:latin typeface="Tahoma" panose="020B0604030504040204" pitchFamily="34" charset="0"/>
                <a:ea typeface="Tahoma" panose="020B0604030504040204" pitchFamily="34" charset="0"/>
                <a:cs typeface="Tahoma" panose="020B0604030504040204" pitchFamily="34" charset="0"/>
              </a:rPr>
              <a:t>Explain the responsibilities of employers and employees regarding personal protective equipment.</a:t>
            </a: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4" name="Title 1">
            <a:extLst>
              <a:ext uri="{FF2B5EF4-FFF2-40B4-BE49-F238E27FC236}">
                <a16:creationId xmlns:a16="http://schemas.microsoft.com/office/drawing/2014/main" id="{525CC223-98B1-4B4F-90A7-0A73FE773DDE}"/>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42067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9180"/>
            <a:ext cx="8229600" cy="664603"/>
          </a:xfrm>
        </p:spPr>
        <p:txBody>
          <a:bodyPr>
            <a:normAutofit/>
          </a:bodyPr>
          <a:lstStyle/>
          <a:p>
            <a:r>
              <a:rPr lang="en-US" sz="3600" dirty="0"/>
              <a:t>High Visibility Clothing</a:t>
            </a:r>
          </a:p>
        </p:txBody>
      </p:sp>
      <p:sp>
        <p:nvSpPr>
          <p:cNvPr id="6" name="Content Placeholder 5"/>
          <p:cNvSpPr>
            <a:spLocks noGrp="1"/>
          </p:cNvSpPr>
          <p:nvPr>
            <p:ph idx="1"/>
          </p:nvPr>
        </p:nvSpPr>
        <p:spPr>
          <a:xfrm>
            <a:off x="201706" y="1417638"/>
            <a:ext cx="8740588" cy="4983163"/>
          </a:xfrm>
        </p:spPr>
        <p:txBody>
          <a:bodyPr>
            <a:normAutofit/>
          </a:bodyPr>
          <a:lstStyle/>
          <a:p>
            <a:pPr marL="0" indent="0">
              <a:buNone/>
            </a:pPr>
            <a:r>
              <a:rPr lang="en-US" sz="2400" dirty="0">
                <a:solidFill>
                  <a:srgbClr val="000000"/>
                </a:solidFill>
              </a:rPr>
              <a:t>OSHA requires certain workers to wear high visibility clothing:</a:t>
            </a:r>
          </a:p>
          <a:p>
            <a:r>
              <a:rPr lang="en-US" sz="2400" dirty="0">
                <a:solidFill>
                  <a:srgbClr val="000000"/>
                </a:solidFill>
              </a:rPr>
              <a:t>Flaggers - §1926.200(g)(2).</a:t>
            </a:r>
          </a:p>
          <a:p>
            <a:r>
              <a:rPr lang="en-US" sz="2400" dirty="0">
                <a:solidFill>
                  <a:srgbClr val="000000"/>
                </a:solidFill>
              </a:rPr>
              <a:t>Employees exposed to public vehicular traffic in the vicinity of excavations - §1926.651(d) </a:t>
            </a:r>
          </a:p>
          <a:p>
            <a:pPr marL="0" indent="0">
              <a:buNone/>
            </a:pPr>
            <a:endParaRPr lang="en-US" sz="1400" dirty="0">
              <a:solidFill>
                <a:srgbClr val="000000"/>
              </a:solidFill>
            </a:endParaRPr>
          </a:p>
          <a:p>
            <a:pPr marL="0" indent="0">
              <a:buNone/>
            </a:pPr>
            <a:r>
              <a:rPr lang="en-US" sz="2400" dirty="0">
                <a:solidFill>
                  <a:srgbClr val="000000"/>
                </a:solidFill>
              </a:rPr>
              <a:t>However, other construction workers in highway/road construction work zones are also exposed to the danger of being struck by the vehicles operating near them. </a:t>
            </a:r>
          </a:p>
          <a:p>
            <a:pPr marL="0" indent="0">
              <a:buNone/>
            </a:pPr>
            <a:endParaRPr lang="en-US" sz="1400" dirty="0">
              <a:solidFill>
                <a:srgbClr val="000000"/>
              </a:solidFill>
            </a:endParaRPr>
          </a:p>
          <a:p>
            <a:pPr marL="0" indent="0">
              <a:buNone/>
            </a:pPr>
            <a:r>
              <a:rPr lang="en-US" sz="2400" dirty="0">
                <a:solidFill>
                  <a:srgbClr val="000000"/>
                </a:solidFill>
              </a:rPr>
              <a:t>For these workers, section 5(a)(1) of the OSH Act, 29 U.S.C. §654(a)(1), also known as the General Duty Clause, requires similar protection.</a:t>
            </a:r>
          </a:p>
        </p:txBody>
      </p:sp>
      <p:sp>
        <p:nvSpPr>
          <p:cNvPr id="4" name="Title 1">
            <a:extLst>
              <a:ext uri="{FF2B5EF4-FFF2-40B4-BE49-F238E27FC236}">
                <a16:creationId xmlns:a16="http://schemas.microsoft.com/office/drawing/2014/main" id="{F7EE2A7C-BB32-4B9D-A48D-E9668946928A}"/>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4273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64"/>
            <a:ext cx="8229600" cy="664603"/>
          </a:xfrm>
        </p:spPr>
        <p:txBody>
          <a:bodyPr>
            <a:normAutofit/>
          </a:bodyPr>
          <a:lstStyle/>
          <a:p>
            <a:r>
              <a:rPr lang="en-US" sz="3600" dirty="0"/>
              <a:t>High Visibility Clothing</a:t>
            </a:r>
          </a:p>
        </p:txBody>
      </p:sp>
      <p:sp>
        <p:nvSpPr>
          <p:cNvPr id="6" name="Content Placeholder 5"/>
          <p:cNvSpPr>
            <a:spLocks noGrp="1"/>
          </p:cNvSpPr>
          <p:nvPr>
            <p:ph idx="1"/>
          </p:nvPr>
        </p:nvSpPr>
        <p:spPr>
          <a:xfrm>
            <a:off x="201706" y="1177488"/>
            <a:ext cx="8740588" cy="1315214"/>
          </a:xfrm>
        </p:spPr>
        <p:txBody>
          <a:bodyPr>
            <a:normAutofit fontScale="92500"/>
          </a:bodyPr>
          <a:lstStyle/>
          <a:p>
            <a:pPr marL="0" indent="0">
              <a:buNone/>
            </a:pPr>
            <a:r>
              <a:rPr lang="en-US" sz="2400" dirty="0">
                <a:solidFill>
                  <a:srgbClr val="000000"/>
                </a:solidFill>
              </a:rPr>
              <a:t>In addition to the OSHA requirements on the previous slide, some companies or general contractors may require high visibility clothing to be worn on the jobsite. Some examples of high vis clothing are:</a:t>
            </a: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
        <p:nvSpPr>
          <p:cNvPr id="4" name="Title 1">
            <a:extLst>
              <a:ext uri="{FF2B5EF4-FFF2-40B4-BE49-F238E27FC236}">
                <a16:creationId xmlns:a16="http://schemas.microsoft.com/office/drawing/2014/main" id="{F7EE2A7C-BB32-4B9D-A48D-E9668946928A}"/>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pic>
        <p:nvPicPr>
          <p:cNvPr id="5" name="Picture 4">
            <a:extLst>
              <a:ext uri="{FF2B5EF4-FFF2-40B4-BE49-F238E27FC236}">
                <a16:creationId xmlns:a16="http://schemas.microsoft.com/office/drawing/2014/main" id="{8485F4D0-92B8-4421-A71F-68E3312D8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87" y="4552981"/>
            <a:ext cx="1905000" cy="1924050"/>
          </a:xfrm>
          <a:prstGeom prst="rect">
            <a:avLst/>
          </a:prstGeom>
          <a:ln>
            <a:solidFill>
              <a:schemeClr val="tx1"/>
            </a:solidFill>
          </a:ln>
        </p:spPr>
      </p:pic>
      <p:pic>
        <p:nvPicPr>
          <p:cNvPr id="1026" name="Picture 2" descr="Image result for high vis reflective shirts">
            <a:extLst>
              <a:ext uri="{FF2B5EF4-FFF2-40B4-BE49-F238E27FC236}">
                <a16:creationId xmlns:a16="http://schemas.microsoft.com/office/drawing/2014/main" id="{1717A9AF-9018-4C1C-9D23-6F02E2C7C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905" y="4518069"/>
            <a:ext cx="1797981" cy="2006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gh vis reflective shirts">
            <a:extLst>
              <a:ext uri="{FF2B5EF4-FFF2-40B4-BE49-F238E27FC236}">
                <a16:creationId xmlns:a16="http://schemas.microsoft.com/office/drawing/2014/main" id="{499C8E51-5D6B-45BB-8580-AAEDA101D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587" y="4516697"/>
            <a:ext cx="2014537" cy="1960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igh vis reflective shirts">
            <a:extLst>
              <a:ext uri="{FF2B5EF4-FFF2-40B4-BE49-F238E27FC236}">
                <a16:creationId xmlns:a16="http://schemas.microsoft.com/office/drawing/2014/main" id="{36DA4132-DE45-4675-87BE-525D6C896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506" y="4505356"/>
            <a:ext cx="2019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50FE57-359B-4644-A5A1-C781B4F3F8A4}"/>
              </a:ext>
            </a:extLst>
          </p:cNvPr>
          <p:cNvSpPr txBox="1"/>
          <p:nvPr/>
        </p:nvSpPr>
        <p:spPr>
          <a:xfrm>
            <a:off x="506787" y="2412141"/>
            <a:ext cx="441563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Vests with reflective material</a:t>
            </a:r>
          </a:p>
        </p:txBody>
      </p:sp>
      <p:sp>
        <p:nvSpPr>
          <p:cNvPr id="7" name="TextBox 6">
            <a:extLst>
              <a:ext uri="{FF2B5EF4-FFF2-40B4-BE49-F238E27FC236}">
                <a16:creationId xmlns:a16="http://schemas.microsoft.com/office/drawing/2014/main" id="{C4E903F3-70A6-48B2-A052-087E04918683}"/>
              </a:ext>
            </a:extLst>
          </p:cNvPr>
          <p:cNvSpPr txBox="1"/>
          <p:nvPr/>
        </p:nvSpPr>
        <p:spPr>
          <a:xfrm>
            <a:off x="506787" y="2897506"/>
            <a:ext cx="600997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Long-sleeve shirt with reflective material</a:t>
            </a:r>
          </a:p>
        </p:txBody>
      </p:sp>
      <p:sp>
        <p:nvSpPr>
          <p:cNvPr id="8" name="TextBox 7">
            <a:extLst>
              <a:ext uri="{FF2B5EF4-FFF2-40B4-BE49-F238E27FC236}">
                <a16:creationId xmlns:a16="http://schemas.microsoft.com/office/drawing/2014/main" id="{681D7EF3-CE34-49C7-99A5-EF4838E77E85}"/>
              </a:ext>
            </a:extLst>
          </p:cNvPr>
          <p:cNvSpPr txBox="1"/>
          <p:nvPr/>
        </p:nvSpPr>
        <p:spPr>
          <a:xfrm>
            <a:off x="506787" y="3382871"/>
            <a:ext cx="605967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Short-sleeve shirt with reflective material</a:t>
            </a:r>
          </a:p>
        </p:txBody>
      </p:sp>
      <p:sp>
        <p:nvSpPr>
          <p:cNvPr id="11" name="TextBox 10">
            <a:extLst>
              <a:ext uri="{FF2B5EF4-FFF2-40B4-BE49-F238E27FC236}">
                <a16:creationId xmlns:a16="http://schemas.microsoft.com/office/drawing/2014/main" id="{1F63AA99-9526-4F89-B283-746DCA662A9F}"/>
              </a:ext>
            </a:extLst>
          </p:cNvPr>
          <p:cNvSpPr txBox="1"/>
          <p:nvPr/>
        </p:nvSpPr>
        <p:spPr>
          <a:xfrm>
            <a:off x="506787" y="3787676"/>
            <a:ext cx="292740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Short-sleeve shirt</a:t>
            </a:r>
          </a:p>
        </p:txBody>
      </p:sp>
    </p:spTree>
    <p:extLst>
      <p:ext uri="{BB962C8B-B14F-4D97-AF65-F5344CB8AC3E}">
        <p14:creationId xmlns:p14="http://schemas.microsoft.com/office/powerpoint/2010/main" val="31505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67465" y="794054"/>
            <a:ext cx="5372100" cy="553998"/>
          </a:xfrm>
          <a:prstGeom prst="rect">
            <a:avLst/>
          </a:prstGeom>
          <a:noFill/>
        </p:spPr>
        <p:txBody>
          <a:bodyPr wrap="square" rtlCol="0">
            <a:spAutoFit/>
          </a:bodyPr>
          <a:lstStyle/>
          <a:p>
            <a:pPr algn="ctr"/>
            <a:r>
              <a:rPr lang="en-US" sz="3000" dirty="0">
                <a:latin typeface="Franklin Gothic Heavy" panose="020B0903020102020204" pitchFamily="34" charset="0"/>
              </a:rPr>
              <a:t>Fall Protection </a:t>
            </a:r>
          </a:p>
        </p:txBody>
      </p:sp>
      <p:sp>
        <p:nvSpPr>
          <p:cNvPr id="6" name="TextBox 5">
            <a:extLst>
              <a:ext uri="{FF2B5EF4-FFF2-40B4-BE49-F238E27FC236}">
                <a16:creationId xmlns:a16="http://schemas.microsoft.com/office/drawing/2014/main" id="{795C09CE-C398-4183-83C0-7DB2C6B5E870}"/>
              </a:ext>
            </a:extLst>
          </p:cNvPr>
          <p:cNvSpPr txBox="1"/>
          <p:nvPr/>
        </p:nvSpPr>
        <p:spPr>
          <a:xfrm>
            <a:off x="469783" y="1560014"/>
            <a:ext cx="5256781" cy="1384995"/>
          </a:xfrm>
          <a:prstGeom prst="rect">
            <a:avLst/>
          </a:prstGeom>
          <a:noFill/>
        </p:spPr>
        <p:txBody>
          <a:bodyPr wrap="square">
            <a:spAutoFit/>
          </a:bodyPr>
          <a:lstStyle/>
          <a:p>
            <a:pPr>
              <a:spcAft>
                <a:spcPts val="900"/>
              </a:spcAft>
            </a:pPr>
            <a:r>
              <a:rPr lang="en-US" sz="2800" dirty="0">
                <a:latin typeface="Franklin Gothic Medium" pitchFamily="34" charset="0"/>
              </a:rPr>
              <a:t>Personal Fall Arrest Systems are designed to catch workers after they have fallen</a:t>
            </a:r>
            <a:r>
              <a:rPr lang="en-US" sz="2400" dirty="0">
                <a:latin typeface="Franklin Gothic Medium" pitchFamily="34" charset="0"/>
              </a:rPr>
              <a:t>.</a:t>
            </a:r>
          </a:p>
        </p:txBody>
      </p:sp>
      <p:sp>
        <p:nvSpPr>
          <p:cNvPr id="8" name="TextBox 7">
            <a:extLst>
              <a:ext uri="{FF2B5EF4-FFF2-40B4-BE49-F238E27FC236}">
                <a16:creationId xmlns:a16="http://schemas.microsoft.com/office/drawing/2014/main" id="{49765644-2184-4220-B735-226DFA71C9E9}"/>
              </a:ext>
            </a:extLst>
          </p:cNvPr>
          <p:cNvSpPr txBox="1"/>
          <p:nvPr/>
        </p:nvSpPr>
        <p:spPr>
          <a:xfrm>
            <a:off x="469783" y="3402419"/>
            <a:ext cx="4574040" cy="461665"/>
          </a:xfrm>
          <a:prstGeom prst="rect">
            <a:avLst/>
          </a:prstGeom>
          <a:noFill/>
        </p:spPr>
        <p:txBody>
          <a:bodyPr wrap="square">
            <a:spAutoFit/>
          </a:bodyPr>
          <a:lstStyle/>
          <a:p>
            <a:pPr>
              <a:spcAft>
                <a:spcPts val="900"/>
              </a:spcAft>
            </a:pPr>
            <a:r>
              <a:rPr lang="en-US" sz="2400" dirty="0">
                <a:latin typeface="Franklin Gothic Medium" pitchFamily="34" charset="0"/>
              </a:rPr>
              <a:t>The components of a PFAS are:</a:t>
            </a:r>
          </a:p>
        </p:txBody>
      </p:sp>
      <p:pic>
        <p:nvPicPr>
          <p:cNvPr id="9" name="Picture 2">
            <a:extLst>
              <a:ext uri="{FF2B5EF4-FFF2-40B4-BE49-F238E27FC236}">
                <a16:creationId xmlns:a16="http://schemas.microsoft.com/office/drawing/2014/main" id="{48372E37-47A6-433F-B935-9F01CBC1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115" y="2241104"/>
            <a:ext cx="2487455" cy="3876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982135-06CE-4F25-AB41-21EABB508F19}"/>
              </a:ext>
            </a:extLst>
          </p:cNvPr>
          <p:cNvSpPr txBox="1"/>
          <p:nvPr/>
        </p:nvSpPr>
        <p:spPr>
          <a:xfrm>
            <a:off x="910086" y="3893531"/>
            <a:ext cx="2688557" cy="461665"/>
          </a:xfrm>
          <a:prstGeom prst="rect">
            <a:avLst/>
          </a:prstGeom>
          <a:noFill/>
        </p:spPr>
        <p:txBody>
          <a:bodyPr wrap="none" rtlCol="0">
            <a:spAutoFit/>
          </a:bodyPr>
          <a:lstStyle/>
          <a:p>
            <a:pPr marL="257162" indent="-257162">
              <a:buFont typeface="Arial" panose="020B0604020202020204" pitchFamily="34" charset="0"/>
              <a:buChar char="•"/>
            </a:pPr>
            <a:r>
              <a:rPr lang="en-US" sz="2400"/>
              <a:t>Anchorage point</a:t>
            </a:r>
          </a:p>
        </p:txBody>
      </p:sp>
      <p:sp>
        <p:nvSpPr>
          <p:cNvPr id="11" name="TextBox 10">
            <a:extLst>
              <a:ext uri="{FF2B5EF4-FFF2-40B4-BE49-F238E27FC236}">
                <a16:creationId xmlns:a16="http://schemas.microsoft.com/office/drawing/2014/main" id="{077B4DF0-356B-4D65-B2DB-FA4D9896F177}"/>
              </a:ext>
            </a:extLst>
          </p:cNvPr>
          <p:cNvSpPr txBox="1"/>
          <p:nvPr/>
        </p:nvSpPr>
        <p:spPr>
          <a:xfrm>
            <a:off x="910086" y="4462348"/>
            <a:ext cx="2946640" cy="461665"/>
          </a:xfrm>
          <a:prstGeom prst="rect">
            <a:avLst/>
          </a:prstGeom>
          <a:noFill/>
        </p:spPr>
        <p:txBody>
          <a:bodyPr wrap="none" rtlCol="0">
            <a:spAutoFit/>
          </a:bodyPr>
          <a:lstStyle/>
          <a:p>
            <a:pPr marL="257162" indent="-257162">
              <a:buFont typeface="Arial" panose="020B0604020202020204" pitchFamily="34" charset="0"/>
              <a:buChar char="•"/>
            </a:pPr>
            <a:r>
              <a:rPr lang="en-US" sz="2400"/>
              <a:t>Lifeline/Rope grab</a:t>
            </a:r>
          </a:p>
        </p:txBody>
      </p:sp>
      <p:sp>
        <p:nvSpPr>
          <p:cNvPr id="12" name="TextBox 11">
            <a:extLst>
              <a:ext uri="{FF2B5EF4-FFF2-40B4-BE49-F238E27FC236}">
                <a16:creationId xmlns:a16="http://schemas.microsoft.com/office/drawing/2014/main" id="{F3BC948A-4E75-4AF6-B72E-EEA826B41CBF}"/>
              </a:ext>
            </a:extLst>
          </p:cNvPr>
          <p:cNvSpPr txBox="1"/>
          <p:nvPr/>
        </p:nvSpPr>
        <p:spPr>
          <a:xfrm>
            <a:off x="903374" y="4947939"/>
            <a:ext cx="2020105"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Connectors</a:t>
            </a:r>
          </a:p>
        </p:txBody>
      </p:sp>
      <p:sp>
        <p:nvSpPr>
          <p:cNvPr id="13" name="TextBox 12">
            <a:extLst>
              <a:ext uri="{FF2B5EF4-FFF2-40B4-BE49-F238E27FC236}">
                <a16:creationId xmlns:a16="http://schemas.microsoft.com/office/drawing/2014/main" id="{51139702-BD86-4968-9C93-BA4F2CBA9CD1}"/>
              </a:ext>
            </a:extLst>
          </p:cNvPr>
          <p:cNvSpPr txBox="1"/>
          <p:nvPr/>
        </p:nvSpPr>
        <p:spPr>
          <a:xfrm>
            <a:off x="903374" y="5461018"/>
            <a:ext cx="1558440"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Lanyard</a:t>
            </a:r>
          </a:p>
        </p:txBody>
      </p:sp>
      <p:sp>
        <p:nvSpPr>
          <p:cNvPr id="14" name="TextBox 13">
            <a:extLst>
              <a:ext uri="{FF2B5EF4-FFF2-40B4-BE49-F238E27FC236}">
                <a16:creationId xmlns:a16="http://schemas.microsoft.com/office/drawing/2014/main" id="{7FA748CD-A42E-4991-8C23-B7C8D8D9B025}"/>
              </a:ext>
            </a:extLst>
          </p:cNvPr>
          <p:cNvSpPr txBox="1"/>
          <p:nvPr/>
        </p:nvSpPr>
        <p:spPr>
          <a:xfrm>
            <a:off x="903374" y="5964223"/>
            <a:ext cx="2379177"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Body Harness</a:t>
            </a:r>
          </a:p>
        </p:txBody>
      </p:sp>
      <p:cxnSp>
        <p:nvCxnSpPr>
          <p:cNvPr id="16" name="Straight Arrow Connector 15">
            <a:extLst>
              <a:ext uri="{FF2B5EF4-FFF2-40B4-BE49-F238E27FC236}">
                <a16:creationId xmlns:a16="http://schemas.microsoft.com/office/drawing/2014/main" id="{86BFA2BC-6992-4500-87F0-BA45D867CB2C}"/>
              </a:ext>
            </a:extLst>
          </p:cNvPr>
          <p:cNvCxnSpPr>
            <a:cxnSpLocks/>
          </p:cNvCxnSpPr>
          <p:nvPr/>
        </p:nvCxnSpPr>
        <p:spPr>
          <a:xfrm flipV="1">
            <a:off x="3757557" y="2767811"/>
            <a:ext cx="2924631" cy="19095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C660DB-E14F-45A4-B8DF-A2892EA3DA29}"/>
              </a:ext>
            </a:extLst>
          </p:cNvPr>
          <p:cNvCxnSpPr>
            <a:cxnSpLocks/>
          </p:cNvCxnSpPr>
          <p:nvPr/>
        </p:nvCxnSpPr>
        <p:spPr>
          <a:xfrm flipV="1">
            <a:off x="3005982" y="3396677"/>
            <a:ext cx="3517137" cy="17351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A981A-795D-4AA2-AE7C-75E3EE4FFA86}"/>
              </a:ext>
            </a:extLst>
          </p:cNvPr>
          <p:cNvCxnSpPr>
            <a:cxnSpLocks/>
          </p:cNvCxnSpPr>
          <p:nvPr/>
        </p:nvCxnSpPr>
        <p:spPr>
          <a:xfrm flipV="1">
            <a:off x="2424843" y="4688758"/>
            <a:ext cx="4257345" cy="10132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17E70-4730-47FB-870E-0553B67D1E7F}"/>
              </a:ext>
            </a:extLst>
          </p:cNvPr>
          <p:cNvCxnSpPr>
            <a:cxnSpLocks/>
          </p:cNvCxnSpPr>
          <p:nvPr/>
        </p:nvCxnSpPr>
        <p:spPr>
          <a:xfrm flipV="1">
            <a:off x="3330639" y="4947939"/>
            <a:ext cx="4038349" cy="12239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153BA7-86E0-41DD-B008-22433473D26F}"/>
              </a:ext>
            </a:extLst>
          </p:cNvPr>
          <p:cNvCxnSpPr>
            <a:cxnSpLocks/>
          </p:cNvCxnSpPr>
          <p:nvPr/>
        </p:nvCxnSpPr>
        <p:spPr>
          <a:xfrm flipV="1">
            <a:off x="2982744" y="4355196"/>
            <a:ext cx="4829997" cy="781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4CA24354-872C-4C3D-AE0F-D6207F687C59}"/>
              </a:ext>
            </a:extLst>
          </p:cNvPr>
          <p:cNvSpPr txBox="1">
            <a:spLocks/>
          </p:cNvSpPr>
          <p:nvPr/>
        </p:nvSpPr>
        <p:spPr>
          <a:xfrm>
            <a:off x="0" y="-19855"/>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101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accent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Training</a:t>
            </a:r>
          </a:p>
        </p:txBody>
      </p:sp>
      <p:sp>
        <p:nvSpPr>
          <p:cNvPr id="6" name="Content Placeholder 5"/>
          <p:cNvSpPr>
            <a:spLocks noGrp="1"/>
          </p:cNvSpPr>
          <p:nvPr>
            <p:ph idx="1"/>
          </p:nvPr>
        </p:nvSpPr>
        <p:spPr>
          <a:xfrm>
            <a:off x="914400" y="1143000"/>
            <a:ext cx="7543800" cy="4983163"/>
          </a:xfrm>
        </p:spPr>
        <p:txBody>
          <a:bodyPr>
            <a:normAutofit/>
          </a:bodyPr>
          <a:lstStyle/>
          <a:p>
            <a:pPr marL="457200" indent="-457200"/>
            <a:r>
              <a:rPr lang="en-US" dirty="0">
                <a:solidFill>
                  <a:srgbClr val="000000"/>
                </a:solidFill>
              </a:rPr>
              <a:t>Why PPE is necessary</a:t>
            </a:r>
          </a:p>
          <a:p>
            <a:pPr marL="457200" indent="-457200"/>
            <a:r>
              <a:rPr lang="en-US" dirty="0">
                <a:solidFill>
                  <a:srgbClr val="000000"/>
                </a:solidFill>
              </a:rPr>
              <a:t>How PPE will protect the employee</a:t>
            </a:r>
          </a:p>
          <a:p>
            <a:pPr marL="457200" indent="-457200"/>
            <a:r>
              <a:rPr lang="en-US" dirty="0">
                <a:solidFill>
                  <a:srgbClr val="000000"/>
                </a:solidFill>
              </a:rPr>
              <a:t>What PPE can and cannot do</a:t>
            </a:r>
          </a:p>
          <a:p>
            <a:pPr marL="457200" indent="-457200"/>
            <a:r>
              <a:rPr lang="en-US" dirty="0">
                <a:solidFill>
                  <a:srgbClr val="000000"/>
                </a:solidFill>
              </a:rPr>
              <a:t>When and how to wear PPE</a:t>
            </a:r>
          </a:p>
          <a:p>
            <a:pPr marL="457200" indent="-457200"/>
            <a:r>
              <a:rPr lang="en-US" dirty="0">
                <a:solidFill>
                  <a:srgbClr val="000000"/>
                </a:solidFill>
              </a:rPr>
              <a:t>How to identify signs of wear and tear</a:t>
            </a:r>
          </a:p>
          <a:p>
            <a:pPr marL="457200" indent="-457200"/>
            <a:r>
              <a:rPr lang="en-US" dirty="0">
                <a:solidFill>
                  <a:srgbClr val="000000"/>
                </a:solidFill>
              </a:rPr>
              <a:t>How to clean and disinfect PPE</a:t>
            </a:r>
          </a:p>
          <a:p>
            <a:pPr marL="457200" indent="-457200"/>
            <a:r>
              <a:rPr lang="en-US" dirty="0">
                <a:solidFill>
                  <a:srgbClr val="000000"/>
                </a:solidFill>
              </a:rPr>
              <a:t>When PPE is worn out and how to properly dispose of PPE</a:t>
            </a:r>
          </a:p>
          <a:p>
            <a:endParaRPr lang="en-US" dirty="0"/>
          </a:p>
        </p:txBody>
      </p:sp>
      <p:sp>
        <p:nvSpPr>
          <p:cNvPr id="4" name="Title 1">
            <a:extLst>
              <a:ext uri="{FF2B5EF4-FFF2-40B4-BE49-F238E27FC236}">
                <a16:creationId xmlns:a16="http://schemas.microsoft.com/office/drawing/2014/main" id="{F7EE2A7C-BB32-4B9D-A48D-E9668946928A}"/>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3019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0129"/>
            <a:ext cx="8229600" cy="826625"/>
          </a:xfrm>
        </p:spPr>
        <p:txBody>
          <a:bodyPr>
            <a:noAutofit/>
          </a:bodyPr>
          <a:lstStyle/>
          <a:p>
            <a:r>
              <a:rPr lang="en-US">
                <a:solidFill>
                  <a:srgbClr val="000000"/>
                </a:solidFill>
              </a:rPr>
              <a:t>Responsibilities</a:t>
            </a:r>
            <a:endParaRPr lang="en-US"/>
          </a:p>
        </p:txBody>
      </p:sp>
      <p:sp>
        <p:nvSpPr>
          <p:cNvPr id="6" name="Rectangle 3"/>
          <p:cNvSpPr txBox="1">
            <a:spLocks noChangeArrowheads="1"/>
          </p:cNvSpPr>
          <p:nvPr/>
        </p:nvSpPr>
        <p:spPr>
          <a:xfrm>
            <a:off x="604778" y="1983129"/>
            <a:ext cx="7543800" cy="4724400"/>
          </a:xfrm>
          <a:prstGeom prst="rect">
            <a:avLst/>
          </a:prstGeom>
          <a:noFill/>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Tahoma" panose="020B0604030504040204" pitchFamily="34" charset="0"/>
                <a:ea typeface="Tahoma" panose="020B0604030504040204" pitchFamily="34" charset="0"/>
                <a:cs typeface="Tahoma" panose="020B0604030504040204" pitchFamily="34" charset="0"/>
              </a:rPr>
              <a:t>Employers must:</a:t>
            </a:r>
          </a:p>
          <a:p>
            <a:pPr lvl="1">
              <a:buFont typeface="Calibri" pitchFamily="34" charset="0"/>
              <a:buChar char="‒"/>
            </a:pPr>
            <a:r>
              <a:rPr lang="en-US">
                <a:solidFill>
                  <a:srgbClr val="000000"/>
                </a:solidFill>
                <a:latin typeface="Tahoma" panose="020B0604030504040204" pitchFamily="34" charset="0"/>
                <a:ea typeface="Tahoma" panose="020B0604030504040204" pitchFamily="34" charset="0"/>
                <a:cs typeface="Tahoma" panose="020B0604030504040204" pitchFamily="34" charset="0"/>
              </a:rPr>
              <a:t>Assess hazards</a:t>
            </a:r>
          </a:p>
          <a:p>
            <a:pPr lvl="1">
              <a:buFont typeface="Calibri" pitchFamily="34" charset="0"/>
              <a:buChar char="‒"/>
            </a:pPr>
            <a:r>
              <a:rPr lang="en-US">
                <a:solidFill>
                  <a:srgbClr val="000000"/>
                </a:solidFill>
                <a:latin typeface="Tahoma" panose="020B0604030504040204" pitchFamily="34" charset="0"/>
                <a:ea typeface="Tahoma" panose="020B0604030504040204" pitchFamily="34" charset="0"/>
                <a:cs typeface="Tahoma" panose="020B0604030504040204" pitchFamily="34" charset="0"/>
              </a:rPr>
              <a:t>Select appropriate PPE and determine when to use </a:t>
            </a:r>
          </a:p>
          <a:p>
            <a:pPr lvl="1">
              <a:buFont typeface="Calibri" pitchFamily="34" charset="0"/>
              <a:buChar char="‒"/>
            </a:pPr>
            <a:r>
              <a:rPr lang="en-US">
                <a:solidFill>
                  <a:srgbClr val="000000"/>
                </a:solidFill>
                <a:latin typeface="Tahoma" panose="020B0604030504040204" pitchFamily="34" charset="0"/>
                <a:ea typeface="Tahoma" panose="020B0604030504040204" pitchFamily="34" charset="0"/>
                <a:cs typeface="Tahoma" panose="020B0604030504040204" pitchFamily="34" charset="0"/>
              </a:rPr>
              <a:t>Provide some PPE at no cost to employee</a:t>
            </a:r>
          </a:p>
          <a:p>
            <a:pPr lvl="1">
              <a:buFont typeface="Calibri" pitchFamily="34" charset="0"/>
              <a:buChar char="‒"/>
            </a:pPr>
            <a:r>
              <a:rPr lang="en-US">
                <a:solidFill>
                  <a:srgbClr val="000000"/>
                </a:solidFill>
                <a:latin typeface="Tahoma" panose="020B0604030504040204" pitchFamily="34" charset="0"/>
                <a:ea typeface="Tahoma" panose="020B0604030504040204" pitchFamily="34" charset="0"/>
                <a:cs typeface="Tahoma" panose="020B0604030504040204" pitchFamily="34" charset="0"/>
              </a:rPr>
              <a:t>Make sure that employee-owned PPE is adequate, properly maintained and sanitary </a:t>
            </a:r>
          </a:p>
          <a:p>
            <a:pPr lvl="1">
              <a:buFont typeface="Calibri" pitchFamily="34" charset="0"/>
              <a:buChar char="‒"/>
            </a:pPr>
            <a:r>
              <a:rPr lang="en-US">
                <a:solidFill>
                  <a:srgbClr val="000000"/>
                </a:solidFill>
                <a:latin typeface="Tahoma" panose="020B0604030504040204" pitchFamily="34" charset="0"/>
                <a:ea typeface="Tahoma" panose="020B0604030504040204" pitchFamily="34" charset="0"/>
                <a:cs typeface="Tahoma" panose="020B0604030504040204" pitchFamily="34" charset="0"/>
              </a:rPr>
              <a:t>Train employees and enforce use of PPE</a:t>
            </a:r>
            <a:endParaRPr lang="en-US">
              <a:solidFill>
                <a:srgbClr val="000000"/>
              </a:solidFill>
              <a:latin typeface="+mj-lt"/>
            </a:endParaRPr>
          </a:p>
          <a:p>
            <a:pPr lvl="2">
              <a:buFont typeface="Calibri" pitchFamily="34" charset="0"/>
              <a:buChar char="‒"/>
            </a:pPr>
            <a:endParaRPr lang="en-US" sz="2000">
              <a:solidFill>
                <a:srgbClr val="000000"/>
              </a:solidFill>
              <a:latin typeface="+mj-lt"/>
            </a:endParaRPr>
          </a:p>
        </p:txBody>
      </p:sp>
      <p:sp>
        <p:nvSpPr>
          <p:cNvPr id="4" name="Title 1">
            <a:extLst>
              <a:ext uri="{FF2B5EF4-FFF2-40B4-BE49-F238E27FC236}">
                <a16:creationId xmlns:a16="http://schemas.microsoft.com/office/drawing/2014/main" id="{BB13861E-B7AA-4576-938B-F714008F6A1D}"/>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444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77"/>
            <a:ext cx="8229600" cy="1143000"/>
          </a:xfrm>
        </p:spPr>
        <p:txBody>
          <a:bodyPr>
            <a:normAutofit/>
          </a:bodyPr>
          <a:lstStyle/>
          <a:p>
            <a:r>
              <a:rPr lang="en-US">
                <a:cs typeface="Arial" pitchFamily="34" charset="0"/>
              </a:rPr>
              <a:t>Responsibilities</a:t>
            </a:r>
            <a:endParaRPr lang="en-US"/>
          </a:p>
        </p:txBody>
      </p:sp>
      <p:sp>
        <p:nvSpPr>
          <p:cNvPr id="7" name="Rectangle 3"/>
          <p:cNvSpPr txBox="1">
            <a:spLocks noChangeArrowheads="1"/>
          </p:cNvSpPr>
          <p:nvPr/>
        </p:nvSpPr>
        <p:spPr>
          <a:xfrm>
            <a:off x="914400" y="2105628"/>
            <a:ext cx="73152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000000"/>
                </a:solidFill>
                <a:latin typeface="Tahoma" panose="020B0604030504040204" pitchFamily="34" charset="0"/>
                <a:ea typeface="Tahoma" panose="020B0604030504040204" pitchFamily="34" charset="0"/>
                <a:cs typeface="Tahoma" panose="020B0604030504040204" pitchFamily="34" charset="0"/>
              </a:rPr>
              <a:t>Employees must: </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Actively participate in training</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Consistently use </a:t>
            </a:r>
            <a:r>
              <a:rPr lang="en-US" err="1">
                <a:solidFill>
                  <a:srgbClr val="000000"/>
                </a:solidFill>
                <a:latin typeface="Tahoma" panose="020B0604030504040204" pitchFamily="34" charset="0"/>
                <a:ea typeface="Tahoma" panose="020B0604030504040204" pitchFamily="34" charset="0"/>
                <a:cs typeface="Tahoma" panose="020B0604030504040204" pitchFamily="34" charset="0"/>
              </a:rPr>
              <a:t>PPE</a:t>
            </a:r>
            <a:r>
              <a:rPr lang="en-US">
                <a:solidFill>
                  <a:srgbClr val="000000"/>
                </a:solidFill>
                <a:latin typeface="Tahoma" panose="020B0604030504040204" pitchFamily="34" charset="0"/>
                <a:ea typeface="Tahoma" panose="020B0604030504040204" pitchFamily="34" charset="0"/>
                <a:cs typeface="Tahoma" panose="020B0604030504040204" pitchFamily="34" charset="0"/>
              </a:rPr>
              <a:t> as prescribed</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Properly maintain, inspect, clean, and store PPE</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Immediately replace damaged </a:t>
            </a:r>
            <a:r>
              <a:rPr lang="en-US" err="1">
                <a:solidFill>
                  <a:srgbClr val="000000"/>
                </a:solidFill>
                <a:latin typeface="Tahoma" panose="020B0604030504040204" pitchFamily="34" charset="0"/>
                <a:ea typeface="Tahoma" panose="020B0604030504040204" pitchFamily="34" charset="0"/>
                <a:cs typeface="Tahoma" panose="020B0604030504040204" pitchFamily="34" charset="0"/>
              </a:rPr>
              <a:t>PPE</a:t>
            </a:r>
            <a:endParaRPr lang="en-US">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602AA9A1-F5D8-46CE-92A7-E4ADCC8CBB8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4805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 Recognition</a:t>
            </a:r>
          </a:p>
        </p:txBody>
      </p:sp>
      <p:sp>
        <p:nvSpPr>
          <p:cNvPr id="3" name="Content Placeholder 2"/>
          <p:cNvSpPr>
            <a:spLocks noGrp="1"/>
          </p:cNvSpPr>
          <p:nvPr>
            <p:ph idx="1"/>
          </p:nvPr>
        </p:nvSpPr>
        <p:spPr>
          <a:xfrm>
            <a:off x="914400" y="1304544"/>
            <a:ext cx="7315200" cy="914399"/>
          </a:xfrm>
        </p:spPr>
        <p:txBody>
          <a:bodyPr/>
          <a:lstStyle/>
          <a:p>
            <a:r>
              <a:rPr lang="en-US"/>
              <a:t>Identify hazards and PPE needed</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25" y="2133600"/>
            <a:ext cx="5366150"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0" y="5721096"/>
            <a:ext cx="3530600" cy="215444"/>
          </a:xfrm>
          <a:prstGeom prst="rect">
            <a:avLst/>
          </a:prstGeom>
        </p:spPr>
        <p:txBody>
          <a:bodyPr wrap="square">
            <a:spAutoFit/>
          </a:bodyPr>
          <a:lstStyle/>
          <a:p>
            <a:r>
              <a:rPr lang="en-US" sz="800"/>
              <a:t>Southwest OSHA Training Institute Education Center/elcosh.org </a:t>
            </a:r>
          </a:p>
        </p:txBody>
      </p:sp>
      <p:sp>
        <p:nvSpPr>
          <p:cNvPr id="6" name="Title 1">
            <a:extLst>
              <a:ext uri="{FF2B5EF4-FFF2-40B4-BE49-F238E27FC236}">
                <a16:creationId xmlns:a16="http://schemas.microsoft.com/office/drawing/2014/main" id="{A539A2D2-6ABD-4110-9122-BA23841A3CD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
        <p:nvSpPr>
          <p:cNvPr id="4" name="Speech Bubble: Rectangle with Corners Rounded 3">
            <a:extLst>
              <a:ext uri="{FF2B5EF4-FFF2-40B4-BE49-F238E27FC236}">
                <a16:creationId xmlns:a16="http://schemas.microsoft.com/office/drawing/2014/main" id="{2B70D670-78E5-4CF8-90D0-ED7FC7FE1DBB}"/>
              </a:ext>
            </a:extLst>
          </p:cNvPr>
          <p:cNvSpPr/>
          <p:nvPr/>
        </p:nvSpPr>
        <p:spPr>
          <a:xfrm>
            <a:off x="7278225" y="3817959"/>
            <a:ext cx="1902749" cy="1143000"/>
          </a:xfrm>
          <a:prstGeom prst="wedgeRoundRectCallout">
            <a:avLst>
              <a:gd name="adj1" fmla="val -62198"/>
              <a:gd name="adj2" fmla="val 6148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Floor opening with fall hazard</a:t>
            </a:r>
          </a:p>
        </p:txBody>
      </p:sp>
      <p:sp>
        <p:nvSpPr>
          <p:cNvPr id="8" name="Speech Bubble: Rectangle with Corners Rounded 7">
            <a:extLst>
              <a:ext uri="{FF2B5EF4-FFF2-40B4-BE49-F238E27FC236}">
                <a16:creationId xmlns:a16="http://schemas.microsoft.com/office/drawing/2014/main" id="{009464CA-75EB-4B0F-AE2C-22E9A4E6F7D3}"/>
              </a:ext>
            </a:extLst>
          </p:cNvPr>
          <p:cNvSpPr/>
          <p:nvPr/>
        </p:nvSpPr>
        <p:spPr>
          <a:xfrm>
            <a:off x="1223702" y="2181597"/>
            <a:ext cx="1902749" cy="1143000"/>
          </a:xfrm>
          <a:prstGeom prst="wedgeRoundRectCallout">
            <a:avLst>
              <a:gd name="adj1" fmla="val 127596"/>
              <a:gd name="adj2" fmla="val 9186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Sharp edges on sheet metal</a:t>
            </a:r>
          </a:p>
        </p:txBody>
      </p:sp>
      <p:sp>
        <p:nvSpPr>
          <p:cNvPr id="9" name="Speech Bubble: Rectangle with Corners Rounded 8">
            <a:extLst>
              <a:ext uri="{FF2B5EF4-FFF2-40B4-BE49-F238E27FC236}">
                <a16:creationId xmlns:a16="http://schemas.microsoft.com/office/drawing/2014/main" id="{DD8B108B-11FA-4205-BD3C-8E656624FB14}"/>
              </a:ext>
            </a:extLst>
          </p:cNvPr>
          <p:cNvSpPr/>
          <p:nvPr/>
        </p:nvSpPr>
        <p:spPr>
          <a:xfrm>
            <a:off x="6962173" y="1928131"/>
            <a:ext cx="1902749" cy="1143000"/>
          </a:xfrm>
          <a:prstGeom prst="wedgeRoundRectCallout">
            <a:avLst>
              <a:gd name="adj1" fmla="val -102347"/>
              <a:gd name="adj2" fmla="val 5541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Head bump hazard</a:t>
            </a:r>
          </a:p>
        </p:txBody>
      </p:sp>
    </p:spTree>
    <p:extLst>
      <p:ext uri="{BB962C8B-B14F-4D97-AF65-F5344CB8AC3E}">
        <p14:creationId xmlns:p14="http://schemas.microsoft.com/office/powerpoint/2010/main" val="22267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 Recognition</a:t>
            </a:r>
          </a:p>
        </p:txBody>
      </p:sp>
      <p:sp>
        <p:nvSpPr>
          <p:cNvPr id="3" name="Content Placeholder 2"/>
          <p:cNvSpPr>
            <a:spLocks noGrp="1"/>
          </p:cNvSpPr>
          <p:nvPr>
            <p:ph idx="1"/>
          </p:nvPr>
        </p:nvSpPr>
        <p:spPr>
          <a:xfrm>
            <a:off x="890016" y="1295400"/>
            <a:ext cx="7339584" cy="914399"/>
          </a:xfrm>
        </p:spPr>
        <p:txBody>
          <a:bodyPr/>
          <a:lstStyle/>
          <a:p>
            <a:r>
              <a:rPr lang="en-US"/>
              <a:t>Identify hazards and PPE needed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57400"/>
            <a:ext cx="5029200" cy="377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91200" y="5829300"/>
            <a:ext cx="1446229" cy="215444"/>
          </a:xfrm>
          <a:prstGeom prst="rect">
            <a:avLst/>
          </a:prstGeom>
          <a:noFill/>
        </p:spPr>
        <p:txBody>
          <a:bodyPr wrap="none" rtlCol="0">
            <a:spAutoFit/>
          </a:bodyPr>
          <a:lstStyle/>
          <a:p>
            <a:pPr algn="r"/>
            <a:r>
              <a:rPr lang="en-US" sz="800"/>
              <a:t>Mount Sinai/CHEP/elcosh.org </a:t>
            </a:r>
          </a:p>
        </p:txBody>
      </p:sp>
      <p:sp>
        <p:nvSpPr>
          <p:cNvPr id="6" name="Title 1">
            <a:extLst>
              <a:ext uri="{FF2B5EF4-FFF2-40B4-BE49-F238E27FC236}">
                <a16:creationId xmlns:a16="http://schemas.microsoft.com/office/drawing/2014/main" id="{64FE3FC1-087A-4A55-9B07-3B8044566AE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
        <p:nvSpPr>
          <p:cNvPr id="7" name="Speech Bubble: Rectangle with Corners Rounded 6">
            <a:extLst>
              <a:ext uri="{FF2B5EF4-FFF2-40B4-BE49-F238E27FC236}">
                <a16:creationId xmlns:a16="http://schemas.microsoft.com/office/drawing/2014/main" id="{CF8D8808-5624-4881-B0E7-629E8E9A5AC5}"/>
              </a:ext>
            </a:extLst>
          </p:cNvPr>
          <p:cNvSpPr/>
          <p:nvPr/>
        </p:nvSpPr>
        <p:spPr>
          <a:xfrm>
            <a:off x="154651" y="2084388"/>
            <a:ext cx="1902749" cy="1143000"/>
          </a:xfrm>
          <a:prstGeom prst="wedgeRoundRectCallout">
            <a:avLst>
              <a:gd name="adj1" fmla="val 66156"/>
              <a:gd name="adj2" fmla="val 10807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Traffic hazard</a:t>
            </a:r>
          </a:p>
        </p:txBody>
      </p:sp>
    </p:spTree>
    <p:extLst>
      <p:ext uri="{BB962C8B-B14F-4D97-AF65-F5344CB8AC3E}">
        <p14:creationId xmlns:p14="http://schemas.microsoft.com/office/powerpoint/2010/main" val="21528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 Recognition</a:t>
            </a:r>
          </a:p>
        </p:txBody>
      </p:sp>
      <p:sp>
        <p:nvSpPr>
          <p:cNvPr id="3" name="Content Placeholder 2"/>
          <p:cNvSpPr>
            <a:spLocks noGrp="1"/>
          </p:cNvSpPr>
          <p:nvPr>
            <p:ph idx="1"/>
          </p:nvPr>
        </p:nvSpPr>
        <p:spPr>
          <a:xfrm>
            <a:off x="914400" y="1143000"/>
            <a:ext cx="7315200" cy="1676400"/>
          </a:xfrm>
        </p:spPr>
        <p:txBody>
          <a:bodyPr>
            <a:normAutofit/>
          </a:bodyPr>
          <a:lstStyle/>
          <a:p>
            <a:r>
              <a:rPr lang="en-US"/>
              <a:t>Identify hazards and PPE needed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57" y="1981199"/>
            <a:ext cx="5027485" cy="3894531"/>
          </a:xfrm>
          <a:prstGeom prst="rect">
            <a:avLst/>
          </a:prstGeom>
          <a:ln>
            <a:solidFill>
              <a:schemeClr val="tx1"/>
            </a:solidFill>
          </a:ln>
        </p:spPr>
      </p:pic>
      <p:sp>
        <p:nvSpPr>
          <p:cNvPr id="16" name="TextBox 15"/>
          <p:cNvSpPr txBox="1"/>
          <p:nvPr/>
        </p:nvSpPr>
        <p:spPr>
          <a:xfrm>
            <a:off x="5840308" y="5875730"/>
            <a:ext cx="1282010" cy="215444"/>
          </a:xfrm>
          <a:prstGeom prst="rect">
            <a:avLst/>
          </a:prstGeom>
          <a:noFill/>
        </p:spPr>
        <p:txBody>
          <a:bodyPr wrap="square" rtlCol="0">
            <a:spAutoFit/>
          </a:bodyPr>
          <a:lstStyle/>
          <a:p>
            <a:pPr algn="r"/>
            <a:r>
              <a:rPr lang="en-US" sz="800"/>
              <a:t>Source: OSHA</a:t>
            </a:r>
          </a:p>
        </p:txBody>
      </p:sp>
      <p:sp>
        <p:nvSpPr>
          <p:cNvPr id="6" name="Title 1">
            <a:extLst>
              <a:ext uri="{FF2B5EF4-FFF2-40B4-BE49-F238E27FC236}">
                <a16:creationId xmlns:a16="http://schemas.microsoft.com/office/drawing/2014/main" id="{B8CE383C-E77F-492D-A241-F2EC359A01D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
        <p:nvSpPr>
          <p:cNvPr id="7" name="Speech Bubble: Rectangle with Corners Rounded 6">
            <a:extLst>
              <a:ext uri="{FF2B5EF4-FFF2-40B4-BE49-F238E27FC236}">
                <a16:creationId xmlns:a16="http://schemas.microsoft.com/office/drawing/2014/main" id="{7A181A89-CE55-4F1B-B06E-66AC04C958A1}"/>
              </a:ext>
            </a:extLst>
          </p:cNvPr>
          <p:cNvSpPr/>
          <p:nvPr/>
        </p:nvSpPr>
        <p:spPr>
          <a:xfrm>
            <a:off x="694482" y="2055311"/>
            <a:ext cx="1979270" cy="2493539"/>
          </a:xfrm>
          <a:prstGeom prst="wedgeRoundRectCallout">
            <a:avLst>
              <a:gd name="adj1" fmla="val 142465"/>
              <a:gd name="adj2" fmla="val 3132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Silica dust hazard</a:t>
            </a:r>
          </a:p>
          <a:p>
            <a:pPr algn="ctr"/>
            <a:endParaRPr lang="en-US" sz="2000">
              <a:ln w="0"/>
              <a:solidFill>
                <a:schemeClr val="tx1"/>
              </a:solidFill>
              <a:effectLst>
                <a:outerShdw blurRad="38100" dist="19050" dir="2700000" algn="tl" rotWithShape="0">
                  <a:schemeClr val="dk1">
                    <a:alpha val="40000"/>
                  </a:schemeClr>
                </a:outerShdw>
              </a:effectLst>
            </a:endParaRPr>
          </a:p>
          <a:p>
            <a:pPr algn="ctr"/>
            <a:r>
              <a:rPr lang="en-US" sz="2000">
                <a:ln w="0"/>
                <a:solidFill>
                  <a:schemeClr val="tx1"/>
                </a:solidFill>
                <a:effectLst>
                  <a:outerShdw blurRad="38100" dist="19050" dir="2700000" algn="tl" rotWithShape="0">
                    <a:schemeClr val="dk1">
                      <a:alpha val="40000"/>
                    </a:schemeClr>
                  </a:outerShdw>
                </a:effectLst>
              </a:rPr>
              <a:t>Flying particles</a:t>
            </a:r>
          </a:p>
          <a:p>
            <a:pPr algn="ctr"/>
            <a:endParaRPr lang="en-US" sz="2000">
              <a:ln w="0"/>
              <a:solidFill>
                <a:schemeClr val="tx1"/>
              </a:solidFill>
              <a:effectLst>
                <a:outerShdw blurRad="38100" dist="19050" dir="2700000" algn="tl" rotWithShape="0">
                  <a:schemeClr val="dk1">
                    <a:alpha val="40000"/>
                  </a:schemeClr>
                </a:outerShdw>
              </a:effectLst>
            </a:endParaRPr>
          </a:p>
          <a:p>
            <a:pPr algn="ctr"/>
            <a:r>
              <a:rPr lang="en-US" sz="2000">
                <a:ln w="0"/>
                <a:solidFill>
                  <a:schemeClr val="tx1"/>
                </a:solidFill>
                <a:effectLst>
                  <a:outerShdw blurRad="38100" dist="19050" dir="2700000" algn="tl" rotWithShape="0">
                    <a:schemeClr val="dk1">
                      <a:alpha val="40000"/>
                    </a:schemeClr>
                  </a:outerShdw>
                </a:effectLst>
              </a:rPr>
              <a:t>Noise</a:t>
            </a:r>
          </a:p>
        </p:txBody>
      </p:sp>
      <p:sp>
        <p:nvSpPr>
          <p:cNvPr id="8" name="Speech Bubble: Rectangle with Corners Rounded 7">
            <a:extLst>
              <a:ext uri="{FF2B5EF4-FFF2-40B4-BE49-F238E27FC236}">
                <a16:creationId xmlns:a16="http://schemas.microsoft.com/office/drawing/2014/main" id="{A2742D15-0175-428C-9070-8EED0A5B531E}"/>
              </a:ext>
            </a:extLst>
          </p:cNvPr>
          <p:cNvSpPr/>
          <p:nvPr/>
        </p:nvSpPr>
        <p:spPr>
          <a:xfrm>
            <a:off x="7241250" y="2127505"/>
            <a:ext cx="1902749" cy="1143000"/>
          </a:xfrm>
          <a:prstGeom prst="wedgeRoundRectCallout">
            <a:avLst>
              <a:gd name="adj1" fmla="val -129721"/>
              <a:gd name="adj2" fmla="val 1591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n w="0"/>
                <a:solidFill>
                  <a:schemeClr val="tx1"/>
                </a:solidFill>
                <a:effectLst>
                  <a:outerShdw blurRad="38100" dist="19050" dir="2700000" algn="tl" rotWithShape="0">
                    <a:schemeClr val="dk1">
                      <a:alpha val="40000"/>
                    </a:schemeClr>
                  </a:outerShdw>
                </a:effectLst>
              </a:rPr>
              <a:t>Worker is wearing proper PPE</a:t>
            </a:r>
          </a:p>
        </p:txBody>
      </p:sp>
    </p:spTree>
    <p:extLst>
      <p:ext uri="{BB962C8B-B14F-4D97-AF65-F5344CB8AC3E}">
        <p14:creationId xmlns:p14="http://schemas.microsoft.com/office/powerpoint/2010/main" val="16746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 Recognition</a:t>
            </a:r>
          </a:p>
        </p:txBody>
      </p:sp>
      <p:sp>
        <p:nvSpPr>
          <p:cNvPr id="3" name="Content Placeholder 2"/>
          <p:cNvSpPr>
            <a:spLocks noGrp="1"/>
          </p:cNvSpPr>
          <p:nvPr>
            <p:ph idx="1"/>
          </p:nvPr>
        </p:nvSpPr>
        <p:spPr>
          <a:xfrm>
            <a:off x="914400" y="1143000"/>
            <a:ext cx="3962400" cy="1676400"/>
          </a:xfrm>
        </p:spPr>
        <p:txBody>
          <a:bodyPr>
            <a:normAutofit/>
          </a:bodyPr>
          <a:lstStyle/>
          <a:p>
            <a:r>
              <a:rPr lang="en-US"/>
              <a:t>Identify hazards and PPE needed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686" y="1142999"/>
            <a:ext cx="3391790" cy="4732731"/>
          </a:xfrm>
          <a:prstGeom prst="rect">
            <a:avLst/>
          </a:prstGeom>
          <a:ln>
            <a:solidFill>
              <a:schemeClr val="tx1"/>
            </a:solidFill>
          </a:ln>
        </p:spPr>
      </p:pic>
      <p:sp>
        <p:nvSpPr>
          <p:cNvPr id="16" name="TextBox 15"/>
          <p:cNvSpPr txBox="1"/>
          <p:nvPr/>
        </p:nvSpPr>
        <p:spPr>
          <a:xfrm>
            <a:off x="7090466" y="5887108"/>
            <a:ext cx="1282010" cy="215444"/>
          </a:xfrm>
          <a:prstGeom prst="rect">
            <a:avLst/>
          </a:prstGeom>
          <a:noFill/>
        </p:spPr>
        <p:txBody>
          <a:bodyPr wrap="square" rtlCol="0">
            <a:spAutoFit/>
          </a:bodyPr>
          <a:lstStyle/>
          <a:p>
            <a:pPr algn="r"/>
            <a:r>
              <a:rPr lang="en-US" sz="800"/>
              <a:t>Source : OSHA</a:t>
            </a:r>
          </a:p>
        </p:txBody>
      </p:sp>
      <p:sp>
        <p:nvSpPr>
          <p:cNvPr id="6" name="Title 1">
            <a:extLst>
              <a:ext uri="{FF2B5EF4-FFF2-40B4-BE49-F238E27FC236}">
                <a16:creationId xmlns:a16="http://schemas.microsoft.com/office/drawing/2014/main" id="{C6393D08-42D0-474F-BDD1-F3C2B51F7558}"/>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
        <p:nvSpPr>
          <p:cNvPr id="7" name="Speech Bubble: Rectangle with Corners Rounded 6">
            <a:extLst>
              <a:ext uri="{FF2B5EF4-FFF2-40B4-BE49-F238E27FC236}">
                <a16:creationId xmlns:a16="http://schemas.microsoft.com/office/drawing/2014/main" id="{CD4F6EDB-A67F-4030-8663-3D854094EAD0}"/>
              </a:ext>
            </a:extLst>
          </p:cNvPr>
          <p:cNvSpPr/>
          <p:nvPr/>
        </p:nvSpPr>
        <p:spPr>
          <a:xfrm>
            <a:off x="2074620" y="2503684"/>
            <a:ext cx="1902749" cy="2855394"/>
          </a:xfrm>
          <a:prstGeom prst="wedgeRoundRectCallout">
            <a:avLst>
              <a:gd name="adj1" fmla="val 137329"/>
              <a:gd name="adj2" fmla="val -82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Noise hazard</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Struck-by hazard</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Air contaminant hazard</a:t>
            </a:r>
          </a:p>
        </p:txBody>
      </p:sp>
    </p:spTree>
    <p:extLst>
      <p:ext uri="{BB962C8B-B14F-4D97-AF65-F5344CB8AC3E}">
        <p14:creationId xmlns:p14="http://schemas.microsoft.com/office/powerpoint/2010/main" val="7673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925"/>
            <a:ext cx="8229600" cy="1060362"/>
          </a:xfrm>
        </p:spPr>
        <p:txBody>
          <a:bodyPr>
            <a:noAutofit/>
          </a:bodyPr>
          <a:lstStyle/>
          <a:p>
            <a:r>
              <a:rPr lang="en-US"/>
              <a:t>Protecting Employees</a:t>
            </a:r>
          </a:p>
        </p:txBody>
      </p:sp>
      <p:sp>
        <p:nvSpPr>
          <p:cNvPr id="3" name="Content Placeholder 2"/>
          <p:cNvSpPr>
            <a:spLocks noGrp="1"/>
          </p:cNvSpPr>
          <p:nvPr>
            <p:ph idx="1"/>
          </p:nvPr>
        </p:nvSpPr>
        <p:spPr>
          <a:xfrm>
            <a:off x="859420" y="1880887"/>
            <a:ext cx="7827380" cy="4449763"/>
          </a:xfrm>
        </p:spPr>
        <p:txBody>
          <a:bodyPr>
            <a:normAutofit/>
          </a:bodyPr>
          <a:lstStyle/>
          <a:p>
            <a:pPr marL="0" indent="0">
              <a:buNone/>
            </a:pPr>
            <a:r>
              <a:rPr lang="en-US"/>
              <a:t>Employers must protect employees:</a:t>
            </a:r>
          </a:p>
          <a:p>
            <a:r>
              <a:rPr lang="en-US" b="1"/>
              <a:t>Assess</a:t>
            </a:r>
            <a:r>
              <a:rPr lang="en-US"/>
              <a:t> workplace </a:t>
            </a:r>
          </a:p>
          <a:p>
            <a:r>
              <a:rPr lang="en-US" b="1"/>
              <a:t>Eliminate</a:t>
            </a:r>
            <a:r>
              <a:rPr lang="en-US"/>
              <a:t> and </a:t>
            </a:r>
            <a:r>
              <a:rPr lang="en-US" b="1"/>
              <a:t>reduce</a:t>
            </a:r>
            <a:r>
              <a:rPr lang="en-US"/>
              <a:t> hazards using engineering and administrative controls</a:t>
            </a:r>
          </a:p>
          <a:p>
            <a:r>
              <a:rPr lang="en-US"/>
              <a:t>Then </a:t>
            </a:r>
            <a:r>
              <a:rPr lang="en-US" b="1"/>
              <a:t>use</a:t>
            </a:r>
            <a:r>
              <a:rPr lang="en-US"/>
              <a:t> appropriate personal protective equipment (</a:t>
            </a:r>
            <a:r>
              <a:rPr lang="en-US" err="1"/>
              <a:t>PPE</a:t>
            </a:r>
            <a:r>
              <a:rPr lang="en-US"/>
              <a:t>)</a:t>
            </a:r>
          </a:p>
          <a:p>
            <a:r>
              <a:rPr lang="en-US"/>
              <a:t>Remember, </a:t>
            </a:r>
            <a:r>
              <a:rPr lang="en-US" err="1"/>
              <a:t>PPE</a:t>
            </a:r>
            <a:r>
              <a:rPr lang="en-US"/>
              <a:t> is the </a:t>
            </a:r>
            <a:r>
              <a:rPr lang="en-US" u="sng"/>
              <a:t>last</a:t>
            </a:r>
            <a:r>
              <a:rPr lang="en-US"/>
              <a:t> level of control!</a:t>
            </a:r>
          </a:p>
          <a:p>
            <a:endParaRPr lang="en-US"/>
          </a:p>
        </p:txBody>
      </p:sp>
      <p:sp>
        <p:nvSpPr>
          <p:cNvPr id="4" name="Title 1">
            <a:extLst>
              <a:ext uri="{FF2B5EF4-FFF2-40B4-BE49-F238E27FC236}">
                <a16:creationId xmlns:a16="http://schemas.microsoft.com/office/drawing/2014/main" id="{B1335E7B-17DE-4B08-B085-2F4CDFB7145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4484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3643"/>
            <a:ext cx="8229600" cy="1143000"/>
          </a:xfrm>
        </p:spPr>
        <p:txBody>
          <a:bodyPr/>
          <a:lstStyle/>
          <a:p>
            <a:r>
              <a:rPr lang="en-US"/>
              <a:t>Always Remember</a:t>
            </a:r>
          </a:p>
        </p:txBody>
      </p:sp>
      <p:sp>
        <p:nvSpPr>
          <p:cNvPr id="8" name="Content Placeholder 7"/>
          <p:cNvSpPr>
            <a:spLocks noGrp="1"/>
          </p:cNvSpPr>
          <p:nvPr>
            <p:ph idx="1"/>
          </p:nvPr>
        </p:nvSpPr>
        <p:spPr>
          <a:xfrm>
            <a:off x="457200" y="1849057"/>
            <a:ext cx="8229600" cy="3733800"/>
          </a:xfrm>
        </p:spPr>
        <p:txBody>
          <a:bodyPr>
            <a:normAutofit/>
          </a:bodyPr>
          <a:lstStyle/>
          <a:p>
            <a:pPr>
              <a:lnSpc>
                <a:spcPct val="90000"/>
              </a:lnSpc>
            </a:pPr>
            <a:r>
              <a:rPr lang="en-US"/>
              <a:t>Employers must: </a:t>
            </a:r>
          </a:p>
          <a:p>
            <a:pPr lvl="1">
              <a:lnSpc>
                <a:spcPct val="90000"/>
              </a:lnSpc>
              <a:buFont typeface="Calibri" pitchFamily="34" charset="0"/>
              <a:buChar char="‒"/>
            </a:pPr>
            <a:r>
              <a:rPr lang="en-US" sz="3200"/>
              <a:t>Assess the workplace for hazards</a:t>
            </a:r>
          </a:p>
          <a:p>
            <a:pPr lvl="1">
              <a:lnSpc>
                <a:spcPct val="90000"/>
              </a:lnSpc>
              <a:buFont typeface="Calibri" pitchFamily="34" charset="0"/>
              <a:buChar char="‒"/>
            </a:pPr>
            <a:r>
              <a:rPr lang="en-US" sz="3200"/>
              <a:t>Use engineering and work practice controls to eliminate or reduce hazards</a:t>
            </a:r>
          </a:p>
          <a:p>
            <a:pPr lvl="1">
              <a:lnSpc>
                <a:spcPct val="90000"/>
              </a:lnSpc>
              <a:buFont typeface="Calibri" pitchFamily="34" charset="0"/>
              <a:buChar char="‒"/>
            </a:pPr>
            <a:r>
              <a:rPr lang="en-US" sz="3200"/>
              <a:t>Select and provide appropriate </a:t>
            </a:r>
            <a:r>
              <a:rPr lang="en-US" sz="3200" err="1"/>
              <a:t>PPE</a:t>
            </a:r>
            <a:r>
              <a:rPr lang="en-US" sz="3200"/>
              <a:t> at no cost to employees to protect them </a:t>
            </a:r>
          </a:p>
        </p:txBody>
      </p:sp>
      <p:sp>
        <p:nvSpPr>
          <p:cNvPr id="4" name="Title 1">
            <a:extLst>
              <a:ext uri="{FF2B5EF4-FFF2-40B4-BE49-F238E27FC236}">
                <a16:creationId xmlns:a16="http://schemas.microsoft.com/office/drawing/2014/main" id="{016F55C2-5A1F-4139-B1C8-50EE76EB5CE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1076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AutoNum type="arabicPeriod"/>
            </a:pPr>
            <a:r>
              <a:rPr lang="en-US"/>
              <a:t>Who is responsible for providing PPE?</a:t>
            </a:r>
          </a:p>
          <a:p>
            <a:pPr marL="914400" lvl="1" indent="-514350">
              <a:buFont typeface="+mj-lt"/>
              <a:buAutoNum type="alphaLcPeriod"/>
            </a:pPr>
            <a:r>
              <a:rPr lang="en-US"/>
              <a:t>The employer</a:t>
            </a:r>
          </a:p>
          <a:p>
            <a:pPr marL="914400" lvl="1" indent="-514350">
              <a:buFont typeface="+mj-lt"/>
              <a:buAutoNum type="alphaLcPeriod"/>
            </a:pPr>
            <a:r>
              <a:rPr lang="en-US"/>
              <a:t>The employee</a:t>
            </a:r>
          </a:p>
          <a:p>
            <a:pPr marL="914400" lvl="1" indent="-514350">
              <a:buFont typeface="+mj-lt"/>
              <a:buAutoNum type="alphaLcPeriod"/>
            </a:pPr>
            <a:r>
              <a:rPr lang="en-US"/>
              <a:t>OSHA</a:t>
            </a:r>
          </a:p>
          <a:p>
            <a:pPr marL="914400" lvl="1" indent="-514350">
              <a:buFont typeface="+mj-lt"/>
              <a:buAutoNum type="alphaLcPeriod"/>
            </a:pPr>
            <a:r>
              <a:rPr lang="en-US"/>
              <a:t>Workers’ Compensation</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 The employer</a:t>
            </a:r>
          </a:p>
        </p:txBody>
      </p:sp>
      <p:sp>
        <p:nvSpPr>
          <p:cNvPr id="5" name="Title 1">
            <a:extLst>
              <a:ext uri="{FF2B5EF4-FFF2-40B4-BE49-F238E27FC236}">
                <a16:creationId xmlns:a16="http://schemas.microsoft.com/office/drawing/2014/main" id="{ED6C78D8-328E-4711-B96D-75FCCD24BCD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8891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315200" cy="3048000"/>
          </a:xfrm>
        </p:spPr>
        <p:txBody>
          <a:bodyPr>
            <a:normAutofit/>
          </a:bodyPr>
          <a:lstStyle/>
          <a:p>
            <a:pPr marL="514350" lvl="0" indent="-514350">
              <a:buFont typeface="+mj-lt"/>
              <a:buAutoNum type="arabicPeriod" startAt="2"/>
            </a:pPr>
            <a:r>
              <a:rPr lang="en-US"/>
              <a:t>Common causes of foot injuries include: crushing, penetration, molten metal, chemicals, slippery surfaces, and sharp objects.</a:t>
            </a:r>
          </a:p>
          <a:p>
            <a:pPr marL="914400" lvl="1" indent="-514350">
              <a:buFont typeface="+mj-lt"/>
              <a:buAutoNum type="alphaLcPeriod"/>
            </a:pPr>
            <a:r>
              <a:rPr lang="en-US" sz="2400"/>
              <a:t>True</a:t>
            </a:r>
          </a:p>
          <a:p>
            <a:pPr marL="914400" lvl="1" indent="-514350">
              <a:buFont typeface="+mj-lt"/>
              <a:buAutoNum type="alphaLcPeriod"/>
            </a:pPr>
            <a:r>
              <a:rPr lang="en-US" sz="2400"/>
              <a:t>False</a:t>
            </a:r>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400" b="1"/>
              <a:t>a. True</a:t>
            </a:r>
          </a:p>
        </p:txBody>
      </p:sp>
      <p:sp>
        <p:nvSpPr>
          <p:cNvPr id="5" name="Title 1">
            <a:extLst>
              <a:ext uri="{FF2B5EF4-FFF2-40B4-BE49-F238E27FC236}">
                <a16:creationId xmlns:a16="http://schemas.microsoft.com/office/drawing/2014/main" id="{6632C31C-A2BD-4FFD-A033-8D2CB35B369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767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381000" y="1295400"/>
            <a:ext cx="8534400" cy="3581400"/>
          </a:xfrm>
        </p:spPr>
        <p:txBody>
          <a:bodyPr>
            <a:normAutofit fontScale="92500"/>
          </a:bodyPr>
          <a:lstStyle/>
          <a:p>
            <a:pPr marL="514350" indent="-514350">
              <a:buFont typeface="+mj-lt"/>
              <a:buAutoNum type="arabicPeriod" startAt="3"/>
            </a:pPr>
            <a:r>
              <a:rPr lang="en-US"/>
              <a:t>Safety controls must meet the following order of priority:</a:t>
            </a:r>
          </a:p>
          <a:p>
            <a:pPr marL="914400" lvl="1" indent="-514350">
              <a:buFont typeface="+mj-lt"/>
              <a:buAutoNum type="alphaLcPeriod"/>
            </a:pPr>
            <a:r>
              <a:rPr lang="en-US"/>
              <a:t>Substitution, PPE, workaround, and administrative</a:t>
            </a:r>
          </a:p>
          <a:p>
            <a:pPr marL="914400" lvl="1" indent="-514350">
              <a:buFont typeface="+mj-lt"/>
              <a:buAutoNum type="alphaLcPeriod"/>
            </a:pPr>
            <a:r>
              <a:rPr lang="en-US"/>
              <a:t>Workaround, stop work, PPE, and engineering</a:t>
            </a:r>
          </a:p>
          <a:p>
            <a:pPr marL="914400" lvl="1" indent="-514350">
              <a:buFont typeface="+mj-lt"/>
              <a:buAutoNum type="alphaLcPeriod"/>
            </a:pPr>
            <a:r>
              <a:rPr lang="en-US"/>
              <a:t>Stop work, PPE, engineering, and substitution </a:t>
            </a:r>
          </a:p>
          <a:p>
            <a:pPr marL="914400" lvl="1" indent="-514350">
              <a:buFont typeface="+mj-lt"/>
              <a:buAutoNum type="alphaLcPeriod"/>
            </a:pPr>
            <a:r>
              <a:rPr lang="en-US"/>
              <a:t>Substitution, engineering, administrative, and PPE</a:t>
            </a:r>
          </a:p>
        </p:txBody>
      </p:sp>
      <p:sp>
        <p:nvSpPr>
          <p:cNvPr id="7" name="Content Placeholder 2"/>
          <p:cNvSpPr txBox="1">
            <a:spLocks/>
          </p:cNvSpPr>
          <p:nvPr/>
        </p:nvSpPr>
        <p:spPr>
          <a:xfrm>
            <a:off x="1143000" y="4973694"/>
            <a:ext cx="6858000" cy="74953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d. Substitution, engineering, administrative, and PPE</a:t>
            </a:r>
          </a:p>
        </p:txBody>
      </p:sp>
      <p:sp>
        <p:nvSpPr>
          <p:cNvPr id="5" name="Title 1">
            <a:extLst>
              <a:ext uri="{FF2B5EF4-FFF2-40B4-BE49-F238E27FC236}">
                <a16:creationId xmlns:a16="http://schemas.microsoft.com/office/drawing/2014/main" id="{72AE5400-17C3-4931-B4BA-7D0F5C3C7AC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5695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295400"/>
            <a:ext cx="7315200" cy="3657600"/>
          </a:xfrm>
        </p:spPr>
        <p:txBody>
          <a:bodyPr>
            <a:normAutofit/>
          </a:bodyPr>
          <a:lstStyle/>
          <a:p>
            <a:pPr marL="514350" indent="-514350">
              <a:buFont typeface="+mj-lt"/>
              <a:buAutoNum type="arabicPeriod" startAt="4"/>
            </a:pPr>
            <a:r>
              <a:rPr lang="en-US"/>
              <a:t>Which type of hard hat would provide the most protection from electrical hazards?</a:t>
            </a:r>
          </a:p>
          <a:p>
            <a:pPr marL="914400" lvl="1" indent="-514350">
              <a:buFont typeface="+mj-lt"/>
              <a:buAutoNum type="alphaLcPeriod"/>
            </a:pPr>
            <a:r>
              <a:rPr lang="en-US"/>
              <a:t>Class A</a:t>
            </a:r>
          </a:p>
          <a:p>
            <a:pPr marL="914400" lvl="1" indent="-514350">
              <a:buFont typeface="+mj-lt"/>
              <a:buAutoNum type="alphaLcPeriod"/>
            </a:pPr>
            <a:r>
              <a:rPr lang="en-US"/>
              <a:t>Class C</a:t>
            </a:r>
          </a:p>
          <a:p>
            <a:pPr marL="914400" lvl="1" indent="-514350">
              <a:buFont typeface="+mj-lt"/>
              <a:buAutoNum type="alphaLcPeriod"/>
            </a:pPr>
            <a:r>
              <a:rPr lang="en-US"/>
              <a:t>Class E</a:t>
            </a:r>
          </a:p>
          <a:p>
            <a:pPr marL="914400" lvl="1" indent="-514350">
              <a:buFont typeface="+mj-lt"/>
              <a:buAutoNum type="alphaLcPeriod"/>
            </a:pPr>
            <a:r>
              <a:rPr lang="en-US"/>
              <a:t>Class G</a:t>
            </a: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c. Class E</a:t>
            </a:r>
          </a:p>
        </p:txBody>
      </p:sp>
      <p:sp>
        <p:nvSpPr>
          <p:cNvPr id="5" name="Title 1">
            <a:extLst>
              <a:ext uri="{FF2B5EF4-FFF2-40B4-BE49-F238E27FC236}">
                <a16:creationId xmlns:a16="http://schemas.microsoft.com/office/drawing/2014/main" id="{A8487052-1BA6-469D-B211-9CF9F05D28C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41148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5"/>
            </a:pPr>
            <a:r>
              <a:rPr lang="en-US"/>
              <a:t>The need for hearing protection is triggered at which decibel level?</a:t>
            </a:r>
          </a:p>
          <a:p>
            <a:pPr marL="914400" lvl="1" indent="-514350">
              <a:buFont typeface="+mj-lt"/>
              <a:buAutoNum type="alphaLcPeriod"/>
            </a:pPr>
            <a:r>
              <a:rPr lang="en-US"/>
              <a:t>When it exceeds 80 decibels</a:t>
            </a:r>
          </a:p>
          <a:p>
            <a:pPr marL="914400" lvl="1" indent="-514350">
              <a:buFont typeface="+mj-lt"/>
              <a:buAutoNum type="alphaLcPeriod"/>
            </a:pPr>
            <a:r>
              <a:rPr lang="en-US"/>
              <a:t>When it exceeds 90 decibels</a:t>
            </a:r>
          </a:p>
          <a:p>
            <a:pPr marL="914400" lvl="1" indent="-514350">
              <a:buFont typeface="+mj-lt"/>
              <a:buAutoNum type="alphaLcPeriod"/>
            </a:pPr>
            <a:r>
              <a:rPr lang="en-US"/>
              <a:t>When it exceeds 100 decibels</a:t>
            </a:r>
          </a:p>
          <a:p>
            <a:pPr marL="914400" lvl="1" indent="-514350">
              <a:buFont typeface="+mj-lt"/>
              <a:buAutoNum type="alphaLcPeriod"/>
            </a:pPr>
            <a:r>
              <a:rPr lang="en-US"/>
              <a:t>When it exceeds 110 decibels</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b. When it exceeds 90 decibels</a:t>
            </a:r>
          </a:p>
        </p:txBody>
      </p:sp>
      <p:sp>
        <p:nvSpPr>
          <p:cNvPr id="5" name="Title 1">
            <a:extLst>
              <a:ext uri="{FF2B5EF4-FFF2-40B4-BE49-F238E27FC236}">
                <a16:creationId xmlns:a16="http://schemas.microsoft.com/office/drawing/2014/main" id="{10D54DEC-79F5-4AC2-BBD5-027847DE681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2310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772400" cy="3200400"/>
          </a:xfrm>
        </p:spPr>
        <p:txBody>
          <a:bodyPr>
            <a:normAutofit/>
          </a:bodyPr>
          <a:lstStyle/>
          <a:p>
            <a:pPr marL="514350" indent="-514350">
              <a:buFont typeface="+mj-lt"/>
              <a:buAutoNum type="arabicPeriod" startAt="6"/>
            </a:pPr>
            <a:r>
              <a:rPr lang="en-US"/>
              <a:t>Who is responsible for providing specialized work footwear?</a:t>
            </a:r>
          </a:p>
          <a:p>
            <a:pPr marL="914400" lvl="1" indent="-514350">
              <a:buFont typeface="+mj-lt"/>
              <a:buAutoNum type="alphaLcPeriod"/>
            </a:pPr>
            <a:r>
              <a:rPr lang="en-US"/>
              <a:t>The employer</a:t>
            </a:r>
          </a:p>
          <a:p>
            <a:pPr marL="914400" lvl="1" indent="-514350">
              <a:buFont typeface="+mj-lt"/>
              <a:buAutoNum type="alphaLcPeriod"/>
            </a:pPr>
            <a:r>
              <a:rPr lang="en-US"/>
              <a:t>The employee</a:t>
            </a:r>
          </a:p>
          <a:p>
            <a:pPr marL="914400" lvl="1" indent="-514350">
              <a:buFont typeface="+mj-lt"/>
              <a:buAutoNum type="alphaLcPeriod"/>
            </a:pPr>
            <a:r>
              <a:rPr lang="en-US"/>
              <a:t>OSHA</a:t>
            </a:r>
          </a:p>
          <a:p>
            <a:pPr marL="914400" lvl="1" indent="-514350">
              <a:buFont typeface="+mj-lt"/>
              <a:buAutoNum type="alphaLcPeriod"/>
            </a:pPr>
            <a:r>
              <a:rPr lang="en-US"/>
              <a:t>Insurance companies</a:t>
            </a:r>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 The employer</a:t>
            </a:r>
          </a:p>
        </p:txBody>
      </p:sp>
      <p:sp>
        <p:nvSpPr>
          <p:cNvPr id="5" name="Title 1">
            <a:extLst>
              <a:ext uri="{FF2B5EF4-FFF2-40B4-BE49-F238E27FC236}">
                <a16:creationId xmlns:a16="http://schemas.microsoft.com/office/drawing/2014/main" id="{183B1628-6610-46A8-B797-D137150F377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5903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772400" cy="3505200"/>
          </a:xfrm>
        </p:spPr>
        <p:txBody>
          <a:bodyPr>
            <a:normAutofit/>
          </a:bodyPr>
          <a:lstStyle/>
          <a:p>
            <a:pPr marL="514350" indent="-514350">
              <a:buFont typeface="+mj-lt"/>
              <a:buAutoNum type="arabicPeriod" startAt="7"/>
            </a:pPr>
            <a:r>
              <a:rPr lang="en-US"/>
              <a:t>Which of the following is considered approved eye protection?</a:t>
            </a:r>
          </a:p>
          <a:p>
            <a:pPr marL="914400" lvl="1" indent="-514350">
              <a:buFont typeface="+mj-lt"/>
              <a:buAutoNum type="alphaLcPeriod"/>
            </a:pPr>
            <a:r>
              <a:rPr lang="en-US"/>
              <a:t>Sunglasses</a:t>
            </a:r>
          </a:p>
          <a:p>
            <a:pPr marL="914400" lvl="1" indent="-514350">
              <a:buFont typeface="+mj-lt"/>
              <a:buAutoNum type="alphaLcPeriod"/>
            </a:pPr>
            <a:r>
              <a:rPr lang="en-US"/>
              <a:t>Prescription glasses</a:t>
            </a:r>
          </a:p>
          <a:p>
            <a:pPr marL="914400" lvl="1" indent="-514350">
              <a:buFont typeface="+mj-lt"/>
              <a:buAutoNum type="alphaLcPeriod"/>
            </a:pPr>
            <a:r>
              <a:rPr lang="en-US"/>
              <a:t>Reading glasses</a:t>
            </a:r>
          </a:p>
          <a:p>
            <a:pPr marL="914400" lvl="1" indent="-514350">
              <a:buFont typeface="+mj-lt"/>
              <a:buAutoNum type="alphaLcPeriod"/>
            </a:pPr>
            <a:r>
              <a:rPr lang="en-US"/>
              <a:t>Glasses meeting ANSI standard Z87 </a:t>
            </a:r>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a:t>d. Glasses meeting ANSI standard Z87 </a:t>
            </a:r>
          </a:p>
          <a:p>
            <a:pPr marL="0" indent="0" algn="ctr">
              <a:buFont typeface="Arial" pitchFamily="34" charset="0"/>
              <a:buNone/>
            </a:pPr>
            <a:endParaRPr lang="en-US" b="1"/>
          </a:p>
        </p:txBody>
      </p:sp>
      <p:sp>
        <p:nvSpPr>
          <p:cNvPr id="5" name="Title 1">
            <a:extLst>
              <a:ext uri="{FF2B5EF4-FFF2-40B4-BE49-F238E27FC236}">
                <a16:creationId xmlns:a16="http://schemas.microsoft.com/office/drawing/2014/main" id="{17BF5F20-2F6A-41E0-8842-93B2A732AA3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1074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90600" y="1420896"/>
            <a:ext cx="7315200" cy="3346112"/>
          </a:xfrm>
        </p:spPr>
        <p:txBody>
          <a:bodyPr>
            <a:normAutofit/>
          </a:bodyPr>
          <a:lstStyle/>
          <a:p>
            <a:pPr marL="514350" indent="-514350">
              <a:buFont typeface="+mj-lt"/>
              <a:buAutoNum type="arabicPeriod" startAt="8"/>
            </a:pPr>
            <a:r>
              <a:rPr lang="en-US"/>
              <a:t>Which of the following is not considered PPE?</a:t>
            </a:r>
          </a:p>
          <a:p>
            <a:pPr marL="914400" lvl="1" indent="-514350">
              <a:buFont typeface="+mj-lt"/>
              <a:buAutoNum type="alphaLcPeriod"/>
            </a:pPr>
            <a:r>
              <a:rPr lang="en-US"/>
              <a:t>Rubber gloves</a:t>
            </a:r>
          </a:p>
          <a:p>
            <a:pPr marL="914400" lvl="1" indent="-514350">
              <a:buFont typeface="+mj-lt"/>
              <a:buAutoNum type="alphaLcPeriod"/>
            </a:pPr>
            <a:r>
              <a:rPr lang="en-US"/>
              <a:t>Glasses meeting ANSI Z87</a:t>
            </a:r>
          </a:p>
          <a:p>
            <a:pPr marL="914400" lvl="1" indent="-514350">
              <a:buFont typeface="+mj-lt"/>
              <a:buAutoNum type="alphaLcPeriod"/>
            </a:pPr>
            <a:r>
              <a:rPr lang="en-US"/>
              <a:t>Sports shoes </a:t>
            </a:r>
          </a:p>
          <a:p>
            <a:pPr marL="914400" lvl="1" indent="-514350">
              <a:buFont typeface="+mj-lt"/>
              <a:buAutoNum type="alphaLcPeriod"/>
            </a:pPr>
            <a:r>
              <a:rPr lang="en-US"/>
              <a:t>Hearing muffs</a:t>
            </a: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c. Sports shoes</a:t>
            </a:r>
          </a:p>
        </p:txBody>
      </p:sp>
      <p:sp>
        <p:nvSpPr>
          <p:cNvPr id="5" name="Title 1">
            <a:extLst>
              <a:ext uri="{FF2B5EF4-FFF2-40B4-BE49-F238E27FC236}">
                <a16:creationId xmlns:a16="http://schemas.microsoft.com/office/drawing/2014/main" id="{45F7A35D-0DB1-496C-9C81-6C6AEA6C076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6247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783"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685783" fontAlgn="base">
                <a:spcBef>
                  <a:spcPct val="0"/>
                </a:spcBef>
                <a:spcAft>
                  <a:spcPct val="0"/>
                </a:spcAft>
                <a:defRPr/>
              </a:pPr>
              <a:t>49</a:t>
            </a:fld>
            <a:endParaRPr lang="en-US" altLang="en-US">
              <a:solidFill>
                <a:srgbClr val="000000"/>
              </a:solidFill>
              <a:latin typeface="Arial" panose="020B0604020202020204" pitchFamily="34" charset="0"/>
            </a:endParaRPr>
          </a:p>
        </p:txBody>
      </p:sp>
      <p:sp>
        <p:nvSpPr>
          <p:cNvPr id="7" name="Title 1">
            <a:extLst>
              <a:ext uri="{FF2B5EF4-FFF2-40B4-BE49-F238E27FC236}">
                <a16:creationId xmlns:a16="http://schemas.microsoft.com/office/drawing/2014/main" id="{2CCFA1A4-226D-41B2-BD14-F2742AF9B873}"/>
              </a:ext>
            </a:extLst>
          </p:cNvPr>
          <p:cNvSpPr txBox="1">
            <a:spLocks noGrp="1"/>
          </p:cNvSpPr>
          <p:nvPr>
            <p:ph type="title"/>
          </p:nvPr>
        </p:nvSpPr>
        <p:spPr>
          <a:xfrm>
            <a:off x="0" y="0"/>
            <a:ext cx="9144000" cy="616613"/>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
        <p:nvSpPr>
          <p:cNvPr id="5" name="TextBox 4">
            <a:extLst>
              <a:ext uri="{FF2B5EF4-FFF2-40B4-BE49-F238E27FC236}">
                <a16:creationId xmlns:a16="http://schemas.microsoft.com/office/drawing/2014/main" id="{CBA45015-CFF7-427C-8C9A-59BD6D95E46D}"/>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a:ea typeface="Calibri" panose="020F0502020204030204" pitchFamily="34" charset="0"/>
                <a:cs typeface="Times New Roman"/>
              </a:rPr>
              <a:t>Under the Occupational Safety and Health Act, employers are responsible (</a:t>
            </a:r>
            <a:r>
              <a:rPr lang="en-US" sz="1600" u="sng" dirty="0">
                <a:solidFill>
                  <a:srgbClr val="333333"/>
                </a:solidFill>
                <a:effectLst/>
                <a:latin typeface="Times New Roman"/>
                <a:ea typeface="Calibri" panose="020F0502020204030204" pitchFamily="34" charset="0"/>
                <a:cs typeface="Times New Roman"/>
                <a:hlinkClick r:id="rId3"/>
              </a:rPr>
              <a:t>http://www.osha.gov/as/opa/worker/employer-responsibility.html</a:t>
            </a:r>
            <a:r>
              <a:rPr lang="en-US" sz="1600" dirty="0">
                <a:solidFill>
                  <a:srgbClr val="333333"/>
                </a:solidFill>
                <a:effectLst/>
                <a:latin typeface="Times New Roman"/>
                <a:ea typeface="Calibri" panose="020F0502020204030204" pitchFamily="34" charset="0"/>
                <a:cs typeface="Times New Roman"/>
              </a:rPr>
              <a:t>) for providing a safe and healthy workplace and workers have rights (</a:t>
            </a:r>
            <a:r>
              <a:rPr lang="en-US" sz="1600" u="sng" dirty="0">
                <a:solidFill>
                  <a:srgbClr val="333333"/>
                </a:solidFill>
                <a:effectLst/>
                <a:latin typeface="Times New Roman"/>
                <a:ea typeface="Calibri" panose="020F0502020204030204" pitchFamily="34" charset="0"/>
                <a:cs typeface="Times New Roman"/>
                <a:hlinkClick r:id="rId4"/>
              </a:rPr>
              <a:t>https://www.osha.gov/workers</a:t>
            </a:r>
            <a:r>
              <a:rPr lang="en-US" sz="1600" dirty="0">
                <a:solidFill>
                  <a:srgbClr val="333333"/>
                </a:solidFill>
                <a:effectLst/>
                <a:latin typeface="Times New Roman"/>
                <a:ea typeface="Calibri" panose="020F0502020204030204" pitchFamily="34" charset="0"/>
                <a:cs typeface="Times New Roman"/>
              </a:rPr>
              <a:t>). OSHA can help answer questions or concerns from employers and workers. OSHA's On-Site Consultation Program (</a:t>
            </a:r>
            <a:r>
              <a:rPr lang="en-US" sz="1600" u="sng" dirty="0">
                <a:solidFill>
                  <a:srgbClr val="333333"/>
                </a:solidFill>
                <a:effectLst/>
                <a:latin typeface="Times New Roman"/>
                <a:ea typeface="Calibri" panose="020F0502020204030204" pitchFamily="34" charset="0"/>
                <a:cs typeface="Times New Roman"/>
                <a:hlinkClick r:id="rId5"/>
              </a:rPr>
              <a:t>https://www.osha.gov/consultation</a:t>
            </a:r>
            <a:r>
              <a:rPr lang="en-US" sz="1600" dirty="0">
                <a:solidFill>
                  <a:srgbClr val="333333"/>
                </a:solidFill>
                <a:effectLst/>
                <a:latin typeface="Times New Roman"/>
                <a:ea typeface="Calibri" panose="020F0502020204030204" pitchFamily="34" charset="0"/>
                <a:cs typeface="Times New Roman"/>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a:ea typeface="Calibri" panose="020F0502020204030204" pitchFamily="34" charset="0"/>
                <a:cs typeface="Times New Roman"/>
                <a:hlinkClick r:id="rId6"/>
              </a:rPr>
              <a:t>https://www.osha.gov/contactus/bystate</a:t>
            </a:r>
            <a:r>
              <a:rPr lang="en-US" sz="1600" dirty="0">
                <a:solidFill>
                  <a:srgbClr val="333333"/>
                </a:solidFill>
                <a:effectLst/>
                <a:latin typeface="Times New Roman"/>
                <a:ea typeface="Calibri" panose="020F0502020204030204" pitchFamily="34" charset="0"/>
                <a:cs typeface="Times New Roman"/>
              </a:rPr>
              <a:t>), call 1-800-321-OSHA (6742), or visit </a:t>
            </a:r>
            <a:r>
              <a:rPr lang="en-US" sz="1600" u="sng" dirty="0">
                <a:solidFill>
                  <a:srgbClr val="333333"/>
                </a:solidFill>
                <a:effectLst/>
                <a:latin typeface="Times New Roman"/>
                <a:ea typeface="Calibri" panose="020F0502020204030204" pitchFamily="34" charset="0"/>
                <a:cs typeface="Times New Roman"/>
                <a:hlinkClick r:id="rId7"/>
              </a:rPr>
              <a:t>https://www.osha.gov/</a:t>
            </a:r>
            <a:r>
              <a:rPr lang="en-US" sz="1600" dirty="0">
                <a:solidFill>
                  <a:srgbClr val="333333"/>
                </a:solidFill>
                <a:effectLst/>
                <a:latin typeface="Times New Roman"/>
                <a:ea typeface="Calibri" panose="020F0502020204030204" pitchFamily="34" charset="0"/>
                <a:cs typeface="Times New Roman"/>
              </a:rPr>
              <a:t>.</a:t>
            </a:r>
            <a:endParaRPr lang="en-US" sz="1600" dirty="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11563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9390"/>
            <a:ext cx="8229600" cy="899944"/>
          </a:xfrm>
        </p:spPr>
        <p:txBody>
          <a:bodyPr>
            <a:noAutofit/>
          </a:bodyPr>
          <a:lstStyle/>
          <a:p>
            <a:r>
              <a:rPr lang="en-US"/>
              <a:t>Protecting Employees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462" y="1964090"/>
            <a:ext cx="6558723" cy="4264520"/>
          </a:xfrm>
          <a:ln>
            <a:solidFill>
              <a:schemeClr val="tx1"/>
            </a:solidFill>
          </a:ln>
        </p:spPr>
      </p:pic>
      <p:sp>
        <p:nvSpPr>
          <p:cNvPr id="8" name="TextBox 7"/>
          <p:cNvSpPr txBox="1"/>
          <p:nvPr/>
        </p:nvSpPr>
        <p:spPr>
          <a:xfrm>
            <a:off x="5946361" y="6228610"/>
            <a:ext cx="1905000" cy="215444"/>
          </a:xfrm>
          <a:prstGeom prst="rect">
            <a:avLst/>
          </a:prstGeom>
          <a:noFill/>
        </p:spPr>
        <p:txBody>
          <a:bodyPr wrap="square" rtlCol="0">
            <a:spAutoFit/>
          </a:bodyPr>
          <a:lstStyle/>
          <a:p>
            <a:pPr algn="r"/>
            <a:r>
              <a:rPr lang="en-US" sz="800"/>
              <a:t>Source: OSHA</a:t>
            </a:r>
          </a:p>
        </p:txBody>
      </p:sp>
      <p:sp>
        <p:nvSpPr>
          <p:cNvPr id="5" name="Title 1">
            <a:extLst>
              <a:ext uri="{FF2B5EF4-FFF2-40B4-BE49-F238E27FC236}">
                <a16:creationId xmlns:a16="http://schemas.microsoft.com/office/drawing/2014/main" id="{95EC4EDD-5FFA-49B8-82BA-31A29F38321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69403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783"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685783" fontAlgn="base">
                <a:spcBef>
                  <a:spcPct val="0"/>
                </a:spcBef>
                <a:spcAft>
                  <a:spcPct val="0"/>
                </a:spcAft>
                <a:defRPr/>
              </a:pPr>
              <a:t>50</a:t>
            </a:fld>
            <a:endParaRPr lang="en-US" altLang="en-US">
              <a:solidFill>
                <a:srgbClr val="000000"/>
              </a:solidFill>
              <a:latin typeface="Arial" panose="020B0604020202020204" pitchFamily="34" charset="0"/>
            </a:endParaRPr>
          </a:p>
        </p:txBody>
      </p:sp>
      <p:pic>
        <p:nvPicPr>
          <p:cNvPr id="4" name="Picture 2">
            <a:extLst>
              <a:ext uri="{FF2B5EF4-FFF2-40B4-BE49-F238E27FC236}">
                <a16:creationId xmlns:a16="http://schemas.microsoft.com/office/drawing/2014/main" id="{3B1DDC02-1332-48C9-AE45-F2FB5AE28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733551"/>
            <a:ext cx="9067800" cy="3390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CCFA1A4-226D-41B2-BD14-F2742AF9B873}"/>
              </a:ext>
            </a:extLst>
          </p:cNvPr>
          <p:cNvSpPr txBox="1">
            <a:spLocks noGrp="1"/>
          </p:cNvSpPr>
          <p:nvPr>
            <p:ph type="title"/>
          </p:nvPr>
        </p:nvSpPr>
        <p:spPr>
          <a:xfrm>
            <a:off x="0" y="0"/>
            <a:ext cx="9144000" cy="616613"/>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33319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17316"/>
            <a:ext cx="8229600" cy="1143000"/>
          </a:xfrm>
        </p:spPr>
        <p:txBody>
          <a:bodyPr>
            <a:normAutofit/>
          </a:bodyPr>
          <a:lstStyle/>
          <a:p>
            <a:r>
              <a:rPr lang="en-US">
                <a:solidFill>
                  <a:srgbClr val="000000"/>
                </a:solidFill>
              </a:rPr>
              <a:t>Engineering</a:t>
            </a:r>
            <a:r>
              <a:rPr lang="en-US">
                <a:solidFill>
                  <a:srgbClr val="000000"/>
                </a:solidFill>
                <a:latin typeface="Arial" pitchFamily="34" charset="0"/>
              </a:rPr>
              <a:t> </a:t>
            </a:r>
            <a:r>
              <a:rPr lang="en-US">
                <a:solidFill>
                  <a:srgbClr val="000000"/>
                </a:solidFill>
              </a:rPr>
              <a:t>Controls</a:t>
            </a:r>
            <a:endParaRPr lang="en-US"/>
          </a:p>
        </p:txBody>
      </p:sp>
      <p:sp>
        <p:nvSpPr>
          <p:cNvPr id="5" name="Content Placeholder 4"/>
          <p:cNvSpPr>
            <a:spLocks noGrp="1"/>
          </p:cNvSpPr>
          <p:nvPr>
            <p:ph idx="1"/>
          </p:nvPr>
        </p:nvSpPr>
        <p:spPr>
          <a:xfrm>
            <a:off x="685801" y="2011201"/>
            <a:ext cx="3657600" cy="3996059"/>
          </a:xfrm>
        </p:spPr>
        <p:txBody>
          <a:bodyPr>
            <a:normAutofit/>
          </a:bodyPr>
          <a:lstStyle/>
          <a:p>
            <a:pPr marL="0" indent="0">
              <a:buNone/>
            </a:pPr>
            <a:r>
              <a:rPr lang="en-US"/>
              <a:t>Physical changes to workplace</a:t>
            </a:r>
          </a:p>
          <a:p>
            <a:r>
              <a:rPr lang="en-US"/>
              <a:t>Isolation</a:t>
            </a:r>
          </a:p>
          <a:p>
            <a:r>
              <a:rPr lang="en-US"/>
              <a:t>Ventilation</a:t>
            </a:r>
          </a:p>
          <a:p>
            <a:r>
              <a:rPr lang="en-US"/>
              <a:t>Equipment modification</a:t>
            </a:r>
          </a:p>
          <a:p>
            <a:r>
              <a:rPr lang="en-US"/>
              <a:t>Others</a:t>
            </a:r>
          </a:p>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38737"/>
            <a:ext cx="4343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629400" y="5270955"/>
            <a:ext cx="1905000" cy="215444"/>
          </a:xfrm>
          <a:prstGeom prst="rect">
            <a:avLst/>
          </a:prstGeom>
        </p:spPr>
        <p:txBody>
          <a:bodyPr wrap="square">
            <a:spAutoFit/>
          </a:bodyPr>
          <a:lstStyle/>
          <a:p>
            <a:pPr algn="r"/>
            <a:r>
              <a:rPr lang="en-US" sz="800"/>
              <a:t>Mount Sinai/CHEP/elcosh.org</a:t>
            </a:r>
          </a:p>
        </p:txBody>
      </p:sp>
      <p:sp>
        <p:nvSpPr>
          <p:cNvPr id="6" name="Title 1">
            <a:extLst>
              <a:ext uri="{FF2B5EF4-FFF2-40B4-BE49-F238E27FC236}">
                <a16:creationId xmlns:a16="http://schemas.microsoft.com/office/drawing/2014/main" id="{39A358A0-2719-4D6F-A41B-3E7A81C1F1D1}"/>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1229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7513" y="614613"/>
            <a:ext cx="8229600" cy="914400"/>
          </a:xfrm>
        </p:spPr>
        <p:txBody>
          <a:bodyPr/>
          <a:lstStyle/>
          <a:p>
            <a:r>
              <a:rPr lang="en-US"/>
              <a:t>Administrative Controls</a:t>
            </a:r>
          </a:p>
        </p:txBody>
      </p:sp>
      <p:sp>
        <p:nvSpPr>
          <p:cNvPr id="11" name="Content Placeholder 10"/>
          <p:cNvSpPr>
            <a:spLocks noGrp="1"/>
          </p:cNvSpPr>
          <p:nvPr>
            <p:ph idx="1"/>
          </p:nvPr>
        </p:nvSpPr>
        <p:spPr>
          <a:xfrm>
            <a:off x="952501" y="1638300"/>
            <a:ext cx="7694612" cy="4953000"/>
          </a:xfrm>
        </p:spPr>
        <p:txBody>
          <a:bodyPr>
            <a:normAutofit/>
          </a:bodyPr>
          <a:lstStyle/>
          <a:p>
            <a:pPr marL="0" indent="0">
              <a:buNone/>
            </a:pPr>
            <a:r>
              <a:rPr lang="en-US"/>
              <a:t>Requires worker to do something</a:t>
            </a:r>
          </a:p>
          <a:p>
            <a:r>
              <a:rPr lang="en-US"/>
              <a:t>Proper procedures</a:t>
            </a:r>
          </a:p>
          <a:p>
            <a:r>
              <a:rPr lang="en-US"/>
              <a:t>Inspection and maintenance</a:t>
            </a:r>
          </a:p>
          <a:p>
            <a:r>
              <a:rPr lang="en-US"/>
              <a:t>Housekeeping</a:t>
            </a:r>
          </a:p>
          <a:p>
            <a:r>
              <a:rPr lang="en-US"/>
              <a:t>Supervision</a:t>
            </a:r>
          </a:p>
          <a:p>
            <a:r>
              <a:rPr lang="en-US"/>
              <a:t>Regulated areas</a:t>
            </a:r>
          </a:p>
          <a:p>
            <a:r>
              <a:rPr lang="en-US"/>
              <a:t>Limit exposure by time or distance</a:t>
            </a: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5" name="Title 1">
            <a:extLst>
              <a:ext uri="{FF2B5EF4-FFF2-40B4-BE49-F238E27FC236}">
                <a16:creationId xmlns:a16="http://schemas.microsoft.com/office/drawing/2014/main" id="{1F6EA8B8-D9E4-4315-B98B-84BE0D8DCCAE}"/>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36814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72294" y="584691"/>
            <a:ext cx="8229600" cy="1143000"/>
          </a:xfrm>
        </p:spPr>
        <p:txBody>
          <a:bodyPr/>
          <a:lstStyle/>
          <a:p>
            <a:r>
              <a:rPr lang="en-US"/>
              <a:t>Administrative Controls</a:t>
            </a:r>
          </a:p>
        </p:txBody>
      </p:sp>
      <p:sp>
        <p:nvSpPr>
          <p:cNvPr id="11" name="Content Placeholder 10"/>
          <p:cNvSpPr>
            <a:spLocks noGrp="1"/>
          </p:cNvSpPr>
          <p:nvPr>
            <p:ph idx="1"/>
          </p:nvPr>
        </p:nvSpPr>
        <p:spPr>
          <a:xfrm>
            <a:off x="746979" y="1932007"/>
            <a:ext cx="7880230" cy="4191000"/>
          </a:xfrm>
        </p:spPr>
        <p:txBody>
          <a:bodyPr>
            <a:normAutofit/>
          </a:bodyPr>
          <a:lstStyle/>
          <a:p>
            <a:pPr marL="57150" indent="0">
              <a:buNone/>
            </a:pPr>
            <a:r>
              <a:rPr lang="en-US"/>
              <a:t>Example: Noise Exposure </a:t>
            </a:r>
          </a:p>
          <a:p>
            <a:pPr lvl="1"/>
            <a:r>
              <a:rPr lang="en-US"/>
              <a:t>Operate noisy machines during shifts when fewer people are exposed </a:t>
            </a:r>
          </a:p>
          <a:p>
            <a:pPr lvl="1"/>
            <a:r>
              <a:rPr lang="en-US"/>
              <a:t>Limit the amount of time a person spends at a noise source </a:t>
            </a:r>
          </a:p>
          <a:p>
            <a:pPr lvl="1"/>
            <a:r>
              <a:rPr lang="en-US"/>
              <a:t>Provide quiet areas where workers can gain relief from hazardous noise sources</a:t>
            </a:r>
          </a:p>
          <a:p>
            <a:pPr lvl="1"/>
            <a:r>
              <a:rPr lang="en-US"/>
              <a:t>Control noise exposure through distance</a:t>
            </a:r>
          </a:p>
        </p:txBody>
      </p:sp>
      <p:sp>
        <p:nvSpPr>
          <p:cNvPr id="5" name="Rectangle 6"/>
          <p:cNvSpPr txBox="1">
            <a:spLocks noChangeArrowheads="1"/>
          </p:cNvSpPr>
          <p:nvPr/>
        </p:nvSpPr>
        <p:spPr>
          <a:xfrm>
            <a:off x="1135857" y="388938"/>
            <a:ext cx="7694612" cy="914400"/>
          </a:xfrm>
          <a:prstGeom prst="rect">
            <a:avLst/>
          </a:prstGeom>
          <a:noFill/>
        </p:spPr>
        <p:txBody>
          <a:bodyPr lIns="92075" tIns="46038" rIns="92075" bIns="46038"/>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solidFill>
                <a:srgbClr val="000000"/>
              </a:solidFill>
            </a:endParaRP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6" name="Title 1">
            <a:extLst>
              <a:ext uri="{FF2B5EF4-FFF2-40B4-BE49-F238E27FC236}">
                <a16:creationId xmlns:a16="http://schemas.microsoft.com/office/drawing/2014/main" id="{73EE7E98-3F55-44E7-A367-B7A9F91926F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23333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PPE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56" y="3091122"/>
            <a:ext cx="1330036" cy="82462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946" y="1498715"/>
            <a:ext cx="2400300" cy="1609725"/>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946" y="3281953"/>
            <a:ext cx="2045221" cy="2622078"/>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877" y="1466556"/>
            <a:ext cx="2725992" cy="1508382"/>
          </a:xfrm>
          <a:prstGeom prst="rect">
            <a:avLst/>
          </a:prstGeom>
          <a:ln>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751622"/>
            <a:ext cx="2433938" cy="1963377"/>
          </a:xfrm>
          <a:prstGeom prst="rect">
            <a:avLst/>
          </a:prstGeom>
          <a:ln>
            <a:solidFill>
              <a:schemeClr val="tx1"/>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476231"/>
            <a:ext cx="1905000" cy="1752600"/>
          </a:xfrm>
          <a:prstGeom prst="rect">
            <a:avLst/>
          </a:prstGeom>
          <a:ln>
            <a:solidFill>
              <a:schemeClr val="tx1"/>
            </a:solidFill>
          </a:ln>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3967" y="4086900"/>
            <a:ext cx="1905000" cy="1752600"/>
          </a:xfrm>
          <a:prstGeom prst="rect">
            <a:avLst/>
          </a:prstGeom>
          <a:ln>
            <a:solidFill>
              <a:schemeClr val="tx1"/>
            </a:solidFill>
          </a:ln>
        </p:spPr>
      </p:pic>
      <p:sp>
        <p:nvSpPr>
          <p:cNvPr id="15" name="TextBox 14"/>
          <p:cNvSpPr txBox="1"/>
          <p:nvPr/>
        </p:nvSpPr>
        <p:spPr>
          <a:xfrm>
            <a:off x="3619500" y="5904031"/>
            <a:ext cx="1905000" cy="215444"/>
          </a:xfrm>
          <a:prstGeom prst="rect">
            <a:avLst/>
          </a:prstGeom>
          <a:noFill/>
        </p:spPr>
        <p:txBody>
          <a:bodyPr wrap="square" rtlCol="0">
            <a:spAutoFit/>
          </a:bodyPr>
          <a:lstStyle/>
          <a:p>
            <a:pPr algn="r"/>
            <a:r>
              <a:rPr lang="en-US" sz="800"/>
              <a:t>Source of photos: OSHA</a:t>
            </a:r>
          </a:p>
        </p:txBody>
      </p:sp>
      <p:sp>
        <p:nvSpPr>
          <p:cNvPr id="16" name="Title 1">
            <a:extLst>
              <a:ext uri="{FF2B5EF4-FFF2-40B4-BE49-F238E27FC236}">
                <a16:creationId xmlns:a16="http://schemas.microsoft.com/office/drawing/2014/main" id="{C4E0253A-C6DE-40FA-AEE3-837B276D747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Personal Protective Equipment</a:t>
            </a:r>
            <a:endParaRPr lang="en-US"/>
          </a:p>
        </p:txBody>
      </p:sp>
    </p:spTree>
    <p:extLst>
      <p:ext uri="{BB962C8B-B14F-4D97-AF65-F5344CB8AC3E}">
        <p14:creationId xmlns:p14="http://schemas.microsoft.com/office/powerpoint/2010/main" val="11766948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E9D9D-62A9-4114-A281-1562635F6BA0}">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E9566E-29AB-4AC9-B37D-0AF2AB0EFCE4}">
  <ds:schemaRefs>
    <ds:schemaRef ds:uri="http://schemas.microsoft.com/sharepoint/v3/contenttype/forms"/>
  </ds:schemaRefs>
</ds:datastoreItem>
</file>

<file path=customXml/itemProps3.xml><?xml version="1.0" encoding="utf-8"?>
<ds:datastoreItem xmlns:ds="http://schemas.openxmlformats.org/officeDocument/2006/customXml" ds:itemID="{A11B40E3-3134-4387-8510-48F44852E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343</TotalTime>
  <Words>6776</Words>
  <Application>Microsoft Office PowerPoint</Application>
  <PresentationFormat>On-screen Show (4:3)</PresentationFormat>
  <Paragraphs>672</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PowerPoint Presentation</vt:lpstr>
      <vt:lpstr>Personal Protective Equipment</vt:lpstr>
      <vt:lpstr>Personal Protective Equipment</vt:lpstr>
      <vt:lpstr>Protecting Employees</vt:lpstr>
      <vt:lpstr>Protecting Employees</vt:lpstr>
      <vt:lpstr>Engineering Controls</vt:lpstr>
      <vt:lpstr>Administrative Controls</vt:lpstr>
      <vt:lpstr>Administrative Controls</vt:lpstr>
      <vt:lpstr>Types of PPE</vt:lpstr>
      <vt:lpstr>Head Protection</vt:lpstr>
      <vt:lpstr>Classes of Hard Hats</vt:lpstr>
      <vt:lpstr>Classes of Hard Hats</vt:lpstr>
      <vt:lpstr>Classes of Hard Hats</vt:lpstr>
      <vt:lpstr>Eye and Face Protection</vt:lpstr>
      <vt:lpstr>Safety Glasses</vt:lpstr>
      <vt:lpstr>Safety Glasses</vt:lpstr>
      <vt:lpstr>Goggles</vt:lpstr>
      <vt:lpstr>Welding Shields</vt:lpstr>
      <vt:lpstr>Face Shields</vt:lpstr>
      <vt:lpstr>Warning: Employees Who Wear Corrective Lenses </vt:lpstr>
      <vt:lpstr>Respiratory Protection </vt:lpstr>
      <vt:lpstr>Hearing Protection </vt:lpstr>
      <vt:lpstr>Hearing Protection</vt:lpstr>
      <vt:lpstr>Hand and Arm Protection</vt:lpstr>
      <vt:lpstr> Types of Gloves</vt:lpstr>
      <vt:lpstr>Foot and Leg Protection</vt:lpstr>
      <vt:lpstr>Foot and Leg Protection</vt:lpstr>
      <vt:lpstr>Body Protection</vt:lpstr>
      <vt:lpstr>Body Protection</vt:lpstr>
      <vt:lpstr>High Visibility Clothing</vt:lpstr>
      <vt:lpstr>High Visibility Clothing</vt:lpstr>
      <vt:lpstr>PowerPoint Presentation</vt:lpstr>
      <vt:lpstr>Training</vt:lpstr>
      <vt:lpstr>Responsibilities</vt:lpstr>
      <vt:lpstr>Responsibilities</vt:lpstr>
      <vt:lpstr>Hazard Recognition</vt:lpstr>
      <vt:lpstr>Hazard Recognition</vt:lpstr>
      <vt:lpstr>Hazard Recognition</vt:lpstr>
      <vt:lpstr>Hazard Recognition</vt:lpstr>
      <vt:lpstr>Always Remember</vt:lpstr>
      <vt:lpstr>Knowledge Check</vt:lpstr>
      <vt:lpstr>Knowledge Check</vt:lpstr>
      <vt:lpstr>Knowledge Check</vt:lpstr>
      <vt:lpstr>Knowledge Check</vt:lpstr>
      <vt:lpstr>Knowledge Check</vt:lpstr>
      <vt:lpstr>Knowledge Check</vt:lpstr>
      <vt:lpstr>Knowledge Check</vt:lpstr>
      <vt:lpstr>Knowledge Check</vt:lpstr>
      <vt:lpstr>Personal Protective Equipment</vt:lpstr>
      <vt:lpstr>Personal Protective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7</cp:revision>
  <dcterms:created xsi:type="dcterms:W3CDTF">2021-02-23T12:58:27Z</dcterms:created>
  <dcterms:modified xsi:type="dcterms:W3CDTF">2023-03-16T15:21:26Z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