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1"/>
  </p:notesMasterIdLst>
  <p:sldIdLst>
    <p:sldId id="256" r:id="rId5"/>
    <p:sldId id="257" r:id="rId6"/>
    <p:sldId id="258" r:id="rId7"/>
    <p:sldId id="338" r:id="rId8"/>
    <p:sldId id="259" r:id="rId9"/>
    <p:sldId id="260" r:id="rId10"/>
    <p:sldId id="261" r:id="rId11"/>
    <p:sldId id="262" r:id="rId12"/>
    <p:sldId id="263" r:id="rId13"/>
    <p:sldId id="264" r:id="rId14"/>
    <p:sldId id="265" r:id="rId15"/>
    <p:sldId id="266" r:id="rId16"/>
    <p:sldId id="267" r:id="rId17"/>
    <p:sldId id="268" r:id="rId18"/>
    <p:sldId id="340" r:id="rId19"/>
    <p:sldId id="269" r:id="rId20"/>
    <p:sldId id="270" r:id="rId21"/>
    <p:sldId id="271" r:id="rId22"/>
    <p:sldId id="273" r:id="rId23"/>
    <p:sldId id="275" r:id="rId24"/>
    <p:sldId id="276" r:id="rId25"/>
    <p:sldId id="278"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341" r:id="rId39"/>
    <p:sldId id="294" r:id="rId40"/>
    <p:sldId id="296" r:id="rId41"/>
    <p:sldId id="297" r:id="rId42"/>
    <p:sldId id="298" r:id="rId43"/>
    <p:sldId id="299" r:id="rId44"/>
    <p:sldId id="300" r:id="rId45"/>
    <p:sldId id="301" r:id="rId46"/>
    <p:sldId id="302" r:id="rId47"/>
    <p:sldId id="303" r:id="rId48"/>
    <p:sldId id="305" r:id="rId49"/>
    <p:sldId id="307" r:id="rId50"/>
    <p:sldId id="308" r:id="rId51"/>
    <p:sldId id="309" r:id="rId52"/>
    <p:sldId id="310" r:id="rId53"/>
    <p:sldId id="311" r:id="rId54"/>
    <p:sldId id="313" r:id="rId55"/>
    <p:sldId id="314" r:id="rId56"/>
    <p:sldId id="315" r:id="rId57"/>
    <p:sldId id="317" r:id="rId58"/>
    <p:sldId id="318" r:id="rId59"/>
    <p:sldId id="319" r:id="rId60"/>
    <p:sldId id="339" r:id="rId61"/>
    <p:sldId id="322" r:id="rId62"/>
    <p:sldId id="324" r:id="rId63"/>
    <p:sldId id="326" r:id="rId64"/>
    <p:sldId id="327" r:id="rId65"/>
    <p:sldId id="342" r:id="rId66"/>
    <p:sldId id="343" r:id="rId67"/>
    <p:sldId id="336" r:id="rId68"/>
    <p:sldId id="344" r:id="rId69"/>
    <p:sldId id="337" r:id="rId7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14308-429C-4D81-BA4D-9B0DF07CBEEA}" v="1" dt="2022-01-21T14:24:14.958"/>
    <p1510:client id="{FEF076EB-FC1A-853D-895A-A43BAA7B5C01}" v="34" dt="2022-05-06T12:12:16.91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21" autoAdjust="0"/>
  </p:normalViewPr>
  <p:slideViewPr>
    <p:cSldViewPr>
      <p:cViewPr varScale="1">
        <p:scale>
          <a:sx n="83" d="100"/>
          <a:sy n="83" d="100"/>
        </p:scale>
        <p:origin x="2424" y="7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8946"/>
    </p:cViewPr>
  </p:sorterViewPr>
  <p:notesViewPr>
    <p:cSldViewPr>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8D4B6BD-0606-4F26-A4A8-4303C8406525}" type="datetimeFigureOut">
              <a:rPr lang="en-US" smtClean="0"/>
              <a:t>3/16/2023</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B7F0515-3F55-45E3-B0D6-F5D818DE7E69}" type="slidenum">
              <a:rPr lang="en-US" smtClean="0"/>
              <a:t>‹#›</a:t>
            </a:fld>
            <a:endParaRPr lang="en-US" dirty="0"/>
          </a:p>
        </p:txBody>
      </p:sp>
    </p:spTree>
    <p:extLst>
      <p:ext uri="{BB962C8B-B14F-4D97-AF65-F5344CB8AC3E}">
        <p14:creationId xmlns:p14="http://schemas.microsoft.com/office/powerpoint/2010/main" val="305908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6695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superintendent needs training</a:t>
            </a:r>
          </a:p>
          <a:p>
            <a:r>
              <a:rPr lang="en-US" dirty="0"/>
              <a:t>The foreman needs training</a:t>
            </a:r>
          </a:p>
          <a:p>
            <a:r>
              <a:rPr lang="en-US" dirty="0"/>
              <a:t>The workers need training</a:t>
            </a:r>
          </a:p>
          <a:p>
            <a:r>
              <a:rPr lang="en-US" dirty="0"/>
              <a:t>Reinforce the training by checking for compliance</a:t>
            </a:r>
          </a:p>
          <a:p>
            <a:r>
              <a:rPr lang="en-US" dirty="0"/>
              <a:t>Tool box meetings as refresher</a:t>
            </a:r>
          </a:p>
          <a:p>
            <a:r>
              <a:rPr lang="en-US" dirty="0"/>
              <a:t>Retrain those who don’t follow the rules</a:t>
            </a:r>
          </a:p>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17</a:t>
            </a:fld>
            <a:endParaRPr lang="en-US" dirty="0"/>
          </a:p>
        </p:txBody>
      </p:sp>
    </p:spTree>
    <p:extLst>
      <p:ext uri="{BB962C8B-B14F-4D97-AF65-F5344CB8AC3E}">
        <p14:creationId xmlns:p14="http://schemas.microsoft.com/office/powerpoint/2010/main" val="250981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18</a:t>
            </a:fld>
            <a:endParaRPr lang="en-US" dirty="0"/>
          </a:p>
        </p:txBody>
      </p:sp>
    </p:spTree>
    <p:extLst>
      <p:ext uri="{BB962C8B-B14F-4D97-AF65-F5344CB8AC3E}">
        <p14:creationId xmlns:p14="http://schemas.microsoft.com/office/powerpoint/2010/main" val="314484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employer should inspect the area before allowing workers to work for the day</a:t>
            </a:r>
          </a:p>
          <a:p>
            <a:r>
              <a:rPr lang="en-US" dirty="0"/>
              <a:t>The employer should remove or eliminate any hazards before allowing work to take place</a:t>
            </a:r>
          </a:p>
          <a:p>
            <a:r>
              <a:rPr lang="en-US" dirty="0"/>
              <a:t>The employer must provide the necessary safety controls, PPE, and Training before allowing work to take place</a:t>
            </a:r>
          </a:p>
        </p:txBody>
      </p:sp>
      <p:sp>
        <p:nvSpPr>
          <p:cNvPr id="4" name="Slide Number Placeholder 3"/>
          <p:cNvSpPr>
            <a:spLocks noGrp="1"/>
          </p:cNvSpPr>
          <p:nvPr>
            <p:ph type="sldNum" sz="quarter" idx="10"/>
          </p:nvPr>
        </p:nvSpPr>
        <p:spPr/>
        <p:txBody>
          <a:bodyPr/>
          <a:lstStyle/>
          <a:p>
            <a:fld id="{BB7F0515-3F55-45E3-B0D6-F5D818DE7E69}" type="slidenum">
              <a:rPr lang="en-US" smtClean="0"/>
              <a:t>19</a:t>
            </a:fld>
            <a:endParaRPr lang="en-US" dirty="0"/>
          </a:p>
        </p:txBody>
      </p:sp>
    </p:spTree>
    <p:extLst>
      <p:ext uri="{BB962C8B-B14F-4D97-AF65-F5344CB8AC3E}">
        <p14:creationId xmlns:p14="http://schemas.microsoft.com/office/powerpoint/2010/main" val="111162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20</a:t>
            </a:fld>
            <a:endParaRPr lang="en-US" dirty="0"/>
          </a:p>
        </p:txBody>
      </p:sp>
    </p:spTree>
    <p:extLst>
      <p:ext uri="{BB962C8B-B14F-4D97-AF65-F5344CB8AC3E}">
        <p14:creationId xmlns:p14="http://schemas.microsoft.com/office/powerpoint/2010/main" val="108064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Daily inspections are not adequate as the work environment changes</a:t>
            </a:r>
          </a:p>
          <a:p>
            <a:r>
              <a:rPr lang="en-US" dirty="0"/>
              <a:t>Coming back from lunch is usually a good time for a re inspection</a:t>
            </a:r>
          </a:p>
        </p:txBody>
      </p:sp>
      <p:sp>
        <p:nvSpPr>
          <p:cNvPr id="4" name="Slide Number Placeholder 3"/>
          <p:cNvSpPr>
            <a:spLocks noGrp="1"/>
          </p:cNvSpPr>
          <p:nvPr>
            <p:ph type="sldNum" sz="quarter" idx="10"/>
          </p:nvPr>
        </p:nvSpPr>
        <p:spPr/>
        <p:txBody>
          <a:bodyPr/>
          <a:lstStyle/>
          <a:p>
            <a:fld id="{BB7F0515-3F55-45E3-B0D6-F5D818DE7E69}" type="slidenum">
              <a:rPr lang="en-US" smtClean="0"/>
              <a:t>21</a:t>
            </a:fld>
            <a:endParaRPr lang="en-US" dirty="0"/>
          </a:p>
        </p:txBody>
      </p:sp>
    </p:spTree>
    <p:extLst>
      <p:ext uri="{BB962C8B-B14F-4D97-AF65-F5344CB8AC3E}">
        <p14:creationId xmlns:p14="http://schemas.microsoft.com/office/powerpoint/2010/main" val="220310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is not just telling.  If there is a skill the worker must practice tasks like wearing PPE, performing LOTO, operating any equipment whether small or large.</a:t>
            </a:r>
          </a:p>
        </p:txBody>
      </p:sp>
      <p:sp>
        <p:nvSpPr>
          <p:cNvPr id="4" name="Slide Number Placeholder 3"/>
          <p:cNvSpPr>
            <a:spLocks noGrp="1"/>
          </p:cNvSpPr>
          <p:nvPr>
            <p:ph type="sldNum" sz="quarter" idx="10"/>
          </p:nvPr>
        </p:nvSpPr>
        <p:spPr/>
        <p:txBody>
          <a:bodyPr/>
          <a:lstStyle/>
          <a:p>
            <a:fld id="{BB7F0515-3F55-45E3-B0D6-F5D818DE7E69}" type="slidenum">
              <a:rPr lang="en-US" smtClean="0"/>
              <a:t>22</a:t>
            </a:fld>
            <a:endParaRPr lang="en-US" dirty="0"/>
          </a:p>
        </p:txBody>
      </p:sp>
    </p:spTree>
    <p:extLst>
      <p:ext uri="{BB962C8B-B14F-4D97-AF65-F5344CB8AC3E}">
        <p14:creationId xmlns:p14="http://schemas.microsoft.com/office/powerpoint/2010/main" val="3630681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23</a:t>
            </a:fld>
            <a:endParaRPr lang="en-US" dirty="0"/>
          </a:p>
        </p:txBody>
      </p:sp>
    </p:spTree>
    <p:extLst>
      <p:ext uri="{BB962C8B-B14F-4D97-AF65-F5344CB8AC3E}">
        <p14:creationId xmlns:p14="http://schemas.microsoft.com/office/powerpoint/2010/main" val="1261809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elevator constructors need hazard communication training. Because they work with chemicals</a:t>
            </a:r>
          </a:p>
          <a:p>
            <a:r>
              <a:rPr lang="en-US" dirty="0"/>
              <a:t>All elevator constructors need training on PPE; welding goggles, gloves when working with hazardous chemicals, use of face shield and safety glasses when working with caustic chemicals</a:t>
            </a:r>
          </a:p>
        </p:txBody>
      </p:sp>
      <p:sp>
        <p:nvSpPr>
          <p:cNvPr id="4" name="Slide Number Placeholder 3"/>
          <p:cNvSpPr>
            <a:spLocks noGrp="1"/>
          </p:cNvSpPr>
          <p:nvPr>
            <p:ph type="sldNum" sz="quarter" idx="10"/>
          </p:nvPr>
        </p:nvSpPr>
        <p:spPr/>
        <p:txBody>
          <a:bodyPr/>
          <a:lstStyle/>
          <a:p>
            <a:fld id="{BB7F0515-3F55-45E3-B0D6-F5D818DE7E69}" type="slidenum">
              <a:rPr lang="en-US" smtClean="0"/>
              <a:t>24</a:t>
            </a:fld>
            <a:endParaRPr lang="en-US" dirty="0"/>
          </a:p>
        </p:txBody>
      </p:sp>
    </p:spTree>
    <p:extLst>
      <p:ext uri="{BB962C8B-B14F-4D97-AF65-F5344CB8AC3E}">
        <p14:creationId xmlns:p14="http://schemas.microsoft.com/office/powerpoint/2010/main" val="327280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25</a:t>
            </a:fld>
            <a:endParaRPr lang="en-US" dirty="0"/>
          </a:p>
        </p:txBody>
      </p:sp>
    </p:spTree>
    <p:extLst>
      <p:ext uri="{BB962C8B-B14F-4D97-AF65-F5344CB8AC3E}">
        <p14:creationId xmlns:p14="http://schemas.microsoft.com/office/powerpoint/2010/main" val="65664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26</a:t>
            </a:fld>
            <a:endParaRPr lang="en-US" dirty="0"/>
          </a:p>
        </p:txBody>
      </p:sp>
    </p:spTree>
    <p:extLst>
      <p:ext uri="{BB962C8B-B14F-4D97-AF65-F5344CB8AC3E}">
        <p14:creationId xmlns:p14="http://schemas.microsoft.com/office/powerpoint/2010/main" val="384940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a program</a:t>
            </a:r>
          </a:p>
          <a:p>
            <a:pPr marL="1289685" indent="-515620">
              <a:spcBef>
                <a:spcPts val="915"/>
              </a:spcBef>
              <a:buFontTx/>
              <a:buAutoNum type="arabicPeriod"/>
              <a:tabLst>
                <a:tab pos="1289685" algn="l"/>
                <a:tab pos="1290320" algn="l"/>
              </a:tabLst>
            </a:pPr>
            <a:r>
              <a:rPr lang="en-US" sz="1200" spc="-5" dirty="0">
                <a:latin typeface="Franklin Gothic Medium"/>
                <a:cs typeface="Franklin Gothic Medium"/>
              </a:rPr>
              <a:t>Hazard</a:t>
            </a:r>
            <a:r>
              <a:rPr lang="en-US" sz="1200" spc="-10" dirty="0">
                <a:latin typeface="Franklin Gothic Medium"/>
                <a:cs typeface="Franklin Gothic Medium"/>
              </a:rPr>
              <a:t> </a:t>
            </a:r>
            <a:r>
              <a:rPr lang="en-US" sz="1200" spc="-5" dirty="0">
                <a:latin typeface="Franklin Gothic Medium"/>
                <a:cs typeface="Franklin Gothic Medium"/>
              </a:rPr>
              <a:t>identification</a:t>
            </a:r>
            <a:r>
              <a:rPr lang="en-US" sz="1200" spc="5" dirty="0">
                <a:latin typeface="Franklin Gothic Medium"/>
                <a:cs typeface="Franklin Gothic Medium"/>
              </a:rPr>
              <a:t> </a:t>
            </a:r>
            <a:r>
              <a:rPr lang="en-US" sz="1200" spc="-5" dirty="0">
                <a:latin typeface="Franklin Gothic Medium"/>
                <a:cs typeface="Franklin Gothic Medium"/>
              </a:rPr>
              <a:t>and assessment:  </a:t>
            </a:r>
            <a:r>
              <a:rPr lang="en-US" dirty="0"/>
              <a:t>Daily Inspection, JSA, accident investigation</a:t>
            </a:r>
          </a:p>
          <a:p>
            <a:pPr marL="1289685" indent="-515620">
              <a:lnSpc>
                <a:spcPct val="100000"/>
              </a:lnSpc>
              <a:spcBef>
                <a:spcPts val="915"/>
              </a:spcBef>
              <a:buAutoNum type="arabicPeriod"/>
              <a:tabLst>
                <a:tab pos="1289685" algn="l"/>
                <a:tab pos="1290320" algn="l"/>
              </a:tabLst>
            </a:pPr>
            <a:endParaRPr lang="en-US" sz="1200" dirty="0">
              <a:latin typeface="Franklin Gothic Medium"/>
              <a:cs typeface="Franklin Gothic Medium"/>
            </a:endParaRPr>
          </a:p>
          <a:p>
            <a:pPr marL="1289685" indent="-515620">
              <a:spcBef>
                <a:spcPts val="910"/>
              </a:spcBef>
              <a:buFontTx/>
              <a:buAutoNum type="arabicPeriod"/>
              <a:tabLst>
                <a:tab pos="1289685" algn="l"/>
                <a:tab pos="1290320" algn="l"/>
              </a:tabLst>
            </a:pPr>
            <a:r>
              <a:rPr lang="en-US" sz="1200" spc="-5" dirty="0">
                <a:latin typeface="Franklin Gothic Medium"/>
                <a:cs typeface="Franklin Gothic Medium"/>
              </a:rPr>
              <a:t>Hazard</a:t>
            </a:r>
            <a:r>
              <a:rPr lang="en-US" sz="1200" spc="-10" dirty="0">
                <a:latin typeface="Franklin Gothic Medium"/>
                <a:cs typeface="Franklin Gothic Medium"/>
              </a:rPr>
              <a:t> prevention</a:t>
            </a:r>
            <a:r>
              <a:rPr lang="en-US" sz="1200" dirty="0">
                <a:latin typeface="Franklin Gothic Medium"/>
                <a:cs typeface="Franklin Gothic Medium"/>
              </a:rPr>
              <a:t> </a:t>
            </a:r>
            <a:r>
              <a:rPr lang="en-US" sz="1200" spc="-5" dirty="0">
                <a:latin typeface="Franklin Gothic Medium"/>
                <a:cs typeface="Franklin Gothic Medium"/>
              </a:rPr>
              <a:t>and </a:t>
            </a:r>
            <a:r>
              <a:rPr lang="en-US" sz="1200" spc="-10" dirty="0">
                <a:latin typeface="Franklin Gothic Medium"/>
                <a:cs typeface="Franklin Gothic Medium"/>
              </a:rPr>
              <a:t>control</a:t>
            </a:r>
            <a:r>
              <a:rPr lang="en-US" dirty="0"/>
              <a:t>:  PPE, fall protection, LOTO, machine guarding, </a:t>
            </a:r>
          </a:p>
          <a:p>
            <a:pPr marL="1289685" indent="-515620">
              <a:lnSpc>
                <a:spcPct val="100000"/>
              </a:lnSpc>
              <a:spcBef>
                <a:spcPts val="910"/>
              </a:spcBef>
              <a:buAutoNum type="arabicPeriod"/>
              <a:tabLst>
                <a:tab pos="1289685" algn="l"/>
                <a:tab pos="1290320" algn="l"/>
              </a:tabLst>
            </a:pPr>
            <a:endParaRPr lang="en-US" sz="1200" dirty="0">
              <a:latin typeface="Franklin Gothic Medium"/>
              <a:cs typeface="Franklin Gothic Medium"/>
            </a:endParaRPr>
          </a:p>
          <a:p>
            <a:pPr marL="1289685" indent="-515620">
              <a:lnSpc>
                <a:spcPct val="100000"/>
              </a:lnSpc>
              <a:spcBef>
                <a:spcPts val="910"/>
              </a:spcBef>
              <a:buAutoNum type="arabicPeriod"/>
              <a:tabLst>
                <a:tab pos="1289685" algn="l"/>
                <a:tab pos="1290320" algn="l"/>
              </a:tabLst>
            </a:pPr>
            <a:r>
              <a:rPr lang="en-US" sz="1200" spc="-5" dirty="0">
                <a:latin typeface="Franklin Gothic Medium"/>
                <a:cs typeface="Franklin Gothic Medium"/>
              </a:rPr>
              <a:t>Education</a:t>
            </a:r>
            <a:r>
              <a:rPr lang="en-US" sz="1200" spc="-15" dirty="0">
                <a:latin typeface="Franklin Gothic Medium"/>
                <a:cs typeface="Franklin Gothic Medium"/>
              </a:rPr>
              <a:t> </a:t>
            </a:r>
            <a:r>
              <a:rPr lang="en-US" sz="1200" spc="-5" dirty="0">
                <a:latin typeface="Franklin Gothic Medium"/>
                <a:cs typeface="Franklin Gothic Medium"/>
              </a:rPr>
              <a:t>and</a:t>
            </a:r>
            <a:r>
              <a:rPr lang="en-US" sz="1200" spc="-20" dirty="0">
                <a:latin typeface="Franklin Gothic Medium"/>
                <a:cs typeface="Franklin Gothic Medium"/>
              </a:rPr>
              <a:t> </a:t>
            </a:r>
            <a:r>
              <a:rPr lang="en-US" sz="1200" spc="-5" dirty="0">
                <a:latin typeface="Franklin Gothic Medium"/>
                <a:cs typeface="Franklin Gothic Medium"/>
              </a:rPr>
              <a:t>training</a:t>
            </a:r>
          </a:p>
          <a:p>
            <a:pPr marL="1289685" indent="-515620">
              <a:lnSpc>
                <a:spcPct val="100000"/>
              </a:lnSpc>
              <a:spcBef>
                <a:spcPts val="910"/>
              </a:spcBef>
              <a:buAutoNum type="arabicPeriod"/>
              <a:tabLst>
                <a:tab pos="1289685" algn="l"/>
                <a:tab pos="1290320" algn="l"/>
              </a:tabLst>
            </a:pPr>
            <a:endParaRPr lang="en-US" sz="1200" dirty="0">
              <a:latin typeface="Franklin Gothic Medium"/>
              <a:cs typeface="Franklin Gothic Medium"/>
            </a:endParaRPr>
          </a:p>
          <a:p>
            <a:pPr marL="1289685" indent="-515620">
              <a:lnSpc>
                <a:spcPct val="100000"/>
              </a:lnSpc>
              <a:spcBef>
                <a:spcPts val="915"/>
              </a:spcBef>
              <a:buAutoNum type="arabicPeriod"/>
              <a:tabLst>
                <a:tab pos="1289685" algn="l"/>
                <a:tab pos="1290320" algn="l"/>
              </a:tabLst>
            </a:pPr>
            <a:r>
              <a:rPr lang="en-US" sz="1200" spc="-5" dirty="0">
                <a:latin typeface="Franklin Gothic Medium"/>
                <a:cs typeface="Franklin Gothic Medium"/>
              </a:rPr>
              <a:t>Program</a:t>
            </a:r>
            <a:r>
              <a:rPr lang="en-US" sz="1200" dirty="0">
                <a:latin typeface="Franklin Gothic Medium"/>
                <a:cs typeface="Franklin Gothic Medium"/>
              </a:rPr>
              <a:t> </a:t>
            </a:r>
            <a:r>
              <a:rPr lang="en-US" sz="1200" spc="-10" dirty="0">
                <a:latin typeface="Franklin Gothic Medium"/>
                <a:cs typeface="Franklin Gothic Medium"/>
              </a:rPr>
              <a:t>evaluation</a:t>
            </a:r>
            <a:r>
              <a:rPr lang="en-US" sz="1200" dirty="0">
                <a:latin typeface="Franklin Gothic Medium"/>
                <a:cs typeface="Franklin Gothic Medium"/>
              </a:rPr>
              <a:t> </a:t>
            </a:r>
            <a:r>
              <a:rPr lang="en-US" sz="1200" spc="-5" dirty="0">
                <a:latin typeface="Franklin Gothic Medium"/>
                <a:cs typeface="Franklin Gothic Medium"/>
              </a:rPr>
              <a:t>and</a:t>
            </a:r>
            <a:r>
              <a:rPr lang="en-US" sz="1200" spc="-10" dirty="0">
                <a:latin typeface="Franklin Gothic Medium"/>
                <a:cs typeface="Franklin Gothic Medium"/>
              </a:rPr>
              <a:t> improvement: </a:t>
            </a:r>
            <a:r>
              <a:rPr lang="en-US" spc="-10" dirty="0">
                <a:latin typeface="Franklin Gothic Medium"/>
                <a:cs typeface="Franklin Gothic Medium"/>
              </a:rPr>
              <a:t>review 300 logs, employee suggestions, annual review of LOTO</a:t>
            </a:r>
            <a:endParaRPr lang="en-US" sz="1200" dirty="0">
              <a:latin typeface="Franklin Gothic Medium"/>
              <a:cs typeface="Franklin Gothic Medium"/>
            </a:endParaRPr>
          </a:p>
          <a:p>
            <a:endParaRPr lang="en-US" dirty="0"/>
          </a:p>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9</a:t>
            </a:fld>
            <a:endParaRPr lang="en-US" dirty="0"/>
          </a:p>
        </p:txBody>
      </p:sp>
    </p:spTree>
    <p:extLst>
      <p:ext uri="{BB962C8B-B14F-4D97-AF65-F5344CB8AC3E}">
        <p14:creationId xmlns:p14="http://schemas.microsoft.com/office/powerpoint/2010/main" val="843201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27</a:t>
            </a:fld>
            <a:endParaRPr lang="en-US" dirty="0"/>
          </a:p>
        </p:txBody>
      </p:sp>
    </p:spTree>
    <p:extLst>
      <p:ext uri="{BB962C8B-B14F-4D97-AF65-F5344CB8AC3E}">
        <p14:creationId xmlns:p14="http://schemas.microsoft.com/office/powerpoint/2010/main" val="3415899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28</a:t>
            </a:fld>
            <a:endParaRPr lang="en-US" dirty="0"/>
          </a:p>
        </p:txBody>
      </p:sp>
    </p:spTree>
    <p:extLst>
      <p:ext uri="{BB962C8B-B14F-4D97-AF65-F5344CB8AC3E}">
        <p14:creationId xmlns:p14="http://schemas.microsoft.com/office/powerpoint/2010/main" val="3484684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29</a:t>
            </a:fld>
            <a:endParaRPr lang="en-US" dirty="0"/>
          </a:p>
        </p:txBody>
      </p:sp>
    </p:spTree>
    <p:extLst>
      <p:ext uri="{BB962C8B-B14F-4D97-AF65-F5344CB8AC3E}">
        <p14:creationId xmlns:p14="http://schemas.microsoft.com/office/powerpoint/2010/main" val="2145901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30</a:t>
            </a:fld>
            <a:endParaRPr lang="en-US" dirty="0"/>
          </a:p>
        </p:txBody>
      </p:sp>
    </p:spTree>
    <p:extLst>
      <p:ext uri="{BB962C8B-B14F-4D97-AF65-F5344CB8AC3E}">
        <p14:creationId xmlns:p14="http://schemas.microsoft.com/office/powerpoint/2010/main" val="3220629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hazards – might not be a large fall height, but still a concern.</a:t>
            </a:r>
          </a:p>
          <a:p>
            <a:r>
              <a:rPr lang="en-US" dirty="0"/>
              <a:t>Is the rigging under pressure</a:t>
            </a:r>
          </a:p>
          <a:p>
            <a:r>
              <a:rPr lang="en-US" dirty="0"/>
              <a:t>Ergonomic hazards</a:t>
            </a:r>
          </a:p>
          <a:p>
            <a:r>
              <a:rPr lang="en-US" dirty="0"/>
              <a:t>Potential need to use material handling equipment</a:t>
            </a:r>
          </a:p>
          <a:p>
            <a:r>
              <a:rPr lang="en-US" dirty="0"/>
              <a:t>Do we need gloves</a:t>
            </a:r>
          </a:p>
        </p:txBody>
      </p:sp>
      <p:sp>
        <p:nvSpPr>
          <p:cNvPr id="4" name="Slide Number Placeholder 3"/>
          <p:cNvSpPr>
            <a:spLocks noGrp="1"/>
          </p:cNvSpPr>
          <p:nvPr>
            <p:ph type="sldNum" sz="quarter" idx="10"/>
          </p:nvPr>
        </p:nvSpPr>
        <p:spPr/>
        <p:txBody>
          <a:bodyPr/>
          <a:lstStyle/>
          <a:p>
            <a:fld id="{BB7F0515-3F55-45E3-B0D6-F5D818DE7E69}" type="slidenum">
              <a:rPr lang="en-US" smtClean="0"/>
              <a:t>31</a:t>
            </a:fld>
            <a:endParaRPr lang="en-US" dirty="0"/>
          </a:p>
        </p:txBody>
      </p:sp>
    </p:spTree>
    <p:extLst>
      <p:ext uri="{BB962C8B-B14F-4D97-AF65-F5344CB8AC3E}">
        <p14:creationId xmlns:p14="http://schemas.microsoft.com/office/powerpoint/2010/main" val="80344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32</a:t>
            </a:fld>
            <a:endParaRPr lang="en-US" dirty="0"/>
          </a:p>
        </p:txBody>
      </p:sp>
    </p:spTree>
    <p:extLst>
      <p:ext uri="{BB962C8B-B14F-4D97-AF65-F5344CB8AC3E}">
        <p14:creationId xmlns:p14="http://schemas.microsoft.com/office/powerpoint/2010/main" val="151438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33</a:t>
            </a:fld>
            <a:endParaRPr lang="en-US" dirty="0"/>
          </a:p>
        </p:txBody>
      </p:sp>
    </p:spTree>
    <p:extLst>
      <p:ext uri="{BB962C8B-B14F-4D97-AF65-F5344CB8AC3E}">
        <p14:creationId xmlns:p14="http://schemas.microsoft.com/office/powerpoint/2010/main" val="4289132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34</a:t>
            </a:fld>
            <a:endParaRPr lang="en-US" dirty="0"/>
          </a:p>
        </p:txBody>
      </p:sp>
    </p:spTree>
    <p:extLst>
      <p:ext uri="{BB962C8B-B14F-4D97-AF65-F5344CB8AC3E}">
        <p14:creationId xmlns:p14="http://schemas.microsoft.com/office/powerpoint/2010/main" val="2866565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hazards</a:t>
            </a:r>
          </a:p>
          <a:p>
            <a:r>
              <a:rPr lang="en-US" dirty="0"/>
              <a:t>Electrocution hazards</a:t>
            </a:r>
          </a:p>
          <a:p>
            <a:r>
              <a:rPr lang="en-US" dirty="0"/>
              <a:t>Chemical hazards</a:t>
            </a:r>
          </a:p>
          <a:p>
            <a:r>
              <a:rPr lang="en-US" dirty="0"/>
              <a:t>Are there people working below</a:t>
            </a:r>
          </a:p>
          <a:p>
            <a:r>
              <a:rPr lang="en-US" dirty="0"/>
              <a:t>Is the ground flat and stable</a:t>
            </a:r>
          </a:p>
        </p:txBody>
      </p:sp>
      <p:sp>
        <p:nvSpPr>
          <p:cNvPr id="4" name="Slide Number Placeholder 3"/>
          <p:cNvSpPr>
            <a:spLocks noGrp="1"/>
          </p:cNvSpPr>
          <p:nvPr>
            <p:ph type="sldNum" sz="quarter" idx="10"/>
          </p:nvPr>
        </p:nvSpPr>
        <p:spPr/>
        <p:txBody>
          <a:bodyPr/>
          <a:lstStyle/>
          <a:p>
            <a:fld id="{BB7F0515-3F55-45E3-B0D6-F5D818DE7E69}" type="slidenum">
              <a:rPr lang="en-US" smtClean="0"/>
              <a:t>35</a:t>
            </a:fld>
            <a:endParaRPr lang="en-US" dirty="0"/>
          </a:p>
        </p:txBody>
      </p:sp>
    </p:spTree>
    <p:extLst>
      <p:ext uri="{BB962C8B-B14F-4D97-AF65-F5344CB8AC3E}">
        <p14:creationId xmlns:p14="http://schemas.microsoft.com/office/powerpoint/2010/main" val="4245386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hazards</a:t>
            </a:r>
          </a:p>
          <a:p>
            <a:r>
              <a:rPr lang="en-US" dirty="0"/>
              <a:t>Electrocution hazards</a:t>
            </a:r>
          </a:p>
          <a:p>
            <a:r>
              <a:rPr lang="en-US" dirty="0"/>
              <a:t>Chemical hazards</a:t>
            </a:r>
          </a:p>
          <a:p>
            <a:r>
              <a:rPr lang="en-US" dirty="0"/>
              <a:t>Are there people working below</a:t>
            </a:r>
          </a:p>
          <a:p>
            <a:r>
              <a:rPr lang="en-US" dirty="0"/>
              <a:t>Is the ground flat and stable</a:t>
            </a:r>
          </a:p>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36</a:t>
            </a:fld>
            <a:endParaRPr lang="en-US" dirty="0"/>
          </a:p>
        </p:txBody>
      </p:sp>
    </p:spTree>
    <p:extLst>
      <p:ext uri="{BB962C8B-B14F-4D97-AF65-F5344CB8AC3E}">
        <p14:creationId xmlns:p14="http://schemas.microsoft.com/office/powerpoint/2010/main" val="3865949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Informing management of hazards</a:t>
            </a:r>
          </a:p>
          <a:p>
            <a:r>
              <a:rPr lang="en-US" dirty="0"/>
              <a:t>Asking questions if they don’t know what to do</a:t>
            </a:r>
          </a:p>
          <a:p>
            <a:r>
              <a:rPr lang="en-US" dirty="0"/>
              <a:t>Assist with program review, conducting low level training, assisting with any investigations, identify improvements to controls in the their workplaces</a:t>
            </a:r>
          </a:p>
        </p:txBody>
      </p:sp>
      <p:sp>
        <p:nvSpPr>
          <p:cNvPr id="4" name="Slide Number Placeholder 3"/>
          <p:cNvSpPr>
            <a:spLocks noGrp="1"/>
          </p:cNvSpPr>
          <p:nvPr>
            <p:ph type="sldNum" sz="quarter" idx="10"/>
          </p:nvPr>
        </p:nvSpPr>
        <p:spPr/>
        <p:txBody>
          <a:bodyPr/>
          <a:lstStyle/>
          <a:p>
            <a:fld id="{BB7F0515-3F55-45E3-B0D6-F5D818DE7E69}" type="slidenum">
              <a:rPr lang="en-US" smtClean="0"/>
              <a:t>10</a:t>
            </a:fld>
            <a:endParaRPr lang="en-US" dirty="0"/>
          </a:p>
        </p:txBody>
      </p:sp>
    </p:spTree>
    <p:extLst>
      <p:ext uri="{BB962C8B-B14F-4D97-AF65-F5344CB8AC3E}">
        <p14:creationId xmlns:p14="http://schemas.microsoft.com/office/powerpoint/2010/main" val="72299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37</a:t>
            </a:fld>
            <a:endParaRPr lang="en-US" dirty="0"/>
          </a:p>
        </p:txBody>
      </p:sp>
    </p:spTree>
    <p:extLst>
      <p:ext uri="{BB962C8B-B14F-4D97-AF65-F5344CB8AC3E}">
        <p14:creationId xmlns:p14="http://schemas.microsoft.com/office/powerpoint/2010/main" val="3304207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38</a:t>
            </a:fld>
            <a:endParaRPr lang="en-US" dirty="0"/>
          </a:p>
        </p:txBody>
      </p:sp>
    </p:spTree>
    <p:extLst>
      <p:ext uri="{BB962C8B-B14F-4D97-AF65-F5344CB8AC3E}">
        <p14:creationId xmlns:p14="http://schemas.microsoft.com/office/powerpoint/2010/main" val="4206713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39</a:t>
            </a:fld>
            <a:endParaRPr lang="en-US" dirty="0"/>
          </a:p>
        </p:txBody>
      </p:sp>
    </p:spTree>
    <p:extLst>
      <p:ext uri="{BB962C8B-B14F-4D97-AF65-F5344CB8AC3E}">
        <p14:creationId xmlns:p14="http://schemas.microsoft.com/office/powerpoint/2010/main" val="890183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40</a:t>
            </a:fld>
            <a:endParaRPr lang="en-US" dirty="0"/>
          </a:p>
        </p:txBody>
      </p:sp>
    </p:spTree>
    <p:extLst>
      <p:ext uri="{BB962C8B-B14F-4D97-AF65-F5344CB8AC3E}">
        <p14:creationId xmlns:p14="http://schemas.microsoft.com/office/powerpoint/2010/main" val="1720903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41</a:t>
            </a:fld>
            <a:endParaRPr lang="en-US" dirty="0"/>
          </a:p>
        </p:txBody>
      </p:sp>
    </p:spTree>
    <p:extLst>
      <p:ext uri="{BB962C8B-B14F-4D97-AF65-F5344CB8AC3E}">
        <p14:creationId xmlns:p14="http://schemas.microsoft.com/office/powerpoint/2010/main" val="1826409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42</a:t>
            </a:fld>
            <a:endParaRPr lang="en-US" dirty="0"/>
          </a:p>
        </p:txBody>
      </p:sp>
    </p:spTree>
    <p:extLst>
      <p:ext uri="{BB962C8B-B14F-4D97-AF65-F5344CB8AC3E}">
        <p14:creationId xmlns:p14="http://schemas.microsoft.com/office/powerpoint/2010/main" val="2745743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43</a:t>
            </a:fld>
            <a:endParaRPr lang="en-US" dirty="0"/>
          </a:p>
        </p:txBody>
      </p:sp>
    </p:spTree>
    <p:extLst>
      <p:ext uri="{BB962C8B-B14F-4D97-AF65-F5344CB8AC3E}">
        <p14:creationId xmlns:p14="http://schemas.microsoft.com/office/powerpoint/2010/main" val="3203598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44</a:t>
            </a:fld>
            <a:endParaRPr lang="en-US" dirty="0"/>
          </a:p>
        </p:txBody>
      </p:sp>
    </p:spTree>
    <p:extLst>
      <p:ext uri="{BB962C8B-B14F-4D97-AF65-F5344CB8AC3E}">
        <p14:creationId xmlns:p14="http://schemas.microsoft.com/office/powerpoint/2010/main" val="108061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45</a:t>
            </a:fld>
            <a:endParaRPr lang="en-US" dirty="0"/>
          </a:p>
        </p:txBody>
      </p:sp>
    </p:spTree>
    <p:extLst>
      <p:ext uri="{BB962C8B-B14F-4D97-AF65-F5344CB8AC3E}">
        <p14:creationId xmlns:p14="http://schemas.microsoft.com/office/powerpoint/2010/main" val="960367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46</a:t>
            </a:fld>
            <a:endParaRPr lang="en-US" dirty="0"/>
          </a:p>
        </p:txBody>
      </p:sp>
    </p:spTree>
    <p:extLst>
      <p:ext uri="{BB962C8B-B14F-4D97-AF65-F5344CB8AC3E}">
        <p14:creationId xmlns:p14="http://schemas.microsoft.com/office/powerpoint/2010/main" val="223286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11</a:t>
            </a:fld>
            <a:endParaRPr lang="en-US" dirty="0"/>
          </a:p>
        </p:txBody>
      </p:sp>
    </p:spTree>
    <p:extLst>
      <p:ext uri="{BB962C8B-B14F-4D97-AF65-F5344CB8AC3E}">
        <p14:creationId xmlns:p14="http://schemas.microsoft.com/office/powerpoint/2010/main" val="3954910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47</a:t>
            </a:fld>
            <a:endParaRPr lang="en-US" dirty="0"/>
          </a:p>
        </p:txBody>
      </p:sp>
    </p:spTree>
    <p:extLst>
      <p:ext uri="{BB962C8B-B14F-4D97-AF65-F5344CB8AC3E}">
        <p14:creationId xmlns:p14="http://schemas.microsoft.com/office/powerpoint/2010/main" val="1628871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48</a:t>
            </a:fld>
            <a:endParaRPr lang="en-US" dirty="0"/>
          </a:p>
        </p:txBody>
      </p:sp>
    </p:spTree>
    <p:extLst>
      <p:ext uri="{BB962C8B-B14F-4D97-AF65-F5344CB8AC3E}">
        <p14:creationId xmlns:p14="http://schemas.microsoft.com/office/powerpoint/2010/main" val="2585558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49</a:t>
            </a:fld>
            <a:endParaRPr lang="en-US" dirty="0"/>
          </a:p>
        </p:txBody>
      </p:sp>
    </p:spTree>
    <p:extLst>
      <p:ext uri="{BB962C8B-B14F-4D97-AF65-F5344CB8AC3E}">
        <p14:creationId xmlns:p14="http://schemas.microsoft.com/office/powerpoint/2010/main" val="4138670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50</a:t>
            </a:fld>
            <a:endParaRPr lang="en-US" dirty="0"/>
          </a:p>
        </p:txBody>
      </p:sp>
    </p:spTree>
    <p:extLst>
      <p:ext uri="{BB962C8B-B14F-4D97-AF65-F5344CB8AC3E}">
        <p14:creationId xmlns:p14="http://schemas.microsoft.com/office/powerpoint/2010/main" val="956468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51</a:t>
            </a:fld>
            <a:endParaRPr lang="en-US" dirty="0"/>
          </a:p>
        </p:txBody>
      </p:sp>
    </p:spTree>
    <p:extLst>
      <p:ext uri="{BB962C8B-B14F-4D97-AF65-F5344CB8AC3E}">
        <p14:creationId xmlns:p14="http://schemas.microsoft.com/office/powerpoint/2010/main" val="40275103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52</a:t>
            </a:fld>
            <a:endParaRPr lang="en-US" dirty="0"/>
          </a:p>
        </p:txBody>
      </p:sp>
    </p:spTree>
    <p:extLst>
      <p:ext uri="{BB962C8B-B14F-4D97-AF65-F5344CB8AC3E}">
        <p14:creationId xmlns:p14="http://schemas.microsoft.com/office/powerpoint/2010/main" val="3894387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53</a:t>
            </a:fld>
            <a:endParaRPr lang="en-US" dirty="0"/>
          </a:p>
        </p:txBody>
      </p:sp>
    </p:spTree>
    <p:extLst>
      <p:ext uri="{BB962C8B-B14F-4D97-AF65-F5344CB8AC3E}">
        <p14:creationId xmlns:p14="http://schemas.microsoft.com/office/powerpoint/2010/main" val="1644594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54</a:t>
            </a:fld>
            <a:endParaRPr lang="en-US" dirty="0"/>
          </a:p>
        </p:txBody>
      </p:sp>
    </p:spTree>
    <p:extLst>
      <p:ext uri="{BB962C8B-B14F-4D97-AF65-F5344CB8AC3E}">
        <p14:creationId xmlns:p14="http://schemas.microsoft.com/office/powerpoint/2010/main" val="5628339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55</a:t>
            </a:fld>
            <a:endParaRPr lang="en-US" dirty="0"/>
          </a:p>
        </p:txBody>
      </p:sp>
    </p:spTree>
    <p:extLst>
      <p:ext uri="{BB962C8B-B14F-4D97-AF65-F5344CB8AC3E}">
        <p14:creationId xmlns:p14="http://schemas.microsoft.com/office/powerpoint/2010/main" val="3282220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56</a:t>
            </a:fld>
            <a:endParaRPr lang="en-US" dirty="0"/>
          </a:p>
        </p:txBody>
      </p:sp>
    </p:spTree>
    <p:extLst>
      <p:ext uri="{BB962C8B-B14F-4D97-AF65-F5344CB8AC3E}">
        <p14:creationId xmlns:p14="http://schemas.microsoft.com/office/powerpoint/2010/main" val="3455026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job analysis</a:t>
            </a:r>
          </a:p>
          <a:p>
            <a:r>
              <a:rPr lang="en-US" dirty="0"/>
              <a:t>Daily inspections by foreman and workers</a:t>
            </a:r>
          </a:p>
          <a:p>
            <a:r>
              <a:rPr lang="en-US" dirty="0"/>
              <a:t>Inspections for a 3</a:t>
            </a:r>
            <a:r>
              <a:rPr lang="en-US" baseline="30000" dirty="0"/>
              <a:t>rd</a:t>
            </a:r>
            <a:r>
              <a:rPr lang="en-US" dirty="0"/>
              <a:t> party</a:t>
            </a:r>
          </a:p>
        </p:txBody>
      </p:sp>
      <p:sp>
        <p:nvSpPr>
          <p:cNvPr id="4" name="Slide Number Placeholder 3"/>
          <p:cNvSpPr>
            <a:spLocks noGrp="1"/>
          </p:cNvSpPr>
          <p:nvPr>
            <p:ph type="sldNum" sz="quarter" idx="10"/>
          </p:nvPr>
        </p:nvSpPr>
        <p:spPr/>
        <p:txBody>
          <a:bodyPr/>
          <a:lstStyle/>
          <a:p>
            <a:fld id="{BB7F0515-3F55-45E3-B0D6-F5D818DE7E69}" type="slidenum">
              <a:rPr lang="en-US" smtClean="0"/>
              <a:t>12</a:t>
            </a:fld>
            <a:endParaRPr lang="en-US" dirty="0"/>
          </a:p>
        </p:txBody>
      </p:sp>
    </p:spTree>
    <p:extLst>
      <p:ext uri="{BB962C8B-B14F-4D97-AF65-F5344CB8AC3E}">
        <p14:creationId xmlns:p14="http://schemas.microsoft.com/office/powerpoint/2010/main" val="11631212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 students through this</a:t>
            </a:r>
            <a:r>
              <a:rPr lang="en-US" baseline="0" dirty="0"/>
              <a:t> scenario</a:t>
            </a:r>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57</a:t>
            </a:fld>
            <a:endParaRPr lang="en-US" dirty="0"/>
          </a:p>
        </p:txBody>
      </p:sp>
    </p:spTree>
    <p:extLst>
      <p:ext uri="{BB962C8B-B14F-4D97-AF65-F5344CB8AC3E}">
        <p14:creationId xmlns:p14="http://schemas.microsoft.com/office/powerpoint/2010/main" val="24291261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58</a:t>
            </a:fld>
            <a:endParaRPr lang="en-US" dirty="0"/>
          </a:p>
        </p:txBody>
      </p:sp>
    </p:spTree>
    <p:extLst>
      <p:ext uri="{BB962C8B-B14F-4D97-AF65-F5344CB8AC3E}">
        <p14:creationId xmlns:p14="http://schemas.microsoft.com/office/powerpoint/2010/main" val="28057794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59</a:t>
            </a:fld>
            <a:endParaRPr lang="en-US" dirty="0"/>
          </a:p>
        </p:txBody>
      </p:sp>
    </p:spTree>
    <p:extLst>
      <p:ext uri="{BB962C8B-B14F-4D97-AF65-F5344CB8AC3E}">
        <p14:creationId xmlns:p14="http://schemas.microsoft.com/office/powerpoint/2010/main" val="38507970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60</a:t>
            </a:fld>
            <a:endParaRPr lang="en-US" dirty="0"/>
          </a:p>
        </p:txBody>
      </p:sp>
    </p:spTree>
    <p:extLst>
      <p:ext uri="{BB962C8B-B14F-4D97-AF65-F5344CB8AC3E}">
        <p14:creationId xmlns:p14="http://schemas.microsoft.com/office/powerpoint/2010/main" val="27621118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61</a:t>
            </a:fld>
            <a:endParaRPr lang="en-US" dirty="0"/>
          </a:p>
        </p:txBody>
      </p:sp>
    </p:spTree>
    <p:extLst>
      <p:ext uri="{BB962C8B-B14F-4D97-AF65-F5344CB8AC3E}">
        <p14:creationId xmlns:p14="http://schemas.microsoft.com/office/powerpoint/2010/main" val="41943799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more information if the students ask more question.  Facilitate</a:t>
            </a:r>
            <a:r>
              <a:rPr lang="en-US" baseline="0" dirty="0"/>
              <a:t> the report out from each group.</a:t>
            </a:r>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62</a:t>
            </a:fld>
            <a:endParaRPr lang="en-US" dirty="0"/>
          </a:p>
        </p:txBody>
      </p:sp>
    </p:spTree>
    <p:extLst>
      <p:ext uri="{BB962C8B-B14F-4D97-AF65-F5344CB8AC3E}">
        <p14:creationId xmlns:p14="http://schemas.microsoft.com/office/powerpoint/2010/main" val="40408356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63</a:t>
            </a:fld>
            <a:endParaRPr lang="en-US" dirty="0"/>
          </a:p>
        </p:txBody>
      </p:sp>
    </p:spTree>
    <p:extLst>
      <p:ext uri="{BB962C8B-B14F-4D97-AF65-F5344CB8AC3E}">
        <p14:creationId xmlns:p14="http://schemas.microsoft.com/office/powerpoint/2010/main" val="22853807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64</a:t>
            </a:fld>
            <a:endParaRPr lang="en-US" dirty="0"/>
          </a:p>
        </p:txBody>
      </p:sp>
    </p:spTree>
    <p:extLst>
      <p:ext uri="{BB962C8B-B14F-4D97-AF65-F5344CB8AC3E}">
        <p14:creationId xmlns:p14="http://schemas.microsoft.com/office/powerpoint/2010/main" val="2144283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66</a:t>
            </a:fld>
            <a:endParaRPr lang="en-US" dirty="0"/>
          </a:p>
        </p:txBody>
      </p:sp>
    </p:spTree>
    <p:extLst>
      <p:ext uri="{BB962C8B-B14F-4D97-AF65-F5344CB8AC3E}">
        <p14:creationId xmlns:p14="http://schemas.microsoft.com/office/powerpoint/2010/main" val="92921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on use, limitations and daily inspections</a:t>
            </a:r>
          </a:p>
          <a:p>
            <a:r>
              <a:rPr lang="en-US" dirty="0"/>
              <a:t>Requiring daily inspections</a:t>
            </a:r>
          </a:p>
          <a:p>
            <a:r>
              <a:rPr lang="en-US" dirty="0"/>
              <a:t>Replacing faulty equipment</a:t>
            </a:r>
          </a:p>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13</a:t>
            </a:fld>
            <a:endParaRPr lang="en-US" dirty="0"/>
          </a:p>
        </p:txBody>
      </p:sp>
    </p:spTree>
    <p:extLst>
      <p:ext uri="{BB962C8B-B14F-4D97-AF65-F5344CB8AC3E}">
        <p14:creationId xmlns:p14="http://schemas.microsoft.com/office/powerpoint/2010/main" val="298620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14</a:t>
            </a:fld>
            <a:endParaRPr lang="en-US" dirty="0"/>
          </a:p>
        </p:txBody>
      </p:sp>
    </p:spTree>
    <p:extLst>
      <p:ext uri="{BB962C8B-B14F-4D97-AF65-F5344CB8AC3E}">
        <p14:creationId xmlns:p14="http://schemas.microsoft.com/office/powerpoint/2010/main" val="367430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15</a:t>
            </a:fld>
            <a:endParaRPr lang="en-US" dirty="0"/>
          </a:p>
        </p:txBody>
      </p:sp>
    </p:spTree>
    <p:extLst>
      <p:ext uri="{BB962C8B-B14F-4D97-AF65-F5344CB8AC3E}">
        <p14:creationId xmlns:p14="http://schemas.microsoft.com/office/powerpoint/2010/main" val="288397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16</a:t>
            </a:fld>
            <a:endParaRPr lang="en-US" dirty="0"/>
          </a:p>
        </p:txBody>
      </p:sp>
    </p:spTree>
    <p:extLst>
      <p:ext uri="{BB962C8B-B14F-4D97-AF65-F5344CB8AC3E}">
        <p14:creationId xmlns:p14="http://schemas.microsoft.com/office/powerpoint/2010/main" val="373357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chemeClr val="bg1"/>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chemeClr val="bg1"/>
                </a:solidFill>
                <a:latin typeface="Microsoft Sans Serif"/>
                <a:cs typeface="Microsoft Sans Serif"/>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chemeClr val="bg1"/>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330907" y="197306"/>
            <a:ext cx="5791200" cy="749935"/>
          </a:xfrm>
          <a:custGeom>
            <a:avLst/>
            <a:gdLst/>
            <a:ahLst/>
            <a:cxnLst/>
            <a:rect l="l" t="t" r="r" b="b"/>
            <a:pathLst>
              <a:path w="5791200" h="749935">
                <a:moveTo>
                  <a:pt x="5791200" y="0"/>
                </a:moveTo>
                <a:lnTo>
                  <a:pt x="0" y="0"/>
                </a:lnTo>
                <a:lnTo>
                  <a:pt x="0" y="704900"/>
                </a:lnTo>
                <a:lnTo>
                  <a:pt x="0" y="749808"/>
                </a:lnTo>
                <a:lnTo>
                  <a:pt x="5791200" y="749808"/>
                </a:lnTo>
                <a:lnTo>
                  <a:pt x="5791200" y="704900"/>
                </a:lnTo>
                <a:lnTo>
                  <a:pt x="5791200" y="0"/>
                </a:lnTo>
                <a:close/>
              </a:path>
            </a:pathLst>
          </a:custGeom>
          <a:solidFill>
            <a:srgbClr val="001000"/>
          </a:solidFill>
        </p:spPr>
        <p:txBody>
          <a:bodyPr wrap="square" lIns="0" tIns="0" rIns="0" bIns="0" rtlCol="0"/>
          <a:lstStyle/>
          <a:p>
            <a:endParaRPr dirty="0"/>
          </a:p>
        </p:txBody>
      </p:sp>
      <p:sp>
        <p:nvSpPr>
          <p:cNvPr id="17" name="bg object 17"/>
          <p:cNvSpPr/>
          <p:nvPr/>
        </p:nvSpPr>
        <p:spPr>
          <a:xfrm>
            <a:off x="2286000" y="152400"/>
            <a:ext cx="5791200" cy="749935"/>
          </a:xfrm>
          <a:custGeom>
            <a:avLst/>
            <a:gdLst/>
            <a:ahLst/>
            <a:cxnLst/>
            <a:rect l="l" t="t" r="r" b="b"/>
            <a:pathLst>
              <a:path w="5791200" h="749935">
                <a:moveTo>
                  <a:pt x="5791200" y="0"/>
                </a:moveTo>
                <a:lnTo>
                  <a:pt x="0" y="0"/>
                </a:lnTo>
                <a:lnTo>
                  <a:pt x="0" y="749808"/>
                </a:lnTo>
                <a:lnTo>
                  <a:pt x="5791200" y="749808"/>
                </a:lnTo>
                <a:lnTo>
                  <a:pt x="5791200" y="0"/>
                </a:lnTo>
                <a:close/>
              </a:path>
            </a:pathLst>
          </a:custGeom>
          <a:solidFill>
            <a:srgbClr val="2B8156"/>
          </a:solidFill>
        </p:spPr>
        <p:txBody>
          <a:bodyPr wrap="square" lIns="0" tIns="0" rIns="0" bIns="0" rtlCol="0"/>
          <a:lstStyle/>
          <a:p>
            <a:endParaRPr dirty="0"/>
          </a:p>
        </p:txBody>
      </p:sp>
      <p:pic>
        <p:nvPicPr>
          <p:cNvPr id="18" name="bg object 18"/>
          <p:cNvPicPr/>
          <p:nvPr/>
        </p:nvPicPr>
        <p:blipFill>
          <a:blip r:embed="rId7" cstate="print"/>
          <a:stretch>
            <a:fillRect/>
          </a:stretch>
        </p:blipFill>
        <p:spPr>
          <a:xfrm>
            <a:off x="2456540" y="232215"/>
            <a:ext cx="5445582" cy="351358"/>
          </a:xfrm>
          <a:prstGeom prst="rect">
            <a:avLst/>
          </a:prstGeom>
        </p:spPr>
      </p:pic>
      <p:sp>
        <p:nvSpPr>
          <p:cNvPr id="19" name="bg object 1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0" name="bg object 2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sp>
        <p:nvSpPr>
          <p:cNvPr id="21" name="bg object 21"/>
          <p:cNvSpPr/>
          <p:nvPr/>
        </p:nvSpPr>
        <p:spPr>
          <a:xfrm>
            <a:off x="8227251" y="197306"/>
            <a:ext cx="838200" cy="749935"/>
          </a:xfrm>
          <a:custGeom>
            <a:avLst/>
            <a:gdLst/>
            <a:ahLst/>
            <a:cxnLst/>
            <a:rect l="l" t="t" r="r" b="b"/>
            <a:pathLst>
              <a:path w="838200" h="749935">
                <a:moveTo>
                  <a:pt x="838200" y="0"/>
                </a:moveTo>
                <a:lnTo>
                  <a:pt x="0" y="0"/>
                </a:lnTo>
                <a:lnTo>
                  <a:pt x="0" y="704900"/>
                </a:lnTo>
                <a:lnTo>
                  <a:pt x="0" y="749808"/>
                </a:lnTo>
                <a:lnTo>
                  <a:pt x="838200" y="749808"/>
                </a:lnTo>
                <a:lnTo>
                  <a:pt x="838200" y="704900"/>
                </a:lnTo>
                <a:lnTo>
                  <a:pt x="838200" y="0"/>
                </a:lnTo>
                <a:close/>
              </a:path>
            </a:pathLst>
          </a:custGeom>
          <a:solidFill>
            <a:srgbClr val="001000"/>
          </a:solidFill>
        </p:spPr>
        <p:txBody>
          <a:bodyPr wrap="square" lIns="0" tIns="0" rIns="0" bIns="0" rtlCol="0"/>
          <a:lstStyle/>
          <a:p>
            <a:endParaRPr dirty="0"/>
          </a:p>
        </p:txBody>
      </p:sp>
      <p:sp>
        <p:nvSpPr>
          <p:cNvPr id="22" name="bg object 22"/>
          <p:cNvSpPr/>
          <p:nvPr/>
        </p:nvSpPr>
        <p:spPr>
          <a:xfrm>
            <a:off x="8182356" y="152400"/>
            <a:ext cx="838200" cy="749935"/>
          </a:xfrm>
          <a:custGeom>
            <a:avLst/>
            <a:gdLst/>
            <a:ahLst/>
            <a:cxnLst/>
            <a:rect l="l" t="t" r="r" b="b"/>
            <a:pathLst>
              <a:path w="838200" h="749935">
                <a:moveTo>
                  <a:pt x="838200" y="0"/>
                </a:moveTo>
                <a:lnTo>
                  <a:pt x="0" y="0"/>
                </a:lnTo>
                <a:lnTo>
                  <a:pt x="0" y="749808"/>
                </a:lnTo>
                <a:lnTo>
                  <a:pt x="838200" y="749808"/>
                </a:lnTo>
                <a:lnTo>
                  <a:pt x="838200" y="0"/>
                </a:lnTo>
                <a:close/>
              </a:path>
            </a:pathLst>
          </a:custGeom>
          <a:solidFill>
            <a:srgbClr val="2B8156"/>
          </a:solidFill>
        </p:spPr>
        <p:txBody>
          <a:bodyPr wrap="square" lIns="0" tIns="0" rIns="0" bIns="0" rtlCol="0"/>
          <a:lstStyle/>
          <a:p>
            <a:endParaRPr dirty="0"/>
          </a:p>
        </p:txBody>
      </p:sp>
      <p:sp>
        <p:nvSpPr>
          <p:cNvPr id="23" name="bg object 23"/>
          <p:cNvSpPr/>
          <p:nvPr/>
        </p:nvSpPr>
        <p:spPr>
          <a:xfrm>
            <a:off x="273507" y="197306"/>
            <a:ext cx="762000" cy="749935"/>
          </a:xfrm>
          <a:custGeom>
            <a:avLst/>
            <a:gdLst/>
            <a:ahLst/>
            <a:cxnLst/>
            <a:rect l="l" t="t" r="r" b="b"/>
            <a:pathLst>
              <a:path w="762000" h="749935">
                <a:moveTo>
                  <a:pt x="762000" y="0"/>
                </a:moveTo>
                <a:lnTo>
                  <a:pt x="0" y="0"/>
                </a:lnTo>
                <a:lnTo>
                  <a:pt x="0" y="704900"/>
                </a:lnTo>
                <a:lnTo>
                  <a:pt x="0" y="749808"/>
                </a:lnTo>
                <a:lnTo>
                  <a:pt x="762000" y="749808"/>
                </a:lnTo>
                <a:lnTo>
                  <a:pt x="762000" y="704900"/>
                </a:lnTo>
                <a:lnTo>
                  <a:pt x="762000" y="0"/>
                </a:lnTo>
                <a:close/>
              </a:path>
            </a:pathLst>
          </a:custGeom>
          <a:solidFill>
            <a:srgbClr val="001000"/>
          </a:solidFill>
        </p:spPr>
        <p:txBody>
          <a:bodyPr wrap="square" lIns="0" tIns="0" rIns="0" bIns="0" rtlCol="0"/>
          <a:lstStyle/>
          <a:p>
            <a:endParaRPr dirty="0"/>
          </a:p>
        </p:txBody>
      </p:sp>
      <p:pic>
        <p:nvPicPr>
          <p:cNvPr id="24" name="bg object 24"/>
          <p:cNvPicPr/>
          <p:nvPr/>
        </p:nvPicPr>
        <p:blipFill>
          <a:blip r:embed="rId8" cstate="print"/>
          <a:stretch>
            <a:fillRect/>
          </a:stretch>
        </p:blipFill>
        <p:spPr>
          <a:xfrm>
            <a:off x="152400" y="152400"/>
            <a:ext cx="838200" cy="761999"/>
          </a:xfrm>
          <a:prstGeom prst="rect">
            <a:avLst/>
          </a:prstGeom>
        </p:spPr>
      </p:pic>
      <p:sp>
        <p:nvSpPr>
          <p:cNvPr id="2" name="Holder 2"/>
          <p:cNvSpPr>
            <a:spLocks noGrp="1"/>
          </p:cNvSpPr>
          <p:nvPr>
            <p:ph type="title"/>
          </p:nvPr>
        </p:nvSpPr>
        <p:spPr>
          <a:xfrm>
            <a:off x="1329055" y="276360"/>
            <a:ext cx="617219" cy="513080"/>
          </a:xfrm>
          <a:prstGeom prst="rect">
            <a:avLst/>
          </a:prstGeom>
        </p:spPr>
        <p:txBody>
          <a:bodyPr wrap="square" lIns="0" tIns="0" rIns="0" bIns="0">
            <a:spAutoFit/>
          </a:bodyPr>
          <a:lstStyle>
            <a:lvl1pPr>
              <a:defRPr sz="1600" b="1" i="0">
                <a:solidFill>
                  <a:schemeClr val="bg1"/>
                </a:solidFill>
                <a:latin typeface="Microsoft Sans Serif"/>
                <a:cs typeface="Microsoft Sans Serif"/>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8.jp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18" Type="http://schemas.openxmlformats.org/officeDocument/2006/relationships/image" Target="../media/image8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notesSlide" Target="../notesSlides/notesSlide10.xml"/><Relationship Id="rId16" Type="http://schemas.openxmlformats.org/officeDocument/2006/relationships/image" Target="../media/image83.png"/><Relationship Id="rId1" Type="http://schemas.openxmlformats.org/officeDocument/2006/relationships/slideLayout" Target="../slideLayouts/slideLayout5.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19" Type="http://schemas.openxmlformats.org/officeDocument/2006/relationships/image" Target="../media/image86.png"/><Relationship Id="rId4" Type="http://schemas.openxmlformats.org/officeDocument/2006/relationships/image" Target="../media/image71.jpg"/><Relationship Id="rId9" Type="http://schemas.openxmlformats.org/officeDocument/2006/relationships/image" Target="../media/image76.png"/><Relationship Id="rId14" Type="http://schemas.openxmlformats.org/officeDocument/2006/relationships/image" Target="../media/image8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0.jpg"/></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4.png"/><Relationship Id="rId5" Type="http://schemas.openxmlformats.org/officeDocument/2006/relationships/image" Target="../media/image93.jpg"/><Relationship Id="rId4" Type="http://schemas.openxmlformats.org/officeDocument/2006/relationships/image" Target="../media/image92.jpg"/></Relationships>
</file>

<file path=ppt/slides/_rels/slide2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7.jpg"/></Relationships>
</file>

<file path=ppt/slides/_rels/slide2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9.jpg"/></Relationships>
</file>

<file path=ppt/slides/_rels/slide2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1.jpg"/></Relationships>
</file>

<file path=ppt/slides/_rels/slide2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05.jpg"/><Relationship Id="rId5" Type="http://schemas.openxmlformats.org/officeDocument/2006/relationships/image" Target="../media/image104.png"/><Relationship Id="rId4" Type="http://schemas.openxmlformats.org/officeDocument/2006/relationships/image" Target="../media/image10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0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08.png"/></Relationships>
</file>

<file path=ppt/slides/_rels/slide2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12.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14.jpg"/></Relationships>
</file>

<file path=ppt/slides/_rels/slide3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1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 Id="rId9" Type="http://schemas.openxmlformats.org/officeDocument/2006/relationships/image" Target="../media/image123.jpg"/></Relationships>
</file>

<file path=ppt/slides/_rels/slide3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29.jpg"/></Relationships>
</file>

<file path=ppt/slides/_rels/slide41.xml.rels><?xml version="1.0" encoding="UTF-8" standalone="yes"?>
<Relationships xmlns="http://schemas.openxmlformats.org/package/2006/relationships"><Relationship Id="rId8" Type="http://schemas.openxmlformats.org/officeDocument/2006/relationships/image" Target="../media/image135.jpg"/><Relationship Id="rId13" Type="http://schemas.openxmlformats.org/officeDocument/2006/relationships/image" Target="../media/image140.png"/><Relationship Id="rId3" Type="http://schemas.openxmlformats.org/officeDocument/2006/relationships/image" Target="../media/image130.png"/><Relationship Id="rId7" Type="http://schemas.openxmlformats.org/officeDocument/2006/relationships/image" Target="../media/image134.jpg"/><Relationship Id="rId12" Type="http://schemas.openxmlformats.org/officeDocument/2006/relationships/image" Target="../media/image139.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33.png"/><Relationship Id="rId11" Type="http://schemas.openxmlformats.org/officeDocument/2006/relationships/image" Target="../media/image138.jpg"/><Relationship Id="rId5" Type="http://schemas.openxmlformats.org/officeDocument/2006/relationships/image" Target="../media/image132.png"/><Relationship Id="rId15" Type="http://schemas.openxmlformats.org/officeDocument/2006/relationships/image" Target="../media/image142.png"/><Relationship Id="rId10" Type="http://schemas.openxmlformats.org/officeDocument/2006/relationships/image" Target="../media/image137.jpg"/><Relationship Id="rId4" Type="http://schemas.openxmlformats.org/officeDocument/2006/relationships/image" Target="../media/image131.png"/><Relationship Id="rId9" Type="http://schemas.openxmlformats.org/officeDocument/2006/relationships/image" Target="../media/image136.png"/><Relationship Id="rId14" Type="http://schemas.openxmlformats.org/officeDocument/2006/relationships/image" Target="../media/image141.png"/></Relationships>
</file>

<file path=ppt/slides/_rels/slide42.xml.rels><?xml version="1.0" encoding="UTF-8" standalone="yes"?>
<Relationships xmlns="http://schemas.openxmlformats.org/package/2006/relationships"><Relationship Id="rId8" Type="http://schemas.openxmlformats.org/officeDocument/2006/relationships/image" Target="../media/image148.jp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jpg"/></Relationships>
</file>

<file path=ppt/slides/_rels/slide4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50.jp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23.jpg"/></Relationships>
</file>

<file path=ppt/slides/_rels/slide4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154.png"/><Relationship Id="rId4" Type="http://schemas.openxmlformats.org/officeDocument/2006/relationships/image" Target="../media/image153.png"/></Relationships>
</file>

<file path=ppt/slides/_rels/slide47.xml.rels><?xml version="1.0" encoding="UTF-8" standalone="yes"?>
<Relationships xmlns="http://schemas.openxmlformats.org/package/2006/relationships"><Relationship Id="rId3" Type="http://schemas.openxmlformats.org/officeDocument/2006/relationships/image" Target="../media/image155.png"/><Relationship Id="rId7" Type="http://schemas.openxmlformats.org/officeDocument/2006/relationships/image" Target="../media/image159.jp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58.jpg"/><Relationship Id="rId5" Type="http://schemas.openxmlformats.org/officeDocument/2006/relationships/image" Target="../media/image157.jpg"/><Relationship Id="rId4" Type="http://schemas.openxmlformats.org/officeDocument/2006/relationships/image" Target="../media/image156.png"/></Relationships>
</file>

<file path=ppt/slides/_rels/slide4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161.jpg"/></Relationships>
</file>

<file path=ppt/slides/_rels/slide49.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3" Type="http://schemas.openxmlformats.org/officeDocument/2006/relationships/image" Target="../media/image164.png"/><Relationship Id="rId7" Type="http://schemas.openxmlformats.org/officeDocument/2006/relationships/image" Target="../media/image168.png"/><Relationship Id="rId12" Type="http://schemas.openxmlformats.org/officeDocument/2006/relationships/image" Target="../media/image173.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6.png"/><Relationship Id="rId15" Type="http://schemas.openxmlformats.org/officeDocument/2006/relationships/image" Target="../media/image176.png"/><Relationship Id="rId10" Type="http://schemas.openxmlformats.org/officeDocument/2006/relationships/image" Target="../media/image171.png"/><Relationship Id="rId4" Type="http://schemas.openxmlformats.org/officeDocument/2006/relationships/image" Target="../media/image165.jpg"/><Relationship Id="rId9" Type="http://schemas.openxmlformats.org/officeDocument/2006/relationships/image" Target="../media/image170.png"/><Relationship Id="rId14" Type="http://schemas.openxmlformats.org/officeDocument/2006/relationships/image" Target="../media/image175.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178.jpg"/><Relationship Id="rId4" Type="http://schemas.openxmlformats.org/officeDocument/2006/relationships/image" Target="../media/image177.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179.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81.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Videos%20for%20New%20Subpart%20M%20-%202016/Person%20falls%20through%20a%20skylight%20at%20Phoenix%20Middle%20School.mp4"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82.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2.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19002" y="375694"/>
            <a:ext cx="43751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FFFFFF"/>
                </a:solidFill>
                <a:latin typeface="Microsoft Sans Serif"/>
                <a:cs typeface="Microsoft Sans Serif"/>
              </a:rPr>
              <a:t>Intro</a:t>
            </a:r>
            <a:endParaRPr sz="1600" dirty="0">
              <a:latin typeface="Microsoft Sans Serif"/>
              <a:cs typeface="Microsoft Sans Serif"/>
            </a:endParaRPr>
          </a:p>
        </p:txBody>
      </p:sp>
      <p:sp>
        <p:nvSpPr>
          <p:cNvPr id="4" name="object 4"/>
          <p:cNvSpPr txBox="1"/>
          <p:nvPr/>
        </p:nvSpPr>
        <p:spPr>
          <a:xfrm>
            <a:off x="1336706" y="2715260"/>
            <a:ext cx="6468745" cy="1247140"/>
          </a:xfrm>
          <a:prstGeom prst="rect">
            <a:avLst/>
          </a:prstGeom>
        </p:spPr>
        <p:txBody>
          <a:bodyPr vert="horz" wrap="square" lIns="0" tIns="8890" rIns="0" bIns="0" rtlCol="0">
            <a:spAutoFit/>
          </a:bodyPr>
          <a:lstStyle/>
          <a:p>
            <a:pPr marL="1671955" marR="5080" indent="-1659889">
              <a:lnSpc>
                <a:spcPct val="100499"/>
              </a:lnSpc>
              <a:spcBef>
                <a:spcPts val="70"/>
              </a:spcBef>
            </a:pPr>
            <a:r>
              <a:rPr sz="4000" b="1" spc="-10" dirty="0">
                <a:latin typeface="Franklin Gothic Heavy"/>
                <a:cs typeface="Franklin Gothic Heavy"/>
              </a:rPr>
              <a:t>Health</a:t>
            </a:r>
            <a:r>
              <a:rPr sz="4000" b="1" spc="5" dirty="0">
                <a:latin typeface="Franklin Gothic Heavy"/>
                <a:cs typeface="Franklin Gothic Heavy"/>
              </a:rPr>
              <a:t> </a:t>
            </a:r>
            <a:r>
              <a:rPr sz="4000" b="1" spc="-10" dirty="0">
                <a:latin typeface="Franklin Gothic Heavy"/>
                <a:cs typeface="Franklin Gothic Heavy"/>
              </a:rPr>
              <a:t>and</a:t>
            </a:r>
            <a:r>
              <a:rPr sz="4000" b="1" spc="-5" dirty="0">
                <a:latin typeface="Franklin Gothic Heavy"/>
                <a:cs typeface="Franklin Gothic Heavy"/>
              </a:rPr>
              <a:t> </a:t>
            </a:r>
            <a:r>
              <a:rPr sz="4000" b="1" spc="-10" dirty="0">
                <a:latin typeface="Franklin Gothic Heavy"/>
                <a:cs typeface="Franklin Gothic Heavy"/>
              </a:rPr>
              <a:t>Safety</a:t>
            </a:r>
            <a:r>
              <a:rPr sz="4000" b="1" spc="-5" dirty="0">
                <a:latin typeface="Franklin Gothic Heavy"/>
                <a:cs typeface="Franklin Gothic Heavy"/>
              </a:rPr>
              <a:t> </a:t>
            </a:r>
            <a:r>
              <a:rPr sz="4000" b="1" spc="-10" dirty="0">
                <a:latin typeface="Franklin Gothic Heavy"/>
                <a:cs typeface="Franklin Gothic Heavy"/>
              </a:rPr>
              <a:t>Program </a:t>
            </a:r>
            <a:r>
              <a:rPr sz="4000" b="1" spc="-990" dirty="0">
                <a:latin typeface="Franklin Gothic Heavy"/>
                <a:cs typeface="Franklin Gothic Heavy"/>
              </a:rPr>
              <a:t> </a:t>
            </a:r>
            <a:r>
              <a:rPr sz="4000" b="1" spc="-10" dirty="0">
                <a:latin typeface="Franklin Gothic Heavy"/>
                <a:cs typeface="Franklin Gothic Heavy"/>
              </a:rPr>
              <a:t>Management</a:t>
            </a:r>
            <a:endParaRPr sz="4000" dirty="0">
              <a:latin typeface="Franklin Gothic Heavy"/>
              <a:cs typeface="Franklin Gothic Heavy"/>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1</a:t>
            </a:r>
            <a:endParaRPr sz="2800" dirty="0">
              <a:latin typeface="Arial"/>
              <a:cs typeface="Arial"/>
            </a:endParaRPr>
          </a:p>
        </p:txBody>
      </p:sp>
      <p:pic>
        <p:nvPicPr>
          <p:cNvPr id="7" name="Picture 6" descr="Logo&#10;&#10;Description automatically generated">
            <a:extLst>
              <a:ext uri="{FF2B5EF4-FFF2-40B4-BE49-F238E27FC236}">
                <a16:creationId xmlns:a16="http://schemas.microsoft.com/office/drawing/2014/main" id="{68C9ADF0-3A54-4C68-92CF-32FA40E54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758" y="617474"/>
            <a:ext cx="3466639" cy="11751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954784"/>
            <a:ext cx="3401060" cy="2768600"/>
          </a:xfrm>
          <a:prstGeom prst="rect">
            <a:avLst/>
          </a:prstGeom>
        </p:spPr>
        <p:txBody>
          <a:bodyPr vert="horz" wrap="square" lIns="0" tIns="12700" rIns="0" bIns="0" rtlCol="0">
            <a:spAutoFit/>
          </a:bodyPr>
          <a:lstStyle/>
          <a:p>
            <a:pPr marL="12700" marR="5080">
              <a:lnSpc>
                <a:spcPct val="100000"/>
              </a:lnSpc>
              <a:spcBef>
                <a:spcPts val="100"/>
              </a:spcBef>
            </a:pPr>
            <a:r>
              <a:rPr sz="3600" b="1" spc="-5" dirty="0">
                <a:latin typeface="Franklin Gothic Heavy"/>
                <a:cs typeface="Franklin Gothic Heavy"/>
              </a:rPr>
              <a:t>In</a:t>
            </a:r>
            <a:r>
              <a:rPr sz="3600" b="1" dirty="0">
                <a:latin typeface="Franklin Gothic Heavy"/>
                <a:cs typeface="Franklin Gothic Heavy"/>
              </a:rPr>
              <a:t> </a:t>
            </a:r>
            <a:r>
              <a:rPr sz="3600" b="1" spc="-5" dirty="0">
                <a:latin typeface="Franklin Gothic Heavy"/>
                <a:cs typeface="Franklin Gothic Heavy"/>
              </a:rPr>
              <a:t>what</a:t>
            </a:r>
            <a:r>
              <a:rPr sz="3600" b="1" spc="890" dirty="0">
                <a:latin typeface="Franklin Gothic Heavy"/>
                <a:cs typeface="Franklin Gothic Heavy"/>
              </a:rPr>
              <a:t> </a:t>
            </a:r>
            <a:r>
              <a:rPr sz="3600" b="1" spc="5" dirty="0">
                <a:latin typeface="Franklin Gothic Heavy"/>
                <a:cs typeface="Franklin Gothic Heavy"/>
              </a:rPr>
              <a:t>parts </a:t>
            </a:r>
            <a:r>
              <a:rPr sz="3600" b="1" spc="10" dirty="0">
                <a:latin typeface="Franklin Gothic Heavy"/>
                <a:cs typeface="Franklin Gothic Heavy"/>
              </a:rPr>
              <a:t> </a:t>
            </a:r>
            <a:r>
              <a:rPr sz="3600" b="1" spc="-5" dirty="0">
                <a:latin typeface="Franklin Gothic Heavy"/>
                <a:cs typeface="Franklin Gothic Heavy"/>
              </a:rPr>
              <a:t>of </a:t>
            </a:r>
            <a:r>
              <a:rPr sz="3600" b="1" spc="-10" dirty="0">
                <a:latin typeface="Franklin Gothic Heavy"/>
                <a:cs typeface="Franklin Gothic Heavy"/>
              </a:rPr>
              <a:t>the safety </a:t>
            </a:r>
            <a:r>
              <a:rPr sz="3600" b="1" spc="-5" dirty="0">
                <a:latin typeface="Franklin Gothic Heavy"/>
                <a:cs typeface="Franklin Gothic Heavy"/>
              </a:rPr>
              <a:t> program</a:t>
            </a:r>
            <a:r>
              <a:rPr sz="3600" b="1" spc="-70" dirty="0">
                <a:latin typeface="Franklin Gothic Heavy"/>
                <a:cs typeface="Franklin Gothic Heavy"/>
              </a:rPr>
              <a:t> </a:t>
            </a:r>
            <a:r>
              <a:rPr sz="3600" b="1" spc="-10" dirty="0">
                <a:latin typeface="Franklin Gothic Heavy"/>
                <a:cs typeface="Franklin Gothic Heavy"/>
              </a:rPr>
              <a:t>should </a:t>
            </a:r>
            <a:r>
              <a:rPr sz="3600" b="1" spc="-885" dirty="0">
                <a:latin typeface="Franklin Gothic Heavy"/>
                <a:cs typeface="Franklin Gothic Heavy"/>
              </a:rPr>
              <a:t> </a:t>
            </a:r>
            <a:r>
              <a:rPr sz="3600" b="1" spc="-20" dirty="0">
                <a:latin typeface="Franklin Gothic Heavy"/>
                <a:cs typeface="Franklin Gothic Heavy"/>
              </a:rPr>
              <a:t>employees</a:t>
            </a:r>
            <a:r>
              <a:rPr sz="3600" b="1" spc="-5" dirty="0">
                <a:latin typeface="Franklin Gothic Heavy"/>
                <a:cs typeface="Franklin Gothic Heavy"/>
              </a:rPr>
              <a:t> </a:t>
            </a:r>
            <a:r>
              <a:rPr sz="3600" b="1" spc="-10" dirty="0">
                <a:latin typeface="Franklin Gothic Heavy"/>
                <a:cs typeface="Franklin Gothic Heavy"/>
              </a:rPr>
              <a:t>be </a:t>
            </a:r>
            <a:r>
              <a:rPr sz="3600" b="1" spc="-5" dirty="0">
                <a:latin typeface="Franklin Gothic Heavy"/>
                <a:cs typeface="Franklin Gothic Heavy"/>
              </a:rPr>
              <a:t> </a:t>
            </a:r>
            <a:r>
              <a:rPr sz="3600" b="1" spc="-25" dirty="0">
                <a:latin typeface="Franklin Gothic Heavy"/>
                <a:cs typeface="Franklin Gothic Heavy"/>
              </a:rPr>
              <a:t>involved?</a:t>
            </a:r>
            <a:endParaRPr sz="3600" dirty="0">
              <a:latin typeface="Franklin Gothic Heavy"/>
              <a:cs typeface="Franklin Gothic Heavy"/>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9</a:t>
            </a:r>
            <a:endParaRPr sz="2800" dirty="0">
              <a:latin typeface="Arial"/>
              <a:cs typeface="Arial"/>
            </a:endParaRPr>
          </a:p>
        </p:txBody>
      </p:sp>
      <p:grpSp>
        <p:nvGrpSpPr>
          <p:cNvPr id="6" name="object 6"/>
          <p:cNvGrpSpPr/>
          <p:nvPr/>
        </p:nvGrpSpPr>
        <p:grpSpPr>
          <a:xfrm>
            <a:off x="4148328" y="806196"/>
            <a:ext cx="4996180" cy="6052185"/>
            <a:chOff x="4148328" y="806196"/>
            <a:chExt cx="4996180" cy="6052185"/>
          </a:xfrm>
        </p:grpSpPr>
        <p:pic>
          <p:nvPicPr>
            <p:cNvPr id="7" name="object 7"/>
            <p:cNvPicPr/>
            <p:nvPr/>
          </p:nvPicPr>
          <p:blipFill>
            <a:blip r:embed="rId3" cstate="print"/>
            <a:stretch>
              <a:fillRect/>
            </a:stretch>
          </p:blipFill>
          <p:spPr>
            <a:xfrm>
              <a:off x="4148328" y="806196"/>
              <a:ext cx="4995659" cy="6051803"/>
            </a:xfrm>
            <a:prstGeom prst="rect">
              <a:avLst/>
            </a:prstGeom>
          </p:spPr>
        </p:pic>
        <p:pic>
          <p:nvPicPr>
            <p:cNvPr id="8" name="object 8"/>
            <p:cNvPicPr/>
            <p:nvPr/>
          </p:nvPicPr>
          <p:blipFill>
            <a:blip r:embed="rId4" cstate="print"/>
            <a:stretch>
              <a:fillRect/>
            </a:stretch>
          </p:blipFill>
          <p:spPr>
            <a:xfrm>
              <a:off x="4343400" y="1001268"/>
              <a:ext cx="4517135" cy="5710859"/>
            </a:xfrm>
            <a:prstGeom prst="rect">
              <a:avLst/>
            </a:prstGeom>
          </p:spPr>
        </p:pic>
      </p:grpSp>
      <p:sp>
        <p:nvSpPr>
          <p:cNvPr id="9" name="object 9"/>
          <p:cNvSpPr txBox="1"/>
          <p:nvPr/>
        </p:nvSpPr>
        <p:spPr>
          <a:xfrm>
            <a:off x="8880036" y="3780589"/>
            <a:ext cx="224790" cy="2422525"/>
          </a:xfrm>
          <a:prstGeom prst="rect">
            <a:avLst/>
          </a:prstGeom>
        </p:spPr>
        <p:txBody>
          <a:bodyPr vert="vert270" wrap="square" lIns="0" tIns="0" rIns="0" bIns="0" rtlCol="0">
            <a:spAutoFit/>
          </a:bodyPr>
          <a:lstStyle/>
          <a:p>
            <a:pPr marL="12700">
              <a:lnSpc>
                <a:spcPts val="1650"/>
              </a:lnSpc>
            </a:pPr>
            <a:r>
              <a:rPr sz="1400" dirty="0">
                <a:latin typeface="Arial"/>
                <a:cs typeface="Arial"/>
              </a:rPr>
              <a:t>Photo</a:t>
            </a:r>
            <a:r>
              <a:rPr sz="1400" spc="-50" dirty="0">
                <a:latin typeface="Arial"/>
                <a:cs typeface="Arial"/>
              </a:rPr>
              <a:t> </a:t>
            </a:r>
            <a:r>
              <a:rPr sz="1400" dirty="0">
                <a:latin typeface="Arial"/>
                <a:cs typeface="Arial"/>
              </a:rPr>
              <a:t>courtesy</a:t>
            </a:r>
            <a:r>
              <a:rPr sz="1400" spc="-65" dirty="0">
                <a:latin typeface="Arial"/>
                <a:cs typeface="Arial"/>
              </a:rPr>
              <a:t> </a:t>
            </a:r>
            <a:r>
              <a:rPr sz="1400" spc="-5" dirty="0">
                <a:latin typeface="Arial"/>
                <a:cs typeface="Arial"/>
              </a:rPr>
              <a:t>Sunbelt</a:t>
            </a:r>
            <a:r>
              <a:rPr sz="1400" spc="-35" dirty="0">
                <a:latin typeface="Arial"/>
                <a:cs typeface="Arial"/>
              </a:rPr>
              <a:t> </a:t>
            </a:r>
            <a:r>
              <a:rPr sz="1400" spc="-5" dirty="0">
                <a:latin typeface="Arial"/>
                <a:cs typeface="Arial"/>
              </a:rPr>
              <a:t>Rental</a:t>
            </a:r>
            <a:endParaRPr sz="1400" dirty="0">
              <a:latin typeface="Arial"/>
              <a:cs typeface="Arial"/>
            </a:endParaRPr>
          </a:p>
        </p:txBody>
      </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4224528" y="1412747"/>
            <a:ext cx="4919980" cy="5229225"/>
            <a:chOff x="4224528" y="1412747"/>
            <a:chExt cx="4919980" cy="5229225"/>
          </a:xfrm>
        </p:grpSpPr>
        <p:pic>
          <p:nvPicPr>
            <p:cNvPr id="5" name="object 5"/>
            <p:cNvPicPr/>
            <p:nvPr/>
          </p:nvPicPr>
          <p:blipFill>
            <a:blip r:embed="rId3" cstate="print"/>
            <a:stretch>
              <a:fillRect/>
            </a:stretch>
          </p:blipFill>
          <p:spPr>
            <a:xfrm>
              <a:off x="4224528" y="1412747"/>
              <a:ext cx="4919472" cy="5228843"/>
            </a:xfrm>
            <a:prstGeom prst="rect">
              <a:avLst/>
            </a:prstGeom>
          </p:spPr>
        </p:pic>
        <p:pic>
          <p:nvPicPr>
            <p:cNvPr id="6" name="object 6"/>
            <p:cNvPicPr/>
            <p:nvPr/>
          </p:nvPicPr>
          <p:blipFill>
            <a:blip r:embed="rId4" cstate="print"/>
            <a:stretch>
              <a:fillRect/>
            </a:stretch>
          </p:blipFill>
          <p:spPr>
            <a:xfrm>
              <a:off x="4419600" y="1607819"/>
              <a:ext cx="4419587" cy="4640579"/>
            </a:xfrm>
            <a:prstGeom prst="rect">
              <a:avLst/>
            </a:prstGeom>
          </p:spPr>
        </p:pic>
      </p:grpSp>
      <p:sp>
        <p:nvSpPr>
          <p:cNvPr id="7" name="object 7"/>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10</a:t>
            </a:r>
            <a:endParaRPr sz="2800" dirty="0">
              <a:latin typeface="Arial"/>
              <a:cs typeface="Arial"/>
            </a:endParaRPr>
          </a:p>
        </p:txBody>
      </p:sp>
      <p:sp>
        <p:nvSpPr>
          <p:cNvPr id="8" name="object 8"/>
          <p:cNvSpPr txBox="1"/>
          <p:nvPr/>
        </p:nvSpPr>
        <p:spPr>
          <a:xfrm>
            <a:off x="764540" y="1421383"/>
            <a:ext cx="3393440" cy="4918075"/>
          </a:xfrm>
          <a:prstGeom prst="rect">
            <a:avLst/>
          </a:prstGeom>
        </p:spPr>
        <p:txBody>
          <a:bodyPr vert="horz" wrap="square" lIns="0" tIns="13335" rIns="0" bIns="0" rtlCol="0">
            <a:spAutoFit/>
          </a:bodyPr>
          <a:lstStyle/>
          <a:p>
            <a:pPr marL="12700" marR="5080">
              <a:lnSpc>
                <a:spcPct val="100000"/>
              </a:lnSpc>
              <a:spcBef>
                <a:spcPts val="105"/>
              </a:spcBef>
            </a:pPr>
            <a:r>
              <a:rPr sz="3500" b="1" spc="-5" dirty="0">
                <a:latin typeface="Franklin Gothic Heavy"/>
                <a:cs typeface="Franklin Gothic Heavy"/>
              </a:rPr>
              <a:t>An</a:t>
            </a:r>
            <a:r>
              <a:rPr sz="3500" b="1" spc="-25" dirty="0">
                <a:latin typeface="Franklin Gothic Heavy"/>
                <a:cs typeface="Franklin Gothic Heavy"/>
              </a:rPr>
              <a:t> </a:t>
            </a:r>
            <a:r>
              <a:rPr sz="3500" b="1" spc="-15" dirty="0">
                <a:latin typeface="Franklin Gothic Heavy"/>
                <a:cs typeface="Franklin Gothic Heavy"/>
              </a:rPr>
              <a:t>example</a:t>
            </a:r>
            <a:r>
              <a:rPr sz="3500" b="1" spc="-45" dirty="0">
                <a:latin typeface="Franklin Gothic Heavy"/>
                <a:cs typeface="Franklin Gothic Heavy"/>
              </a:rPr>
              <a:t> </a:t>
            </a:r>
            <a:r>
              <a:rPr sz="3500" b="1" dirty="0">
                <a:latin typeface="Franklin Gothic Heavy"/>
                <a:cs typeface="Franklin Gothic Heavy"/>
              </a:rPr>
              <a:t>of</a:t>
            </a:r>
            <a:r>
              <a:rPr sz="3500" b="1" spc="-40" dirty="0">
                <a:latin typeface="Franklin Gothic Heavy"/>
                <a:cs typeface="Franklin Gothic Heavy"/>
              </a:rPr>
              <a:t> </a:t>
            </a:r>
            <a:r>
              <a:rPr sz="3500" b="1" dirty="0">
                <a:latin typeface="Franklin Gothic Heavy"/>
                <a:cs typeface="Franklin Gothic Heavy"/>
              </a:rPr>
              <a:t>a </a:t>
            </a:r>
            <a:r>
              <a:rPr sz="3500" b="1" spc="-860" dirty="0">
                <a:latin typeface="Franklin Gothic Heavy"/>
                <a:cs typeface="Franklin Gothic Heavy"/>
              </a:rPr>
              <a:t> </a:t>
            </a:r>
            <a:r>
              <a:rPr sz="3500" b="1" dirty="0">
                <a:latin typeface="Franklin Gothic Heavy"/>
                <a:cs typeface="Franklin Gothic Heavy"/>
              </a:rPr>
              <a:t>standard </a:t>
            </a:r>
            <a:r>
              <a:rPr sz="3500" b="1" spc="-5" dirty="0">
                <a:latin typeface="Franklin Gothic Heavy"/>
                <a:cs typeface="Franklin Gothic Heavy"/>
              </a:rPr>
              <a:t>where </a:t>
            </a:r>
            <a:r>
              <a:rPr sz="3500" b="1" spc="-865" dirty="0">
                <a:latin typeface="Franklin Gothic Heavy"/>
                <a:cs typeface="Franklin Gothic Heavy"/>
              </a:rPr>
              <a:t> </a:t>
            </a:r>
            <a:r>
              <a:rPr sz="3500" b="1" spc="-5" dirty="0">
                <a:latin typeface="Franklin Gothic Heavy"/>
                <a:cs typeface="Franklin Gothic Heavy"/>
              </a:rPr>
              <a:t>OSHA </a:t>
            </a:r>
            <a:r>
              <a:rPr sz="3500" b="1" dirty="0">
                <a:latin typeface="Franklin Gothic Heavy"/>
                <a:cs typeface="Franklin Gothic Heavy"/>
              </a:rPr>
              <a:t>requires </a:t>
            </a:r>
            <a:r>
              <a:rPr sz="3500" b="1" spc="5" dirty="0">
                <a:latin typeface="Franklin Gothic Heavy"/>
                <a:cs typeface="Franklin Gothic Heavy"/>
              </a:rPr>
              <a:t> </a:t>
            </a:r>
            <a:r>
              <a:rPr sz="3500" b="1" spc="-15" dirty="0">
                <a:latin typeface="Franklin Gothic Heavy"/>
                <a:cs typeface="Franklin Gothic Heavy"/>
              </a:rPr>
              <a:t>employee </a:t>
            </a:r>
            <a:r>
              <a:rPr sz="3500" b="1" spc="-10" dirty="0">
                <a:latin typeface="Franklin Gothic Heavy"/>
                <a:cs typeface="Franklin Gothic Heavy"/>
              </a:rPr>
              <a:t> </a:t>
            </a:r>
            <a:r>
              <a:rPr sz="3500" b="1" spc="-15" dirty="0">
                <a:latin typeface="Franklin Gothic Heavy"/>
                <a:cs typeface="Franklin Gothic Heavy"/>
              </a:rPr>
              <a:t>involvement</a:t>
            </a:r>
            <a:endParaRPr sz="3500" dirty="0">
              <a:latin typeface="Franklin Gothic Heavy"/>
              <a:cs typeface="Franklin Gothic Heavy"/>
            </a:endParaRPr>
          </a:p>
          <a:p>
            <a:pPr marL="88265" marR="554990">
              <a:lnSpc>
                <a:spcPct val="100000"/>
              </a:lnSpc>
              <a:spcBef>
                <a:spcPts val="3115"/>
              </a:spcBef>
            </a:pPr>
            <a:r>
              <a:rPr sz="2400" spc="-5" dirty="0">
                <a:latin typeface="Franklin Gothic Medium"/>
                <a:cs typeface="Franklin Gothic Medium"/>
              </a:rPr>
              <a:t>In the Process </a:t>
            </a:r>
            <a:r>
              <a:rPr sz="2400" spc="-15" dirty="0">
                <a:latin typeface="Franklin Gothic Medium"/>
                <a:cs typeface="Franklin Gothic Medium"/>
              </a:rPr>
              <a:t>Safety </a:t>
            </a:r>
            <a:r>
              <a:rPr sz="2400" spc="-585" dirty="0">
                <a:latin typeface="Franklin Gothic Medium"/>
                <a:cs typeface="Franklin Gothic Medium"/>
              </a:rPr>
              <a:t> </a:t>
            </a:r>
            <a:r>
              <a:rPr sz="2400" dirty="0">
                <a:latin typeface="Franklin Gothic Medium"/>
                <a:cs typeface="Franklin Gothic Medium"/>
              </a:rPr>
              <a:t>Mgt </a:t>
            </a:r>
            <a:r>
              <a:rPr sz="2400" spc="-5" dirty="0">
                <a:latin typeface="Franklin Gothic Medium"/>
                <a:cs typeface="Franklin Gothic Medium"/>
              </a:rPr>
              <a:t>standard, OSHA </a:t>
            </a:r>
            <a:r>
              <a:rPr sz="2400" dirty="0">
                <a:latin typeface="Franklin Gothic Medium"/>
                <a:cs typeface="Franklin Gothic Medium"/>
              </a:rPr>
              <a:t> </a:t>
            </a:r>
            <a:r>
              <a:rPr sz="2400" spc="-5" dirty="0">
                <a:latin typeface="Franklin Gothic Medium"/>
                <a:cs typeface="Franklin Gothic Medium"/>
              </a:rPr>
              <a:t>requires</a:t>
            </a:r>
            <a:r>
              <a:rPr sz="2400" spc="10" dirty="0">
                <a:latin typeface="Franklin Gothic Medium"/>
                <a:cs typeface="Franklin Gothic Medium"/>
              </a:rPr>
              <a:t> </a:t>
            </a:r>
            <a:r>
              <a:rPr sz="2400" spc="-15" dirty="0">
                <a:latin typeface="Franklin Gothic Medium"/>
                <a:cs typeface="Franklin Gothic Medium"/>
              </a:rPr>
              <a:t>employee </a:t>
            </a:r>
            <a:r>
              <a:rPr sz="2400" spc="-10" dirty="0">
                <a:latin typeface="Franklin Gothic Medium"/>
                <a:cs typeface="Franklin Gothic Medium"/>
              </a:rPr>
              <a:t> </a:t>
            </a:r>
            <a:r>
              <a:rPr sz="2400" dirty="0">
                <a:latin typeface="Franklin Gothic Medium"/>
                <a:cs typeface="Franklin Gothic Medium"/>
              </a:rPr>
              <a:t>participation in </a:t>
            </a:r>
            <a:r>
              <a:rPr sz="2400" spc="5" dirty="0">
                <a:latin typeface="Franklin Gothic Medium"/>
                <a:cs typeface="Franklin Gothic Medium"/>
              </a:rPr>
              <a:t> </a:t>
            </a:r>
            <a:r>
              <a:rPr sz="2400" spc="-5" dirty="0">
                <a:latin typeface="Franklin Gothic Medium"/>
                <a:cs typeface="Franklin Gothic Medium"/>
              </a:rPr>
              <a:t>hazard</a:t>
            </a:r>
            <a:r>
              <a:rPr sz="2400" spc="-10" dirty="0">
                <a:latin typeface="Franklin Gothic Medium"/>
                <a:cs typeface="Franklin Gothic Medium"/>
              </a:rPr>
              <a:t> </a:t>
            </a:r>
            <a:r>
              <a:rPr sz="2400" spc="-5" dirty="0">
                <a:latin typeface="Franklin Gothic Medium"/>
                <a:cs typeface="Franklin Gothic Medium"/>
              </a:rPr>
              <a:t>analyses</a:t>
            </a:r>
            <a:endParaRPr sz="2400" dirty="0">
              <a:latin typeface="Franklin Gothic Medium"/>
              <a:cs typeface="Franklin Gothic Medium"/>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049527"/>
            <a:ext cx="7475855" cy="1001394"/>
          </a:xfrm>
          <a:prstGeom prst="rect">
            <a:avLst/>
          </a:prstGeom>
        </p:spPr>
        <p:txBody>
          <a:bodyPr vert="horz" wrap="square" lIns="0" tIns="13335" rIns="0" bIns="0" rtlCol="0">
            <a:spAutoFit/>
          </a:bodyPr>
          <a:lstStyle/>
          <a:p>
            <a:pPr marL="12700" marR="5080">
              <a:lnSpc>
                <a:spcPct val="100000"/>
              </a:lnSpc>
              <a:spcBef>
                <a:spcPts val="105"/>
              </a:spcBef>
            </a:pPr>
            <a:r>
              <a:rPr sz="3200" b="1" dirty="0">
                <a:latin typeface="Franklin Gothic Heavy"/>
                <a:cs typeface="Franklin Gothic Heavy"/>
              </a:rPr>
              <a:t>What</a:t>
            </a:r>
            <a:r>
              <a:rPr sz="3200" b="1" spc="-30" dirty="0">
                <a:latin typeface="Franklin Gothic Heavy"/>
                <a:cs typeface="Franklin Gothic Heavy"/>
              </a:rPr>
              <a:t> </a:t>
            </a:r>
            <a:r>
              <a:rPr sz="3200" b="1" dirty="0">
                <a:latin typeface="Franklin Gothic Heavy"/>
                <a:cs typeface="Franklin Gothic Heavy"/>
              </a:rPr>
              <a:t>are</a:t>
            </a:r>
            <a:r>
              <a:rPr sz="3200" b="1" spc="-25" dirty="0">
                <a:latin typeface="Franklin Gothic Heavy"/>
                <a:cs typeface="Franklin Gothic Heavy"/>
              </a:rPr>
              <a:t> </a:t>
            </a:r>
            <a:r>
              <a:rPr sz="3200" b="1" spc="-5" dirty="0">
                <a:latin typeface="Franklin Gothic Heavy"/>
                <a:cs typeface="Franklin Gothic Heavy"/>
              </a:rPr>
              <a:t>some</a:t>
            </a:r>
            <a:r>
              <a:rPr sz="3200" b="1" spc="-10" dirty="0">
                <a:latin typeface="Franklin Gothic Heavy"/>
                <a:cs typeface="Franklin Gothic Heavy"/>
              </a:rPr>
              <a:t> </a:t>
            </a:r>
            <a:r>
              <a:rPr sz="3200" b="1" dirty="0">
                <a:latin typeface="Franklin Gothic Heavy"/>
                <a:cs typeface="Franklin Gothic Heavy"/>
              </a:rPr>
              <a:t>different</a:t>
            </a:r>
            <a:r>
              <a:rPr sz="3200" b="1" spc="-60" dirty="0">
                <a:latin typeface="Franklin Gothic Heavy"/>
                <a:cs typeface="Franklin Gothic Heavy"/>
              </a:rPr>
              <a:t> </a:t>
            </a:r>
            <a:r>
              <a:rPr sz="3200" b="1" spc="-30" dirty="0">
                <a:latin typeface="Franklin Gothic Heavy"/>
                <a:cs typeface="Franklin Gothic Heavy"/>
              </a:rPr>
              <a:t>ways </a:t>
            </a:r>
            <a:r>
              <a:rPr sz="3200" b="1" dirty="0">
                <a:latin typeface="Franklin Gothic Heavy"/>
                <a:cs typeface="Franklin Gothic Heavy"/>
              </a:rPr>
              <a:t>foremen </a:t>
            </a:r>
            <a:r>
              <a:rPr sz="3200" b="1" spc="-790" dirty="0">
                <a:latin typeface="Franklin Gothic Heavy"/>
                <a:cs typeface="Franklin Gothic Heavy"/>
              </a:rPr>
              <a:t> </a:t>
            </a:r>
            <a:r>
              <a:rPr sz="3200" b="1" dirty="0">
                <a:latin typeface="Franklin Gothic Heavy"/>
                <a:cs typeface="Franklin Gothic Heavy"/>
              </a:rPr>
              <a:t>and</a:t>
            </a:r>
            <a:r>
              <a:rPr sz="3200" b="1" spc="-40" dirty="0">
                <a:latin typeface="Franklin Gothic Heavy"/>
                <a:cs typeface="Franklin Gothic Heavy"/>
              </a:rPr>
              <a:t> </a:t>
            </a:r>
            <a:r>
              <a:rPr sz="3200" b="1" spc="-15" dirty="0">
                <a:latin typeface="Franklin Gothic Heavy"/>
                <a:cs typeface="Franklin Gothic Heavy"/>
              </a:rPr>
              <a:t>workers</a:t>
            </a:r>
            <a:r>
              <a:rPr sz="3200" b="1" spc="-10" dirty="0">
                <a:latin typeface="Franklin Gothic Heavy"/>
                <a:cs typeface="Franklin Gothic Heavy"/>
              </a:rPr>
              <a:t> </a:t>
            </a:r>
            <a:r>
              <a:rPr sz="3200" b="1" dirty="0">
                <a:latin typeface="Franklin Gothic Heavy"/>
                <a:cs typeface="Franklin Gothic Heavy"/>
              </a:rPr>
              <a:t>can</a:t>
            </a:r>
            <a:r>
              <a:rPr sz="3200" b="1" spc="-25" dirty="0">
                <a:latin typeface="Franklin Gothic Heavy"/>
                <a:cs typeface="Franklin Gothic Heavy"/>
              </a:rPr>
              <a:t> </a:t>
            </a:r>
            <a:r>
              <a:rPr sz="3200" b="1" spc="-5" dirty="0">
                <a:latin typeface="Franklin Gothic Heavy"/>
                <a:cs typeface="Franklin Gothic Heavy"/>
              </a:rPr>
              <a:t>identify</a:t>
            </a:r>
            <a:r>
              <a:rPr sz="3200" b="1" spc="-50" dirty="0">
                <a:latin typeface="Franklin Gothic Heavy"/>
                <a:cs typeface="Franklin Gothic Heavy"/>
              </a:rPr>
              <a:t> </a:t>
            </a:r>
            <a:r>
              <a:rPr sz="3200" b="1" dirty="0">
                <a:latin typeface="Franklin Gothic Heavy"/>
                <a:cs typeface="Franklin Gothic Heavy"/>
              </a:rPr>
              <a:t>hazards?</a:t>
            </a:r>
            <a:endParaRPr sz="3200" dirty="0">
              <a:latin typeface="Franklin Gothic Heavy"/>
              <a:cs typeface="Franklin Gothic Heavy"/>
            </a:endParaRPr>
          </a:p>
        </p:txBody>
      </p:sp>
      <p:grpSp>
        <p:nvGrpSpPr>
          <p:cNvPr id="5" name="object 5"/>
          <p:cNvGrpSpPr/>
          <p:nvPr/>
        </p:nvGrpSpPr>
        <p:grpSpPr>
          <a:xfrm>
            <a:off x="304800" y="2014727"/>
            <a:ext cx="8665845" cy="4843780"/>
            <a:chOff x="304800" y="2014727"/>
            <a:chExt cx="8665845" cy="4843780"/>
          </a:xfrm>
        </p:grpSpPr>
        <p:pic>
          <p:nvPicPr>
            <p:cNvPr id="6" name="object 6"/>
            <p:cNvPicPr/>
            <p:nvPr/>
          </p:nvPicPr>
          <p:blipFill>
            <a:blip r:embed="rId3" cstate="print"/>
            <a:stretch>
              <a:fillRect/>
            </a:stretch>
          </p:blipFill>
          <p:spPr>
            <a:xfrm>
              <a:off x="304800" y="2014727"/>
              <a:ext cx="8665463" cy="4843272"/>
            </a:xfrm>
            <a:prstGeom prst="rect">
              <a:avLst/>
            </a:prstGeom>
          </p:spPr>
        </p:pic>
        <p:pic>
          <p:nvPicPr>
            <p:cNvPr id="7" name="object 7"/>
            <p:cNvPicPr/>
            <p:nvPr/>
          </p:nvPicPr>
          <p:blipFill>
            <a:blip r:embed="rId4" cstate="print"/>
            <a:stretch>
              <a:fillRect/>
            </a:stretch>
          </p:blipFill>
          <p:spPr>
            <a:xfrm>
              <a:off x="499872" y="2209800"/>
              <a:ext cx="8077199" cy="4442459"/>
            </a:xfrm>
            <a:prstGeom prst="rect">
              <a:avLst/>
            </a:prstGeom>
          </p:spPr>
        </p:pic>
      </p:grpSp>
      <p:sp>
        <p:nvSpPr>
          <p:cNvPr id="8" name="object 8"/>
          <p:cNvSpPr txBox="1"/>
          <p:nvPr/>
        </p:nvSpPr>
        <p:spPr>
          <a:xfrm>
            <a:off x="8543119" y="4651559"/>
            <a:ext cx="182245" cy="1649730"/>
          </a:xfrm>
          <a:prstGeom prst="rect">
            <a:avLst/>
          </a:prstGeom>
        </p:spPr>
        <p:txBody>
          <a:bodyPr vert="vert270" wrap="square" lIns="0" tIns="0" rIns="0" bIns="0" rtlCol="0">
            <a:spAutoFit/>
          </a:bodyPr>
          <a:lstStyle/>
          <a:p>
            <a:pPr marL="12700">
              <a:lnSpc>
                <a:spcPct val="100000"/>
              </a:lnSpc>
            </a:pPr>
            <a:r>
              <a:rPr sz="1100" b="1" spc="-5" dirty="0">
                <a:latin typeface="Arial"/>
                <a:cs typeface="Arial"/>
              </a:rPr>
              <a:t>Photo</a:t>
            </a:r>
            <a:r>
              <a:rPr sz="1100" b="1" spc="-20" dirty="0">
                <a:latin typeface="Arial"/>
                <a:cs typeface="Arial"/>
              </a:rPr>
              <a:t> </a:t>
            </a:r>
            <a:r>
              <a:rPr sz="1100" b="1" spc="-5" dirty="0">
                <a:latin typeface="Arial"/>
                <a:cs typeface="Arial"/>
              </a:rPr>
              <a:t>courtesy</a:t>
            </a:r>
            <a:r>
              <a:rPr sz="1100" b="1" spc="-20" dirty="0">
                <a:latin typeface="Arial"/>
                <a:cs typeface="Arial"/>
              </a:rPr>
              <a:t> </a:t>
            </a:r>
            <a:r>
              <a:rPr sz="1100" b="1" spc="-5" dirty="0">
                <a:latin typeface="Arial"/>
                <a:cs typeface="Arial"/>
              </a:rPr>
              <a:t>eLCOSH</a:t>
            </a:r>
            <a:endParaRPr sz="1100" dirty="0">
              <a:latin typeface="Arial"/>
              <a:cs typeface="Arial"/>
            </a:endParaRPr>
          </a:p>
        </p:txBody>
      </p:sp>
      <p:sp>
        <p:nvSpPr>
          <p:cNvPr id="9" name="object 9"/>
          <p:cNvSpPr txBox="1"/>
          <p:nvPr/>
        </p:nvSpPr>
        <p:spPr>
          <a:xfrm>
            <a:off x="8182356" y="290258"/>
            <a:ext cx="838200" cy="452120"/>
          </a:xfrm>
          <a:prstGeom prst="rect">
            <a:avLst/>
          </a:prstGeom>
        </p:spPr>
        <p:txBody>
          <a:bodyPr vert="horz" wrap="square" lIns="0" tIns="12065" rIns="0" bIns="0" rtlCol="0">
            <a:spAutoFit/>
          </a:bodyPr>
          <a:lstStyle/>
          <a:p>
            <a:pPr marL="242570">
              <a:lnSpc>
                <a:spcPct val="100000"/>
              </a:lnSpc>
              <a:spcBef>
                <a:spcPts val="95"/>
              </a:spcBef>
            </a:pPr>
            <a:r>
              <a:rPr sz="2800" spc="-204" dirty="0">
                <a:solidFill>
                  <a:srgbClr val="FFFFFF"/>
                </a:solidFill>
                <a:latin typeface="Arial"/>
                <a:cs typeface="Arial"/>
              </a:rPr>
              <a:t>11</a:t>
            </a:r>
            <a:endParaRPr sz="2800" dirty="0">
              <a:latin typeface="Arial"/>
              <a:cs typeface="Arial"/>
            </a:endParaRPr>
          </a:p>
        </p:txBody>
      </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313436" y="2419603"/>
            <a:ext cx="4636770" cy="2219960"/>
          </a:xfrm>
          <a:prstGeom prst="rect">
            <a:avLst/>
          </a:prstGeom>
        </p:spPr>
        <p:txBody>
          <a:bodyPr vert="horz" wrap="square" lIns="0" tIns="12700" rIns="0" bIns="0" rtlCol="0">
            <a:spAutoFit/>
          </a:bodyPr>
          <a:lstStyle/>
          <a:p>
            <a:pPr marL="12700" marR="5080" indent="1115060" algn="r">
              <a:lnSpc>
                <a:spcPct val="100000"/>
              </a:lnSpc>
              <a:spcBef>
                <a:spcPts val="100"/>
              </a:spcBef>
            </a:pPr>
            <a:r>
              <a:rPr sz="3600" b="1" spc="-5" dirty="0">
                <a:latin typeface="Franklin Gothic Heavy"/>
                <a:cs typeface="Franklin Gothic Heavy"/>
              </a:rPr>
              <a:t>Before </a:t>
            </a:r>
            <a:r>
              <a:rPr sz="3600" b="1" spc="-10" dirty="0">
                <a:latin typeface="Franklin Gothic Heavy"/>
                <a:cs typeface="Franklin Gothic Heavy"/>
              </a:rPr>
              <a:t>putting </a:t>
            </a:r>
            <a:r>
              <a:rPr sz="3600" b="1" spc="-5" dirty="0">
                <a:latin typeface="Franklin Gothic Heavy"/>
                <a:cs typeface="Franklin Gothic Heavy"/>
              </a:rPr>
              <a:t>a </a:t>
            </a:r>
            <a:r>
              <a:rPr sz="3600" b="1" spc="-890" dirty="0">
                <a:latin typeface="Franklin Gothic Heavy"/>
                <a:cs typeface="Franklin Gothic Heavy"/>
              </a:rPr>
              <a:t> </a:t>
            </a:r>
            <a:r>
              <a:rPr sz="3600" b="1" spc="-25" dirty="0">
                <a:latin typeface="Franklin Gothic Heavy"/>
                <a:cs typeface="Franklin Gothic Heavy"/>
              </a:rPr>
              <a:t>worker</a:t>
            </a:r>
            <a:r>
              <a:rPr sz="3600" b="1" spc="-10" dirty="0">
                <a:latin typeface="Franklin Gothic Heavy"/>
                <a:cs typeface="Franklin Gothic Heavy"/>
              </a:rPr>
              <a:t> </a:t>
            </a:r>
            <a:r>
              <a:rPr sz="3600" b="1" spc="-5" dirty="0">
                <a:latin typeface="Franklin Gothic Heavy"/>
                <a:cs typeface="Franklin Gothic Heavy"/>
              </a:rPr>
              <a:t>in</a:t>
            </a:r>
            <a:r>
              <a:rPr sz="3600" b="1" spc="-15" dirty="0">
                <a:latin typeface="Franklin Gothic Heavy"/>
                <a:cs typeface="Franklin Gothic Heavy"/>
              </a:rPr>
              <a:t> </a:t>
            </a:r>
            <a:r>
              <a:rPr sz="3600" b="1" spc="-5" dirty="0">
                <a:latin typeface="Franklin Gothic Heavy"/>
                <a:cs typeface="Franklin Gothic Heavy"/>
              </a:rPr>
              <a:t>PPE what </a:t>
            </a:r>
            <a:r>
              <a:rPr sz="3600" b="1" dirty="0">
                <a:latin typeface="Franklin Gothic Heavy"/>
                <a:cs typeface="Franklin Gothic Heavy"/>
              </a:rPr>
              <a:t> </a:t>
            </a:r>
            <a:r>
              <a:rPr sz="3600" b="1" spc="-10" dirty="0">
                <a:latin typeface="Franklin Gothic Heavy"/>
                <a:cs typeface="Franklin Gothic Heavy"/>
              </a:rPr>
              <a:t>other</a:t>
            </a:r>
            <a:r>
              <a:rPr sz="3600" b="1" spc="-15" dirty="0">
                <a:latin typeface="Franklin Gothic Heavy"/>
                <a:cs typeface="Franklin Gothic Heavy"/>
              </a:rPr>
              <a:t> </a:t>
            </a:r>
            <a:r>
              <a:rPr sz="3600" b="1" spc="-10" dirty="0">
                <a:latin typeface="Franklin Gothic Heavy"/>
                <a:cs typeface="Franklin Gothic Heavy"/>
              </a:rPr>
              <a:t>controls</a:t>
            </a:r>
            <a:r>
              <a:rPr sz="3600" b="1" spc="20" dirty="0">
                <a:latin typeface="Franklin Gothic Heavy"/>
                <a:cs typeface="Franklin Gothic Heavy"/>
              </a:rPr>
              <a:t> </a:t>
            </a:r>
            <a:r>
              <a:rPr sz="3600" b="1" spc="-10" dirty="0">
                <a:latin typeface="Franklin Gothic Heavy"/>
                <a:cs typeface="Franklin Gothic Heavy"/>
              </a:rPr>
              <a:t>should </a:t>
            </a:r>
            <a:r>
              <a:rPr sz="3600" b="1" spc="-885" dirty="0">
                <a:latin typeface="Franklin Gothic Heavy"/>
                <a:cs typeface="Franklin Gothic Heavy"/>
              </a:rPr>
              <a:t> </a:t>
            </a:r>
            <a:r>
              <a:rPr sz="3600" b="1" spc="-5" dirty="0">
                <a:latin typeface="Franklin Gothic Heavy"/>
                <a:cs typeface="Franklin Gothic Heavy"/>
              </a:rPr>
              <a:t>be</a:t>
            </a:r>
            <a:r>
              <a:rPr sz="3600" b="1" spc="-15" dirty="0">
                <a:latin typeface="Franklin Gothic Heavy"/>
                <a:cs typeface="Franklin Gothic Heavy"/>
              </a:rPr>
              <a:t> </a:t>
            </a:r>
            <a:r>
              <a:rPr sz="3600" b="1" spc="-5" dirty="0">
                <a:latin typeface="Franklin Gothic Heavy"/>
                <a:cs typeface="Franklin Gothic Heavy"/>
              </a:rPr>
              <a:t>considered?</a:t>
            </a:r>
            <a:endParaRPr sz="3600" dirty="0">
              <a:latin typeface="Franklin Gothic Heavy"/>
              <a:cs typeface="Franklin Gothic Heavy"/>
            </a:endParaRPr>
          </a:p>
        </p:txBody>
      </p:sp>
      <p:grpSp>
        <p:nvGrpSpPr>
          <p:cNvPr id="5" name="object 5"/>
          <p:cNvGrpSpPr/>
          <p:nvPr/>
        </p:nvGrpSpPr>
        <p:grpSpPr>
          <a:xfrm>
            <a:off x="5138928" y="871740"/>
            <a:ext cx="3712845" cy="5986780"/>
            <a:chOff x="5138928" y="871740"/>
            <a:chExt cx="3712845" cy="5986780"/>
          </a:xfrm>
        </p:grpSpPr>
        <p:pic>
          <p:nvPicPr>
            <p:cNvPr id="6" name="object 6"/>
            <p:cNvPicPr/>
            <p:nvPr/>
          </p:nvPicPr>
          <p:blipFill>
            <a:blip r:embed="rId3" cstate="print"/>
            <a:stretch>
              <a:fillRect/>
            </a:stretch>
          </p:blipFill>
          <p:spPr>
            <a:xfrm>
              <a:off x="5138928" y="871740"/>
              <a:ext cx="3712463" cy="5986259"/>
            </a:xfrm>
            <a:prstGeom prst="rect">
              <a:avLst/>
            </a:prstGeom>
          </p:spPr>
        </p:pic>
        <p:pic>
          <p:nvPicPr>
            <p:cNvPr id="7" name="object 7"/>
            <p:cNvPicPr/>
            <p:nvPr/>
          </p:nvPicPr>
          <p:blipFill>
            <a:blip r:embed="rId4" cstate="print"/>
            <a:stretch>
              <a:fillRect/>
            </a:stretch>
          </p:blipFill>
          <p:spPr>
            <a:xfrm>
              <a:off x="5334000" y="1066799"/>
              <a:ext cx="3124199" cy="5730239"/>
            </a:xfrm>
            <a:prstGeom prst="rect">
              <a:avLst/>
            </a:prstGeom>
          </p:spPr>
        </p:pic>
        <p:sp>
          <p:nvSpPr>
            <p:cNvPr id="8" name="object 8"/>
            <p:cNvSpPr/>
            <p:nvPr/>
          </p:nvSpPr>
          <p:spPr>
            <a:xfrm>
              <a:off x="5344668" y="6083807"/>
              <a:ext cx="3124200" cy="708660"/>
            </a:xfrm>
            <a:custGeom>
              <a:avLst/>
              <a:gdLst/>
              <a:ahLst/>
              <a:cxnLst/>
              <a:rect l="l" t="t" r="r" b="b"/>
              <a:pathLst>
                <a:path w="3124200" h="708659">
                  <a:moveTo>
                    <a:pt x="3124199" y="0"/>
                  </a:moveTo>
                  <a:lnTo>
                    <a:pt x="0" y="0"/>
                  </a:lnTo>
                  <a:lnTo>
                    <a:pt x="0" y="708659"/>
                  </a:lnTo>
                  <a:lnTo>
                    <a:pt x="3124199" y="708659"/>
                  </a:lnTo>
                  <a:lnTo>
                    <a:pt x="3124199" y="0"/>
                  </a:lnTo>
                  <a:close/>
                </a:path>
              </a:pathLst>
            </a:custGeom>
            <a:solidFill>
              <a:srgbClr val="DADADA">
                <a:alpha val="65098"/>
              </a:srgbClr>
            </a:solidFill>
          </p:spPr>
          <p:txBody>
            <a:bodyPr wrap="square" lIns="0" tIns="0" rIns="0" bIns="0" rtlCol="0"/>
            <a:lstStyle/>
            <a:p>
              <a:endParaRPr dirty="0"/>
            </a:p>
          </p:txBody>
        </p:sp>
        <p:pic>
          <p:nvPicPr>
            <p:cNvPr id="9" name="object 9"/>
            <p:cNvPicPr/>
            <p:nvPr/>
          </p:nvPicPr>
          <p:blipFill>
            <a:blip r:embed="rId5" cstate="print"/>
            <a:stretch>
              <a:fillRect/>
            </a:stretch>
          </p:blipFill>
          <p:spPr>
            <a:xfrm>
              <a:off x="5737860" y="6041136"/>
              <a:ext cx="2418587" cy="579119"/>
            </a:xfrm>
            <a:prstGeom prst="rect">
              <a:avLst/>
            </a:prstGeom>
          </p:spPr>
        </p:pic>
        <p:pic>
          <p:nvPicPr>
            <p:cNvPr id="10" name="object 10"/>
            <p:cNvPicPr/>
            <p:nvPr/>
          </p:nvPicPr>
          <p:blipFill>
            <a:blip r:embed="rId6" cstate="print"/>
            <a:stretch>
              <a:fillRect/>
            </a:stretch>
          </p:blipFill>
          <p:spPr>
            <a:xfrm>
              <a:off x="5574792" y="6345936"/>
              <a:ext cx="2682239" cy="512064"/>
            </a:xfrm>
            <a:prstGeom prst="rect">
              <a:avLst/>
            </a:prstGeom>
          </p:spPr>
        </p:pic>
      </p:grpSp>
      <p:sp>
        <p:nvSpPr>
          <p:cNvPr id="11" name="object 11"/>
          <p:cNvSpPr txBox="1"/>
          <p:nvPr/>
        </p:nvSpPr>
        <p:spPr>
          <a:xfrm>
            <a:off x="5726699" y="6109361"/>
            <a:ext cx="2355850" cy="635635"/>
          </a:xfrm>
          <a:prstGeom prst="rect">
            <a:avLst/>
          </a:prstGeom>
        </p:spPr>
        <p:txBody>
          <a:bodyPr vert="horz" wrap="square" lIns="0" tIns="12700" rIns="0" bIns="0" rtlCol="0">
            <a:spAutoFit/>
          </a:bodyPr>
          <a:lstStyle/>
          <a:p>
            <a:pPr marL="12700" marR="5080" indent="162560">
              <a:lnSpc>
                <a:spcPct val="100000"/>
              </a:lnSpc>
              <a:spcBef>
                <a:spcPts val="100"/>
              </a:spcBef>
            </a:pPr>
            <a:r>
              <a:rPr sz="2000" spc="-5" dirty="0">
                <a:latin typeface="Franklin Gothic Medium"/>
                <a:cs typeface="Franklin Gothic Medium"/>
              </a:rPr>
              <a:t>Inverted </a:t>
            </a:r>
            <a:r>
              <a:rPr sz="2000" dirty="0">
                <a:latin typeface="Franklin Gothic Medium"/>
                <a:cs typeface="Franklin Gothic Medium"/>
              </a:rPr>
              <a:t>drill press </a:t>
            </a:r>
            <a:r>
              <a:rPr sz="2000" spc="5" dirty="0">
                <a:latin typeface="Franklin Gothic Medium"/>
                <a:cs typeface="Franklin Gothic Medium"/>
              </a:rPr>
              <a:t> </a:t>
            </a:r>
            <a:r>
              <a:rPr sz="2000" dirty="0">
                <a:latin typeface="Franklin Gothic Medium"/>
                <a:cs typeface="Franklin Gothic Medium"/>
              </a:rPr>
              <a:t>What</a:t>
            </a:r>
            <a:r>
              <a:rPr sz="2000" spc="-40" dirty="0">
                <a:latin typeface="Franklin Gothic Medium"/>
                <a:cs typeface="Franklin Gothic Medium"/>
              </a:rPr>
              <a:t> </a:t>
            </a:r>
            <a:r>
              <a:rPr sz="2000" dirty="0">
                <a:latin typeface="Franklin Gothic Medium"/>
                <a:cs typeface="Franklin Gothic Medium"/>
              </a:rPr>
              <a:t>type</a:t>
            </a:r>
            <a:r>
              <a:rPr sz="2000" spc="-25" dirty="0">
                <a:latin typeface="Franklin Gothic Medium"/>
                <a:cs typeface="Franklin Gothic Medium"/>
              </a:rPr>
              <a:t> </a:t>
            </a:r>
            <a:r>
              <a:rPr sz="2000" spc="-5" dirty="0">
                <a:latin typeface="Franklin Gothic Medium"/>
                <a:cs typeface="Franklin Gothic Medium"/>
              </a:rPr>
              <a:t>of</a:t>
            </a:r>
            <a:r>
              <a:rPr sz="2000" spc="-15" dirty="0">
                <a:latin typeface="Franklin Gothic Medium"/>
                <a:cs typeface="Franklin Gothic Medium"/>
              </a:rPr>
              <a:t> </a:t>
            </a:r>
            <a:r>
              <a:rPr sz="2000" spc="-5" dirty="0">
                <a:latin typeface="Franklin Gothic Medium"/>
                <a:cs typeface="Franklin Gothic Medium"/>
              </a:rPr>
              <a:t>control?</a:t>
            </a:r>
            <a:endParaRPr sz="2000" dirty="0">
              <a:latin typeface="Franklin Gothic Medium"/>
              <a:cs typeface="Franklin Gothic Medium"/>
            </a:endParaRPr>
          </a:p>
        </p:txBody>
      </p:sp>
      <p:sp>
        <p:nvSpPr>
          <p:cNvPr id="12" name="object 12"/>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12</a:t>
            </a:r>
            <a:endParaRPr sz="2800" dirty="0">
              <a:latin typeface="Arial"/>
              <a:cs typeface="Arial"/>
            </a:endParaRPr>
          </a:p>
        </p:txBody>
      </p:sp>
      <p:grpSp>
        <p:nvGrpSpPr>
          <p:cNvPr id="13" name="object 13"/>
          <p:cNvGrpSpPr/>
          <p:nvPr/>
        </p:nvGrpSpPr>
        <p:grpSpPr>
          <a:xfrm>
            <a:off x="1066800" y="152400"/>
            <a:ext cx="1188085" cy="795020"/>
            <a:chOff x="1066800" y="152400"/>
            <a:chExt cx="1188085" cy="795020"/>
          </a:xfrm>
        </p:grpSpPr>
        <p:sp>
          <p:nvSpPr>
            <p:cNvPr id="14" name="object 14"/>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5" name="object 15"/>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6" name="object 16"/>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2770632" y="2385060"/>
            <a:ext cx="5854065" cy="3299460"/>
            <a:chOff x="2770632" y="2385060"/>
            <a:chExt cx="5854065" cy="3299460"/>
          </a:xfrm>
        </p:grpSpPr>
        <p:pic>
          <p:nvPicPr>
            <p:cNvPr id="5" name="object 5"/>
            <p:cNvPicPr/>
            <p:nvPr/>
          </p:nvPicPr>
          <p:blipFill>
            <a:blip r:embed="rId3" cstate="print"/>
            <a:stretch>
              <a:fillRect/>
            </a:stretch>
          </p:blipFill>
          <p:spPr>
            <a:xfrm>
              <a:off x="2770632" y="2385060"/>
              <a:ext cx="4863083" cy="795527"/>
            </a:xfrm>
            <a:prstGeom prst="rect">
              <a:avLst/>
            </a:prstGeom>
          </p:spPr>
        </p:pic>
        <p:pic>
          <p:nvPicPr>
            <p:cNvPr id="6" name="object 6"/>
            <p:cNvPicPr/>
            <p:nvPr/>
          </p:nvPicPr>
          <p:blipFill>
            <a:blip r:embed="rId4" cstate="print"/>
            <a:stretch>
              <a:fillRect/>
            </a:stretch>
          </p:blipFill>
          <p:spPr>
            <a:xfrm>
              <a:off x="3151632" y="3229356"/>
              <a:ext cx="4863083" cy="746759"/>
            </a:xfrm>
            <a:prstGeom prst="rect">
              <a:avLst/>
            </a:prstGeom>
          </p:spPr>
        </p:pic>
        <p:pic>
          <p:nvPicPr>
            <p:cNvPr id="7" name="object 7"/>
            <p:cNvPicPr/>
            <p:nvPr/>
          </p:nvPicPr>
          <p:blipFill>
            <a:blip r:embed="rId5" cstate="print"/>
            <a:stretch>
              <a:fillRect/>
            </a:stretch>
          </p:blipFill>
          <p:spPr>
            <a:xfrm>
              <a:off x="3456432" y="4049267"/>
              <a:ext cx="4863083" cy="797051"/>
            </a:xfrm>
            <a:prstGeom prst="rect">
              <a:avLst/>
            </a:prstGeom>
          </p:spPr>
        </p:pic>
        <p:pic>
          <p:nvPicPr>
            <p:cNvPr id="8" name="object 8"/>
            <p:cNvPicPr/>
            <p:nvPr/>
          </p:nvPicPr>
          <p:blipFill>
            <a:blip r:embed="rId6" cstate="print"/>
            <a:stretch>
              <a:fillRect/>
            </a:stretch>
          </p:blipFill>
          <p:spPr>
            <a:xfrm>
              <a:off x="3761232" y="4937760"/>
              <a:ext cx="4863083" cy="746759"/>
            </a:xfrm>
            <a:prstGeom prst="rect">
              <a:avLst/>
            </a:prstGeom>
          </p:spPr>
        </p:pic>
      </p:grpSp>
      <p:sp>
        <p:nvSpPr>
          <p:cNvPr id="9" name="object 9"/>
          <p:cNvSpPr txBox="1"/>
          <p:nvPr/>
        </p:nvSpPr>
        <p:spPr>
          <a:xfrm>
            <a:off x="3660123" y="4207655"/>
            <a:ext cx="3375025" cy="124460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Franklin Gothic Medium"/>
                <a:cs typeface="Franklin Gothic Medium"/>
              </a:rPr>
              <a:t>Engineering</a:t>
            </a:r>
            <a:r>
              <a:rPr sz="2400" spc="1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Controls</a:t>
            </a:r>
            <a:endParaRPr sz="2400" dirty="0">
              <a:latin typeface="Franklin Gothic Medium"/>
              <a:cs typeface="Franklin Gothic Medium"/>
            </a:endParaRPr>
          </a:p>
          <a:p>
            <a:pPr>
              <a:lnSpc>
                <a:spcPct val="100000"/>
              </a:lnSpc>
              <a:spcBef>
                <a:spcPts val="40"/>
              </a:spcBef>
            </a:pPr>
            <a:endParaRPr sz="3350" dirty="0">
              <a:latin typeface="Franklin Gothic Medium"/>
              <a:cs typeface="Franklin Gothic Medium"/>
            </a:endParaRPr>
          </a:p>
          <a:p>
            <a:pPr marL="317500">
              <a:lnSpc>
                <a:spcPct val="100000"/>
              </a:lnSpc>
            </a:pPr>
            <a:r>
              <a:rPr sz="2400" spc="-10" dirty="0">
                <a:solidFill>
                  <a:srgbClr val="FFFFFF"/>
                </a:solidFill>
                <a:latin typeface="Franklin Gothic Medium"/>
                <a:cs typeface="Franklin Gothic Medium"/>
              </a:rPr>
              <a:t>Administrative</a:t>
            </a:r>
            <a:r>
              <a:rPr sz="2400" spc="-2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Controls</a:t>
            </a:r>
            <a:endParaRPr sz="2400" dirty="0">
              <a:latin typeface="Franklin Gothic Medium"/>
              <a:cs typeface="Franklin Gothic Medium"/>
            </a:endParaRPr>
          </a:p>
        </p:txBody>
      </p:sp>
      <p:pic>
        <p:nvPicPr>
          <p:cNvPr id="10" name="object 10"/>
          <p:cNvPicPr/>
          <p:nvPr/>
        </p:nvPicPr>
        <p:blipFill>
          <a:blip r:embed="rId7" cstate="print"/>
          <a:stretch>
            <a:fillRect/>
          </a:stretch>
        </p:blipFill>
        <p:spPr>
          <a:xfrm>
            <a:off x="4096511" y="5803391"/>
            <a:ext cx="4863083" cy="746759"/>
          </a:xfrm>
          <a:prstGeom prst="rect">
            <a:avLst/>
          </a:prstGeom>
        </p:spPr>
      </p:pic>
      <p:sp>
        <p:nvSpPr>
          <p:cNvPr id="11" name="object 11"/>
          <p:cNvSpPr txBox="1"/>
          <p:nvPr/>
        </p:nvSpPr>
        <p:spPr>
          <a:xfrm>
            <a:off x="4300236" y="5926751"/>
            <a:ext cx="343154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Franklin Gothic Medium"/>
                <a:cs typeface="Franklin Gothic Medium"/>
              </a:rPr>
              <a:t>Personal</a:t>
            </a:r>
            <a:r>
              <a:rPr sz="2400" spc="-10" dirty="0">
                <a:solidFill>
                  <a:srgbClr val="FFFFFF"/>
                </a:solidFill>
                <a:latin typeface="Franklin Gothic Medium"/>
                <a:cs typeface="Franklin Gothic Medium"/>
              </a:rPr>
              <a:t> </a:t>
            </a:r>
            <a:r>
              <a:rPr sz="2400" spc="-15" dirty="0">
                <a:solidFill>
                  <a:srgbClr val="FFFFFF"/>
                </a:solidFill>
                <a:latin typeface="Franklin Gothic Medium"/>
                <a:cs typeface="Franklin Gothic Medium"/>
              </a:rPr>
              <a:t>Protective </a:t>
            </a:r>
            <a:r>
              <a:rPr sz="2400" spc="-5" dirty="0">
                <a:solidFill>
                  <a:srgbClr val="FFFFFF"/>
                </a:solidFill>
                <a:latin typeface="Franklin Gothic Medium"/>
                <a:cs typeface="Franklin Gothic Medium"/>
              </a:rPr>
              <a:t>Equip.</a:t>
            </a:r>
            <a:endParaRPr sz="2400" dirty="0">
              <a:latin typeface="Franklin Gothic Medium"/>
              <a:cs typeface="Franklin Gothic Medium"/>
            </a:endParaRPr>
          </a:p>
        </p:txBody>
      </p:sp>
      <p:grpSp>
        <p:nvGrpSpPr>
          <p:cNvPr id="12" name="object 12"/>
          <p:cNvGrpSpPr/>
          <p:nvPr/>
        </p:nvGrpSpPr>
        <p:grpSpPr>
          <a:xfrm>
            <a:off x="6976871" y="2845308"/>
            <a:ext cx="1691639" cy="3229610"/>
            <a:chOff x="6976871" y="2845308"/>
            <a:chExt cx="1691639" cy="3229610"/>
          </a:xfrm>
        </p:grpSpPr>
        <p:pic>
          <p:nvPicPr>
            <p:cNvPr id="13" name="object 13"/>
            <p:cNvPicPr/>
            <p:nvPr/>
          </p:nvPicPr>
          <p:blipFill>
            <a:blip r:embed="rId8" cstate="print"/>
            <a:stretch>
              <a:fillRect/>
            </a:stretch>
          </p:blipFill>
          <p:spPr>
            <a:xfrm>
              <a:off x="6976871" y="2845308"/>
              <a:ext cx="626363" cy="614171"/>
            </a:xfrm>
            <a:prstGeom prst="rect">
              <a:avLst/>
            </a:prstGeom>
          </p:spPr>
        </p:pic>
        <p:sp>
          <p:nvSpPr>
            <p:cNvPr id="14" name="object 14"/>
            <p:cNvSpPr/>
            <p:nvPr/>
          </p:nvSpPr>
          <p:spPr>
            <a:xfrm>
              <a:off x="7031735" y="2869692"/>
              <a:ext cx="516890" cy="518159"/>
            </a:xfrm>
            <a:custGeom>
              <a:avLst/>
              <a:gdLst/>
              <a:ahLst/>
              <a:cxnLst/>
              <a:rect l="l" t="t" r="r" b="b"/>
              <a:pathLst>
                <a:path w="516890" h="518160">
                  <a:moveTo>
                    <a:pt x="400392" y="0"/>
                  </a:moveTo>
                  <a:lnTo>
                    <a:pt x="116243" y="0"/>
                  </a:lnTo>
                  <a:lnTo>
                    <a:pt x="116243" y="285673"/>
                  </a:lnTo>
                  <a:lnTo>
                    <a:pt x="0" y="285673"/>
                  </a:lnTo>
                  <a:lnTo>
                    <a:pt x="258318" y="518159"/>
                  </a:lnTo>
                  <a:lnTo>
                    <a:pt x="516636" y="285673"/>
                  </a:lnTo>
                  <a:lnTo>
                    <a:pt x="400392" y="285673"/>
                  </a:lnTo>
                  <a:lnTo>
                    <a:pt x="400392" y="0"/>
                  </a:lnTo>
                  <a:close/>
                </a:path>
              </a:pathLst>
            </a:custGeom>
            <a:solidFill>
              <a:srgbClr val="CCCFD7">
                <a:alpha val="90194"/>
              </a:srgbClr>
            </a:solidFill>
          </p:spPr>
          <p:txBody>
            <a:bodyPr wrap="square" lIns="0" tIns="0" rIns="0" bIns="0" rtlCol="0"/>
            <a:lstStyle/>
            <a:p>
              <a:endParaRPr dirty="0"/>
            </a:p>
          </p:txBody>
        </p:sp>
        <p:sp>
          <p:nvSpPr>
            <p:cNvPr id="15" name="object 15"/>
            <p:cNvSpPr/>
            <p:nvPr/>
          </p:nvSpPr>
          <p:spPr>
            <a:xfrm>
              <a:off x="7031735" y="2869692"/>
              <a:ext cx="516890" cy="518159"/>
            </a:xfrm>
            <a:custGeom>
              <a:avLst/>
              <a:gdLst/>
              <a:ahLst/>
              <a:cxnLst/>
              <a:rect l="l" t="t" r="r" b="b"/>
              <a:pathLst>
                <a:path w="516890" h="518160">
                  <a:moveTo>
                    <a:pt x="0" y="285673"/>
                  </a:moveTo>
                  <a:lnTo>
                    <a:pt x="116243" y="285673"/>
                  </a:lnTo>
                  <a:lnTo>
                    <a:pt x="116243" y="0"/>
                  </a:lnTo>
                  <a:lnTo>
                    <a:pt x="400392" y="0"/>
                  </a:lnTo>
                  <a:lnTo>
                    <a:pt x="400392" y="285673"/>
                  </a:lnTo>
                  <a:lnTo>
                    <a:pt x="516636" y="285673"/>
                  </a:lnTo>
                  <a:lnTo>
                    <a:pt x="258318" y="518159"/>
                  </a:lnTo>
                  <a:lnTo>
                    <a:pt x="0" y="285673"/>
                  </a:lnTo>
                  <a:close/>
                </a:path>
              </a:pathLst>
            </a:custGeom>
            <a:ln w="9525">
              <a:solidFill>
                <a:srgbClr val="CCCFD7"/>
              </a:solidFill>
            </a:ln>
          </p:spPr>
          <p:txBody>
            <a:bodyPr wrap="square" lIns="0" tIns="0" rIns="0" bIns="0" rtlCol="0"/>
            <a:lstStyle/>
            <a:p>
              <a:endParaRPr dirty="0"/>
            </a:p>
          </p:txBody>
        </p:sp>
        <p:pic>
          <p:nvPicPr>
            <p:cNvPr id="16" name="object 16"/>
            <p:cNvPicPr/>
            <p:nvPr/>
          </p:nvPicPr>
          <p:blipFill>
            <a:blip r:embed="rId8" cstate="print"/>
            <a:stretch>
              <a:fillRect/>
            </a:stretch>
          </p:blipFill>
          <p:spPr>
            <a:xfrm>
              <a:off x="7354823" y="3733800"/>
              <a:ext cx="626363" cy="614171"/>
            </a:xfrm>
            <a:prstGeom prst="rect">
              <a:avLst/>
            </a:prstGeom>
          </p:spPr>
        </p:pic>
        <p:sp>
          <p:nvSpPr>
            <p:cNvPr id="17" name="object 17"/>
            <p:cNvSpPr/>
            <p:nvPr/>
          </p:nvSpPr>
          <p:spPr>
            <a:xfrm>
              <a:off x="7409687" y="3758183"/>
              <a:ext cx="516890" cy="518159"/>
            </a:xfrm>
            <a:custGeom>
              <a:avLst/>
              <a:gdLst/>
              <a:ahLst/>
              <a:cxnLst/>
              <a:rect l="l" t="t" r="r" b="b"/>
              <a:pathLst>
                <a:path w="516890" h="518160">
                  <a:moveTo>
                    <a:pt x="400392" y="0"/>
                  </a:moveTo>
                  <a:lnTo>
                    <a:pt x="116243" y="0"/>
                  </a:lnTo>
                  <a:lnTo>
                    <a:pt x="116243" y="285673"/>
                  </a:lnTo>
                  <a:lnTo>
                    <a:pt x="0" y="285673"/>
                  </a:lnTo>
                  <a:lnTo>
                    <a:pt x="258318" y="518160"/>
                  </a:lnTo>
                  <a:lnTo>
                    <a:pt x="516636" y="285673"/>
                  </a:lnTo>
                  <a:lnTo>
                    <a:pt x="400392" y="285673"/>
                  </a:lnTo>
                  <a:lnTo>
                    <a:pt x="400392" y="0"/>
                  </a:lnTo>
                  <a:close/>
                </a:path>
              </a:pathLst>
            </a:custGeom>
            <a:solidFill>
              <a:srgbClr val="CCCFD7">
                <a:alpha val="90194"/>
              </a:srgbClr>
            </a:solidFill>
          </p:spPr>
          <p:txBody>
            <a:bodyPr wrap="square" lIns="0" tIns="0" rIns="0" bIns="0" rtlCol="0"/>
            <a:lstStyle/>
            <a:p>
              <a:endParaRPr dirty="0"/>
            </a:p>
          </p:txBody>
        </p:sp>
        <p:sp>
          <p:nvSpPr>
            <p:cNvPr id="18" name="object 18"/>
            <p:cNvSpPr/>
            <p:nvPr/>
          </p:nvSpPr>
          <p:spPr>
            <a:xfrm>
              <a:off x="7409687" y="3758183"/>
              <a:ext cx="516890" cy="518159"/>
            </a:xfrm>
            <a:custGeom>
              <a:avLst/>
              <a:gdLst/>
              <a:ahLst/>
              <a:cxnLst/>
              <a:rect l="l" t="t" r="r" b="b"/>
              <a:pathLst>
                <a:path w="516890" h="518160">
                  <a:moveTo>
                    <a:pt x="0" y="285673"/>
                  </a:moveTo>
                  <a:lnTo>
                    <a:pt x="116243" y="285673"/>
                  </a:lnTo>
                  <a:lnTo>
                    <a:pt x="116243" y="0"/>
                  </a:lnTo>
                  <a:lnTo>
                    <a:pt x="400392" y="0"/>
                  </a:lnTo>
                  <a:lnTo>
                    <a:pt x="400392" y="285673"/>
                  </a:lnTo>
                  <a:lnTo>
                    <a:pt x="516636" y="285673"/>
                  </a:lnTo>
                  <a:lnTo>
                    <a:pt x="258318" y="518160"/>
                  </a:lnTo>
                  <a:lnTo>
                    <a:pt x="0" y="285673"/>
                  </a:lnTo>
                  <a:close/>
                </a:path>
              </a:pathLst>
            </a:custGeom>
            <a:ln w="9525">
              <a:solidFill>
                <a:srgbClr val="CCCFD7"/>
              </a:solidFill>
            </a:ln>
          </p:spPr>
          <p:txBody>
            <a:bodyPr wrap="square" lIns="0" tIns="0" rIns="0" bIns="0" rtlCol="0"/>
            <a:lstStyle/>
            <a:p>
              <a:endParaRPr dirty="0"/>
            </a:p>
          </p:txBody>
        </p:sp>
        <p:pic>
          <p:nvPicPr>
            <p:cNvPr id="19" name="object 19"/>
            <p:cNvPicPr/>
            <p:nvPr/>
          </p:nvPicPr>
          <p:blipFill>
            <a:blip r:embed="rId8" cstate="print"/>
            <a:stretch>
              <a:fillRect/>
            </a:stretch>
          </p:blipFill>
          <p:spPr>
            <a:xfrm>
              <a:off x="7719060" y="4622292"/>
              <a:ext cx="626363" cy="614171"/>
            </a:xfrm>
            <a:prstGeom prst="rect">
              <a:avLst/>
            </a:prstGeom>
          </p:spPr>
        </p:pic>
        <p:sp>
          <p:nvSpPr>
            <p:cNvPr id="20" name="object 20"/>
            <p:cNvSpPr/>
            <p:nvPr/>
          </p:nvSpPr>
          <p:spPr>
            <a:xfrm>
              <a:off x="7773923" y="4646676"/>
              <a:ext cx="516890" cy="518159"/>
            </a:xfrm>
            <a:custGeom>
              <a:avLst/>
              <a:gdLst/>
              <a:ahLst/>
              <a:cxnLst/>
              <a:rect l="l" t="t" r="r" b="b"/>
              <a:pathLst>
                <a:path w="516890" h="518160">
                  <a:moveTo>
                    <a:pt x="400392" y="0"/>
                  </a:moveTo>
                  <a:lnTo>
                    <a:pt x="116243" y="0"/>
                  </a:lnTo>
                  <a:lnTo>
                    <a:pt x="116243" y="285673"/>
                  </a:lnTo>
                  <a:lnTo>
                    <a:pt x="0" y="285673"/>
                  </a:lnTo>
                  <a:lnTo>
                    <a:pt x="258318" y="518159"/>
                  </a:lnTo>
                  <a:lnTo>
                    <a:pt x="516636" y="285673"/>
                  </a:lnTo>
                  <a:lnTo>
                    <a:pt x="400392" y="285673"/>
                  </a:lnTo>
                  <a:lnTo>
                    <a:pt x="400392" y="0"/>
                  </a:lnTo>
                  <a:close/>
                </a:path>
              </a:pathLst>
            </a:custGeom>
            <a:solidFill>
              <a:srgbClr val="CCCFD7">
                <a:alpha val="90194"/>
              </a:srgbClr>
            </a:solidFill>
          </p:spPr>
          <p:txBody>
            <a:bodyPr wrap="square" lIns="0" tIns="0" rIns="0" bIns="0" rtlCol="0"/>
            <a:lstStyle/>
            <a:p>
              <a:endParaRPr dirty="0"/>
            </a:p>
          </p:txBody>
        </p:sp>
        <p:sp>
          <p:nvSpPr>
            <p:cNvPr id="21" name="object 21"/>
            <p:cNvSpPr/>
            <p:nvPr/>
          </p:nvSpPr>
          <p:spPr>
            <a:xfrm>
              <a:off x="7773923" y="4646676"/>
              <a:ext cx="516890" cy="518159"/>
            </a:xfrm>
            <a:custGeom>
              <a:avLst/>
              <a:gdLst/>
              <a:ahLst/>
              <a:cxnLst/>
              <a:rect l="l" t="t" r="r" b="b"/>
              <a:pathLst>
                <a:path w="516890" h="518160">
                  <a:moveTo>
                    <a:pt x="0" y="285673"/>
                  </a:moveTo>
                  <a:lnTo>
                    <a:pt x="116243" y="285673"/>
                  </a:lnTo>
                  <a:lnTo>
                    <a:pt x="116243" y="0"/>
                  </a:lnTo>
                  <a:lnTo>
                    <a:pt x="400392" y="0"/>
                  </a:lnTo>
                  <a:lnTo>
                    <a:pt x="400392" y="285673"/>
                  </a:lnTo>
                  <a:lnTo>
                    <a:pt x="516636" y="285673"/>
                  </a:lnTo>
                  <a:lnTo>
                    <a:pt x="258318" y="518159"/>
                  </a:lnTo>
                  <a:lnTo>
                    <a:pt x="0" y="285673"/>
                  </a:lnTo>
                  <a:close/>
                </a:path>
              </a:pathLst>
            </a:custGeom>
            <a:ln w="9525">
              <a:solidFill>
                <a:srgbClr val="CCCFD7"/>
              </a:solidFill>
            </a:ln>
          </p:spPr>
          <p:txBody>
            <a:bodyPr wrap="square" lIns="0" tIns="0" rIns="0" bIns="0" rtlCol="0"/>
            <a:lstStyle/>
            <a:p>
              <a:endParaRPr dirty="0"/>
            </a:p>
          </p:txBody>
        </p:sp>
        <p:pic>
          <p:nvPicPr>
            <p:cNvPr id="22" name="object 22"/>
            <p:cNvPicPr/>
            <p:nvPr/>
          </p:nvPicPr>
          <p:blipFill>
            <a:blip r:embed="rId9" cstate="print"/>
            <a:stretch>
              <a:fillRect/>
            </a:stretch>
          </p:blipFill>
          <p:spPr>
            <a:xfrm>
              <a:off x="8042147" y="5462016"/>
              <a:ext cx="626363" cy="612647"/>
            </a:xfrm>
            <a:prstGeom prst="rect">
              <a:avLst/>
            </a:prstGeom>
          </p:spPr>
        </p:pic>
        <p:sp>
          <p:nvSpPr>
            <p:cNvPr id="23" name="object 23"/>
            <p:cNvSpPr/>
            <p:nvPr/>
          </p:nvSpPr>
          <p:spPr>
            <a:xfrm>
              <a:off x="8097011" y="5486400"/>
              <a:ext cx="516890" cy="516890"/>
            </a:xfrm>
            <a:custGeom>
              <a:avLst/>
              <a:gdLst/>
              <a:ahLst/>
              <a:cxnLst/>
              <a:rect l="l" t="t" r="r" b="b"/>
              <a:pathLst>
                <a:path w="516890" h="516889">
                  <a:moveTo>
                    <a:pt x="400392" y="0"/>
                  </a:moveTo>
                  <a:lnTo>
                    <a:pt x="116243" y="0"/>
                  </a:lnTo>
                  <a:lnTo>
                    <a:pt x="116243" y="284149"/>
                  </a:lnTo>
                  <a:lnTo>
                    <a:pt x="0" y="284149"/>
                  </a:lnTo>
                  <a:lnTo>
                    <a:pt x="258318" y="516635"/>
                  </a:lnTo>
                  <a:lnTo>
                    <a:pt x="516636" y="284149"/>
                  </a:lnTo>
                  <a:lnTo>
                    <a:pt x="400392" y="284149"/>
                  </a:lnTo>
                  <a:lnTo>
                    <a:pt x="400392" y="0"/>
                  </a:lnTo>
                  <a:close/>
                </a:path>
              </a:pathLst>
            </a:custGeom>
            <a:solidFill>
              <a:srgbClr val="CCCFD7">
                <a:alpha val="90194"/>
              </a:srgbClr>
            </a:solidFill>
          </p:spPr>
          <p:txBody>
            <a:bodyPr wrap="square" lIns="0" tIns="0" rIns="0" bIns="0" rtlCol="0"/>
            <a:lstStyle/>
            <a:p>
              <a:endParaRPr dirty="0"/>
            </a:p>
          </p:txBody>
        </p:sp>
        <p:sp>
          <p:nvSpPr>
            <p:cNvPr id="24" name="object 24"/>
            <p:cNvSpPr/>
            <p:nvPr/>
          </p:nvSpPr>
          <p:spPr>
            <a:xfrm>
              <a:off x="8097011" y="5486400"/>
              <a:ext cx="516890" cy="516890"/>
            </a:xfrm>
            <a:custGeom>
              <a:avLst/>
              <a:gdLst/>
              <a:ahLst/>
              <a:cxnLst/>
              <a:rect l="l" t="t" r="r" b="b"/>
              <a:pathLst>
                <a:path w="516890" h="516889">
                  <a:moveTo>
                    <a:pt x="0" y="284149"/>
                  </a:moveTo>
                  <a:lnTo>
                    <a:pt x="116243" y="284149"/>
                  </a:lnTo>
                  <a:lnTo>
                    <a:pt x="116243" y="0"/>
                  </a:lnTo>
                  <a:lnTo>
                    <a:pt x="400392" y="0"/>
                  </a:lnTo>
                  <a:lnTo>
                    <a:pt x="400392" y="284149"/>
                  </a:lnTo>
                  <a:lnTo>
                    <a:pt x="516636" y="284149"/>
                  </a:lnTo>
                  <a:lnTo>
                    <a:pt x="258318" y="516635"/>
                  </a:lnTo>
                  <a:lnTo>
                    <a:pt x="0" y="284149"/>
                  </a:lnTo>
                  <a:close/>
                </a:path>
              </a:pathLst>
            </a:custGeom>
            <a:ln w="9525">
              <a:solidFill>
                <a:srgbClr val="CCCFD7"/>
              </a:solidFill>
            </a:ln>
          </p:spPr>
          <p:txBody>
            <a:bodyPr wrap="square" lIns="0" tIns="0" rIns="0" bIns="0" rtlCol="0"/>
            <a:lstStyle/>
            <a:p>
              <a:endParaRPr dirty="0"/>
            </a:p>
          </p:txBody>
        </p:sp>
      </p:grpSp>
      <p:sp>
        <p:nvSpPr>
          <p:cNvPr id="25" name="object 25"/>
          <p:cNvSpPr txBox="1"/>
          <p:nvPr/>
        </p:nvSpPr>
        <p:spPr>
          <a:xfrm>
            <a:off x="535940" y="987044"/>
            <a:ext cx="7215505" cy="2757170"/>
          </a:xfrm>
          <a:prstGeom prst="rect">
            <a:avLst/>
          </a:prstGeom>
        </p:spPr>
        <p:txBody>
          <a:bodyPr vert="horz" wrap="square" lIns="0" tIns="12700" rIns="0" bIns="0" rtlCol="0">
            <a:spAutoFit/>
          </a:bodyPr>
          <a:lstStyle/>
          <a:p>
            <a:pPr marL="12700" marR="5080">
              <a:lnSpc>
                <a:spcPct val="100000"/>
              </a:lnSpc>
              <a:spcBef>
                <a:spcPts val="100"/>
              </a:spcBef>
            </a:pPr>
            <a:r>
              <a:rPr sz="3600" b="1" spc="-60" dirty="0">
                <a:latin typeface="Franklin Gothic Heavy"/>
                <a:cs typeface="Franklin Gothic Heavy"/>
              </a:rPr>
              <a:t>We</a:t>
            </a:r>
            <a:r>
              <a:rPr sz="3600" b="1" spc="-15" dirty="0">
                <a:latin typeface="Franklin Gothic Heavy"/>
                <a:cs typeface="Franklin Gothic Heavy"/>
              </a:rPr>
              <a:t> </a:t>
            </a:r>
            <a:r>
              <a:rPr sz="3600" b="1" spc="-5" dirty="0">
                <a:latin typeface="Franklin Gothic Heavy"/>
                <a:cs typeface="Franklin Gothic Heavy"/>
              </a:rPr>
              <a:t>should </a:t>
            </a:r>
            <a:r>
              <a:rPr sz="3600" b="1" spc="-30" dirty="0">
                <a:latin typeface="Franklin Gothic Heavy"/>
                <a:cs typeface="Franklin Gothic Heavy"/>
              </a:rPr>
              <a:t>always</a:t>
            </a:r>
            <a:r>
              <a:rPr sz="3600" b="1" spc="10" dirty="0">
                <a:latin typeface="Franklin Gothic Heavy"/>
                <a:cs typeface="Franklin Gothic Heavy"/>
              </a:rPr>
              <a:t> </a:t>
            </a:r>
            <a:r>
              <a:rPr sz="3600" b="1" spc="15" dirty="0">
                <a:latin typeface="Franklin Gothic Heavy"/>
                <a:cs typeface="Franklin Gothic Heavy"/>
              </a:rPr>
              <a:t>try</a:t>
            </a:r>
            <a:r>
              <a:rPr sz="3600" b="1" dirty="0">
                <a:latin typeface="Franklin Gothic Heavy"/>
                <a:cs typeface="Franklin Gothic Heavy"/>
              </a:rPr>
              <a:t> </a:t>
            </a:r>
            <a:r>
              <a:rPr sz="3600" b="1" spc="-10" dirty="0">
                <a:latin typeface="Franklin Gothic Heavy"/>
                <a:cs typeface="Franklin Gothic Heavy"/>
              </a:rPr>
              <a:t>to </a:t>
            </a:r>
            <a:r>
              <a:rPr sz="3600" b="1" spc="-5" dirty="0">
                <a:latin typeface="Franklin Gothic Heavy"/>
                <a:cs typeface="Franklin Gothic Heavy"/>
              </a:rPr>
              <a:t>apply</a:t>
            </a:r>
            <a:r>
              <a:rPr sz="3600" b="1" dirty="0">
                <a:latin typeface="Franklin Gothic Heavy"/>
                <a:cs typeface="Franklin Gothic Heavy"/>
              </a:rPr>
              <a:t> </a:t>
            </a:r>
            <a:r>
              <a:rPr sz="3600" b="1" spc="-10" dirty="0">
                <a:latin typeface="Franklin Gothic Heavy"/>
                <a:cs typeface="Franklin Gothic Heavy"/>
              </a:rPr>
              <a:t>the </a:t>
            </a:r>
            <a:r>
              <a:rPr sz="3600" b="1" spc="-885" dirty="0">
                <a:latin typeface="Franklin Gothic Heavy"/>
                <a:cs typeface="Franklin Gothic Heavy"/>
              </a:rPr>
              <a:t> </a:t>
            </a:r>
            <a:r>
              <a:rPr sz="3600" b="1" spc="-10" dirty="0">
                <a:latin typeface="Franklin Gothic Heavy"/>
                <a:cs typeface="Franklin Gothic Heavy"/>
              </a:rPr>
              <a:t>hierarchy</a:t>
            </a:r>
            <a:r>
              <a:rPr sz="3600" b="1" spc="20" dirty="0">
                <a:latin typeface="Franklin Gothic Heavy"/>
                <a:cs typeface="Franklin Gothic Heavy"/>
              </a:rPr>
              <a:t> </a:t>
            </a:r>
            <a:r>
              <a:rPr sz="3600" b="1" spc="-5" dirty="0">
                <a:latin typeface="Franklin Gothic Heavy"/>
                <a:cs typeface="Franklin Gothic Heavy"/>
              </a:rPr>
              <a:t>of</a:t>
            </a:r>
            <a:r>
              <a:rPr sz="3600" b="1" dirty="0">
                <a:latin typeface="Franklin Gothic Heavy"/>
                <a:cs typeface="Franklin Gothic Heavy"/>
              </a:rPr>
              <a:t> </a:t>
            </a:r>
            <a:r>
              <a:rPr sz="3600" b="1" spc="-10" dirty="0">
                <a:latin typeface="Franklin Gothic Heavy"/>
                <a:cs typeface="Franklin Gothic Heavy"/>
              </a:rPr>
              <a:t>controls</a:t>
            </a:r>
            <a:endParaRPr sz="3600" dirty="0">
              <a:latin typeface="Franklin Gothic Heavy"/>
              <a:cs typeface="Franklin Gothic Heavy"/>
            </a:endParaRPr>
          </a:p>
          <a:p>
            <a:pPr marL="136525">
              <a:lnSpc>
                <a:spcPct val="100000"/>
              </a:lnSpc>
              <a:spcBef>
                <a:spcPts val="3575"/>
              </a:spcBef>
              <a:tabLst>
                <a:tab pos="2450465" algn="l"/>
              </a:tabLst>
            </a:pPr>
            <a:r>
              <a:rPr sz="2400" spc="5" dirty="0">
                <a:solidFill>
                  <a:srgbClr val="254061"/>
                </a:solidFill>
                <a:latin typeface="Franklin Gothic Medium"/>
                <a:cs typeface="Franklin Gothic Medium"/>
              </a:rPr>
              <a:t>Most</a:t>
            </a:r>
            <a:r>
              <a:rPr sz="2400" spc="-25" dirty="0">
                <a:solidFill>
                  <a:srgbClr val="254061"/>
                </a:solidFill>
                <a:latin typeface="Franklin Gothic Medium"/>
                <a:cs typeface="Franklin Gothic Medium"/>
              </a:rPr>
              <a:t> </a:t>
            </a:r>
            <a:r>
              <a:rPr sz="2400" dirty="0">
                <a:solidFill>
                  <a:srgbClr val="254061"/>
                </a:solidFill>
                <a:latin typeface="Franklin Gothic Medium"/>
                <a:cs typeface="Franklin Gothic Medium"/>
              </a:rPr>
              <a:t>Effective	</a:t>
            </a:r>
            <a:r>
              <a:rPr sz="3600" spc="-7" baseline="1157" dirty="0">
                <a:solidFill>
                  <a:srgbClr val="FFFFFF"/>
                </a:solidFill>
                <a:latin typeface="Franklin Gothic Medium"/>
                <a:cs typeface="Franklin Gothic Medium"/>
              </a:rPr>
              <a:t>Elimination</a:t>
            </a:r>
            <a:endParaRPr sz="3600" baseline="1157" dirty="0">
              <a:latin typeface="Franklin Gothic Medium"/>
              <a:cs typeface="Franklin Gothic Medium"/>
            </a:endParaRPr>
          </a:p>
          <a:p>
            <a:pPr>
              <a:lnSpc>
                <a:spcPct val="100000"/>
              </a:lnSpc>
              <a:spcBef>
                <a:spcPts val="15"/>
              </a:spcBef>
            </a:pPr>
            <a:endParaRPr sz="3100" dirty="0">
              <a:latin typeface="Franklin Gothic Medium"/>
              <a:cs typeface="Franklin Gothic Medium"/>
            </a:endParaRPr>
          </a:p>
          <a:p>
            <a:pPr marL="24130" algn="ctr">
              <a:lnSpc>
                <a:spcPct val="100000"/>
              </a:lnSpc>
            </a:pPr>
            <a:r>
              <a:rPr sz="2400" spc="-5" dirty="0">
                <a:solidFill>
                  <a:srgbClr val="FFFFFF"/>
                </a:solidFill>
                <a:latin typeface="Franklin Gothic Medium"/>
                <a:cs typeface="Franklin Gothic Medium"/>
              </a:rPr>
              <a:t>Substitution</a:t>
            </a:r>
            <a:endParaRPr sz="2400" dirty="0">
              <a:latin typeface="Franklin Gothic Medium"/>
              <a:cs typeface="Franklin Gothic Medium"/>
            </a:endParaRPr>
          </a:p>
        </p:txBody>
      </p:sp>
      <p:sp>
        <p:nvSpPr>
          <p:cNvPr id="26" name="object 26"/>
          <p:cNvSpPr txBox="1"/>
          <p:nvPr/>
        </p:nvSpPr>
        <p:spPr>
          <a:xfrm>
            <a:off x="637106" y="6039210"/>
            <a:ext cx="195008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C00000"/>
                </a:solidFill>
                <a:latin typeface="Franklin Gothic Medium"/>
                <a:cs typeface="Franklin Gothic Medium"/>
              </a:rPr>
              <a:t>Least</a:t>
            </a:r>
            <a:r>
              <a:rPr sz="2400" spc="-80" dirty="0">
                <a:solidFill>
                  <a:srgbClr val="C00000"/>
                </a:solidFill>
                <a:latin typeface="Franklin Gothic Medium"/>
                <a:cs typeface="Franklin Gothic Medium"/>
              </a:rPr>
              <a:t> </a:t>
            </a:r>
            <a:r>
              <a:rPr sz="2400" dirty="0">
                <a:solidFill>
                  <a:srgbClr val="C00000"/>
                </a:solidFill>
                <a:latin typeface="Franklin Gothic Medium"/>
                <a:cs typeface="Franklin Gothic Medium"/>
              </a:rPr>
              <a:t>Effective</a:t>
            </a:r>
            <a:endParaRPr sz="2400" dirty="0">
              <a:latin typeface="Franklin Gothic Medium"/>
              <a:cs typeface="Franklin Gothic Medium"/>
            </a:endParaRPr>
          </a:p>
        </p:txBody>
      </p:sp>
      <p:sp>
        <p:nvSpPr>
          <p:cNvPr id="27" name="object 27"/>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13</a:t>
            </a:r>
            <a:endParaRPr sz="2800" dirty="0">
              <a:latin typeface="Arial"/>
              <a:cs typeface="Arial"/>
            </a:endParaRPr>
          </a:p>
        </p:txBody>
      </p:sp>
      <p:grpSp>
        <p:nvGrpSpPr>
          <p:cNvPr id="28" name="object 28"/>
          <p:cNvGrpSpPr/>
          <p:nvPr/>
        </p:nvGrpSpPr>
        <p:grpSpPr>
          <a:xfrm>
            <a:off x="730707" y="3084799"/>
            <a:ext cx="1524000" cy="2895600"/>
            <a:chOff x="761998" y="3048000"/>
            <a:chExt cx="1524000" cy="2895600"/>
          </a:xfrm>
        </p:grpSpPr>
        <p:sp>
          <p:nvSpPr>
            <p:cNvPr id="29" name="object 29"/>
            <p:cNvSpPr/>
            <p:nvPr/>
          </p:nvSpPr>
          <p:spPr>
            <a:xfrm>
              <a:off x="761998" y="3810000"/>
              <a:ext cx="1524000" cy="2133600"/>
            </a:xfrm>
            <a:custGeom>
              <a:avLst/>
              <a:gdLst/>
              <a:ahLst/>
              <a:cxnLst/>
              <a:rect l="l" t="t" r="r" b="b"/>
              <a:pathLst>
                <a:path w="1524000" h="2133600">
                  <a:moveTo>
                    <a:pt x="1143000" y="0"/>
                  </a:moveTo>
                  <a:lnTo>
                    <a:pt x="381000" y="0"/>
                  </a:lnTo>
                  <a:lnTo>
                    <a:pt x="381000" y="1371600"/>
                  </a:lnTo>
                  <a:lnTo>
                    <a:pt x="0" y="1371600"/>
                  </a:lnTo>
                  <a:lnTo>
                    <a:pt x="762000" y="2133600"/>
                  </a:lnTo>
                  <a:lnTo>
                    <a:pt x="1524000" y="1371600"/>
                  </a:lnTo>
                  <a:lnTo>
                    <a:pt x="1143000" y="1371600"/>
                  </a:lnTo>
                  <a:lnTo>
                    <a:pt x="1143000" y="0"/>
                  </a:lnTo>
                  <a:close/>
                </a:path>
              </a:pathLst>
            </a:custGeom>
            <a:solidFill>
              <a:srgbClr val="8D0000">
                <a:alpha val="87841"/>
              </a:srgbClr>
            </a:solidFill>
          </p:spPr>
          <p:txBody>
            <a:bodyPr wrap="square" lIns="0" tIns="0" rIns="0" bIns="0" rtlCol="0"/>
            <a:lstStyle/>
            <a:p>
              <a:endParaRPr dirty="0"/>
            </a:p>
          </p:txBody>
        </p:sp>
        <p:pic>
          <p:nvPicPr>
            <p:cNvPr id="30" name="object 30"/>
            <p:cNvPicPr/>
            <p:nvPr/>
          </p:nvPicPr>
          <p:blipFill>
            <a:blip r:embed="rId10" cstate="print"/>
            <a:stretch>
              <a:fillRect/>
            </a:stretch>
          </p:blipFill>
          <p:spPr>
            <a:xfrm>
              <a:off x="762000" y="3048000"/>
              <a:ext cx="1523999" cy="2118359"/>
            </a:xfrm>
            <a:prstGeom prst="rect">
              <a:avLst/>
            </a:prstGeom>
          </p:spPr>
        </p:pic>
      </p:grpSp>
      <p:grpSp>
        <p:nvGrpSpPr>
          <p:cNvPr id="31" name="object 31"/>
          <p:cNvGrpSpPr/>
          <p:nvPr/>
        </p:nvGrpSpPr>
        <p:grpSpPr>
          <a:xfrm>
            <a:off x="1066800" y="152400"/>
            <a:ext cx="1188085" cy="795020"/>
            <a:chOff x="1066800" y="152400"/>
            <a:chExt cx="1188085" cy="795020"/>
          </a:xfrm>
        </p:grpSpPr>
        <p:sp>
          <p:nvSpPr>
            <p:cNvPr id="32" name="object 3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33" name="object 3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34" name="object 34"/>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5769" y="239331"/>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9" name="object 9"/>
          <p:cNvSpPr txBox="1"/>
          <p:nvPr/>
        </p:nvSpPr>
        <p:spPr>
          <a:xfrm>
            <a:off x="3660123" y="4207655"/>
            <a:ext cx="3375025" cy="124460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Franklin Gothic Medium"/>
                <a:cs typeface="Franklin Gothic Medium"/>
              </a:rPr>
              <a:t>Engineering</a:t>
            </a:r>
            <a:r>
              <a:rPr sz="2400" spc="1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Controls</a:t>
            </a:r>
            <a:endParaRPr sz="2400" dirty="0">
              <a:latin typeface="Franklin Gothic Medium"/>
              <a:cs typeface="Franklin Gothic Medium"/>
            </a:endParaRPr>
          </a:p>
          <a:p>
            <a:pPr>
              <a:lnSpc>
                <a:spcPct val="100000"/>
              </a:lnSpc>
              <a:spcBef>
                <a:spcPts val="40"/>
              </a:spcBef>
            </a:pPr>
            <a:endParaRPr sz="3350" dirty="0">
              <a:latin typeface="Franklin Gothic Medium"/>
              <a:cs typeface="Franklin Gothic Medium"/>
            </a:endParaRPr>
          </a:p>
          <a:p>
            <a:pPr marL="317500">
              <a:lnSpc>
                <a:spcPct val="100000"/>
              </a:lnSpc>
            </a:pPr>
            <a:r>
              <a:rPr sz="2400" spc="-10" dirty="0">
                <a:solidFill>
                  <a:srgbClr val="FFFFFF"/>
                </a:solidFill>
                <a:latin typeface="Franklin Gothic Medium"/>
                <a:cs typeface="Franklin Gothic Medium"/>
              </a:rPr>
              <a:t>Administrative</a:t>
            </a:r>
            <a:r>
              <a:rPr sz="2400" spc="-2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Controls</a:t>
            </a:r>
            <a:endParaRPr sz="2400" dirty="0">
              <a:latin typeface="Franklin Gothic Medium"/>
              <a:cs typeface="Franklin Gothic Medium"/>
            </a:endParaRPr>
          </a:p>
        </p:txBody>
      </p:sp>
      <p:pic>
        <p:nvPicPr>
          <p:cNvPr id="10" name="object 10"/>
          <p:cNvPicPr/>
          <p:nvPr/>
        </p:nvPicPr>
        <p:blipFill>
          <a:blip r:embed="rId3" cstate="print"/>
          <a:stretch>
            <a:fillRect/>
          </a:stretch>
        </p:blipFill>
        <p:spPr>
          <a:xfrm>
            <a:off x="3738373" y="5990575"/>
            <a:ext cx="4863083" cy="746759"/>
          </a:xfrm>
          <a:prstGeom prst="rect">
            <a:avLst/>
          </a:prstGeom>
        </p:spPr>
      </p:pic>
      <p:sp>
        <p:nvSpPr>
          <p:cNvPr id="11" name="object 11"/>
          <p:cNvSpPr txBox="1"/>
          <p:nvPr/>
        </p:nvSpPr>
        <p:spPr>
          <a:xfrm>
            <a:off x="4319905" y="5990575"/>
            <a:ext cx="343154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Franklin Gothic Medium"/>
                <a:cs typeface="Franklin Gothic Medium"/>
              </a:rPr>
              <a:t>Personal</a:t>
            </a:r>
            <a:r>
              <a:rPr sz="2400" spc="-10" dirty="0">
                <a:solidFill>
                  <a:srgbClr val="FFFFFF"/>
                </a:solidFill>
                <a:latin typeface="Franklin Gothic Medium"/>
                <a:cs typeface="Franklin Gothic Medium"/>
              </a:rPr>
              <a:t> </a:t>
            </a:r>
            <a:r>
              <a:rPr sz="2400" spc="-15" dirty="0">
                <a:solidFill>
                  <a:srgbClr val="FFFFFF"/>
                </a:solidFill>
                <a:latin typeface="Franklin Gothic Medium"/>
                <a:cs typeface="Franklin Gothic Medium"/>
              </a:rPr>
              <a:t>Protective </a:t>
            </a:r>
            <a:r>
              <a:rPr sz="2400" spc="-5" dirty="0">
                <a:solidFill>
                  <a:srgbClr val="FFFFFF"/>
                </a:solidFill>
                <a:latin typeface="Franklin Gothic Medium"/>
                <a:cs typeface="Franklin Gothic Medium"/>
              </a:rPr>
              <a:t>Equip.</a:t>
            </a:r>
            <a:endParaRPr sz="2400" dirty="0">
              <a:latin typeface="Franklin Gothic Medium"/>
              <a:cs typeface="Franklin Gothic Medium"/>
            </a:endParaRPr>
          </a:p>
        </p:txBody>
      </p:sp>
      <p:sp>
        <p:nvSpPr>
          <p:cNvPr id="25" name="object 25"/>
          <p:cNvSpPr txBox="1"/>
          <p:nvPr/>
        </p:nvSpPr>
        <p:spPr>
          <a:xfrm>
            <a:off x="535940" y="987044"/>
            <a:ext cx="7215505" cy="3352200"/>
          </a:xfrm>
          <a:prstGeom prst="rect">
            <a:avLst/>
          </a:prstGeom>
        </p:spPr>
        <p:txBody>
          <a:bodyPr vert="horz" wrap="square" lIns="0" tIns="12700" rIns="0" bIns="0" rtlCol="0">
            <a:spAutoFit/>
          </a:bodyPr>
          <a:lstStyle/>
          <a:p>
            <a:pPr marL="12700" marR="5080">
              <a:lnSpc>
                <a:spcPct val="100000"/>
              </a:lnSpc>
              <a:spcBef>
                <a:spcPts val="100"/>
              </a:spcBef>
            </a:pPr>
            <a:r>
              <a:rPr lang="en-US" sz="3600" b="1" spc="-60" dirty="0">
                <a:latin typeface="Franklin Gothic Heavy"/>
                <a:cs typeface="Franklin Gothic Heavy"/>
              </a:rPr>
              <a:t>PPE is last because it puts the burden on the worker and is least effective</a:t>
            </a:r>
            <a:endParaRPr sz="3600" dirty="0">
              <a:latin typeface="Franklin Gothic Heavy"/>
              <a:cs typeface="Franklin Gothic Heavy"/>
            </a:endParaRPr>
          </a:p>
          <a:p>
            <a:pPr marL="136525">
              <a:lnSpc>
                <a:spcPct val="100000"/>
              </a:lnSpc>
              <a:spcBef>
                <a:spcPts val="3575"/>
              </a:spcBef>
              <a:tabLst>
                <a:tab pos="2450465" algn="l"/>
              </a:tabLst>
            </a:pPr>
            <a:r>
              <a:rPr sz="2400" spc="5" dirty="0">
                <a:solidFill>
                  <a:srgbClr val="254061"/>
                </a:solidFill>
                <a:latin typeface="Franklin Gothic Medium"/>
                <a:cs typeface="Franklin Gothic Medium"/>
              </a:rPr>
              <a:t>Most</a:t>
            </a:r>
            <a:r>
              <a:rPr sz="2400" spc="-25" dirty="0">
                <a:solidFill>
                  <a:srgbClr val="254061"/>
                </a:solidFill>
                <a:latin typeface="Franklin Gothic Medium"/>
                <a:cs typeface="Franklin Gothic Medium"/>
              </a:rPr>
              <a:t> </a:t>
            </a:r>
            <a:r>
              <a:rPr sz="2400" dirty="0">
                <a:solidFill>
                  <a:srgbClr val="254061"/>
                </a:solidFill>
                <a:latin typeface="Franklin Gothic Medium"/>
                <a:cs typeface="Franklin Gothic Medium"/>
              </a:rPr>
              <a:t>Effective	</a:t>
            </a:r>
            <a:r>
              <a:rPr sz="3600" spc="-7" baseline="1157" dirty="0">
                <a:solidFill>
                  <a:srgbClr val="FFFFFF"/>
                </a:solidFill>
                <a:latin typeface="Franklin Gothic Medium"/>
                <a:cs typeface="Franklin Gothic Medium"/>
              </a:rPr>
              <a:t>Elimination</a:t>
            </a:r>
            <a:endParaRPr sz="3600" baseline="1157" dirty="0">
              <a:latin typeface="Franklin Gothic Medium"/>
              <a:cs typeface="Franklin Gothic Medium"/>
            </a:endParaRPr>
          </a:p>
          <a:p>
            <a:pPr>
              <a:lnSpc>
                <a:spcPct val="100000"/>
              </a:lnSpc>
              <a:spcBef>
                <a:spcPts val="15"/>
              </a:spcBef>
            </a:pPr>
            <a:endParaRPr sz="3100" dirty="0">
              <a:latin typeface="Franklin Gothic Medium"/>
              <a:cs typeface="Franklin Gothic Medium"/>
            </a:endParaRPr>
          </a:p>
          <a:p>
            <a:pPr marL="24130" algn="ctr">
              <a:lnSpc>
                <a:spcPct val="100000"/>
              </a:lnSpc>
            </a:pPr>
            <a:r>
              <a:rPr sz="2400" spc="-5" dirty="0">
                <a:solidFill>
                  <a:srgbClr val="FFFFFF"/>
                </a:solidFill>
                <a:latin typeface="Franklin Gothic Medium"/>
                <a:cs typeface="Franklin Gothic Medium"/>
              </a:rPr>
              <a:t>Substitution</a:t>
            </a:r>
            <a:endParaRPr sz="2400" dirty="0">
              <a:latin typeface="Franklin Gothic Medium"/>
              <a:cs typeface="Franklin Gothic Medium"/>
            </a:endParaRPr>
          </a:p>
        </p:txBody>
      </p:sp>
      <p:sp>
        <p:nvSpPr>
          <p:cNvPr id="26" name="object 26"/>
          <p:cNvSpPr txBox="1"/>
          <p:nvPr/>
        </p:nvSpPr>
        <p:spPr>
          <a:xfrm>
            <a:off x="517664" y="6331139"/>
            <a:ext cx="195008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C00000"/>
                </a:solidFill>
                <a:latin typeface="Franklin Gothic Medium"/>
                <a:cs typeface="Franklin Gothic Medium"/>
              </a:rPr>
              <a:t>Least</a:t>
            </a:r>
            <a:r>
              <a:rPr sz="2400" spc="-80" dirty="0">
                <a:solidFill>
                  <a:srgbClr val="C00000"/>
                </a:solidFill>
                <a:latin typeface="Franklin Gothic Medium"/>
                <a:cs typeface="Franklin Gothic Medium"/>
              </a:rPr>
              <a:t> </a:t>
            </a:r>
            <a:r>
              <a:rPr sz="2400" dirty="0">
                <a:solidFill>
                  <a:srgbClr val="C00000"/>
                </a:solidFill>
                <a:latin typeface="Franklin Gothic Medium"/>
                <a:cs typeface="Franklin Gothic Medium"/>
              </a:rPr>
              <a:t>Effective</a:t>
            </a:r>
            <a:endParaRPr sz="2400" dirty="0">
              <a:latin typeface="Franklin Gothic Medium"/>
              <a:cs typeface="Franklin Gothic Medium"/>
            </a:endParaRPr>
          </a:p>
        </p:txBody>
      </p:sp>
      <p:sp>
        <p:nvSpPr>
          <p:cNvPr id="27" name="object 27"/>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13</a:t>
            </a:r>
            <a:endParaRPr sz="2800" dirty="0">
              <a:latin typeface="Arial"/>
              <a:cs typeface="Arial"/>
            </a:endParaRPr>
          </a:p>
        </p:txBody>
      </p:sp>
      <p:grpSp>
        <p:nvGrpSpPr>
          <p:cNvPr id="28" name="object 28"/>
          <p:cNvGrpSpPr/>
          <p:nvPr/>
        </p:nvGrpSpPr>
        <p:grpSpPr>
          <a:xfrm>
            <a:off x="685800" y="3435539"/>
            <a:ext cx="1524000" cy="2895600"/>
            <a:chOff x="761998" y="3048000"/>
            <a:chExt cx="1524000" cy="2895600"/>
          </a:xfrm>
        </p:grpSpPr>
        <p:sp>
          <p:nvSpPr>
            <p:cNvPr id="29" name="object 29"/>
            <p:cNvSpPr/>
            <p:nvPr/>
          </p:nvSpPr>
          <p:spPr>
            <a:xfrm>
              <a:off x="761998" y="3810000"/>
              <a:ext cx="1524000" cy="2133600"/>
            </a:xfrm>
            <a:custGeom>
              <a:avLst/>
              <a:gdLst/>
              <a:ahLst/>
              <a:cxnLst/>
              <a:rect l="l" t="t" r="r" b="b"/>
              <a:pathLst>
                <a:path w="1524000" h="2133600">
                  <a:moveTo>
                    <a:pt x="1143000" y="0"/>
                  </a:moveTo>
                  <a:lnTo>
                    <a:pt x="381000" y="0"/>
                  </a:lnTo>
                  <a:lnTo>
                    <a:pt x="381000" y="1371600"/>
                  </a:lnTo>
                  <a:lnTo>
                    <a:pt x="0" y="1371600"/>
                  </a:lnTo>
                  <a:lnTo>
                    <a:pt x="762000" y="2133600"/>
                  </a:lnTo>
                  <a:lnTo>
                    <a:pt x="1524000" y="1371600"/>
                  </a:lnTo>
                  <a:lnTo>
                    <a:pt x="1143000" y="1371600"/>
                  </a:lnTo>
                  <a:lnTo>
                    <a:pt x="1143000" y="0"/>
                  </a:lnTo>
                  <a:close/>
                </a:path>
              </a:pathLst>
            </a:custGeom>
            <a:solidFill>
              <a:srgbClr val="8D0000">
                <a:alpha val="87841"/>
              </a:srgbClr>
            </a:solidFill>
          </p:spPr>
          <p:txBody>
            <a:bodyPr wrap="square" lIns="0" tIns="0" rIns="0" bIns="0" rtlCol="0"/>
            <a:lstStyle/>
            <a:p>
              <a:endParaRPr dirty="0"/>
            </a:p>
          </p:txBody>
        </p:sp>
        <p:pic>
          <p:nvPicPr>
            <p:cNvPr id="30" name="object 30"/>
            <p:cNvPicPr/>
            <p:nvPr/>
          </p:nvPicPr>
          <p:blipFill>
            <a:blip r:embed="rId4" cstate="print"/>
            <a:stretch>
              <a:fillRect/>
            </a:stretch>
          </p:blipFill>
          <p:spPr>
            <a:xfrm>
              <a:off x="762000" y="3048000"/>
              <a:ext cx="1523999" cy="2118359"/>
            </a:xfrm>
            <a:prstGeom prst="rect">
              <a:avLst/>
            </a:prstGeom>
          </p:spPr>
        </p:pic>
      </p:grpSp>
      <p:grpSp>
        <p:nvGrpSpPr>
          <p:cNvPr id="31" name="object 31"/>
          <p:cNvGrpSpPr/>
          <p:nvPr/>
        </p:nvGrpSpPr>
        <p:grpSpPr>
          <a:xfrm>
            <a:off x="1066800" y="152400"/>
            <a:ext cx="1188085" cy="795020"/>
            <a:chOff x="1066800" y="152400"/>
            <a:chExt cx="1188085" cy="795020"/>
          </a:xfrm>
        </p:grpSpPr>
        <p:sp>
          <p:nvSpPr>
            <p:cNvPr id="32" name="object 3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33" name="object 3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34" name="object 34"/>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extLst>
      <p:ext uri="{BB962C8B-B14F-4D97-AF65-F5344CB8AC3E}">
        <p14:creationId xmlns:p14="http://schemas.microsoft.com/office/powerpoint/2010/main" val="4192594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231140" y="1413764"/>
            <a:ext cx="5666740" cy="574040"/>
          </a:xfrm>
          <a:prstGeom prst="rect">
            <a:avLst/>
          </a:prstGeom>
        </p:spPr>
        <p:txBody>
          <a:bodyPr vert="horz" wrap="square" lIns="0" tIns="12700" rIns="0" bIns="0" rtlCol="0">
            <a:spAutoFit/>
          </a:bodyPr>
          <a:lstStyle/>
          <a:p>
            <a:pPr marL="12700">
              <a:lnSpc>
                <a:spcPct val="100000"/>
              </a:lnSpc>
              <a:spcBef>
                <a:spcPts val="100"/>
              </a:spcBef>
            </a:pPr>
            <a:r>
              <a:rPr sz="3600" b="1" dirty="0">
                <a:latin typeface="Franklin Gothic Heavy"/>
                <a:cs typeface="Franklin Gothic Heavy"/>
              </a:rPr>
              <a:t>Match</a:t>
            </a:r>
            <a:r>
              <a:rPr sz="3600" b="1" spc="-10" dirty="0">
                <a:latin typeface="Franklin Gothic Heavy"/>
                <a:cs typeface="Franklin Gothic Heavy"/>
              </a:rPr>
              <a:t> controls</a:t>
            </a:r>
            <a:r>
              <a:rPr sz="3600" b="1" spc="10" dirty="0">
                <a:latin typeface="Franklin Gothic Heavy"/>
                <a:cs typeface="Franklin Gothic Heavy"/>
              </a:rPr>
              <a:t> </a:t>
            </a:r>
            <a:r>
              <a:rPr sz="3600" b="1" spc="-10" dirty="0">
                <a:latin typeface="Franklin Gothic Heavy"/>
                <a:cs typeface="Franklin Gothic Heavy"/>
              </a:rPr>
              <a:t>to</a:t>
            </a:r>
            <a:r>
              <a:rPr sz="3600" b="1" spc="-15" dirty="0">
                <a:latin typeface="Franklin Gothic Heavy"/>
                <a:cs typeface="Franklin Gothic Heavy"/>
              </a:rPr>
              <a:t> </a:t>
            </a:r>
            <a:r>
              <a:rPr sz="3600" b="1" spc="-5" dirty="0">
                <a:latin typeface="Franklin Gothic Heavy"/>
                <a:cs typeface="Franklin Gothic Heavy"/>
              </a:rPr>
              <a:t>Hazards</a:t>
            </a:r>
            <a:endParaRPr sz="3600" dirty="0">
              <a:latin typeface="Franklin Gothic Heavy"/>
              <a:cs typeface="Franklin Gothic Heavy"/>
            </a:endParaRPr>
          </a:p>
        </p:txBody>
      </p:sp>
      <p:pic>
        <p:nvPicPr>
          <p:cNvPr id="5" name="object 5"/>
          <p:cNvPicPr/>
          <p:nvPr/>
        </p:nvPicPr>
        <p:blipFill>
          <a:blip r:embed="rId3" cstate="print"/>
          <a:stretch>
            <a:fillRect/>
          </a:stretch>
        </p:blipFill>
        <p:spPr>
          <a:xfrm>
            <a:off x="6472428" y="2648711"/>
            <a:ext cx="2599943" cy="653795"/>
          </a:xfrm>
          <a:prstGeom prst="rect">
            <a:avLst/>
          </a:prstGeom>
        </p:spPr>
      </p:pic>
      <p:pic>
        <p:nvPicPr>
          <p:cNvPr id="6" name="object 6"/>
          <p:cNvPicPr/>
          <p:nvPr/>
        </p:nvPicPr>
        <p:blipFill>
          <a:blip r:embed="rId4" cstate="print"/>
          <a:stretch>
            <a:fillRect/>
          </a:stretch>
        </p:blipFill>
        <p:spPr>
          <a:xfrm>
            <a:off x="6077712" y="3308603"/>
            <a:ext cx="341375" cy="300227"/>
          </a:xfrm>
          <a:prstGeom prst="rect">
            <a:avLst/>
          </a:prstGeom>
        </p:spPr>
      </p:pic>
      <p:pic>
        <p:nvPicPr>
          <p:cNvPr id="7" name="object 7"/>
          <p:cNvPicPr/>
          <p:nvPr/>
        </p:nvPicPr>
        <p:blipFill>
          <a:blip r:embed="rId5" cstate="print"/>
          <a:stretch>
            <a:fillRect/>
          </a:stretch>
        </p:blipFill>
        <p:spPr>
          <a:xfrm>
            <a:off x="6472428" y="3496055"/>
            <a:ext cx="2599943" cy="653795"/>
          </a:xfrm>
          <a:prstGeom prst="rect">
            <a:avLst/>
          </a:prstGeom>
        </p:spPr>
      </p:pic>
      <p:pic>
        <p:nvPicPr>
          <p:cNvPr id="8" name="object 8"/>
          <p:cNvPicPr/>
          <p:nvPr/>
        </p:nvPicPr>
        <p:blipFill>
          <a:blip r:embed="rId6" cstate="print"/>
          <a:stretch>
            <a:fillRect/>
          </a:stretch>
        </p:blipFill>
        <p:spPr>
          <a:xfrm>
            <a:off x="6077712" y="4055364"/>
            <a:ext cx="341375" cy="300227"/>
          </a:xfrm>
          <a:prstGeom prst="rect">
            <a:avLst/>
          </a:prstGeom>
        </p:spPr>
      </p:pic>
      <p:pic>
        <p:nvPicPr>
          <p:cNvPr id="9" name="object 9"/>
          <p:cNvPicPr/>
          <p:nvPr/>
        </p:nvPicPr>
        <p:blipFill>
          <a:blip r:embed="rId7" cstate="print"/>
          <a:stretch>
            <a:fillRect/>
          </a:stretch>
        </p:blipFill>
        <p:spPr>
          <a:xfrm>
            <a:off x="6472428" y="4344923"/>
            <a:ext cx="2599943" cy="652271"/>
          </a:xfrm>
          <a:prstGeom prst="rect">
            <a:avLst/>
          </a:prstGeom>
        </p:spPr>
      </p:pic>
      <p:grpSp>
        <p:nvGrpSpPr>
          <p:cNvPr id="10" name="object 10"/>
          <p:cNvGrpSpPr/>
          <p:nvPr/>
        </p:nvGrpSpPr>
        <p:grpSpPr>
          <a:xfrm>
            <a:off x="6077711" y="5049011"/>
            <a:ext cx="2976880" cy="803275"/>
            <a:chOff x="6077711" y="5049011"/>
            <a:chExt cx="2976880" cy="803275"/>
          </a:xfrm>
        </p:grpSpPr>
        <p:pic>
          <p:nvPicPr>
            <p:cNvPr id="11" name="object 11"/>
            <p:cNvPicPr/>
            <p:nvPr/>
          </p:nvPicPr>
          <p:blipFill>
            <a:blip r:embed="rId8" cstate="print"/>
            <a:stretch>
              <a:fillRect/>
            </a:stretch>
          </p:blipFill>
          <p:spPr>
            <a:xfrm>
              <a:off x="6077711" y="5049011"/>
              <a:ext cx="341375" cy="307847"/>
            </a:xfrm>
            <a:prstGeom prst="rect">
              <a:avLst/>
            </a:prstGeom>
          </p:spPr>
        </p:pic>
        <p:pic>
          <p:nvPicPr>
            <p:cNvPr id="12" name="object 12"/>
            <p:cNvPicPr/>
            <p:nvPr/>
          </p:nvPicPr>
          <p:blipFill>
            <a:blip r:embed="rId9" cstate="print"/>
            <a:stretch>
              <a:fillRect/>
            </a:stretch>
          </p:blipFill>
          <p:spPr>
            <a:xfrm>
              <a:off x="6426707" y="5198363"/>
              <a:ext cx="2627376" cy="653795"/>
            </a:xfrm>
            <a:prstGeom prst="rect">
              <a:avLst/>
            </a:prstGeom>
          </p:spPr>
        </p:pic>
      </p:grpSp>
      <p:pic>
        <p:nvPicPr>
          <p:cNvPr id="13" name="object 13"/>
          <p:cNvPicPr/>
          <p:nvPr/>
        </p:nvPicPr>
        <p:blipFill>
          <a:blip r:embed="rId10" cstate="print"/>
          <a:stretch>
            <a:fillRect/>
          </a:stretch>
        </p:blipFill>
        <p:spPr>
          <a:xfrm>
            <a:off x="6077711" y="5949696"/>
            <a:ext cx="341375" cy="297179"/>
          </a:xfrm>
          <a:prstGeom prst="rect">
            <a:avLst/>
          </a:prstGeom>
        </p:spPr>
      </p:pic>
      <p:pic>
        <p:nvPicPr>
          <p:cNvPr id="14" name="object 14"/>
          <p:cNvPicPr/>
          <p:nvPr/>
        </p:nvPicPr>
        <p:blipFill>
          <a:blip r:embed="rId11" cstate="print"/>
          <a:stretch>
            <a:fillRect/>
          </a:stretch>
        </p:blipFill>
        <p:spPr>
          <a:xfrm>
            <a:off x="6472428" y="6039611"/>
            <a:ext cx="2599943" cy="653795"/>
          </a:xfrm>
          <a:prstGeom prst="rect">
            <a:avLst/>
          </a:prstGeom>
        </p:spPr>
      </p:pic>
      <p:sp>
        <p:nvSpPr>
          <p:cNvPr id="15" name="object 15"/>
          <p:cNvSpPr txBox="1"/>
          <p:nvPr/>
        </p:nvSpPr>
        <p:spPr>
          <a:xfrm>
            <a:off x="6587299" y="2777061"/>
            <a:ext cx="2308225" cy="3692525"/>
          </a:xfrm>
          <a:prstGeom prst="rect">
            <a:avLst/>
          </a:prstGeom>
        </p:spPr>
        <p:txBody>
          <a:bodyPr vert="horz" wrap="square" lIns="0" tIns="12700" rIns="0" bIns="0" rtlCol="0">
            <a:spAutoFit/>
          </a:bodyPr>
          <a:lstStyle/>
          <a:p>
            <a:pPr marL="60325" algn="ctr">
              <a:lnSpc>
                <a:spcPct val="100000"/>
              </a:lnSpc>
              <a:spcBef>
                <a:spcPts val="100"/>
              </a:spcBef>
            </a:pPr>
            <a:r>
              <a:rPr sz="1800" spc="-5" dirty="0">
                <a:solidFill>
                  <a:srgbClr val="FFFFFF"/>
                </a:solidFill>
                <a:latin typeface="Franklin Gothic Medium"/>
                <a:cs typeface="Franklin Gothic Medium"/>
              </a:rPr>
              <a:t>Elimination</a:t>
            </a:r>
            <a:endParaRPr sz="1800" dirty="0">
              <a:latin typeface="Franklin Gothic Medium"/>
              <a:cs typeface="Franklin Gothic Medium"/>
            </a:endParaRPr>
          </a:p>
          <a:p>
            <a:pPr marL="173990" marR="104139" indent="-3175" algn="ctr">
              <a:lnSpc>
                <a:spcPct val="309100"/>
              </a:lnSpc>
            </a:pPr>
            <a:r>
              <a:rPr sz="1800" spc="-5" dirty="0">
                <a:solidFill>
                  <a:srgbClr val="FFFFFF"/>
                </a:solidFill>
                <a:latin typeface="Franklin Gothic Medium"/>
                <a:cs typeface="Franklin Gothic Medium"/>
              </a:rPr>
              <a:t>Substitution </a:t>
            </a:r>
            <a:r>
              <a:rPr sz="1800" dirty="0">
                <a:solidFill>
                  <a:srgbClr val="FFFFFF"/>
                </a:solidFill>
                <a:latin typeface="Franklin Gothic Medium"/>
                <a:cs typeface="Franklin Gothic Medium"/>
              </a:rPr>
              <a:t> </a:t>
            </a:r>
            <a:r>
              <a:rPr sz="1800" spc="-5" dirty="0">
                <a:solidFill>
                  <a:srgbClr val="FFFFFF"/>
                </a:solidFill>
                <a:latin typeface="Franklin Gothic Medium"/>
                <a:cs typeface="Franklin Gothic Medium"/>
              </a:rPr>
              <a:t>Engineering</a:t>
            </a:r>
            <a:r>
              <a:rPr sz="1800" spc="-60" dirty="0">
                <a:solidFill>
                  <a:srgbClr val="FFFFFF"/>
                </a:solidFill>
                <a:latin typeface="Franklin Gothic Medium"/>
                <a:cs typeface="Franklin Gothic Medium"/>
              </a:rPr>
              <a:t> </a:t>
            </a:r>
            <a:r>
              <a:rPr sz="1800" spc="-5" dirty="0">
                <a:solidFill>
                  <a:srgbClr val="FFFFFF"/>
                </a:solidFill>
                <a:latin typeface="Franklin Gothic Medium"/>
                <a:cs typeface="Franklin Gothic Medium"/>
              </a:rPr>
              <a:t>Controls</a:t>
            </a:r>
            <a:endParaRPr sz="1800" dirty="0">
              <a:latin typeface="Franklin Gothic Medium"/>
              <a:cs typeface="Franklin Gothic Medium"/>
            </a:endParaRPr>
          </a:p>
          <a:p>
            <a:pPr marL="12065" marR="5080" algn="ctr">
              <a:lnSpc>
                <a:spcPct val="306700"/>
              </a:lnSpc>
              <a:spcBef>
                <a:spcPts val="105"/>
              </a:spcBef>
            </a:pPr>
            <a:r>
              <a:rPr sz="1800" spc="-5" dirty="0">
                <a:solidFill>
                  <a:srgbClr val="FFFFFF"/>
                </a:solidFill>
                <a:latin typeface="Franklin Gothic Medium"/>
                <a:cs typeface="Franklin Gothic Medium"/>
              </a:rPr>
              <a:t>Administrative</a:t>
            </a:r>
            <a:r>
              <a:rPr sz="1800" spc="-80" dirty="0">
                <a:solidFill>
                  <a:srgbClr val="FFFFFF"/>
                </a:solidFill>
                <a:latin typeface="Franklin Gothic Medium"/>
                <a:cs typeface="Franklin Gothic Medium"/>
              </a:rPr>
              <a:t> </a:t>
            </a:r>
            <a:r>
              <a:rPr sz="1800" spc="-5" dirty="0">
                <a:solidFill>
                  <a:srgbClr val="FFFFFF"/>
                </a:solidFill>
                <a:latin typeface="Franklin Gothic Medium"/>
                <a:cs typeface="Franklin Gothic Medium"/>
              </a:rPr>
              <a:t>Controls </a:t>
            </a:r>
            <a:r>
              <a:rPr sz="1800" spc="-434" dirty="0">
                <a:solidFill>
                  <a:srgbClr val="FFFFFF"/>
                </a:solidFill>
                <a:latin typeface="Franklin Gothic Medium"/>
                <a:cs typeface="Franklin Gothic Medium"/>
              </a:rPr>
              <a:t> </a:t>
            </a:r>
            <a:r>
              <a:rPr sz="1800" spc="-5" dirty="0">
                <a:solidFill>
                  <a:srgbClr val="FFFFFF"/>
                </a:solidFill>
                <a:latin typeface="Franklin Gothic Medium"/>
                <a:cs typeface="Franklin Gothic Medium"/>
              </a:rPr>
              <a:t>Personal</a:t>
            </a:r>
            <a:r>
              <a:rPr sz="1800" spc="-15" dirty="0">
                <a:solidFill>
                  <a:srgbClr val="FFFFFF"/>
                </a:solidFill>
                <a:latin typeface="Franklin Gothic Medium"/>
                <a:cs typeface="Franklin Gothic Medium"/>
              </a:rPr>
              <a:t> </a:t>
            </a:r>
            <a:r>
              <a:rPr sz="1800" spc="-10" dirty="0">
                <a:solidFill>
                  <a:srgbClr val="FFFFFF"/>
                </a:solidFill>
                <a:latin typeface="Franklin Gothic Medium"/>
                <a:cs typeface="Franklin Gothic Medium"/>
              </a:rPr>
              <a:t>Protection</a:t>
            </a:r>
            <a:endParaRPr sz="1800" dirty="0">
              <a:latin typeface="Franklin Gothic Medium"/>
              <a:cs typeface="Franklin Gothic Medium"/>
            </a:endParaRPr>
          </a:p>
        </p:txBody>
      </p:sp>
      <p:graphicFrame>
        <p:nvGraphicFramePr>
          <p:cNvPr id="16" name="object 16"/>
          <p:cNvGraphicFramePr>
            <a:graphicFrameLocks noGrp="1"/>
          </p:cNvGraphicFramePr>
          <p:nvPr/>
        </p:nvGraphicFramePr>
        <p:xfrm>
          <a:off x="146050" y="2167889"/>
          <a:ext cx="6248400" cy="4528820"/>
        </p:xfrm>
        <a:graphic>
          <a:graphicData uri="http://schemas.openxmlformats.org/drawingml/2006/table">
            <a:tbl>
              <a:tblPr firstRow="1" bandRow="1">
                <a:tableStyleId>{2D5ABB26-0587-4C30-8999-92F81FD0307C}</a:tableStyleId>
              </a:tblPr>
              <a:tblGrid>
                <a:gridCol w="3048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469900">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algn="ctr">
                        <a:lnSpc>
                          <a:spcPct val="100000"/>
                        </a:lnSpc>
                        <a:spcBef>
                          <a:spcPts val="225"/>
                        </a:spcBef>
                      </a:pPr>
                      <a:r>
                        <a:rPr sz="2400" b="1" spc="-10" dirty="0">
                          <a:solidFill>
                            <a:srgbClr val="FFFFFF"/>
                          </a:solidFill>
                          <a:latin typeface="Calibri"/>
                          <a:cs typeface="Calibri"/>
                        </a:rPr>
                        <a:t>Hazards</a:t>
                      </a:r>
                      <a:endParaRPr sz="24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102235">
                        <a:lnSpc>
                          <a:spcPct val="100000"/>
                        </a:lnSpc>
                        <a:spcBef>
                          <a:spcPts val="225"/>
                        </a:spcBef>
                      </a:pPr>
                      <a:r>
                        <a:rPr sz="2400" b="1" spc="-10" dirty="0">
                          <a:solidFill>
                            <a:srgbClr val="FFFFFF"/>
                          </a:solidFill>
                          <a:latin typeface="Calibri"/>
                          <a:cs typeface="Calibri"/>
                        </a:rPr>
                        <a:t>Control</a:t>
                      </a:r>
                      <a:endParaRPr sz="24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381000">
                <a:tc>
                  <a:txBody>
                    <a:bodyPr/>
                    <a:lstStyle/>
                    <a:p>
                      <a:pPr marL="12065" algn="ctr">
                        <a:lnSpc>
                          <a:spcPct val="100000"/>
                        </a:lnSpc>
                        <a:spcBef>
                          <a:spcPts val="310"/>
                        </a:spcBef>
                      </a:pPr>
                      <a:r>
                        <a:rPr sz="1800" dirty="0">
                          <a:latin typeface="Franklin Gothic Medium"/>
                          <a:cs typeface="Franklin Gothic Medium"/>
                        </a:rPr>
                        <a:t>1</a:t>
                      </a: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90805">
                        <a:lnSpc>
                          <a:spcPct val="100000"/>
                        </a:lnSpc>
                        <a:spcBef>
                          <a:spcPts val="310"/>
                        </a:spcBef>
                      </a:pPr>
                      <a:r>
                        <a:rPr sz="1800" spc="-15" dirty="0">
                          <a:latin typeface="Franklin Gothic Medium"/>
                          <a:cs typeface="Franklin Gothic Medium"/>
                        </a:rPr>
                        <a:t>Working</a:t>
                      </a:r>
                      <a:r>
                        <a:rPr sz="1800" spc="5" dirty="0">
                          <a:latin typeface="Franklin Gothic Medium"/>
                          <a:cs typeface="Franklin Gothic Medium"/>
                        </a:rPr>
                        <a:t> </a:t>
                      </a:r>
                      <a:r>
                        <a:rPr sz="1800" spc="-5" dirty="0">
                          <a:latin typeface="Franklin Gothic Medium"/>
                          <a:cs typeface="Franklin Gothic Medium"/>
                        </a:rPr>
                        <a:t>at</a:t>
                      </a:r>
                      <a:r>
                        <a:rPr sz="1800" dirty="0">
                          <a:latin typeface="Franklin Gothic Medium"/>
                          <a:cs typeface="Franklin Gothic Medium"/>
                        </a:rPr>
                        <a:t> </a:t>
                      </a:r>
                      <a:r>
                        <a:rPr sz="1800" spc="-5" dirty="0">
                          <a:latin typeface="Franklin Gothic Medium"/>
                          <a:cs typeface="Franklin Gothic Medium"/>
                        </a:rPr>
                        <a:t>heights wearing </a:t>
                      </a:r>
                      <a:r>
                        <a:rPr sz="1800" dirty="0">
                          <a:latin typeface="Franklin Gothic Medium"/>
                          <a:cs typeface="Franklin Gothic Medium"/>
                        </a:rPr>
                        <a:t>a </a:t>
                      </a:r>
                      <a:r>
                        <a:rPr sz="1800" spc="-5" dirty="0">
                          <a:latin typeface="Franklin Gothic Medium"/>
                          <a:cs typeface="Franklin Gothic Medium"/>
                        </a:rPr>
                        <a:t>full</a:t>
                      </a:r>
                      <a:r>
                        <a:rPr sz="1800" dirty="0">
                          <a:latin typeface="Franklin Gothic Medium"/>
                          <a:cs typeface="Franklin Gothic Medium"/>
                        </a:rPr>
                        <a:t> </a:t>
                      </a:r>
                      <a:r>
                        <a:rPr sz="1800" spc="-5" dirty="0">
                          <a:latin typeface="Franklin Gothic Medium"/>
                          <a:cs typeface="Franklin Gothic Medium"/>
                        </a:rPr>
                        <a:t>body</a:t>
                      </a:r>
                      <a:r>
                        <a:rPr sz="1800" dirty="0">
                          <a:latin typeface="Franklin Gothic Medium"/>
                          <a:cs typeface="Franklin Gothic Medium"/>
                        </a:rPr>
                        <a:t> </a:t>
                      </a:r>
                      <a:r>
                        <a:rPr sz="1800" spc="-5" dirty="0">
                          <a:latin typeface="Franklin Gothic Medium"/>
                          <a:cs typeface="Franklin Gothic Medium"/>
                        </a:rPr>
                        <a:t>harness</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658495">
                <a:tc>
                  <a:txBody>
                    <a:bodyPr/>
                    <a:lstStyle/>
                    <a:p>
                      <a:pPr marL="12065" algn="ctr">
                        <a:lnSpc>
                          <a:spcPct val="100000"/>
                        </a:lnSpc>
                        <a:spcBef>
                          <a:spcPts val="310"/>
                        </a:spcBef>
                      </a:pPr>
                      <a:r>
                        <a:rPr sz="1800" dirty="0">
                          <a:latin typeface="Franklin Gothic Medium"/>
                          <a:cs typeface="Franklin Gothic Medium"/>
                        </a:rPr>
                        <a:t>2</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0805" marR="419734">
                        <a:lnSpc>
                          <a:spcPct val="100000"/>
                        </a:lnSpc>
                        <a:spcBef>
                          <a:spcPts val="310"/>
                        </a:spcBef>
                      </a:pPr>
                      <a:r>
                        <a:rPr sz="1800" spc="-5" dirty="0">
                          <a:latin typeface="Franklin Gothic Medium"/>
                          <a:cs typeface="Franklin Gothic Medium"/>
                        </a:rPr>
                        <a:t>Using</a:t>
                      </a:r>
                      <a:r>
                        <a:rPr sz="1800" spc="10" dirty="0">
                          <a:latin typeface="Franklin Gothic Medium"/>
                          <a:cs typeface="Franklin Gothic Medium"/>
                        </a:rPr>
                        <a:t> </a:t>
                      </a:r>
                      <a:r>
                        <a:rPr sz="1800" spc="-10" dirty="0">
                          <a:latin typeface="Franklin Gothic Medium"/>
                          <a:cs typeface="Franklin Gothic Medium"/>
                        </a:rPr>
                        <a:t>water-based</a:t>
                      </a:r>
                      <a:r>
                        <a:rPr sz="1800" dirty="0">
                          <a:latin typeface="Franklin Gothic Medium"/>
                          <a:cs typeface="Franklin Gothic Medium"/>
                        </a:rPr>
                        <a:t> </a:t>
                      </a:r>
                      <a:r>
                        <a:rPr sz="1800" spc="-5" dirty="0">
                          <a:latin typeface="Franklin Gothic Medium"/>
                          <a:cs typeface="Franklin Gothic Medium"/>
                        </a:rPr>
                        <a:t>hand</a:t>
                      </a:r>
                      <a:r>
                        <a:rPr sz="1800" spc="20" dirty="0">
                          <a:latin typeface="Franklin Gothic Medium"/>
                          <a:cs typeface="Franklin Gothic Medium"/>
                        </a:rPr>
                        <a:t> </a:t>
                      </a:r>
                      <a:r>
                        <a:rPr sz="1800" spc="-5" dirty="0">
                          <a:latin typeface="Franklin Gothic Medium"/>
                          <a:cs typeface="Franklin Gothic Medium"/>
                        </a:rPr>
                        <a:t>cleaner</a:t>
                      </a:r>
                      <a:r>
                        <a:rPr sz="1800" dirty="0">
                          <a:latin typeface="Franklin Gothic Medium"/>
                          <a:cs typeface="Franklin Gothic Medium"/>
                        </a:rPr>
                        <a:t> </a:t>
                      </a:r>
                      <a:r>
                        <a:rPr sz="1800" spc="-5" dirty="0">
                          <a:latin typeface="Franklin Gothic Medium"/>
                          <a:cs typeface="Franklin Gothic Medium"/>
                        </a:rPr>
                        <a:t>rather</a:t>
                      </a:r>
                      <a:r>
                        <a:rPr sz="1800" spc="5" dirty="0">
                          <a:latin typeface="Franklin Gothic Medium"/>
                          <a:cs typeface="Franklin Gothic Medium"/>
                        </a:rPr>
                        <a:t> </a:t>
                      </a:r>
                      <a:r>
                        <a:rPr sz="1800" spc="-5" dirty="0">
                          <a:latin typeface="Franklin Gothic Medium"/>
                          <a:cs typeface="Franklin Gothic Medium"/>
                        </a:rPr>
                        <a:t>than </a:t>
                      </a:r>
                      <a:r>
                        <a:rPr sz="1800" spc="-434" dirty="0">
                          <a:latin typeface="Franklin Gothic Medium"/>
                          <a:cs typeface="Franklin Gothic Medium"/>
                        </a:rPr>
                        <a:t> </a:t>
                      </a:r>
                      <a:r>
                        <a:rPr sz="1800" spc="-5" dirty="0">
                          <a:latin typeface="Franklin Gothic Medium"/>
                          <a:cs typeface="Franklin Gothic Medium"/>
                        </a:rPr>
                        <a:t>cleaning</a:t>
                      </a:r>
                      <a:r>
                        <a:rPr sz="1800" spc="-10" dirty="0">
                          <a:latin typeface="Franklin Gothic Medium"/>
                          <a:cs typeface="Franklin Gothic Medium"/>
                        </a:rPr>
                        <a:t> </a:t>
                      </a:r>
                      <a:r>
                        <a:rPr sz="1800" dirty="0">
                          <a:latin typeface="Franklin Gothic Medium"/>
                          <a:cs typeface="Franklin Gothic Medium"/>
                        </a:rPr>
                        <a:t>up</a:t>
                      </a:r>
                      <a:r>
                        <a:rPr sz="1800" spc="5" dirty="0">
                          <a:latin typeface="Franklin Gothic Medium"/>
                          <a:cs typeface="Franklin Gothic Medium"/>
                        </a:rPr>
                        <a:t> </a:t>
                      </a:r>
                      <a:r>
                        <a:rPr sz="1800" dirty="0">
                          <a:latin typeface="Franklin Gothic Medium"/>
                          <a:cs typeface="Franklin Gothic Medium"/>
                        </a:rPr>
                        <a:t>with</a:t>
                      </a:r>
                      <a:r>
                        <a:rPr sz="1800" spc="-10" dirty="0">
                          <a:latin typeface="Franklin Gothic Medium"/>
                          <a:cs typeface="Franklin Gothic Medium"/>
                        </a:rPr>
                        <a:t> </a:t>
                      </a:r>
                      <a:r>
                        <a:rPr sz="1800" spc="-5" dirty="0">
                          <a:latin typeface="Franklin Gothic Medium"/>
                          <a:cs typeface="Franklin Gothic Medium"/>
                        </a:rPr>
                        <a:t>turpentine</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r h="658495">
                <a:tc>
                  <a:txBody>
                    <a:bodyPr/>
                    <a:lstStyle/>
                    <a:p>
                      <a:pPr marL="12065" algn="ctr">
                        <a:lnSpc>
                          <a:spcPct val="100000"/>
                        </a:lnSpc>
                        <a:spcBef>
                          <a:spcPts val="310"/>
                        </a:spcBef>
                      </a:pPr>
                      <a:r>
                        <a:rPr sz="1800" dirty="0">
                          <a:latin typeface="Franklin Gothic Medium"/>
                          <a:cs typeface="Franklin Gothic Medium"/>
                        </a:rPr>
                        <a:t>3</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0805" marR="685165">
                        <a:lnSpc>
                          <a:spcPct val="100000"/>
                        </a:lnSpc>
                        <a:spcBef>
                          <a:spcPts val="310"/>
                        </a:spcBef>
                      </a:pPr>
                      <a:r>
                        <a:rPr sz="1800" spc="-15" dirty="0">
                          <a:latin typeface="Franklin Gothic Medium"/>
                          <a:cs typeface="Franklin Gothic Medium"/>
                        </a:rPr>
                        <a:t>Working </a:t>
                      </a:r>
                      <a:r>
                        <a:rPr sz="1800" spc="-5" dirty="0">
                          <a:latin typeface="Franklin Gothic Medium"/>
                          <a:cs typeface="Franklin Gothic Medium"/>
                        </a:rPr>
                        <a:t>from </a:t>
                      </a:r>
                      <a:r>
                        <a:rPr sz="1800" dirty="0">
                          <a:latin typeface="Franklin Gothic Medium"/>
                          <a:cs typeface="Franklin Gothic Medium"/>
                        </a:rPr>
                        <a:t>a </a:t>
                      </a:r>
                      <a:r>
                        <a:rPr sz="1800" spc="-5" dirty="0">
                          <a:latin typeface="Franklin Gothic Medium"/>
                          <a:cs typeface="Franklin Gothic Medium"/>
                        </a:rPr>
                        <a:t>mast </a:t>
                      </a:r>
                      <a:r>
                        <a:rPr sz="1800" dirty="0">
                          <a:latin typeface="Franklin Gothic Medium"/>
                          <a:cs typeface="Franklin Gothic Medium"/>
                        </a:rPr>
                        <a:t>climber </a:t>
                      </a:r>
                      <a:r>
                        <a:rPr sz="1800" spc="-5" dirty="0">
                          <a:latin typeface="Franklin Gothic Medium"/>
                          <a:cs typeface="Franklin Gothic Medium"/>
                        </a:rPr>
                        <a:t>rather than </a:t>
                      </a:r>
                      <a:r>
                        <a:rPr sz="1800" spc="-434" dirty="0">
                          <a:latin typeface="Franklin Gothic Medium"/>
                          <a:cs typeface="Franklin Gothic Medium"/>
                        </a:rPr>
                        <a:t> </a:t>
                      </a:r>
                      <a:r>
                        <a:rPr sz="1800" spc="-5" dirty="0">
                          <a:latin typeface="Franklin Gothic Medium"/>
                          <a:cs typeface="Franklin Gothic Medium"/>
                        </a:rPr>
                        <a:t>normal</a:t>
                      </a:r>
                      <a:r>
                        <a:rPr sz="1800" spc="-10" dirty="0">
                          <a:latin typeface="Franklin Gothic Medium"/>
                          <a:cs typeface="Franklin Gothic Medium"/>
                        </a:rPr>
                        <a:t> </a:t>
                      </a:r>
                      <a:r>
                        <a:rPr sz="1800" spc="-5" dirty="0">
                          <a:latin typeface="Franklin Gothic Medium"/>
                          <a:cs typeface="Franklin Gothic Medium"/>
                        </a:rPr>
                        <a:t>scaffolding</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3"/>
                  </a:ext>
                </a:extLst>
              </a:tr>
              <a:tr h="658495">
                <a:tc>
                  <a:txBody>
                    <a:bodyPr/>
                    <a:lstStyle/>
                    <a:p>
                      <a:pPr marL="12065" algn="ctr">
                        <a:lnSpc>
                          <a:spcPct val="100000"/>
                        </a:lnSpc>
                        <a:spcBef>
                          <a:spcPts val="310"/>
                        </a:spcBef>
                      </a:pPr>
                      <a:r>
                        <a:rPr sz="1800" dirty="0">
                          <a:latin typeface="Franklin Gothic Medium"/>
                          <a:cs typeface="Franklin Gothic Medium"/>
                        </a:rPr>
                        <a:t>4</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0805" marR="1754505">
                        <a:lnSpc>
                          <a:spcPct val="100000"/>
                        </a:lnSpc>
                        <a:spcBef>
                          <a:spcPts val="310"/>
                        </a:spcBef>
                      </a:pPr>
                      <a:r>
                        <a:rPr sz="1800" spc="-15" dirty="0">
                          <a:latin typeface="Franklin Gothic Medium"/>
                          <a:cs typeface="Franklin Gothic Medium"/>
                        </a:rPr>
                        <a:t>Training </a:t>
                      </a:r>
                      <a:r>
                        <a:rPr sz="1800" spc="-5" dirty="0">
                          <a:latin typeface="Franklin Gothic Medium"/>
                          <a:cs typeface="Franklin Gothic Medium"/>
                        </a:rPr>
                        <a:t>workers </a:t>
                      </a:r>
                      <a:r>
                        <a:rPr sz="1800" spc="-10" dirty="0">
                          <a:latin typeface="Franklin Gothic Medium"/>
                          <a:cs typeface="Franklin Gothic Medium"/>
                        </a:rPr>
                        <a:t>how </a:t>
                      </a:r>
                      <a:r>
                        <a:rPr sz="1800" spc="-25" dirty="0">
                          <a:latin typeface="Franklin Gothic Medium"/>
                          <a:cs typeface="Franklin Gothic Medium"/>
                        </a:rPr>
                        <a:t>to </a:t>
                      </a:r>
                      <a:r>
                        <a:rPr sz="1800" spc="-5" dirty="0">
                          <a:latin typeface="Franklin Gothic Medium"/>
                          <a:cs typeface="Franklin Gothic Medium"/>
                        </a:rPr>
                        <a:t>safely </a:t>
                      </a:r>
                      <a:r>
                        <a:rPr sz="1800" spc="-434" dirty="0">
                          <a:latin typeface="Franklin Gothic Medium"/>
                          <a:cs typeface="Franklin Gothic Medium"/>
                        </a:rPr>
                        <a:t> </a:t>
                      </a:r>
                      <a:r>
                        <a:rPr sz="1800" spc="-10" dirty="0">
                          <a:latin typeface="Franklin Gothic Medium"/>
                          <a:cs typeface="Franklin Gothic Medium"/>
                        </a:rPr>
                        <a:t>remove </a:t>
                      </a:r>
                      <a:r>
                        <a:rPr sz="1800" dirty="0">
                          <a:latin typeface="Franklin Gothic Medium"/>
                          <a:cs typeface="Franklin Gothic Medium"/>
                        </a:rPr>
                        <a:t>lead</a:t>
                      </a:r>
                      <a:r>
                        <a:rPr sz="1800" spc="-10" dirty="0">
                          <a:latin typeface="Franklin Gothic Medium"/>
                          <a:cs typeface="Franklin Gothic Medium"/>
                        </a:rPr>
                        <a:t> </a:t>
                      </a:r>
                      <a:r>
                        <a:rPr sz="1800" spc="-5" dirty="0">
                          <a:latin typeface="Franklin Gothic Medium"/>
                          <a:cs typeface="Franklin Gothic Medium"/>
                        </a:rPr>
                        <a:t>paint</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4"/>
                  </a:ext>
                </a:extLst>
              </a:tr>
              <a:tr h="940435">
                <a:tc>
                  <a:txBody>
                    <a:bodyPr/>
                    <a:lstStyle/>
                    <a:p>
                      <a:pPr marL="12065" algn="ctr">
                        <a:lnSpc>
                          <a:spcPct val="100000"/>
                        </a:lnSpc>
                        <a:spcBef>
                          <a:spcPts val="310"/>
                        </a:spcBef>
                      </a:pPr>
                      <a:r>
                        <a:rPr sz="1800" dirty="0">
                          <a:latin typeface="Franklin Gothic Medium"/>
                          <a:cs typeface="Franklin Gothic Medium"/>
                        </a:rPr>
                        <a:t>5</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0805" marR="547370" algn="just">
                        <a:lnSpc>
                          <a:spcPct val="100000"/>
                        </a:lnSpc>
                        <a:spcBef>
                          <a:spcPts val="310"/>
                        </a:spcBef>
                      </a:pPr>
                      <a:r>
                        <a:rPr sz="1800" spc="-5" dirty="0">
                          <a:latin typeface="Franklin Gothic Medium"/>
                          <a:cs typeface="Franklin Gothic Medium"/>
                        </a:rPr>
                        <a:t>Switching workers after </a:t>
                      </a:r>
                      <a:r>
                        <a:rPr sz="1800" dirty="0">
                          <a:latin typeface="Franklin Gothic Medium"/>
                          <a:cs typeface="Franklin Gothic Medium"/>
                        </a:rPr>
                        <a:t>4 hours </a:t>
                      </a:r>
                      <a:r>
                        <a:rPr sz="1800" spc="-5" dirty="0">
                          <a:latin typeface="Franklin Gothic Medium"/>
                          <a:cs typeface="Franklin Gothic Medium"/>
                        </a:rPr>
                        <a:t>on </a:t>
                      </a:r>
                      <a:r>
                        <a:rPr sz="1800" dirty="0">
                          <a:latin typeface="Franklin Gothic Medium"/>
                          <a:cs typeface="Franklin Gothic Medium"/>
                        </a:rPr>
                        <a:t>a </a:t>
                      </a:r>
                      <a:r>
                        <a:rPr sz="1800" spc="-5" dirty="0">
                          <a:latin typeface="Franklin Gothic Medium"/>
                          <a:cs typeface="Franklin Gothic Medium"/>
                        </a:rPr>
                        <a:t>noisy </a:t>
                      </a:r>
                      <a:r>
                        <a:rPr sz="1800" spc="-434" dirty="0">
                          <a:latin typeface="Franklin Gothic Medium"/>
                          <a:cs typeface="Franklin Gothic Medium"/>
                        </a:rPr>
                        <a:t> </a:t>
                      </a:r>
                      <a:r>
                        <a:rPr sz="1800" dirty="0">
                          <a:latin typeface="Franklin Gothic Medium"/>
                          <a:cs typeface="Franklin Gothic Medium"/>
                        </a:rPr>
                        <a:t>piece </a:t>
                      </a:r>
                      <a:r>
                        <a:rPr sz="1800" spc="-5" dirty="0">
                          <a:latin typeface="Franklin Gothic Medium"/>
                          <a:cs typeface="Franklin Gothic Medium"/>
                        </a:rPr>
                        <a:t>of equipment </a:t>
                      </a:r>
                      <a:r>
                        <a:rPr sz="1800" spc="-25" dirty="0">
                          <a:latin typeface="Franklin Gothic Medium"/>
                          <a:cs typeface="Franklin Gothic Medium"/>
                        </a:rPr>
                        <a:t>to </a:t>
                      </a:r>
                      <a:r>
                        <a:rPr sz="1800" dirty="0">
                          <a:latin typeface="Franklin Gothic Medium"/>
                          <a:cs typeface="Franklin Gothic Medium"/>
                        </a:rPr>
                        <a:t>reduce </a:t>
                      </a:r>
                      <a:r>
                        <a:rPr sz="1800" spc="-5" dirty="0">
                          <a:latin typeface="Franklin Gothic Medium"/>
                          <a:cs typeface="Franklin Gothic Medium"/>
                        </a:rPr>
                        <a:t>the </a:t>
                      </a:r>
                      <a:r>
                        <a:rPr sz="1800" dirty="0">
                          <a:latin typeface="Franklin Gothic Medium"/>
                          <a:cs typeface="Franklin Gothic Medium"/>
                        </a:rPr>
                        <a:t>personal </a:t>
                      </a:r>
                      <a:r>
                        <a:rPr sz="1800" spc="-434" dirty="0">
                          <a:latin typeface="Franklin Gothic Medium"/>
                          <a:cs typeface="Franklin Gothic Medium"/>
                        </a:rPr>
                        <a:t> </a:t>
                      </a:r>
                      <a:r>
                        <a:rPr sz="1800" spc="-5" dirty="0">
                          <a:latin typeface="Franklin Gothic Medium"/>
                          <a:cs typeface="Franklin Gothic Medium"/>
                        </a:rPr>
                        <a:t>exposure</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5"/>
                  </a:ext>
                </a:extLst>
              </a:tr>
              <a:tr h="381000">
                <a:tc>
                  <a:txBody>
                    <a:bodyPr/>
                    <a:lstStyle/>
                    <a:p>
                      <a:pPr marL="12065" algn="ctr">
                        <a:lnSpc>
                          <a:spcPct val="100000"/>
                        </a:lnSpc>
                        <a:spcBef>
                          <a:spcPts val="310"/>
                        </a:spcBef>
                      </a:pPr>
                      <a:r>
                        <a:rPr sz="1800" dirty="0">
                          <a:latin typeface="Franklin Gothic Medium"/>
                          <a:cs typeface="Franklin Gothic Medium"/>
                        </a:rPr>
                        <a:t>6</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0805">
                        <a:lnSpc>
                          <a:spcPct val="100000"/>
                        </a:lnSpc>
                        <a:spcBef>
                          <a:spcPts val="310"/>
                        </a:spcBef>
                      </a:pPr>
                      <a:r>
                        <a:rPr sz="1800" spc="-5" dirty="0">
                          <a:latin typeface="Franklin Gothic Medium"/>
                          <a:cs typeface="Franklin Gothic Medium"/>
                        </a:rPr>
                        <a:t>Halting</a:t>
                      </a:r>
                      <a:r>
                        <a:rPr sz="1800" spc="-10" dirty="0">
                          <a:latin typeface="Franklin Gothic Medium"/>
                          <a:cs typeface="Franklin Gothic Medium"/>
                        </a:rPr>
                        <a:t> </a:t>
                      </a:r>
                      <a:r>
                        <a:rPr sz="1800" spc="-5" dirty="0">
                          <a:latin typeface="Franklin Gothic Medium"/>
                          <a:cs typeface="Franklin Gothic Medium"/>
                        </a:rPr>
                        <a:t>all</a:t>
                      </a:r>
                      <a:r>
                        <a:rPr sz="1800" spc="-20" dirty="0">
                          <a:latin typeface="Franklin Gothic Medium"/>
                          <a:cs typeface="Franklin Gothic Medium"/>
                        </a:rPr>
                        <a:t> </a:t>
                      </a:r>
                      <a:r>
                        <a:rPr sz="1800" spc="-10" dirty="0">
                          <a:latin typeface="Franklin Gothic Medium"/>
                          <a:cs typeface="Franklin Gothic Medium"/>
                        </a:rPr>
                        <a:t>asbestos</a:t>
                      </a:r>
                      <a:r>
                        <a:rPr sz="1800" spc="-5" dirty="0">
                          <a:latin typeface="Franklin Gothic Medium"/>
                          <a:cs typeface="Franklin Gothic Medium"/>
                        </a:rPr>
                        <a:t> use</a:t>
                      </a:r>
                      <a:r>
                        <a:rPr sz="1800" spc="5" dirty="0">
                          <a:latin typeface="Franklin Gothic Medium"/>
                          <a:cs typeface="Franklin Gothic Medium"/>
                        </a:rPr>
                        <a:t> </a:t>
                      </a:r>
                      <a:r>
                        <a:rPr sz="1800" dirty="0">
                          <a:latin typeface="Franklin Gothic Medium"/>
                          <a:cs typeface="Franklin Gothic Medium"/>
                        </a:rPr>
                        <a:t>in</a:t>
                      </a:r>
                      <a:r>
                        <a:rPr sz="1800" spc="-15" dirty="0">
                          <a:latin typeface="Franklin Gothic Medium"/>
                          <a:cs typeface="Franklin Gothic Medium"/>
                        </a:rPr>
                        <a:t> </a:t>
                      </a:r>
                      <a:r>
                        <a:rPr sz="1800" spc="-5" dirty="0">
                          <a:latin typeface="Franklin Gothic Medium"/>
                          <a:cs typeface="Franklin Gothic Medium"/>
                        </a:rPr>
                        <a:t>products</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6"/>
                  </a:ext>
                </a:extLst>
              </a:tr>
              <a:tr h="381000">
                <a:tc>
                  <a:txBody>
                    <a:bodyPr/>
                    <a:lstStyle/>
                    <a:p>
                      <a:pPr marL="12065" algn="ctr">
                        <a:lnSpc>
                          <a:spcPct val="100000"/>
                        </a:lnSpc>
                        <a:spcBef>
                          <a:spcPts val="310"/>
                        </a:spcBef>
                      </a:pPr>
                      <a:r>
                        <a:rPr sz="1800" dirty="0">
                          <a:latin typeface="Franklin Gothic Medium"/>
                          <a:cs typeface="Franklin Gothic Medium"/>
                        </a:rPr>
                        <a:t>7</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0805">
                        <a:lnSpc>
                          <a:spcPct val="100000"/>
                        </a:lnSpc>
                        <a:spcBef>
                          <a:spcPts val="310"/>
                        </a:spcBef>
                      </a:pPr>
                      <a:r>
                        <a:rPr sz="1800" spc="-5" dirty="0">
                          <a:latin typeface="Franklin Gothic Medium"/>
                          <a:cs typeface="Franklin Gothic Medium"/>
                        </a:rPr>
                        <a:t>Marking </a:t>
                      </a:r>
                      <a:r>
                        <a:rPr sz="1800" dirty="0">
                          <a:latin typeface="Franklin Gothic Medium"/>
                          <a:cs typeface="Franklin Gothic Medium"/>
                        </a:rPr>
                        <a:t>which</a:t>
                      </a:r>
                      <a:r>
                        <a:rPr sz="1800" spc="-30" dirty="0">
                          <a:latin typeface="Franklin Gothic Medium"/>
                          <a:cs typeface="Franklin Gothic Medium"/>
                        </a:rPr>
                        <a:t> </a:t>
                      </a:r>
                      <a:r>
                        <a:rPr sz="1800" spc="-5" dirty="0">
                          <a:latin typeface="Franklin Gothic Medium"/>
                          <a:cs typeface="Franklin Gothic Medium"/>
                        </a:rPr>
                        <a:t>outlets</a:t>
                      </a:r>
                      <a:r>
                        <a:rPr sz="1800" spc="-20" dirty="0">
                          <a:latin typeface="Franklin Gothic Medium"/>
                          <a:cs typeface="Franklin Gothic Medium"/>
                        </a:rPr>
                        <a:t> </a:t>
                      </a:r>
                      <a:r>
                        <a:rPr sz="1800" spc="-5" dirty="0">
                          <a:latin typeface="Franklin Gothic Medium"/>
                          <a:cs typeface="Franklin Gothic Medium"/>
                        </a:rPr>
                        <a:t>aren’t</a:t>
                      </a:r>
                      <a:r>
                        <a:rPr sz="1800" spc="5" dirty="0">
                          <a:latin typeface="Franklin Gothic Medium"/>
                          <a:cs typeface="Franklin Gothic Medium"/>
                        </a:rPr>
                        <a:t> </a:t>
                      </a:r>
                      <a:r>
                        <a:rPr sz="1800" spc="-5" dirty="0">
                          <a:latin typeface="Franklin Gothic Medium"/>
                          <a:cs typeface="Franklin Gothic Medium"/>
                        </a:rPr>
                        <a:t>GFCI</a:t>
                      </a:r>
                      <a:r>
                        <a:rPr sz="1800" spc="-30" dirty="0">
                          <a:latin typeface="Franklin Gothic Medium"/>
                          <a:cs typeface="Franklin Gothic Medium"/>
                        </a:rPr>
                        <a:t> </a:t>
                      </a:r>
                      <a:r>
                        <a:rPr sz="1800" spc="-10" dirty="0">
                          <a:latin typeface="Franklin Gothic Medium"/>
                          <a:cs typeface="Franklin Gothic Medium"/>
                        </a:rPr>
                        <a:t>protected</a:t>
                      </a:r>
                      <a:endParaRPr sz="1800" dirty="0">
                        <a:latin typeface="Franklin Gothic Medium"/>
                        <a:cs typeface="Franklin Gothic Medium"/>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7"/>
                  </a:ext>
                </a:extLst>
              </a:tr>
            </a:tbl>
          </a:graphicData>
        </a:graphic>
      </p:graphicFrame>
      <p:sp>
        <p:nvSpPr>
          <p:cNvPr id="17" name="object 17"/>
          <p:cNvSpPr txBox="1"/>
          <p:nvPr/>
        </p:nvSpPr>
        <p:spPr>
          <a:xfrm>
            <a:off x="8398891" y="290258"/>
            <a:ext cx="4222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Arial"/>
                <a:cs typeface="Arial"/>
              </a:rPr>
              <a:t>14</a:t>
            </a:r>
            <a:endParaRPr sz="2800" dirty="0">
              <a:latin typeface="Arial"/>
              <a:cs typeface="Arial"/>
            </a:endParaRPr>
          </a:p>
        </p:txBody>
      </p:sp>
      <p:grpSp>
        <p:nvGrpSpPr>
          <p:cNvPr id="18" name="object 18"/>
          <p:cNvGrpSpPr/>
          <p:nvPr/>
        </p:nvGrpSpPr>
        <p:grpSpPr>
          <a:xfrm>
            <a:off x="1066800" y="152400"/>
            <a:ext cx="1188085" cy="795020"/>
            <a:chOff x="1066800" y="152400"/>
            <a:chExt cx="1188085" cy="795020"/>
          </a:xfrm>
        </p:grpSpPr>
        <p:sp>
          <p:nvSpPr>
            <p:cNvPr id="19" name="object 1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0" name="object 2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1" name="object 21"/>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979423"/>
            <a:ext cx="6113780" cy="1671320"/>
          </a:xfrm>
          <a:prstGeom prst="rect">
            <a:avLst/>
          </a:prstGeom>
        </p:spPr>
        <p:txBody>
          <a:bodyPr vert="horz" wrap="square" lIns="0" tIns="12700" rIns="0" bIns="0" rtlCol="0">
            <a:spAutoFit/>
          </a:bodyPr>
          <a:lstStyle/>
          <a:p>
            <a:pPr marL="12700" marR="5080">
              <a:lnSpc>
                <a:spcPct val="100000"/>
              </a:lnSpc>
              <a:spcBef>
                <a:spcPts val="100"/>
              </a:spcBef>
            </a:pPr>
            <a:r>
              <a:rPr sz="3600" b="1" spc="-5" dirty="0">
                <a:latin typeface="Franklin Gothic Heavy"/>
                <a:cs typeface="Franklin Gothic Heavy"/>
              </a:rPr>
              <a:t>Education</a:t>
            </a:r>
            <a:r>
              <a:rPr sz="3600" b="1" spc="10" dirty="0">
                <a:latin typeface="Franklin Gothic Heavy"/>
                <a:cs typeface="Franklin Gothic Heavy"/>
              </a:rPr>
              <a:t> </a:t>
            </a:r>
            <a:r>
              <a:rPr sz="3600" b="1" spc="-5" dirty="0">
                <a:latin typeface="Franklin Gothic Heavy"/>
                <a:cs typeface="Franklin Gothic Heavy"/>
              </a:rPr>
              <a:t>and</a:t>
            </a:r>
            <a:r>
              <a:rPr sz="3600" b="1" spc="-10" dirty="0">
                <a:latin typeface="Franklin Gothic Heavy"/>
                <a:cs typeface="Franklin Gothic Heavy"/>
              </a:rPr>
              <a:t> training</a:t>
            </a:r>
            <a:r>
              <a:rPr sz="3600" b="1" spc="15" dirty="0">
                <a:latin typeface="Franklin Gothic Heavy"/>
                <a:cs typeface="Franklin Gothic Heavy"/>
              </a:rPr>
              <a:t> </a:t>
            </a:r>
            <a:r>
              <a:rPr sz="3600" b="1" spc="-10" dirty="0">
                <a:latin typeface="Franklin Gothic Heavy"/>
                <a:cs typeface="Franklin Gothic Heavy"/>
              </a:rPr>
              <a:t>are </a:t>
            </a:r>
            <a:r>
              <a:rPr sz="3600" b="1" spc="-5" dirty="0">
                <a:latin typeface="Franklin Gothic Heavy"/>
                <a:cs typeface="Franklin Gothic Heavy"/>
              </a:rPr>
              <a:t> </a:t>
            </a:r>
            <a:r>
              <a:rPr sz="3600" b="1" spc="5" dirty="0">
                <a:latin typeface="Franklin Gothic Heavy"/>
                <a:cs typeface="Franklin Gothic Heavy"/>
              </a:rPr>
              <a:t>important,</a:t>
            </a:r>
            <a:r>
              <a:rPr sz="3600" b="1" spc="10" dirty="0">
                <a:latin typeface="Franklin Gothic Heavy"/>
                <a:cs typeface="Franklin Gothic Heavy"/>
              </a:rPr>
              <a:t> </a:t>
            </a:r>
            <a:r>
              <a:rPr sz="3600" b="1" spc="-5" dirty="0">
                <a:latin typeface="Franklin Gothic Heavy"/>
                <a:cs typeface="Franklin Gothic Heavy"/>
              </a:rPr>
              <a:t>where</a:t>
            </a:r>
            <a:r>
              <a:rPr sz="3600" b="1" spc="-20" dirty="0">
                <a:latin typeface="Franklin Gothic Heavy"/>
                <a:cs typeface="Franklin Gothic Heavy"/>
              </a:rPr>
              <a:t> </a:t>
            </a:r>
            <a:r>
              <a:rPr sz="3600" b="1" spc="-5" dirty="0">
                <a:latin typeface="Franklin Gothic Heavy"/>
                <a:cs typeface="Franklin Gothic Heavy"/>
              </a:rPr>
              <a:t>are </a:t>
            </a:r>
            <a:r>
              <a:rPr sz="3600" b="1" spc="-25" dirty="0">
                <a:latin typeface="Franklin Gothic Heavy"/>
                <a:cs typeface="Franklin Gothic Heavy"/>
              </a:rPr>
              <a:t>they</a:t>
            </a:r>
            <a:r>
              <a:rPr sz="3600" b="1" spc="-15" dirty="0">
                <a:latin typeface="Franklin Gothic Heavy"/>
                <a:cs typeface="Franklin Gothic Heavy"/>
              </a:rPr>
              <a:t> </a:t>
            </a:r>
            <a:r>
              <a:rPr sz="3600" b="1" spc="-5" dirty="0">
                <a:latin typeface="Franklin Gothic Heavy"/>
                <a:cs typeface="Franklin Gothic Heavy"/>
              </a:rPr>
              <a:t>in </a:t>
            </a:r>
            <a:r>
              <a:rPr sz="3600" b="1" spc="-885" dirty="0">
                <a:latin typeface="Franklin Gothic Heavy"/>
                <a:cs typeface="Franklin Gothic Heavy"/>
              </a:rPr>
              <a:t> </a:t>
            </a:r>
            <a:r>
              <a:rPr sz="3600" b="1" spc="-10" dirty="0">
                <a:latin typeface="Franklin Gothic Heavy"/>
                <a:cs typeface="Franklin Gothic Heavy"/>
              </a:rPr>
              <a:t>the</a:t>
            </a:r>
            <a:r>
              <a:rPr sz="3600" b="1" spc="5" dirty="0">
                <a:latin typeface="Franklin Gothic Heavy"/>
                <a:cs typeface="Franklin Gothic Heavy"/>
              </a:rPr>
              <a:t> </a:t>
            </a:r>
            <a:r>
              <a:rPr sz="3600" b="1" spc="-10" dirty="0">
                <a:latin typeface="Franklin Gothic Heavy"/>
                <a:cs typeface="Franklin Gothic Heavy"/>
              </a:rPr>
              <a:t>hierarchy</a:t>
            </a:r>
            <a:r>
              <a:rPr sz="3600" b="1" spc="25" dirty="0">
                <a:latin typeface="Franklin Gothic Heavy"/>
                <a:cs typeface="Franklin Gothic Heavy"/>
              </a:rPr>
              <a:t> </a:t>
            </a:r>
            <a:r>
              <a:rPr sz="3600" b="1" spc="-5" dirty="0">
                <a:latin typeface="Franklin Gothic Heavy"/>
                <a:cs typeface="Franklin Gothic Heavy"/>
              </a:rPr>
              <a:t>of</a:t>
            </a:r>
            <a:r>
              <a:rPr sz="3600" b="1" dirty="0">
                <a:latin typeface="Franklin Gothic Heavy"/>
                <a:cs typeface="Franklin Gothic Heavy"/>
              </a:rPr>
              <a:t> </a:t>
            </a:r>
            <a:r>
              <a:rPr sz="3600" b="1" spc="-10" dirty="0">
                <a:latin typeface="Franklin Gothic Heavy"/>
                <a:cs typeface="Franklin Gothic Heavy"/>
              </a:rPr>
              <a:t>controls?</a:t>
            </a:r>
            <a:endParaRPr sz="3600" dirty="0">
              <a:latin typeface="Franklin Gothic Heavy"/>
              <a:cs typeface="Franklin Gothic Heavy"/>
            </a:endParaRPr>
          </a:p>
        </p:txBody>
      </p:sp>
      <p:grpSp>
        <p:nvGrpSpPr>
          <p:cNvPr id="5" name="object 5"/>
          <p:cNvGrpSpPr/>
          <p:nvPr/>
        </p:nvGrpSpPr>
        <p:grpSpPr>
          <a:xfrm>
            <a:off x="338340" y="2589276"/>
            <a:ext cx="8422005" cy="4269105"/>
            <a:chOff x="338340" y="2589276"/>
            <a:chExt cx="8422005" cy="4269105"/>
          </a:xfrm>
        </p:grpSpPr>
        <p:pic>
          <p:nvPicPr>
            <p:cNvPr id="6" name="object 6"/>
            <p:cNvPicPr/>
            <p:nvPr/>
          </p:nvPicPr>
          <p:blipFill>
            <a:blip r:embed="rId3" cstate="print"/>
            <a:stretch>
              <a:fillRect/>
            </a:stretch>
          </p:blipFill>
          <p:spPr>
            <a:xfrm>
              <a:off x="338340" y="2589276"/>
              <a:ext cx="5693651" cy="4268723"/>
            </a:xfrm>
            <a:prstGeom prst="rect">
              <a:avLst/>
            </a:prstGeom>
          </p:spPr>
        </p:pic>
        <p:pic>
          <p:nvPicPr>
            <p:cNvPr id="7" name="object 7"/>
            <p:cNvPicPr/>
            <p:nvPr/>
          </p:nvPicPr>
          <p:blipFill>
            <a:blip r:embed="rId4" cstate="print"/>
            <a:stretch>
              <a:fillRect/>
            </a:stretch>
          </p:blipFill>
          <p:spPr>
            <a:xfrm>
              <a:off x="533400" y="2784347"/>
              <a:ext cx="5105387" cy="3921252"/>
            </a:xfrm>
            <a:prstGeom prst="rect">
              <a:avLst/>
            </a:prstGeom>
          </p:spPr>
        </p:pic>
        <p:pic>
          <p:nvPicPr>
            <p:cNvPr id="8" name="object 8"/>
            <p:cNvPicPr/>
            <p:nvPr/>
          </p:nvPicPr>
          <p:blipFill>
            <a:blip r:embed="rId5" cstate="print"/>
            <a:stretch>
              <a:fillRect/>
            </a:stretch>
          </p:blipFill>
          <p:spPr>
            <a:xfrm>
              <a:off x="5899403" y="2724912"/>
              <a:ext cx="2827020" cy="653795"/>
            </a:xfrm>
            <a:prstGeom prst="rect">
              <a:avLst/>
            </a:prstGeom>
          </p:spPr>
        </p:pic>
        <p:pic>
          <p:nvPicPr>
            <p:cNvPr id="9" name="object 9"/>
            <p:cNvPicPr/>
            <p:nvPr/>
          </p:nvPicPr>
          <p:blipFill>
            <a:blip r:embed="rId6" cstate="print"/>
            <a:stretch>
              <a:fillRect/>
            </a:stretch>
          </p:blipFill>
          <p:spPr>
            <a:xfrm>
              <a:off x="7141464" y="3325368"/>
              <a:ext cx="342899" cy="300227"/>
            </a:xfrm>
            <a:prstGeom prst="rect">
              <a:avLst/>
            </a:prstGeom>
          </p:spPr>
        </p:pic>
        <p:pic>
          <p:nvPicPr>
            <p:cNvPr id="10" name="object 10"/>
            <p:cNvPicPr/>
            <p:nvPr/>
          </p:nvPicPr>
          <p:blipFill>
            <a:blip r:embed="rId7" cstate="print"/>
            <a:stretch>
              <a:fillRect/>
            </a:stretch>
          </p:blipFill>
          <p:spPr>
            <a:xfrm>
              <a:off x="5899403" y="3572255"/>
              <a:ext cx="2827020" cy="653795"/>
            </a:xfrm>
            <a:prstGeom prst="rect">
              <a:avLst/>
            </a:prstGeom>
          </p:spPr>
        </p:pic>
        <p:pic>
          <p:nvPicPr>
            <p:cNvPr id="11" name="object 11"/>
            <p:cNvPicPr/>
            <p:nvPr/>
          </p:nvPicPr>
          <p:blipFill>
            <a:blip r:embed="rId8" cstate="print"/>
            <a:stretch>
              <a:fillRect/>
            </a:stretch>
          </p:blipFill>
          <p:spPr>
            <a:xfrm>
              <a:off x="7141464" y="4175760"/>
              <a:ext cx="342899" cy="315467"/>
            </a:xfrm>
            <a:prstGeom prst="rect">
              <a:avLst/>
            </a:prstGeom>
          </p:spPr>
        </p:pic>
        <p:pic>
          <p:nvPicPr>
            <p:cNvPr id="12" name="object 12"/>
            <p:cNvPicPr/>
            <p:nvPr/>
          </p:nvPicPr>
          <p:blipFill>
            <a:blip r:embed="rId9" cstate="print"/>
            <a:stretch>
              <a:fillRect/>
            </a:stretch>
          </p:blipFill>
          <p:spPr>
            <a:xfrm>
              <a:off x="5899403" y="4439411"/>
              <a:ext cx="2827020" cy="653795"/>
            </a:xfrm>
            <a:prstGeom prst="rect">
              <a:avLst/>
            </a:prstGeom>
          </p:spPr>
        </p:pic>
        <p:pic>
          <p:nvPicPr>
            <p:cNvPr id="13" name="object 13"/>
            <p:cNvPicPr/>
            <p:nvPr/>
          </p:nvPicPr>
          <p:blipFill>
            <a:blip r:embed="rId10" cstate="print"/>
            <a:stretch>
              <a:fillRect/>
            </a:stretch>
          </p:blipFill>
          <p:spPr>
            <a:xfrm>
              <a:off x="7141464" y="5038344"/>
              <a:ext cx="342899" cy="284987"/>
            </a:xfrm>
            <a:prstGeom prst="rect">
              <a:avLst/>
            </a:prstGeom>
          </p:spPr>
        </p:pic>
        <p:pic>
          <p:nvPicPr>
            <p:cNvPr id="14" name="object 14"/>
            <p:cNvPicPr/>
            <p:nvPr/>
          </p:nvPicPr>
          <p:blipFill>
            <a:blip r:embed="rId11" cstate="print"/>
            <a:stretch>
              <a:fillRect/>
            </a:stretch>
          </p:blipFill>
          <p:spPr>
            <a:xfrm>
              <a:off x="5867400" y="5268467"/>
              <a:ext cx="2892551" cy="653795"/>
            </a:xfrm>
            <a:prstGeom prst="rect">
              <a:avLst/>
            </a:prstGeom>
          </p:spPr>
        </p:pic>
        <p:pic>
          <p:nvPicPr>
            <p:cNvPr id="15" name="object 15"/>
            <p:cNvPicPr/>
            <p:nvPr/>
          </p:nvPicPr>
          <p:blipFill>
            <a:blip r:embed="rId12" cstate="print"/>
            <a:stretch>
              <a:fillRect/>
            </a:stretch>
          </p:blipFill>
          <p:spPr>
            <a:xfrm>
              <a:off x="7141464" y="5868923"/>
              <a:ext cx="342899" cy="300227"/>
            </a:xfrm>
            <a:prstGeom prst="rect">
              <a:avLst/>
            </a:prstGeom>
          </p:spPr>
        </p:pic>
        <p:pic>
          <p:nvPicPr>
            <p:cNvPr id="16" name="object 16"/>
            <p:cNvPicPr/>
            <p:nvPr/>
          </p:nvPicPr>
          <p:blipFill>
            <a:blip r:embed="rId13" cstate="print"/>
            <a:stretch>
              <a:fillRect/>
            </a:stretch>
          </p:blipFill>
          <p:spPr>
            <a:xfrm>
              <a:off x="5899403" y="6115811"/>
              <a:ext cx="2827020" cy="653795"/>
            </a:xfrm>
            <a:prstGeom prst="rect">
              <a:avLst/>
            </a:prstGeom>
          </p:spPr>
        </p:pic>
      </p:grpSp>
      <p:sp>
        <p:nvSpPr>
          <p:cNvPr id="17" name="object 17"/>
          <p:cNvSpPr txBox="1"/>
          <p:nvPr/>
        </p:nvSpPr>
        <p:spPr>
          <a:xfrm>
            <a:off x="6000568" y="2952137"/>
            <a:ext cx="2543175" cy="3719195"/>
          </a:xfrm>
          <a:prstGeom prst="rect">
            <a:avLst/>
          </a:prstGeom>
        </p:spPr>
        <p:txBody>
          <a:bodyPr vert="horz" wrap="square" lIns="0" tIns="13335" rIns="0" bIns="0" rtlCol="0">
            <a:spAutoFit/>
          </a:bodyPr>
          <a:lstStyle/>
          <a:p>
            <a:pPr algn="ctr">
              <a:lnSpc>
                <a:spcPct val="100000"/>
              </a:lnSpc>
              <a:spcBef>
                <a:spcPts val="105"/>
              </a:spcBef>
            </a:pPr>
            <a:r>
              <a:rPr sz="2000" spc="-5" dirty="0">
                <a:solidFill>
                  <a:srgbClr val="FFFFFF"/>
                </a:solidFill>
                <a:latin typeface="Franklin Gothic Medium"/>
                <a:cs typeface="Franklin Gothic Medium"/>
              </a:rPr>
              <a:t>Elimination</a:t>
            </a:r>
            <a:endParaRPr sz="2000" dirty="0">
              <a:latin typeface="Franklin Gothic Medium"/>
              <a:cs typeface="Franklin Gothic Medium"/>
            </a:endParaRPr>
          </a:p>
          <a:p>
            <a:pPr marL="12065" marR="5080" indent="-1270" algn="ctr">
              <a:lnSpc>
                <a:spcPct val="277800"/>
              </a:lnSpc>
              <a:spcBef>
                <a:spcPts val="10"/>
              </a:spcBef>
            </a:pPr>
            <a:r>
              <a:rPr sz="2000" dirty="0">
                <a:solidFill>
                  <a:srgbClr val="FFFFFF"/>
                </a:solidFill>
                <a:latin typeface="Franklin Gothic Medium"/>
                <a:cs typeface="Franklin Gothic Medium"/>
              </a:rPr>
              <a:t>Substitution </a:t>
            </a:r>
            <a:r>
              <a:rPr sz="2000" spc="5" dirty="0">
                <a:solidFill>
                  <a:srgbClr val="FFFFFF"/>
                </a:solidFill>
                <a:latin typeface="Franklin Gothic Medium"/>
                <a:cs typeface="Franklin Gothic Medium"/>
              </a:rPr>
              <a:t> </a:t>
            </a:r>
            <a:r>
              <a:rPr sz="2000" dirty="0">
                <a:solidFill>
                  <a:srgbClr val="FFFFFF"/>
                </a:solidFill>
                <a:latin typeface="Franklin Gothic Medium"/>
                <a:cs typeface="Franklin Gothic Medium"/>
              </a:rPr>
              <a:t>Engineering </a:t>
            </a:r>
            <a:r>
              <a:rPr sz="2000" spc="-5" dirty="0">
                <a:solidFill>
                  <a:srgbClr val="FFFFFF"/>
                </a:solidFill>
                <a:latin typeface="Franklin Gothic Medium"/>
                <a:cs typeface="Franklin Gothic Medium"/>
              </a:rPr>
              <a:t>Controls </a:t>
            </a:r>
            <a:r>
              <a:rPr sz="2000" dirty="0">
                <a:solidFill>
                  <a:srgbClr val="FFFFFF"/>
                </a:solidFill>
                <a:latin typeface="Franklin Gothic Medium"/>
                <a:cs typeface="Franklin Gothic Medium"/>
              </a:rPr>
              <a:t> </a:t>
            </a:r>
            <a:r>
              <a:rPr sz="2000" spc="-10" dirty="0">
                <a:solidFill>
                  <a:srgbClr val="FFFFFF"/>
                </a:solidFill>
                <a:latin typeface="Franklin Gothic Medium"/>
                <a:cs typeface="Franklin Gothic Medium"/>
              </a:rPr>
              <a:t>A</a:t>
            </a:r>
            <a:r>
              <a:rPr sz="2000" dirty="0">
                <a:solidFill>
                  <a:srgbClr val="FFFFFF"/>
                </a:solidFill>
                <a:latin typeface="Franklin Gothic Medium"/>
                <a:cs typeface="Franklin Gothic Medium"/>
              </a:rPr>
              <a:t>d</a:t>
            </a:r>
            <a:r>
              <a:rPr sz="2000" spc="-5" dirty="0">
                <a:solidFill>
                  <a:srgbClr val="FFFFFF"/>
                </a:solidFill>
                <a:latin typeface="Franklin Gothic Medium"/>
                <a:cs typeface="Franklin Gothic Medium"/>
              </a:rPr>
              <a:t>m</a:t>
            </a:r>
            <a:r>
              <a:rPr sz="2000" dirty="0">
                <a:solidFill>
                  <a:srgbClr val="FFFFFF"/>
                </a:solidFill>
                <a:latin typeface="Franklin Gothic Medium"/>
                <a:cs typeface="Franklin Gothic Medium"/>
              </a:rPr>
              <a:t>i</a:t>
            </a:r>
            <a:r>
              <a:rPr sz="2000" spc="-10" dirty="0">
                <a:solidFill>
                  <a:srgbClr val="FFFFFF"/>
                </a:solidFill>
                <a:latin typeface="Franklin Gothic Medium"/>
                <a:cs typeface="Franklin Gothic Medium"/>
              </a:rPr>
              <a:t>n</a:t>
            </a:r>
            <a:r>
              <a:rPr sz="2000" dirty="0">
                <a:solidFill>
                  <a:srgbClr val="FFFFFF"/>
                </a:solidFill>
                <a:latin typeface="Franklin Gothic Medium"/>
                <a:cs typeface="Franklin Gothic Medium"/>
              </a:rPr>
              <a:t>ist</a:t>
            </a:r>
            <a:r>
              <a:rPr sz="2000" spc="-10" dirty="0">
                <a:solidFill>
                  <a:srgbClr val="FFFFFF"/>
                </a:solidFill>
                <a:latin typeface="Franklin Gothic Medium"/>
                <a:cs typeface="Franklin Gothic Medium"/>
              </a:rPr>
              <a:t>r</a:t>
            </a:r>
            <a:r>
              <a:rPr sz="2000" spc="-5" dirty="0">
                <a:solidFill>
                  <a:srgbClr val="FFFFFF"/>
                </a:solidFill>
                <a:latin typeface="Franklin Gothic Medium"/>
                <a:cs typeface="Franklin Gothic Medium"/>
              </a:rPr>
              <a:t>a</a:t>
            </a:r>
            <a:r>
              <a:rPr sz="2000" dirty="0">
                <a:solidFill>
                  <a:srgbClr val="FFFFFF"/>
                </a:solidFill>
                <a:latin typeface="Franklin Gothic Medium"/>
                <a:cs typeface="Franklin Gothic Medium"/>
              </a:rPr>
              <a:t>ti</a:t>
            </a:r>
            <a:r>
              <a:rPr sz="2000" spc="-15" dirty="0">
                <a:solidFill>
                  <a:srgbClr val="FFFFFF"/>
                </a:solidFill>
                <a:latin typeface="Franklin Gothic Medium"/>
                <a:cs typeface="Franklin Gothic Medium"/>
              </a:rPr>
              <a:t>v</a:t>
            </a:r>
            <a:r>
              <a:rPr sz="2000" dirty="0">
                <a:solidFill>
                  <a:srgbClr val="FFFFFF"/>
                </a:solidFill>
                <a:latin typeface="Franklin Gothic Medium"/>
                <a:cs typeface="Franklin Gothic Medium"/>
              </a:rPr>
              <a:t>e</a:t>
            </a:r>
            <a:r>
              <a:rPr sz="2000" spc="-180" dirty="0">
                <a:solidFill>
                  <a:srgbClr val="FFFFFF"/>
                </a:solidFill>
                <a:latin typeface="Franklin Gothic Medium"/>
                <a:cs typeface="Franklin Gothic Medium"/>
              </a:rPr>
              <a:t> </a:t>
            </a:r>
            <a:r>
              <a:rPr sz="2000" dirty="0">
                <a:solidFill>
                  <a:srgbClr val="FFFFFF"/>
                </a:solidFill>
                <a:latin typeface="Franklin Gothic Medium"/>
                <a:cs typeface="Franklin Gothic Medium"/>
              </a:rPr>
              <a:t>C</a:t>
            </a:r>
            <a:r>
              <a:rPr sz="2000" spc="-5" dirty="0">
                <a:solidFill>
                  <a:srgbClr val="FFFFFF"/>
                </a:solidFill>
                <a:latin typeface="Franklin Gothic Medium"/>
                <a:cs typeface="Franklin Gothic Medium"/>
              </a:rPr>
              <a:t>o</a:t>
            </a:r>
            <a:r>
              <a:rPr sz="2000" spc="-10" dirty="0">
                <a:solidFill>
                  <a:srgbClr val="FFFFFF"/>
                </a:solidFill>
                <a:latin typeface="Franklin Gothic Medium"/>
                <a:cs typeface="Franklin Gothic Medium"/>
              </a:rPr>
              <a:t>n</a:t>
            </a:r>
            <a:r>
              <a:rPr sz="2000" dirty="0">
                <a:solidFill>
                  <a:srgbClr val="FFFFFF"/>
                </a:solidFill>
                <a:latin typeface="Franklin Gothic Medium"/>
                <a:cs typeface="Franklin Gothic Medium"/>
              </a:rPr>
              <a:t>t</a:t>
            </a:r>
            <a:r>
              <a:rPr sz="2000" spc="-20" dirty="0">
                <a:solidFill>
                  <a:srgbClr val="FFFFFF"/>
                </a:solidFill>
                <a:latin typeface="Franklin Gothic Medium"/>
                <a:cs typeface="Franklin Gothic Medium"/>
              </a:rPr>
              <a:t>r</a:t>
            </a:r>
            <a:r>
              <a:rPr sz="2000" spc="-5" dirty="0">
                <a:solidFill>
                  <a:srgbClr val="FFFFFF"/>
                </a:solidFill>
                <a:latin typeface="Franklin Gothic Medium"/>
                <a:cs typeface="Franklin Gothic Medium"/>
              </a:rPr>
              <a:t>o</a:t>
            </a:r>
            <a:r>
              <a:rPr sz="2000" dirty="0">
                <a:solidFill>
                  <a:srgbClr val="FFFFFF"/>
                </a:solidFill>
                <a:latin typeface="Franklin Gothic Medium"/>
                <a:cs typeface="Franklin Gothic Medium"/>
              </a:rPr>
              <a:t>ls  </a:t>
            </a:r>
            <a:r>
              <a:rPr sz="2000" spc="-5" dirty="0">
                <a:solidFill>
                  <a:srgbClr val="FFFFFF"/>
                </a:solidFill>
                <a:latin typeface="Franklin Gothic Medium"/>
                <a:cs typeface="Franklin Gothic Medium"/>
              </a:rPr>
              <a:t>Personal</a:t>
            </a:r>
            <a:r>
              <a:rPr sz="2000" spc="-110" dirty="0">
                <a:solidFill>
                  <a:srgbClr val="FFFFFF"/>
                </a:solidFill>
                <a:latin typeface="Franklin Gothic Medium"/>
                <a:cs typeface="Franklin Gothic Medium"/>
              </a:rPr>
              <a:t> </a:t>
            </a:r>
            <a:r>
              <a:rPr sz="2000" spc="-10" dirty="0">
                <a:solidFill>
                  <a:srgbClr val="FFFFFF"/>
                </a:solidFill>
                <a:latin typeface="Franklin Gothic Medium"/>
                <a:cs typeface="Franklin Gothic Medium"/>
              </a:rPr>
              <a:t>Protection</a:t>
            </a:r>
            <a:endParaRPr sz="2000" dirty="0">
              <a:latin typeface="Franklin Gothic Medium"/>
              <a:cs typeface="Franklin Gothic Medium"/>
            </a:endParaRPr>
          </a:p>
        </p:txBody>
      </p:sp>
      <p:grpSp>
        <p:nvGrpSpPr>
          <p:cNvPr id="18" name="object 18"/>
          <p:cNvGrpSpPr/>
          <p:nvPr/>
        </p:nvGrpSpPr>
        <p:grpSpPr>
          <a:xfrm>
            <a:off x="4868036" y="5177409"/>
            <a:ext cx="1009650" cy="776605"/>
            <a:chOff x="4868036" y="5177409"/>
            <a:chExt cx="1009650" cy="776605"/>
          </a:xfrm>
        </p:grpSpPr>
        <p:sp>
          <p:nvSpPr>
            <p:cNvPr id="19" name="object 19"/>
            <p:cNvSpPr/>
            <p:nvPr/>
          </p:nvSpPr>
          <p:spPr>
            <a:xfrm>
              <a:off x="4877561" y="5186934"/>
              <a:ext cx="990600" cy="757555"/>
            </a:xfrm>
            <a:custGeom>
              <a:avLst/>
              <a:gdLst/>
              <a:ahLst/>
              <a:cxnLst/>
              <a:rect l="l" t="t" r="r" b="b"/>
              <a:pathLst>
                <a:path w="990600" h="757554">
                  <a:moveTo>
                    <a:pt x="611886" y="0"/>
                  </a:moveTo>
                  <a:lnTo>
                    <a:pt x="611886" y="189357"/>
                  </a:lnTo>
                  <a:lnTo>
                    <a:pt x="0" y="189357"/>
                  </a:lnTo>
                  <a:lnTo>
                    <a:pt x="0" y="568071"/>
                  </a:lnTo>
                  <a:lnTo>
                    <a:pt x="611886" y="568071"/>
                  </a:lnTo>
                  <a:lnTo>
                    <a:pt x="611886" y="757428"/>
                  </a:lnTo>
                  <a:lnTo>
                    <a:pt x="990600" y="378714"/>
                  </a:lnTo>
                  <a:lnTo>
                    <a:pt x="611886" y="0"/>
                  </a:lnTo>
                  <a:close/>
                </a:path>
              </a:pathLst>
            </a:custGeom>
            <a:solidFill>
              <a:srgbClr val="3366FF"/>
            </a:solidFill>
          </p:spPr>
          <p:txBody>
            <a:bodyPr wrap="square" lIns="0" tIns="0" rIns="0" bIns="0" rtlCol="0"/>
            <a:lstStyle/>
            <a:p>
              <a:endParaRPr dirty="0"/>
            </a:p>
          </p:txBody>
        </p:sp>
        <p:sp>
          <p:nvSpPr>
            <p:cNvPr id="20" name="object 20"/>
            <p:cNvSpPr/>
            <p:nvPr/>
          </p:nvSpPr>
          <p:spPr>
            <a:xfrm>
              <a:off x="4877561" y="5186934"/>
              <a:ext cx="990600" cy="757555"/>
            </a:xfrm>
            <a:custGeom>
              <a:avLst/>
              <a:gdLst/>
              <a:ahLst/>
              <a:cxnLst/>
              <a:rect l="l" t="t" r="r" b="b"/>
              <a:pathLst>
                <a:path w="990600" h="757554">
                  <a:moveTo>
                    <a:pt x="0" y="189357"/>
                  </a:moveTo>
                  <a:lnTo>
                    <a:pt x="611886" y="189357"/>
                  </a:lnTo>
                  <a:lnTo>
                    <a:pt x="611886" y="0"/>
                  </a:lnTo>
                  <a:lnTo>
                    <a:pt x="990600" y="378714"/>
                  </a:lnTo>
                  <a:lnTo>
                    <a:pt x="611886" y="757428"/>
                  </a:lnTo>
                  <a:lnTo>
                    <a:pt x="611886" y="568071"/>
                  </a:lnTo>
                  <a:lnTo>
                    <a:pt x="0" y="568071"/>
                  </a:lnTo>
                  <a:lnTo>
                    <a:pt x="0" y="189357"/>
                  </a:lnTo>
                  <a:close/>
                </a:path>
              </a:pathLst>
            </a:custGeom>
            <a:ln w="19050">
              <a:solidFill>
                <a:srgbClr val="FFFFFF"/>
              </a:solidFill>
            </a:ln>
          </p:spPr>
          <p:txBody>
            <a:bodyPr wrap="square" lIns="0" tIns="0" rIns="0" bIns="0" rtlCol="0"/>
            <a:lstStyle/>
            <a:p>
              <a:endParaRPr dirty="0"/>
            </a:p>
          </p:txBody>
        </p:sp>
      </p:grpSp>
      <p:sp>
        <p:nvSpPr>
          <p:cNvPr id="21" name="object 21"/>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15</a:t>
            </a:r>
            <a:endParaRPr sz="2800" dirty="0">
              <a:latin typeface="Arial"/>
              <a:cs typeface="Arial"/>
            </a:endParaRPr>
          </a:p>
        </p:txBody>
      </p:sp>
      <p:grpSp>
        <p:nvGrpSpPr>
          <p:cNvPr id="22" name="object 22"/>
          <p:cNvGrpSpPr/>
          <p:nvPr/>
        </p:nvGrpSpPr>
        <p:grpSpPr>
          <a:xfrm>
            <a:off x="6847331" y="1086611"/>
            <a:ext cx="2225040" cy="1097280"/>
            <a:chOff x="6847331" y="1086611"/>
            <a:chExt cx="2225040" cy="1097280"/>
          </a:xfrm>
        </p:grpSpPr>
        <p:pic>
          <p:nvPicPr>
            <p:cNvPr id="23" name="object 23"/>
            <p:cNvPicPr/>
            <p:nvPr/>
          </p:nvPicPr>
          <p:blipFill>
            <a:blip r:embed="rId14" cstate="print"/>
            <a:stretch>
              <a:fillRect/>
            </a:stretch>
          </p:blipFill>
          <p:spPr>
            <a:xfrm>
              <a:off x="7136891" y="1574291"/>
              <a:ext cx="1935479" cy="507491"/>
            </a:xfrm>
            <a:prstGeom prst="rect">
              <a:avLst/>
            </a:prstGeom>
          </p:spPr>
        </p:pic>
        <p:pic>
          <p:nvPicPr>
            <p:cNvPr id="24" name="object 24"/>
            <p:cNvPicPr/>
            <p:nvPr/>
          </p:nvPicPr>
          <p:blipFill>
            <a:blip r:embed="rId15" cstate="print"/>
            <a:stretch>
              <a:fillRect/>
            </a:stretch>
          </p:blipFill>
          <p:spPr>
            <a:xfrm>
              <a:off x="7338060" y="1543811"/>
              <a:ext cx="1594103" cy="640079"/>
            </a:xfrm>
            <a:prstGeom prst="rect">
              <a:avLst/>
            </a:prstGeom>
          </p:spPr>
        </p:pic>
        <p:pic>
          <p:nvPicPr>
            <p:cNvPr id="25" name="object 25"/>
            <p:cNvPicPr/>
            <p:nvPr/>
          </p:nvPicPr>
          <p:blipFill>
            <a:blip r:embed="rId16" cstate="print"/>
            <a:stretch>
              <a:fillRect/>
            </a:stretch>
          </p:blipFill>
          <p:spPr>
            <a:xfrm>
              <a:off x="7161275" y="1598676"/>
              <a:ext cx="1831847" cy="403859"/>
            </a:xfrm>
            <a:prstGeom prst="rect">
              <a:avLst/>
            </a:prstGeom>
          </p:spPr>
        </p:pic>
        <p:pic>
          <p:nvPicPr>
            <p:cNvPr id="26" name="object 26"/>
            <p:cNvPicPr/>
            <p:nvPr/>
          </p:nvPicPr>
          <p:blipFill>
            <a:blip r:embed="rId17" cstate="print"/>
            <a:stretch>
              <a:fillRect/>
            </a:stretch>
          </p:blipFill>
          <p:spPr>
            <a:xfrm>
              <a:off x="6908291" y="1117091"/>
              <a:ext cx="2164079" cy="507491"/>
            </a:xfrm>
            <a:prstGeom prst="rect">
              <a:avLst/>
            </a:prstGeom>
          </p:spPr>
        </p:pic>
        <p:pic>
          <p:nvPicPr>
            <p:cNvPr id="27" name="object 27"/>
            <p:cNvPicPr/>
            <p:nvPr/>
          </p:nvPicPr>
          <p:blipFill>
            <a:blip r:embed="rId18" cstate="print"/>
            <a:stretch>
              <a:fillRect/>
            </a:stretch>
          </p:blipFill>
          <p:spPr>
            <a:xfrm>
              <a:off x="6847331" y="1086611"/>
              <a:ext cx="2104643" cy="640079"/>
            </a:xfrm>
            <a:prstGeom prst="rect">
              <a:avLst/>
            </a:prstGeom>
          </p:spPr>
        </p:pic>
        <p:pic>
          <p:nvPicPr>
            <p:cNvPr id="28" name="object 28"/>
            <p:cNvPicPr/>
            <p:nvPr/>
          </p:nvPicPr>
          <p:blipFill>
            <a:blip r:embed="rId19" cstate="print"/>
            <a:stretch>
              <a:fillRect/>
            </a:stretch>
          </p:blipFill>
          <p:spPr>
            <a:xfrm>
              <a:off x="6932675" y="1141476"/>
              <a:ext cx="2060447" cy="403859"/>
            </a:xfrm>
            <a:prstGeom prst="rect">
              <a:avLst/>
            </a:prstGeom>
          </p:spPr>
        </p:pic>
      </p:grpSp>
      <p:sp>
        <p:nvSpPr>
          <p:cNvPr id="29" name="object 29"/>
          <p:cNvSpPr txBox="1"/>
          <p:nvPr/>
        </p:nvSpPr>
        <p:spPr>
          <a:xfrm>
            <a:off x="7012940" y="1016609"/>
            <a:ext cx="1718945" cy="939800"/>
          </a:xfrm>
          <a:prstGeom prst="rect">
            <a:avLst/>
          </a:prstGeom>
        </p:spPr>
        <p:txBody>
          <a:bodyPr vert="horz" wrap="square" lIns="0" tIns="12700" rIns="0" bIns="0" rtlCol="0">
            <a:spAutoFit/>
          </a:bodyPr>
          <a:lstStyle/>
          <a:p>
            <a:pPr marL="503555" marR="5080" indent="-491490">
              <a:lnSpc>
                <a:spcPct val="150000"/>
              </a:lnSpc>
              <a:spcBef>
                <a:spcPts val="100"/>
              </a:spcBef>
            </a:pPr>
            <a:r>
              <a:rPr sz="2000" spc="-5" dirty="0">
                <a:solidFill>
                  <a:srgbClr val="FFFFFF"/>
                </a:solidFill>
                <a:latin typeface="Franklin Gothic Medium"/>
                <a:cs typeface="Franklin Gothic Medium"/>
              </a:rPr>
              <a:t>Safety</a:t>
            </a:r>
            <a:r>
              <a:rPr sz="2000" spc="-95" dirty="0">
                <a:solidFill>
                  <a:srgbClr val="FFFFFF"/>
                </a:solidFill>
                <a:latin typeface="Franklin Gothic Medium"/>
                <a:cs typeface="Franklin Gothic Medium"/>
              </a:rPr>
              <a:t> </a:t>
            </a:r>
            <a:r>
              <a:rPr sz="2000" spc="-5" dirty="0">
                <a:solidFill>
                  <a:srgbClr val="FFFFFF"/>
                </a:solidFill>
                <a:latin typeface="Franklin Gothic Medium"/>
                <a:cs typeface="Franklin Gothic Medium"/>
              </a:rPr>
              <a:t>Program </a:t>
            </a:r>
            <a:r>
              <a:rPr sz="2000" spc="-484" dirty="0">
                <a:solidFill>
                  <a:srgbClr val="FFFFFF"/>
                </a:solidFill>
                <a:latin typeface="Franklin Gothic Medium"/>
                <a:cs typeface="Franklin Gothic Medium"/>
              </a:rPr>
              <a:t> </a:t>
            </a:r>
            <a:r>
              <a:rPr sz="2000" dirty="0">
                <a:solidFill>
                  <a:srgbClr val="FFFFFF"/>
                </a:solidFill>
                <a:latin typeface="Franklin Gothic Medium"/>
                <a:cs typeface="Franklin Gothic Medium"/>
              </a:rPr>
              <a:t>Element</a:t>
            </a:r>
            <a:r>
              <a:rPr sz="2000" spc="-55" dirty="0">
                <a:solidFill>
                  <a:srgbClr val="FFFFFF"/>
                </a:solidFill>
                <a:latin typeface="Franklin Gothic Medium"/>
                <a:cs typeface="Franklin Gothic Medium"/>
              </a:rPr>
              <a:t> </a:t>
            </a:r>
            <a:r>
              <a:rPr sz="2000" dirty="0">
                <a:solidFill>
                  <a:srgbClr val="FFFFFF"/>
                </a:solidFill>
                <a:latin typeface="Franklin Gothic Medium"/>
                <a:cs typeface="Franklin Gothic Medium"/>
              </a:rPr>
              <a:t>5</a:t>
            </a:r>
            <a:endParaRPr sz="2000" dirty="0">
              <a:latin typeface="Franklin Gothic Medium"/>
              <a:cs typeface="Franklin Gothic Medium"/>
            </a:endParaRPr>
          </a:p>
        </p:txBody>
      </p:sp>
      <p:grpSp>
        <p:nvGrpSpPr>
          <p:cNvPr id="30" name="object 30"/>
          <p:cNvGrpSpPr/>
          <p:nvPr/>
        </p:nvGrpSpPr>
        <p:grpSpPr>
          <a:xfrm>
            <a:off x="1066800" y="152400"/>
            <a:ext cx="1188085" cy="795020"/>
            <a:chOff x="1066800" y="152400"/>
            <a:chExt cx="1188085" cy="795020"/>
          </a:xfrm>
        </p:grpSpPr>
        <p:sp>
          <p:nvSpPr>
            <p:cNvPr id="31" name="object 3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32" name="object 3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33" name="object 33"/>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2141347" y="1548066"/>
            <a:ext cx="4860290" cy="2067560"/>
          </a:xfrm>
          <a:prstGeom prst="rect">
            <a:avLst/>
          </a:prstGeom>
        </p:spPr>
        <p:txBody>
          <a:bodyPr vert="horz" wrap="square" lIns="0" tIns="12700" rIns="0" bIns="0" rtlCol="0">
            <a:spAutoFit/>
          </a:bodyPr>
          <a:lstStyle/>
          <a:p>
            <a:pPr marL="29209" marR="22225" algn="ctr">
              <a:lnSpc>
                <a:spcPct val="140900"/>
              </a:lnSpc>
              <a:spcBef>
                <a:spcPts val="100"/>
              </a:spcBef>
            </a:pPr>
            <a:r>
              <a:rPr sz="3600" b="1" spc="-5" dirty="0">
                <a:latin typeface="Franklin Gothic Heavy"/>
                <a:cs typeface="Franklin Gothic Heavy"/>
              </a:rPr>
              <a:t>Regulatory </a:t>
            </a:r>
            <a:r>
              <a:rPr sz="3600" b="1" spc="-20" dirty="0">
                <a:latin typeface="Franklin Gothic Heavy"/>
                <a:cs typeface="Franklin Gothic Heavy"/>
              </a:rPr>
              <a:t>framework </a:t>
            </a:r>
            <a:r>
              <a:rPr sz="3600" b="1" spc="-890" dirty="0">
                <a:latin typeface="Franklin Gothic Heavy"/>
                <a:cs typeface="Franklin Gothic Heavy"/>
              </a:rPr>
              <a:t> </a:t>
            </a:r>
            <a:r>
              <a:rPr sz="3600" b="1" spc="-5" dirty="0">
                <a:latin typeface="Franklin Gothic Heavy"/>
                <a:cs typeface="Franklin Gothic Heavy"/>
              </a:rPr>
              <a:t>1926</a:t>
            </a:r>
            <a:r>
              <a:rPr sz="3600" b="1" spc="-10" dirty="0">
                <a:latin typeface="Franklin Gothic Heavy"/>
                <a:cs typeface="Franklin Gothic Heavy"/>
              </a:rPr>
              <a:t> </a:t>
            </a:r>
            <a:r>
              <a:rPr sz="3600" b="1" spc="5" dirty="0">
                <a:latin typeface="Franklin Gothic Heavy"/>
                <a:cs typeface="Franklin Gothic Heavy"/>
              </a:rPr>
              <a:t>Subpart</a:t>
            </a:r>
            <a:r>
              <a:rPr sz="3600" b="1" spc="10" dirty="0">
                <a:latin typeface="Franklin Gothic Heavy"/>
                <a:cs typeface="Franklin Gothic Heavy"/>
              </a:rPr>
              <a:t> </a:t>
            </a:r>
            <a:r>
              <a:rPr sz="3600" b="1" spc="-5" dirty="0">
                <a:latin typeface="Franklin Gothic Heavy"/>
                <a:cs typeface="Franklin Gothic Heavy"/>
              </a:rPr>
              <a:t>C</a:t>
            </a:r>
            <a:endParaRPr sz="3600" dirty="0">
              <a:latin typeface="Franklin Gothic Heavy"/>
              <a:cs typeface="Franklin Gothic Heavy"/>
            </a:endParaRPr>
          </a:p>
          <a:p>
            <a:pPr algn="ctr">
              <a:lnSpc>
                <a:spcPct val="100000"/>
              </a:lnSpc>
              <a:spcBef>
                <a:spcPts val="1025"/>
              </a:spcBef>
            </a:pPr>
            <a:r>
              <a:rPr sz="2400" spc="-5" dirty="0">
                <a:latin typeface="Franklin Gothic Medium"/>
                <a:cs typeface="Franklin Gothic Medium"/>
              </a:rPr>
              <a:t>General</a:t>
            </a:r>
            <a:r>
              <a:rPr sz="2400" spc="15" dirty="0">
                <a:latin typeface="Franklin Gothic Medium"/>
                <a:cs typeface="Franklin Gothic Medium"/>
              </a:rPr>
              <a:t> </a:t>
            </a:r>
            <a:r>
              <a:rPr sz="2400" spc="-15" dirty="0">
                <a:latin typeface="Franklin Gothic Medium"/>
                <a:cs typeface="Franklin Gothic Medium"/>
              </a:rPr>
              <a:t>Safety</a:t>
            </a:r>
            <a:r>
              <a:rPr sz="2400" spc="20" dirty="0">
                <a:latin typeface="Franklin Gothic Medium"/>
                <a:cs typeface="Franklin Gothic Medium"/>
              </a:rPr>
              <a:t> </a:t>
            </a:r>
            <a:r>
              <a:rPr sz="2400" spc="-5" dirty="0">
                <a:latin typeface="Franklin Gothic Medium"/>
                <a:cs typeface="Franklin Gothic Medium"/>
              </a:rPr>
              <a:t>and</a:t>
            </a:r>
            <a:r>
              <a:rPr sz="2400" spc="-10" dirty="0">
                <a:latin typeface="Franklin Gothic Medium"/>
                <a:cs typeface="Franklin Gothic Medium"/>
              </a:rPr>
              <a:t> </a:t>
            </a:r>
            <a:r>
              <a:rPr sz="2400" spc="-5" dirty="0">
                <a:latin typeface="Franklin Gothic Medium"/>
                <a:cs typeface="Franklin Gothic Medium"/>
              </a:rPr>
              <a:t>Health Provisions</a:t>
            </a:r>
            <a:endParaRPr sz="2400" dirty="0">
              <a:latin typeface="Franklin Gothic Medium"/>
              <a:cs typeface="Franklin Gothic Medium"/>
            </a:endParaRPr>
          </a:p>
        </p:txBody>
      </p:sp>
      <p:sp>
        <p:nvSpPr>
          <p:cNvPr id="12" name="object 12"/>
          <p:cNvSpPr txBox="1"/>
          <p:nvPr/>
        </p:nvSpPr>
        <p:spPr>
          <a:xfrm>
            <a:off x="8398891" y="290258"/>
            <a:ext cx="4222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Arial"/>
                <a:cs typeface="Arial"/>
              </a:rPr>
              <a:t>16</a:t>
            </a:r>
            <a:endParaRPr sz="2800" dirty="0">
              <a:latin typeface="Arial"/>
              <a:cs typeface="Arial"/>
            </a:endParaRPr>
          </a:p>
        </p:txBody>
      </p:sp>
      <p:grpSp>
        <p:nvGrpSpPr>
          <p:cNvPr id="13" name="object 13"/>
          <p:cNvGrpSpPr/>
          <p:nvPr/>
        </p:nvGrpSpPr>
        <p:grpSpPr>
          <a:xfrm>
            <a:off x="1066800" y="152400"/>
            <a:ext cx="1188085" cy="795020"/>
            <a:chOff x="1066800" y="152400"/>
            <a:chExt cx="1188085" cy="795020"/>
          </a:xfrm>
        </p:grpSpPr>
        <p:sp>
          <p:nvSpPr>
            <p:cNvPr id="14" name="object 14"/>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5" name="object 15"/>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6" name="object 16"/>
          <p:cNvSpPr txBox="1"/>
          <p:nvPr/>
        </p:nvSpPr>
        <p:spPr>
          <a:xfrm>
            <a:off x="1266571" y="289969"/>
            <a:ext cx="740410" cy="513080"/>
          </a:xfrm>
          <a:prstGeom prst="rect">
            <a:avLst/>
          </a:prstGeom>
        </p:spPr>
        <p:txBody>
          <a:bodyPr vert="horz" wrap="square" lIns="0" tIns="12065" rIns="0" bIns="0" rtlCol="0">
            <a:spAutoFit/>
          </a:bodyPr>
          <a:lstStyle/>
          <a:p>
            <a:pPr marL="297180" marR="5080" indent="-285115">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a:t>
            </a:r>
            <a:r>
              <a:rPr sz="1600" b="1" spc="-10" dirty="0">
                <a:solidFill>
                  <a:srgbClr val="FFFFFF"/>
                </a:solidFill>
                <a:latin typeface="Microsoft Sans Serif"/>
                <a:cs typeface="Microsoft Sans Serif"/>
              </a:rPr>
              <a:t>bpa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t  C</a:t>
            </a:r>
            <a:endParaRPr sz="1600" dirty="0">
              <a:latin typeface="Microsoft Sans Serif"/>
              <a:cs typeface="Microsoft Sans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492251" y="3505892"/>
            <a:ext cx="4415790" cy="829944"/>
          </a:xfrm>
          <a:prstGeom prst="rect">
            <a:avLst/>
          </a:prstGeom>
        </p:spPr>
        <p:txBody>
          <a:bodyPr vert="horz" wrap="square" lIns="0" tIns="0" rIns="0" bIns="0" rtlCol="0">
            <a:spAutoFit/>
          </a:bodyPr>
          <a:lstStyle/>
          <a:p>
            <a:pPr>
              <a:lnSpc>
                <a:spcPts val="3125"/>
              </a:lnSpc>
            </a:pPr>
            <a:r>
              <a:rPr sz="2800" spc="-15" dirty="0">
                <a:solidFill>
                  <a:srgbClr val="276B56"/>
                </a:solidFill>
                <a:latin typeface="Franklin Gothic Medium"/>
                <a:cs typeface="Franklin Gothic Medium"/>
              </a:rPr>
              <a:t>Employers</a:t>
            </a:r>
            <a:r>
              <a:rPr sz="2800" dirty="0">
                <a:solidFill>
                  <a:srgbClr val="276B56"/>
                </a:solidFill>
                <a:latin typeface="Franklin Gothic Medium"/>
                <a:cs typeface="Franklin Gothic Medium"/>
              </a:rPr>
              <a:t> </a:t>
            </a:r>
            <a:r>
              <a:rPr sz="2800" spc="-5" dirty="0">
                <a:solidFill>
                  <a:srgbClr val="276B56"/>
                </a:solidFill>
                <a:latin typeface="Franklin Gothic Medium"/>
                <a:cs typeface="Franklin Gothic Medium"/>
              </a:rPr>
              <a:t>can’t require</a:t>
            </a:r>
            <a:r>
              <a:rPr sz="2800" dirty="0">
                <a:solidFill>
                  <a:srgbClr val="276B56"/>
                </a:solidFill>
                <a:latin typeface="Franklin Gothic Medium"/>
                <a:cs typeface="Franklin Gothic Medium"/>
              </a:rPr>
              <a:t> </a:t>
            </a:r>
            <a:r>
              <a:rPr sz="2800" spc="-5" dirty="0">
                <a:solidFill>
                  <a:srgbClr val="276B56"/>
                </a:solidFill>
                <a:latin typeface="Franklin Gothic Medium"/>
                <a:cs typeface="Franklin Gothic Medium"/>
              </a:rPr>
              <a:t>us</a:t>
            </a:r>
            <a:r>
              <a:rPr sz="2800" spc="5" dirty="0">
                <a:solidFill>
                  <a:srgbClr val="276B56"/>
                </a:solidFill>
                <a:latin typeface="Franklin Gothic Medium"/>
                <a:cs typeface="Franklin Gothic Medium"/>
              </a:rPr>
              <a:t> </a:t>
            </a:r>
            <a:r>
              <a:rPr sz="2800" spc="-30" dirty="0">
                <a:solidFill>
                  <a:srgbClr val="276B56"/>
                </a:solidFill>
                <a:latin typeface="Franklin Gothic Medium"/>
                <a:cs typeface="Franklin Gothic Medium"/>
              </a:rPr>
              <a:t>to</a:t>
            </a:r>
            <a:endParaRPr sz="2800" dirty="0">
              <a:latin typeface="Franklin Gothic Medium"/>
              <a:cs typeface="Franklin Gothic Medium"/>
            </a:endParaRPr>
          </a:p>
          <a:p>
            <a:pPr marL="1270">
              <a:lnSpc>
                <a:spcPct val="100000"/>
              </a:lnSpc>
            </a:pPr>
            <a:r>
              <a:rPr sz="2800" spc="-20" dirty="0">
                <a:solidFill>
                  <a:srgbClr val="276B56"/>
                </a:solidFill>
                <a:latin typeface="Franklin Gothic Medium"/>
                <a:cs typeface="Franklin Gothic Medium"/>
              </a:rPr>
              <a:t>work</a:t>
            </a:r>
            <a:r>
              <a:rPr sz="2800" dirty="0">
                <a:solidFill>
                  <a:srgbClr val="276B56"/>
                </a:solidFill>
                <a:latin typeface="Franklin Gothic Medium"/>
                <a:cs typeface="Franklin Gothic Medium"/>
              </a:rPr>
              <a:t> </a:t>
            </a:r>
            <a:r>
              <a:rPr sz="2800" spc="-5" dirty="0">
                <a:solidFill>
                  <a:srgbClr val="276B56"/>
                </a:solidFill>
                <a:latin typeface="Franklin Gothic Medium"/>
                <a:cs typeface="Franklin Gothic Medium"/>
              </a:rPr>
              <a:t>in</a:t>
            </a:r>
            <a:r>
              <a:rPr sz="2800" spc="5" dirty="0">
                <a:solidFill>
                  <a:srgbClr val="276B56"/>
                </a:solidFill>
                <a:latin typeface="Franklin Gothic Medium"/>
                <a:cs typeface="Franklin Gothic Medium"/>
              </a:rPr>
              <a:t> </a:t>
            </a:r>
            <a:r>
              <a:rPr sz="2800" spc="-10" dirty="0">
                <a:solidFill>
                  <a:srgbClr val="276B56"/>
                </a:solidFill>
                <a:latin typeface="Franklin Gothic Medium"/>
                <a:cs typeface="Franklin Gothic Medium"/>
              </a:rPr>
              <a:t>unsafe conditions</a:t>
            </a:r>
            <a:endParaRPr sz="2800" dirty="0">
              <a:latin typeface="Franklin Gothic Medium"/>
              <a:cs typeface="Franklin Gothic Medium"/>
            </a:endParaRPr>
          </a:p>
        </p:txBody>
      </p:sp>
      <p:sp>
        <p:nvSpPr>
          <p:cNvPr id="5" name="object 5"/>
          <p:cNvSpPr txBox="1"/>
          <p:nvPr/>
        </p:nvSpPr>
        <p:spPr>
          <a:xfrm>
            <a:off x="535940" y="1413764"/>
            <a:ext cx="283273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1926.20(a)(1)</a:t>
            </a:r>
            <a:endParaRPr sz="3600" dirty="0">
              <a:latin typeface="Franklin Gothic Heavy"/>
              <a:cs typeface="Franklin Gothic Heavy"/>
            </a:endParaRPr>
          </a:p>
        </p:txBody>
      </p:sp>
      <p:sp>
        <p:nvSpPr>
          <p:cNvPr id="6" name="object 6"/>
          <p:cNvSpPr/>
          <p:nvPr/>
        </p:nvSpPr>
        <p:spPr>
          <a:xfrm>
            <a:off x="304800" y="2133600"/>
            <a:ext cx="4800600" cy="4114800"/>
          </a:xfrm>
          <a:custGeom>
            <a:avLst/>
            <a:gdLst/>
            <a:ahLst/>
            <a:cxnLst/>
            <a:rect l="l" t="t" r="r" b="b"/>
            <a:pathLst>
              <a:path w="4800600" h="4114800">
                <a:moveTo>
                  <a:pt x="4800600" y="0"/>
                </a:moveTo>
                <a:lnTo>
                  <a:pt x="0" y="0"/>
                </a:lnTo>
                <a:lnTo>
                  <a:pt x="0" y="4114800"/>
                </a:lnTo>
                <a:lnTo>
                  <a:pt x="4800600" y="4114800"/>
                </a:lnTo>
                <a:lnTo>
                  <a:pt x="4800600" y="0"/>
                </a:lnTo>
                <a:close/>
              </a:path>
            </a:pathLst>
          </a:custGeom>
          <a:solidFill>
            <a:srgbClr val="FFFFFF"/>
          </a:solidFill>
        </p:spPr>
        <p:txBody>
          <a:bodyPr wrap="square" lIns="0" tIns="0" rIns="0" bIns="0" rtlCol="0"/>
          <a:lstStyle/>
          <a:p>
            <a:endParaRPr dirty="0"/>
          </a:p>
        </p:txBody>
      </p:sp>
      <p:sp>
        <p:nvSpPr>
          <p:cNvPr id="7" name="object 7"/>
          <p:cNvSpPr txBox="1"/>
          <p:nvPr/>
        </p:nvSpPr>
        <p:spPr>
          <a:xfrm>
            <a:off x="555751" y="2157476"/>
            <a:ext cx="3971290" cy="1122680"/>
          </a:xfrm>
          <a:prstGeom prst="rect">
            <a:avLst/>
          </a:prstGeom>
        </p:spPr>
        <p:txBody>
          <a:bodyPr vert="horz" wrap="square" lIns="0" tIns="12700" rIns="0" bIns="0" rtlCol="0">
            <a:spAutoFit/>
          </a:bodyPr>
          <a:lstStyle/>
          <a:p>
            <a:pPr marL="13970" marR="5080" indent="-1905">
              <a:lnSpc>
                <a:spcPct val="100000"/>
              </a:lnSpc>
              <a:spcBef>
                <a:spcPts val="100"/>
              </a:spcBef>
            </a:pPr>
            <a:r>
              <a:rPr sz="2400" spc="-5" dirty="0">
                <a:latin typeface="Franklin Gothic Medium"/>
                <a:cs typeface="Franklin Gothic Medium"/>
              </a:rPr>
              <a:t>no </a:t>
            </a:r>
            <a:r>
              <a:rPr sz="2400" spc="-10" dirty="0">
                <a:latin typeface="Franklin Gothic Medium"/>
                <a:cs typeface="Franklin Gothic Medium"/>
              </a:rPr>
              <a:t>contractor</a:t>
            </a:r>
            <a:r>
              <a:rPr sz="2400" spc="15" dirty="0">
                <a:latin typeface="Franklin Gothic Medium"/>
                <a:cs typeface="Franklin Gothic Medium"/>
              </a:rPr>
              <a:t> </a:t>
            </a:r>
            <a:r>
              <a:rPr sz="2400" dirty="0">
                <a:latin typeface="Franklin Gothic Medium"/>
                <a:cs typeface="Franklin Gothic Medium"/>
              </a:rPr>
              <a:t>or</a:t>
            </a:r>
            <a:r>
              <a:rPr sz="2400" spc="-10" dirty="0">
                <a:latin typeface="Franklin Gothic Medium"/>
                <a:cs typeface="Franklin Gothic Medium"/>
              </a:rPr>
              <a:t> subcontractor </a:t>
            </a:r>
            <a:r>
              <a:rPr sz="2400" spc="-585" dirty="0">
                <a:latin typeface="Franklin Gothic Medium"/>
                <a:cs typeface="Franklin Gothic Medium"/>
              </a:rPr>
              <a:t> </a:t>
            </a:r>
            <a:r>
              <a:rPr sz="2400" spc="-10" dirty="0">
                <a:latin typeface="Franklin Gothic Medium"/>
                <a:cs typeface="Franklin Gothic Medium"/>
              </a:rPr>
              <a:t>for</a:t>
            </a:r>
            <a:r>
              <a:rPr sz="2400" spc="-5" dirty="0">
                <a:latin typeface="Franklin Gothic Medium"/>
                <a:cs typeface="Franklin Gothic Medium"/>
              </a:rPr>
              <a:t> </a:t>
            </a:r>
            <a:r>
              <a:rPr sz="2400" spc="-15" dirty="0">
                <a:latin typeface="Franklin Gothic Medium"/>
                <a:cs typeface="Franklin Gothic Medium"/>
              </a:rPr>
              <a:t>any</a:t>
            </a:r>
            <a:r>
              <a:rPr sz="2400" dirty="0">
                <a:latin typeface="Franklin Gothic Medium"/>
                <a:cs typeface="Franklin Gothic Medium"/>
              </a:rPr>
              <a:t> </a:t>
            </a:r>
            <a:r>
              <a:rPr sz="2400" spc="5" dirty="0">
                <a:latin typeface="Franklin Gothic Medium"/>
                <a:cs typeface="Franklin Gothic Medium"/>
              </a:rPr>
              <a:t>part</a:t>
            </a:r>
            <a:r>
              <a:rPr sz="2400" dirty="0">
                <a:latin typeface="Franklin Gothic Medium"/>
                <a:cs typeface="Franklin Gothic Medium"/>
              </a:rPr>
              <a:t> of </a:t>
            </a:r>
            <a:r>
              <a:rPr sz="2400" spc="-10" dirty="0">
                <a:latin typeface="Franklin Gothic Medium"/>
                <a:cs typeface="Franklin Gothic Medium"/>
              </a:rPr>
              <a:t>the</a:t>
            </a:r>
            <a:r>
              <a:rPr sz="2400" spc="5" dirty="0">
                <a:latin typeface="Franklin Gothic Medium"/>
                <a:cs typeface="Franklin Gothic Medium"/>
              </a:rPr>
              <a:t> </a:t>
            </a:r>
            <a:r>
              <a:rPr sz="2400" spc="-5" dirty="0">
                <a:latin typeface="Franklin Gothic Medium"/>
                <a:cs typeface="Franklin Gothic Medium"/>
              </a:rPr>
              <a:t>contract </a:t>
            </a:r>
            <a:r>
              <a:rPr sz="2400" dirty="0">
                <a:latin typeface="Franklin Gothic Medium"/>
                <a:cs typeface="Franklin Gothic Medium"/>
              </a:rPr>
              <a:t> </a:t>
            </a:r>
            <a:r>
              <a:rPr sz="2400" spc="-10" dirty="0">
                <a:latin typeface="Franklin Gothic Medium"/>
                <a:cs typeface="Franklin Gothic Medium"/>
              </a:rPr>
              <a:t>work</a:t>
            </a:r>
            <a:r>
              <a:rPr sz="2400" spc="-5" dirty="0">
                <a:latin typeface="Franklin Gothic Medium"/>
                <a:cs typeface="Franklin Gothic Medium"/>
              </a:rPr>
              <a:t> shall</a:t>
            </a:r>
            <a:r>
              <a:rPr sz="2400" dirty="0">
                <a:latin typeface="Franklin Gothic Medium"/>
                <a:cs typeface="Franklin Gothic Medium"/>
              </a:rPr>
              <a:t> </a:t>
            </a:r>
            <a:r>
              <a:rPr sz="2400" spc="-5" dirty="0">
                <a:latin typeface="Franklin Gothic Medium"/>
                <a:cs typeface="Franklin Gothic Medium"/>
              </a:rPr>
              <a:t>require</a:t>
            </a:r>
            <a:r>
              <a:rPr sz="2400" spc="10" dirty="0">
                <a:latin typeface="Franklin Gothic Medium"/>
                <a:cs typeface="Franklin Gothic Medium"/>
              </a:rPr>
              <a:t> </a:t>
            </a:r>
            <a:r>
              <a:rPr sz="2400" spc="-15" dirty="0">
                <a:latin typeface="Franklin Gothic Medium"/>
                <a:cs typeface="Franklin Gothic Medium"/>
              </a:rPr>
              <a:t>any</a:t>
            </a:r>
            <a:r>
              <a:rPr sz="2400" spc="-5" dirty="0">
                <a:latin typeface="Franklin Gothic Medium"/>
                <a:cs typeface="Franklin Gothic Medium"/>
              </a:rPr>
              <a:t> laborer</a:t>
            </a:r>
            <a:endParaRPr sz="2400" dirty="0">
              <a:latin typeface="Franklin Gothic Medium"/>
              <a:cs typeface="Franklin Gothic Medium"/>
            </a:endParaRPr>
          </a:p>
        </p:txBody>
      </p:sp>
      <p:sp>
        <p:nvSpPr>
          <p:cNvPr id="8" name="object 8"/>
          <p:cNvSpPr txBox="1"/>
          <p:nvPr/>
        </p:nvSpPr>
        <p:spPr>
          <a:xfrm>
            <a:off x="533400" y="3372611"/>
            <a:ext cx="4038600" cy="285115"/>
          </a:xfrm>
          <a:prstGeom prst="rect">
            <a:avLst/>
          </a:prstGeom>
          <a:solidFill>
            <a:srgbClr val="FFFF00">
              <a:alpha val="25881"/>
            </a:srgbClr>
          </a:solidFill>
        </p:spPr>
        <p:txBody>
          <a:bodyPr vert="horz" wrap="square" lIns="0" tIns="0" rIns="0" bIns="0" rtlCol="0">
            <a:spAutoFit/>
          </a:bodyPr>
          <a:lstStyle/>
          <a:p>
            <a:pPr marL="36195">
              <a:lnSpc>
                <a:spcPts val="2050"/>
              </a:lnSpc>
            </a:pPr>
            <a:r>
              <a:rPr sz="2400" dirty="0">
                <a:latin typeface="Franklin Gothic Medium"/>
                <a:cs typeface="Franklin Gothic Medium"/>
              </a:rPr>
              <a:t>or</a:t>
            </a:r>
            <a:r>
              <a:rPr sz="2400" spc="-10" dirty="0">
                <a:latin typeface="Franklin Gothic Medium"/>
                <a:cs typeface="Franklin Gothic Medium"/>
              </a:rPr>
              <a:t> </a:t>
            </a:r>
            <a:r>
              <a:rPr sz="2400" spc="-5" dirty="0">
                <a:latin typeface="Franklin Gothic Medium"/>
                <a:cs typeface="Franklin Gothic Medium"/>
              </a:rPr>
              <a:t>mechanic</a:t>
            </a:r>
            <a:r>
              <a:rPr sz="2400" spc="-15" dirty="0">
                <a:latin typeface="Franklin Gothic Medium"/>
                <a:cs typeface="Franklin Gothic Medium"/>
              </a:rPr>
              <a:t> employed</a:t>
            </a:r>
            <a:r>
              <a:rPr sz="2400" dirty="0">
                <a:latin typeface="Franklin Gothic Medium"/>
                <a:cs typeface="Franklin Gothic Medium"/>
              </a:rPr>
              <a:t> in</a:t>
            </a:r>
            <a:r>
              <a:rPr sz="2400" spc="-15" dirty="0">
                <a:latin typeface="Franklin Gothic Medium"/>
                <a:cs typeface="Franklin Gothic Medium"/>
              </a:rPr>
              <a:t> </a:t>
            </a:r>
            <a:r>
              <a:rPr sz="2400" spc="-5" dirty="0">
                <a:latin typeface="Franklin Gothic Medium"/>
                <a:cs typeface="Franklin Gothic Medium"/>
              </a:rPr>
              <a:t>the</a:t>
            </a:r>
            <a:endParaRPr sz="2400" dirty="0">
              <a:latin typeface="Franklin Gothic Medium"/>
              <a:cs typeface="Franklin Gothic Medium"/>
            </a:endParaRPr>
          </a:p>
        </p:txBody>
      </p:sp>
      <p:sp>
        <p:nvSpPr>
          <p:cNvPr id="9" name="object 9"/>
          <p:cNvSpPr txBox="1"/>
          <p:nvPr/>
        </p:nvSpPr>
        <p:spPr>
          <a:xfrm>
            <a:off x="533400" y="3742944"/>
            <a:ext cx="3810000" cy="219710"/>
          </a:xfrm>
          <a:prstGeom prst="rect">
            <a:avLst/>
          </a:prstGeom>
          <a:solidFill>
            <a:srgbClr val="FFFF00">
              <a:alpha val="25881"/>
            </a:srgbClr>
          </a:solidFill>
        </p:spPr>
        <p:txBody>
          <a:bodyPr vert="horz" wrap="square" lIns="0" tIns="0" rIns="0" bIns="0" rtlCol="0">
            <a:spAutoFit/>
          </a:bodyPr>
          <a:lstStyle/>
          <a:p>
            <a:pPr marL="36195">
              <a:lnSpc>
                <a:spcPts val="1730"/>
              </a:lnSpc>
            </a:pPr>
            <a:r>
              <a:rPr sz="2400" dirty="0">
                <a:latin typeface="Franklin Gothic Medium"/>
                <a:cs typeface="Franklin Gothic Medium"/>
              </a:rPr>
              <a:t>performance of</a:t>
            </a:r>
            <a:r>
              <a:rPr sz="2400" spc="-10" dirty="0">
                <a:latin typeface="Franklin Gothic Medium"/>
                <a:cs typeface="Franklin Gothic Medium"/>
              </a:rPr>
              <a:t> </a:t>
            </a:r>
            <a:r>
              <a:rPr sz="2400" spc="-5" dirty="0">
                <a:latin typeface="Franklin Gothic Medium"/>
                <a:cs typeface="Franklin Gothic Medium"/>
              </a:rPr>
              <a:t>the</a:t>
            </a:r>
            <a:r>
              <a:rPr sz="2400" spc="-15" dirty="0">
                <a:latin typeface="Franklin Gothic Medium"/>
                <a:cs typeface="Franklin Gothic Medium"/>
              </a:rPr>
              <a:t> </a:t>
            </a:r>
            <a:r>
              <a:rPr sz="2400" spc="-5" dirty="0">
                <a:latin typeface="Franklin Gothic Medium"/>
                <a:cs typeface="Franklin Gothic Medium"/>
              </a:rPr>
              <a:t>contract</a:t>
            </a:r>
            <a:endParaRPr sz="2400" dirty="0">
              <a:latin typeface="Franklin Gothic Medium"/>
              <a:cs typeface="Franklin Gothic Medium"/>
            </a:endParaRPr>
          </a:p>
        </p:txBody>
      </p:sp>
      <p:sp>
        <p:nvSpPr>
          <p:cNvPr id="10" name="object 10"/>
          <p:cNvSpPr txBox="1"/>
          <p:nvPr/>
        </p:nvSpPr>
        <p:spPr>
          <a:xfrm>
            <a:off x="557276" y="3986276"/>
            <a:ext cx="3416935" cy="1122680"/>
          </a:xfrm>
          <a:prstGeom prst="rect">
            <a:avLst/>
          </a:prstGeom>
        </p:spPr>
        <p:txBody>
          <a:bodyPr vert="horz" wrap="square" lIns="0" tIns="12700" rIns="0" bIns="0" rtlCol="0">
            <a:spAutoFit/>
          </a:bodyPr>
          <a:lstStyle/>
          <a:p>
            <a:pPr marL="12700" marR="5080">
              <a:lnSpc>
                <a:spcPct val="100000"/>
              </a:lnSpc>
              <a:spcBef>
                <a:spcPts val="100"/>
              </a:spcBef>
            </a:pPr>
            <a:r>
              <a:rPr sz="2400" spc="-30" dirty="0">
                <a:latin typeface="Franklin Gothic Medium"/>
                <a:cs typeface="Franklin Gothic Medium"/>
              </a:rPr>
              <a:t>to </a:t>
            </a:r>
            <a:r>
              <a:rPr sz="2400" spc="-10" dirty="0">
                <a:latin typeface="Franklin Gothic Medium"/>
                <a:cs typeface="Franklin Gothic Medium"/>
              </a:rPr>
              <a:t>work </a:t>
            </a:r>
            <a:r>
              <a:rPr sz="2400" dirty="0">
                <a:latin typeface="Franklin Gothic Medium"/>
                <a:cs typeface="Franklin Gothic Medium"/>
              </a:rPr>
              <a:t>in </a:t>
            </a:r>
            <a:r>
              <a:rPr sz="2400" spc="-5" dirty="0">
                <a:latin typeface="Franklin Gothic Medium"/>
                <a:cs typeface="Franklin Gothic Medium"/>
              </a:rPr>
              <a:t>surroundings </a:t>
            </a:r>
            <a:r>
              <a:rPr sz="2400" dirty="0">
                <a:latin typeface="Franklin Gothic Medium"/>
                <a:cs typeface="Franklin Gothic Medium"/>
              </a:rPr>
              <a:t>or </a:t>
            </a:r>
            <a:r>
              <a:rPr sz="2400" spc="-585" dirty="0">
                <a:latin typeface="Franklin Gothic Medium"/>
                <a:cs typeface="Franklin Gothic Medium"/>
              </a:rPr>
              <a:t> </a:t>
            </a:r>
            <a:r>
              <a:rPr sz="2400" spc="-5" dirty="0">
                <a:latin typeface="Franklin Gothic Medium"/>
                <a:cs typeface="Franklin Gothic Medium"/>
              </a:rPr>
              <a:t>under</a:t>
            </a:r>
            <a:r>
              <a:rPr sz="2400" spc="-10" dirty="0">
                <a:latin typeface="Franklin Gothic Medium"/>
                <a:cs typeface="Franklin Gothic Medium"/>
              </a:rPr>
              <a:t> working</a:t>
            </a:r>
            <a:r>
              <a:rPr sz="2400" spc="5" dirty="0">
                <a:latin typeface="Franklin Gothic Medium"/>
                <a:cs typeface="Franklin Gothic Medium"/>
              </a:rPr>
              <a:t> </a:t>
            </a:r>
            <a:r>
              <a:rPr sz="2400" spc="-5" dirty="0">
                <a:latin typeface="Franklin Gothic Medium"/>
                <a:cs typeface="Franklin Gothic Medium"/>
              </a:rPr>
              <a:t>conditions </a:t>
            </a:r>
            <a:r>
              <a:rPr sz="2400" dirty="0">
                <a:latin typeface="Franklin Gothic Medium"/>
                <a:cs typeface="Franklin Gothic Medium"/>
              </a:rPr>
              <a:t> which </a:t>
            </a:r>
            <a:r>
              <a:rPr sz="2400" spc="-5" dirty="0">
                <a:latin typeface="Franklin Gothic Medium"/>
                <a:cs typeface="Franklin Gothic Medium"/>
              </a:rPr>
              <a:t>are</a:t>
            </a:r>
            <a:r>
              <a:rPr sz="2400" spc="5" dirty="0">
                <a:latin typeface="Franklin Gothic Medium"/>
                <a:cs typeface="Franklin Gothic Medium"/>
              </a:rPr>
              <a:t> </a:t>
            </a:r>
            <a:r>
              <a:rPr sz="2400" spc="-10" dirty="0">
                <a:latin typeface="Franklin Gothic Medium"/>
                <a:cs typeface="Franklin Gothic Medium"/>
              </a:rPr>
              <a:t>unsanitary,</a:t>
            </a:r>
            <a:endParaRPr sz="2400" dirty="0">
              <a:latin typeface="Franklin Gothic Medium"/>
              <a:cs typeface="Franklin Gothic Medium"/>
            </a:endParaRPr>
          </a:p>
        </p:txBody>
      </p:sp>
      <p:sp>
        <p:nvSpPr>
          <p:cNvPr id="11" name="object 11"/>
          <p:cNvSpPr txBox="1"/>
          <p:nvPr/>
        </p:nvSpPr>
        <p:spPr>
          <a:xfrm>
            <a:off x="533400" y="5207508"/>
            <a:ext cx="3429000" cy="279400"/>
          </a:xfrm>
          <a:prstGeom prst="rect">
            <a:avLst/>
          </a:prstGeom>
          <a:solidFill>
            <a:srgbClr val="FFFF00">
              <a:alpha val="25881"/>
            </a:srgbClr>
          </a:solidFill>
        </p:spPr>
        <p:txBody>
          <a:bodyPr vert="horz" wrap="square" lIns="0" tIns="0" rIns="0" bIns="0" rtlCol="0">
            <a:spAutoFit/>
          </a:bodyPr>
          <a:lstStyle/>
          <a:p>
            <a:pPr marL="36195">
              <a:lnSpc>
                <a:spcPts val="2005"/>
              </a:lnSpc>
            </a:pPr>
            <a:r>
              <a:rPr sz="2400" spc="-5" dirty="0">
                <a:latin typeface="Franklin Gothic Medium"/>
                <a:cs typeface="Franklin Gothic Medium"/>
              </a:rPr>
              <a:t>hazardous,</a:t>
            </a:r>
            <a:r>
              <a:rPr sz="2400" spc="-25" dirty="0">
                <a:latin typeface="Franklin Gothic Medium"/>
                <a:cs typeface="Franklin Gothic Medium"/>
              </a:rPr>
              <a:t> </a:t>
            </a:r>
            <a:r>
              <a:rPr sz="2400" dirty="0">
                <a:latin typeface="Franklin Gothic Medium"/>
                <a:cs typeface="Franklin Gothic Medium"/>
              </a:rPr>
              <a:t>or</a:t>
            </a:r>
            <a:r>
              <a:rPr sz="2400" spc="-10" dirty="0">
                <a:latin typeface="Franklin Gothic Medium"/>
                <a:cs typeface="Franklin Gothic Medium"/>
              </a:rPr>
              <a:t> </a:t>
            </a:r>
            <a:r>
              <a:rPr sz="2400" spc="-5" dirty="0">
                <a:latin typeface="Franklin Gothic Medium"/>
                <a:cs typeface="Franklin Gothic Medium"/>
              </a:rPr>
              <a:t>dangerous</a:t>
            </a:r>
            <a:endParaRPr sz="2400" dirty="0">
              <a:latin typeface="Franklin Gothic Medium"/>
              <a:cs typeface="Franklin Gothic Medium"/>
            </a:endParaRPr>
          </a:p>
        </p:txBody>
      </p:sp>
      <p:sp>
        <p:nvSpPr>
          <p:cNvPr id="12" name="object 12"/>
          <p:cNvSpPr txBox="1"/>
          <p:nvPr/>
        </p:nvSpPr>
        <p:spPr>
          <a:xfrm>
            <a:off x="533400" y="5562600"/>
            <a:ext cx="3048000" cy="304800"/>
          </a:xfrm>
          <a:prstGeom prst="rect">
            <a:avLst/>
          </a:prstGeom>
          <a:solidFill>
            <a:srgbClr val="FFFF00">
              <a:alpha val="25881"/>
            </a:srgbClr>
          </a:solidFill>
        </p:spPr>
        <p:txBody>
          <a:bodyPr vert="horz" wrap="square" lIns="0" tIns="0" rIns="0" bIns="0" rtlCol="0">
            <a:spAutoFit/>
          </a:bodyPr>
          <a:lstStyle/>
          <a:p>
            <a:pPr marL="36195">
              <a:lnSpc>
                <a:spcPts val="2090"/>
              </a:lnSpc>
            </a:pPr>
            <a:r>
              <a:rPr sz="2400" spc="-30" dirty="0">
                <a:latin typeface="Franklin Gothic Medium"/>
                <a:cs typeface="Franklin Gothic Medium"/>
              </a:rPr>
              <a:t>to</a:t>
            </a:r>
            <a:r>
              <a:rPr sz="2400" spc="-5" dirty="0">
                <a:latin typeface="Franklin Gothic Medium"/>
                <a:cs typeface="Franklin Gothic Medium"/>
              </a:rPr>
              <a:t> his</a:t>
            </a:r>
            <a:r>
              <a:rPr sz="2400" spc="-10" dirty="0">
                <a:latin typeface="Franklin Gothic Medium"/>
                <a:cs typeface="Franklin Gothic Medium"/>
              </a:rPr>
              <a:t> </a:t>
            </a:r>
            <a:r>
              <a:rPr sz="2400" spc="-5" dirty="0">
                <a:latin typeface="Franklin Gothic Medium"/>
                <a:cs typeface="Franklin Gothic Medium"/>
              </a:rPr>
              <a:t>health</a:t>
            </a:r>
            <a:r>
              <a:rPr sz="2400" spc="5" dirty="0">
                <a:latin typeface="Franklin Gothic Medium"/>
                <a:cs typeface="Franklin Gothic Medium"/>
              </a:rPr>
              <a:t> </a:t>
            </a:r>
            <a:r>
              <a:rPr sz="2400" dirty="0">
                <a:latin typeface="Franklin Gothic Medium"/>
                <a:cs typeface="Franklin Gothic Medium"/>
              </a:rPr>
              <a:t>or</a:t>
            </a:r>
            <a:r>
              <a:rPr sz="2400" spc="-5" dirty="0">
                <a:latin typeface="Franklin Gothic Medium"/>
                <a:cs typeface="Franklin Gothic Medium"/>
              </a:rPr>
              <a:t> </a:t>
            </a:r>
            <a:r>
              <a:rPr sz="2400" spc="-15" dirty="0">
                <a:latin typeface="Franklin Gothic Medium"/>
                <a:cs typeface="Franklin Gothic Medium"/>
              </a:rPr>
              <a:t>safety</a:t>
            </a:r>
            <a:endParaRPr sz="2400" dirty="0">
              <a:latin typeface="Franklin Gothic Medium"/>
              <a:cs typeface="Franklin Gothic Medium"/>
            </a:endParaRPr>
          </a:p>
        </p:txBody>
      </p:sp>
      <p:sp>
        <p:nvSpPr>
          <p:cNvPr id="13" name="object 13"/>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18</a:t>
            </a:r>
            <a:endParaRPr sz="2800" dirty="0">
              <a:latin typeface="Arial"/>
              <a:cs typeface="Arial"/>
            </a:endParaRPr>
          </a:p>
        </p:txBody>
      </p:sp>
      <p:grpSp>
        <p:nvGrpSpPr>
          <p:cNvPr id="14" name="object 14"/>
          <p:cNvGrpSpPr/>
          <p:nvPr/>
        </p:nvGrpSpPr>
        <p:grpSpPr>
          <a:xfrm>
            <a:off x="5215128" y="1557540"/>
            <a:ext cx="3789045" cy="5300980"/>
            <a:chOff x="5215128" y="1557540"/>
            <a:chExt cx="3789045" cy="5300980"/>
          </a:xfrm>
        </p:grpSpPr>
        <p:pic>
          <p:nvPicPr>
            <p:cNvPr id="15" name="object 15"/>
            <p:cNvPicPr/>
            <p:nvPr/>
          </p:nvPicPr>
          <p:blipFill>
            <a:blip r:embed="rId3" cstate="print"/>
            <a:stretch>
              <a:fillRect/>
            </a:stretch>
          </p:blipFill>
          <p:spPr>
            <a:xfrm>
              <a:off x="5215128" y="1557540"/>
              <a:ext cx="3788651" cy="5300459"/>
            </a:xfrm>
            <a:prstGeom prst="rect">
              <a:avLst/>
            </a:prstGeom>
          </p:spPr>
        </p:pic>
        <p:pic>
          <p:nvPicPr>
            <p:cNvPr id="16" name="object 16"/>
            <p:cNvPicPr/>
            <p:nvPr/>
          </p:nvPicPr>
          <p:blipFill>
            <a:blip r:embed="rId4" cstate="print"/>
            <a:stretch>
              <a:fillRect/>
            </a:stretch>
          </p:blipFill>
          <p:spPr>
            <a:xfrm>
              <a:off x="5410200" y="1752599"/>
              <a:ext cx="3200399" cy="4788407"/>
            </a:xfrm>
            <a:prstGeom prst="rect">
              <a:avLst/>
            </a:prstGeom>
          </p:spPr>
        </p:pic>
      </p:grpSp>
      <p:sp>
        <p:nvSpPr>
          <p:cNvPr id="17" name="object 17"/>
          <p:cNvSpPr/>
          <p:nvPr/>
        </p:nvSpPr>
        <p:spPr>
          <a:xfrm>
            <a:off x="555751" y="2300691"/>
            <a:ext cx="4038600" cy="2836545"/>
          </a:xfrm>
          <a:custGeom>
            <a:avLst/>
            <a:gdLst/>
            <a:ahLst/>
            <a:cxnLst/>
            <a:rect l="l" t="t" r="r" b="b"/>
            <a:pathLst>
              <a:path w="4038600" h="2836545">
                <a:moveTo>
                  <a:pt x="2971800" y="2557272"/>
                </a:moveTo>
                <a:lnTo>
                  <a:pt x="0" y="2557272"/>
                </a:lnTo>
                <a:lnTo>
                  <a:pt x="0" y="2836164"/>
                </a:lnTo>
                <a:lnTo>
                  <a:pt x="2971800" y="2836164"/>
                </a:lnTo>
                <a:lnTo>
                  <a:pt x="2971800" y="2557272"/>
                </a:lnTo>
                <a:close/>
              </a:path>
              <a:path w="4038600" h="2836545">
                <a:moveTo>
                  <a:pt x="3429000" y="2164080"/>
                </a:moveTo>
                <a:lnTo>
                  <a:pt x="0" y="2164080"/>
                </a:lnTo>
                <a:lnTo>
                  <a:pt x="0" y="2455164"/>
                </a:lnTo>
                <a:lnTo>
                  <a:pt x="3429000" y="2455164"/>
                </a:lnTo>
                <a:lnTo>
                  <a:pt x="3429000" y="2164080"/>
                </a:lnTo>
                <a:close/>
              </a:path>
              <a:path w="4038600" h="2836545">
                <a:moveTo>
                  <a:pt x="3581400" y="1819656"/>
                </a:moveTo>
                <a:lnTo>
                  <a:pt x="0" y="1819656"/>
                </a:lnTo>
                <a:lnTo>
                  <a:pt x="0" y="2074164"/>
                </a:lnTo>
                <a:lnTo>
                  <a:pt x="3581400" y="2074164"/>
                </a:lnTo>
                <a:lnTo>
                  <a:pt x="3581400" y="1819656"/>
                </a:lnTo>
                <a:close/>
              </a:path>
              <a:path w="4038600" h="2836545">
                <a:moveTo>
                  <a:pt x="3733800" y="379476"/>
                </a:moveTo>
                <a:lnTo>
                  <a:pt x="0" y="379476"/>
                </a:lnTo>
                <a:lnTo>
                  <a:pt x="0" y="626364"/>
                </a:lnTo>
                <a:lnTo>
                  <a:pt x="3733800" y="626364"/>
                </a:lnTo>
                <a:lnTo>
                  <a:pt x="3733800" y="379476"/>
                </a:lnTo>
                <a:close/>
              </a:path>
              <a:path w="4038600" h="2836545">
                <a:moveTo>
                  <a:pt x="4038600" y="740664"/>
                </a:moveTo>
                <a:lnTo>
                  <a:pt x="0" y="740664"/>
                </a:lnTo>
                <a:lnTo>
                  <a:pt x="0" y="1007364"/>
                </a:lnTo>
                <a:lnTo>
                  <a:pt x="4038600" y="1007364"/>
                </a:lnTo>
                <a:lnTo>
                  <a:pt x="4038600" y="740664"/>
                </a:lnTo>
                <a:close/>
              </a:path>
              <a:path w="4038600" h="2836545">
                <a:moveTo>
                  <a:pt x="4038600" y="0"/>
                </a:moveTo>
                <a:lnTo>
                  <a:pt x="0" y="0"/>
                </a:lnTo>
                <a:lnTo>
                  <a:pt x="0" y="228600"/>
                </a:lnTo>
                <a:lnTo>
                  <a:pt x="4038600" y="228600"/>
                </a:lnTo>
                <a:lnTo>
                  <a:pt x="4038600" y="0"/>
                </a:lnTo>
                <a:close/>
              </a:path>
            </a:pathLst>
          </a:custGeom>
          <a:solidFill>
            <a:srgbClr val="FFFF00">
              <a:alpha val="25881"/>
            </a:srgbClr>
          </a:solidFill>
        </p:spPr>
        <p:txBody>
          <a:bodyPr wrap="square" lIns="0" tIns="0" rIns="0" bIns="0" rtlCol="0"/>
          <a:lstStyle/>
          <a:p>
            <a:endParaRPr dirty="0"/>
          </a:p>
        </p:txBody>
      </p:sp>
      <p:grpSp>
        <p:nvGrpSpPr>
          <p:cNvPr id="18" name="object 18"/>
          <p:cNvGrpSpPr/>
          <p:nvPr/>
        </p:nvGrpSpPr>
        <p:grpSpPr>
          <a:xfrm>
            <a:off x="1066800" y="152400"/>
            <a:ext cx="1188085" cy="795020"/>
            <a:chOff x="1066800" y="152400"/>
            <a:chExt cx="1188085" cy="795020"/>
          </a:xfrm>
        </p:grpSpPr>
        <p:sp>
          <p:nvSpPr>
            <p:cNvPr id="19" name="object 1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0" name="object 2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1" name="object 21"/>
          <p:cNvSpPr txBox="1"/>
          <p:nvPr/>
        </p:nvSpPr>
        <p:spPr>
          <a:xfrm>
            <a:off x="1266571" y="289969"/>
            <a:ext cx="740410" cy="513080"/>
          </a:xfrm>
          <a:prstGeom prst="rect">
            <a:avLst/>
          </a:prstGeom>
        </p:spPr>
        <p:txBody>
          <a:bodyPr vert="horz" wrap="square" lIns="0" tIns="12065" rIns="0" bIns="0" rtlCol="0">
            <a:spAutoFit/>
          </a:bodyPr>
          <a:lstStyle/>
          <a:p>
            <a:pPr marL="297180" marR="5080" indent="-285115">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a:t>
            </a:r>
            <a:r>
              <a:rPr sz="1600" b="1" spc="-10" dirty="0">
                <a:solidFill>
                  <a:srgbClr val="FFFFFF"/>
                </a:solidFill>
                <a:latin typeface="Microsoft Sans Serif"/>
                <a:cs typeface="Microsoft Sans Serif"/>
              </a:rPr>
              <a:t>bpa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t  C</a:t>
            </a:r>
            <a:endParaRPr sz="1600" dirty="0">
              <a:latin typeface="Microsoft Sans Serif"/>
              <a:cs typeface="Microsoft Sans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19002" y="375694"/>
            <a:ext cx="43751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FFFFFF"/>
                </a:solidFill>
                <a:latin typeface="Microsoft Sans Serif"/>
                <a:cs typeface="Microsoft Sans Serif"/>
              </a:rPr>
              <a:t>Intro</a:t>
            </a:r>
            <a:endParaRPr sz="1600" dirty="0">
              <a:latin typeface="Microsoft Sans Serif"/>
              <a:cs typeface="Microsoft Sans Serif"/>
            </a:endParaRPr>
          </a:p>
        </p:txBody>
      </p:sp>
      <p:sp>
        <p:nvSpPr>
          <p:cNvPr id="4" name="object 4"/>
          <p:cNvSpPr txBox="1"/>
          <p:nvPr/>
        </p:nvSpPr>
        <p:spPr>
          <a:xfrm>
            <a:off x="535940" y="1430527"/>
            <a:ext cx="7666990" cy="4821555"/>
          </a:xfrm>
          <a:prstGeom prst="rect">
            <a:avLst/>
          </a:prstGeom>
        </p:spPr>
        <p:txBody>
          <a:bodyPr vert="horz" wrap="square" lIns="0" tIns="13335" rIns="0" bIns="0" rtlCol="0">
            <a:spAutoFit/>
          </a:bodyPr>
          <a:lstStyle/>
          <a:p>
            <a:pPr marL="12700" marR="319405">
              <a:lnSpc>
                <a:spcPct val="100000"/>
              </a:lnSpc>
              <a:spcBef>
                <a:spcPts val="105"/>
              </a:spcBef>
              <a:tabLst>
                <a:tab pos="2345055" algn="l"/>
              </a:tabLst>
            </a:pPr>
            <a:r>
              <a:rPr sz="3200" b="1" spc="-10" dirty="0">
                <a:latin typeface="Franklin Gothic Heavy"/>
                <a:cs typeface="Franklin Gothic Heavy"/>
              </a:rPr>
              <a:t>Objectives:	At</a:t>
            </a:r>
            <a:r>
              <a:rPr sz="3200" b="1" spc="-35" dirty="0">
                <a:latin typeface="Franklin Gothic Heavy"/>
                <a:cs typeface="Franklin Gothic Heavy"/>
              </a:rPr>
              <a:t> </a:t>
            </a:r>
            <a:r>
              <a:rPr sz="3200" b="1" spc="-5" dirty="0">
                <a:latin typeface="Franklin Gothic Heavy"/>
                <a:cs typeface="Franklin Gothic Heavy"/>
              </a:rPr>
              <a:t>the</a:t>
            </a:r>
            <a:r>
              <a:rPr sz="3200" b="1" spc="-10" dirty="0">
                <a:latin typeface="Franklin Gothic Heavy"/>
                <a:cs typeface="Franklin Gothic Heavy"/>
              </a:rPr>
              <a:t> </a:t>
            </a:r>
            <a:r>
              <a:rPr sz="3200" b="1" dirty="0">
                <a:latin typeface="Franklin Gothic Heavy"/>
                <a:cs typeface="Franklin Gothic Heavy"/>
              </a:rPr>
              <a:t>end</a:t>
            </a:r>
            <a:r>
              <a:rPr sz="3200" b="1" spc="-40" dirty="0">
                <a:latin typeface="Franklin Gothic Heavy"/>
                <a:cs typeface="Franklin Gothic Heavy"/>
              </a:rPr>
              <a:t> </a:t>
            </a:r>
            <a:r>
              <a:rPr sz="3200" b="1" dirty="0">
                <a:latin typeface="Franklin Gothic Heavy"/>
                <a:cs typeface="Franklin Gothic Heavy"/>
              </a:rPr>
              <a:t>of</a:t>
            </a:r>
            <a:r>
              <a:rPr sz="3200" b="1" spc="-25" dirty="0">
                <a:latin typeface="Franklin Gothic Heavy"/>
                <a:cs typeface="Franklin Gothic Heavy"/>
              </a:rPr>
              <a:t> </a:t>
            </a:r>
            <a:r>
              <a:rPr sz="3200" b="1" spc="-5" dirty="0">
                <a:latin typeface="Franklin Gothic Heavy"/>
                <a:cs typeface="Franklin Gothic Heavy"/>
              </a:rPr>
              <a:t>this</a:t>
            </a:r>
            <a:r>
              <a:rPr sz="3200" b="1" spc="-15" dirty="0">
                <a:latin typeface="Franklin Gothic Heavy"/>
                <a:cs typeface="Franklin Gothic Heavy"/>
              </a:rPr>
              <a:t> </a:t>
            </a:r>
            <a:r>
              <a:rPr sz="3200" b="1" spc="-5" dirty="0">
                <a:latin typeface="Franklin Gothic Heavy"/>
                <a:cs typeface="Franklin Gothic Heavy"/>
              </a:rPr>
              <a:t>training, </a:t>
            </a:r>
            <a:r>
              <a:rPr sz="3200" b="1" spc="-785" dirty="0">
                <a:latin typeface="Franklin Gothic Heavy"/>
                <a:cs typeface="Franklin Gothic Heavy"/>
              </a:rPr>
              <a:t> </a:t>
            </a:r>
            <a:r>
              <a:rPr sz="3200" b="1" spc="-20" dirty="0">
                <a:latin typeface="Franklin Gothic Heavy"/>
                <a:cs typeface="Franklin Gothic Heavy"/>
              </a:rPr>
              <a:t>you </a:t>
            </a:r>
            <a:r>
              <a:rPr sz="3200" b="1" spc="-5" dirty="0">
                <a:latin typeface="Franklin Gothic Heavy"/>
                <a:cs typeface="Franklin Gothic Heavy"/>
              </a:rPr>
              <a:t>will</a:t>
            </a:r>
            <a:r>
              <a:rPr sz="3200" b="1" spc="-20" dirty="0">
                <a:latin typeface="Franklin Gothic Heavy"/>
                <a:cs typeface="Franklin Gothic Heavy"/>
              </a:rPr>
              <a:t> </a:t>
            </a:r>
            <a:r>
              <a:rPr sz="3200" b="1" dirty="0">
                <a:latin typeface="Franklin Gothic Heavy"/>
                <a:cs typeface="Franklin Gothic Heavy"/>
              </a:rPr>
              <a:t>be</a:t>
            </a:r>
            <a:r>
              <a:rPr sz="3200" b="1" spc="-20" dirty="0">
                <a:latin typeface="Franklin Gothic Heavy"/>
                <a:cs typeface="Franklin Gothic Heavy"/>
              </a:rPr>
              <a:t> </a:t>
            </a:r>
            <a:r>
              <a:rPr sz="3200" b="1" dirty="0">
                <a:latin typeface="Franklin Gothic Heavy"/>
                <a:cs typeface="Franklin Gothic Heavy"/>
              </a:rPr>
              <a:t>able</a:t>
            </a:r>
            <a:r>
              <a:rPr sz="3200" b="1" spc="-35" dirty="0">
                <a:latin typeface="Franklin Gothic Heavy"/>
                <a:cs typeface="Franklin Gothic Heavy"/>
              </a:rPr>
              <a:t> </a:t>
            </a:r>
            <a:r>
              <a:rPr sz="3200" b="1" spc="-5" dirty="0">
                <a:latin typeface="Franklin Gothic Heavy"/>
                <a:cs typeface="Franklin Gothic Heavy"/>
              </a:rPr>
              <a:t>to:</a:t>
            </a:r>
            <a:endParaRPr sz="3200" dirty="0">
              <a:latin typeface="Franklin Gothic Heavy"/>
              <a:cs typeface="Franklin Gothic Heavy"/>
            </a:endParaRPr>
          </a:p>
          <a:p>
            <a:pPr marL="756285" marR="626110" indent="-515620">
              <a:lnSpc>
                <a:spcPct val="100000"/>
              </a:lnSpc>
              <a:spcBef>
                <a:spcPts val="2240"/>
              </a:spcBef>
              <a:buAutoNum type="arabicPeriod"/>
              <a:tabLst>
                <a:tab pos="756285" algn="l"/>
                <a:tab pos="756920" algn="l"/>
              </a:tabLst>
            </a:pPr>
            <a:r>
              <a:rPr sz="2400" spc="-5" dirty="0">
                <a:latin typeface="Franklin Gothic Medium"/>
                <a:cs typeface="Franklin Gothic Medium"/>
              </a:rPr>
              <a:t>Explain</a:t>
            </a:r>
            <a:r>
              <a:rPr sz="2400" spc="5" dirty="0">
                <a:latin typeface="Franklin Gothic Medium"/>
                <a:cs typeface="Franklin Gothic Medium"/>
              </a:rPr>
              <a:t> </a:t>
            </a:r>
            <a:r>
              <a:rPr sz="2400" spc="-5" dirty="0">
                <a:latin typeface="Franklin Gothic Medium"/>
                <a:cs typeface="Franklin Gothic Medium"/>
              </a:rPr>
              <a:t>the</a:t>
            </a:r>
            <a:r>
              <a:rPr sz="2400" spc="10" dirty="0">
                <a:latin typeface="Franklin Gothic Medium"/>
                <a:cs typeface="Franklin Gothic Medium"/>
              </a:rPr>
              <a:t> </a:t>
            </a:r>
            <a:r>
              <a:rPr sz="2400" spc="-35" dirty="0">
                <a:latin typeface="Franklin Gothic Medium"/>
                <a:cs typeface="Franklin Gothic Medium"/>
              </a:rPr>
              <a:t>key</a:t>
            </a:r>
            <a:r>
              <a:rPr sz="2400" spc="15" dirty="0">
                <a:latin typeface="Franklin Gothic Medium"/>
                <a:cs typeface="Franklin Gothic Medium"/>
              </a:rPr>
              <a:t> </a:t>
            </a:r>
            <a:r>
              <a:rPr sz="2400" spc="-5" dirty="0">
                <a:latin typeface="Franklin Gothic Medium"/>
                <a:cs typeface="Franklin Gothic Medium"/>
              </a:rPr>
              <a:t>elements</a:t>
            </a:r>
            <a:r>
              <a:rPr sz="2400" spc="10" dirty="0">
                <a:latin typeface="Franklin Gothic Medium"/>
                <a:cs typeface="Franklin Gothic Medium"/>
              </a:rPr>
              <a:t> </a:t>
            </a:r>
            <a:r>
              <a:rPr sz="2400" dirty="0">
                <a:latin typeface="Franklin Gothic Medium"/>
                <a:cs typeface="Franklin Gothic Medium"/>
              </a:rPr>
              <a:t>of</a:t>
            </a:r>
            <a:r>
              <a:rPr sz="2400" spc="-5" dirty="0">
                <a:latin typeface="Franklin Gothic Medium"/>
                <a:cs typeface="Franklin Gothic Medium"/>
              </a:rPr>
              <a:t> an</a:t>
            </a:r>
            <a:r>
              <a:rPr sz="2400" spc="5" dirty="0">
                <a:latin typeface="Franklin Gothic Medium"/>
                <a:cs typeface="Franklin Gothic Medium"/>
              </a:rPr>
              <a:t> injury</a:t>
            </a:r>
            <a:r>
              <a:rPr sz="2400" spc="15" dirty="0">
                <a:latin typeface="Franklin Gothic Medium"/>
                <a:cs typeface="Franklin Gothic Medium"/>
              </a:rPr>
              <a:t> </a:t>
            </a:r>
            <a:r>
              <a:rPr sz="2400" spc="-5" dirty="0">
                <a:latin typeface="Franklin Gothic Medium"/>
                <a:cs typeface="Franklin Gothic Medium"/>
              </a:rPr>
              <a:t>and</a:t>
            </a:r>
            <a:r>
              <a:rPr sz="2400" dirty="0">
                <a:latin typeface="Franklin Gothic Medium"/>
                <a:cs typeface="Franklin Gothic Medium"/>
              </a:rPr>
              <a:t> </a:t>
            </a:r>
            <a:r>
              <a:rPr sz="2400" spc="-5" dirty="0">
                <a:latin typeface="Franklin Gothic Medium"/>
                <a:cs typeface="Franklin Gothic Medium"/>
              </a:rPr>
              <a:t>illness </a:t>
            </a:r>
            <a:r>
              <a:rPr sz="2400" spc="-585" dirty="0">
                <a:latin typeface="Franklin Gothic Medium"/>
                <a:cs typeface="Franklin Gothic Medium"/>
              </a:rPr>
              <a:t> </a:t>
            </a:r>
            <a:r>
              <a:rPr sz="2400" spc="-10" dirty="0">
                <a:latin typeface="Franklin Gothic Medium"/>
                <a:cs typeface="Franklin Gothic Medium"/>
              </a:rPr>
              <a:t>prevention</a:t>
            </a:r>
            <a:r>
              <a:rPr sz="2400" dirty="0">
                <a:latin typeface="Franklin Gothic Medium"/>
                <a:cs typeface="Franklin Gothic Medium"/>
              </a:rPr>
              <a:t> </a:t>
            </a:r>
            <a:r>
              <a:rPr sz="2400" spc="-5" dirty="0">
                <a:latin typeface="Franklin Gothic Medium"/>
                <a:cs typeface="Franklin Gothic Medium"/>
              </a:rPr>
              <a:t>program</a:t>
            </a:r>
            <a:endParaRPr sz="2400" dirty="0">
              <a:latin typeface="Franklin Gothic Medium"/>
              <a:cs typeface="Franklin Gothic Medium"/>
            </a:endParaRPr>
          </a:p>
          <a:p>
            <a:pPr marL="756285" marR="5080" indent="-515620">
              <a:lnSpc>
                <a:spcPct val="100000"/>
              </a:lnSpc>
              <a:spcBef>
                <a:spcPts val="1200"/>
              </a:spcBef>
              <a:buAutoNum type="arabicPeriod"/>
              <a:tabLst>
                <a:tab pos="756285" algn="l"/>
                <a:tab pos="756920" algn="l"/>
              </a:tabLst>
            </a:pPr>
            <a:r>
              <a:rPr sz="2400" spc="-5" dirty="0">
                <a:latin typeface="Franklin Gothic Medium"/>
                <a:cs typeface="Franklin Gothic Medium"/>
              </a:rPr>
              <a:t>Describe</a:t>
            </a:r>
            <a:r>
              <a:rPr sz="2400" dirty="0">
                <a:latin typeface="Franklin Gothic Medium"/>
                <a:cs typeface="Franklin Gothic Medium"/>
              </a:rPr>
              <a:t> </a:t>
            </a:r>
            <a:r>
              <a:rPr sz="2400" spc="-5" dirty="0">
                <a:latin typeface="Franklin Gothic Medium"/>
                <a:cs typeface="Franklin Gothic Medium"/>
              </a:rPr>
              <a:t>roles</a:t>
            </a:r>
            <a:r>
              <a:rPr sz="2400" spc="10" dirty="0">
                <a:latin typeface="Franklin Gothic Medium"/>
                <a:cs typeface="Franklin Gothic Medium"/>
              </a:rPr>
              <a:t> </a:t>
            </a:r>
            <a:r>
              <a:rPr sz="2400" spc="-5" dirty="0">
                <a:latin typeface="Franklin Gothic Medium"/>
                <a:cs typeface="Franklin Gothic Medium"/>
              </a:rPr>
              <a:t>and</a:t>
            </a:r>
            <a:r>
              <a:rPr sz="2400" dirty="0">
                <a:latin typeface="Franklin Gothic Medium"/>
                <a:cs typeface="Franklin Gothic Medium"/>
              </a:rPr>
              <a:t> </a:t>
            </a:r>
            <a:r>
              <a:rPr sz="2400" spc="-5" dirty="0">
                <a:latin typeface="Franklin Gothic Medium"/>
                <a:cs typeface="Franklin Gothic Medium"/>
              </a:rPr>
              <a:t>responsibilities</a:t>
            </a:r>
            <a:r>
              <a:rPr sz="2400" spc="-15" dirty="0">
                <a:latin typeface="Franklin Gothic Medium"/>
                <a:cs typeface="Franklin Gothic Medium"/>
              </a:rPr>
              <a:t> </a:t>
            </a:r>
            <a:r>
              <a:rPr sz="2400" dirty="0">
                <a:latin typeface="Franklin Gothic Medium"/>
                <a:cs typeface="Franklin Gothic Medium"/>
              </a:rPr>
              <a:t>in </a:t>
            </a:r>
            <a:r>
              <a:rPr sz="2400" spc="5" dirty="0">
                <a:latin typeface="Franklin Gothic Medium"/>
                <a:cs typeface="Franklin Gothic Medium"/>
              </a:rPr>
              <a:t> </a:t>
            </a:r>
            <a:r>
              <a:rPr sz="2400" spc="-5" dirty="0">
                <a:latin typeface="Franklin Gothic Medium"/>
                <a:cs typeface="Franklin Gothic Medium"/>
              </a:rPr>
              <a:t>establishing an</a:t>
            </a:r>
            <a:r>
              <a:rPr sz="2400" spc="10" dirty="0">
                <a:latin typeface="Franklin Gothic Medium"/>
                <a:cs typeface="Franklin Gothic Medium"/>
              </a:rPr>
              <a:t> </a:t>
            </a:r>
            <a:r>
              <a:rPr sz="2400" spc="5" dirty="0">
                <a:latin typeface="Franklin Gothic Medium"/>
                <a:cs typeface="Franklin Gothic Medium"/>
              </a:rPr>
              <a:t>injury</a:t>
            </a:r>
            <a:r>
              <a:rPr sz="2400" spc="20" dirty="0">
                <a:latin typeface="Franklin Gothic Medium"/>
                <a:cs typeface="Franklin Gothic Medium"/>
              </a:rPr>
              <a:t> </a:t>
            </a:r>
            <a:r>
              <a:rPr sz="2400" spc="-5" dirty="0">
                <a:latin typeface="Franklin Gothic Medium"/>
                <a:cs typeface="Franklin Gothic Medium"/>
              </a:rPr>
              <a:t>and</a:t>
            </a:r>
            <a:r>
              <a:rPr sz="2400" spc="5" dirty="0">
                <a:latin typeface="Franklin Gothic Medium"/>
                <a:cs typeface="Franklin Gothic Medium"/>
              </a:rPr>
              <a:t> </a:t>
            </a:r>
            <a:r>
              <a:rPr sz="2400" spc="-5" dirty="0">
                <a:latin typeface="Franklin Gothic Medium"/>
                <a:cs typeface="Franklin Gothic Medium"/>
              </a:rPr>
              <a:t>illness </a:t>
            </a:r>
            <a:r>
              <a:rPr sz="2400" spc="-10" dirty="0">
                <a:latin typeface="Franklin Gothic Medium"/>
                <a:cs typeface="Franklin Gothic Medium"/>
              </a:rPr>
              <a:t>prevention</a:t>
            </a:r>
            <a:r>
              <a:rPr sz="2400" spc="10" dirty="0">
                <a:latin typeface="Franklin Gothic Medium"/>
                <a:cs typeface="Franklin Gothic Medium"/>
              </a:rPr>
              <a:t> </a:t>
            </a:r>
            <a:r>
              <a:rPr sz="2400" spc="-5" dirty="0">
                <a:latin typeface="Franklin Gothic Medium"/>
                <a:cs typeface="Franklin Gothic Medium"/>
              </a:rPr>
              <a:t>program</a:t>
            </a:r>
            <a:endParaRPr sz="2400" dirty="0">
              <a:latin typeface="Franklin Gothic Medium"/>
              <a:cs typeface="Franklin Gothic Medium"/>
            </a:endParaRPr>
          </a:p>
          <a:p>
            <a:pPr marL="756285" indent="-515620">
              <a:lnSpc>
                <a:spcPct val="100000"/>
              </a:lnSpc>
              <a:spcBef>
                <a:spcPts val="1200"/>
              </a:spcBef>
              <a:buAutoNum type="arabicPeriod"/>
              <a:tabLst>
                <a:tab pos="756285" algn="l"/>
                <a:tab pos="756920" algn="l"/>
              </a:tabLst>
            </a:pPr>
            <a:r>
              <a:rPr sz="2400" spc="-5" dirty="0">
                <a:latin typeface="Franklin Gothic Medium"/>
                <a:cs typeface="Franklin Gothic Medium"/>
              </a:rPr>
              <a:t>Conduct</a:t>
            </a:r>
            <a:r>
              <a:rPr sz="2400" spc="-20" dirty="0">
                <a:latin typeface="Franklin Gothic Medium"/>
                <a:cs typeface="Franklin Gothic Medium"/>
              </a:rPr>
              <a:t> </a:t>
            </a:r>
            <a:r>
              <a:rPr sz="2400" dirty="0">
                <a:latin typeface="Franklin Gothic Medium"/>
                <a:cs typeface="Franklin Gothic Medium"/>
              </a:rPr>
              <a:t>a</a:t>
            </a:r>
            <a:r>
              <a:rPr sz="2400" spc="-10" dirty="0">
                <a:latin typeface="Franklin Gothic Medium"/>
                <a:cs typeface="Franklin Gothic Medium"/>
              </a:rPr>
              <a:t> </a:t>
            </a:r>
            <a:r>
              <a:rPr sz="2400" spc="-5" dirty="0">
                <a:latin typeface="Franklin Gothic Medium"/>
                <a:cs typeface="Franklin Gothic Medium"/>
              </a:rPr>
              <a:t>Job Hazard Analysis</a:t>
            </a:r>
            <a:endParaRPr sz="2400" dirty="0">
              <a:latin typeface="Franklin Gothic Medium"/>
              <a:cs typeface="Franklin Gothic Medium"/>
            </a:endParaRPr>
          </a:p>
          <a:p>
            <a:pPr marL="756285" indent="-515620">
              <a:lnSpc>
                <a:spcPct val="100000"/>
              </a:lnSpc>
              <a:spcBef>
                <a:spcPts val="1200"/>
              </a:spcBef>
              <a:buAutoNum type="arabicPeriod"/>
              <a:tabLst>
                <a:tab pos="756285" algn="l"/>
                <a:tab pos="756920" algn="l"/>
              </a:tabLst>
            </a:pPr>
            <a:r>
              <a:rPr sz="2400" dirty="0">
                <a:latin typeface="Franklin Gothic Medium"/>
                <a:cs typeface="Franklin Gothic Medium"/>
              </a:rPr>
              <a:t>List</a:t>
            </a:r>
            <a:r>
              <a:rPr sz="2400" spc="-15" dirty="0">
                <a:latin typeface="Franklin Gothic Medium"/>
                <a:cs typeface="Franklin Gothic Medium"/>
              </a:rPr>
              <a:t> </a:t>
            </a:r>
            <a:r>
              <a:rPr sz="2400" dirty="0">
                <a:latin typeface="Franklin Gothic Medium"/>
                <a:cs typeface="Franklin Gothic Medium"/>
              </a:rPr>
              <a:t>3 </a:t>
            </a:r>
            <a:r>
              <a:rPr sz="2400" spc="-10" dirty="0">
                <a:latin typeface="Franklin Gothic Medium"/>
                <a:cs typeface="Franklin Gothic Medium"/>
              </a:rPr>
              <a:t>potential</a:t>
            </a:r>
            <a:r>
              <a:rPr sz="2400" spc="20" dirty="0">
                <a:latin typeface="Franklin Gothic Medium"/>
                <a:cs typeface="Franklin Gothic Medium"/>
              </a:rPr>
              <a:t> </a:t>
            </a:r>
            <a:r>
              <a:rPr sz="2400" spc="-5" dirty="0">
                <a:latin typeface="Franklin Gothic Medium"/>
                <a:cs typeface="Franklin Gothic Medium"/>
              </a:rPr>
              <a:t>problems</a:t>
            </a:r>
            <a:r>
              <a:rPr sz="2400" spc="-20" dirty="0">
                <a:latin typeface="Franklin Gothic Medium"/>
                <a:cs typeface="Franklin Gothic Medium"/>
              </a:rPr>
              <a:t> </a:t>
            </a:r>
            <a:r>
              <a:rPr sz="2400" spc="-5" dirty="0">
                <a:latin typeface="Franklin Gothic Medium"/>
                <a:cs typeface="Franklin Gothic Medium"/>
              </a:rPr>
              <a:t>with</a:t>
            </a:r>
            <a:r>
              <a:rPr sz="2400" dirty="0">
                <a:latin typeface="Franklin Gothic Medium"/>
                <a:cs typeface="Franklin Gothic Medium"/>
              </a:rPr>
              <a:t> </a:t>
            </a:r>
            <a:r>
              <a:rPr sz="2400" spc="-10" dirty="0">
                <a:latin typeface="Franklin Gothic Medium"/>
                <a:cs typeface="Franklin Gothic Medium"/>
              </a:rPr>
              <a:t>incentive</a:t>
            </a:r>
            <a:r>
              <a:rPr sz="2400" spc="15" dirty="0">
                <a:latin typeface="Franklin Gothic Medium"/>
                <a:cs typeface="Franklin Gothic Medium"/>
              </a:rPr>
              <a:t> </a:t>
            </a:r>
            <a:r>
              <a:rPr sz="2400" spc="-5" dirty="0">
                <a:latin typeface="Franklin Gothic Medium"/>
                <a:cs typeface="Franklin Gothic Medium"/>
              </a:rPr>
              <a:t>programs</a:t>
            </a:r>
            <a:endParaRPr sz="2400" dirty="0">
              <a:latin typeface="Franklin Gothic Medium"/>
              <a:cs typeface="Franklin Gothic Medium"/>
            </a:endParaRPr>
          </a:p>
          <a:p>
            <a:pPr marL="756285" marR="148590" indent="-515620">
              <a:lnSpc>
                <a:spcPct val="100000"/>
              </a:lnSpc>
              <a:spcBef>
                <a:spcPts val="1200"/>
              </a:spcBef>
              <a:buAutoNum type="arabicPeriod"/>
              <a:tabLst>
                <a:tab pos="756285" algn="l"/>
                <a:tab pos="756920" algn="l"/>
              </a:tabLst>
            </a:pPr>
            <a:r>
              <a:rPr sz="2400" spc="-5" dirty="0">
                <a:latin typeface="Franklin Gothic Medium"/>
                <a:cs typeface="Franklin Gothic Medium"/>
              </a:rPr>
              <a:t>Identify</a:t>
            </a:r>
            <a:r>
              <a:rPr sz="2400" spc="10" dirty="0">
                <a:latin typeface="Franklin Gothic Medium"/>
                <a:cs typeface="Franklin Gothic Medium"/>
              </a:rPr>
              <a:t> </a:t>
            </a:r>
            <a:r>
              <a:rPr sz="2400" dirty="0">
                <a:latin typeface="Franklin Gothic Medium"/>
                <a:cs typeface="Franklin Gothic Medium"/>
              </a:rPr>
              <a:t>3</a:t>
            </a:r>
            <a:r>
              <a:rPr sz="2400" spc="-5" dirty="0">
                <a:latin typeface="Franklin Gothic Medium"/>
                <a:cs typeface="Franklin Gothic Medium"/>
              </a:rPr>
              <a:t> contributing</a:t>
            </a:r>
            <a:r>
              <a:rPr sz="2400" spc="15" dirty="0">
                <a:latin typeface="Franklin Gothic Medium"/>
                <a:cs typeface="Franklin Gothic Medium"/>
              </a:rPr>
              <a:t> </a:t>
            </a:r>
            <a:r>
              <a:rPr sz="2400" spc="-10" dirty="0">
                <a:latin typeface="Franklin Gothic Medium"/>
                <a:cs typeface="Franklin Gothic Medium"/>
              </a:rPr>
              <a:t>factors</a:t>
            </a:r>
            <a:r>
              <a:rPr sz="2400" spc="35" dirty="0">
                <a:latin typeface="Franklin Gothic Medium"/>
                <a:cs typeface="Franklin Gothic Medium"/>
              </a:rPr>
              <a:t> </a:t>
            </a:r>
            <a:r>
              <a:rPr sz="2400" spc="-30" dirty="0">
                <a:latin typeface="Franklin Gothic Medium"/>
                <a:cs typeface="Franklin Gothic Medium"/>
              </a:rPr>
              <a:t>to</a:t>
            </a:r>
            <a:r>
              <a:rPr sz="2400" spc="10" dirty="0">
                <a:latin typeface="Franklin Gothic Medium"/>
                <a:cs typeface="Franklin Gothic Medium"/>
              </a:rPr>
              <a:t> </a:t>
            </a:r>
            <a:r>
              <a:rPr sz="2400" spc="-5" dirty="0">
                <a:latin typeface="Franklin Gothic Medium"/>
                <a:cs typeface="Franklin Gothic Medium"/>
              </a:rPr>
              <a:t>actual</a:t>
            </a:r>
            <a:r>
              <a:rPr sz="2400" spc="10" dirty="0">
                <a:latin typeface="Franklin Gothic Medium"/>
                <a:cs typeface="Franklin Gothic Medium"/>
              </a:rPr>
              <a:t> </a:t>
            </a:r>
            <a:r>
              <a:rPr sz="2400" spc="-5" dirty="0">
                <a:latin typeface="Franklin Gothic Medium"/>
                <a:cs typeface="Franklin Gothic Medium"/>
              </a:rPr>
              <a:t>construction </a:t>
            </a:r>
            <a:r>
              <a:rPr sz="2400" spc="-585" dirty="0">
                <a:latin typeface="Franklin Gothic Medium"/>
                <a:cs typeface="Franklin Gothic Medium"/>
              </a:rPr>
              <a:t> </a:t>
            </a:r>
            <a:r>
              <a:rPr sz="2400" spc="-10" dirty="0">
                <a:latin typeface="Franklin Gothic Medium"/>
                <a:cs typeface="Franklin Gothic Medium"/>
              </a:rPr>
              <a:t>workplace</a:t>
            </a:r>
            <a:r>
              <a:rPr sz="2400" spc="10" dirty="0">
                <a:latin typeface="Franklin Gothic Medium"/>
                <a:cs typeface="Franklin Gothic Medium"/>
              </a:rPr>
              <a:t> </a:t>
            </a:r>
            <a:r>
              <a:rPr sz="2400" spc="-5" dirty="0">
                <a:latin typeface="Franklin Gothic Medium"/>
                <a:cs typeface="Franklin Gothic Medium"/>
              </a:rPr>
              <a:t>fatalities</a:t>
            </a:r>
            <a:r>
              <a:rPr sz="2400" spc="20" dirty="0">
                <a:latin typeface="Franklin Gothic Medium"/>
                <a:cs typeface="Franklin Gothic Medium"/>
              </a:rPr>
              <a:t> </a:t>
            </a:r>
            <a:r>
              <a:rPr sz="2400" spc="-5" dirty="0">
                <a:latin typeface="Franklin Gothic Medium"/>
                <a:cs typeface="Franklin Gothic Medium"/>
              </a:rPr>
              <a:t>using</a:t>
            </a:r>
            <a:r>
              <a:rPr sz="2400" spc="-10" dirty="0">
                <a:latin typeface="Franklin Gothic Medium"/>
                <a:cs typeface="Franklin Gothic Medium"/>
              </a:rPr>
              <a:t> root</a:t>
            </a:r>
            <a:r>
              <a:rPr sz="2400" spc="15" dirty="0">
                <a:latin typeface="Franklin Gothic Medium"/>
                <a:cs typeface="Franklin Gothic Medium"/>
              </a:rPr>
              <a:t> </a:t>
            </a:r>
            <a:r>
              <a:rPr sz="2400" spc="-5" dirty="0">
                <a:latin typeface="Franklin Gothic Medium"/>
                <a:cs typeface="Franklin Gothic Medium"/>
              </a:rPr>
              <a:t>cause</a:t>
            </a:r>
            <a:r>
              <a:rPr sz="2400" dirty="0">
                <a:latin typeface="Franklin Gothic Medium"/>
                <a:cs typeface="Franklin Gothic Medium"/>
              </a:rPr>
              <a:t> </a:t>
            </a:r>
            <a:r>
              <a:rPr sz="2400" spc="-5" dirty="0">
                <a:latin typeface="Franklin Gothic Medium"/>
                <a:cs typeface="Franklin Gothic Medium"/>
              </a:rPr>
              <a:t>analysis</a:t>
            </a:r>
            <a:endParaRPr sz="2400" dirty="0">
              <a:latin typeface="Franklin Gothic Medium"/>
              <a:cs typeface="Franklin Gothic Medium"/>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2</a:t>
            </a:r>
            <a:endParaRPr sz="28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967739" y="3548937"/>
            <a:ext cx="2789555" cy="1077595"/>
          </a:xfrm>
          <a:prstGeom prst="rect">
            <a:avLst/>
          </a:prstGeom>
        </p:spPr>
        <p:txBody>
          <a:bodyPr vert="horz" wrap="square" lIns="0" tIns="0" rIns="0" bIns="0" rtlCol="0">
            <a:spAutoFit/>
          </a:bodyPr>
          <a:lstStyle/>
          <a:p>
            <a:pPr marL="6985">
              <a:lnSpc>
                <a:spcPts val="2680"/>
              </a:lnSpc>
            </a:pPr>
            <a:r>
              <a:rPr sz="2400" spc="-10" dirty="0">
                <a:solidFill>
                  <a:srgbClr val="276B56"/>
                </a:solidFill>
                <a:latin typeface="Franklin Gothic Medium"/>
                <a:cs typeface="Franklin Gothic Medium"/>
              </a:rPr>
              <a:t>Employers</a:t>
            </a:r>
            <a:r>
              <a:rPr sz="2400" spc="5"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must</a:t>
            </a:r>
            <a:r>
              <a:rPr sz="2400" spc="-20"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start</a:t>
            </a:r>
            <a:endParaRPr sz="2400" dirty="0">
              <a:latin typeface="Franklin Gothic Medium"/>
              <a:cs typeface="Franklin Gothic Medium"/>
            </a:endParaRPr>
          </a:p>
          <a:p>
            <a:pPr marR="93980">
              <a:lnSpc>
                <a:spcPct val="100000"/>
              </a:lnSpc>
            </a:pPr>
            <a:r>
              <a:rPr sz="2400" spc="-10" dirty="0">
                <a:solidFill>
                  <a:srgbClr val="276B56"/>
                </a:solidFill>
                <a:latin typeface="Franklin Gothic Medium"/>
                <a:cs typeface="Franklin Gothic Medium"/>
              </a:rPr>
              <a:t>safety</a:t>
            </a:r>
            <a:r>
              <a:rPr sz="2400" spc="-30"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programs</a:t>
            </a:r>
            <a:r>
              <a:rPr sz="2400" spc="-40"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and </a:t>
            </a:r>
            <a:r>
              <a:rPr sz="2400" spc="-585" dirty="0">
                <a:solidFill>
                  <a:srgbClr val="276B56"/>
                </a:solidFill>
                <a:latin typeface="Franklin Gothic Medium"/>
                <a:cs typeface="Franklin Gothic Medium"/>
              </a:rPr>
              <a:t> </a:t>
            </a:r>
            <a:r>
              <a:rPr sz="2400" spc="-15" dirty="0">
                <a:solidFill>
                  <a:srgbClr val="276B56"/>
                </a:solidFill>
                <a:latin typeface="Franklin Gothic Medium"/>
                <a:cs typeface="Franklin Gothic Medium"/>
              </a:rPr>
              <a:t>keep </a:t>
            </a:r>
            <a:r>
              <a:rPr sz="2400" spc="-5" dirty="0">
                <a:solidFill>
                  <a:srgbClr val="276B56"/>
                </a:solidFill>
                <a:latin typeface="Franklin Gothic Medium"/>
                <a:cs typeface="Franklin Gothic Medium"/>
              </a:rPr>
              <a:t>them current.</a:t>
            </a:r>
            <a:endParaRPr sz="2400" dirty="0">
              <a:latin typeface="Franklin Gothic Medium"/>
              <a:cs typeface="Franklin Gothic Medium"/>
            </a:endParaRPr>
          </a:p>
        </p:txBody>
      </p:sp>
      <p:sp>
        <p:nvSpPr>
          <p:cNvPr id="5" name="object 5"/>
          <p:cNvSpPr txBox="1"/>
          <p:nvPr/>
        </p:nvSpPr>
        <p:spPr>
          <a:xfrm>
            <a:off x="688340" y="1870964"/>
            <a:ext cx="283273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1926</a:t>
            </a:r>
            <a:r>
              <a:rPr sz="3600" b="1" spc="-15" dirty="0">
                <a:latin typeface="Franklin Gothic Heavy"/>
                <a:cs typeface="Franklin Gothic Heavy"/>
              </a:rPr>
              <a:t>.</a:t>
            </a:r>
            <a:r>
              <a:rPr sz="3600" b="1" spc="-5" dirty="0">
                <a:latin typeface="Franklin Gothic Heavy"/>
                <a:cs typeface="Franklin Gothic Heavy"/>
              </a:rPr>
              <a:t>20</a:t>
            </a:r>
            <a:r>
              <a:rPr sz="3600" b="1" spc="-10" dirty="0">
                <a:latin typeface="Franklin Gothic Heavy"/>
                <a:cs typeface="Franklin Gothic Heavy"/>
              </a:rPr>
              <a:t>(b)(</a:t>
            </a:r>
            <a:r>
              <a:rPr sz="3600" b="1" spc="-5" dirty="0">
                <a:latin typeface="Franklin Gothic Heavy"/>
                <a:cs typeface="Franklin Gothic Heavy"/>
              </a:rPr>
              <a:t>1)</a:t>
            </a:r>
            <a:endParaRPr sz="3600" dirty="0">
              <a:latin typeface="Franklin Gothic Heavy"/>
              <a:cs typeface="Franklin Gothic Heavy"/>
            </a:endParaRPr>
          </a:p>
        </p:txBody>
      </p:sp>
      <p:sp>
        <p:nvSpPr>
          <p:cNvPr id="6" name="object 6"/>
          <p:cNvSpPr/>
          <p:nvPr/>
        </p:nvSpPr>
        <p:spPr>
          <a:xfrm>
            <a:off x="381000" y="3048000"/>
            <a:ext cx="3962400" cy="2743200"/>
          </a:xfrm>
          <a:custGeom>
            <a:avLst/>
            <a:gdLst/>
            <a:ahLst/>
            <a:cxnLst/>
            <a:rect l="l" t="t" r="r" b="b"/>
            <a:pathLst>
              <a:path w="3962400" h="2743200">
                <a:moveTo>
                  <a:pt x="3962400" y="0"/>
                </a:moveTo>
                <a:lnTo>
                  <a:pt x="0" y="0"/>
                </a:lnTo>
                <a:lnTo>
                  <a:pt x="0" y="2743200"/>
                </a:lnTo>
                <a:lnTo>
                  <a:pt x="3962400" y="2743200"/>
                </a:lnTo>
                <a:lnTo>
                  <a:pt x="3962400" y="0"/>
                </a:lnTo>
                <a:close/>
              </a:path>
            </a:pathLst>
          </a:custGeom>
          <a:solidFill>
            <a:srgbClr val="FFFFFF"/>
          </a:solidFill>
        </p:spPr>
        <p:txBody>
          <a:bodyPr wrap="square" lIns="0" tIns="0" rIns="0" bIns="0" rtlCol="0"/>
          <a:lstStyle/>
          <a:p>
            <a:endParaRPr dirty="0"/>
          </a:p>
        </p:txBody>
      </p:sp>
      <p:graphicFrame>
        <p:nvGraphicFramePr>
          <p:cNvPr id="7" name="object 7"/>
          <p:cNvGraphicFramePr>
            <a:graphicFrameLocks noGrp="1"/>
          </p:cNvGraphicFramePr>
          <p:nvPr/>
        </p:nvGraphicFramePr>
        <p:xfrm>
          <a:off x="762000" y="3098292"/>
          <a:ext cx="3352800" cy="219075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tblGrid>
              <a:tr h="355600">
                <a:tc>
                  <a:txBody>
                    <a:bodyPr/>
                    <a:lstStyle/>
                    <a:p>
                      <a:pPr marL="60325">
                        <a:lnSpc>
                          <a:spcPts val="2700"/>
                        </a:lnSpc>
                      </a:pPr>
                      <a:r>
                        <a:rPr sz="2400" spc="-5" dirty="0">
                          <a:latin typeface="Franklin Gothic Medium"/>
                          <a:cs typeface="Franklin Gothic Medium"/>
                        </a:rPr>
                        <a:t>It</a:t>
                      </a:r>
                      <a:r>
                        <a:rPr sz="2400" spc="-15" dirty="0">
                          <a:latin typeface="Franklin Gothic Medium"/>
                          <a:cs typeface="Franklin Gothic Medium"/>
                        </a:rPr>
                        <a:t> </a:t>
                      </a:r>
                      <a:r>
                        <a:rPr sz="2400" spc="-5" dirty="0">
                          <a:latin typeface="Franklin Gothic Medium"/>
                          <a:cs typeface="Franklin Gothic Medium"/>
                        </a:rPr>
                        <a:t>shall</a:t>
                      </a:r>
                      <a:r>
                        <a:rPr sz="2400" spc="-20" dirty="0">
                          <a:latin typeface="Franklin Gothic Medium"/>
                          <a:cs typeface="Franklin Gothic Medium"/>
                        </a:rPr>
                        <a:t> </a:t>
                      </a:r>
                      <a:r>
                        <a:rPr sz="2400" dirty="0">
                          <a:latin typeface="Franklin Gothic Medium"/>
                          <a:cs typeface="Franklin Gothic Medium"/>
                        </a:rPr>
                        <a:t>be</a:t>
                      </a:r>
                      <a:r>
                        <a:rPr sz="2400" spc="-30" dirty="0">
                          <a:latin typeface="Franklin Gothic Medium"/>
                          <a:cs typeface="Franklin Gothic Medium"/>
                        </a:rPr>
                        <a:t> </a:t>
                      </a:r>
                      <a:r>
                        <a:rPr sz="2400" spc="-5" dirty="0">
                          <a:latin typeface="Franklin Gothic Medium"/>
                          <a:cs typeface="Franklin Gothic Medium"/>
                        </a:rPr>
                        <a:t>the</a:t>
                      </a:r>
                      <a:endParaRPr sz="2400" dirty="0">
                        <a:latin typeface="Franklin Gothic Medium"/>
                        <a:cs typeface="Franklin Gothic Medium"/>
                      </a:endParaRPr>
                    </a:p>
                  </a:txBody>
                  <a:tcPr marL="0" marR="0" marT="0" marB="0">
                    <a:lnB w="83820">
                      <a:solidFill>
                        <a:srgbClr val="FFFFFF"/>
                      </a:solidFill>
                      <a:prstDash val="solid"/>
                    </a:lnB>
                    <a:solidFill>
                      <a:srgbClr val="FFFFBD"/>
                    </a:solidFill>
                  </a:tcPr>
                </a:tc>
                <a:tc gridSpan="3">
                  <a:txBody>
                    <a:bodyPr/>
                    <a:lstStyle/>
                    <a:p>
                      <a:pPr>
                        <a:lnSpc>
                          <a:spcPct val="100000"/>
                        </a:lnSpc>
                      </a:pPr>
                      <a:endParaRPr sz="2200" dirty="0">
                        <a:latin typeface="Times New Roman"/>
                        <a:cs typeface="Times New Roman"/>
                      </a:endParaRPr>
                    </a:p>
                  </a:txBody>
                  <a:tcPr marL="0" marR="0" marT="0" marB="0">
                    <a:lnB w="83820">
                      <a:solidFill>
                        <a:srgbClr val="FFFFFF"/>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89255">
                <a:tc gridSpan="2">
                  <a:txBody>
                    <a:bodyPr/>
                    <a:lstStyle/>
                    <a:p>
                      <a:pPr marL="52705">
                        <a:lnSpc>
                          <a:spcPts val="2850"/>
                        </a:lnSpc>
                      </a:pPr>
                      <a:r>
                        <a:rPr sz="2400" spc="-5" dirty="0">
                          <a:latin typeface="Franklin Gothic Medium"/>
                          <a:cs typeface="Franklin Gothic Medium"/>
                        </a:rPr>
                        <a:t>responsibility</a:t>
                      </a:r>
                      <a:r>
                        <a:rPr sz="2400" spc="-25" dirty="0">
                          <a:latin typeface="Franklin Gothic Medium"/>
                          <a:cs typeface="Franklin Gothic Medium"/>
                        </a:rPr>
                        <a:t> </a:t>
                      </a:r>
                      <a:r>
                        <a:rPr sz="2400" dirty="0">
                          <a:latin typeface="Franklin Gothic Medium"/>
                          <a:cs typeface="Franklin Gothic Medium"/>
                        </a:rPr>
                        <a:t>of</a:t>
                      </a:r>
                      <a:r>
                        <a:rPr sz="2400" spc="-10" dirty="0">
                          <a:latin typeface="Franklin Gothic Medium"/>
                          <a:cs typeface="Franklin Gothic Medium"/>
                        </a:rPr>
                        <a:t> </a:t>
                      </a:r>
                      <a:r>
                        <a:rPr sz="2400" spc="-5" dirty="0">
                          <a:latin typeface="Franklin Gothic Medium"/>
                          <a:cs typeface="Franklin Gothic Medium"/>
                        </a:rPr>
                        <a:t>the</a:t>
                      </a:r>
                      <a:endParaRPr sz="2400" dirty="0">
                        <a:latin typeface="Franklin Gothic Medium"/>
                        <a:cs typeface="Franklin Gothic Medium"/>
                      </a:endParaRPr>
                    </a:p>
                  </a:txBody>
                  <a:tcPr marL="0" marR="0" marT="0" marB="0">
                    <a:lnT w="83820">
                      <a:solidFill>
                        <a:srgbClr val="FFFFFF"/>
                      </a:solidFill>
                      <a:prstDash val="solid"/>
                    </a:lnT>
                    <a:lnB w="76200">
                      <a:solidFill>
                        <a:srgbClr val="FFFFFF"/>
                      </a:solidFill>
                      <a:prstDash val="solid"/>
                    </a:lnB>
                    <a:solidFill>
                      <a:srgbClr val="FFFFBD"/>
                    </a:solidFill>
                  </a:tcPr>
                </a:tc>
                <a:tc hMerge="1">
                  <a:txBody>
                    <a:bodyPr/>
                    <a:lstStyle/>
                    <a:p>
                      <a:endParaRPr/>
                    </a:p>
                  </a:txBody>
                  <a:tcPr marL="0" marR="0" marT="0" marB="0"/>
                </a:tc>
                <a:tc gridSpan="2">
                  <a:txBody>
                    <a:bodyPr/>
                    <a:lstStyle/>
                    <a:p>
                      <a:pPr>
                        <a:lnSpc>
                          <a:spcPct val="100000"/>
                        </a:lnSpc>
                      </a:pPr>
                      <a:endParaRPr sz="2300" dirty="0">
                        <a:latin typeface="Times New Roman"/>
                        <a:cs typeface="Times New Roman"/>
                      </a:endParaRPr>
                    </a:p>
                  </a:txBody>
                  <a:tcPr marL="0" marR="0" marT="0" marB="0">
                    <a:lnT w="83820">
                      <a:solidFill>
                        <a:srgbClr val="FFFFFF"/>
                      </a:solidFill>
                      <a:prstDash val="solid"/>
                    </a:lnT>
                    <a:lnB w="7620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366395">
                <a:tc gridSpan="4">
                  <a:txBody>
                    <a:bodyPr/>
                    <a:lstStyle/>
                    <a:p>
                      <a:pPr marL="52705">
                        <a:lnSpc>
                          <a:spcPts val="2665"/>
                        </a:lnSpc>
                      </a:pPr>
                      <a:r>
                        <a:rPr sz="2400" spc="-15" dirty="0">
                          <a:latin typeface="Franklin Gothic Medium"/>
                          <a:cs typeface="Franklin Gothic Medium"/>
                        </a:rPr>
                        <a:t>employer</a:t>
                      </a:r>
                      <a:r>
                        <a:rPr sz="2400" spc="5" dirty="0">
                          <a:latin typeface="Franklin Gothic Medium"/>
                          <a:cs typeface="Franklin Gothic Medium"/>
                        </a:rPr>
                        <a:t> </a:t>
                      </a:r>
                      <a:r>
                        <a:rPr sz="2400" spc="-30" dirty="0">
                          <a:latin typeface="Franklin Gothic Medium"/>
                          <a:cs typeface="Franklin Gothic Medium"/>
                        </a:rPr>
                        <a:t>to</a:t>
                      </a:r>
                      <a:r>
                        <a:rPr sz="2400" dirty="0">
                          <a:latin typeface="Franklin Gothic Medium"/>
                          <a:cs typeface="Franklin Gothic Medium"/>
                        </a:rPr>
                        <a:t> </a:t>
                      </a:r>
                      <a:r>
                        <a:rPr sz="2400" spc="-10" dirty="0">
                          <a:latin typeface="Franklin Gothic Medium"/>
                          <a:cs typeface="Franklin Gothic Medium"/>
                        </a:rPr>
                        <a:t>initiate</a:t>
                      </a:r>
                      <a:r>
                        <a:rPr sz="2400" spc="15" dirty="0">
                          <a:latin typeface="Franklin Gothic Medium"/>
                          <a:cs typeface="Franklin Gothic Medium"/>
                        </a:rPr>
                        <a:t> </a:t>
                      </a:r>
                      <a:r>
                        <a:rPr sz="2400" spc="-5" dirty="0">
                          <a:latin typeface="Franklin Gothic Medium"/>
                          <a:cs typeface="Franklin Gothic Medium"/>
                        </a:rPr>
                        <a:t>and</a:t>
                      </a:r>
                      <a:endParaRPr sz="2400" dirty="0">
                        <a:latin typeface="Franklin Gothic Medium"/>
                        <a:cs typeface="Franklin Gothic Medium"/>
                      </a:endParaRPr>
                    </a:p>
                  </a:txBody>
                  <a:tcPr marL="0" marR="0" marT="0" marB="0">
                    <a:lnT w="76200">
                      <a:solidFill>
                        <a:srgbClr val="FFFFFF"/>
                      </a:solidFill>
                      <a:prstDash val="solid"/>
                    </a:lnT>
                    <a:lnB w="38100">
                      <a:solidFill>
                        <a:srgbClr val="FFFFFF"/>
                      </a:solidFill>
                      <a:prstDash val="solid"/>
                    </a:lnB>
                    <a:solidFill>
                      <a:srgbClr val="FFFFB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361950">
                <a:tc gridSpan="4">
                  <a:txBody>
                    <a:bodyPr/>
                    <a:lstStyle/>
                    <a:p>
                      <a:pPr marL="52705">
                        <a:lnSpc>
                          <a:spcPts val="2660"/>
                        </a:lnSpc>
                      </a:pPr>
                      <a:r>
                        <a:rPr sz="2400" spc="-5" dirty="0">
                          <a:latin typeface="Franklin Gothic Medium"/>
                          <a:cs typeface="Franklin Gothic Medium"/>
                        </a:rPr>
                        <a:t>maintain </a:t>
                      </a:r>
                      <a:r>
                        <a:rPr sz="2400" dirty="0">
                          <a:latin typeface="Franklin Gothic Medium"/>
                          <a:cs typeface="Franklin Gothic Medium"/>
                        </a:rPr>
                        <a:t>such</a:t>
                      </a:r>
                      <a:r>
                        <a:rPr sz="2400" spc="-30" dirty="0">
                          <a:latin typeface="Franklin Gothic Medium"/>
                          <a:cs typeface="Franklin Gothic Medium"/>
                        </a:rPr>
                        <a:t> </a:t>
                      </a:r>
                      <a:r>
                        <a:rPr sz="2400" spc="-5" dirty="0">
                          <a:latin typeface="Franklin Gothic Medium"/>
                          <a:cs typeface="Franklin Gothic Medium"/>
                        </a:rPr>
                        <a:t>programs</a:t>
                      </a:r>
                      <a:endParaRPr sz="2400" dirty="0">
                        <a:latin typeface="Franklin Gothic Medium"/>
                        <a:cs typeface="Franklin Gothic Medium"/>
                      </a:endParaRPr>
                    </a:p>
                  </a:txBody>
                  <a:tcPr marL="0" marR="0" marT="0" marB="0">
                    <a:lnT w="38100">
                      <a:solidFill>
                        <a:srgbClr val="FFFFFF"/>
                      </a:solidFill>
                      <a:prstDash val="solid"/>
                    </a:lnT>
                    <a:lnB w="76200">
                      <a:solidFill>
                        <a:srgbClr val="FFFFFF"/>
                      </a:solidFill>
                      <a:prstDash val="solid"/>
                    </a:lnB>
                    <a:solidFill>
                      <a:srgbClr val="FFFFB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373380">
                <a:tc gridSpan="4">
                  <a:txBody>
                    <a:bodyPr/>
                    <a:lstStyle/>
                    <a:p>
                      <a:pPr marL="52705">
                        <a:lnSpc>
                          <a:spcPts val="2690"/>
                        </a:lnSpc>
                      </a:pPr>
                      <a:r>
                        <a:rPr sz="2400" spc="-5" dirty="0">
                          <a:latin typeface="Franklin Gothic Medium"/>
                          <a:cs typeface="Franklin Gothic Medium"/>
                        </a:rPr>
                        <a:t>as</a:t>
                      </a:r>
                      <a:r>
                        <a:rPr sz="2400" spc="-10" dirty="0">
                          <a:latin typeface="Franklin Gothic Medium"/>
                          <a:cs typeface="Franklin Gothic Medium"/>
                        </a:rPr>
                        <a:t> </a:t>
                      </a:r>
                      <a:r>
                        <a:rPr sz="2400" spc="-15" dirty="0">
                          <a:latin typeface="Franklin Gothic Medium"/>
                          <a:cs typeface="Franklin Gothic Medium"/>
                        </a:rPr>
                        <a:t>may </a:t>
                      </a:r>
                      <a:r>
                        <a:rPr sz="2400" dirty="0">
                          <a:latin typeface="Franklin Gothic Medium"/>
                          <a:cs typeface="Franklin Gothic Medium"/>
                        </a:rPr>
                        <a:t>be</a:t>
                      </a:r>
                      <a:r>
                        <a:rPr sz="2400" spc="-10" dirty="0">
                          <a:latin typeface="Franklin Gothic Medium"/>
                          <a:cs typeface="Franklin Gothic Medium"/>
                        </a:rPr>
                        <a:t> </a:t>
                      </a:r>
                      <a:r>
                        <a:rPr sz="2400" dirty="0">
                          <a:latin typeface="Franklin Gothic Medium"/>
                          <a:cs typeface="Franklin Gothic Medium"/>
                        </a:rPr>
                        <a:t>necessary</a:t>
                      </a:r>
                      <a:r>
                        <a:rPr sz="2400" spc="-5" dirty="0">
                          <a:latin typeface="Franklin Gothic Medium"/>
                          <a:cs typeface="Franklin Gothic Medium"/>
                        </a:rPr>
                        <a:t> </a:t>
                      </a:r>
                      <a:r>
                        <a:rPr sz="2400" spc="-30" dirty="0">
                          <a:latin typeface="Franklin Gothic Medium"/>
                          <a:cs typeface="Franklin Gothic Medium"/>
                        </a:rPr>
                        <a:t>to</a:t>
                      </a:r>
                      <a:endParaRPr sz="2400" dirty="0">
                        <a:latin typeface="Franklin Gothic Medium"/>
                        <a:cs typeface="Franklin Gothic Medium"/>
                      </a:endParaRPr>
                    </a:p>
                  </a:txBody>
                  <a:tcPr marL="0" marR="0" marT="0" marB="0">
                    <a:lnT w="76200">
                      <a:solidFill>
                        <a:srgbClr val="FFFFFF"/>
                      </a:solidFill>
                      <a:prstDash val="solid"/>
                    </a:lnT>
                    <a:lnB w="76200">
                      <a:solidFill>
                        <a:srgbClr val="FFFFFF"/>
                      </a:solidFill>
                      <a:prstDash val="solid"/>
                    </a:lnB>
                    <a:solidFill>
                      <a:srgbClr val="FFFFB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4170">
                <a:tc gridSpan="3">
                  <a:txBody>
                    <a:bodyPr/>
                    <a:lstStyle/>
                    <a:p>
                      <a:pPr marL="52705">
                        <a:lnSpc>
                          <a:spcPts val="2610"/>
                        </a:lnSpc>
                      </a:pPr>
                      <a:r>
                        <a:rPr sz="2400" spc="-5" dirty="0">
                          <a:latin typeface="Franklin Gothic Medium"/>
                          <a:cs typeface="Franklin Gothic Medium"/>
                        </a:rPr>
                        <a:t>comply</a:t>
                      </a:r>
                      <a:r>
                        <a:rPr sz="2400" spc="-20" dirty="0">
                          <a:latin typeface="Franklin Gothic Medium"/>
                          <a:cs typeface="Franklin Gothic Medium"/>
                        </a:rPr>
                        <a:t> </a:t>
                      </a:r>
                      <a:r>
                        <a:rPr sz="2400" spc="-5" dirty="0">
                          <a:latin typeface="Franklin Gothic Medium"/>
                          <a:cs typeface="Franklin Gothic Medium"/>
                        </a:rPr>
                        <a:t>with </a:t>
                      </a:r>
                      <a:r>
                        <a:rPr sz="2400" spc="-10" dirty="0">
                          <a:latin typeface="Franklin Gothic Medium"/>
                          <a:cs typeface="Franklin Gothic Medium"/>
                        </a:rPr>
                        <a:t>this</a:t>
                      </a:r>
                      <a:r>
                        <a:rPr sz="2400" dirty="0">
                          <a:latin typeface="Franklin Gothic Medium"/>
                          <a:cs typeface="Franklin Gothic Medium"/>
                        </a:rPr>
                        <a:t> part.</a:t>
                      </a:r>
                    </a:p>
                  </a:txBody>
                  <a:tcPr marL="0" marR="0" marT="0" marB="0">
                    <a:lnT w="76200">
                      <a:solidFill>
                        <a:srgbClr val="FFFFFF"/>
                      </a:solidFill>
                      <a:prstDash val="solid"/>
                    </a:lnT>
                    <a:solidFill>
                      <a:srgbClr val="FFFFBD"/>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2100" dirty="0">
                        <a:latin typeface="Times New Roman"/>
                        <a:cs typeface="Times New Roman"/>
                      </a:endParaRPr>
                    </a:p>
                  </a:txBody>
                  <a:tcPr marL="0" marR="0" marT="0" marB="0">
                    <a:lnT w="76200">
                      <a:solidFill>
                        <a:srgbClr val="FFFFFF"/>
                      </a:solidFill>
                      <a:prstDash val="solid"/>
                    </a:lnT>
                  </a:tcPr>
                </a:tc>
                <a:extLst>
                  <a:ext uri="{0D108BD9-81ED-4DB2-BD59-A6C34878D82A}">
                    <a16:rowId xmlns:a16="http://schemas.microsoft.com/office/drawing/2014/main" val="10005"/>
                  </a:ext>
                </a:extLst>
              </a:tr>
            </a:tbl>
          </a:graphicData>
        </a:graphic>
      </p:graphicFrame>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20</a:t>
            </a:r>
            <a:endParaRPr sz="2800" dirty="0">
              <a:latin typeface="Arial"/>
              <a:cs typeface="Arial"/>
            </a:endParaRPr>
          </a:p>
        </p:txBody>
      </p:sp>
      <p:grpSp>
        <p:nvGrpSpPr>
          <p:cNvPr id="9" name="object 9"/>
          <p:cNvGrpSpPr/>
          <p:nvPr/>
        </p:nvGrpSpPr>
        <p:grpSpPr>
          <a:xfrm>
            <a:off x="4453127" y="2218944"/>
            <a:ext cx="4322445" cy="4127500"/>
            <a:chOff x="4453127" y="2218944"/>
            <a:chExt cx="4322445" cy="4127500"/>
          </a:xfrm>
        </p:grpSpPr>
        <p:pic>
          <p:nvPicPr>
            <p:cNvPr id="10" name="object 10"/>
            <p:cNvPicPr/>
            <p:nvPr/>
          </p:nvPicPr>
          <p:blipFill>
            <a:blip r:embed="rId3" cstate="print"/>
            <a:stretch>
              <a:fillRect/>
            </a:stretch>
          </p:blipFill>
          <p:spPr>
            <a:xfrm>
              <a:off x="4453127" y="2218944"/>
              <a:ext cx="4322051" cy="4126979"/>
            </a:xfrm>
            <a:prstGeom prst="rect">
              <a:avLst/>
            </a:prstGeom>
          </p:spPr>
        </p:pic>
        <p:pic>
          <p:nvPicPr>
            <p:cNvPr id="11" name="object 11"/>
            <p:cNvPicPr/>
            <p:nvPr/>
          </p:nvPicPr>
          <p:blipFill>
            <a:blip r:embed="rId4" cstate="print"/>
            <a:stretch>
              <a:fillRect/>
            </a:stretch>
          </p:blipFill>
          <p:spPr>
            <a:xfrm>
              <a:off x="4648200" y="2414015"/>
              <a:ext cx="3732263" cy="3532936"/>
            </a:xfrm>
            <a:prstGeom prst="rect">
              <a:avLst/>
            </a:prstGeom>
          </p:spPr>
        </p:pic>
      </p:grpSp>
      <p:grpSp>
        <p:nvGrpSpPr>
          <p:cNvPr id="12" name="object 12"/>
          <p:cNvGrpSpPr/>
          <p:nvPr/>
        </p:nvGrpSpPr>
        <p:grpSpPr>
          <a:xfrm>
            <a:off x="1066800" y="152400"/>
            <a:ext cx="1188085" cy="795020"/>
            <a:chOff x="1066800" y="152400"/>
            <a:chExt cx="1188085" cy="795020"/>
          </a:xfrm>
        </p:grpSpPr>
        <p:sp>
          <p:nvSpPr>
            <p:cNvPr id="13" name="object 13"/>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4" name="object 14"/>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5" name="object 15"/>
          <p:cNvSpPr txBox="1"/>
          <p:nvPr/>
        </p:nvSpPr>
        <p:spPr>
          <a:xfrm>
            <a:off x="1266571" y="289969"/>
            <a:ext cx="740410" cy="513080"/>
          </a:xfrm>
          <a:prstGeom prst="rect">
            <a:avLst/>
          </a:prstGeom>
        </p:spPr>
        <p:txBody>
          <a:bodyPr vert="horz" wrap="square" lIns="0" tIns="12065" rIns="0" bIns="0" rtlCol="0">
            <a:spAutoFit/>
          </a:bodyPr>
          <a:lstStyle/>
          <a:p>
            <a:pPr marL="297180" marR="5080" indent="-285115">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a:t>
            </a:r>
            <a:r>
              <a:rPr sz="1600" b="1" spc="-10" dirty="0">
                <a:solidFill>
                  <a:srgbClr val="FFFFFF"/>
                </a:solidFill>
                <a:latin typeface="Microsoft Sans Serif"/>
                <a:cs typeface="Microsoft Sans Serif"/>
              </a:rPr>
              <a:t>bpa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t  C</a:t>
            </a:r>
            <a:endParaRPr sz="1600" dirty="0">
              <a:latin typeface="Microsoft Sans Serif"/>
              <a:cs typeface="Microsoft Sans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21</a:t>
            </a:r>
            <a:endParaRPr sz="2800" dirty="0">
              <a:latin typeface="Arial"/>
              <a:cs typeface="Arial"/>
            </a:endParaRPr>
          </a:p>
        </p:txBody>
      </p:sp>
      <p:grpSp>
        <p:nvGrpSpPr>
          <p:cNvPr id="5" name="object 5"/>
          <p:cNvGrpSpPr/>
          <p:nvPr/>
        </p:nvGrpSpPr>
        <p:grpSpPr>
          <a:xfrm>
            <a:off x="609600" y="871728"/>
            <a:ext cx="6870700" cy="5530850"/>
            <a:chOff x="609600" y="871728"/>
            <a:chExt cx="6870700" cy="5530850"/>
          </a:xfrm>
        </p:grpSpPr>
        <p:pic>
          <p:nvPicPr>
            <p:cNvPr id="6" name="object 6"/>
            <p:cNvPicPr/>
            <p:nvPr/>
          </p:nvPicPr>
          <p:blipFill>
            <a:blip r:embed="rId3" cstate="print"/>
            <a:stretch>
              <a:fillRect/>
            </a:stretch>
          </p:blipFill>
          <p:spPr>
            <a:xfrm>
              <a:off x="4529328" y="871728"/>
              <a:ext cx="2950451" cy="5530595"/>
            </a:xfrm>
            <a:prstGeom prst="rect">
              <a:avLst/>
            </a:prstGeom>
          </p:spPr>
        </p:pic>
        <p:pic>
          <p:nvPicPr>
            <p:cNvPr id="7" name="object 7"/>
            <p:cNvPicPr/>
            <p:nvPr/>
          </p:nvPicPr>
          <p:blipFill>
            <a:blip r:embed="rId4" cstate="print"/>
            <a:stretch>
              <a:fillRect/>
            </a:stretch>
          </p:blipFill>
          <p:spPr>
            <a:xfrm>
              <a:off x="4724400" y="1066800"/>
              <a:ext cx="2362200" cy="4942331"/>
            </a:xfrm>
            <a:prstGeom prst="rect">
              <a:avLst/>
            </a:prstGeom>
          </p:spPr>
        </p:pic>
        <p:sp>
          <p:nvSpPr>
            <p:cNvPr id="8" name="object 8"/>
            <p:cNvSpPr/>
            <p:nvPr/>
          </p:nvSpPr>
          <p:spPr>
            <a:xfrm>
              <a:off x="609600" y="2438400"/>
              <a:ext cx="3962400" cy="3307079"/>
            </a:xfrm>
            <a:custGeom>
              <a:avLst/>
              <a:gdLst/>
              <a:ahLst/>
              <a:cxnLst/>
              <a:rect l="l" t="t" r="r" b="b"/>
              <a:pathLst>
                <a:path w="3962400" h="3307079">
                  <a:moveTo>
                    <a:pt x="3962400" y="0"/>
                  </a:moveTo>
                  <a:lnTo>
                    <a:pt x="0" y="0"/>
                  </a:lnTo>
                  <a:lnTo>
                    <a:pt x="0" y="3307079"/>
                  </a:lnTo>
                  <a:lnTo>
                    <a:pt x="3962400" y="3307079"/>
                  </a:lnTo>
                  <a:lnTo>
                    <a:pt x="3962400" y="0"/>
                  </a:lnTo>
                  <a:close/>
                </a:path>
              </a:pathLst>
            </a:custGeom>
            <a:solidFill>
              <a:srgbClr val="FFFFFF"/>
            </a:solidFill>
          </p:spPr>
          <p:txBody>
            <a:bodyPr wrap="square" lIns="0" tIns="0" rIns="0" bIns="0" rtlCol="0"/>
            <a:lstStyle/>
            <a:p>
              <a:endParaRPr dirty="0"/>
            </a:p>
          </p:txBody>
        </p:sp>
      </p:grpSp>
      <p:sp>
        <p:nvSpPr>
          <p:cNvPr id="9" name="object 9"/>
          <p:cNvSpPr txBox="1"/>
          <p:nvPr/>
        </p:nvSpPr>
        <p:spPr>
          <a:xfrm>
            <a:off x="1043939" y="3378249"/>
            <a:ext cx="3308350" cy="1443355"/>
          </a:xfrm>
          <a:prstGeom prst="rect">
            <a:avLst/>
          </a:prstGeom>
        </p:spPr>
        <p:txBody>
          <a:bodyPr vert="horz" wrap="square" lIns="0" tIns="0" rIns="0" bIns="0" rtlCol="0">
            <a:spAutoFit/>
          </a:bodyPr>
          <a:lstStyle/>
          <a:p>
            <a:pPr>
              <a:lnSpc>
                <a:spcPts val="2680"/>
              </a:lnSpc>
            </a:pPr>
            <a:r>
              <a:rPr sz="2400" spc="-5" dirty="0">
                <a:solidFill>
                  <a:srgbClr val="276B56"/>
                </a:solidFill>
                <a:latin typeface="Franklin Gothic Medium"/>
                <a:cs typeface="Franklin Gothic Medium"/>
              </a:rPr>
              <a:t>The</a:t>
            </a:r>
            <a:r>
              <a:rPr sz="2400" dirty="0">
                <a:solidFill>
                  <a:srgbClr val="276B56"/>
                </a:solidFill>
                <a:latin typeface="Franklin Gothic Medium"/>
                <a:cs typeface="Franklin Gothic Medium"/>
              </a:rPr>
              <a:t> </a:t>
            </a:r>
            <a:r>
              <a:rPr sz="2400" spc="-15" dirty="0">
                <a:solidFill>
                  <a:srgbClr val="276B56"/>
                </a:solidFill>
                <a:latin typeface="Franklin Gothic Medium"/>
                <a:cs typeface="Franklin Gothic Medium"/>
              </a:rPr>
              <a:t>Safety</a:t>
            </a:r>
            <a:r>
              <a:rPr sz="2400" spc="30"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program must</a:t>
            </a:r>
            <a:endParaRPr sz="2400" dirty="0">
              <a:latin typeface="Franklin Gothic Medium"/>
              <a:cs typeface="Franklin Gothic Medium"/>
            </a:endParaRPr>
          </a:p>
          <a:p>
            <a:pPr marR="89535">
              <a:lnSpc>
                <a:spcPct val="100000"/>
              </a:lnSpc>
            </a:pPr>
            <a:r>
              <a:rPr sz="2400" spc="-15" dirty="0">
                <a:solidFill>
                  <a:srgbClr val="276B56"/>
                </a:solidFill>
                <a:latin typeface="Franklin Gothic Medium"/>
                <a:cs typeface="Franklin Gothic Medium"/>
              </a:rPr>
              <a:t>have </a:t>
            </a:r>
            <a:r>
              <a:rPr sz="2400" spc="-10" dirty="0">
                <a:solidFill>
                  <a:srgbClr val="276B56"/>
                </a:solidFill>
                <a:latin typeface="Franklin Gothic Medium"/>
                <a:cs typeface="Franklin Gothic Medium"/>
              </a:rPr>
              <a:t>competent </a:t>
            </a:r>
            <a:r>
              <a:rPr sz="2400" dirty="0">
                <a:solidFill>
                  <a:srgbClr val="276B56"/>
                </a:solidFill>
                <a:latin typeface="Franklin Gothic Medium"/>
                <a:cs typeface="Franklin Gothic Medium"/>
              </a:rPr>
              <a:t>persons </a:t>
            </a:r>
            <a:r>
              <a:rPr sz="2400" spc="-585"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making</a:t>
            </a:r>
            <a:r>
              <a:rPr sz="2400" spc="-10"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frequent</a:t>
            </a:r>
            <a:r>
              <a:rPr sz="2400" spc="20"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and </a:t>
            </a:r>
            <a:r>
              <a:rPr sz="2400"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regular</a:t>
            </a:r>
            <a:r>
              <a:rPr sz="2400"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inspections</a:t>
            </a:r>
            <a:endParaRPr sz="2400" dirty="0">
              <a:latin typeface="Franklin Gothic Medium"/>
              <a:cs typeface="Franklin Gothic Medium"/>
            </a:endParaRPr>
          </a:p>
        </p:txBody>
      </p:sp>
      <p:sp>
        <p:nvSpPr>
          <p:cNvPr id="10" name="object 10"/>
          <p:cNvSpPr txBox="1"/>
          <p:nvPr/>
        </p:nvSpPr>
        <p:spPr>
          <a:xfrm>
            <a:off x="916939" y="1794764"/>
            <a:ext cx="283273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1926</a:t>
            </a:r>
            <a:r>
              <a:rPr sz="3600" b="1" spc="-15" dirty="0">
                <a:latin typeface="Franklin Gothic Heavy"/>
                <a:cs typeface="Franklin Gothic Heavy"/>
              </a:rPr>
              <a:t>.</a:t>
            </a:r>
            <a:r>
              <a:rPr sz="3600" b="1" spc="-5" dirty="0">
                <a:latin typeface="Franklin Gothic Heavy"/>
                <a:cs typeface="Franklin Gothic Heavy"/>
              </a:rPr>
              <a:t>20</a:t>
            </a:r>
            <a:r>
              <a:rPr sz="3600" b="1" spc="-10" dirty="0">
                <a:latin typeface="Franklin Gothic Heavy"/>
                <a:cs typeface="Franklin Gothic Heavy"/>
              </a:rPr>
              <a:t>(b)(</a:t>
            </a:r>
            <a:r>
              <a:rPr sz="3600" b="1" spc="-5" dirty="0">
                <a:latin typeface="Franklin Gothic Heavy"/>
                <a:cs typeface="Franklin Gothic Heavy"/>
              </a:rPr>
              <a:t>2)</a:t>
            </a:r>
            <a:endParaRPr sz="3600" dirty="0">
              <a:latin typeface="Franklin Gothic Heavy"/>
              <a:cs typeface="Franklin Gothic Heavy"/>
            </a:endParaRPr>
          </a:p>
        </p:txBody>
      </p:sp>
      <p:sp>
        <p:nvSpPr>
          <p:cNvPr id="11" name="object 11"/>
          <p:cNvSpPr/>
          <p:nvPr/>
        </p:nvSpPr>
        <p:spPr>
          <a:xfrm>
            <a:off x="609600" y="2514600"/>
            <a:ext cx="3962400" cy="3352800"/>
          </a:xfrm>
          <a:custGeom>
            <a:avLst/>
            <a:gdLst/>
            <a:ahLst/>
            <a:cxnLst/>
            <a:rect l="l" t="t" r="r" b="b"/>
            <a:pathLst>
              <a:path w="3962400" h="3352800">
                <a:moveTo>
                  <a:pt x="3962400" y="0"/>
                </a:moveTo>
                <a:lnTo>
                  <a:pt x="0" y="0"/>
                </a:lnTo>
                <a:lnTo>
                  <a:pt x="0" y="3352800"/>
                </a:lnTo>
                <a:lnTo>
                  <a:pt x="3962400" y="3352800"/>
                </a:lnTo>
                <a:lnTo>
                  <a:pt x="3962400" y="0"/>
                </a:lnTo>
                <a:close/>
              </a:path>
            </a:pathLst>
          </a:custGeom>
          <a:solidFill>
            <a:srgbClr val="FFFFFF"/>
          </a:solidFill>
        </p:spPr>
        <p:txBody>
          <a:bodyPr wrap="square" lIns="0" tIns="0" rIns="0" bIns="0" rtlCol="0"/>
          <a:lstStyle/>
          <a:p>
            <a:endParaRPr dirty="0"/>
          </a:p>
        </p:txBody>
      </p:sp>
      <p:sp>
        <p:nvSpPr>
          <p:cNvPr id="12" name="object 12"/>
          <p:cNvSpPr txBox="1"/>
          <p:nvPr/>
        </p:nvSpPr>
        <p:spPr>
          <a:xfrm>
            <a:off x="990600" y="2592323"/>
            <a:ext cx="3352800" cy="315595"/>
          </a:xfrm>
          <a:prstGeom prst="rect">
            <a:avLst/>
          </a:prstGeom>
          <a:solidFill>
            <a:srgbClr val="FFFF00">
              <a:alpha val="25881"/>
            </a:srgbClr>
          </a:solidFill>
        </p:spPr>
        <p:txBody>
          <a:bodyPr vert="horz" wrap="square" lIns="0" tIns="0" rIns="0" bIns="0" rtlCol="0">
            <a:spAutoFit/>
          </a:bodyPr>
          <a:lstStyle/>
          <a:p>
            <a:pPr marL="53340">
              <a:lnSpc>
                <a:spcPts val="2485"/>
              </a:lnSpc>
            </a:pPr>
            <a:r>
              <a:rPr sz="2400" spc="-5" dirty="0">
                <a:latin typeface="Franklin Gothic Medium"/>
                <a:cs typeface="Franklin Gothic Medium"/>
              </a:rPr>
              <a:t>(2)</a:t>
            </a:r>
            <a:r>
              <a:rPr sz="2400" spc="-30" dirty="0">
                <a:latin typeface="Franklin Gothic Medium"/>
                <a:cs typeface="Franklin Gothic Medium"/>
              </a:rPr>
              <a:t> </a:t>
            </a:r>
            <a:r>
              <a:rPr sz="2400" dirty="0">
                <a:latin typeface="Franklin Gothic Medium"/>
                <a:cs typeface="Franklin Gothic Medium"/>
              </a:rPr>
              <a:t>Such</a:t>
            </a:r>
            <a:r>
              <a:rPr sz="2400" spc="-10" dirty="0">
                <a:latin typeface="Franklin Gothic Medium"/>
                <a:cs typeface="Franklin Gothic Medium"/>
              </a:rPr>
              <a:t> </a:t>
            </a:r>
            <a:r>
              <a:rPr sz="2400" spc="-5" dirty="0">
                <a:latin typeface="Franklin Gothic Medium"/>
                <a:cs typeface="Franklin Gothic Medium"/>
              </a:rPr>
              <a:t>programs</a:t>
            </a:r>
            <a:r>
              <a:rPr sz="2400" spc="-15" dirty="0">
                <a:latin typeface="Franklin Gothic Medium"/>
                <a:cs typeface="Franklin Gothic Medium"/>
              </a:rPr>
              <a:t> </a:t>
            </a:r>
            <a:r>
              <a:rPr sz="2400" spc="-5" dirty="0">
                <a:latin typeface="Franklin Gothic Medium"/>
                <a:cs typeface="Franklin Gothic Medium"/>
              </a:rPr>
              <a:t>shall</a:t>
            </a:r>
            <a:endParaRPr sz="2400" dirty="0">
              <a:latin typeface="Franklin Gothic Medium"/>
              <a:cs typeface="Franklin Gothic Medium"/>
            </a:endParaRPr>
          </a:p>
        </p:txBody>
      </p:sp>
      <p:sp>
        <p:nvSpPr>
          <p:cNvPr id="13" name="object 13"/>
          <p:cNvSpPr txBox="1"/>
          <p:nvPr/>
        </p:nvSpPr>
        <p:spPr>
          <a:xfrm>
            <a:off x="990600" y="2962655"/>
            <a:ext cx="3352800" cy="314325"/>
          </a:xfrm>
          <a:prstGeom prst="rect">
            <a:avLst/>
          </a:prstGeom>
          <a:solidFill>
            <a:srgbClr val="FFFF00">
              <a:alpha val="25881"/>
            </a:srgbClr>
          </a:solidFill>
        </p:spPr>
        <p:txBody>
          <a:bodyPr vert="horz" wrap="square" lIns="0" tIns="0" rIns="0" bIns="0" rtlCol="0">
            <a:spAutoFit/>
          </a:bodyPr>
          <a:lstStyle/>
          <a:p>
            <a:pPr marL="53340">
              <a:lnSpc>
                <a:spcPts val="2470"/>
              </a:lnSpc>
            </a:pPr>
            <a:r>
              <a:rPr sz="2400" spc="-10" dirty="0">
                <a:latin typeface="Franklin Gothic Medium"/>
                <a:cs typeface="Franklin Gothic Medium"/>
              </a:rPr>
              <a:t>provide</a:t>
            </a:r>
            <a:r>
              <a:rPr sz="2400" spc="-25" dirty="0">
                <a:latin typeface="Franklin Gothic Medium"/>
                <a:cs typeface="Franklin Gothic Medium"/>
              </a:rPr>
              <a:t> </a:t>
            </a:r>
            <a:r>
              <a:rPr sz="2400" spc="-10" dirty="0">
                <a:latin typeface="Franklin Gothic Medium"/>
                <a:cs typeface="Franklin Gothic Medium"/>
              </a:rPr>
              <a:t>for </a:t>
            </a:r>
            <a:r>
              <a:rPr sz="2400" spc="-5" dirty="0">
                <a:latin typeface="Franklin Gothic Medium"/>
                <a:cs typeface="Franklin Gothic Medium"/>
              </a:rPr>
              <a:t>frequent</a:t>
            </a:r>
            <a:r>
              <a:rPr sz="2400" spc="10" dirty="0">
                <a:latin typeface="Franklin Gothic Medium"/>
                <a:cs typeface="Franklin Gothic Medium"/>
              </a:rPr>
              <a:t> </a:t>
            </a:r>
            <a:r>
              <a:rPr sz="2400" spc="-5" dirty="0">
                <a:latin typeface="Franklin Gothic Medium"/>
                <a:cs typeface="Franklin Gothic Medium"/>
              </a:rPr>
              <a:t>and</a:t>
            </a:r>
            <a:endParaRPr sz="2400" dirty="0">
              <a:latin typeface="Franklin Gothic Medium"/>
              <a:cs typeface="Franklin Gothic Medium"/>
            </a:endParaRPr>
          </a:p>
        </p:txBody>
      </p:sp>
      <p:sp>
        <p:nvSpPr>
          <p:cNvPr id="14" name="object 14"/>
          <p:cNvSpPr txBox="1"/>
          <p:nvPr/>
        </p:nvSpPr>
        <p:spPr>
          <a:xfrm>
            <a:off x="990600" y="3323844"/>
            <a:ext cx="3505200" cy="315595"/>
          </a:xfrm>
          <a:prstGeom prst="rect">
            <a:avLst/>
          </a:prstGeom>
          <a:solidFill>
            <a:srgbClr val="FFFF00">
              <a:alpha val="25881"/>
            </a:srgbClr>
          </a:solidFill>
        </p:spPr>
        <p:txBody>
          <a:bodyPr vert="horz" wrap="square" lIns="0" tIns="0" rIns="0" bIns="0" rtlCol="0">
            <a:spAutoFit/>
          </a:bodyPr>
          <a:lstStyle/>
          <a:p>
            <a:pPr marL="53340">
              <a:lnSpc>
                <a:spcPts val="2485"/>
              </a:lnSpc>
            </a:pPr>
            <a:r>
              <a:rPr sz="2400" spc="-5" dirty="0">
                <a:latin typeface="Franklin Gothic Medium"/>
                <a:cs typeface="Franklin Gothic Medium"/>
              </a:rPr>
              <a:t>regular</a:t>
            </a:r>
            <a:r>
              <a:rPr sz="2400" spc="-10" dirty="0">
                <a:latin typeface="Franklin Gothic Medium"/>
                <a:cs typeface="Franklin Gothic Medium"/>
              </a:rPr>
              <a:t> </a:t>
            </a:r>
            <a:r>
              <a:rPr sz="2400" spc="-5" dirty="0">
                <a:latin typeface="Franklin Gothic Medium"/>
                <a:cs typeface="Franklin Gothic Medium"/>
              </a:rPr>
              <a:t>inspections</a:t>
            </a:r>
            <a:r>
              <a:rPr sz="2400" spc="-10" dirty="0">
                <a:latin typeface="Franklin Gothic Medium"/>
                <a:cs typeface="Franklin Gothic Medium"/>
              </a:rPr>
              <a:t> </a:t>
            </a:r>
            <a:r>
              <a:rPr sz="2400" dirty="0">
                <a:latin typeface="Franklin Gothic Medium"/>
                <a:cs typeface="Franklin Gothic Medium"/>
              </a:rPr>
              <a:t>of</a:t>
            </a:r>
            <a:r>
              <a:rPr sz="2400" spc="-5" dirty="0">
                <a:latin typeface="Franklin Gothic Medium"/>
                <a:cs typeface="Franklin Gothic Medium"/>
              </a:rPr>
              <a:t> the</a:t>
            </a:r>
            <a:endParaRPr sz="2400" dirty="0">
              <a:latin typeface="Franklin Gothic Medium"/>
              <a:cs typeface="Franklin Gothic Medium"/>
            </a:endParaRPr>
          </a:p>
        </p:txBody>
      </p:sp>
      <p:sp>
        <p:nvSpPr>
          <p:cNvPr id="15" name="object 15"/>
          <p:cNvSpPr txBox="1"/>
          <p:nvPr/>
        </p:nvSpPr>
        <p:spPr>
          <a:xfrm>
            <a:off x="990600" y="3686555"/>
            <a:ext cx="3276600" cy="314325"/>
          </a:xfrm>
          <a:prstGeom prst="rect">
            <a:avLst/>
          </a:prstGeom>
          <a:solidFill>
            <a:srgbClr val="FFFF00">
              <a:alpha val="25881"/>
            </a:srgbClr>
          </a:solidFill>
        </p:spPr>
        <p:txBody>
          <a:bodyPr vert="horz" wrap="square" lIns="0" tIns="0" rIns="0" bIns="0" rtlCol="0">
            <a:spAutoFit/>
          </a:bodyPr>
          <a:lstStyle/>
          <a:p>
            <a:pPr marL="53340">
              <a:lnSpc>
                <a:spcPts val="2470"/>
              </a:lnSpc>
            </a:pPr>
            <a:r>
              <a:rPr sz="2400" dirty="0">
                <a:latin typeface="Franklin Gothic Medium"/>
                <a:cs typeface="Franklin Gothic Medium"/>
              </a:rPr>
              <a:t>job</a:t>
            </a:r>
            <a:r>
              <a:rPr sz="2400" spc="-20" dirty="0">
                <a:latin typeface="Franklin Gothic Medium"/>
                <a:cs typeface="Franklin Gothic Medium"/>
              </a:rPr>
              <a:t> </a:t>
            </a:r>
            <a:r>
              <a:rPr sz="2400" spc="-10" dirty="0">
                <a:latin typeface="Franklin Gothic Medium"/>
                <a:cs typeface="Franklin Gothic Medium"/>
              </a:rPr>
              <a:t>sites,</a:t>
            </a:r>
            <a:r>
              <a:rPr sz="2400" dirty="0">
                <a:latin typeface="Franklin Gothic Medium"/>
                <a:cs typeface="Franklin Gothic Medium"/>
              </a:rPr>
              <a:t> </a:t>
            </a:r>
            <a:r>
              <a:rPr sz="2400" spc="-10" dirty="0">
                <a:latin typeface="Franklin Gothic Medium"/>
                <a:cs typeface="Franklin Gothic Medium"/>
              </a:rPr>
              <a:t>materials,</a:t>
            </a:r>
            <a:r>
              <a:rPr sz="2400" dirty="0">
                <a:latin typeface="Franklin Gothic Medium"/>
                <a:cs typeface="Franklin Gothic Medium"/>
              </a:rPr>
              <a:t> </a:t>
            </a:r>
            <a:r>
              <a:rPr sz="2400" spc="-5" dirty="0">
                <a:latin typeface="Franklin Gothic Medium"/>
                <a:cs typeface="Franklin Gothic Medium"/>
              </a:rPr>
              <a:t>and</a:t>
            </a:r>
            <a:endParaRPr sz="2400" dirty="0">
              <a:latin typeface="Franklin Gothic Medium"/>
              <a:cs typeface="Franklin Gothic Medium"/>
            </a:endParaRPr>
          </a:p>
        </p:txBody>
      </p:sp>
      <p:sp>
        <p:nvSpPr>
          <p:cNvPr id="16" name="object 16"/>
          <p:cNvSpPr txBox="1"/>
          <p:nvPr/>
        </p:nvSpPr>
        <p:spPr>
          <a:xfrm>
            <a:off x="990600" y="4058411"/>
            <a:ext cx="3200400" cy="314325"/>
          </a:xfrm>
          <a:prstGeom prst="rect">
            <a:avLst/>
          </a:prstGeom>
          <a:solidFill>
            <a:srgbClr val="FFFF00">
              <a:alpha val="25881"/>
            </a:srgbClr>
          </a:solidFill>
        </p:spPr>
        <p:txBody>
          <a:bodyPr vert="horz" wrap="square" lIns="0" tIns="0" rIns="0" bIns="0" rtlCol="0">
            <a:spAutoFit/>
          </a:bodyPr>
          <a:lstStyle/>
          <a:p>
            <a:pPr marL="53340">
              <a:lnSpc>
                <a:spcPts val="2470"/>
              </a:lnSpc>
            </a:pPr>
            <a:r>
              <a:rPr sz="2400" spc="-5" dirty="0">
                <a:latin typeface="Franklin Gothic Medium"/>
                <a:cs typeface="Franklin Gothic Medium"/>
              </a:rPr>
              <a:t>equipment</a:t>
            </a:r>
            <a:r>
              <a:rPr sz="2400" spc="-10" dirty="0">
                <a:latin typeface="Franklin Gothic Medium"/>
                <a:cs typeface="Franklin Gothic Medium"/>
              </a:rPr>
              <a:t> </a:t>
            </a:r>
            <a:r>
              <a:rPr sz="2400" spc="-30" dirty="0">
                <a:latin typeface="Franklin Gothic Medium"/>
                <a:cs typeface="Franklin Gothic Medium"/>
              </a:rPr>
              <a:t>to</a:t>
            </a:r>
            <a:r>
              <a:rPr sz="2400" dirty="0">
                <a:latin typeface="Franklin Gothic Medium"/>
                <a:cs typeface="Franklin Gothic Medium"/>
              </a:rPr>
              <a:t> be</a:t>
            </a:r>
            <a:r>
              <a:rPr sz="2400" spc="-15" dirty="0">
                <a:latin typeface="Franklin Gothic Medium"/>
                <a:cs typeface="Franklin Gothic Medium"/>
              </a:rPr>
              <a:t> </a:t>
            </a:r>
            <a:r>
              <a:rPr sz="2400" spc="-5" dirty="0">
                <a:latin typeface="Franklin Gothic Medium"/>
                <a:cs typeface="Franklin Gothic Medium"/>
              </a:rPr>
              <a:t>made</a:t>
            </a:r>
            <a:endParaRPr sz="2400" dirty="0">
              <a:latin typeface="Franklin Gothic Medium"/>
              <a:cs typeface="Franklin Gothic Medium"/>
            </a:endParaRPr>
          </a:p>
        </p:txBody>
      </p:sp>
      <p:sp>
        <p:nvSpPr>
          <p:cNvPr id="17" name="object 17"/>
          <p:cNvSpPr txBox="1"/>
          <p:nvPr/>
        </p:nvSpPr>
        <p:spPr>
          <a:xfrm>
            <a:off x="990600" y="4419600"/>
            <a:ext cx="3124200" cy="314325"/>
          </a:xfrm>
          <a:prstGeom prst="rect">
            <a:avLst/>
          </a:prstGeom>
          <a:solidFill>
            <a:srgbClr val="FFFF00">
              <a:alpha val="25881"/>
            </a:srgbClr>
          </a:solidFill>
        </p:spPr>
        <p:txBody>
          <a:bodyPr vert="horz" wrap="square" lIns="0" tIns="0" rIns="0" bIns="0" rtlCol="0">
            <a:spAutoFit/>
          </a:bodyPr>
          <a:lstStyle/>
          <a:p>
            <a:pPr marL="53340">
              <a:lnSpc>
                <a:spcPts val="2470"/>
              </a:lnSpc>
            </a:pPr>
            <a:r>
              <a:rPr sz="2400" spc="-15" dirty="0">
                <a:latin typeface="Franklin Gothic Medium"/>
                <a:cs typeface="Franklin Gothic Medium"/>
              </a:rPr>
              <a:t>by</a:t>
            </a:r>
            <a:r>
              <a:rPr sz="2400" spc="-40" dirty="0">
                <a:latin typeface="Franklin Gothic Medium"/>
                <a:cs typeface="Franklin Gothic Medium"/>
              </a:rPr>
              <a:t> </a:t>
            </a:r>
            <a:r>
              <a:rPr sz="2400" spc="-10" dirty="0">
                <a:latin typeface="Franklin Gothic Medium"/>
                <a:cs typeface="Franklin Gothic Medium"/>
              </a:rPr>
              <a:t>competent</a:t>
            </a:r>
            <a:r>
              <a:rPr sz="2400" spc="-5" dirty="0">
                <a:latin typeface="Franklin Gothic Medium"/>
                <a:cs typeface="Franklin Gothic Medium"/>
              </a:rPr>
              <a:t> </a:t>
            </a:r>
            <a:r>
              <a:rPr sz="2400" dirty="0">
                <a:latin typeface="Franklin Gothic Medium"/>
                <a:cs typeface="Franklin Gothic Medium"/>
              </a:rPr>
              <a:t>persons</a:t>
            </a:r>
          </a:p>
        </p:txBody>
      </p:sp>
      <p:sp>
        <p:nvSpPr>
          <p:cNvPr id="18" name="object 18"/>
          <p:cNvSpPr txBox="1"/>
          <p:nvPr/>
        </p:nvSpPr>
        <p:spPr>
          <a:xfrm>
            <a:off x="990600" y="4796028"/>
            <a:ext cx="2514600" cy="314325"/>
          </a:xfrm>
          <a:prstGeom prst="rect">
            <a:avLst/>
          </a:prstGeom>
          <a:solidFill>
            <a:srgbClr val="FFFF00">
              <a:alpha val="25881"/>
            </a:srgbClr>
          </a:solidFill>
        </p:spPr>
        <p:txBody>
          <a:bodyPr vert="horz" wrap="square" lIns="0" tIns="0" rIns="0" bIns="0" rtlCol="0">
            <a:spAutoFit/>
          </a:bodyPr>
          <a:lstStyle/>
          <a:p>
            <a:pPr marL="53340">
              <a:lnSpc>
                <a:spcPts val="2470"/>
              </a:lnSpc>
            </a:pPr>
            <a:r>
              <a:rPr sz="2400" spc="-10" dirty="0">
                <a:latin typeface="Franklin Gothic Medium"/>
                <a:cs typeface="Franklin Gothic Medium"/>
              </a:rPr>
              <a:t>designated</a:t>
            </a:r>
            <a:r>
              <a:rPr sz="2400" spc="-30" dirty="0">
                <a:latin typeface="Franklin Gothic Medium"/>
                <a:cs typeface="Franklin Gothic Medium"/>
              </a:rPr>
              <a:t> </a:t>
            </a:r>
            <a:r>
              <a:rPr sz="2400" spc="-15" dirty="0">
                <a:latin typeface="Franklin Gothic Medium"/>
                <a:cs typeface="Franklin Gothic Medium"/>
              </a:rPr>
              <a:t>by</a:t>
            </a:r>
            <a:r>
              <a:rPr sz="2400" spc="-20" dirty="0">
                <a:latin typeface="Franklin Gothic Medium"/>
                <a:cs typeface="Franklin Gothic Medium"/>
              </a:rPr>
              <a:t> </a:t>
            </a:r>
            <a:r>
              <a:rPr sz="2400" spc="-5" dirty="0">
                <a:latin typeface="Franklin Gothic Medium"/>
                <a:cs typeface="Franklin Gothic Medium"/>
              </a:rPr>
              <a:t>the</a:t>
            </a:r>
            <a:endParaRPr sz="2400" dirty="0">
              <a:latin typeface="Franklin Gothic Medium"/>
              <a:cs typeface="Franklin Gothic Medium"/>
            </a:endParaRPr>
          </a:p>
        </p:txBody>
      </p:sp>
      <p:sp>
        <p:nvSpPr>
          <p:cNvPr id="19" name="object 19"/>
          <p:cNvSpPr txBox="1"/>
          <p:nvPr/>
        </p:nvSpPr>
        <p:spPr>
          <a:xfrm>
            <a:off x="990600" y="5149596"/>
            <a:ext cx="1752600" cy="314325"/>
          </a:xfrm>
          <a:prstGeom prst="rect">
            <a:avLst/>
          </a:prstGeom>
          <a:solidFill>
            <a:srgbClr val="FFFF00">
              <a:alpha val="25881"/>
            </a:srgbClr>
          </a:solidFill>
        </p:spPr>
        <p:txBody>
          <a:bodyPr vert="horz" wrap="square" lIns="0" tIns="0" rIns="0" bIns="0" rtlCol="0">
            <a:spAutoFit/>
          </a:bodyPr>
          <a:lstStyle/>
          <a:p>
            <a:pPr marL="53340">
              <a:lnSpc>
                <a:spcPts val="2470"/>
              </a:lnSpc>
            </a:pPr>
            <a:r>
              <a:rPr sz="2400" spc="-10" dirty="0">
                <a:latin typeface="Franklin Gothic Medium"/>
                <a:cs typeface="Franklin Gothic Medium"/>
              </a:rPr>
              <a:t>employers.</a:t>
            </a:r>
            <a:endParaRPr sz="2400" dirty="0">
              <a:latin typeface="Franklin Gothic Medium"/>
              <a:cs typeface="Franklin Gothic Medium"/>
            </a:endParaRPr>
          </a:p>
        </p:txBody>
      </p:sp>
      <p:grpSp>
        <p:nvGrpSpPr>
          <p:cNvPr id="20" name="object 20"/>
          <p:cNvGrpSpPr/>
          <p:nvPr/>
        </p:nvGrpSpPr>
        <p:grpSpPr>
          <a:xfrm>
            <a:off x="5519928" y="1176528"/>
            <a:ext cx="3624579" cy="5681980"/>
            <a:chOff x="5519928" y="1176528"/>
            <a:chExt cx="3624579" cy="5681980"/>
          </a:xfrm>
        </p:grpSpPr>
        <p:pic>
          <p:nvPicPr>
            <p:cNvPr id="21" name="object 21"/>
            <p:cNvPicPr/>
            <p:nvPr/>
          </p:nvPicPr>
          <p:blipFill>
            <a:blip r:embed="rId3" cstate="print"/>
            <a:stretch>
              <a:fillRect/>
            </a:stretch>
          </p:blipFill>
          <p:spPr>
            <a:xfrm>
              <a:off x="5519928" y="1176528"/>
              <a:ext cx="2950451" cy="5530595"/>
            </a:xfrm>
            <a:prstGeom prst="rect">
              <a:avLst/>
            </a:prstGeom>
          </p:spPr>
        </p:pic>
        <p:pic>
          <p:nvPicPr>
            <p:cNvPr id="22" name="object 22"/>
            <p:cNvPicPr/>
            <p:nvPr/>
          </p:nvPicPr>
          <p:blipFill>
            <a:blip r:embed="rId5" cstate="print"/>
            <a:stretch>
              <a:fillRect/>
            </a:stretch>
          </p:blipFill>
          <p:spPr>
            <a:xfrm>
              <a:off x="5715000" y="1371600"/>
              <a:ext cx="2362200" cy="4942331"/>
            </a:xfrm>
            <a:prstGeom prst="rect">
              <a:avLst/>
            </a:prstGeom>
          </p:spPr>
        </p:pic>
        <p:pic>
          <p:nvPicPr>
            <p:cNvPr id="23" name="object 23"/>
            <p:cNvPicPr/>
            <p:nvPr/>
          </p:nvPicPr>
          <p:blipFill>
            <a:blip r:embed="rId6" cstate="print"/>
            <a:stretch>
              <a:fillRect/>
            </a:stretch>
          </p:blipFill>
          <p:spPr>
            <a:xfrm>
              <a:off x="6434327" y="1557540"/>
              <a:ext cx="2709672" cy="5300459"/>
            </a:xfrm>
            <a:prstGeom prst="rect">
              <a:avLst/>
            </a:prstGeom>
          </p:spPr>
        </p:pic>
        <p:pic>
          <p:nvPicPr>
            <p:cNvPr id="24" name="object 24"/>
            <p:cNvPicPr/>
            <p:nvPr/>
          </p:nvPicPr>
          <p:blipFill>
            <a:blip r:embed="rId7" cstate="print"/>
            <a:stretch>
              <a:fillRect/>
            </a:stretch>
          </p:blipFill>
          <p:spPr>
            <a:xfrm>
              <a:off x="6629400" y="1752600"/>
              <a:ext cx="2362198" cy="4941341"/>
            </a:xfrm>
            <a:prstGeom prst="rect">
              <a:avLst/>
            </a:prstGeom>
          </p:spPr>
        </p:pic>
      </p:grpSp>
      <p:sp>
        <p:nvSpPr>
          <p:cNvPr id="25" name="object 25"/>
          <p:cNvSpPr txBox="1"/>
          <p:nvPr/>
        </p:nvSpPr>
        <p:spPr>
          <a:xfrm>
            <a:off x="4193540" y="6200647"/>
            <a:ext cx="145859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Photo courtesy </a:t>
            </a:r>
            <a:r>
              <a:rPr sz="1600" dirty="0">
                <a:latin typeface="Arial"/>
                <a:cs typeface="Arial"/>
              </a:rPr>
              <a:t> </a:t>
            </a:r>
            <a:r>
              <a:rPr sz="1600" spc="-5" dirty="0">
                <a:latin typeface="Arial"/>
                <a:cs typeface="Arial"/>
              </a:rPr>
              <a:t>Sunbelt</a:t>
            </a:r>
            <a:r>
              <a:rPr sz="1600" spc="-55" dirty="0">
                <a:latin typeface="Arial"/>
                <a:cs typeface="Arial"/>
              </a:rPr>
              <a:t> </a:t>
            </a:r>
            <a:r>
              <a:rPr sz="1600" spc="-5" dirty="0">
                <a:latin typeface="Arial"/>
                <a:cs typeface="Arial"/>
              </a:rPr>
              <a:t>Rentals</a:t>
            </a:r>
            <a:endParaRPr sz="1600" dirty="0">
              <a:latin typeface="Arial"/>
              <a:cs typeface="Arial"/>
            </a:endParaRPr>
          </a:p>
        </p:txBody>
      </p:sp>
      <p:grpSp>
        <p:nvGrpSpPr>
          <p:cNvPr id="26" name="object 26"/>
          <p:cNvGrpSpPr/>
          <p:nvPr/>
        </p:nvGrpSpPr>
        <p:grpSpPr>
          <a:xfrm>
            <a:off x="1066800" y="152400"/>
            <a:ext cx="1188085" cy="795020"/>
            <a:chOff x="1066800" y="152400"/>
            <a:chExt cx="1188085" cy="795020"/>
          </a:xfrm>
        </p:grpSpPr>
        <p:sp>
          <p:nvSpPr>
            <p:cNvPr id="27" name="object 27"/>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8" name="object 28"/>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9" name="object 29"/>
          <p:cNvSpPr txBox="1"/>
          <p:nvPr/>
        </p:nvSpPr>
        <p:spPr>
          <a:xfrm>
            <a:off x="1266571" y="289969"/>
            <a:ext cx="740410" cy="513080"/>
          </a:xfrm>
          <a:prstGeom prst="rect">
            <a:avLst/>
          </a:prstGeom>
        </p:spPr>
        <p:txBody>
          <a:bodyPr vert="horz" wrap="square" lIns="0" tIns="12065" rIns="0" bIns="0" rtlCol="0">
            <a:spAutoFit/>
          </a:bodyPr>
          <a:lstStyle/>
          <a:p>
            <a:pPr marL="297180" marR="5080" indent="-285115">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a:t>
            </a:r>
            <a:r>
              <a:rPr sz="1600" b="1" spc="-10" dirty="0">
                <a:solidFill>
                  <a:srgbClr val="FFFFFF"/>
                </a:solidFill>
                <a:latin typeface="Microsoft Sans Serif"/>
                <a:cs typeface="Microsoft Sans Serif"/>
              </a:rPr>
              <a:t>bpa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t  C</a:t>
            </a:r>
            <a:endParaRPr sz="1600" dirty="0">
              <a:latin typeface="Microsoft Sans Serif"/>
              <a:cs typeface="Microsoft Sans Serif"/>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815339" y="3963465"/>
            <a:ext cx="3160395" cy="346075"/>
          </a:xfrm>
          <a:prstGeom prst="rect">
            <a:avLst/>
          </a:prstGeom>
        </p:spPr>
        <p:txBody>
          <a:bodyPr vert="horz" wrap="square" lIns="0" tIns="0" rIns="0" bIns="0" rtlCol="0">
            <a:spAutoFit/>
          </a:bodyPr>
          <a:lstStyle/>
          <a:p>
            <a:pPr>
              <a:lnSpc>
                <a:spcPts val="2680"/>
              </a:lnSpc>
            </a:pPr>
            <a:r>
              <a:rPr sz="2400" spc="-10" dirty="0">
                <a:solidFill>
                  <a:srgbClr val="276B56"/>
                </a:solidFill>
                <a:latin typeface="Franklin Gothic Medium"/>
                <a:cs typeface="Franklin Gothic Medium"/>
              </a:rPr>
              <a:t>Employers</a:t>
            </a:r>
            <a:r>
              <a:rPr sz="2400" spc="10"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must</a:t>
            </a:r>
            <a:r>
              <a:rPr sz="2400" spc="-15"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train</a:t>
            </a:r>
            <a:r>
              <a:rPr sz="2400" spc="10" dirty="0">
                <a:solidFill>
                  <a:srgbClr val="276B56"/>
                </a:solidFill>
                <a:latin typeface="Franklin Gothic Medium"/>
                <a:cs typeface="Franklin Gothic Medium"/>
              </a:rPr>
              <a:t> </a:t>
            </a:r>
            <a:r>
              <a:rPr sz="2400" dirty="0">
                <a:solidFill>
                  <a:srgbClr val="276B56"/>
                </a:solidFill>
                <a:latin typeface="Franklin Gothic Medium"/>
                <a:cs typeface="Franklin Gothic Medium"/>
              </a:rPr>
              <a:t>us</a:t>
            </a:r>
            <a:endParaRPr sz="2400" dirty="0">
              <a:latin typeface="Franklin Gothic Medium"/>
              <a:cs typeface="Franklin Gothic Medium"/>
            </a:endParaRPr>
          </a:p>
        </p:txBody>
      </p:sp>
      <p:sp>
        <p:nvSpPr>
          <p:cNvPr id="5" name="object 5"/>
          <p:cNvSpPr txBox="1"/>
          <p:nvPr/>
        </p:nvSpPr>
        <p:spPr>
          <a:xfrm>
            <a:off x="688340" y="1566164"/>
            <a:ext cx="274383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1926.20(f)(2)</a:t>
            </a:r>
            <a:endParaRPr sz="3600" dirty="0">
              <a:latin typeface="Franklin Gothic Heavy"/>
              <a:cs typeface="Franklin Gothic Heavy"/>
            </a:endParaRPr>
          </a:p>
        </p:txBody>
      </p:sp>
      <p:sp>
        <p:nvSpPr>
          <p:cNvPr id="6" name="object 6"/>
          <p:cNvSpPr/>
          <p:nvPr/>
        </p:nvSpPr>
        <p:spPr>
          <a:xfrm>
            <a:off x="609600" y="2407920"/>
            <a:ext cx="3810000" cy="3916679"/>
          </a:xfrm>
          <a:custGeom>
            <a:avLst/>
            <a:gdLst/>
            <a:ahLst/>
            <a:cxnLst/>
            <a:rect l="l" t="t" r="r" b="b"/>
            <a:pathLst>
              <a:path w="3810000" h="3916679">
                <a:moveTo>
                  <a:pt x="3810000" y="0"/>
                </a:moveTo>
                <a:lnTo>
                  <a:pt x="0" y="0"/>
                </a:lnTo>
                <a:lnTo>
                  <a:pt x="0" y="3916679"/>
                </a:lnTo>
                <a:lnTo>
                  <a:pt x="3810000" y="3916679"/>
                </a:lnTo>
                <a:lnTo>
                  <a:pt x="3810000" y="0"/>
                </a:lnTo>
                <a:close/>
              </a:path>
            </a:pathLst>
          </a:custGeom>
          <a:solidFill>
            <a:srgbClr val="FFFFFF"/>
          </a:solidFill>
        </p:spPr>
        <p:txBody>
          <a:bodyPr wrap="square" lIns="0" tIns="0" rIns="0" bIns="0" rtlCol="0"/>
          <a:lstStyle/>
          <a:p>
            <a:endParaRPr dirty="0"/>
          </a:p>
        </p:txBody>
      </p:sp>
      <p:sp>
        <p:nvSpPr>
          <p:cNvPr id="7" name="object 7"/>
          <p:cNvSpPr txBox="1"/>
          <p:nvPr/>
        </p:nvSpPr>
        <p:spPr>
          <a:xfrm>
            <a:off x="685800" y="2881883"/>
            <a:ext cx="3505200" cy="314325"/>
          </a:xfrm>
          <a:prstGeom prst="rect">
            <a:avLst/>
          </a:prstGeom>
          <a:solidFill>
            <a:srgbClr val="FFFF00">
              <a:alpha val="25881"/>
            </a:srgbClr>
          </a:solidFill>
        </p:spPr>
        <p:txBody>
          <a:bodyPr vert="horz" wrap="square" lIns="0" tIns="0" rIns="0" bIns="0" rtlCol="0">
            <a:spAutoFit/>
          </a:bodyPr>
          <a:lstStyle/>
          <a:p>
            <a:pPr marL="129539">
              <a:lnSpc>
                <a:spcPts val="2320"/>
              </a:lnSpc>
            </a:pPr>
            <a:r>
              <a:rPr sz="2400" spc="-5" dirty="0">
                <a:latin typeface="Franklin Gothic Medium"/>
                <a:cs typeface="Franklin Gothic Medium"/>
              </a:rPr>
              <a:t>The</a:t>
            </a:r>
            <a:r>
              <a:rPr sz="2400" spc="-15" dirty="0">
                <a:latin typeface="Franklin Gothic Medium"/>
                <a:cs typeface="Franklin Gothic Medium"/>
              </a:rPr>
              <a:t> employer</a:t>
            </a:r>
            <a:r>
              <a:rPr sz="2400" spc="10" dirty="0">
                <a:latin typeface="Franklin Gothic Medium"/>
                <a:cs typeface="Franklin Gothic Medium"/>
              </a:rPr>
              <a:t> </a:t>
            </a:r>
            <a:r>
              <a:rPr sz="2400" spc="-5" dirty="0">
                <a:latin typeface="Franklin Gothic Medium"/>
                <a:cs typeface="Franklin Gothic Medium"/>
              </a:rPr>
              <a:t>must train</a:t>
            </a:r>
            <a:endParaRPr sz="2400" dirty="0">
              <a:latin typeface="Franklin Gothic Medium"/>
              <a:cs typeface="Franklin Gothic Medium"/>
            </a:endParaRPr>
          </a:p>
        </p:txBody>
      </p:sp>
      <p:sp>
        <p:nvSpPr>
          <p:cNvPr id="8" name="object 8"/>
          <p:cNvSpPr txBox="1"/>
          <p:nvPr/>
        </p:nvSpPr>
        <p:spPr>
          <a:xfrm>
            <a:off x="685800" y="3261359"/>
            <a:ext cx="3505200" cy="314325"/>
          </a:xfrm>
          <a:prstGeom prst="rect">
            <a:avLst/>
          </a:prstGeom>
          <a:solidFill>
            <a:srgbClr val="FFFF00">
              <a:alpha val="25881"/>
            </a:srgbClr>
          </a:solidFill>
        </p:spPr>
        <p:txBody>
          <a:bodyPr vert="horz" wrap="square" lIns="0" tIns="0" rIns="0" bIns="0" rtlCol="0">
            <a:spAutoFit/>
          </a:bodyPr>
          <a:lstStyle/>
          <a:p>
            <a:pPr marL="129539">
              <a:lnSpc>
                <a:spcPts val="2210"/>
              </a:lnSpc>
            </a:pPr>
            <a:r>
              <a:rPr sz="2400" dirty="0">
                <a:latin typeface="Franklin Gothic Medium"/>
                <a:cs typeface="Franklin Gothic Medium"/>
              </a:rPr>
              <a:t>each</a:t>
            </a:r>
            <a:r>
              <a:rPr sz="2400" spc="-20" dirty="0">
                <a:latin typeface="Franklin Gothic Medium"/>
                <a:cs typeface="Franklin Gothic Medium"/>
              </a:rPr>
              <a:t> </a:t>
            </a:r>
            <a:r>
              <a:rPr sz="2400" spc="-5" dirty="0">
                <a:latin typeface="Franklin Gothic Medium"/>
                <a:cs typeface="Franklin Gothic Medium"/>
              </a:rPr>
              <a:t>affected </a:t>
            </a:r>
            <a:r>
              <a:rPr sz="2400" spc="-15" dirty="0">
                <a:latin typeface="Franklin Gothic Medium"/>
                <a:cs typeface="Franklin Gothic Medium"/>
              </a:rPr>
              <a:t>employee</a:t>
            </a:r>
            <a:endParaRPr sz="2400" dirty="0">
              <a:latin typeface="Franklin Gothic Medium"/>
              <a:cs typeface="Franklin Gothic Medium"/>
            </a:endParaRPr>
          </a:p>
        </p:txBody>
      </p:sp>
      <p:sp>
        <p:nvSpPr>
          <p:cNvPr id="9" name="object 9"/>
          <p:cNvSpPr txBox="1"/>
          <p:nvPr/>
        </p:nvSpPr>
        <p:spPr>
          <a:xfrm>
            <a:off x="685800" y="3622547"/>
            <a:ext cx="3276600" cy="314325"/>
          </a:xfrm>
          <a:prstGeom prst="rect">
            <a:avLst/>
          </a:prstGeom>
          <a:solidFill>
            <a:srgbClr val="FFFF00">
              <a:alpha val="25881"/>
            </a:srgbClr>
          </a:solidFill>
        </p:spPr>
        <p:txBody>
          <a:bodyPr vert="horz" wrap="square" lIns="0" tIns="0" rIns="0" bIns="0" rtlCol="0">
            <a:spAutoFit/>
          </a:bodyPr>
          <a:lstStyle/>
          <a:p>
            <a:pPr marL="129539">
              <a:lnSpc>
                <a:spcPts val="2245"/>
              </a:lnSpc>
            </a:pPr>
            <a:r>
              <a:rPr sz="2400" dirty="0">
                <a:latin typeface="Franklin Gothic Medium"/>
                <a:cs typeface="Franklin Gothic Medium"/>
              </a:rPr>
              <a:t>in</a:t>
            </a:r>
            <a:r>
              <a:rPr sz="2400" spc="-20" dirty="0">
                <a:latin typeface="Franklin Gothic Medium"/>
                <a:cs typeface="Franklin Gothic Medium"/>
              </a:rPr>
              <a:t> </a:t>
            </a:r>
            <a:r>
              <a:rPr sz="2400" spc="-5" dirty="0">
                <a:latin typeface="Franklin Gothic Medium"/>
                <a:cs typeface="Franklin Gothic Medium"/>
              </a:rPr>
              <a:t>the manner</a:t>
            </a:r>
            <a:r>
              <a:rPr sz="2400" dirty="0">
                <a:latin typeface="Franklin Gothic Medium"/>
                <a:cs typeface="Franklin Gothic Medium"/>
              </a:rPr>
              <a:t> </a:t>
            </a:r>
            <a:r>
              <a:rPr sz="2400" spc="-5" dirty="0">
                <a:latin typeface="Franklin Gothic Medium"/>
                <a:cs typeface="Franklin Gothic Medium"/>
              </a:rPr>
              <a:t>required</a:t>
            </a:r>
            <a:endParaRPr sz="2400" dirty="0">
              <a:latin typeface="Franklin Gothic Medium"/>
              <a:cs typeface="Franklin Gothic Medium"/>
            </a:endParaRPr>
          </a:p>
        </p:txBody>
      </p:sp>
      <p:sp>
        <p:nvSpPr>
          <p:cNvPr id="10" name="object 10"/>
          <p:cNvSpPr txBox="1"/>
          <p:nvPr/>
        </p:nvSpPr>
        <p:spPr>
          <a:xfrm>
            <a:off x="685800" y="3985259"/>
            <a:ext cx="3048000" cy="314325"/>
          </a:xfrm>
          <a:prstGeom prst="rect">
            <a:avLst/>
          </a:prstGeom>
          <a:solidFill>
            <a:srgbClr val="FFFF00">
              <a:alpha val="25881"/>
            </a:srgbClr>
          </a:solidFill>
        </p:spPr>
        <p:txBody>
          <a:bodyPr vert="horz" wrap="square" lIns="0" tIns="0" rIns="0" bIns="0" rtlCol="0">
            <a:spAutoFit/>
          </a:bodyPr>
          <a:lstStyle/>
          <a:p>
            <a:pPr marL="129539">
              <a:lnSpc>
                <a:spcPts val="2270"/>
              </a:lnSpc>
            </a:pPr>
            <a:r>
              <a:rPr sz="2400" spc="-15" dirty="0">
                <a:latin typeface="Franklin Gothic Medium"/>
                <a:cs typeface="Franklin Gothic Medium"/>
              </a:rPr>
              <a:t>by</a:t>
            </a:r>
            <a:r>
              <a:rPr sz="2400" spc="-40" dirty="0">
                <a:latin typeface="Franklin Gothic Medium"/>
                <a:cs typeface="Franklin Gothic Medium"/>
              </a:rPr>
              <a:t> </a:t>
            </a:r>
            <a:r>
              <a:rPr sz="2400" spc="-5" dirty="0">
                <a:latin typeface="Franklin Gothic Medium"/>
                <a:cs typeface="Franklin Gothic Medium"/>
              </a:rPr>
              <a:t>the standard, and</a:t>
            </a:r>
            <a:endParaRPr sz="2400" dirty="0">
              <a:latin typeface="Franklin Gothic Medium"/>
              <a:cs typeface="Franklin Gothic Medium"/>
            </a:endParaRPr>
          </a:p>
        </p:txBody>
      </p:sp>
      <p:sp>
        <p:nvSpPr>
          <p:cNvPr id="11" name="object 11"/>
          <p:cNvSpPr txBox="1"/>
          <p:nvPr/>
        </p:nvSpPr>
        <p:spPr>
          <a:xfrm>
            <a:off x="685800" y="4355591"/>
            <a:ext cx="2819400" cy="315595"/>
          </a:xfrm>
          <a:prstGeom prst="rect">
            <a:avLst/>
          </a:prstGeom>
          <a:solidFill>
            <a:srgbClr val="FFFF00">
              <a:alpha val="25881"/>
            </a:srgbClr>
          </a:solidFill>
        </p:spPr>
        <p:txBody>
          <a:bodyPr vert="horz" wrap="square" lIns="0" tIns="0" rIns="0" bIns="0" rtlCol="0">
            <a:spAutoFit/>
          </a:bodyPr>
          <a:lstStyle/>
          <a:p>
            <a:pPr marL="129539">
              <a:lnSpc>
                <a:spcPts val="2235"/>
              </a:lnSpc>
            </a:pPr>
            <a:r>
              <a:rPr sz="2400" dirty="0">
                <a:latin typeface="Franklin Gothic Medium"/>
                <a:cs typeface="Franklin Gothic Medium"/>
              </a:rPr>
              <a:t>each</a:t>
            </a:r>
            <a:r>
              <a:rPr sz="2400" spc="-10" dirty="0">
                <a:latin typeface="Franklin Gothic Medium"/>
                <a:cs typeface="Franklin Gothic Medium"/>
              </a:rPr>
              <a:t> </a:t>
            </a:r>
            <a:r>
              <a:rPr sz="2400" spc="-5" dirty="0">
                <a:latin typeface="Franklin Gothic Medium"/>
                <a:cs typeface="Franklin Gothic Medium"/>
              </a:rPr>
              <a:t>failure</a:t>
            </a:r>
            <a:r>
              <a:rPr sz="2400" spc="5" dirty="0">
                <a:latin typeface="Franklin Gothic Medium"/>
                <a:cs typeface="Franklin Gothic Medium"/>
              </a:rPr>
              <a:t> </a:t>
            </a:r>
            <a:r>
              <a:rPr sz="2400" spc="-30" dirty="0">
                <a:latin typeface="Franklin Gothic Medium"/>
                <a:cs typeface="Franklin Gothic Medium"/>
              </a:rPr>
              <a:t>to</a:t>
            </a:r>
            <a:r>
              <a:rPr sz="2400" spc="-5" dirty="0">
                <a:latin typeface="Franklin Gothic Medium"/>
                <a:cs typeface="Franklin Gothic Medium"/>
              </a:rPr>
              <a:t> train</a:t>
            </a:r>
            <a:endParaRPr sz="2400" dirty="0">
              <a:latin typeface="Franklin Gothic Medium"/>
              <a:cs typeface="Franklin Gothic Medium"/>
            </a:endParaRPr>
          </a:p>
        </p:txBody>
      </p:sp>
      <p:sp>
        <p:nvSpPr>
          <p:cNvPr id="12" name="object 12"/>
          <p:cNvSpPr txBox="1"/>
          <p:nvPr/>
        </p:nvSpPr>
        <p:spPr>
          <a:xfrm>
            <a:off x="685800" y="4730496"/>
            <a:ext cx="2971800" cy="314325"/>
          </a:xfrm>
          <a:prstGeom prst="rect">
            <a:avLst/>
          </a:prstGeom>
          <a:solidFill>
            <a:srgbClr val="FFFF00">
              <a:alpha val="25881"/>
            </a:srgbClr>
          </a:solidFill>
        </p:spPr>
        <p:txBody>
          <a:bodyPr vert="horz" wrap="square" lIns="0" tIns="0" rIns="0" bIns="0" rtlCol="0">
            <a:spAutoFit/>
          </a:bodyPr>
          <a:lstStyle/>
          <a:p>
            <a:pPr marL="129539">
              <a:lnSpc>
                <a:spcPts val="2160"/>
              </a:lnSpc>
            </a:pPr>
            <a:r>
              <a:rPr sz="2400" spc="-5" dirty="0">
                <a:latin typeface="Franklin Gothic Medium"/>
                <a:cs typeface="Franklin Gothic Medium"/>
              </a:rPr>
              <a:t>an</a:t>
            </a:r>
            <a:r>
              <a:rPr sz="2400" spc="-15" dirty="0">
                <a:latin typeface="Franklin Gothic Medium"/>
                <a:cs typeface="Franklin Gothic Medium"/>
              </a:rPr>
              <a:t> employee</a:t>
            </a:r>
            <a:r>
              <a:rPr sz="2400" spc="-5" dirty="0">
                <a:latin typeface="Franklin Gothic Medium"/>
                <a:cs typeface="Franklin Gothic Medium"/>
              </a:rPr>
              <a:t> </a:t>
            </a:r>
            <a:r>
              <a:rPr sz="2400" spc="-15" dirty="0">
                <a:latin typeface="Franklin Gothic Medium"/>
                <a:cs typeface="Franklin Gothic Medium"/>
              </a:rPr>
              <a:t>may</a:t>
            </a:r>
            <a:r>
              <a:rPr sz="2400" spc="-25" dirty="0">
                <a:latin typeface="Franklin Gothic Medium"/>
                <a:cs typeface="Franklin Gothic Medium"/>
              </a:rPr>
              <a:t> </a:t>
            </a:r>
            <a:r>
              <a:rPr sz="2400" dirty="0">
                <a:latin typeface="Franklin Gothic Medium"/>
                <a:cs typeface="Franklin Gothic Medium"/>
              </a:rPr>
              <a:t>be</a:t>
            </a:r>
          </a:p>
        </p:txBody>
      </p:sp>
      <p:sp>
        <p:nvSpPr>
          <p:cNvPr id="13" name="object 13"/>
          <p:cNvSpPr txBox="1"/>
          <p:nvPr/>
        </p:nvSpPr>
        <p:spPr>
          <a:xfrm>
            <a:off x="685800" y="5103876"/>
            <a:ext cx="1981200" cy="314325"/>
          </a:xfrm>
          <a:prstGeom prst="rect">
            <a:avLst/>
          </a:prstGeom>
          <a:solidFill>
            <a:srgbClr val="FFFF00">
              <a:alpha val="25881"/>
            </a:srgbClr>
          </a:solidFill>
        </p:spPr>
        <p:txBody>
          <a:bodyPr vert="horz" wrap="square" lIns="0" tIns="0" rIns="0" bIns="0" rtlCol="0">
            <a:spAutoFit/>
          </a:bodyPr>
          <a:lstStyle/>
          <a:p>
            <a:pPr marL="129539">
              <a:lnSpc>
                <a:spcPts val="2105"/>
              </a:lnSpc>
            </a:pPr>
            <a:r>
              <a:rPr sz="2400" spc="-5" dirty="0">
                <a:latin typeface="Franklin Gothic Medium"/>
                <a:cs typeface="Franklin Gothic Medium"/>
              </a:rPr>
              <a:t>considered</a:t>
            </a:r>
            <a:r>
              <a:rPr sz="2400" spc="-30" dirty="0">
                <a:latin typeface="Franklin Gothic Medium"/>
                <a:cs typeface="Franklin Gothic Medium"/>
              </a:rPr>
              <a:t> </a:t>
            </a:r>
            <a:r>
              <a:rPr sz="2400" dirty="0">
                <a:latin typeface="Franklin Gothic Medium"/>
                <a:cs typeface="Franklin Gothic Medium"/>
              </a:rPr>
              <a:t>a</a:t>
            </a:r>
          </a:p>
        </p:txBody>
      </p:sp>
      <p:sp>
        <p:nvSpPr>
          <p:cNvPr id="14" name="object 14"/>
          <p:cNvSpPr txBox="1"/>
          <p:nvPr/>
        </p:nvSpPr>
        <p:spPr>
          <a:xfrm>
            <a:off x="685800" y="5468111"/>
            <a:ext cx="2667000" cy="314325"/>
          </a:xfrm>
          <a:prstGeom prst="rect">
            <a:avLst/>
          </a:prstGeom>
          <a:solidFill>
            <a:srgbClr val="FFFF00">
              <a:alpha val="25881"/>
            </a:srgbClr>
          </a:solidFill>
        </p:spPr>
        <p:txBody>
          <a:bodyPr vert="horz" wrap="square" lIns="0" tIns="0" rIns="0" bIns="0" rtlCol="0">
            <a:spAutoFit/>
          </a:bodyPr>
          <a:lstStyle/>
          <a:p>
            <a:pPr marL="129539">
              <a:lnSpc>
                <a:spcPts val="2115"/>
              </a:lnSpc>
            </a:pPr>
            <a:r>
              <a:rPr sz="2400" spc="-10" dirty="0">
                <a:latin typeface="Franklin Gothic Medium"/>
                <a:cs typeface="Franklin Gothic Medium"/>
              </a:rPr>
              <a:t>separate </a:t>
            </a:r>
            <a:r>
              <a:rPr sz="2400" spc="-5" dirty="0">
                <a:latin typeface="Franklin Gothic Medium"/>
                <a:cs typeface="Franklin Gothic Medium"/>
              </a:rPr>
              <a:t>violation.</a:t>
            </a:r>
            <a:endParaRPr sz="2400" dirty="0">
              <a:latin typeface="Franklin Gothic Medium"/>
              <a:cs typeface="Franklin Gothic Medium"/>
            </a:endParaRPr>
          </a:p>
        </p:txBody>
      </p:sp>
      <p:sp>
        <p:nvSpPr>
          <p:cNvPr id="15" name="object 15"/>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23</a:t>
            </a:r>
            <a:endParaRPr sz="2800" dirty="0">
              <a:latin typeface="Arial"/>
              <a:cs typeface="Arial"/>
            </a:endParaRPr>
          </a:p>
        </p:txBody>
      </p:sp>
      <p:grpSp>
        <p:nvGrpSpPr>
          <p:cNvPr id="16" name="object 16"/>
          <p:cNvGrpSpPr/>
          <p:nvPr/>
        </p:nvGrpSpPr>
        <p:grpSpPr>
          <a:xfrm>
            <a:off x="4224528" y="2167127"/>
            <a:ext cx="4815840" cy="4418330"/>
            <a:chOff x="4224528" y="2167127"/>
            <a:chExt cx="4815840" cy="4418330"/>
          </a:xfrm>
        </p:grpSpPr>
        <p:pic>
          <p:nvPicPr>
            <p:cNvPr id="17" name="object 17"/>
            <p:cNvPicPr/>
            <p:nvPr/>
          </p:nvPicPr>
          <p:blipFill>
            <a:blip r:embed="rId3" cstate="print"/>
            <a:stretch>
              <a:fillRect/>
            </a:stretch>
          </p:blipFill>
          <p:spPr>
            <a:xfrm>
              <a:off x="4224528" y="2167127"/>
              <a:ext cx="4815827" cy="4418075"/>
            </a:xfrm>
            <a:prstGeom prst="rect">
              <a:avLst/>
            </a:prstGeom>
          </p:spPr>
        </p:pic>
        <p:pic>
          <p:nvPicPr>
            <p:cNvPr id="18" name="object 18"/>
            <p:cNvPicPr/>
            <p:nvPr/>
          </p:nvPicPr>
          <p:blipFill>
            <a:blip r:embed="rId4" cstate="print"/>
            <a:stretch>
              <a:fillRect/>
            </a:stretch>
          </p:blipFill>
          <p:spPr>
            <a:xfrm>
              <a:off x="4419600" y="2362199"/>
              <a:ext cx="4227576" cy="3829799"/>
            </a:xfrm>
            <a:prstGeom prst="rect">
              <a:avLst/>
            </a:prstGeom>
          </p:spPr>
        </p:pic>
      </p:grpSp>
      <p:grpSp>
        <p:nvGrpSpPr>
          <p:cNvPr id="19" name="object 19"/>
          <p:cNvGrpSpPr/>
          <p:nvPr/>
        </p:nvGrpSpPr>
        <p:grpSpPr>
          <a:xfrm>
            <a:off x="1066800" y="152400"/>
            <a:ext cx="1188085" cy="795020"/>
            <a:chOff x="1066800" y="152400"/>
            <a:chExt cx="1188085" cy="795020"/>
          </a:xfrm>
        </p:grpSpPr>
        <p:sp>
          <p:nvSpPr>
            <p:cNvPr id="20" name="object 2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1" name="object 2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2" name="object 22"/>
          <p:cNvSpPr txBox="1"/>
          <p:nvPr/>
        </p:nvSpPr>
        <p:spPr>
          <a:xfrm>
            <a:off x="1266571" y="289969"/>
            <a:ext cx="740410" cy="513080"/>
          </a:xfrm>
          <a:prstGeom prst="rect">
            <a:avLst/>
          </a:prstGeom>
        </p:spPr>
        <p:txBody>
          <a:bodyPr vert="horz" wrap="square" lIns="0" tIns="12065" rIns="0" bIns="0" rtlCol="0">
            <a:spAutoFit/>
          </a:bodyPr>
          <a:lstStyle/>
          <a:p>
            <a:pPr marL="297180" marR="5080" indent="-285115">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a:t>
            </a:r>
            <a:r>
              <a:rPr sz="1600" b="1" spc="-10" dirty="0">
                <a:solidFill>
                  <a:srgbClr val="FFFFFF"/>
                </a:solidFill>
                <a:latin typeface="Microsoft Sans Serif"/>
                <a:cs typeface="Microsoft Sans Serif"/>
              </a:rPr>
              <a:t>bpa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t  C</a:t>
            </a:r>
            <a:endParaRPr sz="1600" dirty="0">
              <a:latin typeface="Microsoft Sans Serif"/>
              <a:cs typeface="Microsoft Sans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682751" y="3015537"/>
            <a:ext cx="3555365" cy="1809114"/>
          </a:xfrm>
          <a:prstGeom prst="rect">
            <a:avLst/>
          </a:prstGeom>
        </p:spPr>
        <p:txBody>
          <a:bodyPr vert="horz" wrap="square" lIns="0" tIns="0" rIns="0" bIns="0" rtlCol="0">
            <a:spAutoFit/>
          </a:bodyPr>
          <a:lstStyle/>
          <a:p>
            <a:pPr>
              <a:lnSpc>
                <a:spcPts val="2680"/>
              </a:lnSpc>
            </a:pPr>
            <a:r>
              <a:rPr sz="2400" dirty="0">
                <a:solidFill>
                  <a:srgbClr val="276B56"/>
                </a:solidFill>
                <a:latin typeface="Franklin Gothic Medium"/>
                <a:cs typeface="Franklin Gothic Medium"/>
              </a:rPr>
              <a:t>Our </a:t>
            </a:r>
            <a:r>
              <a:rPr sz="2400" spc="-15" dirty="0">
                <a:solidFill>
                  <a:srgbClr val="276B56"/>
                </a:solidFill>
                <a:latin typeface="Franklin Gothic Medium"/>
                <a:cs typeface="Franklin Gothic Medium"/>
              </a:rPr>
              <a:t>employer</a:t>
            </a:r>
            <a:r>
              <a:rPr sz="2400" spc="15"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must</a:t>
            </a:r>
            <a:r>
              <a:rPr sz="2400" spc="-15"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train</a:t>
            </a:r>
            <a:r>
              <a:rPr sz="2400" spc="20" dirty="0">
                <a:solidFill>
                  <a:srgbClr val="276B56"/>
                </a:solidFill>
                <a:latin typeface="Franklin Gothic Medium"/>
                <a:cs typeface="Franklin Gothic Medium"/>
              </a:rPr>
              <a:t> </a:t>
            </a:r>
            <a:r>
              <a:rPr sz="2400" dirty="0">
                <a:solidFill>
                  <a:srgbClr val="276B56"/>
                </a:solidFill>
                <a:latin typeface="Franklin Gothic Medium"/>
                <a:cs typeface="Franklin Gothic Medium"/>
              </a:rPr>
              <a:t>us</a:t>
            </a:r>
            <a:endParaRPr sz="2400" dirty="0">
              <a:latin typeface="Franklin Gothic Medium"/>
              <a:cs typeface="Franklin Gothic Medium"/>
            </a:endParaRPr>
          </a:p>
          <a:p>
            <a:pPr marR="295275">
              <a:lnSpc>
                <a:spcPct val="100000"/>
              </a:lnSpc>
            </a:pPr>
            <a:r>
              <a:rPr sz="2400" spc="-30" dirty="0">
                <a:solidFill>
                  <a:srgbClr val="276B56"/>
                </a:solidFill>
                <a:latin typeface="Franklin Gothic Medium"/>
                <a:cs typeface="Franklin Gothic Medium"/>
              </a:rPr>
              <a:t>to</a:t>
            </a:r>
            <a:r>
              <a:rPr sz="2400" spc="-5" dirty="0">
                <a:solidFill>
                  <a:srgbClr val="276B56"/>
                </a:solidFill>
                <a:latin typeface="Franklin Gothic Medium"/>
                <a:cs typeface="Franklin Gothic Medium"/>
              </a:rPr>
              <a:t> recognize</a:t>
            </a:r>
            <a:r>
              <a:rPr sz="2400" spc="-15"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hazards</a:t>
            </a:r>
            <a:r>
              <a:rPr sz="2400" spc="-10"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and </a:t>
            </a:r>
            <a:r>
              <a:rPr sz="2400" spc="-585" dirty="0">
                <a:solidFill>
                  <a:srgbClr val="276B56"/>
                </a:solidFill>
                <a:latin typeface="Franklin Gothic Medium"/>
                <a:cs typeface="Franklin Gothic Medium"/>
              </a:rPr>
              <a:t> </a:t>
            </a:r>
            <a:r>
              <a:rPr sz="2400" spc="-10" dirty="0">
                <a:solidFill>
                  <a:srgbClr val="276B56"/>
                </a:solidFill>
                <a:latin typeface="Franklin Gothic Medium"/>
                <a:cs typeface="Franklin Gothic Medium"/>
              </a:rPr>
              <a:t>how </a:t>
            </a:r>
            <a:r>
              <a:rPr sz="2400" spc="-30" dirty="0">
                <a:solidFill>
                  <a:srgbClr val="276B56"/>
                </a:solidFill>
                <a:latin typeface="Franklin Gothic Medium"/>
                <a:cs typeface="Franklin Gothic Medium"/>
              </a:rPr>
              <a:t>to</a:t>
            </a:r>
            <a:r>
              <a:rPr sz="2400" spc="5" dirty="0">
                <a:solidFill>
                  <a:srgbClr val="276B56"/>
                </a:solidFill>
                <a:latin typeface="Franklin Gothic Medium"/>
                <a:cs typeface="Franklin Gothic Medium"/>
              </a:rPr>
              <a:t> </a:t>
            </a:r>
            <a:r>
              <a:rPr sz="2400" spc="-10" dirty="0">
                <a:solidFill>
                  <a:srgbClr val="276B56"/>
                </a:solidFill>
                <a:latin typeface="Franklin Gothic Medium"/>
                <a:cs typeface="Franklin Gothic Medium"/>
              </a:rPr>
              <a:t>avoid,</a:t>
            </a:r>
            <a:r>
              <a:rPr sz="2400" spc="-40"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control,</a:t>
            </a:r>
            <a:r>
              <a:rPr sz="2400" spc="5" dirty="0">
                <a:solidFill>
                  <a:srgbClr val="276B56"/>
                </a:solidFill>
                <a:latin typeface="Franklin Gothic Medium"/>
                <a:cs typeface="Franklin Gothic Medium"/>
              </a:rPr>
              <a:t> </a:t>
            </a:r>
            <a:r>
              <a:rPr sz="2400" dirty="0">
                <a:solidFill>
                  <a:srgbClr val="276B56"/>
                </a:solidFill>
                <a:latin typeface="Franklin Gothic Medium"/>
                <a:cs typeface="Franklin Gothic Medium"/>
              </a:rPr>
              <a:t>or </a:t>
            </a:r>
            <a:r>
              <a:rPr sz="2400" spc="5" dirty="0">
                <a:solidFill>
                  <a:srgbClr val="276B56"/>
                </a:solidFill>
                <a:latin typeface="Franklin Gothic Medium"/>
                <a:cs typeface="Franklin Gothic Medium"/>
              </a:rPr>
              <a:t> </a:t>
            </a:r>
            <a:r>
              <a:rPr sz="2400" spc="-10" dirty="0">
                <a:solidFill>
                  <a:srgbClr val="276B56"/>
                </a:solidFill>
                <a:latin typeface="Franklin Gothic Medium"/>
                <a:cs typeface="Franklin Gothic Medium"/>
              </a:rPr>
              <a:t>eliminate</a:t>
            </a:r>
            <a:r>
              <a:rPr sz="2400" spc="15" dirty="0">
                <a:solidFill>
                  <a:srgbClr val="276B56"/>
                </a:solidFill>
                <a:latin typeface="Franklin Gothic Medium"/>
                <a:cs typeface="Franklin Gothic Medium"/>
              </a:rPr>
              <a:t> </a:t>
            </a:r>
            <a:r>
              <a:rPr sz="2400" spc="-10" dirty="0">
                <a:solidFill>
                  <a:srgbClr val="276B56"/>
                </a:solidFill>
                <a:latin typeface="Franklin Gothic Medium"/>
                <a:cs typeface="Franklin Gothic Medium"/>
              </a:rPr>
              <a:t>unsafe </a:t>
            </a:r>
            <a:r>
              <a:rPr sz="2400" spc="-5" dirty="0">
                <a:solidFill>
                  <a:srgbClr val="276B56"/>
                </a:solidFill>
                <a:latin typeface="Franklin Gothic Medium"/>
                <a:cs typeface="Franklin Gothic Medium"/>
              </a:rPr>
              <a:t> conditions</a:t>
            </a:r>
            <a:endParaRPr sz="2400" dirty="0">
              <a:latin typeface="Franklin Gothic Medium"/>
              <a:cs typeface="Franklin Gothic Medium"/>
            </a:endParaRPr>
          </a:p>
        </p:txBody>
      </p:sp>
      <p:sp>
        <p:nvSpPr>
          <p:cNvPr id="5" name="object 5"/>
          <p:cNvSpPr txBox="1"/>
          <p:nvPr/>
        </p:nvSpPr>
        <p:spPr>
          <a:xfrm>
            <a:off x="535940" y="1489964"/>
            <a:ext cx="2825115" cy="574040"/>
          </a:xfrm>
          <a:prstGeom prst="rect">
            <a:avLst/>
          </a:prstGeom>
        </p:spPr>
        <p:txBody>
          <a:bodyPr vert="horz" wrap="square" lIns="0" tIns="12700" rIns="0" bIns="0" rtlCol="0">
            <a:spAutoFit/>
          </a:bodyPr>
          <a:lstStyle/>
          <a:p>
            <a:pPr marL="12700">
              <a:lnSpc>
                <a:spcPct val="100000"/>
              </a:lnSpc>
              <a:spcBef>
                <a:spcPts val="100"/>
              </a:spcBef>
            </a:pPr>
            <a:r>
              <a:rPr sz="3600" b="1" spc="-10" dirty="0">
                <a:latin typeface="Franklin Gothic Heavy"/>
                <a:cs typeface="Franklin Gothic Heavy"/>
              </a:rPr>
              <a:t>1926.21(b)(2)</a:t>
            </a:r>
            <a:endParaRPr sz="3600" dirty="0">
              <a:latin typeface="Franklin Gothic Heavy"/>
              <a:cs typeface="Franklin Gothic Heavy"/>
            </a:endParaRPr>
          </a:p>
        </p:txBody>
      </p:sp>
      <p:sp>
        <p:nvSpPr>
          <p:cNvPr id="6" name="object 6"/>
          <p:cNvSpPr/>
          <p:nvPr/>
        </p:nvSpPr>
        <p:spPr>
          <a:xfrm>
            <a:off x="457200" y="2438400"/>
            <a:ext cx="3810000" cy="3916679"/>
          </a:xfrm>
          <a:custGeom>
            <a:avLst/>
            <a:gdLst/>
            <a:ahLst/>
            <a:cxnLst/>
            <a:rect l="l" t="t" r="r" b="b"/>
            <a:pathLst>
              <a:path w="3810000" h="3916679">
                <a:moveTo>
                  <a:pt x="3810000" y="0"/>
                </a:moveTo>
                <a:lnTo>
                  <a:pt x="0" y="0"/>
                </a:lnTo>
                <a:lnTo>
                  <a:pt x="0" y="3916679"/>
                </a:lnTo>
                <a:lnTo>
                  <a:pt x="3810000" y="3916679"/>
                </a:lnTo>
                <a:lnTo>
                  <a:pt x="3810000" y="0"/>
                </a:lnTo>
                <a:close/>
              </a:path>
            </a:pathLst>
          </a:custGeom>
          <a:solidFill>
            <a:srgbClr val="FFFFFF"/>
          </a:solidFill>
        </p:spPr>
        <p:txBody>
          <a:bodyPr wrap="square" lIns="0" tIns="0" rIns="0" bIns="0" rtlCol="0"/>
          <a:lstStyle/>
          <a:p>
            <a:endParaRPr dirty="0"/>
          </a:p>
        </p:txBody>
      </p:sp>
      <p:sp>
        <p:nvSpPr>
          <p:cNvPr id="7" name="object 7"/>
          <p:cNvSpPr txBox="1"/>
          <p:nvPr/>
        </p:nvSpPr>
        <p:spPr>
          <a:xfrm>
            <a:off x="533400" y="2554223"/>
            <a:ext cx="3594100" cy="323215"/>
          </a:xfrm>
          <a:prstGeom prst="rect">
            <a:avLst/>
          </a:prstGeom>
          <a:solidFill>
            <a:srgbClr val="FFFF00">
              <a:alpha val="25881"/>
            </a:srgbClr>
          </a:solidFill>
        </p:spPr>
        <p:txBody>
          <a:bodyPr vert="horz" wrap="square" lIns="0" tIns="0" rIns="0" bIns="0" rtlCol="0">
            <a:spAutoFit/>
          </a:bodyPr>
          <a:lstStyle/>
          <a:p>
            <a:pPr marL="73025">
              <a:lnSpc>
                <a:spcPts val="2255"/>
              </a:lnSpc>
            </a:pPr>
            <a:r>
              <a:rPr sz="2400" spc="-5" dirty="0">
                <a:latin typeface="Franklin Gothic Medium"/>
                <a:cs typeface="Franklin Gothic Medium"/>
              </a:rPr>
              <a:t>The</a:t>
            </a:r>
            <a:r>
              <a:rPr sz="2400" spc="-10" dirty="0">
                <a:latin typeface="Franklin Gothic Medium"/>
                <a:cs typeface="Franklin Gothic Medium"/>
              </a:rPr>
              <a:t> </a:t>
            </a:r>
            <a:r>
              <a:rPr sz="2400" spc="-15" dirty="0">
                <a:latin typeface="Franklin Gothic Medium"/>
                <a:cs typeface="Franklin Gothic Medium"/>
              </a:rPr>
              <a:t>employer</a:t>
            </a:r>
            <a:r>
              <a:rPr sz="2400" spc="10" dirty="0">
                <a:latin typeface="Franklin Gothic Medium"/>
                <a:cs typeface="Franklin Gothic Medium"/>
              </a:rPr>
              <a:t> </a:t>
            </a:r>
            <a:r>
              <a:rPr sz="2400" spc="-5" dirty="0">
                <a:latin typeface="Franklin Gothic Medium"/>
                <a:cs typeface="Franklin Gothic Medium"/>
              </a:rPr>
              <a:t>shall</a:t>
            </a:r>
            <a:r>
              <a:rPr sz="2400" spc="-10" dirty="0">
                <a:latin typeface="Franklin Gothic Medium"/>
                <a:cs typeface="Franklin Gothic Medium"/>
              </a:rPr>
              <a:t> </a:t>
            </a:r>
            <a:r>
              <a:rPr sz="2400" spc="-5" dirty="0">
                <a:latin typeface="Franklin Gothic Medium"/>
                <a:cs typeface="Franklin Gothic Medium"/>
              </a:rPr>
              <a:t>instruct</a:t>
            </a:r>
            <a:endParaRPr sz="2400" dirty="0">
              <a:latin typeface="Franklin Gothic Medium"/>
              <a:cs typeface="Franklin Gothic Medium"/>
            </a:endParaRPr>
          </a:p>
        </p:txBody>
      </p:sp>
      <p:sp>
        <p:nvSpPr>
          <p:cNvPr id="8" name="object 8"/>
          <p:cNvSpPr txBox="1"/>
          <p:nvPr/>
        </p:nvSpPr>
        <p:spPr>
          <a:xfrm>
            <a:off x="533400" y="2933700"/>
            <a:ext cx="2971800" cy="248920"/>
          </a:xfrm>
          <a:prstGeom prst="rect">
            <a:avLst/>
          </a:prstGeom>
          <a:solidFill>
            <a:srgbClr val="FFFF00">
              <a:alpha val="25881"/>
            </a:srgbClr>
          </a:solidFill>
        </p:spPr>
        <p:txBody>
          <a:bodyPr vert="horz" wrap="square" lIns="0" tIns="0" rIns="0" bIns="0" rtlCol="0">
            <a:spAutoFit/>
          </a:bodyPr>
          <a:lstStyle/>
          <a:p>
            <a:pPr marL="73025">
              <a:lnSpc>
                <a:spcPts val="1955"/>
              </a:lnSpc>
            </a:pPr>
            <a:r>
              <a:rPr sz="2400" dirty="0">
                <a:latin typeface="Franklin Gothic Medium"/>
                <a:cs typeface="Franklin Gothic Medium"/>
              </a:rPr>
              <a:t>each</a:t>
            </a:r>
            <a:r>
              <a:rPr sz="2400" spc="-15" dirty="0">
                <a:latin typeface="Franklin Gothic Medium"/>
                <a:cs typeface="Franklin Gothic Medium"/>
              </a:rPr>
              <a:t> employee</a:t>
            </a:r>
            <a:r>
              <a:rPr sz="2400" spc="-5" dirty="0">
                <a:latin typeface="Franklin Gothic Medium"/>
                <a:cs typeface="Franklin Gothic Medium"/>
              </a:rPr>
              <a:t> </a:t>
            </a:r>
            <a:r>
              <a:rPr sz="2400" dirty="0">
                <a:latin typeface="Franklin Gothic Medium"/>
                <a:cs typeface="Franklin Gothic Medium"/>
              </a:rPr>
              <a:t>in</a:t>
            </a:r>
            <a:r>
              <a:rPr sz="2400" spc="-25" dirty="0">
                <a:latin typeface="Franklin Gothic Medium"/>
                <a:cs typeface="Franklin Gothic Medium"/>
              </a:rPr>
              <a:t> </a:t>
            </a:r>
            <a:r>
              <a:rPr sz="2400" spc="-5" dirty="0">
                <a:latin typeface="Franklin Gothic Medium"/>
                <a:cs typeface="Franklin Gothic Medium"/>
              </a:rPr>
              <a:t>the</a:t>
            </a:r>
            <a:endParaRPr sz="2400" dirty="0">
              <a:latin typeface="Franklin Gothic Medium"/>
              <a:cs typeface="Franklin Gothic Medium"/>
            </a:endParaRPr>
          </a:p>
        </p:txBody>
      </p:sp>
      <p:sp>
        <p:nvSpPr>
          <p:cNvPr id="9" name="object 9"/>
          <p:cNvSpPr txBox="1"/>
          <p:nvPr/>
        </p:nvSpPr>
        <p:spPr>
          <a:xfrm>
            <a:off x="593851" y="3193796"/>
            <a:ext cx="3458845"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Franklin Gothic Medium"/>
                <a:cs typeface="Franklin Gothic Medium"/>
              </a:rPr>
              <a:t>recognition and </a:t>
            </a:r>
            <a:r>
              <a:rPr sz="2400" spc="-10" dirty="0">
                <a:latin typeface="Franklin Gothic Medium"/>
                <a:cs typeface="Franklin Gothic Medium"/>
              </a:rPr>
              <a:t>avoidance </a:t>
            </a:r>
            <a:r>
              <a:rPr sz="2400" spc="-585" dirty="0">
                <a:latin typeface="Franklin Gothic Medium"/>
                <a:cs typeface="Franklin Gothic Medium"/>
              </a:rPr>
              <a:t> </a:t>
            </a:r>
            <a:r>
              <a:rPr sz="2400" dirty="0">
                <a:latin typeface="Franklin Gothic Medium"/>
                <a:cs typeface="Franklin Gothic Medium"/>
              </a:rPr>
              <a:t>of </a:t>
            </a:r>
            <a:r>
              <a:rPr sz="2400" spc="-10" dirty="0">
                <a:latin typeface="Franklin Gothic Medium"/>
                <a:cs typeface="Franklin Gothic Medium"/>
              </a:rPr>
              <a:t>unsafe</a:t>
            </a:r>
            <a:r>
              <a:rPr sz="2400" dirty="0">
                <a:latin typeface="Franklin Gothic Medium"/>
                <a:cs typeface="Franklin Gothic Medium"/>
              </a:rPr>
              <a:t> </a:t>
            </a:r>
            <a:r>
              <a:rPr sz="2400" spc="-5" dirty="0">
                <a:latin typeface="Franklin Gothic Medium"/>
                <a:cs typeface="Franklin Gothic Medium"/>
              </a:rPr>
              <a:t>conditions</a:t>
            </a:r>
            <a:r>
              <a:rPr sz="2400" dirty="0">
                <a:latin typeface="Franklin Gothic Medium"/>
                <a:cs typeface="Franklin Gothic Medium"/>
              </a:rPr>
              <a:t> </a:t>
            </a:r>
            <a:r>
              <a:rPr sz="2400" spc="-5" dirty="0">
                <a:latin typeface="Franklin Gothic Medium"/>
                <a:cs typeface="Franklin Gothic Medium"/>
              </a:rPr>
              <a:t>and</a:t>
            </a:r>
            <a:endParaRPr sz="2400" dirty="0">
              <a:latin typeface="Franklin Gothic Medium"/>
              <a:cs typeface="Franklin Gothic Medium"/>
            </a:endParaRPr>
          </a:p>
        </p:txBody>
      </p:sp>
      <p:sp>
        <p:nvSpPr>
          <p:cNvPr id="10" name="object 10"/>
          <p:cNvSpPr txBox="1"/>
          <p:nvPr/>
        </p:nvSpPr>
        <p:spPr>
          <a:xfrm>
            <a:off x="533400" y="4000500"/>
            <a:ext cx="3581400" cy="314325"/>
          </a:xfrm>
          <a:prstGeom prst="rect">
            <a:avLst/>
          </a:prstGeom>
          <a:solidFill>
            <a:srgbClr val="FFFF00">
              <a:alpha val="25881"/>
            </a:srgbClr>
          </a:solidFill>
        </p:spPr>
        <p:txBody>
          <a:bodyPr vert="horz" wrap="square" lIns="0" tIns="0" rIns="0" bIns="0" rtlCol="0">
            <a:spAutoFit/>
          </a:bodyPr>
          <a:lstStyle/>
          <a:p>
            <a:pPr marL="73025">
              <a:lnSpc>
                <a:spcPts val="2390"/>
              </a:lnSpc>
            </a:pPr>
            <a:r>
              <a:rPr sz="2400" spc="-5" dirty="0">
                <a:latin typeface="Franklin Gothic Medium"/>
                <a:cs typeface="Franklin Gothic Medium"/>
              </a:rPr>
              <a:t>the regulations</a:t>
            </a:r>
            <a:r>
              <a:rPr sz="2400" spc="15" dirty="0">
                <a:latin typeface="Franklin Gothic Medium"/>
                <a:cs typeface="Franklin Gothic Medium"/>
              </a:rPr>
              <a:t> </a:t>
            </a:r>
            <a:r>
              <a:rPr sz="2400" spc="-5" dirty="0">
                <a:latin typeface="Franklin Gothic Medium"/>
                <a:cs typeface="Franklin Gothic Medium"/>
              </a:rPr>
              <a:t>applicable</a:t>
            </a:r>
            <a:endParaRPr sz="2400" dirty="0">
              <a:latin typeface="Franklin Gothic Medium"/>
              <a:cs typeface="Franklin Gothic Medium"/>
            </a:endParaRPr>
          </a:p>
        </p:txBody>
      </p:sp>
      <p:sp>
        <p:nvSpPr>
          <p:cNvPr id="11" name="object 11"/>
          <p:cNvSpPr txBox="1"/>
          <p:nvPr/>
        </p:nvSpPr>
        <p:spPr>
          <a:xfrm>
            <a:off x="533400" y="4393691"/>
            <a:ext cx="3733800" cy="254635"/>
          </a:xfrm>
          <a:prstGeom prst="rect">
            <a:avLst/>
          </a:prstGeom>
          <a:solidFill>
            <a:srgbClr val="FFFF00">
              <a:alpha val="25881"/>
            </a:srgbClr>
          </a:solidFill>
        </p:spPr>
        <p:txBody>
          <a:bodyPr vert="horz" wrap="square" lIns="0" tIns="0" rIns="0" bIns="0" rtlCol="0">
            <a:spAutoFit/>
          </a:bodyPr>
          <a:lstStyle/>
          <a:p>
            <a:pPr marL="73025">
              <a:lnSpc>
                <a:spcPts val="2005"/>
              </a:lnSpc>
            </a:pPr>
            <a:r>
              <a:rPr sz="2400" spc="-30" dirty="0">
                <a:latin typeface="Franklin Gothic Medium"/>
                <a:cs typeface="Franklin Gothic Medium"/>
              </a:rPr>
              <a:t>to</a:t>
            </a:r>
            <a:r>
              <a:rPr sz="2400" spc="5" dirty="0">
                <a:latin typeface="Franklin Gothic Medium"/>
                <a:cs typeface="Franklin Gothic Medium"/>
              </a:rPr>
              <a:t> </a:t>
            </a:r>
            <a:r>
              <a:rPr sz="2400" spc="-5" dirty="0">
                <a:latin typeface="Franklin Gothic Medium"/>
                <a:cs typeface="Franklin Gothic Medium"/>
              </a:rPr>
              <a:t>his</a:t>
            </a:r>
            <a:r>
              <a:rPr sz="2400" spc="-10" dirty="0">
                <a:latin typeface="Franklin Gothic Medium"/>
                <a:cs typeface="Franklin Gothic Medium"/>
              </a:rPr>
              <a:t> work</a:t>
            </a:r>
            <a:r>
              <a:rPr sz="2400" spc="5" dirty="0">
                <a:latin typeface="Franklin Gothic Medium"/>
                <a:cs typeface="Franklin Gothic Medium"/>
              </a:rPr>
              <a:t> </a:t>
            </a:r>
            <a:r>
              <a:rPr sz="2400" spc="-10" dirty="0">
                <a:latin typeface="Franklin Gothic Medium"/>
                <a:cs typeface="Franklin Gothic Medium"/>
              </a:rPr>
              <a:t>environment</a:t>
            </a:r>
            <a:r>
              <a:rPr sz="2400" dirty="0">
                <a:latin typeface="Franklin Gothic Medium"/>
                <a:cs typeface="Franklin Gothic Medium"/>
              </a:rPr>
              <a:t> </a:t>
            </a:r>
            <a:r>
              <a:rPr sz="2400" spc="-30" dirty="0">
                <a:latin typeface="Franklin Gothic Medium"/>
                <a:cs typeface="Franklin Gothic Medium"/>
              </a:rPr>
              <a:t>to</a:t>
            </a:r>
            <a:endParaRPr sz="2400" dirty="0">
              <a:latin typeface="Franklin Gothic Medium"/>
              <a:cs typeface="Franklin Gothic Medium"/>
            </a:endParaRPr>
          </a:p>
        </p:txBody>
      </p:sp>
      <p:sp>
        <p:nvSpPr>
          <p:cNvPr id="12" name="object 12"/>
          <p:cNvSpPr txBox="1"/>
          <p:nvPr/>
        </p:nvSpPr>
        <p:spPr>
          <a:xfrm>
            <a:off x="593851" y="4656835"/>
            <a:ext cx="311404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Franklin Gothic Medium"/>
                <a:cs typeface="Franklin Gothic Medium"/>
              </a:rPr>
              <a:t>control</a:t>
            </a:r>
            <a:r>
              <a:rPr sz="2400" spc="10" dirty="0">
                <a:latin typeface="Franklin Gothic Medium"/>
                <a:cs typeface="Franklin Gothic Medium"/>
              </a:rPr>
              <a:t> </a:t>
            </a:r>
            <a:r>
              <a:rPr sz="2400" dirty="0">
                <a:latin typeface="Franklin Gothic Medium"/>
                <a:cs typeface="Franklin Gothic Medium"/>
              </a:rPr>
              <a:t>or</a:t>
            </a:r>
            <a:r>
              <a:rPr sz="2400" spc="-15" dirty="0">
                <a:latin typeface="Franklin Gothic Medium"/>
                <a:cs typeface="Franklin Gothic Medium"/>
              </a:rPr>
              <a:t> </a:t>
            </a:r>
            <a:r>
              <a:rPr sz="2400" spc="-10" dirty="0">
                <a:latin typeface="Franklin Gothic Medium"/>
                <a:cs typeface="Franklin Gothic Medium"/>
              </a:rPr>
              <a:t>eliminate</a:t>
            </a:r>
            <a:r>
              <a:rPr sz="2400" spc="15" dirty="0">
                <a:latin typeface="Franklin Gothic Medium"/>
                <a:cs typeface="Franklin Gothic Medium"/>
              </a:rPr>
              <a:t> </a:t>
            </a:r>
            <a:r>
              <a:rPr sz="2400" spc="-15" dirty="0">
                <a:latin typeface="Franklin Gothic Medium"/>
                <a:cs typeface="Franklin Gothic Medium"/>
              </a:rPr>
              <a:t>any</a:t>
            </a:r>
            <a:endParaRPr sz="2400" dirty="0">
              <a:latin typeface="Franklin Gothic Medium"/>
              <a:cs typeface="Franklin Gothic Medium"/>
            </a:endParaRPr>
          </a:p>
        </p:txBody>
      </p:sp>
      <p:sp>
        <p:nvSpPr>
          <p:cNvPr id="13" name="object 13"/>
          <p:cNvSpPr txBox="1"/>
          <p:nvPr/>
        </p:nvSpPr>
        <p:spPr>
          <a:xfrm>
            <a:off x="533400" y="5131308"/>
            <a:ext cx="3657600" cy="279400"/>
          </a:xfrm>
          <a:prstGeom prst="rect">
            <a:avLst/>
          </a:prstGeom>
          <a:solidFill>
            <a:srgbClr val="FFFF00">
              <a:alpha val="25881"/>
            </a:srgbClr>
          </a:solidFill>
        </p:spPr>
        <p:txBody>
          <a:bodyPr vert="horz" wrap="square" lIns="0" tIns="0" rIns="0" bIns="0" rtlCol="0">
            <a:spAutoFit/>
          </a:bodyPr>
          <a:lstStyle/>
          <a:p>
            <a:pPr marL="73025">
              <a:lnSpc>
                <a:spcPts val="2125"/>
              </a:lnSpc>
            </a:pPr>
            <a:r>
              <a:rPr sz="2400" spc="-5" dirty="0">
                <a:latin typeface="Franklin Gothic Medium"/>
                <a:cs typeface="Franklin Gothic Medium"/>
              </a:rPr>
              <a:t>hazards</a:t>
            </a:r>
            <a:r>
              <a:rPr sz="2400" spc="-20" dirty="0">
                <a:latin typeface="Franklin Gothic Medium"/>
                <a:cs typeface="Franklin Gothic Medium"/>
              </a:rPr>
              <a:t> </a:t>
            </a:r>
            <a:r>
              <a:rPr sz="2400" dirty="0">
                <a:latin typeface="Franklin Gothic Medium"/>
                <a:cs typeface="Franklin Gothic Medium"/>
              </a:rPr>
              <a:t>or</a:t>
            </a:r>
            <a:r>
              <a:rPr sz="2400" spc="-15" dirty="0">
                <a:latin typeface="Franklin Gothic Medium"/>
                <a:cs typeface="Franklin Gothic Medium"/>
              </a:rPr>
              <a:t> </a:t>
            </a:r>
            <a:r>
              <a:rPr sz="2400" spc="-5" dirty="0">
                <a:latin typeface="Franklin Gothic Medium"/>
                <a:cs typeface="Franklin Gothic Medium"/>
              </a:rPr>
              <a:t>other exposure</a:t>
            </a:r>
            <a:endParaRPr sz="2400" dirty="0">
              <a:latin typeface="Franklin Gothic Medium"/>
              <a:cs typeface="Franklin Gothic Medium"/>
            </a:endParaRPr>
          </a:p>
        </p:txBody>
      </p:sp>
      <p:sp>
        <p:nvSpPr>
          <p:cNvPr id="14" name="object 14"/>
          <p:cNvSpPr txBox="1"/>
          <p:nvPr/>
        </p:nvSpPr>
        <p:spPr>
          <a:xfrm>
            <a:off x="533400" y="5492496"/>
            <a:ext cx="2667000" cy="299085"/>
          </a:xfrm>
          <a:prstGeom prst="rect">
            <a:avLst/>
          </a:prstGeom>
          <a:solidFill>
            <a:srgbClr val="FFFF00">
              <a:alpha val="25881"/>
            </a:srgbClr>
          </a:solidFill>
        </p:spPr>
        <p:txBody>
          <a:bodyPr vert="horz" wrap="square" lIns="0" tIns="0" rIns="0" bIns="0" rtlCol="0">
            <a:spAutoFit/>
          </a:bodyPr>
          <a:lstStyle/>
          <a:p>
            <a:pPr marL="73025">
              <a:lnSpc>
                <a:spcPts val="2160"/>
              </a:lnSpc>
            </a:pPr>
            <a:r>
              <a:rPr sz="2400" spc="-30" dirty="0">
                <a:latin typeface="Franklin Gothic Medium"/>
                <a:cs typeface="Franklin Gothic Medium"/>
              </a:rPr>
              <a:t>to</a:t>
            </a:r>
            <a:r>
              <a:rPr sz="2400" spc="-5" dirty="0">
                <a:latin typeface="Franklin Gothic Medium"/>
                <a:cs typeface="Franklin Gothic Medium"/>
              </a:rPr>
              <a:t> illness</a:t>
            </a:r>
            <a:r>
              <a:rPr sz="2400" spc="-15" dirty="0">
                <a:latin typeface="Franklin Gothic Medium"/>
                <a:cs typeface="Franklin Gothic Medium"/>
              </a:rPr>
              <a:t> </a:t>
            </a:r>
            <a:r>
              <a:rPr sz="2400" dirty="0">
                <a:latin typeface="Franklin Gothic Medium"/>
                <a:cs typeface="Franklin Gothic Medium"/>
              </a:rPr>
              <a:t>or</a:t>
            </a:r>
            <a:r>
              <a:rPr sz="2400" spc="-10" dirty="0">
                <a:latin typeface="Franklin Gothic Medium"/>
                <a:cs typeface="Franklin Gothic Medium"/>
              </a:rPr>
              <a:t> </a:t>
            </a:r>
            <a:r>
              <a:rPr sz="2400" spc="-5" dirty="0">
                <a:latin typeface="Franklin Gothic Medium"/>
                <a:cs typeface="Franklin Gothic Medium"/>
              </a:rPr>
              <a:t>injury.</a:t>
            </a:r>
            <a:endParaRPr sz="2400" dirty="0">
              <a:latin typeface="Franklin Gothic Medium"/>
              <a:cs typeface="Franklin Gothic Medium"/>
            </a:endParaRPr>
          </a:p>
        </p:txBody>
      </p:sp>
      <p:sp>
        <p:nvSpPr>
          <p:cNvPr id="15" name="object 15"/>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25</a:t>
            </a:r>
            <a:endParaRPr sz="2800" dirty="0">
              <a:latin typeface="Arial"/>
              <a:cs typeface="Arial"/>
            </a:endParaRPr>
          </a:p>
        </p:txBody>
      </p:sp>
      <p:grpSp>
        <p:nvGrpSpPr>
          <p:cNvPr id="16" name="object 16"/>
          <p:cNvGrpSpPr/>
          <p:nvPr/>
        </p:nvGrpSpPr>
        <p:grpSpPr>
          <a:xfrm>
            <a:off x="4834128" y="1252727"/>
            <a:ext cx="3839210" cy="5465445"/>
            <a:chOff x="4834128" y="1252727"/>
            <a:chExt cx="3839210" cy="5465445"/>
          </a:xfrm>
        </p:grpSpPr>
        <p:pic>
          <p:nvPicPr>
            <p:cNvPr id="17" name="object 17"/>
            <p:cNvPicPr/>
            <p:nvPr/>
          </p:nvPicPr>
          <p:blipFill>
            <a:blip r:embed="rId3" cstate="print"/>
            <a:stretch>
              <a:fillRect/>
            </a:stretch>
          </p:blipFill>
          <p:spPr>
            <a:xfrm>
              <a:off x="4834128" y="1252727"/>
              <a:ext cx="3838943" cy="5465063"/>
            </a:xfrm>
            <a:prstGeom prst="rect">
              <a:avLst/>
            </a:prstGeom>
          </p:spPr>
        </p:pic>
        <p:pic>
          <p:nvPicPr>
            <p:cNvPr id="18" name="object 18"/>
            <p:cNvPicPr/>
            <p:nvPr/>
          </p:nvPicPr>
          <p:blipFill>
            <a:blip r:embed="rId4" cstate="print"/>
            <a:stretch>
              <a:fillRect/>
            </a:stretch>
          </p:blipFill>
          <p:spPr>
            <a:xfrm>
              <a:off x="5029200" y="1447799"/>
              <a:ext cx="3250691" cy="4876787"/>
            </a:xfrm>
            <a:prstGeom prst="rect">
              <a:avLst/>
            </a:prstGeom>
          </p:spPr>
        </p:pic>
      </p:grpSp>
      <p:sp>
        <p:nvSpPr>
          <p:cNvPr id="19" name="object 19"/>
          <p:cNvSpPr/>
          <p:nvPr/>
        </p:nvSpPr>
        <p:spPr>
          <a:xfrm>
            <a:off x="533400" y="3276600"/>
            <a:ext cx="3733800" cy="1752600"/>
          </a:xfrm>
          <a:custGeom>
            <a:avLst/>
            <a:gdLst/>
            <a:ahLst/>
            <a:cxnLst/>
            <a:rect l="l" t="t" r="r" b="b"/>
            <a:pathLst>
              <a:path w="3733800" h="1752600">
                <a:moveTo>
                  <a:pt x="3352800" y="1490472"/>
                </a:moveTo>
                <a:lnTo>
                  <a:pt x="0" y="1490472"/>
                </a:lnTo>
                <a:lnTo>
                  <a:pt x="0" y="1752600"/>
                </a:lnTo>
                <a:lnTo>
                  <a:pt x="3352800" y="1752600"/>
                </a:lnTo>
                <a:lnTo>
                  <a:pt x="3352800" y="1490472"/>
                </a:lnTo>
                <a:close/>
              </a:path>
              <a:path w="3733800" h="1752600">
                <a:moveTo>
                  <a:pt x="3505200" y="381000"/>
                </a:moveTo>
                <a:lnTo>
                  <a:pt x="0" y="381000"/>
                </a:lnTo>
                <a:lnTo>
                  <a:pt x="0" y="629412"/>
                </a:lnTo>
                <a:lnTo>
                  <a:pt x="3505200" y="629412"/>
                </a:lnTo>
                <a:lnTo>
                  <a:pt x="3505200" y="381000"/>
                </a:lnTo>
                <a:close/>
              </a:path>
              <a:path w="3733800" h="1752600">
                <a:moveTo>
                  <a:pt x="3733800" y="0"/>
                </a:moveTo>
                <a:lnTo>
                  <a:pt x="0" y="0"/>
                </a:lnTo>
                <a:lnTo>
                  <a:pt x="0" y="266700"/>
                </a:lnTo>
                <a:lnTo>
                  <a:pt x="3733800" y="266700"/>
                </a:lnTo>
                <a:lnTo>
                  <a:pt x="3733800" y="0"/>
                </a:lnTo>
                <a:close/>
              </a:path>
            </a:pathLst>
          </a:custGeom>
          <a:solidFill>
            <a:srgbClr val="FFFF00">
              <a:alpha val="25881"/>
            </a:srgbClr>
          </a:solidFill>
        </p:spPr>
        <p:txBody>
          <a:bodyPr wrap="square" lIns="0" tIns="0" rIns="0" bIns="0" rtlCol="0"/>
          <a:lstStyle/>
          <a:p>
            <a:endParaRPr dirty="0"/>
          </a:p>
        </p:txBody>
      </p:sp>
      <p:grpSp>
        <p:nvGrpSpPr>
          <p:cNvPr id="20" name="object 20"/>
          <p:cNvGrpSpPr/>
          <p:nvPr/>
        </p:nvGrpSpPr>
        <p:grpSpPr>
          <a:xfrm>
            <a:off x="1066800" y="152400"/>
            <a:ext cx="1188085" cy="795020"/>
            <a:chOff x="1066800" y="152400"/>
            <a:chExt cx="1188085" cy="795020"/>
          </a:xfrm>
        </p:grpSpPr>
        <p:sp>
          <p:nvSpPr>
            <p:cNvPr id="21" name="object 2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2" name="object 2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3" name="object 23"/>
          <p:cNvSpPr txBox="1"/>
          <p:nvPr/>
        </p:nvSpPr>
        <p:spPr>
          <a:xfrm>
            <a:off x="1266571" y="289969"/>
            <a:ext cx="740410" cy="513080"/>
          </a:xfrm>
          <a:prstGeom prst="rect">
            <a:avLst/>
          </a:prstGeom>
        </p:spPr>
        <p:txBody>
          <a:bodyPr vert="horz" wrap="square" lIns="0" tIns="12065" rIns="0" bIns="0" rtlCol="0">
            <a:spAutoFit/>
          </a:bodyPr>
          <a:lstStyle/>
          <a:p>
            <a:pPr marL="297180" marR="5080" indent="-285115">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a:t>
            </a:r>
            <a:r>
              <a:rPr sz="1600" b="1" spc="-10" dirty="0">
                <a:solidFill>
                  <a:srgbClr val="FFFFFF"/>
                </a:solidFill>
                <a:latin typeface="Microsoft Sans Serif"/>
                <a:cs typeface="Microsoft Sans Serif"/>
              </a:rPr>
              <a:t>bpa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t  C</a:t>
            </a:r>
            <a:endParaRPr sz="1600" dirty="0">
              <a:latin typeface="Microsoft Sans Serif"/>
              <a:cs typeface="Microsoft Sans Serif"/>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196339" y="3378249"/>
            <a:ext cx="2345055" cy="1443355"/>
          </a:xfrm>
          <a:prstGeom prst="rect">
            <a:avLst/>
          </a:prstGeom>
        </p:spPr>
        <p:txBody>
          <a:bodyPr vert="horz" wrap="square" lIns="0" tIns="0" rIns="0" bIns="0" rtlCol="0">
            <a:spAutoFit/>
          </a:bodyPr>
          <a:lstStyle/>
          <a:p>
            <a:pPr>
              <a:lnSpc>
                <a:spcPts val="2680"/>
              </a:lnSpc>
            </a:pPr>
            <a:r>
              <a:rPr sz="2400" spc="-10" dirty="0">
                <a:solidFill>
                  <a:srgbClr val="276B56"/>
                </a:solidFill>
                <a:latin typeface="Franklin Gothic Medium"/>
                <a:cs typeface="Franklin Gothic Medium"/>
              </a:rPr>
              <a:t>Employers </a:t>
            </a:r>
            <a:r>
              <a:rPr sz="2400" spc="-5" dirty="0">
                <a:solidFill>
                  <a:srgbClr val="276B56"/>
                </a:solidFill>
                <a:latin typeface="Franklin Gothic Medium"/>
                <a:cs typeface="Franklin Gothic Medium"/>
              </a:rPr>
              <a:t>must</a:t>
            </a:r>
            <a:endParaRPr sz="2400" dirty="0">
              <a:latin typeface="Franklin Gothic Medium"/>
              <a:cs typeface="Franklin Gothic Medium"/>
            </a:endParaRPr>
          </a:p>
          <a:p>
            <a:pPr>
              <a:lnSpc>
                <a:spcPct val="100000"/>
              </a:lnSpc>
            </a:pPr>
            <a:r>
              <a:rPr sz="2400" spc="-10" dirty="0">
                <a:solidFill>
                  <a:srgbClr val="276B56"/>
                </a:solidFill>
                <a:latin typeface="Franklin Gothic Medium"/>
                <a:cs typeface="Franklin Gothic Medium"/>
              </a:rPr>
              <a:t>show </a:t>
            </a:r>
            <a:r>
              <a:rPr sz="2400" dirty="0">
                <a:solidFill>
                  <a:srgbClr val="276B56"/>
                </a:solidFill>
                <a:latin typeface="Franklin Gothic Medium"/>
                <a:cs typeface="Franklin Gothic Medium"/>
              </a:rPr>
              <a:t>us </a:t>
            </a:r>
            <a:r>
              <a:rPr sz="2400" spc="-10" dirty="0">
                <a:solidFill>
                  <a:srgbClr val="276B56"/>
                </a:solidFill>
                <a:latin typeface="Franklin Gothic Medium"/>
                <a:cs typeface="Franklin Gothic Medium"/>
              </a:rPr>
              <a:t>how </a:t>
            </a:r>
            <a:r>
              <a:rPr sz="2400" spc="-30" dirty="0">
                <a:solidFill>
                  <a:srgbClr val="276B56"/>
                </a:solidFill>
                <a:latin typeface="Franklin Gothic Medium"/>
                <a:cs typeface="Franklin Gothic Medium"/>
              </a:rPr>
              <a:t>to </a:t>
            </a:r>
            <a:r>
              <a:rPr sz="2400" spc="-25"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handle</a:t>
            </a:r>
            <a:r>
              <a:rPr sz="2400" spc="-70"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dangerous </a:t>
            </a:r>
            <a:r>
              <a:rPr sz="2400" spc="-585"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chemicals</a:t>
            </a:r>
            <a:r>
              <a:rPr sz="2400" spc="-25" dirty="0">
                <a:solidFill>
                  <a:srgbClr val="276B56"/>
                </a:solidFill>
                <a:latin typeface="Franklin Gothic Medium"/>
                <a:cs typeface="Franklin Gothic Medium"/>
              </a:rPr>
              <a:t> </a:t>
            </a:r>
            <a:r>
              <a:rPr sz="2400" spc="-20" dirty="0">
                <a:solidFill>
                  <a:srgbClr val="276B56"/>
                </a:solidFill>
                <a:latin typeface="Franklin Gothic Medium"/>
                <a:cs typeface="Franklin Gothic Medium"/>
              </a:rPr>
              <a:t>safely.</a:t>
            </a:r>
            <a:endParaRPr sz="2400" dirty="0">
              <a:latin typeface="Franklin Gothic Medium"/>
              <a:cs typeface="Franklin Gothic Medium"/>
            </a:endParaRPr>
          </a:p>
        </p:txBody>
      </p:sp>
      <p:sp>
        <p:nvSpPr>
          <p:cNvPr id="5" name="object 5"/>
          <p:cNvSpPr txBox="1"/>
          <p:nvPr/>
        </p:nvSpPr>
        <p:spPr>
          <a:xfrm>
            <a:off x="535940" y="1718564"/>
            <a:ext cx="2825115" cy="574040"/>
          </a:xfrm>
          <a:prstGeom prst="rect">
            <a:avLst/>
          </a:prstGeom>
        </p:spPr>
        <p:txBody>
          <a:bodyPr vert="horz" wrap="square" lIns="0" tIns="12700" rIns="0" bIns="0" rtlCol="0">
            <a:spAutoFit/>
          </a:bodyPr>
          <a:lstStyle/>
          <a:p>
            <a:pPr marL="12700">
              <a:lnSpc>
                <a:spcPct val="100000"/>
              </a:lnSpc>
              <a:spcBef>
                <a:spcPts val="100"/>
              </a:spcBef>
            </a:pPr>
            <a:r>
              <a:rPr sz="3600" b="1" spc="-10" dirty="0">
                <a:latin typeface="Franklin Gothic Heavy"/>
                <a:cs typeface="Franklin Gothic Heavy"/>
              </a:rPr>
              <a:t>1926.21(b)(3)</a:t>
            </a:r>
            <a:endParaRPr sz="3600" dirty="0">
              <a:latin typeface="Franklin Gothic Heavy"/>
              <a:cs typeface="Franklin Gothic Heavy"/>
            </a:endParaRPr>
          </a:p>
        </p:txBody>
      </p:sp>
      <p:sp>
        <p:nvSpPr>
          <p:cNvPr id="6" name="object 6"/>
          <p:cNvSpPr/>
          <p:nvPr/>
        </p:nvSpPr>
        <p:spPr>
          <a:xfrm>
            <a:off x="647700" y="2474976"/>
            <a:ext cx="4029710" cy="3916679"/>
          </a:xfrm>
          <a:custGeom>
            <a:avLst/>
            <a:gdLst/>
            <a:ahLst/>
            <a:cxnLst/>
            <a:rect l="l" t="t" r="r" b="b"/>
            <a:pathLst>
              <a:path w="4029710" h="3916679">
                <a:moveTo>
                  <a:pt x="4029455" y="0"/>
                </a:moveTo>
                <a:lnTo>
                  <a:pt x="0" y="0"/>
                </a:lnTo>
                <a:lnTo>
                  <a:pt x="0" y="3916679"/>
                </a:lnTo>
                <a:lnTo>
                  <a:pt x="4029455" y="3916679"/>
                </a:lnTo>
                <a:lnTo>
                  <a:pt x="4029455" y="0"/>
                </a:lnTo>
                <a:close/>
              </a:path>
            </a:pathLst>
          </a:custGeom>
          <a:solidFill>
            <a:srgbClr val="FFFFFF"/>
          </a:solidFill>
        </p:spPr>
        <p:txBody>
          <a:bodyPr wrap="square" lIns="0" tIns="0" rIns="0" bIns="0" rtlCol="0"/>
          <a:lstStyle/>
          <a:p>
            <a:endParaRPr dirty="0"/>
          </a:p>
        </p:txBody>
      </p:sp>
      <p:graphicFrame>
        <p:nvGraphicFramePr>
          <p:cNvPr id="7" name="object 7"/>
          <p:cNvGraphicFramePr>
            <a:graphicFrameLocks noGrp="1"/>
          </p:cNvGraphicFramePr>
          <p:nvPr/>
        </p:nvGraphicFramePr>
        <p:xfrm>
          <a:off x="829055" y="2468879"/>
          <a:ext cx="3599815" cy="1996440"/>
        </p:xfrm>
        <a:graphic>
          <a:graphicData uri="http://schemas.openxmlformats.org/drawingml/2006/table">
            <a:tbl>
              <a:tblPr firstRow="1" bandRow="1">
                <a:tableStyleId>{2D5ABB26-0587-4C30-8999-92F81FD0307C}</a:tableStyleId>
              </a:tblPr>
              <a:tblGrid>
                <a:gridCol w="275209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76200">
                  <a:extLst>
                    <a:ext uri="{9D8B030D-6E8A-4147-A177-3AD203B41FA5}">
                      <a16:colId xmlns:a16="http://schemas.microsoft.com/office/drawing/2014/main" val="20002"/>
                    </a:ext>
                  </a:extLst>
                </a:gridCol>
                <a:gridCol w="466725">
                  <a:extLst>
                    <a:ext uri="{9D8B030D-6E8A-4147-A177-3AD203B41FA5}">
                      <a16:colId xmlns:a16="http://schemas.microsoft.com/office/drawing/2014/main" val="20003"/>
                    </a:ext>
                  </a:extLst>
                </a:gridCol>
              </a:tblGrid>
              <a:tr h="387350">
                <a:tc gridSpan="2">
                  <a:txBody>
                    <a:bodyPr/>
                    <a:lstStyle/>
                    <a:p>
                      <a:pPr marL="24130">
                        <a:lnSpc>
                          <a:spcPct val="100000"/>
                        </a:lnSpc>
                        <a:spcBef>
                          <a:spcPts val="45"/>
                        </a:spcBef>
                      </a:pPr>
                      <a:r>
                        <a:rPr sz="2400" spc="-15" dirty="0">
                          <a:latin typeface="Franklin Gothic Medium"/>
                          <a:cs typeface="Franklin Gothic Medium"/>
                        </a:rPr>
                        <a:t>Employees</a:t>
                      </a:r>
                      <a:r>
                        <a:rPr sz="2400" dirty="0">
                          <a:latin typeface="Franklin Gothic Medium"/>
                          <a:cs typeface="Franklin Gothic Medium"/>
                        </a:rPr>
                        <a:t> </a:t>
                      </a:r>
                      <a:r>
                        <a:rPr sz="2400" spc="-5" dirty="0">
                          <a:latin typeface="Franklin Gothic Medium"/>
                          <a:cs typeface="Franklin Gothic Medium"/>
                        </a:rPr>
                        <a:t>required</a:t>
                      </a:r>
                      <a:r>
                        <a:rPr sz="2400" spc="5" dirty="0">
                          <a:latin typeface="Franklin Gothic Medium"/>
                          <a:cs typeface="Franklin Gothic Medium"/>
                        </a:rPr>
                        <a:t> </a:t>
                      </a:r>
                      <a:r>
                        <a:rPr sz="2400" spc="-30" dirty="0">
                          <a:latin typeface="Franklin Gothic Medium"/>
                          <a:cs typeface="Franklin Gothic Medium"/>
                        </a:rPr>
                        <a:t>to</a:t>
                      </a:r>
                      <a:endParaRPr sz="2400" dirty="0">
                        <a:latin typeface="Franklin Gothic Medium"/>
                        <a:cs typeface="Franklin Gothic Medium"/>
                      </a:endParaRPr>
                    </a:p>
                  </a:txBody>
                  <a:tcPr marL="0" marR="0" marT="5715" marB="0">
                    <a:lnB w="38100">
                      <a:solidFill>
                        <a:srgbClr val="FFFFFF"/>
                      </a:solidFill>
                      <a:prstDash val="solid"/>
                    </a:lnB>
                    <a:solidFill>
                      <a:srgbClr val="FFFFBD"/>
                    </a:solidFill>
                  </a:tcPr>
                </a:tc>
                <a:tc hMerge="1">
                  <a:txBody>
                    <a:bodyPr/>
                    <a:lstStyle/>
                    <a:p>
                      <a:endParaRPr/>
                    </a:p>
                  </a:txBody>
                  <a:tcPr marL="0" marR="0" marT="0" marB="0"/>
                </a:tc>
                <a:tc gridSpan="2">
                  <a:txBody>
                    <a:bodyPr/>
                    <a:lstStyle/>
                    <a:p>
                      <a:pPr marR="3175">
                        <a:lnSpc>
                          <a:spcPct val="100000"/>
                        </a:lnSpc>
                      </a:pPr>
                      <a:endParaRPr sz="2300" dirty="0">
                        <a:latin typeface="Times New Roman"/>
                        <a:cs typeface="Times New Roman"/>
                      </a:endParaRPr>
                    </a:p>
                  </a:txBody>
                  <a:tcPr marL="0" marR="0" marT="0" marB="0">
                    <a:lnB w="3810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28930">
                <a:tc gridSpan="3">
                  <a:txBody>
                    <a:bodyPr/>
                    <a:lstStyle/>
                    <a:p>
                      <a:pPr marL="24130">
                        <a:lnSpc>
                          <a:spcPts val="2465"/>
                        </a:lnSpc>
                      </a:pPr>
                      <a:r>
                        <a:rPr sz="2400" spc="-5" dirty="0">
                          <a:latin typeface="Franklin Gothic Medium"/>
                          <a:cs typeface="Franklin Gothic Medium"/>
                        </a:rPr>
                        <a:t>handle</a:t>
                      </a:r>
                      <a:r>
                        <a:rPr sz="2400" spc="-15" dirty="0">
                          <a:latin typeface="Franklin Gothic Medium"/>
                          <a:cs typeface="Franklin Gothic Medium"/>
                        </a:rPr>
                        <a:t> </a:t>
                      </a:r>
                      <a:r>
                        <a:rPr sz="2400" dirty="0">
                          <a:latin typeface="Franklin Gothic Medium"/>
                          <a:cs typeface="Franklin Gothic Medium"/>
                        </a:rPr>
                        <a:t>or</a:t>
                      </a:r>
                      <a:r>
                        <a:rPr sz="2400" spc="-5" dirty="0">
                          <a:latin typeface="Franklin Gothic Medium"/>
                          <a:cs typeface="Franklin Gothic Medium"/>
                        </a:rPr>
                        <a:t> </a:t>
                      </a:r>
                      <a:r>
                        <a:rPr sz="2400" dirty="0">
                          <a:latin typeface="Franklin Gothic Medium"/>
                          <a:cs typeface="Franklin Gothic Medium"/>
                        </a:rPr>
                        <a:t>use </a:t>
                      </a:r>
                      <a:r>
                        <a:rPr sz="2400" spc="-5" dirty="0">
                          <a:latin typeface="Franklin Gothic Medium"/>
                          <a:cs typeface="Franklin Gothic Medium"/>
                        </a:rPr>
                        <a:t>poisons,</a:t>
                      </a:r>
                      <a:endParaRPr sz="2400" dirty="0">
                        <a:latin typeface="Franklin Gothic Medium"/>
                        <a:cs typeface="Franklin Gothic Medium"/>
                      </a:endParaRPr>
                    </a:p>
                  </a:txBody>
                  <a:tcPr marL="0" marR="0" marT="0" marB="0">
                    <a:lnT w="38100">
                      <a:solidFill>
                        <a:srgbClr val="FFFFFF"/>
                      </a:solidFill>
                      <a:prstDash val="solid"/>
                    </a:lnT>
                    <a:lnB w="38100">
                      <a:solidFill>
                        <a:srgbClr val="FFFFFF"/>
                      </a:solidFill>
                      <a:prstDash val="solid"/>
                    </a:lnB>
                    <a:solidFill>
                      <a:srgbClr val="FFFFBD"/>
                    </a:solidFill>
                  </a:tcPr>
                </a:tc>
                <a:tc hMerge="1">
                  <a:txBody>
                    <a:bodyPr/>
                    <a:lstStyle/>
                    <a:p>
                      <a:endParaRPr/>
                    </a:p>
                  </a:txBody>
                  <a:tcPr marL="0" marR="0" marT="0" marB="0"/>
                </a:tc>
                <a:tc hMerge="1">
                  <a:txBody>
                    <a:bodyPr/>
                    <a:lstStyle/>
                    <a:p>
                      <a:endParaRPr/>
                    </a:p>
                  </a:txBody>
                  <a:tcPr marL="0" marR="0" marT="0" marB="0"/>
                </a:tc>
                <a:tc>
                  <a:txBody>
                    <a:bodyPr/>
                    <a:lstStyle/>
                    <a:p>
                      <a:pPr marR="3175">
                        <a:lnSpc>
                          <a:spcPct val="100000"/>
                        </a:lnSpc>
                      </a:pPr>
                      <a:endParaRPr sz="2000" dirty="0">
                        <a:latin typeface="Times New Roman"/>
                        <a:cs typeface="Times New Roman"/>
                      </a:endParaRPr>
                    </a:p>
                  </a:txBody>
                  <a:tcPr marL="0" marR="0" marT="0" marB="0">
                    <a:lnT w="38100">
                      <a:solidFill>
                        <a:srgbClr val="FFFFFF"/>
                      </a:solidFill>
                      <a:prstDash val="solid"/>
                    </a:lnT>
                    <a:lnB w="38100">
                      <a:solidFill>
                        <a:srgbClr val="FFFFFF"/>
                      </a:solidFill>
                      <a:prstDash val="solid"/>
                    </a:lnB>
                  </a:tcPr>
                </a:tc>
                <a:extLst>
                  <a:ext uri="{0D108BD9-81ED-4DB2-BD59-A6C34878D82A}">
                    <a16:rowId xmlns:a16="http://schemas.microsoft.com/office/drawing/2014/main" val="10001"/>
                  </a:ext>
                </a:extLst>
              </a:tr>
              <a:tr h="352425">
                <a:tc gridSpan="4">
                  <a:txBody>
                    <a:bodyPr/>
                    <a:lstStyle/>
                    <a:p>
                      <a:pPr marL="24130">
                        <a:lnSpc>
                          <a:spcPts val="2465"/>
                        </a:lnSpc>
                      </a:pPr>
                      <a:r>
                        <a:rPr sz="2400" spc="-5" dirty="0">
                          <a:latin typeface="Franklin Gothic Medium"/>
                          <a:cs typeface="Franklin Gothic Medium"/>
                        </a:rPr>
                        <a:t>caustics,</a:t>
                      </a:r>
                      <a:r>
                        <a:rPr sz="2400" spc="-20" dirty="0">
                          <a:latin typeface="Franklin Gothic Medium"/>
                          <a:cs typeface="Franklin Gothic Medium"/>
                        </a:rPr>
                        <a:t> </a:t>
                      </a:r>
                      <a:r>
                        <a:rPr sz="2400" spc="-5" dirty="0">
                          <a:latin typeface="Franklin Gothic Medium"/>
                          <a:cs typeface="Franklin Gothic Medium"/>
                        </a:rPr>
                        <a:t>and</a:t>
                      </a:r>
                      <a:r>
                        <a:rPr sz="2400" spc="-10" dirty="0">
                          <a:latin typeface="Franklin Gothic Medium"/>
                          <a:cs typeface="Franklin Gothic Medium"/>
                        </a:rPr>
                        <a:t> </a:t>
                      </a:r>
                      <a:r>
                        <a:rPr sz="2400" spc="-5" dirty="0">
                          <a:latin typeface="Franklin Gothic Medium"/>
                          <a:cs typeface="Franklin Gothic Medium"/>
                        </a:rPr>
                        <a:t>other</a:t>
                      </a:r>
                      <a:r>
                        <a:rPr sz="2400" spc="10" dirty="0">
                          <a:latin typeface="Franklin Gothic Medium"/>
                          <a:cs typeface="Franklin Gothic Medium"/>
                        </a:rPr>
                        <a:t> </a:t>
                      </a:r>
                      <a:r>
                        <a:rPr sz="2400" spc="-5" dirty="0">
                          <a:latin typeface="Franklin Gothic Medium"/>
                          <a:cs typeface="Franklin Gothic Medium"/>
                        </a:rPr>
                        <a:t>harmful</a:t>
                      </a:r>
                      <a:endParaRPr sz="2400" dirty="0">
                        <a:latin typeface="Franklin Gothic Medium"/>
                        <a:cs typeface="Franklin Gothic Medium"/>
                      </a:endParaRPr>
                    </a:p>
                  </a:txBody>
                  <a:tcPr marL="0" marR="0" marT="0" marB="0">
                    <a:lnT w="38100">
                      <a:solidFill>
                        <a:srgbClr val="FFFFFF"/>
                      </a:solidFill>
                      <a:prstDash val="solid"/>
                    </a:lnT>
                    <a:lnB w="76200">
                      <a:solidFill>
                        <a:srgbClr val="FFFFFF"/>
                      </a:solidFill>
                      <a:prstDash val="solid"/>
                    </a:lnB>
                    <a:solidFill>
                      <a:srgbClr val="FFFFB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304800">
                <a:tc>
                  <a:txBody>
                    <a:bodyPr/>
                    <a:lstStyle/>
                    <a:p>
                      <a:pPr marL="24130">
                        <a:lnSpc>
                          <a:spcPts val="2280"/>
                        </a:lnSpc>
                      </a:pPr>
                      <a:r>
                        <a:rPr sz="2400" spc="-5" dirty="0">
                          <a:latin typeface="Franklin Gothic Medium"/>
                          <a:cs typeface="Franklin Gothic Medium"/>
                        </a:rPr>
                        <a:t>substances</a:t>
                      </a:r>
                      <a:r>
                        <a:rPr sz="2400" spc="-20" dirty="0">
                          <a:latin typeface="Franklin Gothic Medium"/>
                          <a:cs typeface="Franklin Gothic Medium"/>
                        </a:rPr>
                        <a:t> </a:t>
                      </a:r>
                      <a:r>
                        <a:rPr sz="2400" spc="-5" dirty="0">
                          <a:latin typeface="Franklin Gothic Medium"/>
                          <a:cs typeface="Franklin Gothic Medium"/>
                        </a:rPr>
                        <a:t>shall</a:t>
                      </a:r>
                      <a:r>
                        <a:rPr sz="2400" spc="-20" dirty="0">
                          <a:latin typeface="Franklin Gothic Medium"/>
                          <a:cs typeface="Franklin Gothic Medium"/>
                        </a:rPr>
                        <a:t> </a:t>
                      </a:r>
                      <a:r>
                        <a:rPr sz="2400" dirty="0">
                          <a:latin typeface="Franklin Gothic Medium"/>
                          <a:cs typeface="Franklin Gothic Medium"/>
                        </a:rPr>
                        <a:t>be</a:t>
                      </a:r>
                    </a:p>
                  </a:txBody>
                  <a:tcPr marL="0" marR="0" marT="0" marB="0">
                    <a:lnT w="76200">
                      <a:solidFill>
                        <a:srgbClr val="FFFFFF"/>
                      </a:solidFill>
                      <a:prstDash val="solid"/>
                    </a:lnT>
                    <a:lnB w="76200">
                      <a:solidFill>
                        <a:srgbClr val="FFFFFF"/>
                      </a:solidFill>
                      <a:prstDash val="solid"/>
                    </a:lnB>
                    <a:solidFill>
                      <a:srgbClr val="FFFFBD"/>
                    </a:solidFill>
                  </a:tcPr>
                </a:tc>
                <a:tc gridSpan="3">
                  <a:txBody>
                    <a:bodyPr/>
                    <a:lstStyle/>
                    <a:p>
                      <a:pPr marR="3175">
                        <a:lnSpc>
                          <a:spcPct val="100000"/>
                        </a:lnSpc>
                      </a:pPr>
                      <a:endParaRPr sz="1900" dirty="0">
                        <a:latin typeface="Times New Roman"/>
                        <a:cs typeface="Times New Roman"/>
                      </a:endParaRPr>
                    </a:p>
                  </a:txBody>
                  <a:tcPr marL="0" marR="0" marT="0" marB="0">
                    <a:lnT w="76200">
                      <a:solidFill>
                        <a:srgbClr val="FFFFFF"/>
                      </a:solidFill>
                      <a:prstDash val="solid"/>
                    </a:lnT>
                    <a:lnB w="76200">
                      <a:solidFill>
                        <a:srgbClr val="FFFFFF"/>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366395">
                <a:tc gridSpan="4">
                  <a:txBody>
                    <a:bodyPr/>
                    <a:lstStyle/>
                    <a:p>
                      <a:pPr marL="24130" marR="3175">
                        <a:lnSpc>
                          <a:spcPts val="2470"/>
                        </a:lnSpc>
                      </a:pPr>
                      <a:r>
                        <a:rPr sz="2400" spc="-10" dirty="0">
                          <a:latin typeface="Franklin Gothic Medium"/>
                          <a:cs typeface="Franklin Gothic Medium"/>
                        </a:rPr>
                        <a:t>instructed</a:t>
                      </a:r>
                      <a:r>
                        <a:rPr sz="2400" spc="-5" dirty="0">
                          <a:latin typeface="Franklin Gothic Medium"/>
                          <a:cs typeface="Franklin Gothic Medium"/>
                        </a:rPr>
                        <a:t> regarding</a:t>
                      </a:r>
                      <a:r>
                        <a:rPr sz="2400" spc="-10" dirty="0">
                          <a:latin typeface="Franklin Gothic Medium"/>
                          <a:cs typeface="Franklin Gothic Medium"/>
                        </a:rPr>
                        <a:t> </a:t>
                      </a:r>
                      <a:r>
                        <a:rPr sz="2400" spc="-5" dirty="0">
                          <a:latin typeface="Franklin Gothic Medium"/>
                          <a:cs typeface="Franklin Gothic Medium"/>
                        </a:rPr>
                        <a:t>the</a:t>
                      </a:r>
                      <a:endParaRPr sz="2400" dirty="0">
                        <a:latin typeface="Franklin Gothic Medium"/>
                        <a:cs typeface="Franklin Gothic Medium"/>
                      </a:endParaRPr>
                    </a:p>
                  </a:txBody>
                  <a:tcPr marL="0" marR="0" marT="0" marB="0">
                    <a:lnT w="76200">
                      <a:solidFill>
                        <a:srgbClr val="FFFFFF"/>
                      </a:solidFill>
                      <a:prstDash val="solid"/>
                    </a:lnT>
                    <a:lnB w="57150">
                      <a:solidFill>
                        <a:srgbClr val="FFFFFF"/>
                      </a:solidFill>
                      <a:prstDash val="solid"/>
                    </a:lnB>
                    <a:solidFill>
                      <a:srgbClr val="FFFFB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256540">
                <a:tc gridSpan="4">
                  <a:txBody>
                    <a:bodyPr/>
                    <a:lstStyle/>
                    <a:p>
                      <a:pPr marL="24130" marR="3175">
                        <a:lnSpc>
                          <a:spcPts val="1920"/>
                        </a:lnSpc>
                      </a:pPr>
                      <a:r>
                        <a:rPr sz="2400" spc="-10" dirty="0">
                          <a:latin typeface="Franklin Gothic Medium"/>
                          <a:cs typeface="Franklin Gothic Medium"/>
                        </a:rPr>
                        <a:t>safe</a:t>
                      </a:r>
                      <a:r>
                        <a:rPr sz="2400" spc="-5" dirty="0">
                          <a:latin typeface="Franklin Gothic Medium"/>
                          <a:cs typeface="Franklin Gothic Medium"/>
                        </a:rPr>
                        <a:t> handling</a:t>
                      </a:r>
                      <a:r>
                        <a:rPr sz="2400" spc="-15" dirty="0">
                          <a:latin typeface="Franklin Gothic Medium"/>
                          <a:cs typeface="Franklin Gothic Medium"/>
                        </a:rPr>
                        <a:t> </a:t>
                      </a:r>
                      <a:r>
                        <a:rPr sz="2400" spc="-5" dirty="0">
                          <a:latin typeface="Franklin Gothic Medium"/>
                          <a:cs typeface="Franklin Gothic Medium"/>
                        </a:rPr>
                        <a:t>and</a:t>
                      </a:r>
                      <a:r>
                        <a:rPr sz="2400" spc="-15" dirty="0">
                          <a:latin typeface="Franklin Gothic Medium"/>
                          <a:cs typeface="Franklin Gothic Medium"/>
                        </a:rPr>
                        <a:t> </a:t>
                      </a:r>
                      <a:r>
                        <a:rPr sz="2400" dirty="0">
                          <a:latin typeface="Franklin Gothic Medium"/>
                          <a:cs typeface="Franklin Gothic Medium"/>
                        </a:rPr>
                        <a:t>use,</a:t>
                      </a:r>
                      <a:r>
                        <a:rPr sz="2400" spc="-15" dirty="0">
                          <a:latin typeface="Franklin Gothic Medium"/>
                          <a:cs typeface="Franklin Gothic Medium"/>
                        </a:rPr>
                        <a:t> </a:t>
                      </a:r>
                      <a:r>
                        <a:rPr sz="2400" spc="-5" dirty="0">
                          <a:latin typeface="Franklin Gothic Medium"/>
                          <a:cs typeface="Franklin Gothic Medium"/>
                        </a:rPr>
                        <a:t>and</a:t>
                      </a:r>
                      <a:endParaRPr sz="2400" dirty="0">
                        <a:latin typeface="Franklin Gothic Medium"/>
                        <a:cs typeface="Franklin Gothic Medium"/>
                      </a:endParaRPr>
                    </a:p>
                  </a:txBody>
                  <a:tcPr marL="0" marR="0" marT="0" marB="0">
                    <a:lnT w="57150">
                      <a:solidFill>
                        <a:srgbClr val="FFFFFF"/>
                      </a:solidFill>
                      <a:prstDash val="solid"/>
                    </a:lnT>
                    <a:solidFill>
                      <a:srgbClr val="FFFFB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8" name="object 8"/>
          <p:cNvSpPr txBox="1"/>
          <p:nvPr/>
        </p:nvSpPr>
        <p:spPr>
          <a:xfrm>
            <a:off x="840739" y="4437316"/>
            <a:ext cx="3565525" cy="720725"/>
          </a:xfrm>
          <a:prstGeom prst="rect">
            <a:avLst/>
          </a:prstGeom>
        </p:spPr>
        <p:txBody>
          <a:bodyPr vert="horz" wrap="square" lIns="0" tIns="53975" rIns="0" bIns="0" rtlCol="0">
            <a:spAutoFit/>
          </a:bodyPr>
          <a:lstStyle/>
          <a:p>
            <a:pPr marL="12700" marR="5080">
              <a:lnSpc>
                <a:spcPts val="2590"/>
              </a:lnSpc>
              <a:spcBef>
                <a:spcPts val="425"/>
              </a:spcBef>
            </a:pPr>
            <a:r>
              <a:rPr sz="2400" dirty="0">
                <a:latin typeface="Franklin Gothic Medium"/>
                <a:cs typeface="Franklin Gothic Medium"/>
              </a:rPr>
              <a:t>be</a:t>
            </a:r>
            <a:r>
              <a:rPr sz="2400" spc="-20" dirty="0">
                <a:latin typeface="Franklin Gothic Medium"/>
                <a:cs typeface="Franklin Gothic Medium"/>
              </a:rPr>
              <a:t> </a:t>
            </a:r>
            <a:r>
              <a:rPr sz="2400" spc="-5" dirty="0">
                <a:latin typeface="Franklin Gothic Medium"/>
                <a:cs typeface="Franklin Gothic Medium"/>
              </a:rPr>
              <a:t>made </a:t>
            </a:r>
            <a:r>
              <a:rPr sz="2400" spc="-15" dirty="0">
                <a:latin typeface="Franklin Gothic Medium"/>
                <a:cs typeface="Franklin Gothic Medium"/>
              </a:rPr>
              <a:t>aware</a:t>
            </a:r>
            <a:r>
              <a:rPr sz="2400" spc="30" dirty="0">
                <a:latin typeface="Franklin Gothic Medium"/>
                <a:cs typeface="Franklin Gothic Medium"/>
              </a:rPr>
              <a:t> </a:t>
            </a:r>
            <a:r>
              <a:rPr sz="2400" dirty="0">
                <a:latin typeface="Franklin Gothic Medium"/>
                <a:cs typeface="Franklin Gothic Medium"/>
              </a:rPr>
              <a:t>of </a:t>
            </a:r>
            <a:r>
              <a:rPr sz="2400" spc="-5" dirty="0">
                <a:latin typeface="Franklin Gothic Medium"/>
                <a:cs typeface="Franklin Gothic Medium"/>
              </a:rPr>
              <a:t>the </a:t>
            </a:r>
            <a:r>
              <a:rPr sz="2400" dirty="0">
                <a:latin typeface="Franklin Gothic Medium"/>
                <a:cs typeface="Franklin Gothic Medium"/>
              </a:rPr>
              <a:t> </a:t>
            </a:r>
            <a:r>
              <a:rPr sz="2400" spc="-10" dirty="0">
                <a:latin typeface="Franklin Gothic Medium"/>
                <a:cs typeface="Franklin Gothic Medium"/>
              </a:rPr>
              <a:t>potential </a:t>
            </a:r>
            <a:r>
              <a:rPr sz="2400" spc="-5" dirty="0">
                <a:latin typeface="Franklin Gothic Medium"/>
                <a:cs typeface="Franklin Gothic Medium"/>
              </a:rPr>
              <a:t>hazards,</a:t>
            </a:r>
            <a:r>
              <a:rPr sz="2400" spc="-35" dirty="0">
                <a:latin typeface="Franklin Gothic Medium"/>
                <a:cs typeface="Franklin Gothic Medium"/>
              </a:rPr>
              <a:t> </a:t>
            </a:r>
            <a:r>
              <a:rPr sz="2400" dirty="0">
                <a:latin typeface="Franklin Gothic Medium"/>
                <a:cs typeface="Franklin Gothic Medium"/>
              </a:rPr>
              <a:t>personal</a:t>
            </a:r>
          </a:p>
        </p:txBody>
      </p:sp>
      <p:sp>
        <p:nvSpPr>
          <p:cNvPr id="9" name="object 9"/>
          <p:cNvSpPr txBox="1"/>
          <p:nvPr/>
        </p:nvSpPr>
        <p:spPr>
          <a:xfrm>
            <a:off x="829055" y="5210555"/>
            <a:ext cx="2981325" cy="276225"/>
          </a:xfrm>
          <a:prstGeom prst="rect">
            <a:avLst/>
          </a:prstGeom>
          <a:solidFill>
            <a:srgbClr val="FFFF00">
              <a:alpha val="25881"/>
            </a:srgbClr>
          </a:solidFill>
        </p:spPr>
        <p:txBody>
          <a:bodyPr vert="horz" wrap="square" lIns="0" tIns="0" rIns="0" bIns="0" rtlCol="0">
            <a:spAutoFit/>
          </a:bodyPr>
          <a:lstStyle/>
          <a:p>
            <a:pPr marL="24130">
              <a:lnSpc>
                <a:spcPts val="2075"/>
              </a:lnSpc>
            </a:pPr>
            <a:r>
              <a:rPr sz="2400" spc="-15" dirty="0">
                <a:latin typeface="Franklin Gothic Medium"/>
                <a:cs typeface="Franklin Gothic Medium"/>
              </a:rPr>
              <a:t>hygiene,</a:t>
            </a:r>
            <a:r>
              <a:rPr sz="2400" spc="-20" dirty="0">
                <a:latin typeface="Franklin Gothic Medium"/>
                <a:cs typeface="Franklin Gothic Medium"/>
              </a:rPr>
              <a:t> </a:t>
            </a:r>
            <a:r>
              <a:rPr sz="2400" spc="-5" dirty="0">
                <a:latin typeface="Franklin Gothic Medium"/>
                <a:cs typeface="Franklin Gothic Medium"/>
              </a:rPr>
              <a:t>and</a:t>
            </a:r>
            <a:r>
              <a:rPr sz="2400" spc="-15" dirty="0">
                <a:latin typeface="Franklin Gothic Medium"/>
                <a:cs typeface="Franklin Gothic Medium"/>
              </a:rPr>
              <a:t> </a:t>
            </a:r>
            <a:r>
              <a:rPr sz="2400" dirty="0">
                <a:latin typeface="Franklin Gothic Medium"/>
                <a:cs typeface="Franklin Gothic Medium"/>
              </a:rPr>
              <a:t>personal</a:t>
            </a:r>
          </a:p>
        </p:txBody>
      </p:sp>
      <p:sp>
        <p:nvSpPr>
          <p:cNvPr id="10" name="object 10"/>
          <p:cNvSpPr txBox="1"/>
          <p:nvPr/>
        </p:nvSpPr>
        <p:spPr>
          <a:xfrm>
            <a:off x="829055" y="5553455"/>
            <a:ext cx="2828925" cy="238125"/>
          </a:xfrm>
          <a:prstGeom prst="rect">
            <a:avLst/>
          </a:prstGeom>
          <a:solidFill>
            <a:srgbClr val="FFFF00">
              <a:alpha val="25881"/>
            </a:srgbClr>
          </a:solidFill>
        </p:spPr>
        <p:txBody>
          <a:bodyPr vert="horz" wrap="square" lIns="0" tIns="0" rIns="0" bIns="0" rtlCol="0">
            <a:spAutoFit/>
          </a:bodyPr>
          <a:lstStyle/>
          <a:p>
            <a:pPr marL="24130">
              <a:lnSpc>
                <a:spcPts val="1870"/>
              </a:lnSpc>
            </a:pPr>
            <a:r>
              <a:rPr sz="2400" spc="-15" dirty="0">
                <a:latin typeface="Franklin Gothic Medium"/>
                <a:cs typeface="Franklin Gothic Medium"/>
              </a:rPr>
              <a:t>protective</a:t>
            </a:r>
            <a:r>
              <a:rPr sz="2400" spc="-10" dirty="0">
                <a:latin typeface="Franklin Gothic Medium"/>
                <a:cs typeface="Franklin Gothic Medium"/>
              </a:rPr>
              <a:t> </a:t>
            </a:r>
            <a:r>
              <a:rPr sz="2400" spc="-5" dirty="0">
                <a:latin typeface="Franklin Gothic Medium"/>
                <a:cs typeface="Franklin Gothic Medium"/>
              </a:rPr>
              <a:t>measures</a:t>
            </a:r>
            <a:endParaRPr sz="2400" dirty="0">
              <a:latin typeface="Franklin Gothic Medium"/>
              <a:cs typeface="Franklin Gothic Medium"/>
            </a:endParaRPr>
          </a:p>
        </p:txBody>
      </p:sp>
      <p:sp>
        <p:nvSpPr>
          <p:cNvPr id="11" name="object 11"/>
          <p:cNvSpPr txBox="1"/>
          <p:nvPr/>
        </p:nvSpPr>
        <p:spPr>
          <a:xfrm>
            <a:off x="829055" y="5867400"/>
            <a:ext cx="1381125" cy="304800"/>
          </a:xfrm>
          <a:prstGeom prst="rect">
            <a:avLst/>
          </a:prstGeom>
          <a:solidFill>
            <a:srgbClr val="FFFF00">
              <a:alpha val="25881"/>
            </a:srgbClr>
          </a:solidFill>
        </p:spPr>
        <p:txBody>
          <a:bodyPr vert="horz" wrap="square" lIns="0" tIns="0" rIns="0" bIns="0" rtlCol="0">
            <a:spAutoFit/>
          </a:bodyPr>
          <a:lstStyle/>
          <a:p>
            <a:pPr marL="24130">
              <a:lnSpc>
                <a:spcPts val="2090"/>
              </a:lnSpc>
            </a:pPr>
            <a:r>
              <a:rPr sz="2400" spc="-5" dirty="0">
                <a:latin typeface="Franklin Gothic Medium"/>
                <a:cs typeface="Franklin Gothic Medium"/>
              </a:rPr>
              <a:t>required.</a:t>
            </a:r>
            <a:endParaRPr sz="2400" dirty="0">
              <a:latin typeface="Franklin Gothic Medium"/>
              <a:cs typeface="Franklin Gothic Medium"/>
            </a:endParaRPr>
          </a:p>
        </p:txBody>
      </p:sp>
      <p:sp>
        <p:nvSpPr>
          <p:cNvPr id="12" name="object 12"/>
          <p:cNvSpPr txBox="1"/>
          <p:nvPr/>
        </p:nvSpPr>
        <p:spPr>
          <a:xfrm>
            <a:off x="8182356" y="290258"/>
            <a:ext cx="838200" cy="452120"/>
          </a:xfrm>
          <a:prstGeom prst="rect">
            <a:avLst/>
          </a:prstGeom>
        </p:spPr>
        <p:txBody>
          <a:bodyPr vert="horz" wrap="square" lIns="0" tIns="12065" rIns="0" bIns="0" rtlCol="0">
            <a:spAutoFit/>
          </a:bodyPr>
          <a:lstStyle/>
          <a:p>
            <a:pPr marL="267335">
              <a:lnSpc>
                <a:spcPct val="100000"/>
              </a:lnSpc>
              <a:spcBef>
                <a:spcPts val="95"/>
              </a:spcBef>
            </a:pPr>
            <a:r>
              <a:rPr sz="2800" dirty="0">
                <a:solidFill>
                  <a:srgbClr val="FFFFFF"/>
                </a:solidFill>
                <a:latin typeface="Arial"/>
                <a:cs typeface="Arial"/>
              </a:rPr>
              <a:t>26</a:t>
            </a:r>
            <a:endParaRPr sz="2800" dirty="0">
              <a:latin typeface="Arial"/>
              <a:cs typeface="Arial"/>
            </a:endParaRPr>
          </a:p>
        </p:txBody>
      </p:sp>
      <p:grpSp>
        <p:nvGrpSpPr>
          <p:cNvPr id="13" name="object 13"/>
          <p:cNvGrpSpPr/>
          <p:nvPr/>
        </p:nvGrpSpPr>
        <p:grpSpPr>
          <a:xfrm>
            <a:off x="829055" y="1024140"/>
            <a:ext cx="8243570" cy="5834380"/>
            <a:chOff x="829055" y="1024140"/>
            <a:chExt cx="8243570" cy="5834380"/>
          </a:xfrm>
        </p:grpSpPr>
        <p:pic>
          <p:nvPicPr>
            <p:cNvPr id="14" name="object 14"/>
            <p:cNvPicPr/>
            <p:nvPr/>
          </p:nvPicPr>
          <p:blipFill>
            <a:blip r:embed="rId3" cstate="print"/>
            <a:stretch>
              <a:fillRect/>
            </a:stretch>
          </p:blipFill>
          <p:spPr>
            <a:xfrm>
              <a:off x="4681727" y="1024140"/>
              <a:ext cx="4390631" cy="5833859"/>
            </a:xfrm>
            <a:prstGeom prst="rect">
              <a:avLst/>
            </a:prstGeom>
          </p:spPr>
        </p:pic>
        <p:pic>
          <p:nvPicPr>
            <p:cNvPr id="15" name="object 15"/>
            <p:cNvPicPr/>
            <p:nvPr/>
          </p:nvPicPr>
          <p:blipFill>
            <a:blip r:embed="rId4" cstate="print"/>
            <a:stretch>
              <a:fillRect/>
            </a:stretch>
          </p:blipFill>
          <p:spPr>
            <a:xfrm>
              <a:off x="4876800" y="1219199"/>
              <a:ext cx="3802367" cy="5387365"/>
            </a:xfrm>
            <a:prstGeom prst="rect">
              <a:avLst/>
            </a:prstGeom>
          </p:spPr>
        </p:pic>
        <p:sp>
          <p:nvSpPr>
            <p:cNvPr id="16" name="object 16"/>
            <p:cNvSpPr/>
            <p:nvPr/>
          </p:nvSpPr>
          <p:spPr>
            <a:xfrm>
              <a:off x="829056" y="4562855"/>
              <a:ext cx="3590925" cy="558165"/>
            </a:xfrm>
            <a:custGeom>
              <a:avLst/>
              <a:gdLst/>
              <a:ahLst/>
              <a:cxnLst/>
              <a:rect l="l" t="t" r="r" b="b"/>
              <a:pathLst>
                <a:path w="3590925" h="558164">
                  <a:moveTo>
                    <a:pt x="3057144" y="0"/>
                  </a:moveTo>
                  <a:lnTo>
                    <a:pt x="0" y="0"/>
                  </a:lnTo>
                  <a:lnTo>
                    <a:pt x="0" y="237744"/>
                  </a:lnTo>
                  <a:lnTo>
                    <a:pt x="3057144" y="237744"/>
                  </a:lnTo>
                  <a:lnTo>
                    <a:pt x="3057144" y="0"/>
                  </a:lnTo>
                  <a:close/>
                </a:path>
                <a:path w="3590925" h="558164">
                  <a:moveTo>
                    <a:pt x="3590544" y="329184"/>
                  </a:moveTo>
                  <a:lnTo>
                    <a:pt x="0" y="329184"/>
                  </a:lnTo>
                  <a:lnTo>
                    <a:pt x="0" y="557784"/>
                  </a:lnTo>
                  <a:lnTo>
                    <a:pt x="3590544" y="557784"/>
                  </a:lnTo>
                  <a:lnTo>
                    <a:pt x="3590544" y="329184"/>
                  </a:lnTo>
                  <a:close/>
                </a:path>
              </a:pathLst>
            </a:custGeom>
            <a:solidFill>
              <a:srgbClr val="FFFF00">
                <a:alpha val="25881"/>
              </a:srgbClr>
            </a:solidFill>
          </p:spPr>
          <p:txBody>
            <a:bodyPr wrap="square" lIns="0" tIns="0" rIns="0" bIns="0" rtlCol="0"/>
            <a:lstStyle/>
            <a:p>
              <a:endParaRPr dirty="0"/>
            </a:p>
          </p:txBody>
        </p:sp>
      </p:grpSp>
      <p:grpSp>
        <p:nvGrpSpPr>
          <p:cNvPr id="17" name="object 17"/>
          <p:cNvGrpSpPr/>
          <p:nvPr/>
        </p:nvGrpSpPr>
        <p:grpSpPr>
          <a:xfrm>
            <a:off x="1066800" y="152400"/>
            <a:ext cx="1188085" cy="795020"/>
            <a:chOff x="1066800" y="152400"/>
            <a:chExt cx="1188085" cy="795020"/>
          </a:xfrm>
        </p:grpSpPr>
        <p:sp>
          <p:nvSpPr>
            <p:cNvPr id="18" name="object 1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9" name="object 1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0" name="object 20"/>
          <p:cNvSpPr txBox="1"/>
          <p:nvPr/>
        </p:nvSpPr>
        <p:spPr>
          <a:xfrm>
            <a:off x="1266571" y="289969"/>
            <a:ext cx="740410" cy="513080"/>
          </a:xfrm>
          <a:prstGeom prst="rect">
            <a:avLst/>
          </a:prstGeom>
        </p:spPr>
        <p:txBody>
          <a:bodyPr vert="horz" wrap="square" lIns="0" tIns="12065" rIns="0" bIns="0" rtlCol="0">
            <a:spAutoFit/>
          </a:bodyPr>
          <a:lstStyle/>
          <a:p>
            <a:pPr marL="297180" marR="5080" indent="-285115">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a:t>
            </a:r>
            <a:r>
              <a:rPr sz="1600" b="1" spc="-10" dirty="0">
                <a:solidFill>
                  <a:srgbClr val="FFFFFF"/>
                </a:solidFill>
                <a:latin typeface="Microsoft Sans Serif"/>
                <a:cs typeface="Microsoft Sans Serif"/>
              </a:rPr>
              <a:t>bpa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t  C</a:t>
            </a:r>
            <a:endParaRPr sz="1600" dirty="0">
              <a:latin typeface="Microsoft Sans Serif"/>
              <a:cs typeface="Microsoft Sans Serif"/>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815339" y="5191809"/>
            <a:ext cx="5323205" cy="1077595"/>
          </a:xfrm>
          <a:prstGeom prst="rect">
            <a:avLst/>
          </a:prstGeom>
        </p:spPr>
        <p:txBody>
          <a:bodyPr vert="horz" wrap="square" lIns="0" tIns="0" rIns="0" bIns="0" rtlCol="0">
            <a:spAutoFit/>
          </a:bodyPr>
          <a:lstStyle/>
          <a:p>
            <a:pPr>
              <a:lnSpc>
                <a:spcPts val="2680"/>
              </a:lnSpc>
            </a:pPr>
            <a:r>
              <a:rPr sz="2400" spc="-10" dirty="0">
                <a:solidFill>
                  <a:srgbClr val="276B56"/>
                </a:solidFill>
                <a:latin typeface="Franklin Gothic Medium"/>
                <a:cs typeface="Franklin Gothic Medium"/>
              </a:rPr>
              <a:t>Employers</a:t>
            </a:r>
            <a:r>
              <a:rPr sz="2400" spc="15"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must</a:t>
            </a:r>
            <a:r>
              <a:rPr sz="2400" spc="-15" dirty="0">
                <a:solidFill>
                  <a:srgbClr val="276B56"/>
                </a:solidFill>
                <a:latin typeface="Franklin Gothic Medium"/>
                <a:cs typeface="Franklin Gothic Medium"/>
              </a:rPr>
              <a:t> </a:t>
            </a:r>
            <a:r>
              <a:rPr sz="2400" spc="-10" dirty="0">
                <a:solidFill>
                  <a:srgbClr val="276B56"/>
                </a:solidFill>
                <a:latin typeface="Franklin Gothic Medium"/>
                <a:cs typeface="Franklin Gothic Medium"/>
              </a:rPr>
              <a:t>teach</a:t>
            </a:r>
            <a:r>
              <a:rPr sz="2400" spc="10" dirty="0">
                <a:solidFill>
                  <a:srgbClr val="276B56"/>
                </a:solidFill>
                <a:latin typeface="Franklin Gothic Medium"/>
                <a:cs typeface="Franklin Gothic Medium"/>
              </a:rPr>
              <a:t> </a:t>
            </a:r>
            <a:r>
              <a:rPr sz="2400" dirty="0">
                <a:solidFill>
                  <a:srgbClr val="276B56"/>
                </a:solidFill>
                <a:latin typeface="Franklin Gothic Medium"/>
                <a:cs typeface="Franklin Gothic Medium"/>
              </a:rPr>
              <a:t>us</a:t>
            </a:r>
            <a:r>
              <a:rPr sz="2400" spc="-5" dirty="0">
                <a:solidFill>
                  <a:srgbClr val="276B56"/>
                </a:solidFill>
                <a:latin typeface="Franklin Gothic Medium"/>
                <a:cs typeface="Franklin Gothic Medium"/>
              </a:rPr>
              <a:t> specific</a:t>
            </a:r>
            <a:r>
              <a:rPr sz="2400" spc="-35"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OSHA</a:t>
            </a:r>
            <a:endParaRPr sz="2400" dirty="0">
              <a:latin typeface="Franklin Gothic Medium"/>
              <a:cs typeface="Franklin Gothic Medium"/>
            </a:endParaRPr>
          </a:p>
          <a:p>
            <a:pPr>
              <a:lnSpc>
                <a:spcPct val="100000"/>
              </a:lnSpc>
            </a:pPr>
            <a:r>
              <a:rPr sz="2400" spc="-5" dirty="0">
                <a:solidFill>
                  <a:srgbClr val="276B56"/>
                </a:solidFill>
                <a:latin typeface="Franklin Gothic Medium"/>
                <a:cs typeface="Franklin Gothic Medium"/>
              </a:rPr>
              <a:t>rules</a:t>
            </a:r>
            <a:r>
              <a:rPr sz="2400" dirty="0">
                <a:solidFill>
                  <a:srgbClr val="276B56"/>
                </a:solidFill>
                <a:latin typeface="Franklin Gothic Medium"/>
                <a:cs typeface="Franklin Gothic Medium"/>
              </a:rPr>
              <a:t> </a:t>
            </a:r>
            <a:r>
              <a:rPr sz="2400" spc="-10" dirty="0">
                <a:solidFill>
                  <a:srgbClr val="276B56"/>
                </a:solidFill>
                <a:latin typeface="Franklin Gothic Medium"/>
                <a:cs typeface="Franklin Gothic Medium"/>
              </a:rPr>
              <a:t>for</a:t>
            </a:r>
            <a:r>
              <a:rPr sz="2400" dirty="0">
                <a:solidFill>
                  <a:srgbClr val="276B56"/>
                </a:solidFill>
                <a:latin typeface="Franklin Gothic Medium"/>
                <a:cs typeface="Franklin Gothic Medium"/>
              </a:rPr>
              <a:t> </a:t>
            </a:r>
            <a:r>
              <a:rPr sz="2400" spc="-10" dirty="0">
                <a:solidFill>
                  <a:srgbClr val="276B56"/>
                </a:solidFill>
                <a:latin typeface="Franklin Gothic Medium"/>
                <a:cs typeface="Franklin Gothic Medium"/>
              </a:rPr>
              <a:t>safe</a:t>
            </a:r>
            <a:r>
              <a:rPr sz="2400" spc="5" dirty="0">
                <a:solidFill>
                  <a:srgbClr val="276B56"/>
                </a:solidFill>
                <a:latin typeface="Franklin Gothic Medium"/>
                <a:cs typeface="Franklin Gothic Medium"/>
              </a:rPr>
              <a:t> </a:t>
            </a:r>
            <a:r>
              <a:rPr sz="2400" spc="-5" dirty="0">
                <a:solidFill>
                  <a:srgbClr val="276B56"/>
                </a:solidFill>
                <a:latin typeface="Franklin Gothic Medium"/>
                <a:cs typeface="Franklin Gothic Medium"/>
              </a:rPr>
              <a:t>handling</a:t>
            </a:r>
            <a:r>
              <a:rPr sz="2400" spc="-10" dirty="0">
                <a:solidFill>
                  <a:srgbClr val="276B56"/>
                </a:solidFill>
                <a:latin typeface="Franklin Gothic Medium"/>
                <a:cs typeface="Franklin Gothic Medium"/>
              </a:rPr>
              <a:t> </a:t>
            </a:r>
            <a:r>
              <a:rPr sz="2400" dirty="0">
                <a:solidFill>
                  <a:srgbClr val="276B56"/>
                </a:solidFill>
                <a:latin typeface="Franklin Gothic Medium"/>
                <a:cs typeface="Franklin Gothic Medium"/>
              </a:rPr>
              <a:t>of </a:t>
            </a:r>
            <a:r>
              <a:rPr sz="2400" spc="-5" dirty="0">
                <a:solidFill>
                  <a:srgbClr val="276B56"/>
                </a:solidFill>
                <a:latin typeface="Franklin Gothic Medium"/>
                <a:cs typeface="Franklin Gothic Medium"/>
              </a:rPr>
              <a:t>flammable and </a:t>
            </a:r>
            <a:r>
              <a:rPr sz="2400" spc="-585" dirty="0">
                <a:solidFill>
                  <a:srgbClr val="276B56"/>
                </a:solidFill>
                <a:latin typeface="Franklin Gothic Medium"/>
                <a:cs typeface="Franklin Gothic Medium"/>
              </a:rPr>
              <a:t> </a:t>
            </a:r>
            <a:r>
              <a:rPr sz="2400" spc="-20" dirty="0">
                <a:solidFill>
                  <a:srgbClr val="276B56"/>
                </a:solidFill>
                <a:latin typeface="Franklin Gothic Medium"/>
                <a:cs typeface="Franklin Gothic Medium"/>
              </a:rPr>
              <a:t>toxic</a:t>
            </a:r>
            <a:r>
              <a:rPr sz="2400" spc="15" dirty="0">
                <a:solidFill>
                  <a:srgbClr val="276B56"/>
                </a:solidFill>
                <a:latin typeface="Franklin Gothic Medium"/>
                <a:cs typeface="Franklin Gothic Medium"/>
              </a:rPr>
              <a:t> </a:t>
            </a:r>
            <a:r>
              <a:rPr sz="2400" spc="-10" dirty="0">
                <a:solidFill>
                  <a:srgbClr val="276B56"/>
                </a:solidFill>
                <a:latin typeface="Franklin Gothic Medium"/>
                <a:cs typeface="Franklin Gothic Medium"/>
              </a:rPr>
              <a:t>materials</a:t>
            </a:r>
            <a:endParaRPr sz="2400" dirty="0">
              <a:latin typeface="Franklin Gothic Medium"/>
              <a:cs typeface="Franklin Gothic Medium"/>
            </a:endParaRPr>
          </a:p>
        </p:txBody>
      </p:sp>
      <p:sp>
        <p:nvSpPr>
          <p:cNvPr id="5" name="object 5"/>
          <p:cNvSpPr txBox="1"/>
          <p:nvPr/>
        </p:nvSpPr>
        <p:spPr>
          <a:xfrm>
            <a:off x="459740" y="1413764"/>
            <a:ext cx="2825115" cy="574040"/>
          </a:xfrm>
          <a:prstGeom prst="rect">
            <a:avLst/>
          </a:prstGeom>
        </p:spPr>
        <p:txBody>
          <a:bodyPr vert="horz" wrap="square" lIns="0" tIns="12700" rIns="0" bIns="0" rtlCol="0">
            <a:spAutoFit/>
          </a:bodyPr>
          <a:lstStyle/>
          <a:p>
            <a:pPr marL="12700">
              <a:lnSpc>
                <a:spcPct val="100000"/>
              </a:lnSpc>
              <a:spcBef>
                <a:spcPts val="100"/>
              </a:spcBef>
            </a:pPr>
            <a:r>
              <a:rPr sz="3600" b="1" spc="-10" dirty="0">
                <a:latin typeface="Franklin Gothic Heavy"/>
                <a:cs typeface="Franklin Gothic Heavy"/>
              </a:rPr>
              <a:t>1926.21(b)(5)</a:t>
            </a:r>
            <a:endParaRPr sz="3600" dirty="0">
              <a:latin typeface="Franklin Gothic Heavy"/>
              <a:cs typeface="Franklin Gothic Heavy"/>
            </a:endParaRPr>
          </a:p>
        </p:txBody>
      </p:sp>
      <p:sp>
        <p:nvSpPr>
          <p:cNvPr id="6" name="object 6"/>
          <p:cNvSpPr/>
          <p:nvPr/>
        </p:nvSpPr>
        <p:spPr>
          <a:xfrm>
            <a:off x="609600" y="2209800"/>
            <a:ext cx="5638800" cy="4267200"/>
          </a:xfrm>
          <a:custGeom>
            <a:avLst/>
            <a:gdLst/>
            <a:ahLst/>
            <a:cxnLst/>
            <a:rect l="l" t="t" r="r" b="b"/>
            <a:pathLst>
              <a:path w="5638800" h="4267200">
                <a:moveTo>
                  <a:pt x="5638800" y="0"/>
                </a:moveTo>
                <a:lnTo>
                  <a:pt x="0" y="0"/>
                </a:lnTo>
                <a:lnTo>
                  <a:pt x="0" y="4267200"/>
                </a:lnTo>
                <a:lnTo>
                  <a:pt x="5638800" y="4267200"/>
                </a:lnTo>
                <a:lnTo>
                  <a:pt x="5638800" y="0"/>
                </a:lnTo>
                <a:close/>
              </a:path>
            </a:pathLst>
          </a:custGeom>
          <a:solidFill>
            <a:srgbClr val="FFFFFF"/>
          </a:solidFill>
        </p:spPr>
        <p:txBody>
          <a:bodyPr wrap="square" lIns="0" tIns="0" rIns="0" bIns="0" rtlCol="0"/>
          <a:lstStyle/>
          <a:p>
            <a:endParaRPr dirty="0"/>
          </a:p>
        </p:txBody>
      </p:sp>
      <p:sp>
        <p:nvSpPr>
          <p:cNvPr id="7" name="object 7"/>
          <p:cNvSpPr txBox="1"/>
          <p:nvPr/>
        </p:nvSpPr>
        <p:spPr>
          <a:xfrm>
            <a:off x="733044" y="2324100"/>
            <a:ext cx="2743200" cy="274320"/>
          </a:xfrm>
          <a:prstGeom prst="rect">
            <a:avLst/>
          </a:prstGeom>
          <a:solidFill>
            <a:srgbClr val="FFFF00">
              <a:alpha val="25881"/>
            </a:srgbClr>
          </a:solidFill>
        </p:spPr>
        <p:txBody>
          <a:bodyPr vert="horz" wrap="square" lIns="0" tIns="0" rIns="0" bIns="0" rtlCol="0">
            <a:spAutoFit/>
          </a:bodyPr>
          <a:lstStyle/>
          <a:p>
            <a:pPr marL="81915">
              <a:lnSpc>
                <a:spcPts val="2160"/>
              </a:lnSpc>
            </a:pPr>
            <a:r>
              <a:rPr sz="2400" spc="-15" dirty="0">
                <a:latin typeface="Franklin Gothic Medium"/>
                <a:cs typeface="Franklin Gothic Medium"/>
              </a:rPr>
              <a:t>Employees</a:t>
            </a:r>
            <a:r>
              <a:rPr sz="2400" spc="-10" dirty="0">
                <a:latin typeface="Franklin Gothic Medium"/>
                <a:cs typeface="Franklin Gothic Medium"/>
              </a:rPr>
              <a:t> </a:t>
            </a:r>
            <a:r>
              <a:rPr sz="2400" spc="-5" dirty="0">
                <a:latin typeface="Franklin Gothic Medium"/>
                <a:cs typeface="Franklin Gothic Medium"/>
              </a:rPr>
              <a:t>required</a:t>
            </a:r>
            <a:endParaRPr sz="2400" dirty="0">
              <a:latin typeface="Franklin Gothic Medium"/>
              <a:cs typeface="Franklin Gothic Medium"/>
            </a:endParaRPr>
          </a:p>
        </p:txBody>
      </p:sp>
      <p:sp>
        <p:nvSpPr>
          <p:cNvPr id="8" name="object 8"/>
          <p:cNvSpPr txBox="1"/>
          <p:nvPr/>
        </p:nvSpPr>
        <p:spPr>
          <a:xfrm>
            <a:off x="733044" y="2665476"/>
            <a:ext cx="2438400" cy="273050"/>
          </a:xfrm>
          <a:prstGeom prst="rect">
            <a:avLst/>
          </a:prstGeom>
          <a:solidFill>
            <a:srgbClr val="FFFF00">
              <a:alpha val="25881"/>
            </a:srgbClr>
          </a:solidFill>
        </p:spPr>
        <p:txBody>
          <a:bodyPr vert="horz" wrap="square" lIns="0" tIns="0" rIns="0" bIns="0" rtlCol="0">
            <a:spAutoFit/>
          </a:bodyPr>
          <a:lstStyle/>
          <a:p>
            <a:pPr marL="81915">
              <a:lnSpc>
                <a:spcPts val="2150"/>
              </a:lnSpc>
            </a:pPr>
            <a:r>
              <a:rPr sz="2400" spc="-30" dirty="0">
                <a:latin typeface="Franklin Gothic Medium"/>
                <a:cs typeface="Franklin Gothic Medium"/>
              </a:rPr>
              <a:t>to</a:t>
            </a:r>
            <a:r>
              <a:rPr sz="2400" spc="-10" dirty="0">
                <a:latin typeface="Franklin Gothic Medium"/>
                <a:cs typeface="Franklin Gothic Medium"/>
              </a:rPr>
              <a:t> </a:t>
            </a:r>
            <a:r>
              <a:rPr sz="2400" spc="-5" dirty="0">
                <a:latin typeface="Franklin Gothic Medium"/>
                <a:cs typeface="Franklin Gothic Medium"/>
              </a:rPr>
              <a:t>handle</a:t>
            </a:r>
            <a:r>
              <a:rPr sz="2400" spc="-10" dirty="0">
                <a:latin typeface="Franklin Gothic Medium"/>
                <a:cs typeface="Franklin Gothic Medium"/>
              </a:rPr>
              <a:t> </a:t>
            </a:r>
            <a:r>
              <a:rPr sz="2400" dirty="0">
                <a:latin typeface="Franklin Gothic Medium"/>
                <a:cs typeface="Franklin Gothic Medium"/>
              </a:rPr>
              <a:t>or</a:t>
            </a:r>
            <a:r>
              <a:rPr sz="2400" spc="-15" dirty="0">
                <a:latin typeface="Franklin Gothic Medium"/>
                <a:cs typeface="Franklin Gothic Medium"/>
              </a:rPr>
              <a:t> </a:t>
            </a:r>
            <a:r>
              <a:rPr sz="2400" dirty="0">
                <a:latin typeface="Franklin Gothic Medium"/>
                <a:cs typeface="Franklin Gothic Medium"/>
              </a:rPr>
              <a:t>use</a:t>
            </a:r>
          </a:p>
        </p:txBody>
      </p:sp>
      <p:sp>
        <p:nvSpPr>
          <p:cNvPr id="9" name="object 9"/>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28</a:t>
            </a:r>
            <a:endParaRPr sz="2800" dirty="0">
              <a:latin typeface="Arial"/>
              <a:cs typeface="Arial"/>
            </a:endParaRPr>
          </a:p>
        </p:txBody>
      </p:sp>
      <p:grpSp>
        <p:nvGrpSpPr>
          <p:cNvPr id="10" name="object 10"/>
          <p:cNvGrpSpPr/>
          <p:nvPr/>
        </p:nvGrpSpPr>
        <p:grpSpPr>
          <a:xfrm>
            <a:off x="733044" y="1328928"/>
            <a:ext cx="8411210" cy="5529580"/>
            <a:chOff x="733044" y="1328928"/>
            <a:chExt cx="8411210" cy="5529580"/>
          </a:xfrm>
        </p:grpSpPr>
        <p:pic>
          <p:nvPicPr>
            <p:cNvPr id="11" name="object 11"/>
            <p:cNvPicPr/>
            <p:nvPr/>
          </p:nvPicPr>
          <p:blipFill>
            <a:blip r:embed="rId3" cstate="print"/>
            <a:stretch>
              <a:fillRect/>
            </a:stretch>
          </p:blipFill>
          <p:spPr>
            <a:xfrm>
              <a:off x="3310128" y="1328928"/>
              <a:ext cx="4474463" cy="3749039"/>
            </a:xfrm>
            <a:prstGeom prst="rect">
              <a:avLst/>
            </a:prstGeom>
          </p:spPr>
        </p:pic>
        <p:pic>
          <p:nvPicPr>
            <p:cNvPr id="12" name="object 12"/>
            <p:cNvPicPr/>
            <p:nvPr/>
          </p:nvPicPr>
          <p:blipFill>
            <a:blip r:embed="rId4" cstate="print"/>
            <a:stretch>
              <a:fillRect/>
            </a:stretch>
          </p:blipFill>
          <p:spPr>
            <a:xfrm>
              <a:off x="3505200" y="1524000"/>
              <a:ext cx="3886200" cy="3160775"/>
            </a:xfrm>
            <a:prstGeom prst="rect">
              <a:avLst/>
            </a:prstGeom>
          </p:spPr>
        </p:pic>
        <p:pic>
          <p:nvPicPr>
            <p:cNvPr id="13" name="object 13"/>
            <p:cNvPicPr/>
            <p:nvPr/>
          </p:nvPicPr>
          <p:blipFill>
            <a:blip r:embed="rId5" cstate="print"/>
            <a:stretch>
              <a:fillRect/>
            </a:stretch>
          </p:blipFill>
          <p:spPr>
            <a:xfrm>
              <a:off x="6434327" y="2090927"/>
              <a:ext cx="2709672" cy="4767072"/>
            </a:xfrm>
            <a:prstGeom prst="rect">
              <a:avLst/>
            </a:prstGeom>
          </p:spPr>
        </p:pic>
        <p:pic>
          <p:nvPicPr>
            <p:cNvPr id="14" name="object 14"/>
            <p:cNvPicPr/>
            <p:nvPr/>
          </p:nvPicPr>
          <p:blipFill>
            <a:blip r:embed="rId6" cstate="print"/>
            <a:stretch>
              <a:fillRect/>
            </a:stretch>
          </p:blipFill>
          <p:spPr>
            <a:xfrm>
              <a:off x="6629400" y="2286000"/>
              <a:ext cx="2362199" cy="4419600"/>
            </a:xfrm>
            <a:prstGeom prst="rect">
              <a:avLst/>
            </a:prstGeom>
          </p:spPr>
        </p:pic>
        <p:sp>
          <p:nvSpPr>
            <p:cNvPr id="15" name="object 15"/>
            <p:cNvSpPr/>
            <p:nvPr/>
          </p:nvSpPr>
          <p:spPr>
            <a:xfrm>
              <a:off x="733044" y="4145279"/>
              <a:ext cx="2438400" cy="274320"/>
            </a:xfrm>
            <a:custGeom>
              <a:avLst/>
              <a:gdLst/>
              <a:ahLst/>
              <a:cxnLst/>
              <a:rect l="l" t="t" r="r" b="b"/>
              <a:pathLst>
                <a:path w="2438400" h="274320">
                  <a:moveTo>
                    <a:pt x="2438400" y="0"/>
                  </a:moveTo>
                  <a:lnTo>
                    <a:pt x="0" y="0"/>
                  </a:lnTo>
                  <a:lnTo>
                    <a:pt x="0" y="274320"/>
                  </a:lnTo>
                  <a:lnTo>
                    <a:pt x="2438400" y="274320"/>
                  </a:lnTo>
                  <a:lnTo>
                    <a:pt x="2438400" y="0"/>
                  </a:lnTo>
                  <a:close/>
                </a:path>
              </a:pathLst>
            </a:custGeom>
            <a:solidFill>
              <a:srgbClr val="FFFF00">
                <a:alpha val="25881"/>
              </a:srgbClr>
            </a:solidFill>
          </p:spPr>
          <p:txBody>
            <a:bodyPr wrap="square" lIns="0" tIns="0" rIns="0" bIns="0" rtlCol="0"/>
            <a:lstStyle/>
            <a:p>
              <a:endParaRPr dirty="0"/>
            </a:p>
          </p:txBody>
        </p:sp>
      </p:grpSp>
      <p:graphicFrame>
        <p:nvGraphicFramePr>
          <p:cNvPr id="16" name="object 16"/>
          <p:cNvGraphicFramePr>
            <a:graphicFrameLocks noGrp="1"/>
          </p:cNvGraphicFramePr>
          <p:nvPr/>
        </p:nvGraphicFramePr>
        <p:xfrm>
          <a:off x="733044" y="3026664"/>
          <a:ext cx="2590800" cy="1006475"/>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44170">
                <a:tc gridSpan="2">
                  <a:txBody>
                    <a:bodyPr/>
                    <a:lstStyle/>
                    <a:p>
                      <a:pPr marL="81915">
                        <a:lnSpc>
                          <a:spcPts val="2495"/>
                        </a:lnSpc>
                      </a:pPr>
                      <a:r>
                        <a:rPr sz="2400" spc="-5" dirty="0">
                          <a:latin typeface="Franklin Gothic Medium"/>
                          <a:cs typeface="Franklin Gothic Medium"/>
                        </a:rPr>
                        <a:t>flammable</a:t>
                      </a:r>
                      <a:r>
                        <a:rPr sz="2400" spc="-30" dirty="0">
                          <a:latin typeface="Franklin Gothic Medium"/>
                          <a:cs typeface="Franklin Gothic Medium"/>
                        </a:rPr>
                        <a:t> </a:t>
                      </a:r>
                      <a:r>
                        <a:rPr sz="2400" spc="-5" dirty="0">
                          <a:latin typeface="Franklin Gothic Medium"/>
                          <a:cs typeface="Franklin Gothic Medium"/>
                        </a:rPr>
                        <a:t>liquids,</a:t>
                      </a:r>
                      <a:endParaRPr sz="2400" dirty="0">
                        <a:latin typeface="Franklin Gothic Medium"/>
                        <a:cs typeface="Franklin Gothic Medium"/>
                      </a:endParaRPr>
                    </a:p>
                  </a:txBody>
                  <a:tcPr marL="0" marR="0" marT="0" marB="0">
                    <a:lnB w="38100">
                      <a:solidFill>
                        <a:srgbClr val="FFFFFF"/>
                      </a:solidFill>
                      <a:prstDash val="solid"/>
                    </a:lnB>
                    <a:solidFill>
                      <a:srgbClr val="FFFFBD"/>
                    </a:solidFill>
                  </a:tcPr>
                </a:tc>
                <a:tc hMerge="1">
                  <a:txBody>
                    <a:bodyPr/>
                    <a:lstStyle/>
                    <a:p>
                      <a:endParaRPr/>
                    </a:p>
                  </a:txBody>
                  <a:tcPr marL="0" marR="0" marT="0" marB="0"/>
                </a:tc>
                <a:extLst>
                  <a:ext uri="{0D108BD9-81ED-4DB2-BD59-A6C34878D82A}">
                    <a16:rowId xmlns:a16="http://schemas.microsoft.com/office/drawing/2014/main" val="10000"/>
                  </a:ext>
                </a:extLst>
              </a:tr>
              <a:tr h="375285">
                <a:tc>
                  <a:txBody>
                    <a:bodyPr/>
                    <a:lstStyle/>
                    <a:p>
                      <a:pPr marL="81915">
                        <a:lnSpc>
                          <a:spcPts val="2665"/>
                        </a:lnSpc>
                      </a:pPr>
                      <a:r>
                        <a:rPr sz="2400" spc="-5" dirty="0">
                          <a:latin typeface="Franklin Gothic Medium"/>
                          <a:cs typeface="Franklin Gothic Medium"/>
                        </a:rPr>
                        <a:t>gases,</a:t>
                      </a:r>
                      <a:r>
                        <a:rPr sz="2400" spc="-40" dirty="0">
                          <a:latin typeface="Franklin Gothic Medium"/>
                          <a:cs typeface="Franklin Gothic Medium"/>
                        </a:rPr>
                        <a:t> </a:t>
                      </a:r>
                      <a:r>
                        <a:rPr sz="2400" dirty="0">
                          <a:latin typeface="Franklin Gothic Medium"/>
                          <a:cs typeface="Franklin Gothic Medium"/>
                        </a:rPr>
                        <a:t>or</a:t>
                      </a:r>
                      <a:r>
                        <a:rPr sz="2400" spc="-15" dirty="0">
                          <a:latin typeface="Franklin Gothic Medium"/>
                          <a:cs typeface="Franklin Gothic Medium"/>
                        </a:rPr>
                        <a:t> </a:t>
                      </a:r>
                      <a:r>
                        <a:rPr sz="2400" spc="-20" dirty="0">
                          <a:latin typeface="Franklin Gothic Medium"/>
                          <a:cs typeface="Franklin Gothic Medium"/>
                        </a:rPr>
                        <a:t>toxic</a:t>
                      </a:r>
                      <a:endParaRPr sz="2400" dirty="0">
                        <a:latin typeface="Franklin Gothic Medium"/>
                        <a:cs typeface="Franklin Gothic Medium"/>
                      </a:endParaRPr>
                    </a:p>
                  </a:txBody>
                  <a:tcPr marL="0" marR="0" marT="0" marB="0">
                    <a:lnT w="38100">
                      <a:solidFill>
                        <a:srgbClr val="FFFFFF"/>
                      </a:solidFill>
                      <a:prstDash val="solid"/>
                    </a:lnT>
                    <a:lnB w="28575">
                      <a:solidFill>
                        <a:srgbClr val="FFFFFF"/>
                      </a:solidFill>
                      <a:prstDash val="solid"/>
                    </a:lnB>
                    <a:solidFill>
                      <a:srgbClr val="FFFFBD"/>
                    </a:solidFill>
                  </a:tcPr>
                </a:tc>
                <a:tc>
                  <a:txBody>
                    <a:bodyPr/>
                    <a:lstStyle/>
                    <a:p>
                      <a:pPr>
                        <a:lnSpc>
                          <a:spcPct val="100000"/>
                        </a:lnSpc>
                      </a:pPr>
                      <a:endParaRPr sz="2300" dirty="0">
                        <a:latin typeface="Times New Roman"/>
                        <a:cs typeface="Times New Roman"/>
                      </a:endParaRPr>
                    </a:p>
                  </a:txBody>
                  <a:tcPr marL="0" marR="0" marT="0" marB="0">
                    <a:lnT w="38100">
                      <a:solidFill>
                        <a:srgbClr val="FFFFFF"/>
                      </a:solidFill>
                      <a:prstDash val="solid"/>
                    </a:lnT>
                    <a:lnB w="28575">
                      <a:solidFill>
                        <a:srgbClr val="FFFFFF"/>
                      </a:solidFill>
                      <a:prstDash val="solid"/>
                    </a:lnB>
                  </a:tcPr>
                </a:tc>
                <a:extLst>
                  <a:ext uri="{0D108BD9-81ED-4DB2-BD59-A6C34878D82A}">
                    <a16:rowId xmlns:a16="http://schemas.microsoft.com/office/drawing/2014/main" val="10001"/>
                  </a:ext>
                </a:extLst>
              </a:tr>
              <a:tr h="287020">
                <a:tc gridSpan="2">
                  <a:txBody>
                    <a:bodyPr/>
                    <a:lstStyle/>
                    <a:p>
                      <a:pPr marL="81915">
                        <a:lnSpc>
                          <a:spcPts val="2160"/>
                        </a:lnSpc>
                      </a:pPr>
                      <a:r>
                        <a:rPr sz="2400" spc="-10" dirty="0">
                          <a:latin typeface="Franklin Gothic Medium"/>
                          <a:cs typeface="Franklin Gothic Medium"/>
                        </a:rPr>
                        <a:t>materials</a:t>
                      </a:r>
                      <a:r>
                        <a:rPr sz="2400" spc="5" dirty="0">
                          <a:latin typeface="Franklin Gothic Medium"/>
                          <a:cs typeface="Franklin Gothic Medium"/>
                        </a:rPr>
                        <a:t> </a:t>
                      </a:r>
                      <a:r>
                        <a:rPr sz="2400" spc="-5" dirty="0">
                          <a:latin typeface="Franklin Gothic Medium"/>
                          <a:cs typeface="Franklin Gothic Medium"/>
                        </a:rPr>
                        <a:t>shall</a:t>
                      </a:r>
                      <a:r>
                        <a:rPr sz="2400" spc="-20" dirty="0">
                          <a:latin typeface="Franklin Gothic Medium"/>
                          <a:cs typeface="Franklin Gothic Medium"/>
                        </a:rPr>
                        <a:t> </a:t>
                      </a:r>
                      <a:r>
                        <a:rPr sz="2400" dirty="0">
                          <a:latin typeface="Franklin Gothic Medium"/>
                          <a:cs typeface="Franklin Gothic Medium"/>
                        </a:rPr>
                        <a:t>be</a:t>
                      </a:r>
                    </a:p>
                  </a:txBody>
                  <a:tcPr marL="0" marR="0" marT="0" marB="0">
                    <a:lnT w="28575">
                      <a:solidFill>
                        <a:srgbClr val="FFFFFF"/>
                      </a:solidFill>
                      <a:prstDash val="solid"/>
                    </a:lnT>
                    <a:solidFill>
                      <a:srgbClr val="FFFFBD"/>
                    </a:solidFill>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7" name="object 17"/>
          <p:cNvSpPr txBox="1"/>
          <p:nvPr/>
        </p:nvSpPr>
        <p:spPr>
          <a:xfrm>
            <a:off x="802640" y="4062476"/>
            <a:ext cx="214185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Franklin Gothic Medium"/>
                <a:cs typeface="Franklin Gothic Medium"/>
              </a:rPr>
              <a:t>instructed</a:t>
            </a:r>
            <a:r>
              <a:rPr sz="2400" spc="-15" dirty="0">
                <a:latin typeface="Franklin Gothic Medium"/>
                <a:cs typeface="Franklin Gothic Medium"/>
              </a:rPr>
              <a:t> </a:t>
            </a:r>
            <a:r>
              <a:rPr sz="2400" dirty="0">
                <a:latin typeface="Franklin Gothic Medium"/>
                <a:cs typeface="Franklin Gothic Medium"/>
              </a:rPr>
              <a:t>in</a:t>
            </a:r>
            <a:r>
              <a:rPr sz="2400" spc="-25" dirty="0">
                <a:latin typeface="Franklin Gothic Medium"/>
                <a:cs typeface="Franklin Gothic Medium"/>
              </a:rPr>
              <a:t> </a:t>
            </a:r>
            <a:r>
              <a:rPr sz="2400" spc="-10" dirty="0">
                <a:latin typeface="Franklin Gothic Medium"/>
                <a:cs typeface="Franklin Gothic Medium"/>
              </a:rPr>
              <a:t>the</a:t>
            </a:r>
            <a:endParaRPr sz="2400" dirty="0">
              <a:latin typeface="Franklin Gothic Medium"/>
              <a:cs typeface="Franklin Gothic Medium"/>
            </a:endParaRPr>
          </a:p>
        </p:txBody>
      </p:sp>
      <p:sp>
        <p:nvSpPr>
          <p:cNvPr id="18" name="object 18"/>
          <p:cNvSpPr txBox="1"/>
          <p:nvPr/>
        </p:nvSpPr>
        <p:spPr>
          <a:xfrm>
            <a:off x="733044" y="4495800"/>
            <a:ext cx="2514600" cy="304800"/>
          </a:xfrm>
          <a:prstGeom prst="rect">
            <a:avLst/>
          </a:prstGeom>
          <a:solidFill>
            <a:srgbClr val="FFFF00">
              <a:alpha val="25881"/>
            </a:srgbClr>
          </a:solidFill>
        </p:spPr>
        <p:txBody>
          <a:bodyPr vert="horz" wrap="square" lIns="0" tIns="0" rIns="0" bIns="0" rtlCol="0">
            <a:spAutoFit/>
          </a:bodyPr>
          <a:lstStyle/>
          <a:p>
            <a:pPr marL="81915">
              <a:lnSpc>
                <a:spcPts val="2400"/>
              </a:lnSpc>
            </a:pPr>
            <a:r>
              <a:rPr sz="2400" spc="-10" dirty="0">
                <a:latin typeface="Franklin Gothic Medium"/>
                <a:cs typeface="Franklin Gothic Medium"/>
              </a:rPr>
              <a:t>safe</a:t>
            </a:r>
            <a:r>
              <a:rPr sz="2400" spc="-15" dirty="0">
                <a:latin typeface="Franklin Gothic Medium"/>
                <a:cs typeface="Franklin Gothic Medium"/>
              </a:rPr>
              <a:t> </a:t>
            </a:r>
            <a:r>
              <a:rPr sz="2400" spc="-5" dirty="0">
                <a:latin typeface="Franklin Gothic Medium"/>
                <a:cs typeface="Franklin Gothic Medium"/>
              </a:rPr>
              <a:t>handling</a:t>
            </a:r>
            <a:r>
              <a:rPr sz="2400" spc="-20" dirty="0">
                <a:latin typeface="Franklin Gothic Medium"/>
                <a:cs typeface="Franklin Gothic Medium"/>
              </a:rPr>
              <a:t> </a:t>
            </a:r>
            <a:r>
              <a:rPr sz="2400" spc="-5" dirty="0">
                <a:latin typeface="Franklin Gothic Medium"/>
                <a:cs typeface="Franklin Gothic Medium"/>
              </a:rPr>
              <a:t>and</a:t>
            </a:r>
            <a:endParaRPr sz="2400" dirty="0">
              <a:latin typeface="Franklin Gothic Medium"/>
              <a:cs typeface="Franklin Gothic Medium"/>
            </a:endParaRPr>
          </a:p>
        </p:txBody>
      </p:sp>
      <p:sp>
        <p:nvSpPr>
          <p:cNvPr id="19" name="object 19"/>
          <p:cNvSpPr txBox="1"/>
          <p:nvPr/>
        </p:nvSpPr>
        <p:spPr>
          <a:xfrm>
            <a:off x="733044" y="4834128"/>
            <a:ext cx="5334000" cy="334010"/>
          </a:xfrm>
          <a:prstGeom prst="rect">
            <a:avLst/>
          </a:prstGeom>
          <a:solidFill>
            <a:srgbClr val="FFFF00">
              <a:alpha val="25881"/>
            </a:srgbClr>
          </a:solidFill>
        </p:spPr>
        <p:txBody>
          <a:bodyPr vert="horz" wrap="square" lIns="0" tIns="0" rIns="0" bIns="0" rtlCol="0">
            <a:spAutoFit/>
          </a:bodyPr>
          <a:lstStyle/>
          <a:p>
            <a:pPr marL="81915">
              <a:lnSpc>
                <a:spcPts val="2630"/>
              </a:lnSpc>
            </a:pPr>
            <a:r>
              <a:rPr sz="2400" dirty="0">
                <a:latin typeface="Franklin Gothic Medium"/>
                <a:cs typeface="Franklin Gothic Medium"/>
              </a:rPr>
              <a:t>use</a:t>
            </a:r>
            <a:r>
              <a:rPr sz="2400" spc="-10" dirty="0">
                <a:latin typeface="Franklin Gothic Medium"/>
                <a:cs typeface="Franklin Gothic Medium"/>
              </a:rPr>
              <a:t> </a:t>
            </a:r>
            <a:r>
              <a:rPr sz="2400" dirty="0">
                <a:latin typeface="Franklin Gothic Medium"/>
                <a:cs typeface="Franklin Gothic Medium"/>
              </a:rPr>
              <a:t>of</a:t>
            </a:r>
            <a:r>
              <a:rPr sz="2400" spc="5" dirty="0">
                <a:latin typeface="Franklin Gothic Medium"/>
                <a:cs typeface="Franklin Gothic Medium"/>
              </a:rPr>
              <a:t> </a:t>
            </a:r>
            <a:r>
              <a:rPr sz="2400" spc="-5" dirty="0">
                <a:latin typeface="Franklin Gothic Medium"/>
                <a:cs typeface="Franklin Gothic Medium"/>
              </a:rPr>
              <a:t>these</a:t>
            </a:r>
            <a:r>
              <a:rPr sz="2400" dirty="0">
                <a:latin typeface="Franklin Gothic Medium"/>
                <a:cs typeface="Franklin Gothic Medium"/>
              </a:rPr>
              <a:t> </a:t>
            </a:r>
            <a:r>
              <a:rPr sz="2400" spc="-10" dirty="0">
                <a:latin typeface="Franklin Gothic Medium"/>
                <a:cs typeface="Franklin Gothic Medium"/>
              </a:rPr>
              <a:t>materials</a:t>
            </a:r>
            <a:r>
              <a:rPr sz="2400" spc="20" dirty="0">
                <a:latin typeface="Franklin Gothic Medium"/>
                <a:cs typeface="Franklin Gothic Medium"/>
              </a:rPr>
              <a:t> </a:t>
            </a:r>
            <a:r>
              <a:rPr sz="2400" spc="-5" dirty="0">
                <a:latin typeface="Franklin Gothic Medium"/>
                <a:cs typeface="Franklin Gothic Medium"/>
              </a:rPr>
              <a:t>and</a:t>
            </a:r>
            <a:r>
              <a:rPr sz="2400" spc="-10" dirty="0">
                <a:latin typeface="Franklin Gothic Medium"/>
                <a:cs typeface="Franklin Gothic Medium"/>
              </a:rPr>
              <a:t> </a:t>
            </a:r>
            <a:r>
              <a:rPr sz="2400" spc="-5" dirty="0">
                <a:latin typeface="Franklin Gothic Medium"/>
                <a:cs typeface="Franklin Gothic Medium"/>
              </a:rPr>
              <a:t>made</a:t>
            </a:r>
            <a:r>
              <a:rPr sz="2400" spc="-15" dirty="0">
                <a:latin typeface="Franklin Gothic Medium"/>
                <a:cs typeface="Franklin Gothic Medium"/>
              </a:rPr>
              <a:t> aware</a:t>
            </a:r>
            <a:endParaRPr sz="2400" dirty="0">
              <a:latin typeface="Franklin Gothic Medium"/>
              <a:cs typeface="Franklin Gothic Medium"/>
            </a:endParaRPr>
          </a:p>
        </p:txBody>
      </p:sp>
      <p:sp>
        <p:nvSpPr>
          <p:cNvPr id="20" name="object 20"/>
          <p:cNvSpPr txBox="1"/>
          <p:nvPr/>
        </p:nvSpPr>
        <p:spPr>
          <a:xfrm>
            <a:off x="733044" y="5262371"/>
            <a:ext cx="5257800" cy="281940"/>
          </a:xfrm>
          <a:prstGeom prst="rect">
            <a:avLst/>
          </a:prstGeom>
          <a:solidFill>
            <a:srgbClr val="FFFF00">
              <a:alpha val="25881"/>
            </a:srgbClr>
          </a:solidFill>
        </p:spPr>
        <p:txBody>
          <a:bodyPr vert="horz" wrap="square" lIns="0" tIns="0" rIns="0" bIns="0" rtlCol="0">
            <a:spAutoFit/>
          </a:bodyPr>
          <a:lstStyle/>
          <a:p>
            <a:pPr marL="81915">
              <a:lnSpc>
                <a:spcPts val="2170"/>
              </a:lnSpc>
            </a:pPr>
            <a:r>
              <a:rPr sz="2400" dirty="0">
                <a:latin typeface="Franklin Gothic Medium"/>
                <a:cs typeface="Franklin Gothic Medium"/>
              </a:rPr>
              <a:t>of </a:t>
            </a:r>
            <a:r>
              <a:rPr sz="2400" spc="-5" dirty="0">
                <a:latin typeface="Franklin Gothic Medium"/>
                <a:cs typeface="Franklin Gothic Medium"/>
              </a:rPr>
              <a:t>the</a:t>
            </a:r>
            <a:r>
              <a:rPr sz="2400" dirty="0">
                <a:latin typeface="Franklin Gothic Medium"/>
                <a:cs typeface="Franklin Gothic Medium"/>
              </a:rPr>
              <a:t> </a:t>
            </a:r>
            <a:r>
              <a:rPr sz="2400" spc="-5" dirty="0">
                <a:latin typeface="Franklin Gothic Medium"/>
                <a:cs typeface="Franklin Gothic Medium"/>
              </a:rPr>
              <a:t>specific</a:t>
            </a:r>
            <a:r>
              <a:rPr sz="2400" spc="-25" dirty="0">
                <a:latin typeface="Franklin Gothic Medium"/>
                <a:cs typeface="Franklin Gothic Medium"/>
              </a:rPr>
              <a:t> </a:t>
            </a:r>
            <a:r>
              <a:rPr sz="2400" spc="-5" dirty="0">
                <a:latin typeface="Franklin Gothic Medium"/>
                <a:cs typeface="Franklin Gothic Medium"/>
              </a:rPr>
              <a:t>requirements</a:t>
            </a:r>
            <a:r>
              <a:rPr sz="2400" spc="25" dirty="0">
                <a:latin typeface="Franklin Gothic Medium"/>
                <a:cs typeface="Franklin Gothic Medium"/>
              </a:rPr>
              <a:t> </a:t>
            </a:r>
            <a:r>
              <a:rPr sz="2400" spc="-5" dirty="0">
                <a:latin typeface="Franklin Gothic Medium"/>
                <a:cs typeface="Franklin Gothic Medium"/>
              </a:rPr>
              <a:t>contained</a:t>
            </a:r>
            <a:endParaRPr sz="2400" dirty="0">
              <a:latin typeface="Franklin Gothic Medium"/>
              <a:cs typeface="Franklin Gothic Medium"/>
            </a:endParaRPr>
          </a:p>
        </p:txBody>
      </p:sp>
      <p:sp>
        <p:nvSpPr>
          <p:cNvPr id="21" name="object 21"/>
          <p:cNvSpPr txBox="1"/>
          <p:nvPr/>
        </p:nvSpPr>
        <p:spPr>
          <a:xfrm>
            <a:off x="733044" y="5605271"/>
            <a:ext cx="5105400" cy="281940"/>
          </a:xfrm>
          <a:prstGeom prst="rect">
            <a:avLst/>
          </a:prstGeom>
          <a:solidFill>
            <a:srgbClr val="FFFF00">
              <a:alpha val="25881"/>
            </a:srgbClr>
          </a:solidFill>
        </p:spPr>
        <p:txBody>
          <a:bodyPr vert="horz" wrap="square" lIns="0" tIns="0" rIns="0" bIns="0" rtlCol="0">
            <a:spAutoFit/>
          </a:bodyPr>
          <a:lstStyle/>
          <a:p>
            <a:pPr marL="81915">
              <a:lnSpc>
                <a:spcPts val="2220"/>
              </a:lnSpc>
            </a:pPr>
            <a:r>
              <a:rPr sz="2400" dirty="0">
                <a:latin typeface="Franklin Gothic Medium"/>
                <a:cs typeface="Franklin Gothic Medium"/>
              </a:rPr>
              <a:t>in</a:t>
            </a:r>
            <a:r>
              <a:rPr sz="2400" spc="-10" dirty="0">
                <a:latin typeface="Franklin Gothic Medium"/>
                <a:cs typeface="Franklin Gothic Medium"/>
              </a:rPr>
              <a:t> </a:t>
            </a:r>
            <a:r>
              <a:rPr sz="2400" dirty="0">
                <a:latin typeface="Franklin Gothic Medium"/>
                <a:cs typeface="Franklin Gothic Medium"/>
              </a:rPr>
              <a:t>Subparts</a:t>
            </a:r>
            <a:r>
              <a:rPr sz="2400" spc="5" dirty="0">
                <a:latin typeface="Franklin Gothic Medium"/>
                <a:cs typeface="Franklin Gothic Medium"/>
              </a:rPr>
              <a:t> </a:t>
            </a:r>
            <a:r>
              <a:rPr sz="2400" dirty="0">
                <a:latin typeface="Franklin Gothic Medium"/>
                <a:cs typeface="Franklin Gothic Medium"/>
              </a:rPr>
              <a:t>D,</a:t>
            </a:r>
            <a:r>
              <a:rPr sz="2400" spc="-10" dirty="0">
                <a:latin typeface="Franklin Gothic Medium"/>
                <a:cs typeface="Franklin Gothic Medium"/>
              </a:rPr>
              <a:t> </a:t>
            </a:r>
            <a:r>
              <a:rPr sz="2400" spc="-90" dirty="0">
                <a:latin typeface="Franklin Gothic Medium"/>
                <a:cs typeface="Franklin Gothic Medium"/>
              </a:rPr>
              <a:t>F,</a:t>
            </a:r>
            <a:r>
              <a:rPr sz="2400" spc="5" dirty="0">
                <a:latin typeface="Franklin Gothic Medium"/>
                <a:cs typeface="Franklin Gothic Medium"/>
              </a:rPr>
              <a:t> </a:t>
            </a:r>
            <a:r>
              <a:rPr sz="2400" spc="-5" dirty="0">
                <a:latin typeface="Franklin Gothic Medium"/>
                <a:cs typeface="Franklin Gothic Medium"/>
              </a:rPr>
              <a:t>and</a:t>
            </a:r>
            <a:r>
              <a:rPr sz="2400" spc="-15" dirty="0">
                <a:latin typeface="Franklin Gothic Medium"/>
                <a:cs typeface="Franklin Gothic Medium"/>
              </a:rPr>
              <a:t> </a:t>
            </a:r>
            <a:r>
              <a:rPr sz="2400" spc="-5" dirty="0">
                <a:latin typeface="Franklin Gothic Medium"/>
                <a:cs typeface="Franklin Gothic Medium"/>
              </a:rPr>
              <a:t>other</a:t>
            </a:r>
            <a:r>
              <a:rPr sz="2400" spc="25" dirty="0">
                <a:latin typeface="Franklin Gothic Medium"/>
                <a:cs typeface="Franklin Gothic Medium"/>
              </a:rPr>
              <a:t> </a:t>
            </a:r>
            <a:r>
              <a:rPr sz="2400" spc="-5" dirty="0">
                <a:latin typeface="Franklin Gothic Medium"/>
                <a:cs typeface="Franklin Gothic Medium"/>
              </a:rPr>
              <a:t>applicable</a:t>
            </a:r>
            <a:endParaRPr sz="2400" dirty="0">
              <a:latin typeface="Franklin Gothic Medium"/>
              <a:cs typeface="Franklin Gothic Medium"/>
            </a:endParaRPr>
          </a:p>
        </p:txBody>
      </p:sp>
      <p:sp>
        <p:nvSpPr>
          <p:cNvPr id="22" name="object 22"/>
          <p:cNvSpPr txBox="1"/>
          <p:nvPr/>
        </p:nvSpPr>
        <p:spPr>
          <a:xfrm>
            <a:off x="733044" y="5966459"/>
            <a:ext cx="2895600" cy="358140"/>
          </a:xfrm>
          <a:prstGeom prst="rect">
            <a:avLst/>
          </a:prstGeom>
          <a:solidFill>
            <a:srgbClr val="FFFF00">
              <a:alpha val="25881"/>
            </a:srgbClr>
          </a:solidFill>
        </p:spPr>
        <p:txBody>
          <a:bodyPr vert="horz" wrap="square" lIns="0" tIns="0" rIns="0" bIns="0" rtlCol="0">
            <a:spAutoFit/>
          </a:bodyPr>
          <a:lstStyle/>
          <a:p>
            <a:pPr marL="81915">
              <a:lnSpc>
                <a:spcPts val="2390"/>
              </a:lnSpc>
            </a:pPr>
            <a:r>
              <a:rPr sz="2400" dirty="0">
                <a:latin typeface="Franklin Gothic Medium"/>
                <a:cs typeface="Franklin Gothic Medium"/>
              </a:rPr>
              <a:t>subparts</a:t>
            </a:r>
            <a:r>
              <a:rPr sz="2400" spc="-20" dirty="0">
                <a:latin typeface="Franklin Gothic Medium"/>
                <a:cs typeface="Franklin Gothic Medium"/>
              </a:rPr>
              <a:t> </a:t>
            </a:r>
            <a:r>
              <a:rPr sz="2400" dirty="0">
                <a:latin typeface="Franklin Gothic Medium"/>
                <a:cs typeface="Franklin Gothic Medium"/>
              </a:rPr>
              <a:t>of</a:t>
            </a:r>
            <a:r>
              <a:rPr sz="2400" spc="-5" dirty="0">
                <a:latin typeface="Franklin Gothic Medium"/>
                <a:cs typeface="Franklin Gothic Medium"/>
              </a:rPr>
              <a:t> this</a:t>
            </a:r>
            <a:r>
              <a:rPr sz="2400" spc="-20" dirty="0">
                <a:latin typeface="Franklin Gothic Medium"/>
                <a:cs typeface="Franklin Gothic Medium"/>
              </a:rPr>
              <a:t> </a:t>
            </a:r>
            <a:r>
              <a:rPr sz="2400" spc="5" dirty="0">
                <a:latin typeface="Franklin Gothic Medium"/>
                <a:cs typeface="Franklin Gothic Medium"/>
              </a:rPr>
              <a:t>part.</a:t>
            </a:r>
            <a:endParaRPr sz="2400" dirty="0">
              <a:latin typeface="Franklin Gothic Medium"/>
              <a:cs typeface="Franklin Gothic Medium"/>
            </a:endParaRPr>
          </a:p>
        </p:txBody>
      </p:sp>
      <p:grpSp>
        <p:nvGrpSpPr>
          <p:cNvPr id="23" name="object 23"/>
          <p:cNvGrpSpPr/>
          <p:nvPr/>
        </p:nvGrpSpPr>
        <p:grpSpPr>
          <a:xfrm>
            <a:off x="1066800" y="152400"/>
            <a:ext cx="1188085" cy="795020"/>
            <a:chOff x="1066800" y="152400"/>
            <a:chExt cx="1188085" cy="795020"/>
          </a:xfrm>
        </p:grpSpPr>
        <p:sp>
          <p:nvSpPr>
            <p:cNvPr id="24" name="object 24"/>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5" name="object 25"/>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6" name="object 26"/>
          <p:cNvSpPr txBox="1"/>
          <p:nvPr/>
        </p:nvSpPr>
        <p:spPr>
          <a:xfrm>
            <a:off x="1266571" y="289969"/>
            <a:ext cx="740410" cy="513080"/>
          </a:xfrm>
          <a:prstGeom prst="rect">
            <a:avLst/>
          </a:prstGeom>
        </p:spPr>
        <p:txBody>
          <a:bodyPr vert="horz" wrap="square" lIns="0" tIns="12065" rIns="0" bIns="0" rtlCol="0">
            <a:spAutoFit/>
          </a:bodyPr>
          <a:lstStyle/>
          <a:p>
            <a:pPr marL="297180" marR="5080" indent="-285115">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a:t>
            </a:r>
            <a:r>
              <a:rPr sz="1600" b="1" spc="-10" dirty="0">
                <a:solidFill>
                  <a:srgbClr val="FFFFFF"/>
                </a:solidFill>
                <a:latin typeface="Microsoft Sans Serif"/>
                <a:cs typeface="Microsoft Sans Serif"/>
              </a:rPr>
              <a:t>bpa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t  C</a:t>
            </a:r>
            <a:endParaRPr sz="1600" dirty="0">
              <a:latin typeface="Microsoft Sans Serif"/>
              <a:cs typeface="Microsoft Sans Serif"/>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993139" y="1578359"/>
            <a:ext cx="7234555" cy="4033520"/>
          </a:xfrm>
          <a:prstGeom prst="rect">
            <a:avLst/>
          </a:prstGeom>
        </p:spPr>
        <p:txBody>
          <a:bodyPr vert="horz" wrap="square" lIns="0" tIns="304800" rIns="0" bIns="0" rtlCol="0">
            <a:spAutoFit/>
          </a:bodyPr>
          <a:lstStyle/>
          <a:p>
            <a:pPr marR="70485" algn="ctr">
              <a:lnSpc>
                <a:spcPct val="100000"/>
              </a:lnSpc>
              <a:spcBef>
                <a:spcPts val="2400"/>
              </a:spcBef>
            </a:pPr>
            <a:r>
              <a:rPr sz="3600" b="1" spc="-5" dirty="0">
                <a:latin typeface="Franklin Gothic Heavy"/>
                <a:cs typeface="Franklin Gothic Heavy"/>
              </a:rPr>
              <a:t>1926</a:t>
            </a:r>
            <a:r>
              <a:rPr sz="3600" b="1" spc="-30" dirty="0">
                <a:latin typeface="Franklin Gothic Heavy"/>
                <a:cs typeface="Franklin Gothic Heavy"/>
              </a:rPr>
              <a:t> </a:t>
            </a:r>
            <a:r>
              <a:rPr sz="3600" b="1" spc="5" dirty="0">
                <a:latin typeface="Franklin Gothic Heavy"/>
                <a:cs typeface="Franklin Gothic Heavy"/>
              </a:rPr>
              <a:t>Subpart</a:t>
            </a:r>
            <a:r>
              <a:rPr sz="3600" b="1" spc="-10" dirty="0">
                <a:latin typeface="Franklin Gothic Heavy"/>
                <a:cs typeface="Franklin Gothic Heavy"/>
              </a:rPr>
              <a:t> </a:t>
            </a:r>
            <a:r>
              <a:rPr sz="3600" b="1" spc="-5" dirty="0">
                <a:latin typeface="Franklin Gothic Heavy"/>
                <a:cs typeface="Franklin Gothic Heavy"/>
              </a:rPr>
              <a:t>C</a:t>
            </a:r>
            <a:endParaRPr sz="3600" dirty="0">
              <a:latin typeface="Franklin Gothic Heavy"/>
              <a:cs typeface="Franklin Gothic Heavy"/>
            </a:endParaRPr>
          </a:p>
          <a:p>
            <a:pPr marR="69850" algn="ctr">
              <a:lnSpc>
                <a:spcPct val="100000"/>
              </a:lnSpc>
              <a:spcBef>
                <a:spcPts val="1540"/>
              </a:spcBef>
            </a:pPr>
            <a:r>
              <a:rPr sz="2400" spc="-5" dirty="0">
                <a:solidFill>
                  <a:srgbClr val="8A8A8A"/>
                </a:solidFill>
                <a:latin typeface="Franklin Gothic Medium"/>
                <a:cs typeface="Franklin Gothic Medium"/>
              </a:rPr>
              <a:t>Questions </a:t>
            </a:r>
            <a:r>
              <a:rPr sz="2400" spc="-30" dirty="0">
                <a:solidFill>
                  <a:srgbClr val="8A8A8A"/>
                </a:solidFill>
                <a:latin typeface="Franklin Gothic Medium"/>
                <a:cs typeface="Franklin Gothic Medium"/>
              </a:rPr>
              <a:t>to</a:t>
            </a:r>
            <a:r>
              <a:rPr sz="2400" dirty="0">
                <a:solidFill>
                  <a:srgbClr val="8A8A8A"/>
                </a:solidFill>
                <a:latin typeface="Franklin Gothic Medium"/>
                <a:cs typeface="Franklin Gothic Medium"/>
              </a:rPr>
              <a:t> </a:t>
            </a:r>
            <a:r>
              <a:rPr sz="2400" spc="-5" dirty="0">
                <a:solidFill>
                  <a:srgbClr val="8A8A8A"/>
                </a:solidFill>
                <a:latin typeface="Franklin Gothic Medium"/>
                <a:cs typeface="Franklin Gothic Medium"/>
              </a:rPr>
              <a:t>think</a:t>
            </a:r>
            <a:r>
              <a:rPr sz="2400" spc="5" dirty="0">
                <a:solidFill>
                  <a:srgbClr val="8A8A8A"/>
                </a:solidFill>
                <a:latin typeface="Franklin Gothic Medium"/>
                <a:cs typeface="Franklin Gothic Medium"/>
              </a:rPr>
              <a:t> </a:t>
            </a:r>
            <a:r>
              <a:rPr sz="2400" spc="-5" dirty="0">
                <a:solidFill>
                  <a:srgbClr val="8A8A8A"/>
                </a:solidFill>
                <a:latin typeface="Franklin Gothic Medium"/>
                <a:cs typeface="Franklin Gothic Medium"/>
              </a:rPr>
              <a:t>about</a:t>
            </a:r>
            <a:endParaRPr sz="2400" dirty="0">
              <a:latin typeface="Franklin Gothic Medium"/>
              <a:cs typeface="Franklin Gothic Medium"/>
            </a:endParaRPr>
          </a:p>
          <a:p>
            <a:pPr>
              <a:lnSpc>
                <a:spcPct val="100000"/>
              </a:lnSpc>
              <a:spcBef>
                <a:spcPts val="35"/>
              </a:spcBef>
            </a:pPr>
            <a:endParaRPr sz="3250" dirty="0">
              <a:latin typeface="Franklin Gothic Medium"/>
              <a:cs typeface="Franklin Gothic Medium"/>
            </a:endParaRPr>
          </a:p>
          <a:p>
            <a:pPr marL="469900" marR="5080" indent="-457200">
              <a:lnSpc>
                <a:spcPct val="100000"/>
              </a:lnSpc>
              <a:buChar char="•"/>
              <a:tabLst>
                <a:tab pos="469265" algn="l"/>
                <a:tab pos="469900" algn="l"/>
                <a:tab pos="4444365" algn="l"/>
              </a:tabLst>
            </a:pPr>
            <a:r>
              <a:rPr sz="2400" dirty="0">
                <a:latin typeface="Franklin Gothic Medium"/>
                <a:cs typeface="Franklin Gothic Medium"/>
              </a:rPr>
              <a:t>Of </a:t>
            </a:r>
            <a:r>
              <a:rPr sz="2400" spc="-5" dirty="0">
                <a:latin typeface="Franklin Gothic Medium"/>
                <a:cs typeface="Franklin Gothic Medium"/>
              </a:rPr>
              <a:t>all the highlighted paragraphs, </a:t>
            </a:r>
            <a:r>
              <a:rPr sz="2400" dirty="0">
                <a:latin typeface="Franklin Gothic Medium"/>
                <a:cs typeface="Franklin Gothic Medium"/>
              </a:rPr>
              <a:t>which ONE do </a:t>
            </a:r>
            <a:r>
              <a:rPr sz="2400" spc="-15" dirty="0">
                <a:latin typeface="Franklin Gothic Medium"/>
                <a:cs typeface="Franklin Gothic Medium"/>
              </a:rPr>
              <a:t>you </a:t>
            </a:r>
            <a:r>
              <a:rPr sz="2400" spc="-585" dirty="0">
                <a:latin typeface="Franklin Gothic Medium"/>
                <a:cs typeface="Franklin Gothic Medium"/>
              </a:rPr>
              <a:t> </a:t>
            </a:r>
            <a:r>
              <a:rPr sz="2400" spc="-10" dirty="0">
                <a:latin typeface="Franklin Gothic Medium"/>
                <a:cs typeface="Franklin Gothic Medium"/>
              </a:rPr>
              <a:t>think</a:t>
            </a:r>
            <a:r>
              <a:rPr sz="2400" spc="10" dirty="0">
                <a:latin typeface="Franklin Gothic Medium"/>
                <a:cs typeface="Franklin Gothic Medium"/>
              </a:rPr>
              <a:t> </a:t>
            </a:r>
            <a:r>
              <a:rPr sz="2400" dirty="0">
                <a:latin typeface="Franklin Gothic Medium"/>
                <a:cs typeface="Franklin Gothic Medium"/>
              </a:rPr>
              <a:t>is</a:t>
            </a:r>
            <a:r>
              <a:rPr sz="2400" spc="10" dirty="0">
                <a:latin typeface="Franklin Gothic Medium"/>
                <a:cs typeface="Franklin Gothic Medium"/>
              </a:rPr>
              <a:t> </a:t>
            </a:r>
            <a:r>
              <a:rPr sz="2400" spc="-10" dirty="0">
                <a:latin typeface="Franklin Gothic Medium"/>
                <a:cs typeface="Franklin Gothic Medium"/>
              </a:rPr>
              <a:t>the</a:t>
            </a:r>
            <a:r>
              <a:rPr sz="2400" spc="15" dirty="0">
                <a:latin typeface="Franklin Gothic Medium"/>
                <a:cs typeface="Franklin Gothic Medium"/>
              </a:rPr>
              <a:t> </a:t>
            </a:r>
            <a:r>
              <a:rPr sz="2400" spc="-5" dirty="0">
                <a:latin typeface="Franklin Gothic Medium"/>
                <a:cs typeface="Franklin Gothic Medium"/>
              </a:rPr>
              <a:t>MOST</a:t>
            </a:r>
            <a:r>
              <a:rPr sz="2400" spc="25" dirty="0">
                <a:latin typeface="Franklin Gothic Medium"/>
                <a:cs typeface="Franklin Gothic Medium"/>
              </a:rPr>
              <a:t> </a:t>
            </a:r>
            <a:r>
              <a:rPr sz="2400" dirty="0">
                <a:latin typeface="Franklin Gothic Medium"/>
                <a:cs typeface="Franklin Gothic Medium"/>
              </a:rPr>
              <a:t>important?	</a:t>
            </a:r>
            <a:r>
              <a:rPr sz="2400" spc="-15" dirty="0">
                <a:latin typeface="Franklin Gothic Medium"/>
                <a:cs typeface="Franklin Gothic Medium"/>
              </a:rPr>
              <a:t>Why?</a:t>
            </a:r>
            <a:endParaRPr sz="2400" dirty="0">
              <a:latin typeface="Franklin Gothic Medium"/>
              <a:cs typeface="Franklin Gothic Medium"/>
            </a:endParaRPr>
          </a:p>
          <a:p>
            <a:pPr marL="469900" marR="652780" indent="-457200">
              <a:lnSpc>
                <a:spcPct val="100000"/>
              </a:lnSpc>
              <a:spcBef>
                <a:spcPts val="1200"/>
              </a:spcBef>
              <a:buChar char="•"/>
              <a:tabLst>
                <a:tab pos="469265" algn="l"/>
                <a:tab pos="469900" algn="l"/>
              </a:tabLst>
            </a:pPr>
            <a:r>
              <a:rPr sz="2400" spc="-5" dirty="0">
                <a:latin typeface="Franklin Gothic Medium"/>
                <a:cs typeface="Franklin Gothic Medium"/>
              </a:rPr>
              <a:t>What </a:t>
            </a:r>
            <a:r>
              <a:rPr sz="2400" dirty="0">
                <a:latin typeface="Franklin Gothic Medium"/>
                <a:cs typeface="Franklin Gothic Medium"/>
              </a:rPr>
              <a:t>does</a:t>
            </a:r>
            <a:r>
              <a:rPr sz="2400" spc="-5" dirty="0">
                <a:latin typeface="Franklin Gothic Medium"/>
                <a:cs typeface="Franklin Gothic Medium"/>
              </a:rPr>
              <a:t> </a:t>
            </a:r>
            <a:r>
              <a:rPr sz="2400" dirty="0">
                <a:latin typeface="Franklin Gothic Medium"/>
                <a:cs typeface="Franklin Gothic Medium"/>
              </a:rPr>
              <a:t>it</a:t>
            </a:r>
            <a:r>
              <a:rPr sz="2400" spc="-15" dirty="0">
                <a:latin typeface="Franklin Gothic Medium"/>
                <a:cs typeface="Franklin Gothic Medium"/>
              </a:rPr>
              <a:t> have</a:t>
            </a:r>
            <a:r>
              <a:rPr sz="2400" spc="-5" dirty="0">
                <a:latin typeface="Franklin Gothic Medium"/>
                <a:cs typeface="Franklin Gothic Medium"/>
              </a:rPr>
              <a:t> </a:t>
            </a:r>
            <a:r>
              <a:rPr sz="2400" spc="-30" dirty="0">
                <a:latin typeface="Franklin Gothic Medium"/>
                <a:cs typeface="Franklin Gothic Medium"/>
              </a:rPr>
              <a:t>to</a:t>
            </a:r>
            <a:r>
              <a:rPr sz="2400" spc="20" dirty="0">
                <a:latin typeface="Franklin Gothic Medium"/>
                <a:cs typeface="Franklin Gothic Medium"/>
              </a:rPr>
              <a:t> </a:t>
            </a:r>
            <a:r>
              <a:rPr sz="2400" dirty="0">
                <a:latin typeface="Franklin Gothic Medium"/>
                <a:cs typeface="Franklin Gothic Medium"/>
              </a:rPr>
              <a:t>do</a:t>
            </a:r>
            <a:r>
              <a:rPr sz="2400" spc="-15" dirty="0">
                <a:latin typeface="Franklin Gothic Medium"/>
                <a:cs typeface="Franklin Gothic Medium"/>
              </a:rPr>
              <a:t> </a:t>
            </a:r>
            <a:r>
              <a:rPr sz="2400" spc="-5" dirty="0">
                <a:latin typeface="Franklin Gothic Medium"/>
                <a:cs typeface="Franklin Gothic Medium"/>
              </a:rPr>
              <a:t>with</a:t>
            </a:r>
            <a:r>
              <a:rPr sz="2400" spc="10" dirty="0">
                <a:latin typeface="Franklin Gothic Medium"/>
                <a:cs typeface="Franklin Gothic Medium"/>
              </a:rPr>
              <a:t> </a:t>
            </a:r>
            <a:r>
              <a:rPr sz="2400" spc="-5" dirty="0">
                <a:latin typeface="Franklin Gothic Medium"/>
                <a:cs typeface="Franklin Gothic Medium"/>
              </a:rPr>
              <a:t>Health</a:t>
            </a:r>
            <a:r>
              <a:rPr sz="2400" dirty="0">
                <a:latin typeface="Franklin Gothic Medium"/>
                <a:cs typeface="Franklin Gothic Medium"/>
              </a:rPr>
              <a:t> </a:t>
            </a:r>
            <a:r>
              <a:rPr sz="2400" spc="-5" dirty="0">
                <a:latin typeface="Franklin Gothic Medium"/>
                <a:cs typeface="Franklin Gothic Medium"/>
              </a:rPr>
              <a:t>and </a:t>
            </a:r>
            <a:r>
              <a:rPr sz="2400" spc="-15" dirty="0">
                <a:latin typeface="Franklin Gothic Medium"/>
                <a:cs typeface="Franklin Gothic Medium"/>
              </a:rPr>
              <a:t>Safety </a:t>
            </a:r>
            <a:r>
              <a:rPr sz="2400" spc="-585" dirty="0">
                <a:latin typeface="Franklin Gothic Medium"/>
                <a:cs typeface="Franklin Gothic Medium"/>
              </a:rPr>
              <a:t> </a:t>
            </a:r>
            <a:r>
              <a:rPr sz="2400" spc="-5" dirty="0">
                <a:latin typeface="Franklin Gothic Medium"/>
                <a:cs typeface="Franklin Gothic Medium"/>
              </a:rPr>
              <a:t>Programs </a:t>
            </a:r>
            <a:r>
              <a:rPr sz="2400" dirty="0">
                <a:latin typeface="Franklin Gothic Medium"/>
                <a:cs typeface="Franklin Gothic Medium"/>
              </a:rPr>
              <a:t>in</a:t>
            </a:r>
            <a:r>
              <a:rPr sz="2400" spc="5" dirty="0">
                <a:latin typeface="Franklin Gothic Medium"/>
                <a:cs typeface="Franklin Gothic Medium"/>
              </a:rPr>
              <a:t> </a:t>
            </a:r>
            <a:r>
              <a:rPr sz="2400" spc="-5" dirty="0">
                <a:latin typeface="Franklin Gothic Medium"/>
                <a:cs typeface="Franklin Gothic Medium"/>
              </a:rPr>
              <a:t>Construction?</a:t>
            </a:r>
            <a:endParaRPr sz="2400" dirty="0">
              <a:latin typeface="Franklin Gothic Medium"/>
              <a:cs typeface="Franklin Gothic Medium"/>
            </a:endParaRPr>
          </a:p>
          <a:p>
            <a:pPr marL="469900" indent="-457200">
              <a:lnSpc>
                <a:spcPct val="100000"/>
              </a:lnSpc>
              <a:spcBef>
                <a:spcPts val="1200"/>
              </a:spcBef>
              <a:buChar char="•"/>
              <a:tabLst>
                <a:tab pos="469265" algn="l"/>
                <a:tab pos="469900" algn="l"/>
              </a:tabLst>
            </a:pPr>
            <a:r>
              <a:rPr sz="2400" dirty="0">
                <a:latin typeface="Franklin Gothic Medium"/>
                <a:cs typeface="Franklin Gothic Medium"/>
              </a:rPr>
              <a:t>Do</a:t>
            </a:r>
            <a:r>
              <a:rPr sz="2400" spc="-5" dirty="0">
                <a:latin typeface="Franklin Gothic Medium"/>
                <a:cs typeface="Franklin Gothic Medium"/>
              </a:rPr>
              <a:t> </a:t>
            </a:r>
            <a:r>
              <a:rPr sz="2400" spc="-10" dirty="0">
                <a:latin typeface="Franklin Gothic Medium"/>
                <a:cs typeface="Franklin Gothic Medium"/>
              </a:rPr>
              <a:t>employers</a:t>
            </a:r>
            <a:r>
              <a:rPr sz="2400" spc="20" dirty="0">
                <a:latin typeface="Franklin Gothic Medium"/>
                <a:cs typeface="Franklin Gothic Medium"/>
              </a:rPr>
              <a:t> </a:t>
            </a:r>
            <a:r>
              <a:rPr sz="2400" spc="-5" dirty="0">
                <a:latin typeface="Franklin Gothic Medium"/>
                <a:cs typeface="Franklin Gothic Medium"/>
              </a:rPr>
              <a:t>comply</a:t>
            </a:r>
            <a:r>
              <a:rPr sz="2400" spc="-10" dirty="0">
                <a:latin typeface="Franklin Gothic Medium"/>
                <a:cs typeface="Franklin Gothic Medium"/>
              </a:rPr>
              <a:t> </a:t>
            </a:r>
            <a:r>
              <a:rPr sz="2400" spc="-5" dirty="0">
                <a:latin typeface="Franklin Gothic Medium"/>
                <a:cs typeface="Franklin Gothic Medium"/>
              </a:rPr>
              <a:t>with</a:t>
            </a:r>
            <a:r>
              <a:rPr sz="2400" spc="5" dirty="0">
                <a:latin typeface="Franklin Gothic Medium"/>
                <a:cs typeface="Franklin Gothic Medium"/>
              </a:rPr>
              <a:t> </a:t>
            </a:r>
            <a:r>
              <a:rPr sz="2400" spc="-5" dirty="0">
                <a:latin typeface="Franklin Gothic Medium"/>
                <a:cs typeface="Franklin Gothic Medium"/>
              </a:rPr>
              <a:t>this</a:t>
            </a:r>
            <a:r>
              <a:rPr sz="2400" spc="5" dirty="0">
                <a:latin typeface="Franklin Gothic Medium"/>
                <a:cs typeface="Franklin Gothic Medium"/>
              </a:rPr>
              <a:t> </a:t>
            </a:r>
            <a:r>
              <a:rPr sz="2400" dirty="0">
                <a:latin typeface="Franklin Gothic Medium"/>
                <a:cs typeface="Franklin Gothic Medium"/>
              </a:rPr>
              <a:t>Subpart </a:t>
            </a:r>
            <a:r>
              <a:rPr sz="2400" spc="-10" dirty="0">
                <a:latin typeface="Franklin Gothic Medium"/>
                <a:cs typeface="Franklin Gothic Medium"/>
              </a:rPr>
              <a:t>now?</a:t>
            </a:r>
            <a:endParaRPr sz="2400" dirty="0">
              <a:latin typeface="Franklin Gothic Medium"/>
              <a:cs typeface="Franklin Gothic Medium"/>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29</a:t>
            </a:r>
            <a:endParaRPr sz="2800" dirty="0">
              <a:latin typeface="Arial"/>
              <a:cs typeface="Arial"/>
            </a:endParaRPr>
          </a:p>
        </p:txBody>
      </p:sp>
      <p:grpSp>
        <p:nvGrpSpPr>
          <p:cNvPr id="6" name="object 6"/>
          <p:cNvGrpSpPr/>
          <p:nvPr/>
        </p:nvGrpSpPr>
        <p:grpSpPr>
          <a:xfrm>
            <a:off x="1066800" y="152400"/>
            <a:ext cx="1188085" cy="795020"/>
            <a:chOff x="1066800" y="152400"/>
            <a:chExt cx="1188085" cy="795020"/>
          </a:xfrm>
        </p:grpSpPr>
        <p:sp>
          <p:nvSpPr>
            <p:cNvPr id="7" name="object 7"/>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8" name="object 8"/>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9" name="object 9"/>
          <p:cNvSpPr txBox="1"/>
          <p:nvPr/>
        </p:nvSpPr>
        <p:spPr>
          <a:xfrm>
            <a:off x="1266571" y="289969"/>
            <a:ext cx="740410" cy="513080"/>
          </a:xfrm>
          <a:prstGeom prst="rect">
            <a:avLst/>
          </a:prstGeom>
        </p:spPr>
        <p:txBody>
          <a:bodyPr vert="horz" wrap="square" lIns="0" tIns="12065" rIns="0" bIns="0" rtlCol="0">
            <a:spAutoFit/>
          </a:bodyPr>
          <a:lstStyle/>
          <a:p>
            <a:pPr marL="297180" marR="5080" indent="-285115">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a:t>
            </a:r>
            <a:r>
              <a:rPr sz="1600" b="1" spc="-10" dirty="0">
                <a:solidFill>
                  <a:srgbClr val="FFFFFF"/>
                </a:solidFill>
                <a:latin typeface="Microsoft Sans Serif"/>
                <a:cs typeface="Microsoft Sans Serif"/>
              </a:rPr>
              <a:t>bpa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t  C</a:t>
            </a:r>
            <a:endParaRPr sz="1600" dirty="0">
              <a:latin typeface="Microsoft Sans Serif"/>
              <a:cs typeface="Microsoft Sans Serif"/>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502791" y="3166364"/>
            <a:ext cx="6572884"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Conduct</a:t>
            </a:r>
            <a:r>
              <a:rPr sz="3600" b="1" spc="-20" dirty="0">
                <a:latin typeface="Franklin Gothic Heavy"/>
                <a:cs typeface="Franklin Gothic Heavy"/>
              </a:rPr>
              <a:t> </a:t>
            </a:r>
            <a:r>
              <a:rPr sz="3600" b="1" spc="-5" dirty="0">
                <a:latin typeface="Franklin Gothic Heavy"/>
                <a:cs typeface="Franklin Gothic Heavy"/>
              </a:rPr>
              <a:t>a</a:t>
            </a:r>
            <a:r>
              <a:rPr sz="3600" b="1" spc="-20" dirty="0">
                <a:latin typeface="Franklin Gothic Heavy"/>
                <a:cs typeface="Franklin Gothic Heavy"/>
              </a:rPr>
              <a:t> </a:t>
            </a:r>
            <a:r>
              <a:rPr sz="3600" b="1" spc="-5" dirty="0">
                <a:latin typeface="Franklin Gothic Heavy"/>
                <a:cs typeface="Franklin Gothic Heavy"/>
              </a:rPr>
              <a:t>Job</a:t>
            </a:r>
            <a:r>
              <a:rPr sz="3600" b="1" spc="-20" dirty="0">
                <a:latin typeface="Franklin Gothic Heavy"/>
                <a:cs typeface="Franklin Gothic Heavy"/>
              </a:rPr>
              <a:t> </a:t>
            </a:r>
            <a:r>
              <a:rPr sz="3600" b="1" spc="-5" dirty="0">
                <a:latin typeface="Franklin Gothic Heavy"/>
                <a:cs typeface="Franklin Gothic Heavy"/>
              </a:rPr>
              <a:t>Hazard</a:t>
            </a:r>
            <a:r>
              <a:rPr sz="3600" b="1" spc="-15" dirty="0">
                <a:latin typeface="Franklin Gothic Heavy"/>
                <a:cs typeface="Franklin Gothic Heavy"/>
              </a:rPr>
              <a:t> </a:t>
            </a:r>
            <a:r>
              <a:rPr sz="3600" b="1" spc="-10" dirty="0">
                <a:latin typeface="Franklin Gothic Heavy"/>
                <a:cs typeface="Franklin Gothic Heavy"/>
              </a:rPr>
              <a:t>Analysis</a:t>
            </a:r>
            <a:endParaRPr sz="3600" dirty="0">
              <a:latin typeface="Franklin Gothic Heavy"/>
              <a:cs typeface="Franklin Gothic Heavy"/>
            </a:endParaRPr>
          </a:p>
        </p:txBody>
      </p:sp>
      <p:grpSp>
        <p:nvGrpSpPr>
          <p:cNvPr id="5" name="object 5"/>
          <p:cNvGrpSpPr/>
          <p:nvPr/>
        </p:nvGrpSpPr>
        <p:grpSpPr>
          <a:xfrm>
            <a:off x="6432804" y="5541264"/>
            <a:ext cx="2603500" cy="1079500"/>
            <a:chOff x="6432804" y="5541264"/>
            <a:chExt cx="2603500" cy="1079500"/>
          </a:xfrm>
        </p:grpSpPr>
        <p:pic>
          <p:nvPicPr>
            <p:cNvPr id="6" name="object 6"/>
            <p:cNvPicPr/>
            <p:nvPr/>
          </p:nvPicPr>
          <p:blipFill>
            <a:blip r:embed="rId3" cstate="print"/>
            <a:stretch>
              <a:fillRect/>
            </a:stretch>
          </p:blipFill>
          <p:spPr>
            <a:xfrm>
              <a:off x="6432804" y="5541264"/>
              <a:ext cx="2602991" cy="1078991"/>
            </a:xfrm>
            <a:prstGeom prst="rect">
              <a:avLst/>
            </a:prstGeom>
          </p:spPr>
        </p:pic>
        <p:pic>
          <p:nvPicPr>
            <p:cNvPr id="7" name="object 7"/>
            <p:cNvPicPr/>
            <p:nvPr/>
          </p:nvPicPr>
          <p:blipFill>
            <a:blip r:embed="rId4" cstate="print"/>
            <a:stretch>
              <a:fillRect/>
            </a:stretch>
          </p:blipFill>
          <p:spPr>
            <a:xfrm>
              <a:off x="6509004" y="5652516"/>
              <a:ext cx="2244851" cy="914399"/>
            </a:xfrm>
            <a:prstGeom prst="rect">
              <a:avLst/>
            </a:prstGeom>
          </p:spPr>
        </p:pic>
        <p:pic>
          <p:nvPicPr>
            <p:cNvPr id="8" name="object 8"/>
            <p:cNvPicPr/>
            <p:nvPr/>
          </p:nvPicPr>
          <p:blipFill>
            <a:blip r:embed="rId5" cstate="print"/>
            <a:stretch>
              <a:fillRect/>
            </a:stretch>
          </p:blipFill>
          <p:spPr>
            <a:xfrm>
              <a:off x="8205216" y="5652516"/>
              <a:ext cx="754379" cy="914399"/>
            </a:xfrm>
            <a:prstGeom prst="rect">
              <a:avLst/>
            </a:prstGeom>
          </p:spPr>
        </p:pic>
      </p:grpSp>
      <p:sp>
        <p:nvSpPr>
          <p:cNvPr id="9" name="object 9"/>
          <p:cNvSpPr txBox="1"/>
          <p:nvPr/>
        </p:nvSpPr>
        <p:spPr>
          <a:xfrm>
            <a:off x="6770749" y="5744523"/>
            <a:ext cx="1927860" cy="51371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FF"/>
                </a:solidFill>
                <a:latin typeface="Calibri"/>
                <a:cs typeface="Calibri"/>
              </a:rPr>
              <a:t>Objective</a:t>
            </a:r>
            <a:r>
              <a:rPr sz="3200" b="1" spc="-105" dirty="0">
                <a:solidFill>
                  <a:srgbClr val="FFFFFF"/>
                </a:solidFill>
                <a:latin typeface="Calibri"/>
                <a:cs typeface="Calibri"/>
              </a:rPr>
              <a:t> </a:t>
            </a:r>
            <a:r>
              <a:rPr sz="3200" b="1" dirty="0">
                <a:solidFill>
                  <a:srgbClr val="FFFFFF"/>
                </a:solidFill>
                <a:latin typeface="Calibri"/>
                <a:cs typeface="Calibri"/>
              </a:rPr>
              <a:t>3</a:t>
            </a:r>
            <a:endParaRPr sz="3200" dirty="0">
              <a:latin typeface="Calibri"/>
              <a:cs typeface="Calibri"/>
            </a:endParaRPr>
          </a:p>
        </p:txBody>
      </p:sp>
      <p:sp>
        <p:nvSpPr>
          <p:cNvPr id="10" name="object 10"/>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30</a:t>
            </a:r>
            <a:endParaRPr sz="2800" dirty="0">
              <a:latin typeface="Arial"/>
              <a:cs typeface="Arial"/>
            </a:endParaRPr>
          </a:p>
        </p:txBody>
      </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848994" y="1735327"/>
            <a:ext cx="7444105" cy="3819525"/>
          </a:xfrm>
          <a:prstGeom prst="rect">
            <a:avLst/>
          </a:prstGeom>
        </p:spPr>
        <p:txBody>
          <a:bodyPr vert="horz" wrap="square" lIns="0" tIns="13335" rIns="0" bIns="0" rtlCol="0">
            <a:spAutoFit/>
          </a:bodyPr>
          <a:lstStyle/>
          <a:p>
            <a:pPr algn="ctr">
              <a:lnSpc>
                <a:spcPts val="3840"/>
              </a:lnSpc>
              <a:spcBef>
                <a:spcPts val="105"/>
              </a:spcBef>
            </a:pPr>
            <a:r>
              <a:rPr sz="3200" b="1" spc="-15" dirty="0">
                <a:latin typeface="Franklin Gothic Heavy"/>
                <a:cs typeface="Franklin Gothic Heavy"/>
              </a:rPr>
              <a:t>How</a:t>
            </a:r>
            <a:r>
              <a:rPr sz="3200" b="1" spc="-35" dirty="0">
                <a:latin typeface="Franklin Gothic Heavy"/>
                <a:cs typeface="Franklin Gothic Heavy"/>
              </a:rPr>
              <a:t> </a:t>
            </a:r>
            <a:r>
              <a:rPr sz="3200" b="1" spc="-5" dirty="0">
                <a:latin typeface="Franklin Gothic Heavy"/>
                <a:cs typeface="Franklin Gothic Heavy"/>
              </a:rPr>
              <a:t>to</a:t>
            </a:r>
            <a:r>
              <a:rPr sz="3200" b="1" spc="-15" dirty="0">
                <a:latin typeface="Franklin Gothic Heavy"/>
                <a:cs typeface="Franklin Gothic Heavy"/>
              </a:rPr>
              <a:t> </a:t>
            </a:r>
            <a:r>
              <a:rPr sz="3200" b="1" spc="10" dirty="0">
                <a:latin typeface="Franklin Gothic Heavy"/>
                <a:cs typeface="Franklin Gothic Heavy"/>
              </a:rPr>
              <a:t>perform</a:t>
            </a:r>
            <a:r>
              <a:rPr sz="3200" b="1" spc="-45" dirty="0">
                <a:latin typeface="Franklin Gothic Heavy"/>
                <a:cs typeface="Franklin Gothic Heavy"/>
              </a:rPr>
              <a:t> </a:t>
            </a:r>
            <a:r>
              <a:rPr sz="3200" b="1" dirty="0">
                <a:latin typeface="Franklin Gothic Heavy"/>
                <a:cs typeface="Franklin Gothic Heavy"/>
              </a:rPr>
              <a:t>a</a:t>
            </a:r>
            <a:r>
              <a:rPr sz="3200" b="1" spc="-15" dirty="0">
                <a:latin typeface="Franklin Gothic Heavy"/>
                <a:cs typeface="Franklin Gothic Heavy"/>
              </a:rPr>
              <a:t> </a:t>
            </a:r>
            <a:r>
              <a:rPr sz="3200" b="1" spc="-5" dirty="0">
                <a:latin typeface="Franklin Gothic Heavy"/>
                <a:cs typeface="Franklin Gothic Heavy"/>
              </a:rPr>
              <a:t>Job</a:t>
            </a:r>
            <a:r>
              <a:rPr sz="3200" b="1" spc="-15" dirty="0">
                <a:latin typeface="Franklin Gothic Heavy"/>
                <a:cs typeface="Franklin Gothic Heavy"/>
              </a:rPr>
              <a:t> </a:t>
            </a:r>
            <a:r>
              <a:rPr sz="3200" b="1" dirty="0">
                <a:latin typeface="Franklin Gothic Heavy"/>
                <a:cs typeface="Franklin Gothic Heavy"/>
              </a:rPr>
              <a:t>Hazard</a:t>
            </a:r>
            <a:r>
              <a:rPr sz="3200" b="1" spc="-35" dirty="0">
                <a:latin typeface="Franklin Gothic Heavy"/>
                <a:cs typeface="Franklin Gothic Heavy"/>
              </a:rPr>
              <a:t> </a:t>
            </a:r>
            <a:r>
              <a:rPr sz="3200" b="1" spc="-10" dirty="0">
                <a:latin typeface="Franklin Gothic Heavy"/>
                <a:cs typeface="Franklin Gothic Heavy"/>
              </a:rPr>
              <a:t>Analysis?</a:t>
            </a:r>
            <a:endParaRPr sz="3200" dirty="0">
              <a:latin typeface="Franklin Gothic Heavy"/>
              <a:cs typeface="Franklin Gothic Heavy"/>
            </a:endParaRPr>
          </a:p>
          <a:p>
            <a:pPr marL="635" algn="ctr">
              <a:lnSpc>
                <a:spcPct val="100000"/>
              </a:lnSpc>
            </a:pPr>
            <a:r>
              <a:rPr sz="3200" b="1" spc="-30" dirty="0">
                <a:latin typeface="Franklin Gothic Heavy"/>
                <a:cs typeface="Franklin Gothic Heavy"/>
              </a:rPr>
              <a:t>OSHA’s</a:t>
            </a:r>
            <a:r>
              <a:rPr sz="3200" b="1" spc="-15" dirty="0">
                <a:latin typeface="Franklin Gothic Heavy"/>
                <a:cs typeface="Franklin Gothic Heavy"/>
              </a:rPr>
              <a:t> </a:t>
            </a:r>
            <a:r>
              <a:rPr sz="3200" b="1" spc="-5" dirty="0">
                <a:latin typeface="Franklin Gothic Heavy"/>
                <a:cs typeface="Franklin Gothic Heavy"/>
              </a:rPr>
              <a:t>guide</a:t>
            </a:r>
            <a:r>
              <a:rPr sz="3200" b="1" spc="-10" dirty="0">
                <a:latin typeface="Franklin Gothic Heavy"/>
                <a:cs typeface="Franklin Gothic Heavy"/>
              </a:rPr>
              <a:t> </a:t>
            </a:r>
            <a:r>
              <a:rPr sz="3200" b="1" dirty="0">
                <a:latin typeface="Franklin Gothic Heavy"/>
                <a:cs typeface="Franklin Gothic Heavy"/>
              </a:rPr>
              <a:t>for</a:t>
            </a:r>
            <a:r>
              <a:rPr sz="3200" b="1" spc="-25" dirty="0">
                <a:latin typeface="Franklin Gothic Heavy"/>
                <a:cs typeface="Franklin Gothic Heavy"/>
              </a:rPr>
              <a:t> </a:t>
            </a:r>
            <a:r>
              <a:rPr sz="3200" b="1" spc="-10" dirty="0">
                <a:latin typeface="Franklin Gothic Heavy"/>
                <a:cs typeface="Franklin Gothic Heavy"/>
              </a:rPr>
              <a:t>employers</a:t>
            </a:r>
            <a:r>
              <a:rPr sz="3200" b="1" spc="-50" dirty="0">
                <a:latin typeface="Franklin Gothic Heavy"/>
                <a:cs typeface="Franklin Gothic Heavy"/>
              </a:rPr>
              <a:t> </a:t>
            </a:r>
            <a:r>
              <a:rPr sz="3200" b="1" spc="-20" dirty="0">
                <a:latin typeface="Franklin Gothic Heavy"/>
                <a:cs typeface="Franklin Gothic Heavy"/>
              </a:rPr>
              <a:t>says:</a:t>
            </a:r>
            <a:endParaRPr sz="3200" dirty="0">
              <a:latin typeface="Franklin Gothic Heavy"/>
              <a:cs typeface="Franklin Gothic Heavy"/>
            </a:endParaRPr>
          </a:p>
          <a:p>
            <a:pPr marL="595630" indent="-515620">
              <a:lnSpc>
                <a:spcPct val="100000"/>
              </a:lnSpc>
              <a:spcBef>
                <a:spcPts val="2600"/>
              </a:spcBef>
              <a:buAutoNum type="arabicPeriod"/>
              <a:tabLst>
                <a:tab pos="595630" algn="l"/>
                <a:tab pos="596265" algn="l"/>
              </a:tabLst>
            </a:pPr>
            <a:r>
              <a:rPr sz="2400" spc="-15" dirty="0">
                <a:latin typeface="Franklin Gothic Medium"/>
                <a:cs typeface="Franklin Gothic Medium"/>
              </a:rPr>
              <a:t>Involve</a:t>
            </a:r>
            <a:r>
              <a:rPr sz="2400" spc="-20" dirty="0">
                <a:latin typeface="Franklin Gothic Medium"/>
                <a:cs typeface="Franklin Gothic Medium"/>
              </a:rPr>
              <a:t> </a:t>
            </a:r>
            <a:r>
              <a:rPr sz="2400" spc="-15" dirty="0">
                <a:latin typeface="Franklin Gothic Medium"/>
                <a:cs typeface="Franklin Gothic Medium"/>
              </a:rPr>
              <a:t>your</a:t>
            </a:r>
            <a:r>
              <a:rPr sz="2400" spc="10" dirty="0">
                <a:latin typeface="Franklin Gothic Medium"/>
                <a:cs typeface="Franklin Gothic Medium"/>
              </a:rPr>
              <a:t> </a:t>
            </a:r>
            <a:r>
              <a:rPr sz="2400" spc="-15" dirty="0">
                <a:latin typeface="Franklin Gothic Medium"/>
                <a:cs typeface="Franklin Gothic Medium"/>
              </a:rPr>
              <a:t>employees</a:t>
            </a:r>
            <a:endParaRPr sz="2400" dirty="0">
              <a:latin typeface="Franklin Gothic Medium"/>
              <a:cs typeface="Franklin Gothic Medium"/>
            </a:endParaRPr>
          </a:p>
          <a:p>
            <a:pPr marL="595630" indent="-515620">
              <a:lnSpc>
                <a:spcPct val="100000"/>
              </a:lnSpc>
              <a:spcBef>
                <a:spcPts val="575"/>
              </a:spcBef>
              <a:buAutoNum type="arabicPeriod"/>
              <a:tabLst>
                <a:tab pos="595630" algn="l"/>
                <a:tab pos="596265" algn="l"/>
              </a:tabLst>
            </a:pPr>
            <a:r>
              <a:rPr sz="2400" spc="-15" dirty="0">
                <a:latin typeface="Franklin Gothic Medium"/>
                <a:cs typeface="Franklin Gothic Medium"/>
              </a:rPr>
              <a:t>Review</a:t>
            </a:r>
            <a:r>
              <a:rPr sz="2400" spc="-25" dirty="0">
                <a:latin typeface="Franklin Gothic Medium"/>
                <a:cs typeface="Franklin Gothic Medium"/>
              </a:rPr>
              <a:t> </a:t>
            </a:r>
            <a:r>
              <a:rPr sz="2400" spc="-15" dirty="0">
                <a:latin typeface="Franklin Gothic Medium"/>
                <a:cs typeface="Franklin Gothic Medium"/>
              </a:rPr>
              <a:t>your</a:t>
            </a:r>
            <a:r>
              <a:rPr sz="2400" spc="15" dirty="0">
                <a:latin typeface="Franklin Gothic Medium"/>
                <a:cs typeface="Franklin Gothic Medium"/>
              </a:rPr>
              <a:t> </a:t>
            </a:r>
            <a:r>
              <a:rPr sz="2400" spc="-5" dirty="0">
                <a:latin typeface="Franklin Gothic Medium"/>
                <a:cs typeface="Franklin Gothic Medium"/>
              </a:rPr>
              <a:t>accident</a:t>
            </a:r>
            <a:r>
              <a:rPr sz="2400" spc="-10" dirty="0">
                <a:latin typeface="Franklin Gothic Medium"/>
                <a:cs typeface="Franklin Gothic Medium"/>
              </a:rPr>
              <a:t> </a:t>
            </a:r>
            <a:r>
              <a:rPr sz="2400" spc="-5" dirty="0">
                <a:latin typeface="Franklin Gothic Medium"/>
                <a:cs typeface="Franklin Gothic Medium"/>
              </a:rPr>
              <a:t>history</a:t>
            </a:r>
            <a:endParaRPr sz="2400" dirty="0">
              <a:latin typeface="Franklin Gothic Medium"/>
              <a:cs typeface="Franklin Gothic Medium"/>
            </a:endParaRPr>
          </a:p>
          <a:p>
            <a:pPr marL="595630" indent="-515620">
              <a:lnSpc>
                <a:spcPct val="100000"/>
              </a:lnSpc>
              <a:spcBef>
                <a:spcPts val="580"/>
              </a:spcBef>
              <a:buAutoNum type="arabicPeriod"/>
              <a:tabLst>
                <a:tab pos="595630" algn="l"/>
                <a:tab pos="596265" algn="l"/>
              </a:tabLst>
            </a:pPr>
            <a:r>
              <a:rPr sz="2400" spc="-5" dirty="0">
                <a:latin typeface="Franklin Gothic Medium"/>
                <a:cs typeface="Franklin Gothic Medium"/>
              </a:rPr>
              <a:t>Conduct</a:t>
            </a:r>
            <a:r>
              <a:rPr sz="2400" spc="-20" dirty="0">
                <a:latin typeface="Franklin Gothic Medium"/>
                <a:cs typeface="Franklin Gothic Medium"/>
              </a:rPr>
              <a:t> </a:t>
            </a:r>
            <a:r>
              <a:rPr sz="2400" dirty="0">
                <a:latin typeface="Franklin Gothic Medium"/>
                <a:cs typeface="Franklin Gothic Medium"/>
              </a:rPr>
              <a:t>a</a:t>
            </a:r>
            <a:r>
              <a:rPr sz="2400" spc="-10" dirty="0">
                <a:latin typeface="Franklin Gothic Medium"/>
                <a:cs typeface="Franklin Gothic Medium"/>
              </a:rPr>
              <a:t> </a:t>
            </a:r>
            <a:r>
              <a:rPr sz="2400" dirty="0">
                <a:latin typeface="Franklin Gothic Medium"/>
                <a:cs typeface="Franklin Gothic Medium"/>
              </a:rPr>
              <a:t>preliminary</a:t>
            </a:r>
            <a:r>
              <a:rPr sz="2400" spc="10" dirty="0">
                <a:latin typeface="Franklin Gothic Medium"/>
                <a:cs typeface="Franklin Gothic Medium"/>
              </a:rPr>
              <a:t> </a:t>
            </a:r>
            <a:r>
              <a:rPr sz="2400" dirty="0">
                <a:latin typeface="Franklin Gothic Medium"/>
                <a:cs typeface="Franklin Gothic Medium"/>
              </a:rPr>
              <a:t>job</a:t>
            </a:r>
            <a:r>
              <a:rPr sz="2400" spc="-10" dirty="0">
                <a:latin typeface="Franklin Gothic Medium"/>
                <a:cs typeface="Franklin Gothic Medium"/>
              </a:rPr>
              <a:t> </a:t>
            </a:r>
            <a:r>
              <a:rPr sz="2400" spc="-15" dirty="0">
                <a:latin typeface="Franklin Gothic Medium"/>
                <a:cs typeface="Franklin Gothic Medium"/>
              </a:rPr>
              <a:t>review</a:t>
            </a:r>
            <a:endParaRPr sz="2400" dirty="0">
              <a:latin typeface="Franklin Gothic Medium"/>
              <a:cs typeface="Franklin Gothic Medium"/>
            </a:endParaRPr>
          </a:p>
          <a:p>
            <a:pPr marL="595630" marR="2855595" indent="-515620">
              <a:lnSpc>
                <a:spcPct val="100000"/>
              </a:lnSpc>
              <a:spcBef>
                <a:spcPts val="575"/>
              </a:spcBef>
              <a:buAutoNum type="arabicPeriod"/>
              <a:tabLst>
                <a:tab pos="595630" algn="l"/>
                <a:tab pos="596265" algn="l"/>
              </a:tabLst>
            </a:pPr>
            <a:r>
              <a:rPr sz="2400" spc="-5" dirty="0">
                <a:latin typeface="Franklin Gothic Medium"/>
                <a:cs typeface="Franklin Gothic Medium"/>
              </a:rPr>
              <a:t>List, </a:t>
            </a:r>
            <a:r>
              <a:rPr sz="2400" spc="5" dirty="0">
                <a:latin typeface="Franklin Gothic Medium"/>
                <a:cs typeface="Franklin Gothic Medium"/>
              </a:rPr>
              <a:t>rank, </a:t>
            </a:r>
            <a:r>
              <a:rPr sz="2400" spc="-5" dirty="0">
                <a:latin typeface="Franklin Gothic Medium"/>
                <a:cs typeface="Franklin Gothic Medium"/>
              </a:rPr>
              <a:t>and set priorities </a:t>
            </a:r>
            <a:r>
              <a:rPr sz="2400" spc="-10" dirty="0">
                <a:latin typeface="Franklin Gothic Medium"/>
                <a:cs typeface="Franklin Gothic Medium"/>
              </a:rPr>
              <a:t>for </a:t>
            </a:r>
            <a:r>
              <a:rPr sz="2400" spc="-585" dirty="0">
                <a:latin typeface="Franklin Gothic Medium"/>
                <a:cs typeface="Franklin Gothic Medium"/>
              </a:rPr>
              <a:t> </a:t>
            </a:r>
            <a:r>
              <a:rPr sz="2400" spc="-5" dirty="0">
                <a:latin typeface="Franklin Gothic Medium"/>
                <a:cs typeface="Franklin Gothic Medium"/>
              </a:rPr>
              <a:t>hazardous </a:t>
            </a:r>
            <a:r>
              <a:rPr sz="2400" dirty="0">
                <a:latin typeface="Franklin Gothic Medium"/>
                <a:cs typeface="Franklin Gothic Medium"/>
              </a:rPr>
              <a:t>jobs</a:t>
            </a:r>
          </a:p>
          <a:p>
            <a:pPr marL="595630" indent="-515620">
              <a:lnSpc>
                <a:spcPct val="100000"/>
              </a:lnSpc>
              <a:spcBef>
                <a:spcPts val="575"/>
              </a:spcBef>
              <a:buAutoNum type="arabicPeriod"/>
              <a:tabLst>
                <a:tab pos="595630" algn="l"/>
                <a:tab pos="596265" algn="l"/>
              </a:tabLst>
            </a:pPr>
            <a:r>
              <a:rPr sz="2400" spc="-5" dirty="0">
                <a:latin typeface="Franklin Gothic Medium"/>
                <a:cs typeface="Franklin Gothic Medium"/>
              </a:rPr>
              <a:t>Outline</a:t>
            </a:r>
            <a:r>
              <a:rPr sz="2400" spc="5" dirty="0">
                <a:latin typeface="Franklin Gothic Medium"/>
                <a:cs typeface="Franklin Gothic Medium"/>
              </a:rPr>
              <a:t> </a:t>
            </a:r>
            <a:r>
              <a:rPr sz="2400" spc="-5" dirty="0">
                <a:latin typeface="Franklin Gothic Medium"/>
                <a:cs typeface="Franklin Gothic Medium"/>
              </a:rPr>
              <a:t>the </a:t>
            </a:r>
            <a:r>
              <a:rPr sz="2400" spc="-10" dirty="0">
                <a:latin typeface="Franklin Gothic Medium"/>
                <a:cs typeface="Franklin Gothic Medium"/>
              </a:rPr>
              <a:t>steps</a:t>
            </a:r>
            <a:r>
              <a:rPr sz="2400" spc="-25" dirty="0">
                <a:latin typeface="Franklin Gothic Medium"/>
                <a:cs typeface="Franklin Gothic Medium"/>
              </a:rPr>
              <a:t> </a:t>
            </a:r>
            <a:r>
              <a:rPr sz="2400" dirty="0">
                <a:latin typeface="Franklin Gothic Medium"/>
                <a:cs typeface="Franklin Gothic Medium"/>
              </a:rPr>
              <a:t>or</a:t>
            </a:r>
            <a:r>
              <a:rPr sz="2400" spc="-10" dirty="0">
                <a:latin typeface="Franklin Gothic Medium"/>
                <a:cs typeface="Franklin Gothic Medium"/>
              </a:rPr>
              <a:t> </a:t>
            </a:r>
            <a:r>
              <a:rPr sz="2400" spc="-5" dirty="0">
                <a:latin typeface="Franklin Gothic Medium"/>
                <a:cs typeface="Franklin Gothic Medium"/>
              </a:rPr>
              <a:t>tasks</a:t>
            </a:r>
            <a:endParaRPr sz="2400" dirty="0">
              <a:latin typeface="Franklin Gothic Medium"/>
              <a:cs typeface="Franklin Gothic Medium"/>
            </a:endParaRPr>
          </a:p>
        </p:txBody>
      </p:sp>
      <p:grpSp>
        <p:nvGrpSpPr>
          <p:cNvPr id="5" name="object 5"/>
          <p:cNvGrpSpPr/>
          <p:nvPr/>
        </p:nvGrpSpPr>
        <p:grpSpPr>
          <a:xfrm>
            <a:off x="5672327" y="2624340"/>
            <a:ext cx="3202305" cy="4174490"/>
            <a:chOff x="5672327" y="2624340"/>
            <a:chExt cx="3202305" cy="4174490"/>
          </a:xfrm>
        </p:grpSpPr>
        <p:pic>
          <p:nvPicPr>
            <p:cNvPr id="6" name="object 6"/>
            <p:cNvPicPr/>
            <p:nvPr/>
          </p:nvPicPr>
          <p:blipFill>
            <a:blip r:embed="rId3" cstate="print"/>
            <a:stretch>
              <a:fillRect/>
            </a:stretch>
          </p:blipFill>
          <p:spPr>
            <a:xfrm>
              <a:off x="5672327" y="2624340"/>
              <a:ext cx="3201923" cy="4174222"/>
            </a:xfrm>
            <a:prstGeom prst="rect">
              <a:avLst/>
            </a:prstGeom>
          </p:spPr>
        </p:pic>
        <p:pic>
          <p:nvPicPr>
            <p:cNvPr id="7" name="object 7"/>
            <p:cNvPicPr/>
            <p:nvPr/>
          </p:nvPicPr>
          <p:blipFill>
            <a:blip r:embed="rId4" cstate="print"/>
            <a:stretch>
              <a:fillRect/>
            </a:stretch>
          </p:blipFill>
          <p:spPr>
            <a:xfrm>
              <a:off x="5867400" y="2819400"/>
              <a:ext cx="2614149" cy="3586060"/>
            </a:xfrm>
            <a:prstGeom prst="rect">
              <a:avLst/>
            </a:prstGeom>
          </p:spPr>
        </p:pic>
      </p:gr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31</a:t>
            </a:r>
            <a:endParaRPr sz="2800" dirty="0">
              <a:latin typeface="Arial"/>
              <a:cs typeface="Arial"/>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713358" y="1659127"/>
            <a:ext cx="7943215" cy="4065904"/>
          </a:xfrm>
          <a:prstGeom prst="rect">
            <a:avLst/>
          </a:prstGeom>
        </p:spPr>
        <p:txBody>
          <a:bodyPr vert="horz" wrap="square" lIns="0" tIns="13335" rIns="0" bIns="0" rtlCol="0">
            <a:spAutoFit/>
          </a:bodyPr>
          <a:lstStyle/>
          <a:p>
            <a:pPr marL="1382395" marR="5080" indent="-1370330">
              <a:lnSpc>
                <a:spcPct val="100000"/>
              </a:lnSpc>
              <a:spcBef>
                <a:spcPts val="105"/>
              </a:spcBef>
            </a:pPr>
            <a:r>
              <a:rPr sz="3200" b="1" spc="-5" dirty="0">
                <a:latin typeface="Franklin Gothic Heavy"/>
                <a:cs typeface="Franklin Gothic Heavy"/>
              </a:rPr>
              <a:t>Job </a:t>
            </a:r>
            <a:r>
              <a:rPr sz="3200" b="1" dirty="0">
                <a:latin typeface="Franklin Gothic Heavy"/>
                <a:cs typeface="Franklin Gothic Heavy"/>
              </a:rPr>
              <a:t>Hazard </a:t>
            </a:r>
            <a:r>
              <a:rPr sz="3200" b="1" spc="-10" dirty="0">
                <a:latin typeface="Franklin Gothic Heavy"/>
                <a:cs typeface="Franklin Gothic Heavy"/>
              </a:rPr>
              <a:t>Analysis </a:t>
            </a:r>
            <a:r>
              <a:rPr sz="3200" b="1" spc="-5" dirty="0">
                <a:latin typeface="Franklin Gothic Heavy"/>
                <a:cs typeface="Franklin Gothic Heavy"/>
              </a:rPr>
              <a:t>is the </a:t>
            </a:r>
            <a:r>
              <a:rPr sz="3200" b="1" dirty="0">
                <a:latin typeface="Franklin Gothic Heavy"/>
                <a:cs typeface="Franklin Gothic Heavy"/>
              </a:rPr>
              <a:t>most </a:t>
            </a:r>
            <a:r>
              <a:rPr sz="3200" b="1" spc="-5" dirty="0">
                <a:latin typeface="Franklin Gothic Heavy"/>
                <a:cs typeface="Franklin Gothic Heavy"/>
              </a:rPr>
              <a:t>used tool </a:t>
            </a:r>
            <a:r>
              <a:rPr sz="3200" b="1" spc="-790" dirty="0">
                <a:latin typeface="Franklin Gothic Heavy"/>
                <a:cs typeface="Franklin Gothic Heavy"/>
              </a:rPr>
              <a:t> </a:t>
            </a:r>
            <a:r>
              <a:rPr sz="3200" b="1" dirty="0">
                <a:latin typeface="Franklin Gothic Heavy"/>
                <a:cs typeface="Franklin Gothic Heavy"/>
              </a:rPr>
              <a:t>because</a:t>
            </a:r>
            <a:r>
              <a:rPr sz="3200" b="1" spc="-35" dirty="0">
                <a:latin typeface="Franklin Gothic Heavy"/>
                <a:cs typeface="Franklin Gothic Heavy"/>
              </a:rPr>
              <a:t> </a:t>
            </a:r>
            <a:r>
              <a:rPr sz="3200" b="1" dirty="0">
                <a:latin typeface="Franklin Gothic Heavy"/>
                <a:cs typeface="Franklin Gothic Heavy"/>
              </a:rPr>
              <a:t>of</a:t>
            </a:r>
            <a:r>
              <a:rPr sz="3200" b="1" spc="-25" dirty="0">
                <a:latin typeface="Franklin Gothic Heavy"/>
                <a:cs typeface="Franklin Gothic Heavy"/>
              </a:rPr>
              <a:t> </a:t>
            </a:r>
            <a:r>
              <a:rPr sz="3200" b="1" spc="-5" dirty="0">
                <a:latin typeface="Franklin Gothic Heavy"/>
                <a:cs typeface="Franklin Gothic Heavy"/>
              </a:rPr>
              <a:t>its</a:t>
            </a:r>
            <a:r>
              <a:rPr sz="3200" b="1" spc="5" dirty="0">
                <a:latin typeface="Franklin Gothic Heavy"/>
                <a:cs typeface="Franklin Gothic Heavy"/>
              </a:rPr>
              <a:t> </a:t>
            </a:r>
            <a:r>
              <a:rPr sz="3200" b="1" spc="-5" dirty="0">
                <a:latin typeface="Franklin Gothic Heavy"/>
                <a:cs typeface="Franklin Gothic Heavy"/>
              </a:rPr>
              <a:t>applicability</a:t>
            </a:r>
            <a:endParaRPr sz="3200" dirty="0">
              <a:latin typeface="Franklin Gothic Heavy"/>
              <a:cs typeface="Franklin Gothic Heavy"/>
            </a:endParaRPr>
          </a:p>
          <a:p>
            <a:pPr marL="654685" marR="229235" indent="-515620">
              <a:lnSpc>
                <a:spcPct val="100000"/>
              </a:lnSpc>
              <a:spcBef>
                <a:spcPts val="2240"/>
              </a:spcBef>
              <a:buAutoNum type="arabicPeriod"/>
              <a:tabLst>
                <a:tab pos="654685" algn="l"/>
                <a:tab pos="655320" algn="l"/>
              </a:tabLst>
            </a:pPr>
            <a:r>
              <a:rPr sz="2400" spc="-5" dirty="0">
                <a:latin typeface="Franklin Gothic Medium"/>
                <a:cs typeface="Franklin Gothic Medium"/>
              </a:rPr>
              <a:t>Can JHAs</a:t>
            </a:r>
            <a:r>
              <a:rPr sz="2400" dirty="0">
                <a:latin typeface="Franklin Gothic Medium"/>
                <a:cs typeface="Franklin Gothic Medium"/>
              </a:rPr>
              <a:t> be</a:t>
            </a:r>
            <a:r>
              <a:rPr sz="2400" spc="-10" dirty="0">
                <a:latin typeface="Franklin Gothic Medium"/>
                <a:cs typeface="Franklin Gothic Medium"/>
              </a:rPr>
              <a:t> </a:t>
            </a:r>
            <a:r>
              <a:rPr sz="2400" dirty="0">
                <a:latin typeface="Franklin Gothic Medium"/>
                <a:cs typeface="Franklin Gothic Medium"/>
              </a:rPr>
              <a:t>performed</a:t>
            </a:r>
            <a:r>
              <a:rPr sz="2400" spc="10" dirty="0">
                <a:latin typeface="Franklin Gothic Medium"/>
                <a:cs typeface="Franklin Gothic Medium"/>
              </a:rPr>
              <a:t> </a:t>
            </a:r>
            <a:r>
              <a:rPr sz="2400" spc="-10" dirty="0">
                <a:latin typeface="Franklin Gothic Medium"/>
                <a:cs typeface="Franklin Gothic Medium"/>
              </a:rPr>
              <a:t>for</a:t>
            </a:r>
            <a:r>
              <a:rPr sz="2400" spc="15" dirty="0">
                <a:latin typeface="Franklin Gothic Medium"/>
                <a:cs typeface="Franklin Gothic Medium"/>
              </a:rPr>
              <a:t> </a:t>
            </a:r>
            <a:r>
              <a:rPr sz="2400" spc="-5" dirty="0">
                <a:latin typeface="Franklin Gothic Medium"/>
                <a:cs typeface="Franklin Gothic Medium"/>
              </a:rPr>
              <a:t>all</a:t>
            </a:r>
            <a:r>
              <a:rPr sz="2400" dirty="0">
                <a:latin typeface="Franklin Gothic Medium"/>
                <a:cs typeface="Franklin Gothic Medium"/>
              </a:rPr>
              <a:t> jobs,</a:t>
            </a:r>
            <a:r>
              <a:rPr sz="2400" spc="-15" dirty="0">
                <a:latin typeface="Franklin Gothic Medium"/>
                <a:cs typeface="Franklin Gothic Medium"/>
              </a:rPr>
              <a:t> </a:t>
            </a:r>
            <a:r>
              <a:rPr sz="2400" spc="-10" dirty="0">
                <a:latin typeface="Franklin Gothic Medium"/>
                <a:cs typeface="Franklin Gothic Medium"/>
              </a:rPr>
              <a:t>whether</a:t>
            </a:r>
            <a:r>
              <a:rPr sz="2400" spc="30" dirty="0">
                <a:latin typeface="Franklin Gothic Medium"/>
                <a:cs typeface="Franklin Gothic Medium"/>
              </a:rPr>
              <a:t> </a:t>
            </a:r>
            <a:r>
              <a:rPr sz="2400" spc="-5" dirty="0">
                <a:latin typeface="Franklin Gothic Medium"/>
                <a:cs typeface="Franklin Gothic Medium"/>
              </a:rPr>
              <a:t>special</a:t>
            </a:r>
            <a:r>
              <a:rPr sz="2400" spc="-15" dirty="0">
                <a:latin typeface="Franklin Gothic Medium"/>
                <a:cs typeface="Franklin Gothic Medium"/>
              </a:rPr>
              <a:t> </a:t>
            </a:r>
            <a:r>
              <a:rPr sz="2400" dirty="0">
                <a:latin typeface="Franklin Gothic Medium"/>
                <a:cs typeface="Franklin Gothic Medium"/>
              </a:rPr>
              <a:t>or </a:t>
            </a:r>
            <a:r>
              <a:rPr sz="2400" spc="-585" dirty="0">
                <a:latin typeface="Franklin Gothic Medium"/>
                <a:cs typeface="Franklin Gothic Medium"/>
              </a:rPr>
              <a:t> </a:t>
            </a:r>
            <a:r>
              <a:rPr sz="2400" spc="-5" dirty="0">
                <a:latin typeface="Franklin Gothic Medium"/>
                <a:cs typeface="Franklin Gothic Medium"/>
              </a:rPr>
              <a:t>routine?</a:t>
            </a:r>
            <a:endParaRPr sz="2400" dirty="0">
              <a:latin typeface="Franklin Gothic Medium"/>
              <a:cs typeface="Franklin Gothic Medium"/>
            </a:endParaRPr>
          </a:p>
          <a:p>
            <a:pPr marL="654685" marR="2987675" indent="-515620">
              <a:lnSpc>
                <a:spcPct val="100000"/>
              </a:lnSpc>
              <a:spcBef>
                <a:spcPts val="575"/>
              </a:spcBef>
              <a:buAutoNum type="arabicPeriod"/>
              <a:tabLst>
                <a:tab pos="654685" algn="l"/>
                <a:tab pos="655320" algn="l"/>
              </a:tabLst>
            </a:pPr>
            <a:r>
              <a:rPr sz="2400" spc="-10" dirty="0">
                <a:latin typeface="Franklin Gothic Medium"/>
                <a:cs typeface="Franklin Gothic Medium"/>
              </a:rPr>
              <a:t>How</a:t>
            </a:r>
            <a:r>
              <a:rPr sz="2400" dirty="0">
                <a:latin typeface="Franklin Gothic Medium"/>
                <a:cs typeface="Franklin Gothic Medium"/>
              </a:rPr>
              <a:t> </a:t>
            </a:r>
            <a:r>
              <a:rPr sz="2400" spc="-5" dirty="0">
                <a:latin typeface="Franklin Gothic Medium"/>
                <a:cs typeface="Franklin Gothic Medium"/>
              </a:rPr>
              <a:t>should </a:t>
            </a:r>
            <a:r>
              <a:rPr sz="2400" spc="-10" dirty="0">
                <a:latin typeface="Franklin Gothic Medium"/>
                <a:cs typeface="Franklin Gothic Medium"/>
              </a:rPr>
              <a:t>we</a:t>
            </a:r>
            <a:r>
              <a:rPr sz="2400" spc="10" dirty="0">
                <a:latin typeface="Franklin Gothic Medium"/>
                <a:cs typeface="Franklin Gothic Medium"/>
              </a:rPr>
              <a:t> </a:t>
            </a:r>
            <a:r>
              <a:rPr sz="2400" spc="-5" dirty="0">
                <a:latin typeface="Franklin Gothic Medium"/>
                <a:cs typeface="Franklin Gothic Medium"/>
              </a:rPr>
              <a:t>establish </a:t>
            </a:r>
            <a:r>
              <a:rPr sz="2400" dirty="0">
                <a:latin typeface="Franklin Gothic Medium"/>
                <a:cs typeface="Franklin Gothic Medium"/>
              </a:rPr>
              <a:t> </a:t>
            </a:r>
            <a:r>
              <a:rPr sz="2400" spc="-5" dirty="0">
                <a:latin typeface="Franklin Gothic Medium"/>
                <a:cs typeface="Franklin Gothic Medium"/>
              </a:rPr>
              <a:t>priorities</a:t>
            </a:r>
            <a:r>
              <a:rPr sz="2400" dirty="0">
                <a:latin typeface="Franklin Gothic Medium"/>
                <a:cs typeface="Franklin Gothic Medium"/>
              </a:rPr>
              <a:t> </a:t>
            </a:r>
            <a:r>
              <a:rPr sz="2400" spc="-10" dirty="0">
                <a:latin typeface="Franklin Gothic Medium"/>
                <a:cs typeface="Franklin Gothic Medium"/>
              </a:rPr>
              <a:t>for</a:t>
            </a:r>
            <a:r>
              <a:rPr sz="2400" spc="5" dirty="0">
                <a:latin typeface="Franklin Gothic Medium"/>
                <a:cs typeface="Franklin Gothic Medium"/>
              </a:rPr>
              <a:t> </a:t>
            </a:r>
            <a:r>
              <a:rPr sz="2400" spc="-5" dirty="0">
                <a:latin typeface="Franklin Gothic Medium"/>
                <a:cs typeface="Franklin Gothic Medium"/>
              </a:rPr>
              <a:t>analyzing</a:t>
            </a:r>
            <a:r>
              <a:rPr sz="2400" spc="-10" dirty="0">
                <a:latin typeface="Franklin Gothic Medium"/>
                <a:cs typeface="Franklin Gothic Medium"/>
              </a:rPr>
              <a:t> </a:t>
            </a:r>
            <a:r>
              <a:rPr sz="2400" spc="-15" dirty="0">
                <a:latin typeface="Franklin Gothic Medium"/>
                <a:cs typeface="Franklin Gothic Medium"/>
              </a:rPr>
              <a:t>your</a:t>
            </a:r>
            <a:r>
              <a:rPr sz="2400" spc="15" dirty="0">
                <a:latin typeface="Franklin Gothic Medium"/>
                <a:cs typeface="Franklin Gothic Medium"/>
              </a:rPr>
              <a:t> </a:t>
            </a:r>
            <a:r>
              <a:rPr sz="2400" dirty="0">
                <a:latin typeface="Franklin Gothic Medium"/>
                <a:cs typeface="Franklin Gothic Medium"/>
              </a:rPr>
              <a:t>jobs?</a:t>
            </a:r>
          </a:p>
          <a:p>
            <a:pPr marL="654685" indent="-515620">
              <a:lnSpc>
                <a:spcPct val="100000"/>
              </a:lnSpc>
              <a:spcBef>
                <a:spcPts val="575"/>
              </a:spcBef>
              <a:buAutoNum type="arabicPeriod"/>
              <a:tabLst>
                <a:tab pos="654685" algn="l"/>
                <a:tab pos="655320" algn="l"/>
              </a:tabLst>
            </a:pPr>
            <a:r>
              <a:rPr sz="2400" spc="-10" dirty="0">
                <a:latin typeface="Franklin Gothic Medium"/>
                <a:cs typeface="Franklin Gothic Medium"/>
              </a:rPr>
              <a:t>How</a:t>
            </a:r>
            <a:r>
              <a:rPr sz="2400" spc="-5" dirty="0">
                <a:latin typeface="Franklin Gothic Medium"/>
                <a:cs typeface="Franklin Gothic Medium"/>
              </a:rPr>
              <a:t> </a:t>
            </a:r>
            <a:r>
              <a:rPr sz="2400" dirty="0">
                <a:latin typeface="Franklin Gothic Medium"/>
                <a:cs typeface="Franklin Gothic Medium"/>
              </a:rPr>
              <a:t>do</a:t>
            </a:r>
            <a:r>
              <a:rPr sz="2400" spc="-10" dirty="0">
                <a:latin typeface="Franklin Gothic Medium"/>
                <a:cs typeface="Franklin Gothic Medium"/>
              </a:rPr>
              <a:t> we </a:t>
            </a:r>
            <a:r>
              <a:rPr sz="2400" spc="-5" dirty="0">
                <a:latin typeface="Franklin Gothic Medium"/>
                <a:cs typeface="Franklin Gothic Medium"/>
              </a:rPr>
              <a:t>break the</a:t>
            </a:r>
            <a:r>
              <a:rPr sz="2400" dirty="0">
                <a:latin typeface="Franklin Gothic Medium"/>
                <a:cs typeface="Franklin Gothic Medium"/>
              </a:rPr>
              <a:t> job</a:t>
            </a:r>
            <a:r>
              <a:rPr sz="2400" spc="-10" dirty="0">
                <a:latin typeface="Franklin Gothic Medium"/>
                <a:cs typeface="Franklin Gothic Medium"/>
              </a:rPr>
              <a:t> down?</a:t>
            </a:r>
            <a:endParaRPr sz="2400" dirty="0">
              <a:latin typeface="Franklin Gothic Medium"/>
              <a:cs typeface="Franklin Gothic Medium"/>
            </a:endParaRPr>
          </a:p>
          <a:p>
            <a:pPr marL="654685" marR="4312285" indent="-515620">
              <a:lnSpc>
                <a:spcPct val="100000"/>
              </a:lnSpc>
              <a:spcBef>
                <a:spcPts val="575"/>
              </a:spcBef>
              <a:buAutoNum type="arabicPeriod"/>
              <a:tabLst>
                <a:tab pos="654685" algn="l"/>
                <a:tab pos="655320" algn="l"/>
              </a:tabLst>
            </a:pPr>
            <a:r>
              <a:rPr sz="2400" spc="-5" dirty="0">
                <a:latin typeface="Franklin Gothic Medium"/>
                <a:cs typeface="Franklin Gothic Medium"/>
              </a:rPr>
              <a:t>Is</a:t>
            </a:r>
            <a:r>
              <a:rPr sz="2400" spc="-15" dirty="0">
                <a:latin typeface="Franklin Gothic Medium"/>
                <a:cs typeface="Franklin Gothic Medium"/>
              </a:rPr>
              <a:t> </a:t>
            </a:r>
            <a:r>
              <a:rPr sz="2400" spc="-5" dirty="0">
                <a:latin typeface="Franklin Gothic Medium"/>
                <a:cs typeface="Franklin Gothic Medium"/>
              </a:rPr>
              <a:t>this</a:t>
            </a:r>
            <a:r>
              <a:rPr sz="2400" spc="-15"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a:t>
            </a:r>
            <a:r>
              <a:rPr sz="2400" dirty="0">
                <a:latin typeface="Franklin Gothic Medium"/>
                <a:cs typeface="Franklin Gothic Medium"/>
              </a:rPr>
              <a:t>job</a:t>
            </a:r>
            <a:r>
              <a:rPr sz="2400" spc="-25" dirty="0">
                <a:latin typeface="Franklin Gothic Medium"/>
                <a:cs typeface="Franklin Gothic Medium"/>
              </a:rPr>
              <a:t> </a:t>
            </a:r>
            <a:r>
              <a:rPr sz="2400" dirty="0">
                <a:latin typeface="Franklin Gothic Medium"/>
                <a:cs typeface="Franklin Gothic Medium"/>
              </a:rPr>
              <a:t>best</a:t>
            </a:r>
            <a:r>
              <a:rPr sz="2400" spc="-15" dirty="0">
                <a:latin typeface="Franklin Gothic Medium"/>
                <a:cs typeface="Franklin Gothic Medium"/>
              </a:rPr>
              <a:t> </a:t>
            </a:r>
            <a:r>
              <a:rPr sz="2400" spc="10" dirty="0">
                <a:latin typeface="Franklin Gothic Medium"/>
                <a:cs typeface="Franklin Gothic Medium"/>
              </a:rPr>
              <a:t>left</a:t>
            </a:r>
            <a:r>
              <a:rPr sz="2400" spc="-10" dirty="0">
                <a:latin typeface="Franklin Gothic Medium"/>
                <a:cs typeface="Franklin Gothic Medium"/>
              </a:rPr>
              <a:t> </a:t>
            </a:r>
            <a:r>
              <a:rPr sz="2400" spc="-30" dirty="0">
                <a:latin typeface="Franklin Gothic Medium"/>
                <a:cs typeface="Franklin Gothic Medium"/>
              </a:rPr>
              <a:t>to </a:t>
            </a:r>
            <a:r>
              <a:rPr sz="2400" spc="-585" dirty="0">
                <a:latin typeface="Franklin Gothic Medium"/>
                <a:cs typeface="Franklin Gothic Medium"/>
              </a:rPr>
              <a:t> </a:t>
            </a:r>
            <a:r>
              <a:rPr sz="2400" spc="-15" dirty="0">
                <a:latin typeface="Franklin Gothic Medium"/>
                <a:cs typeface="Franklin Gothic Medium"/>
              </a:rPr>
              <a:t>Safety</a:t>
            </a:r>
            <a:r>
              <a:rPr sz="2400" spc="5" dirty="0">
                <a:latin typeface="Franklin Gothic Medium"/>
                <a:cs typeface="Franklin Gothic Medium"/>
              </a:rPr>
              <a:t> </a:t>
            </a:r>
            <a:r>
              <a:rPr sz="2400" spc="-5" dirty="0">
                <a:latin typeface="Franklin Gothic Medium"/>
                <a:cs typeface="Franklin Gothic Medium"/>
              </a:rPr>
              <a:t>Professionals?</a:t>
            </a:r>
            <a:endParaRPr sz="2400" dirty="0">
              <a:latin typeface="Franklin Gothic Medium"/>
              <a:cs typeface="Franklin Gothic Medium"/>
            </a:endParaRPr>
          </a:p>
        </p:txBody>
      </p:sp>
      <p:grpSp>
        <p:nvGrpSpPr>
          <p:cNvPr id="5" name="object 5"/>
          <p:cNvGrpSpPr/>
          <p:nvPr/>
        </p:nvGrpSpPr>
        <p:grpSpPr>
          <a:xfrm>
            <a:off x="5367528" y="3233928"/>
            <a:ext cx="3776979" cy="3624579"/>
            <a:chOff x="5367528" y="3233928"/>
            <a:chExt cx="3776979" cy="3624579"/>
          </a:xfrm>
        </p:grpSpPr>
        <p:pic>
          <p:nvPicPr>
            <p:cNvPr id="6" name="object 6"/>
            <p:cNvPicPr/>
            <p:nvPr/>
          </p:nvPicPr>
          <p:blipFill>
            <a:blip r:embed="rId3" cstate="print"/>
            <a:stretch>
              <a:fillRect/>
            </a:stretch>
          </p:blipFill>
          <p:spPr>
            <a:xfrm>
              <a:off x="5367528" y="3233928"/>
              <a:ext cx="3776472" cy="3624071"/>
            </a:xfrm>
            <a:prstGeom prst="rect">
              <a:avLst/>
            </a:prstGeom>
          </p:spPr>
        </p:pic>
        <p:pic>
          <p:nvPicPr>
            <p:cNvPr id="7" name="object 7"/>
            <p:cNvPicPr/>
            <p:nvPr/>
          </p:nvPicPr>
          <p:blipFill>
            <a:blip r:embed="rId4" cstate="print"/>
            <a:stretch>
              <a:fillRect/>
            </a:stretch>
          </p:blipFill>
          <p:spPr>
            <a:xfrm>
              <a:off x="5562600" y="3429000"/>
              <a:ext cx="3407663" cy="3200400"/>
            </a:xfrm>
            <a:prstGeom prst="rect">
              <a:avLst/>
            </a:prstGeom>
          </p:spPr>
        </p:pic>
      </p:gr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32</a:t>
            </a:r>
            <a:endParaRPr sz="2800" dirty="0">
              <a:latin typeface="Arial"/>
              <a:cs typeface="Arial"/>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635666" y="2892044"/>
            <a:ext cx="7941945" cy="1122680"/>
          </a:xfrm>
          <a:prstGeom prst="rect">
            <a:avLst/>
          </a:prstGeom>
        </p:spPr>
        <p:txBody>
          <a:bodyPr vert="horz" wrap="square" lIns="0" tIns="12700" rIns="0" bIns="0" rtlCol="0">
            <a:spAutoFit/>
          </a:bodyPr>
          <a:lstStyle/>
          <a:p>
            <a:pPr marL="880744" marR="5080" indent="-868680">
              <a:lnSpc>
                <a:spcPct val="100000"/>
              </a:lnSpc>
              <a:spcBef>
                <a:spcPts val="100"/>
              </a:spcBef>
            </a:pPr>
            <a:r>
              <a:rPr sz="3600" b="1" spc="-5" dirty="0">
                <a:latin typeface="Franklin Gothic Heavy"/>
                <a:cs typeface="Franklin Gothic Heavy"/>
              </a:rPr>
              <a:t>Explain </a:t>
            </a:r>
            <a:r>
              <a:rPr sz="3600" b="1" spc="-10" dirty="0">
                <a:latin typeface="Franklin Gothic Heavy"/>
                <a:cs typeface="Franklin Gothic Heavy"/>
              </a:rPr>
              <a:t>the </a:t>
            </a:r>
            <a:r>
              <a:rPr sz="3600" b="1" spc="-40" dirty="0">
                <a:latin typeface="Franklin Gothic Heavy"/>
                <a:cs typeface="Franklin Gothic Heavy"/>
              </a:rPr>
              <a:t>key</a:t>
            </a:r>
            <a:r>
              <a:rPr sz="3600" b="1" spc="-10" dirty="0">
                <a:latin typeface="Franklin Gothic Heavy"/>
                <a:cs typeface="Franklin Gothic Heavy"/>
              </a:rPr>
              <a:t> </a:t>
            </a:r>
            <a:r>
              <a:rPr sz="3600" b="1" spc="-5" dirty="0">
                <a:latin typeface="Franklin Gothic Heavy"/>
                <a:cs typeface="Franklin Gothic Heavy"/>
              </a:rPr>
              <a:t>elements in</a:t>
            </a:r>
            <a:r>
              <a:rPr sz="3600" b="1" spc="-15" dirty="0">
                <a:latin typeface="Franklin Gothic Heavy"/>
                <a:cs typeface="Franklin Gothic Heavy"/>
              </a:rPr>
              <a:t> </a:t>
            </a:r>
            <a:r>
              <a:rPr sz="3600" b="1" spc="-5" dirty="0">
                <a:latin typeface="Franklin Gothic Heavy"/>
                <a:cs typeface="Franklin Gothic Heavy"/>
              </a:rPr>
              <a:t>an</a:t>
            </a:r>
            <a:r>
              <a:rPr sz="3600" b="1" spc="-15" dirty="0">
                <a:latin typeface="Franklin Gothic Heavy"/>
                <a:cs typeface="Franklin Gothic Heavy"/>
              </a:rPr>
              <a:t> </a:t>
            </a:r>
            <a:r>
              <a:rPr sz="3600" b="1" spc="5" dirty="0">
                <a:latin typeface="Franklin Gothic Heavy"/>
                <a:cs typeface="Franklin Gothic Heavy"/>
              </a:rPr>
              <a:t>injury </a:t>
            </a:r>
            <a:r>
              <a:rPr sz="3600" b="1" spc="-890" dirty="0">
                <a:latin typeface="Franklin Gothic Heavy"/>
                <a:cs typeface="Franklin Gothic Heavy"/>
              </a:rPr>
              <a:t> </a:t>
            </a:r>
            <a:r>
              <a:rPr sz="3600" b="1" spc="-5" dirty="0">
                <a:latin typeface="Franklin Gothic Heavy"/>
                <a:cs typeface="Franklin Gothic Heavy"/>
              </a:rPr>
              <a:t>and</a:t>
            </a:r>
            <a:r>
              <a:rPr sz="3600" b="1" spc="-10" dirty="0">
                <a:latin typeface="Franklin Gothic Heavy"/>
                <a:cs typeface="Franklin Gothic Heavy"/>
              </a:rPr>
              <a:t> illness</a:t>
            </a:r>
            <a:r>
              <a:rPr sz="3600" b="1" spc="30" dirty="0">
                <a:latin typeface="Franklin Gothic Heavy"/>
                <a:cs typeface="Franklin Gothic Heavy"/>
              </a:rPr>
              <a:t> </a:t>
            </a:r>
            <a:r>
              <a:rPr sz="3600" b="1" spc="-20" dirty="0">
                <a:latin typeface="Franklin Gothic Heavy"/>
                <a:cs typeface="Franklin Gothic Heavy"/>
              </a:rPr>
              <a:t>prevention</a:t>
            </a:r>
            <a:r>
              <a:rPr sz="3600" b="1" spc="25" dirty="0">
                <a:latin typeface="Franklin Gothic Heavy"/>
                <a:cs typeface="Franklin Gothic Heavy"/>
              </a:rPr>
              <a:t> </a:t>
            </a:r>
            <a:r>
              <a:rPr sz="3600" b="1" spc="-5" dirty="0">
                <a:latin typeface="Franklin Gothic Heavy"/>
                <a:cs typeface="Franklin Gothic Heavy"/>
              </a:rPr>
              <a:t>program</a:t>
            </a:r>
            <a:endParaRPr sz="3600" dirty="0">
              <a:latin typeface="Franklin Gothic Heavy"/>
              <a:cs typeface="Franklin Gothic Heavy"/>
            </a:endParaRPr>
          </a:p>
        </p:txBody>
      </p:sp>
      <p:grpSp>
        <p:nvGrpSpPr>
          <p:cNvPr id="5" name="object 5"/>
          <p:cNvGrpSpPr/>
          <p:nvPr/>
        </p:nvGrpSpPr>
        <p:grpSpPr>
          <a:xfrm>
            <a:off x="6432804" y="5541264"/>
            <a:ext cx="2603500" cy="1079500"/>
            <a:chOff x="6432804" y="5541264"/>
            <a:chExt cx="2603500" cy="1079500"/>
          </a:xfrm>
        </p:grpSpPr>
        <p:pic>
          <p:nvPicPr>
            <p:cNvPr id="6" name="object 6"/>
            <p:cNvPicPr/>
            <p:nvPr/>
          </p:nvPicPr>
          <p:blipFill>
            <a:blip r:embed="rId2" cstate="print"/>
            <a:stretch>
              <a:fillRect/>
            </a:stretch>
          </p:blipFill>
          <p:spPr>
            <a:xfrm>
              <a:off x="6432804" y="5541264"/>
              <a:ext cx="2602991" cy="1078991"/>
            </a:xfrm>
            <a:prstGeom prst="rect">
              <a:avLst/>
            </a:prstGeom>
          </p:spPr>
        </p:pic>
        <p:pic>
          <p:nvPicPr>
            <p:cNvPr id="7" name="object 7"/>
            <p:cNvPicPr/>
            <p:nvPr/>
          </p:nvPicPr>
          <p:blipFill>
            <a:blip r:embed="rId3" cstate="print"/>
            <a:stretch>
              <a:fillRect/>
            </a:stretch>
          </p:blipFill>
          <p:spPr>
            <a:xfrm>
              <a:off x="6509004" y="5652516"/>
              <a:ext cx="2244851" cy="914399"/>
            </a:xfrm>
            <a:prstGeom prst="rect">
              <a:avLst/>
            </a:prstGeom>
          </p:spPr>
        </p:pic>
        <p:pic>
          <p:nvPicPr>
            <p:cNvPr id="8" name="object 8"/>
            <p:cNvPicPr/>
            <p:nvPr/>
          </p:nvPicPr>
          <p:blipFill>
            <a:blip r:embed="rId4" cstate="print"/>
            <a:stretch>
              <a:fillRect/>
            </a:stretch>
          </p:blipFill>
          <p:spPr>
            <a:xfrm>
              <a:off x="8205216" y="5652516"/>
              <a:ext cx="754379" cy="914399"/>
            </a:xfrm>
            <a:prstGeom prst="rect">
              <a:avLst/>
            </a:prstGeom>
          </p:spPr>
        </p:pic>
      </p:grpSp>
      <p:sp>
        <p:nvSpPr>
          <p:cNvPr id="9" name="object 9"/>
          <p:cNvSpPr txBox="1"/>
          <p:nvPr/>
        </p:nvSpPr>
        <p:spPr>
          <a:xfrm>
            <a:off x="6770749" y="5744523"/>
            <a:ext cx="1927860" cy="51371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FF"/>
                </a:solidFill>
                <a:latin typeface="Calibri"/>
                <a:cs typeface="Calibri"/>
              </a:rPr>
              <a:t>Objective</a:t>
            </a:r>
            <a:r>
              <a:rPr sz="3200" b="1" spc="-105" dirty="0">
                <a:solidFill>
                  <a:srgbClr val="FFFFFF"/>
                </a:solidFill>
                <a:latin typeface="Calibri"/>
                <a:cs typeface="Calibri"/>
              </a:rPr>
              <a:t> </a:t>
            </a:r>
            <a:r>
              <a:rPr sz="3200" b="1" dirty="0">
                <a:solidFill>
                  <a:srgbClr val="FFFFFF"/>
                </a:solidFill>
                <a:latin typeface="Calibri"/>
                <a:cs typeface="Calibri"/>
              </a:rPr>
              <a:t>1</a:t>
            </a:r>
            <a:endParaRPr sz="3200" dirty="0">
              <a:latin typeface="Calibri"/>
              <a:cs typeface="Calibri"/>
            </a:endParaRPr>
          </a:p>
        </p:txBody>
      </p:sp>
      <p:sp>
        <p:nvSpPr>
          <p:cNvPr id="10" name="object 10"/>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3</a:t>
            </a:r>
            <a:endParaRPr sz="2800" dirty="0">
              <a:latin typeface="Arial"/>
              <a:cs typeface="Arial"/>
            </a:endParaRPr>
          </a:p>
        </p:txBody>
      </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214786" y="1659127"/>
            <a:ext cx="6713220" cy="1001394"/>
          </a:xfrm>
          <a:prstGeom prst="rect">
            <a:avLst/>
          </a:prstGeom>
        </p:spPr>
        <p:txBody>
          <a:bodyPr vert="horz" wrap="square" lIns="0" tIns="13335" rIns="0" bIns="0" rtlCol="0">
            <a:spAutoFit/>
          </a:bodyPr>
          <a:lstStyle/>
          <a:p>
            <a:pPr marL="1233170" marR="5080" indent="-1221105">
              <a:lnSpc>
                <a:spcPct val="100000"/>
              </a:lnSpc>
              <a:spcBef>
                <a:spcPts val="105"/>
              </a:spcBef>
            </a:pPr>
            <a:r>
              <a:rPr sz="3200" b="1" dirty="0">
                <a:latin typeface="Franklin Gothic Heavy"/>
                <a:cs typeface="Franklin Gothic Heavy"/>
              </a:rPr>
              <a:t>Breaking</a:t>
            </a:r>
            <a:r>
              <a:rPr sz="3200" b="1" spc="-35" dirty="0">
                <a:latin typeface="Franklin Gothic Heavy"/>
                <a:cs typeface="Franklin Gothic Heavy"/>
              </a:rPr>
              <a:t> </a:t>
            </a:r>
            <a:r>
              <a:rPr sz="3200" b="1" spc="-10" dirty="0">
                <a:latin typeface="Franklin Gothic Heavy"/>
                <a:cs typeface="Franklin Gothic Heavy"/>
              </a:rPr>
              <a:t>every</a:t>
            </a:r>
            <a:r>
              <a:rPr sz="3200" b="1" spc="-25" dirty="0">
                <a:latin typeface="Franklin Gothic Heavy"/>
                <a:cs typeface="Franklin Gothic Heavy"/>
              </a:rPr>
              <a:t> </a:t>
            </a:r>
            <a:r>
              <a:rPr sz="3200" b="1" spc="-5" dirty="0">
                <a:latin typeface="Franklin Gothic Heavy"/>
                <a:cs typeface="Franklin Gothic Heavy"/>
              </a:rPr>
              <a:t>job</a:t>
            </a:r>
            <a:r>
              <a:rPr sz="3200" b="1" spc="-25" dirty="0">
                <a:latin typeface="Franklin Gothic Heavy"/>
                <a:cs typeface="Franklin Gothic Heavy"/>
              </a:rPr>
              <a:t> </a:t>
            </a:r>
            <a:r>
              <a:rPr sz="3200" b="1" dirty="0">
                <a:latin typeface="Franklin Gothic Heavy"/>
                <a:cs typeface="Franklin Gothic Heavy"/>
              </a:rPr>
              <a:t>or</a:t>
            </a:r>
            <a:r>
              <a:rPr sz="3200" b="1" spc="-15" dirty="0">
                <a:latin typeface="Franklin Gothic Heavy"/>
                <a:cs typeface="Franklin Gothic Heavy"/>
              </a:rPr>
              <a:t> </a:t>
            </a:r>
            <a:r>
              <a:rPr sz="3200" b="1" spc="-5" dirty="0">
                <a:latin typeface="Franklin Gothic Heavy"/>
                <a:cs typeface="Franklin Gothic Heavy"/>
              </a:rPr>
              <a:t>activity</a:t>
            </a:r>
            <a:r>
              <a:rPr sz="3200" b="1" spc="-20" dirty="0">
                <a:latin typeface="Franklin Gothic Heavy"/>
                <a:cs typeface="Franklin Gothic Heavy"/>
              </a:rPr>
              <a:t> </a:t>
            </a:r>
            <a:r>
              <a:rPr sz="3200" b="1" spc="-15" dirty="0">
                <a:latin typeface="Franklin Gothic Heavy"/>
                <a:cs typeface="Franklin Gothic Heavy"/>
              </a:rPr>
              <a:t>down </a:t>
            </a:r>
            <a:r>
              <a:rPr sz="3200" b="1" spc="-785" dirty="0">
                <a:latin typeface="Franklin Gothic Heavy"/>
                <a:cs typeface="Franklin Gothic Heavy"/>
              </a:rPr>
              <a:t> </a:t>
            </a:r>
            <a:r>
              <a:rPr sz="3200" b="1" spc="-5" dirty="0">
                <a:latin typeface="Franklin Gothic Heavy"/>
                <a:cs typeface="Franklin Gothic Heavy"/>
              </a:rPr>
              <a:t>to</a:t>
            </a:r>
            <a:r>
              <a:rPr sz="3200" b="1" spc="-10" dirty="0">
                <a:latin typeface="Franklin Gothic Heavy"/>
                <a:cs typeface="Franklin Gothic Heavy"/>
              </a:rPr>
              <a:t> </a:t>
            </a:r>
            <a:r>
              <a:rPr sz="3200" b="1" spc="10" dirty="0">
                <a:latin typeface="Franklin Gothic Heavy"/>
                <a:cs typeface="Franklin Gothic Heavy"/>
              </a:rPr>
              <a:t>each</a:t>
            </a:r>
            <a:r>
              <a:rPr sz="3200" b="1" spc="-35" dirty="0">
                <a:latin typeface="Franklin Gothic Heavy"/>
                <a:cs typeface="Franklin Gothic Heavy"/>
              </a:rPr>
              <a:t> </a:t>
            </a:r>
            <a:r>
              <a:rPr sz="3200" b="1" dirty="0">
                <a:latin typeface="Franklin Gothic Heavy"/>
                <a:cs typeface="Franklin Gothic Heavy"/>
              </a:rPr>
              <a:t>step</a:t>
            </a:r>
            <a:r>
              <a:rPr sz="3200" b="1" spc="-15" dirty="0">
                <a:latin typeface="Franklin Gothic Heavy"/>
                <a:cs typeface="Franklin Gothic Heavy"/>
              </a:rPr>
              <a:t> </a:t>
            </a:r>
            <a:r>
              <a:rPr sz="3200" b="1" spc="-5" dirty="0">
                <a:latin typeface="Franklin Gothic Heavy"/>
                <a:cs typeface="Franklin Gothic Heavy"/>
              </a:rPr>
              <a:t>is</a:t>
            </a:r>
            <a:r>
              <a:rPr sz="3200" b="1" spc="5" dirty="0">
                <a:latin typeface="Franklin Gothic Heavy"/>
                <a:cs typeface="Franklin Gothic Heavy"/>
              </a:rPr>
              <a:t> </a:t>
            </a:r>
            <a:r>
              <a:rPr sz="3200" b="1" spc="-5" dirty="0">
                <a:latin typeface="Franklin Gothic Heavy"/>
                <a:cs typeface="Franklin Gothic Heavy"/>
              </a:rPr>
              <a:t>critical</a:t>
            </a:r>
            <a:endParaRPr sz="3200" dirty="0">
              <a:latin typeface="Franklin Gothic Heavy"/>
              <a:cs typeface="Franklin Gothic Heavy"/>
            </a:endParaRPr>
          </a:p>
        </p:txBody>
      </p:sp>
      <p:graphicFrame>
        <p:nvGraphicFramePr>
          <p:cNvPr id="5" name="object 5"/>
          <p:cNvGraphicFramePr>
            <a:graphicFrameLocks noGrp="1"/>
          </p:cNvGraphicFramePr>
          <p:nvPr/>
        </p:nvGraphicFramePr>
        <p:xfrm>
          <a:off x="679450" y="3219450"/>
          <a:ext cx="7772400" cy="2554602"/>
        </p:xfrm>
        <a:graphic>
          <a:graphicData uri="http://schemas.openxmlformats.org/drawingml/2006/table">
            <a:tbl>
              <a:tblPr firstRow="1" bandRow="1">
                <a:tableStyleId>{2D5ABB26-0587-4C30-8999-92F81FD0307C}</a:tableStyleId>
              </a:tblPr>
              <a:tblGrid>
                <a:gridCol w="2322830">
                  <a:extLst>
                    <a:ext uri="{9D8B030D-6E8A-4147-A177-3AD203B41FA5}">
                      <a16:colId xmlns:a16="http://schemas.microsoft.com/office/drawing/2014/main" val="20000"/>
                    </a:ext>
                  </a:extLst>
                </a:gridCol>
                <a:gridCol w="285877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584200">
                <a:tc>
                  <a:txBody>
                    <a:bodyPr/>
                    <a:lstStyle/>
                    <a:p>
                      <a:pPr algn="ctr">
                        <a:lnSpc>
                          <a:spcPct val="100000"/>
                        </a:lnSpc>
                        <a:spcBef>
                          <a:spcPts val="225"/>
                        </a:spcBef>
                      </a:pPr>
                      <a:r>
                        <a:rPr sz="2400" b="1" spc="-10" dirty="0">
                          <a:solidFill>
                            <a:srgbClr val="FFFFFF"/>
                          </a:solidFill>
                          <a:latin typeface="Calibri"/>
                          <a:cs typeface="Calibri"/>
                        </a:rPr>
                        <a:t>Step</a:t>
                      </a:r>
                      <a:endParaRPr sz="24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382905">
                        <a:lnSpc>
                          <a:spcPct val="100000"/>
                        </a:lnSpc>
                        <a:spcBef>
                          <a:spcPts val="225"/>
                        </a:spcBef>
                      </a:pPr>
                      <a:r>
                        <a:rPr sz="2400" b="1" spc="-15" dirty="0">
                          <a:solidFill>
                            <a:srgbClr val="FFFFFF"/>
                          </a:solidFill>
                          <a:latin typeface="Calibri"/>
                          <a:cs typeface="Calibri"/>
                        </a:rPr>
                        <a:t>Potential</a:t>
                      </a:r>
                      <a:r>
                        <a:rPr sz="2400" b="1" spc="-25" dirty="0">
                          <a:solidFill>
                            <a:srgbClr val="FFFFFF"/>
                          </a:solidFill>
                          <a:latin typeface="Calibri"/>
                          <a:cs typeface="Calibri"/>
                        </a:rPr>
                        <a:t> </a:t>
                      </a:r>
                      <a:r>
                        <a:rPr sz="2400" b="1" spc="-10" dirty="0">
                          <a:solidFill>
                            <a:srgbClr val="FFFFFF"/>
                          </a:solidFill>
                          <a:latin typeface="Calibri"/>
                          <a:cs typeface="Calibri"/>
                        </a:rPr>
                        <a:t>Hazard</a:t>
                      </a:r>
                      <a:endParaRPr sz="24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26769">
                        <a:lnSpc>
                          <a:spcPct val="100000"/>
                        </a:lnSpc>
                        <a:spcBef>
                          <a:spcPts val="225"/>
                        </a:spcBef>
                      </a:pPr>
                      <a:r>
                        <a:rPr sz="2400" b="1" spc="-10" dirty="0">
                          <a:solidFill>
                            <a:srgbClr val="FFFFFF"/>
                          </a:solidFill>
                          <a:latin typeface="Calibri"/>
                          <a:cs typeface="Calibri"/>
                        </a:rPr>
                        <a:t>Control</a:t>
                      </a:r>
                      <a:endParaRPr sz="24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492759">
                <a:tc>
                  <a:txBody>
                    <a:bodyPr/>
                    <a:lstStyle/>
                    <a:p>
                      <a:pPr marL="91440">
                        <a:lnSpc>
                          <a:spcPct val="100000"/>
                        </a:lnSpc>
                        <a:spcBef>
                          <a:spcPts val="225"/>
                        </a:spcBef>
                      </a:pPr>
                      <a:r>
                        <a:rPr sz="2400" spc="-5" dirty="0">
                          <a:latin typeface="Calibri"/>
                          <a:cs typeface="Calibri"/>
                        </a:rPr>
                        <a:t>1.</a:t>
                      </a:r>
                      <a:endParaRPr sz="2400" dirty="0">
                        <a:latin typeface="Calibri"/>
                        <a:cs typeface="Calibri"/>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492125">
                <a:tc>
                  <a:txBody>
                    <a:bodyPr/>
                    <a:lstStyle/>
                    <a:p>
                      <a:pPr marL="91440">
                        <a:lnSpc>
                          <a:spcPct val="100000"/>
                        </a:lnSpc>
                        <a:spcBef>
                          <a:spcPts val="229"/>
                        </a:spcBef>
                      </a:pPr>
                      <a:r>
                        <a:rPr sz="2400" spc="-5" dirty="0">
                          <a:latin typeface="Calibri"/>
                          <a:cs typeface="Calibri"/>
                        </a:rPr>
                        <a:t>2.</a:t>
                      </a:r>
                      <a:endParaRPr sz="24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r h="492759">
                <a:tc>
                  <a:txBody>
                    <a:bodyPr/>
                    <a:lstStyle/>
                    <a:p>
                      <a:pPr marL="91440">
                        <a:lnSpc>
                          <a:spcPct val="100000"/>
                        </a:lnSpc>
                        <a:spcBef>
                          <a:spcPts val="229"/>
                        </a:spcBef>
                      </a:pPr>
                      <a:r>
                        <a:rPr sz="2400" spc="-5" dirty="0">
                          <a:latin typeface="Calibri"/>
                          <a:cs typeface="Calibri"/>
                        </a:rPr>
                        <a:t>3.</a:t>
                      </a:r>
                      <a:endParaRPr sz="24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3"/>
                  </a:ext>
                </a:extLst>
              </a:tr>
              <a:tr h="492759">
                <a:tc>
                  <a:txBody>
                    <a:bodyPr/>
                    <a:lstStyle/>
                    <a:p>
                      <a:pPr marL="91440">
                        <a:lnSpc>
                          <a:spcPct val="100000"/>
                        </a:lnSpc>
                        <a:spcBef>
                          <a:spcPts val="229"/>
                        </a:spcBef>
                      </a:pPr>
                      <a:r>
                        <a:rPr sz="2400" spc="-5" dirty="0">
                          <a:latin typeface="Calibri"/>
                          <a:cs typeface="Calibri"/>
                        </a:rPr>
                        <a:t>4.</a:t>
                      </a:r>
                      <a:endParaRPr sz="2400" dirty="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4"/>
                  </a:ext>
                </a:extLst>
              </a:tr>
            </a:tbl>
          </a:graphicData>
        </a:graphic>
      </p:graphicFrame>
      <p:sp>
        <p:nvSpPr>
          <p:cNvPr id="6" name="object 6"/>
          <p:cNvSpPr txBox="1"/>
          <p:nvPr/>
        </p:nvSpPr>
        <p:spPr>
          <a:xfrm>
            <a:off x="8398891" y="290258"/>
            <a:ext cx="4222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Arial"/>
                <a:cs typeface="Arial"/>
              </a:rPr>
              <a:t>33</a:t>
            </a:r>
            <a:endParaRPr sz="2800" dirty="0">
              <a:latin typeface="Arial"/>
              <a:cs typeface="Arial"/>
            </a:endParaRPr>
          </a:p>
        </p:txBody>
      </p:sp>
      <p:sp>
        <p:nvSpPr>
          <p:cNvPr id="7" name="object 7"/>
          <p:cNvSpPr txBox="1"/>
          <p:nvPr/>
        </p:nvSpPr>
        <p:spPr>
          <a:xfrm>
            <a:off x="764540" y="5886810"/>
            <a:ext cx="776097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Franklin Gothic Medium"/>
                <a:cs typeface="Franklin Gothic Medium"/>
              </a:rPr>
              <a:t>Here’s</a:t>
            </a:r>
            <a:r>
              <a:rPr sz="2400" spc="5" dirty="0">
                <a:latin typeface="Franklin Gothic Medium"/>
                <a:cs typeface="Franklin Gothic Medium"/>
              </a:rPr>
              <a:t> </a:t>
            </a:r>
            <a:r>
              <a:rPr sz="2400" spc="-5" dirty="0">
                <a:latin typeface="Franklin Gothic Medium"/>
                <a:cs typeface="Franklin Gothic Medium"/>
              </a:rPr>
              <a:t>an</a:t>
            </a:r>
            <a:r>
              <a:rPr sz="2400" spc="-10" dirty="0">
                <a:latin typeface="Franklin Gothic Medium"/>
                <a:cs typeface="Franklin Gothic Medium"/>
              </a:rPr>
              <a:t> example</a:t>
            </a:r>
            <a:r>
              <a:rPr sz="2400" dirty="0">
                <a:latin typeface="Franklin Gothic Medium"/>
                <a:cs typeface="Franklin Gothic Medium"/>
              </a:rPr>
              <a:t> of</a:t>
            </a:r>
            <a:r>
              <a:rPr sz="2400" spc="5"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a:t>
            </a:r>
            <a:r>
              <a:rPr sz="2400" spc="-10" dirty="0">
                <a:latin typeface="Franklin Gothic Medium"/>
                <a:cs typeface="Franklin Gothic Medium"/>
              </a:rPr>
              <a:t>form</a:t>
            </a:r>
            <a:r>
              <a:rPr sz="2400" spc="15" dirty="0">
                <a:latin typeface="Franklin Gothic Medium"/>
                <a:cs typeface="Franklin Gothic Medium"/>
              </a:rPr>
              <a:t> </a:t>
            </a:r>
            <a:r>
              <a:rPr sz="2400" spc="-5" dirty="0">
                <a:latin typeface="Franklin Gothic Medium"/>
                <a:cs typeface="Franklin Gothic Medium"/>
              </a:rPr>
              <a:t>that</a:t>
            </a:r>
            <a:r>
              <a:rPr sz="2400" spc="15" dirty="0">
                <a:latin typeface="Franklin Gothic Medium"/>
                <a:cs typeface="Franklin Gothic Medium"/>
              </a:rPr>
              <a:t> </a:t>
            </a:r>
            <a:r>
              <a:rPr sz="2400" spc="-5" dirty="0">
                <a:latin typeface="Franklin Gothic Medium"/>
                <a:cs typeface="Franklin Gothic Medium"/>
              </a:rPr>
              <a:t>could</a:t>
            </a:r>
            <a:r>
              <a:rPr sz="2400" spc="-15" dirty="0">
                <a:latin typeface="Franklin Gothic Medium"/>
                <a:cs typeface="Franklin Gothic Medium"/>
              </a:rPr>
              <a:t> </a:t>
            </a:r>
            <a:r>
              <a:rPr sz="2400" dirty="0">
                <a:latin typeface="Franklin Gothic Medium"/>
                <a:cs typeface="Franklin Gothic Medium"/>
              </a:rPr>
              <a:t>be used</a:t>
            </a:r>
            <a:r>
              <a:rPr sz="2400" spc="-20" dirty="0">
                <a:latin typeface="Franklin Gothic Medium"/>
                <a:cs typeface="Franklin Gothic Medium"/>
              </a:rPr>
              <a:t> </a:t>
            </a:r>
            <a:r>
              <a:rPr sz="2400" spc="-30" dirty="0">
                <a:latin typeface="Franklin Gothic Medium"/>
                <a:cs typeface="Franklin Gothic Medium"/>
              </a:rPr>
              <a:t>to</a:t>
            </a:r>
            <a:r>
              <a:rPr sz="2400" spc="15" dirty="0">
                <a:latin typeface="Franklin Gothic Medium"/>
                <a:cs typeface="Franklin Gothic Medium"/>
              </a:rPr>
              <a:t> </a:t>
            </a:r>
            <a:r>
              <a:rPr sz="2400" dirty="0">
                <a:latin typeface="Franklin Gothic Medium"/>
                <a:cs typeface="Franklin Gothic Medium"/>
              </a:rPr>
              <a:t>do</a:t>
            </a:r>
            <a:r>
              <a:rPr sz="2400" spc="-5"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JHA</a:t>
            </a:r>
            <a:endParaRPr sz="2400" dirty="0">
              <a:latin typeface="Franklin Gothic Medium"/>
              <a:cs typeface="Franklin Gothic Medium"/>
            </a:endParaRPr>
          </a:p>
        </p:txBody>
      </p:sp>
      <p:grpSp>
        <p:nvGrpSpPr>
          <p:cNvPr id="8" name="object 8"/>
          <p:cNvGrpSpPr/>
          <p:nvPr/>
        </p:nvGrpSpPr>
        <p:grpSpPr>
          <a:xfrm>
            <a:off x="1066800" y="152400"/>
            <a:ext cx="1188085" cy="795020"/>
            <a:chOff x="1066800" y="152400"/>
            <a:chExt cx="1188085" cy="795020"/>
          </a:xfrm>
        </p:grpSpPr>
        <p:sp>
          <p:nvSpPr>
            <p:cNvPr id="9" name="object 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0" name="object 1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1" name="object 11"/>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417702" y="1201927"/>
            <a:ext cx="8458835" cy="1001394"/>
          </a:xfrm>
          <a:prstGeom prst="rect">
            <a:avLst/>
          </a:prstGeom>
        </p:spPr>
        <p:txBody>
          <a:bodyPr vert="horz" wrap="square" lIns="0" tIns="13335" rIns="0" bIns="0" rtlCol="0">
            <a:spAutoFit/>
          </a:bodyPr>
          <a:lstStyle/>
          <a:p>
            <a:pPr marL="2357755" marR="5080" indent="-2345690">
              <a:lnSpc>
                <a:spcPct val="100000"/>
              </a:lnSpc>
              <a:spcBef>
                <a:spcPts val="105"/>
              </a:spcBef>
            </a:pPr>
            <a:r>
              <a:rPr sz="3200" b="1" spc="-5" dirty="0">
                <a:latin typeface="Franklin Gothic Heavy"/>
                <a:cs typeface="Franklin Gothic Heavy"/>
              </a:rPr>
              <a:t>Joint</a:t>
            </a:r>
            <a:r>
              <a:rPr sz="3200" b="1" spc="-20" dirty="0">
                <a:latin typeface="Franklin Gothic Heavy"/>
                <a:cs typeface="Franklin Gothic Heavy"/>
              </a:rPr>
              <a:t> </a:t>
            </a:r>
            <a:r>
              <a:rPr sz="3200" b="1" spc="-10" dirty="0">
                <a:latin typeface="Franklin Gothic Heavy"/>
                <a:cs typeface="Franklin Gothic Heavy"/>
              </a:rPr>
              <a:t>Exercise:</a:t>
            </a:r>
            <a:r>
              <a:rPr sz="3200" b="1" spc="-40" dirty="0">
                <a:latin typeface="Franklin Gothic Heavy"/>
                <a:cs typeface="Franklin Gothic Heavy"/>
              </a:rPr>
              <a:t> </a:t>
            </a:r>
            <a:r>
              <a:rPr sz="3200" b="1" spc="-5" dirty="0">
                <a:latin typeface="Franklin Gothic Heavy"/>
                <a:cs typeface="Franklin Gothic Heavy"/>
              </a:rPr>
              <a:t>let’s</a:t>
            </a:r>
            <a:r>
              <a:rPr sz="3200" b="1" spc="-15" dirty="0">
                <a:latin typeface="Franklin Gothic Heavy"/>
                <a:cs typeface="Franklin Gothic Heavy"/>
              </a:rPr>
              <a:t> </a:t>
            </a:r>
            <a:r>
              <a:rPr sz="3200" b="1" dirty="0">
                <a:latin typeface="Franklin Gothic Heavy"/>
                <a:cs typeface="Franklin Gothic Heavy"/>
              </a:rPr>
              <a:t>do</a:t>
            </a:r>
            <a:r>
              <a:rPr sz="3200" b="1" spc="-20" dirty="0">
                <a:latin typeface="Franklin Gothic Heavy"/>
                <a:cs typeface="Franklin Gothic Heavy"/>
              </a:rPr>
              <a:t> </a:t>
            </a:r>
            <a:r>
              <a:rPr sz="3200" b="1" dirty="0">
                <a:latin typeface="Franklin Gothic Heavy"/>
                <a:cs typeface="Franklin Gothic Heavy"/>
              </a:rPr>
              <a:t>a</a:t>
            </a:r>
            <a:r>
              <a:rPr sz="3200" b="1" spc="-10" dirty="0">
                <a:latin typeface="Franklin Gothic Heavy"/>
                <a:cs typeface="Franklin Gothic Heavy"/>
              </a:rPr>
              <a:t> </a:t>
            </a:r>
            <a:r>
              <a:rPr sz="3200" b="1" spc="-5" dirty="0">
                <a:latin typeface="Franklin Gothic Heavy"/>
                <a:cs typeface="Franklin Gothic Heavy"/>
              </a:rPr>
              <a:t>JHA</a:t>
            </a:r>
            <a:r>
              <a:rPr sz="3200" b="1" spc="-10" dirty="0">
                <a:latin typeface="Franklin Gothic Heavy"/>
                <a:cs typeface="Franklin Gothic Heavy"/>
              </a:rPr>
              <a:t> </a:t>
            </a:r>
            <a:r>
              <a:rPr sz="3200" b="1" dirty="0">
                <a:latin typeface="Franklin Gothic Heavy"/>
                <a:cs typeface="Franklin Gothic Heavy"/>
              </a:rPr>
              <a:t>for</a:t>
            </a:r>
            <a:r>
              <a:rPr sz="3200" b="1" spc="-20" dirty="0">
                <a:latin typeface="Franklin Gothic Heavy"/>
                <a:cs typeface="Franklin Gothic Heavy"/>
              </a:rPr>
              <a:t> </a:t>
            </a:r>
            <a:r>
              <a:rPr sz="3200" b="1" spc="-5" dirty="0">
                <a:latin typeface="Franklin Gothic Heavy"/>
                <a:cs typeface="Franklin Gothic Heavy"/>
              </a:rPr>
              <a:t>unloading</a:t>
            </a:r>
            <a:r>
              <a:rPr sz="3200" b="1" spc="-30" dirty="0">
                <a:latin typeface="Franklin Gothic Heavy"/>
                <a:cs typeface="Franklin Gothic Heavy"/>
              </a:rPr>
              <a:t> </a:t>
            </a:r>
            <a:r>
              <a:rPr sz="3200" b="1" dirty="0">
                <a:latin typeface="Franklin Gothic Heavy"/>
                <a:cs typeface="Franklin Gothic Heavy"/>
              </a:rPr>
              <a:t>a </a:t>
            </a:r>
            <a:r>
              <a:rPr sz="3200" b="1" spc="-790" dirty="0">
                <a:latin typeface="Franklin Gothic Heavy"/>
                <a:cs typeface="Franklin Gothic Heavy"/>
              </a:rPr>
              <a:t> </a:t>
            </a:r>
            <a:r>
              <a:rPr sz="3200" b="1" spc="5" dirty="0">
                <a:latin typeface="Franklin Gothic Heavy"/>
                <a:cs typeface="Franklin Gothic Heavy"/>
              </a:rPr>
              <a:t>truck</a:t>
            </a:r>
            <a:r>
              <a:rPr sz="3200" b="1" spc="-5" dirty="0">
                <a:latin typeface="Franklin Gothic Heavy"/>
                <a:cs typeface="Franklin Gothic Heavy"/>
              </a:rPr>
              <a:t> </a:t>
            </a:r>
            <a:r>
              <a:rPr sz="3200" b="1" dirty="0">
                <a:latin typeface="Franklin Gothic Heavy"/>
                <a:cs typeface="Franklin Gothic Heavy"/>
              </a:rPr>
              <a:t>at</a:t>
            </a:r>
            <a:r>
              <a:rPr sz="3200" b="1" spc="-15" dirty="0">
                <a:latin typeface="Franklin Gothic Heavy"/>
                <a:cs typeface="Franklin Gothic Heavy"/>
              </a:rPr>
              <a:t> </a:t>
            </a:r>
            <a:r>
              <a:rPr sz="3200" b="1" spc="-5" dirty="0">
                <a:latin typeface="Franklin Gothic Heavy"/>
                <a:cs typeface="Franklin Gothic Heavy"/>
              </a:rPr>
              <a:t>the</a:t>
            </a:r>
            <a:r>
              <a:rPr sz="3200" b="1" spc="-25" dirty="0">
                <a:latin typeface="Franklin Gothic Heavy"/>
                <a:cs typeface="Franklin Gothic Heavy"/>
              </a:rPr>
              <a:t> </a:t>
            </a:r>
            <a:r>
              <a:rPr sz="3200" b="1" spc="-5" dirty="0">
                <a:latin typeface="Franklin Gothic Heavy"/>
                <a:cs typeface="Franklin Gothic Heavy"/>
              </a:rPr>
              <a:t>job</a:t>
            </a:r>
            <a:r>
              <a:rPr sz="3200" b="1" spc="-20" dirty="0">
                <a:latin typeface="Franklin Gothic Heavy"/>
                <a:cs typeface="Franklin Gothic Heavy"/>
              </a:rPr>
              <a:t> </a:t>
            </a:r>
            <a:r>
              <a:rPr sz="3200" b="1" spc="-10" dirty="0">
                <a:latin typeface="Franklin Gothic Heavy"/>
                <a:cs typeface="Franklin Gothic Heavy"/>
              </a:rPr>
              <a:t>site</a:t>
            </a:r>
            <a:endParaRPr sz="3200" dirty="0">
              <a:latin typeface="Franklin Gothic Heavy"/>
              <a:cs typeface="Franklin Gothic Heavy"/>
            </a:endParaRPr>
          </a:p>
        </p:txBody>
      </p:sp>
      <p:grpSp>
        <p:nvGrpSpPr>
          <p:cNvPr id="5" name="object 5"/>
          <p:cNvGrpSpPr/>
          <p:nvPr/>
        </p:nvGrpSpPr>
        <p:grpSpPr>
          <a:xfrm>
            <a:off x="2929140" y="2517660"/>
            <a:ext cx="3314700" cy="4340860"/>
            <a:chOff x="2929140" y="2517660"/>
            <a:chExt cx="3314700" cy="4340860"/>
          </a:xfrm>
        </p:grpSpPr>
        <p:pic>
          <p:nvPicPr>
            <p:cNvPr id="6" name="object 6"/>
            <p:cNvPicPr/>
            <p:nvPr/>
          </p:nvPicPr>
          <p:blipFill>
            <a:blip r:embed="rId3" cstate="print"/>
            <a:stretch>
              <a:fillRect/>
            </a:stretch>
          </p:blipFill>
          <p:spPr>
            <a:xfrm>
              <a:off x="2929140" y="2517660"/>
              <a:ext cx="3314686" cy="4340339"/>
            </a:xfrm>
            <a:prstGeom prst="rect">
              <a:avLst/>
            </a:prstGeom>
          </p:spPr>
        </p:pic>
        <p:pic>
          <p:nvPicPr>
            <p:cNvPr id="7" name="object 7"/>
            <p:cNvPicPr/>
            <p:nvPr/>
          </p:nvPicPr>
          <p:blipFill>
            <a:blip r:embed="rId4" cstate="print"/>
            <a:stretch>
              <a:fillRect/>
            </a:stretch>
          </p:blipFill>
          <p:spPr>
            <a:xfrm>
              <a:off x="3124200" y="2712720"/>
              <a:ext cx="2726435" cy="3916679"/>
            </a:xfrm>
            <a:prstGeom prst="rect">
              <a:avLst/>
            </a:prstGeom>
          </p:spPr>
        </p:pic>
      </p:grpSp>
      <p:graphicFrame>
        <p:nvGraphicFramePr>
          <p:cNvPr id="8" name="object 8"/>
          <p:cNvGraphicFramePr>
            <a:graphicFrameLocks noGrp="1"/>
          </p:cNvGraphicFramePr>
          <p:nvPr/>
        </p:nvGraphicFramePr>
        <p:xfrm>
          <a:off x="984250" y="2508250"/>
          <a:ext cx="7239000" cy="3846195"/>
        </p:xfrm>
        <a:graphic>
          <a:graphicData uri="http://schemas.openxmlformats.org/drawingml/2006/table">
            <a:tbl>
              <a:tblPr firstRow="1" bandRow="1">
                <a:tableStyleId>{2D5ABB26-0587-4C30-8999-92F81FD0307C}</a:tableStyleId>
              </a:tblPr>
              <a:tblGrid>
                <a:gridCol w="2163445">
                  <a:extLst>
                    <a:ext uri="{9D8B030D-6E8A-4147-A177-3AD203B41FA5}">
                      <a16:colId xmlns:a16="http://schemas.microsoft.com/office/drawing/2014/main" val="20000"/>
                    </a:ext>
                  </a:extLst>
                </a:gridCol>
                <a:gridCol w="2662555">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645795">
                <a:tc>
                  <a:txBody>
                    <a:bodyPr/>
                    <a:lstStyle/>
                    <a:p>
                      <a:pPr algn="ctr">
                        <a:lnSpc>
                          <a:spcPct val="100000"/>
                        </a:lnSpc>
                        <a:spcBef>
                          <a:spcPts val="285"/>
                        </a:spcBef>
                      </a:pPr>
                      <a:r>
                        <a:rPr sz="2400" spc="-10" dirty="0">
                          <a:solidFill>
                            <a:srgbClr val="FFFFFF"/>
                          </a:solidFill>
                          <a:latin typeface="Franklin Gothic Medium"/>
                          <a:cs typeface="Franklin Gothic Medium"/>
                        </a:rPr>
                        <a:t>Step</a:t>
                      </a:r>
                      <a:endParaRPr sz="2400" dirty="0">
                        <a:latin typeface="Franklin Gothic Medium"/>
                        <a:cs typeface="Franklin Gothic Medium"/>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245110">
                        <a:lnSpc>
                          <a:spcPct val="100000"/>
                        </a:lnSpc>
                        <a:spcBef>
                          <a:spcPts val="285"/>
                        </a:spcBef>
                      </a:pPr>
                      <a:r>
                        <a:rPr sz="2400" spc="-10" dirty="0">
                          <a:solidFill>
                            <a:srgbClr val="FFFFFF"/>
                          </a:solidFill>
                          <a:latin typeface="Franklin Gothic Medium"/>
                          <a:cs typeface="Franklin Gothic Medium"/>
                        </a:rPr>
                        <a:t>Potential</a:t>
                      </a:r>
                      <a:r>
                        <a:rPr sz="2400" spc="-6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Hazard</a:t>
                      </a:r>
                      <a:endParaRPr sz="2400" dirty="0">
                        <a:latin typeface="Franklin Gothic Medium"/>
                        <a:cs typeface="Franklin Gothic Medium"/>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734695">
                        <a:lnSpc>
                          <a:spcPct val="100000"/>
                        </a:lnSpc>
                        <a:spcBef>
                          <a:spcPts val="285"/>
                        </a:spcBef>
                      </a:pPr>
                      <a:r>
                        <a:rPr sz="2400" dirty="0">
                          <a:solidFill>
                            <a:srgbClr val="FFFFFF"/>
                          </a:solidFill>
                          <a:latin typeface="Franklin Gothic Medium"/>
                          <a:cs typeface="Franklin Gothic Medium"/>
                        </a:rPr>
                        <a:t>Control</a:t>
                      </a:r>
                      <a:endParaRPr sz="2400" dirty="0">
                        <a:latin typeface="Franklin Gothic Medium"/>
                        <a:cs typeface="Franklin Gothic Medium"/>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3"/>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4"/>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5"/>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6"/>
                  </a:ext>
                </a:extLst>
              </a:tr>
              <a:tr h="457200">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2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7"/>
                  </a:ext>
                </a:extLst>
              </a:tr>
            </a:tbl>
          </a:graphicData>
        </a:graphic>
      </p:graphicFrame>
      <p:sp>
        <p:nvSpPr>
          <p:cNvPr id="9" name="object 9"/>
          <p:cNvSpPr txBox="1"/>
          <p:nvPr/>
        </p:nvSpPr>
        <p:spPr>
          <a:xfrm>
            <a:off x="8398891" y="290258"/>
            <a:ext cx="4222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Arial"/>
                <a:cs typeface="Arial"/>
              </a:rPr>
              <a:t>34</a:t>
            </a:r>
            <a:endParaRPr sz="2800" dirty="0">
              <a:latin typeface="Arial"/>
              <a:cs typeface="Arial"/>
            </a:endParaRPr>
          </a:p>
        </p:txBody>
      </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786254" y="1870964"/>
            <a:ext cx="5417820"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Let’s</a:t>
            </a:r>
            <a:r>
              <a:rPr sz="3600" b="1" spc="-10" dirty="0">
                <a:latin typeface="Franklin Gothic Heavy"/>
                <a:cs typeface="Franklin Gothic Heavy"/>
              </a:rPr>
              <a:t> </a:t>
            </a:r>
            <a:r>
              <a:rPr sz="3600" b="1" spc="-5" dirty="0">
                <a:latin typeface="Franklin Gothic Heavy"/>
                <a:cs typeface="Franklin Gothic Heavy"/>
              </a:rPr>
              <a:t>do</a:t>
            </a:r>
            <a:r>
              <a:rPr sz="3600" b="1" spc="-30" dirty="0">
                <a:latin typeface="Franklin Gothic Heavy"/>
                <a:cs typeface="Franklin Gothic Heavy"/>
              </a:rPr>
              <a:t> </a:t>
            </a:r>
            <a:r>
              <a:rPr sz="3600" b="1" spc="-5" dirty="0">
                <a:latin typeface="Franklin Gothic Heavy"/>
                <a:cs typeface="Franklin Gothic Heavy"/>
              </a:rPr>
              <a:t>a</a:t>
            </a:r>
            <a:r>
              <a:rPr sz="3600" b="1" spc="-25" dirty="0">
                <a:latin typeface="Franklin Gothic Heavy"/>
                <a:cs typeface="Franklin Gothic Heavy"/>
              </a:rPr>
              <a:t> </a:t>
            </a:r>
            <a:r>
              <a:rPr sz="3600" b="1" spc="-5" dirty="0">
                <a:latin typeface="Franklin Gothic Heavy"/>
                <a:cs typeface="Franklin Gothic Heavy"/>
              </a:rPr>
              <a:t>group</a:t>
            </a:r>
            <a:r>
              <a:rPr sz="3600" b="1" spc="-25" dirty="0">
                <a:latin typeface="Franklin Gothic Heavy"/>
                <a:cs typeface="Franklin Gothic Heavy"/>
              </a:rPr>
              <a:t> </a:t>
            </a:r>
            <a:r>
              <a:rPr sz="3600" b="1" spc="-20" dirty="0">
                <a:latin typeface="Franklin Gothic Heavy"/>
                <a:cs typeface="Franklin Gothic Heavy"/>
              </a:rPr>
              <a:t>exercise</a:t>
            </a:r>
            <a:endParaRPr sz="3600" dirty="0">
              <a:latin typeface="Franklin Gothic Heavy"/>
              <a:cs typeface="Franklin Gothic Heavy"/>
            </a:endParaRPr>
          </a:p>
        </p:txBody>
      </p:sp>
      <p:sp>
        <p:nvSpPr>
          <p:cNvPr id="5" name="object 5"/>
          <p:cNvSpPr txBox="1"/>
          <p:nvPr/>
        </p:nvSpPr>
        <p:spPr>
          <a:xfrm>
            <a:off x="535940" y="2843276"/>
            <a:ext cx="7813675" cy="3629660"/>
          </a:xfrm>
          <a:prstGeom prst="rect">
            <a:avLst/>
          </a:prstGeom>
        </p:spPr>
        <p:txBody>
          <a:bodyPr vert="horz" wrap="square" lIns="0" tIns="12700" rIns="0" bIns="0" rtlCol="0">
            <a:spAutoFit/>
          </a:bodyPr>
          <a:lstStyle/>
          <a:p>
            <a:pPr marL="527685" marR="5080" indent="-515620">
              <a:lnSpc>
                <a:spcPct val="100000"/>
              </a:lnSpc>
              <a:spcBef>
                <a:spcPts val="100"/>
              </a:spcBef>
              <a:buAutoNum type="arabicPeriod"/>
              <a:tabLst>
                <a:tab pos="527685" algn="l"/>
                <a:tab pos="528320" algn="l"/>
              </a:tabLst>
            </a:pPr>
            <a:r>
              <a:rPr sz="2400" spc="-5" dirty="0">
                <a:latin typeface="Franklin Gothic Medium"/>
                <a:cs typeface="Franklin Gothic Medium"/>
              </a:rPr>
              <a:t>In</a:t>
            </a:r>
            <a:r>
              <a:rPr sz="2400" spc="-10" dirty="0">
                <a:latin typeface="Franklin Gothic Medium"/>
                <a:cs typeface="Franklin Gothic Medium"/>
              </a:rPr>
              <a:t> </a:t>
            </a:r>
            <a:r>
              <a:rPr sz="2400" spc="-15" dirty="0">
                <a:latin typeface="Franklin Gothic Medium"/>
                <a:cs typeface="Franklin Gothic Medium"/>
              </a:rPr>
              <a:t>your</a:t>
            </a:r>
            <a:r>
              <a:rPr sz="2400" spc="20" dirty="0">
                <a:latin typeface="Franklin Gothic Medium"/>
                <a:cs typeface="Franklin Gothic Medium"/>
              </a:rPr>
              <a:t> </a:t>
            </a:r>
            <a:r>
              <a:rPr sz="2400" spc="-5" dirty="0">
                <a:latin typeface="Franklin Gothic Medium"/>
                <a:cs typeface="Franklin Gothic Medium"/>
              </a:rPr>
              <a:t>group,</a:t>
            </a:r>
            <a:r>
              <a:rPr sz="2400" spc="-15" dirty="0">
                <a:latin typeface="Franklin Gothic Medium"/>
                <a:cs typeface="Franklin Gothic Medium"/>
              </a:rPr>
              <a:t> </a:t>
            </a:r>
            <a:r>
              <a:rPr sz="2400" spc="-5" dirty="0">
                <a:latin typeface="Franklin Gothic Medium"/>
                <a:cs typeface="Franklin Gothic Medium"/>
              </a:rPr>
              <a:t>identify</a:t>
            </a:r>
            <a:r>
              <a:rPr sz="2400" spc="15" dirty="0">
                <a:latin typeface="Franklin Gothic Medium"/>
                <a:cs typeface="Franklin Gothic Medium"/>
              </a:rPr>
              <a:t> </a:t>
            </a:r>
            <a:r>
              <a:rPr sz="2400" dirty="0">
                <a:latin typeface="Franklin Gothic Medium"/>
                <a:cs typeface="Franklin Gothic Medium"/>
              </a:rPr>
              <a:t>a</a:t>
            </a:r>
            <a:r>
              <a:rPr sz="2400" spc="-10" dirty="0">
                <a:latin typeface="Franklin Gothic Medium"/>
                <a:cs typeface="Franklin Gothic Medium"/>
              </a:rPr>
              <a:t> </a:t>
            </a:r>
            <a:r>
              <a:rPr sz="2400" spc="-5" dirty="0">
                <a:latin typeface="Franklin Gothic Medium"/>
                <a:cs typeface="Franklin Gothic Medium"/>
              </a:rPr>
              <a:t>major</a:t>
            </a:r>
            <a:r>
              <a:rPr sz="2400" spc="5" dirty="0">
                <a:latin typeface="Franklin Gothic Medium"/>
                <a:cs typeface="Franklin Gothic Medium"/>
              </a:rPr>
              <a:t> </a:t>
            </a:r>
            <a:r>
              <a:rPr sz="2400" dirty="0">
                <a:latin typeface="Franklin Gothic Medium"/>
                <a:cs typeface="Franklin Gothic Medium"/>
              </a:rPr>
              <a:t>job </a:t>
            </a:r>
            <a:r>
              <a:rPr sz="2400" spc="-5" dirty="0">
                <a:latin typeface="Franklin Gothic Medium"/>
                <a:cs typeface="Franklin Gothic Medium"/>
              </a:rPr>
              <a:t>activity</a:t>
            </a:r>
            <a:r>
              <a:rPr sz="2400" spc="5" dirty="0">
                <a:latin typeface="Franklin Gothic Medium"/>
                <a:cs typeface="Franklin Gothic Medium"/>
              </a:rPr>
              <a:t> </a:t>
            </a:r>
            <a:r>
              <a:rPr sz="2400" spc="-5" dirty="0">
                <a:latin typeface="Franklin Gothic Medium"/>
                <a:cs typeface="Franklin Gothic Medium"/>
              </a:rPr>
              <a:t>that</a:t>
            </a:r>
            <a:r>
              <a:rPr sz="2400" spc="15" dirty="0">
                <a:latin typeface="Franklin Gothic Medium"/>
                <a:cs typeface="Franklin Gothic Medium"/>
              </a:rPr>
              <a:t> </a:t>
            </a:r>
            <a:r>
              <a:rPr sz="2400" spc="-5" dirty="0">
                <a:latin typeface="Franklin Gothic Medium"/>
                <a:cs typeface="Franklin Gothic Medium"/>
              </a:rPr>
              <a:t>someone </a:t>
            </a:r>
            <a:r>
              <a:rPr sz="2400" spc="-585" dirty="0">
                <a:latin typeface="Franklin Gothic Medium"/>
                <a:cs typeface="Franklin Gothic Medium"/>
              </a:rPr>
              <a:t> </a:t>
            </a:r>
            <a:r>
              <a:rPr sz="2400" spc="-5" dirty="0">
                <a:latin typeface="Franklin Gothic Medium"/>
                <a:cs typeface="Franklin Gothic Medium"/>
              </a:rPr>
              <a:t>has coming</a:t>
            </a:r>
            <a:r>
              <a:rPr sz="2400" dirty="0">
                <a:latin typeface="Franklin Gothic Medium"/>
                <a:cs typeface="Franklin Gothic Medium"/>
              </a:rPr>
              <a:t> up</a:t>
            </a:r>
            <a:r>
              <a:rPr sz="2400" spc="-10" dirty="0">
                <a:latin typeface="Franklin Gothic Medium"/>
                <a:cs typeface="Franklin Gothic Medium"/>
              </a:rPr>
              <a:t> </a:t>
            </a:r>
            <a:r>
              <a:rPr sz="2400" spc="-5" dirty="0">
                <a:latin typeface="Franklin Gothic Medium"/>
                <a:cs typeface="Franklin Gothic Medium"/>
              </a:rPr>
              <a:t>that</a:t>
            </a:r>
            <a:r>
              <a:rPr sz="2400" spc="10" dirty="0">
                <a:latin typeface="Franklin Gothic Medium"/>
                <a:cs typeface="Franklin Gothic Medium"/>
              </a:rPr>
              <a:t> </a:t>
            </a:r>
            <a:r>
              <a:rPr sz="2400" spc="-5" dirty="0">
                <a:latin typeface="Franklin Gothic Medium"/>
                <a:cs typeface="Franklin Gothic Medium"/>
              </a:rPr>
              <a:t>would</a:t>
            </a:r>
            <a:r>
              <a:rPr sz="2400" dirty="0">
                <a:latin typeface="Franklin Gothic Medium"/>
                <a:cs typeface="Franklin Gothic Medium"/>
              </a:rPr>
              <a:t> </a:t>
            </a:r>
            <a:r>
              <a:rPr sz="2400" spc="-5" dirty="0">
                <a:latin typeface="Franklin Gothic Medium"/>
                <a:cs typeface="Franklin Gothic Medium"/>
              </a:rPr>
              <a:t>lend</a:t>
            </a:r>
            <a:r>
              <a:rPr sz="2400" dirty="0">
                <a:latin typeface="Franklin Gothic Medium"/>
                <a:cs typeface="Franklin Gothic Medium"/>
              </a:rPr>
              <a:t> </a:t>
            </a:r>
            <a:r>
              <a:rPr sz="2400" spc="-5" dirty="0">
                <a:latin typeface="Franklin Gothic Medium"/>
                <a:cs typeface="Franklin Gothic Medium"/>
              </a:rPr>
              <a:t>itself</a:t>
            </a:r>
            <a:r>
              <a:rPr sz="2400" spc="5" dirty="0">
                <a:latin typeface="Franklin Gothic Medium"/>
                <a:cs typeface="Franklin Gothic Medium"/>
              </a:rPr>
              <a:t> </a:t>
            </a:r>
            <a:r>
              <a:rPr sz="2400" spc="-30" dirty="0">
                <a:latin typeface="Franklin Gothic Medium"/>
                <a:cs typeface="Franklin Gothic Medium"/>
              </a:rPr>
              <a:t>to</a:t>
            </a:r>
            <a:r>
              <a:rPr sz="2400" spc="10"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JHA</a:t>
            </a:r>
            <a:endParaRPr sz="2400" dirty="0">
              <a:latin typeface="Franklin Gothic Medium"/>
              <a:cs typeface="Franklin Gothic Medium"/>
            </a:endParaRPr>
          </a:p>
          <a:p>
            <a:pPr marL="527685" marR="381635" indent="-515620">
              <a:lnSpc>
                <a:spcPct val="100000"/>
              </a:lnSpc>
              <a:spcBef>
                <a:spcPts val="575"/>
              </a:spcBef>
              <a:buAutoNum type="arabicPeriod"/>
              <a:tabLst>
                <a:tab pos="527685" algn="l"/>
                <a:tab pos="528320" algn="l"/>
              </a:tabLst>
            </a:pPr>
            <a:r>
              <a:rPr sz="2400" spc="-20" dirty="0">
                <a:latin typeface="Franklin Gothic Medium"/>
                <a:cs typeface="Franklin Gothic Medium"/>
              </a:rPr>
              <a:t>Work</a:t>
            </a:r>
            <a:r>
              <a:rPr sz="2400" spc="5" dirty="0">
                <a:latin typeface="Franklin Gothic Medium"/>
                <a:cs typeface="Franklin Gothic Medium"/>
              </a:rPr>
              <a:t> </a:t>
            </a:r>
            <a:r>
              <a:rPr sz="2400" spc="-10" dirty="0">
                <a:latin typeface="Franklin Gothic Medium"/>
                <a:cs typeface="Franklin Gothic Medium"/>
              </a:rPr>
              <a:t>through</a:t>
            </a:r>
            <a:r>
              <a:rPr sz="2400" spc="5" dirty="0">
                <a:latin typeface="Franklin Gothic Medium"/>
                <a:cs typeface="Franklin Gothic Medium"/>
              </a:rPr>
              <a:t> </a:t>
            </a:r>
            <a:r>
              <a:rPr sz="2400" dirty="0">
                <a:latin typeface="Franklin Gothic Medium"/>
                <a:cs typeface="Franklin Gothic Medium"/>
              </a:rPr>
              <a:t>each</a:t>
            </a:r>
            <a:r>
              <a:rPr sz="2400" spc="5" dirty="0">
                <a:latin typeface="Franklin Gothic Medium"/>
                <a:cs typeface="Franklin Gothic Medium"/>
              </a:rPr>
              <a:t> </a:t>
            </a:r>
            <a:r>
              <a:rPr sz="2400" spc="-15" dirty="0">
                <a:latin typeface="Franklin Gothic Medium"/>
                <a:cs typeface="Franklin Gothic Medium"/>
              </a:rPr>
              <a:t>step</a:t>
            </a:r>
            <a:r>
              <a:rPr sz="2400" dirty="0">
                <a:latin typeface="Franklin Gothic Medium"/>
                <a:cs typeface="Franklin Gothic Medium"/>
              </a:rPr>
              <a:t> of</a:t>
            </a:r>
            <a:r>
              <a:rPr sz="2400" spc="5" dirty="0">
                <a:latin typeface="Franklin Gothic Medium"/>
                <a:cs typeface="Franklin Gothic Medium"/>
              </a:rPr>
              <a:t> </a:t>
            </a:r>
            <a:r>
              <a:rPr sz="2400" spc="-10" dirty="0">
                <a:latin typeface="Franklin Gothic Medium"/>
                <a:cs typeface="Franklin Gothic Medium"/>
              </a:rPr>
              <a:t>that</a:t>
            </a:r>
            <a:r>
              <a:rPr sz="2400" spc="5" dirty="0">
                <a:latin typeface="Franklin Gothic Medium"/>
                <a:cs typeface="Franklin Gothic Medium"/>
              </a:rPr>
              <a:t> </a:t>
            </a:r>
            <a:r>
              <a:rPr sz="2400" spc="-5" dirty="0">
                <a:latin typeface="Franklin Gothic Medium"/>
                <a:cs typeface="Franklin Gothic Medium"/>
              </a:rPr>
              <a:t>activity</a:t>
            </a:r>
            <a:r>
              <a:rPr sz="2400" spc="15" dirty="0">
                <a:latin typeface="Franklin Gothic Medium"/>
                <a:cs typeface="Franklin Gothic Medium"/>
              </a:rPr>
              <a:t> </a:t>
            </a:r>
            <a:r>
              <a:rPr sz="2400" spc="-5" dirty="0">
                <a:latin typeface="Franklin Gothic Medium"/>
                <a:cs typeface="Franklin Gothic Medium"/>
              </a:rPr>
              <a:t>using</a:t>
            </a:r>
            <a:r>
              <a:rPr sz="2400" spc="-10" dirty="0">
                <a:latin typeface="Franklin Gothic Medium"/>
                <a:cs typeface="Franklin Gothic Medium"/>
              </a:rPr>
              <a:t> the</a:t>
            </a:r>
            <a:r>
              <a:rPr sz="2400" spc="10" dirty="0">
                <a:latin typeface="Franklin Gothic Medium"/>
                <a:cs typeface="Franklin Gothic Medium"/>
              </a:rPr>
              <a:t> </a:t>
            </a:r>
            <a:r>
              <a:rPr sz="2400" spc="-5" dirty="0">
                <a:latin typeface="Franklin Gothic Medium"/>
                <a:cs typeface="Franklin Gothic Medium"/>
              </a:rPr>
              <a:t>JHA </a:t>
            </a:r>
            <a:r>
              <a:rPr sz="2400" spc="-585" dirty="0">
                <a:latin typeface="Franklin Gothic Medium"/>
                <a:cs typeface="Franklin Gothic Medium"/>
              </a:rPr>
              <a:t> </a:t>
            </a:r>
            <a:r>
              <a:rPr sz="2400" spc="-10" dirty="0">
                <a:latin typeface="Franklin Gothic Medium"/>
                <a:cs typeface="Franklin Gothic Medium"/>
              </a:rPr>
              <a:t>form</a:t>
            </a:r>
            <a:r>
              <a:rPr sz="2400" spc="5" dirty="0">
                <a:latin typeface="Franklin Gothic Medium"/>
                <a:cs typeface="Franklin Gothic Medium"/>
              </a:rPr>
              <a:t> </a:t>
            </a:r>
            <a:r>
              <a:rPr sz="2400" dirty="0">
                <a:latin typeface="Franklin Gothic Medium"/>
                <a:cs typeface="Franklin Gothic Medium"/>
              </a:rPr>
              <a:t>in</a:t>
            </a:r>
            <a:r>
              <a:rPr sz="2400" spc="5" dirty="0">
                <a:latin typeface="Franklin Gothic Medium"/>
                <a:cs typeface="Franklin Gothic Medium"/>
              </a:rPr>
              <a:t> </a:t>
            </a:r>
            <a:r>
              <a:rPr sz="2400" spc="-15" dirty="0">
                <a:latin typeface="Franklin Gothic Medium"/>
                <a:cs typeface="Franklin Gothic Medium"/>
              </a:rPr>
              <a:t>your</a:t>
            </a:r>
            <a:r>
              <a:rPr sz="2400" spc="5" dirty="0">
                <a:latin typeface="Franklin Gothic Medium"/>
                <a:cs typeface="Franklin Gothic Medium"/>
              </a:rPr>
              <a:t> </a:t>
            </a:r>
            <a:r>
              <a:rPr sz="2400" spc="-5" dirty="0">
                <a:latin typeface="Franklin Gothic Medium"/>
                <a:cs typeface="Franklin Gothic Medium"/>
              </a:rPr>
              <a:t>manual</a:t>
            </a:r>
            <a:endParaRPr sz="2400" dirty="0">
              <a:latin typeface="Franklin Gothic Medium"/>
              <a:cs typeface="Franklin Gothic Medium"/>
            </a:endParaRPr>
          </a:p>
          <a:p>
            <a:pPr marL="527685" indent="-515620">
              <a:lnSpc>
                <a:spcPct val="100000"/>
              </a:lnSpc>
              <a:spcBef>
                <a:spcPts val="575"/>
              </a:spcBef>
              <a:buAutoNum type="arabicPeriod"/>
              <a:tabLst>
                <a:tab pos="527685" algn="l"/>
                <a:tab pos="528320" algn="l"/>
              </a:tabLst>
            </a:pPr>
            <a:r>
              <a:rPr sz="2400" dirty="0">
                <a:latin typeface="Franklin Gothic Medium"/>
                <a:cs typeface="Franklin Gothic Medium"/>
              </a:rPr>
              <a:t>Each</a:t>
            </a:r>
            <a:r>
              <a:rPr sz="2400" spc="-10" dirty="0">
                <a:latin typeface="Franklin Gothic Medium"/>
                <a:cs typeface="Franklin Gothic Medium"/>
              </a:rPr>
              <a:t> </a:t>
            </a:r>
            <a:r>
              <a:rPr sz="2400" spc="-5" dirty="0">
                <a:latin typeface="Franklin Gothic Medium"/>
                <a:cs typeface="Franklin Gothic Medium"/>
              </a:rPr>
              <a:t>group</a:t>
            </a:r>
            <a:r>
              <a:rPr sz="2400" spc="-25" dirty="0">
                <a:latin typeface="Franklin Gothic Medium"/>
                <a:cs typeface="Franklin Gothic Medium"/>
              </a:rPr>
              <a:t> </a:t>
            </a:r>
            <a:r>
              <a:rPr sz="2400" spc="-5" dirty="0">
                <a:latin typeface="Franklin Gothic Medium"/>
                <a:cs typeface="Franklin Gothic Medium"/>
              </a:rPr>
              <a:t>will need:</a:t>
            </a:r>
            <a:endParaRPr sz="2400" dirty="0">
              <a:latin typeface="Franklin Gothic Medium"/>
              <a:cs typeface="Franklin Gothic Medium"/>
            </a:endParaRPr>
          </a:p>
          <a:p>
            <a:pPr marL="756285" lvl="1" indent="-287020">
              <a:lnSpc>
                <a:spcPct val="100000"/>
              </a:lnSpc>
              <a:spcBef>
                <a:spcPts val="575"/>
              </a:spcBef>
              <a:buFont typeface="Arial"/>
              <a:buChar char="–"/>
              <a:tabLst>
                <a:tab pos="756920" algn="l"/>
              </a:tabLst>
            </a:pPr>
            <a:r>
              <a:rPr sz="2400" dirty="0">
                <a:latin typeface="Franklin Gothic Medium"/>
                <a:cs typeface="Franklin Gothic Medium"/>
              </a:rPr>
              <a:t>A</a:t>
            </a:r>
            <a:r>
              <a:rPr sz="2400" spc="-5" dirty="0">
                <a:latin typeface="Franklin Gothic Medium"/>
                <a:cs typeface="Franklin Gothic Medium"/>
              </a:rPr>
              <a:t> </a:t>
            </a:r>
            <a:r>
              <a:rPr sz="2400" dirty="0">
                <a:latin typeface="Franklin Gothic Medium"/>
                <a:cs typeface="Franklin Gothic Medium"/>
              </a:rPr>
              <a:t>person</a:t>
            </a:r>
            <a:r>
              <a:rPr sz="2400" spc="5" dirty="0">
                <a:latin typeface="Franklin Gothic Medium"/>
                <a:cs typeface="Franklin Gothic Medium"/>
              </a:rPr>
              <a:t> </a:t>
            </a:r>
            <a:r>
              <a:rPr sz="2400" spc="-30" dirty="0">
                <a:latin typeface="Franklin Gothic Medium"/>
                <a:cs typeface="Franklin Gothic Medium"/>
              </a:rPr>
              <a:t>to</a:t>
            </a:r>
            <a:r>
              <a:rPr sz="2400" spc="10" dirty="0">
                <a:latin typeface="Franklin Gothic Medium"/>
                <a:cs typeface="Franklin Gothic Medium"/>
              </a:rPr>
              <a:t> </a:t>
            </a:r>
            <a:r>
              <a:rPr sz="2400" spc="-15" dirty="0">
                <a:latin typeface="Franklin Gothic Medium"/>
                <a:cs typeface="Franklin Gothic Medium"/>
              </a:rPr>
              <a:t>write</a:t>
            </a:r>
            <a:r>
              <a:rPr sz="2400" spc="20" dirty="0">
                <a:latin typeface="Franklin Gothic Medium"/>
                <a:cs typeface="Franklin Gothic Medium"/>
              </a:rPr>
              <a:t> </a:t>
            </a:r>
            <a:r>
              <a:rPr sz="2400" spc="-10" dirty="0">
                <a:latin typeface="Franklin Gothic Medium"/>
                <a:cs typeface="Franklin Gothic Medium"/>
              </a:rPr>
              <a:t>down</a:t>
            </a:r>
            <a:r>
              <a:rPr sz="2400" spc="5" dirty="0">
                <a:latin typeface="Franklin Gothic Medium"/>
                <a:cs typeface="Franklin Gothic Medium"/>
              </a:rPr>
              <a:t> </a:t>
            </a:r>
            <a:r>
              <a:rPr sz="2400" spc="-5" dirty="0">
                <a:latin typeface="Franklin Gothic Medium"/>
                <a:cs typeface="Franklin Gothic Medium"/>
              </a:rPr>
              <a:t>the</a:t>
            </a:r>
            <a:r>
              <a:rPr sz="2400" spc="5" dirty="0">
                <a:latin typeface="Franklin Gothic Medium"/>
                <a:cs typeface="Franklin Gothic Medium"/>
              </a:rPr>
              <a:t> </a:t>
            </a:r>
            <a:r>
              <a:rPr sz="2400" spc="-5" dirty="0">
                <a:latin typeface="Franklin Gothic Medium"/>
                <a:cs typeface="Franklin Gothic Medium"/>
              </a:rPr>
              <a:t>JHA</a:t>
            </a:r>
            <a:r>
              <a:rPr sz="2400" dirty="0">
                <a:latin typeface="Franklin Gothic Medium"/>
                <a:cs typeface="Franklin Gothic Medium"/>
              </a:rPr>
              <a:t> on</a:t>
            </a:r>
            <a:r>
              <a:rPr sz="2400" spc="-5"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a:t>
            </a:r>
            <a:r>
              <a:rPr sz="2400" spc="-5" dirty="0">
                <a:latin typeface="Franklin Gothic Medium"/>
                <a:cs typeface="Franklin Gothic Medium"/>
              </a:rPr>
              <a:t>flip</a:t>
            </a:r>
            <a:r>
              <a:rPr sz="2400" spc="-10" dirty="0">
                <a:latin typeface="Franklin Gothic Medium"/>
                <a:cs typeface="Franklin Gothic Medium"/>
              </a:rPr>
              <a:t> </a:t>
            </a:r>
            <a:r>
              <a:rPr sz="2400" spc="5" dirty="0">
                <a:latin typeface="Franklin Gothic Medium"/>
                <a:cs typeface="Franklin Gothic Medium"/>
              </a:rPr>
              <a:t>chart</a:t>
            </a:r>
            <a:endParaRPr sz="2400" dirty="0">
              <a:latin typeface="Franklin Gothic Medium"/>
              <a:cs typeface="Franklin Gothic Medium"/>
            </a:endParaRPr>
          </a:p>
          <a:p>
            <a:pPr marL="756285" lvl="1" indent="-287020">
              <a:lnSpc>
                <a:spcPct val="100000"/>
              </a:lnSpc>
              <a:spcBef>
                <a:spcPts val="575"/>
              </a:spcBef>
              <a:buFont typeface="Arial"/>
              <a:buChar char="–"/>
              <a:tabLst>
                <a:tab pos="756920" algn="l"/>
              </a:tabLst>
            </a:pPr>
            <a:r>
              <a:rPr sz="2400" dirty="0">
                <a:latin typeface="Franklin Gothic Medium"/>
                <a:cs typeface="Franklin Gothic Medium"/>
              </a:rPr>
              <a:t>A </a:t>
            </a:r>
            <a:r>
              <a:rPr sz="2400" spc="-5" dirty="0">
                <a:latin typeface="Franklin Gothic Medium"/>
                <a:cs typeface="Franklin Gothic Medium"/>
              </a:rPr>
              <a:t>reporter</a:t>
            </a:r>
            <a:r>
              <a:rPr sz="2400" spc="30" dirty="0">
                <a:latin typeface="Franklin Gothic Medium"/>
                <a:cs typeface="Franklin Gothic Medium"/>
              </a:rPr>
              <a:t> </a:t>
            </a:r>
            <a:r>
              <a:rPr sz="2400" spc="-30" dirty="0">
                <a:latin typeface="Franklin Gothic Medium"/>
                <a:cs typeface="Franklin Gothic Medium"/>
              </a:rPr>
              <a:t>to</a:t>
            </a:r>
            <a:r>
              <a:rPr sz="2400" spc="15" dirty="0">
                <a:latin typeface="Franklin Gothic Medium"/>
                <a:cs typeface="Franklin Gothic Medium"/>
              </a:rPr>
              <a:t> </a:t>
            </a:r>
            <a:r>
              <a:rPr sz="2400" spc="-5" dirty="0">
                <a:latin typeface="Franklin Gothic Medium"/>
                <a:cs typeface="Franklin Gothic Medium"/>
              </a:rPr>
              <a:t>present</a:t>
            </a:r>
            <a:r>
              <a:rPr sz="2400" spc="10" dirty="0">
                <a:latin typeface="Franklin Gothic Medium"/>
                <a:cs typeface="Franklin Gothic Medium"/>
              </a:rPr>
              <a:t> </a:t>
            </a:r>
            <a:r>
              <a:rPr sz="2400" spc="-15" dirty="0">
                <a:latin typeface="Franklin Gothic Medium"/>
                <a:cs typeface="Franklin Gothic Medium"/>
              </a:rPr>
              <a:t>your</a:t>
            </a:r>
            <a:r>
              <a:rPr sz="2400" spc="5" dirty="0">
                <a:latin typeface="Franklin Gothic Medium"/>
                <a:cs typeface="Franklin Gothic Medium"/>
              </a:rPr>
              <a:t> </a:t>
            </a:r>
            <a:r>
              <a:rPr sz="2400" spc="-5" dirty="0">
                <a:latin typeface="Franklin Gothic Medium"/>
                <a:cs typeface="Franklin Gothic Medium"/>
              </a:rPr>
              <a:t>findings</a:t>
            </a:r>
            <a:r>
              <a:rPr sz="2400" spc="-15" dirty="0">
                <a:latin typeface="Franklin Gothic Medium"/>
                <a:cs typeface="Franklin Gothic Medium"/>
              </a:rPr>
              <a:t> </a:t>
            </a:r>
            <a:r>
              <a:rPr sz="2400" spc="-30" dirty="0">
                <a:latin typeface="Franklin Gothic Medium"/>
                <a:cs typeface="Franklin Gothic Medium"/>
              </a:rPr>
              <a:t>to</a:t>
            </a:r>
            <a:r>
              <a:rPr sz="2400" spc="20" dirty="0">
                <a:latin typeface="Franklin Gothic Medium"/>
                <a:cs typeface="Franklin Gothic Medium"/>
              </a:rPr>
              <a:t> </a:t>
            </a:r>
            <a:r>
              <a:rPr sz="2400" spc="-5" dirty="0">
                <a:latin typeface="Franklin Gothic Medium"/>
                <a:cs typeface="Franklin Gothic Medium"/>
              </a:rPr>
              <a:t>the</a:t>
            </a:r>
            <a:r>
              <a:rPr sz="2400" spc="20" dirty="0">
                <a:latin typeface="Franklin Gothic Medium"/>
                <a:cs typeface="Franklin Gothic Medium"/>
              </a:rPr>
              <a:t> </a:t>
            </a:r>
            <a:r>
              <a:rPr sz="2400" spc="-5" dirty="0">
                <a:latin typeface="Franklin Gothic Medium"/>
                <a:cs typeface="Franklin Gothic Medium"/>
              </a:rPr>
              <a:t>larger</a:t>
            </a:r>
            <a:r>
              <a:rPr sz="2400" spc="5" dirty="0">
                <a:latin typeface="Franklin Gothic Medium"/>
                <a:cs typeface="Franklin Gothic Medium"/>
              </a:rPr>
              <a:t> </a:t>
            </a:r>
            <a:r>
              <a:rPr sz="2400" spc="-5" dirty="0">
                <a:latin typeface="Franklin Gothic Medium"/>
                <a:cs typeface="Franklin Gothic Medium"/>
              </a:rPr>
              <a:t>group</a:t>
            </a:r>
            <a:endParaRPr sz="2400" dirty="0">
              <a:latin typeface="Franklin Gothic Medium"/>
              <a:cs typeface="Franklin Gothic Medium"/>
            </a:endParaRPr>
          </a:p>
          <a:p>
            <a:pPr>
              <a:lnSpc>
                <a:spcPct val="100000"/>
              </a:lnSpc>
              <a:spcBef>
                <a:spcPts val="35"/>
              </a:spcBef>
            </a:pPr>
            <a:endParaRPr sz="2650" dirty="0">
              <a:latin typeface="Franklin Gothic Medium"/>
              <a:cs typeface="Franklin Gothic Medium"/>
            </a:endParaRPr>
          </a:p>
          <a:p>
            <a:pPr marR="116205" algn="ctr">
              <a:lnSpc>
                <a:spcPct val="100000"/>
              </a:lnSpc>
            </a:pPr>
            <a:r>
              <a:rPr sz="2400" b="1" spc="-5" dirty="0">
                <a:latin typeface="Franklin Gothic Heavy"/>
                <a:cs typeface="Franklin Gothic Heavy"/>
              </a:rPr>
              <a:t>Let’s</a:t>
            </a:r>
            <a:r>
              <a:rPr sz="2400" b="1" spc="-20" dirty="0">
                <a:latin typeface="Franklin Gothic Heavy"/>
                <a:cs typeface="Franklin Gothic Heavy"/>
              </a:rPr>
              <a:t> </a:t>
            </a:r>
            <a:r>
              <a:rPr sz="2400" b="1" spc="-10" dirty="0">
                <a:latin typeface="Franklin Gothic Heavy"/>
                <a:cs typeface="Franklin Gothic Heavy"/>
              </a:rPr>
              <a:t>take </a:t>
            </a:r>
            <a:r>
              <a:rPr sz="2400" b="1" dirty="0">
                <a:latin typeface="Franklin Gothic Heavy"/>
                <a:cs typeface="Franklin Gothic Heavy"/>
              </a:rPr>
              <a:t>15 </a:t>
            </a:r>
            <a:r>
              <a:rPr sz="2400" b="1" spc="-10" dirty="0">
                <a:latin typeface="Franklin Gothic Heavy"/>
                <a:cs typeface="Franklin Gothic Heavy"/>
              </a:rPr>
              <a:t>minutes</a:t>
            </a:r>
            <a:endParaRPr sz="2400" dirty="0">
              <a:latin typeface="Franklin Gothic Heavy"/>
              <a:cs typeface="Franklin Gothic Heavy"/>
            </a:endParaRPr>
          </a:p>
        </p:txBody>
      </p:sp>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35</a:t>
            </a:r>
            <a:endParaRPr sz="2800" dirty="0">
              <a:latin typeface="Arial"/>
              <a:cs typeface="Arial"/>
            </a:endParaRPr>
          </a:p>
        </p:txBody>
      </p:sp>
      <p:pic>
        <p:nvPicPr>
          <p:cNvPr id="7" name="object 7"/>
          <p:cNvPicPr/>
          <p:nvPr/>
        </p:nvPicPr>
        <p:blipFill>
          <a:blip r:embed="rId3" cstate="print"/>
          <a:stretch>
            <a:fillRect/>
          </a:stretch>
        </p:blipFill>
        <p:spPr>
          <a:xfrm>
            <a:off x="457200" y="1219200"/>
            <a:ext cx="1226819" cy="1592579"/>
          </a:xfrm>
          <a:prstGeom prst="rect">
            <a:avLst/>
          </a:prstGeom>
        </p:spPr>
      </p:pic>
      <p:grpSp>
        <p:nvGrpSpPr>
          <p:cNvPr id="8" name="object 8"/>
          <p:cNvGrpSpPr/>
          <p:nvPr/>
        </p:nvGrpSpPr>
        <p:grpSpPr>
          <a:xfrm>
            <a:off x="1066800" y="152400"/>
            <a:ext cx="1188085" cy="795020"/>
            <a:chOff x="1066800" y="152400"/>
            <a:chExt cx="1188085" cy="795020"/>
          </a:xfrm>
        </p:grpSpPr>
        <p:sp>
          <p:nvSpPr>
            <p:cNvPr id="9" name="object 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0" name="object 1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1" name="object 11"/>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2679020" y="2091944"/>
            <a:ext cx="4188460" cy="1122680"/>
          </a:xfrm>
          <a:prstGeom prst="rect">
            <a:avLst/>
          </a:prstGeom>
        </p:spPr>
        <p:txBody>
          <a:bodyPr vert="horz" wrap="square" lIns="0" tIns="12700" rIns="0" bIns="0" rtlCol="0">
            <a:spAutoFit/>
          </a:bodyPr>
          <a:lstStyle/>
          <a:p>
            <a:pPr marL="12700" marR="5080" indent="912494">
              <a:lnSpc>
                <a:spcPct val="100000"/>
              </a:lnSpc>
              <a:spcBef>
                <a:spcPts val="100"/>
              </a:spcBef>
            </a:pPr>
            <a:r>
              <a:rPr sz="3600" b="1" spc="-5" dirty="0">
                <a:latin typeface="Franklin Gothic Heavy"/>
                <a:cs typeface="Franklin Gothic Heavy"/>
              </a:rPr>
              <a:t>What is a </a:t>
            </a:r>
            <a:r>
              <a:rPr sz="3600" b="1" dirty="0">
                <a:latin typeface="Franklin Gothic Heavy"/>
                <a:cs typeface="Franklin Gothic Heavy"/>
              </a:rPr>
              <a:t> “What-if</a:t>
            </a:r>
            <a:r>
              <a:rPr sz="3600" b="1" spc="-50" dirty="0">
                <a:latin typeface="Franklin Gothic Heavy"/>
                <a:cs typeface="Franklin Gothic Heavy"/>
              </a:rPr>
              <a:t> </a:t>
            </a:r>
            <a:r>
              <a:rPr sz="3600" b="1" spc="-10" dirty="0">
                <a:latin typeface="Franklin Gothic Heavy"/>
                <a:cs typeface="Franklin Gothic Heavy"/>
              </a:rPr>
              <a:t>Analysis?”</a:t>
            </a:r>
            <a:endParaRPr sz="3600" dirty="0">
              <a:latin typeface="Franklin Gothic Heavy"/>
              <a:cs typeface="Franklin Gothic Heavy"/>
            </a:endParaRPr>
          </a:p>
        </p:txBody>
      </p:sp>
      <p:grpSp>
        <p:nvGrpSpPr>
          <p:cNvPr id="5" name="object 5"/>
          <p:cNvGrpSpPr/>
          <p:nvPr/>
        </p:nvGrpSpPr>
        <p:grpSpPr>
          <a:xfrm>
            <a:off x="2700528" y="3386327"/>
            <a:ext cx="3987165" cy="3013075"/>
            <a:chOff x="2700528" y="3386327"/>
            <a:chExt cx="3987165" cy="3013075"/>
          </a:xfrm>
        </p:grpSpPr>
        <p:pic>
          <p:nvPicPr>
            <p:cNvPr id="6" name="object 6"/>
            <p:cNvPicPr/>
            <p:nvPr/>
          </p:nvPicPr>
          <p:blipFill>
            <a:blip r:embed="rId3" cstate="print"/>
            <a:stretch>
              <a:fillRect/>
            </a:stretch>
          </p:blipFill>
          <p:spPr>
            <a:xfrm>
              <a:off x="2700528" y="3386327"/>
              <a:ext cx="3986783" cy="3012935"/>
            </a:xfrm>
            <a:prstGeom prst="rect">
              <a:avLst/>
            </a:prstGeom>
          </p:spPr>
        </p:pic>
        <p:pic>
          <p:nvPicPr>
            <p:cNvPr id="7" name="object 7"/>
            <p:cNvPicPr/>
            <p:nvPr/>
          </p:nvPicPr>
          <p:blipFill>
            <a:blip r:embed="rId4" cstate="print"/>
            <a:stretch>
              <a:fillRect/>
            </a:stretch>
          </p:blipFill>
          <p:spPr>
            <a:xfrm>
              <a:off x="2895600" y="3581400"/>
              <a:ext cx="3398519" cy="2424683"/>
            </a:xfrm>
            <a:prstGeom prst="rect">
              <a:avLst/>
            </a:prstGeom>
          </p:spPr>
        </p:pic>
      </p:gr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36</a:t>
            </a:r>
            <a:endParaRPr sz="2800" dirty="0">
              <a:latin typeface="Arial"/>
              <a:cs typeface="Arial"/>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145539" y="1278127"/>
            <a:ext cx="6958330" cy="1503617"/>
          </a:xfrm>
          <a:prstGeom prst="rect">
            <a:avLst/>
          </a:prstGeom>
        </p:spPr>
        <p:txBody>
          <a:bodyPr vert="horz" wrap="square" lIns="0" tIns="13335" rIns="0" bIns="0" rtlCol="0">
            <a:spAutoFit/>
          </a:bodyPr>
          <a:lstStyle/>
          <a:p>
            <a:pPr marL="1724025" marR="714375" indent="-1108075">
              <a:lnSpc>
                <a:spcPct val="100000"/>
              </a:lnSpc>
              <a:spcBef>
                <a:spcPts val="105"/>
              </a:spcBef>
            </a:pPr>
            <a:r>
              <a:rPr sz="3200" b="1" spc="-5" dirty="0">
                <a:latin typeface="Franklin Gothic Heavy"/>
                <a:cs typeface="Franklin Gothic Heavy"/>
              </a:rPr>
              <a:t>Let’s</a:t>
            </a:r>
            <a:r>
              <a:rPr sz="3200" b="1" spc="-20" dirty="0">
                <a:latin typeface="Franklin Gothic Heavy"/>
                <a:cs typeface="Franklin Gothic Heavy"/>
              </a:rPr>
              <a:t> </a:t>
            </a:r>
            <a:r>
              <a:rPr sz="3200" b="1" dirty="0">
                <a:latin typeface="Franklin Gothic Heavy"/>
                <a:cs typeface="Franklin Gothic Heavy"/>
              </a:rPr>
              <a:t>apply</a:t>
            </a:r>
            <a:r>
              <a:rPr sz="3200" b="1" spc="-45" dirty="0">
                <a:latin typeface="Franklin Gothic Heavy"/>
                <a:cs typeface="Franklin Gothic Heavy"/>
              </a:rPr>
              <a:t> </a:t>
            </a:r>
            <a:r>
              <a:rPr sz="3200" b="1" dirty="0">
                <a:latin typeface="Franklin Gothic Heavy"/>
                <a:cs typeface="Franklin Gothic Heavy"/>
              </a:rPr>
              <a:t>a</a:t>
            </a:r>
            <a:r>
              <a:rPr sz="3200" b="1" spc="-10" dirty="0">
                <a:latin typeface="Franklin Gothic Heavy"/>
                <a:cs typeface="Franklin Gothic Heavy"/>
              </a:rPr>
              <a:t> </a:t>
            </a:r>
            <a:r>
              <a:rPr sz="3200" b="1" spc="-5" dirty="0">
                <a:latin typeface="Franklin Gothic Heavy"/>
                <a:cs typeface="Franklin Gothic Heavy"/>
              </a:rPr>
              <a:t>What-if</a:t>
            </a:r>
            <a:r>
              <a:rPr sz="3200" b="1" spc="-30" dirty="0">
                <a:latin typeface="Franklin Gothic Heavy"/>
                <a:cs typeface="Franklin Gothic Heavy"/>
              </a:rPr>
              <a:t> </a:t>
            </a:r>
            <a:r>
              <a:rPr sz="3200" b="1" spc="-10" dirty="0">
                <a:latin typeface="Franklin Gothic Heavy"/>
                <a:cs typeface="Franklin Gothic Heavy"/>
              </a:rPr>
              <a:t>Analysis </a:t>
            </a:r>
            <a:r>
              <a:rPr sz="3200" b="1" spc="-790" dirty="0">
                <a:latin typeface="Franklin Gothic Heavy"/>
                <a:cs typeface="Franklin Gothic Heavy"/>
              </a:rPr>
              <a:t> </a:t>
            </a:r>
            <a:r>
              <a:rPr sz="3200" b="1" spc="-5" dirty="0">
                <a:latin typeface="Franklin Gothic Heavy"/>
                <a:cs typeface="Franklin Gothic Heavy"/>
              </a:rPr>
              <a:t>to</a:t>
            </a:r>
            <a:r>
              <a:rPr sz="3200" b="1" spc="-10" dirty="0">
                <a:latin typeface="Franklin Gothic Heavy"/>
                <a:cs typeface="Franklin Gothic Heavy"/>
              </a:rPr>
              <a:t> </a:t>
            </a:r>
            <a:r>
              <a:rPr sz="3200" b="1" dirty="0">
                <a:latin typeface="Franklin Gothic Heavy"/>
                <a:cs typeface="Franklin Gothic Heavy"/>
              </a:rPr>
              <a:t>a</a:t>
            </a:r>
            <a:r>
              <a:rPr sz="3200" b="1" spc="-15" dirty="0">
                <a:latin typeface="Franklin Gothic Heavy"/>
                <a:cs typeface="Franklin Gothic Heavy"/>
              </a:rPr>
              <a:t> </a:t>
            </a:r>
            <a:r>
              <a:rPr sz="3200" b="1" dirty="0">
                <a:latin typeface="Franklin Gothic Heavy"/>
                <a:cs typeface="Franklin Gothic Heavy"/>
              </a:rPr>
              <a:t>real</a:t>
            </a:r>
            <a:r>
              <a:rPr sz="3200" b="1" spc="-35" dirty="0">
                <a:latin typeface="Franklin Gothic Heavy"/>
                <a:cs typeface="Franklin Gothic Heavy"/>
              </a:rPr>
              <a:t> </a:t>
            </a:r>
            <a:r>
              <a:rPr sz="3200" b="1" spc="-5" dirty="0">
                <a:latin typeface="Franklin Gothic Heavy"/>
                <a:cs typeface="Franklin Gothic Heavy"/>
              </a:rPr>
              <a:t>situation</a:t>
            </a:r>
            <a:endParaRPr lang="en-US" sz="3200" b="1" spc="-5" dirty="0">
              <a:latin typeface="Franklin Gothic Heavy"/>
              <a:cs typeface="Franklin Gothic Heavy"/>
            </a:endParaRPr>
          </a:p>
          <a:p>
            <a:pPr marL="1724025" marR="714375" indent="-1108075">
              <a:lnSpc>
                <a:spcPct val="100000"/>
              </a:lnSpc>
              <a:spcBef>
                <a:spcPts val="105"/>
              </a:spcBef>
            </a:pPr>
            <a:endParaRPr sz="3200" dirty="0">
              <a:latin typeface="Franklin Gothic Heavy"/>
              <a:cs typeface="Franklin Gothic Heavy"/>
            </a:endParaRPr>
          </a:p>
        </p:txBody>
      </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37</a:t>
            </a:r>
            <a:endParaRPr sz="2800" dirty="0">
              <a:latin typeface="Arial"/>
              <a:cs typeface="Arial"/>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pic>
        <p:nvPicPr>
          <p:cNvPr id="13" name="Picture 12"/>
          <p:cNvPicPr>
            <a:picLocks noChangeAspect="1"/>
          </p:cNvPicPr>
          <p:nvPr/>
        </p:nvPicPr>
        <p:blipFill>
          <a:blip r:embed="rId3"/>
          <a:stretch>
            <a:fillRect/>
          </a:stretch>
        </p:blipFill>
        <p:spPr>
          <a:xfrm>
            <a:off x="1431163" y="2568224"/>
            <a:ext cx="6172200" cy="42481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37</a:t>
            </a:r>
            <a:endParaRPr sz="2800" dirty="0">
              <a:latin typeface="Arial"/>
              <a:cs typeface="Arial"/>
            </a:endParaRPr>
          </a:p>
        </p:txBody>
      </p:sp>
      <p:sp>
        <p:nvSpPr>
          <p:cNvPr id="12" name="object 12"/>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pic>
        <p:nvPicPr>
          <p:cNvPr id="13" name="Picture 12"/>
          <p:cNvPicPr>
            <a:picLocks noChangeAspect="1"/>
          </p:cNvPicPr>
          <p:nvPr/>
        </p:nvPicPr>
        <p:blipFill>
          <a:blip r:embed="rId3"/>
          <a:stretch>
            <a:fillRect/>
          </a:stretch>
        </p:blipFill>
        <p:spPr>
          <a:xfrm>
            <a:off x="1431163" y="2209800"/>
            <a:ext cx="6172200" cy="4248150"/>
          </a:xfrm>
          <a:prstGeom prst="rect">
            <a:avLst/>
          </a:prstGeom>
        </p:spPr>
      </p:pic>
      <p:sp>
        <p:nvSpPr>
          <p:cNvPr id="5" name="TextBox 4"/>
          <p:cNvSpPr txBox="1"/>
          <p:nvPr/>
        </p:nvSpPr>
        <p:spPr>
          <a:xfrm>
            <a:off x="1219200" y="856869"/>
            <a:ext cx="7162800" cy="923330"/>
          </a:xfrm>
          <a:prstGeom prst="rect">
            <a:avLst/>
          </a:prstGeom>
          <a:noFill/>
        </p:spPr>
        <p:txBody>
          <a:bodyPr wrap="square" rtlCol="0">
            <a:spAutoFit/>
          </a:bodyPr>
          <a:lstStyle/>
          <a:p>
            <a:r>
              <a:rPr lang="en-US" dirty="0"/>
              <a:t>You need to clean this siding.  The roof peak is 20’.  There is a satellite feed, a 220 V power drop and an alarm box.  You are using a chemical that is slightly corrosive.</a:t>
            </a:r>
          </a:p>
        </p:txBody>
      </p:sp>
    </p:spTree>
    <p:extLst>
      <p:ext uri="{BB962C8B-B14F-4D97-AF65-F5344CB8AC3E}">
        <p14:creationId xmlns:p14="http://schemas.microsoft.com/office/powerpoint/2010/main" val="1648425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396366" y="1521968"/>
            <a:ext cx="8428355" cy="513715"/>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Franklin Gothic Heavy"/>
                <a:cs typeface="Franklin Gothic Heavy"/>
              </a:rPr>
              <a:t>Let’s</a:t>
            </a:r>
            <a:r>
              <a:rPr sz="3200" b="1" spc="-25" dirty="0">
                <a:latin typeface="Franklin Gothic Heavy"/>
                <a:cs typeface="Franklin Gothic Heavy"/>
              </a:rPr>
              <a:t> </a:t>
            </a:r>
            <a:r>
              <a:rPr sz="3200" b="1" dirty="0">
                <a:latin typeface="Franklin Gothic Heavy"/>
                <a:cs typeface="Franklin Gothic Heavy"/>
              </a:rPr>
              <a:t>apply</a:t>
            </a:r>
            <a:r>
              <a:rPr sz="3200" b="1" spc="-45" dirty="0">
                <a:latin typeface="Franklin Gothic Heavy"/>
                <a:cs typeface="Franklin Gothic Heavy"/>
              </a:rPr>
              <a:t> </a:t>
            </a:r>
            <a:r>
              <a:rPr sz="3200" b="1" dirty="0">
                <a:latin typeface="Franklin Gothic Heavy"/>
                <a:cs typeface="Franklin Gothic Heavy"/>
              </a:rPr>
              <a:t>a</a:t>
            </a:r>
            <a:r>
              <a:rPr sz="3200" b="1" spc="-10" dirty="0">
                <a:latin typeface="Franklin Gothic Heavy"/>
                <a:cs typeface="Franklin Gothic Heavy"/>
              </a:rPr>
              <a:t> </a:t>
            </a:r>
            <a:r>
              <a:rPr sz="3200" b="1" spc="-5" dirty="0">
                <a:latin typeface="Franklin Gothic Heavy"/>
                <a:cs typeface="Franklin Gothic Heavy"/>
              </a:rPr>
              <a:t>What-if</a:t>
            </a:r>
            <a:r>
              <a:rPr sz="3200" b="1" spc="-35" dirty="0">
                <a:latin typeface="Franklin Gothic Heavy"/>
                <a:cs typeface="Franklin Gothic Heavy"/>
              </a:rPr>
              <a:t> </a:t>
            </a:r>
            <a:r>
              <a:rPr sz="3200" b="1" spc="-5" dirty="0">
                <a:latin typeface="Franklin Gothic Heavy"/>
                <a:cs typeface="Franklin Gothic Heavy"/>
              </a:rPr>
              <a:t>Analysis</a:t>
            </a:r>
            <a:r>
              <a:rPr sz="3200" b="1" spc="-30" dirty="0">
                <a:latin typeface="Franklin Gothic Heavy"/>
                <a:cs typeface="Franklin Gothic Heavy"/>
              </a:rPr>
              <a:t> </a:t>
            </a:r>
            <a:r>
              <a:rPr sz="3200" b="1" spc="-5" dirty="0">
                <a:latin typeface="Franklin Gothic Heavy"/>
                <a:cs typeface="Franklin Gothic Heavy"/>
              </a:rPr>
              <a:t>to this </a:t>
            </a:r>
            <a:r>
              <a:rPr sz="3200" b="1" dirty="0">
                <a:latin typeface="Franklin Gothic Heavy"/>
                <a:cs typeface="Franklin Gothic Heavy"/>
              </a:rPr>
              <a:t>project</a:t>
            </a:r>
            <a:endParaRPr sz="3200" dirty="0">
              <a:latin typeface="Franklin Gothic Heavy"/>
              <a:cs typeface="Franklin Gothic Heavy"/>
            </a:endParaRPr>
          </a:p>
        </p:txBody>
      </p:sp>
      <p:graphicFrame>
        <p:nvGraphicFramePr>
          <p:cNvPr id="5" name="object 5"/>
          <p:cNvGraphicFramePr>
            <a:graphicFrameLocks noGrp="1"/>
          </p:cNvGraphicFramePr>
          <p:nvPr/>
        </p:nvGraphicFramePr>
        <p:xfrm>
          <a:off x="374650" y="2432050"/>
          <a:ext cx="8534400" cy="3159755"/>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822960">
                <a:tc>
                  <a:txBody>
                    <a:bodyPr/>
                    <a:lstStyle/>
                    <a:p>
                      <a:pPr marL="859790">
                        <a:lnSpc>
                          <a:spcPct val="100000"/>
                        </a:lnSpc>
                        <a:spcBef>
                          <a:spcPts val="285"/>
                        </a:spcBef>
                      </a:pPr>
                      <a:r>
                        <a:rPr sz="2400" spc="-5" dirty="0">
                          <a:solidFill>
                            <a:srgbClr val="FFFFFF"/>
                          </a:solidFill>
                          <a:latin typeface="Franklin Gothic Medium"/>
                          <a:cs typeface="Franklin Gothic Medium"/>
                        </a:rPr>
                        <a:t>What-If?</a:t>
                      </a:r>
                      <a:endParaRPr sz="2400" dirty="0">
                        <a:latin typeface="Franklin Gothic Medium"/>
                        <a:cs typeface="Franklin Gothic Medium"/>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tc>
                  <a:txBody>
                    <a:bodyPr/>
                    <a:lstStyle/>
                    <a:p>
                      <a:pPr algn="ctr">
                        <a:lnSpc>
                          <a:spcPct val="100000"/>
                        </a:lnSpc>
                        <a:spcBef>
                          <a:spcPts val="285"/>
                        </a:spcBef>
                      </a:pPr>
                      <a:r>
                        <a:rPr sz="2400" spc="-5" dirty="0">
                          <a:solidFill>
                            <a:srgbClr val="FFFFFF"/>
                          </a:solidFill>
                          <a:latin typeface="Franklin Gothic Medium"/>
                          <a:cs typeface="Franklin Gothic Medium"/>
                        </a:rPr>
                        <a:t>Result</a:t>
                      </a:r>
                      <a:endParaRPr sz="2400" dirty="0">
                        <a:latin typeface="Franklin Gothic Medium"/>
                        <a:cs typeface="Franklin Gothic Medium"/>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tc>
                  <a:txBody>
                    <a:bodyPr/>
                    <a:lstStyle/>
                    <a:p>
                      <a:pPr algn="ctr">
                        <a:lnSpc>
                          <a:spcPct val="100000"/>
                        </a:lnSpc>
                        <a:spcBef>
                          <a:spcPts val="285"/>
                        </a:spcBef>
                      </a:pPr>
                      <a:r>
                        <a:rPr sz="2400" spc="-5" dirty="0">
                          <a:solidFill>
                            <a:srgbClr val="FFFFFF"/>
                          </a:solidFill>
                          <a:latin typeface="Franklin Gothic Medium"/>
                          <a:cs typeface="Franklin Gothic Medium"/>
                        </a:rPr>
                        <a:t>Controls</a:t>
                      </a:r>
                      <a:endParaRPr sz="2400" dirty="0">
                        <a:latin typeface="Franklin Gothic Medium"/>
                        <a:cs typeface="Franklin Gothic Medium"/>
                      </a:endParaRPr>
                    </a:p>
                    <a:p>
                      <a:pPr algn="ctr">
                        <a:lnSpc>
                          <a:spcPct val="100000"/>
                        </a:lnSpc>
                      </a:pPr>
                      <a:r>
                        <a:rPr sz="2400" dirty="0">
                          <a:solidFill>
                            <a:srgbClr val="FFFFFF"/>
                          </a:solidFill>
                          <a:latin typeface="Franklin Gothic Medium"/>
                          <a:cs typeface="Franklin Gothic Medium"/>
                        </a:rPr>
                        <a:t>in</a:t>
                      </a:r>
                      <a:r>
                        <a:rPr sz="2400" spc="-2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place</a:t>
                      </a:r>
                      <a:r>
                        <a:rPr sz="2400" spc="-15" dirty="0">
                          <a:solidFill>
                            <a:srgbClr val="FFFFFF"/>
                          </a:solidFill>
                          <a:latin typeface="Franklin Gothic Medium"/>
                          <a:cs typeface="Franklin Gothic Medium"/>
                        </a:rPr>
                        <a:t> </a:t>
                      </a:r>
                      <a:r>
                        <a:rPr sz="2400" dirty="0">
                          <a:solidFill>
                            <a:srgbClr val="FFFFFF"/>
                          </a:solidFill>
                          <a:latin typeface="Franklin Gothic Medium"/>
                          <a:cs typeface="Franklin Gothic Medium"/>
                        </a:rPr>
                        <a:t>or</a:t>
                      </a:r>
                      <a:r>
                        <a:rPr sz="2400" spc="-1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needed</a:t>
                      </a:r>
                      <a:endParaRPr sz="2400" dirty="0">
                        <a:latin typeface="Franklin Gothic Medium"/>
                        <a:cs typeface="Franklin Gothic Medium"/>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extLst>
                  <a:ext uri="{0D108BD9-81ED-4DB2-BD59-A6C34878D82A}">
                    <a16:rowId xmlns:a16="http://schemas.microsoft.com/office/drawing/2014/main" val="10000"/>
                  </a:ext>
                </a:extLst>
              </a:tr>
              <a:tr h="467359">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CCCC"/>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CCCC"/>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CCCC"/>
                    </a:solidFill>
                  </a:tcPr>
                </a:tc>
                <a:extLst>
                  <a:ext uri="{0D108BD9-81ED-4DB2-BD59-A6C34878D82A}">
                    <a16:rowId xmlns:a16="http://schemas.microsoft.com/office/drawing/2014/main" val="10001"/>
                  </a:ext>
                </a:extLst>
              </a:tr>
              <a:tr h="467359">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extLst>
                  <a:ext uri="{0D108BD9-81ED-4DB2-BD59-A6C34878D82A}">
                    <a16:rowId xmlns:a16="http://schemas.microsoft.com/office/drawing/2014/main" val="10002"/>
                  </a:ext>
                </a:extLst>
              </a:tr>
              <a:tr h="467359">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CCC"/>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CCC"/>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CCC"/>
                    </a:solidFill>
                  </a:tcPr>
                </a:tc>
                <a:extLst>
                  <a:ext uri="{0D108BD9-81ED-4DB2-BD59-A6C34878D82A}">
                    <a16:rowId xmlns:a16="http://schemas.microsoft.com/office/drawing/2014/main" val="10003"/>
                  </a:ext>
                </a:extLst>
              </a:tr>
              <a:tr h="467359">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8"/>
                    </a:solidFill>
                  </a:tcPr>
                </a:tc>
                <a:extLst>
                  <a:ext uri="{0D108BD9-81ED-4DB2-BD59-A6C34878D82A}">
                    <a16:rowId xmlns:a16="http://schemas.microsoft.com/office/drawing/2014/main" val="10004"/>
                  </a:ext>
                </a:extLst>
              </a:tr>
              <a:tr h="467359">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CCC"/>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CCC"/>
                    </a:solidFill>
                  </a:tcPr>
                </a:tc>
                <a:tc>
                  <a:txBody>
                    <a:bodyPr/>
                    <a:lstStyle/>
                    <a:p>
                      <a:pPr>
                        <a:lnSpc>
                          <a:spcPct val="100000"/>
                        </a:lnSpc>
                      </a:pP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CCCC"/>
                    </a:solidFill>
                  </a:tcPr>
                </a:tc>
                <a:extLst>
                  <a:ext uri="{0D108BD9-81ED-4DB2-BD59-A6C34878D82A}">
                    <a16:rowId xmlns:a16="http://schemas.microsoft.com/office/drawing/2014/main" val="10005"/>
                  </a:ext>
                </a:extLst>
              </a:tr>
            </a:tbl>
          </a:graphicData>
        </a:graphic>
      </p:graphicFrame>
      <p:sp>
        <p:nvSpPr>
          <p:cNvPr id="6" name="object 6"/>
          <p:cNvSpPr txBox="1"/>
          <p:nvPr/>
        </p:nvSpPr>
        <p:spPr>
          <a:xfrm>
            <a:off x="459765" y="5886703"/>
            <a:ext cx="484187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Franklin Gothic Medium"/>
                <a:cs typeface="Franklin Gothic Medium"/>
              </a:rPr>
              <a:t>Start</a:t>
            </a:r>
            <a:r>
              <a:rPr sz="2400" spc="25" dirty="0">
                <a:latin typeface="Franklin Gothic Medium"/>
                <a:cs typeface="Franklin Gothic Medium"/>
              </a:rPr>
              <a:t> </a:t>
            </a:r>
            <a:r>
              <a:rPr sz="2400" i="1" spc="-5" dirty="0">
                <a:solidFill>
                  <a:srgbClr val="276B56"/>
                </a:solidFill>
                <a:latin typeface="Franklin Gothic Medium"/>
                <a:cs typeface="Franklin Gothic Medium"/>
              </a:rPr>
              <a:t>each</a:t>
            </a:r>
            <a:r>
              <a:rPr sz="2400" i="1" dirty="0">
                <a:solidFill>
                  <a:srgbClr val="276B56"/>
                </a:solidFill>
                <a:latin typeface="Franklin Gothic Medium"/>
                <a:cs typeface="Franklin Gothic Medium"/>
              </a:rPr>
              <a:t> </a:t>
            </a:r>
            <a:r>
              <a:rPr sz="2400" spc="-5" dirty="0">
                <a:latin typeface="Franklin Gothic Medium"/>
                <a:cs typeface="Franklin Gothic Medium"/>
              </a:rPr>
              <a:t>question</a:t>
            </a:r>
            <a:r>
              <a:rPr sz="2400" dirty="0">
                <a:latin typeface="Franklin Gothic Medium"/>
                <a:cs typeface="Franklin Gothic Medium"/>
              </a:rPr>
              <a:t> </a:t>
            </a:r>
            <a:r>
              <a:rPr sz="2400" spc="-5" dirty="0">
                <a:latin typeface="Franklin Gothic Medium"/>
                <a:cs typeface="Franklin Gothic Medium"/>
              </a:rPr>
              <a:t>with</a:t>
            </a:r>
            <a:r>
              <a:rPr sz="2400" spc="10" dirty="0">
                <a:latin typeface="Franklin Gothic Medium"/>
                <a:cs typeface="Franklin Gothic Medium"/>
              </a:rPr>
              <a:t> </a:t>
            </a:r>
            <a:r>
              <a:rPr sz="2400" dirty="0">
                <a:latin typeface="Franklin Gothic Medium"/>
                <a:cs typeface="Franklin Gothic Medium"/>
              </a:rPr>
              <a:t>“What </a:t>
            </a:r>
            <a:r>
              <a:rPr sz="2400" spc="-5" dirty="0">
                <a:latin typeface="Franklin Gothic Medium"/>
                <a:cs typeface="Franklin Gothic Medium"/>
              </a:rPr>
              <a:t>if…?”</a:t>
            </a:r>
            <a:endParaRPr sz="2400" dirty="0">
              <a:latin typeface="Franklin Gothic Medium"/>
              <a:cs typeface="Franklin Gothic Medium"/>
            </a:endParaRPr>
          </a:p>
        </p:txBody>
      </p:sp>
      <p:sp>
        <p:nvSpPr>
          <p:cNvPr id="7" name="object 7"/>
          <p:cNvSpPr txBox="1"/>
          <p:nvPr/>
        </p:nvSpPr>
        <p:spPr>
          <a:xfrm>
            <a:off x="8398891" y="290258"/>
            <a:ext cx="4222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Arial"/>
                <a:cs typeface="Arial"/>
              </a:rPr>
              <a:t>39</a:t>
            </a:r>
            <a:endParaRPr sz="2800" dirty="0">
              <a:latin typeface="Arial"/>
              <a:cs typeface="Arial"/>
            </a:endParaRPr>
          </a:p>
        </p:txBody>
      </p:sp>
      <p:grpSp>
        <p:nvGrpSpPr>
          <p:cNvPr id="8" name="object 8"/>
          <p:cNvGrpSpPr/>
          <p:nvPr/>
        </p:nvGrpSpPr>
        <p:grpSpPr>
          <a:xfrm>
            <a:off x="1066800" y="152400"/>
            <a:ext cx="1188085" cy="795020"/>
            <a:chOff x="1066800" y="152400"/>
            <a:chExt cx="1188085" cy="795020"/>
          </a:xfrm>
        </p:grpSpPr>
        <p:sp>
          <p:nvSpPr>
            <p:cNvPr id="9" name="object 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0" name="object 1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1" name="object 11"/>
          <p:cNvSpPr txBox="1"/>
          <p:nvPr/>
        </p:nvSpPr>
        <p:spPr>
          <a:xfrm>
            <a:off x="1431163" y="375694"/>
            <a:ext cx="41338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J</a:t>
            </a:r>
            <a:r>
              <a:rPr sz="1600" b="1" spc="5" dirty="0">
                <a:solidFill>
                  <a:srgbClr val="FFFFFF"/>
                </a:solidFill>
                <a:latin typeface="Microsoft Sans Serif"/>
                <a:cs typeface="Microsoft Sans Serif"/>
              </a:rPr>
              <a:t>HA</a:t>
            </a:r>
            <a:endParaRPr sz="1600" dirty="0">
              <a:latin typeface="Microsoft Sans Serif"/>
              <a:cs typeface="Microsoft Sans Serif"/>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569878" y="2815844"/>
            <a:ext cx="6437630" cy="1122680"/>
          </a:xfrm>
          <a:prstGeom prst="rect">
            <a:avLst/>
          </a:prstGeom>
        </p:spPr>
        <p:txBody>
          <a:bodyPr vert="horz" wrap="square" lIns="0" tIns="12700" rIns="0" bIns="0" rtlCol="0">
            <a:spAutoFit/>
          </a:bodyPr>
          <a:lstStyle/>
          <a:p>
            <a:pPr marL="1146175" marR="5080" indent="-1134110">
              <a:lnSpc>
                <a:spcPct val="100000"/>
              </a:lnSpc>
              <a:spcBef>
                <a:spcPts val="100"/>
              </a:spcBef>
            </a:pPr>
            <a:r>
              <a:rPr sz="3600" b="1" dirty="0">
                <a:latin typeface="Franklin Gothic Heavy"/>
                <a:cs typeface="Franklin Gothic Heavy"/>
              </a:rPr>
              <a:t>List</a:t>
            </a:r>
            <a:r>
              <a:rPr sz="3600" b="1" spc="-10" dirty="0">
                <a:latin typeface="Franklin Gothic Heavy"/>
                <a:cs typeface="Franklin Gothic Heavy"/>
              </a:rPr>
              <a:t> </a:t>
            </a:r>
            <a:r>
              <a:rPr sz="3600" b="1" spc="-5" dirty="0">
                <a:latin typeface="Franklin Gothic Heavy"/>
                <a:cs typeface="Franklin Gothic Heavy"/>
              </a:rPr>
              <a:t>3</a:t>
            </a:r>
            <a:r>
              <a:rPr sz="3600" b="1" spc="-15" dirty="0">
                <a:latin typeface="Franklin Gothic Heavy"/>
                <a:cs typeface="Franklin Gothic Heavy"/>
              </a:rPr>
              <a:t> </a:t>
            </a:r>
            <a:r>
              <a:rPr sz="3600" b="1" spc="-10" dirty="0">
                <a:latin typeface="Franklin Gothic Heavy"/>
                <a:cs typeface="Franklin Gothic Heavy"/>
              </a:rPr>
              <a:t>potential</a:t>
            </a:r>
            <a:r>
              <a:rPr sz="3600" b="1" spc="15" dirty="0">
                <a:latin typeface="Franklin Gothic Heavy"/>
                <a:cs typeface="Franklin Gothic Heavy"/>
              </a:rPr>
              <a:t> </a:t>
            </a:r>
            <a:r>
              <a:rPr sz="3600" b="1" spc="-5" dirty="0">
                <a:latin typeface="Franklin Gothic Heavy"/>
                <a:cs typeface="Franklin Gothic Heavy"/>
              </a:rPr>
              <a:t>problems</a:t>
            </a:r>
            <a:r>
              <a:rPr sz="3600" b="1" dirty="0">
                <a:latin typeface="Franklin Gothic Heavy"/>
                <a:cs typeface="Franklin Gothic Heavy"/>
              </a:rPr>
              <a:t> </a:t>
            </a:r>
            <a:r>
              <a:rPr sz="3600" b="1" spc="-10" dirty="0">
                <a:latin typeface="Franklin Gothic Heavy"/>
                <a:cs typeface="Franklin Gothic Heavy"/>
              </a:rPr>
              <a:t>with </a:t>
            </a:r>
            <a:r>
              <a:rPr sz="3600" b="1" spc="-885" dirty="0">
                <a:latin typeface="Franklin Gothic Heavy"/>
                <a:cs typeface="Franklin Gothic Heavy"/>
              </a:rPr>
              <a:t> </a:t>
            </a:r>
            <a:r>
              <a:rPr sz="3600" b="1" spc="-15" dirty="0">
                <a:latin typeface="Franklin Gothic Heavy"/>
                <a:cs typeface="Franklin Gothic Heavy"/>
              </a:rPr>
              <a:t>incentive</a:t>
            </a:r>
            <a:r>
              <a:rPr sz="3600" b="1" spc="25" dirty="0">
                <a:latin typeface="Franklin Gothic Heavy"/>
                <a:cs typeface="Franklin Gothic Heavy"/>
              </a:rPr>
              <a:t> </a:t>
            </a:r>
            <a:r>
              <a:rPr sz="3600" b="1" spc="-5" dirty="0">
                <a:latin typeface="Franklin Gothic Heavy"/>
                <a:cs typeface="Franklin Gothic Heavy"/>
              </a:rPr>
              <a:t>programs</a:t>
            </a:r>
            <a:endParaRPr sz="3600" dirty="0">
              <a:latin typeface="Franklin Gothic Heavy"/>
              <a:cs typeface="Franklin Gothic Heavy"/>
            </a:endParaRPr>
          </a:p>
        </p:txBody>
      </p:sp>
      <p:grpSp>
        <p:nvGrpSpPr>
          <p:cNvPr id="5" name="object 5"/>
          <p:cNvGrpSpPr/>
          <p:nvPr/>
        </p:nvGrpSpPr>
        <p:grpSpPr>
          <a:xfrm>
            <a:off x="6432804" y="5541264"/>
            <a:ext cx="2603500" cy="1079500"/>
            <a:chOff x="6432804" y="5541264"/>
            <a:chExt cx="2603500" cy="1079500"/>
          </a:xfrm>
        </p:grpSpPr>
        <p:pic>
          <p:nvPicPr>
            <p:cNvPr id="6" name="object 6"/>
            <p:cNvPicPr/>
            <p:nvPr/>
          </p:nvPicPr>
          <p:blipFill>
            <a:blip r:embed="rId3" cstate="print"/>
            <a:stretch>
              <a:fillRect/>
            </a:stretch>
          </p:blipFill>
          <p:spPr>
            <a:xfrm>
              <a:off x="6432804" y="5541264"/>
              <a:ext cx="2602991" cy="1078991"/>
            </a:xfrm>
            <a:prstGeom prst="rect">
              <a:avLst/>
            </a:prstGeom>
          </p:spPr>
        </p:pic>
        <p:pic>
          <p:nvPicPr>
            <p:cNvPr id="7" name="object 7"/>
            <p:cNvPicPr/>
            <p:nvPr/>
          </p:nvPicPr>
          <p:blipFill>
            <a:blip r:embed="rId4" cstate="print"/>
            <a:stretch>
              <a:fillRect/>
            </a:stretch>
          </p:blipFill>
          <p:spPr>
            <a:xfrm>
              <a:off x="6509004" y="5652516"/>
              <a:ext cx="2244851" cy="914399"/>
            </a:xfrm>
            <a:prstGeom prst="rect">
              <a:avLst/>
            </a:prstGeom>
          </p:spPr>
        </p:pic>
        <p:pic>
          <p:nvPicPr>
            <p:cNvPr id="8" name="object 8"/>
            <p:cNvPicPr/>
            <p:nvPr/>
          </p:nvPicPr>
          <p:blipFill>
            <a:blip r:embed="rId5" cstate="print"/>
            <a:stretch>
              <a:fillRect/>
            </a:stretch>
          </p:blipFill>
          <p:spPr>
            <a:xfrm>
              <a:off x="8205216" y="5652516"/>
              <a:ext cx="754379" cy="914399"/>
            </a:xfrm>
            <a:prstGeom prst="rect">
              <a:avLst/>
            </a:prstGeom>
          </p:spPr>
        </p:pic>
      </p:grpSp>
      <p:sp>
        <p:nvSpPr>
          <p:cNvPr id="9" name="object 9"/>
          <p:cNvSpPr txBox="1"/>
          <p:nvPr/>
        </p:nvSpPr>
        <p:spPr>
          <a:xfrm>
            <a:off x="6770749" y="5744523"/>
            <a:ext cx="1927860" cy="51371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FF"/>
                </a:solidFill>
                <a:latin typeface="Calibri"/>
                <a:cs typeface="Calibri"/>
              </a:rPr>
              <a:t>Objective</a:t>
            </a:r>
            <a:r>
              <a:rPr sz="3200" b="1" spc="-105" dirty="0">
                <a:solidFill>
                  <a:srgbClr val="FFFFFF"/>
                </a:solidFill>
                <a:latin typeface="Calibri"/>
                <a:cs typeface="Calibri"/>
              </a:rPr>
              <a:t> </a:t>
            </a:r>
            <a:r>
              <a:rPr sz="3200" b="1" dirty="0">
                <a:solidFill>
                  <a:srgbClr val="FFFFFF"/>
                </a:solidFill>
                <a:latin typeface="Calibri"/>
                <a:cs typeface="Calibri"/>
              </a:rPr>
              <a:t>4</a:t>
            </a:r>
            <a:endParaRPr sz="3200" dirty="0">
              <a:latin typeface="Calibri"/>
              <a:cs typeface="Calibri"/>
            </a:endParaRPr>
          </a:p>
        </p:txBody>
      </p:sp>
      <p:sp>
        <p:nvSpPr>
          <p:cNvPr id="10" name="object 10"/>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41</a:t>
            </a:r>
            <a:endParaRPr sz="2800" dirty="0">
              <a:latin typeface="Arial"/>
              <a:cs typeface="Arial"/>
            </a:endParaRPr>
          </a:p>
        </p:txBody>
      </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5672340" y="4328159"/>
            <a:ext cx="3472179" cy="2529840"/>
            <a:chOff x="5672340" y="4328159"/>
            <a:chExt cx="3472179" cy="2529840"/>
          </a:xfrm>
        </p:grpSpPr>
        <p:pic>
          <p:nvPicPr>
            <p:cNvPr id="5" name="object 5"/>
            <p:cNvPicPr/>
            <p:nvPr/>
          </p:nvPicPr>
          <p:blipFill>
            <a:blip r:embed="rId3" cstate="print"/>
            <a:stretch>
              <a:fillRect/>
            </a:stretch>
          </p:blipFill>
          <p:spPr>
            <a:xfrm>
              <a:off x="5672340" y="4328159"/>
              <a:ext cx="3471659" cy="2529840"/>
            </a:xfrm>
            <a:prstGeom prst="rect">
              <a:avLst/>
            </a:prstGeom>
          </p:spPr>
        </p:pic>
        <p:pic>
          <p:nvPicPr>
            <p:cNvPr id="6" name="object 6"/>
            <p:cNvPicPr/>
            <p:nvPr/>
          </p:nvPicPr>
          <p:blipFill>
            <a:blip r:embed="rId4" cstate="print"/>
            <a:stretch>
              <a:fillRect/>
            </a:stretch>
          </p:blipFill>
          <p:spPr>
            <a:xfrm>
              <a:off x="5867399" y="4523231"/>
              <a:ext cx="3009899" cy="2334768"/>
            </a:xfrm>
            <a:prstGeom prst="rect">
              <a:avLst/>
            </a:prstGeom>
          </p:spPr>
        </p:pic>
      </p:grpSp>
      <p:sp>
        <p:nvSpPr>
          <p:cNvPr id="7" name="object 7"/>
          <p:cNvSpPr txBox="1"/>
          <p:nvPr/>
        </p:nvSpPr>
        <p:spPr>
          <a:xfrm>
            <a:off x="1391570" y="3164863"/>
            <a:ext cx="6358255" cy="1472565"/>
          </a:xfrm>
          <a:prstGeom prst="rect">
            <a:avLst/>
          </a:prstGeom>
        </p:spPr>
        <p:txBody>
          <a:bodyPr vert="horz" wrap="square" lIns="0" tIns="144780" rIns="0" bIns="0" rtlCol="0">
            <a:spAutoFit/>
          </a:bodyPr>
          <a:lstStyle/>
          <a:p>
            <a:pPr marL="12700">
              <a:lnSpc>
                <a:spcPct val="100000"/>
              </a:lnSpc>
              <a:spcBef>
                <a:spcPts val="1140"/>
              </a:spcBef>
            </a:pPr>
            <a:r>
              <a:rPr sz="4000" b="1" spc="-5" dirty="0">
                <a:latin typeface="Franklin Gothic Heavy"/>
                <a:cs typeface="Franklin Gothic Heavy"/>
              </a:rPr>
              <a:t>Safety</a:t>
            </a:r>
            <a:r>
              <a:rPr sz="4000" b="1" spc="-35" dirty="0">
                <a:latin typeface="Franklin Gothic Heavy"/>
                <a:cs typeface="Franklin Gothic Heavy"/>
              </a:rPr>
              <a:t> </a:t>
            </a:r>
            <a:r>
              <a:rPr sz="4000" b="1" spc="-10" dirty="0">
                <a:latin typeface="Franklin Gothic Heavy"/>
                <a:cs typeface="Franklin Gothic Heavy"/>
              </a:rPr>
              <a:t>Incentive</a:t>
            </a:r>
            <a:r>
              <a:rPr sz="4000" b="1" spc="-50" dirty="0">
                <a:latin typeface="Franklin Gothic Heavy"/>
                <a:cs typeface="Franklin Gothic Heavy"/>
              </a:rPr>
              <a:t> </a:t>
            </a:r>
            <a:r>
              <a:rPr sz="4000" b="1" dirty="0">
                <a:latin typeface="Franklin Gothic Heavy"/>
                <a:cs typeface="Franklin Gothic Heavy"/>
              </a:rPr>
              <a:t>Programs</a:t>
            </a:r>
            <a:endParaRPr sz="4000" dirty="0">
              <a:latin typeface="Franklin Gothic Heavy"/>
              <a:cs typeface="Franklin Gothic Heavy"/>
            </a:endParaRPr>
          </a:p>
          <a:p>
            <a:pPr marR="287020" algn="ctr">
              <a:lnSpc>
                <a:spcPct val="100000"/>
              </a:lnSpc>
              <a:spcBef>
                <a:spcPts val="990"/>
              </a:spcBef>
            </a:pPr>
            <a:r>
              <a:rPr sz="3800" i="1" spc="-105" dirty="0">
                <a:latin typeface="Franklin Gothic Medium"/>
                <a:cs typeface="Franklin Gothic Medium"/>
              </a:rPr>
              <a:t>Do</a:t>
            </a:r>
            <a:r>
              <a:rPr sz="3800" i="1" spc="-110" dirty="0">
                <a:latin typeface="Franklin Gothic Medium"/>
                <a:cs typeface="Franklin Gothic Medium"/>
              </a:rPr>
              <a:t> </a:t>
            </a:r>
            <a:r>
              <a:rPr sz="3800" i="1" spc="-130" dirty="0">
                <a:latin typeface="Franklin Gothic Medium"/>
                <a:cs typeface="Franklin Gothic Medium"/>
              </a:rPr>
              <a:t>They</a:t>
            </a:r>
            <a:r>
              <a:rPr sz="3800" i="1" spc="-50" dirty="0">
                <a:latin typeface="Franklin Gothic Medium"/>
                <a:cs typeface="Franklin Gothic Medium"/>
              </a:rPr>
              <a:t> </a:t>
            </a:r>
            <a:r>
              <a:rPr sz="3800" i="1" spc="-114" dirty="0">
                <a:latin typeface="Franklin Gothic Medium"/>
                <a:cs typeface="Franklin Gothic Medium"/>
              </a:rPr>
              <a:t>Work?</a:t>
            </a:r>
            <a:endParaRPr sz="3800" dirty="0">
              <a:latin typeface="Franklin Gothic Medium"/>
              <a:cs typeface="Franklin Gothic Medium"/>
            </a:endParaRPr>
          </a:p>
        </p:txBody>
      </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42</a:t>
            </a:r>
            <a:endParaRPr sz="2800" dirty="0">
              <a:latin typeface="Arial"/>
              <a:cs typeface="Arial"/>
            </a:endParaRPr>
          </a:p>
        </p:txBody>
      </p:sp>
      <p:grpSp>
        <p:nvGrpSpPr>
          <p:cNvPr id="9" name="object 9"/>
          <p:cNvGrpSpPr/>
          <p:nvPr/>
        </p:nvGrpSpPr>
        <p:grpSpPr>
          <a:xfrm>
            <a:off x="4676995" y="1339764"/>
            <a:ext cx="2893695" cy="1156335"/>
            <a:chOff x="4676995" y="1339764"/>
            <a:chExt cx="2893695" cy="1156335"/>
          </a:xfrm>
        </p:grpSpPr>
        <p:pic>
          <p:nvPicPr>
            <p:cNvPr id="10" name="object 10"/>
            <p:cNvPicPr/>
            <p:nvPr/>
          </p:nvPicPr>
          <p:blipFill>
            <a:blip r:embed="rId5" cstate="print"/>
            <a:stretch>
              <a:fillRect/>
            </a:stretch>
          </p:blipFill>
          <p:spPr>
            <a:xfrm>
              <a:off x="4676995" y="2378608"/>
              <a:ext cx="112158" cy="113609"/>
            </a:xfrm>
            <a:prstGeom prst="rect">
              <a:avLst/>
            </a:prstGeom>
          </p:spPr>
        </p:pic>
        <p:sp>
          <p:nvSpPr>
            <p:cNvPr id="11" name="object 11"/>
            <p:cNvSpPr/>
            <p:nvPr/>
          </p:nvSpPr>
          <p:spPr>
            <a:xfrm>
              <a:off x="4821680" y="1339764"/>
              <a:ext cx="2748915" cy="1156335"/>
            </a:xfrm>
            <a:custGeom>
              <a:avLst/>
              <a:gdLst/>
              <a:ahLst/>
              <a:cxnLst/>
              <a:rect l="l" t="t" r="r" b="b"/>
              <a:pathLst>
                <a:path w="2748915" h="1156335">
                  <a:moveTo>
                    <a:pt x="48996" y="907237"/>
                  </a:moveTo>
                  <a:lnTo>
                    <a:pt x="0" y="924229"/>
                  </a:lnTo>
                  <a:lnTo>
                    <a:pt x="158864" y="1156195"/>
                  </a:lnTo>
                  <a:lnTo>
                    <a:pt x="206362" y="1139723"/>
                  </a:lnTo>
                  <a:lnTo>
                    <a:pt x="200525" y="1076845"/>
                  </a:lnTo>
                  <a:lnTo>
                    <a:pt x="163309" y="1076845"/>
                  </a:lnTo>
                  <a:lnTo>
                    <a:pt x="48996" y="907237"/>
                  </a:lnTo>
                  <a:close/>
                </a:path>
                <a:path w="2748915" h="1156335">
                  <a:moveTo>
                    <a:pt x="244452" y="935177"/>
                  </a:moveTo>
                  <a:lnTo>
                    <a:pt x="187375" y="935177"/>
                  </a:lnTo>
                  <a:lnTo>
                    <a:pt x="303783" y="1105941"/>
                  </a:lnTo>
                  <a:lnTo>
                    <a:pt x="352221" y="1089152"/>
                  </a:lnTo>
                  <a:lnTo>
                    <a:pt x="347702" y="1026922"/>
                  </a:lnTo>
                  <a:lnTo>
                    <a:pt x="307301" y="1026922"/>
                  </a:lnTo>
                  <a:lnTo>
                    <a:pt x="244452" y="935177"/>
                  </a:lnTo>
                  <a:close/>
                </a:path>
                <a:path w="2748915" h="1156335">
                  <a:moveTo>
                    <a:pt x="191477" y="857846"/>
                  </a:moveTo>
                  <a:lnTo>
                    <a:pt x="144729" y="874052"/>
                  </a:lnTo>
                  <a:lnTo>
                    <a:pt x="163309" y="1076845"/>
                  </a:lnTo>
                  <a:lnTo>
                    <a:pt x="200525" y="1076845"/>
                  </a:lnTo>
                  <a:lnTo>
                    <a:pt x="187375" y="935177"/>
                  </a:lnTo>
                  <a:lnTo>
                    <a:pt x="244452" y="935177"/>
                  </a:lnTo>
                  <a:lnTo>
                    <a:pt x="191477" y="857846"/>
                  </a:lnTo>
                  <a:close/>
                </a:path>
                <a:path w="2748915" h="1156335">
                  <a:moveTo>
                    <a:pt x="331889" y="809155"/>
                  </a:moveTo>
                  <a:lnTo>
                    <a:pt x="291147" y="823277"/>
                  </a:lnTo>
                  <a:lnTo>
                    <a:pt x="307301" y="1026922"/>
                  </a:lnTo>
                  <a:lnTo>
                    <a:pt x="347702" y="1026922"/>
                  </a:lnTo>
                  <a:lnTo>
                    <a:pt x="331889" y="809155"/>
                  </a:lnTo>
                  <a:close/>
                </a:path>
                <a:path w="2748915" h="1156335">
                  <a:moveTo>
                    <a:pt x="404202" y="784085"/>
                  </a:moveTo>
                  <a:lnTo>
                    <a:pt x="361403" y="798918"/>
                  </a:lnTo>
                  <a:lnTo>
                    <a:pt x="376834" y="843407"/>
                  </a:lnTo>
                  <a:lnTo>
                    <a:pt x="419633" y="828573"/>
                  </a:lnTo>
                  <a:lnTo>
                    <a:pt x="404202" y="784085"/>
                  </a:lnTo>
                  <a:close/>
                </a:path>
                <a:path w="2748915" h="1156335">
                  <a:moveTo>
                    <a:pt x="427304" y="850722"/>
                  </a:moveTo>
                  <a:lnTo>
                    <a:pt x="384505" y="865568"/>
                  </a:lnTo>
                  <a:lnTo>
                    <a:pt x="450253" y="1055166"/>
                  </a:lnTo>
                  <a:lnTo>
                    <a:pt x="493052" y="1040320"/>
                  </a:lnTo>
                  <a:lnTo>
                    <a:pt x="427304" y="850722"/>
                  </a:lnTo>
                  <a:close/>
                </a:path>
                <a:path w="2748915" h="1156335">
                  <a:moveTo>
                    <a:pt x="517334" y="819505"/>
                  </a:moveTo>
                  <a:lnTo>
                    <a:pt x="478294" y="833043"/>
                  </a:lnTo>
                  <a:lnTo>
                    <a:pt x="544029" y="1022642"/>
                  </a:lnTo>
                  <a:lnTo>
                    <a:pt x="586828" y="1007808"/>
                  </a:lnTo>
                  <a:lnTo>
                    <a:pt x="553046" y="910374"/>
                  </a:lnTo>
                  <a:lnTo>
                    <a:pt x="549046" y="896293"/>
                  </a:lnTo>
                  <a:lnTo>
                    <a:pt x="547258" y="883521"/>
                  </a:lnTo>
                  <a:lnTo>
                    <a:pt x="547685" y="872056"/>
                  </a:lnTo>
                  <a:lnTo>
                    <a:pt x="549929" y="863434"/>
                  </a:lnTo>
                  <a:lnTo>
                    <a:pt x="532561" y="863434"/>
                  </a:lnTo>
                  <a:lnTo>
                    <a:pt x="517334" y="819505"/>
                  </a:lnTo>
                  <a:close/>
                </a:path>
                <a:path w="2748915" h="1156335">
                  <a:moveTo>
                    <a:pt x="653729" y="834288"/>
                  </a:moveTo>
                  <a:lnTo>
                    <a:pt x="582675" y="834288"/>
                  </a:lnTo>
                  <a:lnTo>
                    <a:pt x="590715" y="835037"/>
                  </a:lnTo>
                  <a:lnTo>
                    <a:pt x="598665" y="839355"/>
                  </a:lnTo>
                  <a:lnTo>
                    <a:pt x="658164" y="983068"/>
                  </a:lnTo>
                  <a:lnTo>
                    <a:pt x="700963" y="968235"/>
                  </a:lnTo>
                  <a:lnTo>
                    <a:pt x="658533" y="845832"/>
                  </a:lnTo>
                  <a:lnTo>
                    <a:pt x="653729" y="834288"/>
                  </a:lnTo>
                  <a:close/>
                </a:path>
                <a:path w="2748915" h="1156335">
                  <a:moveTo>
                    <a:pt x="597941" y="791559"/>
                  </a:moveTo>
                  <a:lnTo>
                    <a:pt x="556991" y="804698"/>
                  </a:lnTo>
                  <a:lnTo>
                    <a:pt x="536564" y="838588"/>
                  </a:lnTo>
                  <a:lnTo>
                    <a:pt x="532561" y="863434"/>
                  </a:lnTo>
                  <a:lnTo>
                    <a:pt x="549929" y="863434"/>
                  </a:lnTo>
                  <a:lnTo>
                    <a:pt x="550329" y="861898"/>
                  </a:lnTo>
                  <a:lnTo>
                    <a:pt x="554656" y="853225"/>
                  </a:lnTo>
                  <a:lnTo>
                    <a:pt x="560131" y="846202"/>
                  </a:lnTo>
                  <a:lnTo>
                    <a:pt x="566757" y="840829"/>
                  </a:lnTo>
                  <a:lnTo>
                    <a:pt x="574535" y="837107"/>
                  </a:lnTo>
                  <a:lnTo>
                    <a:pt x="582675" y="834288"/>
                  </a:lnTo>
                  <a:lnTo>
                    <a:pt x="653729" y="834288"/>
                  </a:lnTo>
                  <a:lnTo>
                    <a:pt x="651072" y="827904"/>
                  </a:lnTo>
                  <a:lnTo>
                    <a:pt x="642427" y="813723"/>
                  </a:lnTo>
                  <a:lnTo>
                    <a:pt x="632599" y="803291"/>
                  </a:lnTo>
                  <a:lnTo>
                    <a:pt x="621588" y="796607"/>
                  </a:lnTo>
                  <a:lnTo>
                    <a:pt x="609875" y="792940"/>
                  </a:lnTo>
                  <a:lnTo>
                    <a:pt x="597941" y="791559"/>
                  </a:lnTo>
                  <a:close/>
                </a:path>
                <a:path w="2748915" h="1156335">
                  <a:moveTo>
                    <a:pt x="844800" y="759307"/>
                  </a:moveTo>
                  <a:lnTo>
                    <a:pt x="798321" y="759307"/>
                  </a:lnTo>
                  <a:lnTo>
                    <a:pt x="832385" y="857516"/>
                  </a:lnTo>
                  <a:lnTo>
                    <a:pt x="850811" y="892200"/>
                  </a:lnTo>
                  <a:lnTo>
                    <a:pt x="882975" y="905427"/>
                  </a:lnTo>
                  <a:lnTo>
                    <a:pt x="890828" y="905103"/>
                  </a:lnTo>
                  <a:lnTo>
                    <a:pt x="927291" y="891779"/>
                  </a:lnTo>
                  <a:lnTo>
                    <a:pt x="935697" y="886841"/>
                  </a:lnTo>
                  <a:lnTo>
                    <a:pt x="926790" y="861145"/>
                  </a:lnTo>
                  <a:lnTo>
                    <a:pt x="897851" y="861145"/>
                  </a:lnTo>
                  <a:lnTo>
                    <a:pt x="891746" y="860995"/>
                  </a:lnTo>
                  <a:lnTo>
                    <a:pt x="871893" y="837463"/>
                  </a:lnTo>
                  <a:lnTo>
                    <a:pt x="844800" y="759307"/>
                  </a:lnTo>
                  <a:close/>
                </a:path>
                <a:path w="2748915" h="1156335">
                  <a:moveTo>
                    <a:pt x="925448" y="603351"/>
                  </a:moveTo>
                  <a:lnTo>
                    <a:pt x="882649" y="618197"/>
                  </a:lnTo>
                  <a:lnTo>
                    <a:pt x="971486" y="874433"/>
                  </a:lnTo>
                  <a:lnTo>
                    <a:pt x="1014298" y="859586"/>
                  </a:lnTo>
                  <a:lnTo>
                    <a:pt x="980185" y="761225"/>
                  </a:lnTo>
                  <a:lnTo>
                    <a:pt x="975606" y="745518"/>
                  </a:lnTo>
                  <a:lnTo>
                    <a:pt x="973405" y="731710"/>
                  </a:lnTo>
                  <a:lnTo>
                    <a:pt x="973538" y="719529"/>
                  </a:lnTo>
                  <a:lnTo>
                    <a:pt x="976045" y="709244"/>
                  </a:lnTo>
                  <a:lnTo>
                    <a:pt x="979102" y="703224"/>
                  </a:lnTo>
                  <a:lnTo>
                    <a:pt x="960069" y="703224"/>
                  </a:lnTo>
                  <a:lnTo>
                    <a:pt x="925448" y="603351"/>
                  </a:lnTo>
                  <a:close/>
                </a:path>
                <a:path w="2748915" h="1156335">
                  <a:moveTo>
                    <a:pt x="924115" y="853427"/>
                  </a:moveTo>
                  <a:lnTo>
                    <a:pt x="897851" y="861145"/>
                  </a:lnTo>
                  <a:lnTo>
                    <a:pt x="926790" y="861145"/>
                  </a:lnTo>
                  <a:lnTo>
                    <a:pt x="924115" y="853427"/>
                  </a:lnTo>
                  <a:close/>
                </a:path>
                <a:path w="2748915" h="1156335">
                  <a:moveTo>
                    <a:pt x="1079440" y="681532"/>
                  </a:moveTo>
                  <a:lnTo>
                    <a:pt x="1009268" y="681532"/>
                  </a:lnTo>
                  <a:lnTo>
                    <a:pt x="1016876" y="681951"/>
                  </a:lnTo>
                  <a:lnTo>
                    <a:pt x="1024458" y="685419"/>
                  </a:lnTo>
                  <a:lnTo>
                    <a:pt x="1085811" y="834796"/>
                  </a:lnTo>
                  <a:lnTo>
                    <a:pt x="1128610" y="819950"/>
                  </a:lnTo>
                  <a:lnTo>
                    <a:pt x="1083449" y="689673"/>
                  </a:lnTo>
                  <a:lnTo>
                    <a:pt x="1079440" y="681532"/>
                  </a:lnTo>
                  <a:close/>
                </a:path>
                <a:path w="2748915" h="1156335">
                  <a:moveTo>
                    <a:pt x="1157338" y="597598"/>
                  </a:moveTo>
                  <a:lnTo>
                    <a:pt x="1114539" y="612444"/>
                  </a:lnTo>
                  <a:lnTo>
                    <a:pt x="1180274" y="802043"/>
                  </a:lnTo>
                  <a:lnTo>
                    <a:pt x="1223073" y="787196"/>
                  </a:lnTo>
                  <a:lnTo>
                    <a:pt x="1157338" y="597598"/>
                  </a:lnTo>
                  <a:close/>
                </a:path>
                <a:path w="2748915" h="1156335">
                  <a:moveTo>
                    <a:pt x="810069" y="659130"/>
                  </a:moveTo>
                  <a:lnTo>
                    <a:pt x="776071" y="674497"/>
                  </a:lnTo>
                  <a:lnTo>
                    <a:pt x="789241" y="725233"/>
                  </a:lnTo>
                  <a:lnTo>
                    <a:pt x="763155" y="734275"/>
                  </a:lnTo>
                  <a:lnTo>
                    <a:pt x="774674" y="767499"/>
                  </a:lnTo>
                  <a:lnTo>
                    <a:pt x="798321" y="759307"/>
                  </a:lnTo>
                  <a:lnTo>
                    <a:pt x="844800" y="759307"/>
                  </a:lnTo>
                  <a:lnTo>
                    <a:pt x="839812" y="744918"/>
                  </a:lnTo>
                  <a:lnTo>
                    <a:pt x="877912" y="731710"/>
                  </a:lnTo>
                  <a:lnTo>
                    <a:pt x="870976" y="711695"/>
                  </a:lnTo>
                  <a:lnTo>
                    <a:pt x="828293" y="711695"/>
                  </a:lnTo>
                  <a:lnTo>
                    <a:pt x="810069" y="659130"/>
                  </a:lnTo>
                  <a:close/>
                </a:path>
                <a:path w="2748915" h="1156335">
                  <a:moveTo>
                    <a:pt x="1273378" y="712355"/>
                  </a:moveTo>
                  <a:lnTo>
                    <a:pt x="1235875" y="733983"/>
                  </a:lnTo>
                  <a:lnTo>
                    <a:pt x="1244126" y="743718"/>
                  </a:lnTo>
                  <a:lnTo>
                    <a:pt x="1253791" y="751241"/>
                  </a:lnTo>
                  <a:lnTo>
                    <a:pt x="1264871" y="756552"/>
                  </a:lnTo>
                  <a:lnTo>
                    <a:pt x="1277365" y="759650"/>
                  </a:lnTo>
                  <a:lnTo>
                    <a:pt x="1290736" y="760762"/>
                  </a:lnTo>
                  <a:lnTo>
                    <a:pt x="1304443" y="760117"/>
                  </a:lnTo>
                  <a:lnTo>
                    <a:pt x="1348757" y="746958"/>
                  </a:lnTo>
                  <a:lnTo>
                    <a:pt x="1379043" y="724892"/>
                  </a:lnTo>
                  <a:lnTo>
                    <a:pt x="1307137" y="724892"/>
                  </a:lnTo>
                  <a:lnTo>
                    <a:pt x="1294115" y="724557"/>
                  </a:lnTo>
                  <a:lnTo>
                    <a:pt x="1282862" y="720378"/>
                  </a:lnTo>
                  <a:lnTo>
                    <a:pt x="1273378" y="712355"/>
                  </a:lnTo>
                  <a:close/>
                </a:path>
                <a:path w="2748915" h="1156335">
                  <a:moveTo>
                    <a:pt x="1395760" y="671563"/>
                  </a:moveTo>
                  <a:lnTo>
                    <a:pt x="1332204" y="671563"/>
                  </a:lnTo>
                  <a:lnTo>
                    <a:pt x="1337843" y="672058"/>
                  </a:lnTo>
                  <a:lnTo>
                    <a:pt x="1348358" y="675703"/>
                  </a:lnTo>
                  <a:lnTo>
                    <a:pt x="1351851" y="679107"/>
                  </a:lnTo>
                  <a:lnTo>
                    <a:pt x="1353591" y="684123"/>
                  </a:lnTo>
                  <a:lnTo>
                    <a:pt x="1354662" y="695246"/>
                  </a:lnTo>
                  <a:lnTo>
                    <a:pt x="1349743" y="705164"/>
                  </a:lnTo>
                  <a:lnTo>
                    <a:pt x="1338832" y="713877"/>
                  </a:lnTo>
                  <a:lnTo>
                    <a:pt x="1321930" y="721385"/>
                  </a:lnTo>
                  <a:lnTo>
                    <a:pt x="1307137" y="724892"/>
                  </a:lnTo>
                  <a:lnTo>
                    <a:pt x="1379043" y="724892"/>
                  </a:lnTo>
                  <a:lnTo>
                    <a:pt x="1397185" y="681951"/>
                  </a:lnTo>
                  <a:lnTo>
                    <a:pt x="1397217" y="677786"/>
                  </a:lnTo>
                  <a:lnTo>
                    <a:pt x="1395760" y="671563"/>
                  </a:lnTo>
                  <a:close/>
                </a:path>
                <a:path w="2748915" h="1156335">
                  <a:moveTo>
                    <a:pt x="866393" y="698474"/>
                  </a:moveTo>
                  <a:lnTo>
                    <a:pt x="828293" y="711695"/>
                  </a:lnTo>
                  <a:lnTo>
                    <a:pt x="870976" y="711695"/>
                  </a:lnTo>
                  <a:lnTo>
                    <a:pt x="866393" y="698474"/>
                  </a:lnTo>
                  <a:close/>
                </a:path>
                <a:path w="2748915" h="1156335">
                  <a:moveTo>
                    <a:pt x="1028823" y="638229"/>
                  </a:moveTo>
                  <a:lnTo>
                    <a:pt x="984222" y="651869"/>
                  </a:lnTo>
                  <a:lnTo>
                    <a:pt x="960069" y="703224"/>
                  </a:lnTo>
                  <a:lnTo>
                    <a:pt x="979102" y="703224"/>
                  </a:lnTo>
                  <a:lnTo>
                    <a:pt x="980410" y="700648"/>
                  </a:lnTo>
                  <a:lnTo>
                    <a:pt x="986131" y="693605"/>
                  </a:lnTo>
                  <a:lnTo>
                    <a:pt x="993206" y="688118"/>
                  </a:lnTo>
                  <a:lnTo>
                    <a:pt x="1001636" y="684187"/>
                  </a:lnTo>
                  <a:lnTo>
                    <a:pt x="1009268" y="681532"/>
                  </a:lnTo>
                  <a:lnTo>
                    <a:pt x="1079440" y="681532"/>
                  </a:lnTo>
                  <a:lnTo>
                    <a:pt x="1069633" y="661617"/>
                  </a:lnTo>
                  <a:lnTo>
                    <a:pt x="1051425" y="644469"/>
                  </a:lnTo>
                  <a:lnTo>
                    <a:pt x="1028823" y="638229"/>
                  </a:lnTo>
                  <a:close/>
                </a:path>
                <a:path w="2748915" h="1156335">
                  <a:moveTo>
                    <a:pt x="1292093" y="549553"/>
                  </a:moveTo>
                  <a:lnTo>
                    <a:pt x="1247492" y="563154"/>
                  </a:lnTo>
                  <a:lnTo>
                    <a:pt x="1215859" y="592556"/>
                  </a:lnTo>
                  <a:lnTo>
                    <a:pt x="1208943" y="616748"/>
                  </a:lnTo>
                  <a:lnTo>
                    <a:pt x="1209396" y="629084"/>
                  </a:lnTo>
                  <a:lnTo>
                    <a:pt x="1212456" y="641578"/>
                  </a:lnTo>
                  <a:lnTo>
                    <a:pt x="1223119" y="660735"/>
                  </a:lnTo>
                  <a:lnTo>
                    <a:pt x="1239489" y="673155"/>
                  </a:lnTo>
                  <a:lnTo>
                    <a:pt x="1261567" y="678838"/>
                  </a:lnTo>
                  <a:lnTo>
                    <a:pt x="1289354" y="677786"/>
                  </a:lnTo>
                  <a:lnTo>
                    <a:pt x="1332204" y="671563"/>
                  </a:lnTo>
                  <a:lnTo>
                    <a:pt x="1395760" y="671563"/>
                  </a:lnTo>
                  <a:lnTo>
                    <a:pt x="1393672" y="662647"/>
                  </a:lnTo>
                  <a:lnTo>
                    <a:pt x="1383716" y="643521"/>
                  </a:lnTo>
                  <a:lnTo>
                    <a:pt x="1369712" y="631149"/>
                  </a:lnTo>
                  <a:lnTo>
                    <a:pt x="1270390" y="631149"/>
                  </a:lnTo>
                  <a:lnTo>
                    <a:pt x="1260190" y="629600"/>
                  </a:lnTo>
                  <a:lnTo>
                    <a:pt x="1253041" y="625706"/>
                  </a:lnTo>
                  <a:lnTo>
                    <a:pt x="1248943" y="619467"/>
                  </a:lnTo>
                  <a:lnTo>
                    <a:pt x="1247836" y="609361"/>
                  </a:lnTo>
                  <a:lnTo>
                    <a:pt x="1251924" y="600452"/>
                  </a:lnTo>
                  <a:lnTo>
                    <a:pt x="1261209" y="592739"/>
                  </a:lnTo>
                  <a:lnTo>
                    <a:pt x="1275689" y="586219"/>
                  </a:lnTo>
                  <a:lnTo>
                    <a:pt x="1288848" y="583152"/>
                  </a:lnTo>
                  <a:lnTo>
                    <a:pt x="1338669" y="583152"/>
                  </a:lnTo>
                  <a:lnTo>
                    <a:pt x="1352715" y="574865"/>
                  </a:lnTo>
                  <a:lnTo>
                    <a:pt x="1336441" y="558884"/>
                  </a:lnTo>
                  <a:lnTo>
                    <a:pt x="1316234" y="550448"/>
                  </a:lnTo>
                  <a:lnTo>
                    <a:pt x="1292093" y="549553"/>
                  </a:lnTo>
                  <a:close/>
                </a:path>
                <a:path w="2748915" h="1156335">
                  <a:moveTo>
                    <a:pt x="1350531" y="624534"/>
                  </a:moveTo>
                  <a:lnTo>
                    <a:pt x="1327302" y="624674"/>
                  </a:lnTo>
                  <a:lnTo>
                    <a:pt x="1283639" y="630351"/>
                  </a:lnTo>
                  <a:lnTo>
                    <a:pt x="1270390" y="631149"/>
                  </a:lnTo>
                  <a:lnTo>
                    <a:pt x="1369712" y="631149"/>
                  </a:lnTo>
                  <a:lnTo>
                    <a:pt x="1369336" y="630816"/>
                  </a:lnTo>
                  <a:lnTo>
                    <a:pt x="1350531" y="624534"/>
                  </a:lnTo>
                  <a:close/>
                </a:path>
                <a:path w="2748915" h="1156335">
                  <a:moveTo>
                    <a:pt x="1338669" y="583152"/>
                  </a:moveTo>
                  <a:lnTo>
                    <a:pt x="1288848" y="583152"/>
                  </a:lnTo>
                  <a:lnTo>
                    <a:pt x="1300167" y="583722"/>
                  </a:lnTo>
                  <a:lnTo>
                    <a:pt x="1309645" y="587928"/>
                  </a:lnTo>
                  <a:lnTo>
                    <a:pt x="1317282" y="595769"/>
                  </a:lnTo>
                  <a:lnTo>
                    <a:pt x="1338669" y="583152"/>
                  </a:lnTo>
                  <a:close/>
                </a:path>
                <a:path w="2748915" h="1156335">
                  <a:moveTo>
                    <a:pt x="1134236" y="530961"/>
                  </a:moveTo>
                  <a:lnTo>
                    <a:pt x="1091437" y="545795"/>
                  </a:lnTo>
                  <a:lnTo>
                    <a:pt x="1106855" y="590296"/>
                  </a:lnTo>
                  <a:lnTo>
                    <a:pt x="1149654" y="575449"/>
                  </a:lnTo>
                  <a:lnTo>
                    <a:pt x="1134236" y="530961"/>
                  </a:lnTo>
                  <a:close/>
                </a:path>
                <a:path w="2748915" h="1156335">
                  <a:moveTo>
                    <a:pt x="1543150" y="517169"/>
                  </a:moveTo>
                  <a:lnTo>
                    <a:pt x="1496682" y="517169"/>
                  </a:lnTo>
                  <a:lnTo>
                    <a:pt x="1530732" y="615378"/>
                  </a:lnTo>
                  <a:lnTo>
                    <a:pt x="1549171" y="650062"/>
                  </a:lnTo>
                  <a:lnTo>
                    <a:pt x="1581335" y="663289"/>
                  </a:lnTo>
                  <a:lnTo>
                    <a:pt x="1589187" y="662965"/>
                  </a:lnTo>
                  <a:lnTo>
                    <a:pt x="1625650" y="649641"/>
                  </a:lnTo>
                  <a:lnTo>
                    <a:pt x="1634058" y="644702"/>
                  </a:lnTo>
                  <a:lnTo>
                    <a:pt x="1625151" y="619007"/>
                  </a:lnTo>
                  <a:lnTo>
                    <a:pt x="1596199" y="619007"/>
                  </a:lnTo>
                  <a:lnTo>
                    <a:pt x="1590093" y="618857"/>
                  </a:lnTo>
                  <a:lnTo>
                    <a:pt x="1570253" y="595325"/>
                  </a:lnTo>
                  <a:lnTo>
                    <a:pt x="1543150" y="517169"/>
                  </a:lnTo>
                  <a:close/>
                </a:path>
                <a:path w="2748915" h="1156335">
                  <a:moveTo>
                    <a:pt x="1642960" y="429221"/>
                  </a:moveTo>
                  <a:lnTo>
                    <a:pt x="1604289" y="442633"/>
                  </a:lnTo>
                  <a:lnTo>
                    <a:pt x="1670037" y="632231"/>
                  </a:lnTo>
                  <a:lnTo>
                    <a:pt x="1712836" y="617385"/>
                  </a:lnTo>
                  <a:lnTo>
                    <a:pt x="1682368" y="529539"/>
                  </a:lnTo>
                  <a:lnTo>
                    <a:pt x="1679621" y="519464"/>
                  </a:lnTo>
                  <a:lnTo>
                    <a:pt x="1678141" y="508765"/>
                  </a:lnTo>
                  <a:lnTo>
                    <a:pt x="1677930" y="497442"/>
                  </a:lnTo>
                  <a:lnTo>
                    <a:pt x="1678990" y="485495"/>
                  </a:lnTo>
                  <a:lnTo>
                    <a:pt x="1682385" y="474459"/>
                  </a:lnTo>
                  <a:lnTo>
                    <a:pt x="1658645" y="474459"/>
                  </a:lnTo>
                  <a:lnTo>
                    <a:pt x="1642960" y="429221"/>
                  </a:lnTo>
                  <a:close/>
                </a:path>
                <a:path w="2748915" h="1156335">
                  <a:moveTo>
                    <a:pt x="1622475" y="611289"/>
                  </a:moveTo>
                  <a:lnTo>
                    <a:pt x="1596199" y="619007"/>
                  </a:lnTo>
                  <a:lnTo>
                    <a:pt x="1625151" y="619007"/>
                  </a:lnTo>
                  <a:lnTo>
                    <a:pt x="1622475" y="611289"/>
                  </a:lnTo>
                  <a:close/>
                </a:path>
                <a:path w="2748915" h="1156335">
                  <a:moveTo>
                    <a:pt x="1508417" y="416991"/>
                  </a:moveTo>
                  <a:lnTo>
                    <a:pt x="1474419" y="432358"/>
                  </a:lnTo>
                  <a:lnTo>
                    <a:pt x="1487601" y="483095"/>
                  </a:lnTo>
                  <a:lnTo>
                    <a:pt x="1461503" y="492137"/>
                  </a:lnTo>
                  <a:lnTo>
                    <a:pt x="1473022" y="525360"/>
                  </a:lnTo>
                  <a:lnTo>
                    <a:pt x="1496682" y="517169"/>
                  </a:lnTo>
                  <a:lnTo>
                    <a:pt x="1543150" y="517169"/>
                  </a:lnTo>
                  <a:lnTo>
                    <a:pt x="1538160" y="502780"/>
                  </a:lnTo>
                  <a:lnTo>
                    <a:pt x="1576273" y="489572"/>
                  </a:lnTo>
                  <a:lnTo>
                    <a:pt x="1569336" y="469557"/>
                  </a:lnTo>
                  <a:lnTo>
                    <a:pt x="1526641" y="469557"/>
                  </a:lnTo>
                  <a:lnTo>
                    <a:pt x="1508417" y="416991"/>
                  </a:lnTo>
                  <a:close/>
                </a:path>
                <a:path w="2748915" h="1156335">
                  <a:moveTo>
                    <a:pt x="1699082" y="403669"/>
                  </a:moveTo>
                  <a:lnTo>
                    <a:pt x="1667954" y="427913"/>
                  </a:lnTo>
                  <a:lnTo>
                    <a:pt x="1658645" y="474459"/>
                  </a:lnTo>
                  <a:lnTo>
                    <a:pt x="1682385" y="474459"/>
                  </a:lnTo>
                  <a:lnTo>
                    <a:pt x="1682507" y="474062"/>
                  </a:lnTo>
                  <a:lnTo>
                    <a:pt x="1689687" y="464280"/>
                  </a:lnTo>
                  <a:lnTo>
                    <a:pt x="1700529" y="456145"/>
                  </a:lnTo>
                  <a:lnTo>
                    <a:pt x="1715033" y="449656"/>
                  </a:lnTo>
                  <a:lnTo>
                    <a:pt x="1699082" y="403669"/>
                  </a:lnTo>
                  <a:close/>
                </a:path>
                <a:path w="2748915" h="1156335">
                  <a:moveTo>
                    <a:pt x="1564754" y="456336"/>
                  </a:moveTo>
                  <a:lnTo>
                    <a:pt x="1526641" y="469557"/>
                  </a:lnTo>
                  <a:lnTo>
                    <a:pt x="1569336" y="469557"/>
                  </a:lnTo>
                  <a:lnTo>
                    <a:pt x="1564754" y="456336"/>
                  </a:lnTo>
                  <a:close/>
                </a:path>
                <a:path w="2748915" h="1156335">
                  <a:moveTo>
                    <a:pt x="1776183" y="383032"/>
                  </a:moveTo>
                  <a:lnTo>
                    <a:pt x="1732445" y="398195"/>
                  </a:lnTo>
                  <a:lnTo>
                    <a:pt x="1778469" y="530910"/>
                  </a:lnTo>
                  <a:lnTo>
                    <a:pt x="1799483" y="563907"/>
                  </a:lnTo>
                  <a:lnTo>
                    <a:pt x="1831241" y="576249"/>
                  </a:lnTo>
                  <a:lnTo>
                    <a:pt x="1843231" y="575463"/>
                  </a:lnTo>
                  <a:lnTo>
                    <a:pt x="1855863" y="572211"/>
                  </a:lnTo>
                  <a:lnTo>
                    <a:pt x="1875037" y="562422"/>
                  </a:lnTo>
                  <a:lnTo>
                    <a:pt x="1888818" y="548219"/>
                  </a:lnTo>
                  <a:lnTo>
                    <a:pt x="1895885" y="532536"/>
                  </a:lnTo>
                  <a:lnTo>
                    <a:pt x="1851431" y="532536"/>
                  </a:lnTo>
                  <a:lnTo>
                    <a:pt x="1844814" y="532447"/>
                  </a:lnTo>
                  <a:lnTo>
                    <a:pt x="1819008" y="506552"/>
                  </a:lnTo>
                  <a:lnTo>
                    <a:pt x="1776183" y="383032"/>
                  </a:lnTo>
                  <a:close/>
                </a:path>
                <a:path w="2748915" h="1156335">
                  <a:moveTo>
                    <a:pt x="1944780" y="506577"/>
                  </a:moveTo>
                  <a:lnTo>
                    <a:pt x="1900199" y="506577"/>
                  </a:lnTo>
                  <a:lnTo>
                    <a:pt x="1914385" y="547509"/>
                  </a:lnTo>
                  <a:lnTo>
                    <a:pt x="1954187" y="533704"/>
                  </a:lnTo>
                  <a:lnTo>
                    <a:pt x="1944780" y="506577"/>
                  </a:lnTo>
                  <a:close/>
                </a:path>
                <a:path w="2748915" h="1156335">
                  <a:moveTo>
                    <a:pt x="1888439" y="344106"/>
                  </a:moveTo>
                  <a:lnTo>
                    <a:pt x="1845640" y="358952"/>
                  </a:lnTo>
                  <a:lnTo>
                    <a:pt x="1877212" y="449999"/>
                  </a:lnTo>
                  <a:lnTo>
                    <a:pt x="1882755" y="468911"/>
                  </a:lnTo>
                  <a:lnTo>
                    <a:pt x="1885270" y="484919"/>
                  </a:lnTo>
                  <a:lnTo>
                    <a:pt x="1884756" y="498024"/>
                  </a:lnTo>
                  <a:lnTo>
                    <a:pt x="1881212" y="508228"/>
                  </a:lnTo>
                  <a:lnTo>
                    <a:pt x="1851431" y="532536"/>
                  </a:lnTo>
                  <a:lnTo>
                    <a:pt x="1895885" y="532536"/>
                  </a:lnTo>
                  <a:lnTo>
                    <a:pt x="1897206" y="529604"/>
                  </a:lnTo>
                  <a:lnTo>
                    <a:pt x="1900199" y="506577"/>
                  </a:lnTo>
                  <a:lnTo>
                    <a:pt x="1944780" y="506577"/>
                  </a:lnTo>
                  <a:lnTo>
                    <a:pt x="1888439" y="344106"/>
                  </a:lnTo>
                  <a:close/>
                </a:path>
                <a:path w="2748915" h="1156335">
                  <a:moveTo>
                    <a:pt x="2040138" y="291663"/>
                  </a:moveTo>
                  <a:lnTo>
                    <a:pt x="1993208" y="305320"/>
                  </a:lnTo>
                  <a:lnTo>
                    <a:pt x="1959013" y="346557"/>
                  </a:lnTo>
                  <a:lnTo>
                    <a:pt x="1952766" y="383032"/>
                  </a:lnTo>
                  <a:lnTo>
                    <a:pt x="1952780" y="385195"/>
                  </a:lnTo>
                  <a:lnTo>
                    <a:pt x="1960460" y="425335"/>
                  </a:lnTo>
                  <a:lnTo>
                    <a:pt x="1979007" y="461778"/>
                  </a:lnTo>
                  <a:lnTo>
                    <a:pt x="2021924" y="496594"/>
                  </a:lnTo>
                  <a:lnTo>
                    <a:pt x="2038981" y="500702"/>
                  </a:lnTo>
                  <a:lnTo>
                    <a:pt x="2057063" y="500445"/>
                  </a:lnTo>
                  <a:lnTo>
                    <a:pt x="2101484" y="482263"/>
                  </a:lnTo>
                  <a:lnTo>
                    <a:pt x="2120588" y="459532"/>
                  </a:lnTo>
                  <a:lnTo>
                    <a:pt x="2057008" y="459532"/>
                  </a:lnTo>
                  <a:lnTo>
                    <a:pt x="2048327" y="459271"/>
                  </a:lnTo>
                  <a:lnTo>
                    <a:pt x="2017785" y="435635"/>
                  </a:lnTo>
                  <a:lnTo>
                    <a:pt x="2002511" y="397855"/>
                  </a:lnTo>
                  <a:lnTo>
                    <a:pt x="1999449" y="373104"/>
                  </a:lnTo>
                  <a:lnTo>
                    <a:pt x="2000288" y="361581"/>
                  </a:lnTo>
                  <a:lnTo>
                    <a:pt x="2025307" y="331558"/>
                  </a:lnTo>
                  <a:lnTo>
                    <a:pt x="2039437" y="329132"/>
                  </a:lnTo>
                  <a:lnTo>
                    <a:pt x="2101462" y="329132"/>
                  </a:lnTo>
                  <a:lnTo>
                    <a:pt x="2088353" y="311537"/>
                  </a:lnTo>
                  <a:lnTo>
                    <a:pt x="2065962" y="296432"/>
                  </a:lnTo>
                  <a:lnTo>
                    <a:pt x="2040138" y="291663"/>
                  </a:lnTo>
                  <a:close/>
                </a:path>
                <a:path w="2748915" h="1156335">
                  <a:moveTo>
                    <a:pt x="2128926" y="399313"/>
                  </a:moveTo>
                  <a:lnTo>
                    <a:pt x="2090826" y="408305"/>
                  </a:lnTo>
                  <a:lnTo>
                    <a:pt x="2090535" y="426166"/>
                  </a:lnTo>
                  <a:lnTo>
                    <a:pt x="2086308" y="440318"/>
                  </a:lnTo>
                  <a:lnTo>
                    <a:pt x="2078142" y="450760"/>
                  </a:lnTo>
                  <a:lnTo>
                    <a:pt x="2066035" y="457492"/>
                  </a:lnTo>
                  <a:lnTo>
                    <a:pt x="2057008" y="459532"/>
                  </a:lnTo>
                  <a:lnTo>
                    <a:pt x="2120588" y="459532"/>
                  </a:lnTo>
                  <a:lnTo>
                    <a:pt x="2125649" y="448660"/>
                  </a:lnTo>
                  <a:lnTo>
                    <a:pt x="2129210" y="433957"/>
                  </a:lnTo>
                  <a:lnTo>
                    <a:pt x="2130302" y="417508"/>
                  </a:lnTo>
                  <a:lnTo>
                    <a:pt x="2128926" y="399313"/>
                  </a:lnTo>
                  <a:close/>
                </a:path>
                <a:path w="2748915" h="1156335">
                  <a:moveTo>
                    <a:pt x="2137600" y="183070"/>
                  </a:moveTo>
                  <a:lnTo>
                    <a:pt x="2096668" y="197256"/>
                  </a:lnTo>
                  <a:lnTo>
                    <a:pt x="2185517" y="453491"/>
                  </a:lnTo>
                  <a:lnTo>
                    <a:pt x="2226436" y="439305"/>
                  </a:lnTo>
                  <a:lnTo>
                    <a:pt x="2209063" y="389178"/>
                  </a:lnTo>
                  <a:lnTo>
                    <a:pt x="2228703" y="342061"/>
                  </a:lnTo>
                  <a:lnTo>
                    <a:pt x="2192731" y="342061"/>
                  </a:lnTo>
                  <a:lnTo>
                    <a:pt x="2137600" y="183070"/>
                  </a:lnTo>
                  <a:close/>
                </a:path>
                <a:path w="2748915" h="1156335">
                  <a:moveTo>
                    <a:pt x="2296033" y="327482"/>
                  </a:moveTo>
                  <a:lnTo>
                    <a:pt x="2234780" y="327482"/>
                  </a:lnTo>
                  <a:lnTo>
                    <a:pt x="2316924" y="407936"/>
                  </a:lnTo>
                  <a:lnTo>
                    <a:pt x="2361971" y="392315"/>
                  </a:lnTo>
                  <a:lnTo>
                    <a:pt x="2296033" y="327482"/>
                  </a:lnTo>
                  <a:close/>
                </a:path>
                <a:path w="2748915" h="1156335">
                  <a:moveTo>
                    <a:pt x="2101462" y="329132"/>
                  </a:moveTo>
                  <a:lnTo>
                    <a:pt x="2039437" y="329132"/>
                  </a:lnTo>
                  <a:lnTo>
                    <a:pt x="2051975" y="332198"/>
                  </a:lnTo>
                  <a:lnTo>
                    <a:pt x="2062920" y="340758"/>
                  </a:lnTo>
                  <a:lnTo>
                    <a:pt x="2072271" y="354812"/>
                  </a:lnTo>
                  <a:lnTo>
                    <a:pt x="2107310" y="336981"/>
                  </a:lnTo>
                  <a:lnTo>
                    <a:pt x="2101462" y="329132"/>
                  </a:lnTo>
                  <a:close/>
                </a:path>
                <a:path w="2748915" h="1156335">
                  <a:moveTo>
                    <a:pt x="2290419" y="204736"/>
                  </a:moveTo>
                  <a:lnTo>
                    <a:pt x="2244432" y="220675"/>
                  </a:lnTo>
                  <a:lnTo>
                    <a:pt x="2197646" y="328371"/>
                  </a:lnTo>
                  <a:lnTo>
                    <a:pt x="2192731" y="342061"/>
                  </a:lnTo>
                  <a:lnTo>
                    <a:pt x="2228703" y="342061"/>
                  </a:lnTo>
                  <a:lnTo>
                    <a:pt x="2234780" y="327482"/>
                  </a:lnTo>
                  <a:lnTo>
                    <a:pt x="2296033" y="327482"/>
                  </a:lnTo>
                  <a:lnTo>
                    <a:pt x="2255088" y="287223"/>
                  </a:lnTo>
                  <a:lnTo>
                    <a:pt x="2290419" y="204736"/>
                  </a:lnTo>
                  <a:close/>
                </a:path>
                <a:path w="2748915" h="1156335">
                  <a:moveTo>
                    <a:pt x="2452484" y="73888"/>
                  </a:moveTo>
                  <a:lnTo>
                    <a:pt x="2395981" y="93472"/>
                  </a:lnTo>
                  <a:lnTo>
                    <a:pt x="2475903" y="265747"/>
                  </a:lnTo>
                  <a:lnTo>
                    <a:pt x="2495422" y="258978"/>
                  </a:lnTo>
                  <a:lnTo>
                    <a:pt x="2452484" y="73888"/>
                  </a:lnTo>
                  <a:close/>
                </a:path>
                <a:path w="2748915" h="1156335">
                  <a:moveTo>
                    <a:pt x="2519248" y="285216"/>
                  </a:moveTo>
                  <a:lnTo>
                    <a:pt x="2472499" y="301421"/>
                  </a:lnTo>
                  <a:lnTo>
                    <a:pt x="2488768" y="348348"/>
                  </a:lnTo>
                  <a:lnTo>
                    <a:pt x="2535516" y="332143"/>
                  </a:lnTo>
                  <a:lnTo>
                    <a:pt x="2519248" y="285216"/>
                  </a:lnTo>
                  <a:close/>
                </a:path>
                <a:path w="2748915" h="1156335">
                  <a:moveTo>
                    <a:pt x="2559037" y="36944"/>
                  </a:moveTo>
                  <a:lnTo>
                    <a:pt x="2502535" y="56527"/>
                  </a:lnTo>
                  <a:lnTo>
                    <a:pt x="2582456" y="228803"/>
                  </a:lnTo>
                  <a:lnTo>
                    <a:pt x="2601976" y="222034"/>
                  </a:lnTo>
                  <a:lnTo>
                    <a:pt x="2559037" y="36944"/>
                  </a:lnTo>
                  <a:close/>
                </a:path>
                <a:path w="2748915" h="1156335">
                  <a:moveTo>
                    <a:pt x="2625801" y="248272"/>
                  </a:moveTo>
                  <a:lnTo>
                    <a:pt x="2579052" y="264477"/>
                  </a:lnTo>
                  <a:lnTo>
                    <a:pt x="2595321" y="311404"/>
                  </a:lnTo>
                  <a:lnTo>
                    <a:pt x="2642069" y="295198"/>
                  </a:lnTo>
                  <a:lnTo>
                    <a:pt x="2625801" y="248272"/>
                  </a:lnTo>
                  <a:close/>
                </a:path>
                <a:path w="2748915" h="1156335">
                  <a:moveTo>
                    <a:pt x="2665590" y="0"/>
                  </a:moveTo>
                  <a:lnTo>
                    <a:pt x="2609087" y="19583"/>
                  </a:lnTo>
                  <a:lnTo>
                    <a:pt x="2689009" y="191858"/>
                  </a:lnTo>
                  <a:lnTo>
                    <a:pt x="2708529" y="185089"/>
                  </a:lnTo>
                  <a:lnTo>
                    <a:pt x="2665590" y="0"/>
                  </a:lnTo>
                  <a:close/>
                </a:path>
                <a:path w="2748915" h="1156335">
                  <a:moveTo>
                    <a:pt x="2732354" y="211328"/>
                  </a:moveTo>
                  <a:lnTo>
                    <a:pt x="2685605" y="227533"/>
                  </a:lnTo>
                  <a:lnTo>
                    <a:pt x="2701874" y="274459"/>
                  </a:lnTo>
                  <a:lnTo>
                    <a:pt x="2748622" y="258254"/>
                  </a:lnTo>
                  <a:lnTo>
                    <a:pt x="2732354" y="211328"/>
                  </a:lnTo>
                  <a:close/>
                </a:path>
              </a:pathLst>
            </a:custGeom>
            <a:solidFill>
              <a:srgbClr val="000000"/>
            </a:solidFill>
          </p:spPr>
          <p:txBody>
            <a:bodyPr wrap="square" lIns="0" tIns="0" rIns="0" bIns="0" rtlCol="0"/>
            <a:lstStyle/>
            <a:p>
              <a:endParaRPr dirty="0"/>
            </a:p>
          </p:txBody>
        </p:sp>
      </p:grpSp>
      <p:pic>
        <p:nvPicPr>
          <p:cNvPr id="12" name="object 12"/>
          <p:cNvPicPr/>
          <p:nvPr/>
        </p:nvPicPr>
        <p:blipFill>
          <a:blip r:embed="rId6" cstate="print"/>
          <a:stretch>
            <a:fillRect/>
          </a:stretch>
        </p:blipFill>
        <p:spPr>
          <a:xfrm>
            <a:off x="877003" y="4968716"/>
            <a:ext cx="97687" cy="99165"/>
          </a:xfrm>
          <a:prstGeom prst="rect">
            <a:avLst/>
          </a:prstGeom>
        </p:spPr>
      </p:pic>
      <p:grpSp>
        <p:nvGrpSpPr>
          <p:cNvPr id="13" name="object 13"/>
          <p:cNvGrpSpPr/>
          <p:nvPr/>
        </p:nvGrpSpPr>
        <p:grpSpPr>
          <a:xfrm>
            <a:off x="754512" y="4921614"/>
            <a:ext cx="4361815" cy="831215"/>
            <a:chOff x="754512" y="4921614"/>
            <a:chExt cx="4361815" cy="831215"/>
          </a:xfrm>
        </p:grpSpPr>
        <p:pic>
          <p:nvPicPr>
            <p:cNvPr id="14" name="object 14"/>
            <p:cNvPicPr/>
            <p:nvPr/>
          </p:nvPicPr>
          <p:blipFill>
            <a:blip r:embed="rId7" cstate="print"/>
            <a:stretch>
              <a:fillRect/>
            </a:stretch>
          </p:blipFill>
          <p:spPr>
            <a:xfrm>
              <a:off x="1063242" y="4921614"/>
              <a:ext cx="4052646" cy="831151"/>
            </a:xfrm>
            <a:prstGeom prst="rect">
              <a:avLst/>
            </a:prstGeom>
          </p:spPr>
        </p:pic>
        <p:sp>
          <p:nvSpPr>
            <p:cNvPr id="15" name="object 15"/>
            <p:cNvSpPr/>
            <p:nvPr/>
          </p:nvSpPr>
          <p:spPr>
            <a:xfrm>
              <a:off x="754512" y="5311519"/>
              <a:ext cx="276225" cy="270510"/>
            </a:xfrm>
            <a:custGeom>
              <a:avLst/>
              <a:gdLst/>
              <a:ahLst/>
              <a:cxnLst/>
              <a:rect l="l" t="t" r="r" b="b"/>
              <a:pathLst>
                <a:path w="276225" h="270510">
                  <a:moveTo>
                    <a:pt x="31521" y="0"/>
                  </a:moveTo>
                  <a:lnTo>
                    <a:pt x="23520" y="165531"/>
                  </a:lnTo>
                  <a:lnTo>
                    <a:pt x="41351" y="168211"/>
                  </a:lnTo>
                  <a:lnTo>
                    <a:pt x="83134" y="7747"/>
                  </a:lnTo>
                  <a:lnTo>
                    <a:pt x="31521" y="0"/>
                  </a:lnTo>
                  <a:close/>
                </a:path>
                <a:path w="276225" h="270510">
                  <a:moveTo>
                    <a:pt x="6438" y="191731"/>
                  </a:moveTo>
                  <a:lnTo>
                    <a:pt x="0" y="234594"/>
                  </a:lnTo>
                  <a:lnTo>
                    <a:pt x="42697" y="240995"/>
                  </a:lnTo>
                  <a:lnTo>
                    <a:pt x="49136" y="198132"/>
                  </a:lnTo>
                  <a:lnTo>
                    <a:pt x="6438" y="191731"/>
                  </a:lnTo>
                  <a:close/>
                </a:path>
                <a:path w="276225" h="270510">
                  <a:moveTo>
                    <a:pt x="127977" y="14478"/>
                  </a:moveTo>
                  <a:lnTo>
                    <a:pt x="119976" y="180009"/>
                  </a:lnTo>
                  <a:lnTo>
                    <a:pt x="137807" y="182689"/>
                  </a:lnTo>
                  <a:lnTo>
                    <a:pt x="179590" y="22225"/>
                  </a:lnTo>
                  <a:lnTo>
                    <a:pt x="127977" y="14478"/>
                  </a:lnTo>
                  <a:close/>
                </a:path>
                <a:path w="276225" h="270510">
                  <a:moveTo>
                    <a:pt x="102895" y="206197"/>
                  </a:moveTo>
                  <a:lnTo>
                    <a:pt x="96456" y="249072"/>
                  </a:lnTo>
                  <a:lnTo>
                    <a:pt x="139153" y="255473"/>
                  </a:lnTo>
                  <a:lnTo>
                    <a:pt x="145592" y="212610"/>
                  </a:lnTo>
                  <a:lnTo>
                    <a:pt x="102895" y="206197"/>
                  </a:lnTo>
                  <a:close/>
                </a:path>
                <a:path w="276225" h="270510">
                  <a:moveTo>
                    <a:pt x="224434" y="28943"/>
                  </a:moveTo>
                  <a:lnTo>
                    <a:pt x="216433" y="194487"/>
                  </a:lnTo>
                  <a:lnTo>
                    <a:pt x="234264" y="197154"/>
                  </a:lnTo>
                  <a:lnTo>
                    <a:pt x="276047" y="36690"/>
                  </a:lnTo>
                  <a:lnTo>
                    <a:pt x="224434" y="28943"/>
                  </a:lnTo>
                  <a:close/>
                </a:path>
                <a:path w="276225" h="270510">
                  <a:moveTo>
                    <a:pt x="199351" y="220675"/>
                  </a:moveTo>
                  <a:lnTo>
                    <a:pt x="192913" y="263537"/>
                  </a:lnTo>
                  <a:lnTo>
                    <a:pt x="235610" y="269951"/>
                  </a:lnTo>
                  <a:lnTo>
                    <a:pt x="242049" y="227076"/>
                  </a:lnTo>
                  <a:lnTo>
                    <a:pt x="199351" y="220675"/>
                  </a:lnTo>
                  <a:close/>
                </a:path>
              </a:pathLst>
            </a:custGeom>
            <a:solidFill>
              <a:srgbClr val="000000"/>
            </a:solidFill>
          </p:spPr>
          <p:txBody>
            <a:bodyPr wrap="square" lIns="0" tIns="0" rIns="0" bIns="0" rtlCol="0"/>
            <a:lstStyle/>
            <a:p>
              <a:endParaRPr dirty="0"/>
            </a:p>
          </p:txBody>
        </p:sp>
      </p:grpSp>
      <p:grpSp>
        <p:nvGrpSpPr>
          <p:cNvPr id="16" name="object 16"/>
          <p:cNvGrpSpPr/>
          <p:nvPr/>
        </p:nvGrpSpPr>
        <p:grpSpPr>
          <a:xfrm>
            <a:off x="643140" y="152400"/>
            <a:ext cx="3672840" cy="3365500"/>
            <a:chOff x="643140" y="152400"/>
            <a:chExt cx="3672840" cy="3365500"/>
          </a:xfrm>
        </p:grpSpPr>
        <p:pic>
          <p:nvPicPr>
            <p:cNvPr id="17" name="object 17"/>
            <p:cNvPicPr/>
            <p:nvPr/>
          </p:nvPicPr>
          <p:blipFill>
            <a:blip r:embed="rId8" cstate="print"/>
            <a:stretch>
              <a:fillRect/>
            </a:stretch>
          </p:blipFill>
          <p:spPr>
            <a:xfrm>
              <a:off x="643140" y="947928"/>
              <a:ext cx="3672827" cy="2569463"/>
            </a:xfrm>
            <a:prstGeom prst="rect">
              <a:avLst/>
            </a:prstGeom>
          </p:spPr>
        </p:pic>
        <p:pic>
          <p:nvPicPr>
            <p:cNvPr id="18" name="object 18"/>
            <p:cNvPicPr/>
            <p:nvPr/>
          </p:nvPicPr>
          <p:blipFill>
            <a:blip r:embed="rId9" cstate="print"/>
            <a:stretch>
              <a:fillRect/>
            </a:stretch>
          </p:blipFill>
          <p:spPr>
            <a:xfrm>
              <a:off x="838199" y="1143000"/>
              <a:ext cx="3084575" cy="1981200"/>
            </a:xfrm>
            <a:prstGeom prst="rect">
              <a:avLst/>
            </a:prstGeom>
          </p:spPr>
        </p:pic>
        <p:sp>
          <p:nvSpPr>
            <p:cNvPr id="19" name="object 1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0" name="object 2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1" name="object 21"/>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612140" y="2021840"/>
            <a:ext cx="4796790" cy="3355975"/>
          </a:xfrm>
          <a:prstGeom prst="rect">
            <a:avLst/>
          </a:prstGeom>
        </p:spPr>
        <p:txBody>
          <a:bodyPr vert="horz" wrap="square" lIns="0" tIns="74295" rIns="0" bIns="0" rtlCol="0">
            <a:spAutoFit/>
          </a:bodyPr>
          <a:lstStyle/>
          <a:p>
            <a:pPr marL="12700" marR="5080">
              <a:lnSpc>
                <a:spcPts val="3890"/>
              </a:lnSpc>
              <a:spcBef>
                <a:spcPts val="585"/>
              </a:spcBef>
            </a:pPr>
            <a:r>
              <a:rPr sz="3600" spc="-10" dirty="0">
                <a:latin typeface="Franklin Gothic Medium"/>
                <a:cs typeface="Franklin Gothic Medium"/>
              </a:rPr>
              <a:t>“People</a:t>
            </a:r>
            <a:r>
              <a:rPr sz="3600" spc="-45" dirty="0">
                <a:latin typeface="Franklin Gothic Medium"/>
                <a:cs typeface="Franklin Gothic Medium"/>
              </a:rPr>
              <a:t> </a:t>
            </a:r>
            <a:r>
              <a:rPr sz="3600" spc="-5" dirty="0">
                <a:latin typeface="Franklin Gothic Medium"/>
                <a:cs typeface="Franklin Gothic Medium"/>
              </a:rPr>
              <a:t>focus</a:t>
            </a:r>
            <a:r>
              <a:rPr sz="3600" spc="-40" dirty="0">
                <a:latin typeface="Franklin Gothic Medium"/>
                <a:cs typeface="Franklin Gothic Medium"/>
              </a:rPr>
              <a:t> </a:t>
            </a:r>
            <a:r>
              <a:rPr sz="3600" spc="5" dirty="0">
                <a:latin typeface="Franklin Gothic Medium"/>
                <a:cs typeface="Franklin Gothic Medium"/>
              </a:rPr>
              <a:t>on</a:t>
            </a:r>
            <a:r>
              <a:rPr sz="3600" spc="-40" dirty="0">
                <a:latin typeface="Franklin Gothic Medium"/>
                <a:cs typeface="Franklin Gothic Medium"/>
              </a:rPr>
              <a:t> </a:t>
            </a:r>
            <a:r>
              <a:rPr sz="3600" dirty="0">
                <a:latin typeface="Franklin Gothic Medium"/>
                <a:cs typeface="Franklin Gothic Medium"/>
              </a:rPr>
              <a:t>getting </a:t>
            </a:r>
            <a:r>
              <a:rPr sz="3600" spc="-885" dirty="0">
                <a:latin typeface="Franklin Gothic Medium"/>
                <a:cs typeface="Franklin Gothic Medium"/>
              </a:rPr>
              <a:t> </a:t>
            </a:r>
            <a:r>
              <a:rPr sz="3600" spc="10" dirty="0">
                <a:latin typeface="Franklin Gothic Medium"/>
                <a:cs typeface="Franklin Gothic Medium"/>
              </a:rPr>
              <a:t>the </a:t>
            </a:r>
            <a:r>
              <a:rPr sz="3600" spc="-10" dirty="0">
                <a:latin typeface="Franklin Gothic Medium"/>
                <a:cs typeface="Franklin Gothic Medium"/>
              </a:rPr>
              <a:t>reward </a:t>
            </a:r>
            <a:r>
              <a:rPr sz="3600" spc="5" dirty="0">
                <a:latin typeface="Franklin Gothic Medium"/>
                <a:cs typeface="Franklin Gothic Medium"/>
              </a:rPr>
              <a:t>rather </a:t>
            </a:r>
            <a:r>
              <a:rPr sz="3600" spc="10" dirty="0">
                <a:latin typeface="Franklin Gothic Medium"/>
                <a:cs typeface="Franklin Gothic Medium"/>
              </a:rPr>
              <a:t>than </a:t>
            </a:r>
            <a:r>
              <a:rPr sz="3600" spc="15" dirty="0">
                <a:latin typeface="Franklin Gothic Medium"/>
                <a:cs typeface="Franklin Gothic Medium"/>
              </a:rPr>
              <a:t> </a:t>
            </a:r>
            <a:r>
              <a:rPr sz="3600" spc="10" dirty="0">
                <a:latin typeface="Franklin Gothic Medium"/>
                <a:cs typeface="Franklin Gothic Medium"/>
              </a:rPr>
              <a:t>the </a:t>
            </a:r>
            <a:r>
              <a:rPr sz="3600" dirty="0">
                <a:latin typeface="Franklin Gothic Medium"/>
                <a:cs typeface="Franklin Gothic Medium"/>
              </a:rPr>
              <a:t>benefit </a:t>
            </a:r>
            <a:r>
              <a:rPr sz="3600" spc="5" dirty="0">
                <a:latin typeface="Franklin Gothic Medium"/>
                <a:cs typeface="Franklin Gothic Medium"/>
              </a:rPr>
              <a:t>of going </a:t>
            </a:r>
            <a:r>
              <a:rPr sz="3600" spc="10" dirty="0">
                <a:latin typeface="Franklin Gothic Medium"/>
                <a:cs typeface="Franklin Gothic Medium"/>
              </a:rPr>
              <a:t> </a:t>
            </a:r>
            <a:r>
              <a:rPr sz="3600" spc="5" dirty="0">
                <a:latin typeface="Franklin Gothic Medium"/>
                <a:cs typeface="Franklin Gothic Medium"/>
              </a:rPr>
              <a:t>home every </a:t>
            </a:r>
            <a:r>
              <a:rPr sz="3600" spc="-15" dirty="0">
                <a:latin typeface="Franklin Gothic Medium"/>
                <a:cs typeface="Franklin Gothic Medium"/>
              </a:rPr>
              <a:t>day </a:t>
            </a:r>
            <a:r>
              <a:rPr sz="3600" dirty="0">
                <a:latin typeface="Franklin Gothic Medium"/>
                <a:cs typeface="Franklin Gothic Medium"/>
              </a:rPr>
              <a:t>without </a:t>
            </a:r>
            <a:r>
              <a:rPr sz="3600" spc="-885" dirty="0">
                <a:latin typeface="Franklin Gothic Medium"/>
                <a:cs typeface="Franklin Gothic Medium"/>
              </a:rPr>
              <a:t> </a:t>
            </a:r>
            <a:r>
              <a:rPr sz="3600" spc="5" dirty="0">
                <a:latin typeface="Franklin Gothic Medium"/>
                <a:cs typeface="Franklin Gothic Medium"/>
              </a:rPr>
              <a:t>being</a:t>
            </a:r>
            <a:r>
              <a:rPr sz="3600" spc="-50" dirty="0">
                <a:latin typeface="Franklin Gothic Medium"/>
                <a:cs typeface="Franklin Gothic Medium"/>
              </a:rPr>
              <a:t> </a:t>
            </a:r>
            <a:r>
              <a:rPr sz="3600" spc="5" dirty="0">
                <a:latin typeface="Franklin Gothic Medium"/>
                <a:cs typeface="Franklin Gothic Medium"/>
              </a:rPr>
              <a:t>injured.”</a:t>
            </a:r>
            <a:endParaRPr sz="3600" dirty="0">
              <a:latin typeface="Franklin Gothic Medium"/>
              <a:cs typeface="Franklin Gothic Medium"/>
            </a:endParaRPr>
          </a:p>
          <a:p>
            <a:pPr marL="12700">
              <a:lnSpc>
                <a:spcPct val="100000"/>
              </a:lnSpc>
              <a:spcBef>
                <a:spcPts val="3165"/>
              </a:spcBef>
              <a:tabLst>
                <a:tab pos="3104515" algn="l"/>
              </a:tabLst>
            </a:pPr>
            <a:r>
              <a:rPr sz="2600" b="1" i="1" dirty="0">
                <a:latin typeface="Times New Roman"/>
                <a:cs typeface="Times New Roman"/>
              </a:rPr>
              <a:t>Andrew</a:t>
            </a:r>
            <a:r>
              <a:rPr sz="2600" b="1" i="1" spc="-5" dirty="0">
                <a:latin typeface="Times New Roman"/>
                <a:cs typeface="Times New Roman"/>
              </a:rPr>
              <a:t> </a:t>
            </a:r>
            <a:r>
              <a:rPr sz="2600" b="1" i="1" dirty="0">
                <a:latin typeface="Times New Roman"/>
                <a:cs typeface="Times New Roman"/>
              </a:rPr>
              <a:t>R.</a:t>
            </a:r>
            <a:r>
              <a:rPr sz="2600" b="1" i="1" spc="10" dirty="0">
                <a:latin typeface="Times New Roman"/>
                <a:cs typeface="Times New Roman"/>
              </a:rPr>
              <a:t> </a:t>
            </a:r>
            <a:r>
              <a:rPr sz="2600" b="1" i="1" spc="-5" dirty="0">
                <a:latin typeface="Times New Roman"/>
                <a:cs typeface="Times New Roman"/>
              </a:rPr>
              <a:t>McIlvaine	</a:t>
            </a:r>
            <a:r>
              <a:rPr sz="2600" b="1" i="1" spc="5" dirty="0">
                <a:latin typeface="Times New Roman"/>
                <a:cs typeface="Times New Roman"/>
              </a:rPr>
              <a:t>2009</a:t>
            </a:r>
            <a:endParaRPr sz="2600" dirty="0">
              <a:latin typeface="Times New Roman"/>
              <a:cs typeface="Times New Roman"/>
            </a:endParaRPr>
          </a:p>
        </p:txBody>
      </p:sp>
      <p:grpSp>
        <p:nvGrpSpPr>
          <p:cNvPr id="5" name="object 5"/>
          <p:cNvGrpSpPr/>
          <p:nvPr/>
        </p:nvGrpSpPr>
        <p:grpSpPr>
          <a:xfrm>
            <a:off x="5215128" y="1194816"/>
            <a:ext cx="3929379" cy="5663565"/>
            <a:chOff x="5215128" y="1194816"/>
            <a:chExt cx="3929379" cy="5663565"/>
          </a:xfrm>
        </p:grpSpPr>
        <p:pic>
          <p:nvPicPr>
            <p:cNvPr id="6" name="object 6"/>
            <p:cNvPicPr/>
            <p:nvPr/>
          </p:nvPicPr>
          <p:blipFill>
            <a:blip r:embed="rId3" cstate="print"/>
            <a:stretch>
              <a:fillRect/>
            </a:stretch>
          </p:blipFill>
          <p:spPr>
            <a:xfrm>
              <a:off x="5215128" y="1194816"/>
              <a:ext cx="3928872" cy="5663184"/>
            </a:xfrm>
            <a:prstGeom prst="rect">
              <a:avLst/>
            </a:prstGeom>
          </p:spPr>
        </p:pic>
        <p:sp>
          <p:nvSpPr>
            <p:cNvPr id="7" name="object 7"/>
            <p:cNvSpPr/>
            <p:nvPr/>
          </p:nvSpPr>
          <p:spPr>
            <a:xfrm>
              <a:off x="6092434" y="4961588"/>
              <a:ext cx="1962785" cy="595630"/>
            </a:xfrm>
            <a:custGeom>
              <a:avLst/>
              <a:gdLst/>
              <a:ahLst/>
              <a:cxnLst/>
              <a:rect l="l" t="t" r="r" b="b"/>
              <a:pathLst>
                <a:path w="1962784" h="595629">
                  <a:moveTo>
                    <a:pt x="1962620" y="595283"/>
                  </a:moveTo>
                  <a:lnTo>
                    <a:pt x="0" y="595283"/>
                  </a:lnTo>
                  <a:lnTo>
                    <a:pt x="278206" y="0"/>
                  </a:lnTo>
                  <a:lnTo>
                    <a:pt x="1679355" y="0"/>
                  </a:lnTo>
                  <a:lnTo>
                    <a:pt x="1962620" y="595283"/>
                  </a:lnTo>
                  <a:close/>
                </a:path>
              </a:pathLst>
            </a:custGeom>
            <a:solidFill>
              <a:srgbClr val="96ABBA"/>
            </a:solidFill>
          </p:spPr>
          <p:txBody>
            <a:bodyPr wrap="square" lIns="0" tIns="0" rIns="0" bIns="0" rtlCol="0"/>
            <a:lstStyle/>
            <a:p>
              <a:endParaRPr dirty="0"/>
            </a:p>
          </p:txBody>
        </p:sp>
        <p:sp>
          <p:nvSpPr>
            <p:cNvPr id="8" name="object 8"/>
            <p:cNvSpPr/>
            <p:nvPr/>
          </p:nvSpPr>
          <p:spPr>
            <a:xfrm>
              <a:off x="5556250" y="2349525"/>
              <a:ext cx="3096260" cy="2950845"/>
            </a:xfrm>
            <a:custGeom>
              <a:avLst/>
              <a:gdLst/>
              <a:ahLst/>
              <a:cxnLst/>
              <a:rect l="l" t="t" r="r" b="b"/>
              <a:pathLst>
                <a:path w="3096259" h="2950845">
                  <a:moveTo>
                    <a:pt x="1330325" y="2114283"/>
                  </a:moveTo>
                  <a:lnTo>
                    <a:pt x="1173518" y="1790992"/>
                  </a:lnTo>
                  <a:lnTo>
                    <a:pt x="763803" y="1580578"/>
                  </a:lnTo>
                  <a:lnTo>
                    <a:pt x="313613" y="892924"/>
                  </a:lnTo>
                  <a:lnTo>
                    <a:pt x="283260" y="431076"/>
                  </a:lnTo>
                  <a:lnTo>
                    <a:pt x="526059" y="210400"/>
                  </a:lnTo>
                  <a:lnTo>
                    <a:pt x="789089" y="456730"/>
                  </a:lnTo>
                  <a:lnTo>
                    <a:pt x="799211" y="118033"/>
                  </a:lnTo>
                  <a:lnTo>
                    <a:pt x="581698" y="0"/>
                  </a:lnTo>
                  <a:lnTo>
                    <a:pt x="495706" y="0"/>
                  </a:lnTo>
                  <a:lnTo>
                    <a:pt x="490651" y="5130"/>
                  </a:lnTo>
                  <a:lnTo>
                    <a:pt x="470420" y="5130"/>
                  </a:lnTo>
                  <a:lnTo>
                    <a:pt x="460298" y="10261"/>
                  </a:lnTo>
                  <a:lnTo>
                    <a:pt x="435013" y="10261"/>
                  </a:lnTo>
                  <a:lnTo>
                    <a:pt x="429958" y="15405"/>
                  </a:lnTo>
                  <a:lnTo>
                    <a:pt x="419836" y="15405"/>
                  </a:lnTo>
                  <a:lnTo>
                    <a:pt x="409714" y="20535"/>
                  </a:lnTo>
                  <a:lnTo>
                    <a:pt x="384429" y="20535"/>
                  </a:lnTo>
                  <a:lnTo>
                    <a:pt x="374307" y="25666"/>
                  </a:lnTo>
                  <a:lnTo>
                    <a:pt x="364197" y="25666"/>
                  </a:lnTo>
                  <a:lnTo>
                    <a:pt x="354076" y="30797"/>
                  </a:lnTo>
                  <a:lnTo>
                    <a:pt x="343966" y="30797"/>
                  </a:lnTo>
                  <a:lnTo>
                    <a:pt x="338899" y="35928"/>
                  </a:lnTo>
                  <a:lnTo>
                    <a:pt x="328790" y="41059"/>
                  </a:lnTo>
                  <a:lnTo>
                    <a:pt x="318668" y="41059"/>
                  </a:lnTo>
                  <a:lnTo>
                    <a:pt x="298437" y="51320"/>
                  </a:lnTo>
                  <a:lnTo>
                    <a:pt x="288315" y="51320"/>
                  </a:lnTo>
                  <a:lnTo>
                    <a:pt x="278206" y="56451"/>
                  </a:lnTo>
                  <a:lnTo>
                    <a:pt x="273151" y="61582"/>
                  </a:lnTo>
                  <a:lnTo>
                    <a:pt x="252907" y="71843"/>
                  </a:lnTo>
                  <a:lnTo>
                    <a:pt x="242798" y="71843"/>
                  </a:lnTo>
                  <a:lnTo>
                    <a:pt x="212445" y="87249"/>
                  </a:lnTo>
                  <a:lnTo>
                    <a:pt x="207391" y="92379"/>
                  </a:lnTo>
                  <a:lnTo>
                    <a:pt x="197269" y="97510"/>
                  </a:lnTo>
                  <a:lnTo>
                    <a:pt x="192214" y="102641"/>
                  </a:lnTo>
                  <a:lnTo>
                    <a:pt x="182092" y="107772"/>
                  </a:lnTo>
                  <a:lnTo>
                    <a:pt x="171983" y="118033"/>
                  </a:lnTo>
                  <a:lnTo>
                    <a:pt x="161861" y="123164"/>
                  </a:lnTo>
                  <a:lnTo>
                    <a:pt x="141630" y="143687"/>
                  </a:lnTo>
                  <a:lnTo>
                    <a:pt x="131508" y="148831"/>
                  </a:lnTo>
                  <a:lnTo>
                    <a:pt x="126453" y="159092"/>
                  </a:lnTo>
                  <a:lnTo>
                    <a:pt x="106222" y="179616"/>
                  </a:lnTo>
                  <a:lnTo>
                    <a:pt x="101168" y="189877"/>
                  </a:lnTo>
                  <a:lnTo>
                    <a:pt x="91046" y="195008"/>
                  </a:lnTo>
                  <a:lnTo>
                    <a:pt x="65760" y="246329"/>
                  </a:lnTo>
                  <a:lnTo>
                    <a:pt x="55638" y="256590"/>
                  </a:lnTo>
                  <a:lnTo>
                    <a:pt x="55638" y="266852"/>
                  </a:lnTo>
                  <a:lnTo>
                    <a:pt x="40462" y="297649"/>
                  </a:lnTo>
                  <a:lnTo>
                    <a:pt x="40462" y="313042"/>
                  </a:lnTo>
                  <a:lnTo>
                    <a:pt x="25285" y="343827"/>
                  </a:lnTo>
                  <a:lnTo>
                    <a:pt x="25285" y="359232"/>
                  </a:lnTo>
                  <a:lnTo>
                    <a:pt x="20231" y="369493"/>
                  </a:lnTo>
                  <a:lnTo>
                    <a:pt x="15176" y="384886"/>
                  </a:lnTo>
                  <a:lnTo>
                    <a:pt x="15176" y="395147"/>
                  </a:lnTo>
                  <a:lnTo>
                    <a:pt x="10109" y="410540"/>
                  </a:lnTo>
                  <a:lnTo>
                    <a:pt x="10109" y="420801"/>
                  </a:lnTo>
                  <a:lnTo>
                    <a:pt x="5054" y="436206"/>
                  </a:lnTo>
                  <a:lnTo>
                    <a:pt x="5054" y="461860"/>
                  </a:lnTo>
                  <a:lnTo>
                    <a:pt x="0" y="477253"/>
                  </a:lnTo>
                  <a:lnTo>
                    <a:pt x="0" y="672261"/>
                  </a:lnTo>
                  <a:lnTo>
                    <a:pt x="5054" y="687654"/>
                  </a:lnTo>
                  <a:lnTo>
                    <a:pt x="5054" y="718451"/>
                  </a:lnTo>
                  <a:lnTo>
                    <a:pt x="10109" y="738974"/>
                  </a:lnTo>
                  <a:lnTo>
                    <a:pt x="10109" y="754367"/>
                  </a:lnTo>
                  <a:lnTo>
                    <a:pt x="15176" y="769772"/>
                  </a:lnTo>
                  <a:lnTo>
                    <a:pt x="15176" y="785164"/>
                  </a:lnTo>
                  <a:lnTo>
                    <a:pt x="20231" y="805688"/>
                  </a:lnTo>
                  <a:lnTo>
                    <a:pt x="25285" y="821080"/>
                  </a:lnTo>
                  <a:lnTo>
                    <a:pt x="25285" y="836485"/>
                  </a:lnTo>
                  <a:lnTo>
                    <a:pt x="30353" y="851877"/>
                  </a:lnTo>
                  <a:lnTo>
                    <a:pt x="35407" y="872401"/>
                  </a:lnTo>
                  <a:lnTo>
                    <a:pt x="40462" y="887793"/>
                  </a:lnTo>
                  <a:lnTo>
                    <a:pt x="45516" y="908329"/>
                  </a:lnTo>
                  <a:lnTo>
                    <a:pt x="45516" y="923721"/>
                  </a:lnTo>
                  <a:lnTo>
                    <a:pt x="50584" y="939114"/>
                  </a:lnTo>
                  <a:lnTo>
                    <a:pt x="55638" y="959637"/>
                  </a:lnTo>
                  <a:lnTo>
                    <a:pt x="60693" y="975042"/>
                  </a:lnTo>
                  <a:lnTo>
                    <a:pt x="65760" y="995565"/>
                  </a:lnTo>
                  <a:lnTo>
                    <a:pt x="70815" y="1010958"/>
                  </a:lnTo>
                  <a:lnTo>
                    <a:pt x="80937" y="1031481"/>
                  </a:lnTo>
                  <a:lnTo>
                    <a:pt x="91046" y="1062278"/>
                  </a:lnTo>
                  <a:lnTo>
                    <a:pt x="101168" y="1082802"/>
                  </a:lnTo>
                  <a:lnTo>
                    <a:pt x="106222" y="1098194"/>
                  </a:lnTo>
                  <a:lnTo>
                    <a:pt x="116344" y="1118730"/>
                  </a:lnTo>
                  <a:lnTo>
                    <a:pt x="121399" y="1134122"/>
                  </a:lnTo>
                  <a:lnTo>
                    <a:pt x="131508" y="1154645"/>
                  </a:lnTo>
                  <a:lnTo>
                    <a:pt x="141630" y="1170038"/>
                  </a:lnTo>
                  <a:lnTo>
                    <a:pt x="151752" y="1190574"/>
                  </a:lnTo>
                  <a:lnTo>
                    <a:pt x="161861" y="1205966"/>
                  </a:lnTo>
                  <a:lnTo>
                    <a:pt x="171983" y="1226489"/>
                  </a:lnTo>
                  <a:lnTo>
                    <a:pt x="192214" y="1257287"/>
                  </a:lnTo>
                  <a:lnTo>
                    <a:pt x="202323" y="1277810"/>
                  </a:lnTo>
                  <a:lnTo>
                    <a:pt x="212445" y="1293202"/>
                  </a:lnTo>
                  <a:lnTo>
                    <a:pt x="227622" y="1308595"/>
                  </a:lnTo>
                  <a:lnTo>
                    <a:pt x="237744" y="1329131"/>
                  </a:lnTo>
                  <a:lnTo>
                    <a:pt x="247853" y="1344523"/>
                  </a:lnTo>
                  <a:lnTo>
                    <a:pt x="263029" y="1359916"/>
                  </a:lnTo>
                  <a:lnTo>
                    <a:pt x="273151" y="1375308"/>
                  </a:lnTo>
                  <a:lnTo>
                    <a:pt x="288315" y="1395844"/>
                  </a:lnTo>
                  <a:lnTo>
                    <a:pt x="298437" y="1411236"/>
                  </a:lnTo>
                  <a:lnTo>
                    <a:pt x="313613" y="1426629"/>
                  </a:lnTo>
                  <a:lnTo>
                    <a:pt x="323723" y="1442021"/>
                  </a:lnTo>
                  <a:lnTo>
                    <a:pt x="354076" y="1472819"/>
                  </a:lnTo>
                  <a:lnTo>
                    <a:pt x="364197" y="1488211"/>
                  </a:lnTo>
                  <a:lnTo>
                    <a:pt x="379374" y="1503603"/>
                  </a:lnTo>
                  <a:lnTo>
                    <a:pt x="389483" y="1519008"/>
                  </a:lnTo>
                  <a:lnTo>
                    <a:pt x="419836" y="1549793"/>
                  </a:lnTo>
                  <a:lnTo>
                    <a:pt x="429958" y="1565186"/>
                  </a:lnTo>
                  <a:lnTo>
                    <a:pt x="505828" y="1642160"/>
                  </a:lnTo>
                  <a:lnTo>
                    <a:pt x="515950" y="1657565"/>
                  </a:lnTo>
                  <a:lnTo>
                    <a:pt x="531114" y="1667827"/>
                  </a:lnTo>
                  <a:lnTo>
                    <a:pt x="561467" y="1698612"/>
                  </a:lnTo>
                  <a:lnTo>
                    <a:pt x="576643" y="1708873"/>
                  </a:lnTo>
                  <a:lnTo>
                    <a:pt x="617105" y="1749933"/>
                  </a:lnTo>
                  <a:lnTo>
                    <a:pt x="627227" y="1755063"/>
                  </a:lnTo>
                  <a:lnTo>
                    <a:pt x="632282" y="1765325"/>
                  </a:lnTo>
                  <a:lnTo>
                    <a:pt x="642404" y="1770456"/>
                  </a:lnTo>
                  <a:lnTo>
                    <a:pt x="647458" y="1780717"/>
                  </a:lnTo>
                  <a:lnTo>
                    <a:pt x="657580" y="1785848"/>
                  </a:lnTo>
                  <a:lnTo>
                    <a:pt x="672757" y="1801253"/>
                  </a:lnTo>
                  <a:lnTo>
                    <a:pt x="682866" y="1806384"/>
                  </a:lnTo>
                  <a:lnTo>
                    <a:pt x="687920" y="1816646"/>
                  </a:lnTo>
                  <a:lnTo>
                    <a:pt x="698042" y="1821776"/>
                  </a:lnTo>
                  <a:lnTo>
                    <a:pt x="698042" y="1826907"/>
                  </a:lnTo>
                  <a:lnTo>
                    <a:pt x="703097" y="1826907"/>
                  </a:lnTo>
                  <a:lnTo>
                    <a:pt x="1330325" y="2114283"/>
                  </a:lnTo>
                  <a:close/>
                </a:path>
                <a:path w="3096259" h="2950845">
                  <a:moveTo>
                    <a:pt x="2023313" y="2837865"/>
                  </a:moveTo>
                  <a:lnTo>
                    <a:pt x="1992960" y="2519692"/>
                  </a:lnTo>
                  <a:lnTo>
                    <a:pt x="1062240" y="2550490"/>
                  </a:lnTo>
                  <a:lnTo>
                    <a:pt x="1072349" y="2868650"/>
                  </a:lnTo>
                  <a:lnTo>
                    <a:pt x="1461846" y="2950756"/>
                  </a:lnTo>
                  <a:lnTo>
                    <a:pt x="1901913" y="2909709"/>
                  </a:lnTo>
                  <a:lnTo>
                    <a:pt x="2023313" y="2837865"/>
                  </a:lnTo>
                  <a:close/>
                </a:path>
                <a:path w="3096259" h="2950845">
                  <a:moveTo>
                    <a:pt x="3095675" y="728713"/>
                  </a:moveTo>
                  <a:lnTo>
                    <a:pt x="3060268" y="292506"/>
                  </a:lnTo>
                  <a:lnTo>
                    <a:pt x="2847822" y="46189"/>
                  </a:lnTo>
                  <a:lnTo>
                    <a:pt x="2589847" y="12"/>
                  </a:lnTo>
                  <a:lnTo>
                    <a:pt x="2326817" y="92379"/>
                  </a:lnTo>
                  <a:lnTo>
                    <a:pt x="2357158" y="420814"/>
                  </a:lnTo>
                  <a:lnTo>
                    <a:pt x="2605024" y="251460"/>
                  </a:lnTo>
                  <a:lnTo>
                    <a:pt x="2868053" y="338696"/>
                  </a:lnTo>
                  <a:lnTo>
                    <a:pt x="2888284" y="687654"/>
                  </a:lnTo>
                  <a:lnTo>
                    <a:pt x="2635364" y="1288072"/>
                  </a:lnTo>
                  <a:lnTo>
                    <a:pt x="2195296" y="1678089"/>
                  </a:lnTo>
                  <a:lnTo>
                    <a:pt x="1917090" y="1749933"/>
                  </a:lnTo>
                  <a:lnTo>
                    <a:pt x="1831098" y="2114283"/>
                  </a:lnTo>
                  <a:lnTo>
                    <a:pt x="2478570" y="1790979"/>
                  </a:lnTo>
                  <a:lnTo>
                    <a:pt x="2954045" y="1272679"/>
                  </a:lnTo>
                  <a:lnTo>
                    <a:pt x="3095675" y="728713"/>
                  </a:lnTo>
                  <a:close/>
                </a:path>
              </a:pathLst>
            </a:custGeom>
            <a:solidFill>
              <a:srgbClr val="FFE600"/>
            </a:solidFill>
          </p:spPr>
          <p:txBody>
            <a:bodyPr wrap="square" lIns="0" tIns="0" rIns="0" bIns="0" rtlCol="0"/>
            <a:lstStyle/>
            <a:p>
              <a:endParaRPr dirty="0"/>
            </a:p>
          </p:txBody>
        </p:sp>
        <p:sp>
          <p:nvSpPr>
            <p:cNvPr id="9" name="object 9"/>
            <p:cNvSpPr/>
            <p:nvPr/>
          </p:nvSpPr>
          <p:spPr>
            <a:xfrm>
              <a:off x="6572972" y="4653675"/>
              <a:ext cx="1052195" cy="482600"/>
            </a:xfrm>
            <a:custGeom>
              <a:avLst/>
              <a:gdLst/>
              <a:ahLst/>
              <a:cxnLst/>
              <a:rect l="l" t="t" r="r" b="b"/>
              <a:pathLst>
                <a:path w="1052195" h="482600">
                  <a:moveTo>
                    <a:pt x="596879" y="482390"/>
                  </a:moveTo>
                  <a:lnTo>
                    <a:pt x="581704" y="482390"/>
                  </a:lnTo>
                  <a:lnTo>
                    <a:pt x="460305" y="482390"/>
                  </a:lnTo>
                  <a:lnTo>
                    <a:pt x="445130" y="477258"/>
                  </a:lnTo>
                  <a:lnTo>
                    <a:pt x="394547" y="477258"/>
                  </a:lnTo>
                  <a:lnTo>
                    <a:pt x="379372" y="472126"/>
                  </a:lnTo>
                  <a:lnTo>
                    <a:pt x="369255" y="472126"/>
                  </a:lnTo>
                  <a:lnTo>
                    <a:pt x="359139" y="466994"/>
                  </a:lnTo>
                  <a:lnTo>
                    <a:pt x="333847" y="466994"/>
                  </a:lnTo>
                  <a:lnTo>
                    <a:pt x="323731" y="461857"/>
                  </a:lnTo>
                  <a:lnTo>
                    <a:pt x="308556" y="461857"/>
                  </a:lnTo>
                  <a:lnTo>
                    <a:pt x="298434" y="456731"/>
                  </a:lnTo>
                  <a:lnTo>
                    <a:pt x="283264" y="456731"/>
                  </a:lnTo>
                  <a:lnTo>
                    <a:pt x="273148" y="451599"/>
                  </a:lnTo>
                  <a:lnTo>
                    <a:pt x="263031" y="451599"/>
                  </a:lnTo>
                  <a:lnTo>
                    <a:pt x="252909" y="446467"/>
                  </a:lnTo>
                  <a:lnTo>
                    <a:pt x="242798" y="446467"/>
                  </a:lnTo>
                  <a:lnTo>
                    <a:pt x="222565" y="436204"/>
                  </a:lnTo>
                  <a:lnTo>
                    <a:pt x="212448" y="436204"/>
                  </a:lnTo>
                  <a:lnTo>
                    <a:pt x="182098" y="420809"/>
                  </a:lnTo>
                  <a:lnTo>
                    <a:pt x="171982" y="420809"/>
                  </a:lnTo>
                  <a:lnTo>
                    <a:pt x="161860" y="415672"/>
                  </a:lnTo>
                  <a:lnTo>
                    <a:pt x="156802" y="410545"/>
                  </a:lnTo>
                  <a:lnTo>
                    <a:pt x="126457" y="395150"/>
                  </a:lnTo>
                  <a:lnTo>
                    <a:pt x="121399" y="395150"/>
                  </a:lnTo>
                  <a:lnTo>
                    <a:pt x="101165" y="384886"/>
                  </a:lnTo>
                  <a:lnTo>
                    <a:pt x="91049" y="374623"/>
                  </a:lnTo>
                  <a:lnTo>
                    <a:pt x="80932" y="369486"/>
                  </a:lnTo>
                  <a:lnTo>
                    <a:pt x="75874" y="364359"/>
                  </a:lnTo>
                  <a:lnTo>
                    <a:pt x="65752" y="359227"/>
                  </a:lnTo>
                  <a:lnTo>
                    <a:pt x="20228" y="313042"/>
                  </a:lnTo>
                  <a:lnTo>
                    <a:pt x="15174" y="297646"/>
                  </a:lnTo>
                  <a:lnTo>
                    <a:pt x="10116" y="292515"/>
                  </a:lnTo>
                  <a:lnTo>
                    <a:pt x="5058" y="277114"/>
                  </a:lnTo>
                  <a:lnTo>
                    <a:pt x="0" y="266856"/>
                  </a:lnTo>
                  <a:lnTo>
                    <a:pt x="0" y="215538"/>
                  </a:lnTo>
                  <a:lnTo>
                    <a:pt x="5058" y="205275"/>
                  </a:lnTo>
                  <a:lnTo>
                    <a:pt x="10116" y="189880"/>
                  </a:lnTo>
                  <a:lnTo>
                    <a:pt x="20228" y="169353"/>
                  </a:lnTo>
                  <a:lnTo>
                    <a:pt x="30349" y="159089"/>
                  </a:lnTo>
                  <a:lnTo>
                    <a:pt x="40466" y="143694"/>
                  </a:lnTo>
                  <a:lnTo>
                    <a:pt x="65752" y="118035"/>
                  </a:lnTo>
                  <a:lnTo>
                    <a:pt x="75874" y="112903"/>
                  </a:lnTo>
                  <a:lnTo>
                    <a:pt x="80932" y="107771"/>
                  </a:lnTo>
                  <a:lnTo>
                    <a:pt x="91049" y="102640"/>
                  </a:lnTo>
                  <a:lnTo>
                    <a:pt x="101165" y="92371"/>
                  </a:lnTo>
                  <a:lnTo>
                    <a:pt x="111277" y="87244"/>
                  </a:lnTo>
                  <a:lnTo>
                    <a:pt x="121399" y="87244"/>
                  </a:lnTo>
                  <a:lnTo>
                    <a:pt x="126457" y="82113"/>
                  </a:lnTo>
                  <a:lnTo>
                    <a:pt x="156802" y="66717"/>
                  </a:lnTo>
                  <a:lnTo>
                    <a:pt x="161860" y="61586"/>
                  </a:lnTo>
                  <a:lnTo>
                    <a:pt x="171982" y="61586"/>
                  </a:lnTo>
                  <a:lnTo>
                    <a:pt x="202326" y="46185"/>
                  </a:lnTo>
                  <a:lnTo>
                    <a:pt x="212448" y="46185"/>
                  </a:lnTo>
                  <a:lnTo>
                    <a:pt x="232681" y="35927"/>
                  </a:lnTo>
                  <a:lnTo>
                    <a:pt x="242798" y="35927"/>
                  </a:lnTo>
                  <a:lnTo>
                    <a:pt x="263031" y="25663"/>
                  </a:lnTo>
                  <a:lnTo>
                    <a:pt x="273148" y="25663"/>
                  </a:lnTo>
                  <a:lnTo>
                    <a:pt x="283264" y="20532"/>
                  </a:lnTo>
                  <a:lnTo>
                    <a:pt x="298434" y="20532"/>
                  </a:lnTo>
                  <a:lnTo>
                    <a:pt x="308556" y="15400"/>
                  </a:lnTo>
                  <a:lnTo>
                    <a:pt x="323731" y="15400"/>
                  </a:lnTo>
                  <a:lnTo>
                    <a:pt x="333847" y="10268"/>
                  </a:lnTo>
                  <a:lnTo>
                    <a:pt x="369255" y="10268"/>
                  </a:lnTo>
                  <a:lnTo>
                    <a:pt x="379372" y="5136"/>
                  </a:lnTo>
                  <a:lnTo>
                    <a:pt x="394547" y="5136"/>
                  </a:lnTo>
                  <a:lnTo>
                    <a:pt x="409722" y="0"/>
                  </a:lnTo>
                  <a:lnTo>
                    <a:pt x="647462" y="0"/>
                  </a:lnTo>
                  <a:lnTo>
                    <a:pt x="657573" y="5136"/>
                  </a:lnTo>
                  <a:lnTo>
                    <a:pt x="672753" y="5136"/>
                  </a:lnTo>
                  <a:lnTo>
                    <a:pt x="682870" y="10268"/>
                  </a:lnTo>
                  <a:lnTo>
                    <a:pt x="718278" y="10268"/>
                  </a:lnTo>
                  <a:lnTo>
                    <a:pt x="733453" y="15400"/>
                  </a:lnTo>
                  <a:lnTo>
                    <a:pt x="743570" y="15400"/>
                  </a:lnTo>
                  <a:lnTo>
                    <a:pt x="753681" y="20532"/>
                  </a:lnTo>
                  <a:lnTo>
                    <a:pt x="763803" y="20532"/>
                  </a:lnTo>
                  <a:lnTo>
                    <a:pt x="778978" y="25663"/>
                  </a:lnTo>
                  <a:lnTo>
                    <a:pt x="789094" y="25663"/>
                  </a:lnTo>
                  <a:lnTo>
                    <a:pt x="809327" y="35927"/>
                  </a:lnTo>
                  <a:lnTo>
                    <a:pt x="819444" y="35927"/>
                  </a:lnTo>
                  <a:lnTo>
                    <a:pt x="839672" y="46185"/>
                  </a:lnTo>
                  <a:lnTo>
                    <a:pt x="849794" y="46185"/>
                  </a:lnTo>
                  <a:lnTo>
                    <a:pt x="880144" y="61586"/>
                  </a:lnTo>
                  <a:lnTo>
                    <a:pt x="890255" y="61586"/>
                  </a:lnTo>
                  <a:lnTo>
                    <a:pt x="900377" y="66717"/>
                  </a:lnTo>
                  <a:lnTo>
                    <a:pt x="905435" y="71849"/>
                  </a:lnTo>
                  <a:lnTo>
                    <a:pt x="935780" y="87244"/>
                  </a:lnTo>
                  <a:lnTo>
                    <a:pt x="940843" y="87244"/>
                  </a:lnTo>
                  <a:lnTo>
                    <a:pt x="950960" y="92371"/>
                  </a:lnTo>
                  <a:lnTo>
                    <a:pt x="956018" y="97508"/>
                  </a:lnTo>
                  <a:lnTo>
                    <a:pt x="966135" y="102640"/>
                  </a:lnTo>
                  <a:lnTo>
                    <a:pt x="976246" y="112903"/>
                  </a:lnTo>
                  <a:lnTo>
                    <a:pt x="991426" y="123167"/>
                  </a:lnTo>
                  <a:lnTo>
                    <a:pt x="1011659" y="143694"/>
                  </a:lnTo>
                  <a:lnTo>
                    <a:pt x="1021771" y="159089"/>
                  </a:lnTo>
                  <a:lnTo>
                    <a:pt x="1026829" y="169353"/>
                  </a:lnTo>
                  <a:lnTo>
                    <a:pt x="1036951" y="179616"/>
                  </a:lnTo>
                  <a:lnTo>
                    <a:pt x="1042009" y="189880"/>
                  </a:lnTo>
                  <a:lnTo>
                    <a:pt x="1047067" y="205275"/>
                  </a:lnTo>
                  <a:lnTo>
                    <a:pt x="1052126" y="215538"/>
                  </a:lnTo>
                  <a:lnTo>
                    <a:pt x="1052126" y="266856"/>
                  </a:lnTo>
                  <a:lnTo>
                    <a:pt x="1047067" y="277114"/>
                  </a:lnTo>
                  <a:lnTo>
                    <a:pt x="1042009" y="292515"/>
                  </a:lnTo>
                  <a:lnTo>
                    <a:pt x="1036951" y="297646"/>
                  </a:lnTo>
                  <a:lnTo>
                    <a:pt x="1026829" y="313042"/>
                  </a:lnTo>
                  <a:lnTo>
                    <a:pt x="1021771" y="323300"/>
                  </a:lnTo>
                  <a:lnTo>
                    <a:pt x="991426" y="354096"/>
                  </a:lnTo>
                  <a:lnTo>
                    <a:pt x="976246" y="364359"/>
                  </a:lnTo>
                  <a:lnTo>
                    <a:pt x="966135" y="374623"/>
                  </a:lnTo>
                  <a:lnTo>
                    <a:pt x="956018" y="379755"/>
                  </a:lnTo>
                  <a:lnTo>
                    <a:pt x="950960" y="384886"/>
                  </a:lnTo>
                  <a:lnTo>
                    <a:pt x="940843" y="390018"/>
                  </a:lnTo>
                  <a:lnTo>
                    <a:pt x="935780" y="395150"/>
                  </a:lnTo>
                  <a:lnTo>
                    <a:pt x="925668" y="395150"/>
                  </a:lnTo>
                  <a:lnTo>
                    <a:pt x="905435" y="405413"/>
                  </a:lnTo>
                  <a:lnTo>
                    <a:pt x="900377" y="410545"/>
                  </a:lnTo>
                  <a:lnTo>
                    <a:pt x="880144" y="420809"/>
                  </a:lnTo>
                  <a:lnTo>
                    <a:pt x="870027" y="420809"/>
                  </a:lnTo>
                  <a:lnTo>
                    <a:pt x="839672" y="436204"/>
                  </a:lnTo>
                  <a:lnTo>
                    <a:pt x="829561" y="436204"/>
                  </a:lnTo>
                  <a:lnTo>
                    <a:pt x="809327" y="446467"/>
                  </a:lnTo>
                  <a:lnTo>
                    <a:pt x="799206" y="446467"/>
                  </a:lnTo>
                  <a:lnTo>
                    <a:pt x="789094" y="451599"/>
                  </a:lnTo>
                  <a:lnTo>
                    <a:pt x="778978" y="451599"/>
                  </a:lnTo>
                  <a:lnTo>
                    <a:pt x="763803" y="456731"/>
                  </a:lnTo>
                  <a:lnTo>
                    <a:pt x="753681" y="456731"/>
                  </a:lnTo>
                  <a:lnTo>
                    <a:pt x="743570" y="461857"/>
                  </a:lnTo>
                  <a:lnTo>
                    <a:pt x="733453" y="461857"/>
                  </a:lnTo>
                  <a:lnTo>
                    <a:pt x="718278" y="466994"/>
                  </a:lnTo>
                  <a:lnTo>
                    <a:pt x="698045" y="466994"/>
                  </a:lnTo>
                  <a:lnTo>
                    <a:pt x="682870" y="472126"/>
                  </a:lnTo>
                  <a:lnTo>
                    <a:pt x="672753" y="472126"/>
                  </a:lnTo>
                  <a:lnTo>
                    <a:pt x="657573" y="477258"/>
                  </a:lnTo>
                  <a:lnTo>
                    <a:pt x="606995" y="477258"/>
                  </a:lnTo>
                  <a:lnTo>
                    <a:pt x="596879" y="482390"/>
                  </a:lnTo>
                  <a:close/>
                </a:path>
              </a:pathLst>
            </a:custGeom>
            <a:solidFill>
              <a:srgbClr val="000000"/>
            </a:solidFill>
          </p:spPr>
          <p:txBody>
            <a:bodyPr wrap="square" lIns="0" tIns="0" rIns="0" bIns="0" rtlCol="0"/>
            <a:lstStyle/>
            <a:p>
              <a:endParaRPr dirty="0"/>
            </a:p>
          </p:txBody>
        </p:sp>
        <p:sp>
          <p:nvSpPr>
            <p:cNvPr id="10" name="object 10"/>
            <p:cNvSpPr/>
            <p:nvPr/>
          </p:nvSpPr>
          <p:spPr>
            <a:xfrm>
              <a:off x="6350405" y="2272543"/>
              <a:ext cx="1543050" cy="2560955"/>
            </a:xfrm>
            <a:custGeom>
              <a:avLst/>
              <a:gdLst/>
              <a:ahLst/>
              <a:cxnLst/>
              <a:rect l="l" t="t" r="r" b="b"/>
              <a:pathLst>
                <a:path w="1543050" h="2560954">
                  <a:moveTo>
                    <a:pt x="571587" y="2560745"/>
                  </a:moveTo>
                  <a:lnTo>
                    <a:pt x="581704" y="2278499"/>
                  </a:lnTo>
                  <a:lnTo>
                    <a:pt x="328789" y="1842300"/>
                  </a:lnTo>
                  <a:lnTo>
                    <a:pt x="75874" y="795422"/>
                  </a:lnTo>
                  <a:lnTo>
                    <a:pt x="0" y="0"/>
                  </a:lnTo>
                  <a:lnTo>
                    <a:pt x="435013" y="200138"/>
                  </a:lnTo>
                  <a:lnTo>
                    <a:pt x="1067296" y="215538"/>
                  </a:lnTo>
                  <a:lnTo>
                    <a:pt x="1542781" y="30795"/>
                  </a:lnTo>
                  <a:lnTo>
                    <a:pt x="1345507" y="1380442"/>
                  </a:lnTo>
                  <a:lnTo>
                    <a:pt x="935785" y="2232313"/>
                  </a:lnTo>
                  <a:lnTo>
                    <a:pt x="940843" y="2550482"/>
                  </a:lnTo>
                  <a:lnTo>
                    <a:pt x="571587" y="2560745"/>
                  </a:lnTo>
                  <a:close/>
                </a:path>
              </a:pathLst>
            </a:custGeom>
            <a:solidFill>
              <a:srgbClr val="FFE600"/>
            </a:solidFill>
          </p:spPr>
          <p:txBody>
            <a:bodyPr wrap="square" lIns="0" tIns="0" rIns="0" bIns="0" rtlCol="0"/>
            <a:lstStyle/>
            <a:p>
              <a:endParaRPr dirty="0"/>
            </a:p>
          </p:txBody>
        </p:sp>
        <p:pic>
          <p:nvPicPr>
            <p:cNvPr id="11" name="object 11"/>
            <p:cNvPicPr/>
            <p:nvPr/>
          </p:nvPicPr>
          <p:blipFill>
            <a:blip r:embed="rId4" cstate="print"/>
            <a:stretch>
              <a:fillRect/>
            </a:stretch>
          </p:blipFill>
          <p:spPr>
            <a:xfrm>
              <a:off x="5500604" y="2031351"/>
              <a:ext cx="2448219" cy="3351029"/>
            </a:xfrm>
            <a:prstGeom prst="rect">
              <a:avLst/>
            </a:prstGeom>
          </p:spPr>
        </p:pic>
        <p:sp>
          <p:nvSpPr>
            <p:cNvPr id="12" name="object 12"/>
            <p:cNvSpPr/>
            <p:nvPr/>
          </p:nvSpPr>
          <p:spPr>
            <a:xfrm>
              <a:off x="5945721" y="1405267"/>
              <a:ext cx="2797810" cy="5039995"/>
            </a:xfrm>
            <a:custGeom>
              <a:avLst/>
              <a:gdLst/>
              <a:ahLst/>
              <a:cxnLst/>
              <a:rect l="l" t="t" r="r" b="b"/>
              <a:pathLst>
                <a:path w="2797809" h="5039995">
                  <a:moveTo>
                    <a:pt x="369252" y="600417"/>
                  </a:moveTo>
                  <a:lnTo>
                    <a:pt x="111290" y="261734"/>
                  </a:lnTo>
                  <a:lnTo>
                    <a:pt x="0" y="338696"/>
                  </a:lnTo>
                  <a:lnTo>
                    <a:pt x="278206" y="682523"/>
                  </a:lnTo>
                  <a:lnTo>
                    <a:pt x="369252" y="600417"/>
                  </a:lnTo>
                  <a:close/>
                </a:path>
                <a:path w="2797809" h="5039995">
                  <a:moveTo>
                    <a:pt x="930719" y="1329118"/>
                  </a:moveTo>
                  <a:lnTo>
                    <a:pt x="920610" y="1164907"/>
                  </a:lnTo>
                  <a:lnTo>
                    <a:pt x="854849" y="1164907"/>
                  </a:lnTo>
                  <a:lnTo>
                    <a:pt x="844740" y="1159776"/>
                  </a:lnTo>
                  <a:lnTo>
                    <a:pt x="804265" y="1159776"/>
                  </a:lnTo>
                  <a:lnTo>
                    <a:pt x="794156" y="1154645"/>
                  </a:lnTo>
                  <a:lnTo>
                    <a:pt x="758748" y="1154645"/>
                  </a:lnTo>
                  <a:lnTo>
                    <a:pt x="748626" y="1149515"/>
                  </a:lnTo>
                  <a:lnTo>
                    <a:pt x="738505" y="1149515"/>
                  </a:lnTo>
                  <a:lnTo>
                    <a:pt x="728383" y="1144384"/>
                  </a:lnTo>
                  <a:lnTo>
                    <a:pt x="713219" y="1144384"/>
                  </a:lnTo>
                  <a:lnTo>
                    <a:pt x="703097" y="1139253"/>
                  </a:lnTo>
                  <a:lnTo>
                    <a:pt x="687920" y="1139253"/>
                  </a:lnTo>
                  <a:lnTo>
                    <a:pt x="677811" y="1134122"/>
                  </a:lnTo>
                  <a:lnTo>
                    <a:pt x="657580" y="1134122"/>
                  </a:lnTo>
                  <a:lnTo>
                    <a:pt x="647458" y="1128991"/>
                  </a:lnTo>
                  <a:lnTo>
                    <a:pt x="637336" y="1128991"/>
                  </a:lnTo>
                  <a:lnTo>
                    <a:pt x="632282" y="1123848"/>
                  </a:lnTo>
                  <a:lnTo>
                    <a:pt x="617105" y="1123848"/>
                  </a:lnTo>
                  <a:lnTo>
                    <a:pt x="606983" y="1118717"/>
                  </a:lnTo>
                  <a:lnTo>
                    <a:pt x="601929" y="1118717"/>
                  </a:lnTo>
                  <a:lnTo>
                    <a:pt x="581698" y="1108456"/>
                  </a:lnTo>
                  <a:lnTo>
                    <a:pt x="571588" y="1108456"/>
                  </a:lnTo>
                  <a:lnTo>
                    <a:pt x="551345" y="1098194"/>
                  </a:lnTo>
                  <a:lnTo>
                    <a:pt x="541235" y="1098194"/>
                  </a:lnTo>
                  <a:lnTo>
                    <a:pt x="536168" y="1093063"/>
                  </a:lnTo>
                  <a:lnTo>
                    <a:pt x="531114" y="1093063"/>
                  </a:lnTo>
                  <a:lnTo>
                    <a:pt x="526059" y="1087932"/>
                  </a:lnTo>
                  <a:lnTo>
                    <a:pt x="521004" y="1087932"/>
                  </a:lnTo>
                  <a:lnTo>
                    <a:pt x="515937" y="1082802"/>
                  </a:lnTo>
                  <a:lnTo>
                    <a:pt x="531114" y="1236751"/>
                  </a:lnTo>
                  <a:lnTo>
                    <a:pt x="536168" y="1236751"/>
                  </a:lnTo>
                  <a:lnTo>
                    <a:pt x="541235" y="1241882"/>
                  </a:lnTo>
                  <a:lnTo>
                    <a:pt x="551345" y="1247013"/>
                  </a:lnTo>
                  <a:lnTo>
                    <a:pt x="556412" y="1252143"/>
                  </a:lnTo>
                  <a:lnTo>
                    <a:pt x="561467" y="1252143"/>
                  </a:lnTo>
                  <a:lnTo>
                    <a:pt x="571588" y="1257274"/>
                  </a:lnTo>
                  <a:lnTo>
                    <a:pt x="576643" y="1262405"/>
                  </a:lnTo>
                  <a:lnTo>
                    <a:pt x="586752" y="1262405"/>
                  </a:lnTo>
                  <a:lnTo>
                    <a:pt x="591820" y="1267548"/>
                  </a:lnTo>
                  <a:lnTo>
                    <a:pt x="601929" y="1267548"/>
                  </a:lnTo>
                  <a:lnTo>
                    <a:pt x="606983" y="1272679"/>
                  </a:lnTo>
                  <a:lnTo>
                    <a:pt x="617105" y="1277810"/>
                  </a:lnTo>
                  <a:lnTo>
                    <a:pt x="627227" y="1277810"/>
                  </a:lnTo>
                  <a:lnTo>
                    <a:pt x="632282" y="1282941"/>
                  </a:lnTo>
                  <a:lnTo>
                    <a:pt x="642391" y="1282941"/>
                  </a:lnTo>
                  <a:lnTo>
                    <a:pt x="652513" y="1288072"/>
                  </a:lnTo>
                  <a:lnTo>
                    <a:pt x="657580" y="1288072"/>
                  </a:lnTo>
                  <a:lnTo>
                    <a:pt x="667689" y="1293202"/>
                  </a:lnTo>
                  <a:lnTo>
                    <a:pt x="682866" y="1293202"/>
                  </a:lnTo>
                  <a:lnTo>
                    <a:pt x="687920" y="1298333"/>
                  </a:lnTo>
                  <a:lnTo>
                    <a:pt x="708164" y="1298333"/>
                  </a:lnTo>
                  <a:lnTo>
                    <a:pt x="718273" y="1303464"/>
                  </a:lnTo>
                  <a:lnTo>
                    <a:pt x="738505" y="1303464"/>
                  </a:lnTo>
                  <a:lnTo>
                    <a:pt x="748626" y="1308595"/>
                  </a:lnTo>
                  <a:lnTo>
                    <a:pt x="753681" y="1308595"/>
                  </a:lnTo>
                  <a:lnTo>
                    <a:pt x="763790" y="1313726"/>
                  </a:lnTo>
                  <a:lnTo>
                    <a:pt x="804265" y="1313726"/>
                  </a:lnTo>
                  <a:lnTo>
                    <a:pt x="809320" y="1318856"/>
                  </a:lnTo>
                  <a:lnTo>
                    <a:pt x="849795" y="1318856"/>
                  </a:lnTo>
                  <a:lnTo>
                    <a:pt x="864958" y="1323987"/>
                  </a:lnTo>
                  <a:lnTo>
                    <a:pt x="925664" y="1323987"/>
                  </a:lnTo>
                  <a:lnTo>
                    <a:pt x="930719" y="1329118"/>
                  </a:lnTo>
                  <a:close/>
                </a:path>
                <a:path w="2797809" h="5039995">
                  <a:moveTo>
                    <a:pt x="1299984" y="410540"/>
                  </a:moveTo>
                  <a:lnTo>
                    <a:pt x="1294930" y="0"/>
                  </a:lnTo>
                  <a:lnTo>
                    <a:pt x="1158354" y="5143"/>
                  </a:lnTo>
                  <a:lnTo>
                    <a:pt x="1158354" y="410540"/>
                  </a:lnTo>
                  <a:lnTo>
                    <a:pt x="1299984" y="410540"/>
                  </a:lnTo>
                  <a:close/>
                </a:path>
                <a:path w="2797809" h="5039995">
                  <a:moveTo>
                    <a:pt x="2230717" y="4115676"/>
                  </a:moveTo>
                  <a:lnTo>
                    <a:pt x="1891804" y="3510127"/>
                  </a:lnTo>
                  <a:lnTo>
                    <a:pt x="1573136" y="3510127"/>
                  </a:lnTo>
                  <a:lnTo>
                    <a:pt x="1563014" y="3658946"/>
                  </a:lnTo>
                  <a:lnTo>
                    <a:pt x="1790636" y="3664077"/>
                  </a:lnTo>
                  <a:lnTo>
                    <a:pt x="2023325" y="4115676"/>
                  </a:lnTo>
                  <a:lnTo>
                    <a:pt x="245503" y="4115676"/>
                  </a:lnTo>
                  <a:lnTo>
                    <a:pt x="470420" y="3664077"/>
                  </a:lnTo>
                  <a:lnTo>
                    <a:pt x="703110" y="3658946"/>
                  </a:lnTo>
                  <a:lnTo>
                    <a:pt x="703110" y="3510127"/>
                  </a:lnTo>
                  <a:lnTo>
                    <a:pt x="374307" y="3515258"/>
                  </a:lnTo>
                  <a:lnTo>
                    <a:pt x="50584" y="4115663"/>
                  </a:lnTo>
                  <a:lnTo>
                    <a:pt x="50584" y="5039385"/>
                  </a:lnTo>
                  <a:lnTo>
                    <a:pt x="2230717" y="5039385"/>
                  </a:lnTo>
                  <a:lnTo>
                    <a:pt x="2230717" y="4115676"/>
                  </a:lnTo>
                  <a:close/>
                </a:path>
                <a:path w="2797809" h="5039995">
                  <a:moveTo>
                    <a:pt x="2488692" y="410552"/>
                  </a:moveTo>
                  <a:lnTo>
                    <a:pt x="2407755" y="302780"/>
                  </a:lnTo>
                  <a:lnTo>
                    <a:pt x="2038502" y="528574"/>
                  </a:lnTo>
                  <a:lnTo>
                    <a:pt x="2119426" y="651738"/>
                  </a:lnTo>
                  <a:lnTo>
                    <a:pt x="2488692" y="410552"/>
                  </a:lnTo>
                  <a:close/>
                </a:path>
                <a:path w="2797809" h="5039995">
                  <a:moveTo>
                    <a:pt x="2797238" y="1493342"/>
                  </a:moveTo>
                  <a:lnTo>
                    <a:pt x="2792171" y="1462557"/>
                  </a:lnTo>
                  <a:lnTo>
                    <a:pt x="2792171" y="1431759"/>
                  </a:lnTo>
                  <a:lnTo>
                    <a:pt x="2787116" y="1395844"/>
                  </a:lnTo>
                  <a:lnTo>
                    <a:pt x="2782062" y="1370177"/>
                  </a:lnTo>
                  <a:lnTo>
                    <a:pt x="2771952" y="1339392"/>
                  </a:lnTo>
                  <a:lnTo>
                    <a:pt x="2766885" y="1308595"/>
                  </a:lnTo>
                  <a:lnTo>
                    <a:pt x="2761831" y="1282941"/>
                  </a:lnTo>
                  <a:lnTo>
                    <a:pt x="2751721" y="1252156"/>
                  </a:lnTo>
                  <a:lnTo>
                    <a:pt x="2741599" y="1226489"/>
                  </a:lnTo>
                  <a:lnTo>
                    <a:pt x="2726423" y="1200835"/>
                  </a:lnTo>
                  <a:lnTo>
                    <a:pt x="2716314" y="1175169"/>
                  </a:lnTo>
                  <a:lnTo>
                    <a:pt x="2706192" y="1154645"/>
                  </a:lnTo>
                  <a:lnTo>
                    <a:pt x="2691015" y="1128991"/>
                  </a:lnTo>
                  <a:lnTo>
                    <a:pt x="2675839" y="1108468"/>
                  </a:lnTo>
                  <a:lnTo>
                    <a:pt x="2675839" y="1513865"/>
                  </a:lnTo>
                  <a:lnTo>
                    <a:pt x="2675839" y="1585709"/>
                  </a:lnTo>
                  <a:lnTo>
                    <a:pt x="2670784" y="1606245"/>
                  </a:lnTo>
                  <a:lnTo>
                    <a:pt x="2670784" y="1626768"/>
                  </a:lnTo>
                  <a:lnTo>
                    <a:pt x="2665730" y="1647291"/>
                  </a:lnTo>
                  <a:lnTo>
                    <a:pt x="2665730" y="1667827"/>
                  </a:lnTo>
                  <a:lnTo>
                    <a:pt x="2660662" y="1683219"/>
                  </a:lnTo>
                  <a:lnTo>
                    <a:pt x="2655608" y="1703743"/>
                  </a:lnTo>
                  <a:lnTo>
                    <a:pt x="2650540" y="1729409"/>
                  </a:lnTo>
                  <a:lnTo>
                    <a:pt x="2650540" y="1749933"/>
                  </a:lnTo>
                  <a:lnTo>
                    <a:pt x="2640431" y="1770456"/>
                  </a:lnTo>
                  <a:lnTo>
                    <a:pt x="2635377" y="1790979"/>
                  </a:lnTo>
                  <a:lnTo>
                    <a:pt x="2630322" y="1816646"/>
                  </a:lnTo>
                  <a:lnTo>
                    <a:pt x="2625255" y="1837169"/>
                  </a:lnTo>
                  <a:lnTo>
                    <a:pt x="2615146" y="1862823"/>
                  </a:lnTo>
                  <a:lnTo>
                    <a:pt x="2610078" y="1883359"/>
                  </a:lnTo>
                  <a:lnTo>
                    <a:pt x="2599969" y="1909013"/>
                  </a:lnTo>
                  <a:lnTo>
                    <a:pt x="2594914" y="1934679"/>
                  </a:lnTo>
                  <a:lnTo>
                    <a:pt x="2584793" y="1950072"/>
                  </a:lnTo>
                  <a:lnTo>
                    <a:pt x="2574671" y="1975726"/>
                  </a:lnTo>
                  <a:lnTo>
                    <a:pt x="2564549" y="1991118"/>
                  </a:lnTo>
                  <a:lnTo>
                    <a:pt x="2559494" y="2016785"/>
                  </a:lnTo>
                  <a:lnTo>
                    <a:pt x="2539263" y="2057831"/>
                  </a:lnTo>
                  <a:lnTo>
                    <a:pt x="2524087" y="2078367"/>
                  </a:lnTo>
                  <a:lnTo>
                    <a:pt x="2493746" y="2139950"/>
                  </a:lnTo>
                  <a:lnTo>
                    <a:pt x="2478570" y="2160473"/>
                  </a:lnTo>
                  <a:lnTo>
                    <a:pt x="2468448" y="2180996"/>
                  </a:lnTo>
                  <a:lnTo>
                    <a:pt x="2438095" y="2222055"/>
                  </a:lnTo>
                  <a:lnTo>
                    <a:pt x="2427986" y="2242578"/>
                  </a:lnTo>
                  <a:lnTo>
                    <a:pt x="2367280" y="2324684"/>
                  </a:lnTo>
                  <a:lnTo>
                    <a:pt x="2331872" y="2360612"/>
                  </a:lnTo>
                  <a:lnTo>
                    <a:pt x="2286343" y="2422194"/>
                  </a:lnTo>
                  <a:lnTo>
                    <a:pt x="2266124" y="2437587"/>
                  </a:lnTo>
                  <a:lnTo>
                    <a:pt x="2250948" y="2458110"/>
                  </a:lnTo>
                  <a:lnTo>
                    <a:pt x="2230717" y="2473502"/>
                  </a:lnTo>
                  <a:lnTo>
                    <a:pt x="2215540" y="2494038"/>
                  </a:lnTo>
                  <a:lnTo>
                    <a:pt x="2195296" y="2509431"/>
                  </a:lnTo>
                  <a:lnTo>
                    <a:pt x="2180132" y="2529954"/>
                  </a:lnTo>
                  <a:lnTo>
                    <a:pt x="2159889" y="2545346"/>
                  </a:lnTo>
                  <a:lnTo>
                    <a:pt x="2139658" y="2565882"/>
                  </a:lnTo>
                  <a:lnTo>
                    <a:pt x="2099195" y="2596667"/>
                  </a:lnTo>
                  <a:lnTo>
                    <a:pt x="2078964" y="2617203"/>
                  </a:lnTo>
                  <a:lnTo>
                    <a:pt x="1957565" y="2709570"/>
                  </a:lnTo>
                  <a:lnTo>
                    <a:pt x="1932266" y="2724962"/>
                  </a:lnTo>
                  <a:lnTo>
                    <a:pt x="1891804" y="2755760"/>
                  </a:lnTo>
                  <a:lnTo>
                    <a:pt x="1866519" y="2766022"/>
                  </a:lnTo>
                  <a:lnTo>
                    <a:pt x="1826044" y="2796806"/>
                  </a:lnTo>
                  <a:lnTo>
                    <a:pt x="1805813" y="2807068"/>
                  </a:lnTo>
                  <a:lnTo>
                    <a:pt x="1780527" y="2822473"/>
                  </a:lnTo>
                  <a:lnTo>
                    <a:pt x="1755228" y="2832735"/>
                  </a:lnTo>
                  <a:lnTo>
                    <a:pt x="1734997" y="2842996"/>
                  </a:lnTo>
                  <a:lnTo>
                    <a:pt x="1709712" y="2858389"/>
                  </a:lnTo>
                  <a:lnTo>
                    <a:pt x="1689468" y="2868650"/>
                  </a:lnTo>
                  <a:lnTo>
                    <a:pt x="1664182" y="2878912"/>
                  </a:lnTo>
                  <a:lnTo>
                    <a:pt x="1643951" y="2889186"/>
                  </a:lnTo>
                  <a:lnTo>
                    <a:pt x="1593367" y="2909709"/>
                  </a:lnTo>
                  <a:lnTo>
                    <a:pt x="1573136" y="2919971"/>
                  </a:lnTo>
                  <a:lnTo>
                    <a:pt x="1547837" y="2925102"/>
                  </a:lnTo>
                  <a:lnTo>
                    <a:pt x="1537716" y="2930233"/>
                  </a:lnTo>
                  <a:lnTo>
                    <a:pt x="1542783" y="2919971"/>
                  </a:lnTo>
                  <a:lnTo>
                    <a:pt x="1547837" y="2904579"/>
                  </a:lnTo>
                  <a:lnTo>
                    <a:pt x="1557959" y="2884055"/>
                  </a:lnTo>
                  <a:lnTo>
                    <a:pt x="1568069" y="2868650"/>
                  </a:lnTo>
                  <a:lnTo>
                    <a:pt x="1598422" y="2807068"/>
                  </a:lnTo>
                  <a:lnTo>
                    <a:pt x="1618653" y="2796806"/>
                  </a:lnTo>
                  <a:lnTo>
                    <a:pt x="1638884" y="2791688"/>
                  </a:lnTo>
                  <a:lnTo>
                    <a:pt x="1654060" y="2781414"/>
                  </a:lnTo>
                  <a:lnTo>
                    <a:pt x="1674291" y="2776283"/>
                  </a:lnTo>
                  <a:lnTo>
                    <a:pt x="1714766" y="2755760"/>
                  </a:lnTo>
                  <a:lnTo>
                    <a:pt x="1729943" y="2740355"/>
                  </a:lnTo>
                  <a:lnTo>
                    <a:pt x="1750174" y="2735224"/>
                  </a:lnTo>
                  <a:lnTo>
                    <a:pt x="1770405" y="2719832"/>
                  </a:lnTo>
                  <a:lnTo>
                    <a:pt x="1785581" y="2709570"/>
                  </a:lnTo>
                  <a:lnTo>
                    <a:pt x="1826044" y="2689047"/>
                  </a:lnTo>
                  <a:lnTo>
                    <a:pt x="1841220" y="2673642"/>
                  </a:lnTo>
                  <a:lnTo>
                    <a:pt x="1861451" y="2663380"/>
                  </a:lnTo>
                  <a:lnTo>
                    <a:pt x="1876628" y="2647988"/>
                  </a:lnTo>
                  <a:lnTo>
                    <a:pt x="1896859" y="2637726"/>
                  </a:lnTo>
                  <a:lnTo>
                    <a:pt x="1917090" y="2622334"/>
                  </a:lnTo>
                  <a:lnTo>
                    <a:pt x="1947443" y="2591536"/>
                  </a:lnTo>
                  <a:lnTo>
                    <a:pt x="1967674" y="2581275"/>
                  </a:lnTo>
                  <a:lnTo>
                    <a:pt x="1982851" y="2565882"/>
                  </a:lnTo>
                  <a:lnTo>
                    <a:pt x="2003082" y="2550490"/>
                  </a:lnTo>
                  <a:lnTo>
                    <a:pt x="2018258" y="2535085"/>
                  </a:lnTo>
                  <a:lnTo>
                    <a:pt x="2033435" y="2524823"/>
                  </a:lnTo>
                  <a:lnTo>
                    <a:pt x="2048611" y="2509431"/>
                  </a:lnTo>
                  <a:lnTo>
                    <a:pt x="2068842" y="2494038"/>
                  </a:lnTo>
                  <a:lnTo>
                    <a:pt x="2078964" y="2478646"/>
                  </a:lnTo>
                  <a:lnTo>
                    <a:pt x="2099195" y="2463241"/>
                  </a:lnTo>
                  <a:lnTo>
                    <a:pt x="2159901" y="2401659"/>
                  </a:lnTo>
                  <a:lnTo>
                    <a:pt x="2170011" y="2386266"/>
                  </a:lnTo>
                  <a:lnTo>
                    <a:pt x="2215540" y="2340076"/>
                  </a:lnTo>
                  <a:lnTo>
                    <a:pt x="2225649" y="2324684"/>
                  </a:lnTo>
                  <a:lnTo>
                    <a:pt x="2240826" y="2309291"/>
                  </a:lnTo>
                  <a:lnTo>
                    <a:pt x="2250948" y="2293899"/>
                  </a:lnTo>
                  <a:lnTo>
                    <a:pt x="2281288" y="2263102"/>
                  </a:lnTo>
                  <a:lnTo>
                    <a:pt x="2291410" y="2247709"/>
                  </a:lnTo>
                  <a:lnTo>
                    <a:pt x="2316696" y="2222055"/>
                  </a:lnTo>
                  <a:lnTo>
                    <a:pt x="2347049" y="2175865"/>
                  </a:lnTo>
                  <a:lnTo>
                    <a:pt x="2357170" y="2165604"/>
                  </a:lnTo>
                  <a:lnTo>
                    <a:pt x="2367280" y="2150211"/>
                  </a:lnTo>
                  <a:lnTo>
                    <a:pt x="2377402" y="2139950"/>
                  </a:lnTo>
                  <a:lnTo>
                    <a:pt x="2382456" y="2124545"/>
                  </a:lnTo>
                  <a:lnTo>
                    <a:pt x="2392578" y="2114283"/>
                  </a:lnTo>
                  <a:lnTo>
                    <a:pt x="2402687" y="2098890"/>
                  </a:lnTo>
                  <a:lnTo>
                    <a:pt x="2407755" y="2088629"/>
                  </a:lnTo>
                  <a:lnTo>
                    <a:pt x="2417864" y="2073236"/>
                  </a:lnTo>
                  <a:lnTo>
                    <a:pt x="2427986" y="2052713"/>
                  </a:lnTo>
                  <a:lnTo>
                    <a:pt x="2438095" y="2042439"/>
                  </a:lnTo>
                  <a:lnTo>
                    <a:pt x="2458339" y="2001393"/>
                  </a:lnTo>
                  <a:lnTo>
                    <a:pt x="2463393" y="1985987"/>
                  </a:lnTo>
                  <a:lnTo>
                    <a:pt x="2468448" y="1975726"/>
                  </a:lnTo>
                  <a:lnTo>
                    <a:pt x="2468448" y="1965464"/>
                  </a:lnTo>
                  <a:lnTo>
                    <a:pt x="2478570" y="1950072"/>
                  </a:lnTo>
                  <a:lnTo>
                    <a:pt x="2478570" y="1939810"/>
                  </a:lnTo>
                  <a:lnTo>
                    <a:pt x="2488679" y="1929536"/>
                  </a:lnTo>
                  <a:lnTo>
                    <a:pt x="2488679" y="1914156"/>
                  </a:lnTo>
                  <a:lnTo>
                    <a:pt x="2493746" y="1903882"/>
                  </a:lnTo>
                  <a:lnTo>
                    <a:pt x="2503855" y="1873097"/>
                  </a:lnTo>
                  <a:lnTo>
                    <a:pt x="2508910" y="1862836"/>
                  </a:lnTo>
                  <a:lnTo>
                    <a:pt x="2519032" y="1832038"/>
                  </a:lnTo>
                  <a:lnTo>
                    <a:pt x="2524099" y="1821776"/>
                  </a:lnTo>
                  <a:lnTo>
                    <a:pt x="2534208" y="1790979"/>
                  </a:lnTo>
                  <a:lnTo>
                    <a:pt x="2534208" y="1775599"/>
                  </a:lnTo>
                  <a:lnTo>
                    <a:pt x="2544318" y="1744802"/>
                  </a:lnTo>
                  <a:lnTo>
                    <a:pt x="2549385" y="1734540"/>
                  </a:lnTo>
                  <a:lnTo>
                    <a:pt x="2549385" y="1719135"/>
                  </a:lnTo>
                  <a:lnTo>
                    <a:pt x="2554440" y="1703743"/>
                  </a:lnTo>
                  <a:lnTo>
                    <a:pt x="2554440" y="1688350"/>
                  </a:lnTo>
                  <a:lnTo>
                    <a:pt x="2564561" y="1657553"/>
                  </a:lnTo>
                  <a:lnTo>
                    <a:pt x="2564561" y="1626768"/>
                  </a:lnTo>
                  <a:lnTo>
                    <a:pt x="2569616" y="1611376"/>
                  </a:lnTo>
                  <a:lnTo>
                    <a:pt x="2569616" y="1601114"/>
                  </a:lnTo>
                  <a:lnTo>
                    <a:pt x="2574671" y="1585709"/>
                  </a:lnTo>
                  <a:lnTo>
                    <a:pt x="2574671" y="1462557"/>
                  </a:lnTo>
                  <a:lnTo>
                    <a:pt x="2569616" y="1447152"/>
                  </a:lnTo>
                  <a:lnTo>
                    <a:pt x="2569616" y="1431759"/>
                  </a:lnTo>
                  <a:lnTo>
                    <a:pt x="2564561" y="1421498"/>
                  </a:lnTo>
                  <a:lnTo>
                    <a:pt x="2564561" y="1406105"/>
                  </a:lnTo>
                  <a:lnTo>
                    <a:pt x="2554440" y="1375308"/>
                  </a:lnTo>
                  <a:lnTo>
                    <a:pt x="2554440" y="1365046"/>
                  </a:lnTo>
                  <a:lnTo>
                    <a:pt x="2549385" y="1349654"/>
                  </a:lnTo>
                  <a:lnTo>
                    <a:pt x="2544318" y="1339392"/>
                  </a:lnTo>
                  <a:lnTo>
                    <a:pt x="2539263" y="1324000"/>
                  </a:lnTo>
                  <a:lnTo>
                    <a:pt x="2534208" y="1313738"/>
                  </a:lnTo>
                  <a:lnTo>
                    <a:pt x="2529154" y="1298333"/>
                  </a:lnTo>
                  <a:lnTo>
                    <a:pt x="2519032" y="1288072"/>
                  </a:lnTo>
                  <a:lnTo>
                    <a:pt x="2513977" y="1272679"/>
                  </a:lnTo>
                  <a:lnTo>
                    <a:pt x="2503855" y="1262418"/>
                  </a:lnTo>
                  <a:lnTo>
                    <a:pt x="2498801" y="1252156"/>
                  </a:lnTo>
                  <a:lnTo>
                    <a:pt x="2427986" y="1180312"/>
                  </a:lnTo>
                  <a:lnTo>
                    <a:pt x="2422918" y="1178610"/>
                  </a:lnTo>
                  <a:lnTo>
                    <a:pt x="2422918" y="1508734"/>
                  </a:lnTo>
                  <a:lnTo>
                    <a:pt x="2422918" y="1595983"/>
                  </a:lnTo>
                  <a:lnTo>
                    <a:pt x="2417864" y="1611376"/>
                  </a:lnTo>
                  <a:lnTo>
                    <a:pt x="2417864" y="1637042"/>
                  </a:lnTo>
                  <a:lnTo>
                    <a:pt x="2412809" y="1652422"/>
                  </a:lnTo>
                  <a:lnTo>
                    <a:pt x="2412809" y="1667827"/>
                  </a:lnTo>
                  <a:lnTo>
                    <a:pt x="2407755" y="1678089"/>
                  </a:lnTo>
                  <a:lnTo>
                    <a:pt x="2397633" y="1708873"/>
                  </a:lnTo>
                  <a:lnTo>
                    <a:pt x="2397633" y="1724266"/>
                  </a:lnTo>
                  <a:lnTo>
                    <a:pt x="2382456" y="1770456"/>
                  </a:lnTo>
                  <a:lnTo>
                    <a:pt x="2377402" y="1790979"/>
                  </a:lnTo>
                  <a:lnTo>
                    <a:pt x="2372347" y="1806384"/>
                  </a:lnTo>
                  <a:lnTo>
                    <a:pt x="2362225" y="1821776"/>
                  </a:lnTo>
                  <a:lnTo>
                    <a:pt x="2357170" y="1837169"/>
                  </a:lnTo>
                  <a:lnTo>
                    <a:pt x="2352103" y="1857692"/>
                  </a:lnTo>
                  <a:lnTo>
                    <a:pt x="2341994" y="1873097"/>
                  </a:lnTo>
                  <a:lnTo>
                    <a:pt x="2331872" y="1893620"/>
                  </a:lnTo>
                  <a:lnTo>
                    <a:pt x="2326817" y="1909013"/>
                  </a:lnTo>
                  <a:lnTo>
                    <a:pt x="2306586" y="1950072"/>
                  </a:lnTo>
                  <a:lnTo>
                    <a:pt x="2296477" y="1965464"/>
                  </a:lnTo>
                  <a:lnTo>
                    <a:pt x="2276233" y="2006523"/>
                  </a:lnTo>
                  <a:lnTo>
                    <a:pt x="2266111" y="2021916"/>
                  </a:lnTo>
                  <a:lnTo>
                    <a:pt x="2256002" y="2042439"/>
                  </a:lnTo>
                  <a:lnTo>
                    <a:pt x="2240826" y="2062962"/>
                  </a:lnTo>
                  <a:lnTo>
                    <a:pt x="2220595" y="2104021"/>
                  </a:lnTo>
                  <a:lnTo>
                    <a:pt x="2205418" y="2119414"/>
                  </a:lnTo>
                  <a:lnTo>
                    <a:pt x="2195296" y="2139950"/>
                  </a:lnTo>
                  <a:lnTo>
                    <a:pt x="2180120" y="2155342"/>
                  </a:lnTo>
                  <a:lnTo>
                    <a:pt x="2170011" y="2170734"/>
                  </a:lnTo>
                  <a:lnTo>
                    <a:pt x="2154834" y="2191270"/>
                  </a:lnTo>
                  <a:lnTo>
                    <a:pt x="2139658" y="2206663"/>
                  </a:lnTo>
                  <a:lnTo>
                    <a:pt x="2129548" y="2227186"/>
                  </a:lnTo>
                  <a:lnTo>
                    <a:pt x="2099195" y="2257971"/>
                  </a:lnTo>
                  <a:lnTo>
                    <a:pt x="2089073" y="2273376"/>
                  </a:lnTo>
                  <a:lnTo>
                    <a:pt x="2058733" y="2304161"/>
                  </a:lnTo>
                  <a:lnTo>
                    <a:pt x="2048611" y="2319553"/>
                  </a:lnTo>
                  <a:lnTo>
                    <a:pt x="2033435" y="2334945"/>
                  </a:lnTo>
                  <a:lnTo>
                    <a:pt x="2018258" y="2345220"/>
                  </a:lnTo>
                  <a:lnTo>
                    <a:pt x="1987905" y="2376005"/>
                  </a:lnTo>
                  <a:lnTo>
                    <a:pt x="1972741" y="2386266"/>
                  </a:lnTo>
                  <a:lnTo>
                    <a:pt x="1962619" y="2401659"/>
                  </a:lnTo>
                  <a:lnTo>
                    <a:pt x="1947443" y="2411933"/>
                  </a:lnTo>
                  <a:lnTo>
                    <a:pt x="1932279" y="2427325"/>
                  </a:lnTo>
                  <a:lnTo>
                    <a:pt x="1917090" y="2437587"/>
                  </a:lnTo>
                  <a:lnTo>
                    <a:pt x="1906981" y="2452979"/>
                  </a:lnTo>
                  <a:lnTo>
                    <a:pt x="1891804" y="2458110"/>
                  </a:lnTo>
                  <a:lnTo>
                    <a:pt x="1876628" y="2473502"/>
                  </a:lnTo>
                  <a:lnTo>
                    <a:pt x="1861451" y="2483777"/>
                  </a:lnTo>
                  <a:lnTo>
                    <a:pt x="1851342" y="2494038"/>
                  </a:lnTo>
                  <a:lnTo>
                    <a:pt x="1820989" y="2514562"/>
                  </a:lnTo>
                  <a:lnTo>
                    <a:pt x="1810867" y="2524823"/>
                  </a:lnTo>
                  <a:lnTo>
                    <a:pt x="1795703" y="2535085"/>
                  </a:lnTo>
                  <a:lnTo>
                    <a:pt x="1785581" y="2540216"/>
                  </a:lnTo>
                  <a:lnTo>
                    <a:pt x="1755228" y="2560751"/>
                  </a:lnTo>
                  <a:lnTo>
                    <a:pt x="1745107" y="2571013"/>
                  </a:lnTo>
                  <a:lnTo>
                    <a:pt x="1734997" y="2576144"/>
                  </a:lnTo>
                  <a:lnTo>
                    <a:pt x="1719821" y="2581275"/>
                  </a:lnTo>
                  <a:lnTo>
                    <a:pt x="1709699" y="2591536"/>
                  </a:lnTo>
                  <a:lnTo>
                    <a:pt x="1699590" y="2596667"/>
                  </a:lnTo>
                  <a:lnTo>
                    <a:pt x="1689468" y="2606941"/>
                  </a:lnTo>
                  <a:lnTo>
                    <a:pt x="1680616" y="2611424"/>
                  </a:lnTo>
                  <a:lnTo>
                    <a:pt x="1704644" y="2550490"/>
                  </a:lnTo>
                  <a:lnTo>
                    <a:pt x="1714766" y="2519705"/>
                  </a:lnTo>
                  <a:lnTo>
                    <a:pt x="1724875" y="2494038"/>
                  </a:lnTo>
                  <a:lnTo>
                    <a:pt x="1734997" y="2463241"/>
                  </a:lnTo>
                  <a:lnTo>
                    <a:pt x="1745119" y="2437587"/>
                  </a:lnTo>
                  <a:lnTo>
                    <a:pt x="1805813" y="2252840"/>
                  </a:lnTo>
                  <a:lnTo>
                    <a:pt x="1810867" y="2222055"/>
                  </a:lnTo>
                  <a:lnTo>
                    <a:pt x="1831111" y="2150211"/>
                  </a:lnTo>
                  <a:lnTo>
                    <a:pt x="1841220" y="2119414"/>
                  </a:lnTo>
                  <a:lnTo>
                    <a:pt x="1846275" y="2083498"/>
                  </a:lnTo>
                  <a:lnTo>
                    <a:pt x="1856397" y="2052713"/>
                  </a:lnTo>
                  <a:lnTo>
                    <a:pt x="1866519" y="2016785"/>
                  </a:lnTo>
                  <a:lnTo>
                    <a:pt x="1871573" y="1985987"/>
                  </a:lnTo>
                  <a:lnTo>
                    <a:pt x="1876628" y="1950072"/>
                  </a:lnTo>
                  <a:lnTo>
                    <a:pt x="1886750" y="1919287"/>
                  </a:lnTo>
                  <a:lnTo>
                    <a:pt x="1896859" y="1857692"/>
                  </a:lnTo>
                  <a:lnTo>
                    <a:pt x="1906981" y="1821776"/>
                  </a:lnTo>
                  <a:lnTo>
                    <a:pt x="1912035" y="1796122"/>
                  </a:lnTo>
                  <a:lnTo>
                    <a:pt x="1942388" y="1611376"/>
                  </a:lnTo>
                  <a:lnTo>
                    <a:pt x="1942388" y="1585709"/>
                  </a:lnTo>
                  <a:lnTo>
                    <a:pt x="1947443" y="1554924"/>
                  </a:lnTo>
                  <a:lnTo>
                    <a:pt x="1952510" y="1529270"/>
                  </a:lnTo>
                  <a:lnTo>
                    <a:pt x="1957565" y="1498485"/>
                  </a:lnTo>
                  <a:lnTo>
                    <a:pt x="1957565" y="1483080"/>
                  </a:lnTo>
                  <a:lnTo>
                    <a:pt x="1957565" y="1477949"/>
                  </a:lnTo>
                  <a:lnTo>
                    <a:pt x="1967674" y="1472819"/>
                  </a:lnTo>
                  <a:lnTo>
                    <a:pt x="1972741" y="1462557"/>
                  </a:lnTo>
                  <a:lnTo>
                    <a:pt x="1972741" y="1457426"/>
                  </a:lnTo>
                  <a:lnTo>
                    <a:pt x="1998027" y="1431759"/>
                  </a:lnTo>
                  <a:lnTo>
                    <a:pt x="2018258" y="1400975"/>
                  </a:lnTo>
                  <a:lnTo>
                    <a:pt x="2038489" y="1380439"/>
                  </a:lnTo>
                  <a:lnTo>
                    <a:pt x="2048611" y="1365046"/>
                  </a:lnTo>
                  <a:lnTo>
                    <a:pt x="2063788" y="1354785"/>
                  </a:lnTo>
                  <a:lnTo>
                    <a:pt x="2073897" y="1344523"/>
                  </a:lnTo>
                  <a:lnTo>
                    <a:pt x="2084019" y="1339392"/>
                  </a:lnTo>
                  <a:lnTo>
                    <a:pt x="2099195" y="1329131"/>
                  </a:lnTo>
                  <a:lnTo>
                    <a:pt x="2109305" y="1318869"/>
                  </a:lnTo>
                  <a:lnTo>
                    <a:pt x="2124481" y="1313738"/>
                  </a:lnTo>
                  <a:lnTo>
                    <a:pt x="2144712" y="1303464"/>
                  </a:lnTo>
                  <a:lnTo>
                    <a:pt x="2159901" y="1298333"/>
                  </a:lnTo>
                  <a:lnTo>
                    <a:pt x="2164956" y="1293202"/>
                  </a:lnTo>
                  <a:lnTo>
                    <a:pt x="2190242" y="1293202"/>
                  </a:lnTo>
                  <a:lnTo>
                    <a:pt x="2200364" y="1288072"/>
                  </a:lnTo>
                  <a:lnTo>
                    <a:pt x="2256002" y="1288072"/>
                  </a:lnTo>
                  <a:lnTo>
                    <a:pt x="2261057" y="1293202"/>
                  </a:lnTo>
                  <a:lnTo>
                    <a:pt x="2271179" y="1293202"/>
                  </a:lnTo>
                  <a:lnTo>
                    <a:pt x="2276233" y="1298333"/>
                  </a:lnTo>
                  <a:lnTo>
                    <a:pt x="2281288" y="1298333"/>
                  </a:lnTo>
                  <a:lnTo>
                    <a:pt x="2291410" y="1303464"/>
                  </a:lnTo>
                  <a:lnTo>
                    <a:pt x="2296477" y="1303464"/>
                  </a:lnTo>
                  <a:lnTo>
                    <a:pt x="2311641" y="1313738"/>
                  </a:lnTo>
                  <a:lnTo>
                    <a:pt x="2326817" y="1318869"/>
                  </a:lnTo>
                  <a:lnTo>
                    <a:pt x="2352103" y="1344523"/>
                  </a:lnTo>
                  <a:lnTo>
                    <a:pt x="2362225" y="1349654"/>
                  </a:lnTo>
                  <a:lnTo>
                    <a:pt x="2367280" y="1359928"/>
                  </a:lnTo>
                  <a:lnTo>
                    <a:pt x="2377402" y="1370177"/>
                  </a:lnTo>
                  <a:lnTo>
                    <a:pt x="2382456" y="1380439"/>
                  </a:lnTo>
                  <a:lnTo>
                    <a:pt x="2387523" y="1385582"/>
                  </a:lnTo>
                  <a:lnTo>
                    <a:pt x="2392578" y="1395844"/>
                  </a:lnTo>
                  <a:lnTo>
                    <a:pt x="2392578" y="1400975"/>
                  </a:lnTo>
                  <a:lnTo>
                    <a:pt x="2397633" y="1411236"/>
                  </a:lnTo>
                  <a:lnTo>
                    <a:pt x="2397633" y="1421498"/>
                  </a:lnTo>
                  <a:lnTo>
                    <a:pt x="2402687" y="1431759"/>
                  </a:lnTo>
                  <a:lnTo>
                    <a:pt x="2407755" y="1436890"/>
                  </a:lnTo>
                  <a:lnTo>
                    <a:pt x="2407755" y="1447152"/>
                  </a:lnTo>
                  <a:lnTo>
                    <a:pt x="2412809" y="1457426"/>
                  </a:lnTo>
                  <a:lnTo>
                    <a:pt x="2412809" y="1467688"/>
                  </a:lnTo>
                  <a:lnTo>
                    <a:pt x="2417864" y="1477949"/>
                  </a:lnTo>
                  <a:lnTo>
                    <a:pt x="2417864" y="1498485"/>
                  </a:lnTo>
                  <a:lnTo>
                    <a:pt x="2422918" y="1508734"/>
                  </a:lnTo>
                  <a:lnTo>
                    <a:pt x="2422918" y="1178610"/>
                  </a:lnTo>
                  <a:lnTo>
                    <a:pt x="2412809" y="1175181"/>
                  </a:lnTo>
                  <a:lnTo>
                    <a:pt x="2397633" y="1164907"/>
                  </a:lnTo>
                  <a:lnTo>
                    <a:pt x="2387523" y="1159776"/>
                  </a:lnTo>
                  <a:lnTo>
                    <a:pt x="2372347" y="1149515"/>
                  </a:lnTo>
                  <a:lnTo>
                    <a:pt x="2362225" y="1144384"/>
                  </a:lnTo>
                  <a:lnTo>
                    <a:pt x="2347049" y="1139253"/>
                  </a:lnTo>
                  <a:lnTo>
                    <a:pt x="2336939" y="1134122"/>
                  </a:lnTo>
                  <a:lnTo>
                    <a:pt x="2321763" y="1128991"/>
                  </a:lnTo>
                  <a:lnTo>
                    <a:pt x="2311641" y="1128991"/>
                  </a:lnTo>
                  <a:lnTo>
                    <a:pt x="2296477" y="1123861"/>
                  </a:lnTo>
                  <a:lnTo>
                    <a:pt x="2286355" y="1123861"/>
                  </a:lnTo>
                  <a:lnTo>
                    <a:pt x="2276233" y="1118730"/>
                  </a:lnTo>
                  <a:lnTo>
                    <a:pt x="2185187" y="1118730"/>
                  </a:lnTo>
                  <a:lnTo>
                    <a:pt x="2175065" y="1123861"/>
                  </a:lnTo>
                  <a:lnTo>
                    <a:pt x="2159901" y="1123861"/>
                  </a:lnTo>
                  <a:lnTo>
                    <a:pt x="2149779" y="1128991"/>
                  </a:lnTo>
                  <a:lnTo>
                    <a:pt x="2139658" y="1128991"/>
                  </a:lnTo>
                  <a:lnTo>
                    <a:pt x="2119426" y="1139253"/>
                  </a:lnTo>
                  <a:lnTo>
                    <a:pt x="2109305" y="1139253"/>
                  </a:lnTo>
                  <a:lnTo>
                    <a:pt x="2099195" y="1144384"/>
                  </a:lnTo>
                  <a:lnTo>
                    <a:pt x="2094141" y="1149515"/>
                  </a:lnTo>
                  <a:lnTo>
                    <a:pt x="2063788" y="1164907"/>
                  </a:lnTo>
                  <a:lnTo>
                    <a:pt x="2058733" y="1170038"/>
                  </a:lnTo>
                  <a:lnTo>
                    <a:pt x="2038489" y="1180312"/>
                  </a:lnTo>
                  <a:lnTo>
                    <a:pt x="2033435" y="1185443"/>
                  </a:lnTo>
                  <a:lnTo>
                    <a:pt x="2023325" y="1190574"/>
                  </a:lnTo>
                  <a:lnTo>
                    <a:pt x="2018258" y="1195705"/>
                  </a:lnTo>
                  <a:lnTo>
                    <a:pt x="2008149" y="1200835"/>
                  </a:lnTo>
                  <a:lnTo>
                    <a:pt x="1998027" y="1211097"/>
                  </a:lnTo>
                  <a:lnTo>
                    <a:pt x="1987905" y="1216228"/>
                  </a:lnTo>
                  <a:lnTo>
                    <a:pt x="1985378" y="1218793"/>
                  </a:lnTo>
                  <a:lnTo>
                    <a:pt x="1987918" y="1205966"/>
                  </a:lnTo>
                  <a:lnTo>
                    <a:pt x="1987918" y="1144384"/>
                  </a:lnTo>
                  <a:lnTo>
                    <a:pt x="1992972" y="1123861"/>
                  </a:lnTo>
                  <a:lnTo>
                    <a:pt x="1992972" y="1103337"/>
                  </a:lnTo>
                  <a:lnTo>
                    <a:pt x="2013204" y="1082802"/>
                  </a:lnTo>
                  <a:lnTo>
                    <a:pt x="2023325" y="1082802"/>
                  </a:lnTo>
                  <a:lnTo>
                    <a:pt x="2033435" y="1072540"/>
                  </a:lnTo>
                  <a:lnTo>
                    <a:pt x="2043557" y="1067409"/>
                  </a:lnTo>
                  <a:lnTo>
                    <a:pt x="2048611" y="1067409"/>
                  </a:lnTo>
                  <a:lnTo>
                    <a:pt x="2058720" y="1062278"/>
                  </a:lnTo>
                  <a:lnTo>
                    <a:pt x="2063788" y="1057148"/>
                  </a:lnTo>
                  <a:lnTo>
                    <a:pt x="2073910" y="1052017"/>
                  </a:lnTo>
                  <a:lnTo>
                    <a:pt x="2078964" y="1046886"/>
                  </a:lnTo>
                  <a:lnTo>
                    <a:pt x="2089073" y="1041742"/>
                  </a:lnTo>
                  <a:lnTo>
                    <a:pt x="2094141" y="1041742"/>
                  </a:lnTo>
                  <a:lnTo>
                    <a:pt x="2114372" y="1031481"/>
                  </a:lnTo>
                  <a:lnTo>
                    <a:pt x="2119426" y="1031481"/>
                  </a:lnTo>
                  <a:lnTo>
                    <a:pt x="2129548" y="1026350"/>
                  </a:lnTo>
                  <a:lnTo>
                    <a:pt x="2139658" y="1026350"/>
                  </a:lnTo>
                  <a:lnTo>
                    <a:pt x="2159889" y="1016088"/>
                  </a:lnTo>
                  <a:lnTo>
                    <a:pt x="2190242" y="1016088"/>
                  </a:lnTo>
                  <a:lnTo>
                    <a:pt x="2195296" y="1010958"/>
                  </a:lnTo>
                  <a:lnTo>
                    <a:pt x="2230717" y="1010958"/>
                  </a:lnTo>
                  <a:lnTo>
                    <a:pt x="2240826" y="1005827"/>
                  </a:lnTo>
                  <a:lnTo>
                    <a:pt x="2250948" y="1005827"/>
                  </a:lnTo>
                  <a:lnTo>
                    <a:pt x="2261057" y="1010958"/>
                  </a:lnTo>
                  <a:lnTo>
                    <a:pt x="2296464" y="1010958"/>
                  </a:lnTo>
                  <a:lnTo>
                    <a:pt x="2306586" y="1016088"/>
                  </a:lnTo>
                  <a:lnTo>
                    <a:pt x="2326817" y="1016088"/>
                  </a:lnTo>
                  <a:lnTo>
                    <a:pt x="2341994" y="1021219"/>
                  </a:lnTo>
                  <a:lnTo>
                    <a:pt x="2352116" y="1026350"/>
                  </a:lnTo>
                  <a:lnTo>
                    <a:pt x="2367280" y="1031481"/>
                  </a:lnTo>
                  <a:lnTo>
                    <a:pt x="2377402" y="1036612"/>
                  </a:lnTo>
                  <a:lnTo>
                    <a:pt x="2387523" y="1036612"/>
                  </a:lnTo>
                  <a:lnTo>
                    <a:pt x="2407755" y="1046886"/>
                  </a:lnTo>
                  <a:lnTo>
                    <a:pt x="2422918" y="1052017"/>
                  </a:lnTo>
                  <a:lnTo>
                    <a:pt x="2443162" y="1062278"/>
                  </a:lnTo>
                  <a:lnTo>
                    <a:pt x="2453271" y="1072540"/>
                  </a:lnTo>
                  <a:lnTo>
                    <a:pt x="2473502" y="1082802"/>
                  </a:lnTo>
                  <a:lnTo>
                    <a:pt x="2483624" y="1093063"/>
                  </a:lnTo>
                  <a:lnTo>
                    <a:pt x="2493746" y="1098194"/>
                  </a:lnTo>
                  <a:lnTo>
                    <a:pt x="2513965" y="1118730"/>
                  </a:lnTo>
                  <a:lnTo>
                    <a:pt x="2524087" y="1123861"/>
                  </a:lnTo>
                  <a:lnTo>
                    <a:pt x="2534208" y="1134122"/>
                  </a:lnTo>
                  <a:lnTo>
                    <a:pt x="2539263" y="1144384"/>
                  </a:lnTo>
                  <a:lnTo>
                    <a:pt x="2554440" y="1159776"/>
                  </a:lnTo>
                  <a:lnTo>
                    <a:pt x="2564549" y="1175169"/>
                  </a:lnTo>
                  <a:lnTo>
                    <a:pt x="2574671" y="1185443"/>
                  </a:lnTo>
                  <a:lnTo>
                    <a:pt x="2579738" y="1195705"/>
                  </a:lnTo>
                  <a:lnTo>
                    <a:pt x="2589847" y="1205966"/>
                  </a:lnTo>
                  <a:lnTo>
                    <a:pt x="2594914" y="1216228"/>
                  </a:lnTo>
                  <a:lnTo>
                    <a:pt x="2605024" y="1226489"/>
                  </a:lnTo>
                  <a:lnTo>
                    <a:pt x="2610078" y="1241882"/>
                  </a:lnTo>
                  <a:lnTo>
                    <a:pt x="2615146" y="1252156"/>
                  </a:lnTo>
                  <a:lnTo>
                    <a:pt x="2620200" y="1267548"/>
                  </a:lnTo>
                  <a:lnTo>
                    <a:pt x="2625255" y="1277810"/>
                  </a:lnTo>
                  <a:lnTo>
                    <a:pt x="2635377" y="1293202"/>
                  </a:lnTo>
                  <a:lnTo>
                    <a:pt x="2645486" y="1324000"/>
                  </a:lnTo>
                  <a:lnTo>
                    <a:pt x="2650540" y="1334262"/>
                  </a:lnTo>
                  <a:lnTo>
                    <a:pt x="2650540" y="1349654"/>
                  </a:lnTo>
                  <a:lnTo>
                    <a:pt x="2660662" y="1380439"/>
                  </a:lnTo>
                  <a:lnTo>
                    <a:pt x="2660662" y="1395844"/>
                  </a:lnTo>
                  <a:lnTo>
                    <a:pt x="2665730" y="1411236"/>
                  </a:lnTo>
                  <a:lnTo>
                    <a:pt x="2665730" y="1426629"/>
                  </a:lnTo>
                  <a:lnTo>
                    <a:pt x="2670784" y="1442021"/>
                  </a:lnTo>
                  <a:lnTo>
                    <a:pt x="2670784" y="1493342"/>
                  </a:lnTo>
                  <a:lnTo>
                    <a:pt x="2675839" y="1513865"/>
                  </a:lnTo>
                  <a:lnTo>
                    <a:pt x="2675839" y="1108468"/>
                  </a:lnTo>
                  <a:lnTo>
                    <a:pt x="2630322" y="1046886"/>
                  </a:lnTo>
                  <a:lnTo>
                    <a:pt x="2589847" y="1005827"/>
                  </a:lnTo>
                  <a:lnTo>
                    <a:pt x="2579738" y="995565"/>
                  </a:lnTo>
                  <a:lnTo>
                    <a:pt x="2559494" y="980173"/>
                  </a:lnTo>
                  <a:lnTo>
                    <a:pt x="2544330" y="964768"/>
                  </a:lnTo>
                  <a:lnTo>
                    <a:pt x="2524087" y="954506"/>
                  </a:lnTo>
                  <a:lnTo>
                    <a:pt x="2503855" y="939114"/>
                  </a:lnTo>
                  <a:lnTo>
                    <a:pt x="2483624" y="928852"/>
                  </a:lnTo>
                  <a:lnTo>
                    <a:pt x="2458339" y="918591"/>
                  </a:lnTo>
                  <a:lnTo>
                    <a:pt x="2417864" y="898055"/>
                  </a:lnTo>
                  <a:lnTo>
                    <a:pt x="2397633" y="892924"/>
                  </a:lnTo>
                  <a:lnTo>
                    <a:pt x="2377402" y="882662"/>
                  </a:lnTo>
                  <a:lnTo>
                    <a:pt x="2352116" y="877531"/>
                  </a:lnTo>
                  <a:lnTo>
                    <a:pt x="2331872" y="872401"/>
                  </a:lnTo>
                  <a:lnTo>
                    <a:pt x="2311641" y="872401"/>
                  </a:lnTo>
                  <a:lnTo>
                    <a:pt x="2291410" y="867270"/>
                  </a:lnTo>
                  <a:lnTo>
                    <a:pt x="2200351" y="867270"/>
                  </a:lnTo>
                  <a:lnTo>
                    <a:pt x="2180132" y="872401"/>
                  </a:lnTo>
                  <a:lnTo>
                    <a:pt x="2154834" y="877531"/>
                  </a:lnTo>
                  <a:lnTo>
                    <a:pt x="2134603" y="877531"/>
                  </a:lnTo>
                  <a:lnTo>
                    <a:pt x="2109305" y="887793"/>
                  </a:lnTo>
                  <a:lnTo>
                    <a:pt x="2089073" y="892924"/>
                  </a:lnTo>
                  <a:lnTo>
                    <a:pt x="2048611" y="913460"/>
                  </a:lnTo>
                  <a:lnTo>
                    <a:pt x="2023325" y="923721"/>
                  </a:lnTo>
                  <a:lnTo>
                    <a:pt x="2003082" y="933983"/>
                  </a:lnTo>
                  <a:lnTo>
                    <a:pt x="1998027" y="939114"/>
                  </a:lnTo>
                  <a:lnTo>
                    <a:pt x="1998027" y="862139"/>
                  </a:lnTo>
                  <a:lnTo>
                    <a:pt x="1846275" y="846747"/>
                  </a:lnTo>
                  <a:lnTo>
                    <a:pt x="1846275" y="1093063"/>
                  </a:lnTo>
                  <a:lnTo>
                    <a:pt x="1841220" y="1108456"/>
                  </a:lnTo>
                  <a:lnTo>
                    <a:pt x="1841220" y="1164907"/>
                  </a:lnTo>
                  <a:lnTo>
                    <a:pt x="1836166" y="1185443"/>
                  </a:lnTo>
                  <a:lnTo>
                    <a:pt x="1836166" y="1221371"/>
                  </a:lnTo>
                  <a:lnTo>
                    <a:pt x="1831111" y="1241882"/>
                  </a:lnTo>
                  <a:lnTo>
                    <a:pt x="1831111" y="1288072"/>
                  </a:lnTo>
                  <a:lnTo>
                    <a:pt x="1826044" y="1308595"/>
                  </a:lnTo>
                  <a:lnTo>
                    <a:pt x="1826044" y="1329131"/>
                  </a:lnTo>
                  <a:lnTo>
                    <a:pt x="1820989" y="1354785"/>
                  </a:lnTo>
                  <a:lnTo>
                    <a:pt x="1820989" y="1375308"/>
                  </a:lnTo>
                  <a:lnTo>
                    <a:pt x="1810867" y="1426629"/>
                  </a:lnTo>
                  <a:lnTo>
                    <a:pt x="1810867" y="1452295"/>
                  </a:lnTo>
                  <a:lnTo>
                    <a:pt x="1805813" y="1477949"/>
                  </a:lnTo>
                  <a:lnTo>
                    <a:pt x="1805813" y="1503616"/>
                  </a:lnTo>
                  <a:lnTo>
                    <a:pt x="1795703" y="1554924"/>
                  </a:lnTo>
                  <a:lnTo>
                    <a:pt x="1790636" y="1585709"/>
                  </a:lnTo>
                  <a:lnTo>
                    <a:pt x="1785581" y="1611376"/>
                  </a:lnTo>
                  <a:lnTo>
                    <a:pt x="1780527" y="1642173"/>
                  </a:lnTo>
                  <a:lnTo>
                    <a:pt x="1775460" y="1667827"/>
                  </a:lnTo>
                  <a:lnTo>
                    <a:pt x="1750174" y="1821776"/>
                  </a:lnTo>
                  <a:lnTo>
                    <a:pt x="1745119" y="1857692"/>
                  </a:lnTo>
                  <a:lnTo>
                    <a:pt x="1734997" y="1888490"/>
                  </a:lnTo>
                  <a:lnTo>
                    <a:pt x="1724875" y="1960333"/>
                  </a:lnTo>
                  <a:lnTo>
                    <a:pt x="1714766" y="1991118"/>
                  </a:lnTo>
                  <a:lnTo>
                    <a:pt x="1704644" y="2027047"/>
                  </a:lnTo>
                  <a:lnTo>
                    <a:pt x="1699590" y="2057844"/>
                  </a:lnTo>
                  <a:lnTo>
                    <a:pt x="1679359" y="2119414"/>
                  </a:lnTo>
                  <a:lnTo>
                    <a:pt x="1674304" y="2155342"/>
                  </a:lnTo>
                  <a:lnTo>
                    <a:pt x="1623720" y="2309291"/>
                  </a:lnTo>
                  <a:lnTo>
                    <a:pt x="1618653" y="2340089"/>
                  </a:lnTo>
                  <a:lnTo>
                    <a:pt x="1603476" y="2370874"/>
                  </a:lnTo>
                  <a:lnTo>
                    <a:pt x="1598422" y="2401659"/>
                  </a:lnTo>
                  <a:lnTo>
                    <a:pt x="1588312" y="2427325"/>
                  </a:lnTo>
                  <a:lnTo>
                    <a:pt x="1578190" y="2458110"/>
                  </a:lnTo>
                  <a:lnTo>
                    <a:pt x="1557959" y="2509431"/>
                  </a:lnTo>
                  <a:lnTo>
                    <a:pt x="1547837" y="2540216"/>
                  </a:lnTo>
                  <a:lnTo>
                    <a:pt x="1532661" y="2565882"/>
                  </a:lnTo>
                  <a:lnTo>
                    <a:pt x="1492199" y="2668511"/>
                  </a:lnTo>
                  <a:lnTo>
                    <a:pt x="1482077" y="2689047"/>
                  </a:lnTo>
                  <a:lnTo>
                    <a:pt x="1461846" y="2740355"/>
                  </a:lnTo>
                  <a:lnTo>
                    <a:pt x="1441615" y="2781414"/>
                  </a:lnTo>
                  <a:lnTo>
                    <a:pt x="1431505" y="2807068"/>
                  </a:lnTo>
                  <a:lnTo>
                    <a:pt x="1380921" y="2909709"/>
                  </a:lnTo>
                  <a:lnTo>
                    <a:pt x="1370799" y="2925102"/>
                  </a:lnTo>
                  <a:lnTo>
                    <a:pt x="1360678" y="2945625"/>
                  </a:lnTo>
                  <a:lnTo>
                    <a:pt x="1355623" y="2961030"/>
                  </a:lnTo>
                  <a:lnTo>
                    <a:pt x="1345514" y="2976422"/>
                  </a:lnTo>
                  <a:lnTo>
                    <a:pt x="1335392" y="2996946"/>
                  </a:lnTo>
                  <a:lnTo>
                    <a:pt x="1325270" y="3012338"/>
                  </a:lnTo>
                  <a:lnTo>
                    <a:pt x="1320215" y="3027743"/>
                  </a:lnTo>
                  <a:lnTo>
                    <a:pt x="1310106" y="3038005"/>
                  </a:lnTo>
                  <a:lnTo>
                    <a:pt x="1305039" y="3053397"/>
                  </a:lnTo>
                  <a:lnTo>
                    <a:pt x="1294930" y="3068802"/>
                  </a:lnTo>
                  <a:lnTo>
                    <a:pt x="1284808" y="3079064"/>
                  </a:lnTo>
                  <a:lnTo>
                    <a:pt x="1279753" y="3094456"/>
                  </a:lnTo>
                  <a:lnTo>
                    <a:pt x="1269631" y="3114979"/>
                  </a:lnTo>
                  <a:lnTo>
                    <a:pt x="1259522" y="3125241"/>
                  </a:lnTo>
                  <a:lnTo>
                    <a:pt x="1249400" y="3145764"/>
                  </a:lnTo>
                  <a:lnTo>
                    <a:pt x="1244346" y="3150895"/>
                  </a:lnTo>
                  <a:lnTo>
                    <a:pt x="1239278" y="3161169"/>
                  </a:lnTo>
                  <a:lnTo>
                    <a:pt x="1234224" y="3166300"/>
                  </a:lnTo>
                  <a:lnTo>
                    <a:pt x="1234224" y="3176562"/>
                  </a:lnTo>
                  <a:lnTo>
                    <a:pt x="1224114" y="3186823"/>
                  </a:lnTo>
                  <a:lnTo>
                    <a:pt x="1224114" y="3191954"/>
                  </a:lnTo>
                  <a:lnTo>
                    <a:pt x="1219047" y="3197085"/>
                  </a:lnTo>
                  <a:lnTo>
                    <a:pt x="1355623" y="3217621"/>
                  </a:lnTo>
                  <a:lnTo>
                    <a:pt x="1355623" y="3212490"/>
                  </a:lnTo>
                  <a:lnTo>
                    <a:pt x="1360678" y="3212490"/>
                  </a:lnTo>
                  <a:lnTo>
                    <a:pt x="1360678" y="3207359"/>
                  </a:lnTo>
                  <a:lnTo>
                    <a:pt x="1365745" y="3202216"/>
                  </a:lnTo>
                  <a:lnTo>
                    <a:pt x="1370799" y="3191954"/>
                  </a:lnTo>
                  <a:lnTo>
                    <a:pt x="1391031" y="3171431"/>
                  </a:lnTo>
                  <a:lnTo>
                    <a:pt x="1396098" y="3161169"/>
                  </a:lnTo>
                  <a:lnTo>
                    <a:pt x="1401152" y="3156026"/>
                  </a:lnTo>
                  <a:lnTo>
                    <a:pt x="1406207" y="3145764"/>
                  </a:lnTo>
                  <a:lnTo>
                    <a:pt x="1411262" y="3140633"/>
                  </a:lnTo>
                  <a:lnTo>
                    <a:pt x="1418844" y="3125241"/>
                  </a:lnTo>
                  <a:lnTo>
                    <a:pt x="1421384" y="3125241"/>
                  </a:lnTo>
                  <a:lnTo>
                    <a:pt x="1466900" y="3109849"/>
                  </a:lnTo>
                  <a:lnTo>
                    <a:pt x="1507375" y="3099587"/>
                  </a:lnTo>
                  <a:lnTo>
                    <a:pt x="1522552" y="3094456"/>
                  </a:lnTo>
                  <a:lnTo>
                    <a:pt x="1542783" y="3084182"/>
                  </a:lnTo>
                  <a:lnTo>
                    <a:pt x="1563014" y="3079051"/>
                  </a:lnTo>
                  <a:lnTo>
                    <a:pt x="1588312" y="3068790"/>
                  </a:lnTo>
                  <a:lnTo>
                    <a:pt x="1608531" y="3063659"/>
                  </a:lnTo>
                  <a:lnTo>
                    <a:pt x="1628775" y="3053397"/>
                  </a:lnTo>
                  <a:lnTo>
                    <a:pt x="1729943" y="3012338"/>
                  </a:lnTo>
                  <a:lnTo>
                    <a:pt x="1755228" y="2996946"/>
                  </a:lnTo>
                  <a:lnTo>
                    <a:pt x="1780527" y="2986684"/>
                  </a:lnTo>
                  <a:lnTo>
                    <a:pt x="1805813" y="2971292"/>
                  </a:lnTo>
                  <a:lnTo>
                    <a:pt x="1836153" y="2961030"/>
                  </a:lnTo>
                  <a:lnTo>
                    <a:pt x="1861451" y="2945625"/>
                  </a:lnTo>
                  <a:lnTo>
                    <a:pt x="1891804" y="2930233"/>
                  </a:lnTo>
                  <a:lnTo>
                    <a:pt x="1917090" y="2909709"/>
                  </a:lnTo>
                  <a:lnTo>
                    <a:pt x="1947443" y="2894317"/>
                  </a:lnTo>
                  <a:lnTo>
                    <a:pt x="1972729" y="2873781"/>
                  </a:lnTo>
                  <a:lnTo>
                    <a:pt x="2003082" y="2858389"/>
                  </a:lnTo>
                  <a:lnTo>
                    <a:pt x="2063788" y="2817330"/>
                  </a:lnTo>
                  <a:lnTo>
                    <a:pt x="2089073" y="2791676"/>
                  </a:lnTo>
                  <a:lnTo>
                    <a:pt x="2149767" y="2750616"/>
                  </a:lnTo>
                  <a:lnTo>
                    <a:pt x="2175065" y="2724962"/>
                  </a:lnTo>
                  <a:lnTo>
                    <a:pt x="2235771" y="2673642"/>
                  </a:lnTo>
                  <a:lnTo>
                    <a:pt x="2261057" y="2647988"/>
                  </a:lnTo>
                  <a:lnTo>
                    <a:pt x="2291410" y="2622334"/>
                  </a:lnTo>
                  <a:lnTo>
                    <a:pt x="2316696" y="2591536"/>
                  </a:lnTo>
                  <a:lnTo>
                    <a:pt x="2347049" y="2565882"/>
                  </a:lnTo>
                  <a:lnTo>
                    <a:pt x="2397633" y="2504300"/>
                  </a:lnTo>
                  <a:lnTo>
                    <a:pt x="2427986" y="2468372"/>
                  </a:lnTo>
                  <a:lnTo>
                    <a:pt x="2453271" y="2437587"/>
                  </a:lnTo>
                  <a:lnTo>
                    <a:pt x="2529154" y="2329815"/>
                  </a:lnTo>
                  <a:lnTo>
                    <a:pt x="2554440" y="2288768"/>
                  </a:lnTo>
                  <a:lnTo>
                    <a:pt x="2574671" y="2252840"/>
                  </a:lnTo>
                  <a:lnTo>
                    <a:pt x="2599969" y="2211794"/>
                  </a:lnTo>
                  <a:lnTo>
                    <a:pt x="2640431" y="2129675"/>
                  </a:lnTo>
                  <a:lnTo>
                    <a:pt x="2721368" y="1944941"/>
                  </a:lnTo>
                  <a:lnTo>
                    <a:pt x="2731478" y="1903882"/>
                  </a:lnTo>
                  <a:lnTo>
                    <a:pt x="2746654" y="1862823"/>
                  </a:lnTo>
                  <a:lnTo>
                    <a:pt x="2766885" y="1780717"/>
                  </a:lnTo>
                  <a:lnTo>
                    <a:pt x="2771952" y="1744802"/>
                  </a:lnTo>
                  <a:lnTo>
                    <a:pt x="2782062" y="1703743"/>
                  </a:lnTo>
                  <a:lnTo>
                    <a:pt x="2792171" y="1631899"/>
                  </a:lnTo>
                  <a:lnTo>
                    <a:pt x="2792171" y="1595983"/>
                  </a:lnTo>
                  <a:lnTo>
                    <a:pt x="2797238" y="1560055"/>
                  </a:lnTo>
                  <a:lnTo>
                    <a:pt x="2797238" y="1493342"/>
                  </a:lnTo>
                  <a:close/>
                </a:path>
              </a:pathLst>
            </a:custGeom>
            <a:solidFill>
              <a:srgbClr val="000000"/>
            </a:solidFill>
          </p:spPr>
          <p:txBody>
            <a:bodyPr wrap="square" lIns="0" tIns="0" rIns="0" bIns="0" rtlCol="0"/>
            <a:lstStyle/>
            <a:p>
              <a:endParaRPr dirty="0"/>
            </a:p>
          </p:txBody>
        </p:sp>
        <p:pic>
          <p:nvPicPr>
            <p:cNvPr id="13" name="object 13"/>
            <p:cNvPicPr/>
            <p:nvPr/>
          </p:nvPicPr>
          <p:blipFill>
            <a:blip r:embed="rId5" cstate="print"/>
            <a:stretch>
              <a:fillRect/>
            </a:stretch>
          </p:blipFill>
          <p:spPr>
            <a:xfrm>
              <a:off x="6851159" y="4166143"/>
              <a:ext cx="232681" cy="153952"/>
            </a:xfrm>
            <a:prstGeom prst="rect">
              <a:avLst/>
            </a:prstGeom>
          </p:spPr>
        </p:pic>
        <p:sp>
          <p:nvSpPr>
            <p:cNvPr id="14" name="object 14"/>
            <p:cNvSpPr/>
            <p:nvPr/>
          </p:nvSpPr>
          <p:spPr>
            <a:xfrm>
              <a:off x="6492011" y="2770314"/>
              <a:ext cx="541655" cy="1324610"/>
            </a:xfrm>
            <a:custGeom>
              <a:avLst/>
              <a:gdLst/>
              <a:ahLst/>
              <a:cxnLst/>
              <a:rect l="l" t="t" r="r" b="b"/>
              <a:pathLst>
                <a:path w="541654" h="1324610">
                  <a:moveTo>
                    <a:pt x="404660" y="241185"/>
                  </a:moveTo>
                  <a:lnTo>
                    <a:pt x="394550" y="76974"/>
                  </a:lnTo>
                  <a:lnTo>
                    <a:pt x="349021" y="76974"/>
                  </a:lnTo>
                  <a:lnTo>
                    <a:pt x="338912" y="71843"/>
                  </a:lnTo>
                  <a:lnTo>
                    <a:pt x="288315" y="71843"/>
                  </a:lnTo>
                  <a:lnTo>
                    <a:pt x="278206" y="66713"/>
                  </a:lnTo>
                  <a:lnTo>
                    <a:pt x="232676" y="66713"/>
                  </a:lnTo>
                  <a:lnTo>
                    <a:pt x="222567" y="61582"/>
                  </a:lnTo>
                  <a:lnTo>
                    <a:pt x="212445" y="61582"/>
                  </a:lnTo>
                  <a:lnTo>
                    <a:pt x="202336" y="56451"/>
                  </a:lnTo>
                  <a:lnTo>
                    <a:pt x="187159" y="56451"/>
                  </a:lnTo>
                  <a:lnTo>
                    <a:pt x="177038" y="51320"/>
                  </a:lnTo>
                  <a:lnTo>
                    <a:pt x="161861" y="51320"/>
                  </a:lnTo>
                  <a:lnTo>
                    <a:pt x="156806" y="46177"/>
                  </a:lnTo>
                  <a:lnTo>
                    <a:pt x="136575" y="46177"/>
                  </a:lnTo>
                  <a:lnTo>
                    <a:pt x="106222" y="35915"/>
                  </a:lnTo>
                  <a:lnTo>
                    <a:pt x="96113" y="35915"/>
                  </a:lnTo>
                  <a:lnTo>
                    <a:pt x="80937" y="30784"/>
                  </a:lnTo>
                  <a:lnTo>
                    <a:pt x="60693" y="20523"/>
                  </a:lnTo>
                  <a:lnTo>
                    <a:pt x="50584" y="20523"/>
                  </a:lnTo>
                  <a:lnTo>
                    <a:pt x="40462" y="15392"/>
                  </a:lnTo>
                  <a:lnTo>
                    <a:pt x="35407" y="15392"/>
                  </a:lnTo>
                  <a:lnTo>
                    <a:pt x="30353" y="10261"/>
                  </a:lnTo>
                  <a:lnTo>
                    <a:pt x="15176" y="5130"/>
                  </a:lnTo>
                  <a:lnTo>
                    <a:pt x="5054" y="0"/>
                  </a:lnTo>
                  <a:lnTo>
                    <a:pt x="0" y="0"/>
                  </a:lnTo>
                  <a:lnTo>
                    <a:pt x="15176" y="148818"/>
                  </a:lnTo>
                  <a:lnTo>
                    <a:pt x="25298" y="153949"/>
                  </a:lnTo>
                  <a:lnTo>
                    <a:pt x="40462" y="164211"/>
                  </a:lnTo>
                  <a:lnTo>
                    <a:pt x="45529" y="169341"/>
                  </a:lnTo>
                  <a:lnTo>
                    <a:pt x="55638" y="169341"/>
                  </a:lnTo>
                  <a:lnTo>
                    <a:pt x="60693" y="174472"/>
                  </a:lnTo>
                  <a:lnTo>
                    <a:pt x="70815" y="179603"/>
                  </a:lnTo>
                  <a:lnTo>
                    <a:pt x="75869" y="179603"/>
                  </a:lnTo>
                  <a:lnTo>
                    <a:pt x="85991" y="184746"/>
                  </a:lnTo>
                  <a:lnTo>
                    <a:pt x="91046" y="184746"/>
                  </a:lnTo>
                  <a:lnTo>
                    <a:pt x="96113" y="189877"/>
                  </a:lnTo>
                  <a:lnTo>
                    <a:pt x="106222" y="189877"/>
                  </a:lnTo>
                  <a:lnTo>
                    <a:pt x="116344" y="195008"/>
                  </a:lnTo>
                  <a:lnTo>
                    <a:pt x="121399" y="200139"/>
                  </a:lnTo>
                  <a:lnTo>
                    <a:pt x="131521" y="200139"/>
                  </a:lnTo>
                  <a:lnTo>
                    <a:pt x="136575" y="205270"/>
                  </a:lnTo>
                  <a:lnTo>
                    <a:pt x="156806" y="205270"/>
                  </a:lnTo>
                  <a:lnTo>
                    <a:pt x="161861" y="210400"/>
                  </a:lnTo>
                  <a:lnTo>
                    <a:pt x="171983" y="210400"/>
                  </a:lnTo>
                  <a:lnTo>
                    <a:pt x="182105" y="215531"/>
                  </a:lnTo>
                  <a:lnTo>
                    <a:pt x="197269" y="215531"/>
                  </a:lnTo>
                  <a:lnTo>
                    <a:pt x="202336" y="220662"/>
                  </a:lnTo>
                  <a:lnTo>
                    <a:pt x="227622" y="220662"/>
                  </a:lnTo>
                  <a:lnTo>
                    <a:pt x="237744" y="225793"/>
                  </a:lnTo>
                  <a:lnTo>
                    <a:pt x="252920" y="225793"/>
                  </a:lnTo>
                  <a:lnTo>
                    <a:pt x="263029" y="230924"/>
                  </a:lnTo>
                  <a:lnTo>
                    <a:pt x="293382" y="230924"/>
                  </a:lnTo>
                  <a:lnTo>
                    <a:pt x="303504" y="236054"/>
                  </a:lnTo>
                  <a:lnTo>
                    <a:pt x="354076" y="236054"/>
                  </a:lnTo>
                  <a:lnTo>
                    <a:pt x="364197" y="241185"/>
                  </a:lnTo>
                  <a:lnTo>
                    <a:pt x="394550" y="241185"/>
                  </a:lnTo>
                  <a:lnTo>
                    <a:pt x="404660" y="241185"/>
                  </a:lnTo>
                  <a:close/>
                </a:path>
                <a:path w="541654" h="1324610">
                  <a:moveTo>
                    <a:pt x="429958" y="518299"/>
                  </a:moveTo>
                  <a:lnTo>
                    <a:pt x="414782" y="354088"/>
                  </a:lnTo>
                  <a:lnTo>
                    <a:pt x="349021" y="354088"/>
                  </a:lnTo>
                  <a:lnTo>
                    <a:pt x="338912" y="348957"/>
                  </a:lnTo>
                  <a:lnTo>
                    <a:pt x="293382" y="348957"/>
                  </a:lnTo>
                  <a:lnTo>
                    <a:pt x="283260" y="343827"/>
                  </a:lnTo>
                  <a:lnTo>
                    <a:pt x="257975" y="343827"/>
                  </a:lnTo>
                  <a:lnTo>
                    <a:pt x="247853" y="338696"/>
                  </a:lnTo>
                  <a:lnTo>
                    <a:pt x="227622" y="338696"/>
                  </a:lnTo>
                  <a:lnTo>
                    <a:pt x="222567" y="333565"/>
                  </a:lnTo>
                  <a:lnTo>
                    <a:pt x="202336" y="333565"/>
                  </a:lnTo>
                  <a:lnTo>
                    <a:pt x="197269" y="328434"/>
                  </a:lnTo>
                  <a:lnTo>
                    <a:pt x="182092" y="328434"/>
                  </a:lnTo>
                  <a:lnTo>
                    <a:pt x="177038" y="323291"/>
                  </a:lnTo>
                  <a:lnTo>
                    <a:pt x="161861" y="323291"/>
                  </a:lnTo>
                  <a:lnTo>
                    <a:pt x="146685" y="318160"/>
                  </a:lnTo>
                  <a:lnTo>
                    <a:pt x="136575" y="313029"/>
                  </a:lnTo>
                  <a:lnTo>
                    <a:pt x="121399" y="307898"/>
                  </a:lnTo>
                  <a:lnTo>
                    <a:pt x="111290" y="302768"/>
                  </a:lnTo>
                  <a:lnTo>
                    <a:pt x="101168" y="302768"/>
                  </a:lnTo>
                  <a:lnTo>
                    <a:pt x="70815" y="287375"/>
                  </a:lnTo>
                  <a:lnTo>
                    <a:pt x="65760" y="287375"/>
                  </a:lnTo>
                  <a:lnTo>
                    <a:pt x="55638" y="282244"/>
                  </a:lnTo>
                  <a:lnTo>
                    <a:pt x="50584" y="282244"/>
                  </a:lnTo>
                  <a:lnTo>
                    <a:pt x="45516" y="277114"/>
                  </a:lnTo>
                  <a:lnTo>
                    <a:pt x="40462" y="277114"/>
                  </a:lnTo>
                  <a:lnTo>
                    <a:pt x="35407" y="271983"/>
                  </a:lnTo>
                  <a:lnTo>
                    <a:pt x="30353" y="271983"/>
                  </a:lnTo>
                  <a:lnTo>
                    <a:pt x="55638" y="425932"/>
                  </a:lnTo>
                  <a:lnTo>
                    <a:pt x="60693" y="431063"/>
                  </a:lnTo>
                  <a:lnTo>
                    <a:pt x="70815" y="436194"/>
                  </a:lnTo>
                  <a:lnTo>
                    <a:pt x="75882" y="436194"/>
                  </a:lnTo>
                  <a:lnTo>
                    <a:pt x="85991" y="441325"/>
                  </a:lnTo>
                  <a:lnTo>
                    <a:pt x="91046" y="446455"/>
                  </a:lnTo>
                  <a:lnTo>
                    <a:pt x="96100" y="446455"/>
                  </a:lnTo>
                  <a:lnTo>
                    <a:pt x="106222" y="451586"/>
                  </a:lnTo>
                  <a:lnTo>
                    <a:pt x="111290" y="456717"/>
                  </a:lnTo>
                  <a:lnTo>
                    <a:pt x="121399" y="456717"/>
                  </a:lnTo>
                  <a:lnTo>
                    <a:pt x="126453" y="461860"/>
                  </a:lnTo>
                  <a:lnTo>
                    <a:pt x="136575" y="461860"/>
                  </a:lnTo>
                  <a:lnTo>
                    <a:pt x="141630" y="466991"/>
                  </a:lnTo>
                  <a:lnTo>
                    <a:pt x="151752" y="466991"/>
                  </a:lnTo>
                  <a:lnTo>
                    <a:pt x="161861" y="472122"/>
                  </a:lnTo>
                  <a:lnTo>
                    <a:pt x="166928" y="472122"/>
                  </a:lnTo>
                  <a:lnTo>
                    <a:pt x="177038" y="477253"/>
                  </a:lnTo>
                  <a:lnTo>
                    <a:pt x="182092" y="477253"/>
                  </a:lnTo>
                  <a:lnTo>
                    <a:pt x="192214" y="482384"/>
                  </a:lnTo>
                  <a:lnTo>
                    <a:pt x="197269" y="482384"/>
                  </a:lnTo>
                  <a:lnTo>
                    <a:pt x="207391" y="487514"/>
                  </a:lnTo>
                  <a:lnTo>
                    <a:pt x="222567" y="487514"/>
                  </a:lnTo>
                  <a:lnTo>
                    <a:pt x="232676" y="492645"/>
                  </a:lnTo>
                  <a:lnTo>
                    <a:pt x="247853" y="492645"/>
                  </a:lnTo>
                  <a:lnTo>
                    <a:pt x="252920" y="497776"/>
                  </a:lnTo>
                  <a:lnTo>
                    <a:pt x="268084" y="497776"/>
                  </a:lnTo>
                  <a:lnTo>
                    <a:pt x="278206" y="502907"/>
                  </a:lnTo>
                  <a:lnTo>
                    <a:pt x="293382" y="502907"/>
                  </a:lnTo>
                  <a:lnTo>
                    <a:pt x="298437" y="508038"/>
                  </a:lnTo>
                  <a:lnTo>
                    <a:pt x="338912" y="508038"/>
                  </a:lnTo>
                  <a:lnTo>
                    <a:pt x="349021" y="513168"/>
                  </a:lnTo>
                  <a:lnTo>
                    <a:pt x="374307" y="513168"/>
                  </a:lnTo>
                  <a:lnTo>
                    <a:pt x="384429" y="518299"/>
                  </a:lnTo>
                  <a:lnTo>
                    <a:pt x="424891" y="518299"/>
                  </a:lnTo>
                  <a:lnTo>
                    <a:pt x="429958" y="518299"/>
                  </a:lnTo>
                  <a:close/>
                </a:path>
                <a:path w="541654" h="1324610">
                  <a:moveTo>
                    <a:pt x="455244" y="805675"/>
                  </a:moveTo>
                  <a:lnTo>
                    <a:pt x="440067" y="641464"/>
                  </a:lnTo>
                  <a:lnTo>
                    <a:pt x="394550" y="641464"/>
                  </a:lnTo>
                  <a:lnTo>
                    <a:pt x="384429" y="636333"/>
                  </a:lnTo>
                  <a:lnTo>
                    <a:pt x="338899" y="636333"/>
                  </a:lnTo>
                  <a:lnTo>
                    <a:pt x="328790" y="631202"/>
                  </a:lnTo>
                  <a:lnTo>
                    <a:pt x="318668" y="631202"/>
                  </a:lnTo>
                  <a:lnTo>
                    <a:pt x="308559" y="626071"/>
                  </a:lnTo>
                  <a:lnTo>
                    <a:pt x="278206" y="626071"/>
                  </a:lnTo>
                  <a:lnTo>
                    <a:pt x="268084" y="620941"/>
                  </a:lnTo>
                  <a:lnTo>
                    <a:pt x="252907" y="620941"/>
                  </a:lnTo>
                  <a:lnTo>
                    <a:pt x="242798" y="615810"/>
                  </a:lnTo>
                  <a:lnTo>
                    <a:pt x="237744" y="615810"/>
                  </a:lnTo>
                  <a:lnTo>
                    <a:pt x="227622" y="610679"/>
                  </a:lnTo>
                  <a:lnTo>
                    <a:pt x="217500" y="610679"/>
                  </a:lnTo>
                  <a:lnTo>
                    <a:pt x="207391" y="605536"/>
                  </a:lnTo>
                  <a:lnTo>
                    <a:pt x="197269" y="605536"/>
                  </a:lnTo>
                  <a:lnTo>
                    <a:pt x="182092" y="600405"/>
                  </a:lnTo>
                  <a:lnTo>
                    <a:pt x="171983" y="595274"/>
                  </a:lnTo>
                  <a:lnTo>
                    <a:pt x="161861" y="595274"/>
                  </a:lnTo>
                  <a:lnTo>
                    <a:pt x="151752" y="590143"/>
                  </a:lnTo>
                  <a:lnTo>
                    <a:pt x="136575" y="585012"/>
                  </a:lnTo>
                  <a:lnTo>
                    <a:pt x="131508" y="585012"/>
                  </a:lnTo>
                  <a:lnTo>
                    <a:pt x="121399" y="579882"/>
                  </a:lnTo>
                  <a:lnTo>
                    <a:pt x="116344" y="574751"/>
                  </a:lnTo>
                  <a:lnTo>
                    <a:pt x="106222" y="574751"/>
                  </a:lnTo>
                  <a:lnTo>
                    <a:pt x="101168" y="569620"/>
                  </a:lnTo>
                  <a:lnTo>
                    <a:pt x="91046" y="564489"/>
                  </a:lnTo>
                  <a:lnTo>
                    <a:pt x="85991" y="564489"/>
                  </a:lnTo>
                  <a:lnTo>
                    <a:pt x="80937" y="559358"/>
                  </a:lnTo>
                  <a:lnTo>
                    <a:pt x="111277" y="718439"/>
                  </a:lnTo>
                  <a:lnTo>
                    <a:pt x="121399" y="723569"/>
                  </a:lnTo>
                  <a:lnTo>
                    <a:pt x="126453" y="728700"/>
                  </a:lnTo>
                  <a:lnTo>
                    <a:pt x="136575" y="728700"/>
                  </a:lnTo>
                  <a:lnTo>
                    <a:pt x="141630" y="733831"/>
                  </a:lnTo>
                  <a:lnTo>
                    <a:pt x="151752" y="738962"/>
                  </a:lnTo>
                  <a:lnTo>
                    <a:pt x="161861" y="738962"/>
                  </a:lnTo>
                  <a:lnTo>
                    <a:pt x="166928" y="744105"/>
                  </a:lnTo>
                  <a:lnTo>
                    <a:pt x="177038" y="744105"/>
                  </a:lnTo>
                  <a:lnTo>
                    <a:pt x="182092" y="749236"/>
                  </a:lnTo>
                  <a:lnTo>
                    <a:pt x="192214" y="754367"/>
                  </a:lnTo>
                  <a:lnTo>
                    <a:pt x="197269" y="754367"/>
                  </a:lnTo>
                  <a:lnTo>
                    <a:pt x="207391" y="759498"/>
                  </a:lnTo>
                  <a:lnTo>
                    <a:pt x="212445" y="759498"/>
                  </a:lnTo>
                  <a:lnTo>
                    <a:pt x="222567" y="764628"/>
                  </a:lnTo>
                  <a:lnTo>
                    <a:pt x="227622" y="764628"/>
                  </a:lnTo>
                  <a:lnTo>
                    <a:pt x="237744" y="769759"/>
                  </a:lnTo>
                  <a:lnTo>
                    <a:pt x="257975" y="769759"/>
                  </a:lnTo>
                  <a:lnTo>
                    <a:pt x="268084" y="774890"/>
                  </a:lnTo>
                  <a:lnTo>
                    <a:pt x="273151" y="774890"/>
                  </a:lnTo>
                  <a:lnTo>
                    <a:pt x="278206" y="780021"/>
                  </a:lnTo>
                  <a:lnTo>
                    <a:pt x="293382" y="780021"/>
                  </a:lnTo>
                  <a:lnTo>
                    <a:pt x="303491" y="785152"/>
                  </a:lnTo>
                  <a:lnTo>
                    <a:pt x="313613" y="785152"/>
                  </a:lnTo>
                  <a:lnTo>
                    <a:pt x="323735" y="790282"/>
                  </a:lnTo>
                  <a:lnTo>
                    <a:pt x="333844" y="790282"/>
                  </a:lnTo>
                  <a:lnTo>
                    <a:pt x="349021" y="795413"/>
                  </a:lnTo>
                  <a:lnTo>
                    <a:pt x="379374" y="795413"/>
                  </a:lnTo>
                  <a:lnTo>
                    <a:pt x="389483" y="800544"/>
                  </a:lnTo>
                  <a:lnTo>
                    <a:pt x="435013" y="800544"/>
                  </a:lnTo>
                  <a:lnTo>
                    <a:pt x="445135" y="805675"/>
                  </a:lnTo>
                  <a:lnTo>
                    <a:pt x="455244" y="805675"/>
                  </a:lnTo>
                  <a:close/>
                </a:path>
                <a:path w="541654" h="1324610">
                  <a:moveTo>
                    <a:pt x="495706" y="1067396"/>
                  </a:moveTo>
                  <a:lnTo>
                    <a:pt x="470420" y="918578"/>
                  </a:lnTo>
                  <a:lnTo>
                    <a:pt x="450189" y="918578"/>
                  </a:lnTo>
                  <a:lnTo>
                    <a:pt x="440067" y="913447"/>
                  </a:lnTo>
                  <a:lnTo>
                    <a:pt x="429958" y="913447"/>
                  </a:lnTo>
                  <a:lnTo>
                    <a:pt x="419836" y="908316"/>
                  </a:lnTo>
                  <a:lnTo>
                    <a:pt x="374307" y="908316"/>
                  </a:lnTo>
                  <a:lnTo>
                    <a:pt x="364197" y="903185"/>
                  </a:lnTo>
                  <a:lnTo>
                    <a:pt x="338899" y="903185"/>
                  </a:lnTo>
                  <a:lnTo>
                    <a:pt x="328790" y="898055"/>
                  </a:lnTo>
                  <a:lnTo>
                    <a:pt x="313613" y="898055"/>
                  </a:lnTo>
                  <a:lnTo>
                    <a:pt x="308559" y="892924"/>
                  </a:lnTo>
                  <a:lnTo>
                    <a:pt x="293382" y="892924"/>
                  </a:lnTo>
                  <a:lnTo>
                    <a:pt x="283260" y="887793"/>
                  </a:lnTo>
                  <a:lnTo>
                    <a:pt x="273151" y="887793"/>
                  </a:lnTo>
                  <a:lnTo>
                    <a:pt x="268084" y="882662"/>
                  </a:lnTo>
                  <a:lnTo>
                    <a:pt x="252907" y="882662"/>
                  </a:lnTo>
                  <a:lnTo>
                    <a:pt x="242798" y="877531"/>
                  </a:lnTo>
                  <a:lnTo>
                    <a:pt x="232676" y="877531"/>
                  </a:lnTo>
                  <a:lnTo>
                    <a:pt x="222567" y="872388"/>
                  </a:lnTo>
                  <a:lnTo>
                    <a:pt x="207391" y="867257"/>
                  </a:lnTo>
                  <a:lnTo>
                    <a:pt x="202336" y="867257"/>
                  </a:lnTo>
                  <a:lnTo>
                    <a:pt x="192214" y="862126"/>
                  </a:lnTo>
                  <a:lnTo>
                    <a:pt x="187159" y="862126"/>
                  </a:lnTo>
                  <a:lnTo>
                    <a:pt x="177038" y="856996"/>
                  </a:lnTo>
                  <a:lnTo>
                    <a:pt x="171983" y="856996"/>
                  </a:lnTo>
                  <a:lnTo>
                    <a:pt x="166916" y="851865"/>
                  </a:lnTo>
                  <a:lnTo>
                    <a:pt x="161861" y="851865"/>
                  </a:lnTo>
                  <a:lnTo>
                    <a:pt x="151752" y="846734"/>
                  </a:lnTo>
                  <a:lnTo>
                    <a:pt x="146685" y="846734"/>
                  </a:lnTo>
                  <a:lnTo>
                    <a:pt x="141630" y="841603"/>
                  </a:lnTo>
                  <a:lnTo>
                    <a:pt x="197269" y="1005814"/>
                  </a:lnTo>
                  <a:lnTo>
                    <a:pt x="227622" y="1021219"/>
                  </a:lnTo>
                  <a:lnTo>
                    <a:pt x="242798" y="1026350"/>
                  </a:lnTo>
                  <a:lnTo>
                    <a:pt x="252907" y="1026350"/>
                  </a:lnTo>
                  <a:lnTo>
                    <a:pt x="263029" y="1031481"/>
                  </a:lnTo>
                  <a:lnTo>
                    <a:pt x="278206" y="1036612"/>
                  </a:lnTo>
                  <a:lnTo>
                    <a:pt x="288315" y="1041742"/>
                  </a:lnTo>
                  <a:lnTo>
                    <a:pt x="298437" y="1041742"/>
                  </a:lnTo>
                  <a:lnTo>
                    <a:pt x="313613" y="1046873"/>
                  </a:lnTo>
                  <a:lnTo>
                    <a:pt x="323735" y="1046873"/>
                  </a:lnTo>
                  <a:lnTo>
                    <a:pt x="338899" y="1052004"/>
                  </a:lnTo>
                  <a:lnTo>
                    <a:pt x="349021" y="1052004"/>
                  </a:lnTo>
                  <a:lnTo>
                    <a:pt x="364197" y="1057135"/>
                  </a:lnTo>
                  <a:lnTo>
                    <a:pt x="374307" y="1057135"/>
                  </a:lnTo>
                  <a:lnTo>
                    <a:pt x="389483" y="1062266"/>
                  </a:lnTo>
                  <a:lnTo>
                    <a:pt x="440067" y="1062266"/>
                  </a:lnTo>
                  <a:lnTo>
                    <a:pt x="450189" y="1067396"/>
                  </a:lnTo>
                  <a:lnTo>
                    <a:pt x="490651" y="1067396"/>
                  </a:lnTo>
                  <a:lnTo>
                    <a:pt x="495706" y="1067396"/>
                  </a:lnTo>
                  <a:close/>
                </a:path>
                <a:path w="541654" h="1324610">
                  <a:moveTo>
                    <a:pt x="541235" y="1323987"/>
                  </a:moveTo>
                  <a:lnTo>
                    <a:pt x="515950" y="1185430"/>
                  </a:lnTo>
                  <a:lnTo>
                    <a:pt x="500773" y="1185430"/>
                  </a:lnTo>
                  <a:lnTo>
                    <a:pt x="490651" y="1180299"/>
                  </a:lnTo>
                  <a:lnTo>
                    <a:pt x="450189" y="1180299"/>
                  </a:lnTo>
                  <a:lnTo>
                    <a:pt x="445122" y="1175169"/>
                  </a:lnTo>
                  <a:lnTo>
                    <a:pt x="409714" y="1175169"/>
                  </a:lnTo>
                  <a:lnTo>
                    <a:pt x="394550" y="1170038"/>
                  </a:lnTo>
                  <a:lnTo>
                    <a:pt x="384429" y="1170038"/>
                  </a:lnTo>
                  <a:lnTo>
                    <a:pt x="369252" y="1164907"/>
                  </a:lnTo>
                  <a:lnTo>
                    <a:pt x="349021" y="1164907"/>
                  </a:lnTo>
                  <a:lnTo>
                    <a:pt x="338899" y="1159764"/>
                  </a:lnTo>
                  <a:lnTo>
                    <a:pt x="328790" y="1159764"/>
                  </a:lnTo>
                  <a:lnTo>
                    <a:pt x="323723" y="1154645"/>
                  </a:lnTo>
                  <a:lnTo>
                    <a:pt x="303491" y="1154645"/>
                  </a:lnTo>
                  <a:lnTo>
                    <a:pt x="298437" y="1149515"/>
                  </a:lnTo>
                  <a:lnTo>
                    <a:pt x="293382" y="1149515"/>
                  </a:lnTo>
                  <a:lnTo>
                    <a:pt x="283260" y="1144371"/>
                  </a:lnTo>
                  <a:lnTo>
                    <a:pt x="273151" y="1144371"/>
                  </a:lnTo>
                  <a:lnTo>
                    <a:pt x="268084" y="1139240"/>
                  </a:lnTo>
                  <a:lnTo>
                    <a:pt x="257975" y="1139240"/>
                  </a:lnTo>
                  <a:lnTo>
                    <a:pt x="252907" y="1134110"/>
                  </a:lnTo>
                  <a:lnTo>
                    <a:pt x="303491" y="1282928"/>
                  </a:lnTo>
                  <a:lnTo>
                    <a:pt x="323723" y="1293202"/>
                  </a:lnTo>
                  <a:lnTo>
                    <a:pt x="333844" y="1293202"/>
                  </a:lnTo>
                  <a:lnTo>
                    <a:pt x="354076" y="1303464"/>
                  </a:lnTo>
                  <a:lnTo>
                    <a:pt x="364197" y="1303464"/>
                  </a:lnTo>
                  <a:lnTo>
                    <a:pt x="374307" y="1308595"/>
                  </a:lnTo>
                  <a:lnTo>
                    <a:pt x="389483" y="1308595"/>
                  </a:lnTo>
                  <a:lnTo>
                    <a:pt x="394550" y="1313726"/>
                  </a:lnTo>
                  <a:lnTo>
                    <a:pt x="414782" y="1313726"/>
                  </a:lnTo>
                  <a:lnTo>
                    <a:pt x="424891" y="1318856"/>
                  </a:lnTo>
                  <a:lnTo>
                    <a:pt x="455244" y="1318856"/>
                  </a:lnTo>
                  <a:lnTo>
                    <a:pt x="465366" y="1323987"/>
                  </a:lnTo>
                  <a:lnTo>
                    <a:pt x="536181" y="1323987"/>
                  </a:lnTo>
                  <a:lnTo>
                    <a:pt x="541235" y="1323987"/>
                  </a:lnTo>
                  <a:close/>
                </a:path>
              </a:pathLst>
            </a:custGeom>
            <a:solidFill>
              <a:srgbClr val="000000"/>
            </a:solidFill>
          </p:spPr>
          <p:txBody>
            <a:bodyPr wrap="square" lIns="0" tIns="0" rIns="0" bIns="0" rtlCol="0"/>
            <a:lstStyle/>
            <a:p>
              <a:endParaRPr dirty="0"/>
            </a:p>
          </p:txBody>
        </p:sp>
        <p:pic>
          <p:nvPicPr>
            <p:cNvPr id="15" name="object 15"/>
            <p:cNvPicPr/>
            <p:nvPr/>
          </p:nvPicPr>
          <p:blipFill>
            <a:blip r:embed="rId6" cstate="print"/>
            <a:stretch>
              <a:fillRect/>
            </a:stretch>
          </p:blipFill>
          <p:spPr>
            <a:xfrm>
              <a:off x="6952317" y="4391939"/>
              <a:ext cx="192215" cy="118025"/>
            </a:xfrm>
            <a:prstGeom prst="rect">
              <a:avLst/>
            </a:prstGeom>
          </p:spPr>
        </p:pic>
        <p:sp>
          <p:nvSpPr>
            <p:cNvPr id="16" name="object 16"/>
            <p:cNvSpPr/>
            <p:nvPr/>
          </p:nvSpPr>
          <p:spPr>
            <a:xfrm>
              <a:off x="7301341" y="2210941"/>
              <a:ext cx="384810" cy="139065"/>
            </a:xfrm>
            <a:custGeom>
              <a:avLst/>
              <a:gdLst/>
              <a:ahLst/>
              <a:cxnLst/>
              <a:rect l="l" t="t" r="r" b="b"/>
              <a:pathLst>
                <a:path w="384809" h="139064">
                  <a:moveTo>
                    <a:pt x="10116" y="138557"/>
                  </a:moveTo>
                  <a:lnTo>
                    <a:pt x="0" y="5131"/>
                  </a:lnTo>
                  <a:lnTo>
                    <a:pt x="15174" y="5131"/>
                  </a:lnTo>
                  <a:lnTo>
                    <a:pt x="20233" y="0"/>
                  </a:lnTo>
                  <a:lnTo>
                    <a:pt x="40466" y="0"/>
                  </a:lnTo>
                  <a:lnTo>
                    <a:pt x="55641" y="5131"/>
                  </a:lnTo>
                  <a:lnTo>
                    <a:pt x="126457" y="5131"/>
                  </a:lnTo>
                  <a:lnTo>
                    <a:pt x="136574" y="10263"/>
                  </a:lnTo>
                  <a:lnTo>
                    <a:pt x="156807" y="10263"/>
                  </a:lnTo>
                  <a:lnTo>
                    <a:pt x="166923" y="15395"/>
                  </a:lnTo>
                  <a:lnTo>
                    <a:pt x="177040" y="15395"/>
                  </a:lnTo>
                  <a:lnTo>
                    <a:pt x="192215" y="20527"/>
                  </a:lnTo>
                  <a:lnTo>
                    <a:pt x="202331" y="20527"/>
                  </a:lnTo>
                  <a:lnTo>
                    <a:pt x="217506" y="25658"/>
                  </a:lnTo>
                  <a:lnTo>
                    <a:pt x="227623" y="25658"/>
                  </a:lnTo>
                  <a:lnTo>
                    <a:pt x="237740" y="30785"/>
                  </a:lnTo>
                  <a:lnTo>
                    <a:pt x="257973" y="30785"/>
                  </a:lnTo>
                  <a:lnTo>
                    <a:pt x="268089" y="35917"/>
                  </a:lnTo>
                  <a:lnTo>
                    <a:pt x="278206" y="35917"/>
                  </a:lnTo>
                  <a:lnTo>
                    <a:pt x="288323" y="41048"/>
                  </a:lnTo>
                  <a:lnTo>
                    <a:pt x="303497" y="41048"/>
                  </a:lnTo>
                  <a:lnTo>
                    <a:pt x="308556" y="46185"/>
                  </a:lnTo>
                  <a:lnTo>
                    <a:pt x="318672" y="46185"/>
                  </a:lnTo>
                  <a:lnTo>
                    <a:pt x="323731" y="51317"/>
                  </a:lnTo>
                  <a:lnTo>
                    <a:pt x="333847" y="56449"/>
                  </a:lnTo>
                  <a:lnTo>
                    <a:pt x="343964" y="56449"/>
                  </a:lnTo>
                  <a:lnTo>
                    <a:pt x="354080" y="61581"/>
                  </a:lnTo>
                  <a:lnTo>
                    <a:pt x="359139" y="66712"/>
                  </a:lnTo>
                  <a:lnTo>
                    <a:pt x="369255" y="66712"/>
                  </a:lnTo>
                  <a:lnTo>
                    <a:pt x="374314" y="71844"/>
                  </a:lnTo>
                  <a:lnTo>
                    <a:pt x="379372" y="71844"/>
                  </a:lnTo>
                  <a:lnTo>
                    <a:pt x="384430" y="76971"/>
                  </a:lnTo>
                  <a:lnTo>
                    <a:pt x="364197" y="76971"/>
                  </a:lnTo>
                  <a:lnTo>
                    <a:pt x="359139" y="82102"/>
                  </a:lnTo>
                  <a:lnTo>
                    <a:pt x="349022" y="82102"/>
                  </a:lnTo>
                  <a:lnTo>
                    <a:pt x="343964" y="87234"/>
                  </a:lnTo>
                  <a:lnTo>
                    <a:pt x="323731" y="87234"/>
                  </a:lnTo>
                  <a:lnTo>
                    <a:pt x="313614" y="92371"/>
                  </a:lnTo>
                  <a:lnTo>
                    <a:pt x="303497" y="92371"/>
                  </a:lnTo>
                  <a:lnTo>
                    <a:pt x="293381" y="97503"/>
                  </a:lnTo>
                  <a:lnTo>
                    <a:pt x="283264" y="97503"/>
                  </a:lnTo>
                  <a:lnTo>
                    <a:pt x="273148" y="102635"/>
                  </a:lnTo>
                  <a:lnTo>
                    <a:pt x="247856" y="102635"/>
                  </a:lnTo>
                  <a:lnTo>
                    <a:pt x="242798" y="107766"/>
                  </a:lnTo>
                  <a:lnTo>
                    <a:pt x="207390" y="107766"/>
                  </a:lnTo>
                  <a:lnTo>
                    <a:pt x="192215" y="112898"/>
                  </a:lnTo>
                  <a:lnTo>
                    <a:pt x="171982" y="112898"/>
                  </a:lnTo>
                  <a:lnTo>
                    <a:pt x="161865" y="118030"/>
                  </a:lnTo>
                  <a:lnTo>
                    <a:pt x="126457" y="118030"/>
                  </a:lnTo>
                  <a:lnTo>
                    <a:pt x="116340" y="123156"/>
                  </a:lnTo>
                  <a:lnTo>
                    <a:pt x="96107" y="123156"/>
                  </a:lnTo>
                  <a:lnTo>
                    <a:pt x="85991" y="128288"/>
                  </a:lnTo>
                  <a:lnTo>
                    <a:pt x="55641" y="128288"/>
                  </a:lnTo>
                  <a:lnTo>
                    <a:pt x="50582" y="133420"/>
                  </a:lnTo>
                  <a:lnTo>
                    <a:pt x="10116" y="133420"/>
                  </a:lnTo>
                  <a:lnTo>
                    <a:pt x="10116" y="138557"/>
                  </a:lnTo>
                  <a:close/>
                </a:path>
              </a:pathLst>
            </a:custGeom>
            <a:solidFill>
              <a:srgbClr val="000000"/>
            </a:solidFill>
          </p:spPr>
          <p:txBody>
            <a:bodyPr wrap="square" lIns="0" tIns="0" rIns="0" bIns="0" rtlCol="0"/>
            <a:lstStyle/>
            <a:p>
              <a:endParaRPr dirty="0"/>
            </a:p>
          </p:txBody>
        </p:sp>
      </p:grpSp>
      <p:sp>
        <p:nvSpPr>
          <p:cNvPr id="17" name="object 17"/>
          <p:cNvSpPr txBox="1"/>
          <p:nvPr/>
        </p:nvSpPr>
        <p:spPr>
          <a:xfrm>
            <a:off x="6146291" y="5650991"/>
            <a:ext cx="1874520" cy="793750"/>
          </a:xfrm>
          <a:prstGeom prst="rect">
            <a:avLst/>
          </a:prstGeom>
          <a:solidFill>
            <a:srgbClr val="B9CDE5"/>
          </a:solidFill>
        </p:spPr>
        <p:txBody>
          <a:bodyPr vert="horz" wrap="square" lIns="0" tIns="0" rIns="0" bIns="0" rtlCol="0">
            <a:spAutoFit/>
          </a:bodyPr>
          <a:lstStyle/>
          <a:p>
            <a:pPr marL="357505">
              <a:lnSpc>
                <a:spcPts val="2445"/>
              </a:lnSpc>
            </a:pPr>
            <a:r>
              <a:rPr sz="2700" b="1" spc="20" dirty="0">
                <a:latin typeface="Franklin Gothic Demi"/>
                <a:cs typeface="Franklin Gothic Demi"/>
              </a:rPr>
              <a:t>SAFETY</a:t>
            </a:r>
            <a:endParaRPr sz="2700" dirty="0">
              <a:latin typeface="Franklin Gothic Demi"/>
              <a:cs typeface="Franklin Gothic Demi"/>
            </a:endParaRPr>
          </a:p>
          <a:p>
            <a:pPr marL="220345">
              <a:lnSpc>
                <a:spcPts val="3080"/>
              </a:lnSpc>
            </a:pPr>
            <a:r>
              <a:rPr sz="2700" b="1" dirty="0">
                <a:latin typeface="Franklin Gothic Demi"/>
                <a:cs typeface="Franklin Gothic Demi"/>
              </a:rPr>
              <a:t>ALL</a:t>
            </a:r>
            <a:r>
              <a:rPr sz="2700" b="1" spc="-60" dirty="0">
                <a:latin typeface="Franklin Gothic Demi"/>
                <a:cs typeface="Franklin Gothic Demi"/>
              </a:rPr>
              <a:t> </a:t>
            </a:r>
            <a:r>
              <a:rPr sz="2700" b="1" spc="-25" dirty="0">
                <a:latin typeface="Franklin Gothic Demi"/>
                <a:cs typeface="Franklin Gothic Demi"/>
              </a:rPr>
              <a:t>STAR</a:t>
            </a:r>
            <a:endParaRPr sz="2700" dirty="0">
              <a:latin typeface="Franklin Gothic Demi"/>
              <a:cs typeface="Franklin Gothic Demi"/>
            </a:endParaRPr>
          </a:p>
        </p:txBody>
      </p:sp>
      <p:sp>
        <p:nvSpPr>
          <p:cNvPr id="18" name="object 1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43</a:t>
            </a:r>
            <a:endParaRPr sz="2800" dirty="0">
              <a:latin typeface="Arial"/>
              <a:cs typeface="Arial"/>
            </a:endParaRPr>
          </a:p>
        </p:txBody>
      </p:sp>
      <p:grpSp>
        <p:nvGrpSpPr>
          <p:cNvPr id="19" name="object 19"/>
          <p:cNvGrpSpPr/>
          <p:nvPr/>
        </p:nvGrpSpPr>
        <p:grpSpPr>
          <a:xfrm>
            <a:off x="1066800" y="152400"/>
            <a:ext cx="1188085" cy="795020"/>
            <a:chOff x="1066800" y="152400"/>
            <a:chExt cx="1188085" cy="795020"/>
          </a:xfrm>
        </p:grpSpPr>
        <p:sp>
          <p:nvSpPr>
            <p:cNvPr id="20" name="object 2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1" name="object 2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2" name="object 22"/>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610600" cy="3693319"/>
          </a:xfrm>
        </p:spPr>
        <p:txBody>
          <a:bodyPr/>
          <a:lstStyle/>
          <a:p>
            <a:r>
              <a:rPr lang="en-US" sz="2400" dirty="0">
                <a:latin typeface="Franklin Gothic Medium" panose="020B0603020102020204" pitchFamily="34" charset="0"/>
              </a:rPr>
              <a:t>Employer is responsible for maintaining a safe and healthy workplace</a:t>
            </a:r>
          </a:p>
          <a:p>
            <a:pPr>
              <a:buNone/>
            </a:pPr>
            <a:endParaRPr lang="en-US" sz="2400" dirty="0">
              <a:latin typeface="Franklin Gothic Medium" panose="020B0603020102020204" pitchFamily="34" charset="0"/>
            </a:endParaRPr>
          </a:p>
          <a:p>
            <a:r>
              <a:rPr lang="en-US" sz="2400" dirty="0">
                <a:latin typeface="Franklin Gothic Medium" panose="020B0603020102020204" pitchFamily="34" charset="0"/>
              </a:rPr>
              <a:t>Employees should be involved in developing policies and programs</a:t>
            </a:r>
          </a:p>
          <a:p>
            <a:pPr>
              <a:buNone/>
            </a:pPr>
            <a:endParaRPr lang="en-US" sz="2400" dirty="0">
              <a:latin typeface="Franklin Gothic Medium" panose="020B0603020102020204" pitchFamily="34" charset="0"/>
            </a:endParaRPr>
          </a:p>
          <a:p>
            <a:r>
              <a:rPr lang="en-US" sz="2400" dirty="0">
                <a:latin typeface="Franklin Gothic Medium" panose="020B0603020102020204" pitchFamily="34" charset="0"/>
              </a:rPr>
              <a:t>There should be no sanctions for H&amp;S related activities</a:t>
            </a:r>
          </a:p>
          <a:p>
            <a:endParaRPr lang="en-US" sz="2400" dirty="0">
              <a:latin typeface="Franklin Gothic Medium" panose="020B0603020102020204" pitchFamily="34" charset="0"/>
            </a:endParaRPr>
          </a:p>
          <a:p>
            <a:r>
              <a:rPr lang="en-US" sz="2400" dirty="0">
                <a:latin typeface="Franklin Gothic Medium" panose="020B0603020102020204" pitchFamily="34" charset="0"/>
              </a:rPr>
              <a:t>Employer should implement best and most effective practices/policies to protect workers from hazards</a:t>
            </a:r>
          </a:p>
        </p:txBody>
      </p:sp>
      <p:sp>
        <p:nvSpPr>
          <p:cNvPr id="4" name="Title 1"/>
          <p:cNvSpPr txBox="1">
            <a:spLocks/>
          </p:cNvSpPr>
          <p:nvPr/>
        </p:nvSpPr>
        <p:spPr>
          <a:xfrm>
            <a:off x="304800" y="304800"/>
            <a:ext cx="7391400" cy="1371600"/>
          </a:xfrm>
          <a:prstGeom prst="rect">
            <a:avLst/>
          </a:prstGeom>
        </p:spPr>
        <p:txBody>
          <a:bodyPr wrap="square" lIns="0" tIns="0" rIns="0" bIns="0">
            <a:normAutofit/>
          </a:bodyPr>
          <a:lstStyle>
            <a:lvl1pPr>
              <a:defRPr sz="1600" b="1" i="0">
                <a:solidFill>
                  <a:schemeClr val="bg1"/>
                </a:solidFill>
                <a:latin typeface="Microsoft Sans Serif"/>
                <a:ea typeface="+mj-ea"/>
                <a:cs typeface="Microsoft Sans Serif"/>
              </a:defRPr>
            </a:lvl1pPr>
          </a:lstStyle>
          <a:p>
            <a:r>
              <a:rPr lang="en-US" sz="3200" kern="0" dirty="0">
                <a:solidFill>
                  <a:schemeClr val="tx1"/>
                </a:solidFill>
                <a:latin typeface="Franklin Gothic Heavy" panose="020B0903020102020204" pitchFamily="34" charset="0"/>
              </a:rPr>
              <a:t>Key Principles of Health and Safety</a:t>
            </a:r>
          </a:p>
        </p:txBody>
      </p:sp>
    </p:spTree>
    <p:extLst>
      <p:ext uri="{BB962C8B-B14F-4D97-AF65-F5344CB8AC3E}">
        <p14:creationId xmlns:p14="http://schemas.microsoft.com/office/powerpoint/2010/main" val="3501619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413764"/>
            <a:ext cx="3982720" cy="408940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Safety</a:t>
            </a:r>
            <a:r>
              <a:rPr sz="3600" b="1" spc="-65" dirty="0">
                <a:latin typeface="Franklin Gothic Heavy"/>
                <a:cs typeface="Franklin Gothic Heavy"/>
              </a:rPr>
              <a:t> </a:t>
            </a:r>
            <a:r>
              <a:rPr sz="3600" b="1" spc="-5" dirty="0">
                <a:latin typeface="Franklin Gothic Heavy"/>
                <a:cs typeface="Franklin Gothic Heavy"/>
              </a:rPr>
              <a:t>incentives</a:t>
            </a:r>
            <a:endParaRPr sz="3600" dirty="0">
              <a:latin typeface="Franklin Gothic Heavy"/>
              <a:cs typeface="Franklin Gothic Heavy"/>
            </a:endParaRPr>
          </a:p>
          <a:p>
            <a:pPr>
              <a:lnSpc>
                <a:spcPct val="100000"/>
              </a:lnSpc>
              <a:spcBef>
                <a:spcPts val="5"/>
              </a:spcBef>
            </a:pPr>
            <a:endParaRPr sz="3450" dirty="0">
              <a:latin typeface="Franklin Gothic Heavy"/>
              <a:cs typeface="Franklin Gothic Heavy"/>
            </a:endParaRPr>
          </a:p>
          <a:p>
            <a:pPr marL="660400" indent="-342900">
              <a:lnSpc>
                <a:spcPct val="100000"/>
              </a:lnSpc>
              <a:buFont typeface="Arial"/>
              <a:buChar char="•"/>
              <a:tabLst>
                <a:tab pos="659765" algn="l"/>
                <a:tab pos="660400" algn="l"/>
              </a:tabLst>
            </a:pPr>
            <a:r>
              <a:rPr sz="2800" spc="-10" dirty="0">
                <a:latin typeface="Franklin Gothic Medium"/>
                <a:cs typeface="Franklin Gothic Medium"/>
              </a:rPr>
              <a:t>How</a:t>
            </a:r>
            <a:r>
              <a:rPr sz="2800" spc="-20" dirty="0">
                <a:latin typeface="Franklin Gothic Medium"/>
                <a:cs typeface="Franklin Gothic Medium"/>
              </a:rPr>
              <a:t> </a:t>
            </a:r>
            <a:r>
              <a:rPr sz="2800" dirty="0">
                <a:latin typeface="Franklin Gothic Medium"/>
                <a:cs typeface="Franklin Gothic Medium"/>
              </a:rPr>
              <a:t>do</a:t>
            </a:r>
            <a:r>
              <a:rPr sz="2800" spc="-15" dirty="0">
                <a:latin typeface="Franklin Gothic Medium"/>
                <a:cs typeface="Franklin Gothic Medium"/>
              </a:rPr>
              <a:t> </a:t>
            </a:r>
            <a:r>
              <a:rPr sz="2800" spc="-10" dirty="0">
                <a:latin typeface="Franklin Gothic Medium"/>
                <a:cs typeface="Franklin Gothic Medium"/>
              </a:rPr>
              <a:t>they</a:t>
            </a:r>
            <a:r>
              <a:rPr sz="2800" spc="-35" dirty="0">
                <a:latin typeface="Franklin Gothic Medium"/>
                <a:cs typeface="Franklin Gothic Medium"/>
              </a:rPr>
              <a:t> </a:t>
            </a:r>
            <a:r>
              <a:rPr sz="2800" spc="-5" dirty="0">
                <a:latin typeface="Franklin Gothic Medium"/>
                <a:cs typeface="Franklin Gothic Medium"/>
              </a:rPr>
              <a:t>work?</a:t>
            </a:r>
            <a:endParaRPr sz="2800" dirty="0">
              <a:latin typeface="Franklin Gothic Medium"/>
              <a:cs typeface="Franklin Gothic Medium"/>
            </a:endParaRPr>
          </a:p>
          <a:p>
            <a:pPr marL="660400" marR="5080" indent="-342900">
              <a:lnSpc>
                <a:spcPct val="100000"/>
              </a:lnSpc>
              <a:spcBef>
                <a:spcPts val="1200"/>
              </a:spcBef>
              <a:buFont typeface="Arial"/>
              <a:buChar char="•"/>
              <a:tabLst>
                <a:tab pos="659765" algn="l"/>
                <a:tab pos="660400" algn="l"/>
              </a:tabLst>
            </a:pPr>
            <a:r>
              <a:rPr sz="2800" spc="5" dirty="0">
                <a:latin typeface="Franklin Gothic Medium"/>
                <a:cs typeface="Franklin Gothic Medium"/>
              </a:rPr>
              <a:t>Do</a:t>
            </a:r>
            <a:r>
              <a:rPr sz="2800" spc="-35" dirty="0">
                <a:latin typeface="Franklin Gothic Medium"/>
                <a:cs typeface="Franklin Gothic Medium"/>
              </a:rPr>
              <a:t> </a:t>
            </a:r>
            <a:r>
              <a:rPr sz="2800" spc="-10" dirty="0">
                <a:latin typeface="Franklin Gothic Medium"/>
                <a:cs typeface="Franklin Gothic Medium"/>
              </a:rPr>
              <a:t>they</a:t>
            </a:r>
            <a:r>
              <a:rPr sz="2800" spc="-25" dirty="0">
                <a:latin typeface="Franklin Gothic Medium"/>
                <a:cs typeface="Franklin Gothic Medium"/>
              </a:rPr>
              <a:t> </a:t>
            </a:r>
            <a:r>
              <a:rPr sz="2800" dirty="0">
                <a:latin typeface="Franklin Gothic Medium"/>
                <a:cs typeface="Franklin Gothic Medium"/>
              </a:rPr>
              <a:t>really</a:t>
            </a:r>
            <a:r>
              <a:rPr sz="2800" spc="-50" dirty="0">
                <a:latin typeface="Franklin Gothic Medium"/>
                <a:cs typeface="Franklin Gothic Medium"/>
              </a:rPr>
              <a:t> </a:t>
            </a:r>
            <a:r>
              <a:rPr sz="2800" spc="-5" dirty="0">
                <a:latin typeface="Franklin Gothic Medium"/>
                <a:cs typeface="Franklin Gothic Medium"/>
              </a:rPr>
              <a:t>prevent </a:t>
            </a:r>
            <a:r>
              <a:rPr sz="2800" spc="-685" dirty="0">
                <a:latin typeface="Franklin Gothic Medium"/>
                <a:cs typeface="Franklin Gothic Medium"/>
              </a:rPr>
              <a:t> </a:t>
            </a:r>
            <a:r>
              <a:rPr sz="2800" dirty="0">
                <a:latin typeface="Franklin Gothic Medium"/>
                <a:cs typeface="Franklin Gothic Medium"/>
              </a:rPr>
              <a:t>accidents?</a:t>
            </a:r>
          </a:p>
          <a:p>
            <a:pPr marL="660400" marR="184150" indent="-342900">
              <a:lnSpc>
                <a:spcPct val="100000"/>
              </a:lnSpc>
              <a:spcBef>
                <a:spcPts val="1200"/>
              </a:spcBef>
              <a:buFont typeface="Arial"/>
              <a:buChar char="•"/>
              <a:tabLst>
                <a:tab pos="659765" algn="l"/>
                <a:tab pos="660400" algn="l"/>
              </a:tabLst>
            </a:pPr>
            <a:r>
              <a:rPr sz="2800" spc="-10" dirty="0">
                <a:latin typeface="Franklin Gothic Medium"/>
                <a:cs typeface="Franklin Gothic Medium"/>
              </a:rPr>
              <a:t>How</a:t>
            </a:r>
            <a:r>
              <a:rPr sz="2800" spc="-20" dirty="0">
                <a:latin typeface="Franklin Gothic Medium"/>
                <a:cs typeface="Franklin Gothic Medium"/>
              </a:rPr>
              <a:t> </a:t>
            </a:r>
            <a:r>
              <a:rPr sz="2800" dirty="0">
                <a:latin typeface="Franklin Gothic Medium"/>
                <a:cs typeface="Franklin Gothic Medium"/>
              </a:rPr>
              <a:t>are</a:t>
            </a:r>
            <a:r>
              <a:rPr sz="2800" spc="-35" dirty="0">
                <a:latin typeface="Franklin Gothic Medium"/>
                <a:cs typeface="Franklin Gothic Medium"/>
              </a:rPr>
              <a:t> </a:t>
            </a:r>
            <a:r>
              <a:rPr sz="2800" spc="-10" dirty="0">
                <a:latin typeface="Franklin Gothic Medium"/>
                <a:cs typeface="Franklin Gothic Medium"/>
              </a:rPr>
              <a:t>they</a:t>
            </a:r>
            <a:r>
              <a:rPr sz="2800" spc="-35" dirty="0">
                <a:latin typeface="Franklin Gothic Medium"/>
                <a:cs typeface="Franklin Gothic Medium"/>
              </a:rPr>
              <a:t> </a:t>
            </a:r>
            <a:r>
              <a:rPr sz="2800" spc="-5" dirty="0">
                <a:latin typeface="Franklin Gothic Medium"/>
                <a:cs typeface="Franklin Gothic Medium"/>
              </a:rPr>
              <a:t>viewed </a:t>
            </a:r>
            <a:r>
              <a:rPr sz="2800" spc="-685" dirty="0">
                <a:latin typeface="Franklin Gothic Medium"/>
                <a:cs typeface="Franklin Gothic Medium"/>
              </a:rPr>
              <a:t> </a:t>
            </a:r>
            <a:r>
              <a:rPr sz="2800" spc="-20" dirty="0">
                <a:latin typeface="Franklin Gothic Medium"/>
                <a:cs typeface="Franklin Gothic Medium"/>
              </a:rPr>
              <a:t>by</a:t>
            </a:r>
            <a:r>
              <a:rPr sz="2800" dirty="0">
                <a:latin typeface="Franklin Gothic Medium"/>
                <a:cs typeface="Franklin Gothic Medium"/>
              </a:rPr>
              <a:t> OSHA?</a:t>
            </a:r>
          </a:p>
          <a:p>
            <a:pPr marL="660400" indent="-342900">
              <a:lnSpc>
                <a:spcPct val="100000"/>
              </a:lnSpc>
              <a:spcBef>
                <a:spcPts val="1200"/>
              </a:spcBef>
              <a:buFont typeface="Arial"/>
              <a:buChar char="•"/>
              <a:tabLst>
                <a:tab pos="659765" algn="l"/>
                <a:tab pos="660400" algn="l"/>
              </a:tabLst>
            </a:pPr>
            <a:r>
              <a:rPr sz="2800" dirty="0">
                <a:latin typeface="Franklin Gothic Medium"/>
                <a:cs typeface="Franklin Gothic Medium"/>
              </a:rPr>
              <a:t>Is</a:t>
            </a:r>
            <a:r>
              <a:rPr sz="2800" spc="-20" dirty="0">
                <a:latin typeface="Franklin Gothic Medium"/>
                <a:cs typeface="Franklin Gothic Medium"/>
              </a:rPr>
              <a:t> </a:t>
            </a:r>
            <a:r>
              <a:rPr sz="2800" dirty="0">
                <a:latin typeface="Franklin Gothic Medium"/>
                <a:cs typeface="Franklin Gothic Medium"/>
              </a:rPr>
              <a:t>there</a:t>
            </a:r>
            <a:r>
              <a:rPr sz="2800" spc="-30" dirty="0">
                <a:latin typeface="Franklin Gothic Medium"/>
                <a:cs typeface="Franklin Gothic Medium"/>
              </a:rPr>
              <a:t> </a:t>
            </a:r>
            <a:r>
              <a:rPr sz="2800" spc="-5" dirty="0">
                <a:latin typeface="Franklin Gothic Medium"/>
                <a:cs typeface="Franklin Gothic Medium"/>
              </a:rPr>
              <a:t>a better</a:t>
            </a:r>
            <a:r>
              <a:rPr sz="2800" spc="-60" dirty="0">
                <a:latin typeface="Franklin Gothic Medium"/>
                <a:cs typeface="Franklin Gothic Medium"/>
              </a:rPr>
              <a:t> </a:t>
            </a:r>
            <a:r>
              <a:rPr sz="2800" spc="-15" dirty="0">
                <a:latin typeface="Franklin Gothic Medium"/>
                <a:cs typeface="Franklin Gothic Medium"/>
              </a:rPr>
              <a:t>way?</a:t>
            </a:r>
            <a:endParaRPr sz="2800" dirty="0">
              <a:latin typeface="Franklin Gothic Medium"/>
              <a:cs typeface="Franklin Gothic Medium"/>
            </a:endParaRPr>
          </a:p>
        </p:txBody>
      </p:sp>
      <p:grpSp>
        <p:nvGrpSpPr>
          <p:cNvPr id="5" name="object 5"/>
          <p:cNvGrpSpPr/>
          <p:nvPr/>
        </p:nvGrpSpPr>
        <p:grpSpPr>
          <a:xfrm>
            <a:off x="4847844" y="1024140"/>
            <a:ext cx="4296410" cy="5834380"/>
            <a:chOff x="4847844" y="1024140"/>
            <a:chExt cx="4296410" cy="5834380"/>
          </a:xfrm>
        </p:grpSpPr>
        <p:pic>
          <p:nvPicPr>
            <p:cNvPr id="6" name="object 6"/>
            <p:cNvPicPr/>
            <p:nvPr/>
          </p:nvPicPr>
          <p:blipFill>
            <a:blip r:embed="rId3" cstate="print"/>
            <a:stretch>
              <a:fillRect/>
            </a:stretch>
          </p:blipFill>
          <p:spPr>
            <a:xfrm>
              <a:off x="4847844" y="1024140"/>
              <a:ext cx="4296155" cy="5833859"/>
            </a:xfrm>
            <a:prstGeom prst="rect">
              <a:avLst/>
            </a:prstGeom>
          </p:spPr>
        </p:pic>
        <p:pic>
          <p:nvPicPr>
            <p:cNvPr id="7" name="object 7"/>
            <p:cNvPicPr/>
            <p:nvPr/>
          </p:nvPicPr>
          <p:blipFill>
            <a:blip r:embed="rId4" cstate="print"/>
            <a:stretch>
              <a:fillRect/>
            </a:stretch>
          </p:blipFill>
          <p:spPr>
            <a:xfrm>
              <a:off x="5042915" y="1219199"/>
              <a:ext cx="3872482" cy="5410200"/>
            </a:xfrm>
            <a:prstGeom prst="rect">
              <a:avLst/>
            </a:prstGeom>
          </p:spPr>
        </p:pic>
      </p:grpSp>
      <p:sp>
        <p:nvSpPr>
          <p:cNvPr id="8" name="object 8"/>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44</a:t>
            </a:r>
            <a:endParaRPr sz="2800" dirty="0">
              <a:latin typeface="Arial"/>
              <a:cs typeface="Arial"/>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pic>
        <p:nvPicPr>
          <p:cNvPr id="4" name="object 4"/>
          <p:cNvPicPr/>
          <p:nvPr/>
        </p:nvPicPr>
        <p:blipFill>
          <a:blip r:embed="rId3" cstate="print"/>
          <a:stretch>
            <a:fillRect/>
          </a:stretch>
        </p:blipFill>
        <p:spPr>
          <a:xfrm>
            <a:off x="5410200" y="1142999"/>
            <a:ext cx="2971799" cy="4495799"/>
          </a:xfrm>
          <a:prstGeom prst="rect">
            <a:avLst/>
          </a:prstGeom>
        </p:spPr>
      </p:pic>
      <p:sp>
        <p:nvSpPr>
          <p:cNvPr id="5" name="object 5"/>
          <p:cNvSpPr txBox="1"/>
          <p:nvPr/>
        </p:nvSpPr>
        <p:spPr>
          <a:xfrm>
            <a:off x="535940" y="1185164"/>
            <a:ext cx="523811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Incentive</a:t>
            </a:r>
            <a:r>
              <a:rPr sz="3600" b="1" spc="-70" dirty="0">
                <a:latin typeface="Franklin Gothic Heavy"/>
                <a:cs typeface="Franklin Gothic Heavy"/>
              </a:rPr>
              <a:t> </a:t>
            </a:r>
            <a:r>
              <a:rPr sz="3600" b="1" dirty="0">
                <a:latin typeface="Franklin Gothic Heavy"/>
                <a:cs typeface="Franklin Gothic Heavy"/>
              </a:rPr>
              <a:t>program</a:t>
            </a:r>
            <a:r>
              <a:rPr sz="3600" b="1" spc="-65" dirty="0">
                <a:latin typeface="Franklin Gothic Heavy"/>
                <a:cs typeface="Franklin Gothic Heavy"/>
              </a:rPr>
              <a:t> </a:t>
            </a:r>
            <a:r>
              <a:rPr sz="3600" b="1" dirty="0">
                <a:latin typeface="Franklin Gothic Heavy"/>
                <a:cs typeface="Franklin Gothic Heavy"/>
              </a:rPr>
              <a:t>goals</a:t>
            </a:r>
            <a:endParaRPr sz="3600" dirty="0">
              <a:latin typeface="Franklin Gothic Heavy"/>
              <a:cs typeface="Franklin Gothic Heavy"/>
            </a:endParaRPr>
          </a:p>
        </p:txBody>
      </p:sp>
      <p:sp>
        <p:nvSpPr>
          <p:cNvPr id="6" name="object 6"/>
          <p:cNvSpPr txBox="1"/>
          <p:nvPr/>
        </p:nvSpPr>
        <p:spPr>
          <a:xfrm>
            <a:off x="5253353" y="2003551"/>
            <a:ext cx="3360420" cy="452120"/>
          </a:xfrm>
          <a:prstGeom prst="rect">
            <a:avLst/>
          </a:prstGeom>
        </p:spPr>
        <p:txBody>
          <a:bodyPr vert="horz" wrap="square" lIns="0" tIns="12065" rIns="0" bIns="0" rtlCol="0">
            <a:spAutoFit/>
          </a:bodyPr>
          <a:lstStyle/>
          <a:p>
            <a:pPr marL="249554" indent="-237490">
              <a:lnSpc>
                <a:spcPct val="100000"/>
              </a:lnSpc>
              <a:spcBef>
                <a:spcPts val="95"/>
              </a:spcBef>
              <a:buSzPct val="96428"/>
              <a:buChar char="•"/>
              <a:tabLst>
                <a:tab pos="250190" algn="l"/>
              </a:tabLst>
            </a:pPr>
            <a:r>
              <a:rPr sz="2800" spc="-5" dirty="0">
                <a:latin typeface="Franklin Gothic Medium"/>
                <a:cs typeface="Franklin Gothic Medium"/>
              </a:rPr>
              <a:t>Improve</a:t>
            </a:r>
            <a:r>
              <a:rPr sz="2800" spc="-105" dirty="0">
                <a:latin typeface="Franklin Gothic Medium"/>
                <a:cs typeface="Franklin Gothic Medium"/>
              </a:rPr>
              <a:t> </a:t>
            </a:r>
            <a:r>
              <a:rPr sz="2800" dirty="0">
                <a:latin typeface="Franklin Gothic Medium"/>
                <a:cs typeface="Franklin Gothic Medium"/>
              </a:rPr>
              <a:t>productivity</a:t>
            </a:r>
          </a:p>
        </p:txBody>
      </p:sp>
      <p:pic>
        <p:nvPicPr>
          <p:cNvPr id="7" name="object 7"/>
          <p:cNvPicPr/>
          <p:nvPr/>
        </p:nvPicPr>
        <p:blipFill>
          <a:blip r:embed="rId4" cstate="print"/>
          <a:stretch>
            <a:fillRect/>
          </a:stretch>
        </p:blipFill>
        <p:spPr>
          <a:xfrm>
            <a:off x="1143000" y="2438400"/>
            <a:ext cx="2819400" cy="3962400"/>
          </a:xfrm>
          <a:prstGeom prst="rect">
            <a:avLst/>
          </a:prstGeom>
        </p:spPr>
      </p:pic>
      <p:sp>
        <p:nvSpPr>
          <p:cNvPr id="8" name="object 8"/>
          <p:cNvSpPr txBox="1"/>
          <p:nvPr/>
        </p:nvSpPr>
        <p:spPr>
          <a:xfrm>
            <a:off x="1303178" y="1910587"/>
            <a:ext cx="318579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Franklin Gothic Medium"/>
                <a:cs typeface="Franklin Gothic Medium"/>
              </a:rPr>
              <a:t>Lower</a:t>
            </a:r>
            <a:r>
              <a:rPr sz="2800" spc="-55" dirty="0">
                <a:latin typeface="Franklin Gothic Medium"/>
                <a:cs typeface="Franklin Gothic Medium"/>
              </a:rPr>
              <a:t> </a:t>
            </a:r>
            <a:r>
              <a:rPr sz="2800" dirty="0">
                <a:latin typeface="Franklin Gothic Medium"/>
                <a:cs typeface="Franklin Gothic Medium"/>
              </a:rPr>
              <a:t>accident</a:t>
            </a:r>
            <a:r>
              <a:rPr sz="2800" spc="-70" dirty="0">
                <a:latin typeface="Franklin Gothic Medium"/>
                <a:cs typeface="Franklin Gothic Medium"/>
              </a:rPr>
              <a:t> </a:t>
            </a:r>
            <a:r>
              <a:rPr sz="2800" dirty="0">
                <a:latin typeface="Franklin Gothic Medium"/>
                <a:cs typeface="Franklin Gothic Medium"/>
              </a:rPr>
              <a:t>rates</a:t>
            </a:r>
          </a:p>
        </p:txBody>
      </p:sp>
      <p:grpSp>
        <p:nvGrpSpPr>
          <p:cNvPr id="9" name="object 9"/>
          <p:cNvGrpSpPr/>
          <p:nvPr/>
        </p:nvGrpSpPr>
        <p:grpSpPr>
          <a:xfrm>
            <a:off x="5215140" y="2514600"/>
            <a:ext cx="3712845" cy="4343400"/>
            <a:chOff x="5215140" y="2514600"/>
            <a:chExt cx="3712845" cy="4343400"/>
          </a:xfrm>
        </p:grpSpPr>
        <p:pic>
          <p:nvPicPr>
            <p:cNvPr id="10" name="object 10"/>
            <p:cNvPicPr/>
            <p:nvPr/>
          </p:nvPicPr>
          <p:blipFill>
            <a:blip r:embed="rId5" cstate="print"/>
            <a:stretch>
              <a:fillRect/>
            </a:stretch>
          </p:blipFill>
          <p:spPr>
            <a:xfrm>
              <a:off x="5215140" y="3691140"/>
              <a:ext cx="3636250" cy="1237475"/>
            </a:xfrm>
            <a:prstGeom prst="rect">
              <a:avLst/>
            </a:prstGeom>
          </p:spPr>
        </p:pic>
        <p:pic>
          <p:nvPicPr>
            <p:cNvPr id="11" name="object 11"/>
            <p:cNvPicPr/>
            <p:nvPr/>
          </p:nvPicPr>
          <p:blipFill>
            <a:blip r:embed="rId6" cstate="print"/>
            <a:stretch>
              <a:fillRect/>
            </a:stretch>
          </p:blipFill>
          <p:spPr>
            <a:xfrm>
              <a:off x="5410199" y="2514600"/>
              <a:ext cx="3047999" cy="2020172"/>
            </a:xfrm>
            <a:prstGeom prst="rect">
              <a:avLst/>
            </a:prstGeom>
          </p:spPr>
        </p:pic>
        <p:pic>
          <p:nvPicPr>
            <p:cNvPr id="12" name="object 12"/>
            <p:cNvPicPr/>
            <p:nvPr/>
          </p:nvPicPr>
          <p:blipFill>
            <a:blip r:embed="rId7" cstate="print"/>
            <a:stretch>
              <a:fillRect/>
            </a:stretch>
          </p:blipFill>
          <p:spPr>
            <a:xfrm>
              <a:off x="6057899" y="5181600"/>
              <a:ext cx="838199" cy="1523999"/>
            </a:xfrm>
            <a:prstGeom prst="rect">
              <a:avLst/>
            </a:prstGeom>
          </p:spPr>
        </p:pic>
        <p:pic>
          <p:nvPicPr>
            <p:cNvPr id="13" name="object 13"/>
            <p:cNvPicPr/>
            <p:nvPr/>
          </p:nvPicPr>
          <p:blipFill>
            <a:blip r:embed="rId8" cstate="print"/>
            <a:stretch>
              <a:fillRect/>
            </a:stretch>
          </p:blipFill>
          <p:spPr>
            <a:xfrm>
              <a:off x="5295900" y="5181600"/>
              <a:ext cx="838199" cy="1523999"/>
            </a:xfrm>
            <a:prstGeom prst="rect">
              <a:avLst/>
            </a:prstGeom>
          </p:spPr>
        </p:pic>
        <p:pic>
          <p:nvPicPr>
            <p:cNvPr id="14" name="object 14"/>
            <p:cNvPicPr/>
            <p:nvPr/>
          </p:nvPicPr>
          <p:blipFill>
            <a:blip r:embed="rId9" cstate="print"/>
            <a:stretch>
              <a:fillRect/>
            </a:stretch>
          </p:blipFill>
          <p:spPr>
            <a:xfrm>
              <a:off x="6701028" y="4986527"/>
              <a:ext cx="1426463" cy="1871472"/>
            </a:xfrm>
            <a:prstGeom prst="rect">
              <a:avLst/>
            </a:prstGeom>
          </p:spPr>
        </p:pic>
        <p:pic>
          <p:nvPicPr>
            <p:cNvPr id="15" name="object 15"/>
            <p:cNvPicPr/>
            <p:nvPr/>
          </p:nvPicPr>
          <p:blipFill>
            <a:blip r:embed="rId10" cstate="print"/>
            <a:stretch>
              <a:fillRect/>
            </a:stretch>
          </p:blipFill>
          <p:spPr>
            <a:xfrm>
              <a:off x="6896099" y="5181600"/>
              <a:ext cx="838199" cy="1523999"/>
            </a:xfrm>
            <a:prstGeom prst="rect">
              <a:avLst/>
            </a:prstGeom>
          </p:spPr>
        </p:pic>
        <p:pic>
          <p:nvPicPr>
            <p:cNvPr id="16" name="object 16"/>
            <p:cNvPicPr/>
            <p:nvPr/>
          </p:nvPicPr>
          <p:blipFill>
            <a:blip r:embed="rId9" cstate="print"/>
            <a:stretch>
              <a:fillRect/>
            </a:stretch>
          </p:blipFill>
          <p:spPr>
            <a:xfrm>
              <a:off x="7501127" y="4986527"/>
              <a:ext cx="1426463" cy="1871472"/>
            </a:xfrm>
            <a:prstGeom prst="rect">
              <a:avLst/>
            </a:prstGeom>
          </p:spPr>
        </p:pic>
        <p:pic>
          <p:nvPicPr>
            <p:cNvPr id="17" name="object 17"/>
            <p:cNvPicPr/>
            <p:nvPr/>
          </p:nvPicPr>
          <p:blipFill>
            <a:blip r:embed="rId11" cstate="print"/>
            <a:stretch>
              <a:fillRect/>
            </a:stretch>
          </p:blipFill>
          <p:spPr>
            <a:xfrm>
              <a:off x="7696199" y="5181600"/>
              <a:ext cx="838200" cy="1523999"/>
            </a:xfrm>
            <a:prstGeom prst="rect">
              <a:avLst/>
            </a:prstGeom>
          </p:spPr>
        </p:pic>
      </p:grpSp>
      <p:sp>
        <p:nvSpPr>
          <p:cNvPr id="18" name="object 18"/>
          <p:cNvSpPr txBox="1"/>
          <p:nvPr/>
        </p:nvSpPr>
        <p:spPr>
          <a:xfrm>
            <a:off x="5393594" y="4680730"/>
            <a:ext cx="3081020" cy="878840"/>
          </a:xfrm>
          <a:prstGeom prst="rect">
            <a:avLst/>
          </a:prstGeom>
        </p:spPr>
        <p:txBody>
          <a:bodyPr vert="horz" wrap="square" lIns="0" tIns="12065" rIns="0" bIns="0" rtlCol="0">
            <a:spAutoFit/>
          </a:bodyPr>
          <a:lstStyle/>
          <a:p>
            <a:pPr marL="250190" marR="5080" indent="-250190">
              <a:lnSpc>
                <a:spcPct val="100000"/>
              </a:lnSpc>
              <a:spcBef>
                <a:spcPts val="95"/>
              </a:spcBef>
              <a:buSzPct val="96428"/>
              <a:buChar char="•"/>
              <a:tabLst>
                <a:tab pos="250190" algn="l"/>
              </a:tabLst>
            </a:pPr>
            <a:r>
              <a:rPr sz="2800" spc="-5" dirty="0">
                <a:latin typeface="Franklin Gothic Medium"/>
                <a:cs typeface="Franklin Gothic Medium"/>
              </a:rPr>
              <a:t>Improve</a:t>
            </a:r>
            <a:r>
              <a:rPr sz="2800" spc="-125" dirty="0">
                <a:latin typeface="Franklin Gothic Medium"/>
                <a:cs typeface="Franklin Gothic Medium"/>
              </a:rPr>
              <a:t> </a:t>
            </a:r>
            <a:r>
              <a:rPr sz="2800" spc="-5" dirty="0">
                <a:latin typeface="Franklin Gothic Medium"/>
                <a:cs typeface="Franklin Gothic Medium"/>
              </a:rPr>
              <a:t>employee </a:t>
            </a:r>
            <a:r>
              <a:rPr sz="2800" spc="-685" dirty="0">
                <a:latin typeface="Franklin Gothic Medium"/>
                <a:cs typeface="Franklin Gothic Medium"/>
              </a:rPr>
              <a:t> </a:t>
            </a:r>
            <a:r>
              <a:rPr sz="2800" dirty="0">
                <a:latin typeface="Franklin Gothic Medium"/>
                <a:cs typeface="Franklin Gothic Medium"/>
              </a:rPr>
              <a:t>morale</a:t>
            </a:r>
          </a:p>
        </p:txBody>
      </p:sp>
      <p:grpSp>
        <p:nvGrpSpPr>
          <p:cNvPr id="19" name="object 19"/>
          <p:cNvGrpSpPr/>
          <p:nvPr/>
        </p:nvGrpSpPr>
        <p:grpSpPr>
          <a:xfrm>
            <a:off x="381000" y="1905012"/>
            <a:ext cx="3886200" cy="4657725"/>
            <a:chOff x="381000" y="1905012"/>
            <a:chExt cx="3886200" cy="4657725"/>
          </a:xfrm>
        </p:grpSpPr>
        <p:pic>
          <p:nvPicPr>
            <p:cNvPr id="20" name="object 20"/>
            <p:cNvPicPr/>
            <p:nvPr/>
          </p:nvPicPr>
          <p:blipFill>
            <a:blip r:embed="rId12" cstate="print"/>
            <a:stretch>
              <a:fillRect/>
            </a:stretch>
          </p:blipFill>
          <p:spPr>
            <a:xfrm>
              <a:off x="381000" y="1905012"/>
              <a:ext cx="3480815" cy="3011411"/>
            </a:xfrm>
            <a:prstGeom prst="rect">
              <a:avLst/>
            </a:prstGeom>
          </p:spPr>
        </p:pic>
        <p:pic>
          <p:nvPicPr>
            <p:cNvPr id="21" name="object 21"/>
            <p:cNvPicPr/>
            <p:nvPr/>
          </p:nvPicPr>
          <p:blipFill>
            <a:blip r:embed="rId13" cstate="print"/>
            <a:stretch>
              <a:fillRect/>
            </a:stretch>
          </p:blipFill>
          <p:spPr>
            <a:xfrm>
              <a:off x="829056" y="5410200"/>
              <a:ext cx="1152143" cy="1152143"/>
            </a:xfrm>
            <a:prstGeom prst="rect">
              <a:avLst/>
            </a:prstGeom>
          </p:spPr>
        </p:pic>
        <p:pic>
          <p:nvPicPr>
            <p:cNvPr id="22" name="object 22"/>
            <p:cNvPicPr/>
            <p:nvPr/>
          </p:nvPicPr>
          <p:blipFill>
            <a:blip r:embed="rId14" cstate="print"/>
            <a:stretch>
              <a:fillRect/>
            </a:stretch>
          </p:blipFill>
          <p:spPr>
            <a:xfrm>
              <a:off x="2429255" y="5562600"/>
              <a:ext cx="999743" cy="998219"/>
            </a:xfrm>
            <a:prstGeom prst="rect">
              <a:avLst/>
            </a:prstGeom>
          </p:spPr>
        </p:pic>
        <p:sp>
          <p:nvSpPr>
            <p:cNvPr id="23" name="object 23"/>
            <p:cNvSpPr/>
            <p:nvPr/>
          </p:nvSpPr>
          <p:spPr>
            <a:xfrm>
              <a:off x="3757652" y="6037750"/>
              <a:ext cx="497205" cy="495934"/>
            </a:xfrm>
            <a:custGeom>
              <a:avLst/>
              <a:gdLst/>
              <a:ahLst/>
              <a:cxnLst/>
              <a:rect l="l" t="t" r="r" b="b"/>
              <a:pathLst>
                <a:path w="497204" h="495934">
                  <a:moveTo>
                    <a:pt x="446521" y="0"/>
                  </a:moveTo>
                  <a:lnTo>
                    <a:pt x="50849" y="0"/>
                  </a:lnTo>
                  <a:lnTo>
                    <a:pt x="40784" y="1053"/>
                  </a:lnTo>
                  <a:lnTo>
                    <a:pt x="8474" y="22133"/>
                  </a:lnTo>
                  <a:lnTo>
                    <a:pt x="0" y="50063"/>
                  </a:lnTo>
                  <a:lnTo>
                    <a:pt x="0" y="445303"/>
                  </a:lnTo>
                  <a:lnTo>
                    <a:pt x="14831" y="480611"/>
                  </a:lnTo>
                  <a:lnTo>
                    <a:pt x="50849" y="495366"/>
                  </a:lnTo>
                  <a:lnTo>
                    <a:pt x="446521" y="495366"/>
                  </a:lnTo>
                  <a:lnTo>
                    <a:pt x="482009" y="480611"/>
                  </a:lnTo>
                  <a:lnTo>
                    <a:pt x="496840" y="445303"/>
                  </a:lnTo>
                  <a:lnTo>
                    <a:pt x="496840" y="50063"/>
                  </a:lnTo>
                  <a:lnTo>
                    <a:pt x="482009" y="14754"/>
                  </a:lnTo>
                  <a:lnTo>
                    <a:pt x="446521" y="0"/>
                  </a:lnTo>
                  <a:close/>
                </a:path>
              </a:pathLst>
            </a:custGeom>
            <a:solidFill>
              <a:srgbClr val="FFFFFF"/>
            </a:solidFill>
          </p:spPr>
          <p:txBody>
            <a:bodyPr wrap="square" lIns="0" tIns="0" rIns="0" bIns="0" rtlCol="0"/>
            <a:lstStyle/>
            <a:p>
              <a:endParaRPr dirty="0"/>
            </a:p>
          </p:txBody>
        </p:sp>
        <p:sp>
          <p:nvSpPr>
            <p:cNvPr id="24" name="object 24"/>
            <p:cNvSpPr/>
            <p:nvPr/>
          </p:nvSpPr>
          <p:spPr>
            <a:xfrm>
              <a:off x="3733800" y="6019812"/>
              <a:ext cx="533400" cy="527685"/>
            </a:xfrm>
            <a:custGeom>
              <a:avLst/>
              <a:gdLst/>
              <a:ahLst/>
              <a:cxnLst/>
              <a:rect l="l" t="t" r="r" b="b"/>
              <a:pathLst>
                <a:path w="533400" h="527684">
                  <a:moveTo>
                    <a:pt x="533387" y="46380"/>
                  </a:moveTo>
                  <a:lnTo>
                    <a:pt x="532333" y="42189"/>
                  </a:lnTo>
                  <a:lnTo>
                    <a:pt x="530225" y="35864"/>
                  </a:lnTo>
                  <a:lnTo>
                    <a:pt x="527037" y="30060"/>
                  </a:lnTo>
                  <a:lnTo>
                    <a:pt x="525132" y="26898"/>
                  </a:lnTo>
                  <a:lnTo>
                    <a:pt x="523862" y="24790"/>
                  </a:lnTo>
                  <a:lnTo>
                    <a:pt x="503212" y="5219"/>
                  </a:lnTo>
                  <a:lnTo>
                    <a:pt x="503212" y="61163"/>
                  </a:lnTo>
                  <a:lnTo>
                    <a:pt x="503212" y="415823"/>
                  </a:lnTo>
                  <a:lnTo>
                    <a:pt x="433285" y="415823"/>
                  </a:lnTo>
                  <a:lnTo>
                    <a:pt x="433285" y="252984"/>
                  </a:lnTo>
                  <a:lnTo>
                    <a:pt x="489966" y="252984"/>
                  </a:lnTo>
                  <a:lnTo>
                    <a:pt x="405739" y="93827"/>
                  </a:lnTo>
                  <a:lnTo>
                    <a:pt x="224599" y="93827"/>
                  </a:lnTo>
                  <a:lnTo>
                    <a:pt x="224599" y="52197"/>
                  </a:lnTo>
                  <a:lnTo>
                    <a:pt x="184861" y="52197"/>
                  </a:lnTo>
                  <a:lnTo>
                    <a:pt x="184861" y="93827"/>
                  </a:lnTo>
                  <a:lnTo>
                    <a:pt x="144614" y="93827"/>
                  </a:lnTo>
                  <a:lnTo>
                    <a:pt x="48209" y="252984"/>
                  </a:lnTo>
                  <a:lnTo>
                    <a:pt x="106997" y="252984"/>
                  </a:lnTo>
                  <a:lnTo>
                    <a:pt x="106997" y="415823"/>
                  </a:lnTo>
                  <a:lnTo>
                    <a:pt x="31254" y="415823"/>
                  </a:lnTo>
                  <a:lnTo>
                    <a:pt x="31254" y="61163"/>
                  </a:lnTo>
                  <a:lnTo>
                    <a:pt x="31788" y="54305"/>
                  </a:lnTo>
                  <a:lnTo>
                    <a:pt x="58801" y="27432"/>
                  </a:lnTo>
                  <a:lnTo>
                    <a:pt x="62509" y="26898"/>
                  </a:lnTo>
                  <a:lnTo>
                    <a:pt x="471957" y="26898"/>
                  </a:lnTo>
                  <a:lnTo>
                    <a:pt x="502678" y="54305"/>
                  </a:lnTo>
                  <a:lnTo>
                    <a:pt x="503212" y="61163"/>
                  </a:lnTo>
                  <a:lnTo>
                    <a:pt x="503212" y="5219"/>
                  </a:lnTo>
                  <a:lnTo>
                    <a:pt x="493598" y="0"/>
                  </a:lnTo>
                  <a:lnTo>
                    <a:pt x="41656" y="0"/>
                  </a:lnTo>
                  <a:lnTo>
                    <a:pt x="10604" y="24269"/>
                  </a:lnTo>
                  <a:lnTo>
                    <a:pt x="0" y="56857"/>
                  </a:lnTo>
                  <a:lnTo>
                    <a:pt x="50" y="468515"/>
                  </a:lnTo>
                  <a:lnTo>
                    <a:pt x="19075" y="508038"/>
                  </a:lnTo>
                  <a:lnTo>
                    <a:pt x="52971" y="526491"/>
                  </a:lnTo>
                  <a:lnTo>
                    <a:pt x="65684" y="527545"/>
                  </a:lnTo>
                  <a:lnTo>
                    <a:pt x="468782" y="527545"/>
                  </a:lnTo>
                  <a:lnTo>
                    <a:pt x="505320" y="516470"/>
                  </a:lnTo>
                  <a:lnTo>
                    <a:pt x="525132" y="495922"/>
                  </a:lnTo>
                  <a:lnTo>
                    <a:pt x="527037" y="492760"/>
                  </a:lnTo>
                  <a:lnTo>
                    <a:pt x="530225" y="486956"/>
                  </a:lnTo>
                  <a:lnTo>
                    <a:pt x="532333" y="480644"/>
                  </a:lnTo>
                  <a:lnTo>
                    <a:pt x="533387" y="476453"/>
                  </a:lnTo>
                  <a:lnTo>
                    <a:pt x="533387" y="46380"/>
                  </a:lnTo>
                  <a:close/>
                </a:path>
              </a:pathLst>
            </a:custGeom>
            <a:solidFill>
              <a:srgbClr val="000000"/>
            </a:solidFill>
          </p:spPr>
          <p:txBody>
            <a:bodyPr wrap="square" lIns="0" tIns="0" rIns="0" bIns="0" rtlCol="0"/>
            <a:lstStyle/>
            <a:p>
              <a:endParaRPr dirty="0"/>
            </a:p>
          </p:txBody>
        </p:sp>
        <p:pic>
          <p:nvPicPr>
            <p:cNvPr id="25" name="object 25"/>
            <p:cNvPicPr/>
            <p:nvPr/>
          </p:nvPicPr>
          <p:blipFill>
            <a:blip r:embed="rId15" cstate="print"/>
            <a:stretch>
              <a:fillRect/>
            </a:stretch>
          </p:blipFill>
          <p:spPr>
            <a:xfrm>
              <a:off x="3940919" y="6191103"/>
              <a:ext cx="127124" cy="182863"/>
            </a:xfrm>
            <a:prstGeom prst="rect">
              <a:avLst/>
            </a:prstGeom>
          </p:spPr>
        </p:pic>
      </p:grpSp>
      <p:sp>
        <p:nvSpPr>
          <p:cNvPr id="26" name="object 26"/>
          <p:cNvSpPr txBox="1"/>
          <p:nvPr/>
        </p:nvSpPr>
        <p:spPr>
          <a:xfrm>
            <a:off x="911255" y="4976876"/>
            <a:ext cx="3928745" cy="452120"/>
          </a:xfrm>
          <a:prstGeom prst="rect">
            <a:avLst/>
          </a:prstGeom>
        </p:spPr>
        <p:txBody>
          <a:bodyPr vert="horz" wrap="square" lIns="0" tIns="12065" rIns="0" bIns="0" rtlCol="0">
            <a:spAutoFit/>
          </a:bodyPr>
          <a:lstStyle/>
          <a:p>
            <a:pPr marL="137160" indent="-125095">
              <a:lnSpc>
                <a:spcPct val="100000"/>
              </a:lnSpc>
              <a:spcBef>
                <a:spcPts val="95"/>
              </a:spcBef>
              <a:buSzPct val="96428"/>
              <a:buFont typeface="Arial"/>
              <a:buChar char="•"/>
              <a:tabLst>
                <a:tab pos="137795" algn="l"/>
              </a:tabLst>
            </a:pPr>
            <a:r>
              <a:rPr sz="2800" b="1" spc="-5" dirty="0">
                <a:latin typeface="Arial"/>
                <a:cs typeface="Arial"/>
              </a:rPr>
              <a:t>Lower</a:t>
            </a:r>
            <a:r>
              <a:rPr sz="2800" b="1" spc="-15" dirty="0">
                <a:latin typeface="Arial"/>
                <a:cs typeface="Arial"/>
              </a:rPr>
              <a:t> </a:t>
            </a:r>
            <a:r>
              <a:rPr sz="2800" b="1" spc="-5" dirty="0">
                <a:latin typeface="Arial"/>
                <a:cs typeface="Arial"/>
              </a:rPr>
              <a:t>insurance</a:t>
            </a:r>
            <a:r>
              <a:rPr sz="2800" b="1" dirty="0">
                <a:latin typeface="Arial"/>
                <a:cs typeface="Arial"/>
              </a:rPr>
              <a:t> rates</a:t>
            </a:r>
            <a:endParaRPr sz="2800" dirty="0">
              <a:latin typeface="Arial"/>
              <a:cs typeface="Arial"/>
            </a:endParaRPr>
          </a:p>
        </p:txBody>
      </p:sp>
      <p:sp>
        <p:nvSpPr>
          <p:cNvPr id="27" name="object 27"/>
          <p:cNvSpPr txBox="1"/>
          <p:nvPr/>
        </p:nvSpPr>
        <p:spPr>
          <a:xfrm>
            <a:off x="8182356" y="290371"/>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45</a:t>
            </a:r>
            <a:endParaRPr sz="2800" dirty="0">
              <a:latin typeface="Arial"/>
              <a:cs typeface="Arial"/>
            </a:endParaRPr>
          </a:p>
        </p:txBody>
      </p:sp>
      <p:grpSp>
        <p:nvGrpSpPr>
          <p:cNvPr id="28" name="object 28"/>
          <p:cNvGrpSpPr/>
          <p:nvPr/>
        </p:nvGrpSpPr>
        <p:grpSpPr>
          <a:xfrm>
            <a:off x="1066800" y="152400"/>
            <a:ext cx="1188085" cy="795020"/>
            <a:chOff x="1066800" y="152400"/>
            <a:chExt cx="1188085" cy="795020"/>
          </a:xfrm>
        </p:grpSpPr>
        <p:sp>
          <p:nvSpPr>
            <p:cNvPr id="29" name="object 2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30" name="object 3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31" name="object 31"/>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459740" y="1337564"/>
            <a:ext cx="6386195" cy="4154170"/>
          </a:xfrm>
          <a:prstGeom prst="rect">
            <a:avLst/>
          </a:prstGeom>
        </p:spPr>
        <p:txBody>
          <a:bodyPr vert="horz" wrap="square" lIns="0" tIns="12700" rIns="0" bIns="0" rtlCol="0">
            <a:spAutoFit/>
          </a:bodyPr>
          <a:lstStyle/>
          <a:p>
            <a:pPr marL="12700">
              <a:lnSpc>
                <a:spcPct val="100000"/>
              </a:lnSpc>
              <a:spcBef>
                <a:spcPts val="100"/>
              </a:spcBef>
            </a:pPr>
            <a:r>
              <a:rPr sz="3600" b="1" dirty="0">
                <a:latin typeface="Franklin Gothic Heavy"/>
                <a:cs typeface="Franklin Gothic Heavy"/>
              </a:rPr>
              <a:t>What</a:t>
            </a:r>
            <a:r>
              <a:rPr sz="3600" b="1" spc="-65" dirty="0">
                <a:latin typeface="Franklin Gothic Heavy"/>
                <a:cs typeface="Franklin Gothic Heavy"/>
              </a:rPr>
              <a:t> </a:t>
            </a:r>
            <a:r>
              <a:rPr sz="3600" b="1" dirty="0">
                <a:latin typeface="Franklin Gothic Heavy"/>
                <a:cs typeface="Franklin Gothic Heavy"/>
              </a:rPr>
              <a:t>is</a:t>
            </a:r>
            <a:r>
              <a:rPr sz="3600" b="1" spc="-15" dirty="0">
                <a:latin typeface="Franklin Gothic Heavy"/>
                <a:cs typeface="Franklin Gothic Heavy"/>
              </a:rPr>
              <a:t> </a:t>
            </a:r>
            <a:r>
              <a:rPr sz="3600" b="1" dirty="0">
                <a:latin typeface="Franklin Gothic Heavy"/>
                <a:cs typeface="Franklin Gothic Heavy"/>
              </a:rPr>
              <a:t>supposed</a:t>
            </a:r>
            <a:r>
              <a:rPr sz="3600" b="1" spc="-55" dirty="0">
                <a:latin typeface="Franklin Gothic Heavy"/>
                <a:cs typeface="Franklin Gothic Heavy"/>
              </a:rPr>
              <a:t> </a:t>
            </a:r>
            <a:r>
              <a:rPr sz="3600" b="1" dirty="0">
                <a:latin typeface="Franklin Gothic Heavy"/>
                <a:cs typeface="Franklin Gothic Heavy"/>
              </a:rPr>
              <a:t>to</a:t>
            </a:r>
            <a:r>
              <a:rPr sz="3600" b="1" spc="-20" dirty="0">
                <a:latin typeface="Franklin Gothic Heavy"/>
                <a:cs typeface="Franklin Gothic Heavy"/>
              </a:rPr>
              <a:t> </a:t>
            </a:r>
            <a:r>
              <a:rPr sz="3600" b="1" dirty="0">
                <a:latin typeface="Franklin Gothic Heavy"/>
                <a:cs typeface="Franklin Gothic Heavy"/>
              </a:rPr>
              <a:t>happen?</a:t>
            </a:r>
            <a:endParaRPr sz="3600" dirty="0">
              <a:latin typeface="Franklin Gothic Heavy"/>
              <a:cs typeface="Franklin Gothic Heavy"/>
            </a:endParaRPr>
          </a:p>
          <a:p>
            <a:pPr>
              <a:lnSpc>
                <a:spcPct val="100000"/>
              </a:lnSpc>
              <a:spcBef>
                <a:spcPts val="5"/>
              </a:spcBef>
            </a:pPr>
            <a:endParaRPr sz="3900" dirty="0">
              <a:latin typeface="Franklin Gothic Heavy"/>
              <a:cs typeface="Franklin Gothic Heavy"/>
            </a:endParaRPr>
          </a:p>
          <a:p>
            <a:pPr marL="431800" marR="1139190" indent="-342900">
              <a:lnSpc>
                <a:spcPct val="100000"/>
              </a:lnSpc>
              <a:buFont typeface="Arial"/>
              <a:buChar char="•"/>
              <a:tabLst>
                <a:tab pos="431165" algn="l"/>
                <a:tab pos="431800" algn="l"/>
              </a:tabLst>
            </a:pPr>
            <a:r>
              <a:rPr sz="2800" dirty="0">
                <a:latin typeface="Franklin Gothic Medium"/>
                <a:cs typeface="Franklin Gothic Medium"/>
              </a:rPr>
              <a:t>Hazards</a:t>
            </a:r>
            <a:r>
              <a:rPr sz="2800" spc="-35" dirty="0">
                <a:latin typeface="Franklin Gothic Medium"/>
                <a:cs typeface="Franklin Gothic Medium"/>
              </a:rPr>
              <a:t> </a:t>
            </a:r>
            <a:r>
              <a:rPr sz="2800" spc="5" dirty="0">
                <a:latin typeface="Franklin Gothic Medium"/>
                <a:cs typeface="Franklin Gothic Medium"/>
              </a:rPr>
              <a:t>reported</a:t>
            </a:r>
            <a:r>
              <a:rPr sz="2800" spc="-40" dirty="0">
                <a:latin typeface="Franklin Gothic Medium"/>
                <a:cs typeface="Franklin Gothic Medium"/>
              </a:rPr>
              <a:t> </a:t>
            </a:r>
            <a:r>
              <a:rPr sz="2800" dirty="0">
                <a:latin typeface="Franklin Gothic Medium"/>
                <a:cs typeface="Franklin Gothic Medium"/>
              </a:rPr>
              <a:t>and</a:t>
            </a:r>
            <a:r>
              <a:rPr sz="2800" spc="-20" dirty="0">
                <a:latin typeface="Franklin Gothic Medium"/>
                <a:cs typeface="Franklin Gothic Medium"/>
              </a:rPr>
              <a:t> </a:t>
            </a:r>
            <a:r>
              <a:rPr sz="2800" spc="-10" dirty="0">
                <a:latin typeface="Franklin Gothic Medium"/>
                <a:cs typeface="Franklin Gothic Medium"/>
              </a:rPr>
              <a:t>corrected </a:t>
            </a:r>
            <a:r>
              <a:rPr sz="2800" spc="-685" dirty="0">
                <a:latin typeface="Franklin Gothic Medium"/>
                <a:cs typeface="Franklin Gothic Medium"/>
              </a:rPr>
              <a:t> </a:t>
            </a:r>
            <a:r>
              <a:rPr sz="2800" dirty="0">
                <a:latin typeface="Franklin Gothic Medium"/>
                <a:cs typeface="Franklin Gothic Medium"/>
              </a:rPr>
              <a:t>in</a:t>
            </a:r>
            <a:r>
              <a:rPr sz="2800" spc="-15" dirty="0">
                <a:latin typeface="Franklin Gothic Medium"/>
                <a:cs typeface="Franklin Gothic Medium"/>
              </a:rPr>
              <a:t> </a:t>
            </a:r>
            <a:r>
              <a:rPr sz="2800" spc="-5" dirty="0">
                <a:latin typeface="Franklin Gothic Medium"/>
                <a:cs typeface="Franklin Gothic Medium"/>
              </a:rPr>
              <a:t>a</a:t>
            </a:r>
            <a:r>
              <a:rPr sz="2800" spc="-10" dirty="0">
                <a:latin typeface="Franklin Gothic Medium"/>
                <a:cs typeface="Franklin Gothic Medium"/>
              </a:rPr>
              <a:t> </a:t>
            </a:r>
            <a:r>
              <a:rPr sz="2800" spc="5" dirty="0">
                <a:latin typeface="Franklin Gothic Medium"/>
                <a:cs typeface="Franklin Gothic Medium"/>
              </a:rPr>
              <a:t>timely</a:t>
            </a:r>
            <a:r>
              <a:rPr sz="2800" spc="-45" dirty="0">
                <a:latin typeface="Franklin Gothic Medium"/>
                <a:cs typeface="Franklin Gothic Medium"/>
              </a:rPr>
              <a:t> </a:t>
            </a:r>
            <a:r>
              <a:rPr sz="2800" spc="5" dirty="0">
                <a:latin typeface="Franklin Gothic Medium"/>
                <a:cs typeface="Franklin Gothic Medium"/>
              </a:rPr>
              <a:t>manner</a:t>
            </a:r>
            <a:endParaRPr sz="2800" dirty="0">
              <a:latin typeface="Franklin Gothic Medium"/>
              <a:cs typeface="Franklin Gothic Medium"/>
            </a:endParaRPr>
          </a:p>
          <a:p>
            <a:pPr marL="431800" marR="2360295" indent="-342900">
              <a:lnSpc>
                <a:spcPct val="100000"/>
              </a:lnSpc>
              <a:spcBef>
                <a:spcPts val="1800"/>
              </a:spcBef>
              <a:buFont typeface="Arial"/>
              <a:buChar char="•"/>
              <a:tabLst>
                <a:tab pos="431165" algn="l"/>
                <a:tab pos="431800" algn="l"/>
              </a:tabLst>
            </a:pPr>
            <a:r>
              <a:rPr sz="2800" spc="-5" dirty="0">
                <a:latin typeface="Franklin Gothic Medium"/>
                <a:cs typeface="Franklin Gothic Medium"/>
              </a:rPr>
              <a:t>Positive reinforcement </a:t>
            </a:r>
            <a:r>
              <a:rPr sz="2800" dirty="0">
                <a:latin typeface="Franklin Gothic Medium"/>
                <a:cs typeface="Franklin Gothic Medium"/>
              </a:rPr>
              <a:t> </a:t>
            </a:r>
            <a:r>
              <a:rPr sz="2800" spc="-5" dirty="0">
                <a:latin typeface="Franklin Gothic Medium"/>
                <a:cs typeface="Franklin Gothic Medium"/>
              </a:rPr>
              <a:t>for</a:t>
            </a:r>
            <a:r>
              <a:rPr sz="2800" spc="-50" dirty="0">
                <a:latin typeface="Franklin Gothic Medium"/>
                <a:cs typeface="Franklin Gothic Medium"/>
              </a:rPr>
              <a:t> </a:t>
            </a:r>
            <a:r>
              <a:rPr sz="2800" dirty="0">
                <a:latin typeface="Franklin Gothic Medium"/>
                <a:cs typeface="Franklin Gothic Medium"/>
              </a:rPr>
              <a:t>acceptable</a:t>
            </a:r>
            <a:r>
              <a:rPr sz="2800" spc="-60" dirty="0">
                <a:latin typeface="Franklin Gothic Medium"/>
                <a:cs typeface="Franklin Gothic Medium"/>
              </a:rPr>
              <a:t> </a:t>
            </a:r>
            <a:r>
              <a:rPr sz="2800" dirty="0">
                <a:latin typeface="Franklin Gothic Medium"/>
                <a:cs typeface="Franklin Gothic Medium"/>
              </a:rPr>
              <a:t>behavior</a:t>
            </a:r>
          </a:p>
          <a:p>
            <a:pPr marL="431800" marR="3383279" indent="-342900">
              <a:lnSpc>
                <a:spcPct val="100000"/>
              </a:lnSpc>
              <a:spcBef>
                <a:spcPts val="1800"/>
              </a:spcBef>
              <a:buFont typeface="Arial"/>
              <a:buChar char="•"/>
              <a:tabLst>
                <a:tab pos="431165" algn="l"/>
                <a:tab pos="431800" algn="l"/>
              </a:tabLst>
            </a:pPr>
            <a:r>
              <a:rPr sz="2800" spc="-10" dirty="0">
                <a:latin typeface="Franklin Gothic Medium"/>
                <a:cs typeface="Franklin Gothic Medium"/>
              </a:rPr>
              <a:t>Rewards</a:t>
            </a:r>
            <a:r>
              <a:rPr sz="2800" spc="-75" dirty="0">
                <a:latin typeface="Franklin Gothic Medium"/>
                <a:cs typeface="Franklin Gothic Medium"/>
              </a:rPr>
              <a:t> </a:t>
            </a:r>
            <a:r>
              <a:rPr sz="2800" spc="-5" dirty="0">
                <a:latin typeface="Franklin Gothic Medium"/>
                <a:cs typeface="Franklin Gothic Medium"/>
              </a:rPr>
              <a:t>for</a:t>
            </a:r>
            <a:r>
              <a:rPr sz="2800" spc="-60" dirty="0">
                <a:latin typeface="Franklin Gothic Medium"/>
                <a:cs typeface="Franklin Gothic Medium"/>
              </a:rPr>
              <a:t> </a:t>
            </a:r>
            <a:r>
              <a:rPr sz="2800" dirty="0">
                <a:latin typeface="Franklin Gothic Medium"/>
                <a:cs typeface="Franklin Gothic Medium"/>
              </a:rPr>
              <a:t>safe </a:t>
            </a:r>
            <a:r>
              <a:rPr sz="2800" spc="-685" dirty="0">
                <a:latin typeface="Franklin Gothic Medium"/>
                <a:cs typeface="Franklin Gothic Medium"/>
              </a:rPr>
              <a:t> </a:t>
            </a:r>
            <a:r>
              <a:rPr sz="2800" spc="-10" dirty="0">
                <a:latin typeface="Franklin Gothic Medium"/>
                <a:cs typeface="Franklin Gothic Medium"/>
              </a:rPr>
              <a:t>work</a:t>
            </a:r>
            <a:r>
              <a:rPr sz="2800" spc="-40" dirty="0">
                <a:latin typeface="Franklin Gothic Medium"/>
                <a:cs typeface="Franklin Gothic Medium"/>
              </a:rPr>
              <a:t> </a:t>
            </a:r>
            <a:r>
              <a:rPr sz="2800" dirty="0">
                <a:latin typeface="Franklin Gothic Medium"/>
                <a:cs typeface="Franklin Gothic Medium"/>
              </a:rPr>
              <a:t>practices</a:t>
            </a: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46</a:t>
            </a:r>
            <a:endParaRPr sz="2800" dirty="0">
              <a:latin typeface="Arial"/>
              <a:cs typeface="Arial"/>
            </a:endParaRPr>
          </a:p>
        </p:txBody>
      </p:sp>
      <p:grpSp>
        <p:nvGrpSpPr>
          <p:cNvPr id="6" name="object 6"/>
          <p:cNvGrpSpPr/>
          <p:nvPr/>
        </p:nvGrpSpPr>
        <p:grpSpPr>
          <a:xfrm>
            <a:off x="3843528" y="1862327"/>
            <a:ext cx="5300980" cy="4996180"/>
            <a:chOff x="3843528" y="1862327"/>
            <a:chExt cx="5300980" cy="4996180"/>
          </a:xfrm>
        </p:grpSpPr>
        <p:pic>
          <p:nvPicPr>
            <p:cNvPr id="7" name="object 7"/>
            <p:cNvPicPr/>
            <p:nvPr/>
          </p:nvPicPr>
          <p:blipFill>
            <a:blip r:embed="rId3" cstate="print"/>
            <a:stretch>
              <a:fillRect/>
            </a:stretch>
          </p:blipFill>
          <p:spPr>
            <a:xfrm>
              <a:off x="5596128" y="1862327"/>
              <a:ext cx="3547871" cy="2721863"/>
            </a:xfrm>
            <a:prstGeom prst="rect">
              <a:avLst/>
            </a:prstGeom>
          </p:spPr>
        </p:pic>
        <p:pic>
          <p:nvPicPr>
            <p:cNvPr id="8" name="object 8"/>
            <p:cNvPicPr/>
            <p:nvPr/>
          </p:nvPicPr>
          <p:blipFill>
            <a:blip r:embed="rId4" cstate="print"/>
            <a:stretch>
              <a:fillRect/>
            </a:stretch>
          </p:blipFill>
          <p:spPr>
            <a:xfrm>
              <a:off x="5791200" y="2057400"/>
              <a:ext cx="3046462" cy="2133599"/>
            </a:xfrm>
            <a:prstGeom prst="rect">
              <a:avLst/>
            </a:prstGeom>
          </p:spPr>
        </p:pic>
        <p:pic>
          <p:nvPicPr>
            <p:cNvPr id="9" name="object 9"/>
            <p:cNvPicPr/>
            <p:nvPr/>
          </p:nvPicPr>
          <p:blipFill>
            <a:blip r:embed="rId5" cstate="print"/>
            <a:stretch>
              <a:fillRect/>
            </a:stretch>
          </p:blipFill>
          <p:spPr>
            <a:xfrm>
              <a:off x="5198364" y="3640835"/>
              <a:ext cx="2516123" cy="1242059"/>
            </a:xfrm>
            <a:prstGeom prst="rect">
              <a:avLst/>
            </a:prstGeom>
          </p:spPr>
        </p:pic>
        <p:pic>
          <p:nvPicPr>
            <p:cNvPr id="10" name="object 10"/>
            <p:cNvPicPr/>
            <p:nvPr/>
          </p:nvPicPr>
          <p:blipFill>
            <a:blip r:embed="rId6" cstate="print"/>
            <a:stretch>
              <a:fillRect/>
            </a:stretch>
          </p:blipFill>
          <p:spPr>
            <a:xfrm>
              <a:off x="5181600" y="3657600"/>
              <a:ext cx="2451861" cy="1144272"/>
            </a:xfrm>
            <a:prstGeom prst="rect">
              <a:avLst/>
            </a:prstGeom>
          </p:spPr>
        </p:pic>
        <p:pic>
          <p:nvPicPr>
            <p:cNvPr id="11" name="object 11"/>
            <p:cNvPicPr/>
            <p:nvPr/>
          </p:nvPicPr>
          <p:blipFill>
            <a:blip r:embed="rId7" cstate="print"/>
            <a:stretch>
              <a:fillRect/>
            </a:stretch>
          </p:blipFill>
          <p:spPr>
            <a:xfrm>
              <a:off x="3843528" y="4453140"/>
              <a:ext cx="3445763" cy="2404859"/>
            </a:xfrm>
            <a:prstGeom prst="rect">
              <a:avLst/>
            </a:prstGeom>
          </p:spPr>
        </p:pic>
        <p:pic>
          <p:nvPicPr>
            <p:cNvPr id="12" name="object 12"/>
            <p:cNvPicPr/>
            <p:nvPr/>
          </p:nvPicPr>
          <p:blipFill>
            <a:blip r:embed="rId8" cstate="print"/>
            <a:stretch>
              <a:fillRect/>
            </a:stretch>
          </p:blipFill>
          <p:spPr>
            <a:xfrm>
              <a:off x="4038600" y="4648200"/>
              <a:ext cx="2857500" cy="2028443"/>
            </a:xfrm>
            <a:prstGeom prst="rect">
              <a:avLst/>
            </a:prstGeom>
          </p:spPr>
        </p:pic>
      </p:grpSp>
      <p:grpSp>
        <p:nvGrpSpPr>
          <p:cNvPr id="13" name="object 13"/>
          <p:cNvGrpSpPr/>
          <p:nvPr/>
        </p:nvGrpSpPr>
        <p:grpSpPr>
          <a:xfrm>
            <a:off x="1066800" y="152400"/>
            <a:ext cx="1188085" cy="795020"/>
            <a:chOff x="1066800" y="152400"/>
            <a:chExt cx="1188085" cy="795020"/>
          </a:xfrm>
        </p:grpSpPr>
        <p:sp>
          <p:nvSpPr>
            <p:cNvPr id="14" name="object 14"/>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5" name="object 15"/>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6" name="object 16"/>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383540" y="1390903"/>
            <a:ext cx="8528050" cy="4980305"/>
          </a:xfrm>
          <a:prstGeom prst="rect">
            <a:avLst/>
          </a:prstGeom>
        </p:spPr>
        <p:txBody>
          <a:bodyPr vert="horz" wrap="square" lIns="0" tIns="12700" rIns="0" bIns="0" rtlCol="0">
            <a:spAutoFit/>
          </a:bodyPr>
          <a:lstStyle/>
          <a:p>
            <a:pPr marL="241300" marR="306070" indent="-228600">
              <a:lnSpc>
                <a:spcPct val="100000"/>
              </a:lnSpc>
              <a:spcBef>
                <a:spcPts val="100"/>
              </a:spcBef>
            </a:pPr>
            <a:r>
              <a:rPr sz="3200" dirty="0">
                <a:latin typeface="Franklin Gothic Medium"/>
                <a:cs typeface="Franklin Gothic Medium"/>
              </a:rPr>
              <a:t>“</a:t>
            </a:r>
            <a:r>
              <a:rPr sz="3600" dirty="0">
                <a:latin typeface="Franklin Gothic Medium"/>
                <a:cs typeface="Franklin Gothic Medium"/>
              </a:rPr>
              <a:t>Good</a:t>
            </a:r>
            <a:r>
              <a:rPr sz="3600" spc="-50" dirty="0">
                <a:latin typeface="Franklin Gothic Medium"/>
                <a:cs typeface="Franklin Gothic Medium"/>
              </a:rPr>
              <a:t> </a:t>
            </a:r>
            <a:r>
              <a:rPr sz="3600" dirty="0">
                <a:latin typeface="Franklin Gothic Medium"/>
                <a:cs typeface="Franklin Gothic Medium"/>
              </a:rPr>
              <a:t>incentive</a:t>
            </a:r>
            <a:r>
              <a:rPr sz="3600" spc="-45" dirty="0">
                <a:latin typeface="Franklin Gothic Medium"/>
                <a:cs typeface="Franklin Gothic Medium"/>
              </a:rPr>
              <a:t> </a:t>
            </a:r>
            <a:r>
              <a:rPr sz="3600" dirty="0">
                <a:latin typeface="Franklin Gothic Medium"/>
                <a:cs typeface="Franklin Gothic Medium"/>
              </a:rPr>
              <a:t>programs</a:t>
            </a:r>
            <a:r>
              <a:rPr sz="3600" spc="-50" dirty="0">
                <a:latin typeface="Franklin Gothic Medium"/>
                <a:cs typeface="Franklin Gothic Medium"/>
              </a:rPr>
              <a:t> </a:t>
            </a:r>
            <a:r>
              <a:rPr sz="3600" dirty="0">
                <a:latin typeface="Franklin Gothic Medium"/>
                <a:cs typeface="Franklin Gothic Medium"/>
              </a:rPr>
              <a:t>feature</a:t>
            </a:r>
            <a:r>
              <a:rPr sz="3600" spc="-55" dirty="0">
                <a:latin typeface="Franklin Gothic Medium"/>
                <a:cs typeface="Franklin Gothic Medium"/>
              </a:rPr>
              <a:t> </a:t>
            </a:r>
            <a:r>
              <a:rPr sz="3600" dirty="0">
                <a:latin typeface="Franklin Gothic Medium"/>
                <a:cs typeface="Franklin Gothic Medium"/>
              </a:rPr>
              <a:t>positive </a:t>
            </a:r>
            <a:r>
              <a:rPr sz="3600" spc="-885" dirty="0">
                <a:latin typeface="Franklin Gothic Medium"/>
                <a:cs typeface="Franklin Gothic Medium"/>
              </a:rPr>
              <a:t> </a:t>
            </a:r>
            <a:r>
              <a:rPr sz="3600" spc="-5" dirty="0">
                <a:latin typeface="Franklin Gothic Medium"/>
                <a:cs typeface="Franklin Gothic Medium"/>
              </a:rPr>
              <a:t>reinforcement</a:t>
            </a:r>
            <a:r>
              <a:rPr sz="3600" spc="-40" dirty="0">
                <a:latin typeface="Franklin Gothic Medium"/>
                <a:cs typeface="Franklin Gothic Medium"/>
              </a:rPr>
              <a:t> </a:t>
            </a:r>
            <a:r>
              <a:rPr sz="3600" spc="-5" dirty="0">
                <a:latin typeface="Franklin Gothic Medium"/>
                <a:cs typeface="Franklin Gothic Medium"/>
              </a:rPr>
              <a:t>for:</a:t>
            </a:r>
            <a:endParaRPr sz="3600" dirty="0">
              <a:latin typeface="Franklin Gothic Medium"/>
              <a:cs typeface="Franklin Gothic Medium"/>
            </a:endParaRPr>
          </a:p>
          <a:p>
            <a:pPr marL="558165" indent="-380365">
              <a:lnSpc>
                <a:spcPct val="100000"/>
              </a:lnSpc>
              <a:spcBef>
                <a:spcPts val="3090"/>
              </a:spcBef>
              <a:buSzPct val="83928"/>
              <a:buFont typeface="Franklin Gothic Medium"/>
              <a:buAutoNum type="arabicPeriod"/>
              <a:tabLst>
                <a:tab pos="558165" algn="l"/>
                <a:tab pos="558800" algn="l"/>
              </a:tabLst>
            </a:pPr>
            <a:r>
              <a:rPr sz="2800" i="1" spc="-5" dirty="0">
                <a:latin typeface="Franklin Gothic Medium"/>
                <a:cs typeface="Franklin Gothic Medium"/>
              </a:rPr>
              <a:t>demonstrating</a:t>
            </a:r>
            <a:r>
              <a:rPr sz="2800" i="1" spc="40" dirty="0">
                <a:latin typeface="Franklin Gothic Medium"/>
                <a:cs typeface="Franklin Gothic Medium"/>
              </a:rPr>
              <a:t> </a:t>
            </a:r>
            <a:r>
              <a:rPr sz="2800" spc="-10" dirty="0">
                <a:latin typeface="Franklin Gothic Medium"/>
                <a:cs typeface="Franklin Gothic Medium"/>
              </a:rPr>
              <a:t>safe</a:t>
            </a:r>
            <a:r>
              <a:rPr sz="2800" spc="-5" dirty="0">
                <a:latin typeface="Franklin Gothic Medium"/>
                <a:cs typeface="Franklin Gothic Medium"/>
              </a:rPr>
              <a:t> </a:t>
            </a:r>
            <a:r>
              <a:rPr sz="2800" spc="-20" dirty="0">
                <a:latin typeface="Franklin Gothic Medium"/>
                <a:cs typeface="Franklin Gothic Medium"/>
              </a:rPr>
              <a:t>work</a:t>
            </a:r>
            <a:r>
              <a:rPr sz="2800" spc="15" dirty="0">
                <a:latin typeface="Franklin Gothic Medium"/>
                <a:cs typeface="Franklin Gothic Medium"/>
              </a:rPr>
              <a:t> </a:t>
            </a:r>
            <a:r>
              <a:rPr sz="2800" spc="-10" dirty="0">
                <a:latin typeface="Franklin Gothic Medium"/>
                <a:cs typeface="Franklin Gothic Medium"/>
              </a:rPr>
              <a:t>practices</a:t>
            </a:r>
            <a:endParaRPr sz="2800" dirty="0">
              <a:latin typeface="Franklin Gothic Medium"/>
              <a:cs typeface="Franklin Gothic Medium"/>
            </a:endParaRPr>
          </a:p>
          <a:p>
            <a:pPr marL="558165" indent="-380365">
              <a:lnSpc>
                <a:spcPct val="100000"/>
              </a:lnSpc>
              <a:spcBef>
                <a:spcPts val="2595"/>
              </a:spcBef>
              <a:buSzPct val="83928"/>
              <a:buAutoNum type="arabicPeriod"/>
              <a:tabLst>
                <a:tab pos="558165" algn="l"/>
                <a:tab pos="558800" algn="l"/>
              </a:tabLst>
            </a:pPr>
            <a:r>
              <a:rPr sz="2800" spc="-10" dirty="0">
                <a:latin typeface="Franklin Gothic Medium"/>
                <a:cs typeface="Franklin Gothic Medium"/>
              </a:rPr>
              <a:t>taking</a:t>
            </a:r>
            <a:r>
              <a:rPr sz="2800" spc="5" dirty="0">
                <a:latin typeface="Franklin Gothic Medium"/>
                <a:cs typeface="Franklin Gothic Medium"/>
              </a:rPr>
              <a:t> </a:t>
            </a:r>
            <a:r>
              <a:rPr sz="2800" i="1" spc="-10" dirty="0">
                <a:latin typeface="Franklin Gothic Medium"/>
                <a:cs typeface="Franklin Gothic Medium"/>
              </a:rPr>
              <a:t>active</a:t>
            </a:r>
            <a:r>
              <a:rPr sz="2800" i="1" spc="5" dirty="0">
                <a:latin typeface="Franklin Gothic Medium"/>
                <a:cs typeface="Franklin Gothic Medium"/>
              </a:rPr>
              <a:t> </a:t>
            </a:r>
            <a:r>
              <a:rPr sz="2800" i="1" spc="-5" dirty="0">
                <a:latin typeface="Franklin Gothic Medium"/>
                <a:cs typeface="Franklin Gothic Medium"/>
              </a:rPr>
              <a:t>measures </a:t>
            </a:r>
            <a:r>
              <a:rPr sz="2800" spc="-5" dirty="0">
                <a:latin typeface="Franklin Gothic Medium"/>
                <a:cs typeface="Franklin Gothic Medium"/>
              </a:rPr>
              <a:t>in</a:t>
            </a:r>
            <a:endParaRPr sz="2800" dirty="0">
              <a:latin typeface="Franklin Gothic Medium"/>
              <a:cs typeface="Franklin Gothic Medium"/>
            </a:endParaRPr>
          </a:p>
          <a:p>
            <a:pPr marL="751840" lvl="1" indent="-290195">
              <a:lnSpc>
                <a:spcPct val="100000"/>
              </a:lnSpc>
              <a:spcBef>
                <a:spcPts val="670"/>
              </a:spcBef>
              <a:buSzPct val="83928"/>
              <a:buFont typeface="Arial"/>
              <a:buChar char="•"/>
              <a:tabLst>
                <a:tab pos="751205" algn="l"/>
                <a:tab pos="751840" algn="l"/>
              </a:tabLst>
            </a:pPr>
            <a:r>
              <a:rPr sz="2800" spc="-5" dirty="0">
                <a:latin typeface="Franklin Gothic Medium"/>
                <a:cs typeface="Franklin Gothic Medium"/>
              </a:rPr>
              <a:t>hazard</a:t>
            </a:r>
            <a:r>
              <a:rPr sz="2800" spc="-40" dirty="0">
                <a:latin typeface="Franklin Gothic Medium"/>
                <a:cs typeface="Franklin Gothic Medium"/>
              </a:rPr>
              <a:t> </a:t>
            </a:r>
            <a:r>
              <a:rPr sz="2800" spc="-5" dirty="0">
                <a:latin typeface="Franklin Gothic Medium"/>
                <a:cs typeface="Franklin Gothic Medium"/>
              </a:rPr>
              <a:t>recognition,</a:t>
            </a:r>
            <a:endParaRPr sz="2800" dirty="0">
              <a:latin typeface="Franklin Gothic Medium"/>
              <a:cs typeface="Franklin Gothic Medium"/>
            </a:endParaRPr>
          </a:p>
          <a:p>
            <a:pPr marL="751840" lvl="1" indent="-290195">
              <a:lnSpc>
                <a:spcPct val="100000"/>
              </a:lnSpc>
              <a:spcBef>
                <a:spcPts val="670"/>
              </a:spcBef>
              <a:buSzPct val="83928"/>
              <a:buFont typeface="Arial"/>
              <a:buChar char="•"/>
              <a:tabLst>
                <a:tab pos="751205" algn="l"/>
                <a:tab pos="751840" algn="l"/>
              </a:tabLst>
            </a:pPr>
            <a:r>
              <a:rPr sz="2800" spc="-5" dirty="0">
                <a:latin typeface="Franklin Gothic Medium"/>
                <a:cs typeface="Franklin Gothic Medium"/>
              </a:rPr>
              <a:t>analysis,</a:t>
            </a:r>
            <a:endParaRPr sz="2800" dirty="0">
              <a:latin typeface="Franklin Gothic Medium"/>
              <a:cs typeface="Franklin Gothic Medium"/>
            </a:endParaRPr>
          </a:p>
          <a:p>
            <a:pPr marL="751840" lvl="1" indent="-290195">
              <a:lnSpc>
                <a:spcPct val="100000"/>
              </a:lnSpc>
              <a:spcBef>
                <a:spcPts val="675"/>
              </a:spcBef>
              <a:buSzPct val="83928"/>
              <a:buFont typeface="Arial"/>
              <a:buChar char="•"/>
              <a:tabLst>
                <a:tab pos="751205" algn="l"/>
                <a:tab pos="751840" algn="l"/>
              </a:tabLst>
            </a:pPr>
            <a:r>
              <a:rPr sz="2800" spc="-5" dirty="0">
                <a:latin typeface="Franklin Gothic Medium"/>
                <a:cs typeface="Franklin Gothic Medium"/>
              </a:rPr>
              <a:t>and</a:t>
            </a:r>
            <a:r>
              <a:rPr sz="2800" spc="-20" dirty="0">
                <a:latin typeface="Franklin Gothic Medium"/>
                <a:cs typeface="Franklin Gothic Medium"/>
              </a:rPr>
              <a:t> </a:t>
            </a:r>
            <a:r>
              <a:rPr sz="2800" spc="-15" dirty="0">
                <a:latin typeface="Franklin Gothic Medium"/>
                <a:cs typeface="Franklin Gothic Medium"/>
              </a:rPr>
              <a:t>prevention.”</a:t>
            </a:r>
            <a:endParaRPr sz="2800" dirty="0">
              <a:latin typeface="Franklin Gothic Medium"/>
              <a:cs typeface="Franklin Gothic Medium"/>
            </a:endParaRPr>
          </a:p>
          <a:p>
            <a:pPr lvl="1">
              <a:lnSpc>
                <a:spcPct val="100000"/>
              </a:lnSpc>
              <a:spcBef>
                <a:spcPts val="40"/>
              </a:spcBef>
              <a:buFont typeface="Arial"/>
              <a:buChar char="•"/>
            </a:pPr>
            <a:endParaRPr sz="2600" dirty="0">
              <a:latin typeface="Franklin Gothic Medium"/>
              <a:cs typeface="Franklin Gothic Medium"/>
            </a:endParaRPr>
          </a:p>
          <a:p>
            <a:pPr marL="4320540" lvl="2" indent="-204470">
              <a:lnSpc>
                <a:spcPct val="100000"/>
              </a:lnSpc>
              <a:spcBef>
                <a:spcPts val="5"/>
              </a:spcBef>
              <a:buSzPct val="95833"/>
              <a:buChar char="•"/>
              <a:tabLst>
                <a:tab pos="4321175" algn="l"/>
              </a:tabLst>
            </a:pPr>
            <a:r>
              <a:rPr sz="2400" dirty="0">
                <a:latin typeface="Franklin Gothic Medium"/>
                <a:cs typeface="Franklin Gothic Medium"/>
              </a:rPr>
              <a:t>R.</a:t>
            </a:r>
            <a:r>
              <a:rPr sz="2400" spc="-25" dirty="0">
                <a:latin typeface="Franklin Gothic Medium"/>
                <a:cs typeface="Franklin Gothic Medium"/>
              </a:rPr>
              <a:t> </a:t>
            </a:r>
            <a:r>
              <a:rPr sz="2400" spc="-10" dirty="0">
                <a:latin typeface="Franklin Gothic Medium"/>
                <a:cs typeface="Franklin Gothic Medium"/>
              </a:rPr>
              <a:t>Davis</a:t>
            </a:r>
            <a:r>
              <a:rPr sz="2400" spc="-15" dirty="0">
                <a:latin typeface="Franklin Gothic Medium"/>
                <a:cs typeface="Franklin Gothic Medium"/>
              </a:rPr>
              <a:t> </a:t>
            </a:r>
            <a:r>
              <a:rPr sz="2400" spc="-10" dirty="0">
                <a:latin typeface="Franklin Gothic Medium"/>
                <a:cs typeface="Franklin Gothic Medium"/>
              </a:rPr>
              <a:t>Layne,</a:t>
            </a:r>
            <a:r>
              <a:rPr sz="2400" spc="5" dirty="0">
                <a:latin typeface="Franklin Gothic Medium"/>
                <a:cs typeface="Franklin Gothic Medium"/>
              </a:rPr>
              <a:t> </a:t>
            </a:r>
            <a:r>
              <a:rPr sz="2400" spc="-10" dirty="0">
                <a:latin typeface="Franklin Gothic Medium"/>
                <a:cs typeface="Franklin Gothic Medium"/>
              </a:rPr>
              <a:t>Exec.</a:t>
            </a:r>
            <a:r>
              <a:rPr sz="2400" spc="-15" dirty="0">
                <a:latin typeface="Franklin Gothic Medium"/>
                <a:cs typeface="Franklin Gothic Medium"/>
              </a:rPr>
              <a:t> </a:t>
            </a:r>
            <a:r>
              <a:rPr sz="2400" spc="-25" dirty="0">
                <a:latin typeface="Franklin Gothic Medium"/>
                <a:cs typeface="Franklin Gothic Medium"/>
              </a:rPr>
              <a:t>Dir.</a:t>
            </a:r>
            <a:r>
              <a:rPr sz="2400" spc="5" dirty="0">
                <a:latin typeface="Franklin Gothic Medium"/>
                <a:cs typeface="Franklin Gothic Medium"/>
              </a:rPr>
              <a:t> </a:t>
            </a:r>
            <a:r>
              <a:rPr sz="2400" spc="-25" dirty="0">
                <a:latin typeface="Franklin Gothic Medium"/>
                <a:cs typeface="Franklin Gothic Medium"/>
              </a:rPr>
              <a:t>VPPPA</a:t>
            </a:r>
            <a:endParaRPr sz="2400" dirty="0">
              <a:latin typeface="Franklin Gothic Medium"/>
              <a:cs typeface="Franklin Gothic Medium"/>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47</a:t>
            </a:r>
            <a:endParaRPr sz="2800" dirty="0">
              <a:latin typeface="Arial"/>
              <a:cs typeface="Arial"/>
            </a:endParaRPr>
          </a:p>
        </p:txBody>
      </p:sp>
      <p:grpSp>
        <p:nvGrpSpPr>
          <p:cNvPr id="6" name="object 6"/>
          <p:cNvGrpSpPr/>
          <p:nvPr/>
        </p:nvGrpSpPr>
        <p:grpSpPr>
          <a:xfrm>
            <a:off x="4834128" y="3683520"/>
            <a:ext cx="4310380" cy="2577465"/>
            <a:chOff x="4834128" y="3683520"/>
            <a:chExt cx="4310380" cy="2577465"/>
          </a:xfrm>
        </p:grpSpPr>
        <p:pic>
          <p:nvPicPr>
            <p:cNvPr id="7" name="object 7"/>
            <p:cNvPicPr/>
            <p:nvPr/>
          </p:nvPicPr>
          <p:blipFill>
            <a:blip r:embed="rId3" cstate="print"/>
            <a:stretch>
              <a:fillRect/>
            </a:stretch>
          </p:blipFill>
          <p:spPr>
            <a:xfrm>
              <a:off x="4834128" y="3683520"/>
              <a:ext cx="4309872" cy="2577071"/>
            </a:xfrm>
            <a:prstGeom prst="rect">
              <a:avLst/>
            </a:prstGeom>
          </p:spPr>
        </p:pic>
        <p:pic>
          <p:nvPicPr>
            <p:cNvPr id="8" name="object 8"/>
            <p:cNvPicPr/>
            <p:nvPr/>
          </p:nvPicPr>
          <p:blipFill>
            <a:blip r:embed="rId4" cstate="print"/>
            <a:stretch>
              <a:fillRect/>
            </a:stretch>
          </p:blipFill>
          <p:spPr>
            <a:xfrm>
              <a:off x="5029200" y="3878579"/>
              <a:ext cx="3846563" cy="1988807"/>
            </a:xfrm>
            <a:prstGeom prst="rect">
              <a:avLst/>
            </a:prstGeom>
          </p:spPr>
        </p:pic>
      </p:gr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871855" y="1390745"/>
            <a:ext cx="7400925" cy="4612640"/>
          </a:xfrm>
          <a:prstGeom prst="rect">
            <a:avLst/>
          </a:prstGeom>
        </p:spPr>
        <p:txBody>
          <a:bodyPr vert="horz" wrap="square" lIns="0" tIns="12700" rIns="0" bIns="0" rtlCol="0">
            <a:spAutoFit/>
          </a:bodyPr>
          <a:lstStyle/>
          <a:p>
            <a:pPr marL="12065" marR="5080" indent="-2540" algn="ctr">
              <a:lnSpc>
                <a:spcPct val="100000"/>
              </a:lnSpc>
              <a:spcBef>
                <a:spcPts val="100"/>
              </a:spcBef>
            </a:pPr>
            <a:r>
              <a:rPr sz="3600" b="1" spc="-5" dirty="0">
                <a:latin typeface="Franklin Gothic Heavy"/>
                <a:cs typeface="Franklin Gothic Heavy"/>
              </a:rPr>
              <a:t>Unfortunately, incentive </a:t>
            </a:r>
            <a:r>
              <a:rPr sz="3600" b="1" dirty="0">
                <a:latin typeface="Franklin Gothic Heavy"/>
                <a:cs typeface="Franklin Gothic Heavy"/>
              </a:rPr>
              <a:t>programs </a:t>
            </a:r>
            <a:r>
              <a:rPr sz="3600" b="1" spc="-890" dirty="0">
                <a:latin typeface="Franklin Gothic Heavy"/>
                <a:cs typeface="Franklin Gothic Heavy"/>
              </a:rPr>
              <a:t> </a:t>
            </a:r>
            <a:r>
              <a:rPr sz="3600" b="1" spc="20" dirty="0">
                <a:latin typeface="Franklin Gothic Heavy"/>
                <a:cs typeface="Franklin Gothic Heavy"/>
              </a:rPr>
              <a:t>often</a:t>
            </a:r>
            <a:r>
              <a:rPr sz="3600" b="1" spc="-60" dirty="0">
                <a:latin typeface="Franklin Gothic Heavy"/>
                <a:cs typeface="Franklin Gothic Heavy"/>
              </a:rPr>
              <a:t> </a:t>
            </a:r>
            <a:r>
              <a:rPr sz="3600" b="1" spc="-20" dirty="0">
                <a:latin typeface="Franklin Gothic Heavy"/>
                <a:cs typeface="Franklin Gothic Heavy"/>
              </a:rPr>
              <a:t>have</a:t>
            </a:r>
            <a:r>
              <a:rPr sz="3600" b="1" spc="-55" dirty="0">
                <a:latin typeface="Franklin Gothic Heavy"/>
                <a:cs typeface="Franklin Gothic Heavy"/>
              </a:rPr>
              <a:t> </a:t>
            </a:r>
            <a:r>
              <a:rPr sz="3600" b="1" spc="5" dirty="0">
                <a:latin typeface="Franklin Gothic Heavy"/>
                <a:cs typeface="Franklin Gothic Heavy"/>
              </a:rPr>
              <a:t>some</a:t>
            </a:r>
            <a:r>
              <a:rPr sz="3600" b="1" spc="-40" dirty="0">
                <a:latin typeface="Franklin Gothic Heavy"/>
                <a:cs typeface="Franklin Gothic Heavy"/>
              </a:rPr>
              <a:t> </a:t>
            </a:r>
            <a:r>
              <a:rPr sz="3600" b="1" spc="-5" dirty="0">
                <a:latin typeface="Franklin Gothic Heavy"/>
                <a:cs typeface="Franklin Gothic Heavy"/>
              </a:rPr>
              <a:t>negative</a:t>
            </a:r>
            <a:r>
              <a:rPr sz="3600" b="1" spc="-55" dirty="0">
                <a:latin typeface="Franklin Gothic Heavy"/>
                <a:cs typeface="Franklin Gothic Heavy"/>
              </a:rPr>
              <a:t> </a:t>
            </a:r>
            <a:r>
              <a:rPr sz="3600" b="1" spc="5" dirty="0">
                <a:latin typeface="Franklin Gothic Heavy"/>
                <a:cs typeface="Franklin Gothic Heavy"/>
              </a:rPr>
              <a:t>effects.</a:t>
            </a:r>
            <a:endParaRPr sz="3600" dirty="0">
              <a:latin typeface="Franklin Gothic Heavy"/>
              <a:cs typeface="Franklin Gothic Heavy"/>
            </a:endParaRPr>
          </a:p>
          <a:p>
            <a:pPr algn="ctr">
              <a:lnSpc>
                <a:spcPct val="100000"/>
              </a:lnSpc>
              <a:spcBef>
                <a:spcPts val="2160"/>
              </a:spcBef>
            </a:pPr>
            <a:r>
              <a:rPr sz="3600" b="1" spc="5" dirty="0">
                <a:latin typeface="Franklin Gothic Heavy"/>
                <a:cs typeface="Franklin Gothic Heavy"/>
              </a:rPr>
              <a:t>Can</a:t>
            </a:r>
            <a:r>
              <a:rPr sz="3600" b="1" spc="-45" dirty="0">
                <a:latin typeface="Franklin Gothic Heavy"/>
                <a:cs typeface="Franklin Gothic Heavy"/>
              </a:rPr>
              <a:t> </a:t>
            </a:r>
            <a:r>
              <a:rPr sz="3600" b="1" spc="-20" dirty="0">
                <a:latin typeface="Franklin Gothic Heavy"/>
                <a:cs typeface="Franklin Gothic Heavy"/>
              </a:rPr>
              <a:t>you</a:t>
            </a:r>
            <a:r>
              <a:rPr sz="3600" b="1" spc="-35" dirty="0">
                <a:latin typeface="Franklin Gothic Heavy"/>
                <a:cs typeface="Franklin Gothic Heavy"/>
              </a:rPr>
              <a:t> </a:t>
            </a:r>
            <a:r>
              <a:rPr sz="3600" b="1" dirty="0">
                <a:latin typeface="Franklin Gothic Heavy"/>
                <a:cs typeface="Franklin Gothic Heavy"/>
              </a:rPr>
              <a:t>think</a:t>
            </a:r>
            <a:r>
              <a:rPr sz="3600" b="1" spc="-55" dirty="0">
                <a:latin typeface="Franklin Gothic Heavy"/>
                <a:cs typeface="Franklin Gothic Heavy"/>
              </a:rPr>
              <a:t> </a:t>
            </a:r>
            <a:r>
              <a:rPr sz="3600" b="1" dirty="0">
                <a:latin typeface="Franklin Gothic Heavy"/>
                <a:cs typeface="Franklin Gothic Heavy"/>
              </a:rPr>
              <a:t>of</a:t>
            </a:r>
            <a:r>
              <a:rPr sz="3600" b="1" spc="-20" dirty="0">
                <a:latin typeface="Franklin Gothic Heavy"/>
                <a:cs typeface="Franklin Gothic Heavy"/>
              </a:rPr>
              <a:t> </a:t>
            </a:r>
            <a:r>
              <a:rPr sz="3600" b="1" spc="-5" dirty="0">
                <a:latin typeface="Franklin Gothic Heavy"/>
                <a:cs typeface="Franklin Gothic Heavy"/>
              </a:rPr>
              <a:t>any?</a:t>
            </a:r>
            <a:endParaRPr sz="3600" dirty="0">
              <a:latin typeface="Franklin Gothic Heavy"/>
              <a:cs typeface="Franklin Gothic Heavy"/>
            </a:endParaRPr>
          </a:p>
          <a:p>
            <a:pPr>
              <a:lnSpc>
                <a:spcPct val="100000"/>
              </a:lnSpc>
              <a:spcBef>
                <a:spcPts val="30"/>
              </a:spcBef>
            </a:pPr>
            <a:endParaRPr sz="4350" dirty="0">
              <a:latin typeface="Franklin Gothic Heavy"/>
              <a:cs typeface="Franklin Gothic Heavy"/>
            </a:endParaRPr>
          </a:p>
          <a:p>
            <a:pPr marL="1619885" indent="-343535">
              <a:lnSpc>
                <a:spcPct val="100000"/>
              </a:lnSpc>
              <a:buFont typeface="Arial"/>
              <a:buChar char="•"/>
              <a:tabLst>
                <a:tab pos="1619250" algn="l"/>
                <a:tab pos="1619885" algn="l"/>
              </a:tabLst>
            </a:pPr>
            <a:r>
              <a:rPr sz="2800" spc="-10" dirty="0">
                <a:latin typeface="Franklin Gothic Medium"/>
                <a:cs typeface="Franklin Gothic Medium"/>
              </a:rPr>
              <a:t>Hiding</a:t>
            </a:r>
            <a:r>
              <a:rPr sz="2800" spc="10" dirty="0">
                <a:latin typeface="Franklin Gothic Medium"/>
                <a:cs typeface="Franklin Gothic Medium"/>
              </a:rPr>
              <a:t> </a:t>
            </a:r>
            <a:r>
              <a:rPr sz="2800" spc="-5" dirty="0">
                <a:latin typeface="Franklin Gothic Medium"/>
                <a:cs typeface="Franklin Gothic Medium"/>
              </a:rPr>
              <a:t>injuries</a:t>
            </a:r>
            <a:endParaRPr sz="2800" dirty="0">
              <a:latin typeface="Franklin Gothic Medium"/>
              <a:cs typeface="Franklin Gothic Medium"/>
            </a:endParaRPr>
          </a:p>
          <a:p>
            <a:pPr marL="1619885" indent="-343535">
              <a:lnSpc>
                <a:spcPct val="100000"/>
              </a:lnSpc>
              <a:spcBef>
                <a:spcPts val="865"/>
              </a:spcBef>
              <a:buFont typeface="Arial"/>
              <a:buChar char="•"/>
              <a:tabLst>
                <a:tab pos="1619250" algn="l"/>
                <a:tab pos="1619885" algn="l"/>
              </a:tabLst>
            </a:pPr>
            <a:r>
              <a:rPr sz="2800" spc="-20" dirty="0">
                <a:latin typeface="Franklin Gothic Medium"/>
                <a:cs typeface="Franklin Gothic Medium"/>
              </a:rPr>
              <a:t>Employer</a:t>
            </a:r>
            <a:r>
              <a:rPr sz="2800" spc="-10" dirty="0">
                <a:latin typeface="Franklin Gothic Medium"/>
                <a:cs typeface="Franklin Gothic Medium"/>
              </a:rPr>
              <a:t> </a:t>
            </a:r>
            <a:r>
              <a:rPr sz="2800" spc="-5" dirty="0">
                <a:latin typeface="Franklin Gothic Medium"/>
                <a:cs typeface="Franklin Gothic Medium"/>
              </a:rPr>
              <a:t>– </a:t>
            </a:r>
            <a:r>
              <a:rPr sz="2800" spc="-30" dirty="0">
                <a:latin typeface="Franklin Gothic Medium"/>
                <a:cs typeface="Franklin Gothic Medium"/>
              </a:rPr>
              <a:t>to</a:t>
            </a:r>
            <a:r>
              <a:rPr sz="2800" spc="-20" dirty="0">
                <a:latin typeface="Franklin Gothic Medium"/>
                <a:cs typeface="Franklin Gothic Medium"/>
              </a:rPr>
              <a:t> </a:t>
            </a:r>
            <a:r>
              <a:rPr sz="2800" spc="-5" dirty="0">
                <a:latin typeface="Franklin Gothic Medium"/>
                <a:cs typeface="Franklin Gothic Medium"/>
              </a:rPr>
              <a:t>-</a:t>
            </a:r>
            <a:r>
              <a:rPr sz="2800" dirty="0">
                <a:latin typeface="Franklin Gothic Medium"/>
                <a:cs typeface="Franklin Gothic Medium"/>
              </a:rPr>
              <a:t> </a:t>
            </a:r>
            <a:r>
              <a:rPr sz="2800" spc="-20" dirty="0">
                <a:latin typeface="Franklin Gothic Medium"/>
                <a:cs typeface="Franklin Gothic Medium"/>
              </a:rPr>
              <a:t>worker</a:t>
            </a:r>
            <a:r>
              <a:rPr sz="2800" spc="-10" dirty="0">
                <a:latin typeface="Franklin Gothic Medium"/>
                <a:cs typeface="Franklin Gothic Medium"/>
              </a:rPr>
              <a:t> </a:t>
            </a:r>
            <a:r>
              <a:rPr sz="2800" spc="-5" dirty="0">
                <a:latin typeface="Franklin Gothic Medium"/>
                <a:cs typeface="Franklin Gothic Medium"/>
              </a:rPr>
              <a:t>intimidation</a:t>
            </a:r>
            <a:endParaRPr sz="2800" dirty="0">
              <a:latin typeface="Franklin Gothic Medium"/>
              <a:cs typeface="Franklin Gothic Medium"/>
            </a:endParaRPr>
          </a:p>
          <a:p>
            <a:pPr marL="1619885" indent="-343535">
              <a:lnSpc>
                <a:spcPct val="100000"/>
              </a:lnSpc>
              <a:spcBef>
                <a:spcPts val="865"/>
              </a:spcBef>
              <a:buFont typeface="Arial"/>
              <a:buChar char="•"/>
              <a:tabLst>
                <a:tab pos="1619250" algn="l"/>
                <a:tab pos="1619885" algn="l"/>
              </a:tabLst>
            </a:pPr>
            <a:r>
              <a:rPr sz="2800" spc="-30" dirty="0">
                <a:latin typeface="Franklin Gothic Medium"/>
                <a:cs typeface="Franklin Gothic Medium"/>
              </a:rPr>
              <a:t>Worker</a:t>
            </a:r>
            <a:r>
              <a:rPr sz="2800" spc="-20" dirty="0">
                <a:latin typeface="Franklin Gothic Medium"/>
                <a:cs typeface="Franklin Gothic Medium"/>
              </a:rPr>
              <a:t> </a:t>
            </a:r>
            <a:r>
              <a:rPr sz="2800" spc="-5" dirty="0">
                <a:latin typeface="Franklin Gothic Medium"/>
                <a:cs typeface="Franklin Gothic Medium"/>
              </a:rPr>
              <a:t>– </a:t>
            </a:r>
            <a:r>
              <a:rPr sz="2800" spc="-30" dirty="0">
                <a:latin typeface="Franklin Gothic Medium"/>
                <a:cs typeface="Franklin Gothic Medium"/>
              </a:rPr>
              <a:t>to</a:t>
            </a:r>
            <a:r>
              <a:rPr sz="2800" spc="-20" dirty="0">
                <a:latin typeface="Franklin Gothic Medium"/>
                <a:cs typeface="Franklin Gothic Medium"/>
              </a:rPr>
              <a:t> </a:t>
            </a:r>
            <a:r>
              <a:rPr sz="2800" spc="-5" dirty="0">
                <a:latin typeface="Franklin Gothic Medium"/>
                <a:cs typeface="Franklin Gothic Medium"/>
              </a:rPr>
              <a:t>-</a:t>
            </a:r>
            <a:r>
              <a:rPr sz="2800" spc="-15" dirty="0">
                <a:latin typeface="Franklin Gothic Medium"/>
                <a:cs typeface="Franklin Gothic Medium"/>
              </a:rPr>
              <a:t> </a:t>
            </a:r>
            <a:r>
              <a:rPr sz="2800" spc="-20" dirty="0">
                <a:latin typeface="Franklin Gothic Medium"/>
                <a:cs typeface="Franklin Gothic Medium"/>
              </a:rPr>
              <a:t>worker</a:t>
            </a:r>
            <a:r>
              <a:rPr sz="2800" spc="-10" dirty="0">
                <a:latin typeface="Franklin Gothic Medium"/>
                <a:cs typeface="Franklin Gothic Medium"/>
              </a:rPr>
              <a:t> </a:t>
            </a:r>
            <a:r>
              <a:rPr sz="2800" spc="-5" dirty="0">
                <a:latin typeface="Franklin Gothic Medium"/>
                <a:cs typeface="Franklin Gothic Medium"/>
              </a:rPr>
              <a:t>intimidation</a:t>
            </a:r>
            <a:endParaRPr sz="2800" dirty="0">
              <a:latin typeface="Franklin Gothic Medium"/>
              <a:cs typeface="Franklin Gothic Medium"/>
            </a:endParaRPr>
          </a:p>
          <a:p>
            <a:pPr marL="1619885" indent="-343535">
              <a:lnSpc>
                <a:spcPct val="100000"/>
              </a:lnSpc>
              <a:spcBef>
                <a:spcPts val="865"/>
              </a:spcBef>
              <a:buFont typeface="Arial"/>
              <a:buChar char="•"/>
              <a:tabLst>
                <a:tab pos="1619250" algn="l"/>
                <a:tab pos="1619885" algn="l"/>
              </a:tabLst>
            </a:pPr>
            <a:r>
              <a:rPr sz="2800" dirty="0">
                <a:latin typeface="Franklin Gothic Medium"/>
                <a:cs typeface="Franklin Gothic Medium"/>
              </a:rPr>
              <a:t>Others?</a:t>
            </a:r>
          </a:p>
        </p:txBody>
      </p:sp>
      <p:pic>
        <p:nvPicPr>
          <p:cNvPr id="5" name="object 5"/>
          <p:cNvPicPr/>
          <p:nvPr/>
        </p:nvPicPr>
        <p:blipFill>
          <a:blip r:embed="rId3" cstate="print"/>
          <a:stretch>
            <a:fillRect/>
          </a:stretch>
        </p:blipFill>
        <p:spPr>
          <a:xfrm>
            <a:off x="381000" y="5181600"/>
            <a:ext cx="998219" cy="1295399"/>
          </a:xfrm>
          <a:prstGeom prst="rect">
            <a:avLst/>
          </a:prstGeom>
        </p:spPr>
      </p:pic>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48</a:t>
            </a:r>
            <a:endParaRPr sz="2800" dirty="0">
              <a:latin typeface="Arial"/>
              <a:cs typeface="Arial"/>
            </a:endParaRPr>
          </a:p>
        </p:txBody>
      </p:sp>
      <p:grpSp>
        <p:nvGrpSpPr>
          <p:cNvPr id="7" name="object 7"/>
          <p:cNvGrpSpPr/>
          <p:nvPr/>
        </p:nvGrpSpPr>
        <p:grpSpPr>
          <a:xfrm>
            <a:off x="1066800" y="152400"/>
            <a:ext cx="1188085" cy="795020"/>
            <a:chOff x="1066800" y="152400"/>
            <a:chExt cx="1188085" cy="795020"/>
          </a:xfrm>
        </p:grpSpPr>
        <p:sp>
          <p:nvSpPr>
            <p:cNvPr id="8" name="object 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9" name="object 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0" name="object 10"/>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459740" y="1489964"/>
            <a:ext cx="5754370" cy="574040"/>
          </a:xfrm>
          <a:prstGeom prst="rect">
            <a:avLst/>
          </a:prstGeom>
        </p:spPr>
        <p:txBody>
          <a:bodyPr vert="horz" wrap="square" lIns="0" tIns="12700" rIns="0" bIns="0" rtlCol="0">
            <a:spAutoFit/>
          </a:bodyPr>
          <a:lstStyle/>
          <a:p>
            <a:pPr marL="12700">
              <a:lnSpc>
                <a:spcPct val="100000"/>
              </a:lnSpc>
              <a:spcBef>
                <a:spcPts val="100"/>
              </a:spcBef>
            </a:pPr>
            <a:r>
              <a:rPr sz="3600" b="1" spc="-20" dirty="0">
                <a:latin typeface="Franklin Gothic Heavy"/>
                <a:cs typeface="Franklin Gothic Heavy"/>
              </a:rPr>
              <a:t>Workers</a:t>
            </a:r>
            <a:r>
              <a:rPr sz="3600" b="1" spc="-45" dirty="0">
                <a:latin typeface="Franklin Gothic Heavy"/>
                <a:cs typeface="Franklin Gothic Heavy"/>
              </a:rPr>
              <a:t> </a:t>
            </a:r>
            <a:r>
              <a:rPr sz="3600" b="1" dirty="0">
                <a:latin typeface="Franklin Gothic Heavy"/>
                <a:cs typeface="Franklin Gothic Heavy"/>
              </a:rPr>
              <a:t>hide</a:t>
            </a:r>
            <a:r>
              <a:rPr sz="3600" b="1" spc="-55" dirty="0">
                <a:latin typeface="Franklin Gothic Heavy"/>
                <a:cs typeface="Franklin Gothic Heavy"/>
              </a:rPr>
              <a:t> </a:t>
            </a:r>
            <a:r>
              <a:rPr sz="3600" b="1" dirty="0">
                <a:latin typeface="Franklin Gothic Heavy"/>
                <a:cs typeface="Franklin Gothic Heavy"/>
              </a:rPr>
              <a:t>their</a:t>
            </a:r>
            <a:r>
              <a:rPr sz="3600" b="1" spc="-50" dirty="0">
                <a:latin typeface="Franklin Gothic Heavy"/>
                <a:cs typeface="Franklin Gothic Heavy"/>
              </a:rPr>
              <a:t> </a:t>
            </a:r>
            <a:r>
              <a:rPr sz="3600" b="1" dirty="0">
                <a:latin typeface="Franklin Gothic Heavy"/>
                <a:cs typeface="Franklin Gothic Heavy"/>
              </a:rPr>
              <a:t>injuries</a:t>
            </a:r>
            <a:endParaRPr sz="3600" dirty="0">
              <a:latin typeface="Franklin Gothic Heavy"/>
              <a:cs typeface="Franklin Gothic Heavy"/>
            </a:endParaRPr>
          </a:p>
        </p:txBody>
      </p:sp>
      <p:sp>
        <p:nvSpPr>
          <p:cNvPr id="5" name="object 5"/>
          <p:cNvSpPr txBox="1"/>
          <p:nvPr/>
        </p:nvSpPr>
        <p:spPr>
          <a:xfrm>
            <a:off x="535940" y="2462276"/>
            <a:ext cx="7768590" cy="2951480"/>
          </a:xfrm>
          <a:prstGeom prst="rect">
            <a:avLst/>
          </a:prstGeom>
        </p:spPr>
        <p:txBody>
          <a:bodyPr vert="horz" wrap="square" lIns="0" tIns="12700" rIns="0" bIns="0" rtlCol="0">
            <a:spAutoFit/>
          </a:bodyPr>
          <a:lstStyle/>
          <a:p>
            <a:pPr marL="12700">
              <a:lnSpc>
                <a:spcPct val="100000"/>
              </a:lnSpc>
              <a:spcBef>
                <a:spcPts val="100"/>
              </a:spcBef>
            </a:pPr>
            <a:r>
              <a:rPr sz="2400" spc="5" dirty="0">
                <a:latin typeface="Franklin Gothic Medium"/>
                <a:cs typeface="Franklin Gothic Medium"/>
              </a:rPr>
              <a:t>The</a:t>
            </a:r>
            <a:r>
              <a:rPr sz="2400" spc="-30" dirty="0">
                <a:latin typeface="Franklin Gothic Medium"/>
                <a:cs typeface="Franklin Gothic Medium"/>
              </a:rPr>
              <a:t> </a:t>
            </a:r>
            <a:r>
              <a:rPr sz="2400" spc="5" dirty="0">
                <a:latin typeface="Franklin Gothic Medium"/>
                <a:cs typeface="Franklin Gothic Medium"/>
              </a:rPr>
              <a:t>winner</a:t>
            </a:r>
            <a:r>
              <a:rPr sz="2400" spc="-50" dirty="0">
                <a:latin typeface="Franklin Gothic Medium"/>
                <a:cs typeface="Franklin Gothic Medium"/>
              </a:rPr>
              <a:t> </a:t>
            </a:r>
            <a:r>
              <a:rPr sz="2400" spc="5" dirty="0">
                <a:latin typeface="Franklin Gothic Medium"/>
                <a:cs typeface="Franklin Gothic Medium"/>
              </a:rPr>
              <a:t>chuckled</a:t>
            </a:r>
            <a:r>
              <a:rPr sz="2400" spc="-35" dirty="0">
                <a:latin typeface="Franklin Gothic Medium"/>
                <a:cs typeface="Franklin Gothic Medium"/>
              </a:rPr>
              <a:t> </a:t>
            </a:r>
            <a:r>
              <a:rPr sz="2400" spc="5" dirty="0">
                <a:latin typeface="Franklin Gothic Medium"/>
                <a:cs typeface="Franklin Gothic Medium"/>
              </a:rPr>
              <a:t>as</a:t>
            </a:r>
            <a:r>
              <a:rPr sz="2400" spc="-20" dirty="0">
                <a:latin typeface="Franklin Gothic Medium"/>
                <a:cs typeface="Franklin Gothic Medium"/>
              </a:rPr>
              <a:t> </a:t>
            </a:r>
            <a:r>
              <a:rPr sz="2400" dirty="0">
                <a:latin typeface="Franklin Gothic Medium"/>
                <a:cs typeface="Franklin Gothic Medium"/>
              </a:rPr>
              <a:t>he </a:t>
            </a:r>
            <a:r>
              <a:rPr sz="2400" spc="-5" dirty="0">
                <a:latin typeface="Franklin Gothic Medium"/>
                <a:cs typeface="Franklin Gothic Medium"/>
              </a:rPr>
              <a:t>gave</a:t>
            </a:r>
            <a:r>
              <a:rPr sz="2400" spc="-40"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a:t>
            </a:r>
            <a:r>
              <a:rPr sz="2400" spc="5" dirty="0">
                <a:latin typeface="Franklin Gothic Medium"/>
                <a:cs typeface="Franklin Gothic Medium"/>
              </a:rPr>
              <a:t>brief</a:t>
            </a:r>
            <a:r>
              <a:rPr sz="2400" spc="-35" dirty="0">
                <a:latin typeface="Franklin Gothic Medium"/>
                <a:cs typeface="Franklin Gothic Medium"/>
              </a:rPr>
              <a:t> </a:t>
            </a:r>
            <a:r>
              <a:rPr sz="2400" spc="5" dirty="0">
                <a:latin typeface="Franklin Gothic Medium"/>
                <a:cs typeface="Franklin Gothic Medium"/>
              </a:rPr>
              <a:t>acceptance</a:t>
            </a:r>
            <a:r>
              <a:rPr sz="2400" spc="-25" dirty="0">
                <a:latin typeface="Franklin Gothic Medium"/>
                <a:cs typeface="Franklin Gothic Medium"/>
              </a:rPr>
              <a:t> </a:t>
            </a:r>
            <a:r>
              <a:rPr sz="2400" spc="5" dirty="0">
                <a:latin typeface="Franklin Gothic Medium"/>
                <a:cs typeface="Franklin Gothic Medium"/>
              </a:rPr>
              <a:t>speech:</a:t>
            </a:r>
            <a:endParaRPr sz="2400" dirty="0">
              <a:latin typeface="Franklin Gothic Medium"/>
              <a:cs typeface="Franklin Gothic Medium"/>
            </a:endParaRPr>
          </a:p>
          <a:p>
            <a:pPr>
              <a:lnSpc>
                <a:spcPct val="100000"/>
              </a:lnSpc>
              <a:spcBef>
                <a:spcPts val="45"/>
              </a:spcBef>
            </a:pPr>
            <a:endParaRPr sz="2500" dirty="0">
              <a:latin typeface="Franklin Gothic Medium"/>
              <a:cs typeface="Franklin Gothic Medium"/>
            </a:endParaRPr>
          </a:p>
          <a:p>
            <a:pPr marL="12700">
              <a:lnSpc>
                <a:spcPct val="100000"/>
              </a:lnSpc>
            </a:pPr>
            <a:r>
              <a:rPr sz="2400" spc="5" dirty="0">
                <a:latin typeface="Franklin Gothic Medium"/>
                <a:cs typeface="Franklin Gothic Medium"/>
              </a:rPr>
              <a:t>“I</a:t>
            </a:r>
            <a:r>
              <a:rPr sz="2400" spc="-25" dirty="0">
                <a:latin typeface="Franklin Gothic Medium"/>
                <a:cs typeface="Franklin Gothic Medium"/>
              </a:rPr>
              <a:t> </a:t>
            </a:r>
            <a:r>
              <a:rPr sz="2400" spc="5" dirty="0">
                <a:latin typeface="Franklin Gothic Medium"/>
                <a:cs typeface="Franklin Gothic Medium"/>
              </a:rPr>
              <a:t>can’t</a:t>
            </a:r>
            <a:r>
              <a:rPr sz="2400" spc="-45" dirty="0">
                <a:latin typeface="Franklin Gothic Medium"/>
                <a:cs typeface="Franklin Gothic Medium"/>
              </a:rPr>
              <a:t> </a:t>
            </a:r>
            <a:r>
              <a:rPr sz="2400" spc="-5" dirty="0">
                <a:latin typeface="Franklin Gothic Medium"/>
                <a:cs typeface="Franklin Gothic Medium"/>
              </a:rPr>
              <a:t>believe</a:t>
            </a:r>
            <a:r>
              <a:rPr sz="2400" spc="-45" dirty="0">
                <a:latin typeface="Franklin Gothic Medium"/>
                <a:cs typeface="Franklin Gothic Medium"/>
              </a:rPr>
              <a:t> </a:t>
            </a:r>
            <a:r>
              <a:rPr sz="2400" dirty="0">
                <a:latin typeface="Franklin Gothic Medium"/>
                <a:cs typeface="Franklin Gothic Medium"/>
              </a:rPr>
              <a:t>I</a:t>
            </a:r>
            <a:r>
              <a:rPr sz="2400" spc="-15" dirty="0">
                <a:latin typeface="Franklin Gothic Medium"/>
                <a:cs typeface="Franklin Gothic Medium"/>
              </a:rPr>
              <a:t> </a:t>
            </a:r>
            <a:r>
              <a:rPr sz="2400" dirty="0">
                <a:latin typeface="Franklin Gothic Medium"/>
                <a:cs typeface="Franklin Gothic Medium"/>
              </a:rPr>
              <a:t>won</a:t>
            </a:r>
            <a:r>
              <a:rPr sz="2400" spc="-30" dirty="0">
                <a:latin typeface="Franklin Gothic Medium"/>
                <a:cs typeface="Franklin Gothic Medium"/>
              </a:rPr>
              <a:t> </a:t>
            </a:r>
            <a:r>
              <a:rPr sz="2400" spc="5" dirty="0">
                <a:latin typeface="Franklin Gothic Medium"/>
                <a:cs typeface="Franklin Gothic Medium"/>
              </a:rPr>
              <a:t>this.</a:t>
            </a:r>
            <a:endParaRPr sz="2400" dirty="0">
              <a:latin typeface="Franklin Gothic Medium"/>
              <a:cs typeface="Franklin Gothic Medium"/>
            </a:endParaRPr>
          </a:p>
          <a:p>
            <a:pPr marL="12700" marR="3550920">
              <a:lnSpc>
                <a:spcPct val="100000"/>
              </a:lnSpc>
            </a:pPr>
            <a:r>
              <a:rPr sz="2400" dirty="0">
                <a:latin typeface="Franklin Gothic Medium"/>
                <a:cs typeface="Franklin Gothic Medium"/>
              </a:rPr>
              <a:t>I</a:t>
            </a:r>
            <a:r>
              <a:rPr sz="2400" spc="-10" dirty="0">
                <a:latin typeface="Franklin Gothic Medium"/>
                <a:cs typeface="Franklin Gothic Medium"/>
              </a:rPr>
              <a:t> </a:t>
            </a:r>
            <a:r>
              <a:rPr sz="2400" spc="-5" dirty="0">
                <a:latin typeface="Franklin Gothic Medium"/>
                <a:cs typeface="Franklin Gothic Medium"/>
              </a:rPr>
              <a:t>broke</a:t>
            </a:r>
            <a:r>
              <a:rPr sz="2400" spc="-30" dirty="0">
                <a:latin typeface="Franklin Gothic Medium"/>
                <a:cs typeface="Franklin Gothic Medium"/>
              </a:rPr>
              <a:t> </a:t>
            </a:r>
            <a:r>
              <a:rPr sz="2400" spc="-15" dirty="0">
                <a:latin typeface="Franklin Gothic Medium"/>
                <a:cs typeface="Franklin Gothic Medium"/>
              </a:rPr>
              <a:t>my</a:t>
            </a:r>
            <a:r>
              <a:rPr sz="2400" spc="-25" dirty="0">
                <a:latin typeface="Franklin Gothic Medium"/>
                <a:cs typeface="Franklin Gothic Medium"/>
              </a:rPr>
              <a:t> </a:t>
            </a:r>
            <a:r>
              <a:rPr sz="2400" spc="-5" dirty="0">
                <a:latin typeface="Franklin Gothic Medium"/>
                <a:cs typeface="Franklin Gothic Medium"/>
              </a:rPr>
              <a:t>foot</a:t>
            </a:r>
            <a:r>
              <a:rPr sz="2400" spc="-25" dirty="0">
                <a:latin typeface="Franklin Gothic Medium"/>
                <a:cs typeface="Franklin Gothic Medium"/>
              </a:rPr>
              <a:t> </a:t>
            </a:r>
            <a:r>
              <a:rPr sz="2400" dirty="0">
                <a:latin typeface="Franklin Gothic Medium"/>
                <a:cs typeface="Franklin Gothic Medium"/>
              </a:rPr>
              <a:t>four</a:t>
            </a:r>
            <a:r>
              <a:rPr sz="2400" spc="-25" dirty="0">
                <a:latin typeface="Franklin Gothic Medium"/>
                <a:cs typeface="Franklin Gothic Medium"/>
              </a:rPr>
              <a:t> </a:t>
            </a:r>
            <a:r>
              <a:rPr sz="2400" dirty="0">
                <a:latin typeface="Franklin Gothic Medium"/>
                <a:cs typeface="Franklin Gothic Medium"/>
              </a:rPr>
              <a:t>months</a:t>
            </a:r>
            <a:r>
              <a:rPr sz="2400" spc="-35" dirty="0">
                <a:latin typeface="Franklin Gothic Medium"/>
                <a:cs typeface="Franklin Gothic Medium"/>
              </a:rPr>
              <a:t> </a:t>
            </a:r>
            <a:r>
              <a:rPr sz="2400" spc="5" dirty="0">
                <a:latin typeface="Franklin Gothic Medium"/>
                <a:cs typeface="Franklin Gothic Medium"/>
              </a:rPr>
              <a:t>ago </a:t>
            </a:r>
            <a:r>
              <a:rPr sz="2400" spc="-585" dirty="0">
                <a:latin typeface="Franklin Gothic Medium"/>
                <a:cs typeface="Franklin Gothic Medium"/>
              </a:rPr>
              <a:t> </a:t>
            </a:r>
            <a:r>
              <a:rPr sz="2400" spc="5" dirty="0">
                <a:latin typeface="Franklin Gothic Medium"/>
                <a:cs typeface="Franklin Gothic Medium"/>
              </a:rPr>
              <a:t>and hid it so </a:t>
            </a:r>
            <a:r>
              <a:rPr sz="2400" dirty="0">
                <a:latin typeface="Franklin Gothic Medium"/>
                <a:cs typeface="Franklin Gothic Medium"/>
              </a:rPr>
              <a:t>I </a:t>
            </a:r>
            <a:r>
              <a:rPr sz="2400" spc="5" dirty="0">
                <a:latin typeface="Franklin Gothic Medium"/>
                <a:cs typeface="Franklin Gothic Medium"/>
              </a:rPr>
              <a:t>would still </a:t>
            </a:r>
            <a:r>
              <a:rPr sz="2400" spc="-10" dirty="0">
                <a:latin typeface="Franklin Gothic Medium"/>
                <a:cs typeface="Franklin Gothic Medium"/>
              </a:rPr>
              <a:t>have </a:t>
            </a:r>
            <a:r>
              <a:rPr sz="2400" dirty="0">
                <a:latin typeface="Franklin Gothic Medium"/>
                <a:cs typeface="Franklin Gothic Medium"/>
              </a:rPr>
              <a:t>a </a:t>
            </a:r>
            <a:r>
              <a:rPr sz="2400" spc="5" dirty="0">
                <a:latin typeface="Franklin Gothic Medium"/>
                <a:cs typeface="Franklin Gothic Medium"/>
              </a:rPr>
              <a:t> chance</a:t>
            </a:r>
            <a:r>
              <a:rPr sz="2400" spc="-30" dirty="0">
                <a:latin typeface="Franklin Gothic Medium"/>
                <a:cs typeface="Franklin Gothic Medium"/>
              </a:rPr>
              <a:t> </a:t>
            </a:r>
            <a:r>
              <a:rPr sz="2400" spc="-25" dirty="0">
                <a:latin typeface="Franklin Gothic Medium"/>
                <a:cs typeface="Franklin Gothic Medium"/>
              </a:rPr>
              <a:t>to</a:t>
            </a:r>
            <a:r>
              <a:rPr sz="2400" dirty="0">
                <a:latin typeface="Franklin Gothic Medium"/>
                <a:cs typeface="Franklin Gothic Medium"/>
              </a:rPr>
              <a:t> </a:t>
            </a:r>
            <a:r>
              <a:rPr sz="2400" spc="5" dirty="0">
                <a:latin typeface="Franklin Gothic Medium"/>
                <a:cs typeface="Franklin Gothic Medium"/>
              </a:rPr>
              <a:t>win</a:t>
            </a:r>
            <a:r>
              <a:rPr sz="2400" spc="-20" dirty="0">
                <a:latin typeface="Franklin Gothic Medium"/>
                <a:cs typeface="Franklin Gothic Medium"/>
              </a:rPr>
              <a:t> </a:t>
            </a:r>
            <a:r>
              <a:rPr sz="2400" dirty="0">
                <a:latin typeface="Franklin Gothic Medium"/>
                <a:cs typeface="Franklin Gothic Medium"/>
              </a:rPr>
              <a:t>this…</a:t>
            </a:r>
          </a:p>
          <a:p>
            <a:pPr>
              <a:lnSpc>
                <a:spcPct val="100000"/>
              </a:lnSpc>
              <a:spcBef>
                <a:spcPts val="45"/>
              </a:spcBef>
            </a:pPr>
            <a:endParaRPr sz="2500" dirty="0">
              <a:latin typeface="Franklin Gothic Medium"/>
              <a:cs typeface="Franklin Gothic Medium"/>
            </a:endParaRPr>
          </a:p>
          <a:p>
            <a:pPr marL="927100">
              <a:lnSpc>
                <a:spcPct val="100000"/>
              </a:lnSpc>
            </a:pPr>
            <a:r>
              <a:rPr sz="2400" spc="5" dirty="0">
                <a:latin typeface="Franklin Gothic Medium"/>
                <a:cs typeface="Franklin Gothic Medium"/>
              </a:rPr>
              <a:t>Good</a:t>
            </a:r>
            <a:r>
              <a:rPr sz="2400" spc="-45" dirty="0">
                <a:latin typeface="Franklin Gothic Medium"/>
                <a:cs typeface="Franklin Gothic Medium"/>
              </a:rPr>
              <a:t> </a:t>
            </a:r>
            <a:r>
              <a:rPr sz="2400" spc="5" dirty="0">
                <a:latin typeface="Franklin Gothic Medium"/>
                <a:cs typeface="Franklin Gothic Medium"/>
              </a:rPr>
              <a:t>thing</a:t>
            </a:r>
            <a:r>
              <a:rPr sz="2400" spc="-50" dirty="0">
                <a:latin typeface="Franklin Gothic Medium"/>
                <a:cs typeface="Franklin Gothic Medium"/>
              </a:rPr>
              <a:t> </a:t>
            </a:r>
            <a:r>
              <a:rPr sz="2400" dirty="0">
                <a:latin typeface="Franklin Gothic Medium"/>
                <a:cs typeface="Franklin Gothic Medium"/>
              </a:rPr>
              <a:t>I</a:t>
            </a:r>
            <a:r>
              <a:rPr sz="2400" spc="-25" dirty="0">
                <a:latin typeface="Franklin Gothic Medium"/>
                <a:cs typeface="Franklin Gothic Medium"/>
              </a:rPr>
              <a:t> </a:t>
            </a:r>
            <a:r>
              <a:rPr sz="2400" spc="10" dirty="0">
                <a:latin typeface="Franklin Gothic Medium"/>
                <a:cs typeface="Franklin Gothic Medium"/>
              </a:rPr>
              <a:t>did.”</a:t>
            </a:r>
            <a:endParaRPr sz="2400" dirty="0">
              <a:latin typeface="Franklin Gothic Medium"/>
              <a:cs typeface="Franklin Gothic Medium"/>
            </a:endParaRPr>
          </a:p>
        </p:txBody>
      </p:sp>
      <p:sp>
        <p:nvSpPr>
          <p:cNvPr id="6" name="object 6"/>
          <p:cNvSpPr txBox="1"/>
          <p:nvPr/>
        </p:nvSpPr>
        <p:spPr>
          <a:xfrm>
            <a:off x="535940" y="6244844"/>
            <a:ext cx="4168140" cy="269240"/>
          </a:xfrm>
          <a:prstGeom prst="rect">
            <a:avLst/>
          </a:prstGeom>
        </p:spPr>
        <p:txBody>
          <a:bodyPr vert="horz" wrap="square" lIns="0" tIns="12065" rIns="0" bIns="0" rtlCol="0">
            <a:spAutoFit/>
          </a:bodyPr>
          <a:lstStyle/>
          <a:p>
            <a:pPr marL="12700">
              <a:lnSpc>
                <a:spcPct val="100000"/>
              </a:lnSpc>
              <a:spcBef>
                <a:spcPts val="95"/>
              </a:spcBef>
            </a:pPr>
            <a:r>
              <a:rPr sz="1600" i="1" spc="-5" dirty="0">
                <a:latin typeface="Franklin Gothic Medium"/>
                <a:cs typeface="Franklin Gothic Medium"/>
              </a:rPr>
              <a:t>Bruce</a:t>
            </a:r>
            <a:r>
              <a:rPr sz="1600" i="1" spc="5" dirty="0">
                <a:latin typeface="Franklin Gothic Medium"/>
                <a:cs typeface="Franklin Gothic Medium"/>
              </a:rPr>
              <a:t> </a:t>
            </a:r>
            <a:r>
              <a:rPr sz="1600" i="1" spc="-20" dirty="0">
                <a:latin typeface="Franklin Gothic Medium"/>
                <a:cs typeface="Franklin Gothic Medium"/>
              </a:rPr>
              <a:t>Buckley,</a:t>
            </a:r>
            <a:r>
              <a:rPr sz="1600" i="1" spc="5" dirty="0">
                <a:latin typeface="Franklin Gothic Medium"/>
                <a:cs typeface="Franklin Gothic Medium"/>
              </a:rPr>
              <a:t> </a:t>
            </a:r>
            <a:r>
              <a:rPr sz="1600" i="1" spc="-10" dirty="0">
                <a:latin typeface="Franklin Gothic Medium"/>
                <a:cs typeface="Franklin Gothic Medium"/>
              </a:rPr>
              <a:t>ENR</a:t>
            </a:r>
            <a:r>
              <a:rPr sz="1600" i="1" spc="15" dirty="0">
                <a:latin typeface="Franklin Gothic Medium"/>
                <a:cs typeface="Franklin Gothic Medium"/>
              </a:rPr>
              <a:t> </a:t>
            </a:r>
            <a:r>
              <a:rPr sz="1600" i="1" spc="-5" dirty="0">
                <a:latin typeface="Franklin Gothic Medium"/>
                <a:cs typeface="Franklin Gothic Medium"/>
              </a:rPr>
              <a:t>–</a:t>
            </a:r>
            <a:r>
              <a:rPr sz="1600" i="1" spc="5" dirty="0">
                <a:latin typeface="Franklin Gothic Medium"/>
                <a:cs typeface="Franklin Gothic Medium"/>
              </a:rPr>
              <a:t> </a:t>
            </a:r>
            <a:r>
              <a:rPr sz="1600" i="1" spc="-5" dirty="0">
                <a:latin typeface="Franklin Gothic Medium"/>
                <a:cs typeface="Franklin Gothic Medium"/>
              </a:rPr>
              <a:t>Engineering</a:t>
            </a:r>
            <a:r>
              <a:rPr sz="1600" i="1" spc="50" dirty="0">
                <a:latin typeface="Franklin Gothic Medium"/>
                <a:cs typeface="Franklin Gothic Medium"/>
              </a:rPr>
              <a:t> </a:t>
            </a:r>
            <a:r>
              <a:rPr sz="1600" i="1" spc="-10" dirty="0">
                <a:latin typeface="Franklin Gothic Medium"/>
                <a:cs typeface="Franklin Gothic Medium"/>
              </a:rPr>
              <a:t>News</a:t>
            </a:r>
            <a:r>
              <a:rPr sz="1600" i="1" spc="25" dirty="0">
                <a:latin typeface="Franklin Gothic Medium"/>
                <a:cs typeface="Franklin Gothic Medium"/>
              </a:rPr>
              <a:t> </a:t>
            </a:r>
            <a:r>
              <a:rPr sz="1600" i="1" spc="-10" dirty="0">
                <a:latin typeface="Franklin Gothic Medium"/>
                <a:cs typeface="Franklin Gothic Medium"/>
              </a:rPr>
              <a:t>Record</a:t>
            </a:r>
            <a:endParaRPr sz="1600" dirty="0">
              <a:latin typeface="Franklin Gothic Medium"/>
              <a:cs typeface="Franklin Gothic Medium"/>
            </a:endParaRPr>
          </a:p>
        </p:txBody>
      </p:sp>
      <p:sp>
        <p:nvSpPr>
          <p:cNvPr id="7" name="object 7"/>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50</a:t>
            </a:r>
            <a:endParaRPr sz="2800" dirty="0">
              <a:latin typeface="Arial"/>
              <a:cs typeface="Arial"/>
            </a:endParaRPr>
          </a:p>
        </p:txBody>
      </p:sp>
      <p:grpSp>
        <p:nvGrpSpPr>
          <p:cNvPr id="8" name="object 8"/>
          <p:cNvGrpSpPr/>
          <p:nvPr/>
        </p:nvGrpSpPr>
        <p:grpSpPr>
          <a:xfrm>
            <a:off x="4681727" y="3119628"/>
            <a:ext cx="4462780" cy="3217545"/>
            <a:chOff x="4681727" y="3119628"/>
            <a:chExt cx="4462780" cy="3217545"/>
          </a:xfrm>
        </p:grpSpPr>
        <p:pic>
          <p:nvPicPr>
            <p:cNvPr id="9" name="object 9"/>
            <p:cNvPicPr/>
            <p:nvPr/>
          </p:nvPicPr>
          <p:blipFill>
            <a:blip r:embed="rId3" cstate="print"/>
            <a:stretch>
              <a:fillRect/>
            </a:stretch>
          </p:blipFill>
          <p:spPr>
            <a:xfrm>
              <a:off x="4681727" y="3119628"/>
              <a:ext cx="4462272" cy="3217163"/>
            </a:xfrm>
            <a:prstGeom prst="rect">
              <a:avLst/>
            </a:prstGeom>
          </p:spPr>
        </p:pic>
        <p:pic>
          <p:nvPicPr>
            <p:cNvPr id="10" name="object 10"/>
            <p:cNvPicPr/>
            <p:nvPr/>
          </p:nvPicPr>
          <p:blipFill>
            <a:blip r:embed="rId4" cstate="print"/>
            <a:stretch>
              <a:fillRect/>
            </a:stretch>
          </p:blipFill>
          <p:spPr>
            <a:xfrm>
              <a:off x="4876812" y="3314700"/>
              <a:ext cx="4093451" cy="2628899"/>
            </a:xfrm>
            <a:prstGeom prst="rect">
              <a:avLst/>
            </a:prstGeom>
          </p:spPr>
        </p:pic>
      </p:gr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3505200" y="3581400"/>
            <a:ext cx="5562600" cy="3200400"/>
            <a:chOff x="3505200" y="3581400"/>
            <a:chExt cx="5562600" cy="3200400"/>
          </a:xfrm>
        </p:grpSpPr>
        <p:pic>
          <p:nvPicPr>
            <p:cNvPr id="5" name="object 5"/>
            <p:cNvPicPr/>
            <p:nvPr/>
          </p:nvPicPr>
          <p:blipFill>
            <a:blip r:embed="rId3" cstate="print"/>
            <a:stretch>
              <a:fillRect/>
            </a:stretch>
          </p:blipFill>
          <p:spPr>
            <a:xfrm>
              <a:off x="3505200" y="4401311"/>
              <a:ext cx="2514599" cy="2380487"/>
            </a:xfrm>
            <a:prstGeom prst="rect">
              <a:avLst/>
            </a:prstGeom>
          </p:spPr>
        </p:pic>
        <p:pic>
          <p:nvPicPr>
            <p:cNvPr id="6" name="object 6"/>
            <p:cNvPicPr/>
            <p:nvPr/>
          </p:nvPicPr>
          <p:blipFill>
            <a:blip r:embed="rId4" cstate="print"/>
            <a:stretch>
              <a:fillRect/>
            </a:stretch>
          </p:blipFill>
          <p:spPr>
            <a:xfrm>
              <a:off x="5562600" y="3581400"/>
              <a:ext cx="3505187" cy="2705099"/>
            </a:xfrm>
            <a:prstGeom prst="rect">
              <a:avLst/>
            </a:prstGeom>
          </p:spPr>
        </p:pic>
        <p:pic>
          <p:nvPicPr>
            <p:cNvPr id="7" name="object 7"/>
            <p:cNvPicPr/>
            <p:nvPr/>
          </p:nvPicPr>
          <p:blipFill>
            <a:blip r:embed="rId5" cstate="print"/>
            <a:stretch>
              <a:fillRect/>
            </a:stretch>
          </p:blipFill>
          <p:spPr>
            <a:xfrm>
              <a:off x="6883908" y="3733812"/>
              <a:ext cx="1981200" cy="1295387"/>
            </a:xfrm>
            <a:prstGeom prst="rect">
              <a:avLst/>
            </a:prstGeom>
          </p:spPr>
        </p:pic>
      </p:grpSp>
      <p:sp>
        <p:nvSpPr>
          <p:cNvPr id="8" name="object 8"/>
          <p:cNvSpPr txBox="1"/>
          <p:nvPr/>
        </p:nvSpPr>
        <p:spPr>
          <a:xfrm>
            <a:off x="535940" y="1406144"/>
            <a:ext cx="6913245" cy="3779520"/>
          </a:xfrm>
          <a:prstGeom prst="rect">
            <a:avLst/>
          </a:prstGeom>
        </p:spPr>
        <p:txBody>
          <a:bodyPr vert="horz" wrap="square" lIns="0" tIns="12700" rIns="0" bIns="0" rtlCol="0">
            <a:spAutoFit/>
          </a:bodyPr>
          <a:lstStyle/>
          <a:p>
            <a:pPr marL="2600960" marR="5080" indent="-1431290">
              <a:lnSpc>
                <a:spcPct val="100000"/>
              </a:lnSpc>
              <a:spcBef>
                <a:spcPts val="100"/>
              </a:spcBef>
            </a:pPr>
            <a:r>
              <a:rPr sz="3600" b="1" spc="-20" dirty="0">
                <a:latin typeface="Franklin Gothic Heavy"/>
                <a:cs typeface="Franklin Gothic Heavy"/>
              </a:rPr>
              <a:t>Even</a:t>
            </a:r>
            <a:r>
              <a:rPr sz="3600" b="1" dirty="0">
                <a:latin typeface="Franklin Gothic Heavy"/>
                <a:cs typeface="Franklin Gothic Heavy"/>
              </a:rPr>
              <a:t> </a:t>
            </a:r>
            <a:r>
              <a:rPr sz="3600" b="1" spc="-10" dirty="0">
                <a:latin typeface="Franklin Gothic Heavy"/>
                <a:cs typeface="Franklin Gothic Heavy"/>
              </a:rPr>
              <a:t>health</a:t>
            </a:r>
            <a:r>
              <a:rPr sz="3600" b="1" spc="5" dirty="0">
                <a:latin typeface="Franklin Gothic Heavy"/>
                <a:cs typeface="Franklin Gothic Heavy"/>
              </a:rPr>
              <a:t> </a:t>
            </a:r>
            <a:r>
              <a:rPr sz="3600" b="1" spc="-5" dirty="0">
                <a:latin typeface="Franklin Gothic Heavy"/>
                <a:cs typeface="Franklin Gothic Heavy"/>
              </a:rPr>
              <a:t>care</a:t>
            </a:r>
            <a:r>
              <a:rPr sz="3600" b="1" spc="5" dirty="0">
                <a:latin typeface="Franklin Gothic Heavy"/>
                <a:cs typeface="Franklin Gothic Heavy"/>
              </a:rPr>
              <a:t> </a:t>
            </a:r>
            <a:r>
              <a:rPr sz="3600" b="1" spc="-15" dirty="0">
                <a:latin typeface="Franklin Gothic Heavy"/>
                <a:cs typeface="Franklin Gothic Heavy"/>
              </a:rPr>
              <a:t>providers </a:t>
            </a:r>
            <a:r>
              <a:rPr sz="3600" b="1" spc="-885" dirty="0">
                <a:latin typeface="Franklin Gothic Heavy"/>
                <a:cs typeface="Franklin Gothic Heavy"/>
              </a:rPr>
              <a:t> </a:t>
            </a:r>
            <a:r>
              <a:rPr sz="3600" b="1" spc="-5" dirty="0">
                <a:latin typeface="Franklin Gothic Heavy"/>
                <a:cs typeface="Franklin Gothic Heavy"/>
              </a:rPr>
              <a:t>feel</a:t>
            </a:r>
            <a:r>
              <a:rPr sz="3600" b="1" spc="-20" dirty="0">
                <a:latin typeface="Franklin Gothic Heavy"/>
                <a:cs typeface="Franklin Gothic Heavy"/>
              </a:rPr>
              <a:t> </a:t>
            </a:r>
            <a:r>
              <a:rPr sz="3600" b="1" spc="-5" dirty="0">
                <a:latin typeface="Franklin Gothic Heavy"/>
                <a:cs typeface="Franklin Gothic Heavy"/>
              </a:rPr>
              <a:t>pressure</a:t>
            </a:r>
            <a:endParaRPr sz="3600" dirty="0">
              <a:latin typeface="Franklin Gothic Heavy"/>
              <a:cs typeface="Franklin Gothic Heavy"/>
            </a:endParaRPr>
          </a:p>
          <a:p>
            <a:pPr marL="355600" marR="19050" indent="-342900">
              <a:lnSpc>
                <a:spcPct val="100000"/>
              </a:lnSpc>
              <a:spcBef>
                <a:spcPts val="2435"/>
              </a:spcBef>
              <a:buFont typeface="Arial"/>
              <a:buChar char="•"/>
              <a:tabLst>
                <a:tab pos="354965" algn="l"/>
                <a:tab pos="355600" algn="l"/>
              </a:tabLst>
            </a:pPr>
            <a:r>
              <a:rPr sz="2400" spc="-5" dirty="0">
                <a:latin typeface="Franklin Gothic Medium"/>
                <a:cs typeface="Franklin Gothic Medium"/>
              </a:rPr>
              <a:t>More</a:t>
            </a:r>
            <a:r>
              <a:rPr sz="2400" spc="20" dirty="0">
                <a:latin typeface="Franklin Gothic Medium"/>
                <a:cs typeface="Franklin Gothic Medium"/>
              </a:rPr>
              <a:t> </a:t>
            </a:r>
            <a:r>
              <a:rPr sz="2400" spc="-10" dirty="0">
                <a:latin typeface="Franklin Gothic Medium"/>
                <a:cs typeface="Franklin Gothic Medium"/>
              </a:rPr>
              <a:t>than</a:t>
            </a:r>
            <a:r>
              <a:rPr sz="2400" spc="5" dirty="0">
                <a:latin typeface="Franklin Gothic Medium"/>
                <a:cs typeface="Franklin Gothic Medium"/>
              </a:rPr>
              <a:t> </a:t>
            </a:r>
            <a:r>
              <a:rPr sz="2400" spc="-5" dirty="0">
                <a:latin typeface="Franklin Gothic Medium"/>
                <a:cs typeface="Franklin Gothic Medium"/>
              </a:rPr>
              <a:t>half</a:t>
            </a:r>
            <a:r>
              <a:rPr sz="2400" spc="5" dirty="0">
                <a:latin typeface="Franklin Gothic Medium"/>
                <a:cs typeface="Franklin Gothic Medium"/>
              </a:rPr>
              <a:t> </a:t>
            </a:r>
            <a:r>
              <a:rPr sz="2400" spc="-10" dirty="0">
                <a:latin typeface="Franklin Gothic Medium"/>
                <a:cs typeface="Franklin Gothic Medium"/>
              </a:rPr>
              <a:t>the</a:t>
            </a:r>
            <a:r>
              <a:rPr sz="2400" spc="5" dirty="0">
                <a:latin typeface="Franklin Gothic Medium"/>
                <a:cs typeface="Franklin Gothic Medium"/>
              </a:rPr>
              <a:t> </a:t>
            </a:r>
            <a:r>
              <a:rPr sz="2400" spc="-5" dirty="0">
                <a:latin typeface="Franklin Gothic Medium"/>
                <a:cs typeface="Franklin Gothic Medium"/>
              </a:rPr>
              <a:t>occupational</a:t>
            </a:r>
            <a:r>
              <a:rPr sz="2400" spc="10" dirty="0">
                <a:latin typeface="Franklin Gothic Medium"/>
                <a:cs typeface="Franklin Gothic Medium"/>
              </a:rPr>
              <a:t> </a:t>
            </a:r>
            <a:r>
              <a:rPr sz="2400" spc="-5" dirty="0">
                <a:latin typeface="Franklin Gothic Medium"/>
                <a:cs typeface="Franklin Gothic Medium"/>
              </a:rPr>
              <a:t>health </a:t>
            </a:r>
            <a:r>
              <a:rPr sz="2400" dirty="0">
                <a:latin typeface="Franklin Gothic Medium"/>
                <a:cs typeface="Franklin Gothic Medium"/>
              </a:rPr>
              <a:t> </a:t>
            </a:r>
            <a:r>
              <a:rPr sz="2400" spc="-5" dirty="0">
                <a:latin typeface="Franklin Gothic Medium"/>
                <a:cs typeface="Franklin Gothic Medium"/>
              </a:rPr>
              <a:t>practitioners</a:t>
            </a:r>
            <a:r>
              <a:rPr sz="2400" spc="35" dirty="0">
                <a:latin typeface="Franklin Gothic Medium"/>
                <a:cs typeface="Franklin Gothic Medium"/>
              </a:rPr>
              <a:t> </a:t>
            </a:r>
            <a:r>
              <a:rPr sz="2400" spc="-10" dirty="0">
                <a:latin typeface="Franklin Gothic Medium"/>
                <a:cs typeface="Franklin Gothic Medium"/>
              </a:rPr>
              <a:t>surveyed</a:t>
            </a:r>
            <a:r>
              <a:rPr sz="2400" spc="15" dirty="0">
                <a:latin typeface="Franklin Gothic Medium"/>
                <a:cs typeface="Franklin Gothic Medium"/>
              </a:rPr>
              <a:t> </a:t>
            </a:r>
            <a:r>
              <a:rPr sz="2400" spc="-5" dirty="0">
                <a:latin typeface="Franklin Gothic Medium"/>
                <a:cs typeface="Franklin Gothic Medium"/>
              </a:rPr>
              <a:t>said </a:t>
            </a:r>
            <a:r>
              <a:rPr sz="2400" spc="-20" dirty="0">
                <a:latin typeface="Franklin Gothic Medium"/>
                <a:cs typeface="Franklin Gothic Medium"/>
              </a:rPr>
              <a:t>they</a:t>
            </a:r>
            <a:r>
              <a:rPr sz="2400" spc="20" dirty="0">
                <a:latin typeface="Franklin Gothic Medium"/>
                <a:cs typeface="Franklin Gothic Medium"/>
              </a:rPr>
              <a:t> </a:t>
            </a:r>
            <a:r>
              <a:rPr sz="2400" spc="-10" dirty="0">
                <a:latin typeface="Franklin Gothic Medium"/>
                <a:cs typeface="Franklin Gothic Medium"/>
              </a:rPr>
              <a:t>felt</a:t>
            </a:r>
            <a:r>
              <a:rPr sz="2400" spc="10" dirty="0">
                <a:latin typeface="Franklin Gothic Medium"/>
                <a:cs typeface="Franklin Gothic Medium"/>
              </a:rPr>
              <a:t> </a:t>
            </a:r>
            <a:r>
              <a:rPr sz="2400" spc="-5" dirty="0">
                <a:latin typeface="Franklin Gothic Medium"/>
                <a:cs typeface="Franklin Gothic Medium"/>
              </a:rPr>
              <a:t>pressure</a:t>
            </a:r>
            <a:r>
              <a:rPr sz="2400" spc="10" dirty="0">
                <a:latin typeface="Franklin Gothic Medium"/>
                <a:cs typeface="Franklin Gothic Medium"/>
              </a:rPr>
              <a:t> </a:t>
            </a:r>
            <a:r>
              <a:rPr sz="2400" spc="-10" dirty="0">
                <a:latin typeface="Franklin Gothic Medium"/>
                <a:cs typeface="Franklin Gothic Medium"/>
              </a:rPr>
              <a:t>from </a:t>
            </a:r>
            <a:r>
              <a:rPr sz="2400" spc="-585" dirty="0">
                <a:latin typeface="Franklin Gothic Medium"/>
                <a:cs typeface="Franklin Gothic Medium"/>
              </a:rPr>
              <a:t> </a:t>
            </a:r>
            <a:r>
              <a:rPr sz="2400" spc="-10" dirty="0">
                <a:latin typeface="Franklin Gothic Medium"/>
                <a:cs typeface="Franklin Gothic Medium"/>
              </a:rPr>
              <a:t>employers</a:t>
            </a:r>
            <a:r>
              <a:rPr sz="2400" spc="20" dirty="0">
                <a:latin typeface="Franklin Gothic Medium"/>
                <a:cs typeface="Franklin Gothic Medium"/>
              </a:rPr>
              <a:t> </a:t>
            </a:r>
            <a:r>
              <a:rPr sz="2400" spc="-30" dirty="0">
                <a:latin typeface="Franklin Gothic Medium"/>
                <a:cs typeface="Franklin Gothic Medium"/>
              </a:rPr>
              <a:t>to</a:t>
            </a:r>
            <a:r>
              <a:rPr sz="2400" spc="15" dirty="0">
                <a:latin typeface="Franklin Gothic Medium"/>
                <a:cs typeface="Franklin Gothic Medium"/>
              </a:rPr>
              <a:t> </a:t>
            </a:r>
            <a:r>
              <a:rPr sz="2400" spc="-10" dirty="0">
                <a:latin typeface="Franklin Gothic Medium"/>
                <a:cs typeface="Franklin Gothic Medium"/>
              </a:rPr>
              <a:t>play</a:t>
            </a:r>
            <a:r>
              <a:rPr sz="2400" spc="-5" dirty="0">
                <a:latin typeface="Franklin Gothic Medium"/>
                <a:cs typeface="Franklin Gothic Medium"/>
              </a:rPr>
              <a:t> </a:t>
            </a:r>
            <a:r>
              <a:rPr sz="2400" spc="-10" dirty="0">
                <a:latin typeface="Franklin Gothic Medium"/>
                <a:cs typeface="Franklin Gothic Medium"/>
              </a:rPr>
              <a:t>down</a:t>
            </a:r>
            <a:r>
              <a:rPr sz="2400" spc="-5" dirty="0">
                <a:latin typeface="Franklin Gothic Medium"/>
                <a:cs typeface="Franklin Gothic Medium"/>
              </a:rPr>
              <a:t> injuries</a:t>
            </a:r>
            <a:r>
              <a:rPr sz="2400" spc="10" dirty="0">
                <a:latin typeface="Franklin Gothic Medium"/>
                <a:cs typeface="Franklin Gothic Medium"/>
              </a:rPr>
              <a:t> </a:t>
            </a:r>
            <a:r>
              <a:rPr sz="2400" dirty="0">
                <a:latin typeface="Franklin Gothic Medium"/>
                <a:cs typeface="Franklin Gothic Medium"/>
              </a:rPr>
              <a:t>or</a:t>
            </a:r>
            <a:r>
              <a:rPr sz="2400" spc="10" dirty="0">
                <a:latin typeface="Franklin Gothic Medium"/>
                <a:cs typeface="Franklin Gothic Medium"/>
              </a:rPr>
              <a:t> </a:t>
            </a:r>
            <a:r>
              <a:rPr sz="2400" spc="-5" dirty="0">
                <a:latin typeface="Franklin Gothic Medium"/>
                <a:cs typeface="Franklin Gothic Medium"/>
              </a:rPr>
              <a:t>illnesses</a:t>
            </a:r>
            <a:endParaRPr sz="2400" dirty="0">
              <a:latin typeface="Franklin Gothic Medium"/>
              <a:cs typeface="Franklin Gothic Medium"/>
            </a:endParaRPr>
          </a:p>
          <a:p>
            <a:pPr marL="355600" marR="3324225" indent="-342900">
              <a:lnSpc>
                <a:spcPct val="100000"/>
              </a:lnSpc>
              <a:spcBef>
                <a:spcPts val="1200"/>
              </a:spcBef>
              <a:buFont typeface="Arial"/>
              <a:buChar char="•"/>
              <a:tabLst>
                <a:tab pos="354965" algn="l"/>
                <a:tab pos="355600" algn="l"/>
              </a:tabLst>
            </a:pPr>
            <a:r>
              <a:rPr sz="2400" spc="-5" dirty="0">
                <a:latin typeface="Franklin Gothic Medium"/>
                <a:cs typeface="Franklin Gothic Medium"/>
              </a:rPr>
              <a:t>Nearly</a:t>
            </a:r>
            <a:r>
              <a:rPr sz="2400" dirty="0">
                <a:latin typeface="Franklin Gothic Medium"/>
                <a:cs typeface="Franklin Gothic Medium"/>
              </a:rPr>
              <a:t> </a:t>
            </a:r>
            <a:r>
              <a:rPr sz="2400" spc="-25" dirty="0">
                <a:latin typeface="Franklin Gothic Medium"/>
                <a:cs typeface="Franklin Gothic Medium"/>
              </a:rPr>
              <a:t>half—47</a:t>
            </a:r>
            <a:r>
              <a:rPr sz="2400" spc="15" dirty="0">
                <a:latin typeface="Franklin Gothic Medium"/>
                <a:cs typeface="Franklin Gothic Medium"/>
              </a:rPr>
              <a:t> </a:t>
            </a:r>
            <a:r>
              <a:rPr sz="2400" spc="-10" dirty="0">
                <a:latin typeface="Franklin Gothic Medium"/>
                <a:cs typeface="Franklin Gothic Medium"/>
              </a:rPr>
              <a:t>percent— </a:t>
            </a:r>
            <a:r>
              <a:rPr sz="2400" spc="-585" dirty="0">
                <a:latin typeface="Franklin Gothic Medium"/>
                <a:cs typeface="Franklin Gothic Medium"/>
              </a:rPr>
              <a:t> </a:t>
            </a:r>
            <a:r>
              <a:rPr sz="2400" spc="-10" dirty="0">
                <a:latin typeface="Franklin Gothic Medium"/>
                <a:cs typeface="Franklin Gothic Medium"/>
              </a:rPr>
              <a:t>felt</a:t>
            </a:r>
            <a:r>
              <a:rPr sz="2400" spc="90" dirty="0">
                <a:latin typeface="Franklin Gothic Medium"/>
                <a:cs typeface="Franklin Gothic Medium"/>
              </a:rPr>
              <a:t> </a:t>
            </a:r>
            <a:r>
              <a:rPr sz="2400" spc="-5" dirty="0">
                <a:latin typeface="Franklin Gothic Medium"/>
                <a:cs typeface="Franklin Gothic Medium"/>
              </a:rPr>
              <a:t>similar</a:t>
            </a:r>
            <a:r>
              <a:rPr sz="2400" spc="75" dirty="0">
                <a:latin typeface="Franklin Gothic Medium"/>
                <a:cs typeface="Franklin Gothic Medium"/>
              </a:rPr>
              <a:t> </a:t>
            </a:r>
            <a:r>
              <a:rPr sz="2400" spc="-5" dirty="0">
                <a:latin typeface="Franklin Gothic Medium"/>
                <a:cs typeface="Franklin Gothic Medium"/>
              </a:rPr>
              <a:t>pressure </a:t>
            </a:r>
            <a:r>
              <a:rPr sz="2400" dirty="0">
                <a:latin typeface="Franklin Gothic Medium"/>
                <a:cs typeface="Franklin Gothic Medium"/>
              </a:rPr>
              <a:t> </a:t>
            </a:r>
            <a:r>
              <a:rPr sz="2400" spc="-10" dirty="0">
                <a:latin typeface="Franklin Gothic Medium"/>
                <a:cs typeface="Franklin Gothic Medium"/>
              </a:rPr>
              <a:t>from</a:t>
            </a:r>
            <a:r>
              <a:rPr sz="2400" spc="5" dirty="0">
                <a:latin typeface="Franklin Gothic Medium"/>
                <a:cs typeface="Franklin Gothic Medium"/>
              </a:rPr>
              <a:t> </a:t>
            </a:r>
            <a:r>
              <a:rPr sz="2400" spc="-15" dirty="0">
                <a:latin typeface="Franklin Gothic Medium"/>
                <a:cs typeface="Franklin Gothic Medium"/>
              </a:rPr>
              <a:t>employees</a:t>
            </a:r>
            <a:endParaRPr sz="2400" dirty="0">
              <a:latin typeface="Franklin Gothic Medium"/>
              <a:cs typeface="Franklin Gothic Medium"/>
            </a:endParaRPr>
          </a:p>
        </p:txBody>
      </p:sp>
      <p:sp>
        <p:nvSpPr>
          <p:cNvPr id="9" name="object 9"/>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52</a:t>
            </a:r>
            <a:endParaRPr sz="2800" dirty="0">
              <a:latin typeface="Arial"/>
              <a:cs typeface="Arial"/>
            </a:endParaRPr>
          </a:p>
        </p:txBody>
      </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pic>
        <p:nvPicPr>
          <p:cNvPr id="4" name="object 4"/>
          <p:cNvPicPr/>
          <p:nvPr/>
        </p:nvPicPr>
        <p:blipFill>
          <a:blip r:embed="rId3" cstate="print"/>
          <a:stretch>
            <a:fillRect/>
          </a:stretch>
        </p:blipFill>
        <p:spPr>
          <a:xfrm>
            <a:off x="3078479" y="1947672"/>
            <a:ext cx="2788907" cy="2107691"/>
          </a:xfrm>
          <a:prstGeom prst="rect">
            <a:avLst/>
          </a:prstGeom>
        </p:spPr>
      </p:pic>
      <p:pic>
        <p:nvPicPr>
          <p:cNvPr id="5" name="object 5"/>
          <p:cNvPicPr/>
          <p:nvPr/>
        </p:nvPicPr>
        <p:blipFill>
          <a:blip r:embed="rId4" cstate="print"/>
          <a:stretch>
            <a:fillRect/>
          </a:stretch>
        </p:blipFill>
        <p:spPr>
          <a:xfrm>
            <a:off x="1447800" y="4331208"/>
            <a:ext cx="2036063" cy="2069592"/>
          </a:xfrm>
          <a:prstGeom prst="rect">
            <a:avLst/>
          </a:prstGeom>
        </p:spPr>
      </p:pic>
      <p:pic>
        <p:nvPicPr>
          <p:cNvPr id="6" name="object 6"/>
          <p:cNvPicPr/>
          <p:nvPr/>
        </p:nvPicPr>
        <p:blipFill>
          <a:blip r:embed="rId5" cstate="print"/>
          <a:stretch>
            <a:fillRect/>
          </a:stretch>
        </p:blipFill>
        <p:spPr>
          <a:xfrm>
            <a:off x="152400" y="1543811"/>
            <a:ext cx="1901951" cy="2418587"/>
          </a:xfrm>
          <a:prstGeom prst="rect">
            <a:avLst/>
          </a:prstGeom>
        </p:spPr>
      </p:pic>
      <p:pic>
        <p:nvPicPr>
          <p:cNvPr id="7" name="object 7"/>
          <p:cNvPicPr/>
          <p:nvPr/>
        </p:nvPicPr>
        <p:blipFill>
          <a:blip r:embed="rId6" cstate="print"/>
          <a:stretch>
            <a:fillRect/>
          </a:stretch>
        </p:blipFill>
        <p:spPr>
          <a:xfrm>
            <a:off x="6553212" y="3886200"/>
            <a:ext cx="2209787" cy="2422036"/>
          </a:xfrm>
          <a:prstGeom prst="rect">
            <a:avLst/>
          </a:prstGeom>
        </p:spPr>
      </p:pic>
      <p:sp>
        <p:nvSpPr>
          <p:cNvPr id="8" name="object 8"/>
          <p:cNvSpPr txBox="1"/>
          <p:nvPr/>
        </p:nvSpPr>
        <p:spPr>
          <a:xfrm>
            <a:off x="1391646" y="6348476"/>
            <a:ext cx="195072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Franklin Gothic Medium"/>
                <a:cs typeface="Franklin Gothic Medium"/>
              </a:rPr>
              <a:t>Injury</a:t>
            </a:r>
            <a:r>
              <a:rPr sz="2400" spc="-80" dirty="0">
                <a:latin typeface="Franklin Gothic Medium"/>
                <a:cs typeface="Franklin Gothic Medium"/>
              </a:rPr>
              <a:t> </a:t>
            </a:r>
            <a:r>
              <a:rPr sz="2400" spc="5" dirty="0">
                <a:latin typeface="Franklin Gothic Medium"/>
                <a:cs typeface="Franklin Gothic Medium"/>
              </a:rPr>
              <a:t>reported</a:t>
            </a:r>
            <a:endParaRPr sz="2400" dirty="0">
              <a:latin typeface="Franklin Gothic Medium"/>
              <a:cs typeface="Franklin Gothic Medium"/>
            </a:endParaRPr>
          </a:p>
        </p:txBody>
      </p:sp>
      <p:sp>
        <p:nvSpPr>
          <p:cNvPr id="9" name="object 9"/>
          <p:cNvSpPr txBox="1"/>
          <p:nvPr/>
        </p:nvSpPr>
        <p:spPr>
          <a:xfrm>
            <a:off x="6669149" y="6196076"/>
            <a:ext cx="205295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Franklin Gothic Medium"/>
                <a:cs typeface="Franklin Gothic Medium"/>
              </a:rPr>
              <a:t>Profits</a:t>
            </a:r>
            <a:r>
              <a:rPr sz="2400" spc="-60" dirty="0">
                <a:latin typeface="Franklin Gothic Medium"/>
                <a:cs typeface="Franklin Gothic Medium"/>
              </a:rPr>
              <a:t> </a:t>
            </a:r>
            <a:r>
              <a:rPr sz="2400" spc="5" dirty="0">
                <a:latin typeface="Franklin Gothic Medium"/>
                <a:cs typeface="Franklin Gothic Medium"/>
              </a:rPr>
              <a:t>go</a:t>
            </a:r>
            <a:r>
              <a:rPr sz="2400" spc="-35" dirty="0">
                <a:latin typeface="Franklin Gothic Medium"/>
                <a:cs typeface="Franklin Gothic Medium"/>
              </a:rPr>
              <a:t> </a:t>
            </a:r>
            <a:r>
              <a:rPr sz="2400" dirty="0">
                <a:latin typeface="Franklin Gothic Medium"/>
                <a:cs typeface="Franklin Gothic Medium"/>
              </a:rPr>
              <a:t>down</a:t>
            </a:r>
          </a:p>
        </p:txBody>
      </p:sp>
      <p:pic>
        <p:nvPicPr>
          <p:cNvPr id="10" name="object 10"/>
          <p:cNvPicPr/>
          <p:nvPr/>
        </p:nvPicPr>
        <p:blipFill>
          <a:blip r:embed="rId7" cstate="print"/>
          <a:stretch>
            <a:fillRect/>
          </a:stretch>
        </p:blipFill>
        <p:spPr>
          <a:xfrm>
            <a:off x="6858000" y="1600200"/>
            <a:ext cx="1858336" cy="1857755"/>
          </a:xfrm>
          <a:prstGeom prst="rect">
            <a:avLst/>
          </a:prstGeom>
        </p:spPr>
      </p:pic>
      <p:sp>
        <p:nvSpPr>
          <p:cNvPr id="11" name="object 11"/>
          <p:cNvSpPr txBox="1"/>
          <p:nvPr/>
        </p:nvSpPr>
        <p:spPr>
          <a:xfrm>
            <a:off x="307340" y="1046585"/>
            <a:ext cx="8440420" cy="3326765"/>
          </a:xfrm>
          <a:prstGeom prst="rect">
            <a:avLst/>
          </a:prstGeom>
        </p:spPr>
        <p:txBody>
          <a:bodyPr vert="horz" wrap="square" lIns="0" tIns="12700" rIns="0" bIns="0" rtlCol="0">
            <a:spAutoFit/>
          </a:bodyPr>
          <a:lstStyle/>
          <a:p>
            <a:pPr marL="98425">
              <a:lnSpc>
                <a:spcPct val="100000"/>
              </a:lnSpc>
              <a:spcBef>
                <a:spcPts val="100"/>
              </a:spcBef>
            </a:pPr>
            <a:r>
              <a:rPr sz="3600" b="1" spc="-25" dirty="0">
                <a:latin typeface="Franklin Gothic Heavy"/>
                <a:cs typeface="Franklin Gothic Heavy"/>
              </a:rPr>
              <a:t>Why</a:t>
            </a:r>
            <a:r>
              <a:rPr sz="3600" b="1" dirty="0">
                <a:latin typeface="Franklin Gothic Heavy"/>
                <a:cs typeface="Franklin Gothic Heavy"/>
              </a:rPr>
              <a:t> </a:t>
            </a:r>
            <a:r>
              <a:rPr sz="3600" b="1" spc="-20" dirty="0">
                <a:latin typeface="Franklin Gothic Heavy"/>
                <a:cs typeface="Franklin Gothic Heavy"/>
              </a:rPr>
              <a:t>employers</a:t>
            </a:r>
            <a:r>
              <a:rPr sz="3600" b="1" spc="20" dirty="0">
                <a:latin typeface="Franklin Gothic Heavy"/>
                <a:cs typeface="Franklin Gothic Heavy"/>
              </a:rPr>
              <a:t> </a:t>
            </a:r>
            <a:r>
              <a:rPr sz="3600" b="1" spc="-10" dirty="0">
                <a:latin typeface="Franklin Gothic Heavy"/>
                <a:cs typeface="Franklin Gothic Heavy"/>
              </a:rPr>
              <a:t>don’t</a:t>
            </a:r>
            <a:r>
              <a:rPr sz="3600" b="1" dirty="0">
                <a:latin typeface="Franklin Gothic Heavy"/>
                <a:cs typeface="Franklin Gothic Heavy"/>
              </a:rPr>
              <a:t> </a:t>
            </a:r>
            <a:r>
              <a:rPr sz="3600" b="1" spc="5" dirty="0">
                <a:latin typeface="Franklin Gothic Heavy"/>
                <a:cs typeface="Franklin Gothic Heavy"/>
              </a:rPr>
              <a:t>report</a:t>
            </a:r>
            <a:r>
              <a:rPr sz="3600" b="1" spc="15" dirty="0">
                <a:latin typeface="Franklin Gothic Heavy"/>
                <a:cs typeface="Franklin Gothic Heavy"/>
              </a:rPr>
              <a:t> </a:t>
            </a:r>
            <a:r>
              <a:rPr sz="3600" b="1" spc="-10" dirty="0">
                <a:latin typeface="Franklin Gothic Heavy"/>
                <a:cs typeface="Franklin Gothic Heavy"/>
              </a:rPr>
              <a:t>all</a:t>
            </a:r>
            <a:r>
              <a:rPr sz="3600" b="1" spc="5" dirty="0">
                <a:latin typeface="Franklin Gothic Heavy"/>
                <a:cs typeface="Franklin Gothic Heavy"/>
              </a:rPr>
              <a:t> </a:t>
            </a:r>
            <a:r>
              <a:rPr sz="3600" b="1" spc="-5" dirty="0">
                <a:latin typeface="Franklin Gothic Heavy"/>
                <a:cs typeface="Franklin Gothic Heavy"/>
              </a:rPr>
              <a:t>injuries</a:t>
            </a:r>
            <a:endParaRPr sz="3600" dirty="0">
              <a:latin typeface="Franklin Gothic Heavy"/>
              <a:cs typeface="Franklin Gothic Heavy"/>
            </a:endParaRPr>
          </a:p>
          <a:p>
            <a:pPr marR="670560" algn="r">
              <a:lnSpc>
                <a:spcPct val="100000"/>
              </a:lnSpc>
              <a:spcBef>
                <a:spcPts val="2620"/>
              </a:spcBef>
            </a:pPr>
            <a:r>
              <a:rPr sz="2800" b="1" spc="-5" dirty="0">
                <a:latin typeface="Arial"/>
                <a:cs typeface="Arial"/>
              </a:rPr>
              <a:t>Can’t</a:t>
            </a:r>
            <a:endParaRPr sz="2800" dirty="0">
              <a:latin typeface="Arial"/>
              <a:cs typeface="Arial"/>
            </a:endParaRPr>
          </a:p>
          <a:p>
            <a:pPr marR="375920" algn="r">
              <a:lnSpc>
                <a:spcPct val="100000"/>
              </a:lnSpc>
              <a:spcBef>
                <a:spcPts val="2039"/>
              </a:spcBef>
            </a:pPr>
            <a:r>
              <a:rPr sz="2800" b="1" spc="-5" dirty="0">
                <a:latin typeface="Arial"/>
                <a:cs typeface="Arial"/>
              </a:rPr>
              <a:t>Bid</a:t>
            </a:r>
            <a:endParaRPr sz="2800" dirty="0">
              <a:latin typeface="Arial"/>
              <a:cs typeface="Arial"/>
            </a:endParaRPr>
          </a:p>
          <a:p>
            <a:pPr marL="6521450">
              <a:lnSpc>
                <a:spcPts val="2700"/>
              </a:lnSpc>
              <a:spcBef>
                <a:spcPts val="2610"/>
              </a:spcBef>
            </a:pPr>
            <a:r>
              <a:rPr sz="2400" spc="-10" dirty="0">
                <a:latin typeface="Franklin Gothic Medium"/>
                <a:cs typeface="Franklin Gothic Medium"/>
              </a:rPr>
              <a:t>Fewer</a:t>
            </a:r>
            <a:r>
              <a:rPr sz="2400" spc="-85" dirty="0">
                <a:latin typeface="Franklin Gothic Medium"/>
                <a:cs typeface="Franklin Gothic Medium"/>
              </a:rPr>
              <a:t> </a:t>
            </a:r>
            <a:r>
              <a:rPr sz="2400" dirty="0">
                <a:latin typeface="Franklin Gothic Medium"/>
                <a:cs typeface="Franklin Gothic Medium"/>
              </a:rPr>
              <a:t>projects</a:t>
            </a:r>
          </a:p>
          <a:p>
            <a:pPr marL="215900" indent="-203835">
              <a:lnSpc>
                <a:spcPts val="2400"/>
              </a:lnSpc>
              <a:buSzPct val="95833"/>
              <a:buChar char="•"/>
              <a:tabLst>
                <a:tab pos="216535" algn="l"/>
              </a:tabLst>
            </a:pPr>
            <a:r>
              <a:rPr sz="2400" spc="5" dirty="0">
                <a:latin typeface="Franklin Gothic Medium"/>
                <a:cs typeface="Franklin Gothic Medium"/>
              </a:rPr>
              <a:t>Injured</a:t>
            </a:r>
            <a:r>
              <a:rPr sz="2400" spc="-70" dirty="0">
                <a:latin typeface="Franklin Gothic Medium"/>
                <a:cs typeface="Franklin Gothic Medium"/>
              </a:rPr>
              <a:t> </a:t>
            </a:r>
            <a:r>
              <a:rPr sz="2400" spc="-5" dirty="0">
                <a:latin typeface="Franklin Gothic Medium"/>
                <a:cs typeface="Franklin Gothic Medium"/>
              </a:rPr>
              <a:t>worker</a:t>
            </a:r>
            <a:endParaRPr sz="2400" dirty="0">
              <a:latin typeface="Franklin Gothic Medium"/>
              <a:cs typeface="Franklin Gothic Medium"/>
            </a:endParaRPr>
          </a:p>
          <a:p>
            <a:pPr marL="2850515">
              <a:lnSpc>
                <a:spcPts val="2580"/>
              </a:lnSpc>
            </a:pPr>
            <a:r>
              <a:rPr sz="2400" dirty="0">
                <a:latin typeface="Franklin Gothic Medium"/>
                <a:cs typeface="Franklin Gothic Medium"/>
              </a:rPr>
              <a:t>Insurance</a:t>
            </a:r>
            <a:r>
              <a:rPr sz="2400" spc="-40" dirty="0">
                <a:latin typeface="Franklin Gothic Medium"/>
                <a:cs typeface="Franklin Gothic Medium"/>
              </a:rPr>
              <a:t> </a:t>
            </a:r>
            <a:r>
              <a:rPr sz="2400" spc="-5" dirty="0">
                <a:latin typeface="Franklin Gothic Medium"/>
                <a:cs typeface="Franklin Gothic Medium"/>
              </a:rPr>
              <a:t>rates</a:t>
            </a:r>
            <a:r>
              <a:rPr sz="2400" spc="-50" dirty="0">
                <a:latin typeface="Franklin Gothic Medium"/>
                <a:cs typeface="Franklin Gothic Medium"/>
              </a:rPr>
              <a:t> </a:t>
            </a:r>
            <a:r>
              <a:rPr sz="2400" spc="5" dirty="0">
                <a:latin typeface="Franklin Gothic Medium"/>
                <a:cs typeface="Franklin Gothic Medium"/>
              </a:rPr>
              <a:t>go</a:t>
            </a:r>
            <a:r>
              <a:rPr sz="2400" spc="-15" dirty="0">
                <a:latin typeface="Franklin Gothic Medium"/>
                <a:cs typeface="Franklin Gothic Medium"/>
              </a:rPr>
              <a:t> </a:t>
            </a:r>
            <a:r>
              <a:rPr sz="2400" spc="5" dirty="0">
                <a:latin typeface="Franklin Gothic Medium"/>
                <a:cs typeface="Franklin Gothic Medium"/>
              </a:rPr>
              <a:t>up</a:t>
            </a:r>
            <a:endParaRPr sz="2400" dirty="0">
              <a:latin typeface="Franklin Gothic Medium"/>
              <a:cs typeface="Franklin Gothic Medium"/>
            </a:endParaRPr>
          </a:p>
        </p:txBody>
      </p:sp>
      <p:grpSp>
        <p:nvGrpSpPr>
          <p:cNvPr id="12" name="object 12"/>
          <p:cNvGrpSpPr/>
          <p:nvPr/>
        </p:nvGrpSpPr>
        <p:grpSpPr>
          <a:xfrm>
            <a:off x="958850" y="4159250"/>
            <a:ext cx="3213100" cy="856615"/>
            <a:chOff x="958850" y="4159250"/>
            <a:chExt cx="3213100" cy="856615"/>
          </a:xfrm>
        </p:grpSpPr>
        <p:sp>
          <p:nvSpPr>
            <p:cNvPr id="13" name="object 13"/>
            <p:cNvSpPr/>
            <p:nvPr/>
          </p:nvSpPr>
          <p:spPr>
            <a:xfrm>
              <a:off x="990600" y="4191000"/>
              <a:ext cx="646430" cy="789940"/>
            </a:xfrm>
            <a:custGeom>
              <a:avLst/>
              <a:gdLst/>
              <a:ahLst/>
              <a:cxnLst/>
              <a:rect l="l" t="t" r="r" b="b"/>
              <a:pathLst>
                <a:path w="646430" h="789939">
                  <a:moveTo>
                    <a:pt x="0" y="0"/>
                  </a:moveTo>
                  <a:lnTo>
                    <a:pt x="645985" y="789546"/>
                  </a:lnTo>
                </a:path>
              </a:pathLst>
            </a:custGeom>
            <a:ln w="63500">
              <a:solidFill>
                <a:srgbClr val="4A7EBB"/>
              </a:solidFill>
            </a:ln>
          </p:spPr>
          <p:txBody>
            <a:bodyPr wrap="square" lIns="0" tIns="0" rIns="0" bIns="0" rtlCol="0"/>
            <a:lstStyle/>
            <a:p>
              <a:endParaRPr dirty="0"/>
            </a:p>
          </p:txBody>
        </p:sp>
        <p:sp>
          <p:nvSpPr>
            <p:cNvPr id="14" name="object 14"/>
            <p:cNvSpPr/>
            <p:nvPr/>
          </p:nvSpPr>
          <p:spPr>
            <a:xfrm>
              <a:off x="1429956" y="4762733"/>
              <a:ext cx="207010" cy="217804"/>
            </a:xfrm>
            <a:custGeom>
              <a:avLst/>
              <a:gdLst/>
              <a:ahLst/>
              <a:cxnLst/>
              <a:rect l="l" t="t" r="r" b="b"/>
              <a:pathLst>
                <a:path w="207010" h="217804">
                  <a:moveTo>
                    <a:pt x="172021" y="0"/>
                  </a:moveTo>
                  <a:lnTo>
                    <a:pt x="206641" y="217804"/>
                  </a:lnTo>
                  <a:lnTo>
                    <a:pt x="0" y="140728"/>
                  </a:lnTo>
                </a:path>
              </a:pathLst>
            </a:custGeom>
            <a:ln w="63500">
              <a:solidFill>
                <a:srgbClr val="4A7EBB"/>
              </a:solidFill>
            </a:ln>
          </p:spPr>
          <p:txBody>
            <a:bodyPr wrap="square" lIns="0" tIns="0" rIns="0" bIns="0" rtlCol="0"/>
            <a:lstStyle/>
            <a:p>
              <a:endParaRPr dirty="0"/>
            </a:p>
          </p:txBody>
        </p:sp>
        <p:sp>
          <p:nvSpPr>
            <p:cNvPr id="15" name="object 15"/>
            <p:cNvSpPr/>
            <p:nvPr/>
          </p:nvSpPr>
          <p:spPr>
            <a:xfrm>
              <a:off x="3313176" y="4380468"/>
              <a:ext cx="826769" cy="603885"/>
            </a:xfrm>
            <a:custGeom>
              <a:avLst/>
              <a:gdLst/>
              <a:ahLst/>
              <a:cxnLst/>
              <a:rect l="l" t="t" r="r" b="b"/>
              <a:pathLst>
                <a:path w="826770" h="603885">
                  <a:moveTo>
                    <a:pt x="0" y="603389"/>
                  </a:moveTo>
                  <a:lnTo>
                    <a:pt x="826693" y="0"/>
                  </a:lnTo>
                </a:path>
              </a:pathLst>
            </a:custGeom>
            <a:ln w="63500">
              <a:solidFill>
                <a:srgbClr val="4A7EBB"/>
              </a:solidFill>
            </a:ln>
          </p:spPr>
          <p:txBody>
            <a:bodyPr wrap="square" lIns="0" tIns="0" rIns="0" bIns="0" rtlCol="0"/>
            <a:lstStyle/>
            <a:p>
              <a:endParaRPr dirty="0"/>
            </a:p>
          </p:txBody>
        </p:sp>
        <p:sp>
          <p:nvSpPr>
            <p:cNvPr id="16" name="object 16"/>
            <p:cNvSpPr/>
            <p:nvPr/>
          </p:nvSpPr>
          <p:spPr>
            <a:xfrm>
              <a:off x="3920484" y="4380467"/>
              <a:ext cx="219710" cy="202565"/>
            </a:xfrm>
            <a:custGeom>
              <a:avLst/>
              <a:gdLst/>
              <a:ahLst/>
              <a:cxnLst/>
              <a:rect l="l" t="t" r="r" b="b"/>
              <a:pathLst>
                <a:path w="219710" h="202564">
                  <a:moveTo>
                    <a:pt x="131038" y="202069"/>
                  </a:moveTo>
                  <a:lnTo>
                    <a:pt x="219392" y="0"/>
                  </a:lnTo>
                  <a:lnTo>
                    <a:pt x="0" y="22555"/>
                  </a:lnTo>
                </a:path>
              </a:pathLst>
            </a:custGeom>
            <a:ln w="63499">
              <a:solidFill>
                <a:srgbClr val="4A7EBB"/>
              </a:solidFill>
            </a:ln>
          </p:spPr>
          <p:txBody>
            <a:bodyPr wrap="square" lIns="0" tIns="0" rIns="0" bIns="0" rtlCol="0"/>
            <a:lstStyle/>
            <a:p>
              <a:endParaRPr dirty="0"/>
            </a:p>
          </p:txBody>
        </p:sp>
      </p:grpSp>
      <p:grpSp>
        <p:nvGrpSpPr>
          <p:cNvPr id="17" name="object 17"/>
          <p:cNvGrpSpPr/>
          <p:nvPr/>
        </p:nvGrpSpPr>
        <p:grpSpPr>
          <a:xfrm>
            <a:off x="5454650" y="4387850"/>
            <a:ext cx="850900" cy="636270"/>
            <a:chOff x="5454650" y="4387850"/>
            <a:chExt cx="850900" cy="636270"/>
          </a:xfrm>
        </p:grpSpPr>
        <p:sp>
          <p:nvSpPr>
            <p:cNvPr id="18" name="object 18"/>
            <p:cNvSpPr/>
            <p:nvPr/>
          </p:nvSpPr>
          <p:spPr>
            <a:xfrm>
              <a:off x="5486400" y="4419600"/>
              <a:ext cx="787400" cy="572770"/>
            </a:xfrm>
            <a:custGeom>
              <a:avLst/>
              <a:gdLst/>
              <a:ahLst/>
              <a:cxnLst/>
              <a:rect l="l" t="t" r="r" b="b"/>
              <a:pathLst>
                <a:path w="787400" h="572770">
                  <a:moveTo>
                    <a:pt x="0" y="0"/>
                  </a:moveTo>
                  <a:lnTo>
                    <a:pt x="787361" y="572630"/>
                  </a:lnTo>
                </a:path>
              </a:pathLst>
            </a:custGeom>
            <a:ln w="63500">
              <a:solidFill>
                <a:srgbClr val="4A7EBB"/>
              </a:solidFill>
            </a:ln>
          </p:spPr>
          <p:txBody>
            <a:bodyPr wrap="square" lIns="0" tIns="0" rIns="0" bIns="0" rtlCol="0"/>
            <a:lstStyle/>
            <a:p>
              <a:endParaRPr dirty="0"/>
            </a:p>
          </p:txBody>
        </p:sp>
        <p:sp>
          <p:nvSpPr>
            <p:cNvPr id="19" name="object 19"/>
            <p:cNvSpPr/>
            <p:nvPr/>
          </p:nvSpPr>
          <p:spPr>
            <a:xfrm>
              <a:off x="6054332" y="4790300"/>
              <a:ext cx="219710" cy="201930"/>
            </a:xfrm>
            <a:custGeom>
              <a:avLst/>
              <a:gdLst/>
              <a:ahLst/>
              <a:cxnLst/>
              <a:rect l="l" t="t" r="r" b="b"/>
              <a:pathLst>
                <a:path w="219710" h="201929">
                  <a:moveTo>
                    <a:pt x="130733" y="0"/>
                  </a:moveTo>
                  <a:lnTo>
                    <a:pt x="219430" y="201917"/>
                  </a:lnTo>
                  <a:lnTo>
                    <a:pt x="0" y="179730"/>
                  </a:lnTo>
                </a:path>
              </a:pathLst>
            </a:custGeom>
            <a:ln w="63500">
              <a:solidFill>
                <a:srgbClr val="4A7EBB"/>
              </a:solidFill>
            </a:ln>
          </p:spPr>
          <p:txBody>
            <a:bodyPr wrap="square" lIns="0" tIns="0" rIns="0" bIns="0" rtlCol="0"/>
            <a:lstStyle/>
            <a:p>
              <a:endParaRPr dirty="0"/>
            </a:p>
          </p:txBody>
        </p:sp>
      </p:grpSp>
      <p:grpSp>
        <p:nvGrpSpPr>
          <p:cNvPr id="20" name="object 20"/>
          <p:cNvGrpSpPr/>
          <p:nvPr/>
        </p:nvGrpSpPr>
        <p:grpSpPr>
          <a:xfrm>
            <a:off x="5939028" y="2752713"/>
            <a:ext cx="730885" cy="285750"/>
            <a:chOff x="5939028" y="2752713"/>
            <a:chExt cx="730885" cy="285750"/>
          </a:xfrm>
        </p:grpSpPr>
        <p:sp>
          <p:nvSpPr>
            <p:cNvPr id="21" name="object 21"/>
            <p:cNvSpPr/>
            <p:nvPr/>
          </p:nvSpPr>
          <p:spPr>
            <a:xfrm>
              <a:off x="5939028" y="2895600"/>
              <a:ext cx="699135" cy="0"/>
            </a:xfrm>
            <a:custGeom>
              <a:avLst/>
              <a:gdLst/>
              <a:ahLst/>
              <a:cxnLst/>
              <a:rect l="l" t="t" r="r" b="b"/>
              <a:pathLst>
                <a:path w="699134">
                  <a:moveTo>
                    <a:pt x="0" y="0"/>
                  </a:moveTo>
                  <a:lnTo>
                    <a:pt x="699135" y="0"/>
                  </a:lnTo>
                </a:path>
              </a:pathLst>
            </a:custGeom>
            <a:ln w="63500">
              <a:solidFill>
                <a:srgbClr val="4A7EBB"/>
              </a:solidFill>
            </a:ln>
          </p:spPr>
          <p:txBody>
            <a:bodyPr wrap="square" lIns="0" tIns="0" rIns="0" bIns="0" rtlCol="0"/>
            <a:lstStyle/>
            <a:p>
              <a:endParaRPr dirty="0"/>
            </a:p>
          </p:txBody>
        </p:sp>
        <p:sp>
          <p:nvSpPr>
            <p:cNvPr id="22" name="object 22"/>
            <p:cNvSpPr/>
            <p:nvPr/>
          </p:nvSpPr>
          <p:spPr>
            <a:xfrm>
              <a:off x="6447655" y="2784463"/>
              <a:ext cx="191135" cy="222250"/>
            </a:xfrm>
            <a:custGeom>
              <a:avLst/>
              <a:gdLst/>
              <a:ahLst/>
              <a:cxnLst/>
              <a:rect l="l" t="t" r="r" b="b"/>
              <a:pathLst>
                <a:path w="191134" h="222250">
                  <a:moveTo>
                    <a:pt x="12" y="0"/>
                  </a:moveTo>
                  <a:lnTo>
                    <a:pt x="190512" y="111137"/>
                  </a:lnTo>
                  <a:lnTo>
                    <a:pt x="0" y="222250"/>
                  </a:lnTo>
                </a:path>
              </a:pathLst>
            </a:custGeom>
            <a:ln w="63500">
              <a:solidFill>
                <a:srgbClr val="4A7EBB"/>
              </a:solidFill>
            </a:ln>
          </p:spPr>
          <p:txBody>
            <a:bodyPr wrap="square" lIns="0" tIns="0" rIns="0" bIns="0" rtlCol="0"/>
            <a:lstStyle/>
            <a:p>
              <a:endParaRPr dirty="0"/>
            </a:p>
          </p:txBody>
        </p:sp>
      </p:grpSp>
      <p:sp>
        <p:nvSpPr>
          <p:cNvPr id="23" name="object 23"/>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53</a:t>
            </a:r>
            <a:endParaRPr sz="2800" dirty="0">
              <a:latin typeface="Arial"/>
              <a:cs typeface="Arial"/>
            </a:endParaRPr>
          </a:p>
        </p:txBody>
      </p:sp>
      <p:grpSp>
        <p:nvGrpSpPr>
          <p:cNvPr id="24" name="object 24"/>
          <p:cNvGrpSpPr/>
          <p:nvPr/>
        </p:nvGrpSpPr>
        <p:grpSpPr>
          <a:xfrm>
            <a:off x="1066800" y="152400"/>
            <a:ext cx="1188085" cy="795020"/>
            <a:chOff x="1066800" y="152400"/>
            <a:chExt cx="1188085" cy="795020"/>
          </a:xfrm>
        </p:grpSpPr>
        <p:sp>
          <p:nvSpPr>
            <p:cNvPr id="25" name="object 25"/>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26" name="object 26"/>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7" name="object 27"/>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688340" y="1451864"/>
            <a:ext cx="7134859" cy="3899535"/>
          </a:xfrm>
          <a:prstGeom prst="rect">
            <a:avLst/>
          </a:prstGeom>
        </p:spPr>
        <p:txBody>
          <a:bodyPr vert="horz" wrap="square" lIns="0" tIns="12700" rIns="0" bIns="0" rtlCol="0">
            <a:spAutoFit/>
          </a:bodyPr>
          <a:lstStyle/>
          <a:p>
            <a:pPr marL="75565">
              <a:lnSpc>
                <a:spcPct val="100000"/>
              </a:lnSpc>
              <a:spcBef>
                <a:spcPts val="100"/>
              </a:spcBef>
            </a:pPr>
            <a:r>
              <a:rPr sz="3600" b="1" spc="-30" dirty="0">
                <a:latin typeface="Franklin Gothic Heavy"/>
                <a:cs typeface="Franklin Gothic Heavy"/>
              </a:rPr>
              <a:t>Workers</a:t>
            </a:r>
            <a:r>
              <a:rPr sz="3600" b="1" spc="10" dirty="0">
                <a:latin typeface="Franklin Gothic Heavy"/>
                <a:cs typeface="Franklin Gothic Heavy"/>
              </a:rPr>
              <a:t> </a:t>
            </a:r>
            <a:r>
              <a:rPr sz="3600" b="1" spc="-5" dirty="0">
                <a:latin typeface="Franklin Gothic Heavy"/>
                <a:cs typeface="Franklin Gothic Heavy"/>
              </a:rPr>
              <a:t>feel</a:t>
            </a:r>
            <a:r>
              <a:rPr sz="3600" b="1" spc="-15" dirty="0">
                <a:latin typeface="Franklin Gothic Heavy"/>
                <a:cs typeface="Franklin Gothic Heavy"/>
              </a:rPr>
              <a:t> </a:t>
            </a:r>
            <a:r>
              <a:rPr sz="3600" b="1" spc="-5" dirty="0">
                <a:latin typeface="Franklin Gothic Heavy"/>
                <a:cs typeface="Franklin Gothic Heavy"/>
              </a:rPr>
              <a:t>peer</a:t>
            </a:r>
            <a:r>
              <a:rPr sz="3600" b="1" spc="-20" dirty="0">
                <a:latin typeface="Franklin Gothic Heavy"/>
                <a:cs typeface="Franklin Gothic Heavy"/>
              </a:rPr>
              <a:t> </a:t>
            </a:r>
            <a:r>
              <a:rPr sz="3600" b="1" spc="-5" dirty="0">
                <a:latin typeface="Franklin Gothic Heavy"/>
                <a:cs typeface="Franklin Gothic Heavy"/>
              </a:rPr>
              <a:t>pressure</a:t>
            </a:r>
            <a:endParaRPr sz="3600" dirty="0">
              <a:latin typeface="Franklin Gothic Heavy"/>
              <a:cs typeface="Franklin Gothic Heavy"/>
            </a:endParaRPr>
          </a:p>
          <a:p>
            <a:pPr marL="12700" marR="5080">
              <a:lnSpc>
                <a:spcPct val="100000"/>
              </a:lnSpc>
              <a:spcBef>
                <a:spcPts val="2660"/>
              </a:spcBef>
            </a:pPr>
            <a:r>
              <a:rPr sz="2800" dirty="0">
                <a:latin typeface="Franklin Gothic Medium"/>
                <a:cs typeface="Franklin Gothic Medium"/>
              </a:rPr>
              <a:t>“When </a:t>
            </a:r>
            <a:r>
              <a:rPr sz="2800" spc="-5" dirty="0">
                <a:latin typeface="Franklin Gothic Medium"/>
                <a:cs typeface="Franklin Gothic Medium"/>
              </a:rPr>
              <a:t>all</a:t>
            </a:r>
            <a:r>
              <a:rPr sz="2800" spc="5" dirty="0">
                <a:latin typeface="Franklin Gothic Medium"/>
                <a:cs typeface="Franklin Gothic Medium"/>
              </a:rPr>
              <a:t> </a:t>
            </a:r>
            <a:r>
              <a:rPr sz="2800" spc="-15" dirty="0">
                <a:latin typeface="Franklin Gothic Medium"/>
                <a:cs typeface="Franklin Gothic Medium"/>
              </a:rPr>
              <a:t>workers</a:t>
            </a:r>
            <a:r>
              <a:rPr sz="2800" spc="5" dirty="0">
                <a:latin typeface="Franklin Gothic Medium"/>
                <a:cs typeface="Franklin Gothic Medium"/>
              </a:rPr>
              <a:t> </a:t>
            </a:r>
            <a:r>
              <a:rPr sz="2800" spc="-5" dirty="0">
                <a:latin typeface="Franklin Gothic Medium"/>
                <a:cs typeface="Franklin Gothic Medium"/>
              </a:rPr>
              <a:t>on</a:t>
            </a:r>
            <a:r>
              <a:rPr sz="2800" spc="-10" dirty="0">
                <a:latin typeface="Franklin Gothic Medium"/>
                <a:cs typeface="Franklin Gothic Medium"/>
              </a:rPr>
              <a:t> </a:t>
            </a:r>
            <a:r>
              <a:rPr sz="2800" spc="-5" dirty="0">
                <a:latin typeface="Franklin Gothic Medium"/>
                <a:cs typeface="Franklin Gothic Medium"/>
              </a:rPr>
              <a:t>a</a:t>
            </a:r>
            <a:r>
              <a:rPr sz="2800" spc="-10" dirty="0">
                <a:latin typeface="Franklin Gothic Medium"/>
                <a:cs typeface="Franklin Gothic Medium"/>
              </a:rPr>
              <a:t> </a:t>
            </a:r>
            <a:r>
              <a:rPr sz="2800" spc="-15" dirty="0">
                <a:latin typeface="Franklin Gothic Medium"/>
                <a:cs typeface="Franklin Gothic Medium"/>
              </a:rPr>
              <a:t>team</a:t>
            </a:r>
            <a:r>
              <a:rPr sz="2800" spc="-5" dirty="0">
                <a:latin typeface="Franklin Gothic Medium"/>
                <a:cs typeface="Franklin Gothic Medium"/>
              </a:rPr>
              <a:t> </a:t>
            </a:r>
            <a:r>
              <a:rPr sz="2800" spc="-10" dirty="0">
                <a:latin typeface="Franklin Gothic Medium"/>
                <a:cs typeface="Franklin Gothic Medium"/>
              </a:rPr>
              <a:t>get </a:t>
            </a:r>
            <a:r>
              <a:rPr sz="2800" spc="-5" dirty="0">
                <a:latin typeface="Franklin Gothic Medium"/>
                <a:cs typeface="Franklin Gothic Medium"/>
              </a:rPr>
              <a:t>a </a:t>
            </a:r>
            <a:r>
              <a:rPr sz="2800" spc="-15" dirty="0">
                <a:latin typeface="Franklin Gothic Medium"/>
                <a:cs typeface="Franklin Gothic Medium"/>
              </a:rPr>
              <a:t>reward</a:t>
            </a:r>
            <a:r>
              <a:rPr sz="2800" dirty="0">
                <a:latin typeface="Franklin Gothic Medium"/>
                <a:cs typeface="Franklin Gothic Medium"/>
              </a:rPr>
              <a:t> </a:t>
            </a:r>
            <a:r>
              <a:rPr sz="2800" spc="5" dirty="0">
                <a:latin typeface="Franklin Gothic Medium"/>
                <a:cs typeface="Franklin Gothic Medium"/>
              </a:rPr>
              <a:t>only </a:t>
            </a:r>
            <a:r>
              <a:rPr sz="2800" spc="-685" dirty="0">
                <a:latin typeface="Franklin Gothic Medium"/>
                <a:cs typeface="Franklin Gothic Medium"/>
              </a:rPr>
              <a:t> </a:t>
            </a:r>
            <a:r>
              <a:rPr sz="2800" spc="-5" dirty="0">
                <a:latin typeface="Franklin Gothic Medium"/>
                <a:cs typeface="Franklin Gothic Medium"/>
              </a:rPr>
              <a:t>if</a:t>
            </a:r>
            <a:r>
              <a:rPr sz="2800" spc="5" dirty="0">
                <a:latin typeface="Franklin Gothic Medium"/>
                <a:cs typeface="Franklin Gothic Medium"/>
              </a:rPr>
              <a:t> </a:t>
            </a:r>
            <a:r>
              <a:rPr sz="2800" spc="-5" dirty="0">
                <a:latin typeface="Franklin Gothic Medium"/>
                <a:cs typeface="Franklin Gothic Medium"/>
              </a:rPr>
              <a:t>no </a:t>
            </a:r>
            <a:r>
              <a:rPr sz="2800" spc="-10" dirty="0">
                <a:latin typeface="Franklin Gothic Medium"/>
                <a:cs typeface="Franklin Gothic Medium"/>
              </a:rPr>
              <a:t>one</a:t>
            </a:r>
            <a:r>
              <a:rPr sz="2800" spc="-5" dirty="0">
                <a:latin typeface="Franklin Gothic Medium"/>
                <a:cs typeface="Franklin Gothic Medium"/>
              </a:rPr>
              <a:t> on</a:t>
            </a:r>
            <a:r>
              <a:rPr sz="2800" spc="-10" dirty="0">
                <a:latin typeface="Franklin Gothic Medium"/>
                <a:cs typeface="Franklin Gothic Medium"/>
              </a:rPr>
              <a:t> the</a:t>
            </a:r>
            <a:r>
              <a:rPr sz="2800" spc="5" dirty="0">
                <a:latin typeface="Franklin Gothic Medium"/>
                <a:cs typeface="Franklin Gothic Medium"/>
              </a:rPr>
              <a:t> </a:t>
            </a:r>
            <a:r>
              <a:rPr sz="2800" spc="-15" dirty="0">
                <a:latin typeface="Franklin Gothic Medium"/>
                <a:cs typeface="Franklin Gothic Medium"/>
              </a:rPr>
              <a:t>team</a:t>
            </a:r>
            <a:r>
              <a:rPr sz="2800" spc="-5" dirty="0">
                <a:latin typeface="Franklin Gothic Medium"/>
                <a:cs typeface="Franklin Gothic Medium"/>
              </a:rPr>
              <a:t> </a:t>
            </a:r>
            <a:r>
              <a:rPr sz="2800" spc="-10" dirty="0">
                <a:latin typeface="Franklin Gothic Medium"/>
                <a:cs typeface="Franklin Gothic Medium"/>
              </a:rPr>
              <a:t>has </a:t>
            </a:r>
            <a:r>
              <a:rPr sz="2800" spc="-5" dirty="0">
                <a:latin typeface="Franklin Gothic Medium"/>
                <a:cs typeface="Franklin Gothic Medium"/>
              </a:rPr>
              <a:t>an</a:t>
            </a:r>
            <a:r>
              <a:rPr sz="2800" spc="5" dirty="0">
                <a:latin typeface="Franklin Gothic Medium"/>
                <a:cs typeface="Franklin Gothic Medium"/>
              </a:rPr>
              <a:t> </a:t>
            </a:r>
            <a:r>
              <a:rPr sz="2800" spc="-10" dirty="0">
                <a:latin typeface="Franklin Gothic Medium"/>
                <a:cs typeface="Franklin Gothic Medium"/>
              </a:rPr>
              <a:t>injury,</a:t>
            </a:r>
            <a:endParaRPr sz="2800" dirty="0">
              <a:latin typeface="Franklin Gothic Medium"/>
              <a:cs typeface="Franklin Gothic Medium"/>
            </a:endParaRPr>
          </a:p>
          <a:p>
            <a:pPr marL="12700" marR="4764405">
              <a:lnSpc>
                <a:spcPct val="100000"/>
              </a:lnSpc>
            </a:pPr>
            <a:r>
              <a:rPr sz="2800" spc="-10" dirty="0">
                <a:latin typeface="Franklin Gothic Medium"/>
                <a:cs typeface="Franklin Gothic Medium"/>
              </a:rPr>
              <a:t>there</a:t>
            </a:r>
            <a:r>
              <a:rPr sz="2800" spc="-25" dirty="0">
                <a:latin typeface="Franklin Gothic Medium"/>
                <a:cs typeface="Franklin Gothic Medium"/>
              </a:rPr>
              <a:t> </a:t>
            </a:r>
            <a:r>
              <a:rPr sz="2800" spc="-20" dirty="0">
                <a:latin typeface="Franklin Gothic Medium"/>
                <a:cs typeface="Franklin Gothic Medium"/>
              </a:rPr>
              <a:t>may</a:t>
            </a:r>
            <a:r>
              <a:rPr sz="2800" spc="-5" dirty="0">
                <a:latin typeface="Franklin Gothic Medium"/>
                <a:cs typeface="Franklin Gothic Medium"/>
              </a:rPr>
              <a:t> </a:t>
            </a:r>
            <a:r>
              <a:rPr sz="2800" spc="-10" dirty="0">
                <a:latin typeface="Franklin Gothic Medium"/>
                <a:cs typeface="Franklin Gothic Medium"/>
              </a:rPr>
              <a:t>be </a:t>
            </a:r>
            <a:r>
              <a:rPr sz="2800" spc="-5" dirty="0">
                <a:latin typeface="Franklin Gothic Medium"/>
                <a:cs typeface="Franklin Gothic Medium"/>
              </a:rPr>
              <a:t> pressure on all </a:t>
            </a:r>
            <a:r>
              <a:rPr sz="2800" dirty="0">
                <a:latin typeface="Franklin Gothic Medium"/>
                <a:cs typeface="Franklin Gothic Medium"/>
              </a:rPr>
              <a:t> </a:t>
            </a:r>
            <a:r>
              <a:rPr sz="2800" spc="-15" dirty="0">
                <a:latin typeface="Franklin Gothic Medium"/>
                <a:cs typeface="Franklin Gothic Medium"/>
              </a:rPr>
              <a:t>team</a:t>
            </a:r>
            <a:r>
              <a:rPr sz="2800" spc="-65" dirty="0">
                <a:latin typeface="Franklin Gothic Medium"/>
                <a:cs typeface="Franklin Gothic Medium"/>
              </a:rPr>
              <a:t> </a:t>
            </a:r>
            <a:r>
              <a:rPr sz="2800" spc="-5" dirty="0">
                <a:latin typeface="Franklin Gothic Medium"/>
                <a:cs typeface="Franklin Gothic Medium"/>
              </a:rPr>
              <a:t>members </a:t>
            </a:r>
            <a:r>
              <a:rPr sz="2800" spc="-685" dirty="0">
                <a:latin typeface="Franklin Gothic Medium"/>
                <a:cs typeface="Franklin Gothic Medium"/>
              </a:rPr>
              <a:t> </a:t>
            </a:r>
            <a:r>
              <a:rPr sz="2800" spc="-30" dirty="0">
                <a:latin typeface="Franklin Gothic Medium"/>
                <a:cs typeface="Franklin Gothic Medium"/>
              </a:rPr>
              <a:t>to</a:t>
            </a:r>
            <a:r>
              <a:rPr sz="2800" spc="-20" dirty="0">
                <a:latin typeface="Franklin Gothic Medium"/>
                <a:cs typeface="Franklin Gothic Medium"/>
              </a:rPr>
              <a:t> </a:t>
            </a:r>
            <a:r>
              <a:rPr sz="2800" spc="-10" dirty="0">
                <a:latin typeface="Franklin Gothic Medium"/>
                <a:cs typeface="Franklin Gothic Medium"/>
              </a:rPr>
              <a:t>not</a:t>
            </a:r>
            <a:r>
              <a:rPr sz="2800" spc="-15" dirty="0">
                <a:latin typeface="Franklin Gothic Medium"/>
                <a:cs typeface="Franklin Gothic Medium"/>
              </a:rPr>
              <a:t> </a:t>
            </a:r>
            <a:r>
              <a:rPr sz="2800" dirty="0">
                <a:latin typeface="Franklin Gothic Medium"/>
                <a:cs typeface="Franklin Gothic Medium"/>
              </a:rPr>
              <a:t>report </a:t>
            </a:r>
            <a:r>
              <a:rPr sz="2800" spc="5" dirty="0">
                <a:latin typeface="Franklin Gothic Medium"/>
                <a:cs typeface="Franklin Gothic Medium"/>
              </a:rPr>
              <a:t> </a:t>
            </a:r>
            <a:r>
              <a:rPr sz="2800" spc="-5" dirty="0">
                <a:latin typeface="Franklin Gothic Medium"/>
                <a:cs typeface="Franklin Gothic Medium"/>
              </a:rPr>
              <a:t>injuries.”</a:t>
            </a:r>
            <a:endParaRPr sz="2800" dirty="0">
              <a:latin typeface="Franklin Gothic Medium"/>
              <a:cs typeface="Franklin Gothic Medium"/>
            </a:endParaRPr>
          </a:p>
        </p:txBody>
      </p:sp>
      <p:sp>
        <p:nvSpPr>
          <p:cNvPr id="5" name="object 5"/>
          <p:cNvSpPr txBox="1"/>
          <p:nvPr/>
        </p:nvSpPr>
        <p:spPr>
          <a:xfrm>
            <a:off x="688340" y="6133617"/>
            <a:ext cx="1160780" cy="330835"/>
          </a:xfrm>
          <a:prstGeom prst="rect">
            <a:avLst/>
          </a:prstGeom>
        </p:spPr>
        <p:txBody>
          <a:bodyPr vert="horz" wrap="square" lIns="0" tIns="12700" rIns="0" bIns="0" rtlCol="0">
            <a:spAutoFit/>
          </a:bodyPr>
          <a:lstStyle/>
          <a:p>
            <a:pPr marL="12700">
              <a:lnSpc>
                <a:spcPct val="100000"/>
              </a:lnSpc>
              <a:spcBef>
                <a:spcPts val="100"/>
              </a:spcBef>
            </a:pPr>
            <a:r>
              <a:rPr sz="2000" spc="-15" dirty="0">
                <a:latin typeface="Franklin Gothic Medium"/>
                <a:cs typeface="Franklin Gothic Medium"/>
              </a:rPr>
              <a:t>GAO</a:t>
            </a:r>
            <a:r>
              <a:rPr sz="2000" spc="-80" dirty="0">
                <a:latin typeface="Franklin Gothic Medium"/>
                <a:cs typeface="Franklin Gothic Medium"/>
              </a:rPr>
              <a:t> </a:t>
            </a:r>
            <a:r>
              <a:rPr sz="2000" dirty="0">
                <a:latin typeface="Franklin Gothic Medium"/>
                <a:cs typeface="Franklin Gothic Medium"/>
              </a:rPr>
              <a:t>2009</a:t>
            </a:r>
          </a:p>
        </p:txBody>
      </p:sp>
      <p:grpSp>
        <p:nvGrpSpPr>
          <p:cNvPr id="6" name="object 6"/>
          <p:cNvGrpSpPr/>
          <p:nvPr/>
        </p:nvGrpSpPr>
        <p:grpSpPr>
          <a:xfrm>
            <a:off x="3614928" y="3157727"/>
            <a:ext cx="5529580" cy="3700779"/>
            <a:chOff x="3614928" y="3157727"/>
            <a:chExt cx="5529580" cy="3700779"/>
          </a:xfrm>
        </p:grpSpPr>
        <p:pic>
          <p:nvPicPr>
            <p:cNvPr id="7" name="object 7"/>
            <p:cNvPicPr/>
            <p:nvPr/>
          </p:nvPicPr>
          <p:blipFill>
            <a:blip r:embed="rId3" cstate="print"/>
            <a:stretch>
              <a:fillRect/>
            </a:stretch>
          </p:blipFill>
          <p:spPr>
            <a:xfrm>
              <a:off x="3614928" y="3157727"/>
              <a:ext cx="5529072" cy="3700272"/>
            </a:xfrm>
            <a:prstGeom prst="rect">
              <a:avLst/>
            </a:prstGeom>
          </p:spPr>
        </p:pic>
        <p:pic>
          <p:nvPicPr>
            <p:cNvPr id="8" name="object 8"/>
            <p:cNvPicPr/>
            <p:nvPr/>
          </p:nvPicPr>
          <p:blipFill>
            <a:blip r:embed="rId4" cstate="print"/>
            <a:stretch>
              <a:fillRect/>
            </a:stretch>
          </p:blipFill>
          <p:spPr>
            <a:xfrm>
              <a:off x="3810000" y="3352800"/>
              <a:ext cx="5068824" cy="3124199"/>
            </a:xfrm>
            <a:prstGeom prst="rect">
              <a:avLst/>
            </a:prstGeom>
          </p:spPr>
        </p:pic>
      </p:grpSp>
      <p:sp>
        <p:nvSpPr>
          <p:cNvPr id="9" name="object 9"/>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54</a:t>
            </a:r>
            <a:endParaRPr sz="2800" dirty="0">
              <a:latin typeface="Arial"/>
              <a:cs typeface="Arial"/>
            </a:endParaRPr>
          </a:p>
        </p:txBody>
      </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350678" y="2861564"/>
            <a:ext cx="8364855" cy="2750820"/>
          </a:xfrm>
          <a:prstGeom prst="rect">
            <a:avLst/>
          </a:prstGeom>
        </p:spPr>
        <p:txBody>
          <a:bodyPr vert="horz" wrap="square" lIns="0" tIns="12700" rIns="0" bIns="0" rtlCol="0">
            <a:spAutoFit/>
          </a:bodyPr>
          <a:lstStyle/>
          <a:p>
            <a:pPr marL="12700">
              <a:lnSpc>
                <a:spcPct val="100000"/>
              </a:lnSpc>
              <a:spcBef>
                <a:spcPts val="100"/>
              </a:spcBef>
            </a:pPr>
            <a:r>
              <a:rPr sz="3600" b="1" spc="-35" dirty="0">
                <a:latin typeface="Franklin Gothic Heavy"/>
                <a:cs typeface="Franklin Gothic Heavy"/>
              </a:rPr>
              <a:t>OSHA’s</a:t>
            </a:r>
            <a:r>
              <a:rPr sz="3600" b="1" spc="15" dirty="0">
                <a:latin typeface="Franklin Gothic Heavy"/>
                <a:cs typeface="Franklin Gothic Heavy"/>
              </a:rPr>
              <a:t> </a:t>
            </a:r>
            <a:r>
              <a:rPr sz="3600" b="1" spc="-10" dirty="0">
                <a:latin typeface="Franklin Gothic Heavy"/>
                <a:cs typeface="Franklin Gothic Heavy"/>
              </a:rPr>
              <a:t>position</a:t>
            </a:r>
            <a:r>
              <a:rPr sz="3600" b="1" spc="20" dirty="0">
                <a:latin typeface="Franklin Gothic Heavy"/>
                <a:cs typeface="Franklin Gothic Heavy"/>
              </a:rPr>
              <a:t> </a:t>
            </a:r>
            <a:r>
              <a:rPr sz="3600" b="1" spc="-5" dirty="0">
                <a:latin typeface="Franklin Gothic Heavy"/>
                <a:cs typeface="Franklin Gothic Heavy"/>
              </a:rPr>
              <a:t>on</a:t>
            </a:r>
            <a:r>
              <a:rPr sz="3600" b="1" spc="5" dirty="0">
                <a:latin typeface="Franklin Gothic Heavy"/>
                <a:cs typeface="Franklin Gothic Heavy"/>
              </a:rPr>
              <a:t> </a:t>
            </a:r>
            <a:r>
              <a:rPr sz="3600" b="1" spc="-15" dirty="0">
                <a:latin typeface="Franklin Gothic Heavy"/>
                <a:cs typeface="Franklin Gothic Heavy"/>
              </a:rPr>
              <a:t>incentive</a:t>
            </a:r>
            <a:r>
              <a:rPr sz="3600" b="1" spc="20" dirty="0">
                <a:latin typeface="Franklin Gothic Heavy"/>
                <a:cs typeface="Franklin Gothic Heavy"/>
              </a:rPr>
              <a:t> </a:t>
            </a:r>
            <a:r>
              <a:rPr sz="3600" b="1" spc="-5" dirty="0">
                <a:latin typeface="Franklin Gothic Heavy"/>
                <a:cs typeface="Franklin Gothic Heavy"/>
              </a:rPr>
              <a:t>programs</a:t>
            </a:r>
            <a:endParaRPr sz="3600" dirty="0">
              <a:latin typeface="Franklin Gothic Heavy"/>
              <a:cs typeface="Franklin Gothic Heavy"/>
            </a:endParaRPr>
          </a:p>
          <a:p>
            <a:pPr marL="197485" marR="57150">
              <a:lnSpc>
                <a:spcPct val="100000"/>
              </a:lnSpc>
              <a:spcBef>
                <a:spcPts val="2735"/>
              </a:spcBef>
            </a:pPr>
            <a:r>
              <a:rPr sz="2400" spc="-10" dirty="0">
                <a:latin typeface="Franklin Gothic Medium"/>
                <a:cs typeface="Franklin Gothic Medium"/>
              </a:rPr>
              <a:t>Incentive</a:t>
            </a:r>
            <a:r>
              <a:rPr sz="2400" spc="15" dirty="0">
                <a:latin typeface="Franklin Gothic Medium"/>
                <a:cs typeface="Franklin Gothic Medium"/>
              </a:rPr>
              <a:t> </a:t>
            </a:r>
            <a:r>
              <a:rPr sz="2400" spc="-5" dirty="0">
                <a:latin typeface="Franklin Gothic Medium"/>
                <a:cs typeface="Franklin Gothic Medium"/>
              </a:rPr>
              <a:t>programs</a:t>
            </a:r>
            <a:r>
              <a:rPr sz="2400" spc="5" dirty="0">
                <a:latin typeface="Franklin Gothic Medium"/>
                <a:cs typeface="Franklin Gothic Medium"/>
              </a:rPr>
              <a:t> </a:t>
            </a:r>
            <a:r>
              <a:rPr sz="2400" spc="-5" dirty="0">
                <a:latin typeface="Franklin Gothic Medium"/>
                <a:cs typeface="Franklin Gothic Medium"/>
              </a:rPr>
              <a:t>that</a:t>
            </a:r>
            <a:r>
              <a:rPr sz="2400" spc="25" dirty="0">
                <a:latin typeface="Franklin Gothic Medium"/>
                <a:cs typeface="Franklin Gothic Medium"/>
              </a:rPr>
              <a:t> </a:t>
            </a:r>
            <a:r>
              <a:rPr sz="2400" spc="-5" dirty="0">
                <a:latin typeface="Franklin Gothic Medium"/>
                <a:cs typeface="Franklin Gothic Medium"/>
              </a:rPr>
              <a:t>discourage</a:t>
            </a:r>
            <a:r>
              <a:rPr sz="2400" spc="-10" dirty="0">
                <a:latin typeface="Franklin Gothic Medium"/>
                <a:cs typeface="Franklin Gothic Medium"/>
              </a:rPr>
              <a:t> </a:t>
            </a:r>
            <a:r>
              <a:rPr sz="2400" spc="-15" dirty="0">
                <a:latin typeface="Franklin Gothic Medium"/>
                <a:cs typeface="Franklin Gothic Medium"/>
              </a:rPr>
              <a:t>employees</a:t>
            </a:r>
            <a:r>
              <a:rPr sz="2400" spc="15" dirty="0">
                <a:latin typeface="Franklin Gothic Medium"/>
                <a:cs typeface="Franklin Gothic Medium"/>
              </a:rPr>
              <a:t> </a:t>
            </a:r>
            <a:r>
              <a:rPr sz="2400" spc="-10" dirty="0">
                <a:latin typeface="Franklin Gothic Medium"/>
                <a:cs typeface="Franklin Gothic Medium"/>
              </a:rPr>
              <a:t>from</a:t>
            </a:r>
            <a:r>
              <a:rPr sz="2400" spc="20" dirty="0">
                <a:latin typeface="Franklin Gothic Medium"/>
                <a:cs typeface="Franklin Gothic Medium"/>
              </a:rPr>
              <a:t> </a:t>
            </a:r>
            <a:r>
              <a:rPr sz="2400" dirty="0">
                <a:latin typeface="Franklin Gothic Medium"/>
                <a:cs typeface="Franklin Gothic Medium"/>
              </a:rPr>
              <a:t>reporting </a:t>
            </a:r>
            <a:r>
              <a:rPr sz="2400" spc="-585" dirty="0">
                <a:latin typeface="Franklin Gothic Medium"/>
                <a:cs typeface="Franklin Gothic Medium"/>
              </a:rPr>
              <a:t> </a:t>
            </a:r>
            <a:r>
              <a:rPr sz="2400" spc="-5" dirty="0">
                <a:latin typeface="Franklin Gothic Medium"/>
                <a:cs typeface="Franklin Gothic Medium"/>
              </a:rPr>
              <a:t>their</a:t>
            </a:r>
            <a:r>
              <a:rPr sz="2400" spc="25" dirty="0">
                <a:latin typeface="Franklin Gothic Medium"/>
                <a:cs typeface="Franklin Gothic Medium"/>
              </a:rPr>
              <a:t> </a:t>
            </a:r>
            <a:r>
              <a:rPr sz="2400" spc="-5" dirty="0">
                <a:latin typeface="Franklin Gothic Medium"/>
                <a:cs typeface="Franklin Gothic Medium"/>
              </a:rPr>
              <a:t>injuries</a:t>
            </a:r>
            <a:r>
              <a:rPr sz="2400" spc="15" dirty="0">
                <a:latin typeface="Franklin Gothic Medium"/>
                <a:cs typeface="Franklin Gothic Medium"/>
              </a:rPr>
              <a:t> </a:t>
            </a:r>
            <a:r>
              <a:rPr sz="2400" spc="-5" dirty="0">
                <a:latin typeface="Franklin Gothic Medium"/>
                <a:cs typeface="Franklin Gothic Medium"/>
              </a:rPr>
              <a:t>are</a:t>
            </a:r>
            <a:r>
              <a:rPr sz="2400" spc="15" dirty="0">
                <a:latin typeface="Franklin Gothic Medium"/>
                <a:cs typeface="Franklin Gothic Medium"/>
              </a:rPr>
              <a:t> </a:t>
            </a:r>
            <a:r>
              <a:rPr sz="2400" spc="-5" dirty="0">
                <a:latin typeface="Franklin Gothic Medium"/>
                <a:cs typeface="Franklin Gothic Medium"/>
              </a:rPr>
              <a:t>problematic</a:t>
            </a:r>
            <a:r>
              <a:rPr sz="2400" dirty="0">
                <a:latin typeface="Franklin Gothic Medium"/>
                <a:cs typeface="Franklin Gothic Medium"/>
              </a:rPr>
              <a:t> </a:t>
            </a:r>
            <a:r>
              <a:rPr sz="2400" spc="-5" dirty="0">
                <a:latin typeface="Franklin Gothic Medium"/>
                <a:cs typeface="Franklin Gothic Medium"/>
              </a:rPr>
              <a:t>because,</a:t>
            </a:r>
            <a:r>
              <a:rPr sz="2400" dirty="0">
                <a:latin typeface="Franklin Gothic Medium"/>
                <a:cs typeface="Franklin Gothic Medium"/>
              </a:rPr>
              <a:t> </a:t>
            </a:r>
            <a:r>
              <a:rPr sz="2400" spc="-5" dirty="0">
                <a:latin typeface="Franklin Gothic Medium"/>
                <a:cs typeface="Franklin Gothic Medium"/>
              </a:rPr>
              <a:t>under</a:t>
            </a:r>
            <a:r>
              <a:rPr sz="2400" spc="10" dirty="0">
                <a:latin typeface="Franklin Gothic Medium"/>
                <a:cs typeface="Franklin Gothic Medium"/>
              </a:rPr>
              <a:t> </a:t>
            </a:r>
            <a:r>
              <a:rPr sz="2400" spc="-5" dirty="0">
                <a:latin typeface="Franklin Gothic Medium"/>
                <a:cs typeface="Franklin Gothic Medium"/>
              </a:rPr>
              <a:t>section</a:t>
            </a:r>
            <a:r>
              <a:rPr sz="2400" dirty="0">
                <a:latin typeface="Franklin Gothic Medium"/>
                <a:cs typeface="Franklin Gothic Medium"/>
              </a:rPr>
              <a:t> </a:t>
            </a:r>
            <a:r>
              <a:rPr sz="2400" spc="-5" dirty="0">
                <a:latin typeface="Franklin Gothic Medium"/>
                <a:cs typeface="Franklin Gothic Medium"/>
              </a:rPr>
              <a:t>11(c),</a:t>
            </a:r>
            <a:r>
              <a:rPr sz="2400" dirty="0">
                <a:latin typeface="Franklin Gothic Medium"/>
                <a:cs typeface="Franklin Gothic Medium"/>
              </a:rPr>
              <a:t> </a:t>
            </a:r>
            <a:r>
              <a:rPr sz="2400" spc="-5" dirty="0">
                <a:latin typeface="Franklin Gothic Medium"/>
                <a:cs typeface="Franklin Gothic Medium"/>
              </a:rPr>
              <a:t>an </a:t>
            </a:r>
            <a:r>
              <a:rPr sz="2400" spc="-585" dirty="0">
                <a:latin typeface="Franklin Gothic Medium"/>
                <a:cs typeface="Franklin Gothic Medium"/>
              </a:rPr>
              <a:t> </a:t>
            </a:r>
            <a:r>
              <a:rPr sz="2400" spc="-15" dirty="0">
                <a:latin typeface="Franklin Gothic Medium"/>
                <a:cs typeface="Franklin Gothic Medium"/>
              </a:rPr>
              <a:t>employer</a:t>
            </a:r>
            <a:r>
              <a:rPr sz="2400" spc="15" dirty="0">
                <a:latin typeface="Franklin Gothic Medium"/>
                <a:cs typeface="Franklin Gothic Medium"/>
              </a:rPr>
              <a:t> </a:t>
            </a:r>
            <a:r>
              <a:rPr sz="2400" spc="-15" dirty="0">
                <a:latin typeface="Franklin Gothic Medium"/>
                <a:cs typeface="Franklin Gothic Medium"/>
              </a:rPr>
              <a:t>may</a:t>
            </a:r>
            <a:r>
              <a:rPr sz="2400" spc="-10" dirty="0">
                <a:latin typeface="Franklin Gothic Medium"/>
                <a:cs typeface="Franklin Gothic Medium"/>
              </a:rPr>
              <a:t> </a:t>
            </a:r>
            <a:r>
              <a:rPr sz="2400" spc="-5" dirty="0">
                <a:latin typeface="Franklin Gothic Medium"/>
                <a:cs typeface="Franklin Gothic Medium"/>
              </a:rPr>
              <a:t>not</a:t>
            </a:r>
            <a:r>
              <a:rPr sz="2400" spc="5" dirty="0">
                <a:latin typeface="Franklin Gothic Medium"/>
                <a:cs typeface="Franklin Gothic Medium"/>
              </a:rPr>
              <a:t> </a:t>
            </a:r>
            <a:r>
              <a:rPr sz="2400" dirty="0">
                <a:latin typeface="Franklin Gothic Medium"/>
                <a:cs typeface="Franklin Gothic Medium"/>
              </a:rPr>
              <a:t>"in </a:t>
            </a:r>
            <a:r>
              <a:rPr sz="2400" spc="-15" dirty="0">
                <a:latin typeface="Franklin Gothic Medium"/>
                <a:cs typeface="Franklin Gothic Medium"/>
              </a:rPr>
              <a:t>any</a:t>
            </a:r>
            <a:r>
              <a:rPr sz="2400" spc="-5" dirty="0">
                <a:latin typeface="Franklin Gothic Medium"/>
                <a:cs typeface="Franklin Gothic Medium"/>
              </a:rPr>
              <a:t> manner</a:t>
            </a:r>
            <a:r>
              <a:rPr sz="2400" spc="15" dirty="0">
                <a:latin typeface="Franklin Gothic Medium"/>
                <a:cs typeface="Franklin Gothic Medium"/>
              </a:rPr>
              <a:t> </a:t>
            </a:r>
            <a:r>
              <a:rPr sz="2400" spc="-5" dirty="0">
                <a:latin typeface="Franklin Gothic Medium"/>
                <a:cs typeface="Franklin Gothic Medium"/>
              </a:rPr>
              <a:t>discriminate"</a:t>
            </a:r>
            <a:r>
              <a:rPr sz="2400" spc="10" dirty="0">
                <a:latin typeface="Franklin Gothic Medium"/>
                <a:cs typeface="Franklin Gothic Medium"/>
              </a:rPr>
              <a:t> </a:t>
            </a:r>
            <a:r>
              <a:rPr sz="2400" spc="-5" dirty="0">
                <a:latin typeface="Franklin Gothic Medium"/>
                <a:cs typeface="Franklin Gothic Medium"/>
              </a:rPr>
              <a:t>against</a:t>
            </a:r>
            <a:r>
              <a:rPr sz="2400" spc="-10" dirty="0">
                <a:latin typeface="Franklin Gothic Medium"/>
                <a:cs typeface="Franklin Gothic Medium"/>
              </a:rPr>
              <a:t> </a:t>
            </a:r>
            <a:r>
              <a:rPr sz="2400" spc="-5" dirty="0">
                <a:latin typeface="Franklin Gothic Medium"/>
                <a:cs typeface="Franklin Gothic Medium"/>
              </a:rPr>
              <a:t>an </a:t>
            </a:r>
            <a:r>
              <a:rPr sz="2400" dirty="0">
                <a:latin typeface="Franklin Gothic Medium"/>
                <a:cs typeface="Franklin Gothic Medium"/>
              </a:rPr>
              <a:t> </a:t>
            </a:r>
            <a:r>
              <a:rPr sz="2400" spc="-15" dirty="0">
                <a:latin typeface="Franklin Gothic Medium"/>
                <a:cs typeface="Franklin Gothic Medium"/>
              </a:rPr>
              <a:t>employee</a:t>
            </a:r>
            <a:r>
              <a:rPr sz="2400" spc="5" dirty="0">
                <a:latin typeface="Franklin Gothic Medium"/>
                <a:cs typeface="Franklin Gothic Medium"/>
              </a:rPr>
              <a:t> </a:t>
            </a:r>
            <a:r>
              <a:rPr sz="2400" spc="-5" dirty="0">
                <a:latin typeface="Franklin Gothic Medium"/>
                <a:cs typeface="Franklin Gothic Medium"/>
              </a:rPr>
              <a:t>because</a:t>
            </a:r>
            <a:r>
              <a:rPr sz="2400" dirty="0">
                <a:latin typeface="Franklin Gothic Medium"/>
                <a:cs typeface="Franklin Gothic Medium"/>
              </a:rPr>
              <a:t> </a:t>
            </a:r>
            <a:r>
              <a:rPr sz="2400" spc="-5" dirty="0">
                <a:latin typeface="Franklin Gothic Medium"/>
                <a:cs typeface="Franklin Gothic Medium"/>
              </a:rPr>
              <a:t>the</a:t>
            </a:r>
            <a:r>
              <a:rPr sz="2400" spc="10" dirty="0">
                <a:latin typeface="Franklin Gothic Medium"/>
                <a:cs typeface="Franklin Gothic Medium"/>
              </a:rPr>
              <a:t> </a:t>
            </a:r>
            <a:r>
              <a:rPr sz="2400" spc="-15" dirty="0">
                <a:latin typeface="Franklin Gothic Medium"/>
                <a:cs typeface="Franklin Gothic Medium"/>
              </a:rPr>
              <a:t>employee</a:t>
            </a:r>
            <a:r>
              <a:rPr sz="2400" spc="10" dirty="0">
                <a:latin typeface="Franklin Gothic Medium"/>
                <a:cs typeface="Franklin Gothic Medium"/>
              </a:rPr>
              <a:t> </a:t>
            </a:r>
            <a:r>
              <a:rPr sz="2400" spc="-10" dirty="0">
                <a:latin typeface="Franklin Gothic Medium"/>
                <a:cs typeface="Franklin Gothic Medium"/>
              </a:rPr>
              <a:t>exercises</a:t>
            </a:r>
            <a:r>
              <a:rPr sz="2400" dirty="0">
                <a:latin typeface="Franklin Gothic Medium"/>
                <a:cs typeface="Franklin Gothic Medium"/>
              </a:rPr>
              <a:t> a</a:t>
            </a:r>
            <a:r>
              <a:rPr sz="2400" spc="-5" dirty="0">
                <a:latin typeface="Franklin Gothic Medium"/>
                <a:cs typeface="Franklin Gothic Medium"/>
              </a:rPr>
              <a:t> </a:t>
            </a:r>
            <a:r>
              <a:rPr sz="2400" spc="-15" dirty="0">
                <a:latin typeface="Franklin Gothic Medium"/>
                <a:cs typeface="Franklin Gothic Medium"/>
              </a:rPr>
              <a:t>protected</a:t>
            </a:r>
            <a:r>
              <a:rPr sz="2400" spc="10" dirty="0">
                <a:latin typeface="Franklin Gothic Medium"/>
                <a:cs typeface="Franklin Gothic Medium"/>
              </a:rPr>
              <a:t> </a:t>
            </a:r>
            <a:r>
              <a:rPr sz="2400" spc="-5" dirty="0">
                <a:latin typeface="Franklin Gothic Medium"/>
                <a:cs typeface="Franklin Gothic Medium"/>
              </a:rPr>
              <a:t>right, </a:t>
            </a:r>
            <a:r>
              <a:rPr sz="2400" dirty="0">
                <a:latin typeface="Franklin Gothic Medium"/>
                <a:cs typeface="Franklin Gothic Medium"/>
              </a:rPr>
              <a:t> such</a:t>
            </a:r>
            <a:r>
              <a:rPr sz="2400" spc="-10" dirty="0">
                <a:latin typeface="Franklin Gothic Medium"/>
                <a:cs typeface="Franklin Gothic Medium"/>
              </a:rPr>
              <a:t> </a:t>
            </a:r>
            <a:r>
              <a:rPr sz="2400" spc="-5" dirty="0">
                <a:latin typeface="Franklin Gothic Medium"/>
                <a:cs typeface="Franklin Gothic Medium"/>
              </a:rPr>
              <a:t>as</a:t>
            </a:r>
            <a:r>
              <a:rPr sz="2400" dirty="0">
                <a:latin typeface="Franklin Gothic Medium"/>
                <a:cs typeface="Franklin Gothic Medium"/>
              </a:rPr>
              <a:t> </a:t>
            </a:r>
            <a:r>
              <a:rPr sz="2400" spc="-5" dirty="0">
                <a:latin typeface="Franklin Gothic Medium"/>
                <a:cs typeface="Franklin Gothic Medium"/>
              </a:rPr>
              <a:t>the</a:t>
            </a:r>
            <a:r>
              <a:rPr sz="2400" spc="10" dirty="0">
                <a:latin typeface="Franklin Gothic Medium"/>
                <a:cs typeface="Franklin Gothic Medium"/>
              </a:rPr>
              <a:t> </a:t>
            </a:r>
            <a:r>
              <a:rPr sz="2400" spc="-5" dirty="0">
                <a:latin typeface="Franklin Gothic Medium"/>
                <a:cs typeface="Franklin Gothic Medium"/>
              </a:rPr>
              <a:t>right</a:t>
            </a:r>
            <a:r>
              <a:rPr sz="2400" spc="5" dirty="0">
                <a:latin typeface="Franklin Gothic Medium"/>
                <a:cs typeface="Franklin Gothic Medium"/>
              </a:rPr>
              <a:t> </a:t>
            </a:r>
            <a:r>
              <a:rPr sz="2400" spc="-30" dirty="0">
                <a:latin typeface="Franklin Gothic Medium"/>
                <a:cs typeface="Franklin Gothic Medium"/>
              </a:rPr>
              <a:t>to</a:t>
            </a:r>
            <a:r>
              <a:rPr sz="2400" spc="10" dirty="0">
                <a:latin typeface="Franklin Gothic Medium"/>
                <a:cs typeface="Franklin Gothic Medium"/>
              </a:rPr>
              <a:t> </a:t>
            </a:r>
            <a:r>
              <a:rPr sz="2400" spc="5" dirty="0">
                <a:latin typeface="Franklin Gothic Medium"/>
                <a:cs typeface="Franklin Gothic Medium"/>
              </a:rPr>
              <a:t>report</a:t>
            </a:r>
            <a:r>
              <a:rPr sz="2400" spc="15" dirty="0">
                <a:latin typeface="Franklin Gothic Medium"/>
                <a:cs typeface="Franklin Gothic Medium"/>
              </a:rPr>
              <a:t> </a:t>
            </a:r>
            <a:r>
              <a:rPr sz="2400" spc="-5" dirty="0">
                <a:latin typeface="Franklin Gothic Medium"/>
                <a:cs typeface="Franklin Gothic Medium"/>
              </a:rPr>
              <a:t>an injury.</a:t>
            </a:r>
            <a:endParaRPr sz="2400" dirty="0">
              <a:latin typeface="Franklin Gothic Medium"/>
              <a:cs typeface="Franklin Gothic Medium"/>
            </a:endParaRPr>
          </a:p>
        </p:txBody>
      </p:sp>
      <p:sp>
        <p:nvSpPr>
          <p:cNvPr id="5" name="object 5"/>
          <p:cNvSpPr txBox="1"/>
          <p:nvPr/>
        </p:nvSpPr>
        <p:spPr>
          <a:xfrm>
            <a:off x="4487671" y="5881442"/>
            <a:ext cx="4195445" cy="610870"/>
          </a:xfrm>
          <a:prstGeom prst="rect">
            <a:avLst/>
          </a:prstGeom>
        </p:spPr>
        <p:txBody>
          <a:bodyPr vert="horz" wrap="square" lIns="0" tIns="12700" rIns="0" bIns="0" rtlCol="0">
            <a:spAutoFit/>
          </a:bodyPr>
          <a:lstStyle/>
          <a:p>
            <a:pPr marL="238125" marR="5080" indent="-226060">
              <a:lnSpc>
                <a:spcPct val="120000"/>
              </a:lnSpc>
              <a:spcBef>
                <a:spcPts val="100"/>
              </a:spcBef>
            </a:pPr>
            <a:r>
              <a:rPr sz="1600" spc="-5" dirty="0">
                <a:latin typeface="Franklin Gothic Medium"/>
                <a:cs typeface="Franklin Gothic Medium"/>
              </a:rPr>
              <a:t>3/12/2012</a:t>
            </a:r>
            <a:r>
              <a:rPr sz="1600" spc="-25" dirty="0">
                <a:latin typeface="Franklin Gothic Medium"/>
                <a:cs typeface="Franklin Gothic Medium"/>
              </a:rPr>
              <a:t> </a:t>
            </a:r>
            <a:r>
              <a:rPr sz="1600" spc="-5" dirty="0">
                <a:latin typeface="Franklin Gothic Medium"/>
                <a:cs typeface="Franklin Gothic Medium"/>
              </a:rPr>
              <a:t>Memo</a:t>
            </a:r>
            <a:r>
              <a:rPr sz="1600" dirty="0">
                <a:latin typeface="Franklin Gothic Medium"/>
                <a:cs typeface="Franklin Gothic Medium"/>
              </a:rPr>
              <a:t> </a:t>
            </a:r>
            <a:r>
              <a:rPr sz="1600" spc="-10" dirty="0">
                <a:latin typeface="Franklin Gothic Medium"/>
                <a:cs typeface="Franklin Gothic Medium"/>
              </a:rPr>
              <a:t>from:</a:t>
            </a:r>
            <a:r>
              <a:rPr sz="1600" spc="15" dirty="0">
                <a:latin typeface="Franklin Gothic Medium"/>
                <a:cs typeface="Franklin Gothic Medium"/>
              </a:rPr>
              <a:t> </a:t>
            </a:r>
            <a:r>
              <a:rPr sz="1600" spc="-5" dirty="0">
                <a:latin typeface="Franklin Gothic Medium"/>
                <a:cs typeface="Franklin Gothic Medium"/>
              </a:rPr>
              <a:t>Richard</a:t>
            </a:r>
            <a:r>
              <a:rPr sz="1600" dirty="0">
                <a:latin typeface="Franklin Gothic Medium"/>
                <a:cs typeface="Franklin Gothic Medium"/>
              </a:rPr>
              <a:t> </a:t>
            </a:r>
            <a:r>
              <a:rPr sz="1600" spc="-5" dirty="0">
                <a:latin typeface="Franklin Gothic Medium"/>
                <a:cs typeface="Franklin Gothic Medium"/>
              </a:rPr>
              <a:t>E.</a:t>
            </a:r>
            <a:r>
              <a:rPr sz="1600" dirty="0">
                <a:latin typeface="Franklin Gothic Medium"/>
                <a:cs typeface="Franklin Gothic Medium"/>
              </a:rPr>
              <a:t> </a:t>
            </a:r>
            <a:r>
              <a:rPr sz="1600" spc="-5" dirty="0">
                <a:latin typeface="Franklin Gothic Medium"/>
                <a:cs typeface="Franklin Gothic Medium"/>
              </a:rPr>
              <a:t>Fairfax, </a:t>
            </a:r>
            <a:r>
              <a:rPr sz="1600" spc="-10" dirty="0">
                <a:latin typeface="Franklin Gothic Medium"/>
                <a:cs typeface="Franklin Gothic Medium"/>
              </a:rPr>
              <a:t>CIH </a:t>
            </a:r>
            <a:r>
              <a:rPr sz="1600" spc="-385" dirty="0">
                <a:latin typeface="Franklin Gothic Medium"/>
                <a:cs typeface="Franklin Gothic Medium"/>
              </a:rPr>
              <a:t> </a:t>
            </a:r>
            <a:r>
              <a:rPr sz="1600" spc="-5" dirty="0">
                <a:latin typeface="Franklin Gothic Medium"/>
                <a:cs typeface="Franklin Gothic Medium"/>
              </a:rPr>
              <a:t>Deputy</a:t>
            </a:r>
            <a:r>
              <a:rPr sz="1600" spc="-10" dirty="0">
                <a:latin typeface="Franklin Gothic Medium"/>
                <a:cs typeface="Franklin Gothic Medium"/>
              </a:rPr>
              <a:t> </a:t>
            </a:r>
            <a:r>
              <a:rPr sz="1600" spc="-5" dirty="0">
                <a:latin typeface="Franklin Gothic Medium"/>
                <a:cs typeface="Franklin Gothic Medium"/>
              </a:rPr>
              <a:t>Assistant</a:t>
            </a:r>
            <a:r>
              <a:rPr sz="1600" dirty="0">
                <a:latin typeface="Franklin Gothic Medium"/>
                <a:cs typeface="Franklin Gothic Medium"/>
              </a:rPr>
              <a:t> </a:t>
            </a:r>
            <a:r>
              <a:rPr sz="1600" spc="-5" dirty="0">
                <a:latin typeface="Franklin Gothic Medium"/>
                <a:cs typeface="Franklin Gothic Medium"/>
              </a:rPr>
              <a:t>Secretary of</a:t>
            </a:r>
            <a:r>
              <a:rPr sz="1600" dirty="0">
                <a:latin typeface="Franklin Gothic Medium"/>
                <a:cs typeface="Franklin Gothic Medium"/>
              </a:rPr>
              <a:t> </a:t>
            </a:r>
            <a:r>
              <a:rPr sz="1600" spc="-5" dirty="0">
                <a:latin typeface="Franklin Gothic Medium"/>
                <a:cs typeface="Franklin Gothic Medium"/>
              </a:rPr>
              <a:t>Labor</a:t>
            </a:r>
            <a:r>
              <a:rPr sz="1600" spc="5" dirty="0">
                <a:latin typeface="Franklin Gothic Medium"/>
                <a:cs typeface="Franklin Gothic Medium"/>
              </a:rPr>
              <a:t> </a:t>
            </a:r>
            <a:r>
              <a:rPr sz="1600" spc="-10" dirty="0">
                <a:latin typeface="Franklin Gothic Medium"/>
                <a:cs typeface="Franklin Gothic Medium"/>
              </a:rPr>
              <a:t>for</a:t>
            </a:r>
            <a:r>
              <a:rPr sz="1600" dirty="0">
                <a:latin typeface="Franklin Gothic Medium"/>
                <a:cs typeface="Franklin Gothic Medium"/>
              </a:rPr>
              <a:t> </a:t>
            </a:r>
            <a:r>
              <a:rPr sz="1600" spc="-5" dirty="0">
                <a:latin typeface="Franklin Gothic Medium"/>
                <a:cs typeface="Franklin Gothic Medium"/>
              </a:rPr>
              <a:t>OSHA</a:t>
            </a:r>
            <a:endParaRPr sz="1600" dirty="0">
              <a:latin typeface="Franklin Gothic Medium"/>
              <a:cs typeface="Franklin Gothic Medium"/>
            </a:endParaRPr>
          </a:p>
        </p:txBody>
      </p:sp>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55</a:t>
            </a:r>
            <a:endParaRPr sz="2800" dirty="0">
              <a:latin typeface="Arial"/>
              <a:cs typeface="Arial"/>
            </a:endParaRPr>
          </a:p>
        </p:txBody>
      </p:sp>
      <p:pic>
        <p:nvPicPr>
          <p:cNvPr id="7" name="object 7"/>
          <p:cNvPicPr/>
          <p:nvPr/>
        </p:nvPicPr>
        <p:blipFill>
          <a:blip r:embed="rId3" cstate="print"/>
          <a:stretch>
            <a:fillRect/>
          </a:stretch>
        </p:blipFill>
        <p:spPr>
          <a:xfrm>
            <a:off x="2724911" y="1447800"/>
            <a:ext cx="3694175" cy="1066799"/>
          </a:xfrm>
          <a:prstGeom prst="rect">
            <a:avLst/>
          </a:prstGeom>
        </p:spPr>
      </p:pic>
      <p:grpSp>
        <p:nvGrpSpPr>
          <p:cNvPr id="8" name="object 8"/>
          <p:cNvGrpSpPr/>
          <p:nvPr/>
        </p:nvGrpSpPr>
        <p:grpSpPr>
          <a:xfrm>
            <a:off x="1066800" y="152400"/>
            <a:ext cx="1188085" cy="795020"/>
            <a:chOff x="1066800" y="152400"/>
            <a:chExt cx="1188085" cy="795020"/>
          </a:xfrm>
        </p:grpSpPr>
        <p:sp>
          <p:nvSpPr>
            <p:cNvPr id="9" name="object 9"/>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0" name="object 10"/>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1" name="object 11"/>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331468"/>
            <a:ext cx="7807959" cy="4427220"/>
          </a:xfrm>
          <a:prstGeom prst="rect">
            <a:avLst/>
          </a:prstGeom>
        </p:spPr>
        <p:txBody>
          <a:bodyPr vert="horz" wrap="square" lIns="0" tIns="13335" rIns="0" bIns="0" rtlCol="0">
            <a:spAutoFit/>
          </a:bodyPr>
          <a:lstStyle/>
          <a:p>
            <a:pPr marL="12700" marR="5080">
              <a:lnSpc>
                <a:spcPct val="100000"/>
              </a:lnSpc>
              <a:spcBef>
                <a:spcPts val="105"/>
              </a:spcBef>
            </a:pPr>
            <a:r>
              <a:rPr sz="2900" b="1" spc="10" dirty="0">
                <a:latin typeface="Franklin Gothic Heavy"/>
                <a:cs typeface="Franklin Gothic Heavy"/>
              </a:rPr>
              <a:t>OSHA,</a:t>
            </a:r>
            <a:r>
              <a:rPr sz="2900" b="1" spc="70" dirty="0">
                <a:latin typeface="Franklin Gothic Heavy"/>
                <a:cs typeface="Franklin Gothic Heavy"/>
              </a:rPr>
              <a:t> </a:t>
            </a:r>
            <a:r>
              <a:rPr sz="2900" b="1" spc="-5" dirty="0">
                <a:latin typeface="Franklin Gothic Heavy"/>
                <a:cs typeface="Franklin Gothic Heavy"/>
              </a:rPr>
              <a:t>NIOSH,</a:t>
            </a:r>
            <a:r>
              <a:rPr sz="2900" b="1" spc="65" dirty="0">
                <a:latin typeface="Franklin Gothic Heavy"/>
                <a:cs typeface="Franklin Gothic Heavy"/>
              </a:rPr>
              <a:t> </a:t>
            </a:r>
            <a:r>
              <a:rPr sz="2900" b="1" spc="-5" dirty="0">
                <a:latin typeface="Franklin Gothic Heavy"/>
                <a:cs typeface="Franklin Gothic Heavy"/>
              </a:rPr>
              <a:t>ANSI,</a:t>
            </a:r>
            <a:r>
              <a:rPr sz="2900" b="1" spc="70" dirty="0">
                <a:latin typeface="Franklin Gothic Heavy"/>
                <a:cs typeface="Franklin Gothic Heavy"/>
              </a:rPr>
              <a:t> </a:t>
            </a:r>
            <a:r>
              <a:rPr sz="2900" b="1" spc="-5" dirty="0">
                <a:latin typeface="Franklin Gothic Heavy"/>
                <a:cs typeface="Franklin Gothic Heavy"/>
              </a:rPr>
              <a:t>and</a:t>
            </a:r>
            <a:r>
              <a:rPr sz="2900" b="1" spc="80" dirty="0">
                <a:latin typeface="Franklin Gothic Heavy"/>
                <a:cs typeface="Franklin Gothic Heavy"/>
              </a:rPr>
              <a:t> </a:t>
            </a:r>
            <a:r>
              <a:rPr sz="2900" b="1" spc="-5" dirty="0">
                <a:latin typeface="Franklin Gothic Heavy"/>
                <a:cs typeface="Franklin Gothic Heavy"/>
              </a:rPr>
              <a:t>DOE</a:t>
            </a:r>
            <a:r>
              <a:rPr sz="2900" b="1" spc="85" dirty="0">
                <a:latin typeface="Franklin Gothic Heavy"/>
                <a:cs typeface="Franklin Gothic Heavy"/>
              </a:rPr>
              <a:t> </a:t>
            </a:r>
            <a:r>
              <a:rPr sz="2900" b="1" spc="-5" dirty="0">
                <a:latin typeface="Franklin Gothic Heavy"/>
                <a:cs typeface="Franklin Gothic Heavy"/>
              </a:rPr>
              <a:t>agree</a:t>
            </a:r>
            <a:r>
              <a:rPr sz="2900" b="1" spc="55" dirty="0">
                <a:latin typeface="Franklin Gothic Heavy"/>
                <a:cs typeface="Franklin Gothic Heavy"/>
              </a:rPr>
              <a:t> </a:t>
            </a:r>
            <a:r>
              <a:rPr sz="2900" b="1" dirty="0">
                <a:latin typeface="Franklin Gothic Heavy"/>
                <a:cs typeface="Franklin Gothic Heavy"/>
              </a:rPr>
              <a:t>on</a:t>
            </a:r>
            <a:r>
              <a:rPr sz="2900" b="1" spc="80" dirty="0">
                <a:latin typeface="Franklin Gothic Heavy"/>
                <a:cs typeface="Franklin Gothic Heavy"/>
              </a:rPr>
              <a:t> </a:t>
            </a:r>
            <a:r>
              <a:rPr sz="2900" b="1" dirty="0">
                <a:latin typeface="Franklin Gothic Heavy"/>
                <a:cs typeface="Franklin Gothic Heavy"/>
              </a:rPr>
              <a:t>the </a:t>
            </a:r>
            <a:r>
              <a:rPr sz="2900" b="1" spc="5" dirty="0">
                <a:latin typeface="Franklin Gothic Heavy"/>
                <a:cs typeface="Franklin Gothic Heavy"/>
              </a:rPr>
              <a:t> </a:t>
            </a:r>
            <a:r>
              <a:rPr sz="2900" b="1" spc="-5" dirty="0">
                <a:latin typeface="Franklin Gothic Heavy"/>
                <a:cs typeface="Franklin Gothic Heavy"/>
              </a:rPr>
              <a:t>six</a:t>
            </a:r>
            <a:r>
              <a:rPr sz="2900" b="1" spc="-10" dirty="0">
                <a:latin typeface="Franklin Gothic Heavy"/>
                <a:cs typeface="Franklin Gothic Heavy"/>
              </a:rPr>
              <a:t> </a:t>
            </a:r>
            <a:r>
              <a:rPr sz="2900" b="1" spc="-5" dirty="0">
                <a:latin typeface="Franklin Gothic Heavy"/>
                <a:cs typeface="Franklin Gothic Heavy"/>
              </a:rPr>
              <a:t>elements</a:t>
            </a:r>
            <a:r>
              <a:rPr sz="2900" b="1" spc="-40" dirty="0">
                <a:latin typeface="Franklin Gothic Heavy"/>
                <a:cs typeface="Franklin Gothic Heavy"/>
              </a:rPr>
              <a:t> </a:t>
            </a:r>
            <a:r>
              <a:rPr sz="2900" b="1" dirty="0">
                <a:latin typeface="Franklin Gothic Heavy"/>
                <a:cs typeface="Franklin Gothic Heavy"/>
              </a:rPr>
              <a:t>of</a:t>
            </a:r>
            <a:r>
              <a:rPr sz="2900" b="1" spc="-10" dirty="0">
                <a:latin typeface="Franklin Gothic Heavy"/>
                <a:cs typeface="Franklin Gothic Heavy"/>
              </a:rPr>
              <a:t> </a:t>
            </a:r>
            <a:r>
              <a:rPr sz="2900" b="1" dirty="0">
                <a:latin typeface="Franklin Gothic Heavy"/>
                <a:cs typeface="Franklin Gothic Heavy"/>
              </a:rPr>
              <a:t>a</a:t>
            </a:r>
            <a:r>
              <a:rPr sz="2900" b="1" spc="-10" dirty="0">
                <a:latin typeface="Franklin Gothic Heavy"/>
                <a:cs typeface="Franklin Gothic Heavy"/>
              </a:rPr>
              <a:t> </a:t>
            </a:r>
            <a:r>
              <a:rPr sz="2900" b="1" dirty="0">
                <a:latin typeface="Franklin Gothic Heavy"/>
                <a:cs typeface="Franklin Gothic Heavy"/>
              </a:rPr>
              <a:t>successful</a:t>
            </a:r>
            <a:r>
              <a:rPr sz="2900" b="1" spc="-55" dirty="0">
                <a:latin typeface="Franklin Gothic Heavy"/>
                <a:cs typeface="Franklin Gothic Heavy"/>
              </a:rPr>
              <a:t> </a:t>
            </a:r>
            <a:r>
              <a:rPr sz="2900" b="1" spc="-5" dirty="0">
                <a:latin typeface="Franklin Gothic Heavy"/>
                <a:cs typeface="Franklin Gothic Heavy"/>
              </a:rPr>
              <a:t>safety</a:t>
            </a:r>
            <a:r>
              <a:rPr sz="2900" b="1" spc="-20" dirty="0">
                <a:latin typeface="Franklin Gothic Heavy"/>
                <a:cs typeface="Franklin Gothic Heavy"/>
              </a:rPr>
              <a:t> </a:t>
            </a:r>
            <a:r>
              <a:rPr sz="2900" b="1" spc="-5" dirty="0">
                <a:latin typeface="Franklin Gothic Heavy"/>
                <a:cs typeface="Franklin Gothic Heavy"/>
              </a:rPr>
              <a:t>program.</a:t>
            </a:r>
            <a:endParaRPr sz="2900" dirty="0">
              <a:latin typeface="Franklin Gothic Heavy"/>
              <a:cs typeface="Franklin Gothic Heavy"/>
            </a:endParaRPr>
          </a:p>
          <a:p>
            <a:pPr marL="12700">
              <a:lnSpc>
                <a:spcPct val="100000"/>
              </a:lnSpc>
              <a:spcBef>
                <a:spcPts val="1320"/>
              </a:spcBef>
            </a:pPr>
            <a:r>
              <a:rPr sz="2800" spc="-5" dirty="0">
                <a:latin typeface="Franklin Gothic Medium"/>
                <a:cs typeface="Franklin Gothic Medium"/>
              </a:rPr>
              <a:t>What </a:t>
            </a:r>
            <a:r>
              <a:rPr sz="2800" spc="-10" dirty="0">
                <a:latin typeface="Franklin Gothic Medium"/>
                <a:cs typeface="Franklin Gothic Medium"/>
              </a:rPr>
              <a:t>do</a:t>
            </a:r>
            <a:r>
              <a:rPr sz="2800" dirty="0">
                <a:latin typeface="Franklin Gothic Medium"/>
                <a:cs typeface="Franklin Gothic Medium"/>
              </a:rPr>
              <a:t> </a:t>
            </a:r>
            <a:r>
              <a:rPr sz="2800" spc="-25" dirty="0">
                <a:latin typeface="Franklin Gothic Medium"/>
                <a:cs typeface="Franklin Gothic Medium"/>
              </a:rPr>
              <a:t>you</a:t>
            </a:r>
            <a:r>
              <a:rPr sz="2800" dirty="0">
                <a:latin typeface="Franklin Gothic Medium"/>
                <a:cs typeface="Franklin Gothic Medium"/>
              </a:rPr>
              <a:t> </a:t>
            </a:r>
            <a:r>
              <a:rPr sz="2800" spc="-10" dirty="0">
                <a:latin typeface="Franklin Gothic Medium"/>
                <a:cs typeface="Franklin Gothic Medium"/>
              </a:rPr>
              <a:t>think </a:t>
            </a:r>
            <a:r>
              <a:rPr sz="2800" spc="-20" dirty="0">
                <a:latin typeface="Franklin Gothic Medium"/>
                <a:cs typeface="Franklin Gothic Medium"/>
              </a:rPr>
              <a:t>they</a:t>
            </a:r>
            <a:r>
              <a:rPr sz="2800" spc="-10" dirty="0">
                <a:latin typeface="Franklin Gothic Medium"/>
                <a:cs typeface="Franklin Gothic Medium"/>
              </a:rPr>
              <a:t> </a:t>
            </a:r>
            <a:r>
              <a:rPr sz="2800" spc="-5" dirty="0">
                <a:latin typeface="Franklin Gothic Medium"/>
                <a:cs typeface="Franklin Gothic Medium"/>
              </a:rPr>
              <a:t>are?</a:t>
            </a:r>
            <a:endParaRPr sz="2800" dirty="0">
              <a:latin typeface="Franklin Gothic Medium"/>
              <a:cs typeface="Franklin Gothic Medium"/>
            </a:endParaRPr>
          </a:p>
          <a:p>
            <a:pPr marL="1289685" indent="-515620">
              <a:lnSpc>
                <a:spcPct val="100000"/>
              </a:lnSpc>
              <a:spcBef>
                <a:spcPts val="1170"/>
              </a:spcBef>
              <a:buAutoNum type="arabicPeriod"/>
              <a:tabLst>
                <a:tab pos="1289685" algn="l"/>
                <a:tab pos="1290320" algn="l"/>
              </a:tabLst>
            </a:pPr>
            <a:r>
              <a:rPr sz="2400" spc="-5" dirty="0">
                <a:latin typeface="Franklin Gothic Medium"/>
                <a:cs typeface="Franklin Gothic Medium"/>
              </a:rPr>
              <a:t>Management</a:t>
            </a:r>
            <a:r>
              <a:rPr sz="2400" spc="-20" dirty="0">
                <a:latin typeface="Franklin Gothic Medium"/>
                <a:cs typeface="Franklin Gothic Medium"/>
              </a:rPr>
              <a:t> </a:t>
            </a:r>
            <a:r>
              <a:rPr sz="2400" spc="-5" dirty="0">
                <a:latin typeface="Franklin Gothic Medium"/>
                <a:cs typeface="Franklin Gothic Medium"/>
              </a:rPr>
              <a:t>commitment</a:t>
            </a:r>
            <a:endParaRPr sz="2400" dirty="0">
              <a:latin typeface="Franklin Gothic Medium"/>
              <a:cs typeface="Franklin Gothic Medium"/>
            </a:endParaRPr>
          </a:p>
          <a:p>
            <a:pPr marL="1289685" indent="-515620">
              <a:lnSpc>
                <a:spcPct val="100000"/>
              </a:lnSpc>
              <a:spcBef>
                <a:spcPts val="910"/>
              </a:spcBef>
              <a:buAutoNum type="arabicPeriod"/>
              <a:tabLst>
                <a:tab pos="1289685" algn="l"/>
                <a:tab pos="1290320" algn="l"/>
              </a:tabLst>
            </a:pPr>
            <a:r>
              <a:rPr sz="2400" spc="-15" dirty="0">
                <a:latin typeface="Franklin Gothic Medium"/>
                <a:cs typeface="Franklin Gothic Medium"/>
              </a:rPr>
              <a:t>Employee</a:t>
            </a:r>
            <a:r>
              <a:rPr sz="2400" spc="-25" dirty="0">
                <a:latin typeface="Franklin Gothic Medium"/>
                <a:cs typeface="Franklin Gothic Medium"/>
              </a:rPr>
              <a:t> </a:t>
            </a:r>
            <a:r>
              <a:rPr sz="2400" spc="-10" dirty="0">
                <a:latin typeface="Franklin Gothic Medium"/>
                <a:cs typeface="Franklin Gothic Medium"/>
              </a:rPr>
              <a:t>involvement</a:t>
            </a:r>
            <a:endParaRPr sz="2400" dirty="0">
              <a:latin typeface="Franklin Gothic Medium"/>
              <a:cs typeface="Franklin Gothic Medium"/>
            </a:endParaRPr>
          </a:p>
          <a:p>
            <a:pPr marL="1289685" indent="-515620">
              <a:lnSpc>
                <a:spcPct val="100000"/>
              </a:lnSpc>
              <a:spcBef>
                <a:spcPts val="915"/>
              </a:spcBef>
              <a:buAutoNum type="arabicPeriod"/>
              <a:tabLst>
                <a:tab pos="1289685" algn="l"/>
                <a:tab pos="1290320" algn="l"/>
              </a:tabLst>
            </a:pPr>
            <a:r>
              <a:rPr sz="2400" spc="-5" dirty="0">
                <a:latin typeface="Franklin Gothic Medium"/>
                <a:cs typeface="Franklin Gothic Medium"/>
              </a:rPr>
              <a:t>Hazard</a:t>
            </a:r>
            <a:r>
              <a:rPr sz="2400" spc="-10" dirty="0">
                <a:latin typeface="Franklin Gothic Medium"/>
                <a:cs typeface="Franklin Gothic Medium"/>
              </a:rPr>
              <a:t> </a:t>
            </a:r>
            <a:r>
              <a:rPr sz="2400" spc="-5" dirty="0">
                <a:latin typeface="Franklin Gothic Medium"/>
                <a:cs typeface="Franklin Gothic Medium"/>
              </a:rPr>
              <a:t>identification</a:t>
            </a:r>
            <a:r>
              <a:rPr sz="2400" spc="5" dirty="0">
                <a:latin typeface="Franklin Gothic Medium"/>
                <a:cs typeface="Franklin Gothic Medium"/>
              </a:rPr>
              <a:t> </a:t>
            </a:r>
            <a:r>
              <a:rPr sz="2400" spc="-5" dirty="0">
                <a:latin typeface="Franklin Gothic Medium"/>
                <a:cs typeface="Franklin Gothic Medium"/>
              </a:rPr>
              <a:t>and assessment</a:t>
            </a:r>
            <a:endParaRPr sz="2400" dirty="0">
              <a:latin typeface="Franklin Gothic Medium"/>
              <a:cs typeface="Franklin Gothic Medium"/>
            </a:endParaRPr>
          </a:p>
          <a:p>
            <a:pPr marL="1289685" indent="-515620">
              <a:lnSpc>
                <a:spcPct val="100000"/>
              </a:lnSpc>
              <a:spcBef>
                <a:spcPts val="910"/>
              </a:spcBef>
              <a:buAutoNum type="arabicPeriod"/>
              <a:tabLst>
                <a:tab pos="1289685" algn="l"/>
                <a:tab pos="1290320" algn="l"/>
              </a:tabLst>
            </a:pPr>
            <a:r>
              <a:rPr sz="2400" spc="-5" dirty="0">
                <a:latin typeface="Franklin Gothic Medium"/>
                <a:cs typeface="Franklin Gothic Medium"/>
              </a:rPr>
              <a:t>Hazard</a:t>
            </a:r>
            <a:r>
              <a:rPr sz="2400" spc="-10" dirty="0">
                <a:latin typeface="Franklin Gothic Medium"/>
                <a:cs typeface="Franklin Gothic Medium"/>
              </a:rPr>
              <a:t> prevention</a:t>
            </a:r>
            <a:r>
              <a:rPr sz="2400" dirty="0">
                <a:latin typeface="Franklin Gothic Medium"/>
                <a:cs typeface="Franklin Gothic Medium"/>
              </a:rPr>
              <a:t> </a:t>
            </a:r>
            <a:r>
              <a:rPr sz="2400" spc="-5" dirty="0">
                <a:latin typeface="Franklin Gothic Medium"/>
                <a:cs typeface="Franklin Gothic Medium"/>
              </a:rPr>
              <a:t>and </a:t>
            </a:r>
            <a:r>
              <a:rPr sz="2400" spc="-10" dirty="0">
                <a:latin typeface="Franklin Gothic Medium"/>
                <a:cs typeface="Franklin Gothic Medium"/>
              </a:rPr>
              <a:t>control</a:t>
            </a:r>
            <a:endParaRPr sz="2400" dirty="0">
              <a:latin typeface="Franklin Gothic Medium"/>
              <a:cs typeface="Franklin Gothic Medium"/>
            </a:endParaRPr>
          </a:p>
          <a:p>
            <a:pPr marL="1289685" indent="-515620">
              <a:lnSpc>
                <a:spcPct val="100000"/>
              </a:lnSpc>
              <a:spcBef>
                <a:spcPts val="910"/>
              </a:spcBef>
              <a:buAutoNum type="arabicPeriod"/>
              <a:tabLst>
                <a:tab pos="1289685" algn="l"/>
                <a:tab pos="1290320" algn="l"/>
              </a:tabLst>
            </a:pPr>
            <a:r>
              <a:rPr sz="2400" spc="-5" dirty="0">
                <a:latin typeface="Franklin Gothic Medium"/>
                <a:cs typeface="Franklin Gothic Medium"/>
              </a:rPr>
              <a:t>Education</a:t>
            </a:r>
            <a:r>
              <a:rPr sz="2400" spc="-15" dirty="0">
                <a:latin typeface="Franklin Gothic Medium"/>
                <a:cs typeface="Franklin Gothic Medium"/>
              </a:rPr>
              <a:t> </a:t>
            </a:r>
            <a:r>
              <a:rPr sz="2400" spc="-5" dirty="0">
                <a:latin typeface="Franklin Gothic Medium"/>
                <a:cs typeface="Franklin Gothic Medium"/>
              </a:rPr>
              <a:t>and</a:t>
            </a:r>
            <a:r>
              <a:rPr sz="2400" spc="-20" dirty="0">
                <a:latin typeface="Franklin Gothic Medium"/>
                <a:cs typeface="Franklin Gothic Medium"/>
              </a:rPr>
              <a:t> </a:t>
            </a:r>
            <a:r>
              <a:rPr sz="2400" spc="-5" dirty="0">
                <a:latin typeface="Franklin Gothic Medium"/>
                <a:cs typeface="Franklin Gothic Medium"/>
              </a:rPr>
              <a:t>training</a:t>
            </a:r>
            <a:endParaRPr sz="2400" dirty="0">
              <a:latin typeface="Franklin Gothic Medium"/>
              <a:cs typeface="Franklin Gothic Medium"/>
            </a:endParaRPr>
          </a:p>
          <a:p>
            <a:pPr marL="1289685" indent="-515620">
              <a:lnSpc>
                <a:spcPct val="100000"/>
              </a:lnSpc>
              <a:spcBef>
                <a:spcPts val="915"/>
              </a:spcBef>
              <a:buAutoNum type="arabicPeriod"/>
              <a:tabLst>
                <a:tab pos="1289685" algn="l"/>
                <a:tab pos="1290320" algn="l"/>
              </a:tabLst>
            </a:pPr>
            <a:r>
              <a:rPr sz="2400" spc="-5" dirty="0">
                <a:latin typeface="Franklin Gothic Medium"/>
                <a:cs typeface="Franklin Gothic Medium"/>
              </a:rPr>
              <a:t>Program</a:t>
            </a:r>
            <a:r>
              <a:rPr sz="2400" dirty="0">
                <a:latin typeface="Franklin Gothic Medium"/>
                <a:cs typeface="Franklin Gothic Medium"/>
              </a:rPr>
              <a:t> </a:t>
            </a:r>
            <a:r>
              <a:rPr sz="2400" spc="-10" dirty="0">
                <a:latin typeface="Franklin Gothic Medium"/>
                <a:cs typeface="Franklin Gothic Medium"/>
              </a:rPr>
              <a:t>evaluation</a:t>
            </a:r>
            <a:r>
              <a:rPr sz="2400" dirty="0">
                <a:latin typeface="Franklin Gothic Medium"/>
                <a:cs typeface="Franklin Gothic Medium"/>
              </a:rPr>
              <a:t> </a:t>
            </a:r>
            <a:r>
              <a:rPr sz="2400" spc="-5" dirty="0">
                <a:latin typeface="Franklin Gothic Medium"/>
                <a:cs typeface="Franklin Gothic Medium"/>
              </a:rPr>
              <a:t>and</a:t>
            </a:r>
            <a:r>
              <a:rPr sz="2400" spc="-10" dirty="0">
                <a:latin typeface="Franklin Gothic Medium"/>
                <a:cs typeface="Franklin Gothic Medium"/>
              </a:rPr>
              <a:t> improvement</a:t>
            </a:r>
            <a:endParaRPr sz="2400" dirty="0">
              <a:latin typeface="Franklin Gothic Medium"/>
              <a:cs typeface="Franklin Gothic Medium"/>
            </a:endParaRPr>
          </a:p>
        </p:txBody>
      </p:sp>
      <p:grpSp>
        <p:nvGrpSpPr>
          <p:cNvPr id="5" name="object 5"/>
          <p:cNvGrpSpPr/>
          <p:nvPr/>
        </p:nvGrpSpPr>
        <p:grpSpPr>
          <a:xfrm>
            <a:off x="33528" y="5105400"/>
            <a:ext cx="9110980" cy="1752600"/>
            <a:chOff x="33528" y="5105400"/>
            <a:chExt cx="9110980" cy="1752600"/>
          </a:xfrm>
        </p:grpSpPr>
        <p:pic>
          <p:nvPicPr>
            <p:cNvPr id="6" name="object 6"/>
            <p:cNvPicPr/>
            <p:nvPr/>
          </p:nvPicPr>
          <p:blipFill>
            <a:blip r:embed="rId2" cstate="print"/>
            <a:stretch>
              <a:fillRect/>
            </a:stretch>
          </p:blipFill>
          <p:spPr>
            <a:xfrm>
              <a:off x="33528" y="5748527"/>
              <a:ext cx="2569463" cy="1109472"/>
            </a:xfrm>
            <a:prstGeom prst="rect">
              <a:avLst/>
            </a:prstGeom>
          </p:spPr>
        </p:pic>
        <p:pic>
          <p:nvPicPr>
            <p:cNvPr id="7" name="object 7"/>
            <p:cNvPicPr/>
            <p:nvPr/>
          </p:nvPicPr>
          <p:blipFill>
            <a:blip r:embed="rId3" cstate="print"/>
            <a:stretch>
              <a:fillRect/>
            </a:stretch>
          </p:blipFill>
          <p:spPr>
            <a:xfrm>
              <a:off x="228599" y="5943600"/>
              <a:ext cx="1981199" cy="573023"/>
            </a:xfrm>
            <a:prstGeom prst="rect">
              <a:avLst/>
            </a:prstGeom>
          </p:spPr>
        </p:pic>
        <p:pic>
          <p:nvPicPr>
            <p:cNvPr id="8" name="object 8"/>
            <p:cNvPicPr/>
            <p:nvPr/>
          </p:nvPicPr>
          <p:blipFill>
            <a:blip r:embed="rId4" cstate="print"/>
            <a:stretch>
              <a:fillRect/>
            </a:stretch>
          </p:blipFill>
          <p:spPr>
            <a:xfrm>
              <a:off x="2395728" y="5672327"/>
              <a:ext cx="3026651" cy="1185672"/>
            </a:xfrm>
            <a:prstGeom prst="rect">
              <a:avLst/>
            </a:prstGeom>
          </p:spPr>
        </p:pic>
        <p:pic>
          <p:nvPicPr>
            <p:cNvPr id="9" name="object 9"/>
            <p:cNvPicPr/>
            <p:nvPr/>
          </p:nvPicPr>
          <p:blipFill>
            <a:blip r:embed="rId5" cstate="print"/>
            <a:stretch>
              <a:fillRect/>
            </a:stretch>
          </p:blipFill>
          <p:spPr>
            <a:xfrm>
              <a:off x="2590800" y="5867399"/>
              <a:ext cx="2438399" cy="670559"/>
            </a:xfrm>
            <a:prstGeom prst="rect">
              <a:avLst/>
            </a:prstGeom>
          </p:spPr>
        </p:pic>
        <p:pic>
          <p:nvPicPr>
            <p:cNvPr id="10" name="object 10"/>
            <p:cNvPicPr/>
            <p:nvPr/>
          </p:nvPicPr>
          <p:blipFill>
            <a:blip r:embed="rId6" cstate="print"/>
            <a:stretch>
              <a:fillRect/>
            </a:stretch>
          </p:blipFill>
          <p:spPr>
            <a:xfrm>
              <a:off x="4978907" y="5519927"/>
              <a:ext cx="3110483" cy="1338072"/>
            </a:xfrm>
            <a:prstGeom prst="rect">
              <a:avLst/>
            </a:prstGeom>
          </p:spPr>
        </p:pic>
        <p:pic>
          <p:nvPicPr>
            <p:cNvPr id="11" name="object 11"/>
            <p:cNvPicPr/>
            <p:nvPr/>
          </p:nvPicPr>
          <p:blipFill>
            <a:blip r:embed="rId7" cstate="print"/>
            <a:stretch>
              <a:fillRect/>
            </a:stretch>
          </p:blipFill>
          <p:spPr>
            <a:xfrm>
              <a:off x="5173980" y="5715000"/>
              <a:ext cx="2522207" cy="914399"/>
            </a:xfrm>
            <a:prstGeom prst="rect">
              <a:avLst/>
            </a:prstGeom>
          </p:spPr>
        </p:pic>
        <p:pic>
          <p:nvPicPr>
            <p:cNvPr id="12" name="object 12"/>
            <p:cNvPicPr/>
            <p:nvPr/>
          </p:nvPicPr>
          <p:blipFill>
            <a:blip r:embed="rId8" cstate="print"/>
            <a:stretch>
              <a:fillRect/>
            </a:stretch>
          </p:blipFill>
          <p:spPr>
            <a:xfrm>
              <a:off x="7348728" y="5105400"/>
              <a:ext cx="1795271" cy="1752600"/>
            </a:xfrm>
            <a:prstGeom prst="rect">
              <a:avLst/>
            </a:prstGeom>
          </p:spPr>
        </p:pic>
        <p:pic>
          <p:nvPicPr>
            <p:cNvPr id="13" name="object 13"/>
            <p:cNvPicPr/>
            <p:nvPr/>
          </p:nvPicPr>
          <p:blipFill>
            <a:blip r:embed="rId9" cstate="print"/>
            <a:stretch>
              <a:fillRect/>
            </a:stretch>
          </p:blipFill>
          <p:spPr>
            <a:xfrm>
              <a:off x="7543799" y="5300472"/>
              <a:ext cx="1295400" cy="1295400"/>
            </a:xfrm>
            <a:prstGeom prst="rect">
              <a:avLst/>
            </a:prstGeom>
          </p:spPr>
        </p:pic>
      </p:grpSp>
      <p:sp>
        <p:nvSpPr>
          <p:cNvPr id="14" name="object 14"/>
          <p:cNvSpPr txBox="1"/>
          <p:nvPr/>
        </p:nvSpPr>
        <p:spPr>
          <a:xfrm>
            <a:off x="7984442" y="6535405"/>
            <a:ext cx="398145" cy="281940"/>
          </a:xfrm>
          <a:prstGeom prst="rect">
            <a:avLst/>
          </a:prstGeom>
        </p:spPr>
        <p:txBody>
          <a:bodyPr vert="horz" wrap="square" lIns="0" tIns="16510" rIns="0" bIns="0" rtlCol="0">
            <a:spAutoFit/>
          </a:bodyPr>
          <a:lstStyle/>
          <a:p>
            <a:pPr marL="12700">
              <a:lnSpc>
                <a:spcPct val="100000"/>
              </a:lnSpc>
              <a:spcBef>
                <a:spcPts val="130"/>
              </a:spcBef>
            </a:pPr>
            <a:r>
              <a:rPr sz="1650" i="1" spc="-40" dirty="0">
                <a:latin typeface="Franklin Gothic Medium"/>
                <a:cs typeface="Franklin Gothic Medium"/>
              </a:rPr>
              <a:t>D</a:t>
            </a:r>
            <a:r>
              <a:rPr sz="1650" i="1" spc="-15" dirty="0">
                <a:latin typeface="Franklin Gothic Medium"/>
                <a:cs typeface="Franklin Gothic Medium"/>
              </a:rPr>
              <a:t>O</a:t>
            </a:r>
            <a:r>
              <a:rPr sz="1650" i="1" spc="-30" dirty="0">
                <a:latin typeface="Franklin Gothic Medium"/>
                <a:cs typeface="Franklin Gothic Medium"/>
              </a:rPr>
              <a:t>E</a:t>
            </a:r>
            <a:endParaRPr sz="1650" dirty="0">
              <a:latin typeface="Franklin Gothic Medium"/>
              <a:cs typeface="Franklin Gothic Medium"/>
            </a:endParaRPr>
          </a:p>
        </p:txBody>
      </p:sp>
      <p:sp>
        <p:nvSpPr>
          <p:cNvPr id="15" name="object 15"/>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4</a:t>
            </a:r>
            <a:endParaRPr sz="2800" dirty="0">
              <a:latin typeface="Arial"/>
              <a:cs typeface="Arial"/>
            </a:endParaRPr>
          </a:p>
        </p:txBody>
      </p:sp>
      <p:pic>
        <p:nvPicPr>
          <p:cNvPr id="16" name="object 16"/>
          <p:cNvPicPr/>
          <p:nvPr/>
        </p:nvPicPr>
        <p:blipFill>
          <a:blip r:embed="rId10" cstate="print"/>
          <a:stretch>
            <a:fillRect/>
          </a:stretch>
        </p:blipFill>
        <p:spPr>
          <a:xfrm>
            <a:off x="6248400" y="2286000"/>
            <a:ext cx="998219" cy="1295399"/>
          </a:xfrm>
          <a:prstGeom prst="rect">
            <a:avLst/>
          </a:prstGeom>
        </p:spPr>
      </p:pic>
      <p:grpSp>
        <p:nvGrpSpPr>
          <p:cNvPr id="17" name="object 17"/>
          <p:cNvGrpSpPr/>
          <p:nvPr/>
        </p:nvGrpSpPr>
        <p:grpSpPr>
          <a:xfrm>
            <a:off x="1066800" y="152400"/>
            <a:ext cx="1188085" cy="795020"/>
            <a:chOff x="1066800" y="152400"/>
            <a:chExt cx="1188085" cy="795020"/>
          </a:xfrm>
        </p:grpSpPr>
        <p:sp>
          <p:nvSpPr>
            <p:cNvPr id="18" name="object 1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9" name="object 1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20" name="object 20"/>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746918" y="2189479"/>
            <a:ext cx="7800975" cy="1853564"/>
          </a:xfrm>
          <a:prstGeom prst="rect">
            <a:avLst/>
          </a:prstGeom>
        </p:spPr>
        <p:txBody>
          <a:bodyPr vert="horz" wrap="square" lIns="0" tIns="12065" rIns="0" bIns="0" rtlCol="0">
            <a:spAutoFit/>
          </a:bodyPr>
          <a:lstStyle/>
          <a:p>
            <a:pPr marL="12700" marR="5080" algn="ctr">
              <a:lnSpc>
                <a:spcPct val="100000"/>
              </a:lnSpc>
              <a:spcBef>
                <a:spcPts val="95"/>
              </a:spcBef>
            </a:pPr>
            <a:r>
              <a:rPr sz="4000" b="1" spc="-10" dirty="0">
                <a:latin typeface="Franklin Gothic Heavy"/>
                <a:cs typeface="Franklin Gothic Heavy"/>
              </a:rPr>
              <a:t>What</a:t>
            </a:r>
            <a:r>
              <a:rPr sz="4000" b="1" spc="-5" dirty="0">
                <a:latin typeface="Franklin Gothic Heavy"/>
                <a:cs typeface="Franklin Gothic Heavy"/>
              </a:rPr>
              <a:t> </a:t>
            </a:r>
            <a:r>
              <a:rPr sz="4000" b="1" spc="-10" dirty="0">
                <a:latin typeface="Franklin Gothic Heavy"/>
                <a:cs typeface="Franklin Gothic Heavy"/>
              </a:rPr>
              <a:t>is</a:t>
            </a:r>
            <a:r>
              <a:rPr sz="4000" b="1" spc="-5" dirty="0">
                <a:latin typeface="Franklin Gothic Heavy"/>
                <a:cs typeface="Franklin Gothic Heavy"/>
              </a:rPr>
              <a:t> wrong</a:t>
            </a:r>
            <a:r>
              <a:rPr sz="4000" b="1" dirty="0">
                <a:latin typeface="Franklin Gothic Heavy"/>
                <a:cs typeface="Franklin Gothic Heavy"/>
              </a:rPr>
              <a:t> </a:t>
            </a:r>
            <a:r>
              <a:rPr sz="4000" b="1" spc="-10" dirty="0">
                <a:latin typeface="Franklin Gothic Heavy"/>
                <a:cs typeface="Franklin Gothic Heavy"/>
              </a:rPr>
              <a:t>with</a:t>
            </a:r>
            <a:r>
              <a:rPr sz="4000" b="1" spc="5" dirty="0">
                <a:latin typeface="Franklin Gothic Heavy"/>
                <a:cs typeface="Franklin Gothic Heavy"/>
              </a:rPr>
              <a:t> </a:t>
            </a:r>
            <a:r>
              <a:rPr sz="4000" b="1" spc="-5" dirty="0">
                <a:latin typeface="Franklin Gothic Heavy"/>
                <a:cs typeface="Franklin Gothic Heavy"/>
              </a:rPr>
              <a:t>the </a:t>
            </a:r>
            <a:r>
              <a:rPr sz="4000" b="1" spc="-15" dirty="0">
                <a:latin typeface="Franklin Gothic Heavy"/>
                <a:cs typeface="Franklin Gothic Heavy"/>
              </a:rPr>
              <a:t>following </a:t>
            </a:r>
            <a:r>
              <a:rPr sz="4000" b="1" spc="-990" dirty="0">
                <a:latin typeface="Franklin Gothic Heavy"/>
                <a:cs typeface="Franklin Gothic Heavy"/>
              </a:rPr>
              <a:t> </a:t>
            </a:r>
            <a:r>
              <a:rPr sz="4000" b="1" spc="-5" dirty="0">
                <a:latin typeface="Franklin Gothic Heavy"/>
                <a:cs typeface="Franklin Gothic Heavy"/>
              </a:rPr>
              <a:t>statements</a:t>
            </a:r>
            <a:r>
              <a:rPr sz="4000" b="1" spc="30" dirty="0">
                <a:latin typeface="Franklin Gothic Heavy"/>
                <a:cs typeface="Franklin Gothic Heavy"/>
              </a:rPr>
              <a:t> </a:t>
            </a:r>
            <a:r>
              <a:rPr sz="4000" b="1" spc="-5" dirty="0">
                <a:latin typeface="Franklin Gothic Heavy"/>
                <a:cs typeface="Franklin Gothic Heavy"/>
              </a:rPr>
              <a:t>from</a:t>
            </a:r>
            <a:r>
              <a:rPr sz="4000" b="1" spc="-10" dirty="0">
                <a:latin typeface="Franklin Gothic Heavy"/>
                <a:cs typeface="Franklin Gothic Heavy"/>
              </a:rPr>
              <a:t> actual</a:t>
            </a:r>
            <a:endParaRPr sz="4000" dirty="0">
              <a:latin typeface="Franklin Gothic Heavy"/>
              <a:cs typeface="Franklin Gothic Heavy"/>
            </a:endParaRPr>
          </a:p>
          <a:p>
            <a:pPr marL="1270" algn="ctr">
              <a:lnSpc>
                <a:spcPts val="4800"/>
              </a:lnSpc>
            </a:pPr>
            <a:r>
              <a:rPr sz="4000" b="1" spc="-10" dirty="0">
                <a:latin typeface="Franklin Gothic Heavy"/>
                <a:cs typeface="Franklin Gothic Heavy"/>
              </a:rPr>
              <a:t>Safety </a:t>
            </a:r>
            <a:r>
              <a:rPr sz="4000" b="1" spc="-15" dirty="0">
                <a:latin typeface="Franklin Gothic Heavy"/>
                <a:cs typeface="Franklin Gothic Heavy"/>
              </a:rPr>
              <a:t>Incentive</a:t>
            </a:r>
            <a:r>
              <a:rPr sz="4000" b="1" dirty="0">
                <a:latin typeface="Franklin Gothic Heavy"/>
                <a:cs typeface="Franklin Gothic Heavy"/>
              </a:rPr>
              <a:t> </a:t>
            </a:r>
            <a:r>
              <a:rPr sz="4000" b="1" spc="-10" dirty="0">
                <a:latin typeface="Franklin Gothic Heavy"/>
                <a:cs typeface="Franklin Gothic Heavy"/>
              </a:rPr>
              <a:t>Programs?</a:t>
            </a:r>
            <a:endParaRPr sz="4000" dirty="0">
              <a:latin typeface="Franklin Gothic Heavy"/>
              <a:cs typeface="Franklin Gothic Heavy"/>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267335">
              <a:lnSpc>
                <a:spcPct val="100000"/>
              </a:lnSpc>
              <a:spcBef>
                <a:spcPts val="95"/>
              </a:spcBef>
            </a:pPr>
            <a:r>
              <a:rPr sz="2800" dirty="0">
                <a:solidFill>
                  <a:srgbClr val="FFFFFF"/>
                </a:solidFill>
                <a:latin typeface="Arial"/>
                <a:cs typeface="Arial"/>
              </a:rPr>
              <a:t>56</a:t>
            </a:r>
            <a:endParaRPr sz="2800" dirty="0">
              <a:latin typeface="Arial"/>
              <a:cs typeface="Arial"/>
            </a:endParaRPr>
          </a:p>
        </p:txBody>
      </p:sp>
      <p:grpSp>
        <p:nvGrpSpPr>
          <p:cNvPr id="6" name="object 6"/>
          <p:cNvGrpSpPr/>
          <p:nvPr/>
        </p:nvGrpSpPr>
        <p:grpSpPr>
          <a:xfrm>
            <a:off x="1066800" y="152400"/>
            <a:ext cx="1188085" cy="795020"/>
            <a:chOff x="1066800" y="152400"/>
            <a:chExt cx="1188085" cy="795020"/>
          </a:xfrm>
        </p:grpSpPr>
        <p:sp>
          <p:nvSpPr>
            <p:cNvPr id="7" name="object 7"/>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8" name="object 8"/>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9" name="object 9"/>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pic>
        <p:nvPicPr>
          <p:cNvPr id="4" name="object 4"/>
          <p:cNvPicPr/>
          <p:nvPr/>
        </p:nvPicPr>
        <p:blipFill>
          <a:blip r:embed="rId3" cstate="print"/>
          <a:stretch>
            <a:fillRect/>
          </a:stretch>
        </p:blipFill>
        <p:spPr>
          <a:xfrm>
            <a:off x="6358128" y="1298447"/>
            <a:ext cx="2633471" cy="2435351"/>
          </a:xfrm>
          <a:prstGeom prst="rect">
            <a:avLst/>
          </a:prstGeom>
        </p:spPr>
      </p:pic>
      <p:sp>
        <p:nvSpPr>
          <p:cNvPr id="5" name="object 5"/>
          <p:cNvSpPr txBox="1"/>
          <p:nvPr/>
        </p:nvSpPr>
        <p:spPr>
          <a:xfrm>
            <a:off x="535940" y="1398682"/>
            <a:ext cx="7773670" cy="4734560"/>
          </a:xfrm>
          <a:prstGeom prst="rect">
            <a:avLst/>
          </a:prstGeom>
        </p:spPr>
        <p:txBody>
          <a:bodyPr vert="horz" wrap="square" lIns="0" tIns="13335" rIns="0" bIns="0" rtlCol="0">
            <a:spAutoFit/>
          </a:bodyPr>
          <a:lstStyle/>
          <a:p>
            <a:pPr marL="63500">
              <a:lnSpc>
                <a:spcPct val="100000"/>
              </a:lnSpc>
              <a:spcBef>
                <a:spcPts val="105"/>
              </a:spcBef>
            </a:pPr>
            <a:r>
              <a:rPr sz="4400" b="1" spc="-5" dirty="0">
                <a:solidFill>
                  <a:srgbClr val="1A4E34"/>
                </a:solidFill>
                <a:latin typeface="Comic Sans MS"/>
                <a:cs typeface="Comic Sans MS"/>
              </a:rPr>
              <a:t>$$</a:t>
            </a:r>
            <a:r>
              <a:rPr sz="4400" b="1" spc="-15" dirty="0">
                <a:solidFill>
                  <a:srgbClr val="1A4E34"/>
                </a:solidFill>
                <a:latin typeface="Comic Sans MS"/>
                <a:cs typeface="Comic Sans MS"/>
              </a:rPr>
              <a:t> </a:t>
            </a:r>
            <a:r>
              <a:rPr sz="4400" b="1" dirty="0">
                <a:latin typeface="Comic Sans MS"/>
                <a:cs typeface="Comic Sans MS"/>
              </a:rPr>
              <a:t>Company</a:t>
            </a:r>
            <a:r>
              <a:rPr sz="4400" b="1" spc="-30" dirty="0">
                <a:latin typeface="Comic Sans MS"/>
                <a:cs typeface="Comic Sans MS"/>
              </a:rPr>
              <a:t> </a:t>
            </a:r>
            <a:r>
              <a:rPr sz="4400" b="1" dirty="0">
                <a:latin typeface="Comic Sans MS"/>
                <a:cs typeface="Comic Sans MS"/>
              </a:rPr>
              <a:t>Cash</a:t>
            </a:r>
            <a:r>
              <a:rPr sz="4400" b="1" spc="-40" dirty="0">
                <a:latin typeface="Comic Sans MS"/>
                <a:cs typeface="Comic Sans MS"/>
              </a:rPr>
              <a:t> </a:t>
            </a:r>
            <a:r>
              <a:rPr sz="4400" b="1" spc="-10" dirty="0">
                <a:solidFill>
                  <a:srgbClr val="1A4E34"/>
                </a:solidFill>
                <a:latin typeface="Comic Sans MS"/>
                <a:cs typeface="Comic Sans MS"/>
              </a:rPr>
              <a:t>$$</a:t>
            </a:r>
            <a:endParaRPr sz="4400" dirty="0">
              <a:latin typeface="Comic Sans MS"/>
              <a:cs typeface="Comic Sans MS"/>
            </a:endParaRPr>
          </a:p>
          <a:p>
            <a:pPr marL="12700" marR="2134870">
              <a:lnSpc>
                <a:spcPct val="100000"/>
              </a:lnSpc>
              <a:spcBef>
                <a:spcPts val="3470"/>
              </a:spcBef>
            </a:pPr>
            <a:r>
              <a:rPr sz="2400" spc="-5" dirty="0">
                <a:latin typeface="Franklin Gothic Medium"/>
                <a:cs typeface="Franklin Gothic Medium"/>
              </a:rPr>
              <a:t>If</a:t>
            </a:r>
            <a:r>
              <a:rPr sz="2400" spc="5" dirty="0">
                <a:latin typeface="Franklin Gothic Medium"/>
                <a:cs typeface="Franklin Gothic Medium"/>
              </a:rPr>
              <a:t> </a:t>
            </a:r>
            <a:r>
              <a:rPr sz="2400" spc="-10" dirty="0">
                <a:latin typeface="Franklin Gothic Medium"/>
                <a:cs typeface="Franklin Gothic Medium"/>
              </a:rPr>
              <a:t>the</a:t>
            </a:r>
            <a:r>
              <a:rPr sz="2400" spc="5" dirty="0">
                <a:latin typeface="Franklin Gothic Medium"/>
                <a:cs typeface="Franklin Gothic Medium"/>
              </a:rPr>
              <a:t> </a:t>
            </a:r>
            <a:r>
              <a:rPr sz="2400" spc="-10" dirty="0">
                <a:latin typeface="Franklin Gothic Medium"/>
                <a:cs typeface="Franklin Gothic Medium"/>
              </a:rPr>
              <a:t>company</a:t>
            </a:r>
            <a:r>
              <a:rPr sz="2400" spc="-5" dirty="0">
                <a:latin typeface="Franklin Gothic Medium"/>
                <a:cs typeface="Franklin Gothic Medium"/>
              </a:rPr>
              <a:t> </a:t>
            </a:r>
            <a:r>
              <a:rPr sz="2400" spc="-10" dirty="0">
                <a:latin typeface="Franklin Gothic Medium"/>
                <a:cs typeface="Franklin Gothic Medium"/>
              </a:rPr>
              <a:t>operates</a:t>
            </a:r>
            <a:r>
              <a:rPr sz="2400" spc="5" dirty="0">
                <a:latin typeface="Franklin Gothic Medium"/>
                <a:cs typeface="Franklin Gothic Medium"/>
              </a:rPr>
              <a:t> </a:t>
            </a:r>
            <a:r>
              <a:rPr sz="2400" spc="-5" dirty="0">
                <a:latin typeface="Franklin Gothic Medium"/>
                <a:cs typeface="Franklin Gothic Medium"/>
              </a:rPr>
              <a:t>three</a:t>
            </a:r>
            <a:r>
              <a:rPr sz="2400" spc="20" dirty="0">
                <a:latin typeface="Franklin Gothic Medium"/>
                <a:cs typeface="Franklin Gothic Medium"/>
              </a:rPr>
              <a:t> </a:t>
            </a:r>
            <a:r>
              <a:rPr sz="2400" spc="-5" dirty="0">
                <a:latin typeface="Franklin Gothic Medium"/>
                <a:cs typeface="Franklin Gothic Medium"/>
              </a:rPr>
              <a:t>months </a:t>
            </a:r>
            <a:r>
              <a:rPr sz="2400" dirty="0">
                <a:latin typeface="Franklin Gothic Medium"/>
                <a:cs typeface="Franklin Gothic Medium"/>
              </a:rPr>
              <a:t> </a:t>
            </a:r>
            <a:r>
              <a:rPr sz="2400" spc="-5" dirty="0">
                <a:latin typeface="Franklin Gothic Medium"/>
                <a:cs typeface="Franklin Gothic Medium"/>
              </a:rPr>
              <a:t>without</a:t>
            </a:r>
            <a:r>
              <a:rPr sz="2400" spc="20" dirty="0">
                <a:latin typeface="Franklin Gothic Medium"/>
                <a:cs typeface="Franklin Gothic Medium"/>
              </a:rPr>
              <a:t> </a:t>
            </a:r>
            <a:r>
              <a:rPr sz="2400" dirty="0">
                <a:latin typeface="Franklin Gothic Medium"/>
                <a:cs typeface="Franklin Gothic Medium"/>
              </a:rPr>
              <a:t>a</a:t>
            </a:r>
            <a:r>
              <a:rPr sz="2400" spc="-10" dirty="0">
                <a:latin typeface="Franklin Gothic Medium"/>
                <a:cs typeface="Franklin Gothic Medium"/>
              </a:rPr>
              <a:t> </a:t>
            </a:r>
            <a:r>
              <a:rPr sz="2400" spc="-5" dirty="0">
                <a:latin typeface="Franklin Gothic Medium"/>
                <a:cs typeface="Franklin Gothic Medium"/>
              </a:rPr>
              <a:t>lost-time</a:t>
            </a:r>
            <a:r>
              <a:rPr sz="2400" spc="5" dirty="0">
                <a:latin typeface="Franklin Gothic Medium"/>
                <a:cs typeface="Franklin Gothic Medium"/>
              </a:rPr>
              <a:t> </a:t>
            </a:r>
            <a:r>
              <a:rPr sz="2400" spc="-5" dirty="0">
                <a:latin typeface="Franklin Gothic Medium"/>
                <a:cs typeface="Franklin Gothic Medium"/>
              </a:rPr>
              <a:t>accident</a:t>
            </a:r>
            <a:r>
              <a:rPr sz="2400" spc="-20" dirty="0">
                <a:latin typeface="Franklin Gothic Medium"/>
                <a:cs typeface="Franklin Gothic Medium"/>
              </a:rPr>
              <a:t> </a:t>
            </a:r>
            <a:r>
              <a:rPr sz="2400" dirty="0">
                <a:latin typeface="Franklin Gothic Medium"/>
                <a:cs typeface="Franklin Gothic Medium"/>
              </a:rPr>
              <a:t>or </a:t>
            </a:r>
            <a:r>
              <a:rPr sz="2400" spc="-10" dirty="0">
                <a:latin typeface="Franklin Gothic Medium"/>
                <a:cs typeface="Franklin Gothic Medium"/>
              </a:rPr>
              <a:t>doctor</a:t>
            </a:r>
            <a:r>
              <a:rPr sz="2400" dirty="0">
                <a:latin typeface="Franklin Gothic Medium"/>
                <a:cs typeface="Franklin Gothic Medium"/>
              </a:rPr>
              <a:t> </a:t>
            </a:r>
            <a:r>
              <a:rPr sz="2400" spc="-5" dirty="0">
                <a:latin typeface="Franklin Gothic Medium"/>
                <a:cs typeface="Franklin Gothic Medium"/>
              </a:rPr>
              <a:t>case,</a:t>
            </a:r>
            <a:endParaRPr sz="2400" dirty="0">
              <a:latin typeface="Franklin Gothic Medium"/>
              <a:cs typeface="Franklin Gothic Medium"/>
            </a:endParaRPr>
          </a:p>
          <a:p>
            <a:pPr marL="12700" marR="1176655">
              <a:lnSpc>
                <a:spcPct val="100000"/>
              </a:lnSpc>
            </a:pPr>
            <a:r>
              <a:rPr sz="2400" dirty="0">
                <a:latin typeface="Franklin Gothic Medium"/>
                <a:cs typeface="Franklin Gothic Medium"/>
              </a:rPr>
              <a:t>each </a:t>
            </a:r>
            <a:r>
              <a:rPr sz="2400" spc="-15" dirty="0">
                <a:latin typeface="Franklin Gothic Medium"/>
                <a:cs typeface="Franklin Gothic Medium"/>
              </a:rPr>
              <a:t>employee</a:t>
            </a:r>
            <a:r>
              <a:rPr sz="2400" spc="15" dirty="0">
                <a:latin typeface="Franklin Gothic Medium"/>
                <a:cs typeface="Franklin Gothic Medium"/>
              </a:rPr>
              <a:t> </a:t>
            </a:r>
            <a:r>
              <a:rPr sz="2400" spc="-5" dirty="0">
                <a:latin typeface="Franklin Gothic Medium"/>
                <a:cs typeface="Franklin Gothic Medium"/>
              </a:rPr>
              <a:t>will get</a:t>
            </a:r>
            <a:r>
              <a:rPr sz="2400" spc="-10" dirty="0">
                <a:latin typeface="Franklin Gothic Medium"/>
                <a:cs typeface="Franklin Gothic Medium"/>
              </a:rPr>
              <a:t> </a:t>
            </a:r>
            <a:r>
              <a:rPr sz="2400" spc="-5" dirty="0">
                <a:latin typeface="Franklin Gothic Medium"/>
                <a:cs typeface="Franklin Gothic Medium"/>
              </a:rPr>
              <a:t>$50</a:t>
            </a:r>
            <a:r>
              <a:rPr sz="2400" spc="20" dirty="0">
                <a:latin typeface="Franklin Gothic Medium"/>
                <a:cs typeface="Franklin Gothic Medium"/>
              </a:rPr>
              <a:t> </a:t>
            </a:r>
            <a:r>
              <a:rPr sz="2400" dirty="0">
                <a:latin typeface="Franklin Gothic Medium"/>
                <a:cs typeface="Franklin Gothic Medium"/>
              </a:rPr>
              <a:t>in</a:t>
            </a:r>
            <a:r>
              <a:rPr sz="2400" spc="-10" dirty="0">
                <a:latin typeface="Franklin Gothic Medium"/>
                <a:cs typeface="Franklin Gothic Medium"/>
              </a:rPr>
              <a:t> “Company</a:t>
            </a:r>
            <a:r>
              <a:rPr sz="2400" spc="-5" dirty="0">
                <a:latin typeface="Franklin Gothic Medium"/>
                <a:cs typeface="Franklin Gothic Medium"/>
              </a:rPr>
              <a:t> Cash”, </a:t>
            </a:r>
            <a:r>
              <a:rPr sz="2400" dirty="0">
                <a:latin typeface="Franklin Gothic Medium"/>
                <a:cs typeface="Franklin Gothic Medium"/>
              </a:rPr>
              <a:t> </a:t>
            </a:r>
            <a:r>
              <a:rPr sz="2400" spc="-5" dirty="0">
                <a:latin typeface="Franklin Gothic Medium"/>
                <a:cs typeface="Franklin Gothic Medium"/>
              </a:rPr>
              <a:t>redeemable </a:t>
            </a:r>
            <a:r>
              <a:rPr sz="2400" spc="-10" dirty="0">
                <a:latin typeface="Franklin Gothic Medium"/>
                <a:cs typeface="Franklin Gothic Medium"/>
              </a:rPr>
              <a:t>for</a:t>
            </a:r>
            <a:r>
              <a:rPr sz="2400" spc="15" dirty="0">
                <a:latin typeface="Franklin Gothic Medium"/>
                <a:cs typeface="Franklin Gothic Medium"/>
              </a:rPr>
              <a:t> </a:t>
            </a:r>
            <a:r>
              <a:rPr sz="2400" spc="-10" dirty="0">
                <a:latin typeface="Franklin Gothic Medium"/>
                <a:cs typeface="Franklin Gothic Medium"/>
              </a:rPr>
              <a:t>company</a:t>
            </a:r>
            <a:r>
              <a:rPr sz="2400" spc="-5" dirty="0">
                <a:latin typeface="Franklin Gothic Medium"/>
                <a:cs typeface="Franklin Gothic Medium"/>
              </a:rPr>
              <a:t> merchandise </a:t>
            </a:r>
            <a:r>
              <a:rPr sz="2400" dirty="0">
                <a:latin typeface="Franklin Gothic Medium"/>
                <a:cs typeface="Franklin Gothic Medium"/>
              </a:rPr>
              <a:t>or</a:t>
            </a:r>
            <a:r>
              <a:rPr sz="2400" spc="5" dirty="0">
                <a:latin typeface="Franklin Gothic Medium"/>
                <a:cs typeface="Franklin Gothic Medium"/>
              </a:rPr>
              <a:t> </a:t>
            </a:r>
            <a:r>
              <a:rPr sz="2400" spc="-5" dirty="0">
                <a:latin typeface="Franklin Gothic Medium"/>
                <a:cs typeface="Franklin Gothic Medium"/>
              </a:rPr>
              <a:t>time</a:t>
            </a:r>
            <a:r>
              <a:rPr sz="2400" spc="10" dirty="0">
                <a:latin typeface="Franklin Gothic Medium"/>
                <a:cs typeface="Franklin Gothic Medium"/>
              </a:rPr>
              <a:t> off.</a:t>
            </a:r>
            <a:endParaRPr sz="2400" dirty="0">
              <a:latin typeface="Franklin Gothic Medium"/>
              <a:cs typeface="Franklin Gothic Medium"/>
            </a:endParaRPr>
          </a:p>
          <a:p>
            <a:pPr marL="12700" marR="5080">
              <a:lnSpc>
                <a:spcPct val="100000"/>
              </a:lnSpc>
              <a:spcBef>
                <a:spcPts val="1200"/>
              </a:spcBef>
            </a:pPr>
            <a:r>
              <a:rPr sz="2400" dirty="0">
                <a:latin typeface="Franklin Gothic Medium"/>
                <a:cs typeface="Franklin Gothic Medium"/>
              </a:rPr>
              <a:t>Each</a:t>
            </a:r>
            <a:r>
              <a:rPr sz="2400" spc="5" dirty="0">
                <a:latin typeface="Franklin Gothic Medium"/>
                <a:cs typeface="Franklin Gothic Medium"/>
              </a:rPr>
              <a:t> </a:t>
            </a:r>
            <a:r>
              <a:rPr sz="2400" spc="-5" dirty="0">
                <a:latin typeface="Franklin Gothic Medium"/>
                <a:cs typeface="Franklin Gothic Medium"/>
              </a:rPr>
              <a:t>accident</a:t>
            </a:r>
            <a:r>
              <a:rPr sz="2400" spc="-10" dirty="0">
                <a:latin typeface="Franklin Gothic Medium"/>
                <a:cs typeface="Franklin Gothic Medium"/>
              </a:rPr>
              <a:t> </a:t>
            </a:r>
            <a:r>
              <a:rPr sz="2400" spc="-5" dirty="0">
                <a:latin typeface="Franklin Gothic Medium"/>
                <a:cs typeface="Franklin Gothic Medium"/>
              </a:rPr>
              <a:t>requiring</a:t>
            </a:r>
            <a:r>
              <a:rPr sz="2400" spc="15" dirty="0">
                <a:latin typeface="Franklin Gothic Medium"/>
                <a:cs typeface="Franklin Gothic Medium"/>
              </a:rPr>
              <a:t> </a:t>
            </a:r>
            <a:r>
              <a:rPr sz="2400" spc="-5" dirty="0">
                <a:latin typeface="Franklin Gothic Medium"/>
                <a:cs typeface="Franklin Gothic Medium"/>
              </a:rPr>
              <a:t>medical</a:t>
            </a:r>
            <a:r>
              <a:rPr sz="2400" dirty="0">
                <a:latin typeface="Franklin Gothic Medium"/>
                <a:cs typeface="Franklin Gothic Medium"/>
              </a:rPr>
              <a:t> </a:t>
            </a:r>
            <a:r>
              <a:rPr sz="2400" spc="-5" dirty="0">
                <a:latin typeface="Franklin Gothic Medium"/>
                <a:cs typeface="Franklin Gothic Medium"/>
              </a:rPr>
              <a:t>care</a:t>
            </a:r>
            <a:r>
              <a:rPr sz="2400" spc="10" dirty="0">
                <a:latin typeface="Franklin Gothic Medium"/>
                <a:cs typeface="Franklin Gothic Medium"/>
              </a:rPr>
              <a:t> </a:t>
            </a:r>
            <a:r>
              <a:rPr sz="2400" spc="-5" dirty="0">
                <a:latin typeface="Franklin Gothic Medium"/>
                <a:cs typeface="Franklin Gothic Medium"/>
              </a:rPr>
              <a:t>causes</a:t>
            </a:r>
            <a:r>
              <a:rPr sz="2400" dirty="0">
                <a:latin typeface="Franklin Gothic Medium"/>
                <a:cs typeface="Franklin Gothic Medium"/>
              </a:rPr>
              <a:t> </a:t>
            </a:r>
            <a:r>
              <a:rPr sz="2400" spc="-5" dirty="0">
                <a:latin typeface="Franklin Gothic Medium"/>
                <a:cs typeface="Franklin Gothic Medium"/>
              </a:rPr>
              <a:t>the</a:t>
            </a:r>
            <a:r>
              <a:rPr sz="2400" spc="20" dirty="0">
                <a:latin typeface="Franklin Gothic Medium"/>
                <a:cs typeface="Franklin Gothic Medium"/>
              </a:rPr>
              <a:t> </a:t>
            </a:r>
            <a:r>
              <a:rPr sz="2400" spc="-10" dirty="0">
                <a:latin typeface="Franklin Gothic Medium"/>
                <a:cs typeface="Franklin Gothic Medium"/>
              </a:rPr>
              <a:t>value</a:t>
            </a:r>
            <a:r>
              <a:rPr sz="2400" dirty="0">
                <a:latin typeface="Franklin Gothic Medium"/>
                <a:cs typeface="Franklin Gothic Medium"/>
              </a:rPr>
              <a:t> of </a:t>
            </a:r>
            <a:r>
              <a:rPr sz="2400" spc="5" dirty="0">
                <a:latin typeface="Franklin Gothic Medium"/>
                <a:cs typeface="Franklin Gothic Medium"/>
              </a:rPr>
              <a:t> </a:t>
            </a:r>
            <a:r>
              <a:rPr sz="2400" spc="-10" dirty="0">
                <a:latin typeface="Franklin Gothic Medium"/>
                <a:cs typeface="Franklin Gothic Medium"/>
              </a:rPr>
              <a:t>everyone’s</a:t>
            </a:r>
            <a:r>
              <a:rPr sz="2400" spc="10" dirty="0">
                <a:latin typeface="Franklin Gothic Medium"/>
                <a:cs typeface="Franklin Gothic Medium"/>
              </a:rPr>
              <a:t> </a:t>
            </a:r>
            <a:r>
              <a:rPr sz="2400" spc="-10" dirty="0">
                <a:latin typeface="Franklin Gothic Medium"/>
                <a:cs typeface="Franklin Gothic Medium"/>
              </a:rPr>
              <a:t>“company</a:t>
            </a:r>
            <a:r>
              <a:rPr sz="2400" spc="-5" dirty="0">
                <a:latin typeface="Franklin Gothic Medium"/>
                <a:cs typeface="Franklin Gothic Medium"/>
              </a:rPr>
              <a:t> cash”</a:t>
            </a:r>
            <a:r>
              <a:rPr sz="2400" dirty="0">
                <a:latin typeface="Franklin Gothic Medium"/>
                <a:cs typeface="Franklin Gothic Medium"/>
              </a:rPr>
              <a:t> </a:t>
            </a:r>
            <a:r>
              <a:rPr sz="2400" spc="-30" dirty="0">
                <a:latin typeface="Franklin Gothic Medium"/>
                <a:cs typeface="Franklin Gothic Medium"/>
              </a:rPr>
              <a:t>to</a:t>
            </a:r>
            <a:r>
              <a:rPr sz="2400" spc="15" dirty="0">
                <a:latin typeface="Franklin Gothic Medium"/>
                <a:cs typeface="Franklin Gothic Medium"/>
              </a:rPr>
              <a:t> </a:t>
            </a:r>
            <a:r>
              <a:rPr sz="2400" spc="-5" dirty="0">
                <a:latin typeface="Franklin Gothic Medium"/>
                <a:cs typeface="Franklin Gothic Medium"/>
              </a:rPr>
              <a:t>drop</a:t>
            </a:r>
            <a:r>
              <a:rPr sz="2400" spc="-10" dirty="0">
                <a:latin typeface="Franklin Gothic Medium"/>
                <a:cs typeface="Franklin Gothic Medium"/>
              </a:rPr>
              <a:t> $10,</a:t>
            </a:r>
            <a:r>
              <a:rPr sz="2400" spc="35" dirty="0">
                <a:latin typeface="Franklin Gothic Medium"/>
                <a:cs typeface="Franklin Gothic Medium"/>
              </a:rPr>
              <a:t> </a:t>
            </a:r>
            <a:r>
              <a:rPr sz="2400" spc="-5" dirty="0">
                <a:latin typeface="Franklin Gothic Medium"/>
                <a:cs typeface="Franklin Gothic Medium"/>
              </a:rPr>
              <a:t>and</a:t>
            </a:r>
            <a:r>
              <a:rPr sz="2400" spc="-10" dirty="0">
                <a:latin typeface="Franklin Gothic Medium"/>
                <a:cs typeface="Franklin Gothic Medium"/>
              </a:rPr>
              <a:t> </a:t>
            </a:r>
            <a:r>
              <a:rPr sz="2400" dirty="0">
                <a:latin typeface="Franklin Gothic Medium"/>
                <a:cs typeface="Franklin Gothic Medium"/>
              </a:rPr>
              <a:t>each</a:t>
            </a:r>
            <a:r>
              <a:rPr sz="2400" spc="5" dirty="0">
                <a:latin typeface="Franklin Gothic Medium"/>
                <a:cs typeface="Franklin Gothic Medium"/>
              </a:rPr>
              <a:t> </a:t>
            </a:r>
            <a:r>
              <a:rPr sz="2400" spc="-5" dirty="0">
                <a:latin typeface="Franklin Gothic Medium"/>
                <a:cs typeface="Franklin Gothic Medium"/>
              </a:rPr>
              <a:t>lost-time </a:t>
            </a:r>
            <a:r>
              <a:rPr sz="2400" spc="-585" dirty="0">
                <a:latin typeface="Franklin Gothic Medium"/>
                <a:cs typeface="Franklin Gothic Medium"/>
              </a:rPr>
              <a:t> </a:t>
            </a:r>
            <a:r>
              <a:rPr sz="2400" spc="-5" dirty="0">
                <a:latin typeface="Franklin Gothic Medium"/>
                <a:cs typeface="Franklin Gothic Medium"/>
              </a:rPr>
              <a:t>case causes</a:t>
            </a:r>
            <a:r>
              <a:rPr sz="2400" dirty="0">
                <a:latin typeface="Franklin Gothic Medium"/>
                <a:cs typeface="Franklin Gothic Medium"/>
              </a:rPr>
              <a:t> </a:t>
            </a:r>
            <a:r>
              <a:rPr sz="2400" spc="-5" dirty="0">
                <a:latin typeface="Franklin Gothic Medium"/>
                <a:cs typeface="Franklin Gothic Medium"/>
              </a:rPr>
              <a:t>the</a:t>
            </a:r>
            <a:r>
              <a:rPr sz="2400" spc="10" dirty="0">
                <a:latin typeface="Franklin Gothic Medium"/>
                <a:cs typeface="Franklin Gothic Medium"/>
              </a:rPr>
              <a:t> </a:t>
            </a:r>
            <a:r>
              <a:rPr sz="2400" spc="-10" dirty="0">
                <a:latin typeface="Franklin Gothic Medium"/>
                <a:cs typeface="Franklin Gothic Medium"/>
              </a:rPr>
              <a:t>value</a:t>
            </a:r>
            <a:r>
              <a:rPr sz="2400" dirty="0">
                <a:latin typeface="Franklin Gothic Medium"/>
                <a:cs typeface="Franklin Gothic Medium"/>
              </a:rPr>
              <a:t> </a:t>
            </a:r>
            <a:r>
              <a:rPr sz="2400" spc="-30" dirty="0">
                <a:latin typeface="Franklin Gothic Medium"/>
                <a:cs typeface="Franklin Gothic Medium"/>
              </a:rPr>
              <a:t>to</a:t>
            </a:r>
            <a:r>
              <a:rPr sz="2400" spc="15" dirty="0">
                <a:latin typeface="Franklin Gothic Medium"/>
                <a:cs typeface="Franklin Gothic Medium"/>
              </a:rPr>
              <a:t> </a:t>
            </a:r>
            <a:r>
              <a:rPr sz="2400" spc="-5" dirty="0">
                <a:latin typeface="Franklin Gothic Medium"/>
                <a:cs typeface="Franklin Gothic Medium"/>
              </a:rPr>
              <a:t>drop</a:t>
            </a:r>
            <a:r>
              <a:rPr sz="2400" spc="-15" dirty="0">
                <a:latin typeface="Franklin Gothic Medium"/>
                <a:cs typeface="Franklin Gothic Medium"/>
              </a:rPr>
              <a:t> </a:t>
            </a:r>
            <a:r>
              <a:rPr sz="2400" spc="-5" dirty="0">
                <a:latin typeface="Franklin Gothic Medium"/>
                <a:cs typeface="Franklin Gothic Medium"/>
              </a:rPr>
              <a:t>$25.</a:t>
            </a:r>
            <a:endParaRPr sz="2400" dirty="0">
              <a:latin typeface="Franklin Gothic Medium"/>
              <a:cs typeface="Franklin Gothic Medium"/>
            </a:endParaRPr>
          </a:p>
          <a:p>
            <a:pPr marL="12700" marR="123825">
              <a:lnSpc>
                <a:spcPct val="100000"/>
              </a:lnSpc>
              <a:spcBef>
                <a:spcPts val="1200"/>
              </a:spcBef>
            </a:pPr>
            <a:r>
              <a:rPr sz="2400" spc="-5" dirty="0">
                <a:latin typeface="Franklin Gothic Medium"/>
                <a:cs typeface="Franklin Gothic Medium"/>
              </a:rPr>
              <a:t>The</a:t>
            </a:r>
            <a:r>
              <a:rPr sz="2400" dirty="0">
                <a:latin typeface="Franklin Gothic Medium"/>
                <a:cs typeface="Franklin Gothic Medium"/>
              </a:rPr>
              <a:t> </a:t>
            </a:r>
            <a:r>
              <a:rPr sz="2400" spc="-5" dirty="0">
                <a:latin typeface="Franklin Gothic Medium"/>
                <a:cs typeface="Franklin Gothic Medium"/>
              </a:rPr>
              <a:t>injured</a:t>
            </a:r>
            <a:r>
              <a:rPr sz="2400" spc="10" dirty="0">
                <a:latin typeface="Franklin Gothic Medium"/>
                <a:cs typeface="Franklin Gothic Medium"/>
              </a:rPr>
              <a:t> </a:t>
            </a:r>
            <a:r>
              <a:rPr sz="2400" spc="-15" dirty="0">
                <a:latin typeface="Franklin Gothic Medium"/>
                <a:cs typeface="Franklin Gothic Medium"/>
              </a:rPr>
              <a:t>employee</a:t>
            </a:r>
            <a:r>
              <a:rPr sz="2400" spc="10" dirty="0">
                <a:latin typeface="Franklin Gothic Medium"/>
                <a:cs typeface="Franklin Gothic Medium"/>
              </a:rPr>
              <a:t> </a:t>
            </a:r>
            <a:r>
              <a:rPr sz="2400" spc="-5" dirty="0">
                <a:latin typeface="Franklin Gothic Medium"/>
                <a:cs typeface="Franklin Gothic Medium"/>
              </a:rPr>
              <a:t>himself</a:t>
            </a:r>
            <a:r>
              <a:rPr sz="2400" spc="5" dirty="0">
                <a:latin typeface="Franklin Gothic Medium"/>
                <a:cs typeface="Franklin Gothic Medium"/>
              </a:rPr>
              <a:t> </a:t>
            </a:r>
            <a:r>
              <a:rPr sz="2400" dirty="0">
                <a:latin typeface="Franklin Gothic Medium"/>
                <a:cs typeface="Franklin Gothic Medium"/>
              </a:rPr>
              <a:t>loses </a:t>
            </a:r>
            <a:r>
              <a:rPr sz="2400" spc="-5" dirty="0">
                <a:latin typeface="Franklin Gothic Medium"/>
                <a:cs typeface="Franklin Gothic Medium"/>
              </a:rPr>
              <a:t>$25</a:t>
            </a:r>
            <a:r>
              <a:rPr sz="2400" spc="20" dirty="0">
                <a:latin typeface="Franklin Gothic Medium"/>
                <a:cs typeface="Franklin Gothic Medium"/>
              </a:rPr>
              <a:t> </a:t>
            </a:r>
            <a:r>
              <a:rPr sz="2400" dirty="0">
                <a:latin typeface="Franklin Gothic Medium"/>
                <a:cs typeface="Franklin Gothic Medium"/>
              </a:rPr>
              <a:t>of</a:t>
            </a:r>
            <a:r>
              <a:rPr sz="2400" spc="10" dirty="0">
                <a:latin typeface="Franklin Gothic Medium"/>
                <a:cs typeface="Franklin Gothic Medium"/>
              </a:rPr>
              <a:t> </a:t>
            </a:r>
            <a:r>
              <a:rPr sz="2400" spc="-5" dirty="0">
                <a:latin typeface="Franklin Gothic Medium"/>
                <a:cs typeface="Franklin Gothic Medium"/>
              </a:rPr>
              <a:t>his</a:t>
            </a:r>
            <a:r>
              <a:rPr sz="2400" spc="-10" dirty="0">
                <a:latin typeface="Franklin Gothic Medium"/>
                <a:cs typeface="Franklin Gothic Medium"/>
              </a:rPr>
              <a:t> </a:t>
            </a:r>
            <a:r>
              <a:rPr sz="2400" spc="-5" dirty="0">
                <a:latin typeface="Franklin Gothic Medium"/>
                <a:cs typeface="Franklin Gothic Medium"/>
              </a:rPr>
              <a:t>“Cash” </a:t>
            </a:r>
            <a:r>
              <a:rPr sz="2400" spc="-10" dirty="0">
                <a:latin typeface="Franklin Gothic Medium"/>
                <a:cs typeface="Franklin Gothic Medium"/>
              </a:rPr>
              <a:t>for</a:t>
            </a:r>
            <a:r>
              <a:rPr sz="2400" spc="20" dirty="0">
                <a:latin typeface="Franklin Gothic Medium"/>
                <a:cs typeface="Franklin Gothic Medium"/>
              </a:rPr>
              <a:t> </a:t>
            </a:r>
            <a:r>
              <a:rPr sz="2400" dirty="0">
                <a:latin typeface="Franklin Gothic Medium"/>
                <a:cs typeface="Franklin Gothic Medium"/>
              </a:rPr>
              <a:t>a </a:t>
            </a:r>
            <a:r>
              <a:rPr sz="2400" spc="-585" dirty="0">
                <a:latin typeface="Franklin Gothic Medium"/>
                <a:cs typeface="Franklin Gothic Medium"/>
              </a:rPr>
              <a:t> </a:t>
            </a:r>
            <a:r>
              <a:rPr sz="2400" spc="-5" dirty="0">
                <a:latin typeface="Franklin Gothic Medium"/>
                <a:cs typeface="Franklin Gothic Medium"/>
              </a:rPr>
              <a:t>minor</a:t>
            </a:r>
            <a:r>
              <a:rPr sz="2400" spc="5" dirty="0">
                <a:latin typeface="Franklin Gothic Medium"/>
                <a:cs typeface="Franklin Gothic Medium"/>
              </a:rPr>
              <a:t> </a:t>
            </a:r>
            <a:r>
              <a:rPr sz="2400" spc="-5" dirty="0">
                <a:latin typeface="Franklin Gothic Medium"/>
                <a:cs typeface="Franklin Gothic Medium"/>
              </a:rPr>
              <a:t>accident</a:t>
            </a:r>
            <a:r>
              <a:rPr sz="2400" spc="-10" dirty="0">
                <a:latin typeface="Franklin Gothic Medium"/>
                <a:cs typeface="Franklin Gothic Medium"/>
              </a:rPr>
              <a:t> </a:t>
            </a:r>
            <a:r>
              <a:rPr sz="2400" spc="-5" dirty="0">
                <a:latin typeface="Franklin Gothic Medium"/>
                <a:cs typeface="Franklin Gothic Medium"/>
              </a:rPr>
              <a:t>and</a:t>
            </a:r>
            <a:r>
              <a:rPr sz="2400" dirty="0">
                <a:latin typeface="Franklin Gothic Medium"/>
                <a:cs typeface="Franklin Gothic Medium"/>
              </a:rPr>
              <a:t> </a:t>
            </a:r>
            <a:r>
              <a:rPr sz="2400" spc="-5" dirty="0">
                <a:latin typeface="Franklin Gothic Medium"/>
                <a:cs typeface="Franklin Gothic Medium"/>
              </a:rPr>
              <a:t>the</a:t>
            </a:r>
            <a:r>
              <a:rPr sz="2400" spc="10" dirty="0">
                <a:latin typeface="Franklin Gothic Medium"/>
                <a:cs typeface="Franklin Gothic Medium"/>
              </a:rPr>
              <a:t> </a:t>
            </a:r>
            <a:r>
              <a:rPr sz="2400" spc="-5" dirty="0">
                <a:latin typeface="Franklin Gothic Medium"/>
                <a:cs typeface="Franklin Gothic Medium"/>
              </a:rPr>
              <a:t>entire</a:t>
            </a:r>
            <a:r>
              <a:rPr sz="2400" spc="20" dirty="0">
                <a:latin typeface="Franklin Gothic Medium"/>
                <a:cs typeface="Franklin Gothic Medium"/>
              </a:rPr>
              <a:t> </a:t>
            </a:r>
            <a:r>
              <a:rPr sz="2400" spc="-5" dirty="0">
                <a:latin typeface="Franklin Gothic Medium"/>
                <a:cs typeface="Franklin Gothic Medium"/>
              </a:rPr>
              <a:t>amount</a:t>
            </a:r>
            <a:r>
              <a:rPr sz="2400" spc="15" dirty="0">
                <a:latin typeface="Franklin Gothic Medium"/>
                <a:cs typeface="Franklin Gothic Medium"/>
              </a:rPr>
              <a:t> </a:t>
            </a:r>
            <a:r>
              <a:rPr sz="2400" spc="-10" dirty="0">
                <a:latin typeface="Franklin Gothic Medium"/>
                <a:cs typeface="Franklin Gothic Medium"/>
              </a:rPr>
              <a:t>for</a:t>
            </a:r>
            <a:r>
              <a:rPr sz="2400" spc="15"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lost-time</a:t>
            </a:r>
            <a:r>
              <a:rPr sz="2400" spc="15" dirty="0">
                <a:latin typeface="Franklin Gothic Medium"/>
                <a:cs typeface="Franklin Gothic Medium"/>
              </a:rPr>
              <a:t> </a:t>
            </a:r>
            <a:r>
              <a:rPr sz="2400" spc="-5" dirty="0">
                <a:latin typeface="Franklin Gothic Medium"/>
                <a:cs typeface="Franklin Gothic Medium"/>
              </a:rPr>
              <a:t>case.</a:t>
            </a:r>
            <a:endParaRPr sz="2400" dirty="0">
              <a:latin typeface="Franklin Gothic Medium"/>
              <a:cs typeface="Franklin Gothic Medium"/>
            </a:endParaRPr>
          </a:p>
        </p:txBody>
      </p:sp>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58</a:t>
            </a:r>
            <a:endParaRPr sz="2800" dirty="0">
              <a:latin typeface="Arial"/>
              <a:cs typeface="Arial"/>
            </a:endParaRPr>
          </a:p>
        </p:txBody>
      </p:sp>
      <p:grpSp>
        <p:nvGrpSpPr>
          <p:cNvPr id="7" name="object 7"/>
          <p:cNvGrpSpPr/>
          <p:nvPr/>
        </p:nvGrpSpPr>
        <p:grpSpPr>
          <a:xfrm>
            <a:off x="1066800" y="152400"/>
            <a:ext cx="1188085" cy="795020"/>
            <a:chOff x="1066800" y="152400"/>
            <a:chExt cx="1188085" cy="795020"/>
          </a:xfrm>
        </p:grpSpPr>
        <p:sp>
          <p:nvSpPr>
            <p:cNvPr id="8" name="object 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9" name="object 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0" name="object 10"/>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33528" y="941844"/>
            <a:ext cx="9110980" cy="5916295"/>
            <a:chOff x="33528" y="941844"/>
            <a:chExt cx="9110980" cy="5916295"/>
          </a:xfrm>
        </p:grpSpPr>
        <p:pic>
          <p:nvPicPr>
            <p:cNvPr id="5" name="object 5"/>
            <p:cNvPicPr/>
            <p:nvPr/>
          </p:nvPicPr>
          <p:blipFill>
            <a:blip r:embed="rId3" cstate="print"/>
            <a:stretch>
              <a:fillRect/>
            </a:stretch>
          </p:blipFill>
          <p:spPr>
            <a:xfrm>
              <a:off x="33528" y="941844"/>
              <a:ext cx="9110459" cy="5916155"/>
            </a:xfrm>
            <a:prstGeom prst="rect">
              <a:avLst/>
            </a:prstGeom>
          </p:spPr>
        </p:pic>
        <p:pic>
          <p:nvPicPr>
            <p:cNvPr id="6" name="object 6"/>
            <p:cNvPicPr/>
            <p:nvPr/>
          </p:nvPicPr>
          <p:blipFill>
            <a:blip r:embed="rId4" cstate="print"/>
            <a:stretch>
              <a:fillRect/>
            </a:stretch>
          </p:blipFill>
          <p:spPr>
            <a:xfrm>
              <a:off x="228599" y="1136904"/>
              <a:ext cx="8686799" cy="5644883"/>
            </a:xfrm>
            <a:prstGeom prst="rect">
              <a:avLst/>
            </a:prstGeom>
          </p:spPr>
        </p:pic>
        <p:pic>
          <p:nvPicPr>
            <p:cNvPr id="7" name="object 7"/>
            <p:cNvPicPr/>
            <p:nvPr/>
          </p:nvPicPr>
          <p:blipFill>
            <a:blip r:embed="rId5" cstate="print"/>
            <a:stretch>
              <a:fillRect/>
            </a:stretch>
          </p:blipFill>
          <p:spPr>
            <a:xfrm>
              <a:off x="640079" y="1423415"/>
              <a:ext cx="3590543" cy="1011935"/>
            </a:xfrm>
            <a:prstGeom prst="rect">
              <a:avLst/>
            </a:prstGeom>
          </p:spPr>
        </p:pic>
        <p:pic>
          <p:nvPicPr>
            <p:cNvPr id="8" name="object 8"/>
            <p:cNvPicPr/>
            <p:nvPr/>
          </p:nvPicPr>
          <p:blipFill>
            <a:blip r:embed="rId6" cstate="print"/>
            <a:stretch>
              <a:fillRect/>
            </a:stretch>
          </p:blipFill>
          <p:spPr>
            <a:xfrm>
              <a:off x="5699760" y="2394204"/>
              <a:ext cx="2673095" cy="2168651"/>
            </a:xfrm>
            <a:prstGeom prst="rect">
              <a:avLst/>
            </a:prstGeom>
          </p:spPr>
        </p:pic>
        <p:pic>
          <p:nvPicPr>
            <p:cNvPr id="9" name="object 9"/>
            <p:cNvPicPr/>
            <p:nvPr/>
          </p:nvPicPr>
          <p:blipFill>
            <a:blip r:embed="rId7" cstate="print"/>
            <a:stretch>
              <a:fillRect/>
            </a:stretch>
          </p:blipFill>
          <p:spPr>
            <a:xfrm>
              <a:off x="5765292" y="2318004"/>
              <a:ext cx="2549651" cy="2423159"/>
            </a:xfrm>
            <a:prstGeom prst="rect">
              <a:avLst/>
            </a:prstGeom>
          </p:spPr>
        </p:pic>
        <p:sp>
          <p:nvSpPr>
            <p:cNvPr id="10" name="object 10"/>
            <p:cNvSpPr/>
            <p:nvPr/>
          </p:nvSpPr>
          <p:spPr>
            <a:xfrm>
              <a:off x="5663183" y="2357627"/>
              <a:ext cx="2566670" cy="2062480"/>
            </a:xfrm>
            <a:custGeom>
              <a:avLst/>
              <a:gdLst/>
              <a:ahLst/>
              <a:cxnLst/>
              <a:rect l="l" t="t" r="r" b="b"/>
              <a:pathLst>
                <a:path w="2566670" h="2062479">
                  <a:moveTo>
                    <a:pt x="2566416" y="0"/>
                  </a:moveTo>
                  <a:lnTo>
                    <a:pt x="0" y="0"/>
                  </a:lnTo>
                  <a:lnTo>
                    <a:pt x="0" y="2061972"/>
                  </a:lnTo>
                  <a:lnTo>
                    <a:pt x="2566416" y="2061972"/>
                  </a:lnTo>
                  <a:lnTo>
                    <a:pt x="2566416" y="0"/>
                  </a:lnTo>
                  <a:close/>
                </a:path>
              </a:pathLst>
            </a:custGeom>
            <a:solidFill>
              <a:srgbClr val="F2F2F2"/>
            </a:solidFill>
          </p:spPr>
          <p:txBody>
            <a:bodyPr wrap="square" lIns="0" tIns="0" rIns="0" bIns="0" rtlCol="0"/>
            <a:lstStyle/>
            <a:p>
              <a:endParaRPr dirty="0"/>
            </a:p>
          </p:txBody>
        </p:sp>
      </p:grpSp>
      <p:sp>
        <p:nvSpPr>
          <p:cNvPr id="11" name="object 11"/>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59</a:t>
            </a:r>
            <a:endParaRPr sz="2800" dirty="0">
              <a:latin typeface="Arial"/>
              <a:cs typeface="Arial"/>
            </a:endParaRPr>
          </a:p>
        </p:txBody>
      </p:sp>
      <p:sp>
        <p:nvSpPr>
          <p:cNvPr id="12" name="object 12"/>
          <p:cNvSpPr txBox="1"/>
          <p:nvPr/>
        </p:nvSpPr>
        <p:spPr>
          <a:xfrm>
            <a:off x="5663184" y="2357627"/>
            <a:ext cx="2566670" cy="2062480"/>
          </a:xfrm>
          <a:prstGeom prst="rect">
            <a:avLst/>
          </a:prstGeom>
        </p:spPr>
        <p:txBody>
          <a:bodyPr vert="horz" wrap="square" lIns="0" tIns="33655" rIns="0" bIns="0" rtlCol="0">
            <a:spAutoFit/>
          </a:bodyPr>
          <a:lstStyle/>
          <a:p>
            <a:pPr marL="309245" marR="304800" indent="-635" algn="ctr">
              <a:lnSpc>
                <a:spcPct val="100000"/>
              </a:lnSpc>
              <a:spcBef>
                <a:spcPts val="265"/>
              </a:spcBef>
            </a:pPr>
            <a:r>
              <a:rPr sz="3200" spc="5" dirty="0">
                <a:solidFill>
                  <a:srgbClr val="3E3E3E"/>
                </a:solidFill>
                <a:latin typeface="Franklin Gothic Medium"/>
                <a:cs typeface="Franklin Gothic Medium"/>
              </a:rPr>
              <a:t>Hearing </a:t>
            </a:r>
            <a:r>
              <a:rPr sz="3200" spc="10" dirty="0">
                <a:solidFill>
                  <a:srgbClr val="3E3E3E"/>
                </a:solidFill>
                <a:latin typeface="Franklin Gothic Medium"/>
                <a:cs typeface="Franklin Gothic Medium"/>
              </a:rPr>
              <a:t> </a:t>
            </a:r>
            <a:r>
              <a:rPr sz="3200" spc="-5" dirty="0">
                <a:solidFill>
                  <a:srgbClr val="3E3E3E"/>
                </a:solidFill>
                <a:latin typeface="Franklin Gothic Medium"/>
                <a:cs typeface="Franklin Gothic Medium"/>
              </a:rPr>
              <a:t>protection </a:t>
            </a:r>
            <a:r>
              <a:rPr sz="3200" dirty="0">
                <a:solidFill>
                  <a:srgbClr val="3E3E3E"/>
                </a:solidFill>
                <a:latin typeface="Franklin Gothic Medium"/>
                <a:cs typeface="Franklin Gothic Medium"/>
              </a:rPr>
              <a:t> is a </a:t>
            </a:r>
            <a:r>
              <a:rPr sz="3200" spc="5" dirty="0">
                <a:solidFill>
                  <a:srgbClr val="3E3E3E"/>
                </a:solidFill>
                <a:latin typeface="Franklin Gothic Medium"/>
                <a:cs typeface="Franklin Gothic Medium"/>
              </a:rPr>
              <a:t>sound </a:t>
            </a:r>
            <a:r>
              <a:rPr sz="3200" spc="10" dirty="0">
                <a:solidFill>
                  <a:srgbClr val="3E3E3E"/>
                </a:solidFill>
                <a:latin typeface="Franklin Gothic Medium"/>
                <a:cs typeface="Franklin Gothic Medium"/>
              </a:rPr>
              <a:t> </a:t>
            </a:r>
            <a:r>
              <a:rPr sz="3200" spc="5" dirty="0">
                <a:solidFill>
                  <a:srgbClr val="3E3E3E"/>
                </a:solidFill>
                <a:latin typeface="Franklin Gothic Medium"/>
                <a:cs typeface="Franklin Gothic Medium"/>
              </a:rPr>
              <a:t>i</a:t>
            </a:r>
            <a:r>
              <a:rPr sz="3200" spc="-20" dirty="0">
                <a:solidFill>
                  <a:srgbClr val="3E3E3E"/>
                </a:solidFill>
                <a:latin typeface="Franklin Gothic Medium"/>
                <a:cs typeface="Franklin Gothic Medium"/>
              </a:rPr>
              <a:t>nv</a:t>
            </a:r>
            <a:r>
              <a:rPr sz="3200" spc="-5" dirty="0">
                <a:solidFill>
                  <a:srgbClr val="3E3E3E"/>
                </a:solidFill>
                <a:latin typeface="Franklin Gothic Medium"/>
                <a:cs typeface="Franklin Gothic Medium"/>
              </a:rPr>
              <a:t>estme</a:t>
            </a:r>
            <a:r>
              <a:rPr sz="3200" dirty="0">
                <a:solidFill>
                  <a:srgbClr val="3E3E3E"/>
                </a:solidFill>
                <a:latin typeface="Franklin Gothic Medium"/>
                <a:cs typeface="Franklin Gothic Medium"/>
              </a:rPr>
              <a:t>nt</a:t>
            </a:r>
            <a:endParaRPr sz="3200" dirty="0">
              <a:latin typeface="Franklin Gothic Medium"/>
              <a:cs typeface="Franklin Gothic Medium"/>
            </a:endParaRPr>
          </a:p>
        </p:txBody>
      </p:sp>
      <p:grpSp>
        <p:nvGrpSpPr>
          <p:cNvPr id="13" name="object 13"/>
          <p:cNvGrpSpPr/>
          <p:nvPr/>
        </p:nvGrpSpPr>
        <p:grpSpPr>
          <a:xfrm>
            <a:off x="5713476" y="2412491"/>
            <a:ext cx="2772410" cy="3598545"/>
            <a:chOff x="5713476" y="2412491"/>
            <a:chExt cx="2772410" cy="3598545"/>
          </a:xfrm>
        </p:grpSpPr>
        <p:pic>
          <p:nvPicPr>
            <p:cNvPr id="14" name="object 14"/>
            <p:cNvPicPr/>
            <p:nvPr/>
          </p:nvPicPr>
          <p:blipFill>
            <a:blip r:embed="rId8" cstate="print"/>
            <a:stretch>
              <a:fillRect/>
            </a:stretch>
          </p:blipFill>
          <p:spPr>
            <a:xfrm>
              <a:off x="5713476" y="2412491"/>
              <a:ext cx="182879" cy="182879"/>
            </a:xfrm>
            <a:prstGeom prst="rect">
              <a:avLst/>
            </a:prstGeom>
          </p:spPr>
        </p:pic>
        <p:pic>
          <p:nvPicPr>
            <p:cNvPr id="15" name="object 15"/>
            <p:cNvPicPr/>
            <p:nvPr/>
          </p:nvPicPr>
          <p:blipFill>
            <a:blip r:embed="rId9" cstate="print"/>
            <a:stretch>
              <a:fillRect/>
            </a:stretch>
          </p:blipFill>
          <p:spPr>
            <a:xfrm>
              <a:off x="5739384" y="2438400"/>
              <a:ext cx="76200" cy="76200"/>
            </a:xfrm>
            <a:prstGeom prst="rect">
              <a:avLst/>
            </a:prstGeom>
          </p:spPr>
        </p:pic>
        <p:pic>
          <p:nvPicPr>
            <p:cNvPr id="16" name="object 16"/>
            <p:cNvPicPr/>
            <p:nvPr/>
          </p:nvPicPr>
          <p:blipFill>
            <a:blip r:embed="rId8" cstate="print"/>
            <a:stretch>
              <a:fillRect/>
            </a:stretch>
          </p:blipFill>
          <p:spPr>
            <a:xfrm>
              <a:off x="8075676" y="2412491"/>
              <a:ext cx="182879" cy="182879"/>
            </a:xfrm>
            <a:prstGeom prst="rect">
              <a:avLst/>
            </a:prstGeom>
          </p:spPr>
        </p:pic>
        <p:pic>
          <p:nvPicPr>
            <p:cNvPr id="17" name="object 17"/>
            <p:cNvPicPr/>
            <p:nvPr/>
          </p:nvPicPr>
          <p:blipFill>
            <a:blip r:embed="rId9" cstate="print"/>
            <a:stretch>
              <a:fillRect/>
            </a:stretch>
          </p:blipFill>
          <p:spPr>
            <a:xfrm>
              <a:off x="8101583" y="2438400"/>
              <a:ext cx="76200" cy="76200"/>
            </a:xfrm>
            <a:prstGeom prst="rect">
              <a:avLst/>
            </a:prstGeom>
          </p:spPr>
        </p:pic>
        <p:pic>
          <p:nvPicPr>
            <p:cNvPr id="18" name="object 18"/>
            <p:cNvPicPr/>
            <p:nvPr/>
          </p:nvPicPr>
          <p:blipFill>
            <a:blip r:embed="rId10" cstate="print"/>
            <a:stretch>
              <a:fillRect/>
            </a:stretch>
          </p:blipFill>
          <p:spPr>
            <a:xfrm>
              <a:off x="6056375" y="4639055"/>
              <a:ext cx="2240279" cy="1184147"/>
            </a:xfrm>
            <a:prstGeom prst="rect">
              <a:avLst/>
            </a:prstGeom>
          </p:spPr>
        </p:pic>
        <p:pic>
          <p:nvPicPr>
            <p:cNvPr id="19" name="object 19"/>
            <p:cNvPicPr/>
            <p:nvPr/>
          </p:nvPicPr>
          <p:blipFill>
            <a:blip r:embed="rId11" cstate="print"/>
            <a:stretch>
              <a:fillRect/>
            </a:stretch>
          </p:blipFill>
          <p:spPr>
            <a:xfrm>
              <a:off x="5865876" y="4562856"/>
              <a:ext cx="2619755" cy="1447799"/>
            </a:xfrm>
            <a:prstGeom prst="rect">
              <a:avLst/>
            </a:prstGeom>
          </p:spPr>
        </p:pic>
        <p:sp>
          <p:nvSpPr>
            <p:cNvPr id="20" name="object 20"/>
            <p:cNvSpPr/>
            <p:nvPr/>
          </p:nvSpPr>
          <p:spPr>
            <a:xfrm>
              <a:off x="6019800" y="4602479"/>
              <a:ext cx="2133600" cy="1077595"/>
            </a:xfrm>
            <a:custGeom>
              <a:avLst/>
              <a:gdLst/>
              <a:ahLst/>
              <a:cxnLst/>
              <a:rect l="l" t="t" r="r" b="b"/>
              <a:pathLst>
                <a:path w="2133600" h="1077595">
                  <a:moveTo>
                    <a:pt x="2133600" y="0"/>
                  </a:moveTo>
                  <a:lnTo>
                    <a:pt x="0" y="0"/>
                  </a:lnTo>
                  <a:lnTo>
                    <a:pt x="0" y="1077468"/>
                  </a:lnTo>
                  <a:lnTo>
                    <a:pt x="2133600" y="1077468"/>
                  </a:lnTo>
                  <a:lnTo>
                    <a:pt x="2133600" y="0"/>
                  </a:lnTo>
                  <a:close/>
                </a:path>
              </a:pathLst>
            </a:custGeom>
            <a:solidFill>
              <a:srgbClr val="F2F2F2"/>
            </a:solidFill>
          </p:spPr>
          <p:txBody>
            <a:bodyPr wrap="square" lIns="0" tIns="0" rIns="0" bIns="0" rtlCol="0"/>
            <a:lstStyle/>
            <a:p>
              <a:endParaRPr dirty="0"/>
            </a:p>
          </p:txBody>
        </p:sp>
      </p:grpSp>
      <p:sp>
        <p:nvSpPr>
          <p:cNvPr id="21" name="object 21"/>
          <p:cNvSpPr txBox="1"/>
          <p:nvPr/>
        </p:nvSpPr>
        <p:spPr>
          <a:xfrm>
            <a:off x="6019800" y="4602479"/>
            <a:ext cx="2133600" cy="1077595"/>
          </a:xfrm>
          <a:prstGeom prst="rect">
            <a:avLst/>
          </a:prstGeom>
        </p:spPr>
        <p:txBody>
          <a:bodyPr vert="horz" wrap="square" lIns="0" tIns="33655" rIns="0" bIns="0" rtlCol="0">
            <a:spAutoFit/>
          </a:bodyPr>
          <a:lstStyle/>
          <a:p>
            <a:pPr marL="53340" marR="46990" indent="269240">
              <a:lnSpc>
                <a:spcPct val="100000"/>
              </a:lnSpc>
              <a:spcBef>
                <a:spcPts val="265"/>
              </a:spcBef>
            </a:pPr>
            <a:r>
              <a:rPr sz="3200" spc="-5" dirty="0">
                <a:solidFill>
                  <a:srgbClr val="3E3E3E"/>
                </a:solidFill>
                <a:latin typeface="Franklin Gothic Medium"/>
                <a:cs typeface="Franklin Gothic Medium"/>
              </a:rPr>
              <a:t>Safety </a:t>
            </a:r>
            <a:r>
              <a:rPr sz="3200" dirty="0">
                <a:solidFill>
                  <a:srgbClr val="3E3E3E"/>
                </a:solidFill>
                <a:latin typeface="Franklin Gothic Medium"/>
                <a:cs typeface="Franklin Gothic Medium"/>
              </a:rPr>
              <a:t>is </a:t>
            </a:r>
            <a:r>
              <a:rPr sz="3200" spc="5" dirty="0">
                <a:solidFill>
                  <a:srgbClr val="3E3E3E"/>
                </a:solidFill>
                <a:latin typeface="Franklin Gothic Medium"/>
                <a:cs typeface="Franklin Gothic Medium"/>
              </a:rPr>
              <a:t> no</a:t>
            </a:r>
            <a:r>
              <a:rPr sz="3200" spc="-70" dirty="0">
                <a:solidFill>
                  <a:srgbClr val="3E3E3E"/>
                </a:solidFill>
                <a:latin typeface="Franklin Gothic Medium"/>
                <a:cs typeface="Franklin Gothic Medium"/>
              </a:rPr>
              <a:t> </a:t>
            </a:r>
            <a:r>
              <a:rPr sz="3200" dirty="0">
                <a:solidFill>
                  <a:srgbClr val="3E3E3E"/>
                </a:solidFill>
                <a:latin typeface="Franklin Gothic Medium"/>
                <a:cs typeface="Franklin Gothic Medium"/>
              </a:rPr>
              <a:t>accident</a:t>
            </a:r>
            <a:endParaRPr sz="3200" dirty="0">
              <a:latin typeface="Franklin Gothic Medium"/>
              <a:cs typeface="Franklin Gothic Medium"/>
            </a:endParaRPr>
          </a:p>
        </p:txBody>
      </p:sp>
      <p:grpSp>
        <p:nvGrpSpPr>
          <p:cNvPr id="22" name="object 22"/>
          <p:cNvGrpSpPr/>
          <p:nvPr/>
        </p:nvGrpSpPr>
        <p:grpSpPr>
          <a:xfrm>
            <a:off x="5715000" y="1659635"/>
            <a:ext cx="2755900" cy="3145790"/>
            <a:chOff x="5715000" y="1659635"/>
            <a:chExt cx="2755900" cy="3145790"/>
          </a:xfrm>
        </p:grpSpPr>
        <p:pic>
          <p:nvPicPr>
            <p:cNvPr id="23" name="object 23"/>
            <p:cNvPicPr/>
            <p:nvPr/>
          </p:nvPicPr>
          <p:blipFill>
            <a:blip r:embed="rId8" cstate="print"/>
            <a:stretch>
              <a:fillRect/>
            </a:stretch>
          </p:blipFill>
          <p:spPr>
            <a:xfrm>
              <a:off x="7975091" y="4622291"/>
              <a:ext cx="182879" cy="182879"/>
            </a:xfrm>
            <a:prstGeom prst="rect">
              <a:avLst/>
            </a:prstGeom>
          </p:spPr>
        </p:pic>
        <p:pic>
          <p:nvPicPr>
            <p:cNvPr id="24" name="object 24"/>
            <p:cNvPicPr/>
            <p:nvPr/>
          </p:nvPicPr>
          <p:blipFill>
            <a:blip r:embed="rId9" cstate="print"/>
            <a:stretch>
              <a:fillRect/>
            </a:stretch>
          </p:blipFill>
          <p:spPr>
            <a:xfrm>
              <a:off x="8001000" y="4648200"/>
              <a:ext cx="76200" cy="76200"/>
            </a:xfrm>
            <a:prstGeom prst="rect">
              <a:avLst/>
            </a:prstGeom>
          </p:spPr>
        </p:pic>
        <p:pic>
          <p:nvPicPr>
            <p:cNvPr id="25" name="object 25"/>
            <p:cNvPicPr/>
            <p:nvPr/>
          </p:nvPicPr>
          <p:blipFill>
            <a:blip r:embed="rId8" cstate="print"/>
            <a:stretch>
              <a:fillRect/>
            </a:stretch>
          </p:blipFill>
          <p:spPr>
            <a:xfrm>
              <a:off x="6146291" y="4622291"/>
              <a:ext cx="182879" cy="182879"/>
            </a:xfrm>
            <a:prstGeom prst="rect">
              <a:avLst/>
            </a:prstGeom>
          </p:spPr>
        </p:pic>
        <p:pic>
          <p:nvPicPr>
            <p:cNvPr id="26" name="object 26"/>
            <p:cNvPicPr/>
            <p:nvPr/>
          </p:nvPicPr>
          <p:blipFill>
            <a:blip r:embed="rId9" cstate="print"/>
            <a:stretch>
              <a:fillRect/>
            </a:stretch>
          </p:blipFill>
          <p:spPr>
            <a:xfrm>
              <a:off x="6172200" y="4648200"/>
              <a:ext cx="76200" cy="76200"/>
            </a:xfrm>
            <a:prstGeom prst="rect">
              <a:avLst/>
            </a:prstGeom>
          </p:spPr>
        </p:pic>
        <p:pic>
          <p:nvPicPr>
            <p:cNvPr id="27" name="object 27"/>
            <p:cNvPicPr/>
            <p:nvPr/>
          </p:nvPicPr>
          <p:blipFill>
            <a:blip r:embed="rId12" cstate="print"/>
            <a:stretch>
              <a:fillRect/>
            </a:stretch>
          </p:blipFill>
          <p:spPr>
            <a:xfrm>
              <a:off x="5724144" y="1688591"/>
              <a:ext cx="2621279" cy="507491"/>
            </a:xfrm>
            <a:prstGeom prst="rect">
              <a:avLst/>
            </a:prstGeom>
          </p:spPr>
        </p:pic>
        <p:pic>
          <p:nvPicPr>
            <p:cNvPr id="28" name="object 28"/>
            <p:cNvPicPr/>
            <p:nvPr/>
          </p:nvPicPr>
          <p:blipFill>
            <a:blip r:embed="rId13" cstate="print"/>
            <a:stretch>
              <a:fillRect/>
            </a:stretch>
          </p:blipFill>
          <p:spPr>
            <a:xfrm>
              <a:off x="5722620" y="1659635"/>
              <a:ext cx="2747771" cy="640079"/>
            </a:xfrm>
            <a:prstGeom prst="rect">
              <a:avLst/>
            </a:prstGeom>
          </p:spPr>
        </p:pic>
        <p:sp>
          <p:nvSpPr>
            <p:cNvPr id="29" name="object 29"/>
            <p:cNvSpPr/>
            <p:nvPr/>
          </p:nvSpPr>
          <p:spPr>
            <a:xfrm>
              <a:off x="5715000" y="1679447"/>
              <a:ext cx="2514600" cy="401320"/>
            </a:xfrm>
            <a:custGeom>
              <a:avLst/>
              <a:gdLst/>
              <a:ahLst/>
              <a:cxnLst/>
              <a:rect l="l" t="t" r="r" b="b"/>
              <a:pathLst>
                <a:path w="2514600" h="401319">
                  <a:moveTo>
                    <a:pt x="2514600" y="0"/>
                  </a:moveTo>
                  <a:lnTo>
                    <a:pt x="0" y="0"/>
                  </a:lnTo>
                  <a:lnTo>
                    <a:pt x="0" y="400812"/>
                  </a:lnTo>
                  <a:lnTo>
                    <a:pt x="2514600" y="400812"/>
                  </a:lnTo>
                  <a:lnTo>
                    <a:pt x="2514600" y="0"/>
                  </a:lnTo>
                  <a:close/>
                </a:path>
              </a:pathLst>
            </a:custGeom>
            <a:solidFill>
              <a:srgbClr val="DDD9C3"/>
            </a:solidFill>
          </p:spPr>
          <p:txBody>
            <a:bodyPr wrap="square" lIns="0" tIns="0" rIns="0" bIns="0" rtlCol="0"/>
            <a:lstStyle/>
            <a:p>
              <a:endParaRPr dirty="0"/>
            </a:p>
          </p:txBody>
        </p:sp>
      </p:grpSp>
      <p:sp>
        <p:nvSpPr>
          <p:cNvPr id="30" name="object 30"/>
          <p:cNvSpPr txBox="1"/>
          <p:nvPr/>
        </p:nvSpPr>
        <p:spPr>
          <a:xfrm>
            <a:off x="911654" y="1239265"/>
            <a:ext cx="4323715" cy="3787775"/>
          </a:xfrm>
          <a:prstGeom prst="rect">
            <a:avLst/>
          </a:prstGeom>
        </p:spPr>
        <p:txBody>
          <a:bodyPr vert="horz" wrap="square" lIns="0" tIns="316865" rIns="0" bIns="0" rtlCol="0">
            <a:spAutoFit/>
          </a:bodyPr>
          <a:lstStyle/>
          <a:p>
            <a:pPr marL="12700">
              <a:lnSpc>
                <a:spcPct val="100000"/>
              </a:lnSpc>
              <a:spcBef>
                <a:spcPts val="2495"/>
              </a:spcBef>
            </a:pPr>
            <a:r>
              <a:rPr sz="3600" b="1" spc="-10" dirty="0">
                <a:solidFill>
                  <a:srgbClr val="FFFFFF"/>
                </a:solidFill>
                <a:latin typeface="Franklin Gothic Heavy"/>
                <a:cs typeface="Franklin Gothic Heavy"/>
              </a:rPr>
              <a:t>Safety</a:t>
            </a:r>
            <a:r>
              <a:rPr sz="3600" b="1" spc="-25" dirty="0">
                <a:solidFill>
                  <a:srgbClr val="FFFFFF"/>
                </a:solidFill>
                <a:latin typeface="Franklin Gothic Heavy"/>
                <a:cs typeface="Franklin Gothic Heavy"/>
              </a:rPr>
              <a:t> </a:t>
            </a:r>
            <a:r>
              <a:rPr sz="3600" b="1" spc="-10" dirty="0">
                <a:solidFill>
                  <a:srgbClr val="FFFFFF"/>
                </a:solidFill>
                <a:latin typeface="Franklin Gothic Heavy"/>
                <a:cs typeface="Franklin Gothic Heavy"/>
              </a:rPr>
              <a:t>Slogan</a:t>
            </a:r>
            <a:endParaRPr sz="3600" dirty="0">
              <a:latin typeface="Franklin Gothic Heavy"/>
              <a:cs typeface="Franklin Gothic Heavy"/>
            </a:endParaRPr>
          </a:p>
          <a:p>
            <a:pPr marL="93980" marR="171450">
              <a:lnSpc>
                <a:spcPts val="3170"/>
              </a:lnSpc>
              <a:spcBef>
                <a:spcPts val="1460"/>
              </a:spcBef>
            </a:pPr>
            <a:r>
              <a:rPr sz="2400" dirty="0">
                <a:solidFill>
                  <a:srgbClr val="FFFFFF"/>
                </a:solidFill>
                <a:latin typeface="Franklin Gothic Medium"/>
                <a:cs typeface="Franklin Gothic Medium"/>
              </a:rPr>
              <a:t>A</a:t>
            </a:r>
            <a:r>
              <a:rPr sz="2400" spc="-5" dirty="0">
                <a:solidFill>
                  <a:srgbClr val="FFFFFF"/>
                </a:solidFill>
                <a:latin typeface="Franklin Gothic Medium"/>
                <a:cs typeface="Franklin Gothic Medium"/>
              </a:rPr>
              <a:t> different</a:t>
            </a:r>
            <a:r>
              <a:rPr sz="2400" spc="25"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safety</a:t>
            </a:r>
            <a:r>
              <a:rPr sz="2400" spc="1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slogan</a:t>
            </a:r>
            <a:r>
              <a:rPr sz="2400" spc="-25" dirty="0">
                <a:solidFill>
                  <a:srgbClr val="FFFFFF"/>
                </a:solidFill>
                <a:latin typeface="Franklin Gothic Medium"/>
                <a:cs typeface="Franklin Gothic Medium"/>
              </a:rPr>
              <a:t> </a:t>
            </a:r>
            <a:r>
              <a:rPr sz="2400" dirty="0">
                <a:solidFill>
                  <a:srgbClr val="FFFFFF"/>
                </a:solidFill>
                <a:latin typeface="Franklin Gothic Medium"/>
                <a:cs typeface="Franklin Gothic Medium"/>
              </a:rPr>
              <a:t>is </a:t>
            </a:r>
            <a:r>
              <a:rPr sz="2400" spc="5"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posted</a:t>
            </a:r>
            <a:r>
              <a:rPr sz="2400" spc="-30" dirty="0">
                <a:solidFill>
                  <a:srgbClr val="FFFFFF"/>
                </a:solidFill>
                <a:latin typeface="Franklin Gothic Medium"/>
                <a:cs typeface="Franklin Gothic Medium"/>
              </a:rPr>
              <a:t> </a:t>
            </a:r>
            <a:r>
              <a:rPr sz="2400" dirty="0">
                <a:solidFill>
                  <a:srgbClr val="FFFFFF"/>
                </a:solidFill>
                <a:latin typeface="Franklin Gothic Medium"/>
                <a:cs typeface="Franklin Gothic Medium"/>
              </a:rPr>
              <a:t>on</a:t>
            </a:r>
            <a:r>
              <a:rPr sz="2400" spc="-5" dirty="0">
                <a:solidFill>
                  <a:srgbClr val="FFFFFF"/>
                </a:solidFill>
                <a:latin typeface="Franklin Gothic Medium"/>
                <a:cs typeface="Franklin Gothic Medium"/>
              </a:rPr>
              <a:t> the</a:t>
            </a:r>
            <a:r>
              <a:rPr sz="2400" dirty="0">
                <a:solidFill>
                  <a:srgbClr val="FFFFFF"/>
                </a:solidFill>
                <a:latin typeface="Franklin Gothic Medium"/>
                <a:cs typeface="Franklin Gothic Medium"/>
              </a:rPr>
              <a:t> </a:t>
            </a:r>
            <a:r>
              <a:rPr sz="2400" spc="-15" dirty="0">
                <a:solidFill>
                  <a:srgbClr val="FFFFFF"/>
                </a:solidFill>
                <a:latin typeface="Franklin Gothic Medium"/>
                <a:cs typeface="Franklin Gothic Medium"/>
              </a:rPr>
              <a:t>site</a:t>
            </a:r>
            <a:r>
              <a:rPr sz="2400" dirty="0">
                <a:solidFill>
                  <a:srgbClr val="FFFFFF"/>
                </a:solidFill>
                <a:latin typeface="Franklin Gothic Medium"/>
                <a:cs typeface="Franklin Gothic Medium"/>
              </a:rPr>
              <a:t> each</a:t>
            </a:r>
            <a:r>
              <a:rPr sz="2400" spc="-1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month</a:t>
            </a:r>
            <a:r>
              <a:rPr sz="2700" spc="-5" dirty="0">
                <a:solidFill>
                  <a:srgbClr val="FFFFFF"/>
                </a:solidFill>
                <a:latin typeface="Franklin Gothic Medium"/>
                <a:cs typeface="Franklin Gothic Medium"/>
              </a:rPr>
              <a:t>.</a:t>
            </a:r>
            <a:endParaRPr sz="2700" dirty="0">
              <a:latin typeface="Franklin Gothic Medium"/>
              <a:cs typeface="Franklin Gothic Medium"/>
            </a:endParaRPr>
          </a:p>
          <a:p>
            <a:pPr marL="93980" marR="167640">
              <a:lnSpc>
                <a:spcPct val="100000"/>
              </a:lnSpc>
              <a:spcBef>
                <a:spcPts val="1535"/>
              </a:spcBef>
            </a:pPr>
            <a:r>
              <a:rPr sz="2400" spc="-10" dirty="0">
                <a:solidFill>
                  <a:srgbClr val="FFFFFF"/>
                </a:solidFill>
                <a:latin typeface="Franklin Gothic Medium"/>
                <a:cs typeface="Franklin Gothic Medium"/>
              </a:rPr>
              <a:t>At</a:t>
            </a:r>
            <a:r>
              <a:rPr sz="2400"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the</a:t>
            </a:r>
            <a:r>
              <a:rPr sz="2400" spc="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end </a:t>
            </a:r>
            <a:r>
              <a:rPr sz="2400" dirty="0">
                <a:solidFill>
                  <a:srgbClr val="FFFFFF"/>
                </a:solidFill>
                <a:latin typeface="Franklin Gothic Medium"/>
                <a:cs typeface="Franklin Gothic Medium"/>
              </a:rPr>
              <a:t>of</a:t>
            </a:r>
            <a:r>
              <a:rPr sz="2400" spc="-10" dirty="0">
                <a:solidFill>
                  <a:srgbClr val="FFFFFF"/>
                </a:solidFill>
                <a:latin typeface="Franklin Gothic Medium"/>
                <a:cs typeface="Franklin Gothic Medium"/>
              </a:rPr>
              <a:t> the</a:t>
            </a:r>
            <a:r>
              <a:rPr sz="2400" spc="2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month,</a:t>
            </a:r>
            <a:r>
              <a:rPr sz="2400" spc="5" dirty="0">
                <a:solidFill>
                  <a:srgbClr val="FFFFFF"/>
                </a:solidFill>
                <a:latin typeface="Franklin Gothic Medium"/>
                <a:cs typeface="Franklin Gothic Medium"/>
              </a:rPr>
              <a:t> </a:t>
            </a:r>
            <a:r>
              <a:rPr sz="2400" dirty="0">
                <a:solidFill>
                  <a:srgbClr val="FFFFFF"/>
                </a:solidFill>
                <a:latin typeface="Franklin Gothic Medium"/>
                <a:cs typeface="Franklin Gothic Medium"/>
              </a:rPr>
              <a:t>a </a:t>
            </a:r>
            <a:r>
              <a:rPr sz="2400" spc="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management member </a:t>
            </a:r>
            <a:r>
              <a:rPr sz="2400" spc="-10" dirty="0">
                <a:solidFill>
                  <a:srgbClr val="FFFFFF"/>
                </a:solidFill>
                <a:latin typeface="Franklin Gothic Medium"/>
                <a:cs typeface="Franklin Gothic Medium"/>
              </a:rPr>
              <a:t>draws </a:t>
            </a:r>
            <a:r>
              <a:rPr sz="2400" dirty="0">
                <a:solidFill>
                  <a:srgbClr val="FFFFFF"/>
                </a:solidFill>
                <a:latin typeface="Franklin Gothic Medium"/>
                <a:cs typeface="Franklin Gothic Medium"/>
              </a:rPr>
              <a:t>a </a:t>
            </a:r>
            <a:r>
              <a:rPr sz="2400" spc="-585"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employee’s</a:t>
            </a:r>
            <a:r>
              <a:rPr sz="2400" spc="-5" dirty="0">
                <a:solidFill>
                  <a:srgbClr val="FFFFFF"/>
                </a:solidFill>
                <a:latin typeface="Franklin Gothic Medium"/>
                <a:cs typeface="Franklin Gothic Medium"/>
              </a:rPr>
              <a:t> name</a:t>
            </a:r>
            <a:r>
              <a:rPr sz="2400"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from</a:t>
            </a:r>
            <a:r>
              <a:rPr sz="2400" dirty="0">
                <a:solidFill>
                  <a:srgbClr val="FFFFFF"/>
                </a:solidFill>
                <a:latin typeface="Franklin Gothic Medium"/>
                <a:cs typeface="Franklin Gothic Medium"/>
              </a:rPr>
              <a:t> a</a:t>
            </a:r>
            <a:r>
              <a:rPr sz="2400" spc="-2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hat.</a:t>
            </a:r>
            <a:endParaRPr sz="2400" dirty="0">
              <a:latin typeface="Franklin Gothic Medium"/>
              <a:cs typeface="Franklin Gothic Medium"/>
            </a:endParaRPr>
          </a:p>
          <a:p>
            <a:pPr marL="93980">
              <a:lnSpc>
                <a:spcPct val="100000"/>
              </a:lnSpc>
              <a:spcBef>
                <a:spcPts val="2055"/>
              </a:spcBef>
            </a:pPr>
            <a:r>
              <a:rPr sz="2400" dirty="0">
                <a:solidFill>
                  <a:srgbClr val="FFFFFF"/>
                </a:solidFill>
                <a:latin typeface="Franklin Gothic Medium"/>
                <a:cs typeface="Franklin Gothic Medium"/>
              </a:rPr>
              <a:t>A</a:t>
            </a:r>
            <a:r>
              <a:rPr sz="2400" spc="-1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call</a:t>
            </a:r>
            <a:r>
              <a:rPr sz="2400" spc="-10" dirty="0">
                <a:solidFill>
                  <a:srgbClr val="FFFFFF"/>
                </a:solidFill>
                <a:latin typeface="Franklin Gothic Medium"/>
                <a:cs typeface="Franklin Gothic Medium"/>
              </a:rPr>
              <a:t> </a:t>
            </a:r>
            <a:r>
              <a:rPr sz="2400" dirty="0">
                <a:solidFill>
                  <a:srgbClr val="FFFFFF"/>
                </a:solidFill>
                <a:latin typeface="Franklin Gothic Medium"/>
                <a:cs typeface="Franklin Gothic Medium"/>
              </a:rPr>
              <a:t>is</a:t>
            </a:r>
            <a:r>
              <a:rPr sz="2400" spc="-3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made</a:t>
            </a:r>
            <a:r>
              <a:rPr sz="2400" spc="-10" dirty="0">
                <a:solidFill>
                  <a:srgbClr val="FFFFFF"/>
                </a:solidFill>
                <a:latin typeface="Franklin Gothic Medium"/>
                <a:cs typeface="Franklin Gothic Medium"/>
              </a:rPr>
              <a:t> </a:t>
            </a:r>
            <a:r>
              <a:rPr sz="2400" spc="-30" dirty="0">
                <a:solidFill>
                  <a:srgbClr val="FFFFFF"/>
                </a:solidFill>
                <a:latin typeface="Franklin Gothic Medium"/>
                <a:cs typeface="Franklin Gothic Medium"/>
              </a:rPr>
              <a:t>to</a:t>
            </a:r>
            <a:r>
              <a:rPr sz="2400" spc="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the</a:t>
            </a:r>
            <a:r>
              <a:rPr sz="2400" spc="5"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employee's</a:t>
            </a:r>
            <a:endParaRPr sz="2400" dirty="0">
              <a:latin typeface="Franklin Gothic Medium"/>
              <a:cs typeface="Franklin Gothic Medium"/>
            </a:endParaRPr>
          </a:p>
        </p:txBody>
      </p:sp>
      <p:sp>
        <p:nvSpPr>
          <p:cNvPr id="31" name="object 31"/>
          <p:cNvSpPr txBox="1"/>
          <p:nvPr/>
        </p:nvSpPr>
        <p:spPr>
          <a:xfrm>
            <a:off x="993139" y="5001564"/>
            <a:ext cx="4652645" cy="391160"/>
          </a:xfrm>
          <a:prstGeom prst="rect">
            <a:avLst/>
          </a:prstGeom>
        </p:spPr>
        <p:txBody>
          <a:bodyPr vert="horz" wrap="square" lIns="0" tIns="12700" rIns="0" bIns="0" rtlCol="0">
            <a:spAutoFit/>
          </a:bodyPr>
          <a:lstStyle/>
          <a:p>
            <a:pPr marL="12700">
              <a:lnSpc>
                <a:spcPct val="100000"/>
              </a:lnSpc>
              <a:spcBef>
                <a:spcPts val="100"/>
              </a:spcBef>
              <a:tabLst>
                <a:tab pos="1578610" algn="l"/>
              </a:tabLst>
            </a:pPr>
            <a:r>
              <a:rPr sz="2400" spc="-5" dirty="0">
                <a:solidFill>
                  <a:srgbClr val="FFFFFF"/>
                </a:solidFill>
                <a:latin typeface="Franklin Gothic Medium"/>
                <a:cs typeface="Franklin Gothic Medium"/>
              </a:rPr>
              <a:t>residence.	If</a:t>
            </a:r>
            <a:r>
              <a:rPr sz="2400" spc="-2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the</a:t>
            </a:r>
            <a:r>
              <a:rPr sz="2400" spc="-15" dirty="0">
                <a:solidFill>
                  <a:srgbClr val="FFFFFF"/>
                </a:solidFill>
                <a:latin typeface="Franklin Gothic Medium"/>
                <a:cs typeface="Franklin Gothic Medium"/>
              </a:rPr>
              <a:t> </a:t>
            </a:r>
            <a:r>
              <a:rPr sz="2400" dirty="0">
                <a:solidFill>
                  <a:srgbClr val="FFFFFF"/>
                </a:solidFill>
                <a:latin typeface="Franklin Gothic Medium"/>
                <a:cs typeface="Franklin Gothic Medium"/>
              </a:rPr>
              <a:t>person</a:t>
            </a:r>
            <a:r>
              <a:rPr sz="2400" spc="-1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answering</a:t>
            </a:r>
            <a:endParaRPr sz="2400" dirty="0">
              <a:latin typeface="Franklin Gothic Medium"/>
              <a:cs typeface="Franklin Gothic Medium"/>
            </a:endParaRPr>
          </a:p>
        </p:txBody>
      </p:sp>
      <p:sp>
        <p:nvSpPr>
          <p:cNvPr id="32" name="object 32"/>
          <p:cNvSpPr txBox="1"/>
          <p:nvPr/>
        </p:nvSpPr>
        <p:spPr>
          <a:xfrm>
            <a:off x="993139" y="5367324"/>
            <a:ext cx="4784725" cy="756920"/>
          </a:xfrm>
          <a:prstGeom prst="rect">
            <a:avLst/>
          </a:prstGeom>
        </p:spPr>
        <p:txBody>
          <a:bodyPr vert="horz" wrap="square" lIns="0" tIns="12700" rIns="0" bIns="0" rtlCol="0">
            <a:spAutoFit/>
          </a:bodyPr>
          <a:lstStyle/>
          <a:p>
            <a:pPr marL="12700" marR="5080">
              <a:lnSpc>
                <a:spcPct val="100000"/>
              </a:lnSpc>
              <a:spcBef>
                <a:spcPts val="100"/>
              </a:spcBef>
              <a:tabLst>
                <a:tab pos="1100455" algn="l"/>
              </a:tabLst>
            </a:pPr>
            <a:r>
              <a:rPr sz="2400" spc="-5" dirty="0">
                <a:solidFill>
                  <a:srgbClr val="FFFFFF"/>
                </a:solidFill>
                <a:latin typeface="Franklin Gothic Medium"/>
                <a:cs typeface="Franklin Gothic Medium"/>
              </a:rPr>
              <a:t>the</a:t>
            </a:r>
            <a:r>
              <a:rPr sz="240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phone</a:t>
            </a:r>
            <a:r>
              <a:rPr sz="2400" spc="5" dirty="0">
                <a:solidFill>
                  <a:srgbClr val="FFFFFF"/>
                </a:solidFill>
                <a:latin typeface="Franklin Gothic Medium"/>
                <a:cs typeface="Franklin Gothic Medium"/>
              </a:rPr>
              <a:t> </a:t>
            </a:r>
            <a:r>
              <a:rPr sz="2400" dirty="0">
                <a:solidFill>
                  <a:srgbClr val="FFFFFF"/>
                </a:solidFill>
                <a:latin typeface="Franklin Gothic Medium"/>
                <a:cs typeface="Franklin Gothic Medium"/>
              </a:rPr>
              <a:t>is</a:t>
            </a:r>
            <a:r>
              <a:rPr sz="2400" spc="-2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able </a:t>
            </a:r>
            <a:r>
              <a:rPr sz="2400" spc="-30" dirty="0">
                <a:solidFill>
                  <a:srgbClr val="FFFFFF"/>
                </a:solidFill>
                <a:latin typeface="Franklin Gothic Medium"/>
                <a:cs typeface="Franklin Gothic Medium"/>
              </a:rPr>
              <a:t>to</a:t>
            </a:r>
            <a:r>
              <a:rPr sz="2400" spc="10" dirty="0">
                <a:solidFill>
                  <a:srgbClr val="FFFFFF"/>
                </a:solidFill>
                <a:latin typeface="Franklin Gothic Medium"/>
                <a:cs typeface="Franklin Gothic Medium"/>
              </a:rPr>
              <a:t> </a:t>
            </a:r>
            <a:r>
              <a:rPr sz="2400" spc="-15" dirty="0">
                <a:solidFill>
                  <a:srgbClr val="FFFFFF"/>
                </a:solidFill>
                <a:latin typeface="Franklin Gothic Medium"/>
                <a:cs typeface="Franklin Gothic Medium"/>
              </a:rPr>
              <a:t>quote</a:t>
            </a:r>
            <a:r>
              <a:rPr sz="2400" spc="1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the</a:t>
            </a:r>
            <a:r>
              <a:rPr sz="2400" spc="5" dirty="0">
                <a:solidFill>
                  <a:srgbClr val="FFFFFF"/>
                </a:solidFill>
                <a:latin typeface="Franklin Gothic Medium"/>
                <a:cs typeface="Franklin Gothic Medium"/>
              </a:rPr>
              <a:t> </a:t>
            </a:r>
            <a:r>
              <a:rPr sz="2400" spc="-10" dirty="0">
                <a:solidFill>
                  <a:srgbClr val="FFFFFF"/>
                </a:solidFill>
                <a:latin typeface="Franklin Gothic Medium"/>
                <a:cs typeface="Franklin Gothic Medium"/>
              </a:rPr>
              <a:t>safety </a:t>
            </a:r>
            <a:r>
              <a:rPr sz="2400" spc="-58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slogan,	he/she </a:t>
            </a:r>
            <a:r>
              <a:rPr sz="2400" dirty="0">
                <a:solidFill>
                  <a:srgbClr val="FFFFFF"/>
                </a:solidFill>
                <a:latin typeface="Franklin Gothic Medium"/>
                <a:cs typeface="Franklin Gothic Medium"/>
              </a:rPr>
              <a:t>is</a:t>
            </a:r>
            <a:r>
              <a:rPr sz="2400" spc="-5" dirty="0">
                <a:solidFill>
                  <a:srgbClr val="FFFFFF"/>
                </a:solidFill>
                <a:latin typeface="Franklin Gothic Medium"/>
                <a:cs typeface="Franklin Gothic Medium"/>
              </a:rPr>
              <a:t> wins </a:t>
            </a:r>
            <a:r>
              <a:rPr sz="2400" dirty="0">
                <a:solidFill>
                  <a:srgbClr val="FFFFFF"/>
                </a:solidFill>
                <a:latin typeface="Franklin Gothic Medium"/>
                <a:cs typeface="Franklin Gothic Medium"/>
              </a:rPr>
              <a:t>a</a:t>
            </a:r>
            <a:r>
              <a:rPr sz="2400" spc="1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prize.</a:t>
            </a:r>
            <a:endParaRPr sz="2400" dirty="0">
              <a:latin typeface="Franklin Gothic Medium"/>
              <a:cs typeface="Franklin Gothic Medium"/>
            </a:endParaRPr>
          </a:p>
        </p:txBody>
      </p:sp>
      <p:sp>
        <p:nvSpPr>
          <p:cNvPr id="33" name="object 33"/>
          <p:cNvSpPr txBox="1"/>
          <p:nvPr/>
        </p:nvSpPr>
        <p:spPr>
          <a:xfrm>
            <a:off x="2517139" y="1090676"/>
            <a:ext cx="4559935" cy="391160"/>
          </a:xfrm>
          <a:prstGeom prst="rect">
            <a:avLst/>
          </a:prstGeom>
        </p:spPr>
        <p:txBody>
          <a:bodyPr vert="horz" wrap="square" lIns="0" tIns="12700" rIns="0" bIns="0" rtlCol="0">
            <a:spAutoFit/>
          </a:bodyPr>
          <a:lstStyle/>
          <a:p>
            <a:pPr marL="215900" indent="-203835">
              <a:lnSpc>
                <a:spcPct val="100000"/>
              </a:lnSpc>
              <a:spcBef>
                <a:spcPts val="100"/>
              </a:spcBef>
              <a:buSzPct val="95833"/>
              <a:buChar char="•"/>
              <a:tabLst>
                <a:tab pos="216535" algn="l"/>
                <a:tab pos="725805" algn="l"/>
                <a:tab pos="4189729" algn="l"/>
              </a:tabLst>
            </a:pPr>
            <a:r>
              <a:rPr sz="2400" spc="-5" dirty="0">
                <a:solidFill>
                  <a:srgbClr val="1E1C11"/>
                </a:solidFill>
                <a:latin typeface="Franklin Gothic Medium"/>
                <a:cs typeface="Franklin Gothic Medium"/>
              </a:rPr>
              <a:t>*</a:t>
            </a:r>
            <a:r>
              <a:rPr sz="2400" dirty="0">
                <a:solidFill>
                  <a:srgbClr val="1E1C11"/>
                </a:solidFill>
                <a:latin typeface="Franklin Gothic Medium"/>
                <a:cs typeface="Franklin Gothic Medium"/>
              </a:rPr>
              <a:t>*	</a:t>
            </a:r>
            <a:r>
              <a:rPr sz="2400" spc="-130" dirty="0">
                <a:solidFill>
                  <a:srgbClr val="1E1C11"/>
                </a:solidFill>
                <a:latin typeface="Franklin Gothic Medium"/>
                <a:cs typeface="Franklin Gothic Medium"/>
              </a:rPr>
              <a:t>Y</a:t>
            </a:r>
            <a:r>
              <a:rPr sz="2400" dirty="0">
                <a:solidFill>
                  <a:srgbClr val="1E1C11"/>
                </a:solidFill>
                <a:latin typeface="Franklin Gothic Medium"/>
                <a:cs typeface="Franklin Gothic Medium"/>
              </a:rPr>
              <a:t>our</a:t>
            </a:r>
            <a:r>
              <a:rPr sz="2400" spc="5" dirty="0">
                <a:solidFill>
                  <a:srgbClr val="1E1C11"/>
                </a:solidFill>
                <a:latin typeface="Franklin Gothic Medium"/>
                <a:cs typeface="Franklin Gothic Medium"/>
              </a:rPr>
              <a:t> </a:t>
            </a:r>
            <a:r>
              <a:rPr sz="2400" dirty="0">
                <a:solidFill>
                  <a:srgbClr val="1E1C11"/>
                </a:solidFill>
                <a:latin typeface="Franklin Gothic Medium"/>
                <a:cs typeface="Franklin Gothic Medium"/>
              </a:rPr>
              <a:t>Co</a:t>
            </a:r>
            <a:r>
              <a:rPr sz="2400" spc="-5" dirty="0">
                <a:solidFill>
                  <a:srgbClr val="1E1C11"/>
                </a:solidFill>
                <a:latin typeface="Franklin Gothic Medium"/>
                <a:cs typeface="Franklin Gothic Medium"/>
              </a:rPr>
              <a:t>m</a:t>
            </a:r>
            <a:r>
              <a:rPr sz="2400" dirty="0">
                <a:solidFill>
                  <a:srgbClr val="1E1C11"/>
                </a:solidFill>
                <a:latin typeface="Franklin Gothic Medium"/>
                <a:cs typeface="Franklin Gothic Medium"/>
              </a:rPr>
              <a:t>p</a:t>
            </a:r>
            <a:r>
              <a:rPr sz="2400" spc="-5" dirty="0">
                <a:solidFill>
                  <a:srgbClr val="1E1C11"/>
                </a:solidFill>
                <a:latin typeface="Franklin Gothic Medium"/>
                <a:cs typeface="Franklin Gothic Medium"/>
              </a:rPr>
              <a:t>a</a:t>
            </a:r>
            <a:r>
              <a:rPr sz="2400" spc="-40" dirty="0">
                <a:solidFill>
                  <a:srgbClr val="1E1C11"/>
                </a:solidFill>
                <a:latin typeface="Franklin Gothic Medium"/>
                <a:cs typeface="Franklin Gothic Medium"/>
              </a:rPr>
              <a:t>n</a:t>
            </a:r>
            <a:r>
              <a:rPr sz="2400" dirty="0">
                <a:solidFill>
                  <a:srgbClr val="1E1C11"/>
                </a:solidFill>
                <a:latin typeface="Franklin Gothic Medium"/>
                <a:cs typeface="Franklin Gothic Medium"/>
              </a:rPr>
              <a:t>y</a:t>
            </a:r>
            <a:r>
              <a:rPr sz="2400" spc="-5" dirty="0">
                <a:solidFill>
                  <a:srgbClr val="1E1C11"/>
                </a:solidFill>
                <a:latin typeface="Franklin Gothic Medium"/>
                <a:cs typeface="Franklin Gothic Medium"/>
              </a:rPr>
              <a:t> In</a:t>
            </a:r>
            <a:r>
              <a:rPr sz="2400" spc="-30" dirty="0">
                <a:solidFill>
                  <a:srgbClr val="1E1C11"/>
                </a:solidFill>
                <a:latin typeface="Franklin Gothic Medium"/>
                <a:cs typeface="Franklin Gothic Medium"/>
              </a:rPr>
              <a:t>f</a:t>
            </a:r>
            <a:r>
              <a:rPr sz="2400" dirty="0">
                <a:solidFill>
                  <a:srgbClr val="1E1C11"/>
                </a:solidFill>
                <a:latin typeface="Franklin Gothic Medium"/>
                <a:cs typeface="Franklin Gothic Medium"/>
              </a:rPr>
              <a:t>o</a:t>
            </a:r>
            <a:r>
              <a:rPr sz="2400" spc="15" dirty="0">
                <a:solidFill>
                  <a:srgbClr val="1E1C11"/>
                </a:solidFill>
                <a:latin typeface="Franklin Gothic Medium"/>
                <a:cs typeface="Franklin Gothic Medium"/>
              </a:rPr>
              <a:t> </a:t>
            </a:r>
            <a:r>
              <a:rPr sz="2400" spc="-10" dirty="0">
                <a:solidFill>
                  <a:srgbClr val="1E1C11"/>
                </a:solidFill>
                <a:latin typeface="Franklin Gothic Medium"/>
                <a:cs typeface="Franklin Gothic Medium"/>
              </a:rPr>
              <a:t>B</a:t>
            </a:r>
            <a:r>
              <a:rPr sz="2400" dirty="0">
                <a:solidFill>
                  <a:srgbClr val="1E1C11"/>
                </a:solidFill>
                <a:latin typeface="Franklin Gothic Medium"/>
                <a:cs typeface="Franklin Gothic Medium"/>
              </a:rPr>
              <a:t>o</a:t>
            </a:r>
            <a:r>
              <a:rPr sz="2400" spc="-5" dirty="0">
                <a:solidFill>
                  <a:srgbClr val="1E1C11"/>
                </a:solidFill>
                <a:latin typeface="Franklin Gothic Medium"/>
                <a:cs typeface="Franklin Gothic Medium"/>
              </a:rPr>
              <a:t>ar</a:t>
            </a:r>
            <a:r>
              <a:rPr sz="2400" dirty="0">
                <a:solidFill>
                  <a:srgbClr val="1E1C11"/>
                </a:solidFill>
                <a:latin typeface="Franklin Gothic Medium"/>
                <a:cs typeface="Franklin Gothic Medium"/>
              </a:rPr>
              <a:t>d	</a:t>
            </a:r>
            <a:r>
              <a:rPr sz="2400" spc="-5" dirty="0">
                <a:solidFill>
                  <a:srgbClr val="1E1C11"/>
                </a:solidFill>
                <a:latin typeface="Franklin Gothic Medium"/>
                <a:cs typeface="Franklin Gothic Medium"/>
              </a:rPr>
              <a:t>*</a:t>
            </a:r>
            <a:r>
              <a:rPr sz="2400" dirty="0">
                <a:solidFill>
                  <a:srgbClr val="1E1C11"/>
                </a:solidFill>
                <a:latin typeface="Franklin Gothic Medium"/>
                <a:cs typeface="Franklin Gothic Medium"/>
              </a:rPr>
              <a:t>*</a:t>
            </a:r>
            <a:endParaRPr sz="2400" dirty="0">
              <a:latin typeface="Franklin Gothic Medium"/>
              <a:cs typeface="Franklin Gothic Medium"/>
            </a:endParaRPr>
          </a:p>
        </p:txBody>
      </p:sp>
      <p:sp>
        <p:nvSpPr>
          <p:cNvPr id="34" name="object 34"/>
          <p:cNvSpPr txBox="1"/>
          <p:nvPr/>
        </p:nvSpPr>
        <p:spPr>
          <a:xfrm>
            <a:off x="5715000" y="1679448"/>
            <a:ext cx="2514600" cy="401320"/>
          </a:xfrm>
          <a:prstGeom prst="rect">
            <a:avLst/>
          </a:prstGeom>
        </p:spPr>
        <p:txBody>
          <a:bodyPr vert="horz" wrap="square" lIns="0" tIns="38735" rIns="0" bIns="0" rtlCol="0">
            <a:spAutoFit/>
          </a:bodyPr>
          <a:lstStyle/>
          <a:p>
            <a:pPr marL="150495">
              <a:lnSpc>
                <a:spcPct val="100000"/>
              </a:lnSpc>
              <a:spcBef>
                <a:spcPts val="305"/>
              </a:spcBef>
            </a:pPr>
            <a:r>
              <a:rPr sz="2000" spc="5" dirty="0">
                <a:solidFill>
                  <a:srgbClr val="3E3E3E"/>
                </a:solidFill>
                <a:latin typeface="Franklin Gothic Medium"/>
                <a:cs typeface="Franklin Gothic Medium"/>
              </a:rPr>
              <a:t>Slogan</a:t>
            </a:r>
            <a:r>
              <a:rPr sz="2000" spc="-60" dirty="0">
                <a:solidFill>
                  <a:srgbClr val="3E3E3E"/>
                </a:solidFill>
                <a:latin typeface="Franklin Gothic Medium"/>
                <a:cs typeface="Franklin Gothic Medium"/>
              </a:rPr>
              <a:t> </a:t>
            </a:r>
            <a:r>
              <a:rPr sz="2000" dirty="0">
                <a:solidFill>
                  <a:srgbClr val="3E3E3E"/>
                </a:solidFill>
                <a:latin typeface="Franklin Gothic Medium"/>
                <a:cs typeface="Franklin Gothic Medium"/>
              </a:rPr>
              <a:t>of</a:t>
            </a:r>
            <a:r>
              <a:rPr sz="2000" spc="-15" dirty="0">
                <a:solidFill>
                  <a:srgbClr val="3E3E3E"/>
                </a:solidFill>
                <a:latin typeface="Franklin Gothic Medium"/>
                <a:cs typeface="Franklin Gothic Medium"/>
              </a:rPr>
              <a:t> </a:t>
            </a:r>
            <a:r>
              <a:rPr sz="2000" spc="10" dirty="0">
                <a:solidFill>
                  <a:srgbClr val="3E3E3E"/>
                </a:solidFill>
                <a:latin typeface="Franklin Gothic Medium"/>
                <a:cs typeface="Franklin Gothic Medium"/>
              </a:rPr>
              <a:t>the</a:t>
            </a:r>
            <a:r>
              <a:rPr sz="2000" spc="-45" dirty="0">
                <a:solidFill>
                  <a:srgbClr val="3E3E3E"/>
                </a:solidFill>
                <a:latin typeface="Franklin Gothic Medium"/>
                <a:cs typeface="Franklin Gothic Medium"/>
              </a:rPr>
              <a:t> </a:t>
            </a:r>
            <a:r>
              <a:rPr sz="2000" spc="5" dirty="0">
                <a:solidFill>
                  <a:srgbClr val="3E3E3E"/>
                </a:solidFill>
                <a:latin typeface="Franklin Gothic Medium"/>
                <a:cs typeface="Franklin Gothic Medium"/>
              </a:rPr>
              <a:t>Month</a:t>
            </a:r>
            <a:endParaRPr sz="2000" dirty="0">
              <a:latin typeface="Franklin Gothic Medium"/>
              <a:cs typeface="Franklin Gothic Medium"/>
            </a:endParaRPr>
          </a:p>
        </p:txBody>
      </p:sp>
      <p:grpSp>
        <p:nvGrpSpPr>
          <p:cNvPr id="35" name="object 35"/>
          <p:cNvGrpSpPr/>
          <p:nvPr/>
        </p:nvGrpSpPr>
        <p:grpSpPr>
          <a:xfrm>
            <a:off x="1066800" y="152400"/>
            <a:ext cx="6070600" cy="1681480"/>
            <a:chOff x="1066800" y="152400"/>
            <a:chExt cx="6070600" cy="1681480"/>
          </a:xfrm>
        </p:grpSpPr>
        <p:pic>
          <p:nvPicPr>
            <p:cNvPr id="36" name="object 36"/>
            <p:cNvPicPr/>
            <p:nvPr/>
          </p:nvPicPr>
          <p:blipFill>
            <a:blip r:embed="rId14" cstate="print"/>
            <a:stretch>
              <a:fillRect/>
            </a:stretch>
          </p:blipFill>
          <p:spPr>
            <a:xfrm>
              <a:off x="6946392" y="1650491"/>
              <a:ext cx="190499" cy="182879"/>
            </a:xfrm>
            <a:prstGeom prst="rect">
              <a:avLst/>
            </a:prstGeom>
          </p:spPr>
        </p:pic>
        <p:pic>
          <p:nvPicPr>
            <p:cNvPr id="37" name="object 37"/>
            <p:cNvPicPr/>
            <p:nvPr/>
          </p:nvPicPr>
          <p:blipFill>
            <a:blip r:embed="rId15" cstate="print"/>
            <a:stretch>
              <a:fillRect/>
            </a:stretch>
          </p:blipFill>
          <p:spPr>
            <a:xfrm>
              <a:off x="6972300" y="1676400"/>
              <a:ext cx="83820" cy="76200"/>
            </a:xfrm>
            <a:prstGeom prst="rect">
              <a:avLst/>
            </a:prstGeom>
          </p:spPr>
        </p:pic>
        <p:sp>
          <p:nvSpPr>
            <p:cNvPr id="38" name="object 3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39" name="object 3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40" name="object 40"/>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60</a:t>
            </a:r>
            <a:endParaRPr sz="2800" dirty="0">
              <a:latin typeface="Arial"/>
              <a:cs typeface="Arial"/>
            </a:endParaRPr>
          </a:p>
        </p:txBody>
      </p:sp>
      <p:pic>
        <p:nvPicPr>
          <p:cNvPr id="5" name="object 5"/>
          <p:cNvPicPr/>
          <p:nvPr/>
        </p:nvPicPr>
        <p:blipFill>
          <a:blip r:embed="rId3" cstate="print"/>
          <a:stretch>
            <a:fillRect/>
          </a:stretch>
        </p:blipFill>
        <p:spPr>
          <a:xfrm>
            <a:off x="8069580" y="5181600"/>
            <a:ext cx="998219" cy="1295399"/>
          </a:xfrm>
          <a:prstGeom prst="rect">
            <a:avLst/>
          </a:prstGeom>
        </p:spPr>
      </p:pic>
      <p:sp>
        <p:nvSpPr>
          <p:cNvPr id="6" name="object 6"/>
          <p:cNvSpPr txBox="1"/>
          <p:nvPr/>
        </p:nvSpPr>
        <p:spPr>
          <a:xfrm>
            <a:off x="535940" y="1582773"/>
            <a:ext cx="7241540" cy="4612005"/>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If</a:t>
            </a:r>
            <a:r>
              <a:rPr sz="3600" b="1" spc="-20" dirty="0">
                <a:latin typeface="Franklin Gothic Heavy"/>
                <a:cs typeface="Franklin Gothic Heavy"/>
              </a:rPr>
              <a:t> </a:t>
            </a:r>
            <a:r>
              <a:rPr sz="3600" b="1" spc="-5" dirty="0">
                <a:latin typeface="Franklin Gothic Heavy"/>
                <a:cs typeface="Franklin Gothic Heavy"/>
              </a:rPr>
              <a:t>a</a:t>
            </a:r>
            <a:r>
              <a:rPr sz="3600" b="1" spc="-25" dirty="0">
                <a:latin typeface="Franklin Gothic Heavy"/>
                <a:cs typeface="Franklin Gothic Heavy"/>
              </a:rPr>
              <a:t> </a:t>
            </a:r>
            <a:r>
              <a:rPr sz="3600" b="1" spc="-5" dirty="0">
                <a:latin typeface="Franklin Gothic Heavy"/>
                <a:cs typeface="Franklin Gothic Heavy"/>
              </a:rPr>
              <a:t>company</a:t>
            </a:r>
            <a:r>
              <a:rPr sz="3600" b="1" spc="-20" dirty="0">
                <a:latin typeface="Franklin Gothic Heavy"/>
                <a:cs typeface="Franklin Gothic Heavy"/>
              </a:rPr>
              <a:t> </a:t>
            </a:r>
            <a:r>
              <a:rPr sz="3600" b="1" spc="-10" dirty="0">
                <a:latin typeface="Franklin Gothic Heavy"/>
                <a:cs typeface="Franklin Gothic Heavy"/>
              </a:rPr>
              <a:t>is:</a:t>
            </a:r>
            <a:endParaRPr sz="3600" dirty="0">
              <a:latin typeface="Franklin Gothic Heavy"/>
              <a:cs typeface="Franklin Gothic Heavy"/>
            </a:endParaRPr>
          </a:p>
          <a:p>
            <a:pPr marL="88900" marR="3811270">
              <a:lnSpc>
                <a:spcPct val="150000"/>
              </a:lnSpc>
              <a:spcBef>
                <a:spcPts val="1285"/>
              </a:spcBef>
            </a:pPr>
            <a:r>
              <a:rPr sz="2400" spc="5" dirty="0">
                <a:latin typeface="Franklin Gothic Medium"/>
                <a:cs typeface="Franklin Gothic Medium"/>
              </a:rPr>
              <a:t>Using</a:t>
            </a:r>
            <a:r>
              <a:rPr sz="2400" spc="-65" dirty="0">
                <a:latin typeface="Franklin Gothic Medium"/>
                <a:cs typeface="Franklin Gothic Medium"/>
              </a:rPr>
              <a:t> </a:t>
            </a:r>
            <a:r>
              <a:rPr sz="2400" dirty="0">
                <a:latin typeface="Franklin Gothic Medium"/>
                <a:cs typeface="Franklin Gothic Medium"/>
              </a:rPr>
              <a:t>safe</a:t>
            </a:r>
            <a:r>
              <a:rPr sz="2400" spc="-50" dirty="0">
                <a:latin typeface="Franklin Gothic Medium"/>
                <a:cs typeface="Franklin Gothic Medium"/>
              </a:rPr>
              <a:t> </a:t>
            </a:r>
            <a:r>
              <a:rPr sz="2400" dirty="0">
                <a:latin typeface="Franklin Gothic Medium"/>
                <a:cs typeface="Franklin Gothic Medium"/>
              </a:rPr>
              <a:t>work</a:t>
            </a:r>
            <a:r>
              <a:rPr sz="2400" spc="-55" dirty="0">
                <a:latin typeface="Franklin Gothic Medium"/>
                <a:cs typeface="Franklin Gothic Medium"/>
              </a:rPr>
              <a:t> </a:t>
            </a:r>
            <a:r>
              <a:rPr sz="2400" spc="5" dirty="0">
                <a:latin typeface="Franklin Gothic Medium"/>
                <a:cs typeface="Franklin Gothic Medium"/>
              </a:rPr>
              <a:t>practices </a:t>
            </a:r>
            <a:r>
              <a:rPr sz="2400" spc="-585" dirty="0">
                <a:latin typeface="Franklin Gothic Medium"/>
                <a:cs typeface="Franklin Gothic Medium"/>
              </a:rPr>
              <a:t> </a:t>
            </a:r>
            <a:r>
              <a:rPr sz="2400" dirty="0">
                <a:latin typeface="Franklin Gothic Medium"/>
                <a:cs typeface="Franklin Gothic Medium"/>
              </a:rPr>
              <a:t>Analyzing</a:t>
            </a:r>
            <a:r>
              <a:rPr sz="2400" spc="-45" dirty="0">
                <a:latin typeface="Franklin Gothic Medium"/>
                <a:cs typeface="Franklin Gothic Medium"/>
              </a:rPr>
              <a:t> </a:t>
            </a:r>
            <a:r>
              <a:rPr sz="2400" dirty="0">
                <a:latin typeface="Franklin Gothic Medium"/>
                <a:cs typeface="Franklin Gothic Medium"/>
              </a:rPr>
              <a:t>hazards</a:t>
            </a:r>
            <a:r>
              <a:rPr sz="2400" spc="-40" dirty="0">
                <a:latin typeface="Franklin Gothic Medium"/>
                <a:cs typeface="Franklin Gothic Medium"/>
              </a:rPr>
              <a:t> </a:t>
            </a:r>
            <a:r>
              <a:rPr sz="2400" dirty="0">
                <a:latin typeface="Franklin Gothic Medium"/>
                <a:cs typeface="Franklin Gothic Medium"/>
              </a:rPr>
              <a:t>(JHAs)</a:t>
            </a:r>
          </a:p>
          <a:p>
            <a:pPr marL="88900" marR="1400810">
              <a:lnSpc>
                <a:spcPct val="150000"/>
              </a:lnSpc>
            </a:pPr>
            <a:r>
              <a:rPr sz="2400" dirty="0">
                <a:latin typeface="Franklin Gothic Medium"/>
                <a:cs typeface="Franklin Gothic Medium"/>
              </a:rPr>
              <a:t>Proactively </a:t>
            </a:r>
            <a:r>
              <a:rPr sz="2400" spc="-5" dirty="0">
                <a:latin typeface="Franklin Gothic Medium"/>
                <a:cs typeface="Franklin Gothic Medium"/>
              </a:rPr>
              <a:t>preventing </a:t>
            </a:r>
            <a:r>
              <a:rPr sz="2400" dirty="0">
                <a:latin typeface="Franklin Gothic Medium"/>
                <a:cs typeface="Franklin Gothic Medium"/>
              </a:rPr>
              <a:t>potential hazards </a:t>
            </a:r>
            <a:r>
              <a:rPr sz="2400" spc="5" dirty="0">
                <a:latin typeface="Franklin Gothic Medium"/>
                <a:cs typeface="Franklin Gothic Medium"/>
              </a:rPr>
              <a:t> </a:t>
            </a:r>
            <a:r>
              <a:rPr sz="2400" dirty="0">
                <a:latin typeface="Franklin Gothic Medium"/>
                <a:cs typeface="Franklin Gothic Medium"/>
              </a:rPr>
              <a:t>Recognizing,</a:t>
            </a:r>
            <a:r>
              <a:rPr sz="2400" spc="-55" dirty="0">
                <a:latin typeface="Franklin Gothic Medium"/>
                <a:cs typeface="Franklin Gothic Medium"/>
              </a:rPr>
              <a:t> </a:t>
            </a:r>
            <a:r>
              <a:rPr sz="2400" spc="5" dirty="0">
                <a:latin typeface="Franklin Gothic Medium"/>
                <a:cs typeface="Franklin Gothic Medium"/>
              </a:rPr>
              <a:t>reporting,</a:t>
            </a:r>
            <a:r>
              <a:rPr sz="2400" spc="-50" dirty="0">
                <a:latin typeface="Franklin Gothic Medium"/>
                <a:cs typeface="Franklin Gothic Medium"/>
              </a:rPr>
              <a:t> </a:t>
            </a:r>
            <a:r>
              <a:rPr sz="2400" spc="5" dirty="0">
                <a:latin typeface="Franklin Gothic Medium"/>
                <a:cs typeface="Franklin Gothic Medium"/>
              </a:rPr>
              <a:t>and</a:t>
            </a:r>
            <a:r>
              <a:rPr sz="2400" spc="-25" dirty="0">
                <a:latin typeface="Franklin Gothic Medium"/>
                <a:cs typeface="Franklin Gothic Medium"/>
              </a:rPr>
              <a:t> </a:t>
            </a:r>
            <a:r>
              <a:rPr sz="2400" spc="5" dirty="0">
                <a:latin typeface="Franklin Gothic Medium"/>
                <a:cs typeface="Franklin Gothic Medium"/>
              </a:rPr>
              <a:t>abating</a:t>
            </a:r>
            <a:r>
              <a:rPr sz="2400" spc="-45" dirty="0">
                <a:latin typeface="Franklin Gothic Medium"/>
                <a:cs typeface="Franklin Gothic Medium"/>
              </a:rPr>
              <a:t> </a:t>
            </a:r>
            <a:r>
              <a:rPr sz="2400" spc="5" dirty="0">
                <a:latin typeface="Franklin Gothic Medium"/>
                <a:cs typeface="Franklin Gothic Medium"/>
              </a:rPr>
              <a:t>hazards</a:t>
            </a:r>
            <a:endParaRPr sz="2400" dirty="0">
              <a:latin typeface="Franklin Gothic Medium"/>
              <a:cs typeface="Franklin Gothic Medium"/>
            </a:endParaRPr>
          </a:p>
          <a:p>
            <a:pPr>
              <a:lnSpc>
                <a:spcPct val="100000"/>
              </a:lnSpc>
              <a:spcBef>
                <a:spcPts val="50"/>
              </a:spcBef>
            </a:pPr>
            <a:endParaRPr sz="4000" dirty="0">
              <a:latin typeface="Franklin Gothic Medium"/>
              <a:cs typeface="Franklin Gothic Medium"/>
            </a:endParaRPr>
          </a:p>
          <a:p>
            <a:pPr marL="469900" marR="5080">
              <a:lnSpc>
                <a:spcPct val="100000"/>
              </a:lnSpc>
            </a:pPr>
            <a:r>
              <a:rPr sz="2400" spc="-5" dirty="0">
                <a:latin typeface="Franklin Gothic Medium"/>
                <a:cs typeface="Franklin Gothic Medium"/>
              </a:rPr>
              <a:t>What</a:t>
            </a:r>
            <a:r>
              <a:rPr sz="2400" spc="5" dirty="0">
                <a:latin typeface="Franklin Gothic Medium"/>
                <a:cs typeface="Franklin Gothic Medium"/>
              </a:rPr>
              <a:t> </a:t>
            </a:r>
            <a:r>
              <a:rPr sz="2400" spc="-10" dirty="0">
                <a:latin typeface="Franklin Gothic Medium"/>
                <a:cs typeface="Franklin Gothic Medium"/>
              </a:rPr>
              <a:t>incentives</a:t>
            </a:r>
            <a:r>
              <a:rPr sz="2400" spc="10" dirty="0">
                <a:latin typeface="Franklin Gothic Medium"/>
                <a:cs typeface="Franklin Gothic Medium"/>
              </a:rPr>
              <a:t> </a:t>
            </a:r>
            <a:r>
              <a:rPr sz="2400" spc="-5" dirty="0">
                <a:latin typeface="Franklin Gothic Medium"/>
                <a:cs typeface="Franklin Gothic Medium"/>
              </a:rPr>
              <a:t>could</a:t>
            </a:r>
            <a:r>
              <a:rPr sz="2400" dirty="0">
                <a:latin typeface="Franklin Gothic Medium"/>
                <a:cs typeface="Franklin Gothic Medium"/>
              </a:rPr>
              <a:t> </a:t>
            </a:r>
            <a:r>
              <a:rPr sz="2400" spc="-20" dirty="0">
                <a:latin typeface="Franklin Gothic Medium"/>
                <a:cs typeface="Franklin Gothic Medium"/>
              </a:rPr>
              <a:t>they</a:t>
            </a:r>
            <a:r>
              <a:rPr sz="2400" spc="20" dirty="0">
                <a:latin typeface="Franklin Gothic Medium"/>
                <a:cs typeface="Franklin Gothic Medium"/>
              </a:rPr>
              <a:t> </a:t>
            </a:r>
            <a:r>
              <a:rPr sz="2400" dirty="0">
                <a:latin typeface="Franklin Gothic Medium"/>
                <a:cs typeface="Franklin Gothic Medium"/>
              </a:rPr>
              <a:t>offer</a:t>
            </a:r>
            <a:r>
              <a:rPr sz="2400" spc="15" dirty="0">
                <a:latin typeface="Franklin Gothic Medium"/>
                <a:cs typeface="Franklin Gothic Medium"/>
              </a:rPr>
              <a:t> </a:t>
            </a:r>
            <a:r>
              <a:rPr sz="2400" spc="-10" dirty="0">
                <a:latin typeface="Franklin Gothic Medium"/>
                <a:cs typeface="Franklin Gothic Medium"/>
              </a:rPr>
              <a:t>workers</a:t>
            </a:r>
            <a:r>
              <a:rPr sz="2400" spc="35" dirty="0">
                <a:latin typeface="Franklin Gothic Medium"/>
                <a:cs typeface="Franklin Gothic Medium"/>
              </a:rPr>
              <a:t> </a:t>
            </a:r>
            <a:r>
              <a:rPr sz="2400" spc="-5" dirty="0">
                <a:latin typeface="Franklin Gothic Medium"/>
                <a:cs typeface="Franklin Gothic Medium"/>
              </a:rPr>
              <a:t>that</a:t>
            </a:r>
            <a:r>
              <a:rPr sz="2400" spc="15" dirty="0">
                <a:latin typeface="Franklin Gothic Medium"/>
                <a:cs typeface="Franklin Gothic Medium"/>
              </a:rPr>
              <a:t> </a:t>
            </a:r>
            <a:r>
              <a:rPr sz="2400" spc="-5" dirty="0">
                <a:latin typeface="Franklin Gothic Medium"/>
                <a:cs typeface="Franklin Gothic Medium"/>
              </a:rPr>
              <a:t>would </a:t>
            </a:r>
            <a:r>
              <a:rPr sz="2400" spc="-585" dirty="0">
                <a:latin typeface="Franklin Gothic Medium"/>
                <a:cs typeface="Franklin Gothic Medium"/>
              </a:rPr>
              <a:t> </a:t>
            </a:r>
            <a:r>
              <a:rPr sz="2400" spc="-15" dirty="0">
                <a:latin typeface="Franklin Gothic Medium"/>
                <a:cs typeface="Franklin Gothic Medium"/>
              </a:rPr>
              <a:t>promote</a:t>
            </a:r>
            <a:r>
              <a:rPr sz="2400" spc="10" dirty="0">
                <a:latin typeface="Franklin Gothic Medium"/>
                <a:cs typeface="Franklin Gothic Medium"/>
              </a:rPr>
              <a:t> </a:t>
            </a:r>
            <a:r>
              <a:rPr sz="2400" spc="-5" dirty="0">
                <a:latin typeface="Franklin Gothic Medium"/>
                <a:cs typeface="Franklin Gothic Medium"/>
              </a:rPr>
              <a:t>these</a:t>
            </a:r>
            <a:r>
              <a:rPr sz="2400" spc="10" dirty="0">
                <a:latin typeface="Franklin Gothic Medium"/>
                <a:cs typeface="Franklin Gothic Medium"/>
              </a:rPr>
              <a:t> </a:t>
            </a:r>
            <a:r>
              <a:rPr sz="2400" spc="-5" dirty="0">
                <a:latin typeface="Franklin Gothic Medium"/>
                <a:cs typeface="Franklin Gothic Medium"/>
              </a:rPr>
              <a:t>policies,</a:t>
            </a:r>
            <a:r>
              <a:rPr sz="2400" spc="-20" dirty="0">
                <a:latin typeface="Franklin Gothic Medium"/>
                <a:cs typeface="Franklin Gothic Medium"/>
              </a:rPr>
              <a:t> </a:t>
            </a:r>
            <a:r>
              <a:rPr sz="2400" spc="-5" dirty="0">
                <a:latin typeface="Franklin Gothic Medium"/>
                <a:cs typeface="Franklin Gothic Medium"/>
              </a:rPr>
              <a:t>without</a:t>
            </a:r>
            <a:r>
              <a:rPr sz="2400" spc="30" dirty="0">
                <a:latin typeface="Franklin Gothic Medium"/>
                <a:cs typeface="Franklin Gothic Medium"/>
              </a:rPr>
              <a:t> </a:t>
            </a:r>
            <a:r>
              <a:rPr sz="2400" spc="-5" dirty="0">
                <a:latin typeface="Franklin Gothic Medium"/>
                <a:cs typeface="Franklin Gothic Medium"/>
              </a:rPr>
              <a:t>encouraging</a:t>
            </a:r>
            <a:endParaRPr sz="2400" dirty="0">
              <a:latin typeface="Franklin Gothic Medium"/>
              <a:cs typeface="Franklin Gothic Medium"/>
            </a:endParaRPr>
          </a:p>
          <a:p>
            <a:pPr marL="469900">
              <a:lnSpc>
                <a:spcPct val="100000"/>
              </a:lnSpc>
            </a:pPr>
            <a:r>
              <a:rPr sz="2400" dirty="0">
                <a:latin typeface="Franklin Gothic Medium"/>
                <a:cs typeface="Franklin Gothic Medium"/>
              </a:rPr>
              <a:t>non-reporting</a:t>
            </a:r>
            <a:r>
              <a:rPr sz="2400" spc="15" dirty="0">
                <a:latin typeface="Franklin Gothic Medium"/>
                <a:cs typeface="Franklin Gothic Medium"/>
              </a:rPr>
              <a:t> </a:t>
            </a:r>
            <a:r>
              <a:rPr sz="2400" dirty="0">
                <a:latin typeface="Franklin Gothic Medium"/>
                <a:cs typeface="Franklin Gothic Medium"/>
              </a:rPr>
              <a:t>of </a:t>
            </a:r>
            <a:r>
              <a:rPr sz="2400" spc="-5" dirty="0">
                <a:latin typeface="Franklin Gothic Medium"/>
                <a:cs typeface="Franklin Gothic Medium"/>
              </a:rPr>
              <a:t>injuries</a:t>
            </a:r>
            <a:r>
              <a:rPr sz="2400" spc="5" dirty="0">
                <a:latin typeface="Franklin Gothic Medium"/>
                <a:cs typeface="Franklin Gothic Medium"/>
              </a:rPr>
              <a:t> </a:t>
            </a:r>
            <a:r>
              <a:rPr sz="2400" spc="-5" dirty="0">
                <a:latin typeface="Franklin Gothic Medium"/>
                <a:cs typeface="Franklin Gothic Medium"/>
              </a:rPr>
              <a:t>and</a:t>
            </a:r>
            <a:r>
              <a:rPr sz="2400" spc="-10" dirty="0">
                <a:latin typeface="Franklin Gothic Medium"/>
                <a:cs typeface="Franklin Gothic Medium"/>
              </a:rPr>
              <a:t> </a:t>
            </a:r>
            <a:r>
              <a:rPr sz="2400" spc="-5" dirty="0">
                <a:latin typeface="Franklin Gothic Medium"/>
                <a:cs typeface="Franklin Gothic Medium"/>
              </a:rPr>
              <a:t>accidents?</a:t>
            </a:r>
            <a:endParaRPr sz="2400" dirty="0">
              <a:latin typeface="Franklin Gothic Medium"/>
              <a:cs typeface="Franklin Gothic Medium"/>
            </a:endParaRPr>
          </a:p>
        </p:txBody>
      </p:sp>
      <p:grpSp>
        <p:nvGrpSpPr>
          <p:cNvPr id="7" name="object 7"/>
          <p:cNvGrpSpPr/>
          <p:nvPr/>
        </p:nvGrpSpPr>
        <p:grpSpPr>
          <a:xfrm>
            <a:off x="6434327" y="1420368"/>
            <a:ext cx="2710180" cy="3773804"/>
            <a:chOff x="6434327" y="1420368"/>
            <a:chExt cx="2710180" cy="3773804"/>
          </a:xfrm>
        </p:grpSpPr>
        <p:pic>
          <p:nvPicPr>
            <p:cNvPr id="8" name="object 8"/>
            <p:cNvPicPr/>
            <p:nvPr/>
          </p:nvPicPr>
          <p:blipFill>
            <a:blip r:embed="rId4" cstate="print"/>
            <a:stretch>
              <a:fillRect/>
            </a:stretch>
          </p:blipFill>
          <p:spPr>
            <a:xfrm>
              <a:off x="6434327" y="1420368"/>
              <a:ext cx="2709659" cy="3773423"/>
            </a:xfrm>
            <a:prstGeom prst="rect">
              <a:avLst/>
            </a:prstGeom>
          </p:spPr>
        </p:pic>
        <p:pic>
          <p:nvPicPr>
            <p:cNvPr id="9" name="object 9"/>
            <p:cNvPicPr/>
            <p:nvPr/>
          </p:nvPicPr>
          <p:blipFill>
            <a:blip r:embed="rId5" cstate="print"/>
            <a:stretch>
              <a:fillRect/>
            </a:stretch>
          </p:blipFill>
          <p:spPr>
            <a:xfrm>
              <a:off x="6629400" y="1615439"/>
              <a:ext cx="2188463" cy="3183356"/>
            </a:xfrm>
            <a:prstGeom prst="rect">
              <a:avLst/>
            </a:prstGeom>
          </p:spPr>
        </p:pic>
      </p:gr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182782" y="276360"/>
            <a:ext cx="909955" cy="513080"/>
          </a:xfrm>
          <a:prstGeom prst="rect">
            <a:avLst/>
          </a:prstGeom>
        </p:spPr>
        <p:txBody>
          <a:bodyPr vert="horz" wrap="square" lIns="0" tIns="12065" rIns="0" bIns="0" rtlCol="0">
            <a:spAutoFit/>
          </a:bodyPr>
          <a:lstStyle/>
          <a:p>
            <a:pPr marL="12700" marR="5080" indent="33020">
              <a:lnSpc>
                <a:spcPct val="100000"/>
              </a:lnSpc>
              <a:spcBef>
                <a:spcPts val="95"/>
              </a:spcBef>
            </a:pPr>
            <a:r>
              <a:rPr sz="1600" b="1" dirty="0">
                <a:solidFill>
                  <a:srgbClr val="FFFFFF"/>
                </a:solidFill>
                <a:latin typeface="Microsoft Sans Serif"/>
                <a:cs typeface="Microsoft Sans Serif"/>
              </a:rPr>
              <a:t>Incentive </a:t>
            </a:r>
            <a:r>
              <a:rPr sz="1600" b="1" spc="-415" dirty="0">
                <a:solidFill>
                  <a:srgbClr val="FFFFFF"/>
                </a:solidFill>
                <a:latin typeface="Microsoft Sans Serif"/>
                <a:cs typeface="Microsoft Sans Serif"/>
              </a:rPr>
              <a:t> </a:t>
            </a:r>
            <a:r>
              <a:rPr sz="1600" b="1" spc="10" dirty="0">
                <a:solidFill>
                  <a:srgbClr val="FFFFFF"/>
                </a:solidFill>
                <a:latin typeface="Microsoft Sans Serif"/>
                <a:cs typeface="Microsoft Sans Serif"/>
              </a:rPr>
              <a:t>P</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r>
              <a:rPr sz="1600" b="1" spc="-10" dirty="0">
                <a:solidFill>
                  <a:srgbClr val="FFFFFF"/>
                </a:solidFill>
                <a:latin typeface="Microsoft Sans Serif"/>
                <a:cs typeface="Microsoft Sans Serif"/>
              </a:rPr>
              <a:t>g</a:t>
            </a:r>
            <a:r>
              <a:rPr sz="1600" b="1" dirty="0">
                <a:solidFill>
                  <a:srgbClr val="FFFFFF"/>
                </a:solidFill>
                <a:latin typeface="Microsoft Sans Serif"/>
                <a:cs typeface="Microsoft Sans Serif"/>
              </a:rPr>
              <a:t>r</a:t>
            </a:r>
            <a:r>
              <a:rPr sz="1600" b="1" spc="-10" dirty="0">
                <a:solidFill>
                  <a:srgbClr val="FFFFFF"/>
                </a:solidFill>
                <a:latin typeface="Microsoft Sans Serif"/>
                <a:cs typeface="Microsoft Sans Serif"/>
              </a:rPr>
              <a:t>a</a:t>
            </a:r>
            <a:r>
              <a:rPr sz="1600" b="1" spc="-5" dirty="0">
                <a:solidFill>
                  <a:srgbClr val="FFFFFF"/>
                </a:solidFill>
                <a:latin typeface="Microsoft Sans Serif"/>
                <a:cs typeface="Microsoft Sans Serif"/>
              </a:rPr>
              <a:t>ms</a:t>
            </a:r>
            <a:endParaRPr sz="1600" dirty="0">
              <a:latin typeface="Microsoft Sans Serif"/>
              <a:cs typeface="Microsoft Sans Serif"/>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1364138" y="2419603"/>
            <a:ext cx="6485255" cy="2219960"/>
          </a:xfrm>
          <a:prstGeom prst="rect">
            <a:avLst/>
          </a:prstGeom>
        </p:spPr>
        <p:txBody>
          <a:bodyPr vert="horz" wrap="square" lIns="0" tIns="12700" rIns="0" bIns="0" rtlCol="0">
            <a:spAutoFit/>
          </a:bodyPr>
          <a:lstStyle/>
          <a:p>
            <a:pPr marL="12700" marR="5080" algn="ctr">
              <a:lnSpc>
                <a:spcPct val="100000"/>
              </a:lnSpc>
              <a:spcBef>
                <a:spcPts val="100"/>
              </a:spcBef>
            </a:pPr>
            <a:r>
              <a:rPr sz="3600" b="1" spc="-10" dirty="0">
                <a:latin typeface="Franklin Gothic Heavy"/>
                <a:cs typeface="Franklin Gothic Heavy"/>
              </a:rPr>
              <a:t>Identify</a:t>
            </a:r>
            <a:r>
              <a:rPr sz="3600" b="1" spc="5" dirty="0">
                <a:latin typeface="Franklin Gothic Heavy"/>
                <a:cs typeface="Franklin Gothic Heavy"/>
              </a:rPr>
              <a:t> </a:t>
            </a:r>
            <a:r>
              <a:rPr sz="3600" b="1" spc="-5" dirty="0">
                <a:latin typeface="Franklin Gothic Heavy"/>
                <a:cs typeface="Franklin Gothic Heavy"/>
              </a:rPr>
              <a:t>3 </a:t>
            </a:r>
            <a:r>
              <a:rPr sz="3600" b="1" spc="-10" dirty="0">
                <a:latin typeface="Franklin Gothic Heavy"/>
                <a:cs typeface="Franklin Gothic Heavy"/>
              </a:rPr>
              <a:t>contributing</a:t>
            </a:r>
            <a:r>
              <a:rPr sz="3600" b="1" spc="35" dirty="0">
                <a:latin typeface="Franklin Gothic Heavy"/>
                <a:cs typeface="Franklin Gothic Heavy"/>
              </a:rPr>
              <a:t> </a:t>
            </a:r>
            <a:r>
              <a:rPr sz="3600" b="1" spc="-5" dirty="0">
                <a:latin typeface="Franklin Gothic Heavy"/>
                <a:cs typeface="Franklin Gothic Heavy"/>
              </a:rPr>
              <a:t>factors </a:t>
            </a:r>
            <a:r>
              <a:rPr sz="3600" b="1" spc="-890" dirty="0">
                <a:latin typeface="Franklin Gothic Heavy"/>
                <a:cs typeface="Franklin Gothic Heavy"/>
              </a:rPr>
              <a:t> </a:t>
            </a:r>
            <a:r>
              <a:rPr sz="3600" b="1" spc="-10" dirty="0">
                <a:latin typeface="Franklin Gothic Heavy"/>
                <a:cs typeface="Franklin Gothic Heavy"/>
              </a:rPr>
              <a:t>to</a:t>
            </a:r>
            <a:r>
              <a:rPr sz="3600" b="1" dirty="0">
                <a:latin typeface="Franklin Gothic Heavy"/>
                <a:cs typeface="Franklin Gothic Heavy"/>
              </a:rPr>
              <a:t> </a:t>
            </a:r>
            <a:r>
              <a:rPr sz="3600" b="1" spc="-5" dirty="0">
                <a:latin typeface="Franklin Gothic Heavy"/>
                <a:cs typeface="Franklin Gothic Heavy"/>
              </a:rPr>
              <a:t>actual</a:t>
            </a:r>
            <a:r>
              <a:rPr sz="3600" b="1" dirty="0">
                <a:latin typeface="Franklin Gothic Heavy"/>
                <a:cs typeface="Franklin Gothic Heavy"/>
              </a:rPr>
              <a:t> </a:t>
            </a:r>
            <a:r>
              <a:rPr sz="3600" b="1" spc="-10" dirty="0">
                <a:latin typeface="Franklin Gothic Heavy"/>
                <a:cs typeface="Franklin Gothic Heavy"/>
              </a:rPr>
              <a:t>construction </a:t>
            </a:r>
            <a:r>
              <a:rPr sz="3600" b="1" spc="-5" dirty="0">
                <a:latin typeface="Franklin Gothic Heavy"/>
                <a:cs typeface="Franklin Gothic Heavy"/>
              </a:rPr>
              <a:t> </a:t>
            </a:r>
            <a:r>
              <a:rPr sz="3600" b="1" spc="-10" dirty="0">
                <a:latin typeface="Franklin Gothic Heavy"/>
                <a:cs typeface="Franklin Gothic Heavy"/>
              </a:rPr>
              <a:t>workplace</a:t>
            </a:r>
            <a:r>
              <a:rPr sz="3600" b="1" spc="5" dirty="0">
                <a:latin typeface="Franklin Gothic Heavy"/>
                <a:cs typeface="Franklin Gothic Heavy"/>
              </a:rPr>
              <a:t> </a:t>
            </a:r>
            <a:r>
              <a:rPr lang="en-US" sz="3600" b="1" spc="5" dirty="0">
                <a:latin typeface="Franklin Gothic Heavy"/>
                <a:cs typeface="Franklin Gothic Heavy"/>
              </a:rPr>
              <a:t>accident</a:t>
            </a:r>
            <a:endParaRPr sz="3600" dirty="0">
              <a:latin typeface="Franklin Gothic Heavy"/>
              <a:cs typeface="Franklin Gothic Heavy"/>
            </a:endParaRPr>
          </a:p>
          <a:p>
            <a:pPr marL="4445" algn="ctr">
              <a:lnSpc>
                <a:spcPct val="100000"/>
              </a:lnSpc>
            </a:pPr>
            <a:r>
              <a:rPr sz="3600" b="1" spc="-5" dirty="0">
                <a:latin typeface="Franklin Gothic Heavy"/>
                <a:cs typeface="Franklin Gothic Heavy"/>
              </a:rPr>
              <a:t>through </a:t>
            </a:r>
            <a:r>
              <a:rPr sz="3600" b="1" spc="-10" dirty="0">
                <a:latin typeface="Franklin Gothic Heavy"/>
                <a:cs typeface="Franklin Gothic Heavy"/>
              </a:rPr>
              <a:t>root</a:t>
            </a:r>
            <a:r>
              <a:rPr sz="3600" b="1" spc="5" dirty="0">
                <a:latin typeface="Franklin Gothic Heavy"/>
                <a:cs typeface="Franklin Gothic Heavy"/>
              </a:rPr>
              <a:t> </a:t>
            </a:r>
            <a:r>
              <a:rPr sz="3600" b="1" spc="-5" dirty="0">
                <a:latin typeface="Franklin Gothic Heavy"/>
                <a:cs typeface="Franklin Gothic Heavy"/>
              </a:rPr>
              <a:t>cause</a:t>
            </a:r>
            <a:r>
              <a:rPr sz="3600" b="1" spc="-10" dirty="0">
                <a:latin typeface="Franklin Gothic Heavy"/>
                <a:cs typeface="Franklin Gothic Heavy"/>
              </a:rPr>
              <a:t> analysis</a:t>
            </a:r>
            <a:endParaRPr sz="3600" dirty="0">
              <a:latin typeface="Franklin Gothic Heavy"/>
              <a:cs typeface="Franklin Gothic Heavy"/>
            </a:endParaRPr>
          </a:p>
        </p:txBody>
      </p:sp>
      <p:grpSp>
        <p:nvGrpSpPr>
          <p:cNvPr id="5" name="object 5"/>
          <p:cNvGrpSpPr/>
          <p:nvPr/>
        </p:nvGrpSpPr>
        <p:grpSpPr>
          <a:xfrm>
            <a:off x="6432804" y="5541264"/>
            <a:ext cx="2603500" cy="1079500"/>
            <a:chOff x="6432804" y="5541264"/>
            <a:chExt cx="2603500" cy="1079500"/>
          </a:xfrm>
        </p:grpSpPr>
        <p:pic>
          <p:nvPicPr>
            <p:cNvPr id="6" name="object 6"/>
            <p:cNvPicPr/>
            <p:nvPr/>
          </p:nvPicPr>
          <p:blipFill>
            <a:blip r:embed="rId3" cstate="print"/>
            <a:stretch>
              <a:fillRect/>
            </a:stretch>
          </p:blipFill>
          <p:spPr>
            <a:xfrm>
              <a:off x="6432804" y="5541264"/>
              <a:ext cx="2602991" cy="1078991"/>
            </a:xfrm>
            <a:prstGeom prst="rect">
              <a:avLst/>
            </a:prstGeom>
          </p:spPr>
        </p:pic>
        <p:pic>
          <p:nvPicPr>
            <p:cNvPr id="7" name="object 7"/>
            <p:cNvPicPr/>
            <p:nvPr/>
          </p:nvPicPr>
          <p:blipFill>
            <a:blip r:embed="rId4" cstate="print"/>
            <a:stretch>
              <a:fillRect/>
            </a:stretch>
          </p:blipFill>
          <p:spPr>
            <a:xfrm>
              <a:off x="6509004" y="5652516"/>
              <a:ext cx="2244851" cy="914399"/>
            </a:xfrm>
            <a:prstGeom prst="rect">
              <a:avLst/>
            </a:prstGeom>
          </p:spPr>
        </p:pic>
        <p:pic>
          <p:nvPicPr>
            <p:cNvPr id="8" name="object 8"/>
            <p:cNvPicPr/>
            <p:nvPr/>
          </p:nvPicPr>
          <p:blipFill>
            <a:blip r:embed="rId5" cstate="print"/>
            <a:stretch>
              <a:fillRect/>
            </a:stretch>
          </p:blipFill>
          <p:spPr>
            <a:xfrm>
              <a:off x="8205216" y="5652516"/>
              <a:ext cx="754379" cy="914399"/>
            </a:xfrm>
            <a:prstGeom prst="rect">
              <a:avLst/>
            </a:prstGeom>
          </p:spPr>
        </p:pic>
      </p:grpSp>
      <p:sp>
        <p:nvSpPr>
          <p:cNvPr id="9" name="object 9"/>
          <p:cNvSpPr txBox="1"/>
          <p:nvPr/>
        </p:nvSpPr>
        <p:spPr>
          <a:xfrm>
            <a:off x="6770749" y="5744523"/>
            <a:ext cx="1927860" cy="51371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FF"/>
                </a:solidFill>
                <a:latin typeface="Calibri"/>
                <a:cs typeface="Calibri"/>
              </a:rPr>
              <a:t>Objective</a:t>
            </a:r>
            <a:r>
              <a:rPr sz="3200" b="1" spc="-105" dirty="0">
                <a:solidFill>
                  <a:srgbClr val="FFFFFF"/>
                </a:solidFill>
                <a:latin typeface="Calibri"/>
                <a:cs typeface="Calibri"/>
              </a:rPr>
              <a:t> </a:t>
            </a:r>
            <a:r>
              <a:rPr sz="3200" b="1" dirty="0">
                <a:solidFill>
                  <a:srgbClr val="FFFFFF"/>
                </a:solidFill>
                <a:latin typeface="Calibri"/>
                <a:cs typeface="Calibri"/>
              </a:rPr>
              <a:t>5</a:t>
            </a:r>
            <a:endParaRPr sz="3200" dirty="0">
              <a:latin typeface="Calibri"/>
              <a:cs typeface="Calibri"/>
            </a:endParaRPr>
          </a:p>
        </p:txBody>
      </p:sp>
      <p:sp>
        <p:nvSpPr>
          <p:cNvPr id="10" name="object 10"/>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62</a:t>
            </a:r>
            <a:endParaRPr sz="2800" dirty="0">
              <a:latin typeface="Arial"/>
              <a:cs typeface="Arial"/>
            </a:endParaRPr>
          </a:p>
        </p:txBody>
      </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329055" y="2763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646334" y="1413764"/>
            <a:ext cx="7926070" cy="574040"/>
          </a:xfrm>
          <a:prstGeom prst="rect">
            <a:avLst/>
          </a:prstGeom>
        </p:spPr>
        <p:txBody>
          <a:bodyPr vert="horz" wrap="square" lIns="0" tIns="12700" rIns="0" bIns="0" rtlCol="0">
            <a:spAutoFit/>
          </a:bodyPr>
          <a:lstStyle/>
          <a:p>
            <a:pPr marL="12700">
              <a:lnSpc>
                <a:spcPct val="100000"/>
              </a:lnSpc>
              <a:spcBef>
                <a:spcPts val="100"/>
              </a:spcBef>
            </a:pPr>
            <a:r>
              <a:rPr sz="3600" b="1" spc="-60" dirty="0">
                <a:latin typeface="Franklin Gothic Heavy"/>
                <a:cs typeface="Franklin Gothic Heavy"/>
              </a:rPr>
              <a:t>We</a:t>
            </a:r>
            <a:r>
              <a:rPr sz="3600" b="1" spc="-10" dirty="0">
                <a:latin typeface="Franklin Gothic Heavy"/>
                <a:cs typeface="Franklin Gothic Heavy"/>
              </a:rPr>
              <a:t> </a:t>
            </a:r>
            <a:r>
              <a:rPr sz="3600" b="1" dirty="0">
                <a:latin typeface="Franklin Gothic Heavy"/>
                <a:cs typeface="Franklin Gothic Heavy"/>
              </a:rPr>
              <a:t>Can</a:t>
            </a:r>
            <a:r>
              <a:rPr sz="3600" b="1" spc="-5" dirty="0">
                <a:latin typeface="Franklin Gothic Heavy"/>
                <a:cs typeface="Franklin Gothic Heavy"/>
              </a:rPr>
              <a:t> </a:t>
            </a:r>
            <a:r>
              <a:rPr sz="3600" b="1" spc="-10" dirty="0">
                <a:latin typeface="Franklin Gothic Heavy"/>
                <a:cs typeface="Franklin Gothic Heavy"/>
              </a:rPr>
              <a:t>Identify</a:t>
            </a:r>
            <a:r>
              <a:rPr sz="3600" b="1" spc="10" dirty="0">
                <a:latin typeface="Franklin Gothic Heavy"/>
                <a:cs typeface="Franklin Gothic Heavy"/>
              </a:rPr>
              <a:t> </a:t>
            </a:r>
            <a:r>
              <a:rPr sz="3600" b="1" spc="-10" dirty="0">
                <a:latin typeface="Franklin Gothic Heavy"/>
                <a:cs typeface="Franklin Gothic Heavy"/>
              </a:rPr>
              <a:t>Contributing</a:t>
            </a:r>
            <a:r>
              <a:rPr sz="3600" b="1" spc="20" dirty="0">
                <a:latin typeface="Franklin Gothic Heavy"/>
                <a:cs typeface="Franklin Gothic Heavy"/>
              </a:rPr>
              <a:t> </a:t>
            </a:r>
            <a:r>
              <a:rPr sz="3600" b="1" spc="-20" dirty="0">
                <a:latin typeface="Franklin Gothic Heavy"/>
                <a:cs typeface="Franklin Gothic Heavy"/>
              </a:rPr>
              <a:t>Factors</a:t>
            </a:r>
            <a:endParaRPr sz="3600" dirty="0">
              <a:latin typeface="Franklin Gothic Heavy"/>
              <a:cs typeface="Franklin Gothic Heavy"/>
            </a:endParaRPr>
          </a:p>
        </p:txBody>
      </p:sp>
      <p:sp>
        <p:nvSpPr>
          <p:cNvPr id="5" name="object 5"/>
          <p:cNvSpPr txBox="1"/>
          <p:nvPr/>
        </p:nvSpPr>
        <p:spPr>
          <a:xfrm>
            <a:off x="612140" y="2425700"/>
            <a:ext cx="3843020" cy="3658870"/>
          </a:xfrm>
          <a:prstGeom prst="rect">
            <a:avLst/>
          </a:prstGeom>
        </p:spPr>
        <p:txBody>
          <a:bodyPr vert="horz" wrap="square" lIns="0" tIns="53975" rIns="0" bIns="0" rtlCol="0">
            <a:spAutoFit/>
          </a:bodyPr>
          <a:lstStyle/>
          <a:p>
            <a:pPr marL="360045" marR="159385" indent="-347980">
              <a:lnSpc>
                <a:spcPts val="2590"/>
              </a:lnSpc>
              <a:spcBef>
                <a:spcPts val="425"/>
              </a:spcBef>
              <a:buFont typeface="Arial"/>
              <a:buChar char="•"/>
              <a:tabLst>
                <a:tab pos="360045" algn="l"/>
                <a:tab pos="360680" algn="l"/>
              </a:tabLst>
            </a:pPr>
            <a:r>
              <a:rPr sz="2400" spc="-5" dirty="0">
                <a:latin typeface="Franklin Gothic Medium"/>
                <a:cs typeface="Franklin Gothic Medium"/>
              </a:rPr>
              <a:t>The process </a:t>
            </a:r>
            <a:r>
              <a:rPr sz="2400" dirty="0">
                <a:latin typeface="Franklin Gothic Medium"/>
                <a:cs typeface="Franklin Gothic Medium"/>
              </a:rPr>
              <a:t>of </a:t>
            </a:r>
            <a:r>
              <a:rPr sz="2400" spc="-10" dirty="0">
                <a:latin typeface="Franklin Gothic Medium"/>
                <a:cs typeface="Franklin Gothic Medium"/>
              </a:rPr>
              <a:t>evaluating </a:t>
            </a:r>
            <a:r>
              <a:rPr sz="2400" spc="-590" dirty="0">
                <a:latin typeface="Franklin Gothic Medium"/>
                <a:cs typeface="Franklin Gothic Medium"/>
              </a:rPr>
              <a:t> </a:t>
            </a:r>
            <a:r>
              <a:rPr sz="2400" spc="-5" dirty="0">
                <a:latin typeface="Franklin Gothic Medium"/>
                <a:cs typeface="Franklin Gothic Medium"/>
              </a:rPr>
              <a:t>an accident</a:t>
            </a:r>
            <a:r>
              <a:rPr sz="2400" spc="-15" dirty="0">
                <a:latin typeface="Franklin Gothic Medium"/>
                <a:cs typeface="Franklin Gothic Medium"/>
              </a:rPr>
              <a:t> </a:t>
            </a:r>
            <a:r>
              <a:rPr sz="2400" spc="-30" dirty="0">
                <a:latin typeface="Franklin Gothic Medium"/>
                <a:cs typeface="Franklin Gothic Medium"/>
              </a:rPr>
              <a:t>to</a:t>
            </a:r>
            <a:r>
              <a:rPr sz="2400" dirty="0">
                <a:latin typeface="Franklin Gothic Medium"/>
                <a:cs typeface="Franklin Gothic Medium"/>
              </a:rPr>
              <a:t> </a:t>
            </a:r>
            <a:r>
              <a:rPr sz="2400" spc="-5" dirty="0">
                <a:latin typeface="Franklin Gothic Medium"/>
                <a:cs typeface="Franklin Gothic Medium"/>
              </a:rPr>
              <a:t>find</a:t>
            </a:r>
            <a:r>
              <a:rPr sz="2400" spc="-10" dirty="0">
                <a:latin typeface="Franklin Gothic Medium"/>
                <a:cs typeface="Franklin Gothic Medium"/>
              </a:rPr>
              <a:t> </a:t>
            </a:r>
            <a:r>
              <a:rPr sz="2400" spc="-5" dirty="0">
                <a:latin typeface="Franklin Gothic Medium"/>
                <a:cs typeface="Franklin Gothic Medium"/>
              </a:rPr>
              <a:t>the </a:t>
            </a:r>
            <a:r>
              <a:rPr sz="2400" dirty="0">
                <a:latin typeface="Franklin Gothic Medium"/>
                <a:cs typeface="Franklin Gothic Medium"/>
              </a:rPr>
              <a:t> </a:t>
            </a:r>
            <a:r>
              <a:rPr sz="2400" spc="-5" dirty="0">
                <a:latin typeface="Franklin Gothic Medium"/>
                <a:cs typeface="Franklin Gothic Medium"/>
              </a:rPr>
              <a:t>contributing</a:t>
            </a:r>
            <a:r>
              <a:rPr sz="2400" spc="5" dirty="0">
                <a:latin typeface="Franklin Gothic Medium"/>
                <a:cs typeface="Franklin Gothic Medium"/>
              </a:rPr>
              <a:t> </a:t>
            </a:r>
            <a:r>
              <a:rPr sz="2400" spc="-10" dirty="0">
                <a:latin typeface="Franklin Gothic Medium"/>
                <a:cs typeface="Franklin Gothic Medium"/>
              </a:rPr>
              <a:t>factors</a:t>
            </a:r>
            <a:r>
              <a:rPr sz="2400" spc="30" dirty="0">
                <a:latin typeface="Franklin Gothic Medium"/>
                <a:cs typeface="Franklin Gothic Medium"/>
              </a:rPr>
              <a:t> </a:t>
            </a:r>
            <a:r>
              <a:rPr sz="2400" dirty="0">
                <a:latin typeface="Franklin Gothic Medium"/>
                <a:cs typeface="Franklin Gothic Medium"/>
              </a:rPr>
              <a:t>is </a:t>
            </a:r>
            <a:r>
              <a:rPr sz="2400" spc="5" dirty="0">
                <a:latin typeface="Franklin Gothic Medium"/>
                <a:cs typeface="Franklin Gothic Medium"/>
              </a:rPr>
              <a:t> </a:t>
            </a:r>
            <a:r>
              <a:rPr sz="2400" spc="-5" dirty="0">
                <a:latin typeface="Franklin Gothic Medium"/>
                <a:cs typeface="Franklin Gothic Medium"/>
              </a:rPr>
              <a:t>called</a:t>
            </a:r>
            <a:r>
              <a:rPr sz="2400" spc="-15" dirty="0">
                <a:latin typeface="Franklin Gothic Medium"/>
                <a:cs typeface="Franklin Gothic Medium"/>
              </a:rPr>
              <a:t> </a:t>
            </a:r>
            <a:r>
              <a:rPr sz="2400" spc="-5" dirty="0">
                <a:latin typeface="Franklin Gothic Medium"/>
                <a:cs typeface="Franklin Gothic Medium"/>
              </a:rPr>
              <a:t>a:</a:t>
            </a:r>
            <a:endParaRPr sz="2400" dirty="0">
              <a:latin typeface="Franklin Gothic Medium"/>
              <a:cs typeface="Franklin Gothic Medium"/>
            </a:endParaRPr>
          </a:p>
          <a:p>
            <a:pPr marL="360045">
              <a:lnSpc>
                <a:spcPts val="2560"/>
              </a:lnSpc>
            </a:pPr>
            <a:r>
              <a:rPr sz="2400" spc="-10" dirty="0">
                <a:latin typeface="Franklin Gothic Medium"/>
                <a:cs typeface="Franklin Gothic Medium"/>
              </a:rPr>
              <a:t>“Root</a:t>
            </a:r>
            <a:r>
              <a:rPr sz="2400" spc="-15" dirty="0">
                <a:latin typeface="Franklin Gothic Medium"/>
                <a:cs typeface="Franklin Gothic Medium"/>
              </a:rPr>
              <a:t> </a:t>
            </a:r>
            <a:r>
              <a:rPr sz="2400" spc="-5" dirty="0">
                <a:latin typeface="Franklin Gothic Medium"/>
                <a:cs typeface="Franklin Gothic Medium"/>
              </a:rPr>
              <a:t>Cause</a:t>
            </a:r>
            <a:r>
              <a:rPr sz="2400" spc="-15" dirty="0">
                <a:latin typeface="Franklin Gothic Medium"/>
                <a:cs typeface="Franklin Gothic Medium"/>
              </a:rPr>
              <a:t> </a:t>
            </a:r>
            <a:r>
              <a:rPr sz="2400" spc="-5" dirty="0">
                <a:latin typeface="Franklin Gothic Medium"/>
                <a:cs typeface="Franklin Gothic Medium"/>
              </a:rPr>
              <a:t>Analysis”</a:t>
            </a:r>
            <a:endParaRPr sz="2400" dirty="0">
              <a:latin typeface="Franklin Gothic Medium"/>
              <a:cs typeface="Franklin Gothic Medium"/>
            </a:endParaRPr>
          </a:p>
          <a:p>
            <a:pPr marL="360045" marR="5080" indent="-347980">
              <a:lnSpc>
                <a:spcPts val="2590"/>
              </a:lnSpc>
              <a:spcBef>
                <a:spcPts val="1240"/>
              </a:spcBef>
              <a:buFont typeface="Arial"/>
              <a:buChar char="•"/>
              <a:tabLst>
                <a:tab pos="360045" algn="l"/>
                <a:tab pos="360680" algn="l"/>
              </a:tabLst>
            </a:pPr>
            <a:r>
              <a:rPr sz="2400" spc="-5" dirty="0">
                <a:latin typeface="Franklin Gothic Medium"/>
                <a:cs typeface="Franklin Gothic Medium"/>
              </a:rPr>
              <a:t>There are </a:t>
            </a:r>
            <a:r>
              <a:rPr sz="2400" spc="-10" dirty="0">
                <a:latin typeface="Franklin Gothic Medium"/>
                <a:cs typeface="Franklin Gothic Medium"/>
              </a:rPr>
              <a:t>several </a:t>
            </a:r>
            <a:r>
              <a:rPr sz="2400" spc="-5" dirty="0">
                <a:latin typeface="Franklin Gothic Medium"/>
                <a:cs typeface="Franklin Gothic Medium"/>
              </a:rPr>
              <a:t>methods </a:t>
            </a:r>
            <a:r>
              <a:rPr sz="2400" spc="-585" dirty="0">
                <a:latin typeface="Franklin Gothic Medium"/>
                <a:cs typeface="Franklin Gothic Medium"/>
              </a:rPr>
              <a:t> </a:t>
            </a:r>
            <a:r>
              <a:rPr sz="2400" dirty="0">
                <a:latin typeface="Franklin Gothic Medium"/>
                <a:cs typeface="Franklin Gothic Medium"/>
              </a:rPr>
              <a:t>of</a:t>
            </a:r>
            <a:r>
              <a:rPr sz="2400" spc="5" dirty="0">
                <a:latin typeface="Franklin Gothic Medium"/>
                <a:cs typeface="Franklin Gothic Medium"/>
              </a:rPr>
              <a:t> </a:t>
            </a:r>
            <a:r>
              <a:rPr sz="2400" spc="-15" dirty="0">
                <a:latin typeface="Franklin Gothic Medium"/>
                <a:cs typeface="Franklin Gothic Medium"/>
              </a:rPr>
              <a:t>Root </a:t>
            </a:r>
            <a:r>
              <a:rPr sz="2400" spc="-5" dirty="0">
                <a:latin typeface="Franklin Gothic Medium"/>
                <a:cs typeface="Franklin Gothic Medium"/>
              </a:rPr>
              <a:t>Cause</a:t>
            </a:r>
            <a:r>
              <a:rPr sz="2400" spc="5" dirty="0">
                <a:latin typeface="Franklin Gothic Medium"/>
                <a:cs typeface="Franklin Gothic Medium"/>
              </a:rPr>
              <a:t> </a:t>
            </a:r>
            <a:r>
              <a:rPr sz="2400" spc="-5" dirty="0">
                <a:latin typeface="Franklin Gothic Medium"/>
                <a:cs typeface="Franklin Gothic Medium"/>
              </a:rPr>
              <a:t>Analysis</a:t>
            </a:r>
            <a:endParaRPr sz="2400" dirty="0">
              <a:latin typeface="Franklin Gothic Medium"/>
              <a:cs typeface="Franklin Gothic Medium"/>
            </a:endParaRPr>
          </a:p>
          <a:p>
            <a:pPr marL="360045" marR="469900" indent="-347980">
              <a:lnSpc>
                <a:spcPts val="2590"/>
              </a:lnSpc>
              <a:spcBef>
                <a:spcPts val="1205"/>
              </a:spcBef>
              <a:buFont typeface="Arial"/>
              <a:buChar char="•"/>
              <a:tabLst>
                <a:tab pos="360045" algn="l"/>
                <a:tab pos="360680" algn="l"/>
              </a:tabLst>
            </a:pPr>
            <a:r>
              <a:rPr sz="2400" spc="-30" dirty="0">
                <a:latin typeface="Franklin Gothic Medium"/>
                <a:cs typeface="Franklin Gothic Medium"/>
              </a:rPr>
              <a:t>We</a:t>
            </a:r>
            <a:r>
              <a:rPr sz="2400" spc="-10" dirty="0">
                <a:latin typeface="Franklin Gothic Medium"/>
                <a:cs typeface="Franklin Gothic Medium"/>
              </a:rPr>
              <a:t> </a:t>
            </a:r>
            <a:r>
              <a:rPr sz="2400" spc="-5" dirty="0">
                <a:latin typeface="Franklin Gothic Medium"/>
                <a:cs typeface="Franklin Gothic Medium"/>
              </a:rPr>
              <a:t>will</a:t>
            </a:r>
            <a:r>
              <a:rPr sz="2400" dirty="0">
                <a:latin typeface="Franklin Gothic Medium"/>
                <a:cs typeface="Franklin Gothic Medium"/>
              </a:rPr>
              <a:t> look</a:t>
            </a:r>
            <a:r>
              <a:rPr sz="2400" spc="-15" dirty="0">
                <a:latin typeface="Franklin Gothic Medium"/>
                <a:cs typeface="Franklin Gothic Medium"/>
              </a:rPr>
              <a:t> </a:t>
            </a:r>
            <a:r>
              <a:rPr sz="2400" spc="-5" dirty="0">
                <a:latin typeface="Franklin Gothic Medium"/>
                <a:cs typeface="Franklin Gothic Medium"/>
              </a:rPr>
              <a:t>at one</a:t>
            </a:r>
            <a:r>
              <a:rPr sz="2400" dirty="0">
                <a:latin typeface="Franklin Gothic Medium"/>
                <a:cs typeface="Franklin Gothic Medium"/>
              </a:rPr>
              <a:t> of </a:t>
            </a:r>
            <a:r>
              <a:rPr sz="2400" spc="5" dirty="0">
                <a:latin typeface="Franklin Gothic Medium"/>
                <a:cs typeface="Franklin Gothic Medium"/>
              </a:rPr>
              <a:t> </a:t>
            </a:r>
            <a:r>
              <a:rPr sz="2400" spc="-5" dirty="0">
                <a:latin typeface="Franklin Gothic Medium"/>
                <a:cs typeface="Franklin Gothic Medium"/>
              </a:rPr>
              <a:t>the</a:t>
            </a:r>
            <a:r>
              <a:rPr sz="2400" spc="-20" dirty="0">
                <a:latin typeface="Franklin Gothic Medium"/>
                <a:cs typeface="Franklin Gothic Medium"/>
              </a:rPr>
              <a:t> </a:t>
            </a:r>
            <a:r>
              <a:rPr sz="2400" spc="-5" dirty="0">
                <a:latin typeface="Franklin Gothic Medium"/>
                <a:cs typeface="Franklin Gothic Medium"/>
              </a:rPr>
              <a:t>methods</a:t>
            </a:r>
            <a:r>
              <a:rPr sz="2400" spc="-25" dirty="0">
                <a:latin typeface="Franklin Gothic Medium"/>
                <a:cs typeface="Franklin Gothic Medium"/>
              </a:rPr>
              <a:t> </a:t>
            </a:r>
            <a:r>
              <a:rPr sz="2400" spc="-5" dirty="0">
                <a:latin typeface="Franklin Gothic Medium"/>
                <a:cs typeface="Franklin Gothic Medium"/>
              </a:rPr>
              <a:t>called</a:t>
            </a:r>
            <a:r>
              <a:rPr sz="2400" spc="-25" dirty="0">
                <a:latin typeface="Franklin Gothic Medium"/>
                <a:cs typeface="Franklin Gothic Medium"/>
              </a:rPr>
              <a:t> </a:t>
            </a:r>
            <a:r>
              <a:rPr sz="2400" spc="-5" dirty="0">
                <a:latin typeface="Franklin Gothic Medium"/>
                <a:cs typeface="Franklin Gothic Medium"/>
              </a:rPr>
              <a:t>the </a:t>
            </a:r>
            <a:r>
              <a:rPr sz="2400" spc="-585" dirty="0">
                <a:latin typeface="Franklin Gothic Medium"/>
                <a:cs typeface="Franklin Gothic Medium"/>
              </a:rPr>
              <a:t> </a:t>
            </a:r>
            <a:r>
              <a:rPr sz="2400" spc="-5" dirty="0">
                <a:latin typeface="Franklin Gothic Medium"/>
                <a:cs typeface="Franklin Gothic Medium"/>
              </a:rPr>
              <a:t>“5</a:t>
            </a:r>
            <a:r>
              <a:rPr sz="2400" dirty="0">
                <a:latin typeface="Franklin Gothic Medium"/>
                <a:cs typeface="Franklin Gothic Medium"/>
              </a:rPr>
              <a:t> </a:t>
            </a:r>
            <a:r>
              <a:rPr sz="2400" spc="-10" dirty="0">
                <a:latin typeface="Franklin Gothic Medium"/>
                <a:cs typeface="Franklin Gothic Medium"/>
              </a:rPr>
              <a:t>Why’s”</a:t>
            </a:r>
            <a:endParaRPr sz="2400" dirty="0">
              <a:latin typeface="Franklin Gothic Medium"/>
              <a:cs typeface="Franklin Gothic Medium"/>
            </a:endParaRPr>
          </a:p>
        </p:txBody>
      </p:sp>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63</a:t>
            </a:r>
            <a:endParaRPr sz="2800" dirty="0">
              <a:latin typeface="Arial"/>
              <a:cs typeface="Arial"/>
            </a:endParaRPr>
          </a:p>
        </p:txBody>
      </p:sp>
      <p:pic>
        <p:nvPicPr>
          <p:cNvPr id="7" name="object 7"/>
          <p:cNvPicPr/>
          <p:nvPr/>
        </p:nvPicPr>
        <p:blipFill>
          <a:blip r:embed="rId3" cstate="print"/>
          <a:stretch>
            <a:fillRect/>
          </a:stretch>
        </p:blipFill>
        <p:spPr>
          <a:xfrm>
            <a:off x="4907279" y="3026664"/>
            <a:ext cx="3732275" cy="2221991"/>
          </a:xfrm>
          <a:prstGeom prst="rect">
            <a:avLst/>
          </a:prstGeom>
        </p:spPr>
      </p:pic>
      <p:sp>
        <p:nvSpPr>
          <p:cNvPr id="8" name="object 8"/>
          <p:cNvSpPr txBox="1"/>
          <p:nvPr/>
        </p:nvSpPr>
        <p:spPr>
          <a:xfrm>
            <a:off x="5443164" y="3508178"/>
            <a:ext cx="2660650" cy="1016635"/>
          </a:xfrm>
          <a:prstGeom prst="rect">
            <a:avLst/>
          </a:prstGeom>
        </p:spPr>
        <p:txBody>
          <a:bodyPr vert="horz" wrap="square" lIns="0" tIns="13335" rIns="0" bIns="0" rtlCol="0">
            <a:spAutoFit/>
          </a:bodyPr>
          <a:lstStyle/>
          <a:p>
            <a:pPr marL="12700">
              <a:lnSpc>
                <a:spcPct val="100000"/>
              </a:lnSpc>
              <a:spcBef>
                <a:spcPts val="105"/>
              </a:spcBef>
            </a:pPr>
            <a:r>
              <a:rPr sz="6500" dirty="0">
                <a:solidFill>
                  <a:srgbClr val="FFFFFF"/>
                </a:solidFill>
                <a:latin typeface="Calibri"/>
                <a:cs typeface="Calibri"/>
              </a:rPr>
              <a:t>5</a:t>
            </a:r>
            <a:r>
              <a:rPr sz="6500" spc="-80" dirty="0">
                <a:solidFill>
                  <a:srgbClr val="FFFFFF"/>
                </a:solidFill>
                <a:latin typeface="Calibri"/>
                <a:cs typeface="Calibri"/>
              </a:rPr>
              <a:t> </a:t>
            </a:r>
            <a:r>
              <a:rPr sz="6500" spc="-70" dirty="0">
                <a:solidFill>
                  <a:srgbClr val="FFFFFF"/>
                </a:solidFill>
                <a:latin typeface="Calibri"/>
                <a:cs typeface="Calibri"/>
              </a:rPr>
              <a:t>Why’s</a:t>
            </a:r>
            <a:endParaRPr sz="6500" dirty="0">
              <a:latin typeface="Calibri"/>
              <a:cs typeface="Calibri"/>
            </a:endParaRPr>
          </a:p>
        </p:txBody>
      </p:sp>
      <p:grpSp>
        <p:nvGrpSpPr>
          <p:cNvPr id="9" name="object 9"/>
          <p:cNvGrpSpPr/>
          <p:nvPr/>
        </p:nvGrpSpPr>
        <p:grpSpPr>
          <a:xfrm>
            <a:off x="1066800" y="152400"/>
            <a:ext cx="1188085" cy="795020"/>
            <a:chOff x="1066800" y="152400"/>
            <a:chExt cx="1188085" cy="795020"/>
          </a:xfrm>
        </p:grpSpPr>
        <p:sp>
          <p:nvSpPr>
            <p:cNvPr id="10" name="object 10"/>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1" name="object 11"/>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2" name="object 12"/>
          <p:cNvSpPr txBox="1"/>
          <p:nvPr/>
        </p:nvSpPr>
        <p:spPr>
          <a:xfrm>
            <a:off x="1329055" y="2763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877982" y="1261364"/>
            <a:ext cx="7387590" cy="574040"/>
          </a:xfrm>
          <a:prstGeom prst="rect">
            <a:avLst/>
          </a:prstGeom>
        </p:spPr>
        <p:txBody>
          <a:bodyPr vert="horz" wrap="square" lIns="0" tIns="12700" rIns="0" bIns="0" rtlCol="0">
            <a:spAutoFit/>
          </a:bodyPr>
          <a:lstStyle/>
          <a:p>
            <a:pPr marL="12700">
              <a:lnSpc>
                <a:spcPct val="100000"/>
              </a:lnSpc>
              <a:spcBef>
                <a:spcPts val="100"/>
              </a:spcBef>
            </a:pPr>
            <a:r>
              <a:rPr sz="3600" b="1" spc="-30" dirty="0">
                <a:latin typeface="Franklin Gothic Heavy"/>
                <a:cs typeface="Franklin Gothic Heavy"/>
              </a:rPr>
              <a:t>Workers</a:t>
            </a:r>
            <a:r>
              <a:rPr sz="3600" b="1" spc="10" dirty="0">
                <a:latin typeface="Franklin Gothic Heavy"/>
                <a:cs typeface="Franklin Gothic Heavy"/>
              </a:rPr>
              <a:t> </a:t>
            </a:r>
            <a:r>
              <a:rPr sz="3600" b="1" spc="-5" dirty="0">
                <a:latin typeface="Franklin Gothic Heavy"/>
                <a:cs typeface="Franklin Gothic Heavy"/>
              </a:rPr>
              <a:t>Get</a:t>
            </a:r>
            <a:r>
              <a:rPr sz="3600" b="1" spc="-15" dirty="0">
                <a:latin typeface="Franklin Gothic Heavy"/>
                <a:cs typeface="Franklin Gothic Heavy"/>
              </a:rPr>
              <a:t> </a:t>
            </a:r>
            <a:r>
              <a:rPr sz="3600" b="1" spc="-5" dirty="0">
                <a:latin typeface="Franklin Gothic Heavy"/>
                <a:cs typeface="Franklin Gothic Heavy"/>
              </a:rPr>
              <a:t>Blamed</a:t>
            </a:r>
            <a:r>
              <a:rPr sz="3600" b="1" spc="-10" dirty="0">
                <a:latin typeface="Franklin Gothic Heavy"/>
                <a:cs typeface="Franklin Gothic Heavy"/>
              </a:rPr>
              <a:t> for</a:t>
            </a:r>
            <a:r>
              <a:rPr sz="3600" b="1" spc="-15" dirty="0">
                <a:latin typeface="Franklin Gothic Heavy"/>
                <a:cs typeface="Franklin Gothic Heavy"/>
              </a:rPr>
              <a:t> </a:t>
            </a:r>
            <a:r>
              <a:rPr sz="3600" b="1" spc="-10" dirty="0">
                <a:latin typeface="Franklin Gothic Heavy"/>
                <a:cs typeface="Franklin Gothic Heavy"/>
              </a:rPr>
              <a:t>Accidents</a:t>
            </a:r>
            <a:endParaRPr sz="3600" dirty="0">
              <a:latin typeface="Franklin Gothic Heavy"/>
              <a:cs typeface="Franklin Gothic Heavy"/>
            </a:endParaRPr>
          </a:p>
        </p:txBody>
      </p:sp>
      <p:pic>
        <p:nvPicPr>
          <p:cNvPr id="5" name="object 5"/>
          <p:cNvPicPr/>
          <p:nvPr/>
        </p:nvPicPr>
        <p:blipFill>
          <a:blip r:embed="rId3" cstate="print"/>
          <a:stretch>
            <a:fillRect/>
          </a:stretch>
        </p:blipFill>
        <p:spPr>
          <a:xfrm>
            <a:off x="2026920" y="2133600"/>
            <a:ext cx="5090159" cy="3916679"/>
          </a:xfrm>
          <a:prstGeom prst="rect">
            <a:avLst/>
          </a:prstGeom>
        </p:spPr>
      </p:pic>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64</a:t>
            </a:r>
            <a:endParaRPr sz="2800" dirty="0">
              <a:latin typeface="Arial"/>
              <a:cs typeface="Arial"/>
            </a:endParaRPr>
          </a:p>
        </p:txBody>
      </p:sp>
      <p:grpSp>
        <p:nvGrpSpPr>
          <p:cNvPr id="7" name="object 7"/>
          <p:cNvGrpSpPr/>
          <p:nvPr/>
        </p:nvGrpSpPr>
        <p:grpSpPr>
          <a:xfrm>
            <a:off x="1066800" y="152400"/>
            <a:ext cx="1188085" cy="795020"/>
            <a:chOff x="1066800" y="152400"/>
            <a:chExt cx="1188085" cy="795020"/>
          </a:xfrm>
        </p:grpSpPr>
        <p:sp>
          <p:nvSpPr>
            <p:cNvPr id="8" name="object 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9" name="object 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0" name="object 10"/>
          <p:cNvSpPr txBox="1"/>
          <p:nvPr/>
        </p:nvSpPr>
        <p:spPr>
          <a:xfrm>
            <a:off x="1329055" y="2763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55" y="276360"/>
            <a:ext cx="5452745" cy="492443"/>
          </a:xfrm>
        </p:spPr>
        <p:txBody>
          <a:bodyPr/>
          <a:lstStyle/>
          <a:p>
            <a:r>
              <a:rPr lang="en-US" sz="3200" dirty="0">
                <a:solidFill>
                  <a:schemeClr val="tx1"/>
                </a:solidFill>
              </a:rPr>
              <a:t>Let’s Get to the Facts</a:t>
            </a:r>
          </a:p>
        </p:txBody>
      </p:sp>
      <p:sp>
        <p:nvSpPr>
          <p:cNvPr id="3" name="Content Placeholder 2"/>
          <p:cNvSpPr>
            <a:spLocks noGrp="1"/>
          </p:cNvSpPr>
          <p:nvPr>
            <p:ph sz="half" idx="2"/>
          </p:nvPr>
        </p:nvSpPr>
        <p:spPr>
          <a:xfrm>
            <a:off x="457200" y="1371600"/>
            <a:ext cx="8382000" cy="2144732"/>
          </a:xfrm>
        </p:spPr>
        <p:txBody>
          <a:bodyPr/>
          <a:lstStyle/>
          <a:p>
            <a:r>
              <a:rPr lang="en-US" dirty="0"/>
              <a:t>An Elevator Constructor was taking a lunch on a rooftop.  He/She decided to sit on the skylight trying to have a more comfortable sitting position. When he/she leaned back they fell  through the skylight sustaining severe injuries.</a:t>
            </a:r>
          </a:p>
          <a:p>
            <a:endParaRPr lang="en-US" dirty="0"/>
          </a:p>
          <a:p>
            <a:r>
              <a:rPr lang="en-US" dirty="0"/>
              <a:t>A roofing company was also repairing the roof at the time of the accident</a:t>
            </a:r>
          </a:p>
          <a:p>
            <a:r>
              <a:rPr lang="en-US" dirty="0"/>
              <a:t>The roofing company foreman was on the roof at the time of the accident</a:t>
            </a:r>
          </a:p>
          <a:p>
            <a:r>
              <a:rPr lang="en-US" dirty="0"/>
              <a:t> The site was managed by a general contractor who’s superintendent was on the site daily </a:t>
            </a:r>
          </a:p>
        </p:txBody>
      </p:sp>
      <p:pic>
        <p:nvPicPr>
          <p:cNvPr id="5" name="Picture 5" descr="Slide17">
            <a:hlinkClick r:id="rId3" action="ppaction://hlinkfile"/>
          </p:cNvPr>
          <p:cNvPicPr>
            <a:picLocks noGrp="1" noChangeAspect="1" noChangeArrowheads="1"/>
          </p:cNvPicPr>
          <p:nvPr>
            <p:ph sz="half" idx="3"/>
          </p:nvPr>
        </p:nvPicPr>
        <p:blipFill>
          <a:blip r:embed="rId4" cstate="email">
            <a:extLst>
              <a:ext uri="{28A0092B-C50C-407E-A947-70E740481C1C}">
                <a14:useLocalDpi xmlns:a14="http://schemas.microsoft.com/office/drawing/2010/main"/>
              </a:ext>
            </a:extLst>
          </a:blip>
          <a:srcRect/>
          <a:stretch>
            <a:fillRect/>
          </a:stretch>
        </p:blipFill>
        <p:spPr>
          <a:xfrm>
            <a:off x="2286000" y="3657600"/>
            <a:ext cx="3978275" cy="2993088"/>
          </a:xfrm>
          <a:ln>
            <a:solidFill>
              <a:schemeClr val="accent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53704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083453"/>
            <a:ext cx="7326630" cy="5027017"/>
          </a:xfrm>
          <a:prstGeom prst="rect">
            <a:avLst/>
          </a:prstGeom>
        </p:spPr>
        <p:txBody>
          <a:bodyPr vert="horz" wrap="square" lIns="0" tIns="99060" rIns="0" bIns="0" rtlCol="0">
            <a:spAutoFit/>
          </a:bodyPr>
          <a:lstStyle/>
          <a:p>
            <a:pPr marL="744855" algn="ctr">
              <a:lnSpc>
                <a:spcPct val="100000"/>
              </a:lnSpc>
              <a:spcBef>
                <a:spcPts val="780"/>
              </a:spcBef>
            </a:pPr>
            <a:r>
              <a:rPr sz="3600" b="1" spc="-5" dirty="0">
                <a:latin typeface="Franklin Gothic Heavy"/>
                <a:cs typeface="Franklin Gothic Heavy"/>
              </a:rPr>
              <a:t>5</a:t>
            </a:r>
            <a:r>
              <a:rPr sz="3600" b="1" spc="-50" dirty="0">
                <a:latin typeface="Franklin Gothic Heavy"/>
                <a:cs typeface="Franklin Gothic Heavy"/>
              </a:rPr>
              <a:t> </a:t>
            </a:r>
            <a:r>
              <a:rPr sz="3600" b="1" spc="-15" dirty="0">
                <a:latin typeface="Franklin Gothic Heavy"/>
                <a:cs typeface="Franklin Gothic Heavy"/>
              </a:rPr>
              <a:t>Why’s</a:t>
            </a:r>
            <a:endParaRPr sz="3600" dirty="0">
              <a:latin typeface="Franklin Gothic Heavy"/>
              <a:cs typeface="Franklin Gothic Heavy"/>
            </a:endParaRPr>
          </a:p>
          <a:p>
            <a:pPr marL="469900" indent="-457200">
              <a:lnSpc>
                <a:spcPct val="100000"/>
              </a:lnSpc>
              <a:spcBef>
                <a:spcPts val="455"/>
              </a:spcBef>
              <a:buAutoNum type="arabicPeriod"/>
              <a:tabLst>
                <a:tab pos="469265" algn="l"/>
                <a:tab pos="469900" algn="l"/>
              </a:tabLst>
            </a:pPr>
            <a:r>
              <a:rPr sz="2400" spc="-15" dirty="0">
                <a:latin typeface="Franklin Gothic Medium"/>
                <a:cs typeface="Franklin Gothic Medium"/>
              </a:rPr>
              <a:t>Why</a:t>
            </a:r>
            <a:r>
              <a:rPr sz="2400" spc="-5" dirty="0">
                <a:latin typeface="Franklin Gothic Medium"/>
                <a:cs typeface="Franklin Gothic Medium"/>
              </a:rPr>
              <a:t> </a:t>
            </a:r>
            <a:r>
              <a:rPr lang="en-US" sz="2400" spc="-5" dirty="0">
                <a:latin typeface="Franklin Gothic Medium"/>
                <a:cs typeface="Franklin Gothic Medium"/>
              </a:rPr>
              <a:t>was he/she up on the roof?</a:t>
            </a:r>
            <a:endParaRPr sz="2400" dirty="0">
              <a:latin typeface="Franklin Gothic Medium"/>
              <a:cs typeface="Franklin Gothic Medium"/>
            </a:endParaRPr>
          </a:p>
          <a:p>
            <a:pPr marL="756285" lvl="1" indent="-287020">
              <a:lnSpc>
                <a:spcPct val="100000"/>
              </a:lnSpc>
              <a:spcBef>
                <a:spcPts val="575"/>
              </a:spcBef>
              <a:buFont typeface="Arial"/>
              <a:buChar char="–"/>
              <a:tabLst>
                <a:tab pos="756920" algn="l"/>
              </a:tabLst>
            </a:pPr>
            <a:endParaRPr sz="2400" dirty="0">
              <a:latin typeface="Franklin Gothic Medium"/>
              <a:cs typeface="Franklin Gothic Medium"/>
            </a:endParaRPr>
          </a:p>
          <a:p>
            <a:pPr marL="469900" indent="-457200">
              <a:lnSpc>
                <a:spcPct val="100000"/>
              </a:lnSpc>
              <a:spcBef>
                <a:spcPts val="575"/>
              </a:spcBef>
              <a:buAutoNum type="arabicPeriod"/>
              <a:tabLst>
                <a:tab pos="469265" algn="l"/>
                <a:tab pos="469900" algn="l"/>
              </a:tabLst>
            </a:pPr>
            <a:r>
              <a:rPr sz="2400" spc="-15" dirty="0">
                <a:latin typeface="Franklin Gothic Medium"/>
                <a:cs typeface="Franklin Gothic Medium"/>
              </a:rPr>
              <a:t>Why</a:t>
            </a:r>
            <a:r>
              <a:rPr sz="2400" spc="-10" dirty="0">
                <a:latin typeface="Franklin Gothic Medium"/>
                <a:cs typeface="Franklin Gothic Medium"/>
              </a:rPr>
              <a:t> </a:t>
            </a:r>
            <a:r>
              <a:rPr lang="en-US" sz="2400" spc="-10" dirty="0">
                <a:latin typeface="Franklin Gothic Medium"/>
                <a:cs typeface="Franklin Gothic Medium"/>
              </a:rPr>
              <a:t>was there no protections around the skylight</a:t>
            </a:r>
            <a:r>
              <a:rPr sz="2400" spc="-5" dirty="0">
                <a:latin typeface="Franklin Gothic Medium"/>
                <a:cs typeface="Franklin Gothic Medium"/>
              </a:rPr>
              <a:t>?</a:t>
            </a:r>
            <a:endParaRPr sz="2400" dirty="0">
              <a:latin typeface="Franklin Gothic Medium"/>
              <a:cs typeface="Franklin Gothic Medium"/>
            </a:endParaRPr>
          </a:p>
          <a:p>
            <a:pPr marL="469265" lvl="1">
              <a:lnSpc>
                <a:spcPct val="100000"/>
              </a:lnSpc>
              <a:spcBef>
                <a:spcPts val="580"/>
              </a:spcBef>
              <a:tabLst>
                <a:tab pos="756920" algn="l"/>
              </a:tabLst>
            </a:pPr>
            <a:endParaRPr sz="2400" dirty="0">
              <a:latin typeface="Franklin Gothic Medium"/>
              <a:cs typeface="Franklin Gothic Medium"/>
            </a:endParaRPr>
          </a:p>
          <a:p>
            <a:pPr marL="469900" indent="-457200">
              <a:lnSpc>
                <a:spcPct val="100000"/>
              </a:lnSpc>
              <a:spcBef>
                <a:spcPts val="575"/>
              </a:spcBef>
              <a:buAutoNum type="arabicPeriod"/>
              <a:tabLst>
                <a:tab pos="469265" algn="l"/>
                <a:tab pos="469900" algn="l"/>
              </a:tabLst>
            </a:pPr>
            <a:r>
              <a:rPr sz="2400" spc="-15" dirty="0">
                <a:latin typeface="Franklin Gothic Medium"/>
                <a:cs typeface="Franklin Gothic Medium"/>
              </a:rPr>
              <a:t>Why</a:t>
            </a:r>
            <a:r>
              <a:rPr sz="2400" spc="-10" dirty="0">
                <a:latin typeface="Franklin Gothic Medium"/>
                <a:cs typeface="Franklin Gothic Medium"/>
              </a:rPr>
              <a:t> </a:t>
            </a:r>
            <a:r>
              <a:rPr sz="2400" spc="-5" dirty="0">
                <a:latin typeface="Franklin Gothic Medium"/>
                <a:cs typeface="Franklin Gothic Medium"/>
              </a:rPr>
              <a:t>didn’t</a:t>
            </a:r>
            <a:r>
              <a:rPr sz="2400" spc="-35" dirty="0">
                <a:latin typeface="Franklin Gothic Medium"/>
                <a:cs typeface="Franklin Gothic Medium"/>
              </a:rPr>
              <a:t> </a:t>
            </a:r>
            <a:r>
              <a:rPr lang="en-US" sz="2400" spc="-35" dirty="0">
                <a:latin typeface="Franklin Gothic Medium"/>
                <a:cs typeface="Franklin Gothic Medium"/>
              </a:rPr>
              <a:t>the superintendent identify this hazard</a:t>
            </a:r>
            <a:r>
              <a:rPr sz="2400" spc="-15" dirty="0">
                <a:latin typeface="Franklin Gothic Medium"/>
                <a:cs typeface="Franklin Gothic Medium"/>
              </a:rPr>
              <a:t>?</a:t>
            </a:r>
            <a:endParaRPr lang="en-US" sz="2400" spc="-15" dirty="0">
              <a:latin typeface="Franklin Gothic Medium"/>
              <a:cs typeface="Franklin Gothic Medium"/>
            </a:endParaRPr>
          </a:p>
          <a:p>
            <a:pPr marL="469900" indent="-457200">
              <a:lnSpc>
                <a:spcPct val="100000"/>
              </a:lnSpc>
              <a:spcBef>
                <a:spcPts val="575"/>
              </a:spcBef>
              <a:buAutoNum type="arabicPeriod"/>
              <a:tabLst>
                <a:tab pos="469265" algn="l"/>
                <a:tab pos="469900" algn="l"/>
              </a:tabLst>
            </a:pPr>
            <a:endParaRPr sz="2400" dirty="0">
              <a:latin typeface="Franklin Gothic Medium"/>
              <a:cs typeface="Franklin Gothic Medium"/>
            </a:endParaRPr>
          </a:p>
          <a:p>
            <a:pPr marL="469900" indent="-457200">
              <a:lnSpc>
                <a:spcPct val="100000"/>
              </a:lnSpc>
              <a:spcBef>
                <a:spcPts val="575"/>
              </a:spcBef>
              <a:buAutoNum type="arabicPeriod"/>
              <a:tabLst>
                <a:tab pos="469265" algn="l"/>
                <a:tab pos="469900" algn="l"/>
              </a:tabLst>
            </a:pPr>
            <a:r>
              <a:rPr lang="en-US" sz="2400" spc="-15" dirty="0">
                <a:latin typeface="Franklin Gothic Medium"/>
                <a:cs typeface="Franklin Gothic Medium"/>
              </a:rPr>
              <a:t>Why</a:t>
            </a:r>
            <a:r>
              <a:rPr lang="en-US" sz="2400" spc="-10" dirty="0">
                <a:latin typeface="Franklin Gothic Medium"/>
                <a:cs typeface="Franklin Gothic Medium"/>
              </a:rPr>
              <a:t> </a:t>
            </a:r>
            <a:r>
              <a:rPr lang="en-US" sz="2400" spc="-5" dirty="0">
                <a:latin typeface="Franklin Gothic Medium"/>
                <a:cs typeface="Franklin Gothic Medium"/>
              </a:rPr>
              <a:t>didn’t</a:t>
            </a:r>
            <a:r>
              <a:rPr lang="en-US" sz="2400" spc="-35" dirty="0">
                <a:latin typeface="Franklin Gothic Medium"/>
                <a:cs typeface="Franklin Gothic Medium"/>
              </a:rPr>
              <a:t> the foreman identify this hazard</a:t>
            </a:r>
            <a:r>
              <a:rPr lang="en-US" sz="2400" spc="-15" dirty="0">
                <a:latin typeface="Franklin Gothic Medium"/>
                <a:cs typeface="Franklin Gothic Medium"/>
              </a:rPr>
              <a:t>?</a:t>
            </a:r>
          </a:p>
          <a:p>
            <a:pPr marL="469265" lvl="1">
              <a:lnSpc>
                <a:spcPct val="100000"/>
              </a:lnSpc>
              <a:spcBef>
                <a:spcPts val="575"/>
              </a:spcBef>
              <a:tabLst>
                <a:tab pos="756920" algn="l"/>
              </a:tabLst>
            </a:pPr>
            <a:endParaRPr sz="2400" dirty="0">
              <a:latin typeface="Franklin Gothic Medium"/>
              <a:cs typeface="Franklin Gothic Medium"/>
            </a:endParaRPr>
          </a:p>
          <a:p>
            <a:pPr marL="469900" indent="-457200">
              <a:lnSpc>
                <a:spcPct val="100000"/>
              </a:lnSpc>
              <a:spcBef>
                <a:spcPts val="580"/>
              </a:spcBef>
              <a:buAutoNum type="arabicPeriod"/>
              <a:tabLst>
                <a:tab pos="469265" algn="l"/>
                <a:tab pos="469900" algn="l"/>
              </a:tabLst>
            </a:pPr>
            <a:r>
              <a:rPr sz="2400" spc="-15" dirty="0">
                <a:latin typeface="Franklin Gothic Medium"/>
                <a:cs typeface="Franklin Gothic Medium"/>
              </a:rPr>
              <a:t>Why</a:t>
            </a:r>
            <a:r>
              <a:rPr sz="2400" spc="-10" dirty="0">
                <a:latin typeface="Franklin Gothic Medium"/>
                <a:cs typeface="Franklin Gothic Medium"/>
              </a:rPr>
              <a:t> </a:t>
            </a:r>
            <a:r>
              <a:rPr lang="en-US" sz="2400" spc="-10" dirty="0">
                <a:latin typeface="Franklin Gothic Medium"/>
                <a:cs typeface="Franklin Gothic Medium"/>
              </a:rPr>
              <a:t>did he/she choose that location for his/her lunch?</a:t>
            </a:r>
            <a:r>
              <a:rPr sz="2400" spc="-25" dirty="0">
                <a:solidFill>
                  <a:srgbClr val="276B56"/>
                </a:solidFill>
                <a:latin typeface="Franklin Gothic Medium"/>
                <a:cs typeface="Franklin Gothic Medium"/>
              </a:rPr>
              <a:t>.</a:t>
            </a:r>
            <a:endParaRPr sz="2400" dirty="0">
              <a:latin typeface="Franklin Gothic Medium"/>
              <a:cs typeface="Franklin Gothic Medium"/>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67</a:t>
            </a:r>
            <a:endParaRPr sz="2800" dirty="0">
              <a:latin typeface="Arial"/>
              <a:cs typeface="Arial"/>
            </a:endParaRPr>
          </a:p>
        </p:txBody>
      </p:sp>
      <p:grpSp>
        <p:nvGrpSpPr>
          <p:cNvPr id="6" name="object 6"/>
          <p:cNvGrpSpPr/>
          <p:nvPr/>
        </p:nvGrpSpPr>
        <p:grpSpPr>
          <a:xfrm>
            <a:off x="1066800" y="152400"/>
            <a:ext cx="1188085" cy="795020"/>
            <a:chOff x="1066800" y="152400"/>
            <a:chExt cx="1188085" cy="795020"/>
          </a:xfrm>
        </p:grpSpPr>
        <p:sp>
          <p:nvSpPr>
            <p:cNvPr id="7" name="object 7"/>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8" name="object 8"/>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9" name="object 9"/>
          <p:cNvSpPr txBox="1"/>
          <p:nvPr/>
        </p:nvSpPr>
        <p:spPr>
          <a:xfrm>
            <a:off x="1329055" y="2763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6" name="object 6"/>
          <p:cNvSpPr txBox="1"/>
          <p:nvPr/>
        </p:nvSpPr>
        <p:spPr>
          <a:xfrm>
            <a:off x="609600" y="2209800"/>
            <a:ext cx="7781290" cy="2279470"/>
          </a:xfrm>
          <a:prstGeom prst="rect">
            <a:avLst/>
          </a:prstGeom>
        </p:spPr>
        <p:txBody>
          <a:bodyPr vert="horz" wrap="square" lIns="0" tIns="85725" rIns="0" bIns="0" rtlCol="0">
            <a:spAutoFit/>
          </a:bodyPr>
          <a:lstStyle/>
          <a:p>
            <a:pPr marL="12700">
              <a:lnSpc>
                <a:spcPct val="100000"/>
              </a:lnSpc>
              <a:spcBef>
                <a:spcPts val="675"/>
              </a:spcBef>
              <a:tabLst>
                <a:tab pos="469265" algn="l"/>
                <a:tab pos="469900" algn="l"/>
              </a:tabLst>
            </a:pPr>
            <a:r>
              <a:rPr lang="en-US" sz="2400" spc="-15" dirty="0">
                <a:latin typeface="Franklin Gothic Medium"/>
                <a:cs typeface="Franklin Gothic Medium"/>
              </a:rPr>
              <a:t>Any other Whys?</a:t>
            </a:r>
          </a:p>
          <a:p>
            <a:pPr marL="469900" indent="-457200">
              <a:lnSpc>
                <a:spcPct val="100000"/>
              </a:lnSpc>
              <a:spcBef>
                <a:spcPts val="675"/>
              </a:spcBef>
              <a:buAutoNum type="arabicPeriod"/>
              <a:tabLst>
                <a:tab pos="469265" algn="l"/>
                <a:tab pos="469900" algn="l"/>
              </a:tabLst>
            </a:pPr>
            <a:endParaRPr lang="en-US" sz="2400" spc="-15" dirty="0">
              <a:latin typeface="Franklin Gothic Medium"/>
              <a:cs typeface="Franklin Gothic Medium"/>
            </a:endParaRPr>
          </a:p>
          <a:p>
            <a:pPr marL="469900" indent="-457200">
              <a:lnSpc>
                <a:spcPct val="100000"/>
              </a:lnSpc>
              <a:spcBef>
                <a:spcPts val="675"/>
              </a:spcBef>
              <a:buAutoNum type="arabicPeriod"/>
              <a:tabLst>
                <a:tab pos="469265" algn="l"/>
                <a:tab pos="469900" algn="l"/>
              </a:tabLst>
            </a:pPr>
            <a:endParaRPr lang="en-US" sz="2400" spc="-15" dirty="0">
              <a:latin typeface="Franklin Gothic Medium"/>
              <a:cs typeface="Franklin Gothic Medium"/>
            </a:endParaRPr>
          </a:p>
          <a:p>
            <a:pPr marL="12700">
              <a:lnSpc>
                <a:spcPct val="100000"/>
              </a:lnSpc>
              <a:spcBef>
                <a:spcPts val="675"/>
              </a:spcBef>
              <a:tabLst>
                <a:tab pos="469265" algn="l"/>
                <a:tab pos="469900" algn="l"/>
              </a:tabLst>
            </a:pPr>
            <a:r>
              <a:rPr sz="2400" spc="-15" dirty="0">
                <a:latin typeface="Franklin Gothic Medium"/>
                <a:cs typeface="Franklin Gothic Medium"/>
              </a:rPr>
              <a:t>Why</a:t>
            </a:r>
            <a:r>
              <a:rPr sz="2400" spc="-5" dirty="0">
                <a:latin typeface="Franklin Gothic Medium"/>
                <a:cs typeface="Franklin Gothic Medium"/>
              </a:rPr>
              <a:t> </a:t>
            </a:r>
            <a:r>
              <a:rPr sz="2400" dirty="0">
                <a:latin typeface="Franklin Gothic Medium"/>
                <a:cs typeface="Franklin Gothic Medium"/>
              </a:rPr>
              <a:t>did</a:t>
            </a:r>
            <a:r>
              <a:rPr sz="2400" spc="-20" dirty="0">
                <a:latin typeface="Franklin Gothic Medium"/>
                <a:cs typeface="Franklin Gothic Medium"/>
              </a:rPr>
              <a:t> </a:t>
            </a:r>
            <a:r>
              <a:rPr sz="2400" spc="-5" dirty="0">
                <a:latin typeface="Franklin Gothic Medium"/>
                <a:cs typeface="Franklin Gothic Medium"/>
              </a:rPr>
              <a:t>he fall</a:t>
            </a:r>
            <a:r>
              <a:rPr sz="2400" dirty="0">
                <a:latin typeface="Franklin Gothic Medium"/>
                <a:cs typeface="Franklin Gothic Medium"/>
              </a:rPr>
              <a:t> </a:t>
            </a:r>
            <a:r>
              <a:rPr lang="en-US" sz="2400" dirty="0">
                <a:latin typeface="Franklin Gothic Medium"/>
                <a:cs typeface="Franklin Gothic Medium"/>
              </a:rPr>
              <a:t>and get injured</a:t>
            </a:r>
            <a:r>
              <a:rPr sz="2400" spc="-5" dirty="0">
                <a:latin typeface="Franklin Gothic Medium"/>
                <a:cs typeface="Franklin Gothic Medium"/>
              </a:rPr>
              <a:t>?</a:t>
            </a:r>
            <a:endParaRPr sz="2400" dirty="0">
              <a:latin typeface="Franklin Gothic Medium"/>
              <a:cs typeface="Franklin Gothic Medium"/>
            </a:endParaRPr>
          </a:p>
          <a:p>
            <a:pPr marL="469265" lvl="1">
              <a:lnSpc>
                <a:spcPct val="100000"/>
              </a:lnSpc>
              <a:spcBef>
                <a:spcPts val="575"/>
              </a:spcBef>
              <a:tabLst>
                <a:tab pos="756920" algn="l"/>
              </a:tabLst>
            </a:pPr>
            <a:endParaRPr sz="2400" dirty="0">
              <a:latin typeface="Franklin Gothic Medium"/>
              <a:cs typeface="Franklin Gothic Medium"/>
            </a:endParaRPr>
          </a:p>
        </p:txBody>
      </p:sp>
      <p:sp>
        <p:nvSpPr>
          <p:cNvPr id="9" name="object 9"/>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69</a:t>
            </a:r>
            <a:endParaRPr sz="2800" dirty="0">
              <a:latin typeface="Arial"/>
              <a:cs typeface="Arial"/>
            </a:endParaRPr>
          </a:p>
        </p:txBody>
      </p:sp>
      <p:grpSp>
        <p:nvGrpSpPr>
          <p:cNvPr id="10" name="object 10"/>
          <p:cNvGrpSpPr/>
          <p:nvPr/>
        </p:nvGrpSpPr>
        <p:grpSpPr>
          <a:xfrm>
            <a:off x="1066800" y="152400"/>
            <a:ext cx="1188085" cy="795020"/>
            <a:chOff x="1066800" y="152400"/>
            <a:chExt cx="1188085" cy="795020"/>
          </a:xfrm>
        </p:grpSpPr>
        <p:sp>
          <p:nvSpPr>
            <p:cNvPr id="11" name="object 11"/>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2" name="object 12"/>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3" name="object 13"/>
          <p:cNvSpPr txBox="1"/>
          <p:nvPr/>
        </p:nvSpPr>
        <p:spPr>
          <a:xfrm>
            <a:off x="1329055" y="2763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459740" y="1274000"/>
            <a:ext cx="7833995" cy="4990465"/>
          </a:xfrm>
          <a:prstGeom prst="rect">
            <a:avLst/>
          </a:prstGeom>
        </p:spPr>
        <p:txBody>
          <a:bodyPr vert="horz" wrap="square" lIns="0" tIns="13335" rIns="0" bIns="0" rtlCol="0">
            <a:spAutoFit/>
          </a:bodyPr>
          <a:lstStyle/>
          <a:p>
            <a:pPr marL="918210" marR="674370" indent="254000">
              <a:lnSpc>
                <a:spcPct val="100000"/>
              </a:lnSpc>
              <a:spcBef>
                <a:spcPts val="105"/>
              </a:spcBef>
            </a:pPr>
            <a:r>
              <a:rPr sz="3200" b="1" dirty="0">
                <a:latin typeface="Franklin Gothic Heavy"/>
                <a:cs typeface="Franklin Gothic Heavy"/>
              </a:rPr>
              <a:t>Does </a:t>
            </a:r>
            <a:r>
              <a:rPr sz="3200" b="1" spc="-5" dirty="0">
                <a:latin typeface="Franklin Gothic Heavy"/>
                <a:cs typeface="Franklin Gothic Heavy"/>
              </a:rPr>
              <a:t>OSHA </a:t>
            </a:r>
            <a:r>
              <a:rPr sz="3200" b="1" dirty="0">
                <a:latin typeface="Franklin Gothic Heavy"/>
                <a:cs typeface="Franklin Gothic Heavy"/>
              </a:rPr>
              <a:t>require </a:t>
            </a:r>
            <a:r>
              <a:rPr sz="3200" b="1" spc="-10" dirty="0">
                <a:latin typeface="Franklin Gothic Heavy"/>
                <a:cs typeface="Franklin Gothic Heavy"/>
              </a:rPr>
              <a:t>employers </a:t>
            </a:r>
            <a:r>
              <a:rPr sz="3200" b="1" spc="-5" dirty="0">
                <a:latin typeface="Franklin Gothic Heavy"/>
                <a:cs typeface="Franklin Gothic Heavy"/>
              </a:rPr>
              <a:t> to</a:t>
            </a:r>
            <a:r>
              <a:rPr sz="3200" b="1" spc="-20" dirty="0">
                <a:latin typeface="Franklin Gothic Heavy"/>
                <a:cs typeface="Franklin Gothic Heavy"/>
              </a:rPr>
              <a:t> </a:t>
            </a:r>
            <a:r>
              <a:rPr sz="3200" b="1" spc="-25" dirty="0">
                <a:latin typeface="Franklin Gothic Heavy"/>
                <a:cs typeface="Franklin Gothic Heavy"/>
              </a:rPr>
              <a:t>have</a:t>
            </a:r>
            <a:r>
              <a:rPr sz="3200" b="1" spc="-30" dirty="0">
                <a:latin typeface="Franklin Gothic Heavy"/>
                <a:cs typeface="Franklin Gothic Heavy"/>
              </a:rPr>
              <a:t> </a:t>
            </a:r>
            <a:r>
              <a:rPr sz="3200" b="1" dirty="0">
                <a:latin typeface="Franklin Gothic Heavy"/>
                <a:cs typeface="Franklin Gothic Heavy"/>
              </a:rPr>
              <a:t>a</a:t>
            </a:r>
            <a:r>
              <a:rPr sz="3200" b="1" spc="-20" dirty="0">
                <a:latin typeface="Franklin Gothic Heavy"/>
                <a:cs typeface="Franklin Gothic Heavy"/>
              </a:rPr>
              <a:t> </a:t>
            </a:r>
            <a:r>
              <a:rPr sz="3200" b="1" spc="-5" dirty="0">
                <a:latin typeface="Franklin Gothic Heavy"/>
                <a:cs typeface="Franklin Gothic Heavy"/>
              </a:rPr>
              <a:t>comprehensive</a:t>
            </a:r>
            <a:r>
              <a:rPr sz="3200" b="1" spc="-40" dirty="0">
                <a:latin typeface="Franklin Gothic Heavy"/>
                <a:cs typeface="Franklin Gothic Heavy"/>
              </a:rPr>
              <a:t> </a:t>
            </a:r>
            <a:r>
              <a:rPr sz="3200" b="1" spc="-5" dirty="0">
                <a:latin typeface="Franklin Gothic Heavy"/>
                <a:cs typeface="Franklin Gothic Heavy"/>
              </a:rPr>
              <a:t>written</a:t>
            </a:r>
            <a:endParaRPr sz="3200" dirty="0">
              <a:latin typeface="Franklin Gothic Heavy"/>
              <a:cs typeface="Franklin Gothic Heavy"/>
            </a:endParaRPr>
          </a:p>
          <a:p>
            <a:pPr marL="1392555">
              <a:lnSpc>
                <a:spcPts val="3835"/>
              </a:lnSpc>
            </a:pPr>
            <a:r>
              <a:rPr sz="3200" b="1" dirty="0">
                <a:latin typeface="Franklin Gothic Heavy"/>
                <a:cs typeface="Franklin Gothic Heavy"/>
              </a:rPr>
              <a:t>health</a:t>
            </a:r>
            <a:r>
              <a:rPr sz="3200" b="1" spc="-60" dirty="0">
                <a:latin typeface="Franklin Gothic Heavy"/>
                <a:cs typeface="Franklin Gothic Heavy"/>
              </a:rPr>
              <a:t> </a:t>
            </a:r>
            <a:r>
              <a:rPr sz="3200" b="1" dirty="0">
                <a:latin typeface="Franklin Gothic Heavy"/>
                <a:cs typeface="Franklin Gothic Heavy"/>
              </a:rPr>
              <a:t>and</a:t>
            </a:r>
            <a:r>
              <a:rPr sz="3200" b="1" spc="-50" dirty="0">
                <a:latin typeface="Franklin Gothic Heavy"/>
                <a:cs typeface="Franklin Gothic Heavy"/>
              </a:rPr>
              <a:t> </a:t>
            </a:r>
            <a:r>
              <a:rPr sz="3200" b="1" spc="-5" dirty="0">
                <a:latin typeface="Franklin Gothic Heavy"/>
                <a:cs typeface="Franklin Gothic Heavy"/>
              </a:rPr>
              <a:t>safety</a:t>
            </a:r>
            <a:r>
              <a:rPr sz="3200" b="1" spc="-50" dirty="0">
                <a:latin typeface="Franklin Gothic Heavy"/>
                <a:cs typeface="Franklin Gothic Heavy"/>
              </a:rPr>
              <a:t> </a:t>
            </a:r>
            <a:r>
              <a:rPr sz="3200" b="1" dirty="0">
                <a:latin typeface="Franklin Gothic Heavy"/>
                <a:cs typeface="Franklin Gothic Heavy"/>
              </a:rPr>
              <a:t>program?</a:t>
            </a:r>
            <a:endParaRPr sz="3200" dirty="0">
              <a:latin typeface="Franklin Gothic Heavy"/>
              <a:cs typeface="Franklin Gothic Heavy"/>
            </a:endParaRPr>
          </a:p>
          <a:p>
            <a:pPr marL="12700" marR="5080">
              <a:lnSpc>
                <a:spcPct val="100000"/>
              </a:lnSpc>
              <a:spcBef>
                <a:spcPts val="3234"/>
              </a:spcBef>
              <a:tabLst>
                <a:tab pos="1014094" algn="l"/>
              </a:tabLst>
            </a:pPr>
            <a:r>
              <a:rPr sz="2400" dirty="0">
                <a:latin typeface="Franklin Gothic Medium"/>
                <a:cs typeface="Franklin Gothic Medium"/>
              </a:rPr>
              <a:t>NO…	</a:t>
            </a:r>
            <a:r>
              <a:rPr sz="2400" spc="-5" dirty="0">
                <a:latin typeface="Franklin Gothic Medium"/>
                <a:cs typeface="Franklin Gothic Medium"/>
              </a:rPr>
              <a:t>Some</a:t>
            </a:r>
            <a:r>
              <a:rPr sz="2400" spc="10" dirty="0">
                <a:latin typeface="Franklin Gothic Medium"/>
                <a:cs typeface="Franklin Gothic Medium"/>
              </a:rPr>
              <a:t> </a:t>
            </a:r>
            <a:r>
              <a:rPr sz="2400" spc="-5" dirty="0">
                <a:latin typeface="Franklin Gothic Medium"/>
                <a:cs typeface="Franklin Gothic Medium"/>
              </a:rPr>
              <a:t>individual</a:t>
            </a:r>
            <a:r>
              <a:rPr sz="2400" spc="-10" dirty="0">
                <a:latin typeface="Franklin Gothic Medium"/>
                <a:cs typeface="Franklin Gothic Medium"/>
              </a:rPr>
              <a:t> </a:t>
            </a:r>
            <a:r>
              <a:rPr sz="2400" spc="-5" dirty="0">
                <a:latin typeface="Franklin Gothic Medium"/>
                <a:cs typeface="Franklin Gothic Medium"/>
              </a:rPr>
              <a:t>standards,</a:t>
            </a:r>
            <a:r>
              <a:rPr sz="2400" dirty="0">
                <a:latin typeface="Franklin Gothic Medium"/>
                <a:cs typeface="Franklin Gothic Medium"/>
              </a:rPr>
              <a:t> </a:t>
            </a:r>
            <a:r>
              <a:rPr sz="2400" spc="-15" dirty="0">
                <a:latin typeface="Franklin Gothic Medium"/>
                <a:cs typeface="Franklin Gothic Medium"/>
              </a:rPr>
              <a:t>like</a:t>
            </a:r>
            <a:r>
              <a:rPr sz="2400" spc="10" dirty="0">
                <a:latin typeface="Franklin Gothic Medium"/>
                <a:cs typeface="Franklin Gothic Medium"/>
              </a:rPr>
              <a:t> </a:t>
            </a:r>
            <a:r>
              <a:rPr sz="2400" spc="-5" dirty="0">
                <a:latin typeface="Franklin Gothic Medium"/>
                <a:cs typeface="Franklin Gothic Medium"/>
              </a:rPr>
              <a:t>lead,</a:t>
            </a:r>
            <a:r>
              <a:rPr sz="2400" dirty="0">
                <a:latin typeface="Franklin Gothic Medium"/>
                <a:cs typeface="Franklin Gothic Medium"/>
              </a:rPr>
              <a:t> </a:t>
            </a:r>
            <a:r>
              <a:rPr sz="2400" spc="-5" dirty="0">
                <a:latin typeface="Franklin Gothic Medium"/>
                <a:cs typeface="Franklin Gothic Medium"/>
              </a:rPr>
              <a:t>respiratory </a:t>
            </a:r>
            <a:r>
              <a:rPr sz="2400" dirty="0">
                <a:latin typeface="Franklin Gothic Medium"/>
                <a:cs typeface="Franklin Gothic Medium"/>
              </a:rPr>
              <a:t> </a:t>
            </a:r>
            <a:r>
              <a:rPr sz="2400" spc="-10" dirty="0">
                <a:latin typeface="Franklin Gothic Medium"/>
                <a:cs typeface="Franklin Gothic Medium"/>
              </a:rPr>
              <a:t>protection,</a:t>
            </a:r>
            <a:r>
              <a:rPr sz="2400" spc="15" dirty="0">
                <a:latin typeface="Franklin Gothic Medium"/>
                <a:cs typeface="Franklin Gothic Medium"/>
              </a:rPr>
              <a:t> </a:t>
            </a:r>
            <a:r>
              <a:rPr sz="2400" spc="-5" dirty="0">
                <a:latin typeface="Franklin Gothic Medium"/>
                <a:cs typeface="Franklin Gothic Medium"/>
              </a:rPr>
              <a:t>and others</a:t>
            </a:r>
            <a:r>
              <a:rPr sz="2400" spc="25" dirty="0">
                <a:latin typeface="Franklin Gothic Medium"/>
                <a:cs typeface="Franklin Gothic Medium"/>
              </a:rPr>
              <a:t> </a:t>
            </a:r>
            <a:r>
              <a:rPr sz="2400" spc="-5" dirty="0">
                <a:latin typeface="Franklin Gothic Medium"/>
                <a:cs typeface="Franklin Gothic Medium"/>
              </a:rPr>
              <a:t>require</a:t>
            </a:r>
            <a:r>
              <a:rPr sz="2400" spc="15" dirty="0">
                <a:latin typeface="Franklin Gothic Medium"/>
                <a:cs typeface="Franklin Gothic Medium"/>
              </a:rPr>
              <a:t> </a:t>
            </a:r>
            <a:r>
              <a:rPr sz="2400" spc="-10" dirty="0">
                <a:latin typeface="Franklin Gothic Medium"/>
                <a:cs typeface="Franklin Gothic Medium"/>
              </a:rPr>
              <a:t>written</a:t>
            </a:r>
            <a:r>
              <a:rPr sz="2400" spc="25" dirty="0">
                <a:latin typeface="Franklin Gothic Medium"/>
                <a:cs typeface="Franklin Gothic Medium"/>
              </a:rPr>
              <a:t> </a:t>
            </a:r>
            <a:r>
              <a:rPr sz="2400" spc="-5" dirty="0">
                <a:latin typeface="Franklin Gothic Medium"/>
                <a:cs typeface="Franklin Gothic Medium"/>
              </a:rPr>
              <a:t>programs, </a:t>
            </a:r>
            <a:r>
              <a:rPr sz="2400" dirty="0">
                <a:latin typeface="Franklin Gothic Medium"/>
                <a:cs typeface="Franklin Gothic Medium"/>
              </a:rPr>
              <a:t>but</a:t>
            </a:r>
            <a:r>
              <a:rPr sz="2400" spc="-15" dirty="0">
                <a:latin typeface="Franklin Gothic Medium"/>
                <a:cs typeface="Franklin Gothic Medium"/>
              </a:rPr>
              <a:t> </a:t>
            </a:r>
            <a:r>
              <a:rPr sz="2400" spc="-5" dirty="0">
                <a:latin typeface="Franklin Gothic Medium"/>
                <a:cs typeface="Franklin Gothic Medium"/>
              </a:rPr>
              <a:t>there</a:t>
            </a:r>
            <a:r>
              <a:rPr sz="2400" spc="20" dirty="0">
                <a:latin typeface="Franklin Gothic Medium"/>
                <a:cs typeface="Franklin Gothic Medium"/>
              </a:rPr>
              <a:t> </a:t>
            </a:r>
            <a:r>
              <a:rPr sz="2400" dirty="0">
                <a:latin typeface="Franklin Gothic Medium"/>
                <a:cs typeface="Franklin Gothic Medium"/>
              </a:rPr>
              <a:t>is </a:t>
            </a:r>
            <a:r>
              <a:rPr sz="2400" spc="-585" dirty="0">
                <a:latin typeface="Franklin Gothic Medium"/>
                <a:cs typeface="Franklin Gothic Medium"/>
              </a:rPr>
              <a:t> </a:t>
            </a:r>
            <a:r>
              <a:rPr sz="2400" spc="-5" dirty="0">
                <a:latin typeface="Franklin Gothic Medium"/>
                <a:cs typeface="Franklin Gothic Medium"/>
              </a:rPr>
              <a:t>no</a:t>
            </a:r>
            <a:r>
              <a:rPr sz="2400" spc="10" dirty="0">
                <a:latin typeface="Franklin Gothic Medium"/>
                <a:cs typeface="Franklin Gothic Medium"/>
              </a:rPr>
              <a:t> </a:t>
            </a:r>
            <a:r>
              <a:rPr sz="2400" spc="-5" dirty="0">
                <a:latin typeface="Franklin Gothic Medium"/>
                <a:cs typeface="Franklin Gothic Medium"/>
              </a:rPr>
              <a:t>requirement</a:t>
            </a:r>
            <a:r>
              <a:rPr sz="2400" spc="25" dirty="0">
                <a:latin typeface="Franklin Gothic Medium"/>
                <a:cs typeface="Franklin Gothic Medium"/>
              </a:rPr>
              <a:t> </a:t>
            </a:r>
            <a:r>
              <a:rPr sz="2400" spc="-10" dirty="0">
                <a:latin typeface="Franklin Gothic Medium"/>
                <a:cs typeface="Franklin Gothic Medium"/>
              </a:rPr>
              <a:t>for</a:t>
            </a:r>
            <a:r>
              <a:rPr sz="2400" spc="10"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comprehensive </a:t>
            </a:r>
            <a:r>
              <a:rPr sz="2400" spc="-10" dirty="0">
                <a:latin typeface="Franklin Gothic Medium"/>
                <a:cs typeface="Franklin Gothic Medium"/>
              </a:rPr>
              <a:t>written</a:t>
            </a:r>
            <a:r>
              <a:rPr sz="2400" spc="35" dirty="0">
                <a:latin typeface="Franklin Gothic Medium"/>
                <a:cs typeface="Franklin Gothic Medium"/>
              </a:rPr>
              <a:t> </a:t>
            </a:r>
            <a:r>
              <a:rPr sz="2400" spc="-5" dirty="0">
                <a:latin typeface="Franklin Gothic Medium"/>
                <a:cs typeface="Franklin Gothic Medium"/>
              </a:rPr>
              <a:t>program.</a:t>
            </a:r>
            <a:endParaRPr sz="2400" dirty="0">
              <a:latin typeface="Franklin Gothic Medium"/>
              <a:cs typeface="Franklin Gothic Medium"/>
            </a:endParaRPr>
          </a:p>
          <a:p>
            <a:pPr marL="12700" marR="25400">
              <a:lnSpc>
                <a:spcPct val="100000"/>
              </a:lnSpc>
              <a:spcBef>
                <a:spcPts val="2014"/>
              </a:spcBef>
            </a:pPr>
            <a:r>
              <a:rPr sz="2400" spc="-5" dirty="0">
                <a:latin typeface="Franklin Gothic Medium"/>
                <a:cs typeface="Franklin Gothic Medium"/>
              </a:rPr>
              <a:t>OSHA</a:t>
            </a:r>
            <a:r>
              <a:rPr sz="2400" spc="10" dirty="0">
                <a:latin typeface="Franklin Gothic Medium"/>
                <a:cs typeface="Franklin Gothic Medium"/>
              </a:rPr>
              <a:t> </a:t>
            </a:r>
            <a:r>
              <a:rPr sz="2400" spc="-5" dirty="0">
                <a:latin typeface="Franklin Gothic Medium"/>
                <a:cs typeface="Franklin Gothic Medium"/>
              </a:rPr>
              <a:t>has</a:t>
            </a:r>
            <a:r>
              <a:rPr sz="2400" dirty="0">
                <a:latin typeface="Franklin Gothic Medium"/>
                <a:cs typeface="Franklin Gothic Medium"/>
              </a:rPr>
              <a:t> been</a:t>
            </a:r>
            <a:r>
              <a:rPr sz="2400" spc="-5" dirty="0">
                <a:latin typeface="Franklin Gothic Medium"/>
                <a:cs typeface="Franklin Gothic Medium"/>
              </a:rPr>
              <a:t> </a:t>
            </a:r>
            <a:r>
              <a:rPr sz="2400" spc="-10" dirty="0">
                <a:latin typeface="Franklin Gothic Medium"/>
                <a:cs typeface="Franklin Gothic Medium"/>
              </a:rPr>
              <a:t>working</a:t>
            </a:r>
            <a:r>
              <a:rPr sz="2400" spc="15" dirty="0">
                <a:latin typeface="Franklin Gothic Medium"/>
                <a:cs typeface="Franklin Gothic Medium"/>
              </a:rPr>
              <a:t> </a:t>
            </a:r>
            <a:r>
              <a:rPr sz="2400" dirty="0">
                <a:latin typeface="Franklin Gothic Medium"/>
                <a:cs typeface="Franklin Gothic Medium"/>
              </a:rPr>
              <a:t>on</a:t>
            </a:r>
            <a:r>
              <a:rPr sz="2400" spc="-5" dirty="0">
                <a:latin typeface="Franklin Gothic Medium"/>
                <a:cs typeface="Franklin Gothic Medium"/>
              </a:rPr>
              <a:t> the</a:t>
            </a:r>
            <a:r>
              <a:rPr sz="2400" spc="20" dirty="0">
                <a:latin typeface="Franklin Gothic Medium"/>
                <a:cs typeface="Franklin Gothic Medium"/>
              </a:rPr>
              <a:t> </a:t>
            </a:r>
            <a:r>
              <a:rPr sz="2400" spc="5" dirty="0">
                <a:latin typeface="Franklin Gothic Medium"/>
                <a:cs typeface="Franklin Gothic Medium"/>
              </a:rPr>
              <a:t>Injury </a:t>
            </a:r>
            <a:r>
              <a:rPr sz="2400" spc="-5" dirty="0">
                <a:latin typeface="Franklin Gothic Medium"/>
                <a:cs typeface="Franklin Gothic Medium"/>
              </a:rPr>
              <a:t>and</a:t>
            </a:r>
            <a:r>
              <a:rPr sz="2400" dirty="0">
                <a:latin typeface="Franklin Gothic Medium"/>
                <a:cs typeface="Franklin Gothic Medium"/>
              </a:rPr>
              <a:t> </a:t>
            </a:r>
            <a:r>
              <a:rPr sz="2400" spc="-5" dirty="0">
                <a:latin typeface="Franklin Gothic Medium"/>
                <a:cs typeface="Franklin Gothic Medium"/>
              </a:rPr>
              <a:t>Illness</a:t>
            </a:r>
            <a:r>
              <a:rPr sz="2400" dirty="0">
                <a:latin typeface="Franklin Gothic Medium"/>
                <a:cs typeface="Franklin Gothic Medium"/>
              </a:rPr>
              <a:t> </a:t>
            </a:r>
            <a:r>
              <a:rPr sz="2400" spc="-10" dirty="0">
                <a:latin typeface="Franklin Gothic Medium"/>
                <a:cs typeface="Franklin Gothic Medium"/>
              </a:rPr>
              <a:t>Prevention </a:t>
            </a:r>
            <a:r>
              <a:rPr sz="2400" spc="-585" dirty="0">
                <a:latin typeface="Franklin Gothic Medium"/>
                <a:cs typeface="Franklin Gothic Medium"/>
              </a:rPr>
              <a:t> </a:t>
            </a:r>
            <a:r>
              <a:rPr sz="2400" spc="-5" dirty="0">
                <a:latin typeface="Franklin Gothic Medium"/>
                <a:cs typeface="Franklin Gothic Medium"/>
              </a:rPr>
              <a:t>Program</a:t>
            </a:r>
            <a:r>
              <a:rPr sz="2400" spc="5" dirty="0">
                <a:latin typeface="Franklin Gothic Medium"/>
                <a:cs typeface="Franklin Gothic Medium"/>
              </a:rPr>
              <a:t> </a:t>
            </a:r>
            <a:r>
              <a:rPr sz="2400" spc="-5" dirty="0">
                <a:latin typeface="Franklin Gothic Medium"/>
                <a:cs typeface="Franklin Gothic Medium"/>
              </a:rPr>
              <a:t>(I2P2)</a:t>
            </a:r>
            <a:r>
              <a:rPr sz="2400" dirty="0">
                <a:latin typeface="Franklin Gothic Medium"/>
                <a:cs typeface="Franklin Gothic Medium"/>
              </a:rPr>
              <a:t> </a:t>
            </a:r>
            <a:r>
              <a:rPr sz="2400" spc="-5" dirty="0">
                <a:latin typeface="Franklin Gothic Medium"/>
                <a:cs typeface="Franklin Gothic Medium"/>
              </a:rPr>
              <a:t>standard.</a:t>
            </a:r>
            <a:endParaRPr sz="2400" dirty="0">
              <a:latin typeface="Franklin Gothic Medium"/>
              <a:cs typeface="Franklin Gothic Medium"/>
            </a:endParaRPr>
          </a:p>
          <a:p>
            <a:pPr marL="12700" marR="2997200">
              <a:lnSpc>
                <a:spcPct val="100000"/>
              </a:lnSpc>
              <a:spcBef>
                <a:spcPts val="2160"/>
              </a:spcBef>
            </a:pPr>
            <a:r>
              <a:rPr sz="2400" spc="-5" dirty="0">
                <a:latin typeface="Franklin Gothic Medium"/>
                <a:cs typeface="Franklin Gothic Medium"/>
              </a:rPr>
              <a:t>Some</a:t>
            </a:r>
            <a:r>
              <a:rPr sz="2400" spc="5" dirty="0">
                <a:latin typeface="Franklin Gothic Medium"/>
                <a:cs typeface="Franklin Gothic Medium"/>
              </a:rPr>
              <a:t> </a:t>
            </a:r>
            <a:r>
              <a:rPr sz="2400" dirty="0">
                <a:latin typeface="Franklin Gothic Medium"/>
                <a:cs typeface="Franklin Gothic Medium"/>
              </a:rPr>
              <a:t>of</a:t>
            </a:r>
            <a:r>
              <a:rPr sz="2400" spc="5" dirty="0">
                <a:latin typeface="Franklin Gothic Medium"/>
                <a:cs typeface="Franklin Gothic Medium"/>
              </a:rPr>
              <a:t> </a:t>
            </a:r>
            <a:r>
              <a:rPr sz="2400" spc="-5" dirty="0">
                <a:latin typeface="Franklin Gothic Medium"/>
                <a:cs typeface="Franklin Gothic Medium"/>
              </a:rPr>
              <a:t>the</a:t>
            </a:r>
            <a:r>
              <a:rPr sz="2400" spc="5" dirty="0">
                <a:latin typeface="Franklin Gothic Medium"/>
                <a:cs typeface="Franklin Gothic Medium"/>
              </a:rPr>
              <a:t> </a:t>
            </a:r>
            <a:r>
              <a:rPr sz="2400" spc="-20" dirty="0">
                <a:latin typeface="Franklin Gothic Medium"/>
                <a:cs typeface="Franklin Gothic Medium"/>
              </a:rPr>
              <a:t>State</a:t>
            </a:r>
            <a:r>
              <a:rPr sz="2400" spc="30" dirty="0">
                <a:latin typeface="Franklin Gothic Medium"/>
                <a:cs typeface="Franklin Gothic Medium"/>
              </a:rPr>
              <a:t> </a:t>
            </a:r>
            <a:r>
              <a:rPr sz="2400" spc="-5" dirty="0">
                <a:latin typeface="Franklin Gothic Medium"/>
                <a:cs typeface="Franklin Gothic Medium"/>
              </a:rPr>
              <a:t>plan</a:t>
            </a:r>
            <a:r>
              <a:rPr sz="2400" spc="-10" dirty="0">
                <a:latin typeface="Franklin Gothic Medium"/>
                <a:cs typeface="Franklin Gothic Medium"/>
              </a:rPr>
              <a:t> </a:t>
            </a:r>
            <a:r>
              <a:rPr sz="2400" spc="-15" dirty="0">
                <a:latin typeface="Franklin Gothic Medium"/>
                <a:cs typeface="Franklin Gothic Medium"/>
              </a:rPr>
              <a:t>States</a:t>
            </a:r>
            <a:r>
              <a:rPr sz="2400" spc="15" dirty="0">
                <a:latin typeface="Franklin Gothic Medium"/>
                <a:cs typeface="Franklin Gothic Medium"/>
              </a:rPr>
              <a:t> </a:t>
            </a:r>
            <a:r>
              <a:rPr sz="2400" spc="-15" dirty="0">
                <a:latin typeface="Franklin Gothic Medium"/>
                <a:cs typeface="Franklin Gothic Medium"/>
              </a:rPr>
              <a:t>have </a:t>
            </a:r>
            <a:r>
              <a:rPr sz="2400" spc="-10" dirty="0">
                <a:latin typeface="Franklin Gothic Medium"/>
                <a:cs typeface="Franklin Gothic Medium"/>
              </a:rPr>
              <a:t> written</a:t>
            </a:r>
            <a:r>
              <a:rPr sz="2400" spc="15" dirty="0">
                <a:latin typeface="Franklin Gothic Medium"/>
                <a:cs typeface="Franklin Gothic Medium"/>
              </a:rPr>
              <a:t> </a:t>
            </a:r>
            <a:r>
              <a:rPr sz="2400" dirty="0">
                <a:latin typeface="Franklin Gothic Medium"/>
                <a:cs typeface="Franklin Gothic Medium"/>
              </a:rPr>
              <a:t>H</a:t>
            </a:r>
            <a:r>
              <a:rPr sz="2400" spc="-15" dirty="0">
                <a:latin typeface="Franklin Gothic Medium"/>
                <a:cs typeface="Franklin Gothic Medium"/>
              </a:rPr>
              <a:t> </a:t>
            </a:r>
            <a:r>
              <a:rPr sz="2400" dirty="0">
                <a:latin typeface="Franklin Gothic Medium"/>
                <a:cs typeface="Franklin Gothic Medium"/>
              </a:rPr>
              <a:t>&amp;</a:t>
            </a:r>
            <a:r>
              <a:rPr sz="2400" spc="-10" dirty="0">
                <a:latin typeface="Franklin Gothic Medium"/>
                <a:cs typeface="Franklin Gothic Medium"/>
              </a:rPr>
              <a:t> </a:t>
            </a:r>
            <a:r>
              <a:rPr sz="2400" dirty="0">
                <a:latin typeface="Franklin Gothic Medium"/>
                <a:cs typeface="Franklin Gothic Medium"/>
              </a:rPr>
              <a:t>S</a:t>
            </a:r>
            <a:r>
              <a:rPr sz="2400" spc="-5" dirty="0">
                <a:latin typeface="Franklin Gothic Medium"/>
                <a:cs typeface="Franklin Gothic Medium"/>
              </a:rPr>
              <a:t> program</a:t>
            </a:r>
            <a:r>
              <a:rPr sz="2400" spc="-10" dirty="0">
                <a:latin typeface="Franklin Gothic Medium"/>
                <a:cs typeface="Franklin Gothic Medium"/>
              </a:rPr>
              <a:t> </a:t>
            </a:r>
            <a:r>
              <a:rPr sz="2400" spc="-5" dirty="0">
                <a:latin typeface="Franklin Gothic Medium"/>
                <a:cs typeface="Franklin Gothic Medium"/>
              </a:rPr>
              <a:t>requirements.</a:t>
            </a:r>
            <a:endParaRPr sz="2400" dirty="0">
              <a:latin typeface="Franklin Gothic Medium"/>
              <a:cs typeface="Franklin Gothic Medium"/>
            </a:endParaRPr>
          </a:p>
        </p:txBody>
      </p:sp>
      <p:pic>
        <p:nvPicPr>
          <p:cNvPr id="5" name="object 5"/>
          <p:cNvPicPr/>
          <p:nvPr/>
        </p:nvPicPr>
        <p:blipFill>
          <a:blip r:embed="rId2" cstate="print"/>
          <a:stretch>
            <a:fillRect/>
          </a:stretch>
        </p:blipFill>
        <p:spPr>
          <a:xfrm>
            <a:off x="5638800" y="5172455"/>
            <a:ext cx="3276599" cy="983354"/>
          </a:xfrm>
          <a:prstGeom prst="rect">
            <a:avLst/>
          </a:prstGeom>
        </p:spPr>
      </p:pic>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5</a:t>
            </a:r>
            <a:endParaRPr sz="2800" dirty="0">
              <a:latin typeface="Arial"/>
              <a:cs typeface="Arial"/>
            </a:endParaRPr>
          </a:p>
        </p:txBody>
      </p:sp>
      <p:grpSp>
        <p:nvGrpSpPr>
          <p:cNvPr id="7" name="object 7"/>
          <p:cNvGrpSpPr/>
          <p:nvPr/>
        </p:nvGrpSpPr>
        <p:grpSpPr>
          <a:xfrm>
            <a:off x="1066800" y="152400"/>
            <a:ext cx="1188085" cy="795020"/>
            <a:chOff x="1066800" y="152400"/>
            <a:chExt cx="1188085" cy="795020"/>
          </a:xfrm>
        </p:grpSpPr>
        <p:sp>
          <p:nvSpPr>
            <p:cNvPr id="8" name="object 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9" name="object 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0" name="object 10"/>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066800"/>
            <a:ext cx="8035290" cy="6497291"/>
          </a:xfrm>
          <a:prstGeom prst="rect">
            <a:avLst/>
          </a:prstGeom>
        </p:spPr>
        <p:txBody>
          <a:bodyPr vert="horz" wrap="square" lIns="0" tIns="13335" rIns="0" bIns="0" rtlCol="0">
            <a:spAutoFit/>
          </a:bodyPr>
          <a:lstStyle/>
          <a:p>
            <a:pPr marL="663575" marR="621030" indent="63500">
              <a:lnSpc>
                <a:spcPct val="100000"/>
              </a:lnSpc>
              <a:spcBef>
                <a:spcPts val="105"/>
              </a:spcBef>
            </a:pPr>
            <a:r>
              <a:rPr sz="3200" b="1" spc="-5" dirty="0">
                <a:latin typeface="Franklin Gothic Heavy"/>
                <a:cs typeface="Franklin Gothic Heavy"/>
              </a:rPr>
              <a:t>Our </a:t>
            </a:r>
            <a:r>
              <a:rPr sz="3200" b="1" dirty="0">
                <a:latin typeface="Franklin Gothic Heavy"/>
                <a:cs typeface="Franklin Gothic Heavy"/>
              </a:rPr>
              <a:t>root </a:t>
            </a:r>
            <a:r>
              <a:rPr sz="3200" b="1" spc="-5" dirty="0">
                <a:latin typeface="Franklin Gothic Heavy"/>
                <a:cs typeface="Franklin Gothic Heavy"/>
              </a:rPr>
              <a:t>cause analysis found four </a:t>
            </a:r>
            <a:r>
              <a:rPr sz="3200" b="1" spc="-790" dirty="0">
                <a:latin typeface="Franklin Gothic Heavy"/>
                <a:cs typeface="Franklin Gothic Heavy"/>
              </a:rPr>
              <a:t> </a:t>
            </a:r>
            <a:r>
              <a:rPr sz="3200" b="1" spc="-5" dirty="0">
                <a:latin typeface="Franklin Gothic Heavy"/>
                <a:cs typeface="Franklin Gothic Heavy"/>
              </a:rPr>
              <a:t>contributing</a:t>
            </a:r>
            <a:r>
              <a:rPr sz="3200" b="1" spc="-40" dirty="0">
                <a:latin typeface="Franklin Gothic Heavy"/>
                <a:cs typeface="Franklin Gothic Heavy"/>
              </a:rPr>
              <a:t> </a:t>
            </a:r>
            <a:r>
              <a:rPr sz="3200" b="1" dirty="0">
                <a:latin typeface="Franklin Gothic Heavy"/>
                <a:cs typeface="Franklin Gothic Heavy"/>
              </a:rPr>
              <a:t>factors</a:t>
            </a:r>
            <a:r>
              <a:rPr sz="3200" b="1" spc="-30" dirty="0">
                <a:latin typeface="Franklin Gothic Heavy"/>
                <a:cs typeface="Franklin Gothic Heavy"/>
              </a:rPr>
              <a:t> </a:t>
            </a:r>
            <a:r>
              <a:rPr sz="3200" b="1" spc="-5" dirty="0">
                <a:latin typeface="Franklin Gothic Heavy"/>
                <a:cs typeface="Franklin Gothic Heavy"/>
              </a:rPr>
              <a:t>to</a:t>
            </a:r>
            <a:r>
              <a:rPr sz="3200" b="1" spc="-10" dirty="0">
                <a:latin typeface="Franklin Gothic Heavy"/>
                <a:cs typeface="Franklin Gothic Heavy"/>
              </a:rPr>
              <a:t> </a:t>
            </a:r>
            <a:r>
              <a:rPr sz="3200" b="1" spc="-5" dirty="0">
                <a:latin typeface="Franklin Gothic Heavy"/>
                <a:cs typeface="Franklin Gothic Heavy"/>
              </a:rPr>
              <a:t>this</a:t>
            </a:r>
            <a:r>
              <a:rPr sz="3200" b="1" spc="-20" dirty="0">
                <a:latin typeface="Franklin Gothic Heavy"/>
                <a:cs typeface="Franklin Gothic Heavy"/>
              </a:rPr>
              <a:t> </a:t>
            </a:r>
            <a:r>
              <a:rPr lang="en-US" sz="3200" b="1" spc="-20" dirty="0">
                <a:latin typeface="Franklin Gothic Heavy"/>
                <a:cs typeface="Franklin Gothic Heavy"/>
              </a:rPr>
              <a:t>accident</a:t>
            </a:r>
            <a:r>
              <a:rPr sz="3200" b="1" dirty="0">
                <a:latin typeface="Franklin Gothic Heavy"/>
                <a:cs typeface="Franklin Gothic Heavy"/>
              </a:rPr>
              <a:t>:</a:t>
            </a:r>
            <a:endParaRPr sz="3200" dirty="0">
              <a:latin typeface="Franklin Gothic Heavy"/>
              <a:cs typeface="Franklin Gothic Heavy"/>
            </a:endParaRPr>
          </a:p>
          <a:p>
            <a:pPr marL="469900" marR="407670" indent="-457200">
              <a:lnSpc>
                <a:spcPct val="100000"/>
              </a:lnSpc>
              <a:spcBef>
                <a:spcPts val="3200"/>
              </a:spcBef>
              <a:buAutoNum type="arabicPeriod"/>
              <a:tabLst>
                <a:tab pos="469265" algn="l"/>
                <a:tab pos="469900" algn="l"/>
              </a:tabLst>
            </a:pPr>
            <a:r>
              <a:rPr sz="2400" spc="-5" dirty="0">
                <a:latin typeface="Franklin Gothic Medium"/>
                <a:cs typeface="Franklin Gothic Medium"/>
              </a:rPr>
              <a:t>The</a:t>
            </a:r>
            <a:r>
              <a:rPr sz="2400" dirty="0">
                <a:latin typeface="Franklin Gothic Medium"/>
                <a:cs typeface="Franklin Gothic Medium"/>
              </a:rPr>
              <a:t> </a:t>
            </a:r>
            <a:r>
              <a:rPr sz="2400" spc="-5" dirty="0">
                <a:latin typeface="Franklin Gothic Medium"/>
                <a:cs typeface="Franklin Gothic Medium"/>
              </a:rPr>
              <a:t>general</a:t>
            </a:r>
            <a:r>
              <a:rPr sz="2400" spc="10" dirty="0">
                <a:latin typeface="Franklin Gothic Medium"/>
                <a:cs typeface="Franklin Gothic Medium"/>
              </a:rPr>
              <a:t> </a:t>
            </a:r>
            <a:r>
              <a:rPr sz="2400" spc="-10" dirty="0">
                <a:latin typeface="Franklin Gothic Medium"/>
                <a:cs typeface="Franklin Gothic Medium"/>
              </a:rPr>
              <a:t>contractor</a:t>
            </a:r>
            <a:r>
              <a:rPr sz="2400" spc="40" dirty="0">
                <a:latin typeface="Franklin Gothic Medium"/>
                <a:cs typeface="Franklin Gothic Medium"/>
              </a:rPr>
              <a:t> </a:t>
            </a:r>
            <a:r>
              <a:rPr sz="2400" spc="-5" dirty="0">
                <a:latin typeface="Franklin Gothic Medium"/>
                <a:cs typeface="Franklin Gothic Medium"/>
              </a:rPr>
              <a:t>didn’t</a:t>
            </a:r>
            <a:r>
              <a:rPr sz="2400" spc="-15" dirty="0">
                <a:latin typeface="Franklin Gothic Medium"/>
                <a:cs typeface="Franklin Gothic Medium"/>
              </a:rPr>
              <a:t> </a:t>
            </a:r>
            <a:r>
              <a:rPr sz="2400" spc="-5" dirty="0">
                <a:latin typeface="Franklin Gothic Medium"/>
                <a:cs typeface="Franklin Gothic Medium"/>
              </a:rPr>
              <a:t>require</a:t>
            </a:r>
            <a:r>
              <a:rPr sz="2400" spc="20" dirty="0">
                <a:latin typeface="Franklin Gothic Medium"/>
                <a:cs typeface="Franklin Gothic Medium"/>
              </a:rPr>
              <a:t> </a:t>
            </a:r>
            <a:r>
              <a:rPr sz="2400" spc="-30" dirty="0">
                <a:latin typeface="Franklin Gothic Medium"/>
                <a:cs typeface="Franklin Gothic Medium"/>
              </a:rPr>
              <a:t>JHA’s</a:t>
            </a:r>
            <a:r>
              <a:rPr sz="2400" dirty="0">
                <a:latin typeface="Franklin Gothic Medium"/>
                <a:cs typeface="Franklin Gothic Medium"/>
              </a:rPr>
              <a:t> </a:t>
            </a:r>
            <a:r>
              <a:rPr sz="2400" spc="-10" dirty="0">
                <a:latin typeface="Franklin Gothic Medium"/>
                <a:cs typeface="Franklin Gothic Medium"/>
              </a:rPr>
              <a:t>before</a:t>
            </a:r>
            <a:r>
              <a:rPr sz="2400" spc="10" dirty="0">
                <a:latin typeface="Franklin Gothic Medium"/>
                <a:cs typeface="Franklin Gothic Medium"/>
              </a:rPr>
              <a:t> </a:t>
            </a:r>
            <a:r>
              <a:rPr sz="2400" dirty="0">
                <a:latin typeface="Franklin Gothic Medium"/>
                <a:cs typeface="Franklin Gothic Medium"/>
              </a:rPr>
              <a:t>each </a:t>
            </a:r>
            <a:r>
              <a:rPr sz="2400" spc="-585" dirty="0">
                <a:latin typeface="Franklin Gothic Medium"/>
                <a:cs typeface="Franklin Gothic Medium"/>
              </a:rPr>
              <a:t> </a:t>
            </a:r>
            <a:r>
              <a:rPr sz="2400" spc="-10" dirty="0">
                <a:latin typeface="Franklin Gothic Medium"/>
                <a:cs typeface="Franklin Gothic Medium"/>
              </a:rPr>
              <a:t>work</a:t>
            </a:r>
            <a:r>
              <a:rPr sz="2400" dirty="0">
                <a:latin typeface="Franklin Gothic Medium"/>
                <a:cs typeface="Franklin Gothic Medium"/>
              </a:rPr>
              <a:t> shift</a:t>
            </a:r>
            <a:endParaRPr lang="en-US" sz="2400" dirty="0">
              <a:latin typeface="Franklin Gothic Medium"/>
              <a:cs typeface="Franklin Gothic Medium"/>
            </a:endParaRPr>
          </a:p>
          <a:p>
            <a:pPr marL="469900" marR="407670" indent="-457200">
              <a:lnSpc>
                <a:spcPct val="100000"/>
              </a:lnSpc>
              <a:spcBef>
                <a:spcPts val="3200"/>
              </a:spcBef>
              <a:buAutoNum type="arabicPeriod"/>
              <a:tabLst>
                <a:tab pos="469265" algn="l"/>
                <a:tab pos="469900" algn="l"/>
              </a:tabLst>
            </a:pPr>
            <a:r>
              <a:rPr lang="en-US" sz="2400" dirty="0">
                <a:latin typeface="Franklin Gothic Medium"/>
                <a:cs typeface="Franklin Gothic Medium"/>
              </a:rPr>
              <a:t>The superintendent and foreman were not performing daily inspections</a:t>
            </a:r>
          </a:p>
          <a:p>
            <a:pPr marL="469900" marR="407670" indent="-457200">
              <a:lnSpc>
                <a:spcPct val="100000"/>
              </a:lnSpc>
              <a:spcBef>
                <a:spcPts val="3200"/>
              </a:spcBef>
              <a:buAutoNum type="arabicPeriod"/>
              <a:tabLst>
                <a:tab pos="469265" algn="l"/>
                <a:tab pos="469900" algn="l"/>
              </a:tabLst>
            </a:pPr>
            <a:r>
              <a:rPr lang="en-US" sz="2400" dirty="0">
                <a:latin typeface="Franklin Gothic Medium"/>
                <a:cs typeface="Franklin Gothic Medium"/>
              </a:rPr>
              <a:t>The elevator company did not inspect the workplace prior to assigning the work</a:t>
            </a:r>
          </a:p>
          <a:p>
            <a:pPr marL="469900" marR="407670" indent="-457200">
              <a:lnSpc>
                <a:spcPct val="100000"/>
              </a:lnSpc>
              <a:spcBef>
                <a:spcPts val="3200"/>
              </a:spcBef>
              <a:buAutoNum type="arabicPeriod"/>
              <a:tabLst>
                <a:tab pos="469265" algn="l"/>
                <a:tab pos="469900" algn="l"/>
              </a:tabLst>
            </a:pPr>
            <a:r>
              <a:rPr lang="en-US" sz="2400" dirty="0">
                <a:latin typeface="Franklin Gothic Medium"/>
                <a:cs typeface="Franklin Gothic Medium"/>
              </a:rPr>
              <a:t>The roofing contractor did not guard the skylight</a:t>
            </a:r>
          </a:p>
          <a:p>
            <a:pPr marL="12700" marR="407670">
              <a:lnSpc>
                <a:spcPct val="100000"/>
              </a:lnSpc>
              <a:spcBef>
                <a:spcPts val="3200"/>
              </a:spcBef>
              <a:tabLst>
                <a:tab pos="469265" algn="l"/>
                <a:tab pos="469900" algn="l"/>
              </a:tabLst>
            </a:pPr>
            <a:endParaRPr sz="2400" dirty="0">
              <a:latin typeface="Franklin Gothic Medium"/>
              <a:cs typeface="Franklin Gothic Medium"/>
            </a:endParaRPr>
          </a:p>
        </p:txBody>
      </p:sp>
      <p:sp>
        <p:nvSpPr>
          <p:cNvPr id="5" name="object 5"/>
          <p:cNvSpPr txBox="1"/>
          <p:nvPr/>
        </p:nvSpPr>
        <p:spPr>
          <a:xfrm>
            <a:off x="8152587" y="276360"/>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71</a:t>
            </a:r>
            <a:endParaRPr sz="2800" dirty="0">
              <a:latin typeface="Arial"/>
              <a:cs typeface="Arial"/>
            </a:endParaRPr>
          </a:p>
        </p:txBody>
      </p:sp>
      <p:grpSp>
        <p:nvGrpSpPr>
          <p:cNvPr id="6" name="object 6"/>
          <p:cNvGrpSpPr/>
          <p:nvPr/>
        </p:nvGrpSpPr>
        <p:grpSpPr>
          <a:xfrm>
            <a:off x="1066800" y="152400"/>
            <a:ext cx="1188085" cy="795020"/>
            <a:chOff x="1066800" y="152400"/>
            <a:chExt cx="1188085" cy="795020"/>
          </a:xfrm>
        </p:grpSpPr>
        <p:sp>
          <p:nvSpPr>
            <p:cNvPr id="7" name="object 7"/>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8" name="object 8"/>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9" name="object 9"/>
          <p:cNvSpPr txBox="1"/>
          <p:nvPr/>
        </p:nvSpPr>
        <p:spPr>
          <a:xfrm>
            <a:off x="1329055" y="2763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2786030" y="1489964"/>
            <a:ext cx="326707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Franklin Gothic Heavy"/>
                <a:cs typeface="Franklin Gothic Heavy"/>
              </a:rPr>
              <a:t>Group</a:t>
            </a:r>
            <a:r>
              <a:rPr sz="3600" b="1" spc="-75" dirty="0">
                <a:latin typeface="Franklin Gothic Heavy"/>
                <a:cs typeface="Franklin Gothic Heavy"/>
              </a:rPr>
              <a:t> </a:t>
            </a:r>
            <a:r>
              <a:rPr sz="3600" b="1" spc="-20" dirty="0">
                <a:latin typeface="Franklin Gothic Heavy"/>
                <a:cs typeface="Franklin Gothic Heavy"/>
              </a:rPr>
              <a:t>exercise</a:t>
            </a:r>
            <a:endParaRPr sz="3600" dirty="0">
              <a:latin typeface="Franklin Gothic Heavy"/>
              <a:cs typeface="Franklin Gothic Heavy"/>
            </a:endParaRPr>
          </a:p>
        </p:txBody>
      </p:sp>
      <p:sp>
        <p:nvSpPr>
          <p:cNvPr id="5" name="object 5"/>
          <p:cNvSpPr txBox="1"/>
          <p:nvPr/>
        </p:nvSpPr>
        <p:spPr>
          <a:xfrm>
            <a:off x="535940" y="2584512"/>
            <a:ext cx="8375015" cy="3967753"/>
          </a:xfrm>
          <a:prstGeom prst="rect">
            <a:avLst/>
          </a:prstGeom>
        </p:spPr>
        <p:txBody>
          <a:bodyPr vert="horz" wrap="square" lIns="0" tIns="12700" rIns="0" bIns="0" rtlCol="0">
            <a:spAutoFit/>
          </a:bodyPr>
          <a:lstStyle/>
          <a:p>
            <a:pPr marL="527685" marR="3060700" indent="-515620">
              <a:lnSpc>
                <a:spcPct val="100000"/>
              </a:lnSpc>
              <a:spcBef>
                <a:spcPts val="100"/>
              </a:spcBef>
              <a:buAutoNum type="arabicPeriod"/>
              <a:tabLst>
                <a:tab pos="527685" algn="l"/>
                <a:tab pos="528320" algn="l"/>
              </a:tabLst>
            </a:pPr>
            <a:r>
              <a:rPr lang="en-US" sz="2400" spc="-35" dirty="0">
                <a:latin typeface="Franklin Gothic Medium"/>
                <a:cs typeface="Franklin Gothic Medium"/>
              </a:rPr>
              <a:t>Use the information on the next slide to conduct your Root Cause Analysis</a:t>
            </a:r>
            <a:endParaRPr sz="2400" dirty="0">
              <a:latin typeface="Franklin Gothic Medium"/>
              <a:cs typeface="Franklin Gothic Medium"/>
            </a:endParaRPr>
          </a:p>
          <a:p>
            <a:pPr marL="527685" indent="-515620">
              <a:lnSpc>
                <a:spcPct val="100000"/>
              </a:lnSpc>
              <a:spcBef>
                <a:spcPts val="1200"/>
              </a:spcBef>
              <a:buAutoNum type="arabicPeriod"/>
              <a:tabLst>
                <a:tab pos="527685" algn="l"/>
                <a:tab pos="528320" algn="l"/>
              </a:tabLst>
            </a:pPr>
            <a:r>
              <a:rPr sz="2400" spc="-5" dirty="0">
                <a:latin typeface="Franklin Gothic Medium"/>
                <a:cs typeface="Franklin Gothic Medium"/>
              </a:rPr>
              <a:t>Select</a:t>
            </a:r>
            <a:r>
              <a:rPr sz="2400" spc="-10" dirty="0">
                <a:latin typeface="Franklin Gothic Medium"/>
                <a:cs typeface="Franklin Gothic Medium"/>
              </a:rPr>
              <a:t> </a:t>
            </a:r>
            <a:r>
              <a:rPr sz="2400" dirty="0">
                <a:latin typeface="Franklin Gothic Medium"/>
                <a:cs typeface="Franklin Gothic Medium"/>
              </a:rPr>
              <a:t>a</a:t>
            </a:r>
            <a:r>
              <a:rPr sz="2400" spc="-5" dirty="0">
                <a:latin typeface="Franklin Gothic Medium"/>
                <a:cs typeface="Franklin Gothic Medium"/>
              </a:rPr>
              <a:t> record</a:t>
            </a:r>
            <a:r>
              <a:rPr sz="2400" spc="-10" dirty="0">
                <a:latin typeface="Franklin Gothic Medium"/>
                <a:cs typeface="Franklin Gothic Medium"/>
              </a:rPr>
              <a:t> keeper</a:t>
            </a:r>
            <a:endParaRPr sz="2400" dirty="0">
              <a:latin typeface="Franklin Gothic Medium"/>
              <a:cs typeface="Franklin Gothic Medium"/>
            </a:endParaRPr>
          </a:p>
          <a:p>
            <a:pPr marL="527685" marR="3953510" indent="-515620">
              <a:lnSpc>
                <a:spcPct val="100000"/>
              </a:lnSpc>
              <a:spcBef>
                <a:spcPts val="1200"/>
              </a:spcBef>
              <a:buAutoNum type="arabicPeriod"/>
              <a:tabLst>
                <a:tab pos="527685" algn="l"/>
                <a:tab pos="528320" algn="l"/>
              </a:tabLst>
            </a:pPr>
            <a:r>
              <a:rPr sz="2400" spc="-5" dirty="0">
                <a:latin typeface="Franklin Gothic Medium"/>
                <a:cs typeface="Franklin Gothic Medium"/>
              </a:rPr>
              <a:t>Conduct </a:t>
            </a:r>
            <a:r>
              <a:rPr sz="2400" dirty="0">
                <a:latin typeface="Franklin Gothic Medium"/>
                <a:cs typeface="Franklin Gothic Medium"/>
              </a:rPr>
              <a:t>a </a:t>
            </a:r>
            <a:r>
              <a:rPr sz="2400" spc="-10" dirty="0">
                <a:latin typeface="Franklin Gothic Medium"/>
                <a:cs typeface="Franklin Gothic Medium"/>
              </a:rPr>
              <a:t>root </a:t>
            </a:r>
            <a:r>
              <a:rPr sz="2400" spc="-5" dirty="0">
                <a:latin typeface="Franklin Gothic Medium"/>
                <a:cs typeface="Franklin Gothic Medium"/>
              </a:rPr>
              <a:t>cause analysis </a:t>
            </a:r>
            <a:r>
              <a:rPr sz="2400" spc="-585" dirty="0">
                <a:latin typeface="Franklin Gothic Medium"/>
                <a:cs typeface="Franklin Gothic Medium"/>
              </a:rPr>
              <a:t> </a:t>
            </a:r>
            <a:r>
              <a:rPr sz="2400" spc="-5" dirty="0">
                <a:latin typeface="Franklin Gothic Medium"/>
                <a:cs typeface="Franklin Gothic Medium"/>
              </a:rPr>
              <a:t>using</a:t>
            </a:r>
            <a:r>
              <a:rPr sz="2400" spc="-20" dirty="0">
                <a:latin typeface="Franklin Gothic Medium"/>
                <a:cs typeface="Franklin Gothic Medium"/>
              </a:rPr>
              <a:t> </a:t>
            </a:r>
            <a:r>
              <a:rPr sz="2400" spc="-5" dirty="0">
                <a:latin typeface="Franklin Gothic Medium"/>
                <a:cs typeface="Franklin Gothic Medium"/>
              </a:rPr>
              <a:t>the</a:t>
            </a:r>
            <a:r>
              <a:rPr sz="2400" spc="5" dirty="0">
                <a:latin typeface="Franklin Gothic Medium"/>
                <a:cs typeface="Franklin Gothic Medium"/>
              </a:rPr>
              <a:t> </a:t>
            </a:r>
            <a:r>
              <a:rPr sz="2400" spc="-10" dirty="0">
                <a:latin typeface="Franklin Gothic Medium"/>
                <a:cs typeface="Franklin Gothic Medium"/>
              </a:rPr>
              <a:t>“5-why’s”</a:t>
            </a:r>
            <a:r>
              <a:rPr sz="2400" spc="10" dirty="0">
                <a:latin typeface="Franklin Gothic Medium"/>
                <a:cs typeface="Franklin Gothic Medium"/>
              </a:rPr>
              <a:t> </a:t>
            </a:r>
            <a:r>
              <a:rPr sz="2400" spc="-10" dirty="0">
                <a:latin typeface="Franklin Gothic Medium"/>
                <a:cs typeface="Franklin Gothic Medium"/>
              </a:rPr>
              <a:t>method</a:t>
            </a:r>
            <a:endParaRPr sz="2400" dirty="0">
              <a:latin typeface="Franklin Gothic Medium"/>
              <a:cs typeface="Franklin Gothic Medium"/>
            </a:endParaRPr>
          </a:p>
          <a:p>
            <a:pPr marL="527685" marR="4001135" indent="-515620">
              <a:lnSpc>
                <a:spcPct val="100000"/>
              </a:lnSpc>
              <a:spcBef>
                <a:spcPts val="1200"/>
              </a:spcBef>
              <a:buAutoNum type="arabicPeriod"/>
              <a:tabLst>
                <a:tab pos="527685" algn="l"/>
                <a:tab pos="528320" algn="l"/>
              </a:tabLst>
            </a:pPr>
            <a:r>
              <a:rPr sz="2400" spc="-5" dirty="0">
                <a:latin typeface="Franklin Gothic Medium"/>
                <a:cs typeface="Franklin Gothic Medium"/>
              </a:rPr>
              <a:t>Record the questions </a:t>
            </a:r>
            <a:r>
              <a:rPr sz="2400" spc="-15" dirty="0">
                <a:latin typeface="Franklin Gothic Medium"/>
                <a:cs typeface="Franklin Gothic Medium"/>
              </a:rPr>
              <a:t>you </a:t>
            </a:r>
            <a:r>
              <a:rPr sz="2400" spc="-5" dirty="0">
                <a:latin typeface="Franklin Gothic Medium"/>
                <a:cs typeface="Franklin Gothic Medium"/>
              </a:rPr>
              <a:t>ask </a:t>
            </a:r>
            <a:r>
              <a:rPr sz="2400" spc="-585" dirty="0">
                <a:latin typeface="Franklin Gothic Medium"/>
                <a:cs typeface="Franklin Gothic Medium"/>
              </a:rPr>
              <a:t> </a:t>
            </a:r>
            <a:r>
              <a:rPr sz="2400" spc="-5" dirty="0">
                <a:latin typeface="Franklin Gothic Medium"/>
                <a:cs typeface="Franklin Gothic Medium"/>
              </a:rPr>
              <a:t>and</a:t>
            </a:r>
            <a:r>
              <a:rPr sz="2400" spc="-15" dirty="0">
                <a:latin typeface="Franklin Gothic Medium"/>
                <a:cs typeface="Franklin Gothic Medium"/>
              </a:rPr>
              <a:t> </a:t>
            </a:r>
            <a:r>
              <a:rPr sz="2400" spc="-5" dirty="0">
                <a:latin typeface="Franklin Gothic Medium"/>
                <a:cs typeface="Franklin Gothic Medium"/>
              </a:rPr>
              <a:t>the</a:t>
            </a:r>
            <a:r>
              <a:rPr sz="2400" dirty="0">
                <a:latin typeface="Franklin Gothic Medium"/>
                <a:cs typeface="Franklin Gothic Medium"/>
              </a:rPr>
              <a:t> </a:t>
            </a:r>
            <a:r>
              <a:rPr sz="2400" spc="-5" dirty="0">
                <a:latin typeface="Franklin Gothic Medium"/>
                <a:cs typeface="Franklin Gothic Medium"/>
              </a:rPr>
              <a:t>answers</a:t>
            </a:r>
            <a:r>
              <a:rPr sz="2400" spc="10" dirty="0">
                <a:latin typeface="Franklin Gothic Medium"/>
                <a:cs typeface="Franklin Gothic Medium"/>
              </a:rPr>
              <a:t> </a:t>
            </a:r>
            <a:r>
              <a:rPr sz="2400" spc="-15" dirty="0">
                <a:latin typeface="Franklin Gothic Medium"/>
                <a:cs typeface="Franklin Gothic Medium"/>
              </a:rPr>
              <a:t>you</a:t>
            </a:r>
            <a:r>
              <a:rPr sz="2400" dirty="0">
                <a:latin typeface="Franklin Gothic Medium"/>
                <a:cs typeface="Franklin Gothic Medium"/>
              </a:rPr>
              <a:t> </a:t>
            </a:r>
            <a:r>
              <a:rPr sz="2400" spc="-10" dirty="0">
                <a:latin typeface="Franklin Gothic Medium"/>
                <a:cs typeface="Franklin Gothic Medium"/>
              </a:rPr>
              <a:t>discover</a:t>
            </a:r>
            <a:endParaRPr sz="2400" dirty="0">
              <a:latin typeface="Franklin Gothic Medium"/>
              <a:cs typeface="Franklin Gothic Medium"/>
            </a:endParaRPr>
          </a:p>
          <a:p>
            <a:pPr marL="527685" indent="-515620">
              <a:lnSpc>
                <a:spcPct val="100000"/>
              </a:lnSpc>
              <a:spcBef>
                <a:spcPts val="1200"/>
              </a:spcBef>
              <a:buAutoNum type="arabicPeriod"/>
              <a:tabLst>
                <a:tab pos="527685" algn="l"/>
                <a:tab pos="528320" algn="l"/>
              </a:tabLst>
            </a:pPr>
            <a:r>
              <a:rPr sz="2400" spc="-5" dirty="0">
                <a:latin typeface="Franklin Gothic Medium"/>
                <a:cs typeface="Franklin Gothic Medium"/>
              </a:rPr>
              <a:t>Be</a:t>
            </a:r>
            <a:r>
              <a:rPr sz="2400" dirty="0">
                <a:latin typeface="Franklin Gothic Medium"/>
                <a:cs typeface="Franklin Gothic Medium"/>
              </a:rPr>
              <a:t> </a:t>
            </a:r>
            <a:r>
              <a:rPr sz="2400" spc="-5" dirty="0">
                <a:latin typeface="Franklin Gothic Medium"/>
                <a:cs typeface="Franklin Gothic Medium"/>
              </a:rPr>
              <a:t>prepared</a:t>
            </a:r>
            <a:r>
              <a:rPr sz="2400" spc="-10" dirty="0">
                <a:latin typeface="Franklin Gothic Medium"/>
                <a:cs typeface="Franklin Gothic Medium"/>
              </a:rPr>
              <a:t> </a:t>
            </a:r>
            <a:r>
              <a:rPr sz="2400" spc="-30" dirty="0">
                <a:latin typeface="Franklin Gothic Medium"/>
                <a:cs typeface="Franklin Gothic Medium"/>
              </a:rPr>
              <a:t>to</a:t>
            </a:r>
            <a:r>
              <a:rPr sz="2400" spc="5" dirty="0">
                <a:latin typeface="Franklin Gothic Medium"/>
                <a:cs typeface="Franklin Gothic Medium"/>
              </a:rPr>
              <a:t> report </a:t>
            </a:r>
            <a:r>
              <a:rPr sz="2400" spc="-5" dirty="0">
                <a:latin typeface="Franklin Gothic Medium"/>
                <a:cs typeface="Franklin Gothic Medium"/>
              </a:rPr>
              <a:t>results</a:t>
            </a:r>
            <a:endParaRPr sz="2400" dirty="0">
              <a:latin typeface="Franklin Gothic Medium"/>
              <a:cs typeface="Franklin Gothic Medium"/>
            </a:endParaRPr>
          </a:p>
          <a:p>
            <a:pPr marL="4803775">
              <a:lnSpc>
                <a:spcPct val="100000"/>
              </a:lnSpc>
              <a:spcBef>
                <a:spcPts val="575"/>
              </a:spcBef>
            </a:pPr>
            <a:r>
              <a:rPr sz="2000" dirty="0">
                <a:latin typeface="Franklin Gothic Medium"/>
                <a:cs typeface="Franklin Gothic Medium"/>
              </a:rPr>
              <a:t>This</a:t>
            </a:r>
            <a:r>
              <a:rPr sz="2000" spc="-30" dirty="0">
                <a:latin typeface="Franklin Gothic Medium"/>
                <a:cs typeface="Franklin Gothic Medium"/>
              </a:rPr>
              <a:t> </a:t>
            </a:r>
            <a:r>
              <a:rPr sz="2000" spc="-5" dirty="0">
                <a:latin typeface="Franklin Gothic Medium"/>
                <a:cs typeface="Franklin Gothic Medium"/>
              </a:rPr>
              <a:t>worksheet</a:t>
            </a:r>
            <a:r>
              <a:rPr sz="2000" spc="-20" dirty="0">
                <a:latin typeface="Franklin Gothic Medium"/>
                <a:cs typeface="Franklin Gothic Medium"/>
              </a:rPr>
              <a:t> </a:t>
            </a:r>
            <a:r>
              <a:rPr sz="2000" dirty="0">
                <a:latin typeface="Franklin Gothic Medium"/>
                <a:cs typeface="Franklin Gothic Medium"/>
              </a:rPr>
              <a:t>is</a:t>
            </a:r>
            <a:r>
              <a:rPr sz="2000" spc="-20" dirty="0">
                <a:latin typeface="Franklin Gothic Medium"/>
                <a:cs typeface="Franklin Gothic Medium"/>
              </a:rPr>
              <a:t> </a:t>
            </a:r>
            <a:r>
              <a:rPr sz="2000" dirty="0">
                <a:latin typeface="Franklin Gothic Medium"/>
                <a:cs typeface="Franklin Gothic Medium"/>
              </a:rPr>
              <a:t>in</a:t>
            </a:r>
            <a:r>
              <a:rPr sz="2000" spc="-15" dirty="0">
                <a:latin typeface="Franklin Gothic Medium"/>
                <a:cs typeface="Franklin Gothic Medium"/>
              </a:rPr>
              <a:t> </a:t>
            </a:r>
            <a:r>
              <a:rPr sz="2000" spc="-10" dirty="0">
                <a:latin typeface="Franklin Gothic Medium"/>
                <a:cs typeface="Franklin Gothic Medium"/>
              </a:rPr>
              <a:t>your</a:t>
            </a:r>
            <a:r>
              <a:rPr sz="2000" spc="-15" dirty="0">
                <a:latin typeface="Franklin Gothic Medium"/>
                <a:cs typeface="Franklin Gothic Medium"/>
              </a:rPr>
              <a:t> </a:t>
            </a:r>
            <a:r>
              <a:rPr sz="2000" spc="-5" dirty="0">
                <a:latin typeface="Franklin Gothic Medium"/>
                <a:cs typeface="Franklin Gothic Medium"/>
              </a:rPr>
              <a:t>manual</a:t>
            </a:r>
            <a:endParaRPr sz="2000" dirty="0">
              <a:latin typeface="Franklin Gothic Medium"/>
              <a:cs typeface="Franklin Gothic Medium"/>
            </a:endParaRPr>
          </a:p>
        </p:txBody>
      </p:sp>
      <p:sp>
        <p:nvSpPr>
          <p:cNvPr id="6" name="object 6"/>
          <p:cNvSpPr txBox="1"/>
          <p:nvPr/>
        </p:nvSpPr>
        <p:spPr>
          <a:xfrm>
            <a:off x="8398891" y="290258"/>
            <a:ext cx="4222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Arial"/>
                <a:cs typeface="Arial"/>
              </a:rPr>
              <a:t>72</a:t>
            </a:r>
            <a:endParaRPr sz="2800" dirty="0">
              <a:latin typeface="Arial"/>
              <a:cs typeface="Arial"/>
            </a:endParaRPr>
          </a:p>
        </p:txBody>
      </p:sp>
      <p:grpSp>
        <p:nvGrpSpPr>
          <p:cNvPr id="7" name="object 7"/>
          <p:cNvGrpSpPr/>
          <p:nvPr/>
        </p:nvGrpSpPr>
        <p:grpSpPr>
          <a:xfrm>
            <a:off x="5981700" y="2400300"/>
            <a:ext cx="2844165" cy="3657600"/>
            <a:chOff x="5981700" y="2400300"/>
            <a:chExt cx="2844165" cy="3657600"/>
          </a:xfrm>
        </p:grpSpPr>
        <p:pic>
          <p:nvPicPr>
            <p:cNvPr id="8" name="object 8"/>
            <p:cNvPicPr/>
            <p:nvPr/>
          </p:nvPicPr>
          <p:blipFill>
            <a:blip r:embed="rId3" cstate="print"/>
            <a:stretch>
              <a:fillRect/>
            </a:stretch>
          </p:blipFill>
          <p:spPr>
            <a:xfrm>
              <a:off x="6340876" y="2619278"/>
              <a:ext cx="2125431" cy="2975455"/>
            </a:xfrm>
            <a:prstGeom prst="rect">
              <a:avLst/>
            </a:prstGeom>
          </p:spPr>
        </p:pic>
        <p:sp>
          <p:nvSpPr>
            <p:cNvPr id="9" name="object 9"/>
            <p:cNvSpPr/>
            <p:nvPr/>
          </p:nvSpPr>
          <p:spPr>
            <a:xfrm>
              <a:off x="6000750" y="2419350"/>
              <a:ext cx="2806065" cy="3619500"/>
            </a:xfrm>
            <a:custGeom>
              <a:avLst/>
              <a:gdLst/>
              <a:ahLst/>
              <a:cxnLst/>
              <a:rect l="l" t="t" r="r" b="b"/>
              <a:pathLst>
                <a:path w="2806065" h="3619500">
                  <a:moveTo>
                    <a:pt x="0" y="0"/>
                  </a:moveTo>
                  <a:lnTo>
                    <a:pt x="2805683" y="0"/>
                  </a:lnTo>
                  <a:lnTo>
                    <a:pt x="2805683" y="3619500"/>
                  </a:lnTo>
                  <a:lnTo>
                    <a:pt x="0" y="3619500"/>
                  </a:lnTo>
                  <a:lnTo>
                    <a:pt x="0" y="0"/>
                  </a:lnTo>
                  <a:close/>
                </a:path>
              </a:pathLst>
            </a:custGeom>
            <a:ln w="38100">
              <a:solidFill>
                <a:srgbClr val="000000"/>
              </a:solidFill>
            </a:ln>
          </p:spPr>
          <p:txBody>
            <a:bodyPr wrap="square" lIns="0" tIns="0" rIns="0" bIns="0" rtlCol="0"/>
            <a:lstStyle/>
            <a:p>
              <a:endParaRPr dirty="0"/>
            </a:p>
          </p:txBody>
        </p:sp>
      </p:grpSp>
      <p:pic>
        <p:nvPicPr>
          <p:cNvPr id="10" name="object 10"/>
          <p:cNvPicPr/>
          <p:nvPr/>
        </p:nvPicPr>
        <p:blipFill>
          <a:blip r:embed="rId4" cstate="print"/>
          <a:stretch>
            <a:fillRect/>
          </a:stretch>
        </p:blipFill>
        <p:spPr>
          <a:xfrm>
            <a:off x="304800" y="1143000"/>
            <a:ext cx="1115567" cy="1447799"/>
          </a:xfrm>
          <a:prstGeom prst="rect">
            <a:avLst/>
          </a:prstGeom>
        </p:spPr>
      </p:pic>
      <p:grpSp>
        <p:nvGrpSpPr>
          <p:cNvPr id="11" name="object 11"/>
          <p:cNvGrpSpPr/>
          <p:nvPr/>
        </p:nvGrpSpPr>
        <p:grpSpPr>
          <a:xfrm>
            <a:off x="1066800" y="164592"/>
            <a:ext cx="1188085" cy="795020"/>
            <a:chOff x="1066800" y="164592"/>
            <a:chExt cx="1188085" cy="795020"/>
          </a:xfrm>
        </p:grpSpPr>
        <p:sp>
          <p:nvSpPr>
            <p:cNvPr id="12" name="object 12"/>
            <p:cNvSpPr/>
            <p:nvPr/>
          </p:nvSpPr>
          <p:spPr>
            <a:xfrm>
              <a:off x="1111707" y="209498"/>
              <a:ext cx="1143000" cy="749935"/>
            </a:xfrm>
            <a:custGeom>
              <a:avLst/>
              <a:gdLst/>
              <a:ahLst/>
              <a:cxnLst/>
              <a:rect l="l" t="t" r="r" b="b"/>
              <a:pathLst>
                <a:path w="1143000" h="749935">
                  <a:moveTo>
                    <a:pt x="1143000" y="0"/>
                  </a:moveTo>
                  <a:lnTo>
                    <a:pt x="0" y="0"/>
                  </a:lnTo>
                  <a:lnTo>
                    <a:pt x="0" y="704913"/>
                  </a:lnTo>
                  <a:lnTo>
                    <a:pt x="0" y="749808"/>
                  </a:lnTo>
                  <a:lnTo>
                    <a:pt x="1143000" y="749808"/>
                  </a:lnTo>
                  <a:lnTo>
                    <a:pt x="1143000" y="704913"/>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64592"/>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329055" y="289060"/>
            <a:ext cx="617220" cy="513080"/>
          </a:xfrm>
          <a:prstGeom prst="rect">
            <a:avLst/>
          </a:prstGeom>
        </p:spPr>
        <p:txBody>
          <a:bodyPr vert="horz" wrap="square" lIns="0" tIns="12065" rIns="0" bIns="0" rtlCol="0">
            <a:spAutoFit/>
          </a:bodyPr>
          <a:lstStyle/>
          <a:p>
            <a:pPr marL="12700" marR="5080" indent="78740">
              <a:lnSpc>
                <a:spcPct val="100000"/>
              </a:lnSpc>
              <a:spcBef>
                <a:spcPts val="95"/>
              </a:spcBef>
            </a:pPr>
            <a:r>
              <a:rPr sz="1600" b="1" spc="5" dirty="0">
                <a:solidFill>
                  <a:srgbClr val="FFFFFF"/>
                </a:solidFill>
                <a:latin typeface="Microsoft Sans Serif"/>
                <a:cs typeface="Microsoft Sans Serif"/>
              </a:rPr>
              <a:t>Root </a:t>
            </a:r>
            <a:r>
              <a:rPr sz="1600" b="1" spc="10" dirty="0">
                <a:solidFill>
                  <a:srgbClr val="FFFFFF"/>
                </a:solidFill>
                <a:latin typeface="Microsoft Sans Serif"/>
                <a:cs typeface="Microsoft Sans Serif"/>
              </a:rPr>
              <a:t>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62000" y="533400"/>
            <a:ext cx="7772400" cy="1846659"/>
          </a:xfrm>
        </p:spPr>
        <p:txBody>
          <a:bodyPr/>
          <a:lstStyle/>
          <a:p>
            <a:r>
              <a:rPr lang="en-US" sz="2400" dirty="0"/>
              <a:t>An elevator worker is trapped and later rescued by the fire department.  The worker was entering the pit to retrieve someone's car keys.  A power outage occurred right as the worker entered the pit.  The elevator car dropped a couple feet trapping the worker.</a:t>
            </a:r>
          </a:p>
        </p:txBody>
      </p:sp>
      <p:pic>
        <p:nvPicPr>
          <p:cNvPr id="5" name="Content Placeholder 4"/>
          <p:cNvPicPr>
            <a:picLocks noGrp="1" noChangeAspect="1"/>
          </p:cNvPicPr>
          <p:nvPr>
            <p:ph sz="half" idx="3"/>
          </p:nvPr>
        </p:nvPicPr>
        <p:blipFill>
          <a:blip r:embed="rId3"/>
          <a:stretch>
            <a:fillRect/>
          </a:stretch>
        </p:blipFill>
        <p:spPr>
          <a:xfrm>
            <a:off x="1637664" y="3200400"/>
            <a:ext cx="5126595" cy="3287856"/>
          </a:xfrm>
          <a:prstGeom prst="rect">
            <a:avLst/>
          </a:prstGeom>
        </p:spPr>
      </p:pic>
    </p:spTree>
    <p:extLst>
      <p:ext uri="{BB962C8B-B14F-4D97-AF65-F5344CB8AC3E}">
        <p14:creationId xmlns:p14="http://schemas.microsoft.com/office/powerpoint/2010/main" val="2237125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29055" y="276360"/>
            <a:ext cx="6138545" cy="485640"/>
          </a:xfrm>
        </p:spPr>
        <p:txBody>
          <a:bodyPr/>
          <a:lstStyle/>
          <a:p>
            <a:pPr algn="ctr"/>
            <a:r>
              <a:rPr lang="en-US" sz="3600" dirty="0">
                <a:solidFill>
                  <a:schemeClr val="tx1"/>
                </a:solidFill>
                <a:latin typeface="Franklin Gothic Heavy" panose="020B0903020102020204" pitchFamily="34" charset="0"/>
              </a:rPr>
              <a:t>Reporting Time</a:t>
            </a:r>
          </a:p>
        </p:txBody>
      </p:sp>
      <p:pic>
        <p:nvPicPr>
          <p:cNvPr id="9" name="Content Placeholder 4"/>
          <p:cNvPicPr>
            <a:picLocks noGrp="1" noChangeAspect="1"/>
          </p:cNvPicPr>
          <p:nvPr>
            <p:ph sz="half" idx="3"/>
          </p:nvPr>
        </p:nvPicPr>
        <p:blipFill>
          <a:blip r:embed="rId3"/>
          <a:stretch>
            <a:fillRect/>
          </a:stretch>
        </p:blipFill>
        <p:spPr>
          <a:xfrm>
            <a:off x="1346337" y="1828800"/>
            <a:ext cx="6175273" cy="3960408"/>
          </a:xfrm>
          <a:prstGeom prst="rect">
            <a:avLst/>
          </a:prstGeom>
        </p:spPr>
      </p:pic>
    </p:spTree>
    <p:extLst>
      <p:ext uri="{BB962C8B-B14F-4D97-AF65-F5344CB8AC3E}">
        <p14:creationId xmlns:p14="http://schemas.microsoft.com/office/powerpoint/2010/main" val="1258104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535940" y="1278127"/>
            <a:ext cx="8027034" cy="4606925"/>
          </a:xfrm>
          <a:prstGeom prst="rect">
            <a:avLst/>
          </a:prstGeom>
        </p:spPr>
        <p:txBody>
          <a:bodyPr vert="horz" wrap="square" lIns="0" tIns="13335" rIns="0" bIns="0" rtlCol="0">
            <a:spAutoFit/>
          </a:bodyPr>
          <a:lstStyle/>
          <a:p>
            <a:pPr marL="739775" marR="250190" indent="-440690">
              <a:lnSpc>
                <a:spcPct val="100000"/>
              </a:lnSpc>
              <a:spcBef>
                <a:spcPts val="105"/>
              </a:spcBef>
            </a:pPr>
            <a:r>
              <a:rPr sz="3200" b="1" spc="5" dirty="0">
                <a:latin typeface="Franklin Gothic Heavy"/>
                <a:cs typeface="Franklin Gothic Heavy"/>
              </a:rPr>
              <a:t>Let’s</a:t>
            </a:r>
            <a:r>
              <a:rPr sz="3200" b="1" spc="-45" dirty="0">
                <a:latin typeface="Franklin Gothic Heavy"/>
                <a:cs typeface="Franklin Gothic Heavy"/>
              </a:rPr>
              <a:t> </a:t>
            </a:r>
            <a:r>
              <a:rPr sz="3200" b="1" dirty="0">
                <a:latin typeface="Franklin Gothic Heavy"/>
                <a:cs typeface="Franklin Gothic Heavy"/>
              </a:rPr>
              <a:t>summarize</a:t>
            </a:r>
            <a:r>
              <a:rPr sz="3200" b="1" spc="-40" dirty="0">
                <a:latin typeface="Franklin Gothic Heavy"/>
                <a:cs typeface="Franklin Gothic Heavy"/>
              </a:rPr>
              <a:t> </a:t>
            </a:r>
            <a:r>
              <a:rPr sz="3200" b="1" dirty="0">
                <a:latin typeface="Franklin Gothic Heavy"/>
                <a:cs typeface="Franklin Gothic Heavy"/>
              </a:rPr>
              <a:t>what</a:t>
            </a:r>
            <a:r>
              <a:rPr sz="3200" b="1" spc="-40" dirty="0">
                <a:latin typeface="Franklin Gothic Heavy"/>
                <a:cs typeface="Franklin Gothic Heavy"/>
              </a:rPr>
              <a:t> </a:t>
            </a:r>
            <a:r>
              <a:rPr sz="3200" b="1" spc="-15" dirty="0">
                <a:latin typeface="Franklin Gothic Heavy"/>
                <a:cs typeface="Franklin Gothic Heavy"/>
              </a:rPr>
              <a:t>we’ve</a:t>
            </a:r>
            <a:r>
              <a:rPr sz="3200" b="1" spc="-35" dirty="0">
                <a:latin typeface="Franklin Gothic Heavy"/>
                <a:cs typeface="Franklin Gothic Heavy"/>
              </a:rPr>
              <a:t> </a:t>
            </a:r>
            <a:r>
              <a:rPr sz="3200" b="1" dirty="0">
                <a:latin typeface="Franklin Gothic Heavy"/>
                <a:cs typeface="Franklin Gothic Heavy"/>
              </a:rPr>
              <a:t>learned</a:t>
            </a:r>
            <a:r>
              <a:rPr sz="3200" b="1" spc="-35" dirty="0">
                <a:latin typeface="Franklin Gothic Heavy"/>
                <a:cs typeface="Franklin Gothic Heavy"/>
              </a:rPr>
              <a:t> </a:t>
            </a:r>
            <a:r>
              <a:rPr sz="3200" b="1" spc="-15" dirty="0">
                <a:latin typeface="Franklin Gothic Heavy"/>
                <a:cs typeface="Franklin Gothic Heavy"/>
              </a:rPr>
              <a:t>by </a:t>
            </a:r>
            <a:r>
              <a:rPr sz="3200" b="1" spc="-785" dirty="0">
                <a:latin typeface="Franklin Gothic Heavy"/>
                <a:cs typeface="Franklin Gothic Heavy"/>
              </a:rPr>
              <a:t> </a:t>
            </a:r>
            <a:r>
              <a:rPr sz="3200" b="1" spc="-5" dirty="0">
                <a:latin typeface="Franklin Gothic Heavy"/>
                <a:cs typeface="Franklin Gothic Heavy"/>
              </a:rPr>
              <a:t>answering</a:t>
            </a:r>
            <a:r>
              <a:rPr sz="3200" b="1" spc="-40" dirty="0">
                <a:latin typeface="Franklin Gothic Heavy"/>
                <a:cs typeface="Franklin Gothic Heavy"/>
              </a:rPr>
              <a:t> </a:t>
            </a:r>
            <a:r>
              <a:rPr sz="3200" b="1" dirty="0">
                <a:latin typeface="Franklin Gothic Heavy"/>
                <a:cs typeface="Franklin Gothic Heavy"/>
              </a:rPr>
              <a:t>the</a:t>
            </a:r>
            <a:r>
              <a:rPr sz="3200" b="1" spc="-35" dirty="0">
                <a:latin typeface="Franklin Gothic Heavy"/>
                <a:cs typeface="Franklin Gothic Heavy"/>
              </a:rPr>
              <a:t> </a:t>
            </a:r>
            <a:r>
              <a:rPr sz="3200" b="1" spc="-5" dirty="0">
                <a:latin typeface="Franklin Gothic Heavy"/>
                <a:cs typeface="Franklin Gothic Heavy"/>
              </a:rPr>
              <a:t>following</a:t>
            </a:r>
            <a:r>
              <a:rPr sz="3200" b="1" spc="-40" dirty="0">
                <a:latin typeface="Franklin Gothic Heavy"/>
                <a:cs typeface="Franklin Gothic Heavy"/>
              </a:rPr>
              <a:t> </a:t>
            </a:r>
            <a:r>
              <a:rPr sz="3200" b="1" spc="5" dirty="0">
                <a:latin typeface="Franklin Gothic Heavy"/>
                <a:cs typeface="Franklin Gothic Heavy"/>
              </a:rPr>
              <a:t>questions</a:t>
            </a:r>
            <a:endParaRPr sz="3200" dirty="0">
              <a:latin typeface="Franklin Gothic Heavy"/>
              <a:cs typeface="Franklin Gothic Heavy"/>
            </a:endParaRPr>
          </a:p>
          <a:p>
            <a:pPr>
              <a:lnSpc>
                <a:spcPct val="100000"/>
              </a:lnSpc>
              <a:spcBef>
                <a:spcPts val="45"/>
              </a:spcBef>
            </a:pPr>
            <a:endParaRPr sz="3150" dirty="0">
              <a:latin typeface="Franklin Gothic Heavy"/>
              <a:cs typeface="Franklin Gothic Heavy"/>
            </a:endParaRPr>
          </a:p>
          <a:p>
            <a:pPr marL="469265" marR="932815" indent="-457200">
              <a:lnSpc>
                <a:spcPct val="100000"/>
              </a:lnSpc>
              <a:buAutoNum type="arabicPeriod"/>
              <a:tabLst>
                <a:tab pos="469265" algn="l"/>
                <a:tab pos="469900" algn="l"/>
              </a:tabLst>
            </a:pPr>
            <a:r>
              <a:rPr sz="2400" spc="-5" dirty="0">
                <a:latin typeface="Franklin Gothic Medium"/>
                <a:cs typeface="Franklin Gothic Medium"/>
              </a:rPr>
              <a:t>What</a:t>
            </a:r>
            <a:r>
              <a:rPr sz="2400" dirty="0">
                <a:latin typeface="Franklin Gothic Medium"/>
                <a:cs typeface="Franklin Gothic Medium"/>
              </a:rPr>
              <a:t> </a:t>
            </a:r>
            <a:r>
              <a:rPr sz="2400" spc="-5" dirty="0">
                <a:latin typeface="Franklin Gothic Medium"/>
                <a:cs typeface="Franklin Gothic Medium"/>
              </a:rPr>
              <a:t>are</a:t>
            </a:r>
            <a:r>
              <a:rPr sz="2400" spc="25" dirty="0">
                <a:latin typeface="Franklin Gothic Medium"/>
                <a:cs typeface="Franklin Gothic Medium"/>
              </a:rPr>
              <a:t> </a:t>
            </a:r>
            <a:r>
              <a:rPr sz="2400" spc="-5" dirty="0">
                <a:latin typeface="Franklin Gothic Medium"/>
                <a:cs typeface="Franklin Gothic Medium"/>
              </a:rPr>
              <a:t>management’s</a:t>
            </a:r>
            <a:r>
              <a:rPr sz="2400" dirty="0">
                <a:latin typeface="Franklin Gothic Medium"/>
                <a:cs typeface="Franklin Gothic Medium"/>
              </a:rPr>
              <a:t> </a:t>
            </a:r>
            <a:r>
              <a:rPr sz="2400" spc="-5" dirty="0">
                <a:latin typeface="Franklin Gothic Medium"/>
                <a:cs typeface="Franklin Gothic Medium"/>
              </a:rPr>
              <a:t>responsibilities</a:t>
            </a:r>
            <a:r>
              <a:rPr sz="2400" dirty="0">
                <a:latin typeface="Franklin Gothic Medium"/>
                <a:cs typeface="Franklin Gothic Medium"/>
              </a:rPr>
              <a:t> </a:t>
            </a:r>
            <a:r>
              <a:rPr sz="2400" spc="-10" dirty="0">
                <a:latin typeface="Franklin Gothic Medium"/>
                <a:cs typeface="Franklin Gothic Medium"/>
              </a:rPr>
              <a:t>related</a:t>
            </a:r>
            <a:r>
              <a:rPr sz="2400" spc="10" dirty="0">
                <a:latin typeface="Franklin Gothic Medium"/>
                <a:cs typeface="Franklin Gothic Medium"/>
              </a:rPr>
              <a:t> </a:t>
            </a:r>
            <a:r>
              <a:rPr sz="2400" spc="-30" dirty="0">
                <a:latin typeface="Franklin Gothic Medium"/>
                <a:cs typeface="Franklin Gothic Medium"/>
              </a:rPr>
              <a:t>to </a:t>
            </a:r>
            <a:r>
              <a:rPr sz="2400" spc="-585" dirty="0">
                <a:latin typeface="Franklin Gothic Medium"/>
                <a:cs typeface="Franklin Gothic Medium"/>
              </a:rPr>
              <a:t> </a:t>
            </a:r>
            <a:r>
              <a:rPr sz="2400" spc="-5" dirty="0">
                <a:latin typeface="Franklin Gothic Medium"/>
                <a:cs typeface="Franklin Gothic Medium"/>
              </a:rPr>
              <a:t>managing</a:t>
            </a:r>
            <a:r>
              <a:rPr sz="2400" spc="-15" dirty="0">
                <a:latin typeface="Franklin Gothic Medium"/>
                <a:cs typeface="Franklin Gothic Medium"/>
              </a:rPr>
              <a:t> </a:t>
            </a:r>
            <a:r>
              <a:rPr sz="2400" spc="-10" dirty="0">
                <a:latin typeface="Franklin Gothic Medium"/>
                <a:cs typeface="Franklin Gothic Medium"/>
              </a:rPr>
              <a:t>safety</a:t>
            </a:r>
            <a:r>
              <a:rPr sz="2400" spc="15" dirty="0">
                <a:latin typeface="Franklin Gothic Medium"/>
                <a:cs typeface="Franklin Gothic Medium"/>
              </a:rPr>
              <a:t> </a:t>
            </a:r>
            <a:r>
              <a:rPr sz="2400" spc="-5" dirty="0">
                <a:latin typeface="Franklin Gothic Medium"/>
                <a:cs typeface="Franklin Gothic Medium"/>
              </a:rPr>
              <a:t>and</a:t>
            </a:r>
            <a:r>
              <a:rPr sz="2400" dirty="0">
                <a:latin typeface="Franklin Gothic Medium"/>
                <a:cs typeface="Franklin Gothic Medium"/>
              </a:rPr>
              <a:t> </a:t>
            </a:r>
            <a:r>
              <a:rPr sz="2400" spc="-5" dirty="0">
                <a:latin typeface="Franklin Gothic Medium"/>
                <a:cs typeface="Franklin Gothic Medium"/>
              </a:rPr>
              <a:t>health</a:t>
            </a:r>
            <a:endParaRPr sz="2400" dirty="0">
              <a:latin typeface="Franklin Gothic Medium"/>
              <a:cs typeface="Franklin Gothic Medium"/>
            </a:endParaRPr>
          </a:p>
          <a:p>
            <a:pPr marL="469265" marR="1031240" indent="-457200">
              <a:lnSpc>
                <a:spcPct val="100000"/>
              </a:lnSpc>
              <a:spcBef>
                <a:spcPts val="580"/>
              </a:spcBef>
              <a:buAutoNum type="arabicPeriod"/>
              <a:tabLst>
                <a:tab pos="469265" algn="l"/>
                <a:tab pos="469900" algn="l"/>
              </a:tabLst>
            </a:pPr>
            <a:r>
              <a:rPr sz="2400" spc="-5" dirty="0">
                <a:latin typeface="Franklin Gothic Medium"/>
                <a:cs typeface="Franklin Gothic Medium"/>
              </a:rPr>
              <a:t>What</a:t>
            </a:r>
            <a:r>
              <a:rPr sz="2400" dirty="0">
                <a:latin typeface="Franklin Gothic Medium"/>
                <a:cs typeface="Franklin Gothic Medium"/>
              </a:rPr>
              <a:t> is</a:t>
            </a:r>
            <a:r>
              <a:rPr sz="2400" spc="-5" dirty="0">
                <a:latin typeface="Franklin Gothic Medium"/>
                <a:cs typeface="Franklin Gothic Medium"/>
              </a:rPr>
              <a:t> </a:t>
            </a:r>
            <a:r>
              <a:rPr sz="2400" spc="-10" dirty="0">
                <a:latin typeface="Franklin Gothic Medium"/>
                <a:cs typeface="Franklin Gothic Medium"/>
              </a:rPr>
              <a:t>the</a:t>
            </a:r>
            <a:r>
              <a:rPr sz="2400" spc="5" dirty="0">
                <a:latin typeface="Franklin Gothic Medium"/>
                <a:cs typeface="Franklin Gothic Medium"/>
              </a:rPr>
              <a:t> </a:t>
            </a:r>
            <a:r>
              <a:rPr sz="2400" spc="-10" dirty="0">
                <a:latin typeface="Franklin Gothic Medium"/>
                <a:cs typeface="Franklin Gothic Medium"/>
              </a:rPr>
              <a:t>hierarchy</a:t>
            </a:r>
            <a:r>
              <a:rPr sz="2400" spc="25" dirty="0">
                <a:latin typeface="Franklin Gothic Medium"/>
                <a:cs typeface="Franklin Gothic Medium"/>
              </a:rPr>
              <a:t> </a:t>
            </a:r>
            <a:r>
              <a:rPr sz="2400" dirty="0">
                <a:latin typeface="Franklin Gothic Medium"/>
                <a:cs typeface="Franklin Gothic Medium"/>
              </a:rPr>
              <a:t>of </a:t>
            </a:r>
            <a:r>
              <a:rPr sz="2400" spc="-5" dirty="0">
                <a:latin typeface="Franklin Gothic Medium"/>
                <a:cs typeface="Franklin Gothic Medium"/>
              </a:rPr>
              <a:t>controls</a:t>
            </a:r>
            <a:r>
              <a:rPr sz="2400" spc="5" dirty="0">
                <a:latin typeface="Franklin Gothic Medium"/>
                <a:cs typeface="Franklin Gothic Medium"/>
              </a:rPr>
              <a:t> </a:t>
            </a:r>
            <a:r>
              <a:rPr sz="2400" spc="-5" dirty="0">
                <a:latin typeface="Franklin Gothic Medium"/>
                <a:cs typeface="Franklin Gothic Medium"/>
              </a:rPr>
              <a:t>and </a:t>
            </a:r>
            <a:r>
              <a:rPr sz="2400" spc="-20" dirty="0">
                <a:latin typeface="Franklin Gothic Medium"/>
                <a:cs typeface="Franklin Gothic Medium"/>
              </a:rPr>
              <a:t>why</a:t>
            </a:r>
            <a:r>
              <a:rPr sz="2400" spc="10" dirty="0">
                <a:latin typeface="Franklin Gothic Medium"/>
                <a:cs typeface="Franklin Gothic Medium"/>
              </a:rPr>
              <a:t> </a:t>
            </a:r>
            <a:r>
              <a:rPr sz="2400" spc="-15" dirty="0">
                <a:latin typeface="Franklin Gothic Medium"/>
                <a:cs typeface="Franklin Gothic Medium"/>
              </a:rPr>
              <a:t>have</a:t>
            </a:r>
            <a:r>
              <a:rPr sz="2400" spc="-5" dirty="0">
                <a:latin typeface="Franklin Gothic Medium"/>
                <a:cs typeface="Franklin Gothic Medium"/>
              </a:rPr>
              <a:t> </a:t>
            </a:r>
            <a:r>
              <a:rPr sz="2400" spc="-10" dirty="0">
                <a:latin typeface="Franklin Gothic Medium"/>
                <a:cs typeface="Franklin Gothic Medium"/>
              </a:rPr>
              <a:t>we </a:t>
            </a:r>
            <a:r>
              <a:rPr sz="2400" spc="-585" dirty="0">
                <a:latin typeface="Franklin Gothic Medium"/>
                <a:cs typeface="Franklin Gothic Medium"/>
              </a:rPr>
              <a:t> </a:t>
            </a:r>
            <a:r>
              <a:rPr sz="2400" spc="-5" dirty="0">
                <a:latin typeface="Franklin Gothic Medium"/>
                <a:cs typeface="Franklin Gothic Medium"/>
              </a:rPr>
              <a:t>emphasized</a:t>
            </a:r>
            <a:r>
              <a:rPr sz="2400" spc="-20" dirty="0">
                <a:latin typeface="Franklin Gothic Medium"/>
                <a:cs typeface="Franklin Gothic Medium"/>
              </a:rPr>
              <a:t> </a:t>
            </a:r>
            <a:r>
              <a:rPr sz="2400" spc="-5" dirty="0">
                <a:latin typeface="Franklin Gothic Medium"/>
                <a:cs typeface="Franklin Gothic Medium"/>
              </a:rPr>
              <a:t>them?</a:t>
            </a:r>
            <a:endParaRPr sz="2400" dirty="0">
              <a:latin typeface="Franklin Gothic Medium"/>
              <a:cs typeface="Franklin Gothic Medium"/>
            </a:endParaRPr>
          </a:p>
          <a:p>
            <a:pPr marL="469900" marR="13970" indent="-457200">
              <a:lnSpc>
                <a:spcPct val="100000"/>
              </a:lnSpc>
              <a:spcBef>
                <a:spcPts val="575"/>
              </a:spcBef>
              <a:buAutoNum type="arabicPeriod"/>
              <a:tabLst>
                <a:tab pos="469265" algn="l"/>
                <a:tab pos="469900" algn="l"/>
              </a:tabLst>
            </a:pPr>
            <a:r>
              <a:rPr sz="2400" spc="-15" dirty="0">
                <a:latin typeface="Franklin Gothic Medium"/>
                <a:cs typeface="Franklin Gothic Medium"/>
              </a:rPr>
              <a:t>Why</a:t>
            </a:r>
            <a:r>
              <a:rPr sz="2400" dirty="0">
                <a:latin typeface="Franklin Gothic Medium"/>
                <a:cs typeface="Franklin Gothic Medium"/>
              </a:rPr>
              <a:t> is </a:t>
            </a:r>
            <a:r>
              <a:rPr sz="2400" spc="-15" dirty="0">
                <a:latin typeface="Franklin Gothic Medium"/>
                <a:cs typeface="Franklin Gothic Medium"/>
              </a:rPr>
              <a:t>worker</a:t>
            </a:r>
            <a:r>
              <a:rPr sz="2400" spc="15" dirty="0">
                <a:latin typeface="Franklin Gothic Medium"/>
                <a:cs typeface="Franklin Gothic Medium"/>
              </a:rPr>
              <a:t> </a:t>
            </a:r>
            <a:r>
              <a:rPr sz="2400" spc="-10" dirty="0">
                <a:latin typeface="Franklin Gothic Medium"/>
                <a:cs typeface="Franklin Gothic Medium"/>
              </a:rPr>
              <a:t>involvement</a:t>
            </a:r>
            <a:r>
              <a:rPr sz="2400" spc="5" dirty="0">
                <a:latin typeface="Franklin Gothic Medium"/>
                <a:cs typeface="Franklin Gothic Medium"/>
              </a:rPr>
              <a:t> </a:t>
            </a:r>
            <a:r>
              <a:rPr sz="2400" spc="-5" dirty="0">
                <a:latin typeface="Franklin Gothic Medium"/>
                <a:cs typeface="Franklin Gothic Medium"/>
              </a:rPr>
              <a:t>critical</a:t>
            </a:r>
            <a:r>
              <a:rPr sz="2400" spc="5" dirty="0">
                <a:latin typeface="Franklin Gothic Medium"/>
                <a:cs typeface="Franklin Gothic Medium"/>
              </a:rPr>
              <a:t> </a:t>
            </a:r>
            <a:r>
              <a:rPr sz="2400" dirty="0">
                <a:latin typeface="Franklin Gothic Medium"/>
                <a:cs typeface="Franklin Gothic Medium"/>
              </a:rPr>
              <a:t>in</a:t>
            </a:r>
            <a:r>
              <a:rPr sz="2400" spc="-5" dirty="0">
                <a:latin typeface="Franklin Gothic Medium"/>
                <a:cs typeface="Franklin Gothic Medium"/>
              </a:rPr>
              <a:t> conducting JHAs</a:t>
            </a:r>
            <a:r>
              <a:rPr sz="2400" spc="-10" dirty="0">
                <a:latin typeface="Franklin Gothic Medium"/>
                <a:cs typeface="Franklin Gothic Medium"/>
              </a:rPr>
              <a:t> </a:t>
            </a:r>
            <a:r>
              <a:rPr sz="2400" spc="-5" dirty="0">
                <a:latin typeface="Franklin Gothic Medium"/>
                <a:cs typeface="Franklin Gothic Medium"/>
              </a:rPr>
              <a:t>and </a:t>
            </a:r>
            <a:r>
              <a:rPr sz="2400" spc="-585" dirty="0">
                <a:latin typeface="Franklin Gothic Medium"/>
                <a:cs typeface="Franklin Gothic Medium"/>
              </a:rPr>
              <a:t> </a:t>
            </a:r>
            <a:r>
              <a:rPr sz="2400" spc="-5" dirty="0">
                <a:latin typeface="Franklin Gothic Medium"/>
                <a:cs typeface="Franklin Gothic Medium"/>
              </a:rPr>
              <a:t>incident</a:t>
            </a:r>
            <a:r>
              <a:rPr sz="2400" spc="-15" dirty="0">
                <a:latin typeface="Franklin Gothic Medium"/>
                <a:cs typeface="Franklin Gothic Medium"/>
              </a:rPr>
              <a:t> </a:t>
            </a:r>
            <a:r>
              <a:rPr sz="2400" spc="-10" dirty="0">
                <a:latin typeface="Franklin Gothic Medium"/>
                <a:cs typeface="Franklin Gothic Medium"/>
              </a:rPr>
              <a:t>investigations?</a:t>
            </a:r>
            <a:endParaRPr sz="2400" dirty="0">
              <a:latin typeface="Franklin Gothic Medium"/>
              <a:cs typeface="Franklin Gothic Medium"/>
            </a:endParaRPr>
          </a:p>
          <a:p>
            <a:pPr marL="469900" marR="5080" indent="-457200">
              <a:lnSpc>
                <a:spcPct val="100000"/>
              </a:lnSpc>
              <a:spcBef>
                <a:spcPts val="575"/>
              </a:spcBef>
              <a:buAutoNum type="arabicPeriod"/>
              <a:tabLst>
                <a:tab pos="469265" algn="l"/>
                <a:tab pos="469900" algn="l"/>
              </a:tabLst>
            </a:pPr>
            <a:r>
              <a:rPr sz="2400" spc="-5" dirty="0">
                <a:latin typeface="Franklin Gothic Medium"/>
                <a:cs typeface="Franklin Gothic Medium"/>
              </a:rPr>
              <a:t>What</a:t>
            </a:r>
            <a:r>
              <a:rPr sz="2400" spc="10" dirty="0">
                <a:latin typeface="Franklin Gothic Medium"/>
                <a:cs typeface="Franklin Gothic Medium"/>
              </a:rPr>
              <a:t> </a:t>
            </a:r>
            <a:r>
              <a:rPr sz="2400" spc="-5" dirty="0">
                <a:latin typeface="Franklin Gothic Medium"/>
                <a:cs typeface="Franklin Gothic Medium"/>
              </a:rPr>
              <a:t>are</a:t>
            </a:r>
            <a:r>
              <a:rPr sz="2400" spc="30" dirty="0">
                <a:latin typeface="Franklin Gothic Medium"/>
                <a:cs typeface="Franklin Gothic Medium"/>
              </a:rPr>
              <a:t> </a:t>
            </a:r>
            <a:r>
              <a:rPr sz="2400" spc="-10" dirty="0">
                <a:latin typeface="Franklin Gothic Medium"/>
                <a:cs typeface="Franklin Gothic Medium"/>
              </a:rPr>
              <a:t>the</a:t>
            </a:r>
            <a:r>
              <a:rPr sz="2400" spc="15" dirty="0">
                <a:latin typeface="Franklin Gothic Medium"/>
                <a:cs typeface="Franklin Gothic Medium"/>
              </a:rPr>
              <a:t> </a:t>
            </a:r>
            <a:r>
              <a:rPr sz="2400" spc="-10" dirty="0">
                <a:latin typeface="Franklin Gothic Medium"/>
                <a:cs typeface="Franklin Gothic Medium"/>
              </a:rPr>
              <a:t>potential</a:t>
            </a:r>
            <a:r>
              <a:rPr sz="2400" spc="15" dirty="0">
                <a:latin typeface="Franklin Gothic Medium"/>
                <a:cs typeface="Franklin Gothic Medium"/>
              </a:rPr>
              <a:t> </a:t>
            </a:r>
            <a:r>
              <a:rPr sz="2400" spc="-5" dirty="0">
                <a:latin typeface="Franklin Gothic Medium"/>
                <a:cs typeface="Franklin Gothic Medium"/>
              </a:rPr>
              <a:t>pitfalls</a:t>
            </a:r>
            <a:r>
              <a:rPr sz="2400" spc="20" dirty="0">
                <a:latin typeface="Franklin Gothic Medium"/>
                <a:cs typeface="Franklin Gothic Medium"/>
              </a:rPr>
              <a:t> </a:t>
            </a:r>
            <a:r>
              <a:rPr sz="2400" dirty="0">
                <a:latin typeface="Franklin Gothic Medium"/>
                <a:cs typeface="Franklin Gothic Medium"/>
              </a:rPr>
              <a:t>of </a:t>
            </a:r>
            <a:r>
              <a:rPr sz="2400" spc="5" dirty="0">
                <a:latin typeface="Franklin Gothic Medium"/>
                <a:cs typeface="Franklin Gothic Medium"/>
              </a:rPr>
              <a:t>injury</a:t>
            </a:r>
            <a:r>
              <a:rPr sz="2400" spc="20" dirty="0">
                <a:latin typeface="Franklin Gothic Medium"/>
                <a:cs typeface="Franklin Gothic Medium"/>
              </a:rPr>
              <a:t> </a:t>
            </a:r>
            <a:r>
              <a:rPr sz="2400" dirty="0">
                <a:latin typeface="Franklin Gothic Medium"/>
                <a:cs typeface="Franklin Gothic Medium"/>
              </a:rPr>
              <a:t>reporting</a:t>
            </a:r>
            <a:r>
              <a:rPr sz="2400" spc="20" dirty="0">
                <a:latin typeface="Franklin Gothic Medium"/>
                <a:cs typeface="Franklin Gothic Medium"/>
              </a:rPr>
              <a:t> </a:t>
            </a:r>
            <a:r>
              <a:rPr sz="2400" spc="-10" dirty="0">
                <a:latin typeface="Franklin Gothic Medium"/>
                <a:cs typeface="Franklin Gothic Medium"/>
              </a:rPr>
              <a:t>incentive </a:t>
            </a:r>
            <a:r>
              <a:rPr sz="2400" spc="-585" dirty="0">
                <a:latin typeface="Franklin Gothic Medium"/>
                <a:cs typeface="Franklin Gothic Medium"/>
              </a:rPr>
              <a:t> </a:t>
            </a:r>
            <a:r>
              <a:rPr sz="2400" spc="-5" dirty="0">
                <a:latin typeface="Franklin Gothic Medium"/>
                <a:cs typeface="Franklin Gothic Medium"/>
              </a:rPr>
              <a:t>programs?</a:t>
            </a:r>
            <a:endParaRPr sz="2400" dirty="0">
              <a:latin typeface="Franklin Gothic Medium"/>
              <a:cs typeface="Franklin Gothic Medium"/>
            </a:endParaRPr>
          </a:p>
        </p:txBody>
      </p:sp>
      <p:sp>
        <p:nvSpPr>
          <p:cNvPr id="5" name="object 5"/>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81</a:t>
            </a:r>
            <a:endParaRPr sz="2800" dirty="0">
              <a:latin typeface="Arial"/>
              <a:cs typeface="Arial"/>
            </a:endParaRPr>
          </a:p>
        </p:txBody>
      </p:sp>
      <p:grpSp>
        <p:nvGrpSpPr>
          <p:cNvPr id="6" name="object 6"/>
          <p:cNvGrpSpPr/>
          <p:nvPr/>
        </p:nvGrpSpPr>
        <p:grpSpPr>
          <a:xfrm>
            <a:off x="1066800" y="152400"/>
            <a:ext cx="1188085" cy="795020"/>
            <a:chOff x="1066800" y="152400"/>
            <a:chExt cx="1188085" cy="795020"/>
          </a:xfrm>
        </p:grpSpPr>
        <p:sp>
          <p:nvSpPr>
            <p:cNvPr id="7" name="object 7"/>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8" name="object 8"/>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9" name="object 9"/>
          <p:cNvSpPr txBox="1"/>
          <p:nvPr/>
        </p:nvSpPr>
        <p:spPr>
          <a:xfrm>
            <a:off x="1187322" y="409448"/>
            <a:ext cx="89979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um</a:t>
            </a:r>
            <a:r>
              <a:rPr sz="1600" b="1" spc="-5" dirty="0">
                <a:solidFill>
                  <a:srgbClr val="FFFFFF"/>
                </a:solidFill>
                <a:latin typeface="Microsoft Sans Serif"/>
                <a:cs typeface="Microsoft Sans Serif"/>
              </a:rPr>
              <a:t>m</a:t>
            </a:r>
            <a:r>
              <a:rPr sz="1600" b="1" spc="-10" dirty="0">
                <a:solidFill>
                  <a:srgbClr val="FFFFFF"/>
                </a:solidFill>
                <a:latin typeface="Microsoft Sans Serif"/>
                <a:cs typeface="Microsoft Sans Serif"/>
              </a:rPr>
              <a:t>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y</a:t>
            </a:r>
            <a:endParaRPr sz="1600" dirty="0">
              <a:latin typeface="Microsoft Sans Serif"/>
              <a:cs typeface="Microsoft Sans Serif"/>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55" y="276360"/>
            <a:ext cx="6443345" cy="1477328"/>
          </a:xfrm>
        </p:spPr>
        <p:txBody>
          <a:bodyPr/>
          <a:lstStyle/>
          <a:p>
            <a:pPr algn="ctr"/>
            <a:r>
              <a:rPr lang="en-US" sz="3200" spc="-10" dirty="0">
                <a:solidFill>
                  <a:schemeClr val="tx1"/>
                </a:solidFill>
                <a:latin typeface="Franklin Gothic Heavy"/>
                <a:cs typeface="Franklin Gothic Heavy"/>
              </a:rPr>
              <a:t>Health</a:t>
            </a:r>
            <a:r>
              <a:rPr lang="en-US" sz="3200" spc="5" dirty="0">
                <a:solidFill>
                  <a:schemeClr val="tx1"/>
                </a:solidFill>
                <a:latin typeface="Franklin Gothic Heavy"/>
                <a:cs typeface="Franklin Gothic Heavy"/>
              </a:rPr>
              <a:t> </a:t>
            </a:r>
            <a:r>
              <a:rPr lang="en-US" sz="3200" spc="-10" dirty="0">
                <a:solidFill>
                  <a:schemeClr val="tx1"/>
                </a:solidFill>
                <a:latin typeface="Franklin Gothic Heavy"/>
                <a:cs typeface="Franklin Gothic Heavy"/>
              </a:rPr>
              <a:t>and</a:t>
            </a:r>
            <a:r>
              <a:rPr lang="en-US" sz="3200" spc="-5" dirty="0">
                <a:solidFill>
                  <a:schemeClr val="tx1"/>
                </a:solidFill>
                <a:latin typeface="Franklin Gothic Heavy"/>
                <a:cs typeface="Franklin Gothic Heavy"/>
              </a:rPr>
              <a:t> </a:t>
            </a:r>
            <a:r>
              <a:rPr lang="en-US" sz="3200" spc="-10" dirty="0">
                <a:solidFill>
                  <a:schemeClr val="tx1"/>
                </a:solidFill>
                <a:latin typeface="Franklin Gothic Heavy"/>
                <a:cs typeface="Franklin Gothic Heavy"/>
              </a:rPr>
              <a:t>Safety</a:t>
            </a:r>
            <a:r>
              <a:rPr lang="en-US" sz="3200" spc="-5" dirty="0">
                <a:solidFill>
                  <a:schemeClr val="tx1"/>
                </a:solidFill>
                <a:latin typeface="Franklin Gothic Heavy"/>
                <a:cs typeface="Franklin Gothic Heavy"/>
              </a:rPr>
              <a:t> </a:t>
            </a:r>
            <a:r>
              <a:rPr lang="en-US" sz="3200" spc="-10" dirty="0">
                <a:solidFill>
                  <a:schemeClr val="tx1"/>
                </a:solidFill>
                <a:latin typeface="Franklin Gothic Heavy"/>
                <a:cs typeface="Franklin Gothic Heavy"/>
              </a:rPr>
              <a:t>Program </a:t>
            </a:r>
            <a:r>
              <a:rPr lang="en-US" sz="3200" spc="-990" dirty="0">
                <a:solidFill>
                  <a:schemeClr val="tx1"/>
                </a:solidFill>
                <a:latin typeface="Franklin Gothic Heavy"/>
                <a:cs typeface="Franklin Gothic Heavy"/>
              </a:rPr>
              <a:t> </a:t>
            </a:r>
            <a:r>
              <a:rPr lang="en-US" sz="3200" spc="-10" dirty="0">
                <a:solidFill>
                  <a:schemeClr val="tx1"/>
                </a:solidFill>
                <a:latin typeface="Franklin Gothic Heavy"/>
                <a:cs typeface="Franklin Gothic Heavy"/>
              </a:rPr>
              <a:t>Management</a:t>
            </a:r>
            <a:br>
              <a:rPr lang="en-US" sz="3200" dirty="0">
                <a:solidFill>
                  <a:schemeClr val="tx1"/>
                </a:solidFill>
                <a:latin typeface="Franklin Gothic Heavy"/>
                <a:cs typeface="Franklin Gothic Heavy"/>
              </a:rPr>
            </a:br>
            <a:endParaRPr lang="en-US" sz="3200" dirty="0">
              <a:solidFill>
                <a:schemeClr val="tx1"/>
              </a:solidFill>
            </a:endParaRPr>
          </a:p>
        </p:txBody>
      </p:sp>
      <p:sp>
        <p:nvSpPr>
          <p:cNvPr id="4" name="Text Placeholder 3">
            <a:extLst>
              <a:ext uri="{FF2B5EF4-FFF2-40B4-BE49-F238E27FC236}">
                <a16:creationId xmlns:a16="http://schemas.microsoft.com/office/drawing/2014/main" id="{69A95A1F-295B-478E-A51A-C47A6B40ED67}"/>
              </a:ext>
            </a:extLst>
          </p:cNvPr>
          <p:cNvSpPr txBox="1">
            <a:spLocks noGrp="1"/>
          </p:cNvSpPr>
          <p:nvPr>
            <p:ph type="body" idx="1"/>
          </p:nvPr>
        </p:nvSpPr>
        <p:spPr>
          <a:xfrm>
            <a:off x="381000" y="1524000"/>
            <a:ext cx="8458200" cy="4985980"/>
          </a:xfrm>
          <a:prstGeom prst="rect">
            <a:avLst/>
          </a:prstGeom>
          <a:noFill/>
        </p:spPr>
        <p:txBody>
          <a:bodyPr wrap="square" lIns="0" tIns="0" rIns="0" bIns="0" anchor="t">
            <a:spAutoFit/>
          </a:bodyPr>
          <a:lstStyle/>
          <a:p>
            <a:pPr algn="l" rtl="0" fontAlgn="base"/>
            <a:r>
              <a:rPr lang="en-US" b="0" i="0" u="none" strike="noStrike" dirty="0">
                <a:solidFill>
                  <a:srgbClr val="000000"/>
                </a:solidFill>
                <a:effectLst/>
                <a:latin typeface="Franklin Gothic Book"/>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dirty="0">
                <a:solidFill>
                  <a:srgbClr val="000000"/>
                </a:solidFill>
                <a:latin typeface="Franklin Gothic Book"/>
              </a:rPr>
              <a:t>Industry</a:t>
            </a:r>
            <a:r>
              <a:rPr lang="en-US" b="0" i="0" u="none" strike="noStrike" dirty="0">
                <a:solidFill>
                  <a:srgbClr val="000000"/>
                </a:solidFill>
                <a:effectLst/>
                <a:latin typeface="Franklin Gothic Book"/>
              </a:rPr>
              <a:t> Specific Training for informational purposes only. It does not necessarily reflect the official views of OSHA or the U.S. Department of Labor. May 2021</a:t>
            </a:r>
            <a:r>
              <a:rPr lang="en-US" b="0" i="0" dirty="0">
                <a:solidFill>
                  <a:srgbClr val="000000"/>
                </a:solidFill>
                <a:effectLst/>
                <a:latin typeface="Franklin Gothic Book"/>
              </a:rPr>
              <a:t>​</a:t>
            </a:r>
          </a:p>
          <a:p>
            <a:pPr algn="l" rtl="0" fontAlgn="base"/>
            <a:r>
              <a:rPr lang="en-US" b="0" i="0" u="none" strike="noStrike" dirty="0">
                <a:solidFill>
                  <a:srgbClr val="333333"/>
                </a:solidFill>
                <a:effectLst/>
                <a:latin typeface="Franklin Gothic Book" panose="020B0503020102020204" pitchFamily="34" charset="0"/>
              </a:rPr>
              <a:t> </a:t>
            </a:r>
            <a:r>
              <a:rPr lang="en-US" b="0" i="0" dirty="0">
                <a:solidFill>
                  <a:srgbClr val="000000"/>
                </a:solidFill>
                <a:effectLst/>
                <a:latin typeface="Franklin Gothic Book" panose="020B0503020102020204" pitchFamily="34" charset="0"/>
              </a:rPr>
              <a:t>​</a:t>
            </a:r>
          </a:p>
          <a:p>
            <a:pPr algn="l" rtl="0" fontAlgn="base"/>
            <a:r>
              <a:rPr lang="en-US" b="0" i="0" u="none" strike="noStrike" dirty="0">
                <a:solidFill>
                  <a:srgbClr val="333333"/>
                </a:solidFill>
                <a:effectLst/>
                <a:latin typeface="Franklin Gothic Book" panose="020B0503020102020204" pitchFamily="34" charset="0"/>
              </a:rPr>
              <a:t>Under the Occupational Safety and Health Act, employers are responsible (</a:t>
            </a:r>
            <a:r>
              <a:rPr lang="en-US" b="0" i="0" u="sng" strike="noStrike" dirty="0">
                <a:solidFill>
                  <a:srgbClr val="009999"/>
                </a:solidFill>
                <a:effectLst/>
                <a:latin typeface="Franklin Gothic Book" panose="020B0503020102020204" pitchFamily="34" charset="0"/>
                <a:hlinkClick r:id="rId2"/>
              </a:rPr>
              <a:t>http://www.osha.gov/as/opa/worker/employer-responsibility.html</a:t>
            </a:r>
            <a:r>
              <a:rPr lang="en-US" b="0" i="0" u="none" strike="noStrike" dirty="0">
                <a:solidFill>
                  <a:srgbClr val="333333"/>
                </a:solidFill>
                <a:effectLst/>
                <a:latin typeface="Franklin Gothic Book" panose="020B0503020102020204" pitchFamily="34" charset="0"/>
              </a:rPr>
              <a:t>) for providing a safe and healthy workplace and workers have rights (</a:t>
            </a:r>
            <a:r>
              <a:rPr lang="en-US" b="0" i="0" u="sng" strike="noStrike" dirty="0">
                <a:solidFill>
                  <a:srgbClr val="009999"/>
                </a:solidFill>
                <a:effectLst/>
                <a:latin typeface="Franklin Gothic Book" panose="020B0503020102020204" pitchFamily="34" charset="0"/>
                <a:hlinkClick r:id="rId3"/>
              </a:rPr>
              <a:t>https://www.osha.gov/workers</a:t>
            </a:r>
            <a:r>
              <a:rPr lang="en-US" b="0" i="0" u="none" strike="noStrike" dirty="0">
                <a:solidFill>
                  <a:srgbClr val="333333"/>
                </a:solidFill>
                <a:effectLst/>
                <a:latin typeface="Franklin Gothic Book" panose="020B0503020102020204" pitchFamily="34" charset="0"/>
              </a:rPr>
              <a:t>). OSHA can help answer questions or concerns from employers and workers. OSHA's On-Site Consultation Program (</a:t>
            </a:r>
            <a:r>
              <a:rPr lang="en-US" b="0" i="0" u="sng" strike="noStrike" dirty="0">
                <a:solidFill>
                  <a:srgbClr val="009999"/>
                </a:solidFill>
                <a:effectLst/>
                <a:latin typeface="Franklin Gothic Book" panose="020B0503020102020204" pitchFamily="34" charset="0"/>
                <a:hlinkClick r:id="rId4"/>
              </a:rPr>
              <a:t>https://www.osha.gov/consultation</a:t>
            </a:r>
            <a:r>
              <a:rPr lang="en-US" b="0" i="0" u="none" strike="noStrike" dirty="0">
                <a:solidFill>
                  <a:srgbClr val="333333"/>
                </a:solidFill>
                <a:effectLst/>
                <a:latin typeface="Franklin Gothic Book" panose="020B0503020102020204" pitchFamily="34" charset="0"/>
              </a:rPr>
              <a:t>) offers free and confidential advice to small and medium-sized businesses, with priority given to high-hazard worksites. For more information, contact your regional or area OSHA office (</a:t>
            </a:r>
            <a:r>
              <a:rPr lang="en-US" b="0" i="0" u="sng" strike="noStrike" dirty="0">
                <a:solidFill>
                  <a:srgbClr val="009999"/>
                </a:solidFill>
                <a:effectLst/>
                <a:latin typeface="Franklin Gothic Book" panose="020B0503020102020204" pitchFamily="34" charset="0"/>
                <a:hlinkClick r:id="rId5"/>
              </a:rPr>
              <a:t>https://www.osha.gov/contactus/bystate</a:t>
            </a:r>
            <a:r>
              <a:rPr lang="en-US" b="0" i="0" u="none" strike="noStrike" dirty="0">
                <a:solidFill>
                  <a:srgbClr val="333333"/>
                </a:solidFill>
                <a:effectLst/>
                <a:latin typeface="Franklin Gothic Book" panose="020B0503020102020204" pitchFamily="34" charset="0"/>
              </a:rPr>
              <a:t>), call 1-800-321-OSHA (6742), or visit </a:t>
            </a:r>
            <a:r>
              <a:rPr lang="en-US" b="0" i="0" u="sng" strike="noStrike" dirty="0">
                <a:solidFill>
                  <a:srgbClr val="009999"/>
                </a:solidFill>
                <a:effectLst/>
                <a:latin typeface="Franklin Gothic Book" panose="020B0503020102020204" pitchFamily="34" charset="0"/>
                <a:hlinkClick r:id="rId6"/>
              </a:rPr>
              <a:t>https://www.osha.gov/</a:t>
            </a:r>
            <a:r>
              <a:rPr lang="en-US" b="0" i="0" u="none" strike="noStrike" dirty="0">
                <a:solidFill>
                  <a:srgbClr val="333333"/>
                </a:solidFill>
                <a:effectLst/>
                <a:latin typeface="Franklin Gothic Book" panose="020B0503020102020204" pitchFamily="34" charset="0"/>
              </a:rPr>
              <a:t>.</a:t>
            </a:r>
            <a:r>
              <a:rPr lang="en-US" b="0" i="0" dirty="0">
                <a:solidFill>
                  <a:srgbClr val="000000"/>
                </a:solidFill>
                <a:effectLst/>
                <a:latin typeface="Franklin Gothic Book" panose="020B0503020102020204" pitchFamily="34" charset="0"/>
              </a:rPr>
              <a:t>​</a:t>
            </a:r>
          </a:p>
        </p:txBody>
      </p:sp>
    </p:spTree>
    <p:extLst>
      <p:ext uri="{BB962C8B-B14F-4D97-AF65-F5344CB8AC3E}">
        <p14:creationId xmlns:p14="http://schemas.microsoft.com/office/powerpoint/2010/main" val="20964774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341755" y="304896"/>
            <a:ext cx="591820" cy="473709"/>
          </a:xfrm>
          <a:prstGeom prst="rect">
            <a:avLst/>
          </a:prstGeom>
        </p:spPr>
        <p:txBody>
          <a:bodyPr vert="horz" wrap="square" lIns="0" tIns="182245" rIns="0" bIns="0" rtlCol="0">
            <a:spAutoFit/>
          </a:bodyPr>
          <a:lstStyle/>
          <a:p>
            <a:pPr indent="78740">
              <a:lnSpc>
                <a:spcPct val="59300"/>
              </a:lnSpc>
              <a:spcBef>
                <a:spcPts val="1435"/>
              </a:spcBef>
            </a:pPr>
            <a:r>
              <a:rPr sz="2400" b="1" spc="-1612" baseline="27777" dirty="0">
                <a:solidFill>
                  <a:srgbClr val="FFFFFF"/>
                </a:solidFill>
                <a:latin typeface="Microsoft Sans Serif"/>
                <a:cs typeface="Microsoft Sans Serif"/>
              </a:rPr>
              <a:t>R</a:t>
            </a:r>
            <a:r>
              <a:rPr sz="1600" b="1" spc="5" dirty="0">
                <a:solidFill>
                  <a:srgbClr val="FFFFFF"/>
                </a:solidFill>
                <a:latin typeface="Microsoft Sans Serif"/>
                <a:cs typeface="Microsoft Sans Serif"/>
              </a:rPr>
              <a:t>Int</a:t>
            </a:r>
            <a:r>
              <a:rPr sz="1600" b="1" spc="-1275" dirty="0">
                <a:solidFill>
                  <a:srgbClr val="FFFFFF"/>
                </a:solidFill>
                <a:latin typeface="Microsoft Sans Serif"/>
                <a:cs typeface="Microsoft Sans Serif"/>
              </a:rPr>
              <a:t>r</a:t>
            </a:r>
            <a:r>
              <a:rPr sz="2400" b="1" spc="7" baseline="27777" dirty="0">
                <a:solidFill>
                  <a:srgbClr val="FFFFFF"/>
                </a:solidFill>
                <a:latin typeface="Microsoft Sans Serif"/>
                <a:cs typeface="Microsoft Sans Serif"/>
              </a:rPr>
              <a:t>oo</a:t>
            </a:r>
            <a:r>
              <a:rPr sz="2400" b="1" spc="-1462" baseline="27777" dirty="0">
                <a:solidFill>
                  <a:srgbClr val="FFFFFF"/>
                </a:solidFill>
                <a:latin typeface="Microsoft Sans Serif"/>
                <a:cs typeface="Microsoft Sans Serif"/>
              </a:rPr>
              <a:t>t</a:t>
            </a:r>
            <a:r>
              <a:rPr sz="1600" b="1" spc="-5" dirty="0">
                <a:solidFill>
                  <a:srgbClr val="FFFFFF"/>
                </a:solidFill>
                <a:latin typeface="Microsoft Sans Serif"/>
                <a:cs typeface="Microsoft Sans Serif"/>
              </a:rPr>
              <a:t>o  </a:t>
            </a:r>
            <a:r>
              <a:rPr sz="1600" b="1" spc="5" dirty="0">
                <a:solidFill>
                  <a:srgbClr val="FFFFFF"/>
                </a:solidFill>
                <a:latin typeface="Microsoft Sans Serif"/>
                <a:cs typeface="Microsoft Sans Serif"/>
              </a:rPr>
              <a:t>Cau</a:t>
            </a:r>
            <a:r>
              <a:rPr sz="1600" b="1" dirty="0">
                <a:solidFill>
                  <a:srgbClr val="FFFFFF"/>
                </a:solidFill>
                <a:latin typeface="Microsoft Sans Serif"/>
                <a:cs typeface="Microsoft Sans Serif"/>
              </a:rPr>
              <a:t>s</a:t>
            </a:r>
            <a:r>
              <a:rPr sz="1600" b="1" spc="-5" dirty="0">
                <a:solidFill>
                  <a:srgbClr val="FFFFFF"/>
                </a:solidFill>
                <a:latin typeface="Microsoft Sans Serif"/>
                <a:cs typeface="Microsoft Sans Serif"/>
              </a:rPr>
              <a:t>e</a:t>
            </a:r>
            <a:endParaRPr sz="1600" dirty="0">
              <a:latin typeface="Microsoft Sans Serif"/>
              <a:cs typeface="Microsoft Sans Serif"/>
            </a:endParaRPr>
          </a:p>
        </p:txBody>
      </p:sp>
      <p:pic>
        <p:nvPicPr>
          <p:cNvPr id="4" name="object 4"/>
          <p:cNvPicPr/>
          <p:nvPr/>
        </p:nvPicPr>
        <p:blipFill>
          <a:blip r:embed="rId3" cstate="print"/>
          <a:stretch>
            <a:fillRect/>
          </a:stretch>
        </p:blipFill>
        <p:spPr>
          <a:xfrm>
            <a:off x="1537647" y="1528512"/>
            <a:ext cx="6289287" cy="4717450"/>
          </a:xfrm>
          <a:prstGeom prst="rect">
            <a:avLst/>
          </a:prstGeom>
        </p:spPr>
      </p:pic>
      <p:sp>
        <p:nvSpPr>
          <p:cNvPr id="5" name="object 5"/>
          <p:cNvSpPr txBox="1"/>
          <p:nvPr/>
        </p:nvSpPr>
        <p:spPr>
          <a:xfrm>
            <a:off x="3487037" y="2871787"/>
            <a:ext cx="2779395" cy="1122680"/>
          </a:xfrm>
          <a:prstGeom prst="rect">
            <a:avLst/>
          </a:prstGeom>
        </p:spPr>
        <p:txBody>
          <a:bodyPr vert="horz" wrap="square" lIns="0" tIns="12700" rIns="0" bIns="0" rtlCol="0">
            <a:spAutoFit/>
          </a:bodyPr>
          <a:lstStyle/>
          <a:p>
            <a:pPr marL="213360" marR="5080" indent="-201295">
              <a:lnSpc>
                <a:spcPct val="100000"/>
              </a:lnSpc>
              <a:spcBef>
                <a:spcPts val="100"/>
              </a:spcBef>
            </a:pPr>
            <a:r>
              <a:rPr sz="3600" spc="-5" dirty="0">
                <a:latin typeface="Comic Sans MS"/>
                <a:cs typeface="Comic Sans MS"/>
              </a:rPr>
              <a:t>Questions</a:t>
            </a:r>
            <a:r>
              <a:rPr sz="3600" spc="-85" dirty="0">
                <a:latin typeface="Comic Sans MS"/>
                <a:cs typeface="Comic Sans MS"/>
              </a:rPr>
              <a:t> </a:t>
            </a:r>
            <a:r>
              <a:rPr sz="3600" dirty="0">
                <a:latin typeface="Comic Sans MS"/>
                <a:cs typeface="Comic Sans MS"/>
              </a:rPr>
              <a:t>or </a:t>
            </a:r>
            <a:r>
              <a:rPr sz="3600" spc="-1060" dirty="0">
                <a:latin typeface="Comic Sans MS"/>
                <a:cs typeface="Comic Sans MS"/>
              </a:rPr>
              <a:t> </a:t>
            </a:r>
            <a:r>
              <a:rPr sz="3600" spc="-5" dirty="0">
                <a:latin typeface="Comic Sans MS"/>
                <a:cs typeface="Comic Sans MS"/>
              </a:rPr>
              <a:t>comments?</a:t>
            </a:r>
            <a:endParaRPr sz="3600" dirty="0">
              <a:latin typeface="Comic Sans MS"/>
              <a:cs typeface="Comic Sans MS"/>
            </a:endParaRPr>
          </a:p>
        </p:txBody>
      </p:sp>
      <p:sp>
        <p:nvSpPr>
          <p:cNvPr id="6" name="object 6"/>
          <p:cNvSpPr txBox="1"/>
          <p:nvPr/>
        </p:nvSpPr>
        <p:spPr>
          <a:xfrm>
            <a:off x="8182356" y="290258"/>
            <a:ext cx="838200" cy="452120"/>
          </a:xfrm>
          <a:prstGeom prst="rect">
            <a:avLst/>
          </a:prstGeom>
        </p:spPr>
        <p:txBody>
          <a:bodyPr vert="horz" wrap="square" lIns="0" tIns="12065" rIns="0" bIns="0" rtlCol="0">
            <a:spAutoFit/>
          </a:bodyPr>
          <a:lstStyle/>
          <a:p>
            <a:pPr marL="229235">
              <a:lnSpc>
                <a:spcPct val="100000"/>
              </a:lnSpc>
              <a:spcBef>
                <a:spcPts val="95"/>
              </a:spcBef>
            </a:pPr>
            <a:r>
              <a:rPr sz="2800" dirty="0">
                <a:solidFill>
                  <a:srgbClr val="FFFFFF"/>
                </a:solidFill>
                <a:latin typeface="Arial"/>
                <a:cs typeface="Arial"/>
              </a:rPr>
              <a:t>82</a:t>
            </a:r>
            <a:endParaRPr sz="2800" dirty="0">
              <a:latin typeface="Arial"/>
              <a:cs typeface="Arial"/>
            </a:endParaRPr>
          </a:p>
        </p:txBody>
      </p:sp>
      <p:grpSp>
        <p:nvGrpSpPr>
          <p:cNvPr id="7" name="object 7"/>
          <p:cNvGrpSpPr/>
          <p:nvPr/>
        </p:nvGrpSpPr>
        <p:grpSpPr>
          <a:xfrm>
            <a:off x="1066800" y="152400"/>
            <a:ext cx="1188085" cy="795020"/>
            <a:chOff x="1066800" y="152400"/>
            <a:chExt cx="1188085" cy="795020"/>
          </a:xfrm>
        </p:grpSpPr>
        <p:sp>
          <p:nvSpPr>
            <p:cNvPr id="8" name="object 8"/>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9" name="object 9"/>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0" name="object 10"/>
          <p:cNvSpPr txBox="1"/>
          <p:nvPr/>
        </p:nvSpPr>
        <p:spPr>
          <a:xfrm>
            <a:off x="1187322" y="409448"/>
            <a:ext cx="899794"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Microsoft Sans Serif"/>
                <a:cs typeface="Microsoft Sans Serif"/>
              </a:rPr>
              <a:t>S</a:t>
            </a:r>
            <a:r>
              <a:rPr sz="1600" b="1" spc="5" dirty="0">
                <a:solidFill>
                  <a:srgbClr val="FFFFFF"/>
                </a:solidFill>
                <a:latin typeface="Microsoft Sans Serif"/>
                <a:cs typeface="Microsoft Sans Serif"/>
              </a:rPr>
              <a:t>um</a:t>
            </a:r>
            <a:r>
              <a:rPr sz="1600" b="1" spc="-5" dirty="0">
                <a:solidFill>
                  <a:srgbClr val="FFFFFF"/>
                </a:solidFill>
                <a:latin typeface="Microsoft Sans Serif"/>
                <a:cs typeface="Microsoft Sans Serif"/>
              </a:rPr>
              <a:t>m</a:t>
            </a:r>
            <a:r>
              <a:rPr sz="1600" b="1" spc="-10" dirty="0">
                <a:solidFill>
                  <a:srgbClr val="FFFFFF"/>
                </a:solidFill>
                <a:latin typeface="Microsoft Sans Serif"/>
                <a:cs typeface="Microsoft Sans Serif"/>
              </a:rPr>
              <a:t>a</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y</a:t>
            </a:r>
            <a:endParaRPr sz="1600" dirty="0">
              <a:latin typeface="Microsoft Sans Serif"/>
              <a:cs typeface="Microsoft Sans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565" y="617474"/>
            <a:ext cx="261366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163068" y="2205228"/>
            <a:ext cx="8879205" cy="4653280"/>
            <a:chOff x="163068" y="2205228"/>
            <a:chExt cx="8879205" cy="4653280"/>
          </a:xfrm>
        </p:grpSpPr>
        <p:pic>
          <p:nvPicPr>
            <p:cNvPr id="5" name="object 5"/>
            <p:cNvPicPr/>
            <p:nvPr/>
          </p:nvPicPr>
          <p:blipFill>
            <a:blip r:embed="rId2" cstate="print"/>
            <a:stretch>
              <a:fillRect/>
            </a:stretch>
          </p:blipFill>
          <p:spPr>
            <a:xfrm>
              <a:off x="1024128" y="2205228"/>
              <a:ext cx="7446263" cy="4652771"/>
            </a:xfrm>
            <a:prstGeom prst="rect">
              <a:avLst/>
            </a:prstGeom>
          </p:spPr>
        </p:pic>
        <p:pic>
          <p:nvPicPr>
            <p:cNvPr id="6" name="object 6"/>
            <p:cNvPicPr/>
            <p:nvPr/>
          </p:nvPicPr>
          <p:blipFill>
            <a:blip r:embed="rId3" cstate="print"/>
            <a:stretch>
              <a:fillRect/>
            </a:stretch>
          </p:blipFill>
          <p:spPr>
            <a:xfrm>
              <a:off x="1219199" y="2400300"/>
              <a:ext cx="6858000" cy="4457700"/>
            </a:xfrm>
            <a:prstGeom prst="rect">
              <a:avLst/>
            </a:prstGeom>
          </p:spPr>
        </p:pic>
        <p:pic>
          <p:nvPicPr>
            <p:cNvPr id="7" name="object 7"/>
            <p:cNvPicPr/>
            <p:nvPr/>
          </p:nvPicPr>
          <p:blipFill>
            <a:blip r:embed="rId4" cstate="print"/>
            <a:stretch>
              <a:fillRect/>
            </a:stretch>
          </p:blipFill>
          <p:spPr>
            <a:xfrm>
              <a:off x="163068" y="4285488"/>
              <a:ext cx="1149095" cy="284987"/>
            </a:xfrm>
            <a:prstGeom prst="rect">
              <a:avLst/>
            </a:prstGeom>
          </p:spPr>
        </p:pic>
        <p:pic>
          <p:nvPicPr>
            <p:cNvPr id="8" name="object 8"/>
            <p:cNvPicPr/>
            <p:nvPr/>
          </p:nvPicPr>
          <p:blipFill>
            <a:blip r:embed="rId5" cstate="print"/>
            <a:stretch>
              <a:fillRect/>
            </a:stretch>
          </p:blipFill>
          <p:spPr>
            <a:xfrm>
              <a:off x="175977" y="4301431"/>
              <a:ext cx="1106398" cy="242874"/>
            </a:xfrm>
            <a:prstGeom prst="rect">
              <a:avLst/>
            </a:prstGeom>
          </p:spPr>
        </p:pic>
        <p:pic>
          <p:nvPicPr>
            <p:cNvPr id="9" name="object 9"/>
            <p:cNvPicPr/>
            <p:nvPr/>
          </p:nvPicPr>
          <p:blipFill>
            <a:blip r:embed="rId6" cstate="print"/>
            <a:stretch>
              <a:fillRect/>
            </a:stretch>
          </p:blipFill>
          <p:spPr>
            <a:xfrm>
              <a:off x="224027" y="6114288"/>
              <a:ext cx="1176527" cy="284987"/>
            </a:xfrm>
            <a:prstGeom prst="rect">
              <a:avLst/>
            </a:prstGeom>
          </p:spPr>
        </p:pic>
        <p:sp>
          <p:nvSpPr>
            <p:cNvPr id="10" name="object 10"/>
            <p:cNvSpPr/>
            <p:nvPr/>
          </p:nvSpPr>
          <p:spPr>
            <a:xfrm>
              <a:off x="243833" y="6136327"/>
              <a:ext cx="1121410" cy="231140"/>
            </a:xfrm>
            <a:custGeom>
              <a:avLst/>
              <a:gdLst/>
              <a:ahLst/>
              <a:cxnLst/>
              <a:rect l="l" t="t" r="r" b="b"/>
              <a:pathLst>
                <a:path w="1121410" h="231139">
                  <a:moveTo>
                    <a:pt x="1072616" y="115341"/>
                  </a:moveTo>
                  <a:lnTo>
                    <a:pt x="1031790" y="137506"/>
                  </a:lnTo>
                  <a:lnTo>
                    <a:pt x="1024547" y="172948"/>
                  </a:lnTo>
                  <a:lnTo>
                    <a:pt x="1025351" y="186718"/>
                  </a:lnTo>
                  <a:lnTo>
                    <a:pt x="1044480" y="222731"/>
                  </a:lnTo>
                  <a:lnTo>
                    <a:pt x="1073073" y="230682"/>
                  </a:lnTo>
                  <a:lnTo>
                    <a:pt x="1083513" y="229799"/>
                  </a:lnTo>
                  <a:lnTo>
                    <a:pt x="1114323" y="206730"/>
                  </a:lnTo>
                  <a:lnTo>
                    <a:pt x="1067955" y="206730"/>
                  </a:lnTo>
                  <a:lnTo>
                    <a:pt x="1064539" y="204889"/>
                  </a:lnTo>
                  <a:lnTo>
                    <a:pt x="1057148" y="172796"/>
                  </a:lnTo>
                  <a:lnTo>
                    <a:pt x="1057454" y="163030"/>
                  </a:lnTo>
                  <a:lnTo>
                    <a:pt x="1067854" y="138861"/>
                  </a:lnTo>
                  <a:lnTo>
                    <a:pt x="1114149" y="138861"/>
                  </a:lnTo>
                  <a:lnTo>
                    <a:pt x="1113600" y="137506"/>
                  </a:lnTo>
                  <a:lnTo>
                    <a:pt x="1107973" y="129489"/>
                  </a:lnTo>
                  <a:lnTo>
                    <a:pt x="1100934" y="123303"/>
                  </a:lnTo>
                  <a:lnTo>
                    <a:pt x="1092695" y="118881"/>
                  </a:lnTo>
                  <a:lnTo>
                    <a:pt x="1083256" y="116226"/>
                  </a:lnTo>
                  <a:lnTo>
                    <a:pt x="1072616" y="115341"/>
                  </a:lnTo>
                  <a:close/>
                </a:path>
                <a:path w="1121410" h="231139">
                  <a:moveTo>
                    <a:pt x="1072324" y="0"/>
                  </a:moveTo>
                  <a:lnTo>
                    <a:pt x="1042263" y="0"/>
                  </a:lnTo>
                  <a:lnTo>
                    <a:pt x="926020" y="230238"/>
                  </a:lnTo>
                  <a:lnTo>
                    <a:pt x="956983" y="230238"/>
                  </a:lnTo>
                  <a:lnTo>
                    <a:pt x="1072324" y="0"/>
                  </a:lnTo>
                  <a:close/>
                </a:path>
                <a:path w="1121410" h="231139">
                  <a:moveTo>
                    <a:pt x="1114149" y="138861"/>
                  </a:moveTo>
                  <a:lnTo>
                    <a:pt x="1076794" y="138861"/>
                  </a:lnTo>
                  <a:lnTo>
                    <a:pt x="1080262" y="140652"/>
                  </a:lnTo>
                  <a:lnTo>
                    <a:pt x="1082738" y="144221"/>
                  </a:lnTo>
                  <a:lnTo>
                    <a:pt x="1084822" y="148743"/>
                  </a:lnTo>
                  <a:lnTo>
                    <a:pt x="1086310" y="155013"/>
                  </a:lnTo>
                  <a:lnTo>
                    <a:pt x="1087203" y="163030"/>
                  </a:lnTo>
                  <a:lnTo>
                    <a:pt x="1087496" y="172948"/>
                  </a:lnTo>
                  <a:lnTo>
                    <a:pt x="1087194" y="182561"/>
                  </a:lnTo>
                  <a:lnTo>
                    <a:pt x="1076794" y="206730"/>
                  </a:lnTo>
                  <a:lnTo>
                    <a:pt x="1114323" y="206730"/>
                  </a:lnTo>
                  <a:lnTo>
                    <a:pt x="1117620" y="198577"/>
                  </a:lnTo>
                  <a:lnTo>
                    <a:pt x="1120033" y="186718"/>
                  </a:lnTo>
                  <a:lnTo>
                    <a:pt x="1120838" y="172948"/>
                  </a:lnTo>
                  <a:lnTo>
                    <a:pt x="1120033" y="159237"/>
                  </a:lnTo>
                  <a:lnTo>
                    <a:pt x="1117620" y="147423"/>
                  </a:lnTo>
                  <a:lnTo>
                    <a:pt x="1114149" y="138861"/>
                  </a:lnTo>
                  <a:close/>
                </a:path>
                <a:path w="1121410" h="231139">
                  <a:moveTo>
                    <a:pt x="925131" y="0"/>
                  </a:moveTo>
                  <a:lnTo>
                    <a:pt x="884597" y="22165"/>
                  </a:lnTo>
                  <a:lnTo>
                    <a:pt x="877354" y="57607"/>
                  </a:lnTo>
                  <a:lnTo>
                    <a:pt x="878158" y="71372"/>
                  </a:lnTo>
                  <a:lnTo>
                    <a:pt x="897287" y="107288"/>
                  </a:lnTo>
                  <a:lnTo>
                    <a:pt x="925880" y="115201"/>
                  </a:lnTo>
                  <a:lnTo>
                    <a:pt x="936320" y="114318"/>
                  </a:lnTo>
                  <a:lnTo>
                    <a:pt x="967143" y="91236"/>
                  </a:lnTo>
                  <a:lnTo>
                    <a:pt x="920762" y="91236"/>
                  </a:lnTo>
                  <a:lnTo>
                    <a:pt x="917346" y="89446"/>
                  </a:lnTo>
                  <a:lnTo>
                    <a:pt x="909955" y="57302"/>
                  </a:lnTo>
                  <a:lnTo>
                    <a:pt x="910262" y="47536"/>
                  </a:lnTo>
                  <a:lnTo>
                    <a:pt x="920762" y="23367"/>
                  </a:lnTo>
                  <a:lnTo>
                    <a:pt x="966940" y="23367"/>
                  </a:lnTo>
                  <a:lnTo>
                    <a:pt x="966412" y="22065"/>
                  </a:lnTo>
                  <a:lnTo>
                    <a:pt x="960780" y="14071"/>
                  </a:lnTo>
                  <a:lnTo>
                    <a:pt x="953722" y="7918"/>
                  </a:lnTo>
                  <a:lnTo>
                    <a:pt x="945427" y="3521"/>
                  </a:lnTo>
                  <a:lnTo>
                    <a:pt x="935896" y="880"/>
                  </a:lnTo>
                  <a:lnTo>
                    <a:pt x="925131" y="0"/>
                  </a:lnTo>
                  <a:close/>
                </a:path>
                <a:path w="1121410" h="231139">
                  <a:moveTo>
                    <a:pt x="966940" y="23367"/>
                  </a:moveTo>
                  <a:lnTo>
                    <a:pt x="929601" y="23367"/>
                  </a:lnTo>
                  <a:lnTo>
                    <a:pt x="933069" y="25209"/>
                  </a:lnTo>
                  <a:lnTo>
                    <a:pt x="935545" y="28879"/>
                  </a:lnTo>
                  <a:lnTo>
                    <a:pt x="937629" y="33335"/>
                  </a:lnTo>
                  <a:lnTo>
                    <a:pt x="939117" y="39557"/>
                  </a:lnTo>
                  <a:lnTo>
                    <a:pt x="940010" y="47546"/>
                  </a:lnTo>
                  <a:lnTo>
                    <a:pt x="940308" y="57302"/>
                  </a:lnTo>
                  <a:lnTo>
                    <a:pt x="940010" y="67067"/>
                  </a:lnTo>
                  <a:lnTo>
                    <a:pt x="929601" y="91236"/>
                  </a:lnTo>
                  <a:lnTo>
                    <a:pt x="967143" y="91236"/>
                  </a:lnTo>
                  <a:lnTo>
                    <a:pt x="970432" y="83126"/>
                  </a:lnTo>
                  <a:lnTo>
                    <a:pt x="972842" y="71316"/>
                  </a:lnTo>
                  <a:lnTo>
                    <a:pt x="973645" y="57607"/>
                  </a:lnTo>
                  <a:lnTo>
                    <a:pt x="972842" y="43834"/>
                  </a:lnTo>
                  <a:lnTo>
                    <a:pt x="970432" y="31986"/>
                  </a:lnTo>
                  <a:lnTo>
                    <a:pt x="966940" y="23367"/>
                  </a:lnTo>
                  <a:close/>
                </a:path>
                <a:path w="1121410" h="231139">
                  <a:moveTo>
                    <a:pt x="131572" y="3721"/>
                  </a:moveTo>
                  <a:lnTo>
                    <a:pt x="84988" y="3721"/>
                  </a:lnTo>
                  <a:lnTo>
                    <a:pt x="0" y="221907"/>
                  </a:lnTo>
                  <a:lnTo>
                    <a:pt x="46736" y="221907"/>
                  </a:lnTo>
                  <a:lnTo>
                    <a:pt x="64744" y="172351"/>
                  </a:lnTo>
                  <a:lnTo>
                    <a:pt x="199092" y="172351"/>
                  </a:lnTo>
                  <a:lnTo>
                    <a:pt x="184371" y="135585"/>
                  </a:lnTo>
                  <a:lnTo>
                    <a:pt x="78295" y="135585"/>
                  </a:lnTo>
                  <a:lnTo>
                    <a:pt x="107759" y="54622"/>
                  </a:lnTo>
                  <a:lnTo>
                    <a:pt x="151953" y="54622"/>
                  </a:lnTo>
                  <a:lnTo>
                    <a:pt x="131572" y="3721"/>
                  </a:lnTo>
                  <a:close/>
                </a:path>
                <a:path w="1121410" h="231139">
                  <a:moveTo>
                    <a:pt x="199092" y="172351"/>
                  </a:moveTo>
                  <a:lnTo>
                    <a:pt x="151955" y="172351"/>
                  </a:lnTo>
                  <a:lnTo>
                    <a:pt x="171005" y="221907"/>
                  </a:lnTo>
                  <a:lnTo>
                    <a:pt x="218935" y="221907"/>
                  </a:lnTo>
                  <a:lnTo>
                    <a:pt x="199092" y="172351"/>
                  </a:lnTo>
                  <a:close/>
                </a:path>
                <a:path w="1121410" h="231139">
                  <a:moveTo>
                    <a:pt x="151953" y="54622"/>
                  </a:moveTo>
                  <a:lnTo>
                    <a:pt x="107759" y="54622"/>
                  </a:lnTo>
                  <a:lnTo>
                    <a:pt x="137820" y="135585"/>
                  </a:lnTo>
                  <a:lnTo>
                    <a:pt x="184371" y="135585"/>
                  </a:lnTo>
                  <a:lnTo>
                    <a:pt x="151953" y="54622"/>
                  </a:lnTo>
                  <a:close/>
                </a:path>
                <a:path w="1121410" h="231139">
                  <a:moveTo>
                    <a:pt x="850925" y="6705"/>
                  </a:moveTo>
                  <a:lnTo>
                    <a:pt x="707898" y="6705"/>
                  </a:lnTo>
                  <a:lnTo>
                    <a:pt x="707898" y="45542"/>
                  </a:lnTo>
                  <a:lnTo>
                    <a:pt x="802995" y="45542"/>
                  </a:lnTo>
                  <a:lnTo>
                    <a:pt x="789000" y="64699"/>
                  </a:lnTo>
                  <a:lnTo>
                    <a:pt x="765449" y="106742"/>
                  </a:lnTo>
                  <a:lnTo>
                    <a:pt x="748114" y="153034"/>
                  </a:lnTo>
                  <a:lnTo>
                    <a:pt x="738776" y="199173"/>
                  </a:lnTo>
                  <a:lnTo>
                    <a:pt x="737222" y="221907"/>
                  </a:lnTo>
                  <a:lnTo>
                    <a:pt x="777544" y="221907"/>
                  </a:lnTo>
                  <a:lnTo>
                    <a:pt x="778085" y="206981"/>
                  </a:lnTo>
                  <a:lnTo>
                    <a:pt x="779841" y="191081"/>
                  </a:lnTo>
                  <a:lnTo>
                    <a:pt x="792344" y="138261"/>
                  </a:lnTo>
                  <a:lnTo>
                    <a:pt x="814908" y="87071"/>
                  </a:lnTo>
                  <a:lnTo>
                    <a:pt x="842031" y="46714"/>
                  </a:lnTo>
                  <a:lnTo>
                    <a:pt x="850925" y="37058"/>
                  </a:lnTo>
                  <a:lnTo>
                    <a:pt x="850925" y="6705"/>
                  </a:lnTo>
                  <a:close/>
                </a:path>
                <a:path w="1121410" h="231139">
                  <a:moveTo>
                    <a:pt x="286283" y="3721"/>
                  </a:moveTo>
                  <a:lnTo>
                    <a:pt x="242227" y="3721"/>
                  </a:lnTo>
                  <a:lnTo>
                    <a:pt x="242227" y="221907"/>
                  </a:lnTo>
                  <a:lnTo>
                    <a:pt x="286283" y="221907"/>
                  </a:lnTo>
                  <a:lnTo>
                    <a:pt x="286283" y="155981"/>
                  </a:lnTo>
                  <a:lnTo>
                    <a:pt x="322008" y="119519"/>
                  </a:lnTo>
                  <a:lnTo>
                    <a:pt x="372399" y="119519"/>
                  </a:lnTo>
                  <a:lnTo>
                    <a:pt x="360100" y="100609"/>
                  </a:lnTo>
                  <a:lnTo>
                    <a:pt x="286283" y="100609"/>
                  </a:lnTo>
                  <a:lnTo>
                    <a:pt x="286283" y="3721"/>
                  </a:lnTo>
                  <a:close/>
                </a:path>
                <a:path w="1121410" h="231139">
                  <a:moveTo>
                    <a:pt x="372399" y="119519"/>
                  </a:moveTo>
                  <a:lnTo>
                    <a:pt x="322008" y="119519"/>
                  </a:lnTo>
                  <a:lnTo>
                    <a:pt x="381977" y="221907"/>
                  </a:lnTo>
                  <a:lnTo>
                    <a:pt x="438988" y="221907"/>
                  </a:lnTo>
                  <a:lnTo>
                    <a:pt x="372399" y="119519"/>
                  </a:lnTo>
                  <a:close/>
                </a:path>
                <a:path w="1121410" h="231139">
                  <a:moveTo>
                    <a:pt x="434517" y="3721"/>
                  </a:moveTo>
                  <a:lnTo>
                    <a:pt x="375285" y="3721"/>
                  </a:lnTo>
                  <a:lnTo>
                    <a:pt x="286283" y="100609"/>
                  </a:lnTo>
                  <a:lnTo>
                    <a:pt x="360100" y="100609"/>
                  </a:lnTo>
                  <a:lnTo>
                    <a:pt x="352361" y="88709"/>
                  </a:lnTo>
                  <a:lnTo>
                    <a:pt x="434517" y="3721"/>
                  </a:lnTo>
                  <a:close/>
                </a:path>
                <a:path w="1121410" h="231139">
                  <a:moveTo>
                    <a:pt x="645744" y="64300"/>
                  </a:moveTo>
                  <a:lnTo>
                    <a:pt x="603923" y="64300"/>
                  </a:lnTo>
                  <a:lnTo>
                    <a:pt x="603923" y="221907"/>
                  </a:lnTo>
                  <a:lnTo>
                    <a:pt x="645744" y="221907"/>
                  </a:lnTo>
                  <a:lnTo>
                    <a:pt x="645744" y="64300"/>
                  </a:lnTo>
                  <a:close/>
                </a:path>
                <a:path w="1121410" h="231139">
                  <a:moveTo>
                    <a:pt x="645744" y="2832"/>
                  </a:moveTo>
                  <a:lnTo>
                    <a:pt x="611809" y="2832"/>
                  </a:lnTo>
                  <a:lnTo>
                    <a:pt x="607485" y="12492"/>
                  </a:lnTo>
                  <a:lnTo>
                    <a:pt x="601654" y="21529"/>
                  </a:lnTo>
                  <a:lnTo>
                    <a:pt x="566974" y="50287"/>
                  </a:lnTo>
                  <a:lnTo>
                    <a:pt x="549897" y="58051"/>
                  </a:lnTo>
                  <a:lnTo>
                    <a:pt x="549897" y="95999"/>
                  </a:lnTo>
                  <a:lnTo>
                    <a:pt x="564939" y="90167"/>
                  </a:lnTo>
                  <a:lnTo>
                    <a:pt x="578958" y="82940"/>
                  </a:lnTo>
                  <a:lnTo>
                    <a:pt x="591952" y="74318"/>
                  </a:lnTo>
                  <a:lnTo>
                    <a:pt x="603923" y="64300"/>
                  </a:lnTo>
                  <a:lnTo>
                    <a:pt x="645744" y="64300"/>
                  </a:lnTo>
                  <a:lnTo>
                    <a:pt x="645744" y="2832"/>
                  </a:lnTo>
                  <a:close/>
                </a:path>
              </a:pathLst>
            </a:custGeom>
            <a:solidFill>
              <a:srgbClr val="558ED5"/>
            </a:solidFill>
          </p:spPr>
          <p:txBody>
            <a:bodyPr wrap="square" lIns="0" tIns="0" rIns="0" bIns="0" rtlCol="0"/>
            <a:lstStyle/>
            <a:p>
              <a:endParaRPr dirty="0"/>
            </a:p>
          </p:txBody>
        </p:sp>
        <p:sp>
          <p:nvSpPr>
            <p:cNvPr id="11" name="object 11"/>
            <p:cNvSpPr/>
            <p:nvPr/>
          </p:nvSpPr>
          <p:spPr>
            <a:xfrm>
              <a:off x="243833" y="6140048"/>
              <a:ext cx="1121410" cy="227329"/>
            </a:xfrm>
            <a:custGeom>
              <a:avLst/>
              <a:gdLst/>
              <a:ahLst/>
              <a:cxnLst/>
              <a:rect l="l" t="t" r="r" b="b"/>
              <a:pathLst>
                <a:path w="1121410" h="227329">
                  <a:moveTo>
                    <a:pt x="1072324" y="135140"/>
                  </a:moveTo>
                  <a:lnTo>
                    <a:pt x="1067854" y="135140"/>
                  </a:lnTo>
                  <a:lnTo>
                    <a:pt x="1064437" y="136931"/>
                  </a:lnTo>
                  <a:lnTo>
                    <a:pt x="1057148" y="169075"/>
                  </a:lnTo>
                  <a:lnTo>
                    <a:pt x="1057454" y="178831"/>
                  </a:lnTo>
                  <a:lnTo>
                    <a:pt x="1067955" y="203009"/>
                  </a:lnTo>
                  <a:lnTo>
                    <a:pt x="1072324" y="203009"/>
                  </a:lnTo>
                  <a:lnTo>
                    <a:pt x="1076794" y="203009"/>
                  </a:lnTo>
                  <a:lnTo>
                    <a:pt x="1087501" y="169075"/>
                  </a:lnTo>
                  <a:lnTo>
                    <a:pt x="1087203" y="159309"/>
                  </a:lnTo>
                  <a:lnTo>
                    <a:pt x="1076794" y="135140"/>
                  </a:lnTo>
                  <a:lnTo>
                    <a:pt x="1072324" y="135140"/>
                  </a:lnTo>
                  <a:close/>
                </a:path>
                <a:path w="1121410" h="227329">
                  <a:moveTo>
                    <a:pt x="1072616" y="111620"/>
                  </a:moveTo>
                  <a:lnTo>
                    <a:pt x="1113600" y="133785"/>
                  </a:lnTo>
                  <a:lnTo>
                    <a:pt x="1120838" y="169227"/>
                  </a:lnTo>
                  <a:lnTo>
                    <a:pt x="1120033" y="182997"/>
                  </a:lnTo>
                  <a:lnTo>
                    <a:pt x="1100963" y="219010"/>
                  </a:lnTo>
                  <a:lnTo>
                    <a:pt x="1073073" y="226961"/>
                  </a:lnTo>
                  <a:lnTo>
                    <a:pt x="1062303" y="226078"/>
                  </a:lnTo>
                  <a:lnTo>
                    <a:pt x="1027766" y="194856"/>
                  </a:lnTo>
                  <a:lnTo>
                    <a:pt x="1024547" y="169227"/>
                  </a:lnTo>
                  <a:lnTo>
                    <a:pt x="1025351" y="155516"/>
                  </a:lnTo>
                  <a:lnTo>
                    <a:pt x="1044454" y="119582"/>
                  </a:lnTo>
                  <a:lnTo>
                    <a:pt x="1072616" y="111620"/>
                  </a:lnTo>
                  <a:close/>
                </a:path>
                <a:path w="1121410" h="227329">
                  <a:moveTo>
                    <a:pt x="107759" y="50901"/>
                  </a:moveTo>
                  <a:lnTo>
                    <a:pt x="78295" y="131864"/>
                  </a:lnTo>
                  <a:lnTo>
                    <a:pt x="137820" y="131864"/>
                  </a:lnTo>
                  <a:lnTo>
                    <a:pt x="107759" y="50901"/>
                  </a:lnTo>
                  <a:close/>
                </a:path>
                <a:path w="1121410" h="227329">
                  <a:moveTo>
                    <a:pt x="925131" y="19646"/>
                  </a:moveTo>
                  <a:lnTo>
                    <a:pt x="920762" y="19646"/>
                  </a:lnTo>
                  <a:lnTo>
                    <a:pt x="917346" y="21437"/>
                  </a:lnTo>
                  <a:lnTo>
                    <a:pt x="909955" y="53581"/>
                  </a:lnTo>
                  <a:lnTo>
                    <a:pt x="910262" y="63346"/>
                  </a:lnTo>
                  <a:lnTo>
                    <a:pt x="920762" y="87515"/>
                  </a:lnTo>
                  <a:lnTo>
                    <a:pt x="925131" y="87515"/>
                  </a:lnTo>
                  <a:lnTo>
                    <a:pt x="929601" y="87515"/>
                  </a:lnTo>
                  <a:lnTo>
                    <a:pt x="940308" y="53581"/>
                  </a:lnTo>
                  <a:lnTo>
                    <a:pt x="940010" y="43825"/>
                  </a:lnTo>
                  <a:lnTo>
                    <a:pt x="929601" y="19646"/>
                  </a:lnTo>
                  <a:lnTo>
                    <a:pt x="925131" y="19646"/>
                  </a:lnTo>
                  <a:close/>
                </a:path>
                <a:path w="1121410" h="227329">
                  <a:moveTo>
                    <a:pt x="707898" y="2984"/>
                  </a:moveTo>
                  <a:lnTo>
                    <a:pt x="850925" y="2984"/>
                  </a:lnTo>
                  <a:lnTo>
                    <a:pt x="850925" y="33337"/>
                  </a:lnTo>
                  <a:lnTo>
                    <a:pt x="842031" y="42993"/>
                  </a:lnTo>
                  <a:lnTo>
                    <a:pt x="833064" y="54548"/>
                  </a:lnTo>
                  <a:lnTo>
                    <a:pt x="806297" y="99902"/>
                  </a:lnTo>
                  <a:lnTo>
                    <a:pt x="787006" y="152628"/>
                  </a:lnTo>
                  <a:lnTo>
                    <a:pt x="778085" y="203259"/>
                  </a:lnTo>
                  <a:lnTo>
                    <a:pt x="777544" y="218186"/>
                  </a:lnTo>
                  <a:lnTo>
                    <a:pt x="737222" y="218186"/>
                  </a:lnTo>
                  <a:lnTo>
                    <a:pt x="742408" y="172494"/>
                  </a:lnTo>
                  <a:lnTo>
                    <a:pt x="755891" y="125907"/>
                  </a:lnTo>
                  <a:lnTo>
                    <a:pt x="776485" y="81378"/>
                  </a:lnTo>
                  <a:lnTo>
                    <a:pt x="802995" y="41821"/>
                  </a:lnTo>
                  <a:lnTo>
                    <a:pt x="707898" y="41821"/>
                  </a:lnTo>
                  <a:lnTo>
                    <a:pt x="707898" y="2984"/>
                  </a:lnTo>
                  <a:close/>
                </a:path>
                <a:path w="1121410" h="227329">
                  <a:moveTo>
                    <a:pt x="242227" y="0"/>
                  </a:moveTo>
                  <a:lnTo>
                    <a:pt x="286283" y="0"/>
                  </a:lnTo>
                  <a:lnTo>
                    <a:pt x="286283" y="96888"/>
                  </a:lnTo>
                  <a:lnTo>
                    <a:pt x="375285" y="0"/>
                  </a:lnTo>
                  <a:lnTo>
                    <a:pt x="434517" y="0"/>
                  </a:lnTo>
                  <a:lnTo>
                    <a:pt x="352361" y="84988"/>
                  </a:lnTo>
                  <a:lnTo>
                    <a:pt x="438988" y="218186"/>
                  </a:lnTo>
                  <a:lnTo>
                    <a:pt x="381977" y="218186"/>
                  </a:lnTo>
                  <a:lnTo>
                    <a:pt x="322008" y="115798"/>
                  </a:lnTo>
                  <a:lnTo>
                    <a:pt x="286283" y="152260"/>
                  </a:lnTo>
                  <a:lnTo>
                    <a:pt x="286283" y="218186"/>
                  </a:lnTo>
                  <a:lnTo>
                    <a:pt x="242227" y="218186"/>
                  </a:lnTo>
                  <a:lnTo>
                    <a:pt x="242227" y="0"/>
                  </a:lnTo>
                  <a:close/>
                </a:path>
                <a:path w="1121410" h="227329">
                  <a:moveTo>
                    <a:pt x="84988" y="0"/>
                  </a:moveTo>
                  <a:lnTo>
                    <a:pt x="131572" y="0"/>
                  </a:lnTo>
                  <a:lnTo>
                    <a:pt x="218935" y="218186"/>
                  </a:lnTo>
                  <a:lnTo>
                    <a:pt x="171005" y="218186"/>
                  </a:lnTo>
                  <a:lnTo>
                    <a:pt x="151955" y="168630"/>
                  </a:lnTo>
                  <a:lnTo>
                    <a:pt x="64744" y="168630"/>
                  </a:lnTo>
                  <a:lnTo>
                    <a:pt x="46736" y="218186"/>
                  </a:lnTo>
                  <a:lnTo>
                    <a:pt x="0" y="218186"/>
                  </a:lnTo>
                  <a:lnTo>
                    <a:pt x="84988" y="0"/>
                  </a:lnTo>
                  <a:close/>
                </a:path>
              </a:pathLst>
            </a:custGeom>
            <a:ln w="12192">
              <a:solidFill>
                <a:srgbClr val="558ED5"/>
              </a:solidFill>
            </a:ln>
          </p:spPr>
          <p:txBody>
            <a:bodyPr wrap="square" lIns="0" tIns="0" rIns="0" bIns="0" rtlCol="0"/>
            <a:lstStyle/>
            <a:p>
              <a:endParaRPr dirty="0"/>
            </a:p>
          </p:txBody>
        </p:sp>
        <p:pic>
          <p:nvPicPr>
            <p:cNvPr id="12" name="object 12"/>
            <p:cNvPicPr/>
            <p:nvPr/>
          </p:nvPicPr>
          <p:blipFill>
            <a:blip r:embed="rId7" cstate="print"/>
            <a:stretch>
              <a:fillRect/>
            </a:stretch>
          </p:blipFill>
          <p:spPr>
            <a:xfrm>
              <a:off x="787634" y="6133063"/>
              <a:ext cx="108038" cy="231266"/>
            </a:xfrm>
            <a:prstGeom prst="rect">
              <a:avLst/>
            </a:prstGeom>
          </p:spPr>
        </p:pic>
        <p:sp>
          <p:nvSpPr>
            <p:cNvPr id="13" name="object 13"/>
            <p:cNvSpPr/>
            <p:nvPr/>
          </p:nvSpPr>
          <p:spPr>
            <a:xfrm>
              <a:off x="1121187" y="6136327"/>
              <a:ext cx="195580" cy="230504"/>
            </a:xfrm>
            <a:custGeom>
              <a:avLst/>
              <a:gdLst/>
              <a:ahLst/>
              <a:cxnLst/>
              <a:rect l="l" t="t" r="r" b="b"/>
              <a:pathLst>
                <a:path w="195580" h="230504">
                  <a:moveTo>
                    <a:pt x="164909" y="0"/>
                  </a:moveTo>
                  <a:lnTo>
                    <a:pt x="194970" y="0"/>
                  </a:lnTo>
                  <a:lnTo>
                    <a:pt x="79629" y="230238"/>
                  </a:lnTo>
                  <a:lnTo>
                    <a:pt x="48666" y="230238"/>
                  </a:lnTo>
                  <a:lnTo>
                    <a:pt x="164909" y="0"/>
                  </a:lnTo>
                  <a:close/>
                </a:path>
                <a:path w="195580" h="230504">
                  <a:moveTo>
                    <a:pt x="47777" y="0"/>
                  </a:moveTo>
                  <a:lnTo>
                    <a:pt x="83426" y="14071"/>
                  </a:lnTo>
                  <a:lnTo>
                    <a:pt x="96291" y="57607"/>
                  </a:lnTo>
                  <a:lnTo>
                    <a:pt x="95488" y="71316"/>
                  </a:lnTo>
                  <a:lnTo>
                    <a:pt x="76415" y="107245"/>
                  </a:lnTo>
                  <a:lnTo>
                    <a:pt x="48526" y="115201"/>
                  </a:lnTo>
                  <a:lnTo>
                    <a:pt x="37755" y="114322"/>
                  </a:lnTo>
                  <a:lnTo>
                    <a:pt x="3219" y="83216"/>
                  </a:lnTo>
                  <a:lnTo>
                    <a:pt x="0" y="57607"/>
                  </a:lnTo>
                  <a:lnTo>
                    <a:pt x="804" y="43896"/>
                  </a:lnTo>
                  <a:lnTo>
                    <a:pt x="19888" y="7956"/>
                  </a:lnTo>
                  <a:lnTo>
                    <a:pt x="47777" y="0"/>
                  </a:lnTo>
                  <a:close/>
                </a:path>
              </a:pathLst>
            </a:custGeom>
            <a:ln w="12192">
              <a:solidFill>
                <a:srgbClr val="558ED5"/>
              </a:solidFill>
            </a:ln>
          </p:spPr>
          <p:txBody>
            <a:bodyPr wrap="square" lIns="0" tIns="0" rIns="0" bIns="0" rtlCol="0"/>
            <a:lstStyle/>
            <a:p>
              <a:endParaRPr dirty="0"/>
            </a:p>
          </p:txBody>
        </p:sp>
        <p:pic>
          <p:nvPicPr>
            <p:cNvPr id="14" name="object 14"/>
            <p:cNvPicPr/>
            <p:nvPr/>
          </p:nvPicPr>
          <p:blipFill>
            <a:blip r:embed="rId8" cstate="print"/>
            <a:stretch>
              <a:fillRect/>
            </a:stretch>
          </p:blipFill>
          <p:spPr>
            <a:xfrm>
              <a:off x="2601468" y="4209288"/>
              <a:ext cx="1176527" cy="284987"/>
            </a:xfrm>
            <a:prstGeom prst="rect">
              <a:avLst/>
            </a:prstGeom>
          </p:spPr>
        </p:pic>
        <p:pic>
          <p:nvPicPr>
            <p:cNvPr id="15" name="object 15"/>
            <p:cNvPicPr/>
            <p:nvPr/>
          </p:nvPicPr>
          <p:blipFill>
            <a:blip r:embed="rId9" cstate="print"/>
            <a:stretch>
              <a:fillRect/>
            </a:stretch>
          </p:blipFill>
          <p:spPr>
            <a:xfrm>
              <a:off x="2614377" y="4225231"/>
              <a:ext cx="1133830" cy="242874"/>
            </a:xfrm>
            <a:prstGeom prst="rect">
              <a:avLst/>
            </a:prstGeom>
          </p:spPr>
        </p:pic>
        <p:pic>
          <p:nvPicPr>
            <p:cNvPr id="16" name="object 16"/>
            <p:cNvPicPr/>
            <p:nvPr/>
          </p:nvPicPr>
          <p:blipFill>
            <a:blip r:embed="rId10" cstate="print"/>
            <a:stretch>
              <a:fillRect/>
            </a:stretch>
          </p:blipFill>
          <p:spPr>
            <a:xfrm>
              <a:off x="2487168" y="6195059"/>
              <a:ext cx="1016507" cy="284987"/>
            </a:xfrm>
            <a:prstGeom prst="rect">
              <a:avLst/>
            </a:prstGeom>
          </p:spPr>
        </p:pic>
        <p:sp>
          <p:nvSpPr>
            <p:cNvPr id="17" name="object 17"/>
            <p:cNvSpPr/>
            <p:nvPr/>
          </p:nvSpPr>
          <p:spPr>
            <a:xfrm>
              <a:off x="2506105" y="6216991"/>
              <a:ext cx="961390" cy="231140"/>
            </a:xfrm>
            <a:custGeom>
              <a:avLst/>
              <a:gdLst/>
              <a:ahLst/>
              <a:cxnLst/>
              <a:rect l="l" t="t" r="r" b="b"/>
              <a:pathLst>
                <a:path w="961389" h="231139">
                  <a:moveTo>
                    <a:pt x="913130" y="115341"/>
                  </a:moveTo>
                  <a:lnTo>
                    <a:pt x="872304" y="137506"/>
                  </a:lnTo>
                  <a:lnTo>
                    <a:pt x="865060" y="172948"/>
                  </a:lnTo>
                  <a:lnTo>
                    <a:pt x="865865" y="186718"/>
                  </a:lnTo>
                  <a:lnTo>
                    <a:pt x="884994" y="222731"/>
                  </a:lnTo>
                  <a:lnTo>
                    <a:pt x="913587" y="230682"/>
                  </a:lnTo>
                  <a:lnTo>
                    <a:pt x="924026" y="229799"/>
                  </a:lnTo>
                  <a:lnTo>
                    <a:pt x="954837" y="206730"/>
                  </a:lnTo>
                  <a:lnTo>
                    <a:pt x="908469" y="206730"/>
                  </a:lnTo>
                  <a:lnTo>
                    <a:pt x="905052" y="204889"/>
                  </a:lnTo>
                  <a:lnTo>
                    <a:pt x="897661" y="172796"/>
                  </a:lnTo>
                  <a:lnTo>
                    <a:pt x="897968" y="163030"/>
                  </a:lnTo>
                  <a:lnTo>
                    <a:pt x="908367" y="138861"/>
                  </a:lnTo>
                  <a:lnTo>
                    <a:pt x="954662" y="138861"/>
                  </a:lnTo>
                  <a:lnTo>
                    <a:pt x="954113" y="137506"/>
                  </a:lnTo>
                  <a:lnTo>
                    <a:pt x="948486" y="129489"/>
                  </a:lnTo>
                  <a:lnTo>
                    <a:pt x="941447" y="123303"/>
                  </a:lnTo>
                  <a:lnTo>
                    <a:pt x="933208" y="118881"/>
                  </a:lnTo>
                  <a:lnTo>
                    <a:pt x="923769" y="116226"/>
                  </a:lnTo>
                  <a:lnTo>
                    <a:pt x="913130" y="115341"/>
                  </a:lnTo>
                  <a:close/>
                </a:path>
                <a:path w="961389" h="231139">
                  <a:moveTo>
                    <a:pt x="912837" y="0"/>
                  </a:moveTo>
                  <a:lnTo>
                    <a:pt x="882777" y="0"/>
                  </a:lnTo>
                  <a:lnTo>
                    <a:pt x="766533" y="230238"/>
                  </a:lnTo>
                  <a:lnTo>
                    <a:pt x="797496" y="230238"/>
                  </a:lnTo>
                  <a:lnTo>
                    <a:pt x="912837" y="0"/>
                  </a:lnTo>
                  <a:close/>
                </a:path>
                <a:path w="961389" h="231139">
                  <a:moveTo>
                    <a:pt x="954662" y="138861"/>
                  </a:moveTo>
                  <a:lnTo>
                    <a:pt x="917308" y="138861"/>
                  </a:lnTo>
                  <a:lnTo>
                    <a:pt x="920775" y="140652"/>
                  </a:lnTo>
                  <a:lnTo>
                    <a:pt x="923251" y="144221"/>
                  </a:lnTo>
                  <a:lnTo>
                    <a:pt x="925335" y="148743"/>
                  </a:lnTo>
                  <a:lnTo>
                    <a:pt x="926823" y="155013"/>
                  </a:lnTo>
                  <a:lnTo>
                    <a:pt x="927716" y="163030"/>
                  </a:lnTo>
                  <a:lnTo>
                    <a:pt x="928009" y="172948"/>
                  </a:lnTo>
                  <a:lnTo>
                    <a:pt x="927707" y="182561"/>
                  </a:lnTo>
                  <a:lnTo>
                    <a:pt x="917308" y="206730"/>
                  </a:lnTo>
                  <a:lnTo>
                    <a:pt x="954837" y="206730"/>
                  </a:lnTo>
                  <a:lnTo>
                    <a:pt x="958134" y="198577"/>
                  </a:lnTo>
                  <a:lnTo>
                    <a:pt x="960547" y="186718"/>
                  </a:lnTo>
                  <a:lnTo>
                    <a:pt x="961351" y="172948"/>
                  </a:lnTo>
                  <a:lnTo>
                    <a:pt x="960547" y="159237"/>
                  </a:lnTo>
                  <a:lnTo>
                    <a:pt x="958134" y="147423"/>
                  </a:lnTo>
                  <a:lnTo>
                    <a:pt x="954662" y="138861"/>
                  </a:lnTo>
                  <a:close/>
                </a:path>
                <a:path w="961389" h="231139">
                  <a:moveTo>
                    <a:pt x="765644" y="0"/>
                  </a:moveTo>
                  <a:lnTo>
                    <a:pt x="725111" y="22165"/>
                  </a:lnTo>
                  <a:lnTo>
                    <a:pt x="717867" y="57607"/>
                  </a:lnTo>
                  <a:lnTo>
                    <a:pt x="718672" y="71372"/>
                  </a:lnTo>
                  <a:lnTo>
                    <a:pt x="737801" y="107288"/>
                  </a:lnTo>
                  <a:lnTo>
                    <a:pt x="766394" y="115201"/>
                  </a:lnTo>
                  <a:lnTo>
                    <a:pt x="776833" y="114318"/>
                  </a:lnTo>
                  <a:lnTo>
                    <a:pt x="807656" y="91236"/>
                  </a:lnTo>
                  <a:lnTo>
                    <a:pt x="761276" y="91236"/>
                  </a:lnTo>
                  <a:lnTo>
                    <a:pt x="757859" y="89446"/>
                  </a:lnTo>
                  <a:lnTo>
                    <a:pt x="750468" y="57302"/>
                  </a:lnTo>
                  <a:lnTo>
                    <a:pt x="750775" y="47536"/>
                  </a:lnTo>
                  <a:lnTo>
                    <a:pt x="761276" y="23367"/>
                  </a:lnTo>
                  <a:lnTo>
                    <a:pt x="807453" y="23367"/>
                  </a:lnTo>
                  <a:lnTo>
                    <a:pt x="806925" y="22065"/>
                  </a:lnTo>
                  <a:lnTo>
                    <a:pt x="801293" y="14071"/>
                  </a:lnTo>
                  <a:lnTo>
                    <a:pt x="794235" y="7918"/>
                  </a:lnTo>
                  <a:lnTo>
                    <a:pt x="785941" y="3521"/>
                  </a:lnTo>
                  <a:lnTo>
                    <a:pt x="776410" y="880"/>
                  </a:lnTo>
                  <a:lnTo>
                    <a:pt x="765644" y="0"/>
                  </a:lnTo>
                  <a:close/>
                </a:path>
                <a:path w="961389" h="231139">
                  <a:moveTo>
                    <a:pt x="807453" y="23367"/>
                  </a:moveTo>
                  <a:lnTo>
                    <a:pt x="770115" y="23367"/>
                  </a:lnTo>
                  <a:lnTo>
                    <a:pt x="773582" y="25209"/>
                  </a:lnTo>
                  <a:lnTo>
                    <a:pt x="776058" y="28879"/>
                  </a:lnTo>
                  <a:lnTo>
                    <a:pt x="778142" y="33335"/>
                  </a:lnTo>
                  <a:lnTo>
                    <a:pt x="779630" y="39557"/>
                  </a:lnTo>
                  <a:lnTo>
                    <a:pt x="780523" y="47546"/>
                  </a:lnTo>
                  <a:lnTo>
                    <a:pt x="780821" y="57302"/>
                  </a:lnTo>
                  <a:lnTo>
                    <a:pt x="780523" y="67067"/>
                  </a:lnTo>
                  <a:lnTo>
                    <a:pt x="770115" y="91236"/>
                  </a:lnTo>
                  <a:lnTo>
                    <a:pt x="807656" y="91236"/>
                  </a:lnTo>
                  <a:lnTo>
                    <a:pt x="810945" y="83126"/>
                  </a:lnTo>
                  <a:lnTo>
                    <a:pt x="813356" y="71316"/>
                  </a:lnTo>
                  <a:lnTo>
                    <a:pt x="814158" y="57607"/>
                  </a:lnTo>
                  <a:lnTo>
                    <a:pt x="813356" y="43834"/>
                  </a:lnTo>
                  <a:lnTo>
                    <a:pt x="810945" y="31986"/>
                  </a:lnTo>
                  <a:lnTo>
                    <a:pt x="807453" y="23367"/>
                  </a:lnTo>
                  <a:close/>
                </a:path>
                <a:path w="961389" h="231139">
                  <a:moveTo>
                    <a:pt x="262026" y="3721"/>
                  </a:moveTo>
                  <a:lnTo>
                    <a:pt x="217970" y="3721"/>
                  </a:lnTo>
                  <a:lnTo>
                    <a:pt x="217970" y="221907"/>
                  </a:lnTo>
                  <a:lnTo>
                    <a:pt x="262026" y="221907"/>
                  </a:lnTo>
                  <a:lnTo>
                    <a:pt x="262026" y="3721"/>
                  </a:lnTo>
                  <a:close/>
                </a:path>
                <a:path w="961389" h="231139">
                  <a:moveTo>
                    <a:pt x="44056" y="3721"/>
                  </a:moveTo>
                  <a:lnTo>
                    <a:pt x="0" y="3721"/>
                  </a:lnTo>
                  <a:lnTo>
                    <a:pt x="0" y="221907"/>
                  </a:lnTo>
                  <a:lnTo>
                    <a:pt x="44056" y="221907"/>
                  </a:lnTo>
                  <a:lnTo>
                    <a:pt x="44056" y="126504"/>
                  </a:lnTo>
                  <a:lnTo>
                    <a:pt x="174434" y="126504"/>
                  </a:lnTo>
                  <a:lnTo>
                    <a:pt x="174434" y="89598"/>
                  </a:lnTo>
                  <a:lnTo>
                    <a:pt x="44056" y="89598"/>
                  </a:lnTo>
                  <a:lnTo>
                    <a:pt x="44056" y="3721"/>
                  </a:lnTo>
                  <a:close/>
                </a:path>
                <a:path w="961389" h="231139">
                  <a:moveTo>
                    <a:pt x="174434" y="126504"/>
                  </a:moveTo>
                  <a:lnTo>
                    <a:pt x="130378" y="126504"/>
                  </a:lnTo>
                  <a:lnTo>
                    <a:pt x="130378" y="221907"/>
                  </a:lnTo>
                  <a:lnTo>
                    <a:pt x="174434" y="221907"/>
                  </a:lnTo>
                  <a:lnTo>
                    <a:pt x="174434" y="126504"/>
                  </a:lnTo>
                  <a:close/>
                </a:path>
                <a:path w="961389" h="231139">
                  <a:moveTo>
                    <a:pt x="174434" y="3721"/>
                  </a:moveTo>
                  <a:lnTo>
                    <a:pt x="130378" y="3721"/>
                  </a:lnTo>
                  <a:lnTo>
                    <a:pt x="130378" y="89598"/>
                  </a:lnTo>
                  <a:lnTo>
                    <a:pt x="174434" y="89598"/>
                  </a:lnTo>
                  <a:lnTo>
                    <a:pt x="174434" y="3721"/>
                  </a:lnTo>
                  <a:close/>
                </a:path>
                <a:path w="961389" h="231139">
                  <a:moveTo>
                    <a:pt x="655421" y="64300"/>
                  </a:moveTo>
                  <a:lnTo>
                    <a:pt x="613600" y="64300"/>
                  </a:lnTo>
                  <a:lnTo>
                    <a:pt x="613600" y="221907"/>
                  </a:lnTo>
                  <a:lnTo>
                    <a:pt x="655421" y="221907"/>
                  </a:lnTo>
                  <a:lnTo>
                    <a:pt x="655421" y="64300"/>
                  </a:lnTo>
                  <a:close/>
                </a:path>
                <a:path w="961389" h="231139">
                  <a:moveTo>
                    <a:pt x="655421" y="2832"/>
                  </a:moveTo>
                  <a:lnTo>
                    <a:pt x="621487" y="2832"/>
                  </a:lnTo>
                  <a:lnTo>
                    <a:pt x="617162" y="12492"/>
                  </a:lnTo>
                  <a:lnTo>
                    <a:pt x="611331" y="21529"/>
                  </a:lnTo>
                  <a:lnTo>
                    <a:pt x="576651" y="50287"/>
                  </a:lnTo>
                  <a:lnTo>
                    <a:pt x="559574" y="58051"/>
                  </a:lnTo>
                  <a:lnTo>
                    <a:pt x="559574" y="95999"/>
                  </a:lnTo>
                  <a:lnTo>
                    <a:pt x="574617" y="90167"/>
                  </a:lnTo>
                  <a:lnTo>
                    <a:pt x="588635" y="82940"/>
                  </a:lnTo>
                  <a:lnTo>
                    <a:pt x="601629" y="74318"/>
                  </a:lnTo>
                  <a:lnTo>
                    <a:pt x="613600" y="64300"/>
                  </a:lnTo>
                  <a:lnTo>
                    <a:pt x="655421" y="64300"/>
                  </a:lnTo>
                  <a:lnTo>
                    <a:pt x="655421" y="2832"/>
                  </a:lnTo>
                  <a:close/>
                </a:path>
                <a:path w="961389" h="231139">
                  <a:moveTo>
                    <a:pt x="514605" y="37515"/>
                  </a:moveTo>
                  <a:lnTo>
                    <a:pt x="459066" y="37515"/>
                  </a:lnTo>
                  <a:lnTo>
                    <a:pt x="465988" y="40017"/>
                  </a:lnTo>
                  <a:lnTo>
                    <a:pt x="476008" y="50037"/>
                  </a:lnTo>
                  <a:lnTo>
                    <a:pt x="478510" y="57200"/>
                  </a:lnTo>
                  <a:lnTo>
                    <a:pt x="478435" y="67424"/>
                  </a:lnTo>
                  <a:lnTo>
                    <a:pt x="477972" y="72878"/>
                  </a:lnTo>
                  <a:lnTo>
                    <a:pt x="458017" y="105744"/>
                  </a:lnTo>
                  <a:lnTo>
                    <a:pt x="435203" y="127850"/>
                  </a:lnTo>
                  <a:lnTo>
                    <a:pt x="419097" y="143343"/>
                  </a:lnTo>
                  <a:lnTo>
                    <a:pt x="388175" y="180162"/>
                  </a:lnTo>
                  <a:lnTo>
                    <a:pt x="373888" y="221907"/>
                  </a:lnTo>
                  <a:lnTo>
                    <a:pt x="520484" y="221907"/>
                  </a:lnTo>
                  <a:lnTo>
                    <a:pt x="520484" y="183057"/>
                  </a:lnTo>
                  <a:lnTo>
                    <a:pt x="437438" y="183057"/>
                  </a:lnTo>
                  <a:lnTo>
                    <a:pt x="439623" y="179298"/>
                  </a:lnTo>
                  <a:lnTo>
                    <a:pt x="471068" y="147345"/>
                  </a:lnTo>
                  <a:lnTo>
                    <a:pt x="480208" y="138797"/>
                  </a:lnTo>
                  <a:lnTo>
                    <a:pt x="508374" y="105248"/>
                  </a:lnTo>
                  <a:lnTo>
                    <a:pt x="520348" y="66535"/>
                  </a:lnTo>
                  <a:lnTo>
                    <a:pt x="520441" y="63088"/>
                  </a:lnTo>
                  <a:lnTo>
                    <a:pt x="519331" y="51135"/>
                  </a:lnTo>
                  <a:lnTo>
                    <a:pt x="515872" y="39777"/>
                  </a:lnTo>
                  <a:lnTo>
                    <a:pt x="514605" y="37515"/>
                  </a:lnTo>
                  <a:close/>
                </a:path>
                <a:path w="961389" h="231139">
                  <a:moveTo>
                    <a:pt x="451281" y="2832"/>
                  </a:moveTo>
                  <a:lnTo>
                    <a:pt x="412605" y="11292"/>
                  </a:lnTo>
                  <a:lnTo>
                    <a:pt x="381655" y="51382"/>
                  </a:lnTo>
                  <a:lnTo>
                    <a:pt x="378802" y="67424"/>
                  </a:lnTo>
                  <a:lnTo>
                    <a:pt x="420471" y="71589"/>
                  </a:lnTo>
                  <a:lnTo>
                    <a:pt x="421479" y="63088"/>
                  </a:lnTo>
                  <a:lnTo>
                    <a:pt x="423302" y="55891"/>
                  </a:lnTo>
                  <a:lnTo>
                    <a:pt x="425941" y="49996"/>
                  </a:lnTo>
                  <a:lnTo>
                    <a:pt x="429399" y="45402"/>
                  </a:lnTo>
                  <a:lnTo>
                    <a:pt x="434555" y="40144"/>
                  </a:lnTo>
                  <a:lnTo>
                    <a:pt x="441502" y="37515"/>
                  </a:lnTo>
                  <a:lnTo>
                    <a:pt x="514605" y="37515"/>
                  </a:lnTo>
                  <a:lnTo>
                    <a:pt x="510106" y="29480"/>
                  </a:lnTo>
                  <a:lnTo>
                    <a:pt x="502031" y="20243"/>
                  </a:lnTo>
                  <a:lnTo>
                    <a:pt x="491936" y="12626"/>
                  </a:lnTo>
                  <a:lnTo>
                    <a:pt x="480113" y="7185"/>
                  </a:lnTo>
                  <a:lnTo>
                    <a:pt x="466562" y="3920"/>
                  </a:lnTo>
                  <a:lnTo>
                    <a:pt x="451281" y="2832"/>
                  </a:lnTo>
                  <a:close/>
                </a:path>
              </a:pathLst>
            </a:custGeom>
            <a:solidFill>
              <a:srgbClr val="558ED5"/>
            </a:solidFill>
          </p:spPr>
          <p:txBody>
            <a:bodyPr wrap="square" lIns="0" tIns="0" rIns="0" bIns="0" rtlCol="0"/>
            <a:lstStyle/>
            <a:p>
              <a:endParaRPr dirty="0"/>
            </a:p>
          </p:txBody>
        </p:sp>
        <p:sp>
          <p:nvSpPr>
            <p:cNvPr id="18" name="object 18"/>
            <p:cNvSpPr/>
            <p:nvPr/>
          </p:nvSpPr>
          <p:spPr>
            <a:xfrm>
              <a:off x="2506105" y="6220712"/>
              <a:ext cx="961390" cy="227329"/>
            </a:xfrm>
            <a:custGeom>
              <a:avLst/>
              <a:gdLst/>
              <a:ahLst/>
              <a:cxnLst/>
              <a:rect l="l" t="t" r="r" b="b"/>
              <a:pathLst>
                <a:path w="961389" h="227329">
                  <a:moveTo>
                    <a:pt x="912837" y="135140"/>
                  </a:moveTo>
                  <a:lnTo>
                    <a:pt x="908367" y="135140"/>
                  </a:lnTo>
                  <a:lnTo>
                    <a:pt x="904951" y="136931"/>
                  </a:lnTo>
                  <a:lnTo>
                    <a:pt x="897661" y="169075"/>
                  </a:lnTo>
                  <a:lnTo>
                    <a:pt x="897968" y="178831"/>
                  </a:lnTo>
                  <a:lnTo>
                    <a:pt x="908469" y="203009"/>
                  </a:lnTo>
                  <a:lnTo>
                    <a:pt x="912837" y="203009"/>
                  </a:lnTo>
                  <a:lnTo>
                    <a:pt x="917308" y="203009"/>
                  </a:lnTo>
                  <a:lnTo>
                    <a:pt x="928014" y="169075"/>
                  </a:lnTo>
                  <a:lnTo>
                    <a:pt x="927716" y="159309"/>
                  </a:lnTo>
                  <a:lnTo>
                    <a:pt x="917308" y="135140"/>
                  </a:lnTo>
                  <a:lnTo>
                    <a:pt x="912837" y="135140"/>
                  </a:lnTo>
                  <a:close/>
                </a:path>
                <a:path w="961389" h="227329">
                  <a:moveTo>
                    <a:pt x="913130" y="111620"/>
                  </a:moveTo>
                  <a:lnTo>
                    <a:pt x="954113" y="133785"/>
                  </a:lnTo>
                  <a:lnTo>
                    <a:pt x="961351" y="169227"/>
                  </a:lnTo>
                  <a:lnTo>
                    <a:pt x="960547" y="182997"/>
                  </a:lnTo>
                  <a:lnTo>
                    <a:pt x="941476" y="219010"/>
                  </a:lnTo>
                  <a:lnTo>
                    <a:pt x="913587" y="226961"/>
                  </a:lnTo>
                  <a:lnTo>
                    <a:pt x="902816" y="226078"/>
                  </a:lnTo>
                  <a:lnTo>
                    <a:pt x="868279" y="194856"/>
                  </a:lnTo>
                  <a:lnTo>
                    <a:pt x="865060" y="169227"/>
                  </a:lnTo>
                  <a:lnTo>
                    <a:pt x="865865" y="155516"/>
                  </a:lnTo>
                  <a:lnTo>
                    <a:pt x="884967" y="119582"/>
                  </a:lnTo>
                  <a:lnTo>
                    <a:pt x="913130" y="111620"/>
                  </a:lnTo>
                  <a:close/>
                </a:path>
                <a:path w="961389" h="227329">
                  <a:moveTo>
                    <a:pt x="765644" y="19646"/>
                  </a:moveTo>
                  <a:lnTo>
                    <a:pt x="761276" y="19646"/>
                  </a:lnTo>
                  <a:lnTo>
                    <a:pt x="757859" y="21437"/>
                  </a:lnTo>
                  <a:lnTo>
                    <a:pt x="750468" y="53581"/>
                  </a:lnTo>
                  <a:lnTo>
                    <a:pt x="750775" y="63346"/>
                  </a:lnTo>
                  <a:lnTo>
                    <a:pt x="761276" y="87515"/>
                  </a:lnTo>
                  <a:lnTo>
                    <a:pt x="765644" y="87515"/>
                  </a:lnTo>
                  <a:lnTo>
                    <a:pt x="770115" y="87515"/>
                  </a:lnTo>
                  <a:lnTo>
                    <a:pt x="780821" y="53581"/>
                  </a:lnTo>
                  <a:lnTo>
                    <a:pt x="780523" y="43825"/>
                  </a:lnTo>
                  <a:lnTo>
                    <a:pt x="770115" y="19646"/>
                  </a:lnTo>
                  <a:lnTo>
                    <a:pt x="765644" y="19646"/>
                  </a:lnTo>
                  <a:close/>
                </a:path>
                <a:path w="961389" h="227329">
                  <a:moveTo>
                    <a:pt x="217970" y="0"/>
                  </a:moveTo>
                  <a:lnTo>
                    <a:pt x="262026" y="0"/>
                  </a:lnTo>
                  <a:lnTo>
                    <a:pt x="262026" y="218185"/>
                  </a:lnTo>
                  <a:lnTo>
                    <a:pt x="217970" y="218185"/>
                  </a:lnTo>
                  <a:lnTo>
                    <a:pt x="217970" y="0"/>
                  </a:lnTo>
                  <a:close/>
                </a:path>
                <a:path w="961389" h="227329">
                  <a:moveTo>
                    <a:pt x="0" y="0"/>
                  </a:moveTo>
                  <a:lnTo>
                    <a:pt x="44056" y="0"/>
                  </a:lnTo>
                  <a:lnTo>
                    <a:pt x="44056" y="85877"/>
                  </a:lnTo>
                  <a:lnTo>
                    <a:pt x="130378" y="85877"/>
                  </a:lnTo>
                  <a:lnTo>
                    <a:pt x="130378" y="0"/>
                  </a:lnTo>
                  <a:lnTo>
                    <a:pt x="174434" y="0"/>
                  </a:lnTo>
                  <a:lnTo>
                    <a:pt x="174434" y="218185"/>
                  </a:lnTo>
                  <a:lnTo>
                    <a:pt x="130378" y="218185"/>
                  </a:lnTo>
                  <a:lnTo>
                    <a:pt x="130378" y="122783"/>
                  </a:lnTo>
                  <a:lnTo>
                    <a:pt x="44056" y="122783"/>
                  </a:lnTo>
                  <a:lnTo>
                    <a:pt x="44056" y="218185"/>
                  </a:lnTo>
                  <a:lnTo>
                    <a:pt x="0" y="218185"/>
                  </a:lnTo>
                  <a:lnTo>
                    <a:pt x="0" y="0"/>
                  </a:lnTo>
                  <a:close/>
                </a:path>
              </a:pathLst>
            </a:custGeom>
            <a:ln w="12192">
              <a:solidFill>
                <a:srgbClr val="558ED5"/>
              </a:solidFill>
            </a:ln>
          </p:spPr>
          <p:txBody>
            <a:bodyPr wrap="square" lIns="0" tIns="0" rIns="0" bIns="0" rtlCol="0"/>
            <a:lstStyle/>
            <a:p>
              <a:endParaRPr dirty="0"/>
            </a:p>
          </p:txBody>
        </p:sp>
        <p:pic>
          <p:nvPicPr>
            <p:cNvPr id="19" name="object 19"/>
            <p:cNvPicPr/>
            <p:nvPr/>
          </p:nvPicPr>
          <p:blipFill>
            <a:blip r:embed="rId7" cstate="print"/>
            <a:stretch>
              <a:fillRect/>
            </a:stretch>
          </p:blipFill>
          <p:spPr>
            <a:xfrm>
              <a:off x="3059583" y="6213727"/>
              <a:ext cx="108038" cy="231266"/>
            </a:xfrm>
            <a:prstGeom prst="rect">
              <a:avLst/>
            </a:prstGeom>
          </p:spPr>
        </p:pic>
        <p:pic>
          <p:nvPicPr>
            <p:cNvPr id="20" name="object 20"/>
            <p:cNvPicPr/>
            <p:nvPr/>
          </p:nvPicPr>
          <p:blipFill>
            <a:blip r:embed="rId11" cstate="print"/>
            <a:stretch>
              <a:fillRect/>
            </a:stretch>
          </p:blipFill>
          <p:spPr>
            <a:xfrm>
              <a:off x="2873896" y="6213727"/>
              <a:ext cx="158788" cy="231266"/>
            </a:xfrm>
            <a:prstGeom prst="rect">
              <a:avLst/>
            </a:prstGeom>
          </p:spPr>
        </p:pic>
        <p:sp>
          <p:nvSpPr>
            <p:cNvPr id="21" name="object 21"/>
            <p:cNvSpPr/>
            <p:nvPr/>
          </p:nvSpPr>
          <p:spPr>
            <a:xfrm>
              <a:off x="3223972" y="6216991"/>
              <a:ext cx="195580" cy="230504"/>
            </a:xfrm>
            <a:custGeom>
              <a:avLst/>
              <a:gdLst/>
              <a:ahLst/>
              <a:cxnLst/>
              <a:rect l="l" t="t" r="r" b="b"/>
              <a:pathLst>
                <a:path w="195579" h="230504">
                  <a:moveTo>
                    <a:pt x="164909" y="0"/>
                  </a:moveTo>
                  <a:lnTo>
                    <a:pt x="194970" y="0"/>
                  </a:lnTo>
                  <a:lnTo>
                    <a:pt x="79629" y="230238"/>
                  </a:lnTo>
                  <a:lnTo>
                    <a:pt x="48666" y="230238"/>
                  </a:lnTo>
                  <a:lnTo>
                    <a:pt x="164909" y="0"/>
                  </a:lnTo>
                  <a:close/>
                </a:path>
                <a:path w="195579" h="230504">
                  <a:moveTo>
                    <a:pt x="47777" y="0"/>
                  </a:moveTo>
                  <a:lnTo>
                    <a:pt x="83426" y="14071"/>
                  </a:lnTo>
                  <a:lnTo>
                    <a:pt x="96291" y="57607"/>
                  </a:lnTo>
                  <a:lnTo>
                    <a:pt x="95488" y="71316"/>
                  </a:lnTo>
                  <a:lnTo>
                    <a:pt x="76415" y="107245"/>
                  </a:lnTo>
                  <a:lnTo>
                    <a:pt x="48526" y="115201"/>
                  </a:lnTo>
                  <a:lnTo>
                    <a:pt x="37755" y="114322"/>
                  </a:lnTo>
                  <a:lnTo>
                    <a:pt x="3219" y="83216"/>
                  </a:lnTo>
                  <a:lnTo>
                    <a:pt x="0" y="57607"/>
                  </a:lnTo>
                  <a:lnTo>
                    <a:pt x="804" y="43896"/>
                  </a:lnTo>
                  <a:lnTo>
                    <a:pt x="19888" y="7956"/>
                  </a:lnTo>
                  <a:lnTo>
                    <a:pt x="47777" y="0"/>
                  </a:lnTo>
                  <a:close/>
                </a:path>
              </a:pathLst>
            </a:custGeom>
            <a:ln w="12192">
              <a:solidFill>
                <a:srgbClr val="558ED5"/>
              </a:solidFill>
            </a:ln>
          </p:spPr>
          <p:txBody>
            <a:bodyPr wrap="square" lIns="0" tIns="0" rIns="0" bIns="0" rtlCol="0"/>
            <a:lstStyle/>
            <a:p>
              <a:endParaRPr dirty="0"/>
            </a:p>
          </p:txBody>
        </p:sp>
        <p:pic>
          <p:nvPicPr>
            <p:cNvPr id="22" name="object 22"/>
            <p:cNvPicPr/>
            <p:nvPr/>
          </p:nvPicPr>
          <p:blipFill>
            <a:blip r:embed="rId12" cstate="print"/>
            <a:stretch>
              <a:fillRect/>
            </a:stretch>
          </p:blipFill>
          <p:spPr>
            <a:xfrm>
              <a:off x="7866887" y="3447288"/>
              <a:ext cx="1175003" cy="284987"/>
            </a:xfrm>
            <a:prstGeom prst="rect">
              <a:avLst/>
            </a:prstGeom>
          </p:spPr>
        </p:pic>
        <p:sp>
          <p:nvSpPr>
            <p:cNvPr id="23" name="object 23"/>
            <p:cNvSpPr/>
            <p:nvPr/>
          </p:nvSpPr>
          <p:spPr>
            <a:xfrm>
              <a:off x="7885424" y="3469327"/>
              <a:ext cx="1120775" cy="231140"/>
            </a:xfrm>
            <a:custGeom>
              <a:avLst/>
              <a:gdLst/>
              <a:ahLst/>
              <a:cxnLst/>
              <a:rect l="l" t="t" r="r" b="b"/>
              <a:pathLst>
                <a:path w="1120775" h="231139">
                  <a:moveTo>
                    <a:pt x="1072362" y="115341"/>
                  </a:moveTo>
                  <a:lnTo>
                    <a:pt x="1031536" y="137506"/>
                  </a:lnTo>
                  <a:lnTo>
                    <a:pt x="1024293" y="172948"/>
                  </a:lnTo>
                  <a:lnTo>
                    <a:pt x="1025097" y="186718"/>
                  </a:lnTo>
                  <a:lnTo>
                    <a:pt x="1044226" y="222731"/>
                  </a:lnTo>
                  <a:lnTo>
                    <a:pt x="1072819" y="230682"/>
                  </a:lnTo>
                  <a:lnTo>
                    <a:pt x="1083259" y="229799"/>
                  </a:lnTo>
                  <a:lnTo>
                    <a:pt x="1114069" y="206730"/>
                  </a:lnTo>
                  <a:lnTo>
                    <a:pt x="1067701" y="206730"/>
                  </a:lnTo>
                  <a:lnTo>
                    <a:pt x="1064285" y="204889"/>
                  </a:lnTo>
                  <a:lnTo>
                    <a:pt x="1056893" y="172796"/>
                  </a:lnTo>
                  <a:lnTo>
                    <a:pt x="1057200" y="163030"/>
                  </a:lnTo>
                  <a:lnTo>
                    <a:pt x="1067600" y="138861"/>
                  </a:lnTo>
                  <a:lnTo>
                    <a:pt x="1113895" y="138861"/>
                  </a:lnTo>
                  <a:lnTo>
                    <a:pt x="1113346" y="137506"/>
                  </a:lnTo>
                  <a:lnTo>
                    <a:pt x="1107719" y="129489"/>
                  </a:lnTo>
                  <a:lnTo>
                    <a:pt x="1100680" y="123303"/>
                  </a:lnTo>
                  <a:lnTo>
                    <a:pt x="1092441" y="118881"/>
                  </a:lnTo>
                  <a:lnTo>
                    <a:pt x="1083002" y="116226"/>
                  </a:lnTo>
                  <a:lnTo>
                    <a:pt x="1072362" y="115341"/>
                  </a:lnTo>
                  <a:close/>
                </a:path>
                <a:path w="1120775" h="231139">
                  <a:moveTo>
                    <a:pt x="1072070" y="0"/>
                  </a:moveTo>
                  <a:lnTo>
                    <a:pt x="1042009" y="0"/>
                  </a:lnTo>
                  <a:lnTo>
                    <a:pt x="925766" y="230238"/>
                  </a:lnTo>
                  <a:lnTo>
                    <a:pt x="956729" y="230238"/>
                  </a:lnTo>
                  <a:lnTo>
                    <a:pt x="1072070" y="0"/>
                  </a:lnTo>
                  <a:close/>
                </a:path>
                <a:path w="1120775" h="231139">
                  <a:moveTo>
                    <a:pt x="1113895" y="138861"/>
                  </a:moveTo>
                  <a:lnTo>
                    <a:pt x="1076540" y="138861"/>
                  </a:lnTo>
                  <a:lnTo>
                    <a:pt x="1080007" y="140652"/>
                  </a:lnTo>
                  <a:lnTo>
                    <a:pt x="1082484" y="144221"/>
                  </a:lnTo>
                  <a:lnTo>
                    <a:pt x="1084568" y="148743"/>
                  </a:lnTo>
                  <a:lnTo>
                    <a:pt x="1086056" y="155013"/>
                  </a:lnTo>
                  <a:lnTo>
                    <a:pt x="1086949" y="163030"/>
                  </a:lnTo>
                  <a:lnTo>
                    <a:pt x="1087242" y="172948"/>
                  </a:lnTo>
                  <a:lnTo>
                    <a:pt x="1086940" y="182561"/>
                  </a:lnTo>
                  <a:lnTo>
                    <a:pt x="1076540" y="206730"/>
                  </a:lnTo>
                  <a:lnTo>
                    <a:pt x="1114069" y="206730"/>
                  </a:lnTo>
                  <a:lnTo>
                    <a:pt x="1117366" y="198577"/>
                  </a:lnTo>
                  <a:lnTo>
                    <a:pt x="1119779" y="186718"/>
                  </a:lnTo>
                  <a:lnTo>
                    <a:pt x="1120584" y="172948"/>
                  </a:lnTo>
                  <a:lnTo>
                    <a:pt x="1119779" y="159237"/>
                  </a:lnTo>
                  <a:lnTo>
                    <a:pt x="1117366" y="147423"/>
                  </a:lnTo>
                  <a:lnTo>
                    <a:pt x="1113895" y="138861"/>
                  </a:lnTo>
                  <a:close/>
                </a:path>
                <a:path w="1120775" h="231139">
                  <a:moveTo>
                    <a:pt x="924877" y="0"/>
                  </a:moveTo>
                  <a:lnTo>
                    <a:pt x="884343" y="22165"/>
                  </a:lnTo>
                  <a:lnTo>
                    <a:pt x="877100" y="57607"/>
                  </a:lnTo>
                  <a:lnTo>
                    <a:pt x="877904" y="71372"/>
                  </a:lnTo>
                  <a:lnTo>
                    <a:pt x="897033" y="107288"/>
                  </a:lnTo>
                  <a:lnTo>
                    <a:pt x="925626" y="115201"/>
                  </a:lnTo>
                  <a:lnTo>
                    <a:pt x="936066" y="114318"/>
                  </a:lnTo>
                  <a:lnTo>
                    <a:pt x="966889" y="91236"/>
                  </a:lnTo>
                  <a:lnTo>
                    <a:pt x="920508" y="91236"/>
                  </a:lnTo>
                  <a:lnTo>
                    <a:pt x="917092" y="89446"/>
                  </a:lnTo>
                  <a:lnTo>
                    <a:pt x="909700" y="57302"/>
                  </a:lnTo>
                  <a:lnTo>
                    <a:pt x="910008" y="47536"/>
                  </a:lnTo>
                  <a:lnTo>
                    <a:pt x="920508" y="23368"/>
                  </a:lnTo>
                  <a:lnTo>
                    <a:pt x="966686" y="23368"/>
                  </a:lnTo>
                  <a:lnTo>
                    <a:pt x="966158" y="22065"/>
                  </a:lnTo>
                  <a:lnTo>
                    <a:pt x="960526" y="14071"/>
                  </a:lnTo>
                  <a:lnTo>
                    <a:pt x="953468" y="7918"/>
                  </a:lnTo>
                  <a:lnTo>
                    <a:pt x="945173" y="3521"/>
                  </a:lnTo>
                  <a:lnTo>
                    <a:pt x="935642" y="880"/>
                  </a:lnTo>
                  <a:lnTo>
                    <a:pt x="924877" y="0"/>
                  </a:lnTo>
                  <a:close/>
                </a:path>
                <a:path w="1120775" h="231139">
                  <a:moveTo>
                    <a:pt x="966686" y="23368"/>
                  </a:moveTo>
                  <a:lnTo>
                    <a:pt x="929347" y="23368"/>
                  </a:lnTo>
                  <a:lnTo>
                    <a:pt x="932814" y="25209"/>
                  </a:lnTo>
                  <a:lnTo>
                    <a:pt x="935291" y="28879"/>
                  </a:lnTo>
                  <a:lnTo>
                    <a:pt x="937375" y="33335"/>
                  </a:lnTo>
                  <a:lnTo>
                    <a:pt x="938863" y="39557"/>
                  </a:lnTo>
                  <a:lnTo>
                    <a:pt x="939756" y="47546"/>
                  </a:lnTo>
                  <a:lnTo>
                    <a:pt x="940053" y="57302"/>
                  </a:lnTo>
                  <a:lnTo>
                    <a:pt x="939756" y="67067"/>
                  </a:lnTo>
                  <a:lnTo>
                    <a:pt x="929347" y="91236"/>
                  </a:lnTo>
                  <a:lnTo>
                    <a:pt x="966889" y="91236"/>
                  </a:lnTo>
                  <a:lnTo>
                    <a:pt x="970178" y="83126"/>
                  </a:lnTo>
                  <a:lnTo>
                    <a:pt x="972588" y="71316"/>
                  </a:lnTo>
                  <a:lnTo>
                    <a:pt x="973391" y="57607"/>
                  </a:lnTo>
                  <a:lnTo>
                    <a:pt x="972588" y="43834"/>
                  </a:lnTo>
                  <a:lnTo>
                    <a:pt x="970178" y="31986"/>
                  </a:lnTo>
                  <a:lnTo>
                    <a:pt x="966686" y="23368"/>
                  </a:lnTo>
                  <a:close/>
                </a:path>
                <a:path w="1120775" h="231139">
                  <a:moveTo>
                    <a:pt x="364489" y="3721"/>
                  </a:moveTo>
                  <a:lnTo>
                    <a:pt x="317906" y="3721"/>
                  </a:lnTo>
                  <a:lnTo>
                    <a:pt x="232917" y="221907"/>
                  </a:lnTo>
                  <a:lnTo>
                    <a:pt x="279653" y="221907"/>
                  </a:lnTo>
                  <a:lnTo>
                    <a:pt x="297662" y="172351"/>
                  </a:lnTo>
                  <a:lnTo>
                    <a:pt x="432010" y="172351"/>
                  </a:lnTo>
                  <a:lnTo>
                    <a:pt x="417289" y="135585"/>
                  </a:lnTo>
                  <a:lnTo>
                    <a:pt x="311200" y="135585"/>
                  </a:lnTo>
                  <a:lnTo>
                    <a:pt x="340677" y="54622"/>
                  </a:lnTo>
                  <a:lnTo>
                    <a:pt x="384871" y="54622"/>
                  </a:lnTo>
                  <a:lnTo>
                    <a:pt x="364489" y="3721"/>
                  </a:lnTo>
                  <a:close/>
                </a:path>
                <a:path w="1120775" h="231139">
                  <a:moveTo>
                    <a:pt x="432010" y="172351"/>
                  </a:moveTo>
                  <a:lnTo>
                    <a:pt x="384873" y="172351"/>
                  </a:lnTo>
                  <a:lnTo>
                    <a:pt x="403923" y="221907"/>
                  </a:lnTo>
                  <a:lnTo>
                    <a:pt x="451853" y="221907"/>
                  </a:lnTo>
                  <a:lnTo>
                    <a:pt x="432010" y="172351"/>
                  </a:lnTo>
                  <a:close/>
                </a:path>
                <a:path w="1120775" h="231139">
                  <a:moveTo>
                    <a:pt x="384871" y="54622"/>
                  </a:moveTo>
                  <a:lnTo>
                    <a:pt x="340677" y="54622"/>
                  </a:lnTo>
                  <a:lnTo>
                    <a:pt x="370738" y="135585"/>
                  </a:lnTo>
                  <a:lnTo>
                    <a:pt x="417289" y="135585"/>
                  </a:lnTo>
                  <a:lnTo>
                    <a:pt x="384871" y="54622"/>
                  </a:lnTo>
                  <a:close/>
                </a:path>
                <a:path w="1120775" h="231139">
                  <a:moveTo>
                    <a:pt x="65925" y="3721"/>
                  </a:moveTo>
                  <a:lnTo>
                    <a:pt x="0" y="3721"/>
                  </a:lnTo>
                  <a:lnTo>
                    <a:pt x="0" y="221907"/>
                  </a:lnTo>
                  <a:lnTo>
                    <a:pt x="40919" y="221907"/>
                  </a:lnTo>
                  <a:lnTo>
                    <a:pt x="40919" y="50165"/>
                  </a:lnTo>
                  <a:lnTo>
                    <a:pt x="78278" y="50165"/>
                  </a:lnTo>
                  <a:lnTo>
                    <a:pt x="65925" y="3721"/>
                  </a:lnTo>
                  <a:close/>
                </a:path>
                <a:path w="1120775" h="231139">
                  <a:moveTo>
                    <a:pt x="78278" y="50165"/>
                  </a:moveTo>
                  <a:lnTo>
                    <a:pt x="40919" y="50165"/>
                  </a:lnTo>
                  <a:lnTo>
                    <a:pt x="84086" y="221907"/>
                  </a:lnTo>
                  <a:lnTo>
                    <a:pt x="126504" y="221907"/>
                  </a:lnTo>
                  <a:lnTo>
                    <a:pt x="143993" y="152552"/>
                  </a:lnTo>
                  <a:lnTo>
                    <a:pt x="105511" y="152552"/>
                  </a:lnTo>
                  <a:lnTo>
                    <a:pt x="78278" y="50165"/>
                  </a:lnTo>
                  <a:close/>
                </a:path>
                <a:path w="1120775" h="231139">
                  <a:moveTo>
                    <a:pt x="210731" y="50165"/>
                  </a:moveTo>
                  <a:lnTo>
                    <a:pt x="169811" y="50165"/>
                  </a:lnTo>
                  <a:lnTo>
                    <a:pt x="169811" y="221907"/>
                  </a:lnTo>
                  <a:lnTo>
                    <a:pt x="210731" y="221907"/>
                  </a:lnTo>
                  <a:lnTo>
                    <a:pt x="210731" y="50165"/>
                  </a:lnTo>
                  <a:close/>
                </a:path>
                <a:path w="1120775" h="231139">
                  <a:moveTo>
                    <a:pt x="210731" y="3721"/>
                  </a:moveTo>
                  <a:lnTo>
                    <a:pt x="144652" y="3721"/>
                  </a:lnTo>
                  <a:lnTo>
                    <a:pt x="105511" y="152552"/>
                  </a:lnTo>
                  <a:lnTo>
                    <a:pt x="143993" y="152552"/>
                  </a:lnTo>
                  <a:lnTo>
                    <a:pt x="169811" y="50165"/>
                  </a:lnTo>
                  <a:lnTo>
                    <a:pt x="210731" y="50165"/>
                  </a:lnTo>
                  <a:lnTo>
                    <a:pt x="210731" y="3721"/>
                  </a:lnTo>
                  <a:close/>
                </a:path>
                <a:path w="1120775" h="231139">
                  <a:moveTo>
                    <a:pt x="814654" y="64300"/>
                  </a:moveTo>
                  <a:lnTo>
                    <a:pt x="772833" y="64300"/>
                  </a:lnTo>
                  <a:lnTo>
                    <a:pt x="772833" y="221907"/>
                  </a:lnTo>
                  <a:lnTo>
                    <a:pt x="814654" y="221907"/>
                  </a:lnTo>
                  <a:lnTo>
                    <a:pt x="814654" y="64300"/>
                  </a:lnTo>
                  <a:close/>
                </a:path>
                <a:path w="1120775" h="231139">
                  <a:moveTo>
                    <a:pt x="814654" y="2832"/>
                  </a:moveTo>
                  <a:lnTo>
                    <a:pt x="780719" y="2832"/>
                  </a:lnTo>
                  <a:lnTo>
                    <a:pt x="776393" y="12492"/>
                  </a:lnTo>
                  <a:lnTo>
                    <a:pt x="770559" y="21529"/>
                  </a:lnTo>
                  <a:lnTo>
                    <a:pt x="735884" y="50287"/>
                  </a:lnTo>
                  <a:lnTo>
                    <a:pt x="718807" y="58051"/>
                  </a:lnTo>
                  <a:lnTo>
                    <a:pt x="718807" y="95999"/>
                  </a:lnTo>
                  <a:lnTo>
                    <a:pt x="733849" y="90167"/>
                  </a:lnTo>
                  <a:lnTo>
                    <a:pt x="747868" y="82940"/>
                  </a:lnTo>
                  <a:lnTo>
                    <a:pt x="760862" y="74318"/>
                  </a:lnTo>
                  <a:lnTo>
                    <a:pt x="772833" y="64300"/>
                  </a:lnTo>
                  <a:lnTo>
                    <a:pt x="814654" y="64300"/>
                  </a:lnTo>
                  <a:lnTo>
                    <a:pt x="814654" y="2832"/>
                  </a:lnTo>
                  <a:close/>
                </a:path>
                <a:path w="1120775" h="231139">
                  <a:moveTo>
                    <a:pt x="673838" y="37515"/>
                  </a:moveTo>
                  <a:lnTo>
                    <a:pt x="618299" y="37515"/>
                  </a:lnTo>
                  <a:lnTo>
                    <a:pt x="625220" y="40017"/>
                  </a:lnTo>
                  <a:lnTo>
                    <a:pt x="635241" y="50038"/>
                  </a:lnTo>
                  <a:lnTo>
                    <a:pt x="637743" y="57200"/>
                  </a:lnTo>
                  <a:lnTo>
                    <a:pt x="637667" y="67424"/>
                  </a:lnTo>
                  <a:lnTo>
                    <a:pt x="637204" y="72878"/>
                  </a:lnTo>
                  <a:lnTo>
                    <a:pt x="617250" y="105744"/>
                  </a:lnTo>
                  <a:lnTo>
                    <a:pt x="594436" y="127850"/>
                  </a:lnTo>
                  <a:lnTo>
                    <a:pt x="578324" y="143343"/>
                  </a:lnTo>
                  <a:lnTo>
                    <a:pt x="547408" y="180162"/>
                  </a:lnTo>
                  <a:lnTo>
                    <a:pt x="533120" y="221907"/>
                  </a:lnTo>
                  <a:lnTo>
                    <a:pt x="679716" y="221907"/>
                  </a:lnTo>
                  <a:lnTo>
                    <a:pt x="679716" y="183057"/>
                  </a:lnTo>
                  <a:lnTo>
                    <a:pt x="596671" y="183057"/>
                  </a:lnTo>
                  <a:lnTo>
                    <a:pt x="598855" y="179298"/>
                  </a:lnTo>
                  <a:lnTo>
                    <a:pt x="630300" y="147345"/>
                  </a:lnTo>
                  <a:lnTo>
                    <a:pt x="639440" y="138797"/>
                  </a:lnTo>
                  <a:lnTo>
                    <a:pt x="667607" y="105248"/>
                  </a:lnTo>
                  <a:lnTo>
                    <a:pt x="679581" y="66535"/>
                  </a:lnTo>
                  <a:lnTo>
                    <a:pt x="679673" y="63088"/>
                  </a:lnTo>
                  <a:lnTo>
                    <a:pt x="678563" y="51135"/>
                  </a:lnTo>
                  <a:lnTo>
                    <a:pt x="675105" y="39777"/>
                  </a:lnTo>
                  <a:lnTo>
                    <a:pt x="673838" y="37515"/>
                  </a:lnTo>
                  <a:close/>
                </a:path>
                <a:path w="1120775" h="231139">
                  <a:moveTo>
                    <a:pt x="610514" y="2832"/>
                  </a:moveTo>
                  <a:lnTo>
                    <a:pt x="571838" y="11292"/>
                  </a:lnTo>
                  <a:lnTo>
                    <a:pt x="540888" y="51382"/>
                  </a:lnTo>
                  <a:lnTo>
                    <a:pt x="538035" y="67424"/>
                  </a:lnTo>
                  <a:lnTo>
                    <a:pt x="579704" y="71589"/>
                  </a:lnTo>
                  <a:lnTo>
                    <a:pt x="580711" y="63088"/>
                  </a:lnTo>
                  <a:lnTo>
                    <a:pt x="582534" y="55891"/>
                  </a:lnTo>
                  <a:lnTo>
                    <a:pt x="585174" y="49996"/>
                  </a:lnTo>
                  <a:lnTo>
                    <a:pt x="588632" y="45402"/>
                  </a:lnTo>
                  <a:lnTo>
                    <a:pt x="593788" y="40144"/>
                  </a:lnTo>
                  <a:lnTo>
                    <a:pt x="600735" y="37515"/>
                  </a:lnTo>
                  <a:lnTo>
                    <a:pt x="673838" y="37515"/>
                  </a:lnTo>
                  <a:lnTo>
                    <a:pt x="669338" y="29480"/>
                  </a:lnTo>
                  <a:lnTo>
                    <a:pt x="661263" y="20243"/>
                  </a:lnTo>
                  <a:lnTo>
                    <a:pt x="651169" y="12626"/>
                  </a:lnTo>
                  <a:lnTo>
                    <a:pt x="639346" y="7185"/>
                  </a:lnTo>
                  <a:lnTo>
                    <a:pt x="625794" y="3920"/>
                  </a:lnTo>
                  <a:lnTo>
                    <a:pt x="610514" y="2832"/>
                  </a:lnTo>
                  <a:close/>
                </a:path>
              </a:pathLst>
            </a:custGeom>
            <a:solidFill>
              <a:srgbClr val="558ED5"/>
            </a:solidFill>
          </p:spPr>
          <p:txBody>
            <a:bodyPr wrap="square" lIns="0" tIns="0" rIns="0" bIns="0" rtlCol="0"/>
            <a:lstStyle/>
            <a:p>
              <a:endParaRPr dirty="0"/>
            </a:p>
          </p:txBody>
        </p:sp>
        <p:sp>
          <p:nvSpPr>
            <p:cNvPr id="24" name="object 24"/>
            <p:cNvSpPr/>
            <p:nvPr/>
          </p:nvSpPr>
          <p:spPr>
            <a:xfrm>
              <a:off x="7885424" y="3473048"/>
              <a:ext cx="1120775" cy="227329"/>
            </a:xfrm>
            <a:custGeom>
              <a:avLst/>
              <a:gdLst/>
              <a:ahLst/>
              <a:cxnLst/>
              <a:rect l="l" t="t" r="r" b="b"/>
              <a:pathLst>
                <a:path w="1120775" h="227329">
                  <a:moveTo>
                    <a:pt x="1072070" y="135140"/>
                  </a:moveTo>
                  <a:lnTo>
                    <a:pt x="1067600" y="135140"/>
                  </a:lnTo>
                  <a:lnTo>
                    <a:pt x="1064183" y="136931"/>
                  </a:lnTo>
                  <a:lnTo>
                    <a:pt x="1056893" y="169075"/>
                  </a:lnTo>
                  <a:lnTo>
                    <a:pt x="1057200" y="178831"/>
                  </a:lnTo>
                  <a:lnTo>
                    <a:pt x="1067701" y="203009"/>
                  </a:lnTo>
                  <a:lnTo>
                    <a:pt x="1072070" y="203009"/>
                  </a:lnTo>
                  <a:lnTo>
                    <a:pt x="1076540" y="203009"/>
                  </a:lnTo>
                  <a:lnTo>
                    <a:pt x="1087246" y="169075"/>
                  </a:lnTo>
                  <a:lnTo>
                    <a:pt x="1086949" y="159309"/>
                  </a:lnTo>
                  <a:lnTo>
                    <a:pt x="1076540" y="135140"/>
                  </a:lnTo>
                  <a:lnTo>
                    <a:pt x="1072070" y="135140"/>
                  </a:lnTo>
                  <a:close/>
                </a:path>
                <a:path w="1120775" h="227329">
                  <a:moveTo>
                    <a:pt x="1072362" y="111620"/>
                  </a:moveTo>
                  <a:lnTo>
                    <a:pt x="1113346" y="133785"/>
                  </a:lnTo>
                  <a:lnTo>
                    <a:pt x="1120584" y="169227"/>
                  </a:lnTo>
                  <a:lnTo>
                    <a:pt x="1119779" y="182997"/>
                  </a:lnTo>
                  <a:lnTo>
                    <a:pt x="1100708" y="219010"/>
                  </a:lnTo>
                  <a:lnTo>
                    <a:pt x="1072819" y="226961"/>
                  </a:lnTo>
                  <a:lnTo>
                    <a:pt x="1062049" y="226078"/>
                  </a:lnTo>
                  <a:lnTo>
                    <a:pt x="1027512" y="194856"/>
                  </a:lnTo>
                  <a:lnTo>
                    <a:pt x="1024293" y="169227"/>
                  </a:lnTo>
                  <a:lnTo>
                    <a:pt x="1025097" y="155516"/>
                  </a:lnTo>
                  <a:lnTo>
                    <a:pt x="1044200" y="119582"/>
                  </a:lnTo>
                  <a:lnTo>
                    <a:pt x="1072362" y="111620"/>
                  </a:lnTo>
                  <a:close/>
                </a:path>
                <a:path w="1120775" h="227329">
                  <a:moveTo>
                    <a:pt x="340677" y="50901"/>
                  </a:moveTo>
                  <a:lnTo>
                    <a:pt x="311200" y="131864"/>
                  </a:lnTo>
                  <a:lnTo>
                    <a:pt x="370738" y="131864"/>
                  </a:lnTo>
                  <a:lnTo>
                    <a:pt x="340677" y="50901"/>
                  </a:lnTo>
                  <a:close/>
                </a:path>
                <a:path w="1120775" h="227329">
                  <a:moveTo>
                    <a:pt x="924877" y="19646"/>
                  </a:moveTo>
                  <a:lnTo>
                    <a:pt x="920508" y="19646"/>
                  </a:lnTo>
                  <a:lnTo>
                    <a:pt x="917092" y="21437"/>
                  </a:lnTo>
                  <a:lnTo>
                    <a:pt x="909700" y="53581"/>
                  </a:lnTo>
                  <a:lnTo>
                    <a:pt x="910008" y="63346"/>
                  </a:lnTo>
                  <a:lnTo>
                    <a:pt x="920508" y="87515"/>
                  </a:lnTo>
                  <a:lnTo>
                    <a:pt x="924877" y="87515"/>
                  </a:lnTo>
                  <a:lnTo>
                    <a:pt x="929347" y="87515"/>
                  </a:lnTo>
                  <a:lnTo>
                    <a:pt x="940053" y="53581"/>
                  </a:lnTo>
                  <a:lnTo>
                    <a:pt x="939756" y="43825"/>
                  </a:lnTo>
                  <a:lnTo>
                    <a:pt x="929347" y="19646"/>
                  </a:lnTo>
                  <a:lnTo>
                    <a:pt x="924877" y="19646"/>
                  </a:lnTo>
                  <a:close/>
                </a:path>
                <a:path w="1120775" h="227329">
                  <a:moveTo>
                    <a:pt x="317906" y="0"/>
                  </a:moveTo>
                  <a:lnTo>
                    <a:pt x="364489" y="0"/>
                  </a:lnTo>
                  <a:lnTo>
                    <a:pt x="451853" y="218186"/>
                  </a:lnTo>
                  <a:lnTo>
                    <a:pt x="403923" y="218186"/>
                  </a:lnTo>
                  <a:lnTo>
                    <a:pt x="384873" y="168630"/>
                  </a:lnTo>
                  <a:lnTo>
                    <a:pt x="297662" y="168630"/>
                  </a:lnTo>
                  <a:lnTo>
                    <a:pt x="279653" y="218186"/>
                  </a:lnTo>
                  <a:lnTo>
                    <a:pt x="232917" y="218186"/>
                  </a:lnTo>
                  <a:lnTo>
                    <a:pt x="317906" y="0"/>
                  </a:lnTo>
                  <a:close/>
                </a:path>
                <a:path w="1120775" h="227329">
                  <a:moveTo>
                    <a:pt x="0" y="0"/>
                  </a:moveTo>
                  <a:lnTo>
                    <a:pt x="65925" y="0"/>
                  </a:lnTo>
                  <a:lnTo>
                    <a:pt x="105511" y="148831"/>
                  </a:lnTo>
                  <a:lnTo>
                    <a:pt x="144652" y="0"/>
                  </a:lnTo>
                  <a:lnTo>
                    <a:pt x="210731" y="0"/>
                  </a:lnTo>
                  <a:lnTo>
                    <a:pt x="210731" y="218186"/>
                  </a:lnTo>
                  <a:lnTo>
                    <a:pt x="169811" y="218186"/>
                  </a:lnTo>
                  <a:lnTo>
                    <a:pt x="169811" y="46443"/>
                  </a:lnTo>
                  <a:lnTo>
                    <a:pt x="126504" y="218186"/>
                  </a:lnTo>
                  <a:lnTo>
                    <a:pt x="84086" y="218186"/>
                  </a:lnTo>
                  <a:lnTo>
                    <a:pt x="40919" y="46443"/>
                  </a:lnTo>
                  <a:lnTo>
                    <a:pt x="40919" y="218186"/>
                  </a:lnTo>
                  <a:lnTo>
                    <a:pt x="0" y="218186"/>
                  </a:lnTo>
                  <a:lnTo>
                    <a:pt x="0" y="0"/>
                  </a:lnTo>
                  <a:close/>
                </a:path>
              </a:pathLst>
            </a:custGeom>
            <a:ln w="12192">
              <a:solidFill>
                <a:srgbClr val="558ED5"/>
              </a:solidFill>
            </a:ln>
          </p:spPr>
          <p:txBody>
            <a:bodyPr wrap="square" lIns="0" tIns="0" rIns="0" bIns="0" rtlCol="0"/>
            <a:lstStyle/>
            <a:p>
              <a:endParaRPr dirty="0"/>
            </a:p>
          </p:txBody>
        </p:sp>
        <p:pic>
          <p:nvPicPr>
            <p:cNvPr id="25" name="object 25"/>
            <p:cNvPicPr/>
            <p:nvPr/>
          </p:nvPicPr>
          <p:blipFill>
            <a:blip r:embed="rId13" cstate="print"/>
            <a:stretch>
              <a:fillRect/>
            </a:stretch>
          </p:blipFill>
          <p:spPr>
            <a:xfrm>
              <a:off x="8598136" y="3466063"/>
              <a:ext cx="108038" cy="231267"/>
            </a:xfrm>
            <a:prstGeom prst="rect">
              <a:avLst/>
            </a:prstGeom>
          </p:spPr>
        </p:pic>
        <p:pic>
          <p:nvPicPr>
            <p:cNvPr id="26" name="object 26"/>
            <p:cNvPicPr/>
            <p:nvPr/>
          </p:nvPicPr>
          <p:blipFill>
            <a:blip r:embed="rId14" cstate="print"/>
            <a:stretch>
              <a:fillRect/>
            </a:stretch>
          </p:blipFill>
          <p:spPr>
            <a:xfrm>
              <a:off x="8412449" y="3466063"/>
              <a:ext cx="158788" cy="231267"/>
            </a:xfrm>
            <a:prstGeom prst="rect">
              <a:avLst/>
            </a:prstGeom>
          </p:spPr>
        </p:pic>
        <p:sp>
          <p:nvSpPr>
            <p:cNvPr id="27" name="object 27"/>
            <p:cNvSpPr/>
            <p:nvPr/>
          </p:nvSpPr>
          <p:spPr>
            <a:xfrm>
              <a:off x="8762525" y="3469327"/>
              <a:ext cx="195580" cy="230504"/>
            </a:xfrm>
            <a:custGeom>
              <a:avLst/>
              <a:gdLst/>
              <a:ahLst/>
              <a:cxnLst/>
              <a:rect l="l" t="t" r="r" b="b"/>
              <a:pathLst>
                <a:path w="195579" h="230504">
                  <a:moveTo>
                    <a:pt x="164909" y="0"/>
                  </a:moveTo>
                  <a:lnTo>
                    <a:pt x="194970" y="0"/>
                  </a:lnTo>
                  <a:lnTo>
                    <a:pt x="79628" y="230238"/>
                  </a:lnTo>
                  <a:lnTo>
                    <a:pt x="48666" y="230238"/>
                  </a:lnTo>
                  <a:lnTo>
                    <a:pt x="164909" y="0"/>
                  </a:lnTo>
                  <a:close/>
                </a:path>
                <a:path w="195579" h="230504">
                  <a:moveTo>
                    <a:pt x="47777" y="0"/>
                  </a:moveTo>
                  <a:lnTo>
                    <a:pt x="83426" y="14071"/>
                  </a:lnTo>
                  <a:lnTo>
                    <a:pt x="96291" y="57607"/>
                  </a:lnTo>
                  <a:lnTo>
                    <a:pt x="95488" y="71316"/>
                  </a:lnTo>
                  <a:lnTo>
                    <a:pt x="76415" y="107245"/>
                  </a:lnTo>
                  <a:lnTo>
                    <a:pt x="48526" y="115201"/>
                  </a:lnTo>
                  <a:lnTo>
                    <a:pt x="37755" y="114322"/>
                  </a:lnTo>
                  <a:lnTo>
                    <a:pt x="3219" y="83216"/>
                  </a:lnTo>
                  <a:lnTo>
                    <a:pt x="0" y="57607"/>
                  </a:lnTo>
                  <a:lnTo>
                    <a:pt x="804" y="43896"/>
                  </a:lnTo>
                  <a:lnTo>
                    <a:pt x="19888" y="7956"/>
                  </a:lnTo>
                  <a:lnTo>
                    <a:pt x="47777" y="0"/>
                  </a:lnTo>
                  <a:close/>
                </a:path>
              </a:pathLst>
            </a:custGeom>
            <a:ln w="12192">
              <a:solidFill>
                <a:srgbClr val="558ED5"/>
              </a:solidFill>
            </a:ln>
          </p:spPr>
          <p:txBody>
            <a:bodyPr wrap="square" lIns="0" tIns="0" rIns="0" bIns="0" rtlCol="0"/>
            <a:lstStyle/>
            <a:p>
              <a:endParaRPr dirty="0"/>
            </a:p>
          </p:txBody>
        </p:sp>
        <p:pic>
          <p:nvPicPr>
            <p:cNvPr id="28" name="object 28"/>
            <p:cNvPicPr/>
            <p:nvPr/>
          </p:nvPicPr>
          <p:blipFill>
            <a:blip r:embed="rId15" cstate="print"/>
            <a:stretch>
              <a:fillRect/>
            </a:stretch>
          </p:blipFill>
          <p:spPr>
            <a:xfrm>
              <a:off x="3599688" y="2613660"/>
              <a:ext cx="1153667" cy="284987"/>
            </a:xfrm>
            <a:prstGeom prst="rect">
              <a:avLst/>
            </a:prstGeom>
          </p:spPr>
        </p:pic>
        <p:pic>
          <p:nvPicPr>
            <p:cNvPr id="29" name="object 29"/>
            <p:cNvPicPr/>
            <p:nvPr/>
          </p:nvPicPr>
          <p:blipFill>
            <a:blip r:embed="rId16" cstate="print"/>
            <a:stretch>
              <a:fillRect/>
            </a:stretch>
          </p:blipFill>
          <p:spPr>
            <a:xfrm>
              <a:off x="3613169" y="2629495"/>
              <a:ext cx="1110399" cy="242874"/>
            </a:xfrm>
            <a:prstGeom prst="rect">
              <a:avLst/>
            </a:prstGeom>
          </p:spPr>
        </p:pic>
        <p:pic>
          <p:nvPicPr>
            <p:cNvPr id="30" name="object 30"/>
            <p:cNvPicPr/>
            <p:nvPr/>
          </p:nvPicPr>
          <p:blipFill>
            <a:blip r:embed="rId17" cstate="print"/>
            <a:stretch>
              <a:fillRect/>
            </a:stretch>
          </p:blipFill>
          <p:spPr>
            <a:xfrm>
              <a:off x="3736847" y="5509259"/>
              <a:ext cx="1115567" cy="284987"/>
            </a:xfrm>
            <a:prstGeom prst="rect">
              <a:avLst/>
            </a:prstGeom>
          </p:spPr>
        </p:pic>
        <p:pic>
          <p:nvPicPr>
            <p:cNvPr id="31" name="object 31"/>
            <p:cNvPicPr/>
            <p:nvPr/>
          </p:nvPicPr>
          <p:blipFill>
            <a:blip r:embed="rId18" cstate="print"/>
            <a:stretch>
              <a:fillRect/>
            </a:stretch>
          </p:blipFill>
          <p:spPr>
            <a:xfrm>
              <a:off x="3749490" y="5525095"/>
              <a:ext cx="1073137" cy="242874"/>
            </a:xfrm>
            <a:prstGeom prst="rect">
              <a:avLst/>
            </a:prstGeom>
          </p:spPr>
        </p:pic>
        <p:pic>
          <p:nvPicPr>
            <p:cNvPr id="32" name="object 32"/>
            <p:cNvPicPr/>
            <p:nvPr/>
          </p:nvPicPr>
          <p:blipFill>
            <a:blip r:embed="rId19" cstate="print"/>
            <a:stretch>
              <a:fillRect/>
            </a:stretch>
          </p:blipFill>
          <p:spPr>
            <a:xfrm>
              <a:off x="530352" y="2609088"/>
              <a:ext cx="1043939" cy="284987"/>
            </a:xfrm>
            <a:prstGeom prst="rect">
              <a:avLst/>
            </a:prstGeom>
          </p:spPr>
        </p:pic>
        <p:sp>
          <p:nvSpPr>
            <p:cNvPr id="33" name="object 33"/>
            <p:cNvSpPr/>
            <p:nvPr/>
          </p:nvSpPr>
          <p:spPr>
            <a:xfrm>
              <a:off x="549675" y="2631126"/>
              <a:ext cx="989330" cy="231140"/>
            </a:xfrm>
            <a:custGeom>
              <a:avLst/>
              <a:gdLst/>
              <a:ahLst/>
              <a:cxnLst/>
              <a:rect l="l" t="t" r="r" b="b"/>
              <a:pathLst>
                <a:path w="989330" h="231139">
                  <a:moveTo>
                    <a:pt x="940511" y="115341"/>
                  </a:moveTo>
                  <a:lnTo>
                    <a:pt x="899685" y="137506"/>
                  </a:lnTo>
                  <a:lnTo>
                    <a:pt x="892441" y="172948"/>
                  </a:lnTo>
                  <a:lnTo>
                    <a:pt x="893246" y="186718"/>
                  </a:lnTo>
                  <a:lnTo>
                    <a:pt x="912375" y="222731"/>
                  </a:lnTo>
                  <a:lnTo>
                    <a:pt x="940968" y="230682"/>
                  </a:lnTo>
                  <a:lnTo>
                    <a:pt x="951407" y="229799"/>
                  </a:lnTo>
                  <a:lnTo>
                    <a:pt x="982218" y="206730"/>
                  </a:lnTo>
                  <a:lnTo>
                    <a:pt x="935850" y="206730"/>
                  </a:lnTo>
                  <a:lnTo>
                    <a:pt x="932434" y="204889"/>
                  </a:lnTo>
                  <a:lnTo>
                    <a:pt x="925042" y="172796"/>
                  </a:lnTo>
                  <a:lnTo>
                    <a:pt x="925349" y="163030"/>
                  </a:lnTo>
                  <a:lnTo>
                    <a:pt x="935748" y="138861"/>
                  </a:lnTo>
                  <a:lnTo>
                    <a:pt x="982044" y="138861"/>
                  </a:lnTo>
                  <a:lnTo>
                    <a:pt x="981494" y="137506"/>
                  </a:lnTo>
                  <a:lnTo>
                    <a:pt x="975868" y="129489"/>
                  </a:lnTo>
                  <a:lnTo>
                    <a:pt x="968829" y="123303"/>
                  </a:lnTo>
                  <a:lnTo>
                    <a:pt x="960589" y="118881"/>
                  </a:lnTo>
                  <a:lnTo>
                    <a:pt x="951150" y="116226"/>
                  </a:lnTo>
                  <a:lnTo>
                    <a:pt x="940511" y="115341"/>
                  </a:lnTo>
                  <a:close/>
                </a:path>
                <a:path w="989330" h="231139">
                  <a:moveTo>
                    <a:pt x="940219" y="0"/>
                  </a:moveTo>
                  <a:lnTo>
                    <a:pt x="910158" y="0"/>
                  </a:lnTo>
                  <a:lnTo>
                    <a:pt x="793915" y="230238"/>
                  </a:lnTo>
                  <a:lnTo>
                    <a:pt x="824877" y="230238"/>
                  </a:lnTo>
                  <a:lnTo>
                    <a:pt x="940219" y="0"/>
                  </a:lnTo>
                  <a:close/>
                </a:path>
                <a:path w="989330" h="231139">
                  <a:moveTo>
                    <a:pt x="982044" y="138861"/>
                  </a:moveTo>
                  <a:lnTo>
                    <a:pt x="944689" y="138861"/>
                  </a:lnTo>
                  <a:lnTo>
                    <a:pt x="948156" y="140652"/>
                  </a:lnTo>
                  <a:lnTo>
                    <a:pt x="950633" y="144221"/>
                  </a:lnTo>
                  <a:lnTo>
                    <a:pt x="952716" y="148743"/>
                  </a:lnTo>
                  <a:lnTo>
                    <a:pt x="954204" y="155013"/>
                  </a:lnTo>
                  <a:lnTo>
                    <a:pt x="955097" y="163030"/>
                  </a:lnTo>
                  <a:lnTo>
                    <a:pt x="955390" y="172948"/>
                  </a:lnTo>
                  <a:lnTo>
                    <a:pt x="955088" y="182561"/>
                  </a:lnTo>
                  <a:lnTo>
                    <a:pt x="944689" y="206730"/>
                  </a:lnTo>
                  <a:lnTo>
                    <a:pt x="982218" y="206730"/>
                  </a:lnTo>
                  <a:lnTo>
                    <a:pt x="985515" y="198577"/>
                  </a:lnTo>
                  <a:lnTo>
                    <a:pt x="987928" y="186718"/>
                  </a:lnTo>
                  <a:lnTo>
                    <a:pt x="988733" y="172948"/>
                  </a:lnTo>
                  <a:lnTo>
                    <a:pt x="987928" y="159237"/>
                  </a:lnTo>
                  <a:lnTo>
                    <a:pt x="985515" y="147423"/>
                  </a:lnTo>
                  <a:lnTo>
                    <a:pt x="982044" y="138861"/>
                  </a:lnTo>
                  <a:close/>
                </a:path>
                <a:path w="989330" h="231139">
                  <a:moveTo>
                    <a:pt x="793026" y="0"/>
                  </a:moveTo>
                  <a:lnTo>
                    <a:pt x="752492" y="22165"/>
                  </a:lnTo>
                  <a:lnTo>
                    <a:pt x="745248" y="57607"/>
                  </a:lnTo>
                  <a:lnTo>
                    <a:pt x="746053" y="71372"/>
                  </a:lnTo>
                  <a:lnTo>
                    <a:pt x="765182" y="107288"/>
                  </a:lnTo>
                  <a:lnTo>
                    <a:pt x="793775" y="115201"/>
                  </a:lnTo>
                  <a:lnTo>
                    <a:pt x="804214" y="114318"/>
                  </a:lnTo>
                  <a:lnTo>
                    <a:pt x="835037" y="91236"/>
                  </a:lnTo>
                  <a:lnTo>
                    <a:pt x="788657" y="91236"/>
                  </a:lnTo>
                  <a:lnTo>
                    <a:pt x="785241" y="89446"/>
                  </a:lnTo>
                  <a:lnTo>
                    <a:pt x="777849" y="57302"/>
                  </a:lnTo>
                  <a:lnTo>
                    <a:pt x="778156" y="47536"/>
                  </a:lnTo>
                  <a:lnTo>
                    <a:pt x="788657" y="23368"/>
                  </a:lnTo>
                  <a:lnTo>
                    <a:pt x="834834" y="23368"/>
                  </a:lnTo>
                  <a:lnTo>
                    <a:pt x="834307" y="22065"/>
                  </a:lnTo>
                  <a:lnTo>
                    <a:pt x="828675" y="14071"/>
                  </a:lnTo>
                  <a:lnTo>
                    <a:pt x="821617" y="7918"/>
                  </a:lnTo>
                  <a:lnTo>
                    <a:pt x="813322" y="3521"/>
                  </a:lnTo>
                  <a:lnTo>
                    <a:pt x="803791" y="880"/>
                  </a:lnTo>
                  <a:lnTo>
                    <a:pt x="793026" y="0"/>
                  </a:lnTo>
                  <a:close/>
                </a:path>
                <a:path w="989330" h="231139">
                  <a:moveTo>
                    <a:pt x="834834" y="23368"/>
                  </a:moveTo>
                  <a:lnTo>
                    <a:pt x="797496" y="23368"/>
                  </a:lnTo>
                  <a:lnTo>
                    <a:pt x="800963" y="25209"/>
                  </a:lnTo>
                  <a:lnTo>
                    <a:pt x="803440" y="28879"/>
                  </a:lnTo>
                  <a:lnTo>
                    <a:pt x="805523" y="33335"/>
                  </a:lnTo>
                  <a:lnTo>
                    <a:pt x="807011" y="39557"/>
                  </a:lnTo>
                  <a:lnTo>
                    <a:pt x="807904" y="47546"/>
                  </a:lnTo>
                  <a:lnTo>
                    <a:pt x="808202" y="57302"/>
                  </a:lnTo>
                  <a:lnTo>
                    <a:pt x="807904" y="67067"/>
                  </a:lnTo>
                  <a:lnTo>
                    <a:pt x="797496" y="91236"/>
                  </a:lnTo>
                  <a:lnTo>
                    <a:pt x="835037" y="91236"/>
                  </a:lnTo>
                  <a:lnTo>
                    <a:pt x="838327" y="83126"/>
                  </a:lnTo>
                  <a:lnTo>
                    <a:pt x="840737" y="71316"/>
                  </a:lnTo>
                  <a:lnTo>
                    <a:pt x="841540" y="57607"/>
                  </a:lnTo>
                  <a:lnTo>
                    <a:pt x="840737" y="43834"/>
                  </a:lnTo>
                  <a:lnTo>
                    <a:pt x="838327" y="31986"/>
                  </a:lnTo>
                  <a:lnTo>
                    <a:pt x="834834" y="23368"/>
                  </a:lnTo>
                  <a:close/>
                </a:path>
                <a:path w="989330" h="231139">
                  <a:moveTo>
                    <a:pt x="45097" y="3721"/>
                  </a:moveTo>
                  <a:lnTo>
                    <a:pt x="0" y="3721"/>
                  </a:lnTo>
                  <a:lnTo>
                    <a:pt x="52095" y="221907"/>
                  </a:lnTo>
                  <a:lnTo>
                    <a:pt x="99872" y="221907"/>
                  </a:lnTo>
                  <a:lnTo>
                    <a:pt x="118009" y="153593"/>
                  </a:lnTo>
                  <a:lnTo>
                    <a:pt x="77990" y="153593"/>
                  </a:lnTo>
                  <a:lnTo>
                    <a:pt x="45097" y="3721"/>
                  </a:lnTo>
                  <a:close/>
                </a:path>
                <a:path w="989330" h="231139">
                  <a:moveTo>
                    <a:pt x="184086" y="58788"/>
                  </a:moveTo>
                  <a:lnTo>
                    <a:pt x="143179" y="58788"/>
                  </a:lnTo>
                  <a:lnTo>
                    <a:pt x="186639" y="221907"/>
                  </a:lnTo>
                  <a:lnTo>
                    <a:pt x="233375" y="221907"/>
                  </a:lnTo>
                  <a:lnTo>
                    <a:pt x="249346" y="156121"/>
                  </a:lnTo>
                  <a:lnTo>
                    <a:pt x="208508" y="156121"/>
                  </a:lnTo>
                  <a:lnTo>
                    <a:pt x="184086" y="58788"/>
                  </a:lnTo>
                  <a:close/>
                </a:path>
                <a:path w="989330" h="231139">
                  <a:moveTo>
                    <a:pt x="401802" y="3721"/>
                  </a:moveTo>
                  <a:lnTo>
                    <a:pt x="355219" y="3721"/>
                  </a:lnTo>
                  <a:lnTo>
                    <a:pt x="270230" y="221907"/>
                  </a:lnTo>
                  <a:lnTo>
                    <a:pt x="316966" y="221907"/>
                  </a:lnTo>
                  <a:lnTo>
                    <a:pt x="334975" y="172351"/>
                  </a:lnTo>
                  <a:lnTo>
                    <a:pt x="469323" y="172351"/>
                  </a:lnTo>
                  <a:lnTo>
                    <a:pt x="454601" y="135585"/>
                  </a:lnTo>
                  <a:lnTo>
                    <a:pt x="348526" y="135585"/>
                  </a:lnTo>
                  <a:lnTo>
                    <a:pt x="377990" y="54622"/>
                  </a:lnTo>
                  <a:lnTo>
                    <a:pt x="422183" y="54622"/>
                  </a:lnTo>
                  <a:lnTo>
                    <a:pt x="401802" y="3721"/>
                  </a:lnTo>
                  <a:close/>
                </a:path>
                <a:path w="989330" h="231139">
                  <a:moveTo>
                    <a:pt x="469323" y="172351"/>
                  </a:moveTo>
                  <a:lnTo>
                    <a:pt x="422186" y="172351"/>
                  </a:lnTo>
                  <a:lnTo>
                    <a:pt x="441236" y="221907"/>
                  </a:lnTo>
                  <a:lnTo>
                    <a:pt x="489165" y="221907"/>
                  </a:lnTo>
                  <a:lnTo>
                    <a:pt x="469323" y="172351"/>
                  </a:lnTo>
                  <a:close/>
                </a:path>
                <a:path w="989330" h="231139">
                  <a:moveTo>
                    <a:pt x="286346" y="3721"/>
                  </a:moveTo>
                  <a:lnTo>
                    <a:pt x="241998" y="3721"/>
                  </a:lnTo>
                  <a:lnTo>
                    <a:pt x="208508" y="156121"/>
                  </a:lnTo>
                  <a:lnTo>
                    <a:pt x="249346" y="156121"/>
                  </a:lnTo>
                  <a:lnTo>
                    <a:pt x="286346" y="3721"/>
                  </a:lnTo>
                  <a:close/>
                </a:path>
                <a:path w="989330" h="231139">
                  <a:moveTo>
                    <a:pt x="170268" y="3721"/>
                  </a:moveTo>
                  <a:lnTo>
                    <a:pt x="117881" y="3721"/>
                  </a:lnTo>
                  <a:lnTo>
                    <a:pt x="77990" y="153593"/>
                  </a:lnTo>
                  <a:lnTo>
                    <a:pt x="118009" y="153593"/>
                  </a:lnTo>
                  <a:lnTo>
                    <a:pt x="143179" y="58788"/>
                  </a:lnTo>
                  <a:lnTo>
                    <a:pt x="184086" y="58788"/>
                  </a:lnTo>
                  <a:lnTo>
                    <a:pt x="170268" y="3721"/>
                  </a:lnTo>
                  <a:close/>
                </a:path>
                <a:path w="989330" h="231139">
                  <a:moveTo>
                    <a:pt x="422183" y="54622"/>
                  </a:moveTo>
                  <a:lnTo>
                    <a:pt x="377990" y="54622"/>
                  </a:lnTo>
                  <a:lnTo>
                    <a:pt x="408051" y="135585"/>
                  </a:lnTo>
                  <a:lnTo>
                    <a:pt x="454601" y="135585"/>
                  </a:lnTo>
                  <a:lnTo>
                    <a:pt x="422183" y="54622"/>
                  </a:lnTo>
                  <a:close/>
                </a:path>
                <a:path w="989330" h="231139">
                  <a:moveTo>
                    <a:pt x="617169" y="166992"/>
                  </a:moveTo>
                  <a:lnTo>
                    <a:pt x="576681" y="171450"/>
                  </a:lnTo>
                  <a:lnTo>
                    <a:pt x="579625" y="184153"/>
                  </a:lnTo>
                  <a:lnTo>
                    <a:pt x="583979" y="195173"/>
                  </a:lnTo>
                  <a:lnTo>
                    <a:pt x="615156" y="222372"/>
                  </a:lnTo>
                  <a:lnTo>
                    <a:pt x="638302" y="225780"/>
                  </a:lnTo>
                  <a:lnTo>
                    <a:pt x="655249" y="224123"/>
                  </a:lnTo>
                  <a:lnTo>
                    <a:pt x="670523" y="219154"/>
                  </a:lnTo>
                  <a:lnTo>
                    <a:pt x="684123" y="210875"/>
                  </a:lnTo>
                  <a:lnTo>
                    <a:pt x="696048" y="199288"/>
                  </a:lnTo>
                  <a:lnTo>
                    <a:pt x="701135" y="191249"/>
                  </a:lnTo>
                  <a:lnTo>
                    <a:pt x="634580" y="191249"/>
                  </a:lnTo>
                  <a:lnTo>
                    <a:pt x="629069" y="189268"/>
                  </a:lnTo>
                  <a:lnTo>
                    <a:pt x="620737" y="181330"/>
                  </a:lnTo>
                  <a:lnTo>
                    <a:pt x="618159" y="175221"/>
                  </a:lnTo>
                  <a:lnTo>
                    <a:pt x="617169" y="166992"/>
                  </a:lnTo>
                  <a:close/>
                </a:path>
                <a:path w="989330" h="231139">
                  <a:moveTo>
                    <a:pt x="717378" y="129933"/>
                  </a:moveTo>
                  <a:lnTo>
                    <a:pt x="675055" y="129933"/>
                  </a:lnTo>
                  <a:lnTo>
                    <a:pt x="673386" y="147091"/>
                  </a:lnTo>
                  <a:lnTo>
                    <a:pt x="670894" y="161042"/>
                  </a:lnTo>
                  <a:lnTo>
                    <a:pt x="667581" y="171796"/>
                  </a:lnTo>
                  <a:lnTo>
                    <a:pt x="663448" y="179349"/>
                  </a:lnTo>
                  <a:lnTo>
                    <a:pt x="657402" y="187286"/>
                  </a:lnTo>
                  <a:lnTo>
                    <a:pt x="650062" y="191249"/>
                  </a:lnTo>
                  <a:lnTo>
                    <a:pt x="701135" y="191249"/>
                  </a:lnTo>
                  <a:lnTo>
                    <a:pt x="705750" y="183957"/>
                  </a:lnTo>
                  <a:lnTo>
                    <a:pt x="712679" y="164461"/>
                  </a:lnTo>
                  <a:lnTo>
                    <a:pt x="716837" y="140798"/>
                  </a:lnTo>
                  <a:lnTo>
                    <a:pt x="717378" y="129933"/>
                  </a:lnTo>
                  <a:close/>
                </a:path>
                <a:path w="989330" h="231139">
                  <a:moveTo>
                    <a:pt x="642467" y="2832"/>
                  </a:moveTo>
                  <a:lnTo>
                    <a:pt x="602771" y="14260"/>
                  </a:lnTo>
                  <a:lnTo>
                    <a:pt x="577448" y="46680"/>
                  </a:lnTo>
                  <a:lnTo>
                    <a:pt x="572516" y="76657"/>
                  </a:lnTo>
                  <a:lnTo>
                    <a:pt x="573683" y="91827"/>
                  </a:lnTo>
                  <a:lnTo>
                    <a:pt x="591197" y="128371"/>
                  </a:lnTo>
                  <a:lnTo>
                    <a:pt x="635622" y="148234"/>
                  </a:lnTo>
                  <a:lnTo>
                    <a:pt x="646968" y="147088"/>
                  </a:lnTo>
                  <a:lnTo>
                    <a:pt x="657310" y="143660"/>
                  </a:lnTo>
                  <a:lnTo>
                    <a:pt x="666676" y="137942"/>
                  </a:lnTo>
                  <a:lnTo>
                    <a:pt x="675055" y="129933"/>
                  </a:lnTo>
                  <a:lnTo>
                    <a:pt x="717378" y="129933"/>
                  </a:lnTo>
                  <a:lnTo>
                    <a:pt x="717993" y="117576"/>
                  </a:lnTo>
                  <a:lnTo>
                    <a:pt x="634428" y="117576"/>
                  </a:lnTo>
                  <a:lnTo>
                    <a:pt x="627481" y="114274"/>
                  </a:lnTo>
                  <a:lnTo>
                    <a:pt x="613600" y="76657"/>
                  </a:lnTo>
                  <a:lnTo>
                    <a:pt x="614079" y="66967"/>
                  </a:lnTo>
                  <a:lnTo>
                    <a:pt x="632790" y="37515"/>
                  </a:lnTo>
                  <a:lnTo>
                    <a:pt x="702563" y="37515"/>
                  </a:lnTo>
                  <a:lnTo>
                    <a:pt x="696937" y="28511"/>
                  </a:lnTo>
                  <a:lnTo>
                    <a:pt x="685553" y="17276"/>
                  </a:lnTo>
                  <a:lnTo>
                    <a:pt x="672679" y="9251"/>
                  </a:lnTo>
                  <a:lnTo>
                    <a:pt x="658317" y="4437"/>
                  </a:lnTo>
                  <a:lnTo>
                    <a:pt x="642467" y="2832"/>
                  </a:lnTo>
                  <a:close/>
                </a:path>
                <a:path w="989330" h="231139">
                  <a:moveTo>
                    <a:pt x="702563" y="37515"/>
                  </a:moveTo>
                  <a:lnTo>
                    <a:pt x="648665" y="37515"/>
                  </a:lnTo>
                  <a:lnTo>
                    <a:pt x="655840" y="41236"/>
                  </a:lnTo>
                  <a:lnTo>
                    <a:pt x="662038" y="48666"/>
                  </a:lnTo>
                  <a:lnTo>
                    <a:pt x="666105" y="54816"/>
                  </a:lnTo>
                  <a:lnTo>
                    <a:pt x="669010" y="62103"/>
                  </a:lnTo>
                  <a:lnTo>
                    <a:pt x="670753" y="70522"/>
                  </a:lnTo>
                  <a:lnTo>
                    <a:pt x="671334" y="80073"/>
                  </a:lnTo>
                  <a:lnTo>
                    <a:pt x="670819" y="88743"/>
                  </a:lnTo>
                  <a:lnTo>
                    <a:pt x="650798" y="117576"/>
                  </a:lnTo>
                  <a:lnTo>
                    <a:pt x="717993" y="117576"/>
                  </a:lnTo>
                  <a:lnTo>
                    <a:pt x="718223" y="112966"/>
                  </a:lnTo>
                  <a:lnTo>
                    <a:pt x="716892" y="85641"/>
                  </a:lnTo>
                  <a:lnTo>
                    <a:pt x="712900" y="62457"/>
                  </a:lnTo>
                  <a:lnTo>
                    <a:pt x="706248" y="43413"/>
                  </a:lnTo>
                  <a:lnTo>
                    <a:pt x="702563" y="37515"/>
                  </a:lnTo>
                  <a:close/>
                </a:path>
              </a:pathLst>
            </a:custGeom>
            <a:solidFill>
              <a:srgbClr val="558ED5"/>
            </a:solidFill>
          </p:spPr>
          <p:txBody>
            <a:bodyPr wrap="square" lIns="0" tIns="0" rIns="0" bIns="0" rtlCol="0"/>
            <a:lstStyle/>
            <a:p>
              <a:endParaRPr dirty="0"/>
            </a:p>
          </p:txBody>
        </p:sp>
        <p:pic>
          <p:nvPicPr>
            <p:cNvPr id="34" name="object 34"/>
            <p:cNvPicPr/>
            <p:nvPr/>
          </p:nvPicPr>
          <p:blipFill>
            <a:blip r:embed="rId20" cstate="print"/>
            <a:stretch>
              <a:fillRect/>
            </a:stretch>
          </p:blipFill>
          <p:spPr>
            <a:xfrm>
              <a:off x="1436020" y="2740371"/>
              <a:ext cx="108483" cy="127533"/>
            </a:xfrm>
            <a:prstGeom prst="rect">
              <a:avLst/>
            </a:prstGeom>
          </p:spPr>
        </p:pic>
        <p:sp>
          <p:nvSpPr>
            <p:cNvPr id="35" name="object 35"/>
            <p:cNvSpPr/>
            <p:nvPr/>
          </p:nvSpPr>
          <p:spPr>
            <a:xfrm>
              <a:off x="898201" y="2685749"/>
              <a:ext cx="59690" cy="81280"/>
            </a:xfrm>
            <a:custGeom>
              <a:avLst/>
              <a:gdLst/>
              <a:ahLst/>
              <a:cxnLst/>
              <a:rect l="l" t="t" r="r" b="b"/>
              <a:pathLst>
                <a:path w="59690" h="81280">
                  <a:moveTo>
                    <a:pt x="29464" y="0"/>
                  </a:moveTo>
                  <a:lnTo>
                    <a:pt x="0" y="80962"/>
                  </a:lnTo>
                  <a:lnTo>
                    <a:pt x="59524" y="80962"/>
                  </a:lnTo>
                  <a:lnTo>
                    <a:pt x="29464" y="0"/>
                  </a:lnTo>
                  <a:close/>
                </a:path>
              </a:pathLst>
            </a:custGeom>
            <a:ln w="12192">
              <a:solidFill>
                <a:srgbClr val="558ED5"/>
              </a:solidFill>
            </a:ln>
          </p:spPr>
          <p:txBody>
            <a:bodyPr wrap="square" lIns="0" tIns="0" rIns="0" bIns="0" rtlCol="0"/>
            <a:lstStyle/>
            <a:p>
              <a:endParaRPr dirty="0"/>
            </a:p>
          </p:txBody>
        </p:sp>
        <p:pic>
          <p:nvPicPr>
            <p:cNvPr id="36" name="object 36"/>
            <p:cNvPicPr/>
            <p:nvPr/>
          </p:nvPicPr>
          <p:blipFill>
            <a:blip r:embed="rId21" cstate="print"/>
            <a:stretch>
              <a:fillRect/>
            </a:stretch>
          </p:blipFill>
          <p:spPr>
            <a:xfrm>
              <a:off x="1157179" y="2662546"/>
              <a:ext cx="69926" cy="92252"/>
            </a:xfrm>
            <a:prstGeom prst="rect">
              <a:avLst/>
            </a:prstGeom>
          </p:spPr>
        </p:pic>
        <p:sp>
          <p:nvSpPr>
            <p:cNvPr id="37" name="object 37"/>
            <p:cNvSpPr/>
            <p:nvPr/>
          </p:nvSpPr>
          <p:spPr>
            <a:xfrm>
              <a:off x="549675" y="2634847"/>
              <a:ext cx="808355" cy="218440"/>
            </a:xfrm>
            <a:custGeom>
              <a:avLst/>
              <a:gdLst/>
              <a:ahLst/>
              <a:cxnLst/>
              <a:rect l="l" t="t" r="r" b="b"/>
              <a:pathLst>
                <a:path w="808355" h="218439">
                  <a:moveTo>
                    <a:pt x="793026" y="19646"/>
                  </a:moveTo>
                  <a:lnTo>
                    <a:pt x="788657" y="19646"/>
                  </a:lnTo>
                  <a:lnTo>
                    <a:pt x="785241" y="21437"/>
                  </a:lnTo>
                  <a:lnTo>
                    <a:pt x="777849" y="53581"/>
                  </a:lnTo>
                  <a:lnTo>
                    <a:pt x="778156" y="63346"/>
                  </a:lnTo>
                  <a:lnTo>
                    <a:pt x="788657" y="87515"/>
                  </a:lnTo>
                  <a:lnTo>
                    <a:pt x="793026" y="87515"/>
                  </a:lnTo>
                  <a:lnTo>
                    <a:pt x="797496" y="87515"/>
                  </a:lnTo>
                  <a:lnTo>
                    <a:pt x="808202" y="53581"/>
                  </a:lnTo>
                  <a:lnTo>
                    <a:pt x="807904" y="43825"/>
                  </a:lnTo>
                  <a:lnTo>
                    <a:pt x="797496" y="19646"/>
                  </a:lnTo>
                  <a:lnTo>
                    <a:pt x="793026" y="19646"/>
                  </a:lnTo>
                  <a:close/>
                </a:path>
                <a:path w="808355" h="218439">
                  <a:moveTo>
                    <a:pt x="355219" y="0"/>
                  </a:moveTo>
                  <a:lnTo>
                    <a:pt x="401802" y="0"/>
                  </a:lnTo>
                  <a:lnTo>
                    <a:pt x="489165" y="218186"/>
                  </a:lnTo>
                  <a:lnTo>
                    <a:pt x="441236" y="218186"/>
                  </a:lnTo>
                  <a:lnTo>
                    <a:pt x="422186" y="168630"/>
                  </a:lnTo>
                  <a:lnTo>
                    <a:pt x="334975" y="168630"/>
                  </a:lnTo>
                  <a:lnTo>
                    <a:pt x="316966" y="218186"/>
                  </a:lnTo>
                  <a:lnTo>
                    <a:pt x="270230" y="218186"/>
                  </a:lnTo>
                  <a:lnTo>
                    <a:pt x="355219" y="0"/>
                  </a:lnTo>
                  <a:close/>
                </a:path>
                <a:path w="808355" h="218439">
                  <a:moveTo>
                    <a:pt x="0" y="0"/>
                  </a:moveTo>
                  <a:lnTo>
                    <a:pt x="45097" y="0"/>
                  </a:lnTo>
                  <a:lnTo>
                    <a:pt x="77990" y="149872"/>
                  </a:lnTo>
                  <a:lnTo>
                    <a:pt x="117881" y="0"/>
                  </a:lnTo>
                  <a:lnTo>
                    <a:pt x="170268" y="0"/>
                  </a:lnTo>
                  <a:lnTo>
                    <a:pt x="208508" y="152400"/>
                  </a:lnTo>
                  <a:lnTo>
                    <a:pt x="241998" y="0"/>
                  </a:lnTo>
                  <a:lnTo>
                    <a:pt x="286346" y="0"/>
                  </a:lnTo>
                  <a:lnTo>
                    <a:pt x="233375" y="218186"/>
                  </a:lnTo>
                  <a:lnTo>
                    <a:pt x="186639" y="218186"/>
                  </a:lnTo>
                  <a:lnTo>
                    <a:pt x="143179" y="55067"/>
                  </a:lnTo>
                  <a:lnTo>
                    <a:pt x="99872" y="218186"/>
                  </a:lnTo>
                  <a:lnTo>
                    <a:pt x="52095" y="218186"/>
                  </a:lnTo>
                  <a:lnTo>
                    <a:pt x="0" y="0"/>
                  </a:lnTo>
                  <a:close/>
                </a:path>
              </a:pathLst>
            </a:custGeom>
            <a:ln w="12192">
              <a:solidFill>
                <a:srgbClr val="558ED5"/>
              </a:solidFill>
            </a:ln>
          </p:spPr>
          <p:txBody>
            <a:bodyPr wrap="square" lIns="0" tIns="0" rIns="0" bIns="0" rtlCol="0"/>
            <a:lstStyle/>
            <a:p>
              <a:endParaRPr dirty="0"/>
            </a:p>
          </p:txBody>
        </p:sp>
        <p:pic>
          <p:nvPicPr>
            <p:cNvPr id="38" name="object 38"/>
            <p:cNvPicPr/>
            <p:nvPr/>
          </p:nvPicPr>
          <p:blipFill>
            <a:blip r:embed="rId22" cstate="print"/>
            <a:stretch>
              <a:fillRect/>
            </a:stretch>
          </p:blipFill>
          <p:spPr>
            <a:xfrm>
              <a:off x="1116095" y="2625030"/>
              <a:ext cx="379895" cy="242430"/>
            </a:xfrm>
            <a:prstGeom prst="rect">
              <a:avLst/>
            </a:prstGeom>
          </p:spPr>
        </p:pic>
      </p:grpSp>
      <p:sp>
        <p:nvSpPr>
          <p:cNvPr id="39" name="object 39"/>
          <p:cNvSpPr txBox="1"/>
          <p:nvPr/>
        </p:nvSpPr>
        <p:spPr>
          <a:xfrm>
            <a:off x="772159" y="1055623"/>
            <a:ext cx="8215630" cy="1671320"/>
          </a:xfrm>
          <a:prstGeom prst="rect">
            <a:avLst/>
          </a:prstGeom>
        </p:spPr>
        <p:txBody>
          <a:bodyPr vert="horz" wrap="square" lIns="0" tIns="12700" rIns="0" bIns="0" rtlCol="0">
            <a:spAutoFit/>
          </a:bodyPr>
          <a:lstStyle/>
          <a:p>
            <a:pPr marL="1883410" marR="5080" indent="-1871345" algn="r">
              <a:lnSpc>
                <a:spcPct val="100000"/>
              </a:lnSpc>
              <a:spcBef>
                <a:spcPts val="100"/>
              </a:spcBef>
            </a:pPr>
            <a:r>
              <a:rPr sz="3600" b="1" spc="-10" dirty="0">
                <a:latin typeface="Franklin Gothic Heavy"/>
                <a:cs typeface="Franklin Gothic Heavy"/>
              </a:rPr>
              <a:t>OSHA</a:t>
            </a:r>
            <a:r>
              <a:rPr sz="3600" b="1" spc="-5" dirty="0">
                <a:latin typeface="Franklin Gothic Heavy"/>
                <a:cs typeface="Franklin Gothic Heavy"/>
              </a:rPr>
              <a:t> found </a:t>
            </a:r>
            <a:r>
              <a:rPr sz="3600" b="1" spc="-10" dirty="0">
                <a:latin typeface="Franklin Gothic Heavy"/>
                <a:cs typeface="Franklin Gothic Heavy"/>
              </a:rPr>
              <a:t>the</a:t>
            </a:r>
            <a:r>
              <a:rPr sz="3600" b="1" spc="10" dirty="0">
                <a:latin typeface="Franklin Gothic Heavy"/>
                <a:cs typeface="Franklin Gothic Heavy"/>
              </a:rPr>
              <a:t> </a:t>
            </a:r>
            <a:r>
              <a:rPr sz="3600" b="1" spc="-5" dirty="0">
                <a:latin typeface="Franklin Gothic Heavy"/>
                <a:cs typeface="Franklin Gothic Heavy"/>
              </a:rPr>
              <a:t>34 </a:t>
            </a:r>
            <a:r>
              <a:rPr sz="3600" b="1" dirty="0">
                <a:latin typeface="Franklin Gothic Heavy"/>
                <a:cs typeface="Franklin Gothic Heavy"/>
              </a:rPr>
              <a:t>states</a:t>
            </a:r>
            <a:r>
              <a:rPr sz="3600" b="1" spc="35" dirty="0">
                <a:latin typeface="Franklin Gothic Heavy"/>
                <a:cs typeface="Franklin Gothic Heavy"/>
              </a:rPr>
              <a:t> </a:t>
            </a:r>
            <a:r>
              <a:rPr sz="3600" b="1" spc="-10" dirty="0">
                <a:latin typeface="Franklin Gothic Heavy"/>
                <a:cs typeface="Franklin Gothic Heavy"/>
              </a:rPr>
              <a:t>that</a:t>
            </a:r>
            <a:r>
              <a:rPr sz="3600" b="1" dirty="0">
                <a:latin typeface="Franklin Gothic Heavy"/>
                <a:cs typeface="Franklin Gothic Heavy"/>
              </a:rPr>
              <a:t> </a:t>
            </a:r>
            <a:r>
              <a:rPr sz="3600" b="1" spc="-5" dirty="0">
                <a:latin typeface="Franklin Gothic Heavy"/>
                <a:cs typeface="Franklin Gothic Heavy"/>
              </a:rPr>
              <a:t>require </a:t>
            </a:r>
            <a:r>
              <a:rPr sz="3600" b="1" spc="-890" dirty="0">
                <a:latin typeface="Franklin Gothic Heavy"/>
                <a:cs typeface="Franklin Gothic Heavy"/>
              </a:rPr>
              <a:t> </a:t>
            </a:r>
            <a:r>
              <a:rPr sz="3600" b="1" spc="-5" dirty="0">
                <a:latin typeface="Franklin Gothic Heavy"/>
                <a:cs typeface="Franklin Gothic Heavy"/>
              </a:rPr>
              <a:t>H&amp;S</a:t>
            </a:r>
            <a:r>
              <a:rPr sz="3600" b="1" spc="-10" dirty="0">
                <a:latin typeface="Franklin Gothic Heavy"/>
                <a:cs typeface="Franklin Gothic Heavy"/>
              </a:rPr>
              <a:t> </a:t>
            </a:r>
            <a:r>
              <a:rPr sz="3600" b="1" spc="-5" dirty="0">
                <a:latin typeface="Franklin Gothic Heavy"/>
                <a:cs typeface="Franklin Gothic Heavy"/>
              </a:rPr>
              <a:t>programs</a:t>
            </a:r>
            <a:r>
              <a:rPr sz="3600" b="1" dirty="0">
                <a:latin typeface="Franklin Gothic Heavy"/>
                <a:cs typeface="Franklin Gothic Heavy"/>
              </a:rPr>
              <a:t> </a:t>
            </a:r>
            <a:r>
              <a:rPr sz="3600" b="1" spc="-5" dirty="0">
                <a:latin typeface="Franklin Gothic Heavy"/>
                <a:cs typeface="Franklin Gothic Heavy"/>
              </a:rPr>
              <a:t>had</a:t>
            </a:r>
            <a:r>
              <a:rPr sz="3600" b="1" spc="-15" dirty="0">
                <a:latin typeface="Franklin Gothic Heavy"/>
                <a:cs typeface="Franklin Gothic Heavy"/>
              </a:rPr>
              <a:t> </a:t>
            </a:r>
            <a:r>
              <a:rPr sz="3600" b="1" spc="-5" dirty="0">
                <a:latin typeface="Franklin Gothic Heavy"/>
                <a:cs typeface="Franklin Gothic Heavy"/>
              </a:rPr>
              <a:t>a</a:t>
            </a:r>
            <a:r>
              <a:rPr sz="3600" b="1" spc="-15" dirty="0">
                <a:latin typeface="Franklin Gothic Heavy"/>
                <a:cs typeface="Franklin Gothic Heavy"/>
              </a:rPr>
              <a:t> </a:t>
            </a:r>
            <a:r>
              <a:rPr sz="3600" b="1" spc="-5" dirty="0">
                <a:latin typeface="Franklin Gothic Heavy"/>
                <a:cs typeface="Franklin Gothic Heavy"/>
              </a:rPr>
              <a:t>9%</a:t>
            </a:r>
            <a:r>
              <a:rPr sz="3600" b="1" spc="-10" dirty="0">
                <a:latin typeface="Franklin Gothic Heavy"/>
                <a:cs typeface="Franklin Gothic Heavy"/>
              </a:rPr>
              <a:t> </a:t>
            </a:r>
            <a:r>
              <a:rPr sz="3600" b="1" spc="-5" dirty="0">
                <a:latin typeface="Franklin Gothic Heavy"/>
                <a:cs typeface="Franklin Gothic Heavy"/>
              </a:rPr>
              <a:t>-</a:t>
            </a:r>
            <a:r>
              <a:rPr sz="3600" b="1" spc="-20" dirty="0">
                <a:latin typeface="Franklin Gothic Heavy"/>
                <a:cs typeface="Franklin Gothic Heavy"/>
              </a:rPr>
              <a:t> </a:t>
            </a:r>
            <a:r>
              <a:rPr sz="3600" b="1" spc="-5" dirty="0">
                <a:latin typeface="Franklin Gothic Heavy"/>
                <a:cs typeface="Franklin Gothic Heavy"/>
              </a:rPr>
              <a:t>60%</a:t>
            </a:r>
            <a:endParaRPr sz="3600" dirty="0">
              <a:latin typeface="Franklin Gothic Heavy"/>
              <a:cs typeface="Franklin Gothic Heavy"/>
            </a:endParaRPr>
          </a:p>
          <a:p>
            <a:pPr marR="5080" algn="r">
              <a:lnSpc>
                <a:spcPct val="100000"/>
              </a:lnSpc>
            </a:pPr>
            <a:r>
              <a:rPr sz="3600" b="1" spc="-10" dirty="0">
                <a:latin typeface="Franklin Gothic Heavy"/>
                <a:cs typeface="Franklin Gothic Heavy"/>
              </a:rPr>
              <a:t>drop</a:t>
            </a:r>
            <a:r>
              <a:rPr sz="3600" b="1" spc="-15" dirty="0">
                <a:latin typeface="Franklin Gothic Heavy"/>
                <a:cs typeface="Franklin Gothic Heavy"/>
              </a:rPr>
              <a:t> </a:t>
            </a:r>
            <a:r>
              <a:rPr sz="3600" b="1" spc="-5" dirty="0">
                <a:latin typeface="Franklin Gothic Heavy"/>
                <a:cs typeface="Franklin Gothic Heavy"/>
              </a:rPr>
              <a:t>in</a:t>
            </a:r>
            <a:r>
              <a:rPr sz="3600" b="1" spc="-25" dirty="0">
                <a:latin typeface="Franklin Gothic Heavy"/>
                <a:cs typeface="Franklin Gothic Heavy"/>
              </a:rPr>
              <a:t> </a:t>
            </a:r>
            <a:r>
              <a:rPr sz="3600" b="1" spc="-10" dirty="0">
                <a:latin typeface="Franklin Gothic Heavy"/>
                <a:cs typeface="Franklin Gothic Heavy"/>
              </a:rPr>
              <a:t>incidents</a:t>
            </a:r>
            <a:endParaRPr sz="3600" dirty="0">
              <a:latin typeface="Franklin Gothic Heavy"/>
              <a:cs typeface="Franklin Gothic Heavy"/>
            </a:endParaRPr>
          </a:p>
        </p:txBody>
      </p:sp>
      <p:grpSp>
        <p:nvGrpSpPr>
          <p:cNvPr id="40" name="object 40"/>
          <p:cNvGrpSpPr/>
          <p:nvPr/>
        </p:nvGrpSpPr>
        <p:grpSpPr>
          <a:xfrm>
            <a:off x="1435861" y="2731267"/>
            <a:ext cx="6121400" cy="4120515"/>
            <a:chOff x="1435861" y="2731267"/>
            <a:chExt cx="6121400" cy="4120515"/>
          </a:xfrm>
        </p:grpSpPr>
        <p:pic>
          <p:nvPicPr>
            <p:cNvPr id="41" name="object 41"/>
            <p:cNvPicPr/>
            <p:nvPr/>
          </p:nvPicPr>
          <p:blipFill>
            <a:blip r:embed="rId23" cstate="print"/>
            <a:stretch>
              <a:fillRect/>
            </a:stretch>
          </p:blipFill>
          <p:spPr>
            <a:xfrm>
              <a:off x="1816861" y="2731267"/>
              <a:ext cx="254000" cy="254000"/>
            </a:xfrm>
            <a:prstGeom prst="rect">
              <a:avLst/>
            </a:prstGeom>
          </p:spPr>
        </p:pic>
        <p:pic>
          <p:nvPicPr>
            <p:cNvPr id="42" name="object 42"/>
            <p:cNvPicPr/>
            <p:nvPr/>
          </p:nvPicPr>
          <p:blipFill>
            <a:blip r:embed="rId24" cstate="print"/>
            <a:stretch>
              <a:fillRect/>
            </a:stretch>
          </p:blipFill>
          <p:spPr>
            <a:xfrm>
              <a:off x="4179061" y="5855467"/>
              <a:ext cx="254000" cy="254000"/>
            </a:xfrm>
            <a:prstGeom prst="rect">
              <a:avLst/>
            </a:prstGeom>
          </p:spPr>
        </p:pic>
        <p:pic>
          <p:nvPicPr>
            <p:cNvPr id="43" name="object 43"/>
            <p:cNvPicPr/>
            <p:nvPr/>
          </p:nvPicPr>
          <p:blipFill>
            <a:blip r:embed="rId23" cstate="print"/>
            <a:stretch>
              <a:fillRect/>
            </a:stretch>
          </p:blipFill>
          <p:spPr>
            <a:xfrm>
              <a:off x="3340861" y="4483867"/>
              <a:ext cx="254000" cy="254000"/>
            </a:xfrm>
            <a:prstGeom prst="rect">
              <a:avLst/>
            </a:prstGeom>
          </p:spPr>
        </p:pic>
        <p:pic>
          <p:nvPicPr>
            <p:cNvPr id="44" name="object 44"/>
            <p:cNvPicPr/>
            <p:nvPr/>
          </p:nvPicPr>
          <p:blipFill>
            <a:blip r:embed="rId23" cstate="print"/>
            <a:stretch>
              <a:fillRect/>
            </a:stretch>
          </p:blipFill>
          <p:spPr>
            <a:xfrm>
              <a:off x="1435861" y="4331467"/>
              <a:ext cx="254000" cy="254000"/>
            </a:xfrm>
            <a:prstGeom prst="rect">
              <a:avLst/>
            </a:prstGeom>
          </p:spPr>
        </p:pic>
        <p:pic>
          <p:nvPicPr>
            <p:cNvPr id="45" name="object 45"/>
            <p:cNvPicPr/>
            <p:nvPr/>
          </p:nvPicPr>
          <p:blipFill>
            <a:blip r:embed="rId23" cstate="print"/>
            <a:stretch>
              <a:fillRect/>
            </a:stretch>
          </p:blipFill>
          <p:spPr>
            <a:xfrm>
              <a:off x="4026661" y="3036067"/>
              <a:ext cx="254000" cy="254000"/>
            </a:xfrm>
            <a:prstGeom prst="rect">
              <a:avLst/>
            </a:prstGeom>
          </p:spPr>
        </p:pic>
        <p:pic>
          <p:nvPicPr>
            <p:cNvPr id="46" name="object 46"/>
            <p:cNvPicPr/>
            <p:nvPr/>
          </p:nvPicPr>
          <p:blipFill>
            <a:blip r:embed="rId23" cstate="print"/>
            <a:stretch>
              <a:fillRect/>
            </a:stretch>
          </p:blipFill>
          <p:spPr>
            <a:xfrm>
              <a:off x="7303261" y="3493267"/>
              <a:ext cx="254000" cy="254000"/>
            </a:xfrm>
            <a:prstGeom prst="rect">
              <a:avLst/>
            </a:prstGeom>
          </p:spPr>
        </p:pic>
        <p:pic>
          <p:nvPicPr>
            <p:cNvPr id="47" name="object 47"/>
            <p:cNvPicPr/>
            <p:nvPr/>
          </p:nvPicPr>
          <p:blipFill>
            <a:blip r:embed="rId23" cstate="print"/>
            <a:stretch>
              <a:fillRect/>
            </a:stretch>
          </p:blipFill>
          <p:spPr>
            <a:xfrm>
              <a:off x="1740661" y="6084067"/>
              <a:ext cx="254000" cy="254000"/>
            </a:xfrm>
            <a:prstGeom prst="rect">
              <a:avLst/>
            </a:prstGeom>
          </p:spPr>
        </p:pic>
        <p:pic>
          <p:nvPicPr>
            <p:cNvPr id="48" name="object 48"/>
            <p:cNvPicPr/>
            <p:nvPr/>
          </p:nvPicPr>
          <p:blipFill>
            <a:blip r:embed="rId23" cstate="print"/>
            <a:stretch>
              <a:fillRect/>
            </a:stretch>
          </p:blipFill>
          <p:spPr>
            <a:xfrm>
              <a:off x="3264661" y="6465067"/>
              <a:ext cx="254000" cy="254000"/>
            </a:xfrm>
            <a:prstGeom prst="rect">
              <a:avLst/>
            </a:prstGeom>
          </p:spPr>
        </p:pic>
        <p:sp>
          <p:nvSpPr>
            <p:cNvPr id="49" name="object 49"/>
            <p:cNvSpPr/>
            <p:nvPr/>
          </p:nvSpPr>
          <p:spPr>
            <a:xfrm>
              <a:off x="5106163" y="6381750"/>
              <a:ext cx="1066800" cy="457200"/>
            </a:xfrm>
            <a:custGeom>
              <a:avLst/>
              <a:gdLst/>
              <a:ahLst/>
              <a:cxnLst/>
              <a:rect l="l" t="t" r="r" b="b"/>
              <a:pathLst>
                <a:path w="1066800" h="457200">
                  <a:moveTo>
                    <a:pt x="990600" y="0"/>
                  </a:moveTo>
                  <a:lnTo>
                    <a:pt x="76200" y="0"/>
                  </a:lnTo>
                  <a:lnTo>
                    <a:pt x="46537" y="5987"/>
                  </a:lnTo>
                  <a:lnTo>
                    <a:pt x="22317" y="22317"/>
                  </a:lnTo>
                  <a:lnTo>
                    <a:pt x="5987" y="46537"/>
                  </a:lnTo>
                  <a:lnTo>
                    <a:pt x="0" y="76200"/>
                  </a:lnTo>
                  <a:lnTo>
                    <a:pt x="0" y="457200"/>
                  </a:lnTo>
                  <a:lnTo>
                    <a:pt x="1066800" y="457200"/>
                  </a:lnTo>
                  <a:lnTo>
                    <a:pt x="1066800" y="76200"/>
                  </a:lnTo>
                  <a:lnTo>
                    <a:pt x="1060812" y="46537"/>
                  </a:lnTo>
                  <a:lnTo>
                    <a:pt x="1044482" y="22317"/>
                  </a:lnTo>
                  <a:lnTo>
                    <a:pt x="1020262" y="5987"/>
                  </a:lnTo>
                  <a:lnTo>
                    <a:pt x="990600" y="0"/>
                  </a:lnTo>
                  <a:close/>
                </a:path>
              </a:pathLst>
            </a:custGeom>
            <a:solidFill>
              <a:srgbClr val="FFFFFF"/>
            </a:solidFill>
          </p:spPr>
          <p:txBody>
            <a:bodyPr wrap="square" lIns="0" tIns="0" rIns="0" bIns="0" rtlCol="0"/>
            <a:lstStyle/>
            <a:p>
              <a:endParaRPr dirty="0"/>
            </a:p>
          </p:txBody>
        </p:sp>
        <p:sp>
          <p:nvSpPr>
            <p:cNvPr id="50" name="object 50"/>
            <p:cNvSpPr/>
            <p:nvPr/>
          </p:nvSpPr>
          <p:spPr>
            <a:xfrm>
              <a:off x="5106163" y="6381750"/>
              <a:ext cx="1066800" cy="457200"/>
            </a:xfrm>
            <a:custGeom>
              <a:avLst/>
              <a:gdLst/>
              <a:ahLst/>
              <a:cxnLst/>
              <a:rect l="l" t="t" r="r" b="b"/>
              <a:pathLst>
                <a:path w="1066800" h="457200">
                  <a:moveTo>
                    <a:pt x="76200" y="0"/>
                  </a:moveTo>
                  <a:lnTo>
                    <a:pt x="990600" y="0"/>
                  </a:lnTo>
                  <a:lnTo>
                    <a:pt x="1020262" y="5987"/>
                  </a:lnTo>
                  <a:lnTo>
                    <a:pt x="1044482" y="22317"/>
                  </a:lnTo>
                  <a:lnTo>
                    <a:pt x="1060812" y="46537"/>
                  </a:lnTo>
                  <a:lnTo>
                    <a:pt x="1066800" y="76200"/>
                  </a:lnTo>
                  <a:lnTo>
                    <a:pt x="1066800" y="457200"/>
                  </a:lnTo>
                  <a:lnTo>
                    <a:pt x="0" y="457200"/>
                  </a:lnTo>
                  <a:lnTo>
                    <a:pt x="0" y="76200"/>
                  </a:lnTo>
                  <a:lnTo>
                    <a:pt x="5987" y="46537"/>
                  </a:lnTo>
                  <a:lnTo>
                    <a:pt x="22317" y="22317"/>
                  </a:lnTo>
                  <a:lnTo>
                    <a:pt x="46537" y="5987"/>
                  </a:lnTo>
                  <a:lnTo>
                    <a:pt x="76200" y="0"/>
                  </a:lnTo>
                  <a:close/>
                </a:path>
              </a:pathLst>
            </a:custGeom>
            <a:ln w="25400">
              <a:solidFill>
                <a:srgbClr val="FFFFFF"/>
              </a:solidFill>
            </a:ln>
          </p:spPr>
          <p:txBody>
            <a:bodyPr wrap="square" lIns="0" tIns="0" rIns="0" bIns="0" rtlCol="0"/>
            <a:lstStyle/>
            <a:p>
              <a:endParaRPr dirty="0"/>
            </a:p>
          </p:txBody>
        </p:sp>
      </p:grpSp>
      <p:sp>
        <p:nvSpPr>
          <p:cNvPr id="51" name="object 51"/>
          <p:cNvSpPr txBox="1"/>
          <p:nvPr/>
        </p:nvSpPr>
        <p:spPr>
          <a:xfrm>
            <a:off x="8497982" y="290258"/>
            <a:ext cx="22288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Arial"/>
                <a:cs typeface="Arial"/>
              </a:rPr>
              <a:t>6</a:t>
            </a:r>
            <a:endParaRPr sz="2800" dirty="0">
              <a:latin typeface="Arial"/>
              <a:cs typeface="Arial"/>
            </a:endParaRPr>
          </a:p>
        </p:txBody>
      </p:sp>
      <p:grpSp>
        <p:nvGrpSpPr>
          <p:cNvPr id="52" name="object 52"/>
          <p:cNvGrpSpPr/>
          <p:nvPr/>
        </p:nvGrpSpPr>
        <p:grpSpPr>
          <a:xfrm>
            <a:off x="1066800" y="152400"/>
            <a:ext cx="1188085" cy="795020"/>
            <a:chOff x="1066800" y="152400"/>
            <a:chExt cx="1188085" cy="795020"/>
          </a:xfrm>
        </p:grpSpPr>
        <p:sp>
          <p:nvSpPr>
            <p:cNvPr id="53" name="object 53"/>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54" name="object 54"/>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55" name="object 55"/>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sp>
        <p:nvSpPr>
          <p:cNvPr id="4" name="object 4"/>
          <p:cNvSpPr txBox="1"/>
          <p:nvPr/>
        </p:nvSpPr>
        <p:spPr>
          <a:xfrm>
            <a:off x="933119" y="2152903"/>
            <a:ext cx="7350125" cy="2219960"/>
          </a:xfrm>
          <a:prstGeom prst="rect">
            <a:avLst/>
          </a:prstGeom>
        </p:spPr>
        <p:txBody>
          <a:bodyPr vert="horz" wrap="square" lIns="0" tIns="12700" rIns="0" bIns="0" rtlCol="0">
            <a:spAutoFit/>
          </a:bodyPr>
          <a:lstStyle/>
          <a:p>
            <a:pPr marL="12700" marR="5080" indent="-635" algn="ctr">
              <a:lnSpc>
                <a:spcPct val="100000"/>
              </a:lnSpc>
              <a:spcBef>
                <a:spcPts val="100"/>
              </a:spcBef>
            </a:pPr>
            <a:r>
              <a:rPr sz="3600" b="1" spc="-5" dirty="0">
                <a:latin typeface="Franklin Gothic Heavy"/>
                <a:cs typeface="Franklin Gothic Heavy"/>
              </a:rPr>
              <a:t>Describe</a:t>
            </a:r>
            <a:r>
              <a:rPr sz="3600" b="1" spc="10" dirty="0">
                <a:latin typeface="Franklin Gothic Heavy"/>
                <a:cs typeface="Franklin Gothic Heavy"/>
              </a:rPr>
              <a:t> </a:t>
            </a:r>
            <a:r>
              <a:rPr sz="3600" b="1" spc="-5" dirty="0">
                <a:latin typeface="Franklin Gothic Heavy"/>
                <a:cs typeface="Franklin Gothic Heavy"/>
              </a:rPr>
              <a:t>management</a:t>
            </a:r>
            <a:r>
              <a:rPr sz="3600" b="1" spc="-35" dirty="0">
                <a:latin typeface="Franklin Gothic Heavy"/>
                <a:cs typeface="Franklin Gothic Heavy"/>
              </a:rPr>
              <a:t> </a:t>
            </a:r>
            <a:r>
              <a:rPr sz="3600" b="1" spc="-5" dirty="0">
                <a:latin typeface="Franklin Gothic Heavy"/>
                <a:cs typeface="Franklin Gothic Heavy"/>
              </a:rPr>
              <a:t>roles</a:t>
            </a:r>
            <a:r>
              <a:rPr sz="3600" b="1" spc="10" dirty="0">
                <a:latin typeface="Franklin Gothic Heavy"/>
                <a:cs typeface="Franklin Gothic Heavy"/>
              </a:rPr>
              <a:t> </a:t>
            </a:r>
            <a:r>
              <a:rPr sz="3600" b="1" spc="-5" dirty="0">
                <a:latin typeface="Franklin Gothic Heavy"/>
                <a:cs typeface="Franklin Gothic Heavy"/>
              </a:rPr>
              <a:t>and </a:t>
            </a:r>
            <a:r>
              <a:rPr sz="3600" b="1" dirty="0">
                <a:latin typeface="Franklin Gothic Heavy"/>
                <a:cs typeface="Franklin Gothic Heavy"/>
              </a:rPr>
              <a:t> </a:t>
            </a:r>
            <a:r>
              <a:rPr sz="3600" b="1" spc="-10" dirty="0">
                <a:latin typeface="Franklin Gothic Heavy"/>
                <a:cs typeface="Franklin Gothic Heavy"/>
              </a:rPr>
              <a:t>responsibilities</a:t>
            </a:r>
            <a:r>
              <a:rPr sz="3600" b="1" spc="55" dirty="0">
                <a:latin typeface="Franklin Gothic Heavy"/>
                <a:cs typeface="Franklin Gothic Heavy"/>
              </a:rPr>
              <a:t> </a:t>
            </a:r>
            <a:r>
              <a:rPr sz="3600" b="1" spc="-5" dirty="0">
                <a:latin typeface="Franklin Gothic Heavy"/>
                <a:cs typeface="Franklin Gothic Heavy"/>
              </a:rPr>
              <a:t>in</a:t>
            </a:r>
            <a:r>
              <a:rPr sz="3600" b="1" spc="10" dirty="0">
                <a:latin typeface="Franklin Gothic Heavy"/>
                <a:cs typeface="Franklin Gothic Heavy"/>
              </a:rPr>
              <a:t> </a:t>
            </a:r>
            <a:r>
              <a:rPr sz="3600" b="1" spc="-5" dirty="0">
                <a:latin typeface="Franklin Gothic Heavy"/>
                <a:cs typeface="Franklin Gothic Heavy"/>
              </a:rPr>
              <a:t>establishing</a:t>
            </a:r>
            <a:r>
              <a:rPr sz="3600" b="1" spc="45" dirty="0">
                <a:latin typeface="Franklin Gothic Heavy"/>
                <a:cs typeface="Franklin Gothic Heavy"/>
              </a:rPr>
              <a:t> </a:t>
            </a:r>
            <a:r>
              <a:rPr sz="3600" b="1" spc="-5" dirty="0">
                <a:latin typeface="Franklin Gothic Heavy"/>
                <a:cs typeface="Franklin Gothic Heavy"/>
              </a:rPr>
              <a:t>an </a:t>
            </a:r>
            <a:r>
              <a:rPr sz="3600" b="1" spc="-885" dirty="0">
                <a:latin typeface="Franklin Gothic Heavy"/>
                <a:cs typeface="Franklin Gothic Heavy"/>
              </a:rPr>
              <a:t> </a:t>
            </a:r>
            <a:r>
              <a:rPr sz="3600" b="1" spc="5" dirty="0">
                <a:latin typeface="Franklin Gothic Heavy"/>
                <a:cs typeface="Franklin Gothic Heavy"/>
              </a:rPr>
              <a:t>injury</a:t>
            </a:r>
            <a:r>
              <a:rPr sz="3600" b="1" spc="20" dirty="0">
                <a:latin typeface="Franklin Gothic Heavy"/>
                <a:cs typeface="Franklin Gothic Heavy"/>
              </a:rPr>
              <a:t> </a:t>
            </a:r>
            <a:r>
              <a:rPr sz="3600" b="1" spc="-5" dirty="0">
                <a:latin typeface="Franklin Gothic Heavy"/>
                <a:cs typeface="Franklin Gothic Heavy"/>
              </a:rPr>
              <a:t>and </a:t>
            </a:r>
            <a:r>
              <a:rPr sz="3600" b="1" spc="-10" dirty="0">
                <a:latin typeface="Franklin Gothic Heavy"/>
                <a:cs typeface="Franklin Gothic Heavy"/>
              </a:rPr>
              <a:t>illness</a:t>
            </a:r>
            <a:endParaRPr sz="3600" dirty="0">
              <a:latin typeface="Franklin Gothic Heavy"/>
              <a:cs typeface="Franklin Gothic Heavy"/>
            </a:endParaRPr>
          </a:p>
          <a:p>
            <a:pPr algn="ctr">
              <a:lnSpc>
                <a:spcPct val="100000"/>
              </a:lnSpc>
            </a:pPr>
            <a:r>
              <a:rPr sz="3600" b="1" spc="-20" dirty="0">
                <a:latin typeface="Franklin Gothic Heavy"/>
                <a:cs typeface="Franklin Gothic Heavy"/>
              </a:rPr>
              <a:t>prevention</a:t>
            </a:r>
            <a:r>
              <a:rPr sz="3600" b="1" dirty="0">
                <a:latin typeface="Franklin Gothic Heavy"/>
                <a:cs typeface="Franklin Gothic Heavy"/>
              </a:rPr>
              <a:t> </a:t>
            </a:r>
            <a:r>
              <a:rPr sz="3600" b="1" spc="-5" dirty="0">
                <a:latin typeface="Franklin Gothic Heavy"/>
                <a:cs typeface="Franklin Gothic Heavy"/>
              </a:rPr>
              <a:t>program</a:t>
            </a:r>
            <a:endParaRPr sz="3600" dirty="0">
              <a:latin typeface="Franklin Gothic Heavy"/>
              <a:cs typeface="Franklin Gothic Heavy"/>
            </a:endParaRPr>
          </a:p>
        </p:txBody>
      </p:sp>
      <p:grpSp>
        <p:nvGrpSpPr>
          <p:cNvPr id="5" name="object 5"/>
          <p:cNvGrpSpPr/>
          <p:nvPr/>
        </p:nvGrpSpPr>
        <p:grpSpPr>
          <a:xfrm>
            <a:off x="6432804" y="5541264"/>
            <a:ext cx="2603500" cy="1079500"/>
            <a:chOff x="6432804" y="5541264"/>
            <a:chExt cx="2603500" cy="1079500"/>
          </a:xfrm>
        </p:grpSpPr>
        <p:pic>
          <p:nvPicPr>
            <p:cNvPr id="6" name="object 6"/>
            <p:cNvPicPr/>
            <p:nvPr/>
          </p:nvPicPr>
          <p:blipFill>
            <a:blip r:embed="rId2" cstate="print"/>
            <a:stretch>
              <a:fillRect/>
            </a:stretch>
          </p:blipFill>
          <p:spPr>
            <a:xfrm>
              <a:off x="6432804" y="5541264"/>
              <a:ext cx="2602991" cy="1078991"/>
            </a:xfrm>
            <a:prstGeom prst="rect">
              <a:avLst/>
            </a:prstGeom>
          </p:spPr>
        </p:pic>
        <p:pic>
          <p:nvPicPr>
            <p:cNvPr id="7" name="object 7"/>
            <p:cNvPicPr/>
            <p:nvPr/>
          </p:nvPicPr>
          <p:blipFill>
            <a:blip r:embed="rId3" cstate="print"/>
            <a:stretch>
              <a:fillRect/>
            </a:stretch>
          </p:blipFill>
          <p:spPr>
            <a:xfrm>
              <a:off x="6509004" y="5652516"/>
              <a:ext cx="2244851" cy="914399"/>
            </a:xfrm>
            <a:prstGeom prst="rect">
              <a:avLst/>
            </a:prstGeom>
          </p:spPr>
        </p:pic>
        <p:pic>
          <p:nvPicPr>
            <p:cNvPr id="8" name="object 8"/>
            <p:cNvPicPr/>
            <p:nvPr/>
          </p:nvPicPr>
          <p:blipFill>
            <a:blip r:embed="rId4" cstate="print"/>
            <a:stretch>
              <a:fillRect/>
            </a:stretch>
          </p:blipFill>
          <p:spPr>
            <a:xfrm>
              <a:off x="8205216" y="5652516"/>
              <a:ext cx="754379" cy="914399"/>
            </a:xfrm>
            <a:prstGeom prst="rect">
              <a:avLst/>
            </a:prstGeom>
          </p:spPr>
        </p:pic>
      </p:grpSp>
      <p:sp>
        <p:nvSpPr>
          <p:cNvPr id="9" name="object 9"/>
          <p:cNvSpPr txBox="1"/>
          <p:nvPr/>
        </p:nvSpPr>
        <p:spPr>
          <a:xfrm>
            <a:off x="6770749" y="5744523"/>
            <a:ext cx="1927860" cy="51371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FF"/>
                </a:solidFill>
                <a:latin typeface="Calibri"/>
                <a:cs typeface="Calibri"/>
              </a:rPr>
              <a:t>Objective</a:t>
            </a:r>
            <a:r>
              <a:rPr sz="3200" b="1" spc="-105" dirty="0">
                <a:solidFill>
                  <a:srgbClr val="FFFFFF"/>
                </a:solidFill>
                <a:latin typeface="Calibri"/>
                <a:cs typeface="Calibri"/>
              </a:rPr>
              <a:t> </a:t>
            </a:r>
            <a:r>
              <a:rPr sz="3200" b="1" dirty="0">
                <a:solidFill>
                  <a:srgbClr val="FFFFFF"/>
                </a:solidFill>
                <a:latin typeface="Calibri"/>
                <a:cs typeface="Calibri"/>
              </a:rPr>
              <a:t>2</a:t>
            </a:r>
            <a:endParaRPr sz="3200" dirty="0">
              <a:latin typeface="Calibri"/>
              <a:cs typeface="Calibri"/>
            </a:endParaRPr>
          </a:p>
        </p:txBody>
      </p:sp>
      <p:sp>
        <p:nvSpPr>
          <p:cNvPr id="10" name="object 10"/>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7</a:t>
            </a:r>
            <a:endParaRPr sz="2800" dirty="0">
              <a:latin typeface="Arial"/>
              <a:cs typeface="Arial"/>
            </a:endParaRPr>
          </a:p>
        </p:txBody>
      </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907" y="617474"/>
            <a:ext cx="5821680" cy="239395"/>
          </a:xfrm>
          <a:prstGeom prst="rect">
            <a:avLst/>
          </a:prstGeom>
        </p:spPr>
        <p:txBody>
          <a:bodyPr vert="horz" wrap="square" lIns="0" tIns="13335" rIns="0" bIns="0" rtlCol="0">
            <a:spAutoFit/>
          </a:bodyPr>
          <a:lstStyle/>
          <a:p>
            <a:pPr marL="154940" algn="ctr">
              <a:lnSpc>
                <a:spcPct val="100000"/>
              </a:lnSpc>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1431702"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1565148" y="2438400"/>
            <a:ext cx="6212205" cy="4419600"/>
            <a:chOff x="1565148" y="2438400"/>
            <a:chExt cx="6212205" cy="4419600"/>
          </a:xfrm>
        </p:grpSpPr>
        <p:pic>
          <p:nvPicPr>
            <p:cNvPr id="5" name="object 5"/>
            <p:cNvPicPr/>
            <p:nvPr/>
          </p:nvPicPr>
          <p:blipFill>
            <a:blip r:embed="rId3" cstate="print"/>
            <a:stretch>
              <a:fillRect/>
            </a:stretch>
          </p:blipFill>
          <p:spPr>
            <a:xfrm>
              <a:off x="1565148" y="2700527"/>
              <a:ext cx="6211823" cy="4157472"/>
            </a:xfrm>
            <a:prstGeom prst="rect">
              <a:avLst/>
            </a:prstGeom>
          </p:spPr>
        </p:pic>
        <p:pic>
          <p:nvPicPr>
            <p:cNvPr id="6" name="object 6"/>
            <p:cNvPicPr/>
            <p:nvPr/>
          </p:nvPicPr>
          <p:blipFill>
            <a:blip r:embed="rId4" cstate="print"/>
            <a:stretch>
              <a:fillRect/>
            </a:stretch>
          </p:blipFill>
          <p:spPr>
            <a:xfrm>
              <a:off x="1760220" y="2895600"/>
              <a:ext cx="5623558" cy="3745991"/>
            </a:xfrm>
            <a:prstGeom prst="rect">
              <a:avLst/>
            </a:prstGeom>
          </p:spPr>
        </p:pic>
        <p:sp>
          <p:nvSpPr>
            <p:cNvPr id="7" name="object 7"/>
            <p:cNvSpPr/>
            <p:nvPr/>
          </p:nvSpPr>
          <p:spPr>
            <a:xfrm>
              <a:off x="1676400" y="2438400"/>
              <a:ext cx="5791200" cy="457200"/>
            </a:xfrm>
            <a:custGeom>
              <a:avLst/>
              <a:gdLst/>
              <a:ahLst/>
              <a:cxnLst/>
              <a:rect l="l" t="t" r="r" b="b"/>
              <a:pathLst>
                <a:path w="5791200" h="457200">
                  <a:moveTo>
                    <a:pt x="5791200" y="0"/>
                  </a:moveTo>
                  <a:lnTo>
                    <a:pt x="0" y="0"/>
                  </a:lnTo>
                  <a:lnTo>
                    <a:pt x="0" y="457200"/>
                  </a:lnTo>
                  <a:lnTo>
                    <a:pt x="5791200" y="457200"/>
                  </a:lnTo>
                  <a:lnTo>
                    <a:pt x="5791200" y="0"/>
                  </a:lnTo>
                  <a:close/>
                </a:path>
              </a:pathLst>
            </a:custGeom>
            <a:solidFill>
              <a:srgbClr val="FFFFFF">
                <a:alpha val="76078"/>
              </a:srgbClr>
            </a:solidFill>
          </p:spPr>
          <p:txBody>
            <a:bodyPr wrap="square" lIns="0" tIns="0" rIns="0" bIns="0" rtlCol="0"/>
            <a:lstStyle/>
            <a:p>
              <a:endParaRPr dirty="0"/>
            </a:p>
          </p:txBody>
        </p:sp>
      </p:grpSp>
      <p:sp>
        <p:nvSpPr>
          <p:cNvPr id="8" name="object 8"/>
          <p:cNvSpPr txBox="1"/>
          <p:nvPr/>
        </p:nvSpPr>
        <p:spPr>
          <a:xfrm>
            <a:off x="1307903" y="1280731"/>
            <a:ext cx="6526530" cy="1122680"/>
          </a:xfrm>
          <a:prstGeom prst="rect">
            <a:avLst/>
          </a:prstGeom>
        </p:spPr>
        <p:txBody>
          <a:bodyPr vert="horz" wrap="square" lIns="0" tIns="12700" rIns="0" bIns="0" rtlCol="0">
            <a:spAutoFit/>
          </a:bodyPr>
          <a:lstStyle/>
          <a:p>
            <a:pPr marL="12700" marR="5080" indent="110489">
              <a:lnSpc>
                <a:spcPct val="100000"/>
              </a:lnSpc>
              <a:spcBef>
                <a:spcPts val="100"/>
              </a:spcBef>
            </a:pPr>
            <a:r>
              <a:rPr sz="3600" b="1" spc="-5" dirty="0">
                <a:latin typeface="Franklin Gothic Heavy"/>
                <a:cs typeface="Franklin Gothic Heavy"/>
              </a:rPr>
              <a:t>What</a:t>
            </a:r>
            <a:r>
              <a:rPr sz="3600" b="1" spc="-20" dirty="0">
                <a:latin typeface="Franklin Gothic Heavy"/>
                <a:cs typeface="Franklin Gothic Heavy"/>
              </a:rPr>
              <a:t> </a:t>
            </a:r>
            <a:r>
              <a:rPr sz="3600" b="1" spc="-5" dirty="0">
                <a:latin typeface="Franklin Gothic Heavy"/>
                <a:cs typeface="Franklin Gothic Heavy"/>
              </a:rPr>
              <a:t>specific</a:t>
            </a:r>
            <a:r>
              <a:rPr sz="3600" b="1" spc="10" dirty="0">
                <a:latin typeface="Franklin Gothic Heavy"/>
                <a:cs typeface="Franklin Gothic Heavy"/>
              </a:rPr>
              <a:t> </a:t>
            </a:r>
            <a:r>
              <a:rPr sz="3600" b="1" spc="-5" dirty="0">
                <a:latin typeface="Franklin Gothic Heavy"/>
                <a:cs typeface="Franklin Gothic Heavy"/>
              </a:rPr>
              <a:t>H&amp;S</a:t>
            </a:r>
            <a:r>
              <a:rPr sz="3600" b="1" spc="5" dirty="0">
                <a:latin typeface="Franklin Gothic Heavy"/>
                <a:cs typeface="Franklin Gothic Heavy"/>
              </a:rPr>
              <a:t> </a:t>
            </a:r>
            <a:r>
              <a:rPr sz="3600" b="1" spc="-10" dirty="0">
                <a:latin typeface="Franklin Gothic Heavy"/>
                <a:cs typeface="Franklin Gothic Heavy"/>
              </a:rPr>
              <a:t>duties</a:t>
            </a:r>
            <a:r>
              <a:rPr sz="3600" b="1" dirty="0">
                <a:latin typeface="Franklin Gothic Heavy"/>
                <a:cs typeface="Franklin Gothic Heavy"/>
              </a:rPr>
              <a:t> </a:t>
            </a:r>
            <a:r>
              <a:rPr sz="3600" b="1" spc="-5" dirty="0">
                <a:latin typeface="Franklin Gothic Heavy"/>
                <a:cs typeface="Franklin Gothic Heavy"/>
              </a:rPr>
              <a:t>are </a:t>
            </a:r>
            <a:r>
              <a:rPr sz="3600" b="1" dirty="0">
                <a:latin typeface="Franklin Gothic Heavy"/>
                <a:cs typeface="Franklin Gothic Heavy"/>
              </a:rPr>
              <a:t> </a:t>
            </a:r>
            <a:r>
              <a:rPr sz="3600" b="1" spc="-5" dirty="0">
                <a:latin typeface="Franklin Gothic Heavy"/>
                <a:cs typeface="Franklin Gothic Heavy"/>
              </a:rPr>
              <a:t>management’s</a:t>
            </a:r>
            <a:r>
              <a:rPr sz="3600" b="1" spc="-30" dirty="0">
                <a:latin typeface="Franklin Gothic Heavy"/>
                <a:cs typeface="Franklin Gothic Heavy"/>
              </a:rPr>
              <a:t> </a:t>
            </a:r>
            <a:r>
              <a:rPr sz="3600" b="1" spc="-10" dirty="0">
                <a:latin typeface="Franklin Gothic Heavy"/>
                <a:cs typeface="Franklin Gothic Heavy"/>
              </a:rPr>
              <a:t>responsibility?</a:t>
            </a:r>
            <a:endParaRPr sz="3600" dirty="0">
              <a:latin typeface="Franklin Gothic Heavy"/>
              <a:cs typeface="Franklin Gothic Heavy"/>
            </a:endParaRPr>
          </a:p>
        </p:txBody>
      </p:sp>
      <p:sp>
        <p:nvSpPr>
          <p:cNvPr id="9" name="object 9"/>
          <p:cNvSpPr txBox="1"/>
          <p:nvPr/>
        </p:nvSpPr>
        <p:spPr>
          <a:xfrm>
            <a:off x="8182356" y="290258"/>
            <a:ext cx="838200" cy="452120"/>
          </a:xfrm>
          <a:prstGeom prst="rect">
            <a:avLst/>
          </a:prstGeom>
        </p:spPr>
        <p:txBody>
          <a:bodyPr vert="horz" wrap="square" lIns="0" tIns="12065" rIns="0" bIns="0" rtlCol="0">
            <a:spAutoFit/>
          </a:bodyPr>
          <a:lstStyle/>
          <a:p>
            <a:pPr marL="15875" algn="ctr">
              <a:lnSpc>
                <a:spcPct val="100000"/>
              </a:lnSpc>
              <a:spcBef>
                <a:spcPts val="95"/>
              </a:spcBef>
            </a:pPr>
            <a:r>
              <a:rPr sz="2800" spc="-5" dirty="0">
                <a:solidFill>
                  <a:srgbClr val="FFFFFF"/>
                </a:solidFill>
                <a:latin typeface="Arial"/>
                <a:cs typeface="Arial"/>
              </a:rPr>
              <a:t>8</a:t>
            </a:r>
            <a:endParaRPr sz="2800" dirty="0">
              <a:latin typeface="Arial"/>
              <a:cs typeface="Arial"/>
            </a:endParaRPr>
          </a:p>
        </p:txBody>
      </p:sp>
      <p:sp>
        <p:nvSpPr>
          <p:cNvPr id="10" name="object 10"/>
          <p:cNvSpPr txBox="1"/>
          <p:nvPr/>
        </p:nvSpPr>
        <p:spPr>
          <a:xfrm>
            <a:off x="3296537" y="2462276"/>
            <a:ext cx="255079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Franklin Gothic Medium"/>
                <a:cs typeface="Franklin Gothic Medium"/>
              </a:rPr>
              <a:t>What</a:t>
            </a:r>
            <a:r>
              <a:rPr sz="2400" spc="-20" dirty="0">
                <a:latin typeface="Franklin Gothic Medium"/>
                <a:cs typeface="Franklin Gothic Medium"/>
              </a:rPr>
              <a:t> </a:t>
            </a:r>
            <a:r>
              <a:rPr sz="2400" dirty="0">
                <a:latin typeface="Franklin Gothic Medium"/>
                <a:cs typeface="Franklin Gothic Medium"/>
              </a:rPr>
              <a:t>do</a:t>
            </a:r>
            <a:r>
              <a:rPr sz="2400" spc="-20" dirty="0">
                <a:latin typeface="Franklin Gothic Medium"/>
                <a:cs typeface="Franklin Gothic Medium"/>
              </a:rPr>
              <a:t> </a:t>
            </a:r>
            <a:r>
              <a:rPr sz="2400" spc="-15" dirty="0">
                <a:latin typeface="Franklin Gothic Medium"/>
                <a:cs typeface="Franklin Gothic Medium"/>
              </a:rPr>
              <a:t>you</a:t>
            </a:r>
            <a:r>
              <a:rPr sz="2400" spc="-10" dirty="0">
                <a:latin typeface="Franklin Gothic Medium"/>
                <a:cs typeface="Franklin Gothic Medium"/>
              </a:rPr>
              <a:t> think?</a:t>
            </a:r>
            <a:endParaRPr sz="2400" dirty="0">
              <a:latin typeface="Franklin Gothic Medium"/>
              <a:cs typeface="Franklin Gothic Medium"/>
            </a:endParaRPr>
          </a:p>
        </p:txBody>
      </p:sp>
      <p:grpSp>
        <p:nvGrpSpPr>
          <p:cNvPr id="11" name="object 11"/>
          <p:cNvGrpSpPr/>
          <p:nvPr/>
        </p:nvGrpSpPr>
        <p:grpSpPr>
          <a:xfrm>
            <a:off x="1066800" y="152400"/>
            <a:ext cx="1188085" cy="795020"/>
            <a:chOff x="1066800" y="152400"/>
            <a:chExt cx="1188085" cy="795020"/>
          </a:xfrm>
        </p:grpSpPr>
        <p:sp>
          <p:nvSpPr>
            <p:cNvPr id="12" name="object 12"/>
            <p:cNvSpPr/>
            <p:nvPr/>
          </p:nvSpPr>
          <p:spPr>
            <a:xfrm>
              <a:off x="1111707" y="197306"/>
              <a:ext cx="1143000" cy="749935"/>
            </a:xfrm>
            <a:custGeom>
              <a:avLst/>
              <a:gdLst/>
              <a:ahLst/>
              <a:cxnLst/>
              <a:rect l="l" t="t" r="r" b="b"/>
              <a:pathLst>
                <a:path w="1143000" h="749935">
                  <a:moveTo>
                    <a:pt x="1143000" y="0"/>
                  </a:moveTo>
                  <a:lnTo>
                    <a:pt x="0" y="0"/>
                  </a:lnTo>
                  <a:lnTo>
                    <a:pt x="0" y="704900"/>
                  </a:lnTo>
                  <a:lnTo>
                    <a:pt x="0" y="749808"/>
                  </a:lnTo>
                  <a:lnTo>
                    <a:pt x="1143000" y="749808"/>
                  </a:lnTo>
                  <a:lnTo>
                    <a:pt x="1143000" y="704900"/>
                  </a:lnTo>
                  <a:lnTo>
                    <a:pt x="1143000" y="0"/>
                  </a:lnTo>
                  <a:close/>
                </a:path>
              </a:pathLst>
            </a:custGeom>
            <a:solidFill>
              <a:srgbClr val="001000"/>
            </a:solidFill>
          </p:spPr>
          <p:txBody>
            <a:bodyPr wrap="square" lIns="0" tIns="0" rIns="0" bIns="0" rtlCol="0"/>
            <a:lstStyle/>
            <a:p>
              <a:endParaRPr dirty="0"/>
            </a:p>
          </p:txBody>
        </p:sp>
        <p:sp>
          <p:nvSpPr>
            <p:cNvPr id="13" name="object 13"/>
            <p:cNvSpPr/>
            <p:nvPr/>
          </p:nvSpPr>
          <p:spPr>
            <a:xfrm>
              <a:off x="1066800" y="152400"/>
              <a:ext cx="1143000" cy="749935"/>
            </a:xfrm>
            <a:custGeom>
              <a:avLst/>
              <a:gdLst/>
              <a:ahLst/>
              <a:cxnLst/>
              <a:rect l="l" t="t" r="r" b="b"/>
              <a:pathLst>
                <a:path w="1143000" h="749935">
                  <a:moveTo>
                    <a:pt x="1143000" y="0"/>
                  </a:moveTo>
                  <a:lnTo>
                    <a:pt x="0" y="0"/>
                  </a:lnTo>
                  <a:lnTo>
                    <a:pt x="0" y="749808"/>
                  </a:lnTo>
                  <a:lnTo>
                    <a:pt x="1143000" y="749808"/>
                  </a:lnTo>
                  <a:lnTo>
                    <a:pt x="1143000" y="0"/>
                  </a:lnTo>
                  <a:close/>
                </a:path>
              </a:pathLst>
            </a:custGeom>
            <a:solidFill>
              <a:srgbClr val="2B8156"/>
            </a:solidFill>
          </p:spPr>
          <p:txBody>
            <a:bodyPr wrap="square" lIns="0" tIns="0" rIns="0" bIns="0" rtlCol="0"/>
            <a:lstStyle/>
            <a:p>
              <a:endParaRPr dirty="0"/>
            </a:p>
          </p:txBody>
        </p:sp>
      </p:grpSp>
      <p:sp>
        <p:nvSpPr>
          <p:cNvPr id="14" name="object 14"/>
          <p:cNvSpPr txBox="1"/>
          <p:nvPr/>
        </p:nvSpPr>
        <p:spPr>
          <a:xfrm>
            <a:off x="1199514" y="375694"/>
            <a:ext cx="8763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343E67-A96F-4366-8129-8B7FCC848544}">
  <ds:schemaRefs>
    <ds:schemaRef ds:uri="http://schemas.microsoft.com/office/2006/metadata/properties"/>
    <ds:schemaRef ds:uri="http://schemas.microsoft.com/office/infopath/2007/PartnerControls"/>
    <ds:schemaRef ds:uri="90433dba-107d-4b9e-940f-3766d86c3499"/>
    <ds:schemaRef ds:uri="a75f71b9-dc79-41da-af3d-5486b07b51b9"/>
  </ds:schemaRefs>
</ds:datastoreItem>
</file>

<file path=customXml/itemProps2.xml><?xml version="1.0" encoding="utf-8"?>
<ds:datastoreItem xmlns:ds="http://schemas.openxmlformats.org/officeDocument/2006/customXml" ds:itemID="{CDD4C183-B654-4DC5-AD28-D70ACADC2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9D6662-14A6-4F2E-AE20-74B3AB874D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660</TotalTime>
  <Words>3637</Words>
  <Application>Microsoft Office PowerPoint</Application>
  <PresentationFormat>On-screen Show (4:3)</PresentationFormat>
  <Paragraphs>708</Paragraphs>
  <Slides>66</Slides>
  <Notes>58</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Get to the Facts</vt:lpstr>
      <vt:lpstr>PowerPoint Presentation</vt:lpstr>
      <vt:lpstr>PowerPoint Presentation</vt:lpstr>
      <vt:lpstr>PowerPoint Presentation</vt:lpstr>
      <vt:lpstr>PowerPoint Presentation</vt:lpstr>
      <vt:lpstr>PowerPoint Presentation</vt:lpstr>
      <vt:lpstr>Reporting Time</vt:lpstr>
      <vt:lpstr>PowerPoint Presentation</vt:lpstr>
      <vt:lpstr>Health and Safety Program  Management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august</dc:creator>
  <cp:lastModifiedBy>Curtis R. Devillers</cp:lastModifiedBy>
  <cp:revision>24</cp:revision>
  <dcterms:created xsi:type="dcterms:W3CDTF">2021-12-14T18:16:09Z</dcterms:created>
  <dcterms:modified xsi:type="dcterms:W3CDTF">2023-03-16T15:18:25Z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2021-12-14T00:00:00Z</vt:filetime>
  </property>
  <property fmtid="{D5CDD505-2E9C-101B-9397-08002B2CF9AE}" pid="3" name="Creator">
    <vt:lpwstr>Acrobat PDFMaker 11 for PowerPoint</vt:lpwstr>
  </property>
  <property fmtid="{D5CDD505-2E9C-101B-9397-08002B2CF9AE}" pid="4" name="LastSaved">
    <vt:filetime>2021-12-14T00:00:00Z</vt:filetime>
  </property>
  <property fmtid="{D5CDD505-2E9C-101B-9397-08002B2CF9AE}" pid="5" name="ContentTypeId">
    <vt:lpwstr>0x0101008A380C5B018611448A272E60A708E73D</vt:lpwstr>
  </property>
</Properties>
</file>