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0"/>
  </p:notesMasterIdLst>
  <p:handoutMasterIdLst>
    <p:handoutMasterId r:id="rId71"/>
  </p:handoutMasterIdLst>
  <p:sldIdLst>
    <p:sldId id="327" r:id="rId5"/>
    <p:sldId id="257" r:id="rId6"/>
    <p:sldId id="298" r:id="rId7"/>
    <p:sldId id="299" r:id="rId8"/>
    <p:sldId id="300" r:id="rId9"/>
    <p:sldId id="301" r:id="rId10"/>
    <p:sldId id="302" r:id="rId11"/>
    <p:sldId id="303" r:id="rId12"/>
    <p:sldId id="345" r:id="rId13"/>
    <p:sldId id="346" r:id="rId14"/>
    <p:sldId id="274" r:id="rId15"/>
    <p:sldId id="261" r:id="rId16"/>
    <p:sldId id="262" r:id="rId17"/>
    <p:sldId id="263" r:id="rId18"/>
    <p:sldId id="264" r:id="rId19"/>
    <p:sldId id="265" r:id="rId20"/>
    <p:sldId id="266" r:id="rId21"/>
    <p:sldId id="269" r:id="rId22"/>
    <p:sldId id="270" r:id="rId23"/>
    <p:sldId id="267" r:id="rId24"/>
    <p:sldId id="268" r:id="rId25"/>
    <p:sldId id="271" r:id="rId26"/>
    <p:sldId id="272" r:id="rId27"/>
    <p:sldId id="273" r:id="rId28"/>
    <p:sldId id="348" r:id="rId29"/>
    <p:sldId id="354" r:id="rId30"/>
    <p:sldId id="355" r:id="rId31"/>
    <p:sldId id="352" r:id="rId32"/>
    <p:sldId id="351" r:id="rId33"/>
    <p:sldId id="312" r:id="rId34"/>
    <p:sldId id="350" r:id="rId35"/>
    <p:sldId id="356" r:id="rId36"/>
    <p:sldId id="353" r:id="rId37"/>
    <p:sldId id="359" r:id="rId38"/>
    <p:sldId id="358" r:id="rId39"/>
    <p:sldId id="357" r:id="rId40"/>
    <p:sldId id="362" r:id="rId41"/>
    <p:sldId id="361" r:id="rId42"/>
    <p:sldId id="360" r:id="rId43"/>
    <p:sldId id="366" r:id="rId44"/>
    <p:sldId id="365" r:id="rId45"/>
    <p:sldId id="364" r:id="rId46"/>
    <p:sldId id="363" r:id="rId47"/>
    <p:sldId id="370" r:id="rId48"/>
    <p:sldId id="371" r:id="rId49"/>
    <p:sldId id="369" r:id="rId50"/>
    <p:sldId id="316" r:id="rId51"/>
    <p:sldId id="368" r:id="rId52"/>
    <p:sldId id="318" r:id="rId53"/>
    <p:sldId id="275" r:id="rId54"/>
    <p:sldId id="372" r:id="rId55"/>
    <p:sldId id="280" r:id="rId56"/>
    <p:sldId id="281" r:id="rId57"/>
    <p:sldId id="293" r:id="rId58"/>
    <p:sldId id="295" r:id="rId59"/>
    <p:sldId id="294" r:id="rId60"/>
    <p:sldId id="277" r:id="rId61"/>
    <p:sldId id="289" r:id="rId62"/>
    <p:sldId id="297" r:id="rId63"/>
    <p:sldId id="259" r:id="rId64"/>
    <p:sldId id="260" r:id="rId65"/>
    <p:sldId id="291" r:id="rId66"/>
    <p:sldId id="292" r:id="rId67"/>
    <p:sldId id="344" r:id="rId68"/>
    <p:sldId id="337" r:id="rId69"/>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24A8D9-C040-4B68-BDA2-46C19636881F}" v="126" dt="2022-05-05T19:15:28.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0863" autoAdjust="0"/>
  </p:normalViewPr>
  <p:slideViewPr>
    <p:cSldViewPr>
      <p:cViewPr varScale="1">
        <p:scale>
          <a:sx n="79" d="100"/>
          <a:sy n="79" d="100"/>
        </p:scale>
        <p:origin x="255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1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28BD2CE-0A8B-46F8-A305-472A633E5835}" type="datetimeFigureOut">
              <a:rPr lang="en-US"/>
              <a:pPr>
                <a:defRPr/>
              </a:pPr>
              <a:t>3/16/2023</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91021BD-2A01-4583-8CA6-D4CFBB7719E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06D26DBC-D2EB-48FA-90A4-D082A175B741}" type="datetimeFigureOut">
              <a:rPr lang="en-US" smtClean="0"/>
              <a:t>3/16/2023</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19A55328-3B3B-4464-8E81-7FE2D964E5A7}" type="slidenum">
              <a:rPr lang="en-US" smtClean="0"/>
              <a:t>‹#›</a:t>
            </a:fld>
            <a:endParaRPr lang="en-US"/>
          </a:p>
        </p:txBody>
      </p:sp>
    </p:spTree>
    <p:extLst>
      <p:ext uri="{BB962C8B-B14F-4D97-AF65-F5344CB8AC3E}">
        <p14:creationId xmlns:p14="http://schemas.microsoft.com/office/powerpoint/2010/main" val="175738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the full body of this memo at https://www.osha.gov/heat</a:t>
            </a:r>
          </a:p>
          <a:p>
            <a:endParaRPr lang="en-US" dirty="0"/>
          </a:p>
        </p:txBody>
      </p:sp>
      <p:sp>
        <p:nvSpPr>
          <p:cNvPr id="4" name="Slide Number Placeholder 3"/>
          <p:cNvSpPr>
            <a:spLocks noGrp="1"/>
          </p:cNvSpPr>
          <p:nvPr>
            <p:ph type="sldNum" sz="quarter" idx="5"/>
          </p:nvPr>
        </p:nvSpPr>
        <p:spPr/>
        <p:txBody>
          <a:bodyPr/>
          <a:lstStyle/>
          <a:p>
            <a:fld id="{19A55328-3B3B-4464-8E81-7FE2D964E5A7}" type="slidenum">
              <a:rPr lang="en-US" smtClean="0"/>
              <a:t>4</a:t>
            </a:fld>
            <a:endParaRPr lang="en-US"/>
          </a:p>
        </p:txBody>
      </p:sp>
    </p:spTree>
    <p:extLst>
      <p:ext uri="{BB962C8B-B14F-4D97-AF65-F5344CB8AC3E}">
        <p14:creationId xmlns:p14="http://schemas.microsoft.com/office/powerpoint/2010/main" val="2642678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latin typeface="Helvetica Neue"/>
              </a:rPr>
              <a:t>Heat Rash</a:t>
            </a:r>
            <a:r>
              <a:rPr lang="en-US" b="0" i="0" dirty="0">
                <a:solidFill>
                  <a:srgbClr val="333333"/>
                </a:solidFill>
                <a:effectLst/>
                <a:latin typeface="Helvetica Neue"/>
              </a:rPr>
              <a:t> is skin irritation caused by excessive sweating. Excessive moisture and sweat obstructs sweat ducts and forms itchy and painful red pimple/blister clusters and skin lesions. It is exacerbated in hot and humid weather and common on the neck, chest, groin, armpits, elbow creases, and behind the knees.</a:t>
            </a:r>
            <a:endParaRPr lang="en-US" dirty="0"/>
          </a:p>
        </p:txBody>
      </p:sp>
      <p:sp>
        <p:nvSpPr>
          <p:cNvPr id="4" name="Slide Number Placeholder 3"/>
          <p:cNvSpPr>
            <a:spLocks noGrp="1"/>
          </p:cNvSpPr>
          <p:nvPr>
            <p:ph type="sldNum" sz="quarter" idx="5"/>
          </p:nvPr>
        </p:nvSpPr>
        <p:spPr/>
        <p:txBody>
          <a:bodyPr/>
          <a:lstStyle/>
          <a:p>
            <a:fld id="{19A55328-3B3B-4464-8E81-7FE2D964E5A7}" type="slidenum">
              <a:rPr lang="en-US" smtClean="0"/>
              <a:t>22</a:t>
            </a:fld>
            <a:endParaRPr lang="en-US"/>
          </a:p>
        </p:txBody>
      </p:sp>
    </p:spTree>
    <p:extLst>
      <p:ext uri="{BB962C8B-B14F-4D97-AF65-F5344CB8AC3E}">
        <p14:creationId xmlns:p14="http://schemas.microsoft.com/office/powerpoint/2010/main" val="300148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9A55328-3B3B-4464-8E81-7FE2D964E5A7}" type="slidenum">
              <a:rPr lang="en-US" smtClean="0"/>
              <a:t>26</a:t>
            </a:fld>
            <a:endParaRPr lang="en-US"/>
          </a:p>
        </p:txBody>
      </p:sp>
    </p:spTree>
    <p:extLst>
      <p:ext uri="{BB962C8B-B14F-4D97-AF65-F5344CB8AC3E}">
        <p14:creationId xmlns:p14="http://schemas.microsoft.com/office/powerpoint/2010/main" val="1811301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A55328-3B3B-4464-8E81-7FE2D964E5A7}" type="slidenum">
              <a:rPr lang="en-US" smtClean="0"/>
              <a:t>27</a:t>
            </a:fld>
            <a:endParaRPr lang="en-US"/>
          </a:p>
        </p:txBody>
      </p:sp>
    </p:spTree>
    <p:extLst>
      <p:ext uri="{BB962C8B-B14F-4D97-AF65-F5344CB8AC3E}">
        <p14:creationId xmlns:p14="http://schemas.microsoft.com/office/powerpoint/2010/main" val="1060395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A55328-3B3B-4464-8E81-7FE2D964E5A7}" type="slidenum">
              <a:rPr lang="en-US" smtClean="0"/>
              <a:t>28</a:t>
            </a:fld>
            <a:endParaRPr lang="en-US"/>
          </a:p>
        </p:txBody>
      </p:sp>
    </p:spTree>
    <p:extLst>
      <p:ext uri="{BB962C8B-B14F-4D97-AF65-F5344CB8AC3E}">
        <p14:creationId xmlns:p14="http://schemas.microsoft.com/office/powerpoint/2010/main" val="2609298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A55328-3B3B-4464-8E81-7FE2D964E5A7}" type="slidenum">
              <a:rPr lang="en-US" smtClean="0"/>
              <a:t>32</a:t>
            </a:fld>
            <a:endParaRPr lang="en-US"/>
          </a:p>
        </p:txBody>
      </p:sp>
    </p:spTree>
    <p:extLst>
      <p:ext uri="{BB962C8B-B14F-4D97-AF65-F5344CB8AC3E}">
        <p14:creationId xmlns:p14="http://schemas.microsoft.com/office/powerpoint/2010/main" val="306508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Wet Bulb Globe Temperature (WBGT)</a:t>
            </a:r>
            <a:endParaRPr lang="en-US" dirty="0"/>
          </a:p>
        </p:txBody>
      </p:sp>
      <p:sp>
        <p:nvSpPr>
          <p:cNvPr id="4" name="Slide Number Placeholder 3"/>
          <p:cNvSpPr>
            <a:spLocks noGrp="1"/>
          </p:cNvSpPr>
          <p:nvPr>
            <p:ph type="sldNum" sz="quarter" idx="5"/>
          </p:nvPr>
        </p:nvSpPr>
        <p:spPr/>
        <p:txBody>
          <a:bodyPr/>
          <a:lstStyle/>
          <a:p>
            <a:fld id="{19A55328-3B3B-4464-8E81-7FE2D964E5A7}" type="slidenum">
              <a:rPr lang="en-US" smtClean="0"/>
              <a:t>37</a:t>
            </a:fld>
            <a:endParaRPr lang="en-US"/>
          </a:p>
        </p:txBody>
      </p:sp>
    </p:spTree>
    <p:extLst>
      <p:ext uri="{BB962C8B-B14F-4D97-AF65-F5344CB8AC3E}">
        <p14:creationId xmlns:p14="http://schemas.microsoft.com/office/powerpoint/2010/main" val="1659117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For example, an acclimatized worker with job activities that require normal walking (300 W) is below the TLV in a 28 degrees Celsius </a:t>
            </a:r>
            <a:r>
              <a:rPr lang="en-US" b="0" i="0" dirty="0" err="1">
                <a:solidFill>
                  <a:srgbClr val="333333"/>
                </a:solidFill>
                <a:effectLst/>
                <a:latin typeface="Helvetica Neue"/>
              </a:rPr>
              <a:t>WBGTeff</a:t>
            </a:r>
            <a:r>
              <a:rPr lang="en-US" b="0" i="0" dirty="0">
                <a:solidFill>
                  <a:srgbClr val="333333"/>
                </a:solidFill>
                <a:effectLst/>
                <a:latin typeface="Helvetica Neue"/>
              </a:rPr>
              <a:t> environment. </a:t>
            </a:r>
          </a:p>
          <a:p>
            <a:r>
              <a:rPr lang="en-US" b="0" i="0" dirty="0">
                <a:solidFill>
                  <a:srgbClr val="333333"/>
                </a:solidFill>
                <a:effectLst/>
                <a:latin typeface="Helvetica Neue"/>
              </a:rPr>
              <a:t>However, if the same worker in the same environment increases activity to fast-pace walking (415 W) the exposure will be above the TLV.</a:t>
            </a:r>
            <a:endParaRPr lang="en-US" dirty="0"/>
          </a:p>
        </p:txBody>
      </p:sp>
      <p:sp>
        <p:nvSpPr>
          <p:cNvPr id="4" name="Slide Number Placeholder 3"/>
          <p:cNvSpPr>
            <a:spLocks noGrp="1"/>
          </p:cNvSpPr>
          <p:nvPr>
            <p:ph type="sldNum" sz="quarter" idx="5"/>
          </p:nvPr>
        </p:nvSpPr>
        <p:spPr/>
        <p:txBody>
          <a:bodyPr/>
          <a:lstStyle/>
          <a:p>
            <a:fld id="{19A55328-3B3B-4464-8E81-7FE2D964E5A7}" type="slidenum">
              <a:rPr lang="en-US" smtClean="0"/>
              <a:t>40</a:t>
            </a:fld>
            <a:endParaRPr lang="en-US"/>
          </a:p>
        </p:txBody>
      </p:sp>
    </p:spTree>
    <p:extLst>
      <p:ext uri="{BB962C8B-B14F-4D97-AF65-F5344CB8AC3E}">
        <p14:creationId xmlns:p14="http://schemas.microsoft.com/office/powerpoint/2010/main" val="3976045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a WBGT calculator can be found at https://www.omnicalculator.com/physics/wet-bulb</a:t>
            </a:r>
          </a:p>
          <a:p>
            <a:endParaRPr lang="en-US" dirty="0"/>
          </a:p>
        </p:txBody>
      </p:sp>
      <p:sp>
        <p:nvSpPr>
          <p:cNvPr id="4" name="Slide Number Placeholder 3"/>
          <p:cNvSpPr>
            <a:spLocks noGrp="1"/>
          </p:cNvSpPr>
          <p:nvPr>
            <p:ph type="sldNum" sz="quarter" idx="5"/>
          </p:nvPr>
        </p:nvSpPr>
        <p:spPr/>
        <p:txBody>
          <a:bodyPr/>
          <a:lstStyle/>
          <a:p>
            <a:fld id="{19A55328-3B3B-4464-8E81-7FE2D964E5A7}" type="slidenum">
              <a:rPr lang="en-US" smtClean="0"/>
              <a:t>43</a:t>
            </a:fld>
            <a:endParaRPr lang="en-US"/>
          </a:p>
        </p:txBody>
      </p:sp>
    </p:spTree>
    <p:extLst>
      <p:ext uri="{BB962C8B-B14F-4D97-AF65-F5344CB8AC3E}">
        <p14:creationId xmlns:p14="http://schemas.microsoft.com/office/powerpoint/2010/main" val="2489413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Wet Bulb Global Temperature Outside = WBGT</a:t>
            </a:r>
            <a:r>
              <a:rPr lang="en-US" b="0" i="0" baseline="-25000" dirty="0">
                <a:solidFill>
                  <a:srgbClr val="333333"/>
                </a:solidFill>
                <a:effectLst/>
                <a:latin typeface="Helvetica Neue"/>
              </a:rPr>
              <a:t>out </a:t>
            </a:r>
            <a:endParaRPr lang="en-US" dirty="0"/>
          </a:p>
        </p:txBody>
      </p:sp>
      <p:sp>
        <p:nvSpPr>
          <p:cNvPr id="4" name="Slide Number Placeholder 3"/>
          <p:cNvSpPr>
            <a:spLocks noGrp="1"/>
          </p:cNvSpPr>
          <p:nvPr>
            <p:ph type="sldNum" sz="quarter" idx="5"/>
          </p:nvPr>
        </p:nvSpPr>
        <p:spPr/>
        <p:txBody>
          <a:bodyPr/>
          <a:lstStyle/>
          <a:p>
            <a:fld id="{19A55328-3B3B-4464-8E81-7FE2D964E5A7}" type="slidenum">
              <a:rPr lang="en-US" smtClean="0"/>
              <a:t>44</a:t>
            </a:fld>
            <a:endParaRPr lang="en-US"/>
          </a:p>
        </p:txBody>
      </p:sp>
    </p:spTree>
    <p:extLst>
      <p:ext uri="{BB962C8B-B14F-4D97-AF65-F5344CB8AC3E}">
        <p14:creationId xmlns:p14="http://schemas.microsoft.com/office/powerpoint/2010/main" val="2994860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a) 70%</a:t>
            </a:r>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Webinar Title</a:t>
            </a: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OSHA Webinar #XXXX</a:t>
            </a: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2779E-D1FA-B94E-B00B-BB69D64E6083}"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56882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Webinar Title</a:t>
            </a:r>
            <a:endParaRPr lang="en-US" dirty="0"/>
          </a:p>
        </p:txBody>
      </p:sp>
      <p:sp>
        <p:nvSpPr>
          <p:cNvPr id="5" name="Footer Placeholder 4"/>
          <p:cNvSpPr>
            <a:spLocks noGrp="1"/>
          </p:cNvSpPr>
          <p:nvPr>
            <p:ph type="ftr" sz="quarter" idx="11"/>
          </p:nvPr>
        </p:nvSpPr>
        <p:spPr/>
        <p:txBody>
          <a:bodyPr/>
          <a:lstStyle/>
          <a:p>
            <a:pPr>
              <a:defRPr/>
            </a:pPr>
            <a:r>
              <a:rPr lang="en-US"/>
              <a:t>OSHA Webinar #XXXX</a:t>
            </a:r>
            <a:endParaRPr lang="en-US" dirty="0"/>
          </a:p>
        </p:txBody>
      </p:sp>
      <p:sp>
        <p:nvSpPr>
          <p:cNvPr id="6" name="Slide Number Placeholder 5"/>
          <p:cNvSpPr>
            <a:spLocks noGrp="1"/>
          </p:cNvSpPr>
          <p:nvPr>
            <p:ph type="sldNum" sz="quarter" idx="12"/>
          </p:nvPr>
        </p:nvSpPr>
        <p:spPr/>
        <p:txBody>
          <a:bodyPr/>
          <a:lstStyle/>
          <a:p>
            <a:fld id="{ABE2779E-D1FA-B94E-B00B-BB69D64E6083}" type="slidenum">
              <a:rPr lang="en-US" smtClean="0"/>
              <a:pPr/>
              <a:t>5</a:t>
            </a:fld>
            <a:endParaRPr lang="en-US"/>
          </a:p>
        </p:txBody>
      </p:sp>
    </p:spTree>
    <p:extLst>
      <p:ext uri="{BB962C8B-B14F-4D97-AF65-F5344CB8AC3E}">
        <p14:creationId xmlns:p14="http://schemas.microsoft.com/office/powerpoint/2010/main" val="3459049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F0515-3F55-45E3-B0D6-F5D818DE7E69}"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2921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Webinar Title</a:t>
            </a:r>
            <a:endParaRPr lang="en-US" dirty="0"/>
          </a:p>
        </p:txBody>
      </p:sp>
      <p:sp>
        <p:nvSpPr>
          <p:cNvPr id="5" name="Footer Placeholder 4"/>
          <p:cNvSpPr>
            <a:spLocks noGrp="1"/>
          </p:cNvSpPr>
          <p:nvPr>
            <p:ph type="ftr" sz="quarter" idx="11"/>
          </p:nvPr>
        </p:nvSpPr>
        <p:spPr/>
        <p:txBody>
          <a:bodyPr/>
          <a:lstStyle/>
          <a:p>
            <a:pPr>
              <a:defRPr/>
            </a:pPr>
            <a:r>
              <a:rPr lang="en-US"/>
              <a:t>OSHA Webinar #XXXX</a:t>
            </a:r>
            <a:endParaRPr lang="en-US" dirty="0"/>
          </a:p>
        </p:txBody>
      </p:sp>
      <p:sp>
        <p:nvSpPr>
          <p:cNvPr id="6" name="Slide Number Placeholder 5"/>
          <p:cNvSpPr>
            <a:spLocks noGrp="1"/>
          </p:cNvSpPr>
          <p:nvPr>
            <p:ph type="sldNum" sz="quarter" idx="12"/>
          </p:nvPr>
        </p:nvSpPr>
        <p:spPr/>
        <p:txBody>
          <a:bodyPr/>
          <a:lstStyle/>
          <a:p>
            <a:fld id="{ABE2779E-D1FA-B94E-B00B-BB69D64E6083}" type="slidenum">
              <a:rPr lang="en-US" smtClean="0"/>
              <a:pPr/>
              <a:t>7</a:t>
            </a:fld>
            <a:endParaRPr lang="en-US"/>
          </a:p>
        </p:txBody>
      </p:sp>
    </p:spTree>
    <p:extLst>
      <p:ext uri="{BB962C8B-B14F-4D97-AF65-F5344CB8AC3E}">
        <p14:creationId xmlns:p14="http://schemas.microsoft.com/office/powerpoint/2010/main" val="225922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b)</a:t>
            </a:r>
            <a:r>
              <a:rPr lang="en-US" baseline="0" dirty="0"/>
              <a:t> Heat Index</a:t>
            </a:r>
            <a:endParaRPr lang="en-US" dirty="0"/>
          </a:p>
        </p:txBody>
      </p:sp>
      <p:sp>
        <p:nvSpPr>
          <p:cNvPr id="4" name="Header Placeholder 3"/>
          <p:cNvSpPr>
            <a:spLocks noGrp="1"/>
          </p:cNvSpPr>
          <p:nvPr>
            <p:ph type="hdr" sz="quarter" idx="10"/>
          </p:nvPr>
        </p:nvSpPr>
        <p:spPr/>
        <p:txBody>
          <a:bodyPr/>
          <a:lstStyle/>
          <a:p>
            <a:pPr>
              <a:defRPr/>
            </a:pPr>
            <a:r>
              <a:rPr lang="en-US"/>
              <a:t>Webinar Title</a:t>
            </a:r>
            <a:endParaRPr lang="en-US" dirty="0"/>
          </a:p>
        </p:txBody>
      </p:sp>
      <p:sp>
        <p:nvSpPr>
          <p:cNvPr id="5" name="Footer Placeholder 4"/>
          <p:cNvSpPr>
            <a:spLocks noGrp="1"/>
          </p:cNvSpPr>
          <p:nvPr>
            <p:ph type="ftr" sz="quarter" idx="11"/>
          </p:nvPr>
        </p:nvSpPr>
        <p:spPr/>
        <p:txBody>
          <a:bodyPr/>
          <a:lstStyle/>
          <a:p>
            <a:pPr>
              <a:defRPr/>
            </a:pPr>
            <a:r>
              <a:rPr lang="en-US"/>
              <a:t>OSHA Webinar #XXXX</a:t>
            </a:r>
            <a:endParaRPr lang="en-US" dirty="0"/>
          </a:p>
        </p:txBody>
      </p:sp>
      <p:sp>
        <p:nvSpPr>
          <p:cNvPr id="6" name="Slide Number Placeholder 5"/>
          <p:cNvSpPr>
            <a:spLocks noGrp="1"/>
          </p:cNvSpPr>
          <p:nvPr>
            <p:ph type="sldNum" sz="quarter" idx="12"/>
          </p:nvPr>
        </p:nvSpPr>
        <p:spPr/>
        <p:txBody>
          <a:bodyPr/>
          <a:lstStyle/>
          <a:p>
            <a:fld id="{ABE2779E-D1FA-B94E-B00B-BB69D64E6083}" type="slidenum">
              <a:rPr lang="en-US" smtClean="0"/>
              <a:pPr/>
              <a:t>8</a:t>
            </a:fld>
            <a:endParaRPr lang="en-US"/>
          </a:p>
        </p:txBody>
      </p:sp>
    </p:spTree>
    <p:extLst>
      <p:ext uri="{BB962C8B-B14F-4D97-AF65-F5344CB8AC3E}">
        <p14:creationId xmlns:p14="http://schemas.microsoft.com/office/powerpoint/2010/main" val="2234547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11111"/>
                </a:solidFill>
                <a:effectLst/>
                <a:latin typeface="Roboto" panose="02000000000000000000" pitchFamily="2" charset="0"/>
                <a:ea typeface="Calibri" panose="020F0502020204030204" pitchFamily="34" charset="0"/>
              </a:rPr>
              <a:t>hypothalamus,</a:t>
            </a:r>
            <a:r>
              <a:rPr lang="en-US" sz="1800" b="1" dirty="0">
                <a:effectLst/>
                <a:latin typeface="Roboto" panose="02000000000000000000" pitchFamily="2" charset="0"/>
                <a:ea typeface="Calibri" panose="020F0502020204030204" pitchFamily="34" charset="0"/>
              </a:rPr>
              <a:t> </a:t>
            </a:r>
            <a:r>
              <a:rPr lang="en-US" sz="1800" dirty="0">
                <a:solidFill>
                  <a:srgbClr val="666666"/>
                </a:solidFill>
                <a:effectLst/>
                <a:latin typeface="Roboto" panose="02000000000000000000" pitchFamily="2" charset="0"/>
                <a:ea typeface="Calibri" panose="020F0502020204030204" pitchFamily="34" charset="0"/>
              </a:rPr>
              <a:t>a small but crucial part of the brain. It controls several important functions</a:t>
            </a:r>
            <a:r>
              <a:rPr lang="en-US" sz="1800" b="1" dirty="0">
                <a:solidFill>
                  <a:srgbClr val="111111"/>
                </a:solidFill>
                <a:effectLst/>
                <a:latin typeface="Roboto" panose="02000000000000000000" pitchFamily="2" charset="0"/>
                <a:ea typeface="Calibri" panose="020F0502020204030204" pitchFamily="34" charset="0"/>
              </a:rPr>
              <a:t> including thermoregulation</a:t>
            </a:r>
            <a:r>
              <a:rPr lang="en-US" sz="1800" dirty="0">
                <a:solidFill>
                  <a:srgbClr val="111111"/>
                </a:solidFill>
                <a:effectLst/>
                <a:latin typeface="Roboto" panose="02000000000000000000" pitchFamily="2" charset="0"/>
                <a:ea typeface="Calibri" panose="020F0502020204030204" pitchFamily="34" charset="0"/>
              </a:rPr>
              <a:t>. If the hypothalamus senses internal temperatures growing too hot or too cold, it will automatically send signals to the skin, glands, muscles, and organs. </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9A55328-3B3B-4464-8E81-7FE2D964E5A7}" type="slidenum">
              <a:rPr lang="en-US" smtClean="0"/>
              <a:t>11</a:t>
            </a:fld>
            <a:endParaRPr lang="en-US"/>
          </a:p>
        </p:txBody>
      </p:sp>
    </p:spTree>
    <p:extLst>
      <p:ext uri="{BB962C8B-B14F-4D97-AF65-F5344CB8AC3E}">
        <p14:creationId xmlns:p14="http://schemas.microsoft.com/office/powerpoint/2010/main" val="72092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latin typeface="Helvetica Neue"/>
              </a:rPr>
              <a:t>Heat Stroke</a:t>
            </a:r>
            <a:r>
              <a:rPr lang="en-US" b="0" i="0" dirty="0">
                <a:solidFill>
                  <a:srgbClr val="333333"/>
                </a:solidFill>
                <a:effectLst/>
                <a:latin typeface="Helvetica Neue"/>
              </a:rPr>
              <a:t> is the most serious heat-related illness and should be treated as a medical emergency. Heat stroke occurs when the body becomes unable to adequately dissipate heat, losing the ability to regulate core body temperature. The core body temperature rises rapidly, the sweating mechanism may fail, and the body is unable to cool down. When heat stroke occurs, the body temperature can rise to 41oC (106°F) or higher within 10 to 15 minutes. Thinking clearly, perception, planning, and other mental processes become impaired, and the worker may be unable to recognize dangerous situations. Heat stroke can cause death or permanent disability if emergency medical treatment is not given. </a:t>
            </a:r>
            <a:endParaRPr lang="en-US" dirty="0"/>
          </a:p>
        </p:txBody>
      </p:sp>
      <p:sp>
        <p:nvSpPr>
          <p:cNvPr id="4" name="Slide Number Placeholder 3"/>
          <p:cNvSpPr>
            <a:spLocks noGrp="1"/>
          </p:cNvSpPr>
          <p:nvPr>
            <p:ph type="sldNum" sz="quarter" idx="5"/>
          </p:nvPr>
        </p:nvSpPr>
        <p:spPr/>
        <p:txBody>
          <a:bodyPr/>
          <a:lstStyle/>
          <a:p>
            <a:fld id="{19A55328-3B3B-4464-8E81-7FE2D964E5A7}" type="slidenum">
              <a:rPr lang="en-US" smtClean="0"/>
              <a:t>13</a:t>
            </a:fld>
            <a:endParaRPr lang="en-US"/>
          </a:p>
        </p:txBody>
      </p:sp>
    </p:spTree>
    <p:extLst>
      <p:ext uri="{BB962C8B-B14F-4D97-AF65-F5344CB8AC3E}">
        <p14:creationId xmlns:p14="http://schemas.microsoft.com/office/powerpoint/2010/main" val="199024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latin typeface="Helvetica Neue"/>
              </a:rPr>
              <a:t>Heat Exhaustion</a:t>
            </a:r>
            <a:r>
              <a:rPr lang="en-US" b="0" i="0" dirty="0">
                <a:solidFill>
                  <a:srgbClr val="333333"/>
                </a:solidFill>
                <a:effectLst/>
                <a:latin typeface="Helvetica Neue"/>
              </a:rPr>
              <a:t> is often a precursor to heat stroke. It is often accompanied by elevated core body temperatures around 38°C–39°C (100.4°F–102.2°F). Symptoms may include headache, nausea, dizziness, fatigue, weakness, thirst, heavy sweating, irritability, and a decreased urine output.</a:t>
            </a:r>
            <a:endParaRPr lang="en-US" dirty="0"/>
          </a:p>
        </p:txBody>
      </p:sp>
      <p:sp>
        <p:nvSpPr>
          <p:cNvPr id="4" name="Slide Number Placeholder 3"/>
          <p:cNvSpPr>
            <a:spLocks noGrp="1"/>
          </p:cNvSpPr>
          <p:nvPr>
            <p:ph type="sldNum" sz="quarter" idx="5"/>
          </p:nvPr>
        </p:nvSpPr>
        <p:spPr/>
        <p:txBody>
          <a:bodyPr/>
          <a:lstStyle/>
          <a:p>
            <a:fld id="{19A55328-3B3B-4464-8E81-7FE2D964E5A7}" type="slidenum">
              <a:rPr lang="en-US" smtClean="0"/>
              <a:t>16</a:t>
            </a:fld>
            <a:endParaRPr lang="en-US"/>
          </a:p>
        </p:txBody>
      </p:sp>
    </p:spTree>
    <p:extLst>
      <p:ext uri="{BB962C8B-B14F-4D97-AF65-F5344CB8AC3E}">
        <p14:creationId xmlns:p14="http://schemas.microsoft.com/office/powerpoint/2010/main" val="164160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latin typeface="Helvetica Neue"/>
              </a:rPr>
              <a:t>Heat Cramps</a:t>
            </a:r>
            <a:r>
              <a:rPr lang="en-US" b="0" i="0" dirty="0">
                <a:solidFill>
                  <a:srgbClr val="333333"/>
                </a:solidFill>
                <a:effectLst/>
                <a:latin typeface="Helvetica Neue"/>
              </a:rPr>
              <a:t> are caused by the body's depleted salt and water levels from excessive sweating resulting in muscle cramps or spasms. They usually occur in the muscles used during work. The symptoms include spastic contractions and pain in voluntary muscles mainly in the arms, legs, or torso.</a:t>
            </a:r>
            <a:endParaRPr lang="en-US" dirty="0"/>
          </a:p>
        </p:txBody>
      </p:sp>
      <p:sp>
        <p:nvSpPr>
          <p:cNvPr id="4" name="Slide Number Placeholder 3"/>
          <p:cNvSpPr>
            <a:spLocks noGrp="1"/>
          </p:cNvSpPr>
          <p:nvPr>
            <p:ph type="sldNum" sz="quarter" idx="5"/>
          </p:nvPr>
        </p:nvSpPr>
        <p:spPr/>
        <p:txBody>
          <a:bodyPr/>
          <a:lstStyle/>
          <a:p>
            <a:fld id="{19A55328-3B3B-4464-8E81-7FE2D964E5A7}" type="slidenum">
              <a:rPr lang="en-US" smtClean="0"/>
              <a:t>18</a:t>
            </a:fld>
            <a:endParaRPr lang="en-US"/>
          </a:p>
        </p:txBody>
      </p:sp>
    </p:spTree>
    <p:extLst>
      <p:ext uri="{BB962C8B-B14F-4D97-AF65-F5344CB8AC3E}">
        <p14:creationId xmlns:p14="http://schemas.microsoft.com/office/powerpoint/2010/main" val="66901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latin typeface="Helvetica Neue"/>
              </a:rPr>
              <a:t>Heat Syncope</a:t>
            </a:r>
            <a:r>
              <a:rPr lang="en-US" b="0" i="0" dirty="0">
                <a:solidFill>
                  <a:srgbClr val="333333"/>
                </a:solidFill>
                <a:effectLst/>
                <a:latin typeface="Helvetica Neue"/>
              </a:rPr>
              <a:t> usually occurs after prolonged standing or sudden rising from a sitting or supine position. Heat syncope symptoms include light-headedness, dizziness, and fainting. Dehydration and inadequate acclimatization often contribute to heat syncope.</a:t>
            </a:r>
            <a:endParaRPr lang="en-US" dirty="0"/>
          </a:p>
        </p:txBody>
      </p:sp>
      <p:sp>
        <p:nvSpPr>
          <p:cNvPr id="4" name="Slide Number Placeholder 3"/>
          <p:cNvSpPr>
            <a:spLocks noGrp="1"/>
          </p:cNvSpPr>
          <p:nvPr>
            <p:ph type="sldNum" sz="quarter" idx="5"/>
          </p:nvPr>
        </p:nvSpPr>
        <p:spPr/>
        <p:txBody>
          <a:bodyPr/>
          <a:lstStyle/>
          <a:p>
            <a:fld id="{19A55328-3B3B-4464-8E81-7FE2D964E5A7}" type="slidenum">
              <a:rPr lang="en-US" smtClean="0"/>
              <a:t>20</a:t>
            </a:fld>
            <a:endParaRPr lang="en-US"/>
          </a:p>
        </p:txBody>
      </p:sp>
    </p:spTree>
    <p:extLst>
      <p:ext uri="{BB962C8B-B14F-4D97-AF65-F5344CB8AC3E}">
        <p14:creationId xmlns:p14="http://schemas.microsoft.com/office/powerpoint/2010/main" val="2503537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1" name="Rounded Rectangle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2" name="Rounded Rectangle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DAD4BEB0-40B2-49E9-A843-BD6FBE039AB5}" type="datetimeFigureOut">
              <a:rPr lang="en-US"/>
              <a:pPr>
                <a:defRPr/>
              </a:pPr>
              <a:t>3/16/2023</a:t>
            </a:fld>
            <a:endParaRPr lang="en-US" dirty="0"/>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1999E18C-1F0E-4ED2-B019-475D10B3BFA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A178FCD-2C72-4F24-8615-D4BD70CFBD60}" type="datetimeFigureOut">
              <a:rPr lang="en-US"/>
              <a:pPr>
                <a:defRPr/>
              </a:pPr>
              <a:t>3/16/2023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3633AB-4C0A-4E5F-8638-56574E5C30F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64EB8D-3120-4F21-97FE-D93CD7EF2F8A}" type="datetimeFigureOut">
              <a:rPr lang="en-US"/>
              <a:pPr>
                <a:defRPr/>
              </a:pPr>
              <a:t>3/16/2023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3525A2-1C80-4EFB-B096-849937FA79A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solidFill>
                  <a:srgbClr val="182C83"/>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atin typeface="Calibri" panose="020F0502020204030204" pitchFamily="34" charset="0"/>
                <a:cs typeface="Calibri" panose="020F0502020204030204" pitchFamily="34"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Slide Number Placeholder 5"/>
          <p:cNvSpPr>
            <a:spLocks noGrp="1"/>
          </p:cNvSpPr>
          <p:nvPr>
            <p:ph type="sldNum" sz="quarter" idx="4"/>
          </p:nvPr>
        </p:nvSpPr>
        <p:spPr>
          <a:xfrm>
            <a:off x="7029450" y="6492876"/>
            <a:ext cx="2057400" cy="365125"/>
          </a:xfrm>
          <a:prstGeom prst="rect">
            <a:avLst/>
          </a:prstGeom>
        </p:spPr>
        <p:txBody>
          <a:bodyPr vert="horz" lIns="91440" tIns="45720" rIns="91440" bIns="45720" rtlCol="0" anchor="ctr"/>
          <a:lstStyle>
            <a:lvl1pPr algn="r">
              <a:defRPr sz="1050" b="1">
                <a:solidFill>
                  <a:schemeClr val="tx1">
                    <a:tint val="75000"/>
                  </a:schemeClr>
                </a:solidFill>
              </a:defRPr>
            </a:lvl1pPr>
          </a:lstStyle>
          <a:p>
            <a:fld id="{8CA0E670-1B37-4F06-9928-7907582DC86D}" type="slidenum">
              <a:rPr lang="en-US" smtClean="0"/>
              <a:pPr/>
              <a:t>‹#›</a:t>
            </a:fld>
            <a:endParaRPr lang="en-US" dirty="0"/>
          </a:p>
        </p:txBody>
      </p:sp>
      <p:sp>
        <p:nvSpPr>
          <p:cNvPr id="6" name="Content Placeholder 5"/>
          <p:cNvSpPr>
            <a:spLocks noGrp="1"/>
          </p:cNvSpPr>
          <p:nvPr>
            <p:ph sz="quarter" idx="10"/>
          </p:nvPr>
        </p:nvSpPr>
        <p:spPr>
          <a:xfrm>
            <a:off x="722313" y="2182814"/>
            <a:ext cx="7772400" cy="1143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530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accent1">
                    <a:lumMod val="75000"/>
                  </a:schemeClr>
                </a:solidFill>
              </a:defRPr>
            </a:lvl2pPr>
            <a:lvl3pPr>
              <a:defRPr>
                <a:solidFill>
                  <a:schemeClr val="accent1">
                    <a:lumMod val="75000"/>
                  </a:schemeClr>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2747672D-3F01-4678-889A-6665F5EF64DC}" type="datetimeFigureOut">
              <a:rPr lang="en-US"/>
              <a:pPr>
                <a:defRPr/>
              </a:pPr>
              <a:t>3/16/2023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E96A16-6B1E-4CD2-97E4-C768D8F1555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299773B-9E41-4C7D-AEA9-3E18712189DA}" type="datetimeFigureOut">
              <a:rPr lang="en-US"/>
              <a:pPr>
                <a:defRPr/>
              </a:pPr>
              <a:t>3/16/2023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713A66-2DC0-43BD-9840-76D9035F8A1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0E833735-3327-4DDD-9E4F-272A45F7615F}" type="datetimeFigureOut">
              <a:rPr lang="en-US"/>
              <a:pPr>
                <a:defRPr/>
              </a:pPr>
              <a:t>3/16/2023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56CCC20-C35D-4167-A284-18CE54EDDBE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p:txBody>
          <a:bodyPr rtlCol="0"/>
          <a:lstStyle>
            <a:lvl1pPr>
              <a:defRPr/>
            </a:lvl1pPr>
          </a:lstStyle>
          <a:p>
            <a:pPr>
              <a:defRPr/>
            </a:pPr>
            <a:fld id="{B6973697-1CCE-4E35-905A-2D453DBF43F0}" type="datetimeFigureOut">
              <a:rPr lang="en-US"/>
              <a:pPr>
                <a:defRPr/>
              </a:pPr>
              <a:t>3/16/2023</a:t>
            </a:fld>
            <a:endParaRPr lang="en-US" dirty="0"/>
          </a:p>
        </p:txBody>
      </p:sp>
      <p:sp>
        <p:nvSpPr>
          <p:cNvPr id="8" name="Slide Number Placeholder 26"/>
          <p:cNvSpPr>
            <a:spLocks noGrp="1"/>
          </p:cNvSpPr>
          <p:nvPr>
            <p:ph type="sldNum" sz="quarter" idx="11"/>
          </p:nvPr>
        </p:nvSpPr>
        <p:spPr/>
        <p:txBody>
          <a:bodyPr rtlCol="0"/>
          <a:lstStyle>
            <a:lvl1pPr>
              <a:defRPr/>
            </a:lvl1pPr>
          </a:lstStyle>
          <a:p>
            <a:pPr>
              <a:defRPr/>
            </a:pPr>
            <a:fld id="{ADDA7F88-66B3-4C43-992D-72726439285B}" type="slidenum">
              <a:rPr lang="en-US"/>
              <a:pPr>
                <a:defRPr/>
              </a:pPr>
              <a:t>‹#›</a:t>
            </a:fld>
            <a:endParaRPr lang="en-US" dirty="0"/>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471E867A-D601-4AD0-BF5F-0BAA93CC5C97}" type="datetimeFigureOut">
              <a:rPr lang="en-US"/>
              <a:pPr>
                <a:defRPr/>
              </a:pPr>
              <a:t>3/16/2023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7E6CC76-9F20-4377-A076-721E5A9C8DB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9B8D17E-DA76-448F-A7CE-C514ED7E397F}" type="datetimeFigureOut">
              <a:rPr lang="en-US"/>
              <a:pPr>
                <a:defRPr/>
              </a:pPr>
              <a:t>3/16/2023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8EF22D0-8B7D-460E-AA69-00925CABBD5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9A82D93D-BF95-4C05-A6E9-F2091804DF04}" type="datetimeFigureOut">
              <a:rPr lang="en-US"/>
              <a:pPr>
                <a:defRPr/>
              </a:pPr>
              <a:t>3/16/2023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69FC017-ED1C-4C34-A80E-598752C34CF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F9E0A129-7EA0-4401-98AE-C316E8592643}" type="datetimeFigureOut">
              <a:rPr lang="en-US"/>
              <a:pPr>
                <a:defRPr/>
              </a:pPr>
              <a:t>3/16/2023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F689170-2C64-4355-94E0-943613F8930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defRPr>
            </a:lvl1pPr>
          </a:lstStyle>
          <a:p>
            <a:pPr>
              <a:defRPr/>
            </a:pPr>
            <a:fld id="{97950613-F8D6-4CC5-8852-06945590F2F7}" type="datetimeFigureOut">
              <a:rPr lang="en-US"/>
              <a:pPr>
                <a:defRPr/>
              </a:pPr>
              <a:t>3/16/2023</a:t>
            </a:fld>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dirty="0">
                <a:solidFill>
                  <a:schemeClr val="accent2"/>
                </a:solidFill>
                <a:latin typeface="+mn-lt"/>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defRPr>
            </a:lvl1pPr>
          </a:lstStyle>
          <a:p>
            <a:pPr>
              <a:defRPr/>
            </a:pPr>
            <a:fld id="{F7224BD3-AE3F-404E-A15A-929A04AD288E}" type="slidenum">
              <a:rPr lang="en-US"/>
              <a:pPr>
                <a:defRPr/>
              </a:pPr>
              <a:t>‹#›</a:t>
            </a:fld>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D2DA7A"/>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D2DA7A"/>
        </a:buClr>
        <a:buFont typeface="Georgia" pitchFamily="18" charset="0"/>
        <a:buChar char="▫"/>
        <a:defRPr sz="2000" kern="1200">
          <a:solidFill>
            <a:srgbClr val="D2DA7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osha.gov/safety-managemen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cgih.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osha.gov/heat/heat-app"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nws.noaa.gov/om/heat/index.s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www.ergodyne.com/products/pages/default.aspx?PCA=16&amp;PRD=365" TargetMode="External"/></Relationships>
</file>

<file path=ppt/slides/_rels/slide57.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hyperlink" Target="http://osha.gov/pls/oshaweb/owadisp.show_document?p_table=INTERPRETATIONS&amp;p_id=24008" TargetMode="Externa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slide" Target="slide63.xm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osha.gov/OshDoc/data_Hurricane_Facts/working_outdoors.pdf" TargetMode="External"/><Relationship Id="rId3" Type="http://schemas.openxmlformats.org/officeDocument/2006/relationships/hyperlink" Target="http://osha.gov/SLTC/heatillness/index.html" TargetMode="External"/><Relationship Id="rId7" Type="http://schemas.openxmlformats.org/officeDocument/2006/relationships/hyperlink" Target="http://osha.gov/Publications/osha3154.pdf" TargetMode="External"/><Relationship Id="rId12" Type="http://schemas.openxmlformats.org/officeDocument/2006/relationships/image" Target="../media/image36.png"/><Relationship Id="rId2" Type="http://schemas.openxmlformats.org/officeDocument/2006/relationships/hyperlink" Target="http://osha.gov/index.html" TargetMode="External"/><Relationship Id="rId1" Type="http://schemas.openxmlformats.org/officeDocument/2006/relationships/slideLayout" Target="../slideLayouts/slideLayout2.xml"/><Relationship Id="rId6" Type="http://schemas.openxmlformats.org/officeDocument/2006/relationships/hyperlink" Target="http://osha.gov/OshDoc/data_Hurricane_Facts/heat_stress.pdf" TargetMode="External"/><Relationship Id="rId11" Type="http://schemas.openxmlformats.org/officeDocument/2006/relationships/image" Target="../media/image35.png"/><Relationship Id="rId5" Type="http://schemas.openxmlformats.org/officeDocument/2006/relationships/hyperlink" Target="http://osha.gov/pls/oshaweb/owadisp.show_document?p_table=INTERPRETATIONS&amp;p_id=24008" TargetMode="External"/><Relationship Id="rId10" Type="http://schemas.openxmlformats.org/officeDocument/2006/relationships/hyperlink" Target="http://www.acgih.org/TLV/" TargetMode="External"/><Relationship Id="rId4" Type="http://schemas.openxmlformats.org/officeDocument/2006/relationships/hyperlink" Target="http://osha.gov/SLTC/heatstress/index.html" TargetMode="External"/><Relationship Id="rId9" Type="http://schemas.openxmlformats.org/officeDocument/2006/relationships/hyperlink" Target="http://www.acgih.org/home.htm"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www.ccohs.ca/oshanswers/phys_agents/heat_health.html" TargetMode="External"/><Relationship Id="rId3" Type="http://schemas.openxmlformats.org/officeDocument/2006/relationships/hyperlink" Target="http://www.cdc.gov/niosh/topics/heatstress/" TargetMode="External"/><Relationship Id="rId7" Type="http://schemas.openxmlformats.org/officeDocument/2006/relationships/hyperlink" Target="http://www.ccohs.ca/" TargetMode="External"/><Relationship Id="rId2" Type="http://schemas.openxmlformats.org/officeDocument/2006/relationships/hyperlink" Target="http://www.cdc.gov/niosh/" TargetMode="External"/><Relationship Id="rId1" Type="http://schemas.openxmlformats.org/officeDocument/2006/relationships/slideLayout" Target="../slideLayouts/slideLayout2.xml"/><Relationship Id="rId6" Type="http://schemas.openxmlformats.org/officeDocument/2006/relationships/hyperlink" Target="http://www.nws.noaa.gov/om/heat/index.shtml" TargetMode="External"/><Relationship Id="rId5" Type="http://schemas.openxmlformats.org/officeDocument/2006/relationships/hyperlink" Target="http://www.cdc.gov/niosh/86-113.html" TargetMode="External"/><Relationship Id="rId4" Type="http://schemas.openxmlformats.org/officeDocument/2006/relationships/hyperlink" Target="http://www.cdc.gov/niosh/docs/2010-114/pdfs/2010-114.pdf"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hyperlink" Target="http://www.nws.noaa.gov/om/heat/images/bchi_day3.gif" TargetMode="Externa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64.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2.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D0DBDB3F-9F1F-4CFD-9F1B-78CD2B506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990600"/>
            <a:ext cx="3657600" cy="1239864"/>
          </a:xfrm>
          <a:prstGeom prst="rect">
            <a:avLst/>
          </a:prstGeom>
        </p:spPr>
      </p:pic>
      <p:sp>
        <p:nvSpPr>
          <p:cNvPr id="2" name="TextBox 1">
            <a:extLst>
              <a:ext uri="{FF2B5EF4-FFF2-40B4-BE49-F238E27FC236}">
                <a16:creationId xmlns:a16="http://schemas.microsoft.com/office/drawing/2014/main" id="{5F2CAA72-61DE-4778-8724-B99F15C77962}"/>
              </a:ext>
            </a:extLst>
          </p:cNvPr>
          <p:cNvSpPr txBox="1"/>
          <p:nvPr/>
        </p:nvSpPr>
        <p:spPr>
          <a:xfrm>
            <a:off x="918403" y="3352800"/>
            <a:ext cx="7307193" cy="584775"/>
          </a:xfrm>
          <a:prstGeom prst="rect">
            <a:avLst/>
          </a:prstGeom>
          <a:noFill/>
        </p:spPr>
        <p:txBody>
          <a:bodyPr wrap="none" rtlCol="0">
            <a:spAutoFit/>
          </a:bodyPr>
          <a:lstStyle/>
          <a:p>
            <a:r>
              <a:rPr lang="en-US" sz="3200" dirty="0">
                <a:latin typeface="+mn-lt"/>
              </a:rPr>
              <a:t>Heat Stress Awareness and Prevention</a:t>
            </a:r>
          </a:p>
        </p:txBody>
      </p:sp>
    </p:spTree>
    <p:extLst>
      <p:ext uri="{BB962C8B-B14F-4D97-AF65-F5344CB8AC3E}">
        <p14:creationId xmlns:p14="http://schemas.microsoft.com/office/powerpoint/2010/main" val="18729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99FEB2-3562-48D4-AE51-FDEB9F257807}"/>
              </a:ext>
            </a:extLst>
          </p:cNvPr>
          <p:cNvSpPr txBox="1"/>
          <p:nvPr/>
        </p:nvSpPr>
        <p:spPr>
          <a:xfrm>
            <a:off x="723900" y="2133600"/>
            <a:ext cx="7696200" cy="1815882"/>
          </a:xfrm>
          <a:prstGeom prst="rect">
            <a:avLst/>
          </a:prstGeom>
          <a:noFill/>
        </p:spPr>
        <p:txBody>
          <a:bodyPr wrap="square">
            <a:spAutoFit/>
          </a:bodyPr>
          <a:lstStyle/>
          <a:p>
            <a:r>
              <a:rPr lang="en-US" sz="2800" b="0" i="0" dirty="0">
                <a:solidFill>
                  <a:srgbClr val="333333"/>
                </a:solidFill>
                <a:effectLst/>
                <a:latin typeface="Helvetica Neue"/>
              </a:rPr>
              <a:t>The terms </a:t>
            </a:r>
            <a:r>
              <a:rPr lang="en-US" sz="2800" b="1" i="0" dirty="0">
                <a:solidFill>
                  <a:srgbClr val="333333"/>
                </a:solidFill>
                <a:effectLst/>
                <a:latin typeface="Helvetica Neue"/>
              </a:rPr>
              <a:t>heat stress</a:t>
            </a:r>
            <a:r>
              <a:rPr lang="en-US" sz="2800" b="0" i="0" dirty="0">
                <a:solidFill>
                  <a:srgbClr val="333333"/>
                </a:solidFill>
                <a:effectLst/>
                <a:latin typeface="Helvetica Neue"/>
              </a:rPr>
              <a:t> and </a:t>
            </a:r>
            <a:r>
              <a:rPr lang="en-US" sz="2800" b="1" i="0" dirty="0">
                <a:solidFill>
                  <a:srgbClr val="333333"/>
                </a:solidFill>
                <a:effectLst/>
                <a:latin typeface="Helvetica Neue"/>
              </a:rPr>
              <a:t>heat strain</a:t>
            </a:r>
            <a:r>
              <a:rPr lang="en-US" sz="2800" b="0" i="0" dirty="0">
                <a:solidFill>
                  <a:srgbClr val="333333"/>
                </a:solidFill>
                <a:effectLst/>
                <a:latin typeface="Helvetica Neue"/>
              </a:rPr>
              <a:t> represent the relationship and difference between external factors and the body's core temperature control mechanisms. </a:t>
            </a:r>
            <a:endParaRPr lang="en-US" sz="2800" dirty="0"/>
          </a:p>
        </p:txBody>
      </p:sp>
    </p:spTree>
    <p:extLst>
      <p:ext uri="{BB962C8B-B14F-4D97-AF65-F5344CB8AC3E}">
        <p14:creationId xmlns:p14="http://schemas.microsoft.com/office/powerpoint/2010/main" val="3836567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8407"/>
            <a:ext cx="8229600" cy="1066800"/>
          </a:xfrm>
        </p:spPr>
        <p:txBody>
          <a:bodyPr>
            <a:normAutofit/>
          </a:bodyPr>
          <a:lstStyle/>
          <a:p>
            <a:pPr fontAlgn="auto">
              <a:spcAft>
                <a:spcPts val="0"/>
              </a:spcAft>
              <a:defRPr/>
            </a:pPr>
            <a:r>
              <a:rPr lang="en-US" dirty="0"/>
              <a:t>What Is Heat Stress?</a:t>
            </a:r>
          </a:p>
        </p:txBody>
      </p:sp>
      <p:pic>
        <p:nvPicPr>
          <p:cNvPr id="17410" name="Picture 4" descr="http://upload.wikimedia.org/wikipedia/commons/0/05/Hypothalamus.gif"/>
          <p:cNvPicPr>
            <a:picLocks noChangeAspect="1" noChangeArrowheads="1" noCrop="1"/>
          </p:cNvPicPr>
          <p:nvPr/>
        </p:nvPicPr>
        <p:blipFill>
          <a:blip r:embed="rId3"/>
          <a:srcRect/>
          <a:stretch>
            <a:fillRect/>
          </a:stretch>
        </p:blipFill>
        <p:spPr bwMode="auto">
          <a:xfrm>
            <a:off x="6172200" y="762000"/>
            <a:ext cx="2667000" cy="2438400"/>
          </a:xfrm>
          <a:prstGeom prst="rect">
            <a:avLst/>
          </a:prstGeom>
          <a:noFill/>
          <a:ln w="9525">
            <a:noFill/>
            <a:miter lim="800000"/>
            <a:headEnd/>
            <a:tailEnd/>
          </a:ln>
        </p:spPr>
      </p:pic>
      <p:sp>
        <p:nvSpPr>
          <p:cNvPr id="3" name="Content Placeholder 2"/>
          <p:cNvSpPr>
            <a:spLocks noGrp="1"/>
          </p:cNvSpPr>
          <p:nvPr>
            <p:ph idx="1"/>
          </p:nvPr>
        </p:nvSpPr>
        <p:spPr>
          <a:xfrm>
            <a:off x="320842" y="3087688"/>
            <a:ext cx="8229600" cy="3770312"/>
          </a:xfrm>
        </p:spPr>
        <p:txBody>
          <a:bodyPr>
            <a:normAutofit/>
          </a:bodyPr>
          <a:lstStyle/>
          <a:p>
            <a:pPr marL="365760" indent="-256032" fontAlgn="auto">
              <a:spcAft>
                <a:spcPts val="0"/>
              </a:spcAft>
              <a:buClr>
                <a:schemeClr val="accent3"/>
              </a:buClr>
              <a:buFont typeface="Georgia"/>
              <a:buChar char="•"/>
              <a:defRPr/>
            </a:pPr>
            <a:r>
              <a:rPr lang="en-US" sz="2400" dirty="0"/>
              <a:t>Hypothalamus (</a:t>
            </a:r>
            <a:r>
              <a:rPr lang="en-US" sz="2400" dirty="0">
                <a:solidFill>
                  <a:srgbClr val="666666"/>
                </a:solidFill>
                <a:effectLst/>
                <a:latin typeface="Roboto" panose="02000000000000000000" pitchFamily="2" charset="0"/>
                <a:ea typeface="Calibri" panose="020F0502020204030204" pitchFamily="34" charset="0"/>
              </a:rPr>
              <a:t>a small but crucial part of the brain).</a:t>
            </a:r>
            <a:endParaRPr lang="en-US" sz="2400" dirty="0"/>
          </a:p>
          <a:p>
            <a:pPr marL="658368" lvl="1" indent="-246888" fontAlgn="auto">
              <a:spcAft>
                <a:spcPts val="0"/>
              </a:spcAft>
              <a:buFont typeface="Georgia"/>
              <a:buChar char="▫"/>
              <a:defRPr/>
            </a:pPr>
            <a:r>
              <a:rPr lang="en-US" sz="2400" dirty="0"/>
              <a:t>Controls Thermoregulation</a:t>
            </a:r>
          </a:p>
          <a:p>
            <a:pPr marL="365760" indent="-256032" fontAlgn="auto">
              <a:spcAft>
                <a:spcPts val="0"/>
              </a:spcAft>
              <a:buClr>
                <a:schemeClr val="accent3"/>
              </a:buClr>
              <a:buFont typeface="Georgia"/>
              <a:buChar char="•"/>
              <a:defRPr/>
            </a:pPr>
            <a:r>
              <a:rPr lang="en-US" sz="2400" dirty="0"/>
              <a:t>Homeostasis</a:t>
            </a:r>
          </a:p>
          <a:p>
            <a:pPr marL="658368" lvl="1" indent="-246888" fontAlgn="auto">
              <a:spcAft>
                <a:spcPts val="0"/>
              </a:spcAft>
              <a:buFont typeface="Georgia"/>
              <a:buChar char="▫"/>
              <a:defRPr/>
            </a:pPr>
            <a:r>
              <a:rPr lang="en-US" sz="2400" dirty="0"/>
              <a:t>Your body heat content is steady, not changing</a:t>
            </a:r>
          </a:p>
          <a:p>
            <a:pPr marL="365760" indent="-256032" fontAlgn="auto">
              <a:spcAft>
                <a:spcPts val="0"/>
              </a:spcAft>
              <a:buClr>
                <a:schemeClr val="accent3"/>
              </a:buClr>
              <a:buFont typeface="Georgia"/>
              <a:buChar char="•"/>
              <a:defRPr/>
            </a:pPr>
            <a:r>
              <a:rPr lang="en-US" sz="2400" dirty="0"/>
              <a:t>Hyperthermia </a:t>
            </a:r>
          </a:p>
          <a:p>
            <a:pPr marL="658368" lvl="1" indent="-246888" fontAlgn="auto">
              <a:spcAft>
                <a:spcPts val="0"/>
              </a:spcAft>
              <a:buFont typeface="Georgia"/>
              <a:buChar char="▫"/>
              <a:defRPr/>
            </a:pPr>
            <a:r>
              <a:rPr lang="en-US" sz="2400" dirty="0"/>
              <a:t>Your body heat content is rising</a:t>
            </a:r>
          </a:p>
          <a:p>
            <a:pPr marL="365760" indent="-256032" fontAlgn="auto">
              <a:spcAft>
                <a:spcPts val="0"/>
              </a:spcAft>
              <a:buClr>
                <a:schemeClr val="accent3"/>
              </a:buClr>
              <a:buFont typeface="Georgia"/>
              <a:buChar char="•"/>
              <a:defRPr/>
            </a:pPr>
            <a:r>
              <a:rPr lang="en-US" sz="2400" dirty="0"/>
              <a:t>Hypothermia</a:t>
            </a:r>
          </a:p>
          <a:p>
            <a:pPr marL="658368" lvl="1" indent="-246888" fontAlgn="auto">
              <a:spcAft>
                <a:spcPts val="0"/>
              </a:spcAft>
              <a:buFont typeface="Georgia"/>
              <a:buChar char="▫"/>
              <a:defRPr/>
            </a:pPr>
            <a:r>
              <a:rPr lang="en-US" sz="2400" dirty="0"/>
              <a:t>Your body heat content is falling</a:t>
            </a:r>
          </a:p>
        </p:txBody>
      </p:sp>
      <p:sp>
        <p:nvSpPr>
          <p:cNvPr id="5" name="TextBox 4">
            <a:extLst>
              <a:ext uri="{FF2B5EF4-FFF2-40B4-BE49-F238E27FC236}">
                <a16:creationId xmlns:a16="http://schemas.microsoft.com/office/drawing/2014/main" id="{32833A5D-E835-4C2C-B9BD-AE8B2F752FAA}"/>
              </a:ext>
            </a:extLst>
          </p:cNvPr>
          <p:cNvSpPr txBox="1"/>
          <p:nvPr/>
        </p:nvSpPr>
        <p:spPr>
          <a:xfrm>
            <a:off x="376989" y="1277264"/>
            <a:ext cx="5562600" cy="1446550"/>
          </a:xfrm>
          <a:prstGeom prst="rect">
            <a:avLst/>
          </a:prstGeom>
          <a:noFill/>
        </p:spPr>
        <p:txBody>
          <a:bodyPr wrap="square">
            <a:spAutoFit/>
          </a:bodyPr>
          <a:lstStyle/>
          <a:p>
            <a:r>
              <a:rPr lang="en-US" sz="2200" b="1" i="0" dirty="0">
                <a:solidFill>
                  <a:srgbClr val="333333"/>
                </a:solidFill>
                <a:effectLst/>
                <a:latin typeface="+mn-lt"/>
              </a:rPr>
              <a:t>Heat Stress</a:t>
            </a:r>
            <a:r>
              <a:rPr lang="en-US" sz="2200" b="0" i="0" dirty="0">
                <a:solidFill>
                  <a:srgbClr val="333333"/>
                </a:solidFill>
                <a:effectLst/>
                <a:latin typeface="+mn-lt"/>
              </a:rPr>
              <a:t> – The net heat load to which a worker is exposed. Physical exertion, environmental factors, and clothing worn all contribute to heat stress.</a:t>
            </a:r>
            <a:endParaRPr lang="en-US" sz="2200"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Types of Heat-Related Disorders</a:t>
            </a:r>
          </a:p>
        </p:txBody>
      </p:sp>
      <p:sp>
        <p:nvSpPr>
          <p:cNvPr id="18434" name="Content Placeholder 2"/>
          <p:cNvSpPr>
            <a:spLocks noGrp="1"/>
          </p:cNvSpPr>
          <p:nvPr>
            <p:ph idx="1"/>
          </p:nvPr>
        </p:nvSpPr>
        <p:spPr/>
        <p:txBody>
          <a:bodyPr/>
          <a:lstStyle/>
          <a:p>
            <a:pPr>
              <a:lnSpc>
                <a:spcPct val="150000"/>
              </a:lnSpc>
            </a:pPr>
            <a:r>
              <a:rPr lang="en-US"/>
              <a:t>Heat Stroke </a:t>
            </a:r>
          </a:p>
          <a:p>
            <a:pPr>
              <a:lnSpc>
                <a:spcPct val="150000"/>
              </a:lnSpc>
            </a:pPr>
            <a:r>
              <a:rPr lang="en-US"/>
              <a:t>Heat Exhaustion</a:t>
            </a:r>
          </a:p>
          <a:p>
            <a:pPr>
              <a:lnSpc>
                <a:spcPct val="150000"/>
              </a:lnSpc>
            </a:pPr>
            <a:r>
              <a:rPr lang="en-US"/>
              <a:t>Heat Syncope</a:t>
            </a:r>
          </a:p>
          <a:p>
            <a:pPr>
              <a:lnSpc>
                <a:spcPct val="150000"/>
              </a:lnSpc>
            </a:pPr>
            <a:r>
              <a:rPr lang="en-US"/>
              <a:t>Heat Cramps</a:t>
            </a:r>
          </a:p>
          <a:p>
            <a:pPr>
              <a:lnSpc>
                <a:spcPct val="150000"/>
              </a:lnSpc>
            </a:pPr>
            <a:r>
              <a:rPr lang="en-US"/>
              <a:t>Heat Rash</a:t>
            </a:r>
          </a:p>
          <a:p>
            <a:endParaRPr lang="en-US"/>
          </a:p>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Heat Stroke</a:t>
            </a:r>
          </a:p>
        </p:txBody>
      </p:sp>
      <p:sp>
        <p:nvSpPr>
          <p:cNvPr id="3" name="Content Placeholder 2"/>
          <p:cNvSpPr>
            <a:spLocks noGrp="1"/>
          </p:cNvSpPr>
          <p:nvPr>
            <p:ph idx="1"/>
          </p:nvPr>
        </p:nvSpPr>
        <p:spPr/>
        <p:txBody>
          <a:bodyPr>
            <a:normAutofit/>
          </a:bodyPr>
          <a:lstStyle/>
          <a:p>
            <a:pPr marL="365760" indent="-256032" fontAlgn="auto">
              <a:lnSpc>
                <a:spcPct val="150000"/>
              </a:lnSpc>
              <a:spcAft>
                <a:spcPts val="0"/>
              </a:spcAft>
              <a:buClr>
                <a:schemeClr val="accent3"/>
              </a:buClr>
              <a:buFont typeface="Georgia"/>
              <a:buChar char="•"/>
              <a:defRPr/>
            </a:pPr>
            <a:r>
              <a:rPr lang="en-US" dirty="0"/>
              <a:t>Most serious</a:t>
            </a:r>
          </a:p>
          <a:p>
            <a:pPr marL="365760" indent="-256032" fontAlgn="auto">
              <a:lnSpc>
                <a:spcPct val="150000"/>
              </a:lnSpc>
              <a:spcAft>
                <a:spcPts val="0"/>
              </a:spcAft>
              <a:buClr>
                <a:schemeClr val="accent3"/>
              </a:buClr>
              <a:buFont typeface="Georgia"/>
              <a:buChar char="•"/>
              <a:defRPr/>
            </a:pPr>
            <a:r>
              <a:rPr lang="en-US" dirty="0"/>
              <a:t>Thermoregulation failure</a:t>
            </a:r>
          </a:p>
          <a:p>
            <a:pPr marL="658368" lvl="1" indent="-246888" fontAlgn="auto">
              <a:lnSpc>
                <a:spcPct val="150000"/>
              </a:lnSpc>
              <a:spcAft>
                <a:spcPts val="0"/>
              </a:spcAft>
              <a:buFont typeface="Georgia"/>
              <a:buChar char="▫"/>
              <a:defRPr/>
            </a:pPr>
            <a:r>
              <a:rPr lang="en-US" dirty="0"/>
              <a:t>Stop sweating</a:t>
            </a:r>
          </a:p>
          <a:p>
            <a:pPr marL="658368" lvl="1" indent="-246888" fontAlgn="auto">
              <a:lnSpc>
                <a:spcPct val="150000"/>
              </a:lnSpc>
              <a:spcAft>
                <a:spcPts val="0"/>
              </a:spcAft>
              <a:buFont typeface="Georgia"/>
              <a:buChar char="▫"/>
              <a:defRPr/>
            </a:pPr>
            <a:r>
              <a:rPr lang="en-US" dirty="0"/>
              <a:t>Unable to cool down</a:t>
            </a:r>
          </a:p>
          <a:p>
            <a:pPr marL="658368" lvl="1" indent="-246888" fontAlgn="auto">
              <a:lnSpc>
                <a:spcPct val="150000"/>
              </a:lnSpc>
              <a:spcAft>
                <a:spcPts val="0"/>
              </a:spcAft>
              <a:buFont typeface="Georgia"/>
              <a:buChar char="▫"/>
              <a:defRPr/>
            </a:pPr>
            <a:r>
              <a:rPr lang="en-US" dirty="0"/>
              <a:t>Body temperature rises rapidly to &gt; 104 ˚F </a:t>
            </a:r>
          </a:p>
          <a:p>
            <a:pPr marL="365760" indent="-256032" fontAlgn="auto">
              <a:lnSpc>
                <a:spcPct val="150000"/>
              </a:lnSpc>
              <a:spcAft>
                <a:spcPts val="0"/>
              </a:spcAft>
              <a:buClr>
                <a:schemeClr val="accent3"/>
              </a:buClr>
              <a:buFont typeface="Georgia"/>
              <a:buChar char="•"/>
              <a:defRPr/>
            </a:pPr>
            <a:r>
              <a:rPr lang="en-US" dirty="0"/>
              <a:t>Death or permanent disability if not treated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Heat Stoke Symptoms</a:t>
            </a:r>
          </a:p>
        </p:txBody>
      </p:sp>
      <p:sp>
        <p:nvSpPr>
          <p:cNvPr id="20482" name="Content Placeholder 2"/>
          <p:cNvSpPr>
            <a:spLocks noGrp="1"/>
          </p:cNvSpPr>
          <p:nvPr>
            <p:ph idx="1"/>
          </p:nvPr>
        </p:nvSpPr>
        <p:spPr/>
        <p:txBody>
          <a:bodyPr/>
          <a:lstStyle/>
          <a:p>
            <a:pPr>
              <a:lnSpc>
                <a:spcPct val="150000"/>
              </a:lnSpc>
            </a:pPr>
            <a:r>
              <a:rPr lang="en-US"/>
              <a:t>High body temperature</a:t>
            </a:r>
          </a:p>
          <a:p>
            <a:pPr>
              <a:lnSpc>
                <a:spcPct val="150000"/>
              </a:lnSpc>
            </a:pPr>
            <a:r>
              <a:rPr lang="en-US"/>
              <a:t>Confusion</a:t>
            </a:r>
          </a:p>
          <a:p>
            <a:pPr>
              <a:lnSpc>
                <a:spcPct val="150000"/>
              </a:lnSpc>
            </a:pPr>
            <a:r>
              <a:rPr lang="en-US"/>
              <a:t>Loss of coordination</a:t>
            </a:r>
          </a:p>
          <a:p>
            <a:pPr>
              <a:lnSpc>
                <a:spcPct val="150000"/>
              </a:lnSpc>
            </a:pPr>
            <a:r>
              <a:rPr lang="en-US"/>
              <a:t>Hot, dry skin or profuse sweating</a:t>
            </a:r>
          </a:p>
          <a:p>
            <a:pPr>
              <a:lnSpc>
                <a:spcPct val="150000"/>
              </a:lnSpc>
            </a:pPr>
            <a:r>
              <a:rPr lang="en-US"/>
              <a:t>Throbbing headache</a:t>
            </a:r>
          </a:p>
          <a:p>
            <a:pPr>
              <a:lnSpc>
                <a:spcPct val="150000"/>
              </a:lnSpc>
            </a:pPr>
            <a:r>
              <a:rPr lang="en-US"/>
              <a:t>Seizures/coma</a:t>
            </a:r>
          </a:p>
        </p:txBody>
      </p:sp>
    </p:spTree>
    <p:extLst>
      <p:ext uri="{BB962C8B-B14F-4D97-AF65-F5344CB8AC3E}">
        <p14:creationId xmlns:p14="http://schemas.microsoft.com/office/powerpoint/2010/main" val="1743039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Heat Stroke First Aid</a:t>
            </a:r>
          </a:p>
        </p:txBody>
      </p:sp>
      <p:sp>
        <p:nvSpPr>
          <p:cNvPr id="3" name="Content Placeholder 2"/>
          <p:cNvSpPr>
            <a:spLocks noGrp="1"/>
          </p:cNvSpPr>
          <p:nvPr>
            <p:ph idx="1"/>
          </p:nvPr>
        </p:nvSpPr>
        <p:spPr/>
        <p:txBody>
          <a:bodyPr>
            <a:normAutofit/>
          </a:bodyPr>
          <a:lstStyle/>
          <a:p>
            <a:pPr marL="365760" indent="-256032" fontAlgn="auto">
              <a:lnSpc>
                <a:spcPct val="150000"/>
              </a:lnSpc>
              <a:spcAft>
                <a:spcPts val="0"/>
              </a:spcAft>
              <a:buClr>
                <a:schemeClr val="accent3"/>
              </a:buClr>
              <a:buFont typeface="Georgia"/>
              <a:buChar char="•"/>
              <a:defRPr/>
            </a:pPr>
            <a:r>
              <a:rPr lang="en-US" dirty="0"/>
              <a:t>Request immediate medical assistance</a:t>
            </a:r>
          </a:p>
          <a:p>
            <a:pPr marL="365760" indent="-256032" fontAlgn="auto">
              <a:lnSpc>
                <a:spcPct val="150000"/>
              </a:lnSpc>
              <a:spcAft>
                <a:spcPts val="0"/>
              </a:spcAft>
              <a:buClr>
                <a:schemeClr val="accent3"/>
              </a:buClr>
              <a:buFont typeface="Georgia"/>
              <a:buChar char="•"/>
              <a:defRPr/>
            </a:pPr>
            <a:r>
              <a:rPr lang="en-US" dirty="0"/>
              <a:t>Move the worker to a cool, shaded area</a:t>
            </a:r>
          </a:p>
          <a:p>
            <a:pPr marL="365760" indent="-256032" fontAlgn="auto">
              <a:lnSpc>
                <a:spcPct val="150000"/>
              </a:lnSpc>
              <a:spcAft>
                <a:spcPts val="0"/>
              </a:spcAft>
              <a:buClr>
                <a:schemeClr val="accent3"/>
              </a:buClr>
              <a:buFont typeface="Georgia"/>
              <a:buChar char="•"/>
              <a:defRPr/>
            </a:pPr>
            <a:r>
              <a:rPr lang="en-US" dirty="0"/>
              <a:t>Remove excess clothing</a:t>
            </a:r>
          </a:p>
          <a:p>
            <a:pPr marL="365760" indent="-256032" fontAlgn="auto">
              <a:lnSpc>
                <a:spcPct val="150000"/>
              </a:lnSpc>
              <a:spcAft>
                <a:spcPts val="0"/>
              </a:spcAft>
              <a:buClr>
                <a:schemeClr val="accent3"/>
              </a:buClr>
              <a:buFont typeface="Georgia"/>
              <a:buChar char="•"/>
              <a:defRPr/>
            </a:pPr>
            <a:r>
              <a:rPr lang="en-US" dirty="0"/>
              <a:t>Apply cool water to their body</a:t>
            </a:r>
          </a:p>
          <a:p>
            <a:pPr marL="658368" lvl="1" indent="-246888" fontAlgn="auto">
              <a:lnSpc>
                <a:spcPct val="150000"/>
              </a:lnSpc>
              <a:spcAft>
                <a:spcPts val="0"/>
              </a:spcAft>
              <a:buFont typeface="Georgia"/>
              <a:buChar char="▫"/>
              <a:defRPr/>
            </a:pPr>
            <a:r>
              <a:rPr lang="en-US" dirty="0"/>
              <a:t>Areas of high blood circulation</a:t>
            </a:r>
          </a:p>
          <a:p>
            <a:pPr marL="365760" indent="-256032" fontAlgn="auto">
              <a:lnSpc>
                <a:spcPct val="150000"/>
              </a:lnSpc>
              <a:spcAft>
                <a:spcPts val="0"/>
              </a:spcAft>
              <a:buClr>
                <a:schemeClr val="accent3"/>
              </a:buClr>
              <a:buFont typeface="Georgia"/>
              <a:buChar char="•"/>
              <a:defRPr/>
            </a:pPr>
            <a:r>
              <a:rPr lang="en-US" dirty="0"/>
              <a:t>Fan their body</a:t>
            </a:r>
          </a:p>
        </p:txBody>
      </p:sp>
    </p:spTree>
    <p:extLst>
      <p:ext uri="{BB962C8B-B14F-4D97-AF65-F5344CB8AC3E}">
        <p14:creationId xmlns:p14="http://schemas.microsoft.com/office/powerpoint/2010/main" val="3268288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Heat Exhaustion </a:t>
            </a:r>
          </a:p>
        </p:txBody>
      </p:sp>
      <p:sp>
        <p:nvSpPr>
          <p:cNvPr id="3" name="Content Placeholder 2"/>
          <p:cNvSpPr>
            <a:spLocks noGrp="1"/>
          </p:cNvSpPr>
          <p:nvPr>
            <p:ph idx="1"/>
          </p:nvPr>
        </p:nvSpPr>
        <p:spPr/>
        <p:txBody>
          <a:bodyPr>
            <a:normAutofit fontScale="92500" lnSpcReduction="10000"/>
          </a:bodyPr>
          <a:lstStyle/>
          <a:p>
            <a:pPr marL="365760" indent="-256032" fontAlgn="auto">
              <a:spcAft>
                <a:spcPts val="0"/>
              </a:spcAft>
              <a:buClr>
                <a:schemeClr val="accent3"/>
              </a:buClr>
              <a:buFont typeface="Georgia"/>
              <a:buChar char="•"/>
              <a:defRPr/>
            </a:pPr>
            <a:r>
              <a:rPr lang="en-US" dirty="0"/>
              <a:t>Body’s response to an excessive loss of water and salt</a:t>
            </a:r>
          </a:p>
          <a:p>
            <a:pPr marL="365760" indent="-256032" fontAlgn="auto">
              <a:spcAft>
                <a:spcPts val="0"/>
              </a:spcAft>
              <a:buClr>
                <a:schemeClr val="accent3"/>
              </a:buClr>
              <a:buFont typeface="Georgia"/>
              <a:buChar char="•"/>
              <a:defRPr/>
            </a:pPr>
            <a:r>
              <a:rPr lang="en-US" dirty="0"/>
              <a:t>Symptoms</a:t>
            </a:r>
          </a:p>
          <a:p>
            <a:pPr marL="658368" lvl="1" indent="-246888" fontAlgn="auto">
              <a:spcAft>
                <a:spcPts val="0"/>
              </a:spcAft>
              <a:buFont typeface="Georgia"/>
              <a:buChar char="▫"/>
              <a:defRPr/>
            </a:pPr>
            <a:r>
              <a:rPr lang="en-US" dirty="0"/>
              <a:t>Rapid heart beat</a:t>
            </a:r>
          </a:p>
          <a:p>
            <a:pPr marL="658368" lvl="1" indent="-246888" fontAlgn="auto">
              <a:spcAft>
                <a:spcPts val="0"/>
              </a:spcAft>
              <a:buFont typeface="Georgia"/>
              <a:buChar char="▫"/>
              <a:defRPr/>
            </a:pPr>
            <a:r>
              <a:rPr lang="en-US" dirty="0"/>
              <a:t>Heavy sweating</a:t>
            </a:r>
          </a:p>
          <a:p>
            <a:pPr marL="658368" lvl="1" indent="-246888" fontAlgn="auto">
              <a:spcAft>
                <a:spcPts val="0"/>
              </a:spcAft>
              <a:buFont typeface="Georgia"/>
              <a:buChar char="▫"/>
              <a:defRPr/>
            </a:pPr>
            <a:r>
              <a:rPr lang="en-US" dirty="0"/>
              <a:t>Extreme weakness or fatigue</a:t>
            </a:r>
          </a:p>
          <a:p>
            <a:pPr marL="658368" lvl="1" indent="-246888" fontAlgn="auto">
              <a:spcAft>
                <a:spcPts val="0"/>
              </a:spcAft>
              <a:buFont typeface="Georgia"/>
              <a:buChar char="▫"/>
              <a:defRPr/>
            </a:pPr>
            <a:r>
              <a:rPr lang="en-US" dirty="0"/>
              <a:t>Dizziness</a:t>
            </a:r>
          </a:p>
          <a:p>
            <a:pPr marL="658368" lvl="1" indent="-246888" fontAlgn="auto">
              <a:spcAft>
                <a:spcPts val="0"/>
              </a:spcAft>
              <a:buFont typeface="Georgia"/>
              <a:buChar char="▫"/>
              <a:defRPr/>
            </a:pPr>
            <a:r>
              <a:rPr lang="en-US" dirty="0"/>
              <a:t>Nausea/vomiting</a:t>
            </a:r>
          </a:p>
          <a:p>
            <a:pPr marL="658368" lvl="1" indent="-246888" fontAlgn="auto">
              <a:spcAft>
                <a:spcPts val="0"/>
              </a:spcAft>
              <a:buFont typeface="Georgia"/>
              <a:buChar char="▫"/>
              <a:defRPr/>
            </a:pPr>
            <a:r>
              <a:rPr lang="en-US" dirty="0"/>
              <a:t>Irritability</a:t>
            </a:r>
          </a:p>
          <a:p>
            <a:pPr marL="658368" lvl="1" indent="-246888" fontAlgn="auto">
              <a:spcAft>
                <a:spcPts val="0"/>
              </a:spcAft>
              <a:buFont typeface="Georgia"/>
              <a:buChar char="▫"/>
              <a:defRPr/>
            </a:pPr>
            <a:r>
              <a:rPr lang="en-US" dirty="0"/>
              <a:t>Fast, shallow breathing</a:t>
            </a:r>
          </a:p>
          <a:p>
            <a:pPr marL="658368" lvl="1" indent="-246888" fontAlgn="auto">
              <a:spcAft>
                <a:spcPts val="0"/>
              </a:spcAft>
              <a:buFont typeface="Georgia"/>
              <a:buChar char="▫"/>
              <a:defRPr/>
            </a:pPr>
            <a:r>
              <a:rPr lang="en-US" dirty="0"/>
              <a:t>Slightly elevated body temperature</a:t>
            </a:r>
          </a:p>
          <a:p>
            <a:pPr marL="365760" indent="-256032" fontAlgn="auto">
              <a:spcAft>
                <a:spcPts val="0"/>
              </a:spcAft>
              <a:buClr>
                <a:schemeClr val="accent3"/>
              </a:buClr>
              <a:buFont typeface="Georgia"/>
              <a:buChar char="•"/>
              <a:defRPr/>
            </a:pPr>
            <a:endParaRPr lang="en-US" dirty="0"/>
          </a:p>
        </p:txBody>
      </p:sp>
    </p:spTree>
    <p:extLst>
      <p:ext uri="{BB962C8B-B14F-4D97-AF65-F5344CB8AC3E}">
        <p14:creationId xmlns:p14="http://schemas.microsoft.com/office/powerpoint/2010/main" val="4179485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Heat Exhaustion First Aid</a:t>
            </a:r>
          </a:p>
        </p:txBody>
      </p:sp>
      <p:sp>
        <p:nvSpPr>
          <p:cNvPr id="3" name="Content Placeholder 2"/>
          <p:cNvSpPr>
            <a:spLocks noGrp="1"/>
          </p:cNvSpPr>
          <p:nvPr>
            <p:ph idx="1"/>
          </p:nvPr>
        </p:nvSpPr>
        <p:spPr/>
        <p:txBody>
          <a:bodyPr>
            <a:normAutofit/>
          </a:bodyPr>
          <a:lstStyle/>
          <a:p>
            <a:pPr marL="365760" indent="-256032" fontAlgn="auto">
              <a:lnSpc>
                <a:spcPct val="150000"/>
              </a:lnSpc>
              <a:spcAft>
                <a:spcPts val="0"/>
              </a:spcAft>
              <a:buClr>
                <a:schemeClr val="accent3"/>
              </a:buClr>
              <a:buFont typeface="Georgia"/>
              <a:buChar char="•"/>
              <a:defRPr/>
            </a:pPr>
            <a:r>
              <a:rPr lang="en-US" dirty="0"/>
              <a:t>Rest in a cool area</a:t>
            </a:r>
          </a:p>
          <a:p>
            <a:pPr marL="365760" indent="-256032" fontAlgn="auto">
              <a:lnSpc>
                <a:spcPct val="150000"/>
              </a:lnSpc>
              <a:spcAft>
                <a:spcPts val="0"/>
              </a:spcAft>
              <a:buClr>
                <a:schemeClr val="accent3"/>
              </a:buClr>
              <a:buFont typeface="Georgia"/>
              <a:buChar char="•"/>
              <a:defRPr/>
            </a:pPr>
            <a:r>
              <a:rPr lang="en-US" dirty="0"/>
              <a:t>Drink plenty of water or other cool beverages</a:t>
            </a:r>
          </a:p>
          <a:p>
            <a:pPr marL="658368" lvl="1" indent="-246888" fontAlgn="auto">
              <a:lnSpc>
                <a:spcPct val="150000"/>
              </a:lnSpc>
              <a:spcAft>
                <a:spcPts val="0"/>
              </a:spcAft>
              <a:buFont typeface="Georgia"/>
              <a:buChar char="▫"/>
              <a:defRPr/>
            </a:pPr>
            <a:r>
              <a:rPr lang="en-US" dirty="0"/>
              <a:t>Non-alcoholic beverages</a:t>
            </a:r>
          </a:p>
          <a:p>
            <a:pPr marL="658368" lvl="1" indent="-246888" fontAlgn="auto">
              <a:lnSpc>
                <a:spcPct val="150000"/>
              </a:lnSpc>
              <a:spcAft>
                <a:spcPts val="0"/>
              </a:spcAft>
              <a:buFont typeface="Georgia"/>
              <a:buChar char="▫"/>
              <a:defRPr/>
            </a:pPr>
            <a:r>
              <a:rPr lang="en-US" dirty="0"/>
              <a:t>Sports drink</a:t>
            </a:r>
          </a:p>
          <a:p>
            <a:pPr marL="365760" indent="-256032" fontAlgn="auto">
              <a:lnSpc>
                <a:spcPct val="150000"/>
              </a:lnSpc>
              <a:spcAft>
                <a:spcPts val="0"/>
              </a:spcAft>
              <a:buClr>
                <a:schemeClr val="accent3"/>
              </a:buClr>
              <a:buFont typeface="Georgia"/>
              <a:buChar char="•"/>
              <a:defRPr/>
            </a:pPr>
            <a:r>
              <a:rPr lang="en-US" dirty="0"/>
              <a:t>Take a cool shower, bath, or sponge bath</a:t>
            </a:r>
          </a:p>
          <a:p>
            <a:pPr marL="365760" indent="-256032" fontAlgn="auto">
              <a:lnSpc>
                <a:spcPct val="150000"/>
              </a:lnSpc>
              <a:spcAft>
                <a:spcPts val="0"/>
              </a:spcAft>
              <a:buClr>
                <a:schemeClr val="accent3"/>
              </a:buClr>
              <a:buFont typeface="Georgia"/>
              <a:buChar char="•"/>
              <a:defRPr/>
            </a:pPr>
            <a:r>
              <a:rPr lang="en-US" dirty="0"/>
              <a:t>Take to a medical clinic or emergency room</a:t>
            </a:r>
          </a:p>
        </p:txBody>
      </p:sp>
    </p:spTree>
    <p:extLst>
      <p:ext uri="{BB962C8B-B14F-4D97-AF65-F5344CB8AC3E}">
        <p14:creationId xmlns:p14="http://schemas.microsoft.com/office/powerpoint/2010/main" val="1758215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Heat Cramps</a:t>
            </a:r>
          </a:p>
        </p:txBody>
      </p:sp>
      <p:sp>
        <p:nvSpPr>
          <p:cNvPr id="3" name="Content Placeholder 2"/>
          <p:cNvSpPr>
            <a:spLocks noGrp="1"/>
          </p:cNvSpPr>
          <p:nvPr>
            <p:ph idx="1"/>
          </p:nvPr>
        </p:nvSpPr>
        <p:spPr>
          <a:xfrm>
            <a:off x="457200" y="2249488"/>
            <a:ext cx="8458200" cy="4324350"/>
          </a:xfrm>
        </p:spPr>
        <p:txBody>
          <a:bodyPr>
            <a:normAutofit lnSpcReduction="10000"/>
          </a:bodyPr>
          <a:lstStyle/>
          <a:p>
            <a:pPr marL="365760" indent="-256032" fontAlgn="auto">
              <a:spcAft>
                <a:spcPts val="0"/>
              </a:spcAft>
              <a:buClr>
                <a:schemeClr val="accent3"/>
              </a:buClr>
              <a:buFont typeface="Georgia"/>
              <a:buChar char="•"/>
              <a:defRPr/>
            </a:pPr>
            <a:r>
              <a:rPr lang="en-US" dirty="0"/>
              <a:t>Affect workers who sweat a lot during strenuous activity</a:t>
            </a:r>
          </a:p>
          <a:p>
            <a:pPr marL="365760" indent="-256032" fontAlgn="auto">
              <a:spcAft>
                <a:spcPts val="0"/>
              </a:spcAft>
              <a:buClr>
                <a:schemeClr val="accent3"/>
              </a:buClr>
              <a:buFont typeface="Georgia"/>
              <a:buChar char="•"/>
              <a:defRPr/>
            </a:pPr>
            <a:r>
              <a:rPr lang="en-US" dirty="0"/>
              <a:t>Sweating depletes the body's salt and moisture levels</a:t>
            </a:r>
          </a:p>
          <a:p>
            <a:pPr marL="365760" indent="-256032" fontAlgn="auto">
              <a:spcAft>
                <a:spcPts val="0"/>
              </a:spcAft>
              <a:buClr>
                <a:schemeClr val="accent3"/>
              </a:buClr>
              <a:buFont typeface="Georgia"/>
              <a:buChar char="•"/>
              <a:defRPr/>
            </a:pPr>
            <a:r>
              <a:rPr lang="en-US" dirty="0"/>
              <a:t>Low salt levels in muscles causes painful cramps</a:t>
            </a:r>
          </a:p>
          <a:p>
            <a:pPr marL="365760" indent="-256032" fontAlgn="auto">
              <a:spcAft>
                <a:spcPts val="0"/>
              </a:spcAft>
              <a:buClr>
                <a:schemeClr val="accent3"/>
              </a:buClr>
              <a:buFont typeface="Georgia"/>
              <a:buChar char="•"/>
              <a:defRPr/>
            </a:pPr>
            <a:r>
              <a:rPr lang="en-US" dirty="0"/>
              <a:t>Symptoms</a:t>
            </a:r>
          </a:p>
          <a:p>
            <a:pPr marL="658368" lvl="1" indent="-246888" fontAlgn="auto">
              <a:spcAft>
                <a:spcPts val="0"/>
              </a:spcAft>
              <a:buFont typeface="Georgia"/>
              <a:buChar char="▫"/>
              <a:defRPr/>
            </a:pPr>
            <a:r>
              <a:rPr lang="en-US" dirty="0"/>
              <a:t>Muscle pain or spasms </a:t>
            </a:r>
          </a:p>
          <a:p>
            <a:pPr marL="923544" lvl="2" indent="-219456" fontAlgn="auto">
              <a:spcAft>
                <a:spcPts val="0"/>
              </a:spcAft>
              <a:buFont typeface="Wingdings 2"/>
              <a:buChar char=""/>
              <a:defRPr/>
            </a:pPr>
            <a:r>
              <a:rPr lang="en-US" dirty="0"/>
              <a:t>Abdomen</a:t>
            </a:r>
          </a:p>
          <a:p>
            <a:pPr marL="923544" lvl="2" indent="-219456" fontAlgn="auto">
              <a:spcAft>
                <a:spcPts val="0"/>
              </a:spcAft>
              <a:buFont typeface="Wingdings 2"/>
              <a:buChar char=""/>
              <a:defRPr/>
            </a:pPr>
            <a:r>
              <a:rPr lang="en-US" dirty="0"/>
              <a:t>Arms</a:t>
            </a:r>
          </a:p>
          <a:p>
            <a:pPr marL="923544" lvl="2" indent="-219456" fontAlgn="auto">
              <a:spcAft>
                <a:spcPts val="0"/>
              </a:spcAft>
              <a:buFont typeface="Wingdings 2"/>
              <a:buChar char=""/>
              <a:defRPr/>
            </a:pPr>
            <a:r>
              <a:rPr lang="en-US" dirty="0"/>
              <a:t>Legs</a:t>
            </a:r>
          </a:p>
        </p:txBody>
      </p:sp>
    </p:spTree>
    <p:extLst>
      <p:ext uri="{BB962C8B-B14F-4D97-AF65-F5344CB8AC3E}">
        <p14:creationId xmlns:p14="http://schemas.microsoft.com/office/powerpoint/2010/main" val="3297005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Heat Cramp First Aid</a:t>
            </a:r>
          </a:p>
        </p:txBody>
      </p:sp>
      <p:sp>
        <p:nvSpPr>
          <p:cNvPr id="3" name="Content Placeholder 2"/>
          <p:cNvSpPr>
            <a:spLocks noGrp="1"/>
          </p:cNvSpPr>
          <p:nvPr>
            <p:ph idx="1"/>
          </p:nvPr>
        </p:nvSpPr>
        <p:spPr/>
        <p:txBody>
          <a:bodyPr>
            <a:normAutofit/>
          </a:bodyPr>
          <a:lstStyle/>
          <a:p>
            <a:pPr marL="365760" indent="-256032" fontAlgn="auto">
              <a:lnSpc>
                <a:spcPct val="120000"/>
              </a:lnSpc>
              <a:spcAft>
                <a:spcPts val="0"/>
              </a:spcAft>
              <a:buClr>
                <a:schemeClr val="accent3"/>
              </a:buClr>
              <a:buFont typeface="Georgia"/>
              <a:buChar char="•"/>
              <a:defRPr/>
            </a:pPr>
            <a:r>
              <a:rPr lang="en-US" dirty="0"/>
              <a:t>Stop all activity, and sit in a cool place</a:t>
            </a:r>
          </a:p>
          <a:p>
            <a:pPr marL="365760" indent="-256032" fontAlgn="auto">
              <a:lnSpc>
                <a:spcPct val="120000"/>
              </a:lnSpc>
              <a:spcAft>
                <a:spcPts val="0"/>
              </a:spcAft>
              <a:buClr>
                <a:schemeClr val="accent3"/>
              </a:buClr>
              <a:buFont typeface="Georgia"/>
              <a:buChar char="•"/>
              <a:defRPr/>
            </a:pPr>
            <a:r>
              <a:rPr lang="en-US" dirty="0"/>
              <a:t>Drink clear juice or a sports beverage</a:t>
            </a:r>
          </a:p>
          <a:p>
            <a:pPr marL="365760" indent="-256032" fontAlgn="auto">
              <a:lnSpc>
                <a:spcPct val="120000"/>
              </a:lnSpc>
              <a:spcAft>
                <a:spcPts val="0"/>
              </a:spcAft>
              <a:buClr>
                <a:schemeClr val="accent3"/>
              </a:buClr>
              <a:buFont typeface="Georgia"/>
              <a:buChar char="•"/>
              <a:defRPr/>
            </a:pPr>
            <a:r>
              <a:rPr lang="en-US" dirty="0"/>
              <a:t>Stretch effected muscles</a:t>
            </a:r>
          </a:p>
          <a:p>
            <a:pPr marL="365760" indent="-256032" fontAlgn="auto">
              <a:lnSpc>
                <a:spcPct val="120000"/>
              </a:lnSpc>
              <a:spcAft>
                <a:spcPts val="0"/>
              </a:spcAft>
              <a:buClr>
                <a:schemeClr val="accent3"/>
              </a:buClr>
              <a:buFont typeface="Georgia"/>
              <a:buChar char="•"/>
              <a:defRPr/>
            </a:pPr>
            <a:r>
              <a:rPr lang="en-US" dirty="0"/>
              <a:t>Seek medical attention if any of the following apply: </a:t>
            </a:r>
          </a:p>
          <a:p>
            <a:pPr marL="658368" lvl="1" indent="-246888" fontAlgn="auto">
              <a:lnSpc>
                <a:spcPct val="120000"/>
              </a:lnSpc>
              <a:spcAft>
                <a:spcPts val="0"/>
              </a:spcAft>
              <a:buFont typeface="Georgia"/>
              <a:buChar char="▫"/>
              <a:defRPr/>
            </a:pPr>
            <a:r>
              <a:rPr lang="en-US" dirty="0"/>
              <a:t>The worker has heart problems</a:t>
            </a:r>
          </a:p>
          <a:p>
            <a:pPr marL="658368" lvl="1" indent="-246888" fontAlgn="auto">
              <a:lnSpc>
                <a:spcPct val="120000"/>
              </a:lnSpc>
              <a:spcAft>
                <a:spcPts val="0"/>
              </a:spcAft>
              <a:buFont typeface="Georgia"/>
              <a:buChar char="▫"/>
              <a:defRPr/>
            </a:pPr>
            <a:r>
              <a:rPr lang="en-US" dirty="0"/>
              <a:t>The worker is on a low-sodium diet</a:t>
            </a:r>
          </a:p>
          <a:p>
            <a:pPr marL="658368" lvl="1" indent="-246888" fontAlgn="auto">
              <a:lnSpc>
                <a:spcPct val="120000"/>
              </a:lnSpc>
              <a:spcAft>
                <a:spcPts val="0"/>
              </a:spcAft>
              <a:buFont typeface="Georgia"/>
              <a:buChar char="▫"/>
              <a:defRPr/>
            </a:pPr>
            <a:r>
              <a:rPr lang="en-US" dirty="0"/>
              <a:t>The cramps do not subside within one hour</a:t>
            </a:r>
          </a:p>
        </p:txBody>
      </p:sp>
    </p:spTree>
    <p:extLst>
      <p:ext uri="{BB962C8B-B14F-4D97-AF65-F5344CB8AC3E}">
        <p14:creationId xmlns:p14="http://schemas.microsoft.com/office/powerpoint/2010/main" val="147385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066800"/>
          </a:xfrm>
        </p:spPr>
        <p:txBody>
          <a:bodyPr>
            <a:noAutofit/>
          </a:bodyPr>
          <a:lstStyle/>
          <a:p>
            <a:pPr fontAlgn="auto">
              <a:spcAft>
                <a:spcPts val="0"/>
              </a:spcAft>
              <a:defRPr/>
            </a:pPr>
            <a:r>
              <a:rPr lang="en-US" sz="2800" dirty="0">
                <a:latin typeface="+mn-lt"/>
              </a:rPr>
              <a:t>Objectives</a:t>
            </a:r>
            <a:br>
              <a:rPr lang="en-US" sz="2800" dirty="0">
                <a:latin typeface="+mn-lt"/>
              </a:rPr>
            </a:br>
            <a:br>
              <a:rPr lang="en-US" sz="800" dirty="0">
                <a:latin typeface="+mn-lt"/>
              </a:rPr>
            </a:br>
            <a:r>
              <a:rPr lang="en-US" sz="2800" dirty="0">
                <a:latin typeface="+mn-lt"/>
              </a:rPr>
              <a:t>By the end of this presentation, you will be able to:</a:t>
            </a:r>
          </a:p>
        </p:txBody>
      </p:sp>
      <p:sp>
        <p:nvSpPr>
          <p:cNvPr id="15362" name="Content Placeholder 2"/>
          <p:cNvSpPr>
            <a:spLocks noGrp="1"/>
          </p:cNvSpPr>
          <p:nvPr>
            <p:ph idx="1"/>
          </p:nvPr>
        </p:nvSpPr>
        <p:spPr/>
        <p:txBody>
          <a:bodyPr/>
          <a:lstStyle/>
          <a:p>
            <a:pPr>
              <a:lnSpc>
                <a:spcPct val="150000"/>
              </a:lnSpc>
            </a:pPr>
            <a:r>
              <a:rPr lang="en-US" dirty="0"/>
              <a:t>Define heat stress</a:t>
            </a:r>
          </a:p>
          <a:p>
            <a:pPr>
              <a:lnSpc>
                <a:spcPct val="150000"/>
              </a:lnSpc>
            </a:pPr>
            <a:r>
              <a:rPr lang="en-US" dirty="0"/>
              <a:t>Describe common heat-related disorders</a:t>
            </a:r>
          </a:p>
          <a:p>
            <a:pPr>
              <a:lnSpc>
                <a:spcPct val="150000"/>
              </a:lnSpc>
            </a:pPr>
            <a:r>
              <a:rPr lang="en-US" dirty="0"/>
              <a:t>Discuss heat stress risk factors and statistics</a:t>
            </a:r>
          </a:p>
          <a:p>
            <a:pPr>
              <a:lnSpc>
                <a:spcPct val="150000"/>
              </a:lnSpc>
            </a:pPr>
            <a:r>
              <a:rPr lang="en-US" dirty="0"/>
              <a:t>Identify heat stress evaluation criterion</a:t>
            </a:r>
          </a:p>
          <a:p>
            <a:pPr>
              <a:lnSpc>
                <a:spcPct val="150000"/>
              </a:lnSpc>
            </a:pPr>
            <a:r>
              <a:rPr lang="en-US" dirty="0"/>
              <a:t>Detail heat stress controls</a:t>
            </a:r>
          </a:p>
          <a:p>
            <a:pPr>
              <a:lnSpc>
                <a:spcPct val="150000"/>
              </a:lnSpc>
            </a:pPr>
            <a:r>
              <a:rPr lang="en-US" dirty="0"/>
              <a:t>Provide heat stress resources</a:t>
            </a:r>
          </a:p>
          <a:p>
            <a:pPr>
              <a:lnSpc>
                <a:spcPct val="150000"/>
              </a:lnSpc>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Heat Syncope</a:t>
            </a:r>
          </a:p>
        </p:txBody>
      </p:sp>
      <p:sp>
        <p:nvSpPr>
          <p:cNvPr id="3" name="Content Placeholder 2"/>
          <p:cNvSpPr>
            <a:spLocks noGrp="1"/>
          </p:cNvSpPr>
          <p:nvPr>
            <p:ph idx="1"/>
          </p:nvPr>
        </p:nvSpPr>
        <p:spPr/>
        <p:txBody>
          <a:bodyPr>
            <a:normAutofit lnSpcReduction="10000"/>
          </a:bodyPr>
          <a:lstStyle/>
          <a:p>
            <a:pPr marL="365760" indent="-256032" fontAlgn="auto">
              <a:lnSpc>
                <a:spcPct val="150000"/>
              </a:lnSpc>
              <a:spcAft>
                <a:spcPts val="0"/>
              </a:spcAft>
              <a:buClr>
                <a:schemeClr val="accent3"/>
              </a:buClr>
              <a:buFont typeface="Georgia"/>
              <a:buChar char="•"/>
              <a:defRPr/>
            </a:pPr>
            <a:r>
              <a:rPr lang="en-US" dirty="0"/>
              <a:t>Blood vessels dilate </a:t>
            </a:r>
          </a:p>
          <a:p>
            <a:pPr marL="658368" lvl="1" indent="-246888" fontAlgn="auto">
              <a:lnSpc>
                <a:spcPct val="150000"/>
              </a:lnSpc>
              <a:spcAft>
                <a:spcPts val="0"/>
              </a:spcAft>
              <a:buFont typeface="Georgia"/>
              <a:buChar char="▫"/>
              <a:defRPr/>
            </a:pPr>
            <a:r>
              <a:rPr lang="en-US" dirty="0"/>
              <a:t>Reduced blood flow to the brain</a:t>
            </a:r>
          </a:p>
          <a:p>
            <a:pPr marL="365760" indent="-256032" fontAlgn="auto">
              <a:lnSpc>
                <a:spcPct val="150000"/>
              </a:lnSpc>
              <a:spcAft>
                <a:spcPts val="0"/>
              </a:spcAft>
              <a:buClr>
                <a:schemeClr val="accent3"/>
              </a:buClr>
              <a:buFont typeface="Georgia"/>
              <a:buChar char="•"/>
              <a:defRPr/>
            </a:pPr>
            <a:r>
              <a:rPr lang="en-US" dirty="0"/>
              <a:t>Fainting or dizziness </a:t>
            </a:r>
          </a:p>
          <a:p>
            <a:pPr marL="658368" lvl="1" indent="-246888" fontAlgn="auto">
              <a:lnSpc>
                <a:spcPct val="150000"/>
              </a:lnSpc>
              <a:spcAft>
                <a:spcPts val="0"/>
              </a:spcAft>
              <a:buFont typeface="Georgia"/>
              <a:buChar char="▫"/>
              <a:defRPr/>
            </a:pPr>
            <a:r>
              <a:rPr lang="en-US" dirty="0"/>
              <a:t>Prolonged standing </a:t>
            </a:r>
          </a:p>
          <a:p>
            <a:pPr marL="658368" lvl="1" indent="-246888" fontAlgn="auto">
              <a:lnSpc>
                <a:spcPct val="150000"/>
              </a:lnSpc>
              <a:spcAft>
                <a:spcPts val="0"/>
              </a:spcAft>
              <a:buFont typeface="Georgia"/>
              <a:buChar char="▫"/>
              <a:defRPr/>
            </a:pPr>
            <a:r>
              <a:rPr lang="en-US" dirty="0"/>
              <a:t>Sudden rising from a sitting or lying position</a:t>
            </a:r>
          </a:p>
          <a:p>
            <a:pPr marL="365760" indent="-256032" fontAlgn="auto">
              <a:lnSpc>
                <a:spcPct val="150000"/>
              </a:lnSpc>
              <a:spcAft>
                <a:spcPts val="0"/>
              </a:spcAft>
              <a:buClr>
                <a:schemeClr val="accent3"/>
              </a:buClr>
              <a:buFont typeface="Georgia"/>
              <a:buChar char="•"/>
              <a:defRPr/>
            </a:pPr>
            <a:r>
              <a:rPr lang="en-US" dirty="0"/>
              <a:t>Dehydration</a:t>
            </a:r>
          </a:p>
          <a:p>
            <a:pPr marL="365760" indent="-256032" fontAlgn="auto">
              <a:lnSpc>
                <a:spcPct val="150000"/>
              </a:lnSpc>
              <a:spcAft>
                <a:spcPts val="0"/>
              </a:spcAft>
              <a:buClr>
                <a:schemeClr val="accent3"/>
              </a:buClr>
              <a:buFont typeface="Georgia"/>
              <a:buChar char="•"/>
              <a:defRPr/>
            </a:pPr>
            <a:r>
              <a:rPr lang="en-US" dirty="0"/>
              <a:t>Lack of acclimatization</a:t>
            </a:r>
          </a:p>
        </p:txBody>
      </p:sp>
    </p:spTree>
    <p:extLst>
      <p:ext uri="{BB962C8B-B14F-4D97-AF65-F5344CB8AC3E}">
        <p14:creationId xmlns:p14="http://schemas.microsoft.com/office/powerpoint/2010/main" val="690922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Heat Syncope First Aid</a:t>
            </a:r>
          </a:p>
        </p:txBody>
      </p:sp>
      <p:sp>
        <p:nvSpPr>
          <p:cNvPr id="3" name="Content Placeholder 2"/>
          <p:cNvSpPr>
            <a:spLocks noGrp="1"/>
          </p:cNvSpPr>
          <p:nvPr>
            <p:ph idx="1"/>
          </p:nvPr>
        </p:nvSpPr>
        <p:spPr/>
        <p:txBody>
          <a:bodyPr>
            <a:normAutofit/>
          </a:bodyPr>
          <a:lstStyle/>
          <a:p>
            <a:pPr marL="365760" indent="-256032" fontAlgn="auto">
              <a:lnSpc>
                <a:spcPct val="150000"/>
              </a:lnSpc>
              <a:spcAft>
                <a:spcPts val="0"/>
              </a:spcAft>
              <a:buClr>
                <a:schemeClr val="accent3"/>
              </a:buClr>
              <a:buFont typeface="Georgia"/>
              <a:buChar char="•"/>
              <a:defRPr/>
            </a:pPr>
            <a:r>
              <a:rPr lang="en-US" dirty="0"/>
              <a:t>Sit or lie down in a cool place</a:t>
            </a:r>
          </a:p>
          <a:p>
            <a:pPr marL="658368" lvl="1" indent="-246888" fontAlgn="auto">
              <a:lnSpc>
                <a:spcPct val="150000"/>
              </a:lnSpc>
              <a:spcAft>
                <a:spcPts val="0"/>
              </a:spcAft>
              <a:buFont typeface="Georgia"/>
              <a:buChar char="▫"/>
              <a:defRPr/>
            </a:pPr>
            <a:r>
              <a:rPr lang="en-US" dirty="0"/>
              <a:t>At the onset of symptoms</a:t>
            </a:r>
          </a:p>
          <a:p>
            <a:pPr marL="365760" indent="-256032" fontAlgn="auto">
              <a:lnSpc>
                <a:spcPct val="150000"/>
              </a:lnSpc>
              <a:spcAft>
                <a:spcPts val="0"/>
              </a:spcAft>
              <a:buClr>
                <a:schemeClr val="accent3"/>
              </a:buClr>
              <a:buFont typeface="Georgia"/>
              <a:buChar char="•"/>
              <a:defRPr/>
            </a:pPr>
            <a:r>
              <a:rPr lang="en-US" dirty="0"/>
              <a:t>Slowly drink water, clear juice, or a sports beverage</a:t>
            </a:r>
          </a:p>
          <a:p>
            <a:pPr marL="365760" indent="-256032" fontAlgn="auto">
              <a:lnSpc>
                <a:spcPct val="150000"/>
              </a:lnSpc>
              <a:spcAft>
                <a:spcPts val="0"/>
              </a:spcAft>
              <a:buClr>
                <a:schemeClr val="accent3"/>
              </a:buClr>
              <a:buFont typeface="Georgia"/>
              <a:buChar char="•"/>
              <a:defRPr/>
            </a:pPr>
            <a:r>
              <a:rPr lang="en-US" dirty="0"/>
              <a:t>Elevate the feet   </a:t>
            </a:r>
          </a:p>
          <a:p>
            <a:pPr marL="365760" indent="-256032" fontAlgn="auto">
              <a:lnSpc>
                <a:spcPct val="150000"/>
              </a:lnSpc>
              <a:spcAft>
                <a:spcPts val="0"/>
              </a:spcAft>
              <a:buClr>
                <a:schemeClr val="accent3"/>
              </a:buClr>
              <a:buFont typeface="Georgia"/>
              <a:buChar char="•"/>
              <a:defRPr/>
            </a:pPr>
            <a:r>
              <a:rPr lang="en-US" dirty="0"/>
              <a:t>Refrain from vigorous activity </a:t>
            </a:r>
          </a:p>
          <a:p>
            <a:pPr marL="109728" indent="0" fontAlgn="auto">
              <a:spcAft>
                <a:spcPts val="0"/>
              </a:spcAft>
              <a:buClr>
                <a:schemeClr val="accent3"/>
              </a:buClr>
              <a:buFont typeface="Georgia"/>
              <a:buNone/>
              <a:defRPr/>
            </a:pPr>
            <a:endParaRPr lang="en-US" dirty="0"/>
          </a:p>
        </p:txBody>
      </p:sp>
    </p:spTree>
    <p:extLst>
      <p:ext uri="{BB962C8B-B14F-4D97-AF65-F5344CB8AC3E}">
        <p14:creationId xmlns:p14="http://schemas.microsoft.com/office/powerpoint/2010/main" val="2788981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Heat Rash</a:t>
            </a:r>
          </a:p>
        </p:txBody>
      </p:sp>
      <p:sp>
        <p:nvSpPr>
          <p:cNvPr id="3" name="Content Placeholder 2"/>
          <p:cNvSpPr>
            <a:spLocks noGrp="1"/>
          </p:cNvSpPr>
          <p:nvPr>
            <p:ph idx="1"/>
          </p:nvPr>
        </p:nvSpPr>
        <p:spPr/>
        <p:txBody>
          <a:bodyPr>
            <a:normAutofit/>
          </a:bodyPr>
          <a:lstStyle/>
          <a:p>
            <a:pPr marL="365760" indent="-256032" fontAlgn="auto">
              <a:lnSpc>
                <a:spcPct val="150000"/>
              </a:lnSpc>
              <a:spcAft>
                <a:spcPts val="0"/>
              </a:spcAft>
              <a:buClr>
                <a:schemeClr val="accent3"/>
              </a:buClr>
              <a:buFont typeface="Georgia"/>
              <a:buChar char="•"/>
              <a:defRPr/>
            </a:pPr>
            <a:r>
              <a:rPr lang="en-US" dirty="0"/>
              <a:t>Skin irritation caused by excessive sweating during hot, humid weather</a:t>
            </a:r>
          </a:p>
          <a:p>
            <a:pPr marL="365760" indent="-256032" fontAlgn="auto">
              <a:lnSpc>
                <a:spcPct val="150000"/>
              </a:lnSpc>
              <a:spcAft>
                <a:spcPts val="0"/>
              </a:spcAft>
              <a:buClr>
                <a:schemeClr val="accent3"/>
              </a:buClr>
              <a:buFont typeface="Georgia"/>
              <a:buChar char="•"/>
              <a:defRPr/>
            </a:pPr>
            <a:r>
              <a:rPr lang="en-US" dirty="0"/>
              <a:t>Symptoms</a:t>
            </a:r>
          </a:p>
          <a:p>
            <a:pPr marL="658368" lvl="1" indent="-246888" fontAlgn="auto">
              <a:lnSpc>
                <a:spcPct val="150000"/>
              </a:lnSpc>
              <a:spcAft>
                <a:spcPts val="0"/>
              </a:spcAft>
              <a:buFont typeface="Georgia"/>
              <a:buChar char="▫"/>
              <a:defRPr/>
            </a:pPr>
            <a:r>
              <a:rPr lang="en-US" dirty="0"/>
              <a:t>Looks like a red cluster of pimples or small blisters</a:t>
            </a:r>
          </a:p>
          <a:p>
            <a:pPr marL="658368" lvl="1" indent="-246888" fontAlgn="auto">
              <a:lnSpc>
                <a:spcPct val="150000"/>
              </a:lnSpc>
              <a:spcAft>
                <a:spcPts val="0"/>
              </a:spcAft>
              <a:buFont typeface="Georgia"/>
              <a:buChar char="▫"/>
              <a:defRPr/>
            </a:pPr>
            <a:r>
              <a:rPr lang="en-US" dirty="0"/>
              <a:t>Neck and upper chest, in the groin, under the breasts, and in elbow creases</a:t>
            </a:r>
          </a:p>
          <a:p>
            <a:pPr marL="658368" lvl="1" indent="-246888" fontAlgn="auto">
              <a:lnSpc>
                <a:spcPct val="150000"/>
              </a:lnSpc>
              <a:spcAft>
                <a:spcPts val="0"/>
              </a:spcAft>
              <a:buFont typeface="Georgia"/>
              <a:buChar char="▫"/>
              <a:defRPr/>
            </a:pPr>
            <a:endParaRPr lang="en-US" dirty="0"/>
          </a:p>
          <a:p>
            <a:pPr marL="658368" lvl="1" indent="-246888" fontAlgn="auto">
              <a:lnSpc>
                <a:spcPct val="150000"/>
              </a:lnSpc>
              <a:spcAft>
                <a:spcPts val="0"/>
              </a:spcAft>
              <a:buFont typeface="Georgia"/>
              <a:buChar char="▫"/>
              <a:defRPr/>
            </a:pPr>
            <a:endParaRPr lang="en-US" dirty="0"/>
          </a:p>
        </p:txBody>
      </p:sp>
      <p:sp>
        <p:nvSpPr>
          <p:cNvPr id="28675" name="AutoShape 2" descr="D:\Profiles\DKRUPI~1\LOCALS~1\Temp\22\XPgrpwise\4E1EE8BBENSDNC_PO11001707774111C321\IMAGE.BMP"/>
          <p:cNvSpPr>
            <a:spLocks noChangeAspect="1" noChangeArrowheads="1"/>
          </p:cNvSpPr>
          <p:nvPr/>
        </p:nvSpPr>
        <p:spPr bwMode="auto">
          <a:xfrm>
            <a:off x="76200" y="-131763"/>
            <a:ext cx="304800" cy="304801"/>
          </a:xfrm>
          <a:prstGeom prst="rect">
            <a:avLst/>
          </a:prstGeom>
          <a:noFill/>
          <a:ln w="9525">
            <a:noFill/>
            <a:miter lim="800000"/>
            <a:headEnd/>
            <a:tailEnd/>
          </a:ln>
        </p:spPr>
        <p:txBody>
          <a:bodyPr/>
          <a:lstStyle/>
          <a:p>
            <a:endParaRPr lang="en-US">
              <a:latin typeface="Georgia" pitchFamily="18" charset="0"/>
            </a:endParaRPr>
          </a:p>
        </p:txBody>
      </p:sp>
      <p:sp>
        <p:nvSpPr>
          <p:cNvPr id="28676" name="AutoShape 4" descr="D:\Profiles\DKRUPI~1\LOCALS~1\Temp\22\XPgrpwise\4E1EE8BBENSDNC_PO11001707774111C321\IMAGE.BMP"/>
          <p:cNvSpPr>
            <a:spLocks noChangeAspect="1" noChangeArrowheads="1"/>
          </p:cNvSpPr>
          <p:nvPr/>
        </p:nvSpPr>
        <p:spPr bwMode="auto">
          <a:xfrm>
            <a:off x="228600" y="20638"/>
            <a:ext cx="304800" cy="304800"/>
          </a:xfrm>
          <a:prstGeom prst="rect">
            <a:avLst/>
          </a:prstGeom>
          <a:noFill/>
          <a:ln w="9525">
            <a:noFill/>
            <a:miter lim="800000"/>
            <a:headEnd/>
            <a:tailEnd/>
          </a:ln>
        </p:spPr>
        <p:txBody>
          <a:bodyPr/>
          <a:lstStyle/>
          <a:p>
            <a:endParaRPr lang="en-US">
              <a:latin typeface="Georgia" pitchFamily="18" charset="0"/>
            </a:endParaRPr>
          </a:p>
        </p:txBody>
      </p:sp>
    </p:spTree>
    <p:extLst>
      <p:ext uri="{BB962C8B-B14F-4D97-AF65-F5344CB8AC3E}">
        <p14:creationId xmlns:p14="http://schemas.microsoft.com/office/powerpoint/2010/main" val="2599234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6" descr="D:\Profiles\DKRUPI~1\LOCALS~1\Temp\22\XPgrpwise\4E1EE8BBENSDNC_PO11001707774111C321\IMAGE.BMP"/>
          <p:cNvPicPr>
            <a:picLocks noChangeAspect="1" noChangeArrowheads="1"/>
          </p:cNvPicPr>
          <p:nvPr/>
        </p:nvPicPr>
        <p:blipFill>
          <a:blip r:embed="rId2"/>
          <a:srcRect/>
          <a:stretch>
            <a:fillRect/>
          </a:stretch>
        </p:blipFill>
        <p:spPr bwMode="auto">
          <a:xfrm>
            <a:off x="619125" y="1143000"/>
            <a:ext cx="7962900" cy="5410200"/>
          </a:xfrm>
          <a:prstGeom prst="rect">
            <a:avLst/>
          </a:prstGeom>
          <a:noFill/>
          <a:ln w="9525">
            <a:noFill/>
            <a:miter lim="800000"/>
            <a:headEnd/>
            <a:tailEnd/>
          </a:ln>
        </p:spPr>
      </p:pic>
    </p:spTree>
    <p:extLst>
      <p:ext uri="{BB962C8B-B14F-4D97-AF65-F5344CB8AC3E}">
        <p14:creationId xmlns:p14="http://schemas.microsoft.com/office/powerpoint/2010/main" val="2766544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Heat Rash First Aid</a:t>
            </a:r>
          </a:p>
        </p:txBody>
      </p:sp>
      <p:sp>
        <p:nvSpPr>
          <p:cNvPr id="3" name="Content Placeholder 2"/>
          <p:cNvSpPr>
            <a:spLocks noGrp="1"/>
          </p:cNvSpPr>
          <p:nvPr>
            <p:ph idx="1"/>
          </p:nvPr>
        </p:nvSpPr>
        <p:spPr/>
        <p:txBody>
          <a:bodyPr>
            <a:normAutofit/>
          </a:bodyPr>
          <a:lstStyle/>
          <a:p>
            <a:pPr marL="365760" indent="-256032" fontAlgn="auto">
              <a:lnSpc>
                <a:spcPct val="150000"/>
              </a:lnSpc>
              <a:spcAft>
                <a:spcPts val="0"/>
              </a:spcAft>
              <a:buClr>
                <a:schemeClr val="accent3"/>
              </a:buClr>
              <a:buFont typeface="Georgia"/>
              <a:buChar char="•"/>
              <a:defRPr/>
            </a:pPr>
            <a:r>
              <a:rPr lang="en-US" dirty="0"/>
              <a:t>Try to work in a cooler, less humid environment</a:t>
            </a:r>
          </a:p>
          <a:p>
            <a:pPr marL="365760" indent="-256032" fontAlgn="auto">
              <a:lnSpc>
                <a:spcPct val="150000"/>
              </a:lnSpc>
              <a:spcAft>
                <a:spcPts val="0"/>
              </a:spcAft>
              <a:buClr>
                <a:schemeClr val="accent3"/>
              </a:buClr>
              <a:buFont typeface="Georgia"/>
              <a:buChar char="•"/>
              <a:defRPr/>
            </a:pPr>
            <a:r>
              <a:rPr lang="en-US" dirty="0"/>
              <a:t>Keep the affected area dry </a:t>
            </a:r>
          </a:p>
          <a:p>
            <a:pPr marL="365760" indent="-256032" fontAlgn="auto">
              <a:lnSpc>
                <a:spcPct val="150000"/>
              </a:lnSpc>
              <a:spcAft>
                <a:spcPts val="0"/>
              </a:spcAft>
              <a:buClr>
                <a:schemeClr val="accent3"/>
              </a:buClr>
              <a:buFont typeface="Georgia"/>
              <a:buChar char="•"/>
              <a:defRPr/>
            </a:pPr>
            <a:r>
              <a:rPr lang="en-US" dirty="0"/>
              <a:t>Use powder to increase comfort</a:t>
            </a:r>
          </a:p>
          <a:p>
            <a:pPr marL="365760" indent="-256032" fontAlgn="auto">
              <a:lnSpc>
                <a:spcPct val="150000"/>
              </a:lnSpc>
              <a:spcAft>
                <a:spcPts val="0"/>
              </a:spcAft>
              <a:buClr>
                <a:schemeClr val="accent3"/>
              </a:buClr>
              <a:buFont typeface="Georgia"/>
              <a:buChar char="•"/>
              <a:defRPr/>
            </a:pPr>
            <a:r>
              <a:rPr lang="en-US" dirty="0"/>
              <a:t>Don’t use ointments or creams </a:t>
            </a:r>
          </a:p>
          <a:p>
            <a:pPr marL="658368" lvl="1" indent="-246888" fontAlgn="auto">
              <a:lnSpc>
                <a:spcPct val="150000"/>
              </a:lnSpc>
              <a:spcAft>
                <a:spcPts val="0"/>
              </a:spcAft>
              <a:buFont typeface="Georgia"/>
              <a:buChar char="▫"/>
              <a:defRPr/>
            </a:pPr>
            <a:r>
              <a:rPr lang="en-US" dirty="0"/>
              <a:t>Making the skin warm or moist may make the rash worse</a:t>
            </a:r>
          </a:p>
          <a:p>
            <a:pPr marL="365760" indent="-256032" fontAlgn="auto">
              <a:lnSpc>
                <a:spcPct val="150000"/>
              </a:lnSpc>
              <a:spcAft>
                <a:spcPts val="0"/>
              </a:spcAft>
              <a:buClr>
                <a:schemeClr val="accent3"/>
              </a:buClr>
              <a:buFont typeface="Georgia"/>
              <a:buChar char="•"/>
              <a:defRPr/>
            </a:pPr>
            <a:endParaRPr lang="en-US" dirty="0"/>
          </a:p>
        </p:txBody>
      </p:sp>
    </p:spTree>
    <p:extLst>
      <p:ext uri="{BB962C8B-B14F-4D97-AF65-F5344CB8AC3E}">
        <p14:creationId xmlns:p14="http://schemas.microsoft.com/office/powerpoint/2010/main" val="3494131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CE2577-9796-4735-ACE0-CDDE7FD12C1A}"/>
              </a:ext>
            </a:extLst>
          </p:cNvPr>
          <p:cNvSpPr txBox="1"/>
          <p:nvPr/>
        </p:nvSpPr>
        <p:spPr>
          <a:xfrm>
            <a:off x="838200" y="1143000"/>
            <a:ext cx="7467600" cy="584775"/>
          </a:xfrm>
          <a:prstGeom prst="rect">
            <a:avLst/>
          </a:prstGeom>
          <a:noFill/>
        </p:spPr>
        <p:txBody>
          <a:bodyPr wrap="square">
            <a:spAutoFit/>
          </a:bodyPr>
          <a:lstStyle/>
          <a:p>
            <a:pPr algn="l"/>
            <a:r>
              <a:rPr lang="en-US" sz="3200" b="1" i="0" dirty="0">
                <a:solidFill>
                  <a:srgbClr val="222222"/>
                </a:solidFill>
                <a:effectLst/>
                <a:latin typeface="Times New Roman" panose="02020603050405020304" pitchFamily="18" charset="0"/>
                <a:cs typeface="Times New Roman" panose="02020603050405020304" pitchFamily="18" charset="0"/>
              </a:rPr>
              <a:t>Heat-related Illness Prevention Program</a:t>
            </a:r>
            <a:endParaRPr lang="en-US" sz="3200" b="0" i="0" dirty="0">
              <a:solidFill>
                <a:srgbClr val="222222"/>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071C882-8CF1-4C70-B856-58F9D65F3FE4}"/>
              </a:ext>
            </a:extLst>
          </p:cNvPr>
          <p:cNvSpPr txBox="1"/>
          <p:nvPr/>
        </p:nvSpPr>
        <p:spPr>
          <a:xfrm>
            <a:off x="577362" y="1905000"/>
            <a:ext cx="8001000" cy="2123658"/>
          </a:xfrm>
          <a:prstGeom prst="rect">
            <a:avLst/>
          </a:prstGeom>
          <a:noFill/>
        </p:spPr>
        <p:txBody>
          <a:bodyPr wrap="square">
            <a:spAutoFit/>
          </a:bodyPr>
          <a:lstStyle/>
          <a:p>
            <a:r>
              <a:rPr lang="en-US" sz="2200" b="0" i="0" dirty="0">
                <a:solidFill>
                  <a:srgbClr val="333333"/>
                </a:solidFill>
                <a:effectLst/>
                <a:latin typeface="Times New Roman" panose="02020603050405020304" pitchFamily="18" charset="0"/>
                <a:cs typeface="Times New Roman" panose="02020603050405020304" pitchFamily="18" charset="0"/>
              </a:rPr>
              <a:t>An effective heat-related illness prevention program is incorporated in a broader safety and health program and aligns with </a:t>
            </a:r>
            <a:r>
              <a:rPr lang="en-US" sz="2200" b="0" i="0" u="none" strike="noStrike" dirty="0">
                <a:solidFill>
                  <a:srgbClr val="003399"/>
                </a:solidFill>
                <a:effectLst/>
                <a:latin typeface="Times New Roman" panose="02020603050405020304" pitchFamily="18" charset="0"/>
                <a:cs typeface="Times New Roman" panose="02020603050405020304" pitchFamily="18" charset="0"/>
                <a:hlinkClick r:id="rId2" tooltip="OSHA's Recommended Practices for Safety and Health Programs"/>
              </a:rPr>
              <a:t>OSHA's Recommended Practices for Safety and Health Programs</a:t>
            </a:r>
            <a:r>
              <a:rPr lang="en-US" sz="2200" b="0" i="0" dirty="0">
                <a:solidFill>
                  <a:srgbClr val="333333"/>
                </a:solidFill>
                <a:effectLst/>
                <a:latin typeface="Times New Roman" panose="02020603050405020304" pitchFamily="18" charset="0"/>
                <a:cs typeface="Times New Roman" panose="02020603050405020304" pitchFamily="18" charset="0"/>
              </a:rPr>
              <a:t> core elements. Specifically, heat-related illness prevention is most effective when management commits to identifying and reducing exposure to heat stress hazards.</a:t>
            </a:r>
            <a:endParaRPr lang="en-US" sz="2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CF58462-7FBE-4919-996C-E0CA6152B9BA}"/>
              </a:ext>
            </a:extLst>
          </p:cNvPr>
          <p:cNvSpPr txBox="1"/>
          <p:nvPr/>
        </p:nvSpPr>
        <p:spPr>
          <a:xfrm>
            <a:off x="577362" y="4343400"/>
            <a:ext cx="8270631" cy="2123658"/>
          </a:xfrm>
          <a:prstGeom prst="rect">
            <a:avLst/>
          </a:prstGeom>
          <a:noFill/>
        </p:spPr>
        <p:txBody>
          <a:bodyPr wrap="square">
            <a:spAutoFit/>
          </a:bodyPr>
          <a:lstStyle/>
          <a:p>
            <a:r>
              <a:rPr lang="en-US" sz="2200" b="0" i="0" dirty="0">
                <a:solidFill>
                  <a:srgbClr val="333333"/>
                </a:solidFill>
                <a:effectLst/>
                <a:latin typeface="Times New Roman" panose="02020603050405020304" pitchFamily="18" charset="0"/>
                <a:cs typeface="Times New Roman" panose="02020603050405020304" pitchFamily="18" charset="0"/>
              </a:rPr>
              <a:t>The heat-related illness prevention program should establish how the employer will determine if workers are exposed to a heat hazard based on environmental conditions (e.g., weather or indoor temperature and humidity), clothing, and workload. The heat-related illness prevention program should also include policies/procedures for controlling heat hazards.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789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23C3A4-B3D7-4705-BE7D-9E4AE8FCABC3}"/>
              </a:ext>
            </a:extLst>
          </p:cNvPr>
          <p:cNvSpPr txBox="1"/>
          <p:nvPr/>
        </p:nvSpPr>
        <p:spPr>
          <a:xfrm>
            <a:off x="266700" y="593348"/>
            <a:ext cx="7467600" cy="461665"/>
          </a:xfrm>
          <a:prstGeom prst="rect">
            <a:avLst/>
          </a:prstGeom>
          <a:noFill/>
        </p:spPr>
        <p:txBody>
          <a:bodyPr wrap="square">
            <a:spAutoFit/>
          </a:bodyPr>
          <a:lstStyle/>
          <a:p>
            <a:pPr algn="l"/>
            <a:r>
              <a:rPr lang="en-US" sz="2400" b="1" i="0" dirty="0">
                <a:solidFill>
                  <a:srgbClr val="222222"/>
                </a:solidFill>
                <a:effectLst/>
                <a:latin typeface="Times New Roman" panose="02020603050405020304" pitchFamily="18" charset="0"/>
                <a:cs typeface="Times New Roman" panose="02020603050405020304" pitchFamily="18" charset="0"/>
              </a:rPr>
              <a:t>Heat-related Illness Prevention Program cont.</a:t>
            </a:r>
            <a:endParaRPr lang="en-US" sz="2400" b="0" i="0" dirty="0">
              <a:solidFill>
                <a:srgbClr val="222222"/>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65B8FA2-AC3C-461A-9E5E-D47877F1C399}"/>
              </a:ext>
            </a:extLst>
          </p:cNvPr>
          <p:cNvSpPr txBox="1"/>
          <p:nvPr/>
        </p:nvSpPr>
        <p:spPr>
          <a:xfrm>
            <a:off x="266700" y="1219200"/>
            <a:ext cx="8610600" cy="5416868"/>
          </a:xfrm>
          <a:prstGeom prst="rect">
            <a:avLst/>
          </a:prstGeom>
          <a:noFill/>
        </p:spPr>
        <p:txBody>
          <a:bodyPr wrap="square">
            <a:spAutoFit/>
          </a:bodyPr>
          <a:lstStyle/>
          <a:p>
            <a:r>
              <a:rPr lang="en-US" sz="2200" b="0" i="0" dirty="0">
                <a:solidFill>
                  <a:srgbClr val="333333"/>
                </a:solidFill>
                <a:effectLst/>
                <a:latin typeface="Times New Roman" panose="02020603050405020304" pitchFamily="18" charset="0"/>
                <a:cs typeface="Times New Roman" panose="02020603050405020304" pitchFamily="18" charset="0"/>
              </a:rPr>
              <a:t>The American Conference of Governmental Industrial Hygienists (ACGIH®) has established an Action Limit (AL) for un-acclimatized workers and a Threshold Limit Value (TLV®) for acclimatized workers, see </a:t>
            </a:r>
            <a:r>
              <a:rPr lang="en-US" sz="2200" b="0" i="1" u="none" strike="noStrike" dirty="0">
                <a:solidFill>
                  <a:srgbClr val="003399"/>
                </a:solidFill>
                <a:effectLst/>
                <a:latin typeface="Times New Roman" panose="02020603050405020304" pitchFamily="18" charset="0"/>
                <a:cs typeface="Times New Roman" panose="02020603050405020304" pitchFamily="18" charset="0"/>
                <a:hlinkClick r:id="rId3" tooltip="Heat Stress and Strain: TLV® Physical Agents 7th Edition Documentation (2017)"/>
              </a:rPr>
              <a:t>Heat Stress and Strain: TLV® Physical Agents 7th Edition Documentation (2017)</a:t>
            </a:r>
            <a:r>
              <a:rPr lang="en-US" sz="2200" b="0" i="0" dirty="0">
                <a:solidFill>
                  <a:srgbClr val="333333"/>
                </a:solidFill>
                <a:effectLst/>
                <a:latin typeface="Times New Roman" panose="02020603050405020304" pitchFamily="18" charset="0"/>
                <a:cs typeface="Times New Roman" panose="02020603050405020304" pitchFamily="18" charset="0"/>
              </a:rPr>
              <a:t>. </a:t>
            </a:r>
          </a:p>
          <a:p>
            <a:endParaRPr lang="en-US" sz="800" dirty="0">
              <a:solidFill>
                <a:srgbClr val="333333"/>
              </a:solidFill>
              <a:latin typeface="Times New Roman" panose="02020603050405020304" pitchFamily="18" charset="0"/>
              <a:cs typeface="Times New Roman" panose="02020603050405020304" pitchFamily="18" charset="0"/>
            </a:endParaRPr>
          </a:p>
          <a:p>
            <a:r>
              <a:rPr lang="en-US" sz="2200" b="0" i="0" dirty="0">
                <a:solidFill>
                  <a:srgbClr val="333333"/>
                </a:solidFill>
                <a:effectLst/>
                <a:latin typeface="Times New Roman" panose="02020603050405020304" pitchFamily="18" charset="0"/>
                <a:cs typeface="Times New Roman" panose="02020603050405020304" pitchFamily="18" charset="0"/>
              </a:rPr>
              <a:t>These limits, which vary by WBGT (Wet-bulb Globe Temperature) and metabolic rate, are intended to maintain the core body temperature to within one degree Celsius of normal (37 degrees Celsius or 98.6 Fahrenheit for most people). </a:t>
            </a:r>
          </a:p>
          <a:p>
            <a:endParaRPr lang="en-US" sz="800" dirty="0">
              <a:solidFill>
                <a:srgbClr val="333333"/>
              </a:solidFill>
              <a:latin typeface="Times New Roman" panose="02020603050405020304" pitchFamily="18" charset="0"/>
              <a:cs typeface="Times New Roman" panose="02020603050405020304" pitchFamily="18" charset="0"/>
            </a:endParaRPr>
          </a:p>
          <a:p>
            <a:r>
              <a:rPr lang="en-US" sz="2200" b="0" i="0" dirty="0">
                <a:solidFill>
                  <a:srgbClr val="333333"/>
                </a:solidFill>
                <a:effectLst/>
                <a:latin typeface="Times New Roman" panose="02020603050405020304" pitchFamily="18" charset="0"/>
                <a:cs typeface="Times New Roman" panose="02020603050405020304" pitchFamily="18" charset="0"/>
              </a:rPr>
              <a:t>ACGIH provides guidance for maintaining awareness about when workers may be exposed to heat stress above the AL or TLV so that preventive actions are taken to reduce the exposure. Heat-related illness prevention programs may include policies for using these guidelines to implement environmental controls, plan work schedules, and use personal protective equipment (PPE).</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5740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23C3A4-B3D7-4705-BE7D-9E4AE8FCABC3}"/>
              </a:ext>
            </a:extLst>
          </p:cNvPr>
          <p:cNvSpPr txBox="1"/>
          <p:nvPr/>
        </p:nvSpPr>
        <p:spPr>
          <a:xfrm>
            <a:off x="266700" y="593348"/>
            <a:ext cx="7467600" cy="461665"/>
          </a:xfrm>
          <a:prstGeom prst="rect">
            <a:avLst/>
          </a:prstGeom>
          <a:noFill/>
        </p:spPr>
        <p:txBody>
          <a:bodyPr wrap="square">
            <a:spAutoFit/>
          </a:bodyPr>
          <a:lstStyle/>
          <a:p>
            <a:pPr algn="l"/>
            <a:r>
              <a:rPr lang="en-US" sz="2400" b="1" i="0" dirty="0">
                <a:solidFill>
                  <a:srgbClr val="222222"/>
                </a:solidFill>
                <a:effectLst/>
                <a:latin typeface="Times New Roman" panose="02020603050405020304" pitchFamily="18" charset="0"/>
                <a:cs typeface="Times New Roman" panose="02020603050405020304" pitchFamily="18" charset="0"/>
              </a:rPr>
              <a:t>Heat-related Illness Prevention Program cont.</a:t>
            </a:r>
            <a:endParaRPr lang="en-US" sz="2400" b="0" i="0" dirty="0">
              <a:solidFill>
                <a:srgbClr val="222222"/>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2969AA8-FBD6-4087-A8A6-F50781761221}"/>
              </a:ext>
            </a:extLst>
          </p:cNvPr>
          <p:cNvSpPr txBox="1"/>
          <p:nvPr/>
        </p:nvSpPr>
        <p:spPr>
          <a:xfrm>
            <a:off x="266700" y="1199816"/>
            <a:ext cx="8496300"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solidFill>
                  <a:srgbClr val="000000"/>
                </a:solidFill>
                <a:effectLst/>
                <a:latin typeface="Times New Roman" panose="02020603050405020304" pitchFamily="18" charset="0"/>
                <a:cs typeface="Times New Roman" panose="02020603050405020304" pitchFamily="18" charset="0"/>
              </a:rPr>
              <a:t>The Wet-bulb Globe Temperature (WBGT) is a measure of the heat stress in direct sunlight, which considers temperature, humidity, wind speed, sun angle and cloud cover (solar radiation). This differs from the heat index, which takes into consideration temperature and humidity and is calculated for shady areas. If you work or exercise in direct sunlight, this is a good element to monitor. Military agencies, OSHA and many nations use the WBGT as a guide to managing workload in direct sunlight.</a:t>
            </a:r>
          </a:p>
        </p:txBody>
      </p:sp>
      <p:pic>
        <p:nvPicPr>
          <p:cNvPr id="6" name="Picture 5">
            <a:extLst>
              <a:ext uri="{FF2B5EF4-FFF2-40B4-BE49-F238E27FC236}">
                <a16:creationId xmlns:a16="http://schemas.microsoft.com/office/drawing/2014/main" id="{E847F337-DBC4-497E-99DD-E8F1063FCA4D}"/>
              </a:ext>
            </a:extLst>
          </p:cNvPr>
          <p:cNvPicPr>
            <a:picLocks noChangeAspect="1"/>
          </p:cNvPicPr>
          <p:nvPr/>
        </p:nvPicPr>
        <p:blipFill>
          <a:blip r:embed="rId3"/>
          <a:stretch>
            <a:fillRect/>
          </a:stretch>
        </p:blipFill>
        <p:spPr>
          <a:xfrm>
            <a:off x="1066800" y="3591388"/>
            <a:ext cx="7010400" cy="3190126"/>
          </a:xfrm>
          <a:prstGeom prst="rect">
            <a:avLst/>
          </a:prstGeom>
        </p:spPr>
      </p:pic>
    </p:spTree>
    <p:extLst>
      <p:ext uri="{BB962C8B-B14F-4D97-AF65-F5344CB8AC3E}">
        <p14:creationId xmlns:p14="http://schemas.microsoft.com/office/powerpoint/2010/main" val="899588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E8B388-9DC9-4772-B34A-E74F5BE2BB90}"/>
              </a:ext>
            </a:extLst>
          </p:cNvPr>
          <p:cNvSpPr txBox="1"/>
          <p:nvPr/>
        </p:nvSpPr>
        <p:spPr>
          <a:xfrm>
            <a:off x="266700" y="1219200"/>
            <a:ext cx="8610600" cy="1785104"/>
          </a:xfrm>
          <a:prstGeom prst="rect">
            <a:avLst/>
          </a:prstGeom>
          <a:noFill/>
        </p:spPr>
        <p:txBody>
          <a:bodyPr wrap="square">
            <a:spAutoFit/>
          </a:bodyPr>
          <a:lstStyle/>
          <a:p>
            <a:r>
              <a:rPr lang="en-US" sz="2200" b="0" i="0" dirty="0">
                <a:solidFill>
                  <a:srgbClr val="333333"/>
                </a:solidFill>
                <a:effectLst/>
                <a:latin typeface="Times New Roman" panose="02020603050405020304" pitchFamily="18" charset="0"/>
                <a:cs typeface="Times New Roman" panose="02020603050405020304" pitchFamily="18" charset="0"/>
              </a:rPr>
              <a:t>The most effective way to prevent heat-related illness and fatality is to reduce heat stress in the workplace (e.g., increase air movement, reduce temperature, reduce humidity, and protect workers from solar radiation or other radiant heat sources). The following are some engineering controls that may reduce heat stress:</a:t>
            </a:r>
            <a:endParaRPr lang="en-US" sz="2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57A3EBD-0E41-4C11-998E-F13DAE397AB0}"/>
              </a:ext>
            </a:extLst>
          </p:cNvPr>
          <p:cNvSpPr txBox="1"/>
          <p:nvPr/>
        </p:nvSpPr>
        <p:spPr>
          <a:xfrm>
            <a:off x="266700" y="593348"/>
            <a:ext cx="7467600" cy="461665"/>
          </a:xfrm>
          <a:prstGeom prst="rect">
            <a:avLst/>
          </a:prstGeom>
          <a:noFill/>
        </p:spPr>
        <p:txBody>
          <a:bodyPr wrap="square">
            <a:spAutoFit/>
          </a:bodyPr>
          <a:lstStyle/>
          <a:p>
            <a:pPr algn="l"/>
            <a:r>
              <a:rPr lang="en-US" sz="2400" b="1" i="0" dirty="0">
                <a:solidFill>
                  <a:srgbClr val="222222"/>
                </a:solidFill>
                <a:effectLst/>
                <a:latin typeface="Times New Roman" panose="02020603050405020304" pitchFamily="18" charset="0"/>
                <a:cs typeface="Times New Roman" panose="02020603050405020304" pitchFamily="18" charset="0"/>
              </a:rPr>
              <a:t>Heat-related Illness Prevention Program cont.</a:t>
            </a:r>
            <a:endParaRPr lang="en-US" sz="2400" b="0" i="0" dirty="0">
              <a:solidFill>
                <a:srgbClr val="222222"/>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F86ADA7-17FB-4DA1-B18F-F3278FF63BEB}"/>
              </a:ext>
            </a:extLst>
          </p:cNvPr>
          <p:cNvSpPr txBox="1"/>
          <p:nvPr/>
        </p:nvSpPr>
        <p:spPr>
          <a:xfrm>
            <a:off x="266700" y="3376374"/>
            <a:ext cx="8610600" cy="2800767"/>
          </a:xfrm>
          <a:prstGeom prst="rect">
            <a:avLst/>
          </a:prstGeom>
          <a:noFill/>
        </p:spPr>
        <p:txBody>
          <a:bodyPr wrap="square">
            <a:spAutoFit/>
          </a:bodyPr>
          <a:lstStyle/>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Use air conditioning</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Increase general ventilation</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Provide cooling fans</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Run local exhaust ventilation where heat is produced (e.g., laundry vents)</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Use reflective shields to block radiant heat</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Insulate hot surfaces (e.g., furnace walls)</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Stop leaking steam</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Provide shade for outdoor work sites</a:t>
            </a:r>
          </a:p>
        </p:txBody>
      </p:sp>
    </p:spTree>
    <p:extLst>
      <p:ext uri="{BB962C8B-B14F-4D97-AF65-F5344CB8AC3E}">
        <p14:creationId xmlns:p14="http://schemas.microsoft.com/office/powerpoint/2010/main" val="348964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23C3A4-B3D7-4705-BE7D-9E4AE8FCABC3}"/>
              </a:ext>
            </a:extLst>
          </p:cNvPr>
          <p:cNvSpPr txBox="1"/>
          <p:nvPr/>
        </p:nvSpPr>
        <p:spPr>
          <a:xfrm>
            <a:off x="438150" y="685800"/>
            <a:ext cx="7467600" cy="461665"/>
          </a:xfrm>
          <a:prstGeom prst="rect">
            <a:avLst/>
          </a:prstGeom>
          <a:noFill/>
        </p:spPr>
        <p:txBody>
          <a:bodyPr wrap="square">
            <a:spAutoFit/>
          </a:bodyPr>
          <a:lstStyle/>
          <a:p>
            <a:pPr algn="l"/>
            <a:r>
              <a:rPr lang="en-US" sz="2400" b="1" i="0" dirty="0">
                <a:solidFill>
                  <a:srgbClr val="222222"/>
                </a:solidFill>
                <a:effectLst/>
                <a:latin typeface="Times New Roman" panose="02020603050405020304" pitchFamily="18" charset="0"/>
                <a:cs typeface="Times New Roman" panose="02020603050405020304" pitchFamily="18" charset="0"/>
              </a:rPr>
              <a:t>Heat-related Illness Prevention Program cont.</a:t>
            </a:r>
            <a:endParaRPr lang="en-US" sz="2400" b="0" i="0" dirty="0">
              <a:solidFill>
                <a:srgbClr val="222222"/>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BB7C92E-3805-461D-8EF8-B729BD15D941}"/>
              </a:ext>
            </a:extLst>
          </p:cNvPr>
          <p:cNvSpPr txBox="1"/>
          <p:nvPr/>
        </p:nvSpPr>
        <p:spPr>
          <a:xfrm>
            <a:off x="438150" y="1520785"/>
            <a:ext cx="8267700" cy="3816429"/>
          </a:xfrm>
          <a:prstGeom prst="rect">
            <a:avLst/>
          </a:prstGeom>
          <a:noFill/>
        </p:spPr>
        <p:txBody>
          <a:bodyPr wrap="square">
            <a:spAutoFit/>
          </a:bodyPr>
          <a:lstStyle/>
          <a:p>
            <a:pPr algn="l"/>
            <a:r>
              <a:rPr lang="en-US" sz="2200" b="0" i="0" dirty="0">
                <a:solidFill>
                  <a:srgbClr val="333333"/>
                </a:solidFill>
                <a:effectLst/>
                <a:latin typeface="Times New Roman" panose="02020603050405020304" pitchFamily="18" charset="0"/>
                <a:cs typeface="Times New Roman" panose="02020603050405020304" pitchFamily="18" charset="0"/>
              </a:rPr>
              <a:t>When engineering controls are not enough to keep worker exposure below the AL or TLV, administrative controls are another way to prevent a worker's core body temperature from rising. Some administrative controls that may reduce heat stress include:</a:t>
            </a:r>
          </a:p>
          <a:p>
            <a:pPr algn="l"/>
            <a:endParaRPr lang="en-US" sz="2200" b="0" i="0" dirty="0">
              <a:solidFill>
                <a:srgbClr val="333333"/>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Acclimatize workers starting the first day working in the heat</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Re-acclimatize workers after extended absences</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Schedule work earlier or later in the day</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Use work/rest schedules</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Limit strenuous work (e.g., carrying heavy loads)</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Use relief workers when needed</a:t>
            </a:r>
          </a:p>
        </p:txBody>
      </p:sp>
    </p:spTree>
    <p:extLst>
      <p:ext uri="{BB962C8B-B14F-4D97-AF65-F5344CB8AC3E}">
        <p14:creationId xmlns:p14="http://schemas.microsoft.com/office/powerpoint/2010/main" val="45147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2" y="5271513"/>
            <a:ext cx="7772400" cy="1362075"/>
          </a:xfrm>
        </p:spPr>
        <p:txBody>
          <a:bodyPr anchor="t" anchorCtr="0"/>
          <a:lstStyle/>
          <a:p>
            <a:r>
              <a:rPr lang="en-US" dirty="0"/>
              <a:t>Heat initiative elements</a:t>
            </a:r>
          </a:p>
        </p:txBody>
      </p:sp>
      <p:sp>
        <p:nvSpPr>
          <p:cNvPr id="4" name="Slide Number Placeholder 3"/>
          <p:cNvSpPr>
            <a:spLocks noGrp="1"/>
          </p:cNvSpPr>
          <p:nvPr>
            <p:ph type="sldNum" sz="quarter" idx="4"/>
          </p:nvPr>
        </p:nvSpPr>
        <p:spPr/>
        <p:txBody>
          <a:bodyPr/>
          <a:lstStyle/>
          <a:p>
            <a:fld id="{8CA0E670-1B37-4F06-9928-7907582DC86D}" type="slidenum">
              <a:rPr lang="en-US" smtClean="0"/>
              <a:pPr/>
              <a:t>3</a:t>
            </a:fld>
            <a:endParaRPr lang="en-US" dirty="0"/>
          </a:p>
        </p:txBody>
      </p:sp>
      <p:sp>
        <p:nvSpPr>
          <p:cNvPr id="6" name="TextBox 5">
            <a:extLst>
              <a:ext uri="{FF2B5EF4-FFF2-40B4-BE49-F238E27FC236}">
                <a16:creationId xmlns:a16="http://schemas.microsoft.com/office/drawing/2014/main" id="{A0AE9995-7FC3-4ABE-8FC9-6170464AC235}"/>
              </a:ext>
            </a:extLst>
          </p:cNvPr>
          <p:cNvSpPr txBox="1"/>
          <p:nvPr/>
        </p:nvSpPr>
        <p:spPr>
          <a:xfrm>
            <a:off x="550069" y="1219200"/>
            <a:ext cx="8116887" cy="3046988"/>
          </a:xfrm>
          <a:prstGeom prst="rect">
            <a:avLst/>
          </a:prstGeom>
          <a:noFill/>
        </p:spPr>
        <p:txBody>
          <a:bodyPr wrap="square">
            <a:spAutoFit/>
          </a:bodyPr>
          <a:lstStyle/>
          <a:p>
            <a:r>
              <a:rPr lang="en-US" sz="2400" b="0" i="0" dirty="0">
                <a:solidFill>
                  <a:srgbClr val="333333"/>
                </a:solidFill>
                <a:effectLst/>
                <a:latin typeface="Georgia" panose="02040502050405020303" pitchFamily="18" charset="0"/>
              </a:rPr>
              <a:t>Heat-related fatality cases show that workplaces with temperatures above 70 degrees Fahrenheit may have a heat hazard present when work activities are at or above a moderate workload. </a:t>
            </a:r>
          </a:p>
          <a:p>
            <a:endParaRPr lang="en-US" sz="2400" dirty="0">
              <a:solidFill>
                <a:srgbClr val="333333"/>
              </a:solidFill>
              <a:latin typeface="Georgia" panose="02040502050405020303" pitchFamily="18" charset="0"/>
            </a:endParaRPr>
          </a:p>
          <a:p>
            <a:r>
              <a:rPr lang="en-US" sz="2400" b="0" i="0" dirty="0">
                <a:solidFill>
                  <a:srgbClr val="333333"/>
                </a:solidFill>
                <a:effectLst/>
                <a:latin typeface="Georgia" panose="02040502050405020303" pitchFamily="18" charset="0"/>
              </a:rPr>
              <a:t>Assessing worker exposure in conditions that may present a heat hazard is critical for knowing when to implement a heat-related illness prevention program. </a:t>
            </a:r>
            <a:endParaRPr lang="en-US" sz="2400" dirty="0">
              <a:latin typeface="Georgia" panose="02040502050405020303" pitchFamily="18" charset="0"/>
            </a:endParaRPr>
          </a:p>
        </p:txBody>
      </p:sp>
    </p:spTree>
    <p:extLst>
      <p:ext uri="{BB962C8B-B14F-4D97-AF65-F5344CB8AC3E}">
        <p14:creationId xmlns:p14="http://schemas.microsoft.com/office/powerpoint/2010/main" val="419947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lstStyle/>
          <a:p>
            <a:r>
              <a:rPr lang="en-US" dirty="0"/>
              <a:t>Improvements to OSHA-NIOSH Heat App</a:t>
            </a:r>
          </a:p>
        </p:txBody>
      </p:sp>
      <p:sp>
        <p:nvSpPr>
          <p:cNvPr id="3" name="Content Placeholder 2"/>
          <p:cNvSpPr>
            <a:spLocks noGrp="1"/>
          </p:cNvSpPr>
          <p:nvPr>
            <p:ph idx="1"/>
          </p:nvPr>
        </p:nvSpPr>
        <p:spPr/>
        <p:txBody>
          <a:bodyPr/>
          <a:lstStyle/>
          <a:p>
            <a:r>
              <a:rPr lang="en-US" dirty="0"/>
              <a:t>NIOSH and OSHA are changing the </a:t>
            </a:r>
            <a:r>
              <a:rPr lang="en-US" dirty="0">
                <a:hlinkClick r:id="rId2"/>
              </a:rPr>
              <a:t>App</a:t>
            </a:r>
            <a:r>
              <a:rPr lang="en-US" dirty="0"/>
              <a:t>’s risk levels</a:t>
            </a:r>
          </a:p>
          <a:p>
            <a:endParaRPr lang="en-US" dirty="0"/>
          </a:p>
          <a:p>
            <a:endParaRPr lang="en-US" dirty="0"/>
          </a:p>
          <a:p>
            <a:endParaRPr lang="en-US" dirty="0"/>
          </a:p>
          <a:p>
            <a:endParaRPr lang="en-US" dirty="0"/>
          </a:p>
          <a:p>
            <a:endParaRPr lang="en-US" dirty="0"/>
          </a:p>
        </p:txBody>
      </p:sp>
      <p:pic>
        <p:nvPicPr>
          <p:cNvPr id="20" name="Picture 19" descr="OSHA-NIOSH Heat App Risk level Labels changing from five to three; the new labels are Caution at Heat Index of less than or equal to 70 degrees Farenheit; Warning is at a Heat Index of 80 to 94 degrees Farenheit; and Danger is at a Heat Index of above or equal to 95 degrees Farenheit."/>
          <p:cNvPicPr>
            <a:picLocks noChangeAspect="1"/>
          </p:cNvPicPr>
          <p:nvPr/>
        </p:nvPicPr>
        <p:blipFill rotWithShape="1">
          <a:blip r:embed="rId3" cstate="email">
            <a:extLst>
              <a:ext uri="{28A0092B-C50C-407E-A947-70E740481C1C}">
                <a14:useLocalDpi xmlns:a14="http://schemas.microsoft.com/office/drawing/2010/main" val="0"/>
              </a:ext>
            </a:extLst>
          </a:blip>
          <a:srcRect t="2500"/>
          <a:stretch/>
        </p:blipFill>
        <p:spPr>
          <a:xfrm>
            <a:off x="245308" y="3657600"/>
            <a:ext cx="6400800" cy="2228850"/>
          </a:xfrm>
          <a:prstGeom prst="rect">
            <a:avLst/>
          </a:prstGeom>
          <a:ln>
            <a:solidFill>
              <a:schemeClr val="tx1">
                <a:lumMod val="50000"/>
                <a:lumOff val="50000"/>
              </a:schemeClr>
            </a:solidFill>
          </a:ln>
        </p:spPr>
      </p:pic>
      <p:pic>
        <p:nvPicPr>
          <p:cNvPr id="23" name="Picture 22" descr="Example of the OSHA-NIOSH Heat App on a smartphone screen with the icons to download from Google Play or Apple App Store."/>
          <p:cNvPicPr>
            <a:picLocks noChangeAspect="1"/>
          </p:cNvPicPr>
          <p:nvPr/>
        </p:nvPicPr>
        <p:blipFill rotWithShape="1">
          <a:blip r:embed="rId4" cstate="email">
            <a:extLst>
              <a:ext uri="{28A0092B-C50C-407E-A947-70E740481C1C}">
                <a14:useLocalDpi xmlns:a14="http://schemas.microsoft.com/office/drawing/2010/main" val="0"/>
              </a:ext>
            </a:extLst>
          </a:blip>
          <a:srcRect l="3281"/>
          <a:stretch/>
        </p:blipFill>
        <p:spPr>
          <a:xfrm>
            <a:off x="7213910" y="3180589"/>
            <a:ext cx="1684782" cy="2935224"/>
          </a:xfrm>
          <a:prstGeom prst="rect">
            <a:avLst/>
          </a:prstGeom>
          <a:ln>
            <a:solidFill>
              <a:schemeClr val="tx1">
                <a:lumMod val="50000"/>
                <a:lumOff val="50000"/>
              </a:schemeClr>
            </a:solidFill>
          </a:ln>
        </p:spPr>
      </p:pic>
    </p:spTree>
    <p:extLst>
      <p:ext uri="{BB962C8B-B14F-4D97-AF65-F5344CB8AC3E}">
        <p14:creationId xmlns:p14="http://schemas.microsoft.com/office/powerpoint/2010/main" val="1183866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A4A01FDC-3634-4EC1-202C-024ABC1CF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399" y="1066800"/>
            <a:ext cx="2767199"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4FF62FCE-5076-CEBD-630C-40FE4089011D}"/>
              </a:ext>
            </a:extLst>
          </p:cNvPr>
          <p:cNvSpPr>
            <a:spLocks noGrp="1"/>
          </p:cNvSpPr>
          <p:nvPr>
            <p:ph type="title"/>
          </p:nvPr>
        </p:nvSpPr>
        <p:spPr>
          <a:xfrm>
            <a:off x="228600" y="762000"/>
            <a:ext cx="5638799" cy="1066800"/>
          </a:xfrm>
        </p:spPr>
        <p:txBody>
          <a:bodyPr/>
          <a:lstStyle/>
          <a:p>
            <a:r>
              <a:rPr lang="en-US" b="1" dirty="0"/>
              <a:t>OSHA-NIOSH Heat App</a:t>
            </a:r>
          </a:p>
        </p:txBody>
      </p:sp>
      <p:sp>
        <p:nvSpPr>
          <p:cNvPr id="3" name="TextBox 2">
            <a:extLst>
              <a:ext uri="{FF2B5EF4-FFF2-40B4-BE49-F238E27FC236}">
                <a16:creationId xmlns:a16="http://schemas.microsoft.com/office/drawing/2014/main" id="{46BE6687-5994-1782-7DA2-8DCA6A0A0135}"/>
              </a:ext>
            </a:extLst>
          </p:cNvPr>
          <p:cNvSpPr txBox="1"/>
          <p:nvPr/>
        </p:nvSpPr>
        <p:spPr>
          <a:xfrm>
            <a:off x="304800" y="2224057"/>
            <a:ext cx="5181599" cy="2862322"/>
          </a:xfrm>
          <a:prstGeom prst="rect">
            <a:avLst/>
          </a:prstGeom>
          <a:noFill/>
        </p:spPr>
        <p:txBody>
          <a:bodyPr wrap="square" rtlCol="0">
            <a:spAutoFit/>
          </a:bodyPr>
          <a:lstStyle/>
          <a:p>
            <a:r>
              <a:rPr lang="en-US" sz="3600" dirty="0"/>
              <a:t>The first page of the app shows the current heat index for your location, or any location that you enter. </a:t>
            </a:r>
          </a:p>
        </p:txBody>
      </p:sp>
      <p:sp>
        <p:nvSpPr>
          <p:cNvPr id="5" name="Oval 4">
            <a:extLst>
              <a:ext uri="{FF2B5EF4-FFF2-40B4-BE49-F238E27FC236}">
                <a16:creationId xmlns:a16="http://schemas.microsoft.com/office/drawing/2014/main" id="{37E9916C-B80D-518F-8B93-08F3C3AEA26D}"/>
              </a:ext>
            </a:extLst>
          </p:cNvPr>
          <p:cNvSpPr/>
          <p:nvPr/>
        </p:nvSpPr>
        <p:spPr>
          <a:xfrm>
            <a:off x="5791200" y="5519737"/>
            <a:ext cx="685801" cy="762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811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3866DEF-0F1B-88A0-CA0B-933FECA14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990600"/>
            <a:ext cx="283964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9ADD803C-ACF3-0FF2-8068-73F018A23AA7}"/>
              </a:ext>
            </a:extLst>
          </p:cNvPr>
          <p:cNvSpPr>
            <a:spLocks noGrp="1"/>
          </p:cNvSpPr>
          <p:nvPr>
            <p:ph type="title"/>
          </p:nvPr>
        </p:nvSpPr>
        <p:spPr>
          <a:xfrm>
            <a:off x="228600" y="762000"/>
            <a:ext cx="5638799" cy="1066800"/>
          </a:xfrm>
        </p:spPr>
        <p:txBody>
          <a:bodyPr/>
          <a:lstStyle/>
          <a:p>
            <a:r>
              <a:rPr lang="en-US" b="1" dirty="0"/>
              <a:t>OSHA-NIOSH Heat App</a:t>
            </a:r>
          </a:p>
        </p:txBody>
      </p:sp>
      <p:sp>
        <p:nvSpPr>
          <p:cNvPr id="2" name="TextBox 1">
            <a:extLst>
              <a:ext uri="{FF2B5EF4-FFF2-40B4-BE49-F238E27FC236}">
                <a16:creationId xmlns:a16="http://schemas.microsoft.com/office/drawing/2014/main" id="{C5A8D985-5857-034E-8BDF-14E9A31E1483}"/>
              </a:ext>
            </a:extLst>
          </p:cNvPr>
          <p:cNvSpPr txBox="1"/>
          <p:nvPr/>
        </p:nvSpPr>
        <p:spPr>
          <a:xfrm>
            <a:off x="475058" y="2146280"/>
            <a:ext cx="4724400" cy="3416320"/>
          </a:xfrm>
          <a:prstGeom prst="rect">
            <a:avLst/>
          </a:prstGeom>
          <a:noFill/>
        </p:spPr>
        <p:txBody>
          <a:bodyPr wrap="square" rtlCol="0">
            <a:spAutoFit/>
          </a:bodyPr>
          <a:lstStyle/>
          <a:p>
            <a:r>
              <a:rPr lang="en-US" sz="3600" dirty="0"/>
              <a:t>The second page of the app shows the hourly heat index for your location, or any location that you enter. </a:t>
            </a:r>
          </a:p>
        </p:txBody>
      </p:sp>
      <p:sp>
        <p:nvSpPr>
          <p:cNvPr id="5" name="Oval 4">
            <a:extLst>
              <a:ext uri="{FF2B5EF4-FFF2-40B4-BE49-F238E27FC236}">
                <a16:creationId xmlns:a16="http://schemas.microsoft.com/office/drawing/2014/main" id="{B5108481-6C61-2BC6-05C1-4CBC30B53030}"/>
              </a:ext>
            </a:extLst>
          </p:cNvPr>
          <p:cNvSpPr/>
          <p:nvPr/>
        </p:nvSpPr>
        <p:spPr>
          <a:xfrm>
            <a:off x="6400800" y="5562600"/>
            <a:ext cx="685801" cy="762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827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856B389-855F-D85E-D970-29E3EB713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399" y="762000"/>
            <a:ext cx="3124200" cy="59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1376F2FB-0A47-CBC2-29C3-ADDF72013C56}"/>
              </a:ext>
            </a:extLst>
          </p:cNvPr>
          <p:cNvSpPr/>
          <p:nvPr/>
        </p:nvSpPr>
        <p:spPr>
          <a:xfrm>
            <a:off x="7086598" y="5964050"/>
            <a:ext cx="685801" cy="762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11422C4-567F-C6A5-5194-65A679F4A338}"/>
              </a:ext>
            </a:extLst>
          </p:cNvPr>
          <p:cNvSpPr>
            <a:spLocks noGrp="1"/>
          </p:cNvSpPr>
          <p:nvPr>
            <p:ph type="title"/>
          </p:nvPr>
        </p:nvSpPr>
        <p:spPr>
          <a:xfrm>
            <a:off x="228600" y="762000"/>
            <a:ext cx="5638799" cy="1066800"/>
          </a:xfrm>
        </p:spPr>
        <p:txBody>
          <a:bodyPr/>
          <a:lstStyle/>
          <a:p>
            <a:r>
              <a:rPr lang="en-US" b="1" dirty="0"/>
              <a:t>OSHA-NIOSH Heat App</a:t>
            </a:r>
          </a:p>
        </p:txBody>
      </p:sp>
      <p:sp>
        <p:nvSpPr>
          <p:cNvPr id="5" name="TextBox 4">
            <a:extLst>
              <a:ext uri="{FF2B5EF4-FFF2-40B4-BE49-F238E27FC236}">
                <a16:creationId xmlns:a16="http://schemas.microsoft.com/office/drawing/2014/main" id="{DC17B0BD-A4F1-DB26-3B78-7570533E96CF}"/>
              </a:ext>
            </a:extLst>
          </p:cNvPr>
          <p:cNvSpPr txBox="1"/>
          <p:nvPr/>
        </p:nvSpPr>
        <p:spPr>
          <a:xfrm>
            <a:off x="475058" y="2146280"/>
            <a:ext cx="4724400" cy="2862322"/>
          </a:xfrm>
          <a:prstGeom prst="rect">
            <a:avLst/>
          </a:prstGeom>
          <a:noFill/>
        </p:spPr>
        <p:txBody>
          <a:bodyPr wrap="square" rtlCol="0">
            <a:spAutoFit/>
          </a:bodyPr>
          <a:lstStyle/>
          <a:p>
            <a:r>
              <a:rPr lang="en-US" sz="3600" dirty="0"/>
              <a:t>The third page of the app shows the symptoms associated with the related heat illness.  </a:t>
            </a:r>
          </a:p>
        </p:txBody>
      </p:sp>
    </p:spTree>
    <p:extLst>
      <p:ext uri="{BB962C8B-B14F-4D97-AF65-F5344CB8AC3E}">
        <p14:creationId xmlns:p14="http://schemas.microsoft.com/office/powerpoint/2010/main" val="736718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E1BFE9A-CF61-49C7-C10C-5ADC31D354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408" y="762000"/>
            <a:ext cx="3136292" cy="597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CF5B4C0A-30E2-C898-53F0-44CAC61B297B}"/>
              </a:ext>
            </a:extLst>
          </p:cNvPr>
          <p:cNvSpPr/>
          <p:nvPr/>
        </p:nvSpPr>
        <p:spPr>
          <a:xfrm>
            <a:off x="7620000" y="5964883"/>
            <a:ext cx="685801" cy="762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57A5C20-0A74-16E0-B1A4-76FDC8B2A238}"/>
              </a:ext>
            </a:extLst>
          </p:cNvPr>
          <p:cNvSpPr>
            <a:spLocks noGrp="1"/>
          </p:cNvSpPr>
          <p:nvPr>
            <p:ph type="title"/>
          </p:nvPr>
        </p:nvSpPr>
        <p:spPr>
          <a:xfrm>
            <a:off x="228600" y="762000"/>
            <a:ext cx="5638799" cy="1066800"/>
          </a:xfrm>
        </p:spPr>
        <p:txBody>
          <a:bodyPr/>
          <a:lstStyle/>
          <a:p>
            <a:r>
              <a:rPr lang="en-US" b="1" dirty="0"/>
              <a:t>OSHA-NIOSH Heat App</a:t>
            </a:r>
          </a:p>
        </p:txBody>
      </p:sp>
      <p:sp>
        <p:nvSpPr>
          <p:cNvPr id="5" name="TextBox 4">
            <a:extLst>
              <a:ext uri="{FF2B5EF4-FFF2-40B4-BE49-F238E27FC236}">
                <a16:creationId xmlns:a16="http://schemas.microsoft.com/office/drawing/2014/main" id="{D803BA77-D224-595C-3E0C-067E60D3AD22}"/>
              </a:ext>
            </a:extLst>
          </p:cNvPr>
          <p:cNvSpPr txBox="1"/>
          <p:nvPr/>
        </p:nvSpPr>
        <p:spPr>
          <a:xfrm>
            <a:off x="475058" y="2146280"/>
            <a:ext cx="4724400" cy="2862322"/>
          </a:xfrm>
          <a:prstGeom prst="rect">
            <a:avLst/>
          </a:prstGeom>
          <a:noFill/>
        </p:spPr>
        <p:txBody>
          <a:bodyPr wrap="square" rtlCol="0">
            <a:spAutoFit/>
          </a:bodyPr>
          <a:lstStyle/>
          <a:p>
            <a:r>
              <a:rPr lang="en-US" sz="3600" dirty="0"/>
              <a:t>The fourth page of the app shows the first aid associated with the related heat illness.  </a:t>
            </a:r>
          </a:p>
        </p:txBody>
      </p:sp>
    </p:spTree>
    <p:extLst>
      <p:ext uri="{BB962C8B-B14F-4D97-AF65-F5344CB8AC3E}">
        <p14:creationId xmlns:p14="http://schemas.microsoft.com/office/powerpoint/2010/main" val="1973774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61791B-AE4D-DD05-F5F1-BF84915C41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876299"/>
            <a:ext cx="2663769" cy="576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B0A274C0-740A-462C-655B-3F95E08AD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13" y="986981"/>
            <a:ext cx="2602915" cy="565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4F2A189-9AC5-679C-28C6-916732AAEC39}"/>
              </a:ext>
            </a:extLst>
          </p:cNvPr>
          <p:cNvSpPr txBox="1"/>
          <p:nvPr/>
        </p:nvSpPr>
        <p:spPr>
          <a:xfrm>
            <a:off x="3745916" y="2305615"/>
            <a:ext cx="2362200" cy="1815882"/>
          </a:xfrm>
          <a:prstGeom prst="rect">
            <a:avLst/>
          </a:prstGeom>
          <a:noFill/>
        </p:spPr>
        <p:txBody>
          <a:bodyPr wrap="square" rtlCol="0">
            <a:spAutoFit/>
          </a:bodyPr>
          <a:lstStyle/>
          <a:p>
            <a:r>
              <a:rPr lang="en-US" sz="2800" b="1" dirty="0"/>
              <a:t>Available in the app store or on Google Play</a:t>
            </a:r>
          </a:p>
        </p:txBody>
      </p:sp>
    </p:spTree>
    <p:extLst>
      <p:ext uri="{BB962C8B-B14F-4D97-AF65-F5344CB8AC3E}">
        <p14:creationId xmlns:p14="http://schemas.microsoft.com/office/powerpoint/2010/main" val="3952775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FA844C-D0D5-AF15-93A0-E005D4AFADE3}"/>
              </a:ext>
            </a:extLst>
          </p:cNvPr>
          <p:cNvSpPr txBox="1"/>
          <p:nvPr/>
        </p:nvSpPr>
        <p:spPr>
          <a:xfrm>
            <a:off x="304800" y="870395"/>
            <a:ext cx="7924800" cy="1938992"/>
          </a:xfrm>
          <a:prstGeom prst="rect">
            <a:avLst/>
          </a:prstGeom>
          <a:noFill/>
        </p:spPr>
        <p:txBody>
          <a:bodyPr wrap="square">
            <a:spAutoFit/>
          </a:bodyPr>
          <a:lstStyle/>
          <a:p>
            <a:pPr algn="l"/>
            <a:r>
              <a:rPr lang="en-US" sz="2400" b="1" i="0" dirty="0">
                <a:solidFill>
                  <a:srgbClr val="222222"/>
                </a:solidFill>
                <a:effectLst/>
                <a:latin typeface="Helvetica Neue"/>
              </a:rPr>
              <a:t>Heat Hazard Assessment</a:t>
            </a:r>
            <a:endParaRPr lang="en-US" sz="2400" b="0" i="0" dirty="0">
              <a:solidFill>
                <a:srgbClr val="222222"/>
              </a:solidFill>
              <a:effectLst/>
              <a:latin typeface="Helvetica Neue"/>
            </a:endParaRPr>
          </a:p>
          <a:p>
            <a:pPr algn="l"/>
            <a:r>
              <a:rPr lang="en-US" sz="2400" b="0" i="0" dirty="0">
                <a:solidFill>
                  <a:srgbClr val="333333"/>
                </a:solidFill>
                <a:effectLst/>
                <a:latin typeface="Helvetica Neue"/>
              </a:rPr>
              <a:t>Environmental factors (e.g., humidity, wind, temperature, and radiant heat), clothing, and workload (i.e., metabolic rate) are considered when determining if there is a heat hazard present in an indoor or outdoor workplace.</a:t>
            </a:r>
          </a:p>
        </p:txBody>
      </p:sp>
      <p:sp>
        <p:nvSpPr>
          <p:cNvPr id="5" name="TextBox 4">
            <a:extLst>
              <a:ext uri="{FF2B5EF4-FFF2-40B4-BE49-F238E27FC236}">
                <a16:creationId xmlns:a16="http://schemas.microsoft.com/office/drawing/2014/main" id="{311EF99A-9EDC-E7E1-542C-CF75AE25F683}"/>
              </a:ext>
            </a:extLst>
          </p:cNvPr>
          <p:cNvSpPr txBox="1"/>
          <p:nvPr/>
        </p:nvSpPr>
        <p:spPr>
          <a:xfrm>
            <a:off x="304800" y="3007043"/>
            <a:ext cx="4572000" cy="461665"/>
          </a:xfrm>
          <a:prstGeom prst="rect">
            <a:avLst/>
          </a:prstGeom>
          <a:noFill/>
        </p:spPr>
        <p:txBody>
          <a:bodyPr wrap="square">
            <a:spAutoFit/>
          </a:bodyPr>
          <a:lstStyle/>
          <a:p>
            <a:r>
              <a:rPr lang="en-US" sz="2400" b="1" i="0" dirty="0">
                <a:solidFill>
                  <a:srgbClr val="333333"/>
                </a:solidFill>
                <a:effectLst/>
                <a:latin typeface="Helvetica Neue"/>
              </a:rPr>
              <a:t>Step 1: Determine WBGT</a:t>
            </a:r>
            <a:endParaRPr lang="en-US" sz="2400" dirty="0"/>
          </a:p>
        </p:txBody>
      </p:sp>
      <p:sp>
        <p:nvSpPr>
          <p:cNvPr id="7" name="TextBox 6">
            <a:extLst>
              <a:ext uri="{FF2B5EF4-FFF2-40B4-BE49-F238E27FC236}">
                <a16:creationId xmlns:a16="http://schemas.microsoft.com/office/drawing/2014/main" id="{7A79B560-A62D-1055-27A7-1C5704582777}"/>
              </a:ext>
            </a:extLst>
          </p:cNvPr>
          <p:cNvSpPr txBox="1"/>
          <p:nvPr/>
        </p:nvSpPr>
        <p:spPr>
          <a:xfrm>
            <a:off x="304800" y="3584180"/>
            <a:ext cx="8001000" cy="830997"/>
          </a:xfrm>
          <a:prstGeom prst="rect">
            <a:avLst/>
          </a:prstGeom>
          <a:noFill/>
        </p:spPr>
        <p:txBody>
          <a:bodyPr wrap="square">
            <a:spAutoFit/>
          </a:bodyPr>
          <a:lstStyle/>
          <a:p>
            <a:r>
              <a:rPr lang="en-US" sz="2400" b="1" i="0" dirty="0">
                <a:solidFill>
                  <a:srgbClr val="333333"/>
                </a:solidFill>
                <a:effectLst/>
                <a:latin typeface="Helvetica Neue"/>
              </a:rPr>
              <a:t>Step 2: Add Clothing Adjustment Factor (CAF) to Determine WBGT Effective</a:t>
            </a:r>
            <a:endParaRPr lang="en-US" sz="2400" dirty="0"/>
          </a:p>
        </p:txBody>
      </p:sp>
      <p:sp>
        <p:nvSpPr>
          <p:cNvPr id="9" name="TextBox 8">
            <a:extLst>
              <a:ext uri="{FF2B5EF4-FFF2-40B4-BE49-F238E27FC236}">
                <a16:creationId xmlns:a16="http://schemas.microsoft.com/office/drawing/2014/main" id="{C513760F-E847-9329-152B-50D7B59F039A}"/>
              </a:ext>
            </a:extLst>
          </p:cNvPr>
          <p:cNvSpPr txBox="1"/>
          <p:nvPr/>
        </p:nvSpPr>
        <p:spPr>
          <a:xfrm>
            <a:off x="304800" y="4530649"/>
            <a:ext cx="7772400" cy="461665"/>
          </a:xfrm>
          <a:prstGeom prst="rect">
            <a:avLst/>
          </a:prstGeom>
          <a:noFill/>
        </p:spPr>
        <p:txBody>
          <a:bodyPr wrap="square">
            <a:spAutoFit/>
          </a:bodyPr>
          <a:lstStyle/>
          <a:p>
            <a:r>
              <a:rPr lang="en-US" sz="2400" b="1" i="0" dirty="0">
                <a:solidFill>
                  <a:srgbClr val="333333"/>
                </a:solidFill>
                <a:effectLst/>
                <a:latin typeface="Helvetica Neue"/>
              </a:rPr>
              <a:t>Step 3: Determine the Metabolic Work Rate</a:t>
            </a:r>
            <a:endParaRPr lang="en-US" sz="2400" dirty="0"/>
          </a:p>
        </p:txBody>
      </p:sp>
      <p:sp>
        <p:nvSpPr>
          <p:cNvPr id="11" name="TextBox 10">
            <a:extLst>
              <a:ext uri="{FF2B5EF4-FFF2-40B4-BE49-F238E27FC236}">
                <a16:creationId xmlns:a16="http://schemas.microsoft.com/office/drawing/2014/main" id="{B9EC137F-F67E-E0AA-34B9-555B3F9933E9}"/>
              </a:ext>
            </a:extLst>
          </p:cNvPr>
          <p:cNvSpPr txBox="1"/>
          <p:nvPr/>
        </p:nvSpPr>
        <p:spPr>
          <a:xfrm>
            <a:off x="304800" y="5107786"/>
            <a:ext cx="8001000" cy="830997"/>
          </a:xfrm>
          <a:prstGeom prst="rect">
            <a:avLst/>
          </a:prstGeom>
          <a:noFill/>
        </p:spPr>
        <p:txBody>
          <a:bodyPr wrap="square">
            <a:spAutoFit/>
          </a:bodyPr>
          <a:lstStyle/>
          <a:p>
            <a:r>
              <a:rPr lang="en-US" sz="2400" b="1" i="0" dirty="0">
                <a:solidFill>
                  <a:srgbClr val="333333"/>
                </a:solidFill>
                <a:effectLst/>
                <a:latin typeface="Helvetica Neue"/>
              </a:rPr>
              <a:t>Step 4: Determine the Threshold Limit Value or Action Limit</a:t>
            </a:r>
            <a:endParaRPr lang="en-US" sz="2400" dirty="0"/>
          </a:p>
        </p:txBody>
      </p:sp>
    </p:spTree>
    <p:extLst>
      <p:ext uri="{BB962C8B-B14F-4D97-AF65-F5344CB8AC3E}">
        <p14:creationId xmlns:p14="http://schemas.microsoft.com/office/powerpoint/2010/main" val="2281437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6564FB-581E-79DB-6F75-C68E1BB0C5BB}"/>
              </a:ext>
            </a:extLst>
          </p:cNvPr>
          <p:cNvSpPr txBox="1"/>
          <p:nvPr/>
        </p:nvSpPr>
        <p:spPr>
          <a:xfrm>
            <a:off x="228600" y="990600"/>
            <a:ext cx="4572000" cy="400110"/>
          </a:xfrm>
          <a:prstGeom prst="rect">
            <a:avLst/>
          </a:prstGeom>
          <a:noFill/>
        </p:spPr>
        <p:txBody>
          <a:bodyPr wrap="square">
            <a:spAutoFit/>
          </a:bodyPr>
          <a:lstStyle/>
          <a:p>
            <a:r>
              <a:rPr lang="en-US" sz="2000" b="1" i="0" dirty="0">
                <a:solidFill>
                  <a:srgbClr val="333333"/>
                </a:solidFill>
                <a:effectLst/>
                <a:latin typeface="Helvetica Neue"/>
              </a:rPr>
              <a:t>Step 1: Determine WBGT</a:t>
            </a:r>
            <a:endParaRPr lang="en-US" sz="2000" dirty="0"/>
          </a:p>
        </p:txBody>
      </p:sp>
      <p:sp>
        <p:nvSpPr>
          <p:cNvPr id="5" name="TextBox 4">
            <a:extLst>
              <a:ext uri="{FF2B5EF4-FFF2-40B4-BE49-F238E27FC236}">
                <a16:creationId xmlns:a16="http://schemas.microsoft.com/office/drawing/2014/main" id="{844CFF32-184C-1159-557A-DC8C321F483B}"/>
              </a:ext>
            </a:extLst>
          </p:cNvPr>
          <p:cNvSpPr txBox="1"/>
          <p:nvPr/>
        </p:nvSpPr>
        <p:spPr>
          <a:xfrm>
            <a:off x="6248400" y="6324600"/>
            <a:ext cx="2362200" cy="276999"/>
          </a:xfrm>
          <a:prstGeom prst="rect">
            <a:avLst/>
          </a:prstGeom>
          <a:noFill/>
        </p:spPr>
        <p:txBody>
          <a:bodyPr wrap="square">
            <a:spAutoFit/>
          </a:bodyPr>
          <a:lstStyle/>
          <a:p>
            <a:r>
              <a:rPr lang="en-US" sz="1200" b="0" i="0" dirty="0">
                <a:solidFill>
                  <a:srgbClr val="333333"/>
                </a:solidFill>
                <a:effectLst/>
                <a:latin typeface="Helvetica Neue"/>
              </a:rPr>
              <a:t>Quest Waterless wet-bulb meter</a:t>
            </a:r>
            <a:endParaRPr lang="en-US" sz="1200" dirty="0"/>
          </a:p>
        </p:txBody>
      </p:sp>
      <p:pic>
        <p:nvPicPr>
          <p:cNvPr id="4098" name="Picture 2" descr="Figure 3. Quest Waterless wet-bulb meter. Photo Credit: CDC/OSHA.">
            <a:extLst>
              <a:ext uri="{FF2B5EF4-FFF2-40B4-BE49-F238E27FC236}">
                <a16:creationId xmlns:a16="http://schemas.microsoft.com/office/drawing/2014/main" id="{8E737019-B90D-1FD3-5D13-773341504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78979"/>
            <a:ext cx="2514600" cy="30551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0042468-0691-EB4C-C284-A82ECC7CEAAE}"/>
              </a:ext>
            </a:extLst>
          </p:cNvPr>
          <p:cNvSpPr txBox="1"/>
          <p:nvPr/>
        </p:nvSpPr>
        <p:spPr>
          <a:xfrm>
            <a:off x="228600" y="1381268"/>
            <a:ext cx="8229600" cy="1015663"/>
          </a:xfrm>
          <a:prstGeom prst="rect">
            <a:avLst/>
          </a:prstGeom>
          <a:noFill/>
        </p:spPr>
        <p:txBody>
          <a:bodyPr wrap="square">
            <a:spAutoFit/>
          </a:bodyPr>
          <a:lstStyle/>
          <a:p>
            <a:r>
              <a:rPr lang="en-US" sz="2000" b="0" i="0" dirty="0">
                <a:solidFill>
                  <a:srgbClr val="333333"/>
                </a:solidFill>
                <a:effectLst/>
                <a:latin typeface="Helvetica Neue"/>
              </a:rPr>
              <a:t>A WBGT meter is the most accurate tool for adjusting the temperature for heat stress factors including humidity, air movement (i.e., wind), radiant heat, and temperature.</a:t>
            </a:r>
            <a:endParaRPr lang="en-US" sz="2000" dirty="0"/>
          </a:p>
        </p:txBody>
      </p:sp>
      <p:sp>
        <p:nvSpPr>
          <p:cNvPr id="10" name="TextBox 9">
            <a:extLst>
              <a:ext uri="{FF2B5EF4-FFF2-40B4-BE49-F238E27FC236}">
                <a16:creationId xmlns:a16="http://schemas.microsoft.com/office/drawing/2014/main" id="{027F4835-C6B2-7543-B65F-27682266F941}"/>
              </a:ext>
            </a:extLst>
          </p:cNvPr>
          <p:cNvSpPr txBox="1"/>
          <p:nvPr/>
        </p:nvSpPr>
        <p:spPr>
          <a:xfrm>
            <a:off x="286512" y="4047054"/>
            <a:ext cx="4953000" cy="2554545"/>
          </a:xfrm>
          <a:prstGeom prst="rect">
            <a:avLst/>
          </a:prstGeom>
          <a:noFill/>
        </p:spPr>
        <p:txBody>
          <a:bodyPr wrap="square">
            <a:spAutoFit/>
          </a:bodyPr>
          <a:lstStyle/>
          <a:p>
            <a:r>
              <a:rPr lang="en-US" sz="2000" b="0" i="0" dirty="0">
                <a:solidFill>
                  <a:srgbClr val="333333"/>
                </a:solidFill>
                <a:effectLst/>
                <a:latin typeface="Helvetica Neue"/>
              </a:rPr>
              <a:t>If a WBGT meter is not available or if the assessment is for hazards that may have been present in the past (e.g., heat hazard determination after a heat incident), the Argonne National Laboratory calculator uses an algorithm to adjust the temperature for heat stress factors using weather data available online.</a:t>
            </a:r>
            <a:endParaRPr lang="en-US" sz="2000" dirty="0"/>
          </a:p>
        </p:txBody>
      </p:sp>
      <p:sp>
        <p:nvSpPr>
          <p:cNvPr id="12" name="TextBox 11">
            <a:extLst>
              <a:ext uri="{FF2B5EF4-FFF2-40B4-BE49-F238E27FC236}">
                <a16:creationId xmlns:a16="http://schemas.microsoft.com/office/drawing/2014/main" id="{232DB5FC-73AC-4B26-8863-F6756A0FF059}"/>
              </a:ext>
            </a:extLst>
          </p:cNvPr>
          <p:cNvSpPr txBox="1"/>
          <p:nvPr/>
        </p:nvSpPr>
        <p:spPr>
          <a:xfrm>
            <a:off x="228601" y="2560273"/>
            <a:ext cx="5867399" cy="1323439"/>
          </a:xfrm>
          <a:prstGeom prst="rect">
            <a:avLst/>
          </a:prstGeom>
          <a:noFill/>
        </p:spPr>
        <p:txBody>
          <a:bodyPr wrap="square">
            <a:spAutoFit/>
          </a:bodyPr>
          <a:lstStyle/>
          <a:p>
            <a:r>
              <a:rPr lang="en-US" sz="2000" b="0" i="0" dirty="0">
                <a:solidFill>
                  <a:srgbClr val="333333"/>
                </a:solidFill>
                <a:effectLst/>
                <a:latin typeface="Helvetica Neue"/>
              </a:rPr>
              <a:t>WBGT meters have three sensors that input data into a calculation that adjusts the temperature to represent the impact humidity, wind, and radiant heat have on heat strain cooling effectiveness.</a:t>
            </a:r>
            <a:endParaRPr lang="en-US" sz="2000" dirty="0"/>
          </a:p>
        </p:txBody>
      </p:sp>
    </p:spTree>
    <p:extLst>
      <p:ext uri="{BB962C8B-B14F-4D97-AF65-F5344CB8AC3E}">
        <p14:creationId xmlns:p14="http://schemas.microsoft.com/office/powerpoint/2010/main" val="2014744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0A4361-07C5-3A35-6C7F-56DDD3CF0479}"/>
              </a:ext>
            </a:extLst>
          </p:cNvPr>
          <p:cNvSpPr txBox="1"/>
          <p:nvPr/>
        </p:nvSpPr>
        <p:spPr>
          <a:xfrm>
            <a:off x="342900" y="990600"/>
            <a:ext cx="8458200" cy="707886"/>
          </a:xfrm>
          <a:prstGeom prst="rect">
            <a:avLst/>
          </a:prstGeom>
          <a:noFill/>
        </p:spPr>
        <p:txBody>
          <a:bodyPr wrap="square">
            <a:spAutoFit/>
          </a:bodyPr>
          <a:lstStyle/>
          <a:p>
            <a:r>
              <a:rPr lang="en-US" sz="2000" b="1" i="0" dirty="0">
                <a:solidFill>
                  <a:srgbClr val="333333"/>
                </a:solidFill>
                <a:effectLst/>
                <a:latin typeface="Helvetica Neue"/>
              </a:rPr>
              <a:t>Step 2: Add Clothing Adjustment Factor (CAF) to Determine WBGT Effective</a:t>
            </a:r>
            <a:endParaRPr lang="en-US" sz="2000" dirty="0"/>
          </a:p>
        </p:txBody>
      </p:sp>
      <p:sp>
        <p:nvSpPr>
          <p:cNvPr id="5" name="TextBox 4">
            <a:extLst>
              <a:ext uri="{FF2B5EF4-FFF2-40B4-BE49-F238E27FC236}">
                <a16:creationId xmlns:a16="http://schemas.microsoft.com/office/drawing/2014/main" id="{BA2C68E5-C62A-F211-E175-38BF93E12310}"/>
              </a:ext>
            </a:extLst>
          </p:cNvPr>
          <p:cNvSpPr txBox="1"/>
          <p:nvPr/>
        </p:nvSpPr>
        <p:spPr>
          <a:xfrm>
            <a:off x="342900" y="1981200"/>
            <a:ext cx="8458200" cy="646331"/>
          </a:xfrm>
          <a:prstGeom prst="rect">
            <a:avLst/>
          </a:prstGeom>
          <a:noFill/>
        </p:spPr>
        <p:txBody>
          <a:bodyPr wrap="square">
            <a:spAutoFit/>
          </a:bodyPr>
          <a:lstStyle/>
          <a:p>
            <a:r>
              <a:rPr lang="en-US" b="0" i="0" dirty="0">
                <a:solidFill>
                  <a:srgbClr val="333333"/>
                </a:solidFill>
                <a:effectLst/>
                <a:latin typeface="Helvetica Neue"/>
              </a:rPr>
              <a:t>Identify the CAF based on the clothing workers are wearing from Table 2. </a:t>
            </a:r>
          </a:p>
          <a:p>
            <a:r>
              <a:rPr lang="en-US" b="0" i="0" dirty="0">
                <a:solidFill>
                  <a:srgbClr val="333333"/>
                </a:solidFill>
                <a:effectLst/>
                <a:latin typeface="Helvetica Neue"/>
              </a:rPr>
              <a:t>Add the CAF to the WBGT to determine </a:t>
            </a:r>
            <a:r>
              <a:rPr lang="en-US" b="0" i="0" dirty="0" err="1">
                <a:solidFill>
                  <a:srgbClr val="333333"/>
                </a:solidFill>
                <a:effectLst/>
                <a:latin typeface="Helvetica Neue"/>
              </a:rPr>
              <a:t>WBGT</a:t>
            </a:r>
            <a:r>
              <a:rPr lang="en-US" b="0" i="0" baseline="-25000" dirty="0" err="1">
                <a:solidFill>
                  <a:srgbClr val="333333"/>
                </a:solidFill>
                <a:effectLst/>
                <a:latin typeface="Helvetica Neue"/>
              </a:rPr>
              <a:t>eff</a:t>
            </a:r>
            <a:r>
              <a:rPr lang="en-US" b="0" i="0" dirty="0">
                <a:solidFill>
                  <a:srgbClr val="333333"/>
                </a:solidFill>
                <a:effectLst/>
                <a:latin typeface="Helvetica Neue"/>
              </a:rPr>
              <a:t>.</a:t>
            </a:r>
            <a:endParaRPr lang="en-US" dirty="0"/>
          </a:p>
        </p:txBody>
      </p:sp>
      <p:pic>
        <p:nvPicPr>
          <p:cNvPr id="7" name="Picture 6">
            <a:extLst>
              <a:ext uri="{FF2B5EF4-FFF2-40B4-BE49-F238E27FC236}">
                <a16:creationId xmlns:a16="http://schemas.microsoft.com/office/drawing/2014/main" id="{F0928BA3-0059-189E-FB95-043597897180}"/>
              </a:ext>
            </a:extLst>
          </p:cNvPr>
          <p:cNvPicPr>
            <a:picLocks noChangeAspect="1"/>
          </p:cNvPicPr>
          <p:nvPr/>
        </p:nvPicPr>
        <p:blipFill>
          <a:blip r:embed="rId2"/>
          <a:stretch>
            <a:fillRect/>
          </a:stretch>
        </p:blipFill>
        <p:spPr>
          <a:xfrm>
            <a:off x="900379" y="3429000"/>
            <a:ext cx="7343241" cy="2929116"/>
          </a:xfrm>
          <a:prstGeom prst="rect">
            <a:avLst/>
          </a:prstGeom>
        </p:spPr>
      </p:pic>
    </p:spTree>
    <p:extLst>
      <p:ext uri="{BB962C8B-B14F-4D97-AF65-F5344CB8AC3E}">
        <p14:creationId xmlns:p14="http://schemas.microsoft.com/office/powerpoint/2010/main" val="3166464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5C64C8-FF6D-BB0C-83CF-C5387CD958D4}"/>
              </a:ext>
            </a:extLst>
          </p:cNvPr>
          <p:cNvSpPr txBox="1"/>
          <p:nvPr/>
        </p:nvSpPr>
        <p:spPr>
          <a:xfrm>
            <a:off x="303276" y="762000"/>
            <a:ext cx="6172200" cy="369332"/>
          </a:xfrm>
          <a:prstGeom prst="rect">
            <a:avLst/>
          </a:prstGeom>
          <a:noFill/>
        </p:spPr>
        <p:txBody>
          <a:bodyPr wrap="square">
            <a:spAutoFit/>
          </a:bodyPr>
          <a:lstStyle/>
          <a:p>
            <a:r>
              <a:rPr lang="en-US" b="1" i="0" dirty="0">
                <a:solidFill>
                  <a:srgbClr val="333333"/>
                </a:solidFill>
                <a:effectLst/>
                <a:latin typeface="Helvetica Neue"/>
              </a:rPr>
              <a:t>Step 3: Determine the Metabolic Work Rate</a:t>
            </a:r>
            <a:endParaRPr lang="en-US" dirty="0"/>
          </a:p>
        </p:txBody>
      </p:sp>
      <p:sp>
        <p:nvSpPr>
          <p:cNvPr id="5" name="TextBox 4">
            <a:extLst>
              <a:ext uri="{FF2B5EF4-FFF2-40B4-BE49-F238E27FC236}">
                <a16:creationId xmlns:a16="http://schemas.microsoft.com/office/drawing/2014/main" id="{4F38B23A-CBF1-9173-3F83-B3CD4A1FE7ED}"/>
              </a:ext>
            </a:extLst>
          </p:cNvPr>
          <p:cNvSpPr txBox="1"/>
          <p:nvPr/>
        </p:nvSpPr>
        <p:spPr>
          <a:xfrm>
            <a:off x="266700" y="1219200"/>
            <a:ext cx="4533900" cy="4524315"/>
          </a:xfrm>
          <a:prstGeom prst="rect">
            <a:avLst/>
          </a:prstGeom>
          <a:noFill/>
        </p:spPr>
        <p:txBody>
          <a:bodyPr wrap="square">
            <a:spAutoFit/>
          </a:bodyPr>
          <a:lstStyle/>
          <a:p>
            <a:r>
              <a:rPr lang="en-US" b="0" i="0" dirty="0">
                <a:solidFill>
                  <a:srgbClr val="333333"/>
                </a:solidFill>
                <a:effectLst/>
                <a:latin typeface="Helvetica Neue"/>
              </a:rPr>
              <a:t>The metabolic work rates represent impacts to the body core temperature from the heat produced internally as exertion increases. Select a work category in Table 3 that best represents the workload using the examples as a guide. If different work activities are planned for the day, using the heaviest workload activity to determine the estimated metabolic rate (</a:t>
            </a:r>
            <a:r>
              <a:rPr lang="en-US" b="0" i="0" dirty="0" err="1">
                <a:solidFill>
                  <a:srgbClr val="333333"/>
                </a:solidFill>
                <a:effectLst/>
                <a:latin typeface="Helvetica Neue"/>
              </a:rPr>
              <a:t>MR</a:t>
            </a:r>
            <a:r>
              <a:rPr lang="en-US" b="0" i="0" baseline="-25000" dirty="0" err="1">
                <a:solidFill>
                  <a:srgbClr val="333333"/>
                </a:solidFill>
                <a:effectLst/>
                <a:latin typeface="Helvetica Neue"/>
              </a:rPr>
              <a:t>est</a:t>
            </a:r>
            <a:r>
              <a:rPr lang="en-US" b="0" i="0" dirty="0">
                <a:solidFill>
                  <a:srgbClr val="333333"/>
                </a:solidFill>
                <a:effectLst/>
                <a:latin typeface="Helvetica Neue"/>
              </a:rPr>
              <a:t>) will indicate if it is possible the workers exposure will exceed the TLV or AL without controls. Using the lowest expected work load will indicate if other controls are necessary to reduce exposure for any work activity (i.e., scheduling work at a different time).</a:t>
            </a:r>
            <a:endParaRPr lang="en-US" dirty="0"/>
          </a:p>
        </p:txBody>
      </p:sp>
      <p:sp>
        <p:nvSpPr>
          <p:cNvPr id="9" name="TextBox 8">
            <a:extLst>
              <a:ext uri="{FF2B5EF4-FFF2-40B4-BE49-F238E27FC236}">
                <a16:creationId xmlns:a16="http://schemas.microsoft.com/office/drawing/2014/main" id="{49D58CE3-1407-6F44-57B9-984B911BB465}"/>
              </a:ext>
            </a:extLst>
          </p:cNvPr>
          <p:cNvSpPr txBox="1"/>
          <p:nvPr/>
        </p:nvSpPr>
        <p:spPr>
          <a:xfrm>
            <a:off x="6487146" y="5266491"/>
            <a:ext cx="990600" cy="30777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333333"/>
                </a:solidFill>
                <a:effectLst/>
                <a:uLnTx/>
                <a:uFillTx/>
                <a:latin typeface="Helvetica Neue"/>
                <a:ea typeface="+mn-ea"/>
                <a:cs typeface="+mn-cs"/>
              </a:rPr>
              <a:t>Table 3 </a:t>
            </a:r>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10" name="Picture 9" descr="Table in ACGIH TLV document displaying examples of activites with Metabolic Rate [W] by Category: Rest at 115, Light at 180, Moderate at 300, Heavy at 415, and Very Heavy at 520.">
            <a:extLst>
              <a:ext uri="{FF2B5EF4-FFF2-40B4-BE49-F238E27FC236}">
                <a16:creationId xmlns:a16="http://schemas.microsoft.com/office/drawing/2014/main" id="{DFAD7BEC-483A-28EF-D083-6FB66C795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8507" y="1524000"/>
            <a:ext cx="3767879" cy="3657600"/>
          </a:xfrm>
          <a:prstGeom prst="rect">
            <a:avLst/>
          </a:prstGeom>
          <a:ln>
            <a:solidFill>
              <a:schemeClr val="tx1">
                <a:lumMod val="50000"/>
                <a:lumOff val="50000"/>
              </a:schemeClr>
            </a:solidFill>
          </a:ln>
        </p:spPr>
      </p:pic>
    </p:spTree>
    <p:extLst>
      <p:ext uri="{BB962C8B-B14F-4D97-AF65-F5344CB8AC3E}">
        <p14:creationId xmlns:p14="http://schemas.microsoft.com/office/powerpoint/2010/main" val="2501940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Heat Initiative Element: the Memo</a:t>
            </a:r>
          </a:p>
        </p:txBody>
      </p:sp>
      <p:sp>
        <p:nvSpPr>
          <p:cNvPr id="6" name="Content Placeholder 5"/>
          <p:cNvSpPr>
            <a:spLocks noGrp="1"/>
          </p:cNvSpPr>
          <p:nvPr>
            <p:ph sz="half" idx="1"/>
          </p:nvPr>
        </p:nvSpPr>
        <p:spPr/>
        <p:txBody>
          <a:bodyPr/>
          <a:lstStyle/>
          <a:p>
            <a:r>
              <a:rPr lang="en-US" sz="2400" dirty="0"/>
              <a:t>New Heat Initiative Memo- Signed September 1, 2021</a:t>
            </a:r>
          </a:p>
          <a:p>
            <a:r>
              <a:rPr lang="en-US" sz="2400" dirty="0"/>
              <a:t>Expands on Heat Campaign launched in 2011</a:t>
            </a:r>
          </a:p>
          <a:p>
            <a:endParaRPr lang="en-US" dirty="0"/>
          </a:p>
        </p:txBody>
      </p:sp>
      <p:pic>
        <p:nvPicPr>
          <p:cNvPr id="2" name="Picture 1" descr="Screenshot of OSHA's Heat Campaign websit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91000" y="2514600"/>
            <a:ext cx="4702176" cy="2644974"/>
          </a:xfrm>
          <a:prstGeom prst="rect">
            <a:avLst/>
          </a:prstGeom>
          <a:ln w="9525">
            <a:solidFill>
              <a:schemeClr val="tx1">
                <a:lumMod val="50000"/>
                <a:lumOff val="50000"/>
              </a:schemeClr>
            </a:solidFill>
          </a:ln>
        </p:spPr>
      </p:pic>
      <p:sp>
        <p:nvSpPr>
          <p:cNvPr id="7" name="TextBox 6">
            <a:extLst>
              <a:ext uri="{FF2B5EF4-FFF2-40B4-BE49-F238E27FC236}">
                <a16:creationId xmlns:a16="http://schemas.microsoft.com/office/drawing/2014/main" id="{21EE62A1-ADED-3634-8925-D95921A9D687}"/>
              </a:ext>
            </a:extLst>
          </p:cNvPr>
          <p:cNvSpPr txBox="1"/>
          <p:nvPr/>
        </p:nvSpPr>
        <p:spPr>
          <a:xfrm>
            <a:off x="4800600" y="5345668"/>
            <a:ext cx="4572000" cy="369332"/>
          </a:xfrm>
          <a:prstGeom prst="rect">
            <a:avLst/>
          </a:prstGeom>
          <a:noFill/>
        </p:spPr>
        <p:txBody>
          <a:bodyPr wrap="square">
            <a:spAutoFit/>
          </a:bodyPr>
          <a:lstStyle/>
          <a:p>
            <a:r>
              <a:rPr lang="en-US" dirty="0"/>
              <a:t>https://www.osha.gov/heat</a:t>
            </a:r>
          </a:p>
        </p:txBody>
      </p:sp>
    </p:spTree>
    <p:extLst>
      <p:ext uri="{BB962C8B-B14F-4D97-AF65-F5344CB8AC3E}">
        <p14:creationId xmlns:p14="http://schemas.microsoft.com/office/powerpoint/2010/main" val="1979668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8F4001-FC41-DAA9-F736-4D5351F71F12}"/>
              </a:ext>
            </a:extLst>
          </p:cNvPr>
          <p:cNvSpPr txBox="1"/>
          <p:nvPr/>
        </p:nvSpPr>
        <p:spPr>
          <a:xfrm>
            <a:off x="152400" y="685800"/>
            <a:ext cx="6705600" cy="369332"/>
          </a:xfrm>
          <a:prstGeom prst="rect">
            <a:avLst/>
          </a:prstGeom>
          <a:noFill/>
        </p:spPr>
        <p:txBody>
          <a:bodyPr wrap="square">
            <a:spAutoFit/>
          </a:bodyPr>
          <a:lstStyle/>
          <a:p>
            <a:r>
              <a:rPr lang="en-US" b="1" i="0" dirty="0">
                <a:solidFill>
                  <a:srgbClr val="333333"/>
                </a:solidFill>
                <a:effectLst/>
                <a:latin typeface="Helvetica Neue"/>
              </a:rPr>
              <a:t>Step 4: Determine the Threshold Limit Value or Action Limit</a:t>
            </a:r>
            <a:endParaRPr lang="en-US" dirty="0"/>
          </a:p>
        </p:txBody>
      </p:sp>
      <p:sp>
        <p:nvSpPr>
          <p:cNvPr id="5" name="TextBox 4">
            <a:extLst>
              <a:ext uri="{FF2B5EF4-FFF2-40B4-BE49-F238E27FC236}">
                <a16:creationId xmlns:a16="http://schemas.microsoft.com/office/drawing/2014/main" id="{07A8E15B-391E-E484-AED3-702CE5F38972}"/>
              </a:ext>
            </a:extLst>
          </p:cNvPr>
          <p:cNvSpPr txBox="1"/>
          <p:nvPr/>
        </p:nvSpPr>
        <p:spPr>
          <a:xfrm>
            <a:off x="121920" y="1371600"/>
            <a:ext cx="8686800" cy="1477328"/>
          </a:xfrm>
          <a:prstGeom prst="rect">
            <a:avLst/>
          </a:prstGeom>
          <a:noFill/>
        </p:spPr>
        <p:txBody>
          <a:bodyPr wrap="square">
            <a:spAutoFit/>
          </a:bodyPr>
          <a:lstStyle/>
          <a:p>
            <a:r>
              <a:rPr lang="en-US" b="0" i="0" dirty="0">
                <a:solidFill>
                  <a:srgbClr val="333333"/>
                </a:solidFill>
                <a:effectLst/>
                <a:latin typeface="Helvetica Neue"/>
              </a:rPr>
              <a:t>The TLV is the temperature at which there is a heat hazard present for an acclimatized worker and the AL is the temperature at which there is a heat hazard present for a non-acclimatized worker. Once these limits are reached, either through environmental factors or workload, controls are necessary to prevent heat-related illness. Controls include work/rest regimens, shade, and hydration.</a:t>
            </a:r>
            <a:endParaRPr lang="en-US" dirty="0"/>
          </a:p>
        </p:txBody>
      </p:sp>
      <p:sp>
        <p:nvSpPr>
          <p:cNvPr id="7" name="TextBox 6">
            <a:extLst>
              <a:ext uri="{FF2B5EF4-FFF2-40B4-BE49-F238E27FC236}">
                <a16:creationId xmlns:a16="http://schemas.microsoft.com/office/drawing/2014/main" id="{AC962042-C008-393E-0E48-7F3E62861E2D}"/>
              </a:ext>
            </a:extLst>
          </p:cNvPr>
          <p:cNvSpPr txBox="1"/>
          <p:nvPr/>
        </p:nvSpPr>
        <p:spPr>
          <a:xfrm>
            <a:off x="259080" y="3429000"/>
            <a:ext cx="3246120" cy="2585323"/>
          </a:xfrm>
          <a:prstGeom prst="rect">
            <a:avLst/>
          </a:prstGeom>
          <a:noFill/>
        </p:spPr>
        <p:txBody>
          <a:bodyPr wrap="square">
            <a:spAutoFit/>
          </a:bodyPr>
          <a:lstStyle/>
          <a:p>
            <a:r>
              <a:rPr lang="en-US" b="0" i="0" dirty="0">
                <a:solidFill>
                  <a:srgbClr val="333333"/>
                </a:solidFill>
                <a:effectLst/>
                <a:latin typeface="Helvetica Neue"/>
              </a:rPr>
              <a:t>Determine the TLV or AL by using Figure 4, ACGIH TLV &amp; Action Limit. </a:t>
            </a:r>
          </a:p>
          <a:p>
            <a:endParaRPr lang="en-US" dirty="0">
              <a:solidFill>
                <a:srgbClr val="333333"/>
              </a:solidFill>
              <a:latin typeface="Helvetica Neue"/>
            </a:endParaRPr>
          </a:p>
          <a:p>
            <a:r>
              <a:rPr lang="en-US" b="0" i="0" dirty="0">
                <a:solidFill>
                  <a:srgbClr val="333333"/>
                </a:solidFill>
                <a:effectLst/>
                <a:latin typeface="Helvetica Neue"/>
              </a:rPr>
              <a:t>The TLV is where the </a:t>
            </a:r>
            <a:r>
              <a:rPr lang="en-US" b="0" i="0" dirty="0" err="1">
                <a:solidFill>
                  <a:srgbClr val="333333"/>
                </a:solidFill>
                <a:effectLst/>
                <a:latin typeface="Helvetica Neue"/>
              </a:rPr>
              <a:t>WBGTeff</a:t>
            </a:r>
            <a:r>
              <a:rPr lang="en-US" b="0" i="0" dirty="0">
                <a:solidFill>
                  <a:srgbClr val="333333"/>
                </a:solidFill>
                <a:effectLst/>
                <a:latin typeface="Helvetica Neue"/>
              </a:rPr>
              <a:t> and the metabolic rate intersect with the solid line and AL is where they intersect with the dotted line.</a:t>
            </a:r>
            <a:endParaRPr lang="en-US" dirty="0"/>
          </a:p>
        </p:txBody>
      </p:sp>
      <p:pic>
        <p:nvPicPr>
          <p:cNvPr id="9" name="Picture 8">
            <a:extLst>
              <a:ext uri="{FF2B5EF4-FFF2-40B4-BE49-F238E27FC236}">
                <a16:creationId xmlns:a16="http://schemas.microsoft.com/office/drawing/2014/main" id="{87F3BBAA-3085-F7A6-9425-6A5B726A05AF}"/>
              </a:ext>
            </a:extLst>
          </p:cNvPr>
          <p:cNvPicPr>
            <a:picLocks noChangeAspect="1"/>
          </p:cNvPicPr>
          <p:nvPr/>
        </p:nvPicPr>
        <p:blipFill>
          <a:blip r:embed="rId3"/>
          <a:stretch>
            <a:fillRect/>
          </a:stretch>
        </p:blipFill>
        <p:spPr>
          <a:xfrm>
            <a:off x="4572000" y="3052974"/>
            <a:ext cx="4124325" cy="3414501"/>
          </a:xfrm>
          <a:prstGeom prst="rect">
            <a:avLst/>
          </a:prstGeom>
        </p:spPr>
      </p:pic>
      <p:sp>
        <p:nvSpPr>
          <p:cNvPr id="10" name="TextBox 9">
            <a:extLst>
              <a:ext uri="{FF2B5EF4-FFF2-40B4-BE49-F238E27FC236}">
                <a16:creationId xmlns:a16="http://schemas.microsoft.com/office/drawing/2014/main" id="{DF456E2F-1F0C-962C-4857-B76A62AE5C8D}"/>
              </a:ext>
            </a:extLst>
          </p:cNvPr>
          <p:cNvSpPr txBox="1"/>
          <p:nvPr/>
        </p:nvSpPr>
        <p:spPr>
          <a:xfrm>
            <a:off x="6214014" y="6415009"/>
            <a:ext cx="840295" cy="307777"/>
          </a:xfrm>
          <a:prstGeom prst="rect">
            <a:avLst/>
          </a:prstGeom>
          <a:noFill/>
        </p:spPr>
        <p:txBody>
          <a:bodyPr wrap="none" rtlCol="0">
            <a:spAutoFit/>
          </a:bodyPr>
          <a:lstStyle/>
          <a:p>
            <a:r>
              <a:rPr lang="en-US" sz="1400" dirty="0"/>
              <a:t>Figure 4</a:t>
            </a:r>
          </a:p>
        </p:txBody>
      </p:sp>
    </p:spTree>
    <p:extLst>
      <p:ext uri="{BB962C8B-B14F-4D97-AF65-F5344CB8AC3E}">
        <p14:creationId xmlns:p14="http://schemas.microsoft.com/office/powerpoint/2010/main" val="938957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520013-9257-7D60-6FE2-C8383A112855}"/>
              </a:ext>
            </a:extLst>
          </p:cNvPr>
          <p:cNvSpPr txBox="1"/>
          <p:nvPr/>
        </p:nvSpPr>
        <p:spPr>
          <a:xfrm>
            <a:off x="152400" y="762000"/>
            <a:ext cx="4572000" cy="369332"/>
          </a:xfrm>
          <a:prstGeom prst="rect">
            <a:avLst/>
          </a:prstGeom>
          <a:noFill/>
        </p:spPr>
        <p:txBody>
          <a:bodyPr wrap="square">
            <a:spAutoFit/>
          </a:bodyPr>
          <a:lstStyle/>
          <a:p>
            <a:pPr algn="l"/>
            <a:r>
              <a:rPr lang="en-US" b="1" i="0" dirty="0">
                <a:solidFill>
                  <a:srgbClr val="222222"/>
                </a:solidFill>
                <a:effectLst/>
                <a:latin typeface="Helvetica Neue"/>
              </a:rPr>
              <a:t>Example Problem</a:t>
            </a:r>
            <a:endParaRPr lang="en-US" b="0" i="0" dirty="0">
              <a:solidFill>
                <a:srgbClr val="222222"/>
              </a:solidFill>
              <a:effectLst/>
              <a:latin typeface="Helvetica Neue"/>
            </a:endParaRPr>
          </a:p>
        </p:txBody>
      </p:sp>
      <p:sp>
        <p:nvSpPr>
          <p:cNvPr id="5" name="TextBox 4">
            <a:extLst>
              <a:ext uri="{FF2B5EF4-FFF2-40B4-BE49-F238E27FC236}">
                <a16:creationId xmlns:a16="http://schemas.microsoft.com/office/drawing/2014/main" id="{38E13B05-5E28-1810-B770-542FE94FC156}"/>
              </a:ext>
            </a:extLst>
          </p:cNvPr>
          <p:cNvSpPr txBox="1"/>
          <p:nvPr/>
        </p:nvSpPr>
        <p:spPr>
          <a:xfrm>
            <a:off x="118872" y="1219200"/>
            <a:ext cx="8339328" cy="646331"/>
          </a:xfrm>
          <a:prstGeom prst="rect">
            <a:avLst/>
          </a:prstGeom>
          <a:noFill/>
        </p:spPr>
        <p:txBody>
          <a:bodyPr wrap="square">
            <a:spAutoFit/>
          </a:bodyPr>
          <a:lstStyle/>
          <a:p>
            <a:r>
              <a:rPr lang="en-US" b="0" i="0" dirty="0">
                <a:solidFill>
                  <a:srgbClr val="333333"/>
                </a:solidFill>
                <a:effectLst/>
                <a:latin typeface="Helvetica Neue"/>
              </a:rPr>
              <a:t>As thoroughly as possible, determine if there were heat hazards present in the following example.</a:t>
            </a:r>
            <a:endParaRPr lang="en-US" dirty="0"/>
          </a:p>
        </p:txBody>
      </p:sp>
      <p:sp>
        <p:nvSpPr>
          <p:cNvPr id="7" name="TextBox 6">
            <a:extLst>
              <a:ext uri="{FF2B5EF4-FFF2-40B4-BE49-F238E27FC236}">
                <a16:creationId xmlns:a16="http://schemas.microsoft.com/office/drawing/2014/main" id="{578769EB-2034-EB93-0998-712C816497F6}"/>
              </a:ext>
            </a:extLst>
          </p:cNvPr>
          <p:cNvSpPr txBox="1"/>
          <p:nvPr/>
        </p:nvSpPr>
        <p:spPr>
          <a:xfrm>
            <a:off x="118872" y="2122634"/>
            <a:ext cx="8153400" cy="4154984"/>
          </a:xfrm>
          <a:prstGeom prst="rect">
            <a:avLst/>
          </a:prstGeom>
          <a:noFill/>
        </p:spPr>
        <p:txBody>
          <a:bodyPr wrap="square">
            <a:spAutoFit/>
          </a:bodyPr>
          <a:lstStyle/>
          <a:p>
            <a:pPr algn="l"/>
            <a:r>
              <a:rPr lang="en-US" b="1" i="0" dirty="0">
                <a:solidFill>
                  <a:srgbClr val="333333"/>
                </a:solidFill>
                <a:effectLst/>
                <a:latin typeface="Helvetica Neue"/>
              </a:rPr>
              <a:t>Example:</a:t>
            </a:r>
            <a:r>
              <a:rPr lang="en-US" b="0" i="0" dirty="0">
                <a:solidFill>
                  <a:srgbClr val="333333"/>
                </a:solidFill>
                <a:effectLst/>
                <a:latin typeface="Helvetica Neue"/>
              </a:rPr>
              <a:t> In Toledo, Ohio, on June 8, 2002, at 4 pm, a 30-year-old male landscaper mowing-assistant collapsed and died of heat stroke after a day of caring for residential lawns [NIOSH 2002].</a:t>
            </a:r>
          </a:p>
          <a:p>
            <a:pPr algn="l"/>
            <a:endParaRPr lang="en-US" sz="600" b="0" i="0" dirty="0">
              <a:solidFill>
                <a:srgbClr val="333333"/>
              </a:solidFill>
              <a:effectLst/>
              <a:latin typeface="Helvetica Neue"/>
            </a:endParaRPr>
          </a:p>
          <a:p>
            <a:pPr algn="l"/>
            <a:r>
              <a:rPr lang="en-US" b="0" i="0" dirty="0">
                <a:solidFill>
                  <a:srgbClr val="333333"/>
                </a:solidFill>
                <a:effectLst/>
                <a:latin typeface="Helvetica Neue"/>
              </a:rPr>
              <a:t>Post-incident interviews indicate the worker complained of feeling light-headed and short of breath two hours before his death, but he refused assistance offered to him by his partner. Others said that the worker was on medication that had a warning about exposure to extreme heat, and this might have interfered with body temperature regulation.</a:t>
            </a:r>
          </a:p>
          <a:p>
            <a:pPr algn="l"/>
            <a:endParaRPr lang="en-US" sz="600" b="0" i="0" dirty="0">
              <a:solidFill>
                <a:srgbClr val="333333"/>
              </a:solidFill>
              <a:effectLst/>
              <a:latin typeface="Helvetica Neue"/>
            </a:endParaRPr>
          </a:p>
          <a:p>
            <a:pPr algn="l"/>
            <a:r>
              <a:rPr lang="en-US" b="0" i="0" dirty="0">
                <a:solidFill>
                  <a:srgbClr val="333333"/>
                </a:solidFill>
                <a:effectLst/>
                <a:latin typeface="Helvetica Neue"/>
              </a:rPr>
              <a:t>The landscape worker was wearing two pairs of work pants on the day he died, but his partner did not notice any profuse sweating or flushed or extremely dry skin. Interviews with the emergency responders indicate that when the worker collapsed, emergency medical services (EMS) treated the victim at the site, and then transported him to the hospital. At the hospital he was pronounced dead with an internal temperature of 42°C (107.6°F).</a:t>
            </a:r>
          </a:p>
        </p:txBody>
      </p:sp>
    </p:spTree>
    <p:extLst>
      <p:ext uri="{BB962C8B-B14F-4D97-AF65-F5344CB8AC3E}">
        <p14:creationId xmlns:p14="http://schemas.microsoft.com/office/powerpoint/2010/main" val="3667955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57B548-819B-31FD-4263-25C3D5838066}"/>
              </a:ext>
            </a:extLst>
          </p:cNvPr>
          <p:cNvSpPr txBox="1"/>
          <p:nvPr/>
        </p:nvSpPr>
        <p:spPr>
          <a:xfrm>
            <a:off x="152400" y="762000"/>
            <a:ext cx="8610600" cy="4524315"/>
          </a:xfrm>
          <a:prstGeom prst="rect">
            <a:avLst/>
          </a:prstGeom>
          <a:noFill/>
        </p:spPr>
        <p:txBody>
          <a:bodyPr wrap="square">
            <a:spAutoFit/>
          </a:bodyPr>
          <a:lstStyle/>
          <a:p>
            <a:pPr algn="l"/>
            <a:r>
              <a:rPr lang="en-US" b="1" i="0" dirty="0">
                <a:solidFill>
                  <a:srgbClr val="333333"/>
                </a:solidFill>
                <a:effectLst/>
                <a:latin typeface="Helvetica Neue"/>
              </a:rPr>
              <a:t>Answer:</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Since wind, humidity, and barometric pressure site measurements are not given in this example problem, the historical data was found online at </a:t>
            </a:r>
            <a:r>
              <a:rPr lang="en-US" b="0" i="1" dirty="0">
                <a:solidFill>
                  <a:srgbClr val="333333"/>
                </a:solidFill>
                <a:effectLst/>
                <a:latin typeface="Helvetica Neue"/>
              </a:rPr>
              <a:t>Weather Underground</a:t>
            </a:r>
            <a:r>
              <a:rPr lang="en-US" b="0" i="0" dirty="0">
                <a:solidFill>
                  <a:srgbClr val="333333"/>
                </a:solidFill>
                <a:effectLst/>
                <a:latin typeface="Helvetica Neue"/>
              </a:rPr>
              <a:t> by entering the location and date.</a:t>
            </a:r>
          </a:p>
          <a:p>
            <a:pPr algn="l"/>
            <a:endParaRPr lang="en-US" dirty="0">
              <a:solidFill>
                <a:srgbClr val="333333"/>
              </a:solidFill>
              <a:latin typeface="Helvetica Neue"/>
            </a:endParaRPr>
          </a:p>
          <a:p>
            <a:pPr algn="l"/>
            <a:r>
              <a:rPr lang="en-US" b="1" i="0" dirty="0">
                <a:solidFill>
                  <a:srgbClr val="333333"/>
                </a:solidFill>
                <a:effectLst/>
                <a:latin typeface="Helvetica Neue"/>
              </a:rPr>
              <a:t>Given and Assumptions</a:t>
            </a:r>
            <a:endParaRPr lang="en-US" b="0" i="0" dirty="0">
              <a:solidFill>
                <a:srgbClr val="333333"/>
              </a:solidFill>
              <a:effectLst/>
              <a:latin typeface="Helvetica Neue"/>
            </a:endParaRPr>
          </a:p>
          <a:p>
            <a:pPr algn="l">
              <a:buFont typeface="Arial" panose="020B0604020202020204" pitchFamily="34" charset="0"/>
              <a:buChar char="•"/>
            </a:pPr>
            <a:r>
              <a:rPr lang="en-US" b="0" i="0" dirty="0">
                <a:solidFill>
                  <a:srgbClr val="333333"/>
                </a:solidFill>
                <a:effectLst/>
                <a:latin typeface="Helvetica Neue"/>
              </a:rPr>
              <a:t>Date of Incident: June 8, 2002</a:t>
            </a:r>
          </a:p>
          <a:p>
            <a:pPr algn="l">
              <a:buFont typeface="Arial" panose="020B0604020202020204" pitchFamily="34" charset="0"/>
              <a:buChar char="•"/>
            </a:pPr>
            <a:r>
              <a:rPr lang="en-US" b="0" i="0" dirty="0">
                <a:solidFill>
                  <a:srgbClr val="333333"/>
                </a:solidFill>
                <a:effectLst/>
                <a:latin typeface="Helvetica Neue"/>
              </a:rPr>
              <a:t>Air Temperature: 77°F (25°C) – From Weather Underground</a:t>
            </a:r>
          </a:p>
          <a:p>
            <a:pPr algn="l">
              <a:buFont typeface="Arial" panose="020B0604020202020204" pitchFamily="34" charset="0"/>
              <a:buChar char="•"/>
            </a:pPr>
            <a:r>
              <a:rPr lang="en-US" b="0" i="0" dirty="0">
                <a:solidFill>
                  <a:srgbClr val="333333"/>
                </a:solidFill>
                <a:effectLst/>
                <a:latin typeface="Helvetica Neue"/>
              </a:rPr>
              <a:t>Cloud Cover: Clear – From Weather Underground</a:t>
            </a:r>
          </a:p>
          <a:p>
            <a:pPr algn="l">
              <a:buFont typeface="Arial" panose="020B0604020202020204" pitchFamily="34" charset="0"/>
              <a:buChar char="•"/>
            </a:pPr>
            <a:r>
              <a:rPr lang="en-US" b="0" i="0" dirty="0">
                <a:solidFill>
                  <a:srgbClr val="333333"/>
                </a:solidFill>
                <a:effectLst/>
                <a:latin typeface="Helvetica Neue"/>
              </a:rPr>
              <a:t>Wind Speed: 4.6 mph – From Weather Underground</a:t>
            </a:r>
          </a:p>
          <a:p>
            <a:pPr algn="l">
              <a:buFont typeface="Arial" panose="020B0604020202020204" pitchFamily="34" charset="0"/>
              <a:buChar char="•"/>
            </a:pPr>
            <a:r>
              <a:rPr lang="en-US" b="0" i="0" dirty="0">
                <a:solidFill>
                  <a:srgbClr val="333333"/>
                </a:solidFill>
                <a:effectLst/>
                <a:latin typeface="Helvetica Neue"/>
              </a:rPr>
              <a:t>Relative Humidity: 56% - From Weather Underground</a:t>
            </a:r>
          </a:p>
          <a:p>
            <a:pPr algn="l">
              <a:buFont typeface="Arial" panose="020B0604020202020204" pitchFamily="34" charset="0"/>
              <a:buChar char="•"/>
            </a:pPr>
            <a:r>
              <a:rPr lang="en-US" b="0" i="0" dirty="0">
                <a:solidFill>
                  <a:srgbClr val="333333"/>
                </a:solidFill>
                <a:effectLst/>
                <a:latin typeface="Helvetica Neue"/>
              </a:rPr>
              <a:t>Time: 2 pm  The worker's symptoms began two hours before his death at 4:00 pm</a:t>
            </a:r>
          </a:p>
          <a:p>
            <a:pPr algn="l">
              <a:buFont typeface="Arial" panose="020B0604020202020204" pitchFamily="34" charset="0"/>
              <a:buChar char="•"/>
            </a:pPr>
            <a:r>
              <a:rPr lang="en-US" b="0" i="0" dirty="0">
                <a:solidFill>
                  <a:srgbClr val="333333"/>
                </a:solidFill>
                <a:effectLst/>
                <a:latin typeface="Helvetica Neue"/>
              </a:rPr>
              <a:t>Barometric Pressure: 30.13 in Hg - From Weather Underground</a:t>
            </a:r>
          </a:p>
          <a:p>
            <a:pPr algn="l">
              <a:buFont typeface="Arial" panose="020B0604020202020204" pitchFamily="34" charset="0"/>
              <a:buChar char="•"/>
            </a:pPr>
            <a:r>
              <a:rPr lang="en-US" b="0" i="0" dirty="0">
                <a:solidFill>
                  <a:srgbClr val="333333"/>
                </a:solidFill>
                <a:effectLst/>
                <a:latin typeface="Helvetica Neue"/>
              </a:rPr>
              <a:t>Clothing Adjustment Factor (CAF): 3 – From Table 3</a:t>
            </a:r>
          </a:p>
          <a:p>
            <a:pPr algn="l"/>
            <a:endParaRPr lang="en-US" b="0" i="0" dirty="0">
              <a:solidFill>
                <a:srgbClr val="333333"/>
              </a:solidFill>
              <a:effectLst/>
              <a:latin typeface="Helvetica Neue"/>
            </a:endParaRPr>
          </a:p>
        </p:txBody>
      </p:sp>
    </p:spTree>
    <p:extLst>
      <p:ext uri="{BB962C8B-B14F-4D97-AF65-F5344CB8AC3E}">
        <p14:creationId xmlns:p14="http://schemas.microsoft.com/office/powerpoint/2010/main" val="862503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A359A4-3C53-276D-B974-E12884FDD768}"/>
              </a:ext>
            </a:extLst>
          </p:cNvPr>
          <p:cNvSpPr txBox="1"/>
          <p:nvPr/>
        </p:nvSpPr>
        <p:spPr>
          <a:xfrm>
            <a:off x="152400" y="838200"/>
            <a:ext cx="2895600" cy="4339650"/>
          </a:xfrm>
          <a:prstGeom prst="rect">
            <a:avLst/>
          </a:prstGeom>
          <a:noFill/>
        </p:spPr>
        <p:txBody>
          <a:bodyPr wrap="square">
            <a:spAutoFit/>
          </a:bodyPr>
          <a:lstStyle/>
          <a:p>
            <a:pPr algn="l"/>
            <a:r>
              <a:rPr lang="en-US" b="1" i="0" dirty="0">
                <a:solidFill>
                  <a:srgbClr val="333333"/>
                </a:solidFill>
                <a:effectLst/>
                <a:latin typeface="Helvetica Neue"/>
              </a:rPr>
              <a:t>Step 1: Determine WBGT</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Use historic weather data and enter it into </a:t>
            </a:r>
            <a:r>
              <a:rPr lang="en-US" dirty="0">
                <a:solidFill>
                  <a:srgbClr val="333333"/>
                </a:solidFill>
                <a:latin typeface="Helvetica Neue"/>
              </a:rPr>
              <a:t>a </a:t>
            </a:r>
            <a:r>
              <a:rPr lang="en-US" b="0" i="0" dirty="0">
                <a:solidFill>
                  <a:srgbClr val="333333"/>
                </a:solidFill>
                <a:effectLst/>
                <a:latin typeface="Helvetica Neue"/>
              </a:rPr>
              <a:t>WBGT estimation calculator.</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Using Table 1, solar irradiance for clear/sunny may be estimated as 990 W/m</a:t>
            </a:r>
            <a:r>
              <a:rPr lang="en-US" b="0" i="0" baseline="30000" dirty="0">
                <a:solidFill>
                  <a:srgbClr val="333333"/>
                </a:solidFill>
                <a:effectLst/>
                <a:latin typeface="Helvetica Neue"/>
              </a:rPr>
              <a:t>2</a:t>
            </a:r>
          </a:p>
          <a:p>
            <a:pPr algn="l"/>
            <a:endParaRPr lang="en-US" baseline="30000" dirty="0">
              <a:solidFill>
                <a:srgbClr val="333333"/>
              </a:solidFill>
              <a:latin typeface="Helvetica Neue"/>
            </a:endParaRPr>
          </a:p>
          <a:p>
            <a:pPr algn="l"/>
            <a:r>
              <a:rPr lang="en-US" b="0" i="0" dirty="0">
                <a:solidFill>
                  <a:srgbClr val="333333"/>
                </a:solidFill>
                <a:effectLst/>
                <a:latin typeface="Helvetica Neue"/>
              </a:rPr>
              <a:t>WBGT calculates to 77.9</a:t>
            </a:r>
            <a:r>
              <a:rPr lang="en-US" b="0" i="0" dirty="0">
                <a:solidFill>
                  <a:srgbClr val="333333"/>
                </a:solidFill>
                <a:effectLst/>
                <a:latin typeface="Franklin Gothic Medium" panose="020B0603020102020204" pitchFamily="34" charset="0"/>
              </a:rPr>
              <a:t>°F/25.5°C</a:t>
            </a:r>
          </a:p>
          <a:p>
            <a:pPr algn="l"/>
            <a:endParaRPr lang="en-US" baseline="30000" dirty="0">
              <a:solidFill>
                <a:srgbClr val="333333"/>
              </a:solidFill>
              <a:latin typeface="Helvetica Neue"/>
            </a:endParaRPr>
          </a:p>
          <a:p>
            <a:pPr algn="l"/>
            <a:r>
              <a:rPr lang="en-US" b="0" i="0" dirty="0">
                <a:solidFill>
                  <a:srgbClr val="333333"/>
                </a:solidFill>
                <a:effectLst/>
                <a:latin typeface="Helvetica Neue"/>
              </a:rPr>
              <a:t>The Heat index calculates to 78.7</a:t>
            </a:r>
            <a:r>
              <a:rPr lang="en-US" b="0" i="0" dirty="0">
                <a:solidFill>
                  <a:srgbClr val="333333"/>
                </a:solidFill>
                <a:effectLst/>
                <a:latin typeface="Franklin Gothic Medium" panose="020B0603020102020204" pitchFamily="34" charset="0"/>
              </a:rPr>
              <a:t>°F/25.9°C</a:t>
            </a:r>
            <a:endParaRPr lang="en-US" baseline="30000" dirty="0">
              <a:solidFill>
                <a:srgbClr val="333333"/>
              </a:solidFill>
              <a:latin typeface="Franklin Gothic Medium" panose="020B0603020102020204" pitchFamily="34" charset="0"/>
            </a:endParaRPr>
          </a:p>
        </p:txBody>
      </p:sp>
      <p:pic>
        <p:nvPicPr>
          <p:cNvPr id="5" name="Picture 4">
            <a:extLst>
              <a:ext uri="{FF2B5EF4-FFF2-40B4-BE49-F238E27FC236}">
                <a16:creationId xmlns:a16="http://schemas.microsoft.com/office/drawing/2014/main" id="{060CA935-C9D8-3A93-BCF0-2ED21E74D821}"/>
              </a:ext>
            </a:extLst>
          </p:cNvPr>
          <p:cNvPicPr>
            <a:picLocks noChangeAspect="1"/>
          </p:cNvPicPr>
          <p:nvPr/>
        </p:nvPicPr>
        <p:blipFill>
          <a:blip r:embed="rId3"/>
          <a:stretch>
            <a:fillRect/>
          </a:stretch>
        </p:blipFill>
        <p:spPr>
          <a:xfrm>
            <a:off x="4343400" y="733426"/>
            <a:ext cx="4410075" cy="6020548"/>
          </a:xfrm>
          <a:prstGeom prst="rect">
            <a:avLst/>
          </a:prstGeom>
        </p:spPr>
      </p:pic>
    </p:spTree>
    <p:extLst>
      <p:ext uri="{BB962C8B-B14F-4D97-AF65-F5344CB8AC3E}">
        <p14:creationId xmlns:p14="http://schemas.microsoft.com/office/powerpoint/2010/main" val="156380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773417-8E74-AAAC-6A6A-516610937898}"/>
              </a:ext>
            </a:extLst>
          </p:cNvPr>
          <p:cNvSpPr txBox="1"/>
          <p:nvPr/>
        </p:nvSpPr>
        <p:spPr>
          <a:xfrm>
            <a:off x="152400" y="762000"/>
            <a:ext cx="8610600" cy="1754326"/>
          </a:xfrm>
          <a:prstGeom prst="rect">
            <a:avLst/>
          </a:prstGeom>
          <a:noFill/>
        </p:spPr>
        <p:txBody>
          <a:bodyPr wrap="square">
            <a:spAutoFit/>
          </a:bodyPr>
          <a:lstStyle/>
          <a:p>
            <a:pPr algn="l"/>
            <a:r>
              <a:rPr lang="en-US" b="1" i="0" dirty="0">
                <a:solidFill>
                  <a:srgbClr val="333333"/>
                </a:solidFill>
                <a:effectLst/>
                <a:latin typeface="Helvetica Neue"/>
              </a:rPr>
              <a:t>Step 2: Determine </a:t>
            </a:r>
            <a:r>
              <a:rPr lang="en-US" b="1" i="0" dirty="0" err="1">
                <a:solidFill>
                  <a:srgbClr val="333333"/>
                </a:solidFill>
                <a:effectLst/>
                <a:latin typeface="Helvetica Neue"/>
              </a:rPr>
              <a:t>WBGT</a:t>
            </a:r>
            <a:r>
              <a:rPr lang="en-US" b="1" i="0" baseline="-25000" dirty="0" err="1">
                <a:solidFill>
                  <a:srgbClr val="333333"/>
                </a:solidFill>
                <a:effectLst/>
                <a:latin typeface="Helvetica Neue"/>
              </a:rPr>
              <a:t>eff</a:t>
            </a:r>
            <a:endParaRPr lang="en-US" b="1" i="0" baseline="-25000" dirty="0">
              <a:solidFill>
                <a:srgbClr val="333333"/>
              </a:solidFill>
              <a:effectLst/>
              <a:latin typeface="Helvetica Neue"/>
            </a:endParaRPr>
          </a:p>
          <a:p>
            <a:pPr algn="l"/>
            <a:endParaRPr lang="en-US" b="0" i="0" dirty="0">
              <a:solidFill>
                <a:srgbClr val="333333"/>
              </a:solidFill>
              <a:effectLst/>
              <a:latin typeface="Helvetica Neue"/>
            </a:endParaRPr>
          </a:p>
          <a:p>
            <a:pPr algn="l"/>
            <a:r>
              <a:rPr lang="en-US" b="0" i="0" dirty="0" err="1">
                <a:solidFill>
                  <a:srgbClr val="333333"/>
                </a:solidFill>
                <a:effectLst/>
                <a:latin typeface="Helvetica Neue"/>
              </a:rPr>
              <a:t>WBGT</a:t>
            </a:r>
            <a:r>
              <a:rPr lang="en-US" b="0" i="0" baseline="-25000" dirty="0" err="1">
                <a:solidFill>
                  <a:srgbClr val="333333"/>
                </a:solidFill>
                <a:effectLst/>
                <a:latin typeface="Helvetica Neue"/>
              </a:rPr>
              <a:t>eff</a:t>
            </a:r>
            <a:r>
              <a:rPr lang="en-US" b="0" i="0" dirty="0">
                <a:solidFill>
                  <a:srgbClr val="333333"/>
                </a:solidFill>
                <a:effectLst/>
                <a:latin typeface="Helvetica Neue"/>
              </a:rPr>
              <a:t> = WBGT</a:t>
            </a:r>
            <a:r>
              <a:rPr lang="en-US" b="0" i="0" baseline="-25000" dirty="0">
                <a:solidFill>
                  <a:srgbClr val="333333"/>
                </a:solidFill>
                <a:effectLst/>
                <a:latin typeface="Helvetica Neue"/>
              </a:rPr>
              <a:t>out</a:t>
            </a:r>
            <a:r>
              <a:rPr lang="en-US" b="0" i="0" dirty="0">
                <a:solidFill>
                  <a:srgbClr val="333333"/>
                </a:solidFill>
                <a:effectLst/>
                <a:latin typeface="Helvetica Neue"/>
              </a:rPr>
              <a:t> + Clothing Adjustment Factor (CAF) (Use Celsius)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The worker's two pairs of work pants fall under the double layer woven clothing in Table 2; therefore, the Clothing Adjustment Factor (CAF) is 3.</a:t>
            </a:r>
          </a:p>
        </p:txBody>
      </p:sp>
      <p:sp>
        <p:nvSpPr>
          <p:cNvPr id="7" name="TextBox 6">
            <a:extLst>
              <a:ext uri="{FF2B5EF4-FFF2-40B4-BE49-F238E27FC236}">
                <a16:creationId xmlns:a16="http://schemas.microsoft.com/office/drawing/2014/main" id="{278D1B8D-D78A-739D-D58F-C9DB2A55117C}"/>
              </a:ext>
            </a:extLst>
          </p:cNvPr>
          <p:cNvSpPr txBox="1"/>
          <p:nvPr/>
        </p:nvSpPr>
        <p:spPr>
          <a:xfrm>
            <a:off x="3189596" y="5334000"/>
            <a:ext cx="4572000" cy="923330"/>
          </a:xfrm>
          <a:prstGeom prst="rect">
            <a:avLst/>
          </a:prstGeom>
          <a:noFill/>
        </p:spPr>
        <p:txBody>
          <a:bodyPr wrap="square">
            <a:spAutoFit/>
          </a:bodyPr>
          <a:lstStyle/>
          <a:p>
            <a:pPr algn="l"/>
            <a:r>
              <a:rPr lang="en-US" b="0" i="0" dirty="0" err="1">
                <a:solidFill>
                  <a:srgbClr val="333333"/>
                </a:solidFill>
                <a:effectLst/>
                <a:latin typeface="Helvetica Neue"/>
              </a:rPr>
              <a:t>WBGT</a:t>
            </a:r>
            <a:r>
              <a:rPr lang="en-US" b="0" i="0" baseline="-25000" dirty="0" err="1">
                <a:solidFill>
                  <a:srgbClr val="333333"/>
                </a:solidFill>
                <a:effectLst/>
                <a:latin typeface="Helvetica Neue"/>
              </a:rPr>
              <a:t>eff</a:t>
            </a:r>
            <a:r>
              <a:rPr lang="en-US" b="0" i="0" dirty="0">
                <a:solidFill>
                  <a:srgbClr val="333333"/>
                </a:solidFill>
                <a:effectLst/>
                <a:latin typeface="Helvetica Neue"/>
              </a:rPr>
              <a:t> = 25.5°C (WBGT</a:t>
            </a:r>
            <a:r>
              <a:rPr lang="en-US" b="0" i="0" baseline="-25000" dirty="0">
                <a:solidFill>
                  <a:srgbClr val="333333"/>
                </a:solidFill>
                <a:effectLst/>
                <a:latin typeface="Helvetica Neue"/>
              </a:rPr>
              <a:t>out</a:t>
            </a:r>
            <a:r>
              <a:rPr lang="en-US" b="0" i="0" dirty="0">
                <a:solidFill>
                  <a:srgbClr val="333333"/>
                </a:solidFill>
                <a:effectLst/>
                <a:latin typeface="Helvetica Neue"/>
              </a:rPr>
              <a:t> ) + 3 (CAF)</a:t>
            </a:r>
          </a:p>
          <a:p>
            <a:pPr algn="l"/>
            <a:endParaRPr lang="en-US" b="0" i="0" dirty="0">
              <a:solidFill>
                <a:srgbClr val="333333"/>
              </a:solidFill>
              <a:effectLst/>
              <a:latin typeface="Helvetica Neue"/>
            </a:endParaRPr>
          </a:p>
          <a:p>
            <a:pPr algn="l"/>
            <a:r>
              <a:rPr lang="en-US" b="0" i="0" dirty="0" err="1">
                <a:solidFill>
                  <a:srgbClr val="333333"/>
                </a:solidFill>
                <a:effectLst/>
                <a:highlight>
                  <a:srgbClr val="FFFF00"/>
                </a:highlight>
                <a:latin typeface="Helvetica Neue"/>
              </a:rPr>
              <a:t>WBGT</a:t>
            </a:r>
            <a:r>
              <a:rPr lang="en-US" b="0" i="0" baseline="-25000" dirty="0" err="1">
                <a:solidFill>
                  <a:srgbClr val="333333"/>
                </a:solidFill>
                <a:effectLst/>
                <a:highlight>
                  <a:srgbClr val="FFFF00"/>
                </a:highlight>
                <a:latin typeface="Helvetica Neue"/>
              </a:rPr>
              <a:t>eff</a:t>
            </a:r>
            <a:r>
              <a:rPr lang="en-US" b="0" i="0" dirty="0">
                <a:solidFill>
                  <a:srgbClr val="333333"/>
                </a:solidFill>
                <a:effectLst/>
                <a:highlight>
                  <a:srgbClr val="FFFF00"/>
                </a:highlight>
                <a:latin typeface="Helvetica Neue"/>
              </a:rPr>
              <a:t> = 28.5°C</a:t>
            </a:r>
          </a:p>
        </p:txBody>
      </p:sp>
      <p:pic>
        <p:nvPicPr>
          <p:cNvPr id="8" name="Picture 7">
            <a:extLst>
              <a:ext uri="{FF2B5EF4-FFF2-40B4-BE49-F238E27FC236}">
                <a16:creationId xmlns:a16="http://schemas.microsoft.com/office/drawing/2014/main" id="{966E42C2-D459-B3EC-EF94-53C57FEC006C}"/>
              </a:ext>
            </a:extLst>
          </p:cNvPr>
          <p:cNvPicPr>
            <a:picLocks noChangeAspect="1"/>
          </p:cNvPicPr>
          <p:nvPr/>
        </p:nvPicPr>
        <p:blipFill>
          <a:blip r:embed="rId3"/>
          <a:stretch>
            <a:fillRect/>
          </a:stretch>
        </p:blipFill>
        <p:spPr>
          <a:xfrm>
            <a:off x="228600" y="2667000"/>
            <a:ext cx="5921993" cy="2362200"/>
          </a:xfrm>
          <a:prstGeom prst="rect">
            <a:avLst/>
          </a:prstGeom>
        </p:spPr>
      </p:pic>
    </p:spTree>
    <p:extLst>
      <p:ext uri="{BB962C8B-B14F-4D97-AF65-F5344CB8AC3E}">
        <p14:creationId xmlns:p14="http://schemas.microsoft.com/office/powerpoint/2010/main" val="4073698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E2561C-4D20-F3F7-B0D4-0D941061760C}"/>
              </a:ext>
            </a:extLst>
          </p:cNvPr>
          <p:cNvSpPr txBox="1"/>
          <p:nvPr/>
        </p:nvSpPr>
        <p:spPr>
          <a:xfrm>
            <a:off x="304800" y="762000"/>
            <a:ext cx="8610600" cy="1600438"/>
          </a:xfrm>
          <a:prstGeom prst="rect">
            <a:avLst/>
          </a:prstGeom>
          <a:noFill/>
        </p:spPr>
        <p:txBody>
          <a:bodyPr wrap="square">
            <a:spAutoFit/>
          </a:bodyPr>
          <a:lstStyle/>
          <a:p>
            <a:pPr algn="l"/>
            <a:r>
              <a:rPr lang="en-US" b="1" i="0" dirty="0">
                <a:solidFill>
                  <a:srgbClr val="333333"/>
                </a:solidFill>
                <a:effectLst/>
                <a:latin typeface="Helvetica Neue"/>
              </a:rPr>
              <a:t>Step 3: Determine the metabolic work rate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Lawn care falls under "Heavy work" on Table 3, as it requires intensive, repetitive work and heavy material/equipment handling.</a:t>
            </a:r>
          </a:p>
          <a:p>
            <a:pPr algn="l"/>
            <a:endParaRPr lang="en-US" sz="800" b="0" i="0" dirty="0">
              <a:solidFill>
                <a:srgbClr val="333333"/>
              </a:solidFill>
              <a:effectLst/>
              <a:latin typeface="Helvetica Neue"/>
            </a:endParaRPr>
          </a:p>
          <a:p>
            <a:pPr algn="l"/>
            <a:r>
              <a:rPr lang="en-US" b="0" i="0" dirty="0">
                <a:solidFill>
                  <a:srgbClr val="333333"/>
                </a:solidFill>
                <a:effectLst/>
                <a:latin typeface="Helvetica Neue"/>
              </a:rPr>
              <a:t>Using Table 3, Metabolic Rate = 415 Watts</a:t>
            </a:r>
          </a:p>
        </p:txBody>
      </p:sp>
      <p:pic>
        <p:nvPicPr>
          <p:cNvPr id="7" name="Picture 6" descr="Table in ACGIH TLV document displaying examples of activites with Metabolic Rate [W] by Category: Rest at 115, Light at 180, Moderate at 300, Heavy at 415, and Very Heavy at 520.">
            <a:extLst>
              <a:ext uri="{FF2B5EF4-FFF2-40B4-BE49-F238E27FC236}">
                <a16:creationId xmlns:a16="http://schemas.microsoft.com/office/drawing/2014/main" id="{1544F541-B18B-405E-FDE1-645E0ADBA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438400"/>
            <a:ext cx="3924874" cy="3810000"/>
          </a:xfrm>
          <a:prstGeom prst="rect">
            <a:avLst/>
          </a:prstGeom>
          <a:ln>
            <a:solidFill>
              <a:schemeClr val="tx1">
                <a:lumMod val="50000"/>
                <a:lumOff val="50000"/>
              </a:schemeClr>
            </a:solidFill>
          </a:ln>
        </p:spPr>
      </p:pic>
      <p:sp>
        <p:nvSpPr>
          <p:cNvPr id="8" name="TextBox 7">
            <a:extLst>
              <a:ext uri="{FF2B5EF4-FFF2-40B4-BE49-F238E27FC236}">
                <a16:creationId xmlns:a16="http://schemas.microsoft.com/office/drawing/2014/main" id="{B9FD48A2-E637-584D-74CD-02A42752F952}"/>
              </a:ext>
            </a:extLst>
          </p:cNvPr>
          <p:cNvSpPr txBox="1"/>
          <p:nvPr/>
        </p:nvSpPr>
        <p:spPr>
          <a:xfrm>
            <a:off x="4114800" y="6324362"/>
            <a:ext cx="990600" cy="30777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333333"/>
                </a:solidFill>
                <a:effectLst/>
                <a:uLnTx/>
                <a:uFillTx/>
                <a:latin typeface="Helvetica Neue"/>
                <a:ea typeface="+mn-ea"/>
                <a:cs typeface="+mn-cs"/>
              </a:rPr>
              <a:t>Table 3 </a:t>
            </a:r>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32728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854631-B0C3-B021-9C9B-9718D33B052E}"/>
              </a:ext>
            </a:extLst>
          </p:cNvPr>
          <p:cNvSpPr txBox="1"/>
          <p:nvPr/>
        </p:nvSpPr>
        <p:spPr>
          <a:xfrm>
            <a:off x="228600" y="1043523"/>
            <a:ext cx="4157472" cy="5078313"/>
          </a:xfrm>
          <a:prstGeom prst="rect">
            <a:avLst/>
          </a:prstGeom>
          <a:noFill/>
        </p:spPr>
        <p:txBody>
          <a:bodyPr wrap="square">
            <a:spAutoFit/>
          </a:bodyPr>
          <a:lstStyle/>
          <a:p>
            <a:pPr algn="l"/>
            <a:r>
              <a:rPr lang="en-US" b="1" i="0" dirty="0">
                <a:solidFill>
                  <a:srgbClr val="333333"/>
                </a:solidFill>
                <a:effectLst/>
                <a:latin typeface="Helvetica Neue"/>
              </a:rPr>
              <a:t>Step 4: Determine if exposure was above the Threshold Limit Values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Using Table 3, metabolic rate at 415 and 28.5°C </a:t>
            </a:r>
            <a:r>
              <a:rPr lang="en-US" b="0" i="0" dirty="0" err="1">
                <a:solidFill>
                  <a:srgbClr val="333333"/>
                </a:solidFill>
                <a:effectLst/>
                <a:latin typeface="Helvetica Neue"/>
              </a:rPr>
              <a:t>WBGT</a:t>
            </a:r>
            <a:r>
              <a:rPr lang="en-US" b="0" i="0" baseline="-25000" dirty="0" err="1">
                <a:solidFill>
                  <a:srgbClr val="333333"/>
                </a:solidFill>
                <a:effectLst/>
                <a:latin typeface="Helvetica Neue"/>
              </a:rPr>
              <a:t>eff</a:t>
            </a:r>
            <a:r>
              <a:rPr lang="en-US" b="0" i="0" dirty="0">
                <a:solidFill>
                  <a:srgbClr val="333333"/>
                </a:solidFill>
                <a:effectLst/>
                <a:latin typeface="Helvetica Neue"/>
              </a:rPr>
              <a:t> in Figure 4, the TLV (27°C) was exceeded indicating that the worker was exposed to excessive heat stress at the time of death.</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Other factors in this example indicate the victim was exposed to excessive heat stress at the time of his death. The worker’s core temperature at death was 42°C. Additionally, the victim experienced heat stress symptoms; he was light-headed and short of breath.</a:t>
            </a:r>
          </a:p>
        </p:txBody>
      </p:sp>
      <p:pic>
        <p:nvPicPr>
          <p:cNvPr id="8" name="Picture 7">
            <a:extLst>
              <a:ext uri="{FF2B5EF4-FFF2-40B4-BE49-F238E27FC236}">
                <a16:creationId xmlns:a16="http://schemas.microsoft.com/office/drawing/2014/main" id="{6B458769-32DA-F750-A404-FAB7425DE8E9}"/>
              </a:ext>
            </a:extLst>
          </p:cNvPr>
          <p:cNvPicPr>
            <a:picLocks noChangeAspect="1"/>
          </p:cNvPicPr>
          <p:nvPr/>
        </p:nvPicPr>
        <p:blipFill>
          <a:blip r:embed="rId2"/>
          <a:stretch>
            <a:fillRect/>
          </a:stretch>
        </p:blipFill>
        <p:spPr>
          <a:xfrm>
            <a:off x="4584051" y="1831359"/>
            <a:ext cx="4337445" cy="3502640"/>
          </a:xfrm>
          <a:prstGeom prst="rect">
            <a:avLst/>
          </a:prstGeom>
        </p:spPr>
      </p:pic>
    </p:spTree>
    <p:extLst>
      <p:ext uri="{BB962C8B-B14F-4D97-AF65-F5344CB8AC3E}">
        <p14:creationId xmlns:p14="http://schemas.microsoft.com/office/powerpoint/2010/main" val="1593895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066800"/>
          </a:xfrm>
        </p:spPr>
        <p:txBody>
          <a:bodyPr/>
          <a:lstStyle/>
          <a:p>
            <a:r>
              <a:rPr lang="en-US" dirty="0"/>
              <a:t>Key Information </a:t>
            </a:r>
          </a:p>
        </p:txBody>
      </p:sp>
      <p:sp>
        <p:nvSpPr>
          <p:cNvPr id="3" name="Content Placeholder 2"/>
          <p:cNvSpPr>
            <a:spLocks noGrp="1"/>
          </p:cNvSpPr>
          <p:nvPr>
            <p:ph sz="half" idx="1"/>
          </p:nvPr>
        </p:nvSpPr>
        <p:spPr>
          <a:xfrm>
            <a:off x="228600" y="1657351"/>
            <a:ext cx="8153400" cy="2457450"/>
          </a:xfrm>
        </p:spPr>
        <p:txBody>
          <a:bodyPr/>
          <a:lstStyle/>
          <a:p>
            <a:r>
              <a:rPr lang="en-US" sz="2400" dirty="0"/>
              <a:t>New workers are at high risk of heat stroke</a:t>
            </a:r>
          </a:p>
          <a:p>
            <a:r>
              <a:rPr lang="en-US" sz="2400" dirty="0"/>
              <a:t>70% of fatalities happen during the first week</a:t>
            </a:r>
          </a:p>
          <a:p>
            <a:r>
              <a:rPr lang="en-US" sz="2400" dirty="0"/>
              <a:t>Examples:</a:t>
            </a:r>
          </a:p>
          <a:p>
            <a:pPr lvl="1"/>
            <a:r>
              <a:rPr lang="en-US" sz="2000" dirty="0">
                <a:solidFill>
                  <a:srgbClr val="C00000"/>
                </a:solidFill>
              </a:rPr>
              <a:t>18yo in Ohio, died on first day as landscaper</a:t>
            </a:r>
          </a:p>
          <a:p>
            <a:pPr lvl="1"/>
            <a:r>
              <a:rPr lang="en-US" sz="2000" dirty="0">
                <a:solidFill>
                  <a:srgbClr val="C00000"/>
                </a:solidFill>
              </a:rPr>
              <a:t>23yo in Texas, died on third day as construction worker</a:t>
            </a:r>
          </a:p>
          <a:p>
            <a:pPr lvl="1"/>
            <a:r>
              <a:rPr lang="en-US" sz="2000" dirty="0">
                <a:solidFill>
                  <a:srgbClr val="C00000"/>
                </a:solidFill>
              </a:rPr>
              <a:t>45yo in Missouri, died on third day as roofer</a:t>
            </a:r>
          </a:p>
        </p:txBody>
      </p:sp>
      <p:sp>
        <p:nvSpPr>
          <p:cNvPr id="6" name="Content Placeholder 5"/>
          <p:cNvSpPr>
            <a:spLocks noGrp="1"/>
          </p:cNvSpPr>
          <p:nvPr>
            <p:ph sz="half" idx="2"/>
          </p:nvPr>
        </p:nvSpPr>
        <p:spPr>
          <a:xfrm>
            <a:off x="597408" y="4761736"/>
            <a:ext cx="7772400" cy="877825"/>
          </a:xfrm>
        </p:spPr>
        <p:txBody>
          <a:bodyPr/>
          <a:lstStyle/>
          <a:p>
            <a:pPr marL="0" indent="0">
              <a:buNone/>
            </a:pPr>
            <a:r>
              <a:rPr lang="en-US" sz="2800" dirty="0">
                <a:solidFill>
                  <a:srgbClr val="FF0000"/>
                </a:solidFill>
              </a:rPr>
              <a:t>Have an acclimatization program so that new workers can gain heat tolerance gradually!</a:t>
            </a:r>
          </a:p>
          <a:p>
            <a:endParaRPr lang="en-US" dirty="0"/>
          </a:p>
        </p:txBody>
      </p:sp>
    </p:spTree>
    <p:extLst>
      <p:ext uri="{BB962C8B-B14F-4D97-AF65-F5344CB8AC3E}">
        <p14:creationId xmlns:p14="http://schemas.microsoft.com/office/powerpoint/2010/main" val="1715041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372C-913C-F371-A2F8-8CF528BCDA38}"/>
              </a:ext>
            </a:extLst>
          </p:cNvPr>
          <p:cNvSpPr>
            <a:spLocks noGrp="1"/>
          </p:cNvSpPr>
          <p:nvPr>
            <p:ph type="title"/>
          </p:nvPr>
        </p:nvSpPr>
        <p:spPr>
          <a:xfrm>
            <a:off x="228600" y="533400"/>
            <a:ext cx="8229600" cy="1066800"/>
          </a:xfrm>
        </p:spPr>
        <p:txBody>
          <a:bodyPr/>
          <a:lstStyle/>
          <a:p>
            <a:r>
              <a:rPr lang="en-US" dirty="0"/>
              <a:t>Key Information cont. </a:t>
            </a:r>
          </a:p>
        </p:txBody>
      </p:sp>
      <p:sp>
        <p:nvSpPr>
          <p:cNvPr id="3" name="Content Placeholder 2">
            <a:extLst>
              <a:ext uri="{FF2B5EF4-FFF2-40B4-BE49-F238E27FC236}">
                <a16:creationId xmlns:a16="http://schemas.microsoft.com/office/drawing/2014/main" id="{24A4AF1E-1EEA-6662-1F2D-96972C64C4D1}"/>
              </a:ext>
            </a:extLst>
          </p:cNvPr>
          <p:cNvSpPr>
            <a:spLocks noGrp="1"/>
          </p:cNvSpPr>
          <p:nvPr>
            <p:ph sz="half" idx="1"/>
          </p:nvPr>
        </p:nvSpPr>
        <p:spPr>
          <a:xfrm>
            <a:off x="152400" y="1752600"/>
            <a:ext cx="8382000" cy="2822972"/>
          </a:xfrm>
        </p:spPr>
        <p:txBody>
          <a:bodyPr/>
          <a:lstStyle/>
          <a:p>
            <a:r>
              <a:rPr lang="en-US" sz="2250" dirty="0"/>
              <a:t>Workers suffer </a:t>
            </a:r>
            <a:r>
              <a:rPr lang="en-US" sz="2250" u="sng" dirty="0"/>
              <a:t>exertional</a:t>
            </a:r>
            <a:r>
              <a:rPr lang="en-US" sz="2250" dirty="0"/>
              <a:t> heat-related illnesses</a:t>
            </a:r>
          </a:p>
          <a:p>
            <a:r>
              <a:rPr lang="en-US" sz="2250" dirty="0"/>
              <a:t>Strenuous physical activity can be hazardous even if temperatures are not extreme</a:t>
            </a:r>
          </a:p>
          <a:p>
            <a:r>
              <a:rPr lang="en-US" sz="2250" dirty="0"/>
              <a:t>Moderate or heavy intensity workload generates metabolic heat</a:t>
            </a:r>
          </a:p>
          <a:p>
            <a:r>
              <a:rPr lang="en-US" sz="2250" dirty="0"/>
              <a:t>Take precautions when Heat Index ≥ 80</a:t>
            </a:r>
            <a:r>
              <a:rPr lang="en-US" sz="2250" dirty="0">
                <a:latin typeface="Arial" panose="020B0604020202020204" pitchFamily="34" charset="0"/>
                <a:cs typeface="Arial" panose="020B0604020202020204" pitchFamily="34" charset="0"/>
              </a:rPr>
              <a:t>º</a:t>
            </a:r>
            <a:r>
              <a:rPr lang="en-US" sz="2250" dirty="0"/>
              <a:t>F</a:t>
            </a:r>
          </a:p>
        </p:txBody>
      </p:sp>
      <p:sp>
        <p:nvSpPr>
          <p:cNvPr id="4" name="Content Placeholder 5">
            <a:extLst>
              <a:ext uri="{FF2B5EF4-FFF2-40B4-BE49-F238E27FC236}">
                <a16:creationId xmlns:a16="http://schemas.microsoft.com/office/drawing/2014/main" id="{CE469EA0-7F18-2950-BF47-26866A81A6B9}"/>
              </a:ext>
            </a:extLst>
          </p:cNvPr>
          <p:cNvSpPr txBox="1">
            <a:spLocks/>
          </p:cNvSpPr>
          <p:nvPr/>
        </p:nvSpPr>
        <p:spPr>
          <a:xfrm>
            <a:off x="1143000" y="4715780"/>
            <a:ext cx="6400800" cy="1123950"/>
          </a:xfrm>
          <a:prstGeom prst="rect">
            <a:avLst/>
          </a:prstGeom>
        </p:spPr>
        <p:txBody>
          <a:bodyPr/>
          <a:lstStyle>
            <a:lvl1pPr marL="365125" indent="-255588" algn="l" rtl="0" fontAlgn="base">
              <a:spcBef>
                <a:spcPts val="300"/>
              </a:spcBef>
              <a:spcAft>
                <a:spcPct val="0"/>
              </a:spcAft>
              <a:buClr>
                <a:srgbClr val="D2DA7A"/>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D2DA7A"/>
              </a:buClr>
              <a:buFont typeface="Georgia" pitchFamily="18" charset="0"/>
              <a:buChar char="▫"/>
              <a:defRPr sz="2000" kern="1200">
                <a:solidFill>
                  <a:srgbClr val="D2DA7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Aft>
                <a:spcPts val="900"/>
              </a:spcAft>
              <a:buFont typeface="Georgia" pitchFamily="18" charset="0"/>
              <a:buNone/>
            </a:pPr>
            <a:r>
              <a:rPr lang="en-US" dirty="0">
                <a:solidFill>
                  <a:srgbClr val="FF0000"/>
                </a:solidFill>
              </a:rPr>
              <a:t>Normal summer temperatures can kill.</a:t>
            </a:r>
          </a:p>
          <a:p>
            <a:pPr marL="0" indent="0">
              <a:buFont typeface="Georgia" pitchFamily="18" charset="0"/>
              <a:buNone/>
            </a:pPr>
            <a:r>
              <a:rPr lang="en-US" dirty="0">
                <a:solidFill>
                  <a:srgbClr val="FF0000"/>
                </a:solidFill>
              </a:rPr>
              <a:t>Allow workers to take plenty of breaks.</a:t>
            </a:r>
          </a:p>
          <a:p>
            <a:endParaRPr lang="en-US" dirty="0"/>
          </a:p>
        </p:txBody>
      </p:sp>
    </p:spTree>
    <p:extLst>
      <p:ext uri="{BB962C8B-B14F-4D97-AF65-F5344CB8AC3E}">
        <p14:creationId xmlns:p14="http://schemas.microsoft.com/office/powerpoint/2010/main" val="2106729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Check Your Learning </a:t>
            </a:r>
            <a:r>
              <a:rPr lang="en-US" dirty="0">
                <a:solidFill>
                  <a:srgbClr val="1F3D7D"/>
                </a:solidFill>
              </a:rPr>
              <a:t>(2)</a:t>
            </a:r>
          </a:p>
        </p:txBody>
      </p:sp>
      <p:sp>
        <p:nvSpPr>
          <p:cNvPr id="7" name="Content Placeholder 6"/>
          <p:cNvSpPr>
            <a:spLocks noGrp="1"/>
          </p:cNvSpPr>
          <p:nvPr>
            <p:ph idx="1"/>
          </p:nvPr>
        </p:nvSpPr>
        <p:spPr>
          <a:xfrm>
            <a:off x="457200" y="2249488"/>
            <a:ext cx="8229600" cy="2398713"/>
          </a:xfrm>
        </p:spPr>
        <p:txBody>
          <a:bodyPr/>
          <a:lstStyle/>
          <a:p>
            <a:pPr marL="0" indent="0">
              <a:spcBef>
                <a:spcPts val="0"/>
              </a:spcBef>
              <a:buNone/>
            </a:pPr>
            <a:r>
              <a:rPr lang="en-US" dirty="0"/>
              <a:t> ____ of heat-related fatalities happen during the first week.</a:t>
            </a:r>
          </a:p>
          <a:p>
            <a:pPr marL="385763" indent="-385763" algn="ctr">
              <a:buFont typeface="+mj-lt"/>
              <a:buAutoNum type="alphaLcParenR"/>
            </a:pPr>
            <a:r>
              <a:rPr lang="en-US" dirty="0"/>
              <a:t>70%</a:t>
            </a:r>
          </a:p>
          <a:p>
            <a:pPr marL="385763" indent="-385763" algn="ctr">
              <a:buFont typeface="+mj-lt"/>
              <a:buAutoNum type="alphaLcParenR"/>
            </a:pPr>
            <a:r>
              <a:rPr lang="en-US" dirty="0"/>
              <a:t>30%</a:t>
            </a:r>
          </a:p>
          <a:p>
            <a:pPr marL="0" indent="0">
              <a:buNone/>
            </a:pPr>
            <a:endParaRPr lang="en-US" dirty="0"/>
          </a:p>
        </p:txBody>
      </p:sp>
      <p:sp>
        <p:nvSpPr>
          <p:cNvPr id="5" name="TextBox 4">
            <a:extLst>
              <a:ext uri="{FF2B5EF4-FFF2-40B4-BE49-F238E27FC236}">
                <a16:creationId xmlns:a16="http://schemas.microsoft.com/office/drawing/2014/main" id="{3E369959-70EC-F3B1-8D62-D595F0B5BF59}"/>
              </a:ext>
            </a:extLst>
          </p:cNvPr>
          <p:cNvSpPr txBox="1"/>
          <p:nvPr/>
        </p:nvSpPr>
        <p:spPr>
          <a:xfrm>
            <a:off x="3962400" y="4953000"/>
            <a:ext cx="1447800" cy="830997"/>
          </a:xfrm>
          <a:prstGeom prst="rect">
            <a:avLst/>
          </a:prstGeom>
          <a:noFill/>
        </p:spPr>
        <p:txBody>
          <a:bodyPr wrap="square">
            <a:spAutoFit/>
          </a:bodyPr>
          <a:lstStyle/>
          <a:p>
            <a:pPr marL="0" indent="0">
              <a:buNone/>
            </a:pPr>
            <a:r>
              <a:rPr lang="en-US" sz="4800" dirty="0"/>
              <a:t>70%</a:t>
            </a:r>
          </a:p>
        </p:txBody>
      </p:sp>
    </p:spTree>
    <p:extLst>
      <p:ext uri="{BB962C8B-B14F-4D97-AF65-F5344CB8AC3E}">
        <p14:creationId xmlns:p14="http://schemas.microsoft.com/office/powerpoint/2010/main" val="80881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Initiative Elements: Scope</a:t>
            </a:r>
          </a:p>
        </p:txBody>
      </p:sp>
      <p:sp>
        <p:nvSpPr>
          <p:cNvPr id="3" name="Content Placeholder 2"/>
          <p:cNvSpPr>
            <a:spLocks noGrp="1"/>
          </p:cNvSpPr>
          <p:nvPr>
            <p:ph idx="1"/>
          </p:nvPr>
        </p:nvSpPr>
        <p:spPr/>
        <p:txBody>
          <a:bodyPr/>
          <a:lstStyle/>
          <a:p>
            <a:r>
              <a:rPr lang="en-US" dirty="0"/>
              <a:t>Establishes a trigger “</a:t>
            </a:r>
            <a:r>
              <a:rPr lang="en-US" b="1" dirty="0"/>
              <a:t>heat priority days</a:t>
            </a:r>
            <a:r>
              <a:rPr lang="en-US" dirty="0"/>
              <a:t>” when heat index exceeds 80 degrees F</a:t>
            </a:r>
          </a:p>
          <a:p>
            <a:r>
              <a:rPr lang="en-US" dirty="0"/>
              <a:t>Proactive vs. Reactive approach</a:t>
            </a:r>
          </a:p>
          <a:p>
            <a:r>
              <a:rPr lang="en-US" dirty="0"/>
              <a:t>Applies to indoor and outdoor worksites</a:t>
            </a:r>
          </a:p>
          <a:p>
            <a:pPr lvl="1"/>
            <a:endParaRPr lang="en-US" dirty="0"/>
          </a:p>
        </p:txBody>
      </p:sp>
    </p:spTree>
    <p:extLst>
      <p:ext uri="{BB962C8B-B14F-4D97-AF65-F5344CB8AC3E}">
        <p14:creationId xmlns:p14="http://schemas.microsoft.com/office/powerpoint/2010/main" val="961517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Heat Stress Risk Factors</a:t>
            </a:r>
          </a:p>
        </p:txBody>
      </p:sp>
      <p:sp>
        <p:nvSpPr>
          <p:cNvPr id="3" name="Content Placeholder 2"/>
          <p:cNvSpPr>
            <a:spLocks noGrp="1"/>
          </p:cNvSpPr>
          <p:nvPr>
            <p:ph idx="1"/>
          </p:nvPr>
        </p:nvSpPr>
        <p:spPr>
          <a:xfrm>
            <a:off x="457200" y="2249488"/>
            <a:ext cx="8229600" cy="950912"/>
          </a:xfrm>
        </p:spPr>
        <p:txBody>
          <a:bodyPr>
            <a:normAutofit lnSpcReduction="10000"/>
          </a:bodyPr>
          <a:lstStyle/>
          <a:p>
            <a:pPr marL="365760" indent="-256032" fontAlgn="auto">
              <a:spcAft>
                <a:spcPts val="0"/>
              </a:spcAft>
              <a:buClr>
                <a:schemeClr val="accent3"/>
              </a:buClr>
              <a:buFont typeface="Georgia"/>
              <a:buChar char="•"/>
              <a:defRPr/>
            </a:pPr>
            <a:r>
              <a:rPr lang="en-US" dirty="0"/>
              <a:t>Environmental</a:t>
            </a:r>
          </a:p>
          <a:p>
            <a:pPr marL="658368" lvl="1" indent="-246888" fontAlgn="auto">
              <a:spcAft>
                <a:spcPts val="0"/>
              </a:spcAft>
              <a:buFont typeface="Georgia"/>
              <a:buChar char="▫"/>
              <a:defRPr/>
            </a:pPr>
            <a:r>
              <a:rPr lang="en-US" dirty="0"/>
              <a:t>Air movement, humidity, and radiant heat sources</a:t>
            </a:r>
          </a:p>
        </p:txBody>
      </p:sp>
      <p:sp>
        <p:nvSpPr>
          <p:cNvPr id="4" name="Content Placeholder 2"/>
          <p:cNvSpPr txBox="1">
            <a:spLocks/>
          </p:cNvSpPr>
          <p:nvPr/>
        </p:nvSpPr>
        <p:spPr>
          <a:xfrm>
            <a:off x="457200" y="3276600"/>
            <a:ext cx="8229600" cy="2819400"/>
          </a:xfrm>
          <a:prstGeom prst="rect">
            <a:avLst/>
          </a:prstGeom>
        </p:spPr>
        <p:txBody>
          <a:bodyPr numCol="2">
            <a:normAutofit/>
          </a:bodyPr>
          <a:lst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1">
                    <a:lumMod val="75000"/>
                  </a:schemeClr>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lumMod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marR="0" lvl="0" indent="-256032" algn="l" defTabSz="914400" rtl="0" eaLnBrk="1" fontAlgn="auto" latinLnBrk="0" hangingPunct="1">
              <a:lnSpc>
                <a:spcPct val="100000"/>
              </a:lnSpc>
              <a:spcBef>
                <a:spcPts val="300"/>
              </a:spcBef>
              <a:spcAft>
                <a:spcPts val="0"/>
              </a:spcAft>
              <a:buClr>
                <a:srgbClr val="D2DA7A"/>
              </a:buClr>
              <a:buSzTx/>
              <a:buFont typeface="Georgia"/>
              <a:buChar char="•"/>
              <a:tabLst/>
              <a:defRPr/>
            </a:pPr>
            <a:r>
              <a:rPr kumimoji="0" lang="en-US" sz="2800" b="0" i="0" u="none" strike="noStrike" kern="1200" cap="none" spc="0" normalizeH="0" baseline="0" noProof="0" dirty="0">
                <a:ln>
                  <a:noFill/>
                </a:ln>
                <a:solidFill>
                  <a:srgbClr val="464653"/>
                </a:solidFill>
                <a:effectLst/>
                <a:uLnTx/>
                <a:uFillTx/>
                <a:latin typeface="Georgia"/>
                <a:ea typeface="+mn-ea"/>
                <a:cs typeface="+mn-cs"/>
              </a:rPr>
              <a:t>Worker</a:t>
            </a:r>
          </a:p>
          <a:p>
            <a:pPr marL="658368" marR="0" lvl="1" indent="-246888" algn="l" defTabSz="914400" rtl="0" eaLnBrk="1" fontAlgn="auto" latinLnBrk="0" hangingPunct="1">
              <a:lnSpc>
                <a:spcPct val="100000"/>
              </a:lnSpc>
              <a:spcBef>
                <a:spcPts val="300"/>
              </a:spcBef>
              <a:spcAft>
                <a:spcPts val="0"/>
              </a:spcAft>
              <a:buClr>
                <a:srgbClr val="9FB8CD"/>
              </a:buClr>
              <a:buSzTx/>
              <a:buFont typeface="Georgia"/>
              <a:buChar char="▫"/>
              <a:tabLst/>
              <a:defRPr/>
            </a:pPr>
            <a:r>
              <a:rPr kumimoji="0" lang="en-US" sz="2600" b="0" i="0" u="none" strike="noStrike" kern="1200" cap="none" spc="0" normalizeH="0" baseline="0" noProof="0" dirty="0">
                <a:ln>
                  <a:noFill/>
                </a:ln>
                <a:solidFill>
                  <a:srgbClr val="727CA3">
                    <a:lumMod val="75000"/>
                  </a:srgbClr>
                </a:solidFill>
                <a:effectLst/>
                <a:uLnTx/>
                <a:uFillTx/>
                <a:latin typeface="Georgia"/>
                <a:ea typeface="+mn-ea"/>
                <a:cs typeface="+mn-cs"/>
              </a:rPr>
              <a:t>Surface area/weight ratio</a:t>
            </a:r>
          </a:p>
          <a:p>
            <a:pPr marL="658368" marR="0" lvl="1" indent="-246888" algn="l" defTabSz="914400" rtl="0" eaLnBrk="1" fontAlgn="auto" latinLnBrk="0" hangingPunct="1">
              <a:lnSpc>
                <a:spcPct val="100000"/>
              </a:lnSpc>
              <a:spcBef>
                <a:spcPts val="300"/>
              </a:spcBef>
              <a:spcAft>
                <a:spcPts val="0"/>
              </a:spcAft>
              <a:buClr>
                <a:srgbClr val="9FB8CD"/>
              </a:buClr>
              <a:buSzTx/>
              <a:buFont typeface="Georgia"/>
              <a:buChar char="▫"/>
              <a:tabLst/>
              <a:defRPr/>
            </a:pPr>
            <a:r>
              <a:rPr kumimoji="0" lang="en-US" sz="2600" b="0" i="0" u="none" strike="noStrike" kern="1200" cap="none" spc="0" normalizeH="0" baseline="0" noProof="0" dirty="0">
                <a:ln>
                  <a:noFill/>
                </a:ln>
                <a:solidFill>
                  <a:srgbClr val="727CA3">
                    <a:lumMod val="75000"/>
                  </a:srgbClr>
                </a:solidFill>
                <a:effectLst/>
                <a:uLnTx/>
                <a:uFillTx/>
                <a:latin typeface="Georgia"/>
                <a:ea typeface="+mn-ea"/>
                <a:cs typeface="+mn-cs"/>
              </a:rPr>
              <a:t>Age</a:t>
            </a:r>
          </a:p>
          <a:p>
            <a:pPr marL="658368" marR="0" lvl="1" indent="-246888" algn="l" defTabSz="914400" rtl="0" eaLnBrk="1" fontAlgn="auto" latinLnBrk="0" hangingPunct="1">
              <a:lnSpc>
                <a:spcPct val="100000"/>
              </a:lnSpc>
              <a:spcBef>
                <a:spcPts val="300"/>
              </a:spcBef>
              <a:spcAft>
                <a:spcPts val="0"/>
              </a:spcAft>
              <a:buClr>
                <a:srgbClr val="9FB8CD"/>
              </a:buClr>
              <a:buSzTx/>
              <a:buFont typeface="Georgia"/>
              <a:buChar char="▫"/>
              <a:tabLst/>
              <a:defRPr/>
            </a:pPr>
            <a:r>
              <a:rPr kumimoji="0" lang="en-US" sz="2600" b="0" i="0" u="none" strike="noStrike" kern="1200" cap="none" spc="0" normalizeH="0" baseline="0" noProof="0" dirty="0">
                <a:ln>
                  <a:noFill/>
                </a:ln>
                <a:solidFill>
                  <a:srgbClr val="727CA3">
                    <a:lumMod val="75000"/>
                  </a:srgbClr>
                </a:solidFill>
                <a:effectLst/>
                <a:uLnTx/>
                <a:uFillTx/>
                <a:latin typeface="Georgia"/>
                <a:ea typeface="+mn-ea"/>
                <a:cs typeface="+mn-cs"/>
              </a:rPr>
              <a:t>Physical fitness</a:t>
            </a:r>
          </a:p>
          <a:p>
            <a:pPr marL="658368" marR="0" lvl="1" indent="-246888" algn="l" defTabSz="914400" rtl="0" eaLnBrk="1" fontAlgn="auto" latinLnBrk="0" hangingPunct="1">
              <a:lnSpc>
                <a:spcPct val="100000"/>
              </a:lnSpc>
              <a:spcBef>
                <a:spcPts val="300"/>
              </a:spcBef>
              <a:spcAft>
                <a:spcPts val="0"/>
              </a:spcAft>
              <a:buClr>
                <a:srgbClr val="9FB8CD"/>
              </a:buClr>
              <a:buSzTx/>
              <a:buFont typeface="Georgia"/>
              <a:buChar char="▫"/>
              <a:tabLst/>
              <a:defRPr/>
            </a:pPr>
            <a:r>
              <a:rPr kumimoji="0" lang="en-US" sz="2600" b="0" i="0" u="none" strike="noStrike" kern="1200" cap="none" spc="0" normalizeH="0" baseline="0" noProof="0" dirty="0">
                <a:ln>
                  <a:noFill/>
                </a:ln>
                <a:solidFill>
                  <a:srgbClr val="727CA3">
                    <a:lumMod val="75000"/>
                  </a:srgbClr>
                </a:solidFill>
                <a:effectLst/>
                <a:uLnTx/>
                <a:uFillTx/>
                <a:latin typeface="Georgia"/>
                <a:ea typeface="+mn-ea"/>
                <a:cs typeface="+mn-cs"/>
              </a:rPr>
              <a:t>Alcohol consumption</a:t>
            </a:r>
          </a:p>
          <a:p>
            <a:pPr marL="658368" marR="0" lvl="1" indent="-246888" algn="l" defTabSz="914400" rtl="0" eaLnBrk="1" fontAlgn="auto" latinLnBrk="0" hangingPunct="1">
              <a:lnSpc>
                <a:spcPct val="100000"/>
              </a:lnSpc>
              <a:spcBef>
                <a:spcPts val="300"/>
              </a:spcBef>
              <a:spcAft>
                <a:spcPts val="0"/>
              </a:spcAft>
              <a:buClr>
                <a:srgbClr val="9FB8CD"/>
              </a:buClr>
              <a:buSzTx/>
              <a:buFont typeface="Georgia"/>
              <a:buChar char="▫"/>
              <a:tabLst/>
              <a:defRPr/>
            </a:pPr>
            <a:endParaRPr kumimoji="0" lang="en-US" sz="2600" b="0" i="0" u="none" strike="noStrike" kern="1200" cap="none" spc="0" normalizeH="0" baseline="0" noProof="0" dirty="0">
              <a:ln>
                <a:noFill/>
              </a:ln>
              <a:solidFill>
                <a:srgbClr val="727CA3">
                  <a:lumMod val="75000"/>
                </a:srgbClr>
              </a:solidFill>
              <a:effectLst/>
              <a:uLnTx/>
              <a:uFillTx/>
              <a:latin typeface="Georgia"/>
              <a:ea typeface="+mn-ea"/>
              <a:cs typeface="+mn-cs"/>
            </a:endParaRPr>
          </a:p>
          <a:p>
            <a:pPr marL="658368" marR="0" lvl="1" indent="-246888" algn="l" defTabSz="914400" rtl="0" eaLnBrk="1" fontAlgn="auto" latinLnBrk="0" hangingPunct="1">
              <a:lnSpc>
                <a:spcPct val="100000"/>
              </a:lnSpc>
              <a:spcBef>
                <a:spcPts val="300"/>
              </a:spcBef>
              <a:spcAft>
                <a:spcPts val="0"/>
              </a:spcAft>
              <a:buClr>
                <a:srgbClr val="9FB8CD"/>
              </a:buClr>
              <a:buSzTx/>
              <a:buFont typeface="Georgia"/>
              <a:buChar char="▫"/>
              <a:tabLst/>
              <a:defRPr/>
            </a:pPr>
            <a:r>
              <a:rPr kumimoji="0" lang="en-US" sz="2600" b="0" i="0" u="none" strike="noStrike" kern="1200" cap="none" spc="0" normalizeH="0" baseline="0" noProof="0" dirty="0">
                <a:ln>
                  <a:noFill/>
                </a:ln>
                <a:solidFill>
                  <a:srgbClr val="727CA3">
                    <a:lumMod val="75000"/>
                  </a:srgbClr>
                </a:solidFill>
                <a:effectLst/>
                <a:uLnTx/>
                <a:uFillTx/>
                <a:latin typeface="Georgia"/>
                <a:ea typeface="+mn-ea"/>
                <a:cs typeface="+mn-cs"/>
              </a:rPr>
              <a:t>Prior heat injury</a:t>
            </a:r>
          </a:p>
          <a:p>
            <a:pPr marL="658368" marR="0" lvl="1" indent="-246888" algn="l" defTabSz="914400" rtl="0" eaLnBrk="1" fontAlgn="auto" latinLnBrk="0" hangingPunct="1">
              <a:lnSpc>
                <a:spcPct val="100000"/>
              </a:lnSpc>
              <a:spcBef>
                <a:spcPts val="300"/>
              </a:spcBef>
              <a:spcAft>
                <a:spcPts val="0"/>
              </a:spcAft>
              <a:buClr>
                <a:srgbClr val="9FB8CD"/>
              </a:buClr>
              <a:buSzTx/>
              <a:buFont typeface="Georgia"/>
              <a:buChar char="▫"/>
              <a:tabLst/>
              <a:defRPr/>
            </a:pPr>
            <a:r>
              <a:rPr kumimoji="0" lang="en-US" sz="2600" b="0" i="0" u="none" strike="noStrike" kern="1200" cap="none" spc="0" normalizeH="0" baseline="0" noProof="0" dirty="0">
                <a:ln>
                  <a:noFill/>
                </a:ln>
                <a:solidFill>
                  <a:srgbClr val="727CA3">
                    <a:lumMod val="75000"/>
                  </a:srgbClr>
                </a:solidFill>
                <a:effectLst/>
                <a:uLnTx/>
                <a:uFillTx/>
                <a:latin typeface="Georgia"/>
                <a:ea typeface="+mn-ea"/>
                <a:cs typeface="+mn-cs"/>
              </a:rPr>
              <a:t>Acclimatization</a:t>
            </a:r>
          </a:p>
          <a:p>
            <a:pPr marL="658368" marR="0" lvl="1" indent="-246888" algn="l" defTabSz="914400" rtl="0" eaLnBrk="1" fontAlgn="auto" latinLnBrk="0" hangingPunct="1">
              <a:lnSpc>
                <a:spcPct val="100000"/>
              </a:lnSpc>
              <a:spcBef>
                <a:spcPts val="300"/>
              </a:spcBef>
              <a:spcAft>
                <a:spcPts val="0"/>
              </a:spcAft>
              <a:buClr>
                <a:srgbClr val="9FB8CD"/>
              </a:buClr>
              <a:buSzTx/>
              <a:buFont typeface="Georgia"/>
              <a:buChar char="▫"/>
              <a:tabLst/>
              <a:defRPr/>
            </a:pPr>
            <a:r>
              <a:rPr kumimoji="0" lang="en-US" sz="2600" b="0" i="0" u="none" strike="noStrike" kern="1200" cap="none" spc="0" normalizeH="0" baseline="0" noProof="0" dirty="0">
                <a:ln>
                  <a:noFill/>
                </a:ln>
                <a:solidFill>
                  <a:srgbClr val="727CA3">
                    <a:lumMod val="75000"/>
                  </a:srgbClr>
                </a:solidFill>
                <a:effectLst/>
                <a:uLnTx/>
                <a:uFillTx/>
                <a:latin typeface="Georgia"/>
                <a:ea typeface="+mn-ea"/>
                <a:cs typeface="+mn-cs"/>
              </a:rPr>
              <a:t>Drug use</a:t>
            </a:r>
          </a:p>
          <a:p>
            <a:pPr marL="658368" marR="0" lvl="1" indent="-246888" algn="l" defTabSz="914400" rtl="0" eaLnBrk="1" fontAlgn="auto" latinLnBrk="0" hangingPunct="1">
              <a:lnSpc>
                <a:spcPct val="100000"/>
              </a:lnSpc>
              <a:spcBef>
                <a:spcPts val="300"/>
              </a:spcBef>
              <a:spcAft>
                <a:spcPts val="0"/>
              </a:spcAft>
              <a:buClr>
                <a:srgbClr val="9FB8CD"/>
              </a:buClr>
              <a:buSzTx/>
              <a:buFont typeface="Georgia"/>
              <a:buChar char="▫"/>
              <a:tabLst/>
              <a:defRPr/>
            </a:pPr>
            <a:r>
              <a:rPr kumimoji="0" lang="en-US" sz="2600" b="0" i="0" u="none" strike="noStrike" kern="1200" cap="none" spc="0" normalizeH="0" baseline="0" noProof="0" dirty="0">
                <a:ln>
                  <a:noFill/>
                </a:ln>
                <a:solidFill>
                  <a:srgbClr val="727CA3">
                    <a:lumMod val="75000"/>
                  </a:srgbClr>
                </a:solidFill>
                <a:effectLst/>
                <a:uLnTx/>
                <a:uFillTx/>
                <a:latin typeface="Georgia"/>
                <a:ea typeface="+mn-ea"/>
                <a:cs typeface="+mn-cs"/>
              </a:rPr>
              <a:t>PPE</a:t>
            </a:r>
          </a:p>
          <a:p>
            <a:pPr marL="658368" marR="0" lvl="1" indent="-246888" algn="l" defTabSz="914400" rtl="0" eaLnBrk="1" fontAlgn="auto" latinLnBrk="0" hangingPunct="1">
              <a:lnSpc>
                <a:spcPct val="100000"/>
              </a:lnSpc>
              <a:spcBef>
                <a:spcPts val="300"/>
              </a:spcBef>
              <a:spcAft>
                <a:spcPts val="0"/>
              </a:spcAft>
              <a:buClr>
                <a:srgbClr val="9FB8CD"/>
              </a:buClr>
              <a:buSzTx/>
              <a:buFont typeface="Georgia"/>
              <a:buChar char="▫"/>
              <a:tabLst/>
              <a:defRPr/>
            </a:pPr>
            <a:endParaRPr kumimoji="0" lang="en-US" sz="2600" b="0" i="0" u="none" strike="noStrike" kern="1200" cap="none" spc="0" normalizeH="0" baseline="0" noProof="0" dirty="0">
              <a:ln>
                <a:noFill/>
              </a:ln>
              <a:solidFill>
                <a:srgbClr val="727CA3">
                  <a:lumMod val="75000"/>
                </a:srgbClr>
              </a:solidFill>
              <a:effectLst/>
              <a:uLnTx/>
              <a:uFillTx/>
              <a:latin typeface="Georgia"/>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normAutofit/>
          </a:bodyPr>
          <a:lstStyle/>
          <a:p>
            <a:pPr fontAlgn="auto">
              <a:spcAft>
                <a:spcPts val="0"/>
              </a:spcAft>
              <a:defRPr/>
            </a:pPr>
            <a:r>
              <a:rPr lang="en-US" dirty="0"/>
              <a:t>Heat Stress Risk Factors cont.</a:t>
            </a:r>
          </a:p>
        </p:txBody>
      </p:sp>
      <p:sp>
        <p:nvSpPr>
          <p:cNvPr id="7" name="TextBox 6">
            <a:extLst>
              <a:ext uri="{FF2B5EF4-FFF2-40B4-BE49-F238E27FC236}">
                <a16:creationId xmlns:a16="http://schemas.microsoft.com/office/drawing/2014/main" id="{FD7E7387-92D9-FC68-C054-6C8D46F5B5CB}"/>
              </a:ext>
            </a:extLst>
          </p:cNvPr>
          <p:cNvSpPr txBox="1"/>
          <p:nvPr/>
        </p:nvSpPr>
        <p:spPr>
          <a:xfrm>
            <a:off x="228600" y="1752600"/>
            <a:ext cx="8382000" cy="4708981"/>
          </a:xfrm>
          <a:prstGeom prst="rect">
            <a:avLst/>
          </a:prstGeom>
          <a:noFill/>
        </p:spPr>
        <p:txBody>
          <a:bodyPr wrap="square" rtlCol="0">
            <a:spAutoFit/>
          </a:bodyPr>
          <a:lstStyle/>
          <a:p>
            <a:r>
              <a:rPr lang="en-US" sz="2400" dirty="0"/>
              <a:t>Unloading equipment at a jobsite can expose you to the risk for heat related illness.</a:t>
            </a:r>
          </a:p>
          <a:p>
            <a:endParaRPr lang="en-US" sz="1200" dirty="0"/>
          </a:p>
          <a:p>
            <a:r>
              <a:rPr lang="en-US" sz="2400" dirty="0"/>
              <a:t>The best tool you can use is the OSHA/NIOSH Heat Index App. It is user friendly and takes all the guesswork out of determining if you are at risk. </a:t>
            </a:r>
          </a:p>
          <a:p>
            <a:endParaRPr lang="en-US" sz="2400" dirty="0"/>
          </a:p>
          <a:p>
            <a:r>
              <a:rPr lang="en-US" sz="2400" dirty="0"/>
              <a:t>Indoors, machine rooms and hoistways can be dangerously hot if not climate controlled. </a:t>
            </a:r>
          </a:p>
          <a:p>
            <a:endParaRPr lang="en-US" sz="1200" dirty="0"/>
          </a:p>
          <a:p>
            <a:endParaRPr lang="en-US" sz="1200" dirty="0"/>
          </a:p>
          <a:p>
            <a:r>
              <a:rPr lang="en-US" sz="2400" dirty="0">
                <a:solidFill>
                  <a:srgbClr val="333333"/>
                </a:solidFill>
                <a:latin typeface="Arial" panose="020B0604020202020204" pitchFamily="34" charset="0"/>
                <a:cs typeface="Arial" panose="020B0604020202020204" pitchFamily="34" charset="0"/>
              </a:rPr>
              <a:t>Your company’s</a:t>
            </a:r>
            <a:r>
              <a:rPr lang="en-US" sz="2400" b="0" i="0" dirty="0">
                <a:solidFill>
                  <a:srgbClr val="333333"/>
                </a:solidFill>
                <a:effectLst/>
                <a:latin typeface="Arial" panose="020B0604020202020204" pitchFamily="34" charset="0"/>
                <a:cs typeface="Arial" panose="020B0604020202020204" pitchFamily="34" charset="0"/>
              </a:rPr>
              <a:t> heat-related illness prevention program </a:t>
            </a:r>
            <a:r>
              <a:rPr lang="en-US" sz="2400" dirty="0">
                <a:solidFill>
                  <a:srgbClr val="333333"/>
                </a:solidFill>
                <a:latin typeface="Arial" panose="020B0604020202020204" pitchFamily="34" charset="0"/>
                <a:cs typeface="Arial" panose="020B0604020202020204" pitchFamily="34" charset="0"/>
              </a:rPr>
              <a:t>will </a:t>
            </a:r>
            <a:r>
              <a:rPr lang="en-US" sz="2400" b="0" i="0" dirty="0">
                <a:solidFill>
                  <a:srgbClr val="333333"/>
                </a:solidFill>
                <a:effectLst/>
                <a:latin typeface="Arial" panose="020B0604020202020204" pitchFamily="34" charset="0"/>
                <a:cs typeface="Arial" panose="020B0604020202020204" pitchFamily="34" charset="0"/>
              </a:rPr>
              <a:t>include policies/procedures for working in or controlling heat hazards.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674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Notable Heat Illness Statistics</a:t>
            </a:r>
          </a:p>
        </p:txBody>
      </p:sp>
      <p:sp>
        <p:nvSpPr>
          <p:cNvPr id="3" name="Content Placeholder 2"/>
          <p:cNvSpPr>
            <a:spLocks noGrp="1"/>
          </p:cNvSpPr>
          <p:nvPr>
            <p:ph idx="1"/>
          </p:nvPr>
        </p:nvSpPr>
        <p:spPr/>
        <p:txBody>
          <a:bodyPr>
            <a:normAutofit/>
          </a:bodyPr>
          <a:lstStyle/>
          <a:p>
            <a:pPr marL="365760" indent="-256032" fontAlgn="auto">
              <a:lnSpc>
                <a:spcPct val="150000"/>
              </a:lnSpc>
              <a:spcAft>
                <a:spcPts val="0"/>
              </a:spcAft>
              <a:buClr>
                <a:schemeClr val="accent3"/>
              </a:buClr>
              <a:buFont typeface="Georgia"/>
              <a:buChar char="•"/>
              <a:defRPr/>
            </a:pPr>
            <a:r>
              <a:rPr lang="en-US" dirty="0">
                <a:hlinkClick r:id="rId2"/>
              </a:rPr>
              <a:t>NOAA</a:t>
            </a:r>
            <a:endParaRPr lang="en-US" dirty="0"/>
          </a:p>
          <a:p>
            <a:pPr marL="658368" lvl="1" indent="-246888" fontAlgn="auto">
              <a:lnSpc>
                <a:spcPct val="150000"/>
              </a:lnSpc>
              <a:spcAft>
                <a:spcPts val="0"/>
              </a:spcAft>
              <a:buFont typeface="Georgia"/>
              <a:buChar char="▫"/>
              <a:defRPr/>
            </a:pPr>
            <a:r>
              <a:rPr lang="en-US" dirty="0"/>
              <a:t>115 heat related deaths per year</a:t>
            </a:r>
          </a:p>
          <a:p>
            <a:pPr marL="658368" lvl="1" indent="-246888" fontAlgn="auto">
              <a:lnSpc>
                <a:spcPct val="150000"/>
              </a:lnSpc>
              <a:spcAft>
                <a:spcPts val="0"/>
              </a:spcAft>
              <a:buFont typeface="Georgia"/>
              <a:buChar char="▫"/>
              <a:defRPr/>
            </a:pPr>
            <a:r>
              <a:rPr lang="en-US" dirty="0"/>
              <a:t>1980 heat wave killed &gt; 1,250 </a:t>
            </a:r>
          </a:p>
          <a:p>
            <a:pPr marL="658368" lvl="1" indent="-246888" fontAlgn="auto">
              <a:lnSpc>
                <a:spcPct val="150000"/>
              </a:lnSpc>
              <a:spcAft>
                <a:spcPts val="0"/>
              </a:spcAft>
              <a:buFont typeface="Georgia"/>
              <a:buChar char="▫"/>
              <a:defRPr/>
            </a:pPr>
            <a:r>
              <a:rPr lang="en-US" dirty="0"/>
              <a:t>1995 Chicago heat wave killed &gt; 700</a:t>
            </a:r>
          </a:p>
          <a:p>
            <a:pPr marL="658368" lvl="1" indent="-246888" fontAlgn="auto">
              <a:lnSpc>
                <a:spcPct val="150000"/>
              </a:lnSpc>
              <a:spcAft>
                <a:spcPts val="0"/>
              </a:spcAft>
              <a:buFont typeface="Georgia"/>
              <a:buChar char="▫"/>
              <a:defRPr/>
            </a:pPr>
            <a:r>
              <a:rPr lang="en-US" dirty="0"/>
              <a:t>August 2003 Europe heat wave killed ~ 50,000</a:t>
            </a:r>
          </a:p>
          <a:p>
            <a:pPr marL="365760" indent="-256032" fontAlgn="auto">
              <a:spcAft>
                <a:spcPts val="0"/>
              </a:spcAft>
              <a:buClr>
                <a:schemeClr val="accent3"/>
              </a:buClr>
              <a:buFont typeface="Georgia"/>
              <a:buChar char="•"/>
              <a:defRPr/>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hart of weather fatalities, see 68 year list for text version"/>
          <p:cNvPicPr>
            <a:picLocks noChangeAspect="1" noChangeArrowheads="1"/>
          </p:cNvPicPr>
          <p:nvPr/>
        </p:nvPicPr>
        <p:blipFill>
          <a:blip r:embed="rId2"/>
          <a:srcRect l="7936" r="2208" b="5109"/>
          <a:stretch>
            <a:fillRect/>
          </a:stretch>
        </p:blipFill>
        <p:spPr bwMode="auto">
          <a:xfrm>
            <a:off x="244475" y="0"/>
            <a:ext cx="8658225" cy="6858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This portable misting fan fits on an Igloo 10 gallon round water cooler that is included in the price. "/>
          <p:cNvPicPr>
            <a:picLocks noChangeAspect="1" noChangeArrowheads="1"/>
          </p:cNvPicPr>
          <p:nvPr/>
        </p:nvPicPr>
        <p:blipFill>
          <a:blip r:embed="rId2"/>
          <a:srcRect/>
          <a:stretch>
            <a:fillRect/>
          </a:stretch>
        </p:blipFill>
        <p:spPr bwMode="auto">
          <a:xfrm>
            <a:off x="6705600" y="2058988"/>
            <a:ext cx="1685925" cy="22479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fontAlgn="auto">
              <a:spcAft>
                <a:spcPts val="0"/>
              </a:spcAft>
              <a:defRPr/>
            </a:pPr>
            <a:r>
              <a:rPr lang="en-US" dirty="0"/>
              <a:t>Available Heat Stress Controls</a:t>
            </a:r>
          </a:p>
        </p:txBody>
      </p:sp>
      <p:sp>
        <p:nvSpPr>
          <p:cNvPr id="3" name="Content Placeholder 2"/>
          <p:cNvSpPr>
            <a:spLocks noGrp="1"/>
          </p:cNvSpPr>
          <p:nvPr>
            <p:ph idx="1"/>
          </p:nvPr>
        </p:nvSpPr>
        <p:spPr/>
        <p:txBody>
          <a:bodyPr>
            <a:normAutofit/>
          </a:bodyPr>
          <a:lstStyle/>
          <a:p>
            <a:pPr marL="365760" indent="-256032" fontAlgn="auto">
              <a:spcAft>
                <a:spcPts val="0"/>
              </a:spcAft>
              <a:buClr>
                <a:schemeClr val="accent3"/>
              </a:buClr>
              <a:buFont typeface="Georgia"/>
              <a:buChar char="•"/>
              <a:defRPr/>
            </a:pPr>
            <a:r>
              <a:rPr lang="en-US" dirty="0"/>
              <a:t>Engineering controls</a:t>
            </a:r>
          </a:p>
          <a:p>
            <a:pPr marL="658368" lvl="1" indent="-246888" fontAlgn="auto">
              <a:spcAft>
                <a:spcPts val="0"/>
              </a:spcAft>
              <a:buFont typeface="Georgia"/>
              <a:buChar char="▫"/>
              <a:defRPr/>
            </a:pPr>
            <a:r>
              <a:rPr lang="en-US" dirty="0"/>
              <a:t>General ventilation</a:t>
            </a:r>
          </a:p>
          <a:p>
            <a:pPr marL="658368" lvl="1" indent="-246888" fontAlgn="auto">
              <a:spcAft>
                <a:spcPts val="0"/>
              </a:spcAft>
              <a:buFont typeface="Georgia"/>
              <a:buChar char="▫"/>
              <a:defRPr/>
            </a:pPr>
            <a:r>
              <a:rPr lang="en-US" dirty="0"/>
              <a:t>Fans</a:t>
            </a:r>
          </a:p>
          <a:p>
            <a:pPr marL="658368" lvl="1" indent="-246888" fontAlgn="auto">
              <a:spcAft>
                <a:spcPts val="0"/>
              </a:spcAft>
              <a:buFont typeface="Georgia"/>
              <a:buChar char="▫"/>
              <a:defRPr/>
            </a:pPr>
            <a:r>
              <a:rPr lang="en-US" dirty="0"/>
              <a:t>Air conditioning </a:t>
            </a:r>
          </a:p>
          <a:p>
            <a:pPr marL="658368" lvl="1" indent="-246888" fontAlgn="auto">
              <a:spcAft>
                <a:spcPts val="0"/>
              </a:spcAft>
              <a:buFont typeface="Georgia"/>
              <a:buChar char="▫"/>
              <a:defRPr/>
            </a:pPr>
            <a:r>
              <a:rPr lang="en-US" dirty="0"/>
              <a:t>Local air cooling</a:t>
            </a:r>
          </a:p>
          <a:p>
            <a:pPr marL="658368" lvl="1" indent="-246888" fontAlgn="auto">
              <a:spcAft>
                <a:spcPts val="0"/>
              </a:spcAft>
              <a:buFont typeface="Georgia"/>
              <a:buChar char="▫"/>
              <a:defRPr/>
            </a:pPr>
            <a:r>
              <a:rPr lang="en-US" dirty="0"/>
              <a:t>Insulation</a:t>
            </a:r>
          </a:p>
          <a:p>
            <a:pPr marL="658368" lvl="1" indent="-246888" fontAlgn="auto">
              <a:spcAft>
                <a:spcPts val="0"/>
              </a:spcAft>
              <a:buFont typeface="Georgia"/>
              <a:buChar char="▫"/>
              <a:defRPr/>
            </a:pPr>
            <a:r>
              <a:rPr lang="en-US" dirty="0"/>
              <a:t>Barriers and shields</a:t>
            </a:r>
          </a:p>
          <a:p>
            <a:pPr marL="658368" lvl="1" indent="-246888" fontAlgn="auto">
              <a:spcAft>
                <a:spcPts val="0"/>
              </a:spcAft>
              <a:buFont typeface="Georgia"/>
              <a:buChar char="▫"/>
              <a:defRPr/>
            </a:pPr>
            <a:endParaRPr lang="en-US" dirty="0"/>
          </a:p>
        </p:txBody>
      </p:sp>
      <p:pic>
        <p:nvPicPr>
          <p:cNvPr id="45060" name="Picture 4" descr="VersaFog.jpg"/>
          <p:cNvPicPr>
            <a:picLocks noChangeAspect="1" noChangeArrowheads="1"/>
          </p:cNvPicPr>
          <p:nvPr/>
        </p:nvPicPr>
        <p:blipFill>
          <a:blip r:embed="rId3"/>
          <a:srcRect/>
          <a:stretch>
            <a:fillRect/>
          </a:stretch>
        </p:blipFill>
        <p:spPr bwMode="auto">
          <a:xfrm>
            <a:off x="4953000" y="4465638"/>
            <a:ext cx="1438275" cy="2179637"/>
          </a:xfrm>
          <a:prstGeom prst="rect">
            <a:avLst/>
          </a:prstGeom>
          <a:noFill/>
          <a:ln w="9525">
            <a:noFill/>
            <a:miter lim="800000"/>
            <a:headEnd/>
            <a:tailEnd/>
          </a:ln>
        </p:spPr>
      </p:pic>
      <p:pic>
        <p:nvPicPr>
          <p:cNvPr id="45061" name="Picture 6" descr="http://www.jscspeed.com/images/catalog/category453_thumb_full.jpg"/>
          <p:cNvPicPr>
            <a:picLocks noChangeAspect="1" noChangeArrowheads="1"/>
          </p:cNvPicPr>
          <p:nvPr/>
        </p:nvPicPr>
        <p:blipFill>
          <a:blip r:embed="rId4"/>
          <a:srcRect/>
          <a:stretch>
            <a:fillRect/>
          </a:stretch>
        </p:blipFill>
        <p:spPr bwMode="auto">
          <a:xfrm>
            <a:off x="6756400" y="4483100"/>
            <a:ext cx="1847850" cy="184785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Available Heat Stress Controls</a:t>
            </a:r>
          </a:p>
        </p:txBody>
      </p:sp>
      <p:sp>
        <p:nvSpPr>
          <p:cNvPr id="3" name="Content Placeholder 2"/>
          <p:cNvSpPr>
            <a:spLocks noGrp="1"/>
          </p:cNvSpPr>
          <p:nvPr>
            <p:ph idx="1"/>
          </p:nvPr>
        </p:nvSpPr>
        <p:spPr/>
        <p:txBody>
          <a:bodyPr>
            <a:normAutofit lnSpcReduction="10000"/>
          </a:bodyPr>
          <a:lstStyle/>
          <a:p>
            <a:pPr marL="365760" indent="-256032" fontAlgn="auto">
              <a:spcAft>
                <a:spcPts val="0"/>
              </a:spcAft>
              <a:buClr>
                <a:schemeClr val="accent3"/>
              </a:buClr>
              <a:buFont typeface="Georgia"/>
              <a:buChar char="•"/>
              <a:defRPr/>
            </a:pPr>
            <a:r>
              <a:rPr lang="en-US" dirty="0"/>
              <a:t>Administrative and work practice</a:t>
            </a:r>
          </a:p>
          <a:p>
            <a:pPr marL="658368" lvl="1" indent="-246888" fontAlgn="auto">
              <a:spcAft>
                <a:spcPts val="0"/>
              </a:spcAft>
              <a:buFont typeface="Georgia"/>
              <a:buChar char="▫"/>
              <a:defRPr/>
            </a:pPr>
            <a:r>
              <a:rPr lang="en-US" dirty="0"/>
              <a:t>Training</a:t>
            </a:r>
          </a:p>
          <a:p>
            <a:pPr marL="658368" lvl="1" indent="-246888" fontAlgn="auto">
              <a:spcAft>
                <a:spcPts val="0"/>
              </a:spcAft>
              <a:buFont typeface="Georgia"/>
              <a:buChar char="▫"/>
              <a:defRPr/>
            </a:pPr>
            <a:r>
              <a:rPr lang="en-US" dirty="0"/>
              <a:t>Procedures/policies</a:t>
            </a:r>
          </a:p>
          <a:p>
            <a:pPr marL="658368" lvl="1" indent="-246888" fontAlgn="auto">
              <a:spcAft>
                <a:spcPts val="0"/>
              </a:spcAft>
              <a:buFont typeface="Georgia"/>
              <a:buChar char="▫"/>
              <a:defRPr/>
            </a:pPr>
            <a:r>
              <a:rPr lang="en-US" dirty="0"/>
              <a:t>Work scheduling</a:t>
            </a:r>
          </a:p>
          <a:p>
            <a:pPr marL="923544" lvl="2" indent="-219456" fontAlgn="auto">
              <a:spcAft>
                <a:spcPts val="0"/>
              </a:spcAft>
              <a:buFont typeface="Wingdings 2"/>
              <a:buChar char=""/>
              <a:defRPr/>
            </a:pPr>
            <a:r>
              <a:rPr lang="en-US" dirty="0"/>
              <a:t>Cooler seasons – maintenance</a:t>
            </a:r>
          </a:p>
          <a:p>
            <a:pPr marL="923544" lvl="2" indent="-219456" fontAlgn="auto">
              <a:spcAft>
                <a:spcPts val="0"/>
              </a:spcAft>
              <a:buFont typeface="Wingdings 2"/>
              <a:buChar char=""/>
              <a:defRPr/>
            </a:pPr>
            <a:r>
              <a:rPr lang="en-US" dirty="0"/>
              <a:t>Cooler part of the day</a:t>
            </a:r>
          </a:p>
          <a:p>
            <a:pPr marL="658368" lvl="1" indent="-246888" fontAlgn="auto">
              <a:spcAft>
                <a:spcPts val="0"/>
              </a:spcAft>
              <a:buFont typeface="Georgia"/>
              <a:buChar char="▫"/>
              <a:defRPr/>
            </a:pPr>
            <a:r>
              <a:rPr lang="en-US" dirty="0"/>
              <a:t>Acclimatization</a:t>
            </a:r>
          </a:p>
          <a:p>
            <a:pPr marL="658368" lvl="1" indent="-246888" fontAlgn="auto">
              <a:spcAft>
                <a:spcPts val="0"/>
              </a:spcAft>
              <a:buFont typeface="Georgia"/>
              <a:buChar char="▫"/>
              <a:defRPr/>
            </a:pPr>
            <a:r>
              <a:rPr lang="en-US" dirty="0"/>
              <a:t>Frequent breaks/rehydrate</a:t>
            </a:r>
          </a:p>
          <a:p>
            <a:pPr marL="658368" lvl="1" indent="-246888" fontAlgn="auto">
              <a:spcAft>
                <a:spcPts val="0"/>
              </a:spcAft>
              <a:buFont typeface="Georgia"/>
              <a:buChar char="▫"/>
              <a:defRPr/>
            </a:pPr>
            <a:r>
              <a:rPr lang="en-US" dirty="0"/>
              <a:t>Medical screening</a:t>
            </a:r>
          </a:p>
          <a:p>
            <a:pPr marL="658368" lvl="1" indent="-246888" fontAlgn="auto">
              <a:spcAft>
                <a:spcPts val="0"/>
              </a:spcAft>
              <a:buFont typeface="Georgia"/>
              <a:buChar char="▫"/>
              <a:defRPr/>
            </a:pPr>
            <a:r>
              <a:rPr lang="en-US" dirty="0"/>
              <a:t>Relief workers</a:t>
            </a:r>
          </a:p>
        </p:txBody>
      </p:sp>
      <p:pic>
        <p:nvPicPr>
          <p:cNvPr id="46083" name="Picture 2" descr="http://www.usada.org/thatsdope/images/urine_chart.gif"/>
          <p:cNvPicPr>
            <a:picLocks noChangeAspect="1" noChangeArrowheads="1"/>
          </p:cNvPicPr>
          <p:nvPr/>
        </p:nvPicPr>
        <p:blipFill>
          <a:blip r:embed="rId2"/>
          <a:srcRect/>
          <a:stretch>
            <a:fillRect/>
          </a:stretch>
        </p:blipFill>
        <p:spPr bwMode="auto">
          <a:xfrm>
            <a:off x="6546850" y="2514600"/>
            <a:ext cx="1835150" cy="37338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descr="Chill-Its® 6700CT Evaporative Cooling Bandana with Cooling Towel"/>
          <p:cNvPicPr>
            <a:picLocks noChangeAspect="1" noChangeArrowheads="1"/>
          </p:cNvPicPr>
          <p:nvPr/>
        </p:nvPicPr>
        <p:blipFill>
          <a:blip r:embed="rId2"/>
          <a:srcRect/>
          <a:stretch>
            <a:fillRect/>
          </a:stretch>
        </p:blipFill>
        <p:spPr bwMode="auto">
          <a:xfrm>
            <a:off x="7467600" y="4614863"/>
            <a:ext cx="1447800" cy="1116012"/>
          </a:xfrm>
          <a:prstGeom prst="rect">
            <a:avLst/>
          </a:prstGeom>
          <a:noFill/>
          <a:ln w="9525">
            <a:noFill/>
            <a:miter lim="800000"/>
            <a:headEnd/>
            <a:tailEnd/>
          </a:ln>
        </p:spPr>
      </p:pic>
      <p:pic>
        <p:nvPicPr>
          <p:cNvPr id="47106" name="Picture 2" descr="Chill-Its® 6200 Phase Change Cooling Vest w/packs "/>
          <p:cNvPicPr>
            <a:picLocks noChangeAspect="1" noChangeArrowheads="1"/>
          </p:cNvPicPr>
          <p:nvPr/>
        </p:nvPicPr>
        <p:blipFill>
          <a:blip r:embed="rId3"/>
          <a:srcRect l="17599" t="2596" r="14932" b="5037"/>
          <a:stretch>
            <a:fillRect/>
          </a:stretch>
        </p:blipFill>
        <p:spPr bwMode="auto">
          <a:xfrm>
            <a:off x="6019800" y="2133600"/>
            <a:ext cx="2305050" cy="243205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fontAlgn="auto">
              <a:spcAft>
                <a:spcPts val="0"/>
              </a:spcAft>
              <a:defRPr/>
            </a:pPr>
            <a:r>
              <a:rPr lang="en-US" dirty="0"/>
              <a:t>Available Heat Stress Controls</a:t>
            </a:r>
          </a:p>
        </p:txBody>
      </p:sp>
      <p:sp>
        <p:nvSpPr>
          <p:cNvPr id="3" name="Content Placeholder 2"/>
          <p:cNvSpPr>
            <a:spLocks noGrp="1"/>
          </p:cNvSpPr>
          <p:nvPr>
            <p:ph idx="1"/>
          </p:nvPr>
        </p:nvSpPr>
        <p:spPr/>
        <p:txBody>
          <a:bodyPr>
            <a:normAutofit/>
          </a:bodyPr>
          <a:lstStyle/>
          <a:p>
            <a:pPr marL="365760" indent="-256032" fontAlgn="auto">
              <a:lnSpc>
                <a:spcPct val="150000"/>
              </a:lnSpc>
              <a:spcAft>
                <a:spcPts val="0"/>
              </a:spcAft>
              <a:buClr>
                <a:schemeClr val="accent3"/>
              </a:buClr>
              <a:buFont typeface="Georgia"/>
              <a:buChar char="•"/>
              <a:defRPr/>
            </a:pPr>
            <a:r>
              <a:rPr lang="en-US" dirty="0"/>
              <a:t>Personal protective equipment</a:t>
            </a:r>
          </a:p>
          <a:p>
            <a:pPr marL="658368" lvl="1" indent="-246888" fontAlgn="auto">
              <a:lnSpc>
                <a:spcPct val="150000"/>
              </a:lnSpc>
              <a:spcAft>
                <a:spcPts val="0"/>
              </a:spcAft>
              <a:buFont typeface="Georgia"/>
              <a:buChar char="▫"/>
              <a:defRPr/>
            </a:pPr>
            <a:r>
              <a:rPr lang="en-US" dirty="0"/>
              <a:t>Breathable clothing</a:t>
            </a:r>
          </a:p>
          <a:p>
            <a:pPr marL="658368" lvl="1" indent="-246888" fontAlgn="auto">
              <a:lnSpc>
                <a:spcPct val="150000"/>
              </a:lnSpc>
              <a:spcAft>
                <a:spcPts val="0"/>
              </a:spcAft>
              <a:buFont typeface="Georgia"/>
              <a:buChar char="▫"/>
              <a:defRPr/>
            </a:pPr>
            <a:r>
              <a:rPr lang="en-US" dirty="0"/>
              <a:t>Reflective clothing</a:t>
            </a:r>
          </a:p>
          <a:p>
            <a:pPr marL="658368" lvl="1" indent="-246888" fontAlgn="auto">
              <a:lnSpc>
                <a:spcPct val="150000"/>
              </a:lnSpc>
              <a:spcAft>
                <a:spcPts val="0"/>
              </a:spcAft>
              <a:buFont typeface="Georgia"/>
              <a:buChar char="▫"/>
              <a:defRPr/>
            </a:pPr>
            <a:r>
              <a:rPr lang="en-US" dirty="0"/>
              <a:t>Vests/suits</a:t>
            </a:r>
          </a:p>
          <a:p>
            <a:pPr marL="658368" lvl="1" indent="-246888" fontAlgn="auto">
              <a:lnSpc>
                <a:spcPct val="150000"/>
              </a:lnSpc>
              <a:spcAft>
                <a:spcPts val="0"/>
              </a:spcAft>
              <a:buFont typeface="Georgia"/>
              <a:buChar char="▫"/>
              <a:defRPr/>
            </a:pPr>
            <a:r>
              <a:rPr lang="en-US" dirty="0"/>
              <a:t>Bandanas/towels</a:t>
            </a:r>
          </a:p>
          <a:p>
            <a:pPr marL="658368" lvl="1" indent="-246888" fontAlgn="auto">
              <a:lnSpc>
                <a:spcPct val="150000"/>
              </a:lnSpc>
              <a:spcAft>
                <a:spcPts val="0"/>
              </a:spcAft>
              <a:buFont typeface="Georgia"/>
              <a:buChar char="▫"/>
              <a:defRPr/>
            </a:pPr>
            <a:r>
              <a:rPr lang="en-US" dirty="0"/>
              <a:t>Hydration packs</a:t>
            </a:r>
          </a:p>
        </p:txBody>
      </p:sp>
      <p:pic>
        <p:nvPicPr>
          <p:cNvPr id="47109" name="Picture 6" descr="http://www.ergodyne.com/productImages/5155_p-lime_2.jpg">
            <a:hlinkClick r:id="rId4"/>
          </p:cNvPr>
          <p:cNvPicPr>
            <a:picLocks noChangeAspect="1" noChangeArrowheads="1"/>
          </p:cNvPicPr>
          <p:nvPr/>
        </p:nvPicPr>
        <p:blipFill>
          <a:blip r:embed="rId5"/>
          <a:srcRect/>
          <a:stretch>
            <a:fillRect/>
          </a:stretch>
        </p:blipFill>
        <p:spPr bwMode="auto">
          <a:xfrm>
            <a:off x="5181600" y="4614863"/>
            <a:ext cx="2286000" cy="176212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How Do I Prevent Heat Stress?</a:t>
            </a:r>
          </a:p>
        </p:txBody>
      </p:sp>
      <p:sp>
        <p:nvSpPr>
          <p:cNvPr id="3" name="Content Placeholder 2"/>
          <p:cNvSpPr>
            <a:spLocks noGrp="1"/>
          </p:cNvSpPr>
          <p:nvPr>
            <p:ph idx="1"/>
          </p:nvPr>
        </p:nvSpPr>
        <p:spPr/>
        <p:txBody>
          <a:bodyPr>
            <a:noAutofit/>
          </a:bodyPr>
          <a:lstStyle/>
          <a:p>
            <a:pPr marL="365760" indent="-256032" fontAlgn="auto">
              <a:lnSpc>
                <a:spcPct val="150000"/>
              </a:lnSpc>
              <a:spcAft>
                <a:spcPts val="0"/>
              </a:spcAft>
              <a:buClr>
                <a:schemeClr val="accent3"/>
              </a:buClr>
              <a:buFont typeface="Georgia"/>
              <a:buChar char="•"/>
              <a:defRPr/>
            </a:pPr>
            <a:r>
              <a:rPr lang="en-US" dirty="0"/>
              <a:t>Acceptable OSHA </a:t>
            </a:r>
            <a:r>
              <a:rPr lang="en-US" dirty="0">
                <a:hlinkClick r:id="rId2"/>
              </a:rPr>
              <a:t>methods</a:t>
            </a:r>
            <a:r>
              <a:rPr lang="en-US" dirty="0"/>
              <a:t> (</a:t>
            </a:r>
            <a:r>
              <a:rPr lang="en-US" sz="2400" dirty="0"/>
              <a:t>OSHA interpretation</a:t>
            </a:r>
            <a:r>
              <a:rPr lang="en-US" dirty="0"/>
              <a:t>):</a:t>
            </a:r>
          </a:p>
          <a:p>
            <a:pPr marL="658368" lvl="1" indent="-246888" fontAlgn="auto">
              <a:lnSpc>
                <a:spcPct val="150000"/>
              </a:lnSpc>
              <a:spcAft>
                <a:spcPts val="0"/>
              </a:spcAft>
              <a:buFont typeface="Georgia"/>
              <a:buChar char="▫"/>
              <a:defRPr/>
            </a:pPr>
            <a:r>
              <a:rPr lang="en-US" sz="2400" dirty="0"/>
              <a:t>Permit workers to drink water at liberty</a:t>
            </a:r>
          </a:p>
          <a:p>
            <a:pPr marL="658368" lvl="1" indent="-246888" fontAlgn="auto">
              <a:lnSpc>
                <a:spcPct val="150000"/>
              </a:lnSpc>
              <a:spcAft>
                <a:spcPts val="0"/>
              </a:spcAft>
              <a:buFont typeface="Georgia"/>
              <a:buChar char="▫"/>
              <a:defRPr/>
            </a:pPr>
            <a:r>
              <a:rPr lang="en-US" sz="2400" dirty="0"/>
              <a:t>Establish provisions for a work/rest regimen</a:t>
            </a:r>
          </a:p>
          <a:p>
            <a:pPr marL="658368" lvl="1" indent="-246888" fontAlgn="auto">
              <a:lnSpc>
                <a:spcPct val="150000"/>
              </a:lnSpc>
              <a:spcAft>
                <a:spcPts val="0"/>
              </a:spcAft>
              <a:buFont typeface="Georgia"/>
              <a:buChar char="▫"/>
              <a:defRPr/>
            </a:pPr>
            <a:endParaRPr lang="en-US" sz="2400" dirty="0"/>
          </a:p>
          <a:p>
            <a:pPr marL="658368" lvl="1" indent="-246888" fontAlgn="auto">
              <a:lnSpc>
                <a:spcPct val="150000"/>
              </a:lnSpc>
              <a:spcAft>
                <a:spcPts val="0"/>
              </a:spcAft>
              <a:buFont typeface="Georgia"/>
              <a:buChar char="▫"/>
              <a:defRPr/>
            </a:pPr>
            <a:endParaRPr lang="en-US" sz="2400" dirty="0"/>
          </a:p>
          <a:p>
            <a:pPr marL="411480" lvl="1" indent="0" fontAlgn="auto">
              <a:lnSpc>
                <a:spcPct val="150000"/>
              </a:lnSpc>
              <a:spcAft>
                <a:spcPts val="0"/>
              </a:spcAft>
              <a:buFont typeface="Georgia"/>
              <a:buNone/>
              <a:defRPr/>
            </a:pPr>
            <a:endParaRPr lang="en-US" sz="2400" dirty="0"/>
          </a:p>
          <a:p>
            <a:pPr marL="658368" lvl="1" indent="-246888" fontAlgn="auto">
              <a:lnSpc>
                <a:spcPct val="150000"/>
              </a:lnSpc>
              <a:spcAft>
                <a:spcPts val="0"/>
              </a:spcAft>
              <a:buFont typeface="Georgia"/>
              <a:buChar char="▫"/>
              <a:defRPr/>
            </a:pPr>
            <a:r>
              <a:rPr lang="en-US" sz="2400" dirty="0"/>
              <a:t>Develop a heat stress program</a:t>
            </a:r>
            <a:br>
              <a:rPr lang="en-US" sz="2400" dirty="0"/>
            </a:br>
            <a:br>
              <a:rPr lang="en-US" sz="2400" dirty="0"/>
            </a:br>
            <a:endParaRPr lang="en-US" sz="2400" dirty="0"/>
          </a:p>
        </p:txBody>
      </p:sp>
      <p:pic>
        <p:nvPicPr>
          <p:cNvPr id="48131" name="Picture 2" descr="http://www.nws.noaa.gov/om/heat/images/heat_index.png">
            <a:hlinkHover r:id="rId3" action="ppaction://hlinksldjump"/>
          </p:cNvPr>
          <p:cNvPicPr>
            <a:picLocks noChangeAspect="1" noChangeArrowheads="1"/>
          </p:cNvPicPr>
          <p:nvPr/>
        </p:nvPicPr>
        <p:blipFill>
          <a:blip r:embed="rId4"/>
          <a:srcRect/>
          <a:stretch>
            <a:fillRect/>
          </a:stretch>
        </p:blipFill>
        <p:spPr bwMode="auto">
          <a:xfrm>
            <a:off x="1619250" y="4308475"/>
            <a:ext cx="2419350" cy="1655763"/>
          </a:xfrm>
          <a:prstGeom prst="rect">
            <a:avLst/>
          </a:prstGeom>
          <a:noFill/>
          <a:ln w="9525">
            <a:noFill/>
            <a:miter lim="800000"/>
            <a:headEnd/>
            <a:tailEnd/>
          </a:ln>
        </p:spPr>
      </p:pic>
      <p:pic>
        <p:nvPicPr>
          <p:cNvPr id="48132" name="Picture 4" descr="Heat Index forecast map for the contiguous United States">
            <a:hlinkHover r:id="rId5" action="ppaction://hlinksldjump"/>
          </p:cNvPr>
          <p:cNvPicPr>
            <a:picLocks noChangeAspect="1" noChangeArrowheads="1"/>
          </p:cNvPicPr>
          <p:nvPr/>
        </p:nvPicPr>
        <p:blipFill>
          <a:blip r:embed="rId6"/>
          <a:srcRect/>
          <a:stretch>
            <a:fillRect/>
          </a:stretch>
        </p:blipFill>
        <p:spPr bwMode="auto">
          <a:xfrm>
            <a:off x="4953000" y="4278313"/>
            <a:ext cx="2047875" cy="1635125"/>
          </a:xfrm>
          <a:prstGeom prst="rect">
            <a:avLst/>
          </a:prstGeom>
          <a:noFill/>
          <a:ln w="9525">
            <a:noFill/>
            <a:miter lim="800000"/>
            <a:headEnd/>
            <a:tailEnd/>
          </a:ln>
        </p:spPr>
      </p:pic>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How Do I Prevent Heat Stress?</a:t>
            </a:r>
          </a:p>
        </p:txBody>
      </p:sp>
      <p:sp>
        <p:nvSpPr>
          <p:cNvPr id="3" name="Content Placeholder 2"/>
          <p:cNvSpPr>
            <a:spLocks noGrp="1"/>
          </p:cNvSpPr>
          <p:nvPr>
            <p:ph idx="1"/>
          </p:nvPr>
        </p:nvSpPr>
        <p:spPr/>
        <p:txBody>
          <a:bodyPr>
            <a:normAutofit lnSpcReduction="10000"/>
          </a:bodyPr>
          <a:lstStyle/>
          <a:p>
            <a:pPr marL="365760" indent="-256032" fontAlgn="auto">
              <a:lnSpc>
                <a:spcPct val="150000"/>
              </a:lnSpc>
              <a:spcAft>
                <a:spcPts val="0"/>
              </a:spcAft>
              <a:buClr>
                <a:schemeClr val="accent3"/>
              </a:buClr>
              <a:buFont typeface="Georgia"/>
              <a:buChar char="•"/>
              <a:defRPr/>
            </a:pPr>
            <a:r>
              <a:rPr lang="en-US" dirty="0"/>
              <a:t>Developing a heat stress program (OSHA interpretation)</a:t>
            </a:r>
          </a:p>
          <a:p>
            <a:pPr marL="658368" lvl="1" indent="-246888" fontAlgn="auto">
              <a:lnSpc>
                <a:spcPct val="150000"/>
              </a:lnSpc>
              <a:spcAft>
                <a:spcPts val="0"/>
              </a:spcAft>
              <a:buFont typeface="Georgia"/>
              <a:buChar char="▫"/>
              <a:defRPr/>
            </a:pPr>
            <a:r>
              <a:rPr lang="en-US" dirty="0"/>
              <a:t>Training</a:t>
            </a:r>
          </a:p>
          <a:p>
            <a:pPr marL="923544" lvl="2" indent="-219456" fontAlgn="auto">
              <a:lnSpc>
                <a:spcPct val="150000"/>
              </a:lnSpc>
              <a:spcAft>
                <a:spcPts val="0"/>
              </a:spcAft>
              <a:buFont typeface="Wingdings 2"/>
              <a:buChar char=""/>
              <a:defRPr/>
            </a:pPr>
            <a:r>
              <a:rPr lang="en-US" dirty="0"/>
              <a:t>Effects of heat stress;</a:t>
            </a:r>
          </a:p>
          <a:p>
            <a:pPr marL="923544" lvl="2" indent="-219456" fontAlgn="auto">
              <a:lnSpc>
                <a:spcPct val="150000"/>
              </a:lnSpc>
              <a:spcAft>
                <a:spcPts val="0"/>
              </a:spcAft>
              <a:buFont typeface="Wingdings 2"/>
              <a:buChar char=""/>
              <a:defRPr/>
            </a:pPr>
            <a:r>
              <a:rPr lang="en-US" dirty="0"/>
              <a:t>Recognition of heat-related illness symptoms; and</a:t>
            </a:r>
          </a:p>
          <a:p>
            <a:pPr marL="923544" lvl="2" indent="-219456" fontAlgn="auto">
              <a:lnSpc>
                <a:spcPct val="150000"/>
              </a:lnSpc>
              <a:spcAft>
                <a:spcPts val="0"/>
              </a:spcAft>
              <a:buFont typeface="Wingdings 2"/>
              <a:buChar char=""/>
              <a:defRPr/>
            </a:pPr>
            <a:r>
              <a:rPr lang="en-US" dirty="0"/>
              <a:t>Prevention of heat-induced illnesses</a:t>
            </a:r>
          </a:p>
          <a:p>
            <a:pPr marL="658368" lvl="1" indent="-246888" fontAlgn="auto">
              <a:lnSpc>
                <a:spcPct val="150000"/>
              </a:lnSpc>
              <a:spcAft>
                <a:spcPts val="0"/>
              </a:spcAft>
              <a:buFont typeface="Georgia"/>
              <a:buChar char="▫"/>
              <a:defRPr/>
            </a:pPr>
            <a:r>
              <a:rPr lang="en-US" dirty="0"/>
              <a:t>Medical screening program;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How Do I Prevent Heat Stress?</a:t>
            </a:r>
          </a:p>
        </p:txBody>
      </p:sp>
      <p:sp>
        <p:nvSpPr>
          <p:cNvPr id="3" name="Content Placeholder 2"/>
          <p:cNvSpPr>
            <a:spLocks noGrp="1"/>
          </p:cNvSpPr>
          <p:nvPr>
            <p:ph idx="1"/>
          </p:nvPr>
        </p:nvSpPr>
        <p:spPr/>
        <p:txBody>
          <a:bodyPr>
            <a:normAutofit/>
          </a:bodyPr>
          <a:lstStyle/>
          <a:p>
            <a:pPr marL="365760" indent="-256032" fontAlgn="auto">
              <a:spcAft>
                <a:spcPts val="0"/>
              </a:spcAft>
              <a:buClr>
                <a:schemeClr val="accent3"/>
              </a:buClr>
              <a:buFont typeface="Georgia"/>
              <a:buChar char="•"/>
              <a:defRPr/>
            </a:pPr>
            <a:r>
              <a:rPr lang="en-US" dirty="0"/>
              <a:t>Developing a heat stress program (OSHA interpretation)</a:t>
            </a:r>
          </a:p>
          <a:p>
            <a:pPr marL="658368" lvl="1" indent="-246888" fontAlgn="auto">
              <a:spcAft>
                <a:spcPts val="0"/>
              </a:spcAft>
              <a:buFont typeface="Georgia"/>
              <a:buChar char="▫"/>
              <a:defRPr/>
            </a:pPr>
            <a:r>
              <a:rPr lang="en-US" dirty="0"/>
              <a:t>Acclimation program for new employees or employees returning to work from absences of three or more days;</a:t>
            </a:r>
          </a:p>
          <a:p>
            <a:pPr marL="658368" lvl="1" indent="-246888" fontAlgn="auto">
              <a:spcAft>
                <a:spcPts val="0"/>
              </a:spcAft>
              <a:buFont typeface="Georgia"/>
              <a:buChar char="▫"/>
              <a:defRPr/>
            </a:pPr>
            <a:r>
              <a:rPr lang="en-US" dirty="0"/>
              <a:t>Heat-related emergency procedures; and</a:t>
            </a:r>
          </a:p>
          <a:p>
            <a:pPr marL="658368" lvl="1" indent="-246888" fontAlgn="auto">
              <a:spcAft>
                <a:spcPts val="0"/>
              </a:spcAft>
              <a:buFont typeface="Georgia"/>
              <a:buChar char="▫"/>
              <a:defRPr/>
            </a:pPr>
            <a:r>
              <a:rPr lang="en-US" dirty="0"/>
              <a:t>Provisions that first aid be administered immediately to employees displaying symptoms of heat-related illness.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Initiative Elements: BLS Data </a:t>
            </a:r>
          </a:p>
        </p:txBody>
      </p:sp>
      <p:pic>
        <p:nvPicPr>
          <p:cNvPr id="5" name="Picture 4" descr="BLS Data industries of Ag; Mining; Manufacturing; Landscaping; Transportation and Warehousing, heat-related Average fatality cases 2011-2019 with Average cases with days away."/>
          <p:cNvPicPr>
            <a:picLocks noChangeAspect="1"/>
          </p:cNvPicPr>
          <p:nvPr/>
        </p:nvPicPr>
        <p:blipFill rotWithShape="1">
          <a:blip r:embed="rId2"/>
          <a:srcRect t="8670"/>
          <a:stretch/>
        </p:blipFill>
        <p:spPr>
          <a:xfrm>
            <a:off x="919958" y="2686050"/>
            <a:ext cx="6945840" cy="2636742"/>
          </a:xfrm>
          <a:prstGeom prst="rect">
            <a:avLst/>
          </a:prstGeom>
          <a:ln>
            <a:solidFill>
              <a:schemeClr val="tx1">
                <a:lumMod val="50000"/>
                <a:lumOff val="50000"/>
              </a:schemeClr>
            </a:solidFill>
          </a:ln>
        </p:spPr>
      </p:pic>
    </p:spTree>
    <p:extLst>
      <p:ext uri="{BB962C8B-B14F-4D97-AF65-F5344CB8AC3E}">
        <p14:creationId xmlns:p14="http://schemas.microsoft.com/office/powerpoint/2010/main" val="35293634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pPr fontAlgn="auto">
              <a:spcAft>
                <a:spcPts val="0"/>
              </a:spcAft>
              <a:defRPr/>
            </a:pPr>
            <a:r>
              <a:rPr lang="en-US" dirty="0"/>
              <a:t>What Resources Are Available to Me?</a:t>
            </a:r>
          </a:p>
        </p:txBody>
      </p:sp>
      <p:sp>
        <p:nvSpPr>
          <p:cNvPr id="3" name="Content Placeholder 2"/>
          <p:cNvSpPr>
            <a:spLocks noGrp="1"/>
          </p:cNvSpPr>
          <p:nvPr>
            <p:ph idx="1"/>
          </p:nvPr>
        </p:nvSpPr>
        <p:spPr/>
        <p:txBody>
          <a:bodyPr>
            <a:normAutofit lnSpcReduction="10000"/>
          </a:bodyPr>
          <a:lstStyle/>
          <a:p>
            <a:pPr marL="365760" indent="-256032" fontAlgn="auto">
              <a:spcAft>
                <a:spcPts val="0"/>
              </a:spcAft>
              <a:buClr>
                <a:schemeClr val="accent3"/>
              </a:buClr>
              <a:buFont typeface="Georgia"/>
              <a:buChar char="•"/>
              <a:defRPr/>
            </a:pPr>
            <a:r>
              <a:rPr lang="en-US" dirty="0">
                <a:hlinkClick r:id="rId2"/>
              </a:rPr>
              <a:t>OSHA</a:t>
            </a:r>
            <a:endParaRPr lang="en-US" dirty="0"/>
          </a:p>
          <a:p>
            <a:pPr marL="658368" lvl="1" indent="-246888" fontAlgn="auto">
              <a:spcAft>
                <a:spcPts val="0"/>
              </a:spcAft>
              <a:buFont typeface="Georgia"/>
              <a:buChar char="▫"/>
              <a:defRPr/>
            </a:pPr>
            <a:r>
              <a:rPr lang="en-US" dirty="0"/>
              <a:t>Heat Illness </a:t>
            </a:r>
            <a:r>
              <a:rPr lang="en-US" dirty="0">
                <a:hlinkClick r:id="rId3"/>
              </a:rPr>
              <a:t>Campaign</a:t>
            </a:r>
            <a:endParaRPr lang="en-US" dirty="0"/>
          </a:p>
          <a:p>
            <a:pPr marL="658368" lvl="1" indent="-246888" fontAlgn="auto">
              <a:spcAft>
                <a:spcPts val="0"/>
              </a:spcAft>
              <a:buFont typeface="Georgia"/>
              <a:buChar char="▫"/>
              <a:defRPr/>
            </a:pPr>
            <a:r>
              <a:rPr lang="en-US" dirty="0"/>
              <a:t>Heat Stress Safety &amp; Health Topics </a:t>
            </a:r>
            <a:r>
              <a:rPr lang="en-US" dirty="0">
                <a:hlinkClick r:id="rId4"/>
              </a:rPr>
              <a:t>Page</a:t>
            </a:r>
            <a:endParaRPr lang="en-US" dirty="0"/>
          </a:p>
          <a:p>
            <a:pPr marL="658368" lvl="1" indent="-246888" fontAlgn="auto">
              <a:spcAft>
                <a:spcPts val="0"/>
              </a:spcAft>
              <a:buFont typeface="Georgia"/>
              <a:buChar char="▫"/>
              <a:defRPr/>
            </a:pPr>
            <a:r>
              <a:rPr lang="en-US" dirty="0"/>
              <a:t>Feasible and acceptable methods </a:t>
            </a:r>
            <a:r>
              <a:rPr lang="en-US" dirty="0">
                <a:hlinkClick r:id="rId5"/>
              </a:rPr>
              <a:t>interpretation</a:t>
            </a:r>
            <a:endParaRPr lang="en-US" dirty="0"/>
          </a:p>
          <a:p>
            <a:pPr marL="658368" lvl="1" indent="-246888" fontAlgn="auto">
              <a:spcAft>
                <a:spcPts val="0"/>
              </a:spcAft>
              <a:buFont typeface="Georgia"/>
              <a:buChar char="▫"/>
              <a:defRPr/>
            </a:pPr>
            <a:r>
              <a:rPr lang="en-US" dirty="0"/>
              <a:t>Protecting Workers from the Effects of Heat </a:t>
            </a:r>
            <a:r>
              <a:rPr lang="en-US" dirty="0">
                <a:hlinkClick r:id="rId6"/>
              </a:rPr>
              <a:t>Fact Sheet</a:t>
            </a:r>
            <a:endParaRPr lang="en-US" dirty="0"/>
          </a:p>
          <a:p>
            <a:pPr marL="658368" lvl="1" indent="-246888" fontAlgn="auto">
              <a:spcAft>
                <a:spcPts val="0"/>
              </a:spcAft>
              <a:buFont typeface="Georgia"/>
              <a:buChar char="▫"/>
              <a:defRPr/>
            </a:pPr>
            <a:r>
              <a:rPr lang="en-US" dirty="0"/>
              <a:t>Protecting Workers from Heat Stress </a:t>
            </a:r>
            <a:r>
              <a:rPr lang="en-US" dirty="0">
                <a:hlinkClick r:id="rId7"/>
              </a:rPr>
              <a:t>Quick Card</a:t>
            </a:r>
            <a:endParaRPr lang="en-US" dirty="0"/>
          </a:p>
          <a:p>
            <a:pPr marL="658368" lvl="1" indent="-246888" fontAlgn="auto">
              <a:spcAft>
                <a:spcPts val="0"/>
              </a:spcAft>
              <a:buFont typeface="Georgia"/>
              <a:buChar char="▫"/>
              <a:defRPr/>
            </a:pPr>
            <a:r>
              <a:rPr lang="en-US" dirty="0"/>
              <a:t>Working Outdoors in Warm Climates </a:t>
            </a:r>
            <a:r>
              <a:rPr lang="en-US" dirty="0">
                <a:hlinkClick r:id="rId8"/>
              </a:rPr>
              <a:t>Fact Sheet</a:t>
            </a:r>
            <a:endParaRPr lang="en-US" dirty="0"/>
          </a:p>
          <a:p>
            <a:pPr marL="365760" indent="-256032" fontAlgn="auto">
              <a:spcAft>
                <a:spcPts val="0"/>
              </a:spcAft>
              <a:buClr>
                <a:schemeClr val="accent3"/>
              </a:buClr>
              <a:buFont typeface="Georgia"/>
              <a:buChar char="•"/>
              <a:defRPr/>
            </a:pPr>
            <a:r>
              <a:rPr lang="en-US" dirty="0">
                <a:hlinkClick r:id="rId9"/>
              </a:rPr>
              <a:t>ACGIH</a:t>
            </a:r>
            <a:endParaRPr lang="en-US" dirty="0"/>
          </a:p>
          <a:p>
            <a:pPr marL="658368" lvl="1" indent="-246888" fontAlgn="auto">
              <a:spcAft>
                <a:spcPts val="0"/>
              </a:spcAft>
              <a:buFont typeface="Georgia"/>
              <a:buChar char="▫"/>
              <a:defRPr/>
            </a:pPr>
            <a:r>
              <a:rPr lang="en-US" dirty="0"/>
              <a:t>ACGIH Heat Stress and Strain </a:t>
            </a:r>
            <a:r>
              <a:rPr lang="en-US" dirty="0">
                <a:hlinkClick r:id="rId10"/>
              </a:rPr>
              <a:t>TLV</a:t>
            </a:r>
            <a:r>
              <a:rPr lang="en-US" dirty="0"/>
              <a:t> </a:t>
            </a:r>
          </a:p>
          <a:p>
            <a:pPr marL="658368" lvl="1" indent="-246888" fontAlgn="auto">
              <a:spcAft>
                <a:spcPts val="0"/>
              </a:spcAft>
              <a:buFont typeface="Georgia"/>
              <a:buChar char="▫"/>
              <a:defRPr/>
            </a:pPr>
            <a:endParaRPr lang="en-US" dirty="0"/>
          </a:p>
        </p:txBody>
      </p:sp>
      <p:pic>
        <p:nvPicPr>
          <p:cNvPr id="51203" name="Picture 2" descr="water. rest. shade. The work can't get done without them."/>
          <p:cNvPicPr>
            <a:picLocks noChangeAspect="1" noChangeArrowheads="1"/>
          </p:cNvPicPr>
          <p:nvPr/>
        </p:nvPicPr>
        <p:blipFill>
          <a:blip r:embed="rId11"/>
          <a:srcRect/>
          <a:stretch>
            <a:fillRect/>
          </a:stretch>
        </p:blipFill>
        <p:spPr bwMode="auto">
          <a:xfrm>
            <a:off x="5299075" y="2025650"/>
            <a:ext cx="3844925" cy="685800"/>
          </a:xfrm>
          <a:prstGeom prst="rect">
            <a:avLst/>
          </a:prstGeom>
          <a:noFill/>
          <a:ln w="9525">
            <a:noFill/>
            <a:miter lim="800000"/>
            <a:headEnd/>
            <a:tailEnd/>
          </a:ln>
        </p:spPr>
      </p:pic>
      <p:pic>
        <p:nvPicPr>
          <p:cNvPr id="51204" name="Picture 4" descr="sun"/>
          <p:cNvPicPr>
            <a:picLocks noChangeAspect="1" noChangeArrowheads="1"/>
          </p:cNvPicPr>
          <p:nvPr/>
        </p:nvPicPr>
        <p:blipFill>
          <a:blip r:embed="rId12"/>
          <a:srcRect/>
          <a:stretch>
            <a:fillRect/>
          </a:stretch>
        </p:blipFill>
        <p:spPr bwMode="auto">
          <a:xfrm>
            <a:off x="4627563" y="2041144"/>
            <a:ext cx="671512" cy="649288"/>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What Resources Are Available to Me?</a:t>
            </a:r>
          </a:p>
        </p:txBody>
      </p:sp>
      <p:sp>
        <p:nvSpPr>
          <p:cNvPr id="3" name="Content Placeholder 2"/>
          <p:cNvSpPr>
            <a:spLocks noGrp="1"/>
          </p:cNvSpPr>
          <p:nvPr>
            <p:ph idx="1"/>
          </p:nvPr>
        </p:nvSpPr>
        <p:spPr/>
        <p:txBody>
          <a:bodyPr>
            <a:normAutofit/>
          </a:bodyPr>
          <a:lstStyle/>
          <a:p>
            <a:pPr marL="365760" indent="-256032" fontAlgn="auto">
              <a:spcAft>
                <a:spcPts val="0"/>
              </a:spcAft>
              <a:buClr>
                <a:schemeClr val="accent3"/>
              </a:buClr>
              <a:buFont typeface="Georgia"/>
              <a:buChar char="•"/>
              <a:defRPr/>
            </a:pPr>
            <a:r>
              <a:rPr lang="en-US" dirty="0">
                <a:hlinkClick r:id="rId2"/>
              </a:rPr>
              <a:t>NIOSH</a:t>
            </a:r>
            <a:endParaRPr lang="en-US" dirty="0"/>
          </a:p>
          <a:p>
            <a:pPr marL="658368" lvl="1" indent="-246888" fontAlgn="auto">
              <a:spcAft>
                <a:spcPts val="0"/>
              </a:spcAft>
              <a:buFont typeface="Georgia"/>
              <a:buChar char="▫"/>
              <a:defRPr/>
            </a:pPr>
            <a:r>
              <a:rPr lang="en-US" dirty="0"/>
              <a:t>Heat Stress Workplace Safety and Health Topics </a:t>
            </a:r>
            <a:r>
              <a:rPr lang="en-US" dirty="0">
                <a:hlinkClick r:id="rId3"/>
              </a:rPr>
              <a:t>Page</a:t>
            </a:r>
            <a:endParaRPr lang="en-US" dirty="0"/>
          </a:p>
          <a:p>
            <a:pPr marL="658368" lvl="1" indent="-246888" fontAlgn="auto">
              <a:spcAft>
                <a:spcPts val="0"/>
              </a:spcAft>
              <a:buFont typeface="Georgia"/>
              <a:buChar char="▫"/>
              <a:defRPr/>
            </a:pPr>
            <a:r>
              <a:rPr lang="en-US" dirty="0"/>
              <a:t>Protecting Yourself from Heat Stress </a:t>
            </a:r>
            <a:r>
              <a:rPr lang="en-US" dirty="0">
                <a:hlinkClick r:id="rId4"/>
              </a:rPr>
              <a:t>Fast Facts</a:t>
            </a:r>
            <a:endParaRPr lang="en-US" dirty="0"/>
          </a:p>
          <a:p>
            <a:pPr marL="658368" lvl="1" indent="-246888" fontAlgn="auto">
              <a:spcAft>
                <a:spcPts val="0"/>
              </a:spcAft>
              <a:buFont typeface="Georgia"/>
              <a:buChar char="▫"/>
              <a:defRPr/>
            </a:pPr>
            <a:r>
              <a:rPr lang="en-US" dirty="0"/>
              <a:t>Occupational Exposure to Hot Environments </a:t>
            </a:r>
            <a:r>
              <a:rPr lang="en-US" dirty="0">
                <a:hlinkClick r:id="rId5"/>
              </a:rPr>
              <a:t>Criteria Document</a:t>
            </a:r>
            <a:endParaRPr lang="en-US" dirty="0"/>
          </a:p>
          <a:p>
            <a:pPr marL="365760" indent="-256032" fontAlgn="auto">
              <a:spcAft>
                <a:spcPts val="0"/>
              </a:spcAft>
              <a:buClr>
                <a:schemeClr val="accent3"/>
              </a:buClr>
              <a:buFont typeface="Georgia"/>
              <a:buChar char="•"/>
              <a:defRPr/>
            </a:pPr>
            <a:r>
              <a:rPr lang="en-US" dirty="0"/>
              <a:t>NOAA’s Heat Hazard </a:t>
            </a:r>
            <a:r>
              <a:rPr lang="en-US" dirty="0">
                <a:hlinkClick r:id="rId6"/>
              </a:rPr>
              <a:t>Page</a:t>
            </a:r>
            <a:endParaRPr lang="en-US" dirty="0"/>
          </a:p>
          <a:p>
            <a:pPr marL="365760" indent="-256032" fontAlgn="auto">
              <a:spcAft>
                <a:spcPts val="0"/>
              </a:spcAft>
              <a:buClr>
                <a:schemeClr val="accent3"/>
              </a:buClr>
              <a:buFont typeface="Georgia"/>
              <a:buChar char="•"/>
              <a:defRPr/>
            </a:pPr>
            <a:r>
              <a:rPr lang="en-US" dirty="0">
                <a:hlinkClick r:id="rId7"/>
              </a:rPr>
              <a:t>CCOHS</a:t>
            </a:r>
            <a:endParaRPr lang="en-US" dirty="0"/>
          </a:p>
          <a:p>
            <a:pPr marL="658368" lvl="1" indent="-246888" fontAlgn="auto">
              <a:spcAft>
                <a:spcPts val="0"/>
              </a:spcAft>
              <a:buFont typeface="Georgia"/>
              <a:buChar char="▫"/>
              <a:defRPr/>
            </a:pPr>
            <a:r>
              <a:rPr lang="en-US" dirty="0"/>
              <a:t>Hot Environments – Health Hazard </a:t>
            </a:r>
            <a:r>
              <a:rPr lang="en-US" dirty="0">
                <a:hlinkClick r:id="rId8"/>
              </a:rPr>
              <a:t>Page</a:t>
            </a:r>
            <a:endParaRPr lang="en-US" dirty="0"/>
          </a:p>
          <a:p>
            <a:pPr marL="365760" indent="-256032" fontAlgn="auto">
              <a:spcAft>
                <a:spcPts val="0"/>
              </a:spcAft>
              <a:buClr>
                <a:schemeClr val="accent3"/>
              </a:buClr>
              <a:buFont typeface="Georgia"/>
              <a:buChar char="•"/>
              <a:defRPr/>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http://www.nws.noaa.gov/om/heat/images/heat_index.png">
            <a:hlinkHover r:id="rId2" action="ppaction://hlinksldjump"/>
          </p:cNvPr>
          <p:cNvPicPr>
            <a:picLocks noChangeAspect="1" noChangeArrowheads="1"/>
          </p:cNvPicPr>
          <p:nvPr/>
        </p:nvPicPr>
        <p:blipFill>
          <a:blip r:embed="rId3"/>
          <a:srcRect/>
          <a:stretch>
            <a:fillRect/>
          </a:stretch>
        </p:blipFill>
        <p:spPr bwMode="auto">
          <a:xfrm>
            <a:off x="217488" y="701675"/>
            <a:ext cx="8774112" cy="600392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Heat Index forecast map for the contiguous United States">
            <a:hlinkClick r:id="rId2"/>
            <a:hlinkHover r:id="rId3" action="ppaction://hlinksldjump"/>
          </p:cNvPr>
          <p:cNvPicPr>
            <a:picLocks noChangeAspect="1" noChangeArrowheads="1"/>
          </p:cNvPicPr>
          <p:nvPr/>
        </p:nvPicPr>
        <p:blipFill>
          <a:blip r:embed="rId4"/>
          <a:srcRect/>
          <a:stretch>
            <a:fillRect/>
          </a:stretch>
        </p:blipFill>
        <p:spPr bwMode="auto">
          <a:xfrm>
            <a:off x="557213" y="228600"/>
            <a:ext cx="8015287" cy="64008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95A1F-295B-478E-A51A-C47A6B40ED67}"/>
              </a:ext>
            </a:extLst>
          </p:cNvPr>
          <p:cNvSpPr txBox="1">
            <a:spLocks noGrp="1"/>
          </p:cNvSpPr>
          <p:nvPr>
            <p:ph type="body" idx="1"/>
          </p:nvPr>
        </p:nvSpPr>
        <p:spPr>
          <a:xfrm>
            <a:off x="381000" y="838200"/>
            <a:ext cx="8458200" cy="5432256"/>
          </a:xfrm>
          <a:prstGeom prst="rect">
            <a:avLst/>
          </a:prstGeom>
          <a:noFill/>
        </p:spPr>
        <p:txBody>
          <a:bodyPr wrap="square">
            <a:spAutoFit/>
          </a:bodyPr>
          <a:lstStyle/>
          <a:p>
            <a:pPr marL="109537" indent="0" algn="l" rtl="0" fontAlgn="base">
              <a:buNone/>
            </a:pPr>
            <a:r>
              <a:rPr lang="en-US" sz="1800" b="0" i="0" u="none" strike="noStrike" dirty="0">
                <a:solidFill>
                  <a:srgbClr val="000000"/>
                </a:solidFill>
                <a:effectLst/>
                <a:latin typeface="Franklin Gothic Book" panose="020B0503020102020204" pitchFamily="34" charset="0"/>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Industry Specific Training for informational purposes only. It does not necessarily reflect the official views of OSHA or the U.S. Department of Labor. May 2021</a:t>
            </a:r>
            <a:r>
              <a:rPr lang="en-US" sz="1800" b="0" i="0" dirty="0">
                <a:solidFill>
                  <a:srgbClr val="000000"/>
                </a:solidFill>
                <a:effectLst/>
                <a:latin typeface="Franklin Gothic Book" panose="020B0503020102020204" pitchFamily="34" charset="0"/>
              </a:rPr>
              <a:t>​</a:t>
            </a:r>
          </a:p>
          <a:p>
            <a:pPr marL="109537" indent="0" algn="l" rtl="0" fontAlgn="base">
              <a:buNone/>
            </a:pPr>
            <a:endParaRPr lang="en-US" sz="1800" b="0" i="0" dirty="0">
              <a:solidFill>
                <a:srgbClr val="000000"/>
              </a:solidFill>
              <a:effectLst/>
              <a:latin typeface="Franklin Gothic Book" panose="020B0503020102020204" pitchFamily="34" charset="0"/>
            </a:endParaRPr>
          </a:p>
          <a:p>
            <a:pPr marL="109537" indent="0" algn="l" rtl="0" fontAlgn="base">
              <a:buNone/>
            </a:pPr>
            <a:r>
              <a:rPr lang="en-US" sz="1800" b="0" i="0" u="none" strike="noStrike" dirty="0">
                <a:solidFill>
                  <a:srgbClr val="333333"/>
                </a:solidFill>
                <a:effectLst/>
                <a:latin typeface="Franklin Gothic Book" panose="020B0503020102020204" pitchFamily="34" charset="0"/>
              </a:rPr>
              <a:t>Under the Occupational Safety and Health Act, employers are responsible (</a:t>
            </a:r>
            <a:r>
              <a:rPr lang="en-US" sz="1800" b="0" i="0" u="sng" strike="noStrike" dirty="0">
                <a:solidFill>
                  <a:srgbClr val="009999"/>
                </a:solidFill>
                <a:effectLst/>
                <a:latin typeface="Franklin Gothic Book" panose="020B0503020102020204" pitchFamily="34" charset="0"/>
                <a:hlinkClick r:id="rId2"/>
              </a:rPr>
              <a:t>http://www.osha.gov/as/opa/worker/employer-responsibility.html</a:t>
            </a:r>
            <a:r>
              <a:rPr lang="en-US" sz="1800" b="0" i="0" u="none" strike="noStrike" dirty="0">
                <a:solidFill>
                  <a:srgbClr val="333333"/>
                </a:solidFill>
                <a:effectLst/>
                <a:latin typeface="Franklin Gothic Book" panose="020B0503020102020204" pitchFamily="34" charset="0"/>
              </a:rPr>
              <a:t>) for providing a safe and healthy workplace and workers have rights (</a:t>
            </a:r>
            <a:r>
              <a:rPr lang="en-US" sz="1800" b="0" i="0" u="sng" strike="noStrike" dirty="0">
                <a:solidFill>
                  <a:srgbClr val="009999"/>
                </a:solidFill>
                <a:effectLst/>
                <a:latin typeface="Franklin Gothic Book" panose="020B0503020102020204" pitchFamily="34" charset="0"/>
                <a:hlinkClick r:id="rId3"/>
              </a:rPr>
              <a:t>https://www.osha.gov/workers</a:t>
            </a:r>
            <a:r>
              <a:rPr lang="en-US" sz="1800" b="0" i="0" u="none" strike="noStrike" dirty="0">
                <a:solidFill>
                  <a:srgbClr val="333333"/>
                </a:solidFill>
                <a:effectLst/>
                <a:latin typeface="Franklin Gothic Book" panose="020B0503020102020204" pitchFamily="34" charset="0"/>
              </a:rPr>
              <a:t>). OSHA can help answer questions or concerns from employers and workers. OSHA's On-Site Consultation Program (</a:t>
            </a:r>
            <a:r>
              <a:rPr lang="en-US" sz="1800" b="0" i="0" u="sng" strike="noStrike" dirty="0">
                <a:solidFill>
                  <a:srgbClr val="009999"/>
                </a:solidFill>
                <a:effectLst/>
                <a:latin typeface="Franklin Gothic Book" panose="020B0503020102020204" pitchFamily="34" charset="0"/>
                <a:hlinkClick r:id="rId4"/>
              </a:rPr>
              <a:t>https://www.osha.gov/consultation</a:t>
            </a:r>
            <a:r>
              <a:rPr lang="en-US" sz="1800" b="0" i="0" u="none" strike="noStrike" dirty="0">
                <a:solidFill>
                  <a:srgbClr val="333333"/>
                </a:solidFill>
                <a:effectLst/>
                <a:latin typeface="Franklin Gothic Book" panose="020B0503020102020204" pitchFamily="34" charset="0"/>
              </a:rPr>
              <a:t>) offers free and confidential advice to small and medium-sized businesses, with priority given to high-hazard worksites. For more information, contact your regional or area OSHA office (</a:t>
            </a:r>
            <a:r>
              <a:rPr lang="en-US" sz="1800" b="0" i="0" u="sng" strike="noStrike" dirty="0">
                <a:solidFill>
                  <a:srgbClr val="009999"/>
                </a:solidFill>
                <a:effectLst/>
                <a:latin typeface="Franklin Gothic Book" panose="020B0503020102020204" pitchFamily="34" charset="0"/>
                <a:hlinkClick r:id="rId5"/>
              </a:rPr>
              <a:t>https://www.osha.gov/contactus/bystate</a:t>
            </a:r>
            <a:r>
              <a:rPr lang="en-US" sz="1800" b="0" i="0" u="none" strike="noStrike" dirty="0">
                <a:solidFill>
                  <a:srgbClr val="333333"/>
                </a:solidFill>
                <a:effectLst/>
                <a:latin typeface="Franklin Gothic Book" panose="020B0503020102020204" pitchFamily="34" charset="0"/>
              </a:rPr>
              <a:t>), call 1-800-321-OSHA (6742), or visit </a:t>
            </a:r>
            <a:r>
              <a:rPr lang="en-US" sz="1800" b="0" i="0" u="sng" strike="noStrike" dirty="0">
                <a:solidFill>
                  <a:srgbClr val="009999"/>
                </a:solidFill>
                <a:effectLst/>
                <a:latin typeface="Franklin Gothic Book" panose="020B0503020102020204" pitchFamily="34" charset="0"/>
                <a:hlinkClick r:id="rId6"/>
              </a:rPr>
              <a:t>https://www.osha.gov/</a:t>
            </a:r>
            <a:r>
              <a:rPr lang="en-US" sz="1800" b="0" i="0" u="none" strike="noStrike" dirty="0">
                <a:solidFill>
                  <a:srgbClr val="333333"/>
                </a:solidFill>
                <a:effectLst/>
                <a:latin typeface="Franklin Gothic Book" panose="020B0503020102020204" pitchFamily="34" charset="0"/>
              </a:rPr>
              <a:t>.</a:t>
            </a:r>
            <a:r>
              <a:rPr lang="en-US" sz="1800" b="0" i="0" dirty="0">
                <a:solidFill>
                  <a:srgbClr val="000000"/>
                </a:solidFill>
                <a:effectLst/>
                <a:latin typeface="Franklin Gothic Book" panose="020B0503020102020204" pitchFamily="34" charset="0"/>
              </a:rPr>
              <a:t>​</a:t>
            </a:r>
          </a:p>
        </p:txBody>
      </p:sp>
    </p:spTree>
    <p:extLst>
      <p:ext uri="{BB962C8B-B14F-4D97-AF65-F5344CB8AC3E}">
        <p14:creationId xmlns:p14="http://schemas.microsoft.com/office/powerpoint/2010/main" val="20964774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marR="0" lvl="0" indent="0" algn="ctr" defTabSz="914400" rtl="0" eaLnBrk="1" fontAlgn="base" latinLnBrk="0" hangingPunct="1">
              <a:lnSpc>
                <a:spcPct val="100000"/>
              </a:lnSpc>
              <a:spcBef>
                <a:spcPts val="105"/>
              </a:spcBef>
              <a:spcAft>
                <a:spcPct val="0"/>
              </a:spcAft>
              <a:buClrTx/>
              <a:buSzTx/>
              <a:buFontTx/>
              <a:buNone/>
              <a:tabLst/>
              <a:defRPr/>
            </a:pPr>
            <a:r>
              <a:rPr kumimoji="0" sz="1400" b="0" i="0" u="none" strike="noStrike" kern="1200" cap="none" spc="-5" normalizeH="0" baseline="0" noProof="0" dirty="0">
                <a:ln>
                  <a:noFill/>
                </a:ln>
                <a:solidFill>
                  <a:srgbClr val="FFFFFF"/>
                </a:solidFill>
                <a:effectLst/>
                <a:uLnTx/>
                <a:uFillTx/>
                <a:latin typeface="Arial"/>
                <a:ea typeface="+mn-ea"/>
                <a:cs typeface="Arial"/>
              </a:rPr>
              <a:t>BCTD</a:t>
            </a:r>
            <a:r>
              <a:rPr kumimoji="0" sz="1400" b="0" i="0" u="none" strike="noStrike" kern="1200" cap="none" spc="-10" normalizeH="0" baseline="0" noProof="0" dirty="0">
                <a:ln>
                  <a:noFill/>
                </a:ln>
                <a:solidFill>
                  <a:srgbClr val="FFFFFF"/>
                </a:solidFill>
                <a:effectLst/>
                <a:uLnTx/>
                <a:uFillTx/>
                <a:latin typeface="Arial"/>
                <a:ea typeface="+mn-ea"/>
                <a:cs typeface="Arial"/>
              </a:rPr>
              <a:t> </a:t>
            </a:r>
            <a:r>
              <a:rPr kumimoji="0" sz="1400" b="0" i="0" u="none" strike="noStrike" kern="1200" cap="none" spc="0" normalizeH="0" baseline="0" noProof="0" dirty="0">
                <a:ln>
                  <a:noFill/>
                </a:ln>
                <a:solidFill>
                  <a:srgbClr val="FFFFFF"/>
                </a:solidFill>
                <a:effectLst/>
                <a:uLnTx/>
                <a:uFillTx/>
                <a:latin typeface="Arial"/>
                <a:ea typeface="+mn-ea"/>
                <a:cs typeface="Arial"/>
              </a:rPr>
              <a:t>–</a:t>
            </a:r>
            <a:r>
              <a:rPr kumimoji="0" sz="1400" b="0" i="0" u="none" strike="noStrike" kern="1200" cap="none" spc="-95" normalizeH="0" baseline="0" noProof="0" dirty="0">
                <a:ln>
                  <a:noFill/>
                </a:ln>
                <a:solidFill>
                  <a:srgbClr val="FFFFFF"/>
                </a:solidFill>
                <a:effectLst/>
                <a:uLnTx/>
                <a:uFillTx/>
                <a:latin typeface="Arial"/>
                <a:ea typeface="+mn-ea"/>
                <a:cs typeface="Arial"/>
              </a:rPr>
              <a:t> </a:t>
            </a:r>
            <a:r>
              <a:rPr kumimoji="0" sz="1400" b="0" i="0" u="none" strike="noStrike" kern="1200" cap="none" spc="-5" normalizeH="0" baseline="0" noProof="0" dirty="0">
                <a:ln>
                  <a:noFill/>
                </a:ln>
                <a:solidFill>
                  <a:srgbClr val="FFFFFF"/>
                </a:solidFill>
                <a:effectLst/>
                <a:uLnTx/>
                <a:uFillTx/>
                <a:latin typeface="Arial"/>
                <a:ea typeface="+mn-ea"/>
                <a:cs typeface="Arial"/>
              </a:rPr>
              <a:t>AFL</a:t>
            </a:r>
            <a:r>
              <a:rPr kumimoji="0" sz="1400" b="0" i="0" u="none" strike="noStrike" kern="1200" cap="none" spc="-65" normalizeH="0" baseline="0" noProof="0" dirty="0">
                <a:ln>
                  <a:noFill/>
                </a:ln>
                <a:solidFill>
                  <a:srgbClr val="FFFFFF"/>
                </a:solidFill>
                <a:effectLst/>
                <a:uLnTx/>
                <a:uFillTx/>
                <a:latin typeface="Arial"/>
                <a:ea typeface="+mn-ea"/>
                <a:cs typeface="Arial"/>
              </a:rPr>
              <a:t> </a:t>
            </a:r>
            <a:r>
              <a:rPr kumimoji="0" sz="1400" b="0" i="0" u="none" strike="noStrike" kern="1200" cap="none" spc="-5" normalizeH="0" baseline="0" noProof="0" dirty="0">
                <a:ln>
                  <a:noFill/>
                </a:ln>
                <a:solidFill>
                  <a:srgbClr val="FFFFFF"/>
                </a:solidFill>
                <a:effectLst/>
                <a:uLnTx/>
                <a:uFillTx/>
                <a:latin typeface="Arial"/>
                <a:ea typeface="+mn-ea"/>
                <a:cs typeface="Arial"/>
              </a:rPr>
              <a:t>Smart</a:t>
            </a:r>
            <a:r>
              <a:rPr kumimoji="0" sz="1400" b="0" i="0" u="none" strike="noStrike" kern="1200" cap="none" spc="-25" normalizeH="0" baseline="0" noProof="0" dirty="0">
                <a:ln>
                  <a:noFill/>
                </a:ln>
                <a:solidFill>
                  <a:srgbClr val="FFFFFF"/>
                </a:solidFill>
                <a:effectLst/>
                <a:uLnTx/>
                <a:uFillTx/>
                <a:latin typeface="Arial"/>
                <a:ea typeface="+mn-ea"/>
                <a:cs typeface="Arial"/>
              </a:rPr>
              <a:t> </a:t>
            </a:r>
            <a:r>
              <a:rPr kumimoji="0" sz="1400" b="0" i="0" u="none" strike="noStrike" kern="1200" cap="none" spc="-5" normalizeH="0" baseline="0" noProof="0" dirty="0">
                <a:ln>
                  <a:noFill/>
                </a:ln>
                <a:solidFill>
                  <a:srgbClr val="FFFFFF"/>
                </a:solidFill>
                <a:effectLst/>
                <a:uLnTx/>
                <a:uFillTx/>
                <a:latin typeface="Arial"/>
                <a:ea typeface="+mn-ea"/>
                <a:cs typeface="Arial"/>
              </a:rPr>
              <a:t>Mark</a:t>
            </a:r>
            <a:r>
              <a:rPr kumimoji="0" sz="1400" b="0" i="0" u="none" strike="noStrike" kern="1200" cap="none" spc="-30" normalizeH="0" baseline="0" noProof="0" dirty="0">
                <a:ln>
                  <a:noFill/>
                </a:ln>
                <a:solidFill>
                  <a:srgbClr val="FFFFFF"/>
                </a:solidFill>
                <a:effectLst/>
                <a:uLnTx/>
                <a:uFillTx/>
                <a:latin typeface="Arial"/>
                <a:ea typeface="+mn-ea"/>
                <a:cs typeface="Arial"/>
              </a:rPr>
              <a:t> </a:t>
            </a:r>
            <a:r>
              <a:rPr kumimoji="0" sz="1400" b="0" i="0" u="none" strike="noStrike" kern="1200" cap="none" spc="-5" normalizeH="0" baseline="0" noProof="0" dirty="0">
                <a:ln>
                  <a:noFill/>
                </a:ln>
                <a:solidFill>
                  <a:srgbClr val="FFFFFF"/>
                </a:solidFill>
                <a:effectLst/>
                <a:uLnTx/>
                <a:uFillTx/>
                <a:latin typeface="Arial"/>
                <a:ea typeface="+mn-ea"/>
                <a:cs typeface="Arial"/>
              </a:rPr>
              <a:t>Module</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4" name="object 4"/>
          <p:cNvPicPr/>
          <p:nvPr/>
        </p:nvPicPr>
        <p:blipFill>
          <a:blip r:embed="rId3" cstate="print"/>
          <a:stretch>
            <a:fillRect/>
          </a:stretch>
        </p:blipFill>
        <p:spPr>
          <a:xfrm>
            <a:off x="1537647" y="1528512"/>
            <a:ext cx="6289287" cy="4717450"/>
          </a:xfrm>
          <a:prstGeom prst="rect">
            <a:avLst/>
          </a:prstGeom>
        </p:spPr>
      </p:pic>
      <p:sp>
        <p:nvSpPr>
          <p:cNvPr id="5" name="object 5"/>
          <p:cNvSpPr txBox="1"/>
          <p:nvPr/>
        </p:nvSpPr>
        <p:spPr>
          <a:xfrm>
            <a:off x="3487037" y="2871787"/>
            <a:ext cx="2779395" cy="566822"/>
          </a:xfrm>
          <a:prstGeom prst="rect">
            <a:avLst/>
          </a:prstGeom>
        </p:spPr>
        <p:txBody>
          <a:bodyPr vert="horz" wrap="square" lIns="0" tIns="12700" rIns="0" bIns="0" rtlCol="0">
            <a:spAutoFit/>
          </a:bodyPr>
          <a:lstStyle/>
          <a:p>
            <a:pPr marL="213360" marR="5080" lvl="0" indent="-201295" algn="l" defTabSz="914400" rtl="0" eaLnBrk="1" fontAlgn="base" latinLnBrk="0" hangingPunct="1">
              <a:lnSpc>
                <a:spcPct val="100000"/>
              </a:lnSpc>
              <a:spcBef>
                <a:spcPts val="100"/>
              </a:spcBef>
              <a:spcAft>
                <a:spcPct val="0"/>
              </a:spcAft>
              <a:buClrTx/>
              <a:buSzTx/>
              <a:buFontTx/>
              <a:buNone/>
              <a:tabLst/>
              <a:defRPr/>
            </a:pPr>
            <a:r>
              <a:rPr kumimoji="0" sz="3600" b="0" i="0" u="none" strike="noStrike" kern="1200" cap="none" spc="-5" normalizeH="0" baseline="0" noProof="0" dirty="0">
                <a:ln>
                  <a:noFill/>
                </a:ln>
                <a:solidFill>
                  <a:prstClr val="black"/>
                </a:solidFill>
                <a:effectLst/>
                <a:uLnTx/>
                <a:uFillTx/>
                <a:latin typeface="Comic Sans MS"/>
                <a:ea typeface="+mn-ea"/>
                <a:cs typeface="Comic Sans MS"/>
              </a:rPr>
              <a:t>Questions?</a:t>
            </a:r>
            <a:endParaRPr kumimoji="0" sz="3600" b="0" i="0" u="none" strike="noStrike" kern="1200" cap="none" spc="0" normalizeH="0" baseline="0" noProof="0" dirty="0">
              <a:ln>
                <a:noFill/>
              </a:ln>
              <a:solidFill>
                <a:prstClr val="black"/>
              </a:solidFill>
              <a:effectLst/>
              <a:uLnTx/>
              <a:uFillTx/>
              <a:latin typeface="Comic Sans MS"/>
              <a:ea typeface="+mn-ea"/>
              <a:cs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Initiative Elements: OIS Data</a:t>
            </a:r>
          </a:p>
        </p:txBody>
      </p:sp>
      <p:sp>
        <p:nvSpPr>
          <p:cNvPr id="3" name="Content Placeholder 2"/>
          <p:cNvSpPr>
            <a:spLocks noGrp="1"/>
          </p:cNvSpPr>
          <p:nvPr>
            <p:ph sz="half" idx="1"/>
          </p:nvPr>
        </p:nvSpPr>
        <p:spPr>
          <a:xfrm>
            <a:off x="457200" y="2628901"/>
            <a:ext cx="3714750" cy="571499"/>
          </a:xfrm>
        </p:spPr>
        <p:txBody>
          <a:bodyPr/>
          <a:lstStyle/>
          <a:p>
            <a:r>
              <a:rPr lang="en-US" sz="2400" dirty="0"/>
              <a:t>2015-2020 Federal only </a:t>
            </a:r>
          </a:p>
          <a:p>
            <a:endParaRPr lang="en-US" dirty="0"/>
          </a:p>
          <a:p>
            <a:pPr marL="0" indent="0">
              <a:buNone/>
            </a:pPr>
            <a:endParaRPr lang="en-US" dirty="0"/>
          </a:p>
        </p:txBody>
      </p:sp>
      <p:pic>
        <p:nvPicPr>
          <p:cNvPr id="6" name="Picture 5" descr="OIS Data heat-related Average SIR Reports per year 2015-2020;  Federal only"/>
          <p:cNvPicPr>
            <a:picLocks noChangeAspect="1"/>
          </p:cNvPicPr>
          <p:nvPr/>
        </p:nvPicPr>
        <p:blipFill>
          <a:blip r:embed="rId3"/>
          <a:stretch>
            <a:fillRect/>
          </a:stretch>
        </p:blipFill>
        <p:spPr>
          <a:xfrm>
            <a:off x="800101" y="3429000"/>
            <a:ext cx="3547184" cy="1766292"/>
          </a:xfrm>
          <a:prstGeom prst="rect">
            <a:avLst/>
          </a:prstGeom>
          <a:ln w="9525">
            <a:solidFill>
              <a:schemeClr val="tx1"/>
            </a:solidFill>
          </a:ln>
        </p:spPr>
      </p:pic>
      <p:pic>
        <p:nvPicPr>
          <p:cNvPr id="5" name="Picture 4" descr="OIS Data heat-related Average OSHA Inspections 2015-2020; Fat/Cat OSHA Heat Inspections FY21(8)/FY20(18), 2015-2020, Federal only"/>
          <p:cNvPicPr>
            <a:picLocks noChangeAspect="1"/>
          </p:cNvPicPr>
          <p:nvPr/>
        </p:nvPicPr>
        <p:blipFill>
          <a:blip r:embed="rId4"/>
          <a:stretch>
            <a:fillRect/>
          </a:stretch>
        </p:blipFill>
        <p:spPr>
          <a:xfrm>
            <a:off x="4719454" y="2228850"/>
            <a:ext cx="4115915" cy="2966442"/>
          </a:xfrm>
          <a:prstGeom prst="rect">
            <a:avLst/>
          </a:prstGeom>
          <a:ln w="9525">
            <a:solidFill>
              <a:schemeClr val="tx1"/>
            </a:solidFill>
          </a:ln>
        </p:spPr>
      </p:pic>
    </p:spTree>
    <p:extLst>
      <p:ext uri="{BB962C8B-B14F-4D97-AF65-F5344CB8AC3E}">
        <p14:creationId xmlns:p14="http://schemas.microsoft.com/office/powerpoint/2010/main" val="2221126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Learning </a:t>
            </a:r>
            <a:r>
              <a:rPr lang="en-US" dirty="0">
                <a:solidFill>
                  <a:srgbClr val="1F3D7D"/>
                </a:solidFill>
              </a:rPr>
              <a:t>(1)</a:t>
            </a:r>
          </a:p>
        </p:txBody>
      </p:sp>
      <p:sp>
        <p:nvSpPr>
          <p:cNvPr id="6" name="Content Placeholder 5"/>
          <p:cNvSpPr>
            <a:spLocks noGrp="1"/>
          </p:cNvSpPr>
          <p:nvPr>
            <p:ph idx="1"/>
          </p:nvPr>
        </p:nvSpPr>
        <p:spPr/>
        <p:txBody>
          <a:bodyPr/>
          <a:lstStyle/>
          <a:p>
            <a:pPr marL="0" indent="0">
              <a:spcBef>
                <a:spcPts val="0"/>
              </a:spcBef>
              <a:buNone/>
            </a:pPr>
            <a:r>
              <a:rPr lang="en-US" dirty="0"/>
              <a:t>The Heat Initiative Memo establishes a trigger “</a:t>
            </a:r>
            <a:r>
              <a:rPr lang="en-US" b="1" dirty="0"/>
              <a:t>heat priority days</a:t>
            </a:r>
            <a:r>
              <a:rPr lang="en-US" dirty="0"/>
              <a:t>” – this is when the __________ exceeds 80</a:t>
            </a:r>
            <a:r>
              <a:rPr lang="en-US" dirty="0">
                <a:latin typeface="Arial" panose="020B0604020202020204" pitchFamily="34" charset="0"/>
                <a:cs typeface="Arial" panose="020B0604020202020204" pitchFamily="34" charset="0"/>
              </a:rPr>
              <a:t>º</a:t>
            </a:r>
            <a:r>
              <a:rPr lang="en-US" dirty="0"/>
              <a:t>F</a:t>
            </a:r>
          </a:p>
          <a:p>
            <a:pPr marL="3514725" indent="514350">
              <a:buFont typeface="+mj-lt"/>
              <a:buAutoNum type="alphaLcParenR"/>
            </a:pPr>
            <a:r>
              <a:rPr lang="en-US" dirty="0"/>
              <a:t>Temperature</a:t>
            </a:r>
          </a:p>
          <a:p>
            <a:pPr marL="3514725" indent="514350">
              <a:buFont typeface="+mj-lt"/>
              <a:buAutoNum type="alphaLcParenR"/>
            </a:pPr>
            <a:r>
              <a:rPr lang="en-US" dirty="0"/>
              <a:t>Heat Index</a:t>
            </a:r>
          </a:p>
          <a:p>
            <a:pPr marL="0" indent="0">
              <a:buNone/>
            </a:pPr>
            <a:endParaRPr lang="en-US" dirty="0"/>
          </a:p>
          <a:p>
            <a:pPr marL="0" indent="0">
              <a:buNone/>
            </a:pPr>
            <a:r>
              <a:rPr lang="en-US" dirty="0"/>
              <a:t>                             </a:t>
            </a:r>
            <a:r>
              <a:rPr lang="en-US" sz="3600" b="1" dirty="0"/>
              <a:t>Heat Index</a:t>
            </a:r>
          </a:p>
          <a:p>
            <a:pPr marL="0" indent="0">
              <a:buNone/>
            </a:pPr>
            <a:endParaRPr lang="en-US" dirty="0"/>
          </a:p>
        </p:txBody>
      </p:sp>
    </p:spTree>
    <p:extLst>
      <p:ext uri="{BB962C8B-B14F-4D97-AF65-F5344CB8AC3E}">
        <p14:creationId xmlns:p14="http://schemas.microsoft.com/office/powerpoint/2010/main" val="324940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A8447B-1A32-44AF-8DA1-E7C06AAE9523}"/>
              </a:ext>
            </a:extLst>
          </p:cNvPr>
          <p:cNvSpPr txBox="1"/>
          <p:nvPr/>
        </p:nvSpPr>
        <p:spPr>
          <a:xfrm>
            <a:off x="304800" y="762000"/>
            <a:ext cx="3733800" cy="5509200"/>
          </a:xfrm>
          <a:prstGeom prst="rect">
            <a:avLst/>
          </a:prstGeom>
          <a:noFill/>
        </p:spPr>
        <p:txBody>
          <a:bodyPr wrap="square">
            <a:spAutoFit/>
          </a:bodyPr>
          <a:lstStyle/>
          <a:p>
            <a:pPr algn="l"/>
            <a:r>
              <a:rPr lang="en-US" sz="2200" b="1" i="0" dirty="0">
                <a:solidFill>
                  <a:srgbClr val="222222"/>
                </a:solidFill>
                <a:effectLst/>
                <a:latin typeface="Helvetica Neue"/>
              </a:rPr>
              <a:t>Heat-related Illness</a:t>
            </a:r>
            <a:endParaRPr lang="en-US" sz="2200" b="0" i="0" dirty="0">
              <a:solidFill>
                <a:srgbClr val="222222"/>
              </a:solidFill>
              <a:effectLst/>
              <a:latin typeface="Helvetica Neue"/>
            </a:endParaRPr>
          </a:p>
          <a:p>
            <a:pPr algn="l"/>
            <a:r>
              <a:rPr lang="en-US" sz="2200" b="0" i="0" dirty="0">
                <a:solidFill>
                  <a:srgbClr val="333333"/>
                </a:solidFill>
                <a:effectLst/>
                <a:latin typeface="Helvetica Neue"/>
              </a:rPr>
              <a:t>Although heat hazards are common in indoor and outdoor work environments, heat-related illness and fatalities are preventable. Many risk factors contribute to the risk for heat-related illness (see Figure 1.). A heat-related illness occurs when there is an increase in the worker's core body temperature above healthy levels. As core temperature rises, the body is less able to perform normal functions. </a:t>
            </a:r>
          </a:p>
        </p:txBody>
      </p:sp>
      <p:pic>
        <p:nvPicPr>
          <p:cNvPr id="1026" name="Picture 2" descr="Figure 1. Heat-related illness risk factors (NIOSH 2016).">
            <a:extLst>
              <a:ext uri="{FF2B5EF4-FFF2-40B4-BE49-F238E27FC236}">
                <a16:creationId xmlns:a16="http://schemas.microsoft.com/office/drawing/2014/main" id="{09B2DBF9-B70A-442B-8B15-F53160EAD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110" y="1219200"/>
            <a:ext cx="4806802"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0237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7">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518592"/>
      </a:hlink>
      <a:folHlink>
        <a:srgbClr val="6B56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pui xmlns="90433dba-107d-4b9e-940f-3766d86c3499" xsi:nil="true"/>
    <_Flow_SignoffStatus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5E7B34-CA29-458C-868A-CBC4BF003962}">
  <ds:schemaRefs>
    <ds:schemaRef ds:uri="http://schemas.microsoft.com/office/2006/metadata/properties"/>
    <ds:schemaRef ds:uri="http://schemas.microsoft.com/office/infopath/2007/PartnerControls"/>
    <ds:schemaRef ds:uri="90433dba-107d-4b9e-940f-3766d86c3499"/>
    <ds:schemaRef ds:uri="a75f71b9-dc79-41da-af3d-5486b07b51b9"/>
  </ds:schemaRefs>
</ds:datastoreItem>
</file>

<file path=customXml/itemProps2.xml><?xml version="1.0" encoding="utf-8"?>
<ds:datastoreItem xmlns:ds="http://schemas.openxmlformats.org/officeDocument/2006/customXml" ds:itemID="{7B10B211-14AC-415F-B0E6-5096687A2F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91795C-9E81-4DAD-8A95-174D8171AF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5025</TotalTime>
  <Words>3957</Words>
  <Application>Microsoft Office PowerPoint</Application>
  <PresentationFormat>On-screen Show (4:3)</PresentationFormat>
  <Paragraphs>404</Paragraphs>
  <Slides>65</Slides>
  <Notes>20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Urban</vt:lpstr>
      <vt:lpstr>PowerPoint Presentation</vt:lpstr>
      <vt:lpstr>Objectives  By the end of this presentation, you will be able to:</vt:lpstr>
      <vt:lpstr>Heat initiative elements</vt:lpstr>
      <vt:lpstr>Heat Initiative Element: the Memo</vt:lpstr>
      <vt:lpstr>Heat Initiative Elements: Scope</vt:lpstr>
      <vt:lpstr>Heat Initiative Elements: BLS Data </vt:lpstr>
      <vt:lpstr>Heat Initiative Elements: OIS Data</vt:lpstr>
      <vt:lpstr>Check Your Learning (1)</vt:lpstr>
      <vt:lpstr>PowerPoint Presentation</vt:lpstr>
      <vt:lpstr>PowerPoint Presentation</vt:lpstr>
      <vt:lpstr>What Is Heat Stress?</vt:lpstr>
      <vt:lpstr>Types of Heat-Related Disorders</vt:lpstr>
      <vt:lpstr>Heat Stroke</vt:lpstr>
      <vt:lpstr>Heat Stoke Symptoms</vt:lpstr>
      <vt:lpstr>Heat Stroke First Aid</vt:lpstr>
      <vt:lpstr>Heat Exhaustion </vt:lpstr>
      <vt:lpstr>Heat Exhaustion First Aid</vt:lpstr>
      <vt:lpstr>Heat Cramps</vt:lpstr>
      <vt:lpstr>Heat Cramp First Aid</vt:lpstr>
      <vt:lpstr>Heat Syncope</vt:lpstr>
      <vt:lpstr>Heat Syncope First Aid</vt:lpstr>
      <vt:lpstr>Heat Rash</vt:lpstr>
      <vt:lpstr>PowerPoint Presentation</vt:lpstr>
      <vt:lpstr>Heat Rash First Aid</vt:lpstr>
      <vt:lpstr>PowerPoint Presentation</vt:lpstr>
      <vt:lpstr>PowerPoint Presentation</vt:lpstr>
      <vt:lpstr>PowerPoint Presentation</vt:lpstr>
      <vt:lpstr>PowerPoint Presentation</vt:lpstr>
      <vt:lpstr>PowerPoint Presentation</vt:lpstr>
      <vt:lpstr>Improvements to OSHA-NIOSH Heat App</vt:lpstr>
      <vt:lpstr>OSHA-NIOSH Heat App</vt:lpstr>
      <vt:lpstr>OSHA-NIOSH Heat App</vt:lpstr>
      <vt:lpstr>OSHA-NIOSH Heat App</vt:lpstr>
      <vt:lpstr>OSHA-NIOSH Heat App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Information </vt:lpstr>
      <vt:lpstr>Key Information cont. </vt:lpstr>
      <vt:lpstr>Check Your Learning (2)</vt:lpstr>
      <vt:lpstr>Heat Stress Risk Factors</vt:lpstr>
      <vt:lpstr>Heat Stress Risk Factors cont.</vt:lpstr>
      <vt:lpstr>Notable Heat Illness Statistics</vt:lpstr>
      <vt:lpstr>PowerPoint Presentation</vt:lpstr>
      <vt:lpstr>Available Heat Stress Controls</vt:lpstr>
      <vt:lpstr>Available Heat Stress Controls</vt:lpstr>
      <vt:lpstr>Available Heat Stress Controls</vt:lpstr>
      <vt:lpstr>How Do I Prevent Heat Stress?</vt:lpstr>
      <vt:lpstr>How Do I Prevent Heat Stress?</vt:lpstr>
      <vt:lpstr>How Do I Prevent Heat Stress?</vt:lpstr>
      <vt:lpstr>What Resources Are Available to Me?</vt:lpstr>
      <vt:lpstr>What Resources Are Available to 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Management Kickoff</dc:title>
  <dc:creator>Dale Krupinski</dc:creator>
  <cp:lastModifiedBy>Curtis R. Devillers</cp:lastModifiedBy>
  <cp:revision>125</cp:revision>
  <cp:lastPrinted>2011-07-19T17:53:20Z</cp:lastPrinted>
  <dcterms:created xsi:type="dcterms:W3CDTF">2011-01-22T03:25:37Z</dcterms:created>
  <dcterms:modified xsi:type="dcterms:W3CDTF">2023-03-16T15:31:31Z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