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37"/>
  </p:notesMasterIdLst>
  <p:sldIdLst>
    <p:sldId id="262" r:id="rId5"/>
    <p:sldId id="258" r:id="rId6"/>
    <p:sldId id="267" r:id="rId7"/>
    <p:sldId id="268" r:id="rId8"/>
    <p:sldId id="269" r:id="rId9"/>
    <p:sldId id="271" r:id="rId10"/>
    <p:sldId id="266" r:id="rId11"/>
    <p:sldId id="265" r:id="rId12"/>
    <p:sldId id="276" r:id="rId13"/>
    <p:sldId id="275" r:id="rId14"/>
    <p:sldId id="274" r:id="rId15"/>
    <p:sldId id="273" r:id="rId16"/>
    <p:sldId id="272" r:id="rId17"/>
    <p:sldId id="284" r:id="rId18"/>
    <p:sldId id="283" r:id="rId19"/>
    <p:sldId id="282" r:id="rId20"/>
    <p:sldId id="281" r:id="rId21"/>
    <p:sldId id="280" r:id="rId22"/>
    <p:sldId id="279" r:id="rId23"/>
    <p:sldId id="278" r:id="rId24"/>
    <p:sldId id="277" r:id="rId25"/>
    <p:sldId id="290" r:id="rId26"/>
    <p:sldId id="289" r:id="rId27"/>
    <p:sldId id="288" r:id="rId28"/>
    <p:sldId id="287" r:id="rId29"/>
    <p:sldId id="292" r:id="rId30"/>
    <p:sldId id="291" r:id="rId31"/>
    <p:sldId id="286" r:id="rId32"/>
    <p:sldId id="285" r:id="rId33"/>
    <p:sldId id="294" r:id="rId34"/>
    <p:sldId id="367" r:id="rId35"/>
    <p:sldId id="36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8A34F-9C5E-4EFD-1E5E-4F4A59D1EAEC}" v="10" dt="2022-05-06T12:08:03.119"/>
    <p1510:client id="{DA83A028-15C9-4CC4-90EE-ED694BFAE952}" v="4" dt="2022-01-14T20:31:13.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417" autoAdjust="0"/>
  </p:normalViewPr>
  <p:slideViewPr>
    <p:cSldViewPr snapToGrid="0">
      <p:cViewPr varScale="1">
        <p:scale>
          <a:sx n="87" d="100"/>
          <a:sy n="87" d="100"/>
        </p:scale>
        <p:origin x="23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42C7A-9D6F-445B-B3B6-1C2C8FAF1E65}" type="datetimeFigureOut">
              <a:rPr lang="en-US" smtClean="0"/>
              <a:t>3/16/2023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DCA73-64CF-43A1-B501-149E5611DAEB}" type="slidenum">
              <a:rPr lang="en-US" smtClean="0"/>
              <a:t>‹#›</a:t>
            </a:fld>
            <a:endParaRPr lang="en-US"/>
          </a:p>
        </p:txBody>
      </p:sp>
    </p:spTree>
    <p:extLst>
      <p:ext uri="{BB962C8B-B14F-4D97-AF65-F5344CB8AC3E}">
        <p14:creationId xmlns:p14="http://schemas.microsoft.com/office/powerpoint/2010/main" val="386892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3</a:t>
            </a:fld>
            <a:endParaRPr lang="en-US"/>
          </a:p>
        </p:txBody>
      </p:sp>
    </p:spTree>
    <p:extLst>
      <p:ext uri="{BB962C8B-B14F-4D97-AF65-F5344CB8AC3E}">
        <p14:creationId xmlns:p14="http://schemas.microsoft.com/office/powerpoint/2010/main" val="2617279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50" indent="-247650">
              <a:lnSpc>
                <a:spcPct val="120000"/>
              </a:lnSpc>
            </a:pPr>
            <a:r>
              <a:rPr lang="en-US" altLang="en-US" b="1" u="sng" dirty="0">
                <a:solidFill>
                  <a:srgbClr val="FF0000"/>
                </a:solidFill>
              </a:rPr>
              <a:t>APPLICABLE OSHA STANDARD</a:t>
            </a:r>
            <a:endParaRPr lang="en-US" altLang="en-US" b="1" dirty="0">
              <a:solidFill>
                <a:srgbClr val="FF0000"/>
              </a:solidFill>
            </a:endParaRPr>
          </a:p>
          <a:p>
            <a:r>
              <a:rPr lang="en-US" b="1" dirty="0"/>
              <a:t>1926.1423(c)(3)</a:t>
            </a:r>
            <a:r>
              <a:rPr lang="en-US" dirty="0"/>
              <a:t>Equipment manufactured after November 8, 2011 must be equipped so as to provide safe access and egress between the ground and the operator work station(s), including the forward and rear positions, by the provision of devices such as steps, handholds, ladders, and guardrails/railings/grabrails. These devices must meet the following criteria: </a:t>
            </a:r>
          </a:p>
          <a:p>
            <a:pPr lvl="1"/>
            <a:r>
              <a:rPr lang="en-US" b="1" dirty="0"/>
              <a:t>1926.1423(c)(3)(</a:t>
            </a:r>
            <a:r>
              <a:rPr lang="en-US" b="1" dirty="0" err="1"/>
              <a:t>i</a:t>
            </a:r>
            <a:r>
              <a:rPr lang="en-US" b="1" dirty="0"/>
              <a:t>)</a:t>
            </a:r>
            <a:r>
              <a:rPr lang="en-US" dirty="0"/>
              <a:t>Steps, handholds, ladders and guardrails/railings/grabrails must meet the criteria of SAE J185 (May 2003) (incorporated by reference, </a:t>
            </a:r>
            <a:r>
              <a:rPr lang="en-US" i="1" dirty="0"/>
              <a:t>see</a:t>
            </a:r>
            <a:r>
              <a:rPr lang="en-US" dirty="0"/>
              <a:t> § 1926.6) or ISO 11660-2:1994(E) (incorporated by reference, </a:t>
            </a:r>
            <a:r>
              <a:rPr lang="en-US" i="1" dirty="0"/>
              <a:t>see</a:t>
            </a:r>
            <a:r>
              <a:rPr lang="en-US" dirty="0"/>
              <a:t> § 1926.6) except where infeasible. </a:t>
            </a:r>
          </a:p>
          <a:p>
            <a:pPr lvl="1"/>
            <a:r>
              <a:rPr lang="en-US" b="1" dirty="0"/>
              <a:t>1926.1423(c)(3)(ii)</a:t>
            </a:r>
            <a:r>
              <a:rPr lang="en-US" dirty="0"/>
              <a:t>Walking/stepping surfaces, except for crawler treads, must have slip-resistant features/properties (such as diamond plate metal, strategically placed grip tape, expanded metal, or slip-resistant paint).</a:t>
            </a:r>
            <a:endParaRPr lang="en-US" altLang="en-US"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18</a:t>
            </a:fld>
            <a:endParaRPr lang="en-US"/>
          </a:p>
        </p:txBody>
      </p:sp>
    </p:spTree>
    <p:extLst>
      <p:ext uri="{BB962C8B-B14F-4D97-AF65-F5344CB8AC3E}">
        <p14:creationId xmlns:p14="http://schemas.microsoft.com/office/powerpoint/2010/main" val="162851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1926.1425(b) </a:t>
            </a:r>
            <a:r>
              <a:rPr lang="en-US" dirty="0"/>
              <a:t>While the operator is not moving a suspended load, no employee must be within the fall zone, except for employees: </a:t>
            </a:r>
          </a:p>
          <a:p>
            <a:endParaRPr lang="en-US" b="1" dirty="0"/>
          </a:p>
          <a:p>
            <a:r>
              <a:rPr lang="en-US" b="1" dirty="0"/>
              <a:t>1926.1425(b)(1)</a:t>
            </a:r>
            <a:endParaRPr lang="en-US" dirty="0"/>
          </a:p>
          <a:p>
            <a:r>
              <a:rPr lang="en-US" dirty="0"/>
              <a:t>Engaged in hooking, unhooking or guiding a load; </a:t>
            </a:r>
          </a:p>
          <a:p>
            <a:endParaRPr lang="en-US" b="1" dirty="0"/>
          </a:p>
          <a:p>
            <a:r>
              <a:rPr lang="en-US" b="1" dirty="0"/>
              <a:t>1926.1425(b)(2)</a:t>
            </a:r>
            <a:endParaRPr lang="en-US" dirty="0"/>
          </a:p>
          <a:p>
            <a:r>
              <a:rPr lang="en-US" dirty="0"/>
              <a:t>Engaged in the initial attachment of the load to a component or structure; or </a:t>
            </a:r>
          </a:p>
          <a:p>
            <a:endParaRPr lang="en-US" b="1" dirty="0"/>
          </a:p>
          <a:p>
            <a:r>
              <a:rPr lang="en-US" b="1" dirty="0"/>
              <a:t>1926.1425(b)(3)</a:t>
            </a:r>
            <a:endParaRPr lang="en-US" dirty="0"/>
          </a:p>
          <a:p>
            <a:r>
              <a:rPr lang="en-US" dirty="0"/>
              <a:t>Operating a concrete hopper or concrete bucket.</a:t>
            </a:r>
            <a:endParaRPr lang="en-US" altLang="en-US"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26</a:t>
            </a:fld>
            <a:endParaRPr lang="en-US"/>
          </a:p>
        </p:txBody>
      </p:sp>
    </p:spTree>
    <p:extLst>
      <p:ext uri="{BB962C8B-B14F-4D97-AF65-F5344CB8AC3E}">
        <p14:creationId xmlns:p14="http://schemas.microsoft.com/office/powerpoint/2010/main" val="288143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baseline="0" dirty="0"/>
              <a:t>Source: </a:t>
            </a:r>
            <a:r>
              <a:rPr lang="en-US" altLang="en-US" dirty="0"/>
              <a:t>OSHA.gov </a:t>
            </a:r>
            <a:endParaRPr lang="en-US" baseline="0"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4</a:t>
            </a:fld>
            <a:endParaRPr lang="en-US"/>
          </a:p>
        </p:txBody>
      </p:sp>
    </p:spTree>
    <p:extLst>
      <p:ext uri="{BB962C8B-B14F-4D97-AF65-F5344CB8AC3E}">
        <p14:creationId xmlns:p14="http://schemas.microsoft.com/office/powerpoint/2010/main" val="267852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baseline="0" dirty="0"/>
              <a:t>Source: </a:t>
            </a:r>
            <a:r>
              <a:rPr lang="en-US" altLang="en-US" dirty="0"/>
              <a:t>OSHA.gov </a:t>
            </a:r>
            <a:endParaRPr lang="en-US" baseline="0"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5</a:t>
            </a:fld>
            <a:endParaRPr lang="en-US"/>
          </a:p>
        </p:txBody>
      </p:sp>
    </p:spTree>
    <p:extLst>
      <p:ext uri="{BB962C8B-B14F-4D97-AF65-F5344CB8AC3E}">
        <p14:creationId xmlns:p14="http://schemas.microsoft.com/office/powerpoint/2010/main" val="391246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baseline="0" dirty="0"/>
              <a:t>Source: </a:t>
            </a:r>
            <a:r>
              <a:rPr lang="en-US" altLang="en-US" dirty="0"/>
              <a:t>OSHA.gov </a:t>
            </a:r>
            <a:endParaRPr lang="en-US" baseline="0"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6</a:t>
            </a:fld>
            <a:endParaRPr lang="en-US"/>
          </a:p>
        </p:txBody>
      </p:sp>
    </p:spTree>
    <p:extLst>
      <p:ext uri="{BB962C8B-B14F-4D97-AF65-F5344CB8AC3E}">
        <p14:creationId xmlns:p14="http://schemas.microsoft.com/office/powerpoint/2010/main" val="353599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a:t>
            </a:r>
            <a:r>
              <a:rPr lang="en-US" altLang="en-US" dirty="0"/>
              <a:t>OSHA.gov </a:t>
            </a:r>
            <a:endParaRPr lang="en-US" baseline="0"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7</a:t>
            </a:fld>
            <a:endParaRPr lang="en-US"/>
          </a:p>
        </p:txBody>
      </p:sp>
    </p:spTree>
    <p:extLst>
      <p:ext uri="{BB962C8B-B14F-4D97-AF65-F5344CB8AC3E}">
        <p14:creationId xmlns:p14="http://schemas.microsoft.com/office/powerpoint/2010/main" val="75351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9</a:t>
            </a:fld>
            <a:endParaRPr lang="en-US"/>
          </a:p>
        </p:txBody>
      </p:sp>
    </p:spTree>
    <p:extLst>
      <p:ext uri="{BB962C8B-B14F-4D97-AF65-F5344CB8AC3E}">
        <p14:creationId xmlns:p14="http://schemas.microsoft.com/office/powerpoint/2010/main" val="177155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 illustration</a:t>
            </a:r>
            <a:r>
              <a:rPr lang="en-US" altLang="en-US" baseline="0" dirty="0"/>
              <a:t> of the signals must be posted on the equipment or in the vicinity of the operations.</a:t>
            </a:r>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12</a:t>
            </a:fld>
            <a:endParaRPr lang="en-US"/>
          </a:p>
        </p:txBody>
      </p:sp>
    </p:spTree>
    <p:extLst>
      <p:ext uri="{BB962C8B-B14F-4D97-AF65-F5344CB8AC3E}">
        <p14:creationId xmlns:p14="http://schemas.microsoft.com/office/powerpoint/2010/main" val="1769515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b="1" dirty="0"/>
              <a:t>1926.1424(a)(2)</a:t>
            </a:r>
            <a:r>
              <a:rPr lang="en-US" dirty="0"/>
              <a:t>To prevent employees from entering these hazard areas, the employer must:</a:t>
            </a:r>
          </a:p>
          <a:p>
            <a:pPr lvl="1">
              <a:lnSpc>
                <a:spcPct val="130000"/>
              </a:lnSpc>
            </a:pPr>
            <a:r>
              <a:rPr lang="en-US" dirty="0"/>
              <a:t> </a:t>
            </a:r>
            <a:r>
              <a:rPr lang="en-US" b="1" dirty="0"/>
              <a:t>1926.1424(a)(2)(</a:t>
            </a:r>
            <a:r>
              <a:rPr lang="en-US" b="1" dirty="0" err="1"/>
              <a:t>i</a:t>
            </a:r>
            <a:r>
              <a:rPr lang="en-US" b="1" dirty="0"/>
              <a:t>)</a:t>
            </a:r>
            <a:r>
              <a:rPr lang="en-US" dirty="0"/>
              <a:t>Train each employee assigned to work on or near the equipment ("authorized personnel") in how to recognize struck-by and pinch/crush hazard areas posed by the rotating superstructure. </a:t>
            </a:r>
          </a:p>
          <a:p>
            <a:pPr lvl="1">
              <a:lnSpc>
                <a:spcPct val="130000"/>
              </a:lnSpc>
            </a:pPr>
            <a:r>
              <a:rPr lang="en-US" b="1" dirty="0"/>
              <a:t>1926.1424(a)(2)(ii)</a:t>
            </a:r>
            <a:r>
              <a:rPr lang="en-US" dirty="0"/>
              <a:t>Erect and maintain control lines, warning lines, railings or similar barriers to mark the boundaries of the hazard areas. </a:t>
            </a:r>
            <a:r>
              <a:rPr lang="en-US" i="1" dirty="0"/>
              <a:t>Exception:</a:t>
            </a:r>
            <a:r>
              <a:rPr lang="en-US" dirty="0"/>
              <a:t> When the employer can demonstrate that it is neither feasible to erect such barriers on the ground nor on the equipment, the hazard areas must be clearly marked by a combination of warning signs (such as "Danger--Swing/Crush Zone") and high visibility markings on the equipment that identify the hazard areas. In addition, the employer must train each employee to understand what these markings signify.</a:t>
            </a:r>
            <a:endParaRPr lang="en-US" altLang="en-US"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15</a:t>
            </a:fld>
            <a:endParaRPr lang="en-US"/>
          </a:p>
        </p:txBody>
      </p:sp>
    </p:spTree>
    <p:extLst>
      <p:ext uri="{BB962C8B-B14F-4D97-AF65-F5344CB8AC3E}">
        <p14:creationId xmlns:p14="http://schemas.microsoft.com/office/powerpoint/2010/main" val="976016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1926.1433(d)(7)(iii)(C) </a:t>
            </a:r>
            <a:r>
              <a:rPr lang="en-US" dirty="0"/>
              <a:t>Windows must be of safety glass or material with similar optical and safety properties, that introduce no visible distortion or otherwise obscure visibility that interferes with the safe operation of the equipment.</a:t>
            </a:r>
            <a:endParaRPr lang="en-US" altLang="en-US" dirty="0"/>
          </a:p>
          <a:p>
            <a:endParaRPr lang="en-US" dirty="0"/>
          </a:p>
        </p:txBody>
      </p:sp>
      <p:sp>
        <p:nvSpPr>
          <p:cNvPr id="4" name="Slide Number Placeholder 3"/>
          <p:cNvSpPr>
            <a:spLocks noGrp="1"/>
          </p:cNvSpPr>
          <p:nvPr>
            <p:ph type="sldNum" sz="quarter" idx="5"/>
          </p:nvPr>
        </p:nvSpPr>
        <p:spPr/>
        <p:txBody>
          <a:bodyPr/>
          <a:lstStyle/>
          <a:p>
            <a:fld id="{929DCA73-64CF-43A1-B501-149E5611DAEB}" type="slidenum">
              <a:rPr lang="en-US" smtClean="0"/>
              <a:t>16</a:t>
            </a:fld>
            <a:endParaRPr lang="en-US"/>
          </a:p>
        </p:txBody>
      </p:sp>
    </p:spTree>
    <p:extLst>
      <p:ext uri="{BB962C8B-B14F-4D97-AF65-F5344CB8AC3E}">
        <p14:creationId xmlns:p14="http://schemas.microsoft.com/office/powerpoint/2010/main" val="205447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7C6118-1C46-498E-B8FA-77F4895F921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1520874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7C6118-1C46-498E-B8FA-77F4895F921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143370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7C6118-1C46-498E-B8FA-77F4895F921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148920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7C6118-1C46-498E-B8FA-77F4895F921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58033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7C6118-1C46-498E-B8FA-77F4895F921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169471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7C6118-1C46-498E-B8FA-77F4895F9219}"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321368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7C6118-1C46-498E-B8FA-77F4895F9219}"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184966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C6118-1C46-498E-B8FA-77F4895F9219}"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227499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C6118-1C46-498E-B8FA-77F4895F9219}"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35070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7C6118-1C46-498E-B8FA-77F4895F9219}"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75989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7C6118-1C46-498E-B8FA-77F4895F9219}"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71A24-44D2-44C7-BD4C-FDC6E73C933E}" type="slidenum">
              <a:rPr lang="en-US" smtClean="0"/>
              <a:t>‹#›</a:t>
            </a:fld>
            <a:endParaRPr lang="en-US"/>
          </a:p>
        </p:txBody>
      </p:sp>
    </p:spTree>
    <p:extLst>
      <p:ext uri="{BB962C8B-B14F-4D97-AF65-F5344CB8AC3E}">
        <p14:creationId xmlns:p14="http://schemas.microsoft.com/office/powerpoint/2010/main" val="83512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C6118-1C46-498E-B8FA-77F4895F9219}" type="datetimeFigureOut">
              <a:rPr lang="en-US" smtClean="0"/>
              <a:t>3/16/2023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71A24-44D2-44C7-BD4C-FDC6E73C933E}" type="slidenum">
              <a:rPr lang="en-US" smtClean="0"/>
              <a:t>‹#›</a:t>
            </a:fld>
            <a:endParaRPr lang="en-US"/>
          </a:p>
        </p:txBody>
      </p:sp>
    </p:spTree>
    <p:extLst>
      <p:ext uri="{BB962C8B-B14F-4D97-AF65-F5344CB8AC3E}">
        <p14:creationId xmlns:p14="http://schemas.microsoft.com/office/powerpoint/2010/main" val="3262390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osha.gov/pls/oshaweb/owalink.query_links?src_doc_type=STANDARDS&amp;src_unique_file=1926_1417&amp;src_anchor_name=1926.1417(c)(1)"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osha.gov/workers" TargetMode="External"/><Relationship Id="rId2" Type="http://schemas.openxmlformats.org/officeDocument/2006/relationships/hyperlink" Target="http://www.osha.gov/as/opa/worker/employer-responsibility.html" TargetMode="External"/><Relationship Id="rId1" Type="http://schemas.openxmlformats.org/officeDocument/2006/relationships/slideLayout" Target="../slideLayouts/slideLayout7.xml"/><Relationship Id="rId6" Type="http://schemas.openxmlformats.org/officeDocument/2006/relationships/hyperlink" Target="https://www.osha.gov/" TargetMode="External"/><Relationship Id="rId5" Type="http://schemas.openxmlformats.org/officeDocument/2006/relationships/hyperlink" Target="https://www.osha.gov/contactus/bystate" TargetMode="External"/><Relationship Id="rId4" Type="http://schemas.openxmlformats.org/officeDocument/2006/relationships/hyperlink" Target="https://www.osha.gov/consultation"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BE6CBC-F9A2-4DAE-90B5-45DC4167E71E}"/>
              </a:ext>
            </a:extLst>
          </p:cNvPr>
          <p:cNvSpPr txBox="1"/>
          <p:nvPr/>
        </p:nvSpPr>
        <p:spPr>
          <a:xfrm>
            <a:off x="1955414" y="2136338"/>
            <a:ext cx="5233171" cy="2631490"/>
          </a:xfrm>
          <a:prstGeom prst="rect">
            <a:avLst/>
          </a:prstGeom>
          <a:noFill/>
        </p:spPr>
        <p:txBody>
          <a:bodyPr wrap="square">
            <a:spAutoFit/>
          </a:bodyPr>
          <a:lstStyle/>
          <a:p>
            <a:pPr marL="0" marR="0">
              <a:spcBef>
                <a:spcPts val="0"/>
              </a:spcBef>
              <a:spcAft>
                <a:spcPts val="0"/>
              </a:spcAft>
            </a:pPr>
            <a:r>
              <a:rPr lang="en-US" sz="5500" dirty="0">
                <a:effectLst/>
                <a:latin typeface="Times New Roman" panose="02020603050405020304" pitchFamily="18" charset="0"/>
                <a:ea typeface="Calibri" panose="020F0502020204030204" pitchFamily="34" charset="0"/>
              </a:rPr>
              <a:t>1926 Subpart CC</a:t>
            </a:r>
          </a:p>
          <a:p>
            <a:pPr marL="0" marR="0">
              <a:spcBef>
                <a:spcPts val="0"/>
              </a:spcBef>
              <a:spcAft>
                <a:spcPts val="0"/>
              </a:spcAft>
            </a:pPr>
            <a:endParaRPr lang="en-US" sz="5500" dirty="0">
              <a:latin typeface="Times New Roman" panose="02020603050405020304" pitchFamily="18" charset="0"/>
              <a:ea typeface="Calibri" panose="020F0502020204030204" pitchFamily="34" charset="0"/>
            </a:endParaRPr>
          </a:p>
          <a:p>
            <a:pPr marL="0" marR="0" algn="ctr">
              <a:spcBef>
                <a:spcPts val="0"/>
              </a:spcBef>
              <a:spcAft>
                <a:spcPts val="0"/>
              </a:spcAft>
            </a:pPr>
            <a:r>
              <a:rPr lang="en-US" sz="5500" dirty="0">
                <a:effectLst/>
                <a:latin typeface="Times New Roman" panose="02020603050405020304" pitchFamily="18" charset="0"/>
                <a:ea typeface="Calibri" panose="020F0502020204030204" pitchFamily="34" charset="0"/>
              </a:rPr>
              <a:t>Cranes</a:t>
            </a:r>
          </a:p>
        </p:txBody>
      </p:sp>
      <p:pic>
        <p:nvPicPr>
          <p:cNvPr id="1026" name="Picture 2">
            <a:extLst>
              <a:ext uri="{FF2B5EF4-FFF2-40B4-BE49-F238E27FC236}">
                <a16:creationId xmlns:a16="http://schemas.microsoft.com/office/drawing/2014/main" id="{F5F523B0-7755-440E-B165-3EDEF7186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399" y="413821"/>
            <a:ext cx="35052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649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C31EAB66-44E0-47BA-AF26-B6F73E958BCB}"/>
              </a:ext>
            </a:extLst>
          </p:cNvPr>
          <p:cNvSpPr txBox="1"/>
          <p:nvPr/>
        </p:nvSpPr>
        <p:spPr>
          <a:xfrm>
            <a:off x="201880" y="560580"/>
            <a:ext cx="8704614" cy="5940088"/>
          </a:xfrm>
          <a:prstGeom prst="rect">
            <a:avLst/>
          </a:prstGeom>
          <a:noFill/>
        </p:spPr>
        <p:txBody>
          <a:bodyPr wrap="square">
            <a:spAutoFit/>
          </a:bodyPr>
          <a:lstStyle/>
          <a:p>
            <a:r>
              <a:rPr lang="en-US" sz="2000" b="1" dirty="0"/>
              <a:t>Conditions and actions that create hazardous environments</a:t>
            </a:r>
            <a:r>
              <a:rPr lang="en-US" sz="2000" b="1" baseline="0" dirty="0"/>
              <a:t> for crane operations cont.</a:t>
            </a:r>
          </a:p>
          <a:p>
            <a:endParaRPr lang="en-US" sz="2000" b="1" baseline="0" dirty="0"/>
          </a:p>
          <a:p>
            <a:r>
              <a:rPr lang="en-US" sz="2000" b="1" baseline="0" dirty="0"/>
              <a:t>7. Working too close to power lines. </a:t>
            </a:r>
          </a:p>
          <a:p>
            <a:pPr marL="800100" lvl="1" indent="-342900">
              <a:buFont typeface="Arial" panose="020B0604020202020204" pitchFamily="34" charset="0"/>
              <a:buChar char="•"/>
            </a:pPr>
            <a:r>
              <a:rPr lang="en-US" sz="2000" baseline="0" dirty="0"/>
              <a:t>Solution: Watch for overhead power lines and maintain safe working clearance of at least 20 feet from energized electrical lines.</a:t>
            </a:r>
          </a:p>
          <a:p>
            <a:r>
              <a:rPr lang="en-US" sz="2000" b="1" baseline="0" dirty="0"/>
              <a:t>8. Improper exhaust systems. </a:t>
            </a:r>
          </a:p>
          <a:p>
            <a:pPr marL="800100" lvl="1" indent="-342900">
              <a:buFont typeface="Arial" panose="020B0604020202020204" pitchFamily="34" charset="0"/>
              <a:buChar char="•"/>
            </a:pPr>
            <a:r>
              <a:rPr lang="en-US" sz="2000" baseline="0" dirty="0"/>
              <a:t>Solution: Ensure equipment exhaust is properly maintained and is in proper working condition.</a:t>
            </a:r>
          </a:p>
          <a:p>
            <a:r>
              <a:rPr lang="en-US" sz="2000" b="1" baseline="0" dirty="0"/>
              <a:t>9. Shattered windows. </a:t>
            </a:r>
          </a:p>
          <a:p>
            <a:pPr marL="800100" lvl="1" indent="-342900">
              <a:buFont typeface="Arial" panose="020B0604020202020204" pitchFamily="34" charset="0"/>
              <a:buChar char="•"/>
            </a:pPr>
            <a:r>
              <a:rPr lang="en-US" sz="2000" baseline="0" dirty="0"/>
              <a:t>Solution: Replace damaged windows to ensure proper visibility.</a:t>
            </a:r>
          </a:p>
          <a:p>
            <a:r>
              <a:rPr lang="en-US" sz="2000" b="1" dirty="0"/>
              <a:t>10. </a:t>
            </a:r>
            <a:r>
              <a:rPr lang="en-US" sz="2000" b="1" baseline="0" dirty="0"/>
              <a:t>No steps or guardrails on walkways. </a:t>
            </a:r>
          </a:p>
          <a:p>
            <a:pPr marL="800100" lvl="1" indent="-342900">
              <a:buFont typeface="Arial" panose="020B0604020202020204" pitchFamily="34" charset="0"/>
              <a:buChar char="•"/>
            </a:pPr>
            <a:r>
              <a:rPr lang="en-US" sz="2000" baseline="0" dirty="0"/>
              <a:t>Solution: Ensure that all walkways are equipped with standard railings.</a:t>
            </a:r>
          </a:p>
          <a:p>
            <a:r>
              <a:rPr lang="en-US" sz="2000" b="1" baseline="0" dirty="0"/>
              <a:t>11. No boom angle indicator. </a:t>
            </a:r>
          </a:p>
          <a:p>
            <a:pPr marL="800100" lvl="1" indent="-342900">
              <a:buFont typeface="Arial" panose="020B0604020202020204" pitchFamily="34" charset="0"/>
              <a:buChar char="•"/>
            </a:pPr>
            <a:r>
              <a:rPr lang="en-US" sz="2000" baseline="0" dirty="0"/>
              <a:t>Solution:  Ensure all operational aids including boom angle indicators are working properly.</a:t>
            </a:r>
          </a:p>
          <a:p>
            <a:r>
              <a:rPr lang="en-US" sz="2000" b="1" baseline="0" dirty="0"/>
              <a:t>12. Not using outriggers. </a:t>
            </a:r>
          </a:p>
          <a:p>
            <a:pPr marL="800100" lvl="1" indent="-342900">
              <a:buFont typeface="Arial" panose="020B0604020202020204" pitchFamily="34" charset="0"/>
              <a:buChar char="•"/>
            </a:pPr>
            <a:r>
              <a:rPr lang="en-US" sz="2000" baseline="0" dirty="0"/>
              <a:t>Solution: Fully extend outriggers in accordance with the lifting conditions and the load chart.</a:t>
            </a:r>
          </a:p>
        </p:txBody>
      </p:sp>
    </p:spTree>
    <p:extLst>
      <p:ext uri="{BB962C8B-B14F-4D97-AF65-F5344CB8AC3E}">
        <p14:creationId xmlns:p14="http://schemas.microsoft.com/office/powerpoint/2010/main" val="317180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53D94611-4DB6-4CB8-8272-1677BCD5B55C}"/>
              </a:ext>
            </a:extLst>
          </p:cNvPr>
          <p:cNvSpPr txBox="1"/>
          <p:nvPr/>
        </p:nvSpPr>
        <p:spPr>
          <a:xfrm>
            <a:off x="1986147" y="540434"/>
            <a:ext cx="5171704" cy="523220"/>
          </a:xfrm>
          <a:prstGeom prst="rect">
            <a:avLst/>
          </a:prstGeom>
          <a:noFill/>
        </p:spPr>
        <p:txBody>
          <a:bodyPr wrap="square">
            <a:spAutoFit/>
          </a:bodyPr>
          <a:lstStyle/>
          <a:p>
            <a:r>
              <a:rPr lang="en-US" sz="2800" dirty="0"/>
              <a:t>Load Capacity – Speed - Warnings</a:t>
            </a:r>
          </a:p>
        </p:txBody>
      </p:sp>
      <p:sp>
        <p:nvSpPr>
          <p:cNvPr id="6" name="TextBox 5">
            <a:extLst>
              <a:ext uri="{FF2B5EF4-FFF2-40B4-BE49-F238E27FC236}">
                <a16:creationId xmlns:a16="http://schemas.microsoft.com/office/drawing/2014/main" id="{F80CDB5B-A364-4173-816C-577C8C921FC5}"/>
              </a:ext>
            </a:extLst>
          </p:cNvPr>
          <p:cNvSpPr txBox="1"/>
          <p:nvPr/>
        </p:nvSpPr>
        <p:spPr>
          <a:xfrm>
            <a:off x="285006" y="1142423"/>
            <a:ext cx="8573985" cy="1429622"/>
          </a:xfrm>
          <a:prstGeom prst="rect">
            <a:avLst/>
          </a:prstGeom>
          <a:noFill/>
        </p:spPr>
        <p:txBody>
          <a:bodyPr wrap="square">
            <a:spAutoFit/>
          </a:bodyPr>
          <a:lstStyle/>
          <a:p>
            <a:pPr>
              <a:lnSpc>
                <a:spcPct val="110000"/>
              </a:lnSpc>
            </a:pPr>
            <a:r>
              <a:rPr lang="en-US" sz="2000" b="1" i="1" dirty="0">
                <a:hlinkClick r:id="rId2">
                  <a:extLst>
                    <a:ext uri="{A12FA001-AC4F-418D-AE19-62706E023703}">
                      <ahyp:hlinkClr xmlns:ahyp="http://schemas.microsoft.com/office/drawing/2018/hyperlinkcolor" val="tx"/>
                    </a:ext>
                  </a:extLst>
                </a:hlinkClick>
              </a:rPr>
              <a:t>1926.1417(c)(1)</a:t>
            </a:r>
            <a:r>
              <a:rPr lang="en-US" sz="2000" i="1" dirty="0"/>
              <a:t>The procedures applicable to the operation of the equipment, including rated capacities (load charts), recommended operating speeds, special hazard warnings, instructions, and operator's manual, must be readily available in the cab at all times for use by the operator.</a:t>
            </a:r>
            <a:endParaRPr lang="en-US" altLang="en-US" sz="2000" i="1" dirty="0"/>
          </a:p>
        </p:txBody>
      </p:sp>
      <p:sp>
        <p:nvSpPr>
          <p:cNvPr id="8" name="TextBox 7">
            <a:extLst>
              <a:ext uri="{FF2B5EF4-FFF2-40B4-BE49-F238E27FC236}">
                <a16:creationId xmlns:a16="http://schemas.microsoft.com/office/drawing/2014/main" id="{3904AE54-DADD-477C-A6E8-5DBDA7B4A842}"/>
              </a:ext>
            </a:extLst>
          </p:cNvPr>
          <p:cNvSpPr txBox="1"/>
          <p:nvPr/>
        </p:nvSpPr>
        <p:spPr>
          <a:xfrm>
            <a:off x="285006" y="2862345"/>
            <a:ext cx="5581404" cy="3046988"/>
          </a:xfrm>
          <a:prstGeom prst="rect">
            <a:avLst/>
          </a:prstGeom>
          <a:noFill/>
        </p:spPr>
        <p:txBody>
          <a:bodyPr wrap="square">
            <a:spAutoFit/>
          </a:bodyPr>
          <a:lstStyle/>
          <a:p>
            <a:r>
              <a:rPr lang="en-US" altLang="en-US" sz="3600" dirty="0">
                <a:ea typeface="Tahoma" panose="020B0604030504040204" pitchFamily="34" charset="0"/>
              </a:rPr>
              <a:t>Make sure the crane operator can see the:</a:t>
            </a:r>
          </a:p>
          <a:p>
            <a:pPr marL="800100" lvl="1" indent="-342900">
              <a:buFont typeface="Arial" panose="020B0604020202020204" pitchFamily="34" charset="0"/>
              <a:buChar char="•"/>
            </a:pPr>
            <a:r>
              <a:rPr lang="en-US" altLang="en-US" sz="2400" dirty="0">
                <a:ea typeface="Tahoma" panose="020B0604030504040204" pitchFamily="34" charset="0"/>
              </a:rPr>
              <a:t>Rated Load Capacities</a:t>
            </a:r>
          </a:p>
          <a:p>
            <a:pPr marL="800100" lvl="1" indent="-342900">
              <a:buFont typeface="Arial" panose="020B0604020202020204" pitchFamily="34" charset="0"/>
              <a:buChar char="•"/>
            </a:pPr>
            <a:r>
              <a:rPr lang="en-US" altLang="en-US" sz="2400" dirty="0">
                <a:ea typeface="Tahoma" panose="020B0604030504040204" pitchFamily="34" charset="0"/>
              </a:rPr>
              <a:t>Operating Speeds</a:t>
            </a:r>
          </a:p>
          <a:p>
            <a:pPr marL="800100" lvl="1" indent="-342900">
              <a:buFont typeface="Arial" panose="020B0604020202020204" pitchFamily="34" charset="0"/>
              <a:buChar char="•"/>
            </a:pPr>
            <a:r>
              <a:rPr lang="en-US" altLang="en-US" sz="2400" dirty="0">
                <a:ea typeface="Tahoma" panose="020B0604030504040204" pitchFamily="34" charset="0"/>
              </a:rPr>
              <a:t>Special Hazard Warning </a:t>
            </a:r>
          </a:p>
          <a:p>
            <a:pPr marL="800100" lvl="1" indent="-342900">
              <a:buFont typeface="Arial" panose="020B0604020202020204" pitchFamily="34" charset="0"/>
              <a:buChar char="•"/>
            </a:pPr>
            <a:r>
              <a:rPr lang="en-US" altLang="en-US" sz="2400" dirty="0">
                <a:ea typeface="Tahoma" panose="020B0604030504040204" pitchFamily="34" charset="0"/>
              </a:rPr>
              <a:t>Instructions</a:t>
            </a:r>
          </a:p>
          <a:p>
            <a:pPr marL="800100" lvl="1" indent="-342900">
              <a:buFont typeface="Arial" panose="020B0604020202020204" pitchFamily="34" charset="0"/>
              <a:buChar char="•"/>
            </a:pPr>
            <a:r>
              <a:rPr lang="en-US" altLang="en-US" sz="2400" dirty="0">
                <a:ea typeface="Tahoma" panose="020B0604030504040204" pitchFamily="34" charset="0"/>
              </a:rPr>
              <a:t>Operator’s manual</a:t>
            </a:r>
          </a:p>
        </p:txBody>
      </p:sp>
      <p:pic>
        <p:nvPicPr>
          <p:cNvPr id="9" name="Picture 8">
            <a:extLst>
              <a:ext uri="{FF2B5EF4-FFF2-40B4-BE49-F238E27FC236}">
                <a16:creationId xmlns:a16="http://schemas.microsoft.com/office/drawing/2014/main" id="{AD2C8838-F90C-4827-90BF-452B9CCF1414}"/>
              </a:ext>
            </a:extLst>
          </p:cNvPr>
          <p:cNvPicPr>
            <a:picLocks noChangeAspect="1"/>
          </p:cNvPicPr>
          <p:nvPr/>
        </p:nvPicPr>
        <p:blipFill>
          <a:blip r:embed="rId3"/>
          <a:stretch>
            <a:fillRect/>
          </a:stretch>
        </p:blipFill>
        <p:spPr>
          <a:xfrm>
            <a:off x="5642041" y="2517060"/>
            <a:ext cx="3031619" cy="3549213"/>
          </a:xfrm>
          <a:prstGeom prst="rect">
            <a:avLst/>
          </a:prstGeom>
          <a:ln>
            <a:solidFill>
              <a:schemeClr val="tx1"/>
            </a:solidFill>
          </a:ln>
        </p:spPr>
      </p:pic>
      <p:sp>
        <p:nvSpPr>
          <p:cNvPr id="10" name="TextBox 9">
            <a:extLst>
              <a:ext uri="{FF2B5EF4-FFF2-40B4-BE49-F238E27FC236}">
                <a16:creationId xmlns:a16="http://schemas.microsoft.com/office/drawing/2014/main" id="{A1461B5C-C6EC-4A74-9F40-A12AB993D142}"/>
              </a:ext>
            </a:extLst>
          </p:cNvPr>
          <p:cNvSpPr txBox="1"/>
          <p:nvPr/>
        </p:nvSpPr>
        <p:spPr>
          <a:xfrm>
            <a:off x="6768660" y="6145042"/>
            <a:ext cx="1905000" cy="215444"/>
          </a:xfrm>
          <a:prstGeom prst="rect">
            <a:avLst/>
          </a:prstGeom>
          <a:noFill/>
        </p:spPr>
        <p:txBody>
          <a:bodyPr wrap="square" rtlCol="0">
            <a:spAutoFit/>
          </a:bodyPr>
          <a:lstStyle/>
          <a:p>
            <a:pPr algn="r"/>
            <a:r>
              <a:rPr lang="en-US" sz="800" dirty="0"/>
              <a:t>Source: OSHA</a:t>
            </a:r>
          </a:p>
        </p:txBody>
      </p:sp>
    </p:spTree>
    <p:extLst>
      <p:ext uri="{BB962C8B-B14F-4D97-AF65-F5344CB8AC3E}">
        <p14:creationId xmlns:p14="http://schemas.microsoft.com/office/powerpoint/2010/main" val="331232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9404E696-1CDF-4C57-8788-FDC9B7B189D6}"/>
              </a:ext>
            </a:extLst>
          </p:cNvPr>
          <p:cNvSpPr txBox="1"/>
          <p:nvPr/>
        </p:nvSpPr>
        <p:spPr>
          <a:xfrm>
            <a:off x="190005" y="570788"/>
            <a:ext cx="8443356" cy="806375"/>
          </a:xfrm>
          <a:prstGeom prst="rect">
            <a:avLst/>
          </a:prstGeom>
          <a:noFill/>
        </p:spPr>
        <p:txBody>
          <a:bodyPr wrap="square">
            <a:spAutoFit/>
          </a:bodyPr>
          <a:lstStyle/>
          <a:p>
            <a:pPr>
              <a:lnSpc>
                <a:spcPct val="120000"/>
              </a:lnSpc>
            </a:pPr>
            <a:r>
              <a:rPr lang="en-US" altLang="en-US" sz="2000" b="1" i="1" dirty="0"/>
              <a:t>1926.1422</a:t>
            </a:r>
            <a:r>
              <a:rPr lang="en-US" altLang="en-US" sz="2000" i="1" dirty="0"/>
              <a:t> </a:t>
            </a:r>
            <a:r>
              <a:rPr lang="en-US" sz="2000" i="1" dirty="0"/>
              <a:t>Hand signal charts must be either posted on the equipment or conspicuously posted in the vicinity of the hoisting operations.</a:t>
            </a:r>
            <a:endParaRPr lang="en-US" altLang="en-US" sz="4000" i="1" dirty="0"/>
          </a:p>
        </p:txBody>
      </p:sp>
      <p:pic>
        <p:nvPicPr>
          <p:cNvPr id="5" name="Picture 4">
            <a:extLst>
              <a:ext uri="{FF2B5EF4-FFF2-40B4-BE49-F238E27FC236}">
                <a16:creationId xmlns:a16="http://schemas.microsoft.com/office/drawing/2014/main" id="{B41EC04E-C48C-47DD-AFE8-B346145F90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9" t="4225" r="7963" b="5775"/>
          <a:stretch/>
        </p:blipFill>
        <p:spPr>
          <a:xfrm>
            <a:off x="220684" y="1486286"/>
            <a:ext cx="4190999" cy="5304233"/>
          </a:xfrm>
          <a:prstGeom prst="rect">
            <a:avLst/>
          </a:prstGeom>
        </p:spPr>
      </p:pic>
      <p:pic>
        <p:nvPicPr>
          <p:cNvPr id="6" name="Picture 5">
            <a:extLst>
              <a:ext uri="{FF2B5EF4-FFF2-40B4-BE49-F238E27FC236}">
                <a16:creationId xmlns:a16="http://schemas.microsoft.com/office/drawing/2014/main" id="{889B4D5E-9F7E-482F-9597-54184FAA46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83" t="5565" r="7783"/>
          <a:stretch/>
        </p:blipFill>
        <p:spPr>
          <a:xfrm>
            <a:off x="4571999" y="1486286"/>
            <a:ext cx="4446012" cy="4724400"/>
          </a:xfrm>
          <a:prstGeom prst="rect">
            <a:avLst/>
          </a:prstGeom>
        </p:spPr>
      </p:pic>
      <p:sp>
        <p:nvSpPr>
          <p:cNvPr id="7" name="TextBox 6">
            <a:extLst>
              <a:ext uri="{FF2B5EF4-FFF2-40B4-BE49-F238E27FC236}">
                <a16:creationId xmlns:a16="http://schemas.microsoft.com/office/drawing/2014/main" id="{8145C8DA-7B87-40E1-8225-CD9ABEAFA323}"/>
              </a:ext>
            </a:extLst>
          </p:cNvPr>
          <p:cNvSpPr txBox="1"/>
          <p:nvPr/>
        </p:nvSpPr>
        <p:spPr>
          <a:xfrm>
            <a:off x="4732319" y="6287212"/>
            <a:ext cx="1905000" cy="215444"/>
          </a:xfrm>
          <a:prstGeom prst="rect">
            <a:avLst/>
          </a:prstGeom>
          <a:noFill/>
        </p:spPr>
        <p:txBody>
          <a:bodyPr wrap="square" rtlCol="0">
            <a:spAutoFit/>
          </a:bodyPr>
          <a:lstStyle/>
          <a:p>
            <a:r>
              <a:rPr lang="en-US" sz="800" dirty="0"/>
              <a:t>Source: Federal Register - OSHA</a:t>
            </a:r>
          </a:p>
        </p:txBody>
      </p:sp>
    </p:spTree>
    <p:extLst>
      <p:ext uri="{BB962C8B-B14F-4D97-AF65-F5344CB8AC3E}">
        <p14:creationId xmlns:p14="http://schemas.microsoft.com/office/powerpoint/2010/main" val="372155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8" name="TextBox 7">
            <a:extLst>
              <a:ext uri="{FF2B5EF4-FFF2-40B4-BE49-F238E27FC236}">
                <a16:creationId xmlns:a16="http://schemas.microsoft.com/office/drawing/2014/main" id="{002A48EC-E205-4ACA-9623-4BC42ACC283F}"/>
              </a:ext>
            </a:extLst>
          </p:cNvPr>
          <p:cNvSpPr txBox="1"/>
          <p:nvPr/>
        </p:nvSpPr>
        <p:spPr>
          <a:xfrm>
            <a:off x="308757" y="889222"/>
            <a:ext cx="8526483" cy="5724644"/>
          </a:xfrm>
          <a:prstGeom prst="rect">
            <a:avLst/>
          </a:prstGeom>
          <a:noFill/>
        </p:spPr>
        <p:txBody>
          <a:bodyPr wrap="square">
            <a:spAutoFit/>
          </a:bodyPr>
          <a:lstStyle/>
          <a:p>
            <a:r>
              <a:rPr lang="en-US" sz="2400" b="1" dirty="0"/>
              <a:t>§1926.1421 —  Voice signals</a:t>
            </a:r>
          </a:p>
          <a:p>
            <a:r>
              <a:rPr lang="en-US" dirty="0"/>
              <a:t> </a:t>
            </a:r>
          </a:p>
          <a:p>
            <a:r>
              <a:rPr lang="en-US" dirty="0"/>
              <a:t>Voice signals can be used in place of hand signals with the following requirements:</a:t>
            </a:r>
          </a:p>
          <a:p>
            <a:endParaRPr lang="en-US" dirty="0"/>
          </a:p>
          <a:p>
            <a:r>
              <a:rPr lang="en-US" dirty="0"/>
              <a:t>(a)  Prior to beginning operations, the operator, signal person and lift director (if there is one), must contact each other and agree on the voice signals that will be used. Once the voice signals are agreed upon, these workers need not meet again to discuss voice signals unless another worker is added or substituted, there is confusion about the voice signals, or a voice signal is to be changed.  </a:t>
            </a:r>
          </a:p>
          <a:p>
            <a:endParaRPr lang="en-US" dirty="0"/>
          </a:p>
          <a:p>
            <a:pPr marL="342900" indent="-342900">
              <a:buAutoNum type="alphaLcParenBoth" startAt="2"/>
            </a:pPr>
            <a:r>
              <a:rPr lang="en-US" dirty="0"/>
              <a:t>Each voice signal must contain the following three elements, given in the following order: function (such as hoist, boom, etc.), direction; distance and/or speed; function, stop command. </a:t>
            </a:r>
          </a:p>
          <a:p>
            <a:r>
              <a:rPr lang="en-US" dirty="0"/>
              <a:t>	For example: </a:t>
            </a:r>
          </a:p>
          <a:p>
            <a:pPr marL="742950" lvl="1" indent="-285750">
              <a:buFont typeface="Arial" panose="020B0604020202020204" pitchFamily="34" charset="0"/>
              <a:buChar char="•"/>
            </a:pPr>
            <a:r>
              <a:rPr lang="en-US" dirty="0"/>
              <a:t>Hoist, Hoist Up, 10 Feet, Hoist Stop</a:t>
            </a:r>
          </a:p>
          <a:p>
            <a:pPr marL="742950" lvl="1" indent="-285750">
              <a:buFont typeface="Arial" panose="020B0604020202020204" pitchFamily="34" charset="0"/>
              <a:buChar char="•"/>
            </a:pPr>
            <a:r>
              <a:rPr lang="en-US" dirty="0"/>
              <a:t>Swing, Swing Right, 5 Feet, Swing Stop</a:t>
            </a:r>
          </a:p>
          <a:p>
            <a:pPr marL="742950" lvl="1" indent="-285750">
              <a:buFont typeface="Arial" panose="020B0604020202020204" pitchFamily="34" charset="0"/>
              <a:buChar char="•"/>
            </a:pPr>
            <a:r>
              <a:rPr lang="en-US" dirty="0"/>
              <a:t>Travel, Travel Forward, 3 Feet, Travel Stop</a:t>
            </a:r>
          </a:p>
          <a:p>
            <a:endParaRPr lang="en-US" dirty="0"/>
          </a:p>
          <a:p>
            <a:r>
              <a:rPr lang="en-US" dirty="0"/>
              <a:t>(c)  The operator, signal person and lift director (if there is one), must be able to effectively communicate in the language used. </a:t>
            </a:r>
          </a:p>
        </p:txBody>
      </p:sp>
    </p:spTree>
    <p:extLst>
      <p:ext uri="{BB962C8B-B14F-4D97-AF65-F5344CB8AC3E}">
        <p14:creationId xmlns:p14="http://schemas.microsoft.com/office/powerpoint/2010/main" val="3346892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pic>
        <p:nvPicPr>
          <p:cNvPr id="4" name="Picture 3">
            <a:extLst>
              <a:ext uri="{FF2B5EF4-FFF2-40B4-BE49-F238E27FC236}">
                <a16:creationId xmlns:a16="http://schemas.microsoft.com/office/drawing/2014/main" id="{E1576269-025B-4AA9-BB38-D206802BF560}"/>
              </a:ext>
            </a:extLst>
          </p:cNvPr>
          <p:cNvPicPr>
            <a:picLocks noChangeAspect="1"/>
          </p:cNvPicPr>
          <p:nvPr/>
        </p:nvPicPr>
        <p:blipFill rotWithShape="1">
          <a:blip r:embed="rId2"/>
          <a:srcRect l="1164" t="1223" r="1164" b="1544"/>
          <a:stretch/>
        </p:blipFill>
        <p:spPr>
          <a:xfrm>
            <a:off x="2133599" y="2668979"/>
            <a:ext cx="4876800" cy="3645568"/>
          </a:xfrm>
          <a:prstGeom prst="rect">
            <a:avLst/>
          </a:prstGeom>
          <a:ln>
            <a:solidFill>
              <a:schemeClr val="tx1"/>
            </a:solidFill>
          </a:ln>
        </p:spPr>
      </p:pic>
      <p:sp>
        <p:nvSpPr>
          <p:cNvPr id="5" name="TextBox 4">
            <a:extLst>
              <a:ext uri="{FF2B5EF4-FFF2-40B4-BE49-F238E27FC236}">
                <a16:creationId xmlns:a16="http://schemas.microsoft.com/office/drawing/2014/main" id="{C44C6D8F-FF90-44EB-86BF-08026A964D7C}"/>
              </a:ext>
            </a:extLst>
          </p:cNvPr>
          <p:cNvSpPr txBox="1"/>
          <p:nvPr/>
        </p:nvSpPr>
        <p:spPr>
          <a:xfrm>
            <a:off x="5994071" y="6397675"/>
            <a:ext cx="838200" cy="215444"/>
          </a:xfrm>
          <a:prstGeom prst="rect">
            <a:avLst/>
          </a:prstGeom>
          <a:noFill/>
        </p:spPr>
        <p:txBody>
          <a:bodyPr wrap="square" rtlCol="0">
            <a:spAutoFit/>
          </a:bodyPr>
          <a:lstStyle/>
          <a:p>
            <a:pPr algn="r"/>
            <a:r>
              <a:rPr lang="en-US" sz="800" dirty="0"/>
              <a:t>Source: OSHA</a:t>
            </a:r>
          </a:p>
        </p:txBody>
      </p:sp>
      <p:sp>
        <p:nvSpPr>
          <p:cNvPr id="6" name="TextBox 5">
            <a:extLst>
              <a:ext uri="{FF2B5EF4-FFF2-40B4-BE49-F238E27FC236}">
                <a16:creationId xmlns:a16="http://schemas.microsoft.com/office/drawing/2014/main" id="{693F4747-B449-45D3-B02E-2989DFA0F7FC}"/>
              </a:ext>
            </a:extLst>
          </p:cNvPr>
          <p:cNvSpPr txBox="1"/>
          <p:nvPr/>
        </p:nvSpPr>
        <p:spPr>
          <a:xfrm>
            <a:off x="293913" y="543453"/>
            <a:ext cx="8556172" cy="1892185"/>
          </a:xfrm>
          <a:prstGeom prst="rect">
            <a:avLst/>
          </a:prstGeom>
          <a:noFill/>
        </p:spPr>
        <p:txBody>
          <a:bodyPr wrap="square">
            <a:spAutoFit/>
          </a:bodyPr>
          <a:lstStyle/>
          <a:p>
            <a:r>
              <a:rPr lang="en-US" altLang="en-US" sz="2400" b="1" dirty="0"/>
              <a:t>Guard moving parts such as gears or belts.</a:t>
            </a:r>
          </a:p>
          <a:p>
            <a:endParaRPr lang="en-US" altLang="en-US" sz="800" b="1" baseline="0" dirty="0"/>
          </a:p>
          <a:p>
            <a:pPr>
              <a:lnSpc>
                <a:spcPct val="120000"/>
              </a:lnSpc>
            </a:pPr>
            <a:r>
              <a:rPr lang="en-US" b="1" dirty="0"/>
              <a:t>1926.1433(d)(8) </a:t>
            </a:r>
            <a:r>
              <a:rPr lang="en-US" dirty="0"/>
              <a:t>Belts, gears, shafts, pulleys, sprockets, spindles, drums, fly wheels, chains, and other parts or components that reciprocate, rotate or otherwise move must be guarded where contact by employees (except for maintenance and repair employees) is possible in the performance of normal duties.</a:t>
            </a:r>
            <a:endParaRPr lang="en-US" altLang="en-US" dirty="0"/>
          </a:p>
        </p:txBody>
      </p:sp>
    </p:spTree>
    <p:extLst>
      <p:ext uri="{BB962C8B-B14F-4D97-AF65-F5344CB8AC3E}">
        <p14:creationId xmlns:p14="http://schemas.microsoft.com/office/powerpoint/2010/main" val="364481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pic>
        <p:nvPicPr>
          <p:cNvPr id="4" name="Picture 3">
            <a:extLst>
              <a:ext uri="{FF2B5EF4-FFF2-40B4-BE49-F238E27FC236}">
                <a16:creationId xmlns:a16="http://schemas.microsoft.com/office/drawing/2014/main" id="{636A3DDA-6690-4138-AED8-56AC32A4A79D}"/>
              </a:ext>
            </a:extLst>
          </p:cNvPr>
          <p:cNvPicPr>
            <a:picLocks noChangeAspect="1"/>
          </p:cNvPicPr>
          <p:nvPr/>
        </p:nvPicPr>
        <p:blipFill rotWithShape="1">
          <a:blip r:embed="rId3"/>
          <a:srcRect l="721" t="1122" r="721" b="1397"/>
          <a:stretch/>
        </p:blipFill>
        <p:spPr>
          <a:xfrm>
            <a:off x="2095499" y="3429000"/>
            <a:ext cx="4953000" cy="3143023"/>
          </a:xfrm>
          <a:prstGeom prst="rect">
            <a:avLst/>
          </a:prstGeom>
          <a:ln>
            <a:solidFill>
              <a:schemeClr val="tx1"/>
            </a:solidFill>
          </a:ln>
        </p:spPr>
      </p:pic>
      <p:sp>
        <p:nvSpPr>
          <p:cNvPr id="5" name="TextBox 4">
            <a:extLst>
              <a:ext uri="{FF2B5EF4-FFF2-40B4-BE49-F238E27FC236}">
                <a16:creationId xmlns:a16="http://schemas.microsoft.com/office/drawing/2014/main" id="{80646709-7EE0-42AA-8716-6A5F84AFC22B}"/>
              </a:ext>
            </a:extLst>
          </p:cNvPr>
          <p:cNvSpPr txBox="1"/>
          <p:nvPr/>
        </p:nvSpPr>
        <p:spPr>
          <a:xfrm>
            <a:off x="5143499" y="6572023"/>
            <a:ext cx="1905000" cy="215444"/>
          </a:xfrm>
          <a:prstGeom prst="rect">
            <a:avLst/>
          </a:prstGeom>
          <a:noFill/>
        </p:spPr>
        <p:txBody>
          <a:bodyPr wrap="square" rtlCol="0">
            <a:spAutoFit/>
          </a:bodyPr>
          <a:lstStyle/>
          <a:p>
            <a:pPr algn="r"/>
            <a:r>
              <a:rPr lang="en-US" sz="800" dirty="0"/>
              <a:t>Source: OSHA</a:t>
            </a:r>
          </a:p>
        </p:txBody>
      </p:sp>
      <p:sp>
        <p:nvSpPr>
          <p:cNvPr id="6" name="Content Placeholder 2">
            <a:extLst>
              <a:ext uri="{FF2B5EF4-FFF2-40B4-BE49-F238E27FC236}">
                <a16:creationId xmlns:a16="http://schemas.microsoft.com/office/drawing/2014/main" id="{F576BAC2-79E6-446D-A81F-5CA7D0E86CC7}"/>
              </a:ext>
            </a:extLst>
          </p:cNvPr>
          <p:cNvSpPr txBox="1">
            <a:spLocks/>
          </p:cNvSpPr>
          <p:nvPr/>
        </p:nvSpPr>
        <p:spPr>
          <a:xfrm>
            <a:off x="228599" y="676389"/>
            <a:ext cx="8686800" cy="2362200"/>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b="1" dirty="0"/>
              <a:t>Swing Radius</a:t>
            </a:r>
            <a:endParaRPr lang="en-US" altLang="en-US" sz="800" dirty="0"/>
          </a:p>
          <a:p>
            <a:r>
              <a:rPr lang="en-US" altLang="en-US" sz="2400" dirty="0"/>
              <a:t>Stay out of the swing radius of the crane.</a:t>
            </a:r>
          </a:p>
          <a:p>
            <a:r>
              <a:rPr lang="en-US" altLang="en-US" sz="2400" dirty="0"/>
              <a:t>Make sure there are barrier guards showing the swing radius.</a:t>
            </a:r>
            <a:endParaRPr lang="en-US" sz="2400" dirty="0">
              <a:solidFill>
                <a:srgbClr val="FF0000"/>
              </a:solidFill>
            </a:endParaRPr>
          </a:p>
          <a:p>
            <a:pPr marL="0" indent="0">
              <a:buFont typeface="Arial" panose="020B0604020202020204" pitchFamily="34" charset="0"/>
              <a:buNone/>
            </a:pPr>
            <a:endParaRPr lang="en-US" sz="2400" dirty="0"/>
          </a:p>
        </p:txBody>
      </p:sp>
      <p:sp>
        <p:nvSpPr>
          <p:cNvPr id="7" name="TextBox 6">
            <a:extLst>
              <a:ext uri="{FF2B5EF4-FFF2-40B4-BE49-F238E27FC236}">
                <a16:creationId xmlns:a16="http://schemas.microsoft.com/office/drawing/2014/main" id="{E6524653-A2E7-47E8-9D74-32F89A662A9F}"/>
              </a:ext>
            </a:extLst>
          </p:cNvPr>
          <p:cNvSpPr txBox="1"/>
          <p:nvPr/>
        </p:nvSpPr>
        <p:spPr>
          <a:xfrm>
            <a:off x="228599" y="2255169"/>
            <a:ext cx="8686800" cy="783420"/>
          </a:xfrm>
          <a:prstGeom prst="rect">
            <a:avLst/>
          </a:prstGeom>
          <a:noFill/>
        </p:spPr>
        <p:txBody>
          <a:bodyPr wrap="square">
            <a:spAutoFit/>
          </a:bodyPr>
          <a:lstStyle/>
          <a:p>
            <a:pPr>
              <a:lnSpc>
                <a:spcPct val="130000"/>
              </a:lnSpc>
            </a:pPr>
            <a:r>
              <a:rPr lang="en-US" altLang="en-US" dirty="0"/>
              <a:t>The preferred way to protect employees in these situations is to completely barricade the entire swing radius of the equipment and prevent employee access to the area. </a:t>
            </a:r>
          </a:p>
        </p:txBody>
      </p:sp>
    </p:spTree>
    <p:extLst>
      <p:ext uri="{BB962C8B-B14F-4D97-AF65-F5344CB8AC3E}">
        <p14:creationId xmlns:p14="http://schemas.microsoft.com/office/powerpoint/2010/main" val="3399738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pic>
        <p:nvPicPr>
          <p:cNvPr id="4" name="Picture 3">
            <a:extLst>
              <a:ext uri="{FF2B5EF4-FFF2-40B4-BE49-F238E27FC236}">
                <a16:creationId xmlns:a16="http://schemas.microsoft.com/office/drawing/2014/main" id="{86F4D0FC-853B-4543-8495-7CBADB37803C}"/>
              </a:ext>
            </a:extLst>
          </p:cNvPr>
          <p:cNvPicPr>
            <a:picLocks noChangeAspect="1"/>
          </p:cNvPicPr>
          <p:nvPr/>
        </p:nvPicPr>
        <p:blipFill>
          <a:blip r:embed="rId3"/>
          <a:stretch>
            <a:fillRect/>
          </a:stretch>
        </p:blipFill>
        <p:spPr>
          <a:xfrm>
            <a:off x="2143388" y="2811348"/>
            <a:ext cx="4857221" cy="3616728"/>
          </a:xfrm>
          <a:prstGeom prst="rect">
            <a:avLst/>
          </a:prstGeom>
        </p:spPr>
      </p:pic>
      <p:sp>
        <p:nvSpPr>
          <p:cNvPr id="5" name="TextBox 4">
            <a:extLst>
              <a:ext uri="{FF2B5EF4-FFF2-40B4-BE49-F238E27FC236}">
                <a16:creationId xmlns:a16="http://schemas.microsoft.com/office/drawing/2014/main" id="{B95C97E1-E721-47E0-9D4E-3F514E2AAB59}"/>
              </a:ext>
            </a:extLst>
          </p:cNvPr>
          <p:cNvSpPr txBox="1"/>
          <p:nvPr/>
        </p:nvSpPr>
        <p:spPr>
          <a:xfrm>
            <a:off x="5941621" y="6428076"/>
            <a:ext cx="914400" cy="215444"/>
          </a:xfrm>
          <a:prstGeom prst="rect">
            <a:avLst/>
          </a:prstGeom>
          <a:noFill/>
        </p:spPr>
        <p:txBody>
          <a:bodyPr wrap="square" rtlCol="0">
            <a:spAutoFit/>
          </a:bodyPr>
          <a:lstStyle/>
          <a:p>
            <a:pPr algn="r"/>
            <a:r>
              <a:rPr lang="en-US" sz="800" dirty="0"/>
              <a:t>Source: OSHA</a:t>
            </a:r>
          </a:p>
        </p:txBody>
      </p:sp>
      <p:sp>
        <p:nvSpPr>
          <p:cNvPr id="6" name="TextBox 5">
            <a:extLst>
              <a:ext uri="{FF2B5EF4-FFF2-40B4-BE49-F238E27FC236}">
                <a16:creationId xmlns:a16="http://schemas.microsoft.com/office/drawing/2014/main" id="{7182CD1C-E2ED-48BE-8443-56F394164690}"/>
              </a:ext>
            </a:extLst>
          </p:cNvPr>
          <p:cNvSpPr txBox="1"/>
          <p:nvPr/>
        </p:nvSpPr>
        <p:spPr>
          <a:xfrm>
            <a:off x="409698" y="927748"/>
            <a:ext cx="8496795" cy="1477328"/>
          </a:xfrm>
          <a:prstGeom prst="rect">
            <a:avLst/>
          </a:prstGeom>
          <a:noFill/>
        </p:spPr>
        <p:txBody>
          <a:bodyPr wrap="square">
            <a:spAutoFit/>
          </a:bodyPr>
          <a:lstStyle/>
          <a:p>
            <a:pPr marL="0" indent="0">
              <a:buNone/>
            </a:pPr>
            <a:r>
              <a:rPr lang="en-US" altLang="en-US" sz="2400" b="1" dirty="0"/>
              <a:t>Operator Visibility</a:t>
            </a:r>
          </a:p>
          <a:p>
            <a:pPr marL="0" indent="0">
              <a:buNone/>
            </a:pPr>
            <a:endParaRPr lang="en-US" altLang="en-US" dirty="0"/>
          </a:p>
          <a:p>
            <a:pPr marL="0" indent="0">
              <a:buNone/>
            </a:pPr>
            <a:r>
              <a:rPr lang="en-US" altLang="en-US" sz="2400" dirty="0"/>
              <a:t>Make sure broken windows or other obstructions do not prevent the operator from seeing.</a:t>
            </a:r>
          </a:p>
        </p:txBody>
      </p:sp>
    </p:spTree>
    <p:extLst>
      <p:ext uri="{BB962C8B-B14F-4D97-AF65-F5344CB8AC3E}">
        <p14:creationId xmlns:p14="http://schemas.microsoft.com/office/powerpoint/2010/main" val="2244343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pic>
        <p:nvPicPr>
          <p:cNvPr id="4" name="Picture 3">
            <a:extLst>
              <a:ext uri="{FF2B5EF4-FFF2-40B4-BE49-F238E27FC236}">
                <a16:creationId xmlns:a16="http://schemas.microsoft.com/office/drawing/2014/main" id="{2F70DD03-AC27-422B-9D72-C207423E0B1A}"/>
              </a:ext>
            </a:extLst>
          </p:cNvPr>
          <p:cNvPicPr>
            <a:picLocks noChangeAspect="1"/>
          </p:cNvPicPr>
          <p:nvPr/>
        </p:nvPicPr>
        <p:blipFill rotWithShape="1">
          <a:blip r:embed="rId2"/>
          <a:srcRect l="910" t="1861" r="910" b="1861"/>
          <a:stretch/>
        </p:blipFill>
        <p:spPr>
          <a:xfrm>
            <a:off x="2129147" y="2727168"/>
            <a:ext cx="5105400" cy="3665415"/>
          </a:xfrm>
          <a:prstGeom prst="rect">
            <a:avLst/>
          </a:prstGeom>
          <a:ln>
            <a:solidFill>
              <a:schemeClr val="tx1"/>
            </a:solidFill>
          </a:ln>
        </p:spPr>
      </p:pic>
      <p:sp>
        <p:nvSpPr>
          <p:cNvPr id="5" name="TextBox 4">
            <a:extLst>
              <a:ext uri="{FF2B5EF4-FFF2-40B4-BE49-F238E27FC236}">
                <a16:creationId xmlns:a16="http://schemas.microsoft.com/office/drawing/2014/main" id="{A8C4BC70-7BFD-4B41-A057-5419E53EF661}"/>
              </a:ext>
            </a:extLst>
          </p:cNvPr>
          <p:cNvSpPr txBox="1"/>
          <p:nvPr/>
        </p:nvSpPr>
        <p:spPr>
          <a:xfrm>
            <a:off x="6162304" y="6475710"/>
            <a:ext cx="952500" cy="215444"/>
          </a:xfrm>
          <a:prstGeom prst="rect">
            <a:avLst/>
          </a:prstGeom>
          <a:noFill/>
        </p:spPr>
        <p:txBody>
          <a:bodyPr wrap="square" rtlCol="0">
            <a:spAutoFit/>
          </a:bodyPr>
          <a:lstStyle/>
          <a:p>
            <a:pPr algn="r"/>
            <a:r>
              <a:rPr lang="en-US" sz="800" dirty="0"/>
              <a:t>Source: OSHA</a:t>
            </a:r>
          </a:p>
        </p:txBody>
      </p:sp>
      <p:sp>
        <p:nvSpPr>
          <p:cNvPr id="6" name="TextBox 5">
            <a:extLst>
              <a:ext uri="{FF2B5EF4-FFF2-40B4-BE49-F238E27FC236}">
                <a16:creationId xmlns:a16="http://schemas.microsoft.com/office/drawing/2014/main" id="{26FC2FD3-D579-4123-BD67-33FE9A4F05F4}"/>
              </a:ext>
            </a:extLst>
          </p:cNvPr>
          <p:cNvSpPr txBox="1"/>
          <p:nvPr/>
        </p:nvSpPr>
        <p:spPr>
          <a:xfrm>
            <a:off x="457200" y="769364"/>
            <a:ext cx="8449294" cy="1538883"/>
          </a:xfrm>
          <a:prstGeom prst="rect">
            <a:avLst/>
          </a:prstGeom>
          <a:noFill/>
        </p:spPr>
        <p:txBody>
          <a:bodyPr wrap="square">
            <a:spAutoFit/>
          </a:bodyPr>
          <a:lstStyle/>
          <a:p>
            <a:pPr marL="0" indent="0">
              <a:buNone/>
            </a:pPr>
            <a:r>
              <a:rPr lang="en-US" altLang="en-US" sz="2800" b="1" dirty="0"/>
              <a:t>Guardrails</a:t>
            </a:r>
          </a:p>
          <a:p>
            <a:pPr marL="0" indent="0">
              <a:buNone/>
            </a:pPr>
            <a:endParaRPr lang="en-US" altLang="en-US" dirty="0"/>
          </a:p>
          <a:p>
            <a:pPr marL="0" indent="0">
              <a:buNone/>
            </a:pPr>
            <a:r>
              <a:rPr lang="en-US" altLang="en-US" sz="2400" dirty="0"/>
              <a:t>Runways and steps need to have guardrails, handholds and slip resistant surfaces.</a:t>
            </a:r>
          </a:p>
        </p:txBody>
      </p:sp>
    </p:spTree>
    <p:extLst>
      <p:ext uri="{BB962C8B-B14F-4D97-AF65-F5344CB8AC3E}">
        <p14:creationId xmlns:p14="http://schemas.microsoft.com/office/powerpoint/2010/main" val="110721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EB61445B-A3E7-4A3E-A9B8-7D3170ACC655}"/>
              </a:ext>
            </a:extLst>
          </p:cNvPr>
          <p:cNvSpPr txBox="1"/>
          <p:nvPr/>
        </p:nvSpPr>
        <p:spPr>
          <a:xfrm>
            <a:off x="492825" y="888118"/>
            <a:ext cx="7582395" cy="954107"/>
          </a:xfrm>
          <a:prstGeom prst="rect">
            <a:avLst/>
          </a:prstGeom>
          <a:noFill/>
        </p:spPr>
        <p:txBody>
          <a:bodyPr wrap="square">
            <a:spAutoFit/>
          </a:bodyPr>
          <a:lstStyle/>
          <a:p>
            <a:pPr marL="0" indent="0">
              <a:buNone/>
            </a:pPr>
            <a:r>
              <a:rPr lang="en-US" altLang="en-US" sz="2800" dirty="0"/>
              <a:t>Use ladders/steps to get to the upper portion of the cab.</a:t>
            </a:r>
          </a:p>
        </p:txBody>
      </p:sp>
      <p:pic>
        <p:nvPicPr>
          <p:cNvPr id="7" name="Picture 6">
            <a:extLst>
              <a:ext uri="{FF2B5EF4-FFF2-40B4-BE49-F238E27FC236}">
                <a16:creationId xmlns:a16="http://schemas.microsoft.com/office/drawing/2014/main" id="{AF453539-E0E5-41F4-BB3B-F46B0E37E799}"/>
              </a:ext>
            </a:extLst>
          </p:cNvPr>
          <p:cNvPicPr>
            <a:picLocks noChangeAspect="1"/>
          </p:cNvPicPr>
          <p:nvPr/>
        </p:nvPicPr>
        <p:blipFill>
          <a:blip r:embed="rId3"/>
          <a:stretch>
            <a:fillRect/>
          </a:stretch>
        </p:blipFill>
        <p:spPr>
          <a:xfrm>
            <a:off x="1211721" y="2157280"/>
            <a:ext cx="6144601" cy="4358128"/>
          </a:xfrm>
          <a:prstGeom prst="rect">
            <a:avLst/>
          </a:prstGeom>
        </p:spPr>
      </p:pic>
      <p:sp>
        <p:nvSpPr>
          <p:cNvPr id="8" name="Oval 7">
            <a:extLst>
              <a:ext uri="{FF2B5EF4-FFF2-40B4-BE49-F238E27FC236}">
                <a16:creationId xmlns:a16="http://schemas.microsoft.com/office/drawing/2014/main" id="{E76DBC96-06CA-4FF5-A965-A498D3AB457C}"/>
              </a:ext>
            </a:extLst>
          </p:cNvPr>
          <p:cNvSpPr/>
          <p:nvPr/>
        </p:nvSpPr>
        <p:spPr>
          <a:xfrm>
            <a:off x="2456761" y="3349128"/>
            <a:ext cx="1542362" cy="316628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D725BF4-64A6-4FFF-8A0B-2E1750B5CD8F}"/>
              </a:ext>
            </a:extLst>
          </p:cNvPr>
          <p:cNvSpPr/>
          <p:nvPr/>
        </p:nvSpPr>
        <p:spPr>
          <a:xfrm>
            <a:off x="5727298" y="4043189"/>
            <a:ext cx="947451" cy="207117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444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8576CE1B-0CB2-4532-8DA3-4AA9FE7CC97D}"/>
              </a:ext>
            </a:extLst>
          </p:cNvPr>
          <p:cNvSpPr txBox="1"/>
          <p:nvPr/>
        </p:nvSpPr>
        <p:spPr>
          <a:xfrm>
            <a:off x="296882" y="671324"/>
            <a:ext cx="8550234" cy="4739759"/>
          </a:xfrm>
          <a:prstGeom prst="rect">
            <a:avLst/>
          </a:prstGeom>
          <a:noFill/>
        </p:spPr>
        <p:txBody>
          <a:bodyPr wrap="square">
            <a:spAutoFit/>
          </a:bodyPr>
          <a:lstStyle/>
          <a:p>
            <a:r>
              <a:rPr lang="en-US" sz="2400" b="1" dirty="0"/>
              <a:t>Crane Operations</a:t>
            </a:r>
          </a:p>
          <a:p>
            <a:pPr marL="228600" lvl="0" indent="-228600">
              <a:buFont typeface="+mj-lt"/>
              <a:buAutoNum type="arabicPeriod"/>
            </a:pPr>
            <a:endParaRPr lang="en-US" kern="1200" dirty="0">
              <a:solidFill>
                <a:schemeClr val="tx1"/>
              </a:solidFill>
              <a:effectLst/>
              <a:ea typeface="+mn-ea"/>
              <a:cs typeface="+mn-cs"/>
            </a:endParaRPr>
          </a:p>
          <a:p>
            <a:pPr marL="228600" lvl="0" indent="-228600">
              <a:buFont typeface="+mj-lt"/>
              <a:buAutoNum type="arabicPeriod"/>
            </a:pPr>
            <a:r>
              <a:rPr lang="en-US" sz="2000" kern="1200" dirty="0">
                <a:solidFill>
                  <a:schemeClr val="tx1"/>
                </a:solidFill>
                <a:effectLst/>
                <a:ea typeface="+mn-ea"/>
                <a:cs typeface="+mn-cs"/>
              </a:rPr>
              <a:t>Load capacity/speed of operation – make sure that the crane operator can see the rated load capacity and the proper operating speeds and is aware of any hazard warnings or instructions. Operators are not allowed to use cell phones while working on a crane, except when communicating with the signal person.</a:t>
            </a:r>
          </a:p>
          <a:p>
            <a:pPr marL="228600" lvl="0" indent="-228600">
              <a:buFont typeface="+mj-lt"/>
              <a:buAutoNum type="arabicPeriod"/>
            </a:pPr>
            <a:endParaRPr lang="en-US" sz="2000" kern="1200" dirty="0">
              <a:solidFill>
                <a:schemeClr val="tx1"/>
              </a:solidFill>
              <a:effectLst/>
              <a:ea typeface="+mn-ea"/>
              <a:cs typeface="+mn-cs"/>
            </a:endParaRPr>
          </a:p>
          <a:p>
            <a:pPr marL="228600" lvl="0" indent="-228600">
              <a:buFont typeface="+mj-lt"/>
              <a:buAutoNum type="arabicPeriod"/>
            </a:pPr>
            <a:r>
              <a:rPr lang="en-US" sz="2000" kern="1200" dirty="0">
                <a:solidFill>
                  <a:schemeClr val="tx1"/>
                </a:solidFill>
                <a:effectLst/>
                <a:ea typeface="+mn-ea"/>
                <a:cs typeface="+mn-cs"/>
              </a:rPr>
              <a:t>Weight of load – determine the weight of the load and use this information to calculate the proper way to lift and move the load. The maximum load that can be lifted can be limited by these factors:</a:t>
            </a:r>
          </a:p>
          <a:p>
            <a:pPr marL="685800" lvl="1" indent="-228600">
              <a:buFont typeface="+mj-lt"/>
              <a:buAutoNum type="alphaLcPeriod"/>
            </a:pPr>
            <a:r>
              <a:rPr lang="en-US" sz="2000" kern="1200" dirty="0">
                <a:solidFill>
                  <a:schemeClr val="tx1"/>
                </a:solidFill>
                <a:effectLst/>
                <a:ea typeface="+mn-ea"/>
                <a:cs typeface="+mn-cs"/>
              </a:rPr>
              <a:t>Unlevel ground or crane</a:t>
            </a:r>
          </a:p>
          <a:p>
            <a:pPr marL="685800" lvl="1" indent="-228600">
              <a:buFont typeface="+mj-lt"/>
              <a:buAutoNum type="alphaLcPeriod"/>
            </a:pPr>
            <a:r>
              <a:rPr lang="en-US" sz="2000" kern="1200" dirty="0">
                <a:solidFill>
                  <a:schemeClr val="tx1"/>
                </a:solidFill>
                <a:effectLst/>
                <a:ea typeface="+mn-ea"/>
                <a:cs typeface="+mn-cs"/>
              </a:rPr>
              <a:t>High winds</a:t>
            </a:r>
          </a:p>
          <a:p>
            <a:pPr marL="685800" lvl="1" indent="-228600">
              <a:buFont typeface="+mj-lt"/>
              <a:buAutoNum type="alphaLcPeriod"/>
            </a:pPr>
            <a:r>
              <a:rPr lang="en-US" sz="2000" kern="1200" dirty="0">
                <a:solidFill>
                  <a:schemeClr val="tx1"/>
                </a:solidFill>
                <a:effectLst/>
                <a:ea typeface="+mn-ea"/>
                <a:cs typeface="+mn-cs"/>
              </a:rPr>
              <a:t>Not using outriggers</a:t>
            </a:r>
          </a:p>
          <a:p>
            <a:pPr marL="685800" lvl="1" indent="-228600">
              <a:buFont typeface="+mj-lt"/>
              <a:buAutoNum type="alphaLcPeriod"/>
            </a:pPr>
            <a:r>
              <a:rPr lang="en-US" sz="2000" kern="1200" dirty="0">
                <a:solidFill>
                  <a:schemeClr val="tx1"/>
                </a:solidFill>
                <a:effectLst/>
                <a:ea typeface="+mn-ea"/>
                <a:cs typeface="+mn-cs"/>
              </a:rPr>
              <a:t>Use of extensions, jibs</a:t>
            </a:r>
          </a:p>
          <a:p>
            <a:pPr marL="685800" lvl="1" indent="-228600">
              <a:buFont typeface="+mj-lt"/>
              <a:buAutoNum type="alphaLcPeriod"/>
            </a:pPr>
            <a:r>
              <a:rPr lang="en-US" sz="2000" kern="1200" dirty="0">
                <a:solidFill>
                  <a:schemeClr val="tx1"/>
                </a:solidFill>
                <a:effectLst/>
                <a:ea typeface="+mn-ea"/>
                <a:cs typeface="+mn-cs"/>
              </a:rPr>
              <a:t>Limits of the wire rope, slings, or lifting devices being used</a:t>
            </a:r>
            <a:r>
              <a:rPr lang="en-US" sz="2000" baseline="0" dirty="0"/>
              <a:t>.</a:t>
            </a:r>
          </a:p>
        </p:txBody>
      </p:sp>
    </p:spTree>
    <p:extLst>
      <p:ext uri="{BB962C8B-B14F-4D97-AF65-F5344CB8AC3E}">
        <p14:creationId xmlns:p14="http://schemas.microsoft.com/office/powerpoint/2010/main" val="253627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38948F4B-1802-4E9E-99DF-43728EA6895D}"/>
              </a:ext>
            </a:extLst>
          </p:cNvPr>
          <p:cNvSpPr txBox="1"/>
          <p:nvPr/>
        </p:nvSpPr>
        <p:spPr>
          <a:xfrm>
            <a:off x="320466" y="1270050"/>
            <a:ext cx="8503066" cy="3416320"/>
          </a:xfrm>
          <a:prstGeom prst="rect">
            <a:avLst/>
          </a:prstGeom>
          <a:noFill/>
        </p:spPr>
        <p:txBody>
          <a:bodyPr wrap="square">
            <a:spAutoFit/>
          </a:bodyPr>
          <a:lstStyle/>
          <a:p>
            <a:r>
              <a:rPr lang="en-US" sz="2400" dirty="0"/>
              <a:t>By the end of this presentation, students will be able to:</a:t>
            </a:r>
          </a:p>
          <a:p>
            <a:endParaRPr lang="en-US" sz="2400" dirty="0"/>
          </a:p>
          <a:p>
            <a:r>
              <a:rPr lang="en-US" sz="2400" dirty="0"/>
              <a:t>1. Describe precautions for crane use near power lines.</a:t>
            </a:r>
          </a:p>
          <a:p>
            <a:endParaRPr lang="en-US" sz="800" dirty="0"/>
          </a:p>
          <a:p>
            <a:r>
              <a:rPr lang="en-US" sz="2400" dirty="0"/>
              <a:t>2. Recognize employer requirements to protect workers from crane</a:t>
            </a:r>
          </a:p>
          <a:p>
            <a:r>
              <a:rPr lang="en-US" sz="2400" dirty="0"/>
              <a:t>    hazards.</a:t>
            </a:r>
            <a:endParaRPr lang="en-US" sz="800" dirty="0"/>
          </a:p>
          <a:p>
            <a:r>
              <a:rPr lang="en-US" sz="2400" dirty="0"/>
              <a:t>3. Identify common hand signals for cranes.</a:t>
            </a:r>
          </a:p>
          <a:p>
            <a:endParaRPr lang="en-US" sz="800" dirty="0"/>
          </a:p>
          <a:p>
            <a:r>
              <a:rPr lang="en-US" sz="2400" dirty="0"/>
              <a:t>4. Describe communication requirements for cranes.</a:t>
            </a:r>
          </a:p>
          <a:p>
            <a:endParaRPr lang="en-US" sz="800" dirty="0"/>
          </a:p>
          <a:p>
            <a:r>
              <a:rPr lang="en-US" sz="2400" dirty="0"/>
              <a:t>5. Identify common causes of crane accidents.</a:t>
            </a:r>
          </a:p>
        </p:txBody>
      </p:sp>
    </p:spTree>
    <p:extLst>
      <p:ext uri="{BB962C8B-B14F-4D97-AF65-F5344CB8AC3E}">
        <p14:creationId xmlns:p14="http://schemas.microsoft.com/office/powerpoint/2010/main" val="4055334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FA5B34EE-0630-4C22-91D6-844163F98AFB}"/>
              </a:ext>
            </a:extLst>
          </p:cNvPr>
          <p:cNvSpPr txBox="1"/>
          <p:nvPr/>
        </p:nvSpPr>
        <p:spPr>
          <a:xfrm>
            <a:off x="273132" y="461666"/>
            <a:ext cx="8562110" cy="5940088"/>
          </a:xfrm>
          <a:prstGeom prst="rect">
            <a:avLst/>
          </a:prstGeom>
          <a:noFill/>
        </p:spPr>
        <p:txBody>
          <a:bodyPr wrap="square">
            <a:spAutoFit/>
          </a:bodyPr>
          <a:lstStyle/>
          <a:p>
            <a:r>
              <a:rPr lang="en-US" sz="2400" b="1" dirty="0"/>
              <a:t>Crane Operations Cont. </a:t>
            </a:r>
          </a:p>
          <a:p>
            <a:endParaRPr lang="en-US" sz="800" dirty="0"/>
          </a:p>
          <a:p>
            <a:r>
              <a:rPr lang="en-US" kern="1200" dirty="0">
                <a:solidFill>
                  <a:schemeClr val="tx1"/>
                </a:solidFill>
                <a:effectLst/>
                <a:ea typeface="+mn-ea"/>
                <a:cs typeface="+mn-cs"/>
              </a:rPr>
              <a:t>3. Basic lifting principles – use these to govern a crane’s mobility and safety during lifting  </a:t>
            </a:r>
          </a:p>
          <a:p>
            <a:r>
              <a:rPr lang="en-US" dirty="0"/>
              <a:t> </a:t>
            </a:r>
            <a:r>
              <a:rPr lang="en-US" kern="1200" dirty="0">
                <a:solidFill>
                  <a:schemeClr val="tx1"/>
                </a:solidFill>
                <a:effectLst/>
                <a:ea typeface="+mn-ea"/>
                <a:cs typeface="+mn-cs"/>
              </a:rPr>
              <a:t>   operations. These principles are:</a:t>
            </a:r>
          </a:p>
          <a:p>
            <a:pPr marL="800100" lvl="1" indent="-342900">
              <a:buFont typeface="+mj-lt"/>
              <a:buAutoNum type="alphaLcParenR"/>
            </a:pPr>
            <a:r>
              <a:rPr lang="en-US" kern="1200" baseline="0" dirty="0">
                <a:solidFill>
                  <a:schemeClr val="tx1"/>
                </a:solidFill>
                <a:effectLst/>
                <a:ea typeface="+mn-ea"/>
                <a:cs typeface="+mn-cs"/>
              </a:rPr>
              <a:t>Center of gravity</a:t>
            </a:r>
          </a:p>
          <a:p>
            <a:pPr marL="800100" lvl="1" indent="-342900">
              <a:buFont typeface="+mj-lt"/>
              <a:buAutoNum type="alphaLcParenR"/>
            </a:pPr>
            <a:r>
              <a:rPr lang="en-US" kern="1200" baseline="0" dirty="0">
                <a:solidFill>
                  <a:schemeClr val="tx1"/>
                </a:solidFill>
                <a:effectLst/>
                <a:ea typeface="+mn-ea"/>
                <a:cs typeface="+mn-cs"/>
              </a:rPr>
              <a:t>Leverage</a:t>
            </a:r>
          </a:p>
          <a:p>
            <a:pPr marL="800100" lvl="1" indent="-342900">
              <a:buFont typeface="+mj-lt"/>
              <a:buAutoNum type="alphaLcParenR"/>
            </a:pPr>
            <a:r>
              <a:rPr lang="en-US" kern="1200" baseline="0" dirty="0">
                <a:solidFill>
                  <a:schemeClr val="tx1"/>
                </a:solidFill>
                <a:effectLst/>
                <a:ea typeface="+mn-ea"/>
                <a:cs typeface="+mn-cs"/>
              </a:rPr>
              <a:t>Stability</a:t>
            </a:r>
          </a:p>
          <a:p>
            <a:pPr marL="800100" lvl="1" indent="-342900">
              <a:buFont typeface="+mj-lt"/>
              <a:buAutoNum type="alphaLcParenR"/>
            </a:pPr>
            <a:r>
              <a:rPr lang="en-US" kern="1200" baseline="0" dirty="0">
                <a:solidFill>
                  <a:schemeClr val="tx1"/>
                </a:solidFill>
                <a:effectLst/>
                <a:ea typeface="+mn-ea"/>
                <a:cs typeface="+mn-cs"/>
              </a:rPr>
              <a:t>Structural integrity</a:t>
            </a:r>
          </a:p>
          <a:p>
            <a:pPr marL="800100" lvl="1" indent="-342900">
              <a:buFont typeface="+mj-lt"/>
              <a:buAutoNum type="alphaLcParenR"/>
            </a:pPr>
            <a:endParaRPr lang="en-US" sz="600" baseline="0" dirty="0"/>
          </a:p>
          <a:p>
            <a:r>
              <a:rPr lang="en-US" kern="1200" dirty="0">
                <a:solidFill>
                  <a:schemeClr val="tx1"/>
                </a:solidFill>
                <a:effectLst/>
                <a:ea typeface="+mn-ea"/>
                <a:cs typeface="+mn-cs"/>
              </a:rPr>
              <a:t>4. Hand signals – an illustration of signals must be posted in the vicinity of the hoisting</a:t>
            </a:r>
          </a:p>
          <a:p>
            <a:r>
              <a:rPr lang="en-US" dirty="0"/>
              <a:t>   </a:t>
            </a:r>
            <a:r>
              <a:rPr lang="en-US" kern="1200" dirty="0">
                <a:solidFill>
                  <a:schemeClr val="tx1"/>
                </a:solidFill>
                <a:effectLst/>
                <a:ea typeface="+mn-ea"/>
                <a:cs typeface="+mn-cs"/>
              </a:rPr>
              <a:t> operation. The signal person must meet OSHA’s qualification requirements. A signal</a:t>
            </a:r>
          </a:p>
          <a:p>
            <a:r>
              <a:rPr lang="en-US" dirty="0"/>
              <a:t>   </a:t>
            </a:r>
            <a:r>
              <a:rPr lang="en-US" kern="1200" dirty="0">
                <a:solidFill>
                  <a:schemeClr val="tx1"/>
                </a:solidFill>
                <a:effectLst/>
                <a:ea typeface="+mn-ea"/>
                <a:cs typeface="+mn-cs"/>
              </a:rPr>
              <a:t> person is required when any of the following conditions apply:</a:t>
            </a:r>
          </a:p>
          <a:p>
            <a:pPr marL="800100" lvl="1" indent="-342900">
              <a:buFont typeface="+mj-lt"/>
              <a:buAutoNum type="alphaLcParenR"/>
            </a:pPr>
            <a:r>
              <a:rPr lang="en-US" kern="1200" dirty="0">
                <a:solidFill>
                  <a:schemeClr val="tx1"/>
                </a:solidFill>
                <a:effectLst/>
                <a:ea typeface="+mn-ea"/>
                <a:cs typeface="+mn-cs"/>
              </a:rPr>
              <a:t>Point of operation is not in full view of operator</a:t>
            </a:r>
            <a:r>
              <a:rPr lang="en-US" baseline="0" dirty="0"/>
              <a:t>.</a:t>
            </a:r>
          </a:p>
          <a:p>
            <a:pPr marL="800100" lvl="1" indent="-342900">
              <a:buFont typeface="+mj-lt"/>
              <a:buAutoNum type="alphaLcParenR"/>
            </a:pPr>
            <a:r>
              <a:rPr lang="en-US" baseline="0" dirty="0"/>
              <a:t>Operator’s view is obstructed in the direction of equipment is traveling</a:t>
            </a:r>
          </a:p>
          <a:p>
            <a:pPr marL="800100" lvl="1" indent="-342900">
              <a:buFont typeface="+mj-lt"/>
              <a:buAutoNum type="alphaLcParenR"/>
            </a:pPr>
            <a:r>
              <a:rPr lang="en-US" baseline="0" dirty="0"/>
              <a:t>Either the </a:t>
            </a:r>
            <a:r>
              <a:rPr lang="en-US" kern="1200" dirty="0">
                <a:solidFill>
                  <a:schemeClr val="tx1"/>
                </a:solidFill>
                <a:effectLst/>
                <a:ea typeface="+mn-ea"/>
                <a:cs typeface="+mn-cs"/>
              </a:rPr>
              <a:t>operator or the person handling the load determines a signal person is needed for safety concerns</a:t>
            </a:r>
          </a:p>
          <a:p>
            <a:pPr marL="800100" lvl="1" indent="-342900">
              <a:buFont typeface="+mj-lt"/>
              <a:buAutoNum type="alphaLcParenR"/>
            </a:pPr>
            <a:endParaRPr lang="en-US" sz="600" baseline="0" dirty="0"/>
          </a:p>
          <a:p>
            <a:pPr marR="0" lvl="0" algn="l" defTabSz="914400" rtl="0" eaLnBrk="1" fontAlgn="auto" latinLnBrk="0" hangingPunct="1">
              <a:lnSpc>
                <a:spcPct val="100000"/>
              </a:lnSpc>
              <a:spcBef>
                <a:spcPts val="0"/>
              </a:spcBef>
              <a:spcAft>
                <a:spcPts val="0"/>
              </a:spcAft>
              <a:buClrTx/>
              <a:buSzTx/>
              <a:tabLst/>
              <a:defRPr/>
            </a:pPr>
            <a:r>
              <a:rPr lang="en-US" kern="1200" dirty="0">
                <a:solidFill>
                  <a:schemeClr val="tx1"/>
                </a:solidFill>
                <a:effectLst/>
                <a:ea typeface="+mn-ea"/>
                <a:cs typeface="+mn-cs"/>
              </a:rPr>
              <a:t>5. Power lines – stay clear of power lines</a:t>
            </a:r>
            <a:r>
              <a:rPr lang="en-US" baseline="0" dirty="0"/>
              <a:t>.</a:t>
            </a:r>
          </a:p>
          <a:p>
            <a:pPr marR="0" lvl="0" algn="l" defTabSz="914400" rtl="0" eaLnBrk="1" fontAlgn="auto" latinLnBrk="0" hangingPunct="1">
              <a:lnSpc>
                <a:spcPct val="100000"/>
              </a:lnSpc>
              <a:spcBef>
                <a:spcPts val="0"/>
              </a:spcBef>
              <a:spcAft>
                <a:spcPts val="0"/>
              </a:spcAft>
              <a:buClrTx/>
              <a:buSzTx/>
              <a:tabLst/>
              <a:defRPr/>
            </a:pPr>
            <a:endParaRPr lang="en-US" sz="600" baseline="0" dirty="0"/>
          </a:p>
          <a:p>
            <a:pPr marR="0" lvl="0" algn="l" defTabSz="914400" rtl="0" eaLnBrk="1" fontAlgn="auto" latinLnBrk="0" hangingPunct="1">
              <a:lnSpc>
                <a:spcPct val="100000"/>
              </a:lnSpc>
              <a:spcBef>
                <a:spcPts val="0"/>
              </a:spcBef>
              <a:spcAft>
                <a:spcPts val="0"/>
              </a:spcAft>
              <a:buClrTx/>
              <a:buSzTx/>
              <a:tabLst/>
              <a:defRPr/>
            </a:pPr>
            <a:r>
              <a:rPr lang="en-US" kern="1200" dirty="0">
                <a:solidFill>
                  <a:schemeClr val="tx1"/>
                </a:solidFill>
                <a:effectLst/>
                <a:ea typeface="+mn-ea"/>
                <a:cs typeface="+mn-cs"/>
              </a:rPr>
              <a:t>6. Swing radius – stay out of the swing radius of the crane and make sure that there are</a:t>
            </a:r>
          </a:p>
          <a:p>
            <a:pPr marR="0" lvl="0" algn="l" defTabSz="914400" rtl="0" eaLnBrk="1" fontAlgn="auto" latinLnBrk="0" hangingPunct="1">
              <a:lnSpc>
                <a:spcPct val="100000"/>
              </a:lnSpc>
              <a:spcBef>
                <a:spcPts val="0"/>
              </a:spcBef>
              <a:spcAft>
                <a:spcPts val="0"/>
              </a:spcAft>
              <a:buClrTx/>
              <a:buSzTx/>
              <a:tabLst/>
              <a:defRPr/>
            </a:pPr>
            <a:r>
              <a:rPr lang="en-US" dirty="0"/>
              <a:t>   </a:t>
            </a:r>
            <a:r>
              <a:rPr lang="en-US" kern="1200" dirty="0">
                <a:solidFill>
                  <a:schemeClr val="tx1"/>
                </a:solidFill>
                <a:effectLst/>
                <a:ea typeface="+mn-ea"/>
                <a:cs typeface="+mn-cs"/>
              </a:rPr>
              <a:t> barricades restricting access within the swing radius area</a:t>
            </a:r>
            <a:r>
              <a:rPr lang="en-US" baseline="0" dirty="0"/>
              <a:t>.</a:t>
            </a:r>
          </a:p>
          <a:p>
            <a:pPr marR="0" lvl="0" algn="l" defTabSz="914400" rtl="0" eaLnBrk="1" fontAlgn="auto" latinLnBrk="0" hangingPunct="1">
              <a:lnSpc>
                <a:spcPct val="100000"/>
              </a:lnSpc>
              <a:spcBef>
                <a:spcPts val="0"/>
              </a:spcBef>
              <a:spcAft>
                <a:spcPts val="0"/>
              </a:spcAft>
              <a:buClrTx/>
              <a:buSzTx/>
              <a:tabLst/>
              <a:defRPr/>
            </a:pPr>
            <a:endParaRPr lang="en-US" sz="600" baseline="0" dirty="0"/>
          </a:p>
          <a:p>
            <a:pPr marR="0" lvl="0" algn="l" defTabSz="914400" rtl="0" eaLnBrk="1" fontAlgn="auto" latinLnBrk="0" hangingPunct="1">
              <a:lnSpc>
                <a:spcPct val="100000"/>
              </a:lnSpc>
              <a:spcBef>
                <a:spcPts val="0"/>
              </a:spcBef>
              <a:spcAft>
                <a:spcPts val="0"/>
              </a:spcAft>
              <a:buClrTx/>
              <a:buSzTx/>
              <a:tabLst/>
              <a:defRPr/>
            </a:pPr>
            <a:r>
              <a:rPr lang="en-US" kern="1200" dirty="0">
                <a:solidFill>
                  <a:schemeClr val="tx1"/>
                </a:solidFill>
                <a:effectLst/>
                <a:ea typeface="+mn-ea"/>
                <a:cs typeface="+mn-cs"/>
              </a:rPr>
              <a:t>7. Suspended loads – keep the load as close as possible to the ground when picking up</a:t>
            </a:r>
          </a:p>
          <a:p>
            <a:pPr marR="0" lvl="0" algn="l" defTabSz="914400" rtl="0" eaLnBrk="1" fontAlgn="auto" latinLnBrk="0" hangingPunct="1">
              <a:lnSpc>
                <a:spcPct val="100000"/>
              </a:lnSpc>
              <a:spcBef>
                <a:spcPts val="0"/>
              </a:spcBef>
              <a:spcAft>
                <a:spcPts val="0"/>
              </a:spcAft>
              <a:buClrTx/>
              <a:buSzTx/>
              <a:tabLst/>
              <a:defRPr/>
            </a:pPr>
            <a:r>
              <a:rPr lang="en-US" dirty="0"/>
              <a:t>   </a:t>
            </a:r>
            <a:r>
              <a:rPr lang="en-US" kern="1200" dirty="0">
                <a:solidFill>
                  <a:schemeClr val="tx1"/>
                </a:solidFill>
                <a:effectLst/>
                <a:ea typeface="+mn-ea"/>
                <a:cs typeface="+mn-cs"/>
              </a:rPr>
              <a:t> and carrying a load. </a:t>
            </a:r>
            <a:endParaRPr lang="en-US" baseline="0" dirty="0"/>
          </a:p>
        </p:txBody>
      </p:sp>
    </p:spTree>
    <p:extLst>
      <p:ext uri="{BB962C8B-B14F-4D97-AF65-F5344CB8AC3E}">
        <p14:creationId xmlns:p14="http://schemas.microsoft.com/office/powerpoint/2010/main" val="573056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10133696-DF8B-43D6-ACE5-A6717BFE5582}"/>
              </a:ext>
            </a:extLst>
          </p:cNvPr>
          <p:cNvSpPr txBox="1"/>
          <p:nvPr/>
        </p:nvSpPr>
        <p:spPr>
          <a:xfrm>
            <a:off x="503061" y="828722"/>
            <a:ext cx="4572000" cy="461665"/>
          </a:xfrm>
          <a:prstGeom prst="rect">
            <a:avLst/>
          </a:prstGeom>
          <a:noFill/>
        </p:spPr>
        <p:txBody>
          <a:bodyPr wrap="square">
            <a:spAutoFit/>
          </a:bodyPr>
          <a:lstStyle/>
          <a:p>
            <a:r>
              <a:rPr lang="en-US" sz="2400" b="1" dirty="0"/>
              <a:t>Crane Use Near Power Lines</a:t>
            </a:r>
          </a:p>
        </p:txBody>
      </p:sp>
      <p:sp>
        <p:nvSpPr>
          <p:cNvPr id="6" name="TextBox 5">
            <a:extLst>
              <a:ext uri="{FF2B5EF4-FFF2-40B4-BE49-F238E27FC236}">
                <a16:creationId xmlns:a16="http://schemas.microsoft.com/office/drawing/2014/main" id="{A4DC6D7F-0DFE-4FA4-9B5C-38F26BA6BF31}"/>
              </a:ext>
            </a:extLst>
          </p:cNvPr>
          <p:cNvSpPr txBox="1"/>
          <p:nvPr/>
        </p:nvSpPr>
        <p:spPr>
          <a:xfrm>
            <a:off x="503061" y="1505831"/>
            <a:ext cx="8059881" cy="830997"/>
          </a:xfrm>
          <a:prstGeom prst="rect">
            <a:avLst/>
          </a:prstGeom>
          <a:noFill/>
        </p:spPr>
        <p:txBody>
          <a:bodyPr wrap="square">
            <a:spAutoFit/>
          </a:bodyPr>
          <a:lstStyle/>
          <a:p>
            <a:pPr marL="0" indent="0">
              <a:buNone/>
            </a:pPr>
            <a:r>
              <a:rPr lang="en-US" sz="2400" dirty="0"/>
              <a:t>Boom or crane contact with energized power lines accounts for nearly 45% of crane accidents.</a:t>
            </a:r>
          </a:p>
        </p:txBody>
      </p:sp>
      <p:pic>
        <p:nvPicPr>
          <p:cNvPr id="7" name="Picture 6">
            <a:extLst>
              <a:ext uri="{FF2B5EF4-FFF2-40B4-BE49-F238E27FC236}">
                <a16:creationId xmlns:a16="http://schemas.microsoft.com/office/drawing/2014/main" id="{9BE09ED9-FAF7-4098-9A38-5D4222D192BE}"/>
              </a:ext>
            </a:extLst>
          </p:cNvPr>
          <p:cNvPicPr>
            <a:picLocks noChangeAspect="1"/>
          </p:cNvPicPr>
          <p:nvPr/>
        </p:nvPicPr>
        <p:blipFill rotWithShape="1">
          <a:blip r:embed="rId2"/>
          <a:srcRect t="8467" b="4910"/>
          <a:stretch/>
        </p:blipFill>
        <p:spPr>
          <a:xfrm>
            <a:off x="3003650" y="3004106"/>
            <a:ext cx="3058704" cy="3276600"/>
          </a:xfrm>
          <a:prstGeom prst="rect">
            <a:avLst/>
          </a:prstGeom>
          <a:ln>
            <a:solidFill>
              <a:schemeClr val="tx1"/>
            </a:solidFill>
          </a:ln>
        </p:spPr>
      </p:pic>
      <p:sp>
        <p:nvSpPr>
          <p:cNvPr id="8" name="TextBox 7">
            <a:extLst>
              <a:ext uri="{FF2B5EF4-FFF2-40B4-BE49-F238E27FC236}">
                <a16:creationId xmlns:a16="http://schemas.microsoft.com/office/drawing/2014/main" id="{080EF631-9D4E-498E-9C5E-766C4EC1D8AA}"/>
              </a:ext>
            </a:extLst>
          </p:cNvPr>
          <p:cNvSpPr txBox="1"/>
          <p:nvPr/>
        </p:nvSpPr>
        <p:spPr>
          <a:xfrm>
            <a:off x="5109854" y="6280706"/>
            <a:ext cx="952500" cy="215444"/>
          </a:xfrm>
          <a:prstGeom prst="rect">
            <a:avLst/>
          </a:prstGeom>
          <a:noFill/>
        </p:spPr>
        <p:txBody>
          <a:bodyPr wrap="square" rtlCol="0">
            <a:spAutoFit/>
          </a:bodyPr>
          <a:lstStyle/>
          <a:p>
            <a:pPr algn="r"/>
            <a:r>
              <a:rPr lang="en-US" sz="800" dirty="0"/>
              <a:t>Source: NIOSH</a:t>
            </a:r>
          </a:p>
        </p:txBody>
      </p:sp>
    </p:spTree>
    <p:extLst>
      <p:ext uri="{BB962C8B-B14F-4D97-AF65-F5344CB8AC3E}">
        <p14:creationId xmlns:p14="http://schemas.microsoft.com/office/powerpoint/2010/main" val="1770599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A1D2261F-403B-41B2-9B2F-42F35DC143A0}"/>
              </a:ext>
            </a:extLst>
          </p:cNvPr>
          <p:cNvSpPr txBox="1"/>
          <p:nvPr/>
        </p:nvSpPr>
        <p:spPr>
          <a:xfrm>
            <a:off x="503061" y="828722"/>
            <a:ext cx="6123370" cy="584775"/>
          </a:xfrm>
          <a:prstGeom prst="rect">
            <a:avLst/>
          </a:prstGeom>
          <a:noFill/>
        </p:spPr>
        <p:txBody>
          <a:bodyPr wrap="square">
            <a:spAutoFit/>
          </a:bodyPr>
          <a:lstStyle/>
          <a:p>
            <a:r>
              <a:rPr lang="en-US" sz="3200" b="1" dirty="0"/>
              <a:t>Crane Use Near Power Lines</a:t>
            </a:r>
          </a:p>
        </p:txBody>
      </p:sp>
      <p:sp>
        <p:nvSpPr>
          <p:cNvPr id="5" name="TextBox 4">
            <a:extLst>
              <a:ext uri="{FF2B5EF4-FFF2-40B4-BE49-F238E27FC236}">
                <a16:creationId xmlns:a16="http://schemas.microsoft.com/office/drawing/2014/main" id="{5D3E8D7A-09A9-45C1-A2DB-579B3A26ED1D}"/>
              </a:ext>
            </a:extLst>
          </p:cNvPr>
          <p:cNvSpPr txBox="1"/>
          <p:nvPr/>
        </p:nvSpPr>
        <p:spPr>
          <a:xfrm>
            <a:off x="302819" y="1894951"/>
            <a:ext cx="8538359" cy="3970318"/>
          </a:xfrm>
          <a:prstGeom prst="rect">
            <a:avLst/>
          </a:prstGeom>
          <a:noFill/>
        </p:spPr>
        <p:txBody>
          <a:bodyPr wrap="square">
            <a:spAutoFit/>
          </a:bodyPr>
          <a:lstStyle/>
          <a:p>
            <a:pPr marL="0" indent="0">
              <a:buNone/>
            </a:pPr>
            <a:r>
              <a:rPr lang="en-US" sz="2800" dirty="0"/>
              <a:t>Pre-operational requirements:</a:t>
            </a:r>
          </a:p>
          <a:p>
            <a:pPr marL="514350" indent="-514350">
              <a:buFont typeface="+mj-lt"/>
              <a:buAutoNum type="arabicPeriod"/>
            </a:pPr>
            <a:r>
              <a:rPr lang="en-US" sz="2800" dirty="0"/>
              <a:t>Identify work zone</a:t>
            </a:r>
          </a:p>
          <a:p>
            <a:pPr marL="514350" indent="-514350">
              <a:buFont typeface="+mj-lt"/>
              <a:buAutoNum type="arabicPeriod"/>
            </a:pPr>
            <a:r>
              <a:rPr lang="en-US" sz="2800" dirty="0"/>
              <a:t>Determine proximity to power lines, if closer than 20 feet, if so, must do one of the following three:</a:t>
            </a:r>
          </a:p>
          <a:p>
            <a:pPr marL="685800" lvl="1" indent="-228600">
              <a:buFont typeface="+mj-lt"/>
              <a:buAutoNum type="alphaLcPeriod"/>
            </a:pPr>
            <a:r>
              <a:rPr lang="en-US" sz="2800" dirty="0"/>
              <a:t> De-energize and ground</a:t>
            </a:r>
          </a:p>
          <a:p>
            <a:pPr marL="685800" lvl="1" indent="-228600">
              <a:buFont typeface="+mj-lt"/>
              <a:buAutoNum type="alphaLcPeriod"/>
            </a:pPr>
            <a:r>
              <a:rPr lang="en-US" sz="2800" dirty="0"/>
              <a:t> Ensure no part of equipment, load line, or load gets </a:t>
            </a:r>
            <a:br>
              <a:rPr lang="en-US" sz="2800" dirty="0"/>
            </a:br>
            <a:r>
              <a:rPr lang="en-US" sz="2800" dirty="0"/>
              <a:t>  closer than 20 feet to power line</a:t>
            </a:r>
          </a:p>
          <a:p>
            <a:pPr marL="685800" lvl="1" indent="-228600">
              <a:buFont typeface="+mj-lt"/>
              <a:buAutoNum type="alphaLcPeriod"/>
            </a:pPr>
            <a:r>
              <a:rPr lang="en-US" sz="2800" dirty="0"/>
              <a:t> Determine line’s voltage and minimum approach   </a:t>
            </a:r>
          </a:p>
          <a:p>
            <a:pPr lvl="1"/>
            <a:r>
              <a:rPr lang="en-US" sz="2800" dirty="0"/>
              <a:t>    distance permitted under Table A.</a:t>
            </a:r>
          </a:p>
        </p:txBody>
      </p:sp>
    </p:spTree>
    <p:extLst>
      <p:ext uri="{BB962C8B-B14F-4D97-AF65-F5344CB8AC3E}">
        <p14:creationId xmlns:p14="http://schemas.microsoft.com/office/powerpoint/2010/main" val="11396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5CE05645-1A28-4626-9DB4-2F2DEECDDA81}"/>
              </a:ext>
            </a:extLst>
          </p:cNvPr>
          <p:cNvSpPr txBox="1"/>
          <p:nvPr/>
        </p:nvSpPr>
        <p:spPr>
          <a:xfrm>
            <a:off x="503060" y="461665"/>
            <a:ext cx="6123370" cy="584775"/>
          </a:xfrm>
          <a:prstGeom prst="rect">
            <a:avLst/>
          </a:prstGeom>
          <a:noFill/>
        </p:spPr>
        <p:txBody>
          <a:bodyPr wrap="square">
            <a:spAutoFit/>
          </a:bodyPr>
          <a:lstStyle/>
          <a:p>
            <a:r>
              <a:rPr lang="en-US" sz="3200" b="1" dirty="0"/>
              <a:t>Crane Use Near Power Lines</a:t>
            </a:r>
          </a:p>
        </p:txBody>
      </p:sp>
      <p:pic>
        <p:nvPicPr>
          <p:cNvPr id="6" name="Picture 5">
            <a:extLst>
              <a:ext uri="{FF2B5EF4-FFF2-40B4-BE49-F238E27FC236}">
                <a16:creationId xmlns:a16="http://schemas.microsoft.com/office/drawing/2014/main" id="{4F43D552-222F-44D4-A94A-0E60291F7A35}"/>
              </a:ext>
            </a:extLst>
          </p:cNvPr>
          <p:cNvPicPr>
            <a:picLocks noChangeAspect="1"/>
          </p:cNvPicPr>
          <p:nvPr/>
        </p:nvPicPr>
        <p:blipFill>
          <a:blip r:embed="rId2"/>
          <a:stretch>
            <a:fillRect/>
          </a:stretch>
        </p:blipFill>
        <p:spPr>
          <a:xfrm>
            <a:off x="2301463" y="3229379"/>
            <a:ext cx="4541073" cy="3518358"/>
          </a:xfrm>
          <a:prstGeom prst="rect">
            <a:avLst/>
          </a:prstGeom>
        </p:spPr>
      </p:pic>
      <p:sp>
        <p:nvSpPr>
          <p:cNvPr id="8" name="TextBox 7">
            <a:extLst>
              <a:ext uri="{FF2B5EF4-FFF2-40B4-BE49-F238E27FC236}">
                <a16:creationId xmlns:a16="http://schemas.microsoft.com/office/drawing/2014/main" id="{99AF3CF9-BB14-4C2B-8842-C604AC82F3F7}"/>
              </a:ext>
            </a:extLst>
          </p:cNvPr>
          <p:cNvSpPr txBox="1"/>
          <p:nvPr/>
        </p:nvSpPr>
        <p:spPr>
          <a:xfrm>
            <a:off x="503060" y="1140364"/>
            <a:ext cx="8367807" cy="1815882"/>
          </a:xfrm>
          <a:prstGeom prst="rect">
            <a:avLst/>
          </a:prstGeom>
          <a:noFill/>
        </p:spPr>
        <p:txBody>
          <a:bodyPr wrap="square">
            <a:spAutoFit/>
          </a:bodyPr>
          <a:lstStyle/>
          <a:p>
            <a:pPr marL="228600" lvl="0" indent="-228600">
              <a:buFont typeface="+mj-lt"/>
              <a:buAutoNum type="arabicPeriod"/>
            </a:pPr>
            <a:r>
              <a:rPr lang="en-US" sz="1600" kern="1200" dirty="0">
                <a:solidFill>
                  <a:schemeClr val="tx1"/>
                </a:solidFill>
                <a:effectLst/>
                <a:latin typeface="+mn-lt"/>
                <a:ea typeface="+mn-ea"/>
                <a:cs typeface="+mn-cs"/>
              </a:rPr>
              <a:t>Identify work zone</a:t>
            </a:r>
            <a:endParaRPr lang="en-US" sz="1400" kern="1200" dirty="0">
              <a:solidFill>
                <a:schemeClr val="tx1"/>
              </a:solidFill>
              <a:effectLst/>
              <a:latin typeface="+mn-lt"/>
              <a:ea typeface="+mn-ea"/>
              <a:cs typeface="+mn-cs"/>
            </a:endParaRPr>
          </a:p>
          <a:p>
            <a:pPr marL="228600" lvl="0" indent="-228600">
              <a:buFont typeface="+mj-lt"/>
              <a:buAutoNum type="arabicPeriod"/>
            </a:pPr>
            <a:r>
              <a:rPr lang="en-US" sz="1600" kern="1200" dirty="0">
                <a:solidFill>
                  <a:schemeClr val="tx1"/>
                </a:solidFill>
                <a:effectLst/>
                <a:latin typeface="+mn-lt"/>
                <a:ea typeface="+mn-ea"/>
                <a:cs typeface="+mn-cs"/>
              </a:rPr>
              <a:t>Determine if any part of crane, load line, or load could get closer than 20 feet to a power line if operated at maximum working radius in the work zone. If so, must meet requirements in one of three options:</a:t>
            </a:r>
            <a:endParaRPr lang="en-US" sz="1400" kern="1200" dirty="0">
              <a:solidFill>
                <a:schemeClr val="tx1"/>
              </a:solidFill>
              <a:effectLst/>
              <a:latin typeface="+mn-lt"/>
              <a:ea typeface="+mn-ea"/>
              <a:cs typeface="+mn-cs"/>
            </a:endParaRPr>
          </a:p>
          <a:p>
            <a:pPr marL="685800" lvl="1" indent="-228600">
              <a:buFont typeface="+mj-lt"/>
              <a:buAutoNum type="alphaLcPeriod"/>
            </a:pPr>
            <a:r>
              <a:rPr lang="en-US" sz="1600" kern="1200" dirty="0">
                <a:solidFill>
                  <a:schemeClr val="tx1"/>
                </a:solidFill>
                <a:effectLst/>
                <a:latin typeface="+mn-lt"/>
                <a:ea typeface="+mn-ea"/>
                <a:cs typeface="+mn-cs"/>
              </a:rPr>
              <a:t>De-energize and ground</a:t>
            </a:r>
            <a:endParaRPr lang="en-US" sz="1400" kern="1200" dirty="0">
              <a:solidFill>
                <a:schemeClr val="tx1"/>
              </a:solidFill>
              <a:effectLst/>
              <a:latin typeface="+mn-lt"/>
              <a:ea typeface="+mn-ea"/>
              <a:cs typeface="+mn-cs"/>
            </a:endParaRPr>
          </a:p>
          <a:p>
            <a:pPr marL="685800" lvl="1" indent="-228600">
              <a:buFont typeface="+mj-lt"/>
              <a:buAutoNum type="alphaLcPeriod"/>
            </a:pPr>
            <a:r>
              <a:rPr lang="en-US" sz="1600" kern="1200" dirty="0">
                <a:solidFill>
                  <a:schemeClr val="tx1"/>
                </a:solidFill>
                <a:effectLst/>
                <a:latin typeface="+mn-lt"/>
                <a:ea typeface="+mn-ea"/>
                <a:cs typeface="+mn-cs"/>
              </a:rPr>
              <a:t>Ensure no part of equipment, load line, or load gets closer than 20 feet to power line</a:t>
            </a:r>
            <a:endParaRPr lang="en-US" sz="1400" kern="1200" dirty="0">
              <a:solidFill>
                <a:schemeClr val="tx1"/>
              </a:solidFill>
              <a:effectLst/>
              <a:latin typeface="+mn-lt"/>
              <a:ea typeface="+mn-ea"/>
              <a:cs typeface="+mn-cs"/>
            </a:endParaRPr>
          </a:p>
          <a:p>
            <a:pPr marL="685800" lvl="1" indent="-228600">
              <a:buFont typeface="+mj-lt"/>
              <a:buAutoNum type="alphaLcPeriod"/>
            </a:pPr>
            <a:r>
              <a:rPr lang="en-US" sz="1600" kern="1200" dirty="0">
                <a:solidFill>
                  <a:schemeClr val="tx1"/>
                </a:solidFill>
                <a:effectLst/>
                <a:latin typeface="+mn-lt"/>
                <a:ea typeface="+mn-ea"/>
                <a:cs typeface="+mn-cs"/>
              </a:rPr>
              <a:t>Determine line’s voltage and minimum approach distance permitted under Table A.</a:t>
            </a:r>
            <a:endParaRPr lang="en-US"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57945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B6206073-533F-4929-998E-9B71C026DACC}"/>
              </a:ext>
            </a:extLst>
          </p:cNvPr>
          <p:cNvSpPr txBox="1"/>
          <p:nvPr/>
        </p:nvSpPr>
        <p:spPr>
          <a:xfrm>
            <a:off x="267194" y="461665"/>
            <a:ext cx="8609610" cy="6309420"/>
          </a:xfrm>
          <a:prstGeom prst="rect">
            <a:avLst/>
          </a:prstGeom>
          <a:noFill/>
        </p:spPr>
        <p:txBody>
          <a:bodyPr wrap="square">
            <a:spAutoFit/>
          </a:bodyPr>
          <a:lstStyle/>
          <a:p>
            <a:pPr marL="0" indent="0">
              <a:buFont typeface="+mj-lt"/>
              <a:buNone/>
            </a:pPr>
            <a:r>
              <a:rPr lang="en-US" sz="2800" b="1" dirty="0"/>
              <a:t>Employer Requirements</a:t>
            </a:r>
          </a:p>
          <a:p>
            <a:pPr marL="0" indent="0">
              <a:buFont typeface="+mj-lt"/>
              <a:buNone/>
            </a:pPr>
            <a:endParaRPr lang="en-US" sz="2000" dirty="0"/>
          </a:p>
          <a:p>
            <a:pPr marL="0" indent="0">
              <a:buFont typeface="+mj-lt"/>
              <a:buNone/>
            </a:pPr>
            <a:r>
              <a:rPr lang="en-US" sz="2000" dirty="0"/>
              <a:t>Employers are required to:</a:t>
            </a:r>
          </a:p>
          <a:p>
            <a:pPr marL="0" indent="0">
              <a:buFont typeface="+mj-lt"/>
              <a:buNone/>
            </a:pPr>
            <a:r>
              <a:rPr lang="en-US" sz="2000" dirty="0"/>
              <a:t>A. Comply with all applicable employer requirements related to:</a:t>
            </a:r>
          </a:p>
          <a:p>
            <a:pPr marL="857250" lvl="1" indent="-457200">
              <a:buFont typeface="+mj-lt"/>
              <a:buAutoNum type="arabicPeriod"/>
            </a:pPr>
            <a:r>
              <a:rPr lang="en-US" sz="2000" dirty="0"/>
              <a:t>Assembly/Disassembly of crane</a:t>
            </a:r>
          </a:p>
          <a:p>
            <a:pPr marL="857250" lvl="1" indent="-457200">
              <a:buFont typeface="+mj-lt"/>
              <a:buAutoNum type="arabicPeriod"/>
            </a:pPr>
            <a:r>
              <a:rPr lang="en-US" sz="2000" dirty="0"/>
              <a:t>Power line safety</a:t>
            </a:r>
          </a:p>
          <a:p>
            <a:pPr marL="857250" lvl="1" indent="-457200">
              <a:buFont typeface="+mj-lt"/>
              <a:buAutoNum type="arabicPeriod"/>
            </a:pPr>
            <a:r>
              <a:rPr lang="en-US" sz="2000" dirty="0"/>
              <a:t>Procedures applicable to the operational functions of equipment, including attachments</a:t>
            </a:r>
          </a:p>
          <a:p>
            <a:pPr marL="857250" lvl="1" indent="-457200">
              <a:buFont typeface="+mj-lt"/>
              <a:buAutoNum type="arabicPeriod"/>
            </a:pPr>
            <a:r>
              <a:rPr lang="en-US" sz="2000" dirty="0"/>
              <a:t>Qualifications/certifications of:</a:t>
            </a:r>
          </a:p>
          <a:p>
            <a:pPr marL="1314450" lvl="2" indent="-457200">
              <a:buFont typeface="+mj-lt"/>
              <a:buAutoNum type="alphaLcPeriod"/>
            </a:pPr>
            <a:r>
              <a:rPr lang="en-US" sz="2000" dirty="0"/>
              <a:t>Crane operator</a:t>
            </a:r>
          </a:p>
          <a:p>
            <a:pPr marL="1314450" lvl="2" indent="-457200">
              <a:buFont typeface="+mj-lt"/>
              <a:buAutoNum type="alphaLcPeriod"/>
            </a:pPr>
            <a:r>
              <a:rPr lang="en-US" sz="2000" dirty="0"/>
              <a:t>Signal person</a:t>
            </a:r>
          </a:p>
          <a:p>
            <a:pPr marL="1314450" lvl="2" indent="-457200">
              <a:buFont typeface="+mj-lt"/>
              <a:buAutoNum type="alphaLcPeriod"/>
            </a:pPr>
            <a:r>
              <a:rPr lang="en-US" sz="2000" dirty="0"/>
              <a:t>Rigger</a:t>
            </a:r>
          </a:p>
          <a:p>
            <a:pPr marL="857250" lvl="1" indent="-457200">
              <a:buFont typeface="+mj-lt"/>
              <a:buAutoNum type="arabicPeriod"/>
            </a:pPr>
            <a:r>
              <a:rPr lang="en-US" sz="2000" dirty="0"/>
              <a:t>Other applicable OSHA requirements, including</a:t>
            </a:r>
          </a:p>
          <a:p>
            <a:pPr marL="1314450" lvl="2" indent="-457200">
              <a:buFont typeface="+mj-lt"/>
              <a:buAutoNum type="alphaLcPeriod"/>
            </a:pPr>
            <a:r>
              <a:rPr lang="en-US" sz="2000" dirty="0"/>
              <a:t>Training</a:t>
            </a:r>
            <a:r>
              <a:rPr lang="en-US" sz="2000" baseline="0" dirty="0"/>
              <a:t> requirements</a:t>
            </a:r>
          </a:p>
          <a:p>
            <a:pPr marL="1314450" lvl="2" indent="-457200">
              <a:buFont typeface="+mj-lt"/>
              <a:buAutoNum type="alphaLcPeriod"/>
            </a:pPr>
            <a:r>
              <a:rPr lang="en-US" sz="2000" baseline="0" dirty="0"/>
              <a:t>Inspections requirements</a:t>
            </a:r>
          </a:p>
          <a:p>
            <a:pPr marL="1314450" lvl="2" indent="-457200">
              <a:buFont typeface="+mj-lt"/>
              <a:buAutoNum type="alphaLcPeriod"/>
            </a:pPr>
            <a:endParaRPr lang="en-US" sz="800" dirty="0"/>
          </a:p>
          <a:p>
            <a:r>
              <a:rPr lang="en-US" sz="2000" dirty="0"/>
              <a:t>B. Designate a competent person to inspect</a:t>
            </a:r>
            <a:r>
              <a:rPr lang="en-US" sz="2000" baseline="0" dirty="0"/>
              <a:t> all machinery and equipment prior to</a:t>
            </a:r>
          </a:p>
          <a:p>
            <a:r>
              <a:rPr lang="en-US" sz="2000" dirty="0"/>
              <a:t>  </a:t>
            </a:r>
            <a:r>
              <a:rPr lang="en-US" sz="2000" baseline="0" dirty="0"/>
              <a:t>   each use and during use, to make sure it is in safe operating condition.</a:t>
            </a:r>
          </a:p>
          <a:p>
            <a:endParaRPr lang="en-US" sz="800" baseline="0" dirty="0"/>
          </a:p>
          <a:p>
            <a:r>
              <a:rPr lang="en-US" sz="2000" baseline="0" dirty="0"/>
              <a:t>C. Comply with manufacturers’ requirements and recommendations for cranes</a:t>
            </a:r>
          </a:p>
          <a:p>
            <a:r>
              <a:rPr lang="en-US" sz="2000" dirty="0"/>
              <a:t>    </a:t>
            </a:r>
            <a:r>
              <a:rPr lang="en-US" sz="2000" baseline="0" dirty="0"/>
              <a:t> and related equipment.</a:t>
            </a:r>
          </a:p>
        </p:txBody>
      </p:sp>
    </p:spTree>
    <p:extLst>
      <p:ext uri="{BB962C8B-B14F-4D97-AF65-F5344CB8AC3E}">
        <p14:creationId xmlns:p14="http://schemas.microsoft.com/office/powerpoint/2010/main" val="3764668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F0419792-B59C-4990-AC6D-F34B5A8BC2B3}"/>
              </a:ext>
            </a:extLst>
          </p:cNvPr>
          <p:cNvSpPr txBox="1"/>
          <p:nvPr/>
        </p:nvSpPr>
        <p:spPr>
          <a:xfrm>
            <a:off x="350321" y="567760"/>
            <a:ext cx="8591797" cy="5632311"/>
          </a:xfrm>
          <a:prstGeom prst="rect">
            <a:avLst/>
          </a:prstGeom>
          <a:noFill/>
        </p:spPr>
        <p:txBody>
          <a:bodyPr wrap="square">
            <a:spAutoFit/>
          </a:bodyPr>
          <a:lstStyle/>
          <a:p>
            <a:pPr marL="0" indent="0">
              <a:buFont typeface="+mj-lt"/>
              <a:buNone/>
            </a:pPr>
            <a:r>
              <a:rPr lang="en-US" sz="2800" b="1" dirty="0"/>
              <a:t>Training Requirements</a:t>
            </a:r>
          </a:p>
          <a:p>
            <a:pPr marL="0" indent="0">
              <a:buFont typeface="+mj-lt"/>
              <a:buNone/>
            </a:pPr>
            <a:endParaRPr lang="en-US" sz="2000" dirty="0"/>
          </a:p>
          <a:p>
            <a:pPr marL="0" indent="0">
              <a:buFont typeface="+mj-lt"/>
              <a:buNone/>
            </a:pPr>
            <a:r>
              <a:rPr lang="en-US" sz="2400" dirty="0"/>
              <a:t>Employers must provide</a:t>
            </a:r>
            <a:r>
              <a:rPr lang="en-US" sz="2400" baseline="0" dirty="0"/>
              <a:t> training</a:t>
            </a:r>
            <a:r>
              <a:rPr lang="en-US" sz="2400" dirty="0"/>
              <a:t>:</a:t>
            </a:r>
          </a:p>
          <a:p>
            <a:pPr marL="857250" lvl="1" indent="-457200">
              <a:buFont typeface="+mj-lt"/>
              <a:buAutoNum type="arabicPeriod"/>
            </a:pPr>
            <a:r>
              <a:rPr lang="en-US" sz="2400" dirty="0"/>
              <a:t>Overhead power lines</a:t>
            </a:r>
          </a:p>
          <a:p>
            <a:pPr marL="857250" lvl="1" indent="-457200">
              <a:buFont typeface="+mj-lt"/>
              <a:buAutoNum type="arabicPeriod"/>
            </a:pPr>
            <a:r>
              <a:rPr lang="en-US" sz="2400" dirty="0"/>
              <a:t>Signal persons</a:t>
            </a:r>
          </a:p>
          <a:p>
            <a:pPr marL="857250" lvl="1" indent="-457200">
              <a:buFont typeface="+mj-lt"/>
              <a:buAutoNum type="arabicPeriod"/>
            </a:pPr>
            <a:r>
              <a:rPr lang="en-US" sz="2400" dirty="0"/>
              <a:t>Operators</a:t>
            </a:r>
          </a:p>
          <a:p>
            <a:pPr marL="857250" lvl="1" indent="-457200">
              <a:buFont typeface="+mj-lt"/>
              <a:buAutoNum type="arabicPeriod"/>
            </a:pPr>
            <a:r>
              <a:rPr lang="en-US" sz="2400" dirty="0"/>
              <a:t>Competent persons and qualified persons</a:t>
            </a:r>
          </a:p>
          <a:p>
            <a:pPr marL="857250" lvl="1" indent="-457200">
              <a:buFont typeface="+mj-lt"/>
              <a:buAutoNum type="arabicPeriod"/>
            </a:pPr>
            <a:r>
              <a:rPr lang="en-US" sz="2400" dirty="0"/>
              <a:t>Crush/pinch</a:t>
            </a:r>
            <a:r>
              <a:rPr lang="en-US" sz="2400" baseline="0" dirty="0"/>
              <a:t> points</a:t>
            </a:r>
          </a:p>
          <a:p>
            <a:pPr marL="857250" lvl="1" indent="-457200">
              <a:buFont typeface="+mj-lt"/>
              <a:buAutoNum type="arabicPeriod"/>
            </a:pPr>
            <a:r>
              <a:rPr lang="en-US" sz="2400" baseline="0" dirty="0"/>
              <a:t>Tag-out</a:t>
            </a:r>
          </a:p>
          <a:p>
            <a:pPr marL="400050" lvl="1"/>
            <a:endParaRPr lang="en-US" sz="2400" dirty="0"/>
          </a:p>
          <a:p>
            <a:r>
              <a:rPr lang="en-US" sz="2400" dirty="0"/>
              <a:t>Training</a:t>
            </a:r>
            <a:r>
              <a:rPr lang="en-US" sz="2400" baseline="0" dirty="0"/>
              <a:t> Administration</a:t>
            </a:r>
          </a:p>
          <a:p>
            <a:pPr marL="685800" lvl="1" indent="-228600">
              <a:buFont typeface="+mj-lt"/>
              <a:buAutoNum type="arabicPeriod"/>
            </a:pPr>
            <a:r>
              <a:rPr lang="en-US" sz="2400" baseline="0" dirty="0"/>
              <a:t>Evaluate employees’ understanding of information provided in training</a:t>
            </a:r>
          </a:p>
          <a:p>
            <a:pPr marL="685800" lvl="1" indent="-228600">
              <a:buFont typeface="+mj-lt"/>
              <a:buAutoNum type="arabicPeriod"/>
            </a:pPr>
            <a:r>
              <a:rPr lang="en-US" sz="2400" baseline="0" dirty="0"/>
              <a:t>Provide refresher training</a:t>
            </a:r>
          </a:p>
          <a:p>
            <a:pPr marL="685800" lvl="1" indent="-228600">
              <a:buFont typeface="+mj-lt"/>
              <a:buAutoNum type="arabicPeriod"/>
            </a:pPr>
            <a:r>
              <a:rPr lang="en-US" sz="2400" baseline="0" dirty="0"/>
              <a:t>Provide training at no cost to employee</a:t>
            </a:r>
          </a:p>
        </p:txBody>
      </p:sp>
    </p:spTree>
    <p:extLst>
      <p:ext uri="{BB962C8B-B14F-4D97-AF65-F5344CB8AC3E}">
        <p14:creationId xmlns:p14="http://schemas.microsoft.com/office/powerpoint/2010/main" val="424477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6" name="TextBox 5">
            <a:extLst>
              <a:ext uri="{FF2B5EF4-FFF2-40B4-BE49-F238E27FC236}">
                <a16:creationId xmlns:a16="http://schemas.microsoft.com/office/drawing/2014/main" id="{C0C21D0A-B6B4-4B79-8DCE-DFA6D773DD86}"/>
              </a:ext>
            </a:extLst>
          </p:cNvPr>
          <p:cNvSpPr txBox="1"/>
          <p:nvPr/>
        </p:nvSpPr>
        <p:spPr>
          <a:xfrm>
            <a:off x="2579913" y="523786"/>
            <a:ext cx="3984172" cy="646331"/>
          </a:xfrm>
          <a:prstGeom prst="rect">
            <a:avLst/>
          </a:prstGeom>
          <a:noFill/>
        </p:spPr>
        <p:txBody>
          <a:bodyPr wrap="square">
            <a:spAutoFit/>
          </a:bodyPr>
          <a:lstStyle/>
          <a:p>
            <a:r>
              <a:rPr lang="en-US" sz="3600" dirty="0"/>
              <a:t>Hazard Recognition</a:t>
            </a:r>
          </a:p>
        </p:txBody>
      </p:sp>
      <p:pic>
        <p:nvPicPr>
          <p:cNvPr id="7" name="Picture 6">
            <a:extLst>
              <a:ext uri="{FF2B5EF4-FFF2-40B4-BE49-F238E27FC236}">
                <a16:creationId xmlns:a16="http://schemas.microsoft.com/office/drawing/2014/main" id="{B1158442-45DA-49B9-8185-BCDC96E263B2}"/>
              </a:ext>
            </a:extLst>
          </p:cNvPr>
          <p:cNvPicPr>
            <a:picLocks noChangeAspect="1"/>
          </p:cNvPicPr>
          <p:nvPr/>
        </p:nvPicPr>
        <p:blipFill>
          <a:blip r:embed="rId3"/>
          <a:stretch>
            <a:fillRect/>
          </a:stretch>
        </p:blipFill>
        <p:spPr>
          <a:xfrm>
            <a:off x="1371322" y="2479829"/>
            <a:ext cx="6401355" cy="4035902"/>
          </a:xfrm>
          <a:prstGeom prst="rect">
            <a:avLst/>
          </a:prstGeom>
          <a:ln>
            <a:solidFill>
              <a:schemeClr val="tx1"/>
            </a:solidFill>
          </a:ln>
        </p:spPr>
      </p:pic>
      <p:sp>
        <p:nvSpPr>
          <p:cNvPr id="8" name="TextBox 7">
            <a:extLst>
              <a:ext uri="{FF2B5EF4-FFF2-40B4-BE49-F238E27FC236}">
                <a16:creationId xmlns:a16="http://schemas.microsoft.com/office/drawing/2014/main" id="{E7BFD006-B11F-40AA-BAD7-B9C5CEA37F4B}"/>
              </a:ext>
            </a:extLst>
          </p:cNvPr>
          <p:cNvSpPr txBox="1"/>
          <p:nvPr/>
        </p:nvSpPr>
        <p:spPr>
          <a:xfrm>
            <a:off x="6749640" y="6642556"/>
            <a:ext cx="1023037" cy="215444"/>
          </a:xfrm>
          <a:prstGeom prst="rect">
            <a:avLst/>
          </a:prstGeom>
          <a:noFill/>
        </p:spPr>
        <p:txBody>
          <a:bodyPr wrap="none" rtlCol="0">
            <a:spAutoFit/>
          </a:bodyPr>
          <a:lstStyle/>
          <a:p>
            <a:r>
              <a:rPr lang="en-US" sz="800" dirty="0"/>
              <a:t>Photo source: OSHA</a:t>
            </a:r>
          </a:p>
        </p:txBody>
      </p:sp>
      <p:sp>
        <p:nvSpPr>
          <p:cNvPr id="10" name="TextBox 9">
            <a:extLst>
              <a:ext uri="{FF2B5EF4-FFF2-40B4-BE49-F238E27FC236}">
                <a16:creationId xmlns:a16="http://schemas.microsoft.com/office/drawing/2014/main" id="{6D1506FC-C1C5-44CF-B6A2-56B7DB489173}"/>
              </a:ext>
            </a:extLst>
          </p:cNvPr>
          <p:cNvSpPr txBox="1"/>
          <p:nvPr/>
        </p:nvSpPr>
        <p:spPr>
          <a:xfrm>
            <a:off x="293912" y="1232238"/>
            <a:ext cx="8576955" cy="830997"/>
          </a:xfrm>
          <a:prstGeom prst="rect">
            <a:avLst/>
          </a:prstGeom>
          <a:noFill/>
        </p:spPr>
        <p:txBody>
          <a:bodyPr wrap="square">
            <a:spAutoFit/>
          </a:bodyPr>
          <a:lstStyle/>
          <a:p>
            <a:r>
              <a:rPr lang="en-US" sz="2400" dirty="0"/>
              <a:t>Don’t stand under suspended loads. </a:t>
            </a:r>
            <a:r>
              <a:rPr lang="en-US" altLang="en-US" sz="2400" dirty="0"/>
              <a:t>Keep the load as close as possible to the ground when picking and carrying a load.</a:t>
            </a:r>
          </a:p>
        </p:txBody>
      </p:sp>
    </p:spTree>
    <p:extLst>
      <p:ext uri="{BB962C8B-B14F-4D97-AF65-F5344CB8AC3E}">
        <p14:creationId xmlns:p14="http://schemas.microsoft.com/office/powerpoint/2010/main" val="247469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C5E47A0E-C127-4F9F-A031-FA2D5BD92EBF}"/>
              </a:ext>
            </a:extLst>
          </p:cNvPr>
          <p:cNvSpPr txBox="1"/>
          <p:nvPr/>
        </p:nvSpPr>
        <p:spPr>
          <a:xfrm>
            <a:off x="2775856" y="553998"/>
            <a:ext cx="3592286" cy="646331"/>
          </a:xfrm>
          <a:prstGeom prst="rect">
            <a:avLst/>
          </a:prstGeom>
          <a:noFill/>
        </p:spPr>
        <p:txBody>
          <a:bodyPr wrap="square">
            <a:spAutoFit/>
          </a:bodyPr>
          <a:lstStyle/>
          <a:p>
            <a:r>
              <a:rPr lang="en-US" sz="3600" dirty="0"/>
              <a:t>Knowledge Check</a:t>
            </a:r>
          </a:p>
        </p:txBody>
      </p:sp>
      <p:sp>
        <p:nvSpPr>
          <p:cNvPr id="6" name="TextBox 5">
            <a:extLst>
              <a:ext uri="{FF2B5EF4-FFF2-40B4-BE49-F238E27FC236}">
                <a16:creationId xmlns:a16="http://schemas.microsoft.com/office/drawing/2014/main" id="{D22DD9FC-7CB9-4DE0-8A5B-70075724B7B8}"/>
              </a:ext>
            </a:extLst>
          </p:cNvPr>
          <p:cNvSpPr txBox="1"/>
          <p:nvPr/>
        </p:nvSpPr>
        <p:spPr>
          <a:xfrm>
            <a:off x="1098466" y="1520318"/>
            <a:ext cx="6537367" cy="2308324"/>
          </a:xfrm>
          <a:prstGeom prst="rect">
            <a:avLst/>
          </a:prstGeom>
          <a:noFill/>
        </p:spPr>
        <p:txBody>
          <a:bodyPr wrap="square">
            <a:spAutoFit/>
          </a:bodyPr>
          <a:lstStyle/>
          <a:p>
            <a:pPr marL="514350" indent="-514350">
              <a:buAutoNum type="arabicPeriod"/>
            </a:pPr>
            <a:r>
              <a:rPr lang="en-US" sz="2400" dirty="0"/>
              <a:t>Nearly 45% of crane accidents are the result of the boom or crane making contact with __.</a:t>
            </a:r>
          </a:p>
          <a:p>
            <a:pPr marL="914400" lvl="1" indent="-514350">
              <a:buFont typeface="+mj-lt"/>
              <a:buAutoNum type="alphaLcPeriod"/>
            </a:pPr>
            <a:r>
              <a:rPr lang="en-US" sz="2400" dirty="0"/>
              <a:t>other cranes</a:t>
            </a:r>
          </a:p>
          <a:p>
            <a:pPr marL="914400" lvl="1" indent="-514350">
              <a:buFont typeface="+mj-lt"/>
              <a:buAutoNum type="alphaLcPeriod"/>
            </a:pPr>
            <a:r>
              <a:rPr lang="en-US" sz="2400" dirty="0"/>
              <a:t>work zone barricades</a:t>
            </a:r>
          </a:p>
          <a:p>
            <a:pPr marL="914400" lvl="1" indent="-514350">
              <a:buFont typeface="+mj-lt"/>
              <a:buAutoNum type="alphaLcPeriod"/>
            </a:pPr>
            <a:r>
              <a:rPr lang="en-US" sz="2400" dirty="0"/>
              <a:t>energized power lines</a:t>
            </a:r>
          </a:p>
          <a:p>
            <a:pPr marL="914400" lvl="1" indent="-514350">
              <a:buFont typeface="+mj-lt"/>
              <a:buAutoNum type="alphaLcPeriod"/>
            </a:pPr>
            <a:r>
              <a:rPr lang="en-US" sz="2400" dirty="0"/>
              <a:t>workers on the ground</a:t>
            </a:r>
          </a:p>
        </p:txBody>
      </p:sp>
      <p:sp>
        <p:nvSpPr>
          <p:cNvPr id="8" name="TextBox 7">
            <a:extLst>
              <a:ext uri="{FF2B5EF4-FFF2-40B4-BE49-F238E27FC236}">
                <a16:creationId xmlns:a16="http://schemas.microsoft.com/office/drawing/2014/main" id="{21BD59F2-C1F4-4347-B8D0-A66457168EF1}"/>
              </a:ext>
            </a:extLst>
          </p:cNvPr>
          <p:cNvSpPr txBox="1"/>
          <p:nvPr/>
        </p:nvSpPr>
        <p:spPr>
          <a:xfrm>
            <a:off x="730333" y="4660467"/>
            <a:ext cx="4572000" cy="461665"/>
          </a:xfrm>
          <a:prstGeom prst="rect">
            <a:avLst/>
          </a:prstGeom>
          <a:noFill/>
        </p:spPr>
        <p:txBody>
          <a:bodyPr wrap="square">
            <a:spAutoFit/>
          </a:bodyPr>
          <a:lstStyle/>
          <a:p>
            <a:pPr marL="400050" lvl="1" indent="0" algn="ctr">
              <a:buNone/>
            </a:pPr>
            <a:r>
              <a:rPr lang="en-US" sz="2400" b="1" dirty="0"/>
              <a:t>c. energized power lines</a:t>
            </a:r>
          </a:p>
        </p:txBody>
      </p:sp>
    </p:spTree>
    <p:extLst>
      <p:ext uri="{BB962C8B-B14F-4D97-AF65-F5344CB8AC3E}">
        <p14:creationId xmlns:p14="http://schemas.microsoft.com/office/powerpoint/2010/main" val="39781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A3CC8D02-877A-4BD3-BA31-BA4FB5360C37}"/>
              </a:ext>
            </a:extLst>
          </p:cNvPr>
          <p:cNvSpPr txBox="1"/>
          <p:nvPr/>
        </p:nvSpPr>
        <p:spPr>
          <a:xfrm>
            <a:off x="3289465" y="411203"/>
            <a:ext cx="2879766" cy="523220"/>
          </a:xfrm>
          <a:prstGeom prst="rect">
            <a:avLst/>
          </a:prstGeom>
          <a:noFill/>
        </p:spPr>
        <p:txBody>
          <a:bodyPr wrap="square">
            <a:spAutoFit/>
          </a:bodyPr>
          <a:lstStyle/>
          <a:p>
            <a:r>
              <a:rPr lang="en-US" sz="2800" dirty="0"/>
              <a:t>Knowledge Check</a:t>
            </a:r>
          </a:p>
        </p:txBody>
      </p:sp>
      <p:sp>
        <p:nvSpPr>
          <p:cNvPr id="6" name="TextBox 5">
            <a:extLst>
              <a:ext uri="{FF2B5EF4-FFF2-40B4-BE49-F238E27FC236}">
                <a16:creationId xmlns:a16="http://schemas.microsoft.com/office/drawing/2014/main" id="{7FDE552F-189F-4757-A09A-7F9873D8DB01}"/>
              </a:ext>
            </a:extLst>
          </p:cNvPr>
          <p:cNvSpPr txBox="1"/>
          <p:nvPr/>
        </p:nvSpPr>
        <p:spPr>
          <a:xfrm>
            <a:off x="801584" y="1137914"/>
            <a:ext cx="7855528" cy="3785652"/>
          </a:xfrm>
          <a:prstGeom prst="rect">
            <a:avLst/>
          </a:prstGeom>
          <a:noFill/>
        </p:spPr>
        <p:txBody>
          <a:bodyPr wrap="square">
            <a:spAutoFit/>
          </a:bodyPr>
          <a:lstStyle/>
          <a:p>
            <a:pPr marL="514350" indent="-514350">
              <a:buFont typeface="+mj-lt"/>
              <a:buAutoNum type="arabicPeriod" startAt="2"/>
            </a:pPr>
            <a:r>
              <a:rPr lang="en-US" sz="2400" dirty="0"/>
              <a:t>Before beginning equipment  operations with power lines present, the employer must ___.</a:t>
            </a:r>
          </a:p>
          <a:p>
            <a:pPr marL="914400" lvl="1" indent="-514350">
              <a:buFont typeface="+mj-lt"/>
              <a:buAutoNum type="alphaLcPeriod"/>
            </a:pPr>
            <a:r>
              <a:rPr lang="en-US" sz="2400" dirty="0"/>
              <a:t>identify the work zone and determine proximity to power lines</a:t>
            </a:r>
          </a:p>
          <a:p>
            <a:pPr marL="914400" lvl="1" indent="-514350">
              <a:buFont typeface="+mj-lt"/>
              <a:buAutoNum type="alphaLcPeriod"/>
            </a:pPr>
            <a:r>
              <a:rPr lang="en-US" sz="2400" dirty="0"/>
              <a:t>notify utility company of lift and estimate voltage of power lines</a:t>
            </a:r>
          </a:p>
          <a:p>
            <a:pPr marL="914400" lvl="1" indent="-514350">
              <a:buFont typeface="+mj-lt"/>
              <a:buAutoNum type="alphaLcPeriod"/>
            </a:pPr>
            <a:r>
              <a:rPr lang="en-US" sz="2400" dirty="0"/>
              <a:t>locate the fall zone and test load by lifting it at least 20 feet off the ground</a:t>
            </a:r>
          </a:p>
          <a:p>
            <a:pPr marL="914400" lvl="1" indent="-514350">
              <a:buFont typeface="+mj-lt"/>
              <a:buAutoNum type="alphaLcPeriod"/>
            </a:pPr>
            <a:r>
              <a:rPr lang="en-US" sz="2400" dirty="0"/>
              <a:t>remove hazard area barriers and observe weather conditions</a:t>
            </a:r>
          </a:p>
        </p:txBody>
      </p:sp>
      <p:sp>
        <p:nvSpPr>
          <p:cNvPr id="8" name="TextBox 7">
            <a:extLst>
              <a:ext uri="{FF2B5EF4-FFF2-40B4-BE49-F238E27FC236}">
                <a16:creationId xmlns:a16="http://schemas.microsoft.com/office/drawing/2014/main" id="{D19DC0EF-2F9D-47B3-9441-D48381E20713}"/>
              </a:ext>
            </a:extLst>
          </p:cNvPr>
          <p:cNvSpPr txBox="1"/>
          <p:nvPr/>
        </p:nvSpPr>
        <p:spPr>
          <a:xfrm>
            <a:off x="1145969" y="5184316"/>
            <a:ext cx="6311735" cy="830997"/>
          </a:xfrm>
          <a:prstGeom prst="rect">
            <a:avLst/>
          </a:prstGeom>
          <a:noFill/>
        </p:spPr>
        <p:txBody>
          <a:bodyPr wrap="square">
            <a:spAutoFit/>
          </a:bodyPr>
          <a:lstStyle/>
          <a:p>
            <a:pPr marL="0" indent="0">
              <a:buFont typeface="Arial" pitchFamily="34" charset="0"/>
              <a:buNone/>
            </a:pPr>
            <a:r>
              <a:rPr lang="en-US" sz="2400" b="1" dirty="0"/>
              <a:t>a. identify the work zone and determine proximity to power lines</a:t>
            </a:r>
          </a:p>
        </p:txBody>
      </p:sp>
    </p:spTree>
    <p:extLst>
      <p:ext uri="{BB962C8B-B14F-4D97-AF65-F5344CB8AC3E}">
        <p14:creationId xmlns:p14="http://schemas.microsoft.com/office/powerpoint/2010/main" val="161900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54D295CD-0FF2-4CBF-B0C5-89ECB192104F}"/>
              </a:ext>
            </a:extLst>
          </p:cNvPr>
          <p:cNvSpPr txBox="1"/>
          <p:nvPr/>
        </p:nvSpPr>
        <p:spPr>
          <a:xfrm>
            <a:off x="3274619" y="668885"/>
            <a:ext cx="2888673" cy="523220"/>
          </a:xfrm>
          <a:prstGeom prst="rect">
            <a:avLst/>
          </a:prstGeom>
          <a:noFill/>
        </p:spPr>
        <p:txBody>
          <a:bodyPr wrap="square">
            <a:spAutoFit/>
          </a:bodyPr>
          <a:lstStyle/>
          <a:p>
            <a:r>
              <a:rPr lang="en-US" sz="2800" dirty="0"/>
              <a:t>Knowledge Check</a:t>
            </a:r>
          </a:p>
        </p:txBody>
      </p:sp>
      <p:sp>
        <p:nvSpPr>
          <p:cNvPr id="6" name="TextBox 5">
            <a:extLst>
              <a:ext uri="{FF2B5EF4-FFF2-40B4-BE49-F238E27FC236}">
                <a16:creationId xmlns:a16="http://schemas.microsoft.com/office/drawing/2014/main" id="{782C68B9-A6B1-4B1A-BA40-171327BA051C}"/>
              </a:ext>
            </a:extLst>
          </p:cNvPr>
          <p:cNvSpPr txBox="1"/>
          <p:nvPr/>
        </p:nvSpPr>
        <p:spPr>
          <a:xfrm>
            <a:off x="730332" y="1648276"/>
            <a:ext cx="6406738" cy="1938992"/>
          </a:xfrm>
          <a:prstGeom prst="rect">
            <a:avLst/>
          </a:prstGeom>
          <a:noFill/>
        </p:spPr>
        <p:txBody>
          <a:bodyPr wrap="square">
            <a:spAutoFit/>
          </a:bodyPr>
          <a:lstStyle/>
          <a:p>
            <a:pPr marL="514350" indent="-514350">
              <a:buFont typeface="+mj-lt"/>
              <a:buAutoNum type="arabicPeriod" startAt="3"/>
            </a:pPr>
            <a:r>
              <a:rPr lang="en-US" sz="2400" dirty="0"/>
              <a:t>A broken window that distorts the operator’s visibility of the task is acceptable for operation.</a:t>
            </a:r>
          </a:p>
          <a:p>
            <a:pPr marL="914400" lvl="1" indent="-514350">
              <a:buFont typeface="+mj-lt"/>
              <a:buAutoNum type="alphaLcPeriod"/>
            </a:pPr>
            <a:r>
              <a:rPr lang="en-US" sz="2400" dirty="0"/>
              <a:t>True</a:t>
            </a:r>
          </a:p>
          <a:p>
            <a:pPr marL="914400" lvl="1" indent="-514350">
              <a:buFont typeface="+mj-lt"/>
              <a:buAutoNum type="alphaLcPeriod"/>
            </a:pPr>
            <a:r>
              <a:rPr lang="en-US" sz="2400" dirty="0"/>
              <a:t>False</a:t>
            </a:r>
          </a:p>
        </p:txBody>
      </p:sp>
      <p:sp>
        <p:nvSpPr>
          <p:cNvPr id="8" name="TextBox 7">
            <a:extLst>
              <a:ext uri="{FF2B5EF4-FFF2-40B4-BE49-F238E27FC236}">
                <a16:creationId xmlns:a16="http://schemas.microsoft.com/office/drawing/2014/main" id="{B522E258-7BC1-490F-AABA-C12237C37C74}"/>
              </a:ext>
            </a:extLst>
          </p:cNvPr>
          <p:cNvSpPr txBox="1"/>
          <p:nvPr/>
        </p:nvSpPr>
        <p:spPr>
          <a:xfrm>
            <a:off x="3927762" y="4285792"/>
            <a:ext cx="1288473" cy="461665"/>
          </a:xfrm>
          <a:prstGeom prst="rect">
            <a:avLst/>
          </a:prstGeom>
          <a:noFill/>
        </p:spPr>
        <p:txBody>
          <a:bodyPr wrap="square">
            <a:spAutoFit/>
          </a:bodyPr>
          <a:lstStyle/>
          <a:p>
            <a:pPr marL="0" indent="0" algn="ctr">
              <a:buFont typeface="Arial" pitchFamily="34" charset="0"/>
              <a:buNone/>
            </a:pPr>
            <a:r>
              <a:rPr lang="en-US" sz="2400" b="1" dirty="0"/>
              <a:t>b. False</a:t>
            </a:r>
          </a:p>
        </p:txBody>
      </p:sp>
    </p:spTree>
    <p:extLst>
      <p:ext uri="{BB962C8B-B14F-4D97-AF65-F5344CB8AC3E}">
        <p14:creationId xmlns:p14="http://schemas.microsoft.com/office/powerpoint/2010/main" val="75655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Content Placeholder 2">
            <a:extLst>
              <a:ext uri="{FF2B5EF4-FFF2-40B4-BE49-F238E27FC236}">
                <a16:creationId xmlns:a16="http://schemas.microsoft.com/office/drawing/2014/main" id="{CFF5981A-4EC1-4312-BE47-1B1B4A73C4A3}"/>
              </a:ext>
            </a:extLst>
          </p:cNvPr>
          <p:cNvSpPr txBox="1">
            <a:spLocks/>
          </p:cNvSpPr>
          <p:nvPr/>
        </p:nvSpPr>
        <p:spPr>
          <a:xfrm>
            <a:off x="640223" y="1308930"/>
            <a:ext cx="7239000" cy="49089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Types of Crane Accidents</a:t>
            </a:r>
          </a:p>
          <a:p>
            <a:pPr marL="0" indent="0">
              <a:buFont typeface="Arial" panose="020B0604020202020204" pitchFamily="34" charset="0"/>
              <a:buNone/>
            </a:pPr>
            <a:endParaRPr lang="en-US" dirty="0"/>
          </a:p>
          <a:p>
            <a:pPr marL="1314450" lvl="1" indent="-914400">
              <a:buFont typeface="+mj-lt"/>
              <a:buAutoNum type="arabicPeriod"/>
            </a:pPr>
            <a:r>
              <a:rPr lang="en-US" sz="2800" dirty="0"/>
              <a:t>Contact with power lines</a:t>
            </a:r>
          </a:p>
          <a:p>
            <a:pPr marL="742950" lvl="1" indent="-342900">
              <a:buFont typeface="+mj-lt"/>
              <a:buAutoNum type="arabicPeriod"/>
            </a:pPr>
            <a:endParaRPr lang="en-US" sz="2800" dirty="0"/>
          </a:p>
          <a:p>
            <a:pPr marL="1314450" lvl="1" indent="-914400">
              <a:buFont typeface="+mj-lt"/>
              <a:buAutoNum type="arabicPeriod"/>
            </a:pPr>
            <a:r>
              <a:rPr lang="en-US" sz="2800" dirty="0"/>
              <a:t>Overturns</a:t>
            </a:r>
          </a:p>
          <a:p>
            <a:pPr marL="742950" lvl="1" indent="-342900">
              <a:buFont typeface="+mj-lt"/>
              <a:buAutoNum type="arabicPeriod"/>
            </a:pPr>
            <a:endParaRPr lang="en-US" sz="2800" dirty="0"/>
          </a:p>
          <a:p>
            <a:pPr marL="1314450" lvl="1" indent="-914400">
              <a:buFont typeface="+mj-lt"/>
              <a:buAutoNum type="arabicPeriod"/>
            </a:pPr>
            <a:r>
              <a:rPr lang="en-US" sz="2800" dirty="0"/>
              <a:t>Mechanical Failures</a:t>
            </a:r>
          </a:p>
          <a:p>
            <a:pPr marL="400050" lvl="1" indent="0">
              <a:buNone/>
            </a:pPr>
            <a:endParaRPr lang="en-US" sz="6500" dirty="0"/>
          </a:p>
          <a:p>
            <a:pPr marL="571500" indent="-457200"/>
            <a:endParaRPr lang="en-US" sz="2000" dirty="0">
              <a:solidFill>
                <a:srgbClr val="FF0000"/>
              </a:solidFill>
            </a:endParaRPr>
          </a:p>
          <a:p>
            <a:pPr marL="571500" indent="-457200"/>
            <a:endParaRPr lang="en-US" sz="2000" dirty="0">
              <a:solidFill>
                <a:srgbClr val="FF0000"/>
              </a:solidFill>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818501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0932D989-D7AA-461C-8150-72EC6D82A620}"/>
              </a:ext>
            </a:extLst>
          </p:cNvPr>
          <p:cNvSpPr txBox="1"/>
          <p:nvPr/>
        </p:nvSpPr>
        <p:spPr>
          <a:xfrm>
            <a:off x="3197430" y="528559"/>
            <a:ext cx="2749138" cy="523220"/>
          </a:xfrm>
          <a:prstGeom prst="rect">
            <a:avLst/>
          </a:prstGeom>
          <a:noFill/>
        </p:spPr>
        <p:txBody>
          <a:bodyPr wrap="square">
            <a:spAutoFit/>
          </a:bodyPr>
          <a:lstStyle/>
          <a:p>
            <a:r>
              <a:rPr lang="en-US" sz="2800" dirty="0"/>
              <a:t>Knowledge Check</a:t>
            </a:r>
          </a:p>
        </p:txBody>
      </p:sp>
      <p:sp>
        <p:nvSpPr>
          <p:cNvPr id="6" name="TextBox 5">
            <a:extLst>
              <a:ext uri="{FF2B5EF4-FFF2-40B4-BE49-F238E27FC236}">
                <a16:creationId xmlns:a16="http://schemas.microsoft.com/office/drawing/2014/main" id="{BB8F462E-C96A-47CA-A89D-7CF8A93F7701}"/>
              </a:ext>
            </a:extLst>
          </p:cNvPr>
          <p:cNvSpPr txBox="1"/>
          <p:nvPr/>
        </p:nvSpPr>
        <p:spPr>
          <a:xfrm>
            <a:off x="279069" y="1390885"/>
            <a:ext cx="8235537" cy="2308324"/>
          </a:xfrm>
          <a:prstGeom prst="rect">
            <a:avLst/>
          </a:prstGeom>
          <a:noFill/>
        </p:spPr>
        <p:txBody>
          <a:bodyPr wrap="square">
            <a:spAutoFit/>
          </a:bodyPr>
          <a:lstStyle/>
          <a:p>
            <a:pPr marL="514350" indent="-514350">
              <a:buFont typeface="+mj-lt"/>
              <a:buAutoNum type="arabicPeriod" startAt="4"/>
            </a:pPr>
            <a:r>
              <a:rPr lang="en-US" sz="2400" dirty="0"/>
              <a:t>Which of the following must be readily available to the crane operator for use at all times?</a:t>
            </a:r>
          </a:p>
          <a:p>
            <a:pPr marL="914400" lvl="1" indent="-514350">
              <a:buFont typeface="+mj-lt"/>
              <a:buAutoNum type="alphaLcPeriod"/>
            </a:pPr>
            <a:r>
              <a:rPr lang="en-US" sz="2400" dirty="0"/>
              <a:t>Load charts and recommended operating speeds</a:t>
            </a:r>
          </a:p>
          <a:p>
            <a:pPr marL="914400" lvl="1" indent="-514350">
              <a:buFont typeface="+mj-lt"/>
              <a:buAutoNum type="alphaLcPeriod"/>
            </a:pPr>
            <a:r>
              <a:rPr lang="en-US" sz="2400" dirty="0"/>
              <a:t>Special hazard warnings</a:t>
            </a:r>
          </a:p>
          <a:p>
            <a:pPr marL="914400" lvl="1" indent="-514350">
              <a:buFont typeface="+mj-lt"/>
              <a:buAutoNum type="alphaLcPeriod"/>
            </a:pPr>
            <a:r>
              <a:rPr lang="en-US" sz="2400" dirty="0"/>
              <a:t>Instructions and operator’s manual</a:t>
            </a:r>
          </a:p>
          <a:p>
            <a:pPr marL="914400" lvl="1" indent="-514350">
              <a:buFont typeface="+mj-lt"/>
              <a:buAutoNum type="alphaLcPeriod"/>
            </a:pPr>
            <a:r>
              <a:rPr lang="en-US" sz="2400" dirty="0"/>
              <a:t>All of the above</a:t>
            </a:r>
          </a:p>
        </p:txBody>
      </p:sp>
      <p:sp>
        <p:nvSpPr>
          <p:cNvPr id="8" name="TextBox 7">
            <a:extLst>
              <a:ext uri="{FF2B5EF4-FFF2-40B4-BE49-F238E27FC236}">
                <a16:creationId xmlns:a16="http://schemas.microsoft.com/office/drawing/2014/main" id="{1B7BA68B-3E34-432F-8FE0-836EC0D5EE74}"/>
              </a:ext>
            </a:extLst>
          </p:cNvPr>
          <p:cNvSpPr txBox="1"/>
          <p:nvPr/>
        </p:nvSpPr>
        <p:spPr>
          <a:xfrm>
            <a:off x="1205345" y="4290261"/>
            <a:ext cx="4572000" cy="461665"/>
          </a:xfrm>
          <a:prstGeom prst="rect">
            <a:avLst/>
          </a:prstGeom>
          <a:noFill/>
        </p:spPr>
        <p:txBody>
          <a:bodyPr wrap="square">
            <a:spAutoFit/>
          </a:bodyPr>
          <a:lstStyle/>
          <a:p>
            <a:pPr marL="0" indent="0" algn="ctr">
              <a:buFont typeface="Arial" pitchFamily="34" charset="0"/>
              <a:buNone/>
            </a:pPr>
            <a:r>
              <a:rPr lang="en-US" sz="2400" b="1" dirty="0"/>
              <a:t>d. All of the above</a:t>
            </a:r>
          </a:p>
        </p:txBody>
      </p:sp>
    </p:spTree>
    <p:extLst>
      <p:ext uri="{BB962C8B-B14F-4D97-AF65-F5344CB8AC3E}">
        <p14:creationId xmlns:p14="http://schemas.microsoft.com/office/powerpoint/2010/main" val="13538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69A95A1F-295B-478E-A51A-C47A6B40ED67}"/>
              </a:ext>
            </a:extLst>
          </p:cNvPr>
          <p:cNvSpPr txBox="1"/>
          <p:nvPr/>
        </p:nvSpPr>
        <p:spPr>
          <a:xfrm>
            <a:off x="811850" y="837296"/>
            <a:ext cx="7520300" cy="5632311"/>
          </a:xfrm>
          <a:prstGeom prst="rect">
            <a:avLst/>
          </a:prstGeom>
          <a:noFill/>
        </p:spPr>
        <p:txBody>
          <a:bodyPr wrap="square" lIns="91440" tIns="45720" rIns="91440" bIns="45720" anchor="t">
            <a:spAutoFit/>
          </a:bodyPr>
          <a:lstStyle/>
          <a:p>
            <a:pPr algn="l" rtl="0" fontAlgn="base"/>
            <a:r>
              <a:rPr lang="en-US" b="0" i="0" u="none" strike="noStrike" dirty="0">
                <a:solidFill>
                  <a:srgbClr val="000000"/>
                </a:solidFill>
                <a:effectLst/>
                <a:latin typeface="Times New Roman"/>
                <a:cs typeface="Times New Roman"/>
              </a:rPr>
              <a:t>Through the Alliance between OSHA’s 10 Regional Offices and the Elevator Contractors of America (ECA), Elevator Industry Work Preservation Fund (EIWPF), International Union of Elevator Constructors (IUEC), National Association of Elevator Contractors (NAEC), National Elevator Industry Educational Program (NEIEP), and National Elevator Industry Inc. (NEII), collectively known as The Elevator Industry Safety Partners, developed </a:t>
            </a:r>
            <a:r>
              <a:rPr lang="en-US" b="0" i="0" u="none" strike="noStrike">
                <a:solidFill>
                  <a:srgbClr val="000000"/>
                </a:solidFill>
                <a:effectLst/>
                <a:latin typeface="Times New Roman"/>
                <a:cs typeface="Times New Roman"/>
              </a:rPr>
              <a:t>this </a:t>
            </a:r>
            <a:r>
              <a:rPr lang="en-US">
                <a:solidFill>
                  <a:srgbClr val="000000"/>
                </a:solidFill>
                <a:latin typeface="Times New Roman"/>
                <a:cs typeface="Times New Roman"/>
              </a:rPr>
              <a:t>Industry</a:t>
            </a:r>
            <a:r>
              <a:rPr lang="en-US" b="0" i="0" u="none" strike="noStrike">
                <a:solidFill>
                  <a:srgbClr val="000000"/>
                </a:solidFill>
                <a:effectLst/>
                <a:latin typeface="Times New Roman"/>
                <a:cs typeface="Times New Roman"/>
              </a:rPr>
              <a:t> Specific Training for informational </a:t>
            </a:r>
            <a:r>
              <a:rPr lang="en-US" b="0" i="0" u="none" strike="noStrike" dirty="0">
                <a:solidFill>
                  <a:srgbClr val="000000"/>
                </a:solidFill>
                <a:effectLst/>
                <a:latin typeface="Times New Roman"/>
                <a:cs typeface="Times New Roman"/>
              </a:rPr>
              <a:t>purposes only. It does not necessarily reflect the official views of OSHA or the U.S. Department of Labor. May 2021</a:t>
            </a:r>
            <a:r>
              <a:rPr lang="en-US" b="0" i="0" dirty="0">
                <a:solidFill>
                  <a:srgbClr val="000000"/>
                </a:solidFill>
                <a:effectLst/>
                <a:latin typeface="Times New Roman"/>
                <a:cs typeface="Times New Roman"/>
              </a:rPr>
              <a:t>​</a:t>
            </a:r>
          </a:p>
          <a:p>
            <a:pPr algn="l" rtl="0" fontAlgn="base"/>
            <a:r>
              <a:rPr lang="en-US" b="0" i="0" u="none" strike="noStrike" dirty="0">
                <a:solidFill>
                  <a:srgbClr val="333333"/>
                </a:solidFill>
                <a:effectLst/>
                <a:latin typeface="Times New Roman" panose="02020603050405020304" pitchFamily="18" charset="0"/>
              </a:rPr>
              <a:t> </a:t>
            </a:r>
            <a:r>
              <a:rPr lang="en-US" b="0" i="0" dirty="0">
                <a:solidFill>
                  <a:srgbClr val="000000"/>
                </a:solidFill>
                <a:effectLst/>
                <a:latin typeface="Times New Roman" panose="02020603050405020304" pitchFamily="18"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333333"/>
                </a:solidFill>
                <a:effectLst/>
                <a:latin typeface="Times New Roman" panose="02020603050405020304" pitchFamily="18" charset="0"/>
              </a:rPr>
              <a:t>Under the Occupational Safety and Health Act, employers are responsible (</a:t>
            </a:r>
            <a:r>
              <a:rPr lang="en-US" b="0" i="0" u="sng" strike="noStrike" dirty="0">
                <a:solidFill>
                  <a:srgbClr val="009999"/>
                </a:solidFill>
                <a:effectLst/>
                <a:latin typeface="Times New Roman" panose="02020603050405020304" pitchFamily="18" charset="0"/>
                <a:hlinkClick r:id="rId2"/>
              </a:rPr>
              <a:t>http://www.osha.gov/as/opa/worker/employer-responsibility.html</a:t>
            </a:r>
            <a:r>
              <a:rPr lang="en-US" b="0" i="0" u="none" strike="noStrike" dirty="0">
                <a:solidFill>
                  <a:srgbClr val="333333"/>
                </a:solidFill>
                <a:effectLst/>
                <a:latin typeface="Times New Roman" panose="02020603050405020304" pitchFamily="18" charset="0"/>
              </a:rPr>
              <a:t>) for providing a safe and healthy workplace and workers have rights (</a:t>
            </a:r>
            <a:r>
              <a:rPr lang="en-US" b="0" i="0" u="sng" strike="noStrike" dirty="0">
                <a:solidFill>
                  <a:srgbClr val="009999"/>
                </a:solidFill>
                <a:effectLst/>
                <a:latin typeface="Times New Roman" panose="02020603050405020304" pitchFamily="18" charset="0"/>
                <a:hlinkClick r:id="rId3"/>
              </a:rPr>
              <a:t>https://www.osha.gov/workers</a:t>
            </a:r>
            <a:r>
              <a:rPr lang="en-US" b="0" i="0" u="none" strike="noStrike" dirty="0">
                <a:solidFill>
                  <a:srgbClr val="333333"/>
                </a:solidFill>
                <a:effectLst/>
                <a:latin typeface="Times New Roman" panose="02020603050405020304" pitchFamily="18" charset="0"/>
              </a:rPr>
              <a:t>). OSHA can help answer questions or concerns from employers and workers. OSHA's On-Site Consultation Program (</a:t>
            </a:r>
            <a:r>
              <a:rPr lang="en-US" b="0" i="0" u="sng" strike="noStrike" dirty="0">
                <a:solidFill>
                  <a:srgbClr val="009999"/>
                </a:solidFill>
                <a:effectLst/>
                <a:latin typeface="Times New Roman" panose="02020603050405020304" pitchFamily="18" charset="0"/>
                <a:hlinkClick r:id="rId4"/>
              </a:rPr>
              <a:t>https://www.osha.gov/consultation</a:t>
            </a:r>
            <a:r>
              <a:rPr lang="en-US" b="0" i="0" u="none" strike="noStrike" dirty="0">
                <a:solidFill>
                  <a:srgbClr val="333333"/>
                </a:solidFill>
                <a:effectLst/>
                <a:latin typeface="Times New Roman" panose="02020603050405020304" pitchFamily="18" charset="0"/>
              </a:rPr>
              <a:t>) offers free and confidential advice to small and medium-sized businesses, with priority given to high-hazard worksites. For more information, contact your regional or area OSHA office (</a:t>
            </a:r>
            <a:r>
              <a:rPr lang="en-US" b="0" i="0" u="sng" strike="noStrike" dirty="0">
                <a:solidFill>
                  <a:srgbClr val="009999"/>
                </a:solidFill>
                <a:effectLst/>
                <a:latin typeface="Times New Roman" panose="02020603050405020304" pitchFamily="18" charset="0"/>
                <a:hlinkClick r:id="rId5"/>
              </a:rPr>
              <a:t>https://www.osha.gov/contactus/bystate</a:t>
            </a:r>
            <a:r>
              <a:rPr lang="en-US" b="0" i="0" u="none" strike="noStrike" dirty="0">
                <a:solidFill>
                  <a:srgbClr val="333333"/>
                </a:solidFill>
                <a:effectLst/>
                <a:latin typeface="Times New Roman" panose="02020603050405020304" pitchFamily="18" charset="0"/>
              </a:rPr>
              <a:t>), call 1-800-321-OSHA (6742), or visit </a:t>
            </a:r>
            <a:r>
              <a:rPr lang="en-US" b="0" i="0" u="sng" strike="noStrike" dirty="0">
                <a:solidFill>
                  <a:srgbClr val="009999"/>
                </a:solidFill>
                <a:effectLst/>
                <a:latin typeface="Times New Roman" panose="02020603050405020304" pitchFamily="18" charset="0"/>
                <a:hlinkClick r:id="rId6"/>
              </a:rPr>
              <a:t>https://www.osha.gov/</a:t>
            </a:r>
            <a:r>
              <a:rPr lang="en-US" b="0" i="0" u="none" strike="noStrike" dirty="0">
                <a:solidFill>
                  <a:srgbClr val="333333"/>
                </a:solidFill>
                <a:effectLst/>
                <a:latin typeface="Times New Roman" panose="02020603050405020304" pitchFamily="18" charset="0"/>
              </a:rPr>
              <a:t>.</a:t>
            </a:r>
            <a:r>
              <a:rPr lang="en-US" b="0" i="0" dirty="0">
                <a:solidFill>
                  <a:srgbClr val="000000"/>
                </a:solidFill>
                <a:effectLst/>
                <a:latin typeface="Times New Roman" panose="02020603050405020304" pitchFamily="18"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556073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pic>
        <p:nvPicPr>
          <p:cNvPr id="1026" name="Picture 2">
            <a:extLst>
              <a:ext uri="{FF2B5EF4-FFF2-40B4-BE49-F238E27FC236}">
                <a16:creationId xmlns:a16="http://schemas.microsoft.com/office/drawing/2014/main" id="{2595B936-FA7A-40A0-8B25-857869791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09" y="1306436"/>
            <a:ext cx="7759581" cy="462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806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Content Placeholder 2">
            <a:extLst>
              <a:ext uri="{FF2B5EF4-FFF2-40B4-BE49-F238E27FC236}">
                <a16:creationId xmlns:a16="http://schemas.microsoft.com/office/drawing/2014/main" id="{CFF5981A-4EC1-4312-BE47-1B1B4A73C4A3}"/>
              </a:ext>
            </a:extLst>
          </p:cNvPr>
          <p:cNvSpPr txBox="1">
            <a:spLocks/>
          </p:cNvSpPr>
          <p:nvPr/>
        </p:nvSpPr>
        <p:spPr>
          <a:xfrm>
            <a:off x="640223" y="815926"/>
            <a:ext cx="8095814" cy="56833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Types of Crane Accidents</a:t>
            </a:r>
          </a:p>
          <a:p>
            <a:pPr marL="0" indent="0">
              <a:buFont typeface="Arial" panose="020B0604020202020204" pitchFamily="34" charset="0"/>
              <a:buNone/>
            </a:pPr>
            <a:endParaRPr lang="en-US" sz="800" dirty="0"/>
          </a:p>
          <a:p>
            <a:pPr marL="1314450" lvl="1" indent="-914400">
              <a:buFont typeface="+mj-lt"/>
              <a:buAutoNum type="arabicPeriod"/>
            </a:pPr>
            <a:r>
              <a:rPr lang="en-US" sz="2800" dirty="0"/>
              <a:t>Contact with power lines</a:t>
            </a:r>
          </a:p>
          <a:p>
            <a:pPr marL="0" indent="0">
              <a:buNone/>
            </a:pPr>
            <a:r>
              <a:rPr lang="en-US" baseline="0" dirty="0"/>
              <a:t>	Contact with power lines is a leading cause of 	crane accidents. </a:t>
            </a:r>
          </a:p>
          <a:p>
            <a:pPr lvl="2"/>
            <a:r>
              <a:rPr lang="en-US" sz="2800" dirty="0"/>
              <a:t>You m</a:t>
            </a:r>
            <a:r>
              <a:rPr lang="en-US" sz="2800" baseline="0" dirty="0"/>
              <a:t>ust be aware of placement of power lines surrounding worksite</a:t>
            </a:r>
          </a:p>
          <a:p>
            <a:pPr lvl="2"/>
            <a:r>
              <a:rPr lang="en-US" sz="2800" dirty="0"/>
              <a:t>You must m</a:t>
            </a:r>
            <a:r>
              <a:rPr lang="en-US" sz="2800" baseline="0" dirty="0"/>
              <a:t>aintain clearance of at least 20 feet from energized electrical lines unless other precautions have been implemented</a:t>
            </a:r>
            <a:endParaRPr lang="en-US" sz="6500" dirty="0"/>
          </a:p>
          <a:p>
            <a:pPr marL="571500" indent="-457200"/>
            <a:endParaRPr lang="en-US" sz="2000" dirty="0">
              <a:solidFill>
                <a:srgbClr val="FF0000"/>
              </a:solidFill>
            </a:endParaRPr>
          </a:p>
          <a:p>
            <a:pPr marL="571500" indent="-457200"/>
            <a:endParaRPr lang="en-US" sz="2000" dirty="0">
              <a:solidFill>
                <a:srgbClr val="FF0000"/>
              </a:solidFill>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1423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Content Placeholder 2">
            <a:extLst>
              <a:ext uri="{FF2B5EF4-FFF2-40B4-BE49-F238E27FC236}">
                <a16:creationId xmlns:a16="http://schemas.microsoft.com/office/drawing/2014/main" id="{CFF5981A-4EC1-4312-BE47-1B1B4A73C4A3}"/>
              </a:ext>
            </a:extLst>
          </p:cNvPr>
          <p:cNvSpPr txBox="1">
            <a:spLocks/>
          </p:cNvSpPr>
          <p:nvPr/>
        </p:nvSpPr>
        <p:spPr>
          <a:xfrm>
            <a:off x="640223" y="1308930"/>
            <a:ext cx="7239000" cy="49089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Types of Crane Accidents</a:t>
            </a:r>
          </a:p>
          <a:p>
            <a:pPr marL="742950" lvl="1" indent="-342900">
              <a:buFont typeface="+mj-lt"/>
              <a:buAutoNum type="arabicPeriod"/>
            </a:pPr>
            <a:endParaRPr lang="en-US" dirty="0"/>
          </a:p>
          <a:p>
            <a:pPr marL="400050" lvl="1" indent="0">
              <a:buNone/>
            </a:pPr>
            <a:r>
              <a:rPr lang="en-US" sz="2800" dirty="0"/>
              <a:t>2.  Overturns</a:t>
            </a:r>
          </a:p>
          <a:p>
            <a:pPr marL="0" lvl="0" indent="0">
              <a:buNone/>
            </a:pPr>
            <a:r>
              <a:rPr lang="en-US" dirty="0"/>
              <a:t>        C</a:t>
            </a:r>
            <a:r>
              <a:rPr lang="en-US" baseline="0" dirty="0"/>
              <a:t>auses:</a:t>
            </a:r>
          </a:p>
          <a:p>
            <a:pPr lvl="2"/>
            <a:r>
              <a:rPr lang="en-US" sz="2800" baseline="0" dirty="0"/>
              <a:t> Overloads</a:t>
            </a:r>
          </a:p>
          <a:p>
            <a:pPr lvl="2"/>
            <a:r>
              <a:rPr lang="en-US" sz="2800" baseline="0" dirty="0"/>
              <a:t> Outrigger failure</a:t>
            </a:r>
          </a:p>
          <a:p>
            <a:pPr lvl="2"/>
            <a:r>
              <a:rPr lang="en-US" sz="2800" baseline="0" dirty="0"/>
              <a:t> High winds</a:t>
            </a:r>
          </a:p>
          <a:p>
            <a:pPr lvl="2"/>
            <a:r>
              <a:rPr lang="en-US" sz="2800" baseline="0" dirty="0"/>
              <a:t> Side pull</a:t>
            </a:r>
          </a:p>
          <a:p>
            <a:pPr lvl="2"/>
            <a:r>
              <a:rPr lang="en-US" sz="2800" baseline="0" dirty="0"/>
              <a:t> Improper maintenance</a:t>
            </a:r>
          </a:p>
          <a:p>
            <a:pPr marL="571500" indent="-457200"/>
            <a:endParaRPr lang="en-US" sz="2400" dirty="0">
              <a:solidFill>
                <a:srgbClr val="FF0000"/>
              </a:solidFill>
            </a:endParaRPr>
          </a:p>
          <a:p>
            <a:pPr marL="571500" indent="-457200"/>
            <a:endParaRPr lang="en-US" sz="2400" dirty="0">
              <a:solidFill>
                <a:srgbClr val="FF0000"/>
              </a:solidFill>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104785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Content Placeholder 2">
            <a:extLst>
              <a:ext uri="{FF2B5EF4-FFF2-40B4-BE49-F238E27FC236}">
                <a16:creationId xmlns:a16="http://schemas.microsoft.com/office/drawing/2014/main" id="{CFF5981A-4EC1-4312-BE47-1B1B4A73C4A3}"/>
              </a:ext>
            </a:extLst>
          </p:cNvPr>
          <p:cNvSpPr txBox="1">
            <a:spLocks/>
          </p:cNvSpPr>
          <p:nvPr/>
        </p:nvSpPr>
        <p:spPr>
          <a:xfrm>
            <a:off x="640222" y="1308930"/>
            <a:ext cx="8053611" cy="49089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Types of Crane Accidents</a:t>
            </a:r>
          </a:p>
          <a:p>
            <a:pPr marL="0" indent="0">
              <a:buFont typeface="Arial" panose="020B0604020202020204" pitchFamily="34" charset="0"/>
              <a:buNone/>
            </a:pPr>
            <a:endParaRPr lang="en-US" dirty="0"/>
          </a:p>
          <a:p>
            <a:pPr marL="400050" lvl="1" indent="0">
              <a:buNone/>
            </a:pPr>
            <a:r>
              <a:rPr lang="en-US" sz="2800" dirty="0"/>
              <a:t>3. Mechanical Failures</a:t>
            </a:r>
          </a:p>
          <a:p>
            <a:pPr marL="1200150" lvl="2" indent="-342900"/>
            <a:r>
              <a:rPr lang="en-US" sz="2800" baseline="0" dirty="0"/>
              <a:t>Routine maintenance should be followed to prevent accidents due to mechanical failure. Components with excessive wear should be repaired and replaced as soon as possible.</a:t>
            </a:r>
            <a:endParaRPr lang="en-US" sz="4800" dirty="0"/>
          </a:p>
          <a:p>
            <a:pPr marL="571500" indent="-457200"/>
            <a:endParaRPr lang="en-US" sz="2000" dirty="0">
              <a:solidFill>
                <a:srgbClr val="FF0000"/>
              </a:solidFill>
            </a:endParaRPr>
          </a:p>
          <a:p>
            <a:pPr marL="571500" indent="-457200"/>
            <a:endParaRPr lang="en-US" sz="2000" dirty="0">
              <a:solidFill>
                <a:srgbClr val="FF0000"/>
              </a:solidFill>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72652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5E4D0246-5F14-4C33-8B20-EF3CC5D7EE8B}"/>
              </a:ext>
            </a:extLst>
          </p:cNvPr>
          <p:cNvSpPr txBox="1"/>
          <p:nvPr/>
        </p:nvSpPr>
        <p:spPr>
          <a:xfrm>
            <a:off x="717452" y="1453217"/>
            <a:ext cx="8328073" cy="3108543"/>
          </a:xfrm>
          <a:prstGeom prst="rect">
            <a:avLst/>
          </a:prstGeom>
          <a:noFill/>
        </p:spPr>
        <p:txBody>
          <a:bodyPr wrap="square">
            <a:spAutoFit/>
          </a:bodyPr>
          <a:lstStyle/>
          <a:p>
            <a:pPr marL="190500" indent="-190500"/>
            <a:r>
              <a:rPr lang="en-US" altLang="en-US" sz="2800" dirty="0"/>
              <a:t>Other causes of crane accidents include:</a:t>
            </a:r>
          </a:p>
          <a:p>
            <a:pPr marL="914400" lvl="1" indent="-457200">
              <a:buFont typeface="Arial" panose="020B0604020202020204" pitchFamily="34" charset="0"/>
              <a:buChar char="•"/>
            </a:pPr>
            <a:r>
              <a:rPr lang="en-US" altLang="en-US" sz="2800" dirty="0"/>
              <a:t> Under the hook lifting device, </a:t>
            </a:r>
          </a:p>
          <a:p>
            <a:pPr marL="914400" lvl="1" indent="-457200">
              <a:buFont typeface="Arial" panose="020B0604020202020204" pitchFamily="34" charset="0"/>
              <a:buChar char="•"/>
            </a:pPr>
            <a:r>
              <a:rPr lang="en-US" altLang="en-US" sz="2800" dirty="0"/>
              <a:t> Dropped loads, </a:t>
            </a:r>
          </a:p>
          <a:p>
            <a:pPr marL="914400" lvl="1" indent="-457200">
              <a:buFont typeface="Arial" panose="020B0604020202020204" pitchFamily="34" charset="0"/>
              <a:buChar char="•"/>
            </a:pPr>
            <a:r>
              <a:rPr lang="en-US" altLang="en-US" sz="2800" dirty="0"/>
              <a:t> Boom collapse, </a:t>
            </a:r>
          </a:p>
          <a:p>
            <a:pPr marL="914400" lvl="1" indent="-457200">
              <a:buFont typeface="Arial" panose="020B0604020202020204" pitchFamily="34" charset="0"/>
              <a:buChar char="•"/>
            </a:pPr>
            <a:r>
              <a:rPr lang="en-US" altLang="en-US" sz="2800" dirty="0"/>
              <a:t> Crushing by the counterweight, </a:t>
            </a:r>
          </a:p>
          <a:p>
            <a:pPr marL="914400" lvl="1" indent="-457200">
              <a:buFont typeface="Arial" panose="020B0604020202020204" pitchFamily="34" charset="0"/>
              <a:buChar char="•"/>
            </a:pPr>
            <a:r>
              <a:rPr lang="en-US" altLang="en-US" sz="2800" dirty="0"/>
              <a:t> Outrigger use</a:t>
            </a:r>
          </a:p>
          <a:p>
            <a:pPr marL="914400" lvl="1" indent="-457200">
              <a:buFont typeface="Arial" panose="020B0604020202020204" pitchFamily="34" charset="0"/>
              <a:buChar char="•"/>
            </a:pPr>
            <a:r>
              <a:rPr lang="en-US" altLang="en-US" sz="2800" dirty="0"/>
              <a:t> Rigging failures</a:t>
            </a:r>
          </a:p>
        </p:txBody>
      </p:sp>
    </p:spTree>
    <p:extLst>
      <p:ext uri="{BB962C8B-B14F-4D97-AF65-F5344CB8AC3E}">
        <p14:creationId xmlns:p14="http://schemas.microsoft.com/office/powerpoint/2010/main" val="1587708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itle 1">
            <a:extLst>
              <a:ext uri="{FF2B5EF4-FFF2-40B4-BE49-F238E27FC236}">
                <a16:creationId xmlns:a16="http://schemas.microsoft.com/office/drawing/2014/main" id="{EFD33A43-DA53-4E4D-8F5F-7CD71E459246}"/>
              </a:ext>
            </a:extLst>
          </p:cNvPr>
          <p:cNvSpPr txBox="1">
            <a:spLocks/>
          </p:cNvSpPr>
          <p:nvPr/>
        </p:nvSpPr>
        <p:spPr>
          <a:xfrm>
            <a:off x="266699" y="586154"/>
            <a:ext cx="8610600" cy="5955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ctr" defTabSz="914400" rtl="0">
              <a:spcBef>
                <a:spcPct val="0"/>
              </a:spcBef>
            </a:pPr>
            <a:r>
              <a:rPr lang="en-US" sz="4000" kern="0">
                <a:solidFill>
                  <a:sysClr val="windowText" lastClr="000000"/>
                </a:solidFill>
              </a:rPr>
              <a:t>Common Causes of Crane Accidents</a:t>
            </a:r>
            <a:endParaRPr lang="en-US" sz="4000" kern="0" dirty="0">
              <a:solidFill>
                <a:sysClr val="windowText" lastClr="000000"/>
              </a:solidFill>
            </a:endParaRPr>
          </a:p>
        </p:txBody>
      </p:sp>
      <p:sp>
        <p:nvSpPr>
          <p:cNvPr id="5" name="TextBox 4">
            <a:extLst>
              <a:ext uri="{FF2B5EF4-FFF2-40B4-BE49-F238E27FC236}">
                <a16:creationId xmlns:a16="http://schemas.microsoft.com/office/drawing/2014/main" id="{3B37A3A3-FCE7-4B1B-9A65-E57FAC3AE161}"/>
              </a:ext>
            </a:extLst>
          </p:cNvPr>
          <p:cNvSpPr txBox="1"/>
          <p:nvPr/>
        </p:nvSpPr>
        <p:spPr>
          <a:xfrm>
            <a:off x="266699" y="1428452"/>
            <a:ext cx="8384929" cy="5478423"/>
          </a:xfrm>
          <a:prstGeom prst="rect">
            <a:avLst/>
          </a:prstGeom>
          <a:noFill/>
        </p:spPr>
        <p:txBody>
          <a:bodyPr wrap="square">
            <a:spAutoFit/>
          </a:bodyPr>
          <a:lstStyle/>
          <a:p>
            <a:pPr marL="400050" lvl="1" indent="0">
              <a:buNone/>
            </a:pPr>
            <a:r>
              <a:rPr lang="en-US" sz="2800" dirty="0"/>
              <a:t>Reasons accidents occur:</a:t>
            </a:r>
          </a:p>
          <a:p>
            <a:pPr marL="914400" lvl="1" indent="-514350">
              <a:buFont typeface="+mj-lt"/>
              <a:buAutoNum type="arabicPeriod"/>
            </a:pPr>
            <a:r>
              <a:rPr lang="en-US" sz="2400" dirty="0"/>
              <a:t>Poor Load Planning/Instability</a:t>
            </a:r>
          </a:p>
          <a:p>
            <a:pPr marL="400050" lvl="1"/>
            <a:r>
              <a:rPr lang="en-US" sz="2800" baseline="0" dirty="0"/>
              <a:t>		</a:t>
            </a:r>
            <a:r>
              <a:rPr lang="en-US" baseline="0" dirty="0"/>
              <a:t>Not knowing the weight of the load or the characteristics of the crane.  			</a:t>
            </a:r>
            <a:r>
              <a:rPr lang="en-US" dirty="0"/>
              <a:t>Instability of crane, instability</a:t>
            </a:r>
            <a:r>
              <a:rPr lang="en-US" baseline="0" dirty="0"/>
              <a:t> of load, or poor ground conditions (not level or 		too soft) can contribute to crane accidents. </a:t>
            </a:r>
            <a:endParaRPr lang="en-US" sz="2800" dirty="0"/>
          </a:p>
          <a:p>
            <a:pPr marL="400050" lvl="1"/>
            <a:r>
              <a:rPr lang="en-US" sz="2400" dirty="0"/>
              <a:t>2. 	Lack of communication</a:t>
            </a:r>
          </a:p>
          <a:p>
            <a:pPr marL="400050" lvl="1"/>
            <a:r>
              <a:rPr lang="en-US" baseline="0" dirty="0"/>
              <a:t>		Lack of communication between the crane operator and ground personnel.</a:t>
            </a:r>
            <a:endParaRPr lang="en-US" sz="2400" dirty="0"/>
          </a:p>
          <a:p>
            <a:pPr marL="857250" lvl="1" indent="-457200">
              <a:buAutoNum type="arabicPeriod" startAt="3"/>
            </a:pPr>
            <a:r>
              <a:rPr lang="en-US" sz="2400" dirty="0"/>
              <a:t>Lack of training</a:t>
            </a:r>
          </a:p>
          <a:p>
            <a:pPr marL="400050" lvl="1"/>
            <a:r>
              <a:rPr lang="en-US" baseline="0" dirty="0"/>
              <a:t>		Operators who do not have proper training in crane operation and safety 			procedures may lead to crane accidents. Everyone involved in maintaining, 		repairing, and assembling the crane should have training.</a:t>
            </a:r>
            <a:endParaRPr lang="en-US" sz="2400" dirty="0"/>
          </a:p>
          <a:p>
            <a:pPr marL="857250" lvl="1" indent="-457200">
              <a:buAutoNum type="arabicPeriod" startAt="4"/>
            </a:pPr>
            <a:r>
              <a:rPr lang="en-US" sz="2400" dirty="0"/>
              <a:t>Inadequate maintenance or inspection of equipment</a:t>
            </a:r>
          </a:p>
          <a:p>
            <a:pPr marL="400050" lvl="1"/>
            <a:r>
              <a:rPr lang="en-US" baseline="0" dirty="0"/>
              <a:t>		Timely, consistent inspections by experienced and well-trained inspectors can 		prevent accidents. As mentioned previous, routine maintenance should be 		followed and components with excessive wear should be repaired and 			replaced as soon as possible.</a:t>
            </a:r>
          </a:p>
          <a:p>
            <a:pPr marL="400050" lvl="1"/>
            <a:endParaRPr lang="en-US" dirty="0">
              <a:solidFill>
                <a:srgbClr val="FF0000"/>
              </a:solidFill>
            </a:endParaRPr>
          </a:p>
        </p:txBody>
      </p:sp>
    </p:spTree>
    <p:extLst>
      <p:ext uri="{BB962C8B-B14F-4D97-AF65-F5344CB8AC3E}">
        <p14:creationId xmlns:p14="http://schemas.microsoft.com/office/powerpoint/2010/main" val="404589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9FB98-004A-4AF3-94B9-99EAC781F49E}"/>
              </a:ext>
            </a:extLst>
          </p:cNvPr>
          <p:cNvSpPr txBox="1"/>
          <p:nvPr/>
        </p:nvSpPr>
        <p:spPr>
          <a:xfrm>
            <a:off x="0" y="0"/>
            <a:ext cx="9143999" cy="461665"/>
          </a:xfrm>
          <a:prstGeom prst="rect">
            <a:avLst/>
          </a:prstGeom>
          <a:solidFill>
            <a:schemeClr val="accent6">
              <a:lumMod val="40000"/>
              <a:lumOff val="60000"/>
            </a:schemeClr>
          </a:solidFill>
        </p:spPr>
        <p:txBody>
          <a:bodyPr wrap="square">
            <a:spAutoFit/>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rPr>
              <a:t>Cranes</a:t>
            </a:r>
            <a:r>
              <a:rPr lang="en-US" sz="2400" b="1" dirty="0">
                <a:latin typeface="Times New Roman" panose="02020603050405020304" pitchFamily="18" charset="0"/>
                <a:ea typeface="Calibri" panose="020F0502020204030204" pitchFamily="34" charset="0"/>
              </a:rPr>
              <a:t> and </a:t>
            </a:r>
            <a:r>
              <a:rPr lang="en-US" sz="2400" b="1" dirty="0">
                <a:effectLst/>
                <a:latin typeface="Times New Roman" panose="02020603050405020304" pitchFamily="18" charset="0"/>
                <a:ea typeface="Calibri" panose="020F0502020204030204" pitchFamily="34" charset="0"/>
              </a:rPr>
              <a:t>Hoists</a:t>
            </a:r>
          </a:p>
        </p:txBody>
      </p:sp>
      <p:sp>
        <p:nvSpPr>
          <p:cNvPr id="4" name="TextBox 3">
            <a:extLst>
              <a:ext uri="{FF2B5EF4-FFF2-40B4-BE49-F238E27FC236}">
                <a16:creationId xmlns:a16="http://schemas.microsoft.com/office/drawing/2014/main" id="{6B6D1FF6-31BA-48C6-8226-E07DCE0B3605}"/>
              </a:ext>
            </a:extLst>
          </p:cNvPr>
          <p:cNvSpPr txBox="1"/>
          <p:nvPr/>
        </p:nvSpPr>
        <p:spPr>
          <a:xfrm>
            <a:off x="186898" y="636631"/>
            <a:ext cx="8770201" cy="5940088"/>
          </a:xfrm>
          <a:prstGeom prst="rect">
            <a:avLst/>
          </a:prstGeom>
          <a:noFill/>
        </p:spPr>
        <p:txBody>
          <a:bodyPr wrap="square">
            <a:spAutoFit/>
          </a:bodyPr>
          <a:lstStyle/>
          <a:p>
            <a:r>
              <a:rPr lang="en-US" sz="2000" b="1" dirty="0"/>
              <a:t>Conditions and actions that create hazardous environments</a:t>
            </a:r>
            <a:r>
              <a:rPr lang="en-US" sz="2000" b="1" baseline="0" dirty="0"/>
              <a:t> for crane operations.</a:t>
            </a:r>
          </a:p>
          <a:p>
            <a:endParaRPr lang="en-US" sz="2000" dirty="0"/>
          </a:p>
          <a:p>
            <a:pPr marL="228600" indent="-228600">
              <a:buFont typeface="+mj-lt"/>
              <a:buAutoNum type="arabicPeriod"/>
            </a:pPr>
            <a:r>
              <a:rPr lang="en-US" sz="2000" b="1" dirty="0"/>
              <a:t> Improper loading rating. </a:t>
            </a:r>
          </a:p>
          <a:p>
            <a:pPr marL="800100" lvl="1" indent="-342900">
              <a:buFont typeface="Arial" panose="020B0604020202020204" pitchFamily="34" charset="0"/>
              <a:buChar char="•"/>
            </a:pPr>
            <a:r>
              <a:rPr lang="en-US" sz="2000" dirty="0"/>
              <a:t>Solution:</a:t>
            </a:r>
            <a:r>
              <a:rPr lang="en-US" sz="2000" baseline="0" dirty="0"/>
              <a:t> </a:t>
            </a:r>
            <a:r>
              <a:rPr lang="en-US" sz="2000" dirty="0"/>
              <a:t>Check</a:t>
            </a:r>
            <a:r>
              <a:rPr lang="en-US" sz="2000" baseline="0" dirty="0"/>
              <a:t> to ensure the load does not exceed the crane’s rated capacity.</a:t>
            </a:r>
          </a:p>
          <a:p>
            <a:pPr marL="228600" indent="-228600">
              <a:buFont typeface="+mj-lt"/>
              <a:buAutoNum type="arabicPeriod"/>
            </a:pPr>
            <a:r>
              <a:rPr lang="en-US" sz="2000" b="1" baseline="0" dirty="0"/>
              <a:t> Excessive speeds. </a:t>
            </a:r>
          </a:p>
          <a:p>
            <a:pPr marL="800100" lvl="1" indent="-342900">
              <a:buFont typeface="Arial" panose="020B0604020202020204" pitchFamily="34" charset="0"/>
              <a:buChar char="•"/>
            </a:pPr>
            <a:r>
              <a:rPr lang="en-US" sz="2000" baseline="0" dirty="0"/>
              <a:t>Solution: Maintain safe speed of operation in accordance with manufacturer’s recommendations.</a:t>
            </a:r>
          </a:p>
          <a:p>
            <a:pPr marL="228600" indent="-228600">
              <a:buFont typeface="+mj-lt"/>
              <a:buAutoNum type="arabicPeriod"/>
            </a:pPr>
            <a:r>
              <a:rPr lang="en-US" sz="2000" b="1" baseline="0" dirty="0"/>
              <a:t> No hand signals. </a:t>
            </a:r>
          </a:p>
          <a:p>
            <a:pPr marL="800100" lvl="1" indent="-342900">
              <a:buFont typeface="Arial" panose="020B0604020202020204" pitchFamily="34" charset="0"/>
              <a:buChar char="•"/>
            </a:pPr>
            <a:r>
              <a:rPr lang="en-US" sz="2000" baseline="0" dirty="0"/>
              <a:t>Solution: Ensure t</a:t>
            </a:r>
            <a:r>
              <a:rPr lang="en-US" sz="2000" kern="1200" dirty="0">
                <a:solidFill>
                  <a:schemeClr val="tx1"/>
                </a:solidFill>
                <a:effectLst/>
                <a:latin typeface="+mn-lt"/>
                <a:ea typeface="+mn-ea"/>
                <a:cs typeface="+mn-cs"/>
              </a:rPr>
              <a:t>he signal person meets OSHA’s qualifications. </a:t>
            </a:r>
            <a:endParaRPr lang="en-US" sz="2000" baseline="0" dirty="0"/>
          </a:p>
          <a:p>
            <a:pPr marL="228600" indent="-228600">
              <a:buFont typeface="+mj-lt"/>
              <a:buAutoNum type="arabicPeriod"/>
            </a:pPr>
            <a:r>
              <a:rPr lang="en-US" sz="2000" b="1" baseline="0" dirty="0"/>
              <a:t> Inadequate inspections and maintenance. </a:t>
            </a:r>
          </a:p>
          <a:p>
            <a:pPr marL="800100" lvl="1" indent="-342900">
              <a:buFont typeface="Arial" panose="020B0604020202020204" pitchFamily="34" charset="0"/>
              <a:buChar char="•"/>
            </a:pPr>
            <a:r>
              <a:rPr lang="en-US" sz="2000" baseline="0" dirty="0"/>
              <a:t>Solution: Check all crane equipment and controls to ensure proper operation is possible before use. Plan and preform routine inspections and maintenance. </a:t>
            </a:r>
          </a:p>
          <a:p>
            <a:pPr marL="228600" indent="-228600">
              <a:buFont typeface="+mj-lt"/>
              <a:buAutoNum type="arabicPeriod"/>
            </a:pPr>
            <a:r>
              <a:rPr lang="en-US" sz="2000" b="1" baseline="0" dirty="0"/>
              <a:t> Unguarded parts. </a:t>
            </a:r>
          </a:p>
          <a:p>
            <a:pPr marL="800100" lvl="1" indent="-342900">
              <a:buFont typeface="Arial" panose="020B0604020202020204" pitchFamily="34" charset="0"/>
              <a:buChar char="•"/>
            </a:pPr>
            <a:r>
              <a:rPr lang="en-US" sz="2000" baseline="0" dirty="0"/>
              <a:t>Solution: Ensure that all required guards are securely in place.</a:t>
            </a:r>
          </a:p>
          <a:p>
            <a:pPr marL="228600" indent="-228600">
              <a:buFont typeface="+mj-lt"/>
              <a:buAutoNum type="arabicPeriod"/>
            </a:pPr>
            <a:r>
              <a:rPr lang="en-US" sz="2000" b="1" baseline="0" dirty="0"/>
              <a:t> Unguarded swinging radius.</a:t>
            </a:r>
          </a:p>
          <a:p>
            <a:pPr marL="800100" lvl="1" indent="-342900">
              <a:buFont typeface="Arial" panose="020B0604020202020204" pitchFamily="34" charset="0"/>
              <a:buChar char="•"/>
            </a:pPr>
            <a:r>
              <a:rPr lang="en-US" sz="2000" baseline="0" dirty="0"/>
              <a:t>Solution: Barricade accessible areas within the crane’s swing radius.</a:t>
            </a:r>
          </a:p>
          <a:p>
            <a:pPr marL="800100" lvl="1" indent="-342900">
              <a:buFont typeface="Arial" panose="020B0604020202020204" pitchFamily="34" charset="0"/>
              <a:buChar char="•"/>
            </a:pPr>
            <a:endParaRPr lang="en-US" sz="2000" baseline="0" dirty="0"/>
          </a:p>
        </p:txBody>
      </p:sp>
    </p:spTree>
    <p:extLst>
      <p:ext uri="{BB962C8B-B14F-4D97-AF65-F5344CB8AC3E}">
        <p14:creationId xmlns:p14="http://schemas.microsoft.com/office/powerpoint/2010/main" val="31970756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380C5B018611448A272E60A708E73D" ma:contentTypeVersion="27" ma:contentTypeDescription="Create a new document." ma:contentTypeScope="" ma:versionID="e6b2cc68000a1d11cdb0b77178762953">
  <xsd:schema xmlns:xsd="http://www.w3.org/2001/XMLSchema" xmlns:xs="http://www.w3.org/2001/XMLSchema" xmlns:p="http://schemas.microsoft.com/office/2006/metadata/properties" xmlns:ns2="90433dba-107d-4b9e-940f-3766d86c3499" xmlns:ns3="a75f71b9-dc79-41da-af3d-5486b07b51b9" targetNamespace="http://schemas.microsoft.com/office/2006/metadata/properties" ma:root="true" ma:fieldsID="319cfbd96392da77723cdcb4fbc301ca" ns2:_="" ns3:_="">
    <xsd:import namespace="90433dba-107d-4b9e-940f-3766d86c3499"/>
    <xsd:import namespace="a75f71b9-dc79-41da-af3d-5486b07b51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upui"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33dba-107d-4b9e-940f-3766d86c349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upui" ma:index="21" nillable="true" ma:displayName="Text" ma:internalName="upui">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20c13d5-5b8a-4cc8-bd3b-7367e50cb7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5f71b9-dc79-41da-af3d-5486b07b51b9"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294b788-0b4e-4d40-a76c-d0ae428a09d6}" ma:internalName="TaxCatchAll" ma:showField="CatchAllData" ma:web="a75f71b9-dc79-41da-af3d-5486b07b51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pui xmlns="90433dba-107d-4b9e-940f-3766d86c3499" xsi:nil="true"/>
    <_Flow_SignoffStatus xmlns="90433dba-107d-4b9e-940f-3766d86c3499" xsi:nil="true"/>
    <lcf76f155ced4ddcb4097134ff3c332f xmlns="90433dba-107d-4b9e-940f-3766d86c3499">
      <Terms xmlns="http://schemas.microsoft.com/office/infopath/2007/PartnerControls"/>
    </lcf76f155ced4ddcb4097134ff3c332f>
    <TaxCatchAll xmlns="a75f71b9-dc79-41da-af3d-5486b07b51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271B3C-D14B-4284-86F7-D684EE6634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33dba-107d-4b9e-940f-3766d86c3499"/>
    <ds:schemaRef ds:uri="a75f71b9-dc79-41da-af3d-5486b07b5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67A7B5-B613-414F-8072-C74383F36F25}">
  <ds:schemaRefs>
    <ds:schemaRef ds:uri="http://schemas.microsoft.com/office/2006/metadata/properties"/>
    <ds:schemaRef ds:uri="http://schemas.microsoft.com/office/infopath/2007/PartnerControls"/>
    <ds:schemaRef ds:uri="90433dba-107d-4b9e-940f-3766d86c3499"/>
    <ds:schemaRef ds:uri="a75f71b9-dc79-41da-af3d-5486b07b51b9"/>
  </ds:schemaRefs>
</ds:datastoreItem>
</file>

<file path=customXml/itemProps3.xml><?xml version="1.0" encoding="utf-8"?>
<ds:datastoreItem xmlns:ds="http://schemas.openxmlformats.org/officeDocument/2006/customXml" ds:itemID="{98853931-05BB-49DA-9949-2D8C566755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544</TotalTime>
  <Words>2855</Words>
  <Application>Microsoft Office PowerPoint</Application>
  <PresentationFormat>On-screen Show (4:3)</PresentationFormat>
  <Paragraphs>313</Paragraphs>
  <Slides>32</Slides>
  <Notes>11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R. Devillers</dc:creator>
  <cp:lastModifiedBy>Curtis R. Devillers</cp:lastModifiedBy>
  <cp:revision>4</cp:revision>
  <dcterms:created xsi:type="dcterms:W3CDTF">2021-12-28T16:23:34Z</dcterms:created>
  <dcterms:modified xsi:type="dcterms:W3CDTF">2023-03-16T15:26:48Z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0x0101008A380C5B018611448A272E60A708E73D</vt:lpwstr>
  </property>
</Properties>
</file>