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6"/>
  </p:notesMasterIdLst>
  <p:sldIdLst>
    <p:sldId id="453" r:id="rId5"/>
    <p:sldId id="456" r:id="rId6"/>
    <p:sldId id="454" r:id="rId7"/>
    <p:sldId id="376" r:id="rId8"/>
    <p:sldId id="382" r:id="rId9"/>
    <p:sldId id="381" r:id="rId10"/>
    <p:sldId id="392" r:id="rId11"/>
    <p:sldId id="391" r:id="rId12"/>
    <p:sldId id="389" r:id="rId13"/>
    <p:sldId id="388" r:id="rId14"/>
    <p:sldId id="387" r:id="rId15"/>
    <p:sldId id="386" r:id="rId16"/>
    <p:sldId id="380" r:id="rId17"/>
    <p:sldId id="395" r:id="rId18"/>
    <p:sldId id="397" r:id="rId19"/>
    <p:sldId id="396" r:id="rId20"/>
    <p:sldId id="462" r:id="rId21"/>
    <p:sldId id="463" r:id="rId22"/>
    <p:sldId id="394" r:id="rId23"/>
    <p:sldId id="399" r:id="rId24"/>
    <p:sldId id="401" r:id="rId25"/>
    <p:sldId id="385" r:id="rId26"/>
    <p:sldId id="404" r:id="rId27"/>
    <p:sldId id="403" r:id="rId28"/>
    <p:sldId id="400" r:id="rId29"/>
    <p:sldId id="402" r:id="rId30"/>
    <p:sldId id="458" r:id="rId31"/>
    <p:sldId id="457" r:id="rId32"/>
    <p:sldId id="461" r:id="rId33"/>
    <p:sldId id="455" r:id="rId34"/>
    <p:sldId id="46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229DEC-E497-4150-84EC-13DF363C0A4F}" v="1" dt="2021-11-16T20:11:38.319"/>
    <p1510:client id="{DC974114-A983-DD1D-DAE4-B6105B08784F}" v="22" dt="2022-05-06T12:07:41.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26" autoAdjust="0"/>
  </p:normalViewPr>
  <p:slideViewPr>
    <p:cSldViewPr snapToGrid="0">
      <p:cViewPr varScale="1">
        <p:scale>
          <a:sx n="89" d="100"/>
          <a:sy n="89" d="100"/>
        </p:scale>
        <p:origin x="22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CA46-4D24-9AD9-6C565644E414}"/>
              </c:ext>
            </c:extLst>
          </c:dPt>
          <c:dPt>
            <c:idx val="1"/>
            <c:bubble3D val="0"/>
            <c:spPr>
              <a:solidFill>
                <a:srgbClr val="FF6600"/>
              </a:solidFill>
              <a:ln w="19050">
                <a:solidFill>
                  <a:schemeClr val="lt1"/>
                </a:solidFill>
              </a:ln>
              <a:effectLst/>
            </c:spPr>
            <c:extLst>
              <c:ext xmlns:c16="http://schemas.microsoft.com/office/drawing/2014/chart" uri="{C3380CC4-5D6E-409C-BE32-E72D297353CC}">
                <c16:uniqueId val="{00000003-CA46-4D24-9AD9-6C565644E414}"/>
              </c:ext>
            </c:extLst>
          </c:dPt>
          <c:dPt>
            <c:idx val="2"/>
            <c:bubble3D val="0"/>
            <c:spPr>
              <a:solidFill>
                <a:srgbClr val="D7D047"/>
              </a:solidFill>
              <a:ln w="19050">
                <a:solidFill>
                  <a:schemeClr val="lt1"/>
                </a:solidFill>
              </a:ln>
              <a:effectLst/>
            </c:spPr>
            <c:extLst>
              <c:ext xmlns:c16="http://schemas.microsoft.com/office/drawing/2014/chart" uri="{C3380CC4-5D6E-409C-BE32-E72D297353CC}">
                <c16:uniqueId val="{00000005-CA46-4D24-9AD9-6C565644E414}"/>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CA46-4D24-9AD9-6C565644E41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56</c:v>
                </c:pt>
                <c:pt idx="1">
                  <c:v>34</c:v>
                </c:pt>
                <c:pt idx="2">
                  <c:v>10</c:v>
                </c:pt>
              </c:numCache>
            </c:numRef>
          </c:val>
          <c:extLst>
            <c:ext xmlns:c16="http://schemas.microsoft.com/office/drawing/2014/chart" uri="{C3380CC4-5D6E-409C-BE32-E72D297353CC}">
              <c16:uniqueId val="{00000000-98AC-4FB6-B976-AF9EFA6946C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rgbClr val="FF33CC"/>
              </a:solidFill>
              <a:ln w="25400">
                <a:solidFill>
                  <a:schemeClr val="lt1"/>
                </a:solidFill>
              </a:ln>
              <a:effectLst/>
              <a:sp3d contourW="25400">
                <a:contourClr>
                  <a:schemeClr val="lt1"/>
                </a:contourClr>
              </a:sp3d>
            </c:spPr>
            <c:extLst>
              <c:ext xmlns:c16="http://schemas.microsoft.com/office/drawing/2014/chart" uri="{C3380CC4-5D6E-409C-BE32-E72D297353CC}">
                <c16:uniqueId val="{00000002-EFD4-4F5D-A9D0-9364EE0A8918}"/>
              </c:ext>
            </c:extLst>
          </c:dPt>
          <c:dPt>
            <c:idx val="1"/>
            <c:bubble3D val="0"/>
            <c:spPr>
              <a:solidFill>
                <a:srgbClr val="CC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EFD4-4F5D-A9D0-9364EE0A8918}"/>
              </c:ext>
            </c:extLst>
          </c:dPt>
          <c:dPt>
            <c:idx val="2"/>
            <c:bubble3D val="0"/>
            <c:spPr>
              <a:solidFill>
                <a:srgbClr val="CC9900"/>
              </a:solidFill>
              <a:ln w="25400">
                <a:solidFill>
                  <a:schemeClr val="lt1"/>
                </a:solidFill>
              </a:ln>
              <a:effectLst/>
              <a:sp3d contourW="25400">
                <a:contourClr>
                  <a:schemeClr val="lt1"/>
                </a:contourClr>
              </a:sp3d>
            </c:spPr>
            <c:extLst>
              <c:ext xmlns:c16="http://schemas.microsoft.com/office/drawing/2014/chart" uri="{C3380CC4-5D6E-409C-BE32-E72D297353CC}">
                <c16:uniqueId val="{00000004-EFD4-4F5D-A9D0-9364EE0A8918}"/>
              </c:ext>
            </c:extLst>
          </c:dPt>
          <c:dPt>
            <c:idx val="3"/>
            <c:bubble3D val="0"/>
            <c:spPr>
              <a:solidFill>
                <a:srgbClr val="FF66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EFD4-4F5D-A9D0-9364EE0A891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34</c:v>
                </c:pt>
                <c:pt idx="1">
                  <c:v>6</c:v>
                </c:pt>
                <c:pt idx="2">
                  <c:v>19</c:v>
                </c:pt>
                <c:pt idx="3">
                  <c:v>41</c:v>
                </c:pt>
              </c:numCache>
            </c:numRef>
          </c:val>
          <c:extLst>
            <c:ext xmlns:c16="http://schemas.microsoft.com/office/drawing/2014/chart" uri="{C3380CC4-5D6E-409C-BE32-E72D297353CC}">
              <c16:uniqueId val="{00000000-EFD4-4F5D-A9D0-9364EE0A8918}"/>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B36D54-AE58-47B2-9B58-7FE4B13942E9}" type="datetimeFigureOut">
              <a:rPr lang="en-US" smtClean="0"/>
              <a:t>3/16/2023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B1DFB-8FB8-4978-930B-C05866C1C3E0}" type="slidenum">
              <a:rPr lang="en-US" smtClean="0"/>
              <a:t>‹#›</a:t>
            </a:fld>
            <a:endParaRPr lang="en-US"/>
          </a:p>
        </p:txBody>
      </p:sp>
    </p:spTree>
    <p:extLst>
      <p:ext uri="{BB962C8B-B14F-4D97-AF65-F5344CB8AC3E}">
        <p14:creationId xmlns:p14="http://schemas.microsoft.com/office/powerpoint/2010/main" val="2144094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1926.1202</a:t>
            </a:r>
          </a:p>
          <a:p>
            <a:r>
              <a:rPr lang="en-US"/>
              <a:t>Confined space means a space that: </a:t>
            </a:r>
          </a:p>
          <a:p>
            <a:r>
              <a:rPr lang="en-US">
                <a:effectLst/>
              </a:rPr>
              <a:t> </a:t>
            </a:r>
          </a:p>
          <a:p>
            <a:r>
              <a:rPr lang="en-US"/>
              <a:t>(1) Is large enough and so configured that an employee can bodily enter it; </a:t>
            </a:r>
            <a:endParaRPr lang="en-US">
              <a:effectLst/>
            </a:endParaRPr>
          </a:p>
          <a:p>
            <a:r>
              <a:rPr lang="en-US"/>
              <a:t>(2) Has limited or restricted means for entry and exit; and </a:t>
            </a:r>
            <a:endParaRPr lang="en-US">
              <a:effectLst/>
            </a:endParaRPr>
          </a:p>
          <a:p>
            <a:r>
              <a:rPr lang="en-US"/>
              <a:t>(3) Is not designed for continuous employee occupancy. </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4655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7253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0114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2495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1762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 A space classified by an employer as a permit-required confined space may only be reclassified as a non-permit confined space when a competent person determines that all of the applicable requirements in paragraphs (g)(1) through (4) of this section have been met: [1926.1203(g)] </a:t>
            </a:r>
          </a:p>
          <a:p>
            <a:r>
              <a:rPr lang="en-US">
                <a:effectLst/>
              </a:rPr>
              <a:t> </a:t>
            </a:r>
          </a:p>
          <a:p>
            <a:r>
              <a:rPr lang="en-US"/>
              <a:t>(1) If the permit space poses no actual or potential atmospheric hazards and if all hazards within the space are eliminated or isolated without entry into the space (unless the employer can demonstrate that doing so without entry is infeasible), the permit space may be reclassified as a non-permit confined space for as long as the non-atmospheric hazards remain eliminated or isolated; [1926.1203(g)(1)] </a:t>
            </a:r>
          </a:p>
          <a:p>
            <a:r>
              <a:rPr lang="en-US">
                <a:effectLst/>
              </a:rPr>
              <a:t> </a:t>
            </a:r>
          </a:p>
          <a:p>
            <a:r>
              <a:rPr lang="en-US"/>
              <a:t>(2) The entry employer must eliminate or isolate the hazards without entering the space, unless it can demonstrate that this is infeasible. If it is necessary to enter the permit space to eliminate or isolate hazards, such entry must be performed under §§1926.1204 through 1926.1211. If testing and inspection during that entry demonstrate that the hazards within the permit space have been eliminated or isolated, the permit space may be reclassified as a non-permit confined space for as long as the hazards remain eliminated or isolated; [1926.1203(g)(2)] </a:t>
            </a:r>
          </a:p>
          <a:p>
            <a:r>
              <a:rPr lang="en-US"/>
              <a:t>Note to paragraph (g)(2). Control of atmospheric hazards through forced air ventilation does not constitute elimination or isolation of the hazards. Paragraph (e) of this section covers permit space entry where the employer can demonstrate that forced air ventilation alone will control all hazards in the space. </a:t>
            </a:r>
          </a:p>
          <a:p>
            <a:r>
              <a:rPr lang="en-US">
                <a:effectLst/>
              </a:rPr>
              <a:t> </a:t>
            </a:r>
          </a:p>
          <a:p>
            <a:r>
              <a:rPr lang="en-US"/>
              <a:t>(3) The entry employer must document the basis for determining that all hazards in a permit space have been eliminated or isolated, through a certification that contains the date, the location of the space, and the signature of the person making the determination. The certification must be made available to each employee entering the space or to that employee's authorized representative; and [1926.1203(g)(3)] </a:t>
            </a:r>
          </a:p>
          <a:p>
            <a:r>
              <a:rPr lang="en-US">
                <a:effectLst/>
              </a:rPr>
              <a:t> </a:t>
            </a:r>
          </a:p>
          <a:p>
            <a:r>
              <a:rPr lang="en-US"/>
              <a:t>(4) If hazards arise within a permit space that has been reclassified as a non-permit space under paragraph (g) of this section, each employee in the space must exit the space. The entry employer must then reevaluate the space and reclassify it as a permit space as appropriate in accordance with all other applicable provisions of this standard. [1926.1203(g)(4)] </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5592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1372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Class should discuss each and determine all of these are PRCS until the hazards that classify them as PRCS are mitigated. </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8182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0994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SOURCE: Worker Deaths in Confined Spaces, A summary of NIOSH Surveillance and Investigation Findings</a:t>
            </a:r>
          </a:p>
          <a:p>
            <a:r>
              <a:rPr lang="en-US" i="1"/>
              <a:t>https://www.cdc.gov/niosh/docs/94-103/pdfs/94-103.pdf?id=10.26616/NIOSHPUB94103</a:t>
            </a:r>
          </a:p>
          <a:p>
            <a:endParaRPr lang="en-US" i="1"/>
          </a:p>
          <a:p>
            <a:r>
              <a:rPr lang="en-US" i="1"/>
              <a:t>Slide shows the percentage of workers that have training.</a:t>
            </a:r>
          </a:p>
          <a:p>
            <a:endParaRPr lang="en-US" i="1"/>
          </a:p>
          <a:p>
            <a:r>
              <a:rPr lang="en-US" i="1"/>
              <a:t>In addition, OSHA has added provisions to the rule that </a:t>
            </a:r>
            <a:r>
              <a:rPr lang="es-ES" i="1"/>
              <a:t>clarifies existing requirements in</a:t>
            </a:r>
          </a:p>
          <a:p>
            <a:r>
              <a:rPr lang="es-ES" i="1"/>
              <a:t>the General Industry standard. This includes requiring </a:t>
            </a:r>
            <a:r>
              <a:rPr lang="en-US" i="1"/>
              <a:t>employers to provide training in</a:t>
            </a:r>
          </a:p>
          <a:p>
            <a:r>
              <a:rPr lang="en-US" i="1"/>
              <a:t>a language and vocabulary that </a:t>
            </a:r>
            <a:r>
              <a:rPr lang="es-ES" i="1"/>
              <a:t>the worker understands.</a:t>
            </a:r>
            <a:endParaRPr lang="es-ES" altLang="es-ES"/>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5144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610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2363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1100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5959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0060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30555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559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NIOSH statistical publication on confined space:</a:t>
            </a:r>
          </a:p>
          <a:p>
            <a:r>
              <a:rPr lang="en-US"/>
              <a:t>https://www.cdc.gov/niosh/docs/94-103/pdfs/94-103.pdf?id=10.26616/NIOSHPUB94103</a:t>
            </a:r>
          </a:p>
          <a:p>
            <a:endParaRPr lang="en-US"/>
          </a:p>
          <a:p>
            <a:endParaRPr lang="en-US"/>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904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456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59560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24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0750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282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764A993-3B9D-4D76-9EC7-1BC79DC4A5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E30729A-DE2B-4583-844C-11E5284F60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11B8820-E08D-4203-A717-F7B601F7B883}"/>
              </a:ext>
            </a:extLst>
          </p:cNvPr>
          <p:cNvSpPr>
            <a:spLocks noGrp="1" noChangeArrowheads="1"/>
          </p:cNvSpPr>
          <p:nvPr>
            <p:ph type="sldNum" sz="quarter" idx="12"/>
          </p:nvPr>
        </p:nvSpPr>
        <p:spPr>
          <a:ln/>
        </p:spPr>
        <p:txBody>
          <a:bodyPr/>
          <a:lstStyle>
            <a:lvl1pPr>
              <a:defRPr/>
            </a:lvl1pPr>
          </a:lstStyle>
          <a:p>
            <a:pPr>
              <a:defRPr/>
            </a:pPr>
            <a:fld id="{19A02139-E049-4511-9C75-65389EB70538}" type="slidenum">
              <a:rPr lang="en-US" altLang="en-US"/>
              <a:pPr>
                <a:defRPr/>
              </a:pPr>
              <a:t>‹#›</a:t>
            </a:fld>
            <a:endParaRPr lang="en-US" altLang="en-US"/>
          </a:p>
        </p:txBody>
      </p:sp>
    </p:spTree>
    <p:extLst>
      <p:ext uri="{BB962C8B-B14F-4D97-AF65-F5344CB8AC3E}">
        <p14:creationId xmlns:p14="http://schemas.microsoft.com/office/powerpoint/2010/main" val="409074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ECC3BF-33D3-40CE-9C9E-65C2FEEF13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F4632E2-588C-48ED-8EFC-3C6FD40B68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2D8EA3A-2015-4A80-AE21-A094734461F0}"/>
              </a:ext>
            </a:extLst>
          </p:cNvPr>
          <p:cNvSpPr>
            <a:spLocks noGrp="1" noChangeArrowheads="1"/>
          </p:cNvSpPr>
          <p:nvPr>
            <p:ph type="sldNum" sz="quarter" idx="12"/>
          </p:nvPr>
        </p:nvSpPr>
        <p:spPr>
          <a:ln/>
        </p:spPr>
        <p:txBody>
          <a:bodyPr/>
          <a:lstStyle>
            <a:lvl1pPr>
              <a:defRPr/>
            </a:lvl1pPr>
          </a:lstStyle>
          <a:p>
            <a:pPr>
              <a:defRPr/>
            </a:pPr>
            <a:fld id="{05185048-E9C4-4127-AA91-9C0E73BAF423}" type="slidenum">
              <a:rPr lang="en-US" altLang="en-US"/>
              <a:pPr>
                <a:defRPr/>
              </a:pPr>
              <a:t>‹#›</a:t>
            </a:fld>
            <a:endParaRPr lang="en-US" altLang="en-US"/>
          </a:p>
        </p:txBody>
      </p:sp>
    </p:spTree>
    <p:extLst>
      <p:ext uri="{BB962C8B-B14F-4D97-AF65-F5344CB8AC3E}">
        <p14:creationId xmlns:p14="http://schemas.microsoft.com/office/powerpoint/2010/main" val="154668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599CDB-5770-4DC0-856B-334511EDE2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2B04773-D37A-45BE-A974-E33BCC3FAE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CE102F9-EB2E-46E9-9129-80303590F290}"/>
              </a:ext>
            </a:extLst>
          </p:cNvPr>
          <p:cNvSpPr>
            <a:spLocks noGrp="1" noChangeArrowheads="1"/>
          </p:cNvSpPr>
          <p:nvPr>
            <p:ph type="sldNum" sz="quarter" idx="12"/>
          </p:nvPr>
        </p:nvSpPr>
        <p:spPr>
          <a:ln/>
        </p:spPr>
        <p:txBody>
          <a:bodyPr/>
          <a:lstStyle>
            <a:lvl1pPr>
              <a:defRPr/>
            </a:lvl1pPr>
          </a:lstStyle>
          <a:p>
            <a:pPr>
              <a:defRPr/>
            </a:pPr>
            <a:fld id="{C57B7AA6-648E-4FC3-B9D1-B96F82980B69}" type="slidenum">
              <a:rPr lang="en-US" altLang="en-US"/>
              <a:pPr>
                <a:defRPr/>
              </a:pPr>
              <a:t>‹#›</a:t>
            </a:fld>
            <a:endParaRPr lang="en-US" altLang="en-US"/>
          </a:p>
        </p:txBody>
      </p:sp>
    </p:spTree>
    <p:extLst>
      <p:ext uri="{BB962C8B-B14F-4D97-AF65-F5344CB8AC3E}">
        <p14:creationId xmlns:p14="http://schemas.microsoft.com/office/powerpoint/2010/main" val="243762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C51E4E-FC18-49FF-97A4-7BD3164531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8853EA0-82A7-429D-9D5E-F995E81DB5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56D0975-2B2E-4B6D-ACEE-164A0E410404}"/>
              </a:ext>
            </a:extLst>
          </p:cNvPr>
          <p:cNvSpPr>
            <a:spLocks noGrp="1" noChangeArrowheads="1"/>
          </p:cNvSpPr>
          <p:nvPr>
            <p:ph type="sldNum" sz="quarter" idx="12"/>
          </p:nvPr>
        </p:nvSpPr>
        <p:spPr>
          <a:ln/>
        </p:spPr>
        <p:txBody>
          <a:bodyPr/>
          <a:lstStyle>
            <a:lvl1pPr>
              <a:defRPr/>
            </a:lvl1pPr>
          </a:lstStyle>
          <a:p>
            <a:pPr>
              <a:defRPr/>
            </a:pPr>
            <a:fld id="{7C82A0D3-C427-4FB0-BA9B-53807FC19400}" type="slidenum">
              <a:rPr lang="en-US" altLang="en-US"/>
              <a:pPr>
                <a:defRPr/>
              </a:pPr>
              <a:t>‹#›</a:t>
            </a:fld>
            <a:endParaRPr lang="en-US" altLang="en-US"/>
          </a:p>
        </p:txBody>
      </p:sp>
    </p:spTree>
    <p:extLst>
      <p:ext uri="{BB962C8B-B14F-4D97-AF65-F5344CB8AC3E}">
        <p14:creationId xmlns:p14="http://schemas.microsoft.com/office/powerpoint/2010/main" val="8036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566D30E-A0D2-4709-8259-A1C211D8C4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A5FB149-08D2-43E4-B0E4-D4B6902191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6A3FE2-40B3-4D8D-AFCE-DCC9BFF0BD2C}"/>
              </a:ext>
            </a:extLst>
          </p:cNvPr>
          <p:cNvSpPr>
            <a:spLocks noGrp="1" noChangeArrowheads="1"/>
          </p:cNvSpPr>
          <p:nvPr>
            <p:ph type="sldNum" sz="quarter" idx="12"/>
          </p:nvPr>
        </p:nvSpPr>
        <p:spPr>
          <a:ln/>
        </p:spPr>
        <p:txBody>
          <a:bodyPr/>
          <a:lstStyle>
            <a:lvl1pPr>
              <a:defRPr/>
            </a:lvl1pPr>
          </a:lstStyle>
          <a:p>
            <a:pPr>
              <a:defRPr/>
            </a:pPr>
            <a:fld id="{334B67DB-4335-44EE-9E09-C4B2881186E8}" type="slidenum">
              <a:rPr lang="en-US" altLang="en-US"/>
              <a:pPr>
                <a:defRPr/>
              </a:pPr>
              <a:t>‹#›</a:t>
            </a:fld>
            <a:endParaRPr lang="en-US" altLang="en-US"/>
          </a:p>
        </p:txBody>
      </p:sp>
    </p:spTree>
    <p:extLst>
      <p:ext uri="{BB962C8B-B14F-4D97-AF65-F5344CB8AC3E}">
        <p14:creationId xmlns:p14="http://schemas.microsoft.com/office/powerpoint/2010/main" val="141637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0EC30F-D0C5-42FC-BAEC-04AA9AC7C6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867567-102D-4379-B1AA-BD072E14A4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44EAB73-1CF7-4971-9D56-B4D11EDC5FB4}"/>
              </a:ext>
            </a:extLst>
          </p:cNvPr>
          <p:cNvSpPr>
            <a:spLocks noGrp="1" noChangeArrowheads="1"/>
          </p:cNvSpPr>
          <p:nvPr>
            <p:ph type="sldNum" sz="quarter" idx="12"/>
          </p:nvPr>
        </p:nvSpPr>
        <p:spPr>
          <a:ln/>
        </p:spPr>
        <p:txBody>
          <a:bodyPr/>
          <a:lstStyle>
            <a:lvl1pPr>
              <a:defRPr/>
            </a:lvl1pPr>
          </a:lstStyle>
          <a:p>
            <a:pPr>
              <a:defRPr/>
            </a:pPr>
            <a:fld id="{9ACB78FC-9BFF-40A6-B4C9-CD728F852EE9}" type="slidenum">
              <a:rPr lang="en-US" altLang="en-US"/>
              <a:pPr>
                <a:defRPr/>
              </a:pPr>
              <a:t>‹#›</a:t>
            </a:fld>
            <a:endParaRPr lang="en-US" altLang="en-US"/>
          </a:p>
        </p:txBody>
      </p:sp>
    </p:spTree>
    <p:extLst>
      <p:ext uri="{BB962C8B-B14F-4D97-AF65-F5344CB8AC3E}">
        <p14:creationId xmlns:p14="http://schemas.microsoft.com/office/powerpoint/2010/main" val="39710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EBCFC47-2719-4B0D-9043-04F201ABA5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4ACFFB0-5E4B-46B6-A114-820A564940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C2C5C69-1723-4176-9B90-79A8861C8E2A}"/>
              </a:ext>
            </a:extLst>
          </p:cNvPr>
          <p:cNvSpPr>
            <a:spLocks noGrp="1" noChangeArrowheads="1"/>
          </p:cNvSpPr>
          <p:nvPr>
            <p:ph type="sldNum" sz="quarter" idx="12"/>
          </p:nvPr>
        </p:nvSpPr>
        <p:spPr>
          <a:ln/>
        </p:spPr>
        <p:txBody>
          <a:bodyPr/>
          <a:lstStyle>
            <a:lvl1pPr>
              <a:defRPr/>
            </a:lvl1pPr>
          </a:lstStyle>
          <a:p>
            <a:pPr>
              <a:defRPr/>
            </a:pPr>
            <a:fld id="{BA6B9A22-76B5-4A9D-8F9A-410DD0C3D6AF}" type="slidenum">
              <a:rPr lang="en-US" altLang="en-US"/>
              <a:pPr>
                <a:defRPr/>
              </a:pPr>
              <a:t>‹#›</a:t>
            </a:fld>
            <a:endParaRPr lang="en-US" altLang="en-US"/>
          </a:p>
        </p:txBody>
      </p:sp>
    </p:spTree>
    <p:extLst>
      <p:ext uri="{BB962C8B-B14F-4D97-AF65-F5344CB8AC3E}">
        <p14:creationId xmlns:p14="http://schemas.microsoft.com/office/powerpoint/2010/main" val="394564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DFD0C9-0762-4BB8-A2A2-F099FF6AA1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CB49104-A2C0-4171-9194-3C2D0448FA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2D5C741-02F8-4F41-BBDB-24D969BD7098}"/>
              </a:ext>
            </a:extLst>
          </p:cNvPr>
          <p:cNvSpPr>
            <a:spLocks noGrp="1" noChangeArrowheads="1"/>
          </p:cNvSpPr>
          <p:nvPr>
            <p:ph type="sldNum" sz="quarter" idx="12"/>
          </p:nvPr>
        </p:nvSpPr>
        <p:spPr>
          <a:ln/>
        </p:spPr>
        <p:txBody>
          <a:bodyPr/>
          <a:lstStyle>
            <a:lvl1pPr>
              <a:defRPr/>
            </a:lvl1pPr>
          </a:lstStyle>
          <a:p>
            <a:pPr>
              <a:defRPr/>
            </a:pPr>
            <a:fld id="{D29B4C89-7135-4EDE-A535-75B05D1F0D39}" type="slidenum">
              <a:rPr lang="en-US" altLang="en-US"/>
              <a:pPr>
                <a:defRPr/>
              </a:pPr>
              <a:t>‹#›</a:t>
            </a:fld>
            <a:endParaRPr lang="en-US" altLang="en-US"/>
          </a:p>
        </p:txBody>
      </p:sp>
    </p:spTree>
    <p:extLst>
      <p:ext uri="{BB962C8B-B14F-4D97-AF65-F5344CB8AC3E}">
        <p14:creationId xmlns:p14="http://schemas.microsoft.com/office/powerpoint/2010/main" val="406117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6B8B4B-D286-4F80-BE09-AF575218B7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B80A512-0F4A-4A69-A861-075731962B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619C6FD-AF66-4C31-9A16-B703B0991792}"/>
              </a:ext>
            </a:extLst>
          </p:cNvPr>
          <p:cNvSpPr>
            <a:spLocks noGrp="1" noChangeArrowheads="1"/>
          </p:cNvSpPr>
          <p:nvPr>
            <p:ph type="sldNum" sz="quarter" idx="12"/>
          </p:nvPr>
        </p:nvSpPr>
        <p:spPr>
          <a:ln/>
        </p:spPr>
        <p:txBody>
          <a:bodyPr/>
          <a:lstStyle>
            <a:lvl1pPr>
              <a:defRPr/>
            </a:lvl1pPr>
          </a:lstStyle>
          <a:p>
            <a:pPr>
              <a:defRPr/>
            </a:pPr>
            <a:fld id="{A17285FE-B10B-417F-A1CF-E46897E2C023}" type="slidenum">
              <a:rPr lang="en-US" altLang="en-US"/>
              <a:pPr>
                <a:defRPr/>
              </a:pPr>
              <a:t>‹#›</a:t>
            </a:fld>
            <a:endParaRPr lang="en-US" altLang="en-US"/>
          </a:p>
        </p:txBody>
      </p:sp>
    </p:spTree>
    <p:extLst>
      <p:ext uri="{BB962C8B-B14F-4D97-AF65-F5344CB8AC3E}">
        <p14:creationId xmlns:p14="http://schemas.microsoft.com/office/powerpoint/2010/main" val="187854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5DE6BDD-68BE-4AE3-AAFD-AC83ED2B34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1EE86A-9884-4A11-8512-8BDF902949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56025CF-D04B-403E-9B03-F81E77FEEE80}"/>
              </a:ext>
            </a:extLst>
          </p:cNvPr>
          <p:cNvSpPr>
            <a:spLocks noGrp="1" noChangeArrowheads="1"/>
          </p:cNvSpPr>
          <p:nvPr>
            <p:ph type="sldNum" sz="quarter" idx="12"/>
          </p:nvPr>
        </p:nvSpPr>
        <p:spPr>
          <a:ln/>
        </p:spPr>
        <p:txBody>
          <a:bodyPr/>
          <a:lstStyle>
            <a:lvl1pPr>
              <a:defRPr/>
            </a:lvl1pPr>
          </a:lstStyle>
          <a:p>
            <a:pPr>
              <a:defRPr/>
            </a:pPr>
            <a:fld id="{F272FB11-09BB-44B0-8C7D-67A677E5D95F}" type="slidenum">
              <a:rPr lang="en-US" altLang="en-US"/>
              <a:pPr>
                <a:defRPr/>
              </a:pPr>
              <a:t>‹#›</a:t>
            </a:fld>
            <a:endParaRPr lang="en-US" altLang="en-US"/>
          </a:p>
        </p:txBody>
      </p:sp>
    </p:spTree>
    <p:extLst>
      <p:ext uri="{BB962C8B-B14F-4D97-AF65-F5344CB8AC3E}">
        <p14:creationId xmlns:p14="http://schemas.microsoft.com/office/powerpoint/2010/main" val="2197899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C8B1EAC-3AF8-45B2-A334-01BEBF6850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F059915-CE93-4384-9E07-E9A0436718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6B3C6E2-4297-425E-9374-86750040731F}"/>
              </a:ext>
            </a:extLst>
          </p:cNvPr>
          <p:cNvSpPr>
            <a:spLocks noGrp="1" noChangeArrowheads="1"/>
          </p:cNvSpPr>
          <p:nvPr>
            <p:ph type="sldNum" sz="quarter" idx="12"/>
          </p:nvPr>
        </p:nvSpPr>
        <p:spPr>
          <a:ln/>
        </p:spPr>
        <p:txBody>
          <a:bodyPr/>
          <a:lstStyle>
            <a:lvl1pPr>
              <a:defRPr/>
            </a:lvl1pPr>
          </a:lstStyle>
          <a:p>
            <a:pPr>
              <a:defRPr/>
            </a:pPr>
            <a:fld id="{1755B23B-3A8B-4B9B-9169-B14D35959DA3}" type="slidenum">
              <a:rPr lang="en-US" altLang="en-US"/>
              <a:pPr>
                <a:defRPr/>
              </a:pPr>
              <a:t>‹#›</a:t>
            </a:fld>
            <a:endParaRPr lang="en-US" altLang="en-US"/>
          </a:p>
        </p:txBody>
      </p:sp>
    </p:spTree>
    <p:extLst>
      <p:ext uri="{BB962C8B-B14F-4D97-AF65-F5344CB8AC3E}">
        <p14:creationId xmlns:p14="http://schemas.microsoft.com/office/powerpoint/2010/main" val="3394287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1">
                <a:lumMod val="9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4F9B37-360E-4CA4-904A-A4F2E7F32349}"/>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FF6DE60-163E-4AF8-890B-B41352E1E52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A5B39CD-F7C7-42CF-AD87-D7C6F7BDA43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27A985D1-DF29-4BB7-9AC5-9A4AD7457EB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EF75BC32-E0F8-4912-95A8-CD79B439657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A8C5264-945D-4FD7-82C1-28DA4BCA2253}" type="slidenum">
              <a:rPr lang="en-US" altLang="en-US"/>
              <a:pPr>
                <a:defRPr/>
              </a:pPr>
              <a:t>‹#›</a:t>
            </a:fld>
            <a:endParaRPr lang="en-US" altLang="en-US"/>
          </a:p>
        </p:txBody>
      </p:sp>
    </p:spTree>
    <p:extLst>
      <p:ext uri="{BB962C8B-B14F-4D97-AF65-F5344CB8AC3E}">
        <p14:creationId xmlns:p14="http://schemas.microsoft.com/office/powerpoint/2010/main" val="3229204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7.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B83075-CC28-43AB-B98A-FB79C96E140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7285FE-B10B-417F-A1CF-E46897E2C02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F1770AE3-0A8A-4FDE-9FB1-3E3D1F0C69FB}"/>
              </a:ext>
            </a:extLst>
          </p:cNvPr>
          <p:cNvSpPr txBox="1"/>
          <p:nvPr/>
        </p:nvSpPr>
        <p:spPr>
          <a:xfrm>
            <a:off x="2286000" y="2681456"/>
            <a:ext cx="4572000" cy="1962076"/>
          </a:xfrm>
          <a:prstGeom prst="rect">
            <a:avLst/>
          </a:prstGeom>
          <a:noFill/>
        </p:spPr>
        <p:txBody>
          <a:bodyPr wrap="square" lIns="91440" tIns="45720" rIns="91440" bIns="45720" anchor="t">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a:ln>
                  <a:noFill/>
                </a:ln>
                <a:solidFill>
                  <a:srgbClr val="000000"/>
                </a:solidFill>
                <a:effectLst/>
                <a:uLnTx/>
                <a:uFillTx/>
                <a:latin typeface="Calibri" panose="020F0502020204030204"/>
                <a:ea typeface="+mn-ea"/>
                <a:cs typeface="Calibri"/>
              </a:rPr>
              <a:t>Confined Spaces</a:t>
            </a:r>
          </a:p>
          <a:p>
            <a:pPr marL="0" marR="0" lvl="0" indent="0" algn="ctr" defTabSz="342900" rtl="0" eaLnBrk="1" fontAlgn="auto" latinLnBrk="0" hangingPunct="1">
              <a:lnSpc>
                <a:spcPct val="100000"/>
              </a:lnSpc>
              <a:spcBef>
                <a:spcPts val="0"/>
              </a:spcBef>
              <a:spcAft>
                <a:spcPts val="0"/>
              </a:spcAft>
              <a:buClrTx/>
              <a:buSzTx/>
              <a:buFontTx/>
              <a:buNone/>
              <a:tabLst/>
              <a:defRPr/>
            </a:pPr>
            <a:r>
              <a:rPr lang="en-US" sz="4050" b="1">
                <a:solidFill>
                  <a:srgbClr val="000000"/>
                </a:solidFill>
                <a:latin typeface="Calibri" panose="020F0502020204030204"/>
                <a:cs typeface="Calibri"/>
              </a:rPr>
              <a:t>In Construction</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a:ln>
                  <a:noFill/>
                </a:ln>
                <a:solidFill>
                  <a:srgbClr val="000000"/>
                </a:solidFill>
                <a:effectLst/>
                <a:uLnTx/>
                <a:uFillTx/>
                <a:latin typeface="Calibri" panose="020F0502020204030204"/>
                <a:ea typeface="+mn-ea"/>
                <a:cs typeface="Calibri"/>
              </a:rPr>
              <a:t>1926 Subpart AA</a:t>
            </a:r>
            <a:endParaRPr kumimoji="0" lang="en-US" sz="405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4" descr="Logo&#10;&#10;Description automatically generated with medium confidence">
            <a:extLst>
              <a:ext uri="{FF2B5EF4-FFF2-40B4-BE49-F238E27FC236}">
                <a16:creationId xmlns:a16="http://schemas.microsoft.com/office/drawing/2014/main" id="{75965296-8AB5-4A87-A161-3CD58D5BF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700" y="1293813"/>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580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12063"/>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10</a:t>
            </a:fld>
            <a:endParaRPr lang="en-US" altLang="en-US">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1DF53283-F08E-4C2D-AC87-1E5825C081DB}"/>
              </a:ext>
            </a:extLst>
          </p:cNvPr>
          <p:cNvSpPr txBox="1"/>
          <p:nvPr/>
        </p:nvSpPr>
        <p:spPr>
          <a:xfrm>
            <a:off x="601034" y="729119"/>
            <a:ext cx="6777666" cy="415498"/>
          </a:xfrm>
          <a:prstGeom prst="rect">
            <a:avLst/>
          </a:prstGeom>
          <a:noFill/>
        </p:spPr>
        <p:txBody>
          <a:bodyPr wrap="square">
            <a:spAutoFit/>
          </a:bodyPr>
          <a:lstStyle/>
          <a:p>
            <a:r>
              <a:rPr lang="en-US" altLang="es-ES" sz="2100" b="1">
                <a:latin typeface="Tahoma" panose="020B0604030504040204" pitchFamily="34" charset="0"/>
                <a:ea typeface="Tahoma" panose="020B0604030504040204" pitchFamily="34" charset="0"/>
                <a:cs typeface="Tahoma" panose="020B0604030504040204" pitchFamily="34" charset="0"/>
              </a:rPr>
              <a:t>Construction &amp; General Industry Differences:</a:t>
            </a:r>
          </a:p>
        </p:txBody>
      </p:sp>
      <p:sp>
        <p:nvSpPr>
          <p:cNvPr id="6" name="Text Box 6">
            <a:extLst>
              <a:ext uri="{FF2B5EF4-FFF2-40B4-BE49-F238E27FC236}">
                <a16:creationId xmlns:a16="http://schemas.microsoft.com/office/drawing/2014/main" id="{4212C533-3EC1-4B2A-9276-6D245A06CF35}"/>
              </a:ext>
            </a:extLst>
          </p:cNvPr>
          <p:cNvSpPr txBox="1">
            <a:spLocks noChangeArrowheads="1"/>
          </p:cNvSpPr>
          <p:nvPr/>
        </p:nvSpPr>
        <p:spPr bwMode="auto">
          <a:xfrm>
            <a:off x="142875" y="1566482"/>
            <a:ext cx="6457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pPr>
            <a:r>
              <a:rPr lang="en-US" altLang="es-ES" sz="2000" b="1">
                <a:solidFill>
                  <a:srgbClr val="FF0000"/>
                </a:solidFill>
                <a:latin typeface="Tahoma" panose="020B0604030504040204" pitchFamily="34" charset="0"/>
                <a:ea typeface="Tahoma" panose="020B0604030504040204" pitchFamily="34" charset="0"/>
                <a:cs typeface="Tahoma" panose="020B0604030504040204" pitchFamily="34" charset="0"/>
              </a:rPr>
              <a:t>There are 5 key differences:</a:t>
            </a:r>
          </a:p>
        </p:txBody>
      </p:sp>
      <p:sp>
        <p:nvSpPr>
          <p:cNvPr id="7" name="Text Box 12">
            <a:extLst>
              <a:ext uri="{FF2B5EF4-FFF2-40B4-BE49-F238E27FC236}">
                <a16:creationId xmlns:a16="http://schemas.microsoft.com/office/drawing/2014/main" id="{D2C3403B-099C-4234-B6A9-07906463E019}"/>
              </a:ext>
            </a:extLst>
          </p:cNvPr>
          <p:cNvSpPr txBox="1">
            <a:spLocks noChangeArrowheads="1"/>
          </p:cNvSpPr>
          <p:nvPr/>
        </p:nvSpPr>
        <p:spPr bwMode="auto">
          <a:xfrm>
            <a:off x="219555" y="2047944"/>
            <a:ext cx="8467245" cy="189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41313" algn="l"/>
              </a:tabLst>
              <a:defRPr sz="2400">
                <a:solidFill>
                  <a:schemeClr val="tx1"/>
                </a:solidFill>
                <a:latin typeface="Times New Roman" pitchFamily="18" charset="0"/>
              </a:defRPr>
            </a:lvl1pPr>
            <a:lvl2pPr marL="742950" indent="-285750">
              <a:tabLst>
                <a:tab pos="341313" algn="l"/>
              </a:tabLst>
              <a:defRPr sz="2400">
                <a:solidFill>
                  <a:schemeClr val="tx1"/>
                </a:solidFill>
                <a:latin typeface="Times New Roman" pitchFamily="18" charset="0"/>
              </a:defRPr>
            </a:lvl2pPr>
            <a:lvl3pPr marL="1143000" indent="-228600">
              <a:tabLst>
                <a:tab pos="341313" algn="l"/>
              </a:tabLst>
              <a:defRPr sz="2400">
                <a:solidFill>
                  <a:schemeClr val="tx1"/>
                </a:solidFill>
                <a:latin typeface="Times New Roman" pitchFamily="18" charset="0"/>
              </a:defRPr>
            </a:lvl3pPr>
            <a:lvl4pPr marL="1600200" indent="-228600">
              <a:tabLst>
                <a:tab pos="341313" algn="l"/>
              </a:tabLst>
              <a:defRPr sz="2400">
                <a:solidFill>
                  <a:schemeClr val="tx1"/>
                </a:solidFill>
                <a:latin typeface="Times New Roman" pitchFamily="18" charset="0"/>
              </a:defRPr>
            </a:lvl4pPr>
            <a:lvl5pPr marL="2057400" indent="-228600">
              <a:tabLst>
                <a:tab pos="34131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34131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34131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34131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341313" algn="l"/>
              </a:tabLst>
              <a:defRPr sz="2400">
                <a:solidFill>
                  <a:schemeClr val="tx1"/>
                </a:solidFill>
                <a:latin typeface="Times New Roman" pitchFamily="18" charset="0"/>
              </a:defRPr>
            </a:lvl9pPr>
          </a:lstStyle>
          <a:p>
            <a:pPr>
              <a:lnSpc>
                <a:spcPct val="110000"/>
              </a:lnSpc>
              <a:buClr>
                <a:srgbClr val="008000"/>
              </a:buClr>
              <a:buSzPct val="70000"/>
              <a:buFont typeface="Bullets2" pitchFamily="34" charset="2"/>
              <a:buChar char=""/>
            </a:pPr>
            <a:r>
              <a:rPr lang="en-US" altLang="es-ES" sz="1800">
                <a:latin typeface="Tahoma" panose="020B0604030504040204" pitchFamily="34" charset="0"/>
                <a:ea typeface="Tahoma" panose="020B0604030504040204" pitchFamily="34" charset="0"/>
                <a:cs typeface="Tahoma" panose="020B0604030504040204" pitchFamily="34" charset="0"/>
              </a:rPr>
              <a:t>   More coordinated activities when multiple employers on site</a:t>
            </a:r>
          </a:p>
          <a:p>
            <a:pPr>
              <a:lnSpc>
                <a:spcPct val="110000"/>
              </a:lnSpc>
              <a:buClr>
                <a:srgbClr val="008000"/>
              </a:buClr>
              <a:buSzPct val="70000"/>
              <a:buFont typeface="Bullets2" pitchFamily="34" charset="2"/>
              <a:buChar char=""/>
            </a:pPr>
            <a:r>
              <a:rPr lang="en-US" altLang="es-ES" sz="1800">
                <a:latin typeface="Tahoma" panose="020B0604030504040204" pitchFamily="34" charset="0"/>
                <a:ea typeface="Tahoma" panose="020B0604030504040204" pitchFamily="34" charset="0"/>
                <a:cs typeface="Tahoma" panose="020B0604030504040204" pitchFamily="34" charset="0"/>
              </a:rPr>
              <a:t>   Competent person must evaluate the work site and ID </a:t>
            </a:r>
            <a:br>
              <a:rPr lang="en-US" altLang="es-ES" sz="1800">
                <a:latin typeface="Tahoma" panose="020B0604030504040204" pitchFamily="34" charset="0"/>
                <a:ea typeface="Tahoma" panose="020B0604030504040204" pitchFamily="34" charset="0"/>
                <a:cs typeface="Tahoma" panose="020B0604030504040204" pitchFamily="34" charset="0"/>
              </a:rPr>
            </a:br>
            <a:r>
              <a:rPr lang="en-US" altLang="es-ES" sz="1800">
                <a:latin typeface="Tahoma" panose="020B0604030504040204" pitchFamily="34" charset="0"/>
                <a:ea typeface="Tahoma" panose="020B0604030504040204" pitchFamily="34" charset="0"/>
                <a:cs typeface="Tahoma" panose="020B0604030504040204" pitchFamily="34" charset="0"/>
              </a:rPr>
              <a:t>    confined spaces and permit confined spaces</a:t>
            </a:r>
          </a:p>
          <a:p>
            <a:pPr>
              <a:lnSpc>
                <a:spcPct val="110000"/>
              </a:lnSpc>
              <a:buClr>
                <a:srgbClr val="008000"/>
              </a:buClr>
              <a:buSzPct val="70000"/>
              <a:buFont typeface="Bullets2" pitchFamily="34" charset="2"/>
              <a:buChar char=""/>
            </a:pPr>
            <a:r>
              <a:rPr lang="en-US" altLang="es-ES" sz="1800">
                <a:latin typeface="Tahoma" panose="020B0604030504040204" pitchFamily="34" charset="0"/>
                <a:ea typeface="Tahoma" panose="020B0604030504040204" pitchFamily="34" charset="0"/>
                <a:cs typeface="Tahoma" panose="020B0604030504040204" pitchFamily="34" charset="0"/>
              </a:rPr>
              <a:t>   Allows for suspension of permit and re-entry</a:t>
            </a:r>
          </a:p>
          <a:p>
            <a:pPr>
              <a:lnSpc>
                <a:spcPct val="110000"/>
              </a:lnSpc>
              <a:buClr>
                <a:srgbClr val="008000"/>
              </a:buClr>
              <a:buSzPct val="70000"/>
              <a:buFont typeface="Bullets2" pitchFamily="34" charset="2"/>
              <a:buChar char=""/>
            </a:pPr>
            <a:r>
              <a:rPr lang="en-US" altLang="es-ES" sz="1800">
                <a:latin typeface="Tahoma" panose="020B0604030504040204" pitchFamily="34" charset="0"/>
                <a:ea typeface="Tahoma" panose="020B0604030504040204" pitchFamily="34" charset="0"/>
                <a:cs typeface="Tahoma" panose="020B0604030504040204" pitchFamily="34" charset="0"/>
              </a:rPr>
              <a:t>   Continuous atmospheric monitoring when possible</a:t>
            </a:r>
          </a:p>
          <a:p>
            <a:pPr>
              <a:lnSpc>
                <a:spcPct val="110000"/>
              </a:lnSpc>
              <a:buClr>
                <a:srgbClr val="008000"/>
              </a:buClr>
              <a:buSzPct val="70000"/>
              <a:buFont typeface="Bullets2" pitchFamily="34" charset="2"/>
              <a:buChar char=""/>
            </a:pPr>
            <a:r>
              <a:rPr lang="en-US" altLang="es-ES" sz="1800">
                <a:latin typeface="Tahoma" panose="020B0604030504040204" pitchFamily="34" charset="0"/>
                <a:ea typeface="Tahoma" panose="020B0604030504040204" pitchFamily="34" charset="0"/>
                <a:cs typeface="Tahoma" panose="020B0604030504040204" pitchFamily="34" charset="0"/>
              </a:rPr>
              <a:t>   Continuous monitoring of engulfment hazards</a:t>
            </a:r>
          </a:p>
        </p:txBody>
      </p:sp>
      <p:sp>
        <p:nvSpPr>
          <p:cNvPr id="8" name="Text Box 6">
            <a:extLst>
              <a:ext uri="{FF2B5EF4-FFF2-40B4-BE49-F238E27FC236}">
                <a16:creationId xmlns:a16="http://schemas.microsoft.com/office/drawing/2014/main" id="{0300EE49-4A5A-49A2-91D2-743697CD727F}"/>
              </a:ext>
            </a:extLst>
          </p:cNvPr>
          <p:cNvSpPr txBox="1">
            <a:spLocks noChangeArrowheads="1"/>
          </p:cNvSpPr>
          <p:nvPr/>
        </p:nvSpPr>
        <p:spPr bwMode="auto">
          <a:xfrm>
            <a:off x="142875" y="4403146"/>
            <a:ext cx="6457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pPr>
            <a:r>
              <a:rPr lang="en-US" altLang="es-ES" sz="2000" b="1">
                <a:solidFill>
                  <a:srgbClr val="FF0000"/>
                </a:solidFill>
                <a:latin typeface="Tahoma" panose="020B0604030504040204" pitchFamily="34" charset="0"/>
                <a:ea typeface="Tahoma" panose="020B0604030504040204" pitchFamily="34" charset="0"/>
                <a:cs typeface="Tahoma" panose="020B0604030504040204" pitchFamily="34" charset="0"/>
              </a:rPr>
              <a:t>There are 3 clarifications: employers must…</a:t>
            </a:r>
          </a:p>
        </p:txBody>
      </p:sp>
      <p:sp>
        <p:nvSpPr>
          <p:cNvPr id="9" name="Text Box 14">
            <a:extLst>
              <a:ext uri="{FF2B5EF4-FFF2-40B4-BE49-F238E27FC236}">
                <a16:creationId xmlns:a16="http://schemas.microsoft.com/office/drawing/2014/main" id="{CD5187A5-E9CF-48C0-8BA2-F32704C99A5C}"/>
              </a:ext>
            </a:extLst>
          </p:cNvPr>
          <p:cNvSpPr txBox="1">
            <a:spLocks noChangeArrowheads="1"/>
          </p:cNvSpPr>
          <p:nvPr/>
        </p:nvSpPr>
        <p:spPr bwMode="auto">
          <a:xfrm>
            <a:off x="219555" y="4955956"/>
            <a:ext cx="7540624" cy="128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41313" algn="l"/>
              </a:tabLst>
              <a:defRPr sz="2400">
                <a:solidFill>
                  <a:schemeClr val="tx1"/>
                </a:solidFill>
                <a:latin typeface="Times New Roman" pitchFamily="18" charset="0"/>
              </a:defRPr>
            </a:lvl1pPr>
            <a:lvl2pPr marL="742950" indent="-285750">
              <a:tabLst>
                <a:tab pos="341313" algn="l"/>
              </a:tabLst>
              <a:defRPr sz="2400">
                <a:solidFill>
                  <a:schemeClr val="tx1"/>
                </a:solidFill>
                <a:latin typeface="Times New Roman" pitchFamily="18" charset="0"/>
              </a:defRPr>
            </a:lvl2pPr>
            <a:lvl3pPr marL="1143000" indent="-228600">
              <a:tabLst>
                <a:tab pos="341313" algn="l"/>
              </a:tabLst>
              <a:defRPr sz="2400">
                <a:solidFill>
                  <a:schemeClr val="tx1"/>
                </a:solidFill>
                <a:latin typeface="Times New Roman" pitchFamily="18" charset="0"/>
              </a:defRPr>
            </a:lvl3pPr>
            <a:lvl4pPr marL="1600200" indent="-228600">
              <a:tabLst>
                <a:tab pos="341313" algn="l"/>
              </a:tabLst>
              <a:defRPr sz="2400">
                <a:solidFill>
                  <a:schemeClr val="tx1"/>
                </a:solidFill>
                <a:latin typeface="Times New Roman" pitchFamily="18" charset="0"/>
              </a:defRPr>
            </a:lvl4pPr>
            <a:lvl5pPr marL="2057400" indent="-228600">
              <a:tabLst>
                <a:tab pos="34131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34131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34131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34131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341313" algn="l"/>
              </a:tabLst>
              <a:defRPr sz="2400">
                <a:solidFill>
                  <a:schemeClr val="tx1"/>
                </a:solidFill>
                <a:latin typeface="Times New Roman" pitchFamily="18" charset="0"/>
              </a:defRPr>
            </a:lvl9pPr>
          </a:lstStyle>
          <a:p>
            <a:pPr marL="257175" indent="-257175">
              <a:lnSpc>
                <a:spcPct val="110000"/>
              </a:lnSpc>
              <a:buClr>
                <a:srgbClr val="008000"/>
              </a:buClr>
              <a:buSzPct val="70000"/>
              <a:buFont typeface="Bullets2" pitchFamily="34" charset="2"/>
              <a:buChar char=""/>
            </a:pPr>
            <a:r>
              <a:rPr lang="en-US" altLang="es-ES" sz="1800" b="1">
                <a:latin typeface="Tahoma" panose="020B0604030504040204" pitchFamily="34" charset="0"/>
                <a:ea typeface="Tahoma" panose="020B0604030504040204" pitchFamily="34" charset="0"/>
                <a:cs typeface="Tahoma" panose="020B0604030504040204" pitchFamily="34" charset="0"/>
              </a:rPr>
              <a:t>   </a:t>
            </a:r>
            <a:r>
              <a:rPr lang="en-US" altLang="es-ES" sz="1800">
                <a:latin typeface="Tahoma" panose="020B0604030504040204" pitchFamily="34" charset="0"/>
                <a:ea typeface="Tahoma" panose="020B0604030504040204" pitchFamily="34" charset="0"/>
                <a:cs typeface="Tahoma" panose="020B0604030504040204" pitchFamily="34" charset="0"/>
              </a:rPr>
              <a:t>Eliminate hazards if entering CS without permit system</a:t>
            </a:r>
          </a:p>
          <a:p>
            <a:pPr marL="257175" indent="-257175">
              <a:lnSpc>
                <a:spcPct val="110000"/>
              </a:lnSpc>
              <a:buClr>
                <a:srgbClr val="008000"/>
              </a:buClr>
              <a:buSzPct val="70000"/>
              <a:buFont typeface="Bullets2" pitchFamily="34" charset="2"/>
              <a:buChar char=""/>
            </a:pPr>
            <a:r>
              <a:rPr lang="en-US" altLang="es-ES" sz="1800">
                <a:latin typeface="Tahoma" panose="020B0604030504040204" pitchFamily="34" charset="0"/>
                <a:ea typeface="Tahoma" panose="020B0604030504040204" pitchFamily="34" charset="0"/>
                <a:cs typeface="Tahoma" panose="020B0604030504040204" pitchFamily="34" charset="0"/>
              </a:rPr>
              <a:t>   Get advanced notice if local emergency service is unavailable to   </a:t>
            </a:r>
          </a:p>
          <a:p>
            <a:pPr>
              <a:lnSpc>
                <a:spcPct val="110000"/>
              </a:lnSpc>
              <a:buClr>
                <a:srgbClr val="008000"/>
              </a:buClr>
              <a:buSzPct val="70000"/>
            </a:pPr>
            <a:r>
              <a:rPr lang="en-US" altLang="es-ES" sz="1800">
                <a:latin typeface="Tahoma" panose="020B0604030504040204" pitchFamily="34" charset="0"/>
                <a:ea typeface="Tahoma" panose="020B0604030504040204" pitchFamily="34" charset="0"/>
                <a:cs typeface="Tahoma" panose="020B0604030504040204" pitchFamily="34" charset="0"/>
              </a:rPr>
              <a:t>       rescue for a period of time</a:t>
            </a:r>
          </a:p>
          <a:p>
            <a:pPr marL="257175" indent="-257175">
              <a:lnSpc>
                <a:spcPct val="110000"/>
              </a:lnSpc>
              <a:buClr>
                <a:srgbClr val="008000"/>
              </a:buClr>
              <a:buSzPct val="70000"/>
              <a:buFont typeface="Bullets2" pitchFamily="34" charset="2"/>
              <a:buChar char=""/>
            </a:pPr>
            <a:r>
              <a:rPr lang="en-US" altLang="es-ES" sz="1800">
                <a:latin typeface="Tahoma" panose="020B0604030504040204" pitchFamily="34" charset="0"/>
                <a:ea typeface="Tahoma" panose="020B0604030504040204" pitchFamily="34" charset="0"/>
                <a:cs typeface="Tahoma" panose="020B0604030504040204" pitchFamily="34" charset="0"/>
              </a:rPr>
              <a:t>   Provide training in an understandable language</a:t>
            </a:r>
          </a:p>
        </p:txBody>
      </p:sp>
    </p:spTree>
    <p:extLst>
      <p:ext uri="{BB962C8B-B14F-4D97-AF65-F5344CB8AC3E}">
        <p14:creationId xmlns:p14="http://schemas.microsoft.com/office/powerpoint/2010/main" val="262302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slide(fromBottom)">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slide(fromBottom)">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slide(fromBottom)">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slide(fromBottom)">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slide(fromBottom)">
                                      <p:cBhvr>
                                        <p:cTn id="33" dur="500"/>
                                        <p:tgtEl>
                                          <p:spTgt spid="7">
                                            <p:txEl>
                                              <p:pRg st="4" end="4"/>
                                            </p:txEl>
                                          </p:spTgt>
                                        </p:tgtEl>
                                      </p:cBhvr>
                                    </p:animEffect>
                                  </p:childTnLst>
                                </p:cTn>
                              </p:par>
                            </p:childTnLst>
                          </p:cTn>
                        </p:par>
                        <p:par>
                          <p:cTn id="34" fill="hold">
                            <p:stCondLst>
                              <p:cond delay="500"/>
                            </p:stCondLst>
                            <p:childTnLst>
                              <p:par>
                                <p:cTn id="35" presetID="2" presetClass="entr" presetSubtype="1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slide(fromBottom)">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uiExpand="1" build="p" autoUpdateAnimBg="0"/>
      <p:bldP spid="8" grpId="0" autoUpdateAnimBg="0"/>
      <p:bldP spid="9" grpId="0" uiExpand="1"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11523"/>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11</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4BD645AF-5151-45C3-96A2-AE8DD6EAF6B7}"/>
              </a:ext>
            </a:extLst>
          </p:cNvPr>
          <p:cNvSpPr txBox="1"/>
          <p:nvPr/>
        </p:nvSpPr>
        <p:spPr>
          <a:xfrm>
            <a:off x="265384" y="705022"/>
            <a:ext cx="8613232" cy="738664"/>
          </a:xfrm>
          <a:prstGeom prst="rect">
            <a:avLst/>
          </a:prstGeom>
          <a:noFill/>
        </p:spPr>
        <p:txBody>
          <a:bodyPr wrap="square" rtlCol="0">
            <a:spAutoFit/>
          </a:bodyPr>
          <a:lstStyle/>
          <a:p>
            <a:r>
              <a:rPr lang="en-US" sz="2100" b="1" i="1">
                <a:latin typeface="Tahoma" panose="020B0604030504040204" pitchFamily="34" charset="0"/>
                <a:ea typeface="Tahoma" panose="020B0604030504040204" pitchFamily="34" charset="0"/>
                <a:cs typeface="Tahoma" panose="020B0604030504040204" pitchFamily="34" charset="0"/>
              </a:rPr>
              <a:t>The previous slide mentions the Permit System. It is referring to Permit Required Confined Space, or PRCS. </a:t>
            </a:r>
          </a:p>
        </p:txBody>
      </p:sp>
      <p:sp>
        <p:nvSpPr>
          <p:cNvPr id="5" name="TextBox 4">
            <a:extLst>
              <a:ext uri="{FF2B5EF4-FFF2-40B4-BE49-F238E27FC236}">
                <a16:creationId xmlns:a16="http://schemas.microsoft.com/office/drawing/2014/main" id="{E65E38E2-0662-409D-B9DA-F3AF04EB6235}"/>
              </a:ext>
            </a:extLst>
          </p:cNvPr>
          <p:cNvSpPr txBox="1"/>
          <p:nvPr/>
        </p:nvSpPr>
        <p:spPr>
          <a:xfrm>
            <a:off x="265384" y="1556304"/>
            <a:ext cx="8067367" cy="707886"/>
          </a:xfrm>
          <a:prstGeom prst="rect">
            <a:avLst/>
          </a:prstGeom>
          <a:noFill/>
        </p:spPr>
        <p:txBody>
          <a:bodyPr wrap="square" rtlCol="0">
            <a:spAutoFit/>
          </a:bodyPr>
          <a:lstStyle/>
          <a:p>
            <a:r>
              <a:rPr lang="en-US" sz="2000">
                <a:latin typeface="Tahoma" panose="020B0604030504040204" pitchFamily="34" charset="0"/>
                <a:ea typeface="Tahoma" panose="020B0604030504040204" pitchFamily="34" charset="0"/>
                <a:cs typeface="Tahoma" panose="020B0604030504040204" pitchFamily="34" charset="0"/>
              </a:rPr>
              <a:t>To be classified as a permit required confined space, the space being entered must contain at least one of the following:</a:t>
            </a:r>
          </a:p>
        </p:txBody>
      </p:sp>
      <p:sp>
        <p:nvSpPr>
          <p:cNvPr id="6" name="TextBox 5">
            <a:extLst>
              <a:ext uri="{FF2B5EF4-FFF2-40B4-BE49-F238E27FC236}">
                <a16:creationId xmlns:a16="http://schemas.microsoft.com/office/drawing/2014/main" id="{76B87117-08C8-46E6-A01A-7ACCA7A33D90}"/>
              </a:ext>
            </a:extLst>
          </p:cNvPr>
          <p:cNvSpPr txBox="1"/>
          <p:nvPr/>
        </p:nvSpPr>
        <p:spPr>
          <a:xfrm>
            <a:off x="709766" y="2268334"/>
            <a:ext cx="6148234" cy="400110"/>
          </a:xfrm>
          <a:prstGeom prst="rect">
            <a:avLst/>
          </a:prstGeom>
          <a:noFill/>
        </p:spPr>
        <p:txBody>
          <a:bodyPr wrap="square" rtlCol="0">
            <a:spAutoFit/>
          </a:bodyPr>
          <a:lstStyle/>
          <a:p>
            <a:pPr marL="257175" indent="-257175">
              <a:buFont typeface="Arial" panose="020B0604020202020204" pitchFamily="34" charset="0"/>
              <a:buChar char="•"/>
            </a:pPr>
            <a:r>
              <a:rPr lang="en-US" sz="2000">
                <a:latin typeface="Tahoma" panose="020B0604030504040204" pitchFamily="34" charset="0"/>
                <a:ea typeface="Tahoma" panose="020B0604030504040204" pitchFamily="34" charset="0"/>
                <a:cs typeface="Tahoma" panose="020B0604030504040204" pitchFamily="34" charset="0"/>
              </a:rPr>
              <a:t>Hazardous atmosphere</a:t>
            </a:r>
          </a:p>
        </p:txBody>
      </p:sp>
      <p:sp>
        <p:nvSpPr>
          <p:cNvPr id="7" name="TextBox 6">
            <a:extLst>
              <a:ext uri="{FF2B5EF4-FFF2-40B4-BE49-F238E27FC236}">
                <a16:creationId xmlns:a16="http://schemas.microsoft.com/office/drawing/2014/main" id="{09863B6A-9E76-40D7-917C-A4A19B5B6FF8}"/>
              </a:ext>
            </a:extLst>
          </p:cNvPr>
          <p:cNvSpPr txBox="1"/>
          <p:nvPr/>
        </p:nvSpPr>
        <p:spPr>
          <a:xfrm>
            <a:off x="709766" y="2720927"/>
            <a:ext cx="5462434" cy="400110"/>
          </a:xfrm>
          <a:prstGeom prst="rect">
            <a:avLst/>
          </a:prstGeom>
          <a:noFill/>
        </p:spPr>
        <p:txBody>
          <a:bodyPr wrap="square" rtlCol="0">
            <a:spAutoFit/>
          </a:bodyPr>
          <a:lstStyle/>
          <a:p>
            <a:pPr marL="257175" indent="-257175">
              <a:buFont typeface="Arial" panose="020B0604020202020204" pitchFamily="34" charset="0"/>
              <a:buChar char="•"/>
            </a:pPr>
            <a:r>
              <a:rPr lang="en-US" sz="2000">
                <a:latin typeface="Tahoma" panose="020B0604030504040204" pitchFamily="34" charset="0"/>
                <a:ea typeface="Tahoma" panose="020B0604030504040204" pitchFamily="34" charset="0"/>
                <a:cs typeface="Tahoma" panose="020B0604030504040204" pitchFamily="34" charset="0"/>
              </a:rPr>
              <a:t>Material that could engulf a person</a:t>
            </a:r>
          </a:p>
        </p:txBody>
      </p:sp>
      <p:sp>
        <p:nvSpPr>
          <p:cNvPr id="8" name="TextBox 7">
            <a:extLst>
              <a:ext uri="{FF2B5EF4-FFF2-40B4-BE49-F238E27FC236}">
                <a16:creationId xmlns:a16="http://schemas.microsoft.com/office/drawing/2014/main" id="{D1ABD1F0-1A04-4110-A1B5-6438550FFDB9}"/>
              </a:ext>
            </a:extLst>
          </p:cNvPr>
          <p:cNvSpPr txBox="1"/>
          <p:nvPr/>
        </p:nvSpPr>
        <p:spPr>
          <a:xfrm>
            <a:off x="709766" y="3168741"/>
            <a:ext cx="5943600" cy="400110"/>
          </a:xfrm>
          <a:prstGeom prst="rect">
            <a:avLst/>
          </a:prstGeom>
          <a:noFill/>
        </p:spPr>
        <p:txBody>
          <a:bodyPr wrap="square" rtlCol="0">
            <a:spAutoFit/>
          </a:bodyPr>
          <a:lstStyle/>
          <a:p>
            <a:pPr marL="257175" indent="-257175">
              <a:buFont typeface="Arial" panose="020B0604020202020204" pitchFamily="34" charset="0"/>
              <a:buChar char="•"/>
            </a:pPr>
            <a:r>
              <a:rPr lang="en-US" sz="2000">
                <a:latin typeface="Tahoma" panose="020B0604030504040204" pitchFamily="34" charset="0"/>
                <a:ea typeface="Tahoma" panose="020B0604030504040204" pitchFamily="34" charset="0"/>
                <a:cs typeface="Tahoma" panose="020B0604030504040204" pitchFamily="34" charset="0"/>
              </a:rPr>
              <a:t>A shape that could trap or asphyxiate someone</a:t>
            </a:r>
          </a:p>
        </p:txBody>
      </p:sp>
      <p:sp>
        <p:nvSpPr>
          <p:cNvPr id="9" name="TextBox 8">
            <a:extLst>
              <a:ext uri="{FF2B5EF4-FFF2-40B4-BE49-F238E27FC236}">
                <a16:creationId xmlns:a16="http://schemas.microsoft.com/office/drawing/2014/main" id="{3BA65B71-DDD0-41DC-BEE5-2C955E1E66AF}"/>
              </a:ext>
            </a:extLst>
          </p:cNvPr>
          <p:cNvSpPr txBox="1"/>
          <p:nvPr/>
        </p:nvSpPr>
        <p:spPr>
          <a:xfrm>
            <a:off x="709766" y="3616064"/>
            <a:ext cx="5976784" cy="400110"/>
          </a:xfrm>
          <a:prstGeom prst="rect">
            <a:avLst/>
          </a:prstGeom>
          <a:noFill/>
        </p:spPr>
        <p:txBody>
          <a:bodyPr wrap="square" rtlCol="0">
            <a:spAutoFit/>
          </a:bodyPr>
          <a:lstStyle/>
          <a:p>
            <a:pPr marL="257175" indent="-257175">
              <a:buFont typeface="Arial" panose="020B0604020202020204" pitchFamily="34" charset="0"/>
              <a:buChar char="•"/>
            </a:pPr>
            <a:r>
              <a:rPr lang="en-US" sz="2000">
                <a:latin typeface="Tahoma" panose="020B0604030504040204" pitchFamily="34" charset="0"/>
                <a:ea typeface="Tahoma" panose="020B0604030504040204" pitchFamily="34" charset="0"/>
                <a:cs typeface="Tahoma" panose="020B0604030504040204" pitchFamily="34" charset="0"/>
              </a:rPr>
              <a:t>Any other recognized safety hazard</a:t>
            </a:r>
          </a:p>
        </p:txBody>
      </p:sp>
      <p:sp>
        <p:nvSpPr>
          <p:cNvPr id="10" name="TextBox 9">
            <a:extLst>
              <a:ext uri="{FF2B5EF4-FFF2-40B4-BE49-F238E27FC236}">
                <a16:creationId xmlns:a16="http://schemas.microsoft.com/office/drawing/2014/main" id="{38EFABE6-A489-478A-8160-8632EFD34DBD}"/>
              </a:ext>
            </a:extLst>
          </p:cNvPr>
          <p:cNvSpPr txBox="1"/>
          <p:nvPr/>
        </p:nvSpPr>
        <p:spPr>
          <a:xfrm>
            <a:off x="466125" y="4534480"/>
            <a:ext cx="7665884" cy="1631216"/>
          </a:xfrm>
          <a:prstGeom prst="rect">
            <a:avLst/>
          </a:prstGeom>
          <a:noFill/>
        </p:spPr>
        <p:txBody>
          <a:bodyPr wrap="square" rtlCol="0">
            <a:spAutoFit/>
          </a:bodyPr>
          <a:lstStyle/>
          <a:p>
            <a:r>
              <a:rPr lang="en-US" sz="2000">
                <a:latin typeface="Tahoma" panose="020B0604030504040204" pitchFamily="34" charset="0"/>
                <a:ea typeface="Tahoma" panose="020B0604030504040204" pitchFamily="34" charset="0"/>
                <a:cs typeface="Tahoma" panose="020B0604030504040204" pitchFamily="34" charset="0"/>
              </a:rPr>
              <a:t>Other hazards which may exist in confined spaces include falling objects, slips, trip and fall hazards, sloping floors or converging walls, poor lighting, extreme heat or cold, electrical hazards, mechanical hazards, biological hazards, and any other hazard that will prevent a worker from self-rescue. </a:t>
            </a:r>
          </a:p>
        </p:txBody>
      </p:sp>
    </p:spTree>
    <p:extLst>
      <p:ext uri="{BB962C8B-B14F-4D97-AF65-F5344CB8AC3E}">
        <p14:creationId xmlns:p14="http://schemas.microsoft.com/office/powerpoint/2010/main" val="227781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0"/>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12</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9DCB4F57-5F6A-47A7-8854-7CD61CD12AB6}"/>
              </a:ext>
            </a:extLst>
          </p:cNvPr>
          <p:cNvSpPr txBox="1"/>
          <p:nvPr/>
        </p:nvSpPr>
        <p:spPr>
          <a:xfrm>
            <a:off x="246811" y="1401695"/>
            <a:ext cx="8091578" cy="1200329"/>
          </a:xfrm>
          <a:prstGeom prst="rect">
            <a:avLst/>
          </a:prstGeom>
          <a:noFill/>
        </p:spPr>
        <p:txBody>
          <a:bodyPr wrap="square" rtlCol="0">
            <a:spAutoFit/>
          </a:bodyPr>
          <a:lstStyle/>
          <a:p>
            <a:r>
              <a:rPr lang="en-US" sz="2400" b="1">
                <a:ea typeface="Calibri" panose="020F0502020204030204" pitchFamily="34" charset="0"/>
              </a:rPr>
              <a:t>Conveyance pits, </a:t>
            </a:r>
            <a:r>
              <a:rPr lang="en-US" sz="2400" b="1" err="1">
                <a:ea typeface="Calibri" panose="020F0502020204030204" pitchFamily="34" charset="0"/>
              </a:rPr>
              <a:t>hoistways</a:t>
            </a:r>
            <a:r>
              <a:rPr lang="en-US" sz="2400" b="1">
                <a:ea typeface="Calibri" panose="020F0502020204030204" pitchFamily="34" charset="0"/>
              </a:rPr>
              <a:t>, cartops, and machinery spaces are potentially a permit required confined space. </a:t>
            </a:r>
          </a:p>
        </p:txBody>
      </p:sp>
      <p:sp>
        <p:nvSpPr>
          <p:cNvPr id="5" name="TextBox 4">
            <a:extLst>
              <a:ext uri="{FF2B5EF4-FFF2-40B4-BE49-F238E27FC236}">
                <a16:creationId xmlns:a16="http://schemas.microsoft.com/office/drawing/2014/main" id="{D5F12E53-01AC-4652-BF59-2651EAF2B4F0}"/>
              </a:ext>
            </a:extLst>
          </p:cNvPr>
          <p:cNvSpPr txBox="1"/>
          <p:nvPr/>
        </p:nvSpPr>
        <p:spPr>
          <a:xfrm>
            <a:off x="467983" y="2757714"/>
            <a:ext cx="8208034" cy="507831"/>
          </a:xfrm>
          <a:prstGeom prst="rect">
            <a:avLst/>
          </a:prstGeom>
          <a:noFill/>
        </p:spPr>
        <p:txBody>
          <a:bodyPr wrap="square" rtlCol="0">
            <a:spAutoFit/>
          </a:bodyPr>
          <a:lstStyle/>
          <a:p>
            <a:r>
              <a:rPr lang="en-US" sz="2700" b="1">
                <a:solidFill>
                  <a:srgbClr val="FF0000"/>
                </a:solidFill>
                <a:latin typeface="Times New Roman" panose="02020603050405020304" pitchFamily="18" charset="0"/>
                <a:ea typeface="Calibri" panose="020F0502020204030204" pitchFamily="34" charset="0"/>
              </a:rPr>
              <a:t>Knowing what to look for is the key to saving your life. </a:t>
            </a:r>
          </a:p>
        </p:txBody>
      </p:sp>
      <p:sp>
        <p:nvSpPr>
          <p:cNvPr id="6" name="TextBox 5">
            <a:extLst>
              <a:ext uri="{FF2B5EF4-FFF2-40B4-BE49-F238E27FC236}">
                <a16:creationId xmlns:a16="http://schemas.microsoft.com/office/drawing/2014/main" id="{92D9FDD9-2A8A-45F0-B552-6BFB0E45CB52}"/>
              </a:ext>
            </a:extLst>
          </p:cNvPr>
          <p:cNvSpPr txBox="1"/>
          <p:nvPr/>
        </p:nvSpPr>
        <p:spPr>
          <a:xfrm>
            <a:off x="539151" y="3823147"/>
            <a:ext cx="8065698" cy="1815882"/>
          </a:xfrm>
          <a:prstGeom prst="rect">
            <a:avLst/>
          </a:prstGeom>
          <a:noFill/>
        </p:spPr>
        <p:txBody>
          <a:bodyPr wrap="square" rtlCol="0">
            <a:spAutoFit/>
          </a:bodyPr>
          <a:lstStyle/>
          <a:p>
            <a:r>
              <a:rPr lang="en-US" sz="2800">
                <a:latin typeface="Times New Roman" panose="02020603050405020304" pitchFamily="18" charset="0"/>
                <a:ea typeface="Calibri" panose="020F0502020204030204" pitchFamily="34" charset="0"/>
              </a:rPr>
              <a:t>If the area you need to access meets the criteria to be designated as a permit space, your employer must develop practices and procedures to protect employees from the hazards of entry into that space.</a:t>
            </a:r>
          </a:p>
        </p:txBody>
      </p:sp>
      <p:sp>
        <p:nvSpPr>
          <p:cNvPr id="7" name="Rectangle 6">
            <a:extLst>
              <a:ext uri="{FF2B5EF4-FFF2-40B4-BE49-F238E27FC236}">
                <a16:creationId xmlns:a16="http://schemas.microsoft.com/office/drawing/2014/main" id="{30F021BE-1927-4AD2-85BE-922A88A9686A}"/>
              </a:ext>
            </a:extLst>
          </p:cNvPr>
          <p:cNvSpPr/>
          <p:nvPr/>
        </p:nvSpPr>
        <p:spPr>
          <a:xfrm>
            <a:off x="246811" y="784340"/>
            <a:ext cx="6088526" cy="461665"/>
          </a:xfrm>
          <a:prstGeom prst="rect">
            <a:avLst/>
          </a:prstGeom>
        </p:spPr>
        <p:txBody>
          <a:bodyPr wrap="none">
            <a:spAutoFit/>
          </a:bodyPr>
          <a:lstStyle/>
          <a:p>
            <a:pPr defTabSz="257175"/>
            <a:r>
              <a:rPr lang="en-US" altLang="es-ES" sz="2400" b="1" i="1">
                <a:solidFill>
                  <a:srgbClr val="000000"/>
                </a:solidFill>
                <a:latin typeface="Tahoma" panose="020B0604030504040204" pitchFamily="34" charset="0"/>
                <a:ea typeface="Tahoma" panose="020B0604030504040204" pitchFamily="34" charset="0"/>
                <a:cs typeface="Tahoma" panose="020B0604030504040204" pitchFamily="34" charset="0"/>
              </a:rPr>
              <a:t>Permit Required Confined Space cont</a:t>
            </a:r>
            <a:r>
              <a:rPr lang="en-US" altLang="es-ES" sz="2000" b="1" i="1">
                <a:solidFill>
                  <a:srgbClr val="00000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0195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4922"/>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13</a:t>
            </a:fld>
            <a:endParaRPr lang="en-US" altLang="en-US">
              <a:solidFill>
                <a:srgbClr val="000000"/>
              </a:solidFill>
              <a:latin typeface="Arial" panose="020B0604020202020204" pitchFamily="34" charset="0"/>
            </a:endParaRPr>
          </a:p>
        </p:txBody>
      </p:sp>
      <p:sp>
        <p:nvSpPr>
          <p:cNvPr id="4" name="Rectangle 3">
            <a:extLst>
              <a:ext uri="{FF2B5EF4-FFF2-40B4-BE49-F238E27FC236}">
                <a16:creationId xmlns:a16="http://schemas.microsoft.com/office/drawing/2014/main" id="{1F785039-CA07-4CD7-B4E8-55C999BFF2C5}"/>
              </a:ext>
            </a:extLst>
          </p:cNvPr>
          <p:cNvSpPr/>
          <p:nvPr/>
        </p:nvSpPr>
        <p:spPr>
          <a:xfrm>
            <a:off x="280478" y="679322"/>
            <a:ext cx="6088526" cy="461665"/>
          </a:xfrm>
          <a:prstGeom prst="rect">
            <a:avLst/>
          </a:prstGeom>
        </p:spPr>
        <p:txBody>
          <a:bodyPr wrap="none">
            <a:spAutoFit/>
          </a:bodyPr>
          <a:lstStyle/>
          <a:p>
            <a:pPr defTabSz="257175"/>
            <a:r>
              <a:rPr lang="en-US" altLang="es-ES" sz="2400" b="1" i="1">
                <a:solidFill>
                  <a:srgbClr val="000000"/>
                </a:solidFill>
                <a:latin typeface="Tahoma" panose="020B0604030504040204" pitchFamily="34" charset="0"/>
                <a:ea typeface="Tahoma" panose="020B0604030504040204" pitchFamily="34" charset="0"/>
                <a:cs typeface="Tahoma" panose="020B0604030504040204" pitchFamily="34" charset="0"/>
              </a:rPr>
              <a:t>Permit Required Confined Space cont</a:t>
            </a:r>
            <a:r>
              <a:rPr lang="en-US" altLang="es-ES" sz="2000" b="1" i="1">
                <a:solidFill>
                  <a:srgbClr val="000000"/>
                </a:solidFill>
                <a:latin typeface="Tahoma" panose="020B0604030504040204" pitchFamily="34" charset="0"/>
                <a:ea typeface="Tahoma" panose="020B0604030504040204" pitchFamily="34" charset="0"/>
                <a:cs typeface="Tahoma" panose="020B0604030504040204" pitchFamily="34" charset="0"/>
              </a:rPr>
              <a:t>. </a:t>
            </a:r>
          </a:p>
        </p:txBody>
      </p:sp>
      <p:sp>
        <p:nvSpPr>
          <p:cNvPr id="5" name="Rectangle 4">
            <a:extLst>
              <a:ext uri="{FF2B5EF4-FFF2-40B4-BE49-F238E27FC236}">
                <a16:creationId xmlns:a16="http://schemas.microsoft.com/office/drawing/2014/main" id="{CC0F7D37-7AF5-4D7E-8879-A1E565FD1F73}"/>
              </a:ext>
            </a:extLst>
          </p:cNvPr>
          <p:cNvSpPr/>
          <p:nvPr/>
        </p:nvSpPr>
        <p:spPr>
          <a:xfrm>
            <a:off x="296723" y="1255577"/>
            <a:ext cx="3469219" cy="461665"/>
          </a:xfrm>
          <a:prstGeom prst="rect">
            <a:avLst/>
          </a:prstGeom>
        </p:spPr>
        <p:txBody>
          <a:bodyPr wrap="none">
            <a:spAutoFit/>
          </a:bodyPr>
          <a:lstStyle/>
          <a:p>
            <a:pPr defTabSz="257175"/>
            <a:r>
              <a:rPr lang="en-US" altLang="es-ES" sz="2400" b="1" i="1">
                <a:solidFill>
                  <a:srgbClr val="000000"/>
                </a:solidFill>
                <a:latin typeface="Tahoma" panose="020B0604030504040204" pitchFamily="34" charset="0"/>
                <a:ea typeface="Tahoma" panose="020B0604030504040204" pitchFamily="34" charset="0"/>
                <a:cs typeface="Tahoma" panose="020B0604030504040204" pitchFamily="34" charset="0"/>
              </a:rPr>
              <a:t>Atmospheric Hazards</a:t>
            </a:r>
          </a:p>
        </p:txBody>
      </p:sp>
      <p:sp>
        <p:nvSpPr>
          <p:cNvPr id="6" name="Rectangle 5">
            <a:extLst>
              <a:ext uri="{FF2B5EF4-FFF2-40B4-BE49-F238E27FC236}">
                <a16:creationId xmlns:a16="http://schemas.microsoft.com/office/drawing/2014/main" id="{970B2012-17E0-49E2-AEBC-4308B02F75AF}"/>
              </a:ext>
            </a:extLst>
          </p:cNvPr>
          <p:cNvSpPr/>
          <p:nvPr/>
        </p:nvSpPr>
        <p:spPr>
          <a:xfrm>
            <a:off x="280478" y="1778811"/>
            <a:ext cx="8657176" cy="720197"/>
          </a:xfrm>
          <a:prstGeom prst="rect">
            <a:avLst/>
          </a:prstGeom>
        </p:spPr>
        <p:txBody>
          <a:bodyPr wrap="square">
            <a:spAutoFit/>
          </a:bodyPr>
          <a:lstStyle/>
          <a:p>
            <a:pPr defTabSz="257175">
              <a:lnSpc>
                <a:spcPct val="85000"/>
              </a:lnSpc>
            </a:pPr>
            <a:r>
              <a:rPr lang="en-US" altLang="es-ES" sz="2400" b="1">
                <a:solidFill>
                  <a:srgbClr val="FF0000"/>
                </a:solidFill>
                <a:latin typeface="Tahoma" panose="020B0604030504040204" pitchFamily="34" charset="0"/>
                <a:ea typeface="Tahoma" panose="020B0604030504040204" pitchFamily="34" charset="0"/>
                <a:cs typeface="Tahoma" panose="020B0604030504040204" pitchFamily="34" charset="0"/>
              </a:rPr>
              <a:t>Atmospheric hazards in permit-required confined space are very serious.</a:t>
            </a:r>
          </a:p>
        </p:txBody>
      </p:sp>
      <p:sp>
        <p:nvSpPr>
          <p:cNvPr id="7" name="Rectangle 6">
            <a:extLst>
              <a:ext uri="{FF2B5EF4-FFF2-40B4-BE49-F238E27FC236}">
                <a16:creationId xmlns:a16="http://schemas.microsoft.com/office/drawing/2014/main" id="{5C482E38-18F6-47C2-BBB0-8A21A7528A35}"/>
              </a:ext>
            </a:extLst>
          </p:cNvPr>
          <p:cNvSpPr/>
          <p:nvPr/>
        </p:nvSpPr>
        <p:spPr>
          <a:xfrm>
            <a:off x="296723" y="2614877"/>
            <a:ext cx="2452916" cy="400110"/>
          </a:xfrm>
          <a:prstGeom prst="rect">
            <a:avLst/>
          </a:prstGeom>
        </p:spPr>
        <p:txBody>
          <a:bodyPr wrap="none">
            <a:spAutoFit/>
          </a:bodyPr>
          <a:lstStyle/>
          <a:p>
            <a:pPr defTabSz="257175">
              <a:buClr>
                <a:srgbClr val="FF0000"/>
              </a:buClr>
              <a:buSzPct val="70000"/>
              <a:buFont typeface="Bullets2" pitchFamily="34" charset="2"/>
              <a:buChar char=""/>
            </a:pPr>
            <a:r>
              <a:rPr lang="en-US" altLang="es-ES" sz="2000">
                <a:solidFill>
                  <a:srgbClr val="000066"/>
                </a:solidFill>
                <a:latin typeface="Tahoma" panose="020B0604030504040204" pitchFamily="34" charset="0"/>
                <a:ea typeface="Tahoma" panose="020B0604030504040204" pitchFamily="34" charset="0"/>
                <a:cs typeface="Tahoma" panose="020B0604030504040204" pitchFamily="34" charset="0"/>
              </a:rPr>
              <a:t>   </a:t>
            </a:r>
            <a:r>
              <a:rPr lang="en-US" altLang="es-ES" sz="2000" b="1">
                <a:latin typeface="Tahoma" panose="020B0604030504040204" pitchFamily="34" charset="0"/>
                <a:ea typeface="Tahoma" panose="020B0604030504040204" pitchFamily="34" charset="0"/>
                <a:cs typeface="Tahoma" panose="020B0604030504040204" pitchFamily="34" charset="0"/>
              </a:rPr>
              <a:t>Lack of oxygen</a:t>
            </a:r>
          </a:p>
        </p:txBody>
      </p:sp>
      <p:sp>
        <p:nvSpPr>
          <p:cNvPr id="8" name="Rectangle 7">
            <a:extLst>
              <a:ext uri="{FF2B5EF4-FFF2-40B4-BE49-F238E27FC236}">
                <a16:creationId xmlns:a16="http://schemas.microsoft.com/office/drawing/2014/main" id="{D53E6D4C-C73F-4A00-8531-4C33364D1A21}"/>
              </a:ext>
            </a:extLst>
          </p:cNvPr>
          <p:cNvSpPr/>
          <p:nvPr/>
        </p:nvSpPr>
        <p:spPr>
          <a:xfrm>
            <a:off x="302561" y="3293292"/>
            <a:ext cx="2957861" cy="400110"/>
          </a:xfrm>
          <a:prstGeom prst="rect">
            <a:avLst/>
          </a:prstGeom>
        </p:spPr>
        <p:txBody>
          <a:bodyPr wrap="none">
            <a:spAutoFit/>
          </a:bodyPr>
          <a:lstStyle/>
          <a:p>
            <a:pPr defTabSz="257175">
              <a:buClr>
                <a:srgbClr val="FF0000"/>
              </a:buClr>
              <a:buSzPct val="70000"/>
              <a:buFont typeface="Bullets2" pitchFamily="34" charset="2"/>
              <a:buChar char=""/>
            </a:pPr>
            <a:r>
              <a:rPr lang="en-US" altLang="es-ES" sz="1500">
                <a:solidFill>
                  <a:srgbClr val="000066"/>
                </a:solidFill>
                <a:latin typeface="Tahoma" panose="020B0604030504040204" pitchFamily="34" charset="0"/>
                <a:ea typeface="Tahoma" panose="020B0604030504040204" pitchFamily="34" charset="0"/>
                <a:cs typeface="Tahoma" panose="020B0604030504040204" pitchFamily="34" charset="0"/>
              </a:rPr>
              <a:t>   </a:t>
            </a:r>
            <a:r>
              <a:rPr lang="en-US" altLang="es-ES" sz="2000" b="1">
                <a:latin typeface="Tahoma" panose="020B0604030504040204" pitchFamily="34" charset="0"/>
                <a:ea typeface="Tahoma" panose="020B0604030504040204" pitchFamily="34" charset="0"/>
                <a:cs typeface="Tahoma" panose="020B0604030504040204" pitchFamily="34" charset="0"/>
              </a:rPr>
              <a:t>Oxygen enrichment</a:t>
            </a:r>
            <a:endParaRPr lang="en-US" altLang="es-ES" sz="1500" b="1">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40FF68F5-37ED-4CCC-9BA8-D95CFEC9AF6B}"/>
              </a:ext>
            </a:extLst>
          </p:cNvPr>
          <p:cNvSpPr/>
          <p:nvPr/>
        </p:nvSpPr>
        <p:spPr>
          <a:xfrm>
            <a:off x="280478" y="3968314"/>
            <a:ext cx="1335622" cy="461665"/>
          </a:xfrm>
          <a:prstGeom prst="rect">
            <a:avLst/>
          </a:prstGeom>
        </p:spPr>
        <p:txBody>
          <a:bodyPr wrap="none">
            <a:spAutoFit/>
          </a:bodyPr>
          <a:lstStyle/>
          <a:p>
            <a:pPr defTabSz="257175">
              <a:buClr>
                <a:srgbClr val="FF0000"/>
              </a:buClr>
              <a:buSzPct val="70000"/>
              <a:buFont typeface="Bullets2" pitchFamily="34" charset="2"/>
              <a:buChar char=""/>
            </a:pPr>
            <a:r>
              <a:rPr lang="en-US" altLang="es-ES" sz="1500" b="1">
                <a:latin typeface="Tahoma" panose="020B0604030504040204" pitchFamily="34" charset="0"/>
                <a:ea typeface="Tahoma" panose="020B0604030504040204" pitchFamily="34" charset="0"/>
                <a:cs typeface="Tahoma" panose="020B0604030504040204" pitchFamily="34" charset="0"/>
              </a:rPr>
              <a:t>   </a:t>
            </a:r>
            <a:r>
              <a:rPr lang="en-US" altLang="es-ES" sz="2400" b="1">
                <a:latin typeface="Tahoma" panose="020B0604030504040204" pitchFamily="34" charset="0"/>
                <a:ea typeface="Tahoma" panose="020B0604030504040204" pitchFamily="34" charset="0"/>
                <a:cs typeface="Tahoma" panose="020B0604030504040204" pitchFamily="34" charset="0"/>
              </a:rPr>
              <a:t>Gases</a:t>
            </a:r>
            <a:endParaRPr lang="en-US" altLang="es-ES" sz="1500" b="1">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856E65D9-80DA-4F5F-A9B8-6CF22D280211}"/>
              </a:ext>
            </a:extLst>
          </p:cNvPr>
          <p:cNvSpPr/>
          <p:nvPr/>
        </p:nvSpPr>
        <p:spPr>
          <a:xfrm>
            <a:off x="304522" y="4703674"/>
            <a:ext cx="1311578" cy="400110"/>
          </a:xfrm>
          <a:prstGeom prst="rect">
            <a:avLst/>
          </a:prstGeom>
        </p:spPr>
        <p:txBody>
          <a:bodyPr wrap="none">
            <a:spAutoFit/>
          </a:bodyPr>
          <a:lstStyle/>
          <a:p>
            <a:pPr defTabSz="257175">
              <a:buClr>
                <a:srgbClr val="FF0000"/>
              </a:buClr>
              <a:buSzPct val="70000"/>
              <a:buFont typeface="Bullets2" pitchFamily="34" charset="2"/>
              <a:buChar char=""/>
            </a:pPr>
            <a:r>
              <a:rPr lang="en-US" altLang="es-ES" sz="1500" b="1">
                <a:latin typeface="Tahoma" panose="020B0604030504040204" pitchFamily="34" charset="0"/>
                <a:ea typeface="Tahoma" panose="020B0604030504040204" pitchFamily="34" charset="0"/>
                <a:cs typeface="Tahoma" panose="020B0604030504040204" pitchFamily="34" charset="0"/>
              </a:rPr>
              <a:t>   </a:t>
            </a:r>
            <a:r>
              <a:rPr lang="en-US" altLang="es-ES" sz="2000" b="1">
                <a:latin typeface="Tahoma" panose="020B0604030504040204" pitchFamily="34" charset="0"/>
                <a:ea typeface="Tahoma" panose="020B0604030504040204" pitchFamily="34" charset="0"/>
                <a:cs typeface="Tahoma" panose="020B0604030504040204" pitchFamily="34" charset="0"/>
              </a:rPr>
              <a:t>Vapors</a:t>
            </a:r>
            <a:endParaRPr lang="en-US" altLang="es-ES" sz="1500" b="1">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820AA6DF-0B71-4B85-8D64-8FF48F8FAFFB}"/>
              </a:ext>
            </a:extLst>
          </p:cNvPr>
          <p:cNvSpPr/>
          <p:nvPr/>
        </p:nvSpPr>
        <p:spPr>
          <a:xfrm>
            <a:off x="304522" y="5390653"/>
            <a:ext cx="2457724" cy="400110"/>
          </a:xfrm>
          <a:prstGeom prst="rect">
            <a:avLst/>
          </a:prstGeom>
        </p:spPr>
        <p:txBody>
          <a:bodyPr wrap="none">
            <a:spAutoFit/>
          </a:bodyPr>
          <a:lstStyle/>
          <a:p>
            <a:pPr defTabSz="257175">
              <a:buClr>
                <a:srgbClr val="FF0000"/>
              </a:buClr>
              <a:buSzPct val="70000"/>
              <a:buFont typeface="Bullets2" pitchFamily="34" charset="2"/>
              <a:buChar char=""/>
            </a:pPr>
            <a:r>
              <a:rPr lang="en-US" altLang="es-ES" sz="2000" b="1">
                <a:latin typeface="Tahoma" panose="020B0604030504040204" pitchFamily="34" charset="0"/>
                <a:ea typeface="Tahoma" panose="020B0604030504040204" pitchFamily="34" charset="0"/>
                <a:cs typeface="Tahoma" panose="020B0604030504040204" pitchFamily="34" charset="0"/>
              </a:rPr>
              <a:t>   Dusts in the air</a:t>
            </a:r>
          </a:p>
        </p:txBody>
      </p:sp>
      <p:pic>
        <p:nvPicPr>
          <p:cNvPr id="12" name="Picture 21" descr="3d">
            <a:extLst>
              <a:ext uri="{FF2B5EF4-FFF2-40B4-BE49-F238E27FC236}">
                <a16:creationId xmlns:a16="http://schemas.microsoft.com/office/drawing/2014/main" id="{23BBF806-46AB-487E-B323-17F4D0D48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5940" y="2384281"/>
            <a:ext cx="1768619" cy="176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187D9A2D-C66B-4C43-AB05-EA7821C5F0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2733" y="2814932"/>
            <a:ext cx="1768619" cy="1768619"/>
          </a:xfrm>
          <a:prstGeom prst="rect">
            <a:avLst/>
          </a:prstGeom>
        </p:spPr>
      </p:pic>
      <p:pic>
        <p:nvPicPr>
          <p:cNvPr id="14" name="Picture 19" descr="3b">
            <a:extLst>
              <a:ext uri="{FF2B5EF4-FFF2-40B4-BE49-F238E27FC236}">
                <a16:creationId xmlns:a16="http://schemas.microsoft.com/office/drawing/2014/main" id="{55510C5F-F3E8-487B-B356-0E5881D9F7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1042" y="4952060"/>
            <a:ext cx="1846000" cy="1226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descr="3c">
            <a:extLst>
              <a:ext uri="{FF2B5EF4-FFF2-40B4-BE49-F238E27FC236}">
                <a16:creationId xmlns:a16="http://schemas.microsoft.com/office/drawing/2014/main" id="{D516BAD2-A9BF-4CEE-A161-49D7F9D721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0557" y="5224563"/>
            <a:ext cx="1672867" cy="14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51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0"/>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14</a:t>
            </a:fld>
            <a:endParaRPr lang="en-US" altLang="en-US">
              <a:solidFill>
                <a:srgbClr val="000000"/>
              </a:solidFill>
              <a:latin typeface="Arial" panose="020B0604020202020204" pitchFamily="34" charset="0"/>
            </a:endParaRPr>
          </a:p>
        </p:txBody>
      </p:sp>
      <p:sp>
        <p:nvSpPr>
          <p:cNvPr id="4" name="Rectangle 3">
            <a:extLst>
              <a:ext uri="{FF2B5EF4-FFF2-40B4-BE49-F238E27FC236}">
                <a16:creationId xmlns:a16="http://schemas.microsoft.com/office/drawing/2014/main" id="{9A05B6ED-FAE7-4D1B-801C-E4B9EA61EED8}"/>
              </a:ext>
            </a:extLst>
          </p:cNvPr>
          <p:cNvSpPr/>
          <p:nvPr/>
        </p:nvSpPr>
        <p:spPr>
          <a:xfrm>
            <a:off x="142096" y="697861"/>
            <a:ext cx="5139548" cy="400110"/>
          </a:xfrm>
          <a:prstGeom prst="rect">
            <a:avLst/>
          </a:prstGeom>
        </p:spPr>
        <p:txBody>
          <a:bodyPr wrap="none">
            <a:spAutoFit/>
          </a:bodyPr>
          <a:lstStyle/>
          <a:p>
            <a:pPr defTabSz="257175"/>
            <a:r>
              <a:rPr lang="en-US" altLang="es-ES" sz="2000" b="1" i="1">
                <a:solidFill>
                  <a:srgbClr val="000000"/>
                </a:solidFill>
                <a:latin typeface="Tahoma" panose="020B0604030504040204" pitchFamily="34" charset="0"/>
                <a:ea typeface="Tahoma" panose="020B0604030504040204" pitchFamily="34" charset="0"/>
                <a:cs typeface="Tahoma" panose="020B0604030504040204" pitchFamily="34" charset="0"/>
              </a:rPr>
              <a:t>Permit Required Confined Space cont. </a:t>
            </a:r>
          </a:p>
        </p:txBody>
      </p:sp>
      <p:sp>
        <p:nvSpPr>
          <p:cNvPr id="5" name="Rectangle 4">
            <a:extLst>
              <a:ext uri="{FF2B5EF4-FFF2-40B4-BE49-F238E27FC236}">
                <a16:creationId xmlns:a16="http://schemas.microsoft.com/office/drawing/2014/main" id="{848E6212-216F-4884-A057-2BABE29F2222}"/>
              </a:ext>
            </a:extLst>
          </p:cNvPr>
          <p:cNvSpPr/>
          <p:nvPr/>
        </p:nvSpPr>
        <p:spPr>
          <a:xfrm>
            <a:off x="142096" y="1130490"/>
            <a:ext cx="3861955" cy="400110"/>
          </a:xfrm>
          <a:prstGeom prst="rect">
            <a:avLst/>
          </a:prstGeom>
        </p:spPr>
        <p:txBody>
          <a:bodyPr wrap="none">
            <a:spAutoFit/>
          </a:bodyPr>
          <a:lstStyle/>
          <a:p>
            <a:pPr defTabSz="257175"/>
            <a:r>
              <a:rPr lang="en-US" altLang="es-ES" sz="2000" b="1" i="1">
                <a:solidFill>
                  <a:srgbClr val="000000"/>
                </a:solidFill>
                <a:latin typeface="Tahoma" panose="020B0604030504040204" pitchFamily="34" charset="0"/>
                <a:ea typeface="Tahoma" panose="020B0604030504040204" pitchFamily="34" charset="0"/>
                <a:cs typeface="Tahoma" panose="020B0604030504040204" pitchFamily="34" charset="0"/>
              </a:rPr>
              <a:t>Atmospheric Hazards (</a:t>
            </a:r>
            <a:r>
              <a:rPr lang="en-US" altLang="es-ES" sz="2000" b="1" i="1" err="1">
                <a:solidFill>
                  <a:srgbClr val="000000"/>
                </a:solidFill>
                <a:latin typeface="Tahoma" panose="020B0604030504040204" pitchFamily="34" charset="0"/>
                <a:ea typeface="Tahoma" panose="020B0604030504040204" pitchFamily="34" charset="0"/>
                <a:cs typeface="Tahoma" panose="020B0604030504040204" pitchFamily="34" charset="0"/>
              </a:rPr>
              <a:t>con’t</a:t>
            </a:r>
            <a:r>
              <a:rPr lang="en-US" altLang="es-ES" sz="2000" b="1" i="1">
                <a:solidFill>
                  <a:srgbClr val="000000"/>
                </a:solidFill>
                <a:latin typeface="Tahoma" panose="020B0604030504040204" pitchFamily="34" charset="0"/>
                <a:ea typeface="Tahoma" panose="020B0604030504040204" pitchFamily="34" charset="0"/>
                <a:cs typeface="Tahoma" panose="020B0604030504040204" pitchFamily="34" charset="0"/>
              </a:rPr>
              <a:t>)</a:t>
            </a:r>
          </a:p>
        </p:txBody>
      </p:sp>
      <p:sp>
        <p:nvSpPr>
          <p:cNvPr id="6" name="Rectangle 5">
            <a:extLst>
              <a:ext uri="{FF2B5EF4-FFF2-40B4-BE49-F238E27FC236}">
                <a16:creationId xmlns:a16="http://schemas.microsoft.com/office/drawing/2014/main" id="{4752BA71-F3D2-451A-BB6B-18C458632CE9}"/>
              </a:ext>
            </a:extLst>
          </p:cNvPr>
          <p:cNvSpPr/>
          <p:nvPr/>
        </p:nvSpPr>
        <p:spPr>
          <a:xfrm>
            <a:off x="142096" y="1671250"/>
            <a:ext cx="7876096" cy="353943"/>
          </a:xfrm>
          <a:prstGeom prst="rect">
            <a:avLst/>
          </a:prstGeom>
        </p:spPr>
        <p:txBody>
          <a:bodyPr wrap="square">
            <a:spAutoFit/>
          </a:bodyPr>
          <a:lstStyle/>
          <a:p>
            <a:pPr defTabSz="257175">
              <a:lnSpc>
                <a:spcPct val="85000"/>
              </a:lnSpc>
            </a:pPr>
            <a:r>
              <a:rPr lang="en-US" altLang="es-ES" sz="2000" b="1">
                <a:solidFill>
                  <a:srgbClr val="FF0000"/>
                </a:solidFill>
                <a:latin typeface="Tahoma" panose="020B0604030504040204" pitchFamily="34" charset="0"/>
                <a:ea typeface="Tahoma" panose="020B0604030504040204" pitchFamily="34" charset="0"/>
                <a:cs typeface="Tahoma" panose="020B0604030504040204" pitchFamily="34" charset="0"/>
              </a:rPr>
              <a:t>They can suffocate you, poison you, or cause an explosion.</a:t>
            </a:r>
          </a:p>
        </p:txBody>
      </p:sp>
      <p:sp>
        <p:nvSpPr>
          <p:cNvPr id="7" name="Rectangle 6">
            <a:extLst>
              <a:ext uri="{FF2B5EF4-FFF2-40B4-BE49-F238E27FC236}">
                <a16:creationId xmlns:a16="http://schemas.microsoft.com/office/drawing/2014/main" id="{B8F6404A-C7C5-4F0B-BD24-11008C9315CA}"/>
              </a:ext>
            </a:extLst>
          </p:cNvPr>
          <p:cNvSpPr/>
          <p:nvPr/>
        </p:nvSpPr>
        <p:spPr>
          <a:xfrm>
            <a:off x="142096" y="2165843"/>
            <a:ext cx="4590744" cy="313932"/>
          </a:xfrm>
          <a:prstGeom prst="rect">
            <a:avLst/>
          </a:prstGeom>
        </p:spPr>
        <p:txBody>
          <a:bodyPr wrap="none">
            <a:spAutoFit/>
          </a:bodyPr>
          <a:lstStyle/>
          <a:p>
            <a:pPr defTabSz="257175">
              <a:lnSpc>
                <a:spcPct val="80000"/>
              </a:lnSpc>
              <a:spcBef>
                <a:spcPct val="50000"/>
              </a:spcBef>
            </a:pPr>
            <a:r>
              <a:rPr lang="en-US" altLang="es-ES">
                <a:latin typeface="Tahoma" panose="020B0604030504040204" pitchFamily="34" charset="0"/>
                <a:ea typeface="Tahoma" panose="020B0604030504040204" pitchFamily="34" charset="0"/>
                <a:cs typeface="Tahoma" panose="020B0604030504040204" pitchFamily="34" charset="0"/>
              </a:rPr>
              <a:t>Permit-required confined spaces may have:</a:t>
            </a:r>
          </a:p>
        </p:txBody>
      </p:sp>
      <p:sp>
        <p:nvSpPr>
          <p:cNvPr id="8" name="Rectangle 7">
            <a:extLst>
              <a:ext uri="{FF2B5EF4-FFF2-40B4-BE49-F238E27FC236}">
                <a16:creationId xmlns:a16="http://schemas.microsoft.com/office/drawing/2014/main" id="{9D634CDB-99E8-4BED-BE5A-664A9F4ADD6A}"/>
              </a:ext>
            </a:extLst>
          </p:cNvPr>
          <p:cNvSpPr/>
          <p:nvPr/>
        </p:nvSpPr>
        <p:spPr>
          <a:xfrm>
            <a:off x="454564" y="2537316"/>
            <a:ext cx="6225097" cy="977704"/>
          </a:xfrm>
          <a:prstGeom prst="rect">
            <a:avLst/>
          </a:prstGeom>
        </p:spPr>
        <p:txBody>
          <a:bodyPr wrap="square">
            <a:spAutoFit/>
          </a:bodyPr>
          <a:lstStyle/>
          <a:p>
            <a:pPr marL="285750" indent="-285750" defTabSz="257175">
              <a:lnSpc>
                <a:spcPct val="110000"/>
              </a:lnSpc>
              <a:buClr>
                <a:schemeClr val="tx1"/>
              </a:buClr>
              <a:buSzPct val="70000"/>
              <a:buFont typeface="Arial" panose="020B0604020202020204" pitchFamily="34" charset="0"/>
              <a:buChar char="•"/>
            </a:pPr>
            <a:r>
              <a:rPr lang="en-US" altLang="es-ES">
                <a:latin typeface="Tahoma" panose="020B0604030504040204" pitchFamily="34" charset="0"/>
                <a:ea typeface="Tahoma" panose="020B0604030504040204" pitchFamily="34" charset="0"/>
                <a:cs typeface="Tahoma" panose="020B0604030504040204" pitchFamily="34" charset="0"/>
              </a:rPr>
              <a:t>No air movement</a:t>
            </a:r>
          </a:p>
          <a:p>
            <a:pPr marL="285750" indent="-285750" defTabSz="257175">
              <a:lnSpc>
                <a:spcPct val="110000"/>
              </a:lnSpc>
              <a:buClr>
                <a:schemeClr val="tx1"/>
              </a:buClr>
              <a:buSzPct val="70000"/>
              <a:buFont typeface="Tahoma" panose="020B0604030504040204" pitchFamily="34" charset="0"/>
              <a:buChar char="•"/>
            </a:pPr>
            <a:r>
              <a:rPr lang="en-US" altLang="es-ES">
                <a:latin typeface="Tahoma" panose="020B0604030504040204" pitchFamily="34" charset="0"/>
                <a:ea typeface="Tahoma" panose="020B0604030504040204" pitchFamily="34" charset="0"/>
                <a:cs typeface="Tahoma" panose="020B0604030504040204" pitchFamily="34" charset="0"/>
              </a:rPr>
              <a:t>Harmful build-ups of gases, vapors, or dusts</a:t>
            </a:r>
          </a:p>
          <a:p>
            <a:pPr marL="285750" indent="-285750" defTabSz="257175">
              <a:lnSpc>
                <a:spcPct val="110000"/>
              </a:lnSpc>
              <a:buClr>
                <a:schemeClr val="tx1"/>
              </a:buClr>
              <a:buSzPct val="70000"/>
              <a:buFont typeface="Tahoma" panose="020B0604030504040204" pitchFamily="34" charset="0"/>
              <a:buChar char="•"/>
            </a:pPr>
            <a:r>
              <a:rPr lang="en-US" altLang="es-ES">
                <a:latin typeface="Tahoma" panose="020B0604030504040204" pitchFamily="34" charset="0"/>
                <a:ea typeface="Tahoma" panose="020B0604030504040204" pitchFamily="34" charset="0"/>
                <a:cs typeface="Tahoma" panose="020B0604030504040204" pitchFamily="34" charset="0"/>
              </a:rPr>
              <a:t>Ordinary products which can become deadly</a:t>
            </a:r>
          </a:p>
        </p:txBody>
      </p:sp>
      <p:sp>
        <p:nvSpPr>
          <p:cNvPr id="9" name="Rectangle 8">
            <a:extLst>
              <a:ext uri="{FF2B5EF4-FFF2-40B4-BE49-F238E27FC236}">
                <a16:creationId xmlns:a16="http://schemas.microsoft.com/office/drawing/2014/main" id="{1BC23582-9455-4027-B1AE-6D31691AEAFE}"/>
              </a:ext>
            </a:extLst>
          </p:cNvPr>
          <p:cNvSpPr/>
          <p:nvPr/>
        </p:nvSpPr>
        <p:spPr>
          <a:xfrm>
            <a:off x="2933569" y="3870177"/>
            <a:ext cx="3276859" cy="313932"/>
          </a:xfrm>
          <a:prstGeom prst="rect">
            <a:avLst/>
          </a:prstGeom>
        </p:spPr>
        <p:txBody>
          <a:bodyPr wrap="none">
            <a:spAutoFit/>
          </a:bodyPr>
          <a:lstStyle/>
          <a:p>
            <a:pPr defTabSz="257175">
              <a:lnSpc>
                <a:spcPct val="80000"/>
              </a:lnSpc>
              <a:spcBef>
                <a:spcPct val="50000"/>
              </a:spcBef>
            </a:pPr>
            <a:r>
              <a:rPr lang="en-US" altLang="es-ES">
                <a:latin typeface="Tahoma" panose="020B0604030504040204" pitchFamily="34" charset="0"/>
                <a:ea typeface="Tahoma" panose="020B0604030504040204" pitchFamily="34" charset="0"/>
                <a:cs typeface="Tahoma" panose="020B0604030504040204" pitchFamily="34" charset="0"/>
              </a:rPr>
              <a:t>Normal oxygen in air is 20.9%</a:t>
            </a:r>
          </a:p>
        </p:txBody>
      </p:sp>
      <p:sp>
        <p:nvSpPr>
          <p:cNvPr id="10" name="Rectangle 9">
            <a:extLst>
              <a:ext uri="{FF2B5EF4-FFF2-40B4-BE49-F238E27FC236}">
                <a16:creationId xmlns:a16="http://schemas.microsoft.com/office/drawing/2014/main" id="{FE1A02AA-8624-45CB-ACA4-6FEB4F648EB4}"/>
              </a:ext>
            </a:extLst>
          </p:cNvPr>
          <p:cNvSpPr/>
          <p:nvPr/>
        </p:nvSpPr>
        <p:spPr>
          <a:xfrm>
            <a:off x="701016" y="4765911"/>
            <a:ext cx="7741967" cy="1394228"/>
          </a:xfrm>
          <a:prstGeom prst="rect">
            <a:avLst/>
          </a:prstGeom>
        </p:spPr>
        <p:txBody>
          <a:bodyPr wrap="square">
            <a:spAutoFit/>
          </a:bodyPr>
          <a:lstStyle/>
          <a:p>
            <a:pPr defTabSz="257175">
              <a:lnSpc>
                <a:spcPct val="90000"/>
              </a:lnSpc>
              <a:spcBef>
                <a:spcPct val="20000"/>
              </a:spcBef>
              <a:buClr>
                <a:srgbClr val="FF0000"/>
              </a:buClr>
              <a:buSzPct val="70000"/>
            </a:pPr>
            <a:r>
              <a:rPr lang="en-US" altLang="es-ES">
                <a:latin typeface="Tahoma" panose="020B0604030504040204" pitchFamily="34" charset="0"/>
                <a:ea typeface="Tahoma" panose="020B0604030504040204" pitchFamily="34" charset="0"/>
                <a:cs typeface="Tahoma" panose="020B0604030504040204" pitchFamily="34" charset="0"/>
              </a:rPr>
              <a:t>Oxygen enrichment happens when oxygen is added to a space causing oxygen above 23.5% Oxygen deficiency happens when oxygen is consumed or displaced. It’s life threatening below 19.5%</a:t>
            </a:r>
          </a:p>
          <a:p>
            <a:pPr defTabSz="257175">
              <a:lnSpc>
                <a:spcPct val="90000"/>
              </a:lnSpc>
              <a:spcBef>
                <a:spcPct val="20000"/>
              </a:spcBef>
              <a:buClr>
                <a:srgbClr val="FF0000"/>
              </a:buClr>
              <a:buSzPct val="70000"/>
            </a:pPr>
            <a:r>
              <a:rPr lang="en-US" altLang="es-ES">
                <a:latin typeface="Tahoma" panose="020B0604030504040204" pitchFamily="34" charset="0"/>
                <a:ea typeface="Tahoma" panose="020B0604030504040204" pitchFamily="34" charset="0"/>
                <a:cs typeface="Tahoma" panose="020B0604030504040204" pitchFamily="34" charset="0"/>
              </a:rPr>
              <a:t>An oxygen level between 19.5% and 23.5% is considered safe, but</a:t>
            </a:r>
            <a:br>
              <a:rPr lang="en-US" altLang="es-ES">
                <a:latin typeface="Tahoma" panose="020B0604030504040204" pitchFamily="34" charset="0"/>
                <a:ea typeface="Tahoma" panose="020B0604030504040204" pitchFamily="34" charset="0"/>
                <a:cs typeface="Tahoma" panose="020B0604030504040204" pitchFamily="34" charset="0"/>
              </a:rPr>
            </a:br>
            <a:r>
              <a:rPr lang="en-US" altLang="es-ES">
                <a:latin typeface="Tahoma" panose="020B0604030504040204" pitchFamily="34" charset="0"/>
                <a:ea typeface="Tahoma" panose="020B0604030504040204" pitchFamily="34" charset="0"/>
                <a:cs typeface="Tahoma" panose="020B0604030504040204" pitchFamily="34" charset="0"/>
              </a:rPr>
              <a:t>trained workers will find out if toxic vapors are displacing oxygen.</a:t>
            </a:r>
          </a:p>
        </p:txBody>
      </p:sp>
    </p:spTree>
    <p:extLst>
      <p:ext uri="{BB962C8B-B14F-4D97-AF65-F5344CB8AC3E}">
        <p14:creationId xmlns:p14="http://schemas.microsoft.com/office/powerpoint/2010/main" val="419048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0"/>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15</a:t>
            </a:fld>
            <a:endParaRPr lang="en-US" altLang="en-US">
              <a:solidFill>
                <a:srgbClr val="000000"/>
              </a:solidFill>
              <a:latin typeface="Arial" panose="020B0604020202020204" pitchFamily="34" charset="0"/>
            </a:endParaRPr>
          </a:p>
        </p:txBody>
      </p:sp>
      <p:pic>
        <p:nvPicPr>
          <p:cNvPr id="1026" name="Picture 2" descr="Image result for osha water engulfment">
            <a:extLst>
              <a:ext uri="{FF2B5EF4-FFF2-40B4-BE49-F238E27FC236}">
                <a16:creationId xmlns:a16="http://schemas.microsoft.com/office/drawing/2014/main" id="{A81DFB64-BA04-45CB-9CF3-C6D301322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023" y="2079476"/>
            <a:ext cx="4447348" cy="37061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C3EE2EE-30DC-4D83-952C-2E663C82555E}"/>
              </a:ext>
            </a:extLst>
          </p:cNvPr>
          <p:cNvSpPr/>
          <p:nvPr/>
        </p:nvSpPr>
        <p:spPr>
          <a:xfrm>
            <a:off x="298816" y="1167595"/>
            <a:ext cx="2196435" cy="507831"/>
          </a:xfrm>
          <a:prstGeom prst="rect">
            <a:avLst/>
          </a:prstGeom>
        </p:spPr>
        <p:txBody>
          <a:bodyPr wrap="none">
            <a:spAutoFit/>
          </a:bodyPr>
          <a:lstStyle/>
          <a:p>
            <a:pPr defTabSz="257175"/>
            <a:r>
              <a:rPr lang="en-US" altLang="es-ES" sz="2700" b="1">
                <a:solidFill>
                  <a:srgbClr val="000000"/>
                </a:solidFill>
                <a:latin typeface="Tahoma" panose="020B0604030504040204" pitchFamily="34" charset="0"/>
                <a:ea typeface="Tahoma" panose="020B0604030504040204" pitchFamily="34" charset="0"/>
                <a:cs typeface="Tahoma" panose="020B0604030504040204" pitchFamily="34" charset="0"/>
              </a:rPr>
              <a:t>Engulfment</a:t>
            </a:r>
          </a:p>
        </p:txBody>
      </p:sp>
      <p:sp>
        <p:nvSpPr>
          <p:cNvPr id="6" name="Rectangle 5">
            <a:extLst>
              <a:ext uri="{FF2B5EF4-FFF2-40B4-BE49-F238E27FC236}">
                <a16:creationId xmlns:a16="http://schemas.microsoft.com/office/drawing/2014/main" id="{1ACCCD21-D8E5-4CC9-8B0D-D8BFAC8E6729}"/>
              </a:ext>
            </a:extLst>
          </p:cNvPr>
          <p:cNvSpPr/>
          <p:nvPr/>
        </p:nvSpPr>
        <p:spPr>
          <a:xfrm>
            <a:off x="280479" y="1888347"/>
            <a:ext cx="4429544" cy="1323439"/>
          </a:xfrm>
          <a:prstGeom prst="rect">
            <a:avLst/>
          </a:prstGeom>
        </p:spPr>
        <p:txBody>
          <a:bodyPr wrap="square">
            <a:spAutoFit/>
          </a:bodyPr>
          <a:lstStyle/>
          <a:p>
            <a:pPr defTabSz="257175">
              <a:spcBef>
                <a:spcPct val="50000"/>
              </a:spcBef>
            </a:pPr>
            <a:r>
              <a:rPr lang="en-US" altLang="es-ES" sz="2000" b="1">
                <a:solidFill>
                  <a:srgbClr val="FF0000"/>
                </a:solidFill>
                <a:latin typeface="Tahoma" panose="020B0604030504040204" pitchFamily="34" charset="0"/>
                <a:ea typeface="Tahoma" panose="020B0604030504040204" pitchFamily="34" charset="0"/>
                <a:cs typeface="Tahoma" panose="020B0604030504040204" pitchFamily="34" charset="0"/>
              </a:rPr>
              <a:t>A liquid like water or a flowable solid like grain or sand can </a:t>
            </a:r>
            <a:r>
              <a:rPr lang="en-US" altLang="es-ES" sz="2000" b="1" i="1">
                <a:solidFill>
                  <a:srgbClr val="FF0000"/>
                </a:solidFill>
                <a:latin typeface="Tahoma" panose="020B0604030504040204" pitchFamily="34" charset="0"/>
                <a:ea typeface="Tahoma" panose="020B0604030504040204" pitchFamily="34" charset="0"/>
                <a:cs typeface="Tahoma" panose="020B0604030504040204" pitchFamily="34" charset="0"/>
              </a:rPr>
              <a:t>engulf </a:t>
            </a:r>
            <a:r>
              <a:rPr lang="en-US" altLang="es-ES" sz="2000" b="1">
                <a:solidFill>
                  <a:srgbClr val="FF0000"/>
                </a:solidFill>
                <a:latin typeface="Tahoma" panose="020B0604030504040204" pitchFamily="34" charset="0"/>
                <a:ea typeface="Tahoma" panose="020B0604030504040204" pitchFamily="34" charset="0"/>
                <a:cs typeface="Tahoma" panose="020B0604030504040204" pitchFamily="34" charset="0"/>
              </a:rPr>
              <a:t>you.  You may drown or be suffocated.</a:t>
            </a:r>
          </a:p>
        </p:txBody>
      </p:sp>
      <p:sp>
        <p:nvSpPr>
          <p:cNvPr id="7" name="Rectangle 6">
            <a:extLst>
              <a:ext uri="{FF2B5EF4-FFF2-40B4-BE49-F238E27FC236}">
                <a16:creationId xmlns:a16="http://schemas.microsoft.com/office/drawing/2014/main" id="{F6251496-B949-4129-8D34-6C7720D105FB}"/>
              </a:ext>
            </a:extLst>
          </p:cNvPr>
          <p:cNvSpPr/>
          <p:nvPr/>
        </p:nvSpPr>
        <p:spPr>
          <a:xfrm>
            <a:off x="280479" y="3932538"/>
            <a:ext cx="4429544" cy="1323439"/>
          </a:xfrm>
          <a:prstGeom prst="rect">
            <a:avLst/>
          </a:prstGeom>
        </p:spPr>
        <p:txBody>
          <a:bodyPr wrap="square">
            <a:spAutoFit/>
          </a:bodyPr>
          <a:lstStyle/>
          <a:p>
            <a:pPr defTabSz="257175">
              <a:spcBef>
                <a:spcPct val="50000"/>
              </a:spcBef>
            </a:pPr>
            <a:r>
              <a:rPr lang="en-US" altLang="es-ES" sz="2000">
                <a:solidFill>
                  <a:srgbClr val="A0988C">
                    <a:lumMod val="50000"/>
                  </a:srgbClr>
                </a:solidFill>
                <a:latin typeface="Tahoma" panose="020B0604030504040204" pitchFamily="34" charset="0"/>
                <a:ea typeface="Tahoma" panose="020B0604030504040204" pitchFamily="34" charset="0"/>
                <a:cs typeface="Tahoma" panose="020B0604030504040204" pitchFamily="34" charset="0"/>
              </a:rPr>
              <a:t>A pocket of air can form below a hardened upper layer of grain.  </a:t>
            </a:r>
            <a:br>
              <a:rPr lang="en-US" altLang="es-ES" sz="2000">
                <a:solidFill>
                  <a:srgbClr val="A0988C">
                    <a:lumMod val="50000"/>
                  </a:srgbClr>
                </a:solidFill>
                <a:latin typeface="Tahoma" panose="020B0604030504040204" pitchFamily="34" charset="0"/>
                <a:ea typeface="Tahoma" panose="020B0604030504040204" pitchFamily="34" charset="0"/>
                <a:cs typeface="Tahoma" panose="020B0604030504040204" pitchFamily="34" charset="0"/>
              </a:rPr>
            </a:br>
            <a:r>
              <a:rPr lang="en-US" altLang="es-ES" sz="2000">
                <a:solidFill>
                  <a:srgbClr val="A0988C">
                    <a:lumMod val="50000"/>
                  </a:srgbClr>
                </a:solidFill>
                <a:latin typeface="Tahoma" panose="020B0604030504040204" pitchFamily="34" charset="0"/>
                <a:ea typeface="Tahoma" panose="020B0604030504040204" pitchFamily="34" charset="0"/>
                <a:cs typeface="Tahoma" panose="020B0604030504040204" pitchFamily="34" charset="0"/>
              </a:rPr>
              <a:t>The layer can give way causing a worker to be buried / engulfed.</a:t>
            </a:r>
            <a:endParaRPr lang="en-US" altLang="es-ES" sz="2400" i="1">
              <a:solidFill>
                <a:srgbClr val="A0988C">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C74F3963-4049-4200-B483-18BBB4B97063}"/>
              </a:ext>
            </a:extLst>
          </p:cNvPr>
          <p:cNvSpPr/>
          <p:nvPr/>
        </p:nvSpPr>
        <p:spPr>
          <a:xfrm>
            <a:off x="280479" y="767485"/>
            <a:ext cx="5109091" cy="400110"/>
          </a:xfrm>
          <a:prstGeom prst="rect">
            <a:avLst/>
          </a:prstGeom>
        </p:spPr>
        <p:txBody>
          <a:bodyPr wrap="none">
            <a:spAutoFit/>
          </a:bodyPr>
          <a:lstStyle/>
          <a:p>
            <a:pPr defTabSz="257175"/>
            <a:r>
              <a:rPr lang="en-US" altLang="es-ES" sz="2000" b="1" i="1">
                <a:solidFill>
                  <a:srgbClr val="000000"/>
                </a:solidFill>
                <a:latin typeface="Tahoma" panose="020B0604030504040204" pitchFamily="34" charset="0"/>
                <a:ea typeface="Tahoma" panose="020B0604030504040204" pitchFamily="34" charset="0"/>
                <a:cs typeface="Tahoma" panose="020B0604030504040204" pitchFamily="34" charset="0"/>
              </a:rPr>
              <a:t>Permit Required Confined Space cont</a:t>
            </a:r>
            <a:r>
              <a:rPr lang="en-US" altLang="es-ES" b="1" i="1">
                <a:solidFill>
                  <a:srgbClr val="00000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35456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0"/>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16</a:t>
            </a:fld>
            <a:endParaRPr lang="en-US" altLang="en-US">
              <a:solidFill>
                <a:srgbClr val="000000"/>
              </a:solidFill>
              <a:latin typeface="Arial" panose="020B0604020202020204" pitchFamily="34" charset="0"/>
            </a:endParaRPr>
          </a:p>
        </p:txBody>
      </p:sp>
      <p:sp>
        <p:nvSpPr>
          <p:cNvPr id="4" name="Rectangle 3">
            <a:extLst>
              <a:ext uri="{FF2B5EF4-FFF2-40B4-BE49-F238E27FC236}">
                <a16:creationId xmlns:a16="http://schemas.microsoft.com/office/drawing/2014/main" id="{D5656CB2-3BDD-420B-BD6D-916D82E9330E}"/>
              </a:ext>
            </a:extLst>
          </p:cNvPr>
          <p:cNvSpPr/>
          <p:nvPr/>
        </p:nvSpPr>
        <p:spPr>
          <a:xfrm>
            <a:off x="129569" y="833424"/>
            <a:ext cx="7534435" cy="461665"/>
          </a:xfrm>
          <a:prstGeom prst="rect">
            <a:avLst/>
          </a:prstGeom>
        </p:spPr>
        <p:txBody>
          <a:bodyPr wrap="none">
            <a:spAutoFit/>
          </a:bodyPr>
          <a:lstStyle/>
          <a:p>
            <a:pPr defTabSz="257175"/>
            <a:r>
              <a:rPr lang="en-US" altLang="es-ES" sz="2400" b="1">
                <a:solidFill>
                  <a:srgbClr val="000000"/>
                </a:solidFill>
                <a:latin typeface="Tahoma" panose="020B0604030504040204" pitchFamily="34" charset="0"/>
                <a:ea typeface="Tahoma" panose="020B0604030504040204" pitchFamily="34" charset="0"/>
                <a:cs typeface="Tahoma" panose="020B0604030504040204" pitchFamily="34" charset="0"/>
              </a:rPr>
              <a:t>Other Permit-Required Confined Space Hazards</a:t>
            </a:r>
          </a:p>
        </p:txBody>
      </p:sp>
      <p:sp>
        <p:nvSpPr>
          <p:cNvPr id="5" name="Rectangle 4">
            <a:extLst>
              <a:ext uri="{FF2B5EF4-FFF2-40B4-BE49-F238E27FC236}">
                <a16:creationId xmlns:a16="http://schemas.microsoft.com/office/drawing/2014/main" id="{1410F930-E2AC-43FB-81D4-98D8301855B0}"/>
              </a:ext>
            </a:extLst>
          </p:cNvPr>
          <p:cNvSpPr/>
          <p:nvPr/>
        </p:nvSpPr>
        <p:spPr>
          <a:xfrm>
            <a:off x="174453" y="1716430"/>
            <a:ext cx="7511993" cy="369332"/>
          </a:xfrm>
          <a:prstGeom prst="rect">
            <a:avLst/>
          </a:prstGeom>
        </p:spPr>
        <p:txBody>
          <a:bodyPr wrap="none">
            <a:spAutoFit/>
          </a:bodyPr>
          <a:lstStyle/>
          <a:p>
            <a:pPr defTabSz="257175">
              <a:lnSpc>
                <a:spcPct val="90000"/>
              </a:lnSpc>
              <a:spcBef>
                <a:spcPct val="50000"/>
              </a:spcBef>
            </a:pPr>
            <a:r>
              <a:rPr lang="en-US" altLang="es-ES" sz="2000" b="1">
                <a:solidFill>
                  <a:srgbClr val="FF0000"/>
                </a:solidFill>
                <a:latin typeface="Tahoma" panose="020B0604030504040204" pitchFamily="34" charset="0"/>
                <a:ea typeface="Tahoma" panose="020B0604030504040204" pitchFamily="34" charset="0"/>
                <a:cs typeface="Tahoma" panose="020B0604030504040204" pitchFamily="34" charset="0"/>
              </a:rPr>
              <a:t>These hazards can injure you or keep you from escaping:</a:t>
            </a:r>
          </a:p>
        </p:txBody>
      </p:sp>
      <p:pic>
        <p:nvPicPr>
          <p:cNvPr id="6" name="Picture 12" descr="6">
            <a:extLst>
              <a:ext uri="{FF2B5EF4-FFF2-40B4-BE49-F238E27FC236}">
                <a16:creationId xmlns:a16="http://schemas.microsoft.com/office/drawing/2014/main" id="{746E2899-975D-4BB6-A9CF-5180C1767EF0}"/>
              </a:ext>
            </a:extLst>
          </p:cNvPr>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a:stretch>
            <a:fillRect/>
          </a:stretch>
        </p:blipFill>
        <p:spPr bwMode="auto">
          <a:xfrm>
            <a:off x="280480" y="2877367"/>
            <a:ext cx="1878520" cy="296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CB66A65F-BC2B-4E14-B877-D21B2955C8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7970" y="2877367"/>
            <a:ext cx="2485550" cy="289962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0241995-26D2-43CD-8522-FE8F21C62019}"/>
              </a:ext>
            </a:extLst>
          </p:cNvPr>
          <p:cNvSpPr/>
          <p:nvPr/>
        </p:nvSpPr>
        <p:spPr>
          <a:xfrm>
            <a:off x="2657441" y="2877367"/>
            <a:ext cx="3223164" cy="2927083"/>
          </a:xfrm>
          <a:prstGeom prst="rect">
            <a:avLst/>
          </a:prstGeom>
          <a:solidFill>
            <a:srgbClr val="FFC000"/>
          </a:solidFill>
        </p:spPr>
        <p:txBody>
          <a:bodyPr wrap="square">
            <a:spAutoFit/>
          </a:bodyPr>
          <a:lstStyle/>
          <a:p>
            <a:pPr marL="285750" indent="-285750" defTabSz="257175">
              <a:lnSpc>
                <a:spcPct val="115000"/>
              </a:lnSpc>
              <a:buClr>
                <a:srgbClr val="FF0000"/>
              </a:buClr>
              <a:buSzPct val="70000"/>
              <a:buFont typeface="Arial" panose="020B0604020202020204" pitchFamily="34" charset="0"/>
              <a:buChar char="•"/>
            </a:pPr>
            <a:r>
              <a:rPr lang="en-US" altLang="es-ES" b="1">
                <a:latin typeface="Tahoma" panose="020B0604030504040204" pitchFamily="34" charset="0"/>
                <a:ea typeface="Tahoma" panose="020B0604030504040204" pitchFamily="34" charset="0"/>
                <a:cs typeface="Tahoma" panose="020B0604030504040204" pitchFamily="34" charset="0"/>
              </a:rPr>
              <a:t>Space narrows</a:t>
            </a:r>
          </a:p>
          <a:p>
            <a:pPr marL="285750" indent="-285750" defTabSz="257175">
              <a:lnSpc>
                <a:spcPct val="115000"/>
              </a:lnSpc>
              <a:buClr>
                <a:srgbClr val="FF0000"/>
              </a:buClr>
              <a:buSzPct val="70000"/>
              <a:buFont typeface="Arial" panose="020B0604020202020204" pitchFamily="34" charset="0"/>
              <a:buChar char="•"/>
            </a:pPr>
            <a:r>
              <a:rPr lang="en-US" altLang="es-ES" b="1">
                <a:latin typeface="Tahoma" panose="020B0604030504040204" pitchFamily="34" charset="0"/>
                <a:ea typeface="Tahoma" panose="020B0604030504040204" pitchFamily="34" charset="0"/>
                <a:cs typeface="Tahoma" panose="020B0604030504040204" pitchFamily="34" charset="0"/>
              </a:rPr>
              <a:t>Corrosive chemicals</a:t>
            </a:r>
          </a:p>
          <a:p>
            <a:pPr marL="285750" indent="-285750" defTabSz="257175">
              <a:lnSpc>
                <a:spcPct val="115000"/>
              </a:lnSpc>
              <a:buClr>
                <a:srgbClr val="FF0000"/>
              </a:buClr>
              <a:buSzPct val="70000"/>
              <a:buFont typeface="Arial" panose="020B0604020202020204" pitchFamily="34" charset="0"/>
              <a:buChar char="•"/>
            </a:pPr>
            <a:r>
              <a:rPr lang="en-US" altLang="es-ES" b="1">
                <a:latin typeface="Tahoma" panose="020B0604030504040204" pitchFamily="34" charset="0"/>
                <a:ea typeface="Tahoma" panose="020B0604030504040204" pitchFamily="34" charset="0"/>
                <a:cs typeface="Tahoma" panose="020B0604030504040204" pitchFamily="34" charset="0"/>
              </a:rPr>
              <a:t>Noise</a:t>
            </a:r>
          </a:p>
          <a:p>
            <a:pPr marL="285750" indent="-285750" defTabSz="257175">
              <a:lnSpc>
                <a:spcPct val="115000"/>
              </a:lnSpc>
              <a:buClr>
                <a:srgbClr val="FF0000"/>
              </a:buClr>
              <a:buSzPct val="70000"/>
              <a:buFont typeface="Arial" panose="020B0604020202020204" pitchFamily="34" charset="0"/>
              <a:buChar char="•"/>
            </a:pPr>
            <a:r>
              <a:rPr lang="en-US" altLang="es-ES" b="1">
                <a:latin typeface="Tahoma" panose="020B0604030504040204" pitchFamily="34" charset="0"/>
                <a:ea typeface="Tahoma" panose="020B0604030504040204" pitchFamily="34" charset="0"/>
                <a:cs typeface="Tahoma" panose="020B0604030504040204" pitchFamily="34" charset="0"/>
              </a:rPr>
              <a:t>Electricity</a:t>
            </a:r>
          </a:p>
          <a:p>
            <a:pPr marL="285750" indent="-285750" defTabSz="257175">
              <a:lnSpc>
                <a:spcPct val="115000"/>
              </a:lnSpc>
              <a:buClr>
                <a:srgbClr val="FF0000"/>
              </a:buClr>
              <a:buSzPct val="70000"/>
              <a:buFont typeface="Arial" panose="020B0604020202020204" pitchFamily="34" charset="0"/>
              <a:buChar char="•"/>
            </a:pPr>
            <a:r>
              <a:rPr lang="en-US" altLang="es-ES" b="1">
                <a:latin typeface="Tahoma" panose="020B0604030504040204" pitchFamily="34" charset="0"/>
                <a:ea typeface="Tahoma" panose="020B0604030504040204" pitchFamily="34" charset="0"/>
                <a:cs typeface="Tahoma" panose="020B0604030504040204" pitchFamily="34" charset="0"/>
              </a:rPr>
              <a:t>Poor lighting</a:t>
            </a:r>
          </a:p>
          <a:p>
            <a:pPr marL="285750" indent="-285750" defTabSz="257175">
              <a:lnSpc>
                <a:spcPct val="115000"/>
              </a:lnSpc>
              <a:buClr>
                <a:srgbClr val="FF0000"/>
              </a:buClr>
              <a:buSzPct val="70000"/>
              <a:buFont typeface="Arial" panose="020B0604020202020204" pitchFamily="34" charset="0"/>
              <a:buChar char="•"/>
            </a:pPr>
            <a:r>
              <a:rPr lang="en-US" altLang="es-ES" b="1">
                <a:latin typeface="Tahoma" panose="020B0604030504040204" pitchFamily="34" charset="0"/>
                <a:ea typeface="Tahoma" panose="020B0604030504040204" pitchFamily="34" charset="0"/>
                <a:cs typeface="Tahoma" panose="020B0604030504040204" pitchFamily="34" charset="0"/>
              </a:rPr>
              <a:t>Extreme heat or cold</a:t>
            </a:r>
          </a:p>
          <a:p>
            <a:pPr marL="285750" indent="-285750" defTabSz="257175">
              <a:lnSpc>
                <a:spcPct val="115000"/>
              </a:lnSpc>
              <a:buClr>
                <a:srgbClr val="FF0000"/>
              </a:buClr>
              <a:buSzPct val="70000"/>
              <a:buFont typeface="Arial" panose="020B0604020202020204" pitchFamily="34" charset="0"/>
              <a:buChar char="•"/>
            </a:pPr>
            <a:r>
              <a:rPr lang="en-US" altLang="es-ES" b="1">
                <a:latin typeface="Tahoma" panose="020B0604030504040204" pitchFamily="34" charset="0"/>
                <a:ea typeface="Tahoma" panose="020B0604030504040204" pitchFamily="34" charset="0"/>
                <a:cs typeface="Tahoma" panose="020B0604030504040204" pitchFamily="34" charset="0"/>
              </a:rPr>
              <a:t>Falling objects</a:t>
            </a:r>
          </a:p>
          <a:p>
            <a:pPr marL="285750" indent="-285750" defTabSz="257175">
              <a:lnSpc>
                <a:spcPct val="115000"/>
              </a:lnSpc>
              <a:buClr>
                <a:srgbClr val="FF0000"/>
              </a:buClr>
              <a:buSzPct val="70000"/>
              <a:buFont typeface="Arial" panose="020B0604020202020204" pitchFamily="34" charset="0"/>
              <a:buChar char="•"/>
            </a:pPr>
            <a:r>
              <a:rPr lang="en-US" altLang="es-ES" b="1">
                <a:latin typeface="Tahoma" panose="020B0604030504040204" pitchFamily="34" charset="0"/>
                <a:ea typeface="Tahoma" panose="020B0604030504040204" pitchFamily="34" charset="0"/>
                <a:cs typeface="Tahoma" panose="020B0604030504040204" pitchFamily="34" charset="0"/>
              </a:rPr>
              <a:t>Falls</a:t>
            </a:r>
          </a:p>
          <a:p>
            <a:pPr marL="285750" indent="-285750" defTabSz="257175">
              <a:lnSpc>
                <a:spcPct val="115000"/>
              </a:lnSpc>
              <a:buClr>
                <a:srgbClr val="FF0000"/>
              </a:buClr>
              <a:buSzPct val="70000"/>
              <a:buFont typeface="Arial" panose="020B0604020202020204" pitchFamily="34" charset="0"/>
              <a:buChar char="•"/>
            </a:pPr>
            <a:r>
              <a:rPr lang="en-US" altLang="es-ES" b="1">
                <a:latin typeface="Tahoma" panose="020B0604030504040204" pitchFamily="34" charset="0"/>
                <a:ea typeface="Tahoma" panose="020B0604030504040204" pitchFamily="34" charset="0"/>
                <a:cs typeface="Tahoma" panose="020B0604030504040204" pitchFamily="34" charset="0"/>
              </a:rPr>
              <a:t>Mechanical hazards</a:t>
            </a:r>
            <a:endParaRPr lang="en-US" altLang="es-ES" sz="16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105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11523"/>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4BD645AF-5151-45C3-96A2-AE8DD6EAF6B7}"/>
              </a:ext>
            </a:extLst>
          </p:cNvPr>
          <p:cNvSpPr txBox="1"/>
          <p:nvPr/>
        </p:nvSpPr>
        <p:spPr>
          <a:xfrm>
            <a:off x="265384" y="705022"/>
            <a:ext cx="8613232"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1" i="1"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Reclassification of a Permit Required Confined Space</a:t>
            </a:r>
          </a:p>
        </p:txBody>
      </p:sp>
      <p:sp>
        <p:nvSpPr>
          <p:cNvPr id="5" name="TextBox 4">
            <a:extLst>
              <a:ext uri="{FF2B5EF4-FFF2-40B4-BE49-F238E27FC236}">
                <a16:creationId xmlns:a16="http://schemas.microsoft.com/office/drawing/2014/main" id="{E65E38E2-0662-409D-B9DA-F3AF04EB6235}"/>
              </a:ext>
            </a:extLst>
          </p:cNvPr>
          <p:cNvSpPr txBox="1"/>
          <p:nvPr/>
        </p:nvSpPr>
        <p:spPr>
          <a:xfrm>
            <a:off x="265384" y="1228816"/>
            <a:ext cx="8067367" cy="1200329"/>
          </a:xfrm>
          <a:prstGeom prst="rect">
            <a:avLst/>
          </a:prstGeom>
          <a:noFill/>
        </p:spPr>
        <p:txBody>
          <a:bodyPr wrap="square" rtlCol="0">
            <a:spAutoFit/>
          </a:bodyPr>
          <a:lstStyle/>
          <a:p>
            <a:pPr lvl="0"/>
            <a:r>
              <a:rPr lang="en-US">
                <a:latin typeface="Tahoma" panose="020B0604030504040204" pitchFamily="34" charset="0"/>
                <a:ea typeface="Tahoma" panose="020B0604030504040204" pitchFamily="34" charset="0"/>
                <a:cs typeface="Tahoma" panose="020B0604030504040204" pitchFamily="34" charset="0"/>
              </a:rPr>
              <a:t>1926.1203(g) states:</a:t>
            </a:r>
          </a:p>
          <a:p>
            <a:pPr lvl="0"/>
            <a:r>
              <a:rPr lang="en-US"/>
              <a:t>A space classified by an employer as a permit-required confined space may only be reclassified as a non-permit confined space when a competent person determines that all of the following requirements have been met. </a:t>
            </a:r>
            <a:endParaRPr kumimoji="0" lang="en-US"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76B87117-08C8-46E6-A01A-7ACCA7A33D90}"/>
              </a:ext>
            </a:extLst>
          </p:cNvPr>
          <p:cNvSpPr txBox="1"/>
          <p:nvPr/>
        </p:nvSpPr>
        <p:spPr>
          <a:xfrm>
            <a:off x="265384" y="2606954"/>
            <a:ext cx="8511908" cy="1477328"/>
          </a:xfrm>
          <a:prstGeom prst="rect">
            <a:avLst/>
          </a:prstGeom>
          <a:noFill/>
        </p:spPr>
        <p:txBody>
          <a:bodyPr wrap="square" rtlCol="0">
            <a:spAutoFit/>
          </a:bodyPr>
          <a:lstStyle/>
          <a:p>
            <a:pPr lvl="0"/>
            <a:r>
              <a:rPr lang="en-US">
                <a:solidFill>
                  <a:srgbClr val="000000"/>
                </a:solidFill>
                <a:ea typeface="Tahoma" panose="020B0604030504040204" pitchFamily="34" charset="0"/>
                <a:cs typeface="Tahoma" panose="020B0604030504040204" pitchFamily="34" charset="0"/>
              </a:rPr>
              <a:t>(1)  If the permit space poses no actual or potential atmospheric hazards and if all hazards within the space are eliminated or isolated without entry into the space (unless the employer can demonstrate that doing so without entry is infeasible), the permit space may be reclassified as a non-permit confined space for as long as the non-atmospheric hazards remain eliminated or isolated.</a:t>
            </a:r>
            <a:endParaRPr kumimoji="0" lang="en-US"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6626D666-6EC3-4822-8ECF-C8449EC1961E}"/>
              </a:ext>
            </a:extLst>
          </p:cNvPr>
          <p:cNvSpPr txBox="1"/>
          <p:nvPr/>
        </p:nvSpPr>
        <p:spPr>
          <a:xfrm>
            <a:off x="265384" y="4262091"/>
            <a:ext cx="8613231" cy="2031325"/>
          </a:xfrm>
          <a:prstGeom prst="rect">
            <a:avLst/>
          </a:prstGeom>
          <a:noFill/>
        </p:spPr>
        <p:txBody>
          <a:bodyPr wrap="square">
            <a:spAutoFit/>
          </a:bodyPr>
          <a:lstStyle/>
          <a:p>
            <a:r>
              <a:rPr lang="en-US"/>
              <a:t>(2)  The entry employer must eliminate or isolate the hazards without entering the space, unless it can demonstrate that this is infeasible. If it is necessary to enter the permit space to eliminate or isolate hazards, such entry must be performed under §1926.1204 through 1926.1211. If testing and inspection during that entry demonstrate that the hazards within the permit space have been eliminated or isolated, the permit space may be reclassified as a non-permit confined space for as long as the hazards remain eliminated or isolated.</a:t>
            </a:r>
          </a:p>
        </p:txBody>
      </p:sp>
    </p:spTree>
    <p:extLst>
      <p:ext uri="{BB962C8B-B14F-4D97-AF65-F5344CB8AC3E}">
        <p14:creationId xmlns:p14="http://schemas.microsoft.com/office/powerpoint/2010/main" val="246517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11523"/>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4BD645AF-5151-45C3-96A2-AE8DD6EAF6B7}"/>
              </a:ext>
            </a:extLst>
          </p:cNvPr>
          <p:cNvSpPr txBox="1"/>
          <p:nvPr/>
        </p:nvSpPr>
        <p:spPr>
          <a:xfrm>
            <a:off x="265384" y="705022"/>
            <a:ext cx="8613232"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1" i="1"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Reclassification of a Permit Required Confined Space cont.</a:t>
            </a:r>
          </a:p>
        </p:txBody>
      </p:sp>
      <p:sp>
        <p:nvSpPr>
          <p:cNvPr id="5" name="TextBox 4">
            <a:extLst>
              <a:ext uri="{FF2B5EF4-FFF2-40B4-BE49-F238E27FC236}">
                <a16:creationId xmlns:a16="http://schemas.microsoft.com/office/drawing/2014/main" id="{E65E38E2-0662-409D-B9DA-F3AF04EB6235}"/>
              </a:ext>
            </a:extLst>
          </p:cNvPr>
          <p:cNvSpPr txBox="1"/>
          <p:nvPr/>
        </p:nvSpPr>
        <p:spPr>
          <a:xfrm>
            <a:off x="265384" y="1218947"/>
            <a:ext cx="8067367" cy="1938992"/>
          </a:xfrm>
          <a:prstGeom prst="rect">
            <a:avLst/>
          </a:prstGeom>
          <a:noFill/>
        </p:spPr>
        <p:txBody>
          <a:bodyPr wrap="square" rtlCol="0">
            <a:spAutoFit/>
          </a:bodyPr>
          <a:lstStyle/>
          <a:p>
            <a:pPr lvl="0"/>
            <a:r>
              <a:rPr lang="en-US" sz="2000">
                <a:ea typeface="Tahoma" panose="020B0604030504040204" pitchFamily="34" charset="0"/>
                <a:cs typeface="Tahoma" panose="020B0604030504040204" pitchFamily="34" charset="0"/>
              </a:rPr>
              <a:t>(3)  The entry employer must document the basis for determining that all hazards in a permit space have been eliminated or isolated, through a certification that contains the date, the location of the space, and the signature of the person making the determination. The certification must be made available to each employee entering the space or to that employee's authorized representative; and </a:t>
            </a:r>
            <a:endParaRPr kumimoji="0" lang="en-US" sz="2000" b="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6626D666-6EC3-4822-8ECF-C8449EC1961E}"/>
              </a:ext>
            </a:extLst>
          </p:cNvPr>
          <p:cNvSpPr txBox="1"/>
          <p:nvPr/>
        </p:nvSpPr>
        <p:spPr>
          <a:xfrm>
            <a:off x="265384" y="3276159"/>
            <a:ext cx="8613231" cy="1631216"/>
          </a:xfrm>
          <a:prstGeom prst="rect">
            <a:avLst/>
          </a:prstGeom>
          <a:noFill/>
        </p:spPr>
        <p:txBody>
          <a:bodyPr wrap="square">
            <a:spAutoFit/>
          </a:bodyPr>
          <a:lstStyle/>
          <a:p>
            <a:r>
              <a:rPr lang="en-US" sz="2000"/>
              <a:t>(4)  If hazards arise within a permit space that has been reclassified as a non-permit space, each employee in the space must exit the space. The entry employer must then reevaluate the space and reclassify it as a permit space as appropriate in accordance with all other applicable provisions of the standard.</a:t>
            </a:r>
          </a:p>
        </p:txBody>
      </p:sp>
      <p:sp>
        <p:nvSpPr>
          <p:cNvPr id="9" name="TextBox 8">
            <a:extLst>
              <a:ext uri="{FF2B5EF4-FFF2-40B4-BE49-F238E27FC236}">
                <a16:creationId xmlns:a16="http://schemas.microsoft.com/office/drawing/2014/main" id="{4BCDFFB5-D180-42C1-BE5A-1EF48680608B}"/>
              </a:ext>
            </a:extLst>
          </p:cNvPr>
          <p:cNvSpPr txBox="1"/>
          <p:nvPr/>
        </p:nvSpPr>
        <p:spPr>
          <a:xfrm>
            <a:off x="265384" y="4998817"/>
            <a:ext cx="8491958" cy="1631216"/>
          </a:xfrm>
          <a:prstGeom prst="rect">
            <a:avLst/>
          </a:prstGeom>
          <a:noFill/>
        </p:spPr>
        <p:txBody>
          <a:bodyPr wrap="square">
            <a:spAutoFit/>
          </a:bodyPr>
          <a:lstStyle/>
          <a:p>
            <a:r>
              <a:rPr lang="en-US" sz="2000"/>
              <a:t>Remember, if a Permit Required Confined Space is to be reclassified as a Confined Space, all hazards must be eliminated without entering the space. The employer must provide documentation showing the location of the space, that the hazards have been eliminated, the date, and the name of the person making the determination. </a:t>
            </a:r>
          </a:p>
        </p:txBody>
      </p:sp>
    </p:spTree>
    <p:extLst>
      <p:ext uri="{BB962C8B-B14F-4D97-AF65-F5344CB8AC3E}">
        <p14:creationId xmlns:p14="http://schemas.microsoft.com/office/powerpoint/2010/main" val="402043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35118"/>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19</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FEC6599F-B435-40AC-96DC-09A3B9187383}"/>
              </a:ext>
            </a:extLst>
          </p:cNvPr>
          <p:cNvSpPr txBox="1"/>
          <p:nvPr/>
        </p:nvSpPr>
        <p:spPr>
          <a:xfrm>
            <a:off x="335758" y="1071324"/>
            <a:ext cx="6408953" cy="415498"/>
          </a:xfrm>
          <a:prstGeom prst="rect">
            <a:avLst/>
          </a:prstGeom>
          <a:noFill/>
        </p:spPr>
        <p:txBody>
          <a:bodyPr wrap="square" rtlCol="0">
            <a:spAutoFit/>
          </a:bodyPr>
          <a:lstStyle/>
          <a:p>
            <a:pPr defTabSz="257175"/>
            <a:r>
              <a:rPr lang="en-US" sz="2100" b="1">
                <a:solidFill>
                  <a:srgbClr val="000000"/>
                </a:solidFill>
                <a:latin typeface="Tahoma" panose="020B0604030504040204" pitchFamily="34" charset="0"/>
                <a:ea typeface="Tahoma" panose="020B0604030504040204" pitchFamily="34" charset="0"/>
                <a:cs typeface="Tahoma" panose="020B0604030504040204" pitchFamily="34" charset="0"/>
              </a:rPr>
              <a:t>So, what is a permit-required confined space?</a:t>
            </a:r>
          </a:p>
        </p:txBody>
      </p:sp>
      <p:grpSp>
        <p:nvGrpSpPr>
          <p:cNvPr id="5" name="Group 4">
            <a:extLst>
              <a:ext uri="{FF2B5EF4-FFF2-40B4-BE49-F238E27FC236}">
                <a16:creationId xmlns:a16="http://schemas.microsoft.com/office/drawing/2014/main" id="{E84D409E-8726-4FEF-83E8-5F9ECC24CB1A}"/>
              </a:ext>
            </a:extLst>
          </p:cNvPr>
          <p:cNvGrpSpPr/>
          <p:nvPr/>
        </p:nvGrpSpPr>
        <p:grpSpPr>
          <a:xfrm>
            <a:off x="199747" y="2171701"/>
            <a:ext cx="3889653" cy="1942008"/>
            <a:chOff x="355108" y="1605023"/>
            <a:chExt cx="4909350" cy="2158937"/>
          </a:xfrm>
        </p:grpSpPr>
        <p:pic>
          <p:nvPicPr>
            <p:cNvPr id="6" name="Picture 14">
              <a:extLst>
                <a:ext uri="{FF2B5EF4-FFF2-40B4-BE49-F238E27FC236}">
                  <a16:creationId xmlns:a16="http://schemas.microsoft.com/office/drawing/2014/main" id="{79067A7E-1701-4EE7-A007-8F658FA8A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736" y="1605023"/>
              <a:ext cx="3648722" cy="21589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99A799-72F1-4A2F-912C-2D35DB102C78}"/>
                </a:ext>
              </a:extLst>
            </p:cNvPr>
            <p:cNvSpPr txBox="1"/>
            <p:nvPr/>
          </p:nvSpPr>
          <p:spPr>
            <a:xfrm>
              <a:off x="355108" y="1793291"/>
              <a:ext cx="1083075" cy="567008"/>
            </a:xfrm>
            <a:prstGeom prst="rect">
              <a:avLst/>
            </a:prstGeom>
            <a:noFill/>
          </p:spPr>
          <p:txBody>
            <a:bodyPr wrap="square" rtlCol="0">
              <a:spAutoFit/>
            </a:bodyPr>
            <a:lstStyle/>
            <a:p>
              <a:pPr defTabSz="257175"/>
              <a:r>
                <a:rPr lang="en-US" sz="1013">
                  <a:solidFill>
                    <a:srgbClr val="000000"/>
                  </a:solidFill>
                  <a:latin typeface="Tahoma" panose="020B0604030504040204" pitchFamily="34" charset="0"/>
                  <a:ea typeface="Tahoma" panose="020B0604030504040204" pitchFamily="34" charset="0"/>
                  <a:cs typeface="Tahoma" panose="020B0604030504040204" pitchFamily="34" charset="0"/>
                </a:rPr>
                <a:t>This space?</a:t>
              </a:r>
            </a:p>
          </p:txBody>
        </p:sp>
      </p:grpSp>
      <p:grpSp>
        <p:nvGrpSpPr>
          <p:cNvPr id="8" name="Group 7">
            <a:extLst>
              <a:ext uri="{FF2B5EF4-FFF2-40B4-BE49-F238E27FC236}">
                <a16:creationId xmlns:a16="http://schemas.microsoft.com/office/drawing/2014/main" id="{3A9ABC7C-DAA8-44CA-B228-97BF8FD5C892}"/>
              </a:ext>
            </a:extLst>
          </p:cNvPr>
          <p:cNvGrpSpPr/>
          <p:nvPr/>
        </p:nvGrpSpPr>
        <p:grpSpPr>
          <a:xfrm>
            <a:off x="4179499" y="2094631"/>
            <a:ext cx="3656401" cy="1834138"/>
            <a:chOff x="6100831" y="1607074"/>
            <a:chExt cx="4581282" cy="2086962"/>
          </a:xfrm>
        </p:grpSpPr>
        <p:pic>
          <p:nvPicPr>
            <p:cNvPr id="9" name="Picture 2">
              <a:extLst>
                <a:ext uri="{FF2B5EF4-FFF2-40B4-BE49-F238E27FC236}">
                  <a16:creationId xmlns:a16="http://schemas.microsoft.com/office/drawing/2014/main" id="{6F15DB7B-2249-4563-91A8-2F50AA860C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2439" y="1607074"/>
              <a:ext cx="3819674" cy="20869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90FAA83-91CC-4E6F-9960-D3CA6B068C5F}"/>
                </a:ext>
              </a:extLst>
            </p:cNvPr>
            <p:cNvSpPr txBox="1"/>
            <p:nvPr/>
          </p:nvSpPr>
          <p:spPr>
            <a:xfrm>
              <a:off x="6100831" y="2315158"/>
              <a:ext cx="761608" cy="340168"/>
            </a:xfrm>
            <a:prstGeom prst="rect">
              <a:avLst/>
            </a:prstGeom>
            <a:noFill/>
          </p:spPr>
          <p:txBody>
            <a:bodyPr wrap="square" rtlCol="0">
              <a:spAutoFit/>
            </a:bodyPr>
            <a:lstStyle/>
            <a:p>
              <a:pPr defTabSz="257175"/>
              <a:r>
                <a:rPr lang="en-US" sz="1013">
                  <a:solidFill>
                    <a:srgbClr val="000000"/>
                  </a:solidFill>
                  <a:latin typeface="Tahoma" panose="020B0604030504040204" pitchFamily="34" charset="0"/>
                  <a:ea typeface="Tahoma" panose="020B0604030504040204" pitchFamily="34" charset="0"/>
                  <a:cs typeface="Tahoma" panose="020B0604030504040204" pitchFamily="34" charset="0"/>
                </a:rPr>
                <a:t>This?</a:t>
              </a:r>
            </a:p>
          </p:txBody>
        </p:sp>
      </p:grpSp>
      <p:grpSp>
        <p:nvGrpSpPr>
          <p:cNvPr id="11" name="Group 10">
            <a:extLst>
              <a:ext uri="{FF2B5EF4-FFF2-40B4-BE49-F238E27FC236}">
                <a16:creationId xmlns:a16="http://schemas.microsoft.com/office/drawing/2014/main" id="{BE78AC4A-5155-4819-9989-DA4611AB539B}"/>
              </a:ext>
            </a:extLst>
          </p:cNvPr>
          <p:cNvGrpSpPr/>
          <p:nvPr/>
        </p:nvGrpSpPr>
        <p:grpSpPr>
          <a:xfrm>
            <a:off x="0" y="4318000"/>
            <a:ext cx="4089401" cy="2165350"/>
            <a:chOff x="498629" y="4095501"/>
            <a:chExt cx="5289611" cy="1833831"/>
          </a:xfrm>
        </p:grpSpPr>
        <p:pic>
          <p:nvPicPr>
            <p:cNvPr id="12" name="Picture 6">
              <a:extLst>
                <a:ext uri="{FF2B5EF4-FFF2-40B4-BE49-F238E27FC236}">
                  <a16:creationId xmlns:a16="http://schemas.microsoft.com/office/drawing/2014/main" id="{62B5000C-059A-4035-AE21-927C2574A0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9517" y="4095501"/>
              <a:ext cx="3648723" cy="183383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A978CA8-9473-4A28-9267-8F5797A43DD3}"/>
                </a:ext>
              </a:extLst>
            </p:cNvPr>
            <p:cNvSpPr txBox="1"/>
            <p:nvPr/>
          </p:nvSpPr>
          <p:spPr>
            <a:xfrm>
              <a:off x="498629" y="4606646"/>
              <a:ext cx="1509205" cy="404017"/>
            </a:xfrm>
            <a:prstGeom prst="rect">
              <a:avLst/>
            </a:prstGeom>
            <a:noFill/>
          </p:spPr>
          <p:txBody>
            <a:bodyPr wrap="square" rtlCol="0">
              <a:spAutoFit/>
            </a:bodyPr>
            <a:lstStyle/>
            <a:p>
              <a:pPr defTabSz="257175"/>
              <a:r>
                <a:rPr lang="en-US" sz="1013">
                  <a:solidFill>
                    <a:srgbClr val="000000"/>
                  </a:solidFill>
                  <a:latin typeface="Tahoma" panose="020B0604030504040204" pitchFamily="34" charset="0"/>
                  <a:ea typeface="Tahoma" panose="020B0604030504040204" pitchFamily="34" charset="0"/>
                  <a:cs typeface="Tahoma" panose="020B0604030504040204" pitchFamily="34" charset="0"/>
                </a:rPr>
                <a:t>How about here?</a:t>
              </a:r>
            </a:p>
          </p:txBody>
        </p:sp>
      </p:grpSp>
      <p:grpSp>
        <p:nvGrpSpPr>
          <p:cNvPr id="14" name="Group 13">
            <a:extLst>
              <a:ext uri="{FF2B5EF4-FFF2-40B4-BE49-F238E27FC236}">
                <a16:creationId xmlns:a16="http://schemas.microsoft.com/office/drawing/2014/main" id="{C09971C0-4282-4BCB-8226-8BF3FB9BE70A}"/>
              </a:ext>
            </a:extLst>
          </p:cNvPr>
          <p:cNvGrpSpPr/>
          <p:nvPr/>
        </p:nvGrpSpPr>
        <p:grpSpPr>
          <a:xfrm>
            <a:off x="4179499" y="4113709"/>
            <a:ext cx="4151701" cy="2369641"/>
            <a:chOff x="6676008" y="3899554"/>
            <a:chExt cx="4368400" cy="2225727"/>
          </a:xfrm>
        </p:grpSpPr>
        <p:pic>
          <p:nvPicPr>
            <p:cNvPr id="15" name="Picture 12">
              <a:extLst>
                <a:ext uri="{FF2B5EF4-FFF2-40B4-BE49-F238E27FC236}">
                  <a16:creationId xmlns:a16="http://schemas.microsoft.com/office/drawing/2014/main" id="{6E525CCA-BBCE-460A-A2D9-917B98E47D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5817" y="3899554"/>
              <a:ext cx="3338591" cy="222572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E339E95-4461-456B-8FB8-029B7D281843}"/>
                </a:ext>
              </a:extLst>
            </p:cNvPr>
            <p:cNvSpPr txBox="1"/>
            <p:nvPr/>
          </p:nvSpPr>
          <p:spPr>
            <a:xfrm>
              <a:off x="6676008" y="5012415"/>
              <a:ext cx="949912" cy="301202"/>
            </a:xfrm>
            <a:prstGeom prst="rect">
              <a:avLst/>
            </a:prstGeom>
            <a:noFill/>
          </p:spPr>
          <p:txBody>
            <a:bodyPr wrap="square" rtlCol="0">
              <a:spAutoFit/>
            </a:bodyPr>
            <a:lstStyle/>
            <a:p>
              <a:pPr defTabSz="257175"/>
              <a:r>
                <a:rPr lang="en-US" sz="1013">
                  <a:solidFill>
                    <a:srgbClr val="000000"/>
                  </a:solidFill>
                  <a:latin typeface="Tahoma" panose="020B0604030504040204" pitchFamily="34" charset="0"/>
                  <a:ea typeface="Tahoma" panose="020B0604030504040204" pitchFamily="34" charset="0"/>
                  <a:cs typeface="Tahoma" panose="020B0604030504040204" pitchFamily="34" charset="0"/>
                </a:rPr>
                <a:t>Here?</a:t>
              </a:r>
            </a:p>
          </p:txBody>
        </p:sp>
      </p:grpSp>
    </p:spTree>
    <p:extLst>
      <p:ext uri="{BB962C8B-B14F-4D97-AF65-F5344CB8AC3E}">
        <p14:creationId xmlns:p14="http://schemas.microsoft.com/office/powerpoint/2010/main" val="123639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B6BB3813-8A7C-4214-BC52-F5E2C92CDB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278" r="14367" b="-1"/>
          <a:stretch/>
        </p:blipFill>
        <p:spPr bwMode="auto">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 name="Freeform: Shape 17">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9">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C7C7B2CE-0487-4E70-B87E-BB2DF35BEDF3}"/>
              </a:ext>
            </a:extLst>
          </p:cNvPr>
          <p:cNvSpPr txBox="1">
            <a:spLocks/>
          </p:cNvSpPr>
          <p:nvPr/>
        </p:nvSpPr>
        <p:spPr>
          <a:xfrm>
            <a:off x="281178" y="22065"/>
            <a:ext cx="3744468" cy="1243584"/>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algn="l" defTabSz="914400" eaLnBrk="1" hangingPunct="1">
              <a:lnSpc>
                <a:spcPct val="90000"/>
              </a:lnSpc>
              <a:spcAft>
                <a:spcPts val="600"/>
              </a:spcAft>
            </a:pPr>
            <a:r>
              <a:rPr lang="en-US" sz="3000">
                <a:solidFill>
                  <a:schemeClr val="tx1"/>
                </a:solidFill>
              </a:rPr>
              <a:t>Confined Spaces</a:t>
            </a:r>
          </a:p>
        </p:txBody>
      </p:sp>
      <p:sp>
        <p:nvSpPr>
          <p:cNvPr id="17" name="Rectangle 21">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E98B07EE-2F28-4FDE-BF69-ED328F03F452}"/>
              </a:ext>
            </a:extLst>
          </p:cNvPr>
          <p:cNvSpPr txBox="1"/>
          <p:nvPr/>
        </p:nvSpPr>
        <p:spPr>
          <a:xfrm>
            <a:off x="253746" y="4580832"/>
            <a:ext cx="3799332" cy="1569660"/>
          </a:xfrm>
          <a:prstGeom prst="rect">
            <a:avLst/>
          </a:prstGeom>
        </p:spPr>
        <p:txBody>
          <a:bodyPr vert="horz" lIns="91440" tIns="45720" rIns="91440" bIns="45720" rtlCol="0" anchor="t">
            <a:normAutofit lnSpcReduction="10000"/>
          </a:bodyPr>
          <a:lstStyle/>
          <a:p>
            <a:pPr defTabSz="914400">
              <a:lnSpc>
                <a:spcPct val="90000"/>
              </a:lnSpc>
              <a:spcAft>
                <a:spcPts val="600"/>
              </a:spcAft>
            </a:pPr>
            <a:r>
              <a:rPr lang="en-US" sz="2000">
                <a:effectLst/>
              </a:rPr>
              <a:t>This training will help you understand the risks associated with confined spaces and the procedures your employer has in place to protect you and those around you. </a:t>
            </a:r>
            <a:endParaRPr lang="en-US" sz="2000"/>
          </a:p>
        </p:txBody>
      </p:sp>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a:xfrm>
            <a:off x="6810852" y="6356350"/>
            <a:ext cx="2057400" cy="365125"/>
          </a:xfrm>
        </p:spPr>
        <p:txBody>
          <a:bodyPr vert="horz" lIns="91440" tIns="45720" rIns="91440" bIns="45720" rtlCol="0" anchor="ctr">
            <a:normAutofit/>
          </a:bodyPr>
          <a:lstStyle/>
          <a:p>
            <a:pPr defTabSz="914400">
              <a:spcAft>
                <a:spcPts val="600"/>
              </a:spcAft>
              <a:defRPr/>
            </a:pPr>
            <a:fld id="{A17285FE-B10B-417F-A1CF-E46897E2C023}" type="slidenum">
              <a:rPr lang="en-US" altLang="en-US" sz="1200">
                <a:solidFill>
                  <a:schemeClr val="bg1"/>
                </a:solidFill>
                <a:latin typeface="Calibri" panose="020F0502020204030204"/>
              </a:rPr>
              <a:pPr defTabSz="914400">
                <a:spcAft>
                  <a:spcPts val="600"/>
                </a:spcAft>
                <a:defRPr/>
              </a:pPr>
              <a:t>2</a:t>
            </a:fld>
            <a:endParaRPr lang="en-US" altLang="en-US" sz="1200">
              <a:solidFill>
                <a:schemeClr val="bg1"/>
              </a:solidFill>
              <a:latin typeface="Calibri" panose="020F0502020204030204"/>
            </a:endParaRPr>
          </a:p>
        </p:txBody>
      </p:sp>
      <p:sp>
        <p:nvSpPr>
          <p:cNvPr id="9" name="TextBox 8">
            <a:extLst>
              <a:ext uri="{FF2B5EF4-FFF2-40B4-BE49-F238E27FC236}">
                <a16:creationId xmlns:a16="http://schemas.microsoft.com/office/drawing/2014/main" id="{680614A3-2D04-4E3E-9CE6-CF6DD759B358}"/>
              </a:ext>
            </a:extLst>
          </p:cNvPr>
          <p:cNvSpPr txBox="1"/>
          <p:nvPr/>
        </p:nvSpPr>
        <p:spPr>
          <a:xfrm>
            <a:off x="185313" y="1420293"/>
            <a:ext cx="4194515" cy="2554545"/>
          </a:xfrm>
          <a:prstGeom prst="rect">
            <a:avLst/>
          </a:prstGeom>
          <a:noFill/>
        </p:spPr>
        <p:txBody>
          <a:bodyPr wrap="square">
            <a:spAutoFit/>
          </a:bodyPr>
          <a:lstStyle/>
          <a:p>
            <a:pPr>
              <a:spcAft>
                <a:spcPts val="600"/>
              </a:spcAft>
            </a:pPr>
            <a:r>
              <a:rPr lang="en-US" sz="2000">
                <a:solidFill>
                  <a:srgbClr val="212529"/>
                </a:solidFill>
                <a:effectLst/>
                <a:ea typeface="Calibri" panose="020F0502020204030204" pitchFamily="34" charset="0"/>
                <a:cs typeface="Times New Roman" panose="02020603050405020304" pitchFamily="18" charset="0"/>
              </a:rPr>
              <a:t>Many </a:t>
            </a:r>
            <a:r>
              <a:rPr lang="en-US" sz="2000">
                <a:solidFill>
                  <a:srgbClr val="212529"/>
                </a:solidFill>
                <a:ea typeface="Calibri" panose="020F0502020204030204" pitchFamily="34" charset="0"/>
                <a:cs typeface="Times New Roman" panose="02020603050405020304" pitchFamily="18" charset="0"/>
              </a:rPr>
              <a:t>buildings and construction sites</a:t>
            </a:r>
            <a:r>
              <a:rPr lang="en-US" sz="2000">
                <a:solidFill>
                  <a:srgbClr val="212529"/>
                </a:solidFill>
                <a:effectLst/>
                <a:ea typeface="Calibri" panose="020F0502020204030204" pitchFamily="34" charset="0"/>
                <a:cs typeface="Times New Roman" panose="02020603050405020304" pitchFamily="18" charset="0"/>
              </a:rPr>
              <a:t> contain areas that are considered confined spaces. If your co-worker became unconscious in an elevator pit, would you jump in to rescue them? How do you know the air in that space is safe to breath?</a:t>
            </a:r>
            <a:endParaRPr lang="en-US" sz="2000"/>
          </a:p>
        </p:txBody>
      </p:sp>
    </p:spTree>
    <p:extLst>
      <p:ext uri="{BB962C8B-B14F-4D97-AF65-F5344CB8AC3E}">
        <p14:creationId xmlns:p14="http://schemas.microsoft.com/office/powerpoint/2010/main" val="46473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10141"/>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20</a:t>
            </a:fld>
            <a:endParaRPr lang="en-US" altLang="en-US">
              <a:solidFill>
                <a:srgbClr val="000000"/>
              </a:solidFill>
              <a:latin typeface="Arial" panose="020B0604020202020204" pitchFamily="34" charset="0"/>
            </a:endParaRPr>
          </a:p>
        </p:txBody>
      </p:sp>
      <p:sp>
        <p:nvSpPr>
          <p:cNvPr id="4" name="Rectangle 2">
            <a:extLst>
              <a:ext uri="{FF2B5EF4-FFF2-40B4-BE49-F238E27FC236}">
                <a16:creationId xmlns:a16="http://schemas.microsoft.com/office/drawing/2014/main" id="{BB98B94B-774A-4241-BFFF-A2BFDEA8EDF7}"/>
              </a:ext>
            </a:extLst>
          </p:cNvPr>
          <p:cNvSpPr txBox="1">
            <a:spLocks noChangeArrowheads="1"/>
          </p:cNvSpPr>
          <p:nvPr/>
        </p:nvSpPr>
        <p:spPr bwMode="auto">
          <a:xfrm>
            <a:off x="407839" y="757980"/>
            <a:ext cx="86868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s-ES" sz="2400" b="1">
                <a:latin typeface="Tahoma" panose="020B0604030504040204" pitchFamily="34" charset="0"/>
                <a:ea typeface="Tahoma" panose="020B0604030504040204" pitchFamily="34" charset="0"/>
                <a:cs typeface="Tahoma" panose="020B0604030504040204" pitchFamily="34" charset="0"/>
              </a:rPr>
              <a:t>Who is Responsible for Confined Space Work?</a:t>
            </a:r>
          </a:p>
        </p:txBody>
      </p:sp>
      <p:sp>
        <p:nvSpPr>
          <p:cNvPr id="5" name="Text Box 6">
            <a:extLst>
              <a:ext uri="{FF2B5EF4-FFF2-40B4-BE49-F238E27FC236}">
                <a16:creationId xmlns:a16="http://schemas.microsoft.com/office/drawing/2014/main" id="{D98432B4-7153-4A85-97C3-9529D250E2AA}"/>
              </a:ext>
            </a:extLst>
          </p:cNvPr>
          <p:cNvSpPr txBox="1">
            <a:spLocks noChangeArrowheads="1"/>
          </p:cNvSpPr>
          <p:nvPr/>
        </p:nvSpPr>
        <p:spPr bwMode="auto">
          <a:xfrm>
            <a:off x="407839" y="1327621"/>
            <a:ext cx="71056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pPr>
            <a:r>
              <a:rPr lang="en-US" altLang="es-ES" sz="2000" b="1">
                <a:solidFill>
                  <a:srgbClr val="FF0000"/>
                </a:solidFill>
                <a:latin typeface="Tahoma" panose="020B0604030504040204" pitchFamily="34" charset="0"/>
                <a:ea typeface="Tahoma" panose="020B0604030504040204" pitchFamily="34" charset="0"/>
                <a:cs typeface="Tahoma" panose="020B0604030504040204" pitchFamily="34" charset="0"/>
              </a:rPr>
              <a:t>Controlling contractor is primary point of contact.</a:t>
            </a:r>
          </a:p>
        </p:txBody>
      </p:sp>
      <p:sp>
        <p:nvSpPr>
          <p:cNvPr id="6" name="Rounded Rectangle 2">
            <a:extLst>
              <a:ext uri="{FF2B5EF4-FFF2-40B4-BE49-F238E27FC236}">
                <a16:creationId xmlns:a16="http://schemas.microsoft.com/office/drawing/2014/main" id="{D35C05ED-0D31-471C-A76C-4018AFBDF858}"/>
              </a:ext>
            </a:extLst>
          </p:cNvPr>
          <p:cNvSpPr/>
          <p:nvPr/>
        </p:nvSpPr>
        <p:spPr bwMode="auto">
          <a:xfrm>
            <a:off x="5908554" y="2778283"/>
            <a:ext cx="1943100" cy="436706"/>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200" b="1">
                <a:latin typeface="Tahoma" panose="020B0604030504040204" pitchFamily="34" charset="0"/>
                <a:ea typeface="Tahoma" panose="020B0604030504040204" pitchFamily="34" charset="0"/>
                <a:cs typeface="Tahoma" panose="020B0604030504040204" pitchFamily="34" charset="0"/>
              </a:rPr>
              <a:t>Host Employer</a:t>
            </a:r>
          </a:p>
        </p:txBody>
      </p:sp>
      <p:sp>
        <p:nvSpPr>
          <p:cNvPr id="7" name="Up Arrow 3">
            <a:extLst>
              <a:ext uri="{FF2B5EF4-FFF2-40B4-BE49-F238E27FC236}">
                <a16:creationId xmlns:a16="http://schemas.microsoft.com/office/drawing/2014/main" id="{E34D085F-143E-4FB7-A221-4EFA36776E80}"/>
              </a:ext>
            </a:extLst>
          </p:cNvPr>
          <p:cNvSpPr/>
          <p:nvPr/>
        </p:nvSpPr>
        <p:spPr bwMode="auto">
          <a:xfrm rot="10800000">
            <a:off x="6124755" y="3277101"/>
            <a:ext cx="285750" cy="28575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B8AC9BFA-2EC5-4579-B2FA-A5AFF2DDE440}"/>
              </a:ext>
            </a:extLst>
          </p:cNvPr>
          <p:cNvSpPr txBox="1"/>
          <p:nvPr/>
        </p:nvSpPr>
        <p:spPr>
          <a:xfrm>
            <a:off x="5438702" y="3282701"/>
            <a:ext cx="732893" cy="253916"/>
          </a:xfrm>
          <a:prstGeom prst="rect">
            <a:avLst/>
          </a:prstGeom>
          <a:noFill/>
        </p:spPr>
        <p:txBody>
          <a:bodyPr wrap="none" rtlCol="0">
            <a:spAutoFit/>
          </a:bodyPr>
          <a:lstStyle/>
          <a:p>
            <a:r>
              <a:rPr lang="en-US" sz="1050">
                <a:latin typeface="Tahoma" panose="020B0604030504040204" pitchFamily="34" charset="0"/>
                <a:ea typeface="Tahoma" panose="020B0604030504040204" pitchFamily="34" charset="0"/>
                <a:cs typeface="Tahoma" panose="020B0604030504040204" pitchFamily="34" charset="0"/>
              </a:rPr>
              <a:t>Pre-entry</a:t>
            </a:r>
          </a:p>
        </p:txBody>
      </p:sp>
      <p:sp>
        <p:nvSpPr>
          <p:cNvPr id="9" name="Up Arrow 29">
            <a:extLst>
              <a:ext uri="{FF2B5EF4-FFF2-40B4-BE49-F238E27FC236}">
                <a16:creationId xmlns:a16="http://schemas.microsoft.com/office/drawing/2014/main" id="{13406A96-9ED2-4A48-8133-D1C9B2DE75E5}"/>
              </a:ext>
            </a:extLst>
          </p:cNvPr>
          <p:cNvSpPr/>
          <p:nvPr/>
        </p:nvSpPr>
        <p:spPr bwMode="auto">
          <a:xfrm>
            <a:off x="7334250" y="3257324"/>
            <a:ext cx="285750" cy="28575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7D177758-A446-4034-BC6B-AA556A8E9037}"/>
              </a:ext>
            </a:extLst>
          </p:cNvPr>
          <p:cNvSpPr txBox="1"/>
          <p:nvPr/>
        </p:nvSpPr>
        <p:spPr>
          <a:xfrm>
            <a:off x="7620000" y="3304559"/>
            <a:ext cx="792205" cy="253916"/>
          </a:xfrm>
          <a:prstGeom prst="rect">
            <a:avLst/>
          </a:prstGeom>
          <a:noFill/>
        </p:spPr>
        <p:txBody>
          <a:bodyPr wrap="none" rtlCol="0">
            <a:spAutoFit/>
          </a:bodyPr>
          <a:lstStyle/>
          <a:p>
            <a:r>
              <a:rPr lang="en-US" sz="1050">
                <a:latin typeface="Tahoma" panose="020B0604030504040204" pitchFamily="34" charset="0"/>
                <a:ea typeface="Tahoma" panose="020B0604030504040204" pitchFamily="34" charset="0"/>
                <a:cs typeface="Tahoma" panose="020B0604030504040204" pitchFamily="34" charset="0"/>
              </a:rPr>
              <a:t>Post-entry</a:t>
            </a:r>
          </a:p>
        </p:txBody>
      </p:sp>
      <p:sp>
        <p:nvSpPr>
          <p:cNvPr id="11" name="Rounded Rectangle 23">
            <a:extLst>
              <a:ext uri="{FF2B5EF4-FFF2-40B4-BE49-F238E27FC236}">
                <a16:creationId xmlns:a16="http://schemas.microsoft.com/office/drawing/2014/main" id="{66B7AD0F-F5A7-42B9-B25E-C4734D18694D}"/>
              </a:ext>
            </a:extLst>
          </p:cNvPr>
          <p:cNvSpPr/>
          <p:nvPr/>
        </p:nvSpPr>
        <p:spPr bwMode="auto">
          <a:xfrm>
            <a:off x="5553864" y="3624964"/>
            <a:ext cx="2652481" cy="436706"/>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200" b="1">
                <a:latin typeface="Tahoma" panose="020B0604030504040204" pitchFamily="34" charset="0"/>
                <a:ea typeface="Tahoma" panose="020B0604030504040204" pitchFamily="34" charset="0"/>
                <a:cs typeface="Tahoma" panose="020B0604030504040204" pitchFamily="34" charset="0"/>
              </a:rPr>
              <a:t>Controlling Contractor</a:t>
            </a:r>
          </a:p>
        </p:txBody>
      </p:sp>
      <p:sp>
        <p:nvSpPr>
          <p:cNvPr id="12" name="Up Arrow 32">
            <a:extLst>
              <a:ext uri="{FF2B5EF4-FFF2-40B4-BE49-F238E27FC236}">
                <a16:creationId xmlns:a16="http://schemas.microsoft.com/office/drawing/2014/main" id="{FEDBFE2B-1F3D-4801-AA72-A7EBB22DFA80}"/>
              </a:ext>
            </a:extLst>
          </p:cNvPr>
          <p:cNvSpPr/>
          <p:nvPr/>
        </p:nvSpPr>
        <p:spPr bwMode="auto">
          <a:xfrm rot="12326732">
            <a:off x="5829256" y="4138368"/>
            <a:ext cx="285750" cy="28575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3" name="Up Arrow 33">
            <a:extLst>
              <a:ext uri="{FF2B5EF4-FFF2-40B4-BE49-F238E27FC236}">
                <a16:creationId xmlns:a16="http://schemas.microsoft.com/office/drawing/2014/main" id="{C786E1A6-26FD-4645-BE45-EB33105A96E7}"/>
              </a:ext>
            </a:extLst>
          </p:cNvPr>
          <p:cNvSpPr/>
          <p:nvPr/>
        </p:nvSpPr>
        <p:spPr bwMode="auto">
          <a:xfrm rot="1719943">
            <a:off x="6175781" y="4133661"/>
            <a:ext cx="285750" cy="28575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A6AD0FD2-FBFB-4A89-AE72-9E513E0FFF63}"/>
              </a:ext>
            </a:extLst>
          </p:cNvPr>
          <p:cNvSpPr txBox="1"/>
          <p:nvPr/>
        </p:nvSpPr>
        <p:spPr>
          <a:xfrm>
            <a:off x="5095675" y="4111725"/>
            <a:ext cx="732893" cy="253916"/>
          </a:xfrm>
          <a:prstGeom prst="rect">
            <a:avLst/>
          </a:prstGeom>
          <a:noFill/>
        </p:spPr>
        <p:txBody>
          <a:bodyPr wrap="none" rtlCol="0">
            <a:spAutoFit/>
          </a:bodyPr>
          <a:lstStyle/>
          <a:p>
            <a:r>
              <a:rPr lang="en-US" sz="1050">
                <a:latin typeface="Tahoma" panose="020B0604030504040204" pitchFamily="34" charset="0"/>
                <a:ea typeface="Tahoma" panose="020B0604030504040204" pitchFamily="34" charset="0"/>
                <a:cs typeface="Tahoma" panose="020B0604030504040204" pitchFamily="34" charset="0"/>
              </a:rPr>
              <a:t>Pre-entry</a:t>
            </a:r>
          </a:p>
        </p:txBody>
      </p:sp>
      <p:sp>
        <p:nvSpPr>
          <p:cNvPr id="15" name="TextBox 14">
            <a:extLst>
              <a:ext uri="{FF2B5EF4-FFF2-40B4-BE49-F238E27FC236}">
                <a16:creationId xmlns:a16="http://schemas.microsoft.com/office/drawing/2014/main" id="{6AEFC525-2EE0-45B9-B270-FB492E8C7FBC}"/>
              </a:ext>
            </a:extLst>
          </p:cNvPr>
          <p:cNvSpPr txBox="1"/>
          <p:nvPr/>
        </p:nvSpPr>
        <p:spPr>
          <a:xfrm>
            <a:off x="6406297" y="4143558"/>
            <a:ext cx="792205" cy="253916"/>
          </a:xfrm>
          <a:prstGeom prst="rect">
            <a:avLst/>
          </a:prstGeom>
          <a:noFill/>
        </p:spPr>
        <p:txBody>
          <a:bodyPr wrap="none" rtlCol="0">
            <a:spAutoFit/>
          </a:bodyPr>
          <a:lstStyle/>
          <a:p>
            <a:r>
              <a:rPr lang="en-US" sz="1050">
                <a:latin typeface="Tahoma" panose="020B0604030504040204" pitchFamily="34" charset="0"/>
                <a:ea typeface="Tahoma" panose="020B0604030504040204" pitchFamily="34" charset="0"/>
                <a:cs typeface="Tahoma" panose="020B0604030504040204" pitchFamily="34" charset="0"/>
              </a:rPr>
              <a:t>Post-entry</a:t>
            </a:r>
          </a:p>
        </p:txBody>
      </p:sp>
      <p:sp>
        <p:nvSpPr>
          <p:cNvPr id="16" name="Up Arrow 36">
            <a:extLst>
              <a:ext uri="{FF2B5EF4-FFF2-40B4-BE49-F238E27FC236}">
                <a16:creationId xmlns:a16="http://schemas.microsoft.com/office/drawing/2014/main" id="{860A4A82-E95F-40AD-9B49-7865CCF426C7}"/>
              </a:ext>
            </a:extLst>
          </p:cNvPr>
          <p:cNvSpPr/>
          <p:nvPr/>
        </p:nvSpPr>
        <p:spPr bwMode="auto">
          <a:xfrm rot="19880057" flipH="1">
            <a:off x="7125320" y="4133661"/>
            <a:ext cx="285750" cy="28575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7" name="Up Arrow 35">
            <a:extLst>
              <a:ext uri="{FF2B5EF4-FFF2-40B4-BE49-F238E27FC236}">
                <a16:creationId xmlns:a16="http://schemas.microsoft.com/office/drawing/2014/main" id="{1D134B12-370F-44B9-8FC4-1240500CB83C}"/>
              </a:ext>
            </a:extLst>
          </p:cNvPr>
          <p:cNvSpPr/>
          <p:nvPr/>
        </p:nvSpPr>
        <p:spPr bwMode="auto">
          <a:xfrm rot="9273268" flipH="1">
            <a:off x="7477124" y="4138367"/>
            <a:ext cx="285750" cy="28575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B453D019-4F32-41E4-BA6B-3C4871D087D1}"/>
              </a:ext>
            </a:extLst>
          </p:cNvPr>
          <p:cNvSpPr txBox="1"/>
          <p:nvPr/>
        </p:nvSpPr>
        <p:spPr>
          <a:xfrm>
            <a:off x="7770036" y="4143557"/>
            <a:ext cx="732893" cy="253916"/>
          </a:xfrm>
          <a:prstGeom prst="rect">
            <a:avLst/>
          </a:prstGeom>
          <a:noFill/>
        </p:spPr>
        <p:txBody>
          <a:bodyPr wrap="none" rtlCol="0">
            <a:spAutoFit/>
          </a:bodyPr>
          <a:lstStyle/>
          <a:p>
            <a:r>
              <a:rPr lang="en-US" sz="1050">
                <a:latin typeface="Tahoma" panose="020B0604030504040204" pitchFamily="34" charset="0"/>
                <a:ea typeface="Tahoma" panose="020B0604030504040204" pitchFamily="34" charset="0"/>
                <a:cs typeface="Tahoma" panose="020B0604030504040204" pitchFamily="34" charset="0"/>
              </a:rPr>
              <a:t>Pre-entry</a:t>
            </a:r>
          </a:p>
        </p:txBody>
      </p:sp>
      <p:sp>
        <p:nvSpPr>
          <p:cNvPr id="19" name="Rounded Rectangle 24">
            <a:extLst>
              <a:ext uri="{FF2B5EF4-FFF2-40B4-BE49-F238E27FC236}">
                <a16:creationId xmlns:a16="http://schemas.microsoft.com/office/drawing/2014/main" id="{CF209872-77DA-46CF-A349-12D1F4F8953B}"/>
              </a:ext>
            </a:extLst>
          </p:cNvPr>
          <p:cNvSpPr/>
          <p:nvPr/>
        </p:nvSpPr>
        <p:spPr bwMode="auto">
          <a:xfrm>
            <a:off x="5449600" y="4508428"/>
            <a:ext cx="1202192" cy="465281"/>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200" b="1">
                <a:latin typeface="Tahoma" panose="020B0604030504040204" pitchFamily="34" charset="0"/>
                <a:ea typeface="Tahoma" panose="020B0604030504040204" pitchFamily="34" charset="0"/>
                <a:cs typeface="Tahoma" panose="020B0604030504040204" pitchFamily="34" charset="0"/>
              </a:rPr>
              <a:t>Entry Emp</a:t>
            </a:r>
          </a:p>
        </p:txBody>
      </p:sp>
      <p:sp>
        <p:nvSpPr>
          <p:cNvPr id="20" name="Rounded Rectangle 26">
            <a:extLst>
              <a:ext uri="{FF2B5EF4-FFF2-40B4-BE49-F238E27FC236}">
                <a16:creationId xmlns:a16="http://schemas.microsoft.com/office/drawing/2014/main" id="{6C115063-FEE6-445C-9853-97757022F899}"/>
              </a:ext>
            </a:extLst>
          </p:cNvPr>
          <p:cNvSpPr/>
          <p:nvPr/>
        </p:nvSpPr>
        <p:spPr bwMode="auto">
          <a:xfrm>
            <a:off x="7159860" y="4516662"/>
            <a:ext cx="1200151" cy="465281"/>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a:r>
              <a:rPr lang="en-US" sz="1200" b="1">
                <a:latin typeface="Tahoma" panose="020B0604030504040204" pitchFamily="34" charset="0"/>
                <a:ea typeface="Tahoma" panose="020B0604030504040204" pitchFamily="34" charset="0"/>
                <a:cs typeface="Tahoma" panose="020B0604030504040204" pitchFamily="34" charset="0"/>
              </a:rPr>
              <a:t>Entry Emp</a:t>
            </a:r>
          </a:p>
        </p:txBody>
      </p:sp>
      <p:sp>
        <p:nvSpPr>
          <p:cNvPr id="21" name="Up Arrow 40">
            <a:extLst>
              <a:ext uri="{FF2B5EF4-FFF2-40B4-BE49-F238E27FC236}">
                <a16:creationId xmlns:a16="http://schemas.microsoft.com/office/drawing/2014/main" id="{BCFE4340-F774-4E0F-8E97-112D5BE55F87}"/>
              </a:ext>
            </a:extLst>
          </p:cNvPr>
          <p:cNvSpPr/>
          <p:nvPr/>
        </p:nvSpPr>
        <p:spPr bwMode="auto">
          <a:xfrm rot="16200000">
            <a:off x="6788545" y="4463552"/>
            <a:ext cx="285750" cy="28575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 name="Up Arrow 41">
            <a:extLst>
              <a:ext uri="{FF2B5EF4-FFF2-40B4-BE49-F238E27FC236}">
                <a16:creationId xmlns:a16="http://schemas.microsoft.com/office/drawing/2014/main" id="{165DFCBA-DAFB-40A7-8C81-4E88773DD501}"/>
              </a:ext>
            </a:extLst>
          </p:cNvPr>
          <p:cNvSpPr/>
          <p:nvPr/>
        </p:nvSpPr>
        <p:spPr bwMode="auto">
          <a:xfrm rot="5400000">
            <a:off x="6812869" y="4770940"/>
            <a:ext cx="285750" cy="28575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781BCB8E-A689-45BE-85E7-AF1B57BBD883}"/>
              </a:ext>
            </a:extLst>
          </p:cNvPr>
          <p:cNvSpPr txBox="1"/>
          <p:nvPr/>
        </p:nvSpPr>
        <p:spPr>
          <a:xfrm>
            <a:off x="6004700" y="5189576"/>
            <a:ext cx="1899879" cy="253916"/>
          </a:xfrm>
          <a:prstGeom prst="rect">
            <a:avLst/>
          </a:prstGeom>
          <a:noFill/>
        </p:spPr>
        <p:txBody>
          <a:bodyPr wrap="none" rtlCol="0">
            <a:spAutoFit/>
          </a:bodyPr>
          <a:lstStyle/>
          <a:p>
            <a:r>
              <a:rPr lang="en-US" sz="1050">
                <a:latin typeface="Tahoma" panose="020B0604030504040204" pitchFamily="34" charset="0"/>
                <a:ea typeface="Tahoma" panose="020B0604030504040204" pitchFamily="34" charset="0"/>
                <a:cs typeface="Tahoma" panose="020B0604030504040204" pitchFamily="34" charset="0"/>
              </a:rPr>
              <a:t>Must coordinate during entry</a:t>
            </a:r>
          </a:p>
        </p:txBody>
      </p:sp>
      <p:sp>
        <p:nvSpPr>
          <p:cNvPr id="24" name="Text Box 14">
            <a:extLst>
              <a:ext uri="{FF2B5EF4-FFF2-40B4-BE49-F238E27FC236}">
                <a16:creationId xmlns:a16="http://schemas.microsoft.com/office/drawing/2014/main" id="{3CA74B3D-1AB4-4E6D-B406-7AFD93935E3D}"/>
              </a:ext>
            </a:extLst>
          </p:cNvPr>
          <p:cNvSpPr txBox="1">
            <a:spLocks noChangeArrowheads="1"/>
          </p:cNvSpPr>
          <p:nvPr/>
        </p:nvSpPr>
        <p:spPr bwMode="auto">
          <a:xfrm>
            <a:off x="268455" y="1956271"/>
            <a:ext cx="4544961"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41313" algn="l"/>
              </a:tabLst>
              <a:defRPr sz="2400">
                <a:solidFill>
                  <a:schemeClr val="tx1"/>
                </a:solidFill>
                <a:latin typeface="Times New Roman" pitchFamily="18" charset="0"/>
              </a:defRPr>
            </a:lvl1pPr>
            <a:lvl2pPr marL="742950" indent="-285750">
              <a:tabLst>
                <a:tab pos="341313" algn="l"/>
              </a:tabLst>
              <a:defRPr sz="2400">
                <a:solidFill>
                  <a:schemeClr val="tx1"/>
                </a:solidFill>
                <a:latin typeface="Times New Roman" pitchFamily="18" charset="0"/>
              </a:defRPr>
            </a:lvl2pPr>
            <a:lvl3pPr marL="1143000" indent="-228600">
              <a:tabLst>
                <a:tab pos="341313" algn="l"/>
              </a:tabLst>
              <a:defRPr sz="2400">
                <a:solidFill>
                  <a:schemeClr val="tx1"/>
                </a:solidFill>
                <a:latin typeface="Times New Roman" pitchFamily="18" charset="0"/>
              </a:defRPr>
            </a:lvl3pPr>
            <a:lvl4pPr marL="1600200" indent="-228600">
              <a:tabLst>
                <a:tab pos="341313" algn="l"/>
              </a:tabLst>
              <a:defRPr sz="2400">
                <a:solidFill>
                  <a:schemeClr val="tx1"/>
                </a:solidFill>
                <a:latin typeface="Times New Roman" pitchFamily="18" charset="0"/>
              </a:defRPr>
            </a:lvl4pPr>
            <a:lvl5pPr marL="2057400" indent="-228600">
              <a:tabLst>
                <a:tab pos="34131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34131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34131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34131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341313" algn="l"/>
              </a:tabLst>
              <a:defRPr sz="2400">
                <a:solidFill>
                  <a:schemeClr val="tx1"/>
                </a:solidFill>
                <a:latin typeface="Times New Roman" pitchFamily="18" charset="0"/>
              </a:defRPr>
            </a:lvl9pPr>
          </a:lstStyle>
          <a:p>
            <a:pPr marL="342900" indent="-342900">
              <a:spcAft>
                <a:spcPts val="900"/>
              </a:spcAft>
              <a:buClr>
                <a:schemeClr val="tx1"/>
              </a:buClr>
              <a:buSzPct val="70000"/>
              <a:buFont typeface="Tahoma" panose="020B0604030504040204" pitchFamily="34" charset="0"/>
              <a:buChar char="•"/>
            </a:pPr>
            <a:r>
              <a:rPr lang="en-US" altLang="es-ES" sz="2000">
                <a:latin typeface="Tahoma" panose="020B0604030504040204" pitchFamily="34" charset="0"/>
                <a:ea typeface="Tahoma" panose="020B0604030504040204" pitchFamily="34" charset="0"/>
                <a:cs typeface="Tahoma" panose="020B0604030504040204" pitchFamily="34" charset="0"/>
              </a:rPr>
              <a:t>It’s all about communication</a:t>
            </a:r>
          </a:p>
          <a:p>
            <a:pPr marL="342900" indent="-342900">
              <a:spcAft>
                <a:spcPts val="900"/>
              </a:spcAft>
              <a:buClr>
                <a:schemeClr val="tx1"/>
              </a:buClr>
              <a:buSzPct val="70000"/>
              <a:buFont typeface="Tahoma" panose="020B0604030504040204" pitchFamily="34" charset="0"/>
              <a:buChar char="•"/>
            </a:pPr>
            <a:r>
              <a:rPr lang="en-US" altLang="es-ES" sz="2000">
                <a:latin typeface="Tahoma" panose="020B0604030504040204" pitchFamily="34" charset="0"/>
                <a:ea typeface="Tahoma" panose="020B0604030504040204" pitchFamily="34" charset="0"/>
                <a:cs typeface="Tahoma" panose="020B0604030504040204" pitchFamily="34" charset="0"/>
              </a:rPr>
              <a:t>Host employer must provide</a:t>
            </a:r>
            <a:br>
              <a:rPr lang="en-US" altLang="es-ES" sz="2000">
                <a:latin typeface="Tahoma" panose="020B0604030504040204" pitchFamily="34" charset="0"/>
                <a:ea typeface="Tahoma" panose="020B0604030504040204" pitchFamily="34" charset="0"/>
                <a:cs typeface="Tahoma" panose="020B0604030504040204" pitchFamily="34" charset="0"/>
              </a:rPr>
            </a:br>
            <a:r>
              <a:rPr lang="en-US" altLang="es-ES" sz="2000">
                <a:latin typeface="Tahoma" panose="020B0604030504040204" pitchFamily="34" charset="0"/>
                <a:ea typeface="Tahoma" panose="020B0604030504040204" pitchFamily="34" charset="0"/>
                <a:cs typeface="Tahoma" panose="020B0604030504040204" pitchFamily="34" charset="0"/>
              </a:rPr>
              <a:t>info about spaces pre entry</a:t>
            </a:r>
          </a:p>
          <a:p>
            <a:pPr marL="342900" indent="-342900">
              <a:spcAft>
                <a:spcPts val="900"/>
              </a:spcAft>
              <a:buClr>
                <a:schemeClr val="tx1"/>
              </a:buClr>
              <a:buSzPct val="70000"/>
              <a:buFont typeface="Tahoma" panose="020B0604030504040204" pitchFamily="34" charset="0"/>
              <a:buChar char="•"/>
            </a:pPr>
            <a:r>
              <a:rPr lang="en-US" altLang="es-ES" sz="2000">
                <a:latin typeface="Tahoma" panose="020B0604030504040204" pitchFamily="34" charset="0"/>
                <a:ea typeface="Tahoma" panose="020B0604030504040204" pitchFamily="34" charset="0"/>
                <a:cs typeface="Tahoma" panose="020B0604030504040204" pitchFamily="34" charset="0"/>
              </a:rPr>
              <a:t>Controlling Contractor must pass on info to entry employers pre-entry </a:t>
            </a:r>
          </a:p>
          <a:p>
            <a:pPr marL="342900" indent="-342900">
              <a:spcAft>
                <a:spcPts val="900"/>
              </a:spcAft>
              <a:buClr>
                <a:schemeClr val="tx1"/>
              </a:buClr>
              <a:buSzPct val="70000"/>
              <a:buFont typeface="Tahoma" panose="020B0604030504040204" pitchFamily="34" charset="0"/>
              <a:buChar char="•"/>
            </a:pPr>
            <a:r>
              <a:rPr lang="en-US" altLang="es-ES" sz="2000">
                <a:latin typeface="Tahoma" panose="020B0604030504040204" pitchFamily="34" charset="0"/>
                <a:ea typeface="Tahoma" panose="020B0604030504040204" pitchFamily="34" charset="0"/>
                <a:cs typeface="Tahoma" panose="020B0604030504040204" pitchFamily="34" charset="0"/>
              </a:rPr>
              <a:t>Entry employers must tell each</a:t>
            </a:r>
            <a:br>
              <a:rPr lang="en-US" altLang="es-ES" sz="2000">
                <a:latin typeface="Tahoma" panose="020B0604030504040204" pitchFamily="34" charset="0"/>
                <a:ea typeface="Tahoma" panose="020B0604030504040204" pitchFamily="34" charset="0"/>
                <a:cs typeface="Tahoma" panose="020B0604030504040204" pitchFamily="34" charset="0"/>
              </a:rPr>
            </a:br>
            <a:r>
              <a:rPr lang="en-US" altLang="es-ES" sz="2000">
                <a:latin typeface="Tahoma" panose="020B0604030504040204" pitchFamily="34" charset="0"/>
                <a:ea typeface="Tahoma" panose="020B0604030504040204" pitchFamily="34" charset="0"/>
                <a:cs typeface="Tahoma" panose="020B0604030504040204" pitchFamily="34" charset="0"/>
              </a:rPr>
              <a:t>other about hazards and inform</a:t>
            </a:r>
            <a:br>
              <a:rPr lang="en-US" altLang="es-ES" sz="2000">
                <a:latin typeface="Tahoma" panose="020B0604030504040204" pitchFamily="34" charset="0"/>
                <a:ea typeface="Tahoma" panose="020B0604030504040204" pitchFamily="34" charset="0"/>
                <a:cs typeface="Tahoma" panose="020B0604030504040204" pitchFamily="34" charset="0"/>
              </a:rPr>
            </a:br>
            <a:r>
              <a:rPr lang="en-US" altLang="es-ES" sz="2000">
                <a:latin typeface="Tahoma" panose="020B0604030504040204" pitchFamily="34" charset="0"/>
                <a:ea typeface="Tahoma" panose="020B0604030504040204" pitchFamily="34" charset="0"/>
                <a:cs typeface="Tahoma" panose="020B0604030504040204" pitchFamily="34" charset="0"/>
              </a:rPr>
              <a:t>the controlling contractor as well</a:t>
            </a:r>
          </a:p>
          <a:p>
            <a:pPr marL="342900" indent="-342900">
              <a:spcAft>
                <a:spcPts val="900"/>
              </a:spcAft>
              <a:buClr>
                <a:schemeClr val="tx1"/>
              </a:buClr>
              <a:buSzPct val="70000"/>
              <a:buFont typeface="Tahoma" panose="020B0604030504040204" pitchFamily="34" charset="0"/>
              <a:buChar char="•"/>
            </a:pPr>
            <a:r>
              <a:rPr lang="en-US" altLang="es-ES" sz="2000">
                <a:latin typeface="Tahoma" panose="020B0604030504040204" pitchFamily="34" charset="0"/>
                <a:ea typeface="Tahoma" panose="020B0604030504040204" pitchFamily="34" charset="0"/>
                <a:cs typeface="Tahoma" panose="020B0604030504040204" pitchFamily="34" charset="0"/>
              </a:rPr>
              <a:t>Everyone must communicate</a:t>
            </a:r>
            <a:br>
              <a:rPr lang="en-US" altLang="es-ES" sz="2000">
                <a:latin typeface="Tahoma" panose="020B0604030504040204" pitchFamily="34" charset="0"/>
                <a:ea typeface="Tahoma" panose="020B0604030504040204" pitchFamily="34" charset="0"/>
                <a:cs typeface="Tahoma" panose="020B0604030504040204" pitchFamily="34" charset="0"/>
              </a:rPr>
            </a:br>
            <a:r>
              <a:rPr lang="en-US" altLang="es-ES" sz="2000">
                <a:latin typeface="Tahoma" panose="020B0604030504040204" pitchFamily="34" charset="0"/>
                <a:ea typeface="Tahoma" panose="020B0604030504040204" pitchFamily="34" charset="0"/>
                <a:cs typeface="Tahoma" panose="020B0604030504040204" pitchFamily="34" charset="0"/>
              </a:rPr>
              <a:t>before and after entry</a:t>
            </a:r>
          </a:p>
        </p:txBody>
      </p:sp>
    </p:spTree>
    <p:extLst>
      <p:ext uri="{BB962C8B-B14F-4D97-AF65-F5344CB8AC3E}">
        <p14:creationId xmlns:p14="http://schemas.microsoft.com/office/powerpoint/2010/main" val="249179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0-#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0-#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par>
                                <p:cTn id="52" presetID="2" presetClass="entr" presetSubtype="1"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0-#ppt_h/2"/>
                                          </p:val>
                                        </p:tav>
                                        <p:tav tm="100000">
                                          <p:val>
                                            <p:strVal val="#ppt_y"/>
                                          </p:val>
                                        </p:tav>
                                      </p:tavLst>
                                    </p:anim>
                                  </p:childTnLst>
                                </p:cTn>
                              </p:par>
                              <p:par>
                                <p:cTn id="56" presetID="10"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2" presetClass="entr" presetSubtype="1"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0-#ppt_h/2"/>
                                          </p:val>
                                        </p:tav>
                                        <p:tav tm="100000">
                                          <p:val>
                                            <p:strVal val="#ppt_y"/>
                                          </p:val>
                                        </p:tav>
                                      </p:tavLst>
                                    </p:anim>
                                  </p:childTnLst>
                                </p:cTn>
                              </p:par>
                              <p:par>
                                <p:cTn id="67" presetID="16" presetClass="entr" presetSubtype="21"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arn(inVertical)">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grpId="0" nodeType="clickEffect">
                                  <p:stCondLst>
                                    <p:cond delay="0"/>
                                  </p:stCondLst>
                                  <p:childTnLst>
                                    <p:set>
                                      <p:cBhvr>
                                        <p:cTn id="79" dur="1" fill="hold">
                                          <p:stCondLst>
                                            <p:cond delay="0"/>
                                          </p:stCondLst>
                                        </p:cTn>
                                        <p:tgtEl>
                                          <p:spTgt spid="24">
                                            <p:txEl>
                                              <p:pRg st="0" end="0"/>
                                            </p:txEl>
                                          </p:spTgt>
                                        </p:tgtEl>
                                        <p:attrNameLst>
                                          <p:attrName>style.visibility</p:attrName>
                                        </p:attrNameLst>
                                      </p:cBhvr>
                                      <p:to>
                                        <p:strVal val="visible"/>
                                      </p:to>
                                    </p:set>
                                    <p:animEffect transition="in" filter="slide(fromBottom)">
                                      <p:cBhvr>
                                        <p:cTn id="80" dur="500"/>
                                        <p:tgtEl>
                                          <p:spTgt spid="24">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slide(fromBottom)">
                                      <p:cBhvr>
                                        <p:cTn id="85" dur="500"/>
                                        <p:tgtEl>
                                          <p:spTgt spid="24">
                                            <p:txEl>
                                              <p:pRg st="1" end="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4" fill="hold" grpId="0" nodeType="clickEffect">
                                  <p:stCondLst>
                                    <p:cond delay="0"/>
                                  </p:stCondLst>
                                  <p:childTnLst>
                                    <p:set>
                                      <p:cBhvr>
                                        <p:cTn id="89" dur="1" fill="hold">
                                          <p:stCondLst>
                                            <p:cond delay="0"/>
                                          </p:stCondLst>
                                        </p:cTn>
                                        <p:tgtEl>
                                          <p:spTgt spid="24">
                                            <p:txEl>
                                              <p:pRg st="2" end="2"/>
                                            </p:txEl>
                                          </p:spTgt>
                                        </p:tgtEl>
                                        <p:attrNameLst>
                                          <p:attrName>style.visibility</p:attrName>
                                        </p:attrNameLst>
                                      </p:cBhvr>
                                      <p:to>
                                        <p:strVal val="visible"/>
                                      </p:to>
                                    </p:set>
                                    <p:animEffect transition="in" filter="slide(fromBottom)">
                                      <p:cBhvr>
                                        <p:cTn id="90" dur="500"/>
                                        <p:tgtEl>
                                          <p:spTgt spid="24">
                                            <p:txEl>
                                              <p:pRg st="2" end="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ntr" presetSubtype="4" fill="hold" grpId="0" nodeType="clickEffect">
                                  <p:stCondLst>
                                    <p:cond delay="0"/>
                                  </p:stCondLst>
                                  <p:childTnLst>
                                    <p:set>
                                      <p:cBhvr>
                                        <p:cTn id="94" dur="1" fill="hold">
                                          <p:stCondLst>
                                            <p:cond delay="0"/>
                                          </p:stCondLst>
                                        </p:cTn>
                                        <p:tgtEl>
                                          <p:spTgt spid="24">
                                            <p:txEl>
                                              <p:pRg st="3" end="3"/>
                                            </p:txEl>
                                          </p:spTgt>
                                        </p:tgtEl>
                                        <p:attrNameLst>
                                          <p:attrName>style.visibility</p:attrName>
                                        </p:attrNameLst>
                                      </p:cBhvr>
                                      <p:to>
                                        <p:strVal val="visible"/>
                                      </p:to>
                                    </p:set>
                                    <p:animEffect transition="in" filter="slide(fromBottom)">
                                      <p:cBhvr>
                                        <p:cTn id="95" dur="500"/>
                                        <p:tgtEl>
                                          <p:spTgt spid="24">
                                            <p:txEl>
                                              <p:pRg st="3" end="3"/>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2" presetClass="entr" presetSubtype="4" fill="hold" grpId="0" nodeType="clickEffect">
                                  <p:stCondLst>
                                    <p:cond delay="0"/>
                                  </p:stCondLst>
                                  <p:childTnLst>
                                    <p:set>
                                      <p:cBhvr>
                                        <p:cTn id="99" dur="1" fill="hold">
                                          <p:stCondLst>
                                            <p:cond delay="0"/>
                                          </p:stCondLst>
                                        </p:cTn>
                                        <p:tgtEl>
                                          <p:spTgt spid="24">
                                            <p:txEl>
                                              <p:pRg st="4" end="4"/>
                                            </p:txEl>
                                          </p:spTgt>
                                        </p:tgtEl>
                                        <p:attrNameLst>
                                          <p:attrName>style.visibility</p:attrName>
                                        </p:attrNameLst>
                                      </p:cBhvr>
                                      <p:to>
                                        <p:strVal val="visible"/>
                                      </p:to>
                                    </p:set>
                                    <p:animEffect transition="in" filter="slide(fromBottom)">
                                      <p:cBhvr>
                                        <p:cTn id="100"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nimBg="1"/>
      <p:bldP spid="7" grpId="0" animBg="1"/>
      <p:bldP spid="8" grpId="0"/>
      <p:bldP spid="9" grpId="0" animBg="1"/>
      <p:bldP spid="10" grpId="0"/>
      <p:bldP spid="11" grpId="0" animBg="1"/>
      <p:bldP spid="12" grpId="0" animBg="1"/>
      <p:bldP spid="13" grpId="0" animBg="1"/>
      <p:bldP spid="14" grpId="0"/>
      <p:bldP spid="15" grpId="0"/>
      <p:bldP spid="16" grpId="0" animBg="1"/>
      <p:bldP spid="17" grpId="0" animBg="1"/>
      <p:bldP spid="18" grpId="0"/>
      <p:bldP spid="19" grpId="0" animBg="1"/>
      <p:bldP spid="20" grpId="0" animBg="1"/>
      <p:bldP spid="21" grpId="0" animBg="1"/>
      <p:bldP spid="22" grpId="0" animBg="1"/>
      <p:bldP spid="23" grpId="0"/>
      <p:bldP spid="24" grpId="0" uiExpand="1"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0"/>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21</a:t>
            </a:fld>
            <a:endParaRPr lang="en-US" altLang="en-US">
              <a:solidFill>
                <a:srgbClr val="000000"/>
              </a:solidFill>
              <a:latin typeface="Arial" panose="020B0604020202020204" pitchFamily="34" charset="0"/>
            </a:endParaRPr>
          </a:p>
        </p:txBody>
      </p:sp>
      <p:sp>
        <p:nvSpPr>
          <p:cNvPr id="4" name="Rectangle 2">
            <a:extLst>
              <a:ext uri="{FF2B5EF4-FFF2-40B4-BE49-F238E27FC236}">
                <a16:creationId xmlns:a16="http://schemas.microsoft.com/office/drawing/2014/main" id="{FDCFD1FC-AB5C-44E6-9E2D-8E9F8BC6EE92}"/>
              </a:ext>
            </a:extLst>
          </p:cNvPr>
          <p:cNvSpPr txBox="1">
            <a:spLocks noChangeArrowheads="1"/>
          </p:cNvSpPr>
          <p:nvPr/>
        </p:nvSpPr>
        <p:spPr bwMode="auto">
          <a:xfrm>
            <a:off x="309418" y="770136"/>
            <a:ext cx="7691582"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s-ES" sz="2400" b="1">
                <a:latin typeface="Tahoma" panose="020B0604030504040204" pitchFamily="34" charset="0"/>
                <a:ea typeface="Tahoma" panose="020B0604030504040204" pitchFamily="34" charset="0"/>
                <a:cs typeface="Tahoma" panose="020B0604030504040204" pitchFamily="34" charset="0"/>
              </a:rPr>
              <a:t>Training is Required Before Confined Space Work </a:t>
            </a:r>
          </a:p>
        </p:txBody>
      </p:sp>
      <p:sp>
        <p:nvSpPr>
          <p:cNvPr id="5" name="Text Box 6">
            <a:extLst>
              <a:ext uri="{FF2B5EF4-FFF2-40B4-BE49-F238E27FC236}">
                <a16:creationId xmlns:a16="http://schemas.microsoft.com/office/drawing/2014/main" id="{852F6525-5B8D-45A8-AC6D-28FD9224D83E}"/>
              </a:ext>
            </a:extLst>
          </p:cNvPr>
          <p:cNvSpPr txBox="1">
            <a:spLocks noChangeArrowheads="1"/>
          </p:cNvSpPr>
          <p:nvPr/>
        </p:nvSpPr>
        <p:spPr bwMode="auto">
          <a:xfrm>
            <a:off x="309418" y="1259259"/>
            <a:ext cx="7374082"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5000"/>
              </a:lnSpc>
            </a:pPr>
            <a:r>
              <a:rPr lang="en-US" altLang="es-ES" b="1">
                <a:solidFill>
                  <a:srgbClr val="FF0000"/>
                </a:solidFill>
                <a:latin typeface="Tahoma" panose="020B0604030504040204" pitchFamily="34" charset="0"/>
                <a:ea typeface="Tahoma" panose="020B0604030504040204" pitchFamily="34" charset="0"/>
                <a:cs typeface="Tahoma" panose="020B0604030504040204" pitchFamily="34" charset="0"/>
              </a:rPr>
              <a:t>Many workers have little or no training</a:t>
            </a:r>
          </a:p>
        </p:txBody>
      </p:sp>
      <p:graphicFrame>
        <p:nvGraphicFramePr>
          <p:cNvPr id="8" name="Chart 7">
            <a:extLst>
              <a:ext uri="{FF2B5EF4-FFF2-40B4-BE49-F238E27FC236}">
                <a16:creationId xmlns:a16="http://schemas.microsoft.com/office/drawing/2014/main" id="{901C0694-0498-40F6-B10C-D0E54E25B414}"/>
              </a:ext>
            </a:extLst>
          </p:cNvPr>
          <p:cNvGraphicFramePr/>
          <p:nvPr>
            <p:extLst>
              <p:ext uri="{D42A27DB-BD31-4B8C-83A1-F6EECF244321}">
                <p14:modId xmlns:p14="http://schemas.microsoft.com/office/powerpoint/2010/main" val="718446011"/>
              </p:ext>
            </p:extLst>
          </p:nvPr>
        </p:nvGraphicFramePr>
        <p:xfrm>
          <a:off x="2127777" y="1722601"/>
          <a:ext cx="4888445" cy="44591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17">
            <a:extLst>
              <a:ext uri="{FF2B5EF4-FFF2-40B4-BE49-F238E27FC236}">
                <a16:creationId xmlns:a16="http://schemas.microsoft.com/office/drawing/2014/main" id="{E46B9AFE-98E6-4D7E-9F9A-2DAB89B57777}"/>
              </a:ext>
            </a:extLst>
          </p:cNvPr>
          <p:cNvSpPr>
            <a:spLocks noChangeArrowheads="1"/>
          </p:cNvSpPr>
          <p:nvPr/>
        </p:nvSpPr>
        <p:spPr bwMode="auto">
          <a:xfrm>
            <a:off x="1274445" y="2430199"/>
            <a:ext cx="13144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s-ES" sz="1600">
                <a:latin typeface="Tahoma" panose="020B0604030504040204" pitchFamily="34" charset="0"/>
                <a:ea typeface="Tahoma" panose="020B0604030504040204" pitchFamily="34" charset="0"/>
                <a:cs typeface="Tahoma" panose="020B0604030504040204" pitchFamily="34" charset="0"/>
              </a:rPr>
              <a:t>On-the-job</a:t>
            </a:r>
          </a:p>
          <a:p>
            <a:pPr algn="ctr"/>
            <a:r>
              <a:rPr lang="en-US" altLang="es-ES" sz="1600">
                <a:latin typeface="Tahoma" panose="020B0604030504040204" pitchFamily="34" charset="0"/>
                <a:ea typeface="Tahoma" panose="020B0604030504040204" pitchFamily="34" charset="0"/>
                <a:cs typeface="Tahoma" panose="020B0604030504040204" pitchFamily="34" charset="0"/>
              </a:rPr>
              <a:t>safety training</a:t>
            </a:r>
          </a:p>
          <a:p>
            <a:pPr algn="ctr"/>
            <a:r>
              <a:rPr lang="en-US" altLang="es-ES" sz="1600">
                <a:solidFill>
                  <a:srgbClr val="FF0000"/>
                </a:solidFill>
                <a:latin typeface="Tahoma" panose="020B0604030504040204" pitchFamily="34" charset="0"/>
                <a:ea typeface="Tahoma" panose="020B0604030504040204" pitchFamily="34" charset="0"/>
                <a:cs typeface="Tahoma" panose="020B0604030504040204" pitchFamily="34" charset="0"/>
              </a:rPr>
              <a:t>(41%)</a:t>
            </a:r>
            <a:endParaRPr lang="en-US" altLang="es-ES" sz="1500">
              <a:latin typeface="Tahoma" panose="020B0604030504040204" pitchFamily="34" charset="0"/>
              <a:ea typeface="Tahoma" panose="020B0604030504040204" pitchFamily="34" charset="0"/>
              <a:cs typeface="Tahoma" panose="020B0604030504040204" pitchFamily="34" charset="0"/>
            </a:endParaRPr>
          </a:p>
        </p:txBody>
      </p:sp>
      <p:sp>
        <p:nvSpPr>
          <p:cNvPr id="10" name="Rectangle 18">
            <a:extLst>
              <a:ext uri="{FF2B5EF4-FFF2-40B4-BE49-F238E27FC236}">
                <a16:creationId xmlns:a16="http://schemas.microsoft.com/office/drawing/2014/main" id="{4BDBAE58-F744-4F5D-94EB-8D669BCC367A}"/>
              </a:ext>
            </a:extLst>
          </p:cNvPr>
          <p:cNvSpPr>
            <a:spLocks noChangeArrowheads="1"/>
          </p:cNvSpPr>
          <p:nvPr/>
        </p:nvSpPr>
        <p:spPr bwMode="auto">
          <a:xfrm>
            <a:off x="6283325" y="2349705"/>
            <a:ext cx="18859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ES" sz="1600">
                <a:latin typeface="Tahoma" panose="020B0604030504040204" pitchFamily="34" charset="0"/>
                <a:ea typeface="Tahoma" panose="020B0604030504040204" pitchFamily="34" charset="0"/>
                <a:cs typeface="Tahoma" panose="020B0604030504040204" pitchFamily="34" charset="0"/>
              </a:rPr>
              <a:t>No training </a:t>
            </a:r>
            <a:r>
              <a:rPr lang="en-US" altLang="es-ES" sz="1600">
                <a:solidFill>
                  <a:srgbClr val="FF0000"/>
                </a:solidFill>
                <a:latin typeface="Tahoma" panose="020B0604030504040204" pitchFamily="34" charset="0"/>
                <a:ea typeface="Tahoma" panose="020B0604030504040204" pitchFamily="34" charset="0"/>
                <a:cs typeface="Tahoma" panose="020B0604030504040204" pitchFamily="34" charset="0"/>
              </a:rPr>
              <a:t>(34%)</a:t>
            </a:r>
            <a:endParaRPr lang="en-US" altLang="es-ES" sz="1600">
              <a:latin typeface="Tahoma" panose="020B0604030504040204" pitchFamily="34" charset="0"/>
              <a:ea typeface="Tahoma" panose="020B0604030504040204" pitchFamily="34" charset="0"/>
              <a:cs typeface="Tahoma" panose="020B0604030504040204" pitchFamily="34" charset="0"/>
            </a:endParaRPr>
          </a:p>
        </p:txBody>
      </p:sp>
      <p:sp>
        <p:nvSpPr>
          <p:cNvPr id="11" name="Rectangle 19">
            <a:extLst>
              <a:ext uri="{FF2B5EF4-FFF2-40B4-BE49-F238E27FC236}">
                <a16:creationId xmlns:a16="http://schemas.microsoft.com/office/drawing/2014/main" id="{99419B9E-9D2F-468D-BE94-83C41075EE28}"/>
              </a:ext>
            </a:extLst>
          </p:cNvPr>
          <p:cNvSpPr>
            <a:spLocks noChangeArrowheads="1"/>
          </p:cNvSpPr>
          <p:nvPr/>
        </p:nvSpPr>
        <p:spPr bwMode="auto">
          <a:xfrm>
            <a:off x="6253648" y="5357611"/>
            <a:ext cx="156004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s-ES" sz="1600">
                <a:latin typeface="Tahoma" panose="020B0604030504040204" pitchFamily="34" charset="0"/>
                <a:ea typeface="Tahoma" panose="020B0604030504040204" pitchFamily="34" charset="0"/>
                <a:cs typeface="Tahoma" panose="020B0604030504040204" pitchFamily="34" charset="0"/>
              </a:rPr>
              <a:t>Confined space</a:t>
            </a:r>
          </a:p>
          <a:p>
            <a:pPr algn="ctr"/>
            <a:r>
              <a:rPr lang="en-US" altLang="es-ES" sz="1600">
                <a:latin typeface="Tahoma" panose="020B0604030504040204" pitchFamily="34" charset="0"/>
                <a:ea typeface="Tahoma" panose="020B0604030504040204" pitchFamily="34" charset="0"/>
                <a:cs typeface="Tahoma" panose="020B0604030504040204" pitchFamily="34" charset="0"/>
              </a:rPr>
              <a:t>training </a:t>
            </a:r>
          </a:p>
          <a:p>
            <a:pPr algn="ctr"/>
            <a:r>
              <a:rPr lang="en-US" altLang="es-ES" sz="1600">
                <a:solidFill>
                  <a:srgbClr val="FF0000"/>
                </a:solidFill>
                <a:latin typeface="Tahoma" panose="020B0604030504040204" pitchFamily="34" charset="0"/>
                <a:ea typeface="Tahoma" panose="020B0604030504040204" pitchFamily="34" charset="0"/>
                <a:cs typeface="Tahoma" panose="020B0604030504040204" pitchFamily="34" charset="0"/>
              </a:rPr>
              <a:t>(6%)</a:t>
            </a:r>
            <a:endParaRPr lang="en-US" altLang="es-ES" sz="1500">
              <a:latin typeface="Tahoma" panose="020B0604030504040204" pitchFamily="34" charset="0"/>
              <a:ea typeface="Tahoma" panose="020B0604030504040204" pitchFamily="34" charset="0"/>
              <a:cs typeface="Tahoma" panose="020B0604030504040204" pitchFamily="34" charset="0"/>
            </a:endParaRPr>
          </a:p>
        </p:txBody>
      </p:sp>
      <p:sp>
        <p:nvSpPr>
          <p:cNvPr id="12" name="Rectangle 20">
            <a:extLst>
              <a:ext uri="{FF2B5EF4-FFF2-40B4-BE49-F238E27FC236}">
                <a16:creationId xmlns:a16="http://schemas.microsoft.com/office/drawing/2014/main" id="{A7077B05-6745-4E20-95BE-0E2C66F4690D}"/>
              </a:ext>
            </a:extLst>
          </p:cNvPr>
          <p:cNvSpPr>
            <a:spLocks noChangeArrowheads="1"/>
          </p:cNvSpPr>
          <p:nvPr/>
        </p:nvSpPr>
        <p:spPr bwMode="auto">
          <a:xfrm>
            <a:off x="3722370" y="5954612"/>
            <a:ext cx="16573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s-ES" sz="1600">
                <a:latin typeface="Tahoma" panose="020B0604030504040204" pitchFamily="34" charset="0"/>
                <a:ea typeface="Tahoma" panose="020B0604030504040204" pitchFamily="34" charset="0"/>
                <a:cs typeface="Tahoma" panose="020B0604030504040204" pitchFamily="34" charset="0"/>
              </a:rPr>
              <a:t>Classroom </a:t>
            </a:r>
          </a:p>
          <a:p>
            <a:pPr algn="ctr"/>
            <a:r>
              <a:rPr lang="en-US" altLang="es-ES" sz="1600">
                <a:latin typeface="Tahoma" panose="020B0604030504040204" pitchFamily="34" charset="0"/>
                <a:ea typeface="Tahoma" panose="020B0604030504040204" pitchFamily="34" charset="0"/>
                <a:cs typeface="Tahoma" panose="020B0604030504040204" pitchFamily="34" charset="0"/>
              </a:rPr>
              <a:t>safety training</a:t>
            </a:r>
          </a:p>
          <a:p>
            <a:pPr algn="ctr"/>
            <a:r>
              <a:rPr lang="en-US" altLang="es-ES" sz="1600">
                <a:solidFill>
                  <a:srgbClr val="FF0000"/>
                </a:solidFill>
                <a:latin typeface="Tahoma" panose="020B0604030504040204" pitchFamily="34" charset="0"/>
                <a:ea typeface="Tahoma" panose="020B0604030504040204" pitchFamily="34" charset="0"/>
                <a:cs typeface="Tahoma" panose="020B0604030504040204" pitchFamily="34" charset="0"/>
              </a:rPr>
              <a:t>(19%)</a:t>
            </a:r>
            <a:endParaRPr lang="en-US" altLang="es-ES" sz="15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 Box 14">
            <a:extLst>
              <a:ext uri="{FF2B5EF4-FFF2-40B4-BE49-F238E27FC236}">
                <a16:creationId xmlns:a16="http://schemas.microsoft.com/office/drawing/2014/main" id="{75DCBE50-F6C4-4236-AEC1-B992C853343F}"/>
              </a:ext>
            </a:extLst>
          </p:cNvPr>
          <p:cNvSpPr txBox="1">
            <a:spLocks noChangeArrowheads="1"/>
          </p:cNvSpPr>
          <p:nvPr/>
        </p:nvSpPr>
        <p:spPr bwMode="auto">
          <a:xfrm>
            <a:off x="9524" y="5202098"/>
            <a:ext cx="2548890" cy="1505027"/>
          </a:xfrm>
          <a:prstGeom prst="rect">
            <a:avLst/>
          </a:prstGeom>
          <a:noFill/>
          <a:ln>
            <a:noFill/>
          </a:ln>
          <a:effectLst/>
          <a:extLst>
            <a:ext uri="{909E8E84-426E-40DD-AFC4-6F175D3DCCD1}">
              <a14:hiddenFill xmlns:a14="http://schemas.microsoft.com/office/drawing/2010/main">
                <a:solidFill>
                  <a:srgbClr val="FFCC00">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85000"/>
              </a:lnSpc>
            </a:pPr>
            <a:r>
              <a:rPr lang="en-US" altLang="es-ES" sz="1800" b="1">
                <a:solidFill>
                  <a:srgbClr val="FF0000"/>
                </a:solidFill>
                <a:latin typeface="Tahoma" panose="020B0604030504040204" pitchFamily="34" charset="0"/>
                <a:ea typeface="Tahoma" panose="020B0604030504040204" pitchFamily="34" charset="0"/>
                <a:cs typeface="Tahoma" panose="020B0604030504040204" pitchFamily="34" charset="0"/>
              </a:rPr>
              <a:t>Confined Space Deaths</a:t>
            </a:r>
          </a:p>
          <a:p>
            <a:pPr algn="ctr">
              <a:lnSpc>
                <a:spcPct val="85000"/>
              </a:lnSpc>
            </a:pPr>
            <a:endParaRPr lang="en-US" altLang="es-ES" sz="1800" b="1">
              <a:solidFill>
                <a:srgbClr val="008000"/>
              </a:solidFill>
              <a:latin typeface="Tahoma" panose="020B0604030504040204" pitchFamily="34" charset="0"/>
              <a:ea typeface="Tahoma" panose="020B0604030504040204" pitchFamily="34" charset="0"/>
              <a:cs typeface="Tahoma" panose="020B0604030504040204" pitchFamily="34" charset="0"/>
            </a:endParaRPr>
          </a:p>
          <a:p>
            <a:pPr algn="ctr">
              <a:lnSpc>
                <a:spcPct val="85000"/>
              </a:lnSpc>
            </a:pPr>
            <a:r>
              <a:rPr lang="en-US" altLang="es-ES" sz="1800">
                <a:solidFill>
                  <a:srgbClr val="000066"/>
                </a:solidFill>
                <a:latin typeface="Tahoma" panose="020B0604030504040204" pitchFamily="34" charset="0"/>
                <a:ea typeface="Tahoma" panose="020B0604030504040204" pitchFamily="34" charset="0"/>
                <a:cs typeface="Tahoma" panose="020B0604030504040204" pitchFamily="34" charset="0"/>
              </a:rPr>
              <a:t>75% of those killed had no training or only on-the-job training.</a:t>
            </a:r>
            <a:endParaRPr lang="en-US" altLang="es-ES" sz="1800" i="1">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417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0"/>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22</a:t>
            </a:fld>
            <a:endParaRPr lang="en-US" altLang="en-US">
              <a:solidFill>
                <a:srgbClr val="000000"/>
              </a:solidFill>
              <a:latin typeface="Arial" panose="020B0604020202020204" pitchFamily="34" charset="0"/>
            </a:endParaRPr>
          </a:p>
        </p:txBody>
      </p:sp>
      <p:sp>
        <p:nvSpPr>
          <p:cNvPr id="4" name="Rectangle 2">
            <a:extLst>
              <a:ext uri="{FF2B5EF4-FFF2-40B4-BE49-F238E27FC236}">
                <a16:creationId xmlns:a16="http://schemas.microsoft.com/office/drawing/2014/main" id="{B65E15A0-5EDA-474C-8C81-00AB5BA4D39F}"/>
              </a:ext>
            </a:extLst>
          </p:cNvPr>
          <p:cNvSpPr txBox="1">
            <a:spLocks noChangeArrowheads="1"/>
          </p:cNvSpPr>
          <p:nvPr/>
        </p:nvSpPr>
        <p:spPr bwMode="auto">
          <a:xfrm>
            <a:off x="142817" y="790794"/>
            <a:ext cx="4000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s-ES" sz="2400" b="1">
                <a:latin typeface="Tahoma" panose="020B0604030504040204" pitchFamily="34" charset="0"/>
                <a:ea typeface="Tahoma" panose="020B0604030504040204" pitchFamily="34" charset="0"/>
                <a:cs typeface="Tahoma" panose="020B0604030504040204" pitchFamily="34" charset="0"/>
              </a:rPr>
              <a:t>Three Types of Workers </a:t>
            </a:r>
          </a:p>
        </p:txBody>
      </p:sp>
      <p:sp>
        <p:nvSpPr>
          <p:cNvPr id="5" name="Text Box 6">
            <a:extLst>
              <a:ext uri="{FF2B5EF4-FFF2-40B4-BE49-F238E27FC236}">
                <a16:creationId xmlns:a16="http://schemas.microsoft.com/office/drawing/2014/main" id="{D3EF0FB1-8580-4A16-85D6-42BACF4943AF}"/>
              </a:ext>
            </a:extLst>
          </p:cNvPr>
          <p:cNvSpPr txBox="1">
            <a:spLocks noChangeArrowheads="1"/>
          </p:cNvSpPr>
          <p:nvPr/>
        </p:nvSpPr>
        <p:spPr bwMode="auto">
          <a:xfrm>
            <a:off x="142817" y="1351730"/>
            <a:ext cx="5686483"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pPr>
            <a:r>
              <a:rPr lang="en-US" altLang="es-ES" b="1">
                <a:solidFill>
                  <a:srgbClr val="FF0000"/>
                </a:solidFill>
                <a:latin typeface="Tahoma" panose="020B0604030504040204" pitchFamily="34" charset="0"/>
                <a:ea typeface="Tahoma" panose="020B0604030504040204" pitchFamily="34" charset="0"/>
                <a:cs typeface="Tahoma" panose="020B0604030504040204" pitchFamily="34" charset="0"/>
              </a:rPr>
              <a:t>Authorized entrant, attendant, </a:t>
            </a:r>
            <a:br>
              <a:rPr lang="en-US" altLang="es-ES" b="1">
                <a:solidFill>
                  <a:srgbClr val="FF0000"/>
                </a:solidFill>
                <a:latin typeface="Tahoma" panose="020B0604030504040204" pitchFamily="34" charset="0"/>
                <a:ea typeface="Tahoma" panose="020B0604030504040204" pitchFamily="34" charset="0"/>
                <a:cs typeface="Tahoma" panose="020B0604030504040204" pitchFamily="34" charset="0"/>
              </a:rPr>
            </a:br>
            <a:r>
              <a:rPr lang="en-US" altLang="es-ES" b="1">
                <a:solidFill>
                  <a:srgbClr val="FF0000"/>
                </a:solidFill>
                <a:latin typeface="Tahoma" panose="020B0604030504040204" pitchFamily="34" charset="0"/>
                <a:ea typeface="Tahoma" panose="020B0604030504040204" pitchFamily="34" charset="0"/>
                <a:cs typeface="Tahoma" panose="020B0604030504040204" pitchFamily="34" charset="0"/>
              </a:rPr>
              <a:t>and supervisor</a:t>
            </a:r>
          </a:p>
        </p:txBody>
      </p:sp>
      <p:pic>
        <p:nvPicPr>
          <p:cNvPr id="6" name="Picture 26" descr="11">
            <a:extLst>
              <a:ext uri="{FF2B5EF4-FFF2-40B4-BE49-F238E27FC236}">
                <a16:creationId xmlns:a16="http://schemas.microsoft.com/office/drawing/2014/main" id="{C2E0AA57-5B16-49FE-BE57-1946BEAF0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789" y="975090"/>
            <a:ext cx="2798453" cy="305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4358130-8B8D-4AFE-AC8E-BDDB6BC4AC51}"/>
              </a:ext>
            </a:extLst>
          </p:cNvPr>
          <p:cNvSpPr txBox="1"/>
          <p:nvPr/>
        </p:nvSpPr>
        <p:spPr>
          <a:xfrm>
            <a:off x="162617" y="2067242"/>
            <a:ext cx="4225983" cy="369332"/>
          </a:xfrm>
          <a:prstGeom prst="rect">
            <a:avLst/>
          </a:prstGeom>
          <a:noFill/>
        </p:spPr>
        <p:txBody>
          <a:bodyPr wrap="square">
            <a:spAutoFit/>
          </a:bodyPr>
          <a:lstStyle/>
          <a:p>
            <a:r>
              <a:rPr lang="en-US" altLang="es-ES" b="1">
                <a:solidFill>
                  <a:srgbClr val="000066"/>
                </a:solidFill>
                <a:latin typeface="Tahoma" panose="020B0604030504040204" pitchFamily="34" charset="0"/>
                <a:ea typeface="Tahoma" panose="020B0604030504040204" pitchFamily="34" charset="0"/>
                <a:cs typeface="Tahoma" panose="020B0604030504040204" pitchFamily="34" charset="0"/>
              </a:rPr>
              <a:t>Authorized entrant must:</a:t>
            </a:r>
            <a:endParaRPr lang="en-US"/>
          </a:p>
        </p:txBody>
      </p:sp>
      <p:sp>
        <p:nvSpPr>
          <p:cNvPr id="10" name="TextBox 9">
            <a:extLst>
              <a:ext uri="{FF2B5EF4-FFF2-40B4-BE49-F238E27FC236}">
                <a16:creationId xmlns:a16="http://schemas.microsoft.com/office/drawing/2014/main" id="{4F6638AE-8E8C-4D44-91B7-9EAEDAFBDF99}"/>
              </a:ext>
            </a:extLst>
          </p:cNvPr>
          <p:cNvSpPr txBox="1"/>
          <p:nvPr/>
        </p:nvSpPr>
        <p:spPr>
          <a:xfrm>
            <a:off x="346017" y="2450648"/>
            <a:ext cx="6065559" cy="535531"/>
          </a:xfrm>
          <a:prstGeom prst="rect">
            <a:avLst/>
          </a:prstGeom>
          <a:noFill/>
        </p:spPr>
        <p:txBody>
          <a:bodyPr wrap="square">
            <a:spAutoFit/>
          </a:bodyPr>
          <a:lstStyle/>
          <a:p>
            <a:pPr marL="214313" indent="-214313">
              <a:lnSpc>
                <a:spcPct val="90000"/>
              </a:lnSpc>
              <a:spcBef>
                <a:spcPct val="30000"/>
              </a:spcBef>
              <a:buFont typeface="Arial" panose="020B0604020202020204" pitchFamily="34" charset="0"/>
              <a:buChar char="•"/>
            </a:pPr>
            <a:r>
              <a:rPr lang="en-US" altLang="es-ES" sz="1600">
                <a:latin typeface="Tahoma" panose="020B0604030504040204" pitchFamily="34" charset="0"/>
                <a:ea typeface="Tahoma" panose="020B0604030504040204" pitchFamily="34" charset="0"/>
                <a:cs typeface="Tahoma" panose="020B0604030504040204" pitchFamily="34" charset="0"/>
              </a:rPr>
              <a:t>Know the hazards you may face during entry, including symptoms, signs, and consequences of exposure</a:t>
            </a:r>
          </a:p>
        </p:txBody>
      </p:sp>
      <p:sp>
        <p:nvSpPr>
          <p:cNvPr id="13" name="TextBox 12">
            <a:extLst>
              <a:ext uri="{FF2B5EF4-FFF2-40B4-BE49-F238E27FC236}">
                <a16:creationId xmlns:a16="http://schemas.microsoft.com/office/drawing/2014/main" id="{18AD0D9E-5558-4E95-B02B-950299F1EF87}"/>
              </a:ext>
            </a:extLst>
          </p:cNvPr>
          <p:cNvSpPr txBox="1"/>
          <p:nvPr/>
        </p:nvSpPr>
        <p:spPr>
          <a:xfrm>
            <a:off x="346017" y="3544850"/>
            <a:ext cx="5964112" cy="757130"/>
          </a:xfrm>
          <a:prstGeom prst="rect">
            <a:avLst/>
          </a:prstGeom>
          <a:noFill/>
        </p:spPr>
        <p:txBody>
          <a:bodyPr wrap="square">
            <a:spAutoFit/>
          </a:bodyPr>
          <a:lstStyle/>
          <a:p>
            <a:pPr marL="214313" indent="-214313">
              <a:lnSpc>
                <a:spcPct val="90000"/>
              </a:lnSpc>
              <a:spcBef>
                <a:spcPct val="30000"/>
              </a:spcBef>
              <a:buFont typeface="Arial" panose="020B0604020202020204" pitchFamily="34" charset="0"/>
              <a:buChar char="•"/>
            </a:pPr>
            <a:r>
              <a:rPr lang="en-US" altLang="es-ES" sz="1600">
                <a:latin typeface="Tahoma" panose="020B0604030504040204" pitchFamily="34" charset="0"/>
                <a:ea typeface="Tahoma" panose="020B0604030504040204" pitchFamily="34" charset="0"/>
                <a:cs typeface="Tahoma" panose="020B0604030504040204" pitchFamily="34" charset="0"/>
              </a:rPr>
              <a:t>Communicate with the attendant as necessary to enable the attendant to monitor your status and alert entrants of any need to evacuate</a:t>
            </a:r>
          </a:p>
        </p:txBody>
      </p:sp>
      <p:sp>
        <p:nvSpPr>
          <p:cNvPr id="15" name="TextBox 14">
            <a:extLst>
              <a:ext uri="{FF2B5EF4-FFF2-40B4-BE49-F238E27FC236}">
                <a16:creationId xmlns:a16="http://schemas.microsoft.com/office/drawing/2014/main" id="{8DA7A226-DC65-47A4-8DE1-94EE515D31B1}"/>
              </a:ext>
            </a:extLst>
          </p:cNvPr>
          <p:cNvSpPr txBox="1"/>
          <p:nvPr/>
        </p:nvSpPr>
        <p:spPr>
          <a:xfrm>
            <a:off x="346017" y="4443777"/>
            <a:ext cx="8085166" cy="535531"/>
          </a:xfrm>
          <a:prstGeom prst="rect">
            <a:avLst/>
          </a:prstGeom>
          <a:noFill/>
        </p:spPr>
        <p:txBody>
          <a:bodyPr wrap="square">
            <a:spAutoFit/>
          </a:bodyPr>
          <a:lstStyle/>
          <a:p>
            <a:pPr marL="214313" indent="-214313">
              <a:lnSpc>
                <a:spcPct val="90000"/>
              </a:lnSpc>
              <a:spcBef>
                <a:spcPct val="30000"/>
              </a:spcBef>
              <a:buFont typeface="Arial" panose="020B0604020202020204" pitchFamily="34" charset="0"/>
              <a:buChar char="•"/>
            </a:pPr>
            <a:r>
              <a:rPr lang="en-US" altLang="es-ES" sz="1600">
                <a:latin typeface="Tahoma" panose="020B0604030504040204" pitchFamily="34" charset="0"/>
                <a:ea typeface="Tahoma" panose="020B0604030504040204" pitchFamily="34" charset="0"/>
                <a:cs typeface="Tahoma" panose="020B0604030504040204" pitchFamily="34" charset="0"/>
              </a:rPr>
              <a:t>Alert the attendant whenever you detect any warning sign or symptom of exposure to a dangerous situation or a prohibited condition</a:t>
            </a:r>
          </a:p>
        </p:txBody>
      </p:sp>
      <p:sp>
        <p:nvSpPr>
          <p:cNvPr id="17" name="TextBox 16">
            <a:extLst>
              <a:ext uri="{FF2B5EF4-FFF2-40B4-BE49-F238E27FC236}">
                <a16:creationId xmlns:a16="http://schemas.microsoft.com/office/drawing/2014/main" id="{8FF3B329-10F1-4124-8127-07D066B23226}"/>
              </a:ext>
            </a:extLst>
          </p:cNvPr>
          <p:cNvSpPr txBox="1"/>
          <p:nvPr/>
        </p:nvSpPr>
        <p:spPr>
          <a:xfrm>
            <a:off x="346017" y="5141655"/>
            <a:ext cx="7815003" cy="757130"/>
          </a:xfrm>
          <a:prstGeom prst="rect">
            <a:avLst/>
          </a:prstGeom>
          <a:noFill/>
        </p:spPr>
        <p:txBody>
          <a:bodyPr wrap="square">
            <a:spAutoFit/>
          </a:bodyPr>
          <a:lstStyle/>
          <a:p>
            <a:pPr marL="214313" indent="-214313">
              <a:lnSpc>
                <a:spcPct val="90000"/>
              </a:lnSpc>
              <a:spcBef>
                <a:spcPct val="30000"/>
              </a:spcBef>
              <a:buFont typeface="Arial" panose="020B0604020202020204" pitchFamily="34" charset="0"/>
              <a:buChar char="•"/>
            </a:pPr>
            <a:r>
              <a:rPr lang="en-US" altLang="es-ES" sz="1600">
                <a:latin typeface="Tahoma" panose="020B0604030504040204" pitchFamily="34" charset="0"/>
                <a:ea typeface="Tahoma" panose="020B0604030504040204" pitchFamily="34" charset="0"/>
                <a:cs typeface="Tahoma" panose="020B0604030504040204" pitchFamily="34" charset="0"/>
              </a:rPr>
              <a:t>Exit from the space as quickly as possible when the attendant tells you to do so, when you recognize any warning sign, when you detect a prohibited condition, or when you hear the evacuation alarm</a:t>
            </a:r>
          </a:p>
        </p:txBody>
      </p:sp>
      <p:sp>
        <p:nvSpPr>
          <p:cNvPr id="19" name="TextBox 18">
            <a:extLst>
              <a:ext uri="{FF2B5EF4-FFF2-40B4-BE49-F238E27FC236}">
                <a16:creationId xmlns:a16="http://schemas.microsoft.com/office/drawing/2014/main" id="{E6F9E225-12A9-4460-84FC-C2E0A9132BB6}"/>
              </a:ext>
            </a:extLst>
          </p:cNvPr>
          <p:cNvSpPr txBox="1"/>
          <p:nvPr/>
        </p:nvSpPr>
        <p:spPr>
          <a:xfrm>
            <a:off x="346017" y="3083409"/>
            <a:ext cx="5483283" cy="313932"/>
          </a:xfrm>
          <a:prstGeom prst="rect">
            <a:avLst/>
          </a:prstGeom>
          <a:noFill/>
        </p:spPr>
        <p:txBody>
          <a:bodyPr wrap="square">
            <a:spAutoFit/>
          </a:bodyPr>
          <a:lstStyle/>
          <a:p>
            <a:pPr marL="214313" indent="-214313">
              <a:lnSpc>
                <a:spcPct val="90000"/>
              </a:lnSpc>
              <a:spcBef>
                <a:spcPct val="30000"/>
              </a:spcBef>
              <a:buFont typeface="Arial" panose="020B0604020202020204" pitchFamily="34" charset="0"/>
              <a:buChar char="•"/>
            </a:pPr>
            <a:r>
              <a:rPr lang="en-US" altLang="es-ES" sz="1600">
                <a:latin typeface="Tahoma" panose="020B0604030504040204" pitchFamily="34" charset="0"/>
                <a:ea typeface="Tahoma" panose="020B0604030504040204" pitchFamily="34" charset="0"/>
                <a:cs typeface="Tahoma" panose="020B0604030504040204" pitchFamily="34" charset="0"/>
              </a:rPr>
              <a:t>Properly use all required personal protective equipment</a:t>
            </a:r>
          </a:p>
        </p:txBody>
      </p:sp>
    </p:spTree>
    <p:extLst>
      <p:ext uri="{BB962C8B-B14F-4D97-AF65-F5344CB8AC3E}">
        <p14:creationId xmlns:p14="http://schemas.microsoft.com/office/powerpoint/2010/main" val="195610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3" grpId="0"/>
      <p:bldP spid="15" grpId="0"/>
      <p:bldP spid="17"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0"/>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23</a:t>
            </a:fld>
            <a:endParaRPr lang="en-US" altLang="en-US">
              <a:solidFill>
                <a:srgbClr val="000000"/>
              </a:solidFill>
              <a:latin typeface="Arial" panose="020B0604020202020204" pitchFamily="34" charset="0"/>
            </a:endParaRPr>
          </a:p>
        </p:txBody>
      </p:sp>
      <p:grpSp>
        <p:nvGrpSpPr>
          <p:cNvPr id="4" name="Group 30">
            <a:extLst>
              <a:ext uri="{FF2B5EF4-FFF2-40B4-BE49-F238E27FC236}">
                <a16:creationId xmlns:a16="http://schemas.microsoft.com/office/drawing/2014/main" id="{78867433-8CF6-43E7-B4B4-F0A7469240FA}"/>
              </a:ext>
            </a:extLst>
          </p:cNvPr>
          <p:cNvGrpSpPr>
            <a:grpSpLocks/>
          </p:cNvGrpSpPr>
          <p:nvPr/>
        </p:nvGrpSpPr>
        <p:grpSpPr bwMode="auto">
          <a:xfrm>
            <a:off x="6619874" y="948382"/>
            <a:ext cx="2431473" cy="3822766"/>
            <a:chOff x="3888" y="768"/>
            <a:chExt cx="1680" cy="2970"/>
          </a:xfrm>
        </p:grpSpPr>
        <p:sp>
          <p:nvSpPr>
            <p:cNvPr id="5" name="Rectangle 29">
              <a:extLst>
                <a:ext uri="{FF2B5EF4-FFF2-40B4-BE49-F238E27FC236}">
                  <a16:creationId xmlns:a16="http://schemas.microsoft.com/office/drawing/2014/main" id="{2A16F26C-13D6-4F7D-A1C4-41B52DABDD69}"/>
                </a:ext>
              </a:extLst>
            </p:cNvPr>
            <p:cNvSpPr>
              <a:spLocks noChangeArrowheads="1"/>
            </p:cNvSpPr>
            <p:nvPr/>
          </p:nvSpPr>
          <p:spPr bwMode="auto">
            <a:xfrm>
              <a:off x="3888" y="864"/>
              <a:ext cx="1488" cy="2784"/>
            </a:xfrm>
            <a:prstGeom prst="rect">
              <a:avLst/>
            </a:prstGeom>
            <a:solidFill>
              <a:schemeClr val="tx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350">
                <a:latin typeface="Tahoma" panose="020B0604030504040204" pitchFamily="34" charset="0"/>
                <a:ea typeface="Tahoma" panose="020B0604030504040204" pitchFamily="34" charset="0"/>
                <a:cs typeface="Tahoma" panose="020B0604030504040204" pitchFamily="34" charset="0"/>
              </a:endParaRPr>
            </a:p>
          </p:txBody>
        </p:sp>
        <p:pic>
          <p:nvPicPr>
            <p:cNvPr id="6" name="Picture 28" descr="12">
              <a:extLst>
                <a:ext uri="{FF2B5EF4-FFF2-40B4-BE49-F238E27FC236}">
                  <a16:creationId xmlns:a16="http://schemas.microsoft.com/office/drawing/2014/main" id="{87469963-7034-4B4C-B19A-A59B8B248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 y="768"/>
              <a:ext cx="1536" cy="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2">
            <a:extLst>
              <a:ext uri="{FF2B5EF4-FFF2-40B4-BE49-F238E27FC236}">
                <a16:creationId xmlns:a16="http://schemas.microsoft.com/office/drawing/2014/main" id="{0B9DCAB9-A58C-4084-99D6-530A66CAA03C}"/>
              </a:ext>
            </a:extLst>
          </p:cNvPr>
          <p:cNvSpPr txBox="1">
            <a:spLocks noChangeArrowheads="1"/>
          </p:cNvSpPr>
          <p:nvPr/>
        </p:nvSpPr>
        <p:spPr bwMode="auto">
          <a:xfrm>
            <a:off x="442654" y="739116"/>
            <a:ext cx="243147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s-ES" sz="2400" b="1">
                <a:latin typeface="Tahoma" panose="020B0604030504040204" pitchFamily="34" charset="0"/>
                <a:ea typeface="Tahoma" panose="020B0604030504040204" pitchFamily="34" charset="0"/>
                <a:cs typeface="Tahoma" panose="020B0604030504040204" pitchFamily="34" charset="0"/>
              </a:rPr>
              <a:t>The Attendant</a:t>
            </a:r>
          </a:p>
        </p:txBody>
      </p:sp>
      <p:sp>
        <p:nvSpPr>
          <p:cNvPr id="8" name="Text Box 6">
            <a:extLst>
              <a:ext uri="{FF2B5EF4-FFF2-40B4-BE49-F238E27FC236}">
                <a16:creationId xmlns:a16="http://schemas.microsoft.com/office/drawing/2014/main" id="{CE48960F-D298-4AE9-BF66-BCED0F567BA1}"/>
              </a:ext>
            </a:extLst>
          </p:cNvPr>
          <p:cNvSpPr txBox="1">
            <a:spLocks noChangeArrowheads="1"/>
          </p:cNvSpPr>
          <p:nvPr/>
        </p:nvSpPr>
        <p:spPr bwMode="auto">
          <a:xfrm>
            <a:off x="422911" y="1160017"/>
            <a:ext cx="298842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s-ES" sz="2100" b="1">
                <a:solidFill>
                  <a:srgbClr val="FF0000"/>
                </a:solidFill>
                <a:latin typeface="Tahoma" panose="020B0604030504040204" pitchFamily="34" charset="0"/>
                <a:ea typeface="Tahoma" panose="020B0604030504040204" pitchFamily="34" charset="0"/>
                <a:cs typeface="Tahoma" panose="020B0604030504040204" pitchFamily="34" charset="0"/>
              </a:rPr>
              <a:t>The attendant must:</a:t>
            </a:r>
          </a:p>
        </p:txBody>
      </p:sp>
      <p:sp>
        <p:nvSpPr>
          <p:cNvPr id="10" name="TextBox 9">
            <a:extLst>
              <a:ext uri="{FF2B5EF4-FFF2-40B4-BE49-F238E27FC236}">
                <a16:creationId xmlns:a16="http://schemas.microsoft.com/office/drawing/2014/main" id="{2978C3EC-4A2A-4FF7-8AB1-D34D7B7A829B}"/>
              </a:ext>
            </a:extLst>
          </p:cNvPr>
          <p:cNvSpPr txBox="1"/>
          <p:nvPr/>
        </p:nvSpPr>
        <p:spPr>
          <a:xfrm>
            <a:off x="461705" y="1704756"/>
            <a:ext cx="5246946" cy="327782"/>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a:latin typeface="Tahoma" panose="020B0604030504040204" pitchFamily="34" charset="0"/>
                <a:ea typeface="Tahoma" panose="020B0604030504040204" pitchFamily="34" charset="0"/>
                <a:cs typeface="Tahoma" panose="020B0604030504040204" pitchFamily="34" charset="0"/>
              </a:rPr>
              <a:t>Know hazards that may be faced during entry</a:t>
            </a:r>
          </a:p>
        </p:txBody>
      </p:sp>
      <p:sp>
        <p:nvSpPr>
          <p:cNvPr id="12" name="TextBox 11">
            <a:extLst>
              <a:ext uri="{FF2B5EF4-FFF2-40B4-BE49-F238E27FC236}">
                <a16:creationId xmlns:a16="http://schemas.microsoft.com/office/drawing/2014/main" id="{110A44D8-8AF6-431C-A829-DDC766A29EA1}"/>
              </a:ext>
            </a:extLst>
          </p:cNvPr>
          <p:cNvSpPr txBox="1"/>
          <p:nvPr/>
        </p:nvSpPr>
        <p:spPr>
          <a:xfrm>
            <a:off x="457200" y="2165501"/>
            <a:ext cx="5627946" cy="327782"/>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a:latin typeface="Tahoma" panose="020B0604030504040204" pitchFamily="34" charset="0"/>
                <a:ea typeface="Tahoma" panose="020B0604030504040204" pitchFamily="34" charset="0"/>
                <a:cs typeface="Tahoma" panose="020B0604030504040204" pitchFamily="34" charset="0"/>
              </a:rPr>
              <a:t>Know possible behavioral effects of the hazards</a:t>
            </a:r>
          </a:p>
        </p:txBody>
      </p:sp>
      <p:sp>
        <p:nvSpPr>
          <p:cNvPr id="14" name="TextBox 13">
            <a:extLst>
              <a:ext uri="{FF2B5EF4-FFF2-40B4-BE49-F238E27FC236}">
                <a16:creationId xmlns:a16="http://schemas.microsoft.com/office/drawing/2014/main" id="{92983561-AB60-43F7-BBDE-0403F7E0BFBA}"/>
              </a:ext>
            </a:extLst>
          </p:cNvPr>
          <p:cNvSpPr txBox="1"/>
          <p:nvPr/>
        </p:nvSpPr>
        <p:spPr>
          <a:xfrm>
            <a:off x="442654" y="2600349"/>
            <a:ext cx="5627946" cy="327782"/>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a:latin typeface="Tahoma" panose="020B0604030504040204" pitchFamily="34" charset="0"/>
                <a:ea typeface="Tahoma" panose="020B0604030504040204" pitchFamily="34" charset="0"/>
                <a:cs typeface="Tahoma" panose="020B0604030504040204" pitchFamily="34" charset="0"/>
              </a:rPr>
              <a:t>Continuously maintain accurate count of entrants</a:t>
            </a:r>
          </a:p>
        </p:txBody>
      </p:sp>
      <p:sp>
        <p:nvSpPr>
          <p:cNvPr id="16" name="TextBox 15">
            <a:extLst>
              <a:ext uri="{FF2B5EF4-FFF2-40B4-BE49-F238E27FC236}">
                <a16:creationId xmlns:a16="http://schemas.microsoft.com/office/drawing/2014/main" id="{985A5614-6F19-430B-A3AF-1113CF898A04}"/>
              </a:ext>
            </a:extLst>
          </p:cNvPr>
          <p:cNvSpPr txBox="1"/>
          <p:nvPr/>
        </p:nvSpPr>
        <p:spPr>
          <a:xfrm>
            <a:off x="460666" y="3038083"/>
            <a:ext cx="6136523" cy="563231"/>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a:latin typeface="Tahoma" panose="020B0604030504040204" pitchFamily="34" charset="0"/>
                <a:ea typeface="Tahoma" panose="020B0604030504040204" pitchFamily="34" charset="0"/>
                <a:cs typeface="Tahoma" panose="020B0604030504040204" pitchFamily="34" charset="0"/>
              </a:rPr>
              <a:t>Remain outside space during entry operations until relieved</a:t>
            </a:r>
          </a:p>
        </p:txBody>
      </p:sp>
      <p:sp>
        <p:nvSpPr>
          <p:cNvPr id="18" name="TextBox 17">
            <a:extLst>
              <a:ext uri="{FF2B5EF4-FFF2-40B4-BE49-F238E27FC236}">
                <a16:creationId xmlns:a16="http://schemas.microsoft.com/office/drawing/2014/main" id="{E2D7849D-995F-4A04-86FF-41190FC36B6E}"/>
              </a:ext>
            </a:extLst>
          </p:cNvPr>
          <p:cNvSpPr txBox="1"/>
          <p:nvPr/>
        </p:nvSpPr>
        <p:spPr>
          <a:xfrm>
            <a:off x="422911" y="3700325"/>
            <a:ext cx="6174278" cy="563231"/>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a:latin typeface="Tahoma" panose="020B0604030504040204" pitchFamily="34" charset="0"/>
                <a:ea typeface="Tahoma" panose="020B0604030504040204" pitchFamily="34" charset="0"/>
                <a:cs typeface="Tahoma" panose="020B0604030504040204" pitchFamily="34" charset="0"/>
              </a:rPr>
              <a:t>Communicate with entrants to monitor their status and alert them of need to evacuate</a:t>
            </a:r>
          </a:p>
        </p:txBody>
      </p:sp>
      <p:sp>
        <p:nvSpPr>
          <p:cNvPr id="20" name="TextBox 19">
            <a:extLst>
              <a:ext uri="{FF2B5EF4-FFF2-40B4-BE49-F238E27FC236}">
                <a16:creationId xmlns:a16="http://schemas.microsoft.com/office/drawing/2014/main" id="{6D76BD17-FA6B-4821-B8B0-568D45F9815E}"/>
              </a:ext>
            </a:extLst>
          </p:cNvPr>
          <p:cNvSpPr txBox="1"/>
          <p:nvPr/>
        </p:nvSpPr>
        <p:spPr>
          <a:xfrm>
            <a:off x="457200" y="4314351"/>
            <a:ext cx="5246947" cy="327782"/>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a:latin typeface="Tahoma" panose="020B0604030504040204" pitchFamily="34" charset="0"/>
                <a:ea typeface="Tahoma" panose="020B0604030504040204" pitchFamily="34" charset="0"/>
                <a:cs typeface="Tahoma" panose="020B0604030504040204" pitchFamily="34" charset="0"/>
              </a:rPr>
              <a:t>Monitor activities inside and outside of space</a:t>
            </a:r>
          </a:p>
        </p:txBody>
      </p:sp>
      <p:sp>
        <p:nvSpPr>
          <p:cNvPr id="22" name="TextBox 21">
            <a:extLst>
              <a:ext uri="{FF2B5EF4-FFF2-40B4-BE49-F238E27FC236}">
                <a16:creationId xmlns:a16="http://schemas.microsoft.com/office/drawing/2014/main" id="{072FDCCD-F1FE-4978-99C0-E15BD81BA972}"/>
              </a:ext>
            </a:extLst>
          </p:cNvPr>
          <p:cNvSpPr txBox="1"/>
          <p:nvPr/>
        </p:nvSpPr>
        <p:spPr>
          <a:xfrm>
            <a:off x="457200" y="4771148"/>
            <a:ext cx="6275070" cy="327782"/>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a:latin typeface="Tahoma" panose="020B0604030504040204" pitchFamily="34" charset="0"/>
                <a:ea typeface="Tahoma" panose="020B0604030504040204" pitchFamily="34" charset="0"/>
                <a:cs typeface="Tahoma" panose="020B0604030504040204" pitchFamily="34" charset="0"/>
              </a:rPr>
              <a:t>Summon rescue and emergency services when necessary</a:t>
            </a:r>
          </a:p>
        </p:txBody>
      </p:sp>
      <p:sp>
        <p:nvSpPr>
          <p:cNvPr id="24" name="TextBox 23">
            <a:extLst>
              <a:ext uri="{FF2B5EF4-FFF2-40B4-BE49-F238E27FC236}">
                <a16:creationId xmlns:a16="http://schemas.microsoft.com/office/drawing/2014/main" id="{00A1C5BF-4664-432A-AC86-A8A0AE975759}"/>
              </a:ext>
            </a:extLst>
          </p:cNvPr>
          <p:cNvSpPr txBox="1"/>
          <p:nvPr/>
        </p:nvSpPr>
        <p:spPr>
          <a:xfrm>
            <a:off x="457200" y="5228346"/>
            <a:ext cx="4569921" cy="327782"/>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a:latin typeface="Tahoma" panose="020B0604030504040204" pitchFamily="34" charset="0"/>
                <a:ea typeface="Tahoma" panose="020B0604030504040204" pitchFamily="34" charset="0"/>
                <a:cs typeface="Tahoma" panose="020B0604030504040204" pitchFamily="34" charset="0"/>
              </a:rPr>
              <a:t>Warn unauthorized persons to stay away</a:t>
            </a:r>
          </a:p>
        </p:txBody>
      </p:sp>
      <p:sp>
        <p:nvSpPr>
          <p:cNvPr id="26" name="TextBox 25">
            <a:extLst>
              <a:ext uri="{FF2B5EF4-FFF2-40B4-BE49-F238E27FC236}">
                <a16:creationId xmlns:a16="http://schemas.microsoft.com/office/drawing/2014/main" id="{E4E0D943-BC3E-420E-9BFA-87841A342CB5}"/>
              </a:ext>
            </a:extLst>
          </p:cNvPr>
          <p:cNvSpPr txBox="1"/>
          <p:nvPr/>
        </p:nvSpPr>
        <p:spPr>
          <a:xfrm>
            <a:off x="442654" y="5672150"/>
            <a:ext cx="6373896" cy="327782"/>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a:latin typeface="Tahoma" panose="020B0604030504040204" pitchFamily="34" charset="0"/>
                <a:ea typeface="Tahoma" panose="020B0604030504040204" pitchFamily="34" charset="0"/>
                <a:cs typeface="Tahoma" panose="020B0604030504040204" pitchFamily="34" charset="0"/>
              </a:rPr>
              <a:t>Perform non-entry rescues per employer’s procedure</a:t>
            </a:r>
          </a:p>
        </p:txBody>
      </p:sp>
      <p:sp>
        <p:nvSpPr>
          <p:cNvPr id="28" name="TextBox 27">
            <a:extLst>
              <a:ext uri="{FF2B5EF4-FFF2-40B4-BE49-F238E27FC236}">
                <a16:creationId xmlns:a16="http://schemas.microsoft.com/office/drawing/2014/main" id="{D9DD4193-2E5A-4B73-A269-AB052E8180B7}"/>
              </a:ext>
            </a:extLst>
          </p:cNvPr>
          <p:cNvSpPr txBox="1"/>
          <p:nvPr/>
        </p:nvSpPr>
        <p:spPr>
          <a:xfrm>
            <a:off x="457200" y="6081696"/>
            <a:ext cx="7403522" cy="563231"/>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a:latin typeface="Tahoma" panose="020B0604030504040204" pitchFamily="34" charset="0"/>
                <a:ea typeface="Tahoma" panose="020B0604030504040204" pitchFamily="34" charset="0"/>
                <a:cs typeface="Tahoma" panose="020B0604030504040204" pitchFamily="34" charset="0"/>
              </a:rPr>
              <a:t>Perform no duties that interfere with your primary duty to monitor entrants</a:t>
            </a:r>
          </a:p>
        </p:txBody>
      </p:sp>
    </p:spTree>
    <p:extLst>
      <p:ext uri="{BB962C8B-B14F-4D97-AF65-F5344CB8AC3E}">
        <p14:creationId xmlns:p14="http://schemas.microsoft.com/office/powerpoint/2010/main" val="40905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P spid="22" grpId="0"/>
      <p:bldP spid="24" grpId="0"/>
      <p:bldP spid="26"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10346"/>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24</a:t>
            </a:fld>
            <a:endParaRPr lang="en-US" altLang="en-US">
              <a:solidFill>
                <a:srgbClr val="000000"/>
              </a:solidFill>
              <a:latin typeface="Arial" panose="020B0604020202020204" pitchFamily="34" charset="0"/>
            </a:endParaRPr>
          </a:p>
        </p:txBody>
      </p:sp>
      <p:sp>
        <p:nvSpPr>
          <p:cNvPr id="4" name="Rectangle 2">
            <a:extLst>
              <a:ext uri="{FF2B5EF4-FFF2-40B4-BE49-F238E27FC236}">
                <a16:creationId xmlns:a16="http://schemas.microsoft.com/office/drawing/2014/main" id="{7D3B57DE-C436-4F77-9A3A-604CC8236D29}"/>
              </a:ext>
            </a:extLst>
          </p:cNvPr>
          <p:cNvSpPr txBox="1">
            <a:spLocks noChangeArrowheads="1"/>
          </p:cNvSpPr>
          <p:nvPr/>
        </p:nvSpPr>
        <p:spPr bwMode="auto">
          <a:xfrm>
            <a:off x="299258" y="714579"/>
            <a:ext cx="36160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s-ES" sz="2400" b="1">
                <a:latin typeface="Tahoma" panose="020B0604030504040204" pitchFamily="34" charset="0"/>
                <a:ea typeface="Tahoma" panose="020B0604030504040204" pitchFamily="34" charset="0"/>
                <a:cs typeface="Tahoma" panose="020B0604030504040204" pitchFamily="34" charset="0"/>
              </a:rPr>
              <a:t>The Entry Supervisor</a:t>
            </a:r>
          </a:p>
        </p:txBody>
      </p:sp>
      <p:grpSp>
        <p:nvGrpSpPr>
          <p:cNvPr id="5" name="Group 32">
            <a:extLst>
              <a:ext uri="{FF2B5EF4-FFF2-40B4-BE49-F238E27FC236}">
                <a16:creationId xmlns:a16="http://schemas.microsoft.com/office/drawing/2014/main" id="{715C1B02-9007-4DF4-A8D3-78D2BE83CEA2}"/>
              </a:ext>
            </a:extLst>
          </p:cNvPr>
          <p:cNvGrpSpPr>
            <a:grpSpLocks/>
          </p:cNvGrpSpPr>
          <p:nvPr/>
        </p:nvGrpSpPr>
        <p:grpSpPr bwMode="auto">
          <a:xfrm>
            <a:off x="6284422" y="1738398"/>
            <a:ext cx="2673433" cy="3283528"/>
            <a:chOff x="3360" y="1056"/>
            <a:chExt cx="2016" cy="2304"/>
          </a:xfrm>
        </p:grpSpPr>
        <p:sp>
          <p:nvSpPr>
            <p:cNvPr id="6" name="Rectangle 29">
              <a:extLst>
                <a:ext uri="{FF2B5EF4-FFF2-40B4-BE49-F238E27FC236}">
                  <a16:creationId xmlns:a16="http://schemas.microsoft.com/office/drawing/2014/main" id="{64CB3757-C94C-441A-A599-8666ED977CC9}"/>
                </a:ext>
              </a:extLst>
            </p:cNvPr>
            <p:cNvSpPr>
              <a:spLocks noChangeArrowheads="1"/>
            </p:cNvSpPr>
            <p:nvPr/>
          </p:nvSpPr>
          <p:spPr bwMode="auto">
            <a:xfrm>
              <a:off x="3360" y="1152"/>
              <a:ext cx="1920" cy="2160"/>
            </a:xfrm>
            <a:prstGeom prst="rect">
              <a:avLst/>
            </a:prstGeom>
            <a:solidFill>
              <a:schemeClr val="tx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350"/>
            </a:p>
          </p:txBody>
        </p:sp>
        <p:pic>
          <p:nvPicPr>
            <p:cNvPr id="7" name="Picture 28" descr="13">
              <a:extLst>
                <a:ext uri="{FF2B5EF4-FFF2-40B4-BE49-F238E27FC236}">
                  <a16:creationId xmlns:a16="http://schemas.microsoft.com/office/drawing/2014/main" id="{66FC550A-21CE-4438-9C82-254F4A684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 y="1056"/>
              <a:ext cx="1920"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1">
              <a:extLst>
                <a:ext uri="{FF2B5EF4-FFF2-40B4-BE49-F238E27FC236}">
                  <a16:creationId xmlns:a16="http://schemas.microsoft.com/office/drawing/2014/main" id="{6CDFF488-79A8-4760-8CE6-77EE345E3AF8}"/>
                </a:ext>
              </a:extLst>
            </p:cNvPr>
            <p:cNvSpPr>
              <a:spLocks noChangeArrowheads="1"/>
            </p:cNvSpPr>
            <p:nvPr/>
          </p:nvSpPr>
          <p:spPr bwMode="auto">
            <a:xfrm>
              <a:off x="3456" y="1056"/>
              <a:ext cx="1920" cy="2304"/>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350"/>
            </a:p>
          </p:txBody>
        </p:sp>
      </p:grpSp>
      <p:sp>
        <p:nvSpPr>
          <p:cNvPr id="10" name="TextBox 9">
            <a:extLst>
              <a:ext uri="{FF2B5EF4-FFF2-40B4-BE49-F238E27FC236}">
                <a16:creationId xmlns:a16="http://schemas.microsoft.com/office/drawing/2014/main" id="{539E39D2-8B7D-441F-89F5-7F510C7B4921}"/>
              </a:ext>
            </a:extLst>
          </p:cNvPr>
          <p:cNvSpPr txBox="1"/>
          <p:nvPr/>
        </p:nvSpPr>
        <p:spPr>
          <a:xfrm>
            <a:off x="299258" y="1174426"/>
            <a:ext cx="5985164" cy="535531"/>
          </a:xfrm>
          <a:prstGeom prst="rect">
            <a:avLst/>
          </a:prstGeom>
          <a:noFill/>
        </p:spPr>
        <p:txBody>
          <a:bodyPr wrap="square">
            <a:spAutoFit/>
          </a:bodyPr>
          <a:lstStyle/>
          <a:p>
            <a:pPr>
              <a:lnSpc>
                <a:spcPct val="80000"/>
              </a:lnSpc>
            </a:pPr>
            <a:r>
              <a:rPr lang="en-US" altLang="es-ES" b="1">
                <a:solidFill>
                  <a:srgbClr val="FF0000"/>
                </a:solidFill>
                <a:latin typeface="Tahoma" panose="020B0604030504040204" pitchFamily="34" charset="0"/>
                <a:ea typeface="Tahoma" panose="020B0604030504040204" pitchFamily="34" charset="0"/>
                <a:cs typeface="Tahoma" panose="020B0604030504040204" pitchFamily="34" charset="0"/>
              </a:rPr>
              <a:t>The entry supervisor has overall responsibility for the entry.</a:t>
            </a:r>
          </a:p>
        </p:txBody>
      </p:sp>
      <p:sp>
        <p:nvSpPr>
          <p:cNvPr id="12" name="TextBox 11">
            <a:extLst>
              <a:ext uri="{FF2B5EF4-FFF2-40B4-BE49-F238E27FC236}">
                <a16:creationId xmlns:a16="http://schemas.microsoft.com/office/drawing/2014/main" id="{43259FFE-72B8-46E1-BB85-EBC07EB62973}"/>
              </a:ext>
            </a:extLst>
          </p:cNvPr>
          <p:cNvSpPr txBox="1"/>
          <p:nvPr/>
        </p:nvSpPr>
        <p:spPr>
          <a:xfrm>
            <a:off x="313452" y="1778776"/>
            <a:ext cx="4569921" cy="338554"/>
          </a:xfrm>
          <a:prstGeom prst="rect">
            <a:avLst/>
          </a:prstGeom>
          <a:noFill/>
        </p:spPr>
        <p:txBody>
          <a:bodyPr wrap="square">
            <a:spAutoFit/>
          </a:bodyPr>
          <a:lstStyle/>
          <a:p>
            <a:r>
              <a:rPr lang="en-US" altLang="es-ES" sz="1600" b="1">
                <a:solidFill>
                  <a:srgbClr val="C00000"/>
                </a:solidFill>
                <a:latin typeface="Tahoma" panose="020B0604030504040204" pitchFamily="34" charset="0"/>
                <a:ea typeface="Tahoma" panose="020B0604030504040204" pitchFamily="34" charset="0"/>
                <a:cs typeface="Tahoma" panose="020B0604030504040204" pitchFamily="34" charset="0"/>
              </a:rPr>
              <a:t>Entry supervisor must:</a:t>
            </a:r>
            <a:endParaRPr lang="en-US" sz="1600">
              <a:solidFill>
                <a:srgbClr val="C00000"/>
              </a:solidFill>
            </a:endParaRPr>
          </a:p>
        </p:txBody>
      </p:sp>
      <p:sp>
        <p:nvSpPr>
          <p:cNvPr id="14" name="TextBox 13">
            <a:extLst>
              <a:ext uri="{FF2B5EF4-FFF2-40B4-BE49-F238E27FC236}">
                <a16:creationId xmlns:a16="http://schemas.microsoft.com/office/drawing/2014/main" id="{B34EB217-7AFB-438D-BD5C-041A24931050}"/>
              </a:ext>
            </a:extLst>
          </p:cNvPr>
          <p:cNvSpPr txBox="1"/>
          <p:nvPr/>
        </p:nvSpPr>
        <p:spPr>
          <a:xfrm>
            <a:off x="574618" y="2212289"/>
            <a:ext cx="4569921" cy="301621"/>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sz="1600">
                <a:latin typeface="Tahoma" panose="020B0604030504040204" pitchFamily="34" charset="0"/>
                <a:ea typeface="Tahoma" panose="020B0604030504040204" pitchFamily="34" charset="0"/>
                <a:cs typeface="Tahoma" panose="020B0604030504040204" pitchFamily="34" charset="0"/>
              </a:rPr>
              <a:t>Know hazards that may be faced during entry</a:t>
            </a:r>
          </a:p>
        </p:txBody>
      </p:sp>
      <p:sp>
        <p:nvSpPr>
          <p:cNvPr id="16" name="TextBox 15">
            <a:extLst>
              <a:ext uri="{FF2B5EF4-FFF2-40B4-BE49-F238E27FC236}">
                <a16:creationId xmlns:a16="http://schemas.microsoft.com/office/drawing/2014/main" id="{B898F78B-E787-4E6C-944F-ED6256127A98}"/>
              </a:ext>
            </a:extLst>
          </p:cNvPr>
          <p:cNvSpPr txBox="1"/>
          <p:nvPr/>
        </p:nvSpPr>
        <p:spPr>
          <a:xfrm>
            <a:off x="574618" y="2688730"/>
            <a:ext cx="4831087" cy="301621"/>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sz="1600">
                <a:latin typeface="Tahoma" panose="020B0604030504040204" pitchFamily="34" charset="0"/>
                <a:ea typeface="Tahoma" panose="020B0604030504040204" pitchFamily="34" charset="0"/>
                <a:cs typeface="Tahoma" panose="020B0604030504040204" pitchFamily="34" charset="0"/>
              </a:rPr>
              <a:t>Verify that acceptable conditions for entry exist</a:t>
            </a:r>
          </a:p>
        </p:txBody>
      </p:sp>
      <p:sp>
        <p:nvSpPr>
          <p:cNvPr id="18" name="TextBox 17">
            <a:extLst>
              <a:ext uri="{FF2B5EF4-FFF2-40B4-BE49-F238E27FC236}">
                <a16:creationId xmlns:a16="http://schemas.microsoft.com/office/drawing/2014/main" id="{6D30E99A-9057-4764-B7FA-66F6BAEB4177}"/>
              </a:ext>
            </a:extLst>
          </p:cNvPr>
          <p:cNvSpPr txBox="1"/>
          <p:nvPr/>
        </p:nvSpPr>
        <p:spPr>
          <a:xfrm>
            <a:off x="574618" y="3167913"/>
            <a:ext cx="5092253" cy="301621"/>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sz="1600">
                <a:latin typeface="Tahoma" panose="020B0604030504040204" pitchFamily="34" charset="0"/>
                <a:ea typeface="Tahoma" panose="020B0604030504040204" pitchFamily="34" charset="0"/>
                <a:cs typeface="Tahoma" panose="020B0604030504040204" pitchFamily="34" charset="0"/>
              </a:rPr>
              <a:t>Terminate entry when prohibited condition arises</a:t>
            </a:r>
          </a:p>
        </p:txBody>
      </p:sp>
      <p:sp>
        <p:nvSpPr>
          <p:cNvPr id="20" name="TextBox 19">
            <a:extLst>
              <a:ext uri="{FF2B5EF4-FFF2-40B4-BE49-F238E27FC236}">
                <a16:creationId xmlns:a16="http://schemas.microsoft.com/office/drawing/2014/main" id="{27AE4CE7-299F-48D3-B4C1-7F2BBDFD6204}"/>
              </a:ext>
            </a:extLst>
          </p:cNvPr>
          <p:cNvSpPr txBox="1"/>
          <p:nvPr/>
        </p:nvSpPr>
        <p:spPr>
          <a:xfrm>
            <a:off x="574618" y="3636388"/>
            <a:ext cx="4569921" cy="301621"/>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sz="1600">
                <a:latin typeface="Tahoma" panose="020B0604030504040204" pitchFamily="34" charset="0"/>
                <a:ea typeface="Tahoma" panose="020B0604030504040204" pitchFamily="34" charset="0"/>
                <a:cs typeface="Tahoma" panose="020B0604030504040204" pitchFamily="34" charset="0"/>
              </a:rPr>
              <a:t>Verify that rescue services are available</a:t>
            </a:r>
          </a:p>
        </p:txBody>
      </p:sp>
      <p:sp>
        <p:nvSpPr>
          <p:cNvPr id="22" name="TextBox 21">
            <a:extLst>
              <a:ext uri="{FF2B5EF4-FFF2-40B4-BE49-F238E27FC236}">
                <a16:creationId xmlns:a16="http://schemas.microsoft.com/office/drawing/2014/main" id="{9520A89F-75C9-49B8-BD61-5361DFA321C1}"/>
              </a:ext>
            </a:extLst>
          </p:cNvPr>
          <p:cNvSpPr txBox="1"/>
          <p:nvPr/>
        </p:nvSpPr>
        <p:spPr>
          <a:xfrm>
            <a:off x="574618" y="4110445"/>
            <a:ext cx="5843663" cy="510909"/>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sz="1600">
                <a:latin typeface="Tahoma" panose="020B0604030504040204" pitchFamily="34" charset="0"/>
                <a:ea typeface="Tahoma" panose="020B0604030504040204" pitchFamily="34" charset="0"/>
                <a:cs typeface="Tahoma" panose="020B0604030504040204" pitchFamily="34" charset="0"/>
              </a:rPr>
              <a:t>Remove unauthorized persons who enter or attempt to enter during the entry operations</a:t>
            </a:r>
          </a:p>
        </p:txBody>
      </p:sp>
      <p:sp>
        <p:nvSpPr>
          <p:cNvPr id="24" name="TextBox 23">
            <a:extLst>
              <a:ext uri="{FF2B5EF4-FFF2-40B4-BE49-F238E27FC236}">
                <a16:creationId xmlns:a16="http://schemas.microsoft.com/office/drawing/2014/main" id="{19ADC94F-D39C-4A23-B140-640073D8EDFC}"/>
              </a:ext>
            </a:extLst>
          </p:cNvPr>
          <p:cNvSpPr txBox="1"/>
          <p:nvPr/>
        </p:nvSpPr>
        <p:spPr>
          <a:xfrm>
            <a:off x="574617" y="4797355"/>
            <a:ext cx="4569921" cy="510909"/>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sz="1600">
                <a:latin typeface="Tahoma" panose="020B0604030504040204" pitchFamily="34" charset="0"/>
                <a:ea typeface="Tahoma" panose="020B0604030504040204" pitchFamily="34" charset="0"/>
                <a:cs typeface="Tahoma" panose="020B0604030504040204" pitchFamily="34" charset="0"/>
              </a:rPr>
              <a:t>Determine that acceptable entry conditions are maintained</a:t>
            </a:r>
          </a:p>
        </p:txBody>
      </p:sp>
    </p:spTree>
    <p:extLst>
      <p:ext uri="{BB962C8B-B14F-4D97-AF65-F5344CB8AC3E}">
        <p14:creationId xmlns:p14="http://schemas.microsoft.com/office/powerpoint/2010/main" val="192205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0" grpId="0"/>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5275"/>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25</a:t>
            </a:fld>
            <a:endParaRPr lang="en-US" altLang="en-US">
              <a:solidFill>
                <a:srgbClr val="000000"/>
              </a:solidFill>
              <a:latin typeface="Arial" panose="020B0604020202020204" pitchFamily="34" charset="0"/>
            </a:endParaRPr>
          </a:p>
        </p:txBody>
      </p:sp>
      <p:sp>
        <p:nvSpPr>
          <p:cNvPr id="4" name="Rectangle 2">
            <a:extLst>
              <a:ext uri="{FF2B5EF4-FFF2-40B4-BE49-F238E27FC236}">
                <a16:creationId xmlns:a16="http://schemas.microsoft.com/office/drawing/2014/main" id="{CC4F55CB-B9BC-45A3-9F9A-9061FD2A0D16}"/>
              </a:ext>
            </a:extLst>
          </p:cNvPr>
          <p:cNvSpPr txBox="1">
            <a:spLocks noChangeArrowheads="1"/>
          </p:cNvSpPr>
          <p:nvPr/>
        </p:nvSpPr>
        <p:spPr bwMode="auto">
          <a:xfrm>
            <a:off x="394852" y="768225"/>
            <a:ext cx="298011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s-ES" sz="2400" b="1">
                <a:latin typeface="Tahoma" panose="020B0604030504040204" pitchFamily="34" charset="0"/>
                <a:ea typeface="Tahoma" panose="020B0604030504040204" pitchFamily="34" charset="0"/>
                <a:cs typeface="Tahoma" panose="020B0604030504040204" pitchFamily="34" charset="0"/>
              </a:rPr>
              <a:t>The Rescue Team</a:t>
            </a:r>
          </a:p>
        </p:txBody>
      </p:sp>
      <p:pic>
        <p:nvPicPr>
          <p:cNvPr id="5" name="Picture 32" descr="14a">
            <a:extLst>
              <a:ext uri="{FF2B5EF4-FFF2-40B4-BE49-F238E27FC236}">
                <a16:creationId xmlns:a16="http://schemas.microsoft.com/office/drawing/2014/main" id="{FB550432-655A-4CF7-8BB3-B5B5DED78A5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1538" y="1571385"/>
            <a:ext cx="3061077" cy="132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1">
            <a:extLst>
              <a:ext uri="{FF2B5EF4-FFF2-40B4-BE49-F238E27FC236}">
                <a16:creationId xmlns:a16="http://schemas.microsoft.com/office/drawing/2014/main" id="{7C33A0B0-DB53-46AB-B6C5-4C578F33C38E}"/>
              </a:ext>
            </a:extLst>
          </p:cNvPr>
          <p:cNvGrpSpPr>
            <a:grpSpLocks/>
          </p:cNvGrpSpPr>
          <p:nvPr/>
        </p:nvGrpSpPr>
        <p:grpSpPr bwMode="auto">
          <a:xfrm>
            <a:off x="6995863" y="1998654"/>
            <a:ext cx="2133600" cy="3066795"/>
            <a:chOff x="3696" y="960"/>
            <a:chExt cx="1920" cy="2496"/>
          </a:xfrm>
        </p:grpSpPr>
        <p:sp>
          <p:nvSpPr>
            <p:cNvPr id="7" name="Rectangle 30">
              <a:extLst>
                <a:ext uri="{FF2B5EF4-FFF2-40B4-BE49-F238E27FC236}">
                  <a16:creationId xmlns:a16="http://schemas.microsoft.com/office/drawing/2014/main" id="{03FC17E4-D3FA-4E0B-835B-6C87681572D8}"/>
                </a:ext>
              </a:extLst>
            </p:cNvPr>
            <p:cNvSpPr>
              <a:spLocks noChangeArrowheads="1"/>
            </p:cNvSpPr>
            <p:nvPr/>
          </p:nvSpPr>
          <p:spPr bwMode="auto">
            <a:xfrm>
              <a:off x="3696" y="960"/>
              <a:ext cx="1824" cy="2448"/>
            </a:xfrm>
            <a:prstGeom prst="rect">
              <a:avLst/>
            </a:prstGeom>
            <a:solidFill>
              <a:schemeClr val="tx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350">
                <a:latin typeface="Tahoma" panose="020B0604030504040204" pitchFamily="34" charset="0"/>
                <a:ea typeface="Tahoma" panose="020B0604030504040204" pitchFamily="34" charset="0"/>
                <a:cs typeface="Tahoma" panose="020B0604030504040204" pitchFamily="34" charset="0"/>
              </a:endParaRPr>
            </a:p>
          </p:txBody>
        </p:sp>
        <p:sp>
          <p:nvSpPr>
            <p:cNvPr id="8" name="Rectangle 29">
              <a:extLst>
                <a:ext uri="{FF2B5EF4-FFF2-40B4-BE49-F238E27FC236}">
                  <a16:creationId xmlns:a16="http://schemas.microsoft.com/office/drawing/2014/main" id="{12BF2942-4D5A-4BAE-99CD-98F7669C088F}"/>
                </a:ext>
              </a:extLst>
            </p:cNvPr>
            <p:cNvSpPr>
              <a:spLocks noChangeArrowheads="1"/>
            </p:cNvSpPr>
            <p:nvPr/>
          </p:nvSpPr>
          <p:spPr bwMode="auto">
            <a:xfrm>
              <a:off x="3792" y="1008"/>
              <a:ext cx="1824" cy="2448"/>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350">
                <a:latin typeface="Tahoma" panose="020B0604030504040204" pitchFamily="34" charset="0"/>
                <a:ea typeface="Tahoma" panose="020B0604030504040204" pitchFamily="34" charset="0"/>
                <a:cs typeface="Tahoma" panose="020B0604030504040204" pitchFamily="34" charset="0"/>
              </a:endParaRPr>
            </a:p>
          </p:txBody>
        </p:sp>
        <p:pic>
          <p:nvPicPr>
            <p:cNvPr id="9" name="Picture 28" descr="14b">
              <a:extLst>
                <a:ext uri="{FF2B5EF4-FFF2-40B4-BE49-F238E27FC236}">
                  <a16:creationId xmlns:a16="http://schemas.microsoft.com/office/drawing/2014/main" id="{9F01C5B7-FC6F-4C55-BBFC-D1CB5972B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1392"/>
              <a:ext cx="845" cy="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7" descr="14c">
              <a:extLst>
                <a:ext uri="{FF2B5EF4-FFF2-40B4-BE49-F238E27FC236}">
                  <a16:creationId xmlns:a16="http://schemas.microsoft.com/office/drawing/2014/main" id="{6573D232-614C-407E-ACD6-A3F6C6652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2" y="1152"/>
              <a:ext cx="810" cy="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a:extLst>
              <a:ext uri="{FF2B5EF4-FFF2-40B4-BE49-F238E27FC236}">
                <a16:creationId xmlns:a16="http://schemas.microsoft.com/office/drawing/2014/main" id="{707AD18A-68D1-41F8-BA3F-C91B3EEB932B}"/>
              </a:ext>
            </a:extLst>
          </p:cNvPr>
          <p:cNvSpPr txBox="1"/>
          <p:nvPr/>
        </p:nvSpPr>
        <p:spPr>
          <a:xfrm>
            <a:off x="395362" y="1182535"/>
            <a:ext cx="3440038" cy="784830"/>
          </a:xfrm>
          <a:prstGeom prst="rect">
            <a:avLst/>
          </a:prstGeom>
          <a:noFill/>
        </p:spPr>
        <p:txBody>
          <a:bodyPr wrap="square">
            <a:spAutoFit/>
          </a:bodyPr>
          <a:lstStyle/>
          <a:p>
            <a:pPr>
              <a:spcBef>
                <a:spcPct val="50000"/>
              </a:spcBef>
            </a:pPr>
            <a:r>
              <a:rPr lang="en-US" altLang="es-ES" b="1">
                <a:solidFill>
                  <a:srgbClr val="FF0000"/>
                </a:solidFill>
                <a:latin typeface="Tahoma" panose="020B0604030504040204" pitchFamily="34" charset="0"/>
                <a:ea typeface="Tahoma" panose="020B0604030504040204" pitchFamily="34" charset="0"/>
                <a:cs typeface="Tahoma" panose="020B0604030504040204" pitchFamily="34" charset="0"/>
              </a:rPr>
              <a:t>May be onsite (coworkers)</a:t>
            </a:r>
          </a:p>
          <a:p>
            <a:pPr>
              <a:spcBef>
                <a:spcPct val="50000"/>
              </a:spcBef>
            </a:pPr>
            <a:r>
              <a:rPr lang="en-US" altLang="es-ES" b="1">
                <a:solidFill>
                  <a:srgbClr val="FF0000"/>
                </a:solidFill>
                <a:latin typeface="Tahoma" panose="020B0604030504040204" pitchFamily="34" charset="0"/>
                <a:ea typeface="Tahoma" panose="020B0604030504040204" pitchFamily="34" charset="0"/>
                <a:cs typeface="Tahoma" panose="020B0604030504040204" pitchFamily="34" charset="0"/>
              </a:rPr>
              <a:t>or</a:t>
            </a:r>
            <a:endParaRPr lang="en-US" altLang="es-ES" sz="15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462F6D3D-C24F-4142-AB88-519922AB76B8}"/>
              </a:ext>
            </a:extLst>
          </p:cNvPr>
          <p:cNvSpPr txBox="1"/>
          <p:nvPr/>
        </p:nvSpPr>
        <p:spPr>
          <a:xfrm>
            <a:off x="250291" y="2578727"/>
            <a:ext cx="4569921" cy="369332"/>
          </a:xfrm>
          <a:prstGeom prst="rect">
            <a:avLst/>
          </a:prstGeom>
          <a:noFill/>
        </p:spPr>
        <p:txBody>
          <a:bodyPr wrap="square">
            <a:spAutoFit/>
          </a:bodyPr>
          <a:lstStyle/>
          <a:p>
            <a:r>
              <a:rPr lang="en-US" altLang="es-ES">
                <a:solidFill>
                  <a:srgbClr val="000066"/>
                </a:solidFill>
                <a:latin typeface="Tahoma" panose="020B0604030504040204" pitchFamily="34" charset="0"/>
                <a:ea typeface="Tahoma" panose="020B0604030504040204" pitchFamily="34" charset="0"/>
                <a:cs typeface="Tahoma" panose="020B0604030504040204" pitchFamily="34" charset="0"/>
              </a:rPr>
              <a:t>Rescue team must: </a:t>
            </a:r>
            <a:endParaRPr lang="en-US"/>
          </a:p>
        </p:txBody>
      </p:sp>
      <p:sp>
        <p:nvSpPr>
          <p:cNvPr id="16" name="TextBox 15">
            <a:extLst>
              <a:ext uri="{FF2B5EF4-FFF2-40B4-BE49-F238E27FC236}">
                <a16:creationId xmlns:a16="http://schemas.microsoft.com/office/drawing/2014/main" id="{71EB7667-4195-4485-8461-312128BA5EA7}"/>
              </a:ext>
            </a:extLst>
          </p:cNvPr>
          <p:cNvSpPr txBox="1"/>
          <p:nvPr/>
        </p:nvSpPr>
        <p:spPr>
          <a:xfrm>
            <a:off x="307963" y="3188833"/>
            <a:ext cx="4569921" cy="301621"/>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sz="1600">
                <a:latin typeface="Tahoma" panose="020B0604030504040204" pitchFamily="34" charset="0"/>
                <a:ea typeface="Tahoma" panose="020B0604030504040204" pitchFamily="34" charset="0"/>
                <a:cs typeface="Tahoma" panose="020B0604030504040204" pitchFamily="34" charset="0"/>
              </a:rPr>
              <a:t>Be properly trained in procedures and PPE use</a:t>
            </a:r>
          </a:p>
        </p:txBody>
      </p:sp>
      <p:sp>
        <p:nvSpPr>
          <p:cNvPr id="18" name="TextBox 17">
            <a:extLst>
              <a:ext uri="{FF2B5EF4-FFF2-40B4-BE49-F238E27FC236}">
                <a16:creationId xmlns:a16="http://schemas.microsoft.com/office/drawing/2014/main" id="{8E30F828-9B70-4246-9E79-E16795F72CCD}"/>
              </a:ext>
            </a:extLst>
          </p:cNvPr>
          <p:cNvSpPr txBox="1"/>
          <p:nvPr/>
        </p:nvSpPr>
        <p:spPr>
          <a:xfrm>
            <a:off x="281341" y="3710584"/>
            <a:ext cx="5345816" cy="301621"/>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sz="1600">
                <a:latin typeface="Tahoma" panose="020B0604030504040204" pitchFamily="34" charset="0"/>
                <a:ea typeface="Tahoma" panose="020B0604030504040204" pitchFamily="34" charset="0"/>
                <a:cs typeface="Tahoma" panose="020B0604030504040204" pitchFamily="34" charset="0"/>
              </a:rPr>
              <a:t>Practice rescues at least annually from similar space</a:t>
            </a:r>
          </a:p>
        </p:txBody>
      </p:sp>
      <p:sp>
        <p:nvSpPr>
          <p:cNvPr id="20" name="TextBox 19">
            <a:extLst>
              <a:ext uri="{FF2B5EF4-FFF2-40B4-BE49-F238E27FC236}">
                <a16:creationId xmlns:a16="http://schemas.microsoft.com/office/drawing/2014/main" id="{5A460F1E-C33B-49AE-AF1A-512BBFF31745}"/>
              </a:ext>
            </a:extLst>
          </p:cNvPr>
          <p:cNvSpPr txBox="1"/>
          <p:nvPr/>
        </p:nvSpPr>
        <p:spPr>
          <a:xfrm>
            <a:off x="287844" y="4232335"/>
            <a:ext cx="5948951" cy="301621"/>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sz="1600">
                <a:latin typeface="Tahoma" panose="020B0604030504040204" pitchFamily="34" charset="0"/>
                <a:ea typeface="Tahoma" panose="020B0604030504040204" pitchFamily="34" charset="0"/>
                <a:cs typeface="Tahoma" panose="020B0604030504040204" pitchFamily="34" charset="0"/>
              </a:rPr>
              <a:t>Be trained in basic first aid and CPR, one currently certified</a:t>
            </a:r>
          </a:p>
        </p:txBody>
      </p:sp>
      <p:sp>
        <p:nvSpPr>
          <p:cNvPr id="22" name="TextBox 21">
            <a:extLst>
              <a:ext uri="{FF2B5EF4-FFF2-40B4-BE49-F238E27FC236}">
                <a16:creationId xmlns:a16="http://schemas.microsoft.com/office/drawing/2014/main" id="{C1B45FC6-D05D-4226-B144-F360FC6E6ADA}"/>
              </a:ext>
            </a:extLst>
          </p:cNvPr>
          <p:cNvSpPr txBox="1"/>
          <p:nvPr/>
        </p:nvSpPr>
        <p:spPr>
          <a:xfrm>
            <a:off x="301766" y="4759475"/>
            <a:ext cx="5631451" cy="301621"/>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sz="1600">
                <a:latin typeface="Tahoma" panose="020B0604030504040204" pitchFamily="34" charset="0"/>
                <a:ea typeface="Tahoma" panose="020B0604030504040204" pitchFamily="34" charset="0"/>
                <a:cs typeface="Tahoma" panose="020B0604030504040204" pitchFamily="34" charset="0"/>
              </a:rPr>
              <a:t>Use retrieval equipment, if it does not increase hazard</a:t>
            </a:r>
          </a:p>
        </p:txBody>
      </p:sp>
      <p:sp>
        <p:nvSpPr>
          <p:cNvPr id="24" name="TextBox 23">
            <a:extLst>
              <a:ext uri="{FF2B5EF4-FFF2-40B4-BE49-F238E27FC236}">
                <a16:creationId xmlns:a16="http://schemas.microsoft.com/office/drawing/2014/main" id="{7DDA9DCB-8841-4A71-9285-E2F1E8B0E99E}"/>
              </a:ext>
            </a:extLst>
          </p:cNvPr>
          <p:cNvSpPr txBox="1"/>
          <p:nvPr/>
        </p:nvSpPr>
        <p:spPr>
          <a:xfrm>
            <a:off x="301766" y="5286615"/>
            <a:ext cx="7802811" cy="510909"/>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sz="1600">
                <a:latin typeface="Tahoma" panose="020B0604030504040204" pitchFamily="34" charset="0"/>
                <a:ea typeface="Tahoma" panose="020B0604030504040204" pitchFamily="34" charset="0"/>
                <a:cs typeface="Tahoma" panose="020B0604030504040204" pitchFamily="34" charset="0"/>
              </a:rPr>
              <a:t>Your contractor may choose to use offsite rescue team; for example, the local fire department - but they must be properly trained and equipped</a:t>
            </a:r>
          </a:p>
        </p:txBody>
      </p:sp>
      <p:sp>
        <p:nvSpPr>
          <p:cNvPr id="26" name="TextBox 25">
            <a:extLst>
              <a:ext uri="{FF2B5EF4-FFF2-40B4-BE49-F238E27FC236}">
                <a16:creationId xmlns:a16="http://schemas.microsoft.com/office/drawing/2014/main" id="{57B4B3F5-282D-44F7-8BC0-CDBEF0489BC0}"/>
              </a:ext>
            </a:extLst>
          </p:cNvPr>
          <p:cNvSpPr txBox="1"/>
          <p:nvPr/>
        </p:nvSpPr>
        <p:spPr>
          <a:xfrm>
            <a:off x="287844" y="6028495"/>
            <a:ext cx="7647377" cy="510909"/>
          </a:xfrm>
          <a:prstGeom prst="rect">
            <a:avLst/>
          </a:prstGeom>
          <a:noFill/>
        </p:spPr>
        <p:txBody>
          <a:bodyPr wrap="square">
            <a:spAutoFit/>
          </a:bodyPr>
          <a:lstStyle/>
          <a:p>
            <a:pPr marL="214313" indent="-214313">
              <a:lnSpc>
                <a:spcPct val="85000"/>
              </a:lnSpc>
              <a:spcBef>
                <a:spcPct val="30000"/>
              </a:spcBef>
              <a:buFont typeface="Arial" panose="020B0604020202020204" pitchFamily="34" charset="0"/>
              <a:buChar char="•"/>
            </a:pPr>
            <a:r>
              <a:rPr lang="en-US" altLang="es-ES" sz="1600">
                <a:latin typeface="Tahoma" panose="020B0604030504040204" pitchFamily="34" charset="0"/>
                <a:ea typeface="Tahoma" panose="020B0604030504040204" pitchFamily="34" charset="0"/>
                <a:cs typeface="Tahoma" panose="020B0604030504040204" pitchFamily="34" charset="0"/>
              </a:rPr>
              <a:t>They must also arrange to be notified if offsite responders will be unable to respond for a period of time because of another emergency or training</a:t>
            </a:r>
          </a:p>
        </p:txBody>
      </p:sp>
      <p:sp>
        <p:nvSpPr>
          <p:cNvPr id="28" name="TextBox 27">
            <a:extLst>
              <a:ext uri="{FF2B5EF4-FFF2-40B4-BE49-F238E27FC236}">
                <a16:creationId xmlns:a16="http://schemas.microsoft.com/office/drawing/2014/main" id="{50364C01-5E79-4F64-AB16-3696BC23337C}"/>
              </a:ext>
            </a:extLst>
          </p:cNvPr>
          <p:cNvSpPr txBox="1"/>
          <p:nvPr/>
        </p:nvSpPr>
        <p:spPr>
          <a:xfrm>
            <a:off x="394852" y="2002871"/>
            <a:ext cx="2499291" cy="369332"/>
          </a:xfrm>
          <a:prstGeom prst="rect">
            <a:avLst/>
          </a:prstGeom>
          <a:noFill/>
        </p:spPr>
        <p:txBody>
          <a:bodyPr wrap="square">
            <a:spAutoFit/>
          </a:bodyPr>
          <a:lstStyle/>
          <a:p>
            <a:pPr>
              <a:spcBef>
                <a:spcPct val="50000"/>
              </a:spcBef>
            </a:pPr>
            <a:r>
              <a:rPr lang="en-US" altLang="es-ES" b="1">
                <a:solidFill>
                  <a:srgbClr val="FF0000"/>
                </a:solidFill>
                <a:latin typeface="Tahoma" panose="020B0604030504040204" pitchFamily="34" charset="0"/>
                <a:ea typeface="Tahoma" panose="020B0604030504040204" pitchFamily="34" charset="0"/>
                <a:cs typeface="Tahoma" panose="020B0604030504040204" pitchFamily="34" charset="0"/>
              </a:rPr>
              <a:t>offsite (fire dept.)</a:t>
            </a:r>
          </a:p>
        </p:txBody>
      </p:sp>
    </p:spTree>
    <p:extLst>
      <p:ext uri="{BB962C8B-B14F-4D97-AF65-F5344CB8AC3E}">
        <p14:creationId xmlns:p14="http://schemas.microsoft.com/office/powerpoint/2010/main" val="197093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0" grpId="0"/>
      <p:bldP spid="22" grpId="0"/>
      <p:bldP spid="24" grpId="0"/>
      <p:bldP spid="26"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0"/>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26</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9801F168-A84A-4ECF-886D-4C4729B83FB8}"/>
              </a:ext>
            </a:extLst>
          </p:cNvPr>
          <p:cNvSpPr txBox="1"/>
          <p:nvPr/>
        </p:nvSpPr>
        <p:spPr>
          <a:xfrm>
            <a:off x="140644" y="807855"/>
            <a:ext cx="8021609" cy="400110"/>
          </a:xfrm>
          <a:prstGeom prst="rect">
            <a:avLst/>
          </a:prstGeom>
          <a:noFill/>
        </p:spPr>
        <p:txBody>
          <a:bodyPr wrap="square" rtlCol="0">
            <a:spAutoFit/>
          </a:bodyPr>
          <a:lstStyle/>
          <a:p>
            <a:r>
              <a:rPr lang="en-US" sz="2000" b="1">
                <a:latin typeface="Tahoma" panose="020B0604030504040204" pitchFamily="34" charset="0"/>
                <a:ea typeface="Tahoma" panose="020B0604030504040204" pitchFamily="34" charset="0"/>
                <a:cs typeface="Tahoma" panose="020B0604030504040204" pitchFamily="34" charset="0"/>
              </a:rPr>
              <a:t>Some things to consider the next time you go to a jobsite…</a:t>
            </a:r>
          </a:p>
        </p:txBody>
      </p:sp>
      <p:sp>
        <p:nvSpPr>
          <p:cNvPr id="6" name="TextBox 5">
            <a:extLst>
              <a:ext uri="{FF2B5EF4-FFF2-40B4-BE49-F238E27FC236}">
                <a16:creationId xmlns:a16="http://schemas.microsoft.com/office/drawing/2014/main" id="{D696D94B-BD87-4F17-B74D-05B78E3C03A5}"/>
              </a:ext>
            </a:extLst>
          </p:cNvPr>
          <p:cNvSpPr txBox="1"/>
          <p:nvPr/>
        </p:nvSpPr>
        <p:spPr>
          <a:xfrm>
            <a:off x="142095" y="1406176"/>
            <a:ext cx="8859809" cy="707886"/>
          </a:xfrm>
          <a:prstGeom prst="rect">
            <a:avLst/>
          </a:prstGeom>
          <a:noFill/>
        </p:spPr>
        <p:txBody>
          <a:bodyPr wrap="square">
            <a:spAutoFit/>
          </a:bodyPr>
          <a:lstStyle/>
          <a:p>
            <a:r>
              <a:rPr lang="en-US" sz="2000" b="1">
                <a:latin typeface="Tahoma" panose="020B0604030504040204" pitchFamily="34" charset="0"/>
                <a:ea typeface="Tahoma" panose="020B0604030504040204" pitchFamily="34" charset="0"/>
                <a:cs typeface="Tahoma" panose="020B0604030504040204" pitchFamily="34" charset="0"/>
              </a:rPr>
              <a:t>Does that escalator truss or elevator pit meet the conditions of a confined space or permit space?  </a:t>
            </a:r>
          </a:p>
        </p:txBody>
      </p:sp>
      <p:pic>
        <p:nvPicPr>
          <p:cNvPr id="7" name="Picture 2">
            <a:extLst>
              <a:ext uri="{FF2B5EF4-FFF2-40B4-BE49-F238E27FC236}">
                <a16:creationId xmlns:a16="http://schemas.microsoft.com/office/drawing/2014/main" id="{E2AE10F9-782B-4784-AF7A-29C28E20C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44" y="3103506"/>
            <a:ext cx="3700733" cy="24639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1E24D9B3-9E0B-4A98-9AFB-BE40DCD76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5894" y="3057136"/>
            <a:ext cx="4694612" cy="25103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AA45D29-84E6-437A-B8D2-960A29E031B8}"/>
              </a:ext>
            </a:extLst>
          </p:cNvPr>
          <p:cNvSpPr txBox="1"/>
          <p:nvPr/>
        </p:nvSpPr>
        <p:spPr>
          <a:xfrm>
            <a:off x="284191" y="6200302"/>
            <a:ext cx="7391053" cy="369332"/>
          </a:xfrm>
          <a:prstGeom prst="rect">
            <a:avLst/>
          </a:prstGeom>
          <a:noFill/>
        </p:spPr>
        <p:txBody>
          <a:bodyPr wrap="square">
            <a:spAutoFit/>
          </a:bodyPr>
          <a:lstStyle/>
          <a:p>
            <a:r>
              <a:rPr lang="en-US" b="1">
                <a:latin typeface="Tahoma" panose="020B0604030504040204" pitchFamily="34" charset="0"/>
                <a:ea typeface="Tahoma" panose="020B0604030504040204" pitchFamily="34" charset="0"/>
                <a:cs typeface="Tahoma" panose="020B0604030504040204" pitchFamily="34" charset="0"/>
              </a:rPr>
              <a:t>A dumbwaiter pit or shaft?  LULA?  Rack and pinion hoist? </a:t>
            </a:r>
          </a:p>
        </p:txBody>
      </p:sp>
      <p:sp>
        <p:nvSpPr>
          <p:cNvPr id="12" name="TextBox 11">
            <a:extLst>
              <a:ext uri="{FF2B5EF4-FFF2-40B4-BE49-F238E27FC236}">
                <a16:creationId xmlns:a16="http://schemas.microsoft.com/office/drawing/2014/main" id="{15E1BFD1-FEA8-4539-9C29-3AAAE1BECD17}"/>
              </a:ext>
            </a:extLst>
          </p:cNvPr>
          <p:cNvSpPr txBox="1"/>
          <p:nvPr/>
        </p:nvSpPr>
        <p:spPr>
          <a:xfrm>
            <a:off x="140644" y="2505185"/>
            <a:ext cx="4694612" cy="400110"/>
          </a:xfrm>
          <a:prstGeom prst="rect">
            <a:avLst/>
          </a:prstGeom>
          <a:noFill/>
        </p:spPr>
        <p:txBody>
          <a:bodyPr wrap="square">
            <a:spAutoFit/>
          </a:bodyPr>
          <a:lstStyle/>
          <a:p>
            <a:r>
              <a:rPr lang="en-US" sz="2000" b="1">
                <a:latin typeface="Tahoma" panose="020B0604030504040204" pitchFamily="34" charset="0"/>
                <a:ea typeface="Tahoma" panose="020B0604030504040204" pitchFamily="34" charset="0"/>
                <a:cs typeface="Tahoma" panose="020B0604030504040204" pitchFamily="34" charset="0"/>
              </a:rPr>
              <a:t>What about the </a:t>
            </a:r>
            <a:r>
              <a:rPr lang="en-US" sz="2000" b="1" err="1">
                <a:latin typeface="Tahoma" panose="020B0604030504040204" pitchFamily="34" charset="0"/>
                <a:ea typeface="Tahoma" panose="020B0604030504040204" pitchFamily="34" charset="0"/>
                <a:cs typeface="Tahoma" panose="020B0604030504040204" pitchFamily="34" charset="0"/>
              </a:rPr>
              <a:t>hoistway</a:t>
            </a:r>
            <a:r>
              <a:rPr lang="en-US" sz="2000" b="1">
                <a:latin typeface="Tahoma" panose="020B0604030504040204" pitchFamily="34" charset="0"/>
                <a:ea typeface="Tahoma" panose="020B0604030504040204" pitchFamily="34" charset="0"/>
                <a:cs typeface="Tahoma" panose="020B0604030504040204" pitchFamily="34" charset="0"/>
              </a:rPr>
              <a:t>? </a:t>
            </a:r>
            <a:endParaRPr lang="en-US" sz="2000"/>
          </a:p>
        </p:txBody>
      </p:sp>
    </p:spTree>
    <p:extLst>
      <p:ext uri="{BB962C8B-B14F-4D97-AF65-F5344CB8AC3E}">
        <p14:creationId xmlns:p14="http://schemas.microsoft.com/office/powerpoint/2010/main" val="10336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285FE-B10B-417F-A1CF-E46897E2C02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Title 1">
            <a:extLst>
              <a:ext uri="{FF2B5EF4-FFF2-40B4-BE49-F238E27FC236}">
                <a16:creationId xmlns:a16="http://schemas.microsoft.com/office/drawing/2014/main" id="{C7C7B2CE-0487-4E70-B87E-BB2DF35BEDF3}"/>
              </a:ext>
            </a:extLst>
          </p:cNvPr>
          <p:cNvSpPr txBox="1">
            <a:spLocks/>
          </p:cNvSpPr>
          <p:nvPr/>
        </p:nvSpPr>
        <p:spPr>
          <a:xfrm>
            <a:off x="0" y="-30994"/>
            <a:ext cx="9144000" cy="6286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700"/>
              <a:t>Confined Spaces</a:t>
            </a:r>
            <a:endParaRPr lang="en-US"/>
          </a:p>
        </p:txBody>
      </p:sp>
      <p:sp>
        <p:nvSpPr>
          <p:cNvPr id="6" name="TextBox 5">
            <a:extLst>
              <a:ext uri="{FF2B5EF4-FFF2-40B4-BE49-F238E27FC236}">
                <a16:creationId xmlns:a16="http://schemas.microsoft.com/office/drawing/2014/main" id="{5E7EE9E0-EA81-4371-81D8-94E1D4C5E4B9}"/>
              </a:ext>
            </a:extLst>
          </p:cNvPr>
          <p:cNvSpPr txBox="1"/>
          <p:nvPr/>
        </p:nvSpPr>
        <p:spPr>
          <a:xfrm>
            <a:off x="361137" y="853535"/>
            <a:ext cx="1941557" cy="523220"/>
          </a:xfrm>
          <a:prstGeom prst="rect">
            <a:avLst/>
          </a:prstGeom>
          <a:noFill/>
        </p:spPr>
        <p:txBody>
          <a:bodyPr wrap="none" rtlCol="0">
            <a:spAutoFit/>
          </a:bodyPr>
          <a:lstStyle/>
          <a:p>
            <a:r>
              <a:rPr lang="en-US" sz="2800" b="1"/>
              <a:t>Summary:</a:t>
            </a:r>
          </a:p>
        </p:txBody>
      </p:sp>
      <p:sp>
        <p:nvSpPr>
          <p:cNvPr id="11" name="TextBox 10">
            <a:extLst>
              <a:ext uri="{FF2B5EF4-FFF2-40B4-BE49-F238E27FC236}">
                <a16:creationId xmlns:a16="http://schemas.microsoft.com/office/drawing/2014/main" id="{D2648380-7292-4B19-9503-819F00302986}"/>
              </a:ext>
            </a:extLst>
          </p:cNvPr>
          <p:cNvSpPr txBox="1"/>
          <p:nvPr/>
        </p:nvSpPr>
        <p:spPr>
          <a:xfrm>
            <a:off x="361137" y="5229562"/>
            <a:ext cx="7874000" cy="1015663"/>
          </a:xfrm>
          <a:prstGeom prst="rect">
            <a:avLst/>
          </a:prstGeom>
          <a:noFill/>
        </p:spPr>
        <p:txBody>
          <a:bodyPr wrap="square">
            <a:spAutoFit/>
          </a:bodyPr>
          <a:lstStyle/>
          <a:p>
            <a:r>
              <a:rPr lang="en-US" sz="2000"/>
              <a:t>U</a:t>
            </a:r>
            <a:r>
              <a:rPr lang="en-US" sz="2000">
                <a:effectLst/>
              </a:rPr>
              <a:t>nderstand the risks associated with confined spaces and the procedures your employer must have in place to protect you and those around you. </a:t>
            </a:r>
            <a:endParaRPr lang="en-US" sz="2000"/>
          </a:p>
        </p:txBody>
      </p:sp>
      <p:sp>
        <p:nvSpPr>
          <p:cNvPr id="13" name="TextBox 12">
            <a:extLst>
              <a:ext uri="{FF2B5EF4-FFF2-40B4-BE49-F238E27FC236}">
                <a16:creationId xmlns:a16="http://schemas.microsoft.com/office/drawing/2014/main" id="{F2B558DC-59F3-4B87-A9F0-B1EFDED4021B}"/>
              </a:ext>
            </a:extLst>
          </p:cNvPr>
          <p:cNvSpPr txBox="1"/>
          <p:nvPr/>
        </p:nvSpPr>
        <p:spPr>
          <a:xfrm>
            <a:off x="361137" y="1383381"/>
            <a:ext cx="8026400" cy="1323439"/>
          </a:xfrm>
          <a:prstGeom prst="rect">
            <a:avLst/>
          </a:prstGeom>
          <a:noFill/>
        </p:spPr>
        <p:txBody>
          <a:bodyPr wrap="square">
            <a:spAutoFit/>
          </a:bodyPr>
          <a:lstStyle/>
          <a:p>
            <a:r>
              <a:rPr lang="en-US" sz="2000"/>
              <a:t>You should now be able to recognize confined space and permit required confined space and identify the hazards associate with each classification. Your employer must provide you with training if you will enter these spaces. </a:t>
            </a:r>
          </a:p>
        </p:txBody>
      </p:sp>
      <p:sp>
        <p:nvSpPr>
          <p:cNvPr id="17" name="TextBox 16">
            <a:extLst>
              <a:ext uri="{FF2B5EF4-FFF2-40B4-BE49-F238E27FC236}">
                <a16:creationId xmlns:a16="http://schemas.microsoft.com/office/drawing/2014/main" id="{D606D6A6-0E2E-4D3A-9F57-008798FA96D9}"/>
              </a:ext>
            </a:extLst>
          </p:cNvPr>
          <p:cNvSpPr txBox="1"/>
          <p:nvPr/>
        </p:nvSpPr>
        <p:spPr>
          <a:xfrm>
            <a:off x="365131" y="2918992"/>
            <a:ext cx="8026400" cy="1323439"/>
          </a:xfrm>
          <a:prstGeom prst="rect">
            <a:avLst/>
          </a:prstGeom>
          <a:noFill/>
        </p:spPr>
        <p:txBody>
          <a:bodyPr wrap="square">
            <a:spAutoFit/>
          </a:bodyPr>
          <a:lstStyle/>
          <a:p>
            <a:r>
              <a:rPr lang="en-US" sz="2000" dirty="0"/>
              <a:t>Contractors, entrants, entrant supervisor, and rescue personnel have requirements and responsibilities that must be followed. If one fails, we all fail, and that means someone doesn’t make it home to their loved ones today.  </a:t>
            </a:r>
          </a:p>
        </p:txBody>
      </p:sp>
      <p:sp>
        <p:nvSpPr>
          <p:cNvPr id="18" name="TextBox 17">
            <a:extLst>
              <a:ext uri="{FF2B5EF4-FFF2-40B4-BE49-F238E27FC236}">
                <a16:creationId xmlns:a16="http://schemas.microsoft.com/office/drawing/2014/main" id="{34EDB863-057C-48E8-AC2A-5C1859D96365}"/>
              </a:ext>
            </a:extLst>
          </p:cNvPr>
          <p:cNvSpPr txBox="1"/>
          <p:nvPr/>
        </p:nvSpPr>
        <p:spPr>
          <a:xfrm>
            <a:off x="361137" y="4393448"/>
            <a:ext cx="8026400" cy="707886"/>
          </a:xfrm>
          <a:prstGeom prst="rect">
            <a:avLst/>
          </a:prstGeom>
          <a:noFill/>
        </p:spPr>
        <p:txBody>
          <a:bodyPr wrap="square">
            <a:spAutoFit/>
          </a:bodyPr>
          <a:lstStyle/>
          <a:p>
            <a:r>
              <a:rPr lang="en-US" sz="2000"/>
              <a:t>Rescue personnel may be onsite or the local fire department. They must be available and must be trained in confined space rescue. </a:t>
            </a:r>
          </a:p>
        </p:txBody>
      </p:sp>
    </p:spTree>
    <p:extLst>
      <p:ext uri="{BB962C8B-B14F-4D97-AF65-F5344CB8AC3E}">
        <p14:creationId xmlns:p14="http://schemas.microsoft.com/office/powerpoint/2010/main" val="341796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285FE-B10B-417F-A1CF-E46897E2C02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Title 1">
            <a:extLst>
              <a:ext uri="{FF2B5EF4-FFF2-40B4-BE49-F238E27FC236}">
                <a16:creationId xmlns:a16="http://schemas.microsoft.com/office/drawing/2014/main" id="{C7C7B2CE-0487-4E70-B87E-BB2DF35BEDF3}"/>
              </a:ext>
            </a:extLst>
          </p:cNvPr>
          <p:cNvSpPr txBox="1">
            <a:spLocks/>
          </p:cNvSpPr>
          <p:nvPr/>
        </p:nvSpPr>
        <p:spPr>
          <a:xfrm>
            <a:off x="0" y="-30994"/>
            <a:ext cx="9144000" cy="6286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700"/>
              <a:t>Confined Spaces</a:t>
            </a:r>
            <a:endParaRPr lang="en-US"/>
          </a:p>
        </p:txBody>
      </p:sp>
      <p:sp>
        <p:nvSpPr>
          <p:cNvPr id="5" name="TextBox 4">
            <a:extLst>
              <a:ext uri="{FF2B5EF4-FFF2-40B4-BE49-F238E27FC236}">
                <a16:creationId xmlns:a16="http://schemas.microsoft.com/office/drawing/2014/main" id="{1C148740-92E4-4233-B8B7-6E22FFB13842}"/>
              </a:ext>
            </a:extLst>
          </p:cNvPr>
          <p:cNvSpPr txBox="1"/>
          <p:nvPr/>
        </p:nvSpPr>
        <p:spPr>
          <a:xfrm>
            <a:off x="952500" y="1571748"/>
            <a:ext cx="6616700" cy="1631216"/>
          </a:xfrm>
          <a:prstGeom prst="rect">
            <a:avLst/>
          </a:prstGeom>
          <a:noFill/>
        </p:spPr>
        <p:txBody>
          <a:bodyPr wrap="square">
            <a:spAutoFit/>
          </a:bodyPr>
          <a:lstStyle/>
          <a:p>
            <a:r>
              <a:rPr lang="en-US" sz="2000" b="1"/>
              <a:t>A confined space is defined as: </a:t>
            </a:r>
          </a:p>
          <a:p>
            <a:r>
              <a:rPr lang="en-US" sz="2000"/>
              <a:t>	a. Having limited way out </a:t>
            </a:r>
          </a:p>
          <a:p>
            <a:r>
              <a:rPr lang="en-US" sz="2000"/>
              <a:t>	b. Not designed for continuous occupancy </a:t>
            </a:r>
          </a:p>
          <a:p>
            <a:r>
              <a:rPr lang="en-US" sz="2000"/>
              <a:t>	c. Is large enough to enter the space</a:t>
            </a:r>
          </a:p>
          <a:p>
            <a:r>
              <a:rPr lang="en-US" sz="2000"/>
              <a:t>	d. All of the above</a:t>
            </a:r>
          </a:p>
        </p:txBody>
      </p:sp>
      <p:sp>
        <p:nvSpPr>
          <p:cNvPr id="6" name="TextBox 5">
            <a:extLst>
              <a:ext uri="{FF2B5EF4-FFF2-40B4-BE49-F238E27FC236}">
                <a16:creationId xmlns:a16="http://schemas.microsoft.com/office/drawing/2014/main" id="{5E7EE9E0-EA81-4371-81D8-94E1D4C5E4B9}"/>
              </a:ext>
            </a:extLst>
          </p:cNvPr>
          <p:cNvSpPr txBox="1"/>
          <p:nvPr/>
        </p:nvSpPr>
        <p:spPr>
          <a:xfrm>
            <a:off x="2672537" y="650335"/>
            <a:ext cx="3798925" cy="523220"/>
          </a:xfrm>
          <a:prstGeom prst="rect">
            <a:avLst/>
          </a:prstGeom>
          <a:noFill/>
        </p:spPr>
        <p:txBody>
          <a:bodyPr wrap="none" rtlCol="0">
            <a:spAutoFit/>
          </a:bodyPr>
          <a:lstStyle/>
          <a:p>
            <a:r>
              <a:rPr lang="en-US" sz="2800" b="1"/>
              <a:t>Test Your Knowledge</a:t>
            </a:r>
          </a:p>
        </p:txBody>
      </p:sp>
      <p:sp>
        <p:nvSpPr>
          <p:cNvPr id="8" name="TextBox 7">
            <a:extLst>
              <a:ext uri="{FF2B5EF4-FFF2-40B4-BE49-F238E27FC236}">
                <a16:creationId xmlns:a16="http://schemas.microsoft.com/office/drawing/2014/main" id="{45BF5AE5-AC50-4561-AF19-FFE2A5782AC5}"/>
              </a:ext>
            </a:extLst>
          </p:cNvPr>
          <p:cNvSpPr txBox="1"/>
          <p:nvPr/>
        </p:nvSpPr>
        <p:spPr>
          <a:xfrm>
            <a:off x="952500" y="3236774"/>
            <a:ext cx="4572000" cy="400110"/>
          </a:xfrm>
          <a:prstGeom prst="rect">
            <a:avLst/>
          </a:prstGeom>
          <a:noFill/>
        </p:spPr>
        <p:txBody>
          <a:bodyPr wrap="square">
            <a:spAutoFit/>
          </a:bodyPr>
          <a:lstStyle/>
          <a:p>
            <a:r>
              <a:rPr lang="en-US" sz="2000" b="1">
                <a:solidFill>
                  <a:srgbClr val="FF0000"/>
                </a:solidFill>
              </a:rPr>
              <a:t>d. All of the above</a:t>
            </a:r>
          </a:p>
        </p:txBody>
      </p:sp>
      <p:sp>
        <p:nvSpPr>
          <p:cNvPr id="10" name="TextBox 9">
            <a:extLst>
              <a:ext uri="{FF2B5EF4-FFF2-40B4-BE49-F238E27FC236}">
                <a16:creationId xmlns:a16="http://schemas.microsoft.com/office/drawing/2014/main" id="{FAA2F8EC-8476-4779-8247-4BB4B243343A}"/>
              </a:ext>
            </a:extLst>
          </p:cNvPr>
          <p:cNvSpPr txBox="1"/>
          <p:nvPr/>
        </p:nvSpPr>
        <p:spPr>
          <a:xfrm>
            <a:off x="952500" y="4052363"/>
            <a:ext cx="6070600" cy="1015663"/>
          </a:xfrm>
          <a:prstGeom prst="rect">
            <a:avLst/>
          </a:prstGeom>
          <a:noFill/>
        </p:spPr>
        <p:txBody>
          <a:bodyPr wrap="square">
            <a:spAutoFit/>
          </a:bodyPr>
          <a:lstStyle/>
          <a:p>
            <a:r>
              <a:rPr lang="en-US" sz="2000" b="1"/>
              <a:t>All confined spaces must be permit-required: </a:t>
            </a:r>
            <a:r>
              <a:rPr lang="en-US" sz="2000"/>
              <a:t>	a. True </a:t>
            </a:r>
          </a:p>
          <a:p>
            <a:r>
              <a:rPr lang="en-US" sz="2000"/>
              <a:t>	b. False</a:t>
            </a:r>
          </a:p>
        </p:txBody>
      </p:sp>
      <p:sp>
        <p:nvSpPr>
          <p:cNvPr id="12" name="TextBox 11">
            <a:extLst>
              <a:ext uri="{FF2B5EF4-FFF2-40B4-BE49-F238E27FC236}">
                <a16:creationId xmlns:a16="http://schemas.microsoft.com/office/drawing/2014/main" id="{2891F091-92F3-4EE3-A2B5-4BDC7AD46A8E}"/>
              </a:ext>
            </a:extLst>
          </p:cNvPr>
          <p:cNvSpPr txBox="1"/>
          <p:nvPr/>
        </p:nvSpPr>
        <p:spPr>
          <a:xfrm>
            <a:off x="952500" y="5283450"/>
            <a:ext cx="4572000" cy="400110"/>
          </a:xfrm>
          <a:prstGeom prst="rect">
            <a:avLst/>
          </a:prstGeom>
          <a:noFill/>
        </p:spPr>
        <p:txBody>
          <a:bodyPr wrap="square">
            <a:spAutoFit/>
          </a:bodyPr>
          <a:lstStyle/>
          <a:p>
            <a:r>
              <a:rPr lang="en-US" sz="2000" b="1">
                <a:solidFill>
                  <a:srgbClr val="FF0000"/>
                </a:solidFill>
              </a:rPr>
              <a:t>b. False</a:t>
            </a:r>
          </a:p>
        </p:txBody>
      </p:sp>
    </p:spTree>
    <p:extLst>
      <p:ext uri="{BB962C8B-B14F-4D97-AF65-F5344CB8AC3E}">
        <p14:creationId xmlns:p14="http://schemas.microsoft.com/office/powerpoint/2010/main" val="402874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285FE-B10B-417F-A1CF-E46897E2C02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Title 1">
            <a:extLst>
              <a:ext uri="{FF2B5EF4-FFF2-40B4-BE49-F238E27FC236}">
                <a16:creationId xmlns:a16="http://schemas.microsoft.com/office/drawing/2014/main" id="{C7C7B2CE-0487-4E70-B87E-BB2DF35BEDF3}"/>
              </a:ext>
            </a:extLst>
          </p:cNvPr>
          <p:cNvSpPr txBox="1">
            <a:spLocks/>
          </p:cNvSpPr>
          <p:nvPr/>
        </p:nvSpPr>
        <p:spPr>
          <a:xfrm>
            <a:off x="0" y="-30994"/>
            <a:ext cx="9144000" cy="6286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700"/>
              <a:t>Confined Spaces</a:t>
            </a:r>
            <a:endParaRPr lang="en-US"/>
          </a:p>
        </p:txBody>
      </p:sp>
      <p:sp>
        <p:nvSpPr>
          <p:cNvPr id="6" name="TextBox 5">
            <a:extLst>
              <a:ext uri="{FF2B5EF4-FFF2-40B4-BE49-F238E27FC236}">
                <a16:creationId xmlns:a16="http://schemas.microsoft.com/office/drawing/2014/main" id="{5E7EE9E0-EA81-4371-81D8-94E1D4C5E4B9}"/>
              </a:ext>
            </a:extLst>
          </p:cNvPr>
          <p:cNvSpPr txBox="1"/>
          <p:nvPr/>
        </p:nvSpPr>
        <p:spPr>
          <a:xfrm>
            <a:off x="2672537" y="650335"/>
            <a:ext cx="3798925" cy="523220"/>
          </a:xfrm>
          <a:prstGeom prst="rect">
            <a:avLst/>
          </a:prstGeom>
          <a:noFill/>
        </p:spPr>
        <p:txBody>
          <a:bodyPr wrap="none" rtlCol="0">
            <a:spAutoFit/>
          </a:bodyPr>
          <a:lstStyle/>
          <a:p>
            <a:r>
              <a:rPr lang="en-US" sz="2800" b="1"/>
              <a:t>Test Your Knowledge</a:t>
            </a:r>
          </a:p>
        </p:txBody>
      </p:sp>
      <p:sp>
        <p:nvSpPr>
          <p:cNvPr id="7" name="TextBox 6">
            <a:extLst>
              <a:ext uri="{FF2B5EF4-FFF2-40B4-BE49-F238E27FC236}">
                <a16:creationId xmlns:a16="http://schemas.microsoft.com/office/drawing/2014/main" id="{02C24425-FC55-4316-B5F6-20C744347AA0}"/>
              </a:ext>
            </a:extLst>
          </p:cNvPr>
          <p:cNvSpPr txBox="1"/>
          <p:nvPr/>
        </p:nvSpPr>
        <p:spPr>
          <a:xfrm>
            <a:off x="1460500" y="1329035"/>
            <a:ext cx="4572000" cy="1631216"/>
          </a:xfrm>
          <a:prstGeom prst="rect">
            <a:avLst/>
          </a:prstGeom>
          <a:noFill/>
        </p:spPr>
        <p:txBody>
          <a:bodyPr wrap="square">
            <a:spAutoFit/>
          </a:bodyPr>
          <a:lstStyle/>
          <a:p>
            <a:r>
              <a:rPr lang="en-US" sz="2000" b="1"/>
              <a:t>Who must terminate entry permit: </a:t>
            </a:r>
            <a:r>
              <a:rPr lang="en-US" sz="2000"/>
              <a:t>	a. Rescue personnel </a:t>
            </a:r>
          </a:p>
          <a:p>
            <a:r>
              <a:rPr lang="en-US" sz="2000"/>
              <a:t>	b. Entry Supervisor </a:t>
            </a:r>
          </a:p>
          <a:p>
            <a:r>
              <a:rPr lang="en-US" sz="2000"/>
              <a:t>	c. Entrant </a:t>
            </a:r>
          </a:p>
          <a:p>
            <a:r>
              <a:rPr lang="en-US" sz="2000"/>
              <a:t>	d. None of the above </a:t>
            </a:r>
          </a:p>
        </p:txBody>
      </p:sp>
      <p:sp>
        <p:nvSpPr>
          <p:cNvPr id="8" name="TextBox 7">
            <a:extLst>
              <a:ext uri="{FF2B5EF4-FFF2-40B4-BE49-F238E27FC236}">
                <a16:creationId xmlns:a16="http://schemas.microsoft.com/office/drawing/2014/main" id="{D6EFEED8-707C-4995-AB9E-BB42367C2ED4}"/>
              </a:ext>
            </a:extLst>
          </p:cNvPr>
          <p:cNvSpPr txBox="1"/>
          <p:nvPr/>
        </p:nvSpPr>
        <p:spPr>
          <a:xfrm>
            <a:off x="1460500" y="3115731"/>
            <a:ext cx="4572000" cy="400110"/>
          </a:xfrm>
          <a:prstGeom prst="rect">
            <a:avLst/>
          </a:prstGeom>
          <a:noFill/>
        </p:spPr>
        <p:txBody>
          <a:bodyPr wrap="square">
            <a:spAutoFit/>
          </a:bodyPr>
          <a:lstStyle/>
          <a:p>
            <a:r>
              <a:rPr lang="en-US" sz="2000" b="1">
                <a:solidFill>
                  <a:srgbClr val="FF0000"/>
                </a:solidFill>
              </a:rPr>
              <a:t>b. Entry Supervisor </a:t>
            </a:r>
          </a:p>
        </p:txBody>
      </p:sp>
      <p:sp>
        <p:nvSpPr>
          <p:cNvPr id="10" name="TextBox 9">
            <a:extLst>
              <a:ext uri="{FF2B5EF4-FFF2-40B4-BE49-F238E27FC236}">
                <a16:creationId xmlns:a16="http://schemas.microsoft.com/office/drawing/2014/main" id="{97F3DFEA-37B7-45E2-8666-551B6E425AC9}"/>
              </a:ext>
            </a:extLst>
          </p:cNvPr>
          <p:cNvSpPr txBox="1"/>
          <p:nvPr/>
        </p:nvSpPr>
        <p:spPr>
          <a:xfrm>
            <a:off x="1460500" y="3897750"/>
            <a:ext cx="5295900" cy="1015663"/>
          </a:xfrm>
          <a:prstGeom prst="rect">
            <a:avLst/>
          </a:prstGeom>
          <a:noFill/>
        </p:spPr>
        <p:txBody>
          <a:bodyPr wrap="square">
            <a:spAutoFit/>
          </a:bodyPr>
          <a:lstStyle/>
          <a:p>
            <a:r>
              <a:rPr lang="en-US" sz="2000"/>
              <a:t> </a:t>
            </a:r>
            <a:r>
              <a:rPr lang="en-US" sz="2000" b="1"/>
              <a:t>All confined spaces are permit-required: </a:t>
            </a:r>
            <a:r>
              <a:rPr lang="en-US" sz="2000"/>
              <a:t>	a. True </a:t>
            </a:r>
          </a:p>
          <a:p>
            <a:r>
              <a:rPr lang="en-US" sz="2000"/>
              <a:t>	b. False </a:t>
            </a:r>
          </a:p>
        </p:txBody>
      </p:sp>
      <p:sp>
        <p:nvSpPr>
          <p:cNvPr id="12" name="TextBox 11">
            <a:extLst>
              <a:ext uri="{FF2B5EF4-FFF2-40B4-BE49-F238E27FC236}">
                <a16:creationId xmlns:a16="http://schemas.microsoft.com/office/drawing/2014/main" id="{D05C956F-4CC1-48C1-AFC4-CAFE417EDBC1}"/>
              </a:ext>
            </a:extLst>
          </p:cNvPr>
          <p:cNvSpPr txBox="1"/>
          <p:nvPr/>
        </p:nvSpPr>
        <p:spPr>
          <a:xfrm>
            <a:off x="1460500" y="5110656"/>
            <a:ext cx="4572000" cy="400110"/>
          </a:xfrm>
          <a:prstGeom prst="rect">
            <a:avLst/>
          </a:prstGeom>
          <a:noFill/>
        </p:spPr>
        <p:txBody>
          <a:bodyPr wrap="square">
            <a:spAutoFit/>
          </a:bodyPr>
          <a:lstStyle/>
          <a:p>
            <a:r>
              <a:rPr lang="en-US" sz="2000" b="1">
                <a:solidFill>
                  <a:srgbClr val="FF0000"/>
                </a:solidFill>
              </a:rPr>
              <a:t>b. False </a:t>
            </a:r>
          </a:p>
        </p:txBody>
      </p:sp>
    </p:spTree>
    <p:extLst>
      <p:ext uri="{BB962C8B-B14F-4D97-AF65-F5344CB8AC3E}">
        <p14:creationId xmlns:p14="http://schemas.microsoft.com/office/powerpoint/2010/main" val="42420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285FE-B10B-417F-A1CF-E46897E2C02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BB4972D7-A22C-4C32-AE64-9020A8ACF551}"/>
              </a:ext>
            </a:extLst>
          </p:cNvPr>
          <p:cNvSpPr txBox="1"/>
          <p:nvPr/>
        </p:nvSpPr>
        <p:spPr>
          <a:xfrm>
            <a:off x="556848" y="1117600"/>
            <a:ext cx="1843774" cy="461665"/>
          </a:xfrm>
          <a:prstGeom prst="rect">
            <a:avLst/>
          </a:prstGeom>
          <a:noFill/>
        </p:spPr>
        <p:txBody>
          <a:bodyPr wrap="none" rtlCol="0">
            <a:spAutoFit/>
          </a:bodyPr>
          <a:lstStyle/>
          <a:p>
            <a:r>
              <a:rPr lang="en-US" sz="2400" b="1"/>
              <a:t>Objectives:</a:t>
            </a:r>
          </a:p>
        </p:txBody>
      </p:sp>
      <p:sp>
        <p:nvSpPr>
          <p:cNvPr id="5" name="TextBox 4">
            <a:extLst>
              <a:ext uri="{FF2B5EF4-FFF2-40B4-BE49-F238E27FC236}">
                <a16:creationId xmlns:a16="http://schemas.microsoft.com/office/drawing/2014/main" id="{F3A13ABE-92AC-40DC-ADF2-2F7D6C004928}"/>
              </a:ext>
            </a:extLst>
          </p:cNvPr>
          <p:cNvSpPr txBox="1"/>
          <p:nvPr/>
        </p:nvSpPr>
        <p:spPr>
          <a:xfrm>
            <a:off x="556848" y="1758896"/>
            <a:ext cx="7063152" cy="461665"/>
          </a:xfrm>
          <a:prstGeom prst="rect">
            <a:avLst/>
          </a:prstGeom>
          <a:noFill/>
        </p:spPr>
        <p:txBody>
          <a:bodyPr wrap="none" rtlCol="0">
            <a:spAutoFit/>
          </a:bodyPr>
          <a:lstStyle/>
          <a:p>
            <a:r>
              <a:rPr lang="en-US" sz="2400"/>
              <a:t>By the end of this session, students will be able to:</a:t>
            </a:r>
          </a:p>
        </p:txBody>
      </p:sp>
      <p:sp>
        <p:nvSpPr>
          <p:cNvPr id="8" name="TextBox 7">
            <a:extLst>
              <a:ext uri="{FF2B5EF4-FFF2-40B4-BE49-F238E27FC236}">
                <a16:creationId xmlns:a16="http://schemas.microsoft.com/office/drawing/2014/main" id="{D7A09385-2EBC-4029-A495-9C88124B0284}"/>
              </a:ext>
            </a:extLst>
          </p:cNvPr>
          <p:cNvSpPr txBox="1"/>
          <p:nvPr/>
        </p:nvSpPr>
        <p:spPr>
          <a:xfrm>
            <a:off x="887048" y="2448013"/>
            <a:ext cx="8129952" cy="830997"/>
          </a:xfrm>
          <a:prstGeom prst="rect">
            <a:avLst/>
          </a:prstGeom>
          <a:noFill/>
        </p:spPr>
        <p:txBody>
          <a:bodyPr wrap="square">
            <a:spAutoFit/>
          </a:bodyPr>
          <a:lstStyle/>
          <a:p>
            <a:pPr marL="285750" indent="-285750">
              <a:buFont typeface="Arial" panose="020B0604020202020204" pitchFamily="34" charset="0"/>
              <a:buChar char="•"/>
            </a:pPr>
            <a:r>
              <a:rPr lang="en-US" sz="2400">
                <a:solidFill>
                  <a:srgbClr val="373A3C"/>
                </a:solidFill>
                <a:effectLst/>
                <a:ea typeface="Times New Roman" panose="02020603050405020304" pitchFamily="18" charset="0"/>
              </a:rPr>
              <a:t>Identify Confined Spaces and determine if they are Permit Required Spaces</a:t>
            </a:r>
            <a:endParaRPr lang="en-US" sz="2400"/>
          </a:p>
        </p:txBody>
      </p:sp>
      <p:sp>
        <p:nvSpPr>
          <p:cNvPr id="12" name="TextBox 11">
            <a:extLst>
              <a:ext uri="{FF2B5EF4-FFF2-40B4-BE49-F238E27FC236}">
                <a16:creationId xmlns:a16="http://schemas.microsoft.com/office/drawing/2014/main" id="{C6ABDF2C-3C40-4607-8331-75B4B34B186D}"/>
              </a:ext>
            </a:extLst>
          </p:cNvPr>
          <p:cNvSpPr txBox="1"/>
          <p:nvPr/>
        </p:nvSpPr>
        <p:spPr>
          <a:xfrm>
            <a:off x="887048" y="4333639"/>
            <a:ext cx="8282352" cy="830997"/>
          </a:xfrm>
          <a:prstGeom prst="rect">
            <a:avLst/>
          </a:prstGeom>
          <a:noFill/>
        </p:spPr>
        <p:txBody>
          <a:bodyPr wrap="square">
            <a:spAutoFit/>
          </a:bodyPr>
          <a:lstStyle/>
          <a:p>
            <a:pPr marL="285750" indent="-285750">
              <a:buFont typeface="Arial" panose="020B0604020202020204" pitchFamily="34" charset="0"/>
              <a:buChar char="•"/>
            </a:pPr>
            <a:r>
              <a:rPr lang="en-US" sz="2400">
                <a:solidFill>
                  <a:srgbClr val="373A3C"/>
                </a:solidFill>
                <a:effectLst/>
                <a:ea typeface="Times New Roman" panose="02020603050405020304" pitchFamily="18" charset="0"/>
              </a:rPr>
              <a:t>Know responsibilities of entrants, attendants, entry supervisors, contractors</a:t>
            </a:r>
            <a:endParaRPr lang="en-US" sz="2400"/>
          </a:p>
        </p:txBody>
      </p:sp>
      <p:sp>
        <p:nvSpPr>
          <p:cNvPr id="16" name="TextBox 15">
            <a:extLst>
              <a:ext uri="{FF2B5EF4-FFF2-40B4-BE49-F238E27FC236}">
                <a16:creationId xmlns:a16="http://schemas.microsoft.com/office/drawing/2014/main" id="{85BD0325-A781-4FA3-9920-F6741CB48315}"/>
              </a:ext>
            </a:extLst>
          </p:cNvPr>
          <p:cNvSpPr txBox="1"/>
          <p:nvPr/>
        </p:nvSpPr>
        <p:spPr>
          <a:xfrm>
            <a:off x="887048" y="5533323"/>
            <a:ext cx="8129952" cy="830997"/>
          </a:xfrm>
          <a:prstGeom prst="rect">
            <a:avLst/>
          </a:prstGeom>
          <a:noFill/>
        </p:spPr>
        <p:txBody>
          <a:bodyPr wrap="square">
            <a:spAutoFit/>
          </a:bodyPr>
          <a:lstStyle/>
          <a:p>
            <a:pPr marL="285750" indent="-285750">
              <a:buFont typeface="Arial" panose="020B0604020202020204" pitchFamily="34" charset="0"/>
              <a:buChar char="•"/>
            </a:pPr>
            <a:r>
              <a:rPr lang="en-US" sz="2400">
                <a:solidFill>
                  <a:srgbClr val="373A3C"/>
                </a:solidFill>
                <a:effectLst/>
                <a:ea typeface="Times New Roman" panose="02020603050405020304" pitchFamily="18" charset="0"/>
              </a:rPr>
              <a:t>Understand the requirements for Rescue &amp; Emergency Services</a:t>
            </a:r>
            <a:endParaRPr lang="en-US" sz="2400"/>
          </a:p>
        </p:txBody>
      </p:sp>
      <p:sp>
        <p:nvSpPr>
          <p:cNvPr id="19" name="TextBox 18">
            <a:extLst>
              <a:ext uri="{FF2B5EF4-FFF2-40B4-BE49-F238E27FC236}">
                <a16:creationId xmlns:a16="http://schemas.microsoft.com/office/drawing/2014/main" id="{5D0535F4-07C9-499E-B685-D9D2AE5AEA57}"/>
              </a:ext>
            </a:extLst>
          </p:cNvPr>
          <p:cNvSpPr txBox="1"/>
          <p:nvPr/>
        </p:nvSpPr>
        <p:spPr>
          <a:xfrm>
            <a:off x="887048" y="3503287"/>
            <a:ext cx="7513595" cy="461665"/>
          </a:xfrm>
          <a:prstGeom prst="rect">
            <a:avLst/>
          </a:prstGeom>
          <a:noFill/>
        </p:spPr>
        <p:txBody>
          <a:bodyPr wrap="none" rtlCol="0">
            <a:spAutoFit/>
          </a:bodyPr>
          <a:lstStyle/>
          <a:p>
            <a:pPr marL="342900" indent="-342900">
              <a:buFont typeface="Arial" panose="020B0604020202020204" pitchFamily="34" charset="0"/>
              <a:buChar char="•"/>
            </a:pPr>
            <a:r>
              <a:rPr lang="en-US" sz="2400"/>
              <a:t>Identify the most common Confined Space hazards</a:t>
            </a:r>
          </a:p>
        </p:txBody>
      </p:sp>
      <p:sp>
        <p:nvSpPr>
          <p:cNvPr id="20" name="Title 1">
            <a:extLst>
              <a:ext uri="{FF2B5EF4-FFF2-40B4-BE49-F238E27FC236}">
                <a16:creationId xmlns:a16="http://schemas.microsoft.com/office/drawing/2014/main" id="{E6BEE275-8EB0-464E-8C52-4DF7C3318B39}"/>
              </a:ext>
            </a:extLst>
          </p:cNvPr>
          <p:cNvSpPr txBox="1">
            <a:spLocks/>
          </p:cNvSpPr>
          <p:nvPr/>
        </p:nvSpPr>
        <p:spPr>
          <a:xfrm>
            <a:off x="0" y="-30994"/>
            <a:ext cx="9144000" cy="6286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700"/>
              <a:t>Confined Spaces</a:t>
            </a:r>
            <a:endParaRPr lang="en-US"/>
          </a:p>
        </p:txBody>
      </p:sp>
    </p:spTree>
    <p:extLst>
      <p:ext uri="{BB962C8B-B14F-4D97-AF65-F5344CB8AC3E}">
        <p14:creationId xmlns:p14="http://schemas.microsoft.com/office/powerpoint/2010/main" val="209390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285FE-B10B-417F-A1CF-E46897E2C02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Title 1">
            <a:extLst>
              <a:ext uri="{FF2B5EF4-FFF2-40B4-BE49-F238E27FC236}">
                <a16:creationId xmlns:a16="http://schemas.microsoft.com/office/drawing/2014/main" id="{7A1B2C25-FC9D-403F-92CA-07744B35D2BB}"/>
              </a:ext>
            </a:extLst>
          </p:cNvPr>
          <p:cNvSpPr txBox="1">
            <a:spLocks/>
          </p:cNvSpPr>
          <p:nvPr/>
        </p:nvSpPr>
        <p:spPr>
          <a:xfrm>
            <a:off x="0" y="-30994"/>
            <a:ext cx="9144000" cy="6286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700"/>
              <a:t>Confined Spaces</a:t>
            </a:r>
            <a:endParaRPr lang="en-US"/>
          </a:p>
        </p:txBody>
      </p:sp>
      <p:sp>
        <p:nvSpPr>
          <p:cNvPr id="6" name="TextBox 5">
            <a:extLst>
              <a:ext uri="{FF2B5EF4-FFF2-40B4-BE49-F238E27FC236}">
                <a16:creationId xmlns:a16="http://schemas.microsoft.com/office/drawing/2014/main" id="{E767FCA4-8166-4ABD-B47D-7D53152FA14E}"/>
              </a:ext>
            </a:extLst>
          </p:cNvPr>
          <p:cNvSpPr txBox="1"/>
          <p:nvPr/>
        </p:nvSpPr>
        <p:spPr>
          <a:xfrm>
            <a:off x="512956" y="1308909"/>
            <a:ext cx="8173844" cy="4134465"/>
          </a:xfrm>
          <a:prstGeom prst="rect">
            <a:avLst/>
          </a:prstGeom>
          <a:noFill/>
        </p:spPr>
        <p:txBody>
          <a:bodyPr wrap="square" lIns="91440" tIns="45720" rIns="91440" bIns="45720" anchor="t">
            <a:spAutoFit/>
          </a:bodyPr>
          <a:lstStyle/>
          <a:p>
            <a:pPr marL="0" marR="0">
              <a:spcBef>
                <a:spcPts val="0"/>
              </a:spcBef>
              <a:spcAft>
                <a:spcPts val="0"/>
              </a:spcAft>
            </a:pPr>
            <a:r>
              <a:rPr lang="en-US" sz="1600" dirty="0">
                <a:effectLst/>
                <a:latin typeface="Times New Roman"/>
                <a:ea typeface="Calibri"/>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a:t>
            </a:r>
            <a:r>
              <a:rPr lang="en-US" sz="1600">
                <a:effectLst/>
                <a:latin typeface="Times New Roman"/>
                <a:ea typeface="Calibri"/>
                <a:cs typeface="Times New Roman"/>
              </a:rPr>
              <a:t>collectively known as The Elevator Industry Safety Partners, developed this </a:t>
            </a:r>
            <a:r>
              <a:rPr lang="en-US" sz="1600">
                <a:latin typeface="Times New Roman"/>
                <a:ea typeface="Calibri"/>
                <a:cs typeface="Times New Roman"/>
              </a:rPr>
              <a:t>Industry Specific </a:t>
            </a:r>
            <a:r>
              <a:rPr lang="en-US" sz="1600" dirty="0">
                <a:latin typeface="Times New Roman"/>
                <a:ea typeface="Calibri"/>
                <a:cs typeface="Times New Roman"/>
              </a:rPr>
              <a:t>Training</a:t>
            </a:r>
            <a:r>
              <a:rPr lang="en-US" sz="1600" dirty="0">
                <a:effectLst/>
                <a:latin typeface="Times New Roman"/>
                <a:ea typeface="Calibri"/>
                <a:cs typeface="Times New Roman"/>
              </a:rPr>
              <a:t> for informational purposes only. It does not necessarily reflect the official views of OSHA or the U.S. Department of Labor. May 2021</a:t>
            </a:r>
          </a:p>
          <a:p>
            <a:pPr marL="0" marR="0">
              <a:spcBef>
                <a:spcPts val="0"/>
              </a:spcBef>
              <a:spcAft>
                <a:spcPts val="750"/>
              </a:spcAft>
            </a:pPr>
            <a:endParaRPr lang="en-US" sz="160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sz="1600">
                <a:solidFill>
                  <a:srgbClr val="333333"/>
                </a:solidFill>
                <a:effectLst/>
                <a:latin typeface="Times New Roman" panose="02020603050405020304" pitchFamily="18" charset="0"/>
                <a:ea typeface="Calibri" panose="020F0502020204030204" pitchFamily="34" charset="0"/>
              </a:rPr>
              <a:t>Under the Occupational Safety and Health Act, employers are responsible (</a:t>
            </a:r>
            <a:r>
              <a:rPr lang="en-US" sz="1600" u="sng">
                <a:solidFill>
                  <a:srgbClr val="333333"/>
                </a:solidFill>
                <a:effectLst/>
                <a:latin typeface="Times New Roman" panose="02020603050405020304" pitchFamily="18" charset="0"/>
                <a:ea typeface="Calibri" panose="020F0502020204030204" pitchFamily="34" charset="0"/>
                <a:hlinkClick r:id="rId2"/>
              </a:rPr>
              <a:t>http://www.osha.gov/as/opa/worker/employer-responsibility.html</a:t>
            </a:r>
            <a:r>
              <a:rPr lang="en-US" sz="1600">
                <a:solidFill>
                  <a:srgbClr val="333333"/>
                </a:solidFill>
                <a:effectLst/>
                <a:latin typeface="Times New Roman" panose="02020603050405020304" pitchFamily="18" charset="0"/>
                <a:ea typeface="Calibri" panose="020F0502020204030204" pitchFamily="34" charset="0"/>
              </a:rPr>
              <a:t>) for providing a safe and healthy workplace and workers have rights (</a:t>
            </a:r>
            <a:r>
              <a:rPr lang="en-US" sz="1600" u="sng">
                <a:solidFill>
                  <a:srgbClr val="333333"/>
                </a:solidFill>
                <a:effectLst/>
                <a:latin typeface="Times New Roman" panose="02020603050405020304" pitchFamily="18" charset="0"/>
                <a:ea typeface="Calibri" panose="020F0502020204030204" pitchFamily="34" charset="0"/>
                <a:hlinkClick r:id="rId3"/>
              </a:rPr>
              <a:t>https://www.osha.gov/workers</a:t>
            </a:r>
            <a:r>
              <a:rPr lang="en-US" sz="1600">
                <a:solidFill>
                  <a:srgbClr val="333333"/>
                </a:solidFill>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sz="1600" u="sng">
                <a:solidFill>
                  <a:srgbClr val="333333"/>
                </a:solidFill>
                <a:effectLst/>
                <a:latin typeface="Times New Roman" panose="02020603050405020304" pitchFamily="18" charset="0"/>
                <a:ea typeface="Calibri" panose="020F0502020204030204" pitchFamily="34" charset="0"/>
                <a:hlinkClick r:id="rId4"/>
              </a:rPr>
              <a:t>https://www.osha.gov/consultation</a:t>
            </a:r>
            <a:r>
              <a:rPr lang="en-US" sz="1600">
                <a:solidFill>
                  <a:srgbClr val="333333"/>
                </a:solidFill>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sz="1600" u="sng">
                <a:solidFill>
                  <a:srgbClr val="333333"/>
                </a:solidFill>
                <a:effectLst/>
                <a:latin typeface="Times New Roman" panose="02020603050405020304" pitchFamily="18" charset="0"/>
                <a:ea typeface="Calibri" panose="020F0502020204030204" pitchFamily="34" charset="0"/>
                <a:hlinkClick r:id="rId5"/>
              </a:rPr>
              <a:t>https://www.osha.gov/contactus/bystate</a:t>
            </a:r>
            <a:r>
              <a:rPr lang="en-US" sz="1600">
                <a:solidFill>
                  <a:srgbClr val="333333"/>
                </a:solidFill>
                <a:effectLst/>
                <a:latin typeface="Times New Roman" panose="02020603050405020304" pitchFamily="18" charset="0"/>
                <a:ea typeface="Calibri" panose="020F0502020204030204" pitchFamily="34" charset="0"/>
              </a:rPr>
              <a:t>), call 1-800-321-OSHA (6742), or visit </a:t>
            </a:r>
            <a:r>
              <a:rPr lang="en-US" sz="1600" u="sng">
                <a:solidFill>
                  <a:srgbClr val="333333"/>
                </a:solidFill>
                <a:effectLst/>
                <a:latin typeface="Times New Roman" panose="02020603050405020304" pitchFamily="18" charset="0"/>
                <a:ea typeface="Calibri" panose="020F0502020204030204" pitchFamily="34" charset="0"/>
                <a:hlinkClick r:id="rId6"/>
              </a:rPr>
              <a:t>https://www.osha.gov/</a:t>
            </a:r>
            <a:r>
              <a:rPr lang="en-US" sz="1600">
                <a:solidFill>
                  <a:srgbClr val="333333"/>
                </a:solidFill>
                <a:effectLst/>
                <a:latin typeface="Times New Roman" panose="02020603050405020304" pitchFamily="18" charset="0"/>
                <a:ea typeface="Calibri" panose="020F0502020204030204" pitchFamily="34" charset="0"/>
              </a:rPr>
              <a:t>.</a:t>
            </a:r>
            <a:endParaRPr lang="en-US" sz="16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97809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285FE-B10B-417F-A1CF-E46897E2C02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pic>
        <p:nvPicPr>
          <p:cNvPr id="4" name="Picture 2" descr="See the source image">
            <a:extLst>
              <a:ext uri="{FF2B5EF4-FFF2-40B4-BE49-F238E27FC236}">
                <a16:creationId xmlns:a16="http://schemas.microsoft.com/office/drawing/2014/main" id="{689F98FC-1A2C-40E6-A0A2-A5C4D9A63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240" y="914400"/>
            <a:ext cx="8195733" cy="5029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A1B2C25-FC9D-403F-92CA-07744B35D2BB}"/>
              </a:ext>
            </a:extLst>
          </p:cNvPr>
          <p:cNvSpPr txBox="1">
            <a:spLocks/>
          </p:cNvSpPr>
          <p:nvPr/>
        </p:nvSpPr>
        <p:spPr>
          <a:xfrm>
            <a:off x="0" y="-30994"/>
            <a:ext cx="9144000" cy="6286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700"/>
              <a:t>Confined Spaces</a:t>
            </a:r>
            <a:endParaRPr lang="en-US"/>
          </a:p>
        </p:txBody>
      </p:sp>
    </p:spTree>
    <p:extLst>
      <p:ext uri="{BB962C8B-B14F-4D97-AF65-F5344CB8AC3E}">
        <p14:creationId xmlns:p14="http://schemas.microsoft.com/office/powerpoint/2010/main" val="3625872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30994"/>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4</a:t>
            </a:fld>
            <a:endParaRPr lang="en-US" altLang="en-US">
              <a:solidFill>
                <a:srgbClr val="000000"/>
              </a:solidFill>
              <a:latin typeface="Arial" panose="020B0604020202020204" pitchFamily="34" charset="0"/>
            </a:endParaRPr>
          </a:p>
        </p:txBody>
      </p:sp>
      <p:sp>
        <p:nvSpPr>
          <p:cNvPr id="12" name="TextBox 11">
            <a:extLst>
              <a:ext uri="{FF2B5EF4-FFF2-40B4-BE49-F238E27FC236}">
                <a16:creationId xmlns:a16="http://schemas.microsoft.com/office/drawing/2014/main" id="{0BDAB725-8287-4972-B776-EA97B28BC0C3}"/>
              </a:ext>
            </a:extLst>
          </p:cNvPr>
          <p:cNvSpPr txBox="1"/>
          <p:nvPr/>
        </p:nvSpPr>
        <p:spPr>
          <a:xfrm>
            <a:off x="139238" y="661841"/>
            <a:ext cx="8865524" cy="559833"/>
          </a:xfrm>
          <a:prstGeom prst="rect">
            <a:avLst/>
          </a:prstGeom>
          <a:noFill/>
        </p:spPr>
        <p:txBody>
          <a:bodyPr wrap="square">
            <a:spAutoFit/>
          </a:bodyPr>
          <a:lstStyle/>
          <a:p>
            <a:pPr defTabSz="257175">
              <a:defRPr/>
            </a:pPr>
            <a:r>
              <a:rPr lang="en-US" sz="3038" b="1">
                <a:solidFill>
                  <a:prstClr val="black"/>
                </a:solidFill>
                <a:latin typeface="Calibri" panose="020F0502020204030204"/>
              </a:rPr>
              <a:t>OSHA defines confined spaces as a space that:</a:t>
            </a:r>
          </a:p>
        </p:txBody>
      </p:sp>
      <p:pic>
        <p:nvPicPr>
          <p:cNvPr id="11" name="Picture 12" descr="1">
            <a:extLst>
              <a:ext uri="{FF2B5EF4-FFF2-40B4-BE49-F238E27FC236}">
                <a16:creationId xmlns:a16="http://schemas.microsoft.com/office/drawing/2014/main" id="{E73FE29B-8B42-4A6D-9025-2A85A01F7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410" y="1420006"/>
            <a:ext cx="2838939" cy="319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32DA05E-AB0D-4413-8601-67B990FD4906}"/>
              </a:ext>
            </a:extLst>
          </p:cNvPr>
          <p:cNvSpPr txBox="1"/>
          <p:nvPr/>
        </p:nvSpPr>
        <p:spPr>
          <a:xfrm>
            <a:off x="216001" y="1420005"/>
            <a:ext cx="5987537" cy="830997"/>
          </a:xfrm>
          <a:prstGeom prst="rect">
            <a:avLst/>
          </a:prstGeom>
          <a:noFill/>
        </p:spPr>
        <p:txBody>
          <a:bodyPr wrap="none" rtlCol="0">
            <a:spAutoFit/>
          </a:bodyPr>
          <a:lstStyle/>
          <a:p>
            <a:pPr marL="257175" indent="-257175">
              <a:buAutoNum type="arabicParenBoth"/>
            </a:pPr>
            <a:r>
              <a:rPr lang="en-US" sz="2400"/>
              <a:t> Is large enough and so configured that </a:t>
            </a:r>
          </a:p>
          <a:p>
            <a:r>
              <a:rPr lang="en-US" sz="2400"/>
              <a:t>     an employee can bodily enter it; </a:t>
            </a:r>
          </a:p>
        </p:txBody>
      </p:sp>
      <p:sp>
        <p:nvSpPr>
          <p:cNvPr id="9" name="TextBox 8">
            <a:extLst>
              <a:ext uri="{FF2B5EF4-FFF2-40B4-BE49-F238E27FC236}">
                <a16:creationId xmlns:a16="http://schemas.microsoft.com/office/drawing/2014/main" id="{B786E3AC-4CD8-41F1-9930-ECB5F6929A14}"/>
              </a:ext>
            </a:extLst>
          </p:cNvPr>
          <p:cNvSpPr txBox="1"/>
          <p:nvPr/>
        </p:nvSpPr>
        <p:spPr>
          <a:xfrm>
            <a:off x="216001" y="2360732"/>
            <a:ext cx="5333899" cy="830997"/>
          </a:xfrm>
          <a:prstGeom prst="rect">
            <a:avLst/>
          </a:prstGeom>
          <a:noFill/>
        </p:spPr>
        <p:txBody>
          <a:bodyPr wrap="square" rtlCol="0">
            <a:spAutoFit/>
          </a:bodyPr>
          <a:lstStyle/>
          <a:p>
            <a:r>
              <a:rPr lang="en-US" sz="2400"/>
              <a:t>(2) Has limited or restricted means for entry and exit; and </a:t>
            </a:r>
          </a:p>
        </p:txBody>
      </p:sp>
      <p:sp>
        <p:nvSpPr>
          <p:cNvPr id="13" name="TextBox 12">
            <a:extLst>
              <a:ext uri="{FF2B5EF4-FFF2-40B4-BE49-F238E27FC236}">
                <a16:creationId xmlns:a16="http://schemas.microsoft.com/office/drawing/2014/main" id="{D342ED70-05B4-4805-9852-F4529B1971BA}"/>
              </a:ext>
            </a:extLst>
          </p:cNvPr>
          <p:cNvSpPr txBox="1"/>
          <p:nvPr/>
        </p:nvSpPr>
        <p:spPr>
          <a:xfrm>
            <a:off x="216001" y="3376440"/>
            <a:ext cx="5231476" cy="830997"/>
          </a:xfrm>
          <a:prstGeom prst="rect">
            <a:avLst/>
          </a:prstGeom>
          <a:noFill/>
        </p:spPr>
        <p:txBody>
          <a:bodyPr wrap="square" rtlCol="0">
            <a:spAutoFit/>
          </a:bodyPr>
          <a:lstStyle/>
          <a:p>
            <a:r>
              <a:rPr lang="en-US" sz="2400"/>
              <a:t>(3) Is not designed for continuous employee occupancy</a:t>
            </a:r>
            <a:r>
              <a:rPr lang="en-US" sz="2100"/>
              <a:t>. </a:t>
            </a:r>
          </a:p>
        </p:txBody>
      </p:sp>
      <p:sp>
        <p:nvSpPr>
          <p:cNvPr id="15" name="TextBox 14">
            <a:extLst>
              <a:ext uri="{FF2B5EF4-FFF2-40B4-BE49-F238E27FC236}">
                <a16:creationId xmlns:a16="http://schemas.microsoft.com/office/drawing/2014/main" id="{8DEC7F74-693C-4DCC-BF7B-8947CE10777E}"/>
              </a:ext>
            </a:extLst>
          </p:cNvPr>
          <p:cNvSpPr txBox="1"/>
          <p:nvPr/>
        </p:nvSpPr>
        <p:spPr>
          <a:xfrm>
            <a:off x="216001" y="4940431"/>
            <a:ext cx="1330166" cy="1255728"/>
          </a:xfrm>
          <a:prstGeom prst="rect">
            <a:avLst/>
          </a:prstGeom>
          <a:noFill/>
        </p:spPr>
        <p:txBody>
          <a:bodyPr wrap="square">
            <a:spAutoFit/>
          </a:bodyPr>
          <a:lstStyle/>
          <a:p>
            <a:pPr marL="214313" indent="-214313">
              <a:lnSpc>
                <a:spcPct val="90000"/>
              </a:lnSpc>
              <a:buFont typeface="Arial" panose="020B0604020202020204" pitchFamily="34" charset="0"/>
              <a:buChar char="•"/>
            </a:pPr>
            <a:r>
              <a:rPr lang="en-US" altLang="es-ES" sz="1400">
                <a:latin typeface="Tahoma" panose="020B0604030504040204" pitchFamily="34" charset="0"/>
                <a:ea typeface="Tahoma" panose="020B0604030504040204" pitchFamily="34" charset="0"/>
                <a:cs typeface="Tahoma" panose="020B0604030504040204" pitchFamily="34" charset="0"/>
              </a:rPr>
              <a:t>Boilers</a:t>
            </a:r>
          </a:p>
          <a:p>
            <a:pPr marL="214313" indent="-214313">
              <a:lnSpc>
                <a:spcPct val="90000"/>
              </a:lnSpc>
              <a:buFont typeface="Arial" panose="020B0604020202020204" pitchFamily="34" charset="0"/>
              <a:buChar char="•"/>
            </a:pPr>
            <a:r>
              <a:rPr lang="en-US" altLang="es-ES" sz="1400">
                <a:latin typeface="Tahoma" panose="020B0604030504040204" pitchFamily="34" charset="0"/>
                <a:ea typeface="Tahoma" panose="020B0604030504040204" pitchFamily="34" charset="0"/>
                <a:cs typeface="Tahoma" panose="020B0604030504040204" pitchFamily="34" charset="0"/>
              </a:rPr>
              <a:t>Sewers</a:t>
            </a:r>
          </a:p>
          <a:p>
            <a:pPr marL="214313" indent="-214313">
              <a:lnSpc>
                <a:spcPct val="90000"/>
              </a:lnSpc>
              <a:buFont typeface="Arial" panose="020B0604020202020204" pitchFamily="34" charset="0"/>
              <a:buChar char="•"/>
            </a:pPr>
            <a:r>
              <a:rPr lang="en-US" altLang="es-ES" sz="1400">
                <a:latin typeface="Tahoma" panose="020B0604030504040204" pitchFamily="34" charset="0"/>
                <a:ea typeface="Tahoma" panose="020B0604030504040204" pitchFamily="34" charset="0"/>
                <a:cs typeface="Tahoma" panose="020B0604030504040204" pitchFamily="34" charset="0"/>
              </a:rPr>
              <a:t>Tunnels</a:t>
            </a:r>
          </a:p>
          <a:p>
            <a:pPr marL="214313" indent="-214313">
              <a:lnSpc>
                <a:spcPct val="90000"/>
              </a:lnSpc>
              <a:buFont typeface="Arial" panose="020B0604020202020204" pitchFamily="34" charset="0"/>
              <a:buChar char="•"/>
            </a:pPr>
            <a:r>
              <a:rPr lang="en-US" altLang="es-ES" sz="1400">
                <a:latin typeface="Tahoma" panose="020B0604030504040204" pitchFamily="34" charset="0"/>
                <a:ea typeface="Tahoma" panose="020B0604030504040204" pitchFamily="34" charset="0"/>
                <a:cs typeface="Tahoma" panose="020B0604030504040204" pitchFamily="34" charset="0"/>
              </a:rPr>
              <a:t>Manholes</a:t>
            </a:r>
          </a:p>
          <a:p>
            <a:pPr marL="214313" indent="-214313">
              <a:lnSpc>
                <a:spcPct val="90000"/>
              </a:lnSpc>
              <a:buFont typeface="Arial" panose="020B0604020202020204" pitchFamily="34" charset="0"/>
              <a:buChar char="•"/>
            </a:pPr>
            <a:r>
              <a:rPr lang="en-US" altLang="es-ES" sz="1400">
                <a:latin typeface="Tahoma" panose="020B0604030504040204" pitchFamily="34" charset="0"/>
                <a:ea typeface="Tahoma" panose="020B0604030504040204" pitchFamily="34" charset="0"/>
                <a:cs typeface="Tahoma" panose="020B0604030504040204" pitchFamily="34" charset="0"/>
              </a:rPr>
              <a:t>Tank cars</a:t>
            </a:r>
          </a:p>
          <a:p>
            <a:pPr marL="214313" indent="-214313">
              <a:lnSpc>
                <a:spcPct val="90000"/>
              </a:lnSpc>
              <a:buFont typeface="Arial" panose="020B0604020202020204" pitchFamily="34" charset="0"/>
              <a:buChar char="•"/>
            </a:pPr>
            <a:r>
              <a:rPr lang="en-US" altLang="es-ES" sz="1400">
                <a:latin typeface="Tahoma" panose="020B0604030504040204" pitchFamily="34" charset="0"/>
                <a:ea typeface="Tahoma" panose="020B0604030504040204" pitchFamily="34" charset="0"/>
                <a:cs typeface="Tahoma" panose="020B0604030504040204" pitchFamily="34" charset="0"/>
              </a:rPr>
              <a:t>Diked areas</a:t>
            </a:r>
          </a:p>
        </p:txBody>
      </p:sp>
      <p:sp>
        <p:nvSpPr>
          <p:cNvPr id="17" name="TextBox 16">
            <a:extLst>
              <a:ext uri="{FF2B5EF4-FFF2-40B4-BE49-F238E27FC236}">
                <a16:creationId xmlns:a16="http://schemas.microsoft.com/office/drawing/2014/main" id="{D2188888-F9EC-439B-8371-91686E41973A}"/>
              </a:ext>
            </a:extLst>
          </p:cNvPr>
          <p:cNvSpPr txBox="1"/>
          <p:nvPr/>
        </p:nvSpPr>
        <p:spPr>
          <a:xfrm>
            <a:off x="178724" y="4374258"/>
            <a:ext cx="4601094" cy="369332"/>
          </a:xfrm>
          <a:prstGeom prst="rect">
            <a:avLst/>
          </a:prstGeom>
          <a:noFill/>
        </p:spPr>
        <p:txBody>
          <a:bodyPr wrap="square">
            <a:spAutoFit/>
          </a:bodyPr>
          <a:lstStyle/>
          <a:p>
            <a:pPr>
              <a:lnSpc>
                <a:spcPct val="90000"/>
              </a:lnSpc>
            </a:pPr>
            <a:r>
              <a:rPr lang="en-US" altLang="es-ES" sz="2000">
                <a:latin typeface="Tahoma" panose="020B0604030504040204" pitchFamily="34" charset="0"/>
                <a:ea typeface="Tahoma" panose="020B0604030504040204" pitchFamily="34" charset="0"/>
                <a:cs typeface="Tahoma" panose="020B0604030504040204" pitchFamily="34" charset="0"/>
              </a:rPr>
              <a:t>Examples:</a:t>
            </a:r>
          </a:p>
        </p:txBody>
      </p:sp>
      <p:sp>
        <p:nvSpPr>
          <p:cNvPr id="20" name="TextBox 19">
            <a:extLst>
              <a:ext uri="{FF2B5EF4-FFF2-40B4-BE49-F238E27FC236}">
                <a16:creationId xmlns:a16="http://schemas.microsoft.com/office/drawing/2014/main" id="{78228EB9-99F7-4389-92D4-B82319FA642E}"/>
              </a:ext>
            </a:extLst>
          </p:cNvPr>
          <p:cNvSpPr txBox="1"/>
          <p:nvPr/>
        </p:nvSpPr>
        <p:spPr>
          <a:xfrm>
            <a:off x="1933660" y="4892891"/>
            <a:ext cx="3243092" cy="1449628"/>
          </a:xfrm>
          <a:prstGeom prst="rect">
            <a:avLst/>
          </a:prstGeom>
          <a:noFill/>
        </p:spPr>
        <p:txBody>
          <a:bodyPr wrap="square">
            <a:spAutoFit/>
          </a:bodyPr>
          <a:lstStyle/>
          <a:p>
            <a:pPr marL="214313" indent="-214313">
              <a:lnSpc>
                <a:spcPct val="90000"/>
              </a:lnSpc>
              <a:buFont typeface="Arial" panose="020B0604020202020204" pitchFamily="34" charset="0"/>
              <a:buChar char="•"/>
            </a:pPr>
            <a:r>
              <a:rPr lang="en-US" altLang="es-ES" sz="1400">
                <a:latin typeface="Tahoma" panose="020B0604030504040204" pitchFamily="34" charset="0"/>
                <a:ea typeface="Tahoma" panose="020B0604030504040204" pitchFamily="34" charset="0"/>
                <a:cs typeface="Tahoma" panose="020B0604030504040204" pitchFamily="34" charset="0"/>
              </a:rPr>
              <a:t>Storage bins</a:t>
            </a:r>
          </a:p>
          <a:p>
            <a:pPr marL="214313" indent="-214313">
              <a:lnSpc>
                <a:spcPct val="90000"/>
              </a:lnSpc>
              <a:buFont typeface="Arial" panose="020B0604020202020204" pitchFamily="34" charset="0"/>
              <a:buChar char="•"/>
            </a:pPr>
            <a:r>
              <a:rPr lang="en-US" altLang="es-ES" sz="1400">
                <a:latin typeface="Tahoma" panose="020B0604030504040204" pitchFamily="34" charset="0"/>
                <a:ea typeface="Tahoma" panose="020B0604030504040204" pitchFamily="34" charset="0"/>
                <a:cs typeface="Tahoma" panose="020B0604030504040204" pitchFamily="34" charset="0"/>
              </a:rPr>
              <a:t>Vaults</a:t>
            </a:r>
          </a:p>
          <a:p>
            <a:pPr marL="214313" indent="-214313">
              <a:lnSpc>
                <a:spcPct val="90000"/>
              </a:lnSpc>
              <a:buFont typeface="Arial" panose="020B0604020202020204" pitchFamily="34" charset="0"/>
              <a:buChar char="•"/>
            </a:pPr>
            <a:r>
              <a:rPr lang="en-US" altLang="es-ES" sz="1400">
                <a:latin typeface="Tahoma" panose="020B0604030504040204" pitchFamily="34" charset="0"/>
                <a:ea typeface="Tahoma" panose="020B0604030504040204" pitchFamily="34" charset="0"/>
                <a:cs typeface="Tahoma" panose="020B0604030504040204" pitchFamily="34" charset="0"/>
              </a:rPr>
              <a:t>Wells</a:t>
            </a:r>
          </a:p>
          <a:p>
            <a:pPr marL="214313" indent="-214313">
              <a:lnSpc>
                <a:spcPct val="90000"/>
              </a:lnSpc>
              <a:buFont typeface="Arial" panose="020B0604020202020204" pitchFamily="34" charset="0"/>
              <a:buChar char="•"/>
            </a:pPr>
            <a:r>
              <a:rPr lang="en-US" altLang="es-ES" sz="1400">
                <a:latin typeface="Tahoma" panose="020B0604030504040204" pitchFamily="34" charset="0"/>
                <a:ea typeface="Tahoma" panose="020B0604030504040204" pitchFamily="34" charset="0"/>
                <a:cs typeface="Tahoma" panose="020B0604030504040204" pitchFamily="34" charset="0"/>
              </a:rPr>
              <a:t>Pumping stations</a:t>
            </a:r>
          </a:p>
          <a:p>
            <a:pPr marL="214313" indent="-214313">
              <a:lnSpc>
                <a:spcPct val="90000"/>
              </a:lnSpc>
              <a:buFont typeface="Arial" panose="020B0604020202020204" pitchFamily="34" charset="0"/>
              <a:buChar char="•"/>
            </a:pPr>
            <a:r>
              <a:rPr lang="en-US" altLang="es-ES" sz="1400">
                <a:latin typeface="Tahoma" panose="020B0604030504040204" pitchFamily="34" charset="0"/>
                <a:ea typeface="Tahoma" panose="020B0604030504040204" pitchFamily="34" charset="0"/>
                <a:cs typeface="Tahoma" panose="020B0604030504040204" pitchFamily="34" charset="0"/>
              </a:rPr>
              <a:t>Water meter chambers</a:t>
            </a:r>
          </a:p>
          <a:p>
            <a:pPr marL="214313" indent="-214313">
              <a:lnSpc>
                <a:spcPct val="90000"/>
              </a:lnSpc>
              <a:buFont typeface="Arial" panose="020B0604020202020204" pitchFamily="34" charset="0"/>
              <a:buChar char="•"/>
            </a:pPr>
            <a:r>
              <a:rPr lang="en-US" altLang="es-ES" sz="1400">
                <a:latin typeface="Tahoma" panose="020B0604030504040204" pitchFamily="34" charset="0"/>
                <a:ea typeface="Tahoma" panose="020B0604030504040204" pitchFamily="34" charset="0"/>
                <a:cs typeface="Tahoma" panose="020B0604030504040204" pitchFamily="34" charset="0"/>
              </a:rPr>
              <a:t>Open top spaces more than 4 ft. deep</a:t>
            </a:r>
          </a:p>
        </p:txBody>
      </p:sp>
      <p:sp>
        <p:nvSpPr>
          <p:cNvPr id="22" name="TextBox 21">
            <a:extLst>
              <a:ext uri="{FF2B5EF4-FFF2-40B4-BE49-F238E27FC236}">
                <a16:creationId xmlns:a16="http://schemas.microsoft.com/office/drawing/2014/main" id="{6277EF51-BA25-49AD-A82E-E09AD4DEBD3D}"/>
              </a:ext>
            </a:extLst>
          </p:cNvPr>
          <p:cNvSpPr txBox="1"/>
          <p:nvPr/>
        </p:nvSpPr>
        <p:spPr>
          <a:xfrm>
            <a:off x="5141356" y="4867925"/>
            <a:ext cx="4601094" cy="1377300"/>
          </a:xfrm>
          <a:prstGeom prst="rect">
            <a:avLst/>
          </a:prstGeom>
          <a:noFill/>
        </p:spPr>
        <p:txBody>
          <a:bodyPr wrap="square">
            <a:spAutoFit/>
          </a:bodyPr>
          <a:lstStyle/>
          <a:p>
            <a:pPr marL="214313" indent="-214313">
              <a:buFont typeface="Arial" panose="020B0604020202020204" pitchFamily="34" charset="0"/>
              <a:buChar char="•"/>
            </a:pPr>
            <a:r>
              <a:rPr lang="en-US" sz="1400"/>
              <a:t>pits (such as elevator, escalator, pump, </a:t>
            </a:r>
          </a:p>
          <a:p>
            <a:r>
              <a:rPr lang="en-US" sz="1400"/>
              <a:t>     valve or other equipment)</a:t>
            </a:r>
          </a:p>
          <a:p>
            <a:pPr marL="214313" indent="-214313">
              <a:buFont typeface="Arial" panose="020B0604020202020204" pitchFamily="34" charset="0"/>
              <a:buChar char="•"/>
            </a:pPr>
            <a:r>
              <a:rPr lang="en-US" sz="1400"/>
              <a:t>Transformer vaults</a:t>
            </a:r>
          </a:p>
          <a:p>
            <a:pPr marL="214313" indent="-214313">
              <a:buFont typeface="Arial" panose="020B0604020202020204" pitchFamily="34" charset="0"/>
              <a:buChar char="•"/>
            </a:pPr>
            <a:r>
              <a:rPr lang="en-US" sz="1400"/>
              <a:t>Storm drains</a:t>
            </a:r>
          </a:p>
          <a:p>
            <a:pPr marL="214313" indent="-214313">
              <a:buFont typeface="Arial" panose="020B0604020202020204" pitchFamily="34" charset="0"/>
              <a:buChar char="•"/>
            </a:pPr>
            <a:r>
              <a:rPr lang="en-US" sz="1400"/>
              <a:t>Turbines</a:t>
            </a:r>
          </a:p>
          <a:p>
            <a:pPr marL="214313" indent="-214313">
              <a:buFont typeface="Arial" panose="020B0604020202020204" pitchFamily="34" charset="0"/>
              <a:buChar char="•"/>
            </a:pPr>
            <a:endParaRPr lang="en-US" sz="1350"/>
          </a:p>
        </p:txBody>
      </p:sp>
    </p:spTree>
    <p:extLst>
      <p:ext uri="{BB962C8B-B14F-4D97-AF65-F5344CB8AC3E}">
        <p14:creationId xmlns:p14="http://schemas.microsoft.com/office/powerpoint/2010/main" val="417870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5" grpId="0"/>
      <p:bldP spid="17"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34108"/>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5</a:t>
            </a:fld>
            <a:endParaRPr lang="en-US" altLang="en-US">
              <a:solidFill>
                <a:srgbClr val="000000"/>
              </a:solidFill>
              <a:latin typeface="Arial" panose="020B0604020202020204" pitchFamily="34" charset="0"/>
            </a:endParaRPr>
          </a:p>
        </p:txBody>
      </p:sp>
      <p:sp>
        <p:nvSpPr>
          <p:cNvPr id="8" name="TextBox 7">
            <a:extLst>
              <a:ext uri="{FF2B5EF4-FFF2-40B4-BE49-F238E27FC236}">
                <a16:creationId xmlns:a16="http://schemas.microsoft.com/office/drawing/2014/main" id="{0F645092-B1BC-4076-8AFF-9DE432A24CC4}"/>
              </a:ext>
            </a:extLst>
          </p:cNvPr>
          <p:cNvSpPr txBox="1"/>
          <p:nvPr/>
        </p:nvSpPr>
        <p:spPr>
          <a:xfrm>
            <a:off x="236913" y="879398"/>
            <a:ext cx="8157787" cy="830997"/>
          </a:xfrm>
          <a:prstGeom prst="rect">
            <a:avLst/>
          </a:prstGeom>
          <a:noFill/>
        </p:spPr>
        <p:txBody>
          <a:bodyPr wrap="square">
            <a:spAutoFit/>
          </a:bodyPr>
          <a:lstStyle/>
          <a:p>
            <a:pPr defTabSz="685800" eaLnBrk="0" fontAlgn="base" hangingPunct="0">
              <a:spcBef>
                <a:spcPct val="0"/>
              </a:spcBef>
              <a:spcAft>
                <a:spcPct val="0"/>
              </a:spcAft>
              <a:defRPr/>
            </a:pPr>
            <a:r>
              <a:rPr lang="en-US" sz="2400">
                <a:solidFill>
                  <a:srgbClr val="000000"/>
                </a:solidFill>
                <a:ea typeface="Tahoma" panose="020B0604030504040204" pitchFamily="34" charset="0"/>
                <a:cs typeface="Tahoma" panose="020B0604030504040204" pitchFamily="34" charset="0"/>
              </a:rPr>
              <a:t>CFR 1926 Subpart AA―Confined Spaces in Construction</a:t>
            </a:r>
          </a:p>
          <a:p>
            <a:pPr defTabSz="685800" eaLnBrk="0" fontAlgn="base" hangingPunct="0">
              <a:spcBef>
                <a:spcPct val="0"/>
              </a:spcBef>
              <a:spcAft>
                <a:spcPct val="0"/>
              </a:spcAft>
              <a:defRPr/>
            </a:pPr>
            <a:r>
              <a:rPr lang="en-US" sz="2400">
                <a:solidFill>
                  <a:srgbClr val="000000"/>
                </a:solidFill>
                <a:ea typeface="Tahoma" panose="020B0604030504040204" pitchFamily="34" charset="0"/>
                <a:cs typeface="Tahoma" panose="020B0604030504040204" pitchFamily="34" charset="0"/>
              </a:rPr>
              <a:t>§1926.1203 General requirements.</a:t>
            </a:r>
          </a:p>
        </p:txBody>
      </p:sp>
      <p:sp>
        <p:nvSpPr>
          <p:cNvPr id="10" name="TextBox 9">
            <a:extLst>
              <a:ext uri="{FF2B5EF4-FFF2-40B4-BE49-F238E27FC236}">
                <a16:creationId xmlns:a16="http://schemas.microsoft.com/office/drawing/2014/main" id="{CA44253B-EC98-4E0A-977E-3ED9639870AA}"/>
              </a:ext>
            </a:extLst>
          </p:cNvPr>
          <p:cNvSpPr txBox="1"/>
          <p:nvPr/>
        </p:nvSpPr>
        <p:spPr>
          <a:xfrm>
            <a:off x="236913" y="1805202"/>
            <a:ext cx="8449888" cy="1569660"/>
          </a:xfrm>
          <a:prstGeom prst="rect">
            <a:avLst/>
          </a:prstGeom>
          <a:noFill/>
        </p:spPr>
        <p:txBody>
          <a:bodyPr wrap="square">
            <a:spAutoFit/>
          </a:bodyPr>
          <a:lstStyle/>
          <a:p>
            <a:pPr defTabSz="685800" eaLnBrk="0" fontAlgn="base" hangingPunct="0">
              <a:spcBef>
                <a:spcPct val="0"/>
              </a:spcBef>
              <a:spcAft>
                <a:spcPct val="0"/>
              </a:spcAft>
              <a:defRPr/>
            </a:pPr>
            <a:r>
              <a:rPr lang="en-US" sz="2400" i="1">
                <a:solidFill>
                  <a:srgbClr val="000000"/>
                </a:solidFill>
                <a:ea typeface="Tahoma" panose="020B0604030504040204" pitchFamily="34" charset="0"/>
                <a:cs typeface="Tahoma" panose="020B0604030504040204" pitchFamily="34" charset="0"/>
              </a:rPr>
              <a:t>Elevator shafts and pits, escalator and moving walk </a:t>
            </a:r>
            <a:r>
              <a:rPr lang="en-US" sz="2400" i="1" err="1">
                <a:solidFill>
                  <a:srgbClr val="000000"/>
                </a:solidFill>
                <a:ea typeface="Tahoma" panose="020B0604030504040204" pitchFamily="34" charset="0"/>
                <a:cs typeface="Tahoma" panose="020B0604030504040204" pitchFamily="34" charset="0"/>
              </a:rPr>
              <a:t>wellways</a:t>
            </a:r>
            <a:r>
              <a:rPr lang="en-US" sz="2400" i="1">
                <a:solidFill>
                  <a:srgbClr val="000000"/>
                </a:solidFill>
                <a:ea typeface="Tahoma" panose="020B0604030504040204" pitchFamily="34" charset="0"/>
                <a:cs typeface="Tahoma" panose="020B0604030504040204" pitchFamily="34" charset="0"/>
              </a:rPr>
              <a:t> and pits,  dumbwaiters, and many other conveyances meet the requirements of confined space if they have the following 3 things:</a:t>
            </a:r>
          </a:p>
        </p:txBody>
      </p:sp>
      <p:sp>
        <p:nvSpPr>
          <p:cNvPr id="13" name="TextBox 12">
            <a:extLst>
              <a:ext uri="{FF2B5EF4-FFF2-40B4-BE49-F238E27FC236}">
                <a16:creationId xmlns:a16="http://schemas.microsoft.com/office/drawing/2014/main" id="{C40BE830-B630-45AA-8F85-96CA07A34A0E}"/>
              </a:ext>
            </a:extLst>
          </p:cNvPr>
          <p:cNvSpPr txBox="1"/>
          <p:nvPr/>
        </p:nvSpPr>
        <p:spPr>
          <a:xfrm>
            <a:off x="2079" y="3469669"/>
            <a:ext cx="4569921" cy="415498"/>
          </a:xfrm>
          <a:prstGeom prst="rect">
            <a:avLst/>
          </a:prstGeom>
          <a:noFill/>
        </p:spPr>
        <p:txBody>
          <a:bodyPr wrap="square">
            <a:spAutoFit/>
          </a:bodyPr>
          <a:lstStyle/>
          <a:p>
            <a:pPr marL="685800" lvl="1" indent="-342900" defTabSz="685800" eaLnBrk="0" fontAlgn="base" hangingPunct="0">
              <a:spcBef>
                <a:spcPct val="0"/>
              </a:spcBef>
              <a:spcAft>
                <a:spcPct val="0"/>
              </a:spcAft>
              <a:buFont typeface="+mj-lt"/>
              <a:buAutoNum type="arabicPeriod"/>
              <a:defRPr/>
            </a:pPr>
            <a:r>
              <a:rPr lang="en-US" sz="2100" b="1">
                <a:solidFill>
                  <a:srgbClr val="FF0000"/>
                </a:solidFill>
                <a:latin typeface="Tahoma" panose="020B0604030504040204" pitchFamily="34" charset="0"/>
                <a:ea typeface="Tahoma" panose="020B0604030504040204" pitchFamily="34" charset="0"/>
                <a:cs typeface="Tahoma" panose="020B0604030504040204" pitchFamily="34" charset="0"/>
              </a:rPr>
              <a:t>Limited entrance and exit:</a:t>
            </a:r>
          </a:p>
        </p:txBody>
      </p:sp>
      <p:sp>
        <p:nvSpPr>
          <p:cNvPr id="14" name="TextBox 13">
            <a:extLst>
              <a:ext uri="{FF2B5EF4-FFF2-40B4-BE49-F238E27FC236}">
                <a16:creationId xmlns:a16="http://schemas.microsoft.com/office/drawing/2014/main" id="{4C500389-069D-446B-9F65-01EAAD3DFD63}"/>
              </a:ext>
            </a:extLst>
          </p:cNvPr>
          <p:cNvSpPr txBox="1"/>
          <p:nvPr/>
        </p:nvSpPr>
        <p:spPr>
          <a:xfrm>
            <a:off x="706582" y="4090391"/>
            <a:ext cx="4569921" cy="400110"/>
          </a:xfrm>
          <a:prstGeom prst="rect">
            <a:avLst/>
          </a:prstGeom>
          <a:noFill/>
        </p:spPr>
        <p:txBody>
          <a:bodyPr wrap="square">
            <a:spAutoFit/>
          </a:bodyPr>
          <a:lstStyle/>
          <a:p>
            <a:pPr marL="214313" indent="-214313" defTabSz="685800" eaLnBrk="0" fontAlgn="base" hangingPunct="0">
              <a:spcBef>
                <a:spcPct val="0"/>
              </a:spcBef>
              <a:spcAft>
                <a:spcPct val="0"/>
              </a:spcAft>
              <a:buFont typeface="Courier New" panose="02070309020205020404" pitchFamily="49" charset="0"/>
              <a:buChar char="o"/>
              <a:defRPr/>
            </a:pPr>
            <a:r>
              <a:rPr lang="en-US" sz="2000">
                <a:solidFill>
                  <a:srgbClr val="000000"/>
                </a:solidFill>
                <a:ea typeface="Tahoma" panose="020B0604030504040204" pitchFamily="34" charset="0"/>
                <a:cs typeface="Tahoma" panose="020B0604030504040204" pitchFamily="34" charset="0"/>
              </a:rPr>
              <a:t>The need to use a ladder to exit</a:t>
            </a:r>
          </a:p>
        </p:txBody>
      </p:sp>
      <p:sp>
        <p:nvSpPr>
          <p:cNvPr id="16" name="TextBox 15">
            <a:extLst>
              <a:ext uri="{FF2B5EF4-FFF2-40B4-BE49-F238E27FC236}">
                <a16:creationId xmlns:a16="http://schemas.microsoft.com/office/drawing/2014/main" id="{398C3708-B730-45DB-B1C1-A58E8E3AE2FF}"/>
              </a:ext>
            </a:extLst>
          </p:cNvPr>
          <p:cNvSpPr txBox="1"/>
          <p:nvPr/>
        </p:nvSpPr>
        <p:spPr>
          <a:xfrm>
            <a:off x="713797" y="4695725"/>
            <a:ext cx="7204018" cy="707886"/>
          </a:xfrm>
          <a:prstGeom prst="rect">
            <a:avLst/>
          </a:prstGeom>
          <a:noFill/>
        </p:spPr>
        <p:txBody>
          <a:bodyPr wrap="square">
            <a:spAutoFit/>
          </a:bodyPr>
          <a:lstStyle/>
          <a:p>
            <a:pPr marL="214313" indent="-214313" defTabSz="685800" eaLnBrk="0" fontAlgn="base" hangingPunct="0">
              <a:spcBef>
                <a:spcPct val="0"/>
              </a:spcBef>
              <a:spcAft>
                <a:spcPct val="0"/>
              </a:spcAft>
              <a:buFont typeface="Courier New" panose="02070309020205020404" pitchFamily="49" charset="0"/>
              <a:buChar char="o"/>
              <a:defRPr/>
            </a:pPr>
            <a:r>
              <a:rPr lang="en-US" sz="2000">
                <a:solidFill>
                  <a:srgbClr val="000000"/>
                </a:solidFill>
                <a:ea typeface="Tahoma" panose="020B0604030504040204" pitchFamily="34" charset="0"/>
                <a:cs typeface="Tahoma" panose="020B0604030504040204" pitchFamily="34" charset="0"/>
              </a:rPr>
              <a:t>A door that is difficult to open or a doorway that is too small to exit walking upright</a:t>
            </a:r>
          </a:p>
        </p:txBody>
      </p:sp>
      <p:sp>
        <p:nvSpPr>
          <p:cNvPr id="18" name="TextBox 17">
            <a:extLst>
              <a:ext uri="{FF2B5EF4-FFF2-40B4-BE49-F238E27FC236}">
                <a16:creationId xmlns:a16="http://schemas.microsoft.com/office/drawing/2014/main" id="{27F1A983-ADD6-47FE-9108-673664357C54}"/>
              </a:ext>
            </a:extLst>
          </p:cNvPr>
          <p:cNvSpPr txBox="1"/>
          <p:nvPr/>
        </p:nvSpPr>
        <p:spPr>
          <a:xfrm>
            <a:off x="701386" y="5613313"/>
            <a:ext cx="7378585" cy="707886"/>
          </a:xfrm>
          <a:prstGeom prst="rect">
            <a:avLst/>
          </a:prstGeom>
          <a:noFill/>
        </p:spPr>
        <p:txBody>
          <a:bodyPr wrap="square">
            <a:spAutoFit/>
          </a:bodyPr>
          <a:lstStyle/>
          <a:p>
            <a:pPr marL="214313" indent="-214313" defTabSz="685800" eaLnBrk="0" fontAlgn="base" hangingPunct="0">
              <a:spcBef>
                <a:spcPct val="0"/>
              </a:spcBef>
              <a:spcAft>
                <a:spcPct val="0"/>
              </a:spcAft>
              <a:buFont typeface="Courier New" panose="02070309020205020404" pitchFamily="49" charset="0"/>
              <a:buChar char="o"/>
              <a:defRPr/>
            </a:pPr>
            <a:r>
              <a:rPr lang="en-US" sz="2000">
                <a:solidFill>
                  <a:srgbClr val="000000"/>
                </a:solidFill>
                <a:latin typeface="Tahoma" panose="020B0604030504040204" pitchFamily="34" charset="0"/>
                <a:ea typeface="Tahoma" panose="020B0604030504040204" pitchFamily="34" charset="0"/>
                <a:cs typeface="Tahoma" panose="020B0604030504040204" pitchFamily="34" charset="0"/>
              </a:rPr>
              <a:t>Obstructions such as pipes, conduit, or materials that a worker would need to crawl over or squeeze around</a:t>
            </a:r>
          </a:p>
        </p:txBody>
      </p:sp>
    </p:spTree>
    <p:extLst>
      <p:ext uri="{BB962C8B-B14F-4D97-AF65-F5344CB8AC3E}">
        <p14:creationId xmlns:p14="http://schemas.microsoft.com/office/powerpoint/2010/main" val="144862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0"/>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6</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54DA7A9B-F9A0-4A6D-981A-A6B4258DF102}"/>
              </a:ext>
            </a:extLst>
          </p:cNvPr>
          <p:cNvSpPr txBox="1"/>
          <p:nvPr/>
        </p:nvSpPr>
        <p:spPr>
          <a:xfrm>
            <a:off x="228600" y="865718"/>
            <a:ext cx="6565900" cy="461665"/>
          </a:xfrm>
          <a:prstGeom prst="rect">
            <a:avLst/>
          </a:prstGeom>
          <a:noFill/>
        </p:spPr>
        <p:txBody>
          <a:bodyPr wrap="square" rtlCol="0">
            <a:spAutoFit/>
          </a:bodyPr>
          <a:lstStyle/>
          <a:p>
            <a:pPr lvl="1" eaLnBrk="0" fontAlgn="base" hangingPunct="0">
              <a:spcBef>
                <a:spcPct val="0"/>
              </a:spcBef>
              <a:spcAft>
                <a:spcPct val="0"/>
              </a:spcAft>
            </a:pP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2. 	Large enough for bodily entry:</a:t>
            </a:r>
          </a:p>
        </p:txBody>
      </p:sp>
      <p:sp>
        <p:nvSpPr>
          <p:cNvPr id="5" name="TextBox 4">
            <a:extLst>
              <a:ext uri="{FF2B5EF4-FFF2-40B4-BE49-F238E27FC236}">
                <a16:creationId xmlns:a16="http://schemas.microsoft.com/office/drawing/2014/main" id="{DBBD0E31-C5D3-4B15-8471-719FC5727E19}"/>
              </a:ext>
            </a:extLst>
          </p:cNvPr>
          <p:cNvSpPr txBox="1"/>
          <p:nvPr/>
        </p:nvSpPr>
        <p:spPr>
          <a:xfrm>
            <a:off x="1065951" y="1385575"/>
            <a:ext cx="5829300" cy="400110"/>
          </a:xfrm>
          <a:prstGeom prst="rect">
            <a:avLst/>
          </a:prstGeom>
          <a:noFill/>
        </p:spPr>
        <p:txBody>
          <a:bodyPr wrap="square" rtlCol="0">
            <a:spAutoFit/>
          </a:bodyPr>
          <a:lstStyle/>
          <a:p>
            <a:pPr marL="214313" indent="-214313" eaLnBrk="0" fontAlgn="base" hangingPunct="0">
              <a:spcBef>
                <a:spcPct val="0"/>
              </a:spcBef>
              <a:spcAft>
                <a:spcPct val="0"/>
              </a:spcAft>
              <a:buFont typeface="Courier New" panose="02070309020205020404" pitchFamily="49" charset="0"/>
              <a:buChar char="o"/>
            </a:pPr>
            <a:r>
              <a:rPr lang="en-US" sz="2000">
                <a:solidFill>
                  <a:srgbClr val="000000"/>
                </a:solidFill>
                <a:latin typeface="Tahoma" panose="020B0604030504040204" pitchFamily="34" charset="0"/>
                <a:ea typeface="Tahoma" panose="020B0604030504040204" pitchFamily="34" charset="0"/>
                <a:cs typeface="Tahoma" panose="020B0604030504040204" pitchFamily="34" charset="0"/>
              </a:rPr>
              <a:t>A person can fit inside the space.</a:t>
            </a:r>
          </a:p>
        </p:txBody>
      </p:sp>
      <p:sp>
        <p:nvSpPr>
          <p:cNvPr id="6" name="TextBox 5">
            <a:extLst>
              <a:ext uri="{FF2B5EF4-FFF2-40B4-BE49-F238E27FC236}">
                <a16:creationId xmlns:a16="http://schemas.microsoft.com/office/drawing/2014/main" id="{063F9A98-A9B8-4F69-89E4-E85F1863265A}"/>
              </a:ext>
            </a:extLst>
          </p:cNvPr>
          <p:cNvSpPr txBox="1"/>
          <p:nvPr/>
        </p:nvSpPr>
        <p:spPr>
          <a:xfrm>
            <a:off x="228600" y="1953265"/>
            <a:ext cx="6428836" cy="830997"/>
          </a:xfrm>
          <a:prstGeom prst="rect">
            <a:avLst/>
          </a:prstGeom>
          <a:noFill/>
        </p:spPr>
        <p:txBody>
          <a:bodyPr wrap="square" rtlCol="0">
            <a:spAutoFit/>
          </a:bodyPr>
          <a:lstStyle/>
          <a:p>
            <a:pPr lvl="1" eaLnBrk="0" fontAlgn="base" hangingPunct="0">
              <a:spcBef>
                <a:spcPct val="0"/>
              </a:spcBef>
              <a:spcAft>
                <a:spcPct val="0"/>
              </a:spcAft>
            </a:pP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3.	Not intended for continuous occupancy:</a:t>
            </a:r>
          </a:p>
        </p:txBody>
      </p:sp>
      <p:sp>
        <p:nvSpPr>
          <p:cNvPr id="8" name="TextBox 7">
            <a:extLst>
              <a:ext uri="{FF2B5EF4-FFF2-40B4-BE49-F238E27FC236}">
                <a16:creationId xmlns:a16="http://schemas.microsoft.com/office/drawing/2014/main" id="{EDA63A16-4945-4823-A8E1-6A5AE5A0F3A5}"/>
              </a:ext>
            </a:extLst>
          </p:cNvPr>
          <p:cNvSpPr txBox="1"/>
          <p:nvPr/>
        </p:nvSpPr>
        <p:spPr>
          <a:xfrm>
            <a:off x="1065951" y="2820944"/>
            <a:ext cx="7459692" cy="707886"/>
          </a:xfrm>
          <a:prstGeom prst="rect">
            <a:avLst/>
          </a:prstGeom>
          <a:noFill/>
        </p:spPr>
        <p:txBody>
          <a:bodyPr wrap="square">
            <a:spAutoFit/>
          </a:bodyPr>
          <a:lstStyle/>
          <a:p>
            <a:pPr marL="214313" indent="-214313" defTabSz="685800" eaLnBrk="0" fontAlgn="base" hangingPunct="0">
              <a:spcBef>
                <a:spcPct val="0"/>
              </a:spcBef>
              <a:spcAft>
                <a:spcPct val="0"/>
              </a:spcAft>
              <a:buFont typeface="Courier New" panose="02070309020205020404" pitchFamily="49" charset="0"/>
              <a:buChar char="o"/>
              <a:defRPr/>
            </a:pPr>
            <a:r>
              <a:rPr lang="en-US" sz="2000">
                <a:solidFill>
                  <a:srgbClr val="000000"/>
                </a:solidFill>
                <a:latin typeface="Tahoma" panose="020B0604030504040204" pitchFamily="34" charset="0"/>
                <a:ea typeface="Tahoma" panose="020B0604030504040204" pitchFamily="34" charset="0"/>
                <a:cs typeface="Tahoma" panose="020B0604030504040204" pitchFamily="34" charset="0"/>
              </a:rPr>
              <a:t>Space is not designed with features such as ventilation, lighting, and sufficient room to work and move around. </a:t>
            </a:r>
          </a:p>
        </p:txBody>
      </p:sp>
      <p:pic>
        <p:nvPicPr>
          <p:cNvPr id="9" name="Picture 8">
            <a:extLst>
              <a:ext uri="{FF2B5EF4-FFF2-40B4-BE49-F238E27FC236}">
                <a16:creationId xmlns:a16="http://schemas.microsoft.com/office/drawing/2014/main" id="{9EF7966A-0FC6-4C87-9094-F98AB9DD8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317" y="3681865"/>
            <a:ext cx="3476238" cy="28332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67FCAB78-86DD-4B0E-9BD7-B9664730F0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07" y="3681864"/>
            <a:ext cx="4255393" cy="2833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78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32372"/>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7</a:t>
            </a:fld>
            <a:endParaRPr lang="en-US" altLang="en-US">
              <a:solidFill>
                <a:srgbClr val="000000"/>
              </a:solidFill>
              <a:latin typeface="Arial" panose="020B0604020202020204" pitchFamily="34" charset="0"/>
            </a:endParaRPr>
          </a:p>
        </p:txBody>
      </p:sp>
      <p:sp>
        <p:nvSpPr>
          <p:cNvPr id="4" name="Text Box 6">
            <a:extLst>
              <a:ext uri="{FF2B5EF4-FFF2-40B4-BE49-F238E27FC236}">
                <a16:creationId xmlns:a16="http://schemas.microsoft.com/office/drawing/2014/main" id="{E09A4AF4-E323-4712-BE66-85F56CB926AE}"/>
              </a:ext>
            </a:extLst>
          </p:cNvPr>
          <p:cNvSpPr txBox="1">
            <a:spLocks noChangeArrowheads="1"/>
          </p:cNvSpPr>
          <p:nvPr/>
        </p:nvSpPr>
        <p:spPr bwMode="auto">
          <a:xfrm>
            <a:off x="176841" y="805788"/>
            <a:ext cx="754811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altLang="es-ES" sz="2700" b="1">
                <a:solidFill>
                  <a:srgbClr val="FF0000"/>
                </a:solidFill>
                <a:latin typeface="Tahoma" panose="020B0604030504040204" pitchFamily="34" charset="0"/>
                <a:ea typeface="Tahoma" panose="020B0604030504040204" pitchFamily="34" charset="0"/>
                <a:cs typeface="Tahoma" panose="020B0604030504040204" pitchFamily="34" charset="0"/>
              </a:rPr>
              <a:t>Confined spaces often </a:t>
            </a:r>
            <a:r>
              <a:rPr lang="en-US" altLang="es-ES" sz="2700" b="1" i="1">
                <a:solidFill>
                  <a:srgbClr val="FF0000"/>
                </a:solidFill>
                <a:latin typeface="Tahoma" panose="020B0604030504040204" pitchFamily="34" charset="0"/>
                <a:ea typeface="Tahoma" panose="020B0604030504040204" pitchFamily="34" charset="0"/>
                <a:cs typeface="Tahoma" panose="020B0604030504040204" pitchFamily="34" charset="0"/>
              </a:rPr>
              <a:t>contain</a:t>
            </a:r>
            <a:r>
              <a:rPr lang="en-US" altLang="es-ES" sz="2700" b="1">
                <a:solidFill>
                  <a:srgbClr val="FF0000"/>
                </a:solidFill>
                <a:latin typeface="Tahoma" panose="020B0604030504040204" pitchFamily="34" charset="0"/>
                <a:ea typeface="Tahoma" panose="020B0604030504040204" pitchFamily="34" charset="0"/>
                <a:cs typeface="Tahoma" panose="020B0604030504040204" pitchFamily="34" charset="0"/>
              </a:rPr>
              <a:t> hazards.</a:t>
            </a:r>
          </a:p>
        </p:txBody>
      </p:sp>
      <p:graphicFrame>
        <p:nvGraphicFramePr>
          <p:cNvPr id="7" name="Chart 6">
            <a:extLst>
              <a:ext uri="{FF2B5EF4-FFF2-40B4-BE49-F238E27FC236}">
                <a16:creationId xmlns:a16="http://schemas.microsoft.com/office/drawing/2014/main" id="{E981B6D6-031A-4D3D-A884-60987BB293B8}"/>
              </a:ext>
            </a:extLst>
          </p:cNvPr>
          <p:cNvGraphicFramePr/>
          <p:nvPr>
            <p:extLst>
              <p:ext uri="{D42A27DB-BD31-4B8C-83A1-F6EECF244321}">
                <p14:modId xmlns:p14="http://schemas.microsoft.com/office/powerpoint/2010/main" val="2399119707"/>
              </p:ext>
            </p:extLst>
          </p:nvPr>
        </p:nvGraphicFramePr>
        <p:xfrm>
          <a:off x="1637701" y="1744037"/>
          <a:ext cx="5576918" cy="379809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17">
            <a:extLst>
              <a:ext uri="{FF2B5EF4-FFF2-40B4-BE49-F238E27FC236}">
                <a16:creationId xmlns:a16="http://schemas.microsoft.com/office/drawing/2014/main" id="{EEE9DE13-A29C-4166-9ABF-E612302383FF}"/>
              </a:ext>
            </a:extLst>
          </p:cNvPr>
          <p:cNvSpPr>
            <a:spLocks noChangeArrowheads="1"/>
          </p:cNvSpPr>
          <p:nvPr/>
        </p:nvSpPr>
        <p:spPr bwMode="auto">
          <a:xfrm>
            <a:off x="6553200" y="3030149"/>
            <a:ext cx="14859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6993903" algn="ctr" rotWithShape="0">
                    <a:schemeClr val="tx1"/>
                  </a:outerShdw>
                </a:effectLst>
              </a14:hiddenEffects>
            </a:ext>
          </a:extLst>
        </p:spPr>
        <p:txBody>
          <a:bodyPr wrap="square">
            <a:spAutoFit/>
          </a:bodyPr>
          <a:lstStyle/>
          <a:p>
            <a:pPr algn="ctr"/>
            <a:r>
              <a:rPr lang="en-US" altLang="es-ES">
                <a:latin typeface="Tahoma" panose="020B0604030504040204" pitchFamily="34" charset="0"/>
                <a:ea typeface="Tahoma" panose="020B0604030504040204" pitchFamily="34" charset="0"/>
                <a:cs typeface="Tahoma" panose="020B0604030504040204" pitchFamily="34" charset="0"/>
              </a:rPr>
              <a:t>Atmospheric Hazards</a:t>
            </a:r>
          </a:p>
          <a:p>
            <a:pPr algn="ctr"/>
            <a:r>
              <a:rPr lang="en-US" altLang="es-ES">
                <a:latin typeface="Tahoma" panose="020B0604030504040204" pitchFamily="34" charset="0"/>
                <a:ea typeface="Tahoma" panose="020B0604030504040204" pitchFamily="34" charset="0"/>
                <a:cs typeface="Tahoma" panose="020B0604030504040204" pitchFamily="34" charset="0"/>
              </a:rPr>
              <a:t> </a:t>
            </a:r>
            <a:r>
              <a:rPr lang="en-US" altLang="es-ES">
                <a:solidFill>
                  <a:srgbClr val="FF0000"/>
                </a:solidFill>
                <a:latin typeface="Tahoma" panose="020B0604030504040204" pitchFamily="34" charset="0"/>
                <a:ea typeface="Tahoma" panose="020B0604030504040204" pitchFamily="34" charset="0"/>
                <a:cs typeface="Tahoma" panose="020B0604030504040204" pitchFamily="34" charset="0"/>
              </a:rPr>
              <a:t>(56%)</a:t>
            </a:r>
          </a:p>
        </p:txBody>
      </p:sp>
      <p:sp>
        <p:nvSpPr>
          <p:cNvPr id="11" name="Rectangle 19">
            <a:extLst>
              <a:ext uri="{FF2B5EF4-FFF2-40B4-BE49-F238E27FC236}">
                <a16:creationId xmlns:a16="http://schemas.microsoft.com/office/drawing/2014/main" id="{7B387929-8932-43B1-82EB-C36CD4221BB5}"/>
              </a:ext>
            </a:extLst>
          </p:cNvPr>
          <p:cNvSpPr>
            <a:spLocks noChangeArrowheads="1"/>
          </p:cNvSpPr>
          <p:nvPr/>
        </p:nvSpPr>
        <p:spPr bwMode="auto">
          <a:xfrm>
            <a:off x="909668" y="2967360"/>
            <a:ext cx="15430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a:r>
              <a:rPr lang="en-US" altLang="es-ES">
                <a:latin typeface="Tahoma" panose="020B0604030504040204" pitchFamily="34" charset="0"/>
                <a:ea typeface="Tahoma" panose="020B0604030504040204" pitchFamily="34" charset="0"/>
                <a:cs typeface="Tahoma" panose="020B0604030504040204" pitchFamily="34" charset="0"/>
              </a:rPr>
              <a:t>Engulfment </a:t>
            </a:r>
          </a:p>
          <a:p>
            <a:pPr algn="ctr"/>
            <a:r>
              <a:rPr lang="en-US" altLang="es-ES">
                <a:latin typeface="Tahoma" panose="020B0604030504040204" pitchFamily="34" charset="0"/>
                <a:ea typeface="Tahoma" panose="020B0604030504040204" pitchFamily="34" charset="0"/>
                <a:cs typeface="Tahoma" panose="020B0604030504040204" pitchFamily="34" charset="0"/>
              </a:rPr>
              <a:t>in Flowable Materials </a:t>
            </a:r>
          </a:p>
          <a:p>
            <a:pPr algn="ctr"/>
            <a:r>
              <a:rPr lang="en-US" altLang="es-ES">
                <a:solidFill>
                  <a:srgbClr val="FF0000"/>
                </a:solidFill>
                <a:latin typeface="Tahoma" panose="020B0604030504040204" pitchFamily="34" charset="0"/>
                <a:ea typeface="Tahoma" panose="020B0604030504040204" pitchFamily="34" charset="0"/>
                <a:cs typeface="Tahoma" panose="020B0604030504040204" pitchFamily="34" charset="0"/>
              </a:rPr>
              <a:t>(34%)</a:t>
            </a:r>
          </a:p>
        </p:txBody>
      </p:sp>
      <p:sp>
        <p:nvSpPr>
          <p:cNvPr id="12" name="Rectangle 18">
            <a:extLst>
              <a:ext uri="{FF2B5EF4-FFF2-40B4-BE49-F238E27FC236}">
                <a16:creationId xmlns:a16="http://schemas.microsoft.com/office/drawing/2014/main" id="{E7D83EB3-C7FF-4D6A-8E85-8921611A3838}"/>
              </a:ext>
            </a:extLst>
          </p:cNvPr>
          <p:cNvSpPr>
            <a:spLocks noChangeArrowheads="1"/>
          </p:cNvSpPr>
          <p:nvPr/>
        </p:nvSpPr>
        <p:spPr bwMode="auto">
          <a:xfrm>
            <a:off x="2579058" y="1404862"/>
            <a:ext cx="1485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a:r>
              <a:rPr lang="en-US" altLang="es-ES">
                <a:latin typeface="Tahoma" panose="020B0604030504040204" pitchFamily="34" charset="0"/>
                <a:ea typeface="Tahoma" panose="020B0604030504040204" pitchFamily="34" charset="0"/>
                <a:cs typeface="Tahoma" panose="020B0604030504040204" pitchFamily="34" charset="0"/>
              </a:rPr>
              <a:t>Other </a:t>
            </a:r>
            <a:r>
              <a:rPr lang="en-US" altLang="es-ES">
                <a:solidFill>
                  <a:srgbClr val="FF0000"/>
                </a:solidFill>
                <a:latin typeface="Tahoma" panose="020B0604030504040204" pitchFamily="34" charset="0"/>
                <a:ea typeface="Tahoma" panose="020B0604030504040204" pitchFamily="34" charset="0"/>
                <a:cs typeface="Tahoma" panose="020B0604030504040204" pitchFamily="34" charset="0"/>
              </a:rPr>
              <a:t>(10%)</a:t>
            </a:r>
          </a:p>
        </p:txBody>
      </p:sp>
      <p:sp>
        <p:nvSpPr>
          <p:cNvPr id="13" name="Text Box 16">
            <a:extLst>
              <a:ext uri="{FF2B5EF4-FFF2-40B4-BE49-F238E27FC236}">
                <a16:creationId xmlns:a16="http://schemas.microsoft.com/office/drawing/2014/main" id="{52FA06CE-23AF-4705-8AEC-386ACC59F2B3}"/>
              </a:ext>
            </a:extLst>
          </p:cNvPr>
          <p:cNvSpPr txBox="1">
            <a:spLocks noChangeArrowheads="1"/>
          </p:cNvSpPr>
          <p:nvPr/>
        </p:nvSpPr>
        <p:spPr bwMode="auto">
          <a:xfrm>
            <a:off x="950134" y="5612744"/>
            <a:ext cx="7243732" cy="81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en-US" altLang="es-ES" sz="2800">
                <a:solidFill>
                  <a:srgbClr val="FF0000"/>
                </a:solidFill>
                <a:latin typeface="Tahoma" panose="020B0604030504040204" pitchFamily="34" charset="0"/>
                <a:ea typeface="Tahoma" panose="020B0604030504040204" pitchFamily="34" charset="0"/>
                <a:cs typeface="Tahoma" panose="020B0604030504040204" pitchFamily="34" charset="0"/>
              </a:rPr>
              <a:t>Confined Space Deaths</a:t>
            </a:r>
            <a:endParaRPr lang="en-US" altLang="es-ES">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90000"/>
              </a:lnSpc>
            </a:pPr>
            <a:r>
              <a:rPr lang="en-US" altLang="es-ES">
                <a:solidFill>
                  <a:srgbClr val="000066"/>
                </a:solidFill>
                <a:latin typeface="Tahoma" panose="020B0604030504040204" pitchFamily="34" charset="0"/>
                <a:ea typeface="Tahoma" panose="020B0604030504040204" pitchFamily="34" charset="0"/>
                <a:cs typeface="Tahoma" panose="020B0604030504040204" pitchFamily="34" charset="0"/>
              </a:rPr>
              <a:t>Many confined space deaths are would-be rescuers</a:t>
            </a:r>
            <a:r>
              <a:rPr lang="en-US" altLang="es-ES" sz="1800">
                <a:solidFill>
                  <a:srgbClr val="000066"/>
                </a:solidFill>
                <a:latin typeface="Tahoma" panose="020B0604030504040204" pitchFamily="34" charset="0"/>
                <a:ea typeface="Tahoma" panose="020B0604030504040204" pitchFamily="34" charset="0"/>
                <a:cs typeface="Tahoma" panose="020B0604030504040204" pitchFamily="34" charset="0"/>
              </a:rPr>
              <a:t>.</a:t>
            </a:r>
            <a:endParaRPr lang="en-US" altLang="es-ES" sz="1800">
              <a:solidFill>
                <a:srgbClr val="33339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804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9"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0"/>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8</a:t>
            </a:fld>
            <a:endParaRPr lang="en-US" altLang="en-US">
              <a:solidFill>
                <a:srgbClr val="000000"/>
              </a:solidFill>
              <a:latin typeface="Arial" panose="020B0604020202020204" pitchFamily="34" charset="0"/>
            </a:endParaRPr>
          </a:p>
        </p:txBody>
      </p:sp>
      <p:sp>
        <p:nvSpPr>
          <p:cNvPr id="4" name="Rectangle 2">
            <a:extLst>
              <a:ext uri="{FF2B5EF4-FFF2-40B4-BE49-F238E27FC236}">
                <a16:creationId xmlns:a16="http://schemas.microsoft.com/office/drawing/2014/main" id="{3FD60FA4-0A25-4E17-8F93-AE824032B722}"/>
              </a:ext>
            </a:extLst>
          </p:cNvPr>
          <p:cNvSpPr txBox="1">
            <a:spLocks noChangeArrowheads="1"/>
          </p:cNvSpPr>
          <p:nvPr/>
        </p:nvSpPr>
        <p:spPr bwMode="auto">
          <a:xfrm>
            <a:off x="2601403" y="651959"/>
            <a:ext cx="3941194"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s-ES" sz="2700" b="1">
                <a:latin typeface="Tahoma" panose="020B0604030504040204" pitchFamily="34" charset="0"/>
                <a:ea typeface="Tahoma" panose="020B0604030504040204" pitchFamily="34" charset="0"/>
                <a:cs typeface="Tahoma" panose="020B0604030504040204" pitchFamily="34" charset="0"/>
              </a:rPr>
              <a:t>Atmospheric Hazards</a:t>
            </a:r>
          </a:p>
        </p:txBody>
      </p:sp>
      <p:sp>
        <p:nvSpPr>
          <p:cNvPr id="5" name="Text Box 6">
            <a:extLst>
              <a:ext uri="{FF2B5EF4-FFF2-40B4-BE49-F238E27FC236}">
                <a16:creationId xmlns:a16="http://schemas.microsoft.com/office/drawing/2014/main" id="{FBD63000-B7EA-47B6-AF3F-2BF6F214F3E5}"/>
              </a:ext>
            </a:extLst>
          </p:cNvPr>
          <p:cNvSpPr txBox="1">
            <a:spLocks noChangeArrowheads="1"/>
          </p:cNvSpPr>
          <p:nvPr/>
        </p:nvSpPr>
        <p:spPr bwMode="auto">
          <a:xfrm>
            <a:off x="384172" y="1243485"/>
            <a:ext cx="768985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5000"/>
              </a:lnSpc>
            </a:pPr>
            <a:r>
              <a:rPr lang="en-US" altLang="es-ES" sz="2000" b="1">
                <a:solidFill>
                  <a:srgbClr val="FF0000"/>
                </a:solidFill>
                <a:latin typeface="Tahoma" panose="020B0604030504040204" pitchFamily="34" charset="0"/>
                <a:ea typeface="Tahoma" panose="020B0604030504040204" pitchFamily="34" charset="0"/>
                <a:cs typeface="Tahoma" panose="020B0604030504040204" pitchFamily="34" charset="0"/>
              </a:rPr>
              <a:t>They can suffocate you, poison you, or cause an explosion.</a:t>
            </a:r>
          </a:p>
        </p:txBody>
      </p:sp>
      <p:pic>
        <p:nvPicPr>
          <p:cNvPr id="1026" name="Picture 2" descr="Image result for confined space picture">
            <a:extLst>
              <a:ext uri="{FF2B5EF4-FFF2-40B4-BE49-F238E27FC236}">
                <a16:creationId xmlns:a16="http://schemas.microsoft.com/office/drawing/2014/main" id="{51B423B4-0ABD-4998-906B-DFF6153FF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386" y="2276010"/>
            <a:ext cx="3138614" cy="3250229"/>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3">
            <a:extLst>
              <a:ext uri="{FF2B5EF4-FFF2-40B4-BE49-F238E27FC236}">
                <a16:creationId xmlns:a16="http://schemas.microsoft.com/office/drawing/2014/main" id="{9B3F1CB7-124B-44F2-8146-CD1C2E30DB5A}"/>
              </a:ext>
            </a:extLst>
          </p:cNvPr>
          <p:cNvSpPr txBox="1">
            <a:spLocks noChangeArrowheads="1"/>
          </p:cNvSpPr>
          <p:nvPr/>
        </p:nvSpPr>
        <p:spPr bwMode="auto">
          <a:xfrm>
            <a:off x="171448" y="1816435"/>
            <a:ext cx="4057650"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68275" algn="l"/>
                <a:tab pos="398463" algn="l"/>
              </a:tabLst>
              <a:defRPr sz="2400">
                <a:solidFill>
                  <a:schemeClr val="tx1"/>
                </a:solidFill>
                <a:latin typeface="Times New Roman" pitchFamily="18" charset="0"/>
              </a:defRPr>
            </a:lvl1pPr>
            <a:lvl2pPr marL="742950" indent="-285750">
              <a:tabLst>
                <a:tab pos="168275" algn="l"/>
                <a:tab pos="398463" algn="l"/>
              </a:tabLst>
              <a:defRPr sz="2400">
                <a:solidFill>
                  <a:schemeClr val="tx1"/>
                </a:solidFill>
                <a:latin typeface="Times New Roman" pitchFamily="18" charset="0"/>
              </a:defRPr>
            </a:lvl2pPr>
            <a:lvl3pPr marL="1143000" indent="-228600">
              <a:tabLst>
                <a:tab pos="168275" algn="l"/>
                <a:tab pos="398463" algn="l"/>
              </a:tabLst>
              <a:defRPr sz="2400">
                <a:solidFill>
                  <a:schemeClr val="tx1"/>
                </a:solidFill>
                <a:latin typeface="Times New Roman" pitchFamily="18" charset="0"/>
              </a:defRPr>
            </a:lvl3pPr>
            <a:lvl4pPr marL="1600200" indent="-228600">
              <a:tabLst>
                <a:tab pos="168275" algn="l"/>
                <a:tab pos="398463" algn="l"/>
              </a:tabLst>
              <a:defRPr sz="2400">
                <a:solidFill>
                  <a:schemeClr val="tx1"/>
                </a:solidFill>
                <a:latin typeface="Times New Roman" pitchFamily="18" charset="0"/>
              </a:defRPr>
            </a:lvl4pPr>
            <a:lvl5pPr marL="2057400" indent="-228600">
              <a:tabLst>
                <a:tab pos="168275" algn="l"/>
                <a:tab pos="3984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68275" algn="l"/>
                <a:tab pos="3984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68275" algn="l"/>
                <a:tab pos="3984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68275" algn="l"/>
                <a:tab pos="3984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68275" algn="l"/>
                <a:tab pos="398463" algn="l"/>
              </a:tabLst>
              <a:defRPr sz="2400">
                <a:solidFill>
                  <a:schemeClr val="tx1"/>
                </a:solidFill>
                <a:latin typeface="Times New Roman" pitchFamily="18" charset="0"/>
              </a:defRPr>
            </a:lvl9pPr>
          </a:lstStyle>
          <a:p>
            <a:pPr>
              <a:lnSpc>
                <a:spcPct val="80000"/>
              </a:lnSpc>
              <a:spcBef>
                <a:spcPct val="50000"/>
              </a:spcBef>
            </a:pPr>
            <a:r>
              <a:rPr lang="en-US" altLang="es-ES" i="1">
                <a:latin typeface="Tahoma" panose="020B0604030504040204" pitchFamily="34" charset="0"/>
                <a:ea typeface="Tahoma" panose="020B0604030504040204" pitchFamily="34" charset="0"/>
                <a:cs typeface="Tahoma" panose="020B0604030504040204" pitchFamily="34" charset="0"/>
              </a:rPr>
              <a:t>Confined spaces may have:</a:t>
            </a:r>
            <a:endParaRPr lang="en-US" altLang="es-ES" sz="2000">
              <a:latin typeface="Tahoma" panose="020B0604030504040204" pitchFamily="34" charset="0"/>
              <a:ea typeface="Tahoma" panose="020B0604030504040204" pitchFamily="34" charset="0"/>
              <a:cs typeface="Tahoma" panose="020B0604030504040204" pitchFamily="34" charset="0"/>
            </a:endParaRPr>
          </a:p>
        </p:txBody>
      </p:sp>
      <p:sp>
        <p:nvSpPr>
          <p:cNvPr id="8" name="Text Box 12">
            <a:extLst>
              <a:ext uri="{FF2B5EF4-FFF2-40B4-BE49-F238E27FC236}">
                <a16:creationId xmlns:a16="http://schemas.microsoft.com/office/drawing/2014/main" id="{AD71BC5E-AE7E-4CC0-9447-C522F131A258}"/>
              </a:ext>
            </a:extLst>
          </p:cNvPr>
          <p:cNvSpPr txBox="1">
            <a:spLocks noChangeArrowheads="1"/>
          </p:cNvSpPr>
          <p:nvPr/>
        </p:nvSpPr>
        <p:spPr bwMode="auto">
          <a:xfrm>
            <a:off x="340368" y="2161870"/>
            <a:ext cx="5496101" cy="1414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41313" algn="l"/>
              </a:tabLst>
              <a:defRPr sz="2400">
                <a:solidFill>
                  <a:schemeClr val="tx1"/>
                </a:solidFill>
                <a:latin typeface="Times New Roman" pitchFamily="18" charset="0"/>
              </a:defRPr>
            </a:lvl1pPr>
            <a:lvl2pPr marL="742950" indent="-285750">
              <a:tabLst>
                <a:tab pos="341313" algn="l"/>
              </a:tabLst>
              <a:defRPr sz="2400">
                <a:solidFill>
                  <a:schemeClr val="tx1"/>
                </a:solidFill>
                <a:latin typeface="Times New Roman" pitchFamily="18" charset="0"/>
              </a:defRPr>
            </a:lvl2pPr>
            <a:lvl3pPr marL="1143000" indent="-228600">
              <a:tabLst>
                <a:tab pos="341313" algn="l"/>
              </a:tabLst>
              <a:defRPr sz="2400">
                <a:solidFill>
                  <a:schemeClr val="tx1"/>
                </a:solidFill>
                <a:latin typeface="Times New Roman" pitchFamily="18" charset="0"/>
              </a:defRPr>
            </a:lvl3pPr>
            <a:lvl4pPr marL="1600200" indent="-228600">
              <a:tabLst>
                <a:tab pos="341313" algn="l"/>
              </a:tabLst>
              <a:defRPr sz="2400">
                <a:solidFill>
                  <a:schemeClr val="tx1"/>
                </a:solidFill>
                <a:latin typeface="Times New Roman" pitchFamily="18" charset="0"/>
              </a:defRPr>
            </a:lvl4pPr>
            <a:lvl5pPr marL="2057400" indent="-228600">
              <a:tabLst>
                <a:tab pos="34131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34131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34131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34131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341313" algn="l"/>
              </a:tabLst>
              <a:defRPr sz="2400">
                <a:solidFill>
                  <a:schemeClr val="tx1"/>
                </a:solidFill>
                <a:latin typeface="Times New Roman" pitchFamily="18" charset="0"/>
              </a:defRPr>
            </a:lvl9pPr>
          </a:lstStyle>
          <a:p>
            <a:pPr marL="342900" indent="-342900">
              <a:lnSpc>
                <a:spcPct val="110000"/>
              </a:lnSpc>
              <a:buClr>
                <a:srgbClr val="FF0000"/>
              </a:buClr>
              <a:buSzPct val="70000"/>
              <a:buFont typeface="Arial" panose="020B0604020202020204" pitchFamily="34" charset="0"/>
              <a:buChar char="•"/>
            </a:pPr>
            <a:r>
              <a:rPr lang="en-US" altLang="es-ES" sz="2000">
                <a:latin typeface="Tahoma" panose="020B0604030504040204" pitchFamily="34" charset="0"/>
                <a:ea typeface="Tahoma" panose="020B0604030504040204" pitchFamily="34" charset="0"/>
                <a:cs typeface="Tahoma" panose="020B0604030504040204" pitchFamily="34" charset="0"/>
              </a:rPr>
              <a:t>No air movement</a:t>
            </a:r>
          </a:p>
          <a:p>
            <a:pPr marL="342900" indent="-342900">
              <a:lnSpc>
                <a:spcPct val="110000"/>
              </a:lnSpc>
              <a:buClr>
                <a:srgbClr val="FF0000"/>
              </a:buClr>
              <a:buSzPct val="70000"/>
              <a:buFont typeface="Arial" panose="020B0604020202020204" pitchFamily="34" charset="0"/>
              <a:buChar char="•"/>
            </a:pPr>
            <a:r>
              <a:rPr lang="en-US" altLang="es-ES" sz="2000">
                <a:latin typeface="Tahoma" panose="020B0604030504040204" pitchFamily="34" charset="0"/>
                <a:ea typeface="Tahoma" panose="020B0604030504040204" pitchFamily="34" charset="0"/>
                <a:cs typeface="Tahoma" panose="020B0604030504040204" pitchFamily="34" charset="0"/>
              </a:rPr>
              <a:t>Harmful build-ups of gases, vapors, or dusts</a:t>
            </a:r>
          </a:p>
          <a:p>
            <a:pPr marL="342900" indent="-342900">
              <a:lnSpc>
                <a:spcPct val="110000"/>
              </a:lnSpc>
              <a:buClr>
                <a:srgbClr val="FF0000"/>
              </a:buClr>
              <a:buSzPct val="70000"/>
              <a:buFont typeface="Arial" panose="020B0604020202020204" pitchFamily="34" charset="0"/>
              <a:buChar char="•"/>
            </a:pPr>
            <a:r>
              <a:rPr lang="en-US" altLang="es-ES" sz="2000">
                <a:latin typeface="Tahoma" panose="020B0604030504040204" pitchFamily="34" charset="0"/>
                <a:ea typeface="Tahoma" panose="020B0604030504040204" pitchFamily="34" charset="0"/>
                <a:cs typeface="Tahoma" panose="020B0604030504040204" pitchFamily="34" charset="0"/>
              </a:rPr>
              <a:t>Ordinary products which can become deadly</a:t>
            </a:r>
          </a:p>
        </p:txBody>
      </p:sp>
      <p:sp>
        <p:nvSpPr>
          <p:cNvPr id="9" name="Text Box 15">
            <a:extLst>
              <a:ext uri="{FF2B5EF4-FFF2-40B4-BE49-F238E27FC236}">
                <a16:creationId xmlns:a16="http://schemas.microsoft.com/office/drawing/2014/main" id="{5D6C1F95-0609-48F6-96C2-4394830B9CF2}"/>
              </a:ext>
            </a:extLst>
          </p:cNvPr>
          <p:cNvSpPr txBox="1">
            <a:spLocks noChangeArrowheads="1"/>
          </p:cNvSpPr>
          <p:nvPr/>
        </p:nvSpPr>
        <p:spPr bwMode="auto">
          <a:xfrm>
            <a:off x="171448" y="3550259"/>
            <a:ext cx="4057650"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68275" algn="l"/>
                <a:tab pos="398463" algn="l"/>
              </a:tabLst>
              <a:defRPr sz="2400">
                <a:solidFill>
                  <a:schemeClr val="tx1"/>
                </a:solidFill>
                <a:latin typeface="Times New Roman" pitchFamily="18" charset="0"/>
              </a:defRPr>
            </a:lvl1pPr>
            <a:lvl2pPr marL="742950" indent="-285750">
              <a:tabLst>
                <a:tab pos="168275" algn="l"/>
                <a:tab pos="398463" algn="l"/>
              </a:tabLst>
              <a:defRPr sz="2400">
                <a:solidFill>
                  <a:schemeClr val="tx1"/>
                </a:solidFill>
                <a:latin typeface="Times New Roman" pitchFamily="18" charset="0"/>
              </a:defRPr>
            </a:lvl2pPr>
            <a:lvl3pPr marL="1143000" indent="-228600">
              <a:tabLst>
                <a:tab pos="168275" algn="l"/>
                <a:tab pos="398463" algn="l"/>
              </a:tabLst>
              <a:defRPr sz="2400">
                <a:solidFill>
                  <a:schemeClr val="tx1"/>
                </a:solidFill>
                <a:latin typeface="Times New Roman" pitchFamily="18" charset="0"/>
              </a:defRPr>
            </a:lvl3pPr>
            <a:lvl4pPr marL="1600200" indent="-228600">
              <a:tabLst>
                <a:tab pos="168275" algn="l"/>
                <a:tab pos="398463" algn="l"/>
              </a:tabLst>
              <a:defRPr sz="2400">
                <a:solidFill>
                  <a:schemeClr val="tx1"/>
                </a:solidFill>
                <a:latin typeface="Times New Roman" pitchFamily="18" charset="0"/>
              </a:defRPr>
            </a:lvl4pPr>
            <a:lvl5pPr marL="2057400" indent="-228600">
              <a:tabLst>
                <a:tab pos="168275" algn="l"/>
                <a:tab pos="3984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68275" algn="l"/>
                <a:tab pos="3984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68275" algn="l"/>
                <a:tab pos="3984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68275" algn="l"/>
                <a:tab pos="3984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68275" algn="l"/>
                <a:tab pos="398463" algn="l"/>
              </a:tabLst>
              <a:defRPr sz="2400">
                <a:solidFill>
                  <a:schemeClr val="tx1"/>
                </a:solidFill>
                <a:latin typeface="Times New Roman" pitchFamily="18" charset="0"/>
              </a:defRPr>
            </a:lvl9pPr>
          </a:lstStyle>
          <a:p>
            <a:pPr>
              <a:lnSpc>
                <a:spcPct val="80000"/>
              </a:lnSpc>
              <a:spcBef>
                <a:spcPct val="50000"/>
              </a:spcBef>
            </a:pPr>
            <a:r>
              <a:rPr lang="en-US" altLang="es-ES" sz="2100" i="1">
                <a:latin typeface="Tahoma" panose="020B0604030504040204" pitchFamily="34" charset="0"/>
                <a:ea typeface="Tahoma" panose="020B0604030504040204" pitchFamily="34" charset="0"/>
                <a:cs typeface="Tahoma" panose="020B0604030504040204" pitchFamily="34" charset="0"/>
              </a:rPr>
              <a:t>Normal oxygen in air is 20.9%</a:t>
            </a:r>
            <a:endParaRPr lang="en-US" altLang="es-ES" sz="180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A1F426E2-4A29-4C02-B146-C166C45D6E08}"/>
              </a:ext>
            </a:extLst>
          </p:cNvPr>
          <p:cNvSpPr txBox="1"/>
          <p:nvPr/>
        </p:nvSpPr>
        <p:spPr>
          <a:xfrm>
            <a:off x="306105" y="3951486"/>
            <a:ext cx="5665019" cy="2769989"/>
          </a:xfrm>
          <a:prstGeom prst="rect">
            <a:avLst/>
          </a:prstGeom>
          <a:noFill/>
        </p:spPr>
        <p:txBody>
          <a:bodyPr wrap="square">
            <a:spAutoFit/>
          </a:bodyPr>
          <a:lstStyle/>
          <a:p>
            <a:pPr marL="214313" indent="-214313">
              <a:lnSpc>
                <a:spcPct val="90000"/>
              </a:lnSpc>
              <a:spcBef>
                <a:spcPct val="20000"/>
              </a:spcBef>
              <a:buClr>
                <a:srgbClr val="FF0000"/>
              </a:buClr>
              <a:buSzPct val="70000"/>
              <a:buFont typeface="Arial" panose="020B0604020202020204" pitchFamily="34" charset="0"/>
              <a:buChar char="•"/>
            </a:pPr>
            <a:r>
              <a:rPr lang="en-US" altLang="es-ES" sz="2000">
                <a:latin typeface="Tahoma" panose="020B0604030504040204" pitchFamily="34" charset="0"/>
                <a:ea typeface="Tahoma" panose="020B0604030504040204" pitchFamily="34" charset="0"/>
                <a:cs typeface="Tahoma" panose="020B0604030504040204" pitchFamily="34" charset="0"/>
              </a:rPr>
              <a:t>Oxygen enrichment happens when oxygen is added to a space causing oxygen above 23.5%</a:t>
            </a:r>
          </a:p>
          <a:p>
            <a:pPr marL="214313" indent="-214313">
              <a:lnSpc>
                <a:spcPct val="90000"/>
              </a:lnSpc>
              <a:spcBef>
                <a:spcPct val="20000"/>
              </a:spcBef>
              <a:buClr>
                <a:srgbClr val="FF0000"/>
              </a:buClr>
              <a:buSzPct val="70000"/>
              <a:buFont typeface="Arial" panose="020B0604020202020204" pitchFamily="34" charset="0"/>
              <a:buChar char="•"/>
            </a:pPr>
            <a:r>
              <a:rPr lang="en-US" altLang="es-ES" sz="2000">
                <a:latin typeface="Tahoma" panose="020B0604030504040204" pitchFamily="34" charset="0"/>
                <a:ea typeface="Tahoma" panose="020B0604030504040204" pitchFamily="34" charset="0"/>
                <a:cs typeface="Tahoma" panose="020B0604030504040204" pitchFamily="34" charset="0"/>
              </a:rPr>
              <a:t>Oxygen deficiency happens when oxygen is consumed or displaced. It’s life threatening below 19.5%</a:t>
            </a:r>
          </a:p>
          <a:p>
            <a:pPr marL="214313" indent="-214313">
              <a:lnSpc>
                <a:spcPct val="90000"/>
              </a:lnSpc>
              <a:spcBef>
                <a:spcPct val="20000"/>
              </a:spcBef>
              <a:buClr>
                <a:srgbClr val="FF0000"/>
              </a:buClr>
              <a:buSzPct val="70000"/>
              <a:buFont typeface="Arial" panose="020B0604020202020204" pitchFamily="34" charset="0"/>
              <a:buChar char="•"/>
            </a:pPr>
            <a:r>
              <a:rPr lang="en-US" altLang="es-ES" sz="2000">
                <a:latin typeface="Tahoma" panose="020B0604030504040204" pitchFamily="34" charset="0"/>
                <a:ea typeface="Tahoma" panose="020B0604030504040204" pitchFamily="34" charset="0"/>
                <a:cs typeface="Tahoma" panose="020B0604030504040204" pitchFamily="34" charset="0"/>
              </a:rPr>
              <a:t>An oxygen level between 19.5% and 23.5% is considered safe, but trained workers will find out if toxic vapors are displacing oxygen.</a:t>
            </a:r>
          </a:p>
        </p:txBody>
      </p:sp>
    </p:spTree>
    <p:extLst>
      <p:ext uri="{BB962C8B-B14F-4D97-AF65-F5344CB8AC3E}">
        <p14:creationId xmlns:p14="http://schemas.microsoft.com/office/powerpoint/2010/main" val="235820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0" y="-15737"/>
            <a:ext cx="9144000" cy="628650"/>
          </a:xfrm>
          <a:solidFill>
            <a:schemeClr val="accent5">
              <a:lumMod val="50000"/>
            </a:schemeClr>
          </a:solidFill>
        </p:spPr>
        <p:txBody>
          <a:bodyPr/>
          <a:lstStyle/>
          <a:p>
            <a:r>
              <a:rPr lang="en-US" sz="2700"/>
              <a:t>Confined Spaces</a:t>
            </a:r>
            <a:endParaRPr lang="en-US"/>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fontAlgn="base">
                <a:spcBef>
                  <a:spcPct val="0"/>
                </a:spcBef>
                <a:spcAft>
                  <a:spcPct val="0"/>
                </a:spcAft>
                <a:defRPr/>
              </a:pPr>
              <a:t>9</a:t>
            </a:fld>
            <a:endParaRPr lang="en-US" altLang="en-US">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54CF1543-30BA-4017-8789-FE15DC268BC6}"/>
              </a:ext>
            </a:extLst>
          </p:cNvPr>
          <p:cNvSpPr txBox="1"/>
          <p:nvPr/>
        </p:nvSpPr>
        <p:spPr>
          <a:xfrm>
            <a:off x="217817" y="789665"/>
            <a:ext cx="8708366" cy="738664"/>
          </a:xfrm>
          <a:prstGeom prst="rect">
            <a:avLst/>
          </a:prstGeom>
          <a:noFill/>
        </p:spPr>
        <p:txBody>
          <a:bodyPr wrap="square">
            <a:spAutoFit/>
          </a:bodyPr>
          <a:lstStyle/>
          <a:p>
            <a:r>
              <a:rPr lang="en-US" altLang="es-ES" sz="2100" b="1">
                <a:latin typeface="Tahoma" panose="020B0604030504040204" pitchFamily="34" charset="0"/>
                <a:ea typeface="Tahoma" panose="020B0604030504040204" pitchFamily="34" charset="0"/>
                <a:cs typeface="Tahoma" panose="020B0604030504040204" pitchFamily="34" charset="0"/>
              </a:rPr>
              <a:t>OSHA Regulates Confined Spaces in 1910 General Industry AND 1926 Construction: </a:t>
            </a:r>
          </a:p>
        </p:txBody>
      </p:sp>
      <p:sp>
        <p:nvSpPr>
          <p:cNvPr id="9" name="TextBox 8">
            <a:extLst>
              <a:ext uri="{FF2B5EF4-FFF2-40B4-BE49-F238E27FC236}">
                <a16:creationId xmlns:a16="http://schemas.microsoft.com/office/drawing/2014/main" id="{23CB212F-2031-40E8-95C4-BDD258D9E16A}"/>
              </a:ext>
            </a:extLst>
          </p:cNvPr>
          <p:cNvSpPr txBox="1"/>
          <p:nvPr/>
        </p:nvSpPr>
        <p:spPr>
          <a:xfrm>
            <a:off x="217817" y="1709720"/>
            <a:ext cx="8708366" cy="707886"/>
          </a:xfrm>
          <a:prstGeom prst="rect">
            <a:avLst/>
          </a:prstGeom>
          <a:noFill/>
        </p:spPr>
        <p:txBody>
          <a:bodyPr wrap="square">
            <a:spAutoFit/>
          </a:bodyPr>
          <a:lstStyle/>
          <a:p>
            <a:r>
              <a:rPr lang="en-US" sz="2000" b="1">
                <a:latin typeface="Tahoma" panose="020B0604030504040204" pitchFamily="34" charset="0"/>
                <a:ea typeface="Tahoma" panose="020B0604030504040204" pitchFamily="34" charset="0"/>
                <a:cs typeface="Tahoma" panose="020B0604030504040204" pitchFamily="34" charset="0"/>
              </a:rPr>
              <a:t>The </a:t>
            </a:r>
            <a:r>
              <a:rPr lang="es-ES" sz="2000" b="1">
                <a:latin typeface="Tahoma" panose="020B0604030504040204" pitchFamily="34" charset="0"/>
                <a:ea typeface="Tahoma" panose="020B0604030504040204" pitchFamily="34" charset="0"/>
                <a:cs typeface="Tahoma" panose="020B0604030504040204" pitchFamily="34" charset="0"/>
              </a:rPr>
              <a:t>Construction Standard 29 CFR 1926 - Subpart AA  requires employers to determine:</a:t>
            </a:r>
          </a:p>
        </p:txBody>
      </p:sp>
      <p:sp>
        <p:nvSpPr>
          <p:cNvPr id="11" name="TextBox 10">
            <a:extLst>
              <a:ext uri="{FF2B5EF4-FFF2-40B4-BE49-F238E27FC236}">
                <a16:creationId xmlns:a16="http://schemas.microsoft.com/office/drawing/2014/main" id="{5C3C8BAD-C3F0-46FD-940F-23686D1C855A}"/>
              </a:ext>
            </a:extLst>
          </p:cNvPr>
          <p:cNvSpPr txBox="1"/>
          <p:nvPr/>
        </p:nvSpPr>
        <p:spPr>
          <a:xfrm>
            <a:off x="522200" y="2597607"/>
            <a:ext cx="6227193" cy="1733808"/>
          </a:xfrm>
          <a:prstGeom prst="rect">
            <a:avLst/>
          </a:prstGeom>
          <a:noFill/>
        </p:spPr>
        <p:txBody>
          <a:bodyPr wrap="square">
            <a:spAutoFit/>
          </a:bodyPr>
          <a:lstStyle/>
          <a:p>
            <a:pPr marL="257175" indent="-257175">
              <a:spcAft>
                <a:spcPts val="450"/>
              </a:spcAft>
              <a:buFont typeface="Arial" pitchFamily="34" charset="0"/>
              <a:buChar char="•"/>
            </a:pPr>
            <a:r>
              <a:rPr lang="en-US">
                <a:latin typeface="Tahoma" panose="020B0604030504040204" pitchFamily="34" charset="0"/>
                <a:ea typeface="Tahoma" panose="020B0604030504040204" pitchFamily="34" charset="0"/>
                <a:cs typeface="Tahoma" panose="020B0604030504040204" pitchFamily="34" charset="0"/>
              </a:rPr>
              <a:t>What kinds of spaces their workers are in    </a:t>
            </a:r>
          </a:p>
          <a:p>
            <a:pPr marL="257175" indent="-257175">
              <a:spcAft>
                <a:spcPts val="450"/>
              </a:spcAft>
              <a:buFont typeface="Arial" pitchFamily="34" charset="0"/>
              <a:buChar char="•"/>
            </a:pPr>
            <a:r>
              <a:rPr lang="en-US">
                <a:latin typeface="Tahoma" panose="020B0604030504040204" pitchFamily="34" charset="0"/>
                <a:ea typeface="Tahoma" panose="020B0604030504040204" pitchFamily="34" charset="0"/>
                <a:cs typeface="Tahoma" panose="020B0604030504040204" pitchFamily="34" charset="0"/>
              </a:rPr>
              <a:t>What hazards could be there    </a:t>
            </a:r>
          </a:p>
          <a:p>
            <a:pPr marL="257175" indent="-257175">
              <a:spcAft>
                <a:spcPts val="450"/>
              </a:spcAft>
              <a:buFont typeface="Arial" pitchFamily="34" charset="0"/>
              <a:buChar char="•"/>
            </a:pPr>
            <a:r>
              <a:rPr lang="en-US">
                <a:latin typeface="Tahoma" panose="020B0604030504040204" pitchFamily="34" charset="0"/>
                <a:ea typeface="Tahoma" panose="020B0604030504040204" pitchFamily="34" charset="0"/>
                <a:cs typeface="Tahoma" panose="020B0604030504040204" pitchFamily="34" charset="0"/>
              </a:rPr>
              <a:t>How those hazards should be made safe     </a:t>
            </a:r>
          </a:p>
          <a:p>
            <a:pPr marL="257175" indent="-257175">
              <a:spcAft>
                <a:spcPts val="450"/>
              </a:spcAft>
              <a:buFont typeface="Arial" pitchFamily="34" charset="0"/>
              <a:buChar char="•"/>
            </a:pPr>
            <a:r>
              <a:rPr lang="en-US">
                <a:latin typeface="Tahoma" panose="020B0604030504040204" pitchFamily="34" charset="0"/>
                <a:ea typeface="Tahoma" panose="020B0604030504040204" pitchFamily="34" charset="0"/>
                <a:cs typeface="Tahoma" panose="020B0604030504040204" pitchFamily="34" charset="0"/>
              </a:rPr>
              <a:t>What training workers should receive and </a:t>
            </a:r>
          </a:p>
          <a:p>
            <a:pPr marL="257175" indent="-257175">
              <a:spcAft>
                <a:spcPts val="450"/>
              </a:spcAft>
              <a:buFont typeface="Arial" pitchFamily="34" charset="0"/>
              <a:buChar char="•"/>
            </a:pPr>
            <a:r>
              <a:rPr lang="en-US">
                <a:latin typeface="Tahoma" panose="020B0604030504040204" pitchFamily="34" charset="0"/>
                <a:ea typeface="Tahoma" panose="020B0604030504040204" pitchFamily="34" charset="0"/>
                <a:cs typeface="Tahoma" panose="020B0604030504040204" pitchFamily="34" charset="0"/>
              </a:rPr>
              <a:t>How to rescue those workers if anything goes wrong</a:t>
            </a:r>
            <a:endParaRPr lang="es-ES">
              <a:latin typeface="Tahoma" panose="020B0604030504040204" pitchFamily="34" charset="0"/>
              <a:ea typeface="Tahoma" panose="020B0604030504040204" pitchFamily="34" charset="0"/>
              <a:cs typeface="Tahoma" panose="020B0604030504040204" pitchFamily="34" charset="0"/>
            </a:endParaRPr>
          </a:p>
        </p:txBody>
      </p:sp>
      <p:sp>
        <p:nvSpPr>
          <p:cNvPr id="12" name="TextBox 3">
            <a:extLst>
              <a:ext uri="{FF2B5EF4-FFF2-40B4-BE49-F238E27FC236}">
                <a16:creationId xmlns:a16="http://schemas.microsoft.com/office/drawing/2014/main" id="{37C7DF14-E757-440A-A89E-68F0455B6BE8}"/>
              </a:ext>
            </a:extLst>
          </p:cNvPr>
          <p:cNvSpPr txBox="1">
            <a:spLocks noChangeArrowheads="1"/>
          </p:cNvSpPr>
          <p:nvPr/>
        </p:nvSpPr>
        <p:spPr bwMode="auto">
          <a:xfrm>
            <a:off x="217817" y="4511416"/>
            <a:ext cx="82069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latin typeface="Tahoma" panose="020B0604030504040204" pitchFamily="34" charset="0"/>
                <a:ea typeface="Tahoma" panose="020B0604030504040204" pitchFamily="34" charset="0"/>
                <a:cs typeface="Tahoma" panose="020B0604030504040204" pitchFamily="34" charset="0"/>
              </a:rPr>
              <a:t>OSHA also regulates confined spaces in construction under 29 CFR 1926 Subpart J</a:t>
            </a:r>
            <a:r>
              <a:rPr lang="en-US" sz="2000">
                <a:latin typeface="Tahoma" panose="020B0604030504040204" pitchFamily="34" charset="0"/>
                <a:ea typeface="Tahoma" panose="020B0604030504040204" pitchFamily="34" charset="0"/>
                <a:cs typeface="Tahoma" panose="020B0604030504040204" pitchFamily="34" charset="0"/>
              </a:rPr>
              <a:t>:</a:t>
            </a:r>
            <a:endParaRPr lang="es-ES" sz="2000">
              <a:latin typeface="Tahoma" panose="020B0604030504040204" pitchFamily="34" charset="0"/>
              <a:ea typeface="Tahoma" panose="020B0604030504040204" pitchFamily="34" charset="0"/>
              <a:cs typeface="Tahoma" panose="020B0604030504040204" pitchFamily="34" charset="0"/>
            </a:endParaRPr>
          </a:p>
        </p:txBody>
      </p:sp>
      <p:pic>
        <p:nvPicPr>
          <p:cNvPr id="13" name="Picture 2">
            <a:extLst>
              <a:ext uri="{FF2B5EF4-FFF2-40B4-BE49-F238E27FC236}">
                <a16:creationId xmlns:a16="http://schemas.microsoft.com/office/drawing/2014/main" id="{BD9A6C87-046E-4A74-8DE2-3F95C7517D90}"/>
              </a:ext>
            </a:extLst>
          </p:cNvPr>
          <p:cNvPicPr>
            <a:picLocks noChangeAspect="1"/>
          </p:cNvPicPr>
          <p:nvPr/>
        </p:nvPicPr>
        <p:blipFill rotWithShape="1">
          <a:blip r:embed="rId3">
            <a:extLst>
              <a:ext uri="{28A0092B-C50C-407E-A947-70E740481C1C}">
                <a14:useLocalDpi xmlns:a14="http://schemas.microsoft.com/office/drawing/2010/main" val="0"/>
              </a:ext>
            </a:extLst>
          </a:blip>
          <a:srcRect b="25664"/>
          <a:stretch/>
        </p:blipFill>
        <p:spPr bwMode="auto">
          <a:xfrm>
            <a:off x="522200" y="5494561"/>
            <a:ext cx="5232797" cy="12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73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upui xmlns="90433dba-107d-4b9e-940f-3766d86c3499" xsi:nil="true"/>
    <_Flow_SignoffStatus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9C07F4-3907-48E3-8237-52DE1349F603}">
  <ds:schemaRefs>
    <ds:schemaRef ds:uri="http://schemas.microsoft.com/sharepoint/v3/contenttype/forms"/>
  </ds:schemaRefs>
</ds:datastoreItem>
</file>

<file path=customXml/itemProps2.xml><?xml version="1.0" encoding="utf-8"?>
<ds:datastoreItem xmlns:ds="http://schemas.openxmlformats.org/officeDocument/2006/customXml" ds:itemID="{BD238CDE-A297-41E7-8F7D-B9D893AD903D}">
  <ds:schemaRefs>
    <ds:schemaRef ds:uri="90433dba-107d-4b9e-940f-3766d86c3499"/>
    <ds:schemaRef ds:uri="a75f71b9-dc79-41da-af3d-5486b07b51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124C57C-5998-4F15-8DCB-257B68785D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3525</Words>
  <Application>Microsoft Office PowerPoint</Application>
  <PresentationFormat>On-screen Show (4:3)</PresentationFormat>
  <Paragraphs>380</Paragraphs>
  <Slides>31</Slides>
  <Notes>23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PowerPoint Presentation</vt:lpstr>
      <vt:lpstr>PowerPoint Presentation</vt:lpstr>
      <vt:lpstr>PowerPoint Presentation</vt:lpstr>
      <vt:lpstr>Confined Spaces</vt:lpstr>
      <vt:lpstr>Confined Spaces</vt:lpstr>
      <vt:lpstr>Confined Spaces</vt:lpstr>
      <vt:lpstr>Confined Spaces</vt:lpstr>
      <vt:lpstr>Confined Spaces</vt:lpstr>
      <vt:lpstr>Confined Spaces</vt:lpstr>
      <vt:lpstr>Confined Spaces</vt:lpstr>
      <vt:lpstr>Confined Spaces</vt:lpstr>
      <vt:lpstr>Confined Spaces</vt:lpstr>
      <vt:lpstr>Confined Spaces</vt:lpstr>
      <vt:lpstr>Confined Spaces</vt:lpstr>
      <vt:lpstr>Confined Spaces</vt:lpstr>
      <vt:lpstr>Confined Spaces</vt:lpstr>
      <vt:lpstr>Confined Spaces</vt:lpstr>
      <vt:lpstr>Confined Spaces</vt:lpstr>
      <vt:lpstr>Confined Spaces</vt:lpstr>
      <vt:lpstr>Confined Spaces</vt:lpstr>
      <vt:lpstr>Confined Spaces</vt:lpstr>
      <vt:lpstr>Confined Spaces</vt:lpstr>
      <vt:lpstr>Confined Spaces</vt:lpstr>
      <vt:lpstr>Confined Spaces</vt:lpstr>
      <vt:lpstr>Confined Spaces</vt:lpstr>
      <vt:lpstr>Confined Spaces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lastModifiedBy>Curtis R. Devillers</cp:lastModifiedBy>
  <cp:revision>4</cp:revision>
  <dcterms:created xsi:type="dcterms:W3CDTF">2021-03-12T14:33:27Z</dcterms:created>
  <dcterms:modified xsi:type="dcterms:W3CDTF">2023-03-16T15:26:21Z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