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23"/>
  </p:notesMasterIdLst>
  <p:sldIdLst>
    <p:sldId id="400" r:id="rId6"/>
    <p:sldId id="405" r:id="rId7"/>
    <p:sldId id="406" r:id="rId8"/>
    <p:sldId id="407" r:id="rId9"/>
    <p:sldId id="408" r:id="rId10"/>
    <p:sldId id="409" r:id="rId11"/>
    <p:sldId id="414" r:id="rId12"/>
    <p:sldId id="416" r:id="rId13"/>
    <p:sldId id="417" r:id="rId14"/>
    <p:sldId id="415" r:id="rId15"/>
    <p:sldId id="418" r:id="rId16"/>
    <p:sldId id="433" r:id="rId17"/>
    <p:sldId id="434" r:id="rId18"/>
    <p:sldId id="436" r:id="rId19"/>
    <p:sldId id="448" r:id="rId20"/>
    <p:sldId id="689" r:id="rId21"/>
    <p:sldId id="690"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820" autoAdjust="0"/>
  </p:normalViewPr>
  <p:slideViewPr>
    <p:cSldViewPr snapToGrid="0">
      <p:cViewPr varScale="1">
        <p:scale>
          <a:sx n="81" d="100"/>
          <a:sy n="81" d="100"/>
        </p:scale>
        <p:origin x="244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rtis R. Devillers" userId="e13660d1-5c8f-4d58-b997-cf7d5f8eeb3c" providerId="ADAL" clId="{936A19FB-76EC-4D68-9C2E-94A7089A7619}"/>
    <pc:docChg chg="custSel modSld">
      <pc:chgData name="Curtis R. Devillers" userId="e13660d1-5c8f-4d58-b997-cf7d5f8eeb3c" providerId="ADAL" clId="{936A19FB-76EC-4D68-9C2E-94A7089A7619}" dt="2022-03-22T18:56:19.174" v="23" actId="27636"/>
      <pc:docMkLst>
        <pc:docMk/>
      </pc:docMkLst>
      <pc:sldChg chg="addSp delSp modSp mod">
        <pc:chgData name="Curtis R. Devillers" userId="e13660d1-5c8f-4d58-b997-cf7d5f8eeb3c" providerId="ADAL" clId="{936A19FB-76EC-4D68-9C2E-94A7089A7619}" dt="2022-03-22T18:56:19.174" v="23" actId="27636"/>
        <pc:sldMkLst>
          <pc:docMk/>
          <pc:sldMk cId="218181792" sldId="400"/>
        </pc:sldMkLst>
      </pc:sldChg>
    </pc:docChg>
  </pc:docChgLst>
  <pc:docChgLst>
    <pc:chgData name="David Smarte" userId="17acdff8-7be5-4501-9287-bde18e62603c" providerId="ADAL" clId="{F9258423-E33C-4F68-A48E-D9667E806C70}"/>
    <pc:docChg chg="modSld">
      <pc:chgData name="David Smarte" userId="17acdff8-7be5-4501-9287-bde18e62603c" providerId="ADAL" clId="{F9258423-E33C-4F68-A48E-D9667E806C70}" dt="2025-03-11T13:13:26.560" v="1" actId="20577"/>
      <pc:docMkLst>
        <pc:docMk/>
      </pc:docMkLst>
      <pc:sldChg chg="modSp mod">
        <pc:chgData name="David Smarte" userId="17acdff8-7be5-4501-9287-bde18e62603c" providerId="ADAL" clId="{F9258423-E33C-4F68-A48E-D9667E806C70}" dt="2025-03-11T13:13:26.560" v="1" actId="20577"/>
        <pc:sldMkLst>
          <pc:docMk/>
          <pc:sldMk cId="1566930690" sldId="690"/>
        </pc:sldMkLst>
        <pc:spChg chg="mod">
          <ac:chgData name="David Smarte" userId="17acdff8-7be5-4501-9287-bde18e62603c" providerId="ADAL" clId="{F9258423-E33C-4F68-A48E-D9667E806C70}" dt="2025-03-11T13:13:26.560" v="1" actId="20577"/>
          <ac:spMkLst>
            <pc:docMk/>
            <pc:sldMk cId="1566930690" sldId="690"/>
            <ac:spMk id="5" creationId="{B196F726-66A2-A07D-1A7F-ACA310F9B74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3D354-CAFB-417B-AF2D-402CA840A667}" type="datetimeFigureOut">
              <a:rPr lang="en-US" smtClean="0"/>
              <a:t>3/11/2025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DC0AFB-6CE4-45F5-8A5B-A8101552E922}" type="slidenum">
              <a:rPr lang="en-US" smtClean="0"/>
              <a:t>‹#›</a:t>
            </a:fld>
            <a:endParaRPr lang="en-US"/>
          </a:p>
        </p:txBody>
      </p:sp>
    </p:spTree>
    <p:extLst>
      <p:ext uri="{BB962C8B-B14F-4D97-AF65-F5344CB8AC3E}">
        <p14:creationId xmlns:p14="http://schemas.microsoft.com/office/powerpoint/2010/main" val="13444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2BB3FCF9-9383-4379-920D-9299EF0BC8E5}" type="slidenum">
              <a:rPr lang="en-US" altLang="en-US" sz="1000" b="0" u="none"/>
              <a:pPr/>
              <a:t>1</a:t>
            </a:fld>
            <a:endParaRPr lang="en-US" altLang="en-US" sz="1000" b="0" u="none"/>
          </a:p>
        </p:txBody>
      </p:sp>
      <p:sp>
        <p:nvSpPr>
          <p:cNvPr id="75779" name="Rectangle 2"/>
          <p:cNvSpPr>
            <a:spLocks noGrp="1" noRot="1" noChangeAspect="1" noChangeArrowheads="1" noTextEdit="1"/>
          </p:cNvSpPr>
          <p:nvPr>
            <p:ph type="sldImg"/>
          </p:nvPr>
        </p:nvSpPr>
        <p:spPr>
          <a:xfrm>
            <a:off x="1162050" y="776288"/>
            <a:ext cx="4602163" cy="3452812"/>
          </a:xfrm>
          <a:ln/>
        </p:spPr>
      </p:sp>
      <p:sp>
        <p:nvSpPr>
          <p:cNvPr id="75780" name="Rectangle 3"/>
          <p:cNvSpPr>
            <a:spLocks noGrp="1" noChangeArrowheads="1"/>
          </p:cNvSpPr>
          <p:nvPr>
            <p:ph type="body" idx="1"/>
          </p:nvPr>
        </p:nvSpPr>
        <p:spPr>
          <a:xfrm>
            <a:off x="482064" y="4359310"/>
            <a:ext cx="5915825" cy="4159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800" dirty="0">
              <a:latin typeface="Arial" panose="020B0604020202020204" pitchFamily="34" charset="0"/>
            </a:endParaRPr>
          </a:p>
        </p:txBody>
      </p:sp>
    </p:spTree>
    <p:extLst>
      <p:ext uri="{BB962C8B-B14F-4D97-AF65-F5344CB8AC3E}">
        <p14:creationId xmlns:p14="http://schemas.microsoft.com/office/powerpoint/2010/main" val="3371268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13164638-DF19-4FE0-BF05-DDD2E8E1F6A6}" type="slidenum">
              <a:rPr lang="en-US" altLang="en-US" sz="1000" b="0" u="none"/>
              <a:pPr/>
              <a:t>10</a:t>
            </a:fld>
            <a:endParaRPr lang="en-US" altLang="en-US" sz="1000" b="0" u="none"/>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xfrm>
            <a:off x="706716" y="4389438"/>
            <a:ext cx="5466521" cy="4159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800" dirty="0">
              <a:latin typeface="Arial" panose="020B0604020202020204" pitchFamily="34" charset="0"/>
            </a:endParaRPr>
          </a:p>
          <a:p>
            <a:pPr eaLnBrk="1" hangingPunct="1"/>
            <a:endParaRPr lang="en-US" altLang="en-US" sz="800" dirty="0">
              <a:latin typeface="Arial" panose="020B0604020202020204" pitchFamily="34" charset="0"/>
            </a:endParaRPr>
          </a:p>
        </p:txBody>
      </p:sp>
    </p:spTree>
    <p:extLst>
      <p:ext uri="{BB962C8B-B14F-4D97-AF65-F5344CB8AC3E}">
        <p14:creationId xmlns:p14="http://schemas.microsoft.com/office/powerpoint/2010/main" val="2120537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8686F8EC-D1C9-4679-B14A-717EFF3060F8}" type="slidenum">
              <a:rPr lang="en-US" altLang="en-US" sz="1000" b="0" u="none"/>
              <a:pPr/>
              <a:t>11</a:t>
            </a:fld>
            <a:endParaRPr lang="en-US" altLang="en-US" sz="1000" b="0" u="none"/>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1184101" y="4386573"/>
            <a:ext cx="4586636" cy="4159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dirty="0">
              <a:latin typeface="Arial" panose="020B0604020202020204" pitchFamily="34" charset="0"/>
            </a:endParaRPr>
          </a:p>
        </p:txBody>
      </p:sp>
    </p:spTree>
    <p:extLst>
      <p:ext uri="{BB962C8B-B14F-4D97-AF65-F5344CB8AC3E}">
        <p14:creationId xmlns:p14="http://schemas.microsoft.com/office/powerpoint/2010/main" val="4065064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73F85DFC-8906-4635-9989-7CC90D2D6ACE}" type="slidenum">
              <a:rPr lang="en-US" altLang="en-US" sz="1000" b="0" u="none"/>
              <a:pPr/>
              <a:t>12</a:t>
            </a:fld>
            <a:endParaRPr lang="en-US" altLang="en-US" sz="1000" b="0" u="none"/>
          </a:p>
        </p:txBody>
      </p:sp>
      <p:sp>
        <p:nvSpPr>
          <p:cNvPr id="112643" name="Rectangle 2"/>
          <p:cNvSpPr>
            <a:spLocks noGrp="1" noRot="1" noChangeAspect="1" noChangeArrowheads="1" noTextEdit="1"/>
          </p:cNvSpPr>
          <p:nvPr>
            <p:ph type="sldImg"/>
          </p:nvPr>
        </p:nvSpPr>
        <p:spPr>
          <a:xfrm>
            <a:off x="1168400" y="693738"/>
            <a:ext cx="4619625" cy="3465512"/>
          </a:xfrm>
          <a:ln/>
        </p:spPr>
      </p:sp>
      <p:sp>
        <p:nvSpPr>
          <p:cNvPr id="112644" name="Rectangle 3"/>
          <p:cNvSpPr>
            <a:spLocks noGrp="1" noChangeArrowheads="1"/>
          </p:cNvSpPr>
          <p:nvPr>
            <p:ph type="body" idx="1"/>
          </p:nvPr>
        </p:nvSpPr>
        <p:spPr>
          <a:xfrm>
            <a:off x="856483" y="4389438"/>
            <a:ext cx="5391638"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581907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713EC8C3-DDFA-41EF-BF44-C3BD34569120}" type="slidenum">
              <a:rPr lang="en-US" altLang="en-US" sz="1000" b="0" u="none"/>
              <a:pPr/>
              <a:t>13</a:t>
            </a:fld>
            <a:endParaRPr lang="en-US" altLang="en-US" sz="1000" b="0" u="none"/>
          </a:p>
        </p:txBody>
      </p:sp>
      <p:sp>
        <p:nvSpPr>
          <p:cNvPr id="113667" name="Rectangle 2"/>
          <p:cNvSpPr>
            <a:spLocks noGrp="1" noRot="1" noChangeAspect="1" noChangeArrowheads="1" noTextEdit="1"/>
          </p:cNvSpPr>
          <p:nvPr>
            <p:ph type="sldImg"/>
          </p:nvPr>
        </p:nvSpPr>
        <p:spPr>
          <a:xfrm>
            <a:off x="1177925" y="700088"/>
            <a:ext cx="4603750" cy="3452812"/>
          </a:xfrm>
          <a:ln/>
        </p:spPr>
      </p:sp>
      <p:sp>
        <p:nvSpPr>
          <p:cNvPr id="113668" name="Rectangle 3"/>
          <p:cNvSpPr>
            <a:spLocks noGrp="1" noChangeArrowheads="1"/>
          </p:cNvSpPr>
          <p:nvPr>
            <p:ph type="body" idx="1"/>
          </p:nvPr>
        </p:nvSpPr>
        <p:spPr>
          <a:xfrm>
            <a:off x="1187221" y="4389438"/>
            <a:ext cx="4585077"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a:latin typeface="Arial" panose="020B0604020202020204" pitchFamily="34" charset="0"/>
            </a:endParaRPr>
          </a:p>
        </p:txBody>
      </p:sp>
    </p:spTree>
    <p:extLst>
      <p:ext uri="{BB962C8B-B14F-4D97-AF65-F5344CB8AC3E}">
        <p14:creationId xmlns:p14="http://schemas.microsoft.com/office/powerpoint/2010/main" val="1441118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3C5516DA-FD95-43C4-8150-7F85FD2F8405}" type="slidenum">
              <a:rPr lang="en-US" altLang="en-US" sz="1000" b="0" u="none"/>
              <a:pPr/>
              <a:t>14</a:t>
            </a:fld>
            <a:endParaRPr lang="en-US" altLang="en-US" sz="1000" b="0" u="none"/>
          </a:p>
        </p:txBody>
      </p:sp>
      <p:sp>
        <p:nvSpPr>
          <p:cNvPr id="115715" name="Rectangle 2"/>
          <p:cNvSpPr>
            <a:spLocks noGrp="1" noRot="1" noChangeAspect="1" noChangeArrowheads="1" noTextEdit="1"/>
          </p:cNvSpPr>
          <p:nvPr>
            <p:ph type="sldImg"/>
          </p:nvPr>
        </p:nvSpPr>
        <p:spPr>
          <a:xfrm>
            <a:off x="1168400" y="693738"/>
            <a:ext cx="4619625" cy="3465512"/>
          </a:xfrm>
          <a:ln/>
        </p:spPr>
      </p:sp>
      <p:sp>
        <p:nvSpPr>
          <p:cNvPr id="115716" name="Rectangle 3"/>
          <p:cNvSpPr>
            <a:spLocks noGrp="1" noChangeArrowheads="1"/>
          </p:cNvSpPr>
          <p:nvPr>
            <p:ph type="body" idx="1"/>
          </p:nvPr>
        </p:nvSpPr>
        <p:spPr>
          <a:xfrm>
            <a:off x="706716" y="4389438"/>
            <a:ext cx="5316754"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624438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2377B8FD-F4D2-4137-86C6-6CAB054715BC}" type="slidenum">
              <a:rPr lang="en-US" altLang="en-US" sz="1000" b="0" u="none"/>
              <a:pPr/>
              <a:t>15</a:t>
            </a:fld>
            <a:endParaRPr lang="en-US" altLang="en-US" sz="1000" b="0" u="none"/>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xfrm>
            <a:off x="631832" y="4389438"/>
            <a:ext cx="5616289" cy="4159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668643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6AEBC477-CA4B-4410-82C0-42C116BDA80E}" type="slidenum">
              <a:rPr lang="en-US" altLang="en-US" sz="1000" b="0" u="none"/>
              <a:pPr/>
              <a:t>16</a:t>
            </a:fld>
            <a:endParaRPr lang="en-US" altLang="en-US" sz="1000" b="0" u="none"/>
          </a:p>
        </p:txBody>
      </p:sp>
      <p:sp>
        <p:nvSpPr>
          <p:cNvPr id="130051" name="Rectangle 2"/>
          <p:cNvSpPr>
            <a:spLocks noGrp="1" noRot="1" noChangeAspect="1" noChangeArrowheads="1" noTextEdit="1"/>
          </p:cNvSpPr>
          <p:nvPr>
            <p:ph type="sldImg"/>
          </p:nvPr>
        </p:nvSpPr>
        <p:spPr>
          <a:xfrm>
            <a:off x="1168400" y="693738"/>
            <a:ext cx="4619625" cy="3465512"/>
          </a:xfrm>
          <a:ln/>
        </p:spPr>
      </p:sp>
      <p:sp>
        <p:nvSpPr>
          <p:cNvPr id="130052" name="Rectangle 3"/>
          <p:cNvSpPr>
            <a:spLocks noGrp="1" noChangeArrowheads="1"/>
          </p:cNvSpPr>
          <p:nvPr>
            <p:ph type="body" idx="1"/>
          </p:nvPr>
        </p:nvSpPr>
        <p:spPr>
          <a:xfrm>
            <a:off x="631832" y="4389438"/>
            <a:ext cx="5541405"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b="1" dirty="0">
                <a:latin typeface="Arial" panose="020B0604020202020204" pitchFamily="34" charset="0"/>
              </a:rPr>
              <a:t>NCDOL Photo Library Closed Case</a:t>
            </a:r>
            <a:r>
              <a:rPr lang="en-US" altLang="en-US" b="1" baseline="0" dirty="0">
                <a:latin typeface="Arial" panose="020B0604020202020204" pitchFamily="34" charset="0"/>
              </a:rPr>
              <a:t> file # 314877093</a:t>
            </a:r>
          </a:p>
          <a:p>
            <a:pPr eaLnBrk="1" hangingPunct="1"/>
            <a:r>
              <a:rPr lang="en-US" altLang="en-US" dirty="0">
                <a:latin typeface="Arial" panose="020B0604020202020204" pitchFamily="34" charset="0"/>
              </a:rPr>
              <a:t>Proper maintenance of jacks is essential for safety.  All jacks must be inspected before each use and lubricated regularly.  If a jack is subjected to an abnormal load or shock, it should be thoroughly examined to make sure it has not been damaged. </a:t>
            </a:r>
          </a:p>
          <a:p>
            <a:endParaRPr lang="en-US" altLang="en-US" b="1" dirty="0">
              <a:latin typeface="Arial" panose="020B0604020202020204" pitchFamily="34" charset="0"/>
            </a:endParaRPr>
          </a:p>
          <a:p>
            <a:r>
              <a:rPr lang="en-US" altLang="en-US" b="1" dirty="0">
                <a:latin typeface="Arial" panose="020B0604020202020204" pitchFamily="34" charset="0"/>
              </a:rPr>
              <a:t>1926.305(c)</a:t>
            </a:r>
            <a:r>
              <a:rPr lang="en-US" altLang="en-US" dirty="0">
                <a:latin typeface="Arial" panose="020B0604020202020204" pitchFamily="34" charset="0"/>
              </a:rPr>
              <a:t> Blocking. When it is necessary to provide a firm foundation, the base of the jack shall be blocked or cribbed. Where there is a possibility of slippage of the metal cap of the jack, a wood block shall be placed between the cap and the load.</a:t>
            </a:r>
          </a:p>
          <a:p>
            <a:endParaRPr lang="en-US" altLang="en-US" b="1" dirty="0">
              <a:latin typeface="Arial" panose="020B0604020202020204" pitchFamily="34" charset="0"/>
            </a:endParaRPr>
          </a:p>
          <a:p>
            <a:r>
              <a:rPr lang="en-US" altLang="en-US" b="1" dirty="0">
                <a:latin typeface="Arial" panose="020B0604020202020204" pitchFamily="34" charset="0"/>
              </a:rPr>
              <a:t>1926.305(d)(1)</a:t>
            </a:r>
            <a:r>
              <a:rPr lang="en-US" altLang="en-US" dirty="0">
                <a:latin typeface="Arial" panose="020B0604020202020204" pitchFamily="34" charset="0"/>
              </a:rPr>
              <a:t> “Operation and maintenance.”  </a:t>
            </a:r>
            <a:r>
              <a:rPr lang="en-US" altLang="en-US" b="1" dirty="0">
                <a:latin typeface="Arial" panose="020B0604020202020204" pitchFamily="34" charset="0"/>
              </a:rPr>
              <a:t>(</a:t>
            </a:r>
            <a:r>
              <a:rPr lang="en-US" altLang="en-US" b="1" dirty="0" err="1">
                <a:latin typeface="Arial" panose="020B0604020202020204" pitchFamily="34" charset="0"/>
              </a:rPr>
              <a:t>i</a:t>
            </a:r>
            <a:r>
              <a:rPr lang="en-US" altLang="en-US" b="1" dirty="0">
                <a:latin typeface="Arial" panose="020B0604020202020204" pitchFamily="34" charset="0"/>
              </a:rPr>
              <a:t>) </a:t>
            </a:r>
            <a:r>
              <a:rPr lang="en-US" altLang="en-US" dirty="0">
                <a:latin typeface="Arial" panose="020B0604020202020204" pitchFamily="34" charset="0"/>
              </a:rPr>
              <a:t>After the load has been raised, it shall be cribbed, blocked, or otherwise secured at once.</a:t>
            </a:r>
          </a:p>
          <a:p>
            <a:pPr eaLnBrk="1" hangingPunct="1"/>
            <a:br>
              <a:rPr lang="en-US" altLang="en-US" dirty="0">
                <a:latin typeface="Arial" panose="020B0604020202020204" pitchFamily="34" charset="0"/>
              </a:rPr>
            </a:br>
            <a:endParaRPr lang="en-US" altLang="en-US" b="1" dirty="0">
              <a:latin typeface="Arial" panose="020B0604020202020204" pitchFamily="34" charset="0"/>
            </a:endParaRPr>
          </a:p>
        </p:txBody>
      </p:sp>
    </p:spTree>
    <p:extLst>
      <p:ext uri="{BB962C8B-B14F-4D97-AF65-F5344CB8AC3E}">
        <p14:creationId xmlns:p14="http://schemas.microsoft.com/office/powerpoint/2010/main" val="2956252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xfrm>
            <a:off x="1184101" y="4389438"/>
            <a:ext cx="4586636" cy="4159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pPr marL="0" marR="0" lvl="0" indent="0" algn="r" defTabSz="939684" rtl="0" eaLnBrk="0" fontAlgn="base" latinLnBrk="0" hangingPunct="0">
              <a:lnSpc>
                <a:spcPct val="100000"/>
              </a:lnSpc>
              <a:spcBef>
                <a:spcPct val="0"/>
              </a:spcBef>
              <a:spcAft>
                <a:spcPct val="0"/>
              </a:spcAft>
              <a:buClrTx/>
              <a:buSzTx/>
              <a:buFontTx/>
              <a:buNone/>
              <a:tabLst/>
              <a:defRPr/>
            </a:pPr>
            <a:fld id="{43E52565-60C9-4CC6-8AD3-9F7FD0949F0A}" type="slidenum">
              <a:rPr kumimoji="0" lang="en-US"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39684" rtl="0" eaLnBrk="0" fontAlgn="base" latinLnBrk="0" hangingPunct="0">
                <a:lnSpc>
                  <a:spcPct val="100000"/>
                </a:lnSpc>
                <a:spcBef>
                  <a:spcPct val="0"/>
                </a:spcBef>
                <a:spcAft>
                  <a:spcPct val="0"/>
                </a:spcAft>
                <a:buClrTx/>
                <a:buSzTx/>
                <a:buFontTx/>
                <a:buNone/>
                <a:tabLst/>
                <a:defRPr/>
              </a:pPr>
              <a:t>2</a:t>
            </a:fld>
            <a:endParaRPr kumimoji="0" lang="en-US" altLang="en-US" sz="1000" b="0" i="1"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82353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CFFAEC5B-3426-40F4-ACE2-4AA5966E747D}" type="slidenum">
              <a:rPr lang="en-US" altLang="en-US" sz="1000" b="0" u="none"/>
              <a:pPr/>
              <a:t>3</a:t>
            </a:fld>
            <a:endParaRPr lang="en-US" altLang="en-US" sz="1000" b="0" u="none"/>
          </a:p>
        </p:txBody>
      </p:sp>
      <p:sp>
        <p:nvSpPr>
          <p:cNvPr id="80899" name="Rectangle 2"/>
          <p:cNvSpPr>
            <a:spLocks noGrp="1" noRot="1" noChangeAspect="1" noChangeArrowheads="1" noTextEdit="1"/>
          </p:cNvSpPr>
          <p:nvPr>
            <p:ph type="sldImg"/>
          </p:nvPr>
        </p:nvSpPr>
        <p:spPr>
          <a:xfrm>
            <a:off x="1168400" y="693738"/>
            <a:ext cx="4619625" cy="3465512"/>
          </a:xfrm>
          <a:ln/>
        </p:spPr>
      </p:sp>
      <p:sp>
        <p:nvSpPr>
          <p:cNvPr id="80900" name="Rectangle 3"/>
          <p:cNvSpPr>
            <a:spLocks noGrp="1" noChangeArrowheads="1"/>
          </p:cNvSpPr>
          <p:nvPr>
            <p:ph type="body" idx="1"/>
          </p:nvPr>
        </p:nvSpPr>
        <p:spPr>
          <a:xfrm>
            <a:off x="1177862" y="4389438"/>
            <a:ext cx="4600676"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dirty="0">
              <a:latin typeface="Arial" panose="020B0604020202020204" pitchFamily="34" charset="0"/>
            </a:endParaRPr>
          </a:p>
          <a:p>
            <a:pPr eaLnBrk="1" hangingPunct="1">
              <a:lnSpc>
                <a:spcPct val="80000"/>
              </a:lnSpc>
            </a:pPr>
            <a:endParaRPr lang="en-US" altLang="en-US" b="1" dirty="0">
              <a:latin typeface="Arial" panose="020B0604020202020204" pitchFamily="34" charset="0"/>
            </a:endParaRPr>
          </a:p>
          <a:p>
            <a:pPr eaLnBrk="1" hangingPunct="1">
              <a:lnSpc>
                <a:spcPct val="90000"/>
              </a:lnSpc>
            </a:pPr>
            <a:endParaRPr lang="en-US" altLang="en-US" dirty="0">
              <a:latin typeface="Arial" panose="020B0604020202020204" pitchFamily="34" charset="0"/>
            </a:endParaRPr>
          </a:p>
          <a:p>
            <a:pPr eaLnBrk="1" hangingPunct="1">
              <a:lnSpc>
                <a:spcPct val="90000"/>
              </a:lnSpc>
            </a:pPr>
            <a:endParaRPr lang="en-US" altLang="en-US" dirty="0">
              <a:latin typeface="Arial" panose="020B0604020202020204" pitchFamily="34" charset="0"/>
            </a:endParaRPr>
          </a:p>
        </p:txBody>
      </p:sp>
    </p:spTree>
    <p:extLst>
      <p:ext uri="{BB962C8B-B14F-4D97-AF65-F5344CB8AC3E}">
        <p14:creationId xmlns:p14="http://schemas.microsoft.com/office/powerpoint/2010/main" val="3512043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E7D93662-F4C5-42C5-823B-695B183F475A}" type="slidenum">
              <a:rPr lang="en-US" altLang="en-US" sz="1000" b="0" u="none"/>
              <a:pPr/>
              <a:t>4</a:t>
            </a:fld>
            <a:endParaRPr lang="en-US" altLang="en-US" sz="1000" b="0" u="none"/>
          </a:p>
        </p:txBody>
      </p:sp>
      <p:sp>
        <p:nvSpPr>
          <p:cNvPr id="81923" name="Rectangle 2"/>
          <p:cNvSpPr>
            <a:spLocks noGrp="1" noRot="1" noChangeAspect="1" noChangeArrowheads="1" noTextEdit="1"/>
          </p:cNvSpPr>
          <p:nvPr>
            <p:ph type="sldImg"/>
          </p:nvPr>
        </p:nvSpPr>
        <p:spPr>
          <a:xfrm>
            <a:off x="1168400" y="693738"/>
            <a:ext cx="4619625" cy="3465512"/>
          </a:xfrm>
          <a:ln/>
        </p:spPr>
      </p:sp>
      <p:sp>
        <p:nvSpPr>
          <p:cNvPr id="81924" name="Rectangle 3"/>
          <p:cNvSpPr>
            <a:spLocks noGrp="1" noChangeArrowheads="1"/>
          </p:cNvSpPr>
          <p:nvPr>
            <p:ph type="body" idx="1"/>
          </p:nvPr>
        </p:nvSpPr>
        <p:spPr>
          <a:xfrm>
            <a:off x="1177862" y="4588587"/>
            <a:ext cx="4600676"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400"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39009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E61C5F2C-DB6D-4E61-973D-2DA59DEBC145}" type="slidenum">
              <a:rPr lang="en-US" altLang="en-US" sz="1000" b="0" u="none"/>
              <a:pPr/>
              <a:t>5</a:t>
            </a:fld>
            <a:endParaRPr lang="en-US" altLang="en-US" sz="1000" b="0" u="none"/>
          </a:p>
        </p:txBody>
      </p:sp>
      <p:sp>
        <p:nvSpPr>
          <p:cNvPr id="82947" name="Rectangle 2"/>
          <p:cNvSpPr>
            <a:spLocks noGrp="1" noRot="1" noChangeAspect="1" noChangeArrowheads="1" noTextEdit="1"/>
          </p:cNvSpPr>
          <p:nvPr>
            <p:ph type="sldImg"/>
          </p:nvPr>
        </p:nvSpPr>
        <p:spPr>
          <a:xfrm>
            <a:off x="1166813" y="695325"/>
            <a:ext cx="4624387" cy="3468688"/>
          </a:xfrm>
          <a:ln cap="flat"/>
        </p:spPr>
      </p:sp>
      <p:sp>
        <p:nvSpPr>
          <p:cNvPr id="82948" name="Rectangle 3"/>
          <p:cNvSpPr>
            <a:spLocks noGrp="1" noChangeArrowheads="1"/>
          </p:cNvSpPr>
          <p:nvPr>
            <p:ph type="body" idx="1"/>
          </p:nvPr>
        </p:nvSpPr>
        <p:spPr>
          <a:xfrm>
            <a:off x="1176300" y="4394201"/>
            <a:ext cx="4605358" cy="415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9652" tIns="60623" rIns="119652" bIns="60623"/>
          <a:lstStyle/>
          <a:p>
            <a:pPr defTabSz="1720638" eaLnBrk="1" hangingPunct="1"/>
            <a:endParaRPr lang="en-US" altLang="en-US" sz="800" dirty="0">
              <a:latin typeface="Arial" panose="020B0604020202020204" pitchFamily="34" charset="0"/>
            </a:endParaRPr>
          </a:p>
        </p:txBody>
      </p:sp>
    </p:spTree>
    <p:extLst>
      <p:ext uri="{BB962C8B-B14F-4D97-AF65-F5344CB8AC3E}">
        <p14:creationId xmlns:p14="http://schemas.microsoft.com/office/powerpoint/2010/main" val="2456684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42FEE634-BDBA-4164-B82A-9191920595BA}" type="slidenum">
              <a:rPr lang="en-US" altLang="en-US" sz="1000" b="0" u="none"/>
              <a:pPr/>
              <a:t>6</a:t>
            </a:fld>
            <a:endParaRPr lang="en-US" altLang="en-US" sz="1000" b="0" u="none"/>
          </a:p>
        </p:txBody>
      </p:sp>
      <p:sp>
        <p:nvSpPr>
          <p:cNvPr id="84995" name="Rectangle 2"/>
          <p:cNvSpPr>
            <a:spLocks noGrp="1" noRot="1" noChangeAspect="1" noChangeArrowheads="1" noTextEdit="1"/>
          </p:cNvSpPr>
          <p:nvPr>
            <p:ph type="sldImg"/>
          </p:nvPr>
        </p:nvSpPr>
        <p:spPr>
          <a:xfrm>
            <a:off x="1166813" y="695325"/>
            <a:ext cx="4624387" cy="3468688"/>
          </a:xfrm>
          <a:ln cap="flat"/>
        </p:spPr>
      </p:sp>
      <p:sp>
        <p:nvSpPr>
          <p:cNvPr id="84996" name="Rectangle 3"/>
          <p:cNvSpPr>
            <a:spLocks noGrp="1" noChangeArrowheads="1"/>
          </p:cNvSpPr>
          <p:nvPr>
            <p:ph type="body" idx="1"/>
          </p:nvPr>
        </p:nvSpPr>
        <p:spPr>
          <a:xfrm>
            <a:off x="521067" y="4392611"/>
            <a:ext cx="5915825" cy="4157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9652" tIns="60623" rIns="119652" bIns="60623"/>
          <a:lstStyle/>
          <a:p>
            <a:pPr marL="168895" indent="-168895" defTabSz="1720638" eaLnBrk="1" hangingPunct="1">
              <a:lnSpc>
                <a:spcPct val="80000"/>
              </a:lnSpc>
              <a:buFont typeface="Arial" panose="020B0604020202020204" pitchFamily="34" charset="0"/>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1111172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DB6EB07F-3FA8-4220-BA97-7CABCA0A88ED}" type="slidenum">
              <a:rPr lang="en-US" altLang="en-US" sz="1000" b="0" u="none"/>
              <a:pPr/>
              <a:t>7</a:t>
            </a:fld>
            <a:endParaRPr lang="en-US" altLang="en-US" sz="1000" b="0" u="none"/>
          </a:p>
        </p:txBody>
      </p:sp>
      <p:sp>
        <p:nvSpPr>
          <p:cNvPr id="90115" name="Rectangle 2"/>
          <p:cNvSpPr>
            <a:spLocks noGrp="1" noRot="1" noChangeAspect="1" noChangeArrowheads="1" noTextEdit="1"/>
          </p:cNvSpPr>
          <p:nvPr>
            <p:ph type="sldImg"/>
          </p:nvPr>
        </p:nvSpPr>
        <p:spPr>
          <a:xfrm>
            <a:off x="1168400" y="693738"/>
            <a:ext cx="4619625" cy="3465512"/>
          </a:xfrm>
          <a:ln/>
        </p:spPr>
      </p:sp>
      <p:sp>
        <p:nvSpPr>
          <p:cNvPr id="90116" name="Rectangle 3"/>
          <p:cNvSpPr>
            <a:spLocks noGrp="1" noChangeArrowheads="1"/>
          </p:cNvSpPr>
          <p:nvPr>
            <p:ph type="body" idx="1"/>
          </p:nvPr>
        </p:nvSpPr>
        <p:spPr>
          <a:xfrm>
            <a:off x="1177862" y="4390501"/>
            <a:ext cx="4600676"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200" dirty="0">
              <a:latin typeface="Arial" panose="020B0604020202020204" pitchFamily="34" charset="0"/>
            </a:endParaRPr>
          </a:p>
          <a:p>
            <a:pPr eaLnBrk="1" hangingPunct="1"/>
            <a:endParaRPr lang="en-US" altLang="en-US" sz="1200" dirty="0">
              <a:latin typeface="Arial" panose="020B0604020202020204" pitchFamily="34" charset="0"/>
            </a:endParaRPr>
          </a:p>
          <a:p>
            <a:endParaRPr lang="en-US" altLang="en-US" sz="1200"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158572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5AC9FC03-6EE6-4B7C-BB9F-3B38BF87FB07}" type="slidenum">
              <a:rPr lang="en-US" altLang="en-US" sz="1000" b="0" u="none"/>
              <a:pPr/>
              <a:t>8</a:t>
            </a:fld>
            <a:endParaRPr lang="en-US" altLang="en-US" sz="1000" b="0" u="none"/>
          </a:p>
        </p:txBody>
      </p:sp>
      <p:sp>
        <p:nvSpPr>
          <p:cNvPr id="92163" name="Rectangle 2"/>
          <p:cNvSpPr>
            <a:spLocks noGrp="1" noRot="1" noChangeAspect="1" noChangeArrowheads="1" noTextEdit="1"/>
          </p:cNvSpPr>
          <p:nvPr>
            <p:ph type="sldImg"/>
          </p:nvPr>
        </p:nvSpPr>
        <p:spPr>
          <a:xfrm>
            <a:off x="1168400" y="693738"/>
            <a:ext cx="4619625" cy="3465512"/>
          </a:xfrm>
          <a:ln/>
        </p:spPr>
      </p:sp>
      <p:sp>
        <p:nvSpPr>
          <p:cNvPr id="92164" name="Rectangle 3"/>
          <p:cNvSpPr>
            <a:spLocks noGrp="1" noChangeArrowheads="1"/>
          </p:cNvSpPr>
          <p:nvPr>
            <p:ph type="body" idx="1"/>
          </p:nvPr>
        </p:nvSpPr>
        <p:spPr>
          <a:xfrm>
            <a:off x="706716" y="4389438"/>
            <a:ext cx="5541405" cy="4157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247558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684">
              <a:defRPr sz="3600" b="1" u="sng">
                <a:solidFill>
                  <a:schemeClr val="tx1"/>
                </a:solidFill>
                <a:latin typeface="Times New Roman" panose="02020603050405020304" pitchFamily="18" charset="0"/>
              </a:defRPr>
            </a:lvl1pPr>
            <a:lvl2pPr marL="742858" indent="-285714" defTabSz="939684">
              <a:defRPr sz="3600" b="1" u="sng">
                <a:solidFill>
                  <a:schemeClr val="tx1"/>
                </a:solidFill>
                <a:latin typeface="Times New Roman" panose="02020603050405020304" pitchFamily="18" charset="0"/>
              </a:defRPr>
            </a:lvl2pPr>
            <a:lvl3pPr marL="1142859" indent="-228572" defTabSz="939684">
              <a:defRPr sz="3600" b="1" u="sng">
                <a:solidFill>
                  <a:schemeClr val="tx1"/>
                </a:solidFill>
                <a:latin typeface="Times New Roman" panose="02020603050405020304" pitchFamily="18" charset="0"/>
              </a:defRPr>
            </a:lvl3pPr>
            <a:lvl4pPr marL="1600002" indent="-228572" defTabSz="939684">
              <a:defRPr sz="3600" b="1" u="sng">
                <a:solidFill>
                  <a:schemeClr val="tx1"/>
                </a:solidFill>
                <a:latin typeface="Times New Roman" panose="02020603050405020304" pitchFamily="18" charset="0"/>
              </a:defRPr>
            </a:lvl4pPr>
            <a:lvl5pPr marL="2057146" indent="-228572" defTabSz="939684">
              <a:defRPr sz="3600" b="1" u="sng">
                <a:solidFill>
                  <a:schemeClr val="tx1"/>
                </a:solidFill>
                <a:latin typeface="Times New Roman" panose="02020603050405020304" pitchFamily="18" charset="0"/>
              </a:defRPr>
            </a:lvl5pPr>
            <a:lvl6pPr marL="2514289" indent="-228572" defTabSz="939684" eaLnBrk="0" fontAlgn="base" hangingPunct="0">
              <a:spcBef>
                <a:spcPct val="0"/>
              </a:spcBef>
              <a:spcAft>
                <a:spcPct val="0"/>
              </a:spcAft>
              <a:defRPr sz="3600" b="1" u="sng">
                <a:solidFill>
                  <a:schemeClr val="tx1"/>
                </a:solidFill>
                <a:latin typeface="Times New Roman" panose="02020603050405020304" pitchFamily="18" charset="0"/>
              </a:defRPr>
            </a:lvl6pPr>
            <a:lvl7pPr marL="2971433" indent="-228572" defTabSz="939684" eaLnBrk="0" fontAlgn="base" hangingPunct="0">
              <a:spcBef>
                <a:spcPct val="0"/>
              </a:spcBef>
              <a:spcAft>
                <a:spcPct val="0"/>
              </a:spcAft>
              <a:defRPr sz="3600" b="1" u="sng">
                <a:solidFill>
                  <a:schemeClr val="tx1"/>
                </a:solidFill>
                <a:latin typeface="Times New Roman" panose="02020603050405020304" pitchFamily="18" charset="0"/>
              </a:defRPr>
            </a:lvl7pPr>
            <a:lvl8pPr marL="3428577" indent="-228572" defTabSz="939684" eaLnBrk="0" fontAlgn="base" hangingPunct="0">
              <a:spcBef>
                <a:spcPct val="0"/>
              </a:spcBef>
              <a:spcAft>
                <a:spcPct val="0"/>
              </a:spcAft>
              <a:defRPr sz="3600" b="1" u="sng">
                <a:solidFill>
                  <a:schemeClr val="tx1"/>
                </a:solidFill>
                <a:latin typeface="Times New Roman" panose="02020603050405020304" pitchFamily="18" charset="0"/>
              </a:defRPr>
            </a:lvl8pPr>
            <a:lvl9pPr marL="3885720" indent="-228572" defTabSz="939684" eaLnBrk="0" fontAlgn="base" hangingPunct="0">
              <a:spcBef>
                <a:spcPct val="0"/>
              </a:spcBef>
              <a:spcAft>
                <a:spcPct val="0"/>
              </a:spcAft>
              <a:defRPr sz="3600" b="1" u="sng">
                <a:solidFill>
                  <a:schemeClr val="tx1"/>
                </a:solidFill>
                <a:latin typeface="Times New Roman" panose="02020603050405020304" pitchFamily="18" charset="0"/>
              </a:defRPr>
            </a:lvl9pPr>
          </a:lstStyle>
          <a:p>
            <a:fld id="{AF21DB55-DD5D-4F96-BAC2-19177DED63AB}" type="slidenum">
              <a:rPr lang="en-US" altLang="en-US" sz="1000" b="0" u="none"/>
              <a:pPr/>
              <a:t>9</a:t>
            </a:fld>
            <a:endParaRPr lang="en-US" altLang="en-US" sz="1000" b="0" u="none"/>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706716" y="4389438"/>
            <a:ext cx="5391638" cy="4159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a:p>
            <a:pPr eaLnBrk="1" hangingPunct="1"/>
            <a:r>
              <a:rPr lang="en-US" altLang="en-US" dirty="0">
                <a:latin typeface="Arial" panose="020B0604020202020204" pitchFamily="34" charset="0"/>
              </a:rPr>
              <a:t> </a:t>
            </a:r>
            <a:endParaRPr lang="en-US" altLang="en-US" b="1" dirty="0">
              <a:latin typeface="Arial" panose="020B0604020202020204" pitchFamily="34" charset="0"/>
            </a:endParaRP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145545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827ABE-EB03-46D7-9949-B7AFC8B100C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679886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27ABE-EB03-46D7-9949-B7AFC8B100C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2874550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27ABE-EB03-46D7-9949-B7AFC8B100C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4035040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2"/>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 name="Line 24"/>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TextBox 15">
            <a:extLst>
              <a:ext uri="{FF2B5EF4-FFF2-40B4-BE49-F238E27FC236}">
                <a16:creationId xmlns:a16="http://schemas.microsoft.com/office/drawing/2014/main" id="{A36F577D-4897-4656-A361-BA8F6A7CACAA}"/>
              </a:ext>
            </a:extLst>
          </p:cNvPr>
          <p:cNvSpPr txBox="1">
            <a:spLocks noChangeArrowheads="1"/>
          </p:cNvSpPr>
          <p:nvPr userDrawn="1"/>
        </p:nvSpPr>
        <p:spPr bwMode="auto">
          <a:xfrm>
            <a:off x="4953000" y="6186488"/>
            <a:ext cx="5932809"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u="sng">
                <a:solidFill>
                  <a:schemeClr val="tx1"/>
                </a:solidFill>
                <a:latin typeface="Times New Roman" panose="02020603050405020304" pitchFamily="18" charset="0"/>
              </a:defRPr>
            </a:lvl1pPr>
            <a:lvl2pPr marL="742950" indent="-285750">
              <a:defRPr sz="3600" b="1" u="sng">
                <a:solidFill>
                  <a:schemeClr val="tx1"/>
                </a:solidFill>
                <a:latin typeface="Times New Roman" panose="02020603050405020304" pitchFamily="18" charset="0"/>
              </a:defRPr>
            </a:lvl2pPr>
            <a:lvl3pPr marL="1143000" indent="-228600">
              <a:defRPr sz="3600" b="1" u="sng">
                <a:solidFill>
                  <a:schemeClr val="tx1"/>
                </a:solidFill>
                <a:latin typeface="Times New Roman" panose="02020603050405020304" pitchFamily="18" charset="0"/>
              </a:defRPr>
            </a:lvl3pPr>
            <a:lvl4pPr marL="1600200" indent="-228600">
              <a:defRPr sz="3600" b="1" u="sng">
                <a:solidFill>
                  <a:schemeClr val="tx1"/>
                </a:solidFill>
                <a:latin typeface="Times New Roman" panose="02020603050405020304" pitchFamily="18" charset="0"/>
              </a:defRPr>
            </a:lvl4pPr>
            <a:lvl5pPr marL="2057400" indent="-228600">
              <a:defRPr sz="3600" b="1"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u="sng">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050" b="0" u="none" dirty="0">
                <a:solidFill>
                  <a:schemeClr val="tx2">
                    <a:lumMod val="50000"/>
                  </a:schemeClr>
                </a:solidFill>
                <a:latin typeface="Arial" panose="020B0604020202020204" pitchFamily="34" charset="0"/>
                <a:cs typeface="Arial" panose="020B0604020202020204" pitchFamily="34" charset="0"/>
              </a:rPr>
              <a:t>This</a:t>
            </a:r>
            <a:r>
              <a:rPr lang="en-US" sz="1050" b="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1050" b="0" u="none" dirty="0">
                <a:solidFill>
                  <a:schemeClr val="tx2">
                    <a:lumMod val="50000"/>
                  </a:schemeClr>
                </a:solidFill>
                <a:latin typeface="Arial" panose="020B0604020202020204" pitchFamily="34" charset="0"/>
                <a:cs typeface="Arial" panose="020B0604020202020204" pitchFamily="34" charset="0"/>
              </a:rPr>
              <a:t> the N.C. Department of </a:t>
            </a:r>
          </a:p>
          <a:p>
            <a:pPr marL="0" marR="0" lvl="0" indent="0" algn="l" defTabSz="914400" rtl="0" eaLnBrk="0" fontAlgn="base" latinLnBrk="0" hangingPunct="0">
              <a:lnSpc>
                <a:spcPct val="100000"/>
              </a:lnSpc>
              <a:spcBef>
                <a:spcPct val="0"/>
              </a:spcBef>
              <a:spcAft>
                <a:spcPct val="0"/>
              </a:spcAft>
              <a:buClrTx/>
              <a:buSzTx/>
              <a:buFontTx/>
              <a:buNone/>
              <a:tabLst/>
              <a:defRPr/>
            </a:pPr>
            <a:r>
              <a:rPr lang="en-US" sz="1050" b="0" u="none" dirty="0">
                <a:solidFill>
                  <a:schemeClr val="tx2">
                    <a:lumMod val="50000"/>
                  </a:schemeClr>
                </a:solidFill>
                <a:latin typeface="Arial" panose="020B0604020202020204" pitchFamily="34" charset="0"/>
                <a:cs typeface="Arial" panose="020B0604020202020204" pitchFamily="34" charset="0"/>
              </a:rPr>
              <a:t>Labor</a:t>
            </a:r>
            <a:r>
              <a:rPr lang="en-US" sz="1050" b="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1050" b="0" u="none" dirty="0">
              <a:solidFill>
                <a:schemeClr val="tx2">
                  <a:lumMod val="50000"/>
                </a:schemeClr>
              </a:solidFill>
              <a:latin typeface="Arial" panose="020B0604020202020204" pitchFamily="34" charset="0"/>
              <a:cs typeface="Arial" panose="020B0604020202020204" pitchFamily="34" charset="0"/>
            </a:endParaRPr>
          </a:p>
          <a:p>
            <a:pPr>
              <a:defRPr/>
            </a:pPr>
            <a:endParaRPr lang="en-US" altLang="en-US" sz="1200" b="0" u="none" dirty="0">
              <a:solidFill>
                <a:srgbClr val="003399"/>
              </a:solidFill>
              <a:latin typeface="Arial" panose="020B0604020202020204" pitchFamily="34" charset="0"/>
            </a:endParaRPr>
          </a:p>
        </p:txBody>
      </p:sp>
      <p:pic>
        <p:nvPicPr>
          <p:cNvPr id="7" name="Picture 11"/>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304800" y="6079289"/>
            <a:ext cx="22616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Tree>
    <p:extLst>
      <p:ext uri="{BB962C8B-B14F-4D97-AF65-F5344CB8AC3E}">
        <p14:creationId xmlns:p14="http://schemas.microsoft.com/office/powerpoint/2010/main" val="372528938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417772080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2014397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5659875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70230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10982876"/>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617917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2427290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27ABE-EB03-46D7-9949-B7AFC8B100C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26426002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549275"/>
          </a:xfrm>
        </p:spPr>
        <p:txBody>
          <a:bodyPr/>
          <a:lstStyle/>
          <a:p>
            <a:r>
              <a:rPr lang="en-US"/>
              <a:t>Click to edit Master title style</a:t>
            </a:r>
          </a:p>
        </p:txBody>
      </p:sp>
      <p:sp>
        <p:nvSpPr>
          <p:cNvPr id="3" name="Content Placeholder 2"/>
          <p:cNvSpPr>
            <a:spLocks noGrp="1"/>
          </p:cNvSpPr>
          <p:nvPr>
            <p:ph idx="1"/>
          </p:nvPr>
        </p:nvSpPr>
        <p:spPr>
          <a:xfrm>
            <a:off x="609600" y="1295400"/>
            <a:ext cx="80010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416980"/>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549275"/>
          </a:xfrm>
        </p:spPr>
        <p:txBody>
          <a:bodyPr/>
          <a:lstStyle/>
          <a:p>
            <a:r>
              <a:rPr lang="en-US"/>
              <a:t>Click to edit Master title style</a:t>
            </a:r>
          </a:p>
        </p:txBody>
      </p:sp>
      <p:sp>
        <p:nvSpPr>
          <p:cNvPr id="3" name="Text Placeholder 2"/>
          <p:cNvSpPr>
            <a:spLocks noGrp="1"/>
          </p:cNvSpPr>
          <p:nvPr>
            <p:ph type="body" sz="half" idx="1"/>
          </p:nvPr>
        </p:nvSpPr>
        <p:spPr>
          <a:xfrm>
            <a:off x="609600" y="1295400"/>
            <a:ext cx="39243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95400"/>
            <a:ext cx="39243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4596121"/>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549275"/>
          </a:xfrm>
        </p:spPr>
        <p:txBody>
          <a:bodyPr/>
          <a:lstStyle/>
          <a:p>
            <a:r>
              <a:rPr lang="en-US"/>
              <a:t>Click to edit Master title style</a:t>
            </a:r>
          </a:p>
        </p:txBody>
      </p:sp>
      <p:sp>
        <p:nvSpPr>
          <p:cNvPr id="3" name="Text Placeholder 2"/>
          <p:cNvSpPr>
            <a:spLocks noGrp="1"/>
          </p:cNvSpPr>
          <p:nvPr>
            <p:ph type="body" sz="half" idx="1"/>
          </p:nvPr>
        </p:nvSpPr>
        <p:spPr>
          <a:xfrm>
            <a:off x="609600" y="1295400"/>
            <a:ext cx="39624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724400" y="1295400"/>
            <a:ext cx="3962400" cy="4525963"/>
          </a:xfrm>
        </p:spPr>
        <p:txBody>
          <a:bodyPr/>
          <a:lstStyle/>
          <a:p>
            <a:pPr lvl="0"/>
            <a:endParaRPr lang="en-US" noProof="0"/>
          </a:p>
        </p:txBody>
      </p:sp>
    </p:spTree>
    <p:extLst>
      <p:ext uri="{BB962C8B-B14F-4D97-AF65-F5344CB8AC3E}">
        <p14:creationId xmlns:p14="http://schemas.microsoft.com/office/powerpoint/2010/main" val="1018123660"/>
      </p:ext>
    </p:extLst>
  </p:cSld>
  <p:clrMapOvr>
    <a:masterClrMapping/>
  </p:clrMapOvr>
  <p:transition advClick="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549275"/>
          </a:xfrm>
        </p:spPr>
        <p:txBody>
          <a:bodyPr/>
          <a:lstStyle/>
          <a:p>
            <a:r>
              <a:rPr lang="en-US"/>
              <a:t>Click to edit Master title style</a:t>
            </a:r>
          </a:p>
        </p:txBody>
      </p:sp>
      <p:sp>
        <p:nvSpPr>
          <p:cNvPr id="3" name="Text Placeholder 2"/>
          <p:cNvSpPr>
            <a:spLocks noGrp="1"/>
          </p:cNvSpPr>
          <p:nvPr>
            <p:ph type="body" sz="half" idx="1"/>
          </p:nvPr>
        </p:nvSpPr>
        <p:spPr>
          <a:xfrm>
            <a:off x="609600" y="1295400"/>
            <a:ext cx="39624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1295400"/>
            <a:ext cx="39624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3633788"/>
            <a:ext cx="39624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7253370"/>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827ABE-EB03-46D7-9949-B7AFC8B100CA}"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404146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827ABE-EB03-46D7-9949-B7AFC8B100CA}"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2010370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827ABE-EB03-46D7-9949-B7AFC8B100CA}"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179620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827ABE-EB03-46D7-9949-B7AFC8B100CA}"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270349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27ABE-EB03-46D7-9949-B7AFC8B100CA}"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397790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827ABE-EB03-46D7-9949-B7AFC8B100CA}"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199023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827ABE-EB03-46D7-9949-B7AFC8B100CA}"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D19A0-5393-4608-8594-7BD44FEC9468}" type="slidenum">
              <a:rPr lang="en-US" smtClean="0"/>
              <a:t>‹#›</a:t>
            </a:fld>
            <a:endParaRPr lang="en-US"/>
          </a:p>
        </p:txBody>
      </p:sp>
    </p:spTree>
    <p:extLst>
      <p:ext uri="{BB962C8B-B14F-4D97-AF65-F5344CB8AC3E}">
        <p14:creationId xmlns:p14="http://schemas.microsoft.com/office/powerpoint/2010/main" val="3131590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27ABE-EB03-46D7-9949-B7AFC8B100CA}" type="datetimeFigureOut">
              <a:rPr lang="en-US" smtClean="0"/>
              <a:t>3/11/2025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D19A0-5393-4608-8594-7BD44FEC9468}" type="slidenum">
              <a:rPr lang="en-US" smtClean="0"/>
              <a:t>‹#›</a:t>
            </a:fld>
            <a:endParaRPr lang="en-US"/>
          </a:p>
        </p:txBody>
      </p:sp>
    </p:spTree>
    <p:extLst>
      <p:ext uri="{BB962C8B-B14F-4D97-AF65-F5344CB8AC3E}">
        <p14:creationId xmlns:p14="http://schemas.microsoft.com/office/powerpoint/2010/main" val="30478050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ltLang="en-US" dirty="0"/>
              <a:t>Title of Slide in Caps &amp; Lower Case</a:t>
            </a:r>
          </a:p>
        </p:txBody>
      </p:sp>
      <p:sp>
        <p:nvSpPr>
          <p:cNvPr id="1027" name="Line 24"/>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8" name="Line 25"/>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9"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1" name="TextBox 13">
            <a:extLst>
              <a:ext uri="{FF2B5EF4-FFF2-40B4-BE49-F238E27FC236}">
                <a16:creationId xmlns:a16="http://schemas.microsoft.com/office/drawing/2014/main" id="{B5AC368E-137D-45FF-8C48-EAE4F1D021DC}"/>
              </a:ext>
            </a:extLst>
          </p:cNvPr>
          <p:cNvSpPr txBox="1">
            <a:spLocks noChangeArrowheads="1"/>
          </p:cNvSpPr>
          <p:nvPr userDrawn="1"/>
        </p:nvSpPr>
        <p:spPr bwMode="auto">
          <a:xfrm>
            <a:off x="4571999" y="6186488"/>
            <a:ext cx="4038601"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u="sng">
                <a:solidFill>
                  <a:schemeClr val="tx1"/>
                </a:solidFill>
                <a:latin typeface="Times New Roman" panose="02020603050405020304" pitchFamily="18" charset="0"/>
              </a:defRPr>
            </a:lvl1pPr>
            <a:lvl2pPr marL="742950" indent="-285750">
              <a:defRPr sz="3600" b="1" u="sng">
                <a:solidFill>
                  <a:schemeClr val="tx1"/>
                </a:solidFill>
                <a:latin typeface="Times New Roman" panose="02020603050405020304" pitchFamily="18" charset="0"/>
              </a:defRPr>
            </a:lvl2pPr>
            <a:lvl3pPr marL="1143000" indent="-228600">
              <a:defRPr sz="3600" b="1" u="sng">
                <a:solidFill>
                  <a:schemeClr val="tx1"/>
                </a:solidFill>
                <a:latin typeface="Times New Roman" panose="02020603050405020304" pitchFamily="18" charset="0"/>
              </a:defRPr>
            </a:lvl3pPr>
            <a:lvl4pPr marL="1600200" indent="-228600">
              <a:defRPr sz="3600" b="1" u="sng">
                <a:solidFill>
                  <a:schemeClr val="tx1"/>
                </a:solidFill>
                <a:latin typeface="Times New Roman" panose="02020603050405020304" pitchFamily="18" charset="0"/>
              </a:defRPr>
            </a:lvl4pPr>
            <a:lvl5pPr marL="2057400" indent="-228600">
              <a:defRPr sz="3600" b="1"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u="sng">
                <a:solidFill>
                  <a:schemeClr val="tx1"/>
                </a:solidFill>
                <a:latin typeface="Times New Roman" panose="02020603050405020304" pitchFamily="18" charset="0"/>
              </a:defRPr>
            </a:lvl9pPr>
          </a:lstStyle>
          <a:p>
            <a:pPr>
              <a:defRPr/>
            </a:pPr>
            <a:r>
              <a:rPr lang="en-US" sz="1050" b="0" u="none" dirty="0">
                <a:solidFill>
                  <a:schemeClr val="tx2">
                    <a:lumMod val="50000"/>
                  </a:schemeClr>
                </a:solidFill>
                <a:latin typeface="Arial" panose="020B0604020202020204" pitchFamily="34" charset="0"/>
                <a:cs typeface="Arial" panose="020B0604020202020204" pitchFamily="34" charset="0"/>
              </a:rPr>
              <a:t>This</a:t>
            </a:r>
            <a:r>
              <a:rPr lang="en-US" sz="1050" b="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1050" b="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1050" b="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1050" b="0" u="none" dirty="0">
              <a:solidFill>
                <a:schemeClr val="tx2">
                  <a:lumMod val="50000"/>
                </a:schemeClr>
              </a:solidFill>
              <a:latin typeface="Arial" panose="020B0604020202020204" pitchFamily="34" charset="0"/>
              <a:cs typeface="Arial" panose="020B0604020202020204" pitchFamily="34" charset="0"/>
            </a:endParaRPr>
          </a:p>
        </p:txBody>
      </p:sp>
      <p:pic>
        <p:nvPicPr>
          <p:cNvPr id="8" name="Picture 11">
            <a:extLst>
              <a:ext uri="{FF2B5EF4-FFF2-40B4-BE49-F238E27FC236}">
                <a16:creationId xmlns:a16="http://schemas.microsoft.com/office/drawing/2014/main" id="{9A0D4E0F-8E18-4AB1-A9C3-8DE7EF3661FB}"/>
              </a:ext>
            </a:extLst>
          </p:cNvPr>
          <p:cNvPicPr>
            <a:picLocks noChangeAspect="1"/>
          </p:cNvPicPr>
          <p:nvPr userDrawn="1"/>
        </p:nvPicPr>
        <p:blipFill>
          <a:blip r:embed="rId14" cstate="screen">
            <a:extLst>
              <a:ext uri="{28A0092B-C50C-407E-A947-70E740481C1C}">
                <a14:useLocalDpi xmlns:a14="http://schemas.microsoft.com/office/drawing/2010/main"/>
              </a:ext>
            </a:extLst>
          </a:blip>
          <a:srcRect/>
          <a:stretch/>
        </p:blipFill>
        <p:spPr bwMode="auto">
          <a:xfrm>
            <a:off x="228600" y="6044652"/>
            <a:ext cx="22616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40945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22.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6.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3" Type="http://schemas.openxmlformats.org/officeDocument/2006/relationships/hyperlink" Target="https://www.osha.gov/workers" TargetMode="External"/><Relationship Id="rId2" Type="http://schemas.openxmlformats.org/officeDocument/2006/relationships/hyperlink" Target="http://www.osha.gov/as/opa/worker/employer-responsibility.html" TargetMode="External"/><Relationship Id="rId1" Type="http://schemas.openxmlformats.org/officeDocument/2006/relationships/slideLayout" Target="../slideLayouts/slideLayout19.xml"/><Relationship Id="rId6" Type="http://schemas.openxmlformats.org/officeDocument/2006/relationships/hyperlink" Target="https://www.osha.gov/" TargetMode="External"/><Relationship Id="rId5" Type="http://schemas.openxmlformats.org/officeDocument/2006/relationships/hyperlink" Target="https://www.osha.gov/contactus/bystate" TargetMode="External"/><Relationship Id="rId4" Type="http://schemas.openxmlformats.org/officeDocument/2006/relationships/hyperlink" Target="https://www.osha.gov/consult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0.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sz="quarter"/>
          </p:nvPr>
        </p:nvSpPr>
        <p:spPr>
          <a:xfrm>
            <a:off x="1562100" y="1794077"/>
            <a:ext cx="6019800" cy="1461454"/>
          </a:xfrm>
        </p:spPr>
        <p:txBody>
          <a:bodyPr>
            <a:normAutofit/>
          </a:bodyPr>
          <a:lstStyle/>
          <a:p>
            <a:r>
              <a:rPr lang="en-US" altLang="en-US" sz="4000" dirty="0">
                <a:solidFill>
                  <a:schemeClr val="tx1"/>
                </a:solidFill>
              </a:rPr>
              <a:t>New Hire Training </a:t>
            </a:r>
            <a:br>
              <a:rPr lang="en-US" altLang="en-US" sz="4000" dirty="0">
                <a:solidFill>
                  <a:schemeClr val="tx1"/>
                </a:solidFill>
              </a:rPr>
            </a:br>
            <a:r>
              <a:rPr lang="en-US" altLang="en-US" sz="4000" dirty="0">
                <a:solidFill>
                  <a:schemeClr val="tx1"/>
                </a:solidFill>
              </a:rPr>
              <a:t>Tools - Hand and Power</a:t>
            </a:r>
          </a:p>
        </p:txBody>
      </p:sp>
      <p:pic>
        <p:nvPicPr>
          <p:cNvPr id="2" name="Picture 1" descr="Logo&#10;&#10;Description automatically generated with medium confidence">
            <a:extLst>
              <a:ext uri="{FF2B5EF4-FFF2-40B4-BE49-F238E27FC236}">
                <a16:creationId xmlns:a16="http://schemas.microsoft.com/office/drawing/2014/main" id="{75965296-8AB5-4A87-A161-3CD58D5BF12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78080" y="3582214"/>
            <a:ext cx="2387840" cy="703162"/>
          </a:xfrm>
          <a:prstGeom prst="rect">
            <a:avLst/>
          </a:prstGeom>
          <a:noFill/>
          <a:ln>
            <a:noFill/>
          </a:ln>
        </p:spPr>
      </p:pic>
    </p:spTree>
    <p:extLst>
      <p:ext uri="{BB962C8B-B14F-4D97-AF65-F5344CB8AC3E}">
        <p14:creationId xmlns:p14="http://schemas.microsoft.com/office/powerpoint/2010/main" val="2181817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noFill/>
        </p:spPr>
        <p:txBody>
          <a:bodyPr/>
          <a:lstStyle/>
          <a:p>
            <a:r>
              <a:rPr lang="en-US" altLang="en-US"/>
              <a:t>Switches</a:t>
            </a:r>
          </a:p>
        </p:txBody>
      </p:sp>
      <p:sp>
        <p:nvSpPr>
          <p:cNvPr id="23554" name="Rectangle 3"/>
          <p:cNvSpPr>
            <a:spLocks noGrp="1" noChangeArrowheads="1"/>
          </p:cNvSpPr>
          <p:nvPr>
            <p:ph idx="1"/>
          </p:nvPr>
        </p:nvSpPr>
        <p:spPr>
          <a:xfrm>
            <a:off x="561975" y="1066800"/>
            <a:ext cx="5686425" cy="4953000"/>
          </a:xfrm>
        </p:spPr>
        <p:txBody>
          <a:bodyPr/>
          <a:lstStyle/>
          <a:p>
            <a:pPr>
              <a:defRPr/>
            </a:pPr>
            <a:endParaRPr lang="en-US" sz="1200" b="1" dirty="0"/>
          </a:p>
          <a:p>
            <a:pPr>
              <a:defRPr/>
            </a:pPr>
            <a:r>
              <a:rPr lang="en-US" sz="2400" dirty="0"/>
              <a:t>Positive “on-off” control</a:t>
            </a:r>
          </a:p>
          <a:p>
            <a:pPr lvl="1">
              <a:defRPr/>
            </a:pPr>
            <a:r>
              <a:rPr lang="en-US" sz="2000" i="1" dirty="0"/>
              <a:t>Routers, planers, shears, scroll saws, laminate trimmers, jig saws, nibblers</a:t>
            </a:r>
          </a:p>
          <a:p>
            <a:pPr marL="344488">
              <a:defRPr/>
            </a:pPr>
            <a:endParaRPr lang="en-US" dirty="0"/>
          </a:p>
          <a:p>
            <a:pPr marL="344488">
              <a:defRPr/>
            </a:pPr>
            <a:r>
              <a:rPr lang="en-US" sz="2400" dirty="0"/>
              <a:t>Momentary contact “on-off” </a:t>
            </a:r>
          </a:p>
          <a:p>
            <a:pPr marL="344488">
              <a:buFont typeface="Wingdings" panose="05000000000000000000" pitchFamily="2" charset="2"/>
              <a:buNone/>
              <a:defRPr/>
            </a:pPr>
            <a:r>
              <a:rPr lang="en-US" sz="2400" dirty="0"/>
              <a:t>    control</a:t>
            </a:r>
          </a:p>
          <a:p>
            <a:pPr lvl="1">
              <a:defRPr/>
            </a:pPr>
            <a:r>
              <a:rPr lang="en-US" sz="2000" i="1" dirty="0"/>
              <a:t>Power drills, grinders, tappers, disc </a:t>
            </a:r>
          </a:p>
          <a:p>
            <a:pPr lvl="1">
              <a:buFont typeface="Symbol" panose="05050102010706020507" pitchFamily="18" charset="2"/>
              <a:buNone/>
              <a:defRPr/>
            </a:pPr>
            <a:r>
              <a:rPr lang="en-US" sz="2000" i="1" dirty="0"/>
              <a:t>   and belt sanders, reciprocating saws</a:t>
            </a:r>
          </a:p>
          <a:p>
            <a:pPr lvl="1">
              <a:buFont typeface="Symbol" panose="05050102010706020507" pitchFamily="18" charset="2"/>
              <a:buNone/>
              <a:defRPr/>
            </a:pPr>
            <a:endParaRPr lang="en-US" sz="2000" i="1" dirty="0"/>
          </a:p>
          <a:p>
            <a:pPr marL="344488">
              <a:defRPr/>
            </a:pPr>
            <a:r>
              <a:rPr lang="en-US" sz="2400" dirty="0"/>
              <a:t>Constant pressure switch</a:t>
            </a:r>
          </a:p>
          <a:p>
            <a:pPr lvl="1">
              <a:defRPr/>
            </a:pPr>
            <a:r>
              <a:rPr lang="en-US" sz="2000" i="1" dirty="0"/>
              <a:t>Circular saw, chain saw, and </a:t>
            </a:r>
          </a:p>
          <a:p>
            <a:pPr lvl="1">
              <a:buFont typeface="Symbol" panose="05050102010706020507" pitchFamily="18" charset="2"/>
              <a:buNone/>
              <a:defRPr/>
            </a:pPr>
            <a:r>
              <a:rPr lang="en-US" sz="2000" i="1" dirty="0"/>
              <a:t>   percussion tools</a:t>
            </a:r>
          </a:p>
          <a:p>
            <a:pPr>
              <a:defRPr/>
            </a:pPr>
            <a:endParaRPr lang="en-US" sz="2000" dirty="0"/>
          </a:p>
        </p:txBody>
      </p:sp>
      <p:sp>
        <p:nvSpPr>
          <p:cNvPr id="5" name="TextBox 4"/>
          <p:cNvSpPr txBox="1"/>
          <p:nvPr/>
        </p:nvSpPr>
        <p:spPr>
          <a:xfrm>
            <a:off x="7239000" y="533400"/>
            <a:ext cx="1428750" cy="369888"/>
          </a:xfrm>
          <a:prstGeom prst="rect">
            <a:avLst/>
          </a:prstGeom>
          <a:noFill/>
        </p:spPr>
        <p:txBody>
          <a:bodyPr wrap="none">
            <a:spAutoFit/>
          </a:bodyPr>
          <a:lstStyle/>
          <a:p>
            <a:pPr>
              <a:defRPr/>
            </a:pPr>
            <a:r>
              <a:rPr lang="en-US" sz="1800" b="0" u="none" dirty="0">
                <a:latin typeface="+mj-lt"/>
              </a:rPr>
              <a:t>1926.300(d)</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27928" y="1528763"/>
            <a:ext cx="2252374" cy="2252374"/>
          </a:xfrm>
          <a:prstGeom prst="rect">
            <a:avLst/>
          </a:prstGeom>
        </p:spPr>
      </p:pic>
      <p:sp>
        <p:nvSpPr>
          <p:cNvPr id="3" name="Left Arrow 2"/>
          <p:cNvSpPr/>
          <p:nvPr/>
        </p:nvSpPr>
        <p:spPr bwMode="auto">
          <a:xfrm rot="2035567">
            <a:off x="6825051" y="3055223"/>
            <a:ext cx="1494175" cy="337692"/>
          </a:xfrm>
          <a:prstGeom prst="lef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sng"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1375946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r>
              <a:rPr lang="en-US" altLang="en-US"/>
              <a:t>Power-Operated Hand Tools</a:t>
            </a:r>
            <a:endParaRPr lang="en-US" altLang="en-US" sz="1800"/>
          </a:p>
        </p:txBody>
      </p:sp>
      <p:sp>
        <p:nvSpPr>
          <p:cNvPr id="22532" name="Rectangle 11"/>
          <p:cNvSpPr>
            <a:spLocks noGrp="1" noChangeArrowheads="1"/>
          </p:cNvSpPr>
          <p:nvPr>
            <p:ph idx="1"/>
          </p:nvPr>
        </p:nvSpPr>
        <p:spPr>
          <a:xfrm>
            <a:off x="533400" y="1219200"/>
            <a:ext cx="3962400" cy="4800600"/>
          </a:xfrm>
          <a:noFill/>
        </p:spPr>
        <p:txBody>
          <a:bodyPr/>
          <a:lstStyle/>
          <a:p>
            <a:r>
              <a:rPr lang="en-US" altLang="en-US" dirty="0"/>
              <a:t>Use of electric cords for hoisting or lowering tools shall not be permitted.</a:t>
            </a:r>
          </a:p>
        </p:txBody>
      </p:sp>
      <p:sp>
        <p:nvSpPr>
          <p:cNvPr id="5" name="TextBox 4"/>
          <p:cNvSpPr txBox="1"/>
          <p:nvPr/>
        </p:nvSpPr>
        <p:spPr>
          <a:xfrm>
            <a:off x="7010400" y="533400"/>
            <a:ext cx="1711325" cy="369888"/>
          </a:xfrm>
          <a:prstGeom prst="rect">
            <a:avLst/>
          </a:prstGeom>
          <a:noFill/>
        </p:spPr>
        <p:txBody>
          <a:bodyPr wrap="none">
            <a:spAutoFit/>
          </a:bodyPr>
          <a:lstStyle/>
          <a:p>
            <a:pPr>
              <a:defRPr/>
            </a:pPr>
            <a:r>
              <a:rPr lang="en-US" sz="1800" b="0" u="none" dirty="0">
                <a:latin typeface="+mj-lt"/>
              </a:rPr>
              <a:t>1926.302(a)(2)</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95800" y="1447800"/>
            <a:ext cx="3927292" cy="4065361"/>
          </a:xfrm>
          <a:prstGeom prst="rect">
            <a:avLst/>
          </a:prstGeom>
        </p:spPr>
      </p:pic>
    </p:spTree>
    <p:extLst>
      <p:ext uri="{BB962C8B-B14F-4D97-AF65-F5344CB8AC3E}">
        <p14:creationId xmlns:p14="http://schemas.microsoft.com/office/powerpoint/2010/main" val="249175521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4" name="Rectangle 10"/>
          <p:cNvSpPr>
            <a:spLocks noGrp="1" noChangeArrowheads="1"/>
          </p:cNvSpPr>
          <p:nvPr>
            <p:ph type="title"/>
          </p:nvPr>
        </p:nvSpPr>
        <p:spPr>
          <a:xfrm>
            <a:off x="609600" y="381000"/>
            <a:ext cx="5410200" cy="554038"/>
          </a:xfrm>
          <a:noFill/>
        </p:spPr>
        <p:txBody>
          <a:bodyPr/>
          <a:lstStyle/>
          <a:p>
            <a:r>
              <a:rPr lang="en-US" altLang="en-US" dirty="0"/>
              <a:t>Use of Abrasive Wheels</a:t>
            </a:r>
          </a:p>
        </p:txBody>
      </p:sp>
      <p:sp>
        <p:nvSpPr>
          <p:cNvPr id="40963" name="Rectangle 6"/>
          <p:cNvSpPr>
            <a:spLocks noGrp="1" noChangeArrowheads="1"/>
          </p:cNvSpPr>
          <p:nvPr>
            <p:ph type="body" sz="half" idx="1"/>
          </p:nvPr>
        </p:nvSpPr>
        <p:spPr>
          <a:xfrm>
            <a:off x="533400" y="1112837"/>
            <a:ext cx="7848600" cy="4525963"/>
          </a:xfrm>
          <a:noFill/>
        </p:spPr>
        <p:txBody>
          <a:bodyPr/>
          <a:lstStyle/>
          <a:p>
            <a:r>
              <a:rPr lang="en-US" altLang="en-US" sz="2600" dirty="0"/>
              <a:t>Vertical portable grinders must have safety guard on tool with a maximum exposure angle of 180 degrees.</a:t>
            </a:r>
          </a:p>
        </p:txBody>
      </p:sp>
      <p:sp>
        <p:nvSpPr>
          <p:cNvPr id="5" name="TextBox 4"/>
          <p:cNvSpPr txBox="1"/>
          <p:nvPr/>
        </p:nvSpPr>
        <p:spPr>
          <a:xfrm>
            <a:off x="6911975" y="533400"/>
            <a:ext cx="1698625" cy="369888"/>
          </a:xfrm>
          <a:prstGeom prst="rect">
            <a:avLst/>
          </a:prstGeom>
          <a:noFill/>
        </p:spPr>
        <p:txBody>
          <a:bodyPr wrap="none">
            <a:spAutoFit/>
          </a:bodyPr>
          <a:lstStyle/>
          <a:p>
            <a:pPr>
              <a:defRPr/>
            </a:pPr>
            <a:r>
              <a:rPr lang="en-US" sz="1800" b="0" u="none" dirty="0">
                <a:latin typeface="+mj-lt"/>
              </a:rPr>
              <a:t>1926.303(c)(5)</a:t>
            </a:r>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600" y="2428875"/>
            <a:ext cx="4169435" cy="2209800"/>
          </a:xfrm>
          <a:prstGeom prst="rect">
            <a:avLst/>
          </a:prstGeom>
        </p:spPr>
      </p:pic>
      <p:pic>
        <p:nvPicPr>
          <p:cNvPr id="2" name="Picture 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334000" y="2419350"/>
            <a:ext cx="2971800" cy="2228850"/>
          </a:xfrm>
          <a:prstGeom prst="rect">
            <a:avLst/>
          </a:prstGeom>
        </p:spPr>
      </p:pic>
      <p:sp>
        <p:nvSpPr>
          <p:cNvPr id="7" name="TextBox 6"/>
          <p:cNvSpPr txBox="1"/>
          <p:nvPr/>
        </p:nvSpPr>
        <p:spPr>
          <a:xfrm>
            <a:off x="1627054" y="5457765"/>
            <a:ext cx="6380162" cy="400110"/>
          </a:xfrm>
          <a:prstGeom prst="rect">
            <a:avLst/>
          </a:prstGeom>
          <a:solidFill>
            <a:schemeClr val="bg1"/>
          </a:solidFill>
          <a:ln>
            <a:solidFill>
              <a:schemeClr val="bg1"/>
            </a:solidFill>
          </a:ln>
        </p:spPr>
        <p:txBody>
          <a:bodyPr wrap="square" rtlCol="0">
            <a:spAutoFit/>
          </a:bodyPr>
          <a:lstStyle/>
          <a:p>
            <a:r>
              <a:rPr lang="en-US" sz="2000" u="none" baseline="0" dirty="0">
                <a:latin typeface="+mj-lt"/>
              </a:rPr>
              <a:t>Non-compliant portable</a:t>
            </a:r>
            <a:r>
              <a:rPr lang="en-US" sz="2000" u="none" dirty="0">
                <a:latin typeface="+mj-lt"/>
              </a:rPr>
              <a:t> grinders </a:t>
            </a:r>
            <a:r>
              <a:rPr lang="en-US" sz="2000" b="1" u="none" dirty="0">
                <a:latin typeface="+mj-lt"/>
              </a:rPr>
              <a:t>without</a:t>
            </a:r>
            <a:r>
              <a:rPr lang="en-US" sz="2000" u="none" dirty="0">
                <a:latin typeface="+mj-lt"/>
              </a:rPr>
              <a:t> guards.</a:t>
            </a:r>
            <a:r>
              <a:rPr lang="en-US" sz="2000" u="none" baseline="0" dirty="0">
                <a:latin typeface="+mj-lt"/>
              </a:rPr>
              <a:t> </a:t>
            </a:r>
          </a:p>
        </p:txBody>
      </p:sp>
      <p:sp>
        <p:nvSpPr>
          <p:cNvPr id="3" name="Up Arrow 2"/>
          <p:cNvSpPr/>
          <p:nvPr/>
        </p:nvSpPr>
        <p:spPr bwMode="auto">
          <a:xfrm>
            <a:off x="1219200" y="4277519"/>
            <a:ext cx="228600" cy="914400"/>
          </a:xfrm>
          <a:prstGeom prst="up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sng" strike="noStrike" cap="none" normalizeH="0" baseline="0">
              <a:ln>
                <a:noFill/>
              </a:ln>
              <a:solidFill>
                <a:schemeClr val="tx1"/>
              </a:solidFill>
              <a:effectLst/>
              <a:latin typeface="Times New Roman" pitchFamily="18" charset="0"/>
            </a:endParaRPr>
          </a:p>
        </p:txBody>
      </p:sp>
      <p:sp>
        <p:nvSpPr>
          <p:cNvPr id="9" name="Up Arrow 8"/>
          <p:cNvSpPr/>
          <p:nvPr/>
        </p:nvSpPr>
        <p:spPr bwMode="auto">
          <a:xfrm>
            <a:off x="7086600" y="4181475"/>
            <a:ext cx="228600" cy="914400"/>
          </a:xfrm>
          <a:prstGeom prst="up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sng" strike="noStrike" cap="none" normalizeH="0" baseline="0">
              <a:ln>
                <a:noFill/>
              </a:ln>
              <a:solidFill>
                <a:schemeClr val="tx1"/>
              </a:solidFill>
              <a:effectLst/>
              <a:latin typeface="Times New Roman" pitchFamily="18" charset="0"/>
            </a:endParaRPr>
          </a:p>
        </p:txBody>
      </p:sp>
      <p:sp>
        <p:nvSpPr>
          <p:cNvPr id="10" name="Up Arrow 9"/>
          <p:cNvSpPr/>
          <p:nvPr/>
        </p:nvSpPr>
        <p:spPr bwMode="auto">
          <a:xfrm>
            <a:off x="7903235" y="4181475"/>
            <a:ext cx="228600" cy="914400"/>
          </a:xfrm>
          <a:prstGeom prst="up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sng"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90947311"/>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8"/>
          <p:cNvSpPr>
            <a:spLocks noGrp="1" noChangeArrowheads="1"/>
          </p:cNvSpPr>
          <p:nvPr>
            <p:ph type="title"/>
          </p:nvPr>
        </p:nvSpPr>
        <p:spPr>
          <a:xfrm>
            <a:off x="609600" y="381000"/>
            <a:ext cx="6019800" cy="554038"/>
          </a:xfrm>
          <a:noFill/>
        </p:spPr>
        <p:txBody>
          <a:bodyPr/>
          <a:lstStyle/>
          <a:p>
            <a:r>
              <a:rPr lang="en-US" altLang="en-US"/>
              <a:t>Use of Abrasive Wheels</a:t>
            </a:r>
          </a:p>
        </p:txBody>
      </p:sp>
      <p:sp>
        <p:nvSpPr>
          <p:cNvPr id="41987" name="Rectangle 6"/>
          <p:cNvSpPr>
            <a:spLocks noGrp="1" noChangeArrowheads="1"/>
          </p:cNvSpPr>
          <p:nvPr>
            <p:ph type="body" sz="half" idx="1"/>
          </p:nvPr>
        </p:nvSpPr>
        <p:spPr>
          <a:xfrm>
            <a:off x="533400" y="1429361"/>
            <a:ext cx="4953000" cy="4525963"/>
          </a:xfrm>
          <a:noFill/>
        </p:spPr>
        <p:txBody>
          <a:bodyPr/>
          <a:lstStyle/>
          <a:p>
            <a:r>
              <a:rPr lang="en-US" altLang="en-US" dirty="0"/>
              <a:t>Install the proper type guard located so as to be between the operator and the wheel during use.</a:t>
            </a:r>
          </a:p>
          <a:p>
            <a:endParaRPr lang="en-US" altLang="en-US" sz="1200" dirty="0"/>
          </a:p>
          <a:p>
            <a:endParaRPr lang="en-US" altLang="en-US" sz="1200" dirty="0"/>
          </a:p>
          <a:p>
            <a:r>
              <a:rPr lang="en-US" altLang="en-US" dirty="0"/>
              <a:t>Guard adjusted to deflect broken pieces of wheel away from operator.</a:t>
            </a:r>
          </a:p>
        </p:txBody>
      </p:sp>
      <p:sp>
        <p:nvSpPr>
          <p:cNvPr id="6" name="TextBox 5"/>
          <p:cNvSpPr txBox="1"/>
          <p:nvPr/>
        </p:nvSpPr>
        <p:spPr>
          <a:xfrm>
            <a:off x="6911975" y="544512"/>
            <a:ext cx="1698625" cy="369888"/>
          </a:xfrm>
          <a:prstGeom prst="rect">
            <a:avLst/>
          </a:prstGeom>
          <a:noFill/>
        </p:spPr>
        <p:txBody>
          <a:bodyPr wrap="none">
            <a:spAutoFit/>
          </a:bodyPr>
          <a:lstStyle/>
          <a:p>
            <a:pPr>
              <a:defRPr/>
            </a:pPr>
            <a:r>
              <a:rPr lang="en-US" sz="1800" b="0" u="none" dirty="0">
                <a:latin typeface="+mj-lt"/>
              </a:rPr>
              <a:t>1926.303(c)(5)</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5400000">
            <a:off x="4703699" y="2230501"/>
            <a:ext cx="4705643" cy="2683042"/>
          </a:xfrm>
          <a:prstGeom prst="rect">
            <a:avLst/>
          </a:prstGeom>
        </p:spPr>
      </p:pic>
    </p:spTree>
    <p:extLst>
      <p:ext uri="{BB962C8B-B14F-4D97-AF65-F5344CB8AC3E}">
        <p14:creationId xmlns:p14="http://schemas.microsoft.com/office/powerpoint/2010/main" val="318425276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p:spPr>
        <p:txBody>
          <a:bodyPr/>
          <a:lstStyle/>
          <a:p>
            <a:r>
              <a:rPr lang="en-US" altLang="en-US"/>
              <a:t>Use of Abrasive Wheels</a:t>
            </a:r>
            <a:endParaRPr lang="en-US" altLang="en-US" sz="1800"/>
          </a:p>
        </p:txBody>
      </p:sp>
      <p:sp>
        <p:nvSpPr>
          <p:cNvPr id="44037" name="Rectangle 8"/>
          <p:cNvSpPr>
            <a:spLocks noGrp="1" noChangeArrowheads="1"/>
          </p:cNvSpPr>
          <p:nvPr>
            <p:ph type="body" sz="half" idx="1"/>
          </p:nvPr>
        </p:nvSpPr>
        <p:spPr>
          <a:xfrm>
            <a:off x="533400" y="1219200"/>
            <a:ext cx="5105400" cy="4525963"/>
          </a:xfrm>
          <a:noFill/>
        </p:spPr>
        <p:txBody>
          <a:bodyPr/>
          <a:lstStyle/>
          <a:p>
            <a:r>
              <a:rPr lang="en-US" altLang="en-US" dirty="0"/>
              <a:t>Ensure the spindle speed does not exceed the maximum speed marked on the wheel.</a:t>
            </a:r>
          </a:p>
          <a:p>
            <a:endParaRPr lang="en-US" altLang="en-US" sz="2400" dirty="0"/>
          </a:p>
          <a:p>
            <a:r>
              <a:rPr lang="en-US" altLang="en-US" dirty="0"/>
              <a:t>Grinding wheels must fit freely on the spindle.</a:t>
            </a:r>
          </a:p>
          <a:p>
            <a:endParaRPr lang="en-US" altLang="en-US" sz="2400" dirty="0"/>
          </a:p>
          <a:p>
            <a:r>
              <a:rPr lang="en-US" altLang="en-US" dirty="0"/>
              <a:t>Tighten the spindle nut only enough to hold the wheel in place.</a:t>
            </a:r>
          </a:p>
        </p:txBody>
      </p:sp>
      <p:sp>
        <p:nvSpPr>
          <p:cNvPr id="7" name="TextBox 6"/>
          <p:cNvSpPr txBox="1"/>
          <p:nvPr/>
        </p:nvSpPr>
        <p:spPr>
          <a:xfrm>
            <a:off x="6988175" y="533400"/>
            <a:ext cx="1698625" cy="369888"/>
          </a:xfrm>
          <a:prstGeom prst="rect">
            <a:avLst/>
          </a:prstGeom>
          <a:noFill/>
        </p:spPr>
        <p:txBody>
          <a:bodyPr wrap="none">
            <a:spAutoFit/>
          </a:bodyPr>
          <a:lstStyle/>
          <a:p>
            <a:pPr>
              <a:defRPr/>
            </a:pPr>
            <a:r>
              <a:rPr lang="en-US" sz="1800" b="0" u="none" dirty="0">
                <a:latin typeface="+mj-lt"/>
              </a:rPr>
              <a:t>1926.303(c)(8)</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15000" y="2286000"/>
            <a:ext cx="2743200" cy="2563632"/>
          </a:xfrm>
          <a:prstGeom prst="rect">
            <a:avLst/>
          </a:prstGeom>
        </p:spPr>
      </p:pic>
      <p:sp>
        <p:nvSpPr>
          <p:cNvPr id="3" name="TextBox 2"/>
          <p:cNvSpPr txBox="1"/>
          <p:nvPr/>
        </p:nvSpPr>
        <p:spPr>
          <a:xfrm>
            <a:off x="5943600" y="5135442"/>
            <a:ext cx="2648482" cy="400110"/>
          </a:xfrm>
          <a:prstGeom prst="rect">
            <a:avLst/>
          </a:prstGeom>
          <a:noFill/>
        </p:spPr>
        <p:txBody>
          <a:bodyPr wrap="none" rtlCol="0">
            <a:spAutoFit/>
          </a:bodyPr>
          <a:lstStyle/>
          <a:p>
            <a:r>
              <a:rPr lang="en-US" sz="2000" u="none" dirty="0">
                <a:latin typeface="+mn-lt"/>
                <a:ea typeface="Segoe UI" panose="020B0502040204020203" pitchFamily="34" charset="0"/>
                <a:cs typeface="Segoe UI" panose="020B0502040204020203" pitchFamily="34" charset="0"/>
              </a:rPr>
              <a:t>Maximum RPM 8,700</a:t>
            </a:r>
          </a:p>
        </p:txBody>
      </p:sp>
      <p:sp>
        <p:nvSpPr>
          <p:cNvPr id="4" name="Up Arrow 3"/>
          <p:cNvSpPr/>
          <p:nvPr/>
        </p:nvSpPr>
        <p:spPr bwMode="auto">
          <a:xfrm rot="19081985">
            <a:off x="7338177" y="3605915"/>
            <a:ext cx="132812" cy="1703580"/>
          </a:xfrm>
          <a:prstGeom prst="up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0" i="0" u="sng"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78385807"/>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4"/>
          <p:cNvSpPr>
            <a:spLocks noGrp="1" noChangeArrowheads="1"/>
          </p:cNvSpPr>
          <p:nvPr>
            <p:ph type="title"/>
          </p:nvPr>
        </p:nvSpPr>
        <p:spPr>
          <a:xfrm>
            <a:off x="609600" y="381000"/>
            <a:ext cx="1524000" cy="554038"/>
          </a:xfrm>
          <a:noFill/>
        </p:spPr>
        <p:txBody>
          <a:bodyPr/>
          <a:lstStyle/>
          <a:p>
            <a:r>
              <a:rPr lang="en-US" altLang="en-US"/>
              <a:t>Jacks                   </a:t>
            </a:r>
          </a:p>
        </p:txBody>
      </p:sp>
      <p:sp>
        <p:nvSpPr>
          <p:cNvPr id="57346" name="Rectangle 3"/>
          <p:cNvSpPr>
            <a:spLocks noGrp="1" noChangeArrowheads="1"/>
          </p:cNvSpPr>
          <p:nvPr>
            <p:ph idx="1"/>
          </p:nvPr>
        </p:nvSpPr>
        <p:spPr>
          <a:xfrm>
            <a:off x="533400" y="1143000"/>
            <a:ext cx="3886200" cy="4525963"/>
          </a:xfrm>
        </p:spPr>
        <p:txBody>
          <a:bodyPr/>
          <a:lstStyle/>
          <a:p>
            <a:r>
              <a:rPr lang="en-US" altLang="en-US" dirty="0"/>
              <a:t>Manufacturer’s rated capacity must be marked on all jacks and must not be exceeded.</a:t>
            </a:r>
          </a:p>
          <a:p>
            <a:endParaRPr lang="en-US" altLang="en-US" dirty="0"/>
          </a:p>
          <a:p>
            <a:r>
              <a:rPr lang="en-US" altLang="en-US" dirty="0"/>
              <a:t>All jacks must have a positive stop to prevent over travel.</a:t>
            </a:r>
          </a:p>
          <a:p>
            <a:endParaRPr lang="en-US" altLang="en-US" dirty="0"/>
          </a:p>
          <a:p>
            <a:endParaRPr lang="en-US" altLang="en-US" dirty="0"/>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00600" y="1219200"/>
            <a:ext cx="3577221" cy="4598758"/>
          </a:xfrm>
          <a:prstGeom prst="rect">
            <a:avLst/>
          </a:prstGeom>
        </p:spPr>
      </p:pic>
      <p:sp>
        <p:nvSpPr>
          <p:cNvPr id="6" name="TextBox 5"/>
          <p:cNvSpPr txBox="1"/>
          <p:nvPr/>
        </p:nvSpPr>
        <p:spPr>
          <a:xfrm>
            <a:off x="6934200" y="544513"/>
            <a:ext cx="1710725" cy="369332"/>
          </a:xfrm>
          <a:prstGeom prst="rect">
            <a:avLst/>
          </a:prstGeom>
          <a:noFill/>
        </p:spPr>
        <p:txBody>
          <a:bodyPr wrap="none">
            <a:spAutoFit/>
          </a:bodyPr>
          <a:lstStyle/>
          <a:p>
            <a:pPr>
              <a:defRPr/>
            </a:pPr>
            <a:r>
              <a:rPr lang="en-US" sz="1800" b="0" u="none" dirty="0">
                <a:latin typeface="+mj-lt"/>
              </a:rPr>
              <a:t>1926.305(a)(1)</a:t>
            </a:r>
          </a:p>
        </p:txBody>
      </p:sp>
    </p:spTree>
    <p:extLst>
      <p:ext uri="{BB962C8B-B14F-4D97-AF65-F5344CB8AC3E}">
        <p14:creationId xmlns:p14="http://schemas.microsoft.com/office/powerpoint/2010/main" val="10228487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8"/>
          <p:cNvSpPr>
            <a:spLocks noGrp="1" noChangeArrowheads="1"/>
          </p:cNvSpPr>
          <p:nvPr>
            <p:ph type="title"/>
          </p:nvPr>
        </p:nvSpPr>
        <p:spPr>
          <a:xfrm>
            <a:off x="609600" y="381000"/>
            <a:ext cx="2514600" cy="549275"/>
          </a:xfrm>
          <a:noFill/>
        </p:spPr>
        <p:txBody>
          <a:bodyPr/>
          <a:lstStyle/>
          <a:p>
            <a:r>
              <a:rPr lang="en-US" altLang="en-US"/>
              <a:t>Jacks                                  </a:t>
            </a:r>
            <a:endParaRPr lang="en-US" altLang="en-US" sz="1800"/>
          </a:p>
        </p:txBody>
      </p:sp>
      <p:sp>
        <p:nvSpPr>
          <p:cNvPr id="58372" name="Rectangle 12"/>
          <p:cNvSpPr>
            <a:spLocks noGrp="1" noChangeArrowheads="1"/>
          </p:cNvSpPr>
          <p:nvPr>
            <p:ph type="body" sz="half" idx="1"/>
          </p:nvPr>
        </p:nvSpPr>
        <p:spPr>
          <a:xfrm>
            <a:off x="533400" y="1143000"/>
            <a:ext cx="4419600" cy="4800600"/>
          </a:xfrm>
          <a:noFill/>
        </p:spPr>
        <p:txBody>
          <a:bodyPr/>
          <a:lstStyle/>
          <a:p>
            <a:pPr marL="344488" indent="-344488"/>
            <a:r>
              <a:rPr lang="en-US" altLang="en-US" dirty="0"/>
              <a:t>Operation</a:t>
            </a:r>
          </a:p>
          <a:p>
            <a:pPr marL="344488" indent="-344488"/>
            <a:endParaRPr lang="en-US" altLang="en-US" sz="800" dirty="0"/>
          </a:p>
          <a:p>
            <a:pPr marL="744538" lvl="1"/>
            <a:r>
              <a:rPr lang="en-US" altLang="en-US" i="1" dirty="0"/>
              <a:t>Base seated on a firm, level surface</a:t>
            </a:r>
          </a:p>
          <a:p>
            <a:pPr marL="744538" lvl="1"/>
            <a:endParaRPr lang="en-US" altLang="en-US" sz="1000" i="1" dirty="0"/>
          </a:p>
          <a:p>
            <a:pPr marL="744538" lvl="1"/>
            <a:r>
              <a:rPr lang="en-US" altLang="en-US" i="1" dirty="0"/>
              <a:t>Where there is a possibility of slippage</a:t>
            </a:r>
          </a:p>
          <a:p>
            <a:pPr marL="744538" lvl="1"/>
            <a:endParaRPr lang="en-US" altLang="en-US" sz="800" dirty="0"/>
          </a:p>
          <a:p>
            <a:pPr lvl="2"/>
            <a:r>
              <a:rPr lang="en-US" altLang="en-US" i="0" dirty="0"/>
              <a:t>Use wood block between cap and load</a:t>
            </a:r>
          </a:p>
          <a:p>
            <a:pPr lvl="2"/>
            <a:endParaRPr lang="en-US" altLang="en-US" sz="1600" i="0" dirty="0"/>
          </a:p>
          <a:p>
            <a:pPr lvl="2"/>
            <a:r>
              <a:rPr lang="en-US" altLang="en-US" i="0" dirty="0"/>
              <a:t>Crib, block, or secure</a:t>
            </a:r>
          </a:p>
          <a:p>
            <a:pPr lvl="2">
              <a:buFontTx/>
              <a:buNone/>
            </a:pPr>
            <a:r>
              <a:rPr lang="en-US" altLang="en-US" i="0" dirty="0"/>
              <a:t>   load after it is raised</a:t>
            </a:r>
          </a:p>
        </p:txBody>
      </p:sp>
      <p:sp>
        <p:nvSpPr>
          <p:cNvPr id="5" name="TextBox 4"/>
          <p:cNvSpPr txBox="1"/>
          <p:nvPr/>
        </p:nvSpPr>
        <p:spPr>
          <a:xfrm>
            <a:off x="6400800" y="533400"/>
            <a:ext cx="2362200" cy="369888"/>
          </a:xfrm>
          <a:prstGeom prst="rect">
            <a:avLst/>
          </a:prstGeom>
          <a:noFill/>
        </p:spPr>
        <p:txBody>
          <a:bodyPr>
            <a:spAutoFit/>
          </a:bodyPr>
          <a:lstStyle/>
          <a:p>
            <a:pPr>
              <a:defRPr/>
            </a:pPr>
            <a:r>
              <a:rPr lang="en-US" sz="1800" b="0" u="none" dirty="0">
                <a:latin typeface="+mj-lt"/>
              </a:rPr>
              <a:t>1926.305(c), (d)(1)(</a:t>
            </a:r>
            <a:r>
              <a:rPr lang="en-US" sz="1800" b="0" u="none" dirty="0" err="1">
                <a:latin typeface="+mj-lt"/>
              </a:rPr>
              <a:t>i</a:t>
            </a:r>
            <a:r>
              <a:rPr lang="en-US" sz="1800" b="0" u="none" dirty="0">
                <a:latin typeface="+mj-lt"/>
              </a:rPr>
              <a:t>)</a:t>
            </a: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257800" y="1447800"/>
            <a:ext cx="3194006" cy="4114800"/>
          </a:xfrm>
          <a:prstGeom prst="rect">
            <a:avLst/>
          </a:prstGeom>
        </p:spPr>
      </p:pic>
    </p:spTree>
    <p:extLst>
      <p:ext uri="{BB962C8B-B14F-4D97-AF65-F5344CB8AC3E}">
        <p14:creationId xmlns:p14="http://schemas.microsoft.com/office/powerpoint/2010/main" val="1974566230"/>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96F726-66A2-A07D-1A7F-ACA310F9B743}"/>
              </a:ext>
            </a:extLst>
          </p:cNvPr>
          <p:cNvSpPr txBox="1"/>
          <p:nvPr/>
        </p:nvSpPr>
        <p:spPr>
          <a:xfrm>
            <a:off x="512956" y="1308909"/>
            <a:ext cx="8173844" cy="4031873"/>
          </a:xfrm>
          <a:prstGeom prst="rect">
            <a:avLst/>
          </a:prstGeom>
          <a:noFill/>
        </p:spPr>
        <p:txBody>
          <a:bodyPr wrap="square" lIns="91440" tIns="45720" rIns="91440" bIns="45720" anchor="t">
            <a:spAutoFit/>
          </a:bodyPr>
          <a:lstStyle/>
          <a:p>
            <a:pPr marL="0" marR="0">
              <a:spcBef>
                <a:spcPts val="0"/>
              </a:spcBef>
              <a:spcAft>
                <a:spcPts val="0"/>
              </a:spcAft>
            </a:pPr>
            <a:r>
              <a:rPr lang="en-US" sz="1600" dirty="0">
                <a:effectLst/>
                <a:latin typeface="Times New Roman"/>
                <a:ea typeface="Calibri" panose="020F0502020204030204" pitchFamily="34" charset="0"/>
                <a:cs typeface="Times New Roman"/>
              </a:rPr>
              <a:t>Through the Alliance between OSHA’s 10 Regional Offices and the Elevator Contractors of America (ECA), Elevator Industry Work Preservation Fund (EIWPF), International Union of Elevator Constructors (IUEC), National Association of Elevator Contractors (NAEC), National Elevator Industry Educational Program (NEIEP), and National Elevator Industry Inc. (NEII), collectively known as The Elevator Industry Safety Partners, developed this </a:t>
            </a:r>
            <a:r>
              <a:rPr lang="en-US" sz="1600" dirty="0">
                <a:latin typeface="Times New Roman"/>
                <a:ea typeface="Calibri" panose="020F0502020204030204" pitchFamily="34" charset="0"/>
                <a:cs typeface="Times New Roman"/>
              </a:rPr>
              <a:t>Industry Specific Training</a:t>
            </a:r>
            <a:r>
              <a:rPr lang="en-US" sz="1600" dirty="0">
                <a:effectLst/>
                <a:latin typeface="Times New Roman"/>
                <a:ea typeface="Calibri" panose="020F0502020204030204" pitchFamily="34" charset="0"/>
                <a:cs typeface="Times New Roman"/>
              </a:rPr>
              <a:t> for informational purposes only. It does not necessarily reflect the official views of OSHA or the U.S. Department of Labor. </a:t>
            </a:r>
            <a:r>
              <a:rPr lang="en-US" sz="1600">
                <a:effectLst/>
                <a:latin typeface="Times New Roman"/>
                <a:ea typeface="Calibri" panose="020F0502020204030204" pitchFamily="34" charset="0"/>
                <a:cs typeface="Times New Roman"/>
              </a:rPr>
              <a:t>March 2025</a:t>
            </a:r>
          </a:p>
          <a:p>
            <a:pPr marL="0" marR="0">
              <a:spcBef>
                <a:spcPts val="0"/>
              </a:spcBef>
              <a:spcAft>
                <a:spcPts val="0"/>
              </a:spcAft>
            </a:pP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750"/>
              </a:spcAft>
            </a:pPr>
            <a:r>
              <a:rPr lang="en-US" sz="1600" dirty="0">
                <a:solidFill>
                  <a:srgbClr val="333333"/>
                </a:solidFill>
                <a:effectLst/>
                <a:latin typeface="Times New Roman" panose="02020603050405020304" pitchFamily="18" charset="0"/>
                <a:ea typeface="Calibri" panose="020F0502020204030204" pitchFamily="34" charset="0"/>
              </a:rPr>
              <a:t>Under the Occupational Safety and Health Act, employers are responsible (</a:t>
            </a:r>
            <a:r>
              <a:rPr lang="en-US" sz="1600" u="sng" dirty="0">
                <a:solidFill>
                  <a:srgbClr val="333333"/>
                </a:solidFill>
                <a:effectLst/>
                <a:latin typeface="Times New Roman" panose="02020603050405020304" pitchFamily="18" charset="0"/>
                <a:ea typeface="Calibri" panose="020F0502020204030204" pitchFamily="34" charset="0"/>
                <a:hlinkClick r:id="rId2"/>
              </a:rPr>
              <a:t>http://www.osha.gov/as/opa/worker/employer-responsibility.html</a:t>
            </a:r>
            <a:r>
              <a:rPr lang="en-US" sz="1600" dirty="0">
                <a:solidFill>
                  <a:srgbClr val="333333"/>
                </a:solidFill>
                <a:effectLst/>
                <a:latin typeface="Times New Roman" panose="02020603050405020304" pitchFamily="18" charset="0"/>
                <a:ea typeface="Calibri" panose="020F0502020204030204" pitchFamily="34" charset="0"/>
              </a:rPr>
              <a:t>) for providing a safe and healthy workplace and workers have rights (</a:t>
            </a:r>
            <a:r>
              <a:rPr lang="en-US" sz="1600" u="sng" dirty="0">
                <a:solidFill>
                  <a:srgbClr val="333333"/>
                </a:solidFill>
                <a:effectLst/>
                <a:latin typeface="Times New Roman" panose="02020603050405020304" pitchFamily="18" charset="0"/>
                <a:ea typeface="Calibri" panose="020F0502020204030204" pitchFamily="34" charset="0"/>
                <a:hlinkClick r:id="rId3"/>
              </a:rPr>
              <a:t>https://www.osha.gov/workers</a:t>
            </a:r>
            <a:r>
              <a:rPr lang="en-US" sz="1600" dirty="0">
                <a:solidFill>
                  <a:srgbClr val="333333"/>
                </a:solidFill>
                <a:effectLst/>
                <a:latin typeface="Times New Roman" panose="02020603050405020304" pitchFamily="18" charset="0"/>
                <a:ea typeface="Calibri" panose="020F0502020204030204" pitchFamily="34" charset="0"/>
              </a:rPr>
              <a:t>). OSHA can help answer questions or concerns from employers and workers. OSHA's On-Site Consultation Program (</a:t>
            </a:r>
            <a:r>
              <a:rPr lang="en-US" sz="1600" u="sng" dirty="0">
                <a:solidFill>
                  <a:srgbClr val="333333"/>
                </a:solidFill>
                <a:effectLst/>
                <a:latin typeface="Times New Roman" panose="02020603050405020304" pitchFamily="18" charset="0"/>
                <a:ea typeface="Calibri" panose="020F0502020204030204" pitchFamily="34" charset="0"/>
                <a:hlinkClick r:id="rId4"/>
              </a:rPr>
              <a:t>https://www.osha.gov/consultation</a:t>
            </a:r>
            <a:r>
              <a:rPr lang="en-US" sz="1600" dirty="0">
                <a:solidFill>
                  <a:srgbClr val="333333"/>
                </a:solidFill>
                <a:effectLst/>
                <a:latin typeface="Times New Roman" panose="02020603050405020304" pitchFamily="18" charset="0"/>
                <a:ea typeface="Calibri" panose="020F0502020204030204" pitchFamily="34" charset="0"/>
              </a:rPr>
              <a:t>) offers free and confidential advice to small and medium-sized businesses, with priority given to high-hazard worksites. For more information, contact your regional or area OSHA office (</a:t>
            </a:r>
            <a:r>
              <a:rPr lang="en-US" sz="1600" u="sng" dirty="0">
                <a:solidFill>
                  <a:srgbClr val="333333"/>
                </a:solidFill>
                <a:effectLst/>
                <a:latin typeface="Times New Roman" panose="02020603050405020304" pitchFamily="18" charset="0"/>
                <a:ea typeface="Calibri" panose="020F0502020204030204" pitchFamily="34" charset="0"/>
                <a:hlinkClick r:id="rId5"/>
              </a:rPr>
              <a:t>https://www.osha.gov/contactus/bystate</a:t>
            </a:r>
            <a:r>
              <a:rPr lang="en-US" sz="1600" dirty="0">
                <a:solidFill>
                  <a:srgbClr val="333333"/>
                </a:solidFill>
                <a:effectLst/>
                <a:latin typeface="Times New Roman" panose="02020603050405020304" pitchFamily="18" charset="0"/>
                <a:ea typeface="Calibri" panose="020F0502020204030204" pitchFamily="34" charset="0"/>
              </a:rPr>
              <a:t>), call 1-800-321-OSHA (6742), or visit </a:t>
            </a:r>
            <a:r>
              <a:rPr lang="en-US" sz="1600" u="sng" dirty="0">
                <a:solidFill>
                  <a:srgbClr val="333333"/>
                </a:solidFill>
                <a:effectLst/>
                <a:latin typeface="Times New Roman" panose="02020603050405020304" pitchFamily="18" charset="0"/>
                <a:ea typeface="Calibri" panose="020F0502020204030204" pitchFamily="34" charset="0"/>
                <a:hlinkClick r:id="rId6"/>
              </a:rPr>
              <a:t>https://www.osha.gov/</a:t>
            </a:r>
            <a:r>
              <a:rPr lang="en-US" sz="1600" dirty="0">
                <a:solidFill>
                  <a:srgbClr val="333333"/>
                </a:solidFill>
                <a:effectLst/>
                <a:latin typeface="Times New Roman" panose="02020603050405020304" pitchFamily="18" charset="0"/>
                <a:ea typeface="Calibri" panose="020F0502020204030204" pitchFamily="34" charset="0"/>
              </a:rPr>
              <a:t>.</a:t>
            </a:r>
            <a:endParaRPr lang="en-U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6693069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609600" y="1136650"/>
          <a:ext cx="7924800" cy="4837421"/>
        </p:xfrm>
        <a:graphic>
          <a:graphicData uri="http://schemas.openxmlformats.org/drawingml/2006/table">
            <a:tbl>
              <a:tblPr firstRow="1" bandRow="1">
                <a:tableStyleId>{00A15C55-8517-42AA-B614-E9B94910E393}</a:tableStyleId>
              </a:tblPr>
              <a:tblGrid>
                <a:gridCol w="39624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396253">
                <a:tc>
                  <a:txBody>
                    <a:bodyPr/>
                    <a:lstStyle/>
                    <a:p>
                      <a:r>
                        <a:rPr lang="en-US" sz="2200" dirty="0"/>
                        <a:t>Hand Tools</a:t>
                      </a:r>
                    </a:p>
                  </a:txBody>
                  <a:tcPr marT="45722" marB="45722"/>
                </a:tc>
                <a:tc>
                  <a:txBody>
                    <a:bodyPr/>
                    <a:lstStyle/>
                    <a:p>
                      <a:r>
                        <a:rPr lang="en-US" sz="2200" dirty="0"/>
                        <a:t>Power Tools</a:t>
                      </a:r>
                    </a:p>
                  </a:txBody>
                  <a:tcPr marT="45722" marB="45722"/>
                </a:tc>
                <a:extLst>
                  <a:ext uri="{0D108BD9-81ED-4DB2-BD59-A6C34878D82A}">
                    <a16:rowId xmlns:a16="http://schemas.microsoft.com/office/drawing/2014/main" val="10000"/>
                  </a:ext>
                </a:extLst>
              </a:tr>
              <a:tr h="4410697">
                <a:tc>
                  <a:txBody>
                    <a:bodyPr/>
                    <a:lstStyle/>
                    <a:p>
                      <a:pPr>
                        <a:lnSpc>
                          <a:spcPct val="150000"/>
                        </a:lnSpc>
                        <a:defRPr/>
                      </a:pPr>
                      <a:r>
                        <a:rPr lang="en-US" sz="2000" b="0" u="none" kern="1200" dirty="0">
                          <a:solidFill>
                            <a:schemeClr val="dk1"/>
                          </a:solidFill>
                          <a:latin typeface="+mn-lt"/>
                          <a:ea typeface="+mn-ea"/>
                          <a:cs typeface="+mn-cs"/>
                        </a:rPr>
                        <a:t>Hammers</a:t>
                      </a:r>
                    </a:p>
                    <a:p>
                      <a:pPr>
                        <a:lnSpc>
                          <a:spcPct val="150000"/>
                        </a:lnSpc>
                        <a:defRPr/>
                      </a:pPr>
                      <a:r>
                        <a:rPr lang="en-US" sz="2000" b="0" u="none" kern="1200" dirty="0">
                          <a:solidFill>
                            <a:schemeClr val="dk1"/>
                          </a:solidFill>
                          <a:latin typeface="+mn-lt"/>
                          <a:ea typeface="+mn-ea"/>
                          <a:cs typeface="+mn-cs"/>
                        </a:rPr>
                        <a:t>Saws</a:t>
                      </a:r>
                    </a:p>
                    <a:p>
                      <a:pPr>
                        <a:lnSpc>
                          <a:spcPct val="150000"/>
                        </a:lnSpc>
                        <a:defRPr/>
                      </a:pPr>
                      <a:r>
                        <a:rPr lang="en-US" sz="2000" b="0" u="none" kern="1200" dirty="0">
                          <a:solidFill>
                            <a:schemeClr val="dk1"/>
                          </a:solidFill>
                          <a:latin typeface="+mn-lt"/>
                          <a:ea typeface="+mn-ea"/>
                          <a:cs typeface="+mn-cs"/>
                        </a:rPr>
                        <a:t>Chisels</a:t>
                      </a:r>
                    </a:p>
                    <a:p>
                      <a:pPr>
                        <a:lnSpc>
                          <a:spcPct val="150000"/>
                        </a:lnSpc>
                        <a:defRPr/>
                      </a:pPr>
                      <a:r>
                        <a:rPr lang="en-US" sz="2000" b="0" u="none" kern="1200" dirty="0">
                          <a:solidFill>
                            <a:schemeClr val="dk1"/>
                          </a:solidFill>
                          <a:latin typeface="+mn-lt"/>
                          <a:ea typeface="+mn-ea"/>
                          <a:cs typeface="+mn-cs"/>
                        </a:rPr>
                        <a:t>Shovels</a:t>
                      </a:r>
                    </a:p>
                    <a:p>
                      <a:pPr>
                        <a:lnSpc>
                          <a:spcPct val="150000"/>
                        </a:lnSpc>
                        <a:defRPr/>
                      </a:pPr>
                      <a:r>
                        <a:rPr lang="en-US" sz="2000" b="0" u="none" kern="1200" dirty="0">
                          <a:solidFill>
                            <a:schemeClr val="dk1"/>
                          </a:solidFill>
                          <a:latin typeface="+mn-lt"/>
                          <a:ea typeface="+mn-ea"/>
                          <a:cs typeface="+mn-cs"/>
                        </a:rPr>
                        <a:t>Pry bars</a:t>
                      </a:r>
                    </a:p>
                    <a:p>
                      <a:pPr>
                        <a:lnSpc>
                          <a:spcPct val="150000"/>
                        </a:lnSpc>
                        <a:defRPr/>
                      </a:pPr>
                      <a:r>
                        <a:rPr lang="en-US" sz="2000" b="0" u="none" kern="1200" dirty="0">
                          <a:solidFill>
                            <a:schemeClr val="dk1"/>
                          </a:solidFill>
                          <a:latin typeface="+mn-lt"/>
                          <a:ea typeface="+mn-ea"/>
                          <a:cs typeface="+mn-cs"/>
                        </a:rPr>
                        <a:t>Pliers</a:t>
                      </a:r>
                    </a:p>
                    <a:p>
                      <a:pPr>
                        <a:lnSpc>
                          <a:spcPct val="150000"/>
                        </a:lnSpc>
                        <a:defRPr/>
                      </a:pPr>
                      <a:r>
                        <a:rPr lang="en-US" sz="2000" b="0" u="none" kern="1200" dirty="0">
                          <a:solidFill>
                            <a:schemeClr val="dk1"/>
                          </a:solidFill>
                          <a:latin typeface="+mn-lt"/>
                          <a:ea typeface="+mn-ea"/>
                          <a:cs typeface="+mn-cs"/>
                        </a:rPr>
                        <a:t>Screwdrivers</a:t>
                      </a:r>
                    </a:p>
                    <a:p>
                      <a:pPr>
                        <a:lnSpc>
                          <a:spcPct val="150000"/>
                        </a:lnSpc>
                        <a:defRPr/>
                      </a:pPr>
                      <a:r>
                        <a:rPr lang="en-US" sz="2000" b="0" u="none" kern="1200" dirty="0">
                          <a:solidFill>
                            <a:schemeClr val="dk1"/>
                          </a:solidFill>
                          <a:latin typeface="+mn-lt"/>
                          <a:ea typeface="+mn-ea"/>
                          <a:cs typeface="+mn-cs"/>
                        </a:rPr>
                        <a:t>Wrenches</a:t>
                      </a:r>
                    </a:p>
                    <a:p>
                      <a:pPr>
                        <a:lnSpc>
                          <a:spcPct val="150000"/>
                        </a:lnSpc>
                        <a:defRPr/>
                      </a:pPr>
                      <a:r>
                        <a:rPr lang="en-US" sz="2000" b="0" u="none" kern="1200" dirty="0">
                          <a:solidFill>
                            <a:schemeClr val="dk1"/>
                          </a:solidFill>
                          <a:latin typeface="+mn-lt"/>
                          <a:ea typeface="+mn-ea"/>
                          <a:cs typeface="+mn-cs"/>
                        </a:rPr>
                        <a:t>Measuring tools</a:t>
                      </a:r>
                    </a:p>
                  </a:txBody>
                  <a:tcPr marT="45722" marB="45722"/>
                </a:tc>
                <a:tc>
                  <a:txBody>
                    <a:bodyPr/>
                    <a:lstStyle/>
                    <a:p>
                      <a:pPr>
                        <a:spcAft>
                          <a:spcPts val="600"/>
                        </a:spcAft>
                        <a:defRPr/>
                      </a:pPr>
                      <a:r>
                        <a:rPr lang="en-US" sz="2000" b="0" u="none" dirty="0">
                          <a:latin typeface="+mn-lt"/>
                        </a:rPr>
                        <a:t>Electric/air/powder</a:t>
                      </a:r>
                    </a:p>
                    <a:p>
                      <a:pPr>
                        <a:spcAft>
                          <a:spcPts val="600"/>
                        </a:spcAft>
                        <a:defRPr/>
                      </a:pPr>
                      <a:r>
                        <a:rPr lang="en-US" sz="2000" b="0" u="none" dirty="0">
                          <a:latin typeface="+mn-lt"/>
                        </a:rPr>
                        <a:t>Drill motors</a:t>
                      </a:r>
                    </a:p>
                    <a:p>
                      <a:pPr>
                        <a:spcAft>
                          <a:spcPts val="600"/>
                        </a:spcAft>
                        <a:defRPr/>
                      </a:pPr>
                      <a:r>
                        <a:rPr lang="en-US" sz="2000" b="0" u="none" dirty="0" err="1">
                          <a:latin typeface="+mn-lt"/>
                        </a:rPr>
                        <a:t>Nailers</a:t>
                      </a:r>
                      <a:r>
                        <a:rPr lang="en-US" sz="2000" b="0" u="none" dirty="0">
                          <a:latin typeface="+mn-lt"/>
                        </a:rPr>
                        <a:t>/staplers</a:t>
                      </a:r>
                    </a:p>
                    <a:p>
                      <a:pPr>
                        <a:spcAft>
                          <a:spcPts val="600"/>
                        </a:spcAft>
                        <a:defRPr/>
                      </a:pPr>
                      <a:r>
                        <a:rPr lang="en-US" sz="2000" b="0" u="none" dirty="0">
                          <a:latin typeface="+mn-lt"/>
                        </a:rPr>
                        <a:t>Impact wrenches</a:t>
                      </a:r>
                    </a:p>
                    <a:p>
                      <a:pPr>
                        <a:spcAft>
                          <a:spcPts val="600"/>
                        </a:spcAft>
                        <a:defRPr/>
                      </a:pPr>
                      <a:r>
                        <a:rPr lang="en-US" sz="2000" b="0" u="none" dirty="0">
                          <a:latin typeface="+mn-lt"/>
                        </a:rPr>
                        <a:t>Impact/</a:t>
                      </a:r>
                      <a:r>
                        <a:rPr lang="en-US" sz="2000" b="0" u="none" dirty="0" err="1">
                          <a:latin typeface="+mn-lt"/>
                        </a:rPr>
                        <a:t>roto</a:t>
                      </a:r>
                      <a:r>
                        <a:rPr lang="en-US" sz="2000" b="0" u="none" dirty="0">
                          <a:latin typeface="+mn-lt"/>
                        </a:rPr>
                        <a:t> hammers</a:t>
                      </a:r>
                    </a:p>
                    <a:p>
                      <a:pPr>
                        <a:spcAft>
                          <a:spcPts val="600"/>
                        </a:spcAft>
                        <a:defRPr/>
                      </a:pPr>
                      <a:r>
                        <a:rPr lang="en-US" sz="2000" b="0" u="none" dirty="0">
                          <a:latin typeface="+mn-lt"/>
                        </a:rPr>
                        <a:t>Jackhammers</a:t>
                      </a:r>
                    </a:p>
                    <a:p>
                      <a:pPr>
                        <a:spcAft>
                          <a:spcPts val="600"/>
                        </a:spcAft>
                        <a:defRPr/>
                      </a:pPr>
                      <a:r>
                        <a:rPr lang="en-US" sz="2000" b="0" u="none" dirty="0">
                          <a:latin typeface="+mn-lt"/>
                        </a:rPr>
                        <a:t>Soil tampers/compactors</a:t>
                      </a:r>
                    </a:p>
                    <a:p>
                      <a:pPr>
                        <a:spcAft>
                          <a:spcPts val="600"/>
                        </a:spcAft>
                        <a:defRPr/>
                      </a:pPr>
                      <a:r>
                        <a:rPr lang="en-US" sz="2000" b="0" u="none" dirty="0">
                          <a:latin typeface="+mn-lt"/>
                        </a:rPr>
                        <a:t>Grinders</a:t>
                      </a:r>
                    </a:p>
                    <a:p>
                      <a:pPr>
                        <a:spcAft>
                          <a:spcPts val="600"/>
                        </a:spcAft>
                        <a:defRPr/>
                      </a:pPr>
                      <a:r>
                        <a:rPr lang="en-US" sz="2000" b="0" u="none" dirty="0" err="1">
                          <a:latin typeface="+mn-lt"/>
                        </a:rPr>
                        <a:t>Bandsaws</a:t>
                      </a:r>
                      <a:r>
                        <a:rPr lang="en-US" sz="2000" b="0" u="none" dirty="0">
                          <a:latin typeface="+mn-lt"/>
                        </a:rPr>
                        <a:t>/block saws/table saws</a:t>
                      </a:r>
                    </a:p>
                    <a:p>
                      <a:pPr>
                        <a:spcAft>
                          <a:spcPts val="600"/>
                        </a:spcAft>
                        <a:defRPr/>
                      </a:pPr>
                      <a:r>
                        <a:rPr lang="en-US" sz="2000" b="0" u="none" dirty="0">
                          <a:latin typeface="+mn-lt"/>
                        </a:rPr>
                        <a:t>Powder actuated tools</a:t>
                      </a:r>
                    </a:p>
                    <a:p>
                      <a:pPr>
                        <a:spcAft>
                          <a:spcPts val="600"/>
                        </a:spcAft>
                        <a:defRPr/>
                      </a:pPr>
                      <a:r>
                        <a:rPr lang="en-US" sz="2000" b="0" u="none" dirty="0">
                          <a:latin typeface="+mn-lt"/>
                        </a:rPr>
                        <a:t>Concrete mix/vibrators</a:t>
                      </a:r>
                    </a:p>
                  </a:txBody>
                  <a:tcPr marT="45722" marB="45722"/>
                </a:tc>
                <a:extLst>
                  <a:ext uri="{0D108BD9-81ED-4DB2-BD59-A6C34878D82A}">
                    <a16:rowId xmlns:a16="http://schemas.microsoft.com/office/drawing/2014/main" val="10001"/>
                  </a:ext>
                </a:extLst>
              </a:tr>
            </a:tbl>
          </a:graphicData>
        </a:graphic>
      </p:graphicFrame>
      <p:sp>
        <p:nvSpPr>
          <p:cNvPr id="5" name="Rectangle 5"/>
          <p:cNvSpPr>
            <a:spLocks noGrp="1" noChangeArrowheads="1"/>
          </p:cNvSpPr>
          <p:nvPr>
            <p:ph type="title"/>
          </p:nvPr>
        </p:nvSpPr>
        <p:spPr>
          <a:xfrm>
            <a:off x="533400" y="381000"/>
            <a:ext cx="8077200" cy="553998"/>
          </a:xfrm>
          <a:noFill/>
        </p:spPr>
        <p:txBody>
          <a:bodyPr/>
          <a:lstStyle/>
          <a:p>
            <a:r>
              <a:rPr lang="en-US" altLang="en-US" dirty="0"/>
              <a:t>Common Hand and Power Tools</a:t>
            </a:r>
          </a:p>
        </p:txBody>
      </p:sp>
    </p:spTree>
    <p:extLst>
      <p:ext uri="{BB962C8B-B14F-4D97-AF65-F5344CB8AC3E}">
        <p14:creationId xmlns:p14="http://schemas.microsoft.com/office/powerpoint/2010/main" val="3693349634"/>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10"/>
          <p:cNvSpPr>
            <a:spLocks noGrp="1" noChangeArrowheads="1"/>
          </p:cNvSpPr>
          <p:nvPr>
            <p:ph type="title"/>
          </p:nvPr>
        </p:nvSpPr>
        <p:spPr>
          <a:noFill/>
        </p:spPr>
        <p:txBody>
          <a:bodyPr/>
          <a:lstStyle/>
          <a:p>
            <a:r>
              <a:rPr lang="en-US" altLang="en-US"/>
              <a:t>Basic Tool Safety Rules</a:t>
            </a:r>
          </a:p>
        </p:txBody>
      </p:sp>
      <p:sp>
        <p:nvSpPr>
          <p:cNvPr id="9218" name="Rectangle 12"/>
          <p:cNvSpPr>
            <a:spLocks noGrp="1" noChangeArrowheads="1"/>
          </p:cNvSpPr>
          <p:nvPr>
            <p:ph type="body" sz="half" idx="1"/>
          </p:nvPr>
        </p:nvSpPr>
        <p:spPr>
          <a:xfrm>
            <a:off x="609600" y="1295400"/>
            <a:ext cx="8001000" cy="4525963"/>
          </a:xfrm>
          <a:noFill/>
        </p:spPr>
        <p:txBody>
          <a:bodyPr/>
          <a:lstStyle/>
          <a:p>
            <a:pPr marL="344488" indent="-344488"/>
            <a:r>
              <a:rPr lang="en-US" altLang="en-US" dirty="0"/>
              <a:t>Maintain regularly</a:t>
            </a:r>
          </a:p>
          <a:p>
            <a:pPr marL="344488" indent="-344488"/>
            <a:endParaRPr lang="en-US" altLang="en-US" dirty="0"/>
          </a:p>
          <a:p>
            <a:pPr marL="344488" indent="-344488"/>
            <a:r>
              <a:rPr lang="en-US" altLang="en-US" dirty="0"/>
              <a:t>Inspect before use</a:t>
            </a:r>
          </a:p>
          <a:p>
            <a:pPr marL="344488" indent="-344488"/>
            <a:endParaRPr lang="en-US" altLang="en-US" dirty="0"/>
          </a:p>
          <a:p>
            <a:pPr marL="344488" indent="-344488"/>
            <a:r>
              <a:rPr lang="en-US" altLang="en-US" dirty="0"/>
              <a:t>Operate according to manufacturer’s recommendations</a:t>
            </a:r>
          </a:p>
          <a:p>
            <a:pPr marL="344488" indent="-344488"/>
            <a:endParaRPr lang="en-US" altLang="en-US" dirty="0"/>
          </a:p>
          <a:p>
            <a:pPr marL="344488" indent="-344488"/>
            <a:r>
              <a:rPr lang="en-US" altLang="en-US" dirty="0"/>
              <a:t>Use appropriate PPE</a:t>
            </a:r>
          </a:p>
          <a:p>
            <a:pPr marL="344488" indent="-344488"/>
            <a:endParaRPr lang="en-US" altLang="en-US" dirty="0"/>
          </a:p>
          <a:p>
            <a:pPr marL="344488" indent="-344488"/>
            <a:r>
              <a:rPr lang="en-US" altLang="en-US" dirty="0"/>
              <a:t>Use guards</a:t>
            </a:r>
          </a:p>
        </p:txBody>
      </p:sp>
    </p:spTree>
    <p:extLst>
      <p:ext uri="{BB962C8B-B14F-4D97-AF65-F5344CB8AC3E}">
        <p14:creationId xmlns:p14="http://schemas.microsoft.com/office/powerpoint/2010/main" val="252659942"/>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7"/>
          <p:cNvSpPr>
            <a:spLocks noGrp="1" noChangeArrowheads="1"/>
          </p:cNvSpPr>
          <p:nvPr>
            <p:ph type="title"/>
          </p:nvPr>
        </p:nvSpPr>
        <p:spPr>
          <a:xfrm>
            <a:off x="533400" y="381000"/>
            <a:ext cx="8229600" cy="549275"/>
          </a:xfrm>
        </p:spPr>
        <p:txBody>
          <a:bodyPr/>
          <a:lstStyle/>
          <a:p>
            <a:r>
              <a:rPr lang="en-US" altLang="en-US" dirty="0"/>
              <a:t>General Requirements</a:t>
            </a:r>
          </a:p>
        </p:txBody>
      </p:sp>
      <p:sp>
        <p:nvSpPr>
          <p:cNvPr id="10243" name="Rectangle 9"/>
          <p:cNvSpPr>
            <a:spLocks noGrp="1" noChangeArrowheads="1"/>
          </p:cNvSpPr>
          <p:nvPr>
            <p:ph type="body" sz="half" idx="1"/>
          </p:nvPr>
        </p:nvSpPr>
        <p:spPr>
          <a:xfrm>
            <a:off x="533400" y="1295400"/>
            <a:ext cx="8001000" cy="4525963"/>
          </a:xfrm>
        </p:spPr>
        <p:txBody>
          <a:bodyPr/>
          <a:lstStyle/>
          <a:p>
            <a:r>
              <a:rPr lang="en-US" altLang="en-US" dirty="0"/>
              <a:t>All hand and power tools furnished by the employer, or the employee must be maintained in a safe condition.</a:t>
            </a:r>
          </a:p>
          <a:p>
            <a:endParaRPr lang="en-US" altLang="en-US" dirty="0"/>
          </a:p>
        </p:txBody>
      </p:sp>
      <p:sp>
        <p:nvSpPr>
          <p:cNvPr id="7" name="TextBox 6"/>
          <p:cNvSpPr txBox="1"/>
          <p:nvPr/>
        </p:nvSpPr>
        <p:spPr>
          <a:xfrm>
            <a:off x="7258050" y="533400"/>
            <a:ext cx="1428750" cy="369888"/>
          </a:xfrm>
          <a:prstGeom prst="rect">
            <a:avLst/>
          </a:prstGeom>
          <a:noFill/>
        </p:spPr>
        <p:txBody>
          <a:bodyPr wrap="none">
            <a:spAutoFit/>
          </a:bodyPr>
          <a:lstStyle/>
          <a:p>
            <a:pPr>
              <a:defRPr/>
            </a:pPr>
            <a:r>
              <a:rPr lang="en-US" sz="1800" b="0" u="none" dirty="0">
                <a:latin typeface="+mj-lt"/>
              </a:rPr>
              <a:t>1926.300(a)</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692618" y="2895600"/>
            <a:ext cx="6019800" cy="2843828"/>
          </a:xfrm>
          <a:prstGeom prst="rect">
            <a:avLst/>
          </a:prstGeom>
        </p:spPr>
      </p:pic>
    </p:spTree>
    <p:extLst>
      <p:ext uri="{BB962C8B-B14F-4D97-AF65-F5344CB8AC3E}">
        <p14:creationId xmlns:p14="http://schemas.microsoft.com/office/powerpoint/2010/main" val="281847185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7"/>
          <p:cNvSpPr>
            <a:spLocks noGrp="1" noChangeArrowheads="1"/>
          </p:cNvSpPr>
          <p:nvPr>
            <p:ph type="title"/>
          </p:nvPr>
        </p:nvSpPr>
        <p:spPr>
          <a:noFill/>
        </p:spPr>
        <p:txBody>
          <a:bodyPr/>
          <a:lstStyle/>
          <a:p>
            <a:r>
              <a:rPr lang="en-US" altLang="en-US"/>
              <a:t>Guarding</a:t>
            </a:r>
          </a:p>
        </p:txBody>
      </p:sp>
      <p:sp>
        <p:nvSpPr>
          <p:cNvPr id="11267" name="Rectangle 5"/>
          <p:cNvSpPr>
            <a:spLocks noGrp="1" noChangeArrowheads="1"/>
          </p:cNvSpPr>
          <p:nvPr>
            <p:ph idx="1"/>
          </p:nvPr>
        </p:nvSpPr>
        <p:spPr>
          <a:xfrm>
            <a:off x="533400" y="1371600"/>
            <a:ext cx="5010150" cy="4525963"/>
          </a:xfrm>
        </p:spPr>
        <p:txBody>
          <a:bodyPr/>
          <a:lstStyle/>
          <a:p>
            <a:r>
              <a:rPr lang="en-US" altLang="en-US" dirty="0"/>
              <a:t>Belts, gears, shafts, pulleys, sprockets, spindles, drums, fly wheels, chains, or other reciprocating, rotating or moving parts of equipment shall be guarded if such parts are exposed to contact by employees or otherwise create a hazard.</a:t>
            </a:r>
          </a:p>
        </p:txBody>
      </p:sp>
      <p:sp>
        <p:nvSpPr>
          <p:cNvPr id="5" name="TextBox 4"/>
          <p:cNvSpPr txBox="1"/>
          <p:nvPr/>
        </p:nvSpPr>
        <p:spPr>
          <a:xfrm>
            <a:off x="6975475" y="533400"/>
            <a:ext cx="1711325" cy="369888"/>
          </a:xfrm>
          <a:prstGeom prst="rect">
            <a:avLst/>
          </a:prstGeom>
          <a:noFill/>
        </p:spPr>
        <p:txBody>
          <a:bodyPr wrap="none">
            <a:spAutoFit/>
          </a:bodyPr>
          <a:lstStyle/>
          <a:p>
            <a:pPr>
              <a:defRPr/>
            </a:pPr>
            <a:r>
              <a:rPr lang="en-US" sz="1800" b="0" u="none" dirty="0">
                <a:latin typeface="+mj-lt"/>
              </a:rPr>
              <a:t>1926.300(b)(2)</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16200000">
            <a:off x="4980364" y="2175085"/>
            <a:ext cx="4304714" cy="2683042"/>
          </a:xfrm>
          <a:prstGeom prst="rect">
            <a:avLst/>
          </a:prstGeom>
        </p:spPr>
      </p:pic>
    </p:spTree>
    <p:extLst>
      <p:ext uri="{BB962C8B-B14F-4D97-AF65-F5344CB8AC3E}">
        <p14:creationId xmlns:p14="http://schemas.microsoft.com/office/powerpoint/2010/main" val="359287565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19"/>
          <p:cNvSpPr>
            <a:spLocks noGrp="1" noChangeArrowheads="1"/>
          </p:cNvSpPr>
          <p:nvPr>
            <p:ph type="title"/>
          </p:nvPr>
        </p:nvSpPr>
        <p:spPr>
          <a:noFill/>
        </p:spPr>
        <p:txBody>
          <a:bodyPr/>
          <a:lstStyle/>
          <a:p>
            <a:r>
              <a:rPr lang="en-US" altLang="en-US"/>
              <a:t>Types of Guarding</a:t>
            </a:r>
          </a:p>
        </p:txBody>
      </p:sp>
      <p:sp>
        <p:nvSpPr>
          <p:cNvPr id="13316" name="Rectangle 21"/>
          <p:cNvSpPr>
            <a:spLocks noGrp="1" noChangeArrowheads="1"/>
          </p:cNvSpPr>
          <p:nvPr>
            <p:ph idx="1"/>
          </p:nvPr>
        </p:nvSpPr>
        <p:spPr>
          <a:xfrm>
            <a:off x="534049" y="1295400"/>
            <a:ext cx="5028551" cy="4525963"/>
          </a:xfrm>
          <a:noFill/>
        </p:spPr>
        <p:txBody>
          <a:bodyPr/>
          <a:lstStyle/>
          <a:p>
            <a:r>
              <a:rPr lang="en-US" altLang="en-US" dirty="0"/>
              <a:t>Fixed guards</a:t>
            </a:r>
          </a:p>
          <a:p>
            <a:endParaRPr lang="en-US" altLang="en-US" dirty="0"/>
          </a:p>
          <a:p>
            <a:r>
              <a:rPr lang="en-US" altLang="en-US" dirty="0"/>
              <a:t>Interlocked guards</a:t>
            </a:r>
          </a:p>
          <a:p>
            <a:endParaRPr lang="en-US" altLang="en-US" dirty="0"/>
          </a:p>
          <a:p>
            <a:r>
              <a:rPr lang="en-US" altLang="en-US" dirty="0"/>
              <a:t>Adjustable guards</a:t>
            </a:r>
          </a:p>
          <a:p>
            <a:endParaRPr lang="en-US" altLang="en-US" dirty="0"/>
          </a:p>
          <a:p>
            <a:r>
              <a:rPr lang="en-US" altLang="en-US" dirty="0"/>
              <a:t>Self-adjusting guards</a:t>
            </a:r>
          </a:p>
          <a:p>
            <a:endParaRPr lang="en-US" altLang="en-US" sz="1200" dirty="0"/>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315844" y="1676400"/>
            <a:ext cx="4123306" cy="2009705"/>
          </a:xfrm>
          <a:prstGeom prst="rect">
            <a:avLst/>
          </a:prstGeom>
        </p:spPr>
      </p:pic>
      <p:sp>
        <p:nvSpPr>
          <p:cNvPr id="3" name="Up Arrow 2"/>
          <p:cNvSpPr/>
          <p:nvPr/>
        </p:nvSpPr>
        <p:spPr bwMode="auto">
          <a:xfrm rot="19404832">
            <a:off x="5759120" y="3360445"/>
            <a:ext cx="549663" cy="1292456"/>
          </a:xfrm>
          <a:prstGeom prst="up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0" i="0" u="sng" strike="noStrike" cap="none" normalizeH="0" baseline="0">
              <a:ln>
                <a:noFill/>
              </a:ln>
              <a:solidFill>
                <a:schemeClr val="tx1"/>
              </a:solidFill>
              <a:effectLst/>
              <a:latin typeface="Times New Roman" pitchFamily="18" charset="0"/>
            </a:endParaRPr>
          </a:p>
        </p:txBody>
      </p:sp>
      <p:sp>
        <p:nvSpPr>
          <p:cNvPr id="4" name="TextBox 3"/>
          <p:cNvSpPr txBox="1"/>
          <p:nvPr/>
        </p:nvSpPr>
        <p:spPr>
          <a:xfrm>
            <a:off x="5638151" y="4689375"/>
            <a:ext cx="1680268" cy="400110"/>
          </a:xfrm>
          <a:prstGeom prst="rect">
            <a:avLst/>
          </a:prstGeom>
          <a:noFill/>
        </p:spPr>
        <p:txBody>
          <a:bodyPr wrap="none" rtlCol="0">
            <a:spAutoFit/>
          </a:bodyPr>
          <a:lstStyle/>
          <a:p>
            <a:r>
              <a:rPr lang="en-US" sz="2000" b="1" u="none" dirty="0">
                <a:latin typeface="+mn-lt"/>
              </a:rPr>
              <a:t>Fixed Guard</a:t>
            </a:r>
          </a:p>
        </p:txBody>
      </p:sp>
      <p:sp>
        <p:nvSpPr>
          <p:cNvPr id="8" name="TextBox 7"/>
          <p:cNvSpPr txBox="1"/>
          <p:nvPr/>
        </p:nvSpPr>
        <p:spPr>
          <a:xfrm>
            <a:off x="7258204" y="533400"/>
            <a:ext cx="1428596" cy="369332"/>
          </a:xfrm>
          <a:prstGeom prst="rect">
            <a:avLst/>
          </a:prstGeom>
          <a:noFill/>
        </p:spPr>
        <p:txBody>
          <a:bodyPr wrap="none">
            <a:spAutoFit/>
          </a:bodyPr>
          <a:lstStyle/>
          <a:p>
            <a:pPr>
              <a:defRPr/>
            </a:pPr>
            <a:r>
              <a:rPr lang="en-US" sz="1800" b="0" u="none" dirty="0">
                <a:latin typeface="+mj-lt"/>
              </a:rPr>
              <a:t>1926.300(b)</a:t>
            </a:r>
          </a:p>
        </p:txBody>
      </p:sp>
    </p:spTree>
    <p:extLst>
      <p:ext uri="{BB962C8B-B14F-4D97-AF65-F5344CB8AC3E}">
        <p14:creationId xmlns:p14="http://schemas.microsoft.com/office/powerpoint/2010/main" val="190854662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1"/>
          <p:cNvSpPr>
            <a:spLocks noGrp="1" noChangeArrowheads="1"/>
          </p:cNvSpPr>
          <p:nvPr>
            <p:ph type="title"/>
          </p:nvPr>
        </p:nvSpPr>
        <p:spPr>
          <a:xfrm>
            <a:off x="609600" y="381000"/>
            <a:ext cx="7086600" cy="1107996"/>
          </a:xfrm>
          <a:noFill/>
        </p:spPr>
        <p:txBody>
          <a:bodyPr/>
          <a:lstStyle/>
          <a:p>
            <a:r>
              <a:rPr lang="en-US" altLang="en-US" sz="3500" dirty="0"/>
              <a:t>Personal Protective Equipment</a:t>
            </a:r>
          </a:p>
        </p:txBody>
      </p:sp>
      <p:sp>
        <p:nvSpPr>
          <p:cNvPr id="18436" name="Rectangle 11"/>
          <p:cNvSpPr>
            <a:spLocks noGrp="1" noChangeArrowheads="1"/>
          </p:cNvSpPr>
          <p:nvPr>
            <p:ph type="body" sz="half" idx="1"/>
          </p:nvPr>
        </p:nvSpPr>
        <p:spPr>
          <a:xfrm>
            <a:off x="533399" y="1143000"/>
            <a:ext cx="8077201" cy="3810000"/>
          </a:xfrm>
          <a:noFill/>
        </p:spPr>
        <p:txBody>
          <a:bodyPr/>
          <a:lstStyle/>
          <a:p>
            <a:pPr marL="344488" indent="-344488"/>
            <a:r>
              <a:rPr lang="en-US" altLang="en-US" dirty="0"/>
              <a:t>Employees exposed to the hazard of falling, flying, abrasive, and splashing objects, or exposed to harmful dusts, fumes, mists, vapors, or gases, shall be provided with the personal protective equipment necessary to protect them from the hazard.</a:t>
            </a:r>
          </a:p>
        </p:txBody>
      </p:sp>
      <p:pic>
        <p:nvPicPr>
          <p:cNvPr id="2" name="Picture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600200" y="4006205"/>
            <a:ext cx="2971799" cy="1671637"/>
          </a:xfrm>
          <a:prstGeom prst="rect">
            <a:avLst/>
          </a:prstGeom>
        </p:spPr>
      </p:pic>
      <p:sp>
        <p:nvSpPr>
          <p:cNvPr id="8" name="TextBox 7"/>
          <p:cNvSpPr txBox="1"/>
          <p:nvPr/>
        </p:nvSpPr>
        <p:spPr>
          <a:xfrm>
            <a:off x="7271028" y="533400"/>
            <a:ext cx="1415772" cy="369332"/>
          </a:xfrm>
          <a:prstGeom prst="rect">
            <a:avLst/>
          </a:prstGeom>
          <a:noFill/>
        </p:spPr>
        <p:txBody>
          <a:bodyPr wrap="none">
            <a:spAutoFit/>
          </a:bodyPr>
          <a:lstStyle/>
          <a:p>
            <a:pPr>
              <a:defRPr/>
            </a:pPr>
            <a:r>
              <a:rPr lang="en-US" sz="1800" b="0" u="none" dirty="0">
                <a:latin typeface="+mj-lt"/>
              </a:rPr>
              <a:t>1926.300(c)</a:t>
            </a:r>
          </a:p>
        </p:txBody>
      </p:sp>
      <p:pic>
        <p:nvPicPr>
          <p:cNvPr id="5" name="Picture 4" descr="A picture containing indoor&#10;&#10;Description automatically generated">
            <a:extLst>
              <a:ext uri="{FF2B5EF4-FFF2-40B4-BE49-F238E27FC236}">
                <a16:creationId xmlns:a16="http://schemas.microsoft.com/office/drawing/2014/main" id="{21A9E3EF-DB84-4A0A-A620-E3B6839F398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410200" y="3449060"/>
            <a:ext cx="2534805" cy="2225024"/>
          </a:xfrm>
          <a:prstGeom prst="rect">
            <a:avLst/>
          </a:prstGeom>
        </p:spPr>
      </p:pic>
    </p:spTree>
    <p:extLst>
      <p:ext uri="{BB962C8B-B14F-4D97-AF65-F5344CB8AC3E}">
        <p14:creationId xmlns:p14="http://schemas.microsoft.com/office/powerpoint/2010/main" val="1552093082"/>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12"/>
          <p:cNvSpPr>
            <a:spLocks noGrp="1" noChangeArrowheads="1"/>
          </p:cNvSpPr>
          <p:nvPr>
            <p:ph type="title"/>
          </p:nvPr>
        </p:nvSpPr>
        <p:spPr>
          <a:noFill/>
        </p:spPr>
        <p:txBody>
          <a:bodyPr/>
          <a:lstStyle/>
          <a:p>
            <a:r>
              <a:rPr lang="en-US" altLang="en-US"/>
              <a:t>Hand Tool Hazards         </a:t>
            </a:r>
            <a:endParaRPr lang="en-US" altLang="en-US" sz="1800"/>
          </a:p>
        </p:txBody>
      </p:sp>
      <p:sp>
        <p:nvSpPr>
          <p:cNvPr id="20485" name="Rectangle 14"/>
          <p:cNvSpPr>
            <a:spLocks noGrp="1" noChangeArrowheads="1"/>
          </p:cNvSpPr>
          <p:nvPr>
            <p:ph type="body" sz="half" idx="1"/>
          </p:nvPr>
        </p:nvSpPr>
        <p:spPr>
          <a:xfrm>
            <a:off x="533400" y="1143000"/>
            <a:ext cx="5562600" cy="4876800"/>
          </a:xfrm>
          <a:noFill/>
        </p:spPr>
        <p:txBody>
          <a:bodyPr/>
          <a:lstStyle/>
          <a:p>
            <a:pPr marL="344488" indent="-344488"/>
            <a:r>
              <a:rPr lang="en-US" altLang="en-US" sz="2400" dirty="0">
                <a:latin typeface="+mj-lt"/>
              </a:rPr>
              <a:t>Employers shall not issue or permit the use of unsafe hand tools.</a:t>
            </a:r>
          </a:p>
          <a:p>
            <a:pPr marL="344488" indent="-344488"/>
            <a:endParaRPr lang="en-US" altLang="en-US" sz="2000" dirty="0">
              <a:latin typeface="+mj-lt"/>
            </a:endParaRPr>
          </a:p>
          <a:p>
            <a:pPr marL="344488" indent="-344488"/>
            <a:r>
              <a:rPr lang="en-US" altLang="en-US" sz="2400" dirty="0">
                <a:latin typeface="+mj-lt"/>
              </a:rPr>
              <a:t>Wrenches shall not be used when jaws are sprung to the point that slippage occurs.</a:t>
            </a:r>
          </a:p>
          <a:p>
            <a:pPr marL="344488" indent="-344488"/>
            <a:endParaRPr lang="en-US" altLang="en-US" sz="2000" dirty="0">
              <a:latin typeface="+mj-lt"/>
            </a:endParaRPr>
          </a:p>
          <a:p>
            <a:pPr marL="344488" indent="-344488"/>
            <a:r>
              <a:rPr lang="en-US" altLang="en-US" sz="2400" dirty="0">
                <a:latin typeface="+mj-lt"/>
              </a:rPr>
              <a:t>Impact tools shall be kept free of mushroomed heads.</a:t>
            </a:r>
          </a:p>
          <a:p>
            <a:pPr marL="344488" indent="-344488"/>
            <a:endParaRPr lang="en-US" altLang="en-US" sz="2000" dirty="0">
              <a:latin typeface="+mj-lt"/>
            </a:endParaRPr>
          </a:p>
          <a:p>
            <a:pPr marL="344488" indent="-344488"/>
            <a:r>
              <a:rPr lang="en-US" altLang="en-US" sz="2400" dirty="0">
                <a:latin typeface="+mj-lt"/>
              </a:rPr>
              <a:t>Wooden handles shall be kept free of splinters or cracks and shall be kept tight in the tool.</a:t>
            </a:r>
          </a:p>
        </p:txBody>
      </p:sp>
      <p:sp>
        <p:nvSpPr>
          <p:cNvPr id="9" name="TextBox 8"/>
          <p:cNvSpPr txBox="1"/>
          <p:nvPr/>
        </p:nvSpPr>
        <p:spPr>
          <a:xfrm>
            <a:off x="6781800" y="533400"/>
            <a:ext cx="1916113" cy="369888"/>
          </a:xfrm>
          <a:prstGeom prst="rect">
            <a:avLst/>
          </a:prstGeom>
          <a:noFill/>
        </p:spPr>
        <p:txBody>
          <a:bodyPr wrap="none">
            <a:spAutoFit/>
          </a:bodyPr>
          <a:lstStyle/>
          <a:p>
            <a:pPr>
              <a:defRPr/>
            </a:pPr>
            <a:r>
              <a:rPr lang="en-US" sz="1800" b="0" u="none" dirty="0">
                <a:latin typeface="+mj-lt"/>
              </a:rPr>
              <a:t>1926.301(a) - (d)</a:t>
            </a:r>
          </a:p>
        </p:txBody>
      </p:sp>
      <p:sp>
        <p:nvSpPr>
          <p:cNvPr id="10" name="TextBox 9"/>
          <p:cNvSpPr txBox="1"/>
          <p:nvPr/>
        </p:nvSpPr>
        <p:spPr>
          <a:xfrm>
            <a:off x="6802395" y="4981081"/>
            <a:ext cx="2209800" cy="369332"/>
          </a:xfrm>
          <a:prstGeom prst="rect">
            <a:avLst/>
          </a:prstGeom>
          <a:solidFill>
            <a:schemeClr val="bg1"/>
          </a:solidFill>
          <a:ln>
            <a:solidFill>
              <a:schemeClr val="bg1"/>
            </a:solidFill>
          </a:ln>
        </p:spPr>
        <p:txBody>
          <a:bodyPr wrap="square">
            <a:spAutoFit/>
          </a:bodyPr>
          <a:lstStyle/>
          <a:p>
            <a:pPr>
              <a:defRPr/>
            </a:pPr>
            <a:r>
              <a:rPr lang="en-US" sz="1800" u="none" dirty="0">
                <a:latin typeface="+mj-lt"/>
              </a:rPr>
              <a:t>Cracked handle</a:t>
            </a:r>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49756" y="1210147"/>
            <a:ext cx="2371727" cy="3213861"/>
          </a:xfrm>
          <a:prstGeom prst="rect">
            <a:avLst/>
          </a:prstGeom>
        </p:spPr>
      </p:pic>
      <p:sp>
        <p:nvSpPr>
          <p:cNvPr id="5" name="Up Arrow 4"/>
          <p:cNvSpPr/>
          <p:nvPr/>
        </p:nvSpPr>
        <p:spPr bwMode="auto">
          <a:xfrm>
            <a:off x="7612380" y="2616341"/>
            <a:ext cx="254952" cy="2364740"/>
          </a:xfrm>
          <a:prstGeom prst="up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sng"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4438722"/>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Text&#10;&#10;Description automatically generated">
            <a:extLst>
              <a:ext uri="{FF2B5EF4-FFF2-40B4-BE49-F238E27FC236}">
                <a16:creationId xmlns:a16="http://schemas.microsoft.com/office/drawing/2014/main" id="{CE4F40EE-4756-4C1C-9631-A3AF8830535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43468" y="3047128"/>
            <a:ext cx="3291412" cy="2919119"/>
          </a:xfrm>
          <a:prstGeom prst="rect">
            <a:avLst/>
          </a:prstGeom>
        </p:spPr>
      </p:pic>
      <p:pic>
        <p:nvPicPr>
          <p:cNvPr id="5" name="Picture 4" descr="Shape, square&#10;&#10;Description automatically generated">
            <a:extLst>
              <a:ext uri="{FF2B5EF4-FFF2-40B4-BE49-F238E27FC236}">
                <a16:creationId xmlns:a16="http://schemas.microsoft.com/office/drawing/2014/main" id="{C36525EB-6ECD-4C0D-A789-0F38CDA6FAC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93446" y="4776290"/>
            <a:ext cx="1140195" cy="1151194"/>
          </a:xfrm>
          <a:prstGeom prst="rect">
            <a:avLst/>
          </a:prstGeom>
        </p:spPr>
      </p:pic>
      <p:sp>
        <p:nvSpPr>
          <p:cNvPr id="21506" name="Rectangle 3"/>
          <p:cNvSpPr>
            <a:spLocks noGrp="1" noChangeArrowheads="1"/>
          </p:cNvSpPr>
          <p:nvPr>
            <p:ph type="title"/>
          </p:nvPr>
        </p:nvSpPr>
        <p:spPr>
          <a:noFill/>
        </p:spPr>
        <p:txBody>
          <a:bodyPr/>
          <a:lstStyle/>
          <a:p>
            <a:r>
              <a:rPr lang="en-US" altLang="en-US"/>
              <a:t>Power-Operated Hand Tools</a:t>
            </a:r>
            <a:endParaRPr lang="en-US" altLang="en-US" sz="1800"/>
          </a:p>
        </p:txBody>
      </p:sp>
      <p:sp>
        <p:nvSpPr>
          <p:cNvPr id="21507" name="Rectangle 6"/>
          <p:cNvSpPr>
            <a:spLocks noGrp="1" noChangeArrowheads="1"/>
          </p:cNvSpPr>
          <p:nvPr>
            <p:ph idx="1"/>
          </p:nvPr>
        </p:nvSpPr>
        <p:spPr>
          <a:xfrm>
            <a:off x="533399" y="1233529"/>
            <a:ext cx="4053463" cy="4525963"/>
          </a:xfrm>
          <a:noFill/>
        </p:spPr>
        <p:txBody>
          <a:bodyPr/>
          <a:lstStyle/>
          <a:p>
            <a:r>
              <a:rPr lang="en-US" dirty="0"/>
              <a:t>Electric power operated tools shall either be of the approved double-insulated type or grounded in accordance with Subpart K of this part.</a:t>
            </a:r>
            <a:endParaRPr lang="en-US" altLang="en-US" sz="2200" i="1" dirty="0"/>
          </a:p>
        </p:txBody>
      </p:sp>
      <p:sp>
        <p:nvSpPr>
          <p:cNvPr id="21509" name="Oval 8"/>
          <p:cNvSpPr>
            <a:spLocks noChangeArrowheads="1"/>
          </p:cNvSpPr>
          <p:nvPr/>
        </p:nvSpPr>
        <p:spPr bwMode="auto">
          <a:xfrm>
            <a:off x="6705600" y="3733800"/>
            <a:ext cx="722755" cy="567803"/>
          </a:xfrm>
          <a:prstGeom prst="ellipse">
            <a:avLst/>
          </a:prstGeom>
          <a:noFill/>
          <a:ln w="76200">
            <a:solidFill>
              <a:srgbClr val="FF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3600" b="1" u="sng">
                <a:solidFill>
                  <a:schemeClr val="tx1"/>
                </a:solidFill>
                <a:latin typeface="Times New Roman" panose="02020603050405020304" pitchFamily="18" charset="0"/>
              </a:defRPr>
            </a:lvl1pPr>
            <a:lvl2pPr marL="742950" indent="-285750">
              <a:defRPr sz="3600" b="1" u="sng">
                <a:solidFill>
                  <a:schemeClr val="tx1"/>
                </a:solidFill>
                <a:latin typeface="Times New Roman" panose="02020603050405020304" pitchFamily="18" charset="0"/>
              </a:defRPr>
            </a:lvl2pPr>
            <a:lvl3pPr marL="1143000" indent="-228600">
              <a:defRPr sz="3600" b="1" u="sng">
                <a:solidFill>
                  <a:schemeClr val="tx1"/>
                </a:solidFill>
                <a:latin typeface="Times New Roman" panose="02020603050405020304" pitchFamily="18" charset="0"/>
              </a:defRPr>
            </a:lvl3pPr>
            <a:lvl4pPr marL="1600200" indent="-228600">
              <a:defRPr sz="3600" b="1" u="sng">
                <a:solidFill>
                  <a:schemeClr val="tx1"/>
                </a:solidFill>
                <a:latin typeface="Times New Roman" panose="02020603050405020304" pitchFamily="18" charset="0"/>
              </a:defRPr>
            </a:lvl4pPr>
            <a:lvl5pPr marL="2057400" indent="-228600">
              <a:defRPr sz="3600" b="1"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u="sng">
                <a:solidFill>
                  <a:schemeClr val="tx1"/>
                </a:solidFill>
                <a:latin typeface="Times New Roman" panose="02020603050405020304" pitchFamily="18" charset="0"/>
              </a:defRPr>
            </a:lvl9pPr>
          </a:lstStyle>
          <a:p>
            <a:endParaRPr lang="en-US" altLang="en-US"/>
          </a:p>
        </p:txBody>
      </p:sp>
      <p:sp>
        <p:nvSpPr>
          <p:cNvPr id="21510" name="Rectangle 9"/>
          <p:cNvSpPr>
            <a:spLocks noChangeArrowheads="1"/>
          </p:cNvSpPr>
          <p:nvPr/>
        </p:nvSpPr>
        <p:spPr bwMode="auto">
          <a:xfrm>
            <a:off x="2957638" y="5128804"/>
            <a:ext cx="1140196" cy="7986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u="sng">
                <a:solidFill>
                  <a:schemeClr val="tx1"/>
                </a:solidFill>
                <a:latin typeface="Times New Roman" panose="02020603050405020304" pitchFamily="18" charset="0"/>
              </a:defRPr>
            </a:lvl1pPr>
            <a:lvl2pPr marL="742950" indent="-285750">
              <a:defRPr sz="3600" b="1" u="sng">
                <a:solidFill>
                  <a:schemeClr val="tx1"/>
                </a:solidFill>
                <a:latin typeface="Times New Roman" panose="02020603050405020304" pitchFamily="18" charset="0"/>
              </a:defRPr>
            </a:lvl2pPr>
            <a:lvl3pPr marL="1143000" indent="-228600">
              <a:defRPr sz="3600" b="1" u="sng">
                <a:solidFill>
                  <a:schemeClr val="tx1"/>
                </a:solidFill>
                <a:latin typeface="Times New Roman" panose="02020603050405020304" pitchFamily="18" charset="0"/>
              </a:defRPr>
            </a:lvl3pPr>
            <a:lvl4pPr marL="1600200" indent="-228600">
              <a:defRPr sz="3600" b="1" u="sng">
                <a:solidFill>
                  <a:schemeClr val="tx1"/>
                </a:solidFill>
                <a:latin typeface="Times New Roman" panose="02020603050405020304" pitchFamily="18" charset="0"/>
              </a:defRPr>
            </a:lvl4pPr>
            <a:lvl5pPr marL="2057400" indent="-228600">
              <a:defRPr sz="3600" b="1"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u="sng">
                <a:solidFill>
                  <a:schemeClr val="tx1"/>
                </a:solidFill>
                <a:latin typeface="Times New Roman" panose="02020603050405020304" pitchFamily="18" charset="0"/>
              </a:defRPr>
            </a:lvl9pPr>
          </a:lstStyle>
          <a:p>
            <a:pPr eaLnBrk="1" hangingPunct="1">
              <a:lnSpc>
                <a:spcPct val="85000"/>
              </a:lnSpc>
              <a:spcBef>
                <a:spcPct val="20000"/>
              </a:spcBef>
            </a:pPr>
            <a:r>
              <a:rPr lang="en-US" altLang="en-US" sz="1800" b="0" u="none" dirty="0">
                <a:solidFill>
                  <a:srgbClr val="000000"/>
                </a:solidFill>
                <a:latin typeface="Arial" panose="020B0604020202020204" pitchFamily="34" charset="0"/>
              </a:rPr>
              <a:t>Double - insulated markings</a:t>
            </a:r>
          </a:p>
        </p:txBody>
      </p:sp>
      <p:sp>
        <p:nvSpPr>
          <p:cNvPr id="21511" name="Rectangle 11"/>
          <p:cNvSpPr>
            <a:spLocks noChangeArrowheads="1"/>
          </p:cNvSpPr>
          <p:nvPr/>
        </p:nvSpPr>
        <p:spPr bwMode="auto">
          <a:xfrm>
            <a:off x="5114048" y="2709850"/>
            <a:ext cx="3006725" cy="3277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u="sng">
                <a:solidFill>
                  <a:schemeClr val="tx1"/>
                </a:solidFill>
                <a:latin typeface="Times New Roman" panose="02020603050405020304" pitchFamily="18" charset="0"/>
              </a:defRPr>
            </a:lvl1pPr>
            <a:lvl2pPr marL="742950" indent="-285750">
              <a:defRPr sz="3600" b="1" u="sng">
                <a:solidFill>
                  <a:schemeClr val="tx1"/>
                </a:solidFill>
                <a:latin typeface="Times New Roman" panose="02020603050405020304" pitchFamily="18" charset="0"/>
              </a:defRPr>
            </a:lvl2pPr>
            <a:lvl3pPr marL="1143000" indent="-228600">
              <a:defRPr sz="3600" b="1" u="sng">
                <a:solidFill>
                  <a:schemeClr val="tx1"/>
                </a:solidFill>
                <a:latin typeface="Times New Roman" panose="02020603050405020304" pitchFamily="18" charset="0"/>
              </a:defRPr>
            </a:lvl3pPr>
            <a:lvl4pPr marL="1600200" indent="-228600">
              <a:defRPr sz="3600" b="1" u="sng">
                <a:solidFill>
                  <a:schemeClr val="tx1"/>
                </a:solidFill>
                <a:latin typeface="Times New Roman" panose="02020603050405020304" pitchFamily="18" charset="0"/>
              </a:defRPr>
            </a:lvl4pPr>
            <a:lvl5pPr marL="2057400" indent="-228600">
              <a:defRPr sz="3600" b="1"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b="1"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b="1"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b="1"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b="1" u="sng">
                <a:solidFill>
                  <a:schemeClr val="tx1"/>
                </a:solidFill>
                <a:latin typeface="Times New Roman" panose="02020603050405020304" pitchFamily="18" charset="0"/>
              </a:defRPr>
            </a:lvl9pPr>
          </a:lstStyle>
          <a:p>
            <a:pPr eaLnBrk="1" hangingPunct="1">
              <a:lnSpc>
                <a:spcPct val="85000"/>
              </a:lnSpc>
              <a:spcBef>
                <a:spcPct val="20000"/>
              </a:spcBef>
            </a:pPr>
            <a:r>
              <a:rPr lang="en-US" altLang="en-US" sz="1800" b="0" u="none" dirty="0">
                <a:solidFill>
                  <a:srgbClr val="000000"/>
                </a:solidFill>
                <a:latin typeface="Arial" panose="020B0604020202020204" pitchFamily="34" charset="0"/>
              </a:rPr>
              <a:t>Plug with a grounding pin</a:t>
            </a:r>
          </a:p>
        </p:txBody>
      </p:sp>
      <p:sp>
        <p:nvSpPr>
          <p:cNvPr id="9" name="TextBox 8"/>
          <p:cNvSpPr txBox="1"/>
          <p:nvPr/>
        </p:nvSpPr>
        <p:spPr>
          <a:xfrm>
            <a:off x="7010400" y="533400"/>
            <a:ext cx="1711325" cy="369888"/>
          </a:xfrm>
          <a:prstGeom prst="rect">
            <a:avLst/>
          </a:prstGeom>
          <a:noFill/>
        </p:spPr>
        <p:txBody>
          <a:bodyPr wrap="none">
            <a:spAutoFit/>
          </a:bodyPr>
          <a:lstStyle/>
          <a:p>
            <a:pPr>
              <a:defRPr/>
            </a:pPr>
            <a:r>
              <a:rPr lang="en-US" sz="1800" b="0" u="none" dirty="0">
                <a:latin typeface="+mj-lt"/>
              </a:rPr>
              <a:t>1926.302(a)(1)</a:t>
            </a:r>
          </a:p>
        </p:txBody>
      </p:sp>
      <p:pic>
        <p:nvPicPr>
          <p:cNvPr id="3" name="Picture 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693600" y="1359310"/>
            <a:ext cx="3820162" cy="1350540"/>
          </a:xfrm>
          <a:prstGeom prst="rect">
            <a:avLst/>
          </a:prstGeom>
        </p:spPr>
      </p:pic>
      <p:sp>
        <p:nvSpPr>
          <p:cNvPr id="8" name="Left Arrow 7"/>
          <p:cNvSpPr/>
          <p:nvPr/>
        </p:nvSpPr>
        <p:spPr bwMode="auto">
          <a:xfrm rot="1342774" flipV="1">
            <a:off x="2292363" y="5315407"/>
            <a:ext cx="626926" cy="161928"/>
          </a:xfrm>
          <a:prstGeom prst="lef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0" i="0" u="sng" strike="noStrike" cap="none" normalizeH="0" baseline="0">
              <a:ln>
                <a:noFill/>
              </a:ln>
              <a:solidFill>
                <a:schemeClr val="tx1"/>
              </a:solidFill>
              <a:effectLst/>
              <a:latin typeface="Times New Roman" pitchFamily="18" charset="0"/>
            </a:endParaRPr>
          </a:p>
        </p:txBody>
      </p:sp>
      <p:cxnSp>
        <p:nvCxnSpPr>
          <p:cNvPr id="12" name="Straight Arrow Connector 11">
            <a:extLst>
              <a:ext uri="{FF2B5EF4-FFF2-40B4-BE49-F238E27FC236}">
                <a16:creationId xmlns:a16="http://schemas.microsoft.com/office/drawing/2014/main" id="{4F62C5BC-F833-4CDF-B145-A697C51F70E5}"/>
              </a:ext>
            </a:extLst>
          </p:cNvPr>
          <p:cNvCxnSpPr>
            <a:cxnSpLocks/>
          </p:cNvCxnSpPr>
          <p:nvPr/>
        </p:nvCxnSpPr>
        <p:spPr bwMode="auto">
          <a:xfrm flipV="1">
            <a:off x="4128966" y="4301603"/>
            <a:ext cx="2576634" cy="1197088"/>
          </a:xfrm>
          <a:prstGeom prst="straightConnector1">
            <a:avLst/>
          </a:prstGeom>
          <a:ln w="57150">
            <a:headEnd type="none" w="sm" len="sm"/>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942342410"/>
      </p:ext>
    </p:extLst>
  </p:cSld>
  <p:clrMapOvr>
    <a:masterClrMapping/>
  </p:clrMapOv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380C5B018611448A272E60A708E73D" ma:contentTypeVersion="29" ma:contentTypeDescription="Create a new document." ma:contentTypeScope="" ma:versionID="653f59f523efa469c425c7acfcbc3415">
  <xsd:schema xmlns:xsd="http://www.w3.org/2001/XMLSchema" xmlns:xs="http://www.w3.org/2001/XMLSchema" xmlns:p="http://schemas.microsoft.com/office/2006/metadata/properties" xmlns:ns2="90433dba-107d-4b9e-940f-3766d86c3499" xmlns:ns3="a75f71b9-dc79-41da-af3d-5486b07b51b9" targetNamespace="http://schemas.microsoft.com/office/2006/metadata/properties" ma:root="true" ma:fieldsID="d43f08fbed78bc98f7ac04bd2c2d80c5" ns2:_="" ns3:_="">
    <xsd:import namespace="90433dba-107d-4b9e-940f-3766d86c3499"/>
    <xsd:import namespace="a75f71b9-dc79-41da-af3d-5486b07b51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433dba-107d-4b9e-940f-3766d86c3499"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0c13d5-5b8a-4cc8-bd3b-7367e50cb7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5f71b9-dc79-41da-af3d-5486b07b51b9" elementFormDefault="qualified">
    <xsd:import namespace="http://schemas.microsoft.com/office/2006/documentManagement/types"/>
    <xsd:import namespace="http://schemas.microsoft.com/office/infopath/2007/PartnerControls"/>
    <xsd:element name="SharedWithUsers" ma:index="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294b788-0b4e-4d40-a76c-d0ae428a09d6}" ma:internalName="TaxCatchAll" ma:showField="CatchAllData" ma:web="a75f71b9-dc79-41da-af3d-5486b07b51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0433dba-107d-4b9e-940f-3766d86c3499">
      <Terms xmlns="http://schemas.microsoft.com/office/infopath/2007/PartnerControls"/>
    </lcf76f155ced4ddcb4097134ff3c332f>
    <TaxCatchAll xmlns="a75f71b9-dc79-41da-af3d-5486b07b51b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842B99-3839-42F0-A661-7A1411E822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433dba-107d-4b9e-940f-3766d86c3499"/>
    <ds:schemaRef ds:uri="a75f71b9-dc79-41da-af3d-5486b07b51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56E480-385B-476B-93DF-F2EE3CB67931}">
  <ds:schemaRefs>
    <ds:schemaRef ds:uri="http://schemas.microsoft.com/office/2006/metadata/properties"/>
    <ds:schemaRef ds:uri="http://schemas.microsoft.com/office/infopath/2007/PartnerControls"/>
    <ds:schemaRef ds:uri="90433dba-107d-4b9e-940f-3766d86c3499"/>
    <ds:schemaRef ds:uri="a75f71b9-dc79-41da-af3d-5486b07b51b9"/>
  </ds:schemaRefs>
</ds:datastoreItem>
</file>

<file path=customXml/itemProps3.xml><?xml version="1.0" encoding="utf-8"?>
<ds:datastoreItem xmlns:ds="http://schemas.openxmlformats.org/officeDocument/2006/customXml" ds:itemID="{A572BEEF-6121-4CD3-8F39-21D6A9F684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TotalTime>
  <Words>1035</Words>
  <Application>Microsoft Office PowerPoint</Application>
  <PresentationFormat>On-screen Show (4:3)</PresentationFormat>
  <Paragraphs>153</Paragraphs>
  <Slides>17</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Calibri</vt:lpstr>
      <vt:lpstr>Calibri Light</vt:lpstr>
      <vt:lpstr>Symbol</vt:lpstr>
      <vt:lpstr>Times New Roman</vt:lpstr>
      <vt:lpstr>Wingdings</vt:lpstr>
      <vt:lpstr>Office Theme</vt:lpstr>
      <vt:lpstr>1_NCDOL  Standard</vt:lpstr>
      <vt:lpstr>New Hire Training  Tools - Hand and Power</vt:lpstr>
      <vt:lpstr>Common Hand and Power Tools</vt:lpstr>
      <vt:lpstr>Basic Tool Safety Rules</vt:lpstr>
      <vt:lpstr>General Requirements</vt:lpstr>
      <vt:lpstr>Guarding</vt:lpstr>
      <vt:lpstr>Types of Guarding</vt:lpstr>
      <vt:lpstr>Personal Protective Equipment</vt:lpstr>
      <vt:lpstr>Hand Tool Hazards         </vt:lpstr>
      <vt:lpstr>Power-Operated Hand Tools</vt:lpstr>
      <vt:lpstr>Switches</vt:lpstr>
      <vt:lpstr>Power-Operated Hand Tools</vt:lpstr>
      <vt:lpstr>Use of Abrasive Wheels</vt:lpstr>
      <vt:lpstr>Use of Abrasive Wheels</vt:lpstr>
      <vt:lpstr>Use of Abrasive Wheels</vt:lpstr>
      <vt:lpstr>Jacks                   </vt:lpstr>
      <vt:lpstr>Jacks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 - Hand and Power</dc:title>
  <dc:creator>Curtis R. Devillers</dc:creator>
  <cp:lastModifiedBy>David Smarte</cp:lastModifiedBy>
  <cp:revision>2</cp:revision>
  <dcterms:created xsi:type="dcterms:W3CDTF">2022-03-22T18:04:38Z</dcterms:created>
  <dcterms:modified xsi:type="dcterms:W3CDTF">2025-03-11T13:13:29Z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0x0101008A380C5B018611448A272E60A708E73D</vt:lpwstr>
  </property>
</Properties>
</file>