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63" r:id="rId7"/>
    <p:sldId id="259" r:id="rId8"/>
    <p:sldId id="258" r:id="rId9"/>
    <p:sldId id="260" r:id="rId10"/>
    <p:sldId id="261" r:id="rId11"/>
    <p:sldId id="264"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0" d="100"/>
          <a:sy n="110" d="100"/>
        </p:scale>
        <p:origin x="496" y="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vid Smarte" userId="17acdff8-7be5-4501-9287-bde18e62603c" providerId="ADAL" clId="{13C885FA-9EEB-4202-8A90-E344DA038D73}"/>
    <pc:docChg chg="modSld">
      <pc:chgData name="David Smarte" userId="17acdff8-7be5-4501-9287-bde18e62603c" providerId="ADAL" clId="{13C885FA-9EEB-4202-8A90-E344DA038D73}" dt="2025-03-11T13:13:03.083" v="1" actId="20577"/>
      <pc:docMkLst>
        <pc:docMk/>
      </pc:docMkLst>
      <pc:sldChg chg="modSp mod">
        <pc:chgData name="David Smarte" userId="17acdff8-7be5-4501-9287-bde18e62603c" providerId="ADAL" clId="{13C885FA-9EEB-4202-8A90-E344DA038D73}" dt="2025-03-11T13:13:03.083" v="1" actId="20577"/>
        <pc:sldMkLst>
          <pc:docMk/>
          <pc:sldMk cId="3494044536" sldId="264"/>
        </pc:sldMkLst>
        <pc:spChg chg="mod">
          <ac:chgData name="David Smarte" userId="17acdff8-7be5-4501-9287-bde18e62603c" providerId="ADAL" clId="{13C885FA-9EEB-4202-8A90-E344DA038D73}" dt="2025-03-11T13:13:03.083" v="1" actId="20577"/>
          <ac:spMkLst>
            <pc:docMk/>
            <pc:sldMk cId="3494044536" sldId="264"/>
            <ac:spMk id="4" creationId="{F58AAF5B-4067-6A9F-B80D-2FEBC9105131}"/>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CFC1BD-E14D-29BE-5C1D-5EC099E3809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1A33E70-70D8-DBC2-03E5-FBED8C2CAD0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F4F0453-27DF-B136-64A1-B8093C2A5958}"/>
              </a:ext>
            </a:extLst>
          </p:cNvPr>
          <p:cNvSpPr>
            <a:spLocks noGrp="1"/>
          </p:cNvSpPr>
          <p:nvPr>
            <p:ph type="dt" sz="half" idx="10"/>
          </p:nvPr>
        </p:nvSpPr>
        <p:spPr/>
        <p:txBody>
          <a:bodyPr/>
          <a:lstStyle/>
          <a:p>
            <a:fld id="{FEC0A4AF-05B3-4190-8522-FF7A5FAC2A5A}" type="datetimeFigureOut">
              <a:rPr lang="en-US" smtClean="0"/>
              <a:t>3/11/2025</a:t>
            </a:fld>
            <a:endParaRPr lang="en-US"/>
          </a:p>
        </p:txBody>
      </p:sp>
      <p:sp>
        <p:nvSpPr>
          <p:cNvPr id="5" name="Footer Placeholder 4">
            <a:extLst>
              <a:ext uri="{FF2B5EF4-FFF2-40B4-BE49-F238E27FC236}">
                <a16:creationId xmlns:a16="http://schemas.microsoft.com/office/drawing/2014/main" id="{8DE77155-55CB-36C6-7431-14B7A852123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64391A-E0DA-D36A-7263-62014EB97274}"/>
              </a:ext>
            </a:extLst>
          </p:cNvPr>
          <p:cNvSpPr>
            <a:spLocks noGrp="1"/>
          </p:cNvSpPr>
          <p:nvPr>
            <p:ph type="sldNum" sz="quarter" idx="12"/>
          </p:nvPr>
        </p:nvSpPr>
        <p:spPr/>
        <p:txBody>
          <a:bodyPr/>
          <a:lstStyle/>
          <a:p>
            <a:fld id="{87A0EC03-8FF5-4C80-B91E-7E089B84E6B2}" type="slidenum">
              <a:rPr lang="en-US" smtClean="0"/>
              <a:t>‹#›</a:t>
            </a:fld>
            <a:endParaRPr lang="en-US"/>
          </a:p>
        </p:txBody>
      </p:sp>
    </p:spTree>
    <p:extLst>
      <p:ext uri="{BB962C8B-B14F-4D97-AF65-F5344CB8AC3E}">
        <p14:creationId xmlns:p14="http://schemas.microsoft.com/office/powerpoint/2010/main" val="28517262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053412-E2B4-295E-074C-DAF8BC15D65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5AA788E-187E-C270-CECF-53A4E8D5356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021C51C-67AD-6188-D025-6A7071FC520D}"/>
              </a:ext>
            </a:extLst>
          </p:cNvPr>
          <p:cNvSpPr>
            <a:spLocks noGrp="1"/>
          </p:cNvSpPr>
          <p:nvPr>
            <p:ph type="dt" sz="half" idx="10"/>
          </p:nvPr>
        </p:nvSpPr>
        <p:spPr/>
        <p:txBody>
          <a:bodyPr/>
          <a:lstStyle/>
          <a:p>
            <a:fld id="{FEC0A4AF-05B3-4190-8522-FF7A5FAC2A5A}" type="datetimeFigureOut">
              <a:rPr lang="en-US" smtClean="0"/>
              <a:t>3/11/2025</a:t>
            </a:fld>
            <a:endParaRPr lang="en-US"/>
          </a:p>
        </p:txBody>
      </p:sp>
      <p:sp>
        <p:nvSpPr>
          <p:cNvPr id="5" name="Footer Placeholder 4">
            <a:extLst>
              <a:ext uri="{FF2B5EF4-FFF2-40B4-BE49-F238E27FC236}">
                <a16:creationId xmlns:a16="http://schemas.microsoft.com/office/drawing/2014/main" id="{C8B1346C-048F-EA50-A298-EA774D243F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48AABC-F93E-53E5-74AE-8B426DFAD37F}"/>
              </a:ext>
            </a:extLst>
          </p:cNvPr>
          <p:cNvSpPr>
            <a:spLocks noGrp="1"/>
          </p:cNvSpPr>
          <p:nvPr>
            <p:ph type="sldNum" sz="quarter" idx="12"/>
          </p:nvPr>
        </p:nvSpPr>
        <p:spPr/>
        <p:txBody>
          <a:bodyPr/>
          <a:lstStyle/>
          <a:p>
            <a:fld id="{87A0EC03-8FF5-4C80-B91E-7E089B84E6B2}" type="slidenum">
              <a:rPr lang="en-US" smtClean="0"/>
              <a:t>‹#›</a:t>
            </a:fld>
            <a:endParaRPr lang="en-US"/>
          </a:p>
        </p:txBody>
      </p:sp>
    </p:spTree>
    <p:extLst>
      <p:ext uri="{BB962C8B-B14F-4D97-AF65-F5344CB8AC3E}">
        <p14:creationId xmlns:p14="http://schemas.microsoft.com/office/powerpoint/2010/main" val="37270390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ED46F1F-241C-868E-3085-990199190AA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C35E97F-DD81-6FDB-59FB-E761CBF4702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93AAD97-EB66-D993-6529-0F0CF0C62AF8}"/>
              </a:ext>
            </a:extLst>
          </p:cNvPr>
          <p:cNvSpPr>
            <a:spLocks noGrp="1"/>
          </p:cNvSpPr>
          <p:nvPr>
            <p:ph type="dt" sz="half" idx="10"/>
          </p:nvPr>
        </p:nvSpPr>
        <p:spPr/>
        <p:txBody>
          <a:bodyPr/>
          <a:lstStyle/>
          <a:p>
            <a:fld id="{FEC0A4AF-05B3-4190-8522-FF7A5FAC2A5A}" type="datetimeFigureOut">
              <a:rPr lang="en-US" smtClean="0"/>
              <a:t>3/11/2025</a:t>
            </a:fld>
            <a:endParaRPr lang="en-US"/>
          </a:p>
        </p:txBody>
      </p:sp>
      <p:sp>
        <p:nvSpPr>
          <p:cNvPr id="5" name="Footer Placeholder 4">
            <a:extLst>
              <a:ext uri="{FF2B5EF4-FFF2-40B4-BE49-F238E27FC236}">
                <a16:creationId xmlns:a16="http://schemas.microsoft.com/office/drawing/2014/main" id="{F21463E0-EDB2-0A8D-2D0A-B5F8CFA4FFB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AD8454-AF11-58A7-AF62-B0F29614E445}"/>
              </a:ext>
            </a:extLst>
          </p:cNvPr>
          <p:cNvSpPr>
            <a:spLocks noGrp="1"/>
          </p:cNvSpPr>
          <p:nvPr>
            <p:ph type="sldNum" sz="quarter" idx="12"/>
          </p:nvPr>
        </p:nvSpPr>
        <p:spPr/>
        <p:txBody>
          <a:bodyPr/>
          <a:lstStyle/>
          <a:p>
            <a:fld id="{87A0EC03-8FF5-4C80-B91E-7E089B84E6B2}" type="slidenum">
              <a:rPr lang="en-US" smtClean="0"/>
              <a:t>‹#›</a:t>
            </a:fld>
            <a:endParaRPr lang="en-US"/>
          </a:p>
        </p:txBody>
      </p:sp>
    </p:spTree>
    <p:extLst>
      <p:ext uri="{BB962C8B-B14F-4D97-AF65-F5344CB8AC3E}">
        <p14:creationId xmlns:p14="http://schemas.microsoft.com/office/powerpoint/2010/main" val="27352008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15701F-B54F-6747-75CE-5831745D4EA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A714F3D-B6A2-E6C2-982C-1723D37EB39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792C7F5-8ADC-D106-81B1-1A80EFD0D93C}"/>
              </a:ext>
            </a:extLst>
          </p:cNvPr>
          <p:cNvSpPr>
            <a:spLocks noGrp="1"/>
          </p:cNvSpPr>
          <p:nvPr>
            <p:ph type="dt" sz="half" idx="10"/>
          </p:nvPr>
        </p:nvSpPr>
        <p:spPr/>
        <p:txBody>
          <a:bodyPr/>
          <a:lstStyle/>
          <a:p>
            <a:fld id="{FEC0A4AF-05B3-4190-8522-FF7A5FAC2A5A}" type="datetimeFigureOut">
              <a:rPr lang="en-US" smtClean="0"/>
              <a:t>3/11/2025</a:t>
            </a:fld>
            <a:endParaRPr lang="en-US"/>
          </a:p>
        </p:txBody>
      </p:sp>
      <p:sp>
        <p:nvSpPr>
          <p:cNvPr id="5" name="Footer Placeholder 4">
            <a:extLst>
              <a:ext uri="{FF2B5EF4-FFF2-40B4-BE49-F238E27FC236}">
                <a16:creationId xmlns:a16="http://schemas.microsoft.com/office/drawing/2014/main" id="{95F5FE6C-F907-D7A1-BDFE-B29ADA9E34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0FE1D10-84D3-413D-D420-C6DCA999B876}"/>
              </a:ext>
            </a:extLst>
          </p:cNvPr>
          <p:cNvSpPr>
            <a:spLocks noGrp="1"/>
          </p:cNvSpPr>
          <p:nvPr>
            <p:ph type="sldNum" sz="quarter" idx="12"/>
          </p:nvPr>
        </p:nvSpPr>
        <p:spPr/>
        <p:txBody>
          <a:bodyPr/>
          <a:lstStyle/>
          <a:p>
            <a:fld id="{87A0EC03-8FF5-4C80-B91E-7E089B84E6B2}" type="slidenum">
              <a:rPr lang="en-US" smtClean="0"/>
              <a:t>‹#›</a:t>
            </a:fld>
            <a:endParaRPr lang="en-US"/>
          </a:p>
        </p:txBody>
      </p:sp>
    </p:spTree>
    <p:extLst>
      <p:ext uri="{BB962C8B-B14F-4D97-AF65-F5344CB8AC3E}">
        <p14:creationId xmlns:p14="http://schemas.microsoft.com/office/powerpoint/2010/main" val="17713587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5DD5EB-39A4-321A-9CCB-95DBEFC0C0E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C0B3F21-C31C-0F1D-C7B6-1472B601773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2ED23EB-EE38-3768-2284-DBDB488C8B4F}"/>
              </a:ext>
            </a:extLst>
          </p:cNvPr>
          <p:cNvSpPr>
            <a:spLocks noGrp="1"/>
          </p:cNvSpPr>
          <p:nvPr>
            <p:ph type="dt" sz="half" idx="10"/>
          </p:nvPr>
        </p:nvSpPr>
        <p:spPr/>
        <p:txBody>
          <a:bodyPr/>
          <a:lstStyle/>
          <a:p>
            <a:fld id="{FEC0A4AF-05B3-4190-8522-FF7A5FAC2A5A}" type="datetimeFigureOut">
              <a:rPr lang="en-US" smtClean="0"/>
              <a:t>3/11/2025</a:t>
            </a:fld>
            <a:endParaRPr lang="en-US"/>
          </a:p>
        </p:txBody>
      </p:sp>
      <p:sp>
        <p:nvSpPr>
          <p:cNvPr id="5" name="Footer Placeholder 4">
            <a:extLst>
              <a:ext uri="{FF2B5EF4-FFF2-40B4-BE49-F238E27FC236}">
                <a16:creationId xmlns:a16="http://schemas.microsoft.com/office/drawing/2014/main" id="{43012115-40CD-4B58-91FF-A6761D29686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B737E7-B708-EC58-421C-D009E47ECD3A}"/>
              </a:ext>
            </a:extLst>
          </p:cNvPr>
          <p:cNvSpPr>
            <a:spLocks noGrp="1"/>
          </p:cNvSpPr>
          <p:nvPr>
            <p:ph type="sldNum" sz="quarter" idx="12"/>
          </p:nvPr>
        </p:nvSpPr>
        <p:spPr/>
        <p:txBody>
          <a:bodyPr/>
          <a:lstStyle/>
          <a:p>
            <a:fld id="{87A0EC03-8FF5-4C80-B91E-7E089B84E6B2}" type="slidenum">
              <a:rPr lang="en-US" smtClean="0"/>
              <a:t>‹#›</a:t>
            </a:fld>
            <a:endParaRPr lang="en-US"/>
          </a:p>
        </p:txBody>
      </p:sp>
    </p:spTree>
    <p:extLst>
      <p:ext uri="{BB962C8B-B14F-4D97-AF65-F5344CB8AC3E}">
        <p14:creationId xmlns:p14="http://schemas.microsoft.com/office/powerpoint/2010/main" val="1342705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745132-D06B-18EC-9836-E3ACD0F42FF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8590EC2-6BE6-96C6-7D7F-348D7A92E6C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E7FA8D3-3E82-21D4-EFCA-51E925E37E1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3477A17-8F39-8A0D-5F5F-116CC845A314}"/>
              </a:ext>
            </a:extLst>
          </p:cNvPr>
          <p:cNvSpPr>
            <a:spLocks noGrp="1"/>
          </p:cNvSpPr>
          <p:nvPr>
            <p:ph type="dt" sz="half" idx="10"/>
          </p:nvPr>
        </p:nvSpPr>
        <p:spPr/>
        <p:txBody>
          <a:bodyPr/>
          <a:lstStyle/>
          <a:p>
            <a:fld id="{FEC0A4AF-05B3-4190-8522-FF7A5FAC2A5A}" type="datetimeFigureOut">
              <a:rPr lang="en-US" smtClean="0"/>
              <a:t>3/11/2025</a:t>
            </a:fld>
            <a:endParaRPr lang="en-US"/>
          </a:p>
        </p:txBody>
      </p:sp>
      <p:sp>
        <p:nvSpPr>
          <p:cNvPr id="6" name="Footer Placeholder 5">
            <a:extLst>
              <a:ext uri="{FF2B5EF4-FFF2-40B4-BE49-F238E27FC236}">
                <a16:creationId xmlns:a16="http://schemas.microsoft.com/office/drawing/2014/main" id="{36AE79B9-D36C-2044-7283-B10A52EC971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CF0E710-D1CE-F6AA-0303-8D763F8613AD}"/>
              </a:ext>
            </a:extLst>
          </p:cNvPr>
          <p:cNvSpPr>
            <a:spLocks noGrp="1"/>
          </p:cNvSpPr>
          <p:nvPr>
            <p:ph type="sldNum" sz="quarter" idx="12"/>
          </p:nvPr>
        </p:nvSpPr>
        <p:spPr/>
        <p:txBody>
          <a:bodyPr/>
          <a:lstStyle/>
          <a:p>
            <a:fld id="{87A0EC03-8FF5-4C80-B91E-7E089B84E6B2}" type="slidenum">
              <a:rPr lang="en-US" smtClean="0"/>
              <a:t>‹#›</a:t>
            </a:fld>
            <a:endParaRPr lang="en-US"/>
          </a:p>
        </p:txBody>
      </p:sp>
    </p:spTree>
    <p:extLst>
      <p:ext uri="{BB962C8B-B14F-4D97-AF65-F5344CB8AC3E}">
        <p14:creationId xmlns:p14="http://schemas.microsoft.com/office/powerpoint/2010/main" val="22472161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A2B70F-7BAF-82A2-C3E3-639457F5121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01AC4C5-1FF0-C19F-7F19-5805A1AEBD4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F002610-1DBF-749C-5CCB-089A2D06CE2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6E624A4-3B64-8793-585F-2BE626E211A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BC12A2B-B7A3-F0E7-77B2-1E7F22BEF29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75D9BD7-22EA-3888-0252-A30C8AA3622F}"/>
              </a:ext>
            </a:extLst>
          </p:cNvPr>
          <p:cNvSpPr>
            <a:spLocks noGrp="1"/>
          </p:cNvSpPr>
          <p:nvPr>
            <p:ph type="dt" sz="half" idx="10"/>
          </p:nvPr>
        </p:nvSpPr>
        <p:spPr/>
        <p:txBody>
          <a:bodyPr/>
          <a:lstStyle/>
          <a:p>
            <a:fld id="{FEC0A4AF-05B3-4190-8522-FF7A5FAC2A5A}" type="datetimeFigureOut">
              <a:rPr lang="en-US" smtClean="0"/>
              <a:t>3/11/2025</a:t>
            </a:fld>
            <a:endParaRPr lang="en-US"/>
          </a:p>
        </p:txBody>
      </p:sp>
      <p:sp>
        <p:nvSpPr>
          <p:cNvPr id="8" name="Footer Placeholder 7">
            <a:extLst>
              <a:ext uri="{FF2B5EF4-FFF2-40B4-BE49-F238E27FC236}">
                <a16:creationId xmlns:a16="http://schemas.microsoft.com/office/drawing/2014/main" id="{767AAA15-E267-51EF-8643-0A1EE7D71F8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4BED767-66EA-F33C-B936-F5C3FA92CEC1}"/>
              </a:ext>
            </a:extLst>
          </p:cNvPr>
          <p:cNvSpPr>
            <a:spLocks noGrp="1"/>
          </p:cNvSpPr>
          <p:nvPr>
            <p:ph type="sldNum" sz="quarter" idx="12"/>
          </p:nvPr>
        </p:nvSpPr>
        <p:spPr/>
        <p:txBody>
          <a:bodyPr/>
          <a:lstStyle/>
          <a:p>
            <a:fld id="{87A0EC03-8FF5-4C80-B91E-7E089B84E6B2}" type="slidenum">
              <a:rPr lang="en-US" smtClean="0"/>
              <a:t>‹#›</a:t>
            </a:fld>
            <a:endParaRPr lang="en-US"/>
          </a:p>
        </p:txBody>
      </p:sp>
    </p:spTree>
    <p:extLst>
      <p:ext uri="{BB962C8B-B14F-4D97-AF65-F5344CB8AC3E}">
        <p14:creationId xmlns:p14="http://schemas.microsoft.com/office/powerpoint/2010/main" val="10334245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B0E0F-7F5C-1FAD-2CD5-B7C8024BF87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2E5334B-1AB3-5557-8B8A-4195AAF728A5}"/>
              </a:ext>
            </a:extLst>
          </p:cNvPr>
          <p:cNvSpPr>
            <a:spLocks noGrp="1"/>
          </p:cNvSpPr>
          <p:nvPr>
            <p:ph type="dt" sz="half" idx="10"/>
          </p:nvPr>
        </p:nvSpPr>
        <p:spPr/>
        <p:txBody>
          <a:bodyPr/>
          <a:lstStyle/>
          <a:p>
            <a:fld id="{FEC0A4AF-05B3-4190-8522-FF7A5FAC2A5A}" type="datetimeFigureOut">
              <a:rPr lang="en-US" smtClean="0"/>
              <a:t>3/11/2025</a:t>
            </a:fld>
            <a:endParaRPr lang="en-US"/>
          </a:p>
        </p:txBody>
      </p:sp>
      <p:sp>
        <p:nvSpPr>
          <p:cNvPr id="4" name="Footer Placeholder 3">
            <a:extLst>
              <a:ext uri="{FF2B5EF4-FFF2-40B4-BE49-F238E27FC236}">
                <a16:creationId xmlns:a16="http://schemas.microsoft.com/office/drawing/2014/main" id="{17C1BE0B-FE4A-12EB-AF7A-DF0712BBA67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A7FD58F-8D78-30EB-5178-5FFCD889733D}"/>
              </a:ext>
            </a:extLst>
          </p:cNvPr>
          <p:cNvSpPr>
            <a:spLocks noGrp="1"/>
          </p:cNvSpPr>
          <p:nvPr>
            <p:ph type="sldNum" sz="quarter" idx="12"/>
          </p:nvPr>
        </p:nvSpPr>
        <p:spPr/>
        <p:txBody>
          <a:bodyPr/>
          <a:lstStyle/>
          <a:p>
            <a:fld id="{87A0EC03-8FF5-4C80-B91E-7E089B84E6B2}" type="slidenum">
              <a:rPr lang="en-US" smtClean="0"/>
              <a:t>‹#›</a:t>
            </a:fld>
            <a:endParaRPr lang="en-US"/>
          </a:p>
        </p:txBody>
      </p:sp>
    </p:spTree>
    <p:extLst>
      <p:ext uri="{BB962C8B-B14F-4D97-AF65-F5344CB8AC3E}">
        <p14:creationId xmlns:p14="http://schemas.microsoft.com/office/powerpoint/2010/main" val="17954257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4F74F36-D375-8893-C67A-58923E1BFF06}"/>
              </a:ext>
            </a:extLst>
          </p:cNvPr>
          <p:cNvSpPr>
            <a:spLocks noGrp="1"/>
          </p:cNvSpPr>
          <p:nvPr>
            <p:ph type="dt" sz="half" idx="10"/>
          </p:nvPr>
        </p:nvSpPr>
        <p:spPr/>
        <p:txBody>
          <a:bodyPr/>
          <a:lstStyle/>
          <a:p>
            <a:fld id="{FEC0A4AF-05B3-4190-8522-FF7A5FAC2A5A}" type="datetimeFigureOut">
              <a:rPr lang="en-US" smtClean="0"/>
              <a:t>3/11/2025</a:t>
            </a:fld>
            <a:endParaRPr lang="en-US"/>
          </a:p>
        </p:txBody>
      </p:sp>
      <p:sp>
        <p:nvSpPr>
          <p:cNvPr id="3" name="Footer Placeholder 2">
            <a:extLst>
              <a:ext uri="{FF2B5EF4-FFF2-40B4-BE49-F238E27FC236}">
                <a16:creationId xmlns:a16="http://schemas.microsoft.com/office/drawing/2014/main" id="{E481E4CC-49C2-2310-4A6C-D00E2C7A041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AD29E12-CFC5-BF55-EDDB-31C493DB9AB4}"/>
              </a:ext>
            </a:extLst>
          </p:cNvPr>
          <p:cNvSpPr>
            <a:spLocks noGrp="1"/>
          </p:cNvSpPr>
          <p:nvPr>
            <p:ph type="sldNum" sz="quarter" idx="12"/>
          </p:nvPr>
        </p:nvSpPr>
        <p:spPr/>
        <p:txBody>
          <a:bodyPr/>
          <a:lstStyle/>
          <a:p>
            <a:fld id="{87A0EC03-8FF5-4C80-B91E-7E089B84E6B2}" type="slidenum">
              <a:rPr lang="en-US" smtClean="0"/>
              <a:t>‹#›</a:t>
            </a:fld>
            <a:endParaRPr lang="en-US"/>
          </a:p>
        </p:txBody>
      </p:sp>
    </p:spTree>
    <p:extLst>
      <p:ext uri="{BB962C8B-B14F-4D97-AF65-F5344CB8AC3E}">
        <p14:creationId xmlns:p14="http://schemas.microsoft.com/office/powerpoint/2010/main" val="27090522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40F649-D803-9360-2D58-7A2E0A2F423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79454B2-DC51-2FE3-E4CB-4130524D09B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2F6FFDE-7CF0-C80B-34E6-D4D99B5E95F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B6566E2-C633-3BC3-A11C-1F1536FB3B68}"/>
              </a:ext>
            </a:extLst>
          </p:cNvPr>
          <p:cNvSpPr>
            <a:spLocks noGrp="1"/>
          </p:cNvSpPr>
          <p:nvPr>
            <p:ph type="dt" sz="half" idx="10"/>
          </p:nvPr>
        </p:nvSpPr>
        <p:spPr/>
        <p:txBody>
          <a:bodyPr/>
          <a:lstStyle/>
          <a:p>
            <a:fld id="{FEC0A4AF-05B3-4190-8522-FF7A5FAC2A5A}" type="datetimeFigureOut">
              <a:rPr lang="en-US" smtClean="0"/>
              <a:t>3/11/2025</a:t>
            </a:fld>
            <a:endParaRPr lang="en-US"/>
          </a:p>
        </p:txBody>
      </p:sp>
      <p:sp>
        <p:nvSpPr>
          <p:cNvPr id="6" name="Footer Placeholder 5">
            <a:extLst>
              <a:ext uri="{FF2B5EF4-FFF2-40B4-BE49-F238E27FC236}">
                <a16:creationId xmlns:a16="http://schemas.microsoft.com/office/drawing/2014/main" id="{E3EA95B2-F327-D7B0-CAC4-020028DA529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263A6E8-E166-A473-E9E9-CF2E265A60AD}"/>
              </a:ext>
            </a:extLst>
          </p:cNvPr>
          <p:cNvSpPr>
            <a:spLocks noGrp="1"/>
          </p:cNvSpPr>
          <p:nvPr>
            <p:ph type="sldNum" sz="quarter" idx="12"/>
          </p:nvPr>
        </p:nvSpPr>
        <p:spPr/>
        <p:txBody>
          <a:bodyPr/>
          <a:lstStyle/>
          <a:p>
            <a:fld id="{87A0EC03-8FF5-4C80-B91E-7E089B84E6B2}" type="slidenum">
              <a:rPr lang="en-US" smtClean="0"/>
              <a:t>‹#›</a:t>
            </a:fld>
            <a:endParaRPr lang="en-US"/>
          </a:p>
        </p:txBody>
      </p:sp>
    </p:spTree>
    <p:extLst>
      <p:ext uri="{BB962C8B-B14F-4D97-AF65-F5344CB8AC3E}">
        <p14:creationId xmlns:p14="http://schemas.microsoft.com/office/powerpoint/2010/main" val="11234753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76647-46D0-8A36-C2DD-191817687B2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FD3F7FF-E972-1FC1-B27D-D7726EEC599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C29738A-B52E-1471-F699-CEC8A8561E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79641FE-CC67-C41A-138F-893F3B5ED057}"/>
              </a:ext>
            </a:extLst>
          </p:cNvPr>
          <p:cNvSpPr>
            <a:spLocks noGrp="1"/>
          </p:cNvSpPr>
          <p:nvPr>
            <p:ph type="dt" sz="half" idx="10"/>
          </p:nvPr>
        </p:nvSpPr>
        <p:spPr/>
        <p:txBody>
          <a:bodyPr/>
          <a:lstStyle/>
          <a:p>
            <a:fld id="{FEC0A4AF-05B3-4190-8522-FF7A5FAC2A5A}" type="datetimeFigureOut">
              <a:rPr lang="en-US" smtClean="0"/>
              <a:t>3/11/2025</a:t>
            </a:fld>
            <a:endParaRPr lang="en-US"/>
          </a:p>
        </p:txBody>
      </p:sp>
      <p:sp>
        <p:nvSpPr>
          <p:cNvPr id="6" name="Footer Placeholder 5">
            <a:extLst>
              <a:ext uri="{FF2B5EF4-FFF2-40B4-BE49-F238E27FC236}">
                <a16:creationId xmlns:a16="http://schemas.microsoft.com/office/drawing/2014/main" id="{181F3FFC-91C9-28A8-FA36-B60CB5F8322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728DE15-FB1E-7CAD-82F8-788D53380921}"/>
              </a:ext>
            </a:extLst>
          </p:cNvPr>
          <p:cNvSpPr>
            <a:spLocks noGrp="1"/>
          </p:cNvSpPr>
          <p:nvPr>
            <p:ph type="sldNum" sz="quarter" idx="12"/>
          </p:nvPr>
        </p:nvSpPr>
        <p:spPr/>
        <p:txBody>
          <a:bodyPr/>
          <a:lstStyle/>
          <a:p>
            <a:fld id="{87A0EC03-8FF5-4C80-B91E-7E089B84E6B2}" type="slidenum">
              <a:rPr lang="en-US" smtClean="0"/>
              <a:t>‹#›</a:t>
            </a:fld>
            <a:endParaRPr lang="en-US"/>
          </a:p>
        </p:txBody>
      </p:sp>
    </p:spTree>
    <p:extLst>
      <p:ext uri="{BB962C8B-B14F-4D97-AF65-F5344CB8AC3E}">
        <p14:creationId xmlns:p14="http://schemas.microsoft.com/office/powerpoint/2010/main" val="29579921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460E66D-67BC-3068-EAAF-9D46571E26E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3AAB311-B395-A45D-825B-11D7A8104C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FC2EAE-86A8-C568-54CD-5C38018E10A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C0A4AF-05B3-4190-8522-FF7A5FAC2A5A}" type="datetimeFigureOut">
              <a:rPr lang="en-US" smtClean="0"/>
              <a:t>3/11/2025</a:t>
            </a:fld>
            <a:endParaRPr lang="en-US"/>
          </a:p>
        </p:txBody>
      </p:sp>
      <p:sp>
        <p:nvSpPr>
          <p:cNvPr id="5" name="Footer Placeholder 4">
            <a:extLst>
              <a:ext uri="{FF2B5EF4-FFF2-40B4-BE49-F238E27FC236}">
                <a16:creationId xmlns:a16="http://schemas.microsoft.com/office/drawing/2014/main" id="{73EC9C48-E74E-6A8D-4D01-9A1A735E107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71023F7-7BC7-5C06-7D83-C7F69EF2D89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A0EC03-8FF5-4C80-B91E-7E089B84E6B2}" type="slidenum">
              <a:rPr lang="en-US" smtClean="0"/>
              <a:t>‹#›</a:t>
            </a:fld>
            <a:endParaRPr lang="en-US"/>
          </a:p>
        </p:txBody>
      </p:sp>
    </p:spTree>
    <p:extLst>
      <p:ext uri="{BB962C8B-B14F-4D97-AF65-F5344CB8AC3E}">
        <p14:creationId xmlns:p14="http://schemas.microsoft.com/office/powerpoint/2010/main" val="6384344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osha.gov/workers" TargetMode="External"/><Relationship Id="rId2" Type="http://schemas.openxmlformats.org/officeDocument/2006/relationships/hyperlink" Target="http://www.osha.gov/as/opa/worker/employer-responsibility.html" TargetMode="External"/><Relationship Id="rId1" Type="http://schemas.openxmlformats.org/officeDocument/2006/relationships/slideLayout" Target="../slideLayouts/slideLayout7.xml"/><Relationship Id="rId6" Type="http://schemas.openxmlformats.org/officeDocument/2006/relationships/hyperlink" Target="https://www.osha.gov/" TargetMode="External"/><Relationship Id="rId5" Type="http://schemas.openxmlformats.org/officeDocument/2006/relationships/hyperlink" Target="https://www.osha.gov/contactus/bystate" TargetMode="External"/><Relationship Id="rId4" Type="http://schemas.openxmlformats.org/officeDocument/2006/relationships/hyperlink" Target="https://www.osha.gov/consultatio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2D139-2687-D736-8246-3B0528EB3D55}"/>
              </a:ext>
            </a:extLst>
          </p:cNvPr>
          <p:cNvSpPr>
            <a:spLocks noGrp="1"/>
          </p:cNvSpPr>
          <p:nvPr>
            <p:ph type="ctrTitle"/>
          </p:nvPr>
        </p:nvSpPr>
        <p:spPr/>
        <p:txBody>
          <a:bodyPr/>
          <a:lstStyle/>
          <a:p>
            <a:r>
              <a:rPr lang="en-US" dirty="0"/>
              <a:t>Medical Emergency</a:t>
            </a:r>
          </a:p>
        </p:txBody>
      </p:sp>
      <p:pic>
        <p:nvPicPr>
          <p:cNvPr id="3" name="Picture 2" descr="Logo&#10;&#10;Description automatically generated with medium confidence">
            <a:extLst>
              <a:ext uri="{FF2B5EF4-FFF2-40B4-BE49-F238E27FC236}">
                <a16:creationId xmlns:a16="http://schemas.microsoft.com/office/drawing/2014/main" id="{75965296-8AB5-4A87-A161-3CD58D5BF12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947830" y="3763479"/>
            <a:ext cx="2116361" cy="623218"/>
          </a:xfrm>
          <a:prstGeom prst="rect">
            <a:avLst/>
          </a:prstGeom>
          <a:noFill/>
          <a:ln>
            <a:noFill/>
          </a:ln>
        </p:spPr>
      </p:pic>
    </p:spTree>
    <p:extLst>
      <p:ext uri="{BB962C8B-B14F-4D97-AF65-F5344CB8AC3E}">
        <p14:creationId xmlns:p14="http://schemas.microsoft.com/office/powerpoint/2010/main" val="24123120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6D2588-087E-3059-337D-A5646432D935}"/>
              </a:ext>
            </a:extLst>
          </p:cNvPr>
          <p:cNvSpPr>
            <a:spLocks noGrp="1"/>
          </p:cNvSpPr>
          <p:nvPr>
            <p:ph type="title"/>
          </p:nvPr>
        </p:nvSpPr>
        <p:spPr/>
        <p:txBody>
          <a:bodyPr/>
          <a:lstStyle/>
          <a:p>
            <a:r>
              <a:rPr lang="en-US" dirty="0"/>
              <a:t>Steps to take in Medical Emergency</a:t>
            </a:r>
          </a:p>
        </p:txBody>
      </p:sp>
      <p:sp>
        <p:nvSpPr>
          <p:cNvPr id="3" name="Content Placeholder 2">
            <a:extLst>
              <a:ext uri="{FF2B5EF4-FFF2-40B4-BE49-F238E27FC236}">
                <a16:creationId xmlns:a16="http://schemas.microsoft.com/office/drawing/2014/main" id="{58195CC4-175F-D1D7-4FED-DD63FC55059E}"/>
              </a:ext>
            </a:extLst>
          </p:cNvPr>
          <p:cNvSpPr>
            <a:spLocks noGrp="1"/>
          </p:cNvSpPr>
          <p:nvPr>
            <p:ph idx="1"/>
          </p:nvPr>
        </p:nvSpPr>
        <p:spPr/>
        <p:txBody>
          <a:bodyPr/>
          <a:lstStyle/>
          <a:p>
            <a:r>
              <a:rPr lang="en-US" dirty="0"/>
              <a:t>Call for Help</a:t>
            </a:r>
          </a:p>
          <a:p>
            <a:endParaRPr lang="en-US" dirty="0"/>
          </a:p>
          <a:p>
            <a:r>
              <a:rPr lang="en-US" dirty="0"/>
              <a:t>Call 911 if you can</a:t>
            </a:r>
          </a:p>
          <a:p>
            <a:endParaRPr lang="en-US" dirty="0"/>
          </a:p>
          <a:p>
            <a:r>
              <a:rPr lang="en-US" dirty="0"/>
              <a:t>911 Operator want to know Status</a:t>
            </a:r>
          </a:p>
          <a:p>
            <a:endParaRPr lang="en-US" dirty="0"/>
          </a:p>
          <a:p>
            <a:r>
              <a:rPr lang="en-US" dirty="0"/>
              <a:t>911 Operator – will ask someone to stay by victim until Emergency Responders arrive</a:t>
            </a:r>
          </a:p>
        </p:txBody>
      </p:sp>
    </p:spTree>
    <p:extLst>
      <p:ext uri="{BB962C8B-B14F-4D97-AF65-F5344CB8AC3E}">
        <p14:creationId xmlns:p14="http://schemas.microsoft.com/office/powerpoint/2010/main" val="30232520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F0A4FC-281A-BC3E-EBD4-321872025967}"/>
              </a:ext>
            </a:extLst>
          </p:cNvPr>
          <p:cNvSpPr>
            <a:spLocks noGrp="1"/>
          </p:cNvSpPr>
          <p:nvPr>
            <p:ph type="title"/>
          </p:nvPr>
        </p:nvSpPr>
        <p:spPr/>
        <p:txBody>
          <a:bodyPr/>
          <a:lstStyle/>
          <a:p>
            <a:r>
              <a:rPr lang="en-US" dirty="0"/>
              <a:t>1</a:t>
            </a:r>
            <a:r>
              <a:rPr lang="en-US" baseline="30000" dirty="0"/>
              <a:t>st</a:t>
            </a:r>
            <a:r>
              <a:rPr lang="en-US" dirty="0"/>
              <a:t> Aid Kits</a:t>
            </a:r>
          </a:p>
        </p:txBody>
      </p:sp>
      <p:sp>
        <p:nvSpPr>
          <p:cNvPr id="3" name="Content Placeholder 2">
            <a:extLst>
              <a:ext uri="{FF2B5EF4-FFF2-40B4-BE49-F238E27FC236}">
                <a16:creationId xmlns:a16="http://schemas.microsoft.com/office/drawing/2014/main" id="{C2B4336F-A7E3-5F69-A7FD-A2C356E529D1}"/>
              </a:ext>
            </a:extLst>
          </p:cNvPr>
          <p:cNvSpPr>
            <a:spLocks noGrp="1"/>
          </p:cNvSpPr>
          <p:nvPr>
            <p:ph idx="1"/>
          </p:nvPr>
        </p:nvSpPr>
        <p:spPr/>
        <p:txBody>
          <a:bodyPr/>
          <a:lstStyle/>
          <a:p>
            <a:pPr marL="355600" indent="-228600">
              <a:lnSpc>
                <a:spcPct val="100000"/>
              </a:lnSpc>
              <a:spcBef>
                <a:spcPts val="1200"/>
              </a:spcBef>
              <a:buFont typeface="Arial"/>
              <a:buChar char="•"/>
              <a:tabLst>
                <a:tab pos="355600" algn="l"/>
              </a:tabLst>
            </a:pPr>
            <a:r>
              <a:rPr lang="en-US" dirty="0">
                <a:latin typeface="Calibri"/>
                <a:cs typeface="Calibri"/>
              </a:rPr>
              <a:t>Required</a:t>
            </a:r>
            <a:r>
              <a:rPr lang="en-US" spc="-55" dirty="0">
                <a:latin typeface="Calibri"/>
                <a:cs typeface="Calibri"/>
              </a:rPr>
              <a:t> </a:t>
            </a:r>
            <a:r>
              <a:rPr lang="en-US" dirty="0">
                <a:latin typeface="Calibri"/>
                <a:cs typeface="Calibri"/>
              </a:rPr>
              <a:t>where</a:t>
            </a:r>
            <a:r>
              <a:rPr lang="en-US" spc="-50" dirty="0">
                <a:latin typeface="Calibri"/>
                <a:cs typeface="Calibri"/>
              </a:rPr>
              <a:t> </a:t>
            </a:r>
            <a:r>
              <a:rPr lang="en-US" dirty="0">
                <a:latin typeface="Calibri"/>
                <a:cs typeface="Calibri"/>
              </a:rPr>
              <a:t>there</a:t>
            </a:r>
            <a:r>
              <a:rPr lang="en-US" spc="-35" dirty="0">
                <a:latin typeface="Calibri"/>
                <a:cs typeface="Calibri"/>
              </a:rPr>
              <a:t> </a:t>
            </a:r>
            <a:r>
              <a:rPr lang="en-US" dirty="0">
                <a:latin typeface="Calibri"/>
                <a:cs typeface="Calibri"/>
              </a:rPr>
              <a:t>is</a:t>
            </a:r>
            <a:r>
              <a:rPr lang="en-US" spc="-40" dirty="0">
                <a:latin typeface="Calibri"/>
                <a:cs typeface="Calibri"/>
              </a:rPr>
              <a:t> </a:t>
            </a:r>
            <a:r>
              <a:rPr lang="en-US" dirty="0">
                <a:latin typeface="Calibri"/>
                <a:cs typeface="Calibri"/>
              </a:rPr>
              <a:t>no</a:t>
            </a:r>
            <a:r>
              <a:rPr lang="en-US" spc="-30" dirty="0">
                <a:latin typeface="Calibri"/>
                <a:cs typeface="Calibri"/>
              </a:rPr>
              <a:t> </a:t>
            </a:r>
            <a:r>
              <a:rPr lang="en-US" spc="-10" dirty="0">
                <a:latin typeface="Calibri"/>
                <a:cs typeface="Calibri"/>
              </a:rPr>
              <a:t>on-</a:t>
            </a:r>
            <a:r>
              <a:rPr lang="en-US" dirty="0">
                <a:latin typeface="Calibri"/>
                <a:cs typeface="Calibri"/>
              </a:rPr>
              <a:t>site</a:t>
            </a:r>
            <a:r>
              <a:rPr lang="en-US" spc="-35" dirty="0">
                <a:latin typeface="Calibri"/>
                <a:cs typeface="Calibri"/>
              </a:rPr>
              <a:t> </a:t>
            </a:r>
            <a:r>
              <a:rPr lang="en-US" dirty="0">
                <a:latin typeface="Calibri"/>
                <a:cs typeface="Calibri"/>
              </a:rPr>
              <a:t>health</a:t>
            </a:r>
            <a:r>
              <a:rPr lang="en-US" spc="-50" dirty="0">
                <a:latin typeface="Calibri"/>
                <a:cs typeface="Calibri"/>
              </a:rPr>
              <a:t> </a:t>
            </a:r>
            <a:r>
              <a:rPr lang="en-US" spc="-20" dirty="0">
                <a:latin typeface="Calibri"/>
                <a:cs typeface="Calibri"/>
              </a:rPr>
              <a:t>unit</a:t>
            </a:r>
            <a:endParaRPr lang="en-US" dirty="0">
              <a:latin typeface="Calibri"/>
              <a:cs typeface="Calibri"/>
            </a:endParaRPr>
          </a:p>
          <a:p>
            <a:pPr marL="355600" marR="130175" indent="-228600">
              <a:lnSpc>
                <a:spcPct val="100000"/>
              </a:lnSpc>
              <a:spcBef>
                <a:spcPts val="1200"/>
              </a:spcBef>
              <a:buFont typeface="Arial"/>
              <a:buChar char="•"/>
              <a:tabLst>
                <a:tab pos="355600" algn="l"/>
              </a:tabLst>
            </a:pPr>
            <a:r>
              <a:rPr lang="en-US" dirty="0">
                <a:latin typeface="Calibri"/>
                <a:cs typeface="Calibri"/>
              </a:rPr>
              <a:t>You employer</a:t>
            </a:r>
            <a:r>
              <a:rPr lang="en-US" spc="-60" dirty="0">
                <a:latin typeface="Calibri"/>
                <a:cs typeface="Calibri"/>
              </a:rPr>
              <a:t> </a:t>
            </a:r>
            <a:r>
              <a:rPr lang="en-US" dirty="0">
                <a:latin typeface="Calibri"/>
                <a:cs typeface="Calibri"/>
              </a:rPr>
              <a:t>shall</a:t>
            </a:r>
            <a:r>
              <a:rPr lang="en-US" spc="-45" dirty="0">
                <a:latin typeface="Calibri"/>
                <a:cs typeface="Calibri"/>
              </a:rPr>
              <a:t> </a:t>
            </a:r>
            <a:r>
              <a:rPr lang="en-US" dirty="0">
                <a:latin typeface="Calibri"/>
                <a:cs typeface="Calibri"/>
              </a:rPr>
              <a:t>provide</a:t>
            </a:r>
            <a:r>
              <a:rPr lang="en-US" spc="-55" dirty="0">
                <a:latin typeface="Calibri"/>
                <a:cs typeface="Calibri"/>
              </a:rPr>
              <a:t> </a:t>
            </a:r>
            <a:r>
              <a:rPr lang="en-US" dirty="0">
                <a:latin typeface="Calibri"/>
                <a:cs typeface="Calibri"/>
              </a:rPr>
              <a:t>access</a:t>
            </a:r>
            <a:r>
              <a:rPr lang="en-US" spc="-45" dirty="0">
                <a:latin typeface="Calibri"/>
                <a:cs typeface="Calibri"/>
              </a:rPr>
              <a:t> </a:t>
            </a:r>
            <a:r>
              <a:rPr lang="en-US" dirty="0">
                <a:latin typeface="Calibri"/>
                <a:cs typeface="Calibri"/>
              </a:rPr>
              <a:t>to</a:t>
            </a:r>
            <a:r>
              <a:rPr lang="en-US" spc="-50" dirty="0">
                <a:latin typeface="Calibri"/>
                <a:cs typeface="Calibri"/>
              </a:rPr>
              <a:t> </a:t>
            </a:r>
            <a:r>
              <a:rPr lang="en-US" dirty="0">
                <a:latin typeface="Calibri"/>
                <a:cs typeface="Calibri"/>
              </a:rPr>
              <a:t>adequate</a:t>
            </a:r>
            <a:r>
              <a:rPr lang="en-US" spc="-45" dirty="0">
                <a:latin typeface="Calibri"/>
                <a:cs typeface="Calibri"/>
              </a:rPr>
              <a:t> </a:t>
            </a:r>
            <a:r>
              <a:rPr lang="en-US" dirty="0">
                <a:latin typeface="Calibri"/>
                <a:cs typeface="Calibri"/>
              </a:rPr>
              <a:t>first</a:t>
            </a:r>
            <a:r>
              <a:rPr lang="en-US" spc="-55" dirty="0">
                <a:latin typeface="Calibri"/>
                <a:cs typeface="Calibri"/>
              </a:rPr>
              <a:t> </a:t>
            </a:r>
            <a:r>
              <a:rPr lang="en-US" spc="-25" dirty="0">
                <a:latin typeface="Calibri"/>
                <a:cs typeface="Calibri"/>
              </a:rPr>
              <a:t>aid </a:t>
            </a:r>
            <a:r>
              <a:rPr lang="en-US" dirty="0">
                <a:latin typeface="Calibri"/>
                <a:cs typeface="Calibri"/>
              </a:rPr>
              <a:t>supplies</a:t>
            </a:r>
            <a:r>
              <a:rPr lang="en-US" spc="-30" dirty="0">
                <a:latin typeface="Calibri"/>
                <a:cs typeface="Calibri"/>
              </a:rPr>
              <a:t> </a:t>
            </a:r>
            <a:r>
              <a:rPr lang="en-US" dirty="0">
                <a:latin typeface="Calibri"/>
                <a:cs typeface="Calibri"/>
              </a:rPr>
              <a:t>that</a:t>
            </a:r>
            <a:r>
              <a:rPr lang="en-US" spc="-20" dirty="0">
                <a:latin typeface="Calibri"/>
                <a:cs typeface="Calibri"/>
              </a:rPr>
              <a:t> </a:t>
            </a:r>
            <a:r>
              <a:rPr lang="en-US" dirty="0">
                <a:latin typeface="Calibri"/>
                <a:cs typeface="Calibri"/>
              </a:rPr>
              <a:t>meet</a:t>
            </a:r>
            <a:r>
              <a:rPr lang="en-US" spc="-25" dirty="0">
                <a:latin typeface="Calibri"/>
                <a:cs typeface="Calibri"/>
              </a:rPr>
              <a:t> </a:t>
            </a:r>
            <a:r>
              <a:rPr lang="en-US" dirty="0">
                <a:latin typeface="Calibri"/>
                <a:cs typeface="Calibri"/>
              </a:rPr>
              <a:t>minimum</a:t>
            </a:r>
            <a:r>
              <a:rPr lang="en-US" spc="-20" dirty="0">
                <a:latin typeface="Calibri"/>
                <a:cs typeface="Calibri"/>
              </a:rPr>
              <a:t> </a:t>
            </a:r>
            <a:r>
              <a:rPr lang="en-US" dirty="0">
                <a:latin typeface="Calibri"/>
                <a:cs typeface="Calibri"/>
              </a:rPr>
              <a:t>ANSI</a:t>
            </a:r>
            <a:r>
              <a:rPr lang="en-US" spc="-20" dirty="0">
                <a:latin typeface="Calibri"/>
                <a:cs typeface="Calibri"/>
              </a:rPr>
              <a:t> </a:t>
            </a:r>
            <a:r>
              <a:rPr lang="en-US" spc="-10" dirty="0">
                <a:latin typeface="Calibri"/>
                <a:cs typeface="Calibri"/>
              </a:rPr>
              <a:t>Z308.1- </a:t>
            </a:r>
            <a:r>
              <a:rPr lang="en-US" dirty="0">
                <a:latin typeface="Calibri"/>
                <a:cs typeface="Calibri"/>
              </a:rPr>
              <a:t>1998</a:t>
            </a:r>
            <a:r>
              <a:rPr lang="en-US" spc="15" dirty="0">
                <a:latin typeface="Calibri"/>
                <a:cs typeface="Calibri"/>
              </a:rPr>
              <a:t> </a:t>
            </a:r>
            <a:r>
              <a:rPr lang="en-US" spc="-10" dirty="0">
                <a:latin typeface="Calibri"/>
                <a:cs typeface="Calibri"/>
              </a:rPr>
              <a:t>requirements.</a:t>
            </a:r>
            <a:endParaRPr lang="en-US" dirty="0">
              <a:latin typeface="Calibri"/>
              <a:cs typeface="Calibri"/>
            </a:endParaRPr>
          </a:p>
          <a:p>
            <a:pPr marL="355600" marR="438150" indent="-228600">
              <a:lnSpc>
                <a:spcPct val="100000"/>
              </a:lnSpc>
              <a:spcBef>
                <a:spcPts val="1200"/>
              </a:spcBef>
              <a:buFont typeface="Arial"/>
              <a:buChar char="•"/>
              <a:tabLst>
                <a:tab pos="355600" algn="l"/>
              </a:tabLst>
            </a:pPr>
            <a:r>
              <a:rPr lang="en-US" dirty="0">
                <a:latin typeface="Calibri"/>
                <a:cs typeface="Calibri"/>
              </a:rPr>
              <a:t>Additional</a:t>
            </a:r>
            <a:r>
              <a:rPr lang="en-US" spc="-40" dirty="0">
                <a:latin typeface="Calibri"/>
                <a:cs typeface="Calibri"/>
              </a:rPr>
              <a:t> </a:t>
            </a:r>
            <a:r>
              <a:rPr lang="en-US" dirty="0">
                <a:latin typeface="Calibri"/>
                <a:cs typeface="Calibri"/>
              </a:rPr>
              <a:t>items</a:t>
            </a:r>
            <a:r>
              <a:rPr lang="en-US" spc="-30" dirty="0">
                <a:latin typeface="Calibri"/>
                <a:cs typeface="Calibri"/>
              </a:rPr>
              <a:t> </a:t>
            </a:r>
            <a:r>
              <a:rPr lang="en-US" dirty="0">
                <a:latin typeface="Calibri"/>
                <a:cs typeface="Calibri"/>
              </a:rPr>
              <a:t>may</a:t>
            </a:r>
            <a:r>
              <a:rPr lang="en-US" spc="-40" dirty="0">
                <a:latin typeface="Calibri"/>
                <a:cs typeface="Calibri"/>
              </a:rPr>
              <a:t> </a:t>
            </a:r>
            <a:r>
              <a:rPr lang="en-US" dirty="0">
                <a:latin typeface="Calibri"/>
                <a:cs typeface="Calibri"/>
              </a:rPr>
              <a:t>be</a:t>
            </a:r>
            <a:r>
              <a:rPr lang="en-US" spc="-25" dirty="0">
                <a:latin typeface="Calibri"/>
                <a:cs typeface="Calibri"/>
              </a:rPr>
              <a:t> </a:t>
            </a:r>
            <a:r>
              <a:rPr lang="en-US" dirty="0">
                <a:latin typeface="Calibri"/>
                <a:cs typeface="Calibri"/>
              </a:rPr>
              <a:t>included</a:t>
            </a:r>
            <a:r>
              <a:rPr lang="en-US" spc="-20" dirty="0">
                <a:latin typeface="Calibri"/>
                <a:cs typeface="Calibri"/>
              </a:rPr>
              <a:t> </a:t>
            </a:r>
            <a:r>
              <a:rPr lang="en-US" dirty="0">
                <a:latin typeface="Calibri"/>
                <a:cs typeface="Calibri"/>
              </a:rPr>
              <a:t>based</a:t>
            </a:r>
            <a:r>
              <a:rPr lang="en-US" spc="-30" dirty="0">
                <a:latin typeface="Calibri"/>
                <a:cs typeface="Calibri"/>
              </a:rPr>
              <a:t> </a:t>
            </a:r>
            <a:r>
              <a:rPr lang="en-US" spc="-25" dirty="0">
                <a:latin typeface="Calibri"/>
                <a:cs typeface="Calibri"/>
              </a:rPr>
              <a:t>on </a:t>
            </a:r>
            <a:r>
              <a:rPr lang="en-US" dirty="0">
                <a:latin typeface="Calibri"/>
                <a:cs typeface="Calibri"/>
              </a:rPr>
              <a:t>existing</a:t>
            </a:r>
            <a:r>
              <a:rPr lang="en-US" spc="-75" dirty="0">
                <a:latin typeface="Calibri"/>
                <a:cs typeface="Calibri"/>
              </a:rPr>
              <a:t> </a:t>
            </a:r>
            <a:r>
              <a:rPr lang="en-US" dirty="0">
                <a:latin typeface="Calibri"/>
                <a:cs typeface="Calibri"/>
              </a:rPr>
              <a:t>hazards</a:t>
            </a:r>
            <a:r>
              <a:rPr lang="en-US" spc="-55" dirty="0">
                <a:latin typeface="Calibri"/>
                <a:cs typeface="Calibri"/>
              </a:rPr>
              <a:t> </a:t>
            </a:r>
            <a:r>
              <a:rPr lang="en-US" dirty="0">
                <a:latin typeface="Calibri"/>
                <a:cs typeface="Calibri"/>
              </a:rPr>
              <a:t>in</a:t>
            </a:r>
            <a:r>
              <a:rPr lang="en-US" spc="-55" dirty="0">
                <a:latin typeface="Calibri"/>
                <a:cs typeface="Calibri"/>
              </a:rPr>
              <a:t> </a:t>
            </a:r>
            <a:r>
              <a:rPr lang="en-US" dirty="0">
                <a:latin typeface="Calibri"/>
                <a:cs typeface="Calibri"/>
              </a:rPr>
              <a:t>the</a:t>
            </a:r>
            <a:r>
              <a:rPr lang="en-US" spc="-50" dirty="0">
                <a:latin typeface="Calibri"/>
                <a:cs typeface="Calibri"/>
              </a:rPr>
              <a:t> </a:t>
            </a:r>
            <a:r>
              <a:rPr lang="en-US" spc="-10" dirty="0">
                <a:latin typeface="Calibri"/>
                <a:cs typeface="Calibri"/>
              </a:rPr>
              <a:t>workplace</a:t>
            </a:r>
            <a:endParaRPr lang="en-US" dirty="0">
              <a:latin typeface="Calibri"/>
              <a:cs typeface="Calibri"/>
            </a:endParaRPr>
          </a:p>
          <a:p>
            <a:pPr marL="355600" indent="-228600">
              <a:lnSpc>
                <a:spcPct val="100000"/>
              </a:lnSpc>
              <a:spcBef>
                <a:spcPts val="1205"/>
              </a:spcBef>
              <a:buFont typeface="Arial"/>
              <a:buChar char="•"/>
              <a:tabLst>
                <a:tab pos="355600" algn="l"/>
              </a:tabLst>
            </a:pPr>
            <a:r>
              <a:rPr lang="en-US" dirty="0">
                <a:latin typeface="Calibri"/>
                <a:cs typeface="Calibri"/>
              </a:rPr>
              <a:t>You should have one in your work vehicle or onsite</a:t>
            </a:r>
          </a:p>
          <a:p>
            <a:pPr marL="355600" indent="-228600">
              <a:lnSpc>
                <a:spcPct val="100000"/>
              </a:lnSpc>
              <a:spcBef>
                <a:spcPts val="1205"/>
              </a:spcBef>
              <a:buFont typeface="Arial"/>
              <a:buChar char="•"/>
              <a:tabLst>
                <a:tab pos="355600" algn="l"/>
              </a:tabLst>
            </a:pPr>
            <a:r>
              <a:rPr lang="en-US" dirty="0">
                <a:latin typeface="Calibri"/>
                <a:cs typeface="Calibri"/>
              </a:rPr>
              <a:t>Inspect It!</a:t>
            </a:r>
          </a:p>
          <a:p>
            <a:endParaRPr lang="en-US" dirty="0"/>
          </a:p>
        </p:txBody>
      </p:sp>
    </p:spTree>
    <p:extLst>
      <p:ext uri="{BB962C8B-B14F-4D97-AF65-F5344CB8AC3E}">
        <p14:creationId xmlns:p14="http://schemas.microsoft.com/office/powerpoint/2010/main" val="10329758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1EF459-8E14-6F30-E1D8-DAA3C4457219}"/>
              </a:ext>
            </a:extLst>
          </p:cNvPr>
          <p:cNvSpPr>
            <a:spLocks noGrp="1"/>
          </p:cNvSpPr>
          <p:nvPr>
            <p:ph type="title"/>
          </p:nvPr>
        </p:nvSpPr>
        <p:spPr/>
        <p:txBody>
          <a:bodyPr/>
          <a:lstStyle/>
          <a:p>
            <a:r>
              <a:rPr lang="en-US" dirty="0"/>
              <a:t>1</a:t>
            </a:r>
            <a:r>
              <a:rPr lang="en-US" baseline="30000" dirty="0"/>
              <a:t>st</a:t>
            </a:r>
            <a:r>
              <a:rPr lang="en-US" dirty="0"/>
              <a:t> Aid Kit</a:t>
            </a:r>
          </a:p>
        </p:txBody>
      </p:sp>
      <p:pic>
        <p:nvPicPr>
          <p:cNvPr id="9" name="Content Placeholder 8">
            <a:extLst>
              <a:ext uri="{FF2B5EF4-FFF2-40B4-BE49-F238E27FC236}">
                <a16:creationId xmlns:a16="http://schemas.microsoft.com/office/drawing/2014/main" id="{8B659967-757F-FB2C-3E20-A4B5CD238185}"/>
              </a:ext>
            </a:extLst>
          </p:cNvPr>
          <p:cNvPicPr>
            <a:picLocks noGrp="1" noChangeAspect="1"/>
          </p:cNvPicPr>
          <p:nvPr>
            <p:ph idx="1"/>
          </p:nvPr>
        </p:nvPicPr>
        <p:blipFill>
          <a:blip r:embed="rId2"/>
          <a:stretch>
            <a:fillRect/>
          </a:stretch>
        </p:blipFill>
        <p:spPr>
          <a:xfrm>
            <a:off x="3948013" y="257477"/>
            <a:ext cx="7575293" cy="6245952"/>
          </a:xfrm>
        </p:spPr>
      </p:pic>
      <p:sp>
        <p:nvSpPr>
          <p:cNvPr id="10" name="TextBox 9">
            <a:extLst>
              <a:ext uri="{FF2B5EF4-FFF2-40B4-BE49-F238E27FC236}">
                <a16:creationId xmlns:a16="http://schemas.microsoft.com/office/drawing/2014/main" id="{DAFA5F03-306C-846C-D627-081B140B0E0C}"/>
              </a:ext>
            </a:extLst>
          </p:cNvPr>
          <p:cNvSpPr txBox="1"/>
          <p:nvPr/>
        </p:nvSpPr>
        <p:spPr>
          <a:xfrm>
            <a:off x="696286" y="4244829"/>
            <a:ext cx="2525086" cy="646331"/>
          </a:xfrm>
          <a:prstGeom prst="rect">
            <a:avLst/>
          </a:prstGeom>
          <a:noFill/>
          <a:ln>
            <a:solidFill>
              <a:schemeClr val="tx1"/>
            </a:solidFill>
          </a:ln>
        </p:spPr>
        <p:txBody>
          <a:bodyPr wrap="square" rtlCol="0">
            <a:spAutoFit/>
          </a:bodyPr>
          <a:lstStyle/>
          <a:p>
            <a:r>
              <a:rPr lang="en-US" dirty="0"/>
              <a:t>You need more wash solution.  Trust Me!</a:t>
            </a:r>
          </a:p>
        </p:txBody>
      </p:sp>
      <p:cxnSp>
        <p:nvCxnSpPr>
          <p:cNvPr id="12" name="Straight Arrow Connector 11">
            <a:extLst>
              <a:ext uri="{FF2B5EF4-FFF2-40B4-BE49-F238E27FC236}">
                <a16:creationId xmlns:a16="http://schemas.microsoft.com/office/drawing/2014/main" id="{1B6A911D-BA0C-D900-0325-7908EBAB253D}"/>
              </a:ext>
            </a:extLst>
          </p:cNvPr>
          <p:cNvCxnSpPr/>
          <p:nvPr/>
        </p:nvCxnSpPr>
        <p:spPr>
          <a:xfrm flipV="1">
            <a:off x="2276669" y="3956178"/>
            <a:ext cx="1866123" cy="251327"/>
          </a:xfrm>
          <a:prstGeom prst="straightConnector1">
            <a:avLst/>
          </a:prstGeom>
          <a:ln w="317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301325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1E0EDE-C7F1-3CA5-683C-560DFC0FC06A}"/>
              </a:ext>
            </a:extLst>
          </p:cNvPr>
          <p:cNvSpPr>
            <a:spLocks noGrp="1"/>
          </p:cNvSpPr>
          <p:nvPr>
            <p:ph type="title"/>
          </p:nvPr>
        </p:nvSpPr>
        <p:spPr/>
        <p:txBody>
          <a:bodyPr/>
          <a:lstStyle/>
          <a:p>
            <a:r>
              <a:rPr lang="en-US" dirty="0"/>
              <a:t>Step to take if you get debris in your eye</a:t>
            </a:r>
          </a:p>
        </p:txBody>
      </p:sp>
      <p:sp>
        <p:nvSpPr>
          <p:cNvPr id="3" name="Content Placeholder 2">
            <a:extLst>
              <a:ext uri="{FF2B5EF4-FFF2-40B4-BE49-F238E27FC236}">
                <a16:creationId xmlns:a16="http://schemas.microsoft.com/office/drawing/2014/main" id="{FA17731D-1F38-DD70-62E1-D3EBE21E307F}"/>
              </a:ext>
            </a:extLst>
          </p:cNvPr>
          <p:cNvSpPr>
            <a:spLocks noGrp="1"/>
          </p:cNvSpPr>
          <p:nvPr>
            <p:ph idx="1"/>
          </p:nvPr>
        </p:nvSpPr>
        <p:spPr/>
        <p:txBody>
          <a:bodyPr/>
          <a:lstStyle/>
          <a:p>
            <a:r>
              <a:rPr lang="en-US" dirty="0"/>
              <a:t>Remain calm</a:t>
            </a:r>
          </a:p>
          <a:p>
            <a:r>
              <a:rPr lang="en-US" dirty="0"/>
              <a:t>Don’t rub your eyes</a:t>
            </a:r>
          </a:p>
          <a:p>
            <a:r>
              <a:rPr lang="en-US" dirty="0"/>
              <a:t>Don’t move unless you have some vision</a:t>
            </a:r>
          </a:p>
          <a:p>
            <a:r>
              <a:rPr lang="en-US" dirty="0"/>
              <a:t>Locate the Eye Wash Bottle (this is why you should have a 1</a:t>
            </a:r>
            <a:r>
              <a:rPr lang="en-US" baseline="30000" dirty="0"/>
              <a:t>st</a:t>
            </a:r>
            <a:r>
              <a:rPr lang="en-US" dirty="0"/>
              <a:t> Aid Kit nearby)</a:t>
            </a:r>
          </a:p>
          <a:p>
            <a:r>
              <a:rPr lang="en-US" dirty="0"/>
              <a:t>Tilt head back a little and flush with Eye Wash Bottle</a:t>
            </a:r>
          </a:p>
        </p:txBody>
      </p:sp>
    </p:spTree>
    <p:extLst>
      <p:ext uri="{BB962C8B-B14F-4D97-AF65-F5344CB8AC3E}">
        <p14:creationId xmlns:p14="http://schemas.microsoft.com/office/powerpoint/2010/main" val="41111901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D15770-B279-A2F9-EAD7-D374068831EC}"/>
              </a:ext>
            </a:extLst>
          </p:cNvPr>
          <p:cNvSpPr>
            <a:spLocks noGrp="1"/>
          </p:cNvSpPr>
          <p:nvPr>
            <p:ph type="title"/>
          </p:nvPr>
        </p:nvSpPr>
        <p:spPr/>
        <p:txBody>
          <a:bodyPr/>
          <a:lstStyle/>
          <a:p>
            <a:r>
              <a:rPr lang="en-US" dirty="0"/>
              <a:t>AED Programs</a:t>
            </a:r>
          </a:p>
        </p:txBody>
      </p:sp>
      <p:sp>
        <p:nvSpPr>
          <p:cNvPr id="3" name="Content Placeholder 2">
            <a:extLst>
              <a:ext uri="{FF2B5EF4-FFF2-40B4-BE49-F238E27FC236}">
                <a16:creationId xmlns:a16="http://schemas.microsoft.com/office/drawing/2014/main" id="{8FA3B2C2-23EE-7816-E66F-B475AC1CC1E3}"/>
              </a:ext>
            </a:extLst>
          </p:cNvPr>
          <p:cNvSpPr>
            <a:spLocks noGrp="1"/>
          </p:cNvSpPr>
          <p:nvPr>
            <p:ph idx="1"/>
          </p:nvPr>
        </p:nvSpPr>
        <p:spPr/>
        <p:txBody>
          <a:bodyPr/>
          <a:lstStyle/>
          <a:p>
            <a:r>
              <a:rPr lang="en-US" dirty="0">
                <a:latin typeface="Calibri" panose="020F0502020204030204" pitchFamily="34" charset="0"/>
                <a:cs typeface="Calibri" panose="020F0502020204030204" pitchFamily="34" charset="0"/>
              </a:rPr>
              <a:t>Required if medical treatment (Ambulance) more than 5 minutes away</a:t>
            </a:r>
          </a:p>
          <a:p>
            <a:r>
              <a:rPr lang="en-US" dirty="0">
                <a:latin typeface="Calibri" panose="020F0502020204030204" pitchFamily="34" charset="0"/>
                <a:cs typeface="Calibri" panose="020F0502020204030204" pitchFamily="34" charset="0"/>
              </a:rPr>
              <a:t>Many sites will have one in the building</a:t>
            </a:r>
          </a:p>
          <a:p>
            <a:r>
              <a:rPr lang="en-US" dirty="0">
                <a:latin typeface="Calibri" panose="020F0502020204030204" pitchFamily="34" charset="0"/>
                <a:cs typeface="Calibri" panose="020F0502020204030204" pitchFamily="34" charset="0"/>
              </a:rPr>
              <a:t>Host should Inspected daily</a:t>
            </a:r>
          </a:p>
          <a:p>
            <a:r>
              <a:rPr lang="en-US" dirty="0" err="1">
                <a:latin typeface="Calibri" panose="020F0502020204030204" pitchFamily="34" charset="0"/>
                <a:cs typeface="Calibri" panose="020F0502020204030204" pitchFamily="34" charset="0"/>
              </a:rPr>
              <a:t>Manf</a:t>
            </a:r>
            <a:r>
              <a:rPr lang="en-US" dirty="0">
                <a:latin typeface="Calibri" panose="020F0502020204030204" pitchFamily="34" charset="0"/>
                <a:cs typeface="Calibri" panose="020F0502020204030204" pitchFamily="34" charset="0"/>
              </a:rPr>
              <a:t>. Inspection yearly</a:t>
            </a:r>
          </a:p>
          <a:p>
            <a:r>
              <a:rPr lang="en-US" dirty="0">
                <a:latin typeface="Calibri" panose="020F0502020204030204" pitchFamily="34" charset="0"/>
                <a:cs typeface="Calibri" panose="020F0502020204030204" pitchFamily="34" charset="0"/>
              </a:rPr>
              <a:t>Includes 1</a:t>
            </a:r>
            <a:r>
              <a:rPr lang="en-US" baseline="30000" dirty="0">
                <a:latin typeface="Calibri" panose="020F0502020204030204" pitchFamily="34" charset="0"/>
                <a:cs typeface="Calibri" panose="020F0502020204030204" pitchFamily="34" charset="0"/>
              </a:rPr>
              <a:t>st</a:t>
            </a:r>
            <a:r>
              <a:rPr lang="en-US" dirty="0">
                <a:latin typeface="Calibri" panose="020F0502020204030204" pitchFamily="34" charset="0"/>
                <a:cs typeface="Calibri" panose="020F0502020204030204" pitchFamily="34" charset="0"/>
              </a:rPr>
              <a:t> Aid – so Host may have people to administer 1</a:t>
            </a:r>
            <a:r>
              <a:rPr lang="en-US" baseline="30000" dirty="0">
                <a:latin typeface="Calibri" panose="020F0502020204030204" pitchFamily="34" charset="0"/>
                <a:cs typeface="Calibri" panose="020F0502020204030204" pitchFamily="34" charset="0"/>
              </a:rPr>
              <a:t>st</a:t>
            </a:r>
            <a:r>
              <a:rPr lang="en-US" dirty="0">
                <a:latin typeface="Calibri" panose="020F0502020204030204" pitchFamily="34" charset="0"/>
                <a:cs typeface="Calibri" panose="020F0502020204030204" pitchFamily="34" charset="0"/>
              </a:rPr>
              <a:t> Aid</a:t>
            </a:r>
          </a:p>
          <a:p>
            <a:endParaRPr lang="en-US" dirty="0"/>
          </a:p>
        </p:txBody>
      </p:sp>
    </p:spTree>
    <p:extLst>
      <p:ext uri="{BB962C8B-B14F-4D97-AF65-F5344CB8AC3E}">
        <p14:creationId xmlns:p14="http://schemas.microsoft.com/office/powerpoint/2010/main" val="14227503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0D74B9-35F7-00A8-014A-F8380A5B730F}"/>
              </a:ext>
            </a:extLst>
          </p:cNvPr>
          <p:cNvSpPr>
            <a:spLocks noGrp="1"/>
          </p:cNvSpPr>
          <p:nvPr>
            <p:ph type="title"/>
          </p:nvPr>
        </p:nvSpPr>
        <p:spPr/>
        <p:txBody>
          <a:bodyPr/>
          <a:lstStyle/>
          <a:p>
            <a:r>
              <a:rPr lang="en-US" dirty="0"/>
              <a:t>Assessment</a:t>
            </a:r>
          </a:p>
        </p:txBody>
      </p:sp>
      <p:sp>
        <p:nvSpPr>
          <p:cNvPr id="3" name="Content Placeholder 2">
            <a:extLst>
              <a:ext uri="{FF2B5EF4-FFF2-40B4-BE49-F238E27FC236}">
                <a16:creationId xmlns:a16="http://schemas.microsoft.com/office/drawing/2014/main" id="{6F2BF4F0-1F70-537C-A262-B8B56196BB9F}"/>
              </a:ext>
            </a:extLst>
          </p:cNvPr>
          <p:cNvSpPr>
            <a:spLocks noGrp="1"/>
          </p:cNvSpPr>
          <p:nvPr>
            <p:ph idx="1"/>
          </p:nvPr>
        </p:nvSpPr>
        <p:spPr/>
        <p:txBody>
          <a:bodyPr/>
          <a:lstStyle/>
          <a:p>
            <a:r>
              <a:rPr lang="en-US" dirty="0"/>
              <a:t>What items do you find necessary in your 1</a:t>
            </a:r>
            <a:r>
              <a:rPr lang="en-US" baseline="30000" dirty="0"/>
              <a:t>st</a:t>
            </a:r>
            <a:r>
              <a:rPr lang="en-US" dirty="0"/>
              <a:t> Aid Kit?</a:t>
            </a:r>
          </a:p>
          <a:p>
            <a:endParaRPr lang="en-US" dirty="0"/>
          </a:p>
          <a:p>
            <a:r>
              <a:rPr lang="en-US" dirty="0"/>
              <a:t>What is the 1</a:t>
            </a:r>
            <a:r>
              <a:rPr lang="en-US" baseline="30000" dirty="0"/>
              <a:t>st</a:t>
            </a:r>
            <a:r>
              <a:rPr lang="en-US" dirty="0"/>
              <a:t> thing to do in a Medical Emergency?</a:t>
            </a:r>
          </a:p>
          <a:p>
            <a:endParaRPr lang="en-US" dirty="0"/>
          </a:p>
          <a:p>
            <a:r>
              <a:rPr lang="en-US" dirty="0"/>
              <a:t>When should you discuss the Host’s Medical Emergency Procedures?</a:t>
            </a:r>
          </a:p>
        </p:txBody>
      </p:sp>
    </p:spTree>
    <p:extLst>
      <p:ext uri="{BB962C8B-B14F-4D97-AF65-F5344CB8AC3E}">
        <p14:creationId xmlns:p14="http://schemas.microsoft.com/office/powerpoint/2010/main" val="23318713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58AAF5B-4067-6A9F-B80D-2FEBC9105131}"/>
              </a:ext>
            </a:extLst>
          </p:cNvPr>
          <p:cNvSpPr txBox="1"/>
          <p:nvPr/>
        </p:nvSpPr>
        <p:spPr>
          <a:xfrm>
            <a:off x="1884556" y="1550449"/>
            <a:ext cx="8173844" cy="4031873"/>
          </a:xfrm>
          <a:prstGeom prst="rect">
            <a:avLst/>
          </a:prstGeom>
          <a:noFill/>
        </p:spPr>
        <p:txBody>
          <a:bodyPr wrap="square" lIns="91440" tIns="45720" rIns="91440" bIns="45720" anchor="t">
            <a:spAutoFit/>
          </a:bodyPr>
          <a:lstStyle/>
          <a:p>
            <a:pPr marL="0" marR="0">
              <a:spcBef>
                <a:spcPts val="0"/>
              </a:spcBef>
              <a:spcAft>
                <a:spcPts val="0"/>
              </a:spcAft>
            </a:pPr>
            <a:r>
              <a:rPr lang="en-US" sz="1600" dirty="0">
                <a:effectLst/>
                <a:latin typeface="Times New Roman"/>
                <a:ea typeface="Calibri" panose="020F0502020204030204" pitchFamily="34" charset="0"/>
                <a:cs typeface="Times New Roman"/>
              </a:rPr>
              <a:t>Through the Alliance between OSHA’s 10 Regional Offices and the Elevator Contractors of America (ECA), Elevator Industry Work Preservation Fund (EIWPF), International Union of Elevator Constructors (IUEC), National Association of Elevator Contractors (NAEC), National Elevator Industry Educational Program (NEIEP), and National Elevator Industry Inc. (NEII), collectively known as The Elevator Industry Safety Partners, developed this </a:t>
            </a:r>
            <a:r>
              <a:rPr lang="en-US" sz="1600" dirty="0">
                <a:latin typeface="Times New Roman"/>
                <a:ea typeface="Calibri" panose="020F0502020204030204" pitchFamily="34" charset="0"/>
                <a:cs typeface="Times New Roman"/>
              </a:rPr>
              <a:t>Industry Specific Training</a:t>
            </a:r>
            <a:r>
              <a:rPr lang="en-US" sz="1600" dirty="0">
                <a:effectLst/>
                <a:latin typeface="Times New Roman"/>
                <a:ea typeface="Calibri" panose="020F0502020204030204" pitchFamily="34" charset="0"/>
                <a:cs typeface="Times New Roman"/>
              </a:rPr>
              <a:t> for informational purposes only. It does not necessarily reflect the official views of OSHA or the U.S. Department of Labor. </a:t>
            </a:r>
            <a:r>
              <a:rPr lang="en-US" sz="1600">
                <a:effectLst/>
                <a:latin typeface="Times New Roman"/>
                <a:ea typeface="Calibri" panose="020F0502020204030204" pitchFamily="34" charset="0"/>
                <a:cs typeface="Times New Roman"/>
              </a:rPr>
              <a:t>March 2025</a:t>
            </a:r>
          </a:p>
          <a:p>
            <a:pPr marL="0" marR="0">
              <a:spcBef>
                <a:spcPts val="0"/>
              </a:spcBef>
              <a:spcAft>
                <a:spcPts val="0"/>
              </a:spcAft>
            </a:pPr>
            <a:endParaRPr lang="en-US" sz="1600" dirty="0">
              <a:effectLst/>
              <a:latin typeface="Times New Roman" panose="02020603050405020304" pitchFamily="18" charset="0"/>
              <a:ea typeface="Calibri" panose="020F0502020204030204" pitchFamily="34" charset="0"/>
            </a:endParaRPr>
          </a:p>
          <a:p>
            <a:pPr marL="0" marR="0">
              <a:spcBef>
                <a:spcPts val="0"/>
              </a:spcBef>
              <a:spcAft>
                <a:spcPts val="750"/>
              </a:spcAft>
            </a:pPr>
            <a:r>
              <a:rPr lang="en-US" sz="1600" dirty="0">
                <a:solidFill>
                  <a:srgbClr val="333333"/>
                </a:solidFill>
                <a:effectLst/>
                <a:latin typeface="Times New Roman" panose="02020603050405020304" pitchFamily="18" charset="0"/>
                <a:ea typeface="Calibri" panose="020F0502020204030204" pitchFamily="34" charset="0"/>
              </a:rPr>
              <a:t>Under the Occupational Safety and Health Act, employers are responsible (</a:t>
            </a:r>
            <a:r>
              <a:rPr lang="en-US" sz="1600" u="sng" dirty="0">
                <a:solidFill>
                  <a:srgbClr val="333333"/>
                </a:solidFill>
                <a:effectLst/>
                <a:latin typeface="Times New Roman" panose="02020603050405020304" pitchFamily="18" charset="0"/>
                <a:ea typeface="Calibri" panose="020F0502020204030204" pitchFamily="34" charset="0"/>
                <a:hlinkClick r:id="rId2"/>
              </a:rPr>
              <a:t>http://www.osha.gov/as/opa/worker/employer-responsibility.html</a:t>
            </a:r>
            <a:r>
              <a:rPr lang="en-US" sz="1600" dirty="0">
                <a:solidFill>
                  <a:srgbClr val="333333"/>
                </a:solidFill>
                <a:effectLst/>
                <a:latin typeface="Times New Roman" panose="02020603050405020304" pitchFamily="18" charset="0"/>
                <a:ea typeface="Calibri" panose="020F0502020204030204" pitchFamily="34" charset="0"/>
              </a:rPr>
              <a:t>) for providing a safe and healthy workplace and workers have rights (</a:t>
            </a:r>
            <a:r>
              <a:rPr lang="en-US" sz="1600" u="sng" dirty="0">
                <a:solidFill>
                  <a:srgbClr val="333333"/>
                </a:solidFill>
                <a:effectLst/>
                <a:latin typeface="Times New Roman" panose="02020603050405020304" pitchFamily="18" charset="0"/>
                <a:ea typeface="Calibri" panose="020F0502020204030204" pitchFamily="34" charset="0"/>
                <a:hlinkClick r:id="rId3"/>
              </a:rPr>
              <a:t>https://www.osha.gov/workers</a:t>
            </a:r>
            <a:r>
              <a:rPr lang="en-US" sz="1600" dirty="0">
                <a:solidFill>
                  <a:srgbClr val="333333"/>
                </a:solidFill>
                <a:effectLst/>
                <a:latin typeface="Times New Roman" panose="02020603050405020304" pitchFamily="18" charset="0"/>
                <a:ea typeface="Calibri" panose="020F0502020204030204" pitchFamily="34" charset="0"/>
              </a:rPr>
              <a:t>). OSHA can help answer questions or concerns from employers and workers. OSHA's On-Site Consultation Program (</a:t>
            </a:r>
            <a:r>
              <a:rPr lang="en-US" sz="1600" u="sng" dirty="0">
                <a:solidFill>
                  <a:srgbClr val="333333"/>
                </a:solidFill>
                <a:effectLst/>
                <a:latin typeface="Times New Roman" panose="02020603050405020304" pitchFamily="18" charset="0"/>
                <a:ea typeface="Calibri" panose="020F0502020204030204" pitchFamily="34" charset="0"/>
                <a:hlinkClick r:id="rId4"/>
              </a:rPr>
              <a:t>https://www.osha.gov/consultation</a:t>
            </a:r>
            <a:r>
              <a:rPr lang="en-US" sz="1600" dirty="0">
                <a:solidFill>
                  <a:srgbClr val="333333"/>
                </a:solidFill>
                <a:effectLst/>
                <a:latin typeface="Times New Roman" panose="02020603050405020304" pitchFamily="18" charset="0"/>
                <a:ea typeface="Calibri" panose="020F0502020204030204" pitchFamily="34" charset="0"/>
              </a:rPr>
              <a:t>) offers free and confidential advice to small and medium-sized businesses, with priority given to high-hazard worksites. For more information, contact your regional or area OSHA office (</a:t>
            </a:r>
            <a:r>
              <a:rPr lang="en-US" sz="1600" u="sng" dirty="0">
                <a:solidFill>
                  <a:srgbClr val="333333"/>
                </a:solidFill>
                <a:effectLst/>
                <a:latin typeface="Times New Roman" panose="02020603050405020304" pitchFamily="18" charset="0"/>
                <a:ea typeface="Calibri" panose="020F0502020204030204" pitchFamily="34" charset="0"/>
                <a:hlinkClick r:id="rId5"/>
              </a:rPr>
              <a:t>https://www.osha.gov/contactus/bystate</a:t>
            </a:r>
            <a:r>
              <a:rPr lang="en-US" sz="1600" dirty="0">
                <a:solidFill>
                  <a:srgbClr val="333333"/>
                </a:solidFill>
                <a:effectLst/>
                <a:latin typeface="Times New Roman" panose="02020603050405020304" pitchFamily="18" charset="0"/>
                <a:ea typeface="Calibri" panose="020F0502020204030204" pitchFamily="34" charset="0"/>
              </a:rPr>
              <a:t>), call 1-800-321-OSHA (6742), or visit </a:t>
            </a:r>
            <a:r>
              <a:rPr lang="en-US" sz="1600" u="sng" dirty="0">
                <a:solidFill>
                  <a:srgbClr val="333333"/>
                </a:solidFill>
                <a:effectLst/>
                <a:latin typeface="Times New Roman" panose="02020603050405020304" pitchFamily="18" charset="0"/>
                <a:ea typeface="Calibri" panose="020F0502020204030204" pitchFamily="34" charset="0"/>
                <a:hlinkClick r:id="rId6"/>
              </a:rPr>
              <a:t>https://www.osha.gov/</a:t>
            </a:r>
            <a:r>
              <a:rPr lang="en-US" sz="1600" dirty="0">
                <a:solidFill>
                  <a:srgbClr val="333333"/>
                </a:solidFill>
                <a:effectLst/>
                <a:latin typeface="Times New Roman" panose="02020603050405020304" pitchFamily="18" charset="0"/>
                <a:ea typeface="Calibri" panose="020F0502020204030204" pitchFamily="34" charset="0"/>
              </a:rPr>
              <a:t>.</a:t>
            </a:r>
            <a:endParaRPr lang="en-US" sz="16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4940445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90433dba-107d-4b9e-940f-3766d86c3499">
      <Terms xmlns="http://schemas.microsoft.com/office/infopath/2007/PartnerControls"/>
    </lcf76f155ced4ddcb4097134ff3c332f>
    <TaxCatchAll xmlns="a75f71b9-dc79-41da-af3d-5486b07b51b9"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A380C5B018611448A272E60A708E73D" ma:contentTypeVersion="29" ma:contentTypeDescription="Create a new document." ma:contentTypeScope="" ma:versionID="653f59f523efa469c425c7acfcbc3415">
  <xsd:schema xmlns:xsd="http://www.w3.org/2001/XMLSchema" xmlns:xs="http://www.w3.org/2001/XMLSchema" xmlns:p="http://schemas.microsoft.com/office/2006/metadata/properties" xmlns:ns2="90433dba-107d-4b9e-940f-3766d86c3499" xmlns:ns3="a75f71b9-dc79-41da-af3d-5486b07b51b9" targetNamespace="http://schemas.microsoft.com/office/2006/metadata/properties" ma:root="true" ma:fieldsID="d43f08fbed78bc98f7ac04bd2c2d80c5" ns2:_="" ns3:_="">
    <xsd:import namespace="90433dba-107d-4b9e-940f-3766d86c3499"/>
    <xsd:import namespace="a75f71b9-dc79-41da-af3d-5486b07b51b9"/>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Location"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0433dba-107d-4b9e-940f-3766d86c3499" elementFormDefault="qualified">
    <xsd:import namespace="http://schemas.microsoft.com/office/2006/documentManagement/types"/>
    <xsd:import namespace="http://schemas.microsoft.com/office/infopath/2007/PartnerControls"/>
    <xsd:element name="MediaServiceMetadata" ma:index="4" nillable="true" ma:displayName="MediaServiceMetadata" ma:hidden="true" ma:internalName="MediaServiceMetadata" ma:readOnly="true">
      <xsd:simpleType>
        <xsd:restriction base="dms:Note"/>
      </xsd:simpleType>
    </xsd:element>
    <xsd:element name="MediaServiceFastMetadata" ma:index="5"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e20c13d5-5b8a-4cc8-bd3b-7367e50cb768"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75f71b9-dc79-41da-af3d-5486b07b51b9" elementFormDefault="qualified">
    <xsd:import namespace="http://schemas.microsoft.com/office/2006/documentManagement/types"/>
    <xsd:import namespace="http://schemas.microsoft.com/office/infopath/2007/PartnerControls"/>
    <xsd:element name="SharedWithUsers" ma:index="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7"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1294b788-0b4e-4d40-a76c-d0ae428a09d6}" ma:internalName="TaxCatchAll" ma:showField="CatchAllData" ma:web="a75f71b9-dc79-41da-af3d-5486b07b51b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24C0965-E737-4C0B-B7B6-B352322CD49A}">
  <ds:schemaRefs>
    <ds:schemaRef ds:uri="http://schemas.microsoft.com/sharepoint/v3/contenttype/forms"/>
  </ds:schemaRefs>
</ds:datastoreItem>
</file>

<file path=customXml/itemProps2.xml><?xml version="1.0" encoding="utf-8"?>
<ds:datastoreItem xmlns:ds="http://schemas.openxmlformats.org/officeDocument/2006/customXml" ds:itemID="{CF2712D6-5E2B-4B81-AAC4-47BC5609E033}">
  <ds:schemaRefs>
    <ds:schemaRef ds:uri="http://schemas.microsoft.com/office/2006/metadata/properties"/>
    <ds:schemaRef ds:uri="http://schemas.microsoft.com/office/infopath/2007/PartnerControls"/>
    <ds:schemaRef ds:uri="90433dba-107d-4b9e-940f-3766d86c3499"/>
    <ds:schemaRef ds:uri="a75f71b9-dc79-41da-af3d-5486b07b51b9"/>
  </ds:schemaRefs>
</ds:datastoreItem>
</file>

<file path=customXml/itemProps3.xml><?xml version="1.0" encoding="utf-8"?>
<ds:datastoreItem xmlns:ds="http://schemas.openxmlformats.org/officeDocument/2006/customXml" ds:itemID="{13BD501E-1F23-48EE-B6D8-713EF1BD649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0433dba-107d-4b9e-940f-3766d86c3499"/>
    <ds:schemaRef ds:uri="a75f71b9-dc79-41da-af3d-5486b07b51b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16</TotalTime>
  <Words>467</Words>
  <Application>Microsoft Office PowerPoint</Application>
  <PresentationFormat>Widescreen</PresentationFormat>
  <Paragraphs>38</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Times New Roman</vt:lpstr>
      <vt:lpstr>Office Theme</vt:lpstr>
      <vt:lpstr>Medical Emergency</vt:lpstr>
      <vt:lpstr>Steps to take in Medical Emergency</vt:lpstr>
      <vt:lpstr>1st Aid Kits</vt:lpstr>
      <vt:lpstr>1st Aid Kit</vt:lpstr>
      <vt:lpstr>Step to take if you get debris in your eye</vt:lpstr>
      <vt:lpstr>AED Programs</vt:lpstr>
      <vt:lpstr>Assessment</vt:lpstr>
      <vt:lpstr>PowerPoint Presentation</vt:lpstr>
    </vt:vector>
  </TitlesOfParts>
  <Company>U.S. Department of Labor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Medical Emergency</dc:title>
  <dc:creator>Towey Jr., Anthony - OSHA</dc:creator>
  <cp:lastModifiedBy>David Smarte</cp:lastModifiedBy>
  <cp:revision>2</cp:revision>
  <dcterms:created xsi:type="dcterms:W3CDTF">2022-08-04T20:43:59Z</dcterms:created>
  <dcterms:modified xsi:type="dcterms:W3CDTF">2025-03-11T13:13:06Z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0x0101008A380C5B018611448A272E60A708E73D</vt:lpwstr>
  </property>
</Properties>
</file>