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78" r:id="rId5"/>
    <p:sldId id="279" r:id="rId6"/>
    <p:sldId id="285" r:id="rId7"/>
    <p:sldId id="280" r:id="rId8"/>
    <p:sldId id="283" r:id="rId9"/>
    <p:sldId id="288" r:id="rId10"/>
    <p:sldId id="282" r:id="rId11"/>
    <p:sldId id="289" r:id="rId12"/>
    <p:sldId id="287" r:id="rId13"/>
    <p:sldId id="284" r:id="rId14"/>
    <p:sldId id="281"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486" autoAdjust="0"/>
  </p:normalViewPr>
  <p:slideViewPr>
    <p:cSldViewPr snapToGrid="0">
      <p:cViewPr varScale="1">
        <p:scale>
          <a:sx n="97" d="100"/>
          <a:sy n="97" d="100"/>
        </p:scale>
        <p:origin x="10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marte" userId="17acdff8-7be5-4501-9287-bde18e62603c" providerId="ADAL" clId="{AEDDE1B7-C8D0-4BE4-8799-A1765EF129BA}"/>
    <pc:docChg chg="modSld">
      <pc:chgData name="David Smarte" userId="17acdff8-7be5-4501-9287-bde18e62603c" providerId="ADAL" clId="{AEDDE1B7-C8D0-4BE4-8799-A1765EF129BA}" dt="2025-03-11T13:12:38.465" v="1" actId="20577"/>
      <pc:docMkLst>
        <pc:docMk/>
      </pc:docMkLst>
      <pc:sldChg chg="modSp mod">
        <pc:chgData name="David Smarte" userId="17acdff8-7be5-4501-9287-bde18e62603c" providerId="ADAL" clId="{AEDDE1B7-C8D0-4BE4-8799-A1765EF129BA}" dt="2025-03-11T13:12:38.465" v="1" actId="20577"/>
        <pc:sldMkLst>
          <pc:docMk/>
          <pc:sldMk cId="2572530236" sldId="290"/>
        </pc:sldMkLst>
        <pc:spChg chg="mod">
          <ac:chgData name="David Smarte" userId="17acdff8-7be5-4501-9287-bde18e62603c" providerId="ADAL" clId="{AEDDE1B7-C8D0-4BE4-8799-A1765EF129BA}" dt="2025-03-11T13:12:38.465" v="1" actId="20577"/>
          <ac:spMkLst>
            <pc:docMk/>
            <pc:sldMk cId="2572530236" sldId="290"/>
            <ac:spMk id="4" creationId="{2B5A576B-8BCC-07E7-7AC2-FDD74F12DEE3}"/>
          </ac:spMkLst>
        </pc:spChg>
      </pc:sldChg>
    </pc:docChg>
  </pc:docChgLst>
  <pc:docChgLst>
    <pc:chgData name="Curtis R. Devillers" userId="e13660d1-5c8f-4d58-b997-cf7d5f8eeb3c" providerId="ADAL" clId="{1076B992-6847-412B-97F6-BBE1A27B3002}"/>
    <pc:docChg chg="custSel modSld">
      <pc:chgData name="Curtis R. Devillers" userId="e13660d1-5c8f-4d58-b997-cf7d5f8eeb3c" providerId="ADAL" clId="{1076B992-6847-412B-97F6-BBE1A27B3002}" dt="2022-08-17T18:24:13.513" v="43" actId="20577"/>
      <pc:docMkLst>
        <pc:docMk/>
      </pc:docMkLst>
      <pc:sldChg chg="modSp">
        <pc:chgData name="Curtis R. Devillers" userId="e13660d1-5c8f-4d58-b997-cf7d5f8eeb3c" providerId="ADAL" clId="{1076B992-6847-412B-97F6-BBE1A27B3002}" dt="2022-08-17T18:24:13.513" v="43" actId="20577"/>
        <pc:sldMkLst>
          <pc:docMk/>
          <pc:sldMk cId="3220235682" sldId="279"/>
        </pc:sldMkLst>
      </pc:sldChg>
      <pc:sldChg chg="modSp mod">
        <pc:chgData name="Curtis R. Devillers" userId="e13660d1-5c8f-4d58-b997-cf7d5f8eeb3c" providerId="ADAL" clId="{1076B992-6847-412B-97F6-BBE1A27B3002}" dt="2022-08-17T18:17:10.920" v="12" actId="20577"/>
        <pc:sldMkLst>
          <pc:docMk/>
          <pc:sldMk cId="1083189911"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Focus Four: Falls, Caught in or between, Struck by, and Electrocution</a:t>
            </a:r>
          </a:p>
          <a:p>
            <a:r>
              <a:rPr lang="en-US" dirty="0"/>
              <a:t>https://www.osha.gov/training/outreach/construction/focus-four</a:t>
            </a:r>
          </a:p>
          <a:p>
            <a:endParaRPr lang="en-US" dirty="0"/>
          </a:p>
          <a:p>
            <a:r>
              <a:rPr lang="en-US" dirty="0"/>
              <a:t>OSHA Escalator Accidents and Fatalities:</a:t>
            </a:r>
          </a:p>
          <a:p>
            <a:r>
              <a:rPr lang="en-US" dirty="0"/>
              <a:t>https://www.osha.gov/pls/imis/AccidentSearch.search?acc_keyword=%22Escalator%22&amp;keyword_list=on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Modernizing is upgrading an existing unit with new parts and technology while preserving the main structure of the original unit.</a:t>
            </a:r>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420544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Commonly found in airports, theme parks, public transportation or anywhere a large amount of people need to be moved in an area efficiently.</a:t>
            </a:r>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173976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Barricade definition:</a:t>
            </a:r>
          </a:p>
          <a:p>
            <a:r>
              <a:rPr lang="en-US" dirty="0"/>
              <a:t>https://www.osha.gov/laws-regs/regulations/standardnumber/1926/1926.968#:~:text=Barricade.,access%20to%2C%20a%20hazardous%20area.</a:t>
            </a:r>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194325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Confined space standards:</a:t>
            </a:r>
          </a:p>
          <a:p>
            <a:r>
              <a:rPr lang="en-US" dirty="0"/>
              <a:t>https://www.osha.gov/confined-spaces</a:t>
            </a:r>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64045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3/11/2025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3/11/2025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10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80733" y="2074339"/>
            <a:ext cx="7219954" cy="1828801"/>
          </a:xfrm>
        </p:spPr>
        <p:txBody>
          <a:bodyPr>
            <a:normAutofit/>
          </a:bodyPr>
          <a:lstStyle/>
          <a:p>
            <a:r>
              <a:rPr lang="en-US" sz="4800"/>
              <a:t>New Hire Training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480733" y="3903138"/>
            <a:ext cx="7219954" cy="1049867"/>
          </a:xfrm>
        </p:spPr>
        <p:txBody>
          <a:bodyPr>
            <a:normAutofit/>
          </a:bodyPr>
          <a:lstStyle/>
          <a:p>
            <a:r>
              <a:rPr lang="en-US" dirty="0"/>
              <a:t>Escalators and Moving Walks</a:t>
            </a:r>
          </a:p>
        </p:txBody>
      </p:sp>
      <p:pic>
        <p:nvPicPr>
          <p:cNvPr id="4" name="Picture 3"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6672" y="5557121"/>
            <a:ext cx="1666875" cy="490855"/>
          </a:xfrm>
          <a:prstGeom prst="rect">
            <a:avLst/>
          </a:prstGeom>
          <a:noFill/>
          <a:ln>
            <a:noFill/>
          </a:ln>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staircase in a building&#10;&#10;Description automatically generated with low confidence">
            <a:extLst>
              <a:ext uri="{FF2B5EF4-FFF2-40B4-BE49-F238E27FC236}">
                <a16:creationId xmlns:a16="http://schemas.microsoft.com/office/drawing/2014/main" id="{41B5CFD7-9D74-53F7-43A0-DED81F86BFDC}"/>
              </a:ext>
            </a:extLst>
          </p:cNvPr>
          <p:cNvPicPr>
            <a:picLocks noChangeAspect="1"/>
          </p:cNvPicPr>
          <p:nvPr/>
        </p:nvPicPr>
        <p:blipFill rotWithShape="1">
          <a:blip r:embed="rId3"/>
          <a:srcRect t="9204" b="15796"/>
          <a:stretch/>
        </p:blipFill>
        <p:spPr>
          <a:xfrm>
            <a:off x="1" y="10"/>
            <a:ext cx="12192000" cy="6857990"/>
          </a:xfrm>
          <a:prstGeom prst="rect">
            <a:avLst/>
          </a:prstGeom>
        </p:spPr>
      </p:pic>
      <p:sp useBgFill="1">
        <p:nvSpPr>
          <p:cNvPr id="12"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895465" y="864118"/>
            <a:ext cx="3596420" cy="480143"/>
          </a:xfrm>
        </p:spPr>
        <p:txBody>
          <a:bodyPr vert="horz" lIns="91440" tIns="45720" rIns="91440" bIns="45720" rtlCol="0" anchor="b">
            <a:normAutofit fontScale="90000"/>
          </a:bodyPr>
          <a:lstStyle/>
          <a:p>
            <a:r>
              <a:rPr lang="en-US" sz="3200" dirty="0"/>
              <a:t>Rigging and Hoisting</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913795" y="1344261"/>
            <a:ext cx="3531684" cy="4649621"/>
          </a:xfrm>
        </p:spPr>
        <p:txBody>
          <a:bodyPr vert="horz" lIns="91440" tIns="45720" rIns="91440" bIns="45720" rtlCol="0" anchor="t">
            <a:normAutofit fontScale="92500" lnSpcReduction="20000"/>
          </a:bodyPr>
          <a:lstStyle/>
          <a:p>
            <a:pPr marL="285750" indent="-285750" algn="l">
              <a:buFont typeface="Wingdings" panose="05000000000000000000" pitchFamily="2" charset="2"/>
              <a:buChar char="Ø"/>
            </a:pPr>
            <a:r>
              <a:rPr lang="en-US" sz="2400" dirty="0"/>
              <a:t>Always confirm your strap placement and angle, remember the shallower the angle the lower the capacity of the strap.</a:t>
            </a:r>
          </a:p>
          <a:p>
            <a:pPr marL="285750" indent="-285750" algn="l">
              <a:buFont typeface="Wingdings" panose="05000000000000000000" pitchFamily="2" charset="2"/>
              <a:buChar char="Ø"/>
            </a:pPr>
            <a:r>
              <a:rPr lang="en-US" sz="2400" dirty="0"/>
              <a:t>Always use the correct size clevis, not just for the capacity but also for the size strap that is being used.</a:t>
            </a:r>
          </a:p>
          <a:p>
            <a:pPr marL="285750" indent="-285750" algn="l">
              <a:buFont typeface="Wingdings" panose="05000000000000000000" pitchFamily="2" charset="2"/>
              <a:buChar char="Ø"/>
            </a:pPr>
            <a:r>
              <a:rPr lang="en-US" sz="2400" dirty="0"/>
              <a:t>Never walk up a rigged escalator or moving walk truss before it is stable and landed in place.</a:t>
            </a:r>
          </a:p>
        </p:txBody>
      </p:sp>
    </p:spTree>
    <p:extLst>
      <p:ext uri="{BB962C8B-B14F-4D97-AF65-F5344CB8AC3E}">
        <p14:creationId xmlns:p14="http://schemas.microsoft.com/office/powerpoint/2010/main" val="38735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p:txBody>
          <a:bodyPr/>
          <a:lstStyle/>
          <a:p>
            <a:r>
              <a:rPr lang="en-US" dirty="0"/>
              <a:t>In Closing remember Escalators and Moving walks can present many different safety concerns so always follow your company safety polices as well as manufactures guidelines and recommendations.</a:t>
            </a:r>
          </a:p>
        </p:txBody>
      </p:sp>
    </p:spTree>
    <p:extLst>
      <p:ext uri="{BB962C8B-B14F-4D97-AF65-F5344CB8AC3E}">
        <p14:creationId xmlns:p14="http://schemas.microsoft.com/office/powerpoint/2010/main" val="397388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5A576B-8BCC-07E7-7AC2-FDD74F12DEE3}"/>
              </a:ext>
            </a:extLst>
          </p:cNvPr>
          <p:cNvSpPr txBox="1"/>
          <p:nvPr/>
        </p:nvSpPr>
        <p:spPr>
          <a:xfrm>
            <a:off x="1417628" y="1361767"/>
            <a:ext cx="8173844" cy="4031873"/>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Elevator Industry Safety Partners, developed this </a:t>
            </a:r>
            <a:r>
              <a:rPr lang="en-US" sz="1600" dirty="0">
                <a:latin typeface="Times New Roman"/>
                <a:ea typeface="Calibri" panose="020F0502020204030204" pitchFamily="34" charset="0"/>
                <a:cs typeface="Times New Roman"/>
              </a:rPr>
              <a:t>Industry 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a:t>
            </a:r>
            <a:r>
              <a:rPr lang="en-US" sz="1600">
                <a:effectLst/>
                <a:latin typeface="Times New Roman"/>
                <a:ea typeface="Calibri" panose="020F0502020204030204" pitchFamily="34" charset="0"/>
                <a:cs typeface="Times New Roman"/>
              </a:rPr>
              <a:t>March 2025</a:t>
            </a:r>
          </a:p>
          <a:p>
            <a:pPr marL="0" marR="0">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dirty="0">
                <a:effectLst/>
                <a:latin typeface="Times New Roman" panose="02020603050405020304" pitchFamily="18" charset="0"/>
                <a:ea typeface="Calibri" panose="020F0502020204030204" pitchFamily="34" charset="0"/>
              </a:rPr>
              <a:t>Under the Occupational Safety and Health Act, employers are responsible (</a:t>
            </a:r>
            <a:r>
              <a:rPr lang="en-US" sz="16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http://www.osha.gov/as/opa/worker/employer-responsibility.html</a:t>
            </a:r>
            <a:r>
              <a:rPr lang="en-US" sz="1600" dirty="0">
                <a:effectLst/>
                <a:latin typeface="Times New Roman" panose="02020603050405020304" pitchFamily="18" charset="0"/>
                <a:ea typeface="Calibri" panose="020F0502020204030204" pitchFamily="34" charset="0"/>
              </a:rPr>
              <a:t>) for providing a safe and healthy workplace and workers have rights (</a:t>
            </a:r>
            <a:r>
              <a:rPr lang="en-US" sz="1600" u="sng" dirty="0">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https://www.osha.gov/workers</a:t>
            </a:r>
            <a:r>
              <a:rPr lang="en-US" sz="1600" dirty="0">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dirty="0">
                <a:effectLst/>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https://www.osha.gov/consultation</a:t>
            </a:r>
            <a:r>
              <a:rPr lang="en-US" sz="1600" dirty="0">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dirty="0">
                <a:effectLst/>
                <a:latin typeface="Times New Roman" panose="02020603050405020304" pitchFamily="18" charset="0"/>
                <a:ea typeface="Calibri" panose="020F0502020204030204" pitchFamily="34" charset="0"/>
                <a:hlinkClick r:id="rId5">
                  <a:extLst>
                    <a:ext uri="{A12FA001-AC4F-418D-AE19-62706E023703}">
                      <ahyp:hlinkClr xmlns:ahyp="http://schemas.microsoft.com/office/drawing/2018/hyperlinkcolor" val="tx"/>
                    </a:ext>
                  </a:extLst>
                </a:hlinkClick>
              </a:rPr>
              <a:t>https://www.osha.gov/contactus/bystate</a:t>
            </a:r>
            <a:r>
              <a:rPr lang="en-US" sz="1600" dirty="0">
                <a:effectLst/>
                <a:latin typeface="Times New Roman" panose="02020603050405020304" pitchFamily="18" charset="0"/>
                <a:ea typeface="Calibri" panose="020F0502020204030204" pitchFamily="34" charset="0"/>
              </a:rPr>
              <a:t>), call 1-800-321-OSHA (6742), or visit </a:t>
            </a:r>
            <a:r>
              <a:rPr lang="en-US" sz="1600" u="sng" dirty="0">
                <a:effectLst/>
                <a:latin typeface="Times New Roman" panose="02020603050405020304" pitchFamily="18" charset="0"/>
                <a:ea typeface="Calibri" panose="020F0502020204030204" pitchFamily="34" charset="0"/>
                <a:hlinkClick r:id="rId6">
                  <a:extLst>
                    <a:ext uri="{A12FA001-AC4F-418D-AE19-62706E023703}">
                      <ahyp:hlinkClr xmlns:ahyp="http://schemas.microsoft.com/office/drawing/2018/hyperlinkcolor" val="tx"/>
                    </a:ext>
                  </a:extLst>
                </a:hlinkClick>
              </a:rPr>
              <a:t>https://www.osha.gov/</a:t>
            </a:r>
            <a:r>
              <a:rPr lang="en-US" sz="16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57253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staircase in a building&#10;&#10;Description automatically generated with low confidence">
            <a:extLst>
              <a:ext uri="{FF2B5EF4-FFF2-40B4-BE49-F238E27FC236}">
                <a16:creationId xmlns:a16="http://schemas.microsoft.com/office/drawing/2014/main" id="{C9A93B2E-1637-4989-930C-44EDBCEF20F6}"/>
              </a:ext>
            </a:extLst>
          </p:cNvPr>
          <p:cNvPicPr>
            <a:picLocks noChangeAspect="1"/>
          </p:cNvPicPr>
          <p:nvPr/>
        </p:nvPicPr>
        <p:blipFill rotWithShape="1">
          <a:blip r:embed="rId5"/>
          <a:srcRect l="14312" r="19022"/>
          <a:stretch/>
        </p:blipFill>
        <p:spPr>
          <a:xfrm>
            <a:off x="20" y="10"/>
            <a:ext cx="6095971" cy="6857990"/>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r="125"/>
          <a:stretch/>
        </p:blipFill>
        <p:spPr>
          <a:xfrm>
            <a:off x="6095999" y="10"/>
            <a:ext cx="6096001" cy="6857990"/>
          </a:xfrm>
          <a:prstGeom prst="rect">
            <a:avLst/>
          </a:prstGeom>
        </p:spPr>
      </p:pic>
      <p:cxnSp>
        <p:nvCxnSpPr>
          <p:cNvPr id="62" name="Straight Connector 61">
            <a:extLst>
              <a:ext uri="{FF2B5EF4-FFF2-40B4-BE49-F238E27FC236}">
                <a16:creationId xmlns:a16="http://schemas.microsoft.com/office/drawing/2014/main" id="{2DC6EE1B-828D-4C46-BAB9-D9712C5B19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0963"/>
            <a:ext cx="0" cy="6858000"/>
          </a:xfrm>
          <a:prstGeom prst="line">
            <a:avLst/>
          </a:prstGeom>
          <a:ln w="3810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useBgFill="1">
        <p:nvSpPr>
          <p:cNvPr id="6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7780424" y="681916"/>
            <a:ext cx="3596420" cy="846251"/>
          </a:xfrm>
        </p:spPr>
        <p:txBody>
          <a:bodyPr anchor="b">
            <a:noAutofit/>
          </a:bodyPr>
          <a:lstStyle/>
          <a:p>
            <a:r>
              <a:rPr lang="en-US" sz="2800" dirty="0"/>
              <a:t>Escalators &amp; Moving Walks</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780424" y="1371600"/>
            <a:ext cx="3531684" cy="4804484"/>
          </a:xfrm>
        </p:spPr>
        <p:txBody>
          <a:bodyPr anchor="t">
            <a:noAutofit/>
          </a:bodyPr>
          <a:lstStyle/>
          <a:p>
            <a:pPr>
              <a:buFont typeface="Wingdings" panose="05000000000000000000" pitchFamily="2" charset="2"/>
              <a:buChar char="Ø"/>
            </a:pPr>
            <a:r>
              <a:rPr lang="en-US" sz="2200" dirty="0"/>
              <a:t>Escalators and Moving Walks have the potential to cause serious injury or death</a:t>
            </a:r>
          </a:p>
          <a:p>
            <a:pPr>
              <a:buFont typeface="Wingdings" panose="05000000000000000000" pitchFamily="2" charset="2"/>
              <a:buChar char="Ø"/>
            </a:pPr>
            <a:r>
              <a:rPr lang="en-US" sz="2200" dirty="0"/>
              <a:t>Osha shows 20 Injuries related to Escalators from 2001-2019 including Fatalities</a:t>
            </a:r>
          </a:p>
          <a:p>
            <a:pPr>
              <a:buFont typeface="Wingdings" panose="05000000000000000000" pitchFamily="2" charset="2"/>
              <a:buChar char="Ø"/>
            </a:pPr>
            <a:r>
              <a:rPr lang="en-US" sz="2200" dirty="0"/>
              <a:t>Common causes of escalator related fatalities are electrocution, caught-in</a:t>
            </a:r>
            <a:r>
              <a:rPr lang="en-US" sz="2200"/>
              <a:t>/between, </a:t>
            </a:r>
            <a:r>
              <a:rPr lang="en-US" sz="2200" dirty="0"/>
              <a:t>and falls.</a:t>
            </a:r>
          </a:p>
        </p:txBody>
      </p:sp>
    </p:spTree>
    <p:extLst>
      <p:ext uri="{BB962C8B-B14F-4D97-AF65-F5344CB8AC3E}">
        <p14:creationId xmlns:p14="http://schemas.microsoft.com/office/powerpoint/2010/main" val="32202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5" y="608437"/>
            <a:ext cx="4214796" cy="1339633"/>
          </a:xfrm>
        </p:spPr>
        <p:txBody>
          <a:bodyPr>
            <a:normAutofit/>
          </a:bodyPr>
          <a:lstStyle/>
          <a:p>
            <a:r>
              <a:rPr lang="en-US" sz="5400" dirty="0"/>
              <a:t>Escalators</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437322" y="1762539"/>
            <a:ext cx="11277600" cy="4034467"/>
          </a:xfrm>
        </p:spPr>
        <p:txBody>
          <a:bodyPr>
            <a:normAutofit/>
          </a:bodyPr>
          <a:lstStyle/>
          <a:p>
            <a:pPr marL="457200" indent="-457200" algn="l">
              <a:buFont typeface="Wingdings" panose="05000000000000000000" pitchFamily="2" charset="2"/>
              <a:buChar char="Ø"/>
            </a:pPr>
            <a:r>
              <a:rPr lang="en-US" sz="2800" b="0" i="0" dirty="0">
                <a:effectLst/>
                <a:latin typeface="Roboto" panose="02000000000000000000" pitchFamily="2" charset="0"/>
              </a:rPr>
              <a:t>An Escalator is a</a:t>
            </a:r>
            <a:r>
              <a:rPr lang="en-US" sz="2800" dirty="0">
                <a:effectLst/>
                <a:latin typeface="Roboto" panose="02000000000000000000" pitchFamily="2" charset="0"/>
              </a:rPr>
              <a:t> </a:t>
            </a:r>
            <a:r>
              <a:rPr lang="en-US" sz="2800" b="0" i="0" dirty="0">
                <a:effectLst/>
                <a:latin typeface="Roboto" panose="02000000000000000000" pitchFamily="2" charset="0"/>
              </a:rPr>
              <a:t>moving staircase consisting of an endlessly circulating belt of steps driven by a motor, conveying passengers between the floors of a building.</a:t>
            </a:r>
          </a:p>
          <a:p>
            <a:pPr marL="457200" indent="-457200" algn="l">
              <a:buFont typeface="Wingdings" panose="05000000000000000000" pitchFamily="2" charset="2"/>
              <a:buChar char="Ø"/>
            </a:pPr>
            <a:r>
              <a:rPr lang="en-US" sz="2800" dirty="0">
                <a:effectLst/>
                <a:latin typeface="Roboto" panose="02000000000000000000" pitchFamily="2" charset="0"/>
              </a:rPr>
              <a:t>In this industry you can be tasked with installing, repairing, maintaining or modernizing escalators.</a:t>
            </a:r>
            <a:endParaRPr lang="en-US" sz="2800" dirty="0"/>
          </a:p>
        </p:txBody>
      </p:sp>
    </p:spTree>
    <p:extLst>
      <p:ext uri="{BB962C8B-B14F-4D97-AF65-F5344CB8AC3E}">
        <p14:creationId xmlns:p14="http://schemas.microsoft.com/office/powerpoint/2010/main" val="7808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walkway&#10;&#10;Description automatically generated">
            <a:extLst>
              <a:ext uri="{FF2B5EF4-FFF2-40B4-BE49-F238E27FC236}">
                <a16:creationId xmlns:a16="http://schemas.microsoft.com/office/drawing/2014/main" id="{2884380F-65ED-D6B5-FB99-85765F37AF19}"/>
              </a:ext>
            </a:extLst>
          </p:cNvPr>
          <p:cNvPicPr>
            <a:picLocks noChangeAspect="1"/>
          </p:cNvPicPr>
          <p:nvPr/>
        </p:nvPicPr>
        <p:blipFill rotWithShape="1">
          <a:blip r:embed="rId4"/>
          <a:srcRect/>
          <a:stretch/>
        </p:blipFill>
        <p:spPr>
          <a:xfrm>
            <a:off x="0" y="0"/>
            <a:ext cx="12192000" cy="685800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7762094" y="762728"/>
            <a:ext cx="3596420" cy="480143"/>
          </a:xfrm>
        </p:spPr>
        <p:txBody>
          <a:bodyPr vert="horz" lIns="91440" tIns="45720" rIns="91440" bIns="45720" rtlCol="0" anchor="b">
            <a:noAutofit/>
          </a:bodyPr>
          <a:lstStyle/>
          <a:p>
            <a:pPr algn="l"/>
            <a:r>
              <a:rPr lang="en-US" sz="3200" dirty="0"/>
              <a:t>Moving Walk</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619999" y="1242872"/>
            <a:ext cx="3856383" cy="4852400"/>
          </a:xfrm>
        </p:spPr>
        <p:txBody>
          <a:bodyPr vert="horz" lIns="91440" tIns="45720" rIns="91440" bIns="45720" rtlCol="0" anchor="t">
            <a:normAutofit fontScale="92500" lnSpcReduction="10000"/>
          </a:bodyPr>
          <a:lstStyle/>
          <a:p>
            <a:pPr marL="285750" indent="-285750" algn="l">
              <a:buFont typeface="Wingdings" panose="05000000000000000000" pitchFamily="2" charset="2"/>
              <a:buChar char="Ø"/>
            </a:pPr>
            <a:r>
              <a:rPr lang="en-US" sz="2400" b="0" i="0" dirty="0">
                <a:effectLst/>
                <a:latin typeface="Arial" panose="020B0604020202020204" pitchFamily="34" charset="0"/>
              </a:rPr>
              <a:t>A </a:t>
            </a:r>
            <a:r>
              <a:rPr lang="en-US" sz="2400" i="0" dirty="0">
                <a:effectLst/>
                <a:latin typeface="Arial" panose="020B0604020202020204" pitchFamily="34" charset="0"/>
              </a:rPr>
              <a:t>moving walkway, also known as a moving walk, moving sidewalk, people-mover, or travelator, </a:t>
            </a:r>
            <a:r>
              <a:rPr lang="en-US" sz="2400" b="0" i="0" dirty="0">
                <a:effectLst/>
                <a:latin typeface="Arial" panose="020B0604020202020204" pitchFamily="34" charset="0"/>
              </a:rPr>
              <a:t>is a slow-moving conveyor mechanism that transports people across a horizontal or inclined plane over a short to medium distance. </a:t>
            </a:r>
          </a:p>
          <a:p>
            <a:pPr marL="285750" indent="-285750" algn="l">
              <a:buFont typeface="Wingdings" panose="05000000000000000000" pitchFamily="2" charset="2"/>
              <a:buChar char="Ø"/>
            </a:pPr>
            <a:r>
              <a:rPr lang="en-US" sz="2400" b="0" i="0" dirty="0">
                <a:effectLst/>
                <a:latin typeface="Arial" panose="020B0604020202020204" pitchFamily="34" charset="0"/>
              </a:rPr>
              <a:t>Moving walkways can be used by standing or walking on them.</a:t>
            </a:r>
            <a:endParaRPr lang="en-US" sz="2400" dirty="0"/>
          </a:p>
        </p:txBody>
      </p:sp>
    </p:spTree>
    <p:extLst>
      <p:ext uri="{BB962C8B-B14F-4D97-AF65-F5344CB8AC3E}">
        <p14:creationId xmlns:p14="http://schemas.microsoft.com/office/powerpoint/2010/main" val="108318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6" y="643465"/>
            <a:ext cx="3382638" cy="1370605"/>
          </a:xfrm>
        </p:spPr>
        <p:txBody>
          <a:bodyPr vert="horz" lIns="91440" tIns="45720" rIns="91440" bIns="45720" rtlCol="0" anchor="ctr">
            <a:normAutofit/>
          </a:bodyPr>
          <a:lstStyle/>
          <a:p>
            <a: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Barricades</a:t>
            </a:r>
            <a:endParaRPr lang="en-US" sz="3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457200" y="2247152"/>
            <a:ext cx="3814680" cy="4245087"/>
          </a:xfrm>
        </p:spPr>
        <p:txBody>
          <a:bodyPr vert="horz" lIns="91440" tIns="45720" rIns="91440" bIns="45720" rtlCol="0" anchor="t">
            <a:normAutofit fontScale="92500"/>
          </a:bodyPr>
          <a:lstStyle/>
          <a:p>
            <a:pPr algn="l"/>
            <a:r>
              <a:rPr lang="en-US" sz="2400" u="sng" dirty="0"/>
              <a:t>Osha defines a *barricade as: </a:t>
            </a:r>
            <a:endParaRPr lang="en-US" sz="2400" i="1" u="sng" dirty="0">
              <a:effectLst/>
              <a:latin typeface="Helvetica Neue"/>
            </a:endParaRPr>
          </a:p>
          <a:p>
            <a:pPr algn="l"/>
            <a:r>
              <a:rPr lang="en-US" sz="2400" b="0" i="0" dirty="0">
                <a:effectLst/>
                <a:latin typeface="Helvetica Neue"/>
              </a:rPr>
              <a:t>A physical obstruction such as tapes, cones, or A-frame type wood or metal structures that provides a warning about, and limits access to, a hazardous area.</a:t>
            </a:r>
          </a:p>
          <a:p>
            <a:pPr algn="l"/>
            <a:endParaRPr lang="en-US" sz="2000" dirty="0">
              <a:effectLst/>
              <a:latin typeface="Helvetica Neue"/>
            </a:endParaRPr>
          </a:p>
          <a:p>
            <a:pPr algn="l"/>
            <a:endParaRPr lang="en-US" sz="1800" dirty="0"/>
          </a:p>
          <a:p>
            <a:pPr algn="l"/>
            <a:r>
              <a:rPr lang="en-US" sz="1500" dirty="0"/>
              <a:t>* CFR 1926.968</a:t>
            </a:r>
          </a:p>
        </p:txBody>
      </p:sp>
      <p:pic>
        <p:nvPicPr>
          <p:cNvPr id="5" name="Picture 4" descr="A picture containing ceiling, floor, indoor&#10;&#10;Description automatically generated">
            <a:extLst>
              <a:ext uri="{FF2B5EF4-FFF2-40B4-BE49-F238E27FC236}">
                <a16:creationId xmlns:a16="http://schemas.microsoft.com/office/drawing/2014/main" id="{816F433F-C831-68D4-03D5-3CBE990C4DD2}"/>
              </a:ext>
            </a:extLst>
          </p:cNvPr>
          <p:cNvPicPr>
            <a:picLocks noChangeAspect="1"/>
          </p:cNvPicPr>
          <p:nvPr/>
        </p:nvPicPr>
        <p:blipFill>
          <a:blip r:embed="rId4"/>
          <a:stretch>
            <a:fillRect/>
          </a:stretch>
        </p:blipFill>
        <p:spPr>
          <a:xfrm>
            <a:off x="4915348" y="729888"/>
            <a:ext cx="6633184" cy="4974888"/>
          </a:xfrm>
          <a:prstGeom prst="rect">
            <a:avLst/>
          </a:prstGeom>
        </p:spPr>
      </p:pic>
    </p:spTree>
    <p:extLst>
      <p:ext uri="{BB962C8B-B14F-4D97-AF65-F5344CB8AC3E}">
        <p14:creationId xmlns:p14="http://schemas.microsoft.com/office/powerpoint/2010/main" val="172997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4102B3-76B9-1B15-49F1-B0B443F188B3}"/>
              </a:ext>
            </a:extLst>
          </p:cNvPr>
          <p:cNvSpPr>
            <a:spLocks noGrp="1"/>
          </p:cNvSpPr>
          <p:nvPr>
            <p:ph type="body" sz="half" idx="2"/>
          </p:nvPr>
        </p:nvSpPr>
        <p:spPr>
          <a:xfrm>
            <a:off x="913794" y="455746"/>
            <a:ext cx="10352199" cy="721544"/>
          </a:xfrm>
        </p:spPr>
        <p:txBody>
          <a:bodyPr>
            <a:normAutofit lnSpcReduction="10000"/>
          </a:bodyPr>
          <a:lstStyle/>
          <a:p>
            <a:r>
              <a:rPr lang="en-US" sz="4000" dirty="0"/>
              <a:t>Barricades</a:t>
            </a:r>
          </a:p>
        </p:txBody>
      </p:sp>
      <p:sp>
        <p:nvSpPr>
          <p:cNvPr id="4" name="TextBox 3">
            <a:extLst>
              <a:ext uri="{FF2B5EF4-FFF2-40B4-BE49-F238E27FC236}">
                <a16:creationId xmlns:a16="http://schemas.microsoft.com/office/drawing/2014/main" id="{BBBD338F-E413-955D-E405-5D4CE7B922A2}"/>
              </a:ext>
            </a:extLst>
          </p:cNvPr>
          <p:cNvSpPr txBox="1"/>
          <p:nvPr/>
        </p:nvSpPr>
        <p:spPr>
          <a:xfrm>
            <a:off x="628650" y="1303020"/>
            <a:ext cx="10934700" cy="341632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Barricades are extremely important, not just for your safety but also for the safety of the riding public</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Before any escalator or moving walk work is started barricades should be erected on both ends and secured to prevent unauthorized access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Even with barricades on both ends of the unit extra caution and awareness is required to make sure the public does not try to access the unit while it is in an unsafe condition.</a:t>
            </a:r>
          </a:p>
        </p:txBody>
      </p:sp>
    </p:spTree>
    <p:extLst>
      <p:ext uri="{BB962C8B-B14F-4D97-AF65-F5344CB8AC3E}">
        <p14:creationId xmlns:p14="http://schemas.microsoft.com/office/powerpoint/2010/main" val="380666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dirty, miller&#10;&#10;Description automatically generated">
            <a:extLst>
              <a:ext uri="{FF2B5EF4-FFF2-40B4-BE49-F238E27FC236}">
                <a16:creationId xmlns:a16="http://schemas.microsoft.com/office/drawing/2014/main" id="{1C81DA47-6967-5A6C-9152-BA15FA3A2D8B}"/>
              </a:ext>
            </a:extLst>
          </p:cNvPr>
          <p:cNvPicPr>
            <a:picLocks noChangeAspect="1"/>
          </p:cNvPicPr>
          <p:nvPr/>
        </p:nvPicPr>
        <p:blipFill rotWithShape="1">
          <a:blip r:embed="rId4"/>
          <a:srcRect t="4010" b="20990"/>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6748093" y="1371604"/>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7780424" y="845389"/>
            <a:ext cx="3596420" cy="979017"/>
          </a:xfrm>
        </p:spPr>
        <p:txBody>
          <a:bodyPr vert="horz" lIns="91440" tIns="45720" rIns="91440" bIns="45720" rtlCol="0" anchor="b">
            <a:normAutofit/>
          </a:bodyPr>
          <a:lstStyle/>
          <a:p>
            <a:r>
              <a:rPr lang="en-US" sz="3200" dirty="0"/>
              <a:t>Pits and Controllers</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780424" y="1968238"/>
            <a:ext cx="3531684" cy="3679189"/>
          </a:xfrm>
        </p:spPr>
        <p:txBody>
          <a:bodyPr vert="horz" lIns="91440" tIns="45720" rIns="91440" bIns="45720" rtlCol="0" anchor="t">
            <a:normAutofit fontScale="92500"/>
          </a:bodyPr>
          <a:lstStyle/>
          <a:p>
            <a:pPr algn="l"/>
            <a:r>
              <a:rPr lang="en-US" sz="2000" dirty="0"/>
              <a:t>Pits on both moving walks and escalators can contain:</a:t>
            </a:r>
          </a:p>
          <a:p>
            <a:pPr marL="285750" indent="-285750" algn="l">
              <a:buFont typeface="Wingdings" panose="05000000000000000000" pitchFamily="2" charset="2"/>
              <a:buChar char="Ø"/>
            </a:pPr>
            <a:r>
              <a:rPr lang="en-US" sz="2400" dirty="0"/>
              <a:t>High Voltage</a:t>
            </a:r>
          </a:p>
          <a:p>
            <a:pPr marL="285750" indent="-285750" algn="l">
              <a:buFont typeface="Wingdings" panose="05000000000000000000" pitchFamily="2" charset="2"/>
              <a:buChar char="Ø"/>
            </a:pPr>
            <a:r>
              <a:rPr lang="en-US" sz="2400" dirty="0"/>
              <a:t>Electricity not controlled by the main line disconnect</a:t>
            </a:r>
          </a:p>
          <a:p>
            <a:pPr marL="285750" indent="-285750" algn="l">
              <a:buFont typeface="Wingdings" panose="05000000000000000000" pitchFamily="2" charset="2"/>
              <a:buChar char="Ø"/>
            </a:pPr>
            <a:r>
              <a:rPr lang="en-US" sz="2400" dirty="0"/>
              <a:t>Moving parts</a:t>
            </a:r>
          </a:p>
          <a:p>
            <a:pPr marL="285750" indent="-285750" algn="l">
              <a:buFont typeface="Wingdings" panose="05000000000000000000" pitchFamily="2" charset="2"/>
              <a:buChar char="Ø"/>
            </a:pPr>
            <a:r>
              <a:rPr lang="en-US" sz="2400" dirty="0"/>
              <a:t>Tight or potentially confined spaces.</a:t>
            </a:r>
          </a:p>
        </p:txBody>
      </p:sp>
    </p:spTree>
    <p:extLst>
      <p:ext uri="{BB962C8B-B14F-4D97-AF65-F5344CB8AC3E}">
        <p14:creationId xmlns:p14="http://schemas.microsoft.com/office/powerpoint/2010/main" val="34667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7810C-6983-61F6-89A7-CF2E25203AA1}"/>
              </a:ext>
            </a:extLst>
          </p:cNvPr>
          <p:cNvSpPr>
            <a:spLocks noGrp="1"/>
          </p:cNvSpPr>
          <p:nvPr>
            <p:ph type="title"/>
          </p:nvPr>
        </p:nvSpPr>
        <p:spPr>
          <a:xfrm>
            <a:off x="913796" y="322339"/>
            <a:ext cx="3538934" cy="744461"/>
          </a:xfrm>
        </p:spPr>
        <p:txBody>
          <a:bodyPr vert="horz" lIns="91440" tIns="45720" rIns="91440" bIns="45720" rtlCol="0" anchor="ctr">
            <a:normAutofit fontScale="90000"/>
          </a:bodyPr>
          <a:lstStyle/>
          <a:p>
            <a:pPr algn="l"/>
            <a: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Service and Repair</a:t>
            </a:r>
          </a:p>
        </p:txBody>
      </p:sp>
      <p:sp>
        <p:nvSpPr>
          <p:cNvPr id="3" name="Text Placeholder 2">
            <a:extLst>
              <a:ext uri="{FF2B5EF4-FFF2-40B4-BE49-F238E27FC236}">
                <a16:creationId xmlns:a16="http://schemas.microsoft.com/office/drawing/2014/main" id="{410EB637-A54F-2F5F-53BE-C3E2727D1F2D}"/>
              </a:ext>
            </a:extLst>
          </p:cNvPr>
          <p:cNvSpPr>
            <a:spLocks noGrp="1"/>
          </p:cNvSpPr>
          <p:nvPr>
            <p:ph type="body" sz="half" idx="2"/>
          </p:nvPr>
        </p:nvSpPr>
        <p:spPr>
          <a:xfrm>
            <a:off x="384313" y="1285461"/>
            <a:ext cx="3683435" cy="4505739"/>
          </a:xfrm>
        </p:spPr>
        <p:txBody>
          <a:bodyPr vert="horz" lIns="91440" tIns="45720" rIns="91440" bIns="45720" rtlCol="0" anchor="t">
            <a:normAutofit/>
          </a:bodyPr>
          <a:lstStyle/>
          <a:p>
            <a:pPr marL="285750" indent="-285750" algn="l">
              <a:buFont typeface="Wingdings" panose="05000000000000000000" pitchFamily="2" charset="2"/>
              <a:buChar char="Ø"/>
            </a:pPr>
            <a:r>
              <a:rPr lang="en-US" sz="2400" dirty="0"/>
              <a:t>Service and repair to escalator and moving walks involve different challenges and techniques than performing work on elevators</a:t>
            </a:r>
          </a:p>
          <a:p>
            <a:pPr marL="285750" indent="-285750" algn="l">
              <a:buFont typeface="Wingdings" panose="05000000000000000000" pitchFamily="2" charset="2"/>
              <a:buChar char="Ø"/>
            </a:pPr>
            <a:r>
              <a:rPr lang="en-US" sz="2400" dirty="0"/>
              <a:t>Extra care needs to be taken to ensure all stored energy is handled correctly.</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wall with a sign on it&#10;&#10;Description automatically generated with low confidence">
            <a:extLst>
              <a:ext uri="{FF2B5EF4-FFF2-40B4-BE49-F238E27FC236}">
                <a16:creationId xmlns:a16="http://schemas.microsoft.com/office/drawing/2014/main" id="{02FD3D9B-9F08-E29D-8DA0-9469CFB98E3B}"/>
              </a:ext>
            </a:extLst>
          </p:cNvPr>
          <p:cNvPicPr>
            <a:picLocks noChangeAspect="1"/>
          </p:cNvPicPr>
          <p:nvPr/>
        </p:nvPicPr>
        <p:blipFill>
          <a:blip r:embed="rId3"/>
          <a:stretch>
            <a:fillRect/>
          </a:stretch>
        </p:blipFill>
        <p:spPr>
          <a:xfrm>
            <a:off x="5120640" y="1877640"/>
            <a:ext cx="5676236" cy="2956753"/>
          </a:xfrm>
          <a:prstGeom prst="rect">
            <a:avLst/>
          </a:prstGeom>
        </p:spPr>
      </p:pic>
    </p:spTree>
    <p:extLst>
      <p:ext uri="{BB962C8B-B14F-4D97-AF65-F5344CB8AC3E}">
        <p14:creationId xmlns:p14="http://schemas.microsoft.com/office/powerpoint/2010/main" val="267351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88C1719C-CC8E-2E37-EF1C-A206A445E094}"/>
              </a:ext>
            </a:extLst>
          </p:cNvPr>
          <p:cNvPicPr>
            <a:picLocks noChangeAspect="1"/>
          </p:cNvPicPr>
          <p:nvPr/>
        </p:nvPicPr>
        <p:blipFill rotWithShape="1">
          <a:blip r:embed="rId3"/>
          <a:srcRect b="25000"/>
          <a:stretch/>
        </p:blipFill>
        <p:spPr>
          <a:xfrm>
            <a:off x="1" y="10"/>
            <a:ext cx="12192000" cy="6857990"/>
          </a:xfrm>
          <a:prstGeom prst="rect">
            <a:avLst/>
          </a:prstGeom>
        </p:spPr>
      </p:pic>
      <p:sp useBgFill="1">
        <p:nvSpPr>
          <p:cNvPr id="10"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8D1404-5897-5DB3-B141-369CA4D0E3EE}"/>
              </a:ext>
            </a:extLst>
          </p:cNvPr>
          <p:cNvSpPr>
            <a:spLocks noGrp="1"/>
          </p:cNvSpPr>
          <p:nvPr>
            <p:ph type="title"/>
          </p:nvPr>
        </p:nvSpPr>
        <p:spPr>
          <a:xfrm>
            <a:off x="913795" y="741691"/>
            <a:ext cx="3596420" cy="613830"/>
          </a:xfrm>
        </p:spPr>
        <p:txBody>
          <a:bodyPr vert="horz" lIns="91440" tIns="45720" rIns="91440" bIns="45720" rtlCol="0" anchor="b">
            <a:normAutofit/>
          </a:bodyPr>
          <a:lstStyle/>
          <a:p>
            <a:r>
              <a:rPr lang="en-US" sz="3200" dirty="0"/>
              <a:t>Rigging and Hoisting</a:t>
            </a:r>
          </a:p>
        </p:txBody>
      </p:sp>
      <p:sp>
        <p:nvSpPr>
          <p:cNvPr id="3" name="Text Placeholder 2">
            <a:extLst>
              <a:ext uri="{FF2B5EF4-FFF2-40B4-BE49-F238E27FC236}">
                <a16:creationId xmlns:a16="http://schemas.microsoft.com/office/drawing/2014/main" id="{E4403CEF-7EC1-CB23-22EC-E2949FD50D0B}"/>
              </a:ext>
            </a:extLst>
          </p:cNvPr>
          <p:cNvSpPr>
            <a:spLocks noGrp="1"/>
          </p:cNvSpPr>
          <p:nvPr>
            <p:ph type="body" sz="half" idx="2"/>
          </p:nvPr>
        </p:nvSpPr>
        <p:spPr>
          <a:xfrm>
            <a:off x="754380" y="1355521"/>
            <a:ext cx="3872670" cy="4760788"/>
          </a:xfrm>
        </p:spPr>
        <p:txBody>
          <a:bodyPr vert="horz" lIns="91440" tIns="45720" rIns="91440" bIns="45720" rtlCol="0" anchor="t">
            <a:noAutofit/>
          </a:bodyPr>
          <a:lstStyle/>
          <a:p>
            <a:pPr marL="285750" indent="-285750" algn="l">
              <a:buFont typeface="Wingdings" panose="05000000000000000000" pitchFamily="2" charset="2"/>
              <a:buChar char="Ø"/>
            </a:pPr>
            <a:r>
              <a:rPr lang="en-US" sz="2200" dirty="0"/>
              <a:t>Escalators and moving walks can be extremely heavy and have a center of load far from the actual center of the unit</a:t>
            </a:r>
          </a:p>
          <a:p>
            <a:pPr marL="285750" indent="-285750" algn="l">
              <a:buFont typeface="Wingdings" panose="05000000000000000000" pitchFamily="2" charset="2"/>
              <a:buChar char="Ø"/>
            </a:pPr>
            <a:r>
              <a:rPr lang="en-US" sz="2200" dirty="0"/>
              <a:t>Always verify weight of the unit before any rigging and hoisting is attempted</a:t>
            </a:r>
          </a:p>
          <a:p>
            <a:pPr marL="285750" indent="-285750" algn="l">
              <a:buFont typeface="Wingdings" panose="05000000000000000000" pitchFamily="2" charset="2"/>
              <a:buChar char="Ø"/>
            </a:pPr>
            <a:r>
              <a:rPr lang="en-US" sz="2200" dirty="0"/>
              <a:t>Always follow your company safety policy and the hoisting component manufactures guidelines. </a:t>
            </a:r>
          </a:p>
        </p:txBody>
      </p:sp>
    </p:spTree>
    <p:extLst>
      <p:ext uri="{BB962C8B-B14F-4D97-AF65-F5344CB8AC3E}">
        <p14:creationId xmlns:p14="http://schemas.microsoft.com/office/powerpoint/2010/main" val="298256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9" ma:contentTypeDescription="Create a new document." ma:contentTypeScope="" ma:versionID="653f59f523efa469c425c7acfcbc3415">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d43f08fbed78bc98f7ac04bd2c2d80c5"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purl.org/dc/terms/"/>
    <ds:schemaRef ds:uri="90433dba-107d-4b9e-940f-3766d86c3499"/>
    <ds:schemaRef ds:uri="http://schemas.microsoft.com/office/2006/documentManagement/types"/>
    <ds:schemaRef ds:uri="http://www.w3.org/XML/1998/namespace"/>
    <ds:schemaRef ds:uri="http://purl.org/dc/dcmitype/"/>
    <ds:schemaRef ds:uri="http://schemas.microsoft.com/office/2006/metadata/properties"/>
    <ds:schemaRef ds:uri="a75f71b9-dc79-41da-af3d-5486b07b51b9"/>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312AB8E-EE1F-4919-823C-96F6B1AB5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{C1796C01-AC4A-45DA-989B-558D3F05C80A}tf55705232_win32</Template>
  <TotalTime>3894</TotalTime>
  <Words>885</Words>
  <Application>Microsoft Office PowerPoint</Application>
  <PresentationFormat>Widescreen</PresentationFormat>
  <Paragraphs>61</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Goudy Old Style</vt:lpstr>
      <vt:lpstr>Helvetica Neue</vt:lpstr>
      <vt:lpstr>Roboto</vt:lpstr>
      <vt:lpstr>Times New Roman</vt:lpstr>
      <vt:lpstr>Wingdings</vt:lpstr>
      <vt:lpstr>Wingdings 2</vt:lpstr>
      <vt:lpstr>SlateVTI</vt:lpstr>
      <vt:lpstr>New Hire Training</vt:lpstr>
      <vt:lpstr>Escalators &amp; Moving Walks</vt:lpstr>
      <vt:lpstr>Escalators</vt:lpstr>
      <vt:lpstr>Moving Walk</vt:lpstr>
      <vt:lpstr>Barricades</vt:lpstr>
      <vt:lpstr>PowerPoint Presentation</vt:lpstr>
      <vt:lpstr>Pits and Controllers</vt:lpstr>
      <vt:lpstr>Service and Repair</vt:lpstr>
      <vt:lpstr>Rigging and Hoisting</vt:lpstr>
      <vt:lpstr>Rigging and Hoisting</vt:lpstr>
      <vt:lpstr>In Closing remember Escalators and Moving walks can present many different safety concerns so always follow your company safety polices as well as manufactures guidelines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Hire Training</dc:title>
  <dc:creator>IUEC Local 41</dc:creator>
  <cp:lastModifiedBy>David Smarte</cp:lastModifiedBy>
  <cp:revision>14</cp:revision>
  <dcterms:created xsi:type="dcterms:W3CDTF">2022-06-04T00:57:24Z</dcterms:created>
  <dcterms:modified xsi:type="dcterms:W3CDTF">2025-03-11T13:12:41Z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