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60" r:id="rId6"/>
    <p:sldId id="395" r:id="rId7"/>
    <p:sldId id="394" r:id="rId8"/>
    <p:sldId id="387" r:id="rId9"/>
    <p:sldId id="400" r:id="rId10"/>
    <p:sldId id="399" r:id="rId11"/>
    <p:sldId id="398" r:id="rId12"/>
    <p:sldId id="406" r:id="rId13"/>
    <p:sldId id="411" r:id="rId14"/>
    <p:sldId id="416" r:id="rId15"/>
    <p:sldId id="413" r:id="rId16"/>
    <p:sldId id="424" r:id="rId17"/>
    <p:sldId id="42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902" autoAdjust="0"/>
  </p:normalViewPr>
  <p:slideViewPr>
    <p:cSldViewPr snapToGrid="0">
      <p:cViewPr varScale="1">
        <p:scale>
          <a:sx n="79" d="100"/>
          <a:sy n="79" d="100"/>
        </p:scale>
        <p:origin x="25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7E57EEA0-F82B-46F2-B7DE-C849CA9F63DE}"/>
    <pc:docChg chg="modSld">
      <pc:chgData name="David Smarte" userId="17acdff8-7be5-4501-9287-bde18e62603c" providerId="ADAL" clId="{7E57EEA0-F82B-46F2-B7DE-C849CA9F63DE}" dt="2025-03-11T13:11:40.991" v="1" actId="20577"/>
      <pc:docMkLst>
        <pc:docMk/>
      </pc:docMkLst>
      <pc:sldChg chg="modSp mod">
        <pc:chgData name="David Smarte" userId="17acdff8-7be5-4501-9287-bde18e62603c" providerId="ADAL" clId="{7E57EEA0-F82B-46F2-B7DE-C849CA9F63DE}" dt="2025-03-11T13:11:40.991" v="1" actId="20577"/>
        <pc:sldMkLst>
          <pc:docMk/>
          <pc:sldMk cId="2367862505" sldId="425"/>
        </pc:sldMkLst>
        <pc:spChg chg="mod">
          <ac:chgData name="David Smarte" userId="17acdff8-7be5-4501-9287-bde18e62603c" providerId="ADAL" clId="{7E57EEA0-F82B-46F2-B7DE-C849CA9F63DE}" dt="2025-03-11T13:11:40.991" v="1" actId="20577"/>
          <ac:spMkLst>
            <pc:docMk/>
            <pc:sldMk cId="2367862505" sldId="425"/>
            <ac:spMk id="3" creationId="{4A731DAD-91F7-CCE9-996F-EDFDE754278F}"/>
          </ac:spMkLst>
        </pc:spChg>
      </pc:sldChg>
    </pc:docChg>
  </pc:docChgLst>
  <pc:docChgLst>
    <pc:chgData name="Curtis R. Devillers" userId="e13660d1-5c8f-4d58-b997-cf7d5f8eeb3c" providerId="ADAL" clId="{AF0F3987-C539-4E14-AA09-1284CD1AC2EA}"/>
    <pc:docChg chg="modSld">
      <pc:chgData name="Curtis R. Devillers" userId="e13660d1-5c8f-4d58-b997-cf7d5f8eeb3c" providerId="ADAL" clId="{AF0F3987-C539-4E14-AA09-1284CD1AC2EA}" dt="2021-12-06T16:56:35.611" v="127" actId="20577"/>
      <pc:docMkLst>
        <pc:docMk/>
      </pc:docMkLst>
      <pc:sldChg chg="modSp mod">
        <pc:chgData name="Curtis R. Devillers" userId="e13660d1-5c8f-4d58-b997-cf7d5f8eeb3c" providerId="ADAL" clId="{AF0F3987-C539-4E14-AA09-1284CD1AC2EA}" dt="2021-12-06T16:54:05.663" v="48" actId="20577"/>
        <pc:sldMkLst>
          <pc:docMk/>
          <pc:sldMk cId="392216619" sldId="387"/>
        </pc:sldMkLst>
      </pc:sldChg>
      <pc:sldChg chg="modSp">
        <pc:chgData name="Curtis R. Devillers" userId="e13660d1-5c8f-4d58-b997-cf7d5f8eeb3c" providerId="ADAL" clId="{AF0F3987-C539-4E14-AA09-1284CD1AC2EA}" dt="2021-12-06T16:56:35.611" v="127" actId="20577"/>
        <pc:sldMkLst>
          <pc:docMk/>
          <pc:sldMk cId="201941158" sldId="398"/>
        </pc:sldMkLst>
      </pc:sldChg>
      <pc:sldChg chg="addSp modSp mod">
        <pc:chgData name="Curtis R. Devillers" userId="e13660d1-5c8f-4d58-b997-cf7d5f8eeb3c" providerId="ADAL" clId="{AF0F3987-C539-4E14-AA09-1284CD1AC2EA}" dt="2021-12-06T16:56:09.208" v="114" actId="20577"/>
        <pc:sldMkLst>
          <pc:docMk/>
          <pc:sldMk cId="97428306" sldId="399"/>
        </pc:sldMkLst>
      </pc:sldChg>
      <pc:sldChg chg="modSp">
        <pc:chgData name="Curtis R. Devillers" userId="e13660d1-5c8f-4d58-b997-cf7d5f8eeb3c" providerId="ADAL" clId="{AF0F3987-C539-4E14-AA09-1284CD1AC2EA}" dt="2021-12-06T16:54:53.905" v="73" actId="20577"/>
        <pc:sldMkLst>
          <pc:docMk/>
          <pc:sldMk cId="3097679419" sldId="4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1036C-716C-4CD0-BD04-8ECEFCB05886}"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80625-C49B-47FC-B955-CE4ED2B08161}" type="slidenum">
              <a:rPr lang="en-US" smtClean="0"/>
              <a:t>‹#›</a:t>
            </a:fld>
            <a:endParaRPr lang="en-US"/>
          </a:p>
        </p:txBody>
      </p:sp>
    </p:spTree>
    <p:extLst>
      <p:ext uri="{BB962C8B-B14F-4D97-AF65-F5344CB8AC3E}">
        <p14:creationId xmlns:p14="http://schemas.microsoft.com/office/powerpoint/2010/main" val="239630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workers near active traffic, rights-of-way, working around moving construction equipment or in areas where visibility is limited should wear high visibility clothing.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Elevator constructors unload equipment from roadways and occasionally at night. Follow all of these precautions.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858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Wearing the proper PPE protects the user of the tool from injury.</a:t>
            </a:r>
          </a:p>
          <a:p>
            <a:pPr eaLnBrk="1" hangingPunct="1"/>
            <a:r>
              <a:rPr lang="en-US"/>
              <a:t>This elevator constructor is cutting a rail bracket with a portable grinder. Notice the proper PPE: Gloves, full face shield, long sleeve shirt. Also notice the guard on the grinder is adjusted correctly. </a:t>
            </a:r>
          </a:p>
          <a:p>
            <a:pPr eaLnBrk="1" hangingPunct="1"/>
            <a:endParaRPr lang="en-US"/>
          </a:p>
          <a:p>
            <a:pPr eaLnBrk="1" hangingPunct="1"/>
            <a:r>
              <a:rPr lang="en-US"/>
              <a:t>There is a danger from flying objects when power tools like saws, grinders, hammer drills or wire wheels cause  metal or wood particles to become airborne. Injuries can range from minor abrasions to concussions, blindness, or death.</a:t>
            </a:r>
          </a:p>
          <a:p>
            <a:pPr eaLnBrk="1" hangingPunct="1"/>
            <a:endParaRPr lang="en-US"/>
          </a:p>
          <a:p>
            <a:pPr eaLnBrk="1" hangingPunct="1"/>
            <a:r>
              <a:rPr lang="en-US"/>
              <a:t>Pneumatic tools are dangerous because they are operated by compressed air. </a:t>
            </a:r>
          </a:p>
          <a:p>
            <a:pPr eaLnBrk="1" hangingPunct="1"/>
            <a:endParaRPr lang="en-US"/>
          </a:p>
          <a:p>
            <a:pPr eaLnBrk="1" hangingPunct="1"/>
            <a:r>
              <a:rPr lang="en-US"/>
              <a:t>Powder-actuated tools are even more dangerous because they use gunpowder and shoot “pins” that can injure or kill a worker like a bullet from a gun.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271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334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precautions apply to equipment that may be operated by elevator constructors. </a:t>
            </a:r>
          </a:p>
          <a:p>
            <a:endParaRPr lang="en-US" dirty="0"/>
          </a:p>
          <a:p>
            <a:r>
              <a:rPr lang="en-US" dirty="0"/>
              <a:t>1926.601(b)(4) No employer shall use any motor vehicle equipment having an obstructed view to the rear unless:</a:t>
            </a:r>
          </a:p>
          <a:p>
            <a:r>
              <a:rPr lang="en-US" dirty="0">
                <a:effectLst/>
              </a:rPr>
              <a:t> </a:t>
            </a:r>
          </a:p>
          <a:p>
            <a:r>
              <a:rPr lang="en-US" dirty="0"/>
              <a:t>(</a:t>
            </a:r>
            <a:r>
              <a:rPr lang="en-US" dirty="0" err="1"/>
              <a:t>i</a:t>
            </a:r>
            <a:r>
              <a:rPr lang="en-US" dirty="0"/>
              <a:t>) The vehicle has a reverse signal </a:t>
            </a:r>
            <a:r>
              <a:rPr lang="en-US" dirty="0">
                <a:effectLst/>
              </a:rPr>
              <a:t>alarm</a:t>
            </a:r>
            <a:r>
              <a:rPr lang="en-US" dirty="0"/>
              <a:t> audible above the surrounding noise level or: </a:t>
            </a:r>
          </a:p>
          <a:p>
            <a:r>
              <a:rPr lang="en-US" dirty="0">
                <a:effectLst/>
              </a:rPr>
              <a:t> </a:t>
            </a:r>
          </a:p>
          <a:p>
            <a:r>
              <a:rPr lang="en-US" dirty="0"/>
              <a:t>(ii) The vehicle is </a:t>
            </a:r>
            <a:r>
              <a:rPr lang="en-US" dirty="0">
                <a:effectLst/>
              </a:rPr>
              <a:t>backed up</a:t>
            </a:r>
            <a:r>
              <a:rPr lang="en-US" dirty="0"/>
              <a:t> only when an observer signals that it is safe to do so</a:t>
            </a:r>
            <a:r>
              <a:rPr lang="en-US"/>
              <a:t>. </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583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190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anyone think of any others?</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85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638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66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Pit access procedures will vary depending on the type of equipment and the purpose for entering the pit.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893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008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351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4FB7D6-6D41-47C3-825F-595A668757C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79225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FB7D6-6D41-47C3-825F-595A668757C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241937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FB7D6-6D41-47C3-825F-595A668757C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166203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FB7D6-6D41-47C3-825F-595A668757C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75040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FB7D6-6D41-47C3-825F-595A668757C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85721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4FB7D6-6D41-47C3-825F-595A668757C3}"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219540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FB7D6-6D41-47C3-825F-595A668757C3}"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84975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4FB7D6-6D41-47C3-825F-595A668757C3}"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310403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FB7D6-6D41-47C3-825F-595A668757C3}"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414267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4FB7D6-6D41-47C3-825F-595A668757C3}"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351387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4FB7D6-6D41-47C3-825F-595A668757C3}"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7D40-7232-40CA-9BD9-115659F739F8}" type="slidenum">
              <a:rPr lang="en-US" smtClean="0"/>
              <a:t>‹#›</a:t>
            </a:fld>
            <a:endParaRPr lang="en-US"/>
          </a:p>
        </p:txBody>
      </p:sp>
    </p:spTree>
    <p:extLst>
      <p:ext uri="{BB962C8B-B14F-4D97-AF65-F5344CB8AC3E}">
        <p14:creationId xmlns:p14="http://schemas.microsoft.com/office/powerpoint/2010/main" val="114584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FB7D6-6D41-47C3-825F-595A668757C3}"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27D40-7232-40CA-9BD9-115659F739F8}" type="slidenum">
              <a:rPr lang="en-US" smtClean="0"/>
              <a:t>‹#›</a:t>
            </a:fld>
            <a:endParaRPr lang="en-US"/>
          </a:p>
        </p:txBody>
      </p:sp>
    </p:spTree>
    <p:extLst>
      <p:ext uri="{BB962C8B-B14F-4D97-AF65-F5344CB8AC3E}">
        <p14:creationId xmlns:p14="http://schemas.microsoft.com/office/powerpoint/2010/main" val="1202316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10;&#10;Description automatically generated with medium confidence">
            <a:extLst>
              <a:ext uri="{FF2B5EF4-FFF2-40B4-BE49-F238E27FC236}">
                <a16:creationId xmlns:a16="http://schemas.microsoft.com/office/drawing/2014/main" id="{231B5650-685B-4C19-A02E-0B74D9536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946" y="521325"/>
            <a:ext cx="3590107" cy="10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F1AEFE8-D369-48CE-9F28-4A9BCDBC3B7B}"/>
              </a:ext>
            </a:extLst>
          </p:cNvPr>
          <p:cNvSpPr txBox="1"/>
          <p:nvPr/>
        </p:nvSpPr>
        <p:spPr>
          <a:xfrm>
            <a:off x="2285999" y="2463532"/>
            <a:ext cx="4572000" cy="2123658"/>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New Hire Training</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4400" b="1" dirty="0">
              <a:solidFill>
                <a:prstClr val="black"/>
              </a:solidFill>
              <a:latin typeface="Calibri" panose="020F0502020204030204"/>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Struck-By Hazards</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22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268833" y="898623"/>
            <a:ext cx="6494085" cy="461665"/>
          </a:xfrm>
          <a:prstGeom prst="rect">
            <a:avLst/>
          </a:prstGeom>
          <a:noFill/>
        </p:spPr>
        <p:txBody>
          <a:bodyPr wrap="none" rtlCol="0">
            <a:spAutoFit/>
          </a:bodyPr>
          <a:lstStyle/>
          <a:p>
            <a:r>
              <a:rPr lang="en-US" sz="2400" b="1"/>
              <a:t>Struck-By Hazards When Handling Material</a:t>
            </a:r>
          </a:p>
        </p:txBody>
      </p:sp>
      <p:pic>
        <p:nvPicPr>
          <p:cNvPr id="9218" name="Picture 2" descr="Workers constructing a block masonry wall">
            <a:extLst>
              <a:ext uri="{FF2B5EF4-FFF2-40B4-BE49-F238E27FC236}">
                <a16:creationId xmlns:a16="http://schemas.microsoft.com/office/drawing/2014/main" id="{A2E469F1-C64C-462D-87B8-E4E10BF47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570" y="1815614"/>
            <a:ext cx="3859597" cy="38866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DFD191-A1F9-4C85-A255-FA49D66FCB4E}"/>
              </a:ext>
            </a:extLst>
          </p:cNvPr>
          <p:cNvSpPr txBox="1"/>
          <p:nvPr/>
        </p:nvSpPr>
        <p:spPr>
          <a:xfrm>
            <a:off x="268833" y="1815614"/>
            <a:ext cx="4574040" cy="3739485"/>
          </a:xfrm>
          <a:prstGeom prst="rect">
            <a:avLst/>
          </a:prstGeom>
          <a:noFill/>
        </p:spPr>
        <p:txBody>
          <a:bodyPr wrap="square">
            <a:spAutoFit/>
          </a:bodyPr>
          <a:lstStyle/>
          <a:p>
            <a:pPr eaLnBrk="1" hangingPunct="1"/>
            <a:r>
              <a:rPr lang="en-US" sz="2400"/>
              <a:t>Many workers are hurt or killed from handling loads including: loads falling out of rigging, being struck by swinging or descending loads and being pulled off  upper elevations from swinging loads.</a:t>
            </a:r>
          </a:p>
          <a:p>
            <a:pPr eaLnBrk="1" hangingPunct="1"/>
            <a:endParaRPr lang="en-US" sz="2100"/>
          </a:p>
          <a:p>
            <a:pPr eaLnBrk="1" hangingPunct="1"/>
            <a:r>
              <a:rPr lang="en-US" sz="2400"/>
              <a:t>Rigging equipment can fail, loads can shift or roll. </a:t>
            </a:r>
          </a:p>
        </p:txBody>
      </p:sp>
      <p:sp>
        <p:nvSpPr>
          <p:cNvPr id="8" name="Title 1">
            <a:extLst>
              <a:ext uri="{FF2B5EF4-FFF2-40B4-BE49-F238E27FC236}">
                <a16:creationId xmlns:a16="http://schemas.microsoft.com/office/drawing/2014/main" id="{B0817A71-5032-48E0-91C1-A0665E40004B}"/>
              </a:ext>
            </a:extLst>
          </p:cNvPr>
          <p:cNvSpPr txBox="1">
            <a:spLocks/>
          </p:cNvSpPr>
          <p:nvPr/>
        </p:nvSpPr>
        <p:spPr bwMode="auto">
          <a:xfrm>
            <a:off x="0" y="-657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214960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4" name="Content Placeholder 2">
            <a:extLst>
              <a:ext uri="{FF2B5EF4-FFF2-40B4-BE49-F238E27FC236}">
                <a16:creationId xmlns:a16="http://schemas.microsoft.com/office/drawing/2014/main" id="{33D83D6B-4754-46C7-9A2E-D393C1D93AB3}"/>
              </a:ext>
            </a:extLst>
          </p:cNvPr>
          <p:cNvSpPr txBox="1">
            <a:spLocks/>
          </p:cNvSpPr>
          <p:nvPr/>
        </p:nvSpPr>
        <p:spPr>
          <a:xfrm>
            <a:off x="396523" y="1173257"/>
            <a:ext cx="4923065" cy="379956"/>
          </a:xfrm>
          <a:prstGeom prst="rect">
            <a:avLst/>
          </a:prstGeom>
        </p:spPr>
        <p:txBody>
          <a:bodyPr>
            <a:normAutofit fontScale="25000" lnSpcReduction="20000"/>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0" b="1"/>
              <a:t>Working Under a Suspended Load</a:t>
            </a:r>
          </a:p>
          <a:p>
            <a:pPr marL="0" indent="0">
              <a:buNone/>
            </a:pPr>
            <a:endParaRPr lang="en-US" sz="1950" b="1">
              <a:latin typeface="Franklin Gothic Medium" panose="020B0603020102020204" pitchFamily="34" charset="0"/>
            </a:endParaRPr>
          </a:p>
          <a:p>
            <a:pPr marL="0" indent="0">
              <a:buNone/>
            </a:pPr>
            <a:r>
              <a:rPr lang="en-US" sz="1500">
                <a:latin typeface="Franklin Gothic Medium" panose="020B0603020102020204" pitchFamily="34" charset="0"/>
              </a:rPr>
              <a:t>	</a:t>
            </a:r>
            <a:endParaRPr lang="en-US" sz="1200">
              <a:latin typeface="Franklin Gothic Medium" panose="020B0603020102020204" pitchFamily="34" charset="0"/>
            </a:endParaRPr>
          </a:p>
        </p:txBody>
      </p:sp>
      <p:pic>
        <p:nvPicPr>
          <p:cNvPr id="15364" name="Picture 4">
            <a:extLst>
              <a:ext uri="{FF2B5EF4-FFF2-40B4-BE49-F238E27FC236}">
                <a16:creationId xmlns:a16="http://schemas.microsoft.com/office/drawing/2014/main" id="{CFFF9647-4032-420D-827D-478E16C1B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75" y="1802266"/>
            <a:ext cx="3969962" cy="42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D61F2F-2F7F-4798-99B8-9AAB7DCE7EBA}"/>
              </a:ext>
            </a:extLst>
          </p:cNvPr>
          <p:cNvSpPr txBox="1"/>
          <p:nvPr/>
        </p:nvSpPr>
        <p:spPr>
          <a:xfrm>
            <a:off x="396523" y="4569766"/>
            <a:ext cx="4570890" cy="1531188"/>
          </a:xfrm>
          <a:prstGeom prst="rect">
            <a:avLst/>
          </a:prstGeom>
          <a:noFill/>
        </p:spPr>
        <p:txBody>
          <a:bodyPr wrap="square">
            <a:spAutoFit/>
          </a:bodyPr>
          <a:lstStyle/>
          <a:p>
            <a:endParaRPr lang="en-US" sz="1350">
              <a:latin typeface="Franklin Gothic Medium" panose="020B0603020102020204" pitchFamily="34" charset="0"/>
            </a:endParaRPr>
          </a:p>
          <a:p>
            <a:pPr marL="257175" indent="-257175">
              <a:buFont typeface="Arial" panose="020B0604020202020204" pitchFamily="34" charset="0"/>
              <a:buChar char="•"/>
            </a:pPr>
            <a:r>
              <a:rPr lang="en-US" sz="2000"/>
              <a:t>If you are installing rails and brackets from a false car or running platform, never allow the load to be hoisted above you. </a:t>
            </a:r>
          </a:p>
        </p:txBody>
      </p:sp>
      <p:sp>
        <p:nvSpPr>
          <p:cNvPr id="9" name="TextBox 8">
            <a:extLst>
              <a:ext uri="{FF2B5EF4-FFF2-40B4-BE49-F238E27FC236}">
                <a16:creationId xmlns:a16="http://schemas.microsoft.com/office/drawing/2014/main" id="{5BE70545-5564-41D0-AAE2-608DCA899DC9}"/>
              </a:ext>
            </a:extLst>
          </p:cNvPr>
          <p:cNvSpPr txBox="1"/>
          <p:nvPr/>
        </p:nvSpPr>
        <p:spPr>
          <a:xfrm>
            <a:off x="396523" y="1873439"/>
            <a:ext cx="4570890" cy="707886"/>
          </a:xfrm>
          <a:prstGeom prst="rect">
            <a:avLst/>
          </a:prstGeom>
          <a:noFill/>
        </p:spPr>
        <p:txBody>
          <a:bodyPr wrap="square">
            <a:spAutoFit/>
          </a:bodyPr>
          <a:lstStyle/>
          <a:p>
            <a:pPr marL="214313" indent="-214313">
              <a:buFont typeface="Arial" panose="020B0604020202020204" pitchFamily="34" charset="0"/>
              <a:buChar char="•"/>
            </a:pPr>
            <a:r>
              <a:rPr lang="en-US" sz="2000"/>
              <a:t>Elevator Constructors should never work under a suspended load. </a:t>
            </a:r>
          </a:p>
        </p:txBody>
      </p:sp>
      <p:sp>
        <p:nvSpPr>
          <p:cNvPr id="11" name="TextBox 10">
            <a:extLst>
              <a:ext uri="{FF2B5EF4-FFF2-40B4-BE49-F238E27FC236}">
                <a16:creationId xmlns:a16="http://schemas.microsoft.com/office/drawing/2014/main" id="{0E7D12F1-4F42-4886-85B9-62A5BE8E2DB1}"/>
              </a:ext>
            </a:extLst>
          </p:cNvPr>
          <p:cNvSpPr txBox="1"/>
          <p:nvPr/>
        </p:nvSpPr>
        <p:spPr>
          <a:xfrm>
            <a:off x="396523" y="2759937"/>
            <a:ext cx="4570890" cy="1631216"/>
          </a:xfrm>
          <a:prstGeom prst="rect">
            <a:avLst/>
          </a:prstGeom>
          <a:noFill/>
        </p:spPr>
        <p:txBody>
          <a:bodyPr wrap="square">
            <a:spAutoFit/>
          </a:bodyPr>
          <a:lstStyle/>
          <a:p>
            <a:pPr marL="214313" indent="-214313">
              <a:buFont typeface="Arial" panose="020B0604020202020204" pitchFamily="34" charset="0"/>
              <a:buChar char="•"/>
            </a:pPr>
            <a:r>
              <a:rPr lang="en-US" sz="2000"/>
              <a:t>During hoisting operations within the </a:t>
            </a:r>
            <a:r>
              <a:rPr lang="en-US" sz="2000" err="1"/>
              <a:t>hoistway</a:t>
            </a:r>
            <a:r>
              <a:rPr lang="en-US" sz="2000"/>
              <a:t>, workers should be positioned outside the </a:t>
            </a:r>
            <a:r>
              <a:rPr lang="en-US" sz="2000" err="1"/>
              <a:t>hoistway</a:t>
            </a:r>
            <a:r>
              <a:rPr lang="en-US" sz="2000"/>
              <a:t> and should control the load by using taglines from the open entrances. </a:t>
            </a:r>
          </a:p>
        </p:txBody>
      </p:sp>
      <p:sp>
        <p:nvSpPr>
          <p:cNvPr id="10" name="Title 1">
            <a:extLst>
              <a:ext uri="{FF2B5EF4-FFF2-40B4-BE49-F238E27FC236}">
                <a16:creationId xmlns:a16="http://schemas.microsoft.com/office/drawing/2014/main" id="{27452FEF-3BDA-4F4A-AAA2-7CBED8CEA9E6}"/>
              </a:ext>
            </a:extLst>
          </p:cNvPr>
          <p:cNvSpPr txBox="1">
            <a:spLocks/>
          </p:cNvSpPr>
          <p:nvPr/>
        </p:nvSpPr>
        <p:spPr bwMode="auto">
          <a:xfrm>
            <a:off x="0" y="-543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32784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477612" y="733019"/>
            <a:ext cx="3842719" cy="461665"/>
          </a:xfrm>
          <a:prstGeom prst="rect">
            <a:avLst/>
          </a:prstGeom>
          <a:noFill/>
        </p:spPr>
        <p:txBody>
          <a:bodyPr wrap="none" rtlCol="0">
            <a:spAutoFit/>
          </a:bodyPr>
          <a:lstStyle/>
          <a:p>
            <a:r>
              <a:rPr lang="en-US" sz="2400" b="1"/>
              <a:t>Struck-By Flying Objects</a:t>
            </a:r>
          </a:p>
        </p:txBody>
      </p:sp>
      <p:pic>
        <p:nvPicPr>
          <p:cNvPr id="10242" name="Picture 2">
            <a:extLst>
              <a:ext uri="{FF2B5EF4-FFF2-40B4-BE49-F238E27FC236}">
                <a16:creationId xmlns:a16="http://schemas.microsoft.com/office/drawing/2014/main" id="{995BE45B-5E87-4656-A8B5-018B8C590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762" y="1387898"/>
            <a:ext cx="3547038" cy="4851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3D8F1-E2A6-416E-9C14-127D69CC7DD4}"/>
              </a:ext>
            </a:extLst>
          </p:cNvPr>
          <p:cNvSpPr txBox="1"/>
          <p:nvPr/>
        </p:nvSpPr>
        <p:spPr>
          <a:xfrm>
            <a:off x="457200" y="1580456"/>
            <a:ext cx="4574040" cy="1015663"/>
          </a:xfrm>
          <a:prstGeom prst="rect">
            <a:avLst/>
          </a:prstGeom>
          <a:noFill/>
        </p:spPr>
        <p:txBody>
          <a:bodyPr wrap="square">
            <a:spAutoFit/>
          </a:bodyPr>
          <a:lstStyle/>
          <a:p>
            <a:pPr>
              <a:spcAft>
                <a:spcPts val="1350"/>
              </a:spcAft>
            </a:pPr>
            <a:r>
              <a:rPr lang="en-US" sz="2000"/>
              <a:t>Tools can create particles when chipping, grinding, sawing, brushing, or hammering</a:t>
            </a:r>
            <a:r>
              <a:rPr lang="en-US"/>
              <a:t>.</a:t>
            </a:r>
          </a:p>
        </p:txBody>
      </p:sp>
      <p:sp>
        <p:nvSpPr>
          <p:cNvPr id="9" name="TextBox 8">
            <a:extLst>
              <a:ext uri="{FF2B5EF4-FFF2-40B4-BE49-F238E27FC236}">
                <a16:creationId xmlns:a16="http://schemas.microsoft.com/office/drawing/2014/main" id="{018E68E3-1212-45E3-B456-2BCD1FF545F9}"/>
              </a:ext>
            </a:extLst>
          </p:cNvPr>
          <p:cNvSpPr txBox="1"/>
          <p:nvPr/>
        </p:nvSpPr>
        <p:spPr>
          <a:xfrm>
            <a:off x="496711" y="2773650"/>
            <a:ext cx="4574040" cy="1323439"/>
          </a:xfrm>
          <a:prstGeom prst="rect">
            <a:avLst/>
          </a:prstGeom>
          <a:noFill/>
        </p:spPr>
        <p:txBody>
          <a:bodyPr wrap="square">
            <a:spAutoFit/>
          </a:bodyPr>
          <a:lstStyle/>
          <a:p>
            <a:pPr>
              <a:spcAft>
                <a:spcPts val="1350"/>
              </a:spcAft>
            </a:pPr>
            <a:r>
              <a:rPr lang="en-US" sz="2000"/>
              <a:t>Particles from some tools move at high speed and can hit with the force of a bullet, like those from pneumatic and powder-actuated tools.</a:t>
            </a:r>
          </a:p>
        </p:txBody>
      </p:sp>
      <p:sp>
        <p:nvSpPr>
          <p:cNvPr id="11" name="TextBox 10">
            <a:extLst>
              <a:ext uri="{FF2B5EF4-FFF2-40B4-BE49-F238E27FC236}">
                <a16:creationId xmlns:a16="http://schemas.microsoft.com/office/drawing/2014/main" id="{B41055FA-62BD-4CE5-A3BF-6EBAA306F936}"/>
              </a:ext>
            </a:extLst>
          </p:cNvPr>
          <p:cNvSpPr txBox="1"/>
          <p:nvPr/>
        </p:nvSpPr>
        <p:spPr>
          <a:xfrm>
            <a:off x="477782" y="4413503"/>
            <a:ext cx="4226037" cy="707886"/>
          </a:xfrm>
          <a:prstGeom prst="rect">
            <a:avLst/>
          </a:prstGeom>
          <a:noFill/>
        </p:spPr>
        <p:txBody>
          <a:bodyPr wrap="square">
            <a:spAutoFit/>
          </a:bodyPr>
          <a:lstStyle/>
          <a:p>
            <a:pPr>
              <a:spcAft>
                <a:spcPts val="1350"/>
              </a:spcAft>
            </a:pPr>
            <a:r>
              <a:rPr lang="en-US" sz="2000"/>
              <a:t>How can you be protected from flying objects?</a:t>
            </a:r>
          </a:p>
        </p:txBody>
      </p:sp>
      <p:sp>
        <p:nvSpPr>
          <p:cNvPr id="12" name="TextBox 11">
            <a:extLst>
              <a:ext uri="{FF2B5EF4-FFF2-40B4-BE49-F238E27FC236}">
                <a16:creationId xmlns:a16="http://schemas.microsoft.com/office/drawing/2014/main" id="{DA03079B-0397-4522-9C2D-7C2F886447F9}"/>
              </a:ext>
            </a:extLst>
          </p:cNvPr>
          <p:cNvSpPr txBox="1"/>
          <p:nvPr/>
        </p:nvSpPr>
        <p:spPr>
          <a:xfrm>
            <a:off x="477782" y="5229562"/>
            <a:ext cx="4226037" cy="1015663"/>
          </a:xfrm>
          <a:prstGeom prst="rect">
            <a:avLst/>
          </a:prstGeom>
          <a:noFill/>
        </p:spPr>
        <p:txBody>
          <a:bodyPr wrap="square">
            <a:spAutoFit/>
          </a:bodyPr>
          <a:lstStyle/>
          <a:p>
            <a:pPr>
              <a:spcAft>
                <a:spcPts val="1350"/>
              </a:spcAft>
            </a:pPr>
            <a:r>
              <a:rPr lang="en-US" sz="2000"/>
              <a:t>Be sure you are properly trained before using any power tool and always wear the proper PPE. </a:t>
            </a:r>
          </a:p>
        </p:txBody>
      </p:sp>
      <p:sp>
        <p:nvSpPr>
          <p:cNvPr id="13" name="Title 1">
            <a:extLst>
              <a:ext uri="{FF2B5EF4-FFF2-40B4-BE49-F238E27FC236}">
                <a16:creationId xmlns:a16="http://schemas.microsoft.com/office/drawing/2014/main" id="{65F57CF9-1492-47DF-A821-C746E4D8FCFF}"/>
              </a:ext>
            </a:extLst>
          </p:cNvPr>
          <p:cNvSpPr txBox="1">
            <a:spLocks/>
          </p:cNvSpPr>
          <p:nvPr/>
        </p:nvSpPr>
        <p:spPr bwMode="auto">
          <a:xfrm>
            <a:off x="0" y="5856"/>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15748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512A1E0-5DEC-4C56-998A-21C431739E36}"/>
              </a:ext>
            </a:extLst>
          </p:cNvPr>
          <p:cNvSpPr txBox="1"/>
          <p:nvPr/>
        </p:nvSpPr>
        <p:spPr>
          <a:xfrm>
            <a:off x="318407" y="1042766"/>
            <a:ext cx="1499128" cy="415498"/>
          </a:xfrm>
          <a:prstGeom prst="rect">
            <a:avLst/>
          </a:prstGeom>
          <a:noFill/>
        </p:spPr>
        <p:txBody>
          <a:bodyPr wrap="none" rtlCol="0">
            <a:spAutoFit/>
          </a:bodyPr>
          <a:lstStyle/>
          <a:p>
            <a:r>
              <a:rPr lang="en-US" sz="2100" b="1"/>
              <a:t>Summary:</a:t>
            </a:r>
          </a:p>
        </p:txBody>
      </p:sp>
      <p:sp>
        <p:nvSpPr>
          <p:cNvPr id="5" name="TextBox 4">
            <a:extLst>
              <a:ext uri="{FF2B5EF4-FFF2-40B4-BE49-F238E27FC236}">
                <a16:creationId xmlns:a16="http://schemas.microsoft.com/office/drawing/2014/main" id="{6FCF18ED-1B9A-4E55-8F1C-2B58E777145F}"/>
              </a:ext>
            </a:extLst>
          </p:cNvPr>
          <p:cNvSpPr txBox="1"/>
          <p:nvPr/>
        </p:nvSpPr>
        <p:spPr>
          <a:xfrm>
            <a:off x="318406" y="1562528"/>
            <a:ext cx="7960179" cy="646331"/>
          </a:xfrm>
          <a:prstGeom prst="rect">
            <a:avLst/>
          </a:prstGeom>
          <a:noFill/>
        </p:spPr>
        <p:txBody>
          <a:bodyPr wrap="square" rtlCol="0">
            <a:spAutoFit/>
          </a:bodyPr>
          <a:lstStyle/>
          <a:p>
            <a:r>
              <a:rPr lang="en-US"/>
              <a:t>As you can see, struck-by hazards are everywhere. They fall into one of three categories:</a:t>
            </a:r>
          </a:p>
        </p:txBody>
      </p:sp>
      <p:sp>
        <p:nvSpPr>
          <p:cNvPr id="6" name="TextBox 5">
            <a:extLst>
              <a:ext uri="{FF2B5EF4-FFF2-40B4-BE49-F238E27FC236}">
                <a16:creationId xmlns:a16="http://schemas.microsoft.com/office/drawing/2014/main" id="{672E91CD-1668-4877-BC70-D432F0565E19}"/>
              </a:ext>
            </a:extLst>
          </p:cNvPr>
          <p:cNvSpPr txBox="1"/>
          <p:nvPr/>
        </p:nvSpPr>
        <p:spPr>
          <a:xfrm>
            <a:off x="673553" y="2342316"/>
            <a:ext cx="3415102" cy="369332"/>
          </a:xfrm>
          <a:prstGeom prst="rect">
            <a:avLst/>
          </a:prstGeom>
          <a:noFill/>
        </p:spPr>
        <p:txBody>
          <a:bodyPr wrap="none" rtlCol="0">
            <a:spAutoFit/>
          </a:bodyPr>
          <a:lstStyle/>
          <a:p>
            <a:pPr marL="214313" indent="-214313">
              <a:buFont typeface="Arial" panose="020B0604020202020204" pitchFamily="34" charset="0"/>
              <a:buChar char="•"/>
            </a:pPr>
            <a:r>
              <a:rPr lang="en-US"/>
              <a:t>Vehicle and roadway hazards</a:t>
            </a:r>
          </a:p>
        </p:txBody>
      </p:sp>
      <p:sp>
        <p:nvSpPr>
          <p:cNvPr id="7" name="TextBox 6">
            <a:extLst>
              <a:ext uri="{FF2B5EF4-FFF2-40B4-BE49-F238E27FC236}">
                <a16:creationId xmlns:a16="http://schemas.microsoft.com/office/drawing/2014/main" id="{321160DD-A664-4979-8A34-982C3980A1DC}"/>
              </a:ext>
            </a:extLst>
          </p:cNvPr>
          <p:cNvSpPr txBox="1"/>
          <p:nvPr/>
        </p:nvSpPr>
        <p:spPr>
          <a:xfrm>
            <a:off x="673553" y="2790237"/>
            <a:ext cx="1876155" cy="369332"/>
          </a:xfrm>
          <a:prstGeom prst="rect">
            <a:avLst/>
          </a:prstGeom>
          <a:noFill/>
        </p:spPr>
        <p:txBody>
          <a:bodyPr wrap="none" rtlCol="0">
            <a:spAutoFit/>
          </a:bodyPr>
          <a:lstStyle/>
          <a:p>
            <a:pPr marL="214313" indent="-214313">
              <a:buFont typeface="Arial" panose="020B0604020202020204" pitchFamily="34" charset="0"/>
              <a:buChar char="•"/>
            </a:pPr>
            <a:r>
              <a:rPr lang="en-US"/>
              <a:t>Falling objects</a:t>
            </a:r>
          </a:p>
        </p:txBody>
      </p:sp>
      <p:sp>
        <p:nvSpPr>
          <p:cNvPr id="8" name="TextBox 7">
            <a:extLst>
              <a:ext uri="{FF2B5EF4-FFF2-40B4-BE49-F238E27FC236}">
                <a16:creationId xmlns:a16="http://schemas.microsoft.com/office/drawing/2014/main" id="{9CBC88FB-1754-4F8A-812B-BCFE0EBA6E9C}"/>
              </a:ext>
            </a:extLst>
          </p:cNvPr>
          <p:cNvSpPr txBox="1"/>
          <p:nvPr/>
        </p:nvSpPr>
        <p:spPr>
          <a:xfrm>
            <a:off x="673553" y="3283625"/>
            <a:ext cx="1812035" cy="369332"/>
          </a:xfrm>
          <a:prstGeom prst="rect">
            <a:avLst/>
          </a:prstGeom>
          <a:noFill/>
        </p:spPr>
        <p:txBody>
          <a:bodyPr wrap="none" rtlCol="0">
            <a:spAutoFit/>
          </a:bodyPr>
          <a:lstStyle/>
          <a:p>
            <a:pPr marL="214313" indent="-214313">
              <a:buFont typeface="Arial" panose="020B0604020202020204" pitchFamily="34" charset="0"/>
              <a:buChar char="•"/>
            </a:pPr>
            <a:r>
              <a:rPr lang="en-US"/>
              <a:t>Flying objects</a:t>
            </a:r>
          </a:p>
        </p:txBody>
      </p:sp>
      <p:sp>
        <p:nvSpPr>
          <p:cNvPr id="9" name="TextBox 8">
            <a:extLst>
              <a:ext uri="{FF2B5EF4-FFF2-40B4-BE49-F238E27FC236}">
                <a16:creationId xmlns:a16="http://schemas.microsoft.com/office/drawing/2014/main" id="{E0D95455-F231-4EC5-9231-8A9423003E38}"/>
              </a:ext>
            </a:extLst>
          </p:cNvPr>
          <p:cNvSpPr txBox="1"/>
          <p:nvPr/>
        </p:nvSpPr>
        <p:spPr>
          <a:xfrm>
            <a:off x="318407" y="3662358"/>
            <a:ext cx="7960179" cy="923330"/>
          </a:xfrm>
          <a:prstGeom prst="rect">
            <a:avLst/>
          </a:prstGeom>
          <a:noFill/>
        </p:spPr>
        <p:txBody>
          <a:bodyPr wrap="square" rtlCol="0">
            <a:spAutoFit/>
          </a:bodyPr>
          <a:lstStyle/>
          <a:p>
            <a:r>
              <a:rPr lang="en-US"/>
              <a:t>Struck-by hazards are preventable. Stay clear of operating vehicles and equipment, communicate with operators and maintain eye contact, avoid blind spots, wear high visibility clothing, and never stand under a load. </a:t>
            </a:r>
          </a:p>
        </p:txBody>
      </p:sp>
      <p:sp>
        <p:nvSpPr>
          <p:cNvPr id="10" name="TextBox 9">
            <a:extLst>
              <a:ext uri="{FF2B5EF4-FFF2-40B4-BE49-F238E27FC236}">
                <a16:creationId xmlns:a16="http://schemas.microsoft.com/office/drawing/2014/main" id="{0ED80C57-24B6-40F5-A989-661DD6D1FF4F}"/>
              </a:ext>
            </a:extLst>
          </p:cNvPr>
          <p:cNvSpPr txBox="1"/>
          <p:nvPr/>
        </p:nvSpPr>
        <p:spPr>
          <a:xfrm>
            <a:off x="318407" y="4608437"/>
            <a:ext cx="7960179" cy="923330"/>
          </a:xfrm>
          <a:prstGeom prst="rect">
            <a:avLst/>
          </a:prstGeom>
          <a:noFill/>
        </p:spPr>
        <p:txBody>
          <a:bodyPr wrap="square" rtlCol="0">
            <a:spAutoFit/>
          </a:bodyPr>
          <a:lstStyle/>
          <a:p>
            <a:r>
              <a:rPr lang="en-US"/>
              <a:t>Power and powder actuated tools are dangerous and should only be used after proper training and only as directed. PPE must always be used and you must perform penetration checks when setting up the tool. </a:t>
            </a:r>
          </a:p>
        </p:txBody>
      </p:sp>
      <p:sp>
        <p:nvSpPr>
          <p:cNvPr id="11" name="TextBox 10">
            <a:extLst>
              <a:ext uri="{FF2B5EF4-FFF2-40B4-BE49-F238E27FC236}">
                <a16:creationId xmlns:a16="http://schemas.microsoft.com/office/drawing/2014/main" id="{1461CA14-00E5-464E-8092-853BB0E03772}"/>
              </a:ext>
            </a:extLst>
          </p:cNvPr>
          <p:cNvSpPr txBox="1"/>
          <p:nvPr/>
        </p:nvSpPr>
        <p:spPr>
          <a:xfrm>
            <a:off x="318408" y="5541169"/>
            <a:ext cx="7336175" cy="369332"/>
          </a:xfrm>
          <a:prstGeom prst="rect">
            <a:avLst/>
          </a:prstGeom>
          <a:solidFill>
            <a:srgbClr val="FFFF00"/>
          </a:solidFill>
        </p:spPr>
        <p:txBody>
          <a:bodyPr wrap="none" rtlCol="0">
            <a:spAutoFit/>
          </a:bodyPr>
          <a:lstStyle/>
          <a:p>
            <a:r>
              <a:rPr lang="en-US" b="1"/>
              <a:t>Remember who is counting on you to come home safe each day. </a:t>
            </a:r>
          </a:p>
        </p:txBody>
      </p:sp>
      <p:sp>
        <p:nvSpPr>
          <p:cNvPr id="12" name="Title 1">
            <a:extLst>
              <a:ext uri="{FF2B5EF4-FFF2-40B4-BE49-F238E27FC236}">
                <a16:creationId xmlns:a16="http://schemas.microsoft.com/office/drawing/2014/main" id="{03D5AE2B-2D68-4513-8A83-A8D1D91DDFE5}"/>
              </a:ext>
            </a:extLst>
          </p:cNvPr>
          <p:cNvSpPr txBox="1">
            <a:spLocks/>
          </p:cNvSpPr>
          <p:nvPr/>
        </p:nvSpPr>
        <p:spPr bwMode="auto">
          <a:xfrm>
            <a:off x="0" y="5736"/>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34583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31DAD-91F7-CCE9-996F-EDFDE754278F}"/>
              </a:ext>
            </a:extLst>
          </p:cNvPr>
          <p:cNvSpPr txBox="1"/>
          <p:nvPr/>
        </p:nvSpPr>
        <p:spPr>
          <a:xfrm>
            <a:off x="512956" y="1308909"/>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786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BD50-5DB5-4DBF-84DD-A0FFBA195F5D}"/>
              </a:ext>
            </a:extLst>
          </p:cNvPr>
          <p:cNvSpPr txBox="1">
            <a:spLocks/>
          </p:cNvSpPr>
          <p:nvPr/>
        </p:nvSpPr>
        <p:spPr bwMode="auto">
          <a:xfrm>
            <a:off x="0" y="-6408"/>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
        <p:nvSpPr>
          <p:cNvPr id="3" name="TextBox 2">
            <a:extLst>
              <a:ext uri="{FF2B5EF4-FFF2-40B4-BE49-F238E27FC236}">
                <a16:creationId xmlns:a16="http://schemas.microsoft.com/office/drawing/2014/main" id="{28286191-9AA6-437E-9EEF-F0CBC9EFB03A}"/>
              </a:ext>
            </a:extLst>
          </p:cNvPr>
          <p:cNvSpPr txBox="1"/>
          <p:nvPr/>
        </p:nvSpPr>
        <p:spPr>
          <a:xfrm>
            <a:off x="178168" y="1484416"/>
            <a:ext cx="8419566"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second leading cause of construction fatalities is being struck by an object or piece of equipment</a:t>
            </a:r>
          </a:p>
          <a:p>
            <a:pPr marL="457200" indent="-457200">
              <a:buFont typeface="Arial" panose="020B0604020202020204" pitchFamily="34" charset="0"/>
              <a:buChar char="•"/>
            </a:pPr>
            <a:r>
              <a:rPr lang="en-US" sz="3200" dirty="0"/>
              <a:t>You could be hit by a vehicle or piece of heavy equipment</a:t>
            </a:r>
          </a:p>
          <a:p>
            <a:pPr marL="457200" indent="-457200">
              <a:buFont typeface="Arial" panose="020B0604020202020204" pitchFamily="34" charset="0"/>
              <a:buChar char="•"/>
            </a:pPr>
            <a:r>
              <a:rPr lang="en-US" sz="3200" dirty="0"/>
              <a:t>You could be struck by a falling or flying object</a:t>
            </a:r>
          </a:p>
          <a:p>
            <a:pPr marL="457200" indent="-457200">
              <a:buFont typeface="Arial" panose="020B0604020202020204" pitchFamily="34" charset="0"/>
              <a:buChar char="•"/>
            </a:pPr>
            <a:r>
              <a:rPr lang="en-US" sz="3200" dirty="0"/>
              <a:t>You must know how to recognize and identify hazards</a:t>
            </a:r>
          </a:p>
          <a:p>
            <a:pPr marL="457200" indent="-457200">
              <a:buFont typeface="Arial" panose="020B0604020202020204" pitchFamily="34" charset="0"/>
              <a:buChar char="•"/>
            </a:pPr>
            <a:r>
              <a:rPr lang="en-US" sz="3200" dirty="0"/>
              <a:t>You must know how to avoid those hazards</a:t>
            </a:r>
          </a:p>
        </p:txBody>
      </p:sp>
      <p:sp>
        <p:nvSpPr>
          <p:cNvPr id="4" name="TextBox 3">
            <a:extLst>
              <a:ext uri="{FF2B5EF4-FFF2-40B4-BE49-F238E27FC236}">
                <a16:creationId xmlns:a16="http://schemas.microsoft.com/office/drawing/2014/main" id="{CC94F660-1DD3-40A5-8EDA-EC2341405D1B}"/>
              </a:ext>
            </a:extLst>
          </p:cNvPr>
          <p:cNvSpPr txBox="1"/>
          <p:nvPr/>
        </p:nvSpPr>
        <p:spPr>
          <a:xfrm>
            <a:off x="3130491" y="640776"/>
            <a:ext cx="2514919" cy="646331"/>
          </a:xfrm>
          <a:prstGeom prst="rect">
            <a:avLst/>
          </a:prstGeom>
          <a:noFill/>
        </p:spPr>
        <p:txBody>
          <a:bodyPr wrap="none" rtlCol="0">
            <a:spAutoFit/>
          </a:bodyPr>
          <a:lstStyle/>
          <a:p>
            <a:r>
              <a:rPr lang="en-US" sz="3600" dirty="0"/>
              <a:t>Introduction</a:t>
            </a:r>
          </a:p>
        </p:txBody>
      </p:sp>
    </p:spTree>
    <p:extLst>
      <p:ext uri="{BB962C8B-B14F-4D97-AF65-F5344CB8AC3E}">
        <p14:creationId xmlns:p14="http://schemas.microsoft.com/office/powerpoint/2010/main" val="238455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a:t>
            </a:fld>
            <a:endParaRPr lang="en-US" altLang="en-US">
              <a:solidFill>
                <a:srgbClr val="000000"/>
              </a:solidFill>
              <a:latin typeface="Arial" panose="020B0604020202020204" pitchFamily="34" charset="0"/>
            </a:endParaRPr>
          </a:p>
        </p:txBody>
      </p:sp>
      <p:pic>
        <p:nvPicPr>
          <p:cNvPr id="5122" name="Picture 2" descr="340">
            <a:extLst>
              <a:ext uri="{FF2B5EF4-FFF2-40B4-BE49-F238E27FC236}">
                <a16:creationId xmlns:a16="http://schemas.microsoft.com/office/drawing/2014/main" id="{617C54C5-DB9E-470C-A813-421E593A6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948" y="2448646"/>
            <a:ext cx="2116633" cy="32731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CA6582-6972-4A01-818F-BF854846850F}"/>
              </a:ext>
            </a:extLst>
          </p:cNvPr>
          <p:cNvSpPr txBox="1"/>
          <p:nvPr/>
        </p:nvSpPr>
        <p:spPr>
          <a:xfrm>
            <a:off x="425562" y="989816"/>
            <a:ext cx="7657079" cy="1323439"/>
          </a:xfrm>
          <a:prstGeom prst="rect">
            <a:avLst/>
          </a:prstGeom>
          <a:noFill/>
        </p:spPr>
        <p:txBody>
          <a:bodyPr wrap="square">
            <a:spAutoFit/>
          </a:bodyPr>
          <a:lstStyle/>
          <a:p>
            <a:r>
              <a:rPr lang="en-US" sz="2000">
                <a:solidFill>
                  <a:srgbClr val="000000"/>
                </a:solidFill>
              </a:rPr>
              <a:t>If vehicle safety practices are not observed at your site, you risk being pinned between construction vehicles and walls, struck by swinging backhoes, crushed beneath overturned vehicles, you risk being struck by trucks or cars.</a:t>
            </a:r>
            <a:endParaRPr lang="en-US" sz="2000"/>
          </a:p>
        </p:txBody>
      </p:sp>
      <p:sp>
        <p:nvSpPr>
          <p:cNvPr id="9" name="TextBox 8">
            <a:extLst>
              <a:ext uri="{FF2B5EF4-FFF2-40B4-BE49-F238E27FC236}">
                <a16:creationId xmlns:a16="http://schemas.microsoft.com/office/drawing/2014/main" id="{8DD062D2-449D-4F4A-BCE8-F7DC87730BC7}"/>
              </a:ext>
            </a:extLst>
          </p:cNvPr>
          <p:cNvSpPr txBox="1"/>
          <p:nvPr/>
        </p:nvSpPr>
        <p:spPr>
          <a:xfrm>
            <a:off x="425562" y="2448646"/>
            <a:ext cx="4574040" cy="400110"/>
          </a:xfrm>
          <a:prstGeom prst="rect">
            <a:avLst/>
          </a:prstGeom>
          <a:noFill/>
        </p:spPr>
        <p:txBody>
          <a:bodyPr wrap="square">
            <a:spAutoFit/>
          </a:bodyPr>
          <a:lstStyle/>
          <a:p>
            <a:r>
              <a:rPr lang="en-US" sz="2000" b="1">
                <a:solidFill>
                  <a:srgbClr val="000000"/>
                </a:solidFill>
              </a:rPr>
              <a:t>How Do I Avoid Hazards?</a:t>
            </a:r>
            <a:endParaRPr lang="en-US" sz="2000"/>
          </a:p>
        </p:txBody>
      </p:sp>
      <p:sp>
        <p:nvSpPr>
          <p:cNvPr id="11" name="TextBox 10">
            <a:extLst>
              <a:ext uri="{FF2B5EF4-FFF2-40B4-BE49-F238E27FC236}">
                <a16:creationId xmlns:a16="http://schemas.microsoft.com/office/drawing/2014/main" id="{938CCD29-D531-4063-84F4-37F3FFAD680D}"/>
              </a:ext>
            </a:extLst>
          </p:cNvPr>
          <p:cNvSpPr txBox="1"/>
          <p:nvPr/>
        </p:nvSpPr>
        <p:spPr>
          <a:xfrm>
            <a:off x="556279" y="2965939"/>
            <a:ext cx="6383452" cy="707886"/>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rPr>
              <a:t>Use traffic signs, barricades or flaggers when construction takes place near public roadways</a:t>
            </a:r>
            <a:endParaRPr lang="en-US" sz="2000"/>
          </a:p>
        </p:txBody>
      </p:sp>
      <p:sp>
        <p:nvSpPr>
          <p:cNvPr id="13" name="TextBox 12">
            <a:extLst>
              <a:ext uri="{FF2B5EF4-FFF2-40B4-BE49-F238E27FC236}">
                <a16:creationId xmlns:a16="http://schemas.microsoft.com/office/drawing/2014/main" id="{A6A25AEA-DB1B-4D2A-A984-6BFCFBA5916B}"/>
              </a:ext>
            </a:extLst>
          </p:cNvPr>
          <p:cNvSpPr txBox="1"/>
          <p:nvPr/>
        </p:nvSpPr>
        <p:spPr>
          <a:xfrm>
            <a:off x="556279" y="3797268"/>
            <a:ext cx="6285479" cy="1323439"/>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rPr>
              <a:t>Workers must be highly visible in all levels of light. Warning clothing, such as red or orange vests, are required; and if worn for night work, must be of reflective material.</a:t>
            </a:r>
          </a:p>
        </p:txBody>
      </p:sp>
      <p:sp>
        <p:nvSpPr>
          <p:cNvPr id="15" name="TextBox 14">
            <a:extLst>
              <a:ext uri="{FF2B5EF4-FFF2-40B4-BE49-F238E27FC236}">
                <a16:creationId xmlns:a16="http://schemas.microsoft.com/office/drawing/2014/main" id="{D7FC6392-1550-4674-AB3E-761E6F24301A}"/>
              </a:ext>
            </a:extLst>
          </p:cNvPr>
          <p:cNvSpPr txBox="1"/>
          <p:nvPr/>
        </p:nvSpPr>
        <p:spPr>
          <a:xfrm>
            <a:off x="556279" y="5244150"/>
            <a:ext cx="6260987" cy="707886"/>
          </a:xfrm>
          <a:prstGeom prst="rect">
            <a:avLst/>
          </a:prstGeom>
          <a:noFill/>
        </p:spPr>
        <p:txBody>
          <a:bodyPr wrap="square">
            <a:spAutoFit/>
          </a:bodyPr>
          <a:lstStyle/>
          <a:p>
            <a:pPr marL="214313" indent="-214313">
              <a:spcAft>
                <a:spcPts val="900"/>
              </a:spcAft>
              <a:buFont typeface="Arial" panose="020B0604020202020204" pitchFamily="34" charset="0"/>
              <a:buChar char="•"/>
            </a:pPr>
            <a:r>
              <a:rPr lang="en-US" sz="2000"/>
              <a:t>Communicate with operators by radio and/or eye contact</a:t>
            </a:r>
          </a:p>
        </p:txBody>
      </p:sp>
      <p:sp>
        <p:nvSpPr>
          <p:cNvPr id="16" name="TextBox 15">
            <a:extLst>
              <a:ext uri="{FF2B5EF4-FFF2-40B4-BE49-F238E27FC236}">
                <a16:creationId xmlns:a16="http://schemas.microsoft.com/office/drawing/2014/main" id="{EB68A8F8-6F93-4A4C-99DD-26BCD65C21B3}"/>
              </a:ext>
            </a:extLst>
          </p:cNvPr>
          <p:cNvSpPr txBox="1"/>
          <p:nvPr/>
        </p:nvSpPr>
        <p:spPr>
          <a:xfrm>
            <a:off x="2825335" y="568673"/>
            <a:ext cx="4596771" cy="461665"/>
          </a:xfrm>
          <a:prstGeom prst="rect">
            <a:avLst/>
          </a:prstGeom>
          <a:noFill/>
        </p:spPr>
        <p:txBody>
          <a:bodyPr wrap="none" rtlCol="0">
            <a:spAutoFit/>
          </a:bodyPr>
          <a:lstStyle/>
          <a:p>
            <a:r>
              <a:rPr lang="en-US" sz="2400" b="1"/>
              <a:t>Vehicle and Roadway Hazards</a:t>
            </a:r>
          </a:p>
        </p:txBody>
      </p:sp>
      <p:sp>
        <p:nvSpPr>
          <p:cNvPr id="12" name="Title 1">
            <a:extLst>
              <a:ext uri="{FF2B5EF4-FFF2-40B4-BE49-F238E27FC236}">
                <a16:creationId xmlns:a16="http://schemas.microsoft.com/office/drawing/2014/main" id="{DAF5E397-8CCE-49B3-9119-683F58E31EFB}"/>
              </a:ext>
            </a:extLst>
          </p:cNvPr>
          <p:cNvSpPr txBox="1">
            <a:spLocks/>
          </p:cNvSpPr>
          <p:nvPr/>
        </p:nvSpPr>
        <p:spPr bwMode="auto">
          <a:xfrm>
            <a:off x="0" y="443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26199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ADE8A18-4CAA-4A94-995F-EC06C0E62A55}"/>
              </a:ext>
            </a:extLst>
          </p:cNvPr>
          <p:cNvSpPr txBox="1"/>
          <p:nvPr/>
        </p:nvSpPr>
        <p:spPr>
          <a:xfrm>
            <a:off x="198080" y="1236134"/>
            <a:ext cx="4574040" cy="400110"/>
          </a:xfrm>
          <a:prstGeom prst="rect">
            <a:avLst/>
          </a:prstGeom>
          <a:noFill/>
        </p:spPr>
        <p:txBody>
          <a:bodyPr wrap="square">
            <a:spAutoFit/>
          </a:bodyPr>
          <a:lstStyle/>
          <a:p>
            <a:r>
              <a:rPr lang="en-US" sz="2000" b="1">
                <a:solidFill>
                  <a:srgbClr val="000000"/>
                </a:solidFill>
                <a:latin typeface="Helvetica Neue"/>
              </a:rPr>
              <a:t>How Do I Avoid Hazards?</a:t>
            </a:r>
            <a:endParaRPr lang="en-US" sz="2000"/>
          </a:p>
        </p:txBody>
      </p:sp>
      <p:sp>
        <p:nvSpPr>
          <p:cNvPr id="6" name="TextBox 5">
            <a:extLst>
              <a:ext uri="{FF2B5EF4-FFF2-40B4-BE49-F238E27FC236}">
                <a16:creationId xmlns:a16="http://schemas.microsoft.com/office/drawing/2014/main" id="{02BB2871-C923-4365-95E7-F29A057BCBD7}"/>
              </a:ext>
            </a:extLst>
          </p:cNvPr>
          <p:cNvSpPr txBox="1"/>
          <p:nvPr/>
        </p:nvSpPr>
        <p:spPr>
          <a:xfrm>
            <a:off x="229620" y="1801592"/>
            <a:ext cx="6065045" cy="1323439"/>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latin typeface="Helvetica Neue"/>
              </a:rPr>
              <a:t>Do not drive a vehicle in reverse gear with an obstructed rear view, unless it has an audible reverse alarm, or another worker signals that it is safe.</a:t>
            </a:r>
          </a:p>
        </p:txBody>
      </p:sp>
      <p:pic>
        <p:nvPicPr>
          <p:cNvPr id="7" name="Picture 6" descr="Struckby backing up.jpg">
            <a:extLst>
              <a:ext uri="{FF2B5EF4-FFF2-40B4-BE49-F238E27FC236}">
                <a16:creationId xmlns:a16="http://schemas.microsoft.com/office/drawing/2014/main" id="{30E9229D-93D3-4421-AFAD-D8E81F1D186D}"/>
              </a:ext>
            </a:extLst>
          </p:cNvPr>
          <p:cNvPicPr>
            <a:picLocks noChangeAspect="1"/>
          </p:cNvPicPr>
          <p:nvPr/>
        </p:nvPicPr>
        <p:blipFill>
          <a:blip r:embed="rId3" cstate="print"/>
          <a:srcRect l="18285" r="15226"/>
          <a:stretch>
            <a:fillRect/>
          </a:stretch>
        </p:blipFill>
        <p:spPr>
          <a:xfrm>
            <a:off x="6360586" y="2339068"/>
            <a:ext cx="2553794" cy="339386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1CF97A5-CF60-4934-A0E2-93B588B0A150}"/>
              </a:ext>
            </a:extLst>
          </p:cNvPr>
          <p:cNvSpPr txBox="1"/>
          <p:nvPr/>
        </p:nvSpPr>
        <p:spPr>
          <a:xfrm>
            <a:off x="198079" y="3303569"/>
            <a:ext cx="5942580" cy="1015663"/>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latin typeface="Helvetica Neue"/>
              </a:rPr>
              <a:t>Drive vehicles or equipment only on roadways or grades that are safely constructed and maintained.</a:t>
            </a:r>
          </a:p>
        </p:txBody>
      </p:sp>
      <p:sp>
        <p:nvSpPr>
          <p:cNvPr id="11" name="TextBox 10">
            <a:extLst>
              <a:ext uri="{FF2B5EF4-FFF2-40B4-BE49-F238E27FC236}">
                <a16:creationId xmlns:a16="http://schemas.microsoft.com/office/drawing/2014/main" id="{CD35B944-11AA-4430-8DE3-CAB8F9CE8AC1}"/>
              </a:ext>
            </a:extLst>
          </p:cNvPr>
          <p:cNvSpPr txBox="1"/>
          <p:nvPr/>
        </p:nvSpPr>
        <p:spPr>
          <a:xfrm>
            <a:off x="198080" y="4497770"/>
            <a:ext cx="5942579" cy="707886"/>
          </a:xfrm>
          <a:prstGeom prst="rect">
            <a:avLst/>
          </a:prstGeom>
          <a:noFill/>
        </p:spPr>
        <p:txBody>
          <a:bodyPr wrap="square">
            <a:spAutoFit/>
          </a:bodyPr>
          <a:lstStyle/>
          <a:p>
            <a:pPr marL="214313" indent="-214313">
              <a:buFont typeface="Arial" panose="020B0604020202020204" pitchFamily="34" charset="0"/>
              <a:buChar char="•"/>
            </a:pPr>
            <a:r>
              <a:rPr lang="en-US" sz="2000">
                <a:solidFill>
                  <a:srgbClr val="000000"/>
                </a:solidFill>
                <a:latin typeface="Helvetica Neue"/>
              </a:rPr>
              <a:t>Do not exceed a vehicle's rated load or lift capacity.</a:t>
            </a:r>
          </a:p>
        </p:txBody>
      </p:sp>
      <p:sp>
        <p:nvSpPr>
          <p:cNvPr id="13" name="TextBox 12">
            <a:extLst>
              <a:ext uri="{FF2B5EF4-FFF2-40B4-BE49-F238E27FC236}">
                <a16:creationId xmlns:a16="http://schemas.microsoft.com/office/drawing/2014/main" id="{934CF0BB-F066-4031-8589-8112A4F2A194}"/>
              </a:ext>
            </a:extLst>
          </p:cNvPr>
          <p:cNvSpPr txBox="1"/>
          <p:nvPr/>
        </p:nvSpPr>
        <p:spPr>
          <a:xfrm>
            <a:off x="198079" y="5384194"/>
            <a:ext cx="5691113" cy="1015663"/>
          </a:xfrm>
          <a:prstGeom prst="rect">
            <a:avLst/>
          </a:prstGeom>
          <a:noFill/>
        </p:spPr>
        <p:txBody>
          <a:bodyPr wrap="square">
            <a:spAutoFit/>
          </a:bodyPr>
          <a:lstStyle/>
          <a:p>
            <a:pPr marL="214313" indent="-214313">
              <a:buFont typeface="Arial" panose="020B0604020202020204" pitchFamily="34" charset="0"/>
              <a:buChar char="•"/>
            </a:pPr>
            <a:r>
              <a:rPr lang="en-US" sz="2000">
                <a:solidFill>
                  <a:srgbClr val="000000"/>
                </a:solidFill>
                <a:latin typeface="Helvetica Neue"/>
              </a:rPr>
              <a:t>Set parking brakes when vehicles and equipment are parked, and chock the wheels if they are on an incline.</a:t>
            </a:r>
          </a:p>
        </p:txBody>
      </p:sp>
      <p:sp>
        <p:nvSpPr>
          <p:cNvPr id="14" name="TextBox 13">
            <a:extLst>
              <a:ext uri="{FF2B5EF4-FFF2-40B4-BE49-F238E27FC236}">
                <a16:creationId xmlns:a16="http://schemas.microsoft.com/office/drawing/2014/main" id="{5A6EB88A-3E44-434A-9FED-1ACF8FD115D8}"/>
              </a:ext>
            </a:extLst>
          </p:cNvPr>
          <p:cNvSpPr txBox="1"/>
          <p:nvPr/>
        </p:nvSpPr>
        <p:spPr>
          <a:xfrm>
            <a:off x="2472598" y="609121"/>
            <a:ext cx="4596771" cy="461665"/>
          </a:xfrm>
          <a:prstGeom prst="rect">
            <a:avLst/>
          </a:prstGeom>
          <a:noFill/>
        </p:spPr>
        <p:txBody>
          <a:bodyPr wrap="none" rtlCol="0">
            <a:spAutoFit/>
          </a:bodyPr>
          <a:lstStyle/>
          <a:p>
            <a:r>
              <a:rPr lang="en-US" sz="2400" b="1"/>
              <a:t>Vehicle and Roadway Hazards</a:t>
            </a:r>
          </a:p>
        </p:txBody>
      </p:sp>
      <p:sp>
        <p:nvSpPr>
          <p:cNvPr id="12" name="Title 1">
            <a:extLst>
              <a:ext uri="{FF2B5EF4-FFF2-40B4-BE49-F238E27FC236}">
                <a16:creationId xmlns:a16="http://schemas.microsoft.com/office/drawing/2014/main" id="{CD0485DF-575A-4F09-BE2B-334A9CEDF3DD}"/>
              </a:ext>
            </a:extLst>
          </p:cNvPr>
          <p:cNvSpPr txBox="1">
            <a:spLocks/>
          </p:cNvSpPr>
          <p:nvPr/>
        </p:nvSpPr>
        <p:spPr bwMode="auto">
          <a:xfrm>
            <a:off x="0" y="-2491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32486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1555349" y="617010"/>
            <a:ext cx="2387192" cy="461665"/>
          </a:xfrm>
          <a:prstGeom prst="rect">
            <a:avLst/>
          </a:prstGeom>
          <a:noFill/>
        </p:spPr>
        <p:txBody>
          <a:bodyPr wrap="none" rtlCol="0">
            <a:spAutoFit/>
          </a:bodyPr>
          <a:lstStyle/>
          <a:p>
            <a:r>
              <a:rPr lang="en-US" sz="2400" b="1"/>
              <a:t>Falling Objects</a:t>
            </a:r>
          </a:p>
        </p:txBody>
      </p:sp>
      <p:sp>
        <p:nvSpPr>
          <p:cNvPr id="6" name="TextBox 5">
            <a:extLst>
              <a:ext uri="{FF2B5EF4-FFF2-40B4-BE49-F238E27FC236}">
                <a16:creationId xmlns:a16="http://schemas.microsoft.com/office/drawing/2014/main" id="{0D7F1F8A-5009-4B6E-B746-353991D372EB}"/>
              </a:ext>
            </a:extLst>
          </p:cNvPr>
          <p:cNvSpPr txBox="1"/>
          <p:nvPr/>
        </p:nvSpPr>
        <p:spPr>
          <a:xfrm>
            <a:off x="294484" y="1694628"/>
            <a:ext cx="5942580" cy="1938992"/>
          </a:xfrm>
          <a:prstGeom prst="rect">
            <a:avLst/>
          </a:prstGeom>
          <a:noFill/>
        </p:spPr>
        <p:txBody>
          <a:bodyPr wrap="square">
            <a:spAutoFit/>
          </a:bodyPr>
          <a:lstStyle/>
          <a:p>
            <a:r>
              <a:rPr lang="en-US" sz="2400" dirty="0">
                <a:solidFill>
                  <a:srgbClr val="000000"/>
                </a:solidFill>
                <a:latin typeface="Helvetica Neue"/>
              </a:rPr>
              <a:t>You are at risk of being injured from </a:t>
            </a:r>
            <a:r>
              <a:rPr lang="en-US" sz="2400" i="1" dirty="0">
                <a:solidFill>
                  <a:srgbClr val="000000"/>
                </a:solidFill>
                <a:latin typeface="Helvetica Neue"/>
              </a:rPr>
              <a:t>falling</a:t>
            </a:r>
            <a:r>
              <a:rPr lang="en-US" sz="2400" dirty="0">
                <a:solidFill>
                  <a:srgbClr val="000000"/>
                </a:solidFill>
                <a:latin typeface="Helvetica Neue"/>
              </a:rPr>
              <a:t> objects when you are beneath cranes, scaffolds, etc., or where overhead work is being performed. This could come from:</a:t>
            </a:r>
            <a:endParaRPr lang="en-US" sz="2400" dirty="0"/>
          </a:p>
        </p:txBody>
      </p:sp>
      <p:pic>
        <p:nvPicPr>
          <p:cNvPr id="7170" name="Picture 2" descr="1235">
            <a:extLst>
              <a:ext uri="{FF2B5EF4-FFF2-40B4-BE49-F238E27FC236}">
                <a16:creationId xmlns:a16="http://schemas.microsoft.com/office/drawing/2014/main" id="{61E3DA01-33DD-4B69-B20B-D2DD1BA4C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916" y="580827"/>
            <a:ext cx="2133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810">
            <a:extLst>
              <a:ext uri="{FF2B5EF4-FFF2-40B4-BE49-F238E27FC236}">
                <a16:creationId xmlns:a16="http://schemas.microsoft.com/office/drawing/2014/main" id="{404A914C-6C9E-45D2-833A-95AE2502A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943" y="3879651"/>
            <a:ext cx="3022866" cy="22671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DCBCB8-4CBE-429D-93D3-7CAB8BE994B0}"/>
              </a:ext>
            </a:extLst>
          </p:cNvPr>
          <p:cNvSpPr txBox="1"/>
          <p:nvPr/>
        </p:nvSpPr>
        <p:spPr>
          <a:xfrm>
            <a:off x="479105" y="3648818"/>
            <a:ext cx="2597490" cy="461665"/>
          </a:xfrm>
          <a:prstGeom prst="rect">
            <a:avLst/>
          </a:prstGeom>
          <a:noFill/>
        </p:spPr>
        <p:txBody>
          <a:bodyPr wrap="square">
            <a:spAutoFit/>
          </a:bodyPr>
          <a:lstStyle/>
          <a:p>
            <a:pPr marL="257175" indent="-257175">
              <a:buFont typeface="Arial" panose="020B0604020202020204" pitchFamily="34" charset="0"/>
              <a:buChar char="•"/>
            </a:pPr>
            <a:r>
              <a:rPr lang="en-US" sz="2400"/>
              <a:t>Rigging failure</a:t>
            </a:r>
          </a:p>
        </p:txBody>
      </p:sp>
      <p:sp>
        <p:nvSpPr>
          <p:cNvPr id="12" name="TextBox 11">
            <a:extLst>
              <a:ext uri="{FF2B5EF4-FFF2-40B4-BE49-F238E27FC236}">
                <a16:creationId xmlns:a16="http://schemas.microsoft.com/office/drawing/2014/main" id="{BE47707D-46CD-440C-B1E0-942E8CBF35E5}"/>
              </a:ext>
            </a:extLst>
          </p:cNvPr>
          <p:cNvSpPr txBox="1"/>
          <p:nvPr/>
        </p:nvSpPr>
        <p:spPr>
          <a:xfrm>
            <a:off x="479105" y="4428732"/>
            <a:ext cx="4188052" cy="461665"/>
          </a:xfrm>
          <a:prstGeom prst="rect">
            <a:avLst/>
          </a:prstGeom>
          <a:noFill/>
        </p:spPr>
        <p:txBody>
          <a:bodyPr wrap="square">
            <a:spAutoFit/>
          </a:bodyPr>
          <a:lstStyle/>
          <a:p>
            <a:pPr marL="257175" indent="-257175">
              <a:buFont typeface="Arial" panose="020B0604020202020204" pitchFamily="34" charset="0"/>
              <a:buChar char="•"/>
            </a:pPr>
            <a:r>
              <a:rPr lang="en-US" sz="2400" dirty="0"/>
              <a:t>Loose or shifting materials</a:t>
            </a:r>
          </a:p>
        </p:txBody>
      </p:sp>
      <p:sp>
        <p:nvSpPr>
          <p:cNvPr id="14" name="TextBox 13">
            <a:extLst>
              <a:ext uri="{FF2B5EF4-FFF2-40B4-BE49-F238E27FC236}">
                <a16:creationId xmlns:a16="http://schemas.microsoft.com/office/drawing/2014/main" id="{A5A6DF8B-551A-4B6D-8346-D340D6230415}"/>
              </a:ext>
            </a:extLst>
          </p:cNvPr>
          <p:cNvSpPr txBox="1"/>
          <p:nvPr/>
        </p:nvSpPr>
        <p:spPr>
          <a:xfrm>
            <a:off x="479105" y="5332363"/>
            <a:ext cx="4302351" cy="461665"/>
          </a:xfrm>
          <a:prstGeom prst="rect">
            <a:avLst/>
          </a:prstGeom>
          <a:noFill/>
        </p:spPr>
        <p:txBody>
          <a:bodyPr wrap="square">
            <a:spAutoFit/>
          </a:bodyPr>
          <a:lstStyle/>
          <a:p>
            <a:pPr marL="257175" indent="-257175">
              <a:buFont typeface="Arial" panose="020B0604020202020204" pitchFamily="34" charset="0"/>
              <a:buChar char="•"/>
            </a:pPr>
            <a:r>
              <a:rPr lang="en-US" sz="2400" dirty="0"/>
              <a:t>Lack of overhead protection</a:t>
            </a:r>
            <a:endParaRPr lang="en-US" sz="2400" b="1" dirty="0">
              <a:solidFill>
                <a:srgbClr val="008000"/>
              </a:solidFill>
            </a:endParaRPr>
          </a:p>
        </p:txBody>
      </p:sp>
      <p:sp>
        <p:nvSpPr>
          <p:cNvPr id="11" name="Title 1">
            <a:extLst>
              <a:ext uri="{FF2B5EF4-FFF2-40B4-BE49-F238E27FC236}">
                <a16:creationId xmlns:a16="http://schemas.microsoft.com/office/drawing/2014/main" id="{2BCEBEF5-CC53-4DC9-8D56-BB0761DE0567}"/>
              </a:ext>
            </a:extLst>
          </p:cNvPr>
          <p:cNvSpPr txBox="1">
            <a:spLocks/>
          </p:cNvSpPr>
          <p:nvPr/>
        </p:nvSpPr>
        <p:spPr bwMode="auto">
          <a:xfrm>
            <a:off x="0" y="-5702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3922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378404" y="704763"/>
            <a:ext cx="2387192" cy="461665"/>
          </a:xfrm>
          <a:prstGeom prst="rect">
            <a:avLst/>
          </a:prstGeom>
          <a:noFill/>
        </p:spPr>
        <p:txBody>
          <a:bodyPr wrap="none" rtlCol="0">
            <a:spAutoFit/>
          </a:bodyPr>
          <a:lstStyle/>
          <a:p>
            <a:r>
              <a:rPr lang="en-US" sz="2400" b="1"/>
              <a:t>Falling Objects</a:t>
            </a:r>
          </a:p>
        </p:txBody>
      </p:sp>
      <p:sp>
        <p:nvSpPr>
          <p:cNvPr id="6" name="TextBox 5">
            <a:extLst>
              <a:ext uri="{FF2B5EF4-FFF2-40B4-BE49-F238E27FC236}">
                <a16:creationId xmlns:a16="http://schemas.microsoft.com/office/drawing/2014/main" id="{86D2D51A-C169-4DD7-A72A-04318866181A}"/>
              </a:ext>
            </a:extLst>
          </p:cNvPr>
          <p:cNvSpPr txBox="1"/>
          <p:nvPr/>
        </p:nvSpPr>
        <p:spPr>
          <a:xfrm>
            <a:off x="469459" y="1279457"/>
            <a:ext cx="4574040" cy="461665"/>
          </a:xfrm>
          <a:prstGeom prst="rect">
            <a:avLst/>
          </a:prstGeom>
          <a:noFill/>
        </p:spPr>
        <p:txBody>
          <a:bodyPr wrap="square">
            <a:spAutoFit/>
          </a:bodyPr>
          <a:lstStyle/>
          <a:p>
            <a:r>
              <a:rPr lang="en-US" sz="2400" b="1">
                <a:solidFill>
                  <a:srgbClr val="000000"/>
                </a:solidFill>
                <a:latin typeface="Helvetica Neue"/>
              </a:rPr>
              <a:t>How Do I Avoid Hazards?</a:t>
            </a:r>
            <a:endParaRPr lang="en-US" sz="2400"/>
          </a:p>
        </p:txBody>
      </p:sp>
      <p:sp>
        <p:nvSpPr>
          <p:cNvPr id="8" name="TextBox 7">
            <a:extLst>
              <a:ext uri="{FF2B5EF4-FFF2-40B4-BE49-F238E27FC236}">
                <a16:creationId xmlns:a16="http://schemas.microsoft.com/office/drawing/2014/main" id="{BF14288C-D7E6-4D71-B6C8-CB18782225C9}"/>
              </a:ext>
            </a:extLst>
          </p:cNvPr>
          <p:cNvSpPr txBox="1"/>
          <p:nvPr/>
        </p:nvSpPr>
        <p:spPr>
          <a:xfrm>
            <a:off x="677392" y="1983254"/>
            <a:ext cx="3625737" cy="461665"/>
          </a:xfrm>
          <a:prstGeom prst="rect">
            <a:avLst/>
          </a:prstGeom>
          <a:noFill/>
        </p:spPr>
        <p:txBody>
          <a:bodyPr wrap="square">
            <a:spAutoFit/>
          </a:bodyPr>
          <a:lstStyle/>
          <a:p>
            <a:pPr marL="257175" indent="-257175">
              <a:buFont typeface="Arial" panose="020B0604020202020204" pitchFamily="34" charset="0"/>
              <a:buChar char="•"/>
            </a:pPr>
            <a:r>
              <a:rPr lang="en-US" sz="2400" dirty="0">
                <a:solidFill>
                  <a:srgbClr val="000000"/>
                </a:solidFill>
                <a:latin typeface="Helvetica Neue"/>
              </a:rPr>
              <a:t>Wear hardhat</a:t>
            </a:r>
            <a:endParaRPr lang="en-US" sz="2400" dirty="0"/>
          </a:p>
        </p:txBody>
      </p:sp>
      <p:sp>
        <p:nvSpPr>
          <p:cNvPr id="10" name="TextBox 9">
            <a:extLst>
              <a:ext uri="{FF2B5EF4-FFF2-40B4-BE49-F238E27FC236}">
                <a16:creationId xmlns:a16="http://schemas.microsoft.com/office/drawing/2014/main" id="{14C308EE-283E-46D4-B7D9-3BF75E613596}"/>
              </a:ext>
            </a:extLst>
          </p:cNvPr>
          <p:cNvSpPr txBox="1"/>
          <p:nvPr/>
        </p:nvSpPr>
        <p:spPr>
          <a:xfrm>
            <a:off x="677392" y="2493506"/>
            <a:ext cx="7031508" cy="830997"/>
          </a:xfrm>
          <a:prstGeom prst="rect">
            <a:avLst/>
          </a:prstGeom>
          <a:noFill/>
        </p:spPr>
        <p:txBody>
          <a:bodyPr wrap="square">
            <a:spAutoFit/>
          </a:bodyPr>
          <a:lstStyle/>
          <a:p>
            <a:pPr marL="257175" indent="-257175">
              <a:buFont typeface="Arial" panose="020B0604020202020204" pitchFamily="34" charset="0"/>
              <a:buChar char="•"/>
            </a:pPr>
            <a:r>
              <a:rPr lang="en-US" sz="2400" dirty="0">
                <a:solidFill>
                  <a:srgbClr val="000000"/>
                </a:solidFill>
                <a:latin typeface="Helvetica Neue"/>
              </a:rPr>
              <a:t>Stack materials properly to prevent sliding, falling, or collapse</a:t>
            </a:r>
            <a:endParaRPr lang="en-US" sz="2400" dirty="0"/>
          </a:p>
        </p:txBody>
      </p:sp>
      <p:sp>
        <p:nvSpPr>
          <p:cNvPr id="12" name="TextBox 11">
            <a:extLst>
              <a:ext uri="{FF2B5EF4-FFF2-40B4-BE49-F238E27FC236}">
                <a16:creationId xmlns:a16="http://schemas.microsoft.com/office/drawing/2014/main" id="{AF0D35CC-EDDA-4102-8A57-596F824C82FA}"/>
              </a:ext>
            </a:extLst>
          </p:cNvPr>
          <p:cNvSpPr txBox="1"/>
          <p:nvPr/>
        </p:nvSpPr>
        <p:spPr>
          <a:xfrm>
            <a:off x="677392" y="3429000"/>
            <a:ext cx="7666508" cy="830997"/>
          </a:xfrm>
          <a:prstGeom prst="rect">
            <a:avLst/>
          </a:prstGeom>
          <a:noFill/>
        </p:spPr>
        <p:txBody>
          <a:bodyPr wrap="square">
            <a:spAutoFit/>
          </a:bodyPr>
          <a:lstStyle/>
          <a:p>
            <a:pPr marL="257175" indent="-257175">
              <a:buFont typeface="Arial" panose="020B0604020202020204" pitchFamily="34" charset="0"/>
              <a:buChar char="•"/>
            </a:pPr>
            <a:r>
              <a:rPr lang="en-US" sz="2400" dirty="0">
                <a:solidFill>
                  <a:srgbClr val="000000"/>
                </a:solidFill>
                <a:latin typeface="Helvetica Neue"/>
              </a:rPr>
              <a:t>Use debris nets, catch platforms, or canopies to catch or deflect falling objects from scaffolds</a:t>
            </a:r>
            <a:endParaRPr lang="en-US" sz="2400" dirty="0"/>
          </a:p>
        </p:txBody>
      </p:sp>
      <p:sp>
        <p:nvSpPr>
          <p:cNvPr id="14" name="TextBox 13">
            <a:extLst>
              <a:ext uri="{FF2B5EF4-FFF2-40B4-BE49-F238E27FC236}">
                <a16:creationId xmlns:a16="http://schemas.microsoft.com/office/drawing/2014/main" id="{0E64860C-FB18-43F7-AEE9-539DB5BAC734}"/>
              </a:ext>
            </a:extLst>
          </p:cNvPr>
          <p:cNvSpPr txBox="1"/>
          <p:nvPr/>
        </p:nvSpPr>
        <p:spPr>
          <a:xfrm>
            <a:off x="677392" y="4420748"/>
            <a:ext cx="6728068" cy="461665"/>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Avoid working underneath loads being moved</a:t>
            </a:r>
            <a:endParaRPr lang="en-US" sz="2400"/>
          </a:p>
        </p:txBody>
      </p:sp>
      <p:sp>
        <p:nvSpPr>
          <p:cNvPr id="16" name="TextBox 15">
            <a:extLst>
              <a:ext uri="{FF2B5EF4-FFF2-40B4-BE49-F238E27FC236}">
                <a16:creationId xmlns:a16="http://schemas.microsoft.com/office/drawing/2014/main" id="{510C64A5-40C0-48EC-910F-74CF417F6C47}"/>
              </a:ext>
            </a:extLst>
          </p:cNvPr>
          <p:cNvSpPr txBox="1"/>
          <p:nvPr/>
        </p:nvSpPr>
        <p:spPr>
          <a:xfrm>
            <a:off x="677393" y="5116878"/>
            <a:ext cx="6942607" cy="461665"/>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Barricade hazard areas and post warning signs</a:t>
            </a:r>
            <a:endParaRPr lang="en-US" sz="2400"/>
          </a:p>
        </p:txBody>
      </p:sp>
      <p:sp>
        <p:nvSpPr>
          <p:cNvPr id="18" name="TextBox 17">
            <a:extLst>
              <a:ext uri="{FF2B5EF4-FFF2-40B4-BE49-F238E27FC236}">
                <a16:creationId xmlns:a16="http://schemas.microsoft.com/office/drawing/2014/main" id="{A3F31B15-4A97-47D4-B5C3-4A663F6AC6B1}"/>
              </a:ext>
            </a:extLst>
          </p:cNvPr>
          <p:cNvSpPr txBox="1"/>
          <p:nvPr/>
        </p:nvSpPr>
        <p:spPr>
          <a:xfrm>
            <a:off x="677392" y="5824131"/>
            <a:ext cx="7399904" cy="830997"/>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Secure tools and materials to prevent them from falling on people below</a:t>
            </a:r>
            <a:endParaRPr lang="en-US" sz="2400"/>
          </a:p>
        </p:txBody>
      </p:sp>
      <p:sp>
        <p:nvSpPr>
          <p:cNvPr id="13" name="Title 1">
            <a:extLst>
              <a:ext uri="{FF2B5EF4-FFF2-40B4-BE49-F238E27FC236}">
                <a16:creationId xmlns:a16="http://schemas.microsoft.com/office/drawing/2014/main" id="{81578A4C-D7E7-4B8C-87E8-D82267D87BB4}"/>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30976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378404" y="571989"/>
            <a:ext cx="2387192" cy="461665"/>
          </a:xfrm>
          <a:prstGeom prst="rect">
            <a:avLst/>
          </a:prstGeom>
          <a:noFill/>
        </p:spPr>
        <p:txBody>
          <a:bodyPr wrap="none" rtlCol="0">
            <a:spAutoFit/>
          </a:bodyPr>
          <a:lstStyle/>
          <a:p>
            <a:r>
              <a:rPr lang="en-US" sz="2400" b="1"/>
              <a:t>Falling Objects</a:t>
            </a:r>
          </a:p>
        </p:txBody>
      </p:sp>
      <p:sp>
        <p:nvSpPr>
          <p:cNvPr id="5" name="Content Placeholder 2">
            <a:extLst>
              <a:ext uri="{FF2B5EF4-FFF2-40B4-BE49-F238E27FC236}">
                <a16:creationId xmlns:a16="http://schemas.microsoft.com/office/drawing/2014/main" id="{48EB968B-A9B5-4D11-ABA3-4F9DBD5D05D7}"/>
              </a:ext>
            </a:extLst>
          </p:cNvPr>
          <p:cNvSpPr txBox="1">
            <a:spLocks/>
          </p:cNvSpPr>
          <p:nvPr/>
        </p:nvSpPr>
        <p:spPr>
          <a:xfrm>
            <a:off x="442490" y="1103540"/>
            <a:ext cx="6979587" cy="329418"/>
          </a:xfrm>
          <a:prstGeom prst="rect">
            <a:avLst/>
          </a:prstGeom>
        </p:spPr>
        <p:txBody>
          <a:bodyPr>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t>Objects coming down the elevator </a:t>
            </a:r>
            <a:r>
              <a:rPr lang="en-US" b="1" err="1"/>
              <a:t>hoistway</a:t>
            </a:r>
            <a:endParaRPr lang="en-US" b="1"/>
          </a:p>
        </p:txBody>
      </p:sp>
      <p:pic>
        <p:nvPicPr>
          <p:cNvPr id="7" name="Picture 6" descr="A close up of a cage&#10;&#10;Description automatically generated">
            <a:extLst>
              <a:ext uri="{FF2B5EF4-FFF2-40B4-BE49-F238E27FC236}">
                <a16:creationId xmlns:a16="http://schemas.microsoft.com/office/drawing/2014/main" id="{DF842F9C-1809-4EA5-B122-3B353D2CC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100" y="2672163"/>
            <a:ext cx="4854854" cy="3684188"/>
          </a:xfrm>
          <a:prstGeom prst="rect">
            <a:avLst/>
          </a:prstGeom>
        </p:spPr>
      </p:pic>
      <p:sp>
        <p:nvSpPr>
          <p:cNvPr id="8" name="TextBox 7">
            <a:extLst>
              <a:ext uri="{FF2B5EF4-FFF2-40B4-BE49-F238E27FC236}">
                <a16:creationId xmlns:a16="http://schemas.microsoft.com/office/drawing/2014/main" id="{0271EA08-3BBE-408D-8B4C-1FFD858DBC69}"/>
              </a:ext>
            </a:extLst>
          </p:cNvPr>
          <p:cNvSpPr txBox="1"/>
          <p:nvPr/>
        </p:nvSpPr>
        <p:spPr>
          <a:xfrm>
            <a:off x="343922" y="1876902"/>
            <a:ext cx="8456155" cy="1015663"/>
          </a:xfrm>
          <a:prstGeom prst="rect">
            <a:avLst/>
          </a:prstGeom>
          <a:noFill/>
        </p:spPr>
        <p:txBody>
          <a:bodyPr wrap="square" rtlCol="0">
            <a:spAutoFit/>
          </a:bodyPr>
          <a:lstStyle/>
          <a:p>
            <a:r>
              <a:rPr lang="en-US" sz="2000" dirty="0"/>
              <a:t>Overhead protection is required on false cars and temporary platforms. This can be accomplished by screening at the </a:t>
            </a:r>
            <a:r>
              <a:rPr lang="en-US" sz="2000" dirty="0" err="1"/>
              <a:t>hoistway</a:t>
            </a:r>
            <a:r>
              <a:rPr lang="en-US" sz="2000" dirty="0"/>
              <a:t> entrances, or as a solid roof. </a:t>
            </a:r>
          </a:p>
        </p:txBody>
      </p:sp>
      <p:sp>
        <p:nvSpPr>
          <p:cNvPr id="9" name="Title 1">
            <a:extLst>
              <a:ext uri="{FF2B5EF4-FFF2-40B4-BE49-F238E27FC236}">
                <a16:creationId xmlns:a16="http://schemas.microsoft.com/office/drawing/2014/main" id="{87DDDD9F-8229-43FE-92B6-7A49F0A9C71A}"/>
              </a:ext>
            </a:extLst>
          </p:cNvPr>
          <p:cNvSpPr txBox="1">
            <a:spLocks/>
          </p:cNvSpPr>
          <p:nvPr/>
        </p:nvSpPr>
        <p:spPr bwMode="auto">
          <a:xfrm>
            <a:off x="0" y="-543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
        <p:nvSpPr>
          <p:cNvPr id="2" name="TextBox 1">
            <a:extLst>
              <a:ext uri="{FF2B5EF4-FFF2-40B4-BE49-F238E27FC236}">
                <a16:creationId xmlns:a16="http://schemas.microsoft.com/office/drawing/2014/main" id="{CDF5C616-D214-4AAE-91B4-CF84A1E45108}"/>
              </a:ext>
            </a:extLst>
          </p:cNvPr>
          <p:cNvSpPr txBox="1"/>
          <p:nvPr/>
        </p:nvSpPr>
        <p:spPr>
          <a:xfrm>
            <a:off x="2775610" y="6354248"/>
            <a:ext cx="3592778" cy="369332"/>
          </a:xfrm>
          <a:prstGeom prst="rect">
            <a:avLst/>
          </a:prstGeom>
          <a:noFill/>
        </p:spPr>
        <p:txBody>
          <a:bodyPr wrap="none" rtlCol="0">
            <a:spAutoFit/>
          </a:bodyPr>
          <a:lstStyle/>
          <a:p>
            <a:r>
              <a:rPr lang="en-US" dirty="0"/>
              <a:t>Screening at the </a:t>
            </a:r>
            <a:r>
              <a:rPr lang="en-US" dirty="0" err="1"/>
              <a:t>hoistway</a:t>
            </a:r>
            <a:r>
              <a:rPr lang="en-US" dirty="0"/>
              <a:t> entrance</a:t>
            </a:r>
          </a:p>
        </p:txBody>
      </p:sp>
    </p:spTree>
    <p:extLst>
      <p:ext uri="{BB962C8B-B14F-4D97-AF65-F5344CB8AC3E}">
        <p14:creationId xmlns:p14="http://schemas.microsoft.com/office/powerpoint/2010/main" val="974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644192" y="701682"/>
            <a:ext cx="2387192" cy="461665"/>
          </a:xfrm>
          <a:prstGeom prst="rect">
            <a:avLst/>
          </a:prstGeom>
          <a:noFill/>
        </p:spPr>
        <p:txBody>
          <a:bodyPr wrap="none" rtlCol="0">
            <a:spAutoFit/>
          </a:bodyPr>
          <a:lstStyle/>
          <a:p>
            <a:r>
              <a:rPr lang="en-US" sz="2400" b="1"/>
              <a:t>Falling Objects</a:t>
            </a:r>
          </a:p>
        </p:txBody>
      </p:sp>
      <p:sp>
        <p:nvSpPr>
          <p:cNvPr id="5" name="TextBox 4">
            <a:extLst>
              <a:ext uri="{FF2B5EF4-FFF2-40B4-BE49-F238E27FC236}">
                <a16:creationId xmlns:a16="http://schemas.microsoft.com/office/drawing/2014/main" id="{F09807EF-A12D-49CC-8C86-3E0889E2D5C9}"/>
              </a:ext>
            </a:extLst>
          </p:cNvPr>
          <p:cNvSpPr txBox="1"/>
          <p:nvPr/>
        </p:nvSpPr>
        <p:spPr>
          <a:xfrm>
            <a:off x="4061977" y="2486239"/>
            <a:ext cx="4766036" cy="2308324"/>
          </a:xfrm>
          <a:prstGeom prst="rect">
            <a:avLst/>
          </a:prstGeom>
          <a:noFill/>
        </p:spPr>
        <p:txBody>
          <a:bodyPr wrap="square" rtlCol="0">
            <a:spAutoFit/>
          </a:bodyPr>
          <a:lstStyle/>
          <a:p>
            <a:r>
              <a:rPr lang="en-US" sz="2400" dirty="0"/>
              <a:t>When working in a multi-car </a:t>
            </a:r>
            <a:r>
              <a:rPr lang="en-US" sz="2400" dirty="0" err="1"/>
              <a:t>hoistway</a:t>
            </a:r>
            <a:r>
              <a:rPr lang="en-US" sz="2400" dirty="0"/>
              <a:t>, screening should be installed between </a:t>
            </a:r>
            <a:r>
              <a:rPr lang="en-US" sz="2400" dirty="0" err="1"/>
              <a:t>hoistways</a:t>
            </a:r>
            <a:r>
              <a:rPr lang="en-US" sz="2400"/>
              <a:t> of adjacent </a:t>
            </a:r>
            <a:r>
              <a:rPr lang="en-US" sz="2400" dirty="0"/>
              <a:t>cars. This will help with falling objects, and provide a separation between running cars. </a:t>
            </a:r>
          </a:p>
        </p:txBody>
      </p:sp>
      <p:pic>
        <p:nvPicPr>
          <p:cNvPr id="6" name="Picture 5" descr="A picture containing indoor, building, sitting, playing&#10;&#10;Description automatically generated">
            <a:extLst>
              <a:ext uri="{FF2B5EF4-FFF2-40B4-BE49-F238E27FC236}">
                <a16:creationId xmlns:a16="http://schemas.microsoft.com/office/drawing/2014/main" id="{DD8F833B-1339-4708-985F-67214AEF980A}"/>
              </a:ext>
            </a:extLst>
          </p:cNvPr>
          <p:cNvPicPr>
            <a:picLocks noChangeAspect="1"/>
          </p:cNvPicPr>
          <p:nvPr/>
        </p:nvPicPr>
        <p:blipFill rotWithShape="1">
          <a:blip r:embed="rId3">
            <a:extLst>
              <a:ext uri="{28A0092B-C50C-407E-A947-70E740481C1C}">
                <a14:useLocalDpi xmlns:a14="http://schemas.microsoft.com/office/drawing/2010/main" val="0"/>
              </a:ext>
            </a:extLst>
          </a:blip>
          <a:srcRect l="37252" r="4158"/>
          <a:stretch/>
        </p:blipFill>
        <p:spPr>
          <a:xfrm>
            <a:off x="188908" y="1968447"/>
            <a:ext cx="3455284" cy="4514903"/>
          </a:xfrm>
          <a:prstGeom prst="rect">
            <a:avLst/>
          </a:prstGeom>
          <a:noFill/>
        </p:spPr>
      </p:pic>
      <p:sp>
        <p:nvSpPr>
          <p:cNvPr id="7" name="Title 1">
            <a:extLst>
              <a:ext uri="{FF2B5EF4-FFF2-40B4-BE49-F238E27FC236}">
                <a16:creationId xmlns:a16="http://schemas.microsoft.com/office/drawing/2014/main" id="{BB9EDE0E-D099-45E5-95E7-27D0CB6ACF35}"/>
              </a:ext>
            </a:extLst>
          </p:cNvPr>
          <p:cNvSpPr txBox="1">
            <a:spLocks/>
          </p:cNvSpPr>
          <p:nvPr/>
        </p:nvSpPr>
        <p:spPr bwMode="auto">
          <a:xfrm>
            <a:off x="0" y="-3550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2019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4" name="Content Placeholder 2">
            <a:extLst>
              <a:ext uri="{FF2B5EF4-FFF2-40B4-BE49-F238E27FC236}">
                <a16:creationId xmlns:a16="http://schemas.microsoft.com/office/drawing/2014/main" id="{D148E8A4-986A-498E-B3D6-E67F0C4577C4}"/>
              </a:ext>
            </a:extLst>
          </p:cNvPr>
          <p:cNvSpPr txBox="1">
            <a:spLocks/>
          </p:cNvSpPr>
          <p:nvPr/>
        </p:nvSpPr>
        <p:spPr>
          <a:xfrm>
            <a:off x="630691" y="621524"/>
            <a:ext cx="6745968" cy="315208"/>
          </a:xfrm>
          <a:prstGeom prst="rect">
            <a:avLst/>
          </a:prstGeom>
        </p:spPr>
        <p:txBody>
          <a:bodyPr>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t>Pit Access: Struck-by car or counterweight</a:t>
            </a:r>
          </a:p>
        </p:txBody>
      </p:sp>
      <p:pic>
        <p:nvPicPr>
          <p:cNvPr id="5" name="Picture 6">
            <a:extLst>
              <a:ext uri="{FF2B5EF4-FFF2-40B4-BE49-F238E27FC236}">
                <a16:creationId xmlns:a16="http://schemas.microsoft.com/office/drawing/2014/main" id="{152EE0F2-5A3E-4D25-B72B-96BEA96EA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22" y="4072330"/>
            <a:ext cx="3704506" cy="2470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64AD2C1-C7B2-4F3B-924E-43471BBC7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75776"/>
            <a:ext cx="3453491" cy="24701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42ED50-2850-4680-AAF5-2E2AA93D5018}"/>
              </a:ext>
            </a:extLst>
          </p:cNvPr>
          <p:cNvSpPr txBox="1"/>
          <p:nvPr/>
        </p:nvSpPr>
        <p:spPr>
          <a:xfrm>
            <a:off x="620713" y="1202660"/>
            <a:ext cx="7882618" cy="1938992"/>
          </a:xfrm>
          <a:prstGeom prst="rect">
            <a:avLst/>
          </a:prstGeom>
          <a:noFill/>
        </p:spPr>
        <p:txBody>
          <a:bodyPr wrap="square" rtlCol="0">
            <a:spAutoFit/>
          </a:bodyPr>
          <a:lstStyle/>
          <a:p>
            <a:r>
              <a:rPr lang="en-US" sz="2400"/>
              <a:t>Be aware of car position when accessing the pit. Always perform LOTO and secure the car from unintended movement according to your company safety procedures before entering the pit. Identify refuge space in the pit before entering. </a:t>
            </a:r>
          </a:p>
        </p:txBody>
      </p:sp>
      <p:sp>
        <p:nvSpPr>
          <p:cNvPr id="8" name="Title 1">
            <a:extLst>
              <a:ext uri="{FF2B5EF4-FFF2-40B4-BE49-F238E27FC236}">
                <a16:creationId xmlns:a16="http://schemas.microsoft.com/office/drawing/2014/main" id="{80F06F61-02BC-4C12-AED0-A82A9E5016DC}"/>
              </a:ext>
            </a:extLst>
          </p:cNvPr>
          <p:cNvSpPr txBox="1">
            <a:spLocks/>
          </p:cNvSpPr>
          <p:nvPr/>
        </p:nvSpPr>
        <p:spPr bwMode="auto">
          <a:xfrm>
            <a:off x="0" y="-26827"/>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dirty="0">
                <a:latin typeface="Calibri" panose="020F0502020204030204"/>
              </a:rPr>
              <a:t>Struck-By Hazards</a:t>
            </a:r>
            <a:endParaRPr lang="en-US" sz="1200" dirty="0">
              <a:latin typeface="Calibri" panose="020F0502020204030204"/>
              <a:cs typeface="Calibri"/>
            </a:endParaRPr>
          </a:p>
        </p:txBody>
      </p:sp>
    </p:spTree>
    <p:extLst>
      <p:ext uri="{BB962C8B-B14F-4D97-AF65-F5344CB8AC3E}">
        <p14:creationId xmlns:p14="http://schemas.microsoft.com/office/powerpoint/2010/main" val="30017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7C7162-20B4-4E2E-ADC9-40958EC86570}">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2.xml><?xml version="1.0" encoding="utf-8"?>
<ds:datastoreItem xmlns:ds="http://schemas.openxmlformats.org/officeDocument/2006/customXml" ds:itemID="{54E9CDEA-CD5F-482C-8FE2-D675DC1C7044}">
  <ds:schemaRefs>
    <ds:schemaRef ds:uri="http://schemas.microsoft.com/sharepoint/v3/contenttype/forms"/>
  </ds:schemaRefs>
</ds:datastoreItem>
</file>

<file path=customXml/itemProps3.xml><?xml version="1.0" encoding="utf-8"?>
<ds:datastoreItem xmlns:ds="http://schemas.openxmlformats.org/officeDocument/2006/customXml" ds:itemID="{72DFD17B-54BA-4FE2-804D-52284FD6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TotalTime>
  <Words>1450</Words>
  <Application>Microsoft Office PowerPoint</Application>
  <PresentationFormat>On-screen Show (4:3)</PresentationFormat>
  <Paragraphs>133</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Franklin Gothic Medium</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2</cp:revision>
  <dcterms:created xsi:type="dcterms:W3CDTF">2021-12-06T13:22:46Z</dcterms:created>
  <dcterms:modified xsi:type="dcterms:W3CDTF">2025-03-11T13:11:41Z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