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258" r:id="rId6"/>
    <p:sldId id="405" r:id="rId7"/>
    <p:sldId id="417" r:id="rId8"/>
    <p:sldId id="416" r:id="rId9"/>
    <p:sldId id="415" r:id="rId10"/>
    <p:sldId id="420" r:id="rId11"/>
    <p:sldId id="421" r:id="rId12"/>
    <p:sldId id="423" r:id="rId13"/>
    <p:sldId id="422" r:id="rId14"/>
    <p:sldId id="429" r:id="rId15"/>
    <p:sldId id="428" r:id="rId16"/>
    <p:sldId id="427" r:id="rId17"/>
    <p:sldId id="432" r:id="rId18"/>
    <p:sldId id="431" r:id="rId19"/>
    <p:sldId id="387" r:id="rId20"/>
    <p:sldId id="43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257058AF-CAA5-4C65-AD91-88F48C16F8A7}"/>
    <pc:docChg chg="undo custSel modSld">
      <pc:chgData name="Curtis R. Devillers" userId="e13660d1-5c8f-4d58-b997-cf7d5f8eeb3c" providerId="ADAL" clId="{257058AF-CAA5-4C65-AD91-88F48C16F8A7}" dt="2021-12-06T16:51:40.416" v="389" actId="1076"/>
      <pc:docMkLst>
        <pc:docMk/>
      </pc:docMkLst>
      <pc:sldChg chg="modSp">
        <pc:chgData name="Curtis R. Devillers" userId="e13660d1-5c8f-4d58-b997-cf7d5f8eeb3c" providerId="ADAL" clId="{257058AF-CAA5-4C65-AD91-88F48C16F8A7}" dt="2021-12-06T16:40:52.040" v="3" actId="20577"/>
        <pc:sldMkLst>
          <pc:docMk/>
          <pc:sldMk cId="1889449971" sldId="405"/>
        </pc:sldMkLst>
      </pc:sldChg>
      <pc:sldChg chg="modSp mod">
        <pc:chgData name="Curtis R. Devillers" userId="e13660d1-5c8f-4d58-b997-cf7d5f8eeb3c" providerId="ADAL" clId="{257058AF-CAA5-4C65-AD91-88F48C16F8A7}" dt="2021-12-06T16:41:47.881" v="21" actId="20577"/>
        <pc:sldMkLst>
          <pc:docMk/>
          <pc:sldMk cId="2085332116" sldId="420"/>
        </pc:sldMkLst>
      </pc:sldChg>
      <pc:sldChg chg="modSp mod">
        <pc:chgData name="Curtis R. Devillers" userId="e13660d1-5c8f-4d58-b997-cf7d5f8eeb3c" providerId="ADAL" clId="{257058AF-CAA5-4C65-AD91-88F48C16F8A7}" dt="2021-12-06T16:42:06.496" v="40" actId="20577"/>
        <pc:sldMkLst>
          <pc:docMk/>
          <pc:sldMk cId="3631658868" sldId="421"/>
        </pc:sldMkLst>
      </pc:sldChg>
      <pc:sldChg chg="modSp">
        <pc:chgData name="Curtis R. Devillers" userId="e13660d1-5c8f-4d58-b997-cf7d5f8eeb3c" providerId="ADAL" clId="{257058AF-CAA5-4C65-AD91-88F48C16F8A7}" dt="2021-12-06T16:43:32.196" v="78" actId="20577"/>
        <pc:sldMkLst>
          <pc:docMk/>
          <pc:sldMk cId="3865298105" sldId="429"/>
        </pc:sldMkLst>
      </pc:sldChg>
      <pc:sldChg chg="addSp modSp mod">
        <pc:chgData name="Curtis R. Devillers" userId="e13660d1-5c8f-4d58-b997-cf7d5f8eeb3c" providerId="ADAL" clId="{257058AF-CAA5-4C65-AD91-88F48C16F8A7}" dt="2021-12-06T16:51:40.416" v="389" actId="1076"/>
        <pc:sldMkLst>
          <pc:docMk/>
          <pc:sldMk cId="2939391397" sldId="431"/>
        </pc:sldMkLst>
      </pc:sldChg>
      <pc:sldChg chg="addSp delSp modSp mod">
        <pc:chgData name="Curtis R. Devillers" userId="e13660d1-5c8f-4d58-b997-cf7d5f8eeb3c" providerId="ADAL" clId="{257058AF-CAA5-4C65-AD91-88F48C16F8A7}" dt="2021-12-06T16:46:17.088" v="123" actId="20577"/>
        <pc:sldMkLst>
          <pc:docMk/>
          <pc:sldMk cId="871854235" sldId="432"/>
        </pc:sldMkLst>
      </pc:sldChg>
    </pc:docChg>
  </pc:docChgLst>
  <pc:docChgLst>
    <pc:chgData name="David Smarte" userId="17acdff8-7be5-4501-9287-bde18e62603c" providerId="ADAL" clId="{E09BD571-797D-4B1E-AFD7-688C38F6D034}"/>
    <pc:docChg chg="modSld">
      <pc:chgData name="David Smarte" userId="17acdff8-7be5-4501-9287-bde18e62603c" providerId="ADAL" clId="{E09BD571-797D-4B1E-AFD7-688C38F6D034}" dt="2025-03-11T13:11:16.945" v="1" actId="20577"/>
      <pc:docMkLst>
        <pc:docMk/>
      </pc:docMkLst>
      <pc:sldChg chg="modSp mod">
        <pc:chgData name="David Smarte" userId="17acdff8-7be5-4501-9287-bde18e62603c" providerId="ADAL" clId="{E09BD571-797D-4B1E-AFD7-688C38F6D034}" dt="2025-03-11T13:11:16.945" v="1" actId="20577"/>
        <pc:sldMkLst>
          <pc:docMk/>
          <pc:sldMk cId="725523311" sldId="433"/>
        </pc:sldMkLst>
        <pc:spChg chg="mod">
          <ac:chgData name="David Smarte" userId="17acdff8-7be5-4501-9287-bde18e62603c" providerId="ADAL" clId="{E09BD571-797D-4B1E-AFD7-688C38F6D034}" dt="2025-03-11T13:11:16.945" v="1" actId="20577"/>
          <ac:spMkLst>
            <pc:docMk/>
            <pc:sldMk cId="725523311" sldId="433"/>
            <ac:spMk id="3" creationId="{75A65552-9526-6AE2-8500-A23EFD2D9D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D4913-C233-45FE-BD64-8DEA1D02DA9E}"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83A78-6E76-4D63-B93D-790F2122CC64}" type="slidenum">
              <a:rPr lang="en-US" smtClean="0"/>
              <a:t>‹#›</a:t>
            </a:fld>
            <a:endParaRPr lang="en-US"/>
          </a:p>
        </p:txBody>
      </p:sp>
    </p:spTree>
    <p:extLst>
      <p:ext uri="{BB962C8B-B14F-4D97-AF65-F5344CB8AC3E}">
        <p14:creationId xmlns:p14="http://schemas.microsoft.com/office/powerpoint/2010/main" val="418557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887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308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two</a:t>
            </a:r>
            <a:r>
              <a:rPr lang="en-US" baseline="0"/>
              <a:t> slides address two methods workers can be protected from being caught in machinery or equipment:</a:t>
            </a:r>
          </a:p>
          <a:p>
            <a:endParaRPr lang="en-US" baseline="0"/>
          </a:p>
          <a:p>
            <a:r>
              <a:rPr lang="en-US" baseline="0"/>
              <a:t>1. Machine guards</a:t>
            </a:r>
          </a:p>
          <a:p>
            <a:r>
              <a:rPr lang="en-US" baseline="0"/>
              <a:t>2. Lock out tag out</a:t>
            </a:r>
            <a:endParaRPr lang="en-US"/>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146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a:t>Machine guards </a:t>
            </a:r>
            <a:r>
              <a:rPr lang="en-US"/>
              <a:t>prevent moving parts of a machine from coming in contact with any part of a worker’s body. Remember:</a:t>
            </a:r>
            <a:endParaRPr lang="en-US" b="1"/>
          </a:p>
          <a:p>
            <a:pPr eaLnBrk="1" hangingPunct="1"/>
            <a:endParaRPr lang="en-US"/>
          </a:p>
          <a:p>
            <a:pPr eaLnBrk="1" hangingPunct="1">
              <a:buFontTx/>
              <a:buChar char="•"/>
            </a:pPr>
            <a:r>
              <a:rPr lang="en-US"/>
              <a:t> Guards are there to protect workers</a:t>
            </a:r>
          </a:p>
          <a:p>
            <a:pPr eaLnBrk="1" hangingPunct="1">
              <a:buFontTx/>
              <a:buChar char="•"/>
            </a:pPr>
            <a:r>
              <a:rPr lang="en-US"/>
              <a:t> Install and maintain guards on all tools and heavy equipment.</a:t>
            </a:r>
          </a:p>
          <a:p>
            <a:pPr eaLnBrk="1" hangingPunct="1">
              <a:buFontTx/>
              <a:buChar char="•"/>
            </a:pPr>
            <a:r>
              <a:rPr lang="en-US"/>
              <a:t> Guards must remain in place at all times and eye protection must be worn.</a:t>
            </a:r>
          </a:p>
          <a:p>
            <a:pPr eaLnBrk="1" hangingPunct="1"/>
            <a:endParaRPr lang="en-US"/>
          </a:p>
          <a:p>
            <a:pPr eaLnBrk="1" hangingPunct="1"/>
            <a:r>
              <a:rPr lang="en-US"/>
              <a:t>Machine guards should prevent moving parts of the machine from coming into contact with workers' arms, hands, or any other part of the body. Machine guards should allow workers to use the machines comfortably and efficiently without hindering work.</a:t>
            </a:r>
          </a:p>
          <a:p>
            <a:pPr eaLnBrk="1" hangingPunct="1"/>
            <a:endParaRPr lang="en-US"/>
          </a:p>
          <a:p>
            <a:pPr eaLnBrk="1" hangingPunct="1"/>
            <a:r>
              <a:rPr lang="en-US"/>
              <a:t>Guards should be maintained in good condition.</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243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23" indent="-173323">
              <a:lnSpc>
                <a:spcPct val="80000"/>
              </a:lnSpc>
            </a:pPr>
            <a:r>
              <a:rPr lang="en-US"/>
              <a:t>Dozens of construction workers are killed every year because they did not de-energize equipment or lock it out before working on it. Most of the deaths are electrocutions, but workers sometimes are crushed or have amputations or other injuries. All types of energy need to be controlled: electric, hydraulic, pneumatic, mechanical, and pressurized liquids, vapors, and gases.</a:t>
            </a:r>
            <a:br>
              <a:rPr lang="en-US"/>
            </a:br>
            <a:endParaRPr lang="en-US"/>
          </a:p>
          <a:p>
            <a:pPr marL="173323" indent="-173323">
              <a:lnSpc>
                <a:spcPct val="80000"/>
              </a:lnSpc>
            </a:pPr>
            <a:r>
              <a:rPr lang="en-US"/>
              <a:t>• 	A </a:t>
            </a:r>
            <a:r>
              <a:rPr lang="en-US" b="1"/>
              <a:t>lockout device </a:t>
            </a:r>
            <a:r>
              <a:rPr lang="en-US"/>
              <a:t>is a lock that controls</a:t>
            </a:r>
            <a:r>
              <a:rPr lang="en-US" baseline="0"/>
              <a:t> an energy source.  It often has a</a:t>
            </a:r>
            <a:r>
              <a:rPr lang="en-US"/>
              <a:t> special tag with a worker’s name. The lock is attached to an isolating device</a:t>
            </a:r>
            <a:r>
              <a:rPr lang="en-US" baseline="0"/>
              <a:t> like a</a:t>
            </a:r>
            <a:r>
              <a:rPr lang="en-US"/>
              <a:t> circuit breaker, a pipe valve, or a switch that can prevent turning on an energy source or equipment. Lock out </a:t>
            </a:r>
            <a:r>
              <a:rPr lang="en-US" baseline="0"/>
              <a:t>can include using a blocking or blanking devices.  </a:t>
            </a:r>
            <a:r>
              <a:rPr lang="en-US"/>
              <a:t>These are devices used to prevent inadvertent movement in of</a:t>
            </a:r>
            <a:r>
              <a:rPr lang="en-US" baseline="0"/>
              <a:t> gas or liquid in pipes</a:t>
            </a:r>
            <a:r>
              <a:rPr lang="en-US"/>
              <a:t>. </a:t>
            </a:r>
          </a:p>
          <a:p>
            <a:pPr marL="173323" indent="-173323">
              <a:lnSpc>
                <a:spcPct val="80000"/>
              </a:lnSpc>
            </a:pPr>
            <a:r>
              <a:rPr lang="en-US"/>
              <a:t>	</a:t>
            </a:r>
          </a:p>
          <a:p>
            <a:pPr marL="173323" indent="-173323">
              <a:lnSpc>
                <a:spcPct val="80000"/>
              </a:lnSpc>
            </a:pPr>
            <a:r>
              <a:rPr lang="en-US"/>
              <a:t>	One form of blocking is called</a:t>
            </a:r>
            <a:r>
              <a:rPr lang="en-US" baseline="0"/>
              <a:t> </a:t>
            </a:r>
            <a:r>
              <a:rPr lang="en-US"/>
              <a:t>a blind. A blind is a metal disk placed in a pipe joint that prevents the accidental release</a:t>
            </a:r>
            <a:r>
              <a:rPr lang="en-US" baseline="0"/>
              <a:t> of</a:t>
            </a:r>
            <a:r>
              <a:rPr lang="en-US"/>
              <a:t> liquid, steam, or other substances. Before installing blinds or blocks, workers</a:t>
            </a:r>
            <a:r>
              <a:rPr lang="en-US" baseline="0"/>
              <a:t> must </a:t>
            </a:r>
            <a:r>
              <a:rPr lang="en-US"/>
              <a:t>bleed down steam, air, or hydraulic lines to get rid of any pressure. </a:t>
            </a:r>
          </a:p>
          <a:p>
            <a:pPr marL="173323" indent="-173323">
              <a:lnSpc>
                <a:spcPct val="80000"/>
              </a:lnSpc>
            </a:pPr>
            <a:endParaRPr lang="en-US"/>
          </a:p>
          <a:p>
            <a:pPr marL="173323" indent="-173323">
              <a:lnSpc>
                <a:spcPct val="80000"/>
              </a:lnSpc>
            </a:pPr>
            <a:r>
              <a:rPr lang="en-US"/>
              <a:t>	Coiled springs, spring-loaded devices, or suspended loads must also be released so that their stored energy will not result in inadvertent movement</a:t>
            </a:r>
            <a:r>
              <a:rPr lang="en-US" baseline="0"/>
              <a:t> of mechanical parts.</a:t>
            </a:r>
            <a:endParaRPr lang="en-US"/>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820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018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Almost all machines that construction workers use are equipped with guards that protect workers.</a:t>
            </a:r>
          </a:p>
          <a:p>
            <a:pPr eaLnBrk="1" hangingPunct="1"/>
            <a:endParaRPr lang="en-US"/>
          </a:p>
          <a:p>
            <a:pPr eaLnBrk="1" hangingPunct="1"/>
            <a:r>
              <a:rPr lang="en-US"/>
              <a:t>Any machine that grinds, shears, presses, punches, squeezes, cuts, rolls, mixes, or has pinch points or sharp edges that could cause potential harm to any worker should have a guard shielding the hazard.</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057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789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870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039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073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064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069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619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4837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17729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246491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236260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142495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84321C-B5EA-452B-8A72-5237043A6794}"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103101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84321C-B5EA-452B-8A72-5237043A6794}"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83395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4321C-B5EA-452B-8A72-5237043A6794}"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56450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4321C-B5EA-452B-8A72-5237043A6794}"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196188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4321C-B5EA-452B-8A72-5237043A6794}"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325337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4321C-B5EA-452B-8A72-5237043A6794}"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242791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4321C-B5EA-452B-8A72-5237043A6794}" type="datetimeFigureOut">
              <a:rPr lang="en-US" smtClean="0"/>
              <a:t>3/11/2025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5C1E2-E649-42D5-A8F9-953F3EACDA35}" type="slidenum">
              <a:rPr lang="en-US" smtClean="0"/>
              <a:t>‹#›</a:t>
            </a:fld>
            <a:endParaRPr lang="en-US"/>
          </a:p>
        </p:txBody>
      </p:sp>
    </p:spTree>
    <p:extLst>
      <p:ext uri="{BB962C8B-B14F-4D97-AF65-F5344CB8AC3E}">
        <p14:creationId xmlns:p14="http://schemas.microsoft.com/office/powerpoint/2010/main" val="1901534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E4D8-5E48-4C79-86B4-AD2D8800D5AC}"/>
              </a:ext>
            </a:extLst>
          </p:cNvPr>
          <p:cNvSpPr txBox="1"/>
          <p:nvPr/>
        </p:nvSpPr>
        <p:spPr>
          <a:xfrm>
            <a:off x="825500" y="2286001"/>
            <a:ext cx="7734299" cy="2516073"/>
          </a:xfrm>
          <a:prstGeom prst="rect">
            <a:avLst/>
          </a:prstGeom>
          <a:noFill/>
        </p:spPr>
        <p:txBody>
          <a:bodyPr wrap="square" lIns="68580" tIns="34290" rIns="68580" bIns="34290" anchor="t">
            <a:spAutoFit/>
          </a:bodyPr>
          <a:lstStyle/>
          <a:p>
            <a:pPr algn="ctr" defTabSz="257175">
              <a:defRPr/>
            </a:pPr>
            <a:r>
              <a:rPr lang="en-US" sz="4400" b="1">
                <a:solidFill>
                  <a:prstClr val="black"/>
                </a:solidFill>
                <a:latin typeface="Calibri" panose="020F0502020204030204"/>
              </a:rPr>
              <a:t>New Hire Training</a:t>
            </a:r>
          </a:p>
          <a:p>
            <a:pPr algn="ctr" defTabSz="257175">
              <a:defRPr/>
            </a:pPr>
            <a:endParaRPr lang="en-US" sz="4400" b="1">
              <a:latin typeface="Calibri" panose="020F0502020204030204"/>
            </a:endParaRPr>
          </a:p>
          <a:p>
            <a:pPr algn="ctr" defTabSz="257175">
              <a:defRPr/>
            </a:pPr>
            <a:r>
              <a:rPr lang="en-US" sz="4400" b="1">
                <a:solidFill>
                  <a:prstClr val="black"/>
                </a:solidFill>
                <a:latin typeface="Calibri" panose="020F0502020204030204"/>
              </a:rPr>
              <a:t>Caught In/Between Hazards</a:t>
            </a:r>
          </a:p>
          <a:p>
            <a:pPr algn="ctr" defTabSz="192881">
              <a:defRPr/>
            </a:pPr>
            <a:endParaRPr lang="en-US" sz="2700" b="1">
              <a:solidFill>
                <a:prstClr val="black"/>
              </a:solidFill>
              <a:latin typeface="Calibri" panose="020F0502020204030204"/>
            </a:endParaRPr>
          </a:p>
        </p:txBody>
      </p:sp>
      <p:pic>
        <p:nvPicPr>
          <p:cNvPr id="3" name="Picture 2">
            <a:extLst>
              <a:ext uri="{FF2B5EF4-FFF2-40B4-BE49-F238E27FC236}">
                <a16:creationId xmlns:a16="http://schemas.microsoft.com/office/drawing/2014/main" id="{86C41278-B843-44CB-847A-E0AD8E3272E1}"/>
              </a:ext>
            </a:extLst>
          </p:cNvPr>
          <p:cNvPicPr>
            <a:picLocks noChangeAspect="1"/>
          </p:cNvPicPr>
          <p:nvPr/>
        </p:nvPicPr>
        <p:blipFill>
          <a:blip r:embed="rId2"/>
          <a:stretch>
            <a:fillRect/>
          </a:stretch>
        </p:blipFill>
        <p:spPr>
          <a:xfrm>
            <a:off x="3379181" y="720821"/>
            <a:ext cx="2385638" cy="700677"/>
          </a:xfrm>
          <a:prstGeom prst="rect">
            <a:avLst/>
          </a:prstGeom>
        </p:spPr>
      </p:pic>
    </p:spTree>
    <p:extLst>
      <p:ext uri="{BB962C8B-B14F-4D97-AF65-F5344CB8AC3E}">
        <p14:creationId xmlns:p14="http://schemas.microsoft.com/office/powerpoint/2010/main" val="384293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10</a:t>
            </a:fld>
            <a:endParaRPr lang="en-US" altLang="en-US">
              <a:solidFill>
                <a:srgbClr val="000000"/>
              </a:solidFill>
            </a:endParaRPr>
          </a:p>
        </p:txBody>
      </p:sp>
      <p:sp>
        <p:nvSpPr>
          <p:cNvPr id="5" name="Content Placeholder 2">
            <a:extLst>
              <a:ext uri="{FF2B5EF4-FFF2-40B4-BE49-F238E27FC236}">
                <a16:creationId xmlns:a16="http://schemas.microsoft.com/office/drawing/2014/main" id="{A737D628-3B37-43B1-847C-1E78CFDF2536}"/>
              </a:ext>
            </a:extLst>
          </p:cNvPr>
          <p:cNvSpPr txBox="1">
            <a:spLocks/>
          </p:cNvSpPr>
          <p:nvPr/>
        </p:nvSpPr>
        <p:spPr>
          <a:xfrm>
            <a:off x="304800" y="1209020"/>
            <a:ext cx="7029450" cy="476838"/>
          </a:xfrm>
          <a:prstGeom prst="rect">
            <a:avLst/>
          </a:prstGeom>
        </p:spPr>
        <p:txBody>
          <a:bodyPr vert="horz" lIns="91440" tIns="45720" rIns="91440" bIns="45720" rtlCol="0" anchor="t">
            <a:norm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latin typeface="Franklin Gothic Medium" panose="020B0603020102020204" pitchFamily="34" charset="0"/>
              </a:rPr>
              <a:t>Escalators and Moving Walks</a:t>
            </a:r>
          </a:p>
        </p:txBody>
      </p:sp>
      <p:sp>
        <p:nvSpPr>
          <p:cNvPr id="7" name="TextBox 6">
            <a:extLst>
              <a:ext uri="{FF2B5EF4-FFF2-40B4-BE49-F238E27FC236}">
                <a16:creationId xmlns:a16="http://schemas.microsoft.com/office/drawing/2014/main" id="{CAB9B297-1161-4C65-B609-20A8E115A70E}"/>
              </a:ext>
            </a:extLst>
          </p:cNvPr>
          <p:cNvSpPr txBox="1"/>
          <p:nvPr/>
        </p:nvSpPr>
        <p:spPr>
          <a:xfrm>
            <a:off x="304800" y="1733661"/>
            <a:ext cx="8382000" cy="923330"/>
          </a:xfrm>
          <a:prstGeom prst="rect">
            <a:avLst/>
          </a:prstGeom>
          <a:noFill/>
        </p:spPr>
        <p:txBody>
          <a:bodyPr wrap="square" rtlCol="0">
            <a:spAutoFit/>
          </a:bodyPr>
          <a:lstStyle/>
          <a:p>
            <a:r>
              <a:rPr lang="en-US">
                <a:latin typeface="Franklin Gothic Medium" panose="020B0603020102020204" pitchFamily="34" charset="0"/>
              </a:rPr>
              <a:t>During hoisting operations, be aware of pinch points. Loads sometimes shift quickly and without notice. Units that deliver with some steps/ pallets removed can create an unbalanced load on the system. </a:t>
            </a:r>
            <a:endParaRPr lang="en-US" sz="1400">
              <a:latin typeface="Franklin Gothic Medium" panose="020B0603020102020204" pitchFamily="34" charset="0"/>
            </a:endParaRPr>
          </a:p>
        </p:txBody>
      </p:sp>
      <p:pic>
        <p:nvPicPr>
          <p:cNvPr id="8" name="Picture 14">
            <a:extLst>
              <a:ext uri="{FF2B5EF4-FFF2-40B4-BE49-F238E27FC236}">
                <a16:creationId xmlns:a16="http://schemas.microsoft.com/office/drawing/2014/main" id="{ED3D1F6D-FF32-426B-B6AC-5C06AA856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37" y="2974381"/>
            <a:ext cx="2835779" cy="3656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C63F2CA4-AB18-42CF-BF47-63BDEBCF4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238" y="3058302"/>
            <a:ext cx="4212528" cy="344770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BEC1CFDC-6B20-4319-BE54-B3016C253C35}"/>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371654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11</a:t>
            </a:fld>
            <a:endParaRPr lang="en-US" altLang="en-US">
              <a:solidFill>
                <a:srgbClr val="000000"/>
              </a:solidFill>
            </a:endParaRPr>
          </a:p>
        </p:txBody>
      </p:sp>
      <p:sp>
        <p:nvSpPr>
          <p:cNvPr id="5" name="Content Placeholder 2">
            <a:extLst>
              <a:ext uri="{FF2B5EF4-FFF2-40B4-BE49-F238E27FC236}">
                <a16:creationId xmlns:a16="http://schemas.microsoft.com/office/drawing/2014/main" id="{5DC80771-EF93-4492-876B-2745B127C353}"/>
              </a:ext>
            </a:extLst>
          </p:cNvPr>
          <p:cNvSpPr txBox="1">
            <a:spLocks/>
          </p:cNvSpPr>
          <p:nvPr/>
        </p:nvSpPr>
        <p:spPr>
          <a:xfrm>
            <a:off x="304800" y="1209020"/>
            <a:ext cx="7029450" cy="476838"/>
          </a:xfrm>
          <a:prstGeom prst="rect">
            <a:avLst/>
          </a:prstGeom>
        </p:spPr>
        <p:txBody>
          <a:bodyPr vert="horz" lIns="91440" tIns="45720" rIns="91440" bIns="45720" rtlCol="0" anchor="t">
            <a:norm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latin typeface="Franklin Gothic Medium" panose="020B0603020102020204" pitchFamily="34" charset="0"/>
              </a:rPr>
              <a:t>Escalators and Moving Walks</a:t>
            </a:r>
          </a:p>
        </p:txBody>
      </p:sp>
      <p:sp>
        <p:nvSpPr>
          <p:cNvPr id="6" name="TextBox 5">
            <a:extLst>
              <a:ext uri="{FF2B5EF4-FFF2-40B4-BE49-F238E27FC236}">
                <a16:creationId xmlns:a16="http://schemas.microsoft.com/office/drawing/2014/main" id="{6DDDD19A-8D5F-436F-BB6E-DAC1CDC53713}"/>
              </a:ext>
            </a:extLst>
          </p:cNvPr>
          <p:cNvSpPr txBox="1"/>
          <p:nvPr/>
        </p:nvSpPr>
        <p:spPr>
          <a:xfrm>
            <a:off x="304800" y="1825917"/>
            <a:ext cx="8267700" cy="1015663"/>
          </a:xfrm>
          <a:prstGeom prst="rect">
            <a:avLst/>
          </a:prstGeom>
          <a:noFill/>
        </p:spPr>
        <p:txBody>
          <a:bodyPr wrap="square" rtlCol="0">
            <a:spAutoFit/>
          </a:bodyPr>
          <a:lstStyle/>
          <a:p>
            <a:r>
              <a:rPr lang="en-US" sz="2000">
                <a:latin typeface="Franklin Gothic Medium" panose="020B0603020102020204" pitchFamily="34" charset="0"/>
              </a:rPr>
              <a:t>Never enter the step or tread band (inside of the escalator/moving walk) without performing LOTO and mechanically securing the unit from stored energy or unintended movement. </a:t>
            </a:r>
            <a:r>
              <a:rPr lang="en-US" b="1">
                <a:solidFill>
                  <a:schemeClr val="accent1">
                    <a:lumMod val="50000"/>
                  </a:schemeClr>
                </a:solidFill>
                <a:latin typeface="Franklin Gothic Medium" panose="020B0603020102020204" pitchFamily="34" charset="0"/>
              </a:rPr>
              <a:t>	</a:t>
            </a:r>
            <a:endParaRPr lang="en-US">
              <a:latin typeface="Franklin Gothic Medium" panose="020B0603020102020204" pitchFamily="34" charset="0"/>
            </a:endParaRPr>
          </a:p>
        </p:txBody>
      </p:sp>
      <p:pic>
        <p:nvPicPr>
          <p:cNvPr id="7" name="Picture 2">
            <a:extLst>
              <a:ext uri="{FF2B5EF4-FFF2-40B4-BE49-F238E27FC236}">
                <a16:creationId xmlns:a16="http://schemas.microsoft.com/office/drawing/2014/main" id="{1366BE03-B127-4320-95C7-80E611413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379958"/>
            <a:ext cx="3991981" cy="2659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6E6B27E-5A58-4512-BA00-FC67DE78DE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 t="17545"/>
          <a:stretch/>
        </p:blipFill>
        <p:spPr bwMode="auto">
          <a:xfrm>
            <a:off x="4572000" y="3379958"/>
            <a:ext cx="4267200" cy="26730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20EA5EE-5218-4BA5-A220-964B8C61F977}"/>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386529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12</a:t>
            </a:fld>
            <a:endParaRPr lang="en-US" altLang="en-US">
              <a:solidFill>
                <a:srgbClr val="000000"/>
              </a:solidFill>
            </a:endParaRPr>
          </a:p>
        </p:txBody>
      </p:sp>
      <p:sp>
        <p:nvSpPr>
          <p:cNvPr id="5" name="Content Placeholder 2">
            <a:extLst>
              <a:ext uri="{FF2B5EF4-FFF2-40B4-BE49-F238E27FC236}">
                <a16:creationId xmlns:a16="http://schemas.microsoft.com/office/drawing/2014/main" id="{EF27C34F-8CD8-46DE-A92F-A1C5F6CC4EB5}"/>
              </a:ext>
            </a:extLst>
          </p:cNvPr>
          <p:cNvSpPr txBox="1">
            <a:spLocks/>
          </p:cNvSpPr>
          <p:nvPr/>
        </p:nvSpPr>
        <p:spPr>
          <a:xfrm>
            <a:off x="571500" y="1287524"/>
            <a:ext cx="7029450" cy="523220"/>
          </a:xfrm>
          <a:prstGeom prst="rect">
            <a:avLst/>
          </a:prstGeom>
        </p:spPr>
        <p:txBody>
          <a:bodyPr vert="horz" lIns="91440" tIns="45720" rIns="91440" bIns="45720" rtlCol="0" anchor="t">
            <a:no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a:latin typeface="Franklin Gothic Medium" panose="020B0603020102020204" pitchFamily="34" charset="0"/>
              </a:rPr>
              <a:t>Unloading Equipment</a:t>
            </a:r>
          </a:p>
        </p:txBody>
      </p:sp>
      <p:sp>
        <p:nvSpPr>
          <p:cNvPr id="6" name="TextBox 5">
            <a:extLst>
              <a:ext uri="{FF2B5EF4-FFF2-40B4-BE49-F238E27FC236}">
                <a16:creationId xmlns:a16="http://schemas.microsoft.com/office/drawing/2014/main" id="{558AA073-3C31-4462-8C30-ECC932AE9F71}"/>
              </a:ext>
            </a:extLst>
          </p:cNvPr>
          <p:cNvSpPr txBox="1"/>
          <p:nvPr/>
        </p:nvSpPr>
        <p:spPr>
          <a:xfrm>
            <a:off x="571500" y="1981200"/>
            <a:ext cx="7029450" cy="1200329"/>
          </a:xfrm>
          <a:prstGeom prst="rect">
            <a:avLst/>
          </a:prstGeom>
          <a:noFill/>
        </p:spPr>
        <p:txBody>
          <a:bodyPr wrap="square" rtlCol="0">
            <a:spAutoFit/>
          </a:bodyPr>
          <a:lstStyle/>
          <a:p>
            <a:r>
              <a:rPr lang="en-US" sz="2400">
                <a:latin typeface="Franklin Gothic Medium" panose="020B0603020102020204" pitchFamily="34" charset="0"/>
              </a:rPr>
              <a:t>When unloading equipment, remember that loads can shift. Never place yourself where a shifting load can pin you. </a:t>
            </a:r>
          </a:p>
        </p:txBody>
      </p:sp>
      <p:pic>
        <p:nvPicPr>
          <p:cNvPr id="7" name="Picture 6">
            <a:extLst>
              <a:ext uri="{FF2B5EF4-FFF2-40B4-BE49-F238E27FC236}">
                <a16:creationId xmlns:a16="http://schemas.microsoft.com/office/drawing/2014/main" id="{2BA3BEFC-D2AE-432A-BED9-8E30530F7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3" y="3508131"/>
            <a:ext cx="4717032" cy="2737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ABF5289-4471-431A-8EC1-29ED1D99F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522" y="3508131"/>
            <a:ext cx="4108851" cy="27370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0B54FE9-6E0C-4C28-99CA-0389F3A4D026}"/>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22254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13</a:t>
            </a:fld>
            <a:endParaRPr lang="en-US" altLang="en-US">
              <a:solidFill>
                <a:srgbClr val="000000"/>
              </a:solidFill>
            </a:endParaRPr>
          </a:p>
        </p:txBody>
      </p:sp>
      <p:sp>
        <p:nvSpPr>
          <p:cNvPr id="4" name="AutoShape 2">
            <a:extLst>
              <a:ext uri="{FF2B5EF4-FFF2-40B4-BE49-F238E27FC236}">
                <a16:creationId xmlns:a16="http://schemas.microsoft.com/office/drawing/2014/main" id="{19A3BC14-C223-410E-A207-A2FFFDCE9A05}"/>
              </a:ext>
            </a:extLst>
          </p:cNvPr>
          <p:cNvSpPr txBox="1">
            <a:spLocks noChangeArrowheads="1"/>
          </p:cNvSpPr>
          <p:nvPr/>
        </p:nvSpPr>
        <p:spPr>
          <a:xfrm>
            <a:off x="616261" y="1041863"/>
            <a:ext cx="8153400" cy="10668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a:latin typeface="Franklin Gothic Heavy" pitchFamily="34" charset="0"/>
                <a:ea typeface="+mj-ea"/>
                <a:cs typeface="+mj-cs"/>
              </a:rPr>
              <a:t>How Can Workers Be Protected From Moving Parts or Equipment?</a:t>
            </a:r>
          </a:p>
        </p:txBody>
      </p:sp>
      <p:pic>
        <p:nvPicPr>
          <p:cNvPr id="5" name="Picture 6">
            <a:extLst>
              <a:ext uri="{FF2B5EF4-FFF2-40B4-BE49-F238E27FC236}">
                <a16:creationId xmlns:a16="http://schemas.microsoft.com/office/drawing/2014/main" id="{65F42940-74DD-4AD2-9631-1AC6036F6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657" y="2681696"/>
            <a:ext cx="1796686" cy="1347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F390F83D-3674-494F-970B-671D5014A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52" y="5384019"/>
            <a:ext cx="2133600" cy="1420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491DD947-34C2-4F22-8C46-3E3B59CF62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20" r="13160" b="1956"/>
          <a:stretch/>
        </p:blipFill>
        <p:spPr bwMode="auto">
          <a:xfrm>
            <a:off x="3567675" y="4250512"/>
            <a:ext cx="2025126" cy="23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7396F3B-B64D-4FCD-BD4C-0A964D7C31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5215" y="2708469"/>
            <a:ext cx="2889189"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D78A83A-A5BF-479F-9CFC-6B2EB3090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774791"/>
            <a:ext cx="2001497" cy="23984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231218CA-69C7-4904-A871-330004413F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301" y="4726525"/>
            <a:ext cx="3109016" cy="17526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63F0A25-7E6F-445B-BE04-C82636EEE5A2}"/>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37659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14</a:t>
            </a:fld>
            <a:endParaRPr lang="en-US" altLang="en-US">
              <a:solidFill>
                <a:srgbClr val="000000"/>
              </a:solidFill>
            </a:endParaRPr>
          </a:p>
        </p:txBody>
      </p:sp>
      <p:sp>
        <p:nvSpPr>
          <p:cNvPr id="5" name="AutoShape 2">
            <a:extLst>
              <a:ext uri="{FF2B5EF4-FFF2-40B4-BE49-F238E27FC236}">
                <a16:creationId xmlns:a16="http://schemas.microsoft.com/office/drawing/2014/main" id="{C85B1CD0-1BEF-487C-A037-128A5A31D827}"/>
              </a:ext>
            </a:extLst>
          </p:cNvPr>
          <p:cNvSpPr txBox="1">
            <a:spLocks noChangeArrowheads="1"/>
          </p:cNvSpPr>
          <p:nvPr/>
        </p:nvSpPr>
        <p:spPr>
          <a:xfrm>
            <a:off x="228600" y="819150"/>
            <a:ext cx="3959352" cy="7620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a:latin typeface="Franklin Gothic Heavy" pitchFamily="34" charset="0"/>
                <a:ea typeface="+mj-ea"/>
                <a:cs typeface="+mj-cs"/>
              </a:rPr>
              <a:t> </a:t>
            </a:r>
          </a:p>
        </p:txBody>
      </p:sp>
      <p:sp>
        <p:nvSpPr>
          <p:cNvPr id="6" name="AutoShape 2">
            <a:extLst>
              <a:ext uri="{FF2B5EF4-FFF2-40B4-BE49-F238E27FC236}">
                <a16:creationId xmlns:a16="http://schemas.microsoft.com/office/drawing/2014/main" id="{D5833CC4-19EE-431A-8437-6369E43CB127}"/>
              </a:ext>
            </a:extLst>
          </p:cNvPr>
          <p:cNvSpPr txBox="1">
            <a:spLocks noChangeArrowheads="1"/>
          </p:cNvSpPr>
          <p:nvPr/>
        </p:nvSpPr>
        <p:spPr>
          <a:xfrm>
            <a:off x="457200" y="5943600"/>
            <a:ext cx="8001000" cy="838200"/>
          </a:xfrm>
          <a:prstGeom prst="rect">
            <a:avLst/>
          </a:prstGeom>
          <a:noFill/>
          <a:effectLst>
            <a:softEdge rad="63500"/>
          </a:effectLst>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a:latin typeface="Franklin Gothic Heavy" pitchFamily="34" charset="0"/>
                <a:ea typeface="+mj-ea"/>
                <a:cs typeface="+mj-cs"/>
              </a:rPr>
              <a:t>Employer training in safe use of equipment is required. </a:t>
            </a:r>
            <a:endParaRPr lang="en-US" sz="3600">
              <a:latin typeface="Franklin Gothic Heavy" pitchFamily="34" charset="0"/>
              <a:ea typeface="+mj-ea"/>
              <a:cs typeface="+mj-cs"/>
            </a:endParaRPr>
          </a:p>
        </p:txBody>
      </p:sp>
      <p:pic>
        <p:nvPicPr>
          <p:cNvPr id="7" name="Picture 6" descr="484398">
            <a:extLst>
              <a:ext uri="{FF2B5EF4-FFF2-40B4-BE49-F238E27FC236}">
                <a16:creationId xmlns:a16="http://schemas.microsoft.com/office/drawing/2014/main" id="{865FC114-9CFE-44CF-A342-8AEDB47D4FA2}"/>
              </a:ext>
            </a:extLst>
          </p:cNvPr>
          <p:cNvPicPr>
            <a:picLocks noChangeAspect="1" noChangeArrowheads="1"/>
          </p:cNvPicPr>
          <p:nvPr/>
        </p:nvPicPr>
        <p:blipFill>
          <a:blip r:embed="rId3" cstate="print"/>
          <a:srcRect/>
          <a:stretch>
            <a:fillRect/>
          </a:stretch>
        </p:blipFill>
        <p:spPr bwMode="auto">
          <a:xfrm>
            <a:off x="457200" y="2729584"/>
            <a:ext cx="3886200" cy="3204411"/>
          </a:xfrm>
          <a:prstGeom prst="rect">
            <a:avLst/>
          </a:prstGeom>
          <a:ln>
            <a:noFill/>
          </a:ln>
          <a:effectLst>
            <a:outerShdw blurRad="292100" dist="139700" dir="2700000" algn="tl" rotWithShape="0">
              <a:srgbClr val="333333">
                <a:alpha val="65000"/>
              </a:srgbClr>
            </a:outerShdw>
          </a:effectLst>
        </p:spPr>
      </p:pic>
      <p:pic>
        <p:nvPicPr>
          <p:cNvPr id="6146" name="Picture 2">
            <a:extLst>
              <a:ext uri="{FF2B5EF4-FFF2-40B4-BE49-F238E27FC236}">
                <a16:creationId xmlns:a16="http://schemas.microsoft.com/office/drawing/2014/main" id="{BA93CB67-206B-4F9D-AAE1-C95D91D86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6048" y="674761"/>
            <a:ext cx="3959352" cy="527913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0B0BDB3-A428-481E-84A5-F279F7D00AD3}"/>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
        <p:nvSpPr>
          <p:cNvPr id="12" name="TextBox 11">
            <a:extLst>
              <a:ext uri="{FF2B5EF4-FFF2-40B4-BE49-F238E27FC236}">
                <a16:creationId xmlns:a16="http://schemas.microsoft.com/office/drawing/2014/main" id="{1FE912A5-E900-442B-BECF-79DB6D3182F0}"/>
              </a:ext>
            </a:extLst>
          </p:cNvPr>
          <p:cNvSpPr txBox="1"/>
          <p:nvPr/>
        </p:nvSpPr>
        <p:spPr>
          <a:xfrm>
            <a:off x="228600" y="792834"/>
            <a:ext cx="4578350" cy="1938992"/>
          </a:xfrm>
          <a:prstGeom prst="rect">
            <a:avLst/>
          </a:prstGeom>
          <a:noFill/>
        </p:spPr>
        <p:txBody>
          <a:bodyPr wrap="square">
            <a:spAutoFit/>
          </a:bodyPr>
          <a:lstStyle/>
          <a:p>
            <a:r>
              <a:rPr lang="en-US" sz="2400" b="1" u="sng"/>
              <a:t>Machine guards </a:t>
            </a:r>
            <a:r>
              <a:rPr lang="en-US" sz="2400"/>
              <a:t>should prevent moving parts of the machine from coming into contact with workers' arms, hands, or any other part of the body. </a:t>
            </a:r>
          </a:p>
        </p:txBody>
      </p:sp>
    </p:spTree>
    <p:extLst>
      <p:ext uri="{BB962C8B-B14F-4D97-AF65-F5344CB8AC3E}">
        <p14:creationId xmlns:p14="http://schemas.microsoft.com/office/powerpoint/2010/main" val="87185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15</a:t>
            </a:fld>
            <a:endParaRPr lang="en-US" altLang="en-US">
              <a:solidFill>
                <a:srgbClr val="000000"/>
              </a:solidFill>
            </a:endParaRPr>
          </a:p>
        </p:txBody>
      </p:sp>
      <p:sp>
        <p:nvSpPr>
          <p:cNvPr id="4" name="AutoShape 2">
            <a:extLst>
              <a:ext uri="{FF2B5EF4-FFF2-40B4-BE49-F238E27FC236}">
                <a16:creationId xmlns:a16="http://schemas.microsoft.com/office/drawing/2014/main" id="{D59C60B9-D5B2-4E27-9465-B530280018A3}"/>
              </a:ext>
            </a:extLst>
          </p:cNvPr>
          <p:cNvSpPr txBox="1">
            <a:spLocks noChangeArrowheads="1"/>
          </p:cNvSpPr>
          <p:nvPr/>
        </p:nvSpPr>
        <p:spPr>
          <a:xfrm>
            <a:off x="342900" y="669764"/>
            <a:ext cx="36576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a:latin typeface="Franklin Gothic Heavy" pitchFamily="34" charset="0"/>
                <a:ea typeface="+mj-ea"/>
                <a:cs typeface="+mj-cs"/>
              </a:rPr>
              <a:t>Lockout/Tagout</a:t>
            </a:r>
          </a:p>
        </p:txBody>
      </p:sp>
      <p:sp>
        <p:nvSpPr>
          <p:cNvPr id="5" name="Rectangle 3">
            <a:extLst>
              <a:ext uri="{FF2B5EF4-FFF2-40B4-BE49-F238E27FC236}">
                <a16:creationId xmlns:a16="http://schemas.microsoft.com/office/drawing/2014/main" id="{9C13C72F-7735-4350-A689-3DDF988274B6}"/>
              </a:ext>
            </a:extLst>
          </p:cNvPr>
          <p:cNvSpPr txBox="1">
            <a:spLocks noChangeArrowheads="1"/>
          </p:cNvSpPr>
          <p:nvPr/>
        </p:nvSpPr>
        <p:spPr>
          <a:xfrm>
            <a:off x="8238" y="4618762"/>
            <a:ext cx="6064250" cy="1920151"/>
          </a:xfrm>
          <a:prstGeom prst="rect">
            <a:avLst/>
          </a:prstGeom>
        </p:spPr>
        <p:txBody>
          <a:bodyPr>
            <a:norm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1963" indent="-461963" eaLnBrk="1" hangingPunct="1">
              <a:buFont typeface="Wingdings" pitchFamily="2" charset="2"/>
              <a:buNone/>
            </a:pPr>
            <a:r>
              <a:rPr lang="en-US"/>
              <a:t>    OSHA says that  employers should:</a:t>
            </a:r>
          </a:p>
          <a:p>
            <a:pPr marL="742950" lvl="1" indent="-342900">
              <a:buFont typeface="Wingdings" panose="05000000000000000000" pitchFamily="2" charset="2"/>
              <a:buChar char="§"/>
            </a:pPr>
            <a:r>
              <a:rPr lang="en-US"/>
              <a:t>Set up a written lockout/ tagout program to make sure equipment is disconnected and locked before it is repaired. </a:t>
            </a:r>
            <a:endParaRPr lang="en-US" sz="2400"/>
          </a:p>
          <a:p>
            <a:pPr marL="742950" lvl="1" indent="-342900">
              <a:buFont typeface="Wingdings" panose="05000000000000000000" pitchFamily="2" charset="2"/>
              <a:buChar char="§"/>
            </a:pPr>
            <a:r>
              <a:rPr lang="en-US"/>
              <a:t>Train you to use the program.</a:t>
            </a:r>
          </a:p>
        </p:txBody>
      </p:sp>
      <p:pic>
        <p:nvPicPr>
          <p:cNvPr id="8194" name="Picture 2">
            <a:extLst>
              <a:ext uri="{FF2B5EF4-FFF2-40B4-BE49-F238E27FC236}">
                <a16:creationId xmlns:a16="http://schemas.microsoft.com/office/drawing/2014/main" id="{E59D5CB7-0E7B-4888-A960-A2EEF83B2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297" y="925519"/>
            <a:ext cx="1770053" cy="2655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3">
            <a:extLst>
              <a:ext uri="{FF2B5EF4-FFF2-40B4-BE49-F238E27FC236}">
                <a16:creationId xmlns:a16="http://schemas.microsoft.com/office/drawing/2014/main" id="{6A948D22-3420-4824-AA03-6BBAF7C59CE8}"/>
              </a:ext>
            </a:extLst>
          </p:cNvPr>
          <p:cNvPicPr>
            <a:picLocks noChangeAspect="1" noChangeArrowheads="1"/>
          </p:cNvPicPr>
          <p:nvPr/>
        </p:nvPicPr>
        <p:blipFill>
          <a:blip r:embed="rId4" cstate="print"/>
          <a:srcRect/>
          <a:stretch>
            <a:fillRect/>
          </a:stretch>
        </p:blipFill>
        <p:spPr bwMode="auto">
          <a:xfrm>
            <a:off x="6555631" y="3898821"/>
            <a:ext cx="2435969" cy="2447925"/>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84756BC6-4D52-4C41-B2CB-5DC9F959E900}"/>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
        <p:nvSpPr>
          <p:cNvPr id="10" name="TextBox 9">
            <a:extLst>
              <a:ext uri="{FF2B5EF4-FFF2-40B4-BE49-F238E27FC236}">
                <a16:creationId xmlns:a16="http://schemas.microsoft.com/office/drawing/2014/main" id="{542E2046-8261-4A80-B9E7-B23CCA184B54}"/>
              </a:ext>
            </a:extLst>
          </p:cNvPr>
          <p:cNvSpPr txBox="1"/>
          <p:nvPr/>
        </p:nvSpPr>
        <p:spPr>
          <a:xfrm>
            <a:off x="342900" y="1412608"/>
            <a:ext cx="6161097" cy="3046988"/>
          </a:xfrm>
          <a:prstGeom prst="rect">
            <a:avLst/>
          </a:prstGeom>
          <a:noFill/>
        </p:spPr>
        <p:txBody>
          <a:bodyPr wrap="square">
            <a:spAutoFit/>
          </a:bodyPr>
          <a:lstStyle/>
          <a:p>
            <a:r>
              <a:rPr lang="en-US" sz="2400"/>
              <a:t>All types of energy need to be controlled before accessing or working on a conveyance. Types of energy elevator constructors will encounter: electric, hydraulic, pneumatic, mechanical, and pressurized liquids.</a:t>
            </a:r>
          </a:p>
          <a:p>
            <a:endParaRPr lang="en-US" sz="2400"/>
          </a:p>
          <a:p>
            <a:r>
              <a:rPr lang="en-US" sz="2400"/>
              <a:t>The process of controlling or eliminating the energy is called </a:t>
            </a:r>
            <a:r>
              <a:rPr lang="en-US" sz="2400" b="1"/>
              <a:t>Lockout Tagout</a:t>
            </a:r>
            <a:r>
              <a:rPr lang="en-US" sz="2400"/>
              <a:t>.</a:t>
            </a:r>
          </a:p>
        </p:txBody>
      </p:sp>
    </p:spTree>
    <p:extLst>
      <p:ext uri="{BB962C8B-B14F-4D97-AF65-F5344CB8AC3E}">
        <p14:creationId xmlns:p14="http://schemas.microsoft.com/office/powerpoint/2010/main" val="293939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16</a:t>
            </a:fld>
            <a:endParaRPr lang="en-US" altLang="en-US">
              <a:solidFill>
                <a:srgbClr val="000000"/>
              </a:solidFill>
            </a:endParaRPr>
          </a:p>
        </p:txBody>
      </p:sp>
      <p:sp>
        <p:nvSpPr>
          <p:cNvPr id="4" name="AutoShape 2">
            <a:extLst>
              <a:ext uri="{FF2B5EF4-FFF2-40B4-BE49-F238E27FC236}">
                <a16:creationId xmlns:a16="http://schemas.microsoft.com/office/drawing/2014/main" id="{493B2A0E-82C0-42D3-B67F-7E49ACC839D0}"/>
              </a:ext>
            </a:extLst>
          </p:cNvPr>
          <p:cNvSpPr txBox="1">
            <a:spLocks noChangeArrowheads="1"/>
          </p:cNvSpPr>
          <p:nvPr/>
        </p:nvSpPr>
        <p:spPr>
          <a:xfrm>
            <a:off x="0" y="627891"/>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a:latin typeface="Franklin Gothic Heavy" pitchFamily="34" charset="0"/>
                <a:ea typeface="+mj-ea"/>
                <a:cs typeface="+mj-cs"/>
              </a:rPr>
              <a:t>Caught In and Caught Between </a:t>
            </a:r>
            <a:br>
              <a:rPr lang="en-US" sz="2800">
                <a:latin typeface="Franklin Gothic Heavy" pitchFamily="34" charset="0"/>
                <a:ea typeface="+mj-ea"/>
                <a:cs typeface="+mj-cs"/>
              </a:rPr>
            </a:br>
            <a:r>
              <a:rPr lang="en-US" sz="2800">
                <a:latin typeface="Franklin Gothic Heavy" pitchFamily="34" charset="0"/>
                <a:ea typeface="+mj-ea"/>
                <a:cs typeface="+mj-cs"/>
              </a:rPr>
              <a:t>Hazards Summary</a:t>
            </a:r>
          </a:p>
        </p:txBody>
      </p:sp>
      <p:sp>
        <p:nvSpPr>
          <p:cNvPr id="6" name="TextBox 5">
            <a:extLst>
              <a:ext uri="{FF2B5EF4-FFF2-40B4-BE49-F238E27FC236}">
                <a16:creationId xmlns:a16="http://schemas.microsoft.com/office/drawing/2014/main" id="{4F502566-AA39-4971-B6BC-830267216CB8}"/>
              </a:ext>
            </a:extLst>
          </p:cNvPr>
          <p:cNvSpPr txBox="1"/>
          <p:nvPr/>
        </p:nvSpPr>
        <p:spPr>
          <a:xfrm>
            <a:off x="300680" y="1622521"/>
            <a:ext cx="8534400" cy="1089529"/>
          </a:xfrm>
          <a:prstGeom prst="rect">
            <a:avLst/>
          </a:prstGeom>
          <a:noFill/>
        </p:spPr>
        <p:txBody>
          <a:bodyPr wrap="square">
            <a:spAutoFit/>
          </a:bodyPr>
          <a:lstStyle/>
          <a:p>
            <a:pPr marL="342900" indent="-342900" eaLnBrk="1" hangingPunct="1">
              <a:lnSpc>
                <a:spcPct val="90000"/>
              </a:lnSpc>
              <a:buFont typeface="Arial" panose="020B0604020202020204" pitchFamily="34" charset="0"/>
              <a:buChar char="•"/>
            </a:pPr>
            <a:r>
              <a:rPr lang="en-US" sz="2400">
                <a:latin typeface="Calibri" panose="020F0502020204030204" pitchFamily="34" charset="0"/>
                <a:cs typeface="Calibri" panose="020F0502020204030204" pitchFamily="34" charset="0"/>
              </a:rPr>
              <a:t>Rotating equipment can start without warning. Drive sheaves, governors, and pump motors all have the potential to cause serious injury</a:t>
            </a:r>
          </a:p>
        </p:txBody>
      </p:sp>
      <p:sp>
        <p:nvSpPr>
          <p:cNvPr id="8" name="TextBox 7">
            <a:extLst>
              <a:ext uri="{FF2B5EF4-FFF2-40B4-BE49-F238E27FC236}">
                <a16:creationId xmlns:a16="http://schemas.microsoft.com/office/drawing/2014/main" id="{BBC7A41D-7118-48D3-B385-49D68767484C}"/>
              </a:ext>
            </a:extLst>
          </p:cNvPr>
          <p:cNvSpPr txBox="1"/>
          <p:nvPr/>
        </p:nvSpPr>
        <p:spPr>
          <a:xfrm>
            <a:off x="331572" y="2775668"/>
            <a:ext cx="8534399" cy="757130"/>
          </a:xfrm>
          <a:prstGeom prst="rect">
            <a:avLst/>
          </a:prstGeom>
          <a:noFill/>
        </p:spPr>
        <p:txBody>
          <a:bodyPr wrap="square">
            <a:spAutoFit/>
          </a:bodyPr>
          <a:lstStyle/>
          <a:p>
            <a:pPr marL="342900" indent="-342900">
              <a:lnSpc>
                <a:spcPct val="90000"/>
              </a:lnSpc>
              <a:buFont typeface="Arial" panose="020B0604020202020204" pitchFamily="34" charset="0"/>
              <a:buChar char="•"/>
            </a:pPr>
            <a:r>
              <a:rPr lang="en-US" sz="2400">
                <a:cs typeface="Calibri"/>
              </a:rPr>
              <a:t>Machine guarding is required by OSHA 1926.300(b). If you remove a guard while performing any work, replace it. </a:t>
            </a:r>
            <a:endParaRPr lang="en-US" sz="2000">
              <a:cs typeface="Calibri"/>
            </a:endParaRPr>
          </a:p>
        </p:txBody>
      </p:sp>
      <p:sp>
        <p:nvSpPr>
          <p:cNvPr id="10" name="TextBox 9">
            <a:extLst>
              <a:ext uri="{FF2B5EF4-FFF2-40B4-BE49-F238E27FC236}">
                <a16:creationId xmlns:a16="http://schemas.microsoft.com/office/drawing/2014/main" id="{10EF860F-B5B4-4513-9D33-43269DDA9A17}"/>
              </a:ext>
            </a:extLst>
          </p:cNvPr>
          <p:cNvSpPr txBox="1"/>
          <p:nvPr/>
        </p:nvSpPr>
        <p:spPr>
          <a:xfrm>
            <a:off x="335691" y="3532798"/>
            <a:ext cx="8530280" cy="1200329"/>
          </a:xfrm>
          <a:prstGeom prst="rect">
            <a:avLst/>
          </a:prstGeom>
          <a:noFill/>
        </p:spPr>
        <p:txBody>
          <a:bodyPr wrap="square">
            <a:spAutoFit/>
          </a:bodyPr>
          <a:lstStyle/>
          <a:p>
            <a:pPr marL="342900" indent="-342900">
              <a:buFont typeface="Arial" panose="020B0604020202020204" pitchFamily="34" charset="0"/>
              <a:buChar char="•"/>
            </a:pPr>
            <a:r>
              <a:rPr lang="en-US" sz="2400"/>
              <a:t>The counterweight runs silent and appears without warning. Always be aware of the position of the counterweight when running on car top inspection. </a:t>
            </a:r>
          </a:p>
        </p:txBody>
      </p:sp>
      <p:sp>
        <p:nvSpPr>
          <p:cNvPr id="12" name="TextBox 11">
            <a:extLst>
              <a:ext uri="{FF2B5EF4-FFF2-40B4-BE49-F238E27FC236}">
                <a16:creationId xmlns:a16="http://schemas.microsoft.com/office/drawing/2014/main" id="{A84671AE-4FE9-4473-ACA9-8CEF035DDC25}"/>
              </a:ext>
            </a:extLst>
          </p:cNvPr>
          <p:cNvSpPr txBox="1"/>
          <p:nvPr/>
        </p:nvSpPr>
        <p:spPr>
          <a:xfrm>
            <a:off x="331572" y="4690512"/>
            <a:ext cx="8355228" cy="757130"/>
          </a:xfrm>
          <a:prstGeom prst="rect">
            <a:avLst/>
          </a:prstGeom>
          <a:noFill/>
        </p:spPr>
        <p:txBody>
          <a:bodyPr wrap="square">
            <a:spAutoFit/>
          </a:bodyPr>
          <a:lstStyle/>
          <a:p>
            <a:pPr marL="342900" indent="-342900" eaLnBrk="1" hangingPunct="1">
              <a:lnSpc>
                <a:spcPct val="90000"/>
              </a:lnSpc>
              <a:buFont typeface="Arial" panose="020B0604020202020204" pitchFamily="34" charset="0"/>
              <a:buChar char="•"/>
            </a:pPr>
            <a:r>
              <a:rPr lang="en-US" sz="2400"/>
              <a:t>Use lockout/tagout procedures when servicing or repairing machines</a:t>
            </a:r>
          </a:p>
        </p:txBody>
      </p:sp>
      <p:sp>
        <p:nvSpPr>
          <p:cNvPr id="14" name="TextBox 13">
            <a:extLst>
              <a:ext uri="{FF2B5EF4-FFF2-40B4-BE49-F238E27FC236}">
                <a16:creationId xmlns:a16="http://schemas.microsoft.com/office/drawing/2014/main" id="{E4B41FE8-CF57-49F0-B85B-C81755292303}"/>
              </a:ext>
            </a:extLst>
          </p:cNvPr>
          <p:cNvSpPr txBox="1"/>
          <p:nvPr/>
        </p:nvSpPr>
        <p:spPr>
          <a:xfrm>
            <a:off x="331572" y="5447642"/>
            <a:ext cx="7809471" cy="1200329"/>
          </a:xfrm>
          <a:prstGeom prst="rect">
            <a:avLst/>
          </a:prstGeom>
          <a:noFill/>
        </p:spPr>
        <p:txBody>
          <a:bodyPr wrap="square">
            <a:spAutoFit/>
          </a:bodyPr>
          <a:lstStyle/>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When unloading equipment, remember that loads can shift. Never place yourself where a shifting load can pin you. </a:t>
            </a:r>
          </a:p>
        </p:txBody>
      </p:sp>
      <p:sp>
        <p:nvSpPr>
          <p:cNvPr id="11" name="Title 1">
            <a:extLst>
              <a:ext uri="{FF2B5EF4-FFF2-40B4-BE49-F238E27FC236}">
                <a16:creationId xmlns:a16="http://schemas.microsoft.com/office/drawing/2014/main" id="{2D97ECEC-7B6D-46C1-9B1D-6149A152DE90}"/>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35605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A65552-9526-6AE2-8500-A23EFD2D9D3F}"/>
              </a:ext>
            </a:extLst>
          </p:cNvPr>
          <p:cNvSpPr txBox="1"/>
          <p:nvPr/>
        </p:nvSpPr>
        <p:spPr>
          <a:xfrm>
            <a:off x="512956" y="1308909"/>
            <a:ext cx="8173844" cy="4031873"/>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2552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EB3D-8375-4B6C-9BCF-29D5515849A2}"/>
              </a:ext>
            </a:extLst>
          </p:cNvPr>
          <p:cNvSpPr txBox="1">
            <a:spLocks/>
          </p:cNvSpPr>
          <p:nvPr/>
        </p:nvSpPr>
        <p:spPr>
          <a:xfrm>
            <a:off x="-1367" y="-2143"/>
            <a:ext cx="9144000" cy="421244"/>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342900">
              <a:defRPr/>
            </a:pPr>
            <a:r>
              <a:rPr lang="en-US" sz="2400" b="1">
                <a:latin typeface="Calibri" panose="020F0502020204030204"/>
              </a:rPr>
              <a:t>Caught In/Between Hazards</a:t>
            </a:r>
            <a:endParaRPr lang="en-US" sz="1600" b="1">
              <a:latin typeface="Calibri" panose="020F0502020204030204"/>
              <a:cs typeface="Calibri"/>
            </a:endParaRPr>
          </a:p>
        </p:txBody>
      </p:sp>
      <p:sp>
        <p:nvSpPr>
          <p:cNvPr id="4" name="TextBox 3">
            <a:extLst>
              <a:ext uri="{FF2B5EF4-FFF2-40B4-BE49-F238E27FC236}">
                <a16:creationId xmlns:a16="http://schemas.microsoft.com/office/drawing/2014/main" id="{47872CBB-A298-4030-A0E2-5CC75D4E36F4}"/>
              </a:ext>
            </a:extLst>
          </p:cNvPr>
          <p:cNvSpPr txBox="1"/>
          <p:nvPr/>
        </p:nvSpPr>
        <p:spPr>
          <a:xfrm>
            <a:off x="787400" y="1608435"/>
            <a:ext cx="7797800" cy="4099584"/>
          </a:xfrm>
          <a:prstGeom prst="rect">
            <a:avLst/>
          </a:prstGeom>
          <a:noFill/>
        </p:spPr>
        <p:txBody>
          <a:bodyPr wrap="square">
            <a:spAutoFit/>
          </a:bodyPr>
          <a:lstStyle/>
          <a:p>
            <a:pPr marL="342900" indent="-342900" defTabSz="914400">
              <a:spcBef>
                <a:spcPct val="20000"/>
              </a:spcBef>
              <a:spcAft>
                <a:spcPts val="1200"/>
              </a:spcAft>
              <a:buFont typeface="Arial" pitchFamily="34" charset="0"/>
              <a:buChar char="•"/>
              <a:defRPr/>
            </a:pPr>
            <a:r>
              <a:rPr kumimoji="0" lang="en-US" sz="2400" b="0" i="0" u="none" strike="noStrike" kern="1200" cap="none" spc="0" normalizeH="0" baseline="0" noProof="0">
                <a:ln>
                  <a:noFill/>
                </a:ln>
                <a:solidFill>
                  <a:schemeClr val="tx1"/>
                </a:solidFill>
                <a:effectLst/>
                <a:uLnTx/>
                <a:uFillTx/>
                <a:latin typeface="Franklin Gothic Medium" pitchFamily="34" charset="0"/>
              </a:rPr>
              <a:t>Caught</a:t>
            </a:r>
            <a:r>
              <a:rPr kumimoji="0" lang="en-US" sz="2400" b="0" i="0" u="none" strike="noStrike" kern="1200" cap="none" spc="0" normalizeH="0" noProof="0">
                <a:ln>
                  <a:noFill/>
                </a:ln>
                <a:solidFill>
                  <a:schemeClr val="tx1"/>
                </a:solidFill>
                <a:effectLst/>
                <a:uLnTx/>
                <a:uFillTx/>
                <a:latin typeface="Franklin Gothic Medium" pitchFamily="34" charset="0"/>
              </a:rPr>
              <a:t> </a:t>
            </a:r>
            <a:r>
              <a:rPr kumimoji="0" lang="en-US" sz="2400" b="0" i="0" u="none" strike="noStrike" kern="1200" cap="none" spc="0" normalizeH="0" baseline="0" noProof="0">
                <a:ln>
                  <a:noFill/>
                </a:ln>
                <a:solidFill>
                  <a:schemeClr val="tx1"/>
                </a:solidFill>
                <a:effectLst/>
                <a:uLnTx/>
                <a:uFillTx/>
                <a:latin typeface="Franklin Gothic Medium" pitchFamily="34" charset="0"/>
              </a:rPr>
              <a:t>in and caught between deaths represented about 9.2% of construction fatalities in 2008. </a:t>
            </a:r>
          </a:p>
          <a:p>
            <a:pPr marL="342900" indent="-342900" defTabSz="914400">
              <a:spcBef>
                <a:spcPct val="20000"/>
              </a:spcBef>
              <a:spcAft>
                <a:spcPts val="1200"/>
              </a:spcAft>
              <a:buFont typeface="Arial" pitchFamily="34" charset="0"/>
              <a:buChar char="•"/>
              <a:defRPr/>
            </a:pPr>
            <a:r>
              <a:rPr lang="en-US" sz="2400">
                <a:latin typeface="Franklin Gothic Medium" panose="020B0603020102020204" pitchFamily="34" charset="0"/>
              </a:rPr>
              <a:t>Since 2012, 41% of Elevator Constructor deaths have been caught in/between related. </a:t>
            </a:r>
          </a:p>
          <a:p>
            <a:pPr marL="342900" indent="-342900" defTabSz="914400">
              <a:spcBef>
                <a:spcPct val="20000"/>
              </a:spcBef>
              <a:spcAft>
                <a:spcPts val="1200"/>
              </a:spcAft>
              <a:buFont typeface="Arial" pitchFamily="34" charset="0"/>
              <a:buChar char="•"/>
              <a:defRPr/>
            </a:pPr>
            <a:r>
              <a:rPr lang="en-US" sz="2400">
                <a:latin typeface="Franklin Gothic Medium" panose="020B0603020102020204" pitchFamily="34" charset="0"/>
              </a:rPr>
              <a:t>Caught in/between hazards include trench cave in, moving parts of a machine or tool, unguarded belts or pulleys, and vehicle rollovers</a:t>
            </a:r>
          </a:p>
          <a:p>
            <a:pPr marL="342900" indent="-342900" defTabSz="914400">
              <a:spcBef>
                <a:spcPct val="20000"/>
              </a:spcBef>
              <a:spcAft>
                <a:spcPts val="1200"/>
              </a:spcAft>
              <a:buFont typeface="Arial" pitchFamily="34" charset="0"/>
              <a:buChar char="•"/>
              <a:defRPr/>
            </a:pPr>
            <a:r>
              <a:rPr lang="en-US" sz="2400">
                <a:latin typeface="Franklin Gothic Medium" panose="020B0603020102020204" pitchFamily="34" charset="0"/>
              </a:rPr>
              <a:t>You must know how to identify these hazards and know how to protect yourself and others</a:t>
            </a:r>
          </a:p>
        </p:txBody>
      </p:sp>
      <p:sp>
        <p:nvSpPr>
          <p:cNvPr id="5" name="TextBox 4">
            <a:extLst>
              <a:ext uri="{FF2B5EF4-FFF2-40B4-BE49-F238E27FC236}">
                <a16:creationId xmlns:a16="http://schemas.microsoft.com/office/drawing/2014/main" id="{A4A085FA-5A73-41C6-B045-C2B2FEE2FCDE}"/>
              </a:ext>
            </a:extLst>
          </p:cNvPr>
          <p:cNvSpPr txBox="1"/>
          <p:nvPr/>
        </p:nvSpPr>
        <p:spPr>
          <a:xfrm>
            <a:off x="3280215" y="609600"/>
            <a:ext cx="2580835" cy="646331"/>
          </a:xfrm>
          <a:prstGeom prst="rect">
            <a:avLst/>
          </a:prstGeom>
          <a:noFill/>
        </p:spPr>
        <p:txBody>
          <a:bodyPr wrap="none" rtlCol="0">
            <a:spAutoFit/>
          </a:bodyPr>
          <a:lstStyle/>
          <a:p>
            <a:r>
              <a:rPr lang="en-US" sz="3600" b="1"/>
              <a:t>Introduction</a:t>
            </a:r>
          </a:p>
        </p:txBody>
      </p:sp>
    </p:spTree>
    <p:extLst>
      <p:ext uri="{BB962C8B-B14F-4D97-AF65-F5344CB8AC3E}">
        <p14:creationId xmlns:p14="http://schemas.microsoft.com/office/powerpoint/2010/main" val="266277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3</a:t>
            </a:fld>
            <a:endParaRPr lang="en-US" altLang="en-US">
              <a:solidFill>
                <a:srgbClr val="000000"/>
              </a:solidFill>
            </a:endParaRPr>
          </a:p>
        </p:txBody>
      </p:sp>
      <p:sp>
        <p:nvSpPr>
          <p:cNvPr id="5" name="TextBox 4">
            <a:extLst>
              <a:ext uri="{FF2B5EF4-FFF2-40B4-BE49-F238E27FC236}">
                <a16:creationId xmlns:a16="http://schemas.microsoft.com/office/drawing/2014/main" id="{19260F68-166D-462B-B5E8-8F9876356591}"/>
              </a:ext>
            </a:extLst>
          </p:cNvPr>
          <p:cNvSpPr txBox="1"/>
          <p:nvPr/>
        </p:nvSpPr>
        <p:spPr>
          <a:xfrm>
            <a:off x="304800" y="838200"/>
            <a:ext cx="7239000" cy="461665"/>
          </a:xfrm>
          <a:prstGeom prst="rect">
            <a:avLst/>
          </a:prstGeom>
          <a:noFill/>
        </p:spPr>
        <p:txBody>
          <a:bodyPr wrap="square">
            <a:spAutoFit/>
          </a:bodyPr>
          <a:lstStyle/>
          <a:p>
            <a:r>
              <a:rPr lang="en-US" sz="2400" b="1"/>
              <a:t>Types of caught in and caught between hazards</a:t>
            </a:r>
          </a:p>
        </p:txBody>
      </p:sp>
      <p:sp>
        <p:nvSpPr>
          <p:cNvPr id="7" name="TextBox 6">
            <a:extLst>
              <a:ext uri="{FF2B5EF4-FFF2-40B4-BE49-F238E27FC236}">
                <a16:creationId xmlns:a16="http://schemas.microsoft.com/office/drawing/2014/main" id="{08B9D230-3AB4-467B-8708-BCFB2B5E4801}"/>
              </a:ext>
            </a:extLst>
          </p:cNvPr>
          <p:cNvSpPr txBox="1"/>
          <p:nvPr/>
        </p:nvSpPr>
        <p:spPr>
          <a:xfrm>
            <a:off x="304800" y="1600200"/>
            <a:ext cx="4578178" cy="369332"/>
          </a:xfrm>
          <a:prstGeom prst="rect">
            <a:avLst/>
          </a:prstGeom>
          <a:noFill/>
        </p:spPr>
        <p:txBody>
          <a:bodyPr wrap="square">
            <a:spAutoFit/>
          </a:bodyPr>
          <a:lstStyle/>
          <a:p>
            <a:pPr marL="285750" indent="-285750">
              <a:buFont typeface="Arial" panose="020B0604020202020204" pitchFamily="34" charset="0"/>
              <a:buChar char="•"/>
            </a:pPr>
            <a:r>
              <a:rPr lang="en-US"/>
              <a:t>Trench cave-in</a:t>
            </a:r>
          </a:p>
        </p:txBody>
      </p:sp>
      <p:sp>
        <p:nvSpPr>
          <p:cNvPr id="9" name="TextBox 8">
            <a:extLst>
              <a:ext uri="{FF2B5EF4-FFF2-40B4-BE49-F238E27FC236}">
                <a16:creationId xmlns:a16="http://schemas.microsoft.com/office/drawing/2014/main" id="{E232F2AB-CF29-40B9-841D-D1A9D2B2C11B}"/>
              </a:ext>
            </a:extLst>
          </p:cNvPr>
          <p:cNvSpPr txBox="1"/>
          <p:nvPr/>
        </p:nvSpPr>
        <p:spPr>
          <a:xfrm>
            <a:off x="325395" y="2216414"/>
            <a:ext cx="4578178" cy="646331"/>
          </a:xfrm>
          <a:prstGeom prst="rect">
            <a:avLst/>
          </a:prstGeom>
          <a:noFill/>
        </p:spPr>
        <p:txBody>
          <a:bodyPr wrap="square">
            <a:spAutoFit/>
          </a:bodyPr>
          <a:lstStyle/>
          <a:p>
            <a:pPr marL="285750" indent="-285750">
              <a:buFont typeface="Arial" panose="020B0604020202020204" pitchFamily="34" charset="0"/>
              <a:buChar char="•"/>
            </a:pPr>
            <a:r>
              <a:rPr lang="en-US"/>
              <a:t>Moving parts of a machine, </a:t>
            </a:r>
          </a:p>
          <a:p>
            <a:r>
              <a:rPr lang="en-US"/>
              <a:t>      engine, or power tool</a:t>
            </a:r>
          </a:p>
        </p:txBody>
      </p:sp>
      <p:sp>
        <p:nvSpPr>
          <p:cNvPr id="11" name="TextBox 10">
            <a:extLst>
              <a:ext uri="{FF2B5EF4-FFF2-40B4-BE49-F238E27FC236}">
                <a16:creationId xmlns:a16="http://schemas.microsoft.com/office/drawing/2014/main" id="{18EFB980-D940-4C60-8F90-A890C05B85BC}"/>
              </a:ext>
            </a:extLst>
          </p:cNvPr>
          <p:cNvSpPr txBox="1"/>
          <p:nvPr/>
        </p:nvSpPr>
        <p:spPr>
          <a:xfrm>
            <a:off x="304800" y="3107753"/>
            <a:ext cx="4578178" cy="369332"/>
          </a:xfrm>
          <a:prstGeom prst="rect">
            <a:avLst/>
          </a:prstGeom>
          <a:noFill/>
        </p:spPr>
        <p:txBody>
          <a:bodyPr wrap="square">
            <a:spAutoFit/>
          </a:bodyPr>
          <a:lstStyle/>
          <a:p>
            <a:pPr marL="285750" indent="-285750">
              <a:buFont typeface="Arial" panose="020B0604020202020204" pitchFamily="34" charset="0"/>
              <a:buChar char="•"/>
            </a:pPr>
            <a:r>
              <a:rPr lang="en-US"/>
              <a:t>Unguarded belts or pulleys</a:t>
            </a:r>
          </a:p>
        </p:txBody>
      </p:sp>
      <p:sp>
        <p:nvSpPr>
          <p:cNvPr id="13" name="TextBox 12">
            <a:extLst>
              <a:ext uri="{FF2B5EF4-FFF2-40B4-BE49-F238E27FC236}">
                <a16:creationId xmlns:a16="http://schemas.microsoft.com/office/drawing/2014/main" id="{22010E68-80D9-4AA0-8092-605357D3C57B}"/>
              </a:ext>
            </a:extLst>
          </p:cNvPr>
          <p:cNvSpPr txBox="1"/>
          <p:nvPr/>
        </p:nvSpPr>
        <p:spPr>
          <a:xfrm>
            <a:off x="304800" y="3722093"/>
            <a:ext cx="4578178" cy="369332"/>
          </a:xfrm>
          <a:prstGeom prst="rect">
            <a:avLst/>
          </a:prstGeom>
          <a:noFill/>
        </p:spPr>
        <p:txBody>
          <a:bodyPr wrap="square">
            <a:spAutoFit/>
          </a:bodyPr>
          <a:lstStyle/>
          <a:p>
            <a:pPr marL="285750" indent="-285750">
              <a:buFont typeface="Arial" panose="020B0604020202020204" pitchFamily="34" charset="0"/>
              <a:buChar char="•"/>
            </a:pPr>
            <a:r>
              <a:rPr lang="en-US"/>
              <a:t>Vehicle rollover </a:t>
            </a:r>
          </a:p>
        </p:txBody>
      </p:sp>
      <p:pic>
        <p:nvPicPr>
          <p:cNvPr id="1026" name="Picture 2" descr="Image result for caught in/between hazard pictures">
            <a:extLst>
              <a:ext uri="{FF2B5EF4-FFF2-40B4-BE49-F238E27FC236}">
                <a16:creationId xmlns:a16="http://schemas.microsoft.com/office/drawing/2014/main" id="{D197CA72-898B-4086-9F8D-73B097CBC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140" y="153317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FA9CCF4-4954-4A21-BA14-27A0EA432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576" y="2266069"/>
            <a:ext cx="2206505" cy="1683367"/>
          </a:xfrm>
          <a:prstGeom prst="rect">
            <a:avLst/>
          </a:prstGeom>
          <a:ln>
            <a:solidFill>
              <a:schemeClr val="tx1"/>
            </a:solidFill>
          </a:ln>
        </p:spPr>
      </p:pic>
      <p:pic>
        <p:nvPicPr>
          <p:cNvPr id="1028" name="Picture 4">
            <a:extLst>
              <a:ext uri="{FF2B5EF4-FFF2-40B4-BE49-F238E27FC236}">
                <a16:creationId xmlns:a16="http://schemas.microsoft.com/office/drawing/2014/main" id="{890DC46B-222D-4325-B749-85AE5C1A3A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237" y="4466894"/>
            <a:ext cx="3751275" cy="21146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E354D01-5A6A-4862-9C9F-9045AFAF88E0}"/>
              </a:ext>
            </a:extLst>
          </p:cNvPr>
          <p:cNvPicPr>
            <a:picLocks noChangeAspect="1"/>
          </p:cNvPicPr>
          <p:nvPr/>
        </p:nvPicPr>
        <p:blipFill rotWithShape="1">
          <a:blip r:embed="rId6"/>
          <a:srcRect t="6916"/>
          <a:stretch/>
        </p:blipFill>
        <p:spPr>
          <a:xfrm>
            <a:off x="381618" y="4362348"/>
            <a:ext cx="3424375" cy="2114652"/>
          </a:xfrm>
          <a:prstGeom prst="rect">
            <a:avLst/>
          </a:prstGeom>
          <a:ln>
            <a:solidFill>
              <a:schemeClr val="tx1"/>
            </a:solidFill>
          </a:ln>
        </p:spPr>
      </p:pic>
      <p:sp>
        <p:nvSpPr>
          <p:cNvPr id="14" name="Title 1">
            <a:extLst>
              <a:ext uri="{FF2B5EF4-FFF2-40B4-BE49-F238E27FC236}">
                <a16:creationId xmlns:a16="http://schemas.microsoft.com/office/drawing/2014/main" id="{B24BBA3A-3C91-4F04-967B-1A455838F80E}"/>
              </a:ext>
            </a:extLst>
          </p:cNvPr>
          <p:cNvSpPr txBox="1">
            <a:spLocks/>
          </p:cNvSpPr>
          <p:nvPr/>
        </p:nvSpPr>
        <p:spPr bwMode="auto">
          <a:xfrm>
            <a:off x="-1367" y="-2144"/>
            <a:ext cx="9144000" cy="599835"/>
          </a:xfrm>
          <a:prstGeom prst="rect">
            <a:avLst/>
          </a:prstGeom>
          <a:solidFill>
            <a:schemeClr val="accent1">
              <a:lumMod val="60000"/>
              <a:lumOff val="40000"/>
            </a:schemeClr>
          </a:solidFill>
          <a:ln>
            <a:solidFill>
              <a:schemeClr val="accent1">
                <a:lumMod val="20000"/>
                <a:lumOff val="80000"/>
              </a:schemeClr>
            </a:solid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18894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4</a:t>
            </a:fld>
            <a:endParaRPr lang="en-US" altLang="en-US">
              <a:solidFill>
                <a:srgbClr val="000000"/>
              </a:solidFill>
            </a:endParaRPr>
          </a:p>
        </p:txBody>
      </p:sp>
      <p:sp>
        <p:nvSpPr>
          <p:cNvPr id="5" name="TextBox 4">
            <a:extLst>
              <a:ext uri="{FF2B5EF4-FFF2-40B4-BE49-F238E27FC236}">
                <a16:creationId xmlns:a16="http://schemas.microsoft.com/office/drawing/2014/main" id="{53F8DD2A-F37F-48DA-9789-7F72F4E856C4}"/>
              </a:ext>
            </a:extLst>
          </p:cNvPr>
          <p:cNvSpPr txBox="1"/>
          <p:nvPr/>
        </p:nvSpPr>
        <p:spPr>
          <a:xfrm>
            <a:off x="152400" y="685800"/>
            <a:ext cx="8001000" cy="954107"/>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a:latin typeface="Franklin Gothic Heavy" pitchFamily="34" charset="0"/>
                <a:ea typeface="+mj-ea"/>
                <a:cs typeface="+mj-cs"/>
              </a:rPr>
              <a:t>What Are Examples of Mechanical or Moving Equipment?</a:t>
            </a:r>
            <a:endParaRPr kumimoji="0" lang="en-US" sz="2800" b="0" i="0" u="none" strike="noStrike" kern="1200" cap="none" spc="0" normalizeH="0" baseline="0" noProof="0">
              <a:ln>
                <a:noFill/>
              </a:ln>
              <a:solidFill>
                <a:schemeClr val="tx1"/>
              </a:solidFill>
              <a:effectLst/>
              <a:uLnTx/>
              <a:uFillTx/>
              <a:latin typeface="+mj-lt"/>
              <a:ea typeface="+mj-ea"/>
              <a:cs typeface="+mj-cs"/>
            </a:endParaRPr>
          </a:p>
        </p:txBody>
      </p:sp>
      <p:pic>
        <p:nvPicPr>
          <p:cNvPr id="6" name="Content Placeholder 3">
            <a:extLst>
              <a:ext uri="{FF2B5EF4-FFF2-40B4-BE49-F238E27FC236}">
                <a16:creationId xmlns:a16="http://schemas.microsoft.com/office/drawing/2014/main" id="{9C3F1F1C-230F-4C88-8A3F-BBC4C13742B6}"/>
              </a:ext>
            </a:extLst>
          </p:cNvPr>
          <p:cNvPicPr>
            <a:picLocks noChangeAspect="1" noChangeArrowheads="1"/>
          </p:cNvPicPr>
          <p:nvPr/>
        </p:nvPicPr>
        <p:blipFill>
          <a:blip r:embed="rId3" cstate="print"/>
          <a:srcRect l="8265" r="10733"/>
          <a:stretch>
            <a:fillRect/>
          </a:stretch>
        </p:blipFill>
        <p:spPr>
          <a:xfrm>
            <a:off x="4586416" y="1919147"/>
            <a:ext cx="4301987" cy="40386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343182C-DEE0-4161-AF82-1C2F5F523EA0}"/>
              </a:ext>
            </a:extLst>
          </p:cNvPr>
          <p:cNvSpPr txBox="1"/>
          <p:nvPr/>
        </p:nvSpPr>
        <p:spPr>
          <a:xfrm>
            <a:off x="152400" y="2286000"/>
            <a:ext cx="4639962" cy="3046988"/>
          </a:xfrm>
          <a:prstGeom prst="rect">
            <a:avLst/>
          </a:prstGeom>
          <a:noFill/>
        </p:spPr>
        <p:txBody>
          <a:bodyPr wrap="square">
            <a:spAutoFit/>
          </a:bodyPr>
          <a:lstStyle/>
          <a:p>
            <a:pPr marL="285750" indent="-285750" eaLnBrk="1" hangingPunct="1">
              <a:buFont typeface="Arial" panose="020B0604020202020204" pitchFamily="34" charset="0"/>
              <a:buChar char="•"/>
            </a:pPr>
            <a:r>
              <a:rPr lang="en-US" sz="2400"/>
              <a:t>Saws</a:t>
            </a:r>
          </a:p>
          <a:p>
            <a:pPr marL="285750" indent="-285750" eaLnBrk="1" hangingPunct="1">
              <a:buFont typeface="Arial" panose="020B0604020202020204" pitchFamily="34" charset="0"/>
              <a:buChar char="•"/>
            </a:pPr>
            <a:r>
              <a:rPr lang="en-US" sz="2400"/>
              <a:t>Presses</a:t>
            </a:r>
          </a:p>
          <a:p>
            <a:pPr marL="285750" indent="-285750" eaLnBrk="1" hangingPunct="1">
              <a:buFont typeface="Arial" panose="020B0604020202020204" pitchFamily="34" charset="0"/>
              <a:buChar char="•"/>
            </a:pPr>
            <a:r>
              <a:rPr lang="en-US" sz="2400"/>
              <a:t>Conveyors</a:t>
            </a:r>
          </a:p>
          <a:p>
            <a:pPr marL="285750" indent="-285750" eaLnBrk="1" hangingPunct="1">
              <a:buFont typeface="Arial" panose="020B0604020202020204" pitchFamily="34" charset="0"/>
              <a:buChar char="•"/>
            </a:pPr>
            <a:r>
              <a:rPr lang="en-US" sz="2400"/>
              <a:t>Bending, rolling, or shaping machines</a:t>
            </a:r>
          </a:p>
          <a:p>
            <a:pPr marL="285750" indent="-285750" eaLnBrk="1" hangingPunct="1">
              <a:buFont typeface="Arial" panose="020B0604020202020204" pitchFamily="34" charset="0"/>
              <a:buChar char="•"/>
            </a:pPr>
            <a:r>
              <a:rPr lang="en-US" sz="2400"/>
              <a:t>Powered hand tools</a:t>
            </a:r>
          </a:p>
          <a:p>
            <a:pPr marL="285750" indent="-285750" eaLnBrk="1" hangingPunct="1">
              <a:buFont typeface="Arial" panose="020B0604020202020204" pitchFamily="34" charset="0"/>
              <a:buChar char="•"/>
            </a:pPr>
            <a:r>
              <a:rPr lang="en-US" sz="2400"/>
              <a:t>Forklifts</a:t>
            </a:r>
          </a:p>
          <a:p>
            <a:pPr marL="285750" indent="-285750" eaLnBrk="1" hangingPunct="1">
              <a:buFont typeface="Arial" panose="020B0604020202020204" pitchFamily="34" charset="0"/>
              <a:buChar char="•"/>
            </a:pPr>
            <a:r>
              <a:rPr lang="en-US" sz="2400"/>
              <a:t>Personnel hoists</a:t>
            </a:r>
          </a:p>
        </p:txBody>
      </p:sp>
      <p:sp>
        <p:nvSpPr>
          <p:cNvPr id="7" name="Title 1">
            <a:extLst>
              <a:ext uri="{FF2B5EF4-FFF2-40B4-BE49-F238E27FC236}">
                <a16:creationId xmlns:a16="http://schemas.microsoft.com/office/drawing/2014/main" id="{27375E38-8BD2-4352-BCC1-884E4E80C982}"/>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149395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5</a:t>
            </a:fld>
            <a:endParaRPr lang="en-US" altLang="en-US">
              <a:solidFill>
                <a:srgbClr val="000000"/>
              </a:solidFill>
            </a:endParaRPr>
          </a:p>
        </p:txBody>
      </p:sp>
      <p:sp>
        <p:nvSpPr>
          <p:cNvPr id="10" name="TextBox 9">
            <a:extLst>
              <a:ext uri="{FF2B5EF4-FFF2-40B4-BE49-F238E27FC236}">
                <a16:creationId xmlns:a16="http://schemas.microsoft.com/office/drawing/2014/main" id="{FF1F4A8A-EF06-4814-8EE0-B21740C42075}"/>
              </a:ext>
            </a:extLst>
          </p:cNvPr>
          <p:cNvSpPr txBox="1"/>
          <p:nvPr/>
        </p:nvSpPr>
        <p:spPr>
          <a:xfrm>
            <a:off x="473676" y="727275"/>
            <a:ext cx="7467599" cy="523220"/>
          </a:xfrm>
          <a:prstGeom prst="rect">
            <a:avLst/>
          </a:prstGeom>
          <a:noFill/>
        </p:spPr>
        <p:txBody>
          <a:bodyPr wrap="square">
            <a:spAutoFit/>
          </a:bodyPr>
          <a:lstStyle/>
          <a:p>
            <a:r>
              <a:rPr lang="en-US" sz="2800" b="1">
                <a:latin typeface="Franklin Gothic Medium" panose="020B0603020102020204" pitchFamily="34" charset="0"/>
                <a:cs typeface="Calibri"/>
              </a:rPr>
              <a:t>Machine room equipment</a:t>
            </a:r>
          </a:p>
        </p:txBody>
      </p:sp>
      <p:sp>
        <p:nvSpPr>
          <p:cNvPr id="12" name="TextBox 11">
            <a:extLst>
              <a:ext uri="{FF2B5EF4-FFF2-40B4-BE49-F238E27FC236}">
                <a16:creationId xmlns:a16="http://schemas.microsoft.com/office/drawing/2014/main" id="{B1650B71-8CF4-4D74-AA35-CB4403DD53BF}"/>
              </a:ext>
            </a:extLst>
          </p:cNvPr>
          <p:cNvSpPr txBox="1"/>
          <p:nvPr/>
        </p:nvSpPr>
        <p:spPr>
          <a:xfrm>
            <a:off x="473676" y="1250495"/>
            <a:ext cx="8229600" cy="1938992"/>
          </a:xfrm>
          <a:prstGeom prst="rect">
            <a:avLst/>
          </a:prstGeom>
          <a:noFill/>
        </p:spPr>
        <p:txBody>
          <a:bodyPr wrap="square">
            <a:spAutoFit/>
          </a:bodyPr>
          <a:lstStyle/>
          <a:p>
            <a:r>
              <a:rPr lang="en-US" sz="2400">
                <a:latin typeface="Franklin Gothic Medium" panose="020B0603020102020204" pitchFamily="34" charset="0"/>
                <a:cs typeface="Calibri"/>
              </a:rPr>
              <a:t>Rotating equipment can start without warning. Drive sheaves, governors, and pump motors all have the potential to cause serious injury. Be aware of your surroundings. Perform LOTO and control stored energy before servicing or repairing any equipment. </a:t>
            </a:r>
          </a:p>
        </p:txBody>
      </p:sp>
      <p:pic>
        <p:nvPicPr>
          <p:cNvPr id="13" name="Picture 6">
            <a:extLst>
              <a:ext uri="{FF2B5EF4-FFF2-40B4-BE49-F238E27FC236}">
                <a16:creationId xmlns:a16="http://schemas.microsoft.com/office/drawing/2014/main" id="{7FE9FF33-5783-4C8F-AAC0-D5348C05D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76" y="3644727"/>
            <a:ext cx="2342982" cy="1586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D726FFA9-F10F-45A3-9041-1932B809A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2919045"/>
            <a:ext cx="2114550" cy="1586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indoor, old, sitting, train&#10;&#10;Description automatically generated">
            <a:extLst>
              <a:ext uri="{FF2B5EF4-FFF2-40B4-BE49-F238E27FC236}">
                <a16:creationId xmlns:a16="http://schemas.microsoft.com/office/drawing/2014/main" id="{298B7D21-50E0-43D7-8C2A-54671242F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1992" y="4662358"/>
            <a:ext cx="3741473" cy="2104579"/>
          </a:xfrm>
          <a:prstGeom prst="rect">
            <a:avLst/>
          </a:prstGeom>
        </p:spPr>
      </p:pic>
      <p:sp>
        <p:nvSpPr>
          <p:cNvPr id="11" name="Title 1">
            <a:extLst>
              <a:ext uri="{FF2B5EF4-FFF2-40B4-BE49-F238E27FC236}">
                <a16:creationId xmlns:a16="http://schemas.microsoft.com/office/drawing/2014/main" id="{F62F16F0-07F2-4ED0-8A3F-74EC48166039}"/>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93362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6</a:t>
            </a:fld>
            <a:endParaRPr lang="en-US" altLang="en-US">
              <a:solidFill>
                <a:srgbClr val="000000"/>
              </a:solidFill>
            </a:endParaRPr>
          </a:p>
        </p:txBody>
      </p:sp>
      <p:sp>
        <p:nvSpPr>
          <p:cNvPr id="7" name="TextBox 6">
            <a:extLst>
              <a:ext uri="{FF2B5EF4-FFF2-40B4-BE49-F238E27FC236}">
                <a16:creationId xmlns:a16="http://schemas.microsoft.com/office/drawing/2014/main" id="{00EE9D26-A52E-4197-9772-29C9FD9CD237}"/>
              </a:ext>
            </a:extLst>
          </p:cNvPr>
          <p:cNvSpPr txBox="1"/>
          <p:nvPr/>
        </p:nvSpPr>
        <p:spPr>
          <a:xfrm>
            <a:off x="152400" y="680464"/>
            <a:ext cx="4800599" cy="461665"/>
          </a:xfrm>
          <a:prstGeom prst="rect">
            <a:avLst/>
          </a:prstGeom>
          <a:noFill/>
        </p:spPr>
        <p:txBody>
          <a:bodyPr wrap="square">
            <a:spAutoFit/>
          </a:bodyPr>
          <a:lstStyle/>
          <a:p>
            <a:r>
              <a:rPr lang="en-US" sz="2400" b="1">
                <a:cs typeface="Calibri"/>
              </a:rPr>
              <a:t>Machine room equipment cont.</a:t>
            </a:r>
          </a:p>
        </p:txBody>
      </p:sp>
      <p:sp>
        <p:nvSpPr>
          <p:cNvPr id="9" name="TextBox 8">
            <a:extLst>
              <a:ext uri="{FF2B5EF4-FFF2-40B4-BE49-F238E27FC236}">
                <a16:creationId xmlns:a16="http://schemas.microsoft.com/office/drawing/2014/main" id="{89BF3915-748D-447B-BB03-4DC52A58688F}"/>
              </a:ext>
            </a:extLst>
          </p:cNvPr>
          <p:cNvSpPr txBox="1"/>
          <p:nvPr/>
        </p:nvSpPr>
        <p:spPr>
          <a:xfrm>
            <a:off x="174523" y="1540409"/>
            <a:ext cx="8382000" cy="830997"/>
          </a:xfrm>
          <a:prstGeom prst="rect">
            <a:avLst/>
          </a:prstGeom>
          <a:noFill/>
        </p:spPr>
        <p:txBody>
          <a:bodyPr wrap="square">
            <a:spAutoFit/>
          </a:bodyPr>
          <a:lstStyle/>
          <a:p>
            <a:r>
              <a:rPr lang="en-US" sz="2400">
                <a:cs typeface="Calibri"/>
              </a:rPr>
              <a:t>Machine guarding is required by OSHA 1926.300(b). If you remove a guard while performing any work, replace it. </a:t>
            </a:r>
            <a:endParaRPr lang="en-US" sz="2000">
              <a:cs typeface="Calibri"/>
            </a:endParaRPr>
          </a:p>
        </p:txBody>
      </p:sp>
      <p:pic>
        <p:nvPicPr>
          <p:cNvPr id="10" name="Picture 2">
            <a:extLst>
              <a:ext uri="{FF2B5EF4-FFF2-40B4-BE49-F238E27FC236}">
                <a16:creationId xmlns:a16="http://schemas.microsoft.com/office/drawing/2014/main" id="{1904259C-2090-4B75-9D05-5D3FBE088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90" y="3140157"/>
            <a:ext cx="2365131" cy="31535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A45F0FD6-F92F-4EC8-8445-9F6A74F8F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936" y="3140157"/>
            <a:ext cx="2393351" cy="30965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cabinet, indoor, building, refrigerator&#10;&#10;Description automatically generated">
            <a:extLst>
              <a:ext uri="{FF2B5EF4-FFF2-40B4-BE49-F238E27FC236}">
                <a16:creationId xmlns:a16="http://schemas.microsoft.com/office/drawing/2014/main" id="{7BACBF6C-5EA6-4F9F-8E32-41008FDA11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6202" y="3319267"/>
            <a:ext cx="3086359" cy="2600766"/>
          </a:xfrm>
          <a:prstGeom prst="rect">
            <a:avLst/>
          </a:prstGeom>
        </p:spPr>
      </p:pic>
      <p:sp>
        <p:nvSpPr>
          <p:cNvPr id="13" name="Title 1">
            <a:extLst>
              <a:ext uri="{FF2B5EF4-FFF2-40B4-BE49-F238E27FC236}">
                <a16:creationId xmlns:a16="http://schemas.microsoft.com/office/drawing/2014/main" id="{BE735B6D-ECA1-416D-9CCC-7324FE87F16B}"/>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56581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7</a:t>
            </a:fld>
            <a:endParaRPr lang="en-US" altLang="en-US">
              <a:solidFill>
                <a:srgbClr val="000000"/>
              </a:solidFill>
            </a:endParaRPr>
          </a:p>
        </p:txBody>
      </p:sp>
      <p:sp>
        <p:nvSpPr>
          <p:cNvPr id="9" name="TextBox 8">
            <a:extLst>
              <a:ext uri="{FF2B5EF4-FFF2-40B4-BE49-F238E27FC236}">
                <a16:creationId xmlns:a16="http://schemas.microsoft.com/office/drawing/2014/main" id="{3A43D910-1AEC-4ECE-ACE4-3A1DA3FD229F}"/>
              </a:ext>
            </a:extLst>
          </p:cNvPr>
          <p:cNvSpPr txBox="1"/>
          <p:nvPr/>
        </p:nvSpPr>
        <p:spPr>
          <a:xfrm>
            <a:off x="288823" y="713731"/>
            <a:ext cx="4578178" cy="461665"/>
          </a:xfrm>
          <a:prstGeom prst="rect">
            <a:avLst/>
          </a:prstGeom>
          <a:noFill/>
        </p:spPr>
        <p:txBody>
          <a:bodyPr wrap="square">
            <a:spAutoFit/>
          </a:bodyPr>
          <a:lstStyle/>
          <a:p>
            <a:r>
              <a:rPr lang="en-US" sz="2400" b="1"/>
              <a:t>Elevator Counterweight</a:t>
            </a:r>
          </a:p>
        </p:txBody>
      </p:sp>
      <p:sp>
        <p:nvSpPr>
          <p:cNvPr id="11" name="TextBox 10">
            <a:extLst>
              <a:ext uri="{FF2B5EF4-FFF2-40B4-BE49-F238E27FC236}">
                <a16:creationId xmlns:a16="http://schemas.microsoft.com/office/drawing/2014/main" id="{33E11F1F-6FD2-404D-B440-2D64212BAC16}"/>
              </a:ext>
            </a:extLst>
          </p:cNvPr>
          <p:cNvSpPr txBox="1"/>
          <p:nvPr/>
        </p:nvSpPr>
        <p:spPr>
          <a:xfrm>
            <a:off x="288823" y="1230587"/>
            <a:ext cx="8610600" cy="1938992"/>
          </a:xfrm>
          <a:prstGeom prst="rect">
            <a:avLst/>
          </a:prstGeom>
          <a:noFill/>
        </p:spPr>
        <p:txBody>
          <a:bodyPr wrap="square">
            <a:spAutoFit/>
          </a:bodyPr>
          <a:lstStyle/>
          <a:p>
            <a:r>
              <a:rPr lang="en-US" sz="2000"/>
              <a:t>The elevator counterweight runs in the opposite direction of the car and passes with only a few inches of clearance. The counterweight runs silent and appears without warning. Always be aware of the position of the counterweight when running on car top inspection. </a:t>
            </a:r>
          </a:p>
          <a:p>
            <a:endParaRPr lang="en-US" sz="2000"/>
          </a:p>
          <a:p>
            <a:pPr algn="ctr"/>
            <a:r>
              <a:rPr lang="en-US" sz="2000" b="1">
                <a:solidFill>
                  <a:srgbClr val="FF0000"/>
                </a:solidFill>
              </a:rPr>
              <a:t>Never stand on a divider beam in an active </a:t>
            </a:r>
            <a:r>
              <a:rPr lang="en-US" sz="2000" b="1" err="1">
                <a:solidFill>
                  <a:srgbClr val="FF0000"/>
                </a:solidFill>
              </a:rPr>
              <a:t>hoistway</a:t>
            </a:r>
            <a:r>
              <a:rPr lang="en-US" sz="2000" b="1">
                <a:solidFill>
                  <a:srgbClr val="FF0000"/>
                </a:solidFill>
              </a:rPr>
              <a:t>. </a:t>
            </a:r>
          </a:p>
        </p:txBody>
      </p:sp>
      <p:pic>
        <p:nvPicPr>
          <p:cNvPr id="12" name="Picture 4">
            <a:extLst>
              <a:ext uri="{FF2B5EF4-FFF2-40B4-BE49-F238E27FC236}">
                <a16:creationId xmlns:a16="http://schemas.microsoft.com/office/drawing/2014/main" id="{588A76F6-877C-4062-9BE5-1FAA9B5E4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285" y="3612175"/>
            <a:ext cx="1948723" cy="27079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CDD31CE2-8A02-415A-B0F2-9C739B57A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79242"/>
            <a:ext cx="4152900" cy="276788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15213EC-8B1C-4CFB-B7BF-024C6DBF7716}"/>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208533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8</a:t>
            </a:fld>
            <a:endParaRPr lang="en-US" altLang="en-US">
              <a:solidFill>
                <a:srgbClr val="000000"/>
              </a:solidFill>
            </a:endParaRPr>
          </a:p>
        </p:txBody>
      </p:sp>
      <p:sp>
        <p:nvSpPr>
          <p:cNvPr id="6" name="TextBox 5">
            <a:extLst>
              <a:ext uri="{FF2B5EF4-FFF2-40B4-BE49-F238E27FC236}">
                <a16:creationId xmlns:a16="http://schemas.microsoft.com/office/drawing/2014/main" id="{7E5A3B81-3A67-4C8A-AB75-FA41D0497B7E}"/>
              </a:ext>
            </a:extLst>
          </p:cNvPr>
          <p:cNvSpPr txBox="1"/>
          <p:nvPr/>
        </p:nvSpPr>
        <p:spPr>
          <a:xfrm>
            <a:off x="381000" y="616901"/>
            <a:ext cx="4578178" cy="400110"/>
          </a:xfrm>
          <a:prstGeom prst="rect">
            <a:avLst/>
          </a:prstGeom>
          <a:noFill/>
        </p:spPr>
        <p:txBody>
          <a:bodyPr wrap="square">
            <a:spAutoFit/>
          </a:bodyPr>
          <a:lstStyle/>
          <a:p>
            <a:r>
              <a:rPr lang="en-US" sz="2000" b="1">
                <a:latin typeface="Franklin Gothic Medium" panose="020B0603020102020204" pitchFamily="34" charset="0"/>
              </a:rPr>
              <a:t>Elevator Pit</a:t>
            </a:r>
          </a:p>
        </p:txBody>
      </p:sp>
      <p:sp>
        <p:nvSpPr>
          <p:cNvPr id="8" name="TextBox 7">
            <a:extLst>
              <a:ext uri="{FF2B5EF4-FFF2-40B4-BE49-F238E27FC236}">
                <a16:creationId xmlns:a16="http://schemas.microsoft.com/office/drawing/2014/main" id="{68C7129A-6BAA-4676-9C76-4EAD80380FE2}"/>
              </a:ext>
            </a:extLst>
          </p:cNvPr>
          <p:cNvSpPr txBox="1"/>
          <p:nvPr/>
        </p:nvSpPr>
        <p:spPr>
          <a:xfrm>
            <a:off x="381000" y="1013545"/>
            <a:ext cx="8458200" cy="1631216"/>
          </a:xfrm>
          <a:prstGeom prst="rect">
            <a:avLst/>
          </a:prstGeom>
          <a:noFill/>
        </p:spPr>
        <p:txBody>
          <a:bodyPr wrap="square">
            <a:spAutoFit/>
          </a:bodyPr>
          <a:lstStyle/>
          <a:p>
            <a:r>
              <a:rPr lang="en-US" sz="2000">
                <a:latin typeface="Franklin Gothic Medium" panose="020B0603020102020204" pitchFamily="34" charset="0"/>
              </a:rPr>
              <a:t>Always follow your company safety procedures for entering an elevator pit. Be aware of car position when accessing the pit. There are many pinch points to be cautious of, such as between the toe guard and </a:t>
            </a:r>
            <a:r>
              <a:rPr lang="en-US" sz="2000" err="1">
                <a:latin typeface="Franklin Gothic Medium" panose="020B0603020102020204" pitchFamily="34" charset="0"/>
              </a:rPr>
              <a:t>hoistway</a:t>
            </a:r>
            <a:r>
              <a:rPr lang="en-US" sz="2000">
                <a:latin typeface="Franklin Gothic Medium" panose="020B0603020102020204" pitchFamily="34" charset="0"/>
              </a:rPr>
              <a:t> sill, between the car and pit ladder, or around the counterweight. Counterweight guards should be installed as soon as the counterweight is installed. </a:t>
            </a:r>
          </a:p>
        </p:txBody>
      </p:sp>
      <p:pic>
        <p:nvPicPr>
          <p:cNvPr id="9" name="Picture 8">
            <a:extLst>
              <a:ext uri="{FF2B5EF4-FFF2-40B4-BE49-F238E27FC236}">
                <a16:creationId xmlns:a16="http://schemas.microsoft.com/office/drawing/2014/main" id="{B085F451-A222-4933-AB64-3F9567C88F8A}"/>
              </a:ext>
            </a:extLst>
          </p:cNvPr>
          <p:cNvPicPr>
            <a:picLocks noChangeAspect="1"/>
          </p:cNvPicPr>
          <p:nvPr/>
        </p:nvPicPr>
        <p:blipFill>
          <a:blip r:embed="rId3"/>
          <a:stretch>
            <a:fillRect/>
          </a:stretch>
        </p:blipFill>
        <p:spPr>
          <a:xfrm>
            <a:off x="763564" y="3341312"/>
            <a:ext cx="4341836" cy="3256377"/>
          </a:xfrm>
          <a:prstGeom prst="rect">
            <a:avLst/>
          </a:prstGeom>
        </p:spPr>
      </p:pic>
      <p:sp>
        <p:nvSpPr>
          <p:cNvPr id="11" name="Title 1">
            <a:extLst>
              <a:ext uri="{FF2B5EF4-FFF2-40B4-BE49-F238E27FC236}">
                <a16:creationId xmlns:a16="http://schemas.microsoft.com/office/drawing/2014/main" id="{84E95BD8-F357-4BB4-805F-A8612C672D97}"/>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pic>
        <p:nvPicPr>
          <p:cNvPr id="1026" name="Picture 2">
            <a:extLst>
              <a:ext uri="{FF2B5EF4-FFF2-40B4-BE49-F238E27FC236}">
                <a16:creationId xmlns:a16="http://schemas.microsoft.com/office/drawing/2014/main" id="{0688D0CB-2194-4046-A738-8906661C6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890827"/>
            <a:ext cx="2589236" cy="388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65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accent5">
              <a:lumMod val="50000"/>
            </a:schemeClr>
          </a:solidFill>
        </p:spPr>
        <p:txBody>
          <a:bodyPr/>
          <a:lstStyle/>
          <a:p>
            <a:pPr algn="ctr" defTabSz="342900">
              <a:defRPr/>
            </a:pPr>
            <a:r>
              <a:rPr lang="en-US" sz="2800" b="1">
                <a:solidFill>
                  <a:prstClr val="black"/>
                </a:solidFill>
                <a:latin typeface="Calibri" panose="020F0502020204030204"/>
              </a:rPr>
              <a:t>Caught In/Between Hazards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800">
              <a:defRPr/>
            </a:pPr>
            <a:fld id="{D29B4C89-7135-4EDE-A535-75B05D1F0D39}" type="slidenum">
              <a:rPr lang="en-US" altLang="en-US">
                <a:solidFill>
                  <a:srgbClr val="000000"/>
                </a:solidFill>
              </a:rPr>
              <a:pPr defTabSz="685800">
                <a:defRPr/>
              </a:pPr>
              <a:t>9</a:t>
            </a:fld>
            <a:endParaRPr lang="en-US" altLang="en-US">
              <a:solidFill>
                <a:srgbClr val="000000"/>
              </a:solidFill>
            </a:endParaRPr>
          </a:p>
        </p:txBody>
      </p:sp>
      <p:sp>
        <p:nvSpPr>
          <p:cNvPr id="5" name="Content Placeholder 2">
            <a:extLst>
              <a:ext uri="{FF2B5EF4-FFF2-40B4-BE49-F238E27FC236}">
                <a16:creationId xmlns:a16="http://schemas.microsoft.com/office/drawing/2014/main" id="{9C648810-D6DA-4174-8107-E79DEDF8BDA2}"/>
              </a:ext>
            </a:extLst>
          </p:cNvPr>
          <p:cNvSpPr txBox="1">
            <a:spLocks/>
          </p:cNvSpPr>
          <p:nvPr/>
        </p:nvSpPr>
        <p:spPr>
          <a:xfrm>
            <a:off x="377512" y="741365"/>
            <a:ext cx="7029450" cy="867129"/>
          </a:xfrm>
          <a:prstGeom prst="rect">
            <a:avLst/>
          </a:prstGeom>
        </p:spPr>
        <p:txBody>
          <a:bodyPr vert="horz" lIns="91440" tIns="45720" rIns="91440" bIns="45720" rtlCol="0" anchor="t">
            <a:no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a:latin typeface="Franklin Gothic Medium" panose="020B0603020102020204" pitchFamily="34" charset="0"/>
              </a:rPr>
              <a:t>Pit cont.</a:t>
            </a:r>
          </a:p>
          <a:p>
            <a:pPr marL="0" indent="0">
              <a:buNone/>
            </a:pPr>
            <a:r>
              <a:rPr lang="en-US" sz="2000" b="1">
                <a:latin typeface="Franklin Gothic Medium" panose="020B0603020102020204" pitchFamily="34" charset="0"/>
              </a:rPr>
              <a:t>Working Under a Hydraulic Elevator</a:t>
            </a:r>
          </a:p>
          <a:p>
            <a:pPr marL="0" indent="0">
              <a:buFontTx/>
              <a:buNone/>
            </a:pPr>
            <a:r>
              <a:rPr lang="en-US" b="1">
                <a:solidFill>
                  <a:schemeClr val="accent1">
                    <a:lumMod val="50000"/>
                  </a:schemeClr>
                </a:solidFill>
                <a:latin typeface="Franklin Gothic Medium" panose="020B0603020102020204" pitchFamily="34" charset="0"/>
              </a:rPr>
              <a:t>	</a:t>
            </a:r>
            <a:r>
              <a:rPr lang="en-US">
                <a:latin typeface="Franklin Gothic Medium" panose="020B0603020102020204" pitchFamily="34" charset="0"/>
              </a:rPr>
              <a:t>	</a:t>
            </a:r>
          </a:p>
        </p:txBody>
      </p:sp>
      <p:pic>
        <p:nvPicPr>
          <p:cNvPr id="6" name="Picture 5" descr="A picture containing indoor, table, sitting, counter&#10;&#10;Description automatically generated">
            <a:extLst>
              <a:ext uri="{FF2B5EF4-FFF2-40B4-BE49-F238E27FC236}">
                <a16:creationId xmlns:a16="http://schemas.microsoft.com/office/drawing/2014/main" id="{B917B9CC-90C1-4FC5-882A-6F1EB5E4A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234" y="2857218"/>
            <a:ext cx="5087815" cy="3815862"/>
          </a:xfrm>
          <a:prstGeom prst="rect">
            <a:avLst/>
          </a:prstGeom>
        </p:spPr>
      </p:pic>
      <p:sp>
        <p:nvSpPr>
          <p:cNvPr id="7" name="TextBox 6">
            <a:extLst>
              <a:ext uri="{FF2B5EF4-FFF2-40B4-BE49-F238E27FC236}">
                <a16:creationId xmlns:a16="http://schemas.microsoft.com/office/drawing/2014/main" id="{FE8DF0A2-0932-4A9C-AD4C-AC2061C1DB15}"/>
              </a:ext>
            </a:extLst>
          </p:cNvPr>
          <p:cNvSpPr txBox="1"/>
          <p:nvPr/>
        </p:nvSpPr>
        <p:spPr>
          <a:xfrm>
            <a:off x="377512" y="1524000"/>
            <a:ext cx="8537888" cy="1477328"/>
          </a:xfrm>
          <a:prstGeom prst="rect">
            <a:avLst/>
          </a:prstGeom>
          <a:noFill/>
        </p:spPr>
        <p:txBody>
          <a:bodyPr wrap="square" rtlCol="0">
            <a:spAutoFit/>
          </a:bodyPr>
          <a:lstStyle/>
          <a:p>
            <a:r>
              <a:rPr lang="en-US">
                <a:latin typeface="Franklin Gothic Medium" panose="020B0603020102020204" pitchFamily="34" charset="0"/>
              </a:rPr>
              <a:t>Hydraulic elevators are supported by a column of oil. Before entering the pit, secure the elevator car from unintended movement and perform LOTO according to your company safety policy. In this picture, stored energy is controlled by landing the car on pipe stands and performing LOTO. Rail blocks are used as a safety backup for the pipe stands. </a:t>
            </a:r>
          </a:p>
        </p:txBody>
      </p:sp>
      <p:sp>
        <p:nvSpPr>
          <p:cNvPr id="8" name="Title 1">
            <a:extLst>
              <a:ext uri="{FF2B5EF4-FFF2-40B4-BE49-F238E27FC236}">
                <a16:creationId xmlns:a16="http://schemas.microsoft.com/office/drawing/2014/main" id="{C1FD2A1C-2658-482E-9AB6-ABD067870CA1}"/>
              </a:ext>
            </a:extLst>
          </p:cNvPr>
          <p:cNvSpPr txBox="1">
            <a:spLocks/>
          </p:cNvSpPr>
          <p:nvPr/>
        </p:nvSpPr>
        <p:spPr bwMode="auto">
          <a:xfrm>
            <a:off x="-1367" y="-2144"/>
            <a:ext cx="9144000" cy="599835"/>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2400">
                <a:solidFill>
                  <a:schemeClr val="tx1"/>
                </a:solidFill>
                <a:latin typeface="Calibri" panose="020F0502020204030204"/>
              </a:rPr>
              <a:t>Caught In/Between Hazards</a:t>
            </a:r>
            <a:endParaRPr lang="en-US" sz="1600">
              <a:solidFill>
                <a:schemeClr val="tx1"/>
              </a:solidFill>
              <a:latin typeface="Calibri" panose="020F0502020204030204"/>
              <a:cs typeface="Calibri"/>
            </a:endParaRPr>
          </a:p>
        </p:txBody>
      </p:sp>
    </p:spTree>
    <p:extLst>
      <p:ext uri="{BB962C8B-B14F-4D97-AF65-F5344CB8AC3E}">
        <p14:creationId xmlns:p14="http://schemas.microsoft.com/office/powerpoint/2010/main" val="342568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369157-918B-4E60-A61D-24F7E5E438A1}">
  <ds:schemaRefs>
    <ds:schemaRef ds:uri="http://schemas.microsoft.com/sharepoint/v3/contenttype/forms"/>
  </ds:schemaRefs>
</ds:datastoreItem>
</file>

<file path=customXml/itemProps2.xml><?xml version="1.0" encoding="utf-8"?>
<ds:datastoreItem xmlns:ds="http://schemas.openxmlformats.org/officeDocument/2006/customXml" ds:itemID="{8FC8A934-57C5-419B-8C17-44E15285AD1E}">
  <ds:schemaRefs>
    <ds:schemaRef ds:uri="90433dba-107d-4b9e-940f-3766d86c3499"/>
    <ds:schemaRef ds:uri="http://schemas.microsoft.com/office/2006/metadata/properties"/>
    <ds:schemaRef ds:uri="http://schemas.microsoft.com/office/infopath/2007/PartnerControls"/>
    <ds:schemaRef ds:uri="a75f71b9-dc79-41da-af3d-5486b07b51b9"/>
  </ds:schemaRefs>
</ds:datastoreItem>
</file>

<file path=customXml/itemProps3.xml><?xml version="1.0" encoding="utf-8"?>
<ds:datastoreItem xmlns:ds="http://schemas.openxmlformats.org/officeDocument/2006/customXml" ds:itemID="{C36B78F9-FC6E-48E5-BDB5-D982D84D3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1715</Words>
  <Application>Microsoft Office PowerPoint</Application>
  <PresentationFormat>On-screen Show (4:3)</PresentationFormat>
  <Paragraphs>155</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Franklin Gothic Heavy</vt:lpstr>
      <vt:lpstr>Franklin Gothic Medium</vt:lpstr>
      <vt:lpstr>Times New Roman</vt:lpstr>
      <vt:lpstr>Wingdings</vt:lpstr>
      <vt:lpstr>Office Theme</vt:lpstr>
      <vt:lpstr>PowerPoint Presentation</vt:lpstr>
      <vt:lpstr>PowerPoint Presentation</vt:lpstr>
      <vt:lpstr>Caught In/Between Hazards</vt:lpstr>
      <vt:lpstr>Caught In/Between Hazards</vt:lpstr>
      <vt:lpstr>Caught In/Between Hazards</vt:lpstr>
      <vt:lpstr>Caught In/Between Hazards</vt:lpstr>
      <vt:lpstr>Caught In/Between Hazards</vt:lpstr>
      <vt:lpstr>Caught In/Between Hazards</vt:lpstr>
      <vt:lpstr>Caught In/Between Hazards</vt:lpstr>
      <vt:lpstr>Caught In/Between Hazards</vt:lpstr>
      <vt:lpstr>Caught In/Between Hazards</vt:lpstr>
      <vt:lpstr>Caught In/Between Hazards</vt:lpstr>
      <vt:lpstr>Caught In/Between Hazards</vt:lpstr>
      <vt:lpstr>Caught In/Between Hazards</vt:lpstr>
      <vt:lpstr>Caught In/Between Hazards</vt:lpstr>
      <vt:lpstr>Caught In/Between Hazards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David Smarte</cp:lastModifiedBy>
  <cp:revision>2</cp:revision>
  <dcterms:created xsi:type="dcterms:W3CDTF">2021-12-06T13:51:30Z</dcterms:created>
  <dcterms:modified xsi:type="dcterms:W3CDTF">2025-03-11T13:11:19Z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