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452" r:id="rId5"/>
    <p:sldId id="260" r:id="rId6"/>
    <p:sldId id="453" r:id="rId7"/>
    <p:sldId id="261" r:id="rId8"/>
    <p:sldId id="264" r:id="rId9"/>
    <p:sldId id="266" r:id="rId10"/>
    <p:sldId id="267" r:id="rId11"/>
    <p:sldId id="268" r:id="rId12"/>
    <p:sldId id="269" r:id="rId13"/>
    <p:sldId id="276" r:id="rId14"/>
    <p:sldId id="277" r:id="rId15"/>
    <p:sldId id="282" r:id="rId16"/>
    <p:sldId id="289" r:id="rId17"/>
    <p:sldId id="45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261" autoAdjust="0"/>
  </p:normalViewPr>
  <p:slideViewPr>
    <p:cSldViewPr snapToGrid="0">
      <p:cViewPr varScale="1">
        <p:scale>
          <a:sx n="80" d="100"/>
          <a:sy n="80" d="100"/>
        </p:scale>
        <p:origin x="24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marte" userId="17acdff8-7be5-4501-9287-bde18e62603c" providerId="ADAL" clId="{178F0080-059E-4352-85DC-A02BCF6B8E06}"/>
    <pc:docChg chg="modSld">
      <pc:chgData name="David Smarte" userId="17acdff8-7be5-4501-9287-bde18e62603c" providerId="ADAL" clId="{178F0080-059E-4352-85DC-A02BCF6B8E06}" dt="2025-03-11T12:51:41.489" v="1" actId="20577"/>
      <pc:docMkLst>
        <pc:docMk/>
      </pc:docMkLst>
      <pc:sldChg chg="modSp mod">
        <pc:chgData name="David Smarte" userId="17acdff8-7be5-4501-9287-bde18e62603c" providerId="ADAL" clId="{178F0080-059E-4352-85DC-A02BCF6B8E06}" dt="2025-03-11T12:51:41.489" v="1" actId="20577"/>
        <pc:sldMkLst>
          <pc:docMk/>
          <pc:sldMk cId="2787534235" sldId="454"/>
        </pc:sldMkLst>
        <pc:spChg chg="mod">
          <ac:chgData name="David Smarte" userId="17acdff8-7be5-4501-9287-bde18e62603c" providerId="ADAL" clId="{178F0080-059E-4352-85DC-A02BCF6B8E06}" dt="2025-03-11T12:51:41.489" v="1" actId="20577"/>
          <ac:spMkLst>
            <pc:docMk/>
            <pc:sldMk cId="2787534235" sldId="454"/>
            <ac:spMk id="4" creationId="{0CAC3FB0-93FC-3A93-FB92-DF871FD3B8CD}"/>
          </ac:spMkLst>
        </pc:spChg>
      </pc:sldChg>
    </pc:docChg>
  </pc:docChgLst>
  <pc:docChgLst>
    <pc:chgData name="Curtis R. Devillers" userId="e13660d1-5c8f-4d58-b997-cf7d5f8eeb3c" providerId="ADAL" clId="{93AC63E2-480C-4372-AEEE-B0D85E51D225}"/>
    <pc:docChg chg="custSel modSld">
      <pc:chgData name="Curtis R. Devillers" userId="e13660d1-5c8f-4d58-b997-cf7d5f8eeb3c" providerId="ADAL" clId="{93AC63E2-480C-4372-AEEE-B0D85E51D225}" dt="2021-12-06T16:58:19.022" v="47" actId="27636"/>
      <pc:docMkLst>
        <pc:docMk/>
      </pc:docMkLst>
      <pc:sldChg chg="modSp mod">
        <pc:chgData name="Curtis R. Devillers" userId="e13660d1-5c8f-4d58-b997-cf7d5f8eeb3c" providerId="ADAL" clId="{93AC63E2-480C-4372-AEEE-B0D85E51D225}" dt="2021-12-06T13:25:44.854" v="19" actId="1076"/>
        <pc:sldMkLst>
          <pc:docMk/>
          <pc:sldMk cId="3382303356" sldId="452"/>
        </pc:sldMkLst>
      </pc:sldChg>
      <pc:sldChg chg="modSp mod">
        <pc:chgData name="Curtis R. Devillers" userId="e13660d1-5c8f-4d58-b997-cf7d5f8eeb3c" providerId="ADAL" clId="{93AC63E2-480C-4372-AEEE-B0D85E51D225}" dt="2021-12-06T16:58:19.022" v="47" actId="27636"/>
        <pc:sldMkLst>
          <pc:docMk/>
          <pc:sldMk cId="1075045791" sldId="45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6731A-819E-42E6-B377-DF15B6DDEE04}" type="datetimeFigureOut">
              <a:rPr lang="en-US" smtClean="0"/>
              <a:t>3/11/2025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FCE6A6-0430-4211-8707-884557025863}" type="slidenum">
              <a:rPr lang="en-US" smtClean="0"/>
              <a:t>‹#›</a:t>
            </a:fld>
            <a:endParaRPr lang="en-US"/>
          </a:p>
        </p:txBody>
      </p:sp>
    </p:spTree>
    <p:extLst>
      <p:ext uri="{BB962C8B-B14F-4D97-AF65-F5344CB8AC3E}">
        <p14:creationId xmlns:p14="http://schemas.microsoft.com/office/powerpoint/2010/main" val="2103490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2</a:t>
            </a:fld>
            <a:endParaRPr lang="en-US"/>
          </a:p>
        </p:txBody>
      </p:sp>
    </p:spTree>
    <p:extLst>
      <p:ext uri="{BB962C8B-B14F-4D97-AF65-F5344CB8AC3E}">
        <p14:creationId xmlns:p14="http://schemas.microsoft.com/office/powerpoint/2010/main" val="126302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https://www.osha.gov/SLTC/etools/pit/assistance/index.html </a:t>
            </a:r>
          </a:p>
          <a:p>
            <a:pPr marL="0" marR="0" lvl="0" indent="0" algn="l" defTabSz="914400" rtl="0" eaLnBrk="0" fontAlgn="base" latinLnBrk="0" hangingPunct="0">
              <a:lnSpc>
                <a:spcPct val="80000"/>
              </a:lnSpc>
              <a:spcBef>
                <a:spcPct val="20000"/>
              </a:spcBef>
              <a:spcAft>
                <a:spcPct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training provided must be applicable to the work site and working conditions.  Trainees must be supervised by a competent persons and may not operate trucks where they would endanger anyone.</a:t>
            </a:r>
          </a:p>
          <a:p>
            <a:pPr marL="0" marR="0" lvl="0" indent="0" algn="l" defTabSz="914400" rtl="0" eaLnBrk="0" fontAlgn="base" latinLnBrk="0" hangingPunct="0">
              <a:lnSpc>
                <a:spcPct val="80000"/>
              </a:lnSpc>
              <a:spcBef>
                <a:spcPct val="20000"/>
              </a:spcBef>
              <a:spcAft>
                <a:spcPct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requirements of the standards must be taught, as well as truck-related and workplace-related topics.</a:t>
            </a:r>
          </a:p>
          <a:p>
            <a:pPr marL="0" marR="0" lvl="0" indent="0" algn="l" defTabSz="914400" rtl="0" eaLnBrk="0" fontAlgn="base" latinLnBrk="0" hangingPunct="0">
              <a:lnSpc>
                <a:spcPct val="80000"/>
              </a:lnSpc>
              <a:spcBef>
                <a:spcPct val="20000"/>
              </a:spcBef>
              <a:spcAft>
                <a:spcPct val="0"/>
              </a:spcAft>
              <a:buClrTx/>
              <a:buSzTx/>
              <a:buFontTx/>
              <a:buNone/>
              <a:tabLst/>
              <a:defRPr/>
            </a:pPr>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Three separate aspects of powered industrial truck training must be completed:</a:t>
            </a: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  Formal training – lecture, discussion, interactive computer learning, written materials</a:t>
            </a: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 Practical training – demonstrations and exercises performed by the trainee</a:t>
            </a:r>
          </a:p>
          <a:p>
            <a:pPr marL="0" marR="0" lvl="0" indent="0" algn="l" defTabSz="914400" rtl="0" eaLnBrk="0" fontAlgn="base" latinLnBrk="0" hangingPunct="0">
              <a:lnSpc>
                <a:spcPct val="80000"/>
              </a:lnSpc>
              <a:spcBef>
                <a:spcPct val="2000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3. Evaluation – practical observance and determination of the trainees’ competence and capability </a:t>
            </a:r>
          </a:p>
          <a:p>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11</a:t>
            </a:fld>
            <a:endParaRPr lang="en-US"/>
          </a:p>
        </p:txBody>
      </p:sp>
    </p:spTree>
    <p:extLst>
      <p:ext uri="{BB962C8B-B14F-4D97-AF65-F5344CB8AC3E}">
        <p14:creationId xmlns:p14="http://schemas.microsoft.com/office/powerpoint/2010/main" val="4292025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indent="-171450">
              <a:buFont typeface="Arial" panose="020B0604020202020204" pitchFamily="34" charset="0"/>
              <a:buChar char="•"/>
            </a:pPr>
            <a:r>
              <a:rPr lang="en-US" b="0" dirty="0"/>
              <a:t>Do not exceed weight capacity of forklift.</a:t>
            </a:r>
          </a:p>
          <a:p>
            <a:pPr marL="171450" indent="-171450">
              <a:buFont typeface="Arial" panose="020B0604020202020204" pitchFamily="34" charset="0"/>
              <a:buChar char="•"/>
            </a:pPr>
            <a:r>
              <a:rPr lang="en-US" b="0" dirty="0"/>
              <a:t>Center loads and secure to keep from shifting to maintain balance of weight</a:t>
            </a:r>
          </a:p>
          <a:p>
            <a:endParaRPr lang="en-US" b="0" dirty="0"/>
          </a:p>
          <a:p>
            <a:r>
              <a:rPr lang="en-US" b="1" dirty="0"/>
              <a:t>OSHA </a:t>
            </a:r>
            <a:r>
              <a:rPr lang="en-US" b="1" dirty="0" err="1"/>
              <a:t>n.d.</a:t>
            </a:r>
            <a:r>
              <a:rPr lang="en-US" b="1" dirty="0"/>
              <a:t>, https://www.osha.gov/SLTC/etools/pit/operations/loadhandling.html</a:t>
            </a:r>
          </a:p>
          <a:p>
            <a:endParaRPr lang="en-US" dirty="0"/>
          </a:p>
          <a:p>
            <a:pPr marL="171450" indent="-171450">
              <a:buFont typeface="Arial" panose="020B0604020202020204" pitchFamily="34" charset="0"/>
              <a:buChar char="•"/>
            </a:pPr>
            <a:r>
              <a:rPr lang="en-US" dirty="0"/>
              <a:t>Center</a:t>
            </a:r>
            <a:r>
              <a:rPr lang="en-US" baseline="0" dirty="0"/>
              <a:t> load and secure.</a:t>
            </a:r>
          </a:p>
          <a:p>
            <a:pPr marL="171450" indent="-171450">
              <a:buFont typeface="Arial" panose="020B0604020202020204" pitchFamily="34" charset="0"/>
              <a:buChar char="•"/>
            </a:pPr>
            <a:r>
              <a:rPr lang="en-US" baseline="0" dirty="0"/>
              <a:t>Heaviest part of load should be placed nearest the front wheels.</a:t>
            </a:r>
          </a:p>
          <a:p>
            <a:pPr marL="171450" indent="-171450">
              <a:buFont typeface="Arial" panose="020B0604020202020204" pitchFamily="34" charset="0"/>
              <a:buChar char="•"/>
            </a:pPr>
            <a:r>
              <a:rPr lang="en-US" baseline="0" dirty="0"/>
              <a:t>“Do not overload. Know the stated capacity of your forklift and do not exceed it. Only by keeping within the weight limit can you operate the forklift safely.”</a:t>
            </a:r>
          </a:p>
          <a:p>
            <a:pPr marL="171450" indent="-171450">
              <a:buFont typeface="Arial" panose="020B0604020202020204" pitchFamily="34" charset="0"/>
              <a:buChar char="•"/>
            </a:pPr>
            <a:r>
              <a:rPr lang="en-US" baseline="0" dirty="0"/>
              <a:t>“A forklift’s capacity is rated for a specified load center. If the load is off-center, improperly distributed, or oversized, it may exceed capacity and unbalance the forklift.”</a:t>
            </a:r>
            <a:endParaRPr lang="en-US" dirty="0"/>
          </a:p>
          <a:p>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12</a:t>
            </a:fld>
            <a:endParaRPr lang="en-US"/>
          </a:p>
        </p:txBody>
      </p:sp>
    </p:spTree>
    <p:extLst>
      <p:ext uri="{BB962C8B-B14F-4D97-AF65-F5344CB8AC3E}">
        <p14:creationId xmlns:p14="http://schemas.microsoft.com/office/powerpoint/2010/main" val="1315822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29 CFR 1926.602</a:t>
            </a:r>
          </a:p>
          <a:p>
            <a:endParaRPr lang="en-US" dirty="0"/>
          </a:p>
          <a:p>
            <a:r>
              <a:rPr lang="en-US" dirty="0"/>
              <a:t>Training</a:t>
            </a:r>
            <a:r>
              <a:rPr lang="en-US" baseline="0" dirty="0"/>
              <a:t> requirements for operators of powered industrial trucks are located in 1910.178(l). </a:t>
            </a:r>
          </a:p>
          <a:p>
            <a:r>
              <a:rPr lang="en-US" baseline="0" dirty="0"/>
              <a:t>Per 1910.178(l)(2)(ii), “training shall consist of a combination of formal instruction…, practical training…, and evaluation of the operator’s performance in the workplace.”</a:t>
            </a: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13</a:t>
            </a:fld>
            <a:endParaRPr lang="en-US"/>
          </a:p>
        </p:txBody>
      </p:sp>
    </p:spTree>
    <p:extLst>
      <p:ext uri="{BB962C8B-B14F-4D97-AF65-F5344CB8AC3E}">
        <p14:creationId xmlns:p14="http://schemas.microsoft.com/office/powerpoint/2010/main" val="3976214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OSHA 2002, https://www.osha.gov/Publications/osha2236/pdf</a:t>
            </a:r>
          </a:p>
          <a:p>
            <a:endParaRPr lang="en-US" dirty="0"/>
          </a:p>
          <a:p>
            <a:r>
              <a:rPr lang="en-US" dirty="0"/>
              <a:t>“Workers frequently cite the weight and bulkiness of objects that they lift as major contributing factors to their injuries.” A</a:t>
            </a:r>
            <a:r>
              <a:rPr lang="en-US" baseline="0" dirty="0"/>
              <a:t> study from 1999 found that 420,000 back injuries occurred from workplace accidents. Causes of the injuries included lifting heavy or bulky items and bending, twisting, or turning movements.</a:t>
            </a: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3</a:t>
            </a:fld>
            <a:endParaRPr lang="en-US"/>
          </a:p>
        </p:txBody>
      </p:sp>
    </p:spTree>
    <p:extLst>
      <p:ext uri="{BB962C8B-B14F-4D97-AF65-F5344CB8AC3E}">
        <p14:creationId xmlns:p14="http://schemas.microsoft.com/office/powerpoint/2010/main" val="278743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Examples of improper</a:t>
            </a:r>
            <a:r>
              <a:rPr lang="en-US" baseline="0" dirty="0"/>
              <a:t> operation of equipment – overloads, unsafe speeds, </a:t>
            </a:r>
          </a:p>
          <a:p>
            <a:pPr marL="171450" indent="-171450">
              <a:buFont typeface="Arial" panose="020B0604020202020204" pitchFamily="34" charset="0"/>
              <a:buChar char="•"/>
            </a:pPr>
            <a:r>
              <a:rPr lang="en-US" baseline="0" dirty="0"/>
              <a:t>Poor housekeeping presents tripping hazards, fire/explosion hazards, or hazards associated with harboring pests (rats, mice, etc.)</a:t>
            </a:r>
          </a:p>
          <a:p>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4</a:t>
            </a:fld>
            <a:endParaRPr lang="en-US"/>
          </a:p>
        </p:txBody>
      </p:sp>
    </p:spTree>
    <p:extLst>
      <p:ext uri="{BB962C8B-B14F-4D97-AF65-F5344CB8AC3E}">
        <p14:creationId xmlns:p14="http://schemas.microsoft.com/office/powerpoint/2010/main" val="3959853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Falling objects –</a:t>
            </a:r>
            <a:r>
              <a:rPr lang="en-US" baseline="0" dirty="0"/>
              <a:t> due to improper handling or storage, overloading capacity, etc.</a:t>
            </a:r>
            <a:br>
              <a:rPr lang="en-US" baseline="0" dirty="0"/>
            </a:br>
            <a:endParaRPr lang="en-US" baseline="0" dirty="0"/>
          </a:p>
          <a:p>
            <a:pPr marL="171450" indent="-171450">
              <a:buFont typeface="Arial" panose="020B0604020202020204" pitchFamily="34" charset="0"/>
              <a:buChar char="•"/>
            </a:pPr>
            <a:r>
              <a:rPr lang="en-US" dirty="0"/>
              <a:t>Manually</a:t>
            </a:r>
            <a:r>
              <a:rPr lang="en-US" baseline="0" dirty="0"/>
              <a:t> moving large, heavy, and/or irregularly-shaped objects can cause injuries; back injuries are a common injury associated with manual moving of heavy, bulky items</a:t>
            </a: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5</a:t>
            </a:fld>
            <a:endParaRPr lang="en-US"/>
          </a:p>
        </p:txBody>
      </p:sp>
    </p:spTree>
    <p:extLst>
      <p:ext uri="{BB962C8B-B14F-4D97-AF65-F5344CB8AC3E}">
        <p14:creationId xmlns:p14="http://schemas.microsoft.com/office/powerpoint/2010/main" val="1752598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OSHA 2002, https://www.osha.gov/Publications/OSHA2236/osha2236.html:</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Arial" panose="020B0604020202020204" pitchFamily="34" charset="0"/>
              <a:buChar char="•"/>
            </a:pPr>
            <a:r>
              <a:rPr lang="en-US" dirty="0"/>
              <a:t>Back injuries </a:t>
            </a:r>
            <a:r>
              <a:rPr lang="en-US" dirty="0">
                <a:sym typeface="Symbol" panose="05050102010706020507" pitchFamily="18" charset="2"/>
              </a:rPr>
              <a:t></a:t>
            </a:r>
            <a:r>
              <a:rPr lang="en-US" dirty="0"/>
              <a:t> lifting or bending and then twisting and turning</a:t>
            </a:r>
          </a:p>
          <a:p>
            <a:pPr marL="171450" indent="-171450">
              <a:buFont typeface="Arial" panose="020B0604020202020204" pitchFamily="34" charset="0"/>
              <a:buChar char="•"/>
            </a:pPr>
            <a:r>
              <a:rPr lang="en-US" dirty="0"/>
              <a:t>Strains</a:t>
            </a:r>
            <a:r>
              <a:rPr lang="en-US" baseline="0" dirty="0"/>
              <a:t> and sprains </a:t>
            </a:r>
            <a:r>
              <a:rPr lang="en-US" dirty="0">
                <a:sym typeface="Symbol" panose="05050102010706020507" pitchFamily="18" charset="2"/>
              </a:rPr>
              <a:t></a:t>
            </a:r>
            <a:r>
              <a:rPr lang="en-US" baseline="0" dirty="0"/>
              <a:t> improper lifting or carrying loads too large or heavy</a:t>
            </a:r>
          </a:p>
          <a:p>
            <a:pPr marL="171450" indent="-171450">
              <a:buFont typeface="Arial" panose="020B0604020202020204" pitchFamily="34" charset="0"/>
              <a:buChar char="•"/>
            </a:pPr>
            <a:r>
              <a:rPr lang="en-US" baseline="0" dirty="0"/>
              <a:t>Fractures and bruises from </a:t>
            </a:r>
            <a:r>
              <a:rPr lang="en-US" dirty="0">
                <a:sym typeface="Symbol" panose="05050102010706020507" pitchFamily="18" charset="2"/>
              </a:rPr>
              <a:t></a:t>
            </a:r>
            <a:r>
              <a:rPr lang="en-US" baseline="0" dirty="0"/>
              <a:t> struck by materials or caught in pinch points</a:t>
            </a:r>
          </a:p>
          <a:p>
            <a:pPr marL="171450" indent="-171450">
              <a:buFont typeface="Arial" panose="020B0604020202020204" pitchFamily="34" charset="0"/>
              <a:buChar char="•"/>
            </a:pPr>
            <a:r>
              <a:rPr lang="en-US" baseline="0" dirty="0"/>
              <a:t>Cuts and bruises – falling materials that have been improperly stacked or had ties/securing devices incorrectly cut/removed</a:t>
            </a:r>
            <a:br>
              <a:rPr lang="en-US" baseline="0" dirty="0"/>
            </a:b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6</a:t>
            </a:fld>
            <a:endParaRPr lang="en-US"/>
          </a:p>
        </p:txBody>
      </p:sp>
    </p:spTree>
    <p:extLst>
      <p:ext uri="{BB962C8B-B14F-4D97-AF65-F5344CB8AC3E}">
        <p14:creationId xmlns:p14="http://schemas.microsoft.com/office/powerpoint/2010/main" val="2341643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CC418A-57C6-4B2F-979F-B2F731CD8869}" type="slidenum">
              <a:rPr lang="en-US" smtClean="0"/>
              <a:pPr/>
              <a:t>7</a:t>
            </a:fld>
            <a:endParaRPr lang="en-US"/>
          </a:p>
        </p:txBody>
      </p:sp>
    </p:spTree>
    <p:extLst>
      <p:ext uri="{BB962C8B-B14F-4D97-AF65-F5344CB8AC3E}">
        <p14:creationId xmlns:p14="http://schemas.microsoft.com/office/powerpoint/2010/main" val="3048159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Analyze job tasks</a:t>
            </a:r>
            <a:r>
              <a:rPr lang="en-US" baseline="0" dirty="0"/>
              <a:t> and identify </a:t>
            </a:r>
            <a:r>
              <a:rPr lang="en-US" dirty="0"/>
              <a:t>potential hazards associated with a</a:t>
            </a:r>
            <a:r>
              <a:rPr lang="en-US" baseline="0" dirty="0"/>
              <a:t> task; determine/use ways to control conditions/actions of the workplace to minimize dangers.</a:t>
            </a: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8</a:t>
            </a:fld>
            <a:endParaRPr lang="en-US"/>
          </a:p>
        </p:txBody>
      </p:sp>
    </p:spTree>
    <p:extLst>
      <p:ext uri="{BB962C8B-B14F-4D97-AF65-F5344CB8AC3E}">
        <p14:creationId xmlns:p14="http://schemas.microsoft.com/office/powerpoint/2010/main" val="2436205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OSHA 2002, https://www.osha.gov/Publications/OSHA2236/osha2236.html:</a:t>
            </a:r>
          </a:p>
          <a:p>
            <a:pPr marL="0" indent="0">
              <a:buFontTx/>
              <a:buNone/>
            </a:pPr>
            <a:endParaRPr lang="en-US" dirty="0"/>
          </a:p>
          <a:p>
            <a:pPr marL="171450" indent="-171450">
              <a:buFont typeface="Arial" panose="020B0604020202020204" pitchFamily="34" charset="0"/>
              <a:buChar char="•"/>
            </a:pPr>
            <a:r>
              <a:rPr lang="en-US" dirty="0"/>
              <a:t>Attach handles or holders to loads. </a:t>
            </a:r>
            <a:br>
              <a:rPr lang="en-US" dirty="0"/>
            </a:br>
            <a:endParaRPr lang="en-US" dirty="0"/>
          </a:p>
          <a:p>
            <a:pPr marL="171450" indent="-171450">
              <a:buFont typeface="Arial" panose="020B0604020202020204" pitchFamily="34" charset="0"/>
              <a:buChar char="•"/>
            </a:pPr>
            <a:r>
              <a:rPr lang="en-US" dirty="0"/>
              <a:t>Always wear appropriate personal protective equipment.</a:t>
            </a:r>
            <a:r>
              <a:rPr lang="en-US" baseline="0" dirty="0"/>
              <a:t> “</a:t>
            </a:r>
            <a:r>
              <a:rPr lang="en-US" dirty="0"/>
              <a:t>Using the following personal protective equipment prevents needless injuries when manually moving materials: </a:t>
            </a:r>
          </a:p>
          <a:p>
            <a:pPr marL="628650" lvl="1" indent="-171450">
              <a:buFont typeface="Arial" panose="020B0604020202020204" pitchFamily="34" charset="0"/>
              <a:buChar char="•"/>
            </a:pPr>
            <a:r>
              <a:rPr lang="en-US" dirty="0"/>
              <a:t>Hand and forearm protection, such as gloves, for loads with sharp or rough edges. </a:t>
            </a:r>
          </a:p>
          <a:p>
            <a:pPr marL="628650" lvl="1" indent="-171450">
              <a:buFont typeface="Arial" panose="020B0604020202020204" pitchFamily="34" charset="0"/>
              <a:buChar char="•"/>
            </a:pPr>
            <a:r>
              <a:rPr lang="en-US" dirty="0"/>
              <a:t>Eye protection. </a:t>
            </a:r>
          </a:p>
          <a:p>
            <a:pPr marL="628650" lvl="1" indent="-171450">
              <a:buFont typeface="Arial" panose="020B0604020202020204" pitchFamily="34" charset="0"/>
              <a:buChar char="•"/>
            </a:pPr>
            <a:r>
              <a:rPr lang="en-US" dirty="0"/>
              <a:t>Steel-toed safety shoes or boots. </a:t>
            </a:r>
          </a:p>
          <a:p>
            <a:pPr marL="628650" lvl="1" indent="-171450">
              <a:buFont typeface="Arial" panose="020B0604020202020204" pitchFamily="34" charset="0"/>
              <a:buChar char="•"/>
            </a:pPr>
            <a:r>
              <a:rPr lang="en-US" dirty="0"/>
              <a:t>Metal, fiber, or plastic metatarsal guards to protect the instep area from impact or compression.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See OSHA's booklet, </a:t>
            </a:r>
            <a:r>
              <a:rPr lang="en-US" i="1" dirty="0"/>
              <a:t>Personal Protective Equipment</a:t>
            </a:r>
            <a:r>
              <a:rPr lang="en-US" dirty="0"/>
              <a:t> (OSHA 3077), for additional information.”</a:t>
            </a:r>
            <a:br>
              <a:rPr lang="en-US" dirty="0"/>
            </a:br>
            <a:endParaRPr lang="en-US" dirty="0"/>
          </a:p>
          <a:p>
            <a:pPr marL="171450" indent="-171450">
              <a:buFont typeface="Arial" panose="020B0604020202020204" pitchFamily="34" charset="0"/>
              <a:buChar char="•"/>
            </a:pPr>
            <a:r>
              <a:rPr lang="en-US" dirty="0"/>
              <a:t>Use proper lifting techniques. </a:t>
            </a:r>
          </a:p>
          <a:p>
            <a:pPr marL="628650" lvl="1" indent="-171450">
              <a:buFont typeface="Arial" panose="020B0604020202020204" pitchFamily="34" charset="0"/>
              <a:buChar char="•"/>
            </a:pPr>
            <a:r>
              <a:rPr lang="en-US" dirty="0"/>
              <a:t>Break load into parts; get help with heavy or bulky items.</a:t>
            </a:r>
          </a:p>
          <a:p>
            <a:pPr marL="628650" lvl="1" indent="-171450">
              <a:buFont typeface="Arial" panose="020B0604020202020204" pitchFamily="34" charset="0"/>
              <a:buChar char="•"/>
            </a:pPr>
            <a:r>
              <a:rPr lang="en-US" dirty="0"/>
              <a:t>Lift</a:t>
            </a:r>
            <a:r>
              <a:rPr lang="en-US" baseline="0" dirty="0"/>
              <a:t> with legs, keep back straight, do not twist.</a:t>
            </a:r>
          </a:p>
          <a:p>
            <a:pPr marL="628650" lvl="1" indent="-171450">
              <a:buFont typeface="Arial" panose="020B0604020202020204" pitchFamily="34" charset="0"/>
              <a:buChar char="•"/>
            </a:pPr>
            <a:r>
              <a:rPr lang="en-US" baseline="0" dirty="0"/>
              <a:t>Use handling aids – such as steps, trestles, shoulder pads, handles, and wheels.</a:t>
            </a:r>
          </a:p>
          <a:p>
            <a:pPr marL="628650" lvl="1" indent="-171450">
              <a:buFont typeface="Arial" panose="020B0604020202020204" pitchFamily="34" charset="0"/>
              <a:buChar char="•"/>
            </a:pPr>
            <a:r>
              <a:rPr lang="en-US" baseline="0" dirty="0"/>
              <a:t>Avoid lifting above shoulder level.</a:t>
            </a:r>
            <a:br>
              <a:rPr lang="en-US" dirty="0"/>
            </a:br>
            <a:endParaRPr lang="en-US" dirty="0"/>
          </a:p>
          <a:p>
            <a:pPr marL="171450" indent="-171450">
              <a:buFont typeface="Arial" panose="020B0604020202020204" pitchFamily="34" charset="0"/>
              <a:buChar char="•"/>
            </a:pPr>
            <a:r>
              <a:rPr lang="en-US" dirty="0"/>
              <a:t>“To prevent injury from oversize loads, workers should seek help in the following: </a:t>
            </a:r>
          </a:p>
          <a:p>
            <a:pPr marL="628650" lvl="1" indent="-171450">
              <a:buFont typeface="Arial" panose="020B0604020202020204" pitchFamily="34" charset="0"/>
              <a:buChar char="•"/>
            </a:pPr>
            <a:r>
              <a:rPr lang="en-US" dirty="0"/>
              <a:t>When a load is so bulky that employees cannot properly grasp or lift it, </a:t>
            </a:r>
          </a:p>
          <a:p>
            <a:pPr marL="628650" lvl="1" indent="-171450">
              <a:buFont typeface="Arial" panose="020B0604020202020204" pitchFamily="34" charset="0"/>
              <a:buChar char="•"/>
            </a:pPr>
            <a:r>
              <a:rPr lang="en-US" dirty="0"/>
              <a:t>When employees cannot see around or over a load, or </a:t>
            </a:r>
          </a:p>
          <a:p>
            <a:pPr marL="628650" lvl="1" indent="-171450">
              <a:buFont typeface="Arial" panose="020B0604020202020204" pitchFamily="34" charset="0"/>
              <a:buChar char="•"/>
            </a:pPr>
            <a:r>
              <a:rPr lang="en-US" dirty="0"/>
              <a:t>When employees cannot safely handle a load. “</a:t>
            </a:r>
          </a:p>
          <a:p>
            <a:br>
              <a:rPr lang="en-US" dirty="0"/>
            </a:br>
            <a:r>
              <a:rPr lang="en-US" dirty="0"/>
              <a:t>“Employees should use blocking materials to manage loads safely. Workers should also be cautious when placing blocks under a raised load to ensure that the load is not released before removing their hands from under the load. Blocking materials and timbers should be large and strong enough to support the load safely. In addition to materials with cracks, workers should not use materials with rounded corners, splintered pieces, or dry rot for blocking.”</a:t>
            </a:r>
            <a:br>
              <a:rPr lang="en-US" dirty="0"/>
            </a:br>
            <a:br>
              <a:rPr lang="en-US" dirty="0"/>
            </a:br>
            <a:br>
              <a:rPr lang="en-US" dirty="0"/>
            </a:br>
            <a:br>
              <a:rPr lang="en-US" dirty="0"/>
            </a:br>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9</a:t>
            </a:fld>
            <a:endParaRPr lang="en-US"/>
          </a:p>
        </p:txBody>
      </p:sp>
    </p:spTree>
    <p:extLst>
      <p:ext uri="{BB962C8B-B14F-4D97-AF65-F5344CB8AC3E}">
        <p14:creationId xmlns:p14="http://schemas.microsoft.com/office/powerpoint/2010/main" val="2495292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D18354-FAF5-4E98-B57F-F6182A7992A0}" type="slidenum">
              <a:rPr lang="en-US" smtClean="0"/>
              <a:t>10</a:t>
            </a:fld>
            <a:endParaRPr lang="en-US"/>
          </a:p>
        </p:txBody>
      </p:sp>
    </p:spTree>
    <p:extLst>
      <p:ext uri="{BB962C8B-B14F-4D97-AF65-F5344CB8AC3E}">
        <p14:creationId xmlns:p14="http://schemas.microsoft.com/office/powerpoint/2010/main" val="1415427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28F719-A0D7-4B99-8033-18BB25546FC5}"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193199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8F719-A0D7-4B99-8033-18BB25546FC5}"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389571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8F719-A0D7-4B99-8033-18BB25546FC5}"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49571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8F719-A0D7-4B99-8033-18BB25546FC5}"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08391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28F719-A0D7-4B99-8033-18BB25546FC5}"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99634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28F719-A0D7-4B99-8033-18BB25546FC5}"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107192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28F719-A0D7-4B99-8033-18BB25546FC5}"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186650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28F719-A0D7-4B99-8033-18BB25546FC5}"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39261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8F719-A0D7-4B99-8033-18BB25546FC5}"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05337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28F719-A0D7-4B99-8033-18BB25546FC5}"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398935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28F719-A0D7-4B99-8033-18BB25546FC5}"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CFA7-6BF3-4939-9F16-91A85019BA0D}" type="slidenum">
              <a:rPr lang="en-US" smtClean="0"/>
              <a:t>‹#›</a:t>
            </a:fld>
            <a:endParaRPr lang="en-US"/>
          </a:p>
        </p:txBody>
      </p:sp>
    </p:spTree>
    <p:extLst>
      <p:ext uri="{BB962C8B-B14F-4D97-AF65-F5344CB8AC3E}">
        <p14:creationId xmlns:p14="http://schemas.microsoft.com/office/powerpoint/2010/main" val="238755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8F719-A0D7-4B99-8033-18BB25546FC5}" type="datetimeFigureOut">
              <a:rPr lang="en-US" smtClean="0"/>
              <a:t>3/11/2025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FCFA7-6BF3-4939-9F16-91A85019BA0D}" type="slidenum">
              <a:rPr lang="en-US" smtClean="0"/>
              <a:t>‹#›</a:t>
            </a:fld>
            <a:endParaRPr lang="en-US"/>
          </a:p>
        </p:txBody>
      </p:sp>
    </p:spTree>
    <p:extLst>
      <p:ext uri="{BB962C8B-B14F-4D97-AF65-F5344CB8AC3E}">
        <p14:creationId xmlns:p14="http://schemas.microsoft.com/office/powerpoint/2010/main" val="2760926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1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1.jpg"/></Relationships>
</file>

<file path=ppt/slides/_rels/slide14.xml.rels><?xml version="1.0" encoding="UTF-8" standalone="yes"?>
<Relationships xmlns="http://schemas.openxmlformats.org/package/2006/relationships"><Relationship Id="rId3" Type="http://schemas.openxmlformats.org/officeDocument/2006/relationships/hyperlink" Target="https://www.osha.gov/workers" TargetMode="External"/><Relationship Id="rId2" Type="http://schemas.openxmlformats.org/officeDocument/2006/relationships/hyperlink" Target="http://www.osha.gov/as/opa/worker/employer-responsibility.html" TargetMode="External"/><Relationship Id="rId1" Type="http://schemas.openxmlformats.org/officeDocument/2006/relationships/slideLayout" Target="../slideLayouts/slideLayout7.xml"/><Relationship Id="rId6" Type="http://schemas.openxmlformats.org/officeDocument/2006/relationships/hyperlink" Target="https://www.osha.gov/" TargetMode="External"/><Relationship Id="rId5" Type="http://schemas.openxmlformats.org/officeDocument/2006/relationships/hyperlink" Target="https://www.osha.gov/contactus/bystate" TargetMode="External"/><Relationship Id="rId4" Type="http://schemas.openxmlformats.org/officeDocument/2006/relationships/hyperlink" Target="https://www.osha.gov/consult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8B83075-CC28-43AB-B98A-FB79C96E140F}"/>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17285FE-B10B-417F-A1CF-E46897E2C023}"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F1770AE3-0A8A-4FDE-9FB1-3E3D1F0C69FB}"/>
              </a:ext>
            </a:extLst>
          </p:cNvPr>
          <p:cNvSpPr txBox="1"/>
          <p:nvPr/>
        </p:nvSpPr>
        <p:spPr>
          <a:xfrm>
            <a:off x="1479884" y="2786137"/>
            <a:ext cx="6184232" cy="2585323"/>
          </a:xfrm>
          <a:prstGeom prst="rect">
            <a:avLst/>
          </a:prstGeom>
          <a:noFill/>
        </p:spPr>
        <p:txBody>
          <a:bodyPr wrap="square" lIns="91440" tIns="45720" rIns="91440" bIns="45720" anchor="t">
            <a:spAutoFit/>
          </a:bodyPr>
          <a:lstStyle/>
          <a:p>
            <a:pPr algn="ctr" defTabSz="342900">
              <a:defRPr/>
            </a:pPr>
            <a:r>
              <a:rPr lang="en-US" sz="4050" b="1" dirty="0">
                <a:latin typeface="Calibri" panose="020F0502020204030204"/>
                <a:cs typeface="Calibri"/>
              </a:rPr>
              <a:t>New Hire Training</a:t>
            </a:r>
          </a:p>
          <a:p>
            <a:pPr algn="ctr" defTabSz="342900">
              <a:defRPr/>
            </a:pPr>
            <a:endParaRPr lang="en-US" sz="4050" b="1" dirty="0">
              <a:latin typeface="Calibri" panose="020F0502020204030204"/>
              <a:cs typeface="Calibri"/>
            </a:endParaRPr>
          </a:p>
          <a:p>
            <a:pPr algn="ctr" defTabSz="342900">
              <a:defRPr/>
            </a:pPr>
            <a:r>
              <a:rPr lang="en-US" sz="4050" b="1" dirty="0">
                <a:latin typeface="Calibri" panose="020F0502020204030204"/>
                <a:cs typeface="Calibri"/>
              </a:rPr>
              <a:t>Materials Handling, Storage, Use, and Disposal</a:t>
            </a:r>
            <a:endParaRPr lang="en-US" sz="4050" b="1" dirty="0">
              <a:latin typeface="Calibri" panose="020F0502020204030204"/>
            </a:endParaRPr>
          </a:p>
        </p:txBody>
      </p:sp>
      <p:pic>
        <p:nvPicPr>
          <p:cNvPr id="4" name="Picture 4" descr="Logo&#10;&#10;Description automatically generated with medium confidence">
            <a:extLst>
              <a:ext uri="{FF2B5EF4-FFF2-40B4-BE49-F238E27FC236}">
                <a16:creationId xmlns:a16="http://schemas.microsoft.com/office/drawing/2014/main" id="{75965296-8AB5-4A87-A161-3CD58D5BF1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300" y="670565"/>
            <a:ext cx="276860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2303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Hazards</a:t>
            </a:r>
          </a:p>
        </p:txBody>
      </p:sp>
      <p:sp>
        <p:nvSpPr>
          <p:cNvPr id="3" name="Content Placeholder 2"/>
          <p:cNvSpPr>
            <a:spLocks noGrp="1"/>
          </p:cNvSpPr>
          <p:nvPr>
            <p:ph idx="1"/>
          </p:nvPr>
        </p:nvSpPr>
        <p:spPr>
          <a:xfrm>
            <a:off x="1371600" y="1182522"/>
            <a:ext cx="6858000" cy="2932278"/>
          </a:xfrm>
        </p:spPr>
        <p:txBody>
          <a:bodyPr>
            <a:normAutofit/>
          </a:bodyPr>
          <a:lstStyle/>
          <a:p>
            <a:r>
              <a:rPr lang="en-US" dirty="0"/>
              <a:t>Forklifts</a:t>
            </a:r>
          </a:p>
          <a:p>
            <a:pPr lvl="1"/>
            <a:r>
              <a:rPr lang="en-US" dirty="0"/>
              <a:t>Main causes of injuries</a:t>
            </a:r>
          </a:p>
          <a:p>
            <a:pPr lvl="2"/>
            <a:r>
              <a:rPr lang="en-US" dirty="0"/>
              <a:t>Forklift overturns</a:t>
            </a:r>
            <a:endParaRPr lang="en-US" sz="2200" dirty="0"/>
          </a:p>
          <a:p>
            <a:pPr lvl="2"/>
            <a:r>
              <a:rPr lang="en-US" dirty="0"/>
              <a:t>Forklift striking workers on foot</a:t>
            </a:r>
            <a:endParaRPr lang="en-US" sz="2200" dirty="0"/>
          </a:p>
          <a:p>
            <a:pPr lvl="2"/>
            <a:r>
              <a:rPr lang="en-US" dirty="0"/>
              <a:t>Persons crushed by forklifts</a:t>
            </a:r>
            <a:endParaRPr lang="en-US" sz="2200" dirty="0"/>
          </a:p>
          <a:p>
            <a:pPr lvl="2"/>
            <a:r>
              <a:rPr lang="en-US" dirty="0"/>
              <a:t>Persons falling from forklifts</a:t>
            </a:r>
          </a:p>
          <a:p>
            <a:pPr marL="571500" indent="-457200"/>
            <a:endParaRPr lang="en-US" sz="2000" dirty="0">
              <a:solidFill>
                <a:srgbClr val="FF0000"/>
              </a:solidFill>
            </a:endParaRPr>
          </a:p>
          <a:p>
            <a:pPr marL="0" indent="0">
              <a:buNone/>
            </a:pPr>
            <a:endParaRPr lang="en-US" dirty="0"/>
          </a:p>
        </p:txBody>
      </p:sp>
      <p:pic>
        <p:nvPicPr>
          <p:cNvPr id="7" name="Picture 5" descr="C:\Susan\Amisc-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665686" y="4197062"/>
            <a:ext cx="3812628" cy="24309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TextBox 8"/>
          <p:cNvSpPr txBox="1"/>
          <p:nvPr/>
        </p:nvSpPr>
        <p:spPr>
          <a:xfrm>
            <a:off x="5252217" y="6642556"/>
            <a:ext cx="857250" cy="215444"/>
          </a:xfrm>
          <a:prstGeom prst="rect">
            <a:avLst/>
          </a:prstGeom>
          <a:noFill/>
        </p:spPr>
        <p:txBody>
          <a:bodyPr wrap="square" rtlCol="0">
            <a:spAutoFit/>
          </a:bodyPr>
          <a:lstStyle/>
          <a:p>
            <a:pPr algn="r"/>
            <a:r>
              <a:rPr lang="en-US" sz="800" dirty="0"/>
              <a:t>Source: OSHA</a:t>
            </a:r>
          </a:p>
        </p:txBody>
      </p:sp>
      <p:sp>
        <p:nvSpPr>
          <p:cNvPr id="6" name="Title 1">
            <a:extLst>
              <a:ext uri="{FF2B5EF4-FFF2-40B4-BE49-F238E27FC236}">
                <a16:creationId xmlns:a16="http://schemas.microsoft.com/office/drawing/2014/main" id="{21447B35-D1A5-4756-94EA-024595A32FEE}"/>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307920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Hazards</a:t>
            </a:r>
          </a:p>
        </p:txBody>
      </p:sp>
      <p:sp>
        <p:nvSpPr>
          <p:cNvPr id="3" name="Content Placeholder 2"/>
          <p:cNvSpPr>
            <a:spLocks noGrp="1"/>
          </p:cNvSpPr>
          <p:nvPr>
            <p:ph idx="1"/>
          </p:nvPr>
        </p:nvSpPr>
        <p:spPr>
          <a:xfrm>
            <a:off x="914400" y="1182522"/>
            <a:ext cx="7620000" cy="2094078"/>
          </a:xfrm>
        </p:spPr>
        <p:txBody>
          <a:bodyPr>
            <a:normAutofit/>
          </a:bodyPr>
          <a:lstStyle/>
          <a:p>
            <a:pPr lvl="1"/>
            <a:r>
              <a:rPr lang="en-US" dirty="0"/>
              <a:t>Illegal forklift operators</a:t>
            </a:r>
          </a:p>
          <a:p>
            <a:pPr lvl="2"/>
            <a:r>
              <a:rPr lang="en-US" dirty="0"/>
              <a:t>Anyone under 18</a:t>
            </a:r>
          </a:p>
          <a:p>
            <a:pPr lvl="2"/>
            <a:r>
              <a:rPr lang="en-US" dirty="0"/>
              <a:t>Anyone not properly trained and certified</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4735" y="3047999"/>
            <a:ext cx="2428239" cy="2428239"/>
          </a:xfrm>
          <a:prstGeom prst="rect">
            <a:avLst/>
          </a:prstGeom>
          <a:ln w="12700">
            <a:solidFill>
              <a:schemeClr val="tx1"/>
            </a:solidFill>
          </a:ln>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2921858"/>
            <a:ext cx="2619375" cy="2543175"/>
          </a:xfrm>
          <a:prstGeom prst="rect">
            <a:avLst/>
          </a:prstGeom>
        </p:spPr>
      </p:pic>
      <p:sp>
        <p:nvSpPr>
          <p:cNvPr id="11" name="TextBox 10"/>
          <p:cNvSpPr txBox="1"/>
          <p:nvPr/>
        </p:nvSpPr>
        <p:spPr>
          <a:xfrm>
            <a:off x="3695700" y="5801900"/>
            <a:ext cx="1752600" cy="215444"/>
          </a:xfrm>
          <a:prstGeom prst="rect">
            <a:avLst/>
          </a:prstGeom>
          <a:noFill/>
        </p:spPr>
        <p:txBody>
          <a:bodyPr wrap="square" rtlCol="0">
            <a:spAutoFit/>
          </a:bodyPr>
          <a:lstStyle/>
          <a:p>
            <a:pPr algn="ctr"/>
            <a:r>
              <a:rPr lang="en-US" sz="800" dirty="0"/>
              <a:t>Source of photos: OSHA</a:t>
            </a:r>
          </a:p>
        </p:txBody>
      </p:sp>
      <p:sp>
        <p:nvSpPr>
          <p:cNvPr id="9" name="Title 1">
            <a:extLst>
              <a:ext uri="{FF2B5EF4-FFF2-40B4-BE49-F238E27FC236}">
                <a16:creationId xmlns:a16="http://schemas.microsoft.com/office/drawing/2014/main" id="{7E0AC42F-B3AA-49D2-ABDD-A797306C50D6}"/>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338175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Hazards</a:t>
            </a:r>
          </a:p>
        </p:txBody>
      </p:sp>
      <p:sp>
        <p:nvSpPr>
          <p:cNvPr id="3" name="Content Placeholder 2"/>
          <p:cNvSpPr>
            <a:spLocks noGrp="1"/>
          </p:cNvSpPr>
          <p:nvPr>
            <p:ph idx="1"/>
          </p:nvPr>
        </p:nvSpPr>
        <p:spPr>
          <a:xfrm>
            <a:off x="533400" y="1373757"/>
            <a:ext cx="5638800" cy="4528313"/>
          </a:xfrm>
        </p:spPr>
        <p:txBody>
          <a:bodyPr>
            <a:normAutofit/>
          </a:bodyPr>
          <a:lstStyle/>
          <a:p>
            <a:pPr lvl="1"/>
            <a:r>
              <a:rPr lang="en-US" dirty="0"/>
              <a:t>Avoiding Excess Weight</a:t>
            </a:r>
          </a:p>
          <a:p>
            <a:pPr lvl="2"/>
            <a:r>
              <a:rPr lang="en-US" dirty="0"/>
              <a:t>Do not exceed weight capacity of forklift</a:t>
            </a:r>
          </a:p>
          <a:p>
            <a:pPr lvl="2"/>
            <a:r>
              <a:rPr lang="en-US" dirty="0"/>
              <a:t>Center loads and secure to keep from shifting to maintain balance of weight</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3764" y="1548113"/>
            <a:ext cx="2368871" cy="2511003"/>
          </a:xfrm>
          <a:prstGeom prst="rect">
            <a:avLst/>
          </a:prstGeom>
          <a:ln>
            <a:solidFill>
              <a:schemeClr val="tx1"/>
            </a:solidFill>
          </a:ln>
        </p:spPr>
      </p:pic>
      <p:sp>
        <p:nvSpPr>
          <p:cNvPr id="10" name="TextBox 9"/>
          <p:cNvSpPr txBox="1"/>
          <p:nvPr/>
        </p:nvSpPr>
        <p:spPr>
          <a:xfrm>
            <a:off x="6983049" y="4059116"/>
            <a:ext cx="1599586" cy="215444"/>
          </a:xfrm>
          <a:prstGeom prst="rect">
            <a:avLst/>
          </a:prstGeom>
          <a:noFill/>
        </p:spPr>
        <p:txBody>
          <a:bodyPr wrap="square" rtlCol="0">
            <a:spAutoFit/>
          </a:bodyPr>
          <a:lstStyle/>
          <a:p>
            <a:pPr algn="r"/>
            <a:r>
              <a:rPr lang="en-US" sz="800" dirty="0"/>
              <a:t>Source: OSHA</a:t>
            </a:r>
          </a:p>
        </p:txBody>
      </p:sp>
      <p:sp>
        <p:nvSpPr>
          <p:cNvPr id="6" name="Title 1">
            <a:extLst>
              <a:ext uri="{FF2B5EF4-FFF2-40B4-BE49-F238E27FC236}">
                <a16:creationId xmlns:a16="http://schemas.microsoft.com/office/drawing/2014/main" id="{BAC12852-9B02-40C7-B3E0-A418AC71248E}"/>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363114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 Requirements</a:t>
            </a:r>
          </a:p>
        </p:txBody>
      </p:sp>
      <p:sp>
        <p:nvSpPr>
          <p:cNvPr id="3" name="Content Placeholder 2"/>
          <p:cNvSpPr>
            <a:spLocks noGrp="1"/>
          </p:cNvSpPr>
          <p:nvPr>
            <p:ph idx="1"/>
          </p:nvPr>
        </p:nvSpPr>
        <p:spPr>
          <a:xfrm>
            <a:off x="914400" y="1268762"/>
            <a:ext cx="7315200" cy="2779878"/>
          </a:xfrm>
        </p:spPr>
        <p:txBody>
          <a:bodyPr>
            <a:normAutofit/>
          </a:bodyPr>
          <a:lstStyle/>
          <a:p>
            <a:r>
              <a:rPr lang="en-US" dirty="0"/>
              <a:t>Comply with OSHA standards related to materials handling, including:</a:t>
            </a:r>
          </a:p>
          <a:p>
            <a:pPr lvl="1"/>
            <a:r>
              <a:rPr lang="en-US" dirty="0"/>
              <a:t>Training requirements, including requirements for forklift training.</a:t>
            </a:r>
          </a:p>
          <a:p>
            <a:pPr lvl="1"/>
            <a:r>
              <a:rPr lang="en-US" dirty="0"/>
              <a:t>Inspection requirements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152" y="4022001"/>
            <a:ext cx="2682833" cy="2629176"/>
          </a:xfrm>
          <a:prstGeom prst="rect">
            <a:avLst/>
          </a:prstGeom>
        </p:spPr>
      </p:pic>
      <p:sp>
        <p:nvSpPr>
          <p:cNvPr id="8" name="TextBox 7"/>
          <p:cNvSpPr txBox="1"/>
          <p:nvPr/>
        </p:nvSpPr>
        <p:spPr>
          <a:xfrm>
            <a:off x="3344985" y="5819659"/>
            <a:ext cx="1599586" cy="215444"/>
          </a:xfrm>
          <a:prstGeom prst="rect">
            <a:avLst/>
          </a:prstGeom>
          <a:noFill/>
        </p:spPr>
        <p:txBody>
          <a:bodyPr wrap="square" rtlCol="0">
            <a:spAutoFit/>
          </a:bodyPr>
          <a:lstStyle/>
          <a:p>
            <a:pPr algn="ctr"/>
            <a:r>
              <a:rPr lang="en-US" sz="800" dirty="0"/>
              <a:t>Source of photos: OSHA</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2847" y="4079302"/>
            <a:ext cx="4065031" cy="2504059"/>
          </a:xfrm>
          <a:prstGeom prst="rect">
            <a:avLst/>
          </a:prstGeom>
        </p:spPr>
      </p:pic>
      <p:sp>
        <p:nvSpPr>
          <p:cNvPr id="10" name="Title 1">
            <a:extLst>
              <a:ext uri="{FF2B5EF4-FFF2-40B4-BE49-F238E27FC236}">
                <a16:creationId xmlns:a16="http://schemas.microsoft.com/office/drawing/2014/main" id="{51864689-0299-45CF-A090-0F885224FDE6}"/>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1697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CAC3FB0-93FC-3A93-FB92-DF871FD3B8CD}"/>
              </a:ext>
            </a:extLst>
          </p:cNvPr>
          <p:cNvSpPr txBox="1"/>
          <p:nvPr/>
        </p:nvSpPr>
        <p:spPr>
          <a:xfrm>
            <a:off x="512956" y="1308909"/>
            <a:ext cx="8173844" cy="4031873"/>
          </a:xfrm>
          <a:prstGeom prst="rect">
            <a:avLst/>
          </a:prstGeom>
          <a:noFill/>
        </p:spPr>
        <p:txBody>
          <a:bodyPr wrap="square" lIns="91440" tIns="45720" rIns="91440" bIns="45720" anchor="t">
            <a:spAutoFit/>
          </a:bodyPr>
          <a:lstStyle/>
          <a:p>
            <a:pPr marL="0" marR="0">
              <a:spcBef>
                <a:spcPts val="0"/>
              </a:spcBef>
              <a:spcAft>
                <a:spcPts val="0"/>
              </a:spcAft>
            </a:pPr>
            <a:r>
              <a:rPr lang="en-US" sz="1600" dirty="0">
                <a:effectLst/>
                <a:latin typeface="Times New Roman"/>
                <a:ea typeface="Calibri" panose="020F0502020204030204" pitchFamily="34" charset="0"/>
                <a:cs typeface="Times New Roman"/>
              </a:rPr>
              <a:t>Through the Alliance between OSHA’s 10 Regional Offices and the Elevator Contractors of America (ECA), Elevator Industry Work Preservation Fund (EIWPF), International Union of Elevator Constructors (IUEC), National Association of Elevator Contractors (NAEC), National Elevator Industry Educational Program (NEIEP), and National Elevator Industry Inc. (NEII), collectively known as The Elevator Industry Safety Partners, developed this </a:t>
            </a:r>
            <a:r>
              <a:rPr lang="en-US" sz="1600" dirty="0">
                <a:latin typeface="Times New Roman"/>
                <a:ea typeface="Calibri" panose="020F0502020204030204" pitchFamily="34" charset="0"/>
                <a:cs typeface="Times New Roman"/>
              </a:rPr>
              <a:t>Industry Specific Training</a:t>
            </a:r>
            <a:r>
              <a:rPr lang="en-US" sz="1600" dirty="0">
                <a:effectLst/>
                <a:latin typeface="Times New Roman"/>
                <a:ea typeface="Calibri" panose="020F0502020204030204" pitchFamily="34" charset="0"/>
                <a:cs typeface="Times New Roman"/>
              </a:rPr>
              <a:t> for informational purposes only. It does not necessarily reflect the official views of OSHA or the U.S. Department of Labor. </a:t>
            </a:r>
            <a:r>
              <a:rPr lang="en-US" sz="1600">
                <a:effectLst/>
                <a:latin typeface="Times New Roman"/>
                <a:ea typeface="Calibri" panose="020F0502020204030204" pitchFamily="34" charset="0"/>
                <a:cs typeface="Times New Roman"/>
              </a:rPr>
              <a:t>March 2025</a:t>
            </a:r>
          </a:p>
          <a:p>
            <a:pPr marL="0" marR="0">
              <a:spcBef>
                <a:spcPts val="0"/>
              </a:spcBef>
              <a:spcAft>
                <a:spcPts val="0"/>
              </a:spcAft>
            </a:pP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750"/>
              </a:spcAft>
            </a:pPr>
            <a:r>
              <a:rPr lang="en-US" sz="1600" dirty="0">
                <a:solidFill>
                  <a:srgbClr val="333333"/>
                </a:solidFill>
                <a:effectLst/>
                <a:latin typeface="Times New Roman" panose="02020603050405020304" pitchFamily="18" charset="0"/>
                <a:ea typeface="Calibri" panose="020F0502020204030204" pitchFamily="34" charset="0"/>
              </a:rPr>
              <a:t>Under the Occupational Safety and Health Act, employers are responsible (</a:t>
            </a:r>
            <a:r>
              <a:rPr lang="en-US" sz="1600" u="sng" dirty="0">
                <a:solidFill>
                  <a:srgbClr val="333333"/>
                </a:solidFill>
                <a:effectLst/>
                <a:latin typeface="Times New Roman" panose="02020603050405020304" pitchFamily="18" charset="0"/>
                <a:ea typeface="Calibri" panose="020F0502020204030204" pitchFamily="34" charset="0"/>
                <a:hlinkClick r:id="rId2"/>
              </a:rPr>
              <a:t>http://www.osha.gov/as/opa/worker/employer-responsibility.html</a:t>
            </a:r>
            <a:r>
              <a:rPr lang="en-US" sz="1600" dirty="0">
                <a:solidFill>
                  <a:srgbClr val="333333"/>
                </a:solidFill>
                <a:effectLst/>
                <a:latin typeface="Times New Roman" panose="02020603050405020304" pitchFamily="18" charset="0"/>
                <a:ea typeface="Calibri" panose="020F0502020204030204" pitchFamily="34" charset="0"/>
              </a:rPr>
              <a:t>) for providing a safe and healthy workplace and workers have rights (</a:t>
            </a:r>
            <a:r>
              <a:rPr lang="en-US" sz="1600" u="sng" dirty="0">
                <a:solidFill>
                  <a:srgbClr val="333333"/>
                </a:solidFill>
                <a:effectLst/>
                <a:latin typeface="Times New Roman" panose="02020603050405020304" pitchFamily="18" charset="0"/>
                <a:ea typeface="Calibri" panose="020F0502020204030204" pitchFamily="34" charset="0"/>
                <a:hlinkClick r:id="rId3"/>
              </a:rPr>
              <a:t>https://www.osha.gov/workers</a:t>
            </a:r>
            <a:r>
              <a:rPr lang="en-US" sz="1600" dirty="0">
                <a:solidFill>
                  <a:srgbClr val="333333"/>
                </a:solidFill>
                <a:effectLst/>
                <a:latin typeface="Times New Roman" panose="02020603050405020304" pitchFamily="18" charset="0"/>
                <a:ea typeface="Calibri" panose="020F0502020204030204" pitchFamily="34" charset="0"/>
              </a:rPr>
              <a:t>). OSHA can help answer questions or concerns from employers and workers. OSHA's On-Site Consultation Program (</a:t>
            </a:r>
            <a:r>
              <a:rPr lang="en-US" sz="1600" u="sng" dirty="0">
                <a:solidFill>
                  <a:srgbClr val="333333"/>
                </a:solidFill>
                <a:effectLst/>
                <a:latin typeface="Times New Roman" panose="02020603050405020304" pitchFamily="18" charset="0"/>
                <a:ea typeface="Calibri" panose="020F0502020204030204" pitchFamily="34" charset="0"/>
                <a:hlinkClick r:id="rId4"/>
              </a:rPr>
              <a:t>https://www.osha.gov/consultation</a:t>
            </a:r>
            <a:r>
              <a:rPr lang="en-US" sz="1600" dirty="0">
                <a:solidFill>
                  <a:srgbClr val="333333"/>
                </a:solidFill>
                <a:effectLst/>
                <a:latin typeface="Times New Roman" panose="02020603050405020304" pitchFamily="18" charset="0"/>
                <a:ea typeface="Calibri" panose="020F0502020204030204" pitchFamily="34" charset="0"/>
              </a:rPr>
              <a:t>) offers free and confidential advice to small and medium-sized businesses, with priority given to high-hazard worksites. For more information, contact your regional or area OSHA office (</a:t>
            </a:r>
            <a:r>
              <a:rPr lang="en-US" sz="1600" u="sng" dirty="0">
                <a:solidFill>
                  <a:srgbClr val="333333"/>
                </a:solidFill>
                <a:effectLst/>
                <a:latin typeface="Times New Roman" panose="02020603050405020304" pitchFamily="18" charset="0"/>
                <a:ea typeface="Calibri" panose="020F0502020204030204" pitchFamily="34" charset="0"/>
                <a:hlinkClick r:id="rId5"/>
              </a:rPr>
              <a:t>https://www.osha.gov/contactus/bystate</a:t>
            </a:r>
            <a:r>
              <a:rPr lang="en-US" sz="1600" dirty="0">
                <a:solidFill>
                  <a:srgbClr val="333333"/>
                </a:solidFill>
                <a:effectLst/>
                <a:latin typeface="Times New Roman" panose="02020603050405020304" pitchFamily="18" charset="0"/>
                <a:ea typeface="Calibri" panose="020F0502020204030204" pitchFamily="34" charset="0"/>
              </a:rPr>
              <a:t>), call 1-800-321-OSHA (6742), or visit </a:t>
            </a:r>
            <a:r>
              <a:rPr lang="en-US" sz="1600" u="sng" dirty="0">
                <a:solidFill>
                  <a:srgbClr val="333333"/>
                </a:solidFill>
                <a:effectLst/>
                <a:latin typeface="Times New Roman" panose="02020603050405020304" pitchFamily="18" charset="0"/>
                <a:ea typeface="Calibri" panose="020F0502020204030204" pitchFamily="34" charset="0"/>
                <a:hlinkClick r:id="rId6"/>
              </a:rPr>
              <a:t>https://www.osha.gov/</a:t>
            </a:r>
            <a:r>
              <a:rPr lang="en-US" sz="1600" dirty="0">
                <a:solidFill>
                  <a:srgbClr val="333333"/>
                </a:solidFill>
                <a:effectLst/>
                <a:latin typeface="Times New Roman" panose="02020603050405020304" pitchFamily="18" charset="0"/>
                <a:ea typeface="Calibri" panose="020F0502020204030204" pitchFamily="34" charset="0"/>
              </a:rPr>
              <a:t>.</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87534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9489"/>
            <a:ext cx="9144000" cy="906463"/>
          </a:xfrm>
        </p:spPr>
        <p:txBody>
          <a:bodyPr>
            <a:normAutofit/>
          </a:bodyPr>
          <a:lstStyle/>
          <a:p>
            <a:pPr algn="ctr"/>
            <a:r>
              <a:rPr lang="en-US" dirty="0"/>
              <a:t>Introduction</a:t>
            </a:r>
          </a:p>
        </p:txBody>
      </p:sp>
      <p:sp>
        <p:nvSpPr>
          <p:cNvPr id="3" name="Content Placeholder 2"/>
          <p:cNvSpPr>
            <a:spLocks noGrp="1"/>
          </p:cNvSpPr>
          <p:nvPr>
            <p:ph idx="1"/>
          </p:nvPr>
        </p:nvSpPr>
        <p:spPr>
          <a:xfrm>
            <a:off x="800100" y="1389914"/>
            <a:ext cx="7543800" cy="4483348"/>
          </a:xfrm>
        </p:spPr>
        <p:txBody>
          <a:bodyPr>
            <a:normAutofit/>
          </a:bodyPr>
          <a:lstStyle/>
          <a:p>
            <a:r>
              <a:rPr lang="en-US" dirty="0"/>
              <a:t>Material can be handled manually or with the help of equipment</a:t>
            </a:r>
            <a:br>
              <a:rPr lang="en-US" dirty="0"/>
            </a:br>
            <a:endParaRPr lang="en-US" sz="1200" dirty="0"/>
          </a:p>
          <a:p>
            <a:r>
              <a:rPr lang="en-US" dirty="0"/>
              <a:t>Bending, twisting, turning movements while handling material can injure you</a:t>
            </a:r>
          </a:p>
          <a:p>
            <a:r>
              <a:rPr lang="en-US" dirty="0"/>
              <a:t>Always wear the proper personal protective equipment</a:t>
            </a:r>
          </a:p>
          <a:p>
            <a:r>
              <a:rPr lang="en-US" dirty="0"/>
              <a:t>If something is bulky or heavy, ask for help before attempting to move it</a:t>
            </a:r>
          </a:p>
          <a:p>
            <a:pPr marL="571500" indent="-457200"/>
            <a:endParaRPr lang="en-US" sz="2000" dirty="0">
              <a:solidFill>
                <a:srgbClr val="FF0000"/>
              </a:solidFill>
            </a:endParaRPr>
          </a:p>
        </p:txBody>
      </p:sp>
      <p:sp>
        <p:nvSpPr>
          <p:cNvPr id="11" name="Title 1">
            <a:extLst>
              <a:ext uri="{FF2B5EF4-FFF2-40B4-BE49-F238E27FC236}">
                <a16:creationId xmlns:a16="http://schemas.microsoft.com/office/drawing/2014/main" id="{4A481611-590D-470C-BD7C-DCBB166BB6C2}"/>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306147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54" y="406852"/>
            <a:ext cx="7303477" cy="906463"/>
          </a:xfrm>
        </p:spPr>
        <p:txBody>
          <a:bodyPr>
            <a:normAutofit/>
          </a:bodyPr>
          <a:lstStyle/>
          <a:p>
            <a:r>
              <a:rPr lang="en-US" dirty="0"/>
              <a:t>Factors Contributing to Injuries</a:t>
            </a:r>
          </a:p>
        </p:txBody>
      </p:sp>
      <p:sp>
        <p:nvSpPr>
          <p:cNvPr id="3" name="Content Placeholder 2"/>
          <p:cNvSpPr>
            <a:spLocks noGrp="1"/>
          </p:cNvSpPr>
          <p:nvPr>
            <p:ph idx="1"/>
          </p:nvPr>
        </p:nvSpPr>
        <p:spPr>
          <a:xfrm>
            <a:off x="800100" y="1389914"/>
            <a:ext cx="7543800" cy="1381609"/>
          </a:xfrm>
        </p:spPr>
        <p:txBody>
          <a:bodyPr>
            <a:normAutofit fontScale="92500"/>
          </a:bodyPr>
          <a:lstStyle/>
          <a:p>
            <a:r>
              <a:rPr lang="en-US" dirty="0"/>
              <a:t>Too much weight and bulkiness of objects</a:t>
            </a:r>
            <a:br>
              <a:rPr lang="en-US" dirty="0"/>
            </a:br>
            <a:endParaRPr lang="en-US" sz="1200" dirty="0"/>
          </a:p>
          <a:p>
            <a:r>
              <a:rPr lang="en-US" dirty="0"/>
              <a:t>Bending, twisting, turning movements </a:t>
            </a:r>
            <a:r>
              <a:rPr lang="en-US"/>
              <a:t>while lifting</a:t>
            </a:r>
            <a:endParaRPr lang="en-US" dirty="0"/>
          </a:p>
          <a:p>
            <a:pPr marL="571500" indent="-457200"/>
            <a:endParaRPr lang="en-US" sz="2000" dirty="0">
              <a:solidFill>
                <a:srgbClr val="FF0000"/>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2924721"/>
            <a:ext cx="2667000" cy="2763012"/>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5969" y="2961895"/>
            <a:ext cx="2530231" cy="2763012"/>
          </a:xfrm>
          <a:prstGeom prst="rect">
            <a:avLst/>
          </a:prstGeom>
        </p:spPr>
      </p:pic>
      <p:sp>
        <p:nvSpPr>
          <p:cNvPr id="9" name="TextBox 8"/>
          <p:cNvSpPr txBox="1"/>
          <p:nvPr/>
        </p:nvSpPr>
        <p:spPr>
          <a:xfrm>
            <a:off x="1349375" y="5699835"/>
            <a:ext cx="2536825" cy="215444"/>
          </a:xfrm>
          <a:prstGeom prst="rect">
            <a:avLst/>
          </a:prstGeom>
          <a:noFill/>
        </p:spPr>
        <p:txBody>
          <a:bodyPr wrap="square" rtlCol="0">
            <a:spAutoFit/>
          </a:bodyPr>
          <a:lstStyle/>
          <a:p>
            <a:r>
              <a:rPr lang="en-US" sz="800" dirty="0"/>
              <a:t>Source: OSHA</a:t>
            </a:r>
          </a:p>
        </p:txBody>
      </p:sp>
      <p:sp>
        <p:nvSpPr>
          <p:cNvPr id="10" name="TextBox 9"/>
          <p:cNvSpPr txBox="1"/>
          <p:nvPr/>
        </p:nvSpPr>
        <p:spPr>
          <a:xfrm>
            <a:off x="5343525" y="5677397"/>
            <a:ext cx="2657475" cy="215444"/>
          </a:xfrm>
          <a:prstGeom prst="rect">
            <a:avLst/>
          </a:prstGeom>
          <a:noFill/>
        </p:spPr>
        <p:txBody>
          <a:bodyPr wrap="square" rtlCol="0">
            <a:spAutoFit/>
          </a:bodyPr>
          <a:lstStyle/>
          <a:p>
            <a:pPr algn="r"/>
            <a:r>
              <a:rPr lang="en-US" sz="800" dirty="0"/>
              <a:t>Source: OSHA</a:t>
            </a:r>
          </a:p>
        </p:txBody>
      </p:sp>
      <p:sp>
        <p:nvSpPr>
          <p:cNvPr id="11" name="Title 1">
            <a:extLst>
              <a:ext uri="{FF2B5EF4-FFF2-40B4-BE49-F238E27FC236}">
                <a16:creationId xmlns:a16="http://schemas.microsoft.com/office/drawing/2014/main" id="{4A481611-590D-470C-BD7C-DCBB166BB6C2}"/>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107504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70618"/>
            <a:ext cx="8229600" cy="1143000"/>
          </a:xfrm>
        </p:spPr>
        <p:txBody>
          <a:bodyPr/>
          <a:lstStyle/>
          <a:p>
            <a:r>
              <a:rPr lang="en-US" dirty="0"/>
              <a:t>Hazards</a:t>
            </a:r>
          </a:p>
        </p:txBody>
      </p:sp>
      <p:sp>
        <p:nvSpPr>
          <p:cNvPr id="3" name="Content Placeholder 2"/>
          <p:cNvSpPr>
            <a:spLocks noGrp="1"/>
          </p:cNvSpPr>
          <p:nvPr>
            <p:ph idx="1"/>
          </p:nvPr>
        </p:nvSpPr>
        <p:spPr>
          <a:xfrm>
            <a:off x="896070" y="1523850"/>
            <a:ext cx="7351859" cy="1524765"/>
          </a:xfrm>
        </p:spPr>
        <p:txBody>
          <a:bodyPr>
            <a:normAutofit/>
          </a:bodyPr>
          <a:lstStyle/>
          <a:p>
            <a:r>
              <a:rPr lang="en-US" dirty="0"/>
              <a:t>Improper operation of equipment</a:t>
            </a:r>
            <a:br>
              <a:rPr lang="en-US" dirty="0"/>
            </a:br>
            <a:endParaRPr lang="en-US" sz="1200" dirty="0"/>
          </a:p>
          <a:p>
            <a:r>
              <a:rPr lang="en-US" dirty="0"/>
              <a:t>Accumulated materials or clutter </a:t>
            </a:r>
            <a:endParaRPr lang="en-US" sz="2000" dirty="0">
              <a:solidFill>
                <a:srgbClr val="FF0000"/>
              </a:solidFill>
            </a:endParaRPr>
          </a:p>
          <a:p>
            <a:pPr marL="571500" indent="-457200"/>
            <a:endParaRPr lang="en-US" sz="2000" dirty="0">
              <a:solidFill>
                <a:srgbClr val="FF0000"/>
              </a:solidFill>
            </a:endParaRPr>
          </a:p>
          <a:p>
            <a:pPr marL="0" indent="0">
              <a:buNone/>
            </a:pPr>
            <a:endParaRPr lang="en-US" dirty="0"/>
          </a:p>
        </p:txBody>
      </p:sp>
      <p:sp>
        <p:nvSpPr>
          <p:cNvPr id="9" name="TextBox 8"/>
          <p:cNvSpPr txBox="1"/>
          <p:nvPr/>
        </p:nvSpPr>
        <p:spPr>
          <a:xfrm>
            <a:off x="3188983" y="6071938"/>
            <a:ext cx="2437786" cy="215444"/>
          </a:xfrm>
          <a:prstGeom prst="rect">
            <a:avLst/>
          </a:prstGeom>
          <a:noFill/>
        </p:spPr>
        <p:txBody>
          <a:bodyPr wrap="square" rtlCol="0">
            <a:spAutoFit/>
          </a:bodyPr>
          <a:lstStyle/>
          <a:p>
            <a:pPr lvl="1" algn="ctr"/>
            <a:r>
              <a:rPr lang="en-US" sz="800" dirty="0"/>
              <a:t>Source of photos: OSHA</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373" y="3441029"/>
            <a:ext cx="3966663" cy="2538664"/>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1999" y="3441030"/>
            <a:ext cx="4262679" cy="2538663"/>
          </a:xfrm>
          <a:prstGeom prst="rect">
            <a:avLst/>
          </a:prstGeom>
        </p:spPr>
      </p:pic>
      <p:sp>
        <p:nvSpPr>
          <p:cNvPr id="7" name="Title 1">
            <a:extLst>
              <a:ext uri="{FF2B5EF4-FFF2-40B4-BE49-F238E27FC236}">
                <a16:creationId xmlns:a16="http://schemas.microsoft.com/office/drawing/2014/main" id="{AA9EADE5-84D0-4ED1-B591-019A1D6CD21C}"/>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279699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8595"/>
            <a:ext cx="8229600" cy="1143000"/>
          </a:xfrm>
        </p:spPr>
        <p:txBody>
          <a:bodyPr/>
          <a:lstStyle/>
          <a:p>
            <a:r>
              <a:rPr lang="en-US" dirty="0"/>
              <a:t>Hazards</a:t>
            </a:r>
          </a:p>
        </p:txBody>
      </p:sp>
      <p:sp>
        <p:nvSpPr>
          <p:cNvPr id="3" name="Content Placeholder 2"/>
          <p:cNvSpPr>
            <a:spLocks noGrp="1"/>
          </p:cNvSpPr>
          <p:nvPr>
            <p:ph idx="1"/>
          </p:nvPr>
        </p:nvSpPr>
        <p:spPr>
          <a:xfrm>
            <a:off x="766453" y="1714225"/>
            <a:ext cx="7624016" cy="1938654"/>
          </a:xfrm>
        </p:spPr>
        <p:txBody>
          <a:bodyPr>
            <a:normAutofit/>
          </a:bodyPr>
          <a:lstStyle/>
          <a:p>
            <a:r>
              <a:rPr lang="en-US" dirty="0"/>
              <a:t>Falling objects</a:t>
            </a:r>
            <a:br>
              <a:rPr lang="en-US" dirty="0"/>
            </a:br>
            <a:endParaRPr lang="en-US" sz="1200" dirty="0"/>
          </a:p>
          <a:p>
            <a:r>
              <a:rPr lang="en-US" dirty="0"/>
              <a:t>Lifting, pushing, pulling, or otherwise manually moving large, heavy items</a:t>
            </a:r>
          </a:p>
          <a:p>
            <a:pPr marL="571500" indent="-457200"/>
            <a:endParaRPr lang="en-US" sz="2000" dirty="0">
              <a:solidFill>
                <a:srgbClr val="FF0000"/>
              </a:solidFill>
            </a:endParaRPr>
          </a:p>
          <a:p>
            <a:pPr marL="571500" indent="-457200"/>
            <a:endParaRPr lang="en-US" sz="2000" dirty="0">
              <a:solidFill>
                <a:srgbClr val="FF0000"/>
              </a:solidFill>
            </a:endParaRPr>
          </a:p>
          <a:p>
            <a:pPr marL="0" indent="0">
              <a:buNone/>
            </a:pPr>
            <a:endParaRPr lang="en-US" dirty="0"/>
          </a:p>
        </p:txBody>
      </p:sp>
      <p:sp>
        <p:nvSpPr>
          <p:cNvPr id="9" name="TextBox 8"/>
          <p:cNvSpPr txBox="1"/>
          <p:nvPr/>
        </p:nvSpPr>
        <p:spPr>
          <a:xfrm>
            <a:off x="3474175" y="6475640"/>
            <a:ext cx="1104286" cy="215444"/>
          </a:xfrm>
          <a:prstGeom prst="rect">
            <a:avLst/>
          </a:prstGeom>
          <a:noFill/>
        </p:spPr>
        <p:txBody>
          <a:bodyPr wrap="square" rtlCol="0">
            <a:spAutoFit/>
          </a:bodyPr>
          <a:lstStyle/>
          <a:p>
            <a:pPr algn="r"/>
            <a:r>
              <a:rPr lang="en-US" sz="800" dirty="0"/>
              <a:t>Source: OSHA</a:t>
            </a:r>
          </a:p>
        </p:txBody>
      </p:sp>
      <p:pic>
        <p:nvPicPr>
          <p:cNvPr id="10" name="Picture 9"/>
          <p:cNvPicPr>
            <a:picLocks noChangeAspect="1"/>
          </p:cNvPicPr>
          <p:nvPr/>
        </p:nvPicPr>
        <p:blipFill>
          <a:blip r:embed="rId3"/>
          <a:stretch>
            <a:fillRect/>
          </a:stretch>
        </p:blipFill>
        <p:spPr>
          <a:xfrm>
            <a:off x="3508267" y="3925273"/>
            <a:ext cx="1726650" cy="2394943"/>
          </a:xfrm>
          <a:prstGeom prst="rect">
            <a:avLst/>
          </a:prstGeom>
          <a:ln w="12700">
            <a:solidFill>
              <a:schemeClr val="tx1"/>
            </a:solidFill>
          </a:ln>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949467"/>
            <a:ext cx="2805052" cy="2378684"/>
          </a:xfrm>
          <a:prstGeom prst="rect">
            <a:avLst/>
          </a:prstGeom>
        </p:spPr>
      </p:pic>
      <p:pic>
        <p:nvPicPr>
          <p:cNvPr id="2050" name="Picture 2">
            <a:extLst>
              <a:ext uri="{FF2B5EF4-FFF2-40B4-BE49-F238E27FC236}">
                <a16:creationId xmlns:a16="http://schemas.microsoft.com/office/drawing/2014/main" id="{89B095CD-37C3-4803-84B0-9627E9BAC3E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5267"/>
          <a:stretch/>
        </p:blipFill>
        <p:spPr bwMode="auto">
          <a:xfrm>
            <a:off x="5480932" y="3925272"/>
            <a:ext cx="3516704" cy="2394943"/>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703309AA-BC05-452F-A87D-F738C2F58719}"/>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86645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1143000"/>
          </a:xfrm>
        </p:spPr>
        <p:txBody>
          <a:bodyPr/>
          <a:lstStyle/>
          <a:p>
            <a:r>
              <a:rPr lang="en-US" dirty="0"/>
              <a:t>Injuries</a:t>
            </a:r>
          </a:p>
        </p:txBody>
      </p:sp>
      <p:sp>
        <p:nvSpPr>
          <p:cNvPr id="3" name="Content Placeholder 2"/>
          <p:cNvSpPr>
            <a:spLocks noGrp="1"/>
          </p:cNvSpPr>
          <p:nvPr>
            <p:ph idx="1"/>
          </p:nvPr>
        </p:nvSpPr>
        <p:spPr>
          <a:xfrm>
            <a:off x="794083" y="1619250"/>
            <a:ext cx="7315200" cy="3922878"/>
          </a:xfrm>
        </p:spPr>
        <p:txBody>
          <a:bodyPr>
            <a:normAutofit/>
          </a:bodyPr>
          <a:lstStyle/>
          <a:p>
            <a:r>
              <a:rPr lang="en-US" dirty="0"/>
              <a:t>Types of injuries commonly reported</a:t>
            </a:r>
            <a:br>
              <a:rPr lang="en-US" dirty="0"/>
            </a:br>
            <a:endParaRPr lang="en-US" sz="1200" dirty="0"/>
          </a:p>
          <a:p>
            <a:pPr lvl="1"/>
            <a:r>
              <a:rPr lang="en-US" dirty="0"/>
              <a:t>Sprains, strains, tears</a:t>
            </a:r>
            <a:br>
              <a:rPr lang="en-US" dirty="0"/>
            </a:br>
            <a:endParaRPr lang="en-US" sz="800" dirty="0"/>
          </a:p>
          <a:p>
            <a:pPr lvl="1"/>
            <a:r>
              <a:rPr lang="en-US" dirty="0"/>
              <a:t>Soreness and pain</a:t>
            </a:r>
            <a:br>
              <a:rPr lang="en-US" dirty="0"/>
            </a:br>
            <a:endParaRPr lang="en-US" sz="800" dirty="0"/>
          </a:p>
          <a:p>
            <a:pPr lvl="1"/>
            <a:r>
              <a:rPr lang="en-US" dirty="0"/>
              <a:t>Bruises and contusions</a:t>
            </a:r>
            <a:br>
              <a:rPr lang="en-US" dirty="0"/>
            </a:br>
            <a:endParaRPr lang="en-US" sz="800" dirty="0"/>
          </a:p>
          <a:p>
            <a:pPr lvl="1"/>
            <a:r>
              <a:rPr lang="en-US" dirty="0"/>
              <a:t>Cuts, lacerations, and </a:t>
            </a:r>
            <a:br>
              <a:rPr lang="en-US" dirty="0"/>
            </a:br>
            <a:r>
              <a:rPr lang="en-US" dirty="0"/>
              <a:t>punctures</a:t>
            </a:r>
            <a:endParaRPr lang="en-US" sz="2000" dirty="0">
              <a:solidFill>
                <a:srgbClr val="FF0000"/>
              </a:solidFill>
            </a:endParaRPr>
          </a:p>
          <a:p>
            <a:pPr marL="571500" indent="-457200"/>
            <a:endParaRPr lang="en-US" sz="2000" dirty="0">
              <a:solidFill>
                <a:srgbClr val="FF0000"/>
              </a:solidFill>
            </a:endParaRPr>
          </a:p>
          <a:p>
            <a:pPr marL="0" indent="0">
              <a:buNone/>
            </a:pP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9721" y="2676525"/>
            <a:ext cx="2203784" cy="2964089"/>
          </a:xfrm>
          <a:prstGeom prst="rect">
            <a:avLst/>
          </a:prstGeom>
          <a:ln>
            <a:solidFill>
              <a:schemeClr val="tx1"/>
            </a:solidFill>
          </a:ln>
        </p:spPr>
      </p:pic>
      <p:sp>
        <p:nvSpPr>
          <p:cNvPr id="8" name="TextBox 7"/>
          <p:cNvSpPr txBox="1"/>
          <p:nvPr/>
        </p:nvSpPr>
        <p:spPr>
          <a:xfrm>
            <a:off x="6768377" y="5640614"/>
            <a:ext cx="1104286" cy="215444"/>
          </a:xfrm>
          <a:prstGeom prst="rect">
            <a:avLst/>
          </a:prstGeom>
          <a:noFill/>
        </p:spPr>
        <p:txBody>
          <a:bodyPr wrap="square" rtlCol="0">
            <a:spAutoFit/>
          </a:bodyPr>
          <a:lstStyle/>
          <a:p>
            <a:pPr algn="r"/>
            <a:r>
              <a:rPr lang="en-US" sz="800" dirty="0"/>
              <a:t>Source: OSHA</a:t>
            </a:r>
          </a:p>
        </p:txBody>
      </p:sp>
      <p:sp>
        <p:nvSpPr>
          <p:cNvPr id="6" name="Title 1">
            <a:extLst>
              <a:ext uri="{FF2B5EF4-FFF2-40B4-BE49-F238E27FC236}">
                <a16:creationId xmlns:a16="http://schemas.microsoft.com/office/drawing/2014/main" id="{4F13CB93-57CB-44BE-8A21-07495B56B704}"/>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121796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25" y="519399"/>
            <a:ext cx="8229600" cy="1143000"/>
          </a:xfrm>
        </p:spPr>
        <p:txBody>
          <a:bodyPr/>
          <a:lstStyle/>
          <a:p>
            <a:r>
              <a:rPr lang="en-US" dirty="0"/>
              <a:t>Injuries</a:t>
            </a:r>
          </a:p>
        </p:txBody>
      </p:sp>
      <p:sp>
        <p:nvSpPr>
          <p:cNvPr id="3" name="Content Placeholder 2"/>
          <p:cNvSpPr>
            <a:spLocks noGrp="1"/>
          </p:cNvSpPr>
          <p:nvPr>
            <p:ph idx="1"/>
          </p:nvPr>
        </p:nvSpPr>
        <p:spPr>
          <a:xfrm>
            <a:off x="589906" y="1731605"/>
            <a:ext cx="6141378" cy="4784496"/>
          </a:xfrm>
        </p:spPr>
        <p:txBody>
          <a:bodyPr>
            <a:normAutofit/>
          </a:bodyPr>
          <a:lstStyle/>
          <a:p>
            <a:r>
              <a:rPr lang="en-US" dirty="0"/>
              <a:t>Examples of events or exposures leading to </a:t>
            </a:r>
            <a:br>
              <a:rPr lang="en-US" dirty="0"/>
            </a:br>
            <a:r>
              <a:rPr lang="en-US" dirty="0"/>
              <a:t>injuries</a:t>
            </a:r>
            <a:br>
              <a:rPr lang="en-US" dirty="0"/>
            </a:br>
            <a:endParaRPr lang="en-US" sz="1200" dirty="0"/>
          </a:p>
          <a:p>
            <a:pPr lvl="1"/>
            <a:r>
              <a:rPr lang="en-US" dirty="0"/>
              <a:t>Contact with objects </a:t>
            </a:r>
            <a:br>
              <a:rPr lang="en-US" dirty="0"/>
            </a:br>
            <a:r>
              <a:rPr lang="en-US" dirty="0"/>
              <a:t>and equipment</a:t>
            </a:r>
            <a:br>
              <a:rPr lang="en-US" dirty="0"/>
            </a:br>
            <a:endParaRPr lang="en-US" sz="800" dirty="0"/>
          </a:p>
          <a:p>
            <a:pPr lvl="1"/>
            <a:r>
              <a:rPr lang="en-US" dirty="0"/>
              <a:t>Transportation incidents</a:t>
            </a:r>
            <a:br>
              <a:rPr lang="en-US" dirty="0"/>
            </a:br>
            <a:endParaRPr lang="en-US" sz="800" dirty="0"/>
          </a:p>
          <a:p>
            <a:pPr lvl="1"/>
            <a:r>
              <a:rPr lang="en-US" dirty="0"/>
              <a:t>Exposure to harmful substances or environments</a:t>
            </a:r>
            <a:endParaRPr lang="en-US" sz="1600" dirty="0">
              <a:solidFill>
                <a:srgbClr val="FF0000"/>
              </a:solidFill>
            </a:endParaRPr>
          </a:p>
        </p:txBody>
      </p:sp>
      <p:sp>
        <p:nvSpPr>
          <p:cNvPr id="8" name="TextBox 7"/>
          <p:cNvSpPr txBox="1"/>
          <p:nvPr/>
        </p:nvSpPr>
        <p:spPr>
          <a:xfrm>
            <a:off x="6705599" y="3210986"/>
            <a:ext cx="1792841" cy="218013"/>
          </a:xfrm>
          <a:prstGeom prst="rect">
            <a:avLst/>
          </a:prstGeom>
          <a:noFill/>
        </p:spPr>
        <p:txBody>
          <a:bodyPr wrap="square" rtlCol="0">
            <a:spAutoFit/>
          </a:bodyPr>
          <a:lstStyle/>
          <a:p>
            <a:pPr algn="r"/>
            <a:r>
              <a:rPr lang="en-US" sz="800" dirty="0"/>
              <a:t>Source: OSHA</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8122" y="1358682"/>
            <a:ext cx="2510319" cy="1882739"/>
          </a:xfrm>
          <a:prstGeom prst="rect">
            <a:avLst/>
          </a:prstGeom>
          <a:ln>
            <a:solidFill>
              <a:schemeClr val="tx1"/>
            </a:solidFill>
          </a:ln>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98895" y="3602422"/>
            <a:ext cx="1499546" cy="2048885"/>
          </a:xfrm>
          <a:prstGeom prst="rect">
            <a:avLst/>
          </a:prstGeom>
        </p:spPr>
      </p:pic>
      <p:sp>
        <p:nvSpPr>
          <p:cNvPr id="11" name="TextBox 10"/>
          <p:cNvSpPr txBox="1"/>
          <p:nvPr/>
        </p:nvSpPr>
        <p:spPr>
          <a:xfrm>
            <a:off x="6731284" y="5637707"/>
            <a:ext cx="1792841" cy="218013"/>
          </a:xfrm>
          <a:prstGeom prst="rect">
            <a:avLst/>
          </a:prstGeom>
          <a:noFill/>
        </p:spPr>
        <p:txBody>
          <a:bodyPr wrap="square" rtlCol="0">
            <a:spAutoFit/>
          </a:bodyPr>
          <a:lstStyle/>
          <a:p>
            <a:pPr algn="r"/>
            <a:r>
              <a:rPr lang="en-US" sz="800" dirty="0"/>
              <a:t>Source: OSHA</a:t>
            </a:r>
          </a:p>
        </p:txBody>
      </p:sp>
      <p:sp>
        <p:nvSpPr>
          <p:cNvPr id="12" name="Title 1">
            <a:extLst>
              <a:ext uri="{FF2B5EF4-FFF2-40B4-BE49-F238E27FC236}">
                <a16:creationId xmlns:a16="http://schemas.microsoft.com/office/drawing/2014/main" id="{3A003295-4039-403F-A4D6-8BC8E70F3C70}"/>
              </a:ext>
            </a:extLst>
          </p:cNvPr>
          <p:cNvSpPr txBox="1">
            <a:spLocks/>
          </p:cNvSpPr>
          <p:nvPr/>
        </p:nvSpPr>
        <p:spPr>
          <a:xfrm>
            <a:off x="0" y="0"/>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51336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5186"/>
            <a:ext cx="8229600" cy="1143000"/>
          </a:xfrm>
        </p:spPr>
        <p:txBody>
          <a:bodyPr/>
          <a:lstStyle/>
          <a:p>
            <a:r>
              <a:rPr lang="en-US" dirty="0"/>
              <a:t>Injuries</a:t>
            </a:r>
          </a:p>
        </p:txBody>
      </p:sp>
      <p:sp>
        <p:nvSpPr>
          <p:cNvPr id="3" name="Content Placeholder 2"/>
          <p:cNvSpPr>
            <a:spLocks noGrp="1"/>
          </p:cNvSpPr>
          <p:nvPr>
            <p:ph idx="1"/>
          </p:nvPr>
        </p:nvSpPr>
        <p:spPr>
          <a:xfrm>
            <a:off x="344902" y="2430904"/>
            <a:ext cx="4572000" cy="3228640"/>
          </a:xfrm>
        </p:spPr>
        <p:txBody>
          <a:bodyPr>
            <a:normAutofit/>
          </a:bodyPr>
          <a:lstStyle/>
          <a:p>
            <a:pPr lvl="1"/>
            <a:r>
              <a:rPr lang="en-US" sz="3600" dirty="0"/>
              <a:t>Falls, slips, trips, or loss of balance</a:t>
            </a:r>
            <a:br>
              <a:rPr lang="en-US" sz="3600" dirty="0"/>
            </a:br>
            <a:endParaRPr lang="en-US" sz="1050" dirty="0"/>
          </a:p>
          <a:p>
            <a:pPr lvl="1"/>
            <a:r>
              <a:rPr lang="en-US" sz="3600" dirty="0"/>
              <a:t>Repetitive motion</a:t>
            </a:r>
            <a:br>
              <a:rPr lang="en-US" sz="3600" dirty="0"/>
            </a:br>
            <a:endParaRPr lang="en-US" sz="1050" dirty="0"/>
          </a:p>
          <a:p>
            <a:pPr lvl="1"/>
            <a:r>
              <a:rPr lang="en-US" sz="3600" dirty="0"/>
              <a:t>Overexertion</a:t>
            </a:r>
            <a:br>
              <a:rPr lang="en-US" dirty="0"/>
            </a:br>
            <a:br>
              <a:rPr lang="en-US" dirty="0"/>
            </a:br>
            <a:endParaRPr lang="en-US" dirty="0"/>
          </a:p>
          <a:p>
            <a:pPr marL="0" indent="0">
              <a:buNone/>
            </a:pPr>
            <a:endParaRPr lang="en-US" dirty="0"/>
          </a:p>
        </p:txBody>
      </p:sp>
      <p:pic>
        <p:nvPicPr>
          <p:cNvPr id="7" name="Picture 4" descr="_MG_69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6786" y="1653768"/>
            <a:ext cx="2667000" cy="1342608"/>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791814" y="3007202"/>
            <a:ext cx="2741972" cy="215444"/>
          </a:xfrm>
          <a:prstGeom prst="rect">
            <a:avLst/>
          </a:prstGeom>
          <a:noFill/>
        </p:spPr>
        <p:txBody>
          <a:bodyPr wrap="square" rtlCol="0">
            <a:spAutoFit/>
          </a:bodyPr>
          <a:lstStyle/>
          <a:p>
            <a:pPr algn="r"/>
            <a:r>
              <a:rPr lang="en-US" sz="800" dirty="0"/>
              <a:t>Source: OSHA</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5711" y="3341839"/>
            <a:ext cx="2644739" cy="2764536"/>
          </a:xfrm>
          <a:prstGeom prst="rect">
            <a:avLst/>
          </a:prstGeom>
          <a:ln>
            <a:solidFill>
              <a:schemeClr val="tx1"/>
            </a:solidFill>
          </a:ln>
        </p:spPr>
      </p:pic>
      <p:sp>
        <p:nvSpPr>
          <p:cNvPr id="10" name="TextBox 9"/>
          <p:cNvSpPr txBox="1"/>
          <p:nvPr/>
        </p:nvSpPr>
        <p:spPr>
          <a:xfrm>
            <a:off x="5829300" y="6129318"/>
            <a:ext cx="2741972" cy="215444"/>
          </a:xfrm>
          <a:prstGeom prst="rect">
            <a:avLst/>
          </a:prstGeom>
          <a:noFill/>
        </p:spPr>
        <p:txBody>
          <a:bodyPr wrap="square" rtlCol="0">
            <a:spAutoFit/>
          </a:bodyPr>
          <a:lstStyle/>
          <a:p>
            <a:pPr algn="r"/>
            <a:r>
              <a:rPr lang="en-US" sz="800" dirty="0"/>
              <a:t>Source: OSHA</a:t>
            </a:r>
          </a:p>
        </p:txBody>
      </p:sp>
      <p:sp>
        <p:nvSpPr>
          <p:cNvPr id="11" name="Title 1">
            <a:extLst>
              <a:ext uri="{FF2B5EF4-FFF2-40B4-BE49-F238E27FC236}">
                <a16:creationId xmlns:a16="http://schemas.microsoft.com/office/drawing/2014/main" id="{AC95FBA4-D1E4-4053-86DB-50CF5614F563}"/>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386350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Hazards</a:t>
            </a:r>
          </a:p>
        </p:txBody>
      </p:sp>
      <p:sp>
        <p:nvSpPr>
          <p:cNvPr id="3" name="Content Placeholder 2"/>
          <p:cNvSpPr>
            <a:spLocks noGrp="1"/>
          </p:cNvSpPr>
          <p:nvPr>
            <p:ph idx="1"/>
          </p:nvPr>
        </p:nvSpPr>
        <p:spPr>
          <a:xfrm>
            <a:off x="404446" y="1958567"/>
            <a:ext cx="5638800" cy="4031002"/>
          </a:xfrm>
        </p:spPr>
        <p:txBody>
          <a:bodyPr>
            <a:normAutofit/>
          </a:bodyPr>
          <a:lstStyle/>
          <a:p>
            <a:r>
              <a:rPr lang="en-US" dirty="0"/>
              <a:t>Moving materials manually</a:t>
            </a:r>
          </a:p>
          <a:p>
            <a:pPr lvl="1"/>
            <a:r>
              <a:rPr lang="en-US" dirty="0"/>
              <a:t>Use devices to assist with holding loads</a:t>
            </a:r>
            <a:br>
              <a:rPr lang="en-US" dirty="0"/>
            </a:br>
            <a:endParaRPr lang="en-US" sz="1200" dirty="0"/>
          </a:p>
          <a:p>
            <a:pPr lvl="1"/>
            <a:r>
              <a:rPr lang="en-US" dirty="0"/>
              <a:t>Wear PPE</a:t>
            </a:r>
            <a:br>
              <a:rPr lang="en-US" dirty="0"/>
            </a:br>
            <a:endParaRPr lang="en-US" sz="1200" dirty="0"/>
          </a:p>
          <a:p>
            <a:pPr lvl="1"/>
            <a:r>
              <a:rPr lang="en-US" dirty="0"/>
              <a:t>Use proper lifting technique</a:t>
            </a:r>
            <a:br>
              <a:rPr lang="en-US" dirty="0"/>
            </a:br>
            <a:endParaRPr lang="en-US" sz="1200" dirty="0"/>
          </a:p>
          <a:p>
            <a:pPr lvl="1"/>
            <a:r>
              <a:rPr lang="en-US" dirty="0"/>
              <a:t>Seek help for oversized loads</a:t>
            </a:r>
            <a:br>
              <a:rPr lang="en-US" dirty="0"/>
            </a:br>
            <a:endParaRPr lang="en-US" sz="1200" dirty="0"/>
          </a:p>
          <a:p>
            <a:pPr lvl="1"/>
            <a:r>
              <a:rPr lang="en-US" dirty="0"/>
              <a:t>Use blocking materials</a:t>
            </a:r>
          </a:p>
          <a:p>
            <a:pPr marL="571500" indent="-457200"/>
            <a:endParaRPr lang="en-US" sz="2000" dirty="0">
              <a:solidFill>
                <a:srgbClr val="FF0000"/>
              </a:solidFill>
            </a:endParaRPr>
          </a:p>
          <a:p>
            <a:pPr marL="0" indent="0">
              <a:buNone/>
            </a:pPr>
            <a:endParaRPr lang="en-US" dirty="0"/>
          </a:p>
        </p:txBody>
      </p:sp>
      <p:sp>
        <p:nvSpPr>
          <p:cNvPr id="8" name="TextBox 7"/>
          <p:cNvSpPr txBox="1"/>
          <p:nvPr/>
        </p:nvSpPr>
        <p:spPr>
          <a:xfrm>
            <a:off x="7010400" y="5117893"/>
            <a:ext cx="1447800" cy="215444"/>
          </a:xfrm>
          <a:prstGeom prst="rect">
            <a:avLst/>
          </a:prstGeom>
          <a:noFill/>
        </p:spPr>
        <p:txBody>
          <a:bodyPr wrap="square" rtlCol="0">
            <a:spAutoFit/>
          </a:bodyPr>
          <a:lstStyle/>
          <a:p>
            <a:pPr algn="r"/>
            <a:r>
              <a:rPr lang="en-US" sz="800" dirty="0"/>
              <a:t>Source of photos: OSHA</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b="14568"/>
          <a:stretch/>
        </p:blipFill>
        <p:spPr>
          <a:xfrm>
            <a:off x="6477000" y="4314232"/>
            <a:ext cx="2133600" cy="1822765"/>
          </a:xfrm>
          <a:prstGeom prst="rect">
            <a:avLst/>
          </a:prstGeom>
          <a:ln>
            <a:solidFill>
              <a:schemeClr val="tx1"/>
            </a:solidFill>
          </a:ln>
        </p:spPr>
      </p:pic>
      <p:pic>
        <p:nvPicPr>
          <p:cNvPr id="1026" name="Picture 2">
            <a:extLst>
              <a:ext uri="{FF2B5EF4-FFF2-40B4-BE49-F238E27FC236}">
                <a16:creationId xmlns:a16="http://schemas.microsoft.com/office/drawing/2014/main" id="{328DCC77-03B1-4EC3-AFAA-AF660185D3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2734" y="1348967"/>
            <a:ext cx="1955466" cy="293319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102CDD45-3B50-402F-AE99-390B9218681C}"/>
              </a:ext>
            </a:extLst>
          </p:cNvPr>
          <p:cNvSpPr txBox="1">
            <a:spLocks/>
          </p:cNvSpPr>
          <p:nvPr/>
        </p:nvSpPr>
        <p:spPr>
          <a:xfrm>
            <a:off x="0" y="-110397"/>
            <a:ext cx="9144000" cy="476250"/>
          </a:xfrm>
          <a:prstGeom prst="rect">
            <a:avLst/>
          </a:prstGeom>
          <a:solidFill>
            <a:schemeClr val="accent5">
              <a:lumMod val="50000"/>
            </a:schemeClr>
          </a:solidFill>
        </p:spPr>
        <p:txBody>
          <a:bodyPr/>
          <a:lstStyle>
            <a:lvl1pPr algn="ctr" rtl="0" eaLnBrk="0" fontAlgn="base" hangingPunct="0">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a:lstStyle>
          <a:p>
            <a:pPr defTabSz="914400"/>
            <a:r>
              <a:rPr lang="en-US" sz="2400" dirty="0"/>
              <a:t>Materials Handling</a:t>
            </a:r>
            <a:endParaRPr lang="en-US" dirty="0"/>
          </a:p>
        </p:txBody>
      </p:sp>
    </p:spTree>
    <p:extLst>
      <p:ext uri="{BB962C8B-B14F-4D97-AF65-F5344CB8AC3E}">
        <p14:creationId xmlns:p14="http://schemas.microsoft.com/office/powerpoint/2010/main" val="8039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0433dba-107d-4b9e-940f-3766d86c3499">
      <Terms xmlns="http://schemas.microsoft.com/office/infopath/2007/PartnerControls"/>
    </lcf76f155ced4ddcb4097134ff3c332f>
    <TaxCatchAll xmlns="a75f71b9-dc79-41da-af3d-5486b07b51b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380C5B018611448A272E60A708E73D" ma:contentTypeVersion="29" ma:contentTypeDescription="Create a new document." ma:contentTypeScope="" ma:versionID="653f59f523efa469c425c7acfcbc3415">
  <xsd:schema xmlns:xsd="http://www.w3.org/2001/XMLSchema" xmlns:xs="http://www.w3.org/2001/XMLSchema" xmlns:p="http://schemas.microsoft.com/office/2006/metadata/properties" xmlns:ns2="90433dba-107d-4b9e-940f-3766d86c3499" xmlns:ns3="a75f71b9-dc79-41da-af3d-5486b07b51b9" targetNamespace="http://schemas.microsoft.com/office/2006/metadata/properties" ma:root="true" ma:fieldsID="d43f08fbed78bc98f7ac04bd2c2d80c5" ns2:_="" ns3:_="">
    <xsd:import namespace="90433dba-107d-4b9e-940f-3766d86c3499"/>
    <xsd:import namespace="a75f71b9-dc79-41da-af3d-5486b07b51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433dba-107d-4b9e-940f-3766d86c3499"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0c13d5-5b8a-4cc8-bd3b-7367e50cb7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5f71b9-dc79-41da-af3d-5486b07b51b9" elementFormDefault="qualified">
    <xsd:import namespace="http://schemas.microsoft.com/office/2006/documentManagement/types"/>
    <xsd:import namespace="http://schemas.microsoft.com/office/infopath/2007/PartnerControls"/>
    <xsd:element name="SharedWithUsers" ma:index="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94b788-0b4e-4d40-a76c-d0ae428a09d6}" ma:internalName="TaxCatchAll" ma:showField="CatchAllData" ma:web="a75f71b9-dc79-41da-af3d-5486b07b51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1F9255-BD31-4D12-9761-FF611EC26112}">
  <ds:schemaRefs>
    <ds:schemaRef ds:uri="http://schemas.microsoft.com/office/2006/metadata/properties"/>
    <ds:schemaRef ds:uri="http://schemas.microsoft.com/office/infopath/2007/PartnerControls"/>
    <ds:schemaRef ds:uri="90433dba-107d-4b9e-940f-3766d86c3499"/>
    <ds:schemaRef ds:uri="a75f71b9-dc79-41da-af3d-5486b07b51b9"/>
  </ds:schemaRefs>
</ds:datastoreItem>
</file>

<file path=customXml/itemProps2.xml><?xml version="1.0" encoding="utf-8"?>
<ds:datastoreItem xmlns:ds="http://schemas.openxmlformats.org/officeDocument/2006/customXml" ds:itemID="{DAF8F48E-3FC5-4FA7-B72A-1BD6C0B50D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433dba-107d-4b9e-940f-3766d86c3499"/>
    <ds:schemaRef ds:uri="a75f71b9-dc79-41da-af3d-5486b07b51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DB3711-CBEF-4428-A55F-A0F78E93B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TotalTime>
  <Words>1477</Words>
  <Application>Microsoft Office PowerPoint</Application>
  <PresentationFormat>On-screen Show (4:3)</PresentationFormat>
  <Paragraphs>158</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Times New Roman</vt:lpstr>
      <vt:lpstr>Office Theme</vt:lpstr>
      <vt:lpstr>PowerPoint Presentation</vt:lpstr>
      <vt:lpstr>Introduction</vt:lpstr>
      <vt:lpstr>Factors Contributing to Injuries</vt:lpstr>
      <vt:lpstr>Hazards</vt:lpstr>
      <vt:lpstr>Hazards</vt:lpstr>
      <vt:lpstr>Injuries</vt:lpstr>
      <vt:lpstr>Injuries</vt:lpstr>
      <vt:lpstr>Injuries</vt:lpstr>
      <vt:lpstr>Preventing Hazards</vt:lpstr>
      <vt:lpstr>Preventing Hazards</vt:lpstr>
      <vt:lpstr>Preventing Hazards</vt:lpstr>
      <vt:lpstr>Preventing Hazards</vt:lpstr>
      <vt:lpstr>Employer Requirements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Curtis R. Devillers</dc:creator>
  <cp:lastModifiedBy>David Smarte</cp:lastModifiedBy>
  <cp:revision>3</cp:revision>
  <dcterms:created xsi:type="dcterms:W3CDTF">2021-12-02T17:42:37Z</dcterms:created>
  <dcterms:modified xsi:type="dcterms:W3CDTF">2025-03-11T12:51:45Z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0x0101008A380C5B018611448A272E60A708E73D</vt:lpwstr>
  </property>
</Properties>
</file>