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48" r:id="rId5"/>
    <p:sldId id="349" r:id="rId6"/>
    <p:sldId id="264" r:id="rId7"/>
    <p:sldId id="285" r:id="rId8"/>
    <p:sldId id="286" r:id="rId9"/>
    <p:sldId id="258" r:id="rId10"/>
    <p:sldId id="266" r:id="rId11"/>
    <p:sldId id="265" r:id="rId12"/>
    <p:sldId id="263" r:id="rId13"/>
    <p:sldId id="261" r:id="rId14"/>
    <p:sldId id="269" r:id="rId15"/>
    <p:sldId id="271" r:id="rId16"/>
    <p:sldId id="270" r:id="rId17"/>
    <p:sldId id="275" r:id="rId18"/>
    <p:sldId id="260" r:id="rId19"/>
    <p:sldId id="284" r:id="rId20"/>
    <p:sldId id="35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942" autoAdjust="0"/>
  </p:normalViewPr>
  <p:slideViewPr>
    <p:cSldViewPr snapToGrid="0">
      <p:cViewPr varScale="1">
        <p:scale>
          <a:sx n="78" d="100"/>
          <a:sy n="78" d="100"/>
        </p:scale>
        <p:origin x="25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R. Devillers" userId="e13660d1-5c8f-4d58-b997-cf7d5f8eeb3c" providerId="ADAL" clId="{248C5864-22CB-4843-A359-5C6AF1DF45CA}"/>
    <pc:docChg chg="custSel delSld modSld">
      <pc:chgData name="Curtis R. Devillers" userId="e13660d1-5c8f-4d58-b997-cf7d5f8eeb3c" providerId="ADAL" clId="{248C5864-22CB-4843-A359-5C6AF1DF45CA}" dt="2021-12-10T15:48:45.709" v="413" actId="1076"/>
      <pc:docMkLst>
        <pc:docMk/>
      </pc:docMkLst>
      <pc:sldChg chg="modSp mod">
        <pc:chgData name="Curtis R. Devillers" userId="e13660d1-5c8f-4d58-b997-cf7d5f8eeb3c" providerId="ADAL" clId="{248C5864-22CB-4843-A359-5C6AF1DF45CA}" dt="2021-12-10T15:36:18.341" v="178" actId="1076"/>
        <pc:sldMkLst>
          <pc:docMk/>
          <pc:sldMk cId="327647043" sldId="258"/>
        </pc:sldMkLst>
      </pc:sldChg>
      <pc:sldChg chg="del">
        <pc:chgData name="Curtis R. Devillers" userId="e13660d1-5c8f-4d58-b997-cf7d5f8eeb3c" providerId="ADAL" clId="{248C5864-22CB-4843-A359-5C6AF1DF45CA}" dt="2021-12-10T15:17:08.850" v="22" actId="2696"/>
        <pc:sldMkLst>
          <pc:docMk/>
          <pc:sldMk cId="1387223491" sldId="259"/>
        </pc:sldMkLst>
      </pc:sldChg>
      <pc:sldChg chg="addSp delSp modSp mod">
        <pc:chgData name="Curtis R. Devillers" userId="e13660d1-5c8f-4d58-b997-cf7d5f8eeb3c" providerId="ADAL" clId="{248C5864-22CB-4843-A359-5C6AF1DF45CA}" dt="2021-12-10T15:16:24.751" v="20"/>
        <pc:sldMkLst>
          <pc:docMk/>
          <pc:sldMk cId="4081307414" sldId="260"/>
        </pc:sldMkLst>
      </pc:sldChg>
      <pc:sldChg chg="addSp delSp modSp mod">
        <pc:chgData name="Curtis R. Devillers" userId="e13660d1-5c8f-4d58-b997-cf7d5f8eeb3c" providerId="ADAL" clId="{248C5864-22CB-4843-A359-5C6AF1DF45CA}" dt="2021-12-10T15:13:31.602" v="10" actId="20577"/>
        <pc:sldMkLst>
          <pc:docMk/>
          <pc:sldMk cId="2610689008" sldId="261"/>
        </pc:sldMkLst>
      </pc:sldChg>
      <pc:sldChg chg="addSp delSp modSp del mod">
        <pc:chgData name="Curtis R. Devillers" userId="e13660d1-5c8f-4d58-b997-cf7d5f8eeb3c" providerId="ADAL" clId="{248C5864-22CB-4843-A359-5C6AF1DF45CA}" dt="2021-12-10T15:39:06.245" v="179" actId="2696"/>
        <pc:sldMkLst>
          <pc:docMk/>
          <pc:sldMk cId="1751168509" sldId="262"/>
        </pc:sldMkLst>
      </pc:sldChg>
      <pc:sldChg chg="modSp mod">
        <pc:chgData name="Curtis R. Devillers" userId="e13660d1-5c8f-4d58-b997-cf7d5f8eeb3c" providerId="ADAL" clId="{248C5864-22CB-4843-A359-5C6AF1DF45CA}" dt="2021-12-10T15:39:57.598" v="224" actId="6549"/>
        <pc:sldMkLst>
          <pc:docMk/>
          <pc:sldMk cId="4110871968" sldId="263"/>
        </pc:sldMkLst>
      </pc:sldChg>
      <pc:sldChg chg="addSp modSp mod">
        <pc:chgData name="Curtis R. Devillers" userId="e13660d1-5c8f-4d58-b997-cf7d5f8eeb3c" providerId="ADAL" clId="{248C5864-22CB-4843-A359-5C6AF1DF45CA}" dt="2021-12-10T15:33:02.203" v="95" actId="1076"/>
        <pc:sldMkLst>
          <pc:docMk/>
          <pc:sldMk cId="3663971727" sldId="264"/>
        </pc:sldMkLst>
      </pc:sldChg>
      <pc:sldChg chg="del">
        <pc:chgData name="Curtis R. Devillers" userId="e13660d1-5c8f-4d58-b997-cf7d5f8eeb3c" providerId="ADAL" clId="{248C5864-22CB-4843-A359-5C6AF1DF45CA}" dt="2021-12-10T15:30:51.998" v="23" actId="2696"/>
        <pc:sldMkLst>
          <pc:docMk/>
          <pc:sldMk cId="1480625091" sldId="267"/>
        </pc:sldMkLst>
      </pc:sldChg>
      <pc:sldChg chg="addSp delSp modSp mod">
        <pc:chgData name="Curtis R. Devillers" userId="e13660d1-5c8f-4d58-b997-cf7d5f8eeb3c" providerId="ADAL" clId="{248C5864-22CB-4843-A359-5C6AF1DF45CA}" dt="2021-12-10T15:14:04.393" v="12"/>
        <pc:sldMkLst>
          <pc:docMk/>
          <pc:sldMk cId="209035363" sldId="269"/>
        </pc:sldMkLst>
      </pc:sldChg>
      <pc:sldChg chg="addSp delSp modSp mod">
        <pc:chgData name="Curtis R. Devillers" userId="e13660d1-5c8f-4d58-b997-cf7d5f8eeb3c" providerId="ADAL" clId="{248C5864-22CB-4843-A359-5C6AF1DF45CA}" dt="2021-12-10T15:48:45.709" v="413" actId="1076"/>
        <pc:sldMkLst>
          <pc:docMk/>
          <pc:sldMk cId="2910963404" sldId="270"/>
        </pc:sldMkLst>
      </pc:sldChg>
      <pc:sldChg chg="addSp delSp modSp mod">
        <pc:chgData name="Curtis R. Devillers" userId="e13660d1-5c8f-4d58-b997-cf7d5f8eeb3c" providerId="ADAL" clId="{248C5864-22CB-4843-A359-5C6AF1DF45CA}" dt="2021-12-10T15:14:31.727" v="14"/>
        <pc:sldMkLst>
          <pc:docMk/>
          <pc:sldMk cId="2577512886" sldId="271"/>
        </pc:sldMkLst>
      </pc:sldChg>
      <pc:sldChg chg="addSp delSp modSp mod">
        <pc:chgData name="Curtis R. Devillers" userId="e13660d1-5c8f-4d58-b997-cf7d5f8eeb3c" providerId="ADAL" clId="{248C5864-22CB-4843-A359-5C6AF1DF45CA}" dt="2021-12-10T15:15:36.473" v="18"/>
        <pc:sldMkLst>
          <pc:docMk/>
          <pc:sldMk cId="1763320189" sldId="275"/>
        </pc:sldMkLst>
      </pc:sldChg>
      <pc:sldChg chg="addSp modSp">
        <pc:chgData name="Curtis R. Devillers" userId="e13660d1-5c8f-4d58-b997-cf7d5f8eeb3c" providerId="ADAL" clId="{248C5864-22CB-4843-A359-5C6AF1DF45CA}" dt="2021-12-10T15:16:59.962" v="21"/>
        <pc:sldMkLst>
          <pc:docMk/>
          <pc:sldMk cId="2663400216" sldId="284"/>
        </pc:sldMkLst>
      </pc:sldChg>
    </pc:docChg>
  </pc:docChgLst>
  <pc:docChgLst>
    <pc:chgData name="David Smarte" userId="17acdff8-7be5-4501-9287-bde18e62603c" providerId="ADAL" clId="{044EA8C7-4C4D-44F7-AB31-35BBAB9CB23B}"/>
    <pc:docChg chg="modSld">
      <pc:chgData name="David Smarte" userId="17acdff8-7be5-4501-9287-bde18e62603c" providerId="ADAL" clId="{044EA8C7-4C4D-44F7-AB31-35BBAB9CB23B}" dt="2025-03-11T12:51:57.965" v="1" actId="20577"/>
      <pc:docMkLst>
        <pc:docMk/>
      </pc:docMkLst>
      <pc:sldChg chg="modSp mod">
        <pc:chgData name="David Smarte" userId="17acdff8-7be5-4501-9287-bde18e62603c" providerId="ADAL" clId="{044EA8C7-4C4D-44F7-AB31-35BBAB9CB23B}" dt="2025-03-11T12:51:57.965" v="1" actId="20577"/>
        <pc:sldMkLst>
          <pc:docMk/>
          <pc:sldMk cId="2892423950" sldId="350"/>
        </pc:sldMkLst>
        <pc:spChg chg="mod">
          <ac:chgData name="David Smarte" userId="17acdff8-7be5-4501-9287-bde18e62603c" providerId="ADAL" clId="{044EA8C7-4C4D-44F7-AB31-35BBAB9CB23B}" dt="2025-03-11T12:51:57.965" v="1" actId="20577"/>
          <ac:spMkLst>
            <pc:docMk/>
            <pc:sldMk cId="2892423950" sldId="350"/>
            <ac:spMk id="2" creationId="{E673BD39-65C5-5671-94C0-AD1BC95381A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9AF8F3-402F-4B2F-A50A-83E317EE9F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115701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AF8F3-402F-4B2F-A50A-83E317EE9F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309670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AF8F3-402F-4B2F-A50A-83E317EE9F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355905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AF8F3-402F-4B2F-A50A-83E317EE9F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416408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9AF8F3-402F-4B2F-A50A-83E317EE9FA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255206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9AF8F3-402F-4B2F-A50A-83E317EE9FA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138955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9AF8F3-402F-4B2F-A50A-83E317EE9FAC}"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273161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9AF8F3-402F-4B2F-A50A-83E317EE9FAC}"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26075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AF8F3-402F-4B2F-A50A-83E317EE9FAC}"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400328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9AF8F3-402F-4B2F-A50A-83E317EE9FA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260991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9AF8F3-402F-4B2F-A50A-83E317EE9FA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EFD4AC-8475-432D-AE58-D52A547F92AB}" type="slidenum">
              <a:rPr lang="en-US" smtClean="0"/>
              <a:t>‹#›</a:t>
            </a:fld>
            <a:endParaRPr lang="en-US"/>
          </a:p>
        </p:txBody>
      </p:sp>
    </p:spTree>
    <p:extLst>
      <p:ext uri="{BB962C8B-B14F-4D97-AF65-F5344CB8AC3E}">
        <p14:creationId xmlns:p14="http://schemas.microsoft.com/office/powerpoint/2010/main" val="79676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AF8F3-402F-4B2F-A50A-83E317EE9FAC}" type="datetimeFigureOut">
              <a:rPr lang="en-US" smtClean="0"/>
              <a:t>3/11/2025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FD4AC-8475-432D-AE58-D52A547F92AB}" type="slidenum">
              <a:rPr lang="en-US" smtClean="0"/>
              <a:t>‹#›</a:t>
            </a:fld>
            <a:endParaRPr lang="en-US"/>
          </a:p>
        </p:txBody>
      </p:sp>
    </p:spTree>
    <p:extLst>
      <p:ext uri="{BB962C8B-B14F-4D97-AF65-F5344CB8AC3E}">
        <p14:creationId xmlns:p14="http://schemas.microsoft.com/office/powerpoint/2010/main" val="1557119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osha.gov/workers" TargetMode="External"/><Relationship Id="rId2" Type="http://schemas.openxmlformats.org/officeDocument/2006/relationships/hyperlink" Target="http://www.osha.gov/as/opa/worker/employer-responsibility.html" TargetMode="External"/><Relationship Id="rId1" Type="http://schemas.openxmlformats.org/officeDocument/2006/relationships/slideLayout" Target="../slideLayouts/slideLayout7.xml"/><Relationship Id="rId6" Type="http://schemas.openxmlformats.org/officeDocument/2006/relationships/hyperlink" Target="https://www.osha.gov/" TargetMode="External"/><Relationship Id="rId5" Type="http://schemas.openxmlformats.org/officeDocument/2006/relationships/hyperlink" Target="https://www.osha.gov/contactus/bystate" TargetMode="External"/><Relationship Id="rId4" Type="http://schemas.openxmlformats.org/officeDocument/2006/relationships/hyperlink" Target="https://www.osha.gov/consult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62904FC-F3E0-4FCA-83F3-9ABFA6023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692" y="552327"/>
            <a:ext cx="2344616" cy="691662"/>
          </a:xfrm>
          <a:prstGeom prst="rect">
            <a:avLst/>
          </a:prstGeom>
        </p:spPr>
      </p:pic>
      <p:sp>
        <p:nvSpPr>
          <p:cNvPr id="6" name="TextBox 5">
            <a:extLst>
              <a:ext uri="{FF2B5EF4-FFF2-40B4-BE49-F238E27FC236}">
                <a16:creationId xmlns:a16="http://schemas.microsoft.com/office/drawing/2014/main" id="{3BDE4E6A-7AC5-4CB3-96DE-35122B3B360F}"/>
              </a:ext>
            </a:extLst>
          </p:cNvPr>
          <p:cNvSpPr txBox="1"/>
          <p:nvPr/>
        </p:nvSpPr>
        <p:spPr>
          <a:xfrm>
            <a:off x="1390392" y="2345936"/>
            <a:ext cx="6363216" cy="2862322"/>
          </a:xfrm>
          <a:prstGeom prst="rect">
            <a:avLst/>
          </a:prstGeom>
          <a:noFill/>
        </p:spPr>
        <p:txBody>
          <a:bodyPr wrap="none" rtlCol="0">
            <a:spAutoFit/>
          </a:bodyPr>
          <a:lstStyle/>
          <a:p>
            <a:pPr algn="ctr" defTabSz="257175">
              <a:defRPr/>
            </a:pPr>
            <a:r>
              <a:rPr lang="en-US" sz="3600" b="1" dirty="0">
                <a:solidFill>
                  <a:prstClr val="black"/>
                </a:solidFill>
                <a:latin typeface="Calibri" panose="020F0502020204030204"/>
                <a:ea typeface="ＭＳ Ｐゴシック" panose="020B0600070205080204" pitchFamily="34" charset="-128"/>
              </a:rPr>
              <a:t>New Hire Training</a:t>
            </a:r>
          </a:p>
          <a:p>
            <a:pPr algn="ctr" defTabSz="257175">
              <a:defRPr/>
            </a:pPr>
            <a:endParaRPr lang="en-US" sz="3600" b="1" dirty="0">
              <a:solidFill>
                <a:prstClr val="black"/>
              </a:solidFill>
              <a:latin typeface="Calibri" panose="020F0502020204030204"/>
              <a:ea typeface="ＭＳ Ｐゴシック" panose="020B0600070205080204" pitchFamily="34" charset="-128"/>
            </a:endParaRPr>
          </a:p>
          <a:p>
            <a:pPr algn="ctr" defTabSz="257175">
              <a:defRPr/>
            </a:pPr>
            <a:r>
              <a:rPr lang="en-US" sz="3600" b="1" dirty="0">
                <a:solidFill>
                  <a:prstClr val="black"/>
                </a:solidFill>
                <a:latin typeface="Calibri" panose="020F0502020204030204"/>
                <a:ea typeface="ＭＳ Ｐゴシック" panose="020B0600070205080204" pitchFamily="34" charset="-128"/>
              </a:rPr>
              <a:t>Confined Space</a:t>
            </a:r>
          </a:p>
          <a:p>
            <a:pPr algn="ctr" defTabSz="257175">
              <a:defRPr/>
            </a:pPr>
            <a:r>
              <a:rPr lang="en-US" sz="3600" b="1" dirty="0">
                <a:solidFill>
                  <a:prstClr val="black"/>
                </a:solidFill>
                <a:latin typeface="Calibri" panose="020F0502020204030204"/>
                <a:ea typeface="ＭＳ Ｐゴシック" panose="020B0600070205080204" pitchFamily="34" charset="-128"/>
              </a:rPr>
              <a:t>and</a:t>
            </a:r>
          </a:p>
          <a:p>
            <a:pPr algn="ctr" defTabSz="257175">
              <a:defRPr/>
            </a:pPr>
            <a:r>
              <a:rPr lang="en-US" sz="3600" b="1" dirty="0">
                <a:solidFill>
                  <a:prstClr val="black"/>
                </a:solidFill>
                <a:latin typeface="Calibri" panose="020F0502020204030204"/>
                <a:ea typeface="ＭＳ Ｐゴシック" panose="020B0600070205080204" pitchFamily="34" charset="-128"/>
              </a:rPr>
              <a:t>Permit Required Confined Space</a:t>
            </a:r>
          </a:p>
        </p:txBody>
      </p:sp>
    </p:spTree>
    <p:extLst>
      <p:ext uri="{BB962C8B-B14F-4D97-AF65-F5344CB8AC3E}">
        <p14:creationId xmlns:p14="http://schemas.microsoft.com/office/powerpoint/2010/main" val="266098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0190E-470B-46E1-AA7E-CB9CF8A73835}"/>
              </a:ext>
            </a:extLst>
          </p:cNvPr>
          <p:cNvSpPr/>
          <p:nvPr/>
        </p:nvSpPr>
        <p:spPr>
          <a:xfrm>
            <a:off x="373972" y="1022180"/>
            <a:ext cx="3639843" cy="415498"/>
          </a:xfrm>
          <a:prstGeom prst="rect">
            <a:avLst/>
          </a:prstGeom>
        </p:spPr>
        <p:txBody>
          <a:bodyPr wrap="none">
            <a:spAutoFit/>
          </a:bodyPr>
          <a:lstStyle/>
          <a:p>
            <a:r>
              <a:rPr lang="en-US" altLang="es-ES" sz="2100" b="1" dirty="0"/>
              <a:t>PRCS - Three Types of Workers </a:t>
            </a:r>
          </a:p>
        </p:txBody>
      </p:sp>
      <p:sp>
        <p:nvSpPr>
          <p:cNvPr id="5" name="Rectangle 4">
            <a:extLst>
              <a:ext uri="{FF2B5EF4-FFF2-40B4-BE49-F238E27FC236}">
                <a16:creationId xmlns:a16="http://schemas.microsoft.com/office/drawing/2014/main" id="{C79D1671-8293-40F3-8F5F-7CE7DDCF293F}"/>
              </a:ext>
            </a:extLst>
          </p:cNvPr>
          <p:cNvSpPr/>
          <p:nvPr/>
        </p:nvSpPr>
        <p:spPr>
          <a:xfrm>
            <a:off x="373972" y="1674154"/>
            <a:ext cx="6224791" cy="395173"/>
          </a:xfrm>
          <a:prstGeom prst="rect">
            <a:avLst/>
          </a:prstGeom>
        </p:spPr>
        <p:txBody>
          <a:bodyPr wrap="square">
            <a:spAutoFit/>
          </a:bodyPr>
          <a:lstStyle/>
          <a:p>
            <a:pPr>
              <a:lnSpc>
                <a:spcPct val="80000"/>
              </a:lnSpc>
            </a:pPr>
            <a:r>
              <a:rPr lang="en-US" altLang="es-ES" sz="2400" b="1" dirty="0">
                <a:solidFill>
                  <a:srgbClr val="FF0000"/>
                </a:solidFill>
                <a:latin typeface="Zurich Cn BT"/>
              </a:rPr>
              <a:t>Authorized entrant, attendant, and supervisor.</a:t>
            </a:r>
          </a:p>
        </p:txBody>
      </p:sp>
      <p:grpSp>
        <p:nvGrpSpPr>
          <p:cNvPr id="6" name="Group 25">
            <a:extLst>
              <a:ext uri="{FF2B5EF4-FFF2-40B4-BE49-F238E27FC236}">
                <a16:creationId xmlns:a16="http://schemas.microsoft.com/office/drawing/2014/main" id="{E2B443CD-9A1D-44E6-B2CD-22ADA721C840}"/>
              </a:ext>
            </a:extLst>
          </p:cNvPr>
          <p:cNvGrpSpPr>
            <a:grpSpLocks/>
          </p:cNvGrpSpPr>
          <p:nvPr/>
        </p:nvGrpSpPr>
        <p:grpSpPr bwMode="auto">
          <a:xfrm>
            <a:off x="373971" y="2779707"/>
            <a:ext cx="6126956" cy="2838451"/>
            <a:chOff x="240" y="1680"/>
            <a:chExt cx="5146" cy="2384"/>
          </a:xfrm>
        </p:grpSpPr>
        <p:sp>
          <p:nvSpPr>
            <p:cNvPr id="7" name="Rectangle 13">
              <a:extLst>
                <a:ext uri="{FF2B5EF4-FFF2-40B4-BE49-F238E27FC236}">
                  <a16:creationId xmlns:a16="http://schemas.microsoft.com/office/drawing/2014/main" id="{15BE057E-66CF-45EA-88E3-6C7B50650C39}"/>
                </a:ext>
              </a:extLst>
            </p:cNvPr>
            <p:cNvSpPr>
              <a:spLocks noChangeArrowheads="1"/>
            </p:cNvSpPr>
            <p:nvPr/>
          </p:nvSpPr>
          <p:spPr bwMode="auto">
            <a:xfrm>
              <a:off x="346" y="1808"/>
              <a:ext cx="5040" cy="2256"/>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sp>
          <p:nvSpPr>
            <p:cNvPr id="8" name="Rectangle 14">
              <a:extLst>
                <a:ext uri="{FF2B5EF4-FFF2-40B4-BE49-F238E27FC236}">
                  <a16:creationId xmlns:a16="http://schemas.microsoft.com/office/drawing/2014/main" id="{615B7AEF-AE75-484E-961F-5ED7C47A5343}"/>
                </a:ext>
              </a:extLst>
            </p:cNvPr>
            <p:cNvSpPr>
              <a:spLocks noChangeArrowheads="1"/>
            </p:cNvSpPr>
            <p:nvPr/>
          </p:nvSpPr>
          <p:spPr bwMode="auto">
            <a:xfrm>
              <a:off x="240" y="1680"/>
              <a:ext cx="5040" cy="2304"/>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sp>
          <p:nvSpPr>
            <p:cNvPr id="9" name="Rectangle 15">
              <a:extLst>
                <a:ext uri="{FF2B5EF4-FFF2-40B4-BE49-F238E27FC236}">
                  <a16:creationId xmlns:a16="http://schemas.microsoft.com/office/drawing/2014/main" id="{2AFDE34B-0FC1-4774-87F3-7B6E0AEE12DE}"/>
                </a:ext>
              </a:extLst>
            </p:cNvPr>
            <p:cNvSpPr>
              <a:spLocks noChangeArrowheads="1"/>
            </p:cNvSpPr>
            <p:nvPr/>
          </p:nvSpPr>
          <p:spPr bwMode="auto">
            <a:xfrm>
              <a:off x="288" y="1680"/>
              <a:ext cx="292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ES" sz="1350">
                  <a:solidFill>
                    <a:srgbClr val="000066"/>
                  </a:solidFill>
                  <a:highlight>
                    <a:srgbClr val="FFFF00"/>
                  </a:highlight>
                  <a:latin typeface="Zurich BdXCn BT"/>
                </a:rPr>
                <a:t>Authorized entrant must...</a:t>
              </a:r>
              <a:endParaRPr lang="en-US" altLang="es-ES" sz="1500" b="1">
                <a:highlight>
                  <a:srgbClr val="FFFF00"/>
                </a:highlight>
                <a:latin typeface="Zurich LtCn BT" pitchFamily="34" charset="0"/>
              </a:endParaRPr>
            </a:p>
          </p:txBody>
        </p:sp>
        <p:sp>
          <p:nvSpPr>
            <p:cNvPr id="10" name="Rectangle 18">
              <a:extLst>
                <a:ext uri="{FF2B5EF4-FFF2-40B4-BE49-F238E27FC236}">
                  <a16:creationId xmlns:a16="http://schemas.microsoft.com/office/drawing/2014/main" id="{0E5DF71A-F21F-409B-AADB-8F8EA1A3DE7F}"/>
                </a:ext>
              </a:extLst>
            </p:cNvPr>
            <p:cNvSpPr>
              <a:spLocks noChangeArrowheads="1"/>
            </p:cNvSpPr>
            <p:nvPr/>
          </p:nvSpPr>
          <p:spPr bwMode="auto">
            <a:xfrm>
              <a:off x="382" y="2030"/>
              <a:ext cx="4944" cy="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30000"/>
                </a:spcBef>
              </a:pPr>
              <a:r>
                <a:rPr lang="en-US" altLang="es-ES" sz="1400" b="1" dirty="0">
                  <a:latin typeface="Zurich LtCn BT" pitchFamily="34" charset="0"/>
                </a:rPr>
                <a:t>Know the hazards you may face during entry, including </a:t>
              </a:r>
              <a:br>
                <a:rPr lang="en-US" altLang="es-ES" sz="1400" b="1" dirty="0">
                  <a:latin typeface="Zurich LtCn BT" pitchFamily="34" charset="0"/>
                </a:rPr>
              </a:br>
              <a:r>
                <a:rPr lang="en-US" altLang="es-ES" sz="1400" b="1" dirty="0">
                  <a:latin typeface="Zurich LtCn BT" pitchFamily="34" charset="0"/>
                </a:rPr>
                <a:t>symptoms, signs, and consequences of exposure.</a:t>
              </a:r>
            </a:p>
            <a:p>
              <a:pPr>
                <a:lnSpc>
                  <a:spcPct val="90000"/>
                </a:lnSpc>
                <a:spcBef>
                  <a:spcPct val="30000"/>
                </a:spcBef>
              </a:pPr>
              <a:r>
                <a:rPr lang="en-US" altLang="es-ES" sz="1400" b="1" dirty="0">
                  <a:latin typeface="Zurich LtCn BT" pitchFamily="34" charset="0"/>
                </a:rPr>
                <a:t>Properly use all required personal protective equipment.</a:t>
              </a:r>
            </a:p>
            <a:p>
              <a:pPr>
                <a:lnSpc>
                  <a:spcPct val="90000"/>
                </a:lnSpc>
                <a:spcBef>
                  <a:spcPct val="30000"/>
                </a:spcBef>
              </a:pPr>
              <a:r>
                <a:rPr lang="en-US" altLang="es-ES" sz="1400" b="1" dirty="0">
                  <a:latin typeface="Zurich LtCn BT" pitchFamily="34" charset="0"/>
                </a:rPr>
                <a:t>Communicate with the attendant as necessary to enable the attendant to monitor your status and alert entrants of any need to evacuate.</a:t>
              </a:r>
            </a:p>
            <a:p>
              <a:pPr>
                <a:lnSpc>
                  <a:spcPct val="90000"/>
                </a:lnSpc>
                <a:spcBef>
                  <a:spcPct val="30000"/>
                </a:spcBef>
              </a:pPr>
              <a:r>
                <a:rPr lang="en-US" altLang="es-ES" sz="1400" b="1" dirty="0">
                  <a:latin typeface="Zurich LtCn BT" pitchFamily="34" charset="0"/>
                </a:rPr>
                <a:t>Alert the attendant whenever you detect any warning sign or symptom of exposure to a dangerous situation or a prohibited condition.</a:t>
              </a:r>
            </a:p>
            <a:p>
              <a:pPr>
                <a:lnSpc>
                  <a:spcPct val="90000"/>
                </a:lnSpc>
                <a:spcBef>
                  <a:spcPct val="30000"/>
                </a:spcBef>
              </a:pPr>
              <a:r>
                <a:rPr lang="en-US" altLang="es-ES" sz="1400" b="1" dirty="0">
                  <a:latin typeface="Zurich LtCn BT" pitchFamily="34" charset="0"/>
                </a:rPr>
                <a:t>Exit from the space as quickly as possible when the attendant tells you to do so, when you recognize any warning sign, when you detect a prohibited condition, or when you hear the evacuation alarm.</a:t>
              </a:r>
            </a:p>
          </p:txBody>
        </p:sp>
        <p:sp>
          <p:nvSpPr>
            <p:cNvPr id="11" name="Line 19">
              <a:extLst>
                <a:ext uri="{FF2B5EF4-FFF2-40B4-BE49-F238E27FC236}">
                  <a16:creationId xmlns:a16="http://schemas.microsoft.com/office/drawing/2014/main" id="{B6A31061-ACAE-40A5-AAF8-5C045177AB0C}"/>
                </a:ext>
              </a:extLst>
            </p:cNvPr>
            <p:cNvSpPr>
              <a:spLocks noChangeShapeType="1"/>
            </p:cNvSpPr>
            <p:nvPr/>
          </p:nvSpPr>
          <p:spPr bwMode="auto">
            <a:xfrm>
              <a:off x="240" y="2400"/>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 name="Line 20">
              <a:extLst>
                <a:ext uri="{FF2B5EF4-FFF2-40B4-BE49-F238E27FC236}">
                  <a16:creationId xmlns:a16="http://schemas.microsoft.com/office/drawing/2014/main" id="{2BEE23E1-9700-4252-81AB-553C7043CE5F}"/>
                </a:ext>
              </a:extLst>
            </p:cNvPr>
            <p:cNvSpPr>
              <a:spLocks noChangeShapeType="1"/>
            </p:cNvSpPr>
            <p:nvPr/>
          </p:nvSpPr>
          <p:spPr bwMode="auto">
            <a:xfrm>
              <a:off x="240" y="1968"/>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Line 22">
              <a:extLst>
                <a:ext uri="{FF2B5EF4-FFF2-40B4-BE49-F238E27FC236}">
                  <a16:creationId xmlns:a16="http://schemas.microsoft.com/office/drawing/2014/main" id="{A4976510-6AA7-4C89-BDA9-C5DAB2B836C9}"/>
                </a:ext>
              </a:extLst>
            </p:cNvPr>
            <p:cNvSpPr>
              <a:spLocks noChangeShapeType="1"/>
            </p:cNvSpPr>
            <p:nvPr/>
          </p:nvSpPr>
          <p:spPr bwMode="auto">
            <a:xfrm>
              <a:off x="240" y="2592"/>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 name="Line 23">
              <a:extLst>
                <a:ext uri="{FF2B5EF4-FFF2-40B4-BE49-F238E27FC236}">
                  <a16:creationId xmlns:a16="http://schemas.microsoft.com/office/drawing/2014/main" id="{40D1F6AB-C722-4FAF-A27A-D4A9DA038871}"/>
                </a:ext>
              </a:extLst>
            </p:cNvPr>
            <p:cNvSpPr>
              <a:spLocks noChangeShapeType="1"/>
            </p:cNvSpPr>
            <p:nvPr/>
          </p:nvSpPr>
          <p:spPr bwMode="auto">
            <a:xfrm>
              <a:off x="240" y="3024"/>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 name="Line 24">
              <a:extLst>
                <a:ext uri="{FF2B5EF4-FFF2-40B4-BE49-F238E27FC236}">
                  <a16:creationId xmlns:a16="http://schemas.microsoft.com/office/drawing/2014/main" id="{4D919F1E-DE2A-452E-BB59-A035EA533D03}"/>
                </a:ext>
              </a:extLst>
            </p:cNvPr>
            <p:cNvSpPr>
              <a:spLocks noChangeShapeType="1"/>
            </p:cNvSpPr>
            <p:nvPr/>
          </p:nvSpPr>
          <p:spPr bwMode="auto">
            <a:xfrm>
              <a:off x="240" y="3408"/>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pic>
        <p:nvPicPr>
          <p:cNvPr id="16" name="Picture 26" descr="11">
            <a:extLst>
              <a:ext uri="{FF2B5EF4-FFF2-40B4-BE49-F238E27FC236}">
                <a16:creationId xmlns:a16="http://schemas.microsoft.com/office/drawing/2014/main" id="{7F6D173E-AB5D-4312-B8CB-591E42E2D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260" y="2116848"/>
            <a:ext cx="1959769" cy="171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F7559843-ED6F-4EDD-A011-27C2828110FC}"/>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26106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06D663-0816-469F-A29D-B5C687A75C60}"/>
              </a:ext>
            </a:extLst>
          </p:cNvPr>
          <p:cNvSpPr/>
          <p:nvPr/>
        </p:nvSpPr>
        <p:spPr>
          <a:xfrm>
            <a:off x="439960" y="1020932"/>
            <a:ext cx="2033249" cy="415498"/>
          </a:xfrm>
          <a:prstGeom prst="rect">
            <a:avLst/>
          </a:prstGeom>
        </p:spPr>
        <p:txBody>
          <a:bodyPr wrap="none">
            <a:spAutoFit/>
          </a:bodyPr>
          <a:lstStyle/>
          <a:p>
            <a:r>
              <a:rPr lang="en-US" altLang="es-ES" sz="2100" b="1" dirty="0"/>
              <a:t>The Attendant</a:t>
            </a:r>
          </a:p>
        </p:txBody>
      </p:sp>
      <p:sp>
        <p:nvSpPr>
          <p:cNvPr id="3" name="Rectangle 2">
            <a:extLst>
              <a:ext uri="{FF2B5EF4-FFF2-40B4-BE49-F238E27FC236}">
                <a16:creationId xmlns:a16="http://schemas.microsoft.com/office/drawing/2014/main" id="{C719BAC0-48F5-4670-AF92-7F6DC67A7904}"/>
              </a:ext>
            </a:extLst>
          </p:cNvPr>
          <p:cNvSpPr/>
          <p:nvPr/>
        </p:nvSpPr>
        <p:spPr>
          <a:xfrm>
            <a:off x="439960" y="1656695"/>
            <a:ext cx="2457724" cy="415498"/>
          </a:xfrm>
          <a:prstGeom prst="rect">
            <a:avLst/>
          </a:prstGeom>
        </p:spPr>
        <p:txBody>
          <a:bodyPr wrap="none">
            <a:spAutoFit/>
          </a:bodyPr>
          <a:lstStyle/>
          <a:p>
            <a:pPr>
              <a:spcBef>
                <a:spcPct val="50000"/>
              </a:spcBef>
            </a:pPr>
            <a:r>
              <a:rPr lang="en-US" altLang="es-ES" sz="2100" b="1" dirty="0">
                <a:solidFill>
                  <a:srgbClr val="FF0000"/>
                </a:solidFill>
                <a:latin typeface="Zurich Cn BT"/>
              </a:rPr>
              <a:t>The attendant must:</a:t>
            </a:r>
          </a:p>
        </p:txBody>
      </p:sp>
      <p:grpSp>
        <p:nvGrpSpPr>
          <p:cNvPr id="5" name="Group 27">
            <a:extLst>
              <a:ext uri="{FF2B5EF4-FFF2-40B4-BE49-F238E27FC236}">
                <a16:creationId xmlns:a16="http://schemas.microsoft.com/office/drawing/2014/main" id="{E68C6A6E-ADC7-4D09-87CA-DFE66CCC8C7C}"/>
              </a:ext>
            </a:extLst>
          </p:cNvPr>
          <p:cNvGrpSpPr>
            <a:grpSpLocks/>
          </p:cNvGrpSpPr>
          <p:nvPr/>
        </p:nvGrpSpPr>
        <p:grpSpPr bwMode="auto">
          <a:xfrm>
            <a:off x="95250" y="2750968"/>
            <a:ext cx="6115050" cy="3202781"/>
            <a:chOff x="288" y="1488"/>
            <a:chExt cx="5136" cy="2690"/>
          </a:xfrm>
        </p:grpSpPr>
        <p:sp>
          <p:nvSpPr>
            <p:cNvPr id="6" name="Rectangle 13">
              <a:extLst>
                <a:ext uri="{FF2B5EF4-FFF2-40B4-BE49-F238E27FC236}">
                  <a16:creationId xmlns:a16="http://schemas.microsoft.com/office/drawing/2014/main" id="{8B45A70B-65C8-4089-BFB3-A08CE838AE1E}"/>
                </a:ext>
              </a:extLst>
            </p:cNvPr>
            <p:cNvSpPr>
              <a:spLocks noChangeArrowheads="1"/>
            </p:cNvSpPr>
            <p:nvPr/>
          </p:nvSpPr>
          <p:spPr bwMode="auto">
            <a:xfrm>
              <a:off x="384" y="1488"/>
              <a:ext cx="5040" cy="2640"/>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sp>
          <p:nvSpPr>
            <p:cNvPr id="7" name="Rectangle 14">
              <a:extLst>
                <a:ext uri="{FF2B5EF4-FFF2-40B4-BE49-F238E27FC236}">
                  <a16:creationId xmlns:a16="http://schemas.microsoft.com/office/drawing/2014/main" id="{DB898984-BCD6-4377-8453-76E64EEDA716}"/>
                </a:ext>
              </a:extLst>
            </p:cNvPr>
            <p:cNvSpPr>
              <a:spLocks noChangeArrowheads="1"/>
            </p:cNvSpPr>
            <p:nvPr/>
          </p:nvSpPr>
          <p:spPr bwMode="auto">
            <a:xfrm>
              <a:off x="288" y="1488"/>
              <a:ext cx="5040" cy="259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sp>
          <p:nvSpPr>
            <p:cNvPr id="8" name="Rectangle 16">
              <a:extLst>
                <a:ext uri="{FF2B5EF4-FFF2-40B4-BE49-F238E27FC236}">
                  <a16:creationId xmlns:a16="http://schemas.microsoft.com/office/drawing/2014/main" id="{E5BB4EC9-3994-4A8A-ACE6-72507AC07177}"/>
                </a:ext>
              </a:extLst>
            </p:cNvPr>
            <p:cNvSpPr>
              <a:spLocks noChangeArrowheads="1"/>
            </p:cNvSpPr>
            <p:nvPr/>
          </p:nvSpPr>
          <p:spPr bwMode="auto">
            <a:xfrm>
              <a:off x="336" y="1598"/>
              <a:ext cx="4944" cy="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spcBef>
                  <a:spcPct val="30000"/>
                </a:spcBef>
              </a:pPr>
              <a:r>
                <a:rPr lang="en-US" altLang="es-ES" sz="1500" b="1">
                  <a:latin typeface="Zurich LtCn BT" pitchFamily="34" charset="0"/>
                </a:rPr>
                <a:t>Know hazards that may be faced during entry.</a:t>
              </a:r>
            </a:p>
            <a:p>
              <a:pPr>
                <a:lnSpc>
                  <a:spcPct val="85000"/>
                </a:lnSpc>
                <a:spcBef>
                  <a:spcPct val="30000"/>
                </a:spcBef>
              </a:pPr>
              <a:r>
                <a:rPr lang="en-US" altLang="es-ES" sz="1500" b="1">
                  <a:latin typeface="Zurich LtCn BT" pitchFamily="34" charset="0"/>
                </a:rPr>
                <a:t>Know possible behavioral effects of the hazards.</a:t>
              </a:r>
            </a:p>
            <a:p>
              <a:pPr>
                <a:lnSpc>
                  <a:spcPct val="85000"/>
                </a:lnSpc>
                <a:spcBef>
                  <a:spcPct val="30000"/>
                </a:spcBef>
              </a:pPr>
              <a:r>
                <a:rPr lang="en-US" altLang="es-ES" sz="1500" b="1">
                  <a:latin typeface="Zurich LtCn BT" pitchFamily="34" charset="0"/>
                </a:rPr>
                <a:t>Continuously maintain accurate count of entrants.</a:t>
              </a:r>
            </a:p>
            <a:p>
              <a:pPr>
                <a:lnSpc>
                  <a:spcPct val="85000"/>
                </a:lnSpc>
                <a:spcBef>
                  <a:spcPct val="30000"/>
                </a:spcBef>
              </a:pPr>
              <a:r>
                <a:rPr lang="en-US" altLang="es-ES" sz="1500" b="1">
                  <a:latin typeface="Zurich LtCn BT" pitchFamily="34" charset="0"/>
                </a:rPr>
                <a:t>Remain outside space during entry operations until relieved.</a:t>
              </a:r>
            </a:p>
            <a:p>
              <a:pPr>
                <a:lnSpc>
                  <a:spcPct val="85000"/>
                </a:lnSpc>
                <a:spcBef>
                  <a:spcPct val="30000"/>
                </a:spcBef>
              </a:pPr>
              <a:r>
                <a:rPr lang="en-US" altLang="es-ES" sz="1500" b="1">
                  <a:latin typeface="Zurich LtCn BT" pitchFamily="34" charset="0"/>
                </a:rPr>
                <a:t>Communicate with entrants to monitor their status and </a:t>
              </a:r>
              <a:br>
                <a:rPr lang="en-US" altLang="es-ES" sz="1500" b="1">
                  <a:latin typeface="Zurich LtCn BT" pitchFamily="34" charset="0"/>
                </a:rPr>
              </a:br>
              <a:r>
                <a:rPr lang="en-US" altLang="es-ES" sz="1500" b="1">
                  <a:latin typeface="Zurich LtCn BT" pitchFamily="34" charset="0"/>
                </a:rPr>
                <a:t>alert them of need to evacuate.</a:t>
              </a:r>
            </a:p>
            <a:p>
              <a:pPr>
                <a:lnSpc>
                  <a:spcPct val="85000"/>
                </a:lnSpc>
                <a:spcBef>
                  <a:spcPct val="30000"/>
                </a:spcBef>
              </a:pPr>
              <a:r>
                <a:rPr lang="en-US" altLang="es-ES" sz="1500" b="1">
                  <a:latin typeface="Zurich LtCn BT" pitchFamily="34" charset="0"/>
                </a:rPr>
                <a:t>Monitor activities inside and outside of space.</a:t>
              </a:r>
            </a:p>
            <a:p>
              <a:pPr>
                <a:lnSpc>
                  <a:spcPct val="85000"/>
                </a:lnSpc>
                <a:spcBef>
                  <a:spcPct val="30000"/>
                </a:spcBef>
              </a:pPr>
              <a:r>
                <a:rPr lang="en-US" altLang="es-ES" sz="1500" b="1">
                  <a:latin typeface="Zurich LtCn BT" pitchFamily="34" charset="0"/>
                </a:rPr>
                <a:t>Summon rescue and emergency services when necessary.</a:t>
              </a:r>
            </a:p>
            <a:p>
              <a:pPr>
                <a:lnSpc>
                  <a:spcPct val="85000"/>
                </a:lnSpc>
                <a:spcBef>
                  <a:spcPct val="30000"/>
                </a:spcBef>
              </a:pPr>
              <a:r>
                <a:rPr lang="en-US" altLang="es-ES" sz="1500" b="1">
                  <a:latin typeface="Zurich LtCn BT" pitchFamily="34" charset="0"/>
                </a:rPr>
                <a:t>Warn unauthorized persons to stay away.</a:t>
              </a:r>
            </a:p>
            <a:p>
              <a:pPr>
                <a:lnSpc>
                  <a:spcPct val="85000"/>
                </a:lnSpc>
                <a:spcBef>
                  <a:spcPct val="30000"/>
                </a:spcBef>
              </a:pPr>
              <a:r>
                <a:rPr lang="en-US" altLang="es-ES" sz="1500" b="1">
                  <a:latin typeface="Zurich LtCn BT" pitchFamily="34" charset="0"/>
                </a:rPr>
                <a:t>Perform non-entry rescues per employer’s procedure.</a:t>
              </a:r>
            </a:p>
            <a:p>
              <a:pPr>
                <a:lnSpc>
                  <a:spcPct val="85000"/>
                </a:lnSpc>
                <a:spcBef>
                  <a:spcPct val="30000"/>
                </a:spcBef>
              </a:pPr>
              <a:r>
                <a:rPr lang="en-US" altLang="es-ES" sz="1500" b="1">
                  <a:latin typeface="Zurich LtCn BT" pitchFamily="34" charset="0"/>
                </a:rPr>
                <a:t>Perform no duties that interfere with your primary duty to monitor entrants.</a:t>
              </a:r>
            </a:p>
          </p:txBody>
        </p:sp>
        <p:sp>
          <p:nvSpPr>
            <p:cNvPr id="9" name="Line 17">
              <a:extLst>
                <a:ext uri="{FF2B5EF4-FFF2-40B4-BE49-F238E27FC236}">
                  <a16:creationId xmlns:a16="http://schemas.microsoft.com/office/drawing/2014/main" id="{F8A9A1CB-49BC-4495-84B4-5A744823A8B0}"/>
                </a:ext>
              </a:extLst>
            </p:cNvPr>
            <p:cNvSpPr>
              <a:spLocks noChangeShapeType="1"/>
            </p:cNvSpPr>
            <p:nvPr/>
          </p:nvSpPr>
          <p:spPr bwMode="auto">
            <a:xfrm>
              <a:off x="288" y="1783"/>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 name="Line 19">
              <a:extLst>
                <a:ext uri="{FF2B5EF4-FFF2-40B4-BE49-F238E27FC236}">
                  <a16:creationId xmlns:a16="http://schemas.microsoft.com/office/drawing/2014/main" id="{4946BF23-EBAB-4AA8-A6B1-F85BAF4C32FB}"/>
                </a:ext>
              </a:extLst>
            </p:cNvPr>
            <p:cNvSpPr>
              <a:spLocks noChangeShapeType="1"/>
            </p:cNvSpPr>
            <p:nvPr/>
          </p:nvSpPr>
          <p:spPr bwMode="auto">
            <a:xfrm>
              <a:off x="288" y="2016"/>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 name="Line 20">
              <a:extLst>
                <a:ext uri="{FF2B5EF4-FFF2-40B4-BE49-F238E27FC236}">
                  <a16:creationId xmlns:a16="http://schemas.microsoft.com/office/drawing/2014/main" id="{9CF111D4-FA95-4852-B626-F4FC744AE6BF}"/>
                </a:ext>
              </a:extLst>
            </p:cNvPr>
            <p:cNvSpPr>
              <a:spLocks noChangeShapeType="1"/>
            </p:cNvSpPr>
            <p:nvPr/>
          </p:nvSpPr>
          <p:spPr bwMode="auto">
            <a:xfrm>
              <a:off x="288" y="2235"/>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 name="Line 21">
              <a:extLst>
                <a:ext uri="{FF2B5EF4-FFF2-40B4-BE49-F238E27FC236}">
                  <a16:creationId xmlns:a16="http://schemas.microsoft.com/office/drawing/2014/main" id="{7ECD780E-1E55-438D-9B74-CCCB8A94A99C}"/>
                </a:ext>
              </a:extLst>
            </p:cNvPr>
            <p:cNvSpPr>
              <a:spLocks noChangeShapeType="1"/>
            </p:cNvSpPr>
            <p:nvPr/>
          </p:nvSpPr>
          <p:spPr bwMode="auto">
            <a:xfrm>
              <a:off x="288" y="2462"/>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 name="Line 22">
              <a:extLst>
                <a:ext uri="{FF2B5EF4-FFF2-40B4-BE49-F238E27FC236}">
                  <a16:creationId xmlns:a16="http://schemas.microsoft.com/office/drawing/2014/main" id="{29E451AA-394A-4470-A556-7386B80BF159}"/>
                </a:ext>
              </a:extLst>
            </p:cNvPr>
            <p:cNvSpPr>
              <a:spLocks noChangeShapeType="1"/>
            </p:cNvSpPr>
            <p:nvPr/>
          </p:nvSpPr>
          <p:spPr bwMode="auto">
            <a:xfrm>
              <a:off x="288" y="2846"/>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4" name="Line 23">
              <a:extLst>
                <a:ext uri="{FF2B5EF4-FFF2-40B4-BE49-F238E27FC236}">
                  <a16:creationId xmlns:a16="http://schemas.microsoft.com/office/drawing/2014/main" id="{6D6D3672-EBAE-47FD-8565-57ECC20148A8}"/>
                </a:ext>
              </a:extLst>
            </p:cNvPr>
            <p:cNvSpPr>
              <a:spLocks noChangeShapeType="1"/>
            </p:cNvSpPr>
            <p:nvPr/>
          </p:nvSpPr>
          <p:spPr bwMode="auto">
            <a:xfrm>
              <a:off x="288" y="3079"/>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5" name="Line 24">
              <a:extLst>
                <a:ext uri="{FF2B5EF4-FFF2-40B4-BE49-F238E27FC236}">
                  <a16:creationId xmlns:a16="http://schemas.microsoft.com/office/drawing/2014/main" id="{357AEB62-951C-4505-B157-D21802EA596E}"/>
                </a:ext>
              </a:extLst>
            </p:cNvPr>
            <p:cNvSpPr>
              <a:spLocks noChangeShapeType="1"/>
            </p:cNvSpPr>
            <p:nvPr/>
          </p:nvSpPr>
          <p:spPr bwMode="auto">
            <a:xfrm>
              <a:off x="288" y="3298"/>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6" name="Line 25">
              <a:extLst>
                <a:ext uri="{FF2B5EF4-FFF2-40B4-BE49-F238E27FC236}">
                  <a16:creationId xmlns:a16="http://schemas.microsoft.com/office/drawing/2014/main" id="{BF9121BD-9D40-4BC2-BD47-739A7C95FC3B}"/>
                </a:ext>
              </a:extLst>
            </p:cNvPr>
            <p:cNvSpPr>
              <a:spLocks noChangeShapeType="1"/>
            </p:cNvSpPr>
            <p:nvPr/>
          </p:nvSpPr>
          <p:spPr bwMode="auto">
            <a:xfrm>
              <a:off x="288" y="3518"/>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7" name="Line 26">
              <a:extLst>
                <a:ext uri="{FF2B5EF4-FFF2-40B4-BE49-F238E27FC236}">
                  <a16:creationId xmlns:a16="http://schemas.microsoft.com/office/drawing/2014/main" id="{F30FC2BC-D66C-4190-9E92-CC6C25AE653A}"/>
                </a:ext>
              </a:extLst>
            </p:cNvPr>
            <p:cNvSpPr>
              <a:spLocks noChangeShapeType="1"/>
            </p:cNvSpPr>
            <p:nvPr/>
          </p:nvSpPr>
          <p:spPr bwMode="auto">
            <a:xfrm>
              <a:off x="288" y="3744"/>
              <a:ext cx="50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8" name="Group 30">
            <a:extLst>
              <a:ext uri="{FF2B5EF4-FFF2-40B4-BE49-F238E27FC236}">
                <a16:creationId xmlns:a16="http://schemas.microsoft.com/office/drawing/2014/main" id="{696E2032-8007-45BE-9A06-A2516D59D0DC}"/>
              </a:ext>
            </a:extLst>
          </p:cNvPr>
          <p:cNvGrpSpPr>
            <a:grpSpLocks/>
          </p:cNvGrpSpPr>
          <p:nvPr/>
        </p:nvGrpSpPr>
        <p:grpSpPr bwMode="auto">
          <a:xfrm>
            <a:off x="6210300" y="1672451"/>
            <a:ext cx="2000250" cy="3536156"/>
            <a:chOff x="3888" y="768"/>
            <a:chExt cx="1680" cy="2970"/>
          </a:xfrm>
        </p:grpSpPr>
        <p:sp>
          <p:nvSpPr>
            <p:cNvPr id="19" name="Rectangle 29">
              <a:extLst>
                <a:ext uri="{FF2B5EF4-FFF2-40B4-BE49-F238E27FC236}">
                  <a16:creationId xmlns:a16="http://schemas.microsoft.com/office/drawing/2014/main" id="{A9BE77DF-357A-42A5-AB3C-F1D6A61CEB3C}"/>
                </a:ext>
              </a:extLst>
            </p:cNvPr>
            <p:cNvSpPr>
              <a:spLocks noChangeArrowheads="1"/>
            </p:cNvSpPr>
            <p:nvPr/>
          </p:nvSpPr>
          <p:spPr bwMode="auto">
            <a:xfrm>
              <a:off x="3888" y="864"/>
              <a:ext cx="1488" cy="2784"/>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pic>
          <p:nvPicPr>
            <p:cNvPr id="20" name="Picture 28" descr="12">
              <a:extLst>
                <a:ext uri="{FF2B5EF4-FFF2-40B4-BE49-F238E27FC236}">
                  <a16:creationId xmlns:a16="http://schemas.microsoft.com/office/drawing/2014/main" id="{FD037F64-CC27-4896-805F-761F86DCB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 y="768"/>
              <a:ext cx="1536"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AD542A3D-7253-448C-997B-50557B0863F4}"/>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2090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ox(ou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A6FEA-04CF-4B22-BEB4-1FDA33B09D7B}"/>
              </a:ext>
            </a:extLst>
          </p:cNvPr>
          <p:cNvSpPr/>
          <p:nvPr/>
        </p:nvSpPr>
        <p:spPr>
          <a:xfrm>
            <a:off x="373972" y="998630"/>
            <a:ext cx="3283976" cy="461665"/>
          </a:xfrm>
          <a:prstGeom prst="rect">
            <a:avLst/>
          </a:prstGeom>
        </p:spPr>
        <p:txBody>
          <a:bodyPr wrap="none">
            <a:spAutoFit/>
          </a:bodyPr>
          <a:lstStyle/>
          <a:p>
            <a:r>
              <a:rPr lang="en-US" altLang="es-ES" sz="2400" b="1" dirty="0"/>
              <a:t>The Entry Supervisor</a:t>
            </a:r>
          </a:p>
        </p:txBody>
      </p:sp>
      <p:sp>
        <p:nvSpPr>
          <p:cNvPr id="3" name="Rectangle 2">
            <a:extLst>
              <a:ext uri="{FF2B5EF4-FFF2-40B4-BE49-F238E27FC236}">
                <a16:creationId xmlns:a16="http://schemas.microsoft.com/office/drawing/2014/main" id="{BDD9C75B-D079-4A5B-BBFA-9E951071EE53}"/>
              </a:ext>
            </a:extLst>
          </p:cNvPr>
          <p:cNvSpPr/>
          <p:nvPr/>
        </p:nvSpPr>
        <p:spPr>
          <a:xfrm>
            <a:off x="396407" y="1660479"/>
            <a:ext cx="5194300" cy="615874"/>
          </a:xfrm>
          <a:prstGeom prst="rect">
            <a:avLst/>
          </a:prstGeom>
        </p:spPr>
        <p:txBody>
          <a:bodyPr wrap="square">
            <a:spAutoFit/>
          </a:bodyPr>
          <a:lstStyle/>
          <a:p>
            <a:pPr>
              <a:lnSpc>
                <a:spcPct val="80000"/>
              </a:lnSpc>
            </a:pPr>
            <a:r>
              <a:rPr lang="en-US" altLang="es-ES" sz="2100" b="1">
                <a:solidFill>
                  <a:srgbClr val="FF0000"/>
                </a:solidFill>
                <a:latin typeface="Zurich Cn BT"/>
              </a:rPr>
              <a:t>The entry supervisor has overall responsibility for the entry.</a:t>
            </a:r>
          </a:p>
        </p:txBody>
      </p:sp>
      <p:sp>
        <p:nvSpPr>
          <p:cNvPr id="6" name="Rectangle 5">
            <a:extLst>
              <a:ext uri="{FF2B5EF4-FFF2-40B4-BE49-F238E27FC236}">
                <a16:creationId xmlns:a16="http://schemas.microsoft.com/office/drawing/2014/main" id="{AE46130E-7CB8-4E55-928A-55B724FC5258}"/>
              </a:ext>
            </a:extLst>
          </p:cNvPr>
          <p:cNvSpPr/>
          <p:nvPr/>
        </p:nvSpPr>
        <p:spPr>
          <a:xfrm>
            <a:off x="396407" y="2437179"/>
            <a:ext cx="2765437" cy="415498"/>
          </a:xfrm>
          <a:prstGeom prst="rect">
            <a:avLst/>
          </a:prstGeom>
        </p:spPr>
        <p:txBody>
          <a:bodyPr wrap="none">
            <a:spAutoFit/>
          </a:bodyPr>
          <a:lstStyle/>
          <a:p>
            <a:r>
              <a:rPr lang="en-US" altLang="es-ES" sz="2100" dirty="0">
                <a:solidFill>
                  <a:srgbClr val="008000"/>
                </a:solidFill>
                <a:latin typeface="Zurich BdXCn BT"/>
              </a:rPr>
              <a:t>Entry supervisor must…</a:t>
            </a:r>
            <a:endParaRPr lang="en-US" altLang="es-ES" b="1" dirty="0">
              <a:latin typeface="Zurich LtCn BT" pitchFamily="34" charset="0"/>
            </a:endParaRPr>
          </a:p>
        </p:txBody>
      </p:sp>
      <p:sp>
        <p:nvSpPr>
          <p:cNvPr id="8" name="Rectangle 7">
            <a:extLst>
              <a:ext uri="{FF2B5EF4-FFF2-40B4-BE49-F238E27FC236}">
                <a16:creationId xmlns:a16="http://schemas.microsoft.com/office/drawing/2014/main" id="{3CAC2CCA-633B-4A6B-AB11-E6B0F30AC572}"/>
              </a:ext>
            </a:extLst>
          </p:cNvPr>
          <p:cNvSpPr/>
          <p:nvPr/>
        </p:nvSpPr>
        <p:spPr>
          <a:xfrm>
            <a:off x="396407" y="3429001"/>
            <a:ext cx="5372885" cy="2393476"/>
          </a:xfrm>
          <a:prstGeom prst="rect">
            <a:avLst/>
          </a:prstGeom>
          <a:solidFill>
            <a:schemeClr val="accent1">
              <a:lumMod val="60000"/>
              <a:lumOff val="40000"/>
            </a:schemeClr>
          </a:solidFill>
        </p:spPr>
        <p:txBody>
          <a:bodyPr wrap="square">
            <a:spAutoFit/>
          </a:bodyPr>
          <a:lstStyle/>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Know hazards that may be faced during entry.</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Verify that acceptable conditions for entry exist.</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Terminate entry when prohibited condition arises.</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Verify that rescue services are available.</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Remove unauthorized persons who enter or attempt to enter during the entry operations.</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Determine that acceptable entry conditions are maintained.</a:t>
            </a:r>
          </a:p>
        </p:txBody>
      </p:sp>
      <p:grpSp>
        <p:nvGrpSpPr>
          <p:cNvPr id="9" name="Group 32">
            <a:extLst>
              <a:ext uri="{FF2B5EF4-FFF2-40B4-BE49-F238E27FC236}">
                <a16:creationId xmlns:a16="http://schemas.microsoft.com/office/drawing/2014/main" id="{C0C52527-8778-419A-8F5B-9F2F179D2D0C}"/>
              </a:ext>
            </a:extLst>
          </p:cNvPr>
          <p:cNvGrpSpPr>
            <a:grpSpLocks/>
          </p:cNvGrpSpPr>
          <p:nvPr/>
        </p:nvGrpSpPr>
        <p:grpSpPr bwMode="auto">
          <a:xfrm>
            <a:off x="6218464" y="1765299"/>
            <a:ext cx="2405471" cy="3386773"/>
            <a:chOff x="3360" y="1056"/>
            <a:chExt cx="2016" cy="2304"/>
          </a:xfrm>
        </p:grpSpPr>
        <p:sp>
          <p:nvSpPr>
            <p:cNvPr id="10" name="Rectangle 29">
              <a:extLst>
                <a:ext uri="{FF2B5EF4-FFF2-40B4-BE49-F238E27FC236}">
                  <a16:creationId xmlns:a16="http://schemas.microsoft.com/office/drawing/2014/main" id="{F260E4BC-57E2-42CE-BA13-2C351D613FA5}"/>
                </a:ext>
              </a:extLst>
            </p:cNvPr>
            <p:cNvSpPr>
              <a:spLocks noChangeArrowheads="1"/>
            </p:cNvSpPr>
            <p:nvPr/>
          </p:nvSpPr>
          <p:spPr bwMode="auto">
            <a:xfrm>
              <a:off x="3360" y="1152"/>
              <a:ext cx="1920" cy="2160"/>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pic>
          <p:nvPicPr>
            <p:cNvPr id="11" name="Picture 28" descr="13">
              <a:extLst>
                <a:ext uri="{FF2B5EF4-FFF2-40B4-BE49-F238E27FC236}">
                  <a16:creationId xmlns:a16="http://schemas.microsoft.com/office/drawing/2014/main" id="{AA1E68E4-DEB8-4812-AEC7-3345B815E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1056"/>
              <a:ext cx="1920"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1">
              <a:extLst>
                <a:ext uri="{FF2B5EF4-FFF2-40B4-BE49-F238E27FC236}">
                  <a16:creationId xmlns:a16="http://schemas.microsoft.com/office/drawing/2014/main" id="{49FD0A5A-C289-48D8-BC8A-DB3594D8ADEF}"/>
                </a:ext>
              </a:extLst>
            </p:cNvPr>
            <p:cNvSpPr>
              <a:spLocks noChangeArrowheads="1"/>
            </p:cNvSpPr>
            <p:nvPr/>
          </p:nvSpPr>
          <p:spPr bwMode="auto">
            <a:xfrm>
              <a:off x="3456" y="1056"/>
              <a:ext cx="1920" cy="2304"/>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grpSp>
      <p:sp>
        <p:nvSpPr>
          <p:cNvPr id="13" name="TextBox 12">
            <a:extLst>
              <a:ext uri="{FF2B5EF4-FFF2-40B4-BE49-F238E27FC236}">
                <a16:creationId xmlns:a16="http://schemas.microsoft.com/office/drawing/2014/main" id="{84BAE1F8-50F3-4ED6-A81F-2ED61861DDD6}"/>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257751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25A20-2B4D-411C-97DB-B187D5242256}"/>
              </a:ext>
            </a:extLst>
          </p:cNvPr>
          <p:cNvSpPr/>
          <p:nvPr/>
        </p:nvSpPr>
        <p:spPr>
          <a:xfrm>
            <a:off x="275564" y="351543"/>
            <a:ext cx="7864653" cy="923330"/>
          </a:xfrm>
          <a:prstGeom prst="rect">
            <a:avLst/>
          </a:prstGeom>
        </p:spPr>
        <p:txBody>
          <a:bodyPr wrap="none">
            <a:spAutoFit/>
          </a:bodyPr>
          <a:lstStyle/>
          <a:p>
            <a:r>
              <a:rPr lang="en-US" altLang="es-ES" sz="2700" b="1" dirty="0"/>
              <a:t>In addition to the entrant, attendant, and supervisor, </a:t>
            </a:r>
          </a:p>
          <a:p>
            <a:r>
              <a:rPr lang="en-US" altLang="es-ES" sz="2700" b="1" dirty="0"/>
              <a:t>the PRCS process requires a rescue plan. </a:t>
            </a:r>
          </a:p>
        </p:txBody>
      </p:sp>
      <p:sp>
        <p:nvSpPr>
          <p:cNvPr id="3" name="Rectangle 2">
            <a:extLst>
              <a:ext uri="{FF2B5EF4-FFF2-40B4-BE49-F238E27FC236}">
                <a16:creationId xmlns:a16="http://schemas.microsoft.com/office/drawing/2014/main" id="{0A95ACCE-728B-45BE-8D6A-48EF70D809C3}"/>
              </a:ext>
            </a:extLst>
          </p:cNvPr>
          <p:cNvSpPr/>
          <p:nvPr/>
        </p:nvSpPr>
        <p:spPr>
          <a:xfrm>
            <a:off x="343831" y="1213421"/>
            <a:ext cx="3464680" cy="738664"/>
          </a:xfrm>
          <a:prstGeom prst="rect">
            <a:avLst/>
          </a:prstGeom>
        </p:spPr>
        <p:txBody>
          <a:bodyPr wrap="square">
            <a:spAutoFit/>
          </a:bodyPr>
          <a:lstStyle/>
          <a:p>
            <a:pPr>
              <a:spcBef>
                <a:spcPct val="50000"/>
              </a:spcBef>
            </a:pPr>
            <a:r>
              <a:rPr lang="en-US" altLang="es-ES" sz="2100" b="1" dirty="0">
                <a:solidFill>
                  <a:srgbClr val="FF0000"/>
                </a:solidFill>
                <a:latin typeface="Zurich Cn BT"/>
              </a:rPr>
              <a:t>The rescue team may be onsite (coworkers)</a:t>
            </a:r>
          </a:p>
        </p:txBody>
      </p:sp>
      <p:grpSp>
        <p:nvGrpSpPr>
          <p:cNvPr id="5" name="Group 31">
            <a:extLst>
              <a:ext uri="{FF2B5EF4-FFF2-40B4-BE49-F238E27FC236}">
                <a16:creationId xmlns:a16="http://schemas.microsoft.com/office/drawing/2014/main" id="{0E32F64A-9020-4931-BD2E-0252A080CCDF}"/>
              </a:ext>
            </a:extLst>
          </p:cNvPr>
          <p:cNvGrpSpPr>
            <a:grpSpLocks/>
          </p:cNvGrpSpPr>
          <p:nvPr/>
        </p:nvGrpSpPr>
        <p:grpSpPr bwMode="auto">
          <a:xfrm>
            <a:off x="6911419" y="1685629"/>
            <a:ext cx="1955959" cy="3012101"/>
            <a:chOff x="3696" y="960"/>
            <a:chExt cx="1920" cy="2496"/>
          </a:xfrm>
        </p:grpSpPr>
        <p:sp>
          <p:nvSpPr>
            <p:cNvPr id="6" name="Rectangle 30">
              <a:extLst>
                <a:ext uri="{FF2B5EF4-FFF2-40B4-BE49-F238E27FC236}">
                  <a16:creationId xmlns:a16="http://schemas.microsoft.com/office/drawing/2014/main" id="{2A51F9D5-B540-4370-B63D-74ED04D4AA2C}"/>
                </a:ext>
              </a:extLst>
            </p:cNvPr>
            <p:cNvSpPr>
              <a:spLocks noChangeArrowheads="1"/>
            </p:cNvSpPr>
            <p:nvPr/>
          </p:nvSpPr>
          <p:spPr bwMode="auto">
            <a:xfrm>
              <a:off x="3696" y="960"/>
              <a:ext cx="1824" cy="2448"/>
            </a:xfrm>
            <a:prstGeom prst="rect">
              <a:avLst/>
            </a:prstGeom>
            <a:solidFill>
              <a:schemeClr val="tx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sp>
          <p:nvSpPr>
            <p:cNvPr id="7" name="Rectangle 29">
              <a:extLst>
                <a:ext uri="{FF2B5EF4-FFF2-40B4-BE49-F238E27FC236}">
                  <a16:creationId xmlns:a16="http://schemas.microsoft.com/office/drawing/2014/main" id="{F9D14DA3-7005-4502-A3CE-19BCFFBE42BA}"/>
                </a:ext>
              </a:extLst>
            </p:cNvPr>
            <p:cNvSpPr>
              <a:spLocks noChangeArrowheads="1"/>
            </p:cNvSpPr>
            <p:nvPr/>
          </p:nvSpPr>
          <p:spPr bwMode="auto">
            <a:xfrm>
              <a:off x="3792" y="1008"/>
              <a:ext cx="1824" cy="2448"/>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sz="1350"/>
            </a:p>
          </p:txBody>
        </p:sp>
        <p:pic>
          <p:nvPicPr>
            <p:cNvPr id="8" name="Picture 28" descr="14b">
              <a:extLst>
                <a:ext uri="{FF2B5EF4-FFF2-40B4-BE49-F238E27FC236}">
                  <a16:creationId xmlns:a16="http://schemas.microsoft.com/office/drawing/2014/main" id="{98597E86-5C54-4B74-B6EF-A182D76E5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1392"/>
              <a:ext cx="845" cy="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descr="14c">
              <a:extLst>
                <a:ext uri="{FF2B5EF4-FFF2-40B4-BE49-F238E27FC236}">
                  <a16:creationId xmlns:a16="http://schemas.microsoft.com/office/drawing/2014/main" id="{3D5D8FFB-D100-4C2A-9B22-8CC79597A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 y="1152"/>
              <a:ext cx="810" cy="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6194972C-BB02-4268-BF35-6615E3080313}"/>
              </a:ext>
            </a:extLst>
          </p:cNvPr>
          <p:cNvSpPr/>
          <p:nvPr/>
        </p:nvSpPr>
        <p:spPr>
          <a:xfrm>
            <a:off x="343831" y="1933830"/>
            <a:ext cx="2701961" cy="415498"/>
          </a:xfrm>
          <a:prstGeom prst="rect">
            <a:avLst/>
          </a:prstGeom>
        </p:spPr>
        <p:txBody>
          <a:bodyPr wrap="square">
            <a:spAutoFit/>
          </a:bodyPr>
          <a:lstStyle/>
          <a:p>
            <a:pPr>
              <a:spcBef>
                <a:spcPct val="50000"/>
              </a:spcBef>
            </a:pPr>
            <a:r>
              <a:rPr lang="en-US" altLang="es-ES" sz="2100" b="1" dirty="0">
                <a:solidFill>
                  <a:srgbClr val="FF0000"/>
                </a:solidFill>
                <a:latin typeface="Zurich Cn BT"/>
              </a:rPr>
              <a:t>Or offsite (fire dept.)</a:t>
            </a:r>
          </a:p>
        </p:txBody>
      </p:sp>
      <p:pic>
        <p:nvPicPr>
          <p:cNvPr id="11" name="Picture 32" descr="14a">
            <a:extLst>
              <a:ext uri="{FF2B5EF4-FFF2-40B4-BE49-F238E27FC236}">
                <a16:creationId xmlns:a16="http://schemas.microsoft.com/office/drawing/2014/main" id="{2AC2C19D-3219-4DA6-8FFB-B2087C2B850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7123" y="1401366"/>
            <a:ext cx="2556272" cy="11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87E60FE1-6FD7-4E4E-9047-96DC96FC5803}"/>
              </a:ext>
            </a:extLst>
          </p:cNvPr>
          <p:cNvSpPr/>
          <p:nvPr/>
        </p:nvSpPr>
        <p:spPr>
          <a:xfrm>
            <a:off x="419600" y="2510330"/>
            <a:ext cx="2118400" cy="369332"/>
          </a:xfrm>
          <a:prstGeom prst="rect">
            <a:avLst/>
          </a:prstGeom>
        </p:spPr>
        <p:txBody>
          <a:bodyPr wrap="none">
            <a:spAutoFit/>
          </a:bodyPr>
          <a:lstStyle/>
          <a:p>
            <a:r>
              <a:rPr lang="en-US" altLang="es-ES" dirty="0">
                <a:solidFill>
                  <a:srgbClr val="000066"/>
                </a:solidFill>
                <a:latin typeface="Zurich BdXCn BT"/>
              </a:rPr>
              <a:t>Rescue team must… </a:t>
            </a:r>
            <a:endParaRPr lang="en-US" altLang="es-ES" sz="1500" b="1" dirty="0">
              <a:latin typeface="Zurich LtCn BT" pitchFamily="34" charset="0"/>
            </a:endParaRPr>
          </a:p>
        </p:txBody>
      </p:sp>
      <p:sp>
        <p:nvSpPr>
          <p:cNvPr id="14" name="Rectangle 13">
            <a:extLst>
              <a:ext uri="{FF2B5EF4-FFF2-40B4-BE49-F238E27FC236}">
                <a16:creationId xmlns:a16="http://schemas.microsoft.com/office/drawing/2014/main" id="{BDB30440-2DCD-4478-A6BC-E6E4335BB959}"/>
              </a:ext>
            </a:extLst>
          </p:cNvPr>
          <p:cNvSpPr/>
          <p:nvPr/>
        </p:nvSpPr>
        <p:spPr>
          <a:xfrm>
            <a:off x="638900" y="3002831"/>
            <a:ext cx="5324083" cy="3806170"/>
          </a:xfrm>
          <a:prstGeom prst="rect">
            <a:avLst/>
          </a:prstGeom>
        </p:spPr>
        <p:txBody>
          <a:bodyPr wrap="square">
            <a:spAutoFit/>
          </a:bodyPr>
          <a:lstStyle/>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Be properly trained in procedures and PPE use.</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Practice rescues at least annually from similar space.</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Be trained in basic first aid and CPR, one currently certified.</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Use retrieval equipment, if it does not increase hazard.</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Your contractor may choose to use offsite rescue team. For example, the local fire department but they must be properly trained and equipped.  </a:t>
            </a:r>
          </a:p>
          <a:p>
            <a:pPr marL="257175" indent="-257175">
              <a:lnSpc>
                <a:spcPct val="85000"/>
              </a:lnSpc>
              <a:spcBef>
                <a:spcPct val="30000"/>
              </a:spcBef>
              <a:buFont typeface="Arial" panose="020B0604020202020204" pitchFamily="34" charset="0"/>
              <a:buChar char="•"/>
            </a:pPr>
            <a:r>
              <a:rPr lang="en-US" altLang="es-ES" b="1" dirty="0">
                <a:latin typeface="Zurich LtCn BT" pitchFamily="34" charset="0"/>
              </a:rPr>
              <a:t>Your contractor must also arrange to be notified if offsite responders will be unable to respond for a period of time because of another emergency or training.</a:t>
            </a:r>
          </a:p>
        </p:txBody>
      </p:sp>
      <p:sp>
        <p:nvSpPr>
          <p:cNvPr id="15" name="TextBox 14">
            <a:extLst>
              <a:ext uri="{FF2B5EF4-FFF2-40B4-BE49-F238E27FC236}">
                <a16:creationId xmlns:a16="http://schemas.microsoft.com/office/drawing/2014/main" id="{90B1D6BF-E4AE-45C3-BF6A-AC5EE6535954}"/>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29109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5532C-F9AD-4464-BB07-AAF20B26893D}"/>
              </a:ext>
            </a:extLst>
          </p:cNvPr>
          <p:cNvSpPr txBox="1"/>
          <p:nvPr/>
        </p:nvSpPr>
        <p:spPr>
          <a:xfrm>
            <a:off x="373972" y="811233"/>
            <a:ext cx="8396057" cy="707886"/>
          </a:xfrm>
          <a:prstGeom prst="rect">
            <a:avLst/>
          </a:prstGeom>
          <a:noFill/>
        </p:spPr>
        <p:txBody>
          <a:bodyPr wrap="square" rtlCol="0">
            <a:spAutoFit/>
          </a:bodyPr>
          <a:lstStyle/>
          <a:p>
            <a:r>
              <a:rPr lang="en-US" sz="2000" dirty="0"/>
              <a:t>A space classified by the employer as a permit-required confined space may be reclassified as a non-permit confined space under the following procedures:</a:t>
            </a:r>
          </a:p>
        </p:txBody>
      </p:sp>
      <p:sp>
        <p:nvSpPr>
          <p:cNvPr id="3" name="TextBox 2">
            <a:extLst>
              <a:ext uri="{FF2B5EF4-FFF2-40B4-BE49-F238E27FC236}">
                <a16:creationId xmlns:a16="http://schemas.microsoft.com/office/drawing/2014/main" id="{9AD3C972-7569-40C1-9E35-C3316B310C9B}"/>
              </a:ext>
            </a:extLst>
          </p:cNvPr>
          <p:cNvSpPr txBox="1"/>
          <p:nvPr/>
        </p:nvSpPr>
        <p:spPr>
          <a:xfrm flipH="1">
            <a:off x="373972" y="1822521"/>
            <a:ext cx="8396057" cy="915635"/>
          </a:xfrm>
          <a:prstGeom prst="rect">
            <a:avLst/>
          </a:prstGeom>
          <a:noFill/>
        </p:spPr>
        <p:txBody>
          <a:bodyPr wrap="square" rtlCol="0">
            <a:spAutoFit/>
          </a:bodyPr>
          <a:lstStyle/>
          <a:p>
            <a:pPr marL="257175" indent="-257175">
              <a:buFont typeface="Arial" panose="020B0604020202020204" pitchFamily="34" charset="0"/>
              <a:buChar char="•"/>
            </a:pPr>
            <a:r>
              <a:rPr lang="en-US" sz="2000" dirty="0"/>
              <a:t>If the permit space poses no actual or potential atmospheric hazards and if all hazards within the space are eliminated without entry into the space </a:t>
            </a:r>
            <a:r>
              <a:rPr lang="en-US" dirty="0"/>
              <a:t>(</a:t>
            </a:r>
            <a:r>
              <a:rPr lang="en-US" sz="1350" dirty="0"/>
              <a:t>If it is necessary to enter the permit space to eliminate hazards, such entry shall be performed under the permit system)</a:t>
            </a:r>
            <a:endParaRPr lang="en-US" dirty="0"/>
          </a:p>
        </p:txBody>
      </p:sp>
      <p:sp>
        <p:nvSpPr>
          <p:cNvPr id="5" name="TextBox 4">
            <a:extLst>
              <a:ext uri="{FF2B5EF4-FFF2-40B4-BE49-F238E27FC236}">
                <a16:creationId xmlns:a16="http://schemas.microsoft.com/office/drawing/2014/main" id="{403983E2-B915-4939-8FF0-F5429E4E8055}"/>
              </a:ext>
            </a:extLst>
          </p:cNvPr>
          <p:cNvSpPr txBox="1"/>
          <p:nvPr/>
        </p:nvSpPr>
        <p:spPr>
          <a:xfrm>
            <a:off x="373972" y="3041558"/>
            <a:ext cx="4746225" cy="1938992"/>
          </a:xfrm>
          <a:prstGeom prst="rect">
            <a:avLst/>
          </a:prstGeom>
          <a:noFill/>
        </p:spPr>
        <p:txBody>
          <a:bodyPr wrap="square" rtlCol="0">
            <a:spAutoFit/>
          </a:bodyPr>
          <a:lstStyle/>
          <a:p>
            <a:pPr marL="257175" indent="-257175">
              <a:buFont typeface="Arial" panose="020B0604020202020204" pitchFamily="34" charset="0"/>
              <a:buChar char="•"/>
            </a:pPr>
            <a:r>
              <a:rPr lang="en-US" sz="2000" dirty="0"/>
              <a:t>If testing and inspection during that entry demonstrate that the hazards within the permit space have been eliminated, the permit space may be reclassified as a non-permit confined space for as long as the hazards remain eliminated.</a:t>
            </a:r>
          </a:p>
        </p:txBody>
      </p:sp>
      <p:pic>
        <p:nvPicPr>
          <p:cNvPr id="7" name="Picture 6">
            <a:extLst>
              <a:ext uri="{FF2B5EF4-FFF2-40B4-BE49-F238E27FC236}">
                <a16:creationId xmlns:a16="http://schemas.microsoft.com/office/drawing/2014/main" id="{034051BF-2253-4706-86FE-2B035889F662}"/>
              </a:ext>
            </a:extLst>
          </p:cNvPr>
          <p:cNvPicPr>
            <a:picLocks noChangeAspect="1"/>
          </p:cNvPicPr>
          <p:nvPr/>
        </p:nvPicPr>
        <p:blipFill>
          <a:blip r:embed="rId2"/>
          <a:stretch>
            <a:fillRect/>
          </a:stretch>
        </p:blipFill>
        <p:spPr>
          <a:xfrm>
            <a:off x="5307292" y="2831386"/>
            <a:ext cx="3714160" cy="3939738"/>
          </a:xfrm>
          <a:prstGeom prst="rect">
            <a:avLst/>
          </a:prstGeom>
        </p:spPr>
      </p:pic>
      <p:sp>
        <p:nvSpPr>
          <p:cNvPr id="8" name="TextBox 7">
            <a:extLst>
              <a:ext uri="{FF2B5EF4-FFF2-40B4-BE49-F238E27FC236}">
                <a16:creationId xmlns:a16="http://schemas.microsoft.com/office/drawing/2014/main" id="{EAE8087F-D539-4EDA-A462-DC454BC266F4}"/>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176332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CF7E3-C33F-4215-A861-319324BFD965}"/>
              </a:ext>
            </a:extLst>
          </p:cNvPr>
          <p:cNvSpPr/>
          <p:nvPr/>
        </p:nvSpPr>
        <p:spPr>
          <a:xfrm>
            <a:off x="525465" y="1277805"/>
            <a:ext cx="7691977" cy="461665"/>
          </a:xfrm>
          <a:prstGeom prst="rect">
            <a:avLst/>
          </a:prstGeom>
        </p:spPr>
        <p:txBody>
          <a:bodyPr wrap="none">
            <a:spAutoFit/>
          </a:bodyPr>
          <a:lstStyle/>
          <a:p>
            <a:r>
              <a:rPr lang="en-US" sz="2400" dirty="0"/>
              <a:t>Some things to consider the next time you go to a jobsite…</a:t>
            </a:r>
          </a:p>
        </p:txBody>
      </p:sp>
      <p:sp>
        <p:nvSpPr>
          <p:cNvPr id="3" name="Rectangle 2">
            <a:extLst>
              <a:ext uri="{FF2B5EF4-FFF2-40B4-BE49-F238E27FC236}">
                <a16:creationId xmlns:a16="http://schemas.microsoft.com/office/drawing/2014/main" id="{FA78C999-67DD-48C1-AEF4-E9F9AEFEE56E}"/>
              </a:ext>
            </a:extLst>
          </p:cNvPr>
          <p:cNvSpPr/>
          <p:nvPr/>
        </p:nvSpPr>
        <p:spPr>
          <a:xfrm>
            <a:off x="525465" y="1793400"/>
            <a:ext cx="4572000" cy="1323439"/>
          </a:xfrm>
          <a:prstGeom prst="rect">
            <a:avLst/>
          </a:prstGeom>
        </p:spPr>
        <p:txBody>
          <a:bodyPr>
            <a:spAutoFit/>
          </a:bodyPr>
          <a:lstStyle/>
          <a:p>
            <a:r>
              <a:rPr lang="en-US" sz="2000" dirty="0"/>
              <a:t>Does that escalator truss or elevator pit meet the conditions of a permit required confined space?  What about the </a:t>
            </a:r>
            <a:r>
              <a:rPr lang="en-US" sz="2000" dirty="0" err="1"/>
              <a:t>hoistway</a:t>
            </a:r>
            <a:r>
              <a:rPr lang="en-US" sz="2000" dirty="0"/>
              <a:t>? </a:t>
            </a:r>
          </a:p>
        </p:txBody>
      </p:sp>
      <p:sp>
        <p:nvSpPr>
          <p:cNvPr id="5" name="Rectangle 4">
            <a:extLst>
              <a:ext uri="{FF2B5EF4-FFF2-40B4-BE49-F238E27FC236}">
                <a16:creationId xmlns:a16="http://schemas.microsoft.com/office/drawing/2014/main" id="{5451759B-52E8-4BBF-B30E-F1236F8EE094}"/>
              </a:ext>
            </a:extLst>
          </p:cNvPr>
          <p:cNvSpPr/>
          <p:nvPr/>
        </p:nvSpPr>
        <p:spPr>
          <a:xfrm>
            <a:off x="252249" y="5810609"/>
            <a:ext cx="6317755" cy="400110"/>
          </a:xfrm>
          <a:prstGeom prst="rect">
            <a:avLst/>
          </a:prstGeom>
        </p:spPr>
        <p:txBody>
          <a:bodyPr wrap="none">
            <a:spAutoFit/>
          </a:bodyPr>
          <a:lstStyle/>
          <a:p>
            <a:r>
              <a:rPr lang="en-US" sz="2000" dirty="0"/>
              <a:t>A dumbwaiter pit or shaft?  LULA?  Rack and pinion hoist? </a:t>
            </a:r>
          </a:p>
        </p:txBody>
      </p:sp>
      <p:pic>
        <p:nvPicPr>
          <p:cNvPr id="6" name="Picture 4">
            <a:extLst>
              <a:ext uri="{FF2B5EF4-FFF2-40B4-BE49-F238E27FC236}">
                <a16:creationId xmlns:a16="http://schemas.microsoft.com/office/drawing/2014/main" id="{3C1A01BA-256C-4497-9345-D6C5D59CD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465" y="3201601"/>
            <a:ext cx="3429000" cy="18335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5118E0F-94BC-43C5-AF61-FB30F44DBEF3}"/>
              </a:ext>
            </a:extLst>
          </p:cNvPr>
          <p:cNvGrpSpPr/>
          <p:nvPr/>
        </p:nvGrpSpPr>
        <p:grpSpPr>
          <a:xfrm>
            <a:off x="172172" y="3429000"/>
            <a:ext cx="3682013" cy="1619203"/>
            <a:chOff x="355108" y="1605023"/>
            <a:chExt cx="4909350" cy="2158937"/>
          </a:xfrm>
        </p:grpSpPr>
        <p:pic>
          <p:nvPicPr>
            <p:cNvPr id="8" name="Picture 14">
              <a:extLst>
                <a:ext uri="{FF2B5EF4-FFF2-40B4-BE49-F238E27FC236}">
                  <a16:creationId xmlns:a16="http://schemas.microsoft.com/office/drawing/2014/main" id="{6A11003C-D6A3-4520-A2CD-9B915C36B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36" y="1605023"/>
              <a:ext cx="3648722" cy="21589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04E973D-0334-477E-ABC7-40C07EB9BE11}"/>
                </a:ext>
              </a:extLst>
            </p:cNvPr>
            <p:cNvSpPr txBox="1"/>
            <p:nvPr/>
          </p:nvSpPr>
          <p:spPr>
            <a:xfrm>
              <a:off x="355108" y="1793290"/>
              <a:ext cx="1083076" cy="400109"/>
            </a:xfrm>
            <a:prstGeom prst="rect">
              <a:avLst/>
            </a:prstGeom>
            <a:noFill/>
          </p:spPr>
          <p:txBody>
            <a:bodyPr wrap="square" rtlCol="0">
              <a:spAutoFit/>
            </a:bodyPr>
            <a:lstStyle/>
            <a:p>
              <a:endParaRPr lang="en-US" sz="1350"/>
            </a:p>
          </p:txBody>
        </p:sp>
      </p:grpSp>
      <p:sp>
        <p:nvSpPr>
          <p:cNvPr id="10" name="TextBox 9">
            <a:extLst>
              <a:ext uri="{FF2B5EF4-FFF2-40B4-BE49-F238E27FC236}">
                <a16:creationId xmlns:a16="http://schemas.microsoft.com/office/drawing/2014/main" id="{3C797ECF-5782-4E5B-B571-3F0C8DFA87F5}"/>
              </a:ext>
            </a:extLst>
          </p:cNvPr>
          <p:cNvSpPr txBox="1"/>
          <p:nvPr/>
        </p:nvSpPr>
        <p:spPr>
          <a:xfrm>
            <a:off x="525465" y="690393"/>
            <a:ext cx="1691040" cy="461665"/>
          </a:xfrm>
          <a:prstGeom prst="rect">
            <a:avLst/>
          </a:prstGeom>
          <a:noFill/>
        </p:spPr>
        <p:txBody>
          <a:bodyPr wrap="none" rtlCol="0">
            <a:spAutoFit/>
          </a:bodyPr>
          <a:lstStyle/>
          <a:p>
            <a:r>
              <a:rPr lang="en-US" sz="2400" b="1" u="sng" dirty="0"/>
              <a:t>Summary:</a:t>
            </a:r>
          </a:p>
        </p:txBody>
      </p:sp>
      <p:sp>
        <p:nvSpPr>
          <p:cNvPr id="11" name="TextBox 10">
            <a:extLst>
              <a:ext uri="{FF2B5EF4-FFF2-40B4-BE49-F238E27FC236}">
                <a16:creationId xmlns:a16="http://schemas.microsoft.com/office/drawing/2014/main" id="{37412448-0CD3-43C9-8307-AC810626B0E9}"/>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40813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E95EF6-C705-4657-B56B-772F52804D1A}"/>
              </a:ext>
            </a:extLst>
          </p:cNvPr>
          <p:cNvSpPr txBox="1"/>
          <p:nvPr/>
        </p:nvSpPr>
        <p:spPr>
          <a:xfrm>
            <a:off x="399936" y="1373096"/>
            <a:ext cx="8513869" cy="923330"/>
          </a:xfrm>
          <a:prstGeom prst="rect">
            <a:avLst/>
          </a:prstGeom>
          <a:noFill/>
        </p:spPr>
        <p:txBody>
          <a:bodyPr wrap="none" rtlCol="0">
            <a:spAutoFit/>
          </a:bodyPr>
          <a:lstStyle/>
          <a:p>
            <a:r>
              <a:rPr lang="en-US" sz="2700" dirty="0">
                <a:latin typeface="Times New Roman" panose="02020603050405020304" pitchFamily="18" charset="0"/>
                <a:ea typeface="Calibri" panose="020F0502020204030204" pitchFamily="34" charset="0"/>
              </a:rPr>
              <a:t>Conveyance pits, </a:t>
            </a:r>
            <a:r>
              <a:rPr lang="en-US" sz="2700" dirty="0" err="1">
                <a:latin typeface="Times New Roman" panose="02020603050405020304" pitchFamily="18" charset="0"/>
                <a:ea typeface="Calibri" panose="020F0502020204030204" pitchFamily="34" charset="0"/>
              </a:rPr>
              <a:t>hoistways</a:t>
            </a:r>
            <a:r>
              <a:rPr lang="en-US" sz="2700" dirty="0">
                <a:latin typeface="Times New Roman" panose="02020603050405020304" pitchFamily="18" charset="0"/>
                <a:ea typeface="Calibri" panose="020F0502020204030204" pitchFamily="34" charset="0"/>
              </a:rPr>
              <a:t>, cartops, and machinery spaces </a:t>
            </a:r>
          </a:p>
          <a:p>
            <a:r>
              <a:rPr lang="en-US" sz="2700" dirty="0">
                <a:latin typeface="Times New Roman" panose="02020603050405020304" pitchFamily="18" charset="0"/>
                <a:ea typeface="Calibri" panose="020F0502020204030204" pitchFamily="34" charset="0"/>
              </a:rPr>
              <a:t>are potentially a permit required confined space. </a:t>
            </a:r>
          </a:p>
        </p:txBody>
      </p:sp>
      <p:sp>
        <p:nvSpPr>
          <p:cNvPr id="3" name="TextBox 2">
            <a:extLst>
              <a:ext uri="{FF2B5EF4-FFF2-40B4-BE49-F238E27FC236}">
                <a16:creationId xmlns:a16="http://schemas.microsoft.com/office/drawing/2014/main" id="{5F093BED-8F50-4C33-8682-647B032E8060}"/>
              </a:ext>
            </a:extLst>
          </p:cNvPr>
          <p:cNvSpPr txBox="1"/>
          <p:nvPr/>
        </p:nvSpPr>
        <p:spPr>
          <a:xfrm>
            <a:off x="399936" y="2608798"/>
            <a:ext cx="8337795" cy="507831"/>
          </a:xfrm>
          <a:prstGeom prst="rect">
            <a:avLst/>
          </a:prstGeom>
          <a:noFill/>
        </p:spPr>
        <p:txBody>
          <a:bodyPr wrap="none" rtlCol="0">
            <a:spAutoFit/>
          </a:bodyPr>
          <a:lstStyle/>
          <a:p>
            <a:r>
              <a:rPr lang="en-US" sz="2700" b="1">
                <a:solidFill>
                  <a:srgbClr val="FF0000"/>
                </a:solidFill>
                <a:latin typeface="Times New Roman" panose="02020603050405020304" pitchFamily="18" charset="0"/>
                <a:ea typeface="Calibri" panose="020F0502020204030204" pitchFamily="34" charset="0"/>
              </a:rPr>
              <a:t>Knowing what to look for is the key to saving your life. </a:t>
            </a:r>
          </a:p>
        </p:txBody>
      </p:sp>
      <p:sp>
        <p:nvSpPr>
          <p:cNvPr id="4" name="TextBox 3">
            <a:extLst>
              <a:ext uri="{FF2B5EF4-FFF2-40B4-BE49-F238E27FC236}">
                <a16:creationId xmlns:a16="http://schemas.microsoft.com/office/drawing/2014/main" id="{B3083B93-1064-4AF5-B9A3-F52E883EA8ED}"/>
              </a:ext>
            </a:extLst>
          </p:cNvPr>
          <p:cNvSpPr txBox="1"/>
          <p:nvPr/>
        </p:nvSpPr>
        <p:spPr>
          <a:xfrm>
            <a:off x="399936" y="3428999"/>
            <a:ext cx="8359981" cy="1754326"/>
          </a:xfrm>
          <a:prstGeom prst="rect">
            <a:avLst/>
          </a:prstGeom>
          <a:noFill/>
        </p:spPr>
        <p:txBody>
          <a:bodyPr wrap="none" rtlCol="0">
            <a:spAutoFit/>
          </a:bodyPr>
          <a:lstStyle/>
          <a:p>
            <a:r>
              <a:rPr lang="en-US" sz="2700">
                <a:latin typeface="Times New Roman" panose="02020603050405020304" pitchFamily="18" charset="0"/>
                <a:ea typeface="Calibri" panose="020F0502020204030204" pitchFamily="34" charset="0"/>
              </a:rPr>
              <a:t>If the area you need to access meets the criteria to be </a:t>
            </a:r>
          </a:p>
          <a:p>
            <a:r>
              <a:rPr lang="en-US" sz="2700">
                <a:latin typeface="Times New Roman" panose="02020603050405020304" pitchFamily="18" charset="0"/>
                <a:ea typeface="Calibri" panose="020F0502020204030204" pitchFamily="34" charset="0"/>
              </a:rPr>
              <a:t>designated as a permit space, your employer must develop </a:t>
            </a:r>
          </a:p>
          <a:p>
            <a:r>
              <a:rPr lang="en-US" sz="2700">
                <a:latin typeface="Times New Roman" panose="02020603050405020304" pitchFamily="18" charset="0"/>
                <a:ea typeface="Calibri" panose="020F0502020204030204" pitchFamily="34" charset="0"/>
              </a:rPr>
              <a:t>practices and procedures to protect employees from the </a:t>
            </a:r>
          </a:p>
          <a:p>
            <a:r>
              <a:rPr lang="en-US" sz="2700">
                <a:latin typeface="Times New Roman" panose="02020603050405020304" pitchFamily="18" charset="0"/>
                <a:ea typeface="Calibri" panose="020F0502020204030204" pitchFamily="34" charset="0"/>
              </a:rPr>
              <a:t>hazards of entry into that space.</a:t>
            </a:r>
          </a:p>
        </p:txBody>
      </p:sp>
      <p:sp>
        <p:nvSpPr>
          <p:cNvPr id="5" name="TextBox 4">
            <a:extLst>
              <a:ext uri="{FF2B5EF4-FFF2-40B4-BE49-F238E27FC236}">
                <a16:creationId xmlns:a16="http://schemas.microsoft.com/office/drawing/2014/main" id="{EDDC7A13-E7B2-4747-AA23-BF6C227342C6}"/>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266340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73BD39-65C5-5671-94C0-AD1BC95381A5}"/>
              </a:ext>
            </a:extLst>
          </p:cNvPr>
          <p:cNvSpPr txBox="1"/>
          <p:nvPr/>
        </p:nvSpPr>
        <p:spPr>
          <a:xfrm>
            <a:off x="512956" y="1308909"/>
            <a:ext cx="8173844" cy="4031873"/>
          </a:xfrm>
          <a:prstGeom prst="rect">
            <a:avLst/>
          </a:prstGeom>
          <a:noFill/>
        </p:spPr>
        <p:txBody>
          <a:bodyPr wrap="square" lIns="91440" tIns="45720" rIns="91440" bIns="45720" anchor="t">
            <a:spAutoFit/>
          </a:bodyPr>
          <a:lstStyle/>
          <a:p>
            <a:pPr marL="0" marR="0">
              <a:spcBef>
                <a:spcPts val="0"/>
              </a:spcBef>
              <a:spcAft>
                <a:spcPts val="0"/>
              </a:spcAft>
            </a:pPr>
            <a:r>
              <a:rPr lang="en-US" sz="1600" dirty="0">
                <a:effectLst/>
                <a:latin typeface="Times New Roman"/>
                <a:ea typeface="Calibri" panose="020F0502020204030204" pitchFamily="34" charset="0"/>
                <a:cs typeface="Times New Roman"/>
              </a:rPr>
              <a:t>Through the Alliance between OSHA’s 10 Regional Offices and the Elevator Contractors of America (ECA), Elevator Industry Work Preservation Fund (EIWPF), International Union of Elevator Constructors (IUEC), National Association of Elevator Contractors (NAEC), National Elevator Industry Educational Program (NEIEP), and National Elevator Industry Inc. (NEII), collectively known as The Elevator Industry Safety Partners, developed this </a:t>
            </a:r>
            <a:r>
              <a:rPr lang="en-US" sz="1600" dirty="0">
                <a:latin typeface="Times New Roman"/>
                <a:ea typeface="Calibri" panose="020F0502020204030204" pitchFamily="34" charset="0"/>
                <a:cs typeface="Times New Roman"/>
              </a:rPr>
              <a:t>Industry Specific Training</a:t>
            </a:r>
            <a:r>
              <a:rPr lang="en-US" sz="1600" dirty="0">
                <a:effectLst/>
                <a:latin typeface="Times New Roman"/>
                <a:ea typeface="Calibri" panose="020F0502020204030204" pitchFamily="34" charset="0"/>
                <a:cs typeface="Times New Roman"/>
              </a:rPr>
              <a:t> for informational purposes only. It does not necessarily reflect the official views of OSHA or the U.S. Department of Labor. </a:t>
            </a:r>
            <a:r>
              <a:rPr lang="en-US" sz="1600">
                <a:effectLst/>
                <a:latin typeface="Times New Roman"/>
                <a:ea typeface="Calibri" panose="020F0502020204030204" pitchFamily="34" charset="0"/>
                <a:cs typeface="Times New Roman"/>
              </a:rPr>
              <a:t>March 2025</a:t>
            </a:r>
          </a:p>
          <a:p>
            <a:pPr marL="0" marR="0">
              <a:spcBef>
                <a:spcPts val="0"/>
              </a:spcBef>
              <a:spcAft>
                <a:spcPts val="0"/>
              </a:spcAft>
            </a:pPr>
            <a:endParaRPr lang="en-US" sz="1600" dirty="0">
              <a:effectLst/>
              <a:latin typeface="Times New Roman" panose="02020603050405020304" pitchFamily="18" charset="0"/>
              <a:ea typeface="Calibri" panose="020F0502020204030204" pitchFamily="34" charset="0"/>
            </a:endParaRPr>
          </a:p>
          <a:p>
            <a:pPr marL="0" marR="0">
              <a:spcBef>
                <a:spcPts val="0"/>
              </a:spcBef>
              <a:spcAft>
                <a:spcPts val="750"/>
              </a:spcAft>
            </a:pPr>
            <a:r>
              <a:rPr lang="en-US" sz="1600" dirty="0">
                <a:solidFill>
                  <a:srgbClr val="333333"/>
                </a:solidFill>
                <a:effectLst/>
                <a:latin typeface="Times New Roman" panose="02020603050405020304" pitchFamily="18" charset="0"/>
                <a:ea typeface="Calibri" panose="020F0502020204030204" pitchFamily="34" charset="0"/>
              </a:rPr>
              <a:t>Under the Occupational Safety and Health Act, employers are responsible (</a:t>
            </a:r>
            <a:r>
              <a:rPr lang="en-US" sz="1600" u="sng" dirty="0">
                <a:solidFill>
                  <a:srgbClr val="333333"/>
                </a:solidFill>
                <a:effectLst/>
                <a:latin typeface="Times New Roman" panose="02020603050405020304" pitchFamily="18" charset="0"/>
                <a:ea typeface="Calibri" panose="020F0502020204030204" pitchFamily="34" charset="0"/>
                <a:hlinkClick r:id="rId2"/>
              </a:rPr>
              <a:t>http://www.osha.gov/as/opa/worker/employer-responsibility.html</a:t>
            </a:r>
            <a:r>
              <a:rPr lang="en-US" sz="1600" dirty="0">
                <a:solidFill>
                  <a:srgbClr val="333333"/>
                </a:solidFill>
                <a:effectLst/>
                <a:latin typeface="Times New Roman" panose="02020603050405020304" pitchFamily="18" charset="0"/>
                <a:ea typeface="Calibri" panose="020F0502020204030204" pitchFamily="34" charset="0"/>
              </a:rPr>
              <a:t>) for providing a safe and healthy workplace and workers have rights (</a:t>
            </a:r>
            <a:r>
              <a:rPr lang="en-US" sz="1600" u="sng" dirty="0">
                <a:solidFill>
                  <a:srgbClr val="333333"/>
                </a:solidFill>
                <a:effectLst/>
                <a:latin typeface="Times New Roman" panose="02020603050405020304" pitchFamily="18" charset="0"/>
                <a:ea typeface="Calibri" panose="020F0502020204030204" pitchFamily="34" charset="0"/>
                <a:hlinkClick r:id="rId3"/>
              </a:rPr>
              <a:t>https://www.osha.gov/workers</a:t>
            </a:r>
            <a:r>
              <a:rPr lang="en-US" sz="1600" dirty="0">
                <a:solidFill>
                  <a:srgbClr val="333333"/>
                </a:solidFill>
                <a:effectLst/>
                <a:latin typeface="Times New Roman" panose="02020603050405020304" pitchFamily="18" charset="0"/>
                <a:ea typeface="Calibri" panose="020F0502020204030204" pitchFamily="34" charset="0"/>
              </a:rPr>
              <a:t>). OSHA can help answer questions or concerns from employers and workers. OSHA's On-Site Consultation Program (</a:t>
            </a:r>
            <a:r>
              <a:rPr lang="en-US" sz="1600" u="sng" dirty="0">
                <a:solidFill>
                  <a:srgbClr val="333333"/>
                </a:solidFill>
                <a:effectLst/>
                <a:latin typeface="Times New Roman" panose="02020603050405020304" pitchFamily="18" charset="0"/>
                <a:ea typeface="Calibri" panose="020F0502020204030204" pitchFamily="34" charset="0"/>
                <a:hlinkClick r:id="rId4"/>
              </a:rPr>
              <a:t>https://www.osha.gov/consultation</a:t>
            </a:r>
            <a:r>
              <a:rPr lang="en-US" sz="1600" dirty="0">
                <a:solidFill>
                  <a:srgbClr val="333333"/>
                </a:solidFill>
                <a:effectLst/>
                <a:latin typeface="Times New Roman" panose="02020603050405020304" pitchFamily="18" charset="0"/>
                <a:ea typeface="Calibri" panose="020F0502020204030204" pitchFamily="34" charset="0"/>
              </a:rPr>
              <a:t>) offers free and confidential advice to small and medium-sized businesses, with priority given to high-hazard worksites. For more information, contact your regional or area OSHA office (</a:t>
            </a:r>
            <a:r>
              <a:rPr lang="en-US" sz="1600" u="sng" dirty="0">
                <a:solidFill>
                  <a:srgbClr val="333333"/>
                </a:solidFill>
                <a:effectLst/>
                <a:latin typeface="Times New Roman" panose="02020603050405020304" pitchFamily="18" charset="0"/>
                <a:ea typeface="Calibri" panose="020F0502020204030204" pitchFamily="34" charset="0"/>
                <a:hlinkClick r:id="rId5"/>
              </a:rPr>
              <a:t>https://www.osha.gov/contactus/bystate</a:t>
            </a:r>
            <a:r>
              <a:rPr lang="en-US" sz="1600" dirty="0">
                <a:solidFill>
                  <a:srgbClr val="333333"/>
                </a:solidFill>
                <a:effectLst/>
                <a:latin typeface="Times New Roman" panose="02020603050405020304" pitchFamily="18" charset="0"/>
                <a:ea typeface="Calibri" panose="020F0502020204030204" pitchFamily="34" charset="0"/>
              </a:rPr>
              <a:t>), call 1-800-321-OSHA (6742), or visit </a:t>
            </a:r>
            <a:r>
              <a:rPr lang="en-US" sz="1600" u="sng" dirty="0">
                <a:solidFill>
                  <a:srgbClr val="333333"/>
                </a:solidFill>
                <a:effectLst/>
                <a:latin typeface="Times New Roman" panose="02020603050405020304" pitchFamily="18" charset="0"/>
                <a:ea typeface="Calibri" panose="020F0502020204030204" pitchFamily="34" charset="0"/>
                <a:hlinkClick r:id="rId6"/>
              </a:rPr>
              <a:t>https://www.osha.gov/</a:t>
            </a:r>
            <a:r>
              <a:rPr lang="en-US" sz="1600" dirty="0">
                <a:solidFill>
                  <a:srgbClr val="333333"/>
                </a:solidFill>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92423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CFAB3C-AA4C-410F-B5AF-04A279D35252}"/>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
        <p:nvSpPr>
          <p:cNvPr id="2" name="TextBox 1">
            <a:extLst>
              <a:ext uri="{FF2B5EF4-FFF2-40B4-BE49-F238E27FC236}">
                <a16:creationId xmlns:a16="http://schemas.microsoft.com/office/drawing/2014/main" id="{E6837F24-E588-46C2-A6E1-06CB6205AEFF}"/>
              </a:ext>
            </a:extLst>
          </p:cNvPr>
          <p:cNvSpPr txBox="1"/>
          <p:nvPr/>
        </p:nvSpPr>
        <p:spPr>
          <a:xfrm>
            <a:off x="636838" y="1015775"/>
            <a:ext cx="7657430" cy="523220"/>
          </a:xfrm>
          <a:prstGeom prst="rect">
            <a:avLst/>
          </a:prstGeom>
          <a:noFill/>
        </p:spPr>
        <p:txBody>
          <a:bodyPr wrap="square" rtlCol="0">
            <a:spAutoFit/>
          </a:bodyPr>
          <a:lstStyle/>
          <a:p>
            <a:r>
              <a:rPr lang="en-US" sz="2800" dirty="0"/>
              <a:t>What is a Confined Space</a:t>
            </a:r>
            <a:r>
              <a:rPr lang="en-US" sz="2400" dirty="0"/>
              <a:t>?</a:t>
            </a:r>
          </a:p>
        </p:txBody>
      </p:sp>
      <p:grpSp>
        <p:nvGrpSpPr>
          <p:cNvPr id="9" name="Group 8">
            <a:extLst>
              <a:ext uri="{FF2B5EF4-FFF2-40B4-BE49-F238E27FC236}">
                <a16:creationId xmlns:a16="http://schemas.microsoft.com/office/drawing/2014/main" id="{34B6A799-C93A-49D7-A09E-9B52EA52CECD}"/>
              </a:ext>
            </a:extLst>
          </p:cNvPr>
          <p:cNvGrpSpPr/>
          <p:nvPr/>
        </p:nvGrpSpPr>
        <p:grpSpPr>
          <a:xfrm>
            <a:off x="0" y="2046940"/>
            <a:ext cx="4022338" cy="1988666"/>
            <a:chOff x="355108" y="1605023"/>
            <a:chExt cx="4909350" cy="2158937"/>
          </a:xfrm>
        </p:grpSpPr>
        <p:pic>
          <p:nvPicPr>
            <p:cNvPr id="1038" name="Picture 14">
              <a:extLst>
                <a:ext uri="{FF2B5EF4-FFF2-40B4-BE49-F238E27FC236}">
                  <a16:creationId xmlns:a16="http://schemas.microsoft.com/office/drawing/2014/main" id="{0E5E9948-C62A-4E3A-BA26-F4DA198D6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736" y="1605023"/>
              <a:ext cx="3648722" cy="21589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5A34B5-594E-44DB-B950-842D87C89DF9}"/>
                </a:ext>
              </a:extLst>
            </p:cNvPr>
            <p:cNvSpPr txBox="1"/>
            <p:nvPr/>
          </p:nvSpPr>
          <p:spPr>
            <a:xfrm>
              <a:off x="355108" y="1793290"/>
              <a:ext cx="1083076" cy="677108"/>
            </a:xfrm>
            <a:prstGeom prst="rect">
              <a:avLst/>
            </a:prstGeom>
            <a:noFill/>
          </p:spPr>
          <p:txBody>
            <a:bodyPr wrap="square" rtlCol="0">
              <a:spAutoFit/>
            </a:bodyPr>
            <a:lstStyle/>
            <a:p>
              <a:r>
                <a:rPr lang="en-US" sz="1350"/>
                <a:t>This space?</a:t>
              </a:r>
            </a:p>
          </p:txBody>
        </p:sp>
      </p:grpSp>
      <p:grpSp>
        <p:nvGrpSpPr>
          <p:cNvPr id="10" name="Group 9">
            <a:extLst>
              <a:ext uri="{FF2B5EF4-FFF2-40B4-BE49-F238E27FC236}">
                <a16:creationId xmlns:a16="http://schemas.microsoft.com/office/drawing/2014/main" id="{20A3562B-A966-4037-B1F7-B4C9C038150B}"/>
              </a:ext>
            </a:extLst>
          </p:cNvPr>
          <p:cNvGrpSpPr/>
          <p:nvPr/>
        </p:nvGrpSpPr>
        <p:grpSpPr>
          <a:xfrm>
            <a:off x="4572000" y="1798432"/>
            <a:ext cx="3874416" cy="2177937"/>
            <a:chOff x="6161102" y="1607074"/>
            <a:chExt cx="4521011" cy="2086962"/>
          </a:xfrm>
        </p:grpSpPr>
        <p:pic>
          <p:nvPicPr>
            <p:cNvPr id="1026" name="Picture 2">
              <a:extLst>
                <a:ext uri="{FF2B5EF4-FFF2-40B4-BE49-F238E27FC236}">
                  <a16:creationId xmlns:a16="http://schemas.microsoft.com/office/drawing/2014/main" id="{0102F954-857C-41D4-8C92-379738D7F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439" y="1607074"/>
              <a:ext cx="3819674" cy="2086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6534C5-2330-411E-AE04-00631B34A5FB}"/>
                </a:ext>
              </a:extLst>
            </p:cNvPr>
            <p:cNvSpPr txBox="1"/>
            <p:nvPr/>
          </p:nvSpPr>
          <p:spPr>
            <a:xfrm>
              <a:off x="6161102" y="2315159"/>
              <a:ext cx="701337" cy="677108"/>
            </a:xfrm>
            <a:prstGeom prst="rect">
              <a:avLst/>
            </a:prstGeom>
            <a:noFill/>
          </p:spPr>
          <p:txBody>
            <a:bodyPr wrap="square" rtlCol="0">
              <a:spAutoFit/>
            </a:bodyPr>
            <a:lstStyle/>
            <a:p>
              <a:r>
                <a:rPr lang="en-US" sz="1350"/>
                <a:t>This?</a:t>
              </a:r>
            </a:p>
          </p:txBody>
        </p:sp>
      </p:grpSp>
      <p:grpSp>
        <p:nvGrpSpPr>
          <p:cNvPr id="11" name="Group 10">
            <a:extLst>
              <a:ext uri="{FF2B5EF4-FFF2-40B4-BE49-F238E27FC236}">
                <a16:creationId xmlns:a16="http://schemas.microsoft.com/office/drawing/2014/main" id="{52B2E230-6591-4780-9594-6AD568B2E8B9}"/>
              </a:ext>
            </a:extLst>
          </p:cNvPr>
          <p:cNvGrpSpPr/>
          <p:nvPr/>
        </p:nvGrpSpPr>
        <p:grpSpPr>
          <a:xfrm>
            <a:off x="266330" y="4616562"/>
            <a:ext cx="4305669" cy="1988666"/>
            <a:chOff x="498629" y="4095501"/>
            <a:chExt cx="5289611" cy="1833831"/>
          </a:xfrm>
        </p:grpSpPr>
        <p:pic>
          <p:nvPicPr>
            <p:cNvPr id="1030" name="Picture 6">
              <a:extLst>
                <a:ext uri="{FF2B5EF4-FFF2-40B4-BE49-F238E27FC236}">
                  <a16:creationId xmlns:a16="http://schemas.microsoft.com/office/drawing/2014/main" id="{BBF70355-994C-4A32-A119-8A8BF3770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517" y="4095501"/>
              <a:ext cx="3648723" cy="18338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1FA855-AA32-4BD6-8321-F695F0A2AED5}"/>
                </a:ext>
              </a:extLst>
            </p:cNvPr>
            <p:cNvSpPr txBox="1"/>
            <p:nvPr/>
          </p:nvSpPr>
          <p:spPr>
            <a:xfrm>
              <a:off x="498629" y="4606646"/>
              <a:ext cx="1509204" cy="677108"/>
            </a:xfrm>
            <a:prstGeom prst="rect">
              <a:avLst/>
            </a:prstGeom>
            <a:noFill/>
          </p:spPr>
          <p:txBody>
            <a:bodyPr wrap="square" rtlCol="0">
              <a:spAutoFit/>
            </a:bodyPr>
            <a:lstStyle/>
            <a:p>
              <a:r>
                <a:rPr lang="en-US" sz="1350"/>
                <a:t>How about here?</a:t>
              </a:r>
            </a:p>
          </p:txBody>
        </p:sp>
      </p:grpSp>
      <p:grpSp>
        <p:nvGrpSpPr>
          <p:cNvPr id="12" name="Group 11">
            <a:extLst>
              <a:ext uri="{FF2B5EF4-FFF2-40B4-BE49-F238E27FC236}">
                <a16:creationId xmlns:a16="http://schemas.microsoft.com/office/drawing/2014/main" id="{3FBB26C0-74F1-4F3C-B24F-FDE216EA6997}"/>
              </a:ext>
            </a:extLst>
          </p:cNvPr>
          <p:cNvGrpSpPr/>
          <p:nvPr/>
        </p:nvGrpSpPr>
        <p:grpSpPr>
          <a:xfrm>
            <a:off x="5063366" y="4252034"/>
            <a:ext cx="3656427" cy="2177937"/>
            <a:chOff x="6676008" y="3899554"/>
            <a:chExt cx="4368400" cy="2225727"/>
          </a:xfrm>
        </p:grpSpPr>
        <p:pic>
          <p:nvPicPr>
            <p:cNvPr id="1036" name="Picture 12">
              <a:extLst>
                <a:ext uri="{FF2B5EF4-FFF2-40B4-BE49-F238E27FC236}">
                  <a16:creationId xmlns:a16="http://schemas.microsoft.com/office/drawing/2014/main" id="{5695E76C-6DD2-4D35-8585-44D2F12FC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817" y="3899554"/>
              <a:ext cx="3338591" cy="2225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D271D32-DE29-4E38-8704-3A16BAFD7637}"/>
                </a:ext>
              </a:extLst>
            </p:cNvPr>
            <p:cNvSpPr txBox="1"/>
            <p:nvPr/>
          </p:nvSpPr>
          <p:spPr>
            <a:xfrm>
              <a:off x="6676008" y="5012415"/>
              <a:ext cx="949911" cy="400109"/>
            </a:xfrm>
            <a:prstGeom prst="rect">
              <a:avLst/>
            </a:prstGeom>
            <a:noFill/>
          </p:spPr>
          <p:txBody>
            <a:bodyPr wrap="square" rtlCol="0">
              <a:spAutoFit/>
            </a:bodyPr>
            <a:lstStyle/>
            <a:p>
              <a:r>
                <a:rPr lang="en-US" sz="1350"/>
                <a:t>Here?</a:t>
              </a:r>
            </a:p>
          </p:txBody>
        </p:sp>
      </p:grpSp>
    </p:spTree>
    <p:extLst>
      <p:ext uri="{BB962C8B-B14F-4D97-AF65-F5344CB8AC3E}">
        <p14:creationId xmlns:p14="http://schemas.microsoft.com/office/powerpoint/2010/main" val="145582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A336FA-2939-48AE-9A52-8DC9FA86FC6E}"/>
              </a:ext>
            </a:extLst>
          </p:cNvPr>
          <p:cNvSpPr/>
          <p:nvPr/>
        </p:nvSpPr>
        <p:spPr>
          <a:xfrm>
            <a:off x="373972" y="659128"/>
            <a:ext cx="8252423" cy="369332"/>
          </a:xfrm>
          <a:prstGeom prst="rect">
            <a:avLst/>
          </a:prstGeom>
        </p:spPr>
        <p:txBody>
          <a:bodyPr wrap="square">
            <a:spAutoFit/>
          </a:bodyPr>
          <a:lstStyle/>
          <a:p>
            <a:r>
              <a:rPr lang="en-US" altLang="es-ES" b="1" dirty="0"/>
              <a:t>OSHA</a:t>
            </a:r>
            <a:r>
              <a:rPr lang="en-US" altLang="es-ES" dirty="0"/>
              <a:t> </a:t>
            </a:r>
            <a:r>
              <a:rPr lang="en-US" altLang="es-ES" b="1" dirty="0"/>
              <a:t>defines</a:t>
            </a:r>
            <a:r>
              <a:rPr lang="en-US" altLang="es-ES" dirty="0"/>
              <a:t> </a:t>
            </a:r>
            <a:r>
              <a:rPr lang="en-US" altLang="es-ES" b="1" dirty="0"/>
              <a:t>Confined</a:t>
            </a:r>
            <a:r>
              <a:rPr lang="en-US" altLang="es-ES" dirty="0"/>
              <a:t> </a:t>
            </a:r>
            <a:r>
              <a:rPr lang="en-US" altLang="es-ES" b="1" dirty="0"/>
              <a:t>Space as</a:t>
            </a:r>
            <a:r>
              <a:rPr lang="en-US" b="1" dirty="0"/>
              <a:t> a space that:</a:t>
            </a:r>
          </a:p>
        </p:txBody>
      </p:sp>
      <p:sp>
        <p:nvSpPr>
          <p:cNvPr id="7" name="Rectangle 6">
            <a:extLst>
              <a:ext uri="{FF2B5EF4-FFF2-40B4-BE49-F238E27FC236}">
                <a16:creationId xmlns:a16="http://schemas.microsoft.com/office/drawing/2014/main" id="{0ACE1D44-AA27-43DC-94D6-1BAF2E057A17}"/>
              </a:ext>
            </a:extLst>
          </p:cNvPr>
          <p:cNvSpPr/>
          <p:nvPr/>
        </p:nvSpPr>
        <p:spPr>
          <a:xfrm>
            <a:off x="301813" y="3196279"/>
            <a:ext cx="1449436" cy="424732"/>
          </a:xfrm>
          <a:prstGeom prst="rect">
            <a:avLst/>
          </a:prstGeom>
        </p:spPr>
        <p:txBody>
          <a:bodyPr wrap="none">
            <a:spAutoFit/>
          </a:bodyPr>
          <a:lstStyle/>
          <a:p>
            <a:pPr>
              <a:lnSpc>
                <a:spcPct val="90000"/>
              </a:lnSpc>
            </a:pPr>
            <a:r>
              <a:rPr lang="en-US" altLang="es-ES" sz="2400" b="1" dirty="0">
                <a:solidFill>
                  <a:schemeClr val="accent6">
                    <a:lumMod val="50000"/>
                  </a:schemeClr>
                </a:solidFill>
                <a:latin typeface="Zurich Cn BT"/>
              </a:rPr>
              <a:t>Examples</a:t>
            </a:r>
            <a:r>
              <a:rPr lang="en-US" altLang="es-ES" b="1" dirty="0">
                <a:solidFill>
                  <a:schemeClr val="accent6">
                    <a:lumMod val="50000"/>
                  </a:schemeClr>
                </a:solidFill>
                <a:latin typeface="Zurich Cn BT"/>
              </a:rPr>
              <a:t>:</a:t>
            </a:r>
          </a:p>
        </p:txBody>
      </p:sp>
      <p:sp>
        <p:nvSpPr>
          <p:cNvPr id="8" name="Rectangle 7">
            <a:extLst>
              <a:ext uri="{FF2B5EF4-FFF2-40B4-BE49-F238E27FC236}">
                <a16:creationId xmlns:a16="http://schemas.microsoft.com/office/drawing/2014/main" id="{CCF9CBA6-7345-4B31-BA65-816E9D8EA3CC}"/>
              </a:ext>
            </a:extLst>
          </p:cNvPr>
          <p:cNvSpPr/>
          <p:nvPr/>
        </p:nvSpPr>
        <p:spPr>
          <a:xfrm>
            <a:off x="301813" y="3675345"/>
            <a:ext cx="1590118" cy="1754326"/>
          </a:xfrm>
          <a:prstGeom prst="rect">
            <a:avLst/>
          </a:prstGeom>
        </p:spPr>
        <p:txBody>
          <a:bodyPr wrap="square">
            <a:spAutoFit/>
          </a:bodyPr>
          <a:lstStyle/>
          <a:p>
            <a:pPr>
              <a:lnSpc>
                <a:spcPct val="90000"/>
              </a:lnSpc>
            </a:pPr>
            <a:r>
              <a:rPr lang="en-US" altLang="es-ES" sz="2000" b="1" dirty="0">
                <a:solidFill>
                  <a:srgbClr val="000066"/>
                </a:solidFill>
                <a:latin typeface="Zurich BT"/>
              </a:rPr>
              <a:t>Boilers</a:t>
            </a:r>
          </a:p>
          <a:p>
            <a:pPr>
              <a:lnSpc>
                <a:spcPct val="90000"/>
              </a:lnSpc>
            </a:pPr>
            <a:r>
              <a:rPr lang="en-US" altLang="es-ES" sz="2000" b="1" dirty="0">
                <a:solidFill>
                  <a:srgbClr val="000066"/>
                </a:solidFill>
                <a:latin typeface="Zurich BT"/>
              </a:rPr>
              <a:t>Sewers</a:t>
            </a:r>
          </a:p>
          <a:p>
            <a:pPr>
              <a:lnSpc>
                <a:spcPct val="90000"/>
              </a:lnSpc>
            </a:pPr>
            <a:r>
              <a:rPr lang="en-US" altLang="es-ES" sz="2000" b="1" dirty="0">
                <a:solidFill>
                  <a:srgbClr val="000066"/>
                </a:solidFill>
                <a:latin typeface="Zurich BT"/>
              </a:rPr>
              <a:t>Tunnels</a:t>
            </a:r>
          </a:p>
          <a:p>
            <a:pPr>
              <a:lnSpc>
                <a:spcPct val="90000"/>
              </a:lnSpc>
            </a:pPr>
            <a:r>
              <a:rPr lang="en-US" altLang="es-ES" sz="2000" b="1" dirty="0">
                <a:solidFill>
                  <a:srgbClr val="000066"/>
                </a:solidFill>
                <a:latin typeface="Zurich BT"/>
              </a:rPr>
              <a:t>Manholes</a:t>
            </a:r>
          </a:p>
          <a:p>
            <a:pPr>
              <a:lnSpc>
                <a:spcPct val="90000"/>
              </a:lnSpc>
            </a:pPr>
            <a:r>
              <a:rPr lang="en-US" altLang="es-ES" sz="2000" b="1" dirty="0">
                <a:solidFill>
                  <a:srgbClr val="000066"/>
                </a:solidFill>
                <a:latin typeface="Zurich BT"/>
              </a:rPr>
              <a:t>Tank cars</a:t>
            </a:r>
          </a:p>
          <a:p>
            <a:pPr>
              <a:lnSpc>
                <a:spcPct val="90000"/>
              </a:lnSpc>
            </a:pPr>
            <a:r>
              <a:rPr lang="en-US" altLang="es-ES" sz="2000" b="1" dirty="0">
                <a:solidFill>
                  <a:srgbClr val="000066"/>
                </a:solidFill>
                <a:latin typeface="Zurich BT"/>
              </a:rPr>
              <a:t>Diked areas</a:t>
            </a:r>
          </a:p>
        </p:txBody>
      </p:sp>
      <p:sp>
        <p:nvSpPr>
          <p:cNvPr id="9" name="Rectangle 8">
            <a:extLst>
              <a:ext uri="{FF2B5EF4-FFF2-40B4-BE49-F238E27FC236}">
                <a16:creationId xmlns:a16="http://schemas.microsoft.com/office/drawing/2014/main" id="{73B05543-50DE-4F59-A1E8-5D68DF36786A}"/>
              </a:ext>
            </a:extLst>
          </p:cNvPr>
          <p:cNvSpPr/>
          <p:nvPr/>
        </p:nvSpPr>
        <p:spPr>
          <a:xfrm>
            <a:off x="2575262" y="3675345"/>
            <a:ext cx="4572000" cy="1754326"/>
          </a:xfrm>
          <a:prstGeom prst="rect">
            <a:avLst/>
          </a:prstGeom>
        </p:spPr>
        <p:txBody>
          <a:bodyPr>
            <a:spAutoFit/>
          </a:bodyPr>
          <a:lstStyle/>
          <a:p>
            <a:pPr>
              <a:lnSpc>
                <a:spcPct val="90000"/>
              </a:lnSpc>
            </a:pPr>
            <a:r>
              <a:rPr lang="en-US" altLang="es-ES" sz="2000" b="1" dirty="0">
                <a:solidFill>
                  <a:srgbClr val="000066"/>
                </a:solidFill>
                <a:latin typeface="Zurich BT"/>
              </a:rPr>
              <a:t>Storage bins</a:t>
            </a:r>
          </a:p>
          <a:p>
            <a:pPr>
              <a:lnSpc>
                <a:spcPct val="90000"/>
              </a:lnSpc>
            </a:pPr>
            <a:r>
              <a:rPr lang="en-US" altLang="es-ES" sz="2000" b="1" dirty="0">
                <a:solidFill>
                  <a:srgbClr val="000066"/>
                </a:solidFill>
                <a:latin typeface="Zurich BT"/>
              </a:rPr>
              <a:t>Vaults</a:t>
            </a:r>
          </a:p>
          <a:p>
            <a:pPr>
              <a:lnSpc>
                <a:spcPct val="90000"/>
              </a:lnSpc>
            </a:pPr>
            <a:r>
              <a:rPr lang="en-US" altLang="es-ES" sz="2000" b="1" dirty="0">
                <a:solidFill>
                  <a:srgbClr val="000066"/>
                </a:solidFill>
                <a:latin typeface="Zurich BT"/>
              </a:rPr>
              <a:t>Wells</a:t>
            </a:r>
          </a:p>
          <a:p>
            <a:pPr>
              <a:lnSpc>
                <a:spcPct val="90000"/>
              </a:lnSpc>
            </a:pPr>
            <a:r>
              <a:rPr lang="en-US" altLang="es-ES" sz="2000" b="1" dirty="0">
                <a:solidFill>
                  <a:srgbClr val="000066"/>
                </a:solidFill>
                <a:latin typeface="Zurich BT"/>
              </a:rPr>
              <a:t>Pumping stations</a:t>
            </a:r>
          </a:p>
          <a:p>
            <a:pPr>
              <a:lnSpc>
                <a:spcPct val="90000"/>
              </a:lnSpc>
            </a:pPr>
            <a:r>
              <a:rPr lang="en-US" altLang="es-ES" sz="2000" b="1" dirty="0">
                <a:solidFill>
                  <a:srgbClr val="000066"/>
                </a:solidFill>
                <a:latin typeface="Zurich BT"/>
              </a:rPr>
              <a:t>Water meter chambers</a:t>
            </a:r>
          </a:p>
          <a:p>
            <a:pPr>
              <a:lnSpc>
                <a:spcPct val="90000"/>
              </a:lnSpc>
            </a:pPr>
            <a:r>
              <a:rPr lang="en-US" altLang="es-ES" sz="2000" b="1" dirty="0">
                <a:solidFill>
                  <a:srgbClr val="000066"/>
                </a:solidFill>
                <a:latin typeface="Zurich BT"/>
              </a:rPr>
              <a:t>Pits</a:t>
            </a:r>
            <a:endParaRPr lang="en-US" altLang="es-ES" sz="2000" b="1" dirty="0">
              <a:solidFill>
                <a:srgbClr val="333399"/>
              </a:solidFill>
              <a:latin typeface="Zurich BT"/>
            </a:endParaRPr>
          </a:p>
        </p:txBody>
      </p:sp>
      <p:pic>
        <p:nvPicPr>
          <p:cNvPr id="1026" name="Picture 2">
            <a:extLst>
              <a:ext uri="{FF2B5EF4-FFF2-40B4-BE49-F238E27FC236}">
                <a16:creationId xmlns:a16="http://schemas.microsoft.com/office/drawing/2014/main" id="{EF56AC55-FE59-48D5-B1D1-852E23DCA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033" y="3162440"/>
            <a:ext cx="3434900" cy="2996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15E279-1E78-4EBE-91D3-E3B8BB04AD17}"/>
              </a:ext>
            </a:extLst>
          </p:cNvPr>
          <p:cNvSpPr txBox="1"/>
          <p:nvPr/>
        </p:nvSpPr>
        <p:spPr>
          <a:xfrm>
            <a:off x="301813" y="1029736"/>
            <a:ext cx="8555855" cy="646331"/>
          </a:xfrm>
          <a:prstGeom prst="rect">
            <a:avLst/>
          </a:prstGeom>
          <a:noFill/>
        </p:spPr>
        <p:txBody>
          <a:bodyPr wrap="square" rtlCol="0">
            <a:spAutoFit/>
          </a:bodyPr>
          <a:lstStyle/>
          <a:p>
            <a:r>
              <a:rPr lang="en-US" dirty="0">
                <a:solidFill>
                  <a:srgbClr val="FF0000"/>
                </a:solidFill>
              </a:rPr>
              <a:t>(1) Is large enough and so configured that an employee can bodily enter and perform assigned work; and</a:t>
            </a:r>
          </a:p>
        </p:txBody>
      </p:sp>
      <p:sp>
        <p:nvSpPr>
          <p:cNvPr id="3" name="TextBox 2">
            <a:extLst>
              <a:ext uri="{FF2B5EF4-FFF2-40B4-BE49-F238E27FC236}">
                <a16:creationId xmlns:a16="http://schemas.microsoft.com/office/drawing/2014/main" id="{C486D743-E895-4DBE-84D3-90F56E6C14F2}"/>
              </a:ext>
            </a:extLst>
          </p:cNvPr>
          <p:cNvSpPr txBox="1"/>
          <p:nvPr/>
        </p:nvSpPr>
        <p:spPr>
          <a:xfrm>
            <a:off x="301813" y="1665572"/>
            <a:ext cx="8609120" cy="369332"/>
          </a:xfrm>
          <a:prstGeom prst="rect">
            <a:avLst/>
          </a:prstGeom>
          <a:noFill/>
        </p:spPr>
        <p:txBody>
          <a:bodyPr wrap="square" rtlCol="0">
            <a:spAutoFit/>
          </a:bodyPr>
          <a:lstStyle/>
          <a:p>
            <a:r>
              <a:rPr lang="en-US" dirty="0">
                <a:solidFill>
                  <a:srgbClr val="FF0000"/>
                </a:solidFill>
              </a:rPr>
              <a:t>(2) Has limited or restricted means for entry or exit, and</a:t>
            </a:r>
          </a:p>
        </p:txBody>
      </p:sp>
      <p:sp>
        <p:nvSpPr>
          <p:cNvPr id="10" name="TextBox 9">
            <a:extLst>
              <a:ext uri="{FF2B5EF4-FFF2-40B4-BE49-F238E27FC236}">
                <a16:creationId xmlns:a16="http://schemas.microsoft.com/office/drawing/2014/main" id="{177A8A8D-54BB-4063-9A8D-FD298B9F6796}"/>
              </a:ext>
            </a:extLst>
          </p:cNvPr>
          <p:cNvSpPr txBox="1"/>
          <p:nvPr/>
        </p:nvSpPr>
        <p:spPr>
          <a:xfrm>
            <a:off x="308117" y="2071137"/>
            <a:ext cx="5470514" cy="369332"/>
          </a:xfrm>
          <a:prstGeom prst="rect">
            <a:avLst/>
          </a:prstGeom>
          <a:noFill/>
        </p:spPr>
        <p:txBody>
          <a:bodyPr wrap="square" rtlCol="0">
            <a:spAutoFit/>
          </a:bodyPr>
          <a:lstStyle/>
          <a:p>
            <a:r>
              <a:rPr lang="en-US" dirty="0">
                <a:solidFill>
                  <a:srgbClr val="FF0000"/>
                </a:solidFill>
              </a:rPr>
              <a:t>(3) Is not designed for continuous employee occupancy.</a:t>
            </a:r>
          </a:p>
        </p:txBody>
      </p:sp>
      <p:sp>
        <p:nvSpPr>
          <p:cNvPr id="6" name="TextBox 5">
            <a:extLst>
              <a:ext uri="{FF2B5EF4-FFF2-40B4-BE49-F238E27FC236}">
                <a16:creationId xmlns:a16="http://schemas.microsoft.com/office/drawing/2014/main" id="{C41FC3E9-FBA2-4D48-ADAD-4DF16A7A1ED9}"/>
              </a:ext>
            </a:extLst>
          </p:cNvPr>
          <p:cNvSpPr txBox="1"/>
          <p:nvPr/>
        </p:nvSpPr>
        <p:spPr>
          <a:xfrm>
            <a:off x="373972" y="5675204"/>
            <a:ext cx="4680192" cy="400110"/>
          </a:xfrm>
          <a:prstGeom prst="rect">
            <a:avLst/>
          </a:prstGeom>
          <a:noFill/>
        </p:spPr>
        <p:txBody>
          <a:bodyPr wrap="none" rtlCol="0">
            <a:spAutoFit/>
          </a:bodyPr>
          <a:lstStyle/>
          <a:p>
            <a:r>
              <a:rPr lang="en-US" sz="2000" b="1" dirty="0"/>
              <a:t>Let’s take a deeper look at 1, 2, and 3. </a:t>
            </a:r>
          </a:p>
        </p:txBody>
      </p:sp>
      <p:sp>
        <p:nvSpPr>
          <p:cNvPr id="12" name="TextBox 11">
            <a:extLst>
              <a:ext uri="{FF2B5EF4-FFF2-40B4-BE49-F238E27FC236}">
                <a16:creationId xmlns:a16="http://schemas.microsoft.com/office/drawing/2014/main" id="{5A30EDA0-FBCB-4A52-BC06-01F203D53ADC}"/>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
        <p:nvSpPr>
          <p:cNvPr id="4" name="TextBox 3">
            <a:extLst>
              <a:ext uri="{FF2B5EF4-FFF2-40B4-BE49-F238E27FC236}">
                <a16:creationId xmlns:a16="http://schemas.microsoft.com/office/drawing/2014/main" id="{1BC6C901-DAC1-4D90-A47B-C41C1C49D071}"/>
              </a:ext>
            </a:extLst>
          </p:cNvPr>
          <p:cNvSpPr txBox="1"/>
          <p:nvPr/>
        </p:nvSpPr>
        <p:spPr>
          <a:xfrm>
            <a:off x="301813" y="2599869"/>
            <a:ext cx="5841920" cy="369332"/>
          </a:xfrm>
          <a:prstGeom prst="rect">
            <a:avLst/>
          </a:prstGeom>
          <a:noFill/>
        </p:spPr>
        <p:txBody>
          <a:bodyPr wrap="none" rtlCol="0">
            <a:spAutoFit/>
          </a:bodyPr>
          <a:lstStyle/>
          <a:p>
            <a:r>
              <a:rPr lang="en-US" b="1" dirty="0">
                <a:solidFill>
                  <a:srgbClr val="FF0000"/>
                </a:solidFill>
              </a:rPr>
              <a:t>Must have all 3 of these to be classified as a confined space</a:t>
            </a:r>
          </a:p>
        </p:txBody>
      </p:sp>
    </p:spTree>
    <p:extLst>
      <p:ext uri="{BB962C8B-B14F-4D97-AF65-F5344CB8AC3E}">
        <p14:creationId xmlns:p14="http://schemas.microsoft.com/office/powerpoint/2010/main" val="366397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P spid="3" grpId="0"/>
      <p:bldP spid="10"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FF8BDE-8C6F-4B89-A220-645A452E2D68}"/>
              </a:ext>
            </a:extLst>
          </p:cNvPr>
          <p:cNvSpPr txBox="1"/>
          <p:nvPr/>
        </p:nvSpPr>
        <p:spPr>
          <a:xfrm>
            <a:off x="115827" y="934870"/>
            <a:ext cx="5811206" cy="461665"/>
          </a:xfrm>
          <a:prstGeom prst="rect">
            <a:avLst/>
          </a:prstGeom>
          <a:noFill/>
        </p:spPr>
        <p:txBody>
          <a:bodyPr wrap="none" rtlCol="0">
            <a:spAutoFit/>
          </a:bodyPr>
          <a:lstStyle/>
          <a:p>
            <a:pPr lvl="1"/>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1. 	Large enough for bodily entry:</a:t>
            </a:r>
          </a:p>
        </p:txBody>
      </p:sp>
      <p:sp>
        <p:nvSpPr>
          <p:cNvPr id="4" name="TextBox 3">
            <a:extLst>
              <a:ext uri="{FF2B5EF4-FFF2-40B4-BE49-F238E27FC236}">
                <a16:creationId xmlns:a16="http://schemas.microsoft.com/office/drawing/2014/main" id="{3A1C5077-D239-4F3B-9C91-C4057F6742A6}"/>
              </a:ext>
            </a:extLst>
          </p:cNvPr>
          <p:cNvSpPr txBox="1"/>
          <p:nvPr/>
        </p:nvSpPr>
        <p:spPr>
          <a:xfrm>
            <a:off x="673553" y="1468588"/>
            <a:ext cx="4353308" cy="415498"/>
          </a:xfrm>
          <a:prstGeom prst="rect">
            <a:avLst/>
          </a:prstGeom>
          <a:noFill/>
        </p:spPr>
        <p:txBody>
          <a:bodyPr wrap="none" rtlCol="0">
            <a:spAutoFit/>
          </a:bodyPr>
          <a:lstStyle/>
          <a:p>
            <a:pPr marL="214313" indent="-214313">
              <a:buFont typeface="Courier New" panose="02070309020205020404" pitchFamily="49" charset="0"/>
              <a:buChar char="o"/>
            </a:pPr>
            <a:r>
              <a:rPr lang="en-US" sz="2100" dirty="0">
                <a:latin typeface="Tahoma" panose="020B0604030504040204" pitchFamily="34" charset="0"/>
                <a:ea typeface="Tahoma" panose="020B0604030504040204" pitchFamily="34" charset="0"/>
                <a:cs typeface="Tahoma" panose="020B0604030504040204" pitchFamily="34" charset="0"/>
              </a:rPr>
              <a:t>A person can fit inside the space.</a:t>
            </a:r>
          </a:p>
        </p:txBody>
      </p:sp>
      <p:sp>
        <p:nvSpPr>
          <p:cNvPr id="16" name="TextBox 15">
            <a:extLst>
              <a:ext uri="{FF2B5EF4-FFF2-40B4-BE49-F238E27FC236}">
                <a16:creationId xmlns:a16="http://schemas.microsoft.com/office/drawing/2014/main" id="{288E8735-08B7-46C5-88D4-CA1C6F1AB33E}"/>
              </a:ext>
            </a:extLst>
          </p:cNvPr>
          <p:cNvSpPr txBox="1"/>
          <p:nvPr/>
        </p:nvSpPr>
        <p:spPr>
          <a:xfrm>
            <a:off x="142414" y="2043499"/>
            <a:ext cx="5415585" cy="646331"/>
          </a:xfrm>
          <a:prstGeom prst="rect">
            <a:avLst/>
          </a:prstGeom>
          <a:noFill/>
        </p:spPr>
        <p:txBody>
          <a:bodyPr wrap="none" lIns="68580" tIns="34290" rIns="68580" bIns="34290" rtlCol="0" anchor="t">
            <a:spAutoFit/>
          </a:bodyPr>
          <a:lstStyle/>
          <a:p>
            <a:pPr lvl="1"/>
            <a:r>
              <a:rPr lang="en-US" sz="2400" b="1" dirty="0">
                <a:solidFill>
                  <a:srgbClr val="FF0000"/>
                </a:solidFill>
                <a:latin typeface="Tahoma"/>
                <a:ea typeface="Tahoma"/>
                <a:cs typeface="Tahoma"/>
              </a:rPr>
              <a:t>2.     Limited entrance and exit:</a:t>
            </a:r>
          </a:p>
          <a:p>
            <a:pPr lvl="1"/>
            <a:r>
              <a:rPr lang="en-US" sz="135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18" name="TextBox 17">
            <a:extLst>
              <a:ext uri="{FF2B5EF4-FFF2-40B4-BE49-F238E27FC236}">
                <a16:creationId xmlns:a16="http://schemas.microsoft.com/office/drawing/2014/main" id="{0B480D8B-2993-466B-930A-E23418B38C00}"/>
              </a:ext>
            </a:extLst>
          </p:cNvPr>
          <p:cNvSpPr txBox="1"/>
          <p:nvPr/>
        </p:nvSpPr>
        <p:spPr>
          <a:xfrm>
            <a:off x="673553" y="2641494"/>
            <a:ext cx="4268348" cy="415498"/>
          </a:xfrm>
          <a:prstGeom prst="rect">
            <a:avLst/>
          </a:prstGeom>
          <a:noFill/>
        </p:spPr>
        <p:txBody>
          <a:bodyPr wrap="none" rtlCol="0">
            <a:spAutoFit/>
          </a:bodyPr>
          <a:lstStyle/>
          <a:p>
            <a:pPr marL="214313" indent="-214313">
              <a:buFont typeface="Courier New" panose="02070309020205020404" pitchFamily="49" charset="0"/>
              <a:buChar char="o"/>
            </a:pPr>
            <a:r>
              <a:rPr lang="en-US" sz="2100" dirty="0">
                <a:latin typeface="Tahoma" panose="020B0604030504040204" pitchFamily="34" charset="0"/>
                <a:ea typeface="Tahoma" panose="020B0604030504040204" pitchFamily="34" charset="0"/>
                <a:cs typeface="Tahoma" panose="020B0604030504040204" pitchFamily="34" charset="0"/>
              </a:rPr>
              <a:t>The need to use a ladder to exit</a:t>
            </a:r>
            <a:r>
              <a:rPr lang="en-US" sz="1350" dirty="0">
                <a:latin typeface="Tahoma" panose="020B0604030504040204" pitchFamily="34" charset="0"/>
                <a:ea typeface="Tahoma" panose="020B0604030504040204" pitchFamily="34" charset="0"/>
                <a:cs typeface="Tahoma" panose="020B0604030504040204" pitchFamily="34" charset="0"/>
              </a:rPr>
              <a:t>.</a:t>
            </a:r>
          </a:p>
        </p:txBody>
      </p:sp>
      <p:sp>
        <p:nvSpPr>
          <p:cNvPr id="20" name="TextBox 19">
            <a:extLst>
              <a:ext uri="{FF2B5EF4-FFF2-40B4-BE49-F238E27FC236}">
                <a16:creationId xmlns:a16="http://schemas.microsoft.com/office/drawing/2014/main" id="{3B01B13B-8C0C-4311-985B-436AF3A17736}"/>
              </a:ext>
            </a:extLst>
          </p:cNvPr>
          <p:cNvSpPr txBox="1"/>
          <p:nvPr/>
        </p:nvSpPr>
        <p:spPr>
          <a:xfrm>
            <a:off x="291269" y="3429000"/>
            <a:ext cx="8338373" cy="946413"/>
          </a:xfrm>
          <a:prstGeom prst="rect">
            <a:avLst/>
          </a:prstGeom>
          <a:noFill/>
        </p:spPr>
        <p:txBody>
          <a:bodyPr wrap="none" rtlCol="0">
            <a:spAutoFit/>
          </a:bodyPr>
          <a:lstStyle/>
          <a:p>
            <a:pPr marL="557213" lvl="1" indent="-214313">
              <a:buFont typeface="Courier New" panose="02070309020205020404" pitchFamily="49" charset="0"/>
              <a:buChar char="o"/>
            </a:pPr>
            <a:r>
              <a:rPr lang="en-US" sz="2100" dirty="0">
                <a:latin typeface="Tahoma" panose="020B0604030504040204" pitchFamily="34" charset="0"/>
                <a:ea typeface="Tahoma" panose="020B0604030504040204" pitchFamily="34" charset="0"/>
                <a:cs typeface="Tahoma" panose="020B0604030504040204" pitchFamily="34" charset="0"/>
              </a:rPr>
              <a:t>A door that is difficult to open or a doorway that is too small to </a:t>
            </a:r>
          </a:p>
          <a:p>
            <a:pPr lvl="1"/>
            <a:r>
              <a:rPr lang="en-US" sz="2100" dirty="0">
                <a:latin typeface="Tahoma" panose="020B0604030504040204" pitchFamily="34" charset="0"/>
                <a:ea typeface="Tahoma" panose="020B0604030504040204" pitchFamily="34" charset="0"/>
                <a:cs typeface="Tahoma" panose="020B0604030504040204" pitchFamily="34" charset="0"/>
              </a:rPr>
              <a:t>  exit walking upright</a:t>
            </a:r>
            <a:r>
              <a:rPr lang="en-US" sz="1350" dirty="0">
                <a:latin typeface="Tahoma" panose="020B0604030504040204" pitchFamily="34" charset="0"/>
                <a:ea typeface="Tahoma" panose="020B0604030504040204" pitchFamily="34" charset="0"/>
                <a:cs typeface="Tahoma" panose="020B0604030504040204" pitchFamily="34" charset="0"/>
              </a:rPr>
              <a:t>.</a:t>
            </a:r>
          </a:p>
          <a:p>
            <a:pPr lvl="1"/>
            <a:endParaRPr lang="en-US"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D7034BF5-632F-448F-84D6-3B025ECDF03F}"/>
              </a:ext>
            </a:extLst>
          </p:cNvPr>
          <p:cNvSpPr txBox="1"/>
          <p:nvPr/>
        </p:nvSpPr>
        <p:spPr>
          <a:xfrm>
            <a:off x="673553" y="4551318"/>
            <a:ext cx="7956089" cy="738664"/>
          </a:xfrm>
          <a:prstGeom prst="rect">
            <a:avLst/>
          </a:prstGeom>
          <a:noFill/>
        </p:spPr>
        <p:txBody>
          <a:bodyPr wrap="none" rtlCol="0">
            <a:spAutoFit/>
          </a:bodyPr>
          <a:lstStyle/>
          <a:p>
            <a:pPr marL="214313" indent="-214313">
              <a:buFont typeface="Courier New" panose="02070309020205020404" pitchFamily="49" charset="0"/>
              <a:buChar char="o"/>
            </a:pPr>
            <a:r>
              <a:rPr lang="en-US" sz="2100" dirty="0">
                <a:latin typeface="Tahoma" panose="020B0604030504040204" pitchFamily="34" charset="0"/>
                <a:ea typeface="Tahoma" panose="020B0604030504040204" pitchFamily="34" charset="0"/>
                <a:cs typeface="Tahoma" panose="020B0604030504040204" pitchFamily="34" charset="0"/>
              </a:rPr>
              <a:t>Obstructions such as pipes, conduit, or materials that a worker </a:t>
            </a:r>
          </a:p>
          <a:p>
            <a:r>
              <a:rPr lang="en-US" sz="2100" dirty="0">
                <a:latin typeface="Tahoma" panose="020B0604030504040204" pitchFamily="34" charset="0"/>
                <a:ea typeface="Tahoma" panose="020B0604030504040204" pitchFamily="34" charset="0"/>
                <a:cs typeface="Tahoma" panose="020B0604030504040204" pitchFamily="34" charset="0"/>
              </a:rPr>
              <a:t>   would need to crawl over or squeeze around</a:t>
            </a:r>
            <a:r>
              <a:rPr lang="en-US" sz="1350" dirty="0">
                <a:latin typeface="Tahoma" panose="020B0604030504040204" pitchFamily="34" charset="0"/>
                <a:ea typeface="Tahoma" panose="020B0604030504040204" pitchFamily="34" charset="0"/>
                <a:cs typeface="Tahoma" panose="020B0604030504040204" pitchFamily="34" charset="0"/>
              </a:rPr>
              <a:t>. </a:t>
            </a:r>
          </a:p>
        </p:txBody>
      </p:sp>
      <p:sp>
        <p:nvSpPr>
          <p:cNvPr id="9" name="TextBox 8">
            <a:extLst>
              <a:ext uri="{FF2B5EF4-FFF2-40B4-BE49-F238E27FC236}">
                <a16:creationId xmlns:a16="http://schemas.microsoft.com/office/drawing/2014/main" id="{CA2B27E3-38E3-4517-9BF6-4DA13022540F}"/>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18673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B3795C-8CA8-491D-AC22-0D741AD8224E}"/>
              </a:ext>
            </a:extLst>
          </p:cNvPr>
          <p:cNvSpPr txBox="1"/>
          <p:nvPr/>
        </p:nvSpPr>
        <p:spPr>
          <a:xfrm>
            <a:off x="285198" y="1197548"/>
            <a:ext cx="6521337" cy="415498"/>
          </a:xfrm>
          <a:prstGeom prst="rect">
            <a:avLst/>
          </a:prstGeom>
          <a:noFill/>
        </p:spPr>
        <p:txBody>
          <a:bodyPr wrap="none" rtlCol="0">
            <a:spAutoFit/>
          </a:bodyPr>
          <a:lstStyle/>
          <a:p>
            <a:pPr lvl="1"/>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3.	Not intended for continuous occupancy:</a:t>
            </a:r>
          </a:p>
        </p:txBody>
      </p:sp>
      <p:sp>
        <p:nvSpPr>
          <p:cNvPr id="12" name="TextBox 11">
            <a:extLst>
              <a:ext uri="{FF2B5EF4-FFF2-40B4-BE49-F238E27FC236}">
                <a16:creationId xmlns:a16="http://schemas.microsoft.com/office/drawing/2014/main" id="{70AAF4EA-9C17-4DAE-82FA-16451352F40C}"/>
              </a:ext>
            </a:extLst>
          </p:cNvPr>
          <p:cNvSpPr txBox="1"/>
          <p:nvPr/>
        </p:nvSpPr>
        <p:spPr>
          <a:xfrm>
            <a:off x="433331" y="1692835"/>
            <a:ext cx="8452250" cy="646331"/>
          </a:xfrm>
          <a:prstGeom prst="rect">
            <a:avLst/>
          </a:prstGeom>
          <a:noFill/>
        </p:spPr>
        <p:txBody>
          <a:bodyPr wrap="none" rtlCol="0">
            <a:spAutoFit/>
          </a:bodyPr>
          <a:lstStyle/>
          <a:p>
            <a:pPr marL="214313" indent="-214313">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Space is not designed with features such as ventilation, lighting, and sufficient </a:t>
            </a:r>
          </a:p>
          <a:p>
            <a:r>
              <a:rPr lang="en-US" dirty="0">
                <a:latin typeface="Tahoma" panose="020B0604030504040204" pitchFamily="34" charset="0"/>
                <a:ea typeface="Tahoma" panose="020B0604030504040204" pitchFamily="34" charset="0"/>
                <a:cs typeface="Tahoma" panose="020B0604030504040204" pitchFamily="34" charset="0"/>
              </a:rPr>
              <a:t>   room to work and move around. </a:t>
            </a:r>
          </a:p>
        </p:txBody>
      </p:sp>
      <p:pic>
        <p:nvPicPr>
          <p:cNvPr id="13" name="Picture 4">
            <a:extLst>
              <a:ext uri="{FF2B5EF4-FFF2-40B4-BE49-F238E27FC236}">
                <a16:creationId xmlns:a16="http://schemas.microsoft.com/office/drawing/2014/main" id="{4892283D-AB31-494F-9F2E-D910EFEA6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97" y="2798050"/>
            <a:ext cx="4299199" cy="28624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8AEE7AE-E45F-49EE-A621-E13B2116D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630" y="2798051"/>
            <a:ext cx="3512025" cy="28624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C217EE-CEC2-47C0-AE8F-574C2C356CD9}"/>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7597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72AEB-8E2D-4E5E-840B-0764FD43B07E}"/>
              </a:ext>
            </a:extLst>
          </p:cNvPr>
          <p:cNvSpPr txBox="1"/>
          <p:nvPr/>
        </p:nvSpPr>
        <p:spPr>
          <a:xfrm>
            <a:off x="522083" y="4977929"/>
            <a:ext cx="8049827" cy="1200329"/>
          </a:xfrm>
          <a:prstGeom prst="rect">
            <a:avLst/>
          </a:prstGeom>
          <a:noFill/>
        </p:spPr>
        <p:txBody>
          <a:bodyPr wrap="square" rtlCol="0">
            <a:spAutoFit/>
          </a:bodyPr>
          <a:lstStyle/>
          <a:p>
            <a:r>
              <a:rPr lang="en-US" dirty="0"/>
              <a:t>Other hazards which may exist in confined spaces include falling objects, slips, trip and fall hazards, sloping floors or converging walls, poor lighting, extreme heat or cold, electrical hazards, mechanical hazards, biological hazards, and any other hazard that will prevent a worker from self-rescue. </a:t>
            </a:r>
          </a:p>
        </p:txBody>
      </p:sp>
      <p:sp>
        <p:nvSpPr>
          <p:cNvPr id="3" name="TextBox 2">
            <a:extLst>
              <a:ext uri="{FF2B5EF4-FFF2-40B4-BE49-F238E27FC236}">
                <a16:creationId xmlns:a16="http://schemas.microsoft.com/office/drawing/2014/main" id="{37FAD197-ECF6-4A78-96DE-9CECEBB800D1}"/>
              </a:ext>
            </a:extLst>
          </p:cNvPr>
          <p:cNvSpPr txBox="1"/>
          <p:nvPr/>
        </p:nvSpPr>
        <p:spPr>
          <a:xfrm>
            <a:off x="356967" y="565629"/>
            <a:ext cx="8655058" cy="1200329"/>
          </a:xfrm>
          <a:prstGeom prst="rect">
            <a:avLst/>
          </a:prstGeom>
          <a:noFill/>
        </p:spPr>
        <p:txBody>
          <a:bodyPr wrap="square" rtlCol="0">
            <a:spAutoFit/>
          </a:bodyPr>
          <a:lstStyle/>
          <a:p>
            <a:r>
              <a:rPr lang="en-US" sz="2400" b="1" dirty="0"/>
              <a:t>OSHA defines a </a:t>
            </a:r>
            <a:r>
              <a:rPr lang="en-US" sz="2400" b="1" i="1" dirty="0"/>
              <a:t>Permit-required confined space </a:t>
            </a:r>
            <a:r>
              <a:rPr lang="en-US" sz="2400" dirty="0"/>
              <a:t>(permit space) as a confined space (has all 3 of the previous conditions) and in addition  has one or more of the following characteristics:</a:t>
            </a:r>
          </a:p>
        </p:txBody>
      </p:sp>
      <p:sp>
        <p:nvSpPr>
          <p:cNvPr id="9" name="Rectangle 8">
            <a:extLst>
              <a:ext uri="{FF2B5EF4-FFF2-40B4-BE49-F238E27FC236}">
                <a16:creationId xmlns:a16="http://schemas.microsoft.com/office/drawing/2014/main" id="{19B3F62C-8AF6-405A-A07F-68B7F47CCE50}"/>
              </a:ext>
            </a:extLst>
          </p:cNvPr>
          <p:cNvSpPr/>
          <p:nvPr/>
        </p:nvSpPr>
        <p:spPr>
          <a:xfrm>
            <a:off x="516247" y="2160539"/>
            <a:ext cx="3107967" cy="400110"/>
          </a:xfrm>
          <a:prstGeom prst="rect">
            <a:avLst/>
          </a:prstGeom>
        </p:spPr>
        <p:txBody>
          <a:bodyPr wrap="none">
            <a:spAutoFit/>
          </a:bodyPr>
          <a:lstStyle/>
          <a:p>
            <a:pPr marL="257175" indent="-257175">
              <a:buFont typeface="Arial" panose="020B0604020202020204" pitchFamily="34" charset="0"/>
              <a:buChar char="•"/>
            </a:pPr>
            <a:r>
              <a:rPr lang="en-US" b="1" dirty="0">
                <a:solidFill>
                  <a:srgbClr val="FF0000"/>
                </a:solidFill>
              </a:rPr>
              <a:t>Hazardous </a:t>
            </a:r>
            <a:r>
              <a:rPr lang="en-US" sz="2000" b="1" dirty="0">
                <a:solidFill>
                  <a:srgbClr val="FF0000"/>
                </a:solidFill>
              </a:rPr>
              <a:t>atmosphere</a:t>
            </a:r>
            <a:endParaRPr lang="en-US" b="1" dirty="0">
              <a:solidFill>
                <a:srgbClr val="FF0000"/>
              </a:solidFill>
            </a:endParaRPr>
          </a:p>
        </p:txBody>
      </p:sp>
      <p:sp>
        <p:nvSpPr>
          <p:cNvPr id="10" name="Rectangle 9">
            <a:extLst>
              <a:ext uri="{FF2B5EF4-FFF2-40B4-BE49-F238E27FC236}">
                <a16:creationId xmlns:a16="http://schemas.microsoft.com/office/drawing/2014/main" id="{1DB8D793-8E11-4C90-8ABA-51ECEBD23E47}"/>
              </a:ext>
            </a:extLst>
          </p:cNvPr>
          <p:cNvSpPr/>
          <p:nvPr/>
        </p:nvSpPr>
        <p:spPr>
          <a:xfrm>
            <a:off x="516247" y="2736823"/>
            <a:ext cx="4249881" cy="400110"/>
          </a:xfrm>
          <a:prstGeom prst="rect">
            <a:avLst/>
          </a:prstGeom>
        </p:spPr>
        <p:txBody>
          <a:bodyPr wrap="none">
            <a:spAutoFit/>
          </a:bodyPr>
          <a:lstStyle/>
          <a:p>
            <a:pPr marL="257175" indent="-257175">
              <a:buFont typeface="Arial" panose="020B0604020202020204" pitchFamily="34" charset="0"/>
              <a:buChar char="•"/>
            </a:pPr>
            <a:r>
              <a:rPr lang="en-US" b="1" dirty="0">
                <a:solidFill>
                  <a:srgbClr val="FF0000"/>
                </a:solidFill>
              </a:rPr>
              <a:t>Material </a:t>
            </a:r>
            <a:r>
              <a:rPr lang="en-US" sz="2000" b="1" dirty="0">
                <a:solidFill>
                  <a:srgbClr val="FF0000"/>
                </a:solidFill>
              </a:rPr>
              <a:t>that</a:t>
            </a:r>
            <a:r>
              <a:rPr lang="en-US" b="1" dirty="0">
                <a:solidFill>
                  <a:srgbClr val="FF0000"/>
                </a:solidFill>
              </a:rPr>
              <a:t> could engulf a person</a:t>
            </a:r>
          </a:p>
        </p:txBody>
      </p:sp>
      <p:sp>
        <p:nvSpPr>
          <p:cNvPr id="11" name="Rectangle 10">
            <a:extLst>
              <a:ext uri="{FF2B5EF4-FFF2-40B4-BE49-F238E27FC236}">
                <a16:creationId xmlns:a16="http://schemas.microsoft.com/office/drawing/2014/main" id="{883FD5CE-8251-440D-A9EE-F31FDE8DB88B}"/>
              </a:ext>
            </a:extLst>
          </p:cNvPr>
          <p:cNvSpPr/>
          <p:nvPr/>
        </p:nvSpPr>
        <p:spPr>
          <a:xfrm>
            <a:off x="516247" y="3284808"/>
            <a:ext cx="5586722" cy="400110"/>
          </a:xfrm>
          <a:prstGeom prst="rect">
            <a:avLst/>
          </a:prstGeom>
        </p:spPr>
        <p:txBody>
          <a:bodyPr wrap="none">
            <a:spAutoFit/>
          </a:bodyPr>
          <a:lstStyle/>
          <a:p>
            <a:pPr marL="257175" indent="-257175">
              <a:buFont typeface="Arial" panose="020B0604020202020204" pitchFamily="34" charset="0"/>
              <a:buChar char="•"/>
            </a:pPr>
            <a:r>
              <a:rPr lang="en-US" b="1" dirty="0">
                <a:solidFill>
                  <a:srgbClr val="FF0000"/>
                </a:solidFill>
              </a:rPr>
              <a:t>A </a:t>
            </a:r>
            <a:r>
              <a:rPr lang="en-US" sz="2000" b="1" dirty="0">
                <a:solidFill>
                  <a:srgbClr val="FF0000"/>
                </a:solidFill>
              </a:rPr>
              <a:t>shape</a:t>
            </a:r>
            <a:r>
              <a:rPr lang="en-US" b="1" dirty="0">
                <a:solidFill>
                  <a:srgbClr val="FF0000"/>
                </a:solidFill>
              </a:rPr>
              <a:t> that could trap or asphyxiate someone</a:t>
            </a:r>
          </a:p>
        </p:txBody>
      </p:sp>
      <p:sp>
        <p:nvSpPr>
          <p:cNvPr id="12" name="Rectangle 11">
            <a:extLst>
              <a:ext uri="{FF2B5EF4-FFF2-40B4-BE49-F238E27FC236}">
                <a16:creationId xmlns:a16="http://schemas.microsoft.com/office/drawing/2014/main" id="{A2F24AC5-E7B2-4099-BA8B-EFA974D1FA61}"/>
              </a:ext>
            </a:extLst>
          </p:cNvPr>
          <p:cNvSpPr/>
          <p:nvPr/>
        </p:nvSpPr>
        <p:spPr>
          <a:xfrm>
            <a:off x="516247" y="3894833"/>
            <a:ext cx="4255717" cy="369332"/>
          </a:xfrm>
          <a:prstGeom prst="rect">
            <a:avLst/>
          </a:prstGeom>
        </p:spPr>
        <p:txBody>
          <a:bodyPr wrap="none">
            <a:spAutoFit/>
          </a:bodyPr>
          <a:lstStyle/>
          <a:p>
            <a:pPr marL="257175" indent="-257175">
              <a:buFont typeface="Arial" panose="020B0604020202020204" pitchFamily="34" charset="0"/>
              <a:buChar char="•"/>
            </a:pPr>
            <a:r>
              <a:rPr lang="en-US" b="1" dirty="0">
                <a:solidFill>
                  <a:srgbClr val="FF0000"/>
                </a:solidFill>
              </a:rPr>
              <a:t>Any other recognized safety hazard</a:t>
            </a:r>
          </a:p>
        </p:txBody>
      </p:sp>
      <p:pic>
        <p:nvPicPr>
          <p:cNvPr id="5" name="Picture 4">
            <a:extLst>
              <a:ext uri="{FF2B5EF4-FFF2-40B4-BE49-F238E27FC236}">
                <a16:creationId xmlns:a16="http://schemas.microsoft.com/office/drawing/2014/main" id="{2D2994BD-C829-4F70-AECB-75FB61934A9A}"/>
              </a:ext>
            </a:extLst>
          </p:cNvPr>
          <p:cNvPicPr>
            <a:picLocks noChangeAspect="1"/>
          </p:cNvPicPr>
          <p:nvPr/>
        </p:nvPicPr>
        <p:blipFill>
          <a:blip r:embed="rId2"/>
          <a:stretch>
            <a:fillRect/>
          </a:stretch>
        </p:blipFill>
        <p:spPr>
          <a:xfrm>
            <a:off x="6112382" y="1941236"/>
            <a:ext cx="2899643" cy="2742012"/>
          </a:xfrm>
          <a:prstGeom prst="rect">
            <a:avLst/>
          </a:prstGeom>
        </p:spPr>
      </p:pic>
      <p:sp>
        <p:nvSpPr>
          <p:cNvPr id="13" name="TextBox 12">
            <a:extLst>
              <a:ext uri="{FF2B5EF4-FFF2-40B4-BE49-F238E27FC236}">
                <a16:creationId xmlns:a16="http://schemas.microsoft.com/office/drawing/2014/main" id="{ADDE5D37-8460-4341-9307-ABBBEF076B79}"/>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3276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332DF-3F40-4161-A3E9-94573107D4F5}"/>
              </a:ext>
            </a:extLst>
          </p:cNvPr>
          <p:cNvSpPr/>
          <p:nvPr/>
        </p:nvSpPr>
        <p:spPr>
          <a:xfrm>
            <a:off x="391306" y="804615"/>
            <a:ext cx="3555012" cy="523220"/>
          </a:xfrm>
          <a:prstGeom prst="rect">
            <a:avLst/>
          </a:prstGeom>
        </p:spPr>
        <p:txBody>
          <a:bodyPr wrap="none">
            <a:spAutoFit/>
          </a:bodyPr>
          <a:lstStyle/>
          <a:p>
            <a:r>
              <a:rPr lang="en-US" altLang="es-ES" sz="2800" b="1" i="1" dirty="0"/>
              <a:t>Atmospheric Hazards</a:t>
            </a:r>
          </a:p>
        </p:txBody>
      </p:sp>
      <p:sp>
        <p:nvSpPr>
          <p:cNvPr id="3" name="Rectangle 2">
            <a:extLst>
              <a:ext uri="{FF2B5EF4-FFF2-40B4-BE49-F238E27FC236}">
                <a16:creationId xmlns:a16="http://schemas.microsoft.com/office/drawing/2014/main" id="{BDF189C0-441C-4BF4-9EFD-0330319B5185}"/>
              </a:ext>
            </a:extLst>
          </p:cNvPr>
          <p:cNvSpPr/>
          <p:nvPr/>
        </p:nvSpPr>
        <p:spPr>
          <a:xfrm>
            <a:off x="391306" y="1363564"/>
            <a:ext cx="8674100" cy="828047"/>
          </a:xfrm>
          <a:prstGeom prst="rect">
            <a:avLst/>
          </a:prstGeom>
        </p:spPr>
        <p:txBody>
          <a:bodyPr wrap="square">
            <a:spAutoFit/>
          </a:bodyPr>
          <a:lstStyle/>
          <a:p>
            <a:pPr>
              <a:lnSpc>
                <a:spcPct val="85000"/>
              </a:lnSpc>
            </a:pPr>
            <a:r>
              <a:rPr lang="en-US" altLang="es-ES" sz="2800" b="1" dirty="0">
                <a:solidFill>
                  <a:srgbClr val="FF0000"/>
                </a:solidFill>
                <a:latin typeface="Zurich Cn BT"/>
              </a:rPr>
              <a:t>Atmospheric hazards in permit required confined space are very serious.</a:t>
            </a:r>
          </a:p>
        </p:txBody>
      </p:sp>
      <p:sp>
        <p:nvSpPr>
          <p:cNvPr id="5" name="Rectangle 4">
            <a:extLst>
              <a:ext uri="{FF2B5EF4-FFF2-40B4-BE49-F238E27FC236}">
                <a16:creationId xmlns:a16="http://schemas.microsoft.com/office/drawing/2014/main" id="{E11DDDEC-64A0-4CA8-A687-495B42493377}"/>
              </a:ext>
            </a:extLst>
          </p:cNvPr>
          <p:cNvSpPr/>
          <p:nvPr/>
        </p:nvSpPr>
        <p:spPr>
          <a:xfrm>
            <a:off x="373972" y="2774049"/>
            <a:ext cx="1961114" cy="415498"/>
          </a:xfrm>
          <a:prstGeom prst="rect">
            <a:avLst/>
          </a:prstGeom>
        </p:spPr>
        <p:txBody>
          <a:bodyPr wrap="none">
            <a:spAutoFit/>
          </a:bodyPr>
          <a:lstStyle/>
          <a:p>
            <a:pPr>
              <a:buClr>
                <a:srgbClr val="FF0000"/>
              </a:buClr>
              <a:buSzPct val="70000"/>
            </a:pPr>
            <a:r>
              <a:rPr lang="en-US" altLang="es-ES" sz="2100" b="1">
                <a:solidFill>
                  <a:srgbClr val="000066"/>
                </a:solidFill>
                <a:latin typeface="Zurich Cn BT"/>
              </a:rPr>
              <a:t>- Lack of oxygen</a:t>
            </a:r>
            <a:endParaRPr lang="en-US" altLang="es-ES" sz="2100" b="1">
              <a:solidFill>
                <a:srgbClr val="000066"/>
              </a:solidFill>
              <a:latin typeface="Zurich BT"/>
            </a:endParaRPr>
          </a:p>
        </p:txBody>
      </p:sp>
      <p:pic>
        <p:nvPicPr>
          <p:cNvPr id="6" name="Picture 21" descr="3d">
            <a:extLst>
              <a:ext uri="{FF2B5EF4-FFF2-40B4-BE49-F238E27FC236}">
                <a16:creationId xmlns:a16="http://schemas.microsoft.com/office/drawing/2014/main" id="{CAD659E7-8234-4D7F-AD59-CEA39E601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776" y="2539022"/>
            <a:ext cx="904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C83A12C-6B1A-4D75-A771-B33FA936C807}"/>
              </a:ext>
            </a:extLst>
          </p:cNvPr>
          <p:cNvSpPr/>
          <p:nvPr/>
        </p:nvSpPr>
        <p:spPr>
          <a:xfrm>
            <a:off x="373972" y="3335500"/>
            <a:ext cx="2513573" cy="415498"/>
          </a:xfrm>
          <a:prstGeom prst="rect">
            <a:avLst/>
          </a:prstGeom>
        </p:spPr>
        <p:txBody>
          <a:bodyPr wrap="none">
            <a:spAutoFit/>
          </a:bodyPr>
          <a:lstStyle/>
          <a:p>
            <a:pPr>
              <a:buClr>
                <a:srgbClr val="FF0000"/>
              </a:buClr>
              <a:buSzPct val="70000"/>
            </a:pPr>
            <a:r>
              <a:rPr lang="en-US" altLang="es-ES" sz="2100" b="1">
                <a:solidFill>
                  <a:srgbClr val="000066"/>
                </a:solidFill>
                <a:latin typeface="Zurich Cn BT"/>
              </a:rPr>
              <a:t>- Oxygen enrichment</a:t>
            </a:r>
            <a:endParaRPr lang="en-US" altLang="es-ES" sz="2100" b="1">
              <a:solidFill>
                <a:srgbClr val="000066"/>
              </a:solidFill>
              <a:latin typeface="Zurich BT"/>
            </a:endParaRPr>
          </a:p>
        </p:txBody>
      </p:sp>
      <p:pic>
        <p:nvPicPr>
          <p:cNvPr id="8" name="Picture 7">
            <a:extLst>
              <a:ext uri="{FF2B5EF4-FFF2-40B4-BE49-F238E27FC236}">
                <a16:creationId xmlns:a16="http://schemas.microsoft.com/office/drawing/2014/main" id="{11308E55-3C3F-4598-AE8A-6F62EADFE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406" y="3162189"/>
            <a:ext cx="911594" cy="911594"/>
          </a:xfrm>
          <a:prstGeom prst="rect">
            <a:avLst/>
          </a:prstGeom>
        </p:spPr>
      </p:pic>
      <p:sp>
        <p:nvSpPr>
          <p:cNvPr id="9" name="Rectangle 8">
            <a:extLst>
              <a:ext uri="{FF2B5EF4-FFF2-40B4-BE49-F238E27FC236}">
                <a16:creationId xmlns:a16="http://schemas.microsoft.com/office/drawing/2014/main" id="{AF559F6A-6F33-45A7-A4D0-25375854543B}"/>
              </a:ext>
            </a:extLst>
          </p:cNvPr>
          <p:cNvSpPr/>
          <p:nvPr/>
        </p:nvSpPr>
        <p:spPr>
          <a:xfrm>
            <a:off x="368996" y="3868088"/>
            <a:ext cx="982961" cy="415498"/>
          </a:xfrm>
          <a:prstGeom prst="rect">
            <a:avLst/>
          </a:prstGeom>
        </p:spPr>
        <p:txBody>
          <a:bodyPr wrap="none">
            <a:spAutoFit/>
          </a:bodyPr>
          <a:lstStyle/>
          <a:p>
            <a:pPr>
              <a:buClr>
                <a:srgbClr val="FF0000"/>
              </a:buClr>
              <a:buSzPct val="70000"/>
            </a:pPr>
            <a:r>
              <a:rPr lang="en-US" altLang="es-ES" sz="2100" b="1">
                <a:solidFill>
                  <a:srgbClr val="000066"/>
                </a:solidFill>
                <a:latin typeface="Zurich Cn BT"/>
              </a:rPr>
              <a:t>- Gases</a:t>
            </a:r>
            <a:endParaRPr lang="en-US" altLang="es-ES" sz="2100" b="1">
              <a:solidFill>
                <a:srgbClr val="000066"/>
              </a:solidFill>
              <a:latin typeface="Zurich BT"/>
            </a:endParaRPr>
          </a:p>
        </p:txBody>
      </p:sp>
      <p:sp>
        <p:nvSpPr>
          <p:cNvPr id="10" name="Rectangle 9">
            <a:extLst>
              <a:ext uri="{FF2B5EF4-FFF2-40B4-BE49-F238E27FC236}">
                <a16:creationId xmlns:a16="http://schemas.microsoft.com/office/drawing/2014/main" id="{2F42AC55-ED34-4F3C-A863-C75C34CA6848}"/>
              </a:ext>
            </a:extLst>
          </p:cNvPr>
          <p:cNvSpPr/>
          <p:nvPr/>
        </p:nvSpPr>
        <p:spPr>
          <a:xfrm>
            <a:off x="373972" y="4398259"/>
            <a:ext cx="1093056" cy="415498"/>
          </a:xfrm>
          <a:prstGeom prst="rect">
            <a:avLst/>
          </a:prstGeom>
        </p:spPr>
        <p:txBody>
          <a:bodyPr wrap="none">
            <a:spAutoFit/>
          </a:bodyPr>
          <a:lstStyle/>
          <a:p>
            <a:pPr>
              <a:buClr>
                <a:srgbClr val="FF0000"/>
              </a:buClr>
              <a:buSzPct val="70000"/>
            </a:pPr>
            <a:r>
              <a:rPr lang="en-US" altLang="es-ES" sz="2100" b="1">
                <a:solidFill>
                  <a:srgbClr val="000066"/>
                </a:solidFill>
                <a:latin typeface="Zurich Cn BT"/>
              </a:rPr>
              <a:t>- Vapors</a:t>
            </a:r>
            <a:endParaRPr lang="en-US" altLang="es-ES" b="1">
              <a:solidFill>
                <a:srgbClr val="000066"/>
              </a:solidFill>
              <a:latin typeface="Zurich BT"/>
            </a:endParaRPr>
          </a:p>
        </p:txBody>
      </p:sp>
      <p:pic>
        <p:nvPicPr>
          <p:cNvPr id="11" name="Picture 19" descr="3b">
            <a:extLst>
              <a:ext uri="{FF2B5EF4-FFF2-40B4-BE49-F238E27FC236}">
                <a16:creationId xmlns:a16="http://schemas.microsoft.com/office/drawing/2014/main" id="{8B2449DD-D4EB-4EDB-9BF8-CA4931DC9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687" y="4142059"/>
            <a:ext cx="971550" cy="64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69013F3-F6EA-475D-8DB0-7AD4FFD9155B}"/>
              </a:ext>
            </a:extLst>
          </p:cNvPr>
          <p:cNvSpPr/>
          <p:nvPr/>
        </p:nvSpPr>
        <p:spPr>
          <a:xfrm>
            <a:off x="382313" y="4887781"/>
            <a:ext cx="2007473" cy="415498"/>
          </a:xfrm>
          <a:prstGeom prst="rect">
            <a:avLst/>
          </a:prstGeom>
        </p:spPr>
        <p:txBody>
          <a:bodyPr wrap="none">
            <a:spAutoFit/>
          </a:bodyPr>
          <a:lstStyle/>
          <a:p>
            <a:pPr>
              <a:buClr>
                <a:srgbClr val="FF0000"/>
              </a:buClr>
              <a:buSzPct val="70000"/>
            </a:pPr>
            <a:r>
              <a:rPr lang="en-US" altLang="es-ES" sz="2100" b="1">
                <a:solidFill>
                  <a:srgbClr val="000066"/>
                </a:solidFill>
                <a:latin typeface="Zurich Cn BT"/>
              </a:rPr>
              <a:t>- Dusts in the air</a:t>
            </a:r>
            <a:endParaRPr lang="en-US" altLang="es-ES" sz="2100" b="1">
              <a:solidFill>
                <a:srgbClr val="000066"/>
              </a:solidFill>
              <a:latin typeface="Zurich BT"/>
            </a:endParaRPr>
          </a:p>
        </p:txBody>
      </p:sp>
      <p:pic>
        <p:nvPicPr>
          <p:cNvPr id="13" name="Picture 20" descr="3c">
            <a:extLst>
              <a:ext uri="{FF2B5EF4-FFF2-40B4-BE49-F238E27FC236}">
                <a16:creationId xmlns:a16="http://schemas.microsoft.com/office/drawing/2014/main" id="{60161CD5-B95F-46DD-B86E-03794B83E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465" y="4619355"/>
            <a:ext cx="800100" cy="69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F74A0F0-5138-47C1-B7D0-A4EF56EC51DC}"/>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39315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3CC00-2AE8-4D4F-A761-22D314672DF6}"/>
              </a:ext>
            </a:extLst>
          </p:cNvPr>
          <p:cNvSpPr/>
          <p:nvPr/>
        </p:nvSpPr>
        <p:spPr>
          <a:xfrm>
            <a:off x="373972" y="675955"/>
            <a:ext cx="2132315" cy="523220"/>
          </a:xfrm>
          <a:prstGeom prst="rect">
            <a:avLst/>
          </a:prstGeom>
        </p:spPr>
        <p:txBody>
          <a:bodyPr wrap="none">
            <a:spAutoFit/>
          </a:bodyPr>
          <a:lstStyle/>
          <a:p>
            <a:r>
              <a:rPr lang="en-US" altLang="es-ES" sz="2800" b="1" dirty="0"/>
              <a:t>Engulfment</a:t>
            </a:r>
          </a:p>
        </p:txBody>
      </p:sp>
      <p:sp>
        <p:nvSpPr>
          <p:cNvPr id="3" name="Rectangle 2">
            <a:extLst>
              <a:ext uri="{FF2B5EF4-FFF2-40B4-BE49-F238E27FC236}">
                <a16:creationId xmlns:a16="http://schemas.microsoft.com/office/drawing/2014/main" id="{E67D6988-49BF-42C9-9302-78B91EAC6CB2}"/>
              </a:ext>
            </a:extLst>
          </p:cNvPr>
          <p:cNvSpPr/>
          <p:nvPr/>
        </p:nvSpPr>
        <p:spPr>
          <a:xfrm>
            <a:off x="356486" y="1414928"/>
            <a:ext cx="4572000" cy="1200329"/>
          </a:xfrm>
          <a:prstGeom prst="rect">
            <a:avLst/>
          </a:prstGeom>
        </p:spPr>
        <p:txBody>
          <a:bodyPr>
            <a:spAutoFit/>
          </a:bodyPr>
          <a:lstStyle/>
          <a:p>
            <a:pPr>
              <a:spcBef>
                <a:spcPct val="50000"/>
              </a:spcBef>
            </a:pPr>
            <a:r>
              <a:rPr lang="en-US" altLang="es-ES" sz="2400" b="1" dirty="0">
                <a:solidFill>
                  <a:srgbClr val="FF0000"/>
                </a:solidFill>
                <a:latin typeface="Zurich Cn BT"/>
              </a:rPr>
              <a:t>A liquid like water or a flowable solid like grain can </a:t>
            </a:r>
            <a:r>
              <a:rPr lang="en-US" altLang="es-ES" sz="2400" b="1" i="1" dirty="0">
                <a:solidFill>
                  <a:srgbClr val="FF0000"/>
                </a:solidFill>
                <a:latin typeface="Zurich Cn BT"/>
              </a:rPr>
              <a:t>engulf </a:t>
            </a:r>
            <a:r>
              <a:rPr lang="en-US" altLang="es-ES" sz="2400" b="1" dirty="0">
                <a:solidFill>
                  <a:srgbClr val="FF0000"/>
                </a:solidFill>
                <a:latin typeface="Zurich Cn BT"/>
              </a:rPr>
              <a:t>you.  You may drown or be suffocated.</a:t>
            </a:r>
          </a:p>
        </p:txBody>
      </p:sp>
      <p:sp>
        <p:nvSpPr>
          <p:cNvPr id="5" name="Rectangle 4">
            <a:extLst>
              <a:ext uri="{FF2B5EF4-FFF2-40B4-BE49-F238E27FC236}">
                <a16:creationId xmlns:a16="http://schemas.microsoft.com/office/drawing/2014/main" id="{9E897A0B-CB25-49BF-8B36-0D0B50D52B5D}"/>
              </a:ext>
            </a:extLst>
          </p:cNvPr>
          <p:cNvSpPr/>
          <p:nvPr/>
        </p:nvSpPr>
        <p:spPr>
          <a:xfrm>
            <a:off x="356486" y="2964286"/>
            <a:ext cx="4572000" cy="1569660"/>
          </a:xfrm>
          <a:prstGeom prst="rect">
            <a:avLst/>
          </a:prstGeom>
        </p:spPr>
        <p:txBody>
          <a:bodyPr>
            <a:spAutoFit/>
          </a:bodyPr>
          <a:lstStyle/>
          <a:p>
            <a:pPr>
              <a:spcBef>
                <a:spcPct val="50000"/>
              </a:spcBef>
            </a:pPr>
            <a:r>
              <a:rPr lang="en-US" altLang="es-ES" sz="2400" b="1" dirty="0">
                <a:solidFill>
                  <a:schemeClr val="accent6">
                    <a:lumMod val="50000"/>
                  </a:schemeClr>
                </a:solidFill>
                <a:latin typeface="Zurich Cn BT"/>
              </a:rPr>
              <a:t>A pocket of air can form below a hardened upper layer of grain.  </a:t>
            </a:r>
            <a:br>
              <a:rPr lang="en-US" altLang="es-ES" sz="2400" b="1" dirty="0">
                <a:solidFill>
                  <a:schemeClr val="accent6">
                    <a:lumMod val="50000"/>
                  </a:schemeClr>
                </a:solidFill>
                <a:latin typeface="Zurich Cn BT"/>
              </a:rPr>
            </a:br>
            <a:r>
              <a:rPr lang="en-US" altLang="es-ES" sz="2400" b="1" dirty="0">
                <a:solidFill>
                  <a:schemeClr val="accent6">
                    <a:lumMod val="50000"/>
                  </a:schemeClr>
                </a:solidFill>
                <a:latin typeface="Zurich Cn BT"/>
              </a:rPr>
              <a:t>The layer can give way causing a worker to be buried / engulfed.</a:t>
            </a:r>
            <a:endParaRPr lang="en-US" altLang="es-ES" sz="2800" b="1" i="1" dirty="0">
              <a:solidFill>
                <a:schemeClr val="accent6">
                  <a:lumMod val="50000"/>
                </a:schemeClr>
              </a:solidFill>
              <a:latin typeface="Zurich Cn BT"/>
            </a:endParaRPr>
          </a:p>
        </p:txBody>
      </p:sp>
      <p:pic>
        <p:nvPicPr>
          <p:cNvPr id="2050" name="Picture 2" descr="10 Terrifying Tales of Grain Entrapment - Flynn Trevillian - Medium">
            <a:extLst>
              <a:ext uri="{FF2B5EF4-FFF2-40B4-BE49-F238E27FC236}">
                <a16:creationId xmlns:a16="http://schemas.microsoft.com/office/drawing/2014/main" id="{BD9FC1B4-DB28-45AD-A9D2-D121D20DB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649" y="2036191"/>
            <a:ext cx="3721865" cy="30357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BF893A-4F76-4789-96E5-3754FB4C301C}"/>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8603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90319-7BA5-4BC1-8D28-3FC767F71610}"/>
              </a:ext>
            </a:extLst>
          </p:cNvPr>
          <p:cNvSpPr/>
          <p:nvPr/>
        </p:nvSpPr>
        <p:spPr>
          <a:xfrm>
            <a:off x="373972" y="944734"/>
            <a:ext cx="2009204" cy="461665"/>
          </a:xfrm>
          <a:prstGeom prst="rect">
            <a:avLst/>
          </a:prstGeom>
        </p:spPr>
        <p:txBody>
          <a:bodyPr wrap="none">
            <a:spAutoFit/>
          </a:bodyPr>
          <a:lstStyle/>
          <a:p>
            <a:r>
              <a:rPr lang="en-US" altLang="es-ES" sz="2400" b="1" dirty="0"/>
              <a:t>Other Hazards</a:t>
            </a:r>
          </a:p>
        </p:txBody>
      </p:sp>
      <p:sp>
        <p:nvSpPr>
          <p:cNvPr id="3" name="Rectangle 2">
            <a:extLst>
              <a:ext uri="{FF2B5EF4-FFF2-40B4-BE49-F238E27FC236}">
                <a16:creationId xmlns:a16="http://schemas.microsoft.com/office/drawing/2014/main" id="{F51E4EC6-FC5F-41E1-A178-953AE306FDE5}"/>
              </a:ext>
            </a:extLst>
          </p:cNvPr>
          <p:cNvSpPr/>
          <p:nvPr/>
        </p:nvSpPr>
        <p:spPr>
          <a:xfrm>
            <a:off x="425962" y="1475171"/>
            <a:ext cx="6455165" cy="383182"/>
          </a:xfrm>
          <a:prstGeom prst="rect">
            <a:avLst/>
          </a:prstGeom>
        </p:spPr>
        <p:txBody>
          <a:bodyPr wrap="none">
            <a:spAutoFit/>
          </a:bodyPr>
          <a:lstStyle/>
          <a:p>
            <a:pPr>
              <a:lnSpc>
                <a:spcPct val="90000"/>
              </a:lnSpc>
              <a:spcBef>
                <a:spcPct val="50000"/>
              </a:spcBef>
            </a:pPr>
            <a:r>
              <a:rPr lang="en-US" altLang="es-ES" sz="2100" b="1" dirty="0">
                <a:solidFill>
                  <a:srgbClr val="FF0000"/>
                </a:solidFill>
                <a:latin typeface="Zurich Cn BT"/>
              </a:rPr>
              <a:t>These hazards can injure you or keep you from escaping</a:t>
            </a:r>
            <a:r>
              <a:rPr lang="en-US" altLang="es-ES" sz="1350" b="1" dirty="0">
                <a:solidFill>
                  <a:srgbClr val="FF0000"/>
                </a:solidFill>
                <a:latin typeface="Zurich Cn BT"/>
              </a:rPr>
              <a:t>.</a:t>
            </a:r>
          </a:p>
        </p:txBody>
      </p:sp>
      <p:pic>
        <p:nvPicPr>
          <p:cNvPr id="5" name="Picture 12" descr="6">
            <a:extLst>
              <a:ext uri="{FF2B5EF4-FFF2-40B4-BE49-F238E27FC236}">
                <a16:creationId xmlns:a16="http://schemas.microsoft.com/office/drawing/2014/main" id="{AB4378B8-635C-4DC7-82AA-34E96C5A55A5}"/>
              </a:ext>
            </a:extLst>
          </p:cNvPr>
          <p:cNvPicPr>
            <a:picLocks noChangeAspect="1" noChangeArrowheads="1"/>
          </p:cNvPicPr>
          <p:nvPr/>
        </p:nvPicPr>
        <p:blipFill>
          <a:blip r:embed="rId2">
            <a:lum bright="18000" contrast="6000"/>
            <a:extLst>
              <a:ext uri="{28A0092B-C50C-407E-A947-70E740481C1C}">
                <a14:useLocalDpi xmlns:a14="http://schemas.microsoft.com/office/drawing/2010/main" val="0"/>
              </a:ext>
            </a:extLst>
          </a:blip>
          <a:srcRect/>
          <a:stretch>
            <a:fillRect/>
          </a:stretch>
        </p:blipFill>
        <p:spPr bwMode="auto">
          <a:xfrm>
            <a:off x="373972" y="2693490"/>
            <a:ext cx="1912479" cy="302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1D93F2CE-BE10-49B6-82B6-20DBA47BC2B4}"/>
              </a:ext>
            </a:extLst>
          </p:cNvPr>
          <p:cNvSpPr/>
          <p:nvPr/>
        </p:nvSpPr>
        <p:spPr>
          <a:xfrm>
            <a:off x="2381661" y="2761648"/>
            <a:ext cx="3655381" cy="2853339"/>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ED6E7BC-28FF-409C-80AD-64610DEB62A7}"/>
              </a:ext>
            </a:extLst>
          </p:cNvPr>
          <p:cNvSpPr/>
          <p:nvPr/>
        </p:nvSpPr>
        <p:spPr>
          <a:xfrm>
            <a:off x="3360798" y="2907836"/>
            <a:ext cx="2223229" cy="2465868"/>
          </a:xfrm>
          <a:prstGeom prst="rect">
            <a:avLst/>
          </a:prstGeom>
        </p:spPr>
        <p:txBody>
          <a:bodyPr wrap="square">
            <a:spAutoFit/>
          </a:bodyPr>
          <a:lstStyle/>
          <a:p>
            <a:pPr>
              <a:lnSpc>
                <a:spcPct val="115000"/>
              </a:lnSpc>
              <a:buClr>
                <a:srgbClr val="FF0000"/>
              </a:buClr>
              <a:buSzPct val="70000"/>
            </a:pPr>
            <a:r>
              <a:rPr lang="en-US" altLang="es-ES" sz="1500" b="1">
                <a:solidFill>
                  <a:srgbClr val="000066"/>
                </a:solidFill>
                <a:latin typeface="Zurich BT"/>
              </a:rPr>
              <a:t>- Space narrows</a:t>
            </a:r>
          </a:p>
          <a:p>
            <a:pPr>
              <a:lnSpc>
                <a:spcPct val="115000"/>
              </a:lnSpc>
              <a:buClr>
                <a:srgbClr val="FF0000"/>
              </a:buClr>
              <a:buSzPct val="70000"/>
            </a:pPr>
            <a:r>
              <a:rPr lang="en-US" altLang="es-ES" sz="1500" b="1">
                <a:solidFill>
                  <a:srgbClr val="000066"/>
                </a:solidFill>
                <a:latin typeface="Zurich BT"/>
              </a:rPr>
              <a:t>- Corrosive chemicals</a:t>
            </a:r>
          </a:p>
          <a:p>
            <a:pPr>
              <a:lnSpc>
                <a:spcPct val="115000"/>
              </a:lnSpc>
              <a:buClr>
                <a:srgbClr val="FF0000"/>
              </a:buClr>
              <a:buSzPct val="70000"/>
            </a:pPr>
            <a:r>
              <a:rPr lang="en-US" altLang="es-ES" sz="1500" b="1">
                <a:solidFill>
                  <a:srgbClr val="000066"/>
                </a:solidFill>
                <a:latin typeface="Zurich BT"/>
              </a:rPr>
              <a:t>- Noise</a:t>
            </a:r>
          </a:p>
          <a:p>
            <a:pPr>
              <a:lnSpc>
                <a:spcPct val="115000"/>
              </a:lnSpc>
              <a:buClr>
                <a:srgbClr val="FF0000"/>
              </a:buClr>
              <a:buSzPct val="70000"/>
            </a:pPr>
            <a:r>
              <a:rPr lang="en-US" altLang="es-ES" sz="1500" b="1">
                <a:solidFill>
                  <a:srgbClr val="000066"/>
                </a:solidFill>
                <a:latin typeface="Zurich BT"/>
              </a:rPr>
              <a:t>- Electricity</a:t>
            </a:r>
          </a:p>
          <a:p>
            <a:pPr>
              <a:lnSpc>
                <a:spcPct val="115000"/>
              </a:lnSpc>
              <a:buClr>
                <a:srgbClr val="FF0000"/>
              </a:buClr>
              <a:buSzPct val="70000"/>
            </a:pPr>
            <a:r>
              <a:rPr lang="en-US" altLang="es-ES" sz="1500" b="1">
                <a:solidFill>
                  <a:srgbClr val="000066"/>
                </a:solidFill>
                <a:latin typeface="Zurich BT"/>
              </a:rPr>
              <a:t>- Poor lighting</a:t>
            </a:r>
          </a:p>
          <a:p>
            <a:pPr>
              <a:lnSpc>
                <a:spcPct val="115000"/>
              </a:lnSpc>
              <a:buClr>
                <a:srgbClr val="FF0000"/>
              </a:buClr>
              <a:buSzPct val="70000"/>
            </a:pPr>
            <a:r>
              <a:rPr lang="en-US" altLang="es-ES" sz="1500" b="1">
                <a:solidFill>
                  <a:srgbClr val="000066"/>
                </a:solidFill>
                <a:latin typeface="Zurich BT"/>
              </a:rPr>
              <a:t>- Extreme heat or cold</a:t>
            </a:r>
          </a:p>
          <a:p>
            <a:pPr>
              <a:lnSpc>
                <a:spcPct val="115000"/>
              </a:lnSpc>
              <a:buClr>
                <a:srgbClr val="FF0000"/>
              </a:buClr>
              <a:buSzPct val="70000"/>
            </a:pPr>
            <a:r>
              <a:rPr lang="en-US" altLang="es-ES" sz="1500" b="1">
                <a:solidFill>
                  <a:srgbClr val="000066"/>
                </a:solidFill>
                <a:latin typeface="Zurich BT"/>
              </a:rPr>
              <a:t>- Falling objects</a:t>
            </a:r>
          </a:p>
          <a:p>
            <a:pPr>
              <a:lnSpc>
                <a:spcPct val="115000"/>
              </a:lnSpc>
              <a:buClr>
                <a:srgbClr val="FF0000"/>
              </a:buClr>
              <a:buSzPct val="70000"/>
            </a:pPr>
            <a:r>
              <a:rPr lang="en-US" altLang="es-ES" sz="1500" b="1">
                <a:solidFill>
                  <a:srgbClr val="000066"/>
                </a:solidFill>
                <a:latin typeface="Zurich BT"/>
              </a:rPr>
              <a:t>- Falls</a:t>
            </a:r>
          </a:p>
          <a:p>
            <a:pPr>
              <a:lnSpc>
                <a:spcPct val="115000"/>
              </a:lnSpc>
              <a:buClr>
                <a:srgbClr val="FF0000"/>
              </a:buClr>
              <a:buSzPct val="70000"/>
            </a:pPr>
            <a:r>
              <a:rPr lang="en-US" altLang="es-ES" sz="1500" b="1">
                <a:solidFill>
                  <a:srgbClr val="000066"/>
                </a:solidFill>
                <a:latin typeface="Zurich BT"/>
              </a:rPr>
              <a:t>- Mechanical hazards</a:t>
            </a:r>
            <a:endParaRPr lang="en-US" altLang="es-ES" sz="1350" b="1">
              <a:solidFill>
                <a:srgbClr val="000066"/>
              </a:solidFill>
              <a:latin typeface="Zurich BT"/>
            </a:endParaRPr>
          </a:p>
        </p:txBody>
      </p:sp>
      <p:pic>
        <p:nvPicPr>
          <p:cNvPr id="2050" name="Picture 2">
            <a:extLst>
              <a:ext uri="{FF2B5EF4-FFF2-40B4-BE49-F238E27FC236}">
                <a16:creationId xmlns:a16="http://schemas.microsoft.com/office/drawing/2014/main" id="{38901A80-8F2E-42ED-9016-4AB80BEB1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250" y="2693490"/>
            <a:ext cx="2727455" cy="31818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B1D538-637E-4FCF-AA94-6CB35A8ABA2B}"/>
              </a:ext>
            </a:extLst>
          </p:cNvPr>
          <p:cNvSpPr txBox="1"/>
          <p:nvPr/>
        </p:nvSpPr>
        <p:spPr>
          <a:xfrm>
            <a:off x="0" y="0"/>
            <a:ext cx="9144000" cy="400110"/>
          </a:xfrm>
          <a:prstGeom prst="rect">
            <a:avLst/>
          </a:prstGeom>
          <a:solidFill>
            <a:schemeClr val="tx2">
              <a:lumMod val="20000"/>
              <a:lumOff val="80000"/>
            </a:schemeClr>
          </a:solidFill>
        </p:spPr>
        <p:txBody>
          <a:bodyPr wrap="square" rtlCol="0">
            <a:spAutoFit/>
          </a:bodyPr>
          <a:lstStyle/>
          <a:p>
            <a:pPr algn="ctr"/>
            <a:r>
              <a:rPr lang="en-US" sz="2000" b="1" dirty="0"/>
              <a:t>Confined Space/Permit Required Confined Space</a:t>
            </a:r>
          </a:p>
        </p:txBody>
      </p:sp>
    </p:spTree>
    <p:extLst>
      <p:ext uri="{BB962C8B-B14F-4D97-AF65-F5344CB8AC3E}">
        <p14:creationId xmlns:p14="http://schemas.microsoft.com/office/powerpoint/2010/main" val="41108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433dba-107d-4b9e-940f-3766d86c3499">
      <Terms xmlns="http://schemas.microsoft.com/office/infopath/2007/PartnerControls"/>
    </lcf76f155ced4ddcb4097134ff3c332f>
    <TaxCatchAll xmlns="a75f71b9-dc79-41da-af3d-5486b07b51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380C5B018611448A272E60A708E73D" ma:contentTypeVersion="29" ma:contentTypeDescription="Create a new document." ma:contentTypeScope="" ma:versionID="653f59f523efa469c425c7acfcbc3415">
  <xsd:schema xmlns:xsd="http://www.w3.org/2001/XMLSchema" xmlns:xs="http://www.w3.org/2001/XMLSchema" xmlns:p="http://schemas.microsoft.com/office/2006/metadata/properties" xmlns:ns2="90433dba-107d-4b9e-940f-3766d86c3499" xmlns:ns3="a75f71b9-dc79-41da-af3d-5486b07b51b9" targetNamespace="http://schemas.microsoft.com/office/2006/metadata/properties" ma:root="true" ma:fieldsID="d43f08fbed78bc98f7ac04bd2c2d80c5" ns2:_="" ns3:_="">
    <xsd:import namespace="90433dba-107d-4b9e-940f-3766d86c3499"/>
    <xsd:import namespace="a75f71b9-dc79-41da-af3d-5486b07b51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33dba-107d-4b9e-940f-3766d86c349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0c13d5-5b8a-4cc8-bd3b-7367e50cb7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5f71b9-dc79-41da-af3d-5486b07b51b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94b788-0b4e-4d40-a76c-d0ae428a09d6}" ma:internalName="TaxCatchAll" ma:showField="CatchAllData" ma:web="a75f71b9-dc79-41da-af3d-5486b07b51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5AA1FD-E97A-4E5B-A795-9BABC1AD5601}">
  <ds:schemaRefs>
    <ds:schemaRef ds:uri="http://schemas.microsoft.com/office/2006/metadata/properties"/>
    <ds:schemaRef ds:uri="http://schemas.microsoft.com/office/infopath/2007/PartnerControls"/>
    <ds:schemaRef ds:uri="90433dba-107d-4b9e-940f-3766d86c3499"/>
    <ds:schemaRef ds:uri="a75f71b9-dc79-41da-af3d-5486b07b51b9"/>
  </ds:schemaRefs>
</ds:datastoreItem>
</file>

<file path=customXml/itemProps2.xml><?xml version="1.0" encoding="utf-8"?>
<ds:datastoreItem xmlns:ds="http://schemas.openxmlformats.org/officeDocument/2006/customXml" ds:itemID="{D9D708EE-4AC0-4777-B777-55139B7B3C36}">
  <ds:schemaRefs>
    <ds:schemaRef ds:uri="http://schemas.microsoft.com/sharepoint/v3/contenttype/forms"/>
  </ds:schemaRefs>
</ds:datastoreItem>
</file>

<file path=customXml/itemProps3.xml><?xml version="1.0" encoding="utf-8"?>
<ds:datastoreItem xmlns:ds="http://schemas.openxmlformats.org/officeDocument/2006/customXml" ds:itemID="{47EF6977-2A15-4692-B917-F002ED67D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33dba-107d-4b9e-940f-3766d86c3499"/>
    <ds:schemaRef ds:uri="a75f71b9-dc79-41da-af3d-5486b07b5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TotalTime>
  <Words>1466</Words>
  <Application>Microsoft Office PowerPoint</Application>
  <PresentationFormat>On-screen Show (4:3)</PresentationFormat>
  <Paragraphs>140</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Calibri Light</vt:lpstr>
      <vt:lpstr>Courier New</vt:lpstr>
      <vt:lpstr>Tahoma</vt:lpstr>
      <vt:lpstr>Times New Roman</vt:lpstr>
      <vt:lpstr>Zurich BdXCn BT</vt:lpstr>
      <vt:lpstr>Zurich BT</vt:lpstr>
      <vt:lpstr>Zurich Cn BT</vt:lpstr>
      <vt:lpstr>Zurich LtCn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R. Devillers</dc:creator>
  <cp:lastModifiedBy>David Smarte</cp:lastModifiedBy>
  <cp:revision>2</cp:revision>
  <dcterms:created xsi:type="dcterms:W3CDTF">2021-12-09T16:32:22Z</dcterms:created>
  <dcterms:modified xsi:type="dcterms:W3CDTF">2025-03-11T12:51:59Z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0x0101008A380C5B018611448A272E60A708E73D</vt:lpwstr>
  </property>
</Properties>
</file>