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sldIdLst>
    <p:sldId id="258" r:id="rId5"/>
    <p:sldId id="286" r:id="rId6"/>
    <p:sldId id="285" r:id="rId7"/>
    <p:sldId id="290" r:id="rId8"/>
    <p:sldId id="287" r:id="rId9"/>
    <p:sldId id="291" r:id="rId10"/>
    <p:sldId id="292" r:id="rId11"/>
    <p:sldId id="297" r:id="rId12"/>
    <p:sldId id="317" r:id="rId13"/>
    <p:sldId id="260" r:id="rId14"/>
    <p:sldId id="259" r:id="rId15"/>
    <p:sldId id="314" r:id="rId16"/>
    <p:sldId id="322" r:id="rId17"/>
    <p:sldId id="323" r:id="rId18"/>
    <p:sldId id="324"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0815" autoAdjust="0"/>
  </p:normalViewPr>
  <p:slideViewPr>
    <p:cSldViewPr snapToGrid="0">
      <p:cViewPr varScale="1">
        <p:scale>
          <a:sx n="88" d="100"/>
          <a:sy n="88" d="100"/>
        </p:scale>
        <p:origin x="2244"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id Smarte" userId="17acdff8-7be5-4501-9287-bde18e62603c" providerId="ADAL" clId="{D8BE3AB1-D8B1-43F7-A944-1BA939FF4DD8}"/>
    <pc:docChg chg="modSld">
      <pc:chgData name="David Smarte" userId="17acdff8-7be5-4501-9287-bde18e62603c" providerId="ADAL" clId="{D8BE3AB1-D8B1-43F7-A944-1BA939FF4DD8}" dt="2025-03-11T12:52:11.119" v="1" actId="20577"/>
      <pc:docMkLst>
        <pc:docMk/>
      </pc:docMkLst>
      <pc:sldChg chg="modSp mod">
        <pc:chgData name="David Smarte" userId="17acdff8-7be5-4501-9287-bde18e62603c" providerId="ADAL" clId="{D8BE3AB1-D8B1-43F7-A944-1BA939FF4DD8}" dt="2025-03-11T12:52:11.119" v="1" actId="20577"/>
        <pc:sldMkLst>
          <pc:docMk/>
          <pc:sldMk cId="3519436068" sldId="324"/>
        </pc:sldMkLst>
        <pc:spChg chg="mod">
          <ac:chgData name="David Smarte" userId="17acdff8-7be5-4501-9287-bde18e62603c" providerId="ADAL" clId="{D8BE3AB1-D8B1-43F7-A944-1BA939FF4DD8}" dt="2025-03-11T12:52:11.119" v="1" actId="20577"/>
          <ac:spMkLst>
            <pc:docMk/>
            <pc:sldMk cId="3519436068" sldId="324"/>
            <ac:spMk id="4" creationId="{A0B63CA1-7164-BCD9-62CE-C98E16AA3B31}"/>
          </ac:spMkLst>
        </pc:spChg>
      </pc:sldChg>
    </pc:docChg>
  </pc:docChgLst>
  <pc:docChgLst>
    <pc:chgData name="Curtis R. Devillers" userId="e13660d1-5c8f-4d58-b997-cf7d5f8eeb3c" providerId="ADAL" clId="{1252A0E0-468E-4477-91DA-BDB4EFBEED1D}"/>
    <pc:docChg chg="undo custSel addSld modSld">
      <pc:chgData name="Curtis R. Devillers" userId="e13660d1-5c8f-4d58-b997-cf7d5f8eeb3c" providerId="ADAL" clId="{1252A0E0-468E-4477-91DA-BDB4EFBEED1D}" dt="2021-12-10T20:29:59.511" v="926" actId="20577"/>
      <pc:docMkLst>
        <pc:docMk/>
      </pc:docMkLst>
      <pc:sldChg chg="addSp delSp modSp mod modShow">
        <pc:chgData name="Curtis R. Devillers" userId="e13660d1-5c8f-4d58-b997-cf7d5f8eeb3c" providerId="ADAL" clId="{1252A0E0-468E-4477-91DA-BDB4EFBEED1D}" dt="2021-12-10T20:13:21.114" v="288" actId="729"/>
        <pc:sldMkLst>
          <pc:docMk/>
          <pc:sldMk cId="4157162064" sldId="259"/>
        </pc:sldMkLst>
      </pc:sldChg>
      <pc:sldChg chg="addSp delSp modSp mod modShow chgLayout">
        <pc:chgData name="Curtis R. Devillers" userId="e13660d1-5c8f-4d58-b997-cf7d5f8eeb3c" providerId="ADAL" clId="{1252A0E0-468E-4477-91DA-BDB4EFBEED1D}" dt="2021-12-10T20:13:18.721" v="287" actId="729"/>
        <pc:sldMkLst>
          <pc:docMk/>
          <pc:sldMk cId="446253492" sldId="260"/>
        </pc:sldMkLst>
      </pc:sldChg>
      <pc:sldChg chg="modSp mod">
        <pc:chgData name="Curtis R. Devillers" userId="e13660d1-5c8f-4d58-b997-cf7d5f8eeb3c" providerId="ADAL" clId="{1252A0E0-468E-4477-91DA-BDB4EFBEED1D}" dt="2021-12-10T20:18:22.369" v="318" actId="5793"/>
        <pc:sldMkLst>
          <pc:docMk/>
          <pc:sldMk cId="3024703203" sldId="287"/>
        </pc:sldMkLst>
      </pc:sldChg>
      <pc:sldChg chg="modSp mod modNotesTx">
        <pc:chgData name="Curtis R. Devillers" userId="e13660d1-5c8f-4d58-b997-cf7d5f8eeb3c" providerId="ADAL" clId="{1252A0E0-468E-4477-91DA-BDB4EFBEED1D}" dt="2021-12-10T19:57:26.299" v="61" actId="20577"/>
        <pc:sldMkLst>
          <pc:docMk/>
          <pc:sldMk cId="2032536598" sldId="297"/>
        </pc:sldMkLst>
      </pc:sldChg>
      <pc:sldChg chg="modSp mod modNotesTx">
        <pc:chgData name="Curtis R. Devillers" userId="e13660d1-5c8f-4d58-b997-cf7d5f8eeb3c" providerId="ADAL" clId="{1252A0E0-468E-4477-91DA-BDB4EFBEED1D}" dt="2021-12-10T20:19:58.709" v="326" actId="255"/>
        <pc:sldMkLst>
          <pc:docMk/>
          <pc:sldMk cId="3872540166" sldId="314"/>
        </pc:sldMkLst>
      </pc:sldChg>
      <pc:sldChg chg="modSp mod">
        <pc:chgData name="Curtis R. Devillers" userId="e13660d1-5c8f-4d58-b997-cf7d5f8eeb3c" providerId="ADAL" clId="{1252A0E0-468E-4477-91DA-BDB4EFBEED1D}" dt="2021-12-10T20:12:28.351" v="286" actId="1076"/>
        <pc:sldMkLst>
          <pc:docMk/>
          <pc:sldMk cId="1178547708" sldId="317"/>
        </pc:sldMkLst>
      </pc:sldChg>
      <pc:sldChg chg="addSp delSp modSp new mod">
        <pc:chgData name="Curtis R. Devillers" userId="e13660d1-5c8f-4d58-b997-cf7d5f8eeb3c" providerId="ADAL" clId="{1252A0E0-468E-4477-91DA-BDB4EFBEED1D}" dt="2021-12-10T20:29:59.511" v="926" actId="20577"/>
        <pc:sldMkLst>
          <pc:docMk/>
          <pc:sldMk cId="3206450660" sldId="32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BDF3AA-E386-453F-B887-5F242E80689B}" type="datetimeFigureOut">
              <a:rPr lang="en-US" smtClean="0"/>
              <a:t>3/11/2025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6C93DB-A95F-4E77-A1A7-793B42648F1D}" type="slidenum">
              <a:rPr lang="en-US" smtClean="0"/>
              <a:t>‹#›</a:t>
            </a:fld>
            <a:endParaRPr lang="en-US"/>
          </a:p>
        </p:txBody>
      </p:sp>
    </p:spTree>
    <p:extLst>
      <p:ext uri="{BB962C8B-B14F-4D97-AF65-F5344CB8AC3E}">
        <p14:creationId xmlns:p14="http://schemas.microsoft.com/office/powerpoint/2010/main" val="3257880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osha.gov/pls/oshaweb/owadisp.show_document?p_table=STANDARDS&amp;p_id=12887#1910.39(b)"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osha.gov/pls/oshaweb/owalink.query_links?src_doc_type=STANDARDS&amp;src_unique_file=1910_0157&amp;src_anchor_name=1910.157(g)(1)"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rPr>
              <a:t>Source:</a:t>
            </a:r>
            <a:r>
              <a:rPr lang="en-US" baseline="0" dirty="0">
                <a:effectLst/>
              </a:rPr>
              <a:t>  </a:t>
            </a:r>
            <a:r>
              <a:rPr lang="en-US" i="1" baseline="0" dirty="0">
                <a:effectLst/>
              </a:rPr>
              <a:t>Evacuation Plans and Procedures </a:t>
            </a:r>
            <a:r>
              <a:rPr lang="en-US" i="1" baseline="0" dirty="0" err="1">
                <a:effectLst/>
              </a:rPr>
              <a:t>eTool</a:t>
            </a:r>
            <a:r>
              <a:rPr lang="en-US" i="1" baseline="0" dirty="0">
                <a:effectLst/>
              </a:rPr>
              <a:t> </a:t>
            </a:r>
            <a:r>
              <a:rPr lang="en-US" baseline="0" dirty="0">
                <a:effectLst/>
              </a:rPr>
              <a:t>(2002), OSHA </a:t>
            </a:r>
            <a:r>
              <a:rPr lang="en-US" baseline="0" dirty="0" err="1">
                <a:effectLst/>
              </a:rPr>
              <a:t>eTool</a:t>
            </a:r>
            <a:r>
              <a:rPr lang="en-US" baseline="0" dirty="0">
                <a:effectLst/>
              </a:rPr>
              <a:t>, </a:t>
            </a:r>
            <a:r>
              <a:rPr lang="en-US" dirty="0"/>
              <a:t>https://www.osha.gov/SLTC/etools/evacuation/fire.html</a:t>
            </a:r>
          </a:p>
          <a:p>
            <a:endParaRPr lang="en-US" dirty="0"/>
          </a:p>
        </p:txBody>
      </p:sp>
      <p:sp>
        <p:nvSpPr>
          <p:cNvPr id="4" name="Slide Number Placeholder 3"/>
          <p:cNvSpPr>
            <a:spLocks noGrp="1"/>
          </p:cNvSpPr>
          <p:nvPr>
            <p:ph type="sldNum" sz="quarter" idx="5"/>
          </p:nvPr>
        </p:nvSpPr>
        <p:spPr/>
        <p:txBody>
          <a:bodyPr/>
          <a:lstStyle/>
          <a:p>
            <a:fld id="{246C93DB-A95F-4E77-A1A7-793B42648F1D}" type="slidenum">
              <a:rPr lang="en-US" smtClean="0"/>
              <a:t>2</a:t>
            </a:fld>
            <a:endParaRPr lang="en-US"/>
          </a:p>
        </p:txBody>
      </p:sp>
    </p:spTree>
    <p:extLst>
      <p:ext uri="{BB962C8B-B14F-4D97-AF65-F5344CB8AC3E}">
        <p14:creationId xmlns:p14="http://schemas.microsoft.com/office/powerpoint/2010/main" val="34261466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Barlow"/>
                <a:ea typeface="+mn-ea"/>
                <a:cs typeface="+mn-cs"/>
              </a:rPr>
              <a:t>Class D: Dry powder extinguishers are similar to dry chemical extinguishers except that they extinguish the fire by separating the </a:t>
            </a:r>
            <a:r>
              <a:rPr kumimoji="0" lang="en-US" sz="1200" b="1" i="0" u="none" strike="noStrike" kern="1200" cap="none" spc="0" normalizeH="0" baseline="0" noProof="0" dirty="0">
                <a:ln>
                  <a:noFill/>
                </a:ln>
                <a:solidFill>
                  <a:srgbClr val="000000"/>
                </a:solidFill>
                <a:effectLst/>
                <a:uLnTx/>
                <a:uFillTx/>
                <a:latin typeface="Barlow"/>
                <a:ea typeface="+mn-ea"/>
                <a:cs typeface="+mn-cs"/>
              </a:rPr>
              <a:t>fuel</a:t>
            </a:r>
            <a:r>
              <a:rPr kumimoji="0" lang="en-US" sz="1200" b="0" i="0" u="none" strike="noStrike" kern="1200" cap="none" spc="0" normalizeH="0" baseline="0" noProof="0" dirty="0">
                <a:ln>
                  <a:noFill/>
                </a:ln>
                <a:solidFill>
                  <a:srgbClr val="000000"/>
                </a:solidFill>
                <a:effectLst/>
                <a:uLnTx/>
                <a:uFillTx/>
                <a:latin typeface="Barlow"/>
                <a:ea typeface="+mn-ea"/>
                <a:cs typeface="+mn-cs"/>
              </a:rPr>
              <a:t> from the oxygen element or by removing the </a:t>
            </a:r>
            <a:r>
              <a:rPr kumimoji="0" lang="en-US" sz="1200" b="1" i="0" u="none" strike="noStrike" kern="1200" cap="none" spc="0" normalizeH="0" baseline="0" noProof="0" dirty="0">
                <a:ln>
                  <a:noFill/>
                </a:ln>
                <a:solidFill>
                  <a:srgbClr val="000000"/>
                </a:solidFill>
                <a:effectLst/>
                <a:uLnTx/>
                <a:uFillTx/>
                <a:latin typeface="Barlow"/>
                <a:ea typeface="+mn-ea"/>
                <a:cs typeface="+mn-cs"/>
              </a:rPr>
              <a:t>heat</a:t>
            </a:r>
            <a:r>
              <a:rPr kumimoji="0" lang="en-US" sz="1200" b="0" i="0" u="none" strike="noStrike" kern="1200" cap="none" spc="0" normalizeH="0" baseline="0" noProof="0" dirty="0">
                <a:ln>
                  <a:noFill/>
                </a:ln>
                <a:solidFill>
                  <a:srgbClr val="000000"/>
                </a:solidFill>
                <a:effectLst/>
                <a:uLnTx/>
                <a:uFillTx/>
                <a:latin typeface="Barlow"/>
                <a:ea typeface="+mn-ea"/>
                <a:cs typeface="+mn-cs"/>
              </a:rPr>
              <a:t> element of the fire triangle.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444444"/>
                </a:solidFill>
                <a:effectLst/>
                <a:uLnTx/>
                <a:uFillTx/>
                <a:latin typeface="LibreFrank"/>
                <a:ea typeface="+mn-ea"/>
                <a:cs typeface="+mn-cs"/>
              </a:rPr>
              <a:t>Class K:  </a:t>
            </a:r>
            <a:r>
              <a:rPr lang="en-US" b="0" i="0" dirty="0">
                <a:solidFill>
                  <a:schemeClr val="tx1"/>
                </a:solidFill>
                <a:effectLst/>
                <a:latin typeface="Montserrat"/>
              </a:rPr>
              <a:t>Commonly used in restaurant kitchens, class K fire extinguishers can effectively put out fires caused by cooking fats, greases, and oils.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chemeClr val="tx1"/>
              </a:solidFill>
              <a:effectLst/>
              <a:latin typeface="Montserrat"/>
            </a:endParaRPr>
          </a:p>
          <a:p>
            <a:r>
              <a:rPr lang="en-US" dirty="0"/>
              <a:t>The moral of the story: </a:t>
            </a:r>
          </a:p>
          <a:p>
            <a:r>
              <a:rPr lang="en-US" dirty="0"/>
              <a:t>When welding or cutting, make sure you have the proper type of extinguisher for the combustible material you are protecting.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i="0" dirty="0">
              <a:solidFill>
                <a:schemeClr val="tx1"/>
              </a:solidFill>
              <a:effectLst/>
              <a:latin typeface="Montserrat"/>
            </a:endParaRPr>
          </a:p>
        </p:txBody>
      </p:sp>
      <p:sp>
        <p:nvSpPr>
          <p:cNvPr id="4" name="Slide Number Placeholder 3"/>
          <p:cNvSpPr>
            <a:spLocks noGrp="1"/>
          </p:cNvSpPr>
          <p:nvPr>
            <p:ph type="sldNum" sz="quarter" idx="5"/>
          </p:nvPr>
        </p:nvSpPr>
        <p:spPr/>
        <p:txBody>
          <a:bodyPr/>
          <a:lstStyle/>
          <a:p>
            <a:fld id="{FD83E193-5DD8-4DC5-B6A9-30C6AD3FB204}" type="slidenum">
              <a:rPr lang="en-US" smtClean="0"/>
              <a:t>11</a:t>
            </a:fld>
            <a:endParaRPr lang="en-US"/>
          </a:p>
        </p:txBody>
      </p:sp>
    </p:spTree>
    <p:extLst>
      <p:ext uri="{BB962C8B-B14F-4D97-AF65-F5344CB8AC3E}">
        <p14:creationId xmlns:p14="http://schemas.microsoft.com/office/powerpoint/2010/main" val="33434040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effectLst/>
              </a:rPr>
              <a:t>Source:</a:t>
            </a:r>
            <a:r>
              <a:rPr lang="en-US" baseline="0" dirty="0">
                <a:effectLst/>
              </a:rPr>
              <a:t>  </a:t>
            </a:r>
            <a:r>
              <a:rPr lang="en-US" i="1" baseline="0" dirty="0">
                <a:effectLst/>
              </a:rPr>
              <a:t>Evacuation Plans and Procedures </a:t>
            </a:r>
            <a:r>
              <a:rPr lang="en-US" i="1" baseline="0" dirty="0" err="1">
                <a:effectLst/>
              </a:rPr>
              <a:t>eTool</a:t>
            </a:r>
            <a:r>
              <a:rPr lang="en-US" i="1" baseline="0" dirty="0">
                <a:effectLst/>
              </a:rPr>
              <a:t> </a:t>
            </a:r>
            <a:r>
              <a:rPr lang="en-US" baseline="0" dirty="0">
                <a:effectLst/>
              </a:rPr>
              <a:t>(2002), OSHA </a:t>
            </a:r>
            <a:r>
              <a:rPr lang="en-US" baseline="0" dirty="0" err="1">
                <a:effectLst/>
              </a:rPr>
              <a:t>eTool</a:t>
            </a:r>
            <a:r>
              <a:rPr lang="en-US" baseline="0" dirty="0">
                <a:effectLst/>
              </a:rPr>
              <a:t>, https://www.osha.gov/SLTC/etools/evacuation/portable_use.html</a:t>
            </a:r>
          </a:p>
          <a:p>
            <a:endParaRPr lang="en-US" b="1" dirty="0">
              <a:effectLst/>
            </a:endParaRPr>
          </a:p>
        </p:txBody>
      </p:sp>
      <p:sp>
        <p:nvSpPr>
          <p:cNvPr id="4" name="Slide Number Placeholder 3"/>
          <p:cNvSpPr>
            <a:spLocks noGrp="1"/>
          </p:cNvSpPr>
          <p:nvPr>
            <p:ph type="sldNum" sz="quarter" idx="10"/>
          </p:nvPr>
        </p:nvSpPr>
        <p:spPr/>
        <p:txBody>
          <a:bodyPr/>
          <a:lstStyle/>
          <a:p>
            <a:fld id="{3ECC418A-57C6-4B2F-979F-B2F731CD8869}" type="slidenum">
              <a:rPr lang="en-US" smtClean="0"/>
              <a:pPr/>
              <a:t>12</a:t>
            </a:fld>
            <a:endParaRPr lang="en-US"/>
          </a:p>
        </p:txBody>
      </p:sp>
    </p:spTree>
    <p:extLst>
      <p:ext uri="{BB962C8B-B14F-4D97-AF65-F5344CB8AC3E}">
        <p14:creationId xmlns:p14="http://schemas.microsoft.com/office/powerpoint/2010/main" val="1949455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effectLst/>
              </a:rPr>
              <a:t>Source:</a:t>
            </a:r>
            <a:r>
              <a:rPr lang="en-US" baseline="0" dirty="0">
                <a:effectLst/>
              </a:rPr>
              <a:t>  </a:t>
            </a:r>
            <a:r>
              <a:rPr lang="en-US" i="1" baseline="0" dirty="0">
                <a:effectLst/>
              </a:rPr>
              <a:t>Evacuation Plans and Procedures </a:t>
            </a:r>
            <a:r>
              <a:rPr lang="en-US" i="1" baseline="0" dirty="0" err="1">
                <a:effectLst/>
              </a:rPr>
              <a:t>eTool</a:t>
            </a:r>
            <a:r>
              <a:rPr lang="en-US" i="1" baseline="0" dirty="0">
                <a:effectLst/>
              </a:rPr>
              <a:t> </a:t>
            </a:r>
            <a:r>
              <a:rPr lang="en-US" baseline="0" dirty="0">
                <a:effectLst/>
              </a:rPr>
              <a:t>(2002), OSHA </a:t>
            </a:r>
            <a:r>
              <a:rPr lang="en-US" baseline="0" dirty="0" err="1">
                <a:effectLst/>
              </a:rPr>
              <a:t>eTool</a:t>
            </a:r>
            <a:r>
              <a:rPr lang="en-US" baseline="0" dirty="0">
                <a:effectLst/>
              </a:rPr>
              <a:t>, https://www.osha.gov/SLTC/etools/evacuation/portable_use.html</a:t>
            </a:r>
          </a:p>
          <a:p>
            <a:endParaRPr lang="en-US" baseline="0" dirty="0">
              <a:effectLst/>
            </a:endParaRPr>
          </a:p>
          <a:p>
            <a:r>
              <a:rPr lang="en-US" dirty="0">
                <a:effectLst/>
              </a:rPr>
              <a:t>“Most fire extinguishers operate using the following P.A.S.S. technique:</a:t>
            </a:r>
          </a:p>
          <a:p>
            <a:pPr marL="228600" indent="-228600">
              <a:buFont typeface="+mj-lt"/>
              <a:buAutoNum type="arabicPeriod"/>
            </a:pPr>
            <a:r>
              <a:rPr lang="en-US" i="1" dirty="0">
                <a:effectLst/>
              </a:rPr>
              <a:t>PULL</a:t>
            </a:r>
            <a:r>
              <a:rPr lang="en-US" dirty="0">
                <a:effectLst/>
              </a:rPr>
              <a:t>... Pull the pin. This will also break the tamper seal.</a:t>
            </a:r>
          </a:p>
          <a:p>
            <a:pPr marL="228600" indent="-228600">
              <a:buFont typeface="+mj-lt"/>
              <a:buAutoNum type="arabicPeriod"/>
            </a:pPr>
            <a:r>
              <a:rPr lang="en-US" i="1" dirty="0">
                <a:effectLst/>
              </a:rPr>
              <a:t>AIM</a:t>
            </a:r>
            <a:r>
              <a:rPr lang="en-US" dirty="0">
                <a:effectLst/>
              </a:rPr>
              <a:t>... Aim low, pointing the extinguisher nozzle (or its horn or hose) at the base of the fire. </a:t>
            </a:r>
            <a:r>
              <a:rPr lang="en-US" i="1" dirty="0">
                <a:effectLst/>
              </a:rPr>
              <a:t>NOTE</a:t>
            </a:r>
            <a:r>
              <a:rPr lang="en-US" dirty="0">
                <a:effectLst/>
              </a:rPr>
              <a:t>: Do not touch the plastic discharge horn on CO</a:t>
            </a:r>
            <a:r>
              <a:rPr lang="en-US" baseline="-25000" dirty="0">
                <a:effectLst/>
              </a:rPr>
              <a:t>2</a:t>
            </a:r>
            <a:r>
              <a:rPr lang="en-US" dirty="0">
                <a:effectLst/>
              </a:rPr>
              <a:t> extinguishers, it gets very cold and may damage skin.</a:t>
            </a:r>
          </a:p>
          <a:p>
            <a:pPr marL="228600" indent="-228600">
              <a:buFont typeface="+mj-lt"/>
              <a:buAutoNum type="arabicPeriod"/>
            </a:pPr>
            <a:r>
              <a:rPr lang="en-US" i="1" dirty="0">
                <a:effectLst/>
              </a:rPr>
              <a:t>SQUEEZE</a:t>
            </a:r>
            <a:r>
              <a:rPr lang="en-US" dirty="0">
                <a:effectLst/>
              </a:rPr>
              <a:t>... Squeeze the handle to release the extinguishing agent.</a:t>
            </a:r>
          </a:p>
          <a:p>
            <a:pPr marL="228600" indent="-228600">
              <a:buFont typeface="+mj-lt"/>
              <a:buAutoNum type="arabicPeriod"/>
            </a:pPr>
            <a:r>
              <a:rPr lang="en-US" i="1" dirty="0">
                <a:effectLst/>
              </a:rPr>
              <a:t>SWEEP</a:t>
            </a:r>
            <a:r>
              <a:rPr lang="en-US" dirty="0">
                <a:effectLst/>
              </a:rPr>
              <a:t>... Sweep from side to side at the base of the fire until it appears to be out. Watch the area. If the fire re-ignites, repeat steps 2 - 4.</a:t>
            </a:r>
          </a:p>
          <a:p>
            <a:endParaRPr lang="en-US" b="1" dirty="0">
              <a:effectLst/>
            </a:endParaRPr>
          </a:p>
          <a:p>
            <a:r>
              <a:rPr lang="en-US" b="1" dirty="0">
                <a:effectLst/>
              </a:rPr>
              <a:t>If you have the slightest doubt about your ability to fight a fire....EVACUATE IMMEDIATELY!”</a:t>
            </a:r>
            <a:endParaRPr lang="en-US" dirty="0">
              <a:effectLst/>
            </a:endParaRPr>
          </a:p>
          <a:p>
            <a:endParaRPr lang="en-US" dirty="0">
              <a:effectLst/>
            </a:endParaRPr>
          </a:p>
        </p:txBody>
      </p:sp>
      <p:sp>
        <p:nvSpPr>
          <p:cNvPr id="4" name="Slide Number Placeholder 3"/>
          <p:cNvSpPr>
            <a:spLocks noGrp="1"/>
          </p:cNvSpPr>
          <p:nvPr>
            <p:ph type="sldNum" sz="quarter" idx="10"/>
          </p:nvPr>
        </p:nvSpPr>
        <p:spPr/>
        <p:txBody>
          <a:bodyPr/>
          <a:lstStyle/>
          <a:p>
            <a:fld id="{3ECC418A-57C6-4B2F-979F-B2F731CD8869}" type="slidenum">
              <a:rPr lang="en-US" smtClean="0"/>
              <a:pPr/>
              <a:t>13</a:t>
            </a:fld>
            <a:endParaRPr lang="en-US"/>
          </a:p>
        </p:txBody>
      </p:sp>
    </p:spTree>
    <p:extLst>
      <p:ext uri="{BB962C8B-B14F-4D97-AF65-F5344CB8AC3E}">
        <p14:creationId xmlns:p14="http://schemas.microsoft.com/office/powerpoint/2010/main" val="590589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effectLst/>
              </a:rPr>
              <a:t>Source:</a:t>
            </a:r>
            <a:r>
              <a:rPr lang="en-US" baseline="0" dirty="0">
                <a:effectLst/>
              </a:rPr>
              <a:t>  </a:t>
            </a:r>
            <a:r>
              <a:rPr lang="en-US" i="1" baseline="0" dirty="0">
                <a:effectLst/>
              </a:rPr>
              <a:t>Evacuation Plans and Procedures </a:t>
            </a:r>
            <a:r>
              <a:rPr lang="en-US" i="1" baseline="0" dirty="0" err="1">
                <a:effectLst/>
              </a:rPr>
              <a:t>eTool</a:t>
            </a:r>
            <a:r>
              <a:rPr lang="en-US" i="1" baseline="0" dirty="0">
                <a:effectLst/>
              </a:rPr>
              <a:t> </a:t>
            </a:r>
            <a:r>
              <a:rPr lang="en-US" baseline="0" dirty="0">
                <a:effectLst/>
              </a:rPr>
              <a:t>(2002), OSHA </a:t>
            </a:r>
            <a:r>
              <a:rPr lang="en-US" baseline="0" dirty="0" err="1">
                <a:effectLst/>
              </a:rPr>
              <a:t>eTool</a:t>
            </a:r>
            <a:r>
              <a:rPr lang="en-US" baseline="0" dirty="0">
                <a:effectLst/>
              </a:rPr>
              <a:t>, </a:t>
            </a:r>
            <a:r>
              <a:rPr lang="en-US" dirty="0"/>
              <a:t>https://www.osha.gov/SLTC/etools/evacuation/fire.html</a:t>
            </a:r>
          </a:p>
          <a:p>
            <a:endParaRPr lang="en-US" dirty="0"/>
          </a:p>
          <a:p>
            <a:r>
              <a:rPr lang="en-US" dirty="0">
                <a:effectLst/>
              </a:rPr>
              <a:t>“A fire prevention plan must be in writing, be kept in the workplace, and be made available to employees for review. However, an employer with 10 or fewer employees may communicate the plan orally to employees. [</a:t>
            </a:r>
            <a:r>
              <a:rPr lang="en-US" dirty="0">
                <a:effectLst/>
                <a:hlinkClick r:id="rId3" tooltip="29 CFR 1910.39(b)"/>
              </a:rPr>
              <a:t>29 CFR 1910.39(b)</a:t>
            </a:r>
            <a:r>
              <a:rPr lang="en-US" dirty="0">
                <a:effectLst/>
              </a:rPr>
              <a:t>]…</a:t>
            </a:r>
          </a:p>
          <a:p>
            <a:endParaRPr lang="en-US" dirty="0">
              <a:effectLst/>
            </a:endParaRPr>
          </a:p>
          <a:p>
            <a:r>
              <a:rPr lang="en-US" dirty="0">
                <a:effectLst/>
              </a:rPr>
              <a:t>An employer must inform employees upon initial assignment to a job of the fire hazards to which they are exposed. An employer must also review with each employee those parts of the fire prevention plan necessary for self-protection.”</a:t>
            </a:r>
          </a:p>
          <a:p>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3</a:t>
            </a:fld>
            <a:endParaRPr lang="en-US"/>
          </a:p>
        </p:txBody>
      </p:sp>
    </p:spTree>
    <p:extLst>
      <p:ext uri="{BB962C8B-B14F-4D97-AF65-F5344CB8AC3E}">
        <p14:creationId xmlns:p14="http://schemas.microsoft.com/office/powerpoint/2010/main" val="355477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effectLst/>
              </a:rPr>
              <a:t>Source:</a:t>
            </a:r>
            <a:r>
              <a:rPr lang="en-US" baseline="0" dirty="0">
                <a:effectLst/>
              </a:rPr>
              <a:t>  </a:t>
            </a:r>
            <a:r>
              <a:rPr lang="en-US" i="1" baseline="0" dirty="0">
                <a:effectLst/>
              </a:rPr>
              <a:t>Evacuation Plans and Procedures </a:t>
            </a:r>
            <a:r>
              <a:rPr lang="en-US" i="1" baseline="0" dirty="0" err="1">
                <a:effectLst/>
              </a:rPr>
              <a:t>eTool</a:t>
            </a:r>
            <a:r>
              <a:rPr lang="en-US" i="1" baseline="0" dirty="0">
                <a:effectLst/>
              </a:rPr>
              <a:t> </a:t>
            </a:r>
            <a:r>
              <a:rPr lang="en-US" baseline="0" dirty="0">
                <a:effectLst/>
              </a:rPr>
              <a:t>(2002), OSHA </a:t>
            </a:r>
            <a:r>
              <a:rPr lang="en-US" baseline="0" dirty="0" err="1">
                <a:effectLst/>
              </a:rPr>
              <a:t>eTool</a:t>
            </a:r>
            <a:r>
              <a:rPr lang="en-US" baseline="0" dirty="0">
                <a:effectLst/>
              </a:rPr>
              <a:t>, </a:t>
            </a:r>
            <a:r>
              <a:rPr lang="en-US" sz="120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rPr>
              <a:t>https://www.osha.gov/SLTC/etools/evacuation/portable_about.html</a:t>
            </a:r>
          </a:p>
          <a:p>
            <a:endParaRPr lang="en-US" sz="120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4" name="Slide Number Placeholder 3"/>
          <p:cNvSpPr>
            <a:spLocks noGrp="1"/>
          </p:cNvSpPr>
          <p:nvPr>
            <p:ph type="sldNum" sz="quarter" idx="10"/>
          </p:nvPr>
        </p:nvSpPr>
        <p:spPr/>
        <p:txBody>
          <a:bodyPr/>
          <a:lstStyle/>
          <a:p>
            <a:fld id="{3ECC418A-57C6-4B2F-979F-B2F731CD8869}" type="slidenum">
              <a:rPr lang="en-US" smtClean="0"/>
              <a:pPr/>
              <a:t>4</a:t>
            </a:fld>
            <a:endParaRPr lang="en-US"/>
          </a:p>
        </p:txBody>
      </p:sp>
    </p:spTree>
    <p:extLst>
      <p:ext uri="{BB962C8B-B14F-4D97-AF65-F5344CB8AC3E}">
        <p14:creationId xmlns:p14="http://schemas.microsoft.com/office/powerpoint/2010/main" val="1031510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sz="1200" b="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rPr>
              <a:t>https://www.osha.gov/SLTC/etools/shipyard/fire_protection/firewatch.html</a:t>
            </a:r>
          </a:p>
          <a:p>
            <a:endParaRPr lang="en-US" sz="120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r>
              <a:rPr lang="en-US" sz="12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5</a:t>
            </a:fld>
            <a:endParaRPr lang="en-US"/>
          </a:p>
        </p:txBody>
      </p:sp>
    </p:spTree>
    <p:extLst>
      <p:ext uri="{BB962C8B-B14F-4D97-AF65-F5344CB8AC3E}">
        <p14:creationId xmlns:p14="http://schemas.microsoft.com/office/powerpoint/2010/main" val="2233948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sz="1200" b="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rPr>
              <a:t>https://www.osha.gov/SLTC/etools/shipyard/fire_protection/firewatch.html</a:t>
            </a:r>
          </a:p>
          <a:p>
            <a:endParaRPr lang="en-US" sz="120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r>
              <a:rPr lang="en-US" sz="12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6</a:t>
            </a:fld>
            <a:endParaRPr lang="en-US"/>
          </a:p>
        </p:txBody>
      </p:sp>
    </p:spTree>
    <p:extLst>
      <p:ext uri="{BB962C8B-B14F-4D97-AF65-F5344CB8AC3E}">
        <p14:creationId xmlns:p14="http://schemas.microsoft.com/office/powerpoint/2010/main" val="22339484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endParaRPr lang="en-US" sz="120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r>
              <a:rPr lang="en-US" sz="1200" b="1"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rPr>
              <a:t>Flammable wastes:</a:t>
            </a:r>
            <a:r>
              <a:rPr lang="en-US" sz="1200" b="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rPr>
              <a:t>  https://www.osha.gov/dts/maritime/sltc/ships/housekeeping/intro.html </a:t>
            </a:r>
          </a:p>
          <a:p>
            <a:endParaRPr lang="en-US" sz="1200"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r>
              <a:rPr lang="en-US" sz="12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   </a:t>
            </a: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7</a:t>
            </a:fld>
            <a:endParaRPr lang="en-US"/>
          </a:p>
        </p:txBody>
      </p:sp>
    </p:spTree>
    <p:extLst>
      <p:ext uri="{BB962C8B-B14F-4D97-AF65-F5344CB8AC3E}">
        <p14:creationId xmlns:p14="http://schemas.microsoft.com/office/powerpoint/2010/main" val="2233948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effectLst/>
              </a:rPr>
              <a:t>Source:</a:t>
            </a:r>
            <a:r>
              <a:rPr lang="en-US" baseline="0" dirty="0">
                <a:effectLst/>
              </a:rPr>
              <a:t>  </a:t>
            </a:r>
            <a:r>
              <a:rPr lang="en-US" i="1" baseline="0" dirty="0">
                <a:effectLst/>
              </a:rPr>
              <a:t>Evacuation Plans and Procedures </a:t>
            </a:r>
            <a:r>
              <a:rPr lang="en-US" i="1" baseline="0" dirty="0" err="1">
                <a:effectLst/>
              </a:rPr>
              <a:t>eTool</a:t>
            </a:r>
            <a:r>
              <a:rPr lang="en-US" i="1" baseline="0" dirty="0">
                <a:effectLst/>
              </a:rPr>
              <a:t> </a:t>
            </a:r>
            <a:r>
              <a:rPr lang="en-US" baseline="0" dirty="0">
                <a:effectLst/>
              </a:rPr>
              <a:t>(2002), OSHA </a:t>
            </a:r>
            <a:r>
              <a:rPr lang="en-US" baseline="0" dirty="0" err="1">
                <a:effectLst/>
              </a:rPr>
              <a:t>eTool</a:t>
            </a:r>
            <a:r>
              <a:rPr lang="en-US" baseline="0" dirty="0">
                <a:effectLst/>
              </a:rPr>
              <a:t>, https://www.osha.gov/SLTC/etools/evacuation/portable_relation.html#risk_table</a:t>
            </a:r>
            <a:endParaRPr lang="en-US" dirty="0"/>
          </a:p>
          <a:p>
            <a:endParaRPr lang="en-US" dirty="0"/>
          </a:p>
          <a:p>
            <a:endParaRPr lang="en-US" dirty="0">
              <a:effectLst/>
            </a:endParaRPr>
          </a:p>
        </p:txBody>
      </p:sp>
      <p:sp>
        <p:nvSpPr>
          <p:cNvPr id="4" name="Slide Number Placeholder 3"/>
          <p:cNvSpPr>
            <a:spLocks noGrp="1"/>
          </p:cNvSpPr>
          <p:nvPr>
            <p:ph type="sldNum" sz="quarter" idx="10"/>
          </p:nvPr>
        </p:nvSpPr>
        <p:spPr/>
        <p:txBody>
          <a:bodyPr/>
          <a:lstStyle/>
          <a:p>
            <a:fld id="{3ECC418A-57C6-4B2F-979F-B2F731CD8869}" type="slidenum">
              <a:rPr lang="en-US" smtClean="0"/>
              <a:pPr/>
              <a:t>8</a:t>
            </a:fld>
            <a:endParaRPr lang="en-US"/>
          </a:p>
        </p:txBody>
      </p:sp>
    </p:spTree>
    <p:extLst>
      <p:ext uri="{BB962C8B-B14F-4D97-AF65-F5344CB8AC3E}">
        <p14:creationId xmlns:p14="http://schemas.microsoft.com/office/powerpoint/2010/main" val="652193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05000" y="484188"/>
            <a:ext cx="3940175" cy="2954337"/>
          </a:xfrm>
        </p:spPr>
      </p:sp>
      <p:sp>
        <p:nvSpPr>
          <p:cNvPr id="3" name="Notes Placeholder 2"/>
          <p:cNvSpPr>
            <a:spLocks noGrp="1"/>
          </p:cNvSpPr>
          <p:nvPr>
            <p:ph type="body" idx="1"/>
          </p:nvPr>
        </p:nvSpPr>
        <p:spPr/>
        <p:txBody>
          <a:bodyPr/>
          <a:lstStyle/>
          <a:p>
            <a:r>
              <a:rPr lang="en-US" dirty="0">
                <a:effectLst/>
              </a:rPr>
              <a:t>Source:</a:t>
            </a:r>
            <a:r>
              <a:rPr lang="en-US" baseline="0" dirty="0">
                <a:effectLst/>
              </a:rPr>
              <a:t>  </a:t>
            </a:r>
            <a:r>
              <a:rPr lang="en-US" i="1" baseline="0" dirty="0">
                <a:effectLst/>
              </a:rPr>
              <a:t>Evacuation Plans and Procedures </a:t>
            </a:r>
            <a:r>
              <a:rPr lang="en-US" i="1" baseline="0" dirty="0" err="1">
                <a:effectLst/>
              </a:rPr>
              <a:t>eTool</a:t>
            </a:r>
            <a:r>
              <a:rPr lang="en-US" i="1" baseline="0" dirty="0">
                <a:effectLst/>
              </a:rPr>
              <a:t> </a:t>
            </a:r>
            <a:r>
              <a:rPr lang="en-US" baseline="0" dirty="0">
                <a:effectLst/>
              </a:rPr>
              <a:t>(2002), OSHA </a:t>
            </a:r>
            <a:r>
              <a:rPr lang="en-US" baseline="0" dirty="0" err="1">
                <a:effectLst/>
              </a:rPr>
              <a:t>eTool</a:t>
            </a:r>
            <a:r>
              <a:rPr lang="en-US" baseline="0" dirty="0">
                <a:effectLst/>
              </a:rPr>
              <a:t>, </a:t>
            </a:r>
            <a:r>
              <a:rPr lang="en-US" sz="12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https://www.osha.gov/SLTC/etools/evacuation/portable.html</a:t>
            </a:r>
          </a:p>
          <a:p>
            <a:endParaRPr lang="en-US" sz="12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r>
              <a:rPr lang="en-US" dirty="0">
                <a:effectLst/>
              </a:rPr>
              <a:t>“When used properly, fire extinguishers can save lives and property by putting out a small fire or controlling a fire until additional help arrives. A fire is the most common type of emergency for which small businesses must plan. A critical decision when planning is whether or not employees should fight a small fire with a portable fire extinguisher or simply evacuate.”</a:t>
            </a:r>
          </a:p>
          <a:p>
            <a:endParaRPr lang="en-US" sz="12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p>
            <a:r>
              <a:rPr lang="en-US" sz="1200"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Source: https://www.osha.gov/pls/oshaweb/owadisp.show_document?p_table=STANDARDS&amp;p_id=9811 </a:t>
            </a:r>
          </a:p>
          <a:p>
            <a:endParaRPr lang="en-US" dirty="0"/>
          </a:p>
          <a:p>
            <a:r>
              <a:rPr lang="en-US" b="1" dirty="0">
                <a:effectLst/>
              </a:rPr>
              <a:t>“1910.157(g)</a:t>
            </a:r>
            <a:r>
              <a:rPr lang="en-US" dirty="0">
                <a:effectLst/>
              </a:rPr>
              <a:t>Training and education. </a:t>
            </a:r>
          </a:p>
          <a:p>
            <a:endParaRPr lang="en-US" b="1" dirty="0">
              <a:effectLst/>
              <a:hlinkClick r:id="rId3"/>
            </a:endParaRPr>
          </a:p>
          <a:p>
            <a:r>
              <a:rPr lang="en-US" b="1" dirty="0">
                <a:effectLst/>
                <a:hlinkClick r:id="rId3"/>
              </a:rPr>
              <a:t>1910.157(g)(1)</a:t>
            </a:r>
            <a:r>
              <a:rPr lang="en-US" dirty="0">
                <a:effectLst/>
              </a:rPr>
              <a:t>Where the employer has provided portable fire extinguishers for employee use in the workplace, the employer shall also provide an educational program to familiarize employees with the general principles of fire extinguisher use and the hazards involved with incipient stage fire fighting. </a:t>
            </a:r>
          </a:p>
          <a:p>
            <a:endParaRPr lang="en-US" b="1" dirty="0">
              <a:effectLst/>
            </a:endParaRPr>
          </a:p>
          <a:p>
            <a:r>
              <a:rPr lang="en-US" b="1" dirty="0">
                <a:effectLst/>
              </a:rPr>
              <a:t>1910.157(g)(2)</a:t>
            </a:r>
            <a:r>
              <a:rPr lang="en-US" dirty="0">
                <a:effectLst/>
              </a:rPr>
              <a:t>The employer shall provide the education required in paragraph (g)(1) of this section upon initial employment and at least annually thereafter. </a:t>
            </a:r>
          </a:p>
          <a:p>
            <a:endParaRPr lang="en-US" b="1" dirty="0">
              <a:effectLst/>
            </a:endParaRPr>
          </a:p>
          <a:p>
            <a:r>
              <a:rPr lang="en-US" b="1" dirty="0">
                <a:effectLst/>
              </a:rPr>
              <a:t>1910.157(g)(3)</a:t>
            </a:r>
            <a:r>
              <a:rPr lang="en-US" dirty="0">
                <a:effectLst/>
              </a:rPr>
              <a:t>The employer shall provide employees who have been designated to use fire fighting equipment as part of an emergency action plan with training in the use of the appropriate equipment. </a:t>
            </a:r>
          </a:p>
          <a:p>
            <a:endParaRPr lang="en-US" b="1" dirty="0">
              <a:effectLst/>
            </a:endParaRPr>
          </a:p>
          <a:p>
            <a:r>
              <a:rPr lang="en-US" b="1" dirty="0">
                <a:effectLst/>
              </a:rPr>
              <a:t>1910.157(g)(4)</a:t>
            </a:r>
            <a:r>
              <a:rPr lang="en-US" dirty="0">
                <a:effectLst/>
              </a:rPr>
              <a:t>The employer shall provide the training required in paragraph (g)(3) of this section upon initial assignment to the designated group of employees and at least annually thereafter.” </a:t>
            </a:r>
            <a:br>
              <a:rPr lang="en-US" dirty="0">
                <a:effectLst/>
              </a:rPr>
            </a:br>
            <a:endParaRPr lang="en-US" dirty="0"/>
          </a:p>
        </p:txBody>
      </p:sp>
      <p:sp>
        <p:nvSpPr>
          <p:cNvPr id="4" name="Slide Number Placeholder 3"/>
          <p:cNvSpPr>
            <a:spLocks noGrp="1"/>
          </p:cNvSpPr>
          <p:nvPr>
            <p:ph type="sldNum" sz="quarter" idx="10"/>
          </p:nvPr>
        </p:nvSpPr>
        <p:spPr/>
        <p:txBody>
          <a:bodyPr/>
          <a:lstStyle/>
          <a:p>
            <a:fld id="{3ECC418A-57C6-4B2F-979F-B2F731CD8869}" type="slidenum">
              <a:rPr lang="en-US" smtClean="0"/>
              <a:pPr/>
              <a:t>9</a:t>
            </a:fld>
            <a:endParaRPr lang="en-US"/>
          </a:p>
        </p:txBody>
      </p:sp>
    </p:spTree>
    <p:extLst>
      <p:ext uri="{BB962C8B-B14F-4D97-AF65-F5344CB8AC3E}">
        <p14:creationId xmlns:p14="http://schemas.microsoft.com/office/powerpoint/2010/main" val="2601041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0" i="0" u="none" strike="noStrike" kern="1200" cap="none" spc="0" normalizeH="0" baseline="0" noProof="0" dirty="0">
                <a:ln>
                  <a:noFill/>
                </a:ln>
                <a:solidFill>
                  <a:srgbClr val="000000"/>
                </a:solidFill>
                <a:effectLst/>
                <a:uLnTx/>
                <a:uFillTx/>
                <a:latin typeface="Barlow"/>
                <a:ea typeface="+mn-ea"/>
                <a:cs typeface="+mn-cs"/>
              </a:rPr>
              <a:t>Class B: Carbon dioxide. </a:t>
            </a:r>
            <a:r>
              <a:rPr lang="en-US" b="0" i="0" dirty="0">
                <a:solidFill>
                  <a:srgbClr val="111111"/>
                </a:solidFill>
                <a:effectLst/>
                <a:latin typeface="Roboto"/>
              </a:rPr>
              <a:t>A carbon dioxide fire </a:t>
            </a:r>
            <a:r>
              <a:rPr lang="en-US" b="1" i="0" dirty="0">
                <a:solidFill>
                  <a:srgbClr val="111111"/>
                </a:solidFill>
                <a:effectLst/>
                <a:latin typeface="Roboto"/>
              </a:rPr>
              <a:t>extinguisher</a:t>
            </a:r>
            <a:r>
              <a:rPr lang="en-US" b="0" i="0" dirty="0">
                <a:solidFill>
                  <a:srgbClr val="111111"/>
                </a:solidFill>
                <a:effectLst/>
                <a:latin typeface="Roboto"/>
              </a:rPr>
              <a:t> works on a </a:t>
            </a:r>
            <a:r>
              <a:rPr lang="en-US" b="1" i="0" dirty="0">
                <a:solidFill>
                  <a:srgbClr val="111111"/>
                </a:solidFill>
                <a:effectLst/>
                <a:latin typeface="Roboto"/>
              </a:rPr>
              <a:t>Class</a:t>
            </a:r>
            <a:r>
              <a:rPr lang="en-US" b="0" i="0" dirty="0">
                <a:solidFill>
                  <a:srgbClr val="111111"/>
                </a:solidFill>
                <a:effectLst/>
                <a:latin typeface="Roboto"/>
              </a:rPr>
              <a:t> </a:t>
            </a:r>
            <a:r>
              <a:rPr lang="en-US" b="1" i="0" dirty="0">
                <a:solidFill>
                  <a:srgbClr val="111111"/>
                </a:solidFill>
                <a:effectLst/>
                <a:latin typeface="Roboto"/>
              </a:rPr>
              <a:t>B</a:t>
            </a:r>
            <a:r>
              <a:rPr lang="en-US" b="0" i="0" dirty="0">
                <a:solidFill>
                  <a:srgbClr val="111111"/>
                </a:solidFill>
                <a:effectLst/>
                <a:latin typeface="Roboto"/>
              </a:rPr>
              <a:t> fire by expelling CO2 to suffocate the fire, removing the oxygen necessary to keep it burning. It also helps with removing the heat, as the discharge is very cold.</a:t>
            </a:r>
            <a:endParaRPr kumimoji="0" lang="en-US" sz="1200" b="0" i="0" u="none" strike="noStrike" kern="1200" cap="none" spc="0" normalizeH="0" baseline="0" noProof="0" dirty="0">
              <a:ln>
                <a:noFill/>
              </a:ln>
              <a:solidFill>
                <a:srgbClr val="000000"/>
              </a:solidFill>
              <a:effectLst/>
              <a:uLnTx/>
              <a:uFillTx/>
              <a:latin typeface="Barlow"/>
              <a:ea typeface="+mn-ea"/>
              <a:cs typeface="+mn-cs"/>
            </a:endParaRPr>
          </a:p>
          <a:p>
            <a:endParaRPr kumimoji="0" lang="en-US" sz="1200" b="0" i="0" u="none" strike="noStrike" kern="1200" cap="none" spc="0" normalizeH="0" baseline="0" noProof="0" dirty="0">
              <a:ln>
                <a:noFill/>
              </a:ln>
              <a:solidFill>
                <a:srgbClr val="000000"/>
              </a:solidFill>
              <a:effectLst/>
              <a:uLnTx/>
              <a:uFillTx/>
              <a:latin typeface="Barlow"/>
              <a:ea typeface="+mn-ea"/>
              <a:cs typeface="+mn-cs"/>
            </a:endParaRPr>
          </a:p>
          <a:p>
            <a:r>
              <a:rPr kumimoji="0" lang="en-US" sz="1200" b="0" i="0" u="none" strike="noStrike" kern="1200" cap="none" spc="0" normalizeH="0" baseline="0" noProof="0" dirty="0">
                <a:ln>
                  <a:noFill/>
                </a:ln>
                <a:solidFill>
                  <a:srgbClr val="000000"/>
                </a:solidFill>
                <a:effectLst/>
                <a:uLnTx/>
                <a:uFillTx/>
                <a:latin typeface="Barlow"/>
                <a:ea typeface="+mn-ea"/>
                <a:cs typeface="+mn-cs"/>
              </a:rPr>
              <a:t>Class C: Halogenated or clean agent extinguishers include the halon agents as well as the newer and less ozone depleting halocarbon agents. They extinguish the fire by interrupting the </a:t>
            </a:r>
            <a:r>
              <a:rPr kumimoji="0" lang="en-US" sz="1200" b="1" i="0" u="none" strike="noStrike" kern="1200" cap="none" spc="0" normalizeH="0" baseline="0" noProof="0" dirty="0">
                <a:ln>
                  <a:noFill/>
                </a:ln>
                <a:solidFill>
                  <a:srgbClr val="000000"/>
                </a:solidFill>
                <a:effectLst/>
                <a:uLnTx/>
                <a:uFillTx/>
                <a:latin typeface="Barlow"/>
                <a:ea typeface="+mn-ea"/>
                <a:cs typeface="+mn-cs"/>
              </a:rPr>
              <a:t>chemical reaction</a:t>
            </a:r>
            <a:r>
              <a:rPr kumimoji="0" lang="en-US" sz="1200" b="0" i="0" u="none" strike="noStrike" kern="1200" cap="none" spc="0" normalizeH="0" baseline="0" noProof="0" dirty="0">
                <a:ln>
                  <a:noFill/>
                </a:ln>
                <a:solidFill>
                  <a:srgbClr val="000000"/>
                </a:solidFill>
                <a:effectLst/>
                <a:uLnTx/>
                <a:uFillTx/>
                <a:latin typeface="Barlow"/>
                <a:ea typeface="+mn-ea"/>
                <a:cs typeface="+mn-cs"/>
              </a:rPr>
              <a:t> and/or removing </a:t>
            </a:r>
            <a:r>
              <a:rPr kumimoji="0" lang="en-US" sz="1200" b="1" i="0" u="none" strike="noStrike" kern="1200" cap="none" spc="0" normalizeH="0" baseline="0" noProof="0" dirty="0">
                <a:ln>
                  <a:noFill/>
                </a:ln>
                <a:solidFill>
                  <a:srgbClr val="000000"/>
                </a:solidFill>
                <a:effectLst/>
                <a:uLnTx/>
                <a:uFillTx/>
                <a:latin typeface="Barlow"/>
                <a:ea typeface="+mn-ea"/>
                <a:cs typeface="+mn-cs"/>
              </a:rPr>
              <a:t>heat</a:t>
            </a:r>
            <a:r>
              <a:rPr kumimoji="0" lang="en-US" sz="1200" b="0" i="0" u="none" strike="noStrike" kern="1200" cap="none" spc="0" normalizeH="0" baseline="0" noProof="0" dirty="0">
                <a:ln>
                  <a:noFill/>
                </a:ln>
                <a:solidFill>
                  <a:srgbClr val="000000"/>
                </a:solidFill>
                <a:effectLst/>
                <a:uLnTx/>
                <a:uFillTx/>
                <a:latin typeface="Barlow"/>
                <a:ea typeface="+mn-ea"/>
                <a:cs typeface="+mn-cs"/>
              </a:rPr>
              <a:t> from the fire triangle. </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9E4163-B887-4C79-AA7C-F80E02E5FBB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6334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F97974-1103-4471-AB2B-FEE5A5ABF5B2}"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1236145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97974-1103-4471-AB2B-FEE5A5ABF5B2}"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3779684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97974-1103-4471-AB2B-FEE5A5ABF5B2}"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375266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F97974-1103-4471-AB2B-FEE5A5ABF5B2}"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431848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F97974-1103-4471-AB2B-FEE5A5ABF5B2}"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418128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F97974-1103-4471-AB2B-FEE5A5ABF5B2}"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495826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F97974-1103-4471-AB2B-FEE5A5ABF5B2}"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68016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F97974-1103-4471-AB2B-FEE5A5ABF5B2}"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239599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F97974-1103-4471-AB2B-FEE5A5ABF5B2}"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952194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F97974-1103-4471-AB2B-FEE5A5ABF5B2}"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2168797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F97974-1103-4471-AB2B-FEE5A5ABF5B2}"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F0D838-F398-44C0-9958-CA1BD1DD16FA}" type="slidenum">
              <a:rPr lang="en-US" smtClean="0"/>
              <a:t>‹#›</a:t>
            </a:fld>
            <a:endParaRPr lang="en-US"/>
          </a:p>
        </p:txBody>
      </p:sp>
    </p:spTree>
    <p:extLst>
      <p:ext uri="{BB962C8B-B14F-4D97-AF65-F5344CB8AC3E}">
        <p14:creationId xmlns:p14="http://schemas.microsoft.com/office/powerpoint/2010/main" val="2574046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F97974-1103-4471-AB2B-FEE5A5ABF5B2}" type="datetimeFigureOut">
              <a:rPr lang="en-US" smtClean="0"/>
              <a:t>3/11/2025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F0D838-F398-44C0-9958-CA1BD1DD16FA}" type="slidenum">
              <a:rPr lang="en-US" smtClean="0"/>
              <a:t>‹#›</a:t>
            </a:fld>
            <a:endParaRPr lang="en-US"/>
          </a:p>
        </p:txBody>
      </p:sp>
    </p:spTree>
    <p:extLst>
      <p:ext uri="{BB962C8B-B14F-4D97-AF65-F5344CB8AC3E}">
        <p14:creationId xmlns:p14="http://schemas.microsoft.com/office/powerpoint/2010/main" val="2879437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6.xml"/><Relationship Id="rId5" Type="http://schemas.openxmlformats.org/officeDocument/2006/relationships/image" Target="../media/image12.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6.xml"/><Relationship Id="rId5" Type="http://schemas.openxmlformats.org/officeDocument/2006/relationships/image" Target="../media/image14.png"/><Relationship Id="rId4" Type="http://schemas.openxmlformats.org/officeDocument/2006/relationships/hyperlink" Target="https://ohsonline.com/Articles/2004/08/The-ABCs-Ds-and-Ks-of-Fire-Extinguishers.aspx?Page=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sha.gov/SLTC/etools/evacuation/portable_about.html#Type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s://www.osha.gov/SLTC/etools/evacuation/portable_relation.html#Assessment" TargetMode="External"/><Relationship Id="rId4" Type="http://schemas.openxmlformats.org/officeDocument/2006/relationships/hyperlink" Target="https://www.osha.gov/SLTC/etools/evacuation/portable_use.html#PASS"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sha.gov/workers" TargetMode="External"/><Relationship Id="rId2" Type="http://schemas.openxmlformats.org/officeDocument/2006/relationships/hyperlink" Target="http://www.osha.gov/as/opa/worker/employer-responsibility.html" TargetMode="External"/><Relationship Id="rId1" Type="http://schemas.openxmlformats.org/officeDocument/2006/relationships/slideLayout" Target="../slideLayouts/slideLayout7.xml"/><Relationship Id="rId6" Type="http://schemas.openxmlformats.org/officeDocument/2006/relationships/hyperlink" Target="https://www.osha.gov/" TargetMode="External"/><Relationship Id="rId5" Type="http://schemas.openxmlformats.org/officeDocument/2006/relationships/hyperlink" Target="https://www.osha.gov/contactus/bystate" TargetMode="External"/><Relationship Id="rId4" Type="http://schemas.openxmlformats.org/officeDocument/2006/relationships/hyperlink" Target="https://www.osha.gov/consultation"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2E3110F-21F0-4F61-9C91-76611158D249}"/>
              </a:ext>
            </a:extLst>
          </p:cNvPr>
          <p:cNvSpPr txBox="1"/>
          <p:nvPr/>
        </p:nvSpPr>
        <p:spPr>
          <a:xfrm>
            <a:off x="1624879" y="3144852"/>
            <a:ext cx="5894242" cy="1754326"/>
          </a:xfrm>
          <a:prstGeom prst="rect">
            <a:avLst/>
          </a:prstGeom>
          <a:noFill/>
        </p:spPr>
        <p:txBody>
          <a:bodyPr wrap="none" rtlCol="0">
            <a:spAutoFit/>
          </a:bodyPr>
          <a:lstStyle/>
          <a:p>
            <a:pPr algn="ctr"/>
            <a:r>
              <a:rPr lang="en-US" sz="3600" dirty="0"/>
              <a:t>New Hire Training</a:t>
            </a:r>
          </a:p>
          <a:p>
            <a:pPr algn="ctr"/>
            <a:endParaRPr lang="en-US" sz="3600" dirty="0"/>
          </a:p>
          <a:p>
            <a:pPr algn="ctr"/>
            <a:r>
              <a:rPr lang="en-US" sz="3600" dirty="0"/>
              <a:t>Fire Prevention and Protection</a:t>
            </a:r>
          </a:p>
        </p:txBody>
      </p:sp>
      <p:pic>
        <p:nvPicPr>
          <p:cNvPr id="1026" name="Picture 2">
            <a:extLst>
              <a:ext uri="{FF2B5EF4-FFF2-40B4-BE49-F238E27FC236}">
                <a16:creationId xmlns:a16="http://schemas.microsoft.com/office/drawing/2014/main" id="{5856635E-5A40-480F-A278-1869901F5F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39143" y="665239"/>
            <a:ext cx="3065714" cy="906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29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AEDCD9-3F1B-45EB-A077-DAF38420366D}"/>
              </a:ext>
            </a:extLst>
          </p:cNvPr>
          <p:cNvSpPr txBox="1"/>
          <p:nvPr/>
        </p:nvSpPr>
        <p:spPr>
          <a:xfrm>
            <a:off x="552310" y="2427071"/>
            <a:ext cx="6409357" cy="507831"/>
          </a:xfrm>
          <a:prstGeom prst="rect">
            <a:avLst/>
          </a:prstGeom>
          <a:noFill/>
        </p:spPr>
        <p:txBody>
          <a:bodyPr wrap="square" rtlCol="0">
            <a:spAutoFit/>
          </a:bodyPr>
          <a:lstStyle/>
          <a:p>
            <a:pPr defTabSz="685800">
              <a:defRPr/>
            </a:pPr>
            <a:r>
              <a:rPr lang="en-US" sz="1350" b="1" dirty="0">
                <a:solidFill>
                  <a:srgbClr val="000000"/>
                </a:solidFill>
                <a:latin typeface="Barlow"/>
              </a:rPr>
              <a:t>Class A extinguisher </a:t>
            </a:r>
            <a:r>
              <a:rPr lang="en-US" sz="1350" dirty="0">
                <a:solidFill>
                  <a:srgbClr val="000000"/>
                </a:solidFill>
                <a:latin typeface="Barlow"/>
              </a:rPr>
              <a:t>: Water and foam fire extinguishers. </a:t>
            </a:r>
            <a:r>
              <a:rPr lang="en-US" sz="1350" b="1" i="1" dirty="0">
                <a:solidFill>
                  <a:srgbClr val="000000"/>
                </a:solidFill>
                <a:latin typeface="Barlow"/>
              </a:rPr>
              <a:t>Water extinguishers are for Class A fires only</a:t>
            </a:r>
            <a:endParaRPr lang="en-US" sz="1350" dirty="0">
              <a:solidFill>
                <a:srgbClr val="000000"/>
              </a:solidFill>
              <a:latin typeface="Barlow"/>
            </a:endParaRPr>
          </a:p>
        </p:txBody>
      </p:sp>
      <p:sp>
        <p:nvSpPr>
          <p:cNvPr id="6" name="TextBox 5">
            <a:extLst>
              <a:ext uri="{FF2B5EF4-FFF2-40B4-BE49-F238E27FC236}">
                <a16:creationId xmlns:a16="http://schemas.microsoft.com/office/drawing/2014/main" id="{B298CB76-C9A4-47C9-884A-6FF60AD32B67}"/>
              </a:ext>
            </a:extLst>
          </p:cNvPr>
          <p:cNvSpPr txBox="1"/>
          <p:nvPr/>
        </p:nvSpPr>
        <p:spPr>
          <a:xfrm>
            <a:off x="444574" y="195058"/>
            <a:ext cx="6517093" cy="1384995"/>
          </a:xfrm>
          <a:prstGeom prst="rect">
            <a:avLst/>
          </a:prstGeom>
          <a:noFill/>
        </p:spPr>
        <p:txBody>
          <a:bodyPr wrap="square">
            <a:spAutoFit/>
          </a:bodyPr>
          <a:lstStyle/>
          <a:p>
            <a:pPr defTabSz="685800">
              <a:defRPr/>
            </a:pPr>
            <a:r>
              <a:rPr lang="en-US" sz="2800" dirty="0">
                <a:solidFill>
                  <a:srgbClr val="000000"/>
                </a:solidFill>
                <a:latin typeface="Calibri" panose="020F0502020204030204" pitchFamily="34" charset="0"/>
              </a:rPr>
              <a:t>Extinguishing fires</a:t>
            </a:r>
          </a:p>
          <a:p>
            <a:pPr defTabSz="685800">
              <a:defRPr/>
            </a:pPr>
            <a:endParaRPr lang="en-US" sz="2800" dirty="0">
              <a:solidFill>
                <a:srgbClr val="000000"/>
              </a:solidFill>
              <a:latin typeface="Calibri" panose="020F0502020204030204" pitchFamily="34" charset="0"/>
            </a:endParaRPr>
          </a:p>
          <a:p>
            <a:pPr defTabSz="685800">
              <a:defRPr/>
            </a:pPr>
            <a:r>
              <a:rPr lang="en-US" sz="2800" dirty="0">
                <a:solidFill>
                  <a:srgbClr val="000000"/>
                </a:solidFill>
                <a:latin typeface="Calibri" panose="020F0502020204030204" pitchFamily="34" charset="0"/>
              </a:rPr>
              <a:t>Classes of fires</a:t>
            </a:r>
          </a:p>
        </p:txBody>
      </p:sp>
      <p:pic>
        <p:nvPicPr>
          <p:cNvPr id="1028" name="Picture 4" descr="class a fire graphic">
            <a:extLst>
              <a:ext uri="{FF2B5EF4-FFF2-40B4-BE49-F238E27FC236}">
                <a16:creationId xmlns:a16="http://schemas.microsoft.com/office/drawing/2014/main" id="{B1C70FC1-75C0-47E6-BEF9-45ECFF66BF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4268" y="1831939"/>
            <a:ext cx="1107281" cy="110728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2A599A1-C50C-48C5-AC2A-699C1D093EE1}"/>
              </a:ext>
            </a:extLst>
          </p:cNvPr>
          <p:cNvSpPr txBox="1"/>
          <p:nvPr/>
        </p:nvSpPr>
        <p:spPr>
          <a:xfrm>
            <a:off x="552310" y="1696977"/>
            <a:ext cx="6273791" cy="715581"/>
          </a:xfrm>
          <a:prstGeom prst="rect">
            <a:avLst/>
          </a:prstGeom>
          <a:noFill/>
        </p:spPr>
        <p:txBody>
          <a:bodyPr wrap="square">
            <a:spAutoFit/>
          </a:bodyPr>
          <a:lstStyle/>
          <a:p>
            <a:pPr defTabSz="685800">
              <a:defRPr/>
            </a:pPr>
            <a:r>
              <a:rPr lang="en-US" sz="1350" b="1" dirty="0">
                <a:solidFill>
                  <a:srgbClr val="000000"/>
                </a:solidFill>
                <a:latin typeface="Barlow Condensed"/>
              </a:rPr>
              <a:t>Class A Fires</a:t>
            </a:r>
            <a:endParaRPr lang="en-US" sz="1350" dirty="0">
              <a:solidFill>
                <a:srgbClr val="000000"/>
              </a:solidFill>
              <a:latin typeface="Barlow Condensed"/>
            </a:endParaRPr>
          </a:p>
          <a:p>
            <a:pPr defTabSz="685800">
              <a:defRPr/>
            </a:pPr>
            <a:r>
              <a:rPr lang="en-US" sz="1350" dirty="0">
                <a:solidFill>
                  <a:srgbClr val="000000"/>
                </a:solidFill>
                <a:latin typeface="Barlow"/>
              </a:rPr>
              <a:t>Fires in </a:t>
            </a:r>
            <a:r>
              <a:rPr lang="en-US" sz="1350" b="1" dirty="0">
                <a:solidFill>
                  <a:srgbClr val="000000"/>
                </a:solidFill>
                <a:latin typeface="Barlow"/>
              </a:rPr>
              <a:t>ordinary combustibles</a:t>
            </a:r>
            <a:r>
              <a:rPr lang="en-US" sz="1350" dirty="0">
                <a:solidFill>
                  <a:srgbClr val="000000"/>
                </a:solidFill>
                <a:latin typeface="Barlow"/>
              </a:rPr>
              <a:t>, such as wood, paper, cloth, rubber and many plastics.</a:t>
            </a:r>
          </a:p>
        </p:txBody>
      </p:sp>
      <p:sp>
        <p:nvSpPr>
          <p:cNvPr id="11" name="TextBox 10">
            <a:extLst>
              <a:ext uri="{FF2B5EF4-FFF2-40B4-BE49-F238E27FC236}">
                <a16:creationId xmlns:a16="http://schemas.microsoft.com/office/drawing/2014/main" id="{1E8FB405-1F5C-4365-8547-5C12D58C1376}"/>
              </a:ext>
            </a:extLst>
          </p:cNvPr>
          <p:cNvSpPr txBox="1"/>
          <p:nvPr/>
        </p:nvSpPr>
        <p:spPr>
          <a:xfrm>
            <a:off x="552311" y="2934902"/>
            <a:ext cx="6409356" cy="715581"/>
          </a:xfrm>
          <a:prstGeom prst="rect">
            <a:avLst/>
          </a:prstGeom>
          <a:noFill/>
        </p:spPr>
        <p:txBody>
          <a:bodyPr wrap="square">
            <a:spAutoFit/>
          </a:bodyPr>
          <a:lstStyle/>
          <a:p>
            <a:pPr defTabSz="685800">
              <a:defRPr/>
            </a:pPr>
            <a:r>
              <a:rPr lang="en-US" sz="1350" b="1" dirty="0">
                <a:solidFill>
                  <a:srgbClr val="000000"/>
                </a:solidFill>
                <a:latin typeface="Barlow" panose="00000500000000000000" pitchFamily="2" charset="0"/>
              </a:rPr>
              <a:t>Class B Fires</a:t>
            </a:r>
            <a:endParaRPr lang="en-US" sz="1350" dirty="0">
              <a:solidFill>
                <a:srgbClr val="000000"/>
              </a:solidFill>
              <a:latin typeface="Barlow" panose="00000500000000000000" pitchFamily="2" charset="0"/>
            </a:endParaRPr>
          </a:p>
          <a:p>
            <a:pPr defTabSz="685800">
              <a:defRPr/>
            </a:pPr>
            <a:r>
              <a:rPr lang="en-US" sz="1350" dirty="0">
                <a:solidFill>
                  <a:srgbClr val="000000"/>
                </a:solidFill>
                <a:latin typeface="Barlow" panose="00000500000000000000" pitchFamily="2" charset="0"/>
              </a:rPr>
              <a:t>Fires in </a:t>
            </a:r>
            <a:r>
              <a:rPr lang="en-US" sz="1350" b="1" dirty="0">
                <a:solidFill>
                  <a:srgbClr val="000000"/>
                </a:solidFill>
                <a:latin typeface="Barlow" panose="00000500000000000000" pitchFamily="2" charset="0"/>
              </a:rPr>
              <a:t>flammable liquids</a:t>
            </a:r>
            <a:r>
              <a:rPr lang="en-US" sz="1350" dirty="0">
                <a:solidFill>
                  <a:srgbClr val="000000"/>
                </a:solidFill>
                <a:latin typeface="Barlow" panose="00000500000000000000" pitchFamily="2" charset="0"/>
              </a:rPr>
              <a:t> or </a:t>
            </a:r>
            <a:r>
              <a:rPr lang="en-US" sz="1350" b="1" dirty="0">
                <a:solidFill>
                  <a:srgbClr val="000000"/>
                </a:solidFill>
                <a:latin typeface="Barlow" panose="00000500000000000000" pitchFamily="2" charset="0"/>
              </a:rPr>
              <a:t>flammable gases</a:t>
            </a:r>
            <a:r>
              <a:rPr lang="en-US" sz="1350" dirty="0">
                <a:solidFill>
                  <a:srgbClr val="000000"/>
                </a:solidFill>
                <a:latin typeface="Barlow" panose="00000500000000000000" pitchFamily="2" charset="0"/>
              </a:rPr>
              <a:t>. </a:t>
            </a:r>
            <a:r>
              <a:rPr lang="en-US" sz="1350" u="sng" dirty="0">
                <a:solidFill>
                  <a:srgbClr val="000000"/>
                </a:solidFill>
                <a:latin typeface="Barlow" panose="00000500000000000000" pitchFamily="2" charset="0"/>
              </a:rPr>
              <a:t>DOES NOT include</a:t>
            </a:r>
            <a:r>
              <a:rPr lang="en-US" sz="1350" dirty="0">
                <a:solidFill>
                  <a:srgbClr val="000000"/>
                </a:solidFill>
                <a:latin typeface="Barlow" panose="00000500000000000000" pitchFamily="2" charset="0"/>
              </a:rPr>
              <a:t> fires involving </a:t>
            </a:r>
            <a:r>
              <a:rPr lang="en-US" sz="1350" u="sng" dirty="0">
                <a:solidFill>
                  <a:srgbClr val="000000"/>
                </a:solidFill>
                <a:latin typeface="Barlow" panose="00000500000000000000" pitchFamily="2" charset="0"/>
              </a:rPr>
              <a:t>cooking oils</a:t>
            </a:r>
            <a:r>
              <a:rPr lang="en-US" sz="1350" dirty="0">
                <a:solidFill>
                  <a:srgbClr val="000000"/>
                </a:solidFill>
                <a:latin typeface="Barlow" panose="00000500000000000000" pitchFamily="2" charset="0"/>
              </a:rPr>
              <a:t> and </a:t>
            </a:r>
            <a:r>
              <a:rPr lang="en-US" sz="1350" u="sng" dirty="0">
                <a:solidFill>
                  <a:srgbClr val="000000"/>
                </a:solidFill>
                <a:latin typeface="Barlow" panose="00000500000000000000" pitchFamily="2" charset="0"/>
              </a:rPr>
              <a:t>grease</a:t>
            </a:r>
            <a:r>
              <a:rPr lang="en-US" sz="1350" dirty="0">
                <a:solidFill>
                  <a:srgbClr val="000000"/>
                </a:solidFill>
                <a:latin typeface="Barlow" panose="00000500000000000000" pitchFamily="2" charset="0"/>
              </a:rPr>
              <a:t>. </a:t>
            </a:r>
            <a:endParaRPr lang="en-US" sz="1350" dirty="0">
              <a:solidFill>
                <a:srgbClr val="000000"/>
              </a:solidFill>
              <a:latin typeface="Barlow"/>
            </a:endParaRPr>
          </a:p>
        </p:txBody>
      </p:sp>
      <p:pic>
        <p:nvPicPr>
          <p:cNvPr id="1030" name="Picture 6" descr="class b fire graphic">
            <a:extLst>
              <a:ext uri="{FF2B5EF4-FFF2-40B4-BE49-F238E27FC236}">
                <a16:creationId xmlns:a16="http://schemas.microsoft.com/office/drawing/2014/main" id="{2ED00377-0720-4C21-A100-CB913D7C66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59308" y="3193768"/>
            <a:ext cx="1107281" cy="1107281"/>
          </a:xfrm>
          <a:prstGeom prst="rect">
            <a:avLst/>
          </a:prstGeom>
          <a:noFill/>
          <a:extLst>
            <a:ext uri="{909E8E84-426E-40DD-AFC4-6F175D3DCCD1}">
              <a14:hiddenFill xmlns:a14="http://schemas.microsoft.com/office/drawing/2010/main">
                <a:solidFill>
                  <a:srgbClr val="FFFFFF"/>
                </a:solidFill>
              </a14:hiddenFill>
            </a:ext>
          </a:extLst>
        </p:spPr>
      </p:pic>
      <p:sp>
        <p:nvSpPr>
          <p:cNvPr id="14" name="TextBox 13">
            <a:extLst>
              <a:ext uri="{FF2B5EF4-FFF2-40B4-BE49-F238E27FC236}">
                <a16:creationId xmlns:a16="http://schemas.microsoft.com/office/drawing/2014/main" id="{AEA12565-73A1-49B2-A174-42D2F5C4A82D}"/>
              </a:ext>
            </a:extLst>
          </p:cNvPr>
          <p:cNvSpPr txBox="1"/>
          <p:nvPr/>
        </p:nvSpPr>
        <p:spPr>
          <a:xfrm>
            <a:off x="515263" y="3650483"/>
            <a:ext cx="6517093" cy="877163"/>
          </a:xfrm>
          <a:prstGeom prst="rect">
            <a:avLst/>
          </a:prstGeom>
          <a:noFill/>
        </p:spPr>
        <p:txBody>
          <a:bodyPr wrap="square">
            <a:spAutoFit/>
          </a:bodyPr>
          <a:lstStyle/>
          <a:p>
            <a:pPr defTabSz="685800">
              <a:defRPr/>
            </a:pPr>
            <a:r>
              <a:rPr lang="en-US" sz="1350" b="1" dirty="0">
                <a:solidFill>
                  <a:srgbClr val="000000"/>
                </a:solidFill>
                <a:latin typeface="Barlow"/>
              </a:rPr>
              <a:t>Class B extinguisher</a:t>
            </a:r>
            <a:r>
              <a:rPr lang="en-US" sz="1350" dirty="0">
                <a:solidFill>
                  <a:srgbClr val="000000"/>
                </a:solidFill>
                <a:latin typeface="Barlow"/>
              </a:rPr>
              <a:t>: Cartridge operated dry chemical fire extinguisher. </a:t>
            </a:r>
            <a:r>
              <a:rPr lang="en-US" sz="1200" dirty="0">
                <a:solidFill>
                  <a:srgbClr val="111111"/>
                </a:solidFill>
                <a:latin typeface="Barlow" panose="00000500000000000000" pitchFamily="2" charset="0"/>
              </a:rPr>
              <a:t>A carbon dioxide fire </a:t>
            </a:r>
            <a:r>
              <a:rPr lang="en-US" sz="1200" b="1" dirty="0">
                <a:solidFill>
                  <a:srgbClr val="111111"/>
                </a:solidFill>
                <a:latin typeface="Barlow" panose="00000500000000000000" pitchFamily="2" charset="0"/>
              </a:rPr>
              <a:t>extinguisher</a:t>
            </a:r>
            <a:r>
              <a:rPr lang="en-US" sz="1200" dirty="0">
                <a:solidFill>
                  <a:srgbClr val="111111"/>
                </a:solidFill>
                <a:latin typeface="Barlow" panose="00000500000000000000" pitchFamily="2" charset="0"/>
              </a:rPr>
              <a:t> works on a </a:t>
            </a:r>
            <a:r>
              <a:rPr lang="en-US" sz="1200" b="1" dirty="0">
                <a:solidFill>
                  <a:srgbClr val="111111"/>
                </a:solidFill>
                <a:latin typeface="Barlow" panose="00000500000000000000" pitchFamily="2" charset="0"/>
              </a:rPr>
              <a:t>Class</a:t>
            </a:r>
            <a:r>
              <a:rPr lang="en-US" sz="1200" dirty="0">
                <a:solidFill>
                  <a:srgbClr val="111111"/>
                </a:solidFill>
                <a:latin typeface="Barlow" panose="00000500000000000000" pitchFamily="2" charset="0"/>
              </a:rPr>
              <a:t> </a:t>
            </a:r>
            <a:r>
              <a:rPr lang="en-US" sz="1200" b="1" dirty="0">
                <a:solidFill>
                  <a:srgbClr val="111111"/>
                </a:solidFill>
                <a:latin typeface="Barlow" panose="00000500000000000000" pitchFamily="2" charset="0"/>
              </a:rPr>
              <a:t>B</a:t>
            </a:r>
            <a:r>
              <a:rPr lang="en-US" sz="1200" dirty="0">
                <a:solidFill>
                  <a:srgbClr val="111111"/>
                </a:solidFill>
                <a:latin typeface="Barlow" panose="00000500000000000000" pitchFamily="2" charset="0"/>
              </a:rPr>
              <a:t> fire by expelling CO2 to suffocate the fire, removing the oxygen necessary to keep it burning. It also helps with removing the heat, as the discharge is very cold. </a:t>
            </a:r>
            <a:r>
              <a:rPr lang="en-US" sz="1350" b="1" i="1" dirty="0">
                <a:solidFill>
                  <a:srgbClr val="000000"/>
                </a:solidFill>
                <a:latin typeface="Barlow"/>
              </a:rPr>
              <a:t>Ordinary dry chemical is for Class B and C fires only.</a:t>
            </a:r>
            <a:r>
              <a:rPr lang="en-US" sz="1350" dirty="0">
                <a:solidFill>
                  <a:srgbClr val="000000"/>
                </a:solidFill>
                <a:latin typeface="Barlow"/>
              </a:rPr>
              <a:t> </a:t>
            </a:r>
            <a:endParaRPr lang="en-US" sz="1350" dirty="0">
              <a:solidFill>
                <a:prstClr val="black"/>
              </a:solidFill>
              <a:latin typeface="Calibri" panose="020F0502020204030204"/>
            </a:endParaRPr>
          </a:p>
        </p:txBody>
      </p:sp>
      <p:sp>
        <p:nvSpPr>
          <p:cNvPr id="10" name="TextBox 9">
            <a:extLst>
              <a:ext uri="{FF2B5EF4-FFF2-40B4-BE49-F238E27FC236}">
                <a16:creationId xmlns:a16="http://schemas.microsoft.com/office/drawing/2014/main" id="{E1B9DF9E-018D-4AA0-81A3-978CF6AFD5E4}"/>
              </a:ext>
            </a:extLst>
          </p:cNvPr>
          <p:cNvSpPr txBox="1"/>
          <p:nvPr/>
        </p:nvSpPr>
        <p:spPr>
          <a:xfrm>
            <a:off x="552310" y="4616725"/>
            <a:ext cx="6907841" cy="715581"/>
          </a:xfrm>
          <a:prstGeom prst="rect">
            <a:avLst/>
          </a:prstGeom>
          <a:noFill/>
        </p:spPr>
        <p:txBody>
          <a:bodyPr wrap="square">
            <a:spAutoFit/>
          </a:bodyPr>
          <a:lstStyle/>
          <a:p>
            <a:pPr defTabSz="685800">
              <a:defRPr/>
            </a:pPr>
            <a:r>
              <a:rPr lang="en-US" sz="1350" b="1" dirty="0">
                <a:solidFill>
                  <a:srgbClr val="000000"/>
                </a:solidFill>
                <a:latin typeface="Barlow Condensed"/>
              </a:rPr>
              <a:t>Class C Fires</a:t>
            </a:r>
            <a:endParaRPr lang="en-US" sz="1350" dirty="0">
              <a:solidFill>
                <a:srgbClr val="000000"/>
              </a:solidFill>
              <a:latin typeface="Barlow Condensed"/>
            </a:endParaRPr>
          </a:p>
          <a:p>
            <a:pPr defTabSz="685800">
              <a:defRPr/>
            </a:pPr>
            <a:r>
              <a:rPr lang="en-US" sz="1350" dirty="0">
                <a:solidFill>
                  <a:srgbClr val="000000"/>
                </a:solidFill>
                <a:latin typeface="Barlow"/>
              </a:rPr>
              <a:t>Fires involving </a:t>
            </a:r>
            <a:r>
              <a:rPr lang="en-US" sz="1350" b="1" dirty="0">
                <a:solidFill>
                  <a:srgbClr val="000000"/>
                </a:solidFill>
                <a:latin typeface="Barlow"/>
              </a:rPr>
              <a:t>energized electrical equipment</a:t>
            </a:r>
            <a:r>
              <a:rPr lang="en-US" sz="1350" dirty="0">
                <a:solidFill>
                  <a:srgbClr val="000000"/>
                </a:solidFill>
                <a:latin typeface="Barlow"/>
              </a:rPr>
              <a:t>. Remove </a:t>
            </a:r>
            <a:r>
              <a:rPr lang="en-US" sz="1350" i="1" dirty="0">
                <a:solidFill>
                  <a:srgbClr val="000000"/>
                </a:solidFill>
                <a:latin typeface="Barlow"/>
              </a:rPr>
              <a:t>the power and a Class C fire becomes one of the other classes of fire.</a:t>
            </a:r>
          </a:p>
        </p:txBody>
      </p:sp>
      <p:pic>
        <p:nvPicPr>
          <p:cNvPr id="12" name="Picture 2" descr="class c fire graphic">
            <a:extLst>
              <a:ext uri="{FF2B5EF4-FFF2-40B4-BE49-F238E27FC236}">
                <a16:creationId xmlns:a16="http://schemas.microsoft.com/office/drawing/2014/main" id="{D68B9EB3-4A6E-4021-860C-CB77A2B8B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07540" y="4475066"/>
            <a:ext cx="1107281" cy="110728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F7C6E4EB-D518-4FC1-B1EF-8F693CA9395A}"/>
              </a:ext>
            </a:extLst>
          </p:cNvPr>
          <p:cNvSpPr txBox="1"/>
          <p:nvPr/>
        </p:nvSpPr>
        <p:spPr>
          <a:xfrm>
            <a:off x="552310" y="5397625"/>
            <a:ext cx="6844045" cy="1161857"/>
          </a:xfrm>
          <a:prstGeom prst="rect">
            <a:avLst/>
          </a:prstGeom>
          <a:noFill/>
        </p:spPr>
        <p:txBody>
          <a:bodyPr wrap="square">
            <a:spAutoFit/>
          </a:bodyPr>
          <a:lstStyle/>
          <a:p>
            <a:pPr defTabSz="685800">
              <a:defRPr/>
            </a:pPr>
            <a:r>
              <a:rPr lang="en-US" sz="1350" b="1" dirty="0">
                <a:solidFill>
                  <a:srgbClr val="000000"/>
                </a:solidFill>
                <a:latin typeface="Barlow" panose="00000500000000000000" pitchFamily="2" charset="0"/>
              </a:rPr>
              <a:t>Class C extinguishers: </a:t>
            </a:r>
            <a:r>
              <a:rPr lang="en-US" sz="1350" dirty="0">
                <a:solidFill>
                  <a:srgbClr val="000000"/>
                </a:solidFill>
                <a:latin typeface="Barlow" panose="00000500000000000000" pitchFamily="2" charset="0"/>
              </a:rPr>
              <a:t>Clean Agent Fire Extinguishers. </a:t>
            </a:r>
            <a:r>
              <a:rPr lang="en-US" sz="1400" dirty="0">
                <a:solidFill>
                  <a:srgbClr val="000000"/>
                </a:solidFill>
                <a:latin typeface="Barlow" panose="00000500000000000000" pitchFamily="2" charset="0"/>
              </a:rPr>
              <a:t>Halogenated or clean agent extinguishers include the halon agents as well as the newer and less ozone depleting halocarbon agents. They extinguish the fire by interrupting the </a:t>
            </a:r>
            <a:r>
              <a:rPr lang="en-US" sz="1400" b="1" dirty="0">
                <a:solidFill>
                  <a:srgbClr val="000000"/>
                </a:solidFill>
                <a:latin typeface="Barlow" panose="00000500000000000000" pitchFamily="2" charset="0"/>
              </a:rPr>
              <a:t>chemical reaction</a:t>
            </a:r>
            <a:r>
              <a:rPr lang="en-US" sz="1400" dirty="0">
                <a:solidFill>
                  <a:srgbClr val="000000"/>
                </a:solidFill>
                <a:latin typeface="Barlow" panose="00000500000000000000" pitchFamily="2" charset="0"/>
              </a:rPr>
              <a:t> and/or removing </a:t>
            </a:r>
            <a:r>
              <a:rPr lang="en-US" sz="1400" b="1" dirty="0">
                <a:solidFill>
                  <a:srgbClr val="000000"/>
                </a:solidFill>
                <a:latin typeface="Barlow" panose="00000500000000000000" pitchFamily="2" charset="0"/>
              </a:rPr>
              <a:t>heat</a:t>
            </a:r>
            <a:r>
              <a:rPr lang="en-US" sz="1400" dirty="0">
                <a:solidFill>
                  <a:srgbClr val="000000"/>
                </a:solidFill>
                <a:latin typeface="Barlow" panose="00000500000000000000" pitchFamily="2" charset="0"/>
              </a:rPr>
              <a:t> from the fire triangle.  </a:t>
            </a:r>
            <a:r>
              <a:rPr lang="en-US" sz="1350" b="1" i="1" dirty="0">
                <a:solidFill>
                  <a:srgbClr val="000000"/>
                </a:solidFill>
                <a:latin typeface="Barlow" panose="00000500000000000000" pitchFamily="2" charset="0"/>
              </a:rPr>
              <a:t>Clean agent extinguishers are effective on Class A, B and C fires. </a:t>
            </a:r>
            <a:endParaRPr lang="en-US" sz="1350" dirty="0">
              <a:solidFill>
                <a:srgbClr val="000000"/>
              </a:solidFill>
              <a:latin typeface="Barlow" panose="00000500000000000000" pitchFamily="2" charset="0"/>
            </a:endParaRPr>
          </a:p>
        </p:txBody>
      </p:sp>
    </p:spTree>
    <p:extLst>
      <p:ext uri="{BB962C8B-B14F-4D97-AF65-F5344CB8AC3E}">
        <p14:creationId xmlns:p14="http://schemas.microsoft.com/office/powerpoint/2010/main" val="44625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P spid="14" grpId="0"/>
      <p:bldP spid="10" grpId="0"/>
      <p:bldP spid="1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lass d fire graphic">
            <a:extLst>
              <a:ext uri="{FF2B5EF4-FFF2-40B4-BE49-F238E27FC236}">
                <a16:creationId xmlns:a16="http://schemas.microsoft.com/office/drawing/2014/main" id="{B38DCD96-8078-45AB-A02A-1516A8CB0C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0738" y="1818954"/>
            <a:ext cx="1107281" cy="110728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72706D48-A824-4E64-BD5F-0B23B14877D7}"/>
              </a:ext>
            </a:extLst>
          </p:cNvPr>
          <p:cNvSpPr txBox="1"/>
          <p:nvPr/>
        </p:nvSpPr>
        <p:spPr>
          <a:xfrm>
            <a:off x="509101" y="1904290"/>
            <a:ext cx="6517093" cy="715581"/>
          </a:xfrm>
          <a:prstGeom prst="rect">
            <a:avLst/>
          </a:prstGeom>
          <a:noFill/>
        </p:spPr>
        <p:txBody>
          <a:bodyPr wrap="square">
            <a:spAutoFit/>
          </a:bodyPr>
          <a:lstStyle/>
          <a:p>
            <a:pPr defTabSz="685800">
              <a:defRPr/>
            </a:pPr>
            <a:r>
              <a:rPr lang="en-US" sz="1350" b="1" dirty="0">
                <a:solidFill>
                  <a:srgbClr val="000000"/>
                </a:solidFill>
                <a:latin typeface="Barlow Condensed"/>
              </a:rPr>
              <a:t>Class D Fires</a:t>
            </a:r>
            <a:endParaRPr lang="en-US" sz="1350" dirty="0">
              <a:solidFill>
                <a:srgbClr val="000000"/>
              </a:solidFill>
              <a:latin typeface="Barlow Condensed"/>
            </a:endParaRPr>
          </a:p>
          <a:p>
            <a:pPr defTabSz="685800">
              <a:defRPr/>
            </a:pPr>
            <a:r>
              <a:rPr lang="en-US" sz="1350" dirty="0">
                <a:solidFill>
                  <a:srgbClr val="000000"/>
                </a:solidFill>
                <a:latin typeface="Barlow"/>
              </a:rPr>
              <a:t>Fires in </a:t>
            </a:r>
            <a:r>
              <a:rPr lang="en-US" sz="1350" b="1" dirty="0">
                <a:solidFill>
                  <a:srgbClr val="000000"/>
                </a:solidFill>
                <a:latin typeface="Barlow"/>
              </a:rPr>
              <a:t>combustible metals</a:t>
            </a:r>
            <a:r>
              <a:rPr lang="en-US" sz="1350" dirty="0">
                <a:solidFill>
                  <a:srgbClr val="000000"/>
                </a:solidFill>
                <a:latin typeface="Barlow"/>
              </a:rPr>
              <a:t>, such as magnesium, titanium, zirconium, sodium, lithium and potassium.</a:t>
            </a:r>
          </a:p>
        </p:txBody>
      </p:sp>
      <p:sp>
        <p:nvSpPr>
          <p:cNvPr id="15" name="TextBox 14">
            <a:extLst>
              <a:ext uri="{FF2B5EF4-FFF2-40B4-BE49-F238E27FC236}">
                <a16:creationId xmlns:a16="http://schemas.microsoft.com/office/drawing/2014/main" id="{40F17A7A-D4C0-47E7-8B0C-0AB8391DC0DD}"/>
              </a:ext>
            </a:extLst>
          </p:cNvPr>
          <p:cNvSpPr txBox="1"/>
          <p:nvPr/>
        </p:nvSpPr>
        <p:spPr>
          <a:xfrm>
            <a:off x="509101" y="2627557"/>
            <a:ext cx="6517093" cy="1161857"/>
          </a:xfrm>
          <a:prstGeom prst="rect">
            <a:avLst/>
          </a:prstGeom>
          <a:noFill/>
        </p:spPr>
        <p:txBody>
          <a:bodyPr wrap="square">
            <a:spAutoFit/>
          </a:bodyPr>
          <a:lstStyle/>
          <a:p>
            <a:pPr defTabSz="685800">
              <a:defRPr/>
            </a:pPr>
            <a:r>
              <a:rPr lang="en-US" sz="1350" b="1" dirty="0">
                <a:solidFill>
                  <a:srgbClr val="000000"/>
                </a:solidFill>
                <a:latin typeface="Barlow Condensed"/>
              </a:rPr>
              <a:t>Class D extinguishers:  </a:t>
            </a:r>
            <a:r>
              <a:rPr lang="en-US" sz="1350" dirty="0">
                <a:solidFill>
                  <a:srgbClr val="000000"/>
                </a:solidFill>
                <a:latin typeface="Barlow Condensed"/>
              </a:rPr>
              <a:t>Dry Powder Fire Extinguishers.</a:t>
            </a:r>
            <a:r>
              <a:rPr lang="en-US" sz="1400" dirty="0">
                <a:solidFill>
                  <a:srgbClr val="000000"/>
                </a:solidFill>
                <a:latin typeface="Barlow"/>
              </a:rPr>
              <a:t> Dry powder extinguishers are similar to dry chemical extinguishers except that they extinguish the fire by separating the </a:t>
            </a:r>
            <a:r>
              <a:rPr lang="en-US" sz="1400" b="1" dirty="0">
                <a:solidFill>
                  <a:srgbClr val="000000"/>
                </a:solidFill>
                <a:latin typeface="Barlow"/>
              </a:rPr>
              <a:t>fuel</a:t>
            </a:r>
            <a:r>
              <a:rPr lang="en-US" sz="1400" dirty="0">
                <a:solidFill>
                  <a:srgbClr val="000000"/>
                </a:solidFill>
                <a:latin typeface="Barlow"/>
              </a:rPr>
              <a:t> from the oxygen element or by removing the </a:t>
            </a:r>
            <a:r>
              <a:rPr lang="en-US" sz="1400" b="1" dirty="0">
                <a:solidFill>
                  <a:srgbClr val="000000"/>
                </a:solidFill>
                <a:latin typeface="Barlow"/>
              </a:rPr>
              <a:t>heat</a:t>
            </a:r>
            <a:r>
              <a:rPr lang="en-US" sz="1400" dirty="0">
                <a:solidFill>
                  <a:srgbClr val="000000"/>
                </a:solidFill>
                <a:latin typeface="Barlow"/>
              </a:rPr>
              <a:t> element of the fire triangle. </a:t>
            </a:r>
            <a:r>
              <a:rPr lang="en-US" sz="1350" dirty="0">
                <a:solidFill>
                  <a:srgbClr val="000000"/>
                </a:solidFill>
                <a:latin typeface="Barlow Condensed"/>
              </a:rPr>
              <a:t> </a:t>
            </a:r>
            <a:r>
              <a:rPr lang="en-US" sz="1350" b="1" i="1" dirty="0">
                <a:solidFill>
                  <a:srgbClr val="000000"/>
                </a:solidFill>
                <a:latin typeface="Barlow"/>
              </a:rPr>
              <a:t>Dry powder extinguishers are for Class D or combustible metal fires ONLY.</a:t>
            </a:r>
            <a:r>
              <a:rPr lang="en-US" sz="1350" dirty="0">
                <a:solidFill>
                  <a:srgbClr val="000000"/>
                </a:solidFill>
                <a:latin typeface="Barlow"/>
              </a:rPr>
              <a:t> They are ineffective on all other classes of fires.</a:t>
            </a:r>
          </a:p>
        </p:txBody>
      </p:sp>
      <p:sp>
        <p:nvSpPr>
          <p:cNvPr id="11" name="TextBox 10">
            <a:extLst>
              <a:ext uri="{FF2B5EF4-FFF2-40B4-BE49-F238E27FC236}">
                <a16:creationId xmlns:a16="http://schemas.microsoft.com/office/drawing/2014/main" id="{68946680-BE25-4347-AE53-811883505DB3}"/>
              </a:ext>
            </a:extLst>
          </p:cNvPr>
          <p:cNvSpPr txBox="1"/>
          <p:nvPr/>
        </p:nvSpPr>
        <p:spPr>
          <a:xfrm>
            <a:off x="439484" y="3907840"/>
            <a:ext cx="6517093" cy="1161857"/>
          </a:xfrm>
          <a:prstGeom prst="rect">
            <a:avLst/>
          </a:prstGeom>
          <a:noFill/>
        </p:spPr>
        <p:txBody>
          <a:bodyPr wrap="square">
            <a:spAutoFit/>
          </a:bodyPr>
          <a:lstStyle/>
          <a:p>
            <a:pPr defTabSz="685800">
              <a:defRPr/>
            </a:pPr>
            <a:r>
              <a:rPr lang="en-US" sz="1400" b="1" dirty="0">
                <a:solidFill>
                  <a:srgbClr val="444444"/>
                </a:solidFill>
                <a:latin typeface="Barlow" panose="00000500000000000000" pitchFamily="2" charset="0"/>
              </a:rPr>
              <a:t>Class K Fires</a:t>
            </a:r>
          </a:p>
          <a:p>
            <a:pPr>
              <a:defRPr/>
            </a:pPr>
            <a:r>
              <a:rPr lang="en-US" sz="1400" dirty="0">
                <a:solidFill>
                  <a:srgbClr val="444444"/>
                </a:solidFill>
                <a:latin typeface="Barlow" panose="00000500000000000000" pitchFamily="2" charset="0"/>
              </a:rPr>
              <a:t>Fires involving vegetable oils, animal oils, or fats in cooking appliances. </a:t>
            </a:r>
            <a:r>
              <a:rPr lang="en-US" sz="1400" dirty="0">
                <a:latin typeface="Barlow" panose="00000500000000000000" pitchFamily="2" charset="0"/>
              </a:rPr>
              <a:t>They use a process called </a:t>
            </a:r>
            <a:r>
              <a:rPr lang="en-US" sz="1400" dirty="0">
                <a:latin typeface="Barlow" panose="00000500000000000000" pitchFamily="2" charset="0"/>
                <a:hlinkClick r:id="rId4">
                  <a:extLst>
                    <a:ext uri="{A12FA001-AC4F-418D-AE19-62706E023703}">
                      <ahyp:hlinkClr xmlns:ahyp="http://schemas.microsoft.com/office/drawing/2018/hyperlinkcolor" val="tx"/>
                    </a:ext>
                  </a:extLst>
                </a:hlinkClick>
              </a:rPr>
              <a:t>saponification</a:t>
            </a:r>
            <a:r>
              <a:rPr lang="en-US" sz="1400" dirty="0">
                <a:latin typeface="Barlow" panose="00000500000000000000" pitchFamily="2" charset="0"/>
              </a:rPr>
              <a:t> (</a:t>
            </a:r>
            <a:r>
              <a:rPr lang="en-US" sz="1400" dirty="0">
                <a:solidFill>
                  <a:srgbClr val="111111"/>
                </a:solidFill>
                <a:latin typeface="Barlow" panose="00000500000000000000" pitchFamily="2" charset="0"/>
              </a:rPr>
              <a:t>turn fat or oil into soap by reaction with an alkali)</a:t>
            </a:r>
            <a:r>
              <a:rPr lang="en-US" sz="1400" dirty="0">
                <a:latin typeface="Barlow" panose="00000500000000000000" pitchFamily="2" charset="0"/>
              </a:rPr>
              <a:t> by releasing an alkaline agent to create a foam that traps vapors and puts the fire out.</a:t>
            </a:r>
          </a:p>
          <a:p>
            <a:pPr defTabSz="685800">
              <a:defRPr/>
            </a:pPr>
            <a:endParaRPr lang="en-US" sz="1350" dirty="0">
              <a:solidFill>
                <a:srgbClr val="444444"/>
              </a:solidFill>
              <a:latin typeface="LibreFrank"/>
            </a:endParaRPr>
          </a:p>
        </p:txBody>
      </p:sp>
      <p:pic>
        <p:nvPicPr>
          <p:cNvPr id="12" name="Picture 11">
            <a:extLst>
              <a:ext uri="{FF2B5EF4-FFF2-40B4-BE49-F238E27FC236}">
                <a16:creationId xmlns:a16="http://schemas.microsoft.com/office/drawing/2014/main" id="{C26923D1-9494-45F6-A02D-A51CE4E8EDAC}"/>
              </a:ext>
            </a:extLst>
          </p:cNvPr>
          <p:cNvPicPr>
            <a:picLocks noChangeAspect="1"/>
          </p:cNvPicPr>
          <p:nvPr/>
        </p:nvPicPr>
        <p:blipFill>
          <a:blip r:embed="rId5"/>
          <a:stretch>
            <a:fillRect/>
          </a:stretch>
        </p:blipFill>
        <p:spPr>
          <a:xfrm>
            <a:off x="7480738" y="3202282"/>
            <a:ext cx="1516300" cy="2583158"/>
          </a:xfrm>
          <a:prstGeom prst="rect">
            <a:avLst/>
          </a:prstGeom>
        </p:spPr>
      </p:pic>
      <p:sp>
        <p:nvSpPr>
          <p:cNvPr id="14" name="TextBox 13">
            <a:extLst>
              <a:ext uri="{FF2B5EF4-FFF2-40B4-BE49-F238E27FC236}">
                <a16:creationId xmlns:a16="http://schemas.microsoft.com/office/drawing/2014/main" id="{BBD003D5-76F5-4EE4-83FB-53FF4C11D0B8}"/>
              </a:ext>
            </a:extLst>
          </p:cNvPr>
          <p:cNvSpPr txBox="1"/>
          <p:nvPr/>
        </p:nvSpPr>
        <p:spPr>
          <a:xfrm>
            <a:off x="439484" y="5188123"/>
            <a:ext cx="6813982" cy="1338828"/>
          </a:xfrm>
          <a:prstGeom prst="rect">
            <a:avLst/>
          </a:prstGeom>
          <a:noFill/>
        </p:spPr>
        <p:txBody>
          <a:bodyPr wrap="square">
            <a:spAutoFit/>
          </a:bodyPr>
          <a:lstStyle/>
          <a:p>
            <a:pPr defTabSz="685800">
              <a:defRPr/>
            </a:pPr>
            <a:r>
              <a:rPr lang="en-US" sz="1350" dirty="0">
                <a:solidFill>
                  <a:srgbClr val="444444"/>
                </a:solidFill>
                <a:latin typeface="LibreFrank"/>
              </a:rPr>
              <a:t>Most portable extinguishers are rated for use with more than one classification of fire. For example, an extinguisher with a BC rating is suitable for use with fires involving flammable liquids and energized electrical equipment. An extinguisher with an ABC rating is suitable for use with fires involving ordinary combustibles, flammable liquids and energized electrical equipment. An extinguisher that is rated for use with multiple hazards should include a symbol for each hazard type.</a:t>
            </a:r>
            <a:endParaRPr lang="en-US" sz="1350" dirty="0">
              <a:solidFill>
                <a:prstClr val="black"/>
              </a:solidFill>
              <a:latin typeface="Calibri" panose="020F0502020204030204"/>
            </a:endParaRPr>
          </a:p>
        </p:txBody>
      </p:sp>
      <p:sp>
        <p:nvSpPr>
          <p:cNvPr id="16" name="TextBox 15">
            <a:extLst>
              <a:ext uri="{FF2B5EF4-FFF2-40B4-BE49-F238E27FC236}">
                <a16:creationId xmlns:a16="http://schemas.microsoft.com/office/drawing/2014/main" id="{3F796847-EDC7-4347-B79D-2B84BE3767A1}"/>
              </a:ext>
            </a:extLst>
          </p:cNvPr>
          <p:cNvSpPr txBox="1"/>
          <p:nvPr/>
        </p:nvSpPr>
        <p:spPr>
          <a:xfrm>
            <a:off x="444574" y="195058"/>
            <a:ext cx="6517093" cy="1384995"/>
          </a:xfrm>
          <a:prstGeom prst="rect">
            <a:avLst/>
          </a:prstGeom>
          <a:noFill/>
        </p:spPr>
        <p:txBody>
          <a:bodyPr wrap="square">
            <a:spAutoFit/>
          </a:bodyPr>
          <a:lstStyle/>
          <a:p>
            <a:pPr defTabSz="685800">
              <a:defRPr/>
            </a:pPr>
            <a:r>
              <a:rPr lang="en-US" sz="2800" dirty="0">
                <a:solidFill>
                  <a:srgbClr val="000000"/>
                </a:solidFill>
                <a:latin typeface="Calibri" panose="020F0502020204030204" pitchFamily="34" charset="0"/>
              </a:rPr>
              <a:t>Extinguishing fires</a:t>
            </a:r>
          </a:p>
          <a:p>
            <a:pPr defTabSz="685800">
              <a:defRPr/>
            </a:pPr>
            <a:endParaRPr lang="en-US" sz="2800" dirty="0">
              <a:solidFill>
                <a:srgbClr val="000000"/>
              </a:solidFill>
              <a:latin typeface="Calibri" panose="020F0502020204030204" pitchFamily="34" charset="0"/>
            </a:endParaRPr>
          </a:p>
          <a:p>
            <a:pPr defTabSz="685800">
              <a:defRPr/>
            </a:pPr>
            <a:r>
              <a:rPr lang="en-US" sz="2800" dirty="0">
                <a:solidFill>
                  <a:srgbClr val="000000"/>
                </a:solidFill>
                <a:latin typeface="Calibri" panose="020F0502020204030204" pitchFamily="34" charset="0"/>
              </a:rPr>
              <a:t>Classes of fires</a:t>
            </a:r>
          </a:p>
        </p:txBody>
      </p:sp>
    </p:spTree>
    <p:extLst>
      <p:ext uri="{BB962C8B-B14F-4D97-AF65-F5344CB8AC3E}">
        <p14:creationId xmlns:p14="http://schemas.microsoft.com/office/powerpoint/2010/main" val="4157162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1"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090411"/>
            <a:ext cx="8133907" cy="5448612"/>
          </a:xfrm>
        </p:spPr>
        <p:txBody>
          <a:bodyPr>
            <a:normAutofit fontScale="85000" lnSpcReduction="10000"/>
          </a:bodyPr>
          <a:lstStyle/>
          <a:p>
            <a:pPr marL="0" indent="0">
              <a:lnSpc>
                <a:spcPct val="120000"/>
              </a:lnSpc>
              <a:buNone/>
            </a:pPr>
            <a:r>
              <a:rPr lang="en-US" sz="2400" dirty="0"/>
              <a:t>Using a fire extinguisher:</a:t>
            </a:r>
          </a:p>
          <a:p>
            <a:pPr marL="0" indent="0">
              <a:lnSpc>
                <a:spcPct val="120000"/>
              </a:lnSpc>
              <a:spcBef>
                <a:spcPts val="600"/>
              </a:spcBef>
              <a:buNone/>
            </a:pPr>
            <a:r>
              <a:rPr lang="en-US" sz="2400" dirty="0">
                <a:effectLst/>
              </a:rPr>
              <a:t>The following steps should be followed when responding to incipient stage fire:</a:t>
            </a:r>
          </a:p>
          <a:p>
            <a:pPr marL="228600" indent="-228600">
              <a:lnSpc>
                <a:spcPct val="120000"/>
              </a:lnSpc>
              <a:spcBef>
                <a:spcPts val="600"/>
              </a:spcBef>
              <a:buFont typeface="+mj-lt"/>
              <a:buAutoNum type="arabicPeriod"/>
            </a:pPr>
            <a:r>
              <a:rPr lang="en-US" sz="2400" dirty="0">
                <a:effectLst/>
              </a:rPr>
              <a:t>Sound the fire alarm and call the fire department, if appropriate.</a:t>
            </a:r>
          </a:p>
          <a:p>
            <a:pPr marL="228600" indent="-228600">
              <a:lnSpc>
                <a:spcPct val="120000"/>
              </a:lnSpc>
              <a:spcBef>
                <a:spcPts val="600"/>
              </a:spcBef>
              <a:buFont typeface="+mj-lt"/>
              <a:buAutoNum type="arabicPeriod"/>
            </a:pPr>
            <a:r>
              <a:rPr lang="en-US" sz="2400" dirty="0">
                <a:effectLst/>
              </a:rPr>
              <a:t>Identify a safe evacuation path before approaching the fire. Do not allow the fire, heat, or smoke to come between you and your evacuation path.</a:t>
            </a:r>
          </a:p>
          <a:p>
            <a:pPr marL="228600" indent="-228600">
              <a:lnSpc>
                <a:spcPct val="120000"/>
              </a:lnSpc>
              <a:spcBef>
                <a:spcPts val="600"/>
              </a:spcBef>
              <a:buFont typeface="+mj-lt"/>
              <a:buAutoNum type="arabicPeriod"/>
            </a:pPr>
            <a:r>
              <a:rPr lang="en-US" sz="2400" dirty="0">
                <a:effectLst/>
              </a:rPr>
              <a:t>Select the appropriate </a:t>
            </a:r>
            <a:r>
              <a:rPr lang="en-US" sz="2400" dirty="0">
                <a:effectLst/>
                <a:hlinkClick r:id="rId3" tooltip="type of fire extinguisher"/>
              </a:rPr>
              <a:t>type of fire extinguisher</a:t>
            </a:r>
            <a:r>
              <a:rPr lang="en-US" sz="2400" dirty="0">
                <a:effectLst/>
              </a:rPr>
              <a:t>.</a:t>
            </a:r>
          </a:p>
          <a:p>
            <a:pPr marL="228600" indent="-228600">
              <a:lnSpc>
                <a:spcPct val="120000"/>
              </a:lnSpc>
              <a:spcBef>
                <a:spcPts val="600"/>
              </a:spcBef>
              <a:buFont typeface="+mj-lt"/>
              <a:buAutoNum type="arabicPeriod"/>
            </a:pPr>
            <a:r>
              <a:rPr lang="en-US" sz="2400" dirty="0">
                <a:effectLst/>
              </a:rPr>
              <a:t>Discharge the extinguisher within its effective range using the </a:t>
            </a:r>
            <a:r>
              <a:rPr lang="en-US" sz="2400" dirty="0">
                <a:effectLst/>
                <a:hlinkClick r:id="rId4" tooltip="P.A.S.S."/>
              </a:rPr>
              <a:t>P.A.S.S.</a:t>
            </a:r>
            <a:r>
              <a:rPr lang="en-US" sz="2400" dirty="0">
                <a:effectLst/>
              </a:rPr>
              <a:t> technique (pull, aim, squeeze, sweep).</a:t>
            </a:r>
          </a:p>
          <a:p>
            <a:pPr marL="228600" indent="-228600">
              <a:lnSpc>
                <a:spcPct val="120000"/>
              </a:lnSpc>
              <a:spcBef>
                <a:spcPts val="600"/>
              </a:spcBef>
              <a:buFont typeface="+mj-lt"/>
              <a:buAutoNum type="arabicPeriod"/>
            </a:pPr>
            <a:r>
              <a:rPr lang="en-US" sz="2400" dirty="0">
                <a:effectLst/>
              </a:rPr>
              <a:t>Back away from an extinguished fire in case it flames up again.</a:t>
            </a:r>
          </a:p>
          <a:p>
            <a:pPr marL="228600" indent="-228600">
              <a:lnSpc>
                <a:spcPct val="120000"/>
              </a:lnSpc>
              <a:spcBef>
                <a:spcPts val="600"/>
              </a:spcBef>
              <a:buFont typeface="+mj-lt"/>
              <a:buAutoNum type="arabicPeriod"/>
            </a:pPr>
            <a:r>
              <a:rPr lang="en-US" sz="2400" dirty="0">
                <a:effectLst/>
              </a:rPr>
              <a:t>Evacuate immediately if the extinguisher is empty and the fire is not out.</a:t>
            </a:r>
          </a:p>
          <a:p>
            <a:pPr marL="228600" indent="-228600">
              <a:lnSpc>
                <a:spcPct val="120000"/>
              </a:lnSpc>
              <a:spcBef>
                <a:spcPts val="0"/>
              </a:spcBef>
              <a:buFont typeface="+mj-lt"/>
              <a:buAutoNum type="arabicPeriod"/>
            </a:pPr>
            <a:r>
              <a:rPr lang="en-US" sz="2400" dirty="0">
                <a:effectLst/>
              </a:rPr>
              <a:t>Evacuate immediately if the fire progresses beyond the </a:t>
            </a:r>
            <a:r>
              <a:rPr lang="en-US" sz="2400" dirty="0">
                <a:effectLst/>
                <a:hlinkClick r:id="rId5" tooltip="incipient stage"/>
              </a:rPr>
              <a:t>incipient stage</a:t>
            </a:r>
            <a:r>
              <a:rPr lang="en-US" sz="1600" dirty="0">
                <a:effectLst/>
              </a:rPr>
              <a:t>.</a:t>
            </a:r>
          </a:p>
        </p:txBody>
      </p:sp>
      <p:sp>
        <p:nvSpPr>
          <p:cNvPr id="6" name="Title 1"/>
          <p:cNvSpPr>
            <a:spLocks noGrp="1"/>
          </p:cNvSpPr>
          <p:nvPr>
            <p:ph type="title"/>
          </p:nvPr>
        </p:nvSpPr>
        <p:spPr>
          <a:xfrm>
            <a:off x="457200" y="152400"/>
            <a:ext cx="8229600" cy="762000"/>
          </a:xfrm>
          <a:prstGeom prst="rect">
            <a:avLst/>
          </a:prstGeom>
        </p:spPr>
        <p:txBody>
          <a:bodyPr/>
          <a:lstStyle/>
          <a:p>
            <a:r>
              <a:rPr lang="en-US" dirty="0"/>
              <a:t>Extinguishing Fires</a:t>
            </a:r>
          </a:p>
        </p:txBody>
      </p:sp>
    </p:spTree>
    <p:extLst>
      <p:ext uri="{BB962C8B-B14F-4D97-AF65-F5344CB8AC3E}">
        <p14:creationId xmlns:p14="http://schemas.microsoft.com/office/powerpoint/2010/main" val="3872540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95400"/>
            <a:ext cx="4343400" cy="4648200"/>
          </a:xfrm>
        </p:spPr>
        <p:txBody>
          <a:bodyPr/>
          <a:lstStyle/>
          <a:p>
            <a:r>
              <a:rPr lang="en-US" sz="2800" dirty="0"/>
              <a:t>P.A.S.S. technique</a:t>
            </a:r>
          </a:p>
          <a:p>
            <a:pPr lvl="1"/>
            <a:r>
              <a:rPr lang="en-US" sz="2400" b="1" dirty="0"/>
              <a:t> </a:t>
            </a:r>
            <a:r>
              <a:rPr lang="en-US" sz="2400" b="1" dirty="0">
                <a:solidFill>
                  <a:srgbClr val="FF0000"/>
                </a:solidFill>
              </a:rPr>
              <a:t>Pull</a:t>
            </a:r>
            <a:r>
              <a:rPr lang="en-US" sz="2400" dirty="0"/>
              <a:t> the pin</a:t>
            </a:r>
          </a:p>
          <a:p>
            <a:pPr lvl="1"/>
            <a:r>
              <a:rPr lang="en-US" sz="2400" dirty="0"/>
              <a:t> </a:t>
            </a:r>
            <a:r>
              <a:rPr lang="en-US" sz="2400" b="1" dirty="0">
                <a:solidFill>
                  <a:srgbClr val="FF0000"/>
                </a:solidFill>
              </a:rPr>
              <a:t>Aim</a:t>
            </a:r>
            <a:r>
              <a:rPr lang="en-US" sz="2400" dirty="0">
                <a:solidFill>
                  <a:srgbClr val="FF0000"/>
                </a:solidFill>
              </a:rPr>
              <a:t> </a:t>
            </a:r>
            <a:r>
              <a:rPr lang="en-US" sz="2400" dirty="0"/>
              <a:t>at base of fire</a:t>
            </a:r>
          </a:p>
          <a:p>
            <a:pPr lvl="1"/>
            <a:r>
              <a:rPr lang="en-US" sz="2400" dirty="0"/>
              <a:t> </a:t>
            </a:r>
            <a:r>
              <a:rPr lang="en-US" sz="2400" b="1" dirty="0">
                <a:solidFill>
                  <a:srgbClr val="FF0000"/>
                </a:solidFill>
              </a:rPr>
              <a:t>Squeeze</a:t>
            </a:r>
            <a:r>
              <a:rPr lang="en-US" sz="2400" dirty="0">
                <a:solidFill>
                  <a:srgbClr val="FF0000"/>
                </a:solidFill>
              </a:rPr>
              <a:t> </a:t>
            </a:r>
            <a:r>
              <a:rPr lang="en-US" sz="2400" dirty="0"/>
              <a:t>handle</a:t>
            </a:r>
          </a:p>
          <a:p>
            <a:pPr lvl="1"/>
            <a:r>
              <a:rPr lang="en-US" sz="2400" dirty="0"/>
              <a:t> </a:t>
            </a:r>
            <a:r>
              <a:rPr lang="en-US" sz="2400" b="1" dirty="0">
                <a:solidFill>
                  <a:srgbClr val="FF0000"/>
                </a:solidFill>
              </a:rPr>
              <a:t>Sweep</a:t>
            </a:r>
            <a:r>
              <a:rPr lang="en-US" sz="2400" dirty="0">
                <a:solidFill>
                  <a:srgbClr val="FF0000"/>
                </a:solidFill>
              </a:rPr>
              <a:t> </a:t>
            </a:r>
            <a:r>
              <a:rPr lang="en-US" sz="2400" dirty="0"/>
              <a:t>side-to-side at </a:t>
            </a:r>
            <a:br>
              <a:rPr lang="en-US" sz="2400" dirty="0"/>
            </a:br>
            <a:r>
              <a:rPr lang="en-US" sz="2400" dirty="0"/>
              <a:t> base of fire until fire </a:t>
            </a:r>
            <a:br>
              <a:rPr lang="en-US" sz="2400" dirty="0"/>
            </a:br>
            <a:r>
              <a:rPr lang="en-US" sz="2400" dirty="0"/>
              <a:t> appears out</a:t>
            </a:r>
          </a:p>
          <a:p>
            <a:pPr lvl="1"/>
            <a:endParaRPr lang="en-US" sz="1200" dirty="0"/>
          </a:p>
          <a:p>
            <a:pPr marL="457200" lvl="1" indent="0">
              <a:buNone/>
            </a:pPr>
            <a:r>
              <a:rPr lang="en-US" sz="2000" dirty="0"/>
              <a:t>Watch area for re-ignition and repeat steps 2 – 4;</a:t>
            </a:r>
          </a:p>
          <a:p>
            <a:pPr marL="457200" lvl="1" indent="0">
              <a:buNone/>
            </a:pPr>
            <a:r>
              <a:rPr lang="en-US" sz="2000" b="1" dirty="0"/>
              <a:t>When in doubt, </a:t>
            </a:r>
            <a:br>
              <a:rPr lang="en-US" sz="2000" b="1" dirty="0"/>
            </a:br>
            <a:r>
              <a:rPr lang="en-US" sz="2000" b="1" dirty="0">
                <a:solidFill>
                  <a:srgbClr val="FF0000"/>
                </a:solidFill>
              </a:rPr>
              <a:t>EVACUATE IMMEDIATELY!</a:t>
            </a:r>
          </a:p>
        </p:txBody>
      </p:sp>
      <p:pic>
        <p:nvPicPr>
          <p:cNvPr id="4" name="Picture 3" title="Man Extinguishing fir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21055" y="1447799"/>
            <a:ext cx="3481595" cy="3505199"/>
          </a:xfrm>
          <a:prstGeom prst="rect">
            <a:avLst/>
          </a:prstGeom>
          <a:ln>
            <a:solidFill>
              <a:schemeClr val="tx1"/>
            </a:solidFill>
          </a:ln>
        </p:spPr>
      </p:pic>
      <p:sp>
        <p:nvSpPr>
          <p:cNvPr id="6" name="Title 1"/>
          <p:cNvSpPr>
            <a:spLocks noGrp="1"/>
          </p:cNvSpPr>
          <p:nvPr>
            <p:ph type="title"/>
          </p:nvPr>
        </p:nvSpPr>
        <p:spPr>
          <a:xfrm>
            <a:off x="457200" y="152400"/>
            <a:ext cx="8229600" cy="762000"/>
          </a:xfrm>
          <a:prstGeom prst="rect">
            <a:avLst/>
          </a:prstGeom>
        </p:spPr>
        <p:txBody>
          <a:bodyPr/>
          <a:lstStyle/>
          <a:p>
            <a:r>
              <a:rPr lang="en-US" dirty="0"/>
              <a:t>Extinguishing Fires</a:t>
            </a:r>
          </a:p>
        </p:txBody>
      </p:sp>
      <p:sp>
        <p:nvSpPr>
          <p:cNvPr id="7" name="TextBox 6"/>
          <p:cNvSpPr txBox="1"/>
          <p:nvPr/>
        </p:nvSpPr>
        <p:spPr>
          <a:xfrm>
            <a:off x="7079443" y="4978398"/>
            <a:ext cx="1423207" cy="215444"/>
          </a:xfrm>
          <a:prstGeom prst="rect">
            <a:avLst/>
          </a:prstGeom>
          <a:noFill/>
        </p:spPr>
        <p:txBody>
          <a:bodyPr wrap="square" rtlCol="0">
            <a:spAutoFit/>
          </a:bodyPr>
          <a:lstStyle/>
          <a:p>
            <a:pPr algn="r"/>
            <a:r>
              <a:rPr lang="en-US" sz="800" dirty="0"/>
              <a:t>Source: OSHA</a:t>
            </a:r>
          </a:p>
        </p:txBody>
      </p:sp>
    </p:spTree>
    <p:extLst>
      <p:ext uri="{BB962C8B-B14F-4D97-AF65-F5344CB8AC3E}">
        <p14:creationId xmlns:p14="http://schemas.microsoft.com/office/powerpoint/2010/main" val="397693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0AD64D2-DAA6-45C9-9D72-D65108C3E7B2}"/>
              </a:ext>
            </a:extLst>
          </p:cNvPr>
          <p:cNvSpPr txBox="1"/>
          <p:nvPr/>
        </p:nvSpPr>
        <p:spPr>
          <a:xfrm>
            <a:off x="776176" y="1041991"/>
            <a:ext cx="7793665" cy="3570208"/>
          </a:xfrm>
          <a:prstGeom prst="rect">
            <a:avLst/>
          </a:prstGeom>
          <a:noFill/>
        </p:spPr>
        <p:txBody>
          <a:bodyPr wrap="square" rtlCol="0">
            <a:spAutoFit/>
          </a:bodyPr>
          <a:lstStyle/>
          <a:p>
            <a:r>
              <a:rPr lang="en-US" sz="4000" dirty="0"/>
              <a:t>Summary</a:t>
            </a:r>
          </a:p>
          <a:p>
            <a:endParaRPr lang="en-US" dirty="0"/>
          </a:p>
          <a:p>
            <a:r>
              <a:rPr lang="en-US" sz="2400" dirty="0"/>
              <a:t>We discussed the elements of an effective fire protection plan and what the employers' obligations are. We discussed the five types of fire extinguishers and the types of fires they will be effective on. We also talked about knowing when to fight a fire or flee to safety. </a:t>
            </a:r>
          </a:p>
          <a:p>
            <a:endParaRPr lang="en-US" sz="2400" dirty="0"/>
          </a:p>
          <a:p>
            <a:r>
              <a:rPr lang="en-US" sz="2400" dirty="0"/>
              <a:t>Being familiar with the fire protection </a:t>
            </a:r>
            <a:r>
              <a:rPr lang="en-US" sz="2400"/>
              <a:t>plan will save lives. </a:t>
            </a:r>
            <a:endParaRPr lang="en-US" sz="2400" dirty="0"/>
          </a:p>
        </p:txBody>
      </p:sp>
    </p:spTree>
    <p:extLst>
      <p:ext uri="{BB962C8B-B14F-4D97-AF65-F5344CB8AC3E}">
        <p14:creationId xmlns:p14="http://schemas.microsoft.com/office/powerpoint/2010/main" val="3206450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0B63CA1-7164-BCD9-62CE-C98E16AA3B31}"/>
              </a:ext>
            </a:extLst>
          </p:cNvPr>
          <p:cNvSpPr txBox="1"/>
          <p:nvPr/>
        </p:nvSpPr>
        <p:spPr>
          <a:xfrm>
            <a:off x="512956" y="1308909"/>
            <a:ext cx="8173844" cy="4031873"/>
          </a:xfrm>
          <a:prstGeom prst="rect">
            <a:avLst/>
          </a:prstGeom>
          <a:noFill/>
        </p:spPr>
        <p:txBody>
          <a:bodyPr wrap="square" lIns="91440" tIns="45720" rIns="91440" bIns="45720" anchor="t">
            <a:spAutoFit/>
          </a:bodyPr>
          <a:lstStyle/>
          <a:p>
            <a:pPr marL="0" marR="0">
              <a:spcBef>
                <a:spcPts val="0"/>
              </a:spcBef>
              <a:spcAft>
                <a:spcPts val="0"/>
              </a:spcAft>
            </a:pPr>
            <a:r>
              <a:rPr lang="en-US" sz="1600" dirty="0">
                <a:effectLst/>
                <a:latin typeface="Times New Roman"/>
                <a:ea typeface="Calibri" panose="020F0502020204030204" pitchFamily="34" charset="0"/>
                <a:cs typeface="Times New Roman"/>
              </a:rPr>
              <a:t>Through the Alliance between OSHA’s 10 Regional Offices and the Elevator Contractors of America (ECA), Elevator Industry Work Preservation Fund (EIWPF), International Union of Elevator Constructors (IUEC), National Association of Elevator Contractors (NAEC), National Elevator Industry Educational Program (NEIEP), and National Elevator Industry Inc. (NEII), collectively known as The Elevator Industry Safety Partners, developed this </a:t>
            </a:r>
            <a:r>
              <a:rPr lang="en-US" sz="1600" dirty="0">
                <a:latin typeface="Times New Roman"/>
                <a:ea typeface="Calibri" panose="020F0502020204030204" pitchFamily="34" charset="0"/>
                <a:cs typeface="Times New Roman"/>
              </a:rPr>
              <a:t>Industry Specific Training</a:t>
            </a:r>
            <a:r>
              <a:rPr lang="en-US" sz="1600" dirty="0">
                <a:effectLst/>
                <a:latin typeface="Times New Roman"/>
                <a:ea typeface="Calibri" panose="020F0502020204030204" pitchFamily="34" charset="0"/>
                <a:cs typeface="Times New Roman"/>
              </a:rPr>
              <a:t> for informational purposes only. It does not necessarily reflect the official views of OSHA or the U.S. Department of Labor. </a:t>
            </a:r>
            <a:r>
              <a:rPr lang="en-US" sz="1600">
                <a:effectLst/>
                <a:latin typeface="Times New Roman"/>
                <a:ea typeface="Calibri" panose="020F0502020204030204" pitchFamily="34" charset="0"/>
                <a:cs typeface="Times New Roman"/>
              </a:rPr>
              <a:t>March 2025</a:t>
            </a:r>
          </a:p>
          <a:p>
            <a:pPr marL="0" marR="0">
              <a:spcBef>
                <a:spcPts val="0"/>
              </a:spcBef>
              <a:spcAft>
                <a:spcPts val="0"/>
              </a:spcAft>
            </a:pPr>
            <a:endParaRPr lang="en-US" sz="1600" dirty="0">
              <a:effectLst/>
              <a:latin typeface="Times New Roman" panose="02020603050405020304" pitchFamily="18" charset="0"/>
              <a:ea typeface="Calibri" panose="020F0502020204030204" pitchFamily="34" charset="0"/>
            </a:endParaRPr>
          </a:p>
          <a:p>
            <a:pPr marL="0" marR="0">
              <a:spcBef>
                <a:spcPts val="0"/>
              </a:spcBef>
              <a:spcAft>
                <a:spcPts val="750"/>
              </a:spcAft>
            </a:pPr>
            <a:r>
              <a:rPr lang="en-US" sz="1600" dirty="0">
                <a:solidFill>
                  <a:srgbClr val="333333"/>
                </a:solidFill>
                <a:effectLst/>
                <a:latin typeface="Times New Roman" panose="02020603050405020304" pitchFamily="18" charset="0"/>
                <a:ea typeface="Calibri" panose="020F0502020204030204" pitchFamily="34" charset="0"/>
              </a:rPr>
              <a:t>Under the Occupational Safety and Health Act, employers are responsible (</a:t>
            </a:r>
            <a:r>
              <a:rPr lang="en-US" sz="1600" u="sng" dirty="0">
                <a:solidFill>
                  <a:srgbClr val="333333"/>
                </a:solidFill>
                <a:effectLst/>
                <a:latin typeface="Times New Roman" panose="02020603050405020304" pitchFamily="18" charset="0"/>
                <a:ea typeface="Calibri" panose="020F0502020204030204" pitchFamily="34" charset="0"/>
                <a:hlinkClick r:id="rId2"/>
              </a:rPr>
              <a:t>http://www.osha.gov/as/opa/worker/employer-responsibility.html</a:t>
            </a:r>
            <a:r>
              <a:rPr lang="en-US" sz="1600" dirty="0">
                <a:solidFill>
                  <a:srgbClr val="333333"/>
                </a:solidFill>
                <a:effectLst/>
                <a:latin typeface="Times New Roman" panose="02020603050405020304" pitchFamily="18" charset="0"/>
                <a:ea typeface="Calibri" panose="020F0502020204030204" pitchFamily="34" charset="0"/>
              </a:rPr>
              <a:t>) for providing a safe and healthy workplace and workers have rights (</a:t>
            </a:r>
            <a:r>
              <a:rPr lang="en-US" sz="1600" u="sng" dirty="0">
                <a:solidFill>
                  <a:srgbClr val="333333"/>
                </a:solidFill>
                <a:effectLst/>
                <a:latin typeface="Times New Roman" panose="02020603050405020304" pitchFamily="18" charset="0"/>
                <a:ea typeface="Calibri" panose="020F0502020204030204" pitchFamily="34" charset="0"/>
                <a:hlinkClick r:id="rId3"/>
              </a:rPr>
              <a:t>https://www.osha.gov/workers</a:t>
            </a:r>
            <a:r>
              <a:rPr lang="en-US" sz="1600" dirty="0">
                <a:solidFill>
                  <a:srgbClr val="333333"/>
                </a:solidFill>
                <a:effectLst/>
                <a:latin typeface="Times New Roman" panose="02020603050405020304" pitchFamily="18" charset="0"/>
                <a:ea typeface="Calibri" panose="020F0502020204030204" pitchFamily="34" charset="0"/>
              </a:rPr>
              <a:t>). OSHA can help answer questions or concerns from employers and workers. OSHA's On-Site Consultation Program (</a:t>
            </a:r>
            <a:r>
              <a:rPr lang="en-US" sz="1600" u="sng" dirty="0">
                <a:solidFill>
                  <a:srgbClr val="333333"/>
                </a:solidFill>
                <a:effectLst/>
                <a:latin typeface="Times New Roman" panose="02020603050405020304" pitchFamily="18" charset="0"/>
                <a:ea typeface="Calibri" panose="020F0502020204030204" pitchFamily="34" charset="0"/>
                <a:hlinkClick r:id="rId4"/>
              </a:rPr>
              <a:t>https://www.osha.gov/consultation</a:t>
            </a:r>
            <a:r>
              <a:rPr lang="en-US" sz="1600" dirty="0">
                <a:solidFill>
                  <a:srgbClr val="333333"/>
                </a:solidFill>
                <a:effectLst/>
                <a:latin typeface="Times New Roman" panose="02020603050405020304" pitchFamily="18" charset="0"/>
                <a:ea typeface="Calibri" panose="020F0502020204030204" pitchFamily="34" charset="0"/>
              </a:rPr>
              <a:t>) offers free and confidential advice to small and medium-sized businesses, with priority given to high-hazard worksites. For more information, contact your regional or area OSHA office (</a:t>
            </a:r>
            <a:r>
              <a:rPr lang="en-US" sz="1600" u="sng" dirty="0">
                <a:solidFill>
                  <a:srgbClr val="333333"/>
                </a:solidFill>
                <a:effectLst/>
                <a:latin typeface="Times New Roman" panose="02020603050405020304" pitchFamily="18" charset="0"/>
                <a:ea typeface="Calibri" panose="020F0502020204030204" pitchFamily="34" charset="0"/>
                <a:hlinkClick r:id="rId5"/>
              </a:rPr>
              <a:t>https://www.osha.gov/contactus/bystate</a:t>
            </a:r>
            <a:r>
              <a:rPr lang="en-US" sz="1600" dirty="0">
                <a:solidFill>
                  <a:srgbClr val="333333"/>
                </a:solidFill>
                <a:effectLst/>
                <a:latin typeface="Times New Roman" panose="02020603050405020304" pitchFamily="18" charset="0"/>
                <a:ea typeface="Calibri" panose="020F0502020204030204" pitchFamily="34" charset="0"/>
              </a:rPr>
              <a:t>), call 1-800-321-OSHA (6742), or visit </a:t>
            </a:r>
            <a:r>
              <a:rPr lang="en-US" sz="1600" u="sng" dirty="0">
                <a:solidFill>
                  <a:srgbClr val="333333"/>
                </a:solidFill>
                <a:effectLst/>
                <a:latin typeface="Times New Roman" panose="02020603050405020304" pitchFamily="18" charset="0"/>
                <a:ea typeface="Calibri" panose="020F0502020204030204" pitchFamily="34" charset="0"/>
                <a:hlinkClick r:id="rId6"/>
              </a:rPr>
              <a:t>https://www.osha.gov/</a:t>
            </a:r>
            <a:r>
              <a:rPr lang="en-US" sz="1600" dirty="0">
                <a:solidFill>
                  <a:srgbClr val="333333"/>
                </a:solidFill>
                <a:effectLst/>
                <a:latin typeface="Times New Roman" panose="02020603050405020304" pitchFamily="18" charset="0"/>
                <a:ea typeface="Calibri" panose="020F0502020204030204" pitchFamily="34" charset="0"/>
              </a:rPr>
              <a:t>.</a:t>
            </a:r>
            <a:endParaRPr lang="en-US"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19436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83976-47A4-4482-8FD8-5FE804BB26DB}"/>
              </a:ext>
            </a:extLst>
          </p:cNvPr>
          <p:cNvSpPr txBox="1"/>
          <p:nvPr/>
        </p:nvSpPr>
        <p:spPr>
          <a:xfrm>
            <a:off x="393405" y="414670"/>
            <a:ext cx="4630948" cy="523220"/>
          </a:xfrm>
          <a:prstGeom prst="rect">
            <a:avLst/>
          </a:prstGeom>
          <a:noFill/>
        </p:spPr>
        <p:txBody>
          <a:bodyPr wrap="none" rtlCol="0">
            <a:spAutoFit/>
          </a:bodyPr>
          <a:lstStyle/>
          <a:p>
            <a:r>
              <a:rPr lang="en-US" sz="2800" dirty="0"/>
              <a:t>Fire Protection and Prevention</a:t>
            </a:r>
          </a:p>
        </p:txBody>
      </p:sp>
      <p:sp>
        <p:nvSpPr>
          <p:cNvPr id="3" name="TextBox 2">
            <a:extLst>
              <a:ext uri="{FF2B5EF4-FFF2-40B4-BE49-F238E27FC236}">
                <a16:creationId xmlns:a16="http://schemas.microsoft.com/office/drawing/2014/main" id="{463FFE81-5AA4-4C6A-A636-CD15EF9C8340}"/>
              </a:ext>
            </a:extLst>
          </p:cNvPr>
          <p:cNvSpPr txBox="1"/>
          <p:nvPr/>
        </p:nvSpPr>
        <p:spPr>
          <a:xfrm>
            <a:off x="382772" y="1084520"/>
            <a:ext cx="8378455" cy="5570756"/>
          </a:xfrm>
          <a:prstGeom prst="rect">
            <a:avLst/>
          </a:prstGeom>
          <a:noFill/>
        </p:spPr>
        <p:txBody>
          <a:bodyPr wrap="square" rtlCol="0">
            <a:spAutoFit/>
          </a:bodyPr>
          <a:lstStyle/>
          <a:p>
            <a:r>
              <a:rPr lang="en-US" sz="2400" dirty="0"/>
              <a:t>Your employer is responsible for the development of a fire protection program and must also provide firefighting equipment.</a:t>
            </a:r>
          </a:p>
          <a:p>
            <a:endParaRPr lang="en-US" sz="2400" dirty="0"/>
          </a:p>
          <a:p>
            <a:r>
              <a:rPr lang="en-US" sz="2000" dirty="0">
                <a:effectLst/>
              </a:rPr>
              <a:t>At a minimum, your fire prevention plan must include:</a:t>
            </a:r>
          </a:p>
          <a:p>
            <a:pPr marL="171450" indent="-171450">
              <a:buFont typeface="Arial" panose="020B0604020202020204" pitchFamily="34" charset="0"/>
              <a:buChar char="•"/>
            </a:pPr>
            <a:r>
              <a:rPr lang="en-US" sz="2000" dirty="0">
                <a:effectLst/>
              </a:rPr>
              <a:t>A list of all major fire hazards, proper handling and storage procedures for hazardous materials, potential ignition sources and their control, and the type of fire protection equipment necessary to control each major hazard.</a:t>
            </a:r>
          </a:p>
          <a:p>
            <a:pPr marL="171450" indent="-171450">
              <a:buFont typeface="Arial" panose="020B0604020202020204" pitchFamily="34" charset="0"/>
              <a:buChar char="•"/>
            </a:pPr>
            <a:r>
              <a:rPr lang="en-US" sz="2000" dirty="0">
                <a:effectLst/>
              </a:rPr>
              <a:t>Procedures to control accumulations of flammable and combustible waste materials. </a:t>
            </a:r>
          </a:p>
          <a:p>
            <a:pPr marL="171450" indent="-171450">
              <a:buFont typeface="Arial" panose="020B0604020202020204" pitchFamily="34" charset="0"/>
              <a:buChar char="•"/>
            </a:pPr>
            <a:r>
              <a:rPr lang="en-US" sz="2000" dirty="0">
                <a:effectLst/>
              </a:rPr>
              <a:t>Procedures for regular maintenance of safeguards installed on heat-producing equipment to prevent the accidental ignition of combustible materials. </a:t>
            </a:r>
          </a:p>
          <a:p>
            <a:pPr marL="171450" indent="-171450">
              <a:buFont typeface="Arial" panose="020B0604020202020204" pitchFamily="34" charset="0"/>
              <a:buChar char="•"/>
            </a:pPr>
            <a:r>
              <a:rPr lang="en-US" sz="2000" dirty="0">
                <a:effectLst/>
              </a:rPr>
              <a:t>The name or job title of employees responsible for maintaining equipment to prevent or control sources of ignition or fires. </a:t>
            </a:r>
          </a:p>
          <a:p>
            <a:pPr marL="171450" indent="-171450">
              <a:buFont typeface="Arial" panose="020B0604020202020204" pitchFamily="34" charset="0"/>
              <a:buChar char="•"/>
            </a:pPr>
            <a:r>
              <a:rPr lang="en-US" sz="2000" dirty="0">
                <a:effectLst/>
              </a:rPr>
              <a:t>The name or job title of employees responsible for the control of fuel source hazards. </a:t>
            </a:r>
          </a:p>
          <a:p>
            <a:endParaRPr lang="en-US" sz="2400" dirty="0"/>
          </a:p>
        </p:txBody>
      </p:sp>
    </p:spTree>
    <p:extLst>
      <p:ext uri="{BB962C8B-B14F-4D97-AF65-F5344CB8AC3E}">
        <p14:creationId xmlns:p14="http://schemas.microsoft.com/office/powerpoint/2010/main" val="4015321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55946" y="1181099"/>
            <a:ext cx="7600950" cy="4495801"/>
          </a:xfrm>
        </p:spPr>
        <p:txBody>
          <a:bodyPr/>
          <a:lstStyle/>
          <a:p>
            <a:pPr marL="0" indent="0">
              <a:buNone/>
            </a:pPr>
            <a:r>
              <a:rPr lang="en-US" dirty="0"/>
              <a:t>FPP requirements:</a:t>
            </a:r>
          </a:p>
          <a:p>
            <a:r>
              <a:rPr lang="en-US" sz="2800" dirty="0"/>
              <a:t>Must be</a:t>
            </a:r>
          </a:p>
          <a:p>
            <a:pPr lvl="1"/>
            <a:r>
              <a:rPr lang="en-US" sz="2400" dirty="0"/>
              <a:t>In writing</a:t>
            </a:r>
          </a:p>
          <a:p>
            <a:pPr lvl="1"/>
            <a:r>
              <a:rPr lang="en-US" sz="2400" dirty="0"/>
              <a:t>Kept in the workplace</a:t>
            </a:r>
          </a:p>
          <a:p>
            <a:pPr lvl="1"/>
            <a:r>
              <a:rPr lang="en-US" sz="2400" dirty="0"/>
              <a:t>Available to employees </a:t>
            </a:r>
            <a:br>
              <a:rPr lang="en-US" sz="2400" dirty="0"/>
            </a:br>
            <a:r>
              <a:rPr lang="en-US" sz="2400" dirty="0"/>
              <a:t>for review</a:t>
            </a:r>
          </a:p>
          <a:p>
            <a:r>
              <a:rPr lang="en-US" sz="2800" dirty="0"/>
              <a:t>Employer must</a:t>
            </a:r>
          </a:p>
          <a:p>
            <a:pPr lvl="1"/>
            <a:r>
              <a:rPr lang="en-US" sz="2400" dirty="0"/>
              <a:t>Inform employees of fire hazards they are exposed to when initially assigned to a job</a:t>
            </a:r>
          </a:p>
          <a:p>
            <a:pPr lvl="1"/>
            <a:r>
              <a:rPr lang="en-US" sz="2400" dirty="0"/>
              <a:t>Review with each employee applicable FPP parts required for self-protection</a:t>
            </a:r>
          </a:p>
        </p:txBody>
      </p:sp>
      <p:sp>
        <p:nvSpPr>
          <p:cNvPr id="3" name="Title 2"/>
          <p:cNvSpPr>
            <a:spLocks noGrp="1"/>
          </p:cNvSpPr>
          <p:nvPr>
            <p:ph type="title"/>
          </p:nvPr>
        </p:nvSpPr>
        <p:spPr>
          <a:xfrm>
            <a:off x="628650" y="152400"/>
            <a:ext cx="7886700" cy="701675"/>
          </a:xfrm>
        </p:spPr>
        <p:txBody>
          <a:bodyPr/>
          <a:lstStyle/>
          <a:p>
            <a:r>
              <a:rPr lang="en-US" dirty="0"/>
              <a:t>Fire Prevention Plan</a:t>
            </a:r>
          </a:p>
        </p:txBody>
      </p:sp>
      <p:pic>
        <p:nvPicPr>
          <p:cNvPr id="4" name="Picture 3" title="People in a classroom"/>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9632" y="1453894"/>
            <a:ext cx="3272368" cy="2356105"/>
          </a:xfrm>
          <a:prstGeom prst="rect">
            <a:avLst/>
          </a:prstGeom>
          <a:ln>
            <a:solidFill>
              <a:schemeClr val="tx1"/>
            </a:solidFill>
          </a:ln>
        </p:spPr>
      </p:pic>
      <p:sp>
        <p:nvSpPr>
          <p:cNvPr id="6" name="TextBox 5"/>
          <p:cNvSpPr txBox="1"/>
          <p:nvPr/>
        </p:nvSpPr>
        <p:spPr>
          <a:xfrm>
            <a:off x="7587018" y="3809999"/>
            <a:ext cx="838200" cy="215444"/>
          </a:xfrm>
          <a:prstGeom prst="rect">
            <a:avLst/>
          </a:prstGeom>
          <a:noFill/>
        </p:spPr>
        <p:txBody>
          <a:bodyPr wrap="square" rtlCol="0">
            <a:spAutoFit/>
          </a:bodyPr>
          <a:lstStyle/>
          <a:p>
            <a:pPr algn="r"/>
            <a:r>
              <a:rPr lang="en-US" sz="800" dirty="0"/>
              <a:t>Source: OSHA</a:t>
            </a:r>
          </a:p>
        </p:txBody>
      </p:sp>
    </p:spTree>
    <p:extLst>
      <p:ext uri="{BB962C8B-B14F-4D97-AF65-F5344CB8AC3E}">
        <p14:creationId xmlns:p14="http://schemas.microsoft.com/office/powerpoint/2010/main" val="1404184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66182"/>
            <a:ext cx="8229600" cy="668079"/>
          </a:xfrm>
          <a:prstGeom prst="rect">
            <a:avLst/>
          </a:prstGeom>
        </p:spPr>
        <p:txBody>
          <a:bodyPr>
            <a:normAutofit fontScale="90000"/>
          </a:bodyPr>
          <a:lstStyle/>
          <a:p>
            <a:r>
              <a:rPr lang="en-US" dirty="0"/>
              <a:t>Fire Prevention Plan</a:t>
            </a:r>
          </a:p>
        </p:txBody>
      </p:sp>
      <p:sp>
        <p:nvSpPr>
          <p:cNvPr id="3" name="Content Placeholder 2"/>
          <p:cNvSpPr>
            <a:spLocks noGrp="1"/>
          </p:cNvSpPr>
          <p:nvPr>
            <p:ph idx="1"/>
          </p:nvPr>
        </p:nvSpPr>
        <p:spPr>
          <a:xfrm>
            <a:off x="1143001" y="990600"/>
            <a:ext cx="5943600" cy="4876800"/>
          </a:xfrm>
        </p:spPr>
        <p:txBody>
          <a:bodyPr/>
          <a:lstStyle/>
          <a:p>
            <a:pPr marL="0" indent="0">
              <a:buNone/>
            </a:pPr>
            <a:r>
              <a:rPr lang="en-US" dirty="0">
                <a:ea typeface="Tahoma" panose="020B0604030504040204" pitchFamily="34" charset="0"/>
              </a:rPr>
              <a:t>Preventing fires hazards:</a:t>
            </a:r>
          </a:p>
          <a:p>
            <a:pPr marL="0" indent="0">
              <a:buNone/>
            </a:pPr>
            <a:endParaRPr lang="en-US" dirty="0">
              <a:ea typeface="Tahoma" panose="020B0604030504040204" pitchFamily="34" charset="0"/>
            </a:endParaRPr>
          </a:p>
        </p:txBody>
      </p:sp>
      <p:sp>
        <p:nvSpPr>
          <p:cNvPr id="7" name="TextBox 6"/>
          <p:cNvSpPr txBox="1"/>
          <p:nvPr/>
        </p:nvSpPr>
        <p:spPr>
          <a:xfrm>
            <a:off x="6714744" y="5861506"/>
            <a:ext cx="1645100" cy="215444"/>
          </a:xfrm>
          <a:prstGeom prst="rect">
            <a:avLst/>
          </a:prstGeom>
          <a:noFill/>
        </p:spPr>
        <p:txBody>
          <a:bodyPr wrap="square" rtlCol="0">
            <a:spAutoFit/>
          </a:bodyPr>
          <a:lstStyle/>
          <a:p>
            <a:pPr algn="r"/>
            <a:r>
              <a:rPr lang="en-US" sz="800" dirty="0"/>
              <a:t>Source of graphics: OSHA</a:t>
            </a:r>
          </a:p>
        </p:txBody>
      </p:sp>
      <p:pic>
        <p:nvPicPr>
          <p:cNvPr id="8" name="Picture 7" title="Fire triangl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3252" y="3416027"/>
            <a:ext cx="2721044" cy="2367309"/>
          </a:xfrm>
          <a:prstGeom prst="rect">
            <a:avLst/>
          </a:prstGeom>
        </p:spPr>
      </p:pic>
      <p:pic>
        <p:nvPicPr>
          <p:cNvPr id="9" name="Picture 8" title="Bin on fire"/>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72249" y="990600"/>
            <a:ext cx="1428750" cy="1524000"/>
          </a:xfrm>
          <a:prstGeom prst="rect">
            <a:avLst/>
          </a:prstGeom>
          <a:ln>
            <a:solidFill>
              <a:schemeClr val="tx1"/>
            </a:solidFill>
          </a:ln>
        </p:spPr>
      </p:pic>
      <p:sp>
        <p:nvSpPr>
          <p:cNvPr id="10" name="TextBox 9">
            <a:extLst>
              <a:ext uri="{FF2B5EF4-FFF2-40B4-BE49-F238E27FC236}">
                <a16:creationId xmlns:a16="http://schemas.microsoft.com/office/drawing/2014/main" id="{918BE478-8CBD-4E0C-B7A2-D4F952338E3A}"/>
              </a:ext>
            </a:extLst>
          </p:cNvPr>
          <p:cNvSpPr txBox="1"/>
          <p:nvPr/>
        </p:nvSpPr>
        <p:spPr>
          <a:xfrm>
            <a:off x="457199" y="1622534"/>
            <a:ext cx="5200652" cy="4708981"/>
          </a:xfrm>
          <a:prstGeom prst="rect">
            <a:avLst/>
          </a:prstGeom>
          <a:noFill/>
        </p:spPr>
        <p:txBody>
          <a:bodyPr wrap="square">
            <a:spAutoFit/>
          </a:bodyPr>
          <a:lstStyle/>
          <a:p>
            <a:r>
              <a:rPr lang="en-US" sz="2000" dirty="0">
                <a:effectLst/>
              </a:rPr>
              <a:t>In order to prevent fires, it is important to understand</a:t>
            </a:r>
            <a:r>
              <a:rPr lang="en-US" sz="2000" baseline="0" dirty="0">
                <a:effectLst/>
              </a:rPr>
              <a:t> how fires occur.</a:t>
            </a:r>
          </a:p>
          <a:p>
            <a:endParaRPr lang="en-US" sz="2000" dirty="0"/>
          </a:p>
          <a:p>
            <a:pPr marL="342900" indent="-342900">
              <a:buFont typeface="Arial" panose="020B0604020202020204" pitchFamily="34" charset="0"/>
              <a:buChar char="•"/>
            </a:pPr>
            <a:r>
              <a:rPr lang="en-US" sz="2000" dirty="0">
                <a:effectLst/>
              </a:rPr>
              <a:t>Fire is a very rapid chemical reaction between oxygen and a combustible material, which results in the release of heat, light, flames, and smoke.</a:t>
            </a:r>
          </a:p>
          <a:p>
            <a:pPr marL="342900" indent="-342900">
              <a:buFont typeface="Arial" panose="020B0604020202020204" pitchFamily="34" charset="0"/>
              <a:buChar char="•"/>
            </a:pPr>
            <a:r>
              <a:rPr lang="en-US" sz="2000" dirty="0">
                <a:effectLst/>
              </a:rPr>
              <a:t>For fire to exist, the following four elements must be present at the same time:</a:t>
            </a:r>
          </a:p>
          <a:p>
            <a:pPr marL="800100" lvl="1" indent="-342900">
              <a:buFont typeface="Courier New" panose="02070309020205020404" pitchFamily="49" charset="0"/>
              <a:buChar char="o"/>
            </a:pPr>
            <a:r>
              <a:rPr lang="en-US" sz="2000" dirty="0">
                <a:effectLst/>
              </a:rPr>
              <a:t>Enough oxygen to sustain combustion.</a:t>
            </a:r>
          </a:p>
          <a:p>
            <a:pPr marL="800100" lvl="1" indent="-342900">
              <a:buFont typeface="Courier New" panose="02070309020205020404" pitchFamily="49" charset="0"/>
              <a:buChar char="o"/>
            </a:pPr>
            <a:r>
              <a:rPr lang="en-US" sz="2000" dirty="0">
                <a:effectLst/>
              </a:rPr>
              <a:t>Enough heat to raise the material to its ignition temperature.</a:t>
            </a:r>
          </a:p>
          <a:p>
            <a:pPr marL="800100" lvl="1" indent="-342900">
              <a:buFont typeface="Courier New" panose="02070309020205020404" pitchFamily="49" charset="0"/>
              <a:buChar char="o"/>
            </a:pPr>
            <a:r>
              <a:rPr lang="en-US" sz="2000" dirty="0">
                <a:effectLst/>
              </a:rPr>
              <a:t>Some sort of fuel or combustible material.</a:t>
            </a:r>
          </a:p>
          <a:p>
            <a:pPr marL="800100" lvl="1" indent="-342900">
              <a:buFont typeface="Courier New" panose="02070309020205020404" pitchFamily="49" charset="0"/>
              <a:buChar char="o"/>
            </a:pPr>
            <a:r>
              <a:rPr lang="en-US" sz="2000" dirty="0">
                <a:effectLst/>
              </a:rPr>
              <a:t>The chemical reaction that is fire.</a:t>
            </a:r>
          </a:p>
        </p:txBody>
      </p:sp>
    </p:spTree>
    <p:extLst>
      <p:ext uri="{BB962C8B-B14F-4D97-AF65-F5344CB8AC3E}">
        <p14:creationId xmlns:p14="http://schemas.microsoft.com/office/powerpoint/2010/main" val="1457762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prstGeom prst="rect">
            <a:avLst/>
          </a:prstGeom>
        </p:spPr>
        <p:txBody>
          <a:bodyPr/>
          <a:lstStyle/>
          <a:p>
            <a:r>
              <a:rPr lang="en-US" dirty="0"/>
              <a:t>Fire Prevention Plan</a:t>
            </a:r>
          </a:p>
        </p:txBody>
      </p:sp>
      <p:sp>
        <p:nvSpPr>
          <p:cNvPr id="3" name="Content Placeholder 2"/>
          <p:cNvSpPr>
            <a:spLocks noGrp="1"/>
          </p:cNvSpPr>
          <p:nvPr>
            <p:ph idx="1"/>
          </p:nvPr>
        </p:nvSpPr>
        <p:spPr>
          <a:xfrm>
            <a:off x="492369" y="1066801"/>
            <a:ext cx="8042031" cy="3810000"/>
          </a:xfrm>
        </p:spPr>
        <p:txBody>
          <a:bodyPr>
            <a:normAutofit fontScale="92500"/>
          </a:bodyPr>
          <a:lstStyle/>
          <a:p>
            <a:pPr marL="0" indent="0">
              <a:buNone/>
            </a:pPr>
            <a:r>
              <a:rPr lang="en-US" sz="2800" dirty="0">
                <a:ea typeface="Tahoma" panose="020B0604030504040204" pitchFamily="34" charset="0"/>
              </a:rPr>
              <a:t>Tasks that require fire protection and examples of hazards</a:t>
            </a:r>
          </a:p>
          <a:p>
            <a:pPr marL="0" indent="0">
              <a:buNone/>
            </a:pPr>
            <a:r>
              <a:rPr lang="en-US" sz="2600" b="1" kern="1200" dirty="0">
                <a:solidFill>
                  <a:schemeClr val="tx1"/>
                </a:solidFill>
                <a:effectLst/>
                <a:latin typeface="Tahoma" panose="020B0604030504040204" pitchFamily="34" charset="0"/>
                <a:ea typeface="Tahoma" panose="020B0604030504040204" pitchFamily="34" charset="0"/>
                <a:cs typeface="Tahoma" panose="020B0604030504040204" pitchFamily="34" charset="0"/>
              </a:rPr>
              <a:t>Hotwork (welding, cutting, brazing)</a:t>
            </a:r>
            <a:r>
              <a:rPr lang="en-US" sz="2600" b="1" kern="1200" baseline="0" dirty="0">
                <a:solidFill>
                  <a:schemeClr val="tx1"/>
                </a:solidFill>
                <a:effectLst/>
                <a:latin typeface="Tahoma" panose="020B0604030504040204" pitchFamily="34" charset="0"/>
                <a:ea typeface="Tahoma" panose="020B0604030504040204" pitchFamily="34" charset="0"/>
                <a:cs typeface="Tahoma" panose="020B0604030504040204" pitchFamily="34" charset="0"/>
              </a:rPr>
              <a:t> – fire watch: </a:t>
            </a:r>
          </a:p>
          <a:p>
            <a:pPr marL="0" indent="0">
              <a:buNone/>
            </a:pPr>
            <a:r>
              <a:rPr lang="en-US" sz="2600" dirty="0">
                <a:effectLst/>
              </a:rPr>
              <a:t>Fire watches… are used to prevent and/or extinguish fires at the incipient (beginning) stage. They monitor the hot work sites to ensure that conditions do not change when combustible materials cannot be effectively removed, protected or shielded. Fire watches also require specialized training and are assigned to minimize damage that may be caused by a fire. If a fire occurs, they take appropriate actions to protect all workers. </a:t>
            </a:r>
          </a:p>
          <a:p>
            <a:endParaRPr lang="en-US" sz="2800" dirty="0">
              <a:ea typeface="Tahoma" panose="020B0604030504040204" pitchFamily="34" charset="0"/>
            </a:endParaRPr>
          </a:p>
        </p:txBody>
      </p:sp>
      <p:pic>
        <p:nvPicPr>
          <p:cNvPr id="5" name="Picture 4" title="Men with tool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90607" y="4738994"/>
            <a:ext cx="2366435" cy="1751162"/>
          </a:xfrm>
          <a:prstGeom prst="rect">
            <a:avLst/>
          </a:prstGeom>
          <a:ln>
            <a:solidFill>
              <a:schemeClr val="tx1"/>
            </a:solidFill>
          </a:ln>
        </p:spPr>
      </p:pic>
      <p:sp>
        <p:nvSpPr>
          <p:cNvPr id="6" name="TextBox 5"/>
          <p:cNvSpPr txBox="1"/>
          <p:nvPr/>
        </p:nvSpPr>
        <p:spPr>
          <a:xfrm>
            <a:off x="3540197" y="6490156"/>
            <a:ext cx="1667257" cy="215444"/>
          </a:xfrm>
          <a:prstGeom prst="rect">
            <a:avLst/>
          </a:prstGeom>
          <a:noFill/>
        </p:spPr>
        <p:txBody>
          <a:bodyPr wrap="square" rtlCol="0">
            <a:spAutoFit/>
          </a:bodyPr>
          <a:lstStyle/>
          <a:p>
            <a:pPr algn="r"/>
            <a:r>
              <a:rPr lang="en-US" sz="800" dirty="0"/>
              <a:t>Source of graphics: OSHA</a:t>
            </a:r>
          </a:p>
        </p:txBody>
      </p:sp>
    </p:spTree>
    <p:extLst>
      <p:ext uri="{BB962C8B-B14F-4D97-AF65-F5344CB8AC3E}">
        <p14:creationId xmlns:p14="http://schemas.microsoft.com/office/powerpoint/2010/main" val="3024703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55687"/>
            <a:ext cx="8229600" cy="795670"/>
          </a:xfrm>
          <a:prstGeom prst="rect">
            <a:avLst/>
          </a:prstGeom>
        </p:spPr>
        <p:txBody>
          <a:bodyPr/>
          <a:lstStyle/>
          <a:p>
            <a:r>
              <a:rPr lang="en-US" dirty="0"/>
              <a:t>Fire Prevention Plan</a:t>
            </a:r>
          </a:p>
        </p:txBody>
      </p:sp>
      <p:sp>
        <p:nvSpPr>
          <p:cNvPr id="3" name="Content Placeholder 2"/>
          <p:cNvSpPr>
            <a:spLocks noGrp="1"/>
          </p:cNvSpPr>
          <p:nvPr>
            <p:ph idx="1"/>
          </p:nvPr>
        </p:nvSpPr>
        <p:spPr>
          <a:xfrm>
            <a:off x="550983" y="882878"/>
            <a:ext cx="8042031" cy="3810000"/>
          </a:xfrm>
        </p:spPr>
        <p:txBody>
          <a:bodyPr>
            <a:normAutofit fontScale="92500"/>
          </a:bodyPr>
          <a:lstStyle/>
          <a:p>
            <a:pPr marL="0" indent="0">
              <a:buNone/>
            </a:pPr>
            <a:r>
              <a:rPr lang="en-US" sz="2800" dirty="0">
                <a:ea typeface="Tahoma" panose="020B0604030504040204" pitchFamily="34" charset="0"/>
              </a:rPr>
              <a:t>Tasks that require fire protection and examples of hazards</a:t>
            </a:r>
          </a:p>
          <a:p>
            <a:r>
              <a:rPr lang="en-US" sz="2800" b="1" kern="1200" dirty="0">
                <a:solidFill>
                  <a:schemeClr val="tx1"/>
                </a:solidFill>
                <a:effectLst/>
                <a:ea typeface="Tahoma" panose="020B0604030504040204" pitchFamily="34" charset="0"/>
                <a:cs typeface="Tahoma" panose="020B0604030504040204" pitchFamily="34" charset="0"/>
              </a:rPr>
              <a:t>Dispensing:</a:t>
            </a:r>
            <a:r>
              <a:rPr lang="en-US" sz="2800" kern="1200" dirty="0">
                <a:solidFill>
                  <a:schemeClr val="tx1"/>
                </a:solidFill>
                <a:effectLst/>
                <a:ea typeface="Tahoma" panose="020B0604030504040204" pitchFamily="34" charset="0"/>
                <a:cs typeface="Tahoma" panose="020B0604030504040204" pitchFamily="34" charset="0"/>
              </a:rPr>
              <a:t>  When</a:t>
            </a:r>
            <a:r>
              <a:rPr lang="en-US" sz="2800" kern="1200" baseline="0" dirty="0">
                <a:solidFill>
                  <a:schemeClr val="tx1"/>
                </a:solidFill>
                <a:effectLst/>
                <a:ea typeface="Tahoma" panose="020B0604030504040204" pitchFamily="34" charset="0"/>
                <a:cs typeface="Tahoma" panose="020B0604030504040204" pitchFamily="34" charset="0"/>
              </a:rPr>
              <a:t> transferring liquids, gases, or solids through pipes or hoses, static electricity may be generated, creating an electric charge that can ignite the flammables. It is necessary to “bond” containers when flammables are being transferred from one to the other and have the receiving container in contact with the ground so that the static can be effectively eliminated and, thereby, remove the ignition source.</a:t>
            </a:r>
          </a:p>
          <a:p>
            <a:endParaRPr lang="en-US" sz="2800" dirty="0">
              <a:ea typeface="Tahoma" panose="020B0604030504040204" pitchFamily="34" charset="0"/>
            </a:endParaRPr>
          </a:p>
        </p:txBody>
      </p:sp>
      <p:pic>
        <p:nvPicPr>
          <p:cNvPr id="4" name="Picture 3" title="truck storage"/>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9857" y="4738994"/>
            <a:ext cx="2504284" cy="1751162"/>
          </a:xfrm>
          <a:prstGeom prst="rect">
            <a:avLst/>
          </a:prstGeom>
          <a:ln>
            <a:solidFill>
              <a:schemeClr val="tx1"/>
            </a:solidFill>
          </a:ln>
        </p:spPr>
      </p:pic>
      <p:sp>
        <p:nvSpPr>
          <p:cNvPr id="6" name="TextBox 5"/>
          <p:cNvSpPr txBox="1"/>
          <p:nvPr/>
        </p:nvSpPr>
        <p:spPr>
          <a:xfrm>
            <a:off x="3738371" y="6490156"/>
            <a:ext cx="1667257" cy="215444"/>
          </a:xfrm>
          <a:prstGeom prst="rect">
            <a:avLst/>
          </a:prstGeom>
          <a:noFill/>
        </p:spPr>
        <p:txBody>
          <a:bodyPr wrap="square" rtlCol="0">
            <a:spAutoFit/>
          </a:bodyPr>
          <a:lstStyle/>
          <a:p>
            <a:pPr algn="r"/>
            <a:r>
              <a:rPr lang="en-US" sz="800" dirty="0"/>
              <a:t>Source of graphics: OSHA</a:t>
            </a:r>
          </a:p>
        </p:txBody>
      </p:sp>
    </p:spTree>
    <p:extLst>
      <p:ext uri="{BB962C8B-B14F-4D97-AF65-F5344CB8AC3E}">
        <p14:creationId xmlns:p14="http://schemas.microsoft.com/office/powerpoint/2010/main" val="4044688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prstGeom prst="rect">
            <a:avLst/>
          </a:prstGeom>
        </p:spPr>
        <p:txBody>
          <a:bodyPr/>
          <a:lstStyle/>
          <a:p>
            <a:r>
              <a:rPr lang="en-US" dirty="0"/>
              <a:t>Fire Prevention Plan</a:t>
            </a:r>
          </a:p>
        </p:txBody>
      </p:sp>
      <p:sp>
        <p:nvSpPr>
          <p:cNvPr id="3" name="Content Placeholder 2"/>
          <p:cNvSpPr>
            <a:spLocks noGrp="1"/>
          </p:cNvSpPr>
          <p:nvPr>
            <p:ph idx="1"/>
          </p:nvPr>
        </p:nvSpPr>
        <p:spPr>
          <a:xfrm>
            <a:off x="644769" y="1502736"/>
            <a:ext cx="8042031" cy="2362199"/>
          </a:xfrm>
        </p:spPr>
        <p:txBody>
          <a:bodyPr>
            <a:normAutofit/>
          </a:bodyPr>
          <a:lstStyle/>
          <a:p>
            <a:pPr marL="0" indent="0">
              <a:buNone/>
            </a:pPr>
            <a:r>
              <a:rPr lang="en-US" sz="2400" dirty="0">
                <a:ea typeface="Tahoma" panose="020B0604030504040204" pitchFamily="34" charset="0"/>
              </a:rPr>
              <a:t>Tasks that require fire protection and examples of hazards</a:t>
            </a:r>
          </a:p>
          <a:p>
            <a:r>
              <a:rPr lang="en-US" sz="2400" b="1" kern="1200" baseline="0" dirty="0">
                <a:solidFill>
                  <a:schemeClr val="tx1"/>
                </a:solidFill>
                <a:effectLst/>
                <a:ea typeface="Tahoma" panose="020B0604030504040204" pitchFamily="34" charset="0"/>
                <a:cs typeface="Tahoma" panose="020B0604030504040204" pitchFamily="34" charset="0"/>
              </a:rPr>
              <a:t>Flammable wastes:</a:t>
            </a:r>
            <a:r>
              <a:rPr lang="en-US" sz="2400" b="0" kern="1200" baseline="0" dirty="0">
                <a:solidFill>
                  <a:schemeClr val="tx1"/>
                </a:solidFill>
                <a:effectLst/>
                <a:ea typeface="Tahoma" panose="020B0604030504040204" pitchFamily="34" charset="0"/>
                <a:cs typeface="Tahoma" panose="020B0604030504040204" pitchFamily="34" charset="0"/>
              </a:rPr>
              <a:t> </a:t>
            </a:r>
            <a:r>
              <a:rPr lang="en-US" sz="2400" dirty="0">
                <a:effectLst/>
              </a:rPr>
              <a:t>Dispose of oils, paint thinners, solvents, rags, scraps, waste, or other flammable and combustible substances, or store them in covered fire-resistant containers, at the end of each workshift or when the job is complete, whichever occurs first.</a:t>
            </a:r>
            <a:endParaRPr lang="en-US" sz="2400" b="1" kern="1200" baseline="0" dirty="0">
              <a:solidFill>
                <a:schemeClr val="tx1"/>
              </a:solidFill>
              <a:effectLst/>
              <a:ea typeface="Tahoma" panose="020B0604030504040204" pitchFamily="34" charset="0"/>
              <a:cs typeface="Tahoma" panose="020B0604030504040204" pitchFamily="34" charset="0"/>
            </a:endParaRPr>
          </a:p>
          <a:p>
            <a:endParaRPr lang="en-US" sz="2800" dirty="0">
              <a:ea typeface="Tahoma" panose="020B0604030504040204" pitchFamily="34" charset="0"/>
            </a:endParaRPr>
          </a:p>
        </p:txBody>
      </p:sp>
      <p:sp>
        <p:nvSpPr>
          <p:cNvPr id="6" name="TextBox 5"/>
          <p:cNvSpPr txBox="1"/>
          <p:nvPr/>
        </p:nvSpPr>
        <p:spPr>
          <a:xfrm>
            <a:off x="4051029" y="6412753"/>
            <a:ext cx="1330028" cy="215444"/>
          </a:xfrm>
          <a:prstGeom prst="rect">
            <a:avLst/>
          </a:prstGeom>
          <a:noFill/>
        </p:spPr>
        <p:txBody>
          <a:bodyPr wrap="square" rtlCol="0">
            <a:spAutoFit/>
          </a:bodyPr>
          <a:lstStyle/>
          <a:p>
            <a:pPr algn="r"/>
            <a:r>
              <a:rPr lang="en-US" sz="800" dirty="0"/>
              <a:t>Source of graphics: OSHA</a:t>
            </a:r>
          </a:p>
        </p:txBody>
      </p:sp>
      <p:pic>
        <p:nvPicPr>
          <p:cNvPr id="7" name="Picture 6" title="Waste bi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22649" y="4297037"/>
            <a:ext cx="1586788" cy="2115716"/>
          </a:xfrm>
          <a:prstGeom prst="rect">
            <a:avLst/>
          </a:prstGeom>
        </p:spPr>
      </p:pic>
    </p:spTree>
    <p:extLst>
      <p:ext uri="{BB962C8B-B14F-4D97-AF65-F5344CB8AC3E}">
        <p14:creationId xmlns:p14="http://schemas.microsoft.com/office/powerpoint/2010/main" val="3385702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4991986" cy="4740349"/>
          </a:xfrm>
        </p:spPr>
        <p:txBody>
          <a:bodyPr>
            <a:noAutofit/>
          </a:bodyPr>
          <a:lstStyle/>
          <a:p>
            <a:pPr marL="0" indent="0">
              <a:buNone/>
            </a:pPr>
            <a:r>
              <a:rPr lang="en-US" sz="1600" b="1" dirty="0">
                <a:solidFill>
                  <a:srgbClr val="FF0000"/>
                </a:solidFill>
              </a:rPr>
              <a:t>Fight or Flee?</a:t>
            </a:r>
          </a:p>
          <a:p>
            <a:r>
              <a:rPr lang="en-US" sz="1600" dirty="0">
                <a:effectLst/>
              </a:rPr>
              <a:t>Portable fire extinguishers have two functions: to control or extinguish small or incipient stage fires and to protect evacuation routes that a fire may block directly or indirectly with smoke or burning/smoldering materials.</a:t>
            </a:r>
          </a:p>
          <a:p>
            <a:r>
              <a:rPr lang="en-US" sz="1600" dirty="0">
                <a:effectLst/>
              </a:rPr>
              <a:t>To extinguish a fire with a portable extinguisher, a person must have immediate access to the extinguisher, know how to actuate the unit, and know how to apply the agent effectively. Attempting to extinguish even a small fire carries some risk. Fires can increase in size and intensity in seconds, blocking the exit path of the fire fighter and creating a hazardous atmosphere. In addition, portable fire extinguishers contain a limited amount of extinguishing agent and can be discharged in a matter of seconds. Therefore, individuals should attempt to fight only very small or incipient stage fires.</a:t>
            </a:r>
          </a:p>
          <a:p>
            <a:r>
              <a:rPr lang="en-US" sz="1600" dirty="0">
                <a:effectLst/>
              </a:rPr>
              <a:t>Prior to fighting any fire with a portable fire extinguisher you must perform a risk assessment that evaluates the fire size, the fire fighters evacuation path, and the atmosphere in the vicinity of the fire.</a:t>
            </a:r>
          </a:p>
        </p:txBody>
      </p:sp>
      <p:sp>
        <p:nvSpPr>
          <p:cNvPr id="4" name="Title 2"/>
          <p:cNvSpPr>
            <a:spLocks noGrp="1"/>
          </p:cNvSpPr>
          <p:nvPr>
            <p:ph type="title"/>
          </p:nvPr>
        </p:nvSpPr>
        <p:spPr>
          <a:xfrm>
            <a:off x="228600" y="152400"/>
            <a:ext cx="8686800" cy="838200"/>
          </a:xfrm>
        </p:spPr>
        <p:txBody>
          <a:bodyPr/>
          <a:lstStyle/>
          <a:p>
            <a:r>
              <a:rPr lang="en-US" dirty="0"/>
              <a:t>Fire Emergencies</a:t>
            </a:r>
          </a:p>
        </p:txBody>
      </p:sp>
      <p:pic>
        <p:nvPicPr>
          <p:cNvPr id="5" name="Picture 4" title="Building on fire with people runn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2604" y="1295400"/>
            <a:ext cx="3187995" cy="3733800"/>
          </a:xfrm>
          <a:prstGeom prst="rect">
            <a:avLst/>
          </a:prstGeom>
          <a:ln>
            <a:solidFill>
              <a:schemeClr val="tx1"/>
            </a:solidFill>
          </a:ln>
        </p:spPr>
      </p:pic>
      <p:sp>
        <p:nvSpPr>
          <p:cNvPr id="6" name="TextBox 5"/>
          <p:cNvSpPr txBox="1"/>
          <p:nvPr/>
        </p:nvSpPr>
        <p:spPr>
          <a:xfrm>
            <a:off x="7772400" y="5095810"/>
            <a:ext cx="838200" cy="215444"/>
          </a:xfrm>
          <a:prstGeom prst="rect">
            <a:avLst/>
          </a:prstGeom>
          <a:noFill/>
        </p:spPr>
        <p:txBody>
          <a:bodyPr wrap="square" rtlCol="0">
            <a:spAutoFit/>
          </a:bodyPr>
          <a:lstStyle/>
          <a:p>
            <a:pPr algn="r"/>
            <a:r>
              <a:rPr lang="en-US" sz="800" dirty="0"/>
              <a:t>Source: OSHA</a:t>
            </a:r>
          </a:p>
        </p:txBody>
      </p:sp>
    </p:spTree>
    <p:extLst>
      <p:ext uri="{BB962C8B-B14F-4D97-AF65-F5344CB8AC3E}">
        <p14:creationId xmlns:p14="http://schemas.microsoft.com/office/powerpoint/2010/main" val="2032536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84" y="136041"/>
            <a:ext cx="8229600" cy="557257"/>
          </a:xfrm>
          <a:prstGeom prst="rect">
            <a:avLst/>
          </a:prstGeom>
        </p:spPr>
        <p:txBody>
          <a:bodyPr>
            <a:normAutofit fontScale="90000"/>
          </a:bodyPr>
          <a:lstStyle/>
          <a:p>
            <a:r>
              <a:rPr lang="en-US" dirty="0"/>
              <a:t>Extinguishing Fires</a:t>
            </a:r>
          </a:p>
        </p:txBody>
      </p:sp>
      <p:sp>
        <p:nvSpPr>
          <p:cNvPr id="3" name="Content Placeholder 2"/>
          <p:cNvSpPr>
            <a:spLocks noGrp="1"/>
          </p:cNvSpPr>
          <p:nvPr>
            <p:ph idx="1"/>
          </p:nvPr>
        </p:nvSpPr>
        <p:spPr>
          <a:xfrm>
            <a:off x="302684" y="959654"/>
            <a:ext cx="8078429" cy="5374964"/>
          </a:xfrm>
        </p:spPr>
        <p:txBody>
          <a:bodyPr>
            <a:normAutofit fontScale="92500" lnSpcReduction="10000"/>
          </a:bodyPr>
          <a:lstStyle/>
          <a:p>
            <a:pPr marL="0" indent="0">
              <a:buNone/>
            </a:pPr>
            <a:r>
              <a:rPr lang="en-US" sz="2600" dirty="0">
                <a:effectLst/>
              </a:rPr>
              <a:t>When used properly, fire extinguishers can save lives and property by putting out a small fire or controlling a fire until additional help arrives. A fire is the most common type of emergency for which small businesses must plan. A critical decision when planning is whether employees should fight a small fire with a portable fire extinguisher or simply evacuate.</a:t>
            </a:r>
          </a:p>
          <a:p>
            <a:r>
              <a:rPr lang="en-US" sz="2600" dirty="0"/>
              <a:t>Portable fire extinguisher training and education</a:t>
            </a:r>
          </a:p>
          <a:p>
            <a:pPr lvl="1"/>
            <a:r>
              <a:rPr lang="en-US" sz="2400" dirty="0"/>
              <a:t>Required for employees authorized to use fire extinguishers</a:t>
            </a:r>
          </a:p>
          <a:p>
            <a:pPr lvl="1"/>
            <a:r>
              <a:rPr lang="en-US" dirty="0"/>
              <a:t>Describes g</a:t>
            </a:r>
            <a:r>
              <a:rPr lang="en-US" sz="2400" dirty="0"/>
              <a:t>eneral principles of fire extinguisher use</a:t>
            </a:r>
          </a:p>
          <a:p>
            <a:pPr lvl="1"/>
            <a:r>
              <a:rPr lang="en-US" dirty="0"/>
              <a:t>Describes h</a:t>
            </a:r>
            <a:r>
              <a:rPr lang="en-US" sz="2400" dirty="0"/>
              <a:t>azards of incipient stage </a:t>
            </a:r>
            <a:br>
              <a:rPr lang="en-US" sz="2400" dirty="0"/>
            </a:br>
            <a:r>
              <a:rPr lang="en-US" sz="2400" dirty="0"/>
              <a:t>fire fighting</a:t>
            </a:r>
          </a:p>
          <a:p>
            <a:pPr lvl="1"/>
            <a:r>
              <a:rPr lang="en-US" dirty="0"/>
              <a:t>Describes o</a:t>
            </a:r>
            <a:r>
              <a:rPr lang="en-US" sz="2400" dirty="0"/>
              <a:t>peration of equipment </a:t>
            </a:r>
            <a:br>
              <a:rPr lang="en-US" sz="2400" dirty="0"/>
            </a:br>
            <a:r>
              <a:rPr lang="en-US" sz="2400" dirty="0"/>
              <a:t>(instruction and hands-on practice)</a:t>
            </a:r>
          </a:p>
          <a:p>
            <a:pPr lvl="1"/>
            <a:r>
              <a:rPr lang="en-US" sz="2400" dirty="0"/>
              <a:t>Required upon initial</a:t>
            </a:r>
            <a:br>
              <a:rPr lang="en-US" sz="2400" dirty="0"/>
            </a:br>
            <a:r>
              <a:rPr lang="en-US" sz="2400" dirty="0"/>
              <a:t>employment/assignment</a:t>
            </a:r>
            <a:br>
              <a:rPr lang="en-US" sz="2400" dirty="0"/>
            </a:br>
            <a:r>
              <a:rPr lang="en-US" sz="2400" dirty="0"/>
              <a:t>and at least annually thereafter</a:t>
            </a:r>
          </a:p>
        </p:txBody>
      </p:sp>
      <p:sp>
        <p:nvSpPr>
          <p:cNvPr id="6" name="TextBox 5"/>
          <p:cNvSpPr txBox="1"/>
          <p:nvPr/>
        </p:nvSpPr>
        <p:spPr>
          <a:xfrm>
            <a:off x="7880498" y="6443330"/>
            <a:ext cx="838200" cy="215444"/>
          </a:xfrm>
          <a:prstGeom prst="rect">
            <a:avLst/>
          </a:prstGeom>
          <a:noFill/>
        </p:spPr>
        <p:txBody>
          <a:bodyPr wrap="square" rtlCol="0">
            <a:spAutoFit/>
          </a:bodyPr>
          <a:lstStyle/>
          <a:p>
            <a:pPr algn="r"/>
            <a:r>
              <a:rPr lang="en-US" sz="800" dirty="0"/>
              <a:t>Source: OSHA</a:t>
            </a:r>
          </a:p>
        </p:txBody>
      </p:sp>
      <p:pic>
        <p:nvPicPr>
          <p:cNvPr id="7" name="Content Placeholder 3" title="Man with fire extinguishe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475230" y="4157329"/>
            <a:ext cx="3366086" cy="2177289"/>
          </a:xfrm>
          <a:prstGeom prst="rect">
            <a:avLst/>
          </a:prstGeom>
          <a:ln>
            <a:solidFill>
              <a:schemeClr val="tx1"/>
            </a:solidFill>
          </a:ln>
        </p:spPr>
      </p:pic>
    </p:spTree>
    <p:extLst>
      <p:ext uri="{BB962C8B-B14F-4D97-AF65-F5344CB8AC3E}">
        <p14:creationId xmlns:p14="http://schemas.microsoft.com/office/powerpoint/2010/main" val="11785477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380C5B018611448A272E60A708E73D" ma:contentTypeVersion="29" ma:contentTypeDescription="Create a new document." ma:contentTypeScope="" ma:versionID="653f59f523efa469c425c7acfcbc3415">
  <xsd:schema xmlns:xsd="http://www.w3.org/2001/XMLSchema" xmlns:xs="http://www.w3.org/2001/XMLSchema" xmlns:p="http://schemas.microsoft.com/office/2006/metadata/properties" xmlns:ns2="90433dba-107d-4b9e-940f-3766d86c3499" xmlns:ns3="a75f71b9-dc79-41da-af3d-5486b07b51b9" targetNamespace="http://schemas.microsoft.com/office/2006/metadata/properties" ma:root="true" ma:fieldsID="d43f08fbed78bc98f7ac04bd2c2d80c5" ns2:_="" ns3:_="">
    <xsd:import namespace="90433dba-107d-4b9e-940f-3766d86c3499"/>
    <xsd:import namespace="a75f71b9-dc79-41da-af3d-5486b07b51b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433dba-107d-4b9e-940f-3766d86c3499" elementFormDefault="qualified">
    <xsd:import namespace="http://schemas.microsoft.com/office/2006/documentManagement/types"/>
    <xsd:import namespace="http://schemas.microsoft.com/office/infopath/2007/PartnerControls"/>
    <xsd:element name="MediaServiceMetadata" ma:index="4" nillable="true" ma:displayName="MediaServiceMetadata" ma:hidden="true" ma:internalName="MediaServiceMetadata" ma:readOnly="true">
      <xsd:simpleType>
        <xsd:restriction base="dms:Note"/>
      </xsd:simpleType>
    </xsd:element>
    <xsd:element name="MediaServiceFastMetadata" ma:index="5"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20c13d5-5b8a-4cc8-bd3b-7367e50cb76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75f71b9-dc79-41da-af3d-5486b07b51b9" elementFormDefault="qualified">
    <xsd:import namespace="http://schemas.microsoft.com/office/2006/documentManagement/types"/>
    <xsd:import namespace="http://schemas.microsoft.com/office/infopath/2007/PartnerControls"/>
    <xsd:element name="SharedWithUsers" ma:index="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1294b788-0b4e-4d40-a76c-d0ae428a09d6}" ma:internalName="TaxCatchAll" ma:showField="CatchAllData" ma:web="a75f71b9-dc79-41da-af3d-5486b07b51b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0433dba-107d-4b9e-940f-3766d86c3499">
      <Terms xmlns="http://schemas.microsoft.com/office/infopath/2007/PartnerControls"/>
    </lcf76f155ced4ddcb4097134ff3c332f>
    <TaxCatchAll xmlns="a75f71b9-dc79-41da-af3d-5486b07b51b9" xsi:nil="true"/>
  </documentManagement>
</p:properties>
</file>

<file path=customXml/itemProps1.xml><?xml version="1.0" encoding="utf-8"?>
<ds:datastoreItem xmlns:ds="http://schemas.openxmlformats.org/officeDocument/2006/customXml" ds:itemID="{6E2544E8-22EE-4381-8FCE-2B3DA30E0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433dba-107d-4b9e-940f-3766d86c3499"/>
    <ds:schemaRef ds:uri="a75f71b9-dc79-41da-af3d-5486b07b51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3231CD-E802-4D62-90F4-11A3FF4BF79A}">
  <ds:schemaRefs>
    <ds:schemaRef ds:uri="http://schemas.microsoft.com/sharepoint/v3/contenttype/forms"/>
  </ds:schemaRefs>
</ds:datastoreItem>
</file>

<file path=customXml/itemProps3.xml><?xml version="1.0" encoding="utf-8"?>
<ds:datastoreItem xmlns:ds="http://schemas.openxmlformats.org/officeDocument/2006/customXml" ds:itemID="{C384CCA1-80DF-4F61-931E-73870FB8E08E}">
  <ds:schemaRefs>
    <ds:schemaRef ds:uri="http://schemas.microsoft.com/office/2006/metadata/properties"/>
    <ds:schemaRef ds:uri="http://schemas.microsoft.com/office/infopath/2007/PartnerControls"/>
    <ds:schemaRef ds:uri="90433dba-107d-4b9e-940f-3766d86c3499"/>
    <ds:schemaRef ds:uri="a75f71b9-dc79-41da-af3d-5486b07b51b9"/>
  </ds:schemaRefs>
</ds:datastoreItem>
</file>

<file path=docProps/app.xml><?xml version="1.0" encoding="utf-8"?>
<Properties xmlns="http://schemas.openxmlformats.org/officeDocument/2006/extended-properties" xmlns:vt="http://schemas.openxmlformats.org/officeDocument/2006/docPropsVTypes">
  <Template>Office Theme</Template>
  <TotalTime>94</TotalTime>
  <Words>2807</Words>
  <Application>Microsoft Office PowerPoint</Application>
  <PresentationFormat>On-screen Show (4:3)</PresentationFormat>
  <Paragraphs>174</Paragraphs>
  <Slides>15</Slides>
  <Notes>12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15</vt:i4>
      </vt:variant>
    </vt:vector>
  </HeadingPairs>
  <TitlesOfParts>
    <vt:vector size="27" baseType="lpstr">
      <vt:lpstr>Arial</vt:lpstr>
      <vt:lpstr>Barlow</vt:lpstr>
      <vt:lpstr>Barlow Condensed</vt:lpstr>
      <vt:lpstr>Calibri</vt:lpstr>
      <vt:lpstr>Calibri Light</vt:lpstr>
      <vt:lpstr>Courier New</vt:lpstr>
      <vt:lpstr>LibreFrank</vt:lpstr>
      <vt:lpstr>Montserrat</vt:lpstr>
      <vt:lpstr>Roboto</vt:lpstr>
      <vt:lpstr>Tahoma</vt:lpstr>
      <vt:lpstr>Times New Roman</vt:lpstr>
      <vt:lpstr>Office Theme</vt:lpstr>
      <vt:lpstr>PowerPoint Presentation</vt:lpstr>
      <vt:lpstr>PowerPoint Presentation</vt:lpstr>
      <vt:lpstr>Fire Prevention Plan</vt:lpstr>
      <vt:lpstr>Fire Prevention Plan</vt:lpstr>
      <vt:lpstr>Fire Prevention Plan</vt:lpstr>
      <vt:lpstr>Fire Prevention Plan</vt:lpstr>
      <vt:lpstr>Fire Prevention Plan</vt:lpstr>
      <vt:lpstr>Fire Emergencies</vt:lpstr>
      <vt:lpstr>Extinguishing Fires</vt:lpstr>
      <vt:lpstr>PowerPoint Presentation</vt:lpstr>
      <vt:lpstr>PowerPoint Presentation</vt:lpstr>
      <vt:lpstr>Extinguishing Fires</vt:lpstr>
      <vt:lpstr>Extinguishing Fires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Curtis R. Devillers</dc:creator>
  <cp:lastModifiedBy>David Smarte</cp:lastModifiedBy>
  <cp:revision>2</cp:revision>
  <dcterms:created xsi:type="dcterms:W3CDTF">2021-12-10T18:54:57Z</dcterms:created>
  <dcterms:modified xsi:type="dcterms:W3CDTF">2025-03-11T12:52:13Z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0x0101008A380C5B018611448A272E60A708E73D</vt:lpwstr>
  </property>
</Properties>
</file>