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7" r:id="rId5"/>
    <p:sldId id="259" r:id="rId6"/>
    <p:sldId id="260" r:id="rId7"/>
    <p:sldId id="261" r:id="rId8"/>
    <p:sldId id="262" r:id="rId9"/>
    <p:sldId id="264" r:id="rId10"/>
    <p:sldId id="265" r:id="rId11"/>
    <p:sldId id="269" r:id="rId12"/>
    <p:sldId id="271" r:id="rId13"/>
    <p:sldId id="272" r:id="rId14"/>
    <p:sldId id="274" r:id="rId15"/>
    <p:sldId id="277" r:id="rId16"/>
    <p:sldId id="278" r:id="rId17"/>
    <p:sldId id="280" r:id="rId18"/>
    <p:sldId id="282" r:id="rId19"/>
    <p:sldId id="456" r:id="rId20"/>
    <p:sldId id="421" r:id="rId21"/>
    <p:sldId id="455" r:id="rId22"/>
    <p:sldId id="286" r:id="rId23"/>
    <p:sldId id="287" r:id="rId24"/>
    <p:sldId id="292" r:id="rId25"/>
    <p:sldId id="45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940" autoAdjust="0"/>
  </p:normalViewPr>
  <p:slideViewPr>
    <p:cSldViewPr snapToGrid="0">
      <p:cViewPr varScale="1">
        <p:scale>
          <a:sx n="81" d="100"/>
          <a:sy n="81" d="100"/>
        </p:scale>
        <p:origin x="24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e13660d1-5c8f-4d58-b997-cf7d5f8eeb3c" providerId="ADAL" clId="{3423263A-EC6C-4D6B-8439-C08C2C7E7494}"/>
    <pc:docChg chg="modSld">
      <pc:chgData name="Curtis R. Devillers" userId="e13660d1-5c8f-4d58-b997-cf7d5f8eeb3c" providerId="ADAL" clId="{3423263A-EC6C-4D6B-8439-C08C2C7E7494}" dt="2022-03-28T11:58:29.251" v="81" actId="20577"/>
      <pc:docMkLst>
        <pc:docMk/>
      </pc:docMkLst>
      <pc:sldChg chg="modSp mod">
        <pc:chgData name="Curtis R. Devillers" userId="e13660d1-5c8f-4d58-b997-cf7d5f8eeb3c" providerId="ADAL" clId="{3423263A-EC6C-4D6B-8439-C08C2C7E7494}" dt="2022-03-22T18:57:06.155" v="17" actId="20577"/>
        <pc:sldMkLst>
          <pc:docMk/>
          <pc:sldMk cId="1007101209" sldId="257"/>
        </pc:sldMkLst>
      </pc:sldChg>
      <pc:sldChg chg="modSp modNotesTx">
        <pc:chgData name="Curtis R. Devillers" userId="e13660d1-5c8f-4d58-b997-cf7d5f8eeb3c" providerId="ADAL" clId="{3423263A-EC6C-4D6B-8439-C08C2C7E7494}" dt="2022-03-24T17:34:51.340" v="24" actId="20577"/>
        <pc:sldMkLst>
          <pc:docMk/>
          <pc:sldMk cId="3705742655" sldId="277"/>
        </pc:sldMkLst>
      </pc:sldChg>
      <pc:sldChg chg="modSp mod">
        <pc:chgData name="Curtis R. Devillers" userId="e13660d1-5c8f-4d58-b997-cf7d5f8eeb3c" providerId="ADAL" clId="{3423263A-EC6C-4D6B-8439-C08C2C7E7494}" dt="2022-03-28T11:58:13.430" v="60" actId="1076"/>
        <pc:sldMkLst>
          <pc:docMk/>
          <pc:sldMk cId="444714908" sldId="286"/>
        </pc:sldMkLst>
      </pc:sldChg>
      <pc:sldChg chg="modSp">
        <pc:chgData name="Curtis R. Devillers" userId="e13660d1-5c8f-4d58-b997-cf7d5f8eeb3c" providerId="ADAL" clId="{3423263A-EC6C-4D6B-8439-C08C2C7E7494}" dt="2022-03-28T11:58:29.251" v="81" actId="20577"/>
        <pc:sldMkLst>
          <pc:docMk/>
          <pc:sldMk cId="1107692016" sldId="292"/>
        </pc:sldMkLst>
      </pc:sldChg>
    </pc:docChg>
  </pc:docChgLst>
  <pc:docChgLst>
    <pc:chgData name="David Smarte" userId="17acdff8-7be5-4501-9287-bde18e62603c" providerId="ADAL" clId="{3335AC59-8A06-4C82-8E66-AD6C50E9AAFF}"/>
    <pc:docChg chg="modSld">
      <pc:chgData name="David Smarte" userId="17acdff8-7be5-4501-9287-bde18e62603c" providerId="ADAL" clId="{3335AC59-8A06-4C82-8E66-AD6C50E9AAFF}" dt="2025-03-11T12:52:22.861" v="1" actId="20577"/>
      <pc:docMkLst>
        <pc:docMk/>
      </pc:docMkLst>
      <pc:sldChg chg="modSp mod">
        <pc:chgData name="David Smarte" userId="17acdff8-7be5-4501-9287-bde18e62603c" providerId="ADAL" clId="{3335AC59-8A06-4C82-8E66-AD6C50E9AAFF}" dt="2025-03-11T12:52:22.861" v="1" actId="20577"/>
        <pc:sldMkLst>
          <pc:docMk/>
          <pc:sldMk cId="4154095587" sldId="457"/>
        </pc:sldMkLst>
        <pc:spChg chg="mod">
          <ac:chgData name="David Smarte" userId="17acdff8-7be5-4501-9287-bde18e62603c" providerId="ADAL" clId="{3335AC59-8A06-4C82-8E66-AD6C50E9AAFF}" dt="2025-03-11T12:52:22.861" v="1" actId="20577"/>
          <ac:spMkLst>
            <pc:docMk/>
            <pc:sldMk cId="4154095587" sldId="457"/>
            <ac:spMk id="4" creationId="{A29EFF55-9A53-7CFA-18ED-C74EBD4593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FD0CA-DB59-4FE1-BED9-CF871466CBB6}"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F69A3-678F-4535-9C24-77B2F66A43B7}" type="slidenum">
              <a:rPr lang="en-US" smtClean="0"/>
              <a:t>‹#›</a:t>
            </a:fld>
            <a:endParaRPr lang="en-US"/>
          </a:p>
        </p:txBody>
      </p:sp>
    </p:spTree>
    <p:extLst>
      <p:ext uri="{BB962C8B-B14F-4D97-AF65-F5344CB8AC3E}">
        <p14:creationId xmlns:p14="http://schemas.microsoft.com/office/powerpoint/2010/main" val="25649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102&amp;src_anchor_name=1926.102(a)(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OSHA requires employees to protect their employees from workplace hazards through the use of engineering or work practice controls. </a:t>
            </a:r>
            <a:br>
              <a:rPr lang="en-US" sz="1200" b="0" i="0" u="none" strike="noStrike" kern="1200" baseline="0">
                <a:solidFill>
                  <a:schemeClr val="tx1"/>
                </a:solidFill>
                <a:latin typeface="+mn-lt"/>
                <a:ea typeface="+mn-ea"/>
                <a:cs typeface="+mn-cs"/>
              </a:rPr>
            </a:br>
            <a:r>
              <a:rPr lang="en-US" sz="1200" b="0" i="0" u="none" strike="noStrike" kern="1200" baseline="0">
                <a:solidFill>
                  <a:schemeClr val="tx1"/>
                </a:solidFill>
                <a:latin typeface="+mn-lt"/>
                <a:ea typeface="+mn-ea"/>
                <a:cs typeface="+mn-cs"/>
              </a:rPr>
              <a:t>When these controls are not feasible or do not provide sufficient protection, the use of personal protective equipment (PPE) is required.</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a:t>
            </a:fld>
            <a:endParaRPr lang="en-US"/>
          </a:p>
        </p:txBody>
      </p:sp>
    </p:spTree>
    <p:extLst>
      <p:ext uri="{BB962C8B-B14F-4D97-AF65-F5344CB8AC3E}">
        <p14:creationId xmlns:p14="http://schemas.microsoft.com/office/powerpoint/2010/main" val="187012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b="1"/>
          </a:p>
          <a:p>
            <a:pPr marL="0" marR="0" indent="0" algn="l" defTabSz="914400" rtl="0" eaLnBrk="1" fontAlgn="auto" latinLnBrk="0" hangingPunct="1">
              <a:lnSpc>
                <a:spcPct val="100000"/>
              </a:lnSpc>
              <a:spcBef>
                <a:spcPts val="0"/>
              </a:spcBef>
              <a:spcAft>
                <a:spcPts val="0"/>
              </a:spcAft>
              <a:buClrTx/>
              <a:buSzTx/>
              <a:buFontTx/>
              <a:buNone/>
              <a:tabLst/>
              <a:defRPr/>
            </a:pPr>
            <a:r>
              <a:rPr lang="en-US"/>
              <a:t>Googles “are tight-fitting eye protection that completely cover the eyes, eye sockets and the facial area immediately surrounding the eyes and provide protection from impact, dust and splashes. Some goggles will fit over corrective lenses.” </a:t>
            </a:r>
            <a:br>
              <a:rPr lang="en-US"/>
            </a:br>
            <a:r>
              <a:rPr lang="en-US"/>
              <a:t>(OSHA Publication</a:t>
            </a:r>
            <a:r>
              <a:rPr lang="en-US" baseline="0"/>
              <a:t> 3151-12R, </a:t>
            </a:r>
            <a:r>
              <a:rPr lang="en-US"/>
              <a:t>2003)</a:t>
            </a:r>
          </a:p>
          <a:p>
            <a:endParaRPr lang="en-US"/>
          </a:p>
          <a:p>
            <a:r>
              <a:rPr lang="en-US" b="1"/>
              <a:t>https://www.osha.gov/SLTC/etools/eyeandface/ppe/impact.html#goggles</a:t>
            </a:r>
          </a:p>
          <a:p>
            <a:endParaRPr lang="en-US"/>
          </a:p>
          <a:p>
            <a:r>
              <a:rPr lang="en-US">
                <a:effectLst/>
              </a:rPr>
              <a:t>“Safety goggles are intended to shield the wearer's eyes from impact hazards such as flying fragments, objects, large chips, and particles. Goggles fit the face immediately surrounding the eyes and form a protective seal around the eyes. This prevents objects from entering under or around the goggles.</a:t>
            </a:r>
          </a:p>
          <a:p>
            <a:pPr marL="0" marR="0" indent="0" algn="l" defTabSz="914400" rtl="0" eaLnBrk="1" fontAlgn="auto" latinLnBrk="0" hangingPunct="1">
              <a:lnSpc>
                <a:spcPct val="100000"/>
              </a:lnSpc>
              <a:spcBef>
                <a:spcPts val="0"/>
              </a:spcBef>
              <a:spcAft>
                <a:spcPts val="0"/>
              </a:spcAft>
              <a:buClrTx/>
              <a:buSzTx/>
              <a:buFontTx/>
              <a:buNone/>
              <a:tabLst/>
              <a:defRPr/>
            </a:pPr>
            <a:r>
              <a:rPr lang="en-US">
                <a:effectLst/>
              </a:rPr>
              <a:t>Safety goggles may incorporate prescription lenses mounted behind protective lenses for individuals requiring vision correction. Take time to consider specific lens, frame, and ventilation options when selecting safety goggles.”</a:t>
            </a:r>
            <a:br>
              <a:rPr lang="en-US">
                <a:effectLst/>
              </a:rPr>
            </a:br>
            <a:r>
              <a:rPr lang="en-US">
                <a:effectLst/>
              </a:rPr>
              <a:t>(OSHA Eye</a:t>
            </a:r>
            <a:r>
              <a:rPr lang="en-US" baseline="0">
                <a:effectLst/>
              </a:rPr>
              <a:t> and Face Protection </a:t>
            </a:r>
            <a:r>
              <a:rPr lang="en-US" baseline="0" err="1">
                <a:effectLst/>
              </a:rPr>
              <a:t>eTool</a:t>
            </a:r>
            <a:r>
              <a:rPr lang="en-US" baseline="0">
                <a:effectLst/>
              </a:rPr>
              <a:t>, 2002)</a:t>
            </a:r>
            <a:endParaRPr lang="en-US">
              <a:effectLst/>
            </a:endParaRPr>
          </a:p>
          <a:p>
            <a:endParaRPr lang="en-US">
              <a:effectLst/>
            </a:endParaRP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329838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a:t>https://www.osha.gov/SLTC/etools/eyeandface/ppe/impact.html#faceshields</a:t>
            </a:r>
          </a:p>
          <a:p>
            <a:endParaRPr lang="en-US"/>
          </a:p>
          <a:p>
            <a:r>
              <a:rPr lang="en-US">
                <a:effectLst/>
              </a:rPr>
              <a:t>“Face shields are intended to protect the entire face or portions of it from impact hazards such as flying fragments, objects, large chips, and particles. When worn alone, face shields </a:t>
            </a:r>
            <a:r>
              <a:rPr lang="en-US" i="1">
                <a:effectLst/>
              </a:rPr>
              <a:t>do not</a:t>
            </a:r>
            <a:r>
              <a:rPr lang="en-US">
                <a:effectLst/>
              </a:rPr>
              <a:t> protect employees from impact hazards. Use face shields in combination with safety spectacles or goggles, even in the absence of dust or potential splashes, for additional protection beyond that offered by spectacles or goggles alone.”</a:t>
            </a:r>
            <a:br>
              <a:rPr lang="en-US">
                <a:effectLst/>
              </a:rPr>
            </a:br>
            <a:r>
              <a:rPr lang="en-US">
                <a:effectLst/>
              </a:rPr>
              <a:t>(OSHA Eye</a:t>
            </a:r>
            <a:r>
              <a:rPr lang="en-US" baseline="0">
                <a:effectLst/>
              </a:rPr>
              <a:t> and Face Protection </a:t>
            </a:r>
            <a:r>
              <a:rPr lang="en-US" baseline="0" err="1">
                <a:effectLst/>
              </a:rPr>
              <a:t>eTool</a:t>
            </a:r>
            <a:r>
              <a:rPr lang="en-US" baseline="0">
                <a:effectLst/>
              </a:rPr>
              <a:t>, 2002)</a:t>
            </a:r>
            <a:endParaRPr lang="en-US">
              <a:effectLst/>
            </a:endParaRP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130662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a:t>https://www.osha.gov/dts/osta/otm/noise/index.html </a:t>
            </a:r>
          </a:p>
          <a:p>
            <a:br>
              <a:rPr lang="en-US" dirty="0"/>
            </a:br>
            <a:r>
              <a:rPr lang="en-US" dirty="0"/>
              <a:t>“Noise, or unwanted sound, is one of the most common health problems in American workplaces. The National Institute for Occupational Safety and Health (NIOSH) estimates that 30 million workers in the U.S. are exposed to hazardous noise. Exposure to high levels of noise may cause hearing loss, create physical and psychological stress, reduce productivity, interfere with communication, and contribute to accidents and injuries by making it difficult to hear warning signals.</a:t>
            </a:r>
          </a:p>
          <a:p>
            <a:endParaRPr lang="en-US" dirty="0"/>
          </a:p>
          <a:p>
            <a:r>
              <a:rPr lang="en-US" sz="1800" dirty="0">
                <a:effectLst/>
                <a:latin typeface="Calibri" panose="020F0502020204030204" pitchFamily="34" charset="0"/>
                <a:ea typeface="Calibri" panose="020F0502020204030204" pitchFamily="34" charset="0"/>
              </a:rPr>
              <a:t>The ACGIH recommends hearing protection at 88 dBA based on newer data</a:t>
            </a:r>
            <a:endParaRPr lang="en-US" dirty="0"/>
          </a:p>
          <a:p>
            <a:endParaRPr lang="en-US" dirty="0"/>
          </a:p>
          <a:p>
            <a:r>
              <a:rPr lang="en-US" dirty="0"/>
              <a:t>OSHA requires employers to determine if workers are exposed to excessive noise in the workplace. If so, the employers must implement feasible engineering or administrative controls to eliminate or reduce hazardous levels of noise. Where controls are not sufficient, employers must implement an effective hearing conservation program.” </a:t>
            </a:r>
            <a:br>
              <a:rPr lang="en-US" dirty="0"/>
            </a:br>
            <a:r>
              <a:rPr lang="en-US" dirty="0"/>
              <a:t>(OSHA Noise</a:t>
            </a:r>
            <a:r>
              <a:rPr lang="en-US" baseline="0" dirty="0"/>
              <a:t> and Hearing Conservation </a:t>
            </a:r>
            <a:r>
              <a:rPr lang="en-US" baseline="0" dirty="0" err="1"/>
              <a:t>eTool</a:t>
            </a:r>
            <a:r>
              <a:rPr lang="en-US" baseline="0" dirty="0"/>
              <a:t>, 2005)</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3294949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a:t>https://www.osha.gov/dts/osta/otm/noise/index.html </a:t>
            </a:r>
          </a:p>
          <a:p>
            <a:br>
              <a:rPr lang="en-US"/>
            </a:br>
            <a:r>
              <a:rPr lang="en-US"/>
              <a:t>“Hearing protection devices (HPDs) are considered the last option to control exposures to noise. HPDs are generally used during the necessary time it takes to implement engineering or administrative controls, or when such controls are not feasible.” </a:t>
            </a:r>
            <a:br>
              <a:rPr lang="en-US"/>
            </a:br>
            <a:r>
              <a:rPr lang="en-US"/>
              <a:t>(OSHA Noise</a:t>
            </a:r>
            <a:r>
              <a:rPr lang="en-US" baseline="0"/>
              <a:t> and Hearing Conservation </a:t>
            </a:r>
            <a:r>
              <a:rPr lang="en-US" baseline="0" err="1"/>
              <a:t>eTool</a:t>
            </a:r>
            <a:r>
              <a:rPr lang="en-US" baseline="0"/>
              <a:t>, 2005)</a:t>
            </a:r>
          </a:p>
          <a:p>
            <a:endParaRPr lang="en-US" baseline="0"/>
          </a:p>
          <a:p>
            <a:r>
              <a:rPr lang="en-US" baseline="0"/>
              <a:t>This slide shows some examples of hearing protection devices.</a:t>
            </a:r>
          </a:p>
          <a:p>
            <a:endParaRPr lang="en-US" baseline="0"/>
          </a:p>
          <a:p>
            <a:r>
              <a:rPr lang="en-US" baseline="0"/>
              <a:t>https://www.osha.gov/dts/osta/otm/new_noise/appendixe.pdf </a:t>
            </a:r>
            <a:br>
              <a:rPr lang="en-US"/>
            </a:br>
            <a:endParaRPr lang="en-US" baseline="0"/>
          </a:p>
          <a:p>
            <a:r>
              <a:rPr lang="en-US" baseline="0"/>
              <a:t>The Noise Reduction Rating of hearing protectors is required labeling on the hearing protector package; manufacturers must identify the noise reduction capability of the product through “laboratory-derived numerical estimate of the attenuation achieved by the protector” (OSHA </a:t>
            </a:r>
            <a:r>
              <a:rPr lang="en-US" baseline="0" err="1"/>
              <a:t>n.d.</a:t>
            </a:r>
            <a:r>
              <a:rPr lang="en-US" baseline="0"/>
              <a:t>). </a:t>
            </a:r>
            <a:br>
              <a:rPr lang="en-US" baseline="0"/>
            </a:br>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1736560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r>
              <a:rPr lang="en-US" dirty="0"/>
              <a:t>“There are many types of gloves available today to protect against a wide variety of hazards. The nature of the hazard and the operation involved will affect the selection of gloves. The variety of potential occupational hand injuries makes selecting the right pair of gloves challenging. It is essential that employees use gloves specifically designed for the hazards and tasks found in their workplace because gloves designed for one function may not protect against a different function even though they may appear to be an appropriate protective device.</a:t>
            </a:r>
            <a:br>
              <a:rPr lang="en-US" dirty="0"/>
            </a:br>
            <a:br>
              <a:rPr lang="en-US" dirty="0"/>
            </a:br>
            <a:r>
              <a:rPr lang="en-US" dirty="0"/>
              <a:t>The following are examples of some factors that may influence the selection of protective gloves for a workplace. Type of chemicals handled. </a:t>
            </a:r>
          </a:p>
          <a:p>
            <a:pPr marL="171450" indent="-171450">
              <a:buFont typeface="Arial" panose="020B0604020202020204" pitchFamily="34" charset="0"/>
              <a:buChar char="•"/>
            </a:pPr>
            <a:r>
              <a:rPr lang="en-US" dirty="0"/>
              <a:t>Nature of contact (total immersion, splash, etc.). </a:t>
            </a:r>
          </a:p>
          <a:p>
            <a:pPr marL="171450" indent="-171450">
              <a:buFont typeface="Arial" panose="020B0604020202020204" pitchFamily="34" charset="0"/>
              <a:buChar char="•"/>
            </a:pPr>
            <a:r>
              <a:rPr lang="en-US" dirty="0"/>
              <a:t>Duration of contact. </a:t>
            </a:r>
          </a:p>
          <a:p>
            <a:pPr marL="171450" indent="-171450">
              <a:buFont typeface="Arial" panose="020B0604020202020204" pitchFamily="34" charset="0"/>
              <a:buChar char="•"/>
            </a:pPr>
            <a:r>
              <a:rPr lang="en-US" dirty="0"/>
              <a:t>Area requiring protection (hand only, forearm, arm). </a:t>
            </a:r>
          </a:p>
          <a:p>
            <a:pPr marL="171450" indent="-171450">
              <a:buFont typeface="Arial" panose="020B0604020202020204" pitchFamily="34" charset="0"/>
              <a:buChar char="•"/>
            </a:pPr>
            <a:r>
              <a:rPr lang="en-US" dirty="0"/>
              <a:t>Grip requirements (dry, wet, oily). </a:t>
            </a:r>
          </a:p>
          <a:p>
            <a:pPr marL="171450" indent="-171450">
              <a:buFont typeface="Arial" panose="020B0604020202020204" pitchFamily="34" charset="0"/>
              <a:buChar char="•"/>
            </a:pPr>
            <a:r>
              <a:rPr lang="en-US" dirty="0"/>
              <a:t>Thermal protection. </a:t>
            </a:r>
          </a:p>
          <a:p>
            <a:pPr marL="171450" indent="-171450">
              <a:buFont typeface="Arial" panose="020B0604020202020204" pitchFamily="34" charset="0"/>
              <a:buChar char="•"/>
            </a:pPr>
            <a:r>
              <a:rPr lang="en-US" dirty="0"/>
              <a:t>Size and comfort. </a:t>
            </a:r>
          </a:p>
          <a:p>
            <a:pPr marL="171450" indent="-171450">
              <a:buFont typeface="Arial" panose="020B0604020202020204" pitchFamily="34" charset="0"/>
              <a:buChar char="•"/>
            </a:pPr>
            <a:r>
              <a:rPr lang="en-US" dirty="0"/>
              <a:t>Abrasion/resistance requirements. </a:t>
            </a:r>
          </a:p>
          <a:p>
            <a:pPr marL="171450" indent="-171450">
              <a:buFont typeface="Arial" panose="020B0604020202020204" pitchFamily="34" charset="0"/>
              <a:buChar char="•"/>
            </a:pPr>
            <a:r>
              <a:rPr lang="en-US" dirty="0"/>
              <a:t>Gloves made from a wide variety of materials are designed for many types of workplace hazards. In general, gloves fall into four groups: </a:t>
            </a:r>
          </a:p>
          <a:p>
            <a:pPr marL="171450" indent="-171450">
              <a:buFont typeface="Arial" panose="020B0604020202020204" pitchFamily="34" charset="0"/>
              <a:buChar char="•"/>
            </a:pPr>
            <a:r>
              <a:rPr lang="en-US" dirty="0"/>
              <a:t>Gloves made of leather, canvas or metal mesh; </a:t>
            </a:r>
          </a:p>
          <a:p>
            <a:pPr marL="171450" indent="-171450">
              <a:buFont typeface="Arial" panose="020B0604020202020204" pitchFamily="34" charset="0"/>
              <a:buChar char="•"/>
            </a:pPr>
            <a:r>
              <a:rPr lang="en-US" dirty="0"/>
              <a:t>Fabric and coated fabric gloves; </a:t>
            </a:r>
          </a:p>
          <a:p>
            <a:pPr marL="171450" indent="-171450">
              <a:buFont typeface="Arial" panose="020B0604020202020204" pitchFamily="34" charset="0"/>
              <a:buChar char="•"/>
            </a:pPr>
            <a:r>
              <a:rPr lang="en-US" dirty="0"/>
              <a:t>Chemical- and liquid-resistant gloves; </a:t>
            </a:r>
          </a:p>
          <a:p>
            <a:pPr marL="171450" indent="-171450">
              <a:buFont typeface="Arial" panose="020B0604020202020204" pitchFamily="34" charset="0"/>
              <a:buChar char="•"/>
            </a:pPr>
            <a:r>
              <a:rPr lang="en-US" dirty="0"/>
              <a:t>Insulating rubber gloves (See 29 CFR 1910.137 and the following section on electrical protective equipment for detailed requirements on the selection, use and care of insulating rubber gloves).”</a:t>
            </a:r>
            <a:br>
              <a:rPr lang="en-US" dirty="0"/>
            </a:br>
            <a:r>
              <a:rPr lang="en-US" dirty="0"/>
              <a:t>(OSHA Publication</a:t>
            </a:r>
            <a:r>
              <a:rPr lang="en-US" baseline="0" dirty="0"/>
              <a:t> 3151-12R, </a:t>
            </a:r>
            <a:r>
              <a:rPr lang="en-US" dirty="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1157329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r>
              <a:rPr lang="en-US" b="0"/>
              <a:t>“Safety shoes </a:t>
            </a:r>
            <a:r>
              <a:rPr lang="en-US"/>
              <a:t>have impact-resistant toes and heat-resistant soles that protect the feet against hot work surfaces common in roofing, paving and hot metal industries. The metal insoles of some safety shoes protect against puncture wounds. Safety shoes may also be designed to be electrically conductive to prevent the buildup of static electricity in areas with the potential for explosive atmospheres or nonconductive to protect workers from workplace electrical hazards.”</a:t>
            </a:r>
          </a:p>
          <a:p>
            <a:endParaRPr lang="en-US"/>
          </a:p>
          <a:p>
            <a:r>
              <a:rPr lang="en-US" b="0"/>
              <a:t>“Metatarsal guards </a:t>
            </a:r>
            <a:r>
              <a:rPr lang="en-US"/>
              <a:t>protect the instep area from impact and compression. Made of aluminum, steel, fiber or plastic, these guards may be strapped to the outside of shoes.”</a:t>
            </a:r>
          </a:p>
          <a:p>
            <a:endParaRPr lang="en-US"/>
          </a:p>
          <a:p>
            <a:r>
              <a:rPr lang="en-US" b="0"/>
              <a:t>“Electrically conductive shoes </a:t>
            </a:r>
            <a:r>
              <a:rPr lang="en-US"/>
              <a:t>provide protection against the buildup of static electricity…. Employees exposed to electrical hazards must never wear conductive shoes.”</a:t>
            </a:r>
          </a:p>
          <a:p>
            <a:endParaRPr lang="en-US"/>
          </a:p>
          <a:p>
            <a:r>
              <a:rPr lang="en-US" b="0"/>
              <a:t>“Electrical hazard, safety-toe shoes </a:t>
            </a:r>
            <a:r>
              <a:rPr lang="en-US"/>
              <a:t>are nonconductive and will prevent the wearers' feet from completing an electrical circuit to the ground. These shoes can protect against open circuits of up to 600 volts in dry conditions and should be used in conjunction with other insulating equipment and additional precautions to reduce the risk of a worker becoming a path for hazardous electrical energy. The insulating protection of electrical hazard, safety-toe shoes may be compromised if the shoes become wet, the soles are worn through, metal particles become embedded in the sole or heel, or workers touch conductive, grounded items. Note: Nonconductive footwear must not be used in explosive or hazardous locations.”</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(OSHA Publication</a:t>
            </a:r>
            <a:r>
              <a:rPr lang="en-US" baseline="0"/>
              <a:t> 3151-12R, </a:t>
            </a:r>
            <a:r>
              <a:rPr lang="en-US"/>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2674851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249465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 fall arrest systems are for workers to wear if there is a danger of falling from elevation. They are designed to stop the fall with as little shock and recoil as possible, or to completely prevent a fall. OSHA requires employers to properly fit and train each worker who will use a PFAS.</a:t>
            </a:r>
          </a:p>
          <a:p>
            <a:pPr marL="0" indent="0">
              <a:buFontTx/>
              <a:buNone/>
            </a:pPr>
            <a:endParaRPr lang="en-US" dirty="0"/>
          </a:p>
          <a:p>
            <a:pPr marL="0" indent="0">
              <a:buFontTx/>
              <a:buNone/>
            </a:pPr>
            <a:r>
              <a:rPr lang="en-US" dirty="0"/>
              <a:t>A full-body harness has straps worn around your trunk and thighs, with the D-ring in back to attach the harness to other parts of the system. If you fall, a properly fitted harness spreads the stopping force over your thighs, pelvis, chest, and shoulders.</a:t>
            </a:r>
          </a:p>
          <a:p>
            <a:pPr marL="0" indent="0">
              <a:buFontTx/>
              <a:buNone/>
            </a:pPr>
            <a:endParaRPr lang="en-US" dirty="0"/>
          </a:p>
          <a:p>
            <a:pPr marL="0" indent="0">
              <a:buFontTx/>
              <a:buNone/>
            </a:pPr>
            <a:r>
              <a:rPr lang="en-US" dirty="0"/>
              <a:t>Follow manufacturers’ instructions for wearing harnesses and inspect your equipment before each use. </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Unprotected sides and edges. Each employee on a walking/working surface (horizontal and vertical surface) with an unprotected side or edge which is 6 feet (1.8 m) or more above a lower level shall be protected from falling by the use of guardrail systems, safety net systems, or personal fall arrest systems. [1926.501(b)(1)] </a:t>
            </a:r>
          </a:p>
          <a:p>
            <a:pPr marL="0" indent="0">
              <a:buFontTx/>
              <a:buNone/>
            </a:pPr>
            <a:endParaRPr lang="en-US" dirty="0"/>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4475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br>
              <a:rPr lang="en-US"/>
            </a:br>
            <a:r>
              <a:rPr lang="en-US"/>
              <a:t>“Employers are required to train each employee who must use PPE. Employees must be trained to know at least the following: When PPE is necessary. </a:t>
            </a:r>
          </a:p>
          <a:p>
            <a:pPr marL="171450" indent="-171450">
              <a:buFont typeface="Arial" panose="020B0604020202020204" pitchFamily="34" charset="0"/>
              <a:buChar char="•"/>
            </a:pPr>
            <a:r>
              <a:rPr lang="en-US"/>
              <a:t>What PPE is necessary. </a:t>
            </a:r>
          </a:p>
          <a:p>
            <a:pPr marL="171450" indent="-171450">
              <a:buFont typeface="Arial" panose="020B0604020202020204" pitchFamily="34" charset="0"/>
              <a:buChar char="•"/>
            </a:pPr>
            <a:r>
              <a:rPr lang="en-US"/>
              <a:t>How to properly put on, take off, adjust and wear the PPE. </a:t>
            </a:r>
          </a:p>
          <a:p>
            <a:pPr marL="171450" indent="-171450">
              <a:buFont typeface="Arial" panose="020B0604020202020204" pitchFamily="34" charset="0"/>
              <a:buChar char="•"/>
            </a:pPr>
            <a:r>
              <a:rPr lang="en-US"/>
              <a:t>The limitations of the PPE. </a:t>
            </a:r>
          </a:p>
          <a:p>
            <a:pPr marL="171450" indent="-171450">
              <a:buFont typeface="Arial" panose="020B0604020202020204" pitchFamily="34" charset="0"/>
              <a:buChar char="•"/>
            </a:pPr>
            <a:r>
              <a:rPr lang="en-US"/>
              <a:t>Proper care, maintenance, useful life and disposal of PPE. </a:t>
            </a:r>
          </a:p>
          <a:p>
            <a:endParaRPr lang="en-US"/>
          </a:p>
          <a:p>
            <a:r>
              <a:rPr lang="en-US"/>
              <a:t>Employers should make sure that each employee demonstrates an understanding of the PPE training as well as the ability to properly wear and use PPE before they are allowed to perform work requiring the use of the PPE. If an employer believes that a previously trained employee is not demonstrating the proper understanding and skill level in the use of PPE, that employee should receive retraining. Other situations that require additional or retraining of employees include the following circumstances: changes in the workplace or in the type of required PPE that make prior training obsolete.</a:t>
            </a:r>
            <a:br>
              <a:rPr lang="en-US"/>
            </a:br>
            <a:br>
              <a:rPr lang="en-US"/>
            </a:br>
            <a:r>
              <a:rPr lang="en-US"/>
              <a:t>The employer must document the training of each employee required to wear or use PPE by preparing a certification containing the name of each employee trained, the date of training and a clear identification of the subject of the certification.”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t> (OSHA Publication</a:t>
            </a:r>
            <a:r>
              <a:rPr lang="en-US" baseline="0"/>
              <a:t> 3151-12R, </a:t>
            </a:r>
            <a:r>
              <a:rPr lang="en-US"/>
              <a:t>2003)</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3768692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r>
              <a:rPr lang="en-US" dirty="0"/>
              <a:t>“To ensure the greatest possible protection for employees in the workplace, the cooperative efforts of both employers and employees will help in establishing and maintaining a safe and healthful work environment.</a:t>
            </a:r>
            <a:br>
              <a:rPr lang="en-US" dirty="0"/>
            </a:br>
            <a:br>
              <a:rPr lang="en-US" dirty="0"/>
            </a:br>
            <a:r>
              <a:rPr lang="en-US" dirty="0"/>
              <a:t>In general, employers are responsible for: </a:t>
            </a:r>
          </a:p>
          <a:p>
            <a:pPr marL="171450" indent="-171450">
              <a:buFont typeface="Arial" panose="020B0604020202020204" pitchFamily="34" charset="0"/>
              <a:buChar char="•"/>
            </a:pPr>
            <a:r>
              <a:rPr lang="en-US" dirty="0"/>
              <a:t>Performing a "hazard assessment" of the workplace to identify and control physical and health hazards. </a:t>
            </a:r>
          </a:p>
          <a:p>
            <a:pPr marL="171450" indent="-171450">
              <a:buFont typeface="Arial" panose="020B0604020202020204" pitchFamily="34" charset="0"/>
              <a:buChar char="•"/>
            </a:pPr>
            <a:r>
              <a:rPr lang="en-US" dirty="0"/>
              <a:t>Identifying and providing appropriate PPE for employees. </a:t>
            </a:r>
          </a:p>
          <a:p>
            <a:pPr marL="171450" indent="-171450">
              <a:buFont typeface="Arial" panose="020B0604020202020204" pitchFamily="34" charset="0"/>
              <a:buChar char="•"/>
            </a:pPr>
            <a:r>
              <a:rPr lang="en-US" dirty="0"/>
              <a:t>Training employees in the use and care of the PPE. </a:t>
            </a:r>
          </a:p>
          <a:p>
            <a:pPr marL="171450" indent="-171450">
              <a:buFont typeface="Arial" panose="020B0604020202020204" pitchFamily="34" charset="0"/>
              <a:buChar char="•"/>
            </a:pPr>
            <a:r>
              <a:rPr lang="en-US" dirty="0"/>
              <a:t>Maintaining PPE, including replacing worn or damaged PPE. </a:t>
            </a:r>
          </a:p>
          <a:p>
            <a:pPr marL="171450" indent="-171450">
              <a:buFont typeface="Arial" panose="020B0604020202020204" pitchFamily="34" charset="0"/>
              <a:buChar char="•"/>
            </a:pPr>
            <a:r>
              <a:rPr lang="en-US" dirty="0"/>
              <a:t>Periodically reviewing, updating and evaluating the effectiveness of the PPE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(OSHA Publication</a:t>
            </a:r>
            <a:r>
              <a:rPr lang="en-US" baseline="0" dirty="0"/>
              <a:t> 3151-12R, </a:t>
            </a:r>
            <a:r>
              <a:rPr lang="en-US" dirty="0"/>
              <a:t>2003)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https://www.osha.gov/dte/outreach/intro_osha/7_employee_ppe.pdf</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“On May 15, 2008, a new OSHA rule about employer payment for PPE went into effect. With few exceptions, OSHA now requires employers to pay for personal protective equipment used to comply with OSHA standards. The final rule does not create new requirements regarding what PPE employers must provide.</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standard makes clear that employers cannot require workers to provide their own PPE and the worker’s use of PPE they already own must be completely voluntary. Even when a worker provides his or her own PPE, the employer must ensure that the equipment is adequate to protect the worker from hazards at the workplace.</a:t>
            </a:r>
          </a:p>
          <a:p>
            <a:endPar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Examples of PPE that Employers Must Pay for Include: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Metatarsal foot protection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Rubber boots with steel toes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Non-prescription eye protection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Prescription eyewear inserts/lenses for full face respirators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Goggles and face shields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Fire fighting PPE (helmet, gloves, boots, proximity suits, full gear)</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Hard hats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Hearing protection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Welding PPE</a:t>
            </a:r>
            <a:endParaRPr lang="en-US" dirty="0"/>
          </a:p>
          <a:p>
            <a:endParaRPr lang="en-US" dirty="0"/>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Payment Exceptions under the OSHA Rule</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Employers are not required to pay for some PPE in certain circumstances: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Non-specialty safety-toe protective footwear (including steel-toe shoes or boots) and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nonspecialty</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prescription safety eyewear provided that the employer permits such items to be worn off the job site. (OSHA based this decision on the fact that this type of equipment is very personal, is often used outside the workplace, and that it is taken by workers from jobsite to jobsite and employer to employer.)</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Everyday clothing, such as long-sleeve shirts, long pants, street shoes, and normal work boots.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Ordinary clothing, skin creams, or other items, used solely for protection from weather, such as winter coats, jackets, gloves, parkas, rubber boots, hats, raincoats, ordinary sunglasses, and sunscreen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Items such as hair nets and gloves worn by food workers for consumer safety.</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Lifting belts because their value in protecting the back is questionable.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When the employee has lost or intentionally damaged the PPE and it must be replaced.”</a:t>
            </a:r>
          </a:p>
          <a:p>
            <a:pPr marL="0" indent="0">
              <a:buFont typeface="Arial" panose="020B0604020202020204" pitchFamily="34" charset="0"/>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(OSHA Handout #7 from Introduction to OSHA materials,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Employers Must Provide and Pay for PPE</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370223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1367859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r>
              <a:rPr lang="en-US"/>
              <a:t>“In general, employees should: </a:t>
            </a:r>
          </a:p>
          <a:p>
            <a:pPr marL="171450" indent="-171450">
              <a:buFont typeface="Arial" panose="020B0604020202020204" pitchFamily="34" charset="0"/>
              <a:buChar char="•"/>
            </a:pPr>
            <a:r>
              <a:rPr lang="en-US"/>
              <a:t>Properly wear PPE, </a:t>
            </a:r>
          </a:p>
          <a:p>
            <a:pPr marL="171450" indent="-171450">
              <a:buFont typeface="Arial" panose="020B0604020202020204" pitchFamily="34" charset="0"/>
              <a:buChar char="•"/>
            </a:pPr>
            <a:r>
              <a:rPr lang="en-US"/>
              <a:t>Attend training sessions on PPE, </a:t>
            </a:r>
          </a:p>
          <a:p>
            <a:pPr marL="171450" indent="-171450">
              <a:buFont typeface="Arial" panose="020B0604020202020204" pitchFamily="34" charset="0"/>
              <a:buChar char="•"/>
            </a:pPr>
            <a:r>
              <a:rPr lang="en-US"/>
              <a:t>Care for, clean and maintain PPE, and </a:t>
            </a:r>
          </a:p>
          <a:p>
            <a:pPr marL="171450" indent="-171450">
              <a:buFont typeface="Arial" panose="020B0604020202020204" pitchFamily="34" charset="0"/>
              <a:buChar char="•"/>
            </a:pPr>
            <a:r>
              <a:rPr lang="en-US"/>
              <a:t>Inform a supervisor of the need to repair or replace PPE.”</a:t>
            </a:r>
          </a:p>
          <a:p>
            <a:pPr marL="0" marR="0" indent="0" algn="l" defTabSz="914400" rtl="0" eaLnBrk="1" fontAlgn="auto" latinLnBrk="0" hangingPunct="1">
              <a:lnSpc>
                <a:spcPct val="100000"/>
              </a:lnSpc>
              <a:spcBef>
                <a:spcPts val="0"/>
              </a:spcBef>
              <a:spcAft>
                <a:spcPts val="0"/>
              </a:spcAft>
              <a:buClrTx/>
              <a:buSzTx/>
              <a:buFontTx/>
              <a:buNone/>
              <a:tabLst/>
              <a:defRPr/>
            </a:pPr>
            <a:r>
              <a:rPr lang="en-US"/>
              <a:t> (OSHA Publication</a:t>
            </a:r>
            <a:r>
              <a:rPr lang="en-US" baseline="0"/>
              <a:t> 3151-12R, </a:t>
            </a:r>
            <a:r>
              <a:rPr lang="en-US"/>
              <a:t>2003)</a:t>
            </a:r>
          </a:p>
          <a:p>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23257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85632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The Hierarchy of Control</a:t>
            </a:r>
            <a:r>
              <a:rPr lang="en-US" baseline="0"/>
              <a:t> Methods</a:t>
            </a:r>
          </a:p>
          <a:p>
            <a:pPr marL="628650" lvl="1" indent="-171450">
              <a:buFont typeface="Arial" panose="020B0604020202020204" pitchFamily="34" charset="0"/>
              <a:buChar char="•"/>
            </a:pPr>
            <a:r>
              <a:rPr lang="en-US" baseline="0"/>
              <a:t>Graphic illustrates the effectiveness of the systems used to prevent and control hazards. </a:t>
            </a:r>
          </a:p>
          <a:p>
            <a:pPr marL="628650" lvl="1" indent="-171450">
              <a:buFont typeface="Arial" panose="020B0604020202020204" pitchFamily="34" charset="0"/>
              <a:buChar char="•"/>
            </a:pPr>
            <a:r>
              <a:rPr lang="en-US" baseline="0"/>
              <a:t>Elimination/substitution </a:t>
            </a:r>
          </a:p>
          <a:p>
            <a:pPr marL="1085850" lvl="2" indent="-171450">
              <a:buFont typeface="Arial" panose="020B0604020202020204" pitchFamily="34" charset="0"/>
              <a:buChar char="•"/>
            </a:pPr>
            <a:r>
              <a:rPr lang="en-US" baseline="0"/>
              <a:t>Provides the highest level of protection against hazards. </a:t>
            </a:r>
          </a:p>
          <a:p>
            <a:pPr marL="1085850" lvl="2" indent="-171450">
              <a:buFont typeface="Arial" panose="020B0604020202020204" pitchFamily="34" charset="0"/>
              <a:buChar char="•"/>
            </a:pPr>
            <a:r>
              <a:rPr lang="en-US" baseline="0"/>
              <a:t>The hazard is eliminated from the workplace or a safer item/substance is substituted for the more hazardous item/substance.</a:t>
            </a:r>
          </a:p>
          <a:p>
            <a:pPr marL="628650" lvl="1" indent="-171450">
              <a:buFont typeface="Arial" panose="020B0604020202020204" pitchFamily="34" charset="0"/>
              <a:buChar char="•"/>
            </a:pPr>
            <a:r>
              <a:rPr lang="en-US" baseline="0"/>
              <a:t>Engineering controls are the second most effective means of protecting employees from hazards, followed by administrative and work practice controls.  </a:t>
            </a:r>
          </a:p>
          <a:p>
            <a:pPr marL="628650" lvl="1" indent="-171450">
              <a:buFont typeface="Arial" panose="020B0604020202020204" pitchFamily="34" charset="0"/>
              <a:buChar char="•"/>
            </a:pPr>
            <a:r>
              <a:rPr lang="en-US" baseline="0"/>
              <a:t>PPE - last resort; it is least effective</a:t>
            </a:r>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75254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Engineering</a:t>
            </a:r>
            <a:r>
              <a:rPr lang="en-US" baseline="0"/>
              <a:t> controls</a:t>
            </a:r>
          </a:p>
          <a:p>
            <a:pPr marL="171450" indent="-171450">
              <a:buFont typeface="Arial" panose="020B0604020202020204" pitchFamily="34" charset="0"/>
              <a:buChar char="•"/>
            </a:pPr>
            <a:r>
              <a:rPr lang="en-US" baseline="0"/>
              <a:t>Requires a physical change to the workplace</a:t>
            </a:r>
          </a:p>
          <a:p>
            <a:pPr marL="171450" indent="-171450">
              <a:buFont typeface="Arial" panose="020B0604020202020204" pitchFamily="34" charset="0"/>
              <a:buChar char="•"/>
            </a:pPr>
            <a:r>
              <a:rPr lang="en-US" baseline="0"/>
              <a:t>Based on the following principles: (OSHA 2001)</a:t>
            </a:r>
          </a:p>
          <a:p>
            <a:pPr marL="628650" lvl="1" indent="-171450">
              <a:buFont typeface="Arial" panose="020B0604020202020204" pitchFamily="34" charset="0"/>
              <a:buChar char="•"/>
            </a:pPr>
            <a:r>
              <a:rPr lang="en-US"/>
              <a:t>If feasible, design the facility, equipment, or process to remove the hazard.</a:t>
            </a:r>
          </a:p>
          <a:p>
            <a:pPr marL="628650" lvl="1" indent="-171450">
              <a:buFont typeface="Arial" panose="020B0604020202020204" pitchFamily="34" charset="0"/>
              <a:buChar char="•"/>
            </a:pPr>
            <a:r>
              <a:rPr lang="en-US"/>
              <a:t>If removal is not feasible, enclose the hazard to prevent exposure in normal operations.</a:t>
            </a:r>
          </a:p>
          <a:p>
            <a:pPr marL="628650" lvl="1" indent="-171450">
              <a:buFont typeface="Arial" panose="020B0604020202020204" pitchFamily="34" charset="0"/>
              <a:buChar char="•"/>
            </a:pPr>
            <a:r>
              <a:rPr lang="en-US"/>
              <a:t>Where complete enclosure is not feasible, establish barriers or local ventilation to reduce exposure to the hazard in normal operations.</a:t>
            </a:r>
            <a:endParaRPr lang="en-US" baseline="0"/>
          </a:p>
          <a:p>
            <a:pPr marL="171450" indent="-171450">
              <a:buFont typeface="Arial" panose="020B0604020202020204" pitchFamily="34" charset="0"/>
              <a:buChar char="•"/>
            </a:pPr>
            <a:r>
              <a:rPr lang="en-US" baseline="0"/>
              <a:t>Examples</a:t>
            </a:r>
          </a:p>
          <a:p>
            <a:pPr marL="628650" lvl="1" indent="-171450">
              <a:buFont typeface="Arial" panose="020B0604020202020204" pitchFamily="34" charset="0"/>
              <a:buChar char="•"/>
            </a:pPr>
            <a:r>
              <a:rPr lang="en-US" baseline="0"/>
              <a:t>Isolation – hazard is enclosed prohibiting exposure to worker</a:t>
            </a:r>
          </a:p>
          <a:p>
            <a:pPr marL="628650" lvl="1" indent="-171450">
              <a:buFont typeface="Arial" panose="020B0604020202020204" pitchFamily="34" charset="0"/>
              <a:buChar char="•"/>
            </a:pPr>
            <a:r>
              <a:rPr lang="en-US" baseline="0"/>
              <a:t>Ventilation – air exchanges to reduce atmospheric hazards </a:t>
            </a:r>
          </a:p>
          <a:p>
            <a:pPr marL="628650" lvl="1" indent="-171450">
              <a:buFont typeface="Arial" panose="020B0604020202020204" pitchFamily="34" charset="0"/>
              <a:buChar char="•"/>
            </a:pPr>
            <a:r>
              <a:rPr lang="en-US" baseline="0"/>
              <a:t>Equipment modifications – reduce the hazard through design of the equipment or attachments (Examples: reduced vibration, dust collection system, noise reduction, etc.)</a:t>
            </a:r>
          </a:p>
          <a:p>
            <a:pPr marL="0" lvl="0" indent="0">
              <a:buFontTx/>
              <a:buNone/>
            </a:pPr>
            <a:endParaRPr lang="en-US" baseline="0"/>
          </a:p>
          <a:p>
            <a:pPr marL="0" lvl="0" indent="0">
              <a:buFontTx/>
              <a:buNone/>
            </a:pPr>
            <a:r>
              <a:rPr lang="en-US" b="1" baseline="0"/>
              <a:t>https://www.osha.gov/SLTC/etools/safetyhealth/comp3.html </a:t>
            </a:r>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246690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Administrative Controls</a:t>
            </a:r>
          </a:p>
          <a:p>
            <a:pPr marL="171450" indent="-171450">
              <a:buFont typeface="Arial" panose="020B0604020202020204" pitchFamily="34" charset="0"/>
              <a:buChar char="•"/>
            </a:pPr>
            <a:r>
              <a:rPr lang="en-US"/>
              <a:t>Includes</a:t>
            </a:r>
            <a:r>
              <a:rPr lang="en-US" baseline="0"/>
              <a:t> work practices</a:t>
            </a:r>
            <a:endParaRPr lang="en-US"/>
          </a:p>
          <a:p>
            <a:pPr marL="171450" indent="-171450">
              <a:buFont typeface="Arial" panose="020B0604020202020204" pitchFamily="34" charset="0"/>
              <a:buChar char="•"/>
            </a:pPr>
            <a:r>
              <a:rPr lang="en-US"/>
              <a:t>Requires the worker or employer to do something</a:t>
            </a:r>
          </a:p>
          <a:p>
            <a:pPr marL="171450" indent="-171450">
              <a:buFont typeface="Arial" panose="020B0604020202020204" pitchFamily="34" charset="0"/>
              <a:buChar char="•"/>
            </a:pPr>
            <a:r>
              <a:rPr lang="en-US"/>
              <a:t>Examples</a:t>
            </a:r>
          </a:p>
          <a:p>
            <a:pPr marL="628650" lvl="1" indent="-171450">
              <a:buFont typeface="Arial" panose="020B0604020202020204" pitchFamily="34" charset="0"/>
              <a:buChar char="•"/>
            </a:pPr>
            <a:r>
              <a:rPr lang="en-US"/>
              <a:t>Proper procedures – workplace rules and other operation-specific rules</a:t>
            </a:r>
          </a:p>
          <a:p>
            <a:pPr marL="628650" lvl="1" indent="-171450">
              <a:buFont typeface="Arial" panose="020B0604020202020204" pitchFamily="34" charset="0"/>
              <a:buChar char="•"/>
            </a:pPr>
            <a:r>
              <a:rPr lang="en-US"/>
              <a:t>Inspection and maintenance – regularly</a:t>
            </a:r>
            <a:r>
              <a:rPr lang="en-US" baseline="0"/>
              <a:t> inspect tools and equipment; keep them well maintained; remove from service any damaged or broken items</a:t>
            </a:r>
          </a:p>
          <a:p>
            <a:pPr marL="628650" lvl="1" indent="-171450">
              <a:buFont typeface="Arial" panose="020B0604020202020204" pitchFamily="34" charset="0"/>
              <a:buChar char="•"/>
            </a:pPr>
            <a:r>
              <a:rPr lang="en-US" baseline="0"/>
              <a:t>Housekeeping </a:t>
            </a:r>
          </a:p>
          <a:p>
            <a:pPr marL="628650" lvl="1" indent="-171450">
              <a:buFont typeface="Arial" panose="020B0604020202020204" pitchFamily="34" charset="0"/>
              <a:buChar char="•"/>
            </a:pPr>
            <a:r>
              <a:rPr lang="en-US" baseline="0"/>
              <a:t>Supervision</a:t>
            </a:r>
          </a:p>
          <a:p>
            <a:pPr marL="628650" lvl="1" indent="-171450">
              <a:buFont typeface="Arial" panose="020B0604020202020204" pitchFamily="34" charset="0"/>
              <a:buChar char="•"/>
            </a:pPr>
            <a:r>
              <a:rPr lang="en-US" baseline="0"/>
              <a:t>Regulated areas – designate areas for lunch and break times; no eating, drinking, smoking, chewing tobacco or gum, and applying cosmetics in workplace</a:t>
            </a:r>
          </a:p>
          <a:p>
            <a:pPr marL="628650" lvl="1" indent="-171450">
              <a:buFont typeface="Arial" panose="020B0604020202020204" pitchFamily="34" charset="0"/>
              <a:buChar char="•"/>
            </a:pPr>
            <a:r>
              <a:rPr lang="en-US" baseline="0"/>
              <a:t>Limit exposure by time and distance – shorten amount of time a worker is exposed to task involving the hazard; distance hazard from workers</a:t>
            </a:r>
            <a:endParaRPr lang="en-US"/>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172658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a:t>“When exposure to hazards cannot be engineered completely out of normal operations or maintenance work, and when safe work practices and other forms of administrative controls cannot provide sufficient additional protection, a supplementary method of control is the use of protective clothing or equipment. This is collectively called personal protective equipment, or PPE. PPE may also be appropriate for controlling hazards while engineering and work practice controls are being installed” (OSHA 2001).</a:t>
            </a:r>
            <a:r>
              <a:rPr lang="en-US" baseline="0"/>
              <a:t>      </a:t>
            </a:r>
          </a:p>
          <a:p>
            <a:endParaRPr lang="en-US" baseline="0"/>
          </a:p>
          <a:p>
            <a:r>
              <a:rPr lang="en-US" b="1"/>
              <a:t>https://www.osha.gov/SLTC/etools/safetyhealth/comp3.html </a:t>
            </a:r>
          </a:p>
          <a:p>
            <a:endParaRPr lang="en-US"/>
          </a:p>
          <a:p>
            <a:r>
              <a:rPr lang="en-US"/>
              <a:t>The</a:t>
            </a:r>
            <a:r>
              <a:rPr lang="en-US" baseline="0"/>
              <a:t> type of PPE needed by workers depends on the hazards to which they are exposed.</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242706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normAutofit/>
          </a:bodyPr>
          <a:lstStyle/>
          <a:p>
            <a:r>
              <a:rPr lang="en-US" b="1"/>
              <a:t>https://www.osha.gov/Publications/osha3151.html </a:t>
            </a:r>
          </a:p>
          <a:p>
            <a:endParaRPr lang="en-US"/>
          </a:p>
          <a:p>
            <a:r>
              <a:rPr lang="en-US"/>
              <a:t>“Protecting employees from potential head injuries is a key element of any safety program. A head injury can impair an employee for life, or it can be fatal. Wearing a safety helmet or hard hat is one of the easiest ways to protect an employee's head from injury. Hard hats can protect employees from impact and penetration hazards as well as from electrical shock and burn hazards.</a:t>
            </a:r>
            <a:br>
              <a:rPr lang="en-US"/>
            </a:br>
            <a:br>
              <a:rPr lang="en-US"/>
            </a:br>
            <a:r>
              <a:rPr lang="en-US"/>
              <a:t>Employers must ensure that their employees wear head protection if any of the following apply: </a:t>
            </a:r>
          </a:p>
          <a:p>
            <a:pPr marL="171450" indent="-171450">
              <a:buFont typeface="Arial" panose="020B0604020202020204" pitchFamily="34" charset="0"/>
              <a:buChar char="•"/>
            </a:pPr>
            <a:r>
              <a:rPr lang="en-US"/>
              <a:t>Objects might fall from above and strike them on the head; </a:t>
            </a:r>
          </a:p>
          <a:p>
            <a:pPr marL="171450" indent="-171450">
              <a:buFont typeface="Arial" panose="020B0604020202020204" pitchFamily="34" charset="0"/>
              <a:buChar char="•"/>
            </a:pPr>
            <a:r>
              <a:rPr lang="en-US"/>
              <a:t>They might bump their heads against fixed objects, such as exposed pipes or beams; or </a:t>
            </a:r>
          </a:p>
          <a:p>
            <a:pPr marL="171450" indent="-171450">
              <a:buFont typeface="Arial" panose="020B0604020202020204" pitchFamily="34" charset="0"/>
              <a:buChar char="•"/>
            </a:pPr>
            <a:r>
              <a:rPr lang="en-US"/>
              <a:t>There is a possibility of accidental head contact with electrical hazards.”  </a:t>
            </a:r>
            <a:br>
              <a:rPr lang="en-US"/>
            </a:br>
            <a:r>
              <a:rPr lang="en-US"/>
              <a:t>(OSHA Publication</a:t>
            </a:r>
            <a:r>
              <a:rPr lang="en-US" baseline="0"/>
              <a:t> 3151-12R, </a:t>
            </a:r>
            <a:r>
              <a:rPr lang="en-US"/>
              <a:t>2003)</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pPr/>
              <a:t>7</a:t>
            </a:fld>
            <a:endParaRPr lang="en-US"/>
          </a:p>
        </p:txBody>
      </p:sp>
    </p:spTree>
    <p:extLst>
      <p:ext uri="{BB962C8B-B14F-4D97-AF65-F5344CB8AC3E}">
        <p14:creationId xmlns:p14="http://schemas.microsoft.com/office/powerpoint/2010/main" val="226072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t>https://www.osha.gov/Publications/osha3151.html </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“Employees can be exposed to a large number of hazards that pose danger to their eyes and face. OSHA requires employers to ensure that employees have appropriate eye or face protection if they are exposed to eye or face hazards from flying particles, molten metal, liquid chemicals, acids or caustic liquids, chemical gases or vapors, potentially infected material or potentially harmful light radiation.”</a:t>
            </a:r>
            <a:br>
              <a:rPr lang="en-US"/>
            </a:br>
            <a:r>
              <a:rPr lang="en-US"/>
              <a:t>(OSHA Publication</a:t>
            </a:r>
            <a:r>
              <a:rPr lang="en-US" baseline="0"/>
              <a:t> 3151-12R, </a:t>
            </a:r>
            <a:r>
              <a:rPr lang="en-US"/>
              <a:t>2003)</a:t>
            </a:r>
          </a:p>
          <a:p>
            <a:br>
              <a:rPr lang="en-US"/>
            </a:br>
            <a:r>
              <a:rPr lang="en-US" b="1">
                <a:hlinkClick r:id="rId3"/>
              </a:rPr>
              <a:t>1926.102(a)(2)</a:t>
            </a:r>
            <a:endParaRPr lang="en-US"/>
          </a:p>
          <a:p>
            <a:r>
              <a:rPr lang="en-US"/>
              <a:t>Eye and face protection equipment required by this Part shall meet the requirements specified in American National Standards Institute, Z87.1-1968, Practice for Occupational and Educational Eye and Face Protection.</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411701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indent="0">
              <a:buFontTx/>
              <a:buNone/>
            </a:pPr>
            <a:r>
              <a:rPr lang="en-US" b="1"/>
              <a:t>https://www.osha.gov/SLTC/etools/eyeandface/ppe/impact.html#spectacles</a:t>
            </a:r>
          </a:p>
          <a:p>
            <a:pPr marL="0" indent="0">
              <a:buFontTx/>
              <a:buNone/>
            </a:pPr>
            <a:endParaRPr lang="en-US"/>
          </a:p>
          <a:p>
            <a:r>
              <a:rPr lang="en-US">
                <a:effectLst/>
              </a:rPr>
              <a:t>“Safety spectacles are intended to shield the wearer's eyes from impact hazards such as flying fragments, objects, large chips, and particles. Workers are required to use eye safety spectacles with side shields when there is a hazard from flying objects. Non-side shield spectacles are not acceptable eye protection for impact hazards.</a:t>
            </a:r>
          </a:p>
          <a:p>
            <a:r>
              <a:rPr lang="en-US">
                <a:effectLst/>
              </a:rPr>
              <a:t>The frames of safety spectacles are constructed of metal and/or plastic and can be fitted with either corrective or </a:t>
            </a:r>
            <a:r>
              <a:rPr lang="en-US" err="1">
                <a:effectLst/>
              </a:rPr>
              <a:t>plano</a:t>
            </a:r>
            <a:r>
              <a:rPr lang="en-US">
                <a:effectLst/>
              </a:rPr>
              <a:t> impact-resistant lenses. Side shields may be incorporated into the frames of safety spectacles when needed. Consider each component of safety spectacles when selecting the appropriate device for your workplace.”</a:t>
            </a:r>
            <a:br>
              <a:rPr lang="en-US">
                <a:effectLst/>
              </a:rPr>
            </a:br>
            <a:r>
              <a:rPr lang="en-US">
                <a:effectLst/>
              </a:rPr>
              <a:t>(OSHA Eye</a:t>
            </a:r>
            <a:r>
              <a:rPr lang="en-US" baseline="0">
                <a:effectLst/>
              </a:rPr>
              <a:t> and Face Protection </a:t>
            </a:r>
            <a:r>
              <a:rPr lang="en-US" baseline="0" err="1">
                <a:effectLst/>
              </a:rPr>
              <a:t>eTool</a:t>
            </a:r>
            <a:r>
              <a:rPr lang="en-US" baseline="0">
                <a:effectLst/>
              </a:rPr>
              <a:t>, 2002)</a:t>
            </a:r>
            <a:endParaRPr lang="en-US">
              <a:effectLst/>
            </a:endParaRPr>
          </a:p>
          <a:p>
            <a:pPr marL="0" indent="0">
              <a:buFontTx/>
              <a:buNone/>
            </a:pPr>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2001949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88B963-1B12-4879-A81B-A0C6DDD4F5F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C635-EDF1-4A75-BC26-1747026E3A7F}" type="slidenum">
              <a:rPr lang="en-US" smtClean="0"/>
              <a:t>‹#›</a:t>
            </a:fld>
            <a:endParaRPr lang="en-US"/>
          </a:p>
        </p:txBody>
      </p:sp>
    </p:spTree>
    <p:extLst>
      <p:ext uri="{BB962C8B-B14F-4D97-AF65-F5344CB8AC3E}">
        <p14:creationId xmlns:p14="http://schemas.microsoft.com/office/powerpoint/2010/main" val="277659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8B963-1B12-4879-A81B-A0C6DDD4F5F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C635-EDF1-4A75-BC26-1747026E3A7F}" type="slidenum">
              <a:rPr lang="en-US" smtClean="0"/>
              <a:t>‹#›</a:t>
            </a:fld>
            <a:endParaRPr lang="en-US"/>
          </a:p>
        </p:txBody>
      </p:sp>
    </p:spTree>
    <p:extLst>
      <p:ext uri="{BB962C8B-B14F-4D97-AF65-F5344CB8AC3E}">
        <p14:creationId xmlns:p14="http://schemas.microsoft.com/office/powerpoint/2010/main" val="380301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8B963-1B12-4879-A81B-A0C6DDD4F5F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C635-EDF1-4A75-BC26-1747026E3A7F}" type="slidenum">
              <a:rPr lang="en-US" smtClean="0"/>
              <a:t>‹#›</a:t>
            </a:fld>
            <a:endParaRPr lang="en-US"/>
          </a:p>
        </p:txBody>
      </p:sp>
    </p:spTree>
    <p:extLst>
      <p:ext uri="{BB962C8B-B14F-4D97-AF65-F5344CB8AC3E}">
        <p14:creationId xmlns:p14="http://schemas.microsoft.com/office/powerpoint/2010/main" val="195564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8B963-1B12-4879-A81B-A0C6DDD4F5F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C635-EDF1-4A75-BC26-1747026E3A7F}" type="slidenum">
              <a:rPr lang="en-US" smtClean="0"/>
              <a:t>‹#›</a:t>
            </a:fld>
            <a:endParaRPr lang="en-US"/>
          </a:p>
        </p:txBody>
      </p:sp>
    </p:spTree>
    <p:extLst>
      <p:ext uri="{BB962C8B-B14F-4D97-AF65-F5344CB8AC3E}">
        <p14:creationId xmlns:p14="http://schemas.microsoft.com/office/powerpoint/2010/main" val="194801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8B963-1B12-4879-A81B-A0C6DDD4F5F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C635-EDF1-4A75-BC26-1747026E3A7F}" type="slidenum">
              <a:rPr lang="en-US" smtClean="0"/>
              <a:t>‹#›</a:t>
            </a:fld>
            <a:endParaRPr lang="en-US"/>
          </a:p>
        </p:txBody>
      </p:sp>
    </p:spTree>
    <p:extLst>
      <p:ext uri="{BB962C8B-B14F-4D97-AF65-F5344CB8AC3E}">
        <p14:creationId xmlns:p14="http://schemas.microsoft.com/office/powerpoint/2010/main" val="176157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88B963-1B12-4879-A81B-A0C6DDD4F5F7}"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C635-EDF1-4A75-BC26-1747026E3A7F}" type="slidenum">
              <a:rPr lang="en-US" smtClean="0"/>
              <a:t>‹#›</a:t>
            </a:fld>
            <a:endParaRPr lang="en-US"/>
          </a:p>
        </p:txBody>
      </p:sp>
    </p:spTree>
    <p:extLst>
      <p:ext uri="{BB962C8B-B14F-4D97-AF65-F5344CB8AC3E}">
        <p14:creationId xmlns:p14="http://schemas.microsoft.com/office/powerpoint/2010/main" val="241417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88B963-1B12-4879-A81B-A0C6DDD4F5F7}"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AC635-EDF1-4A75-BC26-1747026E3A7F}" type="slidenum">
              <a:rPr lang="en-US" smtClean="0"/>
              <a:t>‹#›</a:t>
            </a:fld>
            <a:endParaRPr lang="en-US"/>
          </a:p>
        </p:txBody>
      </p:sp>
    </p:spTree>
    <p:extLst>
      <p:ext uri="{BB962C8B-B14F-4D97-AF65-F5344CB8AC3E}">
        <p14:creationId xmlns:p14="http://schemas.microsoft.com/office/powerpoint/2010/main" val="307001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88B963-1B12-4879-A81B-A0C6DDD4F5F7}"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AC635-EDF1-4A75-BC26-1747026E3A7F}" type="slidenum">
              <a:rPr lang="en-US" smtClean="0"/>
              <a:t>‹#›</a:t>
            </a:fld>
            <a:endParaRPr lang="en-US"/>
          </a:p>
        </p:txBody>
      </p:sp>
    </p:spTree>
    <p:extLst>
      <p:ext uri="{BB962C8B-B14F-4D97-AF65-F5344CB8AC3E}">
        <p14:creationId xmlns:p14="http://schemas.microsoft.com/office/powerpoint/2010/main" val="205274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8B963-1B12-4879-A81B-A0C6DDD4F5F7}"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AC635-EDF1-4A75-BC26-1747026E3A7F}" type="slidenum">
              <a:rPr lang="en-US" smtClean="0"/>
              <a:t>‹#›</a:t>
            </a:fld>
            <a:endParaRPr lang="en-US"/>
          </a:p>
        </p:txBody>
      </p:sp>
    </p:spTree>
    <p:extLst>
      <p:ext uri="{BB962C8B-B14F-4D97-AF65-F5344CB8AC3E}">
        <p14:creationId xmlns:p14="http://schemas.microsoft.com/office/powerpoint/2010/main" val="155705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8B963-1B12-4879-A81B-A0C6DDD4F5F7}"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C635-EDF1-4A75-BC26-1747026E3A7F}" type="slidenum">
              <a:rPr lang="en-US" smtClean="0"/>
              <a:t>‹#›</a:t>
            </a:fld>
            <a:endParaRPr lang="en-US"/>
          </a:p>
        </p:txBody>
      </p:sp>
    </p:spTree>
    <p:extLst>
      <p:ext uri="{BB962C8B-B14F-4D97-AF65-F5344CB8AC3E}">
        <p14:creationId xmlns:p14="http://schemas.microsoft.com/office/powerpoint/2010/main" val="390451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8B963-1B12-4879-A81B-A0C6DDD4F5F7}"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C635-EDF1-4A75-BC26-1747026E3A7F}" type="slidenum">
              <a:rPr lang="en-US" smtClean="0"/>
              <a:t>‹#›</a:t>
            </a:fld>
            <a:endParaRPr lang="en-US"/>
          </a:p>
        </p:txBody>
      </p:sp>
    </p:spTree>
    <p:extLst>
      <p:ext uri="{BB962C8B-B14F-4D97-AF65-F5344CB8AC3E}">
        <p14:creationId xmlns:p14="http://schemas.microsoft.com/office/powerpoint/2010/main" val="149963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8B963-1B12-4879-A81B-A0C6DDD4F5F7}" type="datetimeFigureOut">
              <a:rPr lang="en-US" smtClean="0"/>
              <a:t>3/11/2025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AC635-EDF1-4A75-BC26-1747026E3A7F}" type="slidenum">
              <a:rPr lang="en-US" smtClean="0"/>
              <a:t>‹#›</a:t>
            </a:fld>
            <a:endParaRPr lang="en-US"/>
          </a:p>
        </p:txBody>
      </p:sp>
    </p:spTree>
    <p:extLst>
      <p:ext uri="{BB962C8B-B14F-4D97-AF65-F5344CB8AC3E}">
        <p14:creationId xmlns:p14="http://schemas.microsoft.com/office/powerpoint/2010/main" val="1336652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www.safetysupplies.co.uk/trolleyed/images/products/reflexkplus.jpg" TargetMode="External"/><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fi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1751"/>
            <a:ext cx="7886700" cy="617640"/>
          </a:xfrm>
        </p:spPr>
        <p:txBody>
          <a:bodyPr>
            <a:normAutofit fontScale="90000"/>
          </a:bodyPr>
          <a:lstStyle/>
          <a:p>
            <a:r>
              <a:rPr lang="en-US" dirty="0">
                <a:solidFill>
                  <a:srgbClr val="000000"/>
                </a:solidFill>
              </a:rPr>
              <a:t>New Hire Training</a:t>
            </a:r>
            <a:br>
              <a:rPr lang="en-US" dirty="0">
                <a:solidFill>
                  <a:srgbClr val="000000"/>
                </a:solidFill>
              </a:rPr>
            </a:br>
            <a:r>
              <a:rPr lang="en-US" dirty="0">
                <a:solidFill>
                  <a:srgbClr val="000000"/>
                </a:solidFill>
              </a:rPr>
              <a:t>Personal Protective Equipment</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9999" y="2831672"/>
            <a:ext cx="193040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elcosh.org/record/images/3591-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00200"/>
            <a:ext cx="2144188" cy="2813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descr="http://www.elcosh.org/record/images/194-72.jpg"/>
          <p:cNvPicPr>
            <a:picLocks noChangeAspect="1" noChangeArrowheads="1"/>
          </p:cNvPicPr>
          <p:nvPr/>
        </p:nvPicPr>
        <p:blipFill rotWithShape="1">
          <a:blip r:embed="rId5">
            <a:extLst>
              <a:ext uri="{28A0092B-C50C-407E-A947-70E740481C1C}">
                <a14:useLocalDpi xmlns:a14="http://schemas.microsoft.com/office/drawing/2010/main" val="0"/>
              </a:ext>
            </a:extLst>
          </a:blip>
          <a:srcRect l="738" r="37777"/>
          <a:stretch/>
        </p:blipFill>
        <p:spPr bwMode="auto">
          <a:xfrm>
            <a:off x="2628744" y="2703919"/>
            <a:ext cx="1264920" cy="30371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3455827" y="5896081"/>
            <a:ext cx="2182008" cy="215444"/>
          </a:xfrm>
          <a:prstGeom prst="rect">
            <a:avLst/>
          </a:prstGeom>
        </p:spPr>
        <p:txBody>
          <a:bodyPr wrap="none">
            <a:spAutoFit/>
          </a:bodyPr>
          <a:lstStyle/>
          <a:p>
            <a:r>
              <a:rPr lang="en-US" sz="800"/>
              <a:t>Source of photos: Mount Sinai/CHEP/elcosh.org</a:t>
            </a: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5672" y="1079072"/>
            <a:ext cx="2612319"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a:extLst>
              <a:ext uri="{FF2B5EF4-FFF2-40B4-BE49-F238E27FC236}">
                <a16:creationId xmlns:a16="http://schemas.microsoft.com/office/drawing/2014/main" id="{D052173D-FED5-4B02-A655-E3DC747659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799" y="3424168"/>
            <a:ext cx="2612320" cy="2161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8755" y="5866097"/>
            <a:ext cx="1666875" cy="490855"/>
          </a:xfrm>
          <a:prstGeom prst="rect">
            <a:avLst/>
          </a:prstGeom>
          <a:noFill/>
          <a:ln>
            <a:noFill/>
          </a:ln>
        </p:spPr>
      </p:pic>
    </p:spTree>
    <p:extLst>
      <p:ext uri="{BB962C8B-B14F-4D97-AF65-F5344CB8AC3E}">
        <p14:creationId xmlns:p14="http://schemas.microsoft.com/office/powerpoint/2010/main" val="100710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326"/>
            <a:ext cx="8229600" cy="1143000"/>
          </a:xfrm>
        </p:spPr>
        <p:txBody>
          <a:bodyPr/>
          <a:lstStyle/>
          <a:p>
            <a:r>
              <a:rPr lang="en-US">
                <a:cs typeface="Arial" pitchFamily="34" charset="0"/>
              </a:rPr>
              <a:t>Goggles</a:t>
            </a:r>
          </a:p>
        </p:txBody>
      </p:sp>
      <p:sp>
        <p:nvSpPr>
          <p:cNvPr id="3" name="Content Placeholder 2"/>
          <p:cNvSpPr>
            <a:spLocks noGrp="1"/>
          </p:cNvSpPr>
          <p:nvPr>
            <p:ph idx="1"/>
          </p:nvPr>
        </p:nvSpPr>
        <p:spPr>
          <a:xfrm>
            <a:off x="457200" y="1692276"/>
            <a:ext cx="8229600" cy="3429000"/>
          </a:xfrm>
        </p:spPr>
        <p:txBody>
          <a:bodyPr/>
          <a:lstStyle/>
          <a:p>
            <a:pPr marL="0" indent="0">
              <a:lnSpc>
                <a:spcPct val="90000"/>
              </a:lnSpc>
              <a:buNone/>
            </a:pPr>
            <a:r>
              <a:rPr lang="en-US">
                <a:solidFill>
                  <a:srgbClr val="000000"/>
                </a:solidFill>
              </a:rPr>
              <a:t>Protect eyes, eye sockets and facial area around eyes from impact, dust, &amp; splashes</a:t>
            </a:r>
          </a:p>
          <a:p>
            <a:pPr marL="0" indent="0">
              <a:lnSpc>
                <a:spcPct val="90000"/>
              </a:lnSpc>
              <a:buNone/>
            </a:pPr>
            <a:endParaRPr lang="en-US">
              <a:solidFill>
                <a:srgbClr val="000000"/>
              </a:solidFill>
            </a:endParaRPr>
          </a:p>
          <a:p>
            <a:pPr marL="0" indent="0">
              <a:lnSpc>
                <a:spcPct val="90000"/>
              </a:lnSpc>
              <a:buNone/>
            </a:pPr>
            <a:r>
              <a:rPr lang="en-US">
                <a:solidFill>
                  <a:srgbClr val="000000"/>
                </a:solidFill>
              </a:rPr>
              <a:t>Goggles or other eye protection </a:t>
            </a:r>
          </a:p>
          <a:p>
            <a:pPr lvl="1">
              <a:lnSpc>
                <a:spcPct val="90000"/>
              </a:lnSpc>
            </a:pPr>
            <a:r>
              <a:rPr lang="en-US">
                <a:solidFill>
                  <a:srgbClr val="000000"/>
                </a:solidFill>
              </a:rPr>
              <a:t>May fit over corrective lenses</a:t>
            </a:r>
          </a:p>
          <a:p>
            <a:pPr lvl="1">
              <a:lnSpc>
                <a:spcPct val="90000"/>
              </a:lnSpc>
            </a:pPr>
            <a:r>
              <a:rPr lang="en-US">
                <a:solidFill>
                  <a:srgbClr val="000000"/>
                </a:solidFill>
              </a:rPr>
              <a:t>May not interfere with the function of the glasses</a:t>
            </a:r>
          </a:p>
          <a:p>
            <a:endParaRPr lang="en-US">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850" y="4873906"/>
            <a:ext cx="2400300" cy="1609725"/>
          </a:xfrm>
          <a:prstGeom prst="rect">
            <a:avLst/>
          </a:prstGeom>
          <a:ln>
            <a:solidFill>
              <a:schemeClr val="tx1"/>
            </a:solidFill>
          </a:ln>
        </p:spPr>
      </p:pic>
      <p:sp>
        <p:nvSpPr>
          <p:cNvPr id="8" name="TextBox 7"/>
          <p:cNvSpPr txBox="1"/>
          <p:nvPr/>
        </p:nvSpPr>
        <p:spPr>
          <a:xfrm>
            <a:off x="3867150" y="6483631"/>
            <a:ext cx="1905000"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49113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45719"/>
            <a:ext cx="8229600" cy="1143000"/>
          </a:xfrm>
        </p:spPr>
        <p:txBody>
          <a:bodyPr/>
          <a:lstStyle/>
          <a:p>
            <a:r>
              <a:rPr lang="en-US" dirty="0"/>
              <a:t>Face Shields</a:t>
            </a:r>
          </a:p>
        </p:txBody>
      </p:sp>
      <p:sp>
        <p:nvSpPr>
          <p:cNvPr id="3" name="Content Placeholder 2"/>
          <p:cNvSpPr>
            <a:spLocks noGrp="1"/>
          </p:cNvSpPr>
          <p:nvPr>
            <p:ph idx="1"/>
          </p:nvPr>
        </p:nvSpPr>
        <p:spPr>
          <a:xfrm>
            <a:off x="685800" y="1417638"/>
            <a:ext cx="7772400" cy="4983163"/>
          </a:xfrm>
        </p:spPr>
        <p:txBody>
          <a:bodyPr>
            <a:normAutofit/>
          </a:bodyPr>
          <a:lstStyle/>
          <a:p>
            <a:r>
              <a:rPr lang="en-US">
                <a:solidFill>
                  <a:srgbClr val="000000"/>
                </a:solidFill>
              </a:rPr>
              <a:t>Protect face from nuisance </a:t>
            </a:r>
            <a:br>
              <a:rPr lang="en-US">
                <a:solidFill>
                  <a:srgbClr val="000000"/>
                </a:solidFill>
              </a:rPr>
            </a:br>
            <a:r>
              <a:rPr lang="en-US">
                <a:solidFill>
                  <a:srgbClr val="000000"/>
                </a:solidFill>
              </a:rPr>
              <a:t>dusts and potential splashes </a:t>
            </a:r>
            <a:br>
              <a:rPr lang="en-US">
                <a:solidFill>
                  <a:srgbClr val="000000"/>
                </a:solidFill>
              </a:rPr>
            </a:br>
            <a:r>
              <a:rPr lang="en-US">
                <a:solidFill>
                  <a:srgbClr val="000000"/>
                </a:solidFill>
              </a:rPr>
              <a:t>or sprays of hazardous liquids</a:t>
            </a:r>
          </a:p>
          <a:p>
            <a:r>
              <a:rPr lang="en-US">
                <a:solidFill>
                  <a:srgbClr val="000000"/>
                </a:solidFill>
              </a:rPr>
              <a:t>Shields do </a:t>
            </a:r>
            <a:r>
              <a:rPr lang="en-US" u="sng">
                <a:solidFill>
                  <a:srgbClr val="000000"/>
                </a:solidFill>
              </a:rPr>
              <a:t>not</a:t>
            </a:r>
            <a:r>
              <a:rPr lang="en-US">
                <a:solidFill>
                  <a:srgbClr val="000000"/>
                </a:solidFill>
              </a:rPr>
              <a:t> protect from </a:t>
            </a:r>
            <a:br>
              <a:rPr lang="en-US">
                <a:solidFill>
                  <a:srgbClr val="000000"/>
                </a:solidFill>
              </a:rPr>
            </a:br>
            <a:r>
              <a:rPr lang="en-US">
                <a:solidFill>
                  <a:srgbClr val="000000"/>
                </a:solidFill>
              </a:rPr>
              <a:t>impact hazards </a:t>
            </a:r>
            <a:r>
              <a:rPr lang="en-US" u="sng">
                <a:solidFill>
                  <a:srgbClr val="000000"/>
                </a:solidFill>
              </a:rPr>
              <a:t>unless so rated</a:t>
            </a:r>
          </a:p>
          <a:p>
            <a:r>
              <a:rPr lang="en-US">
                <a:solidFill>
                  <a:srgbClr val="000000"/>
                </a:solidFill>
              </a:rPr>
              <a:t>Shields are for face protection, not eye protection. To protect the eyes, wear safety glasses with side shields under the face shield. </a:t>
            </a:r>
          </a:p>
          <a:p>
            <a:endParaRPr lang="en-US">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8500"/>
          <a:stretch/>
        </p:blipFill>
        <p:spPr>
          <a:xfrm>
            <a:off x="6756400" y="1333500"/>
            <a:ext cx="1816100" cy="1905000"/>
          </a:xfrm>
          <a:prstGeom prst="rect">
            <a:avLst/>
          </a:prstGeom>
          <a:ln>
            <a:solidFill>
              <a:schemeClr val="tx1"/>
            </a:solidFill>
          </a:ln>
        </p:spPr>
      </p:pic>
      <p:sp>
        <p:nvSpPr>
          <p:cNvPr id="5" name="TextBox 4"/>
          <p:cNvSpPr txBox="1"/>
          <p:nvPr/>
        </p:nvSpPr>
        <p:spPr>
          <a:xfrm>
            <a:off x="7467600" y="3238500"/>
            <a:ext cx="1173356"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8295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768"/>
            <a:ext cx="7886700" cy="1325563"/>
          </a:xfrm>
        </p:spPr>
        <p:txBody>
          <a:bodyPr>
            <a:normAutofit/>
          </a:bodyPr>
          <a:lstStyle/>
          <a:p>
            <a:r>
              <a:rPr lang="en-US" dirty="0"/>
              <a:t>Hearing Protection </a:t>
            </a:r>
            <a:endParaRPr lang="en-US" sz="3111" dirty="0"/>
          </a:p>
        </p:txBody>
      </p:sp>
      <p:sp>
        <p:nvSpPr>
          <p:cNvPr id="3" name="Content Placeholder 2"/>
          <p:cNvSpPr>
            <a:spLocks noGrp="1"/>
          </p:cNvSpPr>
          <p:nvPr>
            <p:ph idx="1"/>
          </p:nvPr>
        </p:nvSpPr>
        <p:spPr>
          <a:xfrm>
            <a:off x="457200" y="1600200"/>
            <a:ext cx="4114800" cy="4525963"/>
          </a:xfrm>
        </p:spPr>
        <p:txBody>
          <a:bodyPr/>
          <a:lstStyle/>
          <a:p>
            <a:r>
              <a:rPr lang="en-US" dirty="0"/>
              <a:t>Exposure to over 85 dB can cause hearing loss</a:t>
            </a:r>
          </a:p>
          <a:p>
            <a:r>
              <a:rPr lang="en-US"/>
              <a:t>Hearing protection required at 88 dB</a:t>
            </a:r>
          </a:p>
          <a:p>
            <a:r>
              <a:rPr lang="en-US" dirty="0"/>
              <a:t>Effective Hearing Conservation Program</a:t>
            </a:r>
            <a:br>
              <a:rPr lang="en-US" dirty="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598"/>
            <a:ext cx="4092293" cy="354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75295" y="5290157"/>
            <a:ext cx="2289409" cy="215444"/>
          </a:xfrm>
          <a:prstGeom prst="rect">
            <a:avLst/>
          </a:prstGeom>
          <a:noFill/>
        </p:spPr>
        <p:txBody>
          <a:bodyPr wrap="none" rtlCol="0">
            <a:spAutoFit/>
          </a:bodyPr>
          <a:lstStyle/>
          <a:p>
            <a:r>
              <a:rPr lang="en-US" sz="800"/>
              <a:t>Source: Construction Safety Association of Ontario</a:t>
            </a:r>
          </a:p>
        </p:txBody>
      </p:sp>
    </p:spTree>
    <p:extLst>
      <p:ext uri="{BB962C8B-B14F-4D97-AF65-F5344CB8AC3E}">
        <p14:creationId xmlns:p14="http://schemas.microsoft.com/office/powerpoint/2010/main" val="370574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4890"/>
            <a:ext cx="7886700" cy="562430"/>
          </a:xfrm>
        </p:spPr>
        <p:txBody>
          <a:bodyPr>
            <a:normAutofit fontScale="90000"/>
          </a:bodyPr>
          <a:lstStyle/>
          <a:p>
            <a:r>
              <a:rPr lang="en-US" dirty="0">
                <a:cs typeface="Arial" pitchFamily="34" charset="0"/>
              </a:rPr>
              <a:t>Hearing Protection</a:t>
            </a:r>
          </a:p>
        </p:txBody>
      </p:sp>
      <p:sp>
        <p:nvSpPr>
          <p:cNvPr id="3" name="Content Placeholder 2"/>
          <p:cNvSpPr>
            <a:spLocks noGrp="1"/>
          </p:cNvSpPr>
          <p:nvPr>
            <p:ph idx="1"/>
          </p:nvPr>
        </p:nvSpPr>
        <p:spPr>
          <a:xfrm>
            <a:off x="457200" y="1143000"/>
            <a:ext cx="5334000" cy="4983163"/>
          </a:xfrm>
        </p:spPr>
        <p:txBody>
          <a:bodyPr/>
          <a:lstStyle/>
          <a:p>
            <a:r>
              <a:rPr lang="en-US"/>
              <a:t>Examples</a:t>
            </a:r>
          </a:p>
          <a:p>
            <a:pPr lvl="1"/>
            <a:r>
              <a:rPr lang="en-US"/>
              <a:t>Disposable foam plugs</a:t>
            </a:r>
          </a:p>
          <a:p>
            <a:pPr lvl="1"/>
            <a:r>
              <a:rPr lang="en-US"/>
              <a:t>Molded ear plugs</a:t>
            </a:r>
          </a:p>
          <a:p>
            <a:pPr lvl="1"/>
            <a:r>
              <a:rPr lang="en-US"/>
              <a:t>Noise cancelling ear plugs</a:t>
            </a:r>
          </a:p>
          <a:p>
            <a:pPr lvl="1"/>
            <a:r>
              <a:rPr lang="en-US"/>
              <a:t>Ear muffs</a:t>
            </a:r>
          </a:p>
          <a:p>
            <a:r>
              <a:rPr lang="en-US"/>
              <a:t>Consider Noise Reduction Rating (NRR) of devices </a:t>
            </a:r>
          </a:p>
          <a:p>
            <a:pPr marL="0" indent="0">
              <a:buNone/>
            </a:pP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898" y="1371600"/>
            <a:ext cx="2388904"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elcosh.org/record/images/313-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2820" y="3658695"/>
            <a:ext cx="2413982" cy="16148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648450" y="5273517"/>
            <a:ext cx="1943100" cy="215444"/>
          </a:xfrm>
          <a:prstGeom prst="rect">
            <a:avLst/>
          </a:prstGeom>
        </p:spPr>
        <p:txBody>
          <a:bodyPr wrap="square">
            <a:spAutoFit/>
          </a:bodyPr>
          <a:lstStyle/>
          <a:p>
            <a:pPr algn="r"/>
            <a:r>
              <a:rPr lang="en-US" sz="800" err="1">
                <a:latin typeface="Tahoma" panose="020B0604030504040204" pitchFamily="34" charset="0"/>
                <a:ea typeface="Tahoma" panose="020B0604030504040204" pitchFamily="34" charset="0"/>
                <a:cs typeface="Tahoma" panose="020B0604030504040204" pitchFamily="34" charset="0"/>
              </a:rPr>
              <a:t>NIOSH</a:t>
            </a:r>
            <a:r>
              <a:rPr lang="en-US" sz="800">
                <a:latin typeface="Tahoma" panose="020B0604030504040204" pitchFamily="34" charset="0"/>
                <a:ea typeface="Tahoma" panose="020B0604030504040204" pitchFamily="34" charset="0"/>
                <a:cs typeface="Tahoma" panose="020B0604030504040204" pitchFamily="34" charset="0"/>
              </a:rPr>
              <a:t>/John Rekus/elcosh.org</a:t>
            </a:r>
          </a:p>
        </p:txBody>
      </p:sp>
      <p:sp>
        <p:nvSpPr>
          <p:cNvPr id="19" name="Rectangle 18"/>
          <p:cNvSpPr/>
          <p:nvPr/>
        </p:nvSpPr>
        <p:spPr>
          <a:xfrm>
            <a:off x="6648450" y="2950824"/>
            <a:ext cx="1943100" cy="215444"/>
          </a:xfrm>
          <a:prstGeom prst="rect">
            <a:avLst/>
          </a:prstGeom>
        </p:spPr>
        <p:txBody>
          <a:bodyPr wrap="square">
            <a:spAutoFit/>
          </a:bodyPr>
          <a:lstStyle/>
          <a:p>
            <a:pPr algn="r"/>
            <a:r>
              <a:rPr lang="en-US" sz="800"/>
              <a:t>NIOSH/John Rekus/elcosh.org</a:t>
            </a:r>
          </a:p>
        </p:txBody>
      </p:sp>
    </p:spTree>
    <p:extLst>
      <p:ext uri="{BB962C8B-B14F-4D97-AF65-F5344CB8AC3E}">
        <p14:creationId xmlns:p14="http://schemas.microsoft.com/office/powerpoint/2010/main" val="11413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34485"/>
          </a:xfrm>
        </p:spPr>
        <p:txBody>
          <a:bodyPr>
            <a:normAutofit fontScale="90000"/>
          </a:bodyPr>
          <a:lstStyle/>
          <a:p>
            <a:r>
              <a:rPr lang="en-US" dirty="0"/>
              <a:t> Types of Gloves</a:t>
            </a:r>
          </a:p>
        </p:txBody>
      </p:sp>
      <p:sp>
        <p:nvSpPr>
          <p:cNvPr id="7" name="Rectangle 4"/>
          <p:cNvSpPr>
            <a:spLocks noChangeArrowheads="1"/>
          </p:cNvSpPr>
          <p:nvPr/>
        </p:nvSpPr>
        <p:spPr bwMode="auto">
          <a:xfrm>
            <a:off x="634310" y="3113768"/>
            <a:ext cx="2209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Anti-vibration</a:t>
            </a:r>
          </a:p>
        </p:txBody>
      </p:sp>
      <p:sp>
        <p:nvSpPr>
          <p:cNvPr id="8" name="Rectangle 5"/>
          <p:cNvSpPr>
            <a:spLocks noChangeArrowheads="1"/>
          </p:cNvSpPr>
          <p:nvPr/>
        </p:nvSpPr>
        <p:spPr bwMode="auto">
          <a:xfrm>
            <a:off x="710510" y="5313128"/>
            <a:ext cx="20574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Heat Resistant</a:t>
            </a:r>
          </a:p>
        </p:txBody>
      </p:sp>
      <p:sp>
        <p:nvSpPr>
          <p:cNvPr id="9" name="Rectangle 9"/>
          <p:cNvSpPr>
            <a:spLocks noChangeArrowheads="1"/>
          </p:cNvSpPr>
          <p:nvPr/>
        </p:nvSpPr>
        <p:spPr bwMode="auto">
          <a:xfrm>
            <a:off x="3416300" y="3177825"/>
            <a:ext cx="2971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Leather Palm</a:t>
            </a:r>
          </a:p>
        </p:txBody>
      </p:sp>
      <p:sp>
        <p:nvSpPr>
          <p:cNvPr id="10" name="Rectangle 14"/>
          <p:cNvSpPr>
            <a:spLocks noChangeArrowheads="1"/>
          </p:cNvSpPr>
          <p:nvPr/>
        </p:nvSpPr>
        <p:spPr bwMode="auto">
          <a:xfrm>
            <a:off x="3276600" y="5431472"/>
            <a:ext cx="2590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Cut Resistant</a:t>
            </a:r>
          </a:p>
        </p:txBody>
      </p:sp>
      <p:pic>
        <p:nvPicPr>
          <p:cNvPr id="11" name="Picture 18" descr="Picture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906" y="1255757"/>
            <a:ext cx="2209800" cy="1878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0" descr="http://tbn0.google.com/images?q=tbn:fD7PaHDXxsMEQM:http://www.safetysupplies.co.uk/trolleyed/images/products/reflexkpl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6300" y="3740914"/>
            <a:ext cx="2057400" cy="1654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6" descr="http://www.westernsafety.com/chaseergonomics/chaseergopg9-498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741" y="1331164"/>
            <a:ext cx="26749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3800" y="1240716"/>
            <a:ext cx="2489200"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4"/>
          <p:cNvSpPr>
            <a:spLocks noChangeArrowheads="1"/>
          </p:cNvSpPr>
          <p:nvPr/>
        </p:nvSpPr>
        <p:spPr bwMode="auto">
          <a:xfrm>
            <a:off x="6036612" y="3086849"/>
            <a:ext cx="2971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Permeation Resistant</a:t>
            </a:r>
          </a:p>
        </p:txBody>
      </p:sp>
      <p:pic>
        <p:nvPicPr>
          <p:cNvPr id="4098" name="Picture 2" descr="https://www.osha.gov/SLTC/etools/shipyard/standard/images/ppe/weldersleatherglov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813" y="3799637"/>
            <a:ext cx="19050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30995" y="5875731"/>
            <a:ext cx="1282010" cy="215444"/>
          </a:xfrm>
          <a:prstGeom prst="rect">
            <a:avLst/>
          </a:prstGeom>
          <a:noFill/>
        </p:spPr>
        <p:txBody>
          <a:bodyPr wrap="square" rtlCol="0">
            <a:spAutoFit/>
          </a:bodyPr>
          <a:lstStyle/>
          <a:p>
            <a:r>
              <a:rPr lang="en-US" sz="800"/>
              <a:t>Source of photos: OSHA</a:t>
            </a:r>
          </a:p>
        </p:txBody>
      </p:sp>
      <p:pic>
        <p:nvPicPr>
          <p:cNvPr id="2050" name="Picture 2">
            <a:extLst>
              <a:ext uri="{FF2B5EF4-FFF2-40B4-BE49-F238E27FC236}">
                <a16:creationId xmlns:a16="http://schemas.microsoft.com/office/drawing/2014/main" id="{0B3F16CE-4C32-42D9-8548-050DF8E99E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8100" y="3659708"/>
            <a:ext cx="2057400" cy="181737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4">
            <a:extLst>
              <a:ext uri="{FF2B5EF4-FFF2-40B4-BE49-F238E27FC236}">
                <a16:creationId xmlns:a16="http://schemas.microsoft.com/office/drawing/2014/main" id="{53AA00F9-A86A-4B84-ACB6-1E6173C76EAC}"/>
              </a:ext>
            </a:extLst>
          </p:cNvPr>
          <p:cNvSpPr>
            <a:spLocks noChangeArrowheads="1"/>
          </p:cNvSpPr>
          <p:nvPr/>
        </p:nvSpPr>
        <p:spPr bwMode="auto">
          <a:xfrm>
            <a:off x="6121400" y="5574839"/>
            <a:ext cx="2590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Electrical Insulated</a:t>
            </a:r>
          </a:p>
        </p:txBody>
      </p:sp>
    </p:spTree>
    <p:extLst>
      <p:ext uri="{BB962C8B-B14F-4D97-AF65-F5344CB8AC3E}">
        <p14:creationId xmlns:p14="http://schemas.microsoft.com/office/powerpoint/2010/main" val="57442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7"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76"/>
            <a:ext cx="7886700" cy="656286"/>
          </a:xfrm>
        </p:spPr>
        <p:txBody>
          <a:bodyPr>
            <a:normAutofit fontScale="90000"/>
          </a:bodyPr>
          <a:lstStyle/>
          <a:p>
            <a:r>
              <a:rPr lang="en-US" dirty="0"/>
              <a:t>Foot and Leg Protection</a:t>
            </a:r>
          </a:p>
        </p:txBody>
      </p:sp>
      <p:sp>
        <p:nvSpPr>
          <p:cNvPr id="3" name="Content Placeholder 2"/>
          <p:cNvSpPr>
            <a:spLocks noGrp="1"/>
          </p:cNvSpPr>
          <p:nvPr>
            <p:ph idx="1"/>
          </p:nvPr>
        </p:nvSpPr>
        <p:spPr>
          <a:xfrm>
            <a:off x="457200" y="1143000"/>
            <a:ext cx="7564130" cy="5026305"/>
          </a:xfrm>
        </p:spPr>
        <p:txBody>
          <a:bodyPr/>
          <a:lstStyle/>
          <a:p>
            <a:pPr>
              <a:lnSpc>
                <a:spcPct val="90000"/>
              </a:lnSpc>
            </a:pPr>
            <a:r>
              <a:rPr lang="en-US">
                <a:solidFill>
                  <a:srgbClr val="000000"/>
                </a:solidFill>
              </a:rPr>
              <a:t>Examples</a:t>
            </a:r>
          </a:p>
          <a:p>
            <a:pPr lvl="1">
              <a:lnSpc>
                <a:spcPct val="90000"/>
              </a:lnSpc>
            </a:pPr>
            <a:r>
              <a:rPr lang="en-US">
                <a:solidFill>
                  <a:srgbClr val="000000"/>
                </a:solidFill>
              </a:rPr>
              <a:t>Impact-resistant toe and/or </a:t>
            </a:r>
            <a:br>
              <a:rPr lang="en-US">
                <a:solidFill>
                  <a:srgbClr val="000000"/>
                </a:solidFill>
              </a:rPr>
            </a:br>
            <a:r>
              <a:rPr lang="en-US">
                <a:solidFill>
                  <a:srgbClr val="000000"/>
                </a:solidFill>
              </a:rPr>
              <a:t>instep</a:t>
            </a:r>
          </a:p>
          <a:p>
            <a:pPr lvl="2">
              <a:lnSpc>
                <a:spcPct val="90000"/>
              </a:lnSpc>
            </a:pPr>
            <a:r>
              <a:rPr lang="en-US">
                <a:solidFill>
                  <a:srgbClr val="000000"/>
                </a:solidFill>
              </a:rPr>
              <a:t>Steel</a:t>
            </a:r>
          </a:p>
          <a:p>
            <a:pPr lvl="2">
              <a:lnSpc>
                <a:spcPct val="90000"/>
              </a:lnSpc>
            </a:pPr>
            <a:r>
              <a:rPr lang="en-US">
                <a:solidFill>
                  <a:srgbClr val="000000"/>
                </a:solidFill>
              </a:rPr>
              <a:t>Composite</a:t>
            </a:r>
          </a:p>
          <a:p>
            <a:pPr lvl="1">
              <a:lnSpc>
                <a:spcPct val="90000"/>
              </a:lnSpc>
            </a:pPr>
            <a:r>
              <a:rPr lang="en-US">
                <a:solidFill>
                  <a:srgbClr val="000000"/>
                </a:solidFill>
              </a:rPr>
              <a:t>Heat-resistant soles</a:t>
            </a:r>
          </a:p>
          <a:p>
            <a:pPr lvl="1">
              <a:lnSpc>
                <a:spcPct val="90000"/>
              </a:lnSpc>
            </a:pPr>
            <a:r>
              <a:rPr lang="en-US">
                <a:solidFill>
                  <a:srgbClr val="000000"/>
                </a:solidFill>
              </a:rPr>
              <a:t>Metal shanks</a:t>
            </a:r>
          </a:p>
          <a:p>
            <a:pPr lvl="1">
              <a:lnSpc>
                <a:spcPct val="90000"/>
              </a:lnSpc>
            </a:pPr>
            <a:r>
              <a:rPr lang="en-US">
                <a:solidFill>
                  <a:srgbClr val="000000"/>
                </a:solidFill>
              </a:rPr>
              <a:t>Specialty footwear may be needed</a:t>
            </a:r>
          </a:p>
          <a:p>
            <a:pPr lvl="2">
              <a:lnSpc>
                <a:spcPct val="90000"/>
              </a:lnSpc>
            </a:pPr>
            <a:r>
              <a:rPr lang="en-US" sz="2400">
                <a:solidFill>
                  <a:srgbClr val="000000"/>
                </a:solidFill>
              </a:rPr>
              <a:t>Metatarsal guards</a:t>
            </a:r>
          </a:p>
          <a:p>
            <a:pPr lvl="2">
              <a:lnSpc>
                <a:spcPct val="90000"/>
              </a:lnSpc>
            </a:pPr>
            <a:r>
              <a:rPr lang="en-US">
                <a:solidFill>
                  <a:srgbClr val="000000"/>
                </a:solidFill>
              </a:rPr>
              <a:t>Liquid or chemical resistant</a:t>
            </a:r>
          </a:p>
          <a:p>
            <a:pPr lvl="2">
              <a:lnSpc>
                <a:spcPct val="90000"/>
              </a:lnSpc>
            </a:pPr>
            <a:r>
              <a:rPr lang="en-US">
                <a:solidFill>
                  <a:srgbClr val="000000"/>
                </a:solidFill>
              </a:rPr>
              <a:t>Conductive or nonconductive</a:t>
            </a:r>
          </a:p>
          <a:p>
            <a:pPr lvl="1">
              <a:lnSpc>
                <a:spcPct val="90000"/>
              </a:lnSpc>
              <a:buNone/>
            </a:pPr>
            <a:endParaRPr lang="en-US">
              <a:solidFill>
                <a:srgbClr val="000000"/>
              </a:solidFill>
            </a:endParaRPr>
          </a:p>
          <a:p>
            <a:pPr lvl="1">
              <a:lnSpc>
                <a:spcPct val="90000"/>
              </a:lnSpc>
              <a:buNone/>
            </a:pPr>
            <a:endParaRPr lang="en-US">
              <a:solidFill>
                <a:srgbClr val="000000"/>
              </a:solidFill>
            </a:endParaRPr>
          </a:p>
          <a:p>
            <a:pPr lvl="1">
              <a:lnSpc>
                <a:spcPct val="90000"/>
              </a:lnSpc>
              <a:buFont typeface="Arial"/>
              <a:buChar char="•"/>
            </a:pPr>
            <a:endParaRPr lang="en-US">
              <a:solidFill>
                <a:srgbClr val="000000"/>
              </a:solidFill>
              <a:latin typeface="+mj-lt"/>
            </a:endParaRPr>
          </a:p>
          <a:p>
            <a:endParaRPr lang="en-US"/>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3" r="56888"/>
          <a:stretch/>
        </p:blipFill>
        <p:spPr bwMode="auto">
          <a:xfrm>
            <a:off x="7261467" y="3205784"/>
            <a:ext cx="128270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15442" y="5415584"/>
            <a:ext cx="1521570" cy="215444"/>
          </a:xfrm>
          <a:prstGeom prst="rect">
            <a:avLst/>
          </a:prstGeom>
        </p:spPr>
        <p:txBody>
          <a:bodyPr wrap="none">
            <a:spAutoFit/>
          </a:bodyPr>
          <a:lstStyle/>
          <a:p>
            <a:pPr algn="r"/>
            <a:r>
              <a:rPr lang="en-US" sz="800"/>
              <a:t>Steve Clark/Laborers/elcosh.org</a:t>
            </a:r>
          </a:p>
        </p:txBody>
      </p:sp>
      <p:sp>
        <p:nvSpPr>
          <p:cNvPr id="11" name="TextBox 10"/>
          <p:cNvSpPr txBox="1"/>
          <p:nvPr/>
        </p:nvSpPr>
        <p:spPr>
          <a:xfrm>
            <a:off x="7876227" y="2598434"/>
            <a:ext cx="756938" cy="215444"/>
          </a:xfrm>
          <a:prstGeom prst="rect">
            <a:avLst/>
          </a:prstGeom>
          <a:noFill/>
        </p:spPr>
        <p:txBody>
          <a:bodyPr wrap="none" rtlCol="0">
            <a:spAutoFit/>
          </a:bodyPr>
          <a:lstStyle/>
          <a:p>
            <a:pPr algn="r"/>
            <a:r>
              <a:rPr lang="en-US" sz="800"/>
              <a:t>Source: OSHA</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833" y="1226368"/>
            <a:ext cx="1848334" cy="1382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81"/>
            <a:ext cx="8229600" cy="664603"/>
          </a:xfrm>
        </p:spPr>
        <p:txBody>
          <a:bodyPr>
            <a:normAutofit/>
          </a:bodyPr>
          <a:lstStyle/>
          <a:p>
            <a:r>
              <a:rPr lang="en-US" sz="3600" dirty="0"/>
              <a:t>High Visibility Clothing</a:t>
            </a:r>
          </a:p>
        </p:txBody>
      </p:sp>
      <p:sp>
        <p:nvSpPr>
          <p:cNvPr id="6" name="Content Placeholder 5"/>
          <p:cNvSpPr>
            <a:spLocks noGrp="1"/>
          </p:cNvSpPr>
          <p:nvPr>
            <p:ph idx="1"/>
          </p:nvPr>
        </p:nvSpPr>
        <p:spPr>
          <a:xfrm>
            <a:off x="201706" y="1177488"/>
            <a:ext cx="8740588" cy="1315214"/>
          </a:xfrm>
        </p:spPr>
        <p:txBody>
          <a:bodyPr>
            <a:normAutofit/>
          </a:bodyPr>
          <a:lstStyle/>
          <a:p>
            <a:pPr marL="0" indent="0">
              <a:buNone/>
            </a:pPr>
            <a:r>
              <a:rPr lang="en-US" sz="2400" dirty="0">
                <a:solidFill>
                  <a:srgbClr val="000000"/>
                </a:solidFill>
              </a:rPr>
              <a:t>In addition to the OSHA requirements, some companies or general contractors may require high visibility clothing to be worn on the jobsite. Some examples of high vis clothing are:</a:t>
            </a:r>
          </a:p>
          <a:p>
            <a:pPr marL="0" indent="0">
              <a:buNone/>
            </a:pPr>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p:txBody>
      </p:sp>
      <p:pic>
        <p:nvPicPr>
          <p:cNvPr id="5" name="Picture 4">
            <a:extLst>
              <a:ext uri="{FF2B5EF4-FFF2-40B4-BE49-F238E27FC236}">
                <a16:creationId xmlns:a16="http://schemas.microsoft.com/office/drawing/2014/main" id="{8485F4D0-92B8-4421-A71F-68E3312D8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87" y="4552981"/>
            <a:ext cx="1905000" cy="1924050"/>
          </a:xfrm>
          <a:prstGeom prst="rect">
            <a:avLst/>
          </a:prstGeom>
          <a:ln>
            <a:solidFill>
              <a:schemeClr val="tx1"/>
            </a:solidFill>
          </a:ln>
        </p:spPr>
      </p:pic>
      <p:pic>
        <p:nvPicPr>
          <p:cNvPr id="1026" name="Picture 2" descr="Image result for high vis reflective shirts">
            <a:extLst>
              <a:ext uri="{FF2B5EF4-FFF2-40B4-BE49-F238E27FC236}">
                <a16:creationId xmlns:a16="http://schemas.microsoft.com/office/drawing/2014/main" id="{1717A9AF-9018-4C1C-9D23-6F02E2C7C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905" y="4518069"/>
            <a:ext cx="1797981" cy="2006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igh vis reflective shirts">
            <a:extLst>
              <a:ext uri="{FF2B5EF4-FFF2-40B4-BE49-F238E27FC236}">
                <a16:creationId xmlns:a16="http://schemas.microsoft.com/office/drawing/2014/main" id="{499C8E51-5D6B-45BB-8580-AAEDA101D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1587" y="4516697"/>
            <a:ext cx="2014537" cy="1960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igh vis reflective shirts">
            <a:extLst>
              <a:ext uri="{FF2B5EF4-FFF2-40B4-BE49-F238E27FC236}">
                <a16:creationId xmlns:a16="http://schemas.microsoft.com/office/drawing/2014/main" id="{36DA4132-DE45-4675-87BE-525D6C8963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1506" y="4505356"/>
            <a:ext cx="2019300" cy="2019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50FE57-359B-4644-A5A1-C781B4F3F8A4}"/>
              </a:ext>
            </a:extLst>
          </p:cNvPr>
          <p:cNvSpPr txBox="1"/>
          <p:nvPr/>
        </p:nvSpPr>
        <p:spPr>
          <a:xfrm>
            <a:off x="506787" y="2412141"/>
            <a:ext cx="4415632"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rPr>
              <a:t>Vests with reflective material</a:t>
            </a:r>
          </a:p>
        </p:txBody>
      </p:sp>
      <p:sp>
        <p:nvSpPr>
          <p:cNvPr id="7" name="TextBox 6">
            <a:extLst>
              <a:ext uri="{FF2B5EF4-FFF2-40B4-BE49-F238E27FC236}">
                <a16:creationId xmlns:a16="http://schemas.microsoft.com/office/drawing/2014/main" id="{C4E903F3-70A6-48B2-A052-087E04918683}"/>
              </a:ext>
            </a:extLst>
          </p:cNvPr>
          <p:cNvSpPr txBox="1"/>
          <p:nvPr/>
        </p:nvSpPr>
        <p:spPr>
          <a:xfrm>
            <a:off x="506787" y="2897506"/>
            <a:ext cx="6009979"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rPr>
              <a:t>Long-sleeve shirt with reflective material</a:t>
            </a:r>
          </a:p>
        </p:txBody>
      </p:sp>
      <p:sp>
        <p:nvSpPr>
          <p:cNvPr id="8" name="TextBox 7">
            <a:extLst>
              <a:ext uri="{FF2B5EF4-FFF2-40B4-BE49-F238E27FC236}">
                <a16:creationId xmlns:a16="http://schemas.microsoft.com/office/drawing/2014/main" id="{681D7EF3-CE34-49C7-99A5-EF4838E77E85}"/>
              </a:ext>
            </a:extLst>
          </p:cNvPr>
          <p:cNvSpPr txBox="1"/>
          <p:nvPr/>
        </p:nvSpPr>
        <p:spPr>
          <a:xfrm>
            <a:off x="506787" y="3382871"/>
            <a:ext cx="6059672"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rPr>
              <a:t>Short-sleeve shirt with reflective material</a:t>
            </a:r>
          </a:p>
        </p:txBody>
      </p:sp>
      <p:sp>
        <p:nvSpPr>
          <p:cNvPr id="11" name="TextBox 10">
            <a:extLst>
              <a:ext uri="{FF2B5EF4-FFF2-40B4-BE49-F238E27FC236}">
                <a16:creationId xmlns:a16="http://schemas.microsoft.com/office/drawing/2014/main" id="{1F63AA99-9526-4F89-B283-746DCA662A9F}"/>
              </a:ext>
            </a:extLst>
          </p:cNvPr>
          <p:cNvSpPr txBox="1"/>
          <p:nvPr/>
        </p:nvSpPr>
        <p:spPr>
          <a:xfrm>
            <a:off x="506787" y="3787676"/>
            <a:ext cx="2927404"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rPr>
              <a:t>Short-sleeve shirt</a:t>
            </a:r>
          </a:p>
        </p:txBody>
      </p:sp>
    </p:spTree>
    <p:extLst>
      <p:ext uri="{BB962C8B-B14F-4D97-AF65-F5344CB8AC3E}">
        <p14:creationId xmlns:p14="http://schemas.microsoft.com/office/powerpoint/2010/main" val="315058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17</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49355" y="302208"/>
            <a:ext cx="5372100" cy="553998"/>
          </a:xfrm>
          <a:prstGeom prst="rect">
            <a:avLst/>
          </a:prstGeom>
          <a:noFill/>
        </p:spPr>
        <p:txBody>
          <a:bodyPr wrap="square" rtlCol="0">
            <a:spAutoFit/>
          </a:bodyPr>
          <a:lstStyle/>
          <a:p>
            <a:pPr algn="ctr"/>
            <a:r>
              <a:rPr lang="en-US" sz="3000" dirty="0">
                <a:latin typeface="Franklin Gothic Heavy" panose="020B0903020102020204" pitchFamily="34" charset="0"/>
              </a:rPr>
              <a:t>Fall Protection </a:t>
            </a:r>
          </a:p>
        </p:txBody>
      </p:sp>
      <p:sp>
        <p:nvSpPr>
          <p:cNvPr id="6" name="TextBox 5">
            <a:extLst>
              <a:ext uri="{FF2B5EF4-FFF2-40B4-BE49-F238E27FC236}">
                <a16:creationId xmlns:a16="http://schemas.microsoft.com/office/drawing/2014/main" id="{795C09CE-C398-4183-83C0-7DB2C6B5E870}"/>
              </a:ext>
            </a:extLst>
          </p:cNvPr>
          <p:cNvSpPr txBox="1"/>
          <p:nvPr/>
        </p:nvSpPr>
        <p:spPr>
          <a:xfrm>
            <a:off x="469783" y="1560014"/>
            <a:ext cx="5256781" cy="1384995"/>
          </a:xfrm>
          <a:prstGeom prst="rect">
            <a:avLst/>
          </a:prstGeom>
          <a:noFill/>
        </p:spPr>
        <p:txBody>
          <a:bodyPr wrap="square">
            <a:spAutoFit/>
          </a:bodyPr>
          <a:lstStyle/>
          <a:p>
            <a:pPr>
              <a:spcAft>
                <a:spcPts val="900"/>
              </a:spcAft>
            </a:pPr>
            <a:r>
              <a:rPr lang="en-US" sz="2800" dirty="0">
                <a:latin typeface="Franklin Gothic Medium" pitchFamily="34" charset="0"/>
              </a:rPr>
              <a:t>Personal Fall Arrest Systems are designed to catch workers after they have fallen</a:t>
            </a:r>
            <a:r>
              <a:rPr lang="en-US" sz="2400" dirty="0">
                <a:latin typeface="Franklin Gothic Medium" pitchFamily="34" charset="0"/>
              </a:rPr>
              <a:t>.</a:t>
            </a:r>
          </a:p>
        </p:txBody>
      </p:sp>
      <p:sp>
        <p:nvSpPr>
          <p:cNvPr id="8" name="TextBox 7">
            <a:extLst>
              <a:ext uri="{FF2B5EF4-FFF2-40B4-BE49-F238E27FC236}">
                <a16:creationId xmlns:a16="http://schemas.microsoft.com/office/drawing/2014/main" id="{49765644-2184-4220-B735-226DFA71C9E9}"/>
              </a:ext>
            </a:extLst>
          </p:cNvPr>
          <p:cNvSpPr txBox="1"/>
          <p:nvPr/>
        </p:nvSpPr>
        <p:spPr>
          <a:xfrm>
            <a:off x="469783" y="3402419"/>
            <a:ext cx="4574040" cy="461665"/>
          </a:xfrm>
          <a:prstGeom prst="rect">
            <a:avLst/>
          </a:prstGeom>
          <a:noFill/>
        </p:spPr>
        <p:txBody>
          <a:bodyPr wrap="square">
            <a:spAutoFit/>
          </a:bodyPr>
          <a:lstStyle/>
          <a:p>
            <a:pPr>
              <a:spcAft>
                <a:spcPts val="900"/>
              </a:spcAft>
            </a:pPr>
            <a:r>
              <a:rPr lang="en-US" sz="2400" dirty="0">
                <a:latin typeface="Franklin Gothic Medium" pitchFamily="34" charset="0"/>
              </a:rPr>
              <a:t>The components of a PFAS are:</a:t>
            </a:r>
          </a:p>
        </p:txBody>
      </p:sp>
      <p:pic>
        <p:nvPicPr>
          <p:cNvPr id="9" name="Picture 2">
            <a:extLst>
              <a:ext uri="{FF2B5EF4-FFF2-40B4-BE49-F238E27FC236}">
                <a16:creationId xmlns:a16="http://schemas.microsoft.com/office/drawing/2014/main" id="{48372E37-47A6-433F-B935-9F01CBC14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115" y="2241104"/>
            <a:ext cx="2487455" cy="38761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F982135-06CE-4F25-AB41-21EABB508F19}"/>
              </a:ext>
            </a:extLst>
          </p:cNvPr>
          <p:cNvSpPr txBox="1"/>
          <p:nvPr/>
        </p:nvSpPr>
        <p:spPr>
          <a:xfrm>
            <a:off x="910086" y="3893531"/>
            <a:ext cx="2688557" cy="461665"/>
          </a:xfrm>
          <a:prstGeom prst="rect">
            <a:avLst/>
          </a:prstGeom>
          <a:noFill/>
        </p:spPr>
        <p:txBody>
          <a:bodyPr wrap="none" rtlCol="0">
            <a:spAutoFit/>
          </a:bodyPr>
          <a:lstStyle/>
          <a:p>
            <a:pPr marL="257162" indent="-257162">
              <a:buFont typeface="Arial" panose="020B0604020202020204" pitchFamily="34" charset="0"/>
              <a:buChar char="•"/>
            </a:pPr>
            <a:r>
              <a:rPr lang="en-US" sz="2400"/>
              <a:t>Anchorage point</a:t>
            </a:r>
          </a:p>
        </p:txBody>
      </p:sp>
      <p:sp>
        <p:nvSpPr>
          <p:cNvPr id="11" name="TextBox 10">
            <a:extLst>
              <a:ext uri="{FF2B5EF4-FFF2-40B4-BE49-F238E27FC236}">
                <a16:creationId xmlns:a16="http://schemas.microsoft.com/office/drawing/2014/main" id="{077B4DF0-356B-4D65-B2DB-FA4D9896F177}"/>
              </a:ext>
            </a:extLst>
          </p:cNvPr>
          <p:cNvSpPr txBox="1"/>
          <p:nvPr/>
        </p:nvSpPr>
        <p:spPr>
          <a:xfrm>
            <a:off x="910086" y="4462348"/>
            <a:ext cx="2946640" cy="461665"/>
          </a:xfrm>
          <a:prstGeom prst="rect">
            <a:avLst/>
          </a:prstGeom>
          <a:noFill/>
        </p:spPr>
        <p:txBody>
          <a:bodyPr wrap="none" rtlCol="0">
            <a:spAutoFit/>
          </a:bodyPr>
          <a:lstStyle/>
          <a:p>
            <a:pPr marL="257162" indent="-257162">
              <a:buFont typeface="Arial" panose="020B0604020202020204" pitchFamily="34" charset="0"/>
              <a:buChar char="•"/>
            </a:pPr>
            <a:r>
              <a:rPr lang="en-US" sz="2400"/>
              <a:t>Lifeline/Rope grab</a:t>
            </a:r>
          </a:p>
        </p:txBody>
      </p:sp>
      <p:sp>
        <p:nvSpPr>
          <p:cNvPr id="12" name="TextBox 11">
            <a:extLst>
              <a:ext uri="{FF2B5EF4-FFF2-40B4-BE49-F238E27FC236}">
                <a16:creationId xmlns:a16="http://schemas.microsoft.com/office/drawing/2014/main" id="{F3BC948A-4E75-4AF6-B72E-EEA826B41CBF}"/>
              </a:ext>
            </a:extLst>
          </p:cNvPr>
          <p:cNvSpPr txBox="1"/>
          <p:nvPr/>
        </p:nvSpPr>
        <p:spPr>
          <a:xfrm>
            <a:off x="903374" y="4947939"/>
            <a:ext cx="2020105"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Connectors</a:t>
            </a:r>
          </a:p>
        </p:txBody>
      </p:sp>
      <p:sp>
        <p:nvSpPr>
          <p:cNvPr id="13" name="TextBox 12">
            <a:extLst>
              <a:ext uri="{FF2B5EF4-FFF2-40B4-BE49-F238E27FC236}">
                <a16:creationId xmlns:a16="http://schemas.microsoft.com/office/drawing/2014/main" id="{51139702-BD86-4968-9C93-BA4F2CBA9CD1}"/>
              </a:ext>
            </a:extLst>
          </p:cNvPr>
          <p:cNvSpPr txBox="1"/>
          <p:nvPr/>
        </p:nvSpPr>
        <p:spPr>
          <a:xfrm>
            <a:off x="903374" y="5461018"/>
            <a:ext cx="1558440"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Lanyard</a:t>
            </a:r>
          </a:p>
        </p:txBody>
      </p:sp>
      <p:sp>
        <p:nvSpPr>
          <p:cNvPr id="14" name="TextBox 13">
            <a:extLst>
              <a:ext uri="{FF2B5EF4-FFF2-40B4-BE49-F238E27FC236}">
                <a16:creationId xmlns:a16="http://schemas.microsoft.com/office/drawing/2014/main" id="{7FA748CD-A42E-4991-8C23-B7C8D8D9B025}"/>
              </a:ext>
            </a:extLst>
          </p:cNvPr>
          <p:cNvSpPr txBox="1"/>
          <p:nvPr/>
        </p:nvSpPr>
        <p:spPr>
          <a:xfrm>
            <a:off x="903374" y="5964223"/>
            <a:ext cx="2379177"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Body Harness</a:t>
            </a:r>
          </a:p>
        </p:txBody>
      </p:sp>
      <p:cxnSp>
        <p:nvCxnSpPr>
          <p:cNvPr id="16" name="Straight Arrow Connector 15">
            <a:extLst>
              <a:ext uri="{FF2B5EF4-FFF2-40B4-BE49-F238E27FC236}">
                <a16:creationId xmlns:a16="http://schemas.microsoft.com/office/drawing/2014/main" id="{86BFA2BC-6992-4500-87F0-BA45D867CB2C}"/>
              </a:ext>
            </a:extLst>
          </p:cNvPr>
          <p:cNvCxnSpPr>
            <a:cxnSpLocks/>
          </p:cNvCxnSpPr>
          <p:nvPr/>
        </p:nvCxnSpPr>
        <p:spPr>
          <a:xfrm flipV="1">
            <a:off x="3757557" y="2767811"/>
            <a:ext cx="2924631" cy="190957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4C660DB-E14F-45A4-B8DF-A2892EA3DA29}"/>
              </a:ext>
            </a:extLst>
          </p:cNvPr>
          <p:cNvCxnSpPr>
            <a:cxnSpLocks/>
          </p:cNvCxnSpPr>
          <p:nvPr/>
        </p:nvCxnSpPr>
        <p:spPr>
          <a:xfrm flipV="1">
            <a:off x="3005982" y="3396677"/>
            <a:ext cx="3517137" cy="173518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BA981A-795D-4AA2-AE7C-75E3EE4FFA86}"/>
              </a:ext>
            </a:extLst>
          </p:cNvPr>
          <p:cNvCxnSpPr>
            <a:cxnSpLocks/>
          </p:cNvCxnSpPr>
          <p:nvPr/>
        </p:nvCxnSpPr>
        <p:spPr>
          <a:xfrm flipV="1">
            <a:off x="2424843" y="4688758"/>
            <a:ext cx="4257345" cy="101327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F17E70-4730-47FB-870E-0553B67D1E7F}"/>
              </a:ext>
            </a:extLst>
          </p:cNvPr>
          <p:cNvCxnSpPr>
            <a:cxnSpLocks/>
          </p:cNvCxnSpPr>
          <p:nvPr/>
        </p:nvCxnSpPr>
        <p:spPr>
          <a:xfrm flipV="1">
            <a:off x="3330639" y="4947939"/>
            <a:ext cx="4038349" cy="122398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153BA7-86E0-41DD-B008-22433473D26F}"/>
              </a:ext>
            </a:extLst>
          </p:cNvPr>
          <p:cNvCxnSpPr>
            <a:cxnSpLocks/>
          </p:cNvCxnSpPr>
          <p:nvPr/>
        </p:nvCxnSpPr>
        <p:spPr>
          <a:xfrm flipV="1">
            <a:off x="2982744" y="4355196"/>
            <a:ext cx="4829997" cy="7812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70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703"/>
            <a:ext cx="7886700" cy="572134"/>
          </a:xfrm>
        </p:spPr>
        <p:txBody>
          <a:bodyPr>
            <a:normAutofit fontScale="90000"/>
          </a:bodyPr>
          <a:lstStyle/>
          <a:p>
            <a:r>
              <a:rPr lang="en-US" dirty="0"/>
              <a:t>Training</a:t>
            </a:r>
          </a:p>
        </p:txBody>
      </p:sp>
      <p:sp>
        <p:nvSpPr>
          <p:cNvPr id="6" name="Content Placeholder 5"/>
          <p:cNvSpPr>
            <a:spLocks noGrp="1"/>
          </p:cNvSpPr>
          <p:nvPr>
            <p:ph idx="1"/>
          </p:nvPr>
        </p:nvSpPr>
        <p:spPr>
          <a:xfrm>
            <a:off x="914400" y="1143000"/>
            <a:ext cx="7543800" cy="4983163"/>
          </a:xfrm>
        </p:spPr>
        <p:txBody>
          <a:bodyPr>
            <a:normAutofit/>
          </a:bodyPr>
          <a:lstStyle/>
          <a:p>
            <a:pPr marL="457200" indent="-457200"/>
            <a:r>
              <a:rPr lang="en-US" dirty="0">
                <a:solidFill>
                  <a:srgbClr val="000000"/>
                </a:solidFill>
              </a:rPr>
              <a:t>Why PPE is necessary</a:t>
            </a:r>
          </a:p>
          <a:p>
            <a:pPr marL="457200" indent="-457200"/>
            <a:r>
              <a:rPr lang="en-US" dirty="0">
                <a:solidFill>
                  <a:srgbClr val="000000"/>
                </a:solidFill>
              </a:rPr>
              <a:t>How PPE will protect the employee</a:t>
            </a:r>
          </a:p>
          <a:p>
            <a:pPr marL="457200" indent="-457200"/>
            <a:r>
              <a:rPr lang="en-US" dirty="0">
                <a:solidFill>
                  <a:srgbClr val="000000"/>
                </a:solidFill>
              </a:rPr>
              <a:t>What PPE can and cannot do</a:t>
            </a:r>
          </a:p>
          <a:p>
            <a:pPr marL="457200" indent="-457200"/>
            <a:r>
              <a:rPr lang="en-US" dirty="0">
                <a:solidFill>
                  <a:srgbClr val="000000"/>
                </a:solidFill>
              </a:rPr>
              <a:t>When and how to wear PPE</a:t>
            </a:r>
          </a:p>
          <a:p>
            <a:pPr marL="457200" indent="-457200"/>
            <a:r>
              <a:rPr lang="en-US" dirty="0">
                <a:solidFill>
                  <a:srgbClr val="000000"/>
                </a:solidFill>
              </a:rPr>
              <a:t>How to identify signs of wear and tear</a:t>
            </a:r>
          </a:p>
          <a:p>
            <a:pPr marL="457200" indent="-457200"/>
            <a:r>
              <a:rPr lang="en-US" dirty="0">
                <a:solidFill>
                  <a:srgbClr val="000000"/>
                </a:solidFill>
              </a:rPr>
              <a:t>How to clean and disinfect PPE</a:t>
            </a:r>
          </a:p>
          <a:p>
            <a:pPr marL="457200" indent="-457200"/>
            <a:r>
              <a:rPr lang="en-US" dirty="0">
                <a:solidFill>
                  <a:srgbClr val="000000"/>
                </a:solidFill>
              </a:rPr>
              <a:t>When PPE is worn out and how to properly dispose of PPE</a:t>
            </a:r>
          </a:p>
          <a:p>
            <a:endParaRPr lang="en-US" dirty="0"/>
          </a:p>
        </p:txBody>
      </p:sp>
    </p:spTree>
    <p:extLst>
      <p:ext uri="{BB962C8B-B14F-4D97-AF65-F5344CB8AC3E}">
        <p14:creationId xmlns:p14="http://schemas.microsoft.com/office/powerpoint/2010/main" val="230197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7199"/>
            <a:ext cx="8229600" cy="826625"/>
          </a:xfrm>
        </p:spPr>
        <p:txBody>
          <a:bodyPr>
            <a:noAutofit/>
          </a:bodyPr>
          <a:lstStyle/>
          <a:p>
            <a:r>
              <a:rPr lang="en-US" dirty="0">
                <a:solidFill>
                  <a:srgbClr val="000000"/>
                </a:solidFill>
              </a:rPr>
              <a:t>Responsibilities</a:t>
            </a:r>
            <a:endParaRPr lang="en-US" dirty="0"/>
          </a:p>
        </p:txBody>
      </p:sp>
      <p:sp>
        <p:nvSpPr>
          <p:cNvPr id="6" name="Rectangle 3"/>
          <p:cNvSpPr txBox="1">
            <a:spLocks noChangeArrowheads="1"/>
          </p:cNvSpPr>
          <p:nvPr/>
        </p:nvSpPr>
        <p:spPr>
          <a:xfrm>
            <a:off x="457200" y="1315864"/>
            <a:ext cx="7543800" cy="4724400"/>
          </a:xfrm>
          <a:prstGeom prst="rect">
            <a:avLst/>
          </a:prstGeom>
          <a:noFill/>
        </p:spPr>
        <p:txBody>
          <a:bodyPr lIns="92075" tIns="46038" rIns="92075" bIns="46038"/>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Employers must:</a:t>
            </a:r>
          </a:p>
          <a:p>
            <a:pPr lvl="1">
              <a:buFont typeface="Calibri"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Assess hazards</a:t>
            </a:r>
          </a:p>
          <a:p>
            <a:pPr lvl="1">
              <a:buFont typeface="Calibri"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Select appropriate PPE and determine when to use </a:t>
            </a:r>
          </a:p>
          <a:p>
            <a:pPr lvl="1">
              <a:buFont typeface="Calibri"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Provide some PPE as mandated by OSHA at no cost to employee</a:t>
            </a:r>
          </a:p>
          <a:p>
            <a:pPr lvl="1">
              <a:buFont typeface="Calibri"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Make sure that employee-owned PPE is adequate, properly maintained and sanitary </a:t>
            </a:r>
          </a:p>
          <a:p>
            <a:pPr lvl="1">
              <a:buFont typeface="Calibri"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Train employees and enforce use of PPE</a:t>
            </a:r>
            <a:endParaRPr lang="en-US" dirty="0">
              <a:solidFill>
                <a:srgbClr val="000000"/>
              </a:solidFill>
              <a:latin typeface="+mj-lt"/>
            </a:endParaRPr>
          </a:p>
          <a:p>
            <a:pPr lvl="2">
              <a:buFont typeface="Calibri" pitchFamily="34" charset="0"/>
              <a:buChar char="‒"/>
            </a:pPr>
            <a:endParaRPr lang="en-US" sz="2000" dirty="0">
              <a:solidFill>
                <a:srgbClr val="000000"/>
              </a:solidFill>
              <a:latin typeface="+mj-lt"/>
            </a:endParaRPr>
          </a:p>
        </p:txBody>
      </p:sp>
    </p:spTree>
    <p:extLst>
      <p:ext uri="{BB962C8B-B14F-4D97-AF65-F5344CB8AC3E}">
        <p14:creationId xmlns:p14="http://schemas.microsoft.com/office/powerpoint/2010/main" val="44471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32" y="244181"/>
            <a:ext cx="8229600" cy="1060362"/>
          </a:xfrm>
        </p:spPr>
        <p:txBody>
          <a:bodyPr>
            <a:noAutofit/>
          </a:bodyPr>
          <a:lstStyle/>
          <a:p>
            <a:r>
              <a:rPr lang="en-US" dirty="0"/>
              <a:t>Protecting Employees</a:t>
            </a:r>
          </a:p>
        </p:txBody>
      </p:sp>
      <p:sp>
        <p:nvSpPr>
          <p:cNvPr id="3" name="Content Placeholder 2"/>
          <p:cNvSpPr>
            <a:spLocks noGrp="1"/>
          </p:cNvSpPr>
          <p:nvPr>
            <p:ph idx="1"/>
          </p:nvPr>
        </p:nvSpPr>
        <p:spPr>
          <a:xfrm>
            <a:off x="859420" y="1880887"/>
            <a:ext cx="7827380" cy="4449763"/>
          </a:xfrm>
        </p:spPr>
        <p:txBody>
          <a:bodyPr>
            <a:normAutofit/>
          </a:bodyPr>
          <a:lstStyle/>
          <a:p>
            <a:pPr marL="0" indent="0">
              <a:buNone/>
            </a:pPr>
            <a:r>
              <a:rPr lang="en-US"/>
              <a:t>Employers must protect employees:</a:t>
            </a:r>
          </a:p>
          <a:p>
            <a:r>
              <a:rPr lang="en-US" b="1"/>
              <a:t>Assess</a:t>
            </a:r>
            <a:r>
              <a:rPr lang="en-US"/>
              <a:t> workplace </a:t>
            </a:r>
          </a:p>
          <a:p>
            <a:r>
              <a:rPr lang="en-US" b="1"/>
              <a:t>Eliminate</a:t>
            </a:r>
            <a:r>
              <a:rPr lang="en-US"/>
              <a:t> and </a:t>
            </a:r>
            <a:r>
              <a:rPr lang="en-US" b="1"/>
              <a:t>reduce</a:t>
            </a:r>
            <a:r>
              <a:rPr lang="en-US"/>
              <a:t> hazards using engineering and administrative controls</a:t>
            </a:r>
          </a:p>
          <a:p>
            <a:r>
              <a:rPr lang="en-US"/>
              <a:t>Then </a:t>
            </a:r>
            <a:r>
              <a:rPr lang="en-US" b="1"/>
              <a:t>use</a:t>
            </a:r>
            <a:r>
              <a:rPr lang="en-US"/>
              <a:t> appropriate personal protective equipment (</a:t>
            </a:r>
            <a:r>
              <a:rPr lang="en-US" err="1"/>
              <a:t>PPE</a:t>
            </a:r>
            <a:r>
              <a:rPr lang="en-US"/>
              <a:t>)</a:t>
            </a:r>
          </a:p>
          <a:p>
            <a:r>
              <a:rPr lang="en-US"/>
              <a:t>Remember, </a:t>
            </a:r>
            <a:r>
              <a:rPr lang="en-US" err="1"/>
              <a:t>PPE</a:t>
            </a:r>
            <a:r>
              <a:rPr lang="en-US"/>
              <a:t> is the </a:t>
            </a:r>
            <a:r>
              <a:rPr lang="en-US" u="sng"/>
              <a:t>last</a:t>
            </a:r>
            <a:r>
              <a:rPr lang="en-US"/>
              <a:t> level of control!</a:t>
            </a:r>
          </a:p>
          <a:p>
            <a:endParaRPr lang="en-US"/>
          </a:p>
        </p:txBody>
      </p:sp>
    </p:spTree>
    <p:extLst>
      <p:ext uri="{BB962C8B-B14F-4D97-AF65-F5344CB8AC3E}">
        <p14:creationId xmlns:p14="http://schemas.microsoft.com/office/powerpoint/2010/main" val="144844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3977"/>
            <a:ext cx="8229600" cy="1143000"/>
          </a:xfrm>
        </p:spPr>
        <p:txBody>
          <a:bodyPr>
            <a:normAutofit/>
          </a:bodyPr>
          <a:lstStyle/>
          <a:p>
            <a:r>
              <a:rPr lang="en-US">
                <a:cs typeface="Arial" pitchFamily="34" charset="0"/>
              </a:rPr>
              <a:t>Responsibilities</a:t>
            </a:r>
            <a:endParaRPr lang="en-US"/>
          </a:p>
        </p:txBody>
      </p:sp>
      <p:sp>
        <p:nvSpPr>
          <p:cNvPr id="7" name="Rectangle 3"/>
          <p:cNvSpPr txBox="1">
            <a:spLocks noChangeArrowheads="1"/>
          </p:cNvSpPr>
          <p:nvPr/>
        </p:nvSpPr>
        <p:spPr>
          <a:xfrm>
            <a:off x="914400" y="2105628"/>
            <a:ext cx="73152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rgbClr val="000000"/>
                </a:solidFill>
                <a:latin typeface="Tahoma" panose="020B0604030504040204" pitchFamily="34" charset="0"/>
                <a:ea typeface="Tahoma" panose="020B0604030504040204" pitchFamily="34" charset="0"/>
                <a:cs typeface="Tahoma" panose="020B0604030504040204" pitchFamily="34" charset="0"/>
              </a:rPr>
              <a:t>Employees must: </a:t>
            </a:r>
          </a:p>
          <a:p>
            <a:pPr lvl="1"/>
            <a:r>
              <a:rPr lang="en-US">
                <a:solidFill>
                  <a:srgbClr val="000000"/>
                </a:solidFill>
                <a:latin typeface="Tahoma" panose="020B0604030504040204" pitchFamily="34" charset="0"/>
                <a:ea typeface="Tahoma" panose="020B0604030504040204" pitchFamily="34" charset="0"/>
                <a:cs typeface="Tahoma" panose="020B0604030504040204" pitchFamily="34" charset="0"/>
              </a:rPr>
              <a:t>Actively participate in training</a:t>
            </a:r>
          </a:p>
          <a:p>
            <a:pPr lvl="1"/>
            <a:r>
              <a:rPr lang="en-US">
                <a:solidFill>
                  <a:srgbClr val="000000"/>
                </a:solidFill>
                <a:latin typeface="Tahoma" panose="020B0604030504040204" pitchFamily="34" charset="0"/>
                <a:ea typeface="Tahoma" panose="020B0604030504040204" pitchFamily="34" charset="0"/>
                <a:cs typeface="Tahoma" panose="020B0604030504040204" pitchFamily="34" charset="0"/>
              </a:rPr>
              <a:t>Consistently use </a:t>
            </a:r>
            <a:r>
              <a:rPr lang="en-US" err="1">
                <a:solidFill>
                  <a:srgbClr val="000000"/>
                </a:solidFill>
                <a:latin typeface="Tahoma" panose="020B0604030504040204" pitchFamily="34" charset="0"/>
                <a:ea typeface="Tahoma" panose="020B0604030504040204" pitchFamily="34" charset="0"/>
                <a:cs typeface="Tahoma" panose="020B0604030504040204" pitchFamily="34" charset="0"/>
              </a:rPr>
              <a:t>PPE</a:t>
            </a:r>
            <a:r>
              <a:rPr lang="en-US">
                <a:solidFill>
                  <a:srgbClr val="000000"/>
                </a:solidFill>
                <a:latin typeface="Tahoma" panose="020B0604030504040204" pitchFamily="34" charset="0"/>
                <a:ea typeface="Tahoma" panose="020B0604030504040204" pitchFamily="34" charset="0"/>
                <a:cs typeface="Tahoma" panose="020B0604030504040204" pitchFamily="34" charset="0"/>
              </a:rPr>
              <a:t> as prescribed</a:t>
            </a:r>
          </a:p>
          <a:p>
            <a:pPr lvl="1"/>
            <a:r>
              <a:rPr lang="en-US">
                <a:solidFill>
                  <a:srgbClr val="000000"/>
                </a:solidFill>
                <a:latin typeface="Tahoma" panose="020B0604030504040204" pitchFamily="34" charset="0"/>
                <a:ea typeface="Tahoma" panose="020B0604030504040204" pitchFamily="34" charset="0"/>
                <a:cs typeface="Tahoma" panose="020B0604030504040204" pitchFamily="34" charset="0"/>
              </a:rPr>
              <a:t>Properly maintain, inspect, clean, and store PPE</a:t>
            </a:r>
          </a:p>
          <a:p>
            <a:pPr lvl="1"/>
            <a:r>
              <a:rPr lang="en-US">
                <a:solidFill>
                  <a:srgbClr val="000000"/>
                </a:solidFill>
                <a:latin typeface="Tahoma" panose="020B0604030504040204" pitchFamily="34" charset="0"/>
                <a:ea typeface="Tahoma" panose="020B0604030504040204" pitchFamily="34" charset="0"/>
                <a:cs typeface="Tahoma" panose="020B0604030504040204" pitchFamily="34" charset="0"/>
              </a:rPr>
              <a:t>Immediately replace damaged </a:t>
            </a:r>
            <a:r>
              <a:rPr lang="en-US" err="1">
                <a:solidFill>
                  <a:srgbClr val="000000"/>
                </a:solidFill>
                <a:latin typeface="Tahoma" panose="020B0604030504040204" pitchFamily="34" charset="0"/>
                <a:ea typeface="Tahoma" panose="020B0604030504040204" pitchFamily="34" charset="0"/>
                <a:cs typeface="Tahoma" panose="020B0604030504040204" pitchFamily="34" charset="0"/>
              </a:rPr>
              <a:t>PPE</a:t>
            </a:r>
            <a:endParaRPr lang="en-US">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05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26453"/>
            <a:ext cx="8229600" cy="1143000"/>
          </a:xfrm>
        </p:spPr>
        <p:txBody>
          <a:bodyPr/>
          <a:lstStyle/>
          <a:p>
            <a:r>
              <a:rPr lang="en-US" dirty="0"/>
              <a:t>Always Remember</a:t>
            </a:r>
          </a:p>
        </p:txBody>
      </p:sp>
      <p:sp>
        <p:nvSpPr>
          <p:cNvPr id="8" name="Content Placeholder 7"/>
          <p:cNvSpPr>
            <a:spLocks noGrp="1"/>
          </p:cNvSpPr>
          <p:nvPr>
            <p:ph idx="1"/>
          </p:nvPr>
        </p:nvSpPr>
        <p:spPr>
          <a:xfrm>
            <a:off x="457200" y="1849057"/>
            <a:ext cx="8229600" cy="3733800"/>
          </a:xfrm>
        </p:spPr>
        <p:txBody>
          <a:bodyPr>
            <a:normAutofit/>
          </a:bodyPr>
          <a:lstStyle/>
          <a:p>
            <a:pPr>
              <a:lnSpc>
                <a:spcPct val="90000"/>
              </a:lnSpc>
            </a:pPr>
            <a:r>
              <a:rPr lang="en-US" dirty="0"/>
              <a:t>Employers must: </a:t>
            </a:r>
          </a:p>
          <a:p>
            <a:pPr lvl="1">
              <a:lnSpc>
                <a:spcPct val="90000"/>
              </a:lnSpc>
              <a:buFont typeface="Calibri" pitchFamily="34" charset="0"/>
              <a:buChar char="‒"/>
            </a:pPr>
            <a:r>
              <a:rPr lang="en-US" sz="3200" dirty="0"/>
              <a:t>Assess the workplace for hazards</a:t>
            </a:r>
          </a:p>
          <a:p>
            <a:pPr lvl="1">
              <a:lnSpc>
                <a:spcPct val="90000"/>
              </a:lnSpc>
              <a:buFont typeface="Calibri" pitchFamily="34" charset="0"/>
              <a:buChar char="‒"/>
            </a:pPr>
            <a:r>
              <a:rPr lang="en-US" sz="3200" dirty="0"/>
              <a:t>Use engineering and work practice controls to eliminate or reduce hazards</a:t>
            </a:r>
          </a:p>
          <a:p>
            <a:pPr lvl="1">
              <a:lnSpc>
                <a:spcPct val="90000"/>
              </a:lnSpc>
              <a:buFont typeface="Calibri" pitchFamily="34" charset="0"/>
              <a:buChar char="‒"/>
            </a:pPr>
            <a:r>
              <a:rPr lang="en-US" sz="3200" dirty="0"/>
              <a:t>Select and provide some PPE as mandated by OSHA at no cost to employees to protect them </a:t>
            </a:r>
          </a:p>
        </p:txBody>
      </p:sp>
    </p:spTree>
    <p:extLst>
      <p:ext uri="{BB962C8B-B14F-4D97-AF65-F5344CB8AC3E}">
        <p14:creationId xmlns:p14="http://schemas.microsoft.com/office/powerpoint/2010/main" val="110769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9EFF55-9A53-7CFA-18ED-C74EBD459375}"/>
              </a:ext>
            </a:extLst>
          </p:cNvPr>
          <p:cNvSpPr txBox="1"/>
          <p:nvPr/>
        </p:nvSpPr>
        <p:spPr>
          <a:xfrm>
            <a:off x="512956" y="1308909"/>
            <a:ext cx="8173844" cy="4031873"/>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a:t>
            </a:r>
            <a:r>
              <a:rPr lang="en-US" sz="1600">
                <a:effectLst/>
                <a:latin typeface="Times New Roman"/>
                <a:ea typeface="Calibri" panose="020F0502020204030204" pitchFamily="34" charset="0"/>
                <a:cs typeface="Times New Roman"/>
              </a:rPr>
              <a:t>March 2025</a:t>
            </a:r>
          </a:p>
          <a:p>
            <a:pPr marL="0" marR="0">
              <a:spcBef>
                <a:spcPts val="0"/>
              </a:spcBef>
              <a:spcAft>
                <a:spcPts val="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effectLst/>
                <a:latin typeface="Times New Roman" panose="02020603050405020304" pitchFamily="18" charset="0"/>
                <a:ea typeface="Calibri" panose="020F0502020204030204" pitchFamily="34" charset="0"/>
              </a:rPr>
              <a:t>), call 1-800-321-OSHA (6742), or visit </a:t>
            </a:r>
            <a:r>
              <a:rPr lang="en-US" sz="1600"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sz="1600" dirty="0">
                <a:solidFill>
                  <a:srgbClr val="333333"/>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5409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29390"/>
            <a:ext cx="8229600" cy="899944"/>
          </a:xfrm>
        </p:spPr>
        <p:txBody>
          <a:bodyPr>
            <a:noAutofit/>
          </a:bodyPr>
          <a:lstStyle/>
          <a:p>
            <a:r>
              <a:rPr lang="en-US" dirty="0"/>
              <a:t>Protecting Employees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6462" y="1964090"/>
            <a:ext cx="6558723" cy="4264520"/>
          </a:xfrm>
          <a:ln>
            <a:solidFill>
              <a:schemeClr val="tx1"/>
            </a:solidFill>
          </a:ln>
        </p:spPr>
      </p:pic>
      <p:sp>
        <p:nvSpPr>
          <p:cNvPr id="8" name="TextBox 7"/>
          <p:cNvSpPr txBox="1"/>
          <p:nvPr/>
        </p:nvSpPr>
        <p:spPr>
          <a:xfrm>
            <a:off x="5946361" y="6228610"/>
            <a:ext cx="1905000"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6940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17316"/>
            <a:ext cx="8229600" cy="1143000"/>
          </a:xfrm>
        </p:spPr>
        <p:txBody>
          <a:bodyPr>
            <a:normAutofit/>
          </a:bodyPr>
          <a:lstStyle/>
          <a:p>
            <a:r>
              <a:rPr lang="en-US">
                <a:solidFill>
                  <a:srgbClr val="000000"/>
                </a:solidFill>
              </a:rPr>
              <a:t>Engineering</a:t>
            </a:r>
            <a:r>
              <a:rPr lang="en-US">
                <a:solidFill>
                  <a:srgbClr val="000000"/>
                </a:solidFill>
                <a:latin typeface="Arial" pitchFamily="34" charset="0"/>
              </a:rPr>
              <a:t> </a:t>
            </a:r>
            <a:r>
              <a:rPr lang="en-US">
                <a:solidFill>
                  <a:srgbClr val="000000"/>
                </a:solidFill>
              </a:rPr>
              <a:t>Controls</a:t>
            </a:r>
            <a:endParaRPr lang="en-US"/>
          </a:p>
        </p:txBody>
      </p:sp>
      <p:sp>
        <p:nvSpPr>
          <p:cNvPr id="5" name="Content Placeholder 4"/>
          <p:cNvSpPr>
            <a:spLocks noGrp="1"/>
          </p:cNvSpPr>
          <p:nvPr>
            <p:ph idx="1"/>
          </p:nvPr>
        </p:nvSpPr>
        <p:spPr>
          <a:xfrm>
            <a:off x="685801" y="2011201"/>
            <a:ext cx="3657600" cy="3996059"/>
          </a:xfrm>
        </p:spPr>
        <p:txBody>
          <a:bodyPr>
            <a:normAutofit/>
          </a:bodyPr>
          <a:lstStyle/>
          <a:p>
            <a:pPr marL="0" indent="0">
              <a:buNone/>
            </a:pPr>
            <a:r>
              <a:rPr lang="en-US"/>
              <a:t>Physical changes to workplace</a:t>
            </a:r>
          </a:p>
          <a:p>
            <a:r>
              <a:rPr lang="en-US"/>
              <a:t>Isolation</a:t>
            </a:r>
          </a:p>
          <a:p>
            <a:r>
              <a:rPr lang="en-US"/>
              <a:t>Ventilation</a:t>
            </a:r>
          </a:p>
          <a:p>
            <a:r>
              <a:rPr lang="en-US"/>
              <a:t>Equipment modification</a:t>
            </a:r>
          </a:p>
          <a:p>
            <a:r>
              <a:rPr lang="en-US"/>
              <a:t>Others</a:t>
            </a:r>
          </a:p>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38737"/>
            <a:ext cx="434340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629400" y="5270955"/>
            <a:ext cx="1905000" cy="215444"/>
          </a:xfrm>
          <a:prstGeom prst="rect">
            <a:avLst/>
          </a:prstGeom>
        </p:spPr>
        <p:txBody>
          <a:bodyPr wrap="square">
            <a:spAutoFit/>
          </a:bodyPr>
          <a:lstStyle/>
          <a:p>
            <a:pPr algn="r"/>
            <a:r>
              <a:rPr lang="en-US" sz="800"/>
              <a:t>Mount Sinai/CHEP/elcosh.org</a:t>
            </a:r>
          </a:p>
        </p:txBody>
      </p:sp>
    </p:spTree>
    <p:extLst>
      <p:ext uri="{BB962C8B-B14F-4D97-AF65-F5344CB8AC3E}">
        <p14:creationId xmlns:p14="http://schemas.microsoft.com/office/powerpoint/2010/main" val="21229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17513" y="614613"/>
            <a:ext cx="8229600" cy="914400"/>
          </a:xfrm>
        </p:spPr>
        <p:txBody>
          <a:bodyPr/>
          <a:lstStyle/>
          <a:p>
            <a:r>
              <a:rPr lang="en-US"/>
              <a:t>Administrative Controls</a:t>
            </a:r>
          </a:p>
        </p:txBody>
      </p:sp>
      <p:sp>
        <p:nvSpPr>
          <p:cNvPr id="11" name="Content Placeholder 10"/>
          <p:cNvSpPr>
            <a:spLocks noGrp="1"/>
          </p:cNvSpPr>
          <p:nvPr>
            <p:ph idx="1"/>
          </p:nvPr>
        </p:nvSpPr>
        <p:spPr>
          <a:xfrm>
            <a:off x="952501" y="1638300"/>
            <a:ext cx="7694612" cy="4953000"/>
          </a:xfrm>
        </p:spPr>
        <p:txBody>
          <a:bodyPr>
            <a:normAutofit/>
          </a:bodyPr>
          <a:lstStyle/>
          <a:p>
            <a:pPr marL="0" indent="0">
              <a:buNone/>
            </a:pPr>
            <a:r>
              <a:rPr lang="en-US"/>
              <a:t>Requires worker to do something</a:t>
            </a:r>
          </a:p>
          <a:p>
            <a:r>
              <a:rPr lang="en-US"/>
              <a:t>Proper procedures</a:t>
            </a:r>
          </a:p>
          <a:p>
            <a:r>
              <a:rPr lang="en-US"/>
              <a:t>Inspection and maintenance</a:t>
            </a:r>
          </a:p>
          <a:p>
            <a:r>
              <a:rPr lang="en-US"/>
              <a:t>Housekeeping</a:t>
            </a:r>
          </a:p>
          <a:p>
            <a:r>
              <a:rPr lang="en-US"/>
              <a:t>Supervision</a:t>
            </a:r>
          </a:p>
          <a:p>
            <a:r>
              <a:rPr lang="en-US"/>
              <a:t>Regulated areas</a:t>
            </a:r>
          </a:p>
          <a:p>
            <a:r>
              <a:rPr lang="en-US"/>
              <a:t>Limit exposure by time or distance</a:t>
            </a:r>
          </a:p>
        </p:txBody>
      </p:sp>
      <p:sp>
        <p:nvSpPr>
          <p:cNvPr id="9" name="Slide Number Placeholder 1"/>
          <p:cNvSpPr txBox="1">
            <a:spLocks/>
          </p:cNvSpPr>
          <p:nvPr/>
        </p:nvSpPr>
        <p:spPr>
          <a:xfrm>
            <a:off x="8647113" y="6408738"/>
            <a:ext cx="3667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Tree>
    <p:extLst>
      <p:ext uri="{BB962C8B-B14F-4D97-AF65-F5344CB8AC3E}">
        <p14:creationId xmlns:p14="http://schemas.microsoft.com/office/powerpoint/2010/main" val="368141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78639"/>
          </a:xfrm>
        </p:spPr>
        <p:txBody>
          <a:bodyPr>
            <a:normAutofit fontScale="90000"/>
          </a:bodyPr>
          <a:lstStyle/>
          <a:p>
            <a:r>
              <a:rPr lang="en-US" dirty="0"/>
              <a:t>Types of PPE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956" y="3091122"/>
            <a:ext cx="1330036" cy="824622"/>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946" y="1498715"/>
            <a:ext cx="2400300" cy="1609725"/>
          </a:xfrm>
          <a:prstGeom prst="rect">
            <a:avLst/>
          </a:prstGeom>
          <a:ln>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946" y="3281953"/>
            <a:ext cx="2045221" cy="2622078"/>
          </a:xfrm>
          <a:prstGeom prst="rect">
            <a:avLst/>
          </a:prstGeom>
          <a:ln>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5877" y="1466556"/>
            <a:ext cx="2725992" cy="1508382"/>
          </a:xfrm>
          <a:prstGeom prst="rect">
            <a:avLst/>
          </a:prstGeom>
          <a:ln>
            <a:solidFill>
              <a:schemeClr val="tx1"/>
            </a:solid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3751622"/>
            <a:ext cx="2433938" cy="1963377"/>
          </a:xfrm>
          <a:prstGeom prst="rect">
            <a:avLst/>
          </a:prstGeom>
          <a:ln>
            <a:solidFill>
              <a:schemeClr val="tx1"/>
            </a:solidFill>
          </a:ln>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1476231"/>
            <a:ext cx="1905000" cy="1752600"/>
          </a:xfrm>
          <a:prstGeom prst="rect">
            <a:avLst/>
          </a:prstGeom>
          <a:ln>
            <a:solidFill>
              <a:schemeClr val="tx1"/>
            </a:solidFill>
          </a:ln>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3967" y="4086900"/>
            <a:ext cx="1905000" cy="1752600"/>
          </a:xfrm>
          <a:prstGeom prst="rect">
            <a:avLst/>
          </a:prstGeom>
          <a:ln>
            <a:solidFill>
              <a:schemeClr val="tx1"/>
            </a:solidFill>
          </a:ln>
        </p:spPr>
      </p:pic>
      <p:sp>
        <p:nvSpPr>
          <p:cNvPr id="15" name="TextBox 14"/>
          <p:cNvSpPr txBox="1"/>
          <p:nvPr/>
        </p:nvSpPr>
        <p:spPr>
          <a:xfrm>
            <a:off x="3619500" y="5904031"/>
            <a:ext cx="1905000" cy="215444"/>
          </a:xfrm>
          <a:prstGeom prst="rect">
            <a:avLst/>
          </a:prstGeom>
          <a:noFill/>
        </p:spPr>
        <p:txBody>
          <a:bodyPr wrap="square" rtlCol="0">
            <a:spAutoFit/>
          </a:bodyPr>
          <a:lstStyle/>
          <a:p>
            <a:pPr algn="r"/>
            <a:r>
              <a:rPr lang="en-US" sz="800"/>
              <a:t>Source of photos: OSHA</a:t>
            </a:r>
          </a:p>
        </p:txBody>
      </p:sp>
    </p:spTree>
    <p:extLst>
      <p:ext uri="{BB962C8B-B14F-4D97-AF65-F5344CB8AC3E}">
        <p14:creationId xmlns:p14="http://schemas.microsoft.com/office/powerpoint/2010/main" val="117669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412"/>
            <a:ext cx="8229600" cy="1143000"/>
          </a:xfrm>
        </p:spPr>
        <p:txBody>
          <a:bodyPr>
            <a:normAutofit/>
          </a:bodyPr>
          <a:lstStyle/>
          <a:p>
            <a:r>
              <a:rPr lang="en-US">
                <a:cs typeface="Arial" pitchFamily="34" charset="0"/>
              </a:rPr>
              <a:t>Head Protection</a:t>
            </a:r>
          </a:p>
        </p:txBody>
      </p:sp>
      <p:sp>
        <p:nvSpPr>
          <p:cNvPr id="3" name="Content Placeholder 2"/>
          <p:cNvSpPr>
            <a:spLocks noGrp="1"/>
          </p:cNvSpPr>
          <p:nvPr>
            <p:ph idx="1"/>
          </p:nvPr>
        </p:nvSpPr>
        <p:spPr>
          <a:xfrm>
            <a:off x="914400" y="2006499"/>
            <a:ext cx="7315200" cy="3192463"/>
          </a:xfrm>
        </p:spPr>
        <p:txBody>
          <a:bodyPr/>
          <a:lstStyle/>
          <a:p>
            <a:pPr marL="0" indent="0">
              <a:buNone/>
            </a:pPr>
            <a:r>
              <a:rPr lang="en-US">
                <a:cs typeface="Arial" pitchFamily="34" charset="0"/>
              </a:rPr>
              <a:t>Frequent Causes of Head Injuries:</a:t>
            </a:r>
            <a:endParaRPr lang="en-US">
              <a:solidFill>
                <a:srgbClr val="000000"/>
              </a:solidFill>
            </a:endParaRPr>
          </a:p>
          <a:p>
            <a:pPr lvl="1"/>
            <a:r>
              <a:rPr lang="en-US">
                <a:solidFill>
                  <a:srgbClr val="000000"/>
                </a:solidFill>
              </a:rPr>
              <a:t>Object striking head</a:t>
            </a:r>
          </a:p>
          <a:p>
            <a:pPr lvl="1"/>
            <a:r>
              <a:rPr lang="en-US">
                <a:solidFill>
                  <a:srgbClr val="000000"/>
                </a:solidFill>
              </a:rPr>
              <a:t>Head striking object</a:t>
            </a:r>
          </a:p>
          <a:p>
            <a:pPr lvl="1"/>
            <a:r>
              <a:rPr lang="en-US">
                <a:solidFill>
                  <a:srgbClr val="000000"/>
                </a:solidFill>
              </a:rPr>
              <a:t>Contact with exposed, energized electrical conductors</a:t>
            </a:r>
          </a:p>
          <a:p>
            <a:pPr marL="0" indent="0">
              <a:buNone/>
            </a:pP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056" y="4276034"/>
            <a:ext cx="1811363" cy="2091884"/>
          </a:xfrm>
          <a:prstGeom prst="rect">
            <a:avLst/>
          </a:prstGeom>
        </p:spPr>
      </p:pic>
      <p:sp>
        <p:nvSpPr>
          <p:cNvPr id="8" name="TextBox 7"/>
          <p:cNvSpPr txBox="1"/>
          <p:nvPr/>
        </p:nvSpPr>
        <p:spPr>
          <a:xfrm>
            <a:off x="5812419" y="6367918"/>
            <a:ext cx="1905000"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204337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4088"/>
            <a:ext cx="8229600" cy="1143000"/>
          </a:xfrm>
        </p:spPr>
        <p:txBody>
          <a:bodyPr/>
          <a:lstStyle/>
          <a:p>
            <a:r>
              <a:rPr lang="en-US" dirty="0">
                <a:latin typeface="Arial" pitchFamily="34" charset="0"/>
                <a:cs typeface="Arial" pitchFamily="34" charset="0"/>
              </a:rPr>
              <a:t>Eye and Face Protection</a:t>
            </a:r>
          </a:p>
        </p:txBody>
      </p:sp>
      <p:sp>
        <p:nvSpPr>
          <p:cNvPr id="3" name="Content Placeholder 2"/>
          <p:cNvSpPr>
            <a:spLocks noGrp="1"/>
          </p:cNvSpPr>
          <p:nvPr>
            <p:ph idx="1"/>
          </p:nvPr>
        </p:nvSpPr>
        <p:spPr>
          <a:xfrm>
            <a:off x="457199" y="1524000"/>
            <a:ext cx="6629400" cy="3810000"/>
          </a:xfrm>
        </p:spPr>
        <p:txBody>
          <a:bodyPr>
            <a:normAutofit/>
          </a:bodyPr>
          <a:lstStyle/>
          <a:p>
            <a:pPr marL="0" indent="0">
              <a:buNone/>
            </a:pPr>
            <a:r>
              <a:rPr lang="en-US" dirty="0">
                <a:cs typeface="Arial" pitchFamily="34" charset="0"/>
              </a:rPr>
              <a:t>Common</a:t>
            </a:r>
            <a:r>
              <a:rPr lang="en-US" dirty="0">
                <a:latin typeface="Arial" pitchFamily="34" charset="0"/>
                <a:cs typeface="Arial" pitchFamily="34" charset="0"/>
              </a:rPr>
              <a:t> Causes of Eye Injuries</a:t>
            </a:r>
            <a:endParaRPr lang="en-US" dirty="0"/>
          </a:p>
          <a:p>
            <a:pPr lvl="1"/>
            <a:r>
              <a:rPr lang="en-US" dirty="0"/>
              <a:t>Dust</a:t>
            </a:r>
          </a:p>
          <a:p>
            <a:pPr lvl="1"/>
            <a:r>
              <a:rPr lang="en-US" dirty="0"/>
              <a:t>Flying particles</a:t>
            </a:r>
          </a:p>
          <a:p>
            <a:pPr lvl="1"/>
            <a:r>
              <a:rPr lang="en-US" dirty="0"/>
              <a:t>Harmful chemicals</a:t>
            </a:r>
          </a:p>
          <a:p>
            <a:pPr lvl="1"/>
            <a:r>
              <a:rPr lang="en-US" dirty="0"/>
              <a:t>Intense light</a:t>
            </a:r>
          </a:p>
          <a:p>
            <a:pPr lvl="2"/>
            <a:r>
              <a:rPr lang="en-US" dirty="0"/>
              <a:t>Welding</a:t>
            </a:r>
          </a:p>
          <a:p>
            <a:pPr lvl="2"/>
            <a:r>
              <a:rPr lang="en-US" dirty="0"/>
              <a:t>Lasers </a:t>
            </a:r>
          </a:p>
        </p:txBody>
      </p:sp>
      <p:pic>
        <p:nvPicPr>
          <p:cNvPr id="7" name="Picture 6" descr="A person working on a machine&#10;&#10;Description automatically generated with low confidence">
            <a:extLst>
              <a:ext uri="{FF2B5EF4-FFF2-40B4-BE49-F238E27FC236}">
                <a16:creationId xmlns:a16="http://schemas.microsoft.com/office/drawing/2014/main" id="{479744DC-AC48-4256-B2DE-8621E6F5A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162" y="2243669"/>
            <a:ext cx="3063636" cy="2041688"/>
          </a:xfrm>
          <a:prstGeom prst="rect">
            <a:avLst/>
          </a:prstGeom>
        </p:spPr>
      </p:pic>
      <p:pic>
        <p:nvPicPr>
          <p:cNvPr id="10" name="Picture 9" descr="A picture containing person, indoor&#10;&#10;Description automatically generated">
            <a:extLst>
              <a:ext uri="{FF2B5EF4-FFF2-40B4-BE49-F238E27FC236}">
                <a16:creationId xmlns:a16="http://schemas.microsoft.com/office/drawing/2014/main" id="{67D226B5-6285-4E0E-9047-0B160FBE6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336" y="4295829"/>
            <a:ext cx="2866242" cy="2448083"/>
          </a:xfrm>
          <a:prstGeom prst="rect">
            <a:avLst/>
          </a:prstGeom>
        </p:spPr>
      </p:pic>
    </p:spTree>
    <p:extLst>
      <p:ext uri="{BB962C8B-B14F-4D97-AF65-F5344CB8AC3E}">
        <p14:creationId xmlns:p14="http://schemas.microsoft.com/office/powerpoint/2010/main" val="324859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68" y="0"/>
            <a:ext cx="7886700" cy="1325563"/>
          </a:xfrm>
        </p:spPr>
        <p:txBody>
          <a:bodyPr>
            <a:normAutofit/>
          </a:bodyPr>
          <a:lstStyle/>
          <a:p>
            <a:r>
              <a:rPr lang="en-US" dirty="0">
                <a:cs typeface="Arial" pitchFamily="34" charset="0"/>
              </a:rPr>
              <a:t>Safety Glasses</a:t>
            </a:r>
          </a:p>
        </p:txBody>
      </p:sp>
      <p:sp>
        <p:nvSpPr>
          <p:cNvPr id="3" name="Content Placeholder 2"/>
          <p:cNvSpPr>
            <a:spLocks noGrp="1"/>
          </p:cNvSpPr>
          <p:nvPr>
            <p:ph idx="1"/>
          </p:nvPr>
        </p:nvSpPr>
        <p:spPr>
          <a:xfrm>
            <a:off x="876300" y="1289289"/>
            <a:ext cx="7391400" cy="3673028"/>
          </a:xfrm>
        </p:spPr>
        <p:txBody>
          <a:bodyPr/>
          <a:lstStyle/>
          <a:p>
            <a:pPr marL="0" indent="0">
              <a:buNone/>
            </a:pPr>
            <a:r>
              <a:rPr lang="en-US">
                <a:solidFill>
                  <a:srgbClr val="000000"/>
                </a:solidFill>
              </a:rPr>
              <a:t>Protect against:</a:t>
            </a:r>
          </a:p>
          <a:p>
            <a:pPr lvl="1"/>
            <a:r>
              <a:rPr lang="en-US">
                <a:solidFill>
                  <a:srgbClr val="000000"/>
                </a:solidFill>
              </a:rPr>
              <a:t>Flying particles from wood, metal, cement, plastics, or other materials</a:t>
            </a:r>
          </a:p>
          <a:p>
            <a:pPr lvl="1"/>
            <a:r>
              <a:rPr lang="en-US">
                <a:solidFill>
                  <a:srgbClr val="000000"/>
                </a:solidFill>
              </a:rPr>
              <a:t>Airborne particulates such as ashes, dust, embers, sand blast, grit, paint, </a:t>
            </a:r>
            <a:br>
              <a:rPr lang="en-US">
                <a:solidFill>
                  <a:srgbClr val="000000"/>
                </a:solidFill>
              </a:rPr>
            </a:br>
            <a:r>
              <a:rPr lang="en-US">
                <a:solidFill>
                  <a:srgbClr val="000000"/>
                </a:solidFill>
              </a:rPr>
              <a:t>or other materials</a:t>
            </a:r>
          </a:p>
          <a:p>
            <a:endParaRPr lang="en-US">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093" y="4243355"/>
            <a:ext cx="2862453" cy="2049256"/>
          </a:xfrm>
          <a:prstGeom prst="rect">
            <a:avLst/>
          </a:prstGeom>
          <a:ln w="12700">
            <a:solidFill>
              <a:schemeClr val="tx1"/>
            </a:solidFill>
          </a:ln>
        </p:spPr>
      </p:pic>
      <p:sp>
        <p:nvSpPr>
          <p:cNvPr id="8" name="TextBox 7"/>
          <p:cNvSpPr txBox="1"/>
          <p:nvPr/>
        </p:nvSpPr>
        <p:spPr>
          <a:xfrm>
            <a:off x="3771418" y="6367918"/>
            <a:ext cx="1905000"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392388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9" ma:contentTypeDescription="Create a new document." ma:contentTypeScope="" ma:versionID="653f59f523efa469c425c7acfcbc3415">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d43f08fbed78bc98f7ac04bd2c2d80c5"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68CA3C-93D6-4ADE-AEB4-80A4FC1E8145}">
  <ds:schemaRefs>
    <ds:schemaRef ds:uri="http://schemas.microsoft.com/office/2006/metadata/properties"/>
    <ds:schemaRef ds:uri="http://schemas.microsoft.com/office/infopath/2007/PartnerControls"/>
    <ds:schemaRef ds:uri="90433dba-107d-4b9e-940f-3766d86c3499"/>
    <ds:schemaRef ds:uri="a75f71b9-dc79-41da-af3d-5486b07b51b9"/>
  </ds:schemaRefs>
</ds:datastoreItem>
</file>

<file path=customXml/itemProps2.xml><?xml version="1.0" encoding="utf-8"?>
<ds:datastoreItem xmlns:ds="http://schemas.openxmlformats.org/officeDocument/2006/customXml" ds:itemID="{4D862DF0-48DE-46E0-9812-C0F6A0934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44EE10-26DF-424B-A7F8-995A3AF4FC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TotalTime>
  <Words>4018</Words>
  <Application>Microsoft Office PowerPoint</Application>
  <PresentationFormat>On-screen Show (4:3)</PresentationFormat>
  <Paragraphs>323</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Franklin Gothic Heavy</vt:lpstr>
      <vt:lpstr>Franklin Gothic Medium</vt:lpstr>
      <vt:lpstr>Tahoma</vt:lpstr>
      <vt:lpstr>Times New Roman</vt:lpstr>
      <vt:lpstr>Office Theme</vt:lpstr>
      <vt:lpstr>New Hire Training Personal Protective Equipment</vt:lpstr>
      <vt:lpstr>Protecting Employees</vt:lpstr>
      <vt:lpstr>Protecting Employees</vt:lpstr>
      <vt:lpstr>Engineering Controls</vt:lpstr>
      <vt:lpstr>Administrative Controls</vt:lpstr>
      <vt:lpstr>Types of PPE</vt:lpstr>
      <vt:lpstr>Head Protection</vt:lpstr>
      <vt:lpstr>Eye and Face Protection</vt:lpstr>
      <vt:lpstr>Safety Glasses</vt:lpstr>
      <vt:lpstr>Goggles</vt:lpstr>
      <vt:lpstr>Face Shields</vt:lpstr>
      <vt:lpstr>Hearing Protection </vt:lpstr>
      <vt:lpstr>Hearing Protection</vt:lpstr>
      <vt:lpstr> Types of Gloves</vt:lpstr>
      <vt:lpstr>Foot and Leg Protection</vt:lpstr>
      <vt:lpstr>High Visibility Clothing</vt:lpstr>
      <vt:lpstr>PowerPoint Presentation</vt:lpstr>
      <vt:lpstr>Training</vt:lpstr>
      <vt:lpstr>Responsibilities</vt:lpstr>
      <vt:lpstr>Responsibilities</vt:lpstr>
      <vt:lpstr>Always 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Curtis R. Devillers</dc:creator>
  <cp:lastModifiedBy>David Smarte</cp:lastModifiedBy>
  <cp:revision>2</cp:revision>
  <dcterms:created xsi:type="dcterms:W3CDTF">2022-03-22T18:20:12Z</dcterms:created>
  <dcterms:modified xsi:type="dcterms:W3CDTF">2025-03-11T12:52:25Z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