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48" r:id="rId5"/>
    <p:sldId id="263" r:id="rId6"/>
    <p:sldId id="299" r:id="rId7"/>
    <p:sldId id="261" r:id="rId8"/>
    <p:sldId id="294" r:id="rId9"/>
    <p:sldId id="300" r:id="rId10"/>
    <p:sldId id="296" r:id="rId11"/>
    <p:sldId id="297" r:id="rId12"/>
    <p:sldId id="303" r:id="rId13"/>
    <p:sldId id="306" r:id="rId14"/>
    <p:sldId id="305" r:id="rId15"/>
    <p:sldId id="307" r:id="rId16"/>
    <p:sldId id="309" r:id="rId17"/>
    <p:sldId id="310" r:id="rId18"/>
    <p:sldId id="314" r:id="rId19"/>
    <p:sldId id="318" r:id="rId20"/>
    <p:sldId id="319" r:id="rId21"/>
    <p:sldId id="311" r:id="rId22"/>
    <p:sldId id="326" r:id="rId23"/>
    <p:sldId id="333" r:id="rId24"/>
    <p:sldId id="338" r:id="rId25"/>
    <p:sldId id="340" r:id="rId26"/>
    <p:sldId id="34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36" autoAdjust="0"/>
  </p:normalViewPr>
  <p:slideViewPr>
    <p:cSldViewPr snapToGrid="0">
      <p:cViewPr varScale="1">
        <p:scale>
          <a:sx n="88" d="100"/>
          <a:sy n="88" d="100"/>
        </p:scale>
        <p:origin x="22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788EEEAE-B631-4DEA-9842-3600208C1B04}"/>
    <pc:docChg chg="modSld">
      <pc:chgData name="Curtis R. Devillers" userId="e13660d1-5c8f-4d58-b997-cf7d5f8eeb3c" providerId="ADAL" clId="{788EEEAE-B631-4DEA-9842-3600208C1B04}" dt="2022-03-24T17:36:36.565" v="38" actId="20577"/>
      <pc:docMkLst>
        <pc:docMk/>
      </pc:docMkLst>
      <pc:sldChg chg="modSp mod">
        <pc:chgData name="Curtis R. Devillers" userId="e13660d1-5c8f-4d58-b997-cf7d5f8eeb3c" providerId="ADAL" clId="{788EEEAE-B631-4DEA-9842-3600208C1B04}" dt="2022-03-24T17:36:36.565" v="38" actId="20577"/>
        <pc:sldMkLst>
          <pc:docMk/>
          <pc:sldMk cId="281795681" sldId="263"/>
        </pc:sldMkLst>
      </pc:sldChg>
      <pc:sldChg chg="modSp mod modNotesTx">
        <pc:chgData name="Curtis R. Devillers" userId="e13660d1-5c8f-4d58-b997-cf7d5f8eeb3c" providerId="ADAL" clId="{788EEEAE-B631-4DEA-9842-3600208C1B04}" dt="2022-03-24T17:29:32.149" v="3" actId="20577"/>
        <pc:sldMkLst>
          <pc:docMk/>
          <pc:sldMk cId="3390372648" sldId="294"/>
        </pc:sldMkLst>
      </pc:sldChg>
      <pc:sldChg chg="modSp mod">
        <pc:chgData name="Curtis R. Devillers" userId="e13660d1-5c8f-4d58-b997-cf7d5f8eeb3c" providerId="ADAL" clId="{788EEEAE-B631-4DEA-9842-3600208C1B04}" dt="2022-03-24T17:32:41.249" v="22" actId="14100"/>
        <pc:sldMkLst>
          <pc:docMk/>
          <pc:sldMk cId="463955998" sldId="311"/>
        </pc:sldMkLst>
      </pc:sldChg>
    </pc:docChg>
  </pc:docChgLst>
  <pc:docChgLst>
    <pc:chgData name="David Smarte" userId="17acdff8-7be5-4501-9287-bde18e62603c" providerId="ADAL" clId="{56370E45-D698-4EDC-8798-6A6C6C15DCE8}"/>
    <pc:docChg chg="modSld">
      <pc:chgData name="David Smarte" userId="17acdff8-7be5-4501-9287-bde18e62603c" providerId="ADAL" clId="{56370E45-D698-4EDC-8798-6A6C6C15DCE8}" dt="2025-03-11T12:49:52.690" v="0"/>
      <pc:docMkLst>
        <pc:docMk/>
      </pc:docMkLst>
      <pc:sldChg chg="modSp mod">
        <pc:chgData name="David Smarte" userId="17acdff8-7be5-4501-9287-bde18e62603c" providerId="ADAL" clId="{56370E45-D698-4EDC-8798-6A6C6C15DCE8}" dt="2025-03-11T12:49:52.690" v="0"/>
        <pc:sldMkLst>
          <pc:docMk/>
          <pc:sldMk cId="3625562992" sldId="349"/>
        </pc:sldMkLst>
        <pc:spChg chg="mod">
          <ac:chgData name="David Smarte" userId="17acdff8-7be5-4501-9287-bde18e62603c" providerId="ADAL" clId="{56370E45-D698-4EDC-8798-6A6C6C15DCE8}" dt="2025-03-11T12:49:52.690" v="0"/>
          <ac:spMkLst>
            <pc:docMk/>
            <pc:sldMk cId="3625562992" sldId="349"/>
            <ac:spMk id="4" creationId="{22BA686F-C36B-7B48-40DA-1AD7761A79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C4CEA-1B29-4E04-866D-381AF5CA1670}"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4D065-0FFB-49FC-8F02-BB8BC0B980DA}" type="slidenum">
              <a:rPr lang="en-US" smtClean="0"/>
              <a:t>‹#›</a:t>
            </a:fld>
            <a:endParaRPr lang="en-US"/>
          </a:p>
        </p:txBody>
      </p:sp>
    </p:spTree>
    <p:extLst>
      <p:ext uri="{BB962C8B-B14F-4D97-AF65-F5344CB8AC3E}">
        <p14:creationId xmlns:p14="http://schemas.microsoft.com/office/powerpoint/2010/main" val="93106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29 CFR 1910.1200</a:t>
            </a:r>
          </a:p>
          <a:p>
            <a:r>
              <a:rPr lang="en-US" sz="1200" kern="120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a:solidFill>
                  <a:schemeClr val="tx1"/>
                </a:solidFill>
                <a:effectLst/>
                <a:latin typeface="+mn-lt"/>
                <a:ea typeface="+mn-ea"/>
                <a:cs typeface="+mn-cs"/>
              </a:rPr>
              <a:t>Develop, implement, and maintain a written hazard communication program</a:t>
            </a:r>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a:t>
            </a:r>
            <a:r>
              <a:rPr lang="en-US" baseline="0"/>
              <a:t> types of labels that might be found on hazardous chemicals in a workplace, including:</a:t>
            </a:r>
          </a:p>
          <a:p>
            <a:pPr marL="171450" indent="-171450">
              <a:buFont typeface="Arial" panose="020B0604020202020204" pitchFamily="34" charset="0"/>
              <a:buChar char="•"/>
            </a:pPr>
            <a:r>
              <a:rPr lang="en-US" baseline="0"/>
              <a:t>Hazard Communication Standard (HCS) shipping labels</a:t>
            </a:r>
          </a:p>
          <a:p>
            <a:pPr marL="171450" indent="-171450">
              <a:buFont typeface="Arial" panose="020B0604020202020204" pitchFamily="34" charset="0"/>
              <a:buChar char="•"/>
            </a:pPr>
            <a:r>
              <a:rPr lang="en-US" baseline="0"/>
              <a:t>Hazard Communication Standard (HCS) workplace labels</a:t>
            </a:r>
          </a:p>
          <a:p>
            <a:pPr marL="171450" indent="-171450">
              <a:buFont typeface="Arial" panose="020B0604020202020204" pitchFamily="34" charset="0"/>
              <a:buChar char="•"/>
            </a:pPr>
            <a:r>
              <a:rPr lang="en-US" baseline="0"/>
              <a:t>National Fire Protection Association 704 labels</a:t>
            </a:r>
          </a:p>
          <a:p>
            <a:pPr marL="171450" indent="-171450">
              <a:buFont typeface="Arial" panose="020B0604020202020204" pitchFamily="34" charset="0"/>
              <a:buChar char="•"/>
            </a:pPr>
            <a:r>
              <a:rPr lang="en-US" baseline="0"/>
              <a:t>Hazardous Materials Information Systems</a:t>
            </a:r>
          </a:p>
          <a:p>
            <a:pPr marL="171450" indent="-171450">
              <a:buFont typeface="Arial" panose="020B0604020202020204" pitchFamily="34" charset="0"/>
              <a:buChar char="•"/>
            </a:pPr>
            <a:r>
              <a:rPr lang="en-US" baseline="0"/>
              <a:t>Department of Transportation shipping labels, placarding, and marking</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a:t>
            </a:r>
            <a:r>
              <a:rPr lang="en-US" baseline="0"/>
              <a:t> click to move through animation on slide)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a:p>
          <a:p>
            <a:r>
              <a:rPr lang="en-US" baseline="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a:p>
          <a:p>
            <a:r>
              <a:rPr lang="en-US" baseline="0"/>
              <a:t>“The product identifier is any chemical, common, or trade name or designation that the chemical manufacturer or importer chooses to use on the label. The term must also appear on the SDS.” (pg. 14)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a:p>
          <a:p>
            <a:endParaRPr lang="en-US"/>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a:p>
          <a:p>
            <a:pPr marL="171450" indent="-171450">
              <a:buFont typeface="Arial" panose="020B0604020202020204" pitchFamily="34" charset="0"/>
              <a:buChar char="•"/>
            </a:pP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a:p>
          <a:p>
            <a:endParaRPr lang="en-US"/>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Signal</a:t>
            </a:r>
            <a:r>
              <a:rPr lang="en-US" baseline="0"/>
              <a:t> word = </a:t>
            </a:r>
            <a:r>
              <a:rPr lang="en-US" b="1" u="sng" baseline="0">
                <a:solidFill>
                  <a:srgbClr val="FF0000"/>
                </a:solidFill>
              </a:rPr>
              <a:t>Warning</a:t>
            </a:r>
          </a:p>
          <a:p>
            <a:endParaRPr lang="en-US" b="0" u="none">
              <a:solidFill>
                <a:srgbClr val="FF0000"/>
              </a:solidFill>
            </a:endParaRPr>
          </a:p>
          <a:p>
            <a:r>
              <a:rPr lang="en-US" b="0" u="none">
                <a:solidFill>
                  <a:srgbClr val="FF0000"/>
                </a:solidFill>
              </a:rPr>
              <a:t>Product</a:t>
            </a:r>
            <a:r>
              <a:rPr lang="en-US" b="0" u="none" baseline="0">
                <a:solidFill>
                  <a:srgbClr val="FF0000"/>
                </a:solidFill>
              </a:rPr>
              <a:t> identifier = </a:t>
            </a:r>
            <a:r>
              <a:rPr lang="en-US" b="1" u="sng" baseline="0">
                <a:solidFill>
                  <a:srgbClr val="FF0000"/>
                </a:solidFill>
              </a:rPr>
              <a:t>HS85, Batch number: 85L6543</a:t>
            </a:r>
          </a:p>
          <a:p>
            <a:endParaRPr lang="en-US" b="0" u="none" baseline="0">
              <a:solidFill>
                <a:srgbClr val="FF0000"/>
              </a:solidFill>
            </a:endParaRPr>
          </a:p>
          <a:p>
            <a:r>
              <a:rPr lang="en-US" b="0" u="none" baseline="0">
                <a:solidFill>
                  <a:srgbClr val="FF0000"/>
                </a:solidFill>
              </a:rPr>
              <a:t>Hazard statement = </a:t>
            </a:r>
            <a:r>
              <a:rPr lang="en-US" b="1" u="sng" baseline="0">
                <a:solidFill>
                  <a:srgbClr val="FF0000"/>
                </a:solidFill>
              </a:rPr>
              <a:t>Harmful if swallowed</a:t>
            </a:r>
          </a:p>
          <a:p>
            <a:endParaRPr lang="en-US" b="1" u="sng" baseline="0">
              <a:solidFill>
                <a:srgbClr val="FF0000"/>
              </a:solidFill>
            </a:endParaRPr>
          </a:p>
          <a:p>
            <a:r>
              <a:rPr lang="en-US" b="0" u="none" baseline="0">
                <a:solidFill>
                  <a:srgbClr val="FF0000"/>
                </a:solidFill>
              </a:rPr>
              <a:t>Precautionary statements for prevention = </a:t>
            </a:r>
            <a:r>
              <a:rPr lang="en-US" b="1" u="sng" baseline="0">
                <a:solidFill>
                  <a:srgbClr val="FF0000"/>
                </a:solidFill>
              </a:rPr>
              <a:t>Wash hands and face after handling. Do not eat, drink or smoke when using this product.</a:t>
            </a:r>
          </a:p>
          <a:p>
            <a:endParaRPr lang="en-US" b="0" u="none" baseline="0">
              <a:solidFill>
                <a:srgbClr val="FF0000"/>
              </a:solidFill>
            </a:endParaRPr>
          </a:p>
          <a:p>
            <a:r>
              <a:rPr lang="en-US" b="0" u="none" baseline="0">
                <a:solidFill>
                  <a:srgbClr val="FF0000"/>
                </a:solidFill>
              </a:rPr>
              <a:t>Precautionary statements for response = </a:t>
            </a:r>
            <a:r>
              <a:rPr lang="en-US" b="1" u="sng" baseline="0">
                <a:solidFill>
                  <a:srgbClr val="FF0000"/>
                </a:solidFill>
              </a:rPr>
              <a:t>First aid: If swallowed call a doctor if you feel unwell. Rinse mouth.</a:t>
            </a:r>
          </a:p>
          <a:p>
            <a:endParaRPr lang="en-US" b="0" u="none" baseline="0">
              <a:solidFill>
                <a:srgbClr val="FF0000"/>
              </a:solidFill>
            </a:endParaRPr>
          </a:p>
          <a:p>
            <a:r>
              <a:rPr lang="en-US" b="0" u="none" baseline="0">
                <a:solidFill>
                  <a:srgbClr val="FF0000"/>
                </a:solidFill>
              </a:rPr>
              <a:t>Precautionary statements for disposal = </a:t>
            </a:r>
            <a:r>
              <a:rPr lang="en-US" b="1" u="sng" baseline="0">
                <a:solidFill>
                  <a:srgbClr val="FF0000"/>
                </a:solidFill>
              </a:rPr>
              <a:t>Dispose of contents/container in accordance with local, state and federal regulations. </a:t>
            </a:r>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Source</a:t>
            </a:r>
            <a:r>
              <a:rPr lang="en-US" sz="1200" i="1" kern="1200">
                <a:solidFill>
                  <a:schemeClr val="tx1"/>
                </a:solidFill>
                <a:effectLst/>
                <a:latin typeface="+mn-lt"/>
                <a:ea typeface="+mn-ea"/>
                <a:cs typeface="+mn-cs"/>
              </a:rPr>
              <a:t>:  </a:t>
            </a:r>
            <a:r>
              <a:rPr lang="en-US" i="1" baseline="0"/>
              <a:t>Hazard Communication: Small Entity Compliance Guide for Employers That Use Hazardous Chemicals </a:t>
            </a:r>
            <a:r>
              <a:rPr lang="en-US" baseline="0"/>
              <a:t>(2014),  OSHA #3695-03, https://www.osha.gov/Publications/OSHA3695.pdf</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Pictograms </a:t>
            </a:r>
            <a:r>
              <a:rPr lang="en-US" baseline="0"/>
              <a:t>=  </a:t>
            </a:r>
          </a:p>
          <a:p>
            <a:pPr marL="171450" indent="-171450">
              <a:buFont typeface="Arial" panose="020B0604020202020204" pitchFamily="34" charset="0"/>
              <a:buChar char="•"/>
            </a:pPr>
            <a:r>
              <a:rPr lang="en-US" b="1" u="sng" baseline="0">
                <a:solidFill>
                  <a:srgbClr val="FF0000"/>
                </a:solidFill>
              </a:rPr>
              <a:t>Flame (used for flammables, </a:t>
            </a:r>
            <a:r>
              <a:rPr lang="en-US" b="1" u="sng" baseline="0" err="1">
                <a:solidFill>
                  <a:srgbClr val="FF0000"/>
                </a:solidFill>
              </a:rPr>
              <a:t>pyrophorics</a:t>
            </a:r>
            <a:r>
              <a:rPr lang="en-US" b="1" u="sng" baseline="0">
                <a:solidFill>
                  <a:srgbClr val="FF0000"/>
                </a:solidFill>
              </a:rPr>
              <a:t>, self-heating, emits flammable gas, self-</a:t>
            </a:r>
            <a:r>
              <a:rPr lang="en-US" b="1" u="sng" baseline="0" err="1">
                <a:solidFill>
                  <a:srgbClr val="FF0000"/>
                </a:solidFill>
              </a:rPr>
              <a:t>reactives</a:t>
            </a:r>
            <a:r>
              <a:rPr lang="en-US" b="1" u="sng" baseline="0">
                <a:solidFill>
                  <a:srgbClr val="FF0000"/>
                </a:solidFill>
              </a:rPr>
              <a:t>, and organic peroxide hazards)</a:t>
            </a:r>
          </a:p>
          <a:p>
            <a:pPr marL="171450" indent="-171450">
              <a:buFont typeface="Arial" panose="020B0604020202020204" pitchFamily="34" charset="0"/>
              <a:buChar char="•"/>
            </a:pPr>
            <a:r>
              <a:rPr lang="en-US" b="1" u="sng" baseline="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a:solidFill>
                  <a:srgbClr val="FF0000"/>
                </a:solidFill>
              </a:rPr>
              <a:t>Exclamation mark (used for irritants, skin sensitizer, acute toxicity, narcotic effects, respiratory tract irritant, and hazardous to ozone layer hazards)</a:t>
            </a:r>
          </a:p>
          <a:p>
            <a:endParaRPr lang="en-US" b="0" u="none">
              <a:solidFill>
                <a:srgbClr val="FF0000"/>
              </a:solidFill>
            </a:endParaRPr>
          </a:p>
          <a:p>
            <a:r>
              <a:rPr lang="en-US" b="0" u="none">
                <a:solidFill>
                  <a:srgbClr val="FF0000"/>
                </a:solidFill>
              </a:rPr>
              <a:t>Product</a:t>
            </a:r>
            <a:r>
              <a:rPr lang="en-US" b="0" u="none" baseline="0">
                <a:solidFill>
                  <a:srgbClr val="FF0000"/>
                </a:solidFill>
              </a:rPr>
              <a:t> identifier = </a:t>
            </a:r>
            <a:r>
              <a:rPr lang="en-US" b="1" u="sng" baseline="0">
                <a:solidFill>
                  <a:srgbClr val="FF0000"/>
                </a:solidFill>
              </a:rPr>
              <a:t>NOMIXUP 7042012</a:t>
            </a:r>
          </a:p>
          <a:p>
            <a:endParaRPr lang="en-US" b="1" u="sng" baseline="0">
              <a:solidFill>
                <a:srgbClr val="FF0000"/>
              </a:solidFill>
            </a:endParaRPr>
          </a:p>
          <a:p>
            <a:r>
              <a:rPr lang="en-US" b="0" u="none" baseline="0">
                <a:solidFill>
                  <a:srgbClr val="FF0000"/>
                </a:solidFill>
              </a:rPr>
              <a:t>Company = </a:t>
            </a:r>
            <a:r>
              <a:rPr lang="en-US" b="1" u="sng" baseline="0">
                <a:solidFill>
                  <a:srgbClr val="FF0000"/>
                </a:solidFill>
              </a:rPr>
              <a:t>XYZ Chemical Company</a:t>
            </a:r>
          </a:p>
          <a:p>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Pictograms </a:t>
            </a:r>
            <a:r>
              <a:rPr lang="en-US" baseline="0"/>
              <a:t>=  </a:t>
            </a:r>
          </a:p>
          <a:p>
            <a:pPr marL="171450" indent="-171450">
              <a:buFont typeface="Arial" panose="020B0604020202020204" pitchFamily="34" charset="0"/>
              <a:buChar char="•"/>
            </a:pPr>
            <a:r>
              <a:rPr lang="en-US" b="1" u="sng" baseline="0">
                <a:solidFill>
                  <a:srgbClr val="FF0000"/>
                </a:solidFill>
              </a:rPr>
              <a:t>Flame over circle (used for oxidizer hazards)</a:t>
            </a:r>
          </a:p>
          <a:p>
            <a:pPr marL="171450" indent="-171450">
              <a:buFont typeface="Arial" panose="020B0604020202020204" pitchFamily="34" charset="0"/>
              <a:buChar char="•"/>
            </a:pPr>
            <a:r>
              <a:rPr lang="en-US" b="1" u="sng" baseline="0">
                <a:solidFill>
                  <a:srgbClr val="FF0000"/>
                </a:solidFill>
              </a:rPr>
              <a:t>Corrosion (used for skin corrosion burns, eye damage, and corrosive to metals hazards)</a:t>
            </a:r>
          </a:p>
          <a:p>
            <a:endParaRPr lang="en-US" b="0" u="none">
              <a:solidFill>
                <a:srgbClr val="FF0000"/>
              </a:solidFill>
            </a:endParaRPr>
          </a:p>
          <a:p>
            <a:endParaRPr lang="en-US" b="1" u="sng" baseline="0">
              <a:solidFill>
                <a:srgbClr val="FF0000"/>
              </a:solidFill>
            </a:endParaRPr>
          </a:p>
          <a:p>
            <a:endParaRPr lang="en-US" b="0" u="none" baseline="0">
              <a:solidFill>
                <a:srgbClr val="FF0000"/>
              </a:solidFill>
            </a:endParaRPr>
          </a:p>
          <a:p>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05880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Safety Data Sheets </a:t>
            </a:r>
            <a:r>
              <a:rPr lang="en-US" baseline="0"/>
              <a:t>(2012), OSHA Brief DSG BR-3514, https://www.osha.gov/Publications/OSHA3514.html </a:t>
            </a:r>
          </a:p>
          <a:p>
            <a:endParaRPr lang="en-US" baseline="0"/>
          </a:p>
          <a:p>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Safety Data Sheets </a:t>
            </a:r>
            <a:r>
              <a:rPr lang="en-US" baseline="0"/>
              <a:t>(2012), OSHA Brief DSG BR-3514, https://www.osha.gov/Publications/OSHA3514.html </a:t>
            </a:r>
          </a:p>
          <a:p>
            <a:endParaRPr lang="en-US" baseline="0"/>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a:p>
          <a:p>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Labels and Pictograms </a:t>
            </a:r>
            <a:r>
              <a:rPr lang="en-US" baseline="0"/>
              <a:t>(2013), OSHA Brief DSG BR-3636, https://www.osha.gov/Publications/OSHA3636.pdf</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38458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98D22-001C-4CC6-9C5B-89037C500AD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15663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98D22-001C-4CC6-9C5B-89037C500AD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5460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98D22-001C-4CC6-9C5B-89037C500AD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297188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98D22-001C-4CC6-9C5B-89037C500AD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205315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A98D22-001C-4CC6-9C5B-89037C500AD0}"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5537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A98D22-001C-4CC6-9C5B-89037C500AD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192905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A98D22-001C-4CC6-9C5B-89037C500AD0}"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376388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A98D22-001C-4CC6-9C5B-89037C500AD0}"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67633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98D22-001C-4CC6-9C5B-89037C500AD0}"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29007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98D22-001C-4CC6-9C5B-89037C500AD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114244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98D22-001C-4CC6-9C5B-89037C500AD0}"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F6C-E891-489F-8266-051B39785C9A}" type="slidenum">
              <a:rPr lang="en-US" smtClean="0"/>
              <a:t>‹#›</a:t>
            </a:fld>
            <a:endParaRPr lang="en-US"/>
          </a:p>
        </p:txBody>
      </p:sp>
    </p:spTree>
    <p:extLst>
      <p:ext uri="{BB962C8B-B14F-4D97-AF65-F5344CB8AC3E}">
        <p14:creationId xmlns:p14="http://schemas.microsoft.com/office/powerpoint/2010/main" val="377479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98D22-001C-4CC6-9C5B-89037C500AD0}"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14F6C-E891-489F-8266-051B39785C9A}" type="slidenum">
              <a:rPr lang="en-US" smtClean="0"/>
              <a:t>‹#›</a:t>
            </a:fld>
            <a:endParaRPr lang="en-US"/>
          </a:p>
        </p:txBody>
      </p:sp>
    </p:spTree>
    <p:extLst>
      <p:ext uri="{BB962C8B-B14F-4D97-AF65-F5344CB8AC3E}">
        <p14:creationId xmlns:p14="http://schemas.microsoft.com/office/powerpoint/2010/main" val="3210664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DE4E6A-7AC5-4CB3-96DE-35122B3B360F}"/>
              </a:ext>
            </a:extLst>
          </p:cNvPr>
          <p:cNvSpPr txBox="1"/>
          <p:nvPr/>
        </p:nvSpPr>
        <p:spPr>
          <a:xfrm>
            <a:off x="989159" y="1395255"/>
            <a:ext cx="7165681" cy="133882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New Hire Training</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dirty="0">
                <a:solidFill>
                  <a:prstClr val="black"/>
                </a:solidFill>
                <a:latin typeface="Calibri" panose="020F0502020204030204"/>
                <a:ea typeface="ＭＳ Ｐゴシック" panose="020B0600070205080204" pitchFamily="34" charset="-128"/>
              </a:rPr>
              <a:t>Hazard Communication Program</a:t>
            </a:r>
            <a:endParaRPr kumimoji="0" lang="en-US" sz="4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2" name="Picture 1"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0548" y="3033656"/>
            <a:ext cx="2102903" cy="619255"/>
          </a:xfrm>
          <a:prstGeom prst="rect">
            <a:avLst/>
          </a:prstGeom>
          <a:noFill/>
          <a:ln>
            <a:noFill/>
          </a:ln>
        </p:spPr>
      </p:pic>
    </p:spTree>
    <p:extLst>
      <p:ext uri="{BB962C8B-B14F-4D97-AF65-F5344CB8AC3E}">
        <p14:creationId xmlns:p14="http://schemas.microsoft.com/office/powerpoint/2010/main" val="26609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a:t>Hazard Communication Program</a:t>
            </a:r>
          </a:p>
        </p:txBody>
      </p:sp>
      <p:sp>
        <p:nvSpPr>
          <p:cNvPr id="3" name="Content Placeholder 2"/>
          <p:cNvSpPr>
            <a:spLocks noGrp="1"/>
          </p:cNvSpPr>
          <p:nvPr>
            <p:ph idx="1"/>
          </p:nvPr>
        </p:nvSpPr>
        <p:spPr>
          <a:xfrm>
            <a:off x="571500" y="990600"/>
            <a:ext cx="8001000" cy="3700351"/>
          </a:xfrm>
        </p:spPr>
        <p:txBody>
          <a:bodyPr/>
          <a:lstStyle/>
          <a:p>
            <a:pPr marL="0" indent="0">
              <a:buNone/>
            </a:pPr>
            <a:r>
              <a:rPr lang="en-US"/>
              <a:t>Requirements for </a:t>
            </a:r>
            <a:r>
              <a:rPr lang="en-US" b="1"/>
              <a:t>workplace</a:t>
            </a:r>
            <a:r>
              <a:rPr lang="en-US"/>
              <a:t> </a:t>
            </a:r>
            <a:r>
              <a:rPr lang="en-US" b="1"/>
              <a:t>labels:</a:t>
            </a:r>
          </a:p>
          <a:p>
            <a:r>
              <a:rPr lang="en-US" sz="2800"/>
              <a:t>Employers can create own labeling system that works for their workplace/employees</a:t>
            </a:r>
          </a:p>
          <a:p>
            <a:r>
              <a:rPr lang="en-US" sz="2800"/>
              <a:t>Can choose same label required for shipped containers or alternative labels as long as they provide general information about hazards</a:t>
            </a:r>
          </a:p>
          <a:p>
            <a:r>
              <a:rPr lang="en-US" sz="2800"/>
              <a:t>Train employees to understand </a:t>
            </a:r>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5257800"/>
          </a:xfrm>
        </p:spPr>
        <p:txBody>
          <a:bodyPr>
            <a:normAutofit lnSpcReduction="10000"/>
          </a:bodyPr>
          <a:lstStyle/>
          <a:p>
            <a:pPr marL="57150" indent="0">
              <a:buNone/>
            </a:pPr>
            <a:r>
              <a:rPr lang="en-US" sz="3500" dirty="0"/>
              <a:t>Training requirements:</a:t>
            </a:r>
          </a:p>
          <a:p>
            <a:r>
              <a:rPr lang="en-US" sz="2800" dirty="0"/>
              <a:t>Train employees on </a:t>
            </a:r>
            <a:br>
              <a:rPr lang="en-US" sz="2800" dirty="0"/>
            </a:br>
            <a:r>
              <a:rPr lang="en-US" sz="2800" dirty="0"/>
              <a:t>hazardous chemicals </a:t>
            </a:r>
            <a:br>
              <a:rPr lang="en-US" sz="2800" dirty="0"/>
            </a:br>
            <a:r>
              <a:rPr lang="en-US" sz="2800" dirty="0"/>
              <a:t>in their work area</a:t>
            </a:r>
          </a:p>
          <a:p>
            <a:pPr lvl="1"/>
            <a:r>
              <a:rPr lang="en-US" sz="2400" dirty="0"/>
              <a:t>Before initial assignment</a:t>
            </a:r>
          </a:p>
          <a:p>
            <a:pPr lvl="1"/>
            <a:r>
              <a:rPr lang="en-US" sz="2400" dirty="0"/>
              <a:t>When new hazards are introduced</a:t>
            </a:r>
          </a:p>
          <a:p>
            <a:pPr lvl="1"/>
            <a:r>
              <a:rPr lang="en-US" sz="2400" dirty="0"/>
              <a:t>Non-routine tasks</a:t>
            </a:r>
          </a:p>
          <a:p>
            <a:r>
              <a:rPr lang="en-US" sz="2800" dirty="0"/>
              <a:t>Include in training</a:t>
            </a:r>
          </a:p>
          <a:p>
            <a:pPr lvl="1"/>
            <a:r>
              <a:rPr lang="en-US" sz="2600" dirty="0"/>
              <a:t>Methods/observations to determine presence/release of chemical in work area</a:t>
            </a:r>
          </a:p>
          <a:p>
            <a:pPr lvl="1"/>
            <a:r>
              <a:rPr lang="en-US" sz="2600" dirty="0"/>
              <a:t>Hazards of chemicals</a:t>
            </a:r>
          </a:p>
          <a:p>
            <a:pPr lvl="1"/>
            <a:r>
              <a:rPr lang="en-US" sz="2600" dirty="0"/>
              <a:t>Appropriate protective measures</a:t>
            </a:r>
          </a:p>
          <a:p>
            <a:pPr lvl="1"/>
            <a:r>
              <a:rPr lang="en-US" sz="2600" dirty="0"/>
              <a:t>Where and how to obtain additional information</a:t>
            </a:r>
            <a:endParaRPr lang="en-US" sz="20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a:t>Source: OSHA</a:t>
            </a:r>
          </a:p>
        </p:txBody>
      </p:sp>
      <p:sp>
        <p:nvSpPr>
          <p:cNvPr id="7" name="Title 1"/>
          <p:cNvSpPr>
            <a:spLocks noGrp="1"/>
          </p:cNvSpPr>
          <p:nvPr>
            <p:ph type="title"/>
          </p:nvPr>
        </p:nvSpPr>
        <p:spPr>
          <a:xfrm>
            <a:off x="228600" y="152400"/>
            <a:ext cx="8686800" cy="838200"/>
          </a:xfrm>
        </p:spPr>
        <p:txBody>
          <a:bodyPr>
            <a:normAutofit/>
          </a:bodyPr>
          <a:lstStyle/>
          <a:p>
            <a:r>
              <a:rPr lang="en-US"/>
              <a:t>Hazard Communication Program</a:t>
            </a:r>
          </a:p>
        </p:txBody>
      </p:sp>
    </p:spTree>
    <p:extLst>
      <p:ext uri="{BB962C8B-B14F-4D97-AF65-F5344CB8AC3E}">
        <p14:creationId xmlns:p14="http://schemas.microsoft.com/office/powerpoint/2010/main" val="282252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26" y="1252827"/>
            <a:ext cx="4724400" cy="4495801"/>
          </a:xfrm>
        </p:spPr>
        <p:txBody>
          <a:bodyPr/>
          <a:lstStyle/>
          <a:p>
            <a:pPr marL="0" indent="0">
              <a:buNone/>
            </a:pPr>
            <a:r>
              <a:rPr lang="en-US"/>
              <a:t>Types of labels:</a:t>
            </a:r>
          </a:p>
          <a:p>
            <a:r>
              <a:rPr lang="en-US" sz="2800"/>
              <a:t>HCS shipping labels</a:t>
            </a:r>
          </a:p>
          <a:p>
            <a:r>
              <a:rPr lang="en-US" sz="2800"/>
              <a:t>HCS workplace labels</a:t>
            </a:r>
          </a:p>
          <a:p>
            <a:r>
              <a:rPr lang="en-US" sz="2800"/>
              <a:t>NFPA 704 labels</a:t>
            </a:r>
          </a:p>
          <a:p>
            <a:r>
              <a:rPr lang="en-US" sz="2800"/>
              <a:t>HMIS labels</a:t>
            </a:r>
          </a:p>
          <a:p>
            <a:r>
              <a:rPr lang="en-US" sz="2800"/>
              <a:t>DOT shipping labels, placarding, and markings</a:t>
            </a:r>
          </a:p>
        </p:txBody>
      </p:sp>
      <p:sp>
        <p:nvSpPr>
          <p:cNvPr id="4" name="Title 1"/>
          <p:cNvSpPr>
            <a:spLocks noGrp="1"/>
          </p:cNvSpPr>
          <p:nvPr>
            <p:ph type="title"/>
          </p:nvPr>
        </p:nvSpPr>
        <p:spPr>
          <a:xfrm>
            <a:off x="457200" y="152400"/>
            <a:ext cx="8229600" cy="762000"/>
          </a:xfrm>
        </p:spPr>
        <p:txBody>
          <a:bodyPr>
            <a:normAutofit/>
          </a:bodyPr>
          <a:lstStyle/>
          <a:p>
            <a:r>
              <a:rPr lang="en-US"/>
              <a:t>Hazard Communication Labels</a:t>
            </a:r>
          </a:p>
        </p:txBody>
      </p:sp>
      <p:grpSp>
        <p:nvGrpSpPr>
          <p:cNvPr id="2" name="Group 1"/>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a:t>Source of graphics: OSHA</a:t>
            </a:r>
          </a:p>
        </p:txBody>
      </p:sp>
    </p:spTree>
    <p:extLst>
      <p:ext uri="{BB962C8B-B14F-4D97-AF65-F5344CB8AC3E}">
        <p14:creationId xmlns:p14="http://schemas.microsoft.com/office/powerpoint/2010/main" val="325130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How the hazardous chemical is identified</a:t>
            </a: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Contact information of responsible party</a:t>
            </a:r>
          </a:p>
        </p:txBody>
      </p:sp>
      <p:sp>
        <p:nvSpPr>
          <p:cNvPr id="9" name="Donut 8"/>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p>
        </p:txBody>
      </p:sp>
      <p:sp>
        <p:nvSpPr>
          <p:cNvPr id="8" name="Donut 7"/>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53405"/>
            <a:ext cx="4343400" cy="1910726"/>
          </a:xfrm>
        </p:spPr>
        <p:txBody>
          <a:bodyPr>
            <a:normAutofit/>
          </a:bodyPr>
          <a:lstStyle/>
          <a:p>
            <a:r>
              <a:rPr lang="en-US" dirty="0"/>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Flame</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p:cNvGrpSpPr/>
          <p:nvPr/>
        </p:nvGrpSpPr>
        <p:grpSpPr>
          <a:xfrm>
            <a:off x="785076" y="217238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grpSp>
        <p:nvGrpSpPr>
          <p:cNvPr id="7" name="Group 6"/>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Exploding Bomb</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a:latin typeface="Tahoma" panose="020B0604030504040204" pitchFamily="34" charset="0"/>
                  <a:ea typeface="Tahoma" panose="020B0604030504040204" pitchFamily="34" charset="0"/>
                  <a:cs typeface="Tahoma" panose="020B0604030504040204" pitchFamily="34" charset="0"/>
                </a:rPr>
                <a:t>Not regulated by OSHA</a:t>
              </a:r>
            </a:p>
          </p:txBody>
        </p:sp>
      </p:grpSp>
      <p:grpSp>
        <p:nvGrpSpPr>
          <p:cNvPr id="5" name="Group 4"/>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Skull and Crossbones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231913" y="1101631"/>
            <a:ext cx="3048000" cy="2819400"/>
          </a:xfrm>
          <a:prstGeom prst="borderCallout1">
            <a:avLst>
              <a:gd name="adj1" fmla="val 42738"/>
              <a:gd name="adj2" fmla="val 100291"/>
              <a:gd name="adj3" fmla="val 92944"/>
              <a:gd name="adj4" fmla="val 1114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
        <p:nvSpPr>
          <p:cNvPr id="9" name="Line Callout 1 8"/>
          <p:cNvSpPr/>
          <p:nvPr/>
        </p:nvSpPr>
        <p:spPr>
          <a:xfrm>
            <a:off x="5638800" y="971169"/>
            <a:ext cx="3276600" cy="3080324"/>
          </a:xfrm>
          <a:prstGeom prst="borderCallout1">
            <a:avLst>
              <a:gd name="adj1" fmla="val 52008"/>
              <a:gd name="adj2" fmla="val -409"/>
              <a:gd name="adj3" fmla="val 103046"/>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p>
        </p:txBody>
      </p:sp>
      <p:sp>
        <p:nvSpPr>
          <p:cNvPr id="10" name="Donut 9"/>
          <p:cNvSpPr/>
          <p:nvPr/>
        </p:nvSpPr>
        <p:spPr>
          <a:xfrm>
            <a:off x="2209816" y="3716585"/>
            <a:ext cx="4572000" cy="797684"/>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838232" y="4126730"/>
            <a:ext cx="7467536" cy="1008796"/>
          </a:xfrm>
          <a:prstGeom prst="donut">
            <a:avLst>
              <a:gd name="adj" fmla="val 64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033388"/>
            <a:ext cx="7391400" cy="3390901"/>
          </a:xfrm>
        </p:spPr>
        <p:txBody>
          <a:bodyPr/>
          <a:lstStyle/>
          <a:p>
            <a:r>
              <a:rPr lang="en-US" sz="2800"/>
              <a:t>Alternative workplace labels:</a:t>
            </a:r>
          </a:p>
          <a:p>
            <a:pPr lvl="1"/>
            <a:r>
              <a:rPr lang="en-US" sz="2400"/>
              <a:t>Permitted for workplace labels</a:t>
            </a:r>
          </a:p>
          <a:p>
            <a:pPr lvl="1"/>
            <a:r>
              <a:rPr lang="en-US" sz="2400"/>
              <a:t>Must provide at least general information regarding hazards of chemicals</a:t>
            </a:r>
          </a:p>
          <a:p>
            <a:pPr lvl="1"/>
            <a:r>
              <a:rPr lang="en-US" sz="2400"/>
              <a:t>Hazard warnings or pictograms that conflict with HCS label elements cannot be used</a:t>
            </a:r>
          </a:p>
          <a:p>
            <a:pPr lvl="1"/>
            <a:r>
              <a:rPr lang="en-US" sz="2400"/>
              <a:t>Examples: NFPA 704 and HMIS</a:t>
            </a:r>
          </a:p>
          <a:p>
            <a:endParaRPr lang="en-US"/>
          </a:p>
        </p:txBody>
      </p:sp>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250" t="35937" r="37375" b="35548"/>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a:t>Source: OSHA</a:t>
            </a:r>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a:t>Source: TEEX</a:t>
            </a:r>
          </a:p>
        </p:txBody>
      </p:sp>
    </p:spTree>
    <p:extLst>
      <p:ext uri="{BB962C8B-B14F-4D97-AF65-F5344CB8AC3E}">
        <p14:creationId xmlns:p14="http://schemas.microsoft.com/office/powerpoint/2010/main" val="91209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66366"/>
          </a:xfrm>
        </p:spPr>
        <p:txBody>
          <a:bodyPr>
            <a:normAutofit fontScale="90000"/>
          </a:bodyPr>
          <a:lstStyle/>
          <a:p>
            <a:r>
              <a:rPr lang="en-US" dirty="0"/>
              <a:t>Employer Responsibilities</a:t>
            </a:r>
          </a:p>
        </p:txBody>
      </p:sp>
      <p:sp>
        <p:nvSpPr>
          <p:cNvPr id="3" name="Content Placeholder 2"/>
          <p:cNvSpPr>
            <a:spLocks noGrp="1"/>
          </p:cNvSpPr>
          <p:nvPr>
            <p:ph idx="1"/>
          </p:nvPr>
        </p:nvSpPr>
        <p:spPr>
          <a:xfrm>
            <a:off x="800100" y="1317289"/>
            <a:ext cx="7543800" cy="5013427"/>
          </a:xfrm>
        </p:spPr>
        <p:txBody>
          <a:bodyPr>
            <a:normAutofit fontScale="92500" lnSpcReduction="20000"/>
          </a:bodyPr>
          <a:lstStyle/>
          <a:p>
            <a:pPr marL="0" indent="0">
              <a:buNone/>
            </a:pPr>
            <a:r>
              <a:rPr lang="en-US" dirty="0"/>
              <a:t>Employer responsibilities under the Hazard Communication Standard (HCS):</a:t>
            </a:r>
          </a:p>
          <a:p>
            <a:r>
              <a:rPr lang="en-US" sz="2800" dirty="0"/>
              <a:t>Ensure labels are on incoming </a:t>
            </a:r>
            <a:r>
              <a:rPr lang="en-US" dirty="0"/>
              <a:t>containers</a:t>
            </a:r>
            <a:r>
              <a:rPr lang="en-US" sz="2800" dirty="0"/>
              <a:t> and not defaced</a:t>
            </a:r>
          </a:p>
          <a:p>
            <a:r>
              <a:rPr lang="en-US" sz="2800" dirty="0"/>
              <a:t>Maintain SDSs from shipments</a:t>
            </a:r>
          </a:p>
          <a:p>
            <a:r>
              <a:rPr lang="en-US" sz="2800" dirty="0"/>
              <a:t>Obtain SDSs if not received</a:t>
            </a:r>
          </a:p>
          <a:p>
            <a:r>
              <a:rPr lang="en-US" sz="2800" dirty="0"/>
              <a:t>Ensure SDSs are readily accessible</a:t>
            </a:r>
          </a:p>
          <a:p>
            <a:r>
              <a:rPr lang="en-US" sz="2800" dirty="0"/>
              <a:t>Ensure chemicals in workplace are properly labeled, tagged, or marked</a:t>
            </a:r>
          </a:p>
          <a:p>
            <a:r>
              <a:rPr lang="en-US" sz="2800" dirty="0"/>
              <a:t>Provide information and training to employees</a:t>
            </a:r>
          </a:p>
          <a:p>
            <a:r>
              <a:rPr lang="en-US" sz="2800" dirty="0"/>
              <a:t>Provide information/access for employees in multi-employer workplaces</a:t>
            </a:r>
          </a:p>
          <a:p>
            <a:r>
              <a:rPr lang="en-US" sz="2800" dirty="0"/>
              <a:t>Develop, implement, and maintain a written hazard communication program</a:t>
            </a:r>
          </a:p>
          <a:p>
            <a:pPr marL="571500" indent="-457200"/>
            <a:endParaRPr lang="en-US" sz="2800" dirty="0">
              <a:solidFill>
                <a:srgbClr val="FF0000"/>
              </a:solidFill>
            </a:endParaRPr>
          </a:p>
        </p:txBody>
      </p:sp>
    </p:spTree>
    <p:extLst>
      <p:ext uri="{BB962C8B-B14F-4D97-AF65-F5344CB8AC3E}">
        <p14:creationId xmlns:p14="http://schemas.microsoft.com/office/powerpoint/2010/main" val="28179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pic>
        <p:nvPicPr>
          <p:cNvPr id="12" name="Picture 2" descr="C:\Users\Brenda K. Hawkey\Desktop\A Business JAN 2016\Mid Am 2016\PROGRAMS\OTI Developed Course GI\pics Source\Label 2 OS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a:t>Source: OSHA</a:t>
            </a:r>
          </a:p>
        </p:txBody>
      </p:sp>
    </p:spTree>
    <p:extLst>
      <p:ext uri="{BB962C8B-B14F-4D97-AF65-F5344CB8AC3E}">
        <p14:creationId xmlns:p14="http://schemas.microsoft.com/office/powerpoint/2010/main" val="96066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a:t>Source: OSHA</a:t>
            </a:r>
          </a:p>
        </p:txBody>
      </p:sp>
      <p:pic>
        <p:nvPicPr>
          <p:cNvPr id="5" name="Picture 4"/>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a:t>Source: OSHA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BA686F-C36B-7B48-40DA-1AD7761A792D}"/>
              </a:ext>
            </a:extLst>
          </p:cNvPr>
          <p:cNvSpPr txBox="1"/>
          <p:nvPr/>
        </p:nvSpPr>
        <p:spPr>
          <a:xfrm>
            <a:off x="512956" y="1308909"/>
            <a:ext cx="8173844" cy="3785652"/>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a:t>
            </a:r>
            <a:r>
              <a:rPr lang="en-US" sz="1600">
                <a:effectLst/>
                <a:latin typeface="Times New Roman"/>
                <a:ea typeface="Calibri" panose="020F0502020204030204" pitchFamily="34" charset="0"/>
                <a:cs typeface="Times New Roman"/>
              </a:rPr>
              <a:t>. March 2025</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255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7640"/>
          </a:xfrm>
        </p:spPr>
        <p:txBody>
          <a:bodyPr>
            <a:normAutofit fontScale="90000"/>
          </a:bodyPr>
          <a:lstStyle/>
          <a:p>
            <a:r>
              <a:rPr lang="en-US" dirty="0"/>
              <a:t>Employer Responsibilities</a:t>
            </a:r>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a:t>How hazard communication works:</a:t>
            </a:r>
            <a:endParaRPr lang="en-US" sz="2800"/>
          </a:p>
          <a:p>
            <a:pPr marL="571500" indent="-457200"/>
            <a:endParaRPr lang="en-US" sz="280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461" t="13866" r="6370" b="10855"/>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a:t>Requirements for a written program:</a:t>
            </a:r>
          </a:p>
          <a:p>
            <a:r>
              <a:rPr lang="en-US" sz="2800"/>
              <a:t>Develop, implement, and maintain a written hazard communication program</a:t>
            </a:r>
          </a:p>
          <a:p>
            <a:r>
              <a:rPr lang="en-US" sz="2800"/>
              <a:t>Main intent is to ensure compliance with standard in a systematic way that coordinates all elements</a:t>
            </a:r>
            <a:endParaRPr lang="en-US" sz="2000">
              <a:solidFill>
                <a:srgbClr val="FF0000"/>
              </a:solidFill>
            </a:endParaRPr>
          </a:p>
          <a:p>
            <a:pPr marL="0" indent="0">
              <a:buNone/>
            </a:pPr>
            <a:endParaRPr lang="en-US"/>
          </a:p>
        </p:txBody>
      </p:sp>
    </p:spTree>
    <p:extLst>
      <p:ext uri="{BB962C8B-B14F-4D97-AF65-F5344CB8AC3E}">
        <p14:creationId xmlns:p14="http://schemas.microsoft.com/office/powerpoint/2010/main" val="2867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dirty="0"/>
              <a:t>Components of written program:</a:t>
            </a:r>
          </a:p>
          <a:p>
            <a:r>
              <a:rPr lang="en-US" sz="2800" dirty="0"/>
              <a:t>Lists of hazardous chemicals present at worksite </a:t>
            </a:r>
          </a:p>
          <a:p>
            <a:r>
              <a:rPr lang="en-US" sz="2800" dirty="0"/>
              <a:t>Availability of SDSs to employees and downstream employers </a:t>
            </a:r>
          </a:p>
          <a:p>
            <a:r>
              <a:rPr lang="en-US" sz="2800" dirty="0"/>
              <a:t>Labeling of chemical containers</a:t>
            </a:r>
          </a:p>
          <a:p>
            <a:r>
              <a:rPr lang="en-US" sz="2800" dirty="0"/>
              <a:t>Training programs regarding hazards of chemicals and protective measures</a:t>
            </a:r>
          </a:p>
          <a:p>
            <a:r>
              <a:rPr lang="en-US" dirty="0">
                <a:effectLst/>
                <a:latin typeface="Calibri" panose="020F0502020204030204" pitchFamily="34" charset="0"/>
                <a:ea typeface="Calibri" panose="020F0502020204030204" pitchFamily="34" charset="0"/>
              </a:rPr>
              <a:t>Emergency procedures in the event of a chemical spill or release</a:t>
            </a:r>
          </a:p>
          <a:p>
            <a:endParaRPr lang="en-US" sz="2000" dirty="0">
              <a:solidFill>
                <a:srgbClr val="FF0000"/>
              </a:solidFill>
            </a:endParaRPr>
          </a:p>
          <a:p>
            <a:pPr marL="0" indent="0">
              <a:buNone/>
            </a:pPr>
            <a:endParaRPr lang="en-US" dirty="0"/>
          </a:p>
        </p:txBody>
      </p:sp>
    </p:spTree>
    <p:extLst>
      <p:ext uri="{BB962C8B-B14F-4D97-AF65-F5344CB8AC3E}">
        <p14:creationId xmlns:p14="http://schemas.microsoft.com/office/powerpoint/2010/main" val="339037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a:t>Safety data sheet (SDS):</a:t>
            </a:r>
          </a:p>
          <a:p>
            <a:r>
              <a:rPr lang="en-US" sz="2800"/>
              <a:t>Available and accessible to workers</a:t>
            </a:r>
          </a:p>
          <a:p>
            <a:r>
              <a:rPr lang="en-US" sz="2800"/>
              <a:t>Required for all hazardous chemical used</a:t>
            </a:r>
          </a:p>
          <a:p>
            <a:r>
              <a:rPr lang="en-US" sz="2800"/>
              <a:t>Do not use hazardous chemicals if there is no SDS available</a:t>
            </a:r>
          </a:p>
          <a:p>
            <a:r>
              <a:rPr lang="en-US" sz="2800"/>
              <a:t>16-section format</a:t>
            </a:r>
            <a:endParaRPr lang="en-US" sz="2000">
              <a:solidFill>
                <a:srgbClr val="FF0000"/>
              </a:solidFill>
            </a:endParaRPr>
          </a:p>
          <a:p>
            <a:pPr marL="571500" indent="-457200"/>
            <a:endParaRPr lang="en-US" sz="2000">
              <a:solidFill>
                <a:srgbClr val="FF0000"/>
              </a:solidFill>
            </a:endParaRPr>
          </a:p>
          <a:p>
            <a:pPr marL="0" indent="0">
              <a:buNone/>
            </a:pPr>
            <a:endParaRPr lang="en-US"/>
          </a:p>
        </p:txBody>
      </p:sp>
      <p:grpSp>
        <p:nvGrpSpPr>
          <p:cNvPr id="6" name="Group 5"/>
          <p:cNvGrpSpPr/>
          <p:nvPr/>
        </p:nvGrpSpPr>
        <p:grpSpPr>
          <a:xfrm>
            <a:off x="4610100" y="3446585"/>
            <a:ext cx="3657600" cy="2403342"/>
            <a:chOff x="457200" y="2700264"/>
            <a:chExt cx="4648200" cy="305424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42227"/>
            <a:stretch/>
          </p:blipFill>
          <p:spPr>
            <a:xfrm>
              <a:off x="1101969" y="3227570"/>
              <a:ext cx="3733800" cy="1633037"/>
            </a:xfrm>
            <a:prstGeom prst="rect">
              <a:avLst/>
            </a:prstGeom>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71655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6553200" cy="4648200"/>
          </a:xfrm>
        </p:spPr>
        <p:txBody>
          <a:bodyPr>
            <a:normAutofit/>
          </a:bodyPr>
          <a:lstStyle/>
          <a:p>
            <a:pPr marL="57150" indent="0">
              <a:buNone/>
            </a:pPr>
            <a:r>
              <a:rPr lang="en-US"/>
              <a:t>SDS documentation:</a:t>
            </a:r>
          </a:p>
          <a:p>
            <a:r>
              <a:rPr lang="en-US" sz="2800"/>
              <a:t>Designate person(s) responsible for obtaining and maintaining SDSs</a:t>
            </a:r>
          </a:p>
          <a:p>
            <a:r>
              <a:rPr lang="en-US" sz="2800"/>
              <a:t>Describe how SDSs are </a:t>
            </a:r>
            <a:br>
              <a:rPr lang="en-US" sz="2800"/>
            </a:br>
            <a:r>
              <a:rPr lang="en-US" sz="2800"/>
              <a:t>maintained and how </a:t>
            </a:r>
            <a:br>
              <a:rPr lang="en-US" sz="2800"/>
            </a:br>
            <a:r>
              <a:rPr lang="en-US" sz="2800"/>
              <a:t>employees can access them</a:t>
            </a:r>
          </a:p>
          <a:p>
            <a:r>
              <a:rPr lang="en-US" sz="2800"/>
              <a:t>Procedures if SDS is not </a:t>
            </a:r>
            <a:br>
              <a:rPr lang="en-US" sz="2800"/>
            </a:br>
            <a:r>
              <a:rPr lang="en-US" sz="2800"/>
              <a:t>received with first shipment</a:t>
            </a:r>
          </a:p>
          <a:p>
            <a:r>
              <a:rPr lang="en-US" sz="2800"/>
              <a:t>Must have SDS for each chemical; train workers on SDS format and use</a:t>
            </a:r>
            <a:endParaRPr lang="en-US" sz="2000">
              <a:solidFill>
                <a:srgbClr val="FF0000"/>
              </a:solidFill>
            </a:endParaRPr>
          </a:p>
          <a:p>
            <a:pPr marL="571500" indent="-457200"/>
            <a:endParaRPr lang="en-US" sz="2000">
              <a:solidFill>
                <a:srgbClr val="FF0000"/>
              </a:solidFill>
            </a:endParaRPr>
          </a:p>
          <a:p>
            <a:pPr marL="0" indent="0">
              <a:buNone/>
            </a:pPr>
            <a:endParaRPr lang="en-US"/>
          </a:p>
        </p:txBody>
      </p:sp>
      <p:sp>
        <p:nvSpPr>
          <p:cNvPr id="5" name="TextBox 4"/>
          <p:cNvSpPr txBox="1"/>
          <p:nvPr/>
        </p:nvSpPr>
        <p:spPr>
          <a:xfrm>
            <a:off x="7672754" y="4769078"/>
            <a:ext cx="1066800" cy="215444"/>
          </a:xfrm>
          <a:prstGeom prst="rect">
            <a:avLst/>
          </a:prstGeom>
          <a:noFill/>
        </p:spPr>
        <p:txBody>
          <a:bodyPr wrap="square" rtlCol="0">
            <a:spAutoFit/>
          </a:bodyPr>
          <a:lstStyle/>
          <a:p>
            <a:pPr algn="r"/>
            <a:r>
              <a:rPr lang="en-US" sz="800"/>
              <a:t>Source: OSHA</a:t>
            </a:r>
          </a:p>
        </p:txBody>
      </p:sp>
      <p:pic>
        <p:nvPicPr>
          <p:cNvPr id="6" name="Picture 5"/>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5600" y="2362200"/>
            <a:ext cx="2026920" cy="2514600"/>
          </a:xfrm>
          <a:prstGeom prst="rect">
            <a:avLst/>
          </a:prstGeom>
        </p:spPr>
      </p:pic>
    </p:spTree>
    <p:extLst>
      <p:ext uri="{BB962C8B-B14F-4D97-AF65-F5344CB8AC3E}">
        <p14:creationId xmlns:p14="http://schemas.microsoft.com/office/powerpoint/2010/main" val="235207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7239000" cy="4639992"/>
          </a:xfrm>
        </p:spPr>
        <p:txBody>
          <a:bodyPr>
            <a:normAutofit/>
          </a:bodyPr>
          <a:lstStyle/>
          <a:p>
            <a:pPr marL="57150" indent="0">
              <a:buNone/>
            </a:pPr>
            <a:r>
              <a:rPr lang="en-US"/>
              <a:t>Labeling:</a:t>
            </a:r>
          </a:p>
          <a:p>
            <a:pPr>
              <a:buClr>
                <a:schemeClr val="tx1"/>
              </a:buClr>
            </a:pPr>
            <a:r>
              <a:rPr lang="en-US" sz="2800"/>
              <a:t>All containers of hazardous materials must be labeled</a:t>
            </a:r>
          </a:p>
          <a:p>
            <a:pPr>
              <a:buClr>
                <a:schemeClr val="tx1"/>
              </a:buClr>
            </a:pPr>
            <a:r>
              <a:rPr lang="en-US" sz="2800"/>
              <a:t>Immediate warning</a:t>
            </a:r>
          </a:p>
          <a:p>
            <a:pPr>
              <a:buClr>
                <a:schemeClr val="tx1"/>
              </a:buClr>
            </a:pPr>
            <a:r>
              <a:rPr lang="en-US" sz="2800"/>
              <a:t>Snapshot of hazards and protective information </a:t>
            </a:r>
            <a:endParaRPr lang="en-US" sz="2000">
              <a:solidFill>
                <a:srgbClr val="FF0000"/>
              </a:solidFill>
            </a:endParaRPr>
          </a:p>
          <a:p>
            <a:pPr marL="0" indent="0">
              <a:buClr>
                <a:schemeClr val="tx1"/>
              </a:buClr>
              <a:buNone/>
            </a:pPr>
            <a:endParaRPr lang="en-US"/>
          </a:p>
        </p:txBody>
      </p:sp>
    </p:spTree>
    <p:extLst>
      <p:ext uri="{BB962C8B-B14F-4D97-AF65-F5344CB8AC3E}">
        <p14:creationId xmlns:p14="http://schemas.microsoft.com/office/powerpoint/2010/main" val="400885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14400" y="1295400"/>
            <a:ext cx="7315200" cy="4724400"/>
          </a:xfrm>
        </p:spPr>
        <p:txBody>
          <a:bodyPr>
            <a:normAutofit lnSpcReduction="10000"/>
          </a:bodyPr>
          <a:lstStyle/>
          <a:p>
            <a:pPr marL="57150" indent="0">
              <a:buNone/>
            </a:pPr>
            <a:r>
              <a:rPr lang="en-US"/>
              <a:t>Documentation for labeling:</a:t>
            </a:r>
          </a:p>
          <a:p>
            <a:pPr>
              <a:buClr>
                <a:schemeClr val="tx1"/>
              </a:buClr>
            </a:pPr>
            <a:r>
              <a:rPr lang="en-US" sz="2800"/>
              <a:t>Designate person(s) responsible for labeling compliance</a:t>
            </a:r>
          </a:p>
          <a:p>
            <a:pPr>
              <a:buClr>
                <a:schemeClr val="tx1"/>
              </a:buClr>
            </a:pPr>
            <a:r>
              <a:rPr lang="en-US" sz="2800"/>
              <a:t>Describe alternatives to labeling of stationary process containers</a:t>
            </a:r>
          </a:p>
          <a:p>
            <a:pPr>
              <a:buClr>
                <a:schemeClr val="tx1"/>
              </a:buClr>
            </a:pPr>
            <a:r>
              <a:rPr lang="en-US" sz="2800"/>
              <a:t>Ensure all workplace containers are labeled appropriately</a:t>
            </a:r>
          </a:p>
          <a:p>
            <a:pPr>
              <a:buClr>
                <a:schemeClr val="tx1"/>
              </a:buClr>
            </a:pPr>
            <a:r>
              <a:rPr lang="en-US" sz="2800"/>
              <a:t>Labels included in training (shipping and workplace containers)</a:t>
            </a:r>
          </a:p>
          <a:p>
            <a:pPr>
              <a:buClr>
                <a:schemeClr val="tx1"/>
              </a:buClr>
            </a:pPr>
            <a:r>
              <a:rPr lang="en-US" sz="2800"/>
              <a:t>Procedures for reviewing/updating workplace label information</a:t>
            </a:r>
            <a:endParaRPr lang="en-US" sz="2000">
              <a:solidFill>
                <a:srgbClr val="FF0000"/>
              </a:solidFill>
            </a:endParaRPr>
          </a:p>
          <a:p>
            <a:pPr marL="0" indent="0">
              <a:buClr>
                <a:schemeClr val="tx1"/>
              </a:buClr>
              <a:buNone/>
            </a:pPr>
            <a:endParaRPr lang="en-US"/>
          </a:p>
        </p:txBody>
      </p:sp>
    </p:spTree>
    <p:extLst>
      <p:ext uri="{BB962C8B-B14F-4D97-AF65-F5344CB8AC3E}">
        <p14:creationId xmlns:p14="http://schemas.microsoft.com/office/powerpoint/2010/main" val="3120653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470A3A-BE66-4B4E-B9B4-1B6DAD38769C}">
  <ds:schemaRefs>
    <ds:schemaRef ds:uri="http://schemas.microsoft.com/sharepoint/v3/contenttype/forms"/>
  </ds:schemaRefs>
</ds:datastoreItem>
</file>

<file path=customXml/itemProps2.xml><?xml version="1.0" encoding="utf-8"?>
<ds:datastoreItem xmlns:ds="http://schemas.openxmlformats.org/officeDocument/2006/customXml" ds:itemID="{8F2C9620-A75B-415F-ABD5-5F933B1EDEC6}">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3.xml><?xml version="1.0" encoding="utf-8"?>
<ds:datastoreItem xmlns:ds="http://schemas.openxmlformats.org/officeDocument/2006/customXml" ds:itemID="{8BA9A1C9-6F15-4ADE-B7C4-0C1297DFB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TotalTime>
  <Words>3736</Words>
  <Application>Microsoft Office PowerPoint</Application>
  <PresentationFormat>On-screen Show (4:3)</PresentationFormat>
  <Paragraphs>290</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Times New Roman</vt:lpstr>
      <vt:lpstr>Office Theme</vt:lpstr>
      <vt:lpstr>PowerPoint Presentation</vt:lpstr>
      <vt:lpstr>Employer Responsibilities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2</cp:revision>
  <dcterms:created xsi:type="dcterms:W3CDTF">2022-03-22T18:36:55Z</dcterms:created>
  <dcterms:modified xsi:type="dcterms:W3CDTF">2025-03-11T12:49:53Z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