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452" r:id="rId5"/>
    <p:sldId id="260" r:id="rId6"/>
    <p:sldId id="261" r:id="rId7"/>
    <p:sldId id="262" r:id="rId8"/>
    <p:sldId id="263" r:id="rId9"/>
    <p:sldId id="264" r:id="rId10"/>
    <p:sldId id="265" r:id="rId11"/>
    <p:sldId id="266" r:id="rId12"/>
    <p:sldId id="454" r:id="rId13"/>
    <p:sldId id="303" r:id="rId14"/>
    <p:sldId id="457" r:id="rId15"/>
    <p:sldId id="458" r:id="rId16"/>
    <p:sldId id="461" r:id="rId17"/>
    <p:sldId id="267" r:id="rId18"/>
    <p:sldId id="268" r:id="rId19"/>
    <p:sldId id="270" r:id="rId20"/>
    <p:sldId id="271" r:id="rId21"/>
    <p:sldId id="272" r:id="rId22"/>
    <p:sldId id="273" r:id="rId23"/>
    <p:sldId id="274" r:id="rId24"/>
    <p:sldId id="275" r:id="rId25"/>
    <p:sldId id="276" r:id="rId26"/>
    <p:sldId id="466" r:id="rId27"/>
    <p:sldId id="474" r:id="rId28"/>
    <p:sldId id="473" r:id="rId29"/>
    <p:sldId id="476" r:id="rId30"/>
    <p:sldId id="4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AD06"/>
    <a:srgbClr val="A1D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94" autoAdjust="0"/>
  </p:normalViewPr>
  <p:slideViewPr>
    <p:cSldViewPr snapToGrid="0">
      <p:cViewPr varScale="1">
        <p:scale>
          <a:sx n="89" d="100"/>
          <a:sy n="89" d="100"/>
        </p:scale>
        <p:origin x="22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EE312B2C-555D-49B1-8889-00E3D875A8E6}"/>
    <pc:docChg chg="custSel modSld">
      <pc:chgData name="Curtis R. Devillers" userId="e13660d1-5c8f-4d58-b997-cf7d5f8eeb3c" providerId="ADAL" clId="{EE312B2C-555D-49B1-8889-00E3D875A8E6}" dt="2022-04-25T15:08:45.295" v="67" actId="1076"/>
      <pc:docMkLst>
        <pc:docMk/>
      </pc:docMkLst>
      <pc:sldChg chg="modSp mod">
        <pc:chgData name="Curtis R. Devillers" userId="e13660d1-5c8f-4d58-b997-cf7d5f8eeb3c" providerId="ADAL" clId="{EE312B2C-555D-49B1-8889-00E3D875A8E6}" dt="2022-04-25T15:08:45.295" v="67" actId="1076"/>
        <pc:sldMkLst>
          <pc:docMk/>
          <pc:sldMk cId="259068797" sldId="270"/>
        </pc:sldMkLst>
      </pc:sldChg>
    </pc:docChg>
  </pc:docChgLst>
  <pc:docChgLst>
    <pc:chgData name="David Smarte" userId="17acdff8-7be5-4501-9287-bde18e62603c" providerId="ADAL" clId="{0ACF5847-EEDC-498E-B542-6259C9E49EB4}"/>
    <pc:docChg chg="modSld">
      <pc:chgData name="David Smarte" userId="17acdff8-7be5-4501-9287-bde18e62603c" providerId="ADAL" clId="{0ACF5847-EEDC-498E-B542-6259C9E49EB4}" dt="2025-03-11T12:54:18.127" v="1" actId="20577"/>
      <pc:docMkLst>
        <pc:docMk/>
      </pc:docMkLst>
      <pc:sldChg chg="modSp mod">
        <pc:chgData name="David Smarte" userId="17acdff8-7be5-4501-9287-bde18e62603c" providerId="ADAL" clId="{0ACF5847-EEDC-498E-B542-6259C9E49EB4}" dt="2025-03-11T12:54:18.127" v="1" actId="20577"/>
        <pc:sldMkLst>
          <pc:docMk/>
          <pc:sldMk cId="2083215044" sldId="477"/>
        </pc:sldMkLst>
        <pc:spChg chg="mod">
          <ac:chgData name="David Smarte" userId="17acdff8-7be5-4501-9287-bde18e62603c" providerId="ADAL" clId="{0ACF5847-EEDC-498E-B542-6259C9E49EB4}" dt="2025-03-11T12:54:18.127" v="1" actId="20577"/>
          <ac:spMkLst>
            <pc:docMk/>
            <pc:sldMk cId="2083215044" sldId="477"/>
            <ac:spMk id="2" creationId="{741370B9-AA09-FA3F-E566-CF21C876DD11}"/>
          </ac:spMkLst>
        </pc:spChg>
      </pc:sldChg>
    </pc:docChg>
  </pc:docChgLst>
  <pc:docChgLst>
    <pc:chgData name="Curtis R. Devillers" userId="e13660d1-5c8f-4d58-b997-cf7d5f8eeb3c" providerId="ADAL" clId="{81A77A38-D1C3-4CFB-9F53-D3775FC67F76}"/>
    <pc:docChg chg="custSel modSld">
      <pc:chgData name="Curtis R. Devillers" userId="e13660d1-5c8f-4d58-b997-cf7d5f8eeb3c" providerId="ADAL" clId="{81A77A38-D1C3-4CFB-9F53-D3775FC67F76}" dt="2022-03-24T17:28:13.715" v="40" actId="20577"/>
      <pc:docMkLst>
        <pc:docMk/>
      </pc:docMkLst>
      <pc:sldChg chg="delSp modSp mod">
        <pc:chgData name="Curtis R. Devillers" userId="e13660d1-5c8f-4d58-b997-cf7d5f8eeb3c" providerId="ADAL" clId="{81A77A38-D1C3-4CFB-9F53-D3775FC67F76}" dt="2022-03-22T18:55:23.203" v="34" actId="20577"/>
        <pc:sldMkLst>
          <pc:docMk/>
          <pc:sldMk cId="3382303356" sldId="452"/>
        </pc:sldMkLst>
      </pc:sldChg>
      <pc:sldChg chg="modSp mod modAnim modNotesTx">
        <pc:chgData name="Curtis R. Devillers" userId="e13660d1-5c8f-4d58-b997-cf7d5f8eeb3c" providerId="ADAL" clId="{81A77A38-D1C3-4CFB-9F53-D3775FC67F76}" dt="2022-03-24T17:28:13.715" v="40" actId="20577"/>
        <pc:sldMkLst>
          <pc:docMk/>
          <pc:sldMk cId="4241737787" sldId="4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F1C09-0E23-4C3B-8AAE-1D9E96420F86}"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8DC15-9B15-4F97-92AF-5D225C30A491}" type="slidenum">
              <a:rPr lang="en-US" smtClean="0"/>
              <a:t>‹#›</a:t>
            </a:fld>
            <a:endParaRPr lang="en-US"/>
          </a:p>
        </p:txBody>
      </p:sp>
    </p:spTree>
    <p:extLst>
      <p:ext uri="{BB962C8B-B14F-4D97-AF65-F5344CB8AC3E}">
        <p14:creationId xmlns:p14="http://schemas.microsoft.com/office/powerpoint/2010/main" val="398623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lm.nih.gov/medlineplus/ency/article/003206.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Types</a:t>
            </a:r>
            <a:r>
              <a:rPr lang="en-US" baseline="0" dirty="0"/>
              <a:t> of health hazards include chemical, physical, biological, and ergonomic hazards. These hazards are b</a:t>
            </a:r>
            <a:r>
              <a:rPr lang="en-US" dirty="0"/>
              <a:t>roken</a:t>
            </a:r>
            <a:r>
              <a:rPr lang="en-US" baseline="0" dirty="0"/>
              <a:t> down in subsequent slides.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280015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saw, grinding mortar).  This slide can be modified to include those specific tasks. </a:t>
            </a:r>
            <a:endParaRPr lang="en-US" baseline="0" dirty="0"/>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12</a:t>
            </a:fld>
            <a:endParaRPr lang="en-US"/>
          </a:p>
        </p:txBody>
      </p:sp>
    </p:spTree>
    <p:extLst>
      <p:ext uri="{BB962C8B-B14F-4D97-AF65-F5344CB8AC3E}">
        <p14:creationId xmlns:p14="http://schemas.microsoft.com/office/powerpoint/2010/main" val="355908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and maintain the 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13</a:t>
            </a:fld>
            <a:endParaRPr lang="en-US"/>
          </a:p>
        </p:txBody>
      </p:sp>
    </p:spTree>
    <p:extLst>
      <p:ext uri="{BB962C8B-B14F-4D97-AF65-F5344CB8AC3E}">
        <p14:creationId xmlns:p14="http://schemas.microsoft.com/office/powerpoint/2010/main" val="402789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Explained in subsequent slides</a:t>
            </a:r>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307429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1.) Temperature extremes: Exposure</a:t>
            </a:r>
            <a:r>
              <a:rPr lang="en-US" baseline="0" dirty="0"/>
              <a:t> occurs both indoor and outdoor. Temperatures affected by humidity, wind speed, radiant heat, physical contact with hot or cold surfaces, and strenuous physical activities.</a:t>
            </a:r>
          </a:p>
          <a:p>
            <a:endParaRPr lang="en-US" baseline="0" dirty="0"/>
          </a:p>
          <a:p>
            <a:r>
              <a:rPr lang="en-US" baseline="0" dirty="0"/>
              <a:t>2.) Radiation: ELF produced by power lines and electrical wiring/equipment, RF and microwave radiation (cell phones and radio emitters), IR (IR lasers, furnaces, and heat lamps), UV (welding arcs, UV lasers, and sun) --- UV is the most common in construction!</a:t>
            </a:r>
          </a:p>
          <a:p>
            <a:endParaRPr lang="en-US" baseline="0" dirty="0"/>
          </a:p>
          <a:p>
            <a:r>
              <a:rPr lang="en-US" baseline="0" dirty="0"/>
              <a:t>3.) Vibrating/Impact: Hand-held and stationary tools that transmit vibration through work piece (i.e. chainsaws, mowers, drillers, air hammers, pile drivers, tractors, graders, excavators, earth-moving equipment, and other large machinery)</a:t>
            </a:r>
          </a:p>
          <a:p>
            <a:endParaRPr lang="en-US" dirty="0"/>
          </a:p>
          <a:p>
            <a:r>
              <a:rPr lang="en-US" dirty="0"/>
              <a:t>4.) Noise:</a:t>
            </a:r>
            <a:r>
              <a:rPr lang="en-US" baseline="0" dirty="0"/>
              <a:t> Short and long-term exposure to loud noises (more on next slide)</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43280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 https://</a:t>
            </a:r>
            <a:r>
              <a:rPr lang="en-US" baseline="0" dirty="0" err="1"/>
              <a:t>www.osha.gov</a:t>
            </a:r>
            <a:r>
              <a:rPr lang="en-US" baseline="0" dirty="0"/>
              <a:t>/SLTC/</a:t>
            </a:r>
            <a:r>
              <a:rPr lang="en-US" baseline="0" dirty="0" err="1"/>
              <a:t>heatillness</a:t>
            </a:r>
            <a:r>
              <a:rPr lang="en-US" baseline="0" dirty="0"/>
              <a:t>/</a:t>
            </a:r>
            <a:r>
              <a:rPr lang="en-US" baseline="0" dirty="0" err="1"/>
              <a:t>index.html</a:t>
            </a:r>
            <a:r>
              <a:rPr lang="en-US" baseline="0" dirty="0"/>
              <a:t> ]</a:t>
            </a:r>
          </a:p>
          <a:p>
            <a:r>
              <a:rPr lang="en-US" baseline="0" dirty="0"/>
              <a:t>1.) Eliminate the hazard (if possible)</a:t>
            </a:r>
          </a:p>
          <a:p>
            <a:r>
              <a:rPr lang="en-US" baseline="0" dirty="0"/>
              <a:t>2.) Substitute hazard with safer alternative (if possible)</a:t>
            </a:r>
          </a:p>
          <a:p>
            <a:r>
              <a:rPr lang="en-US" baseline="0" dirty="0"/>
              <a:t>3.) Engineering controls: ventilation/wetting/guarding/etc.</a:t>
            </a:r>
          </a:p>
          <a:p>
            <a:r>
              <a:rPr lang="en-US" baseline="0" dirty="0"/>
              <a:t>4.) Administrative: Giving breaks/cycling work to minimize exposures/training</a:t>
            </a:r>
          </a:p>
          <a:p>
            <a:r>
              <a:rPr lang="en-US" baseline="0" dirty="0"/>
              <a:t>5.) PPE: Respirators/hearing protections/face shields/gloves/boots/etc.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60375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Types of biological hazards</a:t>
            </a:r>
            <a:endParaRPr lang="en-US" sz="8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1. Contact with contaminated or disease-carrying soil, water, feces, animals (including insects, rodents, etc.), or plants</a:t>
            </a:r>
          </a:p>
          <a:p>
            <a:r>
              <a:rPr lang="en-US" sz="1200" b="0" i="0" u="none" strike="noStrike" kern="1200" baseline="0" dirty="0">
                <a:solidFill>
                  <a:schemeClr val="tx1"/>
                </a:solidFill>
                <a:latin typeface="+mn-lt"/>
                <a:ea typeface="+mn-ea"/>
                <a:cs typeface="+mn-cs"/>
              </a:rPr>
              <a:t>2. Contact with human blood or bodily fluids on a construction site, which may contain </a:t>
            </a:r>
            <a:r>
              <a:rPr lang="en-US" sz="1200" b="0" i="0" u="none" strike="noStrike" kern="1200" baseline="0" dirty="0" err="1">
                <a:solidFill>
                  <a:schemeClr val="tx1"/>
                </a:solidFill>
                <a:latin typeface="+mn-lt"/>
                <a:ea typeface="+mn-ea"/>
                <a:cs typeface="+mn-cs"/>
              </a:rPr>
              <a:t>bloodborne</a:t>
            </a:r>
            <a:r>
              <a:rPr lang="en-US" sz="1200" b="0" i="0" u="none" strike="noStrike" kern="1200" baseline="0" dirty="0">
                <a:solidFill>
                  <a:schemeClr val="tx1"/>
                </a:solidFill>
                <a:latin typeface="+mn-lt"/>
                <a:ea typeface="+mn-ea"/>
                <a:cs typeface="+mn-cs"/>
              </a:rPr>
              <a:t> pathogens such as HIV, Hepatitis B, Hepatitis C</a:t>
            </a:r>
          </a:p>
          <a:p>
            <a:r>
              <a:rPr lang="en-US" sz="1200" b="0" i="0" u="none" strike="noStrike" kern="1200" baseline="0" dirty="0">
                <a:solidFill>
                  <a:schemeClr val="tx1"/>
                </a:solidFill>
                <a:latin typeface="+mn-lt"/>
                <a:ea typeface="+mn-ea"/>
                <a:cs typeface="+mn-cs"/>
              </a:rPr>
              <a:t>3. Contact with biting or puncturing organisms</a:t>
            </a:r>
          </a:p>
          <a:p>
            <a:r>
              <a:rPr lang="en-US" sz="1200" b="0" i="0" u="none" strike="noStrike" kern="1200" baseline="0" dirty="0">
                <a:solidFill>
                  <a:schemeClr val="tx1"/>
                </a:solidFill>
                <a:latin typeface="+mn-lt"/>
                <a:ea typeface="+mn-ea"/>
                <a:cs typeface="+mn-cs"/>
              </a:rPr>
              <a:t>4. Exposure can occur during demolition, renovation, sewer work, or other activities that put workers in contact with biohazards</a:t>
            </a:r>
          </a:p>
          <a:p>
            <a:r>
              <a:rPr lang="en-US" sz="1200" b="0" i="0" u="none" strike="noStrike" kern="1200" baseline="0" dirty="0">
                <a:solidFill>
                  <a:schemeClr val="tx1"/>
                </a:solidFill>
                <a:latin typeface="+mn-lt"/>
                <a:ea typeface="+mn-ea"/>
                <a:cs typeface="+mn-cs"/>
              </a:rPr>
              <a:t>5. Pathogens causes diseases and illnesses, including, but not limited to:</a:t>
            </a:r>
          </a:p>
          <a:p>
            <a:pPr lvl="1"/>
            <a:r>
              <a:rPr lang="en-US" sz="1100" b="0" i="0" u="none" strike="noStrike" kern="1200" baseline="0" dirty="0">
                <a:solidFill>
                  <a:schemeClr val="tx1"/>
                </a:solidFill>
                <a:latin typeface="+mn-lt"/>
                <a:ea typeface="+mn-ea"/>
                <a:cs typeface="+mn-cs"/>
              </a:rPr>
              <a:t>a. Tetanus</a:t>
            </a:r>
          </a:p>
          <a:p>
            <a:pPr lvl="1"/>
            <a:r>
              <a:rPr lang="en-US" sz="1100" b="0" i="0" u="none" strike="noStrike" kern="1200" baseline="0" dirty="0">
                <a:solidFill>
                  <a:schemeClr val="tx1"/>
                </a:solidFill>
                <a:latin typeface="+mn-lt"/>
                <a:ea typeface="+mn-ea"/>
                <a:cs typeface="+mn-cs"/>
              </a:rPr>
              <a:t>b. H1N1 or Swine flu</a:t>
            </a:r>
          </a:p>
          <a:p>
            <a:pPr lvl="1"/>
            <a:r>
              <a:rPr lang="en-US" sz="1100" b="0" i="0" u="none" strike="noStrike" kern="1200" baseline="0" dirty="0">
                <a:solidFill>
                  <a:schemeClr val="tx1"/>
                </a:solidFill>
                <a:latin typeface="+mn-lt"/>
                <a:ea typeface="+mn-ea"/>
                <a:cs typeface="+mn-cs"/>
              </a:rPr>
              <a:t>c. Avian flu</a:t>
            </a:r>
          </a:p>
          <a:p>
            <a:pPr lvl="1"/>
            <a:r>
              <a:rPr lang="en-US" sz="1100" b="0" i="0" u="none" strike="noStrike" kern="1200" baseline="0" dirty="0">
                <a:solidFill>
                  <a:schemeClr val="tx1"/>
                </a:solidFill>
                <a:latin typeface="+mn-lt"/>
                <a:ea typeface="+mn-ea"/>
                <a:cs typeface="+mn-cs"/>
              </a:rPr>
              <a:t>d. West Nile virus</a:t>
            </a:r>
          </a:p>
          <a:p>
            <a:pPr lvl="1"/>
            <a:r>
              <a:rPr lang="en-US" sz="1100" b="0" i="0" u="none" strike="noStrike" kern="1200" baseline="0" dirty="0">
                <a:solidFill>
                  <a:schemeClr val="tx1"/>
                </a:solidFill>
                <a:latin typeface="+mn-lt"/>
                <a:ea typeface="+mn-ea"/>
                <a:cs typeface="+mn-cs"/>
              </a:rPr>
              <a:t>e. Lime disease</a:t>
            </a:r>
          </a:p>
          <a:p>
            <a:pPr lvl="1"/>
            <a:r>
              <a:rPr lang="en-US" sz="1100" b="0" i="0" u="none" strike="noStrike" kern="1200" baseline="0" dirty="0">
                <a:solidFill>
                  <a:schemeClr val="tx1"/>
                </a:solidFill>
                <a:latin typeface="+mn-lt"/>
                <a:ea typeface="+mn-ea"/>
                <a:cs typeface="+mn-cs"/>
              </a:rPr>
              <a:t>f. </a:t>
            </a:r>
            <a:r>
              <a:rPr lang="en-US" sz="1100" b="0" i="0" u="none" strike="noStrike" kern="1200" baseline="0" dirty="0" err="1">
                <a:solidFill>
                  <a:schemeClr val="tx1"/>
                </a:solidFill>
                <a:latin typeface="+mn-lt"/>
                <a:ea typeface="+mn-ea"/>
                <a:cs typeface="+mn-cs"/>
              </a:rPr>
              <a:t>Bloodborne</a:t>
            </a:r>
            <a:r>
              <a:rPr lang="en-US" sz="1100" b="0" i="0" u="none" strike="noStrike" kern="1200" baseline="0" dirty="0">
                <a:solidFill>
                  <a:schemeClr val="tx1"/>
                </a:solidFill>
                <a:latin typeface="+mn-lt"/>
                <a:ea typeface="+mn-ea"/>
                <a:cs typeface="+mn-cs"/>
              </a:rPr>
              <a:t> pathogens – HIV, Hepatitis B, Hepatitis C</a:t>
            </a:r>
          </a:p>
          <a:p>
            <a:r>
              <a:rPr lang="en-US" sz="1200" b="0" i="0" u="none" strike="noStrike" kern="1200" baseline="0" dirty="0">
                <a:solidFill>
                  <a:schemeClr val="tx1"/>
                </a:solidFill>
                <a:latin typeface="+mn-lt"/>
                <a:ea typeface="+mn-ea"/>
                <a:cs typeface="+mn-cs"/>
              </a:rPr>
              <a:t>6. Exposure to poisonous or harmful plants</a:t>
            </a:r>
          </a:p>
          <a:p>
            <a:pPr lvl="1"/>
            <a:r>
              <a:rPr lang="fi-FI" sz="1100" b="0" i="0" u="none" strike="noStrike" kern="1200" baseline="0" dirty="0">
                <a:solidFill>
                  <a:schemeClr val="tx1"/>
                </a:solidFill>
                <a:latin typeface="+mn-lt"/>
                <a:ea typeface="+mn-ea"/>
                <a:cs typeface="+mn-cs"/>
              </a:rPr>
              <a:t>a. Poison ivy, poison oak, poison sumac</a:t>
            </a:r>
          </a:p>
          <a:p>
            <a:pPr lvl="1"/>
            <a:r>
              <a:rPr lang="en-US" sz="1100" b="0" i="0" u="none" strike="noStrike" kern="1200" baseline="0" dirty="0">
                <a:solidFill>
                  <a:schemeClr val="tx1"/>
                </a:solidFill>
                <a:latin typeface="+mn-lt"/>
                <a:ea typeface="+mn-ea"/>
                <a:cs typeface="+mn-cs"/>
              </a:rPr>
              <a:t>b. Thorn-bearing plants</a:t>
            </a:r>
          </a:p>
          <a:p>
            <a:r>
              <a:rPr lang="en-US" sz="1200" b="0" i="0" u="none" strike="noStrike" kern="1200" baseline="0" dirty="0">
                <a:solidFill>
                  <a:schemeClr val="tx1"/>
                </a:solidFill>
                <a:latin typeface="+mn-lt"/>
                <a:ea typeface="+mn-ea"/>
                <a:cs typeface="+mn-cs"/>
              </a:rPr>
              <a:t>7. Exposure to animals</a:t>
            </a:r>
          </a:p>
          <a:p>
            <a:pPr lvl="1"/>
            <a:r>
              <a:rPr lang="en-US" sz="1100" b="0" i="0" u="none" strike="noStrike" kern="1200" baseline="0" dirty="0">
                <a:solidFill>
                  <a:schemeClr val="tx1"/>
                </a:solidFill>
                <a:latin typeface="+mn-lt"/>
                <a:ea typeface="+mn-ea"/>
                <a:cs typeface="+mn-cs"/>
              </a:rPr>
              <a:t>a. Mosquitoes and other biting insects, ticks, spiders, scorpions</a:t>
            </a:r>
          </a:p>
          <a:p>
            <a:pPr lvl="1"/>
            <a:r>
              <a:rPr lang="en-US" sz="1100" b="0" i="0" u="none" strike="noStrike" kern="1200" baseline="0" dirty="0">
                <a:solidFill>
                  <a:schemeClr val="tx1"/>
                </a:solidFill>
                <a:latin typeface="+mn-lt"/>
                <a:ea typeface="+mn-ea"/>
                <a:cs typeface="+mn-cs"/>
              </a:rPr>
              <a:t>b. Snakes</a:t>
            </a:r>
          </a:p>
          <a:p>
            <a:pPr lvl="1"/>
            <a:r>
              <a:rPr lang="en-US" sz="1100" b="0" i="0" u="none" strike="noStrike" kern="1200" baseline="0" dirty="0">
                <a:solidFill>
                  <a:schemeClr val="tx1"/>
                </a:solidFill>
                <a:latin typeface="+mn-lt"/>
                <a:ea typeface="+mn-ea"/>
                <a:cs typeface="+mn-cs"/>
              </a:rPr>
              <a:t>c. Stray or wild animals (OSHA)</a:t>
            </a: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42345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Relatively mild, allergic reactions</a:t>
            </a:r>
          </a:p>
          <a:p>
            <a:r>
              <a:rPr lang="en-US" sz="1200" b="0" i="0" u="none" strike="noStrike" kern="1200" baseline="0" dirty="0">
                <a:solidFill>
                  <a:schemeClr val="tx1"/>
                </a:solidFill>
                <a:latin typeface="+mn-lt"/>
                <a:ea typeface="+mn-ea"/>
                <a:cs typeface="+mn-cs"/>
              </a:rPr>
              <a:t>2. Serious medical conditions, even death</a:t>
            </a:r>
          </a:p>
          <a:p>
            <a:r>
              <a:rPr lang="en-US" sz="1200" b="0" i="0" u="none" strike="noStrike" kern="1200" baseline="0" dirty="0">
                <a:solidFill>
                  <a:schemeClr val="tx1"/>
                </a:solidFill>
                <a:latin typeface="+mn-lt"/>
                <a:ea typeface="+mn-ea"/>
                <a:cs typeface="+mn-cs"/>
              </a:rPr>
              <a:t>3. Most virulent and prevalent biological agents – anthrax, avian flu, </a:t>
            </a:r>
            <a:r>
              <a:rPr lang="en-US" sz="1200" b="0" i="0" u="none" strike="noStrike" kern="1200" baseline="0" dirty="0" err="1">
                <a:solidFill>
                  <a:schemeClr val="tx1"/>
                </a:solidFill>
                <a:latin typeface="+mn-lt"/>
                <a:ea typeface="+mn-ea"/>
                <a:cs typeface="+mn-cs"/>
              </a:rPr>
              <a:t>bloodborne</a:t>
            </a:r>
            <a:r>
              <a:rPr lang="en-US" sz="1200" b="0" i="0" u="none" strike="noStrike" kern="1200" baseline="0" dirty="0">
                <a:solidFill>
                  <a:schemeClr val="tx1"/>
                </a:solidFill>
                <a:latin typeface="+mn-lt"/>
                <a:ea typeface="+mn-ea"/>
                <a:cs typeface="+mn-cs"/>
              </a:rPr>
              <a:t> pathogens, botulism, </a:t>
            </a:r>
            <a:r>
              <a:rPr lang="en-US" sz="1200" b="0" i="0" u="none" strike="noStrike" kern="1200" baseline="0" dirty="0" err="1">
                <a:solidFill>
                  <a:schemeClr val="tx1"/>
                </a:solidFill>
                <a:latin typeface="+mn-lt"/>
                <a:ea typeface="+mn-ea"/>
                <a:cs typeface="+mn-cs"/>
              </a:rPr>
              <a:t>floodborne</a:t>
            </a:r>
            <a:r>
              <a:rPr lang="en-US" sz="1200" b="0" i="0" u="none" strike="noStrike" kern="1200" baseline="0" dirty="0">
                <a:solidFill>
                  <a:schemeClr val="tx1"/>
                </a:solidFill>
                <a:latin typeface="+mn-lt"/>
                <a:ea typeface="+mn-ea"/>
                <a:cs typeface="+mn-cs"/>
              </a:rPr>
              <a:t> disease, hantavirus, Legionnaires disease, mold, plague, ricin, SARS, </a:t>
            </a:r>
            <a:r>
              <a:rPr lang="pt-BR" sz="1200" b="0" i="0" u="none" strike="noStrike" kern="1200" baseline="0" dirty="0">
                <a:solidFill>
                  <a:schemeClr val="tx1"/>
                </a:solidFill>
                <a:latin typeface="+mn-lt"/>
                <a:ea typeface="+mn-ea"/>
                <a:cs typeface="+mn-cs"/>
              </a:rPr>
              <a:t>smallpox, tularemia, viral hemorrhagic fevers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429132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order to limit your exposure to airborne mold, wear at a minimum an N-95 respirator; for higher level of protection use a 99 or 100 (H EPA) rated filter. If oil is present in the air then make sure to use either an R or a P designated filter</a:t>
            </a:r>
          </a:p>
          <a:p>
            <a:endParaRPr lang="en-US" dirty="0"/>
          </a:p>
          <a:p>
            <a:r>
              <a:rPr lang="en-US" dirty="0"/>
              <a:t>The NIOSH minimum recommendation for respiratory protection for workers remediating dusty areas contaminated with highly infectious </a:t>
            </a:r>
            <a:r>
              <a:rPr lang="en-US" dirty="0" err="1"/>
              <a:t>Histoplasma</a:t>
            </a:r>
            <a:r>
              <a:rPr lang="en-US" dirty="0"/>
              <a:t> </a:t>
            </a:r>
            <a:r>
              <a:rPr lang="en-US" dirty="0" err="1"/>
              <a:t>capsulatum</a:t>
            </a:r>
            <a:r>
              <a:rPr lang="en-US" dirty="0"/>
              <a:t> spores (from bird and bat manure) is a full-</a:t>
            </a:r>
            <a:r>
              <a:rPr lang="en-US" dirty="0" err="1"/>
              <a:t>facepiece</a:t>
            </a:r>
            <a:r>
              <a:rPr lang="en-US" dirty="0"/>
              <a:t> respirator (APF 50). </a:t>
            </a:r>
          </a:p>
          <a:p>
            <a:endParaRPr lang="en-US" dirty="0"/>
          </a:p>
          <a:p>
            <a:r>
              <a:rPr lang="en-US" dirty="0"/>
              <a:t>Get vaccinated for hepatitis B and follow the universal precautions towards </a:t>
            </a:r>
            <a:r>
              <a:rPr lang="en-US" dirty="0" err="1"/>
              <a:t>bloodborne</a:t>
            </a:r>
            <a:r>
              <a:rPr lang="en-US" dirty="0"/>
              <a:t> pathogens. Also, practice good hygiene; hands must be washed after using toilet facilities and before preparing food</a:t>
            </a:r>
          </a:p>
          <a:p>
            <a:endParaRPr lang="en-US" dirty="0"/>
          </a:p>
          <a:p>
            <a:r>
              <a:rPr lang="en-US" dirty="0"/>
              <a:t>There is no vaccine against HIV – prevention is the only defense against the virus! (OSHA)</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00675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Types of ergonomic hazards</a:t>
            </a:r>
          </a:p>
          <a:p>
            <a:r>
              <a:rPr lang="en-US" sz="1200" b="0" i="0" u="none" strike="noStrike" kern="1200" baseline="0" dirty="0">
                <a:solidFill>
                  <a:schemeClr val="tx1"/>
                </a:solidFill>
                <a:latin typeface="+mn-lt"/>
                <a:ea typeface="+mn-ea"/>
                <a:cs typeface="+mn-cs"/>
              </a:rPr>
              <a:t>1. Associated with a range of tasks, including, but not limited to, lifting, holding, pushing, walking, and reaching</a:t>
            </a:r>
          </a:p>
          <a:p>
            <a:r>
              <a:rPr lang="en-US" sz="1200" b="0" i="0" u="none" strike="noStrike" kern="1200" baseline="0" dirty="0">
                <a:solidFill>
                  <a:schemeClr val="tx1"/>
                </a:solidFill>
                <a:latin typeface="+mn-lt"/>
                <a:ea typeface="+mn-ea"/>
                <a:cs typeface="+mn-cs"/>
              </a:rPr>
              <a:t>2. Examples of ergonomic hazards:</a:t>
            </a:r>
          </a:p>
          <a:p>
            <a:pPr lvl="1"/>
            <a:r>
              <a:rPr lang="en-US" sz="1100" b="0" i="0" u="none" strike="noStrike" kern="1200" baseline="0" dirty="0">
                <a:solidFill>
                  <a:schemeClr val="tx1"/>
                </a:solidFill>
                <a:latin typeface="+mn-lt"/>
                <a:ea typeface="+mn-ea"/>
                <a:cs typeface="+mn-cs"/>
              </a:rPr>
              <a:t>a. Heavy, frequent, or awkward lifting</a:t>
            </a:r>
          </a:p>
          <a:p>
            <a:pPr lvl="1"/>
            <a:r>
              <a:rPr lang="en-US" sz="1100" b="0" i="0" u="none" strike="noStrike" kern="1200" baseline="0" dirty="0">
                <a:solidFill>
                  <a:schemeClr val="tx1"/>
                </a:solidFill>
                <a:latin typeface="+mn-lt"/>
                <a:ea typeface="+mn-ea"/>
                <a:cs typeface="+mn-cs"/>
              </a:rPr>
              <a:t>b. Awkward grips</a:t>
            </a:r>
          </a:p>
          <a:p>
            <a:pPr lvl="1"/>
            <a:r>
              <a:rPr lang="en-US" sz="1100" b="0" i="0" u="none" strike="noStrike" kern="1200" baseline="0" dirty="0">
                <a:solidFill>
                  <a:schemeClr val="tx1"/>
                </a:solidFill>
                <a:latin typeface="+mn-lt"/>
                <a:ea typeface="+mn-ea"/>
                <a:cs typeface="+mn-cs"/>
              </a:rPr>
              <a:t>c. Poorly designed tools or workstations</a:t>
            </a:r>
          </a:p>
          <a:p>
            <a:pPr lvl="1"/>
            <a:r>
              <a:rPr lang="en-US" sz="1100" b="0" i="0" u="none" strike="noStrike" kern="1200" baseline="0" dirty="0">
                <a:solidFill>
                  <a:schemeClr val="tx1"/>
                </a:solidFill>
                <a:latin typeface="+mn-lt"/>
                <a:ea typeface="+mn-ea"/>
                <a:cs typeface="+mn-cs"/>
              </a:rPr>
              <a:t>d. Repetitive and intensive work (OSHA)</a:t>
            </a: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53476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1.) Welding Fumes: Common metals include aluminum, antimony, arsenic, beryllium, cadmium, chromium, cobalt, copper, iron, lead, manganese, molybdenum, nickel, silver, tin, titanium, vanadium, and zinc.</a:t>
            </a:r>
          </a:p>
          <a:p>
            <a:endParaRPr lang="en-US" baseline="0" dirty="0"/>
          </a:p>
          <a:p>
            <a:r>
              <a:rPr lang="en-US" baseline="0" dirty="0"/>
              <a:t>2.) Asbestos: Removal/Repair/Demolition projects. Used in insulation for pipes, tiles, and various other building materials.</a:t>
            </a:r>
          </a:p>
          <a:p>
            <a:endParaRPr lang="en-US" baseline="0" dirty="0"/>
          </a:p>
          <a:p>
            <a:r>
              <a:rPr lang="en-US" baseline="0" dirty="0"/>
              <a:t>3.) Toxic Environments: </a:t>
            </a:r>
            <a:r>
              <a:rPr lang="en-US" sz="1200" kern="1200" dirty="0">
                <a:solidFill>
                  <a:schemeClr val="tx1"/>
                </a:solidFill>
                <a:latin typeface="+mn-lt"/>
                <a:ea typeface="+mn-ea"/>
                <a:cs typeface="+mn-cs"/>
              </a:rPr>
              <a:t>"spray-finishing operation" as the "employment of methods wherein organic or inorganic materials are utilized in dispersed form for deposit on surfaces to be coated, treated, or cleaned." This may include such diverse activities as the application of flammable and combustible liquids, such as paint, in a spray booth or spray area, electrostatic coating operations, and automobile body lining operations.</a:t>
            </a:r>
          </a:p>
          <a:p>
            <a:endParaRPr lang="en-US" baseline="0" dirty="0"/>
          </a:p>
          <a:p>
            <a:r>
              <a:rPr lang="en-US" baseline="0" dirty="0"/>
              <a:t>4.) Crystalline Silica: Brick/mortar, concrete, slate, granite, sandstone, stone aggregate, tile, and sand</a:t>
            </a:r>
          </a:p>
          <a:p>
            <a:endParaRPr lang="en-US" baseline="0" dirty="0"/>
          </a:p>
          <a:p>
            <a:r>
              <a:rPr lang="en-US" baseline="0" dirty="0"/>
              <a:t>5.) Lead: Demolition/salvage/removal/encapsulation/clean-up/renovation activities. Also used in some paints, solder, electrical fittings/conduits, tank linings, plumbing fixtures, and many metal alloys.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17229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Effects of exposure to ergonomic hazards</a:t>
            </a:r>
          </a:p>
          <a:p>
            <a:r>
              <a:rPr lang="en-US" sz="1200" b="0" i="0" u="none" strike="noStrike" kern="1200" baseline="0" dirty="0">
                <a:solidFill>
                  <a:schemeClr val="tx1"/>
                </a:solidFill>
                <a:latin typeface="+mn-lt"/>
                <a:ea typeface="+mn-ea"/>
                <a:cs typeface="+mn-cs"/>
              </a:rPr>
              <a:t>1. Musculoskeletal Disorders (MSDs)</a:t>
            </a:r>
          </a:p>
          <a:p>
            <a:pPr lvl="1"/>
            <a:r>
              <a:rPr lang="en-US" sz="1100" b="0" i="0" u="none" strike="noStrike" kern="1200" baseline="0" dirty="0">
                <a:solidFill>
                  <a:schemeClr val="tx1"/>
                </a:solidFill>
                <a:latin typeface="+mn-lt"/>
                <a:ea typeface="+mn-ea"/>
                <a:cs typeface="+mn-cs"/>
              </a:rPr>
              <a:t>a. Early indications – persistent pain, restriction of joint movement, soft tissue swelling</a:t>
            </a:r>
          </a:p>
          <a:p>
            <a:pPr lvl="1"/>
            <a:r>
              <a:rPr lang="en-US" sz="1100" b="0" i="0" u="none" strike="noStrike" kern="1200" baseline="0" dirty="0">
                <a:solidFill>
                  <a:schemeClr val="tx1"/>
                </a:solidFill>
                <a:latin typeface="+mn-lt"/>
                <a:ea typeface="+mn-ea"/>
                <a:cs typeface="+mn-cs"/>
              </a:rPr>
              <a:t>b. MSD conditions – low back pain, sciatica, rotator cuff injuries, epicondylitis, carpal tunnel syndrome, tendinitis</a:t>
            </a:r>
          </a:p>
          <a:p>
            <a:pPr lvl="1"/>
            <a:r>
              <a:rPr lang="en-US" sz="1100" b="0" i="0" u="none" strike="noStrike" kern="1200" baseline="0" dirty="0">
                <a:solidFill>
                  <a:schemeClr val="tx1"/>
                </a:solidFill>
                <a:latin typeface="+mn-lt"/>
                <a:ea typeface="+mn-ea"/>
                <a:cs typeface="+mn-cs"/>
              </a:rPr>
              <a:t>c. One of the leading causes of workday injury and illnesses (OSHA)</a:t>
            </a:r>
            <a:br>
              <a:rPr lang="en-US" sz="1100" b="0" i="0" u="none" strike="noStrike" kern="1200" baseline="0" dirty="0">
                <a:solidFill>
                  <a:schemeClr val="tx1"/>
                </a:solidFill>
                <a:latin typeface="+mn-lt"/>
                <a:ea typeface="+mn-ea"/>
                <a:cs typeface="+mn-cs"/>
              </a:rPr>
            </a:br>
            <a:endParaRPr lang="en-US" sz="11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Epicondylitis = </a:t>
            </a:r>
            <a:r>
              <a:rPr lang="en-US" dirty="0"/>
              <a:t>soreness or pain on the outside (lateral) side of the upper arm near the elbow</a:t>
            </a:r>
            <a:endParaRPr lang="en-US" sz="1200" b="0" i="0" u="none" strike="noStrike" kern="1200" baseline="0" dirty="0">
              <a:solidFill>
                <a:schemeClr val="tx1"/>
              </a:solidFill>
              <a:latin typeface="+mn-lt"/>
              <a:ea typeface="+mn-ea"/>
              <a:cs typeface="+mn-cs"/>
            </a:endParaRPr>
          </a:p>
          <a:p>
            <a:br>
              <a:rPr lang="en-US" sz="8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Raynaud’s Phenomenon = </a:t>
            </a:r>
            <a:r>
              <a:rPr lang="en-US" dirty="0"/>
              <a:t>a condition in which cold temperatures or strong emotions cause blood vessel spasms. This blocks blood flow to the fingers, toes, ears, and nose. </a:t>
            </a:r>
          </a:p>
          <a:p>
            <a:endParaRPr lang="en-US" dirty="0"/>
          </a:p>
          <a:p>
            <a:r>
              <a:rPr lang="en-US" dirty="0"/>
              <a:t>- Thoracic Outlet Syndrome</a:t>
            </a:r>
            <a:r>
              <a:rPr lang="en-US" baseline="0" dirty="0"/>
              <a:t> = </a:t>
            </a:r>
            <a:r>
              <a:rPr lang="en-US" dirty="0"/>
              <a:t>a rare condition that involves pain in the neck and shoulder, </a:t>
            </a:r>
            <a:r>
              <a:rPr lang="en-US" dirty="0">
                <a:hlinkClick r:id="rId3"/>
              </a:rPr>
              <a:t>numbness</a:t>
            </a:r>
            <a:r>
              <a:rPr lang="en-US" dirty="0"/>
              <a:t> and </a:t>
            </a:r>
            <a:r>
              <a:rPr lang="en-US" dirty="0">
                <a:hlinkClick r:id="rId3"/>
              </a:rPr>
              <a:t>tingling</a:t>
            </a:r>
            <a:r>
              <a:rPr lang="en-US" dirty="0"/>
              <a:t> of the fingers, and a weak grip. The thoracic outlet is the area between the rib cage and collar bone.</a:t>
            </a:r>
          </a:p>
          <a:p>
            <a:endParaRPr lang="en-US" dirty="0"/>
          </a:p>
          <a:p>
            <a:r>
              <a:rPr lang="en-US" dirty="0"/>
              <a:t>Sources: </a:t>
            </a:r>
            <a:br>
              <a:rPr lang="en-US" dirty="0"/>
            </a:br>
            <a:r>
              <a:rPr lang="en-US" dirty="0"/>
              <a:t>[Epicondylitis] http://www.nlm.nih.gov/medlineplus/ency/article/000449.htm</a:t>
            </a:r>
          </a:p>
          <a:p>
            <a:r>
              <a:rPr lang="en-US" dirty="0"/>
              <a:t>[Raynaud’s Phenomenon]</a:t>
            </a:r>
            <a:r>
              <a:rPr lang="en-US" baseline="0" dirty="0"/>
              <a:t> http://www.nlm.nih.gov/medlineplus/ency/article/000412.htm</a:t>
            </a:r>
            <a:endParaRPr lang="en-US" dirty="0"/>
          </a:p>
          <a:p>
            <a:r>
              <a:rPr lang="en-US" dirty="0"/>
              <a:t>[Thoracic Outlet Syndrome] http://www.nlm.nih.gov/medlineplus/ency/article/001434.htm</a:t>
            </a:r>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283828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Methods of protecting workers against exposure to ergonomic hazards</a:t>
            </a:r>
          </a:p>
          <a:p>
            <a:r>
              <a:rPr lang="en-US" sz="1200" b="0" i="0" u="none" strike="noStrike" kern="1200" baseline="0" dirty="0">
                <a:solidFill>
                  <a:schemeClr val="tx1"/>
                </a:solidFill>
                <a:latin typeface="+mn-lt"/>
                <a:ea typeface="+mn-ea"/>
                <a:cs typeface="+mn-cs"/>
              </a:rPr>
              <a:t>1. Use correct work practices, such as lifting techniques</a:t>
            </a:r>
          </a:p>
          <a:p>
            <a:r>
              <a:rPr lang="en-US" sz="1200" b="0" i="0" u="none" strike="noStrike" kern="1200" baseline="0" dirty="0">
                <a:solidFill>
                  <a:schemeClr val="tx1"/>
                </a:solidFill>
                <a:latin typeface="+mn-lt"/>
                <a:ea typeface="+mn-ea"/>
                <a:cs typeface="+mn-cs"/>
              </a:rPr>
              <a:t>2. Ask for help when handling heavy, bulky materials</a:t>
            </a:r>
          </a:p>
          <a:p>
            <a:r>
              <a:rPr lang="en-US" sz="1200" b="0" i="0" u="none" strike="noStrike" kern="1200" baseline="0" dirty="0">
                <a:solidFill>
                  <a:schemeClr val="tx1"/>
                </a:solidFill>
                <a:latin typeface="+mn-lt"/>
                <a:ea typeface="+mn-ea"/>
                <a:cs typeface="+mn-cs"/>
              </a:rPr>
              <a:t>3. Use tools ergonomically designed for job</a:t>
            </a:r>
          </a:p>
          <a:p>
            <a:r>
              <a:rPr lang="en-US" sz="1200" b="0" i="0" u="none" strike="noStrike" kern="1200" baseline="0" dirty="0">
                <a:solidFill>
                  <a:schemeClr val="tx1"/>
                </a:solidFill>
                <a:latin typeface="+mn-lt"/>
                <a:ea typeface="+mn-ea"/>
                <a:cs typeface="+mn-cs"/>
              </a:rPr>
              <a:t>4. Worksite analysis and design of workstation</a:t>
            </a:r>
          </a:p>
          <a:p>
            <a:r>
              <a:rPr lang="en-US" sz="1200" b="0" i="0" u="none" strike="noStrike" kern="1200" baseline="0" dirty="0">
                <a:solidFill>
                  <a:schemeClr val="tx1"/>
                </a:solidFill>
                <a:latin typeface="+mn-lt"/>
                <a:ea typeface="+mn-ea"/>
                <a:cs typeface="+mn-cs"/>
              </a:rPr>
              <a:t>5. PPE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277047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23</a:t>
            </a:fld>
            <a:endParaRPr lang="en-US"/>
          </a:p>
        </p:txBody>
      </p:sp>
    </p:spTree>
    <p:extLst>
      <p:ext uri="{BB962C8B-B14F-4D97-AF65-F5344CB8AC3E}">
        <p14:creationId xmlns:p14="http://schemas.microsoft.com/office/powerpoint/2010/main" val="1903817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24</a:t>
            </a:fld>
            <a:endParaRPr lang="en-US"/>
          </a:p>
        </p:txBody>
      </p:sp>
    </p:spTree>
    <p:extLst>
      <p:ext uri="{BB962C8B-B14F-4D97-AF65-F5344CB8AC3E}">
        <p14:creationId xmlns:p14="http://schemas.microsoft.com/office/powerpoint/2010/main" val="55166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Hazard Communication: Small Entity Compliance Guide for Employers That Use Hazardous Chemicals </a:t>
            </a:r>
            <a:r>
              <a:rPr lang="en-US" baseline="0" dirty="0"/>
              <a:t>(2014),  OSHA #3695-03, https://www.osha.gov/Publications/OSHA3695.pdf</a:t>
            </a:r>
          </a:p>
          <a:p>
            <a:pPr marL="57150" indent="0">
              <a:buNone/>
            </a:pPr>
            <a:endParaRPr lang="en-US" dirty="0"/>
          </a:p>
          <a:p>
            <a:pPr marL="57150" indent="0">
              <a:buNone/>
            </a:pPr>
            <a:r>
              <a:rPr lang="en-US" dirty="0"/>
              <a:t>List of hazardous chemicals known to be present in the workplace:</a:t>
            </a:r>
          </a:p>
          <a:p>
            <a:pPr marL="171450" lvl="0" indent="-171450">
              <a:buFont typeface="Arial" panose="020B0604020202020204" pitchFamily="34" charset="0"/>
              <a:buChar char="•"/>
            </a:pPr>
            <a:r>
              <a:rPr lang="en-US" dirty="0"/>
              <a:t>List may be kept by product identifier</a:t>
            </a:r>
            <a:r>
              <a:rPr lang="en-US" baseline="0" dirty="0"/>
              <a:t> from SDS; may be listed </a:t>
            </a:r>
            <a:r>
              <a:rPr lang="en-US" dirty="0"/>
              <a:t>by product</a:t>
            </a:r>
            <a:r>
              <a:rPr lang="en-US" baseline="0" dirty="0"/>
              <a:t> name, common name, or chemical name</a:t>
            </a:r>
            <a:r>
              <a:rPr lang="en-US" dirty="0"/>
              <a:t>; </a:t>
            </a:r>
            <a:br>
              <a:rPr lang="en-US" dirty="0"/>
            </a:br>
            <a:r>
              <a:rPr lang="en-US" b="1" dirty="0"/>
              <a:t>Important</a:t>
            </a:r>
            <a:r>
              <a:rPr lang="en-US" dirty="0"/>
              <a:t>: name used must be the same as term used on SDS and label for cross-referencing. </a:t>
            </a:r>
          </a:p>
          <a:p>
            <a:pPr marL="171450" lvl="0" indent="-171450">
              <a:buFont typeface="Arial" panose="020B0604020202020204" pitchFamily="34" charset="0"/>
              <a:buChar char="•"/>
            </a:pPr>
            <a:r>
              <a:rPr lang="en-US" dirty="0"/>
              <a:t>“the HCS covers chemicals</a:t>
            </a:r>
            <a:r>
              <a:rPr lang="en-US" baseline="0" dirty="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25</a:t>
            </a:fld>
            <a:endParaRPr lang="en-US"/>
          </a:p>
        </p:txBody>
      </p:sp>
    </p:spTree>
    <p:extLst>
      <p:ext uri="{BB962C8B-B14F-4D97-AF65-F5344CB8AC3E}">
        <p14:creationId xmlns:p14="http://schemas.microsoft.com/office/powerpoint/2010/main" val="120252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26</a:t>
            </a:fld>
            <a:endParaRPr lang="en-US"/>
          </a:p>
        </p:txBody>
      </p:sp>
    </p:spTree>
    <p:extLst>
      <p:ext uri="{BB962C8B-B14F-4D97-AF65-F5344CB8AC3E}">
        <p14:creationId xmlns:p14="http://schemas.microsoft.com/office/powerpoint/2010/main" val="426083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solidFill>
                  <a:srgbClr val="FF0000"/>
                </a:solidFill>
              </a:rPr>
              <a:t>[Taken from construction outreach lesson plan – Health Effects Section C]</a:t>
            </a:r>
          </a:p>
          <a:p>
            <a:pPr marL="0" indent="0">
              <a:buFont typeface="Arial" panose="020B0604020202020204" pitchFamily="34" charset="0"/>
              <a:buNone/>
            </a:pPr>
            <a:endParaRPr lang="en-US" baseline="0" dirty="0"/>
          </a:p>
          <a:p>
            <a:r>
              <a:rPr lang="en-US" sz="1200" b="0" i="0" u="none" strike="noStrike" kern="1200" baseline="0" dirty="0">
                <a:solidFill>
                  <a:schemeClr val="tx1"/>
                </a:solidFill>
                <a:latin typeface="+mn-lt"/>
                <a:ea typeface="+mn-ea"/>
                <a:cs typeface="+mn-cs"/>
              </a:rPr>
              <a:t>1. May pose risk of fire and explosion hazards (physical hazards).</a:t>
            </a:r>
          </a:p>
          <a:p>
            <a:r>
              <a:rPr lang="en-US" sz="1200" b="0" i="0" u="none" strike="noStrike" kern="1200" baseline="0" dirty="0">
                <a:solidFill>
                  <a:schemeClr val="tx1"/>
                </a:solidFill>
                <a:latin typeface="+mn-lt"/>
                <a:ea typeface="+mn-ea"/>
                <a:cs typeface="+mn-cs"/>
              </a:rPr>
              <a:t>2. May put workers at risk of developing health problems such as heart ailments, central nervous </a:t>
            </a:r>
            <a:r>
              <a:rPr lang="de-DE" sz="1200" b="0" i="0" u="none" strike="noStrike" kern="1200" baseline="0" dirty="0">
                <a:solidFill>
                  <a:schemeClr val="tx1"/>
                </a:solidFill>
                <a:latin typeface="+mn-lt"/>
                <a:ea typeface="+mn-ea"/>
                <a:cs typeface="+mn-cs"/>
              </a:rPr>
              <a:t>system damage, kidney damage, lung damage, </a:t>
            </a:r>
            <a:r>
              <a:rPr lang="en-US" sz="1200" b="0" i="0" u="none" strike="noStrike" kern="1200" baseline="0" dirty="0">
                <a:solidFill>
                  <a:schemeClr val="tx1"/>
                </a:solidFill>
                <a:latin typeface="+mn-lt"/>
                <a:ea typeface="+mn-ea"/>
                <a:cs typeface="+mn-cs"/>
              </a:rPr>
              <a:t>sterility, cancer, burns, or rashes (health hazards)</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br>
              <a:rPr lang="en-US" baseline="0" dirty="0"/>
            </a:br>
            <a:br>
              <a:rPr lang="en-US" baseline="0" dirty="0"/>
            </a:b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88796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Inhalation</a:t>
            </a:r>
            <a:r>
              <a:rPr lang="en-US" dirty="0"/>
              <a:t> is the primary route of entry for hazardous chemicals in the work environment. Nearly all materials that are airborne can be inhaled. </a:t>
            </a:r>
          </a:p>
          <a:p>
            <a:endParaRPr lang="en-US" dirty="0"/>
          </a:p>
          <a:p>
            <a:r>
              <a:rPr lang="en-US" b="1" dirty="0"/>
              <a:t>Ingestion</a:t>
            </a:r>
            <a:r>
              <a:rPr lang="en-US" dirty="0"/>
              <a:t> - toxic materials can be swallowed and enter the body through the gastrointestinal tract. In the workplace, people can unknowingly ingest harmful chemicals when you eat, drink, or smoke in a contaminated work areas.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Absorption</a:t>
            </a:r>
            <a:r>
              <a:rPr lang="en-US" dirty="0"/>
              <a:t> 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Injection</a:t>
            </a:r>
            <a:r>
              <a:rPr lang="en-US" dirty="0"/>
              <a:t> occurs when a sharp object punctures the skin, allowing a chemical or infectious agent to enter your body. For example, injection can occur when a contaminated object such as a rusty nail punctures the skin. H</a:t>
            </a:r>
            <a:r>
              <a:rPr lang="en-US" baseline="0" dirty="0"/>
              <a:t>igh-pressure hydraulic oil is a common construction injection hazard. (OSHA)</a:t>
            </a: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71986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Acute Effect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Having an immediate response due to a short period of exposure to a relatively high concentration.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Chronic Effect </a:t>
            </a:r>
            <a:r>
              <a:rPr lang="en-US" sz="1200" kern="1200" dirty="0">
                <a:solidFill>
                  <a:schemeClr val="tx1"/>
                </a:solidFill>
                <a:effectLst/>
                <a:latin typeface="+mn-lt"/>
                <a:ea typeface="+mn-ea"/>
                <a:cs typeface="+mn-cs"/>
              </a:rPr>
              <a:t>- The heath effect exhibited by the body after long term exposure to relative low concentrations of a chemical. (OSHA)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chemical hazards can be acute or chronic</a:t>
            </a:r>
            <a:r>
              <a:rPr lang="en-US" baseline="0" dirty="0"/>
              <a:t> – such as Carbon Monoxide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Acute Symptoms: </a:t>
            </a:r>
            <a:r>
              <a:rPr lang="en-US" dirty="0"/>
              <a:t>headache, nausea, weakness, angina, dyspnea, loss of consciousness, seizures, and coma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Chronic Symptoms: </a:t>
            </a:r>
            <a:r>
              <a:rPr lang="en-US" dirty="0"/>
              <a:t>lethargy, listlessness, lack of motivation, sleepiness </a:t>
            </a:r>
            <a:r>
              <a:rPr lang="en-US" dirty="0">
                <a:sym typeface="Wingdings" panose="05000000000000000000" pitchFamily="2" charset="2"/>
              </a:rPr>
              <a:t> </a:t>
            </a:r>
            <a:r>
              <a:rPr lang="en-US" dirty="0"/>
              <a:t>chronic fatigue syndrome, clinical depression, or an endocrine disorder</a:t>
            </a:r>
            <a:endParaRPr lang="en-US"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 Acute] http://www.merckmanuals.com/professional/injuries-poisoning/poisoning/carbon-monoxide-poisoning</a:t>
            </a:r>
            <a:br>
              <a:rPr lang="en-US" baseline="0" dirty="0"/>
            </a:br>
            <a:r>
              <a:rPr lang="en-US" baseline="0" dirty="0"/>
              <a:t>[CO Chronic] http://www.coheadquarters.com/table.cochronic1.htm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67847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Newer</a:t>
            </a:r>
            <a:r>
              <a:rPr lang="en-US" baseline="0" dirty="0"/>
              <a:t> hierarchy of hazard control. PPE is still listed as a last line of defense. (Broken down in next slide)</a:t>
            </a:r>
          </a:p>
          <a:p>
            <a:endParaRPr lang="en-US" baseline="0" dirty="0"/>
          </a:p>
          <a:p>
            <a:r>
              <a:rPr lang="en-US" baseline="0" dirty="0"/>
              <a:t>1.) Eliminate the hazard (if possible)</a:t>
            </a:r>
          </a:p>
          <a:p>
            <a:r>
              <a:rPr lang="en-US" baseline="0" dirty="0"/>
              <a:t>2.) Substitute hazard with safer alternative (if possible)</a:t>
            </a:r>
          </a:p>
          <a:p>
            <a:r>
              <a:rPr lang="en-US" baseline="0" dirty="0"/>
              <a:t>3.) Engineering controls: ventilation/wetting/guarding/etc.</a:t>
            </a:r>
          </a:p>
          <a:p>
            <a:r>
              <a:rPr lang="en-US" baseline="0" dirty="0"/>
              <a:t>4.) Administrative: Giving breaks/cycling work to minimize exposures/training</a:t>
            </a:r>
          </a:p>
          <a:p>
            <a:r>
              <a:rPr lang="en-US" baseline="0" dirty="0"/>
              <a:t>5.) PPE: Respirators/hearing protections/face shields/gloves/boots/etc.</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337176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1.) Eliminate the hazard (if possible)</a:t>
            </a:r>
          </a:p>
          <a:p>
            <a:r>
              <a:rPr lang="en-US" baseline="0" dirty="0"/>
              <a:t>2.) Substitute hazard with safer alternative (if possible)</a:t>
            </a:r>
          </a:p>
          <a:p>
            <a:r>
              <a:rPr lang="en-US" baseline="0" dirty="0"/>
              <a:t>3.) Engineering controls: ventilation/wetting/guarding/etc.</a:t>
            </a:r>
          </a:p>
          <a:p>
            <a:r>
              <a:rPr lang="en-US" baseline="0" dirty="0"/>
              <a:t>4.) Administrative: Giving breaks/cycling work to minimize exposures/training</a:t>
            </a:r>
          </a:p>
          <a:p>
            <a:r>
              <a:rPr lang="en-US" baseline="0" dirty="0"/>
              <a:t>5.) PPE: Respirators/hearing protections/face shields/gloves/boots/etc.</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32985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DA5C15-F437-4297-AC0E-A326F66B2931}" type="slidenum">
              <a:rPr lang="en-US" smtClean="0"/>
              <a:t>9</a:t>
            </a:fld>
            <a:endParaRPr lang="en-US"/>
          </a:p>
        </p:txBody>
      </p:sp>
    </p:spTree>
    <p:extLst>
      <p:ext uri="{BB962C8B-B14F-4D97-AF65-F5344CB8AC3E}">
        <p14:creationId xmlns:p14="http://schemas.microsoft.com/office/powerpoint/2010/main" val="177935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34970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CC9F9-AFB9-4538-8723-A250901B530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403398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CC9F9-AFB9-4538-8723-A250901B530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328518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CC9F9-AFB9-4538-8723-A250901B530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256284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CC9F9-AFB9-4538-8723-A250901B530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26624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CC9F9-AFB9-4538-8723-A250901B530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180509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CC9F9-AFB9-4538-8723-A250901B530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303121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CC9F9-AFB9-4538-8723-A250901B530F}"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411879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CC9F9-AFB9-4538-8723-A250901B530F}"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161302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CC9F9-AFB9-4538-8723-A250901B530F}"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29127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CC9F9-AFB9-4538-8723-A250901B530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394405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CC9F9-AFB9-4538-8723-A250901B530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05DF-597E-4881-8511-9D9C77030AC8}" type="slidenum">
              <a:rPr lang="en-US" smtClean="0"/>
              <a:t>‹#›</a:t>
            </a:fld>
            <a:endParaRPr lang="en-US"/>
          </a:p>
        </p:txBody>
      </p:sp>
    </p:spTree>
    <p:extLst>
      <p:ext uri="{BB962C8B-B14F-4D97-AF65-F5344CB8AC3E}">
        <p14:creationId xmlns:p14="http://schemas.microsoft.com/office/powerpoint/2010/main" val="349098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CC9F9-AFB9-4538-8723-A250901B530F}"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205DF-597E-4881-8511-9D9C77030AC8}" type="slidenum">
              <a:rPr lang="en-US" smtClean="0"/>
              <a:t>‹#›</a:t>
            </a:fld>
            <a:endParaRPr lang="en-US"/>
          </a:p>
        </p:txBody>
      </p:sp>
    </p:spTree>
    <p:extLst>
      <p:ext uri="{BB962C8B-B14F-4D97-AF65-F5344CB8AC3E}">
        <p14:creationId xmlns:p14="http://schemas.microsoft.com/office/powerpoint/2010/main" val="133305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sha.gov/SLTC/heatillness/index.html?utm_source=Twitt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fontAlgn="base">
              <a:spcBef>
                <a:spcPct val="0"/>
              </a:spcBef>
              <a:spcAft>
                <a:spcPct val="0"/>
              </a:spcAft>
              <a:defRPr/>
            </a:pPr>
            <a:fld id="{A17285FE-B10B-417F-A1CF-E46897E2C023}" type="slidenum">
              <a:rPr lang="en-US" altLang="en-US" sz="1050">
                <a:solidFill>
                  <a:srgbClr val="000000"/>
                </a:solidFill>
                <a:latin typeface="Arial" panose="020B0604020202020204" pitchFamily="34" charset="0"/>
              </a:rPr>
              <a:pPr fontAlgn="base">
                <a:spcBef>
                  <a:spcPct val="0"/>
                </a:spcBef>
                <a:spcAft>
                  <a:spcPct val="0"/>
                </a:spcAft>
                <a:defRPr/>
              </a:pPr>
              <a:t>1</a:t>
            </a:fld>
            <a:endParaRPr lang="en-US" altLang="en-US" sz="1050">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2857500" y="2868342"/>
            <a:ext cx="3429000" cy="1004249"/>
          </a:xfrm>
          <a:prstGeom prst="rect">
            <a:avLst/>
          </a:prstGeom>
          <a:noFill/>
        </p:spPr>
        <p:txBody>
          <a:bodyPr wrap="square" lIns="68580" tIns="34290" rIns="68580" bIns="34290" anchor="t">
            <a:spAutoFit/>
          </a:bodyPr>
          <a:lstStyle/>
          <a:p>
            <a:pPr algn="ctr" defTabSz="257175">
              <a:defRPr/>
            </a:pPr>
            <a:r>
              <a:rPr lang="en-US" sz="3038" b="1" dirty="0">
                <a:solidFill>
                  <a:prstClr val="black"/>
                </a:solidFill>
                <a:latin typeface="Calibri" panose="020F0502020204030204"/>
              </a:rPr>
              <a:t>New Hire Training</a:t>
            </a:r>
          </a:p>
          <a:p>
            <a:pPr algn="ctr" defTabSz="257175">
              <a:defRPr/>
            </a:pPr>
            <a:r>
              <a:rPr lang="en-US" sz="3038" b="1" dirty="0">
                <a:latin typeface="Calibri" panose="020F0502020204030204"/>
                <a:cs typeface="Calibri"/>
              </a:rPr>
              <a:t>Health Hazards</a:t>
            </a:r>
            <a:endParaRPr lang="en-US" sz="3038" b="1" dirty="0">
              <a:latin typeface="Calibri" panose="020F0502020204030204"/>
            </a:endParaRPr>
          </a:p>
        </p:txBody>
      </p:sp>
      <p:pic>
        <p:nvPicPr>
          <p:cNvPr id="4" name="Picture 3"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5299" y="4263657"/>
            <a:ext cx="2079115" cy="612250"/>
          </a:xfrm>
          <a:prstGeom prst="rect">
            <a:avLst/>
          </a:prstGeom>
          <a:noFill/>
          <a:ln>
            <a:noFill/>
          </a:ln>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090161"/>
            <a:ext cx="6172200" cy="333067"/>
          </a:xfrm>
        </p:spPr>
        <p:txBody>
          <a:bodyPr>
            <a:noAutofit/>
          </a:bodyPr>
          <a:lstStyle/>
          <a:p>
            <a:r>
              <a:rPr lang="en-US" sz="1800" dirty="0"/>
              <a:t>Crystalline Silica Is Found In Many Construction Materials</a:t>
            </a:r>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13" y="2009307"/>
            <a:ext cx="2426009" cy="1607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4991013" y="3834572"/>
            <a:ext cx="2426009"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91014" y="5508945"/>
            <a:ext cx="1173871" cy="150041"/>
          </a:xfrm>
          <a:prstGeom prst="rect">
            <a:avLst/>
          </a:prstGeom>
        </p:spPr>
        <p:txBody>
          <a:bodyPr wrap="square">
            <a:spAutoFit/>
          </a:bodyPr>
          <a:lstStyle/>
          <a:p>
            <a:r>
              <a:rPr lang="en-US" sz="375" dirty="0">
                <a:solidFill>
                  <a:schemeClr val="tx1">
                    <a:lumMod val="95000"/>
                  </a:schemeClr>
                </a:solidFill>
              </a:rPr>
              <a:t>Photo courtesy of </a:t>
            </a:r>
            <a:r>
              <a:rPr lang="en-US" sz="375" dirty="0" err="1">
                <a:solidFill>
                  <a:schemeClr val="tx1">
                    <a:lumMod val="95000"/>
                  </a:schemeClr>
                </a:solidFill>
              </a:rPr>
              <a:t>D</a:t>
            </a:r>
            <a:r>
              <a:rPr lang="en-US" sz="375" cap="small" dirty="0" err="1">
                <a:solidFill>
                  <a:schemeClr val="tx1">
                    <a:lumMod val="95000"/>
                  </a:schemeClr>
                </a:solidFill>
              </a:rPr>
              <a:t>e</a:t>
            </a:r>
            <a:r>
              <a:rPr lang="en-US" sz="375" dirty="0" err="1">
                <a:solidFill>
                  <a:schemeClr val="tx1">
                    <a:lumMod val="95000"/>
                  </a:schemeClr>
                </a:solidFill>
              </a:rPr>
              <a:t>WALT</a:t>
            </a:r>
            <a:r>
              <a:rPr lang="en-US" sz="375" dirty="0">
                <a:solidFill>
                  <a:schemeClr val="tx1">
                    <a:lumMod val="95000"/>
                  </a:schemeClr>
                </a:solidFill>
              </a:rPr>
              <a:t> 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0" y="3429000"/>
            <a:ext cx="3143250" cy="2287922"/>
          </a:xfrm>
          <a:prstGeom prst="rect">
            <a:avLst/>
          </a:prstGeom>
          <a:noFill/>
          <a:ln>
            <a:noFill/>
          </a:ln>
        </p:spPr>
      </p:pic>
      <p:sp>
        <p:nvSpPr>
          <p:cNvPr id="7" name="Rectangle 6"/>
          <p:cNvSpPr/>
          <p:nvPr/>
        </p:nvSpPr>
        <p:spPr>
          <a:xfrm>
            <a:off x="2330289" y="5769786"/>
            <a:ext cx="1066318" cy="150041"/>
          </a:xfrm>
          <a:prstGeom prst="rect">
            <a:avLst/>
          </a:prstGeom>
        </p:spPr>
        <p:txBody>
          <a:bodyPr wrap="none">
            <a:spAutoFit/>
          </a:bodyPr>
          <a:lstStyle/>
          <a:p>
            <a:r>
              <a:rPr lang="en-US" sz="375" dirty="0">
                <a:solidFill>
                  <a:schemeClr val="tx1">
                    <a:lumMod val="95000"/>
                  </a:schemeClr>
                </a:solidFill>
              </a:rPr>
              <a:t>John F. </a:t>
            </a:r>
            <a:r>
              <a:rPr lang="en-US" sz="375" dirty="0" err="1">
                <a:solidFill>
                  <a:schemeClr val="tx1">
                    <a:lumMod val="95000"/>
                  </a:schemeClr>
                </a:solidFill>
              </a:rPr>
              <a:t>Rekus</a:t>
            </a:r>
            <a:r>
              <a:rPr lang="en-US" sz="375" dirty="0">
                <a:solidFill>
                  <a:schemeClr val="tx1">
                    <a:lumMod val="95000"/>
                  </a:schemeClr>
                </a:solidFill>
              </a:rPr>
              <a:t>, PE, MS, CIH, FAIHA/elcosh.org</a:t>
            </a:r>
          </a:p>
        </p:txBody>
      </p:sp>
      <p:sp>
        <p:nvSpPr>
          <p:cNvPr id="10" name="TextBox 9">
            <a:extLst>
              <a:ext uri="{FF2B5EF4-FFF2-40B4-BE49-F238E27FC236}">
                <a16:creationId xmlns:a16="http://schemas.microsoft.com/office/drawing/2014/main" id="{E97C15F7-63C5-4EFF-9C90-D0CDEE3D08DA}"/>
              </a:ext>
            </a:extLst>
          </p:cNvPr>
          <p:cNvSpPr txBox="1"/>
          <p:nvPr/>
        </p:nvSpPr>
        <p:spPr>
          <a:xfrm>
            <a:off x="5099797" y="3633444"/>
            <a:ext cx="1445420" cy="150041"/>
          </a:xfrm>
          <a:prstGeom prst="rect">
            <a:avLst/>
          </a:prstGeom>
          <a:noFill/>
        </p:spPr>
        <p:txBody>
          <a:bodyPr wrap="square" rtlCol="0">
            <a:spAutoFit/>
          </a:bodyPr>
          <a:lstStyle/>
          <a:p>
            <a:r>
              <a:rPr lang="en-US" sz="375" dirty="0"/>
              <a:t>Department of Labor/Shawn T Moore</a:t>
            </a:r>
          </a:p>
        </p:txBody>
      </p:sp>
      <p:sp>
        <p:nvSpPr>
          <p:cNvPr id="12" name="TextBox 11">
            <a:extLst>
              <a:ext uri="{FF2B5EF4-FFF2-40B4-BE49-F238E27FC236}">
                <a16:creationId xmlns:a16="http://schemas.microsoft.com/office/drawing/2014/main" id="{C108CD2C-B70D-4873-B101-E54C33927E00}"/>
              </a:ext>
            </a:extLst>
          </p:cNvPr>
          <p:cNvSpPr txBox="1"/>
          <p:nvPr/>
        </p:nvSpPr>
        <p:spPr>
          <a:xfrm>
            <a:off x="1447824" y="1781158"/>
            <a:ext cx="3429000" cy="553998"/>
          </a:xfrm>
          <a:prstGeom prst="rect">
            <a:avLst/>
          </a:prstGeom>
          <a:noFill/>
        </p:spPr>
        <p:txBody>
          <a:bodyPr wrap="square">
            <a:spAutoFit/>
          </a:bodyPr>
          <a:lstStyle/>
          <a:p>
            <a:pPr marL="214313" indent="-214313">
              <a:buFont typeface="Arial" panose="020B0604020202020204" pitchFamily="34" charset="0"/>
              <a:buChar char="•"/>
              <a:tabLst>
                <a:tab pos="176679" algn="l"/>
              </a:tabLst>
            </a:pPr>
            <a:r>
              <a:rPr lang="en-US" sz="1500"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p:txBody>
      </p:sp>
      <p:sp>
        <p:nvSpPr>
          <p:cNvPr id="13" name="TextBox 12">
            <a:extLst>
              <a:ext uri="{FF2B5EF4-FFF2-40B4-BE49-F238E27FC236}">
                <a16:creationId xmlns:a16="http://schemas.microsoft.com/office/drawing/2014/main" id="{633844AA-94CB-4693-9644-F9EA96936B80}"/>
              </a:ext>
            </a:extLst>
          </p:cNvPr>
          <p:cNvSpPr txBox="1"/>
          <p:nvPr/>
        </p:nvSpPr>
        <p:spPr>
          <a:xfrm>
            <a:off x="1447824" y="2377110"/>
            <a:ext cx="3429000" cy="784830"/>
          </a:xfrm>
          <a:prstGeom prst="rect">
            <a:avLst/>
          </a:prstGeom>
          <a:noFill/>
        </p:spPr>
        <p:txBody>
          <a:bodyPr wrap="square">
            <a:spAutoFit/>
          </a:bodyPr>
          <a:lstStyle/>
          <a:p>
            <a:pPr marL="265019" indent="-265019">
              <a:buFont typeface="Arial" panose="020B0604020202020204" pitchFamily="34" charset="0"/>
              <a:buChar char="•"/>
              <a:tabLst>
                <a:tab pos="176679" algn="l"/>
              </a:tabLst>
            </a:pPr>
            <a:r>
              <a:rPr lang="en-US" sz="1500"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Empty placeholder" title="Empty placeholder"/>
          <p:cNvSpPr>
            <a:spLocks noGrp="1"/>
          </p:cNvSpPr>
          <p:nvPr>
            <p:ph idx="1"/>
          </p:nvPr>
        </p:nvSpPr>
        <p:spPr>
          <a:xfrm>
            <a:off x="1543050" y="1965384"/>
            <a:ext cx="3086100" cy="3609784"/>
          </a:xfrm>
        </p:spPr>
        <p:txBody>
          <a:bodyPr>
            <a:normAutofit/>
          </a:bodyPr>
          <a:lstStyle/>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3">
            <a:extLst>
              <a:ext uri="{28A0092B-C50C-407E-A947-70E740481C1C}">
                <a14:useLocalDpi xmlns:a14="http://schemas.microsoft.com/office/drawing/2010/main" val="0"/>
              </a:ext>
            </a:extLst>
          </a:blip>
          <a:srcRect l="10686" t="15910" r="6041" b="7545"/>
          <a:stretch>
            <a:fillRect/>
          </a:stretch>
        </p:blipFill>
        <p:spPr bwMode="auto">
          <a:xfrm>
            <a:off x="1543050" y="1924050"/>
            <a:ext cx="2180034"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30501" y="4970599"/>
            <a:ext cx="1771650" cy="150041"/>
          </a:xfrm>
          <a:prstGeom prst="rect">
            <a:avLst/>
          </a:prstGeom>
          <a:noFill/>
        </p:spPr>
        <p:txBody>
          <a:bodyPr wrap="square" rtlCol="0">
            <a:spAutoFit/>
          </a:bodyPr>
          <a:lstStyle/>
          <a:p>
            <a:r>
              <a:rPr lang="en-US" sz="375" dirty="0">
                <a:solidFill>
                  <a:schemeClr val="tx1">
                    <a:lumMod val="95000"/>
                  </a:schemeClr>
                </a:solidFill>
              </a:rPr>
              <a:t>Used with permission (©) www.earldotter.com</a:t>
            </a:r>
          </a:p>
        </p:txBody>
      </p:sp>
      <p:sp>
        <p:nvSpPr>
          <p:cNvPr id="11" name="TextBox 10">
            <a:extLst>
              <a:ext uri="{FF2B5EF4-FFF2-40B4-BE49-F238E27FC236}">
                <a16:creationId xmlns:a16="http://schemas.microsoft.com/office/drawing/2014/main" id="{06337EEA-AADC-486B-A4F6-972077247BB5}"/>
              </a:ext>
            </a:extLst>
          </p:cNvPr>
          <p:cNvSpPr txBox="1"/>
          <p:nvPr/>
        </p:nvSpPr>
        <p:spPr>
          <a:xfrm>
            <a:off x="4105001" y="2328080"/>
            <a:ext cx="3429000" cy="2031325"/>
          </a:xfrm>
          <a:prstGeom prst="rect">
            <a:avLst/>
          </a:prstGeom>
          <a:noFill/>
        </p:spPr>
        <p:txBody>
          <a:bodyPr wrap="square">
            <a:spAutoFit/>
          </a:bodyPr>
          <a:lstStyle/>
          <a:p>
            <a:pPr>
              <a:tabLst>
                <a:tab pos="35335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when, for example, power tools are used to chip, cut, saw, drill, grind, sand, or crush crystalline silica-containing materials; it is also produced when sand is used in abrasive blasting. </a:t>
            </a:r>
          </a:p>
        </p:txBody>
      </p:sp>
      <p:sp>
        <p:nvSpPr>
          <p:cNvPr id="15" name="Title 1">
            <a:extLst>
              <a:ext uri="{FF2B5EF4-FFF2-40B4-BE49-F238E27FC236}">
                <a16:creationId xmlns:a16="http://schemas.microsoft.com/office/drawing/2014/main" id="{F2DAA59B-039B-40BE-B07B-2DC75403AD27}"/>
              </a:ext>
            </a:extLst>
          </p:cNvPr>
          <p:cNvSpPr txBox="1">
            <a:spLocks/>
          </p:cNvSpPr>
          <p:nvPr/>
        </p:nvSpPr>
        <p:spPr>
          <a:xfrm>
            <a:off x="1688128" y="1003632"/>
            <a:ext cx="5767744" cy="44280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Respirable Crystalline Silica</a:t>
            </a:r>
          </a:p>
        </p:txBody>
      </p:sp>
    </p:spTree>
    <p:extLst>
      <p:ext uri="{BB962C8B-B14F-4D97-AF65-F5344CB8AC3E}">
        <p14:creationId xmlns:p14="http://schemas.microsoft.com/office/powerpoint/2010/main" val="375039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12</a:t>
            </a:fld>
            <a:endParaRPr lang="en-US" altLang="en-US"/>
          </a:p>
        </p:txBody>
      </p:sp>
      <p:sp>
        <p:nvSpPr>
          <p:cNvPr id="7" name="TextBox 6">
            <a:extLst>
              <a:ext uri="{FF2B5EF4-FFF2-40B4-BE49-F238E27FC236}">
                <a16:creationId xmlns:a16="http://schemas.microsoft.com/office/drawing/2014/main" id="{8CA2D34B-1B0C-417E-BC36-B78581D2E8CD}"/>
              </a:ext>
            </a:extLst>
          </p:cNvPr>
          <p:cNvSpPr txBox="1"/>
          <p:nvPr/>
        </p:nvSpPr>
        <p:spPr>
          <a:xfrm>
            <a:off x="1605660" y="1668925"/>
            <a:ext cx="6052441" cy="553998"/>
          </a:xfrm>
          <a:prstGeom prst="rect">
            <a:avLst/>
          </a:prstGeom>
          <a:noFill/>
        </p:spPr>
        <p:txBody>
          <a:bodyPr wrap="square">
            <a:spAutoFit/>
          </a:bodyPr>
          <a:lstStyle/>
          <a:p>
            <a:r>
              <a:rPr lang="en-US" sz="1500" dirty="0"/>
              <a:t>Employers must train employees on tasks in their workplace that may expose them to respirable crystalline silica.</a:t>
            </a:r>
          </a:p>
        </p:txBody>
      </p:sp>
      <p:sp>
        <p:nvSpPr>
          <p:cNvPr id="8" name="Title 1">
            <a:extLst>
              <a:ext uri="{FF2B5EF4-FFF2-40B4-BE49-F238E27FC236}">
                <a16:creationId xmlns:a16="http://schemas.microsoft.com/office/drawing/2014/main" id="{7B978883-F567-4D0C-A0B3-F2D0AFBB5A52}"/>
              </a:ext>
            </a:extLst>
          </p:cNvPr>
          <p:cNvSpPr txBox="1">
            <a:spLocks/>
          </p:cNvSpPr>
          <p:nvPr/>
        </p:nvSpPr>
        <p:spPr>
          <a:xfrm>
            <a:off x="1748008" y="1064032"/>
            <a:ext cx="5767744" cy="44280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Respirable Crystalline Silica</a:t>
            </a:r>
          </a:p>
        </p:txBody>
      </p:sp>
      <p:pic>
        <p:nvPicPr>
          <p:cNvPr id="6" name="Picture 5">
            <a:extLst>
              <a:ext uri="{FF2B5EF4-FFF2-40B4-BE49-F238E27FC236}">
                <a16:creationId xmlns:a16="http://schemas.microsoft.com/office/drawing/2014/main" id="{3FB48812-49A7-4577-8D20-2C5908075F1B}"/>
              </a:ext>
            </a:extLst>
          </p:cNvPr>
          <p:cNvPicPr>
            <a:picLocks noChangeAspect="1"/>
          </p:cNvPicPr>
          <p:nvPr/>
        </p:nvPicPr>
        <p:blipFill>
          <a:blip r:embed="rId3"/>
          <a:stretch>
            <a:fillRect/>
          </a:stretch>
        </p:blipFill>
        <p:spPr>
          <a:xfrm>
            <a:off x="2360876" y="2515323"/>
            <a:ext cx="4422249" cy="2947104"/>
          </a:xfrm>
          <a:prstGeom prst="rect">
            <a:avLst/>
          </a:prstGeom>
        </p:spPr>
      </p:pic>
    </p:spTree>
    <p:extLst>
      <p:ext uri="{BB962C8B-B14F-4D97-AF65-F5344CB8AC3E}">
        <p14:creationId xmlns:p14="http://schemas.microsoft.com/office/powerpoint/2010/main" val="30912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13</a:t>
            </a:fld>
            <a:endParaRPr lang="en-US" altLang="en-US"/>
          </a:p>
        </p:txBody>
      </p:sp>
      <p:sp>
        <p:nvSpPr>
          <p:cNvPr id="8" name="Title 1">
            <a:extLst>
              <a:ext uri="{FF2B5EF4-FFF2-40B4-BE49-F238E27FC236}">
                <a16:creationId xmlns:a16="http://schemas.microsoft.com/office/drawing/2014/main" id="{7B978883-F567-4D0C-A0B3-F2D0AFBB5A52}"/>
              </a:ext>
            </a:extLst>
          </p:cNvPr>
          <p:cNvSpPr txBox="1">
            <a:spLocks/>
          </p:cNvSpPr>
          <p:nvPr/>
        </p:nvSpPr>
        <p:spPr>
          <a:xfrm>
            <a:off x="1688127" y="1052335"/>
            <a:ext cx="5767744" cy="44280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Respirable Crystalline Silica</a:t>
            </a:r>
          </a:p>
        </p:txBody>
      </p:sp>
      <p:sp>
        <p:nvSpPr>
          <p:cNvPr id="5" name="Title 1">
            <a:extLst>
              <a:ext uri="{FF2B5EF4-FFF2-40B4-BE49-F238E27FC236}">
                <a16:creationId xmlns:a16="http://schemas.microsoft.com/office/drawing/2014/main" id="{40EB3A3E-BF56-4373-B45D-76328BE32083}"/>
              </a:ext>
            </a:extLst>
          </p:cNvPr>
          <p:cNvSpPr txBox="1">
            <a:spLocks/>
          </p:cNvSpPr>
          <p:nvPr/>
        </p:nvSpPr>
        <p:spPr>
          <a:xfrm>
            <a:off x="1143000" y="1642050"/>
            <a:ext cx="6686550" cy="857250"/>
          </a:xfrm>
          <a:prstGeom prst="rect">
            <a:avLst/>
          </a:prstGeom>
        </p:spPr>
        <p:txBody>
          <a:bodyPr anchor="ctr">
            <a:normAutofit fontScale="97500"/>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2100" b="0" dirty="0">
                <a:solidFill>
                  <a:schemeClr val="tx1"/>
                </a:solidFill>
              </a:rPr>
              <a:t>Specific Protections in This Workplace</a:t>
            </a:r>
          </a:p>
        </p:txBody>
      </p:sp>
      <p:sp>
        <p:nvSpPr>
          <p:cNvPr id="7" name="Rounded Rectangle 4" descr="Rectanle box with text inside" title="Rectanle box with text inside">
            <a:extLst>
              <a:ext uri="{FF2B5EF4-FFF2-40B4-BE49-F238E27FC236}">
                <a16:creationId xmlns:a16="http://schemas.microsoft.com/office/drawing/2014/main" id="{83644AF1-56F1-48C6-953E-53357687A5A2}"/>
              </a:ext>
            </a:extLst>
          </p:cNvPr>
          <p:cNvSpPr/>
          <p:nvPr/>
        </p:nvSpPr>
        <p:spPr>
          <a:xfrm>
            <a:off x="1800224" y="2400300"/>
            <a:ext cx="5543550" cy="2743200"/>
          </a:xfrm>
          <a:prstGeom prst="round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Content Placeholder 2" descr="Rectanle box with text inside" title="Rectanle box with text inside">
            <a:extLst>
              <a:ext uri="{FF2B5EF4-FFF2-40B4-BE49-F238E27FC236}">
                <a16:creationId xmlns:a16="http://schemas.microsoft.com/office/drawing/2014/main" id="{CB182717-D98A-4EA3-829D-75B40BA8E630}"/>
              </a:ext>
            </a:extLst>
          </p:cNvPr>
          <p:cNvSpPr txBox="1">
            <a:spLocks/>
          </p:cNvSpPr>
          <p:nvPr/>
        </p:nvSpPr>
        <p:spPr>
          <a:xfrm>
            <a:off x="2071687" y="2793117"/>
            <a:ext cx="5000625" cy="195756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350"/>
              </a:spcBef>
              <a:buNone/>
            </a:pPr>
            <a:r>
              <a:rPr lang="en-US" sz="2100" dirty="0"/>
              <a:t>Employers must train employees on workplace-specific:</a:t>
            </a:r>
          </a:p>
          <a:p>
            <a:pPr marL="1070372"/>
            <a:r>
              <a:rPr lang="en-US" sz="2100" dirty="0"/>
              <a:t>Engineering controls</a:t>
            </a:r>
          </a:p>
          <a:p>
            <a:pPr marL="1070372"/>
            <a:r>
              <a:rPr lang="en-US" sz="2100" dirty="0"/>
              <a:t>Work practice controls</a:t>
            </a:r>
          </a:p>
          <a:p>
            <a:pPr marL="1070372"/>
            <a:r>
              <a:rPr lang="en-US" sz="2100" dirty="0"/>
              <a:t>Respiratory protection</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0876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196" y="1005386"/>
            <a:ext cx="5296776" cy="383400"/>
          </a:xfrm>
        </p:spPr>
        <p:txBody>
          <a:bodyPr>
            <a:noAutofit/>
          </a:bodyPr>
          <a:lstStyle/>
          <a:p>
            <a:r>
              <a:rPr lang="en-US" sz="2700" dirty="0"/>
              <a:t>Physical Hazards in Construction</a:t>
            </a:r>
          </a:p>
        </p:txBody>
      </p:sp>
      <p:sp>
        <p:nvSpPr>
          <p:cNvPr id="3" name="Content Placeholder 2"/>
          <p:cNvSpPr>
            <a:spLocks noGrp="1"/>
          </p:cNvSpPr>
          <p:nvPr>
            <p:ph idx="1"/>
          </p:nvPr>
        </p:nvSpPr>
        <p:spPr/>
        <p:txBody>
          <a:bodyPr/>
          <a:lstStyle/>
          <a:p>
            <a:r>
              <a:rPr lang="en-US" dirty="0"/>
              <a:t>Noise</a:t>
            </a:r>
          </a:p>
          <a:p>
            <a:r>
              <a:rPr lang="en-US" dirty="0"/>
              <a:t>Temperature extremes</a:t>
            </a:r>
          </a:p>
          <a:p>
            <a:r>
              <a:rPr lang="en-US" dirty="0"/>
              <a:t>Vibration</a:t>
            </a:r>
          </a:p>
          <a:p>
            <a:r>
              <a:rPr lang="en-US" dirty="0"/>
              <a:t>Radiation</a:t>
            </a:r>
            <a:endParaRPr lang="en-US" sz="1200" dirty="0"/>
          </a:p>
          <a:p>
            <a:pPr marL="342900" lvl="1" indent="0">
              <a:buNone/>
            </a:pPr>
            <a:endParaRPr lang="en-US" sz="1200" dirty="0"/>
          </a:p>
        </p:txBody>
      </p:sp>
      <p:grpSp>
        <p:nvGrpSpPr>
          <p:cNvPr id="14" name="Group 13"/>
          <p:cNvGrpSpPr/>
          <p:nvPr/>
        </p:nvGrpSpPr>
        <p:grpSpPr>
          <a:xfrm>
            <a:off x="5920696" y="1515607"/>
            <a:ext cx="1873319" cy="2302634"/>
            <a:chOff x="6531290" y="470911"/>
            <a:chExt cx="2483130" cy="2919630"/>
          </a:xfrm>
        </p:grpSpPr>
        <p:sp>
          <p:nvSpPr>
            <p:cNvPr id="41" name="TextBox 40"/>
            <p:cNvSpPr txBox="1"/>
            <p:nvPr/>
          </p:nvSpPr>
          <p:spPr>
            <a:xfrm>
              <a:off x="6606867" y="3156393"/>
              <a:ext cx="2358467" cy="234148"/>
            </a:xfrm>
            <a:prstGeom prst="rect">
              <a:avLst/>
            </a:prstGeom>
            <a:noFill/>
          </p:spPr>
          <p:txBody>
            <a:bodyPr wrap="square" rtlCol="0">
              <a:spAutoFit/>
            </a:bodyPr>
            <a:lstStyle/>
            <a:p>
              <a:pPr algn="ctr"/>
              <a:r>
                <a:rPr lang="en-US" sz="600" dirty="0"/>
                <a:t>Source: Nick Allen (Flickr.com)</a:t>
              </a:r>
            </a:p>
          </p:txBody>
        </p:sp>
        <p:grpSp>
          <p:nvGrpSpPr>
            <p:cNvPr id="10" name="Group 9"/>
            <p:cNvGrpSpPr/>
            <p:nvPr/>
          </p:nvGrpSpPr>
          <p:grpSpPr>
            <a:xfrm>
              <a:off x="6531290" y="470911"/>
              <a:ext cx="2483130" cy="2685482"/>
              <a:chOff x="6669491" y="1205263"/>
              <a:chExt cx="2483130" cy="2685482"/>
            </a:xfrm>
          </p:grpSpPr>
          <p:sp>
            <p:nvSpPr>
              <p:cNvPr id="40" name="TextBox 39"/>
              <p:cNvSpPr txBox="1"/>
              <p:nvPr/>
            </p:nvSpPr>
            <p:spPr>
              <a:xfrm>
                <a:off x="6669491" y="1205263"/>
                <a:ext cx="2483130" cy="409758"/>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Noise and Vibration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380" y="1595968"/>
                <a:ext cx="1677352" cy="2294777"/>
              </a:xfrm>
              <a:prstGeom prst="rect">
                <a:avLst/>
              </a:prstGeom>
              <a:ln w="12700">
                <a:solidFill>
                  <a:schemeClr val="tx1"/>
                </a:solidFill>
              </a:ln>
            </p:spPr>
          </p:pic>
        </p:grpSp>
      </p:grpSp>
      <p:grpSp>
        <p:nvGrpSpPr>
          <p:cNvPr id="17" name="Group 16"/>
          <p:cNvGrpSpPr/>
          <p:nvPr/>
        </p:nvGrpSpPr>
        <p:grpSpPr>
          <a:xfrm>
            <a:off x="3377633" y="3786379"/>
            <a:ext cx="1862348" cy="1680912"/>
            <a:chOff x="3317642" y="3658607"/>
            <a:chExt cx="2483130" cy="2241215"/>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179" y="4064162"/>
              <a:ext cx="2162059" cy="1621544"/>
            </a:xfrm>
            <a:prstGeom prst="rect">
              <a:avLst/>
            </a:prstGeom>
            <a:ln w="12700">
              <a:solidFill>
                <a:schemeClr val="tx1"/>
              </a:solidFill>
            </a:ln>
          </p:spPr>
        </p:pic>
        <p:sp>
          <p:nvSpPr>
            <p:cNvPr id="30" name="TextBox 29"/>
            <p:cNvSpPr txBox="1"/>
            <p:nvPr/>
          </p:nvSpPr>
          <p:spPr>
            <a:xfrm>
              <a:off x="3317642" y="3658607"/>
              <a:ext cx="2483130" cy="430887"/>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Radiation</a:t>
              </a:r>
            </a:p>
          </p:txBody>
        </p:sp>
        <p:sp>
          <p:nvSpPr>
            <p:cNvPr id="36" name="TextBox 35"/>
            <p:cNvSpPr txBox="1"/>
            <p:nvPr/>
          </p:nvSpPr>
          <p:spPr>
            <a:xfrm>
              <a:off x="3379974" y="5653601"/>
              <a:ext cx="2358467" cy="246221"/>
            </a:xfrm>
            <a:prstGeom prst="rect">
              <a:avLst/>
            </a:prstGeom>
            <a:noFill/>
          </p:spPr>
          <p:txBody>
            <a:bodyPr wrap="square" rtlCol="0">
              <a:spAutoFit/>
            </a:bodyPr>
            <a:lstStyle/>
            <a:p>
              <a:pPr algn="ctr"/>
              <a:r>
                <a:rPr lang="en-US" sz="600" dirty="0"/>
                <a:t>Source:  Alper Çuğun (Flickr.com)</a:t>
              </a:r>
            </a:p>
          </p:txBody>
        </p:sp>
      </p:grpSp>
      <p:sp>
        <p:nvSpPr>
          <p:cNvPr id="39" name="TextBox 38"/>
          <p:cNvSpPr txBox="1"/>
          <p:nvPr/>
        </p:nvSpPr>
        <p:spPr>
          <a:xfrm>
            <a:off x="1468366" y="3790461"/>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Temperature</a:t>
            </a:r>
          </a:p>
        </p:txBody>
      </p:sp>
      <p:pic>
        <p:nvPicPr>
          <p:cNvPr id="43" name="Picture 4" descr="sweat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0853" y="4092835"/>
            <a:ext cx="1077376" cy="1213866"/>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1515115" y="5282083"/>
            <a:ext cx="1768850" cy="184666"/>
          </a:xfrm>
          <a:prstGeom prst="rect">
            <a:avLst/>
          </a:prstGeom>
          <a:noFill/>
        </p:spPr>
        <p:txBody>
          <a:bodyPr wrap="square" rtlCol="0">
            <a:spAutoFit/>
          </a:bodyPr>
          <a:lstStyle/>
          <a:p>
            <a:pPr algn="ctr"/>
            <a:r>
              <a:rPr lang="en-US" sz="600" dirty="0"/>
              <a:t>Source: OSHA</a:t>
            </a:r>
          </a:p>
        </p:txBody>
      </p:sp>
      <p:sp>
        <p:nvSpPr>
          <p:cNvPr id="4" name="TextBox 3">
            <a:extLst>
              <a:ext uri="{FF2B5EF4-FFF2-40B4-BE49-F238E27FC236}">
                <a16:creationId xmlns:a16="http://schemas.microsoft.com/office/drawing/2014/main" id="{12E06A8A-A96B-4A4D-95EE-E13BDA23C3A1}"/>
              </a:ext>
            </a:extLst>
          </p:cNvPr>
          <p:cNvSpPr txBox="1"/>
          <p:nvPr/>
        </p:nvSpPr>
        <p:spPr>
          <a:xfrm>
            <a:off x="6023734" y="3760395"/>
            <a:ext cx="1458790"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Noise</a:t>
            </a:r>
            <a:endParaRPr lang="en-US" sz="1350" dirty="0"/>
          </a:p>
        </p:txBody>
      </p:sp>
      <p:pic>
        <p:nvPicPr>
          <p:cNvPr id="18" name="Picture 17">
            <a:extLst>
              <a:ext uri="{FF2B5EF4-FFF2-40B4-BE49-F238E27FC236}">
                <a16:creationId xmlns:a16="http://schemas.microsoft.com/office/drawing/2014/main" id="{6C853DB7-7762-45DB-BB7A-E2E26515F2D2}"/>
              </a:ext>
            </a:extLst>
          </p:cNvPr>
          <p:cNvPicPr/>
          <p:nvPr/>
        </p:nvPicPr>
        <p:blipFill>
          <a:blip r:embed="rId6"/>
          <a:stretch>
            <a:fillRect/>
          </a:stretch>
        </p:blipFill>
        <p:spPr>
          <a:xfrm>
            <a:off x="5748141" y="4037394"/>
            <a:ext cx="1907925" cy="1308672"/>
          </a:xfrm>
          <a:prstGeom prst="rect">
            <a:avLst/>
          </a:prstGeom>
        </p:spPr>
      </p:pic>
    </p:spTree>
    <p:extLst>
      <p:ext uri="{BB962C8B-B14F-4D97-AF65-F5344CB8AC3E}">
        <p14:creationId xmlns:p14="http://schemas.microsoft.com/office/powerpoint/2010/main" val="90999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1058012"/>
            <a:ext cx="5257800" cy="933035"/>
          </a:xfrm>
        </p:spPr>
        <p:txBody>
          <a:bodyPr>
            <a:normAutofit fontScale="90000"/>
          </a:bodyPr>
          <a:lstStyle/>
          <a:p>
            <a:r>
              <a:rPr lang="en-US" dirty="0"/>
              <a:t>Effects of Exposure to Physical Hazards</a:t>
            </a:r>
          </a:p>
        </p:txBody>
      </p:sp>
      <p:graphicFrame>
        <p:nvGraphicFramePr>
          <p:cNvPr id="8" name="Table 7"/>
          <p:cNvGraphicFramePr>
            <a:graphicFrameLocks noGrp="1"/>
          </p:cNvGraphicFramePr>
          <p:nvPr/>
        </p:nvGraphicFramePr>
        <p:xfrm>
          <a:off x="1417320" y="2623836"/>
          <a:ext cx="6309360" cy="308610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tblGrid>
              <a:tr h="68580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Temperature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Radiation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Vibration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Noise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4800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Rash;</a:t>
                      </a:r>
                      <a:r>
                        <a:rPr lang="en-US" sz="1500" baseline="0" dirty="0">
                          <a:latin typeface="Tahoma" panose="020B0604030504040204" pitchFamily="34" charset="0"/>
                          <a:ea typeface="Tahoma" panose="020B0604030504040204" pitchFamily="34" charset="0"/>
                          <a:cs typeface="Tahoma" panose="020B0604030504040204" pitchFamily="34" charset="0"/>
                        </a:rPr>
                        <a:t> cramps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Burns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Fatigue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Interferences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4800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Exhaustion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Sickness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Strains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Stress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800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Stroke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Aging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Carpal tunnel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Tinnitus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4800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Hypothermia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Cancer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HAVS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Headaches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8006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Frostbite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DNA mutations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Raynaud</a:t>
                      </a:r>
                      <a:r>
                        <a:rPr lang="en-US" sz="1500" baseline="0" dirty="0">
                          <a:latin typeface="Tahoma" panose="020B0604030504040204" pitchFamily="34" charset="0"/>
                          <a:ea typeface="Tahoma" panose="020B0604030504040204" pitchFamily="34" charset="0"/>
                          <a:cs typeface="Tahoma" panose="020B0604030504040204" pitchFamily="34" charset="0"/>
                        </a:rPr>
                        <a:t>’s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Hearing loss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305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41" y="894370"/>
            <a:ext cx="6400800" cy="857250"/>
          </a:xfrm>
        </p:spPr>
        <p:txBody>
          <a:bodyPr>
            <a:noAutofit/>
          </a:bodyPr>
          <a:lstStyle/>
          <a:p>
            <a:r>
              <a:rPr lang="en-US" sz="2700" dirty="0"/>
              <a:t>Protection Against Physical Hazards</a:t>
            </a:r>
          </a:p>
        </p:txBody>
      </p:sp>
      <p:graphicFrame>
        <p:nvGraphicFramePr>
          <p:cNvPr id="7" name="Table 6"/>
          <p:cNvGraphicFramePr>
            <a:graphicFrameLocks noGrp="1"/>
          </p:cNvGraphicFramePr>
          <p:nvPr>
            <p:extLst>
              <p:ext uri="{D42A27DB-BD31-4B8C-83A1-F6EECF244321}">
                <p14:modId xmlns:p14="http://schemas.microsoft.com/office/powerpoint/2010/main" val="701289747"/>
              </p:ext>
            </p:extLst>
          </p:nvPr>
        </p:nvGraphicFramePr>
        <p:xfrm>
          <a:off x="1230341" y="1671905"/>
          <a:ext cx="6915176" cy="3597669"/>
        </p:xfrm>
        <a:graphic>
          <a:graphicData uri="http://schemas.openxmlformats.org/drawingml/2006/table">
            <a:tbl>
              <a:tblPr firstRow="1" bandRow="1">
                <a:tableStyleId>{5C22544A-7EE6-4342-B048-85BDC9FD1C3A}</a:tableStyleId>
              </a:tblPr>
              <a:tblGrid>
                <a:gridCol w="1728794">
                  <a:extLst>
                    <a:ext uri="{9D8B030D-6E8A-4147-A177-3AD203B41FA5}">
                      <a16:colId xmlns:a16="http://schemas.microsoft.com/office/drawing/2014/main" val="20000"/>
                    </a:ext>
                  </a:extLst>
                </a:gridCol>
                <a:gridCol w="1728794">
                  <a:extLst>
                    <a:ext uri="{9D8B030D-6E8A-4147-A177-3AD203B41FA5}">
                      <a16:colId xmlns:a16="http://schemas.microsoft.com/office/drawing/2014/main" val="20001"/>
                    </a:ext>
                  </a:extLst>
                </a:gridCol>
                <a:gridCol w="1728794">
                  <a:extLst>
                    <a:ext uri="{9D8B030D-6E8A-4147-A177-3AD203B41FA5}">
                      <a16:colId xmlns:a16="http://schemas.microsoft.com/office/drawing/2014/main" val="20002"/>
                    </a:ext>
                  </a:extLst>
                </a:gridCol>
                <a:gridCol w="1728794">
                  <a:extLst>
                    <a:ext uri="{9D8B030D-6E8A-4147-A177-3AD203B41FA5}">
                      <a16:colId xmlns:a16="http://schemas.microsoft.com/office/drawing/2014/main" val="20003"/>
                    </a:ext>
                  </a:extLst>
                </a:gridCol>
              </a:tblGrid>
              <a:tr h="660973">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Hazard</a:t>
                      </a:r>
                    </a:p>
                  </a:txBody>
                  <a:tcPr marL="68580" marR="68580" marT="34290" marB="34290" anchor="ctr">
                    <a:solidFill>
                      <a:schemeClr val="tx1"/>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Engineering</a:t>
                      </a:r>
                      <a:r>
                        <a:rPr lang="en-US" sz="1500" baseline="0" dirty="0">
                          <a:latin typeface="Tahoma" panose="020B0604030504040204" pitchFamily="34" charset="0"/>
                          <a:ea typeface="Tahoma" panose="020B0604030504040204" pitchFamily="34" charset="0"/>
                          <a:cs typeface="Tahoma" panose="020B0604030504040204" pitchFamily="34" charset="0"/>
                        </a:rPr>
                        <a:t> Controls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tx1"/>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Administrative</a:t>
                      </a:r>
                      <a:r>
                        <a:rPr lang="en-US" sz="1500" baseline="0" dirty="0">
                          <a:latin typeface="Tahoma" panose="020B0604030504040204" pitchFamily="34" charset="0"/>
                          <a:ea typeface="Tahoma" panose="020B0604030504040204" pitchFamily="34" charset="0"/>
                          <a:cs typeface="Tahoma" panose="020B0604030504040204" pitchFamily="34" charset="0"/>
                        </a:rPr>
                        <a:t> Controls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tx1"/>
                    </a:solidFill>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PPE</a:t>
                      </a:r>
                    </a:p>
                  </a:txBody>
                  <a:tcPr marL="68580" marR="68580" marT="34290" marB="34290" anchor="ctr">
                    <a:solidFill>
                      <a:schemeClr val="tx1"/>
                    </a:solidFill>
                  </a:tcPr>
                </a:tc>
                <a:extLst>
                  <a:ext uri="{0D108BD9-81ED-4DB2-BD59-A6C34878D82A}">
                    <a16:rowId xmlns:a16="http://schemas.microsoft.com/office/drawing/2014/main" val="10000"/>
                  </a:ext>
                </a:extLst>
              </a:tr>
              <a:tr h="1199336">
                <a:tc>
                  <a:txBody>
                    <a:bodyPr/>
                    <a:lstStyle/>
                    <a:p>
                      <a:pPr algn="ctr"/>
                      <a:r>
                        <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rPr>
                        <a:t>Temperature</a:t>
                      </a:r>
                    </a:p>
                  </a:txBody>
                  <a:tcPr marL="68580" marR="68580" marT="34290" marB="34290" anchor="ctr">
                    <a:solidFill>
                      <a:srgbClr val="BAAD06"/>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Heaters;</a:t>
                      </a:r>
                      <a:r>
                        <a:rPr lang="en-US" sz="1500" baseline="0" dirty="0">
                          <a:solidFill>
                            <a:schemeClr val="bg1"/>
                          </a:solidFill>
                          <a:latin typeface="Tahoma" panose="020B0604030504040204" pitchFamily="34" charset="0"/>
                          <a:ea typeface="Tahoma" panose="020B0604030504040204" pitchFamily="34" charset="0"/>
                          <a:cs typeface="Tahoma" panose="020B0604030504040204" pitchFamily="34" charset="0"/>
                        </a:rPr>
                        <a:t> AC; windshields; ventilation</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rgbClr val="BAAD06"/>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rPr>
                        <a:t>Acclimatize; Require additional fluid intake; rest; shade</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rgbClr val="BAAD06"/>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Hoods; cooling vests; hard hat liners</a:t>
                      </a:r>
                    </a:p>
                  </a:txBody>
                  <a:tcPr marL="68580" marR="68580" marT="34290" marB="34290" anchor="ctr">
                    <a:solidFill>
                      <a:srgbClr val="BAAD06"/>
                    </a:solidFill>
                  </a:tcPr>
                </a:tc>
                <a:extLst>
                  <a:ext uri="{0D108BD9-81ED-4DB2-BD59-A6C34878D82A}">
                    <a16:rowId xmlns:a16="http://schemas.microsoft.com/office/drawing/2014/main" val="10001"/>
                  </a:ext>
                </a:extLst>
              </a:tr>
              <a:tr h="748514">
                <a:tc>
                  <a:txBody>
                    <a:bodyPr/>
                    <a:lstStyle/>
                    <a:p>
                      <a:pPr algn="ctr"/>
                      <a:r>
                        <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rPr>
                        <a:t>Vibration</a:t>
                      </a:r>
                    </a:p>
                  </a:txBody>
                  <a:tcPr marL="68580" marR="68580" marT="34290" marB="34290" anchor="ctr">
                    <a:solidFill>
                      <a:schemeClr val="accent4">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Vibration reduction equipment</a:t>
                      </a:r>
                    </a:p>
                  </a:txBody>
                  <a:tcPr marL="68580" marR="68580" marT="34290" marB="34290" anchor="ctr">
                    <a:solidFill>
                      <a:schemeClr val="accent4">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Train</a:t>
                      </a:r>
                      <a:r>
                        <a:rPr lang="en-US" sz="1500" baseline="0" dirty="0">
                          <a:solidFill>
                            <a:schemeClr val="bg1"/>
                          </a:solidFill>
                          <a:latin typeface="Tahoma" panose="020B0604030504040204" pitchFamily="34" charset="0"/>
                          <a:ea typeface="Tahoma" panose="020B0604030504040204" pitchFamily="34" charset="0"/>
                          <a:cs typeface="Tahoma" panose="020B0604030504040204" pitchFamily="34" charset="0"/>
                        </a:rPr>
                        <a:t> not to grip too tightly; </a:t>
                      </a:r>
                    </a:p>
                    <a:p>
                      <a:pPr algn="ctr"/>
                      <a:r>
                        <a:rPr lang="en-US" sz="1500" baseline="0" dirty="0">
                          <a:solidFill>
                            <a:schemeClr val="bg1"/>
                          </a:solidFill>
                          <a:latin typeface="Tahoma" panose="020B0604030504040204" pitchFamily="34" charset="0"/>
                          <a:ea typeface="Tahoma" panose="020B0604030504040204" pitchFamily="34" charset="0"/>
                          <a:cs typeface="Tahoma" panose="020B0604030504040204" pitchFamily="34" charset="0"/>
                        </a:rPr>
                        <a:t>Job rotation</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accent4">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Anti-vibration</a:t>
                      </a:r>
                      <a:r>
                        <a:rPr lang="en-US" sz="1500" baseline="0" dirty="0">
                          <a:solidFill>
                            <a:schemeClr val="bg1"/>
                          </a:solidFill>
                          <a:latin typeface="Tahoma" panose="020B0604030504040204" pitchFamily="34" charset="0"/>
                          <a:ea typeface="Tahoma" panose="020B0604030504040204" pitchFamily="34" charset="0"/>
                          <a:cs typeface="Tahoma" panose="020B0604030504040204" pitchFamily="34" charset="0"/>
                        </a:rPr>
                        <a:t> g</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loves</a:t>
                      </a:r>
                    </a:p>
                  </a:txBody>
                  <a:tcPr marL="68580" marR="68580" marT="34290" marB="34290" anchor="ctr">
                    <a:solidFill>
                      <a:schemeClr val="accent4">
                        <a:lumMod val="50000"/>
                      </a:schemeClr>
                    </a:solidFill>
                  </a:tcPr>
                </a:tc>
                <a:extLst>
                  <a:ext uri="{0D108BD9-81ED-4DB2-BD59-A6C34878D82A}">
                    <a16:rowId xmlns:a16="http://schemas.microsoft.com/office/drawing/2014/main" val="10002"/>
                  </a:ext>
                </a:extLst>
              </a:tr>
              <a:tr h="975336">
                <a:tc>
                  <a:txBody>
                    <a:bodyPr/>
                    <a:lstStyle/>
                    <a:p>
                      <a:pPr algn="ctr"/>
                      <a:r>
                        <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rPr>
                        <a:t>Noise</a:t>
                      </a:r>
                    </a:p>
                  </a:txBody>
                  <a:tcPr marL="68580" marR="68580" marT="34290" marB="34290" anchor="ctr">
                    <a:solidFill>
                      <a:schemeClr val="accent6">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Silencers;</a:t>
                      </a:r>
                      <a:r>
                        <a:rPr lang="en-US" sz="1500" baseline="0" dirty="0">
                          <a:solidFill>
                            <a:schemeClr val="bg1"/>
                          </a:solidFill>
                          <a:latin typeface="Tahoma" panose="020B0604030504040204" pitchFamily="34" charset="0"/>
                          <a:ea typeface="Tahoma" panose="020B0604030504040204" pitchFamily="34" charset="0"/>
                          <a:cs typeface="Tahoma" panose="020B0604030504040204" pitchFamily="34" charset="0"/>
                        </a:rPr>
                        <a:t> mufflers; enclosures; sound barriers</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accent6">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Increase distance between source and worker</a:t>
                      </a:r>
                    </a:p>
                  </a:txBody>
                  <a:tcPr marL="68580" marR="68580" marT="34290" marB="34290" anchor="ctr">
                    <a:solidFill>
                      <a:schemeClr val="accent6">
                        <a:lumMod val="50000"/>
                      </a:schemeClr>
                    </a:solidFill>
                  </a:tcPr>
                </a:tc>
                <a:tc>
                  <a:txBody>
                    <a:bodyPr/>
                    <a:lstStyle/>
                    <a:p>
                      <a:pPr algn="ct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Ear plugs; muffs</a:t>
                      </a:r>
                    </a:p>
                  </a:txBody>
                  <a:tcPr marL="68580" marR="68580" marT="34290" marB="34290" anchor="ctr">
                    <a:solidFill>
                      <a:schemeClr val="accent6">
                        <a:lumMod val="50000"/>
                      </a:schemeClr>
                    </a:solidFill>
                  </a:tcPr>
                </a:tc>
                <a:extLst>
                  <a:ext uri="{0D108BD9-81ED-4DB2-BD59-A6C34878D82A}">
                    <a16:rowId xmlns:a16="http://schemas.microsoft.com/office/drawing/2014/main" val="10003"/>
                  </a:ext>
                </a:extLst>
              </a:tr>
            </a:tbl>
          </a:graphicData>
        </a:graphic>
      </p:graphicFrame>
      <p:sp>
        <p:nvSpPr>
          <p:cNvPr id="9" name="Rectangle 8"/>
          <p:cNvSpPr/>
          <p:nvPr/>
        </p:nvSpPr>
        <p:spPr>
          <a:xfrm>
            <a:off x="2000248" y="5535005"/>
            <a:ext cx="5143500" cy="323165"/>
          </a:xfrm>
          <a:prstGeom prst="rect">
            <a:avLst/>
          </a:prstGeom>
        </p:spPr>
        <p:txBody>
          <a:bodyPr wrap="square">
            <a:spAutoFit/>
          </a:bodyPr>
          <a:lstStyle/>
          <a:p>
            <a:pPr algn="ctr"/>
            <a:r>
              <a:rPr lang="en-US" sz="15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p:cNvSpPr/>
          <p:nvPr/>
        </p:nvSpPr>
        <p:spPr>
          <a:xfrm>
            <a:off x="2259041" y="5362432"/>
            <a:ext cx="4625915" cy="1725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906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369" y="947927"/>
            <a:ext cx="6172200" cy="448901"/>
          </a:xfrm>
        </p:spPr>
        <p:txBody>
          <a:bodyPr>
            <a:noAutofit/>
          </a:bodyPr>
          <a:lstStyle/>
          <a:p>
            <a:r>
              <a:rPr lang="en-US" sz="2700" dirty="0"/>
              <a:t>Biological Hazards in Construction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321" y="3792535"/>
            <a:ext cx="1783080" cy="1337310"/>
          </a:xfrm>
          <a:prstGeom prst="rect">
            <a:avLst/>
          </a:prstGeom>
          <a:ln w="12700">
            <a:solidFill>
              <a:srgbClr val="000000"/>
            </a:solidFill>
          </a:ln>
        </p:spPr>
      </p:pic>
      <p:sp>
        <p:nvSpPr>
          <p:cNvPr id="20" name="TextBox 19"/>
          <p:cNvSpPr txBox="1"/>
          <p:nvPr/>
        </p:nvSpPr>
        <p:spPr>
          <a:xfrm>
            <a:off x="5879321" y="3528506"/>
            <a:ext cx="177877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Blood</a:t>
            </a:r>
          </a:p>
        </p:txBody>
      </p:sp>
      <p:sp>
        <p:nvSpPr>
          <p:cNvPr id="21" name="TextBox 20"/>
          <p:cNvSpPr txBox="1"/>
          <p:nvPr/>
        </p:nvSpPr>
        <p:spPr>
          <a:xfrm>
            <a:off x="5973576" y="5090507"/>
            <a:ext cx="1768850" cy="184666"/>
          </a:xfrm>
          <a:prstGeom prst="rect">
            <a:avLst/>
          </a:prstGeom>
          <a:noFill/>
        </p:spPr>
        <p:txBody>
          <a:bodyPr wrap="square" rtlCol="0">
            <a:spAutoFit/>
          </a:bodyPr>
          <a:lstStyle/>
          <a:p>
            <a:pPr algn="ctr"/>
            <a:r>
              <a:rPr lang="en-US" sz="600" dirty="0"/>
              <a:t>Source:  Monsleur Gordon (Flickr.com)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181" y="1927481"/>
            <a:ext cx="1785760" cy="1339320"/>
          </a:xfrm>
          <a:prstGeom prst="rect">
            <a:avLst/>
          </a:prstGeom>
          <a:ln w="12700">
            <a:solidFill>
              <a:srgbClr val="000000"/>
            </a:solidFill>
          </a:ln>
        </p:spPr>
      </p:pic>
      <p:sp>
        <p:nvSpPr>
          <p:cNvPr id="24" name="TextBox 23"/>
          <p:cNvSpPr txBox="1"/>
          <p:nvPr/>
        </p:nvSpPr>
        <p:spPr>
          <a:xfrm>
            <a:off x="3682611" y="3522036"/>
            <a:ext cx="177877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Water/Sewage</a:t>
            </a:r>
          </a:p>
        </p:txBody>
      </p:sp>
      <p:sp>
        <p:nvSpPr>
          <p:cNvPr id="25" name="TextBox 24"/>
          <p:cNvSpPr txBox="1"/>
          <p:nvPr/>
        </p:nvSpPr>
        <p:spPr>
          <a:xfrm>
            <a:off x="1481600" y="3233671"/>
            <a:ext cx="1768850" cy="184666"/>
          </a:xfrm>
          <a:prstGeom prst="rect">
            <a:avLst/>
          </a:prstGeom>
          <a:noFill/>
        </p:spPr>
        <p:txBody>
          <a:bodyPr wrap="square" rtlCol="0">
            <a:spAutoFit/>
          </a:bodyPr>
          <a:lstStyle/>
          <a:p>
            <a:pPr algn="ctr"/>
            <a:r>
              <a:rPr lang="en-US" sz="600" dirty="0"/>
              <a:t>Source:  James Jordan (Flickr.com)</a:t>
            </a:r>
          </a:p>
        </p:txBody>
      </p:sp>
      <p:sp>
        <p:nvSpPr>
          <p:cNvPr id="27" name="TextBox 26"/>
          <p:cNvSpPr txBox="1"/>
          <p:nvPr/>
        </p:nvSpPr>
        <p:spPr>
          <a:xfrm>
            <a:off x="1700294" y="5087242"/>
            <a:ext cx="1323975" cy="184666"/>
          </a:xfrm>
          <a:prstGeom prst="rect">
            <a:avLst/>
          </a:prstGeom>
          <a:noFill/>
        </p:spPr>
        <p:txBody>
          <a:bodyPr wrap="square" rtlCol="0">
            <a:spAutoFit/>
          </a:bodyPr>
          <a:lstStyle/>
          <a:p>
            <a:pPr algn="ctr"/>
            <a:r>
              <a:rPr lang="en-US" sz="600" dirty="0"/>
              <a:t>Source: OSHA</a:t>
            </a:r>
          </a:p>
        </p:txBody>
      </p:sp>
      <p:sp>
        <p:nvSpPr>
          <p:cNvPr id="28" name="TextBox 27"/>
          <p:cNvSpPr txBox="1"/>
          <p:nvPr/>
        </p:nvSpPr>
        <p:spPr>
          <a:xfrm>
            <a:off x="1468671" y="3526496"/>
            <a:ext cx="177877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Plants</a:t>
            </a:r>
          </a:p>
        </p:txBody>
      </p:sp>
      <p:pic>
        <p:nvPicPr>
          <p:cNvPr id="18" name="Picture 17"/>
          <p:cNvPicPr>
            <a:picLocks/>
          </p:cNvPicPr>
          <p:nvPr/>
        </p:nvPicPr>
        <p:blipFill>
          <a:blip r:embed="rId5"/>
          <a:stretch>
            <a:fillRect/>
          </a:stretch>
        </p:blipFill>
        <p:spPr>
          <a:xfrm>
            <a:off x="3680460" y="1925021"/>
            <a:ext cx="1783080" cy="1337310"/>
          </a:xfrm>
          <a:prstGeom prst="rect">
            <a:avLst/>
          </a:prstGeom>
          <a:ln w="12700">
            <a:solidFill>
              <a:srgbClr val="000000"/>
            </a:solidFill>
          </a:ln>
        </p:spPr>
      </p:pic>
      <p:sp>
        <p:nvSpPr>
          <p:cNvPr id="37" name="TextBox 36"/>
          <p:cNvSpPr txBox="1"/>
          <p:nvPr/>
        </p:nvSpPr>
        <p:spPr>
          <a:xfrm>
            <a:off x="3685590" y="1666008"/>
            <a:ext cx="177449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Animals</a:t>
            </a:r>
          </a:p>
        </p:txBody>
      </p:sp>
      <p:sp>
        <p:nvSpPr>
          <p:cNvPr id="38" name="TextBox 37"/>
          <p:cNvSpPr txBox="1"/>
          <p:nvPr/>
        </p:nvSpPr>
        <p:spPr>
          <a:xfrm>
            <a:off x="3685591" y="3238207"/>
            <a:ext cx="1768850" cy="184666"/>
          </a:xfrm>
          <a:prstGeom prst="rect">
            <a:avLst/>
          </a:prstGeom>
          <a:noFill/>
        </p:spPr>
        <p:txBody>
          <a:bodyPr wrap="square" rtlCol="0">
            <a:spAutoFit/>
          </a:bodyPr>
          <a:lstStyle/>
          <a:p>
            <a:pPr algn="ctr"/>
            <a:r>
              <a:rPr lang="en-US" sz="600" dirty="0"/>
              <a:t>Source:  Jean-Jacques Boujot (Flickr.com)</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277" y="3790525"/>
            <a:ext cx="1783079" cy="1337310"/>
          </a:xfrm>
          <a:prstGeom prst="rect">
            <a:avLst/>
          </a:prstGeom>
          <a:ln w="12700">
            <a:solidFill>
              <a:srgbClr val="000000"/>
            </a:solidFill>
          </a:ln>
        </p:spPr>
      </p:pic>
      <p:sp>
        <p:nvSpPr>
          <p:cNvPr id="42" name="TextBox 41"/>
          <p:cNvSpPr txBox="1"/>
          <p:nvPr/>
        </p:nvSpPr>
        <p:spPr>
          <a:xfrm>
            <a:off x="1468671" y="1665991"/>
            <a:ext cx="177877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Insects</a:t>
            </a:r>
          </a:p>
        </p:txBody>
      </p:sp>
      <p:sp>
        <p:nvSpPr>
          <p:cNvPr id="45" name="TextBox 44"/>
          <p:cNvSpPr txBox="1"/>
          <p:nvPr/>
        </p:nvSpPr>
        <p:spPr>
          <a:xfrm>
            <a:off x="3691238" y="5090507"/>
            <a:ext cx="1768850" cy="184666"/>
          </a:xfrm>
          <a:prstGeom prst="rect">
            <a:avLst/>
          </a:prstGeom>
          <a:noFill/>
        </p:spPr>
        <p:txBody>
          <a:bodyPr wrap="square" rtlCol="0">
            <a:spAutoFit/>
          </a:bodyPr>
          <a:lstStyle/>
          <a:p>
            <a:pPr algn="ctr"/>
            <a:r>
              <a:rPr lang="en-US" sz="600" dirty="0"/>
              <a:t>Source:  Matt Brown (Flickr.com)</a:t>
            </a:r>
          </a:p>
        </p:txBody>
      </p:sp>
      <p:pic>
        <p:nvPicPr>
          <p:cNvPr id="30" name="Picture 10" descr="PoisonOakLeaves.jpg"/>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464369" y="3786695"/>
            <a:ext cx="1783080" cy="133731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p:cNvPicPr>
            <a:picLocks/>
          </p:cNvPicPr>
          <p:nvPr/>
        </p:nvPicPr>
        <p:blipFill>
          <a:blip r:embed="rId8"/>
          <a:stretch>
            <a:fillRect/>
          </a:stretch>
        </p:blipFill>
        <p:spPr>
          <a:xfrm>
            <a:off x="5875019" y="1929998"/>
            <a:ext cx="1783080" cy="1337310"/>
          </a:xfrm>
          <a:prstGeom prst="rect">
            <a:avLst/>
          </a:prstGeom>
          <a:ln w="12700">
            <a:solidFill>
              <a:schemeClr val="tx1"/>
            </a:solidFill>
          </a:ln>
        </p:spPr>
      </p:pic>
      <p:sp>
        <p:nvSpPr>
          <p:cNvPr id="33" name="TextBox 32"/>
          <p:cNvSpPr txBox="1"/>
          <p:nvPr/>
        </p:nvSpPr>
        <p:spPr>
          <a:xfrm>
            <a:off x="5871567" y="1665991"/>
            <a:ext cx="177449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Mold</a:t>
            </a:r>
          </a:p>
        </p:txBody>
      </p:sp>
      <p:sp>
        <p:nvSpPr>
          <p:cNvPr id="34" name="TextBox 33"/>
          <p:cNvSpPr txBox="1"/>
          <p:nvPr/>
        </p:nvSpPr>
        <p:spPr>
          <a:xfrm>
            <a:off x="6104572" y="3233671"/>
            <a:ext cx="1323975" cy="184666"/>
          </a:xfrm>
          <a:prstGeom prst="rect">
            <a:avLst/>
          </a:prstGeom>
          <a:noFill/>
        </p:spPr>
        <p:txBody>
          <a:bodyPr wrap="square" rtlCol="0">
            <a:spAutoFit/>
          </a:bodyPr>
          <a:lstStyle/>
          <a:p>
            <a:pPr algn="ctr"/>
            <a:r>
              <a:rPr lang="en-US" sz="600" dirty="0"/>
              <a:t>Source: OSHA</a:t>
            </a:r>
          </a:p>
        </p:txBody>
      </p:sp>
    </p:spTree>
    <p:extLst>
      <p:ext uri="{BB962C8B-B14F-4D97-AF65-F5344CB8AC3E}">
        <p14:creationId xmlns:p14="http://schemas.microsoft.com/office/powerpoint/2010/main" val="20584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P spid="27" grpId="0"/>
      <p:bldP spid="28" grpId="0"/>
      <p:bldP spid="37" grpId="0"/>
      <p:bldP spid="38" grpId="0"/>
      <p:bldP spid="42" grpId="0"/>
      <p:bldP spid="45"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10" y="871330"/>
            <a:ext cx="6858000" cy="679847"/>
          </a:xfrm>
        </p:spPr>
        <p:txBody>
          <a:bodyPr>
            <a:normAutofit/>
          </a:bodyPr>
          <a:lstStyle/>
          <a:p>
            <a:r>
              <a:rPr lang="en-US" sz="2700" dirty="0"/>
              <a:t>Effects of Exposure to Biological Hazards</a:t>
            </a:r>
          </a:p>
        </p:txBody>
      </p:sp>
      <p:sp>
        <p:nvSpPr>
          <p:cNvPr id="3" name="Content Placeholder 2"/>
          <p:cNvSpPr>
            <a:spLocks noGrp="1"/>
          </p:cNvSpPr>
          <p:nvPr>
            <p:ph idx="1"/>
          </p:nvPr>
        </p:nvSpPr>
        <p:spPr/>
        <p:txBody>
          <a:bodyPr>
            <a:normAutofit/>
          </a:bodyPr>
          <a:lstStyle/>
          <a:p>
            <a:r>
              <a:rPr lang="en-US" b="1" dirty="0">
                <a:solidFill>
                  <a:srgbClr val="4A88D2"/>
                </a:solidFill>
              </a:rPr>
              <a:t>Mild</a:t>
            </a:r>
          </a:p>
          <a:p>
            <a:pPr lvl="1"/>
            <a:r>
              <a:rPr lang="en-US" sz="1500" dirty="0"/>
              <a:t>Allergic reaction</a:t>
            </a:r>
          </a:p>
          <a:p>
            <a:r>
              <a:rPr lang="en-US" b="1" dirty="0">
                <a:solidFill>
                  <a:srgbClr val="4A88D2"/>
                </a:solidFill>
              </a:rPr>
              <a:t>Serious</a:t>
            </a:r>
          </a:p>
          <a:p>
            <a:pPr lvl="1"/>
            <a:r>
              <a:rPr lang="en-US" sz="1500" dirty="0"/>
              <a:t>Tetanus</a:t>
            </a:r>
          </a:p>
          <a:p>
            <a:pPr lvl="1"/>
            <a:r>
              <a:rPr lang="en-US" sz="1500" dirty="0"/>
              <a:t>Swine flu</a:t>
            </a:r>
          </a:p>
          <a:p>
            <a:pPr lvl="1"/>
            <a:r>
              <a:rPr lang="en-US" sz="1500" dirty="0"/>
              <a:t>SARS</a:t>
            </a:r>
          </a:p>
          <a:p>
            <a:pPr lvl="1"/>
            <a:r>
              <a:rPr lang="en-US" sz="1500" dirty="0"/>
              <a:t>Avian flu</a:t>
            </a:r>
          </a:p>
          <a:p>
            <a:pPr lvl="1"/>
            <a:r>
              <a:rPr lang="en-US" sz="1500" dirty="0"/>
              <a:t>West Nile</a:t>
            </a:r>
          </a:p>
          <a:p>
            <a:pPr lvl="1"/>
            <a:r>
              <a:rPr lang="en-US" sz="1500" dirty="0"/>
              <a:t>Lyme disease</a:t>
            </a:r>
          </a:p>
          <a:p>
            <a:r>
              <a:rPr lang="en-US" b="1" dirty="0">
                <a:solidFill>
                  <a:srgbClr val="4A88D2"/>
                </a:solidFill>
              </a:rPr>
              <a:t>Chronic/Terminal</a:t>
            </a:r>
          </a:p>
          <a:p>
            <a:pPr lvl="1"/>
            <a:r>
              <a:rPr lang="en-US" sz="1500" dirty="0"/>
              <a:t>HIV</a:t>
            </a:r>
          </a:p>
          <a:p>
            <a:pPr lvl="1"/>
            <a:r>
              <a:rPr lang="en-US" sz="1500" dirty="0"/>
              <a:t>Hepatitis B &amp; C</a:t>
            </a:r>
          </a:p>
          <a:p>
            <a:pPr lvl="1"/>
            <a:endParaRPr lang="en-US" sz="1500" dirty="0"/>
          </a:p>
        </p:txBody>
      </p:sp>
      <p:grpSp>
        <p:nvGrpSpPr>
          <p:cNvPr id="15" name="Group 14"/>
          <p:cNvGrpSpPr/>
          <p:nvPr/>
        </p:nvGrpSpPr>
        <p:grpSpPr>
          <a:xfrm>
            <a:off x="5768085" y="3723928"/>
            <a:ext cx="2179825" cy="1742763"/>
            <a:chOff x="5867396" y="3842626"/>
            <a:chExt cx="2906433" cy="232368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082" y="4194665"/>
              <a:ext cx="2529065" cy="1758491"/>
            </a:xfrm>
            <a:prstGeom prst="rect">
              <a:avLst/>
            </a:prstGeom>
            <a:ln w="12700">
              <a:solidFill>
                <a:schemeClr val="tx1"/>
              </a:solidFill>
            </a:ln>
          </p:spPr>
        </p:pic>
        <p:sp>
          <p:nvSpPr>
            <p:cNvPr id="8" name="TextBox 7"/>
            <p:cNvSpPr txBox="1"/>
            <p:nvPr/>
          </p:nvSpPr>
          <p:spPr>
            <a:xfrm>
              <a:off x="6141380" y="5920088"/>
              <a:ext cx="2358466" cy="246221"/>
            </a:xfrm>
            <a:prstGeom prst="rect">
              <a:avLst/>
            </a:prstGeom>
            <a:noFill/>
            <a:ln w="0">
              <a:noFill/>
            </a:ln>
          </p:spPr>
          <p:txBody>
            <a:bodyPr wrap="square" rtlCol="0">
              <a:spAutoFit/>
            </a:bodyPr>
            <a:lstStyle/>
            <a:p>
              <a:pPr algn="ctr"/>
              <a:r>
                <a:rPr lang="en-US" sz="600" dirty="0"/>
                <a:t>Source: NIAID</a:t>
              </a:r>
            </a:p>
          </p:txBody>
        </p:sp>
        <p:sp>
          <p:nvSpPr>
            <p:cNvPr id="9" name="TextBox 8"/>
            <p:cNvSpPr txBox="1"/>
            <p:nvPr/>
          </p:nvSpPr>
          <p:spPr>
            <a:xfrm>
              <a:off x="5867396" y="3842626"/>
              <a:ext cx="2906433" cy="430886"/>
            </a:xfrm>
            <a:prstGeom prst="rect">
              <a:avLst/>
            </a:prstGeom>
            <a:noFill/>
            <a:ln w="0">
              <a:noFill/>
            </a:ln>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HIV-infected H9 T cell</a:t>
              </a:r>
            </a:p>
          </p:txBody>
        </p:sp>
      </p:grpSp>
      <p:grpSp>
        <p:nvGrpSpPr>
          <p:cNvPr id="16" name="Group 15"/>
          <p:cNvGrpSpPr/>
          <p:nvPr/>
        </p:nvGrpSpPr>
        <p:grpSpPr>
          <a:xfrm>
            <a:off x="4114801" y="1765144"/>
            <a:ext cx="2179825" cy="2079377"/>
            <a:chOff x="5867400" y="1149665"/>
            <a:chExt cx="2906433" cy="2772503"/>
          </a:xfrm>
        </p:grpSpPr>
        <p:sp>
          <p:nvSpPr>
            <p:cNvPr id="12" name="TextBox 11"/>
            <p:cNvSpPr txBox="1"/>
            <p:nvPr/>
          </p:nvSpPr>
          <p:spPr>
            <a:xfrm>
              <a:off x="6711067" y="3675947"/>
              <a:ext cx="1239543" cy="246221"/>
            </a:xfrm>
            <a:prstGeom prst="rect">
              <a:avLst/>
            </a:prstGeom>
            <a:noFill/>
          </p:spPr>
          <p:txBody>
            <a:bodyPr wrap="square" rtlCol="0">
              <a:spAutoFit/>
            </a:bodyPr>
            <a:lstStyle/>
            <a:p>
              <a:pPr algn="ctr"/>
              <a:r>
                <a:rPr lang="en-US" sz="600" dirty="0"/>
                <a:t>Source: OSHA</a:t>
              </a:r>
            </a:p>
          </p:txBody>
        </p:sp>
        <p:pic>
          <p:nvPicPr>
            <p:cNvPr id="13" name="Picture 12"/>
            <p:cNvPicPr>
              <a:picLocks noChangeAspect="1"/>
            </p:cNvPicPr>
            <p:nvPr/>
          </p:nvPicPr>
          <p:blipFill>
            <a:blip r:embed="rId4"/>
            <a:stretch>
              <a:fillRect/>
            </a:stretch>
          </p:blipFill>
          <p:spPr>
            <a:xfrm>
              <a:off x="6711066" y="1539687"/>
              <a:ext cx="1239542" cy="2173823"/>
            </a:xfrm>
            <a:prstGeom prst="rect">
              <a:avLst/>
            </a:prstGeom>
            <a:ln w="12700">
              <a:solidFill>
                <a:schemeClr val="tx1"/>
              </a:solidFill>
            </a:ln>
          </p:spPr>
        </p:pic>
        <p:sp>
          <p:nvSpPr>
            <p:cNvPr id="14" name="TextBox 13"/>
            <p:cNvSpPr txBox="1"/>
            <p:nvPr/>
          </p:nvSpPr>
          <p:spPr>
            <a:xfrm>
              <a:off x="5867400" y="1149665"/>
              <a:ext cx="2906433" cy="430887"/>
            </a:xfrm>
            <a:prstGeom prst="rect">
              <a:avLst/>
            </a:prstGeom>
            <a:noFill/>
            <a:ln w="0">
              <a:noFill/>
            </a:ln>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Hepatitis C</a:t>
              </a:r>
            </a:p>
          </p:txBody>
        </p:sp>
      </p:grpSp>
    </p:spTree>
    <p:extLst>
      <p:ext uri="{BB962C8B-B14F-4D97-AF65-F5344CB8AC3E}">
        <p14:creationId xmlns:p14="http://schemas.microsoft.com/office/powerpoint/2010/main" val="42502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77935"/>
            <a:ext cx="6858000" cy="679847"/>
          </a:xfrm>
        </p:spPr>
        <p:txBody>
          <a:bodyPr>
            <a:noAutofit/>
          </a:bodyPr>
          <a:lstStyle/>
          <a:p>
            <a:r>
              <a:rPr lang="en-US" sz="2700" dirty="0"/>
              <a:t>Protection Against Biological Hazards</a:t>
            </a:r>
          </a:p>
        </p:txBody>
      </p:sp>
      <p:sp>
        <p:nvSpPr>
          <p:cNvPr id="3" name="Content Placeholder 2"/>
          <p:cNvSpPr>
            <a:spLocks noGrp="1"/>
          </p:cNvSpPr>
          <p:nvPr>
            <p:ph idx="1"/>
          </p:nvPr>
        </p:nvSpPr>
        <p:spPr>
          <a:xfrm>
            <a:off x="1543050" y="1823512"/>
            <a:ext cx="6229350" cy="3686037"/>
          </a:xfrm>
        </p:spPr>
        <p:txBody>
          <a:bodyPr>
            <a:normAutofit lnSpcReduction="10000"/>
          </a:bodyPr>
          <a:lstStyle/>
          <a:p>
            <a:r>
              <a:rPr lang="en-US" dirty="0"/>
              <a:t>Practice precaution with:</a:t>
            </a:r>
          </a:p>
          <a:p>
            <a:pPr lvl="1"/>
            <a:r>
              <a:rPr lang="en-US" sz="1500" dirty="0"/>
              <a:t>Blood</a:t>
            </a:r>
          </a:p>
          <a:p>
            <a:pPr lvl="1"/>
            <a:r>
              <a:rPr lang="en-US" sz="1500" dirty="0"/>
              <a:t>Bodily fluids</a:t>
            </a:r>
          </a:p>
          <a:p>
            <a:pPr lvl="1"/>
            <a:r>
              <a:rPr lang="en-US" sz="1500" dirty="0"/>
              <a:t>Animals</a:t>
            </a:r>
          </a:p>
          <a:p>
            <a:pPr lvl="1"/>
            <a:r>
              <a:rPr lang="en-US" sz="1500" dirty="0"/>
              <a:t>Insects</a:t>
            </a:r>
          </a:p>
          <a:p>
            <a:r>
              <a:rPr lang="en-US" dirty="0"/>
              <a:t>Personal hygiene</a:t>
            </a:r>
          </a:p>
          <a:p>
            <a:r>
              <a:rPr lang="en-US" dirty="0"/>
              <a:t>Proper first aid</a:t>
            </a:r>
          </a:p>
          <a:p>
            <a:pPr lvl="1"/>
            <a:r>
              <a:rPr lang="en-US" sz="1500" dirty="0"/>
              <a:t>Cuts/Scratches</a:t>
            </a:r>
          </a:p>
          <a:p>
            <a:r>
              <a:rPr lang="en-US" dirty="0"/>
              <a:t>Proper PPE</a:t>
            </a:r>
          </a:p>
          <a:p>
            <a:r>
              <a:rPr lang="en-US" dirty="0"/>
              <a:t>Vaccinations – schedule</a:t>
            </a:r>
          </a:p>
          <a:p>
            <a:endParaRPr lang="en-US" dirty="0"/>
          </a:p>
          <a:p>
            <a:pPr marL="342900" lvl="1" indent="0">
              <a:buNone/>
            </a:pPr>
            <a:endParaRPr lang="en-US" dirty="0"/>
          </a:p>
        </p:txBody>
      </p:sp>
      <p:pic>
        <p:nvPicPr>
          <p:cNvPr id="10" name="Picture 9"/>
          <p:cNvPicPr>
            <a:picLocks noChangeAspect="1"/>
          </p:cNvPicPr>
          <p:nvPr/>
        </p:nvPicPr>
        <p:blipFill>
          <a:blip r:embed="rId3"/>
          <a:stretch>
            <a:fillRect/>
          </a:stretch>
        </p:blipFill>
        <p:spPr>
          <a:xfrm>
            <a:off x="5098660" y="2468943"/>
            <a:ext cx="2282429" cy="1889522"/>
          </a:xfrm>
          <a:prstGeom prst="rect">
            <a:avLst/>
          </a:prstGeom>
          <a:ln w="12700">
            <a:solidFill>
              <a:schemeClr val="tx1"/>
            </a:solidFill>
          </a:ln>
        </p:spPr>
      </p:pic>
      <p:sp>
        <p:nvSpPr>
          <p:cNvPr id="11" name="TextBox 10"/>
          <p:cNvSpPr txBox="1"/>
          <p:nvPr/>
        </p:nvSpPr>
        <p:spPr>
          <a:xfrm>
            <a:off x="5921908" y="4350910"/>
            <a:ext cx="1768850" cy="184666"/>
          </a:xfrm>
          <a:prstGeom prst="rect">
            <a:avLst/>
          </a:prstGeom>
          <a:noFill/>
        </p:spPr>
        <p:txBody>
          <a:bodyPr wrap="square" rtlCol="0">
            <a:spAutoFit/>
          </a:bodyPr>
          <a:lstStyle/>
          <a:p>
            <a:pPr algn="ctr"/>
            <a:r>
              <a:rPr lang="en-US" sz="600" dirty="0"/>
              <a:t>Source: U.S. Army Corps of Engineers</a:t>
            </a:r>
          </a:p>
        </p:txBody>
      </p:sp>
    </p:spTree>
    <p:extLst>
      <p:ext uri="{BB962C8B-B14F-4D97-AF65-F5344CB8AC3E}">
        <p14:creationId xmlns:p14="http://schemas.microsoft.com/office/powerpoint/2010/main" val="409564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518" y="381715"/>
            <a:ext cx="5575322" cy="634032"/>
          </a:xfrm>
        </p:spPr>
        <p:txBody>
          <a:bodyPr>
            <a:normAutofit fontScale="90000"/>
          </a:bodyPr>
          <a:lstStyle/>
          <a:p>
            <a:r>
              <a:rPr lang="en-US" dirty="0"/>
              <a:t>Common Health Hazards</a:t>
            </a:r>
          </a:p>
        </p:txBody>
      </p:sp>
      <p:sp>
        <p:nvSpPr>
          <p:cNvPr id="10" name="TextBox 9"/>
          <p:cNvSpPr txBox="1"/>
          <p:nvPr/>
        </p:nvSpPr>
        <p:spPr>
          <a:xfrm>
            <a:off x="2411342" y="3321850"/>
            <a:ext cx="1323975" cy="184666"/>
          </a:xfrm>
          <a:prstGeom prst="rect">
            <a:avLst/>
          </a:prstGeom>
          <a:noFill/>
        </p:spPr>
        <p:txBody>
          <a:bodyPr wrap="square" rtlCol="0">
            <a:spAutoFit/>
          </a:bodyPr>
          <a:lstStyle/>
          <a:p>
            <a:pPr algn="ctr"/>
            <a:r>
              <a:rPr lang="en-US" sz="600" dirty="0"/>
              <a:t>Source: OSHA</a:t>
            </a:r>
          </a:p>
        </p:txBody>
      </p:sp>
      <p:sp>
        <p:nvSpPr>
          <p:cNvPr id="16" name="TextBox 15"/>
          <p:cNvSpPr txBox="1"/>
          <p:nvPr/>
        </p:nvSpPr>
        <p:spPr>
          <a:xfrm>
            <a:off x="2142155" y="1633955"/>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Chemical</a:t>
            </a:r>
          </a:p>
        </p:txBody>
      </p:sp>
      <p:sp>
        <p:nvSpPr>
          <p:cNvPr id="18" name="TextBox 17"/>
          <p:cNvSpPr txBox="1"/>
          <p:nvPr/>
        </p:nvSpPr>
        <p:spPr>
          <a:xfrm>
            <a:off x="5133196" y="1633445"/>
            <a:ext cx="185587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Physical</a:t>
            </a:r>
          </a:p>
        </p:txBody>
      </p:sp>
      <p:sp>
        <p:nvSpPr>
          <p:cNvPr id="19" name="TextBox 18"/>
          <p:cNvSpPr txBox="1"/>
          <p:nvPr/>
        </p:nvSpPr>
        <p:spPr>
          <a:xfrm>
            <a:off x="5000625" y="3321850"/>
            <a:ext cx="2114550" cy="184666"/>
          </a:xfrm>
          <a:prstGeom prst="rect">
            <a:avLst/>
          </a:prstGeom>
          <a:noFill/>
        </p:spPr>
        <p:txBody>
          <a:bodyPr wrap="square" rtlCol="0">
            <a:spAutoFit/>
          </a:bodyPr>
          <a:lstStyle/>
          <a:p>
            <a:pPr algn="ctr"/>
            <a:r>
              <a:rPr lang="en-US" sz="600" dirty="0"/>
              <a:t>Source: OSHA</a:t>
            </a:r>
          </a:p>
        </p:txBody>
      </p:sp>
      <p:sp>
        <p:nvSpPr>
          <p:cNvPr id="21" name="TextBox 20"/>
          <p:cNvSpPr txBox="1"/>
          <p:nvPr/>
        </p:nvSpPr>
        <p:spPr>
          <a:xfrm>
            <a:off x="2142155" y="3645016"/>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Biological</a:t>
            </a:r>
          </a:p>
        </p:txBody>
      </p:sp>
      <p:sp>
        <p:nvSpPr>
          <p:cNvPr id="23" name="TextBox 22"/>
          <p:cNvSpPr txBox="1"/>
          <p:nvPr/>
        </p:nvSpPr>
        <p:spPr>
          <a:xfrm>
            <a:off x="2411342" y="5324539"/>
            <a:ext cx="1323975" cy="184666"/>
          </a:xfrm>
          <a:prstGeom prst="rect">
            <a:avLst/>
          </a:prstGeom>
          <a:noFill/>
        </p:spPr>
        <p:txBody>
          <a:bodyPr wrap="square" rtlCol="0">
            <a:spAutoFit/>
          </a:bodyPr>
          <a:lstStyle/>
          <a:p>
            <a:pPr algn="ctr"/>
            <a:r>
              <a:rPr lang="en-US" sz="600" dirty="0"/>
              <a:t>Source: OSHA</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60" y="3931010"/>
            <a:ext cx="2125980" cy="1418428"/>
          </a:xfrm>
          <a:prstGeom prst="rect">
            <a:avLst/>
          </a:prstGeom>
          <a:ln w="12700">
            <a:solidFill>
              <a:schemeClr val="tx1"/>
            </a:solidFill>
          </a:ln>
        </p:spPr>
      </p:pic>
      <p:sp>
        <p:nvSpPr>
          <p:cNvPr id="26" name="TextBox 25"/>
          <p:cNvSpPr txBox="1"/>
          <p:nvPr/>
        </p:nvSpPr>
        <p:spPr>
          <a:xfrm>
            <a:off x="5126726" y="3645016"/>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Ergonomic</a:t>
            </a:r>
          </a:p>
        </p:txBody>
      </p:sp>
      <p:sp>
        <p:nvSpPr>
          <p:cNvPr id="27" name="TextBox 26"/>
          <p:cNvSpPr txBox="1"/>
          <p:nvPr/>
        </p:nvSpPr>
        <p:spPr>
          <a:xfrm>
            <a:off x="4994910" y="5324539"/>
            <a:ext cx="2125980" cy="184666"/>
          </a:xfrm>
          <a:prstGeom prst="rect">
            <a:avLst/>
          </a:prstGeom>
          <a:noFill/>
        </p:spPr>
        <p:txBody>
          <a:bodyPr wrap="square" rtlCol="0">
            <a:spAutoFit/>
          </a:bodyPr>
          <a:lstStyle/>
          <a:p>
            <a:pPr algn="ctr"/>
            <a:r>
              <a:rPr lang="en-US" sz="600" dirty="0"/>
              <a:t>Source: Arlosvaldo Gonzáfoles (Flickr.com)</a:t>
            </a:r>
          </a:p>
        </p:txBody>
      </p:sp>
      <p:pic>
        <p:nvPicPr>
          <p:cNvPr id="7" name="Picture 6"/>
          <p:cNvPicPr>
            <a:picLocks/>
          </p:cNvPicPr>
          <p:nvPr/>
        </p:nvPicPr>
        <p:blipFill>
          <a:blip r:embed="rId4"/>
          <a:stretch>
            <a:fillRect/>
          </a:stretch>
        </p:blipFill>
        <p:spPr>
          <a:xfrm>
            <a:off x="2028825" y="1933527"/>
            <a:ext cx="2125980" cy="1419606"/>
          </a:xfrm>
          <a:prstGeom prst="rect">
            <a:avLst/>
          </a:prstGeom>
          <a:ln w="12700">
            <a:solidFill>
              <a:schemeClr val="tx1"/>
            </a:solidFill>
          </a:ln>
        </p:spPr>
      </p:pic>
      <p:pic>
        <p:nvPicPr>
          <p:cNvPr id="20" name="Picture 2" descr="ilco"/>
          <p:cNvPicPr>
            <a:picLocks noChangeArrowheads="1"/>
          </p:cNvPicPr>
          <p:nvPr/>
        </p:nvPicPr>
        <p:blipFill>
          <a:blip r:embed="rId5">
            <a:extLst>
              <a:ext uri="{28A0092B-C50C-407E-A947-70E740481C1C}">
                <a14:useLocalDpi xmlns:a14="http://schemas.microsoft.com/office/drawing/2010/main" val="0"/>
              </a:ext>
            </a:extLst>
          </a:blip>
          <a:srcRect r="66"/>
          <a:stretch>
            <a:fillRect/>
          </a:stretch>
        </p:blipFill>
        <p:spPr bwMode="auto">
          <a:xfrm>
            <a:off x="5003860" y="1924758"/>
            <a:ext cx="2125980" cy="141960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4" name="Picture 23"/>
          <p:cNvPicPr>
            <a:picLocks/>
          </p:cNvPicPr>
          <p:nvPr/>
        </p:nvPicPr>
        <p:blipFill>
          <a:blip r:embed="rId6"/>
          <a:stretch>
            <a:fillRect/>
          </a:stretch>
        </p:blipFill>
        <p:spPr>
          <a:xfrm>
            <a:off x="2010339" y="3931009"/>
            <a:ext cx="2125980" cy="1419606"/>
          </a:xfrm>
          <a:prstGeom prst="rect">
            <a:avLst/>
          </a:prstGeom>
          <a:ln w="12700">
            <a:solidFill>
              <a:schemeClr val="tx1"/>
            </a:solidFill>
          </a:ln>
        </p:spPr>
      </p:pic>
    </p:spTree>
    <p:extLst>
      <p:ext uri="{BB962C8B-B14F-4D97-AF65-F5344CB8AC3E}">
        <p14:creationId xmlns:p14="http://schemas.microsoft.com/office/powerpoint/2010/main" val="9734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P spid="19" grpId="0"/>
      <p:bldP spid="21" grpId="0"/>
      <p:bldP spid="23"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1163"/>
            <a:ext cx="6343650" cy="339998"/>
          </a:xfrm>
        </p:spPr>
        <p:txBody>
          <a:bodyPr>
            <a:noAutofit/>
          </a:bodyPr>
          <a:lstStyle/>
          <a:p>
            <a:r>
              <a:rPr lang="en-US" sz="2700" dirty="0"/>
              <a:t>Ergonomic Hazards in Construction</a:t>
            </a:r>
          </a:p>
        </p:txBody>
      </p:sp>
      <p:sp>
        <p:nvSpPr>
          <p:cNvPr id="34" name="Content Placeholder 2"/>
          <p:cNvSpPr>
            <a:spLocks noGrp="1"/>
          </p:cNvSpPr>
          <p:nvPr>
            <p:ph idx="1"/>
          </p:nvPr>
        </p:nvSpPr>
        <p:spPr>
          <a:xfrm>
            <a:off x="1428750" y="1828801"/>
            <a:ext cx="3314700" cy="3737372"/>
          </a:xfrm>
        </p:spPr>
        <p:txBody>
          <a:bodyPr>
            <a:normAutofit fontScale="92500" lnSpcReduction="20000"/>
          </a:bodyPr>
          <a:lstStyle/>
          <a:p>
            <a:r>
              <a:rPr lang="en-US" dirty="0"/>
              <a:t>Lifting and pushing</a:t>
            </a:r>
          </a:p>
          <a:p>
            <a:pPr lvl="1"/>
            <a:r>
              <a:rPr lang="en-US" sz="1500" dirty="0"/>
              <a:t>Heavy</a:t>
            </a:r>
          </a:p>
          <a:p>
            <a:pPr lvl="1"/>
            <a:r>
              <a:rPr lang="en-US" sz="1500" dirty="0"/>
              <a:t>Awkward</a:t>
            </a:r>
          </a:p>
          <a:p>
            <a:pPr lvl="1"/>
            <a:r>
              <a:rPr lang="en-US" sz="1500" dirty="0"/>
              <a:t>Repetitive</a:t>
            </a:r>
          </a:p>
          <a:p>
            <a:r>
              <a:rPr lang="en-US" dirty="0"/>
              <a:t>Awkward grips and postures</a:t>
            </a:r>
            <a:endParaRPr lang="en-US" sz="1800" dirty="0"/>
          </a:p>
          <a:p>
            <a:r>
              <a:rPr lang="en-US" dirty="0"/>
              <a:t>Reaching</a:t>
            </a:r>
          </a:p>
          <a:p>
            <a:r>
              <a:rPr lang="en-US" dirty="0"/>
              <a:t>Using wrong tool or using tool improperly</a:t>
            </a:r>
            <a:endParaRPr lang="en-US" sz="1500" dirty="0"/>
          </a:p>
          <a:p>
            <a:r>
              <a:rPr lang="en-US" dirty="0"/>
              <a:t>Using excessive force</a:t>
            </a:r>
          </a:p>
          <a:p>
            <a:pPr lvl="1"/>
            <a:r>
              <a:rPr lang="en-US" sz="1500" dirty="0"/>
              <a:t>Overexertion</a:t>
            </a:r>
          </a:p>
          <a:p>
            <a:pPr marL="342900" lvl="1" indent="0">
              <a:buNone/>
            </a:pPr>
            <a:endParaRPr lang="en-US" sz="1200" dirty="0"/>
          </a:p>
        </p:txBody>
      </p:sp>
      <p:sp>
        <p:nvSpPr>
          <p:cNvPr id="36" name="TextBox 35"/>
          <p:cNvSpPr txBox="1"/>
          <p:nvPr/>
        </p:nvSpPr>
        <p:spPr>
          <a:xfrm>
            <a:off x="5285519" y="5082382"/>
            <a:ext cx="2125980" cy="184666"/>
          </a:xfrm>
          <a:prstGeom prst="rect">
            <a:avLst/>
          </a:prstGeom>
          <a:noFill/>
        </p:spPr>
        <p:txBody>
          <a:bodyPr wrap="square" rtlCol="0">
            <a:spAutoFit/>
          </a:bodyPr>
          <a:lstStyle/>
          <a:p>
            <a:pPr algn="ctr"/>
            <a:r>
              <a:rPr lang="en-US" sz="600" dirty="0"/>
              <a:t>Source: OSHA</a:t>
            </a:r>
          </a:p>
        </p:txBody>
      </p:sp>
      <p:pic>
        <p:nvPicPr>
          <p:cNvPr id="9" name="Picture 4" descr="npo00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551" y="2435334"/>
            <a:ext cx="2359916" cy="26470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602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76253"/>
            <a:ext cx="6858000" cy="679847"/>
          </a:xfrm>
        </p:spPr>
        <p:txBody>
          <a:bodyPr>
            <a:normAutofit/>
          </a:bodyPr>
          <a:lstStyle/>
          <a:p>
            <a:r>
              <a:rPr lang="en-US" sz="2700" dirty="0"/>
              <a:t>Effects of Exposure to Ergonomic Hazards</a:t>
            </a:r>
          </a:p>
        </p:txBody>
      </p:sp>
      <p:sp>
        <p:nvSpPr>
          <p:cNvPr id="3" name="Content Placeholder 2"/>
          <p:cNvSpPr>
            <a:spLocks noGrp="1"/>
          </p:cNvSpPr>
          <p:nvPr>
            <p:ph idx="1"/>
          </p:nvPr>
        </p:nvSpPr>
        <p:spPr>
          <a:xfrm>
            <a:off x="1565912" y="2055828"/>
            <a:ext cx="5486400" cy="3371851"/>
          </a:xfrm>
        </p:spPr>
        <p:txBody>
          <a:bodyPr>
            <a:normAutofit fontScale="92500" lnSpcReduction="20000"/>
          </a:bodyPr>
          <a:lstStyle/>
          <a:p>
            <a:pPr marL="0" indent="0">
              <a:buNone/>
            </a:pPr>
            <a:r>
              <a:rPr lang="en-US" sz="2625" b="1" dirty="0"/>
              <a:t>Musculoskeletal Disorders (MSDs)</a:t>
            </a:r>
          </a:p>
          <a:p>
            <a:r>
              <a:rPr lang="en-US" sz="2250" b="1" dirty="0">
                <a:solidFill>
                  <a:srgbClr val="4A88D2"/>
                </a:solidFill>
              </a:rPr>
              <a:t>Mild</a:t>
            </a:r>
          </a:p>
          <a:p>
            <a:pPr lvl="1"/>
            <a:r>
              <a:rPr lang="en-US" sz="1650" dirty="0"/>
              <a:t>Joint pain</a:t>
            </a:r>
          </a:p>
          <a:p>
            <a:pPr lvl="1"/>
            <a:r>
              <a:rPr lang="en-US" sz="1650" dirty="0"/>
              <a:t>Swelling</a:t>
            </a:r>
          </a:p>
          <a:p>
            <a:pPr lvl="1"/>
            <a:r>
              <a:rPr lang="en-US" sz="1650" dirty="0"/>
              <a:t>Sciatica</a:t>
            </a:r>
          </a:p>
          <a:p>
            <a:pPr lvl="1"/>
            <a:r>
              <a:rPr lang="en-US" sz="1650" dirty="0"/>
              <a:t>Acute lower back pain</a:t>
            </a:r>
          </a:p>
          <a:p>
            <a:r>
              <a:rPr lang="en-US" b="1" dirty="0">
                <a:solidFill>
                  <a:srgbClr val="4A88D2"/>
                </a:solidFill>
              </a:rPr>
              <a:t>Serious</a:t>
            </a:r>
          </a:p>
          <a:p>
            <a:pPr lvl="1"/>
            <a:r>
              <a:rPr lang="en-US" sz="1500" dirty="0"/>
              <a:t>Epicondylitis (tennis elbow)</a:t>
            </a:r>
          </a:p>
          <a:p>
            <a:pPr lvl="1"/>
            <a:r>
              <a:rPr lang="en-US" sz="1500" dirty="0"/>
              <a:t>Raynaud’s Phenomenon (white finger)</a:t>
            </a:r>
          </a:p>
          <a:p>
            <a:pPr lvl="1"/>
            <a:r>
              <a:rPr lang="en-US" sz="1500" dirty="0"/>
              <a:t>Thoracic Outlet Syndrome</a:t>
            </a:r>
          </a:p>
          <a:p>
            <a:pPr lvl="1"/>
            <a:r>
              <a:rPr lang="en-US" sz="1500" dirty="0"/>
              <a:t>Carpal Tunnel Syndrome</a:t>
            </a:r>
          </a:p>
          <a:p>
            <a:pPr lvl="1"/>
            <a:r>
              <a:rPr lang="en-US" sz="1500" dirty="0"/>
              <a:t>Chronic lower back pain</a:t>
            </a:r>
          </a:p>
          <a:p>
            <a:pPr lvl="1"/>
            <a:r>
              <a:rPr lang="en-US" sz="1500" dirty="0"/>
              <a:t>Tears (rotator cuff is common)</a:t>
            </a:r>
          </a:p>
          <a:p>
            <a:pPr lvl="1"/>
            <a:endParaRPr lang="en-US" sz="1500" dirty="0"/>
          </a:p>
        </p:txBody>
      </p:sp>
      <p:sp>
        <p:nvSpPr>
          <p:cNvPr id="14" name="TextBox 13"/>
          <p:cNvSpPr txBox="1"/>
          <p:nvPr/>
        </p:nvSpPr>
        <p:spPr>
          <a:xfrm>
            <a:off x="5452109" y="5375997"/>
            <a:ext cx="2125980" cy="184666"/>
          </a:xfrm>
          <a:prstGeom prst="rect">
            <a:avLst/>
          </a:prstGeom>
          <a:noFill/>
        </p:spPr>
        <p:txBody>
          <a:bodyPr wrap="square" rtlCol="0">
            <a:spAutoFit/>
          </a:bodyPr>
          <a:lstStyle/>
          <a:p>
            <a:pPr algn="ctr"/>
            <a:r>
              <a:rPr lang="en-US" sz="600" dirty="0"/>
              <a:t>Source: OSHA</a:t>
            </a:r>
          </a:p>
        </p:txBody>
      </p:sp>
      <p:pic>
        <p:nvPicPr>
          <p:cNvPr id="8" name="Picture 7"/>
          <p:cNvPicPr>
            <a:picLocks noChangeAspect="1"/>
          </p:cNvPicPr>
          <p:nvPr/>
        </p:nvPicPr>
        <p:blipFill>
          <a:blip r:embed="rId3"/>
          <a:stretch>
            <a:fillRect/>
          </a:stretch>
        </p:blipFill>
        <p:spPr>
          <a:xfrm>
            <a:off x="5561409" y="2697489"/>
            <a:ext cx="1907381" cy="2568607"/>
          </a:xfrm>
          <a:prstGeom prst="rect">
            <a:avLst/>
          </a:prstGeom>
          <a:ln w="12700">
            <a:solidFill>
              <a:schemeClr val="tx1"/>
            </a:solidFill>
          </a:ln>
        </p:spPr>
      </p:pic>
    </p:spTree>
    <p:extLst>
      <p:ext uri="{BB962C8B-B14F-4D97-AF65-F5344CB8AC3E}">
        <p14:creationId xmlns:p14="http://schemas.microsoft.com/office/powerpoint/2010/main" val="8815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87299"/>
            <a:ext cx="6858000" cy="679847"/>
          </a:xfrm>
        </p:spPr>
        <p:txBody>
          <a:bodyPr>
            <a:normAutofit fontScale="90000"/>
          </a:bodyPr>
          <a:lstStyle/>
          <a:p>
            <a:r>
              <a:rPr lang="en-US" dirty="0"/>
              <a:t>Protection </a:t>
            </a:r>
            <a:r>
              <a:rPr lang="en-US" sz="3000" dirty="0"/>
              <a:t>Against Ergonomic Hazards</a:t>
            </a:r>
            <a:endParaRPr lang="en-US" dirty="0"/>
          </a:p>
        </p:txBody>
      </p:sp>
      <p:sp>
        <p:nvSpPr>
          <p:cNvPr id="3" name="Content Placeholder 2"/>
          <p:cNvSpPr>
            <a:spLocks noGrp="1"/>
          </p:cNvSpPr>
          <p:nvPr>
            <p:ph idx="1"/>
          </p:nvPr>
        </p:nvSpPr>
        <p:spPr>
          <a:xfrm>
            <a:off x="1371600" y="2041570"/>
            <a:ext cx="5829300" cy="3225635"/>
          </a:xfrm>
        </p:spPr>
        <p:txBody>
          <a:bodyPr>
            <a:normAutofit fontScale="92500" lnSpcReduction="10000"/>
          </a:bodyPr>
          <a:lstStyle/>
          <a:p>
            <a:r>
              <a:rPr lang="en-US" dirty="0"/>
              <a:t>Use ergonomically designed tools</a:t>
            </a:r>
          </a:p>
          <a:p>
            <a:r>
              <a:rPr lang="en-US" dirty="0"/>
              <a:t>Use correct work practices</a:t>
            </a:r>
          </a:p>
          <a:p>
            <a:pPr lvl="1"/>
            <a:r>
              <a:rPr lang="en-US" dirty="0"/>
              <a:t>Proper lifting techniques</a:t>
            </a:r>
          </a:p>
          <a:p>
            <a:pPr lvl="1"/>
            <a:r>
              <a:rPr lang="en-US" dirty="0"/>
              <a:t>Work station setup</a:t>
            </a:r>
          </a:p>
          <a:p>
            <a:r>
              <a:rPr lang="en-US" dirty="0"/>
              <a:t>Ask for help when handling:</a:t>
            </a:r>
          </a:p>
          <a:p>
            <a:pPr lvl="1"/>
            <a:r>
              <a:rPr lang="en-US" dirty="0"/>
              <a:t>Heavy loads</a:t>
            </a:r>
          </a:p>
          <a:p>
            <a:pPr lvl="1"/>
            <a:r>
              <a:rPr lang="en-US" dirty="0"/>
              <a:t>Bulky/Awkward materials</a:t>
            </a:r>
          </a:p>
          <a:p>
            <a:r>
              <a:rPr lang="en-US" dirty="0"/>
              <a:t>Proper PPE</a:t>
            </a:r>
          </a:p>
          <a:p>
            <a:pPr lvl="1"/>
            <a:endParaRPr lang="en-US" dirty="0"/>
          </a:p>
        </p:txBody>
      </p:sp>
      <p:grpSp>
        <p:nvGrpSpPr>
          <p:cNvPr id="7" name="Group 6"/>
          <p:cNvGrpSpPr/>
          <p:nvPr/>
        </p:nvGrpSpPr>
        <p:grpSpPr>
          <a:xfrm>
            <a:off x="5111353" y="4091602"/>
            <a:ext cx="2546747" cy="1653454"/>
            <a:chOff x="5138736" y="4169473"/>
            <a:chExt cx="3395663" cy="2204604"/>
          </a:xfrm>
        </p:grpSpPr>
        <p:pic>
          <p:nvPicPr>
            <p:cNvPr id="1028" name="Picture 4" descr="http://www.bu.edu/wellness/files/2013/02/li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6" y="4169473"/>
              <a:ext cx="3395663" cy="194364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5138736" y="6127856"/>
              <a:ext cx="3395663" cy="246221"/>
            </a:xfrm>
            <a:prstGeom prst="rect">
              <a:avLst/>
            </a:prstGeom>
            <a:noFill/>
          </p:spPr>
          <p:txBody>
            <a:bodyPr wrap="square" rtlCol="0">
              <a:spAutoFit/>
            </a:bodyPr>
            <a:lstStyle/>
            <a:p>
              <a:pPr algn="ctr"/>
              <a:r>
                <a:rPr lang="en-US" sz="600" dirty="0"/>
                <a:t>Source: Boston University (bu.edu/wellness/workplace/ergonomic)</a:t>
              </a:r>
            </a:p>
          </p:txBody>
        </p:sp>
      </p:grpSp>
      <p:pic>
        <p:nvPicPr>
          <p:cNvPr id="1026" name="Picture 2">
            <a:extLst>
              <a:ext uri="{FF2B5EF4-FFF2-40B4-BE49-F238E27FC236}">
                <a16:creationId xmlns:a16="http://schemas.microsoft.com/office/drawing/2014/main" id="{8D90C61C-AE45-43F6-A0C3-932AAE10EB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01"/>
          <a:stretch/>
        </p:blipFill>
        <p:spPr bwMode="auto">
          <a:xfrm>
            <a:off x="5657850" y="2525364"/>
            <a:ext cx="2114550" cy="13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23</a:t>
            </a:fld>
            <a:endParaRPr lang="en-US" altLang="en-US"/>
          </a:p>
        </p:txBody>
      </p:sp>
      <p:sp>
        <p:nvSpPr>
          <p:cNvPr id="4" name="Title 1">
            <a:extLst>
              <a:ext uri="{FF2B5EF4-FFF2-40B4-BE49-F238E27FC236}">
                <a16:creationId xmlns:a16="http://schemas.microsoft.com/office/drawing/2014/main" id="{9B9A4E47-9562-4EA5-8442-5684B38CE8BF}"/>
              </a:ext>
            </a:extLst>
          </p:cNvPr>
          <p:cNvSpPr txBox="1">
            <a:spLocks/>
          </p:cNvSpPr>
          <p:nvPr/>
        </p:nvSpPr>
        <p:spPr>
          <a:xfrm>
            <a:off x="1688129" y="1268405"/>
            <a:ext cx="5767744" cy="35718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Hazard Communication – HAZ COM</a:t>
            </a:r>
          </a:p>
        </p:txBody>
      </p:sp>
      <p:sp>
        <p:nvSpPr>
          <p:cNvPr id="5" name="Content Placeholder 2">
            <a:extLst>
              <a:ext uri="{FF2B5EF4-FFF2-40B4-BE49-F238E27FC236}">
                <a16:creationId xmlns:a16="http://schemas.microsoft.com/office/drawing/2014/main" id="{DB452BBF-DD85-4B48-A895-325754764653}"/>
              </a:ext>
            </a:extLst>
          </p:cNvPr>
          <p:cNvSpPr txBox="1">
            <a:spLocks/>
          </p:cNvSpPr>
          <p:nvPr/>
        </p:nvSpPr>
        <p:spPr>
          <a:xfrm>
            <a:off x="1885950" y="1828800"/>
            <a:ext cx="5429250" cy="3479994"/>
          </a:xfrm>
          <a:prstGeom prst="rect">
            <a:avLst/>
          </a:prstGeom>
        </p:spPr>
        <p:txBody>
          <a:bodyPr>
            <a:norm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863" indent="0">
              <a:buNone/>
            </a:pPr>
            <a:r>
              <a:rPr lang="en-US" sz="2400" b="1" dirty="0"/>
              <a:t>Hazard Communication Standard</a:t>
            </a:r>
          </a:p>
          <a:p>
            <a:pPr marL="42863" indent="0">
              <a:buNone/>
            </a:pPr>
            <a:endParaRPr lang="en-US" sz="2400" dirty="0"/>
          </a:p>
          <a:p>
            <a:pPr marL="42863" indent="0">
              <a:buNone/>
            </a:pPr>
            <a:r>
              <a:rPr lang="en-US" sz="2400" dirty="0"/>
              <a:t>Requirements for a written program:</a:t>
            </a:r>
          </a:p>
          <a:p>
            <a:r>
              <a:rPr lang="en-US" sz="2100" dirty="0"/>
              <a:t>Develop, implement, and maintain a written hazard communication program</a:t>
            </a:r>
          </a:p>
          <a:p>
            <a:r>
              <a:rPr lang="en-US" sz="2100" dirty="0"/>
              <a:t>Main intent is to ensure compliance with standard in a systematic way that coordinates all elements</a:t>
            </a:r>
            <a:endParaRPr lang="en-US" sz="15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32166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24</a:t>
            </a:fld>
            <a:endParaRPr lang="en-US" altLang="en-US"/>
          </a:p>
        </p:txBody>
      </p:sp>
      <p:sp>
        <p:nvSpPr>
          <p:cNvPr id="4" name="Title 1">
            <a:extLst>
              <a:ext uri="{FF2B5EF4-FFF2-40B4-BE49-F238E27FC236}">
                <a16:creationId xmlns:a16="http://schemas.microsoft.com/office/drawing/2014/main" id="{9B9A4E47-9562-4EA5-8442-5684B38CE8BF}"/>
              </a:ext>
            </a:extLst>
          </p:cNvPr>
          <p:cNvSpPr txBox="1">
            <a:spLocks/>
          </p:cNvSpPr>
          <p:nvPr/>
        </p:nvSpPr>
        <p:spPr>
          <a:xfrm>
            <a:off x="1688129" y="1268405"/>
            <a:ext cx="5767744" cy="35718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Hazard Communication – HAZ COM</a:t>
            </a:r>
          </a:p>
        </p:txBody>
      </p:sp>
      <p:sp>
        <p:nvSpPr>
          <p:cNvPr id="5" name="Content Placeholder 2">
            <a:extLst>
              <a:ext uri="{FF2B5EF4-FFF2-40B4-BE49-F238E27FC236}">
                <a16:creationId xmlns:a16="http://schemas.microsoft.com/office/drawing/2014/main" id="{06B75B3E-8E15-40E1-AEB3-15C7E432349C}"/>
              </a:ext>
            </a:extLst>
          </p:cNvPr>
          <p:cNvSpPr txBox="1">
            <a:spLocks/>
          </p:cNvSpPr>
          <p:nvPr/>
        </p:nvSpPr>
        <p:spPr>
          <a:xfrm>
            <a:off x="1885950" y="1828800"/>
            <a:ext cx="5863301" cy="3479994"/>
          </a:xfrm>
          <a:prstGeom prst="rect">
            <a:avLst/>
          </a:prstGeom>
        </p:spPr>
        <p:txBody>
          <a:bodyPr>
            <a:norm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863" indent="0">
              <a:buNone/>
            </a:pPr>
            <a:r>
              <a:rPr lang="en-US" sz="2400" dirty="0"/>
              <a:t>Components of written program:</a:t>
            </a:r>
          </a:p>
          <a:p>
            <a:r>
              <a:rPr lang="en-US" sz="2100" dirty="0"/>
              <a:t>Lists of hazardous chemicals present at worksite </a:t>
            </a:r>
          </a:p>
          <a:p>
            <a:r>
              <a:rPr lang="en-US" sz="2100" dirty="0"/>
              <a:t>Availability of SDSs to employees and downstream employers </a:t>
            </a:r>
          </a:p>
          <a:p>
            <a:r>
              <a:rPr lang="en-US" sz="2100" dirty="0"/>
              <a:t>Labeling of chemical containers</a:t>
            </a:r>
          </a:p>
          <a:p>
            <a:r>
              <a:rPr lang="en-US" sz="2100" dirty="0"/>
              <a:t>Training programs regarding hazards of chemicals and protective measures</a:t>
            </a:r>
          </a:p>
          <a:p>
            <a:r>
              <a:rPr lang="en-US" sz="2100" dirty="0"/>
              <a:t>Emergency procedures in the event of a chemical spill or release</a:t>
            </a:r>
            <a:endParaRPr lang="en-US" sz="21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42417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25</a:t>
            </a:fld>
            <a:endParaRPr lang="en-US" altLang="en-US"/>
          </a:p>
        </p:txBody>
      </p:sp>
      <p:sp>
        <p:nvSpPr>
          <p:cNvPr id="4" name="Title 1">
            <a:extLst>
              <a:ext uri="{FF2B5EF4-FFF2-40B4-BE49-F238E27FC236}">
                <a16:creationId xmlns:a16="http://schemas.microsoft.com/office/drawing/2014/main" id="{9B9A4E47-9562-4EA5-8442-5684B38CE8BF}"/>
              </a:ext>
            </a:extLst>
          </p:cNvPr>
          <p:cNvSpPr txBox="1">
            <a:spLocks/>
          </p:cNvSpPr>
          <p:nvPr/>
        </p:nvSpPr>
        <p:spPr>
          <a:xfrm>
            <a:off x="1688129" y="1268405"/>
            <a:ext cx="5767744" cy="35718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Hazard Communication – HAZ COM</a:t>
            </a:r>
          </a:p>
        </p:txBody>
      </p:sp>
      <p:sp>
        <p:nvSpPr>
          <p:cNvPr id="5" name="Content Placeholder 2">
            <a:extLst>
              <a:ext uri="{FF2B5EF4-FFF2-40B4-BE49-F238E27FC236}">
                <a16:creationId xmlns:a16="http://schemas.microsoft.com/office/drawing/2014/main" id="{74EE8EE1-BC75-448A-BB67-7415CD3D5C76}"/>
              </a:ext>
            </a:extLst>
          </p:cNvPr>
          <p:cNvSpPr txBox="1">
            <a:spLocks/>
          </p:cNvSpPr>
          <p:nvPr/>
        </p:nvSpPr>
        <p:spPr>
          <a:xfrm>
            <a:off x="1714500" y="1689003"/>
            <a:ext cx="5943600" cy="3479994"/>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863" indent="0">
              <a:buNone/>
            </a:pPr>
            <a:r>
              <a:rPr lang="en-US" sz="2400" dirty="0"/>
              <a:t>List of hazardous chemicals known to be present in the workplace:</a:t>
            </a:r>
          </a:p>
          <a:p>
            <a:r>
              <a:rPr lang="en-US" sz="2100" dirty="0"/>
              <a:t>Use product identifier</a:t>
            </a:r>
          </a:p>
          <a:p>
            <a:pPr lvl="1"/>
            <a:r>
              <a:rPr lang="en-US" sz="1800" dirty="0"/>
              <a:t>Product name, common name or chemical name</a:t>
            </a:r>
          </a:p>
          <a:p>
            <a:pPr lvl="1"/>
            <a:r>
              <a:rPr lang="en-US" sz="1800" dirty="0"/>
              <a:t>Same as name used on SDS and label</a:t>
            </a:r>
          </a:p>
          <a:p>
            <a:r>
              <a:rPr lang="en-US" sz="2100" dirty="0"/>
              <a:t>Inventory of chemicals – employer must have available an SDS for each chemical</a:t>
            </a:r>
          </a:p>
          <a:p>
            <a:r>
              <a:rPr lang="en-US" sz="2100" dirty="0"/>
              <a:t>Covers all chemicals in all forms, whether contained or not - liquids, solids, gases, vapors, fumes, and mists</a:t>
            </a:r>
          </a:p>
          <a:p>
            <a:r>
              <a:rPr lang="en-US" sz="2100" dirty="0"/>
              <a:t>Include chemicals in containers, pipes, and those generated by work operations such as welding fumes and dust</a:t>
            </a:r>
          </a:p>
          <a:p>
            <a:pPr marL="85725" indent="0">
              <a:buNone/>
            </a:pPr>
            <a:endParaRPr lang="en-US" sz="1800" dirty="0"/>
          </a:p>
        </p:txBody>
      </p:sp>
    </p:spTree>
    <p:extLst>
      <p:ext uri="{BB962C8B-B14F-4D97-AF65-F5344CB8AC3E}">
        <p14:creationId xmlns:p14="http://schemas.microsoft.com/office/powerpoint/2010/main" val="40407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26</a:t>
            </a:fld>
            <a:endParaRPr lang="en-US" altLang="en-US"/>
          </a:p>
        </p:txBody>
      </p:sp>
      <p:sp>
        <p:nvSpPr>
          <p:cNvPr id="4" name="Title 1">
            <a:extLst>
              <a:ext uri="{FF2B5EF4-FFF2-40B4-BE49-F238E27FC236}">
                <a16:creationId xmlns:a16="http://schemas.microsoft.com/office/drawing/2014/main" id="{9B9A4E47-9562-4EA5-8442-5684B38CE8BF}"/>
              </a:ext>
            </a:extLst>
          </p:cNvPr>
          <p:cNvSpPr txBox="1">
            <a:spLocks/>
          </p:cNvSpPr>
          <p:nvPr/>
        </p:nvSpPr>
        <p:spPr>
          <a:xfrm>
            <a:off x="1688128" y="1023937"/>
            <a:ext cx="5767744" cy="357188"/>
          </a:xfrm>
          <a:prstGeom prst="rect">
            <a:avLst/>
          </a:prstGeom>
        </p:spPr>
        <p:txBody>
          <a:bodyPr>
            <a:no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r>
              <a:rPr lang="en-US" sz="1350" i="1" dirty="0">
                <a:solidFill>
                  <a:schemeClr val="tx1"/>
                </a:solidFill>
                <a:effectLst/>
              </a:rPr>
              <a:t>Hazard Communication – HAZ COM</a:t>
            </a:r>
          </a:p>
        </p:txBody>
      </p:sp>
      <p:sp>
        <p:nvSpPr>
          <p:cNvPr id="5" name="Content Placeholder 2">
            <a:extLst>
              <a:ext uri="{FF2B5EF4-FFF2-40B4-BE49-F238E27FC236}">
                <a16:creationId xmlns:a16="http://schemas.microsoft.com/office/drawing/2014/main" id="{1369DFC6-2AB1-4E41-ABA1-E1413445F805}"/>
              </a:ext>
            </a:extLst>
          </p:cNvPr>
          <p:cNvSpPr txBox="1">
            <a:spLocks/>
          </p:cNvSpPr>
          <p:nvPr/>
        </p:nvSpPr>
        <p:spPr>
          <a:xfrm>
            <a:off x="1600200" y="1600200"/>
            <a:ext cx="5600700" cy="394335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863" indent="0">
              <a:buNone/>
            </a:pPr>
            <a:r>
              <a:rPr lang="en-US" sz="2625" dirty="0"/>
              <a:t>Training requirements:</a:t>
            </a:r>
          </a:p>
          <a:p>
            <a:r>
              <a:rPr lang="en-US" sz="2100" dirty="0"/>
              <a:t>Train employees on </a:t>
            </a:r>
            <a:br>
              <a:rPr lang="en-US" sz="2100" dirty="0"/>
            </a:br>
            <a:r>
              <a:rPr lang="en-US" sz="2100" dirty="0"/>
              <a:t>hazardous chemicals </a:t>
            </a:r>
            <a:br>
              <a:rPr lang="en-US" sz="2100" dirty="0"/>
            </a:br>
            <a:r>
              <a:rPr lang="en-US" sz="2100" dirty="0"/>
              <a:t>in their work area</a:t>
            </a:r>
          </a:p>
          <a:p>
            <a:pPr lvl="1"/>
            <a:r>
              <a:rPr lang="en-US" sz="1800" dirty="0"/>
              <a:t>Before initial assignment</a:t>
            </a:r>
          </a:p>
          <a:p>
            <a:pPr lvl="1"/>
            <a:r>
              <a:rPr lang="en-US" sz="1800" dirty="0"/>
              <a:t>When new hazards are introduced</a:t>
            </a:r>
          </a:p>
          <a:p>
            <a:pPr lvl="1"/>
            <a:r>
              <a:rPr lang="en-US" sz="1800" dirty="0"/>
              <a:t>Non-routine tasks</a:t>
            </a:r>
          </a:p>
          <a:p>
            <a:r>
              <a:rPr lang="en-US" sz="2100" dirty="0"/>
              <a:t>Include in training</a:t>
            </a:r>
          </a:p>
          <a:p>
            <a:pPr lvl="1"/>
            <a:r>
              <a:rPr lang="en-US" sz="1950" dirty="0"/>
              <a:t>Methods/observations to determine presence/release of chemical in work area</a:t>
            </a:r>
          </a:p>
          <a:p>
            <a:pPr lvl="1"/>
            <a:r>
              <a:rPr lang="en-US" sz="1950" dirty="0"/>
              <a:t>Hazards of chemicals</a:t>
            </a:r>
          </a:p>
          <a:p>
            <a:pPr lvl="1"/>
            <a:r>
              <a:rPr lang="en-US" sz="1950" dirty="0"/>
              <a:t>Appropriate protective measures</a:t>
            </a:r>
          </a:p>
          <a:p>
            <a:pPr lvl="1"/>
            <a:r>
              <a:rPr lang="en-US" sz="1950" dirty="0"/>
              <a:t>Where and how to obtain additional information</a:t>
            </a:r>
            <a:endParaRPr lang="en-US" sz="1500" dirty="0"/>
          </a:p>
          <a:p>
            <a:pPr marL="0" indent="0">
              <a:buNone/>
            </a:pPr>
            <a:endParaRPr lang="en-US" sz="2400" dirty="0"/>
          </a:p>
        </p:txBody>
      </p:sp>
      <p:pic>
        <p:nvPicPr>
          <p:cNvPr id="6" name="Picture 5">
            <a:extLst>
              <a:ext uri="{FF2B5EF4-FFF2-40B4-BE49-F238E27FC236}">
                <a16:creationId xmlns:a16="http://schemas.microsoft.com/office/drawing/2014/main" id="{F10C8019-2A6C-4139-83F2-C1C84D36B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188" y="1742583"/>
            <a:ext cx="2361554" cy="1314450"/>
          </a:xfrm>
          <a:prstGeom prst="rect">
            <a:avLst/>
          </a:prstGeom>
          <a:ln>
            <a:solidFill>
              <a:schemeClr val="tx1"/>
            </a:solidFill>
          </a:ln>
        </p:spPr>
      </p:pic>
      <p:sp>
        <p:nvSpPr>
          <p:cNvPr id="7" name="TextBox 6">
            <a:extLst>
              <a:ext uri="{FF2B5EF4-FFF2-40B4-BE49-F238E27FC236}">
                <a16:creationId xmlns:a16="http://schemas.microsoft.com/office/drawing/2014/main" id="{4449C48E-4114-4099-B7EF-61FBB395FCC7}"/>
              </a:ext>
            </a:extLst>
          </p:cNvPr>
          <p:cNvSpPr txBox="1"/>
          <p:nvPr/>
        </p:nvSpPr>
        <p:spPr>
          <a:xfrm>
            <a:off x="6915150" y="3174023"/>
            <a:ext cx="800100" cy="184666"/>
          </a:xfrm>
          <a:prstGeom prst="rect">
            <a:avLst/>
          </a:prstGeom>
          <a:noFill/>
        </p:spPr>
        <p:txBody>
          <a:bodyPr wrap="square" rtlCol="0">
            <a:spAutoFit/>
          </a:bodyPr>
          <a:lstStyle/>
          <a:p>
            <a:pPr algn="r"/>
            <a:r>
              <a:rPr lang="en-US" sz="600" dirty="0"/>
              <a:t>Source: OSHA</a:t>
            </a:r>
          </a:p>
        </p:txBody>
      </p:sp>
    </p:spTree>
    <p:extLst>
      <p:ext uri="{BB962C8B-B14F-4D97-AF65-F5344CB8AC3E}">
        <p14:creationId xmlns:p14="http://schemas.microsoft.com/office/powerpoint/2010/main" val="38878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370B9-AA09-FA3F-E566-CF21C876DD11}"/>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8321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903" y="529978"/>
            <a:ext cx="6172200" cy="679847"/>
          </a:xfrm>
        </p:spPr>
        <p:txBody>
          <a:bodyPr>
            <a:normAutofit fontScale="90000"/>
          </a:bodyPr>
          <a:lstStyle/>
          <a:p>
            <a:r>
              <a:rPr lang="en-US" dirty="0"/>
              <a:t>Common Ways Workers Encounter Chemical Hazards</a:t>
            </a:r>
          </a:p>
        </p:txBody>
      </p:sp>
      <p:sp>
        <p:nvSpPr>
          <p:cNvPr id="3" name="Content Placeholder 2"/>
          <p:cNvSpPr>
            <a:spLocks noGrp="1"/>
          </p:cNvSpPr>
          <p:nvPr>
            <p:ph idx="1"/>
          </p:nvPr>
        </p:nvSpPr>
        <p:spPr>
          <a:xfrm>
            <a:off x="1409720" y="2090146"/>
            <a:ext cx="2518271" cy="2067239"/>
          </a:xfrm>
        </p:spPr>
        <p:txBody>
          <a:bodyPr/>
          <a:lstStyle/>
          <a:p>
            <a:endParaRPr lang="en-US" sz="600" dirty="0"/>
          </a:p>
          <a:p>
            <a:r>
              <a:rPr lang="en-US" sz="2025" dirty="0"/>
              <a:t>Solids</a:t>
            </a:r>
          </a:p>
          <a:p>
            <a:r>
              <a:rPr lang="en-US" sz="2025" dirty="0"/>
              <a:t>Liquids</a:t>
            </a:r>
          </a:p>
          <a:p>
            <a:r>
              <a:rPr lang="en-US" sz="2025" dirty="0"/>
              <a:t>Gases and vapors</a:t>
            </a:r>
          </a:p>
          <a:p>
            <a:r>
              <a:rPr lang="en-US" sz="2025" dirty="0"/>
              <a:t>Aerosols</a:t>
            </a:r>
          </a:p>
          <a:p>
            <a:pPr lvl="1"/>
            <a:r>
              <a:rPr lang="en-US" sz="1500" dirty="0"/>
              <a:t>Dust, mist, fumes</a:t>
            </a:r>
          </a:p>
        </p:txBody>
      </p:sp>
      <p:sp>
        <p:nvSpPr>
          <p:cNvPr id="32" name="TextBox 31"/>
          <p:cNvSpPr txBox="1"/>
          <p:nvPr/>
        </p:nvSpPr>
        <p:spPr>
          <a:xfrm>
            <a:off x="5991079" y="2128293"/>
            <a:ext cx="1702921"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Asbestos</a:t>
            </a:r>
          </a:p>
        </p:txBody>
      </p:sp>
      <p:sp>
        <p:nvSpPr>
          <p:cNvPr id="31" name="TextBox 30"/>
          <p:cNvSpPr txBox="1"/>
          <p:nvPr/>
        </p:nvSpPr>
        <p:spPr>
          <a:xfrm>
            <a:off x="6113061" y="5720088"/>
            <a:ext cx="1366768" cy="184666"/>
          </a:xfrm>
          <a:prstGeom prst="rect">
            <a:avLst/>
          </a:prstGeom>
          <a:noFill/>
        </p:spPr>
        <p:txBody>
          <a:bodyPr wrap="square" rtlCol="0">
            <a:spAutoFit/>
          </a:bodyPr>
          <a:lstStyle/>
          <a:p>
            <a:pPr algn="ctr"/>
            <a:r>
              <a:rPr lang="en-US" sz="600" dirty="0"/>
              <a:t>Source: OSHA</a:t>
            </a:r>
          </a:p>
        </p:txBody>
      </p:sp>
      <p:sp>
        <p:nvSpPr>
          <p:cNvPr id="33" name="TextBox 32"/>
          <p:cNvSpPr txBox="1"/>
          <p:nvPr/>
        </p:nvSpPr>
        <p:spPr>
          <a:xfrm>
            <a:off x="5840266" y="4129416"/>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Lead</a:t>
            </a:r>
          </a:p>
        </p:txBody>
      </p:sp>
      <p:sp>
        <p:nvSpPr>
          <p:cNvPr id="34" name="TextBox 33"/>
          <p:cNvSpPr txBox="1"/>
          <p:nvPr/>
        </p:nvSpPr>
        <p:spPr>
          <a:xfrm>
            <a:off x="3674364" y="4099243"/>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Silica</a:t>
            </a:r>
          </a:p>
        </p:txBody>
      </p:sp>
      <p:sp>
        <p:nvSpPr>
          <p:cNvPr id="35" name="TextBox 34"/>
          <p:cNvSpPr txBox="1"/>
          <p:nvPr/>
        </p:nvSpPr>
        <p:spPr>
          <a:xfrm>
            <a:off x="3922313" y="5720088"/>
            <a:ext cx="1337096" cy="184666"/>
          </a:xfrm>
          <a:prstGeom prst="rect">
            <a:avLst/>
          </a:prstGeom>
          <a:noFill/>
        </p:spPr>
        <p:txBody>
          <a:bodyPr wrap="square" rtlCol="0">
            <a:spAutoFit/>
          </a:bodyPr>
          <a:lstStyle/>
          <a:p>
            <a:pPr algn="ctr"/>
            <a:r>
              <a:rPr lang="en-US" sz="600" dirty="0"/>
              <a:t>Source: OSHA</a:t>
            </a:r>
          </a:p>
        </p:txBody>
      </p:sp>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25974" y="2453735"/>
            <a:ext cx="1695633" cy="1371600"/>
          </a:xfrm>
          <a:prstGeom prst="rect">
            <a:avLst/>
          </a:prstGeom>
          <a:ln w="12700">
            <a:solidFill>
              <a:schemeClr val="tx1"/>
            </a:solidFill>
          </a:ln>
        </p:spPr>
      </p:pic>
      <p:sp>
        <p:nvSpPr>
          <p:cNvPr id="40" name="TextBox 39"/>
          <p:cNvSpPr txBox="1"/>
          <p:nvPr/>
        </p:nvSpPr>
        <p:spPr>
          <a:xfrm>
            <a:off x="4000754" y="2112054"/>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Welding Fumes</a:t>
            </a:r>
          </a:p>
        </p:txBody>
      </p:sp>
      <p:sp>
        <p:nvSpPr>
          <p:cNvPr id="41" name="TextBox 40"/>
          <p:cNvSpPr txBox="1"/>
          <p:nvPr/>
        </p:nvSpPr>
        <p:spPr>
          <a:xfrm>
            <a:off x="4047505" y="3873239"/>
            <a:ext cx="1768850" cy="184666"/>
          </a:xfrm>
          <a:prstGeom prst="rect">
            <a:avLst/>
          </a:prstGeom>
          <a:noFill/>
        </p:spPr>
        <p:txBody>
          <a:bodyPr wrap="square" rtlCol="0">
            <a:spAutoFit/>
          </a:bodyPr>
          <a:lstStyle/>
          <a:p>
            <a:pPr algn="ctr"/>
            <a:r>
              <a:rPr lang="en-US" sz="600" dirty="0"/>
              <a:t>Source: U.S. Navy</a:t>
            </a:r>
          </a:p>
        </p:txBody>
      </p:sp>
      <p:sp>
        <p:nvSpPr>
          <p:cNvPr id="46" name="TextBox 45"/>
          <p:cNvSpPr txBox="1"/>
          <p:nvPr/>
        </p:nvSpPr>
        <p:spPr>
          <a:xfrm>
            <a:off x="1441386" y="4099243"/>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Spraying Chemicals</a:t>
            </a:r>
          </a:p>
        </p:txBody>
      </p:sp>
      <p:sp>
        <p:nvSpPr>
          <p:cNvPr id="47" name="TextBox 46"/>
          <p:cNvSpPr txBox="1"/>
          <p:nvPr/>
        </p:nvSpPr>
        <p:spPr>
          <a:xfrm>
            <a:off x="1744688" y="5688585"/>
            <a:ext cx="1323975" cy="184666"/>
          </a:xfrm>
          <a:prstGeom prst="rect">
            <a:avLst/>
          </a:prstGeom>
          <a:noFill/>
        </p:spPr>
        <p:txBody>
          <a:bodyPr wrap="square" rtlCol="0">
            <a:spAutoFit/>
          </a:bodyPr>
          <a:lstStyle/>
          <a:p>
            <a:pPr algn="ctr"/>
            <a:r>
              <a:rPr lang="en-US" sz="600" dirty="0"/>
              <a:t>Source: OSHA</a:t>
            </a:r>
          </a:p>
        </p:txBody>
      </p:sp>
      <p:pic>
        <p:nvPicPr>
          <p:cNvPr id="27" name="Picture 7" descr="asbestosremovalworkers.jpg"/>
          <p:cNvPicPr>
            <a:picLocks/>
          </p:cNvPicPr>
          <p:nvPr>
            <p:custDataLst>
              <p:tags r:id="rId1"/>
            </p:custDataLst>
          </p:nvPr>
        </p:nvPicPr>
        <p:blipFill>
          <a:blip r:embed="rId5">
            <a:extLst>
              <a:ext uri="{28A0092B-C50C-407E-A947-70E740481C1C}">
                <a14:useLocalDpi xmlns:a14="http://schemas.microsoft.com/office/drawing/2010/main" val="0"/>
              </a:ext>
            </a:extLst>
          </a:blip>
          <a:srcRect b="-63"/>
          <a:stretch>
            <a:fillRect/>
          </a:stretch>
        </p:blipFill>
        <p:spPr bwMode="auto">
          <a:xfrm>
            <a:off x="6027347" y="2478653"/>
            <a:ext cx="1693926" cy="13716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212322" y="3866440"/>
            <a:ext cx="1323975" cy="184666"/>
          </a:xfrm>
          <a:prstGeom prst="rect">
            <a:avLst/>
          </a:prstGeom>
          <a:noFill/>
        </p:spPr>
        <p:txBody>
          <a:bodyPr wrap="square" rtlCol="0">
            <a:spAutoFit/>
          </a:bodyPr>
          <a:lstStyle/>
          <a:p>
            <a:pPr algn="ctr"/>
            <a:r>
              <a:rPr lang="en-US" sz="600" dirty="0"/>
              <a:t>Source: OSHA</a:t>
            </a:r>
          </a:p>
        </p:txBody>
      </p:sp>
      <p:pic>
        <p:nvPicPr>
          <p:cNvPr id="29" name="Picture 14" descr="leadpaintremoval2.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821607" y="4424669"/>
            <a:ext cx="1899666" cy="1248156"/>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0" name="Picture 8" descr="S:\WP\Earles\POWERPNT\Picture Library\Silica in Const39.jpg"/>
          <p:cNvPicPr>
            <a:picLocks noChangeArrowheads="1"/>
          </p:cNvPicPr>
          <p:nvPr/>
        </p:nvPicPr>
        <p:blipFill>
          <a:blip r:embed="rId7">
            <a:extLst>
              <a:ext uri="{28A0092B-C50C-407E-A947-70E740481C1C}">
                <a14:useLocalDpi xmlns:a14="http://schemas.microsoft.com/office/drawing/2010/main" val="0"/>
              </a:ext>
            </a:extLst>
          </a:blip>
          <a:srcRect r="35"/>
          <a:stretch>
            <a:fillRect/>
          </a:stretch>
        </p:blipFill>
        <p:spPr bwMode="auto">
          <a:xfrm>
            <a:off x="3674364" y="4447020"/>
            <a:ext cx="1899666" cy="1248156"/>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13"/>
          <p:cNvPicPr>
            <a:picLocks/>
          </p:cNvPicPr>
          <p:nvPr/>
        </p:nvPicPr>
        <p:blipFill>
          <a:blip r:embed="rId8"/>
          <a:stretch>
            <a:fillRect/>
          </a:stretch>
        </p:blipFill>
        <p:spPr>
          <a:xfrm>
            <a:off x="1475501" y="4471931"/>
            <a:ext cx="1899666" cy="1248156"/>
          </a:xfrm>
          <a:prstGeom prst="rect">
            <a:avLst/>
          </a:prstGeom>
          <a:ln w="12700">
            <a:solidFill>
              <a:schemeClr val="tx1"/>
            </a:solidFill>
          </a:ln>
        </p:spPr>
      </p:pic>
    </p:spTree>
    <p:extLst>
      <p:ext uri="{BB962C8B-B14F-4D97-AF65-F5344CB8AC3E}">
        <p14:creationId xmlns:p14="http://schemas.microsoft.com/office/powerpoint/2010/main" val="9257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33" grpId="0"/>
      <p:bldP spid="34" grpId="0"/>
      <p:bldP spid="35" grpId="0"/>
      <p:bldP spid="40" grpId="0"/>
      <p:bldP spid="41" grpId="0"/>
      <p:bldP spid="46" grpId="0"/>
      <p:bldP spid="4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42" y="592525"/>
            <a:ext cx="6573916" cy="560345"/>
          </a:xfrm>
        </p:spPr>
        <p:txBody>
          <a:bodyPr>
            <a:normAutofit fontScale="90000"/>
          </a:bodyPr>
          <a:lstStyle/>
          <a:p>
            <a:r>
              <a:rPr lang="en-US" dirty="0"/>
              <a:t>Effects of Chemical Exposure</a:t>
            </a:r>
          </a:p>
        </p:txBody>
      </p:sp>
      <p:graphicFrame>
        <p:nvGraphicFramePr>
          <p:cNvPr id="13" name="Content Placeholder 12"/>
          <p:cNvGraphicFramePr>
            <a:graphicFrameLocks noGrp="1"/>
          </p:cNvGraphicFramePr>
          <p:nvPr>
            <p:ph idx="1"/>
          </p:nvPr>
        </p:nvGraphicFramePr>
        <p:xfrm>
          <a:off x="1485900" y="2148840"/>
          <a:ext cx="6172200" cy="12801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88620">
                <a:tc gridSpan="3">
                  <a:txBody>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Health</a:t>
                      </a:r>
                      <a:r>
                        <a:rPr lang="en-US" sz="2100" baseline="0" dirty="0">
                          <a:latin typeface="Tahoma" panose="020B0604030504040204" pitchFamily="34" charset="0"/>
                          <a:ea typeface="Tahoma" panose="020B0604030504040204" pitchFamily="34" charset="0"/>
                          <a:cs typeface="Tahoma" panose="020B0604030504040204" pitchFamily="34" charset="0"/>
                        </a:rPr>
                        <a:t> Problems</a:t>
                      </a:r>
                      <a:endParaRPr lang="en-US" sz="21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88D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29718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Heart Ailments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Lung</a:t>
                      </a:r>
                      <a:r>
                        <a:rPr lang="en-US" sz="1500" baseline="0" dirty="0">
                          <a:latin typeface="Tahoma" panose="020B0604030504040204" pitchFamily="34" charset="0"/>
                          <a:ea typeface="Tahoma" panose="020B0604030504040204" pitchFamily="34" charset="0"/>
                          <a:cs typeface="Tahoma" panose="020B0604030504040204" pitchFamily="34" charset="0"/>
                        </a:rPr>
                        <a:t> Damage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Sterility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180">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CNS</a:t>
                      </a:r>
                      <a:r>
                        <a:rPr lang="en-US" sz="1500" baseline="0" dirty="0">
                          <a:latin typeface="Tahoma" panose="020B0604030504040204" pitchFamily="34" charset="0"/>
                          <a:ea typeface="Tahoma" panose="020B0604030504040204" pitchFamily="34" charset="0"/>
                          <a:cs typeface="Tahoma" panose="020B0604030504040204" pitchFamily="34" charset="0"/>
                        </a:rPr>
                        <a:t> Damage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Kidney Damage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Burns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71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Cancer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Liver Damage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Rashes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2010835" y="3894911"/>
            <a:ext cx="5119676" cy="1999871"/>
            <a:chOff x="1156452" y="1641629"/>
            <a:chExt cx="6826234" cy="2604207"/>
          </a:xfrm>
        </p:grpSpPr>
        <p:sp>
          <p:nvSpPr>
            <p:cNvPr id="18" name="TextBox 17"/>
            <p:cNvSpPr txBox="1"/>
            <p:nvPr/>
          </p:nvSpPr>
          <p:spPr>
            <a:xfrm>
              <a:off x="5320261" y="1641629"/>
              <a:ext cx="2474504" cy="420821"/>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Explosion</a:t>
              </a:r>
            </a:p>
          </p:txBody>
        </p:sp>
        <p:sp>
          <p:nvSpPr>
            <p:cNvPr id="19" name="TextBox 18"/>
            <p:cNvSpPr txBox="1"/>
            <p:nvPr/>
          </p:nvSpPr>
          <p:spPr>
            <a:xfrm>
              <a:off x="4975365" y="3986492"/>
              <a:ext cx="2819400" cy="240470"/>
            </a:xfrm>
            <a:prstGeom prst="rect">
              <a:avLst/>
            </a:prstGeom>
            <a:noFill/>
          </p:spPr>
          <p:txBody>
            <a:bodyPr wrap="square" rtlCol="0">
              <a:spAutoFit/>
            </a:bodyPr>
            <a:lstStyle/>
            <a:p>
              <a:pPr algn="ctr"/>
              <a:r>
                <a:rPr lang="en-US" sz="600" dirty="0"/>
                <a:t>Source: Jonathan Perera (Flickr.com)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340" y="2069722"/>
              <a:ext cx="2850346" cy="1892808"/>
            </a:xfrm>
            <a:prstGeom prst="rect">
              <a:avLst/>
            </a:prstGeom>
            <a:ln w="12700">
              <a:solidFill>
                <a:schemeClr val="tx1"/>
              </a:solidFill>
            </a:ln>
          </p:spPr>
        </p:pic>
        <p:grpSp>
          <p:nvGrpSpPr>
            <p:cNvPr id="11" name="Group 10"/>
            <p:cNvGrpSpPr/>
            <p:nvPr/>
          </p:nvGrpSpPr>
          <p:grpSpPr>
            <a:xfrm>
              <a:off x="1156452" y="1641629"/>
              <a:ext cx="2834640" cy="2604207"/>
              <a:chOff x="1156452" y="1641629"/>
              <a:chExt cx="2834640" cy="2604207"/>
            </a:xfrm>
          </p:grpSpPr>
          <p:sp>
            <p:nvSpPr>
              <p:cNvPr id="10" name="TextBox 9"/>
              <p:cNvSpPr txBox="1"/>
              <p:nvPr/>
            </p:nvSpPr>
            <p:spPr>
              <a:xfrm>
                <a:off x="1156452" y="4005366"/>
                <a:ext cx="2834640" cy="240470"/>
              </a:xfrm>
              <a:prstGeom prst="rect">
                <a:avLst/>
              </a:prstGeom>
              <a:noFill/>
            </p:spPr>
            <p:txBody>
              <a:bodyPr wrap="square" rtlCol="0">
                <a:spAutoFit/>
              </a:bodyPr>
              <a:lstStyle/>
              <a:p>
                <a:pPr algn="ctr"/>
                <a:r>
                  <a:rPr lang="en-US" sz="600" dirty="0"/>
                  <a:t>Source: Virginie Moerenhout (Flickr.com)</a:t>
                </a:r>
              </a:p>
            </p:txBody>
          </p:sp>
          <p:sp>
            <p:nvSpPr>
              <p:cNvPr id="16" name="TextBox 15"/>
              <p:cNvSpPr txBox="1"/>
              <p:nvPr/>
            </p:nvSpPr>
            <p:spPr>
              <a:xfrm>
                <a:off x="1332207" y="1641629"/>
                <a:ext cx="2483131" cy="420821"/>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Fire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452" y="2066864"/>
                <a:ext cx="2834640" cy="1895666"/>
              </a:xfrm>
              <a:prstGeom prst="rect">
                <a:avLst/>
              </a:prstGeom>
              <a:ln w="12700">
                <a:solidFill>
                  <a:schemeClr val="tx1"/>
                </a:solidFill>
              </a:ln>
            </p:spPr>
          </p:pic>
        </p:grpSp>
      </p:grpSp>
      <p:sp>
        <p:nvSpPr>
          <p:cNvPr id="5" name="Rectangle 4"/>
          <p:cNvSpPr/>
          <p:nvPr/>
        </p:nvSpPr>
        <p:spPr>
          <a:xfrm>
            <a:off x="1485901" y="3518767"/>
            <a:ext cx="4277005" cy="369332"/>
          </a:xfrm>
          <a:prstGeom prst="rect">
            <a:avLst/>
          </a:prstGeom>
        </p:spPr>
        <p:txBody>
          <a:bodyPr wrap="none">
            <a:spAutoFit/>
          </a:bodyPr>
          <a:lstStyle/>
          <a:p>
            <a:r>
              <a:rPr lang="en-US" dirty="0"/>
              <a:t>May pose risk of fire and explosion hazards:</a:t>
            </a:r>
          </a:p>
        </p:txBody>
      </p:sp>
      <p:sp>
        <p:nvSpPr>
          <p:cNvPr id="6" name="Rectangle 5"/>
          <p:cNvSpPr/>
          <p:nvPr/>
        </p:nvSpPr>
        <p:spPr>
          <a:xfrm>
            <a:off x="1485900" y="1741401"/>
            <a:ext cx="5829300" cy="369332"/>
          </a:xfrm>
          <a:prstGeom prst="rect">
            <a:avLst/>
          </a:prstGeom>
        </p:spPr>
        <p:txBody>
          <a:bodyPr wrap="square">
            <a:spAutoFit/>
          </a:bodyPr>
          <a:lstStyle/>
          <a:p>
            <a:r>
              <a:rPr lang="en-US" dirty="0"/>
              <a:t>May put workers at risk of developing health problems:</a:t>
            </a:r>
          </a:p>
        </p:txBody>
      </p:sp>
    </p:spTree>
    <p:extLst>
      <p:ext uri="{BB962C8B-B14F-4D97-AF65-F5344CB8AC3E}">
        <p14:creationId xmlns:p14="http://schemas.microsoft.com/office/powerpoint/2010/main" val="16648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2857500" y="4882103"/>
          <a:ext cx="5029201" cy="327660"/>
        </p:xfrm>
        <a:graphic>
          <a:graphicData uri="http://schemas.openxmlformats.org/drawingml/2006/table">
            <a:tbl>
              <a:tblPr firstRow="1" bandRow="1">
                <a:tableStyleId>{5C22544A-7EE6-4342-B048-85BDC9FD1C3A}</a:tableStyleId>
              </a:tblPr>
              <a:tblGrid>
                <a:gridCol w="1578743">
                  <a:extLst>
                    <a:ext uri="{9D8B030D-6E8A-4147-A177-3AD203B41FA5}">
                      <a16:colId xmlns:a16="http://schemas.microsoft.com/office/drawing/2014/main" val="20000"/>
                    </a:ext>
                  </a:extLst>
                </a:gridCol>
                <a:gridCol w="3450458">
                  <a:extLst>
                    <a:ext uri="{9D8B030D-6E8A-4147-A177-3AD203B41FA5}">
                      <a16:colId xmlns:a16="http://schemas.microsoft.com/office/drawing/2014/main" val="20001"/>
                    </a:ext>
                  </a:extLst>
                </a:gridCol>
              </a:tblGrid>
              <a:tr h="320040">
                <a:tc>
                  <a:txBody>
                    <a:bodyPr/>
                    <a:lstStyle/>
                    <a:p>
                      <a:pPr algn="r"/>
                      <a:r>
                        <a:rPr lang="en-US" sz="1700" dirty="0">
                          <a:solidFill>
                            <a:srgbClr val="4A88D2"/>
                          </a:solidFill>
                          <a:latin typeface="Tahoma" panose="020B0604030504040204" pitchFamily="34" charset="0"/>
                          <a:ea typeface="Tahoma" panose="020B0604030504040204" pitchFamily="34" charset="0"/>
                          <a:cs typeface="Tahoma" panose="020B0604030504040204" pitchFamily="34" charset="0"/>
                        </a:rPr>
                        <a:t>Injection:</a:t>
                      </a:r>
                      <a:endParaRPr lang="en-US" sz="1700" dirty="0"/>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Punctures through skin</a:t>
                      </a:r>
                    </a:p>
                  </a:txBody>
                  <a:tcPr marL="68580" marR="68580" marT="34290" marB="3429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2857500" y="4057308"/>
          <a:ext cx="5029201" cy="327660"/>
        </p:xfrm>
        <a:graphic>
          <a:graphicData uri="http://schemas.openxmlformats.org/drawingml/2006/table">
            <a:tbl>
              <a:tblPr firstRow="1" bandRow="1">
                <a:tableStyleId>{5C22544A-7EE6-4342-B048-85BDC9FD1C3A}</a:tableStyleId>
              </a:tblPr>
              <a:tblGrid>
                <a:gridCol w="1578743">
                  <a:extLst>
                    <a:ext uri="{9D8B030D-6E8A-4147-A177-3AD203B41FA5}">
                      <a16:colId xmlns:a16="http://schemas.microsoft.com/office/drawing/2014/main" val="20000"/>
                    </a:ext>
                  </a:extLst>
                </a:gridCol>
                <a:gridCol w="3450458">
                  <a:extLst>
                    <a:ext uri="{9D8B030D-6E8A-4147-A177-3AD203B41FA5}">
                      <a16:colId xmlns:a16="http://schemas.microsoft.com/office/drawing/2014/main" val="20001"/>
                    </a:ext>
                  </a:extLst>
                </a:gridCol>
              </a:tblGrid>
              <a:tr h="320040">
                <a:tc>
                  <a:txBody>
                    <a:bodyPr/>
                    <a:lstStyle/>
                    <a:p>
                      <a:pPr algn="r"/>
                      <a:r>
                        <a:rPr lang="en-US" sz="1700" dirty="0">
                          <a:solidFill>
                            <a:srgbClr val="4A88D2"/>
                          </a:solidFill>
                          <a:latin typeface="Tahoma" panose="020B0604030504040204" pitchFamily="34" charset="0"/>
                          <a:ea typeface="Tahoma" panose="020B0604030504040204" pitchFamily="34" charset="0"/>
                          <a:cs typeface="Tahoma" panose="020B0604030504040204" pitchFamily="34" charset="0"/>
                        </a:rPr>
                        <a:t>Absorption:</a:t>
                      </a:r>
                      <a:endParaRPr lang="en-US" sz="1700" dirty="0"/>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Drawn</a:t>
                      </a:r>
                      <a:r>
                        <a:rPr lang="en-US" sz="1500" baseline="0" dirty="0">
                          <a:solidFill>
                            <a:schemeClr val="tx1"/>
                          </a:solidFill>
                          <a:latin typeface="Tahoma" panose="020B0604030504040204" pitchFamily="34" charset="0"/>
                          <a:ea typeface="Tahoma" panose="020B0604030504040204" pitchFamily="34" charset="0"/>
                          <a:cs typeface="Tahoma" panose="020B0604030504040204" pitchFamily="34" charset="0"/>
                        </a:rPr>
                        <a:t> through skin or eye surface</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2857500" y="509745"/>
            <a:ext cx="3422102" cy="520143"/>
          </a:xfrm>
        </p:spPr>
        <p:txBody>
          <a:bodyPr>
            <a:normAutofit fontScale="90000"/>
          </a:bodyPr>
          <a:lstStyle/>
          <a:p>
            <a:r>
              <a:rPr lang="en-US" dirty="0"/>
              <a:t>Routes of Entry</a:t>
            </a:r>
          </a:p>
        </p:txBody>
      </p:sp>
      <p:pic>
        <p:nvPicPr>
          <p:cNvPr id="7" name="Content Placeholder 6"/>
          <p:cNvPicPr>
            <a:picLocks noGrp="1" noChangeAspect="1"/>
          </p:cNvPicPr>
          <p:nvPr>
            <p:ph idx="1"/>
          </p:nvPr>
        </p:nvPicPr>
        <p:blipFill>
          <a:blip r:embed="rId3"/>
          <a:stretch>
            <a:fillRect/>
          </a:stretch>
        </p:blipFill>
        <p:spPr>
          <a:xfrm>
            <a:off x="1657349" y="1858904"/>
            <a:ext cx="1085850" cy="820146"/>
          </a:xfrm>
          <a:prstGeom prst="rect">
            <a:avLst/>
          </a:prstGeom>
          <a:ln w="12700">
            <a:solidFill>
              <a:schemeClr val="tx1"/>
            </a:solidFill>
          </a:ln>
        </p:spPr>
      </p:pic>
      <p:pic>
        <p:nvPicPr>
          <p:cNvPr id="8" name="Picture 7"/>
          <p:cNvPicPr>
            <a:picLocks noChangeAspect="1"/>
          </p:cNvPicPr>
          <p:nvPr/>
        </p:nvPicPr>
        <p:blipFill>
          <a:blip r:embed="rId4"/>
          <a:stretch>
            <a:fillRect/>
          </a:stretch>
        </p:blipFill>
        <p:spPr>
          <a:xfrm>
            <a:off x="1657349" y="2914186"/>
            <a:ext cx="1089354" cy="824120"/>
          </a:xfrm>
          <a:prstGeom prst="rect">
            <a:avLst/>
          </a:prstGeom>
          <a:solidFill>
            <a:schemeClr val="bg1"/>
          </a:solidFill>
          <a:ln w="12700">
            <a:solidFill>
              <a:schemeClr val="tx1"/>
            </a:solidFill>
          </a:ln>
        </p:spPr>
      </p:pic>
      <p:pic>
        <p:nvPicPr>
          <p:cNvPr id="13" name="Picture 12"/>
          <p:cNvPicPr>
            <a:picLocks noChangeAspect="1"/>
          </p:cNvPicPr>
          <p:nvPr/>
        </p:nvPicPr>
        <p:blipFill>
          <a:blip r:embed="rId5"/>
          <a:stretch>
            <a:fillRect/>
          </a:stretch>
        </p:blipFill>
        <p:spPr>
          <a:xfrm>
            <a:off x="1500186" y="3945648"/>
            <a:ext cx="1414463" cy="556510"/>
          </a:xfrm>
          <a:prstGeom prst="rect">
            <a:avLst/>
          </a:prstGeom>
          <a:ln w="12700">
            <a:solidFill>
              <a:schemeClr val="tx1"/>
            </a:solidFill>
          </a:ln>
        </p:spPr>
      </p:pic>
      <p:sp>
        <p:nvSpPr>
          <p:cNvPr id="19" name="TextBox 18"/>
          <p:cNvSpPr txBox="1"/>
          <p:nvPr/>
        </p:nvSpPr>
        <p:spPr>
          <a:xfrm>
            <a:off x="1315851" y="2654772"/>
            <a:ext cx="1768850" cy="184666"/>
          </a:xfrm>
          <a:prstGeom prst="rect">
            <a:avLst/>
          </a:prstGeom>
          <a:noFill/>
        </p:spPr>
        <p:txBody>
          <a:bodyPr wrap="square" rtlCol="0">
            <a:spAutoFit/>
          </a:bodyPr>
          <a:lstStyle/>
          <a:p>
            <a:pPr algn="ctr"/>
            <a:r>
              <a:rPr lang="en-US" sz="600" dirty="0"/>
              <a:t>Source: OSHA</a:t>
            </a:r>
          </a:p>
        </p:txBody>
      </p:sp>
      <p:sp>
        <p:nvSpPr>
          <p:cNvPr id="20" name="TextBox 19"/>
          <p:cNvSpPr txBox="1"/>
          <p:nvPr/>
        </p:nvSpPr>
        <p:spPr>
          <a:xfrm>
            <a:off x="1321594" y="3691865"/>
            <a:ext cx="1768850" cy="184666"/>
          </a:xfrm>
          <a:prstGeom prst="rect">
            <a:avLst/>
          </a:prstGeom>
          <a:noFill/>
        </p:spPr>
        <p:txBody>
          <a:bodyPr wrap="square" rtlCol="0">
            <a:spAutoFit/>
          </a:bodyPr>
          <a:lstStyle/>
          <a:p>
            <a:pPr algn="ctr"/>
            <a:r>
              <a:rPr lang="en-US" sz="600" dirty="0"/>
              <a:t>Source: OSHA</a:t>
            </a:r>
          </a:p>
        </p:txBody>
      </p:sp>
      <p:sp>
        <p:nvSpPr>
          <p:cNvPr id="21" name="TextBox 20"/>
          <p:cNvSpPr txBox="1"/>
          <p:nvPr/>
        </p:nvSpPr>
        <p:spPr>
          <a:xfrm>
            <a:off x="1315849" y="4469546"/>
            <a:ext cx="1768850" cy="184666"/>
          </a:xfrm>
          <a:prstGeom prst="rect">
            <a:avLst/>
          </a:prstGeom>
          <a:noFill/>
        </p:spPr>
        <p:txBody>
          <a:bodyPr wrap="square" rtlCol="0">
            <a:spAutoFit/>
          </a:bodyPr>
          <a:lstStyle/>
          <a:p>
            <a:pPr algn="ctr"/>
            <a:r>
              <a:rPr lang="en-US" sz="600" dirty="0"/>
              <a:t>Source: OSHA</a:t>
            </a:r>
          </a:p>
        </p:txBody>
      </p:sp>
      <p:graphicFrame>
        <p:nvGraphicFramePr>
          <p:cNvPr id="22" name="Table 21"/>
          <p:cNvGraphicFramePr>
            <a:graphicFrameLocks noGrp="1"/>
          </p:cNvGraphicFramePr>
          <p:nvPr/>
        </p:nvGraphicFramePr>
        <p:xfrm>
          <a:off x="2869554" y="2144060"/>
          <a:ext cx="4972050" cy="327660"/>
        </p:xfrm>
        <a:graphic>
          <a:graphicData uri="http://schemas.openxmlformats.org/drawingml/2006/table">
            <a:tbl>
              <a:tblPr firstRow="1" bandRow="1">
                <a:tableStyleId>{5C22544A-7EE6-4342-B048-85BDC9FD1C3A}</a:tableStyleId>
              </a:tblPr>
              <a:tblGrid>
                <a:gridCol w="1560802">
                  <a:extLst>
                    <a:ext uri="{9D8B030D-6E8A-4147-A177-3AD203B41FA5}">
                      <a16:colId xmlns:a16="http://schemas.microsoft.com/office/drawing/2014/main" val="20000"/>
                    </a:ext>
                  </a:extLst>
                </a:gridCol>
                <a:gridCol w="3411248">
                  <a:extLst>
                    <a:ext uri="{9D8B030D-6E8A-4147-A177-3AD203B41FA5}">
                      <a16:colId xmlns:a16="http://schemas.microsoft.com/office/drawing/2014/main" val="20001"/>
                    </a:ext>
                  </a:extLst>
                </a:gridCol>
              </a:tblGrid>
              <a:tr h="320040">
                <a:tc>
                  <a:txBody>
                    <a:bodyPr/>
                    <a:lstStyle/>
                    <a:p>
                      <a:pPr algn="r"/>
                      <a:r>
                        <a:rPr lang="en-US" sz="1700" dirty="0">
                          <a:solidFill>
                            <a:srgbClr val="4A88D2"/>
                          </a:solidFill>
                          <a:latin typeface="Tahoma" panose="020B0604030504040204" pitchFamily="34" charset="0"/>
                          <a:ea typeface="Tahoma" panose="020B0604030504040204" pitchFamily="34" charset="0"/>
                          <a:cs typeface="Tahoma" panose="020B0604030504040204" pitchFamily="34" charset="0"/>
                        </a:rPr>
                        <a:t>Inhalation:</a:t>
                      </a:r>
                      <a:endParaRPr lang="en-US" sz="1700" dirty="0"/>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Breathed in (most common route)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2869554" y="3168371"/>
          <a:ext cx="4972050" cy="327660"/>
        </p:xfrm>
        <a:graphic>
          <a:graphicData uri="http://schemas.openxmlformats.org/drawingml/2006/table">
            <a:tbl>
              <a:tblPr firstRow="1" bandRow="1">
                <a:tableStyleId>{5C22544A-7EE6-4342-B048-85BDC9FD1C3A}</a:tableStyleId>
              </a:tblPr>
              <a:tblGrid>
                <a:gridCol w="1560802">
                  <a:extLst>
                    <a:ext uri="{9D8B030D-6E8A-4147-A177-3AD203B41FA5}">
                      <a16:colId xmlns:a16="http://schemas.microsoft.com/office/drawing/2014/main" val="20000"/>
                    </a:ext>
                  </a:extLst>
                </a:gridCol>
                <a:gridCol w="3411248">
                  <a:extLst>
                    <a:ext uri="{9D8B030D-6E8A-4147-A177-3AD203B41FA5}">
                      <a16:colId xmlns:a16="http://schemas.microsoft.com/office/drawing/2014/main" val="20001"/>
                    </a:ext>
                  </a:extLst>
                </a:gridCol>
              </a:tblGrid>
              <a:tr h="320040">
                <a:tc>
                  <a:txBody>
                    <a:bodyPr/>
                    <a:lstStyle/>
                    <a:p>
                      <a:pPr algn="r"/>
                      <a:r>
                        <a:rPr lang="en-US" sz="1700" dirty="0">
                          <a:solidFill>
                            <a:srgbClr val="4A88D2"/>
                          </a:solidFill>
                          <a:latin typeface="Tahoma" panose="020B0604030504040204" pitchFamily="34" charset="0"/>
                          <a:ea typeface="Tahoma" panose="020B0604030504040204" pitchFamily="34" charset="0"/>
                          <a:cs typeface="Tahoma" panose="020B0604030504040204" pitchFamily="34" charset="0"/>
                        </a:rPr>
                        <a:t>Ingestion:</a:t>
                      </a:r>
                      <a:endParaRPr lang="en-US" sz="1700" dirty="0"/>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Swallowing via eating or drinking</a:t>
                      </a:r>
                    </a:p>
                  </a:txBody>
                  <a:tcPr marL="68580" marR="68580" marT="34290" marB="34290" anchor="ctr">
                    <a:solidFill>
                      <a:schemeClr val="bg1"/>
                    </a:solidFill>
                  </a:tcPr>
                </a:tc>
                <a:extLst>
                  <a:ext uri="{0D108BD9-81ED-4DB2-BD59-A6C34878D82A}">
                    <a16:rowId xmlns:a16="http://schemas.microsoft.com/office/drawing/2014/main" val="10000"/>
                  </a:ext>
                </a:extLst>
              </a:tr>
            </a:tbl>
          </a:graphicData>
        </a:graphic>
      </p:graphicFrame>
      <p:cxnSp>
        <p:nvCxnSpPr>
          <p:cNvPr id="30" name="Straight Connector 29"/>
          <p:cNvCxnSpPr/>
          <p:nvPr/>
        </p:nvCxnSpPr>
        <p:spPr>
          <a:xfrm flipH="1">
            <a:off x="1143000" y="2825477"/>
            <a:ext cx="6858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143000" y="3867912"/>
            <a:ext cx="6858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43000" y="1771650"/>
            <a:ext cx="6858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43000" y="4631129"/>
            <a:ext cx="68580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stretch>
            <a:fillRect/>
          </a:stretch>
        </p:blipFill>
        <p:spPr>
          <a:xfrm>
            <a:off x="1542482" y="4719838"/>
            <a:ext cx="1327072" cy="645452"/>
          </a:xfrm>
          <a:prstGeom prst="rect">
            <a:avLst/>
          </a:prstGeom>
          <a:solidFill>
            <a:schemeClr val="bg1"/>
          </a:solidFill>
          <a:ln w="12700">
            <a:solidFill>
              <a:schemeClr val="tx1"/>
            </a:solidFill>
          </a:ln>
        </p:spPr>
      </p:pic>
      <p:sp>
        <p:nvSpPr>
          <p:cNvPr id="23" name="TextBox 22"/>
          <p:cNvSpPr txBox="1"/>
          <p:nvPr/>
        </p:nvSpPr>
        <p:spPr>
          <a:xfrm>
            <a:off x="1315849" y="5332516"/>
            <a:ext cx="1768850" cy="184666"/>
          </a:xfrm>
          <a:prstGeom prst="rect">
            <a:avLst/>
          </a:prstGeom>
          <a:noFill/>
        </p:spPr>
        <p:txBody>
          <a:bodyPr wrap="square" rtlCol="0">
            <a:spAutoFit/>
          </a:bodyPr>
          <a:lstStyle/>
          <a:p>
            <a:pPr algn="ctr"/>
            <a:r>
              <a:rPr lang="en-US" sz="600" dirty="0"/>
              <a:t>Source: CDC</a:t>
            </a:r>
          </a:p>
        </p:txBody>
      </p:sp>
    </p:spTree>
    <p:extLst>
      <p:ext uri="{BB962C8B-B14F-4D97-AF65-F5344CB8AC3E}">
        <p14:creationId xmlns:p14="http://schemas.microsoft.com/office/powerpoint/2010/main" val="9646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43" y="419050"/>
            <a:ext cx="3270313" cy="535266"/>
          </a:xfrm>
        </p:spPr>
        <p:txBody>
          <a:bodyPr>
            <a:normAutofit fontScale="90000"/>
          </a:bodyPr>
          <a:lstStyle/>
          <a:p>
            <a:r>
              <a:rPr lang="en-US" dirty="0"/>
              <a:t>Health Effects</a:t>
            </a:r>
          </a:p>
        </p:txBody>
      </p:sp>
      <p:graphicFrame>
        <p:nvGraphicFramePr>
          <p:cNvPr id="7" name="Content Placeholder 6"/>
          <p:cNvGraphicFramePr>
            <a:graphicFrameLocks noGrp="1"/>
          </p:cNvGraphicFramePr>
          <p:nvPr>
            <p:ph idx="1"/>
          </p:nvPr>
        </p:nvGraphicFramePr>
        <p:xfrm>
          <a:off x="1485900" y="1713045"/>
          <a:ext cx="6172200" cy="189738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388620">
                <a:tc gridSpan="2">
                  <a:txBody>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Exposure Condition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Exposure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Example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4380">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ACUTE</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Immediate</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Short-term,</a:t>
                      </a:r>
                      <a:r>
                        <a:rPr lang="en-US" sz="1500" baseline="0" dirty="0">
                          <a:latin typeface="Tahoma" panose="020B0604030504040204" pitchFamily="34" charset="0"/>
                          <a:ea typeface="Tahoma" panose="020B0604030504040204" pitchFamily="34" charset="0"/>
                          <a:cs typeface="Tahoma" panose="020B0604030504040204" pitchFamily="34" charset="0"/>
                        </a:rPr>
                        <a:t> high concentration</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a:t>
                      </a:r>
                      <a:r>
                        <a:rPr lang="en-US" sz="1500" baseline="-25000" dirty="0">
                          <a:latin typeface="Tahoma" panose="020B0604030504040204" pitchFamily="34" charset="0"/>
                          <a:ea typeface="Tahoma" panose="020B0604030504040204" pitchFamily="34" charset="0"/>
                          <a:cs typeface="Tahoma" panose="020B0604030504040204" pitchFamily="34" charset="0"/>
                        </a:rPr>
                        <a:t>2</a:t>
                      </a:r>
                      <a:r>
                        <a:rPr lang="en-US" sz="1500" dirty="0">
                          <a:latin typeface="Tahoma" panose="020B0604030504040204" pitchFamily="34" charset="0"/>
                          <a:ea typeface="Tahoma" panose="020B0604030504040204" pitchFamily="34" charset="0"/>
                          <a:cs typeface="Tahoma" panose="020B0604030504040204" pitchFamily="34" charset="0"/>
                        </a:rPr>
                        <a:t>S</a:t>
                      </a:r>
                      <a:r>
                        <a:rPr lang="en-US" sz="1500" baseline="0" dirty="0">
                          <a:latin typeface="Tahoma" panose="020B0604030504040204" pitchFamily="34" charset="0"/>
                          <a:ea typeface="Tahoma" panose="020B0604030504040204" pitchFamily="34" charset="0"/>
                          <a:cs typeface="Tahoma" panose="020B0604030504040204" pitchFamily="34" charset="0"/>
                        </a:rPr>
                        <a:t> exposure within a confined space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4380">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CHRONIC</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Delayed;</a:t>
                      </a:r>
                      <a:r>
                        <a:rPr lang="en-US" sz="1500" baseline="0" dirty="0">
                          <a:latin typeface="Tahoma" panose="020B0604030504040204" pitchFamily="34" charset="0"/>
                          <a:ea typeface="Tahoma" panose="020B0604030504040204" pitchFamily="34" charset="0"/>
                          <a:cs typeface="Tahoma" panose="020B0604030504040204" pitchFamily="34" charset="0"/>
                        </a:rPr>
                        <a:t> generally for years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Continuous</a:t>
                      </a:r>
                      <a:r>
                        <a:rPr lang="en-US" sz="1500" baseline="0" dirty="0">
                          <a:latin typeface="Tahoma" panose="020B0604030504040204" pitchFamily="34" charset="0"/>
                          <a:ea typeface="Tahoma" panose="020B0604030504040204" pitchFamily="34" charset="0"/>
                          <a:cs typeface="Tahoma" panose="020B0604030504040204" pitchFamily="34" charset="0"/>
                        </a:rPr>
                        <a:t>; for long periods of time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Asbestosis</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Content Placeholder 2"/>
          <p:cNvSpPr txBox="1">
            <a:spLocks/>
          </p:cNvSpPr>
          <p:nvPr/>
        </p:nvSpPr>
        <p:spPr>
          <a:xfrm>
            <a:off x="1485900" y="1714501"/>
            <a:ext cx="6172200" cy="37373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15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850" y="4000500"/>
            <a:ext cx="1828800" cy="1220153"/>
          </a:xfrm>
          <a:prstGeom prst="rect">
            <a:avLst/>
          </a:prstGeom>
          <a:ln w="12700">
            <a:solidFill>
              <a:schemeClr val="tx1"/>
            </a:solidFill>
          </a:ln>
        </p:spPr>
      </p:pic>
      <p:sp>
        <p:nvSpPr>
          <p:cNvPr id="10" name="TextBox 9"/>
          <p:cNvSpPr txBox="1"/>
          <p:nvPr/>
        </p:nvSpPr>
        <p:spPr>
          <a:xfrm>
            <a:off x="2195302" y="3723894"/>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Acute</a:t>
            </a:r>
          </a:p>
        </p:txBody>
      </p:sp>
      <p:sp>
        <p:nvSpPr>
          <p:cNvPr id="11" name="TextBox 10"/>
          <p:cNvSpPr txBox="1"/>
          <p:nvPr/>
        </p:nvSpPr>
        <p:spPr>
          <a:xfrm>
            <a:off x="2228850" y="5182114"/>
            <a:ext cx="1828800" cy="184666"/>
          </a:xfrm>
          <a:prstGeom prst="rect">
            <a:avLst/>
          </a:prstGeom>
          <a:noFill/>
        </p:spPr>
        <p:txBody>
          <a:bodyPr wrap="square" rtlCol="0">
            <a:spAutoFit/>
          </a:bodyPr>
          <a:lstStyle/>
          <a:p>
            <a:pPr algn="ctr"/>
            <a:r>
              <a:rPr lang="en-US" sz="600" dirty="0"/>
              <a:t>Source: U.S. Army Corps of Engineers</a:t>
            </a:r>
          </a:p>
        </p:txBody>
      </p:sp>
      <p:sp>
        <p:nvSpPr>
          <p:cNvPr id="13" name="TextBox 12"/>
          <p:cNvSpPr txBox="1"/>
          <p:nvPr/>
        </p:nvSpPr>
        <p:spPr>
          <a:xfrm>
            <a:off x="5023306" y="3717438"/>
            <a:ext cx="1862348" cy="323165"/>
          </a:xfrm>
          <a:prstGeom prst="rect">
            <a:avLst/>
          </a:prstGeom>
          <a:noFill/>
        </p:spPr>
        <p:txBody>
          <a:bodyPr wrap="square" rtlCol="0">
            <a:spAutoFit/>
          </a:bodyPr>
          <a:lstStyle/>
          <a:p>
            <a:pPr algn="ctr"/>
            <a:r>
              <a:rPr lang="en-US" sz="1500" dirty="0">
                <a:solidFill>
                  <a:srgbClr val="0070C0"/>
                </a:solidFill>
                <a:latin typeface="Tahoma" panose="020B0604030504040204" pitchFamily="34" charset="0"/>
                <a:ea typeface="Tahoma" panose="020B0604030504040204" pitchFamily="34" charset="0"/>
                <a:cs typeface="Tahoma" panose="020B0604030504040204" pitchFamily="34" charset="0"/>
              </a:rPr>
              <a:t>Chronic</a:t>
            </a:r>
          </a:p>
        </p:txBody>
      </p:sp>
      <p:sp>
        <p:nvSpPr>
          <p:cNvPr id="14" name="TextBox 13"/>
          <p:cNvSpPr txBox="1"/>
          <p:nvPr/>
        </p:nvSpPr>
        <p:spPr>
          <a:xfrm>
            <a:off x="5040261" y="5185052"/>
            <a:ext cx="1828800" cy="184666"/>
          </a:xfrm>
          <a:prstGeom prst="rect">
            <a:avLst/>
          </a:prstGeom>
          <a:noFill/>
        </p:spPr>
        <p:txBody>
          <a:bodyPr wrap="square" rtlCol="0">
            <a:spAutoFit/>
          </a:bodyPr>
          <a:lstStyle/>
          <a:p>
            <a:pPr algn="ctr"/>
            <a:r>
              <a:rPr lang="en-US" sz="600" dirty="0"/>
              <a:t>Source: OSHA</a:t>
            </a:r>
          </a:p>
        </p:txBody>
      </p:sp>
      <p:pic>
        <p:nvPicPr>
          <p:cNvPr id="3" name="Picture 2"/>
          <p:cNvPicPr>
            <a:picLocks noChangeAspect="1"/>
          </p:cNvPicPr>
          <p:nvPr/>
        </p:nvPicPr>
        <p:blipFill>
          <a:blip r:embed="rId4"/>
          <a:stretch>
            <a:fillRect/>
          </a:stretch>
        </p:blipFill>
        <p:spPr>
          <a:xfrm>
            <a:off x="5372101" y="4000500"/>
            <a:ext cx="1160689" cy="1220724"/>
          </a:xfrm>
          <a:prstGeom prst="rect">
            <a:avLst/>
          </a:prstGeom>
          <a:ln w="12700">
            <a:solidFill>
              <a:schemeClr val="tx1"/>
            </a:solidFill>
          </a:ln>
        </p:spPr>
      </p:pic>
    </p:spTree>
    <p:extLst>
      <p:ext uri="{BB962C8B-B14F-4D97-AF65-F5344CB8AC3E}">
        <p14:creationId xmlns:p14="http://schemas.microsoft.com/office/powerpoint/2010/main" val="331607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48" y="224241"/>
            <a:ext cx="7886700" cy="994172"/>
          </a:xfrm>
        </p:spPr>
        <p:txBody>
          <a:bodyPr>
            <a:normAutofit/>
          </a:bodyPr>
          <a:lstStyle/>
          <a:p>
            <a:r>
              <a:rPr lang="en-US" dirty="0"/>
              <a:t>Chemical Hazard Protection</a:t>
            </a:r>
          </a:p>
        </p:txBody>
      </p:sp>
      <p:grpSp>
        <p:nvGrpSpPr>
          <p:cNvPr id="14" name="Group 13"/>
          <p:cNvGrpSpPr/>
          <p:nvPr/>
        </p:nvGrpSpPr>
        <p:grpSpPr>
          <a:xfrm>
            <a:off x="1841439" y="1771651"/>
            <a:ext cx="5461122" cy="3558454"/>
            <a:chOff x="457200" y="1371600"/>
            <a:chExt cx="4429616" cy="3532035"/>
          </a:xfrm>
        </p:grpSpPr>
        <p:sp>
          <p:nvSpPr>
            <p:cNvPr id="9" name="Freeform 8"/>
            <p:cNvSpPr/>
            <p:nvPr/>
          </p:nvSpPr>
          <p:spPr>
            <a:xfrm>
              <a:off x="3113863" y="3490821"/>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726" tIns="47294" rIns="68726" bIns="47294" numCol="1" spcCol="1270" anchor="ctr" anchorCtr="0">
              <a:noAutofit/>
            </a:bodyPr>
            <a:lstStyle/>
            <a:p>
              <a:pPr algn="ctr" defTabSz="500063">
                <a:lnSpc>
                  <a:spcPct val="90000"/>
                </a:lnSpc>
                <a:spcBef>
                  <a:spcPct val="0"/>
                </a:spcBef>
                <a:spcAft>
                  <a:spcPct val="35000"/>
                </a:spcAft>
              </a:pPr>
              <a:r>
                <a:rPr lang="en-US" sz="1125" dirty="0">
                  <a:latin typeface="Tahoma" panose="020B0604030504040204" pitchFamily="34" charset="0"/>
                  <a:ea typeface="Tahoma" panose="020B0604030504040204" pitchFamily="34" charset="0"/>
                  <a:cs typeface="Tahoma" panose="020B0604030504040204" pitchFamily="34" charset="0"/>
                </a:rPr>
                <a:t>Administrative</a:t>
              </a:r>
            </a:p>
          </p:txBody>
        </p:sp>
        <p:sp>
          <p:nvSpPr>
            <p:cNvPr id="10" name="Freeform 9"/>
            <p:cNvSpPr/>
            <p:nvPr/>
          </p:nvSpPr>
          <p:spPr>
            <a:xfrm>
              <a:off x="2228852" y="2784414"/>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726" tIns="47294" rIns="68726" bIns="47294" numCol="1" spcCol="1270" anchor="ctr" anchorCtr="0">
              <a:noAutofit/>
            </a:bodyPr>
            <a:lstStyle/>
            <a:p>
              <a:pPr algn="ctr" defTabSz="500063">
                <a:lnSpc>
                  <a:spcPct val="90000"/>
                </a:lnSpc>
                <a:spcBef>
                  <a:spcPct val="0"/>
                </a:spcBef>
                <a:spcAft>
                  <a:spcPct val="35000"/>
                </a:spcAft>
              </a:pPr>
              <a:r>
                <a:rPr lang="en-US" sz="1125" dirty="0">
                  <a:latin typeface="Tahoma" panose="020B0604030504040204" pitchFamily="34" charset="0"/>
                  <a:ea typeface="Tahoma" panose="020B0604030504040204" pitchFamily="34" charset="0"/>
                  <a:cs typeface="Tahoma" panose="020B0604030504040204" pitchFamily="34" charset="0"/>
                </a:rPr>
                <a:t>Engineering</a:t>
              </a:r>
            </a:p>
          </p:txBody>
        </p:sp>
        <p:sp>
          <p:nvSpPr>
            <p:cNvPr id="11" name="Freeform 10"/>
            <p:cNvSpPr/>
            <p:nvPr/>
          </p:nvSpPr>
          <p:spPr>
            <a:xfrm>
              <a:off x="1342211" y="2078007"/>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726" tIns="47294" rIns="68726" bIns="47294" numCol="1" spcCol="1270" anchor="ctr" anchorCtr="0">
              <a:noAutofit/>
            </a:bodyPr>
            <a:lstStyle/>
            <a:p>
              <a:pPr algn="ctr" defTabSz="500063">
                <a:lnSpc>
                  <a:spcPct val="90000"/>
                </a:lnSpc>
                <a:spcBef>
                  <a:spcPct val="0"/>
                </a:spcBef>
                <a:spcAft>
                  <a:spcPct val="35000"/>
                </a:spcAft>
              </a:pPr>
              <a:r>
                <a:rPr lang="en-US" sz="1125" dirty="0">
                  <a:latin typeface="Tahoma" panose="020B0604030504040204" pitchFamily="34" charset="0"/>
                  <a:ea typeface="Tahoma" panose="020B0604030504040204" pitchFamily="34" charset="0"/>
                  <a:cs typeface="Tahoma" panose="020B0604030504040204" pitchFamily="34" charset="0"/>
                </a:rPr>
                <a:t>Substitution</a:t>
              </a:r>
            </a:p>
          </p:txBody>
        </p:sp>
        <p:sp>
          <p:nvSpPr>
            <p:cNvPr id="12" name="Freeform 11"/>
            <p:cNvSpPr/>
            <p:nvPr/>
          </p:nvSpPr>
          <p:spPr>
            <a:xfrm>
              <a:off x="457200" y="1371600"/>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726" tIns="47294" rIns="68726" bIns="47294" numCol="1" spcCol="1270" anchor="ctr" anchorCtr="0">
              <a:noAutofit/>
            </a:bodyPr>
            <a:lstStyle/>
            <a:p>
              <a:pPr algn="ctr" defTabSz="500063">
                <a:lnSpc>
                  <a:spcPct val="90000"/>
                </a:lnSpc>
                <a:spcBef>
                  <a:spcPct val="0"/>
                </a:spcBef>
                <a:spcAft>
                  <a:spcPct val="35000"/>
                </a:spcAft>
              </a:pPr>
              <a:r>
                <a:rPr lang="en-US" sz="1125" dirty="0">
                  <a:latin typeface="Tahoma" panose="020B0604030504040204" pitchFamily="34" charset="0"/>
                  <a:ea typeface="Tahoma" panose="020B0604030504040204" pitchFamily="34" charset="0"/>
                  <a:cs typeface="Tahoma" panose="020B0604030504040204" pitchFamily="34" charset="0"/>
                </a:rPr>
                <a:t>Eliminate</a:t>
              </a:r>
            </a:p>
          </p:txBody>
        </p:sp>
        <p:sp>
          <p:nvSpPr>
            <p:cNvPr id="13" name="Freeform 12"/>
            <p:cNvSpPr/>
            <p:nvPr/>
          </p:nvSpPr>
          <p:spPr>
            <a:xfrm>
              <a:off x="4001805" y="4197228"/>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726" tIns="47294" rIns="68726" bIns="47294" numCol="1" spcCol="1270" anchor="ctr" anchorCtr="0">
              <a:noAutofit/>
            </a:bodyPr>
            <a:lstStyle/>
            <a:p>
              <a:pPr algn="ctr" defTabSz="500063">
                <a:lnSpc>
                  <a:spcPct val="90000"/>
                </a:lnSpc>
                <a:spcBef>
                  <a:spcPct val="0"/>
                </a:spcBef>
                <a:spcAft>
                  <a:spcPct val="35000"/>
                </a:spcAft>
              </a:pPr>
              <a:r>
                <a:rPr lang="en-US" sz="1125" dirty="0">
                  <a:latin typeface="Tahoma" panose="020B0604030504040204" pitchFamily="34" charset="0"/>
                  <a:ea typeface="Tahoma" panose="020B0604030504040204" pitchFamily="34" charset="0"/>
                  <a:cs typeface="Tahoma" panose="020B0604030504040204" pitchFamily="34" charset="0"/>
                </a:rPr>
                <a:t>PPE</a:t>
              </a:r>
            </a:p>
          </p:txBody>
        </p:sp>
      </p:grpSp>
      <p:sp>
        <p:nvSpPr>
          <p:cNvPr id="15" name="Right Arrow 14"/>
          <p:cNvSpPr/>
          <p:nvPr/>
        </p:nvSpPr>
        <p:spPr>
          <a:xfrm>
            <a:off x="1841439" y="4459962"/>
            <a:ext cx="1828800" cy="514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1238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203" y="566818"/>
            <a:ext cx="6172200" cy="572342"/>
          </a:xfrm>
        </p:spPr>
        <p:txBody>
          <a:bodyPr>
            <a:normAutofit fontScale="90000"/>
          </a:bodyPr>
          <a:lstStyle/>
          <a:p>
            <a:r>
              <a:rPr lang="en-US" dirty="0"/>
              <a:t>Chemical Hazard Protection</a:t>
            </a:r>
          </a:p>
        </p:txBody>
      </p:sp>
      <p:sp>
        <p:nvSpPr>
          <p:cNvPr id="3" name="Content Placeholder 2"/>
          <p:cNvSpPr>
            <a:spLocks noGrp="1"/>
          </p:cNvSpPr>
          <p:nvPr>
            <p:ph idx="1"/>
          </p:nvPr>
        </p:nvSpPr>
        <p:spPr/>
        <p:txBody>
          <a:bodyPr>
            <a:normAutofit fontScale="92500" lnSpcReduction="20000"/>
          </a:bodyPr>
          <a:lstStyle/>
          <a:p>
            <a:r>
              <a:rPr lang="en-US" b="1" dirty="0">
                <a:solidFill>
                  <a:srgbClr val="4A88D2"/>
                </a:solidFill>
              </a:rPr>
              <a:t>Engineering</a:t>
            </a:r>
          </a:p>
          <a:p>
            <a:pPr lvl="1"/>
            <a:r>
              <a:rPr lang="en-US" dirty="0"/>
              <a:t>Ventilation (local/general)</a:t>
            </a:r>
          </a:p>
          <a:p>
            <a:pPr lvl="1"/>
            <a:r>
              <a:rPr lang="en-US" dirty="0"/>
              <a:t>Process and equipment modification</a:t>
            </a:r>
          </a:p>
          <a:p>
            <a:pPr lvl="1"/>
            <a:r>
              <a:rPr lang="en-US" dirty="0"/>
              <a:t>Isolation/automation</a:t>
            </a:r>
          </a:p>
          <a:p>
            <a:r>
              <a:rPr lang="en-US" b="1" dirty="0">
                <a:solidFill>
                  <a:srgbClr val="4A88D2"/>
                </a:solidFill>
              </a:rPr>
              <a:t>Administrative</a:t>
            </a:r>
          </a:p>
          <a:p>
            <a:pPr lvl="1"/>
            <a:r>
              <a:rPr lang="en-US" dirty="0"/>
              <a:t>Monitor/measure exposure levels</a:t>
            </a:r>
          </a:p>
          <a:p>
            <a:pPr lvl="1"/>
            <a:r>
              <a:rPr lang="en-US" dirty="0"/>
              <a:t>Inspections and maintenance</a:t>
            </a:r>
          </a:p>
          <a:p>
            <a:pPr lvl="1"/>
            <a:r>
              <a:rPr lang="en-US" dirty="0"/>
              <a:t>Develop SOPs</a:t>
            </a:r>
          </a:p>
          <a:p>
            <a:r>
              <a:rPr lang="en-US" b="1" dirty="0">
                <a:solidFill>
                  <a:srgbClr val="4A88D2"/>
                </a:solidFill>
              </a:rPr>
              <a:t>PPE</a:t>
            </a:r>
          </a:p>
          <a:p>
            <a:pPr lvl="1"/>
            <a:r>
              <a:rPr lang="en-US" dirty="0"/>
              <a:t>Respirators</a:t>
            </a:r>
          </a:p>
          <a:p>
            <a:pPr lvl="1"/>
            <a:r>
              <a:rPr lang="en-US" dirty="0"/>
              <a:t>Gloves</a:t>
            </a:r>
          </a:p>
          <a:p>
            <a:pPr lvl="1"/>
            <a:r>
              <a:rPr lang="en-US" dirty="0"/>
              <a:t>Safety glasses</a:t>
            </a:r>
          </a:p>
          <a:p>
            <a:pPr lvl="1"/>
            <a:r>
              <a:rPr lang="en-US" dirty="0"/>
              <a:t>Protective clothing</a:t>
            </a:r>
          </a:p>
        </p:txBody>
      </p:sp>
      <p:pic>
        <p:nvPicPr>
          <p:cNvPr id="10" name="Picture 8" descr="SLid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756" y="3399784"/>
            <a:ext cx="1932344" cy="192405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1" name="Text Box 5"/>
          <p:cNvSpPr txBox="1">
            <a:spLocks noChangeArrowheads="1"/>
          </p:cNvSpPr>
          <p:nvPr/>
        </p:nvSpPr>
        <p:spPr bwMode="auto">
          <a:xfrm>
            <a:off x="5807972" y="3145869"/>
            <a:ext cx="18753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4A88D2"/>
                </a:solidFill>
                <a:latin typeface="Tahoma" panose="020B0604030504040204" pitchFamily="34" charset="0"/>
                <a:ea typeface="Tahoma" panose="020B0604030504040204" pitchFamily="34" charset="0"/>
                <a:cs typeface="Tahoma" panose="020B0604030504040204" pitchFamily="34" charset="0"/>
              </a:rPr>
              <a:t>Local Exhaust Ventilation</a:t>
            </a:r>
          </a:p>
        </p:txBody>
      </p:sp>
      <p:sp>
        <p:nvSpPr>
          <p:cNvPr id="9" name="TextBox 8"/>
          <p:cNvSpPr txBox="1"/>
          <p:nvPr/>
        </p:nvSpPr>
        <p:spPr>
          <a:xfrm>
            <a:off x="6057900" y="5305832"/>
            <a:ext cx="1323975" cy="184666"/>
          </a:xfrm>
          <a:prstGeom prst="rect">
            <a:avLst/>
          </a:prstGeom>
          <a:noFill/>
        </p:spPr>
        <p:txBody>
          <a:bodyPr wrap="square" rtlCol="0">
            <a:spAutoFit/>
          </a:bodyPr>
          <a:lstStyle/>
          <a:p>
            <a:pPr algn="ctr"/>
            <a:r>
              <a:rPr lang="en-US" sz="600" dirty="0"/>
              <a:t>Source: OSHA</a:t>
            </a:r>
          </a:p>
        </p:txBody>
      </p:sp>
    </p:spTree>
    <p:extLst>
      <p:ext uri="{BB962C8B-B14F-4D97-AF65-F5344CB8AC3E}">
        <p14:creationId xmlns:p14="http://schemas.microsoft.com/office/powerpoint/2010/main" val="8436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6A320-7F85-461A-B0D5-B700A8E80D10}"/>
              </a:ext>
            </a:extLst>
          </p:cNvPr>
          <p:cNvSpPr>
            <a:spLocks noGrp="1"/>
          </p:cNvSpPr>
          <p:nvPr>
            <p:ph type="sldNum" sz="quarter" idx="12"/>
          </p:nvPr>
        </p:nvSpPr>
        <p:spPr/>
        <p:txBody>
          <a:bodyPr/>
          <a:lstStyle/>
          <a:p>
            <a:pPr>
              <a:defRPr/>
            </a:pPr>
            <a:fld id="{A17285FE-B10B-417F-A1CF-E46897E2C023}" type="slidenum">
              <a:rPr lang="en-US" altLang="en-US" smtClean="0"/>
              <a:pPr>
                <a:defRPr/>
              </a:pPr>
              <a:t>9</a:t>
            </a:fld>
            <a:endParaRPr lang="en-US" altLang="en-US"/>
          </a:p>
        </p:txBody>
      </p:sp>
      <p:sp>
        <p:nvSpPr>
          <p:cNvPr id="4" name="TextBox 3">
            <a:extLst>
              <a:ext uri="{FF2B5EF4-FFF2-40B4-BE49-F238E27FC236}">
                <a16:creationId xmlns:a16="http://schemas.microsoft.com/office/drawing/2014/main" id="{7B4FDC82-2A71-4FE2-AC64-C18E4A0E3DE0}"/>
              </a:ext>
            </a:extLst>
          </p:cNvPr>
          <p:cNvSpPr txBox="1"/>
          <p:nvPr/>
        </p:nvSpPr>
        <p:spPr>
          <a:xfrm>
            <a:off x="2640916" y="630405"/>
            <a:ext cx="4087722" cy="507831"/>
          </a:xfrm>
          <a:prstGeom prst="rect">
            <a:avLst/>
          </a:prstGeom>
          <a:noFill/>
        </p:spPr>
        <p:txBody>
          <a:bodyPr wrap="none" rtlCol="0">
            <a:spAutoFit/>
          </a:bodyPr>
          <a:lstStyle/>
          <a:p>
            <a:r>
              <a:rPr lang="en-US" sz="2700" b="1" dirty="0"/>
              <a:t>Respirable Crystalline Silica</a:t>
            </a:r>
          </a:p>
        </p:txBody>
      </p:sp>
      <p:sp>
        <p:nvSpPr>
          <p:cNvPr id="6" name="TextBox 5">
            <a:extLst>
              <a:ext uri="{FF2B5EF4-FFF2-40B4-BE49-F238E27FC236}">
                <a16:creationId xmlns:a16="http://schemas.microsoft.com/office/drawing/2014/main" id="{0A50AF36-2722-4F65-9784-6282E0CC532A}"/>
              </a:ext>
            </a:extLst>
          </p:cNvPr>
          <p:cNvSpPr txBox="1"/>
          <p:nvPr/>
        </p:nvSpPr>
        <p:spPr>
          <a:xfrm>
            <a:off x="3831945" y="1731255"/>
            <a:ext cx="1480112" cy="507831"/>
          </a:xfrm>
          <a:prstGeom prst="rect">
            <a:avLst/>
          </a:prstGeom>
          <a:noFill/>
        </p:spPr>
        <p:txBody>
          <a:bodyPr wrap="square">
            <a:spAutoFit/>
          </a:bodyPr>
          <a:lstStyle/>
          <a:p>
            <a:r>
              <a:rPr lang="en-US" sz="1350" dirty="0">
                <a:latin typeface="Times New Roman" panose="02020603050405020304" pitchFamily="18" charset="0"/>
                <a:ea typeface="Calibri" panose="020F0502020204030204" pitchFamily="34" charset="0"/>
                <a:cs typeface="Times New Roman" panose="02020603050405020304" pitchFamily="18" charset="0"/>
              </a:rPr>
              <a:t>29 CFR 1926.1153</a:t>
            </a:r>
            <a:endParaRPr lang="en-US" sz="1350" dirty="0"/>
          </a:p>
        </p:txBody>
      </p:sp>
      <p:pic>
        <p:nvPicPr>
          <p:cNvPr id="7" name="Picture 2" descr="Image of crystalline silica " title="Image of crystalline silica ">
            <a:extLst>
              <a:ext uri="{FF2B5EF4-FFF2-40B4-BE49-F238E27FC236}">
                <a16:creationId xmlns:a16="http://schemas.microsoft.com/office/drawing/2014/main" id="{3BB2A392-9FDA-4D21-85BC-2345E910B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361" y="2823257"/>
            <a:ext cx="4313277" cy="289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8AEFB0B2-B1FD-4540-847D-EB9AB3ECE79F}"/>
              </a:ext>
            </a:extLst>
          </p:cNvPr>
          <p:cNvSpPr txBox="1"/>
          <p:nvPr/>
        </p:nvSpPr>
        <p:spPr>
          <a:xfrm>
            <a:off x="1537986" y="2211045"/>
            <a:ext cx="6068028" cy="646331"/>
          </a:xfrm>
          <a:prstGeom prst="rect">
            <a:avLst/>
          </a:prstGeom>
          <a:noFill/>
        </p:spPr>
        <p:txBody>
          <a:bodyPr wrap="square">
            <a:spAutoFit/>
          </a:bodyPr>
          <a:lstStyle/>
          <a:p>
            <a:pPr>
              <a:tabLst>
                <a:tab pos="17667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p:txBody>
      </p:sp>
    </p:spTree>
    <p:extLst>
      <p:ext uri="{BB962C8B-B14F-4D97-AF65-F5344CB8AC3E}">
        <p14:creationId xmlns:p14="http://schemas.microsoft.com/office/powerpoint/2010/main" val="3240588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09305249-27A7-4D92-A7D8-3FEC52541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34F7A9-A584-404B-AE82-325F625F569E}">
  <ds:schemaRefs>
    <ds:schemaRef ds:uri="http://schemas.microsoft.com/sharepoint/v3/contenttype/forms"/>
  </ds:schemaRefs>
</ds:datastoreItem>
</file>

<file path=customXml/itemProps3.xml><?xml version="1.0" encoding="utf-8"?>
<ds:datastoreItem xmlns:ds="http://schemas.openxmlformats.org/officeDocument/2006/customXml" ds:itemID="{56F29244-E017-40C1-A1C0-56FC402F6DED}">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4138</Words>
  <Application>Microsoft Office PowerPoint</Application>
  <PresentationFormat>On-screen Show (4:3)</PresentationFormat>
  <Paragraphs>488</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Tahoma</vt:lpstr>
      <vt:lpstr>Times New Roman</vt:lpstr>
      <vt:lpstr>Wingdings</vt:lpstr>
      <vt:lpstr>Office Theme</vt:lpstr>
      <vt:lpstr>PowerPoint Presentation</vt:lpstr>
      <vt:lpstr>Common Health Hazards</vt:lpstr>
      <vt:lpstr>Common Ways Workers Encounter Chemical Hazards</vt:lpstr>
      <vt:lpstr>Effects of Chemical Exposure</vt:lpstr>
      <vt:lpstr>Routes of Entry</vt:lpstr>
      <vt:lpstr>Health Effects</vt:lpstr>
      <vt:lpstr>Chemical Hazard Protection</vt:lpstr>
      <vt:lpstr>Chemical Hazard Protection</vt:lpstr>
      <vt:lpstr>PowerPoint Presentation</vt:lpstr>
      <vt:lpstr>Crystalline Silica Is Found In Many Construction Materials</vt:lpstr>
      <vt:lpstr>PowerPoint Presentation</vt:lpstr>
      <vt:lpstr>PowerPoint Presentation</vt:lpstr>
      <vt:lpstr>PowerPoint Presentation</vt:lpstr>
      <vt:lpstr>Physical Hazards in Construction</vt:lpstr>
      <vt:lpstr>Effects of Exposure to Physical Hazards</vt:lpstr>
      <vt:lpstr>Protection Against Physical Hazards</vt:lpstr>
      <vt:lpstr>Biological Hazards in Construction</vt:lpstr>
      <vt:lpstr>Effects of Exposure to Biological Hazards</vt:lpstr>
      <vt:lpstr>Protection Against Biological Hazards</vt:lpstr>
      <vt:lpstr>Ergonomic Hazards in Construction</vt:lpstr>
      <vt:lpstr>Effects of Exposure to Ergonomic Hazards</vt:lpstr>
      <vt:lpstr>Protection Against Ergonomic Hazards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3</cp:revision>
  <dcterms:created xsi:type="dcterms:W3CDTF">2022-03-22T17:43:44Z</dcterms:created>
  <dcterms:modified xsi:type="dcterms:W3CDTF">2025-03-11T12:54:20Z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