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8" r:id="rId5"/>
  </p:sldMasterIdLst>
  <p:notesMasterIdLst>
    <p:notesMasterId r:id="rId18"/>
  </p:notesMasterIdLst>
  <p:sldIdLst>
    <p:sldId id="257" r:id="rId6"/>
    <p:sldId id="256" r:id="rId7"/>
    <p:sldId id="258" r:id="rId8"/>
    <p:sldId id="259" r:id="rId9"/>
    <p:sldId id="266" r:id="rId10"/>
    <p:sldId id="260" r:id="rId11"/>
    <p:sldId id="261" r:id="rId12"/>
    <p:sldId id="262" r:id="rId13"/>
    <p:sldId id="263" r:id="rId14"/>
    <p:sldId id="264" r:id="rId15"/>
    <p:sldId id="265" r:id="rId16"/>
    <p:sldId id="267" r:id="rId1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4" autoAdjust="0"/>
  </p:normalViewPr>
  <p:slideViewPr>
    <p:cSldViewPr>
      <p:cViewPr varScale="1">
        <p:scale>
          <a:sx n="90" d="100"/>
          <a:sy n="90" d="100"/>
        </p:scale>
        <p:origin x="128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E14A6DCB-5464-4BC9-91BB-6E0013B8911A}"/>
    <pc:docChg chg="modSld">
      <pc:chgData name="Curtis R. Devillers" userId="e13660d1-5c8f-4d58-b997-cf7d5f8eeb3c" providerId="ADAL" clId="{E14A6DCB-5464-4BC9-91BB-6E0013B8911A}" dt="2022-04-25T15:22:42.106" v="50" actId="403"/>
      <pc:docMkLst>
        <pc:docMk/>
      </pc:docMkLst>
      <pc:sldChg chg="modSp mod">
        <pc:chgData name="Curtis R. Devillers" userId="e13660d1-5c8f-4d58-b997-cf7d5f8eeb3c" providerId="ADAL" clId="{E14A6DCB-5464-4BC9-91BB-6E0013B8911A}" dt="2022-04-25T15:14:38.360" v="2" actId="1076"/>
        <pc:sldMkLst>
          <pc:docMk/>
          <pc:sldMk cId="0" sldId="263"/>
        </pc:sldMkLst>
      </pc:sldChg>
      <pc:sldChg chg="modSp mod">
        <pc:chgData name="Curtis R. Devillers" userId="e13660d1-5c8f-4d58-b997-cf7d5f8eeb3c" providerId="ADAL" clId="{E14A6DCB-5464-4BC9-91BB-6E0013B8911A}" dt="2022-04-25T15:22:42.106" v="50" actId="403"/>
        <pc:sldMkLst>
          <pc:docMk/>
          <pc:sldMk cId="526923089" sldId="265"/>
        </pc:sldMkLst>
      </pc:sldChg>
    </pc:docChg>
  </pc:docChgLst>
  <pc:docChgLst>
    <pc:chgData name="David Smarte" userId="17acdff8-7be5-4501-9287-bde18e62603c" providerId="ADAL" clId="{57674691-923B-4DEF-9D6D-15298081A80F}"/>
    <pc:docChg chg="modSld">
      <pc:chgData name="David Smarte" userId="17acdff8-7be5-4501-9287-bde18e62603c" providerId="ADAL" clId="{57674691-923B-4DEF-9D6D-15298081A80F}" dt="2025-03-11T12:54:31.454" v="1" actId="20577"/>
      <pc:docMkLst>
        <pc:docMk/>
      </pc:docMkLst>
      <pc:sldChg chg="modSp mod">
        <pc:chgData name="David Smarte" userId="17acdff8-7be5-4501-9287-bde18e62603c" providerId="ADAL" clId="{57674691-923B-4DEF-9D6D-15298081A80F}" dt="2025-03-11T12:54:31.454" v="1" actId="20577"/>
        <pc:sldMkLst>
          <pc:docMk/>
          <pc:sldMk cId="938585748" sldId="267"/>
        </pc:sldMkLst>
        <pc:spChg chg="mod">
          <ac:chgData name="David Smarte" userId="17acdff8-7be5-4501-9287-bde18e62603c" providerId="ADAL" clId="{57674691-923B-4DEF-9D6D-15298081A80F}" dt="2025-03-11T12:54:31.454" v="1" actId="20577"/>
          <ac:spMkLst>
            <pc:docMk/>
            <pc:sldMk cId="938585748" sldId="267"/>
            <ac:spMk id="5" creationId="{B58DF2DA-D258-2374-584C-23BC0FD379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BE67C5C-C935-4F2B-9748-304A7C3B7189}" type="datetimeFigureOut">
              <a:rPr lang="en-US" smtClean="0"/>
              <a:t>3/11/2025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864C16F-B009-4045-BCF9-4B6B72E0D30A}" type="slidenum">
              <a:rPr lang="en-US" smtClean="0"/>
              <a:t>‹#›</a:t>
            </a:fld>
            <a:endParaRPr lang="en-US"/>
          </a:p>
        </p:txBody>
      </p:sp>
    </p:spTree>
    <p:extLst>
      <p:ext uri="{BB962C8B-B14F-4D97-AF65-F5344CB8AC3E}">
        <p14:creationId xmlns:p14="http://schemas.microsoft.com/office/powerpoint/2010/main" val="110011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This pyramid was developed in 1931 by William Heinrich showing a total of 3,330 incident/accident situations</a:t>
            </a:r>
            <a:r>
              <a:rPr lang="en-US" baseline="0" dirty="0">
                <a:latin typeface="Verdana" panose="020B0604030504040204" pitchFamily="34" charset="0"/>
                <a:ea typeface="Verdana" panose="020B0604030504040204" pitchFamily="34" charset="0"/>
                <a:cs typeface="Verdana" panose="020B0604030504040204" pitchFamily="34" charset="0"/>
              </a:rPr>
              <a:t> from </a:t>
            </a:r>
            <a:r>
              <a:rPr lang="en-US" dirty="0">
                <a:latin typeface="Verdana" panose="020B0604030504040204" pitchFamily="34" charset="0"/>
                <a:ea typeface="Verdana" panose="020B0604030504040204" pitchFamily="34" charset="0"/>
                <a:cs typeface="Verdana" panose="020B0604030504040204" pitchFamily="34" charset="0"/>
              </a:rPr>
              <a:t>a defined breakdown according to:</a:t>
            </a:r>
          </a:p>
          <a:p>
            <a:r>
              <a:rPr lang="en-US" dirty="0">
                <a:latin typeface="Verdana" panose="020B0604030504040204" pitchFamily="34" charset="0"/>
                <a:ea typeface="Verdana" panose="020B0604030504040204" pitchFamily="34" charset="0"/>
                <a:cs typeface="Verdana" panose="020B0604030504040204" pitchFamily="34" charset="0"/>
              </a:rPr>
              <a:t>1. Unsafe acts, behaviors or conditions </a:t>
            </a:r>
          </a:p>
          <a:p>
            <a:r>
              <a:rPr lang="en-US" dirty="0">
                <a:latin typeface="Verdana" panose="020B0604030504040204" pitchFamily="34" charset="0"/>
                <a:ea typeface="Verdana" panose="020B0604030504040204" pitchFamily="34" charset="0"/>
                <a:cs typeface="Verdana" panose="020B0604030504040204" pitchFamily="34" charset="0"/>
              </a:rPr>
              <a:t>2. 300 near-miss situations (these</a:t>
            </a:r>
            <a:r>
              <a:rPr lang="en-US" baseline="0" dirty="0">
                <a:latin typeface="Verdana" panose="020B0604030504040204" pitchFamily="34" charset="0"/>
                <a:ea typeface="Verdana" panose="020B0604030504040204" pitchFamily="34" charset="0"/>
                <a:cs typeface="Verdana" panose="020B0604030504040204" pitchFamily="34" charset="0"/>
              </a:rPr>
              <a:t> first 2 categories are not often investigated due to lack of injury)</a:t>
            </a:r>
          </a:p>
          <a:p>
            <a:r>
              <a:rPr lang="en-US" baseline="0" dirty="0">
                <a:latin typeface="Verdana" panose="020B0604030504040204" pitchFamily="34" charset="0"/>
                <a:ea typeface="Verdana" panose="020B0604030504040204" pitchFamily="34" charset="0"/>
                <a:cs typeface="Verdana" panose="020B0604030504040204" pitchFamily="34" charset="0"/>
              </a:rPr>
              <a:t>3. 29 minor injuries occur, and</a:t>
            </a:r>
          </a:p>
          <a:p>
            <a:r>
              <a:rPr lang="en-US" baseline="0" dirty="0">
                <a:latin typeface="Verdana" panose="020B0604030504040204" pitchFamily="34" charset="0"/>
                <a:ea typeface="Verdana" panose="020B0604030504040204" pitchFamily="34" charset="0"/>
                <a:cs typeface="Verdana" panose="020B0604030504040204" pitchFamily="34" charset="0"/>
              </a:rPr>
              <a:t>4. 1 serious injury or death that may result from this total of events.</a:t>
            </a:r>
          </a:p>
          <a:p>
            <a:r>
              <a:rPr lang="en-US" baseline="0" dirty="0">
                <a:latin typeface="Verdana" panose="020B0604030504040204" pitchFamily="34" charset="0"/>
                <a:ea typeface="Verdana" panose="020B0604030504040204" pitchFamily="34" charset="0"/>
                <a:cs typeface="Verdana" panose="020B0604030504040204" pitchFamily="34" charset="0"/>
              </a:rPr>
              <a:t>Although categories 1 &amp; 2, unsafe acts, behaviors or conditions, and near-misses are not investigated as rigorously if at all, they have the potential to escalate to more intense conditions.</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E864C16F-B009-4045-BCF9-4B6B72E0D30A}" type="slidenum">
              <a:rPr lang="en-US" smtClean="0"/>
              <a:t>9</a:t>
            </a:fld>
            <a:endParaRPr lang="en-US"/>
          </a:p>
        </p:txBody>
      </p:sp>
    </p:spTree>
    <p:extLst>
      <p:ext uri="{BB962C8B-B14F-4D97-AF65-F5344CB8AC3E}">
        <p14:creationId xmlns:p14="http://schemas.microsoft.com/office/powerpoint/2010/main" val="142524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Foremost in</a:t>
            </a:r>
            <a:r>
              <a:rPr lang="en-US" baseline="0" dirty="0">
                <a:latin typeface="Verdana" panose="020B0604030504040204" pitchFamily="34" charset="0"/>
                <a:ea typeface="Verdana" panose="020B0604030504040204" pitchFamily="34" charset="0"/>
                <a:cs typeface="Verdana" panose="020B0604030504040204" pitchFamily="34" charset="0"/>
              </a:rPr>
              <a:t> the investigator’s mind should be that the investigation is NOT TO:</a:t>
            </a:r>
          </a:p>
          <a:p>
            <a:endParaRPr lang="en-US" baseline="0" dirty="0">
              <a:latin typeface="Verdana" panose="020B0604030504040204" pitchFamily="34" charset="0"/>
              <a:ea typeface="Verdana" panose="020B0604030504040204" pitchFamily="34" charset="0"/>
              <a:cs typeface="Verdana" panose="020B0604030504040204" pitchFamily="34" charset="0"/>
            </a:endParaRPr>
          </a:p>
          <a:p>
            <a:pPr marL="342900" indent="-342900" algn="l">
              <a:spcBef>
                <a:spcPts val="2400"/>
              </a:spcBef>
              <a:buFont typeface="Wingdings" pitchFamily="2" charset="2"/>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Exonerate individuals or management</a:t>
            </a:r>
          </a:p>
          <a:p>
            <a:pPr marL="342900" indent="-342900" algn="l">
              <a:spcBef>
                <a:spcPts val="2400"/>
              </a:spcBef>
              <a:buFont typeface="Wingdings" pitchFamily="2" charset="2"/>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Satisfy insurance requirements</a:t>
            </a:r>
          </a:p>
          <a:p>
            <a:pPr marL="342900" indent="-342900" algn="l">
              <a:spcBef>
                <a:spcPts val="2400"/>
              </a:spcBef>
              <a:buFont typeface="Wingdings" pitchFamily="2" charset="2"/>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Defend a position for legal argument</a:t>
            </a:r>
          </a:p>
          <a:p>
            <a:pPr marL="342900" indent="-342900" algn="l">
              <a:spcBef>
                <a:spcPts val="2400"/>
              </a:spcBef>
              <a:buFont typeface="Wingdings" pitchFamily="2" charset="2"/>
              <a:buChar cha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Assign blame</a:t>
            </a:r>
          </a:p>
          <a:p>
            <a:pPr marL="342900" indent="-342900" algn="l">
              <a:spcBef>
                <a:spcPts val="2400"/>
              </a:spcBef>
              <a:buFont typeface="Wingdings" pitchFamily="2" charset="2"/>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Investigations are about fact finding - - not fault finding.</a:t>
            </a:r>
          </a:p>
          <a:p>
            <a:endParaRPr lang="en-US" dirty="0"/>
          </a:p>
        </p:txBody>
      </p:sp>
      <p:sp>
        <p:nvSpPr>
          <p:cNvPr id="4" name="Slide Number Placeholder 3"/>
          <p:cNvSpPr>
            <a:spLocks noGrp="1"/>
          </p:cNvSpPr>
          <p:nvPr>
            <p:ph type="sldNum" sz="quarter" idx="5"/>
          </p:nvPr>
        </p:nvSpPr>
        <p:spPr/>
        <p:txBody>
          <a:bodyPr/>
          <a:lstStyle/>
          <a:p>
            <a:fld id="{E864C16F-B009-4045-BCF9-4B6B72E0D30A}" type="slidenum">
              <a:rPr lang="en-US" smtClean="0"/>
              <a:t>10</a:t>
            </a:fld>
            <a:endParaRPr lang="en-US"/>
          </a:p>
        </p:txBody>
      </p:sp>
    </p:spTree>
    <p:extLst>
      <p:ext uri="{BB962C8B-B14F-4D97-AF65-F5344CB8AC3E}">
        <p14:creationId xmlns:p14="http://schemas.microsoft.com/office/powerpoint/2010/main" val="45597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Verdana" panose="020B0604030504040204" pitchFamily="34" charset="0"/>
                <a:ea typeface="Verdana" panose="020B0604030504040204" pitchFamily="34" charset="0"/>
                <a:cs typeface="Verdana" panose="020B0604030504040204" pitchFamily="34" charset="0"/>
              </a:rPr>
              <a:t>Review</a:t>
            </a:r>
            <a:r>
              <a:rPr lang="en-US" baseline="0" dirty="0">
                <a:latin typeface="Verdana" panose="020B0604030504040204" pitchFamily="34" charset="0"/>
                <a:ea typeface="Verdana" panose="020B0604030504040204" pitchFamily="34" charset="0"/>
                <a:cs typeface="Verdana" panose="020B0604030504040204" pitchFamily="34" charset="0"/>
              </a:rPr>
              <a:t> this slide. On the left, “above-ground” conditions that could contribute to injuries are listed; these are contributing factors to an injury.</a:t>
            </a:r>
          </a:p>
          <a:p>
            <a:pPr eaLnBrk="1" hangingPunct="1"/>
            <a:r>
              <a:rPr lang="en-US" baseline="0" dirty="0">
                <a:latin typeface="Verdana" panose="020B0604030504040204" pitchFamily="34" charset="0"/>
                <a:ea typeface="Verdana" panose="020B0604030504040204" pitchFamily="34" charset="0"/>
                <a:cs typeface="Verdana" panose="020B0604030504040204" pitchFamily="34" charset="0"/>
              </a:rPr>
              <a:t>The same is true on the right side dealing with behaviors. The visible, “above-ground” behaviors are but surface causes.</a:t>
            </a:r>
          </a:p>
          <a:p>
            <a:pPr eaLnBrk="1" hangingPunct="1"/>
            <a:r>
              <a:rPr lang="en-US" baseline="0" dirty="0">
                <a:latin typeface="Verdana" panose="020B0604030504040204" pitchFamily="34" charset="0"/>
                <a:ea typeface="Verdana" panose="020B0604030504040204" pitchFamily="34" charset="0"/>
                <a:cs typeface="Verdana" panose="020B0604030504040204" pitchFamily="34" charset="0"/>
              </a:rPr>
              <a:t>You need to determine the invisible “root causes” of both conditions and behaviors, remove them and your injuries may go away!</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E864C16F-B009-4045-BCF9-4B6B72E0D30A}" type="slidenum">
              <a:rPr lang="en-US" smtClean="0"/>
              <a:t>11</a:t>
            </a:fld>
            <a:endParaRPr lang="en-US"/>
          </a:p>
        </p:txBody>
      </p:sp>
    </p:spTree>
    <p:extLst>
      <p:ext uri="{BB962C8B-B14F-4D97-AF65-F5344CB8AC3E}">
        <p14:creationId xmlns:p14="http://schemas.microsoft.com/office/powerpoint/2010/main" val="90347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6" name="Holder 6"/>
          <p:cNvSpPr>
            <a:spLocks noGrp="1"/>
          </p:cNvSpPr>
          <p:nvPr>
            <p:ph type="sldNum" sz="quarter" idx="7"/>
          </p:nvPr>
        </p:nvSpPr>
        <p:spPr/>
        <p:txBody>
          <a:bodyPr lIns="0" tIns="0" rIns="0" bIns="0"/>
          <a:lstStyle>
            <a:lvl1pPr>
              <a:defRPr sz="1100" b="0" i="0">
                <a:solidFill>
                  <a:srgbClr val="7E7E7E"/>
                </a:solidFill>
                <a:latin typeface="Arial"/>
                <a:cs typeface="Arial"/>
              </a:defRPr>
            </a:lvl1pPr>
          </a:lstStyle>
          <a:p>
            <a:pPr marL="34925">
              <a:lnSpc>
                <a:spcPct val="10000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316C-45AE-4A7C-A526-4E5BD7FFB3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1E1BB8-9F75-4E9C-92A6-D3391E144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9C445-4B2E-4477-8837-4EC8C8299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DCA409-99D0-4261-9A70-EF3A51A26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7634AC-3C7C-4D7D-9E41-C5A03378B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0D35D2-3720-4A99-B0AF-2ACB7AFC982C}"/>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8" name="Footer Placeholder 7">
            <a:extLst>
              <a:ext uri="{FF2B5EF4-FFF2-40B4-BE49-F238E27FC236}">
                <a16:creationId xmlns:a16="http://schemas.microsoft.com/office/drawing/2014/main" id="{FF69DAB2-E1EE-4D58-BD51-34391ABA6B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7A9FFB-91A5-450B-9605-92FD96DB5D21}"/>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390675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6FF7-CEF9-462F-A180-B98E87521F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424CF-BEFC-40B1-86CF-C3639A45E7A3}"/>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4" name="Footer Placeholder 3">
            <a:extLst>
              <a:ext uri="{FF2B5EF4-FFF2-40B4-BE49-F238E27FC236}">
                <a16:creationId xmlns:a16="http://schemas.microsoft.com/office/drawing/2014/main" id="{F72B9C46-5A1B-4038-B925-79517A673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6C9A01-26DC-43D8-BD80-1A9E4D0D1F23}"/>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60387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2C490-0F2E-4766-A2F1-27871EC78027}"/>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3" name="Footer Placeholder 2">
            <a:extLst>
              <a:ext uri="{FF2B5EF4-FFF2-40B4-BE49-F238E27FC236}">
                <a16:creationId xmlns:a16="http://schemas.microsoft.com/office/drawing/2014/main" id="{DE77FB3D-43DC-4226-B9CD-A730C82609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98FD79-282C-4359-8BA4-40E924B580F5}"/>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3753638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07D5-FDE1-4E5C-ADD9-4E783217E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EE58B7-6F10-4FBC-AB00-F602C00ED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6E1325-E365-4AF3-8C9F-8E06E6BA9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5A891-5F59-40A1-9289-87FB3CDE164D}"/>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6" name="Footer Placeholder 5">
            <a:extLst>
              <a:ext uri="{FF2B5EF4-FFF2-40B4-BE49-F238E27FC236}">
                <a16:creationId xmlns:a16="http://schemas.microsoft.com/office/drawing/2014/main" id="{D391F5EC-4D95-4AD6-8474-CFBA661E1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1B306-A470-484A-B7E5-FCA3FD87ABB5}"/>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1100318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DA7F-269C-4F77-889A-E3842FBED4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B9047-1EBC-4897-B445-B05639F48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B433DE-0905-43EF-AE09-8788ED62C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F74CC-694E-464D-8E04-4B17B92922D8}"/>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6" name="Footer Placeholder 5">
            <a:extLst>
              <a:ext uri="{FF2B5EF4-FFF2-40B4-BE49-F238E27FC236}">
                <a16:creationId xmlns:a16="http://schemas.microsoft.com/office/drawing/2014/main" id="{D32C95D9-8B72-4EC6-B67F-BA0760791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84AA6-CD47-40F6-9681-49C81467D94D}"/>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1931494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D741-CAC8-4A1B-90E2-8F19B0313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A3B004-EDB8-4954-8064-128DA9202D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08074-131F-4145-9287-086DB096A116}"/>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a:extLst>
              <a:ext uri="{FF2B5EF4-FFF2-40B4-BE49-F238E27FC236}">
                <a16:creationId xmlns:a16="http://schemas.microsoft.com/office/drawing/2014/main" id="{D8D628AB-EFB2-477A-95AA-7F620941E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6B398-B0FF-4A6B-AE3A-F8E19B6C9BA2}"/>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4270993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628C0-0398-4F4E-9726-FFFE5BD7F7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03F1CF-311B-44C6-9FAE-49AB3CA19A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814E6-67E8-41B9-BFD3-0F1B6A9EA83F}"/>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a:extLst>
              <a:ext uri="{FF2B5EF4-FFF2-40B4-BE49-F238E27FC236}">
                <a16:creationId xmlns:a16="http://schemas.microsoft.com/office/drawing/2014/main" id="{0A0CB393-40F7-4703-9EB0-A8B82D59D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64DF5-EBCA-478C-B532-0F3E461984A9}"/>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334309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2170176"/>
          </a:xfrm>
          <a:prstGeom prst="rect">
            <a:avLst/>
          </a:prstGeom>
        </p:spPr>
      </p:pic>
      <p:sp>
        <p:nvSpPr>
          <p:cNvPr id="2" name="Holder 2"/>
          <p:cNvSpPr>
            <a:spLocks noGrp="1"/>
          </p:cNvSpPr>
          <p:nvPr>
            <p:ph type="title"/>
          </p:nvPr>
        </p:nvSpPr>
        <p:spPr/>
        <p:txBody>
          <a:bodyPr lIns="0" tIns="0" rIns="0" bIns="0"/>
          <a:lstStyle>
            <a:lvl1pPr>
              <a:defRPr sz="5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6" name="Holder 6"/>
          <p:cNvSpPr>
            <a:spLocks noGrp="1"/>
          </p:cNvSpPr>
          <p:nvPr>
            <p:ph type="sldNum" sz="quarter" idx="7"/>
          </p:nvPr>
        </p:nvSpPr>
        <p:spPr/>
        <p:txBody>
          <a:bodyPr lIns="0" tIns="0" rIns="0" bIns="0"/>
          <a:lstStyle>
            <a:lvl1pPr>
              <a:defRPr sz="1100" b="0" i="0">
                <a:solidFill>
                  <a:srgbClr val="7E7E7E"/>
                </a:solidFill>
                <a:latin typeface="Arial"/>
                <a:cs typeface="Arial"/>
              </a:defRPr>
            </a:lvl1pPr>
          </a:lstStyle>
          <a:p>
            <a:pPr marL="34925">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1597152"/>
          </a:xfrm>
          <a:prstGeom prst="rect">
            <a:avLst/>
          </a:prstGeom>
        </p:spPr>
      </p:pic>
      <p:sp>
        <p:nvSpPr>
          <p:cNvPr id="2" name="Holder 2"/>
          <p:cNvSpPr>
            <a:spLocks noGrp="1"/>
          </p:cNvSpPr>
          <p:nvPr>
            <p:ph type="title"/>
          </p:nvPr>
        </p:nvSpPr>
        <p:spPr/>
        <p:txBody>
          <a:bodyPr lIns="0" tIns="0" rIns="0" bIns="0"/>
          <a:lstStyle>
            <a:lvl1pPr>
              <a:defRPr sz="54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7" name="Holder 7"/>
          <p:cNvSpPr>
            <a:spLocks noGrp="1"/>
          </p:cNvSpPr>
          <p:nvPr>
            <p:ph type="sldNum" sz="quarter" idx="7"/>
          </p:nvPr>
        </p:nvSpPr>
        <p:spPr/>
        <p:txBody>
          <a:bodyPr lIns="0" tIns="0" rIns="0" bIns="0"/>
          <a:lstStyle>
            <a:lvl1pPr>
              <a:defRPr sz="1100" b="0" i="0">
                <a:solidFill>
                  <a:srgbClr val="7E7E7E"/>
                </a:solidFill>
                <a:latin typeface="Arial"/>
                <a:cs typeface="Arial"/>
              </a:defRPr>
            </a:lvl1pPr>
          </a:lstStyle>
          <a:p>
            <a:pPr marL="34925">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5" name="Holder 5"/>
          <p:cNvSpPr>
            <a:spLocks noGrp="1"/>
          </p:cNvSpPr>
          <p:nvPr>
            <p:ph type="sldNum" sz="quarter" idx="7"/>
          </p:nvPr>
        </p:nvSpPr>
        <p:spPr/>
        <p:txBody>
          <a:bodyPr lIns="0" tIns="0" rIns="0" bIns="0"/>
          <a:lstStyle>
            <a:lvl1pPr>
              <a:defRPr sz="1100" b="0" i="0">
                <a:solidFill>
                  <a:srgbClr val="7E7E7E"/>
                </a:solidFill>
                <a:latin typeface="Arial"/>
                <a:cs typeface="Arial"/>
              </a:defRPr>
            </a:lvl1pPr>
          </a:lstStyle>
          <a:p>
            <a:pPr marL="34925">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0905" y="2579446"/>
            <a:ext cx="3475990" cy="42545"/>
          </a:xfrm>
          <a:custGeom>
            <a:avLst/>
            <a:gdLst/>
            <a:ahLst/>
            <a:cxnLst/>
            <a:rect l="l" t="t" r="r" b="b"/>
            <a:pathLst>
              <a:path w="3475990" h="42544">
                <a:moveTo>
                  <a:pt x="279523" y="0"/>
                </a:moveTo>
                <a:lnTo>
                  <a:pt x="233089" y="77"/>
                </a:lnTo>
                <a:lnTo>
                  <a:pt x="187724" y="733"/>
                </a:lnTo>
                <a:lnTo>
                  <a:pt x="142616" y="2003"/>
                </a:lnTo>
                <a:lnTo>
                  <a:pt x="96951" y="3920"/>
                </a:lnTo>
                <a:lnTo>
                  <a:pt x="49916" y="6518"/>
                </a:lnTo>
                <a:lnTo>
                  <a:pt x="698" y="9829"/>
                </a:lnTo>
                <a:lnTo>
                  <a:pt x="0" y="13576"/>
                </a:lnTo>
                <a:lnTo>
                  <a:pt x="888" y="24117"/>
                </a:lnTo>
                <a:lnTo>
                  <a:pt x="698" y="28117"/>
                </a:lnTo>
                <a:lnTo>
                  <a:pt x="112775" y="30208"/>
                </a:lnTo>
                <a:lnTo>
                  <a:pt x="222562" y="31370"/>
                </a:lnTo>
                <a:lnTo>
                  <a:pt x="329866" y="31742"/>
                </a:lnTo>
                <a:lnTo>
                  <a:pt x="434494" y="31463"/>
                </a:lnTo>
                <a:lnTo>
                  <a:pt x="585996" y="30130"/>
                </a:lnTo>
                <a:lnTo>
                  <a:pt x="774180" y="27328"/>
                </a:lnTo>
                <a:lnTo>
                  <a:pt x="1000027" y="22143"/>
                </a:lnTo>
                <a:lnTo>
                  <a:pt x="1097099" y="20706"/>
                </a:lnTo>
                <a:lnTo>
                  <a:pt x="1147831" y="20385"/>
                </a:lnTo>
                <a:lnTo>
                  <a:pt x="1200278" y="20415"/>
                </a:lnTo>
                <a:lnTo>
                  <a:pt x="1254628" y="20862"/>
                </a:lnTo>
                <a:lnTo>
                  <a:pt x="1311070" y="21791"/>
                </a:lnTo>
                <a:lnTo>
                  <a:pt x="1369791" y="23266"/>
                </a:lnTo>
                <a:lnTo>
                  <a:pt x="1430981" y="25353"/>
                </a:lnTo>
                <a:lnTo>
                  <a:pt x="1494828" y="28117"/>
                </a:lnTo>
                <a:lnTo>
                  <a:pt x="1567789" y="30716"/>
                </a:lnTo>
                <a:lnTo>
                  <a:pt x="1636270" y="31547"/>
                </a:lnTo>
                <a:lnTo>
                  <a:pt x="1700483" y="30973"/>
                </a:lnTo>
                <a:lnTo>
                  <a:pt x="1760643" y="29360"/>
                </a:lnTo>
                <a:lnTo>
                  <a:pt x="1816964" y="27070"/>
                </a:lnTo>
                <a:lnTo>
                  <a:pt x="1918945" y="21919"/>
                </a:lnTo>
                <a:lnTo>
                  <a:pt x="1965034" y="19786"/>
                </a:lnTo>
                <a:lnTo>
                  <a:pt x="2008141" y="18434"/>
                </a:lnTo>
                <a:lnTo>
                  <a:pt x="2048479" y="18227"/>
                </a:lnTo>
                <a:lnTo>
                  <a:pt x="2086263" y="19529"/>
                </a:lnTo>
                <a:lnTo>
                  <a:pt x="2121706" y="22705"/>
                </a:lnTo>
                <a:lnTo>
                  <a:pt x="2155024" y="28117"/>
                </a:lnTo>
                <a:lnTo>
                  <a:pt x="2188407" y="33879"/>
                </a:lnTo>
                <a:lnTo>
                  <a:pt x="2224023" y="37986"/>
                </a:lnTo>
                <a:lnTo>
                  <a:pt x="2262054" y="40628"/>
                </a:lnTo>
                <a:lnTo>
                  <a:pt x="2302682" y="41993"/>
                </a:lnTo>
                <a:lnTo>
                  <a:pt x="2346090" y="42272"/>
                </a:lnTo>
                <a:lnTo>
                  <a:pt x="2392458" y="41653"/>
                </a:lnTo>
                <a:lnTo>
                  <a:pt x="2441969" y="40327"/>
                </a:lnTo>
                <a:lnTo>
                  <a:pt x="2675080" y="31734"/>
                </a:lnTo>
                <a:lnTo>
                  <a:pt x="2743034" y="29711"/>
                </a:lnTo>
                <a:lnTo>
                  <a:pt x="2815221" y="28117"/>
                </a:lnTo>
                <a:lnTo>
                  <a:pt x="2887249" y="27055"/>
                </a:lnTo>
                <a:lnTo>
                  <a:pt x="2954776" y="26449"/>
                </a:lnTo>
                <a:lnTo>
                  <a:pt x="3018063" y="26223"/>
                </a:lnTo>
                <a:lnTo>
                  <a:pt x="3132970" y="26607"/>
                </a:lnTo>
                <a:lnTo>
                  <a:pt x="3323439" y="28586"/>
                </a:lnTo>
                <a:lnTo>
                  <a:pt x="3403192" y="28962"/>
                </a:lnTo>
                <a:lnTo>
                  <a:pt x="3440115" y="28731"/>
                </a:lnTo>
                <a:lnTo>
                  <a:pt x="3475418" y="28117"/>
                </a:lnTo>
                <a:lnTo>
                  <a:pt x="3475418" y="9829"/>
                </a:lnTo>
                <a:lnTo>
                  <a:pt x="3404508" y="8102"/>
                </a:lnTo>
                <a:lnTo>
                  <a:pt x="3336134" y="6895"/>
                </a:lnTo>
                <a:lnTo>
                  <a:pt x="3270279" y="6149"/>
                </a:lnTo>
                <a:lnTo>
                  <a:pt x="3206923" y="5804"/>
                </a:lnTo>
                <a:lnTo>
                  <a:pt x="3146049" y="5800"/>
                </a:lnTo>
                <a:lnTo>
                  <a:pt x="3087636" y="6079"/>
                </a:lnTo>
                <a:lnTo>
                  <a:pt x="2978124" y="7245"/>
                </a:lnTo>
                <a:lnTo>
                  <a:pt x="2746136" y="10947"/>
                </a:lnTo>
                <a:lnTo>
                  <a:pt x="2669666" y="11494"/>
                </a:lnTo>
                <a:lnTo>
                  <a:pt x="2634856" y="11329"/>
                </a:lnTo>
                <a:lnTo>
                  <a:pt x="2602304" y="10795"/>
                </a:lnTo>
                <a:lnTo>
                  <a:pt x="2526326" y="8585"/>
                </a:lnTo>
                <a:lnTo>
                  <a:pt x="2477446" y="8304"/>
                </a:lnTo>
                <a:lnTo>
                  <a:pt x="2426119" y="8765"/>
                </a:lnTo>
                <a:lnTo>
                  <a:pt x="2373117" y="9747"/>
                </a:lnTo>
                <a:lnTo>
                  <a:pt x="2211769" y="13611"/>
                </a:lnTo>
                <a:lnTo>
                  <a:pt x="2159774" y="14466"/>
                </a:lnTo>
                <a:lnTo>
                  <a:pt x="2109958" y="14737"/>
                </a:lnTo>
                <a:lnTo>
                  <a:pt x="2063091" y="14202"/>
                </a:lnTo>
                <a:lnTo>
                  <a:pt x="2019944" y="12640"/>
                </a:lnTo>
                <a:lnTo>
                  <a:pt x="1981288" y="9829"/>
                </a:lnTo>
                <a:lnTo>
                  <a:pt x="1944886" y="6784"/>
                </a:lnTo>
                <a:lnTo>
                  <a:pt x="1907681" y="4601"/>
                </a:lnTo>
                <a:lnTo>
                  <a:pt x="1869214" y="3189"/>
                </a:lnTo>
                <a:lnTo>
                  <a:pt x="1829027" y="2455"/>
                </a:lnTo>
                <a:lnTo>
                  <a:pt x="1786661" y="2305"/>
                </a:lnTo>
                <a:lnTo>
                  <a:pt x="1741658" y="2647"/>
                </a:lnTo>
                <a:lnTo>
                  <a:pt x="1693560" y="3389"/>
                </a:lnTo>
                <a:lnTo>
                  <a:pt x="1461040" y="8486"/>
                </a:lnTo>
                <a:lnTo>
                  <a:pt x="1127134" y="14658"/>
                </a:lnTo>
                <a:lnTo>
                  <a:pt x="1031769" y="15872"/>
                </a:lnTo>
                <a:lnTo>
                  <a:pt x="937243" y="16269"/>
                </a:lnTo>
                <a:lnTo>
                  <a:pt x="889277" y="16075"/>
                </a:lnTo>
                <a:lnTo>
                  <a:pt x="840301" y="15575"/>
                </a:lnTo>
                <a:lnTo>
                  <a:pt x="789907" y="14734"/>
                </a:lnTo>
                <a:lnTo>
                  <a:pt x="737688" y="13519"/>
                </a:lnTo>
                <a:lnTo>
                  <a:pt x="683237" y="11895"/>
                </a:lnTo>
                <a:lnTo>
                  <a:pt x="556213" y="7134"/>
                </a:lnTo>
                <a:lnTo>
                  <a:pt x="433381" y="2911"/>
                </a:lnTo>
                <a:lnTo>
                  <a:pt x="378856" y="1450"/>
                </a:lnTo>
                <a:lnTo>
                  <a:pt x="327841" y="469"/>
                </a:lnTo>
                <a:lnTo>
                  <a:pt x="279523" y="0"/>
                </a:lnTo>
                <a:close/>
              </a:path>
            </a:pathLst>
          </a:custGeom>
          <a:solidFill>
            <a:srgbClr val="EC7C30"/>
          </a:solidFill>
        </p:spPr>
        <p:txBody>
          <a:bodyPr wrap="square" lIns="0" tIns="0" rIns="0" bIns="0" rtlCol="0"/>
          <a:lstStyle/>
          <a:p>
            <a:endParaRPr/>
          </a:p>
        </p:txBody>
      </p:sp>
      <p:sp>
        <p:nvSpPr>
          <p:cNvPr id="17" name="bg object 17"/>
          <p:cNvSpPr/>
          <p:nvPr/>
        </p:nvSpPr>
        <p:spPr>
          <a:xfrm>
            <a:off x="641604" y="2577448"/>
            <a:ext cx="3474720" cy="46355"/>
          </a:xfrm>
          <a:custGeom>
            <a:avLst/>
            <a:gdLst/>
            <a:ahLst/>
            <a:cxnLst/>
            <a:rect l="l" t="t" r="r" b="b"/>
            <a:pathLst>
              <a:path w="3474720" h="46355">
                <a:moveTo>
                  <a:pt x="0" y="11827"/>
                </a:moveTo>
                <a:lnTo>
                  <a:pt x="48767" y="9518"/>
                </a:lnTo>
                <a:lnTo>
                  <a:pt x="98699" y="8642"/>
                </a:lnTo>
                <a:lnTo>
                  <a:pt x="149538" y="8929"/>
                </a:lnTo>
                <a:lnTo>
                  <a:pt x="201028" y="10111"/>
                </a:lnTo>
                <a:lnTo>
                  <a:pt x="252909" y="11918"/>
                </a:lnTo>
                <a:lnTo>
                  <a:pt x="304924" y="14080"/>
                </a:lnTo>
                <a:lnTo>
                  <a:pt x="356816" y="16328"/>
                </a:lnTo>
                <a:lnTo>
                  <a:pt x="408326" y="18392"/>
                </a:lnTo>
                <a:lnTo>
                  <a:pt x="459197" y="20003"/>
                </a:lnTo>
                <a:lnTo>
                  <a:pt x="509171" y="20891"/>
                </a:lnTo>
                <a:lnTo>
                  <a:pt x="557991" y="20788"/>
                </a:lnTo>
                <a:lnTo>
                  <a:pt x="605398" y="19422"/>
                </a:lnTo>
                <a:lnTo>
                  <a:pt x="651135" y="16525"/>
                </a:lnTo>
                <a:lnTo>
                  <a:pt x="694944" y="11827"/>
                </a:lnTo>
                <a:lnTo>
                  <a:pt x="741610" y="7013"/>
                </a:lnTo>
                <a:lnTo>
                  <a:pt x="789429" y="4541"/>
                </a:lnTo>
                <a:lnTo>
                  <a:pt x="838273" y="3991"/>
                </a:lnTo>
                <a:lnTo>
                  <a:pt x="888015" y="4944"/>
                </a:lnTo>
                <a:lnTo>
                  <a:pt x="938528" y="6979"/>
                </a:lnTo>
                <a:lnTo>
                  <a:pt x="989684" y="9676"/>
                </a:lnTo>
                <a:lnTo>
                  <a:pt x="1041358" y="12616"/>
                </a:lnTo>
                <a:lnTo>
                  <a:pt x="1093422" y="15378"/>
                </a:lnTo>
                <a:lnTo>
                  <a:pt x="1145748" y="17542"/>
                </a:lnTo>
                <a:lnTo>
                  <a:pt x="1198210" y="18690"/>
                </a:lnTo>
                <a:lnTo>
                  <a:pt x="1250681" y="18400"/>
                </a:lnTo>
                <a:lnTo>
                  <a:pt x="1303033" y="16252"/>
                </a:lnTo>
                <a:lnTo>
                  <a:pt x="1355140" y="11827"/>
                </a:lnTo>
                <a:lnTo>
                  <a:pt x="1407318" y="7405"/>
                </a:lnTo>
                <a:lnTo>
                  <a:pt x="1459858" y="5265"/>
                </a:lnTo>
                <a:lnTo>
                  <a:pt x="1512600" y="4984"/>
                </a:lnTo>
                <a:lnTo>
                  <a:pt x="1565379" y="6143"/>
                </a:lnTo>
                <a:lnTo>
                  <a:pt x="1618035" y="8319"/>
                </a:lnTo>
                <a:lnTo>
                  <a:pt x="1670404" y="11092"/>
                </a:lnTo>
                <a:lnTo>
                  <a:pt x="1722325" y="14040"/>
                </a:lnTo>
                <a:lnTo>
                  <a:pt x="1773634" y="16743"/>
                </a:lnTo>
                <a:lnTo>
                  <a:pt x="1824171" y="18778"/>
                </a:lnTo>
                <a:lnTo>
                  <a:pt x="1873771" y="19726"/>
                </a:lnTo>
                <a:lnTo>
                  <a:pt x="1922274" y="19164"/>
                </a:lnTo>
                <a:lnTo>
                  <a:pt x="1969517" y="16672"/>
                </a:lnTo>
                <a:lnTo>
                  <a:pt x="2015337" y="11827"/>
                </a:lnTo>
                <a:lnTo>
                  <a:pt x="2054391" y="7179"/>
                </a:lnTo>
                <a:lnTo>
                  <a:pt x="2093681" y="3815"/>
                </a:lnTo>
                <a:lnTo>
                  <a:pt x="2133547" y="1592"/>
                </a:lnTo>
                <a:lnTo>
                  <a:pt x="2174326" y="368"/>
                </a:lnTo>
                <a:lnTo>
                  <a:pt x="2216356" y="0"/>
                </a:lnTo>
                <a:lnTo>
                  <a:pt x="2259974" y="343"/>
                </a:lnTo>
                <a:lnTo>
                  <a:pt x="2305519" y="1254"/>
                </a:lnTo>
                <a:lnTo>
                  <a:pt x="2353328" y="2591"/>
                </a:lnTo>
                <a:lnTo>
                  <a:pt x="2403739" y="4210"/>
                </a:lnTo>
                <a:lnTo>
                  <a:pt x="2457091" y="5968"/>
                </a:lnTo>
                <a:lnTo>
                  <a:pt x="2513721" y="7722"/>
                </a:lnTo>
                <a:lnTo>
                  <a:pt x="2573966" y="9328"/>
                </a:lnTo>
                <a:lnTo>
                  <a:pt x="2638165" y="10643"/>
                </a:lnTo>
                <a:lnTo>
                  <a:pt x="2706656" y="11524"/>
                </a:lnTo>
                <a:lnTo>
                  <a:pt x="2779776" y="11827"/>
                </a:lnTo>
                <a:lnTo>
                  <a:pt x="2857029" y="11576"/>
                </a:lnTo>
                <a:lnTo>
                  <a:pt x="2927350" y="10958"/>
                </a:lnTo>
                <a:lnTo>
                  <a:pt x="2991409" y="10077"/>
                </a:lnTo>
                <a:lnTo>
                  <a:pt x="3049878" y="9032"/>
                </a:lnTo>
                <a:lnTo>
                  <a:pt x="3103427" y="7924"/>
                </a:lnTo>
                <a:lnTo>
                  <a:pt x="3152728" y="6856"/>
                </a:lnTo>
                <a:lnTo>
                  <a:pt x="3198452" y="5927"/>
                </a:lnTo>
                <a:lnTo>
                  <a:pt x="3241269" y="5239"/>
                </a:lnTo>
                <a:lnTo>
                  <a:pt x="3281851" y="4893"/>
                </a:lnTo>
                <a:lnTo>
                  <a:pt x="3320869" y="4989"/>
                </a:lnTo>
                <a:lnTo>
                  <a:pt x="3358994" y="5630"/>
                </a:lnTo>
                <a:lnTo>
                  <a:pt x="3396896" y="6916"/>
                </a:lnTo>
                <a:lnTo>
                  <a:pt x="3435248" y="8948"/>
                </a:lnTo>
                <a:lnTo>
                  <a:pt x="3474720" y="11827"/>
                </a:lnTo>
                <a:lnTo>
                  <a:pt x="3474288" y="19384"/>
                </a:lnTo>
                <a:lnTo>
                  <a:pt x="3474250" y="21645"/>
                </a:lnTo>
                <a:lnTo>
                  <a:pt x="3474720" y="30115"/>
                </a:lnTo>
                <a:lnTo>
                  <a:pt x="3422444" y="31916"/>
                </a:lnTo>
                <a:lnTo>
                  <a:pt x="3369076" y="32519"/>
                </a:lnTo>
                <a:lnTo>
                  <a:pt x="3314988" y="32154"/>
                </a:lnTo>
                <a:lnTo>
                  <a:pt x="3260558" y="31051"/>
                </a:lnTo>
                <a:lnTo>
                  <a:pt x="3206157" y="29441"/>
                </a:lnTo>
                <a:lnTo>
                  <a:pt x="3152163" y="27554"/>
                </a:lnTo>
                <a:lnTo>
                  <a:pt x="3098949" y="25620"/>
                </a:lnTo>
                <a:lnTo>
                  <a:pt x="3046890" y="23869"/>
                </a:lnTo>
                <a:lnTo>
                  <a:pt x="2996360" y="22533"/>
                </a:lnTo>
                <a:lnTo>
                  <a:pt x="2947735" y="21840"/>
                </a:lnTo>
                <a:lnTo>
                  <a:pt x="2901390" y="22022"/>
                </a:lnTo>
                <a:lnTo>
                  <a:pt x="2857698" y="23308"/>
                </a:lnTo>
                <a:lnTo>
                  <a:pt x="2817035" y="25929"/>
                </a:lnTo>
                <a:lnTo>
                  <a:pt x="2779776" y="30115"/>
                </a:lnTo>
                <a:lnTo>
                  <a:pt x="2736295" y="35146"/>
                </a:lnTo>
                <a:lnTo>
                  <a:pt x="2689070" y="38598"/>
                </a:lnTo>
                <a:lnTo>
                  <a:pt x="2638911" y="40670"/>
                </a:lnTo>
                <a:lnTo>
                  <a:pt x="2586628" y="41562"/>
                </a:lnTo>
                <a:lnTo>
                  <a:pt x="2533031" y="41473"/>
                </a:lnTo>
                <a:lnTo>
                  <a:pt x="2478928" y="40602"/>
                </a:lnTo>
                <a:lnTo>
                  <a:pt x="2425131" y="39149"/>
                </a:lnTo>
                <a:lnTo>
                  <a:pt x="2372450" y="37312"/>
                </a:lnTo>
                <a:lnTo>
                  <a:pt x="2321693" y="35291"/>
                </a:lnTo>
                <a:lnTo>
                  <a:pt x="2273672" y="33285"/>
                </a:lnTo>
                <a:lnTo>
                  <a:pt x="2229195" y="31494"/>
                </a:lnTo>
                <a:lnTo>
                  <a:pt x="2189073" y="30115"/>
                </a:lnTo>
                <a:lnTo>
                  <a:pt x="2153051" y="28866"/>
                </a:lnTo>
                <a:lnTo>
                  <a:pt x="2114542" y="27259"/>
                </a:lnTo>
                <a:lnTo>
                  <a:pt x="2073554" y="25449"/>
                </a:lnTo>
                <a:lnTo>
                  <a:pt x="2030093" y="23590"/>
                </a:lnTo>
                <a:lnTo>
                  <a:pt x="1984167" y="21837"/>
                </a:lnTo>
                <a:lnTo>
                  <a:pt x="1935783" y="20344"/>
                </a:lnTo>
                <a:lnTo>
                  <a:pt x="1884948" y="19264"/>
                </a:lnTo>
                <a:lnTo>
                  <a:pt x="1831670" y="18753"/>
                </a:lnTo>
                <a:lnTo>
                  <a:pt x="1775956" y="18964"/>
                </a:lnTo>
                <a:lnTo>
                  <a:pt x="1717812" y="20052"/>
                </a:lnTo>
                <a:lnTo>
                  <a:pt x="1657246" y="22170"/>
                </a:lnTo>
                <a:lnTo>
                  <a:pt x="1594265" y="25473"/>
                </a:lnTo>
                <a:lnTo>
                  <a:pt x="1528876" y="30115"/>
                </a:lnTo>
                <a:lnTo>
                  <a:pt x="1463866" y="34995"/>
                </a:lnTo>
                <a:lnTo>
                  <a:pt x="1401893" y="38932"/>
                </a:lnTo>
                <a:lnTo>
                  <a:pt x="1342775" y="41960"/>
                </a:lnTo>
                <a:lnTo>
                  <a:pt x="1286332" y="44116"/>
                </a:lnTo>
                <a:lnTo>
                  <a:pt x="1232381" y="45435"/>
                </a:lnTo>
                <a:lnTo>
                  <a:pt x="1180740" y="45953"/>
                </a:lnTo>
                <a:lnTo>
                  <a:pt x="1131228" y="45704"/>
                </a:lnTo>
                <a:lnTo>
                  <a:pt x="1083663" y="44726"/>
                </a:lnTo>
                <a:lnTo>
                  <a:pt x="1037863" y="43052"/>
                </a:lnTo>
                <a:lnTo>
                  <a:pt x="993647" y="40718"/>
                </a:lnTo>
                <a:lnTo>
                  <a:pt x="950832" y="37761"/>
                </a:lnTo>
                <a:lnTo>
                  <a:pt x="909237" y="34215"/>
                </a:lnTo>
                <a:lnTo>
                  <a:pt x="868680" y="30115"/>
                </a:lnTo>
                <a:lnTo>
                  <a:pt x="835132" y="27419"/>
                </a:lnTo>
                <a:lnTo>
                  <a:pt x="796238" y="25894"/>
                </a:lnTo>
                <a:lnTo>
                  <a:pt x="752627" y="25374"/>
                </a:lnTo>
                <a:lnTo>
                  <a:pt x="704930" y="25690"/>
                </a:lnTo>
                <a:lnTo>
                  <a:pt x="653778" y="26678"/>
                </a:lnTo>
                <a:lnTo>
                  <a:pt x="599802" y="28169"/>
                </a:lnTo>
                <a:lnTo>
                  <a:pt x="543632" y="29997"/>
                </a:lnTo>
                <a:lnTo>
                  <a:pt x="485898" y="31995"/>
                </a:lnTo>
                <a:lnTo>
                  <a:pt x="427232" y="33997"/>
                </a:lnTo>
                <a:lnTo>
                  <a:pt x="368264" y="35835"/>
                </a:lnTo>
                <a:lnTo>
                  <a:pt x="309624" y="37343"/>
                </a:lnTo>
                <a:lnTo>
                  <a:pt x="251943" y="38354"/>
                </a:lnTo>
                <a:lnTo>
                  <a:pt x="195853" y="38702"/>
                </a:lnTo>
                <a:lnTo>
                  <a:pt x="141982" y="38218"/>
                </a:lnTo>
                <a:lnTo>
                  <a:pt x="90963" y="36737"/>
                </a:lnTo>
                <a:lnTo>
                  <a:pt x="43425" y="34092"/>
                </a:lnTo>
                <a:lnTo>
                  <a:pt x="0" y="30115"/>
                </a:lnTo>
                <a:lnTo>
                  <a:pt x="63" y="23524"/>
                </a:lnTo>
                <a:lnTo>
                  <a:pt x="63" y="15587"/>
                </a:lnTo>
                <a:lnTo>
                  <a:pt x="0" y="11827"/>
                </a:lnTo>
                <a:close/>
              </a:path>
            </a:pathLst>
          </a:custGeom>
          <a:ln w="44450">
            <a:solidFill>
              <a:srgbClr val="EC7C30"/>
            </a:solidFill>
          </a:ln>
        </p:spPr>
        <p:txBody>
          <a:bodyPr wrap="square" lIns="0" tIns="0" rIns="0" bIns="0" rtlCol="0"/>
          <a:lstStyle/>
          <a:p>
            <a:endParaRPr/>
          </a:p>
        </p:txBody>
      </p:sp>
      <p:sp>
        <p:nvSpPr>
          <p:cNvPr id="18" name="bg object 18"/>
          <p:cNvSpPr/>
          <p:nvPr/>
        </p:nvSpPr>
        <p:spPr>
          <a:xfrm>
            <a:off x="8156444" y="4361689"/>
            <a:ext cx="1226820" cy="1623060"/>
          </a:xfrm>
          <a:custGeom>
            <a:avLst/>
            <a:gdLst/>
            <a:ahLst/>
            <a:cxnLst/>
            <a:rect l="l" t="t" r="r" b="b"/>
            <a:pathLst>
              <a:path w="1226820" h="1623060">
                <a:moveTo>
                  <a:pt x="457060" y="0"/>
                </a:moveTo>
                <a:lnTo>
                  <a:pt x="0" y="567969"/>
                </a:lnTo>
                <a:lnTo>
                  <a:pt x="625284" y="1622996"/>
                </a:lnTo>
                <a:lnTo>
                  <a:pt x="1226756" y="894791"/>
                </a:lnTo>
                <a:lnTo>
                  <a:pt x="457060" y="0"/>
                </a:lnTo>
                <a:close/>
              </a:path>
            </a:pathLst>
          </a:custGeom>
          <a:solidFill>
            <a:srgbClr val="FF9900"/>
          </a:solidFill>
        </p:spPr>
        <p:txBody>
          <a:bodyPr wrap="square" lIns="0" tIns="0" rIns="0" bIns="0" rtlCol="0"/>
          <a:lstStyle/>
          <a:p>
            <a:endParaRPr/>
          </a:p>
        </p:txBody>
      </p:sp>
      <p:sp>
        <p:nvSpPr>
          <p:cNvPr id="19" name="bg object 19"/>
          <p:cNvSpPr/>
          <p:nvPr/>
        </p:nvSpPr>
        <p:spPr>
          <a:xfrm>
            <a:off x="8156444" y="4361689"/>
            <a:ext cx="1226820" cy="1623060"/>
          </a:xfrm>
          <a:custGeom>
            <a:avLst/>
            <a:gdLst/>
            <a:ahLst/>
            <a:cxnLst/>
            <a:rect l="l" t="t" r="r" b="b"/>
            <a:pathLst>
              <a:path w="1226820" h="1623060">
                <a:moveTo>
                  <a:pt x="625284" y="1622996"/>
                </a:moveTo>
                <a:lnTo>
                  <a:pt x="0" y="567969"/>
                </a:lnTo>
                <a:lnTo>
                  <a:pt x="457060" y="0"/>
                </a:lnTo>
                <a:lnTo>
                  <a:pt x="1226756" y="894791"/>
                </a:lnTo>
                <a:lnTo>
                  <a:pt x="625284" y="1622996"/>
                </a:lnTo>
              </a:path>
            </a:pathLst>
          </a:custGeom>
          <a:ln w="12700">
            <a:solidFill>
              <a:srgbClr val="000000"/>
            </a:solidFill>
          </a:ln>
        </p:spPr>
        <p:txBody>
          <a:bodyPr wrap="square" lIns="0" tIns="0" rIns="0" bIns="0" rtlCol="0"/>
          <a:lstStyle/>
          <a:p>
            <a:endParaRPr/>
          </a:p>
        </p:txBody>
      </p:sp>
      <p:sp>
        <p:nvSpPr>
          <p:cNvPr id="20" name="bg object 20"/>
          <p:cNvSpPr/>
          <p:nvPr/>
        </p:nvSpPr>
        <p:spPr>
          <a:xfrm>
            <a:off x="3755135" y="4361688"/>
            <a:ext cx="4860290" cy="571500"/>
          </a:xfrm>
          <a:custGeom>
            <a:avLst/>
            <a:gdLst/>
            <a:ahLst/>
            <a:cxnLst/>
            <a:rect l="l" t="t" r="r" b="b"/>
            <a:pathLst>
              <a:path w="4860290" h="571500">
                <a:moveTo>
                  <a:pt x="4859972" y="0"/>
                </a:moveTo>
                <a:lnTo>
                  <a:pt x="870064" y="3175"/>
                </a:lnTo>
                <a:lnTo>
                  <a:pt x="0" y="571436"/>
                </a:lnTo>
                <a:lnTo>
                  <a:pt x="4402709" y="571436"/>
                </a:lnTo>
                <a:lnTo>
                  <a:pt x="4859972" y="0"/>
                </a:lnTo>
                <a:close/>
              </a:path>
            </a:pathLst>
          </a:custGeom>
          <a:solidFill>
            <a:srgbClr val="FF9900"/>
          </a:solidFill>
        </p:spPr>
        <p:txBody>
          <a:bodyPr wrap="square" lIns="0" tIns="0" rIns="0" bIns="0" rtlCol="0"/>
          <a:lstStyle/>
          <a:p>
            <a:endParaRPr/>
          </a:p>
        </p:txBody>
      </p:sp>
      <p:sp>
        <p:nvSpPr>
          <p:cNvPr id="21" name="bg object 21"/>
          <p:cNvSpPr/>
          <p:nvPr/>
        </p:nvSpPr>
        <p:spPr>
          <a:xfrm>
            <a:off x="3755135" y="4361688"/>
            <a:ext cx="4860290" cy="571500"/>
          </a:xfrm>
          <a:custGeom>
            <a:avLst/>
            <a:gdLst/>
            <a:ahLst/>
            <a:cxnLst/>
            <a:rect l="l" t="t" r="r" b="b"/>
            <a:pathLst>
              <a:path w="4860290" h="571500">
                <a:moveTo>
                  <a:pt x="0" y="571436"/>
                </a:moveTo>
                <a:lnTo>
                  <a:pt x="4402709" y="571436"/>
                </a:lnTo>
                <a:lnTo>
                  <a:pt x="4859972" y="0"/>
                </a:lnTo>
                <a:lnTo>
                  <a:pt x="870064" y="3175"/>
                </a:lnTo>
                <a:lnTo>
                  <a:pt x="0" y="571436"/>
                </a:lnTo>
              </a:path>
            </a:pathLst>
          </a:custGeom>
          <a:ln w="12700">
            <a:solidFill>
              <a:srgbClr val="000000"/>
            </a:solidFill>
          </a:ln>
        </p:spPr>
        <p:txBody>
          <a:bodyPr wrap="square" lIns="0" tIns="0" rIns="0" bIns="0" rtlCol="0"/>
          <a:lstStyle/>
          <a:p>
            <a:endParaRPr/>
          </a:p>
        </p:txBody>
      </p:sp>
      <p:sp>
        <p:nvSpPr>
          <p:cNvPr id="22" name="bg object 22"/>
          <p:cNvSpPr/>
          <p:nvPr/>
        </p:nvSpPr>
        <p:spPr>
          <a:xfrm>
            <a:off x="3139439" y="4931665"/>
            <a:ext cx="5643880" cy="1053465"/>
          </a:xfrm>
          <a:custGeom>
            <a:avLst/>
            <a:gdLst/>
            <a:ahLst/>
            <a:cxnLst/>
            <a:rect l="l" t="t" r="r" b="b"/>
            <a:pathLst>
              <a:path w="5643880" h="1053464">
                <a:moveTo>
                  <a:pt x="5017681" y="0"/>
                </a:moveTo>
                <a:lnTo>
                  <a:pt x="619277" y="0"/>
                </a:lnTo>
                <a:lnTo>
                  <a:pt x="0" y="1053020"/>
                </a:lnTo>
                <a:lnTo>
                  <a:pt x="5643308" y="1053020"/>
                </a:lnTo>
                <a:lnTo>
                  <a:pt x="5017681" y="0"/>
                </a:lnTo>
                <a:close/>
              </a:path>
            </a:pathLst>
          </a:custGeom>
          <a:solidFill>
            <a:srgbClr val="FF9900"/>
          </a:solidFill>
        </p:spPr>
        <p:txBody>
          <a:bodyPr wrap="square" lIns="0" tIns="0" rIns="0" bIns="0" rtlCol="0"/>
          <a:lstStyle/>
          <a:p>
            <a:endParaRPr/>
          </a:p>
        </p:txBody>
      </p:sp>
      <p:sp>
        <p:nvSpPr>
          <p:cNvPr id="23" name="bg object 23"/>
          <p:cNvSpPr/>
          <p:nvPr/>
        </p:nvSpPr>
        <p:spPr>
          <a:xfrm>
            <a:off x="3139439" y="4931665"/>
            <a:ext cx="5643880" cy="1053465"/>
          </a:xfrm>
          <a:custGeom>
            <a:avLst/>
            <a:gdLst/>
            <a:ahLst/>
            <a:cxnLst/>
            <a:rect l="l" t="t" r="r" b="b"/>
            <a:pathLst>
              <a:path w="5643880" h="1053464">
                <a:moveTo>
                  <a:pt x="0" y="1053020"/>
                </a:moveTo>
                <a:lnTo>
                  <a:pt x="5643308" y="1053020"/>
                </a:lnTo>
                <a:lnTo>
                  <a:pt x="5017681" y="0"/>
                </a:lnTo>
                <a:lnTo>
                  <a:pt x="619277" y="0"/>
                </a:lnTo>
                <a:lnTo>
                  <a:pt x="0" y="1053020"/>
                </a:lnTo>
              </a:path>
            </a:pathLst>
          </a:custGeom>
          <a:ln w="12700">
            <a:solidFill>
              <a:srgbClr val="000000"/>
            </a:solidFill>
          </a:ln>
        </p:spPr>
        <p:txBody>
          <a:bodyPr wrap="square" lIns="0" tIns="0" rIns="0" bIns="0" rtlCol="0"/>
          <a:lstStyle/>
          <a:p>
            <a:endParaRPr/>
          </a:p>
        </p:txBody>
      </p:sp>
      <p:sp>
        <p:nvSpPr>
          <p:cNvPr id="24" name="bg object 24"/>
          <p:cNvSpPr/>
          <p:nvPr/>
        </p:nvSpPr>
        <p:spPr>
          <a:xfrm>
            <a:off x="7467599" y="3294889"/>
            <a:ext cx="1071880" cy="1403985"/>
          </a:xfrm>
          <a:custGeom>
            <a:avLst/>
            <a:gdLst/>
            <a:ahLst/>
            <a:cxnLst/>
            <a:rect l="l" t="t" r="r" b="b"/>
            <a:pathLst>
              <a:path w="1071879" h="1403985">
                <a:moveTo>
                  <a:pt x="309029" y="0"/>
                </a:moveTo>
                <a:lnTo>
                  <a:pt x="0" y="382638"/>
                </a:lnTo>
                <a:lnTo>
                  <a:pt x="635495" y="1403540"/>
                </a:lnTo>
                <a:lnTo>
                  <a:pt x="1071308" y="881176"/>
                </a:lnTo>
                <a:lnTo>
                  <a:pt x="309029" y="0"/>
                </a:lnTo>
                <a:close/>
              </a:path>
            </a:pathLst>
          </a:custGeom>
          <a:solidFill>
            <a:srgbClr val="F9FC00"/>
          </a:solidFill>
        </p:spPr>
        <p:txBody>
          <a:bodyPr wrap="square" lIns="0" tIns="0" rIns="0" bIns="0" rtlCol="0"/>
          <a:lstStyle/>
          <a:p>
            <a:endParaRPr/>
          </a:p>
        </p:txBody>
      </p:sp>
      <p:sp>
        <p:nvSpPr>
          <p:cNvPr id="25" name="bg object 25"/>
          <p:cNvSpPr/>
          <p:nvPr/>
        </p:nvSpPr>
        <p:spPr>
          <a:xfrm>
            <a:off x="7467599" y="3294889"/>
            <a:ext cx="1071880" cy="1403985"/>
          </a:xfrm>
          <a:custGeom>
            <a:avLst/>
            <a:gdLst/>
            <a:ahLst/>
            <a:cxnLst/>
            <a:rect l="l" t="t" r="r" b="b"/>
            <a:pathLst>
              <a:path w="1071879" h="1403985">
                <a:moveTo>
                  <a:pt x="0" y="382638"/>
                </a:moveTo>
                <a:lnTo>
                  <a:pt x="635495" y="1403540"/>
                </a:lnTo>
                <a:lnTo>
                  <a:pt x="1071308" y="881176"/>
                </a:lnTo>
                <a:lnTo>
                  <a:pt x="309029" y="0"/>
                </a:lnTo>
                <a:lnTo>
                  <a:pt x="0" y="382638"/>
                </a:lnTo>
              </a:path>
            </a:pathLst>
          </a:custGeom>
          <a:ln w="12699">
            <a:solidFill>
              <a:srgbClr val="000000"/>
            </a:solidFill>
          </a:ln>
        </p:spPr>
        <p:txBody>
          <a:bodyPr wrap="square" lIns="0" tIns="0" rIns="0" bIns="0" rtlCol="0"/>
          <a:lstStyle/>
          <a:p>
            <a:endParaRPr/>
          </a:p>
        </p:txBody>
      </p:sp>
      <p:sp>
        <p:nvSpPr>
          <p:cNvPr id="26" name="bg object 26"/>
          <p:cNvSpPr/>
          <p:nvPr/>
        </p:nvSpPr>
        <p:spPr>
          <a:xfrm>
            <a:off x="4526279" y="3294881"/>
            <a:ext cx="3248025" cy="379730"/>
          </a:xfrm>
          <a:custGeom>
            <a:avLst/>
            <a:gdLst/>
            <a:ahLst/>
            <a:cxnLst/>
            <a:rect l="l" t="t" r="r" b="b"/>
            <a:pathLst>
              <a:path w="3248025" h="379729">
                <a:moveTo>
                  <a:pt x="3247580" y="0"/>
                </a:moveTo>
                <a:lnTo>
                  <a:pt x="821423" y="0"/>
                </a:lnTo>
                <a:lnTo>
                  <a:pt x="0" y="379425"/>
                </a:lnTo>
                <a:lnTo>
                  <a:pt x="2939338" y="379425"/>
                </a:lnTo>
                <a:lnTo>
                  <a:pt x="3247580" y="0"/>
                </a:lnTo>
                <a:close/>
              </a:path>
            </a:pathLst>
          </a:custGeom>
          <a:solidFill>
            <a:srgbClr val="F9FC00"/>
          </a:solidFill>
        </p:spPr>
        <p:txBody>
          <a:bodyPr wrap="square" lIns="0" tIns="0" rIns="0" bIns="0" rtlCol="0"/>
          <a:lstStyle/>
          <a:p>
            <a:endParaRPr/>
          </a:p>
        </p:txBody>
      </p:sp>
      <p:sp>
        <p:nvSpPr>
          <p:cNvPr id="27" name="bg object 27"/>
          <p:cNvSpPr/>
          <p:nvPr/>
        </p:nvSpPr>
        <p:spPr>
          <a:xfrm>
            <a:off x="4526279" y="3294881"/>
            <a:ext cx="3248025" cy="379730"/>
          </a:xfrm>
          <a:custGeom>
            <a:avLst/>
            <a:gdLst/>
            <a:ahLst/>
            <a:cxnLst/>
            <a:rect l="l" t="t" r="r" b="b"/>
            <a:pathLst>
              <a:path w="3248025" h="379729">
                <a:moveTo>
                  <a:pt x="0" y="379425"/>
                </a:moveTo>
                <a:lnTo>
                  <a:pt x="2939338" y="379425"/>
                </a:lnTo>
                <a:lnTo>
                  <a:pt x="3247580" y="0"/>
                </a:lnTo>
                <a:lnTo>
                  <a:pt x="821423" y="0"/>
                </a:lnTo>
                <a:lnTo>
                  <a:pt x="0" y="379425"/>
                </a:lnTo>
              </a:path>
            </a:pathLst>
          </a:custGeom>
          <a:ln w="12700">
            <a:solidFill>
              <a:srgbClr val="000000"/>
            </a:solidFill>
          </a:ln>
        </p:spPr>
        <p:txBody>
          <a:bodyPr wrap="square" lIns="0" tIns="0" rIns="0" bIns="0" rtlCol="0"/>
          <a:lstStyle/>
          <a:p>
            <a:endParaRPr/>
          </a:p>
        </p:txBody>
      </p:sp>
      <p:sp>
        <p:nvSpPr>
          <p:cNvPr id="28" name="bg object 28"/>
          <p:cNvSpPr/>
          <p:nvPr/>
        </p:nvSpPr>
        <p:spPr>
          <a:xfrm>
            <a:off x="3901439" y="3675888"/>
            <a:ext cx="4198620" cy="1026160"/>
          </a:xfrm>
          <a:custGeom>
            <a:avLst/>
            <a:gdLst/>
            <a:ahLst/>
            <a:cxnLst/>
            <a:rect l="l" t="t" r="r" b="b"/>
            <a:pathLst>
              <a:path w="4198620" h="1026160">
                <a:moveTo>
                  <a:pt x="3562032" y="0"/>
                </a:moveTo>
                <a:lnTo>
                  <a:pt x="625424" y="0"/>
                </a:lnTo>
                <a:lnTo>
                  <a:pt x="0" y="1025588"/>
                </a:lnTo>
                <a:lnTo>
                  <a:pt x="4198556" y="1025588"/>
                </a:lnTo>
                <a:lnTo>
                  <a:pt x="3562032" y="0"/>
                </a:lnTo>
                <a:close/>
              </a:path>
            </a:pathLst>
          </a:custGeom>
          <a:solidFill>
            <a:srgbClr val="F9FC00"/>
          </a:solidFill>
        </p:spPr>
        <p:txBody>
          <a:bodyPr wrap="square" lIns="0" tIns="0" rIns="0" bIns="0" rtlCol="0"/>
          <a:lstStyle/>
          <a:p>
            <a:endParaRPr/>
          </a:p>
        </p:txBody>
      </p:sp>
      <p:sp>
        <p:nvSpPr>
          <p:cNvPr id="29" name="bg object 29"/>
          <p:cNvSpPr/>
          <p:nvPr/>
        </p:nvSpPr>
        <p:spPr>
          <a:xfrm>
            <a:off x="3901439" y="3675888"/>
            <a:ext cx="4198620" cy="1026160"/>
          </a:xfrm>
          <a:custGeom>
            <a:avLst/>
            <a:gdLst/>
            <a:ahLst/>
            <a:cxnLst/>
            <a:rect l="l" t="t" r="r" b="b"/>
            <a:pathLst>
              <a:path w="4198620" h="1026160">
                <a:moveTo>
                  <a:pt x="0" y="1025588"/>
                </a:moveTo>
                <a:lnTo>
                  <a:pt x="4198556" y="1025588"/>
                </a:lnTo>
                <a:lnTo>
                  <a:pt x="3562032" y="0"/>
                </a:lnTo>
                <a:lnTo>
                  <a:pt x="625424" y="0"/>
                </a:lnTo>
                <a:lnTo>
                  <a:pt x="0" y="1025588"/>
                </a:lnTo>
              </a:path>
            </a:pathLst>
          </a:custGeom>
          <a:ln w="12700">
            <a:solidFill>
              <a:srgbClr val="000000"/>
            </a:solidFill>
          </a:ln>
        </p:spPr>
        <p:txBody>
          <a:bodyPr wrap="square" lIns="0" tIns="0" rIns="0" bIns="0" rtlCol="0"/>
          <a:lstStyle/>
          <a:p>
            <a:endParaRPr/>
          </a:p>
        </p:txBody>
      </p:sp>
      <p:sp>
        <p:nvSpPr>
          <p:cNvPr id="30" name="bg object 30"/>
          <p:cNvSpPr/>
          <p:nvPr/>
        </p:nvSpPr>
        <p:spPr>
          <a:xfrm>
            <a:off x="6873237" y="2252472"/>
            <a:ext cx="922019" cy="1229995"/>
          </a:xfrm>
          <a:custGeom>
            <a:avLst/>
            <a:gdLst/>
            <a:ahLst/>
            <a:cxnLst/>
            <a:rect l="l" t="t" r="r" b="b"/>
            <a:pathLst>
              <a:path w="922020" h="1229995">
                <a:moveTo>
                  <a:pt x="158965" y="0"/>
                </a:moveTo>
                <a:lnTo>
                  <a:pt x="0" y="185661"/>
                </a:lnTo>
                <a:lnTo>
                  <a:pt x="629475" y="1229804"/>
                </a:lnTo>
                <a:lnTo>
                  <a:pt x="921956" y="877519"/>
                </a:lnTo>
                <a:lnTo>
                  <a:pt x="158965" y="0"/>
                </a:lnTo>
                <a:close/>
              </a:path>
            </a:pathLst>
          </a:custGeom>
          <a:solidFill>
            <a:srgbClr val="4471C4"/>
          </a:solidFill>
        </p:spPr>
        <p:txBody>
          <a:bodyPr wrap="square" lIns="0" tIns="0" rIns="0" bIns="0" rtlCol="0"/>
          <a:lstStyle/>
          <a:p>
            <a:endParaRPr/>
          </a:p>
        </p:txBody>
      </p:sp>
      <p:sp>
        <p:nvSpPr>
          <p:cNvPr id="31" name="bg object 31"/>
          <p:cNvSpPr/>
          <p:nvPr/>
        </p:nvSpPr>
        <p:spPr>
          <a:xfrm>
            <a:off x="6873237" y="2252472"/>
            <a:ext cx="922019" cy="1229995"/>
          </a:xfrm>
          <a:custGeom>
            <a:avLst/>
            <a:gdLst/>
            <a:ahLst/>
            <a:cxnLst/>
            <a:rect l="l" t="t" r="r" b="b"/>
            <a:pathLst>
              <a:path w="922020" h="1229995">
                <a:moveTo>
                  <a:pt x="629475" y="1229804"/>
                </a:moveTo>
                <a:lnTo>
                  <a:pt x="921956" y="877519"/>
                </a:lnTo>
                <a:lnTo>
                  <a:pt x="158965" y="0"/>
                </a:lnTo>
                <a:lnTo>
                  <a:pt x="0" y="185661"/>
                </a:lnTo>
                <a:lnTo>
                  <a:pt x="629475" y="1229804"/>
                </a:lnTo>
              </a:path>
            </a:pathLst>
          </a:custGeom>
          <a:ln w="12699">
            <a:solidFill>
              <a:srgbClr val="000000"/>
            </a:solidFill>
          </a:ln>
        </p:spPr>
        <p:txBody>
          <a:bodyPr wrap="square" lIns="0" tIns="0" rIns="0" bIns="0" rtlCol="0"/>
          <a:lstStyle/>
          <a:p>
            <a:endParaRPr/>
          </a:p>
        </p:txBody>
      </p:sp>
      <p:sp>
        <p:nvSpPr>
          <p:cNvPr id="32" name="bg object 32"/>
          <p:cNvSpPr/>
          <p:nvPr/>
        </p:nvSpPr>
        <p:spPr>
          <a:xfrm>
            <a:off x="5413247" y="2249422"/>
            <a:ext cx="1617345" cy="187960"/>
          </a:xfrm>
          <a:custGeom>
            <a:avLst/>
            <a:gdLst/>
            <a:ahLst/>
            <a:cxnLst/>
            <a:rect l="l" t="t" r="r" b="b"/>
            <a:pathLst>
              <a:path w="1617345" h="187960">
                <a:moveTo>
                  <a:pt x="1616900" y="0"/>
                </a:moveTo>
                <a:lnTo>
                  <a:pt x="503491" y="0"/>
                </a:lnTo>
                <a:lnTo>
                  <a:pt x="0" y="187388"/>
                </a:lnTo>
                <a:lnTo>
                  <a:pt x="1456474" y="187388"/>
                </a:lnTo>
                <a:lnTo>
                  <a:pt x="1616900" y="0"/>
                </a:lnTo>
                <a:close/>
              </a:path>
            </a:pathLst>
          </a:custGeom>
          <a:solidFill>
            <a:srgbClr val="4471C4"/>
          </a:solidFill>
        </p:spPr>
        <p:txBody>
          <a:bodyPr wrap="square" lIns="0" tIns="0" rIns="0" bIns="0" rtlCol="0"/>
          <a:lstStyle/>
          <a:p>
            <a:endParaRPr/>
          </a:p>
        </p:txBody>
      </p:sp>
      <p:sp>
        <p:nvSpPr>
          <p:cNvPr id="33" name="bg object 33"/>
          <p:cNvSpPr/>
          <p:nvPr/>
        </p:nvSpPr>
        <p:spPr>
          <a:xfrm>
            <a:off x="5413247" y="2249422"/>
            <a:ext cx="1617345" cy="187960"/>
          </a:xfrm>
          <a:custGeom>
            <a:avLst/>
            <a:gdLst/>
            <a:ahLst/>
            <a:cxnLst/>
            <a:rect l="l" t="t" r="r" b="b"/>
            <a:pathLst>
              <a:path w="1617345" h="187960">
                <a:moveTo>
                  <a:pt x="0" y="187388"/>
                </a:moveTo>
                <a:lnTo>
                  <a:pt x="1456486" y="187388"/>
                </a:lnTo>
                <a:lnTo>
                  <a:pt x="1616900" y="0"/>
                </a:lnTo>
                <a:lnTo>
                  <a:pt x="503491" y="0"/>
                </a:lnTo>
                <a:lnTo>
                  <a:pt x="0" y="187388"/>
                </a:lnTo>
              </a:path>
            </a:pathLst>
          </a:custGeom>
          <a:ln w="12699">
            <a:solidFill>
              <a:srgbClr val="000000"/>
            </a:solidFill>
          </a:ln>
        </p:spPr>
        <p:txBody>
          <a:bodyPr wrap="square" lIns="0" tIns="0" rIns="0" bIns="0" rtlCol="0"/>
          <a:lstStyle/>
          <a:p>
            <a:endParaRPr/>
          </a:p>
        </p:txBody>
      </p:sp>
      <p:sp>
        <p:nvSpPr>
          <p:cNvPr id="34" name="bg object 34"/>
          <p:cNvSpPr/>
          <p:nvPr/>
        </p:nvSpPr>
        <p:spPr>
          <a:xfrm>
            <a:off x="4773167" y="2438403"/>
            <a:ext cx="2729865" cy="1043940"/>
          </a:xfrm>
          <a:custGeom>
            <a:avLst/>
            <a:gdLst/>
            <a:ahLst/>
            <a:cxnLst/>
            <a:rect l="l" t="t" r="r" b="b"/>
            <a:pathLst>
              <a:path w="2729865" h="1043939">
                <a:moveTo>
                  <a:pt x="2096262" y="0"/>
                </a:moveTo>
                <a:lnTo>
                  <a:pt x="636333" y="0"/>
                </a:lnTo>
                <a:lnTo>
                  <a:pt x="0" y="1043876"/>
                </a:lnTo>
                <a:lnTo>
                  <a:pt x="2729420" y="1043876"/>
                </a:lnTo>
                <a:lnTo>
                  <a:pt x="2096262" y="0"/>
                </a:lnTo>
                <a:close/>
              </a:path>
            </a:pathLst>
          </a:custGeom>
          <a:solidFill>
            <a:srgbClr val="4471C4"/>
          </a:solidFill>
        </p:spPr>
        <p:txBody>
          <a:bodyPr wrap="square" lIns="0" tIns="0" rIns="0" bIns="0" rtlCol="0"/>
          <a:lstStyle/>
          <a:p>
            <a:endParaRPr/>
          </a:p>
        </p:txBody>
      </p:sp>
      <p:sp>
        <p:nvSpPr>
          <p:cNvPr id="35" name="bg object 35"/>
          <p:cNvSpPr/>
          <p:nvPr/>
        </p:nvSpPr>
        <p:spPr>
          <a:xfrm>
            <a:off x="4773167" y="2438403"/>
            <a:ext cx="2729865" cy="1043940"/>
          </a:xfrm>
          <a:custGeom>
            <a:avLst/>
            <a:gdLst/>
            <a:ahLst/>
            <a:cxnLst/>
            <a:rect l="l" t="t" r="r" b="b"/>
            <a:pathLst>
              <a:path w="2729865" h="1043939">
                <a:moveTo>
                  <a:pt x="0" y="1043876"/>
                </a:moveTo>
                <a:lnTo>
                  <a:pt x="2729420" y="1043876"/>
                </a:lnTo>
                <a:lnTo>
                  <a:pt x="2096262" y="0"/>
                </a:lnTo>
                <a:lnTo>
                  <a:pt x="636333" y="0"/>
                </a:lnTo>
                <a:lnTo>
                  <a:pt x="0" y="1043876"/>
                </a:lnTo>
              </a:path>
            </a:pathLst>
          </a:custGeom>
          <a:ln w="12700">
            <a:solidFill>
              <a:srgbClr val="00000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4" name="Holder 4"/>
          <p:cNvSpPr>
            <a:spLocks noGrp="1"/>
          </p:cNvSpPr>
          <p:nvPr>
            <p:ph type="sldNum" sz="quarter" idx="7"/>
          </p:nvPr>
        </p:nvSpPr>
        <p:spPr/>
        <p:txBody>
          <a:bodyPr lIns="0" tIns="0" rIns="0" bIns="0"/>
          <a:lstStyle>
            <a:lvl1pPr>
              <a:defRPr sz="1100" b="0" i="0">
                <a:solidFill>
                  <a:srgbClr val="7E7E7E"/>
                </a:solidFill>
                <a:latin typeface="Arial"/>
                <a:cs typeface="Arial"/>
              </a:defRPr>
            </a:lvl1pPr>
          </a:lstStyle>
          <a:p>
            <a:pPr marL="34925">
              <a:lnSpc>
                <a:spcPct val="10000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FA8A-C753-4141-99B3-47F48D7586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E2BC3D-9085-4D59-A1EF-D83C521E8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2EF86D-8F5E-4438-ADDF-C1DE5C90F69E}"/>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a:extLst>
              <a:ext uri="{FF2B5EF4-FFF2-40B4-BE49-F238E27FC236}">
                <a16:creationId xmlns:a16="http://schemas.microsoft.com/office/drawing/2014/main" id="{563C4671-7608-4CDF-9446-26A2330C2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3C50B-30B9-4573-8B37-D842506B6C03}"/>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347220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FDEE-75B9-4F49-BB33-EE7919B0F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39A74-C213-4135-AC66-10E1A4821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FC295-D2BA-4C45-B9C0-5A390F25AB5D}"/>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a:extLst>
              <a:ext uri="{FF2B5EF4-FFF2-40B4-BE49-F238E27FC236}">
                <a16:creationId xmlns:a16="http://schemas.microsoft.com/office/drawing/2014/main" id="{208AF9A8-5619-4615-933E-3675DFEC6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FB9F1-E258-48EA-9B0B-F401FA0ABF7F}"/>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322243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4B3F-2700-4E4A-86B2-9F24EF3D72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59F6F2-8E28-4808-AB91-28D3F79551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0AAEB8-1275-4858-8847-059932CFD76A}"/>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5" name="Footer Placeholder 4">
            <a:extLst>
              <a:ext uri="{FF2B5EF4-FFF2-40B4-BE49-F238E27FC236}">
                <a16:creationId xmlns:a16="http://schemas.microsoft.com/office/drawing/2014/main" id="{6D25EDB3-A72A-43A9-9AAC-6EE564DC4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99CE5-27B7-4514-8FF5-8D41C9B6F25B}"/>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325105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D7E7-07AC-4BE2-9465-66A4EE477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2EB16-4E84-4DF0-AF7C-93EB6613FF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8D4CEE-489B-4527-A84F-0EA78FA487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0C4EA6-871F-4FB8-81F1-4838632E20E3}"/>
              </a:ext>
            </a:extLst>
          </p:cNvPr>
          <p:cNvSpPr>
            <a:spLocks noGrp="1"/>
          </p:cNvSpPr>
          <p:nvPr>
            <p:ph type="dt" sz="half" idx="10"/>
          </p:nvPr>
        </p:nvSpPr>
        <p:spPr/>
        <p:txBody>
          <a:bodyPr/>
          <a:lstStyle/>
          <a:p>
            <a:fld id="{7E84321C-B5EA-452B-8A72-5237043A6794}" type="datetimeFigureOut">
              <a:rPr lang="en-US" smtClean="0"/>
              <a:t>3/11/2025</a:t>
            </a:fld>
            <a:endParaRPr lang="en-US"/>
          </a:p>
        </p:txBody>
      </p:sp>
      <p:sp>
        <p:nvSpPr>
          <p:cNvPr id="6" name="Footer Placeholder 5">
            <a:extLst>
              <a:ext uri="{FF2B5EF4-FFF2-40B4-BE49-F238E27FC236}">
                <a16:creationId xmlns:a16="http://schemas.microsoft.com/office/drawing/2014/main" id="{8125E4F9-FDC4-4928-8847-DFD8DFDB3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E782E-8D1B-4C19-8034-8ADAFE64FEC3}"/>
              </a:ext>
            </a:extLst>
          </p:cNvPr>
          <p:cNvSpPr>
            <a:spLocks noGrp="1"/>
          </p:cNvSpPr>
          <p:nvPr>
            <p:ph type="sldNum" sz="quarter" idx="12"/>
          </p:nvPr>
        </p:nvSpPr>
        <p:spPr/>
        <p:txBody>
          <a:bodyPr/>
          <a:lstStyle/>
          <a:p>
            <a:fld id="{E1C5C1E2-E649-42D5-A8F9-953F3EACDA35}" type="slidenum">
              <a:rPr lang="en-US" smtClean="0"/>
              <a:t>‹#›</a:t>
            </a:fld>
            <a:endParaRPr lang="en-US"/>
          </a:p>
        </p:txBody>
      </p:sp>
    </p:spTree>
    <p:extLst>
      <p:ext uri="{BB962C8B-B14F-4D97-AF65-F5344CB8AC3E}">
        <p14:creationId xmlns:p14="http://schemas.microsoft.com/office/powerpoint/2010/main" val="131838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53633" y="471932"/>
            <a:ext cx="8084733" cy="1589405"/>
          </a:xfrm>
          <a:prstGeom prst="rect">
            <a:avLst/>
          </a:prstGeom>
        </p:spPr>
        <p:txBody>
          <a:bodyPr wrap="square" lIns="0" tIns="0" rIns="0" bIns="0">
            <a:spAutoFit/>
          </a:bodyPr>
          <a:lstStyle>
            <a:lvl1pPr>
              <a:defRPr sz="5400" b="1" i="0">
                <a:solidFill>
                  <a:schemeClr val="tx1"/>
                </a:solidFill>
                <a:latin typeface="Arial"/>
                <a:cs typeface="Arial"/>
              </a:defRPr>
            </a:lvl1pPr>
          </a:lstStyle>
          <a:p>
            <a:endParaRPr/>
          </a:p>
        </p:txBody>
      </p:sp>
      <p:sp>
        <p:nvSpPr>
          <p:cNvPr id="3" name="Holder 3"/>
          <p:cNvSpPr>
            <a:spLocks noGrp="1"/>
          </p:cNvSpPr>
          <p:nvPr>
            <p:ph type="body" idx="1"/>
          </p:nvPr>
        </p:nvSpPr>
        <p:spPr>
          <a:xfrm>
            <a:off x="1800268" y="2703067"/>
            <a:ext cx="8591463" cy="3353435"/>
          </a:xfrm>
          <a:prstGeom prst="rect">
            <a:avLst/>
          </a:prstGeom>
        </p:spPr>
        <p:txBody>
          <a:bodyPr wrap="square" lIns="0" tIns="0" rIns="0" bIns="0">
            <a:spAutoFit/>
          </a:bodyPr>
          <a:lstStyle>
            <a:lvl1pPr>
              <a:defRPr sz="19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6" name="Holder 6"/>
          <p:cNvSpPr>
            <a:spLocks noGrp="1"/>
          </p:cNvSpPr>
          <p:nvPr>
            <p:ph type="sldNum" sz="quarter" idx="7"/>
          </p:nvPr>
        </p:nvSpPr>
        <p:spPr>
          <a:xfrm>
            <a:off x="11943588" y="6551706"/>
            <a:ext cx="163829" cy="182879"/>
          </a:xfrm>
          <a:prstGeom prst="rect">
            <a:avLst/>
          </a:prstGeom>
        </p:spPr>
        <p:txBody>
          <a:bodyPr wrap="square" lIns="0" tIns="0" rIns="0" bIns="0">
            <a:spAutoFit/>
          </a:bodyPr>
          <a:lstStyle>
            <a:lvl1pPr>
              <a:defRPr sz="1100" b="0" i="0">
                <a:solidFill>
                  <a:srgbClr val="7E7E7E"/>
                </a:solidFill>
                <a:latin typeface="Arial"/>
                <a:cs typeface="Arial"/>
              </a:defRPr>
            </a:lvl1pPr>
          </a:lstStyle>
          <a:p>
            <a:pPr marL="34925">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FEC86-4495-4FB7-90B7-842D07659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9D55DF-6D00-458D-BD54-164667D73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7A468-5E5E-4698-A065-8B3B28E18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3/11/2025</a:t>
            </a:fld>
            <a:endParaRPr lang="en-US"/>
          </a:p>
        </p:txBody>
      </p:sp>
      <p:sp>
        <p:nvSpPr>
          <p:cNvPr id="5" name="Footer Placeholder 4">
            <a:extLst>
              <a:ext uri="{FF2B5EF4-FFF2-40B4-BE49-F238E27FC236}">
                <a16:creationId xmlns:a16="http://schemas.microsoft.com/office/drawing/2014/main" id="{12EB28AF-74B0-4CD8-995D-CB9AF760A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4FF2B9-C0F5-4B81-B5A4-D3AEF215E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4925">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8646720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4.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rugfreeconstruction.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rugfreeconstructi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4E4D8-5E48-4C79-86B4-AD2D8800D5AC}"/>
              </a:ext>
            </a:extLst>
          </p:cNvPr>
          <p:cNvSpPr txBox="1"/>
          <p:nvPr/>
        </p:nvSpPr>
        <p:spPr>
          <a:xfrm>
            <a:off x="2362200" y="2286000"/>
            <a:ext cx="7734299" cy="3870290"/>
          </a:xfrm>
          <a:prstGeom prst="rect">
            <a:avLst/>
          </a:prstGeom>
          <a:noFill/>
        </p:spPr>
        <p:txBody>
          <a:bodyPr wrap="square" lIns="68580" tIns="34290" rIns="68580" bIns="34290" anchor="t">
            <a:spAutoFit/>
          </a:bodyPr>
          <a:lstStyle/>
          <a:p>
            <a:pPr algn="ctr" defTabSz="257175">
              <a:defRPr/>
            </a:pPr>
            <a:r>
              <a:rPr lang="en-US" sz="4400" b="1" dirty="0">
                <a:solidFill>
                  <a:prstClr val="black"/>
                </a:solidFill>
                <a:latin typeface="Calibri" panose="020F0502020204030204"/>
              </a:rPr>
              <a:t>New Hire Training</a:t>
            </a:r>
          </a:p>
          <a:p>
            <a:pPr algn="ctr" defTabSz="257175">
              <a:defRPr/>
            </a:pPr>
            <a:endParaRPr lang="en-US" sz="4400" b="1" dirty="0">
              <a:solidFill>
                <a:prstClr val="black"/>
              </a:solidFill>
              <a:latin typeface="Calibri" panose="020F0502020204030204"/>
            </a:endParaRPr>
          </a:p>
          <a:p>
            <a:pPr algn="ctr" defTabSz="257175">
              <a:defRPr/>
            </a:pPr>
            <a:r>
              <a:rPr lang="en-US" sz="4400" b="1" dirty="0">
                <a:solidFill>
                  <a:prstClr val="black"/>
                </a:solidFill>
                <a:latin typeface="Calibri" panose="020F0502020204030204"/>
              </a:rPr>
              <a:t>Accident Reporting/Forms/Workers Compensation</a:t>
            </a:r>
          </a:p>
          <a:p>
            <a:pPr algn="ctr" defTabSz="192881">
              <a:defRPr/>
            </a:pPr>
            <a:endParaRPr lang="en-US" sz="2700" b="1"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86C41278-B843-44CB-847A-E0AD8E3272E1}"/>
              </a:ext>
            </a:extLst>
          </p:cNvPr>
          <p:cNvPicPr>
            <a:picLocks noChangeAspect="1"/>
          </p:cNvPicPr>
          <p:nvPr/>
        </p:nvPicPr>
        <p:blipFill>
          <a:blip r:embed="rId2"/>
          <a:stretch>
            <a:fillRect/>
          </a:stretch>
        </p:blipFill>
        <p:spPr>
          <a:xfrm>
            <a:off x="4903181" y="720822"/>
            <a:ext cx="2385638" cy="700677"/>
          </a:xfrm>
          <a:prstGeom prst="rect">
            <a:avLst/>
          </a:prstGeom>
        </p:spPr>
      </p:pic>
    </p:spTree>
    <p:extLst>
      <p:ext uri="{BB962C8B-B14F-4D97-AF65-F5344CB8AC3E}">
        <p14:creationId xmlns:p14="http://schemas.microsoft.com/office/powerpoint/2010/main" val="384293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3633" y="959417"/>
            <a:ext cx="8084733" cy="1589405"/>
          </a:xfrm>
          <a:prstGeom prst="rect">
            <a:avLst/>
          </a:prstGeom>
        </p:spPr>
        <p:txBody>
          <a:bodyPr vert="horz" wrap="square" lIns="0" tIns="106045" rIns="0" bIns="0" rtlCol="0">
            <a:spAutoFit/>
          </a:bodyPr>
          <a:lstStyle/>
          <a:p>
            <a:pPr marL="3335020" marR="5080">
              <a:lnSpc>
                <a:spcPts val="5830"/>
              </a:lnSpc>
              <a:spcBef>
                <a:spcPts val="835"/>
              </a:spcBef>
            </a:pPr>
            <a:r>
              <a:rPr spc="-10" dirty="0"/>
              <a:t>The</a:t>
            </a:r>
            <a:r>
              <a:rPr spc="-210" dirty="0"/>
              <a:t> </a:t>
            </a:r>
            <a:r>
              <a:rPr spc="-5" dirty="0"/>
              <a:t>Aim</a:t>
            </a:r>
            <a:r>
              <a:rPr spc="-15" dirty="0"/>
              <a:t> </a:t>
            </a:r>
            <a:r>
              <a:rPr spc="-5" dirty="0"/>
              <a:t>of</a:t>
            </a:r>
            <a:r>
              <a:rPr spc="-15" dirty="0"/>
              <a:t> </a:t>
            </a:r>
            <a:r>
              <a:rPr spc="-10" dirty="0"/>
              <a:t>the </a:t>
            </a:r>
            <a:r>
              <a:rPr spc="-1485" dirty="0"/>
              <a:t> </a:t>
            </a:r>
            <a:r>
              <a:rPr spc="-5" dirty="0"/>
              <a:t>Investigation</a:t>
            </a:r>
          </a:p>
        </p:txBody>
      </p:sp>
      <p:pic>
        <p:nvPicPr>
          <p:cNvPr id="3" name="object 3"/>
          <p:cNvPicPr/>
          <p:nvPr/>
        </p:nvPicPr>
        <p:blipFill>
          <a:blip r:embed="rId3" cstate="print"/>
          <a:stretch>
            <a:fillRect/>
          </a:stretch>
        </p:blipFill>
        <p:spPr>
          <a:xfrm>
            <a:off x="37214" y="2"/>
            <a:ext cx="4657305" cy="6857998"/>
          </a:xfrm>
          <a:prstGeom prst="rect">
            <a:avLst/>
          </a:prstGeom>
        </p:spPr>
      </p:pic>
      <p:grpSp>
        <p:nvGrpSpPr>
          <p:cNvPr id="4" name="object 4"/>
          <p:cNvGrpSpPr/>
          <p:nvPr/>
        </p:nvGrpSpPr>
        <p:grpSpPr>
          <a:xfrm>
            <a:off x="5398730" y="2667000"/>
            <a:ext cx="4288790" cy="90805"/>
            <a:chOff x="5276494" y="2333345"/>
            <a:chExt cx="4288790" cy="90805"/>
          </a:xfrm>
        </p:grpSpPr>
        <p:sp>
          <p:nvSpPr>
            <p:cNvPr id="5" name="object 5"/>
            <p:cNvSpPr/>
            <p:nvPr/>
          </p:nvSpPr>
          <p:spPr>
            <a:xfrm>
              <a:off x="5298591" y="2362082"/>
              <a:ext cx="4243705" cy="48895"/>
            </a:xfrm>
            <a:custGeom>
              <a:avLst/>
              <a:gdLst/>
              <a:ahLst/>
              <a:cxnLst/>
              <a:rect l="l" t="t" r="r" b="b"/>
              <a:pathLst>
                <a:path w="4243705" h="48894">
                  <a:moveTo>
                    <a:pt x="2872035" y="21953"/>
                  </a:moveTo>
                  <a:lnTo>
                    <a:pt x="2038338" y="21953"/>
                  </a:lnTo>
                  <a:lnTo>
                    <a:pt x="2084537" y="23225"/>
                  </a:lnTo>
                  <a:lnTo>
                    <a:pt x="2141865" y="26477"/>
                  </a:lnTo>
                  <a:lnTo>
                    <a:pt x="2155111" y="27533"/>
                  </a:lnTo>
                  <a:lnTo>
                    <a:pt x="2276393" y="37495"/>
                  </a:lnTo>
                  <a:lnTo>
                    <a:pt x="2333879" y="41715"/>
                  </a:lnTo>
                  <a:lnTo>
                    <a:pt x="2386144" y="44863"/>
                  </a:lnTo>
                  <a:lnTo>
                    <a:pt x="2434194" y="47020"/>
                  </a:lnTo>
                  <a:lnTo>
                    <a:pt x="2479030" y="48268"/>
                  </a:lnTo>
                  <a:lnTo>
                    <a:pt x="2521659" y="48689"/>
                  </a:lnTo>
                  <a:lnTo>
                    <a:pt x="2563083" y="48366"/>
                  </a:lnTo>
                  <a:lnTo>
                    <a:pt x="2604306" y="47379"/>
                  </a:lnTo>
                  <a:lnTo>
                    <a:pt x="2690166" y="43744"/>
                  </a:lnTo>
                  <a:lnTo>
                    <a:pt x="2965805" y="29342"/>
                  </a:lnTo>
                  <a:lnTo>
                    <a:pt x="3023909" y="27524"/>
                  </a:lnTo>
                  <a:lnTo>
                    <a:pt x="3078485" y="26534"/>
                  </a:lnTo>
                  <a:lnTo>
                    <a:pt x="3776245" y="26238"/>
                  </a:lnTo>
                  <a:lnTo>
                    <a:pt x="3791218" y="25658"/>
                  </a:lnTo>
                  <a:lnTo>
                    <a:pt x="3767500" y="25658"/>
                  </a:lnTo>
                  <a:lnTo>
                    <a:pt x="3712546" y="25099"/>
                  </a:lnTo>
                  <a:lnTo>
                    <a:pt x="3655292" y="23755"/>
                  </a:lnTo>
                  <a:lnTo>
                    <a:pt x="3614679" y="22228"/>
                  </a:lnTo>
                  <a:lnTo>
                    <a:pt x="2883464" y="22228"/>
                  </a:lnTo>
                  <a:lnTo>
                    <a:pt x="2872035" y="21953"/>
                  </a:lnTo>
                  <a:close/>
                </a:path>
                <a:path w="4243705" h="48894">
                  <a:moveTo>
                    <a:pt x="808161" y="1801"/>
                  </a:moveTo>
                  <a:lnTo>
                    <a:pt x="764932" y="2008"/>
                  </a:lnTo>
                  <a:lnTo>
                    <a:pt x="717654" y="3376"/>
                  </a:lnTo>
                  <a:lnTo>
                    <a:pt x="663337" y="5845"/>
                  </a:lnTo>
                  <a:lnTo>
                    <a:pt x="457426" y="17420"/>
                  </a:lnTo>
                  <a:lnTo>
                    <a:pt x="441868" y="18243"/>
                  </a:lnTo>
                  <a:lnTo>
                    <a:pt x="390702" y="20770"/>
                  </a:lnTo>
                  <a:lnTo>
                    <a:pt x="343191" y="22746"/>
                  </a:lnTo>
                  <a:lnTo>
                    <a:pt x="380344" y="24123"/>
                  </a:lnTo>
                  <a:lnTo>
                    <a:pt x="447869" y="27533"/>
                  </a:lnTo>
                  <a:lnTo>
                    <a:pt x="586796" y="36156"/>
                  </a:lnTo>
                  <a:lnTo>
                    <a:pt x="643534" y="38916"/>
                  </a:lnTo>
                  <a:lnTo>
                    <a:pt x="693714" y="40557"/>
                  </a:lnTo>
                  <a:lnTo>
                    <a:pt x="739221" y="41235"/>
                  </a:lnTo>
                  <a:lnTo>
                    <a:pt x="781941" y="41107"/>
                  </a:lnTo>
                  <a:lnTo>
                    <a:pt x="823759" y="40327"/>
                  </a:lnTo>
                  <a:lnTo>
                    <a:pt x="1348760" y="26476"/>
                  </a:lnTo>
                  <a:lnTo>
                    <a:pt x="1434414" y="25606"/>
                  </a:lnTo>
                  <a:lnTo>
                    <a:pt x="1699428" y="25549"/>
                  </a:lnTo>
                  <a:lnTo>
                    <a:pt x="1654243" y="24575"/>
                  </a:lnTo>
                  <a:lnTo>
                    <a:pt x="1608774" y="22403"/>
                  </a:lnTo>
                  <a:lnTo>
                    <a:pt x="1564610" y="18883"/>
                  </a:lnTo>
                  <a:lnTo>
                    <a:pt x="1559170" y="18243"/>
                  </a:lnTo>
                  <a:lnTo>
                    <a:pt x="1109749" y="18243"/>
                  </a:lnTo>
                  <a:lnTo>
                    <a:pt x="1055610" y="17417"/>
                  </a:lnTo>
                  <a:lnTo>
                    <a:pt x="1000443" y="13833"/>
                  </a:lnTo>
                  <a:lnTo>
                    <a:pt x="943484" y="8772"/>
                  </a:lnTo>
                  <a:lnTo>
                    <a:pt x="894445" y="5121"/>
                  </a:lnTo>
                  <a:lnTo>
                    <a:pt x="850335" y="2818"/>
                  </a:lnTo>
                  <a:lnTo>
                    <a:pt x="808161" y="1801"/>
                  </a:lnTo>
                  <a:close/>
                </a:path>
                <a:path w="4243705" h="48894">
                  <a:moveTo>
                    <a:pt x="1699428" y="25549"/>
                  </a:moveTo>
                  <a:lnTo>
                    <a:pt x="1442528" y="25549"/>
                  </a:lnTo>
                  <a:lnTo>
                    <a:pt x="1494960" y="25606"/>
                  </a:lnTo>
                  <a:lnTo>
                    <a:pt x="1567361" y="26477"/>
                  </a:lnTo>
                  <a:lnTo>
                    <a:pt x="1631241" y="28004"/>
                  </a:lnTo>
                  <a:lnTo>
                    <a:pt x="1786119" y="33984"/>
                  </a:lnTo>
                  <a:lnTo>
                    <a:pt x="1828267" y="34143"/>
                  </a:lnTo>
                  <a:lnTo>
                    <a:pt x="1862659" y="33008"/>
                  </a:lnTo>
                  <a:lnTo>
                    <a:pt x="1891656" y="30989"/>
                  </a:lnTo>
                  <a:lnTo>
                    <a:pt x="1929339" y="27308"/>
                  </a:lnTo>
                  <a:lnTo>
                    <a:pt x="1942908" y="25934"/>
                  </a:lnTo>
                  <a:lnTo>
                    <a:pt x="1946802" y="25614"/>
                  </a:lnTo>
                  <a:lnTo>
                    <a:pt x="1749230" y="25614"/>
                  </a:lnTo>
                  <a:lnTo>
                    <a:pt x="1701050" y="25584"/>
                  </a:lnTo>
                  <a:lnTo>
                    <a:pt x="1699428" y="25549"/>
                  </a:lnTo>
                  <a:close/>
                </a:path>
                <a:path w="4243705" h="48894">
                  <a:moveTo>
                    <a:pt x="3776245" y="26238"/>
                  </a:moveTo>
                  <a:lnTo>
                    <a:pt x="3130051" y="26238"/>
                  </a:lnTo>
                  <a:lnTo>
                    <a:pt x="3179129" y="26503"/>
                  </a:lnTo>
                  <a:lnTo>
                    <a:pt x="3496659" y="32859"/>
                  </a:lnTo>
                  <a:lnTo>
                    <a:pt x="3544545" y="32810"/>
                  </a:lnTo>
                  <a:lnTo>
                    <a:pt x="3594621" y="32121"/>
                  </a:lnTo>
                  <a:lnTo>
                    <a:pt x="3770113" y="26476"/>
                  </a:lnTo>
                  <a:lnTo>
                    <a:pt x="3776245" y="26238"/>
                  </a:lnTo>
                  <a:close/>
                </a:path>
                <a:path w="4243705" h="48894">
                  <a:moveTo>
                    <a:pt x="356" y="13833"/>
                  </a:moveTo>
                  <a:lnTo>
                    <a:pt x="110" y="18239"/>
                  </a:lnTo>
                  <a:lnTo>
                    <a:pt x="0" y="22228"/>
                  </a:lnTo>
                  <a:lnTo>
                    <a:pt x="1093" y="24575"/>
                  </a:lnTo>
                  <a:lnTo>
                    <a:pt x="1095" y="24848"/>
                  </a:lnTo>
                  <a:lnTo>
                    <a:pt x="356" y="32121"/>
                  </a:lnTo>
                  <a:lnTo>
                    <a:pt x="37240" y="28246"/>
                  </a:lnTo>
                  <a:lnTo>
                    <a:pt x="76094" y="25074"/>
                  </a:lnTo>
                  <a:lnTo>
                    <a:pt x="111017" y="23038"/>
                  </a:lnTo>
                  <a:lnTo>
                    <a:pt x="85288" y="21642"/>
                  </a:lnTo>
                  <a:lnTo>
                    <a:pt x="42654" y="18239"/>
                  </a:lnTo>
                  <a:lnTo>
                    <a:pt x="356" y="13833"/>
                  </a:lnTo>
                  <a:close/>
                </a:path>
                <a:path w="4243705" h="48894">
                  <a:moveTo>
                    <a:pt x="4243172" y="13833"/>
                  </a:moveTo>
                  <a:lnTo>
                    <a:pt x="4198062" y="14680"/>
                  </a:lnTo>
                  <a:lnTo>
                    <a:pt x="4107879" y="17420"/>
                  </a:lnTo>
                  <a:lnTo>
                    <a:pt x="4025875" y="20415"/>
                  </a:lnTo>
                  <a:lnTo>
                    <a:pt x="4044009" y="20507"/>
                  </a:lnTo>
                  <a:lnTo>
                    <a:pt x="4092482" y="21658"/>
                  </a:lnTo>
                  <a:lnTo>
                    <a:pt x="4141653" y="23873"/>
                  </a:lnTo>
                  <a:lnTo>
                    <a:pt x="4191879" y="27316"/>
                  </a:lnTo>
                  <a:lnTo>
                    <a:pt x="4243172" y="32121"/>
                  </a:lnTo>
                  <a:lnTo>
                    <a:pt x="4243045" y="25214"/>
                  </a:lnTo>
                  <a:lnTo>
                    <a:pt x="4242799" y="21331"/>
                  </a:lnTo>
                  <a:lnTo>
                    <a:pt x="4242906" y="17417"/>
                  </a:lnTo>
                  <a:lnTo>
                    <a:pt x="4243172" y="13833"/>
                  </a:lnTo>
                  <a:close/>
                </a:path>
                <a:path w="4243705" h="48894">
                  <a:moveTo>
                    <a:pt x="3792560" y="25606"/>
                  </a:moveTo>
                  <a:lnTo>
                    <a:pt x="3767500" y="25658"/>
                  </a:lnTo>
                  <a:lnTo>
                    <a:pt x="3791218" y="25658"/>
                  </a:lnTo>
                  <a:lnTo>
                    <a:pt x="3792560" y="25606"/>
                  </a:lnTo>
                  <a:close/>
                </a:path>
                <a:path w="4243705" h="48894">
                  <a:moveTo>
                    <a:pt x="209788" y="20367"/>
                  </a:moveTo>
                  <a:lnTo>
                    <a:pt x="161837" y="21075"/>
                  </a:lnTo>
                  <a:lnTo>
                    <a:pt x="117449" y="22664"/>
                  </a:lnTo>
                  <a:lnTo>
                    <a:pt x="111017" y="23038"/>
                  </a:lnTo>
                  <a:lnTo>
                    <a:pt x="128177" y="23970"/>
                  </a:lnTo>
                  <a:lnTo>
                    <a:pt x="172566" y="25290"/>
                  </a:lnTo>
                  <a:lnTo>
                    <a:pt x="219371" y="25634"/>
                  </a:lnTo>
                  <a:lnTo>
                    <a:pt x="269504" y="25034"/>
                  </a:lnTo>
                  <a:lnTo>
                    <a:pt x="323881" y="23522"/>
                  </a:lnTo>
                  <a:lnTo>
                    <a:pt x="343191" y="22746"/>
                  </a:lnTo>
                  <a:lnTo>
                    <a:pt x="318511" y="21831"/>
                  </a:lnTo>
                  <a:lnTo>
                    <a:pt x="261836" y="20599"/>
                  </a:lnTo>
                  <a:lnTo>
                    <a:pt x="209788" y="20367"/>
                  </a:lnTo>
                  <a:close/>
                </a:path>
                <a:path w="4243705" h="48894">
                  <a:moveTo>
                    <a:pt x="2559323" y="0"/>
                  </a:moveTo>
                  <a:lnTo>
                    <a:pt x="2508863" y="577"/>
                  </a:lnTo>
                  <a:lnTo>
                    <a:pt x="2456783" y="1845"/>
                  </a:lnTo>
                  <a:lnTo>
                    <a:pt x="2014309" y="17420"/>
                  </a:lnTo>
                  <a:lnTo>
                    <a:pt x="1925906" y="20770"/>
                  </a:lnTo>
                  <a:lnTo>
                    <a:pt x="1798817" y="24848"/>
                  </a:lnTo>
                  <a:lnTo>
                    <a:pt x="1749230" y="25614"/>
                  </a:lnTo>
                  <a:lnTo>
                    <a:pt x="1946907" y="25606"/>
                  </a:lnTo>
                  <a:lnTo>
                    <a:pt x="1969884" y="23718"/>
                  </a:lnTo>
                  <a:lnTo>
                    <a:pt x="2000907" y="22254"/>
                  </a:lnTo>
                  <a:lnTo>
                    <a:pt x="2872035" y="21953"/>
                  </a:lnTo>
                  <a:lnTo>
                    <a:pt x="2846099" y="21331"/>
                  </a:lnTo>
                  <a:lnTo>
                    <a:pt x="2810470" y="18648"/>
                  </a:lnTo>
                  <a:lnTo>
                    <a:pt x="2801751" y="17417"/>
                  </a:lnTo>
                  <a:lnTo>
                    <a:pt x="2738707" y="8233"/>
                  </a:lnTo>
                  <a:lnTo>
                    <a:pt x="2697855" y="4231"/>
                  </a:lnTo>
                  <a:lnTo>
                    <a:pt x="2654133" y="1645"/>
                  </a:lnTo>
                  <a:lnTo>
                    <a:pt x="2607851" y="295"/>
                  </a:lnTo>
                  <a:lnTo>
                    <a:pt x="2559323" y="0"/>
                  </a:lnTo>
                  <a:close/>
                </a:path>
                <a:path w="4243705" h="48894">
                  <a:moveTo>
                    <a:pt x="3995965" y="20262"/>
                  </a:moveTo>
                  <a:lnTo>
                    <a:pt x="3947995" y="20770"/>
                  </a:lnTo>
                  <a:lnTo>
                    <a:pt x="3900082" y="21866"/>
                  </a:lnTo>
                  <a:lnTo>
                    <a:pt x="3792560" y="25606"/>
                  </a:lnTo>
                  <a:lnTo>
                    <a:pt x="3820394" y="25548"/>
                  </a:lnTo>
                  <a:lnTo>
                    <a:pt x="3920958" y="23792"/>
                  </a:lnTo>
                  <a:lnTo>
                    <a:pt x="4016201" y="20768"/>
                  </a:lnTo>
                  <a:lnTo>
                    <a:pt x="4025875" y="20415"/>
                  </a:lnTo>
                  <a:lnTo>
                    <a:pt x="3995965" y="20262"/>
                  </a:lnTo>
                  <a:close/>
                </a:path>
                <a:path w="4243705" h="48894">
                  <a:moveTo>
                    <a:pt x="3269327" y="6913"/>
                  </a:moveTo>
                  <a:lnTo>
                    <a:pt x="3210737" y="7766"/>
                  </a:lnTo>
                  <a:lnTo>
                    <a:pt x="3155514" y="9618"/>
                  </a:lnTo>
                  <a:lnTo>
                    <a:pt x="3103454" y="12121"/>
                  </a:lnTo>
                  <a:lnTo>
                    <a:pt x="3012549" y="17420"/>
                  </a:lnTo>
                  <a:lnTo>
                    <a:pt x="2997800" y="18243"/>
                  </a:lnTo>
                  <a:lnTo>
                    <a:pt x="2964214" y="20060"/>
                  </a:lnTo>
                  <a:lnTo>
                    <a:pt x="2922767" y="21688"/>
                  </a:lnTo>
                  <a:lnTo>
                    <a:pt x="2883464" y="22228"/>
                  </a:lnTo>
                  <a:lnTo>
                    <a:pt x="3614679" y="22228"/>
                  </a:lnTo>
                  <a:lnTo>
                    <a:pt x="3595499" y="21507"/>
                  </a:lnTo>
                  <a:lnTo>
                    <a:pt x="3532929" y="18239"/>
                  </a:lnTo>
                  <a:lnTo>
                    <a:pt x="3520693" y="17417"/>
                  </a:lnTo>
                  <a:lnTo>
                    <a:pt x="3397426" y="9598"/>
                  </a:lnTo>
                  <a:lnTo>
                    <a:pt x="3331489" y="7408"/>
                  </a:lnTo>
                  <a:lnTo>
                    <a:pt x="3269327" y="6913"/>
                  </a:lnTo>
                  <a:close/>
                </a:path>
                <a:path w="4243705" h="48894">
                  <a:moveTo>
                    <a:pt x="1420399" y="6472"/>
                  </a:moveTo>
                  <a:lnTo>
                    <a:pt x="1369653" y="6747"/>
                  </a:lnTo>
                  <a:lnTo>
                    <a:pt x="1318671" y="8677"/>
                  </a:lnTo>
                  <a:lnTo>
                    <a:pt x="1215473" y="14562"/>
                  </a:lnTo>
                  <a:lnTo>
                    <a:pt x="1162993" y="17046"/>
                  </a:lnTo>
                  <a:lnTo>
                    <a:pt x="1109749" y="18243"/>
                  </a:lnTo>
                  <a:lnTo>
                    <a:pt x="1559170" y="18243"/>
                  </a:lnTo>
                  <a:lnTo>
                    <a:pt x="1521714" y="13833"/>
                  </a:lnTo>
                  <a:lnTo>
                    <a:pt x="1471043" y="8589"/>
                  </a:lnTo>
                  <a:lnTo>
                    <a:pt x="1420399" y="6472"/>
                  </a:lnTo>
                  <a:close/>
                </a:path>
              </a:pathLst>
            </a:custGeom>
            <a:solidFill>
              <a:srgbClr val="EC7C30"/>
            </a:solidFill>
          </p:spPr>
          <p:txBody>
            <a:bodyPr wrap="square" lIns="0" tIns="0" rIns="0" bIns="0" rtlCol="0"/>
            <a:lstStyle/>
            <a:p>
              <a:endParaRPr/>
            </a:p>
          </p:txBody>
        </p:sp>
        <p:sp>
          <p:nvSpPr>
            <p:cNvPr id="6" name="object 6"/>
            <p:cNvSpPr/>
            <p:nvPr/>
          </p:nvSpPr>
          <p:spPr>
            <a:xfrm>
              <a:off x="5298719" y="2355570"/>
              <a:ext cx="4244340" cy="46355"/>
            </a:xfrm>
            <a:custGeom>
              <a:avLst/>
              <a:gdLst/>
              <a:ahLst/>
              <a:cxnLst/>
              <a:rect l="l" t="t" r="r" b="b"/>
              <a:pathLst>
                <a:path w="4244340" h="46355">
                  <a:moveTo>
                    <a:pt x="228" y="20345"/>
                  </a:moveTo>
                  <a:lnTo>
                    <a:pt x="67198" y="14216"/>
                  </a:lnTo>
                  <a:lnTo>
                    <a:pt x="126946" y="9787"/>
                  </a:lnTo>
                  <a:lnTo>
                    <a:pt x="181093" y="6984"/>
                  </a:lnTo>
                  <a:lnTo>
                    <a:pt x="231258" y="5738"/>
                  </a:lnTo>
                  <a:lnTo>
                    <a:pt x="279061" y="5977"/>
                  </a:lnTo>
                  <a:lnTo>
                    <a:pt x="326123" y="7628"/>
                  </a:lnTo>
                  <a:lnTo>
                    <a:pt x="374063" y="10621"/>
                  </a:lnTo>
                  <a:lnTo>
                    <a:pt x="424501" y="14884"/>
                  </a:lnTo>
                  <a:lnTo>
                    <a:pt x="479056" y="20345"/>
                  </a:lnTo>
                  <a:lnTo>
                    <a:pt x="530710" y="24172"/>
                  </a:lnTo>
                  <a:lnTo>
                    <a:pt x="582536" y="25261"/>
                  </a:lnTo>
                  <a:lnTo>
                    <a:pt x="634154" y="24318"/>
                  </a:lnTo>
                  <a:lnTo>
                    <a:pt x="685186" y="22053"/>
                  </a:lnTo>
                  <a:lnTo>
                    <a:pt x="735255" y="19173"/>
                  </a:lnTo>
                  <a:lnTo>
                    <a:pt x="783981" y="16387"/>
                  </a:lnTo>
                  <a:lnTo>
                    <a:pt x="830987" y="14403"/>
                  </a:lnTo>
                  <a:lnTo>
                    <a:pt x="875894" y="13929"/>
                  </a:lnTo>
                  <a:lnTo>
                    <a:pt x="918323" y="15674"/>
                  </a:lnTo>
                  <a:lnTo>
                    <a:pt x="957897" y="20345"/>
                  </a:lnTo>
                  <a:lnTo>
                    <a:pt x="994631" y="25697"/>
                  </a:lnTo>
                  <a:lnTo>
                    <a:pt x="1035450" y="30137"/>
                  </a:lnTo>
                  <a:lnTo>
                    <a:pt x="1079960" y="33611"/>
                  </a:lnTo>
                  <a:lnTo>
                    <a:pt x="1127767" y="36067"/>
                  </a:lnTo>
                  <a:lnTo>
                    <a:pt x="1178475" y="37453"/>
                  </a:lnTo>
                  <a:lnTo>
                    <a:pt x="1231691" y="37716"/>
                  </a:lnTo>
                  <a:lnTo>
                    <a:pt x="1287021" y="36803"/>
                  </a:lnTo>
                  <a:lnTo>
                    <a:pt x="1344070" y="34662"/>
                  </a:lnTo>
                  <a:lnTo>
                    <a:pt x="1402443" y="31240"/>
                  </a:lnTo>
                  <a:lnTo>
                    <a:pt x="1461747" y="26486"/>
                  </a:lnTo>
                  <a:lnTo>
                    <a:pt x="1521586" y="20345"/>
                  </a:lnTo>
                  <a:lnTo>
                    <a:pt x="1568844" y="15289"/>
                  </a:lnTo>
                  <a:lnTo>
                    <a:pt x="1616380" y="10906"/>
                  </a:lnTo>
                  <a:lnTo>
                    <a:pt x="1664206" y="7222"/>
                  </a:lnTo>
                  <a:lnTo>
                    <a:pt x="1712333" y="4263"/>
                  </a:lnTo>
                  <a:lnTo>
                    <a:pt x="1760771" y="2055"/>
                  </a:lnTo>
                  <a:lnTo>
                    <a:pt x="1809532" y="625"/>
                  </a:lnTo>
                  <a:lnTo>
                    <a:pt x="1858627" y="0"/>
                  </a:lnTo>
                  <a:lnTo>
                    <a:pt x="1908067" y="204"/>
                  </a:lnTo>
                  <a:lnTo>
                    <a:pt x="1957862" y="1265"/>
                  </a:lnTo>
                  <a:lnTo>
                    <a:pt x="2008023" y="3210"/>
                  </a:lnTo>
                  <a:lnTo>
                    <a:pt x="2058563" y="6064"/>
                  </a:lnTo>
                  <a:lnTo>
                    <a:pt x="2109490" y="9853"/>
                  </a:lnTo>
                  <a:lnTo>
                    <a:pt x="2160818" y="14605"/>
                  </a:lnTo>
                  <a:lnTo>
                    <a:pt x="2212555" y="20345"/>
                  </a:lnTo>
                  <a:lnTo>
                    <a:pt x="2281327" y="27295"/>
                  </a:lnTo>
                  <a:lnTo>
                    <a:pt x="2343035" y="31071"/>
                  </a:lnTo>
                  <a:lnTo>
                    <a:pt x="2398939" y="32286"/>
                  </a:lnTo>
                  <a:lnTo>
                    <a:pt x="2450303" y="31548"/>
                  </a:lnTo>
                  <a:lnTo>
                    <a:pt x="2498388" y="29470"/>
                  </a:lnTo>
                  <a:lnTo>
                    <a:pt x="2544457" y="26662"/>
                  </a:lnTo>
                  <a:lnTo>
                    <a:pt x="2589772" y="23734"/>
                  </a:lnTo>
                  <a:lnTo>
                    <a:pt x="2635595" y="21298"/>
                  </a:lnTo>
                  <a:lnTo>
                    <a:pt x="2683188" y="19965"/>
                  </a:lnTo>
                  <a:lnTo>
                    <a:pt x="2733814" y="20345"/>
                  </a:lnTo>
                  <a:lnTo>
                    <a:pt x="2786714" y="21149"/>
                  </a:lnTo>
                  <a:lnTo>
                    <a:pt x="2840119" y="20901"/>
                  </a:lnTo>
                  <a:lnTo>
                    <a:pt x="2893775" y="19927"/>
                  </a:lnTo>
                  <a:lnTo>
                    <a:pt x="2947429" y="18556"/>
                  </a:lnTo>
                  <a:lnTo>
                    <a:pt x="3000825" y="17116"/>
                  </a:lnTo>
                  <a:lnTo>
                    <a:pt x="3053712" y="15934"/>
                  </a:lnTo>
                  <a:lnTo>
                    <a:pt x="3105833" y="15338"/>
                  </a:lnTo>
                  <a:lnTo>
                    <a:pt x="3156937" y="15656"/>
                  </a:lnTo>
                  <a:lnTo>
                    <a:pt x="3206768" y="17216"/>
                  </a:lnTo>
                  <a:lnTo>
                    <a:pt x="3255073" y="20345"/>
                  </a:lnTo>
                  <a:lnTo>
                    <a:pt x="3283338" y="22166"/>
                  </a:lnTo>
                  <a:lnTo>
                    <a:pt x="3317763" y="23434"/>
                  </a:lnTo>
                  <a:lnTo>
                    <a:pt x="3357727" y="24212"/>
                  </a:lnTo>
                  <a:lnTo>
                    <a:pt x="3402607" y="24562"/>
                  </a:lnTo>
                  <a:lnTo>
                    <a:pt x="3451783" y="24544"/>
                  </a:lnTo>
                  <a:lnTo>
                    <a:pt x="3504632" y="24221"/>
                  </a:lnTo>
                  <a:lnTo>
                    <a:pt x="3560532" y="23654"/>
                  </a:lnTo>
                  <a:lnTo>
                    <a:pt x="3618862" y="22906"/>
                  </a:lnTo>
                  <a:lnTo>
                    <a:pt x="3679001" y="22038"/>
                  </a:lnTo>
                  <a:lnTo>
                    <a:pt x="3740325" y="21112"/>
                  </a:lnTo>
                  <a:lnTo>
                    <a:pt x="3802215" y="20189"/>
                  </a:lnTo>
                  <a:lnTo>
                    <a:pt x="3864047" y="19331"/>
                  </a:lnTo>
                  <a:lnTo>
                    <a:pt x="3925200" y="18601"/>
                  </a:lnTo>
                  <a:lnTo>
                    <a:pt x="3985052" y="18059"/>
                  </a:lnTo>
                  <a:lnTo>
                    <a:pt x="4042982" y="17768"/>
                  </a:lnTo>
                  <a:lnTo>
                    <a:pt x="4098368" y="17790"/>
                  </a:lnTo>
                  <a:lnTo>
                    <a:pt x="4150588" y="18185"/>
                  </a:lnTo>
                  <a:lnTo>
                    <a:pt x="4199021" y="19016"/>
                  </a:lnTo>
                  <a:lnTo>
                    <a:pt x="4243044" y="20345"/>
                  </a:lnTo>
                  <a:lnTo>
                    <a:pt x="4243933" y="29324"/>
                  </a:lnTo>
                  <a:lnTo>
                    <a:pt x="4242498" y="29705"/>
                  </a:lnTo>
                  <a:lnTo>
                    <a:pt x="4243044" y="38633"/>
                  </a:lnTo>
                  <a:lnTo>
                    <a:pt x="4200957" y="40932"/>
                  </a:lnTo>
                  <a:lnTo>
                    <a:pt x="4159606" y="42005"/>
                  </a:lnTo>
                  <a:lnTo>
                    <a:pt x="4118435" y="42081"/>
                  </a:lnTo>
                  <a:lnTo>
                    <a:pt x="4076890" y="41390"/>
                  </a:lnTo>
                  <a:lnTo>
                    <a:pt x="4034414" y="40162"/>
                  </a:lnTo>
                  <a:lnTo>
                    <a:pt x="3990453" y="38629"/>
                  </a:lnTo>
                  <a:lnTo>
                    <a:pt x="3944451" y="37018"/>
                  </a:lnTo>
                  <a:lnTo>
                    <a:pt x="3895853" y="35561"/>
                  </a:lnTo>
                  <a:lnTo>
                    <a:pt x="3844104" y="34488"/>
                  </a:lnTo>
                  <a:lnTo>
                    <a:pt x="3788649" y="34029"/>
                  </a:lnTo>
                  <a:lnTo>
                    <a:pt x="3728933" y="34413"/>
                  </a:lnTo>
                  <a:lnTo>
                    <a:pt x="3664399" y="35871"/>
                  </a:lnTo>
                  <a:lnTo>
                    <a:pt x="3594493" y="38633"/>
                  </a:lnTo>
                  <a:lnTo>
                    <a:pt x="3522695" y="41385"/>
                  </a:lnTo>
                  <a:lnTo>
                    <a:pt x="3463491" y="42339"/>
                  </a:lnTo>
                  <a:lnTo>
                    <a:pt x="3414648" y="41883"/>
                  </a:lnTo>
                  <a:lnTo>
                    <a:pt x="3373937" y="40408"/>
                  </a:lnTo>
                  <a:lnTo>
                    <a:pt x="3339126" y="38303"/>
                  </a:lnTo>
                  <a:lnTo>
                    <a:pt x="3307984" y="35956"/>
                  </a:lnTo>
                  <a:lnTo>
                    <a:pt x="3278280" y="33759"/>
                  </a:lnTo>
                  <a:lnTo>
                    <a:pt x="3247782" y="32099"/>
                  </a:lnTo>
                  <a:lnTo>
                    <a:pt x="3214260" y="31368"/>
                  </a:lnTo>
                  <a:lnTo>
                    <a:pt x="3175482" y="31953"/>
                  </a:lnTo>
                  <a:lnTo>
                    <a:pt x="3129217" y="34245"/>
                  </a:lnTo>
                  <a:lnTo>
                    <a:pt x="3073234" y="38633"/>
                  </a:lnTo>
                  <a:lnTo>
                    <a:pt x="3010422" y="43281"/>
                  </a:lnTo>
                  <a:lnTo>
                    <a:pt x="2955318" y="45430"/>
                  </a:lnTo>
                  <a:lnTo>
                    <a:pt x="2906381" y="45603"/>
                  </a:lnTo>
                  <a:lnTo>
                    <a:pt x="2862071" y="44323"/>
                  </a:lnTo>
                  <a:lnTo>
                    <a:pt x="2820846" y="42113"/>
                  </a:lnTo>
                  <a:lnTo>
                    <a:pt x="2781164" y="39498"/>
                  </a:lnTo>
                  <a:lnTo>
                    <a:pt x="2741486" y="36999"/>
                  </a:lnTo>
                  <a:lnTo>
                    <a:pt x="2700269" y="35139"/>
                  </a:lnTo>
                  <a:lnTo>
                    <a:pt x="2655972" y="34443"/>
                  </a:lnTo>
                  <a:lnTo>
                    <a:pt x="2607055" y="35433"/>
                  </a:lnTo>
                  <a:lnTo>
                    <a:pt x="2551976" y="38633"/>
                  </a:lnTo>
                  <a:lnTo>
                    <a:pt x="2503313" y="41882"/>
                  </a:lnTo>
                  <a:lnTo>
                    <a:pt x="2456279" y="44134"/>
                  </a:lnTo>
                  <a:lnTo>
                    <a:pt x="2410375" y="45513"/>
                  </a:lnTo>
                  <a:lnTo>
                    <a:pt x="2365101" y="46143"/>
                  </a:lnTo>
                  <a:lnTo>
                    <a:pt x="2319955" y="46148"/>
                  </a:lnTo>
                  <a:lnTo>
                    <a:pt x="2274439" y="45654"/>
                  </a:lnTo>
                  <a:lnTo>
                    <a:pt x="2228052" y="44783"/>
                  </a:lnTo>
                  <a:lnTo>
                    <a:pt x="2180294" y="43661"/>
                  </a:lnTo>
                  <a:lnTo>
                    <a:pt x="2130665" y="42412"/>
                  </a:lnTo>
                  <a:lnTo>
                    <a:pt x="2078665" y="41161"/>
                  </a:lnTo>
                  <a:lnTo>
                    <a:pt x="2023794" y="40031"/>
                  </a:lnTo>
                  <a:lnTo>
                    <a:pt x="1965551" y="39147"/>
                  </a:lnTo>
                  <a:lnTo>
                    <a:pt x="1903437" y="38633"/>
                  </a:lnTo>
                  <a:lnTo>
                    <a:pt x="1846855" y="38487"/>
                  </a:lnTo>
                  <a:lnTo>
                    <a:pt x="1795656" y="38550"/>
                  </a:lnTo>
                  <a:lnTo>
                    <a:pt x="1748772" y="38775"/>
                  </a:lnTo>
                  <a:lnTo>
                    <a:pt x="1705135" y="39117"/>
                  </a:lnTo>
                  <a:lnTo>
                    <a:pt x="1663678" y="39528"/>
                  </a:lnTo>
                  <a:lnTo>
                    <a:pt x="1623332" y="39962"/>
                  </a:lnTo>
                  <a:lnTo>
                    <a:pt x="1583031" y="40371"/>
                  </a:lnTo>
                  <a:lnTo>
                    <a:pt x="1541705" y="40710"/>
                  </a:lnTo>
                  <a:lnTo>
                    <a:pt x="1498288" y="40930"/>
                  </a:lnTo>
                  <a:lnTo>
                    <a:pt x="1451711" y="40987"/>
                  </a:lnTo>
                  <a:lnTo>
                    <a:pt x="1400908" y="40832"/>
                  </a:lnTo>
                  <a:lnTo>
                    <a:pt x="1344809" y="40419"/>
                  </a:lnTo>
                  <a:lnTo>
                    <a:pt x="1282348" y="39702"/>
                  </a:lnTo>
                  <a:lnTo>
                    <a:pt x="1212456" y="38633"/>
                  </a:lnTo>
                  <a:lnTo>
                    <a:pt x="1118980" y="37132"/>
                  </a:lnTo>
                  <a:lnTo>
                    <a:pt x="1043639" y="36119"/>
                  </a:lnTo>
                  <a:lnTo>
                    <a:pt x="983433" y="35536"/>
                  </a:lnTo>
                  <a:lnTo>
                    <a:pt x="935360" y="35325"/>
                  </a:lnTo>
                  <a:lnTo>
                    <a:pt x="896418" y="35428"/>
                  </a:lnTo>
                  <a:lnTo>
                    <a:pt x="863606" y="35787"/>
                  </a:lnTo>
                  <a:lnTo>
                    <a:pt x="833922" y="36345"/>
                  </a:lnTo>
                  <a:lnTo>
                    <a:pt x="804366" y="37044"/>
                  </a:lnTo>
                  <a:lnTo>
                    <a:pt x="771935" y="37826"/>
                  </a:lnTo>
                  <a:lnTo>
                    <a:pt x="733628" y="38633"/>
                  </a:lnTo>
                  <a:lnTo>
                    <a:pt x="699526" y="39075"/>
                  </a:lnTo>
                  <a:lnTo>
                    <a:pt x="658290" y="39287"/>
                  </a:lnTo>
                  <a:lnTo>
                    <a:pt x="611000" y="39309"/>
                  </a:lnTo>
                  <a:lnTo>
                    <a:pt x="558737" y="39182"/>
                  </a:lnTo>
                  <a:lnTo>
                    <a:pt x="502581" y="38945"/>
                  </a:lnTo>
                  <a:lnTo>
                    <a:pt x="443612" y="38641"/>
                  </a:lnTo>
                  <a:lnTo>
                    <a:pt x="382911" y="38309"/>
                  </a:lnTo>
                  <a:lnTo>
                    <a:pt x="321557" y="37990"/>
                  </a:lnTo>
                  <a:lnTo>
                    <a:pt x="260631" y="37726"/>
                  </a:lnTo>
                  <a:lnTo>
                    <a:pt x="201213" y="37555"/>
                  </a:lnTo>
                  <a:lnTo>
                    <a:pt x="144384" y="37520"/>
                  </a:lnTo>
                  <a:lnTo>
                    <a:pt x="91223" y="37661"/>
                  </a:lnTo>
                  <a:lnTo>
                    <a:pt x="42811" y="38018"/>
                  </a:lnTo>
                  <a:lnTo>
                    <a:pt x="228" y="38633"/>
                  </a:lnTo>
                  <a:lnTo>
                    <a:pt x="0" y="34569"/>
                  </a:lnTo>
                  <a:lnTo>
                    <a:pt x="736" y="26161"/>
                  </a:lnTo>
                  <a:lnTo>
                    <a:pt x="228" y="20345"/>
                  </a:lnTo>
                  <a:close/>
                </a:path>
              </a:pathLst>
            </a:custGeom>
            <a:ln w="44450">
              <a:solidFill>
                <a:srgbClr val="EC7C30"/>
              </a:solidFill>
            </a:ln>
          </p:spPr>
          <p:txBody>
            <a:bodyPr wrap="square" lIns="0" tIns="0" rIns="0" bIns="0" rtlCol="0"/>
            <a:lstStyle/>
            <a:p>
              <a:endParaRPr/>
            </a:p>
          </p:txBody>
        </p:sp>
      </p:grpSp>
      <p:sp>
        <p:nvSpPr>
          <p:cNvPr id="7" name="object 7"/>
          <p:cNvSpPr txBox="1">
            <a:spLocks noGrp="1"/>
          </p:cNvSpPr>
          <p:nvPr>
            <p:ph type="body" idx="1"/>
          </p:nvPr>
        </p:nvSpPr>
        <p:spPr>
          <a:xfrm>
            <a:off x="1800268" y="2996268"/>
            <a:ext cx="8591463" cy="3353435"/>
          </a:xfrm>
          <a:prstGeom prst="rect">
            <a:avLst/>
          </a:prstGeom>
        </p:spPr>
        <p:txBody>
          <a:bodyPr vert="horz" wrap="square" lIns="0" tIns="12065" rIns="0" bIns="0" rtlCol="0">
            <a:spAutoFit/>
          </a:bodyPr>
          <a:lstStyle/>
          <a:p>
            <a:pPr marL="3816985" indent="-228600">
              <a:lnSpc>
                <a:spcPct val="100000"/>
              </a:lnSpc>
              <a:spcBef>
                <a:spcPts val="95"/>
              </a:spcBef>
              <a:buFont typeface="Arial"/>
              <a:buChar char="•"/>
              <a:tabLst>
                <a:tab pos="3816985" algn="l"/>
                <a:tab pos="3817620" algn="l"/>
              </a:tabLst>
            </a:pPr>
            <a:r>
              <a:rPr spc="-5" dirty="0"/>
              <a:t>Is</a:t>
            </a:r>
            <a:r>
              <a:rPr spc="-30" dirty="0"/>
              <a:t> </a:t>
            </a:r>
            <a:r>
              <a:rPr u="sng" spc="-10" dirty="0">
                <a:uFill>
                  <a:solidFill>
                    <a:srgbClr val="000000"/>
                  </a:solidFill>
                </a:uFill>
              </a:rPr>
              <a:t>Not</a:t>
            </a:r>
            <a:r>
              <a:rPr spc="-5" dirty="0"/>
              <a:t> </a:t>
            </a:r>
            <a:r>
              <a:rPr spc="-50" dirty="0"/>
              <a:t>To:</a:t>
            </a:r>
          </a:p>
          <a:p>
            <a:pPr marL="3575685">
              <a:lnSpc>
                <a:spcPct val="100000"/>
              </a:lnSpc>
              <a:buFont typeface="Arial"/>
              <a:buChar char="•"/>
            </a:pPr>
            <a:endParaRPr spc="-50" dirty="0"/>
          </a:p>
          <a:p>
            <a:pPr marL="3932554" lvl="1" indent="-229235">
              <a:lnSpc>
                <a:spcPct val="100000"/>
              </a:lnSpc>
              <a:buChar char="•"/>
              <a:tabLst>
                <a:tab pos="3933190" algn="l"/>
                <a:tab pos="3933825" algn="l"/>
              </a:tabLst>
            </a:pPr>
            <a:r>
              <a:rPr sz="1900" spc="-5" dirty="0">
                <a:latin typeface="Arial"/>
                <a:cs typeface="Arial"/>
              </a:rPr>
              <a:t>Exonerate</a:t>
            </a:r>
            <a:r>
              <a:rPr sz="1900" spc="20" dirty="0">
                <a:latin typeface="Arial"/>
                <a:cs typeface="Arial"/>
              </a:rPr>
              <a:t> </a:t>
            </a:r>
            <a:r>
              <a:rPr sz="1900" dirty="0">
                <a:latin typeface="Arial"/>
                <a:cs typeface="Arial"/>
              </a:rPr>
              <a:t>individuals</a:t>
            </a:r>
            <a:r>
              <a:rPr sz="1900" spc="5" dirty="0">
                <a:latin typeface="Arial"/>
                <a:cs typeface="Arial"/>
              </a:rPr>
              <a:t> </a:t>
            </a:r>
            <a:r>
              <a:rPr sz="1900" spc="-5" dirty="0">
                <a:latin typeface="Arial"/>
                <a:cs typeface="Arial"/>
              </a:rPr>
              <a:t>or</a:t>
            </a:r>
            <a:r>
              <a:rPr sz="1900" spc="10" dirty="0">
                <a:latin typeface="Arial"/>
                <a:cs typeface="Arial"/>
              </a:rPr>
              <a:t> </a:t>
            </a:r>
            <a:r>
              <a:rPr sz="1900" spc="-10" dirty="0">
                <a:latin typeface="Arial"/>
                <a:cs typeface="Arial"/>
              </a:rPr>
              <a:t>management</a:t>
            </a:r>
            <a:endParaRPr sz="1900" dirty="0">
              <a:latin typeface="Arial"/>
              <a:cs typeface="Arial"/>
            </a:endParaRPr>
          </a:p>
          <a:p>
            <a:pPr marL="3575685" lvl="1">
              <a:lnSpc>
                <a:spcPct val="100000"/>
              </a:lnSpc>
              <a:spcBef>
                <a:spcPts val="30"/>
              </a:spcBef>
              <a:buFont typeface="Arial"/>
              <a:buChar char="•"/>
            </a:pPr>
            <a:endParaRPr sz="1850" dirty="0">
              <a:latin typeface="Arial"/>
              <a:cs typeface="Arial"/>
            </a:endParaRPr>
          </a:p>
          <a:p>
            <a:pPr marL="3932554" lvl="1" indent="-229235">
              <a:lnSpc>
                <a:spcPct val="100000"/>
              </a:lnSpc>
              <a:buChar char="•"/>
              <a:tabLst>
                <a:tab pos="3933190" algn="l"/>
                <a:tab pos="3933825" algn="l"/>
              </a:tabLst>
            </a:pPr>
            <a:r>
              <a:rPr sz="1900" spc="5" dirty="0">
                <a:latin typeface="Arial"/>
                <a:cs typeface="Arial"/>
              </a:rPr>
              <a:t>Satisfy</a:t>
            </a:r>
            <a:r>
              <a:rPr sz="1900" spc="-90" dirty="0">
                <a:latin typeface="Arial"/>
                <a:cs typeface="Arial"/>
              </a:rPr>
              <a:t> </a:t>
            </a:r>
            <a:r>
              <a:rPr sz="1900" dirty="0">
                <a:latin typeface="Arial"/>
                <a:cs typeface="Arial"/>
              </a:rPr>
              <a:t>insurance</a:t>
            </a:r>
            <a:r>
              <a:rPr sz="1900" spc="-5" dirty="0">
                <a:latin typeface="Arial"/>
                <a:cs typeface="Arial"/>
              </a:rPr>
              <a:t> requirements</a:t>
            </a:r>
            <a:endParaRPr sz="1900" dirty="0">
              <a:latin typeface="Arial"/>
              <a:cs typeface="Arial"/>
            </a:endParaRPr>
          </a:p>
          <a:p>
            <a:pPr marL="3575685" lvl="1">
              <a:lnSpc>
                <a:spcPct val="100000"/>
              </a:lnSpc>
              <a:buFont typeface="Arial"/>
              <a:buChar char="•"/>
            </a:pPr>
            <a:endParaRPr sz="1900" dirty="0">
              <a:latin typeface="Arial"/>
              <a:cs typeface="Arial"/>
            </a:endParaRPr>
          </a:p>
          <a:p>
            <a:pPr marL="3932554" lvl="1" indent="-229235">
              <a:lnSpc>
                <a:spcPct val="100000"/>
              </a:lnSpc>
              <a:buChar char="•"/>
              <a:tabLst>
                <a:tab pos="3933190" algn="l"/>
                <a:tab pos="3933825" algn="l"/>
              </a:tabLst>
            </a:pPr>
            <a:r>
              <a:rPr sz="1900" dirty="0">
                <a:latin typeface="Arial"/>
                <a:cs typeface="Arial"/>
              </a:rPr>
              <a:t>Defend</a:t>
            </a:r>
            <a:r>
              <a:rPr sz="1900" spc="-10" dirty="0">
                <a:latin typeface="Arial"/>
                <a:cs typeface="Arial"/>
              </a:rPr>
              <a:t> </a:t>
            </a:r>
            <a:r>
              <a:rPr sz="1900" spc="-5" dirty="0">
                <a:latin typeface="Arial"/>
                <a:cs typeface="Arial"/>
              </a:rPr>
              <a:t>a </a:t>
            </a:r>
            <a:r>
              <a:rPr sz="1900" dirty="0">
                <a:latin typeface="Arial"/>
                <a:cs typeface="Arial"/>
              </a:rPr>
              <a:t>position</a:t>
            </a:r>
            <a:r>
              <a:rPr sz="1900" spc="-5" dirty="0">
                <a:latin typeface="Arial"/>
                <a:cs typeface="Arial"/>
              </a:rPr>
              <a:t> </a:t>
            </a:r>
            <a:r>
              <a:rPr sz="1900" spc="5" dirty="0">
                <a:latin typeface="Arial"/>
                <a:cs typeface="Arial"/>
              </a:rPr>
              <a:t>for</a:t>
            </a:r>
            <a:r>
              <a:rPr sz="1900" spc="-20" dirty="0">
                <a:latin typeface="Arial"/>
                <a:cs typeface="Arial"/>
              </a:rPr>
              <a:t> </a:t>
            </a:r>
            <a:r>
              <a:rPr sz="1900" dirty="0">
                <a:latin typeface="Arial"/>
                <a:cs typeface="Arial"/>
              </a:rPr>
              <a:t>legal</a:t>
            </a:r>
            <a:r>
              <a:rPr sz="1900" spc="5" dirty="0">
                <a:latin typeface="Arial"/>
                <a:cs typeface="Arial"/>
              </a:rPr>
              <a:t> </a:t>
            </a:r>
            <a:r>
              <a:rPr sz="1900" spc="-10" dirty="0">
                <a:latin typeface="Arial"/>
                <a:cs typeface="Arial"/>
              </a:rPr>
              <a:t>argument</a:t>
            </a:r>
            <a:endParaRPr sz="1900" dirty="0">
              <a:latin typeface="Arial"/>
              <a:cs typeface="Arial"/>
            </a:endParaRPr>
          </a:p>
          <a:p>
            <a:pPr marL="3575685" lvl="1">
              <a:lnSpc>
                <a:spcPct val="100000"/>
              </a:lnSpc>
              <a:spcBef>
                <a:spcPts val="30"/>
              </a:spcBef>
              <a:buFont typeface="Arial"/>
              <a:buChar char="•"/>
            </a:pPr>
            <a:endParaRPr sz="1850" dirty="0">
              <a:latin typeface="Arial"/>
              <a:cs typeface="Arial"/>
            </a:endParaRPr>
          </a:p>
          <a:p>
            <a:pPr marL="3932554" lvl="1" indent="-229235">
              <a:lnSpc>
                <a:spcPct val="100000"/>
              </a:lnSpc>
              <a:spcBef>
                <a:spcPts val="5"/>
              </a:spcBef>
              <a:buChar char="•"/>
              <a:tabLst>
                <a:tab pos="3933190" algn="l"/>
                <a:tab pos="3933825" algn="l"/>
              </a:tabLst>
            </a:pPr>
            <a:r>
              <a:rPr sz="1900" dirty="0">
                <a:latin typeface="Arial"/>
                <a:cs typeface="Arial"/>
              </a:rPr>
              <a:t>Assign</a:t>
            </a:r>
            <a:r>
              <a:rPr sz="1900" spc="-60" dirty="0">
                <a:latin typeface="Arial"/>
                <a:cs typeface="Arial"/>
              </a:rPr>
              <a:t> </a:t>
            </a:r>
            <a:r>
              <a:rPr sz="1900" spc="-5" dirty="0">
                <a:latin typeface="Arial"/>
                <a:cs typeface="Arial"/>
              </a:rPr>
              <a:t>blame</a:t>
            </a:r>
            <a:endParaRPr sz="1900" dirty="0">
              <a:latin typeface="Arial"/>
              <a:cs typeface="Arial"/>
            </a:endParaRPr>
          </a:p>
          <a:p>
            <a:pPr marL="3575685" lvl="1">
              <a:lnSpc>
                <a:spcPct val="100000"/>
              </a:lnSpc>
              <a:buFont typeface="Arial"/>
              <a:buChar char="•"/>
            </a:pPr>
            <a:endParaRPr sz="2100" dirty="0">
              <a:latin typeface="Arial"/>
              <a:cs typeface="Arial"/>
            </a:endParaRPr>
          </a:p>
          <a:p>
            <a:pPr marL="3816985" indent="-228600">
              <a:lnSpc>
                <a:spcPct val="100000"/>
              </a:lnSpc>
              <a:spcBef>
                <a:spcPts val="1425"/>
              </a:spcBef>
              <a:buFont typeface="Arial"/>
              <a:buChar char="•"/>
              <a:tabLst>
                <a:tab pos="3816985" algn="l"/>
                <a:tab pos="3817620" algn="l"/>
              </a:tabLst>
            </a:pPr>
            <a:r>
              <a:rPr spc="-20" dirty="0"/>
              <a:t>Remember,</a:t>
            </a:r>
            <a:r>
              <a:rPr spc="20" dirty="0"/>
              <a:t> </a:t>
            </a:r>
            <a:r>
              <a:rPr i="1" spc="-5" dirty="0">
                <a:latin typeface="Arial"/>
                <a:cs typeface="Arial"/>
              </a:rPr>
              <a:t>fact</a:t>
            </a:r>
            <a:r>
              <a:rPr i="1" spc="40" dirty="0">
                <a:latin typeface="Arial"/>
                <a:cs typeface="Arial"/>
              </a:rPr>
              <a:t> </a:t>
            </a:r>
            <a:r>
              <a:rPr spc="-10" dirty="0"/>
              <a:t>finding</a:t>
            </a:r>
            <a:r>
              <a:rPr spc="30" dirty="0"/>
              <a:t> </a:t>
            </a:r>
            <a:r>
              <a:rPr spc="-5" dirty="0"/>
              <a:t>–</a:t>
            </a:r>
            <a:r>
              <a:rPr dirty="0"/>
              <a:t> </a:t>
            </a:r>
            <a:r>
              <a:rPr spc="-10" dirty="0"/>
              <a:t>not</a:t>
            </a:r>
            <a:r>
              <a:rPr spc="10" dirty="0"/>
              <a:t> </a:t>
            </a:r>
            <a:r>
              <a:rPr i="1" spc="-10" dirty="0">
                <a:latin typeface="Arial"/>
                <a:cs typeface="Arial"/>
              </a:rPr>
              <a:t>fault</a:t>
            </a:r>
            <a:r>
              <a:rPr i="1" spc="35" dirty="0">
                <a:latin typeface="Arial"/>
                <a:cs typeface="Arial"/>
              </a:rPr>
              <a:t> </a:t>
            </a:r>
            <a:r>
              <a:rPr spc="-10" dirty="0"/>
              <a:t>finding</a:t>
            </a:r>
          </a:p>
        </p:txBody>
      </p:sp>
      <p:sp>
        <p:nvSpPr>
          <p:cNvPr id="8" name="object 8"/>
          <p:cNvSpPr txBox="1"/>
          <p:nvPr/>
        </p:nvSpPr>
        <p:spPr>
          <a:xfrm>
            <a:off x="11174134"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pic>
        <p:nvPicPr>
          <p:cNvPr id="9" name="Picture 8">
            <a:extLst>
              <a:ext uri="{FF2B5EF4-FFF2-40B4-BE49-F238E27FC236}">
                <a16:creationId xmlns:a16="http://schemas.microsoft.com/office/drawing/2014/main" id="{13CBE48D-AB7B-421D-A89C-C6AC1B17A83C}"/>
              </a:ext>
            </a:extLst>
          </p:cNvPr>
          <p:cNvPicPr>
            <a:picLocks noChangeAspect="1"/>
          </p:cNvPicPr>
          <p:nvPr/>
        </p:nvPicPr>
        <p:blipFill>
          <a:blip r:embed="rId4"/>
          <a:stretch>
            <a:fillRect/>
          </a:stretch>
        </p:blipFill>
        <p:spPr>
          <a:xfrm>
            <a:off x="8945547" y="118338"/>
            <a:ext cx="2385638" cy="7006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 name="Rectangle 2">
            <a:extLst>
              <a:ext uri="{FF2B5EF4-FFF2-40B4-BE49-F238E27FC236}">
                <a16:creationId xmlns:a16="http://schemas.microsoft.com/office/drawing/2014/main" id="{7938A98A-B4E2-48E3-8C5D-108E11BB6A6A}"/>
              </a:ext>
            </a:extLst>
          </p:cNvPr>
          <p:cNvSpPr>
            <a:spLocks noChangeArrowheads="1"/>
          </p:cNvSpPr>
          <p:nvPr/>
        </p:nvSpPr>
        <p:spPr bwMode="auto">
          <a:xfrm>
            <a:off x="52387" y="46573"/>
            <a:ext cx="12192000" cy="6858000"/>
          </a:xfrm>
          <a:prstGeom prst="rect">
            <a:avLst/>
          </a:prstGeom>
          <a:solidFill>
            <a:schemeClr val="accent3">
              <a:lumMod val="85000"/>
            </a:schemeClr>
          </a:solidFill>
          <a:ln w="9525">
            <a:noFill/>
            <a:miter lim="800000"/>
            <a:headEnd/>
            <a:tailEnd/>
          </a:ln>
        </p:spPr>
        <p:txBody>
          <a:bodyPr wrap="none" anchor="ctr"/>
          <a:lstStyle/>
          <a:p>
            <a:pPr>
              <a:defRPr/>
            </a:pPr>
            <a:endParaRPr lang="en-US"/>
          </a:p>
        </p:txBody>
      </p:sp>
      <p:sp>
        <p:nvSpPr>
          <p:cNvPr id="143" name="Rectangle 4">
            <a:extLst>
              <a:ext uri="{FF2B5EF4-FFF2-40B4-BE49-F238E27FC236}">
                <a16:creationId xmlns:a16="http://schemas.microsoft.com/office/drawing/2014/main" id="{B7D57633-575B-4E72-9B7A-5EDE36DCC064}"/>
              </a:ext>
            </a:extLst>
          </p:cNvPr>
          <p:cNvSpPr>
            <a:spLocks noChangeArrowheads="1"/>
          </p:cNvSpPr>
          <p:nvPr/>
        </p:nvSpPr>
        <p:spPr bwMode="auto">
          <a:xfrm>
            <a:off x="0" y="4277303"/>
            <a:ext cx="12192000" cy="2588835"/>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lnSpc>
                <a:spcPct val="90000"/>
              </a:lnSpc>
            </a:pPr>
            <a:endParaRPr lang="en-US" sz="1400">
              <a:latin typeface="Arial" charset="0"/>
            </a:endParaRPr>
          </a:p>
        </p:txBody>
      </p:sp>
      <p:sp>
        <p:nvSpPr>
          <p:cNvPr id="8" name="object 8"/>
          <p:cNvSpPr txBox="1"/>
          <p:nvPr/>
        </p:nvSpPr>
        <p:spPr>
          <a:xfrm>
            <a:off x="11174134"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pic>
        <p:nvPicPr>
          <p:cNvPr id="13" name="Picture 5">
            <a:extLst>
              <a:ext uri="{FF2B5EF4-FFF2-40B4-BE49-F238E27FC236}">
                <a16:creationId xmlns:a16="http://schemas.microsoft.com/office/drawing/2014/main" id="{D7F2F323-35F1-48BE-BBF7-BDD5C67BCC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3187" y="851435"/>
            <a:ext cx="12763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6118CF63-9B50-4F39-8B67-955B79A4D5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24387" y="699035"/>
            <a:ext cx="11652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7">
            <a:extLst>
              <a:ext uri="{FF2B5EF4-FFF2-40B4-BE49-F238E27FC236}">
                <a16:creationId xmlns:a16="http://schemas.microsoft.com/office/drawing/2014/main" id="{52D95533-D8C1-40DF-AC58-1861D7D0AAF1}"/>
              </a:ext>
            </a:extLst>
          </p:cNvPr>
          <p:cNvSpPr>
            <a:spLocks/>
          </p:cNvSpPr>
          <p:nvPr/>
        </p:nvSpPr>
        <p:spPr bwMode="auto">
          <a:xfrm>
            <a:off x="5946775" y="1889660"/>
            <a:ext cx="609600" cy="447675"/>
          </a:xfrm>
          <a:custGeom>
            <a:avLst/>
            <a:gdLst>
              <a:gd name="T0" fmla="*/ 2147483647 w 575"/>
              <a:gd name="T1" fmla="*/ 0 h 753"/>
              <a:gd name="T2" fmla="*/ 2147483647 w 575"/>
              <a:gd name="T3" fmla="*/ 2147483647 h 753"/>
              <a:gd name="T4" fmla="*/ 2147483647 w 575"/>
              <a:gd name="T5" fmla="*/ 2147483647 h 753"/>
              <a:gd name="T6" fmla="*/ 2147483647 w 575"/>
              <a:gd name="T7" fmla="*/ 2147483647 h 753"/>
              <a:gd name="T8" fmla="*/ 2147483647 w 575"/>
              <a:gd name="T9" fmla="*/ 2147483647 h 753"/>
              <a:gd name="T10" fmla="*/ 2147483647 w 575"/>
              <a:gd name="T11" fmla="*/ 2147483647 h 753"/>
              <a:gd name="T12" fmla="*/ 2147483647 w 575"/>
              <a:gd name="T13" fmla="*/ 2147483647 h 753"/>
              <a:gd name="T14" fmla="*/ 2147483647 w 575"/>
              <a:gd name="T15" fmla="*/ 2147483647 h 753"/>
              <a:gd name="T16" fmla="*/ 2147483647 w 575"/>
              <a:gd name="T17" fmla="*/ 2147483647 h 753"/>
              <a:gd name="T18" fmla="*/ 2147483647 w 575"/>
              <a:gd name="T19" fmla="*/ 2147483647 h 753"/>
              <a:gd name="T20" fmla="*/ 2147483647 w 575"/>
              <a:gd name="T21" fmla="*/ 2147483647 h 753"/>
              <a:gd name="T22" fmla="*/ 2147483647 w 575"/>
              <a:gd name="T23" fmla="*/ 2147483647 h 753"/>
              <a:gd name="T24" fmla="*/ 2147483647 w 575"/>
              <a:gd name="T25" fmla="*/ 2147483647 h 753"/>
              <a:gd name="T26" fmla="*/ 2147483647 w 575"/>
              <a:gd name="T27" fmla="*/ 2147483647 h 753"/>
              <a:gd name="T28" fmla="*/ 2147483647 w 575"/>
              <a:gd name="T29" fmla="*/ 2147483647 h 753"/>
              <a:gd name="T30" fmla="*/ 2147483647 w 575"/>
              <a:gd name="T31" fmla="*/ 2147483647 h 753"/>
              <a:gd name="T32" fmla="*/ 0 w 575"/>
              <a:gd name="T33" fmla="*/ 2147483647 h 7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5"/>
              <a:gd name="T52" fmla="*/ 0 h 753"/>
              <a:gd name="T53" fmla="*/ 575 w 575"/>
              <a:gd name="T54" fmla="*/ 753 h 7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5" h="753">
                <a:moveTo>
                  <a:pt x="575" y="0"/>
                </a:moveTo>
                <a:lnTo>
                  <a:pt x="516" y="24"/>
                </a:lnTo>
                <a:lnTo>
                  <a:pt x="458" y="54"/>
                </a:lnTo>
                <a:lnTo>
                  <a:pt x="402" y="86"/>
                </a:lnTo>
                <a:lnTo>
                  <a:pt x="349" y="121"/>
                </a:lnTo>
                <a:lnTo>
                  <a:pt x="301" y="161"/>
                </a:lnTo>
                <a:lnTo>
                  <a:pt x="254" y="202"/>
                </a:lnTo>
                <a:lnTo>
                  <a:pt x="213" y="247"/>
                </a:lnTo>
                <a:lnTo>
                  <a:pt x="174" y="295"/>
                </a:lnTo>
                <a:lnTo>
                  <a:pt x="136" y="346"/>
                </a:lnTo>
                <a:lnTo>
                  <a:pt x="105" y="398"/>
                </a:lnTo>
                <a:lnTo>
                  <a:pt x="76" y="452"/>
                </a:lnTo>
                <a:lnTo>
                  <a:pt x="52" y="510"/>
                </a:lnTo>
                <a:lnTo>
                  <a:pt x="34" y="568"/>
                </a:lnTo>
                <a:lnTo>
                  <a:pt x="17" y="628"/>
                </a:lnTo>
                <a:lnTo>
                  <a:pt x="7" y="689"/>
                </a:lnTo>
                <a:lnTo>
                  <a:pt x="0" y="753"/>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8">
            <a:extLst>
              <a:ext uri="{FF2B5EF4-FFF2-40B4-BE49-F238E27FC236}">
                <a16:creationId xmlns:a16="http://schemas.microsoft.com/office/drawing/2014/main" id="{61EBFE9D-2935-473A-AB9F-05EB494233E9}"/>
              </a:ext>
            </a:extLst>
          </p:cNvPr>
          <p:cNvSpPr>
            <a:spLocks/>
          </p:cNvSpPr>
          <p:nvPr/>
        </p:nvSpPr>
        <p:spPr bwMode="auto">
          <a:xfrm>
            <a:off x="5886450" y="3874035"/>
            <a:ext cx="604837" cy="223838"/>
          </a:xfrm>
          <a:custGeom>
            <a:avLst/>
            <a:gdLst>
              <a:gd name="T0" fmla="*/ 2147483647 w 572"/>
              <a:gd name="T1" fmla="*/ 2147483647 h 375"/>
              <a:gd name="T2" fmla="*/ 2147483647 w 572"/>
              <a:gd name="T3" fmla="*/ 2147483647 h 375"/>
              <a:gd name="T4" fmla="*/ 2147483647 w 572"/>
              <a:gd name="T5" fmla="*/ 0 h 375"/>
              <a:gd name="T6" fmla="*/ 2147483647 w 572"/>
              <a:gd name="T7" fmla="*/ 2147483647 h 375"/>
              <a:gd name="T8" fmla="*/ 2147483647 w 572"/>
              <a:gd name="T9" fmla="*/ 2147483647 h 375"/>
              <a:gd name="T10" fmla="*/ 2147483647 w 572"/>
              <a:gd name="T11" fmla="*/ 2147483647 h 375"/>
              <a:gd name="T12" fmla="*/ 2147483647 w 572"/>
              <a:gd name="T13" fmla="*/ 2147483647 h 375"/>
              <a:gd name="T14" fmla="*/ 2147483647 w 572"/>
              <a:gd name="T15" fmla="*/ 2147483647 h 375"/>
              <a:gd name="T16" fmla="*/ 2147483647 w 572"/>
              <a:gd name="T17" fmla="*/ 2147483647 h 375"/>
              <a:gd name="T18" fmla="*/ 2147483647 w 572"/>
              <a:gd name="T19" fmla="*/ 2147483647 h 375"/>
              <a:gd name="T20" fmla="*/ 2147483647 w 572"/>
              <a:gd name="T21" fmla="*/ 2147483647 h 375"/>
              <a:gd name="T22" fmla="*/ 2147483647 w 572"/>
              <a:gd name="T23" fmla="*/ 2147483647 h 375"/>
              <a:gd name="T24" fmla="*/ 2147483647 w 572"/>
              <a:gd name="T25" fmla="*/ 2147483647 h 375"/>
              <a:gd name="T26" fmla="*/ 2147483647 w 572"/>
              <a:gd name="T27" fmla="*/ 2147483647 h 375"/>
              <a:gd name="T28" fmla="*/ 2147483647 w 572"/>
              <a:gd name="T29" fmla="*/ 2147483647 h 375"/>
              <a:gd name="T30" fmla="*/ 2147483647 w 572"/>
              <a:gd name="T31" fmla="*/ 2147483647 h 375"/>
              <a:gd name="T32" fmla="*/ 2147483647 w 572"/>
              <a:gd name="T33" fmla="*/ 2147483647 h 375"/>
              <a:gd name="T34" fmla="*/ 2147483647 w 572"/>
              <a:gd name="T35" fmla="*/ 2147483647 h 375"/>
              <a:gd name="T36" fmla="*/ 0 w 572"/>
              <a:gd name="T37" fmla="*/ 2147483647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2"/>
              <a:gd name="T58" fmla="*/ 0 h 375"/>
              <a:gd name="T59" fmla="*/ 572 w 572"/>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2" h="375">
                <a:moveTo>
                  <a:pt x="572" y="9"/>
                </a:moveTo>
                <a:lnTo>
                  <a:pt x="519" y="2"/>
                </a:lnTo>
                <a:lnTo>
                  <a:pt x="467" y="0"/>
                </a:lnTo>
                <a:lnTo>
                  <a:pt x="422" y="2"/>
                </a:lnTo>
                <a:lnTo>
                  <a:pt x="377" y="7"/>
                </a:lnTo>
                <a:lnTo>
                  <a:pt x="334" y="16"/>
                </a:lnTo>
                <a:lnTo>
                  <a:pt x="291" y="30"/>
                </a:lnTo>
                <a:lnTo>
                  <a:pt x="252" y="44"/>
                </a:lnTo>
                <a:lnTo>
                  <a:pt x="215" y="63"/>
                </a:lnTo>
                <a:lnTo>
                  <a:pt x="179" y="84"/>
                </a:lnTo>
                <a:lnTo>
                  <a:pt x="148" y="108"/>
                </a:lnTo>
                <a:lnTo>
                  <a:pt x="116" y="134"/>
                </a:lnTo>
                <a:lnTo>
                  <a:pt x="90" y="164"/>
                </a:lnTo>
                <a:lnTo>
                  <a:pt x="65" y="194"/>
                </a:lnTo>
                <a:lnTo>
                  <a:pt x="45" y="228"/>
                </a:lnTo>
                <a:lnTo>
                  <a:pt x="28" y="263"/>
                </a:lnTo>
                <a:lnTo>
                  <a:pt x="15" y="298"/>
                </a:lnTo>
                <a:lnTo>
                  <a:pt x="6" y="336"/>
                </a:lnTo>
                <a:lnTo>
                  <a:pt x="0" y="375"/>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9">
            <a:extLst>
              <a:ext uri="{FF2B5EF4-FFF2-40B4-BE49-F238E27FC236}">
                <a16:creationId xmlns:a16="http://schemas.microsoft.com/office/drawing/2014/main" id="{2E77F2C0-626D-4CE8-8CA1-28E6F6C6E373}"/>
              </a:ext>
            </a:extLst>
          </p:cNvPr>
          <p:cNvSpPr>
            <a:spLocks/>
          </p:cNvSpPr>
          <p:nvPr/>
        </p:nvSpPr>
        <p:spPr bwMode="auto">
          <a:xfrm>
            <a:off x="5187950" y="1997610"/>
            <a:ext cx="693737" cy="222250"/>
          </a:xfrm>
          <a:custGeom>
            <a:avLst/>
            <a:gdLst>
              <a:gd name="T0" fmla="*/ 0 w 656"/>
              <a:gd name="T1" fmla="*/ 2147483647 h 376"/>
              <a:gd name="T2" fmla="*/ 2147483647 w 656"/>
              <a:gd name="T3" fmla="*/ 2147483647 h 376"/>
              <a:gd name="T4" fmla="*/ 2147483647 w 656"/>
              <a:gd name="T5" fmla="*/ 0 h 376"/>
              <a:gd name="T6" fmla="*/ 2147483647 w 656"/>
              <a:gd name="T7" fmla="*/ 2147483647 h 376"/>
              <a:gd name="T8" fmla="*/ 2147483647 w 656"/>
              <a:gd name="T9" fmla="*/ 2147483647 h 376"/>
              <a:gd name="T10" fmla="*/ 2147483647 w 656"/>
              <a:gd name="T11" fmla="*/ 2147483647 h 376"/>
              <a:gd name="T12" fmla="*/ 2147483647 w 656"/>
              <a:gd name="T13" fmla="*/ 2147483647 h 376"/>
              <a:gd name="T14" fmla="*/ 2147483647 w 656"/>
              <a:gd name="T15" fmla="*/ 2147483647 h 376"/>
              <a:gd name="T16" fmla="*/ 2147483647 w 656"/>
              <a:gd name="T17" fmla="*/ 2147483647 h 376"/>
              <a:gd name="T18" fmla="*/ 2147483647 w 656"/>
              <a:gd name="T19" fmla="*/ 2147483647 h 376"/>
              <a:gd name="T20" fmla="*/ 2147483647 w 656"/>
              <a:gd name="T21" fmla="*/ 2147483647 h 376"/>
              <a:gd name="T22" fmla="*/ 2147483647 w 656"/>
              <a:gd name="T23" fmla="*/ 2147483647 h 376"/>
              <a:gd name="T24" fmla="*/ 2147483647 w 656"/>
              <a:gd name="T25" fmla="*/ 2147483647 h 376"/>
              <a:gd name="T26" fmla="*/ 2147483647 w 656"/>
              <a:gd name="T27" fmla="*/ 2147483647 h 376"/>
              <a:gd name="T28" fmla="*/ 2147483647 w 656"/>
              <a:gd name="T29" fmla="*/ 2147483647 h 376"/>
              <a:gd name="T30" fmla="*/ 2147483647 w 656"/>
              <a:gd name="T31" fmla="*/ 2147483647 h 376"/>
              <a:gd name="T32" fmla="*/ 2147483647 w 656"/>
              <a:gd name="T33" fmla="*/ 2147483647 h 376"/>
              <a:gd name="T34" fmla="*/ 2147483647 w 656"/>
              <a:gd name="T35" fmla="*/ 2147483647 h 376"/>
              <a:gd name="T36" fmla="*/ 2147483647 w 656"/>
              <a:gd name="T37" fmla="*/ 2147483647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6"/>
              <a:gd name="T58" fmla="*/ 0 h 376"/>
              <a:gd name="T59" fmla="*/ 656 w 656"/>
              <a:gd name="T60" fmla="*/ 376 h 3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6" h="376">
                <a:moveTo>
                  <a:pt x="0" y="12"/>
                </a:moveTo>
                <a:lnTo>
                  <a:pt x="66" y="4"/>
                </a:lnTo>
                <a:lnTo>
                  <a:pt x="129" y="0"/>
                </a:lnTo>
                <a:lnTo>
                  <a:pt x="182" y="2"/>
                </a:lnTo>
                <a:lnTo>
                  <a:pt x="232" y="8"/>
                </a:lnTo>
                <a:lnTo>
                  <a:pt x="281" y="17"/>
                </a:lnTo>
                <a:lnTo>
                  <a:pt x="327" y="30"/>
                </a:lnTo>
                <a:lnTo>
                  <a:pt x="372" y="45"/>
                </a:lnTo>
                <a:lnTo>
                  <a:pt x="413" y="64"/>
                </a:lnTo>
                <a:lnTo>
                  <a:pt x="454" y="84"/>
                </a:lnTo>
                <a:lnTo>
                  <a:pt x="492" y="109"/>
                </a:lnTo>
                <a:lnTo>
                  <a:pt x="525" y="135"/>
                </a:lnTo>
                <a:lnTo>
                  <a:pt x="555" y="165"/>
                </a:lnTo>
                <a:lnTo>
                  <a:pt x="583" y="195"/>
                </a:lnTo>
                <a:lnTo>
                  <a:pt x="606" y="228"/>
                </a:lnTo>
                <a:lnTo>
                  <a:pt x="624" y="264"/>
                </a:lnTo>
                <a:lnTo>
                  <a:pt x="639" y="299"/>
                </a:lnTo>
                <a:lnTo>
                  <a:pt x="651" y="337"/>
                </a:lnTo>
                <a:lnTo>
                  <a:pt x="656" y="376"/>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0">
            <a:extLst>
              <a:ext uri="{FF2B5EF4-FFF2-40B4-BE49-F238E27FC236}">
                <a16:creationId xmlns:a16="http://schemas.microsoft.com/office/drawing/2014/main" id="{DDF65EAB-7742-4D97-8CBC-B3F4540361F9}"/>
              </a:ext>
            </a:extLst>
          </p:cNvPr>
          <p:cNvSpPr>
            <a:spLocks/>
          </p:cNvSpPr>
          <p:nvPr/>
        </p:nvSpPr>
        <p:spPr bwMode="auto">
          <a:xfrm>
            <a:off x="3635375" y="1649948"/>
            <a:ext cx="1712912" cy="517525"/>
          </a:xfrm>
          <a:custGeom>
            <a:avLst/>
            <a:gdLst>
              <a:gd name="T0" fmla="*/ 2147483647 w 1619"/>
              <a:gd name="T1" fmla="*/ 2147483647 h 870"/>
              <a:gd name="T2" fmla="*/ 2147483647 w 1619"/>
              <a:gd name="T3" fmla="*/ 2147483647 h 870"/>
              <a:gd name="T4" fmla="*/ 2147483647 w 1619"/>
              <a:gd name="T5" fmla="*/ 2147483647 h 870"/>
              <a:gd name="T6" fmla="*/ 2147483647 w 1619"/>
              <a:gd name="T7" fmla="*/ 2147483647 h 870"/>
              <a:gd name="T8" fmla="*/ 2147483647 w 1619"/>
              <a:gd name="T9" fmla="*/ 2147483647 h 870"/>
              <a:gd name="T10" fmla="*/ 2147483647 w 1619"/>
              <a:gd name="T11" fmla="*/ 0 h 870"/>
              <a:gd name="T12" fmla="*/ 2147483647 w 1619"/>
              <a:gd name="T13" fmla="*/ 2147483647 h 870"/>
              <a:gd name="T14" fmla="*/ 0 w 1619"/>
              <a:gd name="T15" fmla="*/ 2147483647 h 870"/>
              <a:gd name="T16" fmla="*/ 2147483647 w 1619"/>
              <a:gd name="T17" fmla="*/ 2147483647 h 870"/>
              <a:gd name="T18" fmla="*/ 2147483647 w 1619"/>
              <a:gd name="T19" fmla="*/ 2147483647 h 870"/>
              <a:gd name="T20" fmla="*/ 2147483647 w 1619"/>
              <a:gd name="T21" fmla="*/ 2147483647 h 870"/>
              <a:gd name="T22" fmla="*/ 2147483647 w 1619"/>
              <a:gd name="T23" fmla="*/ 2147483647 h 870"/>
              <a:gd name="T24" fmla="*/ 2147483647 w 1619"/>
              <a:gd name="T25" fmla="*/ 2147483647 h 870"/>
              <a:gd name="T26" fmla="*/ 2147483647 w 1619"/>
              <a:gd name="T27" fmla="*/ 2147483647 h 870"/>
              <a:gd name="T28" fmla="*/ 2147483647 w 1619"/>
              <a:gd name="T29" fmla="*/ 2147483647 h 870"/>
              <a:gd name="T30" fmla="*/ 2147483647 w 1619"/>
              <a:gd name="T31" fmla="*/ 2147483647 h 870"/>
              <a:gd name="T32" fmla="*/ 2147483647 w 1619"/>
              <a:gd name="T33" fmla="*/ 2147483647 h 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9"/>
              <a:gd name="T52" fmla="*/ 0 h 870"/>
              <a:gd name="T53" fmla="*/ 1619 w 1619"/>
              <a:gd name="T54" fmla="*/ 870 h 8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9" h="870">
                <a:moveTo>
                  <a:pt x="1473" y="440"/>
                </a:moveTo>
                <a:lnTo>
                  <a:pt x="1312" y="315"/>
                </a:lnTo>
                <a:lnTo>
                  <a:pt x="1297" y="412"/>
                </a:lnTo>
                <a:lnTo>
                  <a:pt x="972" y="166"/>
                </a:lnTo>
                <a:lnTo>
                  <a:pt x="957" y="259"/>
                </a:lnTo>
                <a:lnTo>
                  <a:pt x="548" y="0"/>
                </a:lnTo>
                <a:lnTo>
                  <a:pt x="531" y="97"/>
                </a:lnTo>
                <a:lnTo>
                  <a:pt x="0" y="11"/>
                </a:lnTo>
                <a:lnTo>
                  <a:pt x="383" y="457"/>
                </a:lnTo>
                <a:lnTo>
                  <a:pt x="279" y="539"/>
                </a:lnTo>
                <a:lnTo>
                  <a:pt x="808" y="625"/>
                </a:lnTo>
                <a:lnTo>
                  <a:pt x="707" y="704"/>
                </a:lnTo>
                <a:lnTo>
                  <a:pt x="1148" y="775"/>
                </a:lnTo>
                <a:lnTo>
                  <a:pt x="1133" y="870"/>
                </a:lnTo>
                <a:lnTo>
                  <a:pt x="1413" y="818"/>
                </a:lnTo>
                <a:lnTo>
                  <a:pt x="1619" y="657"/>
                </a:lnTo>
                <a:lnTo>
                  <a:pt x="1473" y="44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
            <a:extLst>
              <a:ext uri="{FF2B5EF4-FFF2-40B4-BE49-F238E27FC236}">
                <a16:creationId xmlns:a16="http://schemas.microsoft.com/office/drawing/2014/main" id="{266A8F08-26DB-4F5E-B481-9D08BB2605D4}"/>
              </a:ext>
            </a:extLst>
          </p:cNvPr>
          <p:cNvSpPr>
            <a:spLocks/>
          </p:cNvSpPr>
          <p:nvPr/>
        </p:nvSpPr>
        <p:spPr bwMode="auto">
          <a:xfrm>
            <a:off x="3511550" y="2188110"/>
            <a:ext cx="1762125" cy="490538"/>
          </a:xfrm>
          <a:custGeom>
            <a:avLst/>
            <a:gdLst>
              <a:gd name="T0" fmla="*/ 2147483647 w 1667"/>
              <a:gd name="T1" fmla="*/ 2147483647 h 823"/>
              <a:gd name="T2" fmla="*/ 2147483647 w 1667"/>
              <a:gd name="T3" fmla="*/ 2147483647 h 823"/>
              <a:gd name="T4" fmla="*/ 2147483647 w 1667"/>
              <a:gd name="T5" fmla="*/ 2147483647 h 823"/>
              <a:gd name="T6" fmla="*/ 2147483647 w 1667"/>
              <a:gd name="T7" fmla="*/ 2147483647 h 823"/>
              <a:gd name="T8" fmla="*/ 2147483647 w 1667"/>
              <a:gd name="T9" fmla="*/ 2147483647 h 823"/>
              <a:gd name="T10" fmla="*/ 2147483647 w 1667"/>
              <a:gd name="T11" fmla="*/ 2147483647 h 823"/>
              <a:gd name="T12" fmla="*/ 2147483647 w 1667"/>
              <a:gd name="T13" fmla="*/ 2147483647 h 823"/>
              <a:gd name="T14" fmla="*/ 0 w 1667"/>
              <a:gd name="T15" fmla="*/ 2147483647 h 823"/>
              <a:gd name="T16" fmla="*/ 2147483647 w 1667"/>
              <a:gd name="T17" fmla="*/ 2147483647 h 823"/>
              <a:gd name="T18" fmla="*/ 2147483647 w 1667"/>
              <a:gd name="T19" fmla="*/ 0 h 823"/>
              <a:gd name="T20" fmla="*/ 2147483647 w 1667"/>
              <a:gd name="T21" fmla="*/ 2147483647 h 823"/>
              <a:gd name="T22" fmla="*/ 2147483647 w 1667"/>
              <a:gd name="T23" fmla="*/ 2147483647 h 823"/>
              <a:gd name="T24" fmla="*/ 2147483647 w 1667"/>
              <a:gd name="T25" fmla="*/ 2147483647 h 823"/>
              <a:gd name="T26" fmla="*/ 2147483647 w 1667"/>
              <a:gd name="T27" fmla="*/ 2147483647 h 823"/>
              <a:gd name="T28" fmla="*/ 2147483647 w 1667"/>
              <a:gd name="T29" fmla="*/ 2147483647 h 823"/>
              <a:gd name="T30" fmla="*/ 2147483647 w 1667"/>
              <a:gd name="T31" fmla="*/ 2147483647 h 823"/>
              <a:gd name="T32" fmla="*/ 2147483647 w 1667"/>
              <a:gd name="T33" fmla="*/ 2147483647 h 8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7"/>
              <a:gd name="T52" fmla="*/ 0 h 823"/>
              <a:gd name="T53" fmla="*/ 1667 w 1667"/>
              <a:gd name="T54" fmla="*/ 823 h 8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7" h="823">
                <a:moveTo>
                  <a:pt x="1418" y="823"/>
                </a:moveTo>
                <a:lnTo>
                  <a:pt x="1214" y="819"/>
                </a:lnTo>
                <a:lnTo>
                  <a:pt x="1263" y="735"/>
                </a:lnTo>
                <a:lnTo>
                  <a:pt x="856" y="724"/>
                </a:lnTo>
                <a:lnTo>
                  <a:pt x="902" y="642"/>
                </a:lnTo>
                <a:lnTo>
                  <a:pt x="420" y="588"/>
                </a:lnTo>
                <a:lnTo>
                  <a:pt x="467" y="504"/>
                </a:lnTo>
                <a:lnTo>
                  <a:pt x="0" y="239"/>
                </a:lnTo>
                <a:lnTo>
                  <a:pt x="577" y="128"/>
                </a:lnTo>
                <a:lnTo>
                  <a:pt x="547" y="0"/>
                </a:lnTo>
                <a:lnTo>
                  <a:pt x="1014" y="265"/>
                </a:lnTo>
                <a:lnTo>
                  <a:pt x="984" y="138"/>
                </a:lnTo>
                <a:lnTo>
                  <a:pt x="1373" y="358"/>
                </a:lnTo>
                <a:lnTo>
                  <a:pt x="1420" y="276"/>
                </a:lnTo>
                <a:lnTo>
                  <a:pt x="1607" y="491"/>
                </a:lnTo>
                <a:lnTo>
                  <a:pt x="1667" y="747"/>
                </a:lnTo>
                <a:lnTo>
                  <a:pt x="1418" y="823"/>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2">
            <a:extLst>
              <a:ext uri="{FF2B5EF4-FFF2-40B4-BE49-F238E27FC236}">
                <a16:creationId xmlns:a16="http://schemas.microsoft.com/office/drawing/2014/main" id="{BAB964F8-3B99-4F47-B1E5-82D19DE387E7}"/>
              </a:ext>
            </a:extLst>
          </p:cNvPr>
          <p:cNvSpPr>
            <a:spLocks/>
          </p:cNvSpPr>
          <p:nvPr/>
        </p:nvSpPr>
        <p:spPr bwMode="auto">
          <a:xfrm>
            <a:off x="3328987" y="3213635"/>
            <a:ext cx="1373188" cy="455613"/>
          </a:xfrm>
          <a:custGeom>
            <a:avLst/>
            <a:gdLst>
              <a:gd name="T0" fmla="*/ 2147483647 w 1297"/>
              <a:gd name="T1" fmla="*/ 2147483647 h 766"/>
              <a:gd name="T2" fmla="*/ 2147483647 w 1297"/>
              <a:gd name="T3" fmla="*/ 2147483647 h 766"/>
              <a:gd name="T4" fmla="*/ 2147483647 w 1297"/>
              <a:gd name="T5" fmla="*/ 2147483647 h 766"/>
              <a:gd name="T6" fmla="*/ 2147483647 w 1297"/>
              <a:gd name="T7" fmla="*/ 2147483647 h 766"/>
              <a:gd name="T8" fmla="*/ 2147483647 w 1297"/>
              <a:gd name="T9" fmla="*/ 2147483647 h 766"/>
              <a:gd name="T10" fmla="*/ 2147483647 w 1297"/>
              <a:gd name="T11" fmla="*/ 0 h 766"/>
              <a:gd name="T12" fmla="*/ 2147483647 w 1297"/>
              <a:gd name="T13" fmla="*/ 2147483647 h 766"/>
              <a:gd name="T14" fmla="*/ 0 w 1297"/>
              <a:gd name="T15" fmla="*/ 2147483647 h 766"/>
              <a:gd name="T16" fmla="*/ 2147483647 w 1297"/>
              <a:gd name="T17" fmla="*/ 2147483647 h 766"/>
              <a:gd name="T18" fmla="*/ 2147483647 w 1297"/>
              <a:gd name="T19" fmla="*/ 2147483647 h 766"/>
              <a:gd name="T20" fmla="*/ 2147483647 w 1297"/>
              <a:gd name="T21" fmla="*/ 2147483647 h 766"/>
              <a:gd name="T22" fmla="*/ 2147483647 w 1297"/>
              <a:gd name="T23" fmla="*/ 2147483647 h 766"/>
              <a:gd name="T24" fmla="*/ 2147483647 w 1297"/>
              <a:gd name="T25" fmla="*/ 2147483647 h 766"/>
              <a:gd name="T26" fmla="*/ 2147483647 w 1297"/>
              <a:gd name="T27" fmla="*/ 2147483647 h 766"/>
              <a:gd name="T28" fmla="*/ 2147483647 w 1297"/>
              <a:gd name="T29" fmla="*/ 2147483647 h 766"/>
              <a:gd name="T30" fmla="*/ 2147483647 w 1297"/>
              <a:gd name="T31" fmla="*/ 2147483647 h 766"/>
              <a:gd name="T32" fmla="*/ 2147483647 w 1297"/>
              <a:gd name="T33" fmla="*/ 2147483647 h 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7"/>
              <a:gd name="T52" fmla="*/ 0 h 766"/>
              <a:gd name="T53" fmla="*/ 1297 w 1297"/>
              <a:gd name="T54" fmla="*/ 766 h 7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7" h="766">
                <a:moveTo>
                  <a:pt x="1163" y="288"/>
                </a:moveTo>
                <a:lnTo>
                  <a:pt x="1024" y="191"/>
                </a:lnTo>
                <a:lnTo>
                  <a:pt x="1024" y="288"/>
                </a:lnTo>
                <a:lnTo>
                  <a:pt x="751" y="97"/>
                </a:lnTo>
                <a:lnTo>
                  <a:pt x="751" y="191"/>
                </a:lnTo>
                <a:lnTo>
                  <a:pt x="409" y="0"/>
                </a:lnTo>
                <a:lnTo>
                  <a:pt x="409" y="97"/>
                </a:lnTo>
                <a:lnTo>
                  <a:pt x="0" y="97"/>
                </a:lnTo>
                <a:lnTo>
                  <a:pt x="342" y="478"/>
                </a:lnTo>
                <a:lnTo>
                  <a:pt x="273" y="575"/>
                </a:lnTo>
                <a:lnTo>
                  <a:pt x="682" y="575"/>
                </a:lnTo>
                <a:lnTo>
                  <a:pt x="615" y="671"/>
                </a:lnTo>
                <a:lnTo>
                  <a:pt x="957" y="671"/>
                </a:lnTo>
                <a:lnTo>
                  <a:pt x="957" y="766"/>
                </a:lnTo>
                <a:lnTo>
                  <a:pt x="1163" y="671"/>
                </a:lnTo>
                <a:lnTo>
                  <a:pt x="1297" y="478"/>
                </a:lnTo>
                <a:lnTo>
                  <a:pt x="1163" y="288"/>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3">
            <a:extLst>
              <a:ext uri="{FF2B5EF4-FFF2-40B4-BE49-F238E27FC236}">
                <a16:creationId xmlns:a16="http://schemas.microsoft.com/office/drawing/2014/main" id="{945EFE7D-83A5-45E1-AA78-B747C68AE51E}"/>
              </a:ext>
            </a:extLst>
          </p:cNvPr>
          <p:cNvSpPr>
            <a:spLocks/>
          </p:cNvSpPr>
          <p:nvPr/>
        </p:nvSpPr>
        <p:spPr bwMode="auto">
          <a:xfrm>
            <a:off x="6840537" y="2107148"/>
            <a:ext cx="1752600" cy="417512"/>
          </a:xfrm>
          <a:custGeom>
            <a:avLst/>
            <a:gdLst>
              <a:gd name="T0" fmla="*/ 2147483647 w 1655"/>
              <a:gd name="T1" fmla="*/ 2147483647 h 702"/>
              <a:gd name="T2" fmla="*/ 2147483647 w 1655"/>
              <a:gd name="T3" fmla="*/ 2147483647 h 702"/>
              <a:gd name="T4" fmla="*/ 2147483647 w 1655"/>
              <a:gd name="T5" fmla="*/ 2147483647 h 702"/>
              <a:gd name="T6" fmla="*/ 2147483647 w 1655"/>
              <a:gd name="T7" fmla="*/ 2147483647 h 702"/>
              <a:gd name="T8" fmla="*/ 2147483647 w 1655"/>
              <a:gd name="T9" fmla="*/ 2147483647 h 702"/>
              <a:gd name="T10" fmla="*/ 2147483647 w 1655"/>
              <a:gd name="T11" fmla="*/ 2147483647 h 702"/>
              <a:gd name="T12" fmla="*/ 2147483647 w 1655"/>
              <a:gd name="T13" fmla="*/ 2147483647 h 702"/>
              <a:gd name="T14" fmla="*/ 2147483647 w 1655"/>
              <a:gd name="T15" fmla="*/ 2147483647 h 702"/>
              <a:gd name="T16" fmla="*/ 2147483647 w 1655"/>
              <a:gd name="T17" fmla="*/ 2147483647 h 702"/>
              <a:gd name="T18" fmla="*/ 2147483647 w 1655"/>
              <a:gd name="T19" fmla="*/ 0 h 702"/>
              <a:gd name="T20" fmla="*/ 2147483647 w 1655"/>
              <a:gd name="T21" fmla="*/ 2147483647 h 702"/>
              <a:gd name="T22" fmla="*/ 2147483647 w 1655"/>
              <a:gd name="T23" fmla="*/ 2147483647 h 702"/>
              <a:gd name="T24" fmla="*/ 2147483647 w 1655"/>
              <a:gd name="T25" fmla="*/ 2147483647 h 702"/>
              <a:gd name="T26" fmla="*/ 2147483647 w 1655"/>
              <a:gd name="T27" fmla="*/ 2147483647 h 702"/>
              <a:gd name="T28" fmla="*/ 2147483647 w 1655"/>
              <a:gd name="T29" fmla="*/ 2147483647 h 702"/>
              <a:gd name="T30" fmla="*/ 0 w 1655"/>
              <a:gd name="T31" fmla="*/ 2147483647 h 702"/>
              <a:gd name="T32" fmla="*/ 2147483647 w 1655"/>
              <a:gd name="T33" fmla="*/ 2147483647 h 7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5"/>
              <a:gd name="T52" fmla="*/ 0 h 702"/>
              <a:gd name="T53" fmla="*/ 1655 w 1655"/>
              <a:gd name="T54" fmla="*/ 702 h 7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5" h="702">
                <a:moveTo>
                  <a:pt x="227" y="674"/>
                </a:moveTo>
                <a:lnTo>
                  <a:pt x="424" y="702"/>
                </a:lnTo>
                <a:lnTo>
                  <a:pt x="388" y="613"/>
                </a:lnTo>
                <a:lnTo>
                  <a:pt x="777" y="665"/>
                </a:lnTo>
                <a:lnTo>
                  <a:pt x="743" y="577"/>
                </a:lnTo>
                <a:lnTo>
                  <a:pt x="1210" y="600"/>
                </a:lnTo>
                <a:lnTo>
                  <a:pt x="1175" y="508"/>
                </a:lnTo>
                <a:lnTo>
                  <a:pt x="1655" y="321"/>
                </a:lnTo>
                <a:lnTo>
                  <a:pt x="1115" y="123"/>
                </a:lnTo>
                <a:lnTo>
                  <a:pt x="1160" y="0"/>
                </a:lnTo>
                <a:lnTo>
                  <a:pt x="682" y="189"/>
                </a:lnTo>
                <a:lnTo>
                  <a:pt x="726" y="69"/>
                </a:lnTo>
                <a:lnTo>
                  <a:pt x="328" y="224"/>
                </a:lnTo>
                <a:lnTo>
                  <a:pt x="293" y="137"/>
                </a:lnTo>
                <a:lnTo>
                  <a:pt x="87" y="318"/>
                </a:lnTo>
                <a:lnTo>
                  <a:pt x="0" y="561"/>
                </a:lnTo>
                <a:lnTo>
                  <a:pt x="227" y="674"/>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4">
            <a:extLst>
              <a:ext uri="{FF2B5EF4-FFF2-40B4-BE49-F238E27FC236}">
                <a16:creationId xmlns:a16="http://schemas.microsoft.com/office/drawing/2014/main" id="{3324035C-E453-417B-8B17-447AE5FC2000}"/>
              </a:ext>
            </a:extLst>
          </p:cNvPr>
          <p:cNvSpPr>
            <a:spLocks/>
          </p:cNvSpPr>
          <p:nvPr/>
        </p:nvSpPr>
        <p:spPr bwMode="auto">
          <a:xfrm>
            <a:off x="6896100" y="2831048"/>
            <a:ext cx="1800225" cy="457200"/>
          </a:xfrm>
          <a:custGeom>
            <a:avLst/>
            <a:gdLst>
              <a:gd name="T0" fmla="*/ 2147483647 w 1700"/>
              <a:gd name="T1" fmla="*/ 2147483647 h 766"/>
              <a:gd name="T2" fmla="*/ 2147483647 w 1700"/>
              <a:gd name="T3" fmla="*/ 2147483647 h 766"/>
              <a:gd name="T4" fmla="*/ 2147483647 w 1700"/>
              <a:gd name="T5" fmla="*/ 2147483647 h 766"/>
              <a:gd name="T6" fmla="*/ 2147483647 w 1700"/>
              <a:gd name="T7" fmla="*/ 2147483647 h 766"/>
              <a:gd name="T8" fmla="*/ 2147483647 w 1700"/>
              <a:gd name="T9" fmla="*/ 2147483647 h 766"/>
              <a:gd name="T10" fmla="*/ 2147483647 w 1700"/>
              <a:gd name="T11" fmla="*/ 0 h 766"/>
              <a:gd name="T12" fmla="*/ 2147483647 w 1700"/>
              <a:gd name="T13" fmla="*/ 2147483647 h 766"/>
              <a:gd name="T14" fmla="*/ 2147483647 w 1700"/>
              <a:gd name="T15" fmla="*/ 2147483647 h 766"/>
              <a:gd name="T16" fmla="*/ 2147483647 w 1700"/>
              <a:gd name="T17" fmla="*/ 2147483647 h 766"/>
              <a:gd name="T18" fmla="*/ 2147483647 w 1700"/>
              <a:gd name="T19" fmla="*/ 2147483647 h 766"/>
              <a:gd name="T20" fmla="*/ 2147483647 w 1700"/>
              <a:gd name="T21" fmla="*/ 2147483647 h 766"/>
              <a:gd name="T22" fmla="*/ 2147483647 w 1700"/>
              <a:gd name="T23" fmla="*/ 2147483647 h 766"/>
              <a:gd name="T24" fmla="*/ 2147483647 w 1700"/>
              <a:gd name="T25" fmla="*/ 2147483647 h 766"/>
              <a:gd name="T26" fmla="*/ 2147483647 w 1700"/>
              <a:gd name="T27" fmla="*/ 2147483647 h 766"/>
              <a:gd name="T28" fmla="*/ 2147483647 w 1700"/>
              <a:gd name="T29" fmla="*/ 2147483647 h 766"/>
              <a:gd name="T30" fmla="*/ 0 w 1700"/>
              <a:gd name="T31" fmla="*/ 2147483647 h 766"/>
              <a:gd name="T32" fmla="*/ 2147483647 w 1700"/>
              <a:gd name="T33" fmla="*/ 2147483647 h 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0"/>
              <a:gd name="T52" fmla="*/ 0 h 766"/>
              <a:gd name="T53" fmla="*/ 1700 w 1700"/>
              <a:gd name="T54" fmla="*/ 766 h 7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0" h="766">
                <a:moveTo>
                  <a:pt x="177" y="287"/>
                </a:moveTo>
                <a:lnTo>
                  <a:pt x="357" y="190"/>
                </a:lnTo>
                <a:lnTo>
                  <a:pt x="357" y="287"/>
                </a:lnTo>
                <a:lnTo>
                  <a:pt x="716" y="97"/>
                </a:lnTo>
                <a:lnTo>
                  <a:pt x="716" y="190"/>
                </a:lnTo>
                <a:lnTo>
                  <a:pt x="1162" y="0"/>
                </a:lnTo>
                <a:lnTo>
                  <a:pt x="1162" y="97"/>
                </a:lnTo>
                <a:lnTo>
                  <a:pt x="1700" y="97"/>
                </a:lnTo>
                <a:lnTo>
                  <a:pt x="1252" y="478"/>
                </a:lnTo>
                <a:lnTo>
                  <a:pt x="1342" y="575"/>
                </a:lnTo>
                <a:lnTo>
                  <a:pt x="805" y="575"/>
                </a:lnTo>
                <a:lnTo>
                  <a:pt x="893" y="670"/>
                </a:lnTo>
                <a:lnTo>
                  <a:pt x="446" y="670"/>
                </a:lnTo>
                <a:lnTo>
                  <a:pt x="446" y="766"/>
                </a:lnTo>
                <a:lnTo>
                  <a:pt x="177" y="670"/>
                </a:lnTo>
                <a:lnTo>
                  <a:pt x="0" y="478"/>
                </a:lnTo>
                <a:lnTo>
                  <a:pt x="177" y="287"/>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5">
            <a:extLst>
              <a:ext uri="{FF2B5EF4-FFF2-40B4-BE49-F238E27FC236}">
                <a16:creationId xmlns:a16="http://schemas.microsoft.com/office/drawing/2014/main" id="{765D6E1B-6F23-4FE9-94D4-B5514FBFC24A}"/>
              </a:ext>
            </a:extLst>
          </p:cNvPr>
          <p:cNvSpPr>
            <a:spLocks/>
          </p:cNvSpPr>
          <p:nvPr/>
        </p:nvSpPr>
        <p:spPr bwMode="auto">
          <a:xfrm>
            <a:off x="5851525" y="2316698"/>
            <a:ext cx="652462" cy="223837"/>
          </a:xfrm>
          <a:custGeom>
            <a:avLst/>
            <a:gdLst>
              <a:gd name="T0" fmla="*/ 2147483647 w 617"/>
              <a:gd name="T1" fmla="*/ 2147483647 h 376"/>
              <a:gd name="T2" fmla="*/ 2147483647 w 617"/>
              <a:gd name="T3" fmla="*/ 2147483647 h 376"/>
              <a:gd name="T4" fmla="*/ 2147483647 w 617"/>
              <a:gd name="T5" fmla="*/ 0 h 376"/>
              <a:gd name="T6" fmla="*/ 2147483647 w 617"/>
              <a:gd name="T7" fmla="*/ 2147483647 h 376"/>
              <a:gd name="T8" fmla="*/ 2147483647 w 617"/>
              <a:gd name="T9" fmla="*/ 2147483647 h 376"/>
              <a:gd name="T10" fmla="*/ 2147483647 w 617"/>
              <a:gd name="T11" fmla="*/ 2147483647 h 376"/>
              <a:gd name="T12" fmla="*/ 2147483647 w 617"/>
              <a:gd name="T13" fmla="*/ 2147483647 h 376"/>
              <a:gd name="T14" fmla="*/ 2147483647 w 617"/>
              <a:gd name="T15" fmla="*/ 2147483647 h 376"/>
              <a:gd name="T16" fmla="*/ 2147483647 w 617"/>
              <a:gd name="T17" fmla="*/ 2147483647 h 376"/>
              <a:gd name="T18" fmla="*/ 2147483647 w 617"/>
              <a:gd name="T19" fmla="*/ 2147483647 h 376"/>
              <a:gd name="T20" fmla="*/ 2147483647 w 617"/>
              <a:gd name="T21" fmla="*/ 2147483647 h 376"/>
              <a:gd name="T22" fmla="*/ 2147483647 w 617"/>
              <a:gd name="T23" fmla="*/ 2147483647 h 376"/>
              <a:gd name="T24" fmla="*/ 2147483647 w 617"/>
              <a:gd name="T25" fmla="*/ 2147483647 h 376"/>
              <a:gd name="T26" fmla="*/ 2147483647 w 617"/>
              <a:gd name="T27" fmla="*/ 2147483647 h 376"/>
              <a:gd name="T28" fmla="*/ 2147483647 w 617"/>
              <a:gd name="T29" fmla="*/ 2147483647 h 376"/>
              <a:gd name="T30" fmla="*/ 2147483647 w 617"/>
              <a:gd name="T31" fmla="*/ 2147483647 h 376"/>
              <a:gd name="T32" fmla="*/ 2147483647 w 617"/>
              <a:gd name="T33" fmla="*/ 2147483647 h 376"/>
              <a:gd name="T34" fmla="*/ 2147483647 w 617"/>
              <a:gd name="T35" fmla="*/ 2147483647 h 376"/>
              <a:gd name="T36" fmla="*/ 0 w 617"/>
              <a:gd name="T37" fmla="*/ 2147483647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7"/>
              <a:gd name="T58" fmla="*/ 0 h 376"/>
              <a:gd name="T59" fmla="*/ 617 w 617"/>
              <a:gd name="T60" fmla="*/ 376 h 3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7" h="376">
                <a:moveTo>
                  <a:pt x="617" y="11"/>
                </a:moveTo>
                <a:lnTo>
                  <a:pt x="557" y="4"/>
                </a:lnTo>
                <a:lnTo>
                  <a:pt x="495" y="0"/>
                </a:lnTo>
                <a:lnTo>
                  <a:pt x="447" y="2"/>
                </a:lnTo>
                <a:lnTo>
                  <a:pt x="400" y="8"/>
                </a:lnTo>
                <a:lnTo>
                  <a:pt x="353" y="17"/>
                </a:lnTo>
                <a:lnTo>
                  <a:pt x="310" y="30"/>
                </a:lnTo>
                <a:lnTo>
                  <a:pt x="267" y="45"/>
                </a:lnTo>
                <a:lnTo>
                  <a:pt x="228" y="64"/>
                </a:lnTo>
                <a:lnTo>
                  <a:pt x="191" y="84"/>
                </a:lnTo>
                <a:lnTo>
                  <a:pt x="155" y="109"/>
                </a:lnTo>
                <a:lnTo>
                  <a:pt x="124" y="135"/>
                </a:lnTo>
                <a:lnTo>
                  <a:pt x="95" y="165"/>
                </a:lnTo>
                <a:lnTo>
                  <a:pt x="69" y="194"/>
                </a:lnTo>
                <a:lnTo>
                  <a:pt x="49" y="228"/>
                </a:lnTo>
                <a:lnTo>
                  <a:pt x="30" y="264"/>
                </a:lnTo>
                <a:lnTo>
                  <a:pt x="15" y="299"/>
                </a:lnTo>
                <a:lnTo>
                  <a:pt x="6" y="336"/>
                </a:lnTo>
                <a:lnTo>
                  <a:pt x="0" y="376"/>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6">
            <a:extLst>
              <a:ext uri="{FF2B5EF4-FFF2-40B4-BE49-F238E27FC236}">
                <a16:creationId xmlns:a16="http://schemas.microsoft.com/office/drawing/2014/main" id="{183F5923-1B89-4ACB-9B84-3BE0AB96E2BC}"/>
              </a:ext>
            </a:extLst>
          </p:cNvPr>
          <p:cNvSpPr>
            <a:spLocks/>
          </p:cNvSpPr>
          <p:nvPr/>
        </p:nvSpPr>
        <p:spPr bwMode="auto">
          <a:xfrm>
            <a:off x="5868987" y="2577048"/>
            <a:ext cx="557213" cy="223837"/>
          </a:xfrm>
          <a:custGeom>
            <a:avLst/>
            <a:gdLst>
              <a:gd name="T0" fmla="*/ 2147483647 w 527"/>
              <a:gd name="T1" fmla="*/ 2147483647 h 376"/>
              <a:gd name="T2" fmla="*/ 2147483647 w 527"/>
              <a:gd name="T3" fmla="*/ 2147483647 h 376"/>
              <a:gd name="T4" fmla="*/ 2147483647 w 527"/>
              <a:gd name="T5" fmla="*/ 0 h 376"/>
              <a:gd name="T6" fmla="*/ 2147483647 w 527"/>
              <a:gd name="T7" fmla="*/ 2147483647 h 376"/>
              <a:gd name="T8" fmla="*/ 2147483647 w 527"/>
              <a:gd name="T9" fmla="*/ 2147483647 h 376"/>
              <a:gd name="T10" fmla="*/ 2147483647 w 527"/>
              <a:gd name="T11" fmla="*/ 2147483647 h 376"/>
              <a:gd name="T12" fmla="*/ 2147483647 w 527"/>
              <a:gd name="T13" fmla="*/ 2147483647 h 376"/>
              <a:gd name="T14" fmla="*/ 2147483647 w 527"/>
              <a:gd name="T15" fmla="*/ 2147483647 h 376"/>
              <a:gd name="T16" fmla="*/ 2147483647 w 527"/>
              <a:gd name="T17" fmla="*/ 2147483647 h 376"/>
              <a:gd name="T18" fmla="*/ 2147483647 w 527"/>
              <a:gd name="T19" fmla="*/ 2147483647 h 376"/>
              <a:gd name="T20" fmla="*/ 2147483647 w 527"/>
              <a:gd name="T21" fmla="*/ 2147483647 h 376"/>
              <a:gd name="T22" fmla="*/ 2147483647 w 527"/>
              <a:gd name="T23" fmla="*/ 2147483647 h 376"/>
              <a:gd name="T24" fmla="*/ 2147483647 w 527"/>
              <a:gd name="T25" fmla="*/ 2147483647 h 376"/>
              <a:gd name="T26" fmla="*/ 2147483647 w 527"/>
              <a:gd name="T27" fmla="*/ 2147483647 h 376"/>
              <a:gd name="T28" fmla="*/ 2147483647 w 527"/>
              <a:gd name="T29" fmla="*/ 2147483647 h 376"/>
              <a:gd name="T30" fmla="*/ 2147483647 w 527"/>
              <a:gd name="T31" fmla="*/ 2147483647 h 376"/>
              <a:gd name="T32" fmla="*/ 2147483647 w 527"/>
              <a:gd name="T33" fmla="*/ 2147483647 h 376"/>
              <a:gd name="T34" fmla="*/ 2147483647 w 527"/>
              <a:gd name="T35" fmla="*/ 2147483647 h 376"/>
              <a:gd name="T36" fmla="*/ 0 w 527"/>
              <a:gd name="T37" fmla="*/ 2147483647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7"/>
              <a:gd name="T58" fmla="*/ 0 h 376"/>
              <a:gd name="T59" fmla="*/ 527 w 527"/>
              <a:gd name="T60" fmla="*/ 376 h 3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7" h="376">
                <a:moveTo>
                  <a:pt x="527" y="11"/>
                </a:moveTo>
                <a:lnTo>
                  <a:pt x="475" y="4"/>
                </a:lnTo>
                <a:lnTo>
                  <a:pt x="422" y="0"/>
                </a:lnTo>
                <a:lnTo>
                  <a:pt x="381" y="2"/>
                </a:lnTo>
                <a:lnTo>
                  <a:pt x="340" y="8"/>
                </a:lnTo>
                <a:lnTo>
                  <a:pt x="303" y="17"/>
                </a:lnTo>
                <a:lnTo>
                  <a:pt x="265" y="30"/>
                </a:lnTo>
                <a:lnTo>
                  <a:pt x="228" y="45"/>
                </a:lnTo>
                <a:lnTo>
                  <a:pt x="194" y="64"/>
                </a:lnTo>
                <a:lnTo>
                  <a:pt x="163" y="84"/>
                </a:lnTo>
                <a:lnTo>
                  <a:pt x="133" y="109"/>
                </a:lnTo>
                <a:lnTo>
                  <a:pt x="105" y="135"/>
                </a:lnTo>
                <a:lnTo>
                  <a:pt x="80" y="165"/>
                </a:lnTo>
                <a:lnTo>
                  <a:pt x="60" y="194"/>
                </a:lnTo>
                <a:lnTo>
                  <a:pt x="41" y="228"/>
                </a:lnTo>
                <a:lnTo>
                  <a:pt x="24" y="264"/>
                </a:lnTo>
                <a:lnTo>
                  <a:pt x="13" y="299"/>
                </a:lnTo>
                <a:lnTo>
                  <a:pt x="4" y="336"/>
                </a:lnTo>
                <a:lnTo>
                  <a:pt x="0" y="376"/>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7">
            <a:extLst>
              <a:ext uri="{FF2B5EF4-FFF2-40B4-BE49-F238E27FC236}">
                <a16:creationId xmlns:a16="http://schemas.microsoft.com/office/drawing/2014/main" id="{5270CBA1-CCE8-47DF-8302-9192BAFD59B4}"/>
              </a:ext>
            </a:extLst>
          </p:cNvPr>
          <p:cNvSpPr>
            <a:spLocks/>
          </p:cNvSpPr>
          <p:nvPr/>
        </p:nvSpPr>
        <p:spPr bwMode="auto">
          <a:xfrm>
            <a:off x="5883275" y="2948523"/>
            <a:ext cx="811212" cy="223837"/>
          </a:xfrm>
          <a:custGeom>
            <a:avLst/>
            <a:gdLst>
              <a:gd name="T0" fmla="*/ 2147483647 w 766"/>
              <a:gd name="T1" fmla="*/ 2147483647 h 375"/>
              <a:gd name="T2" fmla="*/ 2147483647 w 766"/>
              <a:gd name="T3" fmla="*/ 2147483647 h 375"/>
              <a:gd name="T4" fmla="*/ 2147483647 w 766"/>
              <a:gd name="T5" fmla="*/ 0 h 375"/>
              <a:gd name="T6" fmla="*/ 2147483647 w 766"/>
              <a:gd name="T7" fmla="*/ 2147483647 h 375"/>
              <a:gd name="T8" fmla="*/ 2147483647 w 766"/>
              <a:gd name="T9" fmla="*/ 2147483647 h 375"/>
              <a:gd name="T10" fmla="*/ 2147483647 w 766"/>
              <a:gd name="T11" fmla="*/ 2147483647 h 375"/>
              <a:gd name="T12" fmla="*/ 2147483647 w 766"/>
              <a:gd name="T13" fmla="*/ 2147483647 h 375"/>
              <a:gd name="T14" fmla="*/ 2147483647 w 766"/>
              <a:gd name="T15" fmla="*/ 2147483647 h 375"/>
              <a:gd name="T16" fmla="*/ 2147483647 w 766"/>
              <a:gd name="T17" fmla="*/ 2147483647 h 375"/>
              <a:gd name="T18" fmla="*/ 2147483647 w 766"/>
              <a:gd name="T19" fmla="*/ 2147483647 h 375"/>
              <a:gd name="T20" fmla="*/ 2147483647 w 766"/>
              <a:gd name="T21" fmla="*/ 2147483647 h 375"/>
              <a:gd name="T22" fmla="*/ 2147483647 w 766"/>
              <a:gd name="T23" fmla="*/ 2147483647 h 375"/>
              <a:gd name="T24" fmla="*/ 2147483647 w 766"/>
              <a:gd name="T25" fmla="*/ 2147483647 h 375"/>
              <a:gd name="T26" fmla="*/ 2147483647 w 766"/>
              <a:gd name="T27" fmla="*/ 2147483647 h 375"/>
              <a:gd name="T28" fmla="*/ 2147483647 w 766"/>
              <a:gd name="T29" fmla="*/ 2147483647 h 375"/>
              <a:gd name="T30" fmla="*/ 2147483647 w 766"/>
              <a:gd name="T31" fmla="*/ 2147483647 h 375"/>
              <a:gd name="T32" fmla="*/ 2147483647 w 766"/>
              <a:gd name="T33" fmla="*/ 2147483647 h 375"/>
              <a:gd name="T34" fmla="*/ 2147483647 w 766"/>
              <a:gd name="T35" fmla="*/ 2147483647 h 375"/>
              <a:gd name="T36" fmla="*/ 0 w 766"/>
              <a:gd name="T37" fmla="*/ 2147483647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6"/>
              <a:gd name="T58" fmla="*/ 0 h 375"/>
              <a:gd name="T59" fmla="*/ 766 w 766"/>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6" h="375">
                <a:moveTo>
                  <a:pt x="766" y="11"/>
                </a:moveTo>
                <a:lnTo>
                  <a:pt x="691" y="4"/>
                </a:lnTo>
                <a:lnTo>
                  <a:pt x="615" y="0"/>
                </a:lnTo>
                <a:lnTo>
                  <a:pt x="555" y="2"/>
                </a:lnTo>
                <a:lnTo>
                  <a:pt x="495" y="7"/>
                </a:lnTo>
                <a:lnTo>
                  <a:pt x="439" y="17"/>
                </a:lnTo>
                <a:lnTo>
                  <a:pt x="385" y="30"/>
                </a:lnTo>
                <a:lnTo>
                  <a:pt x="333" y="45"/>
                </a:lnTo>
                <a:lnTo>
                  <a:pt x="282" y="63"/>
                </a:lnTo>
                <a:lnTo>
                  <a:pt x="237" y="84"/>
                </a:lnTo>
                <a:lnTo>
                  <a:pt x="193" y="108"/>
                </a:lnTo>
                <a:lnTo>
                  <a:pt x="153" y="134"/>
                </a:lnTo>
                <a:lnTo>
                  <a:pt x="118" y="164"/>
                </a:lnTo>
                <a:lnTo>
                  <a:pt x="86" y="194"/>
                </a:lnTo>
                <a:lnTo>
                  <a:pt x="60" y="228"/>
                </a:lnTo>
                <a:lnTo>
                  <a:pt x="37" y="263"/>
                </a:lnTo>
                <a:lnTo>
                  <a:pt x="19" y="299"/>
                </a:lnTo>
                <a:lnTo>
                  <a:pt x="8" y="336"/>
                </a:lnTo>
                <a:lnTo>
                  <a:pt x="0" y="375"/>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8">
            <a:extLst>
              <a:ext uri="{FF2B5EF4-FFF2-40B4-BE49-F238E27FC236}">
                <a16:creationId xmlns:a16="http://schemas.microsoft.com/office/drawing/2014/main" id="{3AE46E55-C9EA-4832-A86B-A7380C9C13F9}"/>
              </a:ext>
            </a:extLst>
          </p:cNvPr>
          <p:cNvSpPr>
            <a:spLocks/>
          </p:cNvSpPr>
          <p:nvPr/>
        </p:nvSpPr>
        <p:spPr bwMode="auto">
          <a:xfrm>
            <a:off x="5837237" y="3593048"/>
            <a:ext cx="588963" cy="222250"/>
          </a:xfrm>
          <a:custGeom>
            <a:avLst/>
            <a:gdLst>
              <a:gd name="T0" fmla="*/ 2147483647 w 557"/>
              <a:gd name="T1" fmla="*/ 2147483647 h 376"/>
              <a:gd name="T2" fmla="*/ 2147483647 w 557"/>
              <a:gd name="T3" fmla="*/ 2147483647 h 376"/>
              <a:gd name="T4" fmla="*/ 2147483647 w 557"/>
              <a:gd name="T5" fmla="*/ 0 h 376"/>
              <a:gd name="T6" fmla="*/ 2147483647 w 557"/>
              <a:gd name="T7" fmla="*/ 2147483647 h 376"/>
              <a:gd name="T8" fmla="*/ 2147483647 w 557"/>
              <a:gd name="T9" fmla="*/ 2147483647 h 376"/>
              <a:gd name="T10" fmla="*/ 2147483647 w 557"/>
              <a:gd name="T11" fmla="*/ 2147483647 h 376"/>
              <a:gd name="T12" fmla="*/ 2147483647 w 557"/>
              <a:gd name="T13" fmla="*/ 2147483647 h 376"/>
              <a:gd name="T14" fmla="*/ 2147483647 w 557"/>
              <a:gd name="T15" fmla="*/ 2147483647 h 376"/>
              <a:gd name="T16" fmla="*/ 2147483647 w 557"/>
              <a:gd name="T17" fmla="*/ 2147483647 h 376"/>
              <a:gd name="T18" fmla="*/ 2147483647 w 557"/>
              <a:gd name="T19" fmla="*/ 2147483647 h 376"/>
              <a:gd name="T20" fmla="*/ 2147483647 w 557"/>
              <a:gd name="T21" fmla="*/ 2147483647 h 376"/>
              <a:gd name="T22" fmla="*/ 2147483647 w 557"/>
              <a:gd name="T23" fmla="*/ 2147483647 h 376"/>
              <a:gd name="T24" fmla="*/ 2147483647 w 557"/>
              <a:gd name="T25" fmla="*/ 2147483647 h 376"/>
              <a:gd name="T26" fmla="*/ 2147483647 w 557"/>
              <a:gd name="T27" fmla="*/ 2147483647 h 376"/>
              <a:gd name="T28" fmla="*/ 2147483647 w 557"/>
              <a:gd name="T29" fmla="*/ 2147483647 h 376"/>
              <a:gd name="T30" fmla="*/ 2147483647 w 557"/>
              <a:gd name="T31" fmla="*/ 2147483647 h 376"/>
              <a:gd name="T32" fmla="*/ 2147483647 w 557"/>
              <a:gd name="T33" fmla="*/ 2147483647 h 376"/>
              <a:gd name="T34" fmla="*/ 2147483647 w 557"/>
              <a:gd name="T35" fmla="*/ 2147483647 h 376"/>
              <a:gd name="T36" fmla="*/ 0 w 557"/>
              <a:gd name="T37" fmla="*/ 2147483647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7"/>
              <a:gd name="T58" fmla="*/ 0 h 376"/>
              <a:gd name="T59" fmla="*/ 557 w 557"/>
              <a:gd name="T60" fmla="*/ 376 h 3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7" h="376">
                <a:moveTo>
                  <a:pt x="557" y="12"/>
                </a:moveTo>
                <a:lnTo>
                  <a:pt x="503" y="4"/>
                </a:lnTo>
                <a:lnTo>
                  <a:pt x="447" y="0"/>
                </a:lnTo>
                <a:lnTo>
                  <a:pt x="404" y="2"/>
                </a:lnTo>
                <a:lnTo>
                  <a:pt x="361" y="8"/>
                </a:lnTo>
                <a:lnTo>
                  <a:pt x="320" y="17"/>
                </a:lnTo>
                <a:lnTo>
                  <a:pt x="281" y="30"/>
                </a:lnTo>
                <a:lnTo>
                  <a:pt x="241" y="45"/>
                </a:lnTo>
                <a:lnTo>
                  <a:pt x="206" y="64"/>
                </a:lnTo>
                <a:lnTo>
                  <a:pt x="172" y="84"/>
                </a:lnTo>
                <a:lnTo>
                  <a:pt x="140" y="109"/>
                </a:lnTo>
                <a:lnTo>
                  <a:pt x="112" y="135"/>
                </a:lnTo>
                <a:lnTo>
                  <a:pt x="86" y="165"/>
                </a:lnTo>
                <a:lnTo>
                  <a:pt x="64" y="195"/>
                </a:lnTo>
                <a:lnTo>
                  <a:pt x="43" y="228"/>
                </a:lnTo>
                <a:lnTo>
                  <a:pt x="26" y="264"/>
                </a:lnTo>
                <a:lnTo>
                  <a:pt x="13" y="299"/>
                </a:lnTo>
                <a:lnTo>
                  <a:pt x="6" y="336"/>
                </a:lnTo>
                <a:lnTo>
                  <a:pt x="0" y="376"/>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9">
            <a:extLst>
              <a:ext uri="{FF2B5EF4-FFF2-40B4-BE49-F238E27FC236}">
                <a16:creationId xmlns:a16="http://schemas.microsoft.com/office/drawing/2014/main" id="{59BA39D6-73AB-473E-84F4-A792B3142919}"/>
              </a:ext>
            </a:extLst>
          </p:cNvPr>
          <p:cNvSpPr>
            <a:spLocks/>
          </p:cNvSpPr>
          <p:nvPr/>
        </p:nvSpPr>
        <p:spPr bwMode="auto">
          <a:xfrm>
            <a:off x="5868987" y="3212048"/>
            <a:ext cx="922338" cy="223837"/>
          </a:xfrm>
          <a:custGeom>
            <a:avLst/>
            <a:gdLst>
              <a:gd name="T0" fmla="*/ 2147483647 w 871"/>
              <a:gd name="T1" fmla="*/ 2147483647 h 375"/>
              <a:gd name="T2" fmla="*/ 2147483647 w 871"/>
              <a:gd name="T3" fmla="*/ 2147483647 h 375"/>
              <a:gd name="T4" fmla="*/ 2147483647 w 871"/>
              <a:gd name="T5" fmla="*/ 0 h 375"/>
              <a:gd name="T6" fmla="*/ 2147483647 w 871"/>
              <a:gd name="T7" fmla="*/ 2147483647 h 375"/>
              <a:gd name="T8" fmla="*/ 2147483647 w 871"/>
              <a:gd name="T9" fmla="*/ 2147483647 h 375"/>
              <a:gd name="T10" fmla="*/ 2147483647 w 871"/>
              <a:gd name="T11" fmla="*/ 2147483647 h 375"/>
              <a:gd name="T12" fmla="*/ 2147483647 w 871"/>
              <a:gd name="T13" fmla="*/ 2147483647 h 375"/>
              <a:gd name="T14" fmla="*/ 2147483647 w 871"/>
              <a:gd name="T15" fmla="*/ 2147483647 h 375"/>
              <a:gd name="T16" fmla="*/ 2147483647 w 871"/>
              <a:gd name="T17" fmla="*/ 2147483647 h 375"/>
              <a:gd name="T18" fmla="*/ 2147483647 w 871"/>
              <a:gd name="T19" fmla="*/ 2147483647 h 375"/>
              <a:gd name="T20" fmla="*/ 2147483647 w 871"/>
              <a:gd name="T21" fmla="*/ 2147483647 h 375"/>
              <a:gd name="T22" fmla="*/ 2147483647 w 871"/>
              <a:gd name="T23" fmla="*/ 2147483647 h 375"/>
              <a:gd name="T24" fmla="*/ 2147483647 w 871"/>
              <a:gd name="T25" fmla="*/ 2147483647 h 375"/>
              <a:gd name="T26" fmla="*/ 2147483647 w 871"/>
              <a:gd name="T27" fmla="*/ 2147483647 h 375"/>
              <a:gd name="T28" fmla="*/ 2147483647 w 871"/>
              <a:gd name="T29" fmla="*/ 2147483647 h 375"/>
              <a:gd name="T30" fmla="*/ 2147483647 w 871"/>
              <a:gd name="T31" fmla="*/ 2147483647 h 375"/>
              <a:gd name="T32" fmla="*/ 2147483647 w 871"/>
              <a:gd name="T33" fmla="*/ 2147483647 h 375"/>
              <a:gd name="T34" fmla="*/ 2147483647 w 871"/>
              <a:gd name="T35" fmla="*/ 2147483647 h 375"/>
              <a:gd name="T36" fmla="*/ 0 w 871"/>
              <a:gd name="T37" fmla="*/ 2147483647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1"/>
              <a:gd name="T58" fmla="*/ 0 h 375"/>
              <a:gd name="T59" fmla="*/ 871 w 871"/>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1" h="375">
                <a:moveTo>
                  <a:pt x="871" y="11"/>
                </a:moveTo>
                <a:lnTo>
                  <a:pt x="785" y="3"/>
                </a:lnTo>
                <a:lnTo>
                  <a:pt x="699" y="0"/>
                </a:lnTo>
                <a:lnTo>
                  <a:pt x="630" y="1"/>
                </a:lnTo>
                <a:lnTo>
                  <a:pt x="564" y="7"/>
                </a:lnTo>
                <a:lnTo>
                  <a:pt x="499" y="16"/>
                </a:lnTo>
                <a:lnTo>
                  <a:pt x="437" y="29"/>
                </a:lnTo>
                <a:lnTo>
                  <a:pt x="377" y="44"/>
                </a:lnTo>
                <a:lnTo>
                  <a:pt x="321" y="63"/>
                </a:lnTo>
                <a:lnTo>
                  <a:pt x="269" y="84"/>
                </a:lnTo>
                <a:lnTo>
                  <a:pt x="219" y="108"/>
                </a:lnTo>
                <a:lnTo>
                  <a:pt x="174" y="134"/>
                </a:lnTo>
                <a:lnTo>
                  <a:pt x="133" y="164"/>
                </a:lnTo>
                <a:lnTo>
                  <a:pt x="97" y="194"/>
                </a:lnTo>
                <a:lnTo>
                  <a:pt x="67" y="227"/>
                </a:lnTo>
                <a:lnTo>
                  <a:pt x="41" y="263"/>
                </a:lnTo>
                <a:lnTo>
                  <a:pt x="21" y="298"/>
                </a:lnTo>
                <a:lnTo>
                  <a:pt x="7" y="336"/>
                </a:lnTo>
                <a:lnTo>
                  <a:pt x="0" y="375"/>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 name="Group 20">
            <a:extLst>
              <a:ext uri="{FF2B5EF4-FFF2-40B4-BE49-F238E27FC236}">
                <a16:creationId xmlns:a16="http://schemas.microsoft.com/office/drawing/2014/main" id="{5D05D0B6-C736-454F-A056-A51976940C22}"/>
              </a:ext>
            </a:extLst>
          </p:cNvPr>
          <p:cNvGrpSpPr>
            <a:grpSpLocks/>
          </p:cNvGrpSpPr>
          <p:nvPr/>
        </p:nvGrpSpPr>
        <p:grpSpPr bwMode="auto">
          <a:xfrm>
            <a:off x="6467475" y="2956460"/>
            <a:ext cx="2054225" cy="498475"/>
            <a:chOff x="2496" y="2495"/>
            <a:chExt cx="970" cy="418"/>
          </a:xfrm>
        </p:grpSpPr>
        <p:sp>
          <p:nvSpPr>
            <p:cNvPr id="29" name="Freeform 21">
              <a:extLst>
                <a:ext uri="{FF2B5EF4-FFF2-40B4-BE49-F238E27FC236}">
                  <a16:creationId xmlns:a16="http://schemas.microsoft.com/office/drawing/2014/main" id="{578295BC-E4E2-4FFD-8FFF-166D80AC597C}"/>
                </a:ext>
              </a:extLst>
            </p:cNvPr>
            <p:cNvSpPr>
              <a:spLocks/>
            </p:cNvSpPr>
            <p:nvPr/>
          </p:nvSpPr>
          <p:spPr bwMode="auto">
            <a:xfrm>
              <a:off x="2496" y="2495"/>
              <a:ext cx="970" cy="418"/>
            </a:xfrm>
            <a:custGeom>
              <a:avLst/>
              <a:gdLst>
                <a:gd name="T0" fmla="*/ 1 w 1940"/>
                <a:gd name="T1" fmla="*/ 0 h 837"/>
                <a:gd name="T2" fmla="*/ 1 w 1940"/>
                <a:gd name="T3" fmla="*/ 0 h 837"/>
                <a:gd name="T4" fmla="*/ 1 w 1940"/>
                <a:gd name="T5" fmla="*/ 0 h 837"/>
                <a:gd name="T6" fmla="*/ 1 w 1940"/>
                <a:gd name="T7" fmla="*/ 0 h 837"/>
                <a:gd name="T8" fmla="*/ 1 w 1940"/>
                <a:gd name="T9" fmla="*/ 0 h 837"/>
                <a:gd name="T10" fmla="*/ 1 w 1940"/>
                <a:gd name="T11" fmla="*/ 0 h 837"/>
                <a:gd name="T12" fmla="*/ 1 w 1940"/>
                <a:gd name="T13" fmla="*/ 0 h 837"/>
                <a:gd name="T14" fmla="*/ 1 w 1940"/>
                <a:gd name="T15" fmla="*/ 0 h 837"/>
                <a:gd name="T16" fmla="*/ 1 w 1940"/>
                <a:gd name="T17" fmla="*/ 0 h 837"/>
                <a:gd name="T18" fmla="*/ 1 w 1940"/>
                <a:gd name="T19" fmla="*/ 0 h 837"/>
                <a:gd name="T20" fmla="*/ 1 w 1940"/>
                <a:gd name="T21" fmla="*/ 0 h 837"/>
                <a:gd name="T22" fmla="*/ 1 w 1940"/>
                <a:gd name="T23" fmla="*/ 0 h 837"/>
                <a:gd name="T24" fmla="*/ 1 w 1940"/>
                <a:gd name="T25" fmla="*/ 0 h 837"/>
                <a:gd name="T26" fmla="*/ 1 w 1940"/>
                <a:gd name="T27" fmla="*/ 0 h 837"/>
                <a:gd name="T28" fmla="*/ 1 w 1940"/>
                <a:gd name="T29" fmla="*/ 0 h 837"/>
                <a:gd name="T30" fmla="*/ 0 w 1940"/>
                <a:gd name="T31" fmla="*/ 0 h 837"/>
                <a:gd name="T32" fmla="*/ 1 w 1940"/>
                <a:gd name="T33" fmla="*/ 0 h 8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40"/>
                <a:gd name="T52" fmla="*/ 0 h 837"/>
                <a:gd name="T53" fmla="*/ 1940 w 1940"/>
                <a:gd name="T54" fmla="*/ 837 h 8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40" h="837">
                  <a:moveTo>
                    <a:pt x="163" y="280"/>
                  </a:moveTo>
                  <a:lnTo>
                    <a:pt x="335" y="170"/>
                  </a:lnTo>
                  <a:lnTo>
                    <a:pt x="395" y="215"/>
                  </a:lnTo>
                  <a:lnTo>
                    <a:pt x="684" y="50"/>
                  </a:lnTo>
                  <a:lnTo>
                    <a:pt x="884" y="220"/>
                  </a:lnTo>
                  <a:lnTo>
                    <a:pt x="1422" y="0"/>
                  </a:lnTo>
                  <a:lnTo>
                    <a:pt x="1383" y="256"/>
                  </a:lnTo>
                  <a:lnTo>
                    <a:pt x="1940" y="306"/>
                  </a:lnTo>
                  <a:lnTo>
                    <a:pt x="1521" y="501"/>
                  </a:lnTo>
                  <a:lnTo>
                    <a:pt x="1434" y="712"/>
                  </a:lnTo>
                  <a:lnTo>
                    <a:pt x="946" y="544"/>
                  </a:lnTo>
                  <a:lnTo>
                    <a:pt x="880" y="837"/>
                  </a:lnTo>
                  <a:lnTo>
                    <a:pt x="460" y="642"/>
                  </a:lnTo>
                  <a:lnTo>
                    <a:pt x="467" y="738"/>
                  </a:lnTo>
                  <a:lnTo>
                    <a:pt x="191" y="663"/>
                  </a:lnTo>
                  <a:lnTo>
                    <a:pt x="0" y="484"/>
                  </a:lnTo>
                  <a:lnTo>
                    <a:pt x="163" y="28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2">
              <a:extLst>
                <a:ext uri="{FF2B5EF4-FFF2-40B4-BE49-F238E27FC236}">
                  <a16:creationId xmlns:a16="http://schemas.microsoft.com/office/drawing/2014/main" id="{791EE8E3-17E4-44CB-AB3C-ADC57F0094CB}"/>
                </a:ext>
              </a:extLst>
            </p:cNvPr>
            <p:cNvSpPr>
              <a:spLocks/>
            </p:cNvSpPr>
            <p:nvPr/>
          </p:nvSpPr>
          <p:spPr bwMode="auto">
            <a:xfrm>
              <a:off x="2496" y="2495"/>
              <a:ext cx="970" cy="418"/>
            </a:xfrm>
            <a:custGeom>
              <a:avLst/>
              <a:gdLst>
                <a:gd name="T0" fmla="*/ 1 w 1940"/>
                <a:gd name="T1" fmla="*/ 0 h 837"/>
                <a:gd name="T2" fmla="*/ 1 w 1940"/>
                <a:gd name="T3" fmla="*/ 0 h 837"/>
                <a:gd name="T4" fmla="*/ 1 w 1940"/>
                <a:gd name="T5" fmla="*/ 0 h 837"/>
                <a:gd name="T6" fmla="*/ 1 w 1940"/>
                <a:gd name="T7" fmla="*/ 0 h 837"/>
                <a:gd name="T8" fmla="*/ 1 w 1940"/>
                <a:gd name="T9" fmla="*/ 0 h 837"/>
                <a:gd name="T10" fmla="*/ 1 w 1940"/>
                <a:gd name="T11" fmla="*/ 0 h 837"/>
                <a:gd name="T12" fmla="*/ 1 w 1940"/>
                <a:gd name="T13" fmla="*/ 0 h 837"/>
                <a:gd name="T14" fmla="*/ 1 w 1940"/>
                <a:gd name="T15" fmla="*/ 0 h 837"/>
                <a:gd name="T16" fmla="*/ 1 w 1940"/>
                <a:gd name="T17" fmla="*/ 0 h 837"/>
                <a:gd name="T18" fmla="*/ 1 w 1940"/>
                <a:gd name="T19" fmla="*/ 0 h 837"/>
                <a:gd name="T20" fmla="*/ 1 w 1940"/>
                <a:gd name="T21" fmla="*/ 0 h 837"/>
                <a:gd name="T22" fmla="*/ 1 w 1940"/>
                <a:gd name="T23" fmla="*/ 0 h 837"/>
                <a:gd name="T24" fmla="*/ 1 w 1940"/>
                <a:gd name="T25" fmla="*/ 0 h 837"/>
                <a:gd name="T26" fmla="*/ 1 w 1940"/>
                <a:gd name="T27" fmla="*/ 0 h 837"/>
                <a:gd name="T28" fmla="*/ 1 w 1940"/>
                <a:gd name="T29" fmla="*/ 0 h 837"/>
                <a:gd name="T30" fmla="*/ 0 w 1940"/>
                <a:gd name="T31" fmla="*/ 0 h 837"/>
                <a:gd name="T32" fmla="*/ 1 w 1940"/>
                <a:gd name="T33" fmla="*/ 0 h 8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40"/>
                <a:gd name="T52" fmla="*/ 0 h 837"/>
                <a:gd name="T53" fmla="*/ 1940 w 1940"/>
                <a:gd name="T54" fmla="*/ 837 h 8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40" h="837">
                  <a:moveTo>
                    <a:pt x="163" y="280"/>
                  </a:moveTo>
                  <a:lnTo>
                    <a:pt x="335" y="170"/>
                  </a:lnTo>
                  <a:lnTo>
                    <a:pt x="395" y="215"/>
                  </a:lnTo>
                  <a:lnTo>
                    <a:pt x="684" y="50"/>
                  </a:lnTo>
                  <a:lnTo>
                    <a:pt x="884" y="220"/>
                  </a:lnTo>
                  <a:lnTo>
                    <a:pt x="1422" y="0"/>
                  </a:lnTo>
                  <a:lnTo>
                    <a:pt x="1383" y="256"/>
                  </a:lnTo>
                  <a:lnTo>
                    <a:pt x="1940" y="306"/>
                  </a:lnTo>
                  <a:lnTo>
                    <a:pt x="1521" y="501"/>
                  </a:lnTo>
                  <a:lnTo>
                    <a:pt x="1434" y="712"/>
                  </a:lnTo>
                  <a:lnTo>
                    <a:pt x="946" y="544"/>
                  </a:lnTo>
                  <a:lnTo>
                    <a:pt x="880" y="837"/>
                  </a:lnTo>
                  <a:lnTo>
                    <a:pt x="460" y="642"/>
                  </a:lnTo>
                  <a:lnTo>
                    <a:pt x="467" y="738"/>
                  </a:lnTo>
                  <a:lnTo>
                    <a:pt x="191" y="663"/>
                  </a:lnTo>
                  <a:lnTo>
                    <a:pt x="0" y="484"/>
                  </a:lnTo>
                  <a:lnTo>
                    <a:pt x="163" y="280"/>
                  </a:lnTo>
                </a:path>
              </a:pathLst>
            </a:custGeom>
            <a:solidFill>
              <a:srgbClr val="99CC00"/>
            </a:solidFill>
            <a:ln w="3175">
              <a:solidFill>
                <a:srgbClr val="000000"/>
              </a:solidFill>
              <a:round/>
              <a:headEnd/>
              <a:tailEnd/>
            </a:ln>
          </p:spPr>
          <p:txBody>
            <a:bodyPr/>
            <a:lstStyle/>
            <a:p>
              <a:endParaRPr lang="en-US"/>
            </a:p>
          </p:txBody>
        </p:sp>
      </p:grpSp>
      <p:sp>
        <p:nvSpPr>
          <p:cNvPr id="31" name="Rectangle 23">
            <a:extLst>
              <a:ext uri="{FF2B5EF4-FFF2-40B4-BE49-F238E27FC236}">
                <a16:creationId xmlns:a16="http://schemas.microsoft.com/office/drawing/2014/main" id="{7514258C-5CE3-4F14-BFA7-999644D5B2A4}"/>
              </a:ext>
            </a:extLst>
          </p:cNvPr>
          <p:cNvSpPr>
            <a:spLocks noChangeArrowheads="1"/>
          </p:cNvSpPr>
          <p:nvPr/>
        </p:nvSpPr>
        <p:spPr bwMode="auto">
          <a:xfrm rot="-180000">
            <a:off x="6638925" y="3105685"/>
            <a:ext cx="1246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a:solidFill>
                  <a:srgbClr val="000000"/>
                </a:solidFill>
                <a:latin typeface="Verdana" pitchFamily="34" charset="0"/>
              </a:rPr>
              <a:t>Fail to inspect</a:t>
            </a:r>
            <a:endParaRPr lang="en-US" sz="1400">
              <a:latin typeface="Verdana" pitchFamily="34" charset="0"/>
            </a:endParaRPr>
          </a:p>
        </p:txBody>
      </p:sp>
      <p:sp>
        <p:nvSpPr>
          <p:cNvPr id="32" name="Freeform 24">
            <a:extLst>
              <a:ext uri="{FF2B5EF4-FFF2-40B4-BE49-F238E27FC236}">
                <a16:creationId xmlns:a16="http://schemas.microsoft.com/office/drawing/2014/main" id="{FF758CB8-F8D4-454D-B11A-7EB41DB7A586}"/>
              </a:ext>
            </a:extLst>
          </p:cNvPr>
          <p:cNvSpPr>
            <a:spLocks/>
          </p:cNvSpPr>
          <p:nvPr/>
        </p:nvSpPr>
        <p:spPr bwMode="auto">
          <a:xfrm>
            <a:off x="5246687" y="3613685"/>
            <a:ext cx="590550" cy="223838"/>
          </a:xfrm>
          <a:custGeom>
            <a:avLst/>
            <a:gdLst>
              <a:gd name="T0" fmla="*/ 0 w 557"/>
              <a:gd name="T1" fmla="*/ 2147483647 h 375"/>
              <a:gd name="T2" fmla="*/ 2147483647 w 557"/>
              <a:gd name="T3" fmla="*/ 2147483647 h 375"/>
              <a:gd name="T4" fmla="*/ 2147483647 w 557"/>
              <a:gd name="T5" fmla="*/ 0 h 375"/>
              <a:gd name="T6" fmla="*/ 2147483647 w 557"/>
              <a:gd name="T7" fmla="*/ 2147483647 h 375"/>
              <a:gd name="T8" fmla="*/ 2147483647 w 557"/>
              <a:gd name="T9" fmla="*/ 2147483647 h 375"/>
              <a:gd name="T10" fmla="*/ 2147483647 w 557"/>
              <a:gd name="T11" fmla="*/ 2147483647 h 375"/>
              <a:gd name="T12" fmla="*/ 2147483647 w 557"/>
              <a:gd name="T13" fmla="*/ 2147483647 h 375"/>
              <a:gd name="T14" fmla="*/ 2147483647 w 557"/>
              <a:gd name="T15" fmla="*/ 2147483647 h 375"/>
              <a:gd name="T16" fmla="*/ 2147483647 w 557"/>
              <a:gd name="T17" fmla="*/ 2147483647 h 375"/>
              <a:gd name="T18" fmla="*/ 2147483647 w 557"/>
              <a:gd name="T19" fmla="*/ 2147483647 h 375"/>
              <a:gd name="T20" fmla="*/ 2147483647 w 557"/>
              <a:gd name="T21" fmla="*/ 2147483647 h 375"/>
              <a:gd name="T22" fmla="*/ 2147483647 w 557"/>
              <a:gd name="T23" fmla="*/ 2147483647 h 375"/>
              <a:gd name="T24" fmla="*/ 2147483647 w 557"/>
              <a:gd name="T25" fmla="*/ 2147483647 h 375"/>
              <a:gd name="T26" fmla="*/ 2147483647 w 557"/>
              <a:gd name="T27" fmla="*/ 2147483647 h 375"/>
              <a:gd name="T28" fmla="*/ 2147483647 w 557"/>
              <a:gd name="T29" fmla="*/ 2147483647 h 375"/>
              <a:gd name="T30" fmla="*/ 2147483647 w 557"/>
              <a:gd name="T31" fmla="*/ 2147483647 h 375"/>
              <a:gd name="T32" fmla="*/ 2147483647 w 557"/>
              <a:gd name="T33" fmla="*/ 2147483647 h 375"/>
              <a:gd name="T34" fmla="*/ 2147483647 w 557"/>
              <a:gd name="T35" fmla="*/ 2147483647 h 375"/>
              <a:gd name="T36" fmla="*/ 2147483647 w 557"/>
              <a:gd name="T37" fmla="*/ 2147483647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7"/>
              <a:gd name="T58" fmla="*/ 0 h 375"/>
              <a:gd name="T59" fmla="*/ 557 w 557"/>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7" h="375">
                <a:moveTo>
                  <a:pt x="0" y="11"/>
                </a:moveTo>
                <a:lnTo>
                  <a:pt x="55" y="3"/>
                </a:lnTo>
                <a:lnTo>
                  <a:pt x="111" y="0"/>
                </a:lnTo>
                <a:lnTo>
                  <a:pt x="154" y="2"/>
                </a:lnTo>
                <a:lnTo>
                  <a:pt x="197" y="7"/>
                </a:lnTo>
                <a:lnTo>
                  <a:pt x="238" y="16"/>
                </a:lnTo>
                <a:lnTo>
                  <a:pt x="277" y="30"/>
                </a:lnTo>
                <a:lnTo>
                  <a:pt x="316" y="44"/>
                </a:lnTo>
                <a:lnTo>
                  <a:pt x="352" y="63"/>
                </a:lnTo>
                <a:lnTo>
                  <a:pt x="385" y="84"/>
                </a:lnTo>
                <a:lnTo>
                  <a:pt x="417" y="108"/>
                </a:lnTo>
                <a:lnTo>
                  <a:pt x="445" y="134"/>
                </a:lnTo>
                <a:lnTo>
                  <a:pt x="471" y="164"/>
                </a:lnTo>
                <a:lnTo>
                  <a:pt x="494" y="194"/>
                </a:lnTo>
                <a:lnTo>
                  <a:pt x="514" y="227"/>
                </a:lnTo>
                <a:lnTo>
                  <a:pt x="531" y="263"/>
                </a:lnTo>
                <a:lnTo>
                  <a:pt x="544" y="298"/>
                </a:lnTo>
                <a:lnTo>
                  <a:pt x="552" y="336"/>
                </a:lnTo>
                <a:lnTo>
                  <a:pt x="557" y="375"/>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5">
            <a:extLst>
              <a:ext uri="{FF2B5EF4-FFF2-40B4-BE49-F238E27FC236}">
                <a16:creationId xmlns:a16="http://schemas.microsoft.com/office/drawing/2014/main" id="{67AFF15A-8FC3-4F65-B7C3-FD3D1DCB88E3}"/>
              </a:ext>
            </a:extLst>
          </p:cNvPr>
          <p:cNvSpPr>
            <a:spLocks/>
          </p:cNvSpPr>
          <p:nvPr/>
        </p:nvSpPr>
        <p:spPr bwMode="auto">
          <a:xfrm>
            <a:off x="5411787" y="2327810"/>
            <a:ext cx="433388" cy="417513"/>
          </a:xfrm>
          <a:custGeom>
            <a:avLst/>
            <a:gdLst>
              <a:gd name="T0" fmla="*/ 0 w 412"/>
              <a:gd name="T1" fmla="*/ 2147483647 h 702"/>
              <a:gd name="T2" fmla="*/ 2147483647 w 412"/>
              <a:gd name="T3" fmla="*/ 2147483647 h 702"/>
              <a:gd name="T4" fmla="*/ 2147483647 w 412"/>
              <a:gd name="T5" fmla="*/ 0 h 702"/>
              <a:gd name="T6" fmla="*/ 2147483647 w 412"/>
              <a:gd name="T7" fmla="*/ 2147483647 h 702"/>
              <a:gd name="T8" fmla="*/ 2147483647 w 412"/>
              <a:gd name="T9" fmla="*/ 2147483647 h 702"/>
              <a:gd name="T10" fmla="*/ 2147483647 w 412"/>
              <a:gd name="T11" fmla="*/ 2147483647 h 702"/>
              <a:gd name="T12" fmla="*/ 2147483647 w 412"/>
              <a:gd name="T13" fmla="*/ 2147483647 h 702"/>
              <a:gd name="T14" fmla="*/ 2147483647 w 412"/>
              <a:gd name="T15" fmla="*/ 2147483647 h 702"/>
              <a:gd name="T16" fmla="*/ 2147483647 w 412"/>
              <a:gd name="T17" fmla="*/ 2147483647 h 702"/>
              <a:gd name="T18" fmla="*/ 2147483647 w 412"/>
              <a:gd name="T19" fmla="*/ 2147483647 h 702"/>
              <a:gd name="T20" fmla="*/ 2147483647 w 412"/>
              <a:gd name="T21" fmla="*/ 2147483647 h 702"/>
              <a:gd name="T22" fmla="*/ 2147483647 w 412"/>
              <a:gd name="T23" fmla="*/ 2147483647 h 702"/>
              <a:gd name="T24" fmla="*/ 2147483647 w 412"/>
              <a:gd name="T25" fmla="*/ 2147483647 h 702"/>
              <a:gd name="T26" fmla="*/ 2147483647 w 412"/>
              <a:gd name="T27" fmla="*/ 2147483647 h 702"/>
              <a:gd name="T28" fmla="*/ 2147483647 w 412"/>
              <a:gd name="T29" fmla="*/ 2147483647 h 702"/>
              <a:gd name="T30" fmla="*/ 2147483647 w 412"/>
              <a:gd name="T31" fmla="*/ 2147483647 h 702"/>
              <a:gd name="T32" fmla="*/ 2147483647 w 412"/>
              <a:gd name="T33" fmla="*/ 2147483647 h 702"/>
              <a:gd name="T34" fmla="*/ 2147483647 w 412"/>
              <a:gd name="T35" fmla="*/ 2147483647 h 702"/>
              <a:gd name="T36" fmla="*/ 2147483647 w 412"/>
              <a:gd name="T37" fmla="*/ 2147483647 h 702"/>
              <a:gd name="T38" fmla="*/ 2147483647 w 412"/>
              <a:gd name="T39" fmla="*/ 2147483647 h 702"/>
              <a:gd name="T40" fmla="*/ 2147483647 w 412"/>
              <a:gd name="T41" fmla="*/ 2147483647 h 7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2"/>
              <a:gd name="T64" fmla="*/ 0 h 702"/>
              <a:gd name="T65" fmla="*/ 412 w 412"/>
              <a:gd name="T66" fmla="*/ 702 h 7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2" h="702">
                <a:moveTo>
                  <a:pt x="0" y="5"/>
                </a:moveTo>
                <a:lnTo>
                  <a:pt x="27" y="2"/>
                </a:lnTo>
                <a:lnTo>
                  <a:pt x="53" y="0"/>
                </a:lnTo>
                <a:lnTo>
                  <a:pt x="79" y="2"/>
                </a:lnTo>
                <a:lnTo>
                  <a:pt x="105" y="5"/>
                </a:lnTo>
                <a:lnTo>
                  <a:pt x="146" y="17"/>
                </a:lnTo>
                <a:lnTo>
                  <a:pt x="184" y="33"/>
                </a:lnTo>
                <a:lnTo>
                  <a:pt x="219" y="56"/>
                </a:lnTo>
                <a:lnTo>
                  <a:pt x="253" y="84"/>
                </a:lnTo>
                <a:lnTo>
                  <a:pt x="283" y="116"/>
                </a:lnTo>
                <a:lnTo>
                  <a:pt x="311" y="153"/>
                </a:lnTo>
                <a:lnTo>
                  <a:pt x="335" y="194"/>
                </a:lnTo>
                <a:lnTo>
                  <a:pt x="356" y="239"/>
                </a:lnTo>
                <a:lnTo>
                  <a:pt x="374" y="287"/>
                </a:lnTo>
                <a:lnTo>
                  <a:pt x="389" y="340"/>
                </a:lnTo>
                <a:lnTo>
                  <a:pt x="400" y="394"/>
                </a:lnTo>
                <a:lnTo>
                  <a:pt x="408" y="452"/>
                </a:lnTo>
                <a:lnTo>
                  <a:pt x="412" y="512"/>
                </a:lnTo>
                <a:lnTo>
                  <a:pt x="412" y="573"/>
                </a:lnTo>
                <a:lnTo>
                  <a:pt x="408" y="637"/>
                </a:lnTo>
                <a:lnTo>
                  <a:pt x="400" y="702"/>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6">
            <a:extLst>
              <a:ext uri="{FF2B5EF4-FFF2-40B4-BE49-F238E27FC236}">
                <a16:creationId xmlns:a16="http://schemas.microsoft.com/office/drawing/2014/main" id="{2DA0AC8D-91A6-4203-80D1-C07666E4AF99}"/>
              </a:ext>
            </a:extLst>
          </p:cNvPr>
          <p:cNvSpPr>
            <a:spLocks/>
          </p:cNvSpPr>
          <p:nvPr/>
        </p:nvSpPr>
        <p:spPr bwMode="auto">
          <a:xfrm>
            <a:off x="4903787" y="3277135"/>
            <a:ext cx="920750" cy="223838"/>
          </a:xfrm>
          <a:custGeom>
            <a:avLst/>
            <a:gdLst>
              <a:gd name="T0" fmla="*/ 0 w 871"/>
              <a:gd name="T1" fmla="*/ 2147483647 h 375"/>
              <a:gd name="T2" fmla="*/ 2147483647 w 871"/>
              <a:gd name="T3" fmla="*/ 2147483647 h 375"/>
              <a:gd name="T4" fmla="*/ 2147483647 w 871"/>
              <a:gd name="T5" fmla="*/ 0 h 375"/>
              <a:gd name="T6" fmla="*/ 2147483647 w 871"/>
              <a:gd name="T7" fmla="*/ 2147483647 h 375"/>
              <a:gd name="T8" fmla="*/ 2147483647 w 871"/>
              <a:gd name="T9" fmla="*/ 2147483647 h 375"/>
              <a:gd name="T10" fmla="*/ 2147483647 w 871"/>
              <a:gd name="T11" fmla="*/ 2147483647 h 375"/>
              <a:gd name="T12" fmla="*/ 2147483647 w 871"/>
              <a:gd name="T13" fmla="*/ 2147483647 h 375"/>
              <a:gd name="T14" fmla="*/ 2147483647 w 871"/>
              <a:gd name="T15" fmla="*/ 2147483647 h 375"/>
              <a:gd name="T16" fmla="*/ 2147483647 w 871"/>
              <a:gd name="T17" fmla="*/ 2147483647 h 375"/>
              <a:gd name="T18" fmla="*/ 2147483647 w 871"/>
              <a:gd name="T19" fmla="*/ 2147483647 h 375"/>
              <a:gd name="T20" fmla="*/ 2147483647 w 871"/>
              <a:gd name="T21" fmla="*/ 2147483647 h 375"/>
              <a:gd name="T22" fmla="*/ 2147483647 w 871"/>
              <a:gd name="T23" fmla="*/ 2147483647 h 375"/>
              <a:gd name="T24" fmla="*/ 2147483647 w 871"/>
              <a:gd name="T25" fmla="*/ 2147483647 h 375"/>
              <a:gd name="T26" fmla="*/ 2147483647 w 871"/>
              <a:gd name="T27" fmla="*/ 2147483647 h 375"/>
              <a:gd name="T28" fmla="*/ 2147483647 w 871"/>
              <a:gd name="T29" fmla="*/ 2147483647 h 375"/>
              <a:gd name="T30" fmla="*/ 2147483647 w 871"/>
              <a:gd name="T31" fmla="*/ 2147483647 h 375"/>
              <a:gd name="T32" fmla="*/ 2147483647 w 871"/>
              <a:gd name="T33" fmla="*/ 2147483647 h 375"/>
              <a:gd name="T34" fmla="*/ 2147483647 w 871"/>
              <a:gd name="T35" fmla="*/ 2147483647 h 375"/>
              <a:gd name="T36" fmla="*/ 2147483647 w 871"/>
              <a:gd name="T37" fmla="*/ 2147483647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1"/>
              <a:gd name="T58" fmla="*/ 0 h 375"/>
              <a:gd name="T59" fmla="*/ 871 w 871"/>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1" h="375">
                <a:moveTo>
                  <a:pt x="0" y="11"/>
                </a:moveTo>
                <a:lnTo>
                  <a:pt x="86" y="4"/>
                </a:lnTo>
                <a:lnTo>
                  <a:pt x="172" y="0"/>
                </a:lnTo>
                <a:lnTo>
                  <a:pt x="241" y="2"/>
                </a:lnTo>
                <a:lnTo>
                  <a:pt x="307" y="7"/>
                </a:lnTo>
                <a:lnTo>
                  <a:pt x="372" y="17"/>
                </a:lnTo>
                <a:lnTo>
                  <a:pt x="434" y="30"/>
                </a:lnTo>
                <a:lnTo>
                  <a:pt x="494" y="45"/>
                </a:lnTo>
                <a:lnTo>
                  <a:pt x="550" y="63"/>
                </a:lnTo>
                <a:lnTo>
                  <a:pt x="604" y="84"/>
                </a:lnTo>
                <a:lnTo>
                  <a:pt x="652" y="108"/>
                </a:lnTo>
                <a:lnTo>
                  <a:pt x="697" y="134"/>
                </a:lnTo>
                <a:lnTo>
                  <a:pt x="738" y="164"/>
                </a:lnTo>
                <a:lnTo>
                  <a:pt x="774" y="194"/>
                </a:lnTo>
                <a:lnTo>
                  <a:pt x="804" y="228"/>
                </a:lnTo>
                <a:lnTo>
                  <a:pt x="830" y="263"/>
                </a:lnTo>
                <a:lnTo>
                  <a:pt x="850" y="299"/>
                </a:lnTo>
                <a:lnTo>
                  <a:pt x="864" y="336"/>
                </a:lnTo>
                <a:lnTo>
                  <a:pt x="871" y="375"/>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7">
            <a:extLst>
              <a:ext uri="{FF2B5EF4-FFF2-40B4-BE49-F238E27FC236}">
                <a16:creationId xmlns:a16="http://schemas.microsoft.com/office/drawing/2014/main" id="{0E77B89C-6078-47C5-993F-7BEAD158357C}"/>
              </a:ext>
            </a:extLst>
          </p:cNvPr>
          <p:cNvSpPr>
            <a:spLocks/>
          </p:cNvSpPr>
          <p:nvPr/>
        </p:nvSpPr>
        <p:spPr bwMode="auto">
          <a:xfrm>
            <a:off x="5041900" y="3002498"/>
            <a:ext cx="809625" cy="223837"/>
          </a:xfrm>
          <a:custGeom>
            <a:avLst/>
            <a:gdLst>
              <a:gd name="T0" fmla="*/ 0 w 766"/>
              <a:gd name="T1" fmla="*/ 2147483647 h 375"/>
              <a:gd name="T2" fmla="*/ 2147483647 w 766"/>
              <a:gd name="T3" fmla="*/ 2147483647 h 375"/>
              <a:gd name="T4" fmla="*/ 2147483647 w 766"/>
              <a:gd name="T5" fmla="*/ 0 h 375"/>
              <a:gd name="T6" fmla="*/ 2147483647 w 766"/>
              <a:gd name="T7" fmla="*/ 2147483647 h 375"/>
              <a:gd name="T8" fmla="*/ 2147483647 w 766"/>
              <a:gd name="T9" fmla="*/ 2147483647 h 375"/>
              <a:gd name="T10" fmla="*/ 2147483647 w 766"/>
              <a:gd name="T11" fmla="*/ 2147483647 h 375"/>
              <a:gd name="T12" fmla="*/ 2147483647 w 766"/>
              <a:gd name="T13" fmla="*/ 2147483647 h 375"/>
              <a:gd name="T14" fmla="*/ 2147483647 w 766"/>
              <a:gd name="T15" fmla="*/ 2147483647 h 375"/>
              <a:gd name="T16" fmla="*/ 2147483647 w 766"/>
              <a:gd name="T17" fmla="*/ 2147483647 h 375"/>
              <a:gd name="T18" fmla="*/ 2147483647 w 766"/>
              <a:gd name="T19" fmla="*/ 2147483647 h 375"/>
              <a:gd name="T20" fmla="*/ 2147483647 w 766"/>
              <a:gd name="T21" fmla="*/ 2147483647 h 375"/>
              <a:gd name="T22" fmla="*/ 2147483647 w 766"/>
              <a:gd name="T23" fmla="*/ 2147483647 h 375"/>
              <a:gd name="T24" fmla="*/ 2147483647 w 766"/>
              <a:gd name="T25" fmla="*/ 2147483647 h 375"/>
              <a:gd name="T26" fmla="*/ 2147483647 w 766"/>
              <a:gd name="T27" fmla="*/ 2147483647 h 375"/>
              <a:gd name="T28" fmla="*/ 2147483647 w 766"/>
              <a:gd name="T29" fmla="*/ 2147483647 h 375"/>
              <a:gd name="T30" fmla="*/ 2147483647 w 766"/>
              <a:gd name="T31" fmla="*/ 2147483647 h 375"/>
              <a:gd name="T32" fmla="*/ 2147483647 w 766"/>
              <a:gd name="T33" fmla="*/ 2147483647 h 375"/>
              <a:gd name="T34" fmla="*/ 2147483647 w 766"/>
              <a:gd name="T35" fmla="*/ 2147483647 h 375"/>
              <a:gd name="T36" fmla="*/ 2147483647 w 766"/>
              <a:gd name="T37" fmla="*/ 2147483647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6"/>
              <a:gd name="T58" fmla="*/ 0 h 375"/>
              <a:gd name="T59" fmla="*/ 766 w 766"/>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6" h="375">
                <a:moveTo>
                  <a:pt x="0" y="11"/>
                </a:moveTo>
                <a:lnTo>
                  <a:pt x="75" y="3"/>
                </a:lnTo>
                <a:lnTo>
                  <a:pt x="151" y="0"/>
                </a:lnTo>
                <a:lnTo>
                  <a:pt x="211" y="1"/>
                </a:lnTo>
                <a:lnTo>
                  <a:pt x="271" y="7"/>
                </a:lnTo>
                <a:lnTo>
                  <a:pt x="327" y="16"/>
                </a:lnTo>
                <a:lnTo>
                  <a:pt x="381" y="30"/>
                </a:lnTo>
                <a:lnTo>
                  <a:pt x="434" y="44"/>
                </a:lnTo>
                <a:lnTo>
                  <a:pt x="484" y="63"/>
                </a:lnTo>
                <a:lnTo>
                  <a:pt x="531" y="84"/>
                </a:lnTo>
                <a:lnTo>
                  <a:pt x="574" y="108"/>
                </a:lnTo>
                <a:lnTo>
                  <a:pt x="613" y="134"/>
                </a:lnTo>
                <a:lnTo>
                  <a:pt x="648" y="164"/>
                </a:lnTo>
                <a:lnTo>
                  <a:pt x="680" y="194"/>
                </a:lnTo>
                <a:lnTo>
                  <a:pt x="706" y="227"/>
                </a:lnTo>
                <a:lnTo>
                  <a:pt x="729" y="263"/>
                </a:lnTo>
                <a:lnTo>
                  <a:pt x="747" y="298"/>
                </a:lnTo>
                <a:lnTo>
                  <a:pt x="759" y="336"/>
                </a:lnTo>
                <a:lnTo>
                  <a:pt x="766" y="375"/>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8">
            <a:extLst>
              <a:ext uri="{FF2B5EF4-FFF2-40B4-BE49-F238E27FC236}">
                <a16:creationId xmlns:a16="http://schemas.microsoft.com/office/drawing/2014/main" id="{FD28690B-C65B-42E5-9A90-ED95DC76165C}"/>
              </a:ext>
            </a:extLst>
          </p:cNvPr>
          <p:cNvSpPr>
            <a:spLocks/>
          </p:cNvSpPr>
          <p:nvPr/>
        </p:nvSpPr>
        <p:spPr bwMode="auto">
          <a:xfrm>
            <a:off x="4852987" y="3886735"/>
            <a:ext cx="1016000" cy="223838"/>
          </a:xfrm>
          <a:custGeom>
            <a:avLst/>
            <a:gdLst>
              <a:gd name="T0" fmla="*/ 0 w 961"/>
              <a:gd name="T1" fmla="*/ 2147483647 h 376"/>
              <a:gd name="T2" fmla="*/ 2147483647 w 961"/>
              <a:gd name="T3" fmla="*/ 2147483647 h 376"/>
              <a:gd name="T4" fmla="*/ 2147483647 w 961"/>
              <a:gd name="T5" fmla="*/ 0 h 376"/>
              <a:gd name="T6" fmla="*/ 2147483647 w 961"/>
              <a:gd name="T7" fmla="*/ 2147483647 h 376"/>
              <a:gd name="T8" fmla="*/ 2147483647 w 961"/>
              <a:gd name="T9" fmla="*/ 2147483647 h 376"/>
              <a:gd name="T10" fmla="*/ 2147483647 w 961"/>
              <a:gd name="T11" fmla="*/ 2147483647 h 376"/>
              <a:gd name="T12" fmla="*/ 2147483647 w 961"/>
              <a:gd name="T13" fmla="*/ 2147483647 h 376"/>
              <a:gd name="T14" fmla="*/ 2147483647 w 961"/>
              <a:gd name="T15" fmla="*/ 2147483647 h 376"/>
              <a:gd name="T16" fmla="*/ 2147483647 w 961"/>
              <a:gd name="T17" fmla="*/ 2147483647 h 376"/>
              <a:gd name="T18" fmla="*/ 2147483647 w 961"/>
              <a:gd name="T19" fmla="*/ 2147483647 h 376"/>
              <a:gd name="T20" fmla="*/ 2147483647 w 961"/>
              <a:gd name="T21" fmla="*/ 2147483647 h 376"/>
              <a:gd name="T22" fmla="*/ 2147483647 w 961"/>
              <a:gd name="T23" fmla="*/ 2147483647 h 376"/>
              <a:gd name="T24" fmla="*/ 2147483647 w 961"/>
              <a:gd name="T25" fmla="*/ 2147483647 h 376"/>
              <a:gd name="T26" fmla="*/ 2147483647 w 961"/>
              <a:gd name="T27" fmla="*/ 2147483647 h 376"/>
              <a:gd name="T28" fmla="*/ 2147483647 w 961"/>
              <a:gd name="T29" fmla="*/ 2147483647 h 376"/>
              <a:gd name="T30" fmla="*/ 2147483647 w 961"/>
              <a:gd name="T31" fmla="*/ 2147483647 h 376"/>
              <a:gd name="T32" fmla="*/ 2147483647 w 961"/>
              <a:gd name="T33" fmla="*/ 2147483647 h 376"/>
              <a:gd name="T34" fmla="*/ 2147483647 w 961"/>
              <a:gd name="T35" fmla="*/ 2147483647 h 376"/>
              <a:gd name="T36" fmla="*/ 2147483647 w 961"/>
              <a:gd name="T37" fmla="*/ 2147483647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1"/>
              <a:gd name="T58" fmla="*/ 0 h 376"/>
              <a:gd name="T59" fmla="*/ 961 w 961"/>
              <a:gd name="T60" fmla="*/ 376 h 3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1" h="376">
                <a:moveTo>
                  <a:pt x="0" y="10"/>
                </a:moveTo>
                <a:lnTo>
                  <a:pt x="88" y="2"/>
                </a:lnTo>
                <a:lnTo>
                  <a:pt x="178" y="0"/>
                </a:lnTo>
                <a:lnTo>
                  <a:pt x="255" y="2"/>
                </a:lnTo>
                <a:lnTo>
                  <a:pt x="329" y="8"/>
                </a:lnTo>
                <a:lnTo>
                  <a:pt x="402" y="17"/>
                </a:lnTo>
                <a:lnTo>
                  <a:pt x="471" y="30"/>
                </a:lnTo>
                <a:lnTo>
                  <a:pt x="539" y="45"/>
                </a:lnTo>
                <a:lnTo>
                  <a:pt x="600" y="64"/>
                </a:lnTo>
                <a:lnTo>
                  <a:pt x="660" y="84"/>
                </a:lnTo>
                <a:lnTo>
                  <a:pt x="716" y="109"/>
                </a:lnTo>
                <a:lnTo>
                  <a:pt x="765" y="135"/>
                </a:lnTo>
                <a:lnTo>
                  <a:pt x="811" y="165"/>
                </a:lnTo>
                <a:lnTo>
                  <a:pt x="851" y="194"/>
                </a:lnTo>
                <a:lnTo>
                  <a:pt x="886" y="228"/>
                </a:lnTo>
                <a:lnTo>
                  <a:pt x="914" y="264"/>
                </a:lnTo>
                <a:lnTo>
                  <a:pt x="937" y="299"/>
                </a:lnTo>
                <a:lnTo>
                  <a:pt x="952" y="336"/>
                </a:lnTo>
                <a:lnTo>
                  <a:pt x="961" y="376"/>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29">
            <a:extLst>
              <a:ext uri="{FF2B5EF4-FFF2-40B4-BE49-F238E27FC236}">
                <a16:creationId xmlns:a16="http://schemas.microsoft.com/office/drawing/2014/main" id="{ED555764-681C-476E-8429-A0DBB5C7535D}"/>
              </a:ext>
            </a:extLst>
          </p:cNvPr>
          <p:cNvSpPr>
            <a:spLocks/>
          </p:cNvSpPr>
          <p:nvPr/>
        </p:nvSpPr>
        <p:spPr bwMode="auto">
          <a:xfrm>
            <a:off x="2505075" y="5050373"/>
            <a:ext cx="3370262" cy="328612"/>
          </a:xfrm>
          <a:custGeom>
            <a:avLst/>
            <a:gdLst>
              <a:gd name="T0" fmla="*/ 2147483647 w 2830"/>
              <a:gd name="T1" fmla="*/ 2147483647 h 552"/>
              <a:gd name="T2" fmla="*/ 2147483647 w 2830"/>
              <a:gd name="T3" fmla="*/ 2147483647 h 552"/>
              <a:gd name="T4" fmla="*/ 2147483647 w 2830"/>
              <a:gd name="T5" fmla="*/ 2147483647 h 552"/>
              <a:gd name="T6" fmla="*/ 2147483647 w 2830"/>
              <a:gd name="T7" fmla="*/ 2147483647 h 552"/>
              <a:gd name="T8" fmla="*/ 2147483647 w 2830"/>
              <a:gd name="T9" fmla="*/ 2147483647 h 552"/>
              <a:gd name="T10" fmla="*/ 2147483647 w 2830"/>
              <a:gd name="T11" fmla="*/ 2147483647 h 552"/>
              <a:gd name="T12" fmla="*/ 2147483647 w 2830"/>
              <a:gd name="T13" fmla="*/ 2147483647 h 552"/>
              <a:gd name="T14" fmla="*/ 2147483647 w 2830"/>
              <a:gd name="T15" fmla="*/ 2147483647 h 552"/>
              <a:gd name="T16" fmla="*/ 2147483647 w 2830"/>
              <a:gd name="T17" fmla="*/ 2147483647 h 552"/>
              <a:gd name="T18" fmla="*/ 2147483647 w 2830"/>
              <a:gd name="T19" fmla="*/ 2147483647 h 552"/>
              <a:gd name="T20" fmla="*/ 2147483647 w 2830"/>
              <a:gd name="T21" fmla="*/ 2147483647 h 552"/>
              <a:gd name="T22" fmla="*/ 2147483647 w 2830"/>
              <a:gd name="T23" fmla="*/ 2147483647 h 552"/>
              <a:gd name="T24" fmla="*/ 2147483647 w 2830"/>
              <a:gd name="T25" fmla="*/ 2147483647 h 552"/>
              <a:gd name="T26" fmla="*/ 2147483647 w 2830"/>
              <a:gd name="T27" fmla="*/ 2147483647 h 552"/>
              <a:gd name="T28" fmla="*/ 2147483647 w 2830"/>
              <a:gd name="T29" fmla="*/ 2147483647 h 552"/>
              <a:gd name="T30" fmla="*/ 2147483647 w 2830"/>
              <a:gd name="T31" fmla="*/ 2147483647 h 552"/>
              <a:gd name="T32" fmla="*/ 2147483647 w 2830"/>
              <a:gd name="T33" fmla="*/ 2147483647 h 552"/>
              <a:gd name="T34" fmla="*/ 2147483647 w 2830"/>
              <a:gd name="T35" fmla="*/ 2147483647 h 552"/>
              <a:gd name="T36" fmla="*/ 2147483647 w 2830"/>
              <a:gd name="T37" fmla="*/ 2147483647 h 552"/>
              <a:gd name="T38" fmla="*/ 2147483647 w 2830"/>
              <a:gd name="T39" fmla="*/ 2147483647 h 552"/>
              <a:gd name="T40" fmla="*/ 2147483647 w 2830"/>
              <a:gd name="T41" fmla="*/ 2147483647 h 552"/>
              <a:gd name="T42" fmla="*/ 2147483647 w 2830"/>
              <a:gd name="T43" fmla="*/ 2147483647 h 552"/>
              <a:gd name="T44" fmla="*/ 2147483647 w 2830"/>
              <a:gd name="T45" fmla="*/ 2147483647 h 552"/>
              <a:gd name="T46" fmla="*/ 2147483647 w 2830"/>
              <a:gd name="T47" fmla="*/ 2147483647 h 552"/>
              <a:gd name="T48" fmla="*/ 2147483647 w 2830"/>
              <a:gd name="T49" fmla="*/ 2147483647 h 552"/>
              <a:gd name="T50" fmla="*/ 2147483647 w 2830"/>
              <a:gd name="T51" fmla="*/ 2147483647 h 552"/>
              <a:gd name="T52" fmla="*/ 2147483647 w 2830"/>
              <a:gd name="T53" fmla="*/ 2147483647 h 552"/>
              <a:gd name="T54" fmla="*/ 2147483647 w 2830"/>
              <a:gd name="T55" fmla="*/ 2147483647 h 552"/>
              <a:gd name="T56" fmla="*/ 2147483647 w 2830"/>
              <a:gd name="T57" fmla="*/ 2147483647 h 552"/>
              <a:gd name="T58" fmla="*/ 2147483647 w 2830"/>
              <a:gd name="T59" fmla="*/ 2147483647 h 552"/>
              <a:gd name="T60" fmla="*/ 2147483647 w 2830"/>
              <a:gd name="T61" fmla="*/ 2147483647 h 552"/>
              <a:gd name="T62" fmla="*/ 2147483647 w 2830"/>
              <a:gd name="T63" fmla="*/ 2147483647 h 552"/>
              <a:gd name="T64" fmla="*/ 2147483647 w 2830"/>
              <a:gd name="T65" fmla="*/ 2147483647 h 552"/>
              <a:gd name="T66" fmla="*/ 2147483647 w 2830"/>
              <a:gd name="T67" fmla="*/ 2147483647 h 552"/>
              <a:gd name="T68" fmla="*/ 2147483647 w 2830"/>
              <a:gd name="T69" fmla="*/ 2147483647 h 552"/>
              <a:gd name="T70" fmla="*/ 2147483647 w 2830"/>
              <a:gd name="T71" fmla="*/ 2147483647 h 552"/>
              <a:gd name="T72" fmla="*/ 2147483647 w 2830"/>
              <a:gd name="T73" fmla="*/ 2147483647 h 552"/>
              <a:gd name="T74" fmla="*/ 2147483647 w 2830"/>
              <a:gd name="T75" fmla="*/ 2147483647 h 552"/>
              <a:gd name="T76" fmla="*/ 2147483647 w 2830"/>
              <a:gd name="T77" fmla="*/ 2147483647 h 552"/>
              <a:gd name="T78" fmla="*/ 2147483647 w 2830"/>
              <a:gd name="T79" fmla="*/ 2147483647 h 552"/>
              <a:gd name="T80" fmla="*/ 2147483647 w 2830"/>
              <a:gd name="T81" fmla="*/ 2147483647 h 552"/>
              <a:gd name="T82" fmla="*/ 2147483647 w 2830"/>
              <a:gd name="T83" fmla="*/ 2147483647 h 552"/>
              <a:gd name="T84" fmla="*/ 2147483647 w 2830"/>
              <a:gd name="T85" fmla="*/ 2147483647 h 552"/>
              <a:gd name="T86" fmla="*/ 2147483647 w 2830"/>
              <a:gd name="T87" fmla="*/ 2147483647 h 552"/>
              <a:gd name="T88" fmla="*/ 2147483647 w 2830"/>
              <a:gd name="T89" fmla="*/ 2147483647 h 5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30"/>
              <a:gd name="T136" fmla="*/ 0 h 552"/>
              <a:gd name="T137" fmla="*/ 2830 w 2830"/>
              <a:gd name="T138" fmla="*/ 552 h 5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30" h="552">
                <a:moveTo>
                  <a:pt x="2830" y="0"/>
                </a:moveTo>
                <a:lnTo>
                  <a:pt x="2775" y="46"/>
                </a:lnTo>
                <a:lnTo>
                  <a:pt x="2717" y="69"/>
                </a:lnTo>
                <a:lnTo>
                  <a:pt x="2663" y="91"/>
                </a:lnTo>
                <a:lnTo>
                  <a:pt x="2607" y="115"/>
                </a:lnTo>
                <a:lnTo>
                  <a:pt x="2553" y="138"/>
                </a:lnTo>
                <a:lnTo>
                  <a:pt x="2499" y="162"/>
                </a:lnTo>
                <a:lnTo>
                  <a:pt x="2445" y="185"/>
                </a:lnTo>
                <a:lnTo>
                  <a:pt x="2389" y="185"/>
                </a:lnTo>
                <a:lnTo>
                  <a:pt x="2334" y="207"/>
                </a:lnTo>
                <a:lnTo>
                  <a:pt x="2278" y="231"/>
                </a:lnTo>
                <a:lnTo>
                  <a:pt x="2205" y="231"/>
                </a:lnTo>
                <a:lnTo>
                  <a:pt x="2151" y="254"/>
                </a:lnTo>
                <a:lnTo>
                  <a:pt x="2095" y="254"/>
                </a:lnTo>
                <a:lnTo>
                  <a:pt x="2035" y="282"/>
                </a:lnTo>
                <a:lnTo>
                  <a:pt x="1976" y="300"/>
                </a:lnTo>
                <a:lnTo>
                  <a:pt x="1890" y="289"/>
                </a:lnTo>
                <a:lnTo>
                  <a:pt x="1792" y="289"/>
                </a:lnTo>
                <a:lnTo>
                  <a:pt x="1744" y="282"/>
                </a:lnTo>
                <a:lnTo>
                  <a:pt x="1675" y="289"/>
                </a:lnTo>
                <a:lnTo>
                  <a:pt x="1622" y="289"/>
                </a:lnTo>
                <a:lnTo>
                  <a:pt x="1565" y="289"/>
                </a:lnTo>
                <a:lnTo>
                  <a:pt x="1514" y="295"/>
                </a:lnTo>
                <a:lnTo>
                  <a:pt x="1424" y="295"/>
                </a:lnTo>
                <a:lnTo>
                  <a:pt x="1325" y="295"/>
                </a:lnTo>
                <a:lnTo>
                  <a:pt x="1258" y="304"/>
                </a:lnTo>
                <a:lnTo>
                  <a:pt x="1198" y="300"/>
                </a:lnTo>
                <a:lnTo>
                  <a:pt x="1142" y="304"/>
                </a:lnTo>
                <a:lnTo>
                  <a:pt x="1088" y="300"/>
                </a:lnTo>
                <a:lnTo>
                  <a:pt x="1002" y="313"/>
                </a:lnTo>
                <a:lnTo>
                  <a:pt x="967" y="317"/>
                </a:lnTo>
                <a:lnTo>
                  <a:pt x="897" y="313"/>
                </a:lnTo>
                <a:lnTo>
                  <a:pt x="828" y="312"/>
                </a:lnTo>
                <a:lnTo>
                  <a:pt x="763" y="312"/>
                </a:lnTo>
                <a:lnTo>
                  <a:pt x="690" y="300"/>
                </a:lnTo>
                <a:lnTo>
                  <a:pt x="610" y="280"/>
                </a:lnTo>
                <a:lnTo>
                  <a:pt x="576" y="287"/>
                </a:lnTo>
                <a:lnTo>
                  <a:pt x="512" y="313"/>
                </a:lnTo>
                <a:lnTo>
                  <a:pt x="400" y="325"/>
                </a:lnTo>
                <a:lnTo>
                  <a:pt x="385" y="332"/>
                </a:lnTo>
                <a:lnTo>
                  <a:pt x="363" y="347"/>
                </a:lnTo>
                <a:lnTo>
                  <a:pt x="314" y="355"/>
                </a:lnTo>
                <a:lnTo>
                  <a:pt x="264" y="368"/>
                </a:lnTo>
                <a:lnTo>
                  <a:pt x="189" y="368"/>
                </a:lnTo>
                <a:lnTo>
                  <a:pt x="0" y="418"/>
                </a:lnTo>
                <a:lnTo>
                  <a:pt x="189" y="459"/>
                </a:lnTo>
                <a:lnTo>
                  <a:pt x="264" y="459"/>
                </a:lnTo>
                <a:lnTo>
                  <a:pt x="374" y="478"/>
                </a:lnTo>
                <a:lnTo>
                  <a:pt x="426" y="472"/>
                </a:lnTo>
                <a:lnTo>
                  <a:pt x="484" y="483"/>
                </a:lnTo>
                <a:lnTo>
                  <a:pt x="542" y="504"/>
                </a:lnTo>
                <a:lnTo>
                  <a:pt x="595" y="496"/>
                </a:lnTo>
                <a:lnTo>
                  <a:pt x="656" y="496"/>
                </a:lnTo>
                <a:lnTo>
                  <a:pt x="675" y="495"/>
                </a:lnTo>
                <a:lnTo>
                  <a:pt x="767" y="500"/>
                </a:lnTo>
                <a:lnTo>
                  <a:pt x="828" y="506"/>
                </a:lnTo>
                <a:lnTo>
                  <a:pt x="881" y="530"/>
                </a:lnTo>
                <a:lnTo>
                  <a:pt x="950" y="536"/>
                </a:lnTo>
                <a:lnTo>
                  <a:pt x="1006" y="536"/>
                </a:lnTo>
                <a:lnTo>
                  <a:pt x="1069" y="552"/>
                </a:lnTo>
                <a:lnTo>
                  <a:pt x="1125" y="552"/>
                </a:lnTo>
                <a:lnTo>
                  <a:pt x="1198" y="552"/>
                </a:lnTo>
                <a:lnTo>
                  <a:pt x="1271" y="552"/>
                </a:lnTo>
                <a:lnTo>
                  <a:pt x="1344" y="552"/>
                </a:lnTo>
                <a:lnTo>
                  <a:pt x="1400" y="552"/>
                </a:lnTo>
                <a:lnTo>
                  <a:pt x="1473" y="552"/>
                </a:lnTo>
                <a:lnTo>
                  <a:pt x="1621" y="552"/>
                </a:lnTo>
                <a:lnTo>
                  <a:pt x="1652" y="547"/>
                </a:lnTo>
                <a:lnTo>
                  <a:pt x="1701" y="547"/>
                </a:lnTo>
                <a:lnTo>
                  <a:pt x="1729" y="547"/>
                </a:lnTo>
                <a:lnTo>
                  <a:pt x="1781" y="547"/>
                </a:lnTo>
                <a:lnTo>
                  <a:pt x="1849" y="552"/>
                </a:lnTo>
                <a:lnTo>
                  <a:pt x="1882" y="539"/>
                </a:lnTo>
                <a:lnTo>
                  <a:pt x="1994" y="530"/>
                </a:lnTo>
                <a:lnTo>
                  <a:pt x="2045" y="536"/>
                </a:lnTo>
                <a:lnTo>
                  <a:pt x="2082" y="524"/>
                </a:lnTo>
                <a:lnTo>
                  <a:pt x="2196" y="513"/>
                </a:lnTo>
                <a:lnTo>
                  <a:pt x="2269" y="506"/>
                </a:lnTo>
                <a:lnTo>
                  <a:pt x="2370" y="483"/>
                </a:lnTo>
                <a:lnTo>
                  <a:pt x="2424" y="483"/>
                </a:lnTo>
                <a:lnTo>
                  <a:pt x="2480" y="459"/>
                </a:lnTo>
                <a:lnTo>
                  <a:pt x="2536" y="414"/>
                </a:lnTo>
                <a:lnTo>
                  <a:pt x="2590" y="392"/>
                </a:lnTo>
                <a:lnTo>
                  <a:pt x="2645" y="345"/>
                </a:lnTo>
                <a:lnTo>
                  <a:pt x="2699" y="345"/>
                </a:lnTo>
                <a:lnTo>
                  <a:pt x="2755" y="323"/>
                </a:lnTo>
                <a:lnTo>
                  <a:pt x="2809" y="300"/>
                </a:lnTo>
                <a:lnTo>
                  <a:pt x="2830" y="231"/>
                </a:lnTo>
                <a:lnTo>
                  <a:pt x="2830" y="162"/>
                </a:lnTo>
                <a:lnTo>
                  <a:pt x="2830" y="91"/>
                </a:lnTo>
                <a:lnTo>
                  <a:pt x="2830"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0">
            <a:extLst>
              <a:ext uri="{FF2B5EF4-FFF2-40B4-BE49-F238E27FC236}">
                <a16:creationId xmlns:a16="http://schemas.microsoft.com/office/drawing/2014/main" id="{8A2C127A-994E-4D14-8805-BDBB702D25FA}"/>
              </a:ext>
            </a:extLst>
          </p:cNvPr>
          <p:cNvSpPr>
            <a:spLocks/>
          </p:cNvSpPr>
          <p:nvPr/>
        </p:nvSpPr>
        <p:spPr bwMode="auto">
          <a:xfrm>
            <a:off x="3068637" y="4142323"/>
            <a:ext cx="2779713" cy="328612"/>
          </a:xfrm>
          <a:custGeom>
            <a:avLst/>
            <a:gdLst>
              <a:gd name="T0" fmla="*/ 2147483647 w 2625"/>
              <a:gd name="T1" fmla="*/ 2147483647 h 553"/>
              <a:gd name="T2" fmla="*/ 2147483647 w 2625"/>
              <a:gd name="T3" fmla="*/ 2147483647 h 553"/>
              <a:gd name="T4" fmla="*/ 2147483647 w 2625"/>
              <a:gd name="T5" fmla="*/ 2147483647 h 553"/>
              <a:gd name="T6" fmla="*/ 2147483647 w 2625"/>
              <a:gd name="T7" fmla="*/ 2147483647 h 553"/>
              <a:gd name="T8" fmla="*/ 2147483647 w 2625"/>
              <a:gd name="T9" fmla="*/ 2147483647 h 553"/>
              <a:gd name="T10" fmla="*/ 2147483647 w 2625"/>
              <a:gd name="T11" fmla="*/ 2147483647 h 553"/>
              <a:gd name="T12" fmla="*/ 2147483647 w 2625"/>
              <a:gd name="T13" fmla="*/ 2147483647 h 553"/>
              <a:gd name="T14" fmla="*/ 2147483647 w 2625"/>
              <a:gd name="T15" fmla="*/ 2147483647 h 553"/>
              <a:gd name="T16" fmla="*/ 2147483647 w 2625"/>
              <a:gd name="T17" fmla="*/ 2147483647 h 553"/>
              <a:gd name="T18" fmla="*/ 2147483647 w 2625"/>
              <a:gd name="T19" fmla="*/ 2147483647 h 553"/>
              <a:gd name="T20" fmla="*/ 2147483647 w 2625"/>
              <a:gd name="T21" fmla="*/ 2147483647 h 553"/>
              <a:gd name="T22" fmla="*/ 2147483647 w 2625"/>
              <a:gd name="T23" fmla="*/ 2147483647 h 553"/>
              <a:gd name="T24" fmla="*/ 2147483647 w 2625"/>
              <a:gd name="T25" fmla="*/ 2147483647 h 553"/>
              <a:gd name="T26" fmla="*/ 2147483647 w 2625"/>
              <a:gd name="T27" fmla="*/ 2147483647 h 553"/>
              <a:gd name="T28" fmla="*/ 2147483647 w 2625"/>
              <a:gd name="T29" fmla="*/ 2147483647 h 553"/>
              <a:gd name="T30" fmla="*/ 2147483647 w 2625"/>
              <a:gd name="T31" fmla="*/ 2147483647 h 553"/>
              <a:gd name="T32" fmla="*/ 2147483647 w 2625"/>
              <a:gd name="T33" fmla="*/ 2147483647 h 553"/>
              <a:gd name="T34" fmla="*/ 2147483647 w 2625"/>
              <a:gd name="T35" fmla="*/ 2147483647 h 553"/>
              <a:gd name="T36" fmla="*/ 2147483647 w 2625"/>
              <a:gd name="T37" fmla="*/ 2147483647 h 553"/>
              <a:gd name="T38" fmla="*/ 2147483647 w 2625"/>
              <a:gd name="T39" fmla="*/ 2147483647 h 553"/>
              <a:gd name="T40" fmla="*/ 2147483647 w 2625"/>
              <a:gd name="T41" fmla="*/ 2147483647 h 553"/>
              <a:gd name="T42" fmla="*/ 2147483647 w 2625"/>
              <a:gd name="T43" fmla="*/ 2147483647 h 553"/>
              <a:gd name="T44" fmla="*/ 2147483647 w 2625"/>
              <a:gd name="T45" fmla="*/ 2147483647 h 553"/>
              <a:gd name="T46" fmla="*/ 2147483647 w 2625"/>
              <a:gd name="T47" fmla="*/ 2147483647 h 553"/>
              <a:gd name="T48" fmla="*/ 2147483647 w 2625"/>
              <a:gd name="T49" fmla="*/ 2147483647 h 553"/>
              <a:gd name="T50" fmla="*/ 2147483647 w 2625"/>
              <a:gd name="T51" fmla="*/ 2147483647 h 553"/>
              <a:gd name="T52" fmla="*/ 2147483647 w 2625"/>
              <a:gd name="T53" fmla="*/ 2147483647 h 553"/>
              <a:gd name="T54" fmla="*/ 2147483647 w 2625"/>
              <a:gd name="T55" fmla="*/ 2147483647 h 553"/>
              <a:gd name="T56" fmla="*/ 2147483647 w 2625"/>
              <a:gd name="T57" fmla="*/ 2147483647 h 553"/>
              <a:gd name="T58" fmla="*/ 2147483647 w 2625"/>
              <a:gd name="T59" fmla="*/ 2147483647 h 553"/>
              <a:gd name="T60" fmla="*/ 2147483647 w 2625"/>
              <a:gd name="T61" fmla="*/ 2147483647 h 553"/>
              <a:gd name="T62" fmla="*/ 2147483647 w 2625"/>
              <a:gd name="T63" fmla="*/ 2147483647 h 553"/>
              <a:gd name="T64" fmla="*/ 2147483647 w 2625"/>
              <a:gd name="T65" fmla="*/ 2147483647 h 553"/>
              <a:gd name="T66" fmla="*/ 2147483647 w 2625"/>
              <a:gd name="T67" fmla="*/ 2147483647 h 553"/>
              <a:gd name="T68" fmla="*/ 2147483647 w 2625"/>
              <a:gd name="T69" fmla="*/ 2147483647 h 553"/>
              <a:gd name="T70" fmla="*/ 2147483647 w 2625"/>
              <a:gd name="T71" fmla="*/ 2147483647 h 553"/>
              <a:gd name="T72" fmla="*/ 2147483647 w 2625"/>
              <a:gd name="T73" fmla="*/ 2147483647 h 553"/>
              <a:gd name="T74" fmla="*/ 2147483647 w 2625"/>
              <a:gd name="T75" fmla="*/ 2147483647 h 553"/>
              <a:gd name="T76" fmla="*/ 2147483647 w 2625"/>
              <a:gd name="T77" fmla="*/ 2147483647 h 553"/>
              <a:gd name="T78" fmla="*/ 2147483647 w 2625"/>
              <a:gd name="T79" fmla="*/ 2147483647 h 553"/>
              <a:gd name="T80" fmla="*/ 2147483647 w 2625"/>
              <a:gd name="T81" fmla="*/ 2147483647 h 553"/>
              <a:gd name="T82" fmla="*/ 2147483647 w 2625"/>
              <a:gd name="T83" fmla="*/ 2147483647 h 553"/>
              <a:gd name="T84" fmla="*/ 2147483647 w 2625"/>
              <a:gd name="T85" fmla="*/ 2147483647 h 553"/>
              <a:gd name="T86" fmla="*/ 2147483647 w 2625"/>
              <a:gd name="T87" fmla="*/ 2147483647 h 553"/>
              <a:gd name="T88" fmla="*/ 2147483647 w 2625"/>
              <a:gd name="T89" fmla="*/ 2147483647 h 5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25"/>
              <a:gd name="T136" fmla="*/ 0 h 553"/>
              <a:gd name="T137" fmla="*/ 2625 w 2625"/>
              <a:gd name="T138" fmla="*/ 553 h 5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25" h="553">
                <a:moveTo>
                  <a:pt x="2625" y="0"/>
                </a:moveTo>
                <a:lnTo>
                  <a:pt x="2575" y="46"/>
                </a:lnTo>
                <a:lnTo>
                  <a:pt x="2523" y="69"/>
                </a:lnTo>
                <a:lnTo>
                  <a:pt x="2470" y="91"/>
                </a:lnTo>
                <a:lnTo>
                  <a:pt x="2420" y="116"/>
                </a:lnTo>
                <a:lnTo>
                  <a:pt x="2369" y="138"/>
                </a:lnTo>
                <a:lnTo>
                  <a:pt x="2319" y="162"/>
                </a:lnTo>
                <a:lnTo>
                  <a:pt x="2269" y="185"/>
                </a:lnTo>
                <a:lnTo>
                  <a:pt x="2216" y="185"/>
                </a:lnTo>
                <a:lnTo>
                  <a:pt x="2166" y="207"/>
                </a:lnTo>
                <a:lnTo>
                  <a:pt x="2113" y="231"/>
                </a:lnTo>
                <a:lnTo>
                  <a:pt x="2046" y="231"/>
                </a:lnTo>
                <a:lnTo>
                  <a:pt x="1996" y="254"/>
                </a:lnTo>
                <a:lnTo>
                  <a:pt x="1943" y="254"/>
                </a:lnTo>
                <a:lnTo>
                  <a:pt x="1889" y="282"/>
                </a:lnTo>
                <a:lnTo>
                  <a:pt x="1833" y="300"/>
                </a:lnTo>
                <a:lnTo>
                  <a:pt x="1753" y="289"/>
                </a:lnTo>
                <a:lnTo>
                  <a:pt x="1663" y="289"/>
                </a:lnTo>
                <a:lnTo>
                  <a:pt x="1618" y="282"/>
                </a:lnTo>
                <a:lnTo>
                  <a:pt x="1555" y="289"/>
                </a:lnTo>
                <a:lnTo>
                  <a:pt x="1506" y="289"/>
                </a:lnTo>
                <a:lnTo>
                  <a:pt x="1452" y="289"/>
                </a:lnTo>
                <a:lnTo>
                  <a:pt x="1405" y="295"/>
                </a:lnTo>
                <a:lnTo>
                  <a:pt x="1321" y="295"/>
                </a:lnTo>
                <a:lnTo>
                  <a:pt x="1230" y="295"/>
                </a:lnTo>
                <a:lnTo>
                  <a:pt x="1166" y="304"/>
                </a:lnTo>
                <a:lnTo>
                  <a:pt x="1112" y="300"/>
                </a:lnTo>
                <a:lnTo>
                  <a:pt x="1059" y="304"/>
                </a:lnTo>
                <a:lnTo>
                  <a:pt x="1009" y="300"/>
                </a:lnTo>
                <a:lnTo>
                  <a:pt x="929" y="313"/>
                </a:lnTo>
                <a:lnTo>
                  <a:pt x="897" y="317"/>
                </a:lnTo>
                <a:lnTo>
                  <a:pt x="833" y="313"/>
                </a:lnTo>
                <a:lnTo>
                  <a:pt x="768" y="312"/>
                </a:lnTo>
                <a:lnTo>
                  <a:pt x="708" y="312"/>
                </a:lnTo>
                <a:lnTo>
                  <a:pt x="639" y="300"/>
                </a:lnTo>
                <a:lnTo>
                  <a:pt x="589" y="323"/>
                </a:lnTo>
                <a:lnTo>
                  <a:pt x="538" y="323"/>
                </a:lnTo>
                <a:lnTo>
                  <a:pt x="495" y="340"/>
                </a:lnTo>
                <a:lnTo>
                  <a:pt x="465" y="362"/>
                </a:lnTo>
                <a:lnTo>
                  <a:pt x="432" y="368"/>
                </a:lnTo>
                <a:lnTo>
                  <a:pt x="379" y="368"/>
                </a:lnTo>
                <a:lnTo>
                  <a:pt x="329" y="368"/>
                </a:lnTo>
                <a:lnTo>
                  <a:pt x="243" y="368"/>
                </a:lnTo>
                <a:lnTo>
                  <a:pt x="176" y="368"/>
                </a:lnTo>
                <a:lnTo>
                  <a:pt x="0" y="418"/>
                </a:lnTo>
                <a:lnTo>
                  <a:pt x="176" y="459"/>
                </a:lnTo>
                <a:lnTo>
                  <a:pt x="243" y="459"/>
                </a:lnTo>
                <a:lnTo>
                  <a:pt x="348" y="478"/>
                </a:lnTo>
                <a:lnTo>
                  <a:pt x="396" y="472"/>
                </a:lnTo>
                <a:lnTo>
                  <a:pt x="450" y="483"/>
                </a:lnTo>
                <a:lnTo>
                  <a:pt x="503" y="504"/>
                </a:lnTo>
                <a:lnTo>
                  <a:pt x="551" y="497"/>
                </a:lnTo>
                <a:lnTo>
                  <a:pt x="609" y="497"/>
                </a:lnTo>
                <a:lnTo>
                  <a:pt x="626" y="495"/>
                </a:lnTo>
                <a:lnTo>
                  <a:pt x="710" y="500"/>
                </a:lnTo>
                <a:lnTo>
                  <a:pt x="768" y="506"/>
                </a:lnTo>
                <a:lnTo>
                  <a:pt x="817" y="530"/>
                </a:lnTo>
                <a:lnTo>
                  <a:pt x="880" y="536"/>
                </a:lnTo>
                <a:lnTo>
                  <a:pt x="932" y="536"/>
                </a:lnTo>
                <a:lnTo>
                  <a:pt x="992" y="553"/>
                </a:lnTo>
                <a:lnTo>
                  <a:pt x="1045" y="553"/>
                </a:lnTo>
                <a:lnTo>
                  <a:pt x="1112" y="553"/>
                </a:lnTo>
                <a:lnTo>
                  <a:pt x="1179" y="553"/>
                </a:lnTo>
                <a:lnTo>
                  <a:pt x="1246" y="553"/>
                </a:lnTo>
                <a:lnTo>
                  <a:pt x="1299" y="553"/>
                </a:lnTo>
                <a:lnTo>
                  <a:pt x="1366" y="553"/>
                </a:lnTo>
                <a:lnTo>
                  <a:pt x="1502" y="553"/>
                </a:lnTo>
                <a:lnTo>
                  <a:pt x="1532" y="547"/>
                </a:lnTo>
                <a:lnTo>
                  <a:pt x="1577" y="547"/>
                </a:lnTo>
                <a:lnTo>
                  <a:pt x="1603" y="547"/>
                </a:lnTo>
                <a:lnTo>
                  <a:pt x="1652" y="547"/>
                </a:lnTo>
                <a:lnTo>
                  <a:pt x="1715" y="553"/>
                </a:lnTo>
                <a:lnTo>
                  <a:pt x="1745" y="539"/>
                </a:lnTo>
                <a:lnTo>
                  <a:pt x="1850" y="530"/>
                </a:lnTo>
                <a:lnTo>
                  <a:pt x="1897" y="536"/>
                </a:lnTo>
                <a:lnTo>
                  <a:pt x="1932" y="525"/>
                </a:lnTo>
                <a:lnTo>
                  <a:pt x="2039" y="513"/>
                </a:lnTo>
                <a:lnTo>
                  <a:pt x="2106" y="506"/>
                </a:lnTo>
                <a:lnTo>
                  <a:pt x="2199" y="483"/>
                </a:lnTo>
                <a:lnTo>
                  <a:pt x="2250" y="483"/>
                </a:lnTo>
                <a:lnTo>
                  <a:pt x="2302" y="459"/>
                </a:lnTo>
                <a:lnTo>
                  <a:pt x="2353" y="414"/>
                </a:lnTo>
                <a:lnTo>
                  <a:pt x="2405" y="392"/>
                </a:lnTo>
                <a:lnTo>
                  <a:pt x="2454" y="345"/>
                </a:lnTo>
                <a:lnTo>
                  <a:pt x="2504" y="345"/>
                </a:lnTo>
                <a:lnTo>
                  <a:pt x="2556" y="323"/>
                </a:lnTo>
                <a:lnTo>
                  <a:pt x="2607" y="300"/>
                </a:lnTo>
                <a:lnTo>
                  <a:pt x="2625" y="231"/>
                </a:lnTo>
                <a:lnTo>
                  <a:pt x="2625" y="162"/>
                </a:lnTo>
                <a:lnTo>
                  <a:pt x="2625" y="91"/>
                </a:lnTo>
                <a:lnTo>
                  <a:pt x="2625"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1">
            <a:extLst>
              <a:ext uri="{FF2B5EF4-FFF2-40B4-BE49-F238E27FC236}">
                <a16:creationId xmlns:a16="http://schemas.microsoft.com/office/drawing/2014/main" id="{49D11D55-717C-4A77-A40A-C338691B227C}"/>
              </a:ext>
            </a:extLst>
          </p:cNvPr>
          <p:cNvSpPr>
            <a:spLocks/>
          </p:cNvSpPr>
          <p:nvPr/>
        </p:nvSpPr>
        <p:spPr bwMode="auto">
          <a:xfrm>
            <a:off x="2338387" y="4466173"/>
            <a:ext cx="3598863" cy="358776"/>
          </a:xfrm>
          <a:custGeom>
            <a:avLst/>
            <a:gdLst>
              <a:gd name="T0" fmla="*/ 2147483647 w 3042"/>
              <a:gd name="T1" fmla="*/ 2147483647 h 530"/>
              <a:gd name="T2" fmla="*/ 2147483647 w 3042"/>
              <a:gd name="T3" fmla="*/ 2147483647 h 530"/>
              <a:gd name="T4" fmla="*/ 2147483647 w 3042"/>
              <a:gd name="T5" fmla="*/ 2147483647 h 530"/>
              <a:gd name="T6" fmla="*/ 2147483647 w 3042"/>
              <a:gd name="T7" fmla="*/ 2147483647 h 530"/>
              <a:gd name="T8" fmla="*/ 2147483647 w 3042"/>
              <a:gd name="T9" fmla="*/ 2147483647 h 530"/>
              <a:gd name="T10" fmla="*/ 2147483647 w 3042"/>
              <a:gd name="T11" fmla="*/ 2147483647 h 530"/>
              <a:gd name="T12" fmla="*/ 2147483647 w 3042"/>
              <a:gd name="T13" fmla="*/ 2147483647 h 530"/>
              <a:gd name="T14" fmla="*/ 2147483647 w 3042"/>
              <a:gd name="T15" fmla="*/ 2147483647 h 530"/>
              <a:gd name="T16" fmla="*/ 2147483647 w 3042"/>
              <a:gd name="T17" fmla="*/ 2147483647 h 530"/>
              <a:gd name="T18" fmla="*/ 2147483647 w 3042"/>
              <a:gd name="T19" fmla="*/ 2147483647 h 530"/>
              <a:gd name="T20" fmla="*/ 2147483647 w 3042"/>
              <a:gd name="T21" fmla="*/ 2147483647 h 530"/>
              <a:gd name="T22" fmla="*/ 2147483647 w 3042"/>
              <a:gd name="T23" fmla="*/ 2147483647 h 530"/>
              <a:gd name="T24" fmla="*/ 2147483647 w 3042"/>
              <a:gd name="T25" fmla="*/ 2147483647 h 530"/>
              <a:gd name="T26" fmla="*/ 2147483647 w 3042"/>
              <a:gd name="T27" fmla="*/ 2147483647 h 530"/>
              <a:gd name="T28" fmla="*/ 2147483647 w 3042"/>
              <a:gd name="T29" fmla="*/ 2147483647 h 530"/>
              <a:gd name="T30" fmla="*/ 0 w 3042"/>
              <a:gd name="T31" fmla="*/ 2147483647 h 530"/>
              <a:gd name="T32" fmla="*/ 2147483647 w 3042"/>
              <a:gd name="T33" fmla="*/ 2147483647 h 530"/>
              <a:gd name="T34" fmla="*/ 2147483647 w 3042"/>
              <a:gd name="T35" fmla="*/ 2147483647 h 530"/>
              <a:gd name="T36" fmla="*/ 2147483647 w 3042"/>
              <a:gd name="T37" fmla="*/ 2147483647 h 530"/>
              <a:gd name="T38" fmla="*/ 2147483647 w 3042"/>
              <a:gd name="T39" fmla="*/ 2147483647 h 530"/>
              <a:gd name="T40" fmla="*/ 2147483647 w 3042"/>
              <a:gd name="T41" fmla="*/ 2147483647 h 530"/>
              <a:gd name="T42" fmla="*/ 2147483647 w 3042"/>
              <a:gd name="T43" fmla="*/ 2147483647 h 530"/>
              <a:gd name="T44" fmla="*/ 2147483647 w 3042"/>
              <a:gd name="T45" fmla="*/ 2147483647 h 530"/>
              <a:gd name="T46" fmla="*/ 2147483647 w 3042"/>
              <a:gd name="T47" fmla="*/ 2147483647 h 530"/>
              <a:gd name="T48" fmla="*/ 2147483647 w 3042"/>
              <a:gd name="T49" fmla="*/ 2147483647 h 530"/>
              <a:gd name="T50" fmla="*/ 2147483647 w 3042"/>
              <a:gd name="T51" fmla="*/ 2147483647 h 530"/>
              <a:gd name="T52" fmla="*/ 2147483647 w 3042"/>
              <a:gd name="T53" fmla="*/ 2147483647 h 530"/>
              <a:gd name="T54" fmla="*/ 2147483647 w 3042"/>
              <a:gd name="T55" fmla="*/ 2147483647 h 530"/>
              <a:gd name="T56" fmla="*/ 2147483647 w 3042"/>
              <a:gd name="T57" fmla="*/ 2147483647 h 530"/>
              <a:gd name="T58" fmla="*/ 2147483647 w 3042"/>
              <a:gd name="T59" fmla="*/ 2147483647 h 530"/>
              <a:gd name="T60" fmla="*/ 2147483647 w 3042"/>
              <a:gd name="T61" fmla="*/ 2147483647 h 530"/>
              <a:gd name="T62" fmla="*/ 2147483647 w 3042"/>
              <a:gd name="T63" fmla="*/ 2147483647 h 530"/>
              <a:gd name="T64" fmla="*/ 2147483647 w 3042"/>
              <a:gd name="T65" fmla="*/ 2147483647 h 530"/>
              <a:gd name="T66" fmla="*/ 2147483647 w 3042"/>
              <a:gd name="T67" fmla="*/ 2147483647 h 530"/>
              <a:gd name="T68" fmla="*/ 2147483647 w 3042"/>
              <a:gd name="T69" fmla="*/ 2147483647 h 530"/>
              <a:gd name="T70" fmla="*/ 2147483647 w 3042"/>
              <a:gd name="T71" fmla="*/ 2147483647 h 530"/>
              <a:gd name="T72" fmla="*/ 2147483647 w 3042"/>
              <a:gd name="T73" fmla="*/ 2147483647 h 5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2"/>
              <a:gd name="T112" fmla="*/ 0 h 530"/>
              <a:gd name="T113" fmla="*/ 3042 w 3042"/>
              <a:gd name="T114" fmla="*/ 530 h 5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2" h="530">
                <a:moveTo>
                  <a:pt x="2997" y="87"/>
                </a:moveTo>
                <a:lnTo>
                  <a:pt x="2951" y="15"/>
                </a:lnTo>
                <a:lnTo>
                  <a:pt x="2966" y="0"/>
                </a:lnTo>
                <a:lnTo>
                  <a:pt x="2683" y="110"/>
                </a:lnTo>
                <a:lnTo>
                  <a:pt x="2594" y="134"/>
                </a:lnTo>
                <a:lnTo>
                  <a:pt x="2513" y="196"/>
                </a:lnTo>
                <a:lnTo>
                  <a:pt x="2409" y="214"/>
                </a:lnTo>
                <a:lnTo>
                  <a:pt x="2358" y="211"/>
                </a:lnTo>
                <a:lnTo>
                  <a:pt x="2293" y="239"/>
                </a:lnTo>
                <a:lnTo>
                  <a:pt x="2201" y="241"/>
                </a:lnTo>
                <a:lnTo>
                  <a:pt x="2108" y="254"/>
                </a:lnTo>
                <a:lnTo>
                  <a:pt x="1968" y="248"/>
                </a:lnTo>
                <a:lnTo>
                  <a:pt x="1889" y="242"/>
                </a:lnTo>
                <a:lnTo>
                  <a:pt x="1805" y="261"/>
                </a:lnTo>
                <a:lnTo>
                  <a:pt x="1727" y="265"/>
                </a:lnTo>
                <a:lnTo>
                  <a:pt x="1680" y="283"/>
                </a:lnTo>
                <a:lnTo>
                  <a:pt x="1609" y="278"/>
                </a:lnTo>
                <a:lnTo>
                  <a:pt x="1542" y="265"/>
                </a:lnTo>
                <a:lnTo>
                  <a:pt x="1407" y="265"/>
                </a:lnTo>
                <a:lnTo>
                  <a:pt x="1278" y="261"/>
                </a:lnTo>
                <a:lnTo>
                  <a:pt x="1235" y="261"/>
                </a:lnTo>
                <a:lnTo>
                  <a:pt x="1159" y="261"/>
                </a:lnTo>
                <a:lnTo>
                  <a:pt x="1112" y="265"/>
                </a:lnTo>
                <a:lnTo>
                  <a:pt x="1028" y="272"/>
                </a:lnTo>
                <a:lnTo>
                  <a:pt x="925" y="272"/>
                </a:lnTo>
                <a:lnTo>
                  <a:pt x="837" y="295"/>
                </a:lnTo>
                <a:lnTo>
                  <a:pt x="652" y="261"/>
                </a:lnTo>
                <a:lnTo>
                  <a:pt x="493" y="300"/>
                </a:lnTo>
                <a:lnTo>
                  <a:pt x="372" y="313"/>
                </a:lnTo>
                <a:lnTo>
                  <a:pt x="308" y="328"/>
                </a:lnTo>
                <a:lnTo>
                  <a:pt x="207" y="323"/>
                </a:lnTo>
                <a:lnTo>
                  <a:pt x="0" y="317"/>
                </a:lnTo>
                <a:lnTo>
                  <a:pt x="163" y="403"/>
                </a:lnTo>
                <a:lnTo>
                  <a:pt x="336" y="433"/>
                </a:lnTo>
                <a:lnTo>
                  <a:pt x="463" y="457"/>
                </a:lnTo>
                <a:lnTo>
                  <a:pt x="587" y="472"/>
                </a:lnTo>
                <a:lnTo>
                  <a:pt x="669" y="489"/>
                </a:lnTo>
                <a:lnTo>
                  <a:pt x="759" y="489"/>
                </a:lnTo>
                <a:lnTo>
                  <a:pt x="837" y="496"/>
                </a:lnTo>
                <a:lnTo>
                  <a:pt x="981" y="498"/>
                </a:lnTo>
                <a:lnTo>
                  <a:pt x="1101" y="508"/>
                </a:lnTo>
                <a:lnTo>
                  <a:pt x="1159" y="496"/>
                </a:lnTo>
                <a:lnTo>
                  <a:pt x="1220" y="496"/>
                </a:lnTo>
                <a:lnTo>
                  <a:pt x="1269" y="509"/>
                </a:lnTo>
                <a:lnTo>
                  <a:pt x="1338" y="502"/>
                </a:lnTo>
                <a:lnTo>
                  <a:pt x="1439" y="506"/>
                </a:lnTo>
                <a:lnTo>
                  <a:pt x="1489" y="506"/>
                </a:lnTo>
                <a:lnTo>
                  <a:pt x="1540" y="509"/>
                </a:lnTo>
                <a:lnTo>
                  <a:pt x="1615" y="511"/>
                </a:lnTo>
                <a:lnTo>
                  <a:pt x="1684" y="511"/>
                </a:lnTo>
                <a:lnTo>
                  <a:pt x="1740" y="528"/>
                </a:lnTo>
                <a:lnTo>
                  <a:pt x="1800" y="530"/>
                </a:lnTo>
                <a:lnTo>
                  <a:pt x="1932" y="530"/>
                </a:lnTo>
                <a:lnTo>
                  <a:pt x="2013" y="509"/>
                </a:lnTo>
                <a:lnTo>
                  <a:pt x="2063" y="519"/>
                </a:lnTo>
                <a:lnTo>
                  <a:pt x="2156" y="519"/>
                </a:lnTo>
                <a:lnTo>
                  <a:pt x="2213" y="508"/>
                </a:lnTo>
                <a:lnTo>
                  <a:pt x="2220" y="511"/>
                </a:lnTo>
                <a:lnTo>
                  <a:pt x="2246" y="515"/>
                </a:lnTo>
                <a:lnTo>
                  <a:pt x="2280" y="502"/>
                </a:lnTo>
                <a:lnTo>
                  <a:pt x="2392" y="489"/>
                </a:lnTo>
                <a:lnTo>
                  <a:pt x="2448" y="457"/>
                </a:lnTo>
                <a:lnTo>
                  <a:pt x="2526" y="410"/>
                </a:lnTo>
                <a:lnTo>
                  <a:pt x="2594" y="386"/>
                </a:lnTo>
                <a:lnTo>
                  <a:pt x="2661" y="366"/>
                </a:lnTo>
                <a:lnTo>
                  <a:pt x="2728" y="319"/>
                </a:lnTo>
                <a:lnTo>
                  <a:pt x="2796" y="295"/>
                </a:lnTo>
                <a:lnTo>
                  <a:pt x="2863" y="272"/>
                </a:lnTo>
                <a:lnTo>
                  <a:pt x="2930" y="272"/>
                </a:lnTo>
                <a:lnTo>
                  <a:pt x="2997" y="272"/>
                </a:lnTo>
                <a:lnTo>
                  <a:pt x="3042" y="201"/>
                </a:lnTo>
                <a:lnTo>
                  <a:pt x="3042" y="134"/>
                </a:lnTo>
                <a:lnTo>
                  <a:pt x="3042" y="65"/>
                </a:lnTo>
                <a:lnTo>
                  <a:pt x="2997" y="87"/>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2">
            <a:extLst>
              <a:ext uri="{FF2B5EF4-FFF2-40B4-BE49-F238E27FC236}">
                <a16:creationId xmlns:a16="http://schemas.microsoft.com/office/drawing/2014/main" id="{34AF97C5-5561-490D-9DD9-E3CA3890CC1B}"/>
              </a:ext>
            </a:extLst>
          </p:cNvPr>
          <p:cNvSpPr>
            <a:spLocks/>
          </p:cNvSpPr>
          <p:nvPr/>
        </p:nvSpPr>
        <p:spPr bwMode="auto">
          <a:xfrm>
            <a:off x="2927350" y="4813835"/>
            <a:ext cx="3038475" cy="271463"/>
          </a:xfrm>
          <a:custGeom>
            <a:avLst/>
            <a:gdLst>
              <a:gd name="T0" fmla="*/ 2147483647 w 2873"/>
              <a:gd name="T1" fmla="*/ 0 h 455"/>
              <a:gd name="T2" fmla="*/ 2147483647 w 2873"/>
              <a:gd name="T3" fmla="*/ 2147483647 h 455"/>
              <a:gd name="T4" fmla="*/ 2147483647 w 2873"/>
              <a:gd name="T5" fmla="*/ 2147483647 h 455"/>
              <a:gd name="T6" fmla="*/ 2147483647 w 2873"/>
              <a:gd name="T7" fmla="*/ 2147483647 h 455"/>
              <a:gd name="T8" fmla="*/ 2147483647 w 2873"/>
              <a:gd name="T9" fmla="*/ 2147483647 h 455"/>
              <a:gd name="T10" fmla="*/ 2147483647 w 2873"/>
              <a:gd name="T11" fmla="*/ 2147483647 h 455"/>
              <a:gd name="T12" fmla="*/ 2147483647 w 2873"/>
              <a:gd name="T13" fmla="*/ 2147483647 h 455"/>
              <a:gd name="T14" fmla="*/ 2147483647 w 2873"/>
              <a:gd name="T15" fmla="*/ 2147483647 h 455"/>
              <a:gd name="T16" fmla="*/ 2147483647 w 2873"/>
              <a:gd name="T17" fmla="*/ 2147483647 h 455"/>
              <a:gd name="T18" fmla="*/ 2147483647 w 2873"/>
              <a:gd name="T19" fmla="*/ 2147483647 h 455"/>
              <a:gd name="T20" fmla="*/ 2147483647 w 2873"/>
              <a:gd name="T21" fmla="*/ 2147483647 h 455"/>
              <a:gd name="T22" fmla="*/ 2147483647 w 2873"/>
              <a:gd name="T23" fmla="*/ 2147483647 h 455"/>
              <a:gd name="T24" fmla="*/ 2147483647 w 2873"/>
              <a:gd name="T25" fmla="*/ 2147483647 h 455"/>
              <a:gd name="T26" fmla="*/ 2147483647 w 2873"/>
              <a:gd name="T27" fmla="*/ 2147483647 h 455"/>
              <a:gd name="T28" fmla="*/ 2147483647 w 2873"/>
              <a:gd name="T29" fmla="*/ 2147483647 h 455"/>
              <a:gd name="T30" fmla="*/ 0 w 2873"/>
              <a:gd name="T31" fmla="*/ 2147483647 h 455"/>
              <a:gd name="T32" fmla="*/ 2147483647 w 2873"/>
              <a:gd name="T33" fmla="*/ 2147483647 h 455"/>
              <a:gd name="T34" fmla="*/ 2147483647 w 2873"/>
              <a:gd name="T35" fmla="*/ 2147483647 h 455"/>
              <a:gd name="T36" fmla="*/ 2147483647 w 2873"/>
              <a:gd name="T37" fmla="*/ 2147483647 h 455"/>
              <a:gd name="T38" fmla="*/ 2147483647 w 2873"/>
              <a:gd name="T39" fmla="*/ 2147483647 h 455"/>
              <a:gd name="T40" fmla="*/ 2147483647 w 2873"/>
              <a:gd name="T41" fmla="*/ 2147483647 h 455"/>
              <a:gd name="T42" fmla="*/ 2147483647 w 2873"/>
              <a:gd name="T43" fmla="*/ 2147483647 h 455"/>
              <a:gd name="T44" fmla="*/ 2147483647 w 2873"/>
              <a:gd name="T45" fmla="*/ 2147483647 h 455"/>
              <a:gd name="T46" fmla="*/ 2147483647 w 2873"/>
              <a:gd name="T47" fmla="*/ 2147483647 h 455"/>
              <a:gd name="T48" fmla="*/ 2147483647 w 2873"/>
              <a:gd name="T49" fmla="*/ 2147483647 h 455"/>
              <a:gd name="T50" fmla="*/ 2147483647 w 2873"/>
              <a:gd name="T51" fmla="*/ 2147483647 h 455"/>
              <a:gd name="T52" fmla="*/ 2147483647 w 2873"/>
              <a:gd name="T53" fmla="*/ 2147483647 h 455"/>
              <a:gd name="T54" fmla="*/ 2147483647 w 2873"/>
              <a:gd name="T55" fmla="*/ 2147483647 h 455"/>
              <a:gd name="T56" fmla="*/ 2147483647 w 2873"/>
              <a:gd name="T57" fmla="*/ 2147483647 h 455"/>
              <a:gd name="T58" fmla="*/ 2147483647 w 2873"/>
              <a:gd name="T59" fmla="*/ 2147483647 h 455"/>
              <a:gd name="T60" fmla="*/ 2147483647 w 2873"/>
              <a:gd name="T61" fmla="*/ 2147483647 h 455"/>
              <a:gd name="T62" fmla="*/ 2147483647 w 2873"/>
              <a:gd name="T63" fmla="*/ 2147483647 h 455"/>
              <a:gd name="T64" fmla="*/ 2147483647 w 2873"/>
              <a:gd name="T65" fmla="*/ 2147483647 h 455"/>
              <a:gd name="T66" fmla="*/ 2147483647 w 2873"/>
              <a:gd name="T67" fmla="*/ 2147483647 h 455"/>
              <a:gd name="T68" fmla="*/ 2147483647 w 2873"/>
              <a:gd name="T69" fmla="*/ 2147483647 h 455"/>
              <a:gd name="T70" fmla="*/ 2147483647 w 2873"/>
              <a:gd name="T71" fmla="*/ 2147483647 h 455"/>
              <a:gd name="T72" fmla="*/ 2147483647 w 2873"/>
              <a:gd name="T73" fmla="*/ 2147483647 h 4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3"/>
              <a:gd name="T112" fmla="*/ 0 h 455"/>
              <a:gd name="T113" fmla="*/ 2873 w 2873"/>
              <a:gd name="T114" fmla="*/ 455 h 4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3" h="455">
                <a:moveTo>
                  <a:pt x="2830" y="22"/>
                </a:moveTo>
                <a:lnTo>
                  <a:pt x="2766" y="0"/>
                </a:lnTo>
                <a:lnTo>
                  <a:pt x="2703" y="22"/>
                </a:lnTo>
                <a:lnTo>
                  <a:pt x="2531" y="46"/>
                </a:lnTo>
                <a:lnTo>
                  <a:pt x="2446" y="69"/>
                </a:lnTo>
                <a:lnTo>
                  <a:pt x="2318" y="69"/>
                </a:lnTo>
                <a:lnTo>
                  <a:pt x="2235" y="91"/>
                </a:lnTo>
                <a:lnTo>
                  <a:pt x="2168" y="91"/>
                </a:lnTo>
                <a:lnTo>
                  <a:pt x="2105" y="114"/>
                </a:lnTo>
                <a:lnTo>
                  <a:pt x="2041" y="138"/>
                </a:lnTo>
                <a:lnTo>
                  <a:pt x="1914" y="138"/>
                </a:lnTo>
                <a:lnTo>
                  <a:pt x="1854" y="144"/>
                </a:lnTo>
                <a:lnTo>
                  <a:pt x="1804" y="162"/>
                </a:lnTo>
                <a:lnTo>
                  <a:pt x="1723" y="160"/>
                </a:lnTo>
                <a:lnTo>
                  <a:pt x="1665" y="166"/>
                </a:lnTo>
                <a:lnTo>
                  <a:pt x="1602" y="160"/>
                </a:lnTo>
                <a:lnTo>
                  <a:pt x="1550" y="175"/>
                </a:lnTo>
                <a:lnTo>
                  <a:pt x="1439" y="166"/>
                </a:lnTo>
                <a:lnTo>
                  <a:pt x="1357" y="168"/>
                </a:lnTo>
                <a:lnTo>
                  <a:pt x="1292" y="164"/>
                </a:lnTo>
                <a:lnTo>
                  <a:pt x="1234" y="162"/>
                </a:lnTo>
                <a:lnTo>
                  <a:pt x="1153" y="190"/>
                </a:lnTo>
                <a:lnTo>
                  <a:pt x="1101" y="170"/>
                </a:lnTo>
                <a:lnTo>
                  <a:pt x="1008" y="155"/>
                </a:lnTo>
                <a:lnTo>
                  <a:pt x="955" y="166"/>
                </a:lnTo>
                <a:lnTo>
                  <a:pt x="869" y="162"/>
                </a:lnTo>
                <a:lnTo>
                  <a:pt x="688" y="155"/>
                </a:lnTo>
                <a:lnTo>
                  <a:pt x="600" y="181"/>
                </a:lnTo>
                <a:lnTo>
                  <a:pt x="518" y="157"/>
                </a:lnTo>
                <a:lnTo>
                  <a:pt x="445" y="173"/>
                </a:lnTo>
                <a:lnTo>
                  <a:pt x="322" y="183"/>
                </a:lnTo>
                <a:lnTo>
                  <a:pt x="0" y="306"/>
                </a:lnTo>
                <a:lnTo>
                  <a:pt x="266" y="364"/>
                </a:lnTo>
                <a:lnTo>
                  <a:pt x="350" y="368"/>
                </a:lnTo>
                <a:lnTo>
                  <a:pt x="389" y="386"/>
                </a:lnTo>
                <a:lnTo>
                  <a:pt x="464" y="405"/>
                </a:lnTo>
                <a:lnTo>
                  <a:pt x="522" y="388"/>
                </a:lnTo>
                <a:lnTo>
                  <a:pt x="630" y="411"/>
                </a:lnTo>
                <a:lnTo>
                  <a:pt x="711" y="435"/>
                </a:lnTo>
                <a:lnTo>
                  <a:pt x="845" y="455"/>
                </a:lnTo>
                <a:lnTo>
                  <a:pt x="910" y="433"/>
                </a:lnTo>
                <a:lnTo>
                  <a:pt x="976" y="422"/>
                </a:lnTo>
                <a:lnTo>
                  <a:pt x="1009" y="437"/>
                </a:lnTo>
                <a:lnTo>
                  <a:pt x="1142" y="435"/>
                </a:lnTo>
                <a:lnTo>
                  <a:pt x="1211" y="455"/>
                </a:lnTo>
                <a:lnTo>
                  <a:pt x="1254" y="455"/>
                </a:lnTo>
                <a:lnTo>
                  <a:pt x="1331" y="442"/>
                </a:lnTo>
                <a:lnTo>
                  <a:pt x="1394" y="455"/>
                </a:lnTo>
                <a:lnTo>
                  <a:pt x="1469" y="439"/>
                </a:lnTo>
                <a:lnTo>
                  <a:pt x="1531" y="426"/>
                </a:lnTo>
                <a:lnTo>
                  <a:pt x="1589" y="422"/>
                </a:lnTo>
                <a:lnTo>
                  <a:pt x="1594" y="426"/>
                </a:lnTo>
                <a:lnTo>
                  <a:pt x="1697" y="401"/>
                </a:lnTo>
                <a:lnTo>
                  <a:pt x="1772" y="414"/>
                </a:lnTo>
                <a:lnTo>
                  <a:pt x="1873" y="414"/>
                </a:lnTo>
                <a:lnTo>
                  <a:pt x="1934" y="390"/>
                </a:lnTo>
                <a:lnTo>
                  <a:pt x="1998" y="390"/>
                </a:lnTo>
                <a:lnTo>
                  <a:pt x="2062" y="390"/>
                </a:lnTo>
                <a:lnTo>
                  <a:pt x="2129" y="368"/>
                </a:lnTo>
                <a:lnTo>
                  <a:pt x="2192" y="368"/>
                </a:lnTo>
                <a:lnTo>
                  <a:pt x="2254" y="368"/>
                </a:lnTo>
                <a:lnTo>
                  <a:pt x="2303" y="340"/>
                </a:lnTo>
                <a:lnTo>
                  <a:pt x="2377" y="310"/>
                </a:lnTo>
                <a:lnTo>
                  <a:pt x="2452" y="297"/>
                </a:lnTo>
                <a:lnTo>
                  <a:pt x="2516" y="248"/>
                </a:lnTo>
                <a:lnTo>
                  <a:pt x="2585" y="216"/>
                </a:lnTo>
                <a:lnTo>
                  <a:pt x="2637" y="229"/>
                </a:lnTo>
                <a:lnTo>
                  <a:pt x="2770" y="271"/>
                </a:lnTo>
                <a:lnTo>
                  <a:pt x="2766" y="207"/>
                </a:lnTo>
                <a:lnTo>
                  <a:pt x="2830" y="207"/>
                </a:lnTo>
                <a:lnTo>
                  <a:pt x="2873" y="138"/>
                </a:lnTo>
                <a:lnTo>
                  <a:pt x="2873" y="69"/>
                </a:lnTo>
                <a:lnTo>
                  <a:pt x="2873" y="0"/>
                </a:lnTo>
                <a:lnTo>
                  <a:pt x="2830" y="2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3">
            <a:extLst>
              <a:ext uri="{FF2B5EF4-FFF2-40B4-BE49-F238E27FC236}">
                <a16:creationId xmlns:a16="http://schemas.microsoft.com/office/drawing/2014/main" id="{BD15AEB0-0354-45C3-8FF7-715E2482D069}"/>
              </a:ext>
            </a:extLst>
          </p:cNvPr>
          <p:cNvSpPr>
            <a:spLocks/>
          </p:cNvSpPr>
          <p:nvPr/>
        </p:nvSpPr>
        <p:spPr bwMode="auto">
          <a:xfrm>
            <a:off x="2782887" y="5317073"/>
            <a:ext cx="3198813" cy="366712"/>
          </a:xfrm>
          <a:custGeom>
            <a:avLst/>
            <a:gdLst>
              <a:gd name="T0" fmla="*/ 2147483647 w 3022"/>
              <a:gd name="T1" fmla="*/ 0 h 577"/>
              <a:gd name="T2" fmla="*/ 2147483647 w 3022"/>
              <a:gd name="T3" fmla="*/ 2147483647 h 577"/>
              <a:gd name="T4" fmla="*/ 2147483647 w 3022"/>
              <a:gd name="T5" fmla="*/ 2147483647 h 577"/>
              <a:gd name="T6" fmla="*/ 2147483647 w 3022"/>
              <a:gd name="T7" fmla="*/ 2147483647 h 577"/>
              <a:gd name="T8" fmla="*/ 2147483647 w 3022"/>
              <a:gd name="T9" fmla="*/ 2147483647 h 577"/>
              <a:gd name="T10" fmla="*/ 2147483647 w 3022"/>
              <a:gd name="T11" fmla="*/ 2147483647 h 577"/>
              <a:gd name="T12" fmla="*/ 2147483647 w 3022"/>
              <a:gd name="T13" fmla="*/ 2147483647 h 577"/>
              <a:gd name="T14" fmla="*/ 2147483647 w 3022"/>
              <a:gd name="T15" fmla="*/ 2147483647 h 577"/>
              <a:gd name="T16" fmla="*/ 2147483647 w 3022"/>
              <a:gd name="T17" fmla="*/ 2147483647 h 577"/>
              <a:gd name="T18" fmla="*/ 2147483647 w 3022"/>
              <a:gd name="T19" fmla="*/ 2147483647 h 577"/>
              <a:gd name="T20" fmla="*/ 2147483647 w 3022"/>
              <a:gd name="T21" fmla="*/ 2147483647 h 577"/>
              <a:gd name="T22" fmla="*/ 2147483647 w 3022"/>
              <a:gd name="T23" fmla="*/ 2147483647 h 577"/>
              <a:gd name="T24" fmla="*/ 2147483647 w 3022"/>
              <a:gd name="T25" fmla="*/ 2147483647 h 577"/>
              <a:gd name="T26" fmla="*/ 2147483647 w 3022"/>
              <a:gd name="T27" fmla="*/ 2147483647 h 577"/>
              <a:gd name="T28" fmla="*/ 2147483647 w 3022"/>
              <a:gd name="T29" fmla="*/ 2147483647 h 577"/>
              <a:gd name="T30" fmla="*/ 2147483647 w 3022"/>
              <a:gd name="T31" fmla="*/ 2147483647 h 577"/>
              <a:gd name="T32" fmla="*/ 2147483647 w 3022"/>
              <a:gd name="T33" fmla="*/ 2147483647 h 577"/>
              <a:gd name="T34" fmla="*/ 2147483647 w 3022"/>
              <a:gd name="T35" fmla="*/ 2147483647 h 577"/>
              <a:gd name="T36" fmla="*/ 2147483647 w 3022"/>
              <a:gd name="T37" fmla="*/ 2147483647 h 577"/>
              <a:gd name="T38" fmla="*/ 2147483647 w 3022"/>
              <a:gd name="T39" fmla="*/ 2147483647 h 577"/>
              <a:gd name="T40" fmla="*/ 2147483647 w 3022"/>
              <a:gd name="T41" fmla="*/ 2147483647 h 577"/>
              <a:gd name="T42" fmla="*/ 2147483647 w 3022"/>
              <a:gd name="T43" fmla="*/ 2147483647 h 577"/>
              <a:gd name="T44" fmla="*/ 2147483647 w 3022"/>
              <a:gd name="T45" fmla="*/ 2147483647 h 577"/>
              <a:gd name="T46" fmla="*/ 2147483647 w 3022"/>
              <a:gd name="T47" fmla="*/ 2147483647 h 577"/>
              <a:gd name="T48" fmla="*/ 2147483647 w 3022"/>
              <a:gd name="T49" fmla="*/ 2147483647 h 577"/>
              <a:gd name="T50" fmla="*/ 2147483647 w 3022"/>
              <a:gd name="T51" fmla="*/ 2147483647 h 577"/>
              <a:gd name="T52" fmla="*/ 2147483647 w 3022"/>
              <a:gd name="T53" fmla="*/ 2147483647 h 577"/>
              <a:gd name="T54" fmla="*/ 2147483647 w 3022"/>
              <a:gd name="T55" fmla="*/ 2147483647 h 577"/>
              <a:gd name="T56" fmla="*/ 2147483647 w 3022"/>
              <a:gd name="T57" fmla="*/ 2147483647 h 577"/>
              <a:gd name="T58" fmla="*/ 2147483647 w 3022"/>
              <a:gd name="T59" fmla="*/ 2147483647 h 577"/>
              <a:gd name="T60" fmla="*/ 2147483647 w 3022"/>
              <a:gd name="T61" fmla="*/ 2147483647 h 577"/>
              <a:gd name="T62" fmla="*/ 2147483647 w 3022"/>
              <a:gd name="T63" fmla="*/ 2147483647 h 577"/>
              <a:gd name="T64" fmla="*/ 2147483647 w 3022"/>
              <a:gd name="T65" fmla="*/ 2147483647 h 577"/>
              <a:gd name="T66" fmla="*/ 2147483647 w 3022"/>
              <a:gd name="T67" fmla="*/ 2147483647 h 577"/>
              <a:gd name="T68" fmla="*/ 2147483647 w 3022"/>
              <a:gd name="T69" fmla="*/ 2147483647 h 577"/>
              <a:gd name="T70" fmla="*/ 2147483647 w 3022"/>
              <a:gd name="T71" fmla="*/ 2147483647 h 577"/>
              <a:gd name="T72" fmla="*/ 2147483647 w 3022"/>
              <a:gd name="T73" fmla="*/ 2147483647 h 5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2"/>
              <a:gd name="T112" fmla="*/ 0 h 577"/>
              <a:gd name="T113" fmla="*/ 3022 w 3022"/>
              <a:gd name="T114" fmla="*/ 577 h 5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2" h="577">
                <a:moveTo>
                  <a:pt x="2973" y="24"/>
                </a:moveTo>
                <a:lnTo>
                  <a:pt x="2902" y="0"/>
                </a:lnTo>
                <a:lnTo>
                  <a:pt x="2825" y="110"/>
                </a:lnTo>
                <a:lnTo>
                  <a:pt x="2702" y="203"/>
                </a:lnTo>
                <a:lnTo>
                  <a:pt x="2575" y="230"/>
                </a:lnTo>
                <a:lnTo>
                  <a:pt x="2513" y="271"/>
                </a:lnTo>
                <a:lnTo>
                  <a:pt x="2407" y="323"/>
                </a:lnTo>
                <a:lnTo>
                  <a:pt x="2336" y="312"/>
                </a:lnTo>
                <a:lnTo>
                  <a:pt x="2269" y="334"/>
                </a:lnTo>
                <a:lnTo>
                  <a:pt x="2194" y="316"/>
                </a:lnTo>
                <a:lnTo>
                  <a:pt x="2070" y="329"/>
                </a:lnTo>
                <a:lnTo>
                  <a:pt x="1912" y="301"/>
                </a:lnTo>
                <a:lnTo>
                  <a:pt x="1841" y="306"/>
                </a:lnTo>
                <a:lnTo>
                  <a:pt x="1766" y="310"/>
                </a:lnTo>
                <a:lnTo>
                  <a:pt x="1682" y="304"/>
                </a:lnTo>
                <a:lnTo>
                  <a:pt x="1615" y="301"/>
                </a:lnTo>
                <a:lnTo>
                  <a:pt x="1538" y="310"/>
                </a:lnTo>
                <a:lnTo>
                  <a:pt x="1444" y="312"/>
                </a:lnTo>
                <a:lnTo>
                  <a:pt x="1327" y="312"/>
                </a:lnTo>
                <a:lnTo>
                  <a:pt x="1282" y="301"/>
                </a:lnTo>
                <a:lnTo>
                  <a:pt x="1145" y="306"/>
                </a:lnTo>
                <a:lnTo>
                  <a:pt x="1041" y="306"/>
                </a:lnTo>
                <a:lnTo>
                  <a:pt x="968" y="312"/>
                </a:lnTo>
                <a:lnTo>
                  <a:pt x="880" y="312"/>
                </a:lnTo>
                <a:lnTo>
                  <a:pt x="783" y="325"/>
                </a:lnTo>
                <a:lnTo>
                  <a:pt x="697" y="334"/>
                </a:lnTo>
                <a:lnTo>
                  <a:pt x="529" y="334"/>
                </a:lnTo>
                <a:lnTo>
                  <a:pt x="385" y="351"/>
                </a:lnTo>
                <a:lnTo>
                  <a:pt x="228" y="347"/>
                </a:lnTo>
                <a:lnTo>
                  <a:pt x="77" y="368"/>
                </a:lnTo>
                <a:lnTo>
                  <a:pt x="0" y="392"/>
                </a:lnTo>
                <a:lnTo>
                  <a:pt x="49" y="392"/>
                </a:lnTo>
                <a:lnTo>
                  <a:pt x="120" y="414"/>
                </a:lnTo>
                <a:lnTo>
                  <a:pt x="213" y="439"/>
                </a:lnTo>
                <a:lnTo>
                  <a:pt x="308" y="485"/>
                </a:lnTo>
                <a:lnTo>
                  <a:pt x="385" y="502"/>
                </a:lnTo>
                <a:lnTo>
                  <a:pt x="463" y="523"/>
                </a:lnTo>
                <a:lnTo>
                  <a:pt x="564" y="530"/>
                </a:lnTo>
                <a:lnTo>
                  <a:pt x="619" y="530"/>
                </a:lnTo>
                <a:lnTo>
                  <a:pt x="809" y="555"/>
                </a:lnTo>
                <a:lnTo>
                  <a:pt x="880" y="555"/>
                </a:lnTo>
                <a:lnTo>
                  <a:pt x="951" y="555"/>
                </a:lnTo>
                <a:lnTo>
                  <a:pt x="1052" y="558"/>
                </a:lnTo>
                <a:lnTo>
                  <a:pt x="1144" y="564"/>
                </a:lnTo>
                <a:lnTo>
                  <a:pt x="1194" y="564"/>
                </a:lnTo>
                <a:lnTo>
                  <a:pt x="1250" y="564"/>
                </a:lnTo>
                <a:lnTo>
                  <a:pt x="1355" y="564"/>
                </a:lnTo>
                <a:lnTo>
                  <a:pt x="1431" y="549"/>
                </a:lnTo>
                <a:lnTo>
                  <a:pt x="1487" y="551"/>
                </a:lnTo>
                <a:lnTo>
                  <a:pt x="1521" y="555"/>
                </a:lnTo>
                <a:lnTo>
                  <a:pt x="1629" y="538"/>
                </a:lnTo>
                <a:lnTo>
                  <a:pt x="1700" y="538"/>
                </a:lnTo>
                <a:lnTo>
                  <a:pt x="1760" y="543"/>
                </a:lnTo>
                <a:lnTo>
                  <a:pt x="1814" y="558"/>
                </a:lnTo>
                <a:lnTo>
                  <a:pt x="1859" y="568"/>
                </a:lnTo>
                <a:lnTo>
                  <a:pt x="1962" y="555"/>
                </a:lnTo>
                <a:lnTo>
                  <a:pt x="2022" y="577"/>
                </a:lnTo>
                <a:lnTo>
                  <a:pt x="2147" y="558"/>
                </a:lnTo>
                <a:lnTo>
                  <a:pt x="2216" y="549"/>
                </a:lnTo>
                <a:lnTo>
                  <a:pt x="2282" y="555"/>
                </a:lnTo>
                <a:lnTo>
                  <a:pt x="2426" y="556"/>
                </a:lnTo>
                <a:lnTo>
                  <a:pt x="2510" y="525"/>
                </a:lnTo>
                <a:lnTo>
                  <a:pt x="2545" y="485"/>
                </a:lnTo>
                <a:lnTo>
                  <a:pt x="2625" y="452"/>
                </a:lnTo>
                <a:lnTo>
                  <a:pt x="2706" y="392"/>
                </a:lnTo>
                <a:lnTo>
                  <a:pt x="2829" y="347"/>
                </a:lnTo>
                <a:lnTo>
                  <a:pt x="2932" y="362"/>
                </a:lnTo>
                <a:lnTo>
                  <a:pt x="2986" y="248"/>
                </a:lnTo>
                <a:lnTo>
                  <a:pt x="2902" y="207"/>
                </a:lnTo>
                <a:lnTo>
                  <a:pt x="2973" y="207"/>
                </a:lnTo>
                <a:lnTo>
                  <a:pt x="3022" y="138"/>
                </a:lnTo>
                <a:lnTo>
                  <a:pt x="3022" y="69"/>
                </a:lnTo>
                <a:lnTo>
                  <a:pt x="3022" y="0"/>
                </a:lnTo>
                <a:lnTo>
                  <a:pt x="2973" y="24"/>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4">
            <a:extLst>
              <a:ext uri="{FF2B5EF4-FFF2-40B4-BE49-F238E27FC236}">
                <a16:creationId xmlns:a16="http://schemas.microsoft.com/office/drawing/2014/main" id="{4B8B28BB-BAD7-4A0D-B7C5-DDFDD280D351}"/>
              </a:ext>
            </a:extLst>
          </p:cNvPr>
          <p:cNvSpPr>
            <a:spLocks/>
          </p:cNvSpPr>
          <p:nvPr/>
        </p:nvSpPr>
        <p:spPr bwMode="auto">
          <a:xfrm>
            <a:off x="5975350" y="4804310"/>
            <a:ext cx="2625725" cy="277813"/>
          </a:xfrm>
          <a:custGeom>
            <a:avLst/>
            <a:gdLst>
              <a:gd name="T0" fmla="*/ 2147483647 w 2482"/>
              <a:gd name="T1" fmla="*/ 2147483647 h 465"/>
              <a:gd name="T2" fmla="*/ 2147483647 w 2482"/>
              <a:gd name="T3" fmla="*/ 2147483647 h 465"/>
              <a:gd name="T4" fmla="*/ 2147483647 w 2482"/>
              <a:gd name="T5" fmla="*/ 2147483647 h 465"/>
              <a:gd name="T6" fmla="*/ 2147483647 w 2482"/>
              <a:gd name="T7" fmla="*/ 2147483647 h 465"/>
              <a:gd name="T8" fmla="*/ 2147483647 w 2482"/>
              <a:gd name="T9" fmla="*/ 2147483647 h 465"/>
              <a:gd name="T10" fmla="*/ 2147483647 w 2482"/>
              <a:gd name="T11" fmla="*/ 2147483647 h 465"/>
              <a:gd name="T12" fmla="*/ 2147483647 w 2482"/>
              <a:gd name="T13" fmla="*/ 2147483647 h 465"/>
              <a:gd name="T14" fmla="*/ 2147483647 w 2482"/>
              <a:gd name="T15" fmla="*/ 2147483647 h 465"/>
              <a:gd name="T16" fmla="*/ 2147483647 w 2482"/>
              <a:gd name="T17" fmla="*/ 2147483647 h 465"/>
              <a:gd name="T18" fmla="*/ 2147483647 w 2482"/>
              <a:gd name="T19" fmla="*/ 2147483647 h 465"/>
              <a:gd name="T20" fmla="*/ 2147483647 w 2482"/>
              <a:gd name="T21" fmla="*/ 2147483647 h 465"/>
              <a:gd name="T22" fmla="*/ 2147483647 w 2482"/>
              <a:gd name="T23" fmla="*/ 2147483647 h 465"/>
              <a:gd name="T24" fmla="*/ 2147483647 w 2482"/>
              <a:gd name="T25" fmla="*/ 2147483647 h 465"/>
              <a:gd name="T26" fmla="*/ 2147483647 w 2482"/>
              <a:gd name="T27" fmla="*/ 2147483647 h 465"/>
              <a:gd name="T28" fmla="*/ 2147483647 w 2482"/>
              <a:gd name="T29" fmla="*/ 2147483647 h 465"/>
              <a:gd name="T30" fmla="*/ 2147483647 w 2482"/>
              <a:gd name="T31" fmla="*/ 2147483647 h 465"/>
              <a:gd name="T32" fmla="*/ 2147483647 w 2482"/>
              <a:gd name="T33" fmla="*/ 2147483647 h 465"/>
              <a:gd name="T34" fmla="*/ 2147483647 w 2482"/>
              <a:gd name="T35" fmla="*/ 2147483647 h 465"/>
              <a:gd name="T36" fmla="*/ 2147483647 w 2482"/>
              <a:gd name="T37" fmla="*/ 2147483647 h 465"/>
              <a:gd name="T38" fmla="*/ 2147483647 w 2482"/>
              <a:gd name="T39" fmla="*/ 2147483647 h 465"/>
              <a:gd name="T40" fmla="*/ 2147483647 w 2482"/>
              <a:gd name="T41" fmla="*/ 2147483647 h 465"/>
              <a:gd name="T42" fmla="*/ 2147483647 w 2482"/>
              <a:gd name="T43" fmla="*/ 2147483647 h 465"/>
              <a:gd name="T44" fmla="*/ 2147483647 w 2482"/>
              <a:gd name="T45" fmla="*/ 2147483647 h 465"/>
              <a:gd name="T46" fmla="*/ 2147483647 w 2482"/>
              <a:gd name="T47" fmla="*/ 2147483647 h 465"/>
              <a:gd name="T48" fmla="*/ 2147483647 w 2482"/>
              <a:gd name="T49" fmla="*/ 2147483647 h 465"/>
              <a:gd name="T50" fmla="*/ 2147483647 w 2482"/>
              <a:gd name="T51" fmla="*/ 2147483647 h 465"/>
              <a:gd name="T52" fmla="*/ 2147483647 w 2482"/>
              <a:gd name="T53" fmla="*/ 2147483647 h 465"/>
              <a:gd name="T54" fmla="*/ 2147483647 w 2482"/>
              <a:gd name="T55" fmla="*/ 2147483647 h 465"/>
              <a:gd name="T56" fmla="*/ 2147483647 w 2482"/>
              <a:gd name="T57" fmla="*/ 2147483647 h 465"/>
              <a:gd name="T58" fmla="*/ 2147483647 w 2482"/>
              <a:gd name="T59" fmla="*/ 2147483647 h 465"/>
              <a:gd name="T60" fmla="*/ 2147483647 w 2482"/>
              <a:gd name="T61" fmla="*/ 2147483647 h 465"/>
              <a:gd name="T62" fmla="*/ 2147483647 w 2482"/>
              <a:gd name="T63" fmla="*/ 2147483647 h 465"/>
              <a:gd name="T64" fmla="*/ 2147483647 w 2482"/>
              <a:gd name="T65" fmla="*/ 2147483647 h 465"/>
              <a:gd name="T66" fmla="*/ 0 w 2482"/>
              <a:gd name="T67" fmla="*/ 0 h 4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82"/>
              <a:gd name="T103" fmla="*/ 0 h 465"/>
              <a:gd name="T104" fmla="*/ 2482 w 2482"/>
              <a:gd name="T105" fmla="*/ 465 h 4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82" h="465">
                <a:moveTo>
                  <a:pt x="0" y="0"/>
                </a:moveTo>
                <a:lnTo>
                  <a:pt x="71" y="43"/>
                </a:lnTo>
                <a:lnTo>
                  <a:pt x="140" y="63"/>
                </a:lnTo>
                <a:lnTo>
                  <a:pt x="207" y="84"/>
                </a:lnTo>
                <a:lnTo>
                  <a:pt x="277" y="104"/>
                </a:lnTo>
                <a:lnTo>
                  <a:pt x="344" y="125"/>
                </a:lnTo>
                <a:lnTo>
                  <a:pt x="411" y="145"/>
                </a:lnTo>
                <a:lnTo>
                  <a:pt x="480" y="162"/>
                </a:lnTo>
                <a:lnTo>
                  <a:pt x="546" y="160"/>
                </a:lnTo>
                <a:lnTo>
                  <a:pt x="615" y="181"/>
                </a:lnTo>
                <a:lnTo>
                  <a:pt x="684" y="200"/>
                </a:lnTo>
                <a:lnTo>
                  <a:pt x="772" y="196"/>
                </a:lnTo>
                <a:lnTo>
                  <a:pt x="841" y="218"/>
                </a:lnTo>
                <a:lnTo>
                  <a:pt x="908" y="215"/>
                </a:lnTo>
                <a:lnTo>
                  <a:pt x="998" y="211"/>
                </a:lnTo>
                <a:lnTo>
                  <a:pt x="1088" y="207"/>
                </a:lnTo>
                <a:lnTo>
                  <a:pt x="1177" y="203"/>
                </a:lnTo>
                <a:lnTo>
                  <a:pt x="1312" y="207"/>
                </a:lnTo>
                <a:lnTo>
                  <a:pt x="1347" y="205"/>
                </a:lnTo>
                <a:lnTo>
                  <a:pt x="1416" y="203"/>
                </a:lnTo>
                <a:lnTo>
                  <a:pt x="1491" y="202"/>
                </a:lnTo>
                <a:lnTo>
                  <a:pt x="1557" y="196"/>
                </a:lnTo>
                <a:lnTo>
                  <a:pt x="1622" y="211"/>
                </a:lnTo>
                <a:lnTo>
                  <a:pt x="1697" y="194"/>
                </a:lnTo>
                <a:lnTo>
                  <a:pt x="1854" y="194"/>
                </a:lnTo>
                <a:lnTo>
                  <a:pt x="1942" y="196"/>
                </a:lnTo>
                <a:lnTo>
                  <a:pt x="1973" y="211"/>
                </a:lnTo>
                <a:lnTo>
                  <a:pt x="2059" y="213"/>
                </a:lnTo>
                <a:lnTo>
                  <a:pt x="2136" y="211"/>
                </a:lnTo>
                <a:lnTo>
                  <a:pt x="2203" y="215"/>
                </a:lnTo>
                <a:lnTo>
                  <a:pt x="2298" y="209"/>
                </a:lnTo>
                <a:lnTo>
                  <a:pt x="2390" y="250"/>
                </a:lnTo>
                <a:lnTo>
                  <a:pt x="2482" y="306"/>
                </a:lnTo>
                <a:lnTo>
                  <a:pt x="2399" y="355"/>
                </a:lnTo>
                <a:lnTo>
                  <a:pt x="2332" y="370"/>
                </a:lnTo>
                <a:lnTo>
                  <a:pt x="2267" y="390"/>
                </a:lnTo>
                <a:lnTo>
                  <a:pt x="2213" y="420"/>
                </a:lnTo>
                <a:lnTo>
                  <a:pt x="2143" y="405"/>
                </a:lnTo>
                <a:lnTo>
                  <a:pt x="2076" y="403"/>
                </a:lnTo>
                <a:lnTo>
                  <a:pt x="1953" y="431"/>
                </a:lnTo>
                <a:lnTo>
                  <a:pt x="1887" y="444"/>
                </a:lnTo>
                <a:lnTo>
                  <a:pt x="1811" y="439"/>
                </a:lnTo>
                <a:lnTo>
                  <a:pt x="1708" y="437"/>
                </a:lnTo>
                <a:lnTo>
                  <a:pt x="1540" y="450"/>
                </a:lnTo>
                <a:lnTo>
                  <a:pt x="1435" y="456"/>
                </a:lnTo>
                <a:lnTo>
                  <a:pt x="1345" y="450"/>
                </a:lnTo>
                <a:lnTo>
                  <a:pt x="1273" y="450"/>
                </a:lnTo>
                <a:lnTo>
                  <a:pt x="1205" y="452"/>
                </a:lnTo>
                <a:lnTo>
                  <a:pt x="1140" y="454"/>
                </a:lnTo>
                <a:lnTo>
                  <a:pt x="1065" y="456"/>
                </a:lnTo>
                <a:lnTo>
                  <a:pt x="1000" y="463"/>
                </a:lnTo>
                <a:lnTo>
                  <a:pt x="932" y="457"/>
                </a:lnTo>
                <a:lnTo>
                  <a:pt x="800" y="465"/>
                </a:lnTo>
                <a:lnTo>
                  <a:pt x="718" y="454"/>
                </a:lnTo>
                <a:lnTo>
                  <a:pt x="650" y="456"/>
                </a:lnTo>
                <a:lnTo>
                  <a:pt x="583" y="459"/>
                </a:lnTo>
                <a:lnTo>
                  <a:pt x="516" y="463"/>
                </a:lnTo>
                <a:lnTo>
                  <a:pt x="435" y="461"/>
                </a:lnTo>
                <a:lnTo>
                  <a:pt x="346" y="465"/>
                </a:lnTo>
                <a:lnTo>
                  <a:pt x="237" y="446"/>
                </a:lnTo>
                <a:lnTo>
                  <a:pt x="194" y="375"/>
                </a:lnTo>
                <a:lnTo>
                  <a:pt x="135" y="385"/>
                </a:lnTo>
                <a:lnTo>
                  <a:pt x="65" y="353"/>
                </a:lnTo>
                <a:lnTo>
                  <a:pt x="13" y="323"/>
                </a:lnTo>
                <a:lnTo>
                  <a:pt x="11" y="231"/>
                </a:lnTo>
                <a:lnTo>
                  <a:pt x="8" y="164"/>
                </a:lnTo>
                <a:lnTo>
                  <a:pt x="6" y="93"/>
                </a:lnTo>
                <a:lnTo>
                  <a:pt x="0"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5">
            <a:extLst>
              <a:ext uri="{FF2B5EF4-FFF2-40B4-BE49-F238E27FC236}">
                <a16:creationId xmlns:a16="http://schemas.microsoft.com/office/drawing/2014/main" id="{D04789F8-DA26-4BAA-93FA-0E4719E1AE9C}"/>
              </a:ext>
            </a:extLst>
          </p:cNvPr>
          <p:cNvSpPr>
            <a:spLocks/>
          </p:cNvSpPr>
          <p:nvPr/>
        </p:nvSpPr>
        <p:spPr bwMode="auto">
          <a:xfrm>
            <a:off x="5969000" y="5085298"/>
            <a:ext cx="2693987" cy="355600"/>
          </a:xfrm>
          <a:custGeom>
            <a:avLst/>
            <a:gdLst>
              <a:gd name="T0" fmla="*/ 2147483647 w 2579"/>
              <a:gd name="T1" fmla="*/ 2147483647 h 541"/>
              <a:gd name="T2" fmla="*/ 2147483647 w 2579"/>
              <a:gd name="T3" fmla="*/ 2147483647 h 541"/>
              <a:gd name="T4" fmla="*/ 2147483647 w 2579"/>
              <a:gd name="T5" fmla="*/ 2147483647 h 541"/>
              <a:gd name="T6" fmla="*/ 2147483647 w 2579"/>
              <a:gd name="T7" fmla="*/ 2147483647 h 541"/>
              <a:gd name="T8" fmla="*/ 2147483647 w 2579"/>
              <a:gd name="T9" fmla="*/ 2147483647 h 541"/>
              <a:gd name="T10" fmla="*/ 2147483647 w 2579"/>
              <a:gd name="T11" fmla="*/ 2147483647 h 541"/>
              <a:gd name="T12" fmla="*/ 2147483647 w 2579"/>
              <a:gd name="T13" fmla="*/ 2147483647 h 541"/>
              <a:gd name="T14" fmla="*/ 2147483647 w 2579"/>
              <a:gd name="T15" fmla="*/ 2147483647 h 541"/>
              <a:gd name="T16" fmla="*/ 2147483647 w 2579"/>
              <a:gd name="T17" fmla="*/ 2147483647 h 541"/>
              <a:gd name="T18" fmla="*/ 2147483647 w 2579"/>
              <a:gd name="T19" fmla="*/ 2147483647 h 541"/>
              <a:gd name="T20" fmla="*/ 2147483647 w 2579"/>
              <a:gd name="T21" fmla="*/ 2147483647 h 541"/>
              <a:gd name="T22" fmla="*/ 2147483647 w 2579"/>
              <a:gd name="T23" fmla="*/ 2147483647 h 541"/>
              <a:gd name="T24" fmla="*/ 2147483647 w 2579"/>
              <a:gd name="T25" fmla="*/ 2147483647 h 541"/>
              <a:gd name="T26" fmla="*/ 2147483647 w 2579"/>
              <a:gd name="T27" fmla="*/ 2147483647 h 541"/>
              <a:gd name="T28" fmla="*/ 2147483647 w 2579"/>
              <a:gd name="T29" fmla="*/ 2147483647 h 541"/>
              <a:gd name="T30" fmla="*/ 2147483647 w 2579"/>
              <a:gd name="T31" fmla="*/ 2147483647 h 541"/>
              <a:gd name="T32" fmla="*/ 2147483647 w 2579"/>
              <a:gd name="T33" fmla="*/ 2147483647 h 541"/>
              <a:gd name="T34" fmla="*/ 2147483647 w 2579"/>
              <a:gd name="T35" fmla="*/ 2147483647 h 541"/>
              <a:gd name="T36" fmla="*/ 2147483647 w 2579"/>
              <a:gd name="T37" fmla="*/ 2147483647 h 541"/>
              <a:gd name="T38" fmla="*/ 2147483647 w 2579"/>
              <a:gd name="T39" fmla="*/ 2147483647 h 541"/>
              <a:gd name="T40" fmla="*/ 2147483647 w 2579"/>
              <a:gd name="T41" fmla="*/ 2147483647 h 541"/>
              <a:gd name="T42" fmla="*/ 2147483647 w 2579"/>
              <a:gd name="T43" fmla="*/ 2147483647 h 541"/>
              <a:gd name="T44" fmla="*/ 2147483647 w 2579"/>
              <a:gd name="T45" fmla="*/ 2147483647 h 541"/>
              <a:gd name="T46" fmla="*/ 2147483647 w 2579"/>
              <a:gd name="T47" fmla="*/ 2147483647 h 541"/>
              <a:gd name="T48" fmla="*/ 2147483647 w 2579"/>
              <a:gd name="T49" fmla="*/ 2147483647 h 541"/>
              <a:gd name="T50" fmla="*/ 2147483647 w 2579"/>
              <a:gd name="T51" fmla="*/ 2147483647 h 541"/>
              <a:gd name="T52" fmla="*/ 2147483647 w 2579"/>
              <a:gd name="T53" fmla="*/ 2147483647 h 541"/>
              <a:gd name="T54" fmla="*/ 2147483647 w 2579"/>
              <a:gd name="T55" fmla="*/ 2147483647 h 541"/>
              <a:gd name="T56" fmla="*/ 2147483647 w 2579"/>
              <a:gd name="T57" fmla="*/ 2147483647 h 541"/>
              <a:gd name="T58" fmla="*/ 2147483647 w 2579"/>
              <a:gd name="T59" fmla="*/ 2147483647 h 541"/>
              <a:gd name="T60" fmla="*/ 2147483647 w 2579"/>
              <a:gd name="T61" fmla="*/ 2147483647 h 541"/>
              <a:gd name="T62" fmla="*/ 2147483647 w 2579"/>
              <a:gd name="T63" fmla="*/ 2147483647 h 541"/>
              <a:gd name="T64" fmla="*/ 2147483647 w 2579"/>
              <a:gd name="T65" fmla="*/ 2147483647 h 541"/>
              <a:gd name="T66" fmla="*/ 2147483647 w 2579"/>
              <a:gd name="T67" fmla="*/ 2147483647 h 541"/>
              <a:gd name="T68" fmla="*/ 2147483647 w 2579"/>
              <a:gd name="T69" fmla="*/ 0 h 5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79"/>
              <a:gd name="T106" fmla="*/ 0 h 541"/>
              <a:gd name="T107" fmla="*/ 2579 w 2579"/>
              <a:gd name="T108" fmla="*/ 541 h 5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79" h="541">
                <a:moveTo>
                  <a:pt x="4" y="0"/>
                </a:moveTo>
                <a:lnTo>
                  <a:pt x="71" y="46"/>
                </a:lnTo>
                <a:lnTo>
                  <a:pt x="137" y="69"/>
                </a:lnTo>
                <a:lnTo>
                  <a:pt x="204" y="95"/>
                </a:lnTo>
                <a:lnTo>
                  <a:pt x="270" y="119"/>
                </a:lnTo>
                <a:lnTo>
                  <a:pt x="339" y="143"/>
                </a:lnTo>
                <a:lnTo>
                  <a:pt x="393" y="168"/>
                </a:lnTo>
                <a:lnTo>
                  <a:pt x="471" y="190"/>
                </a:lnTo>
                <a:lnTo>
                  <a:pt x="539" y="192"/>
                </a:lnTo>
                <a:lnTo>
                  <a:pt x="574" y="192"/>
                </a:lnTo>
                <a:lnTo>
                  <a:pt x="671" y="241"/>
                </a:lnTo>
                <a:lnTo>
                  <a:pt x="761" y="242"/>
                </a:lnTo>
                <a:lnTo>
                  <a:pt x="828" y="263"/>
                </a:lnTo>
                <a:lnTo>
                  <a:pt x="896" y="265"/>
                </a:lnTo>
                <a:lnTo>
                  <a:pt x="985" y="265"/>
                </a:lnTo>
                <a:lnTo>
                  <a:pt x="1075" y="267"/>
                </a:lnTo>
                <a:lnTo>
                  <a:pt x="1176" y="272"/>
                </a:lnTo>
                <a:lnTo>
                  <a:pt x="1325" y="284"/>
                </a:lnTo>
                <a:lnTo>
                  <a:pt x="1366" y="272"/>
                </a:lnTo>
                <a:lnTo>
                  <a:pt x="1443" y="272"/>
                </a:lnTo>
                <a:lnTo>
                  <a:pt x="1520" y="280"/>
                </a:lnTo>
                <a:lnTo>
                  <a:pt x="1578" y="265"/>
                </a:lnTo>
                <a:lnTo>
                  <a:pt x="1656" y="276"/>
                </a:lnTo>
                <a:lnTo>
                  <a:pt x="1712" y="276"/>
                </a:lnTo>
                <a:lnTo>
                  <a:pt x="1869" y="270"/>
                </a:lnTo>
                <a:lnTo>
                  <a:pt x="1934" y="274"/>
                </a:lnTo>
                <a:lnTo>
                  <a:pt x="2015" y="282"/>
                </a:lnTo>
                <a:lnTo>
                  <a:pt x="2084" y="319"/>
                </a:lnTo>
                <a:lnTo>
                  <a:pt x="2146" y="347"/>
                </a:lnTo>
                <a:lnTo>
                  <a:pt x="2247" y="349"/>
                </a:lnTo>
                <a:lnTo>
                  <a:pt x="2295" y="371"/>
                </a:lnTo>
                <a:lnTo>
                  <a:pt x="2349" y="382"/>
                </a:lnTo>
                <a:lnTo>
                  <a:pt x="2418" y="412"/>
                </a:lnTo>
                <a:lnTo>
                  <a:pt x="2497" y="425"/>
                </a:lnTo>
                <a:lnTo>
                  <a:pt x="2579" y="463"/>
                </a:lnTo>
                <a:lnTo>
                  <a:pt x="2405" y="509"/>
                </a:lnTo>
                <a:lnTo>
                  <a:pt x="2290" y="541"/>
                </a:lnTo>
                <a:lnTo>
                  <a:pt x="2194" y="539"/>
                </a:lnTo>
                <a:lnTo>
                  <a:pt x="2127" y="539"/>
                </a:lnTo>
                <a:lnTo>
                  <a:pt x="2067" y="536"/>
                </a:lnTo>
                <a:lnTo>
                  <a:pt x="1977" y="539"/>
                </a:lnTo>
                <a:lnTo>
                  <a:pt x="1893" y="539"/>
                </a:lnTo>
                <a:lnTo>
                  <a:pt x="1794" y="534"/>
                </a:lnTo>
                <a:lnTo>
                  <a:pt x="1723" y="528"/>
                </a:lnTo>
                <a:lnTo>
                  <a:pt x="1630" y="534"/>
                </a:lnTo>
                <a:lnTo>
                  <a:pt x="1471" y="528"/>
                </a:lnTo>
                <a:lnTo>
                  <a:pt x="1383" y="532"/>
                </a:lnTo>
                <a:lnTo>
                  <a:pt x="1316" y="524"/>
                </a:lnTo>
                <a:lnTo>
                  <a:pt x="1239" y="524"/>
                </a:lnTo>
                <a:lnTo>
                  <a:pt x="1161" y="534"/>
                </a:lnTo>
                <a:lnTo>
                  <a:pt x="1082" y="521"/>
                </a:lnTo>
                <a:lnTo>
                  <a:pt x="1036" y="526"/>
                </a:lnTo>
                <a:lnTo>
                  <a:pt x="948" y="519"/>
                </a:lnTo>
                <a:lnTo>
                  <a:pt x="894" y="539"/>
                </a:lnTo>
                <a:lnTo>
                  <a:pt x="813" y="528"/>
                </a:lnTo>
                <a:lnTo>
                  <a:pt x="656" y="504"/>
                </a:lnTo>
                <a:lnTo>
                  <a:pt x="589" y="502"/>
                </a:lnTo>
                <a:lnTo>
                  <a:pt x="499" y="500"/>
                </a:lnTo>
                <a:lnTo>
                  <a:pt x="466" y="500"/>
                </a:lnTo>
                <a:lnTo>
                  <a:pt x="410" y="467"/>
                </a:lnTo>
                <a:lnTo>
                  <a:pt x="335" y="440"/>
                </a:lnTo>
                <a:lnTo>
                  <a:pt x="266" y="407"/>
                </a:lnTo>
                <a:lnTo>
                  <a:pt x="227" y="381"/>
                </a:lnTo>
                <a:lnTo>
                  <a:pt x="156" y="347"/>
                </a:lnTo>
                <a:lnTo>
                  <a:pt x="88" y="323"/>
                </a:lnTo>
                <a:lnTo>
                  <a:pt x="21" y="297"/>
                </a:lnTo>
                <a:lnTo>
                  <a:pt x="0" y="229"/>
                </a:lnTo>
                <a:lnTo>
                  <a:pt x="2" y="160"/>
                </a:lnTo>
                <a:lnTo>
                  <a:pt x="2" y="91"/>
                </a:lnTo>
                <a:lnTo>
                  <a:pt x="4"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6">
            <a:extLst>
              <a:ext uri="{FF2B5EF4-FFF2-40B4-BE49-F238E27FC236}">
                <a16:creationId xmlns:a16="http://schemas.microsoft.com/office/drawing/2014/main" id="{C5C3D3D8-8F7C-4AB8-B107-6E530F8B1229}"/>
              </a:ext>
            </a:extLst>
          </p:cNvPr>
          <p:cNvSpPr>
            <a:spLocks/>
          </p:cNvSpPr>
          <p:nvPr/>
        </p:nvSpPr>
        <p:spPr bwMode="auto">
          <a:xfrm>
            <a:off x="5995410" y="5440898"/>
            <a:ext cx="2446338" cy="363537"/>
          </a:xfrm>
          <a:custGeom>
            <a:avLst/>
            <a:gdLst>
              <a:gd name="T0" fmla="*/ 2147483647 w 2314"/>
              <a:gd name="T1" fmla="*/ 2147483647 h 385"/>
              <a:gd name="T2" fmla="*/ 2147483647 w 2314"/>
              <a:gd name="T3" fmla="*/ 0 h 385"/>
              <a:gd name="T4" fmla="*/ 2147483647 w 2314"/>
              <a:gd name="T5" fmla="*/ 2147483647 h 385"/>
              <a:gd name="T6" fmla="*/ 2147483647 w 2314"/>
              <a:gd name="T7" fmla="*/ 2147483647 h 385"/>
              <a:gd name="T8" fmla="*/ 2147483647 w 2314"/>
              <a:gd name="T9" fmla="*/ 2147483647 h 385"/>
              <a:gd name="T10" fmla="*/ 2147483647 w 2314"/>
              <a:gd name="T11" fmla="*/ 2147483647 h 385"/>
              <a:gd name="T12" fmla="*/ 2147483647 w 2314"/>
              <a:gd name="T13" fmla="*/ 2147483647 h 385"/>
              <a:gd name="T14" fmla="*/ 2147483647 w 2314"/>
              <a:gd name="T15" fmla="*/ 2147483647 h 385"/>
              <a:gd name="T16" fmla="*/ 2147483647 w 2314"/>
              <a:gd name="T17" fmla="*/ 2147483647 h 385"/>
              <a:gd name="T18" fmla="*/ 2147483647 w 2314"/>
              <a:gd name="T19" fmla="*/ 2147483647 h 385"/>
              <a:gd name="T20" fmla="*/ 2147483647 w 2314"/>
              <a:gd name="T21" fmla="*/ 2147483647 h 385"/>
              <a:gd name="T22" fmla="*/ 2147483647 w 2314"/>
              <a:gd name="T23" fmla="*/ 2147483647 h 385"/>
              <a:gd name="T24" fmla="*/ 2147483647 w 2314"/>
              <a:gd name="T25" fmla="*/ 2147483647 h 385"/>
              <a:gd name="T26" fmla="*/ 2147483647 w 2314"/>
              <a:gd name="T27" fmla="*/ 2147483647 h 385"/>
              <a:gd name="T28" fmla="*/ 2147483647 w 2314"/>
              <a:gd name="T29" fmla="*/ 2147483647 h 385"/>
              <a:gd name="T30" fmla="*/ 2147483647 w 2314"/>
              <a:gd name="T31" fmla="*/ 2147483647 h 385"/>
              <a:gd name="T32" fmla="*/ 2147483647 w 2314"/>
              <a:gd name="T33" fmla="*/ 2147483647 h 385"/>
              <a:gd name="T34" fmla="*/ 2147483647 w 2314"/>
              <a:gd name="T35" fmla="*/ 2147483647 h 385"/>
              <a:gd name="T36" fmla="*/ 2147483647 w 2314"/>
              <a:gd name="T37" fmla="*/ 2147483647 h 385"/>
              <a:gd name="T38" fmla="*/ 2147483647 w 2314"/>
              <a:gd name="T39" fmla="*/ 2147483647 h 385"/>
              <a:gd name="T40" fmla="*/ 2147483647 w 2314"/>
              <a:gd name="T41" fmla="*/ 2147483647 h 385"/>
              <a:gd name="T42" fmla="*/ 2147483647 w 2314"/>
              <a:gd name="T43" fmla="*/ 2147483647 h 385"/>
              <a:gd name="T44" fmla="*/ 2147483647 w 2314"/>
              <a:gd name="T45" fmla="*/ 2147483647 h 385"/>
              <a:gd name="T46" fmla="*/ 2147483647 w 2314"/>
              <a:gd name="T47" fmla="*/ 2147483647 h 385"/>
              <a:gd name="T48" fmla="*/ 2147483647 w 2314"/>
              <a:gd name="T49" fmla="*/ 2147483647 h 385"/>
              <a:gd name="T50" fmla="*/ 2147483647 w 2314"/>
              <a:gd name="T51" fmla="*/ 2147483647 h 385"/>
              <a:gd name="T52" fmla="*/ 2147483647 w 2314"/>
              <a:gd name="T53" fmla="*/ 2147483647 h 385"/>
              <a:gd name="T54" fmla="*/ 2147483647 w 2314"/>
              <a:gd name="T55" fmla="*/ 2147483647 h 385"/>
              <a:gd name="T56" fmla="*/ 2147483647 w 2314"/>
              <a:gd name="T57" fmla="*/ 2147483647 h 385"/>
              <a:gd name="T58" fmla="*/ 2147483647 w 2314"/>
              <a:gd name="T59" fmla="*/ 2147483647 h 385"/>
              <a:gd name="T60" fmla="*/ 2147483647 w 2314"/>
              <a:gd name="T61" fmla="*/ 2147483647 h 385"/>
              <a:gd name="T62" fmla="*/ 0 w 2314"/>
              <a:gd name="T63" fmla="*/ 2147483647 h 385"/>
              <a:gd name="T64" fmla="*/ 2147483647 w 2314"/>
              <a:gd name="T65" fmla="*/ 2147483647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4"/>
              <a:gd name="T100" fmla="*/ 0 h 385"/>
              <a:gd name="T101" fmla="*/ 2314 w 2314"/>
              <a:gd name="T102" fmla="*/ 385 h 3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4" h="385">
                <a:moveTo>
                  <a:pt x="2" y="123"/>
                </a:moveTo>
                <a:lnTo>
                  <a:pt x="2" y="123"/>
                </a:lnTo>
                <a:lnTo>
                  <a:pt x="2" y="24"/>
                </a:lnTo>
                <a:lnTo>
                  <a:pt x="45" y="0"/>
                </a:lnTo>
                <a:lnTo>
                  <a:pt x="111" y="24"/>
                </a:lnTo>
                <a:lnTo>
                  <a:pt x="176" y="24"/>
                </a:lnTo>
                <a:lnTo>
                  <a:pt x="240" y="48"/>
                </a:lnTo>
                <a:lnTo>
                  <a:pt x="305" y="75"/>
                </a:lnTo>
                <a:lnTo>
                  <a:pt x="393" y="75"/>
                </a:lnTo>
                <a:lnTo>
                  <a:pt x="458" y="99"/>
                </a:lnTo>
                <a:lnTo>
                  <a:pt x="524" y="99"/>
                </a:lnTo>
                <a:lnTo>
                  <a:pt x="611" y="101"/>
                </a:lnTo>
                <a:lnTo>
                  <a:pt x="709" y="88"/>
                </a:lnTo>
                <a:lnTo>
                  <a:pt x="830" y="91"/>
                </a:lnTo>
                <a:lnTo>
                  <a:pt x="961" y="106"/>
                </a:lnTo>
                <a:lnTo>
                  <a:pt x="981" y="103"/>
                </a:lnTo>
                <a:lnTo>
                  <a:pt x="1047" y="103"/>
                </a:lnTo>
                <a:lnTo>
                  <a:pt x="1110" y="103"/>
                </a:lnTo>
                <a:lnTo>
                  <a:pt x="1191" y="103"/>
                </a:lnTo>
                <a:lnTo>
                  <a:pt x="1241" y="103"/>
                </a:lnTo>
                <a:lnTo>
                  <a:pt x="1365" y="86"/>
                </a:lnTo>
                <a:lnTo>
                  <a:pt x="1512" y="97"/>
                </a:lnTo>
                <a:lnTo>
                  <a:pt x="1546" y="105"/>
                </a:lnTo>
                <a:lnTo>
                  <a:pt x="1611" y="106"/>
                </a:lnTo>
                <a:lnTo>
                  <a:pt x="1677" y="106"/>
                </a:lnTo>
                <a:lnTo>
                  <a:pt x="1742" y="106"/>
                </a:lnTo>
                <a:lnTo>
                  <a:pt x="1806" y="106"/>
                </a:lnTo>
                <a:lnTo>
                  <a:pt x="1871" y="106"/>
                </a:lnTo>
                <a:lnTo>
                  <a:pt x="1933" y="133"/>
                </a:lnTo>
                <a:lnTo>
                  <a:pt x="2002" y="157"/>
                </a:lnTo>
                <a:lnTo>
                  <a:pt x="2067" y="179"/>
                </a:lnTo>
                <a:lnTo>
                  <a:pt x="2133" y="179"/>
                </a:lnTo>
                <a:lnTo>
                  <a:pt x="2194" y="203"/>
                </a:lnTo>
                <a:lnTo>
                  <a:pt x="2314" y="274"/>
                </a:lnTo>
                <a:lnTo>
                  <a:pt x="2207" y="314"/>
                </a:lnTo>
                <a:lnTo>
                  <a:pt x="2134" y="336"/>
                </a:lnTo>
                <a:lnTo>
                  <a:pt x="2062" y="353"/>
                </a:lnTo>
                <a:lnTo>
                  <a:pt x="1994" y="347"/>
                </a:lnTo>
                <a:lnTo>
                  <a:pt x="1927" y="359"/>
                </a:lnTo>
                <a:lnTo>
                  <a:pt x="1875" y="381"/>
                </a:lnTo>
                <a:lnTo>
                  <a:pt x="1804" y="385"/>
                </a:lnTo>
                <a:lnTo>
                  <a:pt x="1736" y="383"/>
                </a:lnTo>
                <a:lnTo>
                  <a:pt x="1677" y="381"/>
                </a:lnTo>
                <a:lnTo>
                  <a:pt x="1624" y="383"/>
                </a:lnTo>
                <a:lnTo>
                  <a:pt x="1518" y="372"/>
                </a:lnTo>
                <a:lnTo>
                  <a:pt x="1434" y="370"/>
                </a:lnTo>
                <a:lnTo>
                  <a:pt x="1376" y="381"/>
                </a:lnTo>
                <a:lnTo>
                  <a:pt x="1295" y="372"/>
                </a:lnTo>
                <a:lnTo>
                  <a:pt x="1137" y="373"/>
                </a:lnTo>
                <a:lnTo>
                  <a:pt x="1006" y="385"/>
                </a:lnTo>
                <a:lnTo>
                  <a:pt x="957" y="381"/>
                </a:lnTo>
                <a:lnTo>
                  <a:pt x="881" y="364"/>
                </a:lnTo>
                <a:lnTo>
                  <a:pt x="793" y="366"/>
                </a:lnTo>
                <a:lnTo>
                  <a:pt x="740" y="357"/>
                </a:lnTo>
                <a:lnTo>
                  <a:pt x="673" y="342"/>
                </a:lnTo>
                <a:lnTo>
                  <a:pt x="610" y="342"/>
                </a:lnTo>
                <a:lnTo>
                  <a:pt x="542" y="340"/>
                </a:lnTo>
                <a:lnTo>
                  <a:pt x="477" y="340"/>
                </a:lnTo>
                <a:lnTo>
                  <a:pt x="327" y="340"/>
                </a:lnTo>
                <a:lnTo>
                  <a:pt x="240" y="316"/>
                </a:lnTo>
                <a:lnTo>
                  <a:pt x="178" y="271"/>
                </a:lnTo>
                <a:lnTo>
                  <a:pt x="122" y="274"/>
                </a:lnTo>
                <a:lnTo>
                  <a:pt x="60" y="269"/>
                </a:lnTo>
                <a:lnTo>
                  <a:pt x="0" y="265"/>
                </a:lnTo>
                <a:lnTo>
                  <a:pt x="0" y="217"/>
                </a:lnTo>
                <a:lnTo>
                  <a:pt x="2" y="123"/>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Rectangle 37">
            <a:extLst>
              <a:ext uri="{FF2B5EF4-FFF2-40B4-BE49-F238E27FC236}">
                <a16:creationId xmlns:a16="http://schemas.microsoft.com/office/drawing/2014/main" id="{FA221947-2580-4819-95AD-C976DA1E632E}"/>
              </a:ext>
            </a:extLst>
          </p:cNvPr>
          <p:cNvSpPr>
            <a:spLocks noChangeArrowheads="1"/>
          </p:cNvSpPr>
          <p:nvPr/>
        </p:nvSpPr>
        <p:spPr bwMode="auto">
          <a:xfrm>
            <a:off x="6226055" y="5211157"/>
            <a:ext cx="1871990" cy="184666"/>
          </a:xfrm>
          <a:prstGeom prst="rect">
            <a:avLst/>
          </a:prstGeom>
          <a:noFill/>
          <a:ln w="9525">
            <a:noFill/>
            <a:miter lim="800000"/>
            <a:headEnd/>
            <a:tailEnd/>
          </a:ln>
        </p:spPr>
        <p:txBody>
          <a:bodyPr lIns="0" tIns="0" rIns="0" bIns="0">
            <a:spAutoFit/>
            <a:scene3d>
              <a:camera prst="orthographicFront">
                <a:rot lat="600000" lon="600000" rev="0"/>
              </a:camera>
              <a:lightRig rig="threePt" dir="t"/>
            </a:scene3d>
          </a:bodyPr>
          <a:lstStyle/>
          <a:p>
            <a:pPr>
              <a:spcBef>
                <a:spcPct val="50000"/>
              </a:spcBef>
              <a:defRPr/>
            </a:pPr>
            <a:r>
              <a:rPr lang="en-US" sz="1200" b="1" dirty="0">
                <a:solidFill>
                  <a:srgbClr val="FFFF00"/>
                </a:solidFill>
                <a:latin typeface="Verdana" pitchFamily="34" charset="0"/>
              </a:rPr>
              <a:t>No recognition plan</a:t>
            </a:r>
          </a:p>
        </p:txBody>
      </p:sp>
      <p:sp>
        <p:nvSpPr>
          <p:cNvPr id="46" name="Rectangle 38">
            <a:extLst>
              <a:ext uri="{FF2B5EF4-FFF2-40B4-BE49-F238E27FC236}">
                <a16:creationId xmlns:a16="http://schemas.microsoft.com/office/drawing/2014/main" id="{E5958691-1F2F-49E3-AA0D-47344FD0F8D5}"/>
              </a:ext>
            </a:extLst>
          </p:cNvPr>
          <p:cNvSpPr>
            <a:spLocks noChangeArrowheads="1"/>
          </p:cNvSpPr>
          <p:nvPr/>
        </p:nvSpPr>
        <p:spPr bwMode="auto">
          <a:xfrm>
            <a:off x="3248025" y="5202773"/>
            <a:ext cx="2239962"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 name="Rectangle 39">
            <a:extLst>
              <a:ext uri="{FF2B5EF4-FFF2-40B4-BE49-F238E27FC236}">
                <a16:creationId xmlns:a16="http://schemas.microsoft.com/office/drawing/2014/main" id="{6601903E-A393-40FE-A4FF-C9D2F040AF24}"/>
              </a:ext>
            </a:extLst>
          </p:cNvPr>
          <p:cNvSpPr>
            <a:spLocks noChangeArrowheads="1"/>
          </p:cNvSpPr>
          <p:nvPr/>
        </p:nvSpPr>
        <p:spPr bwMode="auto">
          <a:xfrm>
            <a:off x="3328987" y="5194835"/>
            <a:ext cx="2155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b="1" dirty="0">
                <a:solidFill>
                  <a:srgbClr val="FFFF00"/>
                </a:solidFill>
                <a:latin typeface="Verdana" pitchFamily="34" charset="0"/>
              </a:rPr>
              <a:t>Inadequate training plan</a:t>
            </a:r>
          </a:p>
        </p:txBody>
      </p:sp>
      <p:sp>
        <p:nvSpPr>
          <p:cNvPr id="48" name="Rectangle 40">
            <a:extLst>
              <a:ext uri="{FF2B5EF4-FFF2-40B4-BE49-F238E27FC236}">
                <a16:creationId xmlns:a16="http://schemas.microsoft.com/office/drawing/2014/main" id="{A869FA17-DB2C-41E4-8AF9-48719C33AF3E}"/>
              </a:ext>
            </a:extLst>
          </p:cNvPr>
          <p:cNvSpPr>
            <a:spLocks noChangeArrowheads="1"/>
          </p:cNvSpPr>
          <p:nvPr/>
        </p:nvSpPr>
        <p:spPr bwMode="auto">
          <a:xfrm>
            <a:off x="3251200" y="5488523"/>
            <a:ext cx="223043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 name="Rectangle 41">
            <a:extLst>
              <a:ext uri="{FF2B5EF4-FFF2-40B4-BE49-F238E27FC236}">
                <a16:creationId xmlns:a16="http://schemas.microsoft.com/office/drawing/2014/main" id="{45D85F0A-8489-458A-9296-A1D330D4E77C}"/>
              </a:ext>
            </a:extLst>
          </p:cNvPr>
          <p:cNvSpPr>
            <a:spLocks noChangeArrowheads="1"/>
          </p:cNvSpPr>
          <p:nvPr/>
        </p:nvSpPr>
        <p:spPr bwMode="auto">
          <a:xfrm>
            <a:off x="3481387" y="5499635"/>
            <a:ext cx="2065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b="1" dirty="0">
                <a:solidFill>
                  <a:srgbClr val="FFFF00"/>
                </a:solidFill>
                <a:latin typeface="Verdana" pitchFamily="34" charset="0"/>
              </a:rPr>
              <a:t>No accountability policy</a:t>
            </a:r>
          </a:p>
        </p:txBody>
      </p:sp>
      <p:sp>
        <p:nvSpPr>
          <p:cNvPr id="50" name="Rectangle 42">
            <a:extLst>
              <a:ext uri="{FF2B5EF4-FFF2-40B4-BE49-F238E27FC236}">
                <a16:creationId xmlns:a16="http://schemas.microsoft.com/office/drawing/2014/main" id="{9A40A741-4477-4EDF-8B3D-297C9B7B1ECF}"/>
              </a:ext>
            </a:extLst>
          </p:cNvPr>
          <p:cNvSpPr>
            <a:spLocks noChangeArrowheads="1"/>
          </p:cNvSpPr>
          <p:nvPr/>
        </p:nvSpPr>
        <p:spPr bwMode="auto">
          <a:xfrm>
            <a:off x="6453187" y="5574248"/>
            <a:ext cx="174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b="1" dirty="0">
                <a:solidFill>
                  <a:srgbClr val="FFFF00"/>
                </a:solidFill>
                <a:latin typeface="Verdana" pitchFamily="34" charset="0"/>
              </a:rPr>
              <a:t>No inspection policy</a:t>
            </a:r>
          </a:p>
        </p:txBody>
      </p:sp>
      <p:sp>
        <p:nvSpPr>
          <p:cNvPr id="51" name="Rectangle 43">
            <a:extLst>
              <a:ext uri="{FF2B5EF4-FFF2-40B4-BE49-F238E27FC236}">
                <a16:creationId xmlns:a16="http://schemas.microsoft.com/office/drawing/2014/main" id="{6D32E37B-3F78-4BD1-ABF5-8288B76427D1}"/>
              </a:ext>
            </a:extLst>
          </p:cNvPr>
          <p:cNvSpPr>
            <a:spLocks noChangeArrowheads="1"/>
          </p:cNvSpPr>
          <p:nvPr/>
        </p:nvSpPr>
        <p:spPr bwMode="auto">
          <a:xfrm>
            <a:off x="3203575" y="4605873"/>
            <a:ext cx="2309812"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 name="Rectangle 44">
            <a:extLst>
              <a:ext uri="{FF2B5EF4-FFF2-40B4-BE49-F238E27FC236}">
                <a16:creationId xmlns:a16="http://schemas.microsoft.com/office/drawing/2014/main" id="{818C3D18-90A9-46EC-A41D-BBA2AFA91280}"/>
              </a:ext>
            </a:extLst>
          </p:cNvPr>
          <p:cNvSpPr>
            <a:spLocks noChangeArrowheads="1"/>
          </p:cNvSpPr>
          <p:nvPr/>
        </p:nvSpPr>
        <p:spPr bwMode="auto">
          <a:xfrm>
            <a:off x="3281362" y="4610409"/>
            <a:ext cx="2130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b="1" dirty="0">
                <a:solidFill>
                  <a:srgbClr val="FFFF00"/>
                </a:solidFill>
                <a:latin typeface="Verdana" pitchFamily="34" charset="0"/>
              </a:rPr>
              <a:t>No discipline procedures</a:t>
            </a:r>
          </a:p>
        </p:txBody>
      </p:sp>
      <p:sp>
        <p:nvSpPr>
          <p:cNvPr id="53" name="Rectangle 45">
            <a:extLst>
              <a:ext uri="{FF2B5EF4-FFF2-40B4-BE49-F238E27FC236}">
                <a16:creationId xmlns:a16="http://schemas.microsoft.com/office/drawing/2014/main" id="{DDC6D11B-14AB-4421-AAE8-2CD05093A56F}"/>
              </a:ext>
            </a:extLst>
          </p:cNvPr>
          <p:cNvSpPr>
            <a:spLocks noChangeArrowheads="1"/>
          </p:cNvSpPr>
          <p:nvPr/>
        </p:nvSpPr>
        <p:spPr bwMode="auto">
          <a:xfrm>
            <a:off x="6300787" y="4890035"/>
            <a:ext cx="1876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b="1" dirty="0">
                <a:solidFill>
                  <a:srgbClr val="FFFF00"/>
                </a:solidFill>
                <a:latin typeface="Verdana" pitchFamily="34" charset="0"/>
              </a:rPr>
              <a:t>Outdated  procedures</a:t>
            </a:r>
          </a:p>
        </p:txBody>
      </p:sp>
      <p:sp>
        <p:nvSpPr>
          <p:cNvPr id="54" name="Rectangle 46">
            <a:extLst>
              <a:ext uri="{FF2B5EF4-FFF2-40B4-BE49-F238E27FC236}">
                <a16:creationId xmlns:a16="http://schemas.microsoft.com/office/drawing/2014/main" id="{A5CEAB30-94A4-4A66-80E9-1B83F6141F81}"/>
              </a:ext>
            </a:extLst>
          </p:cNvPr>
          <p:cNvSpPr>
            <a:spLocks noChangeArrowheads="1"/>
          </p:cNvSpPr>
          <p:nvPr/>
        </p:nvSpPr>
        <p:spPr bwMode="auto">
          <a:xfrm>
            <a:off x="3208337" y="4894798"/>
            <a:ext cx="2125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 name="Rectangle 47">
            <a:extLst>
              <a:ext uri="{FF2B5EF4-FFF2-40B4-BE49-F238E27FC236}">
                <a16:creationId xmlns:a16="http://schemas.microsoft.com/office/drawing/2014/main" id="{1151FBB2-62E1-4A8D-B40C-E4B714C296EC}"/>
              </a:ext>
            </a:extLst>
          </p:cNvPr>
          <p:cNvSpPr>
            <a:spLocks noChangeArrowheads="1"/>
          </p:cNvSpPr>
          <p:nvPr/>
        </p:nvSpPr>
        <p:spPr bwMode="auto">
          <a:xfrm>
            <a:off x="3405187" y="4890035"/>
            <a:ext cx="1965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b="1" dirty="0">
                <a:solidFill>
                  <a:srgbClr val="FFFF00"/>
                </a:solidFill>
                <a:latin typeface="Verdana" pitchFamily="34" charset="0"/>
              </a:rPr>
              <a:t>No orientation process</a:t>
            </a:r>
          </a:p>
        </p:txBody>
      </p:sp>
      <p:sp>
        <p:nvSpPr>
          <p:cNvPr id="56" name="Freeform 48">
            <a:extLst>
              <a:ext uri="{FF2B5EF4-FFF2-40B4-BE49-F238E27FC236}">
                <a16:creationId xmlns:a16="http://schemas.microsoft.com/office/drawing/2014/main" id="{A30062AE-0978-4D9B-8204-AF877A99C0AA}"/>
              </a:ext>
            </a:extLst>
          </p:cNvPr>
          <p:cNvSpPr>
            <a:spLocks/>
          </p:cNvSpPr>
          <p:nvPr/>
        </p:nvSpPr>
        <p:spPr bwMode="auto">
          <a:xfrm>
            <a:off x="6910387" y="3442235"/>
            <a:ext cx="1800225" cy="455613"/>
          </a:xfrm>
          <a:custGeom>
            <a:avLst/>
            <a:gdLst>
              <a:gd name="T0" fmla="*/ 2147483647 w 1700"/>
              <a:gd name="T1" fmla="*/ 2147483647 h 766"/>
              <a:gd name="T2" fmla="*/ 2147483647 w 1700"/>
              <a:gd name="T3" fmla="*/ 2147483647 h 766"/>
              <a:gd name="T4" fmla="*/ 2147483647 w 1700"/>
              <a:gd name="T5" fmla="*/ 2147483647 h 766"/>
              <a:gd name="T6" fmla="*/ 2147483647 w 1700"/>
              <a:gd name="T7" fmla="*/ 2147483647 h 766"/>
              <a:gd name="T8" fmla="*/ 2147483647 w 1700"/>
              <a:gd name="T9" fmla="*/ 2147483647 h 766"/>
              <a:gd name="T10" fmla="*/ 2147483647 w 1700"/>
              <a:gd name="T11" fmla="*/ 2147483647 h 766"/>
              <a:gd name="T12" fmla="*/ 2147483647 w 1700"/>
              <a:gd name="T13" fmla="*/ 2147483647 h 766"/>
              <a:gd name="T14" fmla="*/ 2147483647 w 1700"/>
              <a:gd name="T15" fmla="*/ 2147483647 h 766"/>
              <a:gd name="T16" fmla="*/ 2147483647 w 1700"/>
              <a:gd name="T17" fmla="*/ 2147483647 h 766"/>
              <a:gd name="T18" fmla="*/ 2147483647 w 1700"/>
              <a:gd name="T19" fmla="*/ 2147483647 h 766"/>
              <a:gd name="T20" fmla="*/ 2147483647 w 1700"/>
              <a:gd name="T21" fmla="*/ 2147483647 h 766"/>
              <a:gd name="T22" fmla="*/ 2147483647 w 1700"/>
              <a:gd name="T23" fmla="*/ 2147483647 h 766"/>
              <a:gd name="T24" fmla="*/ 2147483647 w 1700"/>
              <a:gd name="T25" fmla="*/ 2147483647 h 766"/>
              <a:gd name="T26" fmla="*/ 2147483647 w 1700"/>
              <a:gd name="T27" fmla="*/ 0 h 766"/>
              <a:gd name="T28" fmla="*/ 2147483647 w 1700"/>
              <a:gd name="T29" fmla="*/ 2147483647 h 766"/>
              <a:gd name="T30" fmla="*/ 0 w 1700"/>
              <a:gd name="T31" fmla="*/ 2147483647 h 766"/>
              <a:gd name="T32" fmla="*/ 2147483647 w 1700"/>
              <a:gd name="T33" fmla="*/ 2147483647 h 7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0"/>
              <a:gd name="T52" fmla="*/ 0 h 766"/>
              <a:gd name="T53" fmla="*/ 1700 w 1700"/>
              <a:gd name="T54" fmla="*/ 766 h 7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0" h="766">
                <a:moveTo>
                  <a:pt x="177" y="478"/>
                </a:moveTo>
                <a:lnTo>
                  <a:pt x="357" y="575"/>
                </a:lnTo>
                <a:lnTo>
                  <a:pt x="357" y="478"/>
                </a:lnTo>
                <a:lnTo>
                  <a:pt x="716" y="669"/>
                </a:lnTo>
                <a:lnTo>
                  <a:pt x="716" y="575"/>
                </a:lnTo>
                <a:lnTo>
                  <a:pt x="1162" y="766"/>
                </a:lnTo>
                <a:lnTo>
                  <a:pt x="1162" y="669"/>
                </a:lnTo>
                <a:lnTo>
                  <a:pt x="1700" y="669"/>
                </a:lnTo>
                <a:lnTo>
                  <a:pt x="1252" y="288"/>
                </a:lnTo>
                <a:lnTo>
                  <a:pt x="1342" y="191"/>
                </a:lnTo>
                <a:lnTo>
                  <a:pt x="805" y="191"/>
                </a:lnTo>
                <a:lnTo>
                  <a:pt x="893" y="95"/>
                </a:lnTo>
                <a:lnTo>
                  <a:pt x="446" y="95"/>
                </a:lnTo>
                <a:lnTo>
                  <a:pt x="446" y="0"/>
                </a:lnTo>
                <a:lnTo>
                  <a:pt x="177" y="95"/>
                </a:lnTo>
                <a:lnTo>
                  <a:pt x="0" y="288"/>
                </a:lnTo>
                <a:lnTo>
                  <a:pt x="177" y="478"/>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7" name="Group 49">
            <a:extLst>
              <a:ext uri="{FF2B5EF4-FFF2-40B4-BE49-F238E27FC236}">
                <a16:creationId xmlns:a16="http://schemas.microsoft.com/office/drawing/2014/main" id="{BA3F01D7-637B-4A73-86D8-5D47B08F2CE9}"/>
              </a:ext>
            </a:extLst>
          </p:cNvPr>
          <p:cNvGrpSpPr>
            <a:grpSpLocks/>
          </p:cNvGrpSpPr>
          <p:nvPr/>
        </p:nvGrpSpPr>
        <p:grpSpPr bwMode="auto">
          <a:xfrm>
            <a:off x="6224587" y="3747035"/>
            <a:ext cx="2108200" cy="466725"/>
            <a:chOff x="2405" y="3153"/>
            <a:chExt cx="996" cy="392"/>
          </a:xfrm>
        </p:grpSpPr>
        <p:sp>
          <p:nvSpPr>
            <p:cNvPr id="58" name="Freeform 50">
              <a:extLst>
                <a:ext uri="{FF2B5EF4-FFF2-40B4-BE49-F238E27FC236}">
                  <a16:creationId xmlns:a16="http://schemas.microsoft.com/office/drawing/2014/main" id="{1C4CD72C-D41F-46C1-8907-7698FAC8CD08}"/>
                </a:ext>
              </a:extLst>
            </p:cNvPr>
            <p:cNvSpPr>
              <a:spLocks/>
            </p:cNvSpPr>
            <p:nvPr/>
          </p:nvSpPr>
          <p:spPr bwMode="auto">
            <a:xfrm>
              <a:off x="2405" y="3153"/>
              <a:ext cx="996" cy="392"/>
            </a:xfrm>
            <a:custGeom>
              <a:avLst/>
              <a:gdLst>
                <a:gd name="T0" fmla="*/ 1 w 1992"/>
                <a:gd name="T1" fmla="*/ 1 h 784"/>
                <a:gd name="T2" fmla="*/ 1 w 1992"/>
                <a:gd name="T3" fmla="*/ 1 h 784"/>
                <a:gd name="T4" fmla="*/ 1 w 1992"/>
                <a:gd name="T5" fmla="*/ 1 h 784"/>
                <a:gd name="T6" fmla="*/ 1 w 1992"/>
                <a:gd name="T7" fmla="*/ 1 h 784"/>
                <a:gd name="T8" fmla="*/ 1 w 1992"/>
                <a:gd name="T9" fmla="*/ 1 h 784"/>
                <a:gd name="T10" fmla="*/ 1 w 1992"/>
                <a:gd name="T11" fmla="*/ 1 h 784"/>
                <a:gd name="T12" fmla="*/ 1 w 1992"/>
                <a:gd name="T13" fmla="*/ 1 h 784"/>
                <a:gd name="T14" fmla="*/ 1 w 1992"/>
                <a:gd name="T15" fmla="*/ 1 h 784"/>
                <a:gd name="T16" fmla="*/ 1 w 1992"/>
                <a:gd name="T17" fmla="*/ 1 h 784"/>
                <a:gd name="T18" fmla="*/ 1 w 1992"/>
                <a:gd name="T19" fmla="*/ 1 h 784"/>
                <a:gd name="T20" fmla="*/ 1 w 1992"/>
                <a:gd name="T21" fmla="*/ 1 h 784"/>
                <a:gd name="T22" fmla="*/ 1 w 1992"/>
                <a:gd name="T23" fmla="*/ 1 h 784"/>
                <a:gd name="T24" fmla="*/ 1 w 1992"/>
                <a:gd name="T25" fmla="*/ 1 h 784"/>
                <a:gd name="T26" fmla="*/ 1 w 1992"/>
                <a:gd name="T27" fmla="*/ 0 h 784"/>
                <a:gd name="T28" fmla="*/ 1 w 1992"/>
                <a:gd name="T29" fmla="*/ 1 h 784"/>
                <a:gd name="T30" fmla="*/ 1 w 1992"/>
                <a:gd name="T31" fmla="*/ 0 h 784"/>
                <a:gd name="T32" fmla="*/ 1 w 1992"/>
                <a:gd name="T33" fmla="*/ 1 h 784"/>
                <a:gd name="T34" fmla="*/ 0 w 1992"/>
                <a:gd name="T35" fmla="*/ 1 h 784"/>
                <a:gd name="T36" fmla="*/ 1 w 1992"/>
                <a:gd name="T37" fmla="*/ 1 h 7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92"/>
                <a:gd name="T58" fmla="*/ 0 h 784"/>
                <a:gd name="T59" fmla="*/ 1992 w 1992"/>
                <a:gd name="T60" fmla="*/ 784 h 7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92" h="784">
                  <a:moveTo>
                    <a:pt x="179" y="480"/>
                  </a:moveTo>
                  <a:lnTo>
                    <a:pt x="325" y="532"/>
                  </a:lnTo>
                  <a:lnTo>
                    <a:pt x="370" y="567"/>
                  </a:lnTo>
                  <a:lnTo>
                    <a:pt x="381" y="633"/>
                  </a:lnTo>
                  <a:lnTo>
                    <a:pt x="437" y="502"/>
                  </a:lnTo>
                  <a:lnTo>
                    <a:pt x="712" y="678"/>
                  </a:lnTo>
                  <a:lnTo>
                    <a:pt x="751" y="491"/>
                  </a:lnTo>
                  <a:lnTo>
                    <a:pt x="1198" y="784"/>
                  </a:lnTo>
                  <a:lnTo>
                    <a:pt x="1192" y="629"/>
                  </a:lnTo>
                  <a:lnTo>
                    <a:pt x="1992" y="551"/>
                  </a:lnTo>
                  <a:lnTo>
                    <a:pt x="1394" y="235"/>
                  </a:lnTo>
                  <a:lnTo>
                    <a:pt x="1372" y="108"/>
                  </a:lnTo>
                  <a:lnTo>
                    <a:pt x="884" y="173"/>
                  </a:lnTo>
                  <a:lnTo>
                    <a:pt x="996" y="0"/>
                  </a:lnTo>
                  <a:lnTo>
                    <a:pt x="449" y="97"/>
                  </a:lnTo>
                  <a:lnTo>
                    <a:pt x="449" y="0"/>
                  </a:lnTo>
                  <a:lnTo>
                    <a:pt x="179" y="97"/>
                  </a:lnTo>
                  <a:lnTo>
                    <a:pt x="0" y="287"/>
                  </a:lnTo>
                  <a:lnTo>
                    <a:pt x="179" y="48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1">
              <a:extLst>
                <a:ext uri="{FF2B5EF4-FFF2-40B4-BE49-F238E27FC236}">
                  <a16:creationId xmlns:a16="http://schemas.microsoft.com/office/drawing/2014/main" id="{A750B36D-686D-441E-8556-75164731CA22}"/>
                </a:ext>
              </a:extLst>
            </p:cNvPr>
            <p:cNvSpPr>
              <a:spLocks/>
            </p:cNvSpPr>
            <p:nvPr/>
          </p:nvSpPr>
          <p:spPr bwMode="auto">
            <a:xfrm>
              <a:off x="2405" y="3153"/>
              <a:ext cx="996" cy="392"/>
            </a:xfrm>
            <a:custGeom>
              <a:avLst/>
              <a:gdLst>
                <a:gd name="T0" fmla="*/ 1 w 1992"/>
                <a:gd name="T1" fmla="*/ 1 h 784"/>
                <a:gd name="T2" fmla="*/ 1 w 1992"/>
                <a:gd name="T3" fmla="*/ 1 h 784"/>
                <a:gd name="T4" fmla="*/ 1 w 1992"/>
                <a:gd name="T5" fmla="*/ 1 h 784"/>
                <a:gd name="T6" fmla="*/ 1 w 1992"/>
                <a:gd name="T7" fmla="*/ 1 h 784"/>
                <a:gd name="T8" fmla="*/ 1 w 1992"/>
                <a:gd name="T9" fmla="*/ 1 h 784"/>
                <a:gd name="T10" fmla="*/ 1 w 1992"/>
                <a:gd name="T11" fmla="*/ 1 h 784"/>
                <a:gd name="T12" fmla="*/ 1 w 1992"/>
                <a:gd name="T13" fmla="*/ 1 h 784"/>
                <a:gd name="T14" fmla="*/ 1 w 1992"/>
                <a:gd name="T15" fmla="*/ 1 h 784"/>
                <a:gd name="T16" fmla="*/ 1 w 1992"/>
                <a:gd name="T17" fmla="*/ 1 h 784"/>
                <a:gd name="T18" fmla="*/ 1 w 1992"/>
                <a:gd name="T19" fmla="*/ 1 h 784"/>
                <a:gd name="T20" fmla="*/ 1 w 1992"/>
                <a:gd name="T21" fmla="*/ 1 h 784"/>
                <a:gd name="T22" fmla="*/ 1 w 1992"/>
                <a:gd name="T23" fmla="*/ 1 h 784"/>
                <a:gd name="T24" fmla="*/ 1 w 1992"/>
                <a:gd name="T25" fmla="*/ 1 h 784"/>
                <a:gd name="T26" fmla="*/ 1 w 1992"/>
                <a:gd name="T27" fmla="*/ 0 h 784"/>
                <a:gd name="T28" fmla="*/ 1 w 1992"/>
                <a:gd name="T29" fmla="*/ 1 h 784"/>
                <a:gd name="T30" fmla="*/ 1 w 1992"/>
                <a:gd name="T31" fmla="*/ 0 h 784"/>
                <a:gd name="T32" fmla="*/ 1 w 1992"/>
                <a:gd name="T33" fmla="*/ 1 h 784"/>
                <a:gd name="T34" fmla="*/ 0 w 1992"/>
                <a:gd name="T35" fmla="*/ 1 h 784"/>
                <a:gd name="T36" fmla="*/ 1 w 1992"/>
                <a:gd name="T37" fmla="*/ 1 h 7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92"/>
                <a:gd name="T58" fmla="*/ 0 h 784"/>
                <a:gd name="T59" fmla="*/ 1992 w 1992"/>
                <a:gd name="T60" fmla="*/ 784 h 7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92" h="784">
                  <a:moveTo>
                    <a:pt x="179" y="480"/>
                  </a:moveTo>
                  <a:lnTo>
                    <a:pt x="325" y="532"/>
                  </a:lnTo>
                  <a:lnTo>
                    <a:pt x="370" y="567"/>
                  </a:lnTo>
                  <a:lnTo>
                    <a:pt x="381" y="633"/>
                  </a:lnTo>
                  <a:lnTo>
                    <a:pt x="437" y="502"/>
                  </a:lnTo>
                  <a:lnTo>
                    <a:pt x="712" y="678"/>
                  </a:lnTo>
                  <a:lnTo>
                    <a:pt x="751" y="491"/>
                  </a:lnTo>
                  <a:lnTo>
                    <a:pt x="1198" y="784"/>
                  </a:lnTo>
                  <a:lnTo>
                    <a:pt x="1192" y="629"/>
                  </a:lnTo>
                  <a:lnTo>
                    <a:pt x="1992" y="551"/>
                  </a:lnTo>
                  <a:lnTo>
                    <a:pt x="1394" y="235"/>
                  </a:lnTo>
                  <a:lnTo>
                    <a:pt x="1372" y="108"/>
                  </a:lnTo>
                  <a:lnTo>
                    <a:pt x="884" y="173"/>
                  </a:lnTo>
                  <a:lnTo>
                    <a:pt x="996" y="0"/>
                  </a:lnTo>
                  <a:lnTo>
                    <a:pt x="449" y="97"/>
                  </a:lnTo>
                  <a:lnTo>
                    <a:pt x="449" y="0"/>
                  </a:lnTo>
                  <a:lnTo>
                    <a:pt x="179" y="97"/>
                  </a:lnTo>
                  <a:lnTo>
                    <a:pt x="0" y="287"/>
                  </a:lnTo>
                  <a:lnTo>
                    <a:pt x="179" y="480"/>
                  </a:lnTo>
                </a:path>
              </a:pathLst>
            </a:custGeom>
            <a:solidFill>
              <a:srgbClr val="99CC00"/>
            </a:solidFill>
            <a:ln w="3175">
              <a:solidFill>
                <a:srgbClr val="000000"/>
              </a:solidFill>
              <a:round/>
              <a:headEnd/>
              <a:tailEnd/>
            </a:ln>
          </p:spPr>
          <p:txBody>
            <a:bodyPr/>
            <a:lstStyle/>
            <a:p>
              <a:endParaRPr lang="en-US"/>
            </a:p>
          </p:txBody>
        </p:sp>
      </p:grpSp>
      <p:grpSp>
        <p:nvGrpSpPr>
          <p:cNvPr id="60" name="Group 52">
            <a:extLst>
              <a:ext uri="{FF2B5EF4-FFF2-40B4-BE49-F238E27FC236}">
                <a16:creationId xmlns:a16="http://schemas.microsoft.com/office/drawing/2014/main" id="{EB7F265E-3043-430D-A5D7-5464DBEBF839}"/>
              </a:ext>
            </a:extLst>
          </p:cNvPr>
          <p:cNvGrpSpPr>
            <a:grpSpLocks/>
          </p:cNvGrpSpPr>
          <p:nvPr/>
        </p:nvGrpSpPr>
        <p:grpSpPr bwMode="auto">
          <a:xfrm>
            <a:off x="3581400" y="1145123"/>
            <a:ext cx="1997075" cy="952500"/>
            <a:chOff x="1132" y="973"/>
            <a:chExt cx="944" cy="800"/>
          </a:xfrm>
        </p:grpSpPr>
        <p:sp>
          <p:nvSpPr>
            <p:cNvPr id="61" name="Freeform 53">
              <a:extLst>
                <a:ext uri="{FF2B5EF4-FFF2-40B4-BE49-F238E27FC236}">
                  <a16:creationId xmlns:a16="http://schemas.microsoft.com/office/drawing/2014/main" id="{A6961C09-F44A-4234-87D2-0239E6B1A9AC}"/>
                </a:ext>
              </a:extLst>
            </p:cNvPr>
            <p:cNvSpPr>
              <a:spLocks/>
            </p:cNvSpPr>
            <p:nvPr/>
          </p:nvSpPr>
          <p:spPr bwMode="auto">
            <a:xfrm>
              <a:off x="1132" y="973"/>
              <a:ext cx="944" cy="800"/>
            </a:xfrm>
            <a:custGeom>
              <a:avLst/>
              <a:gdLst>
                <a:gd name="T0" fmla="*/ 0 w 1889"/>
                <a:gd name="T1" fmla="*/ 1 h 1598"/>
                <a:gd name="T2" fmla="*/ 0 w 1889"/>
                <a:gd name="T3" fmla="*/ 1 h 1598"/>
                <a:gd name="T4" fmla="*/ 0 w 1889"/>
                <a:gd name="T5" fmla="*/ 1 h 1598"/>
                <a:gd name="T6" fmla="*/ 0 w 1889"/>
                <a:gd name="T7" fmla="*/ 1 h 1598"/>
                <a:gd name="T8" fmla="*/ 0 w 1889"/>
                <a:gd name="T9" fmla="*/ 1 h 1598"/>
                <a:gd name="T10" fmla="*/ 0 w 1889"/>
                <a:gd name="T11" fmla="*/ 1 h 1598"/>
                <a:gd name="T12" fmla="*/ 0 w 1889"/>
                <a:gd name="T13" fmla="*/ 1 h 1598"/>
                <a:gd name="T14" fmla="*/ 0 w 1889"/>
                <a:gd name="T15" fmla="*/ 1 h 1598"/>
                <a:gd name="T16" fmla="*/ 0 w 1889"/>
                <a:gd name="T17" fmla="*/ 0 h 1598"/>
                <a:gd name="T18" fmla="*/ 0 w 1889"/>
                <a:gd name="T19" fmla="*/ 1 h 1598"/>
                <a:gd name="T20" fmla="*/ 0 w 1889"/>
                <a:gd name="T21" fmla="*/ 1 h 1598"/>
                <a:gd name="T22" fmla="*/ 0 w 1889"/>
                <a:gd name="T23" fmla="*/ 1 h 1598"/>
                <a:gd name="T24" fmla="*/ 0 w 1889"/>
                <a:gd name="T25" fmla="*/ 1 h 1598"/>
                <a:gd name="T26" fmla="*/ 0 w 1889"/>
                <a:gd name="T27" fmla="*/ 1 h 1598"/>
                <a:gd name="T28" fmla="*/ 0 w 1889"/>
                <a:gd name="T29" fmla="*/ 1 h 1598"/>
                <a:gd name="T30" fmla="*/ 0 w 1889"/>
                <a:gd name="T31" fmla="*/ 1 h 1598"/>
                <a:gd name="T32" fmla="*/ 0 w 1889"/>
                <a:gd name="T33" fmla="*/ 1 h 1598"/>
                <a:gd name="T34" fmla="*/ 0 w 1889"/>
                <a:gd name="T35" fmla="*/ 1 h 1598"/>
                <a:gd name="T36" fmla="*/ 0 w 1889"/>
                <a:gd name="T37" fmla="*/ 1 h 1598"/>
                <a:gd name="T38" fmla="*/ 0 w 1889"/>
                <a:gd name="T39" fmla="*/ 1 h 1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89"/>
                <a:gd name="T61" fmla="*/ 0 h 1598"/>
                <a:gd name="T62" fmla="*/ 1889 w 1889"/>
                <a:gd name="T63" fmla="*/ 1598 h 1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89" h="1598">
                  <a:moveTo>
                    <a:pt x="1854" y="1316"/>
                  </a:moveTo>
                  <a:lnTo>
                    <a:pt x="1871" y="864"/>
                  </a:lnTo>
                  <a:lnTo>
                    <a:pt x="1643" y="1049"/>
                  </a:lnTo>
                  <a:lnTo>
                    <a:pt x="1501" y="889"/>
                  </a:lnTo>
                  <a:lnTo>
                    <a:pt x="1297" y="310"/>
                  </a:lnTo>
                  <a:lnTo>
                    <a:pt x="1136" y="526"/>
                  </a:lnTo>
                  <a:lnTo>
                    <a:pt x="813" y="7"/>
                  </a:lnTo>
                  <a:lnTo>
                    <a:pt x="690" y="327"/>
                  </a:lnTo>
                  <a:lnTo>
                    <a:pt x="299" y="0"/>
                  </a:lnTo>
                  <a:lnTo>
                    <a:pt x="279" y="504"/>
                  </a:lnTo>
                  <a:lnTo>
                    <a:pt x="0" y="504"/>
                  </a:lnTo>
                  <a:lnTo>
                    <a:pt x="792" y="941"/>
                  </a:lnTo>
                  <a:lnTo>
                    <a:pt x="606" y="1044"/>
                  </a:lnTo>
                  <a:lnTo>
                    <a:pt x="1129" y="1189"/>
                  </a:lnTo>
                  <a:lnTo>
                    <a:pt x="1106" y="1395"/>
                  </a:lnTo>
                  <a:lnTo>
                    <a:pt x="1441" y="1421"/>
                  </a:lnTo>
                  <a:lnTo>
                    <a:pt x="1504" y="1598"/>
                  </a:lnTo>
                  <a:lnTo>
                    <a:pt x="1833" y="1544"/>
                  </a:lnTo>
                  <a:lnTo>
                    <a:pt x="1889" y="1417"/>
                  </a:lnTo>
                  <a:lnTo>
                    <a:pt x="1854" y="13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54">
              <a:extLst>
                <a:ext uri="{FF2B5EF4-FFF2-40B4-BE49-F238E27FC236}">
                  <a16:creationId xmlns:a16="http://schemas.microsoft.com/office/drawing/2014/main" id="{5F0A1C02-75E2-4F3A-95D5-CB5C4AB2FD2B}"/>
                </a:ext>
              </a:extLst>
            </p:cNvPr>
            <p:cNvSpPr>
              <a:spLocks/>
            </p:cNvSpPr>
            <p:nvPr/>
          </p:nvSpPr>
          <p:spPr bwMode="auto">
            <a:xfrm>
              <a:off x="1132" y="973"/>
              <a:ext cx="944" cy="800"/>
            </a:xfrm>
            <a:custGeom>
              <a:avLst/>
              <a:gdLst>
                <a:gd name="T0" fmla="*/ 0 w 1889"/>
                <a:gd name="T1" fmla="*/ 1 h 1598"/>
                <a:gd name="T2" fmla="*/ 0 w 1889"/>
                <a:gd name="T3" fmla="*/ 1 h 1598"/>
                <a:gd name="T4" fmla="*/ 0 w 1889"/>
                <a:gd name="T5" fmla="*/ 1 h 1598"/>
                <a:gd name="T6" fmla="*/ 0 w 1889"/>
                <a:gd name="T7" fmla="*/ 1 h 1598"/>
                <a:gd name="T8" fmla="*/ 0 w 1889"/>
                <a:gd name="T9" fmla="*/ 1 h 1598"/>
                <a:gd name="T10" fmla="*/ 0 w 1889"/>
                <a:gd name="T11" fmla="*/ 1 h 1598"/>
                <a:gd name="T12" fmla="*/ 0 w 1889"/>
                <a:gd name="T13" fmla="*/ 1 h 1598"/>
                <a:gd name="T14" fmla="*/ 0 w 1889"/>
                <a:gd name="T15" fmla="*/ 1 h 1598"/>
                <a:gd name="T16" fmla="*/ 0 w 1889"/>
                <a:gd name="T17" fmla="*/ 0 h 1598"/>
                <a:gd name="T18" fmla="*/ 0 w 1889"/>
                <a:gd name="T19" fmla="*/ 1 h 1598"/>
                <a:gd name="T20" fmla="*/ 0 w 1889"/>
                <a:gd name="T21" fmla="*/ 1 h 1598"/>
                <a:gd name="T22" fmla="*/ 0 w 1889"/>
                <a:gd name="T23" fmla="*/ 1 h 1598"/>
                <a:gd name="T24" fmla="*/ 0 w 1889"/>
                <a:gd name="T25" fmla="*/ 1 h 1598"/>
                <a:gd name="T26" fmla="*/ 0 w 1889"/>
                <a:gd name="T27" fmla="*/ 1 h 1598"/>
                <a:gd name="T28" fmla="*/ 0 w 1889"/>
                <a:gd name="T29" fmla="*/ 1 h 1598"/>
                <a:gd name="T30" fmla="*/ 0 w 1889"/>
                <a:gd name="T31" fmla="*/ 1 h 1598"/>
                <a:gd name="T32" fmla="*/ 0 w 1889"/>
                <a:gd name="T33" fmla="*/ 1 h 1598"/>
                <a:gd name="T34" fmla="*/ 0 w 1889"/>
                <a:gd name="T35" fmla="*/ 1 h 1598"/>
                <a:gd name="T36" fmla="*/ 0 w 1889"/>
                <a:gd name="T37" fmla="*/ 1 h 1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89"/>
                <a:gd name="T58" fmla="*/ 0 h 1598"/>
                <a:gd name="T59" fmla="*/ 1889 w 1889"/>
                <a:gd name="T60" fmla="*/ 1598 h 15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89" h="1598">
                  <a:moveTo>
                    <a:pt x="1854" y="1316"/>
                  </a:moveTo>
                  <a:lnTo>
                    <a:pt x="1871" y="864"/>
                  </a:lnTo>
                  <a:lnTo>
                    <a:pt x="1643" y="1049"/>
                  </a:lnTo>
                  <a:lnTo>
                    <a:pt x="1501" y="889"/>
                  </a:lnTo>
                  <a:lnTo>
                    <a:pt x="1297" y="310"/>
                  </a:lnTo>
                  <a:lnTo>
                    <a:pt x="1136" y="526"/>
                  </a:lnTo>
                  <a:lnTo>
                    <a:pt x="813" y="7"/>
                  </a:lnTo>
                  <a:lnTo>
                    <a:pt x="690" y="327"/>
                  </a:lnTo>
                  <a:lnTo>
                    <a:pt x="299" y="0"/>
                  </a:lnTo>
                  <a:lnTo>
                    <a:pt x="279" y="504"/>
                  </a:lnTo>
                  <a:lnTo>
                    <a:pt x="0" y="504"/>
                  </a:lnTo>
                  <a:lnTo>
                    <a:pt x="792" y="941"/>
                  </a:lnTo>
                  <a:lnTo>
                    <a:pt x="606" y="1044"/>
                  </a:lnTo>
                  <a:lnTo>
                    <a:pt x="1129" y="1189"/>
                  </a:lnTo>
                  <a:lnTo>
                    <a:pt x="1106" y="1395"/>
                  </a:lnTo>
                  <a:lnTo>
                    <a:pt x="1441" y="1421"/>
                  </a:lnTo>
                  <a:lnTo>
                    <a:pt x="1504" y="1598"/>
                  </a:lnTo>
                  <a:lnTo>
                    <a:pt x="1833" y="1544"/>
                  </a:lnTo>
                  <a:lnTo>
                    <a:pt x="1889" y="1417"/>
                  </a:lnTo>
                </a:path>
              </a:pathLst>
            </a:custGeom>
            <a:solidFill>
              <a:srgbClr val="808000"/>
            </a:solidFill>
            <a:ln w="3175">
              <a:solidFill>
                <a:srgbClr val="000000"/>
              </a:solidFill>
              <a:round/>
              <a:headEnd/>
              <a:tailEnd/>
            </a:ln>
          </p:spPr>
          <p:txBody>
            <a:bodyPr/>
            <a:lstStyle/>
            <a:p>
              <a:endParaRPr lang="en-US"/>
            </a:p>
          </p:txBody>
        </p:sp>
      </p:grpSp>
      <p:grpSp>
        <p:nvGrpSpPr>
          <p:cNvPr id="63" name="Group 55">
            <a:extLst>
              <a:ext uri="{FF2B5EF4-FFF2-40B4-BE49-F238E27FC236}">
                <a16:creationId xmlns:a16="http://schemas.microsoft.com/office/drawing/2014/main" id="{F08158E0-AB7A-4CD0-9DA1-F4D01D2C7DDE}"/>
              </a:ext>
            </a:extLst>
          </p:cNvPr>
          <p:cNvGrpSpPr>
            <a:grpSpLocks/>
          </p:cNvGrpSpPr>
          <p:nvPr/>
        </p:nvGrpSpPr>
        <p:grpSpPr bwMode="auto">
          <a:xfrm>
            <a:off x="6224587" y="3366035"/>
            <a:ext cx="2387600" cy="490538"/>
            <a:chOff x="2384" y="2797"/>
            <a:chExt cx="1128" cy="413"/>
          </a:xfrm>
        </p:grpSpPr>
        <p:sp>
          <p:nvSpPr>
            <p:cNvPr id="64" name="Freeform 56">
              <a:extLst>
                <a:ext uri="{FF2B5EF4-FFF2-40B4-BE49-F238E27FC236}">
                  <a16:creationId xmlns:a16="http://schemas.microsoft.com/office/drawing/2014/main" id="{E09256BF-5044-4EB2-BAA5-52B110F3B80A}"/>
                </a:ext>
              </a:extLst>
            </p:cNvPr>
            <p:cNvSpPr>
              <a:spLocks/>
            </p:cNvSpPr>
            <p:nvPr/>
          </p:nvSpPr>
          <p:spPr bwMode="auto">
            <a:xfrm>
              <a:off x="2384" y="2797"/>
              <a:ext cx="1128" cy="413"/>
            </a:xfrm>
            <a:custGeom>
              <a:avLst/>
              <a:gdLst>
                <a:gd name="T0" fmla="*/ 1 w 2255"/>
                <a:gd name="T1" fmla="*/ 1 h 826"/>
                <a:gd name="T2" fmla="*/ 1 w 2255"/>
                <a:gd name="T3" fmla="*/ 1 h 826"/>
                <a:gd name="T4" fmla="*/ 1 w 2255"/>
                <a:gd name="T5" fmla="*/ 1 h 826"/>
                <a:gd name="T6" fmla="*/ 1 w 2255"/>
                <a:gd name="T7" fmla="*/ 1 h 826"/>
                <a:gd name="T8" fmla="*/ 1 w 2255"/>
                <a:gd name="T9" fmla="*/ 1 h 826"/>
                <a:gd name="T10" fmla="*/ 1 w 2255"/>
                <a:gd name="T11" fmla="*/ 0 h 826"/>
                <a:gd name="T12" fmla="*/ 1 w 2255"/>
                <a:gd name="T13" fmla="*/ 1 h 826"/>
                <a:gd name="T14" fmla="*/ 1 w 2255"/>
                <a:gd name="T15" fmla="*/ 1 h 826"/>
                <a:gd name="T16" fmla="*/ 1 w 2255"/>
                <a:gd name="T17" fmla="*/ 1 h 826"/>
                <a:gd name="T18" fmla="*/ 1 w 2255"/>
                <a:gd name="T19" fmla="*/ 1 h 826"/>
                <a:gd name="T20" fmla="*/ 1 w 2255"/>
                <a:gd name="T21" fmla="*/ 1 h 826"/>
                <a:gd name="T22" fmla="*/ 1 w 2255"/>
                <a:gd name="T23" fmla="*/ 1 h 826"/>
                <a:gd name="T24" fmla="*/ 1 w 2255"/>
                <a:gd name="T25" fmla="*/ 1 h 826"/>
                <a:gd name="T26" fmla="*/ 1 w 2255"/>
                <a:gd name="T27" fmla="*/ 1 h 826"/>
                <a:gd name="T28" fmla="*/ 1 w 2255"/>
                <a:gd name="T29" fmla="*/ 1 h 826"/>
                <a:gd name="T30" fmla="*/ 1 w 2255"/>
                <a:gd name="T31" fmla="*/ 1 h 826"/>
                <a:gd name="T32" fmla="*/ 1 w 2255"/>
                <a:gd name="T33" fmla="*/ 1 h 826"/>
                <a:gd name="T34" fmla="*/ 0 w 2255"/>
                <a:gd name="T35" fmla="*/ 1 h 826"/>
                <a:gd name="T36" fmla="*/ 1 w 2255"/>
                <a:gd name="T37" fmla="*/ 1 h 8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5"/>
                <a:gd name="T58" fmla="*/ 0 h 826"/>
                <a:gd name="T59" fmla="*/ 2255 w 2255"/>
                <a:gd name="T60" fmla="*/ 826 h 8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5" h="826">
                  <a:moveTo>
                    <a:pt x="224" y="312"/>
                  </a:moveTo>
                  <a:lnTo>
                    <a:pt x="454" y="120"/>
                  </a:lnTo>
                  <a:lnTo>
                    <a:pt x="471" y="198"/>
                  </a:lnTo>
                  <a:lnTo>
                    <a:pt x="463" y="228"/>
                  </a:lnTo>
                  <a:lnTo>
                    <a:pt x="488" y="275"/>
                  </a:lnTo>
                  <a:lnTo>
                    <a:pt x="837" y="0"/>
                  </a:lnTo>
                  <a:lnTo>
                    <a:pt x="878" y="181"/>
                  </a:lnTo>
                  <a:lnTo>
                    <a:pt x="1233" y="24"/>
                  </a:lnTo>
                  <a:lnTo>
                    <a:pt x="1216" y="250"/>
                  </a:lnTo>
                  <a:lnTo>
                    <a:pt x="2255" y="443"/>
                  </a:lnTo>
                  <a:lnTo>
                    <a:pt x="1579" y="575"/>
                  </a:lnTo>
                  <a:lnTo>
                    <a:pt x="1510" y="777"/>
                  </a:lnTo>
                  <a:lnTo>
                    <a:pt x="1177" y="682"/>
                  </a:lnTo>
                  <a:lnTo>
                    <a:pt x="1028" y="826"/>
                  </a:lnTo>
                  <a:lnTo>
                    <a:pt x="501" y="693"/>
                  </a:lnTo>
                  <a:lnTo>
                    <a:pt x="501" y="790"/>
                  </a:lnTo>
                  <a:lnTo>
                    <a:pt x="224" y="693"/>
                  </a:lnTo>
                  <a:lnTo>
                    <a:pt x="0" y="521"/>
                  </a:lnTo>
                  <a:lnTo>
                    <a:pt x="224" y="312"/>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57">
              <a:extLst>
                <a:ext uri="{FF2B5EF4-FFF2-40B4-BE49-F238E27FC236}">
                  <a16:creationId xmlns:a16="http://schemas.microsoft.com/office/drawing/2014/main" id="{2863FD05-1983-4B94-8D44-AD23117E4D00}"/>
                </a:ext>
              </a:extLst>
            </p:cNvPr>
            <p:cNvSpPr>
              <a:spLocks/>
            </p:cNvSpPr>
            <p:nvPr/>
          </p:nvSpPr>
          <p:spPr bwMode="auto">
            <a:xfrm>
              <a:off x="2384" y="2797"/>
              <a:ext cx="1128" cy="413"/>
            </a:xfrm>
            <a:custGeom>
              <a:avLst/>
              <a:gdLst>
                <a:gd name="T0" fmla="*/ 1 w 2255"/>
                <a:gd name="T1" fmla="*/ 1 h 826"/>
                <a:gd name="T2" fmla="*/ 1 w 2255"/>
                <a:gd name="T3" fmla="*/ 1 h 826"/>
                <a:gd name="T4" fmla="*/ 1 w 2255"/>
                <a:gd name="T5" fmla="*/ 1 h 826"/>
                <a:gd name="T6" fmla="*/ 1 w 2255"/>
                <a:gd name="T7" fmla="*/ 1 h 826"/>
                <a:gd name="T8" fmla="*/ 1 w 2255"/>
                <a:gd name="T9" fmla="*/ 1 h 826"/>
                <a:gd name="T10" fmla="*/ 1 w 2255"/>
                <a:gd name="T11" fmla="*/ 0 h 826"/>
                <a:gd name="T12" fmla="*/ 1 w 2255"/>
                <a:gd name="T13" fmla="*/ 1 h 826"/>
                <a:gd name="T14" fmla="*/ 1 w 2255"/>
                <a:gd name="T15" fmla="*/ 1 h 826"/>
                <a:gd name="T16" fmla="*/ 1 w 2255"/>
                <a:gd name="T17" fmla="*/ 1 h 826"/>
                <a:gd name="T18" fmla="*/ 1 w 2255"/>
                <a:gd name="T19" fmla="*/ 1 h 826"/>
                <a:gd name="T20" fmla="*/ 1 w 2255"/>
                <a:gd name="T21" fmla="*/ 1 h 826"/>
                <a:gd name="T22" fmla="*/ 1 w 2255"/>
                <a:gd name="T23" fmla="*/ 1 h 826"/>
                <a:gd name="T24" fmla="*/ 1 w 2255"/>
                <a:gd name="T25" fmla="*/ 1 h 826"/>
                <a:gd name="T26" fmla="*/ 1 w 2255"/>
                <a:gd name="T27" fmla="*/ 1 h 826"/>
                <a:gd name="T28" fmla="*/ 1 w 2255"/>
                <a:gd name="T29" fmla="*/ 1 h 826"/>
                <a:gd name="T30" fmla="*/ 1 w 2255"/>
                <a:gd name="T31" fmla="*/ 1 h 826"/>
                <a:gd name="T32" fmla="*/ 1 w 2255"/>
                <a:gd name="T33" fmla="*/ 1 h 826"/>
                <a:gd name="T34" fmla="*/ 0 w 2255"/>
                <a:gd name="T35" fmla="*/ 1 h 826"/>
                <a:gd name="T36" fmla="*/ 1 w 2255"/>
                <a:gd name="T37" fmla="*/ 1 h 8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5"/>
                <a:gd name="T58" fmla="*/ 0 h 826"/>
                <a:gd name="T59" fmla="*/ 2255 w 2255"/>
                <a:gd name="T60" fmla="*/ 826 h 8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5" h="826">
                  <a:moveTo>
                    <a:pt x="224" y="312"/>
                  </a:moveTo>
                  <a:lnTo>
                    <a:pt x="454" y="120"/>
                  </a:lnTo>
                  <a:lnTo>
                    <a:pt x="471" y="198"/>
                  </a:lnTo>
                  <a:lnTo>
                    <a:pt x="463" y="228"/>
                  </a:lnTo>
                  <a:lnTo>
                    <a:pt x="488" y="275"/>
                  </a:lnTo>
                  <a:lnTo>
                    <a:pt x="837" y="0"/>
                  </a:lnTo>
                  <a:lnTo>
                    <a:pt x="878" y="181"/>
                  </a:lnTo>
                  <a:lnTo>
                    <a:pt x="1233" y="24"/>
                  </a:lnTo>
                  <a:lnTo>
                    <a:pt x="1216" y="250"/>
                  </a:lnTo>
                  <a:lnTo>
                    <a:pt x="2255" y="443"/>
                  </a:lnTo>
                  <a:lnTo>
                    <a:pt x="1579" y="575"/>
                  </a:lnTo>
                  <a:lnTo>
                    <a:pt x="1510" y="777"/>
                  </a:lnTo>
                  <a:lnTo>
                    <a:pt x="1177" y="682"/>
                  </a:lnTo>
                  <a:lnTo>
                    <a:pt x="1028" y="826"/>
                  </a:lnTo>
                  <a:lnTo>
                    <a:pt x="501" y="693"/>
                  </a:lnTo>
                  <a:lnTo>
                    <a:pt x="501" y="790"/>
                  </a:lnTo>
                  <a:lnTo>
                    <a:pt x="224" y="693"/>
                  </a:lnTo>
                  <a:lnTo>
                    <a:pt x="0" y="521"/>
                  </a:lnTo>
                  <a:lnTo>
                    <a:pt x="224" y="312"/>
                  </a:lnTo>
                </a:path>
              </a:pathLst>
            </a:custGeom>
            <a:solidFill>
              <a:srgbClr val="99CC00"/>
            </a:solidFill>
            <a:ln w="3175">
              <a:solidFill>
                <a:srgbClr val="000000"/>
              </a:solidFill>
              <a:round/>
              <a:headEnd/>
              <a:tailEnd/>
            </a:ln>
          </p:spPr>
          <p:txBody>
            <a:bodyPr/>
            <a:lstStyle/>
            <a:p>
              <a:endParaRPr lang="en-US"/>
            </a:p>
          </p:txBody>
        </p:sp>
      </p:grpSp>
      <p:grpSp>
        <p:nvGrpSpPr>
          <p:cNvPr id="66" name="Group 58">
            <a:extLst>
              <a:ext uri="{FF2B5EF4-FFF2-40B4-BE49-F238E27FC236}">
                <a16:creationId xmlns:a16="http://schemas.microsoft.com/office/drawing/2014/main" id="{D0418DD5-0987-4DA4-9AE5-7D75FCFEE41C}"/>
              </a:ext>
            </a:extLst>
          </p:cNvPr>
          <p:cNvGrpSpPr>
            <a:grpSpLocks/>
          </p:cNvGrpSpPr>
          <p:nvPr/>
        </p:nvGrpSpPr>
        <p:grpSpPr bwMode="auto">
          <a:xfrm>
            <a:off x="6300787" y="2527835"/>
            <a:ext cx="2227263" cy="600075"/>
            <a:chOff x="2435" y="2075"/>
            <a:chExt cx="1052" cy="504"/>
          </a:xfrm>
        </p:grpSpPr>
        <p:sp>
          <p:nvSpPr>
            <p:cNvPr id="67" name="Freeform 59">
              <a:extLst>
                <a:ext uri="{FF2B5EF4-FFF2-40B4-BE49-F238E27FC236}">
                  <a16:creationId xmlns:a16="http://schemas.microsoft.com/office/drawing/2014/main" id="{2B305B21-147E-4E83-9F09-2778D06EB869}"/>
                </a:ext>
              </a:extLst>
            </p:cNvPr>
            <p:cNvSpPr>
              <a:spLocks/>
            </p:cNvSpPr>
            <p:nvPr/>
          </p:nvSpPr>
          <p:spPr bwMode="auto">
            <a:xfrm>
              <a:off x="2435" y="2075"/>
              <a:ext cx="1052" cy="504"/>
            </a:xfrm>
            <a:custGeom>
              <a:avLst/>
              <a:gdLst>
                <a:gd name="T0" fmla="*/ 1 w 2104"/>
                <a:gd name="T1" fmla="*/ 1 h 1006"/>
                <a:gd name="T2" fmla="*/ 1 w 2104"/>
                <a:gd name="T3" fmla="*/ 1 h 1006"/>
                <a:gd name="T4" fmla="*/ 1 w 2104"/>
                <a:gd name="T5" fmla="*/ 1 h 1006"/>
                <a:gd name="T6" fmla="*/ 1 w 2104"/>
                <a:gd name="T7" fmla="*/ 1 h 1006"/>
                <a:gd name="T8" fmla="*/ 1 w 2104"/>
                <a:gd name="T9" fmla="*/ 1 h 1006"/>
                <a:gd name="T10" fmla="*/ 1 w 2104"/>
                <a:gd name="T11" fmla="*/ 0 h 1006"/>
                <a:gd name="T12" fmla="*/ 1 w 2104"/>
                <a:gd name="T13" fmla="*/ 1 h 1006"/>
                <a:gd name="T14" fmla="*/ 1 w 2104"/>
                <a:gd name="T15" fmla="*/ 1 h 1006"/>
                <a:gd name="T16" fmla="*/ 1 w 2104"/>
                <a:gd name="T17" fmla="*/ 1 h 1006"/>
                <a:gd name="T18" fmla="*/ 1 w 2104"/>
                <a:gd name="T19" fmla="*/ 1 h 1006"/>
                <a:gd name="T20" fmla="*/ 1 w 2104"/>
                <a:gd name="T21" fmla="*/ 1 h 1006"/>
                <a:gd name="T22" fmla="*/ 1 w 2104"/>
                <a:gd name="T23" fmla="*/ 1 h 1006"/>
                <a:gd name="T24" fmla="*/ 1 w 2104"/>
                <a:gd name="T25" fmla="*/ 1 h 1006"/>
                <a:gd name="T26" fmla="*/ 1 w 2104"/>
                <a:gd name="T27" fmla="*/ 1 h 1006"/>
                <a:gd name="T28" fmla="*/ 1 w 2104"/>
                <a:gd name="T29" fmla="*/ 1 h 1006"/>
                <a:gd name="T30" fmla="*/ 0 w 2104"/>
                <a:gd name="T31" fmla="*/ 1 h 1006"/>
                <a:gd name="T32" fmla="*/ 1 w 2104"/>
                <a:gd name="T33" fmla="*/ 1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04"/>
                <a:gd name="T52" fmla="*/ 0 h 1006"/>
                <a:gd name="T53" fmla="*/ 2104 w 2104"/>
                <a:gd name="T54" fmla="*/ 1006 h 10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04" h="1006">
                  <a:moveTo>
                    <a:pt x="108" y="610"/>
                  </a:moveTo>
                  <a:lnTo>
                    <a:pt x="243" y="476"/>
                  </a:lnTo>
                  <a:lnTo>
                    <a:pt x="278" y="526"/>
                  </a:lnTo>
                  <a:lnTo>
                    <a:pt x="536" y="293"/>
                  </a:lnTo>
                  <a:lnTo>
                    <a:pt x="590" y="450"/>
                  </a:lnTo>
                  <a:lnTo>
                    <a:pt x="1229" y="0"/>
                  </a:lnTo>
                  <a:lnTo>
                    <a:pt x="1248" y="207"/>
                  </a:lnTo>
                  <a:lnTo>
                    <a:pt x="2104" y="229"/>
                  </a:lnTo>
                  <a:lnTo>
                    <a:pt x="1428" y="580"/>
                  </a:lnTo>
                  <a:lnTo>
                    <a:pt x="1560" y="747"/>
                  </a:lnTo>
                  <a:lnTo>
                    <a:pt x="889" y="840"/>
                  </a:lnTo>
                  <a:lnTo>
                    <a:pt x="818" y="963"/>
                  </a:lnTo>
                  <a:lnTo>
                    <a:pt x="450" y="915"/>
                  </a:lnTo>
                  <a:lnTo>
                    <a:pt x="476" y="1006"/>
                  </a:lnTo>
                  <a:lnTo>
                    <a:pt x="211" y="980"/>
                  </a:lnTo>
                  <a:lnTo>
                    <a:pt x="0" y="840"/>
                  </a:lnTo>
                  <a:lnTo>
                    <a:pt x="108" y="61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60">
              <a:extLst>
                <a:ext uri="{FF2B5EF4-FFF2-40B4-BE49-F238E27FC236}">
                  <a16:creationId xmlns:a16="http://schemas.microsoft.com/office/drawing/2014/main" id="{5EF05685-67CB-43D5-AB1A-0D1531A53C87}"/>
                </a:ext>
              </a:extLst>
            </p:cNvPr>
            <p:cNvSpPr>
              <a:spLocks/>
            </p:cNvSpPr>
            <p:nvPr/>
          </p:nvSpPr>
          <p:spPr bwMode="auto">
            <a:xfrm>
              <a:off x="2435" y="2075"/>
              <a:ext cx="1052" cy="504"/>
            </a:xfrm>
            <a:custGeom>
              <a:avLst/>
              <a:gdLst>
                <a:gd name="T0" fmla="*/ 1 w 2104"/>
                <a:gd name="T1" fmla="*/ 1 h 1006"/>
                <a:gd name="T2" fmla="*/ 1 w 2104"/>
                <a:gd name="T3" fmla="*/ 1 h 1006"/>
                <a:gd name="T4" fmla="*/ 1 w 2104"/>
                <a:gd name="T5" fmla="*/ 1 h 1006"/>
                <a:gd name="T6" fmla="*/ 1 w 2104"/>
                <a:gd name="T7" fmla="*/ 1 h 1006"/>
                <a:gd name="T8" fmla="*/ 1 w 2104"/>
                <a:gd name="T9" fmla="*/ 1 h 1006"/>
                <a:gd name="T10" fmla="*/ 1 w 2104"/>
                <a:gd name="T11" fmla="*/ 0 h 1006"/>
                <a:gd name="T12" fmla="*/ 1 w 2104"/>
                <a:gd name="T13" fmla="*/ 1 h 1006"/>
                <a:gd name="T14" fmla="*/ 1 w 2104"/>
                <a:gd name="T15" fmla="*/ 1 h 1006"/>
                <a:gd name="T16" fmla="*/ 1 w 2104"/>
                <a:gd name="T17" fmla="*/ 1 h 1006"/>
                <a:gd name="T18" fmla="*/ 1 w 2104"/>
                <a:gd name="T19" fmla="*/ 1 h 1006"/>
                <a:gd name="T20" fmla="*/ 1 w 2104"/>
                <a:gd name="T21" fmla="*/ 1 h 1006"/>
                <a:gd name="T22" fmla="*/ 1 w 2104"/>
                <a:gd name="T23" fmla="*/ 1 h 1006"/>
                <a:gd name="T24" fmla="*/ 1 w 2104"/>
                <a:gd name="T25" fmla="*/ 1 h 1006"/>
                <a:gd name="T26" fmla="*/ 1 w 2104"/>
                <a:gd name="T27" fmla="*/ 1 h 1006"/>
                <a:gd name="T28" fmla="*/ 1 w 2104"/>
                <a:gd name="T29" fmla="*/ 1 h 1006"/>
                <a:gd name="T30" fmla="*/ 0 w 2104"/>
                <a:gd name="T31" fmla="*/ 1 h 1006"/>
                <a:gd name="T32" fmla="*/ 1 w 2104"/>
                <a:gd name="T33" fmla="*/ 1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04"/>
                <a:gd name="T52" fmla="*/ 0 h 1006"/>
                <a:gd name="T53" fmla="*/ 2104 w 2104"/>
                <a:gd name="T54" fmla="*/ 1006 h 10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04" h="1006">
                  <a:moveTo>
                    <a:pt x="108" y="610"/>
                  </a:moveTo>
                  <a:lnTo>
                    <a:pt x="243" y="476"/>
                  </a:lnTo>
                  <a:lnTo>
                    <a:pt x="278" y="526"/>
                  </a:lnTo>
                  <a:lnTo>
                    <a:pt x="536" y="293"/>
                  </a:lnTo>
                  <a:lnTo>
                    <a:pt x="590" y="450"/>
                  </a:lnTo>
                  <a:lnTo>
                    <a:pt x="1229" y="0"/>
                  </a:lnTo>
                  <a:lnTo>
                    <a:pt x="1248" y="207"/>
                  </a:lnTo>
                  <a:lnTo>
                    <a:pt x="2104" y="229"/>
                  </a:lnTo>
                  <a:lnTo>
                    <a:pt x="1428" y="580"/>
                  </a:lnTo>
                  <a:lnTo>
                    <a:pt x="1560" y="747"/>
                  </a:lnTo>
                  <a:lnTo>
                    <a:pt x="889" y="840"/>
                  </a:lnTo>
                  <a:lnTo>
                    <a:pt x="818" y="963"/>
                  </a:lnTo>
                  <a:lnTo>
                    <a:pt x="450" y="915"/>
                  </a:lnTo>
                  <a:lnTo>
                    <a:pt x="476" y="1006"/>
                  </a:lnTo>
                  <a:lnTo>
                    <a:pt x="211" y="980"/>
                  </a:lnTo>
                  <a:lnTo>
                    <a:pt x="0" y="840"/>
                  </a:lnTo>
                  <a:lnTo>
                    <a:pt x="108" y="610"/>
                  </a:lnTo>
                </a:path>
              </a:pathLst>
            </a:custGeom>
            <a:solidFill>
              <a:srgbClr val="99CC00"/>
            </a:solidFill>
            <a:ln w="3175">
              <a:solidFill>
                <a:srgbClr val="000000"/>
              </a:solidFill>
              <a:round/>
              <a:headEnd/>
              <a:tailEnd/>
            </a:ln>
          </p:spPr>
          <p:txBody>
            <a:bodyPr/>
            <a:lstStyle/>
            <a:p>
              <a:endParaRPr lang="en-US"/>
            </a:p>
          </p:txBody>
        </p:sp>
      </p:grpSp>
      <p:sp>
        <p:nvSpPr>
          <p:cNvPr id="69" name="Rectangle 61">
            <a:extLst>
              <a:ext uri="{FF2B5EF4-FFF2-40B4-BE49-F238E27FC236}">
                <a16:creationId xmlns:a16="http://schemas.microsoft.com/office/drawing/2014/main" id="{5ECB364C-8028-420F-9015-DEC9BC7506F0}"/>
              </a:ext>
            </a:extLst>
          </p:cNvPr>
          <p:cNvSpPr>
            <a:spLocks noChangeArrowheads="1"/>
          </p:cNvSpPr>
          <p:nvPr/>
        </p:nvSpPr>
        <p:spPr bwMode="auto">
          <a:xfrm rot="1087982">
            <a:off x="3930650" y="1527710"/>
            <a:ext cx="15509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a:solidFill>
                  <a:srgbClr val="000000"/>
                </a:solidFill>
                <a:latin typeface="Verdana" pitchFamily="34" charset="0"/>
              </a:rPr>
              <a:t>Unguarded machine</a:t>
            </a:r>
            <a:endParaRPr lang="en-US" sz="1200">
              <a:latin typeface="Verdana" pitchFamily="34" charset="0"/>
            </a:endParaRPr>
          </a:p>
        </p:txBody>
      </p:sp>
      <p:grpSp>
        <p:nvGrpSpPr>
          <p:cNvPr id="70" name="Group 62">
            <a:extLst>
              <a:ext uri="{FF2B5EF4-FFF2-40B4-BE49-F238E27FC236}">
                <a16:creationId xmlns:a16="http://schemas.microsoft.com/office/drawing/2014/main" id="{88DFAFC0-6853-4A2A-8EB8-C59C59147469}"/>
              </a:ext>
            </a:extLst>
          </p:cNvPr>
          <p:cNvGrpSpPr>
            <a:grpSpLocks/>
          </p:cNvGrpSpPr>
          <p:nvPr/>
        </p:nvGrpSpPr>
        <p:grpSpPr bwMode="auto">
          <a:xfrm>
            <a:off x="6445250" y="1449923"/>
            <a:ext cx="2025650" cy="531812"/>
            <a:chOff x="2485" y="1230"/>
            <a:chExt cx="957" cy="446"/>
          </a:xfrm>
        </p:grpSpPr>
        <p:sp>
          <p:nvSpPr>
            <p:cNvPr id="71" name="Freeform 63">
              <a:extLst>
                <a:ext uri="{FF2B5EF4-FFF2-40B4-BE49-F238E27FC236}">
                  <a16:creationId xmlns:a16="http://schemas.microsoft.com/office/drawing/2014/main" id="{180D2A85-3867-484D-BB3A-AEF4EBC72EE1}"/>
                </a:ext>
              </a:extLst>
            </p:cNvPr>
            <p:cNvSpPr>
              <a:spLocks/>
            </p:cNvSpPr>
            <p:nvPr/>
          </p:nvSpPr>
          <p:spPr bwMode="auto">
            <a:xfrm>
              <a:off x="2485" y="1230"/>
              <a:ext cx="957" cy="446"/>
            </a:xfrm>
            <a:custGeom>
              <a:avLst/>
              <a:gdLst>
                <a:gd name="T0" fmla="*/ 1 w 1913"/>
                <a:gd name="T1" fmla="*/ 1 h 891"/>
                <a:gd name="T2" fmla="*/ 1 w 1913"/>
                <a:gd name="T3" fmla="*/ 1 h 891"/>
                <a:gd name="T4" fmla="*/ 1 w 1913"/>
                <a:gd name="T5" fmla="*/ 1 h 891"/>
                <a:gd name="T6" fmla="*/ 1 w 1913"/>
                <a:gd name="T7" fmla="*/ 1 h 891"/>
                <a:gd name="T8" fmla="*/ 1 w 1913"/>
                <a:gd name="T9" fmla="*/ 1 h 891"/>
                <a:gd name="T10" fmla="*/ 1 w 1913"/>
                <a:gd name="T11" fmla="*/ 0 h 891"/>
                <a:gd name="T12" fmla="*/ 1 w 1913"/>
                <a:gd name="T13" fmla="*/ 1 h 891"/>
                <a:gd name="T14" fmla="*/ 1 w 1913"/>
                <a:gd name="T15" fmla="*/ 1 h 891"/>
                <a:gd name="T16" fmla="*/ 1 w 1913"/>
                <a:gd name="T17" fmla="*/ 1 h 891"/>
                <a:gd name="T18" fmla="*/ 1 w 1913"/>
                <a:gd name="T19" fmla="*/ 1 h 891"/>
                <a:gd name="T20" fmla="*/ 1 w 1913"/>
                <a:gd name="T21" fmla="*/ 1 h 891"/>
                <a:gd name="T22" fmla="*/ 1 w 1913"/>
                <a:gd name="T23" fmla="*/ 1 h 891"/>
                <a:gd name="T24" fmla="*/ 1 w 1913"/>
                <a:gd name="T25" fmla="*/ 1 h 891"/>
                <a:gd name="T26" fmla="*/ 1 w 1913"/>
                <a:gd name="T27" fmla="*/ 1 h 891"/>
                <a:gd name="T28" fmla="*/ 1 w 1913"/>
                <a:gd name="T29" fmla="*/ 1 h 891"/>
                <a:gd name="T30" fmla="*/ 0 w 1913"/>
                <a:gd name="T31" fmla="*/ 1 h 891"/>
                <a:gd name="T32" fmla="*/ 1 w 1913"/>
                <a:gd name="T33" fmla="*/ 1 h 8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3"/>
                <a:gd name="T52" fmla="*/ 0 h 891"/>
                <a:gd name="T53" fmla="*/ 1913 w 1913"/>
                <a:gd name="T54" fmla="*/ 891 h 8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3" h="891">
                  <a:moveTo>
                    <a:pt x="121" y="503"/>
                  </a:moveTo>
                  <a:lnTo>
                    <a:pt x="267" y="361"/>
                  </a:lnTo>
                  <a:lnTo>
                    <a:pt x="293" y="415"/>
                  </a:lnTo>
                  <a:lnTo>
                    <a:pt x="587" y="172"/>
                  </a:lnTo>
                  <a:lnTo>
                    <a:pt x="596" y="331"/>
                  </a:lnTo>
                  <a:lnTo>
                    <a:pt x="1067" y="0"/>
                  </a:lnTo>
                  <a:lnTo>
                    <a:pt x="1119" y="191"/>
                  </a:lnTo>
                  <a:lnTo>
                    <a:pt x="1913" y="183"/>
                  </a:lnTo>
                  <a:lnTo>
                    <a:pt x="1310" y="505"/>
                  </a:lnTo>
                  <a:lnTo>
                    <a:pt x="1321" y="637"/>
                  </a:lnTo>
                  <a:lnTo>
                    <a:pt x="844" y="684"/>
                  </a:lnTo>
                  <a:lnTo>
                    <a:pt x="867" y="796"/>
                  </a:lnTo>
                  <a:lnTo>
                    <a:pt x="501" y="800"/>
                  </a:lnTo>
                  <a:lnTo>
                    <a:pt x="510" y="891"/>
                  </a:lnTo>
                  <a:lnTo>
                    <a:pt x="224" y="871"/>
                  </a:lnTo>
                  <a:lnTo>
                    <a:pt x="0" y="736"/>
                  </a:lnTo>
                  <a:lnTo>
                    <a:pt x="121" y="50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64">
              <a:extLst>
                <a:ext uri="{FF2B5EF4-FFF2-40B4-BE49-F238E27FC236}">
                  <a16:creationId xmlns:a16="http://schemas.microsoft.com/office/drawing/2014/main" id="{F19FDD17-B942-4FC6-BA03-2DE2616EFC0B}"/>
                </a:ext>
              </a:extLst>
            </p:cNvPr>
            <p:cNvSpPr>
              <a:spLocks/>
            </p:cNvSpPr>
            <p:nvPr/>
          </p:nvSpPr>
          <p:spPr bwMode="auto">
            <a:xfrm>
              <a:off x="2485" y="1230"/>
              <a:ext cx="957" cy="446"/>
            </a:xfrm>
            <a:custGeom>
              <a:avLst/>
              <a:gdLst>
                <a:gd name="T0" fmla="*/ 1 w 1913"/>
                <a:gd name="T1" fmla="*/ 1 h 891"/>
                <a:gd name="T2" fmla="*/ 1 w 1913"/>
                <a:gd name="T3" fmla="*/ 1 h 891"/>
                <a:gd name="T4" fmla="*/ 1 w 1913"/>
                <a:gd name="T5" fmla="*/ 1 h 891"/>
                <a:gd name="T6" fmla="*/ 1 w 1913"/>
                <a:gd name="T7" fmla="*/ 1 h 891"/>
                <a:gd name="T8" fmla="*/ 1 w 1913"/>
                <a:gd name="T9" fmla="*/ 1 h 891"/>
                <a:gd name="T10" fmla="*/ 1 w 1913"/>
                <a:gd name="T11" fmla="*/ 0 h 891"/>
                <a:gd name="T12" fmla="*/ 1 w 1913"/>
                <a:gd name="T13" fmla="*/ 1 h 891"/>
                <a:gd name="T14" fmla="*/ 1 w 1913"/>
                <a:gd name="T15" fmla="*/ 1 h 891"/>
                <a:gd name="T16" fmla="*/ 1 w 1913"/>
                <a:gd name="T17" fmla="*/ 1 h 891"/>
                <a:gd name="T18" fmla="*/ 1 w 1913"/>
                <a:gd name="T19" fmla="*/ 1 h 891"/>
                <a:gd name="T20" fmla="*/ 1 w 1913"/>
                <a:gd name="T21" fmla="*/ 1 h 891"/>
                <a:gd name="T22" fmla="*/ 1 w 1913"/>
                <a:gd name="T23" fmla="*/ 1 h 891"/>
                <a:gd name="T24" fmla="*/ 1 w 1913"/>
                <a:gd name="T25" fmla="*/ 1 h 891"/>
                <a:gd name="T26" fmla="*/ 1 w 1913"/>
                <a:gd name="T27" fmla="*/ 1 h 891"/>
                <a:gd name="T28" fmla="*/ 1 w 1913"/>
                <a:gd name="T29" fmla="*/ 1 h 891"/>
                <a:gd name="T30" fmla="*/ 0 w 1913"/>
                <a:gd name="T31" fmla="*/ 1 h 891"/>
                <a:gd name="T32" fmla="*/ 1 w 1913"/>
                <a:gd name="T33" fmla="*/ 1 h 8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3"/>
                <a:gd name="T52" fmla="*/ 0 h 891"/>
                <a:gd name="T53" fmla="*/ 1913 w 1913"/>
                <a:gd name="T54" fmla="*/ 891 h 8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3" h="891">
                  <a:moveTo>
                    <a:pt x="121" y="503"/>
                  </a:moveTo>
                  <a:lnTo>
                    <a:pt x="267" y="361"/>
                  </a:lnTo>
                  <a:lnTo>
                    <a:pt x="293" y="415"/>
                  </a:lnTo>
                  <a:lnTo>
                    <a:pt x="587" y="172"/>
                  </a:lnTo>
                  <a:lnTo>
                    <a:pt x="596" y="331"/>
                  </a:lnTo>
                  <a:lnTo>
                    <a:pt x="1067" y="0"/>
                  </a:lnTo>
                  <a:lnTo>
                    <a:pt x="1119" y="191"/>
                  </a:lnTo>
                  <a:lnTo>
                    <a:pt x="1913" y="183"/>
                  </a:lnTo>
                  <a:lnTo>
                    <a:pt x="1310" y="505"/>
                  </a:lnTo>
                  <a:lnTo>
                    <a:pt x="1321" y="637"/>
                  </a:lnTo>
                  <a:lnTo>
                    <a:pt x="844" y="684"/>
                  </a:lnTo>
                  <a:lnTo>
                    <a:pt x="867" y="796"/>
                  </a:lnTo>
                  <a:lnTo>
                    <a:pt x="501" y="800"/>
                  </a:lnTo>
                  <a:lnTo>
                    <a:pt x="510" y="891"/>
                  </a:lnTo>
                  <a:lnTo>
                    <a:pt x="224" y="871"/>
                  </a:lnTo>
                  <a:lnTo>
                    <a:pt x="0" y="736"/>
                  </a:lnTo>
                  <a:lnTo>
                    <a:pt x="121" y="503"/>
                  </a:lnTo>
                </a:path>
              </a:pathLst>
            </a:custGeom>
            <a:solidFill>
              <a:srgbClr val="99CC00"/>
            </a:solidFill>
            <a:ln w="3175">
              <a:solidFill>
                <a:srgbClr val="000000"/>
              </a:solidFill>
              <a:round/>
              <a:headEnd/>
              <a:tailEnd/>
            </a:ln>
          </p:spPr>
          <p:txBody>
            <a:bodyPr/>
            <a:lstStyle/>
            <a:p>
              <a:endParaRPr lang="en-US"/>
            </a:p>
          </p:txBody>
        </p:sp>
      </p:grpSp>
      <p:sp>
        <p:nvSpPr>
          <p:cNvPr id="73" name="Rectangle 65">
            <a:extLst>
              <a:ext uri="{FF2B5EF4-FFF2-40B4-BE49-F238E27FC236}">
                <a16:creationId xmlns:a16="http://schemas.microsoft.com/office/drawing/2014/main" id="{9EAD3275-BC06-4BEA-B3A1-B58417F6E39D}"/>
              </a:ext>
            </a:extLst>
          </p:cNvPr>
          <p:cNvSpPr>
            <a:spLocks noChangeArrowheads="1"/>
          </p:cNvSpPr>
          <p:nvPr/>
        </p:nvSpPr>
        <p:spPr bwMode="auto">
          <a:xfrm rot="-720000">
            <a:off x="6680200" y="1624548"/>
            <a:ext cx="893762" cy="215900"/>
          </a:xfrm>
          <a:prstGeom prst="rect">
            <a:avLst/>
          </a:prstGeom>
          <a:noFill/>
          <a:ln w="9525">
            <a:noFill/>
            <a:miter lim="800000"/>
            <a:headEnd/>
            <a:tailEnd/>
          </a:ln>
        </p:spPr>
        <p:txBody>
          <a:bodyPr wrap="none" lIns="0" tIns="0" rIns="0" bIns="0">
            <a:spAutoFit/>
          </a:bodyPr>
          <a:lstStyle/>
          <a:p>
            <a:pPr>
              <a:spcBef>
                <a:spcPct val="50000"/>
              </a:spcBef>
              <a:defRPr/>
            </a:pPr>
            <a:r>
              <a:rPr lang="en-US" sz="1400" dirty="0">
                <a:solidFill>
                  <a:srgbClr val="000000"/>
                </a:solidFill>
                <a:latin typeface="+mn-lt"/>
              </a:rPr>
              <a:t>Horseplay</a:t>
            </a:r>
            <a:endParaRPr lang="en-US" sz="1400" dirty="0">
              <a:latin typeface="+mn-lt"/>
            </a:endParaRPr>
          </a:p>
        </p:txBody>
      </p:sp>
      <p:grpSp>
        <p:nvGrpSpPr>
          <p:cNvPr id="74" name="Group 66">
            <a:extLst>
              <a:ext uri="{FF2B5EF4-FFF2-40B4-BE49-F238E27FC236}">
                <a16:creationId xmlns:a16="http://schemas.microsoft.com/office/drawing/2014/main" id="{5848232F-0707-4644-86D4-31FBE6CC318D}"/>
              </a:ext>
            </a:extLst>
          </p:cNvPr>
          <p:cNvGrpSpPr>
            <a:grpSpLocks/>
          </p:cNvGrpSpPr>
          <p:nvPr/>
        </p:nvGrpSpPr>
        <p:grpSpPr bwMode="auto">
          <a:xfrm>
            <a:off x="3252787" y="2604035"/>
            <a:ext cx="2205038" cy="508000"/>
            <a:chOff x="982" y="2241"/>
            <a:chExt cx="1042" cy="427"/>
          </a:xfrm>
        </p:grpSpPr>
        <p:sp>
          <p:nvSpPr>
            <p:cNvPr id="75" name="Freeform 67">
              <a:extLst>
                <a:ext uri="{FF2B5EF4-FFF2-40B4-BE49-F238E27FC236}">
                  <a16:creationId xmlns:a16="http://schemas.microsoft.com/office/drawing/2014/main" id="{B385FA64-B6E9-4D98-B697-3CC7036D9070}"/>
                </a:ext>
              </a:extLst>
            </p:cNvPr>
            <p:cNvSpPr>
              <a:spLocks/>
            </p:cNvSpPr>
            <p:nvPr/>
          </p:nvSpPr>
          <p:spPr bwMode="auto">
            <a:xfrm>
              <a:off x="982" y="2241"/>
              <a:ext cx="1042" cy="427"/>
            </a:xfrm>
            <a:custGeom>
              <a:avLst/>
              <a:gdLst>
                <a:gd name="T0" fmla="*/ 1 w 2084"/>
                <a:gd name="T1" fmla="*/ 0 h 855"/>
                <a:gd name="T2" fmla="*/ 1 w 2084"/>
                <a:gd name="T3" fmla="*/ 0 h 855"/>
                <a:gd name="T4" fmla="*/ 1 w 2084"/>
                <a:gd name="T5" fmla="*/ 0 h 855"/>
                <a:gd name="T6" fmla="*/ 1 w 2084"/>
                <a:gd name="T7" fmla="*/ 0 h 855"/>
                <a:gd name="T8" fmla="*/ 1 w 2084"/>
                <a:gd name="T9" fmla="*/ 0 h 855"/>
                <a:gd name="T10" fmla="*/ 1 w 2084"/>
                <a:gd name="T11" fmla="*/ 0 h 855"/>
                <a:gd name="T12" fmla="*/ 1 w 2084"/>
                <a:gd name="T13" fmla="*/ 0 h 855"/>
                <a:gd name="T14" fmla="*/ 0 w 2084"/>
                <a:gd name="T15" fmla="*/ 0 h 855"/>
                <a:gd name="T16" fmla="*/ 1 w 2084"/>
                <a:gd name="T17" fmla="*/ 0 h 855"/>
                <a:gd name="T18" fmla="*/ 1 w 2084"/>
                <a:gd name="T19" fmla="*/ 0 h 855"/>
                <a:gd name="T20" fmla="*/ 1 w 2084"/>
                <a:gd name="T21" fmla="*/ 0 h 855"/>
                <a:gd name="T22" fmla="*/ 1 w 2084"/>
                <a:gd name="T23" fmla="*/ 0 h 855"/>
                <a:gd name="T24" fmla="*/ 1 w 2084"/>
                <a:gd name="T25" fmla="*/ 0 h 855"/>
                <a:gd name="T26" fmla="*/ 1 w 2084"/>
                <a:gd name="T27" fmla="*/ 0 h 855"/>
                <a:gd name="T28" fmla="*/ 1 w 2084"/>
                <a:gd name="T29" fmla="*/ 0 h 855"/>
                <a:gd name="T30" fmla="*/ 1 w 2084"/>
                <a:gd name="T31" fmla="*/ 0 h 855"/>
                <a:gd name="T32" fmla="*/ 1 w 2084"/>
                <a:gd name="T33" fmla="*/ 0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4"/>
                <a:gd name="T52" fmla="*/ 0 h 855"/>
                <a:gd name="T53" fmla="*/ 2084 w 2084"/>
                <a:gd name="T54" fmla="*/ 855 h 8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4" h="855">
                  <a:moveTo>
                    <a:pt x="1930" y="418"/>
                  </a:moveTo>
                  <a:lnTo>
                    <a:pt x="1766" y="301"/>
                  </a:lnTo>
                  <a:lnTo>
                    <a:pt x="1725" y="353"/>
                  </a:lnTo>
                  <a:lnTo>
                    <a:pt x="1424" y="155"/>
                  </a:lnTo>
                  <a:lnTo>
                    <a:pt x="1407" y="202"/>
                  </a:lnTo>
                  <a:lnTo>
                    <a:pt x="996" y="0"/>
                  </a:lnTo>
                  <a:lnTo>
                    <a:pt x="983" y="95"/>
                  </a:lnTo>
                  <a:lnTo>
                    <a:pt x="0" y="239"/>
                  </a:lnTo>
                  <a:lnTo>
                    <a:pt x="712" y="577"/>
                  </a:lnTo>
                  <a:lnTo>
                    <a:pt x="725" y="641"/>
                  </a:lnTo>
                  <a:lnTo>
                    <a:pt x="1179" y="629"/>
                  </a:lnTo>
                  <a:lnTo>
                    <a:pt x="1168" y="700"/>
                  </a:lnTo>
                  <a:lnTo>
                    <a:pt x="1613" y="762"/>
                  </a:lnTo>
                  <a:lnTo>
                    <a:pt x="1600" y="855"/>
                  </a:lnTo>
                  <a:lnTo>
                    <a:pt x="1878" y="798"/>
                  </a:lnTo>
                  <a:lnTo>
                    <a:pt x="2084" y="633"/>
                  </a:lnTo>
                  <a:lnTo>
                    <a:pt x="1930" y="41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68">
              <a:extLst>
                <a:ext uri="{FF2B5EF4-FFF2-40B4-BE49-F238E27FC236}">
                  <a16:creationId xmlns:a16="http://schemas.microsoft.com/office/drawing/2014/main" id="{0BC70EB9-E587-4E3F-BFE0-CA2FE9A91E12}"/>
                </a:ext>
              </a:extLst>
            </p:cNvPr>
            <p:cNvSpPr>
              <a:spLocks/>
            </p:cNvSpPr>
            <p:nvPr/>
          </p:nvSpPr>
          <p:spPr bwMode="auto">
            <a:xfrm>
              <a:off x="982" y="2241"/>
              <a:ext cx="1042" cy="427"/>
            </a:xfrm>
            <a:custGeom>
              <a:avLst/>
              <a:gdLst>
                <a:gd name="T0" fmla="*/ 1 w 2084"/>
                <a:gd name="T1" fmla="*/ 0 h 855"/>
                <a:gd name="T2" fmla="*/ 1 w 2084"/>
                <a:gd name="T3" fmla="*/ 0 h 855"/>
                <a:gd name="T4" fmla="*/ 1 w 2084"/>
                <a:gd name="T5" fmla="*/ 0 h 855"/>
                <a:gd name="T6" fmla="*/ 1 w 2084"/>
                <a:gd name="T7" fmla="*/ 0 h 855"/>
                <a:gd name="T8" fmla="*/ 1 w 2084"/>
                <a:gd name="T9" fmla="*/ 0 h 855"/>
                <a:gd name="T10" fmla="*/ 1 w 2084"/>
                <a:gd name="T11" fmla="*/ 0 h 855"/>
                <a:gd name="T12" fmla="*/ 1 w 2084"/>
                <a:gd name="T13" fmla="*/ 0 h 855"/>
                <a:gd name="T14" fmla="*/ 0 w 2084"/>
                <a:gd name="T15" fmla="*/ 0 h 855"/>
                <a:gd name="T16" fmla="*/ 1 w 2084"/>
                <a:gd name="T17" fmla="*/ 0 h 855"/>
                <a:gd name="T18" fmla="*/ 1 w 2084"/>
                <a:gd name="T19" fmla="*/ 0 h 855"/>
                <a:gd name="T20" fmla="*/ 1 w 2084"/>
                <a:gd name="T21" fmla="*/ 0 h 855"/>
                <a:gd name="T22" fmla="*/ 1 w 2084"/>
                <a:gd name="T23" fmla="*/ 0 h 855"/>
                <a:gd name="T24" fmla="*/ 1 w 2084"/>
                <a:gd name="T25" fmla="*/ 0 h 855"/>
                <a:gd name="T26" fmla="*/ 1 w 2084"/>
                <a:gd name="T27" fmla="*/ 0 h 855"/>
                <a:gd name="T28" fmla="*/ 1 w 2084"/>
                <a:gd name="T29" fmla="*/ 0 h 855"/>
                <a:gd name="T30" fmla="*/ 1 w 2084"/>
                <a:gd name="T31" fmla="*/ 0 h 855"/>
                <a:gd name="T32" fmla="*/ 1 w 2084"/>
                <a:gd name="T33" fmla="*/ 0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4"/>
                <a:gd name="T52" fmla="*/ 0 h 855"/>
                <a:gd name="T53" fmla="*/ 2084 w 2084"/>
                <a:gd name="T54" fmla="*/ 855 h 8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4" h="855">
                  <a:moveTo>
                    <a:pt x="1930" y="418"/>
                  </a:moveTo>
                  <a:lnTo>
                    <a:pt x="1766" y="301"/>
                  </a:lnTo>
                  <a:lnTo>
                    <a:pt x="1725" y="353"/>
                  </a:lnTo>
                  <a:lnTo>
                    <a:pt x="1424" y="155"/>
                  </a:lnTo>
                  <a:lnTo>
                    <a:pt x="1407" y="202"/>
                  </a:lnTo>
                  <a:lnTo>
                    <a:pt x="996" y="0"/>
                  </a:lnTo>
                  <a:lnTo>
                    <a:pt x="983" y="95"/>
                  </a:lnTo>
                  <a:lnTo>
                    <a:pt x="0" y="239"/>
                  </a:lnTo>
                  <a:lnTo>
                    <a:pt x="712" y="577"/>
                  </a:lnTo>
                  <a:lnTo>
                    <a:pt x="725" y="641"/>
                  </a:lnTo>
                  <a:lnTo>
                    <a:pt x="1179" y="629"/>
                  </a:lnTo>
                  <a:lnTo>
                    <a:pt x="1168" y="700"/>
                  </a:lnTo>
                  <a:lnTo>
                    <a:pt x="1613" y="762"/>
                  </a:lnTo>
                  <a:lnTo>
                    <a:pt x="1600" y="855"/>
                  </a:lnTo>
                  <a:lnTo>
                    <a:pt x="1878" y="798"/>
                  </a:lnTo>
                  <a:lnTo>
                    <a:pt x="2084" y="633"/>
                  </a:lnTo>
                  <a:lnTo>
                    <a:pt x="1930" y="418"/>
                  </a:lnTo>
                </a:path>
              </a:pathLst>
            </a:custGeom>
            <a:solidFill>
              <a:srgbClr val="808000"/>
            </a:solidFill>
            <a:ln w="3175">
              <a:solidFill>
                <a:srgbClr val="000000"/>
              </a:solidFill>
              <a:round/>
              <a:headEnd/>
              <a:tailEnd/>
            </a:ln>
          </p:spPr>
          <p:txBody>
            <a:bodyPr/>
            <a:lstStyle/>
            <a:p>
              <a:endParaRPr lang="en-US"/>
            </a:p>
          </p:txBody>
        </p:sp>
      </p:grpSp>
      <p:grpSp>
        <p:nvGrpSpPr>
          <p:cNvPr id="77" name="Group 69">
            <a:extLst>
              <a:ext uri="{FF2B5EF4-FFF2-40B4-BE49-F238E27FC236}">
                <a16:creationId xmlns:a16="http://schemas.microsoft.com/office/drawing/2014/main" id="{77B332BF-487F-46DC-9F47-47EAB27F0F76}"/>
              </a:ext>
            </a:extLst>
          </p:cNvPr>
          <p:cNvGrpSpPr>
            <a:grpSpLocks/>
          </p:cNvGrpSpPr>
          <p:nvPr/>
        </p:nvGrpSpPr>
        <p:grpSpPr bwMode="auto">
          <a:xfrm>
            <a:off x="3176587" y="3670835"/>
            <a:ext cx="2143125" cy="612775"/>
            <a:chOff x="925" y="3074"/>
            <a:chExt cx="1013" cy="514"/>
          </a:xfrm>
        </p:grpSpPr>
        <p:sp>
          <p:nvSpPr>
            <p:cNvPr id="78" name="Freeform 70">
              <a:extLst>
                <a:ext uri="{FF2B5EF4-FFF2-40B4-BE49-F238E27FC236}">
                  <a16:creationId xmlns:a16="http://schemas.microsoft.com/office/drawing/2014/main" id="{72B78BFB-1FD7-48F7-91C0-96531D00A72E}"/>
                </a:ext>
              </a:extLst>
            </p:cNvPr>
            <p:cNvSpPr>
              <a:spLocks/>
            </p:cNvSpPr>
            <p:nvPr/>
          </p:nvSpPr>
          <p:spPr bwMode="auto">
            <a:xfrm>
              <a:off x="925" y="3074"/>
              <a:ext cx="1013" cy="514"/>
            </a:xfrm>
            <a:custGeom>
              <a:avLst/>
              <a:gdLst>
                <a:gd name="T0" fmla="*/ 1 w 2026"/>
                <a:gd name="T1" fmla="*/ 1 h 1027"/>
                <a:gd name="T2" fmla="*/ 1 w 2026"/>
                <a:gd name="T3" fmla="*/ 1 h 1027"/>
                <a:gd name="T4" fmla="*/ 1 w 2026"/>
                <a:gd name="T5" fmla="*/ 1 h 1027"/>
                <a:gd name="T6" fmla="*/ 1 w 2026"/>
                <a:gd name="T7" fmla="*/ 1 h 1027"/>
                <a:gd name="T8" fmla="*/ 1 w 2026"/>
                <a:gd name="T9" fmla="*/ 1 h 1027"/>
                <a:gd name="T10" fmla="*/ 1 w 2026"/>
                <a:gd name="T11" fmla="*/ 1 h 1027"/>
                <a:gd name="T12" fmla="*/ 1 w 2026"/>
                <a:gd name="T13" fmla="*/ 1 h 1027"/>
                <a:gd name="T14" fmla="*/ 1 w 2026"/>
                <a:gd name="T15" fmla="*/ 1 h 1027"/>
                <a:gd name="T16" fmla="*/ 0 w 2026"/>
                <a:gd name="T17" fmla="*/ 1 h 1027"/>
                <a:gd name="T18" fmla="*/ 1 w 2026"/>
                <a:gd name="T19" fmla="*/ 1 h 1027"/>
                <a:gd name="T20" fmla="*/ 1 w 2026"/>
                <a:gd name="T21" fmla="*/ 1 h 1027"/>
                <a:gd name="T22" fmla="*/ 1 w 2026"/>
                <a:gd name="T23" fmla="*/ 1 h 1027"/>
                <a:gd name="T24" fmla="*/ 1 w 2026"/>
                <a:gd name="T25" fmla="*/ 1 h 1027"/>
                <a:gd name="T26" fmla="*/ 1 w 2026"/>
                <a:gd name="T27" fmla="*/ 1 h 1027"/>
                <a:gd name="T28" fmla="*/ 1 w 2026"/>
                <a:gd name="T29" fmla="*/ 0 h 1027"/>
                <a:gd name="T30" fmla="*/ 1 w 2026"/>
                <a:gd name="T31" fmla="*/ 1 h 1027"/>
                <a:gd name="T32" fmla="*/ 1 w 2026"/>
                <a:gd name="T33" fmla="*/ 1 h 1027"/>
                <a:gd name="T34" fmla="*/ 1 w 2026"/>
                <a:gd name="T35" fmla="*/ 1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6"/>
                <a:gd name="T55" fmla="*/ 0 h 1027"/>
                <a:gd name="T56" fmla="*/ 2026 w 2026"/>
                <a:gd name="T57" fmla="*/ 1027 h 10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6" h="1027">
                  <a:moveTo>
                    <a:pt x="1887" y="551"/>
                  </a:moveTo>
                  <a:lnTo>
                    <a:pt x="1747" y="777"/>
                  </a:lnTo>
                  <a:lnTo>
                    <a:pt x="1747" y="646"/>
                  </a:lnTo>
                  <a:lnTo>
                    <a:pt x="1671" y="706"/>
                  </a:lnTo>
                  <a:lnTo>
                    <a:pt x="1488" y="863"/>
                  </a:lnTo>
                  <a:lnTo>
                    <a:pt x="1424" y="706"/>
                  </a:lnTo>
                  <a:lnTo>
                    <a:pt x="1069" y="1027"/>
                  </a:lnTo>
                  <a:lnTo>
                    <a:pt x="824" y="743"/>
                  </a:lnTo>
                  <a:lnTo>
                    <a:pt x="0" y="773"/>
                  </a:lnTo>
                  <a:lnTo>
                    <a:pt x="662" y="340"/>
                  </a:lnTo>
                  <a:lnTo>
                    <a:pt x="1060" y="60"/>
                  </a:lnTo>
                  <a:lnTo>
                    <a:pt x="1304" y="168"/>
                  </a:lnTo>
                  <a:lnTo>
                    <a:pt x="1321" y="11"/>
                  </a:lnTo>
                  <a:lnTo>
                    <a:pt x="1626" y="132"/>
                  </a:lnTo>
                  <a:lnTo>
                    <a:pt x="1686" y="0"/>
                  </a:lnTo>
                  <a:lnTo>
                    <a:pt x="1887" y="168"/>
                  </a:lnTo>
                  <a:lnTo>
                    <a:pt x="2026" y="358"/>
                  </a:lnTo>
                  <a:lnTo>
                    <a:pt x="1887" y="55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1">
              <a:extLst>
                <a:ext uri="{FF2B5EF4-FFF2-40B4-BE49-F238E27FC236}">
                  <a16:creationId xmlns:a16="http://schemas.microsoft.com/office/drawing/2014/main" id="{A9D969FC-2344-4813-BCDC-B6FD5417EE96}"/>
                </a:ext>
              </a:extLst>
            </p:cNvPr>
            <p:cNvSpPr>
              <a:spLocks/>
            </p:cNvSpPr>
            <p:nvPr/>
          </p:nvSpPr>
          <p:spPr bwMode="auto">
            <a:xfrm>
              <a:off x="925" y="3074"/>
              <a:ext cx="1013" cy="514"/>
            </a:xfrm>
            <a:custGeom>
              <a:avLst/>
              <a:gdLst>
                <a:gd name="T0" fmla="*/ 1 w 2026"/>
                <a:gd name="T1" fmla="*/ 1 h 1027"/>
                <a:gd name="T2" fmla="*/ 1 w 2026"/>
                <a:gd name="T3" fmla="*/ 1 h 1027"/>
                <a:gd name="T4" fmla="*/ 1 w 2026"/>
                <a:gd name="T5" fmla="*/ 1 h 1027"/>
                <a:gd name="T6" fmla="*/ 1 w 2026"/>
                <a:gd name="T7" fmla="*/ 1 h 1027"/>
                <a:gd name="T8" fmla="*/ 1 w 2026"/>
                <a:gd name="T9" fmla="*/ 1 h 1027"/>
                <a:gd name="T10" fmla="*/ 1 w 2026"/>
                <a:gd name="T11" fmla="*/ 1 h 1027"/>
                <a:gd name="T12" fmla="*/ 1 w 2026"/>
                <a:gd name="T13" fmla="*/ 1 h 1027"/>
                <a:gd name="T14" fmla="*/ 1 w 2026"/>
                <a:gd name="T15" fmla="*/ 1 h 1027"/>
                <a:gd name="T16" fmla="*/ 0 w 2026"/>
                <a:gd name="T17" fmla="*/ 1 h 1027"/>
                <a:gd name="T18" fmla="*/ 1 w 2026"/>
                <a:gd name="T19" fmla="*/ 1 h 1027"/>
                <a:gd name="T20" fmla="*/ 1 w 2026"/>
                <a:gd name="T21" fmla="*/ 1 h 1027"/>
                <a:gd name="T22" fmla="*/ 1 w 2026"/>
                <a:gd name="T23" fmla="*/ 1 h 1027"/>
                <a:gd name="T24" fmla="*/ 1 w 2026"/>
                <a:gd name="T25" fmla="*/ 1 h 1027"/>
                <a:gd name="T26" fmla="*/ 1 w 2026"/>
                <a:gd name="T27" fmla="*/ 1 h 1027"/>
                <a:gd name="T28" fmla="*/ 1 w 2026"/>
                <a:gd name="T29" fmla="*/ 0 h 1027"/>
                <a:gd name="T30" fmla="*/ 1 w 2026"/>
                <a:gd name="T31" fmla="*/ 1 h 1027"/>
                <a:gd name="T32" fmla="*/ 1 w 2026"/>
                <a:gd name="T33" fmla="*/ 1 h 1027"/>
                <a:gd name="T34" fmla="*/ 1 w 2026"/>
                <a:gd name="T35" fmla="*/ 1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6"/>
                <a:gd name="T55" fmla="*/ 0 h 1027"/>
                <a:gd name="T56" fmla="*/ 2026 w 2026"/>
                <a:gd name="T57" fmla="*/ 1027 h 10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6" h="1027">
                  <a:moveTo>
                    <a:pt x="1887" y="551"/>
                  </a:moveTo>
                  <a:lnTo>
                    <a:pt x="1747" y="777"/>
                  </a:lnTo>
                  <a:lnTo>
                    <a:pt x="1747" y="646"/>
                  </a:lnTo>
                  <a:lnTo>
                    <a:pt x="1671" y="706"/>
                  </a:lnTo>
                  <a:lnTo>
                    <a:pt x="1488" y="863"/>
                  </a:lnTo>
                  <a:lnTo>
                    <a:pt x="1424" y="706"/>
                  </a:lnTo>
                  <a:lnTo>
                    <a:pt x="1069" y="1027"/>
                  </a:lnTo>
                  <a:lnTo>
                    <a:pt x="824" y="743"/>
                  </a:lnTo>
                  <a:lnTo>
                    <a:pt x="0" y="773"/>
                  </a:lnTo>
                  <a:lnTo>
                    <a:pt x="662" y="340"/>
                  </a:lnTo>
                  <a:lnTo>
                    <a:pt x="1060" y="60"/>
                  </a:lnTo>
                  <a:lnTo>
                    <a:pt x="1304" y="168"/>
                  </a:lnTo>
                  <a:lnTo>
                    <a:pt x="1321" y="11"/>
                  </a:lnTo>
                  <a:lnTo>
                    <a:pt x="1626" y="132"/>
                  </a:lnTo>
                  <a:lnTo>
                    <a:pt x="1686" y="0"/>
                  </a:lnTo>
                  <a:lnTo>
                    <a:pt x="1887" y="168"/>
                  </a:lnTo>
                  <a:lnTo>
                    <a:pt x="2026" y="358"/>
                  </a:lnTo>
                  <a:lnTo>
                    <a:pt x="1887" y="551"/>
                  </a:lnTo>
                </a:path>
              </a:pathLst>
            </a:custGeom>
            <a:solidFill>
              <a:srgbClr val="808000"/>
            </a:solidFill>
            <a:ln w="3175">
              <a:solidFill>
                <a:srgbClr val="000000"/>
              </a:solidFill>
              <a:round/>
              <a:headEnd/>
              <a:tailEnd/>
            </a:ln>
          </p:spPr>
          <p:txBody>
            <a:bodyPr/>
            <a:lstStyle/>
            <a:p>
              <a:endParaRPr lang="en-US"/>
            </a:p>
          </p:txBody>
        </p:sp>
      </p:grpSp>
      <p:grpSp>
        <p:nvGrpSpPr>
          <p:cNvPr id="80" name="Group 72">
            <a:extLst>
              <a:ext uri="{FF2B5EF4-FFF2-40B4-BE49-F238E27FC236}">
                <a16:creationId xmlns:a16="http://schemas.microsoft.com/office/drawing/2014/main" id="{0C64CD3E-60AB-4E25-BCA0-6C4AC0A186D1}"/>
              </a:ext>
            </a:extLst>
          </p:cNvPr>
          <p:cNvGrpSpPr>
            <a:grpSpLocks/>
          </p:cNvGrpSpPr>
          <p:nvPr/>
        </p:nvGrpSpPr>
        <p:grpSpPr bwMode="auto">
          <a:xfrm>
            <a:off x="3328987" y="2985035"/>
            <a:ext cx="2160588" cy="490538"/>
            <a:chOff x="995" y="2499"/>
            <a:chExt cx="1021" cy="412"/>
          </a:xfrm>
        </p:grpSpPr>
        <p:sp>
          <p:nvSpPr>
            <p:cNvPr id="81" name="Freeform 73">
              <a:extLst>
                <a:ext uri="{FF2B5EF4-FFF2-40B4-BE49-F238E27FC236}">
                  <a16:creationId xmlns:a16="http://schemas.microsoft.com/office/drawing/2014/main" id="{ABDD5675-600C-465F-B079-EC58AFF3FD35}"/>
                </a:ext>
              </a:extLst>
            </p:cNvPr>
            <p:cNvSpPr>
              <a:spLocks/>
            </p:cNvSpPr>
            <p:nvPr/>
          </p:nvSpPr>
          <p:spPr bwMode="auto">
            <a:xfrm>
              <a:off x="995" y="2499"/>
              <a:ext cx="1021" cy="412"/>
            </a:xfrm>
            <a:custGeom>
              <a:avLst/>
              <a:gdLst>
                <a:gd name="T0" fmla="*/ 0 w 2043"/>
                <a:gd name="T1" fmla="*/ 1 h 824"/>
                <a:gd name="T2" fmla="*/ 0 w 2043"/>
                <a:gd name="T3" fmla="*/ 1 h 824"/>
                <a:gd name="T4" fmla="*/ 0 w 2043"/>
                <a:gd name="T5" fmla="*/ 1 h 824"/>
                <a:gd name="T6" fmla="*/ 0 w 2043"/>
                <a:gd name="T7" fmla="*/ 1 h 824"/>
                <a:gd name="T8" fmla="*/ 0 w 2043"/>
                <a:gd name="T9" fmla="*/ 1 h 824"/>
                <a:gd name="T10" fmla="*/ 0 w 2043"/>
                <a:gd name="T11" fmla="*/ 0 h 824"/>
                <a:gd name="T12" fmla="*/ 0 w 2043"/>
                <a:gd name="T13" fmla="*/ 1 h 824"/>
                <a:gd name="T14" fmla="*/ 0 w 2043"/>
                <a:gd name="T15" fmla="*/ 1 h 824"/>
                <a:gd name="T16" fmla="*/ 0 w 2043"/>
                <a:gd name="T17" fmla="*/ 1 h 824"/>
                <a:gd name="T18" fmla="*/ 0 w 2043"/>
                <a:gd name="T19" fmla="*/ 1 h 824"/>
                <a:gd name="T20" fmla="*/ 0 w 2043"/>
                <a:gd name="T21" fmla="*/ 1 h 824"/>
                <a:gd name="T22" fmla="*/ 0 w 2043"/>
                <a:gd name="T23" fmla="*/ 1 h 824"/>
                <a:gd name="T24" fmla="*/ 0 w 2043"/>
                <a:gd name="T25" fmla="*/ 1 h 824"/>
                <a:gd name="T26" fmla="*/ 0 w 2043"/>
                <a:gd name="T27" fmla="*/ 1 h 824"/>
                <a:gd name="T28" fmla="*/ 0 w 2043"/>
                <a:gd name="T29" fmla="*/ 1 h 824"/>
                <a:gd name="T30" fmla="*/ 0 w 2043"/>
                <a:gd name="T31" fmla="*/ 1 h 824"/>
                <a:gd name="T32" fmla="*/ 0 w 2043"/>
                <a:gd name="T33" fmla="*/ 1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824"/>
                <a:gd name="T53" fmla="*/ 2043 w 2043"/>
                <a:gd name="T54" fmla="*/ 824 h 8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824">
                  <a:moveTo>
                    <a:pt x="1914" y="370"/>
                  </a:moveTo>
                  <a:lnTo>
                    <a:pt x="1777" y="260"/>
                  </a:lnTo>
                  <a:lnTo>
                    <a:pt x="1751" y="318"/>
                  </a:lnTo>
                  <a:lnTo>
                    <a:pt x="1490" y="135"/>
                  </a:lnTo>
                  <a:lnTo>
                    <a:pt x="1456" y="180"/>
                  </a:lnTo>
                  <a:lnTo>
                    <a:pt x="1127" y="0"/>
                  </a:lnTo>
                  <a:lnTo>
                    <a:pt x="1084" y="56"/>
                  </a:lnTo>
                  <a:lnTo>
                    <a:pt x="0" y="307"/>
                  </a:lnTo>
                  <a:lnTo>
                    <a:pt x="809" y="548"/>
                  </a:lnTo>
                  <a:lnTo>
                    <a:pt x="871" y="673"/>
                  </a:lnTo>
                  <a:lnTo>
                    <a:pt x="1280" y="619"/>
                  </a:lnTo>
                  <a:lnTo>
                    <a:pt x="1280" y="691"/>
                  </a:lnTo>
                  <a:lnTo>
                    <a:pt x="1633" y="738"/>
                  </a:lnTo>
                  <a:lnTo>
                    <a:pt x="1643" y="824"/>
                  </a:lnTo>
                  <a:lnTo>
                    <a:pt x="1875" y="751"/>
                  </a:lnTo>
                  <a:lnTo>
                    <a:pt x="2043" y="576"/>
                  </a:lnTo>
                  <a:lnTo>
                    <a:pt x="1914" y="37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74">
              <a:extLst>
                <a:ext uri="{FF2B5EF4-FFF2-40B4-BE49-F238E27FC236}">
                  <a16:creationId xmlns:a16="http://schemas.microsoft.com/office/drawing/2014/main" id="{AF9B6159-57B6-400B-B9CB-E19DE962C5E9}"/>
                </a:ext>
              </a:extLst>
            </p:cNvPr>
            <p:cNvSpPr>
              <a:spLocks/>
            </p:cNvSpPr>
            <p:nvPr/>
          </p:nvSpPr>
          <p:spPr bwMode="auto">
            <a:xfrm>
              <a:off x="995" y="2499"/>
              <a:ext cx="1021" cy="412"/>
            </a:xfrm>
            <a:custGeom>
              <a:avLst/>
              <a:gdLst>
                <a:gd name="T0" fmla="*/ 0 w 2043"/>
                <a:gd name="T1" fmla="*/ 1 h 824"/>
                <a:gd name="T2" fmla="*/ 0 w 2043"/>
                <a:gd name="T3" fmla="*/ 1 h 824"/>
                <a:gd name="T4" fmla="*/ 0 w 2043"/>
                <a:gd name="T5" fmla="*/ 1 h 824"/>
                <a:gd name="T6" fmla="*/ 0 w 2043"/>
                <a:gd name="T7" fmla="*/ 1 h 824"/>
                <a:gd name="T8" fmla="*/ 0 w 2043"/>
                <a:gd name="T9" fmla="*/ 1 h 824"/>
                <a:gd name="T10" fmla="*/ 0 w 2043"/>
                <a:gd name="T11" fmla="*/ 0 h 824"/>
                <a:gd name="T12" fmla="*/ 0 w 2043"/>
                <a:gd name="T13" fmla="*/ 1 h 824"/>
                <a:gd name="T14" fmla="*/ 0 w 2043"/>
                <a:gd name="T15" fmla="*/ 1 h 824"/>
                <a:gd name="T16" fmla="*/ 0 w 2043"/>
                <a:gd name="T17" fmla="*/ 1 h 824"/>
                <a:gd name="T18" fmla="*/ 0 w 2043"/>
                <a:gd name="T19" fmla="*/ 1 h 824"/>
                <a:gd name="T20" fmla="*/ 0 w 2043"/>
                <a:gd name="T21" fmla="*/ 1 h 824"/>
                <a:gd name="T22" fmla="*/ 0 w 2043"/>
                <a:gd name="T23" fmla="*/ 1 h 824"/>
                <a:gd name="T24" fmla="*/ 0 w 2043"/>
                <a:gd name="T25" fmla="*/ 1 h 824"/>
                <a:gd name="T26" fmla="*/ 0 w 2043"/>
                <a:gd name="T27" fmla="*/ 1 h 824"/>
                <a:gd name="T28" fmla="*/ 0 w 2043"/>
                <a:gd name="T29" fmla="*/ 1 h 824"/>
                <a:gd name="T30" fmla="*/ 0 w 2043"/>
                <a:gd name="T31" fmla="*/ 1 h 824"/>
                <a:gd name="T32" fmla="*/ 0 w 2043"/>
                <a:gd name="T33" fmla="*/ 1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824"/>
                <a:gd name="T53" fmla="*/ 2043 w 2043"/>
                <a:gd name="T54" fmla="*/ 824 h 8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824">
                  <a:moveTo>
                    <a:pt x="1914" y="370"/>
                  </a:moveTo>
                  <a:lnTo>
                    <a:pt x="1777" y="260"/>
                  </a:lnTo>
                  <a:lnTo>
                    <a:pt x="1751" y="318"/>
                  </a:lnTo>
                  <a:lnTo>
                    <a:pt x="1490" y="135"/>
                  </a:lnTo>
                  <a:lnTo>
                    <a:pt x="1456" y="180"/>
                  </a:lnTo>
                  <a:lnTo>
                    <a:pt x="1127" y="0"/>
                  </a:lnTo>
                  <a:lnTo>
                    <a:pt x="1084" y="56"/>
                  </a:lnTo>
                  <a:lnTo>
                    <a:pt x="0" y="307"/>
                  </a:lnTo>
                  <a:lnTo>
                    <a:pt x="809" y="548"/>
                  </a:lnTo>
                  <a:lnTo>
                    <a:pt x="871" y="673"/>
                  </a:lnTo>
                  <a:lnTo>
                    <a:pt x="1280" y="619"/>
                  </a:lnTo>
                  <a:lnTo>
                    <a:pt x="1280" y="691"/>
                  </a:lnTo>
                  <a:lnTo>
                    <a:pt x="1633" y="738"/>
                  </a:lnTo>
                  <a:lnTo>
                    <a:pt x="1643" y="824"/>
                  </a:lnTo>
                  <a:lnTo>
                    <a:pt x="1875" y="751"/>
                  </a:lnTo>
                  <a:lnTo>
                    <a:pt x="2043" y="576"/>
                  </a:lnTo>
                  <a:lnTo>
                    <a:pt x="1914" y="370"/>
                  </a:lnTo>
                </a:path>
              </a:pathLst>
            </a:custGeom>
            <a:solidFill>
              <a:srgbClr val="808000"/>
            </a:solidFill>
            <a:ln w="3175">
              <a:solidFill>
                <a:srgbClr val="000000"/>
              </a:solidFill>
              <a:round/>
              <a:headEnd/>
              <a:tailEnd/>
            </a:ln>
          </p:spPr>
          <p:txBody>
            <a:bodyPr/>
            <a:lstStyle/>
            <a:p>
              <a:endParaRPr lang="en-US"/>
            </a:p>
          </p:txBody>
        </p:sp>
      </p:grpSp>
      <p:sp>
        <p:nvSpPr>
          <p:cNvPr id="83" name="Rectangle 75">
            <a:extLst>
              <a:ext uri="{FF2B5EF4-FFF2-40B4-BE49-F238E27FC236}">
                <a16:creationId xmlns:a16="http://schemas.microsoft.com/office/drawing/2014/main" id="{B0E0DF7D-72A8-4254-845F-AA501E050E7B}"/>
              </a:ext>
            </a:extLst>
          </p:cNvPr>
          <p:cNvSpPr>
            <a:spLocks noChangeArrowheads="1"/>
          </p:cNvSpPr>
          <p:nvPr/>
        </p:nvSpPr>
        <p:spPr bwMode="auto">
          <a:xfrm rot="240000">
            <a:off x="6632575" y="3859748"/>
            <a:ext cx="1020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a:solidFill>
                  <a:srgbClr val="000000"/>
                </a:solidFill>
                <a:latin typeface="Verdana" pitchFamily="34" charset="0"/>
              </a:rPr>
              <a:t>Fail to train</a:t>
            </a:r>
            <a:endParaRPr lang="en-US" sz="1400">
              <a:latin typeface="Verdana" pitchFamily="34" charset="0"/>
            </a:endParaRPr>
          </a:p>
        </p:txBody>
      </p:sp>
      <p:sp>
        <p:nvSpPr>
          <p:cNvPr id="84" name="Rectangle 76">
            <a:extLst>
              <a:ext uri="{FF2B5EF4-FFF2-40B4-BE49-F238E27FC236}">
                <a16:creationId xmlns:a16="http://schemas.microsoft.com/office/drawing/2014/main" id="{63EA17BE-CC2B-4927-ABF7-630451356D8B}"/>
              </a:ext>
            </a:extLst>
          </p:cNvPr>
          <p:cNvSpPr>
            <a:spLocks noChangeArrowheads="1"/>
          </p:cNvSpPr>
          <p:nvPr/>
        </p:nvSpPr>
        <p:spPr bwMode="auto">
          <a:xfrm rot="-180000">
            <a:off x="3760787" y="3856573"/>
            <a:ext cx="13700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a:solidFill>
                  <a:srgbClr val="000000"/>
                </a:solidFill>
                <a:latin typeface="Verdana" pitchFamily="34" charset="0"/>
              </a:rPr>
              <a:t>Too much work</a:t>
            </a:r>
            <a:endParaRPr lang="en-US" sz="1400">
              <a:latin typeface="Verdana" pitchFamily="34" charset="0"/>
            </a:endParaRPr>
          </a:p>
        </p:txBody>
      </p:sp>
      <p:sp>
        <p:nvSpPr>
          <p:cNvPr id="85" name="Rectangle 77">
            <a:extLst>
              <a:ext uri="{FF2B5EF4-FFF2-40B4-BE49-F238E27FC236}">
                <a16:creationId xmlns:a16="http://schemas.microsoft.com/office/drawing/2014/main" id="{3CA98114-279A-46B2-AD81-9172F456C21E}"/>
              </a:ext>
            </a:extLst>
          </p:cNvPr>
          <p:cNvSpPr>
            <a:spLocks noChangeArrowheads="1"/>
          </p:cNvSpPr>
          <p:nvPr/>
        </p:nvSpPr>
        <p:spPr bwMode="auto">
          <a:xfrm rot="494798">
            <a:off x="3927475" y="2769135"/>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a:solidFill>
                  <a:srgbClr val="000000"/>
                </a:solidFill>
                <a:latin typeface="Verdana" pitchFamily="34" charset="0"/>
              </a:rPr>
              <a:t>Defective  PPE</a:t>
            </a:r>
            <a:endParaRPr lang="en-US" sz="1400">
              <a:latin typeface="Verdana" pitchFamily="34" charset="0"/>
            </a:endParaRPr>
          </a:p>
        </p:txBody>
      </p:sp>
      <p:sp>
        <p:nvSpPr>
          <p:cNvPr id="86" name="Rectangle 78">
            <a:extLst>
              <a:ext uri="{FF2B5EF4-FFF2-40B4-BE49-F238E27FC236}">
                <a16:creationId xmlns:a16="http://schemas.microsoft.com/office/drawing/2014/main" id="{0D6AE30F-C302-4D8E-BF2C-CB931E69C153}"/>
              </a:ext>
            </a:extLst>
          </p:cNvPr>
          <p:cNvSpPr>
            <a:spLocks noChangeArrowheads="1"/>
          </p:cNvSpPr>
          <p:nvPr/>
        </p:nvSpPr>
        <p:spPr bwMode="auto">
          <a:xfrm rot="-510560">
            <a:off x="6500812" y="2746910"/>
            <a:ext cx="1495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a:solidFill>
                  <a:srgbClr val="000000"/>
                </a:solidFill>
                <a:latin typeface="Verdana" pitchFamily="34" charset="0"/>
              </a:rPr>
              <a:t>Fail to report injury</a:t>
            </a:r>
            <a:endParaRPr lang="en-US" sz="1200">
              <a:latin typeface="Verdana" pitchFamily="34" charset="0"/>
            </a:endParaRPr>
          </a:p>
        </p:txBody>
      </p:sp>
      <p:sp>
        <p:nvSpPr>
          <p:cNvPr id="87" name="Freeform 79">
            <a:extLst>
              <a:ext uri="{FF2B5EF4-FFF2-40B4-BE49-F238E27FC236}">
                <a16:creationId xmlns:a16="http://schemas.microsoft.com/office/drawing/2014/main" id="{0FC39B5E-1B2A-433E-B5E4-3ED80570BAEB}"/>
              </a:ext>
            </a:extLst>
          </p:cNvPr>
          <p:cNvSpPr>
            <a:spLocks/>
          </p:cNvSpPr>
          <p:nvPr/>
        </p:nvSpPr>
        <p:spPr bwMode="auto">
          <a:xfrm>
            <a:off x="5716587" y="4128035"/>
            <a:ext cx="317500" cy="1838368"/>
          </a:xfrm>
          <a:custGeom>
            <a:avLst/>
            <a:gdLst>
              <a:gd name="T0" fmla="*/ 2147483647 w 301"/>
              <a:gd name="T1" fmla="*/ 2147483647 h 3586"/>
              <a:gd name="T2" fmla="*/ 2147483647 w 301"/>
              <a:gd name="T3" fmla="*/ 2147483647 h 3586"/>
              <a:gd name="T4" fmla="*/ 2147483647 w 301"/>
              <a:gd name="T5" fmla="*/ 2147483647 h 3586"/>
              <a:gd name="T6" fmla="*/ 2147483647 w 301"/>
              <a:gd name="T7" fmla="*/ 2147483647 h 3586"/>
              <a:gd name="T8" fmla="*/ 2147483647 w 301"/>
              <a:gd name="T9" fmla="*/ 2147483647 h 3586"/>
              <a:gd name="T10" fmla="*/ 2147483647 w 301"/>
              <a:gd name="T11" fmla="*/ 2147483647 h 3586"/>
              <a:gd name="T12" fmla="*/ 2147483647 w 301"/>
              <a:gd name="T13" fmla="*/ 2147483647 h 3586"/>
              <a:gd name="T14" fmla="*/ 2147483647 w 301"/>
              <a:gd name="T15" fmla="*/ 2147483647 h 3586"/>
              <a:gd name="T16" fmla="*/ 2147483647 w 301"/>
              <a:gd name="T17" fmla="*/ 2147483647 h 3586"/>
              <a:gd name="T18" fmla="*/ 2147483647 w 301"/>
              <a:gd name="T19" fmla="*/ 2147483647 h 3586"/>
              <a:gd name="T20" fmla="*/ 2147483647 w 301"/>
              <a:gd name="T21" fmla="*/ 2147483647 h 3586"/>
              <a:gd name="T22" fmla="*/ 2147483647 w 301"/>
              <a:gd name="T23" fmla="*/ 2147483647 h 3586"/>
              <a:gd name="T24" fmla="*/ 2147483647 w 301"/>
              <a:gd name="T25" fmla="*/ 2147483647 h 3586"/>
              <a:gd name="T26" fmla="*/ 2147483647 w 301"/>
              <a:gd name="T27" fmla="*/ 2147483647 h 3586"/>
              <a:gd name="T28" fmla="*/ 2147483647 w 301"/>
              <a:gd name="T29" fmla="*/ 2147483647 h 3586"/>
              <a:gd name="T30" fmla="*/ 2147483647 w 301"/>
              <a:gd name="T31" fmla="*/ 2147483647 h 3586"/>
              <a:gd name="T32" fmla="*/ 2147483647 w 301"/>
              <a:gd name="T33" fmla="*/ 2147483647 h 3586"/>
              <a:gd name="T34" fmla="*/ 2147483647 w 301"/>
              <a:gd name="T35" fmla="*/ 2147483647 h 3586"/>
              <a:gd name="T36" fmla="*/ 2147483647 w 301"/>
              <a:gd name="T37" fmla="*/ 2147483647 h 3586"/>
              <a:gd name="T38" fmla="*/ 2147483647 w 301"/>
              <a:gd name="T39" fmla="*/ 2147483647 h 3586"/>
              <a:gd name="T40" fmla="*/ 2147483647 w 301"/>
              <a:gd name="T41" fmla="*/ 2147483647 h 3586"/>
              <a:gd name="T42" fmla="*/ 2147483647 w 301"/>
              <a:gd name="T43" fmla="*/ 2147483647 h 3586"/>
              <a:gd name="T44" fmla="*/ 2147483647 w 301"/>
              <a:gd name="T45" fmla="*/ 2147483647 h 3586"/>
              <a:gd name="T46" fmla="*/ 2147483647 w 301"/>
              <a:gd name="T47" fmla="*/ 2147483647 h 3586"/>
              <a:gd name="T48" fmla="*/ 2147483647 w 301"/>
              <a:gd name="T49" fmla="*/ 2147483647 h 3586"/>
              <a:gd name="T50" fmla="*/ 2147483647 w 301"/>
              <a:gd name="T51" fmla="*/ 2147483647 h 3586"/>
              <a:gd name="T52" fmla="*/ 2147483647 w 301"/>
              <a:gd name="T53" fmla="*/ 2147483647 h 3586"/>
              <a:gd name="T54" fmla="*/ 2147483647 w 301"/>
              <a:gd name="T55" fmla="*/ 2147483647 h 3586"/>
              <a:gd name="T56" fmla="*/ 2147483647 w 301"/>
              <a:gd name="T57" fmla="*/ 2147483647 h 3586"/>
              <a:gd name="T58" fmla="*/ 2147483647 w 301"/>
              <a:gd name="T59" fmla="*/ 2147483647 h 3586"/>
              <a:gd name="T60" fmla="*/ 2147483647 w 301"/>
              <a:gd name="T61" fmla="*/ 2147483647 h 3586"/>
              <a:gd name="T62" fmla="*/ 2147483647 w 301"/>
              <a:gd name="T63" fmla="*/ 2147483647 h 3586"/>
              <a:gd name="T64" fmla="*/ 2147483647 w 301"/>
              <a:gd name="T65" fmla="*/ 2147483647 h 3586"/>
              <a:gd name="T66" fmla="*/ 2147483647 w 301"/>
              <a:gd name="T67" fmla="*/ 2147483647 h 3586"/>
              <a:gd name="T68" fmla="*/ 2147483647 w 301"/>
              <a:gd name="T69" fmla="*/ 2147483647 h 3586"/>
              <a:gd name="T70" fmla="*/ 2147483647 w 301"/>
              <a:gd name="T71" fmla="*/ 2147483647 h 3586"/>
              <a:gd name="T72" fmla="*/ 2147483647 w 301"/>
              <a:gd name="T73" fmla="*/ 2147483647 h 3586"/>
              <a:gd name="T74" fmla="*/ 2147483647 w 301"/>
              <a:gd name="T75" fmla="*/ 2147483647 h 3586"/>
              <a:gd name="T76" fmla="*/ 2147483647 w 301"/>
              <a:gd name="T77" fmla="*/ 2147483647 h 3586"/>
              <a:gd name="T78" fmla="*/ 2147483647 w 301"/>
              <a:gd name="T79" fmla="*/ 0 h 35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3586"/>
              <a:gd name="T122" fmla="*/ 301 w 301"/>
              <a:gd name="T123" fmla="*/ 3586 h 35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3586">
                <a:moveTo>
                  <a:pt x="64" y="142"/>
                </a:moveTo>
                <a:lnTo>
                  <a:pt x="68" y="301"/>
                </a:lnTo>
                <a:lnTo>
                  <a:pt x="56" y="486"/>
                </a:lnTo>
                <a:lnTo>
                  <a:pt x="60" y="656"/>
                </a:lnTo>
                <a:lnTo>
                  <a:pt x="60" y="733"/>
                </a:lnTo>
                <a:lnTo>
                  <a:pt x="49" y="794"/>
                </a:lnTo>
                <a:lnTo>
                  <a:pt x="41" y="865"/>
                </a:lnTo>
                <a:lnTo>
                  <a:pt x="25" y="910"/>
                </a:lnTo>
                <a:lnTo>
                  <a:pt x="26" y="1016"/>
                </a:lnTo>
                <a:lnTo>
                  <a:pt x="19" y="1061"/>
                </a:lnTo>
                <a:lnTo>
                  <a:pt x="15" y="1110"/>
                </a:lnTo>
                <a:lnTo>
                  <a:pt x="13" y="1162"/>
                </a:lnTo>
                <a:lnTo>
                  <a:pt x="0" y="1214"/>
                </a:lnTo>
                <a:lnTo>
                  <a:pt x="11" y="1291"/>
                </a:lnTo>
                <a:lnTo>
                  <a:pt x="15" y="1410"/>
                </a:lnTo>
                <a:lnTo>
                  <a:pt x="11" y="1528"/>
                </a:lnTo>
                <a:lnTo>
                  <a:pt x="19" y="1638"/>
                </a:lnTo>
                <a:lnTo>
                  <a:pt x="23" y="1767"/>
                </a:lnTo>
                <a:lnTo>
                  <a:pt x="26" y="1885"/>
                </a:lnTo>
                <a:lnTo>
                  <a:pt x="26" y="1956"/>
                </a:lnTo>
                <a:lnTo>
                  <a:pt x="30" y="2105"/>
                </a:lnTo>
                <a:lnTo>
                  <a:pt x="23" y="2227"/>
                </a:lnTo>
                <a:lnTo>
                  <a:pt x="23" y="2378"/>
                </a:lnTo>
                <a:lnTo>
                  <a:pt x="41" y="2585"/>
                </a:lnTo>
                <a:lnTo>
                  <a:pt x="45" y="2690"/>
                </a:lnTo>
                <a:lnTo>
                  <a:pt x="49" y="2787"/>
                </a:lnTo>
                <a:lnTo>
                  <a:pt x="38" y="2860"/>
                </a:lnTo>
                <a:lnTo>
                  <a:pt x="34" y="2959"/>
                </a:lnTo>
                <a:lnTo>
                  <a:pt x="41" y="3106"/>
                </a:lnTo>
                <a:lnTo>
                  <a:pt x="64" y="3241"/>
                </a:lnTo>
                <a:lnTo>
                  <a:pt x="84" y="3355"/>
                </a:lnTo>
                <a:lnTo>
                  <a:pt x="103" y="3424"/>
                </a:lnTo>
                <a:lnTo>
                  <a:pt x="110" y="3474"/>
                </a:lnTo>
                <a:lnTo>
                  <a:pt x="125" y="3536"/>
                </a:lnTo>
                <a:lnTo>
                  <a:pt x="110" y="3586"/>
                </a:lnTo>
                <a:lnTo>
                  <a:pt x="172" y="3506"/>
                </a:lnTo>
                <a:lnTo>
                  <a:pt x="172" y="3467"/>
                </a:lnTo>
                <a:lnTo>
                  <a:pt x="200" y="3420"/>
                </a:lnTo>
                <a:lnTo>
                  <a:pt x="217" y="3364"/>
                </a:lnTo>
                <a:lnTo>
                  <a:pt x="223" y="3280"/>
                </a:lnTo>
                <a:lnTo>
                  <a:pt x="254" y="3052"/>
                </a:lnTo>
                <a:lnTo>
                  <a:pt x="262" y="2983"/>
                </a:lnTo>
                <a:lnTo>
                  <a:pt x="269" y="2873"/>
                </a:lnTo>
                <a:lnTo>
                  <a:pt x="277" y="2748"/>
                </a:lnTo>
                <a:lnTo>
                  <a:pt x="288" y="2595"/>
                </a:lnTo>
                <a:lnTo>
                  <a:pt x="286" y="2484"/>
                </a:lnTo>
                <a:lnTo>
                  <a:pt x="288" y="2389"/>
                </a:lnTo>
                <a:lnTo>
                  <a:pt x="292" y="2298"/>
                </a:lnTo>
                <a:lnTo>
                  <a:pt x="275" y="2245"/>
                </a:lnTo>
                <a:lnTo>
                  <a:pt x="292" y="2187"/>
                </a:lnTo>
                <a:lnTo>
                  <a:pt x="284" y="2139"/>
                </a:lnTo>
                <a:lnTo>
                  <a:pt x="292" y="2068"/>
                </a:lnTo>
                <a:lnTo>
                  <a:pt x="288" y="1984"/>
                </a:lnTo>
                <a:lnTo>
                  <a:pt x="292" y="1874"/>
                </a:lnTo>
                <a:lnTo>
                  <a:pt x="301" y="1797"/>
                </a:lnTo>
                <a:lnTo>
                  <a:pt x="292" y="1734"/>
                </a:lnTo>
                <a:lnTo>
                  <a:pt x="275" y="1618"/>
                </a:lnTo>
                <a:lnTo>
                  <a:pt x="258" y="1506"/>
                </a:lnTo>
                <a:lnTo>
                  <a:pt x="275" y="1442"/>
                </a:lnTo>
                <a:lnTo>
                  <a:pt x="262" y="1371"/>
                </a:lnTo>
                <a:lnTo>
                  <a:pt x="262" y="1302"/>
                </a:lnTo>
                <a:lnTo>
                  <a:pt x="262" y="1220"/>
                </a:lnTo>
                <a:lnTo>
                  <a:pt x="286" y="1082"/>
                </a:lnTo>
                <a:lnTo>
                  <a:pt x="290" y="1000"/>
                </a:lnTo>
                <a:lnTo>
                  <a:pt x="286" y="882"/>
                </a:lnTo>
                <a:lnTo>
                  <a:pt x="281" y="818"/>
                </a:lnTo>
                <a:lnTo>
                  <a:pt x="281" y="755"/>
                </a:lnTo>
                <a:lnTo>
                  <a:pt x="286" y="699"/>
                </a:lnTo>
                <a:lnTo>
                  <a:pt x="269" y="628"/>
                </a:lnTo>
                <a:lnTo>
                  <a:pt x="269" y="568"/>
                </a:lnTo>
                <a:lnTo>
                  <a:pt x="267" y="523"/>
                </a:lnTo>
                <a:lnTo>
                  <a:pt x="267" y="464"/>
                </a:lnTo>
                <a:lnTo>
                  <a:pt x="262" y="404"/>
                </a:lnTo>
                <a:lnTo>
                  <a:pt x="262" y="348"/>
                </a:lnTo>
                <a:lnTo>
                  <a:pt x="266" y="296"/>
                </a:lnTo>
                <a:lnTo>
                  <a:pt x="249" y="234"/>
                </a:lnTo>
                <a:lnTo>
                  <a:pt x="245" y="142"/>
                </a:lnTo>
                <a:lnTo>
                  <a:pt x="215" y="23"/>
                </a:lnTo>
                <a:lnTo>
                  <a:pt x="178" y="40"/>
                </a:lnTo>
                <a:lnTo>
                  <a:pt x="66" y="0"/>
                </a:lnTo>
                <a:lnTo>
                  <a:pt x="64" y="142"/>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8" name="Group 80">
            <a:extLst>
              <a:ext uri="{FF2B5EF4-FFF2-40B4-BE49-F238E27FC236}">
                <a16:creationId xmlns:a16="http://schemas.microsoft.com/office/drawing/2014/main" id="{D1A55928-D8FF-4801-967A-C79EE241D6EC}"/>
              </a:ext>
            </a:extLst>
          </p:cNvPr>
          <p:cNvGrpSpPr>
            <a:grpSpLocks/>
          </p:cNvGrpSpPr>
          <p:nvPr/>
        </p:nvGrpSpPr>
        <p:grpSpPr bwMode="auto">
          <a:xfrm>
            <a:off x="3302000" y="3359685"/>
            <a:ext cx="2254250" cy="514350"/>
            <a:chOff x="1000" y="2834"/>
            <a:chExt cx="1065" cy="431"/>
          </a:xfrm>
        </p:grpSpPr>
        <p:sp>
          <p:nvSpPr>
            <p:cNvPr id="89" name="Freeform 81">
              <a:extLst>
                <a:ext uri="{FF2B5EF4-FFF2-40B4-BE49-F238E27FC236}">
                  <a16:creationId xmlns:a16="http://schemas.microsoft.com/office/drawing/2014/main" id="{BE7F5B33-494A-4A4C-81D2-9B38F2A370A1}"/>
                </a:ext>
              </a:extLst>
            </p:cNvPr>
            <p:cNvSpPr>
              <a:spLocks/>
            </p:cNvSpPr>
            <p:nvPr/>
          </p:nvSpPr>
          <p:spPr bwMode="auto">
            <a:xfrm>
              <a:off x="1000" y="2834"/>
              <a:ext cx="1065" cy="431"/>
            </a:xfrm>
            <a:custGeom>
              <a:avLst/>
              <a:gdLst>
                <a:gd name="T0" fmla="*/ 1 w 2130"/>
                <a:gd name="T1" fmla="*/ 1 h 861"/>
                <a:gd name="T2" fmla="*/ 1 w 2130"/>
                <a:gd name="T3" fmla="*/ 1 h 861"/>
                <a:gd name="T4" fmla="*/ 1 w 2130"/>
                <a:gd name="T5" fmla="*/ 1 h 861"/>
                <a:gd name="T6" fmla="*/ 1 w 2130"/>
                <a:gd name="T7" fmla="*/ 1 h 861"/>
                <a:gd name="T8" fmla="*/ 1 w 2130"/>
                <a:gd name="T9" fmla="*/ 1 h 861"/>
                <a:gd name="T10" fmla="*/ 1 w 2130"/>
                <a:gd name="T11" fmla="*/ 0 h 861"/>
                <a:gd name="T12" fmla="*/ 1 w 2130"/>
                <a:gd name="T13" fmla="*/ 1 h 861"/>
                <a:gd name="T14" fmla="*/ 0 w 2130"/>
                <a:gd name="T15" fmla="*/ 1 h 861"/>
                <a:gd name="T16" fmla="*/ 1 w 2130"/>
                <a:gd name="T17" fmla="*/ 1 h 861"/>
                <a:gd name="T18" fmla="*/ 1 w 2130"/>
                <a:gd name="T19" fmla="*/ 1 h 861"/>
                <a:gd name="T20" fmla="*/ 1 w 2130"/>
                <a:gd name="T21" fmla="*/ 1 h 861"/>
                <a:gd name="T22" fmla="*/ 1 w 2130"/>
                <a:gd name="T23" fmla="*/ 1 h 861"/>
                <a:gd name="T24" fmla="*/ 1 w 2130"/>
                <a:gd name="T25" fmla="*/ 1 h 861"/>
                <a:gd name="T26" fmla="*/ 1 w 2130"/>
                <a:gd name="T27" fmla="*/ 1 h 861"/>
                <a:gd name="T28" fmla="*/ 1 w 2130"/>
                <a:gd name="T29" fmla="*/ 1 h 861"/>
                <a:gd name="T30" fmla="*/ 1 w 2130"/>
                <a:gd name="T31" fmla="*/ 1 h 861"/>
                <a:gd name="T32" fmla="*/ 1 w 2130"/>
                <a:gd name="T33" fmla="*/ 1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30"/>
                <a:gd name="T52" fmla="*/ 0 h 861"/>
                <a:gd name="T53" fmla="*/ 2130 w 2130"/>
                <a:gd name="T54" fmla="*/ 861 h 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30" h="861">
                  <a:moveTo>
                    <a:pt x="1965" y="286"/>
                  </a:moveTo>
                  <a:lnTo>
                    <a:pt x="1805" y="190"/>
                  </a:lnTo>
                  <a:lnTo>
                    <a:pt x="1764" y="215"/>
                  </a:lnTo>
                  <a:lnTo>
                    <a:pt x="1480" y="95"/>
                  </a:lnTo>
                  <a:lnTo>
                    <a:pt x="1452" y="144"/>
                  </a:lnTo>
                  <a:lnTo>
                    <a:pt x="1074" y="0"/>
                  </a:lnTo>
                  <a:lnTo>
                    <a:pt x="1074" y="95"/>
                  </a:lnTo>
                  <a:lnTo>
                    <a:pt x="0" y="728"/>
                  </a:lnTo>
                  <a:lnTo>
                    <a:pt x="902" y="680"/>
                  </a:lnTo>
                  <a:lnTo>
                    <a:pt x="1024" y="861"/>
                  </a:lnTo>
                  <a:lnTo>
                    <a:pt x="1216" y="766"/>
                  </a:lnTo>
                  <a:lnTo>
                    <a:pt x="1360" y="668"/>
                  </a:lnTo>
                  <a:lnTo>
                    <a:pt x="1693" y="717"/>
                  </a:lnTo>
                  <a:lnTo>
                    <a:pt x="1724" y="766"/>
                  </a:lnTo>
                  <a:lnTo>
                    <a:pt x="1965" y="668"/>
                  </a:lnTo>
                  <a:lnTo>
                    <a:pt x="2130" y="478"/>
                  </a:lnTo>
                  <a:lnTo>
                    <a:pt x="1965" y="28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2">
              <a:extLst>
                <a:ext uri="{FF2B5EF4-FFF2-40B4-BE49-F238E27FC236}">
                  <a16:creationId xmlns:a16="http://schemas.microsoft.com/office/drawing/2014/main" id="{07EC8D1F-24D3-4118-8EEA-376B24A5DFEA}"/>
                </a:ext>
              </a:extLst>
            </p:cNvPr>
            <p:cNvSpPr>
              <a:spLocks/>
            </p:cNvSpPr>
            <p:nvPr/>
          </p:nvSpPr>
          <p:spPr bwMode="auto">
            <a:xfrm>
              <a:off x="1000" y="2834"/>
              <a:ext cx="1065" cy="431"/>
            </a:xfrm>
            <a:custGeom>
              <a:avLst/>
              <a:gdLst>
                <a:gd name="T0" fmla="*/ 1 w 2130"/>
                <a:gd name="T1" fmla="*/ 1 h 861"/>
                <a:gd name="T2" fmla="*/ 1 w 2130"/>
                <a:gd name="T3" fmla="*/ 1 h 861"/>
                <a:gd name="T4" fmla="*/ 1 w 2130"/>
                <a:gd name="T5" fmla="*/ 1 h 861"/>
                <a:gd name="T6" fmla="*/ 1 w 2130"/>
                <a:gd name="T7" fmla="*/ 1 h 861"/>
                <a:gd name="T8" fmla="*/ 1 w 2130"/>
                <a:gd name="T9" fmla="*/ 1 h 861"/>
                <a:gd name="T10" fmla="*/ 1 w 2130"/>
                <a:gd name="T11" fmla="*/ 0 h 861"/>
                <a:gd name="T12" fmla="*/ 1 w 2130"/>
                <a:gd name="T13" fmla="*/ 1 h 861"/>
                <a:gd name="T14" fmla="*/ 0 w 2130"/>
                <a:gd name="T15" fmla="*/ 1 h 861"/>
                <a:gd name="T16" fmla="*/ 1 w 2130"/>
                <a:gd name="T17" fmla="*/ 1 h 861"/>
                <a:gd name="T18" fmla="*/ 1 w 2130"/>
                <a:gd name="T19" fmla="*/ 1 h 861"/>
                <a:gd name="T20" fmla="*/ 1 w 2130"/>
                <a:gd name="T21" fmla="*/ 1 h 861"/>
                <a:gd name="T22" fmla="*/ 1 w 2130"/>
                <a:gd name="T23" fmla="*/ 1 h 861"/>
                <a:gd name="T24" fmla="*/ 1 w 2130"/>
                <a:gd name="T25" fmla="*/ 1 h 861"/>
                <a:gd name="T26" fmla="*/ 1 w 2130"/>
                <a:gd name="T27" fmla="*/ 1 h 861"/>
                <a:gd name="T28" fmla="*/ 1 w 2130"/>
                <a:gd name="T29" fmla="*/ 1 h 861"/>
                <a:gd name="T30" fmla="*/ 1 w 2130"/>
                <a:gd name="T31" fmla="*/ 1 h 861"/>
                <a:gd name="T32" fmla="*/ 1 w 2130"/>
                <a:gd name="T33" fmla="*/ 1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30"/>
                <a:gd name="T52" fmla="*/ 0 h 861"/>
                <a:gd name="T53" fmla="*/ 2130 w 2130"/>
                <a:gd name="T54" fmla="*/ 861 h 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30" h="861">
                  <a:moveTo>
                    <a:pt x="1965" y="286"/>
                  </a:moveTo>
                  <a:lnTo>
                    <a:pt x="1805" y="190"/>
                  </a:lnTo>
                  <a:lnTo>
                    <a:pt x="1764" y="215"/>
                  </a:lnTo>
                  <a:lnTo>
                    <a:pt x="1480" y="95"/>
                  </a:lnTo>
                  <a:lnTo>
                    <a:pt x="1452" y="144"/>
                  </a:lnTo>
                  <a:lnTo>
                    <a:pt x="1074" y="0"/>
                  </a:lnTo>
                  <a:lnTo>
                    <a:pt x="1074" y="95"/>
                  </a:lnTo>
                  <a:lnTo>
                    <a:pt x="0" y="728"/>
                  </a:lnTo>
                  <a:lnTo>
                    <a:pt x="902" y="680"/>
                  </a:lnTo>
                  <a:lnTo>
                    <a:pt x="1024" y="861"/>
                  </a:lnTo>
                  <a:lnTo>
                    <a:pt x="1216" y="766"/>
                  </a:lnTo>
                  <a:lnTo>
                    <a:pt x="1360" y="668"/>
                  </a:lnTo>
                  <a:lnTo>
                    <a:pt x="1693" y="717"/>
                  </a:lnTo>
                  <a:lnTo>
                    <a:pt x="1724" y="766"/>
                  </a:lnTo>
                  <a:lnTo>
                    <a:pt x="1965" y="668"/>
                  </a:lnTo>
                  <a:lnTo>
                    <a:pt x="2130" y="478"/>
                  </a:lnTo>
                  <a:lnTo>
                    <a:pt x="1965" y="286"/>
                  </a:lnTo>
                </a:path>
              </a:pathLst>
            </a:custGeom>
            <a:solidFill>
              <a:srgbClr val="808000"/>
            </a:solidFill>
            <a:ln w="3175">
              <a:solidFill>
                <a:srgbClr val="000000"/>
              </a:solidFill>
              <a:round/>
              <a:headEnd/>
              <a:tailEnd/>
            </a:ln>
          </p:spPr>
          <p:txBody>
            <a:bodyPr/>
            <a:lstStyle/>
            <a:p>
              <a:endParaRPr lang="en-US"/>
            </a:p>
          </p:txBody>
        </p:sp>
      </p:grpSp>
      <p:grpSp>
        <p:nvGrpSpPr>
          <p:cNvPr id="91" name="Group 83">
            <a:extLst>
              <a:ext uri="{FF2B5EF4-FFF2-40B4-BE49-F238E27FC236}">
                <a16:creationId xmlns:a16="http://schemas.microsoft.com/office/drawing/2014/main" id="{0EB76DB7-EAEF-452F-AAB2-7EFA117504ED}"/>
              </a:ext>
            </a:extLst>
          </p:cNvPr>
          <p:cNvGrpSpPr>
            <a:grpSpLocks/>
          </p:cNvGrpSpPr>
          <p:nvPr/>
        </p:nvGrpSpPr>
        <p:grpSpPr bwMode="auto">
          <a:xfrm>
            <a:off x="3476625" y="1769010"/>
            <a:ext cx="2060575" cy="695325"/>
            <a:chOff x="1083" y="1498"/>
            <a:chExt cx="973" cy="583"/>
          </a:xfrm>
        </p:grpSpPr>
        <p:sp>
          <p:nvSpPr>
            <p:cNvPr id="92" name="Freeform 84">
              <a:extLst>
                <a:ext uri="{FF2B5EF4-FFF2-40B4-BE49-F238E27FC236}">
                  <a16:creationId xmlns:a16="http://schemas.microsoft.com/office/drawing/2014/main" id="{BB01FC02-CDFB-47C7-A8A3-966F4BAC1E75}"/>
                </a:ext>
              </a:extLst>
            </p:cNvPr>
            <p:cNvSpPr>
              <a:spLocks/>
            </p:cNvSpPr>
            <p:nvPr/>
          </p:nvSpPr>
          <p:spPr bwMode="auto">
            <a:xfrm>
              <a:off x="1083" y="1498"/>
              <a:ext cx="973" cy="583"/>
            </a:xfrm>
            <a:custGeom>
              <a:avLst/>
              <a:gdLst>
                <a:gd name="T0" fmla="*/ 1 w 1945"/>
                <a:gd name="T1" fmla="*/ 1 h 1166"/>
                <a:gd name="T2" fmla="*/ 1 w 1945"/>
                <a:gd name="T3" fmla="*/ 1 h 1166"/>
                <a:gd name="T4" fmla="*/ 1 w 1945"/>
                <a:gd name="T5" fmla="*/ 1 h 1166"/>
                <a:gd name="T6" fmla="*/ 1 w 1945"/>
                <a:gd name="T7" fmla="*/ 1 h 1166"/>
                <a:gd name="T8" fmla="*/ 1 w 1945"/>
                <a:gd name="T9" fmla="*/ 1 h 1166"/>
                <a:gd name="T10" fmla="*/ 1 w 1945"/>
                <a:gd name="T11" fmla="*/ 0 h 1166"/>
                <a:gd name="T12" fmla="*/ 1 w 1945"/>
                <a:gd name="T13" fmla="*/ 1 h 1166"/>
                <a:gd name="T14" fmla="*/ 0 w 1945"/>
                <a:gd name="T15" fmla="*/ 1 h 1166"/>
                <a:gd name="T16" fmla="*/ 1 w 1945"/>
                <a:gd name="T17" fmla="*/ 1 h 1166"/>
                <a:gd name="T18" fmla="*/ 1 w 1945"/>
                <a:gd name="T19" fmla="*/ 1 h 1166"/>
                <a:gd name="T20" fmla="*/ 1 w 1945"/>
                <a:gd name="T21" fmla="*/ 1 h 1166"/>
                <a:gd name="T22" fmla="*/ 1 w 1945"/>
                <a:gd name="T23" fmla="*/ 1 h 1166"/>
                <a:gd name="T24" fmla="*/ 1 w 1945"/>
                <a:gd name="T25" fmla="*/ 1 h 1166"/>
                <a:gd name="T26" fmla="*/ 1 w 1945"/>
                <a:gd name="T27" fmla="*/ 1 h 1166"/>
                <a:gd name="T28" fmla="*/ 1 w 1945"/>
                <a:gd name="T29" fmla="*/ 1 h 1166"/>
                <a:gd name="T30" fmla="*/ 1 w 1945"/>
                <a:gd name="T31" fmla="*/ 1 h 1166"/>
                <a:gd name="T32" fmla="*/ 1 w 1945"/>
                <a:gd name="T33" fmla="*/ 1 h 1166"/>
                <a:gd name="T34" fmla="*/ 1 w 1945"/>
                <a:gd name="T35" fmla="*/ 1 h 1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5"/>
                <a:gd name="T55" fmla="*/ 0 h 1166"/>
                <a:gd name="T56" fmla="*/ 1945 w 1945"/>
                <a:gd name="T57" fmla="*/ 1166 h 1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5" h="1166">
                  <a:moveTo>
                    <a:pt x="1657" y="415"/>
                  </a:moveTo>
                  <a:lnTo>
                    <a:pt x="1456" y="478"/>
                  </a:lnTo>
                  <a:lnTo>
                    <a:pt x="1373" y="320"/>
                  </a:lnTo>
                  <a:lnTo>
                    <a:pt x="1239" y="411"/>
                  </a:lnTo>
                  <a:lnTo>
                    <a:pt x="1067" y="312"/>
                  </a:lnTo>
                  <a:lnTo>
                    <a:pt x="673" y="0"/>
                  </a:lnTo>
                  <a:lnTo>
                    <a:pt x="665" y="355"/>
                  </a:lnTo>
                  <a:lnTo>
                    <a:pt x="0" y="236"/>
                  </a:lnTo>
                  <a:lnTo>
                    <a:pt x="389" y="563"/>
                  </a:lnTo>
                  <a:lnTo>
                    <a:pt x="267" y="731"/>
                  </a:lnTo>
                  <a:lnTo>
                    <a:pt x="650" y="749"/>
                  </a:lnTo>
                  <a:lnTo>
                    <a:pt x="772" y="942"/>
                  </a:lnTo>
                  <a:lnTo>
                    <a:pt x="1241" y="915"/>
                  </a:lnTo>
                  <a:lnTo>
                    <a:pt x="1231" y="1166"/>
                  </a:lnTo>
                  <a:lnTo>
                    <a:pt x="1581" y="1138"/>
                  </a:lnTo>
                  <a:lnTo>
                    <a:pt x="1945" y="945"/>
                  </a:lnTo>
                  <a:lnTo>
                    <a:pt x="1712" y="617"/>
                  </a:lnTo>
                  <a:lnTo>
                    <a:pt x="1657" y="41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85">
              <a:extLst>
                <a:ext uri="{FF2B5EF4-FFF2-40B4-BE49-F238E27FC236}">
                  <a16:creationId xmlns:a16="http://schemas.microsoft.com/office/drawing/2014/main" id="{643FCB30-4FE6-4566-A753-A2B630AE047F}"/>
                </a:ext>
              </a:extLst>
            </p:cNvPr>
            <p:cNvSpPr>
              <a:spLocks/>
            </p:cNvSpPr>
            <p:nvPr/>
          </p:nvSpPr>
          <p:spPr bwMode="auto">
            <a:xfrm>
              <a:off x="1083" y="1498"/>
              <a:ext cx="973" cy="583"/>
            </a:xfrm>
            <a:custGeom>
              <a:avLst/>
              <a:gdLst>
                <a:gd name="T0" fmla="*/ 1 w 1945"/>
                <a:gd name="T1" fmla="*/ 1 h 1166"/>
                <a:gd name="T2" fmla="*/ 1 w 1945"/>
                <a:gd name="T3" fmla="*/ 1 h 1166"/>
                <a:gd name="T4" fmla="*/ 1 w 1945"/>
                <a:gd name="T5" fmla="*/ 1 h 1166"/>
                <a:gd name="T6" fmla="*/ 1 w 1945"/>
                <a:gd name="T7" fmla="*/ 1 h 1166"/>
                <a:gd name="T8" fmla="*/ 1 w 1945"/>
                <a:gd name="T9" fmla="*/ 1 h 1166"/>
                <a:gd name="T10" fmla="*/ 1 w 1945"/>
                <a:gd name="T11" fmla="*/ 0 h 1166"/>
                <a:gd name="T12" fmla="*/ 1 w 1945"/>
                <a:gd name="T13" fmla="*/ 1 h 1166"/>
                <a:gd name="T14" fmla="*/ 0 w 1945"/>
                <a:gd name="T15" fmla="*/ 1 h 1166"/>
                <a:gd name="T16" fmla="*/ 1 w 1945"/>
                <a:gd name="T17" fmla="*/ 1 h 1166"/>
                <a:gd name="T18" fmla="*/ 1 w 1945"/>
                <a:gd name="T19" fmla="*/ 1 h 1166"/>
                <a:gd name="T20" fmla="*/ 1 w 1945"/>
                <a:gd name="T21" fmla="*/ 1 h 1166"/>
                <a:gd name="T22" fmla="*/ 1 w 1945"/>
                <a:gd name="T23" fmla="*/ 1 h 1166"/>
                <a:gd name="T24" fmla="*/ 1 w 1945"/>
                <a:gd name="T25" fmla="*/ 1 h 1166"/>
                <a:gd name="T26" fmla="*/ 1 w 1945"/>
                <a:gd name="T27" fmla="*/ 1 h 1166"/>
                <a:gd name="T28" fmla="*/ 1 w 1945"/>
                <a:gd name="T29" fmla="*/ 1 h 1166"/>
                <a:gd name="T30" fmla="*/ 1 w 1945"/>
                <a:gd name="T31" fmla="*/ 1 h 1166"/>
                <a:gd name="T32" fmla="*/ 1 w 1945"/>
                <a:gd name="T33" fmla="*/ 1 h 1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45"/>
                <a:gd name="T52" fmla="*/ 0 h 1166"/>
                <a:gd name="T53" fmla="*/ 1945 w 1945"/>
                <a:gd name="T54" fmla="*/ 1166 h 1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45" h="1166">
                  <a:moveTo>
                    <a:pt x="1657" y="415"/>
                  </a:moveTo>
                  <a:lnTo>
                    <a:pt x="1456" y="478"/>
                  </a:lnTo>
                  <a:lnTo>
                    <a:pt x="1373" y="320"/>
                  </a:lnTo>
                  <a:lnTo>
                    <a:pt x="1239" y="411"/>
                  </a:lnTo>
                  <a:lnTo>
                    <a:pt x="1067" y="312"/>
                  </a:lnTo>
                  <a:lnTo>
                    <a:pt x="673" y="0"/>
                  </a:lnTo>
                  <a:lnTo>
                    <a:pt x="665" y="355"/>
                  </a:lnTo>
                  <a:lnTo>
                    <a:pt x="0" y="236"/>
                  </a:lnTo>
                  <a:lnTo>
                    <a:pt x="389" y="563"/>
                  </a:lnTo>
                  <a:lnTo>
                    <a:pt x="267" y="731"/>
                  </a:lnTo>
                  <a:lnTo>
                    <a:pt x="650" y="749"/>
                  </a:lnTo>
                  <a:lnTo>
                    <a:pt x="772" y="942"/>
                  </a:lnTo>
                  <a:lnTo>
                    <a:pt x="1241" y="915"/>
                  </a:lnTo>
                  <a:lnTo>
                    <a:pt x="1231" y="1166"/>
                  </a:lnTo>
                  <a:lnTo>
                    <a:pt x="1581" y="1138"/>
                  </a:lnTo>
                  <a:lnTo>
                    <a:pt x="1945" y="945"/>
                  </a:lnTo>
                  <a:lnTo>
                    <a:pt x="1712" y="617"/>
                  </a:lnTo>
                </a:path>
              </a:pathLst>
            </a:custGeom>
            <a:solidFill>
              <a:srgbClr val="808000"/>
            </a:solidFill>
            <a:ln w="3175">
              <a:solidFill>
                <a:srgbClr val="000000"/>
              </a:solidFill>
              <a:round/>
              <a:headEnd/>
              <a:tailEnd/>
            </a:ln>
          </p:spPr>
          <p:txBody>
            <a:bodyPr/>
            <a:lstStyle/>
            <a:p>
              <a:endParaRPr lang="en-US"/>
            </a:p>
          </p:txBody>
        </p:sp>
      </p:grpSp>
      <p:sp>
        <p:nvSpPr>
          <p:cNvPr id="94" name="Freeform 86">
            <a:extLst>
              <a:ext uri="{FF2B5EF4-FFF2-40B4-BE49-F238E27FC236}">
                <a16:creationId xmlns:a16="http://schemas.microsoft.com/office/drawing/2014/main" id="{7B3FCA1C-240F-4426-9A04-1F2C490FAD37}"/>
              </a:ext>
            </a:extLst>
          </p:cNvPr>
          <p:cNvSpPr>
            <a:spLocks/>
          </p:cNvSpPr>
          <p:nvPr/>
        </p:nvSpPr>
        <p:spPr bwMode="auto">
          <a:xfrm>
            <a:off x="5995987" y="4509035"/>
            <a:ext cx="3151188" cy="296863"/>
          </a:xfrm>
          <a:custGeom>
            <a:avLst/>
            <a:gdLst>
              <a:gd name="T0" fmla="*/ 2147483647 w 2499"/>
              <a:gd name="T1" fmla="*/ 2147483647 h 498"/>
              <a:gd name="T2" fmla="*/ 2147483647 w 2499"/>
              <a:gd name="T3" fmla="*/ 2147483647 h 498"/>
              <a:gd name="T4" fmla="*/ 2147483647 w 2499"/>
              <a:gd name="T5" fmla="*/ 2147483647 h 498"/>
              <a:gd name="T6" fmla="*/ 2147483647 w 2499"/>
              <a:gd name="T7" fmla="*/ 2147483647 h 498"/>
              <a:gd name="T8" fmla="*/ 2147483647 w 2499"/>
              <a:gd name="T9" fmla="*/ 2147483647 h 498"/>
              <a:gd name="T10" fmla="*/ 2147483647 w 2499"/>
              <a:gd name="T11" fmla="*/ 2147483647 h 498"/>
              <a:gd name="T12" fmla="*/ 2147483647 w 2499"/>
              <a:gd name="T13" fmla="*/ 2147483647 h 498"/>
              <a:gd name="T14" fmla="*/ 2147483647 w 2499"/>
              <a:gd name="T15" fmla="*/ 2147483647 h 498"/>
              <a:gd name="T16" fmla="*/ 2147483647 w 2499"/>
              <a:gd name="T17" fmla="*/ 2147483647 h 498"/>
              <a:gd name="T18" fmla="*/ 2147483647 w 2499"/>
              <a:gd name="T19" fmla="*/ 2147483647 h 498"/>
              <a:gd name="T20" fmla="*/ 2147483647 w 2499"/>
              <a:gd name="T21" fmla="*/ 2147483647 h 498"/>
              <a:gd name="T22" fmla="*/ 2147483647 w 2499"/>
              <a:gd name="T23" fmla="*/ 2147483647 h 498"/>
              <a:gd name="T24" fmla="*/ 2147483647 w 2499"/>
              <a:gd name="T25" fmla="*/ 2147483647 h 498"/>
              <a:gd name="T26" fmla="*/ 2147483647 w 2499"/>
              <a:gd name="T27" fmla="*/ 2147483647 h 498"/>
              <a:gd name="T28" fmla="*/ 2147483647 w 2499"/>
              <a:gd name="T29" fmla="*/ 2147483647 h 498"/>
              <a:gd name="T30" fmla="*/ 2147483647 w 2499"/>
              <a:gd name="T31" fmla="*/ 2147483647 h 498"/>
              <a:gd name="T32" fmla="*/ 2147483647 w 2499"/>
              <a:gd name="T33" fmla="*/ 2147483647 h 498"/>
              <a:gd name="T34" fmla="*/ 2147483647 w 2499"/>
              <a:gd name="T35" fmla="*/ 2147483647 h 498"/>
              <a:gd name="T36" fmla="*/ 2147483647 w 2499"/>
              <a:gd name="T37" fmla="*/ 2147483647 h 498"/>
              <a:gd name="T38" fmla="*/ 2147483647 w 2499"/>
              <a:gd name="T39" fmla="*/ 2147483647 h 498"/>
              <a:gd name="T40" fmla="*/ 2147483647 w 2499"/>
              <a:gd name="T41" fmla="*/ 2147483647 h 498"/>
              <a:gd name="T42" fmla="*/ 2147483647 w 2499"/>
              <a:gd name="T43" fmla="*/ 2147483647 h 498"/>
              <a:gd name="T44" fmla="*/ 2147483647 w 2499"/>
              <a:gd name="T45" fmla="*/ 2147483647 h 498"/>
              <a:gd name="T46" fmla="*/ 2147483647 w 2499"/>
              <a:gd name="T47" fmla="*/ 2147483647 h 498"/>
              <a:gd name="T48" fmla="*/ 2147483647 w 2499"/>
              <a:gd name="T49" fmla="*/ 2147483647 h 498"/>
              <a:gd name="T50" fmla="*/ 2147483647 w 2499"/>
              <a:gd name="T51" fmla="*/ 2147483647 h 498"/>
              <a:gd name="T52" fmla="*/ 2147483647 w 2499"/>
              <a:gd name="T53" fmla="*/ 2147483647 h 498"/>
              <a:gd name="T54" fmla="*/ 2147483647 w 2499"/>
              <a:gd name="T55" fmla="*/ 2147483647 h 498"/>
              <a:gd name="T56" fmla="*/ 2147483647 w 2499"/>
              <a:gd name="T57" fmla="*/ 2147483647 h 498"/>
              <a:gd name="T58" fmla="*/ 2147483647 w 2499"/>
              <a:gd name="T59" fmla="*/ 2147483647 h 498"/>
              <a:gd name="T60" fmla="*/ 2147483647 w 2499"/>
              <a:gd name="T61" fmla="*/ 2147483647 h 498"/>
              <a:gd name="T62" fmla="*/ 2147483647 w 2499"/>
              <a:gd name="T63" fmla="*/ 2147483647 h 498"/>
              <a:gd name="T64" fmla="*/ 2147483647 w 2499"/>
              <a:gd name="T65" fmla="*/ 2147483647 h 498"/>
              <a:gd name="T66" fmla="*/ 2147483647 w 2499"/>
              <a:gd name="T67" fmla="*/ 2147483647 h 498"/>
              <a:gd name="T68" fmla="*/ 2147483647 w 2499"/>
              <a:gd name="T69" fmla="*/ 2147483647 h 498"/>
              <a:gd name="T70" fmla="*/ 2147483647 w 2499"/>
              <a:gd name="T71" fmla="*/ 2147483647 h 498"/>
              <a:gd name="T72" fmla="*/ 2147483647 w 2499"/>
              <a:gd name="T73" fmla="*/ 2147483647 h 498"/>
              <a:gd name="T74" fmla="*/ 2147483647 w 2499"/>
              <a:gd name="T75" fmla="*/ 2147483647 h 498"/>
              <a:gd name="T76" fmla="*/ 2147483647 w 2499"/>
              <a:gd name="T77" fmla="*/ 2147483647 h 498"/>
              <a:gd name="T78" fmla="*/ 2147483647 w 2499"/>
              <a:gd name="T79" fmla="*/ 2147483647 h 498"/>
              <a:gd name="T80" fmla="*/ 2147483647 w 2499"/>
              <a:gd name="T81" fmla="*/ 2147483647 h 498"/>
              <a:gd name="T82" fmla="*/ 0 w 2499"/>
              <a:gd name="T83" fmla="*/ 0 h 4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9"/>
              <a:gd name="T127" fmla="*/ 0 h 498"/>
              <a:gd name="T128" fmla="*/ 2499 w 2499"/>
              <a:gd name="T129" fmla="*/ 498 h 4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9" h="498">
                <a:moveTo>
                  <a:pt x="0" y="0"/>
                </a:moveTo>
                <a:lnTo>
                  <a:pt x="54" y="43"/>
                </a:lnTo>
                <a:lnTo>
                  <a:pt x="107" y="63"/>
                </a:lnTo>
                <a:lnTo>
                  <a:pt x="159" y="86"/>
                </a:lnTo>
                <a:lnTo>
                  <a:pt x="210" y="106"/>
                </a:lnTo>
                <a:lnTo>
                  <a:pt x="266" y="129"/>
                </a:lnTo>
                <a:lnTo>
                  <a:pt x="307" y="149"/>
                </a:lnTo>
                <a:lnTo>
                  <a:pt x="370" y="170"/>
                </a:lnTo>
                <a:lnTo>
                  <a:pt x="421" y="168"/>
                </a:lnTo>
                <a:lnTo>
                  <a:pt x="449" y="166"/>
                </a:lnTo>
                <a:lnTo>
                  <a:pt x="527" y="209"/>
                </a:lnTo>
                <a:lnTo>
                  <a:pt x="596" y="207"/>
                </a:lnTo>
                <a:lnTo>
                  <a:pt x="649" y="226"/>
                </a:lnTo>
                <a:lnTo>
                  <a:pt x="699" y="224"/>
                </a:lnTo>
                <a:lnTo>
                  <a:pt x="768" y="222"/>
                </a:lnTo>
                <a:lnTo>
                  <a:pt x="837" y="218"/>
                </a:lnTo>
                <a:lnTo>
                  <a:pt x="916" y="220"/>
                </a:lnTo>
                <a:lnTo>
                  <a:pt x="1032" y="224"/>
                </a:lnTo>
                <a:lnTo>
                  <a:pt x="1063" y="211"/>
                </a:lnTo>
                <a:lnTo>
                  <a:pt x="1121" y="209"/>
                </a:lnTo>
                <a:lnTo>
                  <a:pt x="1181" y="211"/>
                </a:lnTo>
                <a:lnTo>
                  <a:pt x="1226" y="196"/>
                </a:lnTo>
                <a:lnTo>
                  <a:pt x="1286" y="201"/>
                </a:lnTo>
                <a:lnTo>
                  <a:pt x="1329" y="200"/>
                </a:lnTo>
                <a:lnTo>
                  <a:pt x="1448" y="187"/>
                </a:lnTo>
                <a:lnTo>
                  <a:pt x="1501" y="188"/>
                </a:lnTo>
                <a:lnTo>
                  <a:pt x="1562" y="192"/>
                </a:lnTo>
                <a:lnTo>
                  <a:pt x="1615" y="190"/>
                </a:lnTo>
                <a:lnTo>
                  <a:pt x="1667" y="188"/>
                </a:lnTo>
                <a:lnTo>
                  <a:pt x="1811" y="185"/>
                </a:lnTo>
                <a:lnTo>
                  <a:pt x="1938" y="194"/>
                </a:lnTo>
                <a:lnTo>
                  <a:pt x="2076" y="220"/>
                </a:lnTo>
                <a:lnTo>
                  <a:pt x="2183" y="222"/>
                </a:lnTo>
                <a:lnTo>
                  <a:pt x="2258" y="243"/>
                </a:lnTo>
                <a:lnTo>
                  <a:pt x="2308" y="263"/>
                </a:lnTo>
                <a:lnTo>
                  <a:pt x="2344" y="280"/>
                </a:lnTo>
                <a:lnTo>
                  <a:pt x="2394" y="299"/>
                </a:lnTo>
                <a:lnTo>
                  <a:pt x="2446" y="297"/>
                </a:lnTo>
                <a:lnTo>
                  <a:pt x="2499" y="295"/>
                </a:lnTo>
                <a:lnTo>
                  <a:pt x="2446" y="297"/>
                </a:lnTo>
                <a:lnTo>
                  <a:pt x="2396" y="323"/>
                </a:lnTo>
                <a:lnTo>
                  <a:pt x="2345" y="347"/>
                </a:lnTo>
                <a:lnTo>
                  <a:pt x="2293" y="349"/>
                </a:lnTo>
                <a:lnTo>
                  <a:pt x="2243" y="375"/>
                </a:lnTo>
                <a:lnTo>
                  <a:pt x="2190" y="413"/>
                </a:lnTo>
                <a:lnTo>
                  <a:pt x="2147" y="426"/>
                </a:lnTo>
                <a:lnTo>
                  <a:pt x="2091" y="427"/>
                </a:lnTo>
                <a:lnTo>
                  <a:pt x="1977" y="414"/>
                </a:lnTo>
                <a:lnTo>
                  <a:pt x="1914" y="411"/>
                </a:lnTo>
                <a:lnTo>
                  <a:pt x="1871" y="424"/>
                </a:lnTo>
                <a:lnTo>
                  <a:pt x="1787" y="439"/>
                </a:lnTo>
                <a:lnTo>
                  <a:pt x="1714" y="442"/>
                </a:lnTo>
                <a:lnTo>
                  <a:pt x="1661" y="444"/>
                </a:lnTo>
                <a:lnTo>
                  <a:pt x="1615" y="444"/>
                </a:lnTo>
                <a:lnTo>
                  <a:pt x="1546" y="450"/>
                </a:lnTo>
                <a:lnTo>
                  <a:pt x="1482" y="455"/>
                </a:lnTo>
                <a:lnTo>
                  <a:pt x="1405" y="454"/>
                </a:lnTo>
                <a:lnTo>
                  <a:pt x="1349" y="450"/>
                </a:lnTo>
                <a:lnTo>
                  <a:pt x="1278" y="461"/>
                </a:lnTo>
                <a:lnTo>
                  <a:pt x="1155" y="461"/>
                </a:lnTo>
                <a:lnTo>
                  <a:pt x="1088" y="469"/>
                </a:lnTo>
                <a:lnTo>
                  <a:pt x="1035" y="465"/>
                </a:lnTo>
                <a:lnTo>
                  <a:pt x="978" y="469"/>
                </a:lnTo>
                <a:lnTo>
                  <a:pt x="916" y="482"/>
                </a:lnTo>
                <a:lnTo>
                  <a:pt x="856" y="472"/>
                </a:lnTo>
                <a:lnTo>
                  <a:pt x="821" y="480"/>
                </a:lnTo>
                <a:lnTo>
                  <a:pt x="751" y="476"/>
                </a:lnTo>
                <a:lnTo>
                  <a:pt x="710" y="498"/>
                </a:lnTo>
                <a:lnTo>
                  <a:pt x="649" y="491"/>
                </a:lnTo>
                <a:lnTo>
                  <a:pt x="527" y="474"/>
                </a:lnTo>
                <a:lnTo>
                  <a:pt x="475" y="476"/>
                </a:lnTo>
                <a:lnTo>
                  <a:pt x="406" y="478"/>
                </a:lnTo>
                <a:lnTo>
                  <a:pt x="381" y="478"/>
                </a:lnTo>
                <a:lnTo>
                  <a:pt x="335" y="446"/>
                </a:lnTo>
                <a:lnTo>
                  <a:pt x="277" y="424"/>
                </a:lnTo>
                <a:lnTo>
                  <a:pt x="221" y="394"/>
                </a:lnTo>
                <a:lnTo>
                  <a:pt x="191" y="370"/>
                </a:lnTo>
                <a:lnTo>
                  <a:pt x="135" y="338"/>
                </a:lnTo>
                <a:lnTo>
                  <a:pt x="81" y="317"/>
                </a:lnTo>
                <a:lnTo>
                  <a:pt x="26" y="295"/>
                </a:lnTo>
                <a:lnTo>
                  <a:pt x="10" y="230"/>
                </a:lnTo>
                <a:lnTo>
                  <a:pt x="6" y="160"/>
                </a:lnTo>
                <a:lnTo>
                  <a:pt x="4" y="91"/>
                </a:lnTo>
                <a:lnTo>
                  <a:pt x="0"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Rectangle 87">
            <a:extLst>
              <a:ext uri="{FF2B5EF4-FFF2-40B4-BE49-F238E27FC236}">
                <a16:creationId xmlns:a16="http://schemas.microsoft.com/office/drawing/2014/main" id="{BDFB78FA-EF57-431E-8CEB-EFBDAF64B634}"/>
              </a:ext>
            </a:extLst>
          </p:cNvPr>
          <p:cNvSpPr>
            <a:spLocks noChangeArrowheads="1"/>
          </p:cNvSpPr>
          <p:nvPr/>
        </p:nvSpPr>
        <p:spPr bwMode="auto">
          <a:xfrm>
            <a:off x="3506787" y="4302660"/>
            <a:ext cx="18351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 name="Rectangle 88">
            <a:extLst>
              <a:ext uri="{FF2B5EF4-FFF2-40B4-BE49-F238E27FC236}">
                <a16:creationId xmlns:a16="http://schemas.microsoft.com/office/drawing/2014/main" id="{4FE4C96A-4B27-41A1-8DBA-C47A18BB429E}"/>
              </a:ext>
            </a:extLst>
          </p:cNvPr>
          <p:cNvSpPr>
            <a:spLocks noChangeArrowheads="1"/>
          </p:cNvSpPr>
          <p:nvPr/>
        </p:nvSpPr>
        <p:spPr bwMode="auto">
          <a:xfrm>
            <a:off x="3786187" y="4280435"/>
            <a:ext cx="1731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b="1" dirty="0">
                <a:solidFill>
                  <a:srgbClr val="FFFF00"/>
                </a:solidFill>
                <a:latin typeface="Verdana" pitchFamily="34" charset="0"/>
              </a:rPr>
              <a:t>Inadequate training</a:t>
            </a:r>
          </a:p>
        </p:txBody>
      </p:sp>
      <p:grpSp>
        <p:nvGrpSpPr>
          <p:cNvPr id="97" name="Group 89">
            <a:extLst>
              <a:ext uri="{FF2B5EF4-FFF2-40B4-BE49-F238E27FC236}">
                <a16:creationId xmlns:a16="http://schemas.microsoft.com/office/drawing/2014/main" id="{5DF08763-1590-4BDB-99AD-B7E6CFC78BC0}"/>
              </a:ext>
            </a:extLst>
          </p:cNvPr>
          <p:cNvGrpSpPr>
            <a:grpSpLocks/>
          </p:cNvGrpSpPr>
          <p:nvPr/>
        </p:nvGrpSpPr>
        <p:grpSpPr bwMode="auto">
          <a:xfrm>
            <a:off x="6376987" y="1918235"/>
            <a:ext cx="2282825" cy="528638"/>
            <a:chOff x="2401" y="1610"/>
            <a:chExt cx="1079" cy="443"/>
          </a:xfrm>
        </p:grpSpPr>
        <p:sp>
          <p:nvSpPr>
            <p:cNvPr id="98" name="Freeform 90">
              <a:extLst>
                <a:ext uri="{FF2B5EF4-FFF2-40B4-BE49-F238E27FC236}">
                  <a16:creationId xmlns:a16="http://schemas.microsoft.com/office/drawing/2014/main" id="{7EB5008C-C070-42E1-9A85-A69D6E93D890}"/>
                </a:ext>
              </a:extLst>
            </p:cNvPr>
            <p:cNvSpPr>
              <a:spLocks/>
            </p:cNvSpPr>
            <p:nvPr/>
          </p:nvSpPr>
          <p:spPr bwMode="auto">
            <a:xfrm>
              <a:off x="2401" y="1610"/>
              <a:ext cx="1079" cy="443"/>
            </a:xfrm>
            <a:custGeom>
              <a:avLst/>
              <a:gdLst>
                <a:gd name="T0" fmla="*/ 1 w 2156"/>
                <a:gd name="T1" fmla="*/ 1 h 886"/>
                <a:gd name="T2" fmla="*/ 1 w 2156"/>
                <a:gd name="T3" fmla="*/ 1 h 886"/>
                <a:gd name="T4" fmla="*/ 1 w 2156"/>
                <a:gd name="T5" fmla="*/ 1 h 886"/>
                <a:gd name="T6" fmla="*/ 1 w 2156"/>
                <a:gd name="T7" fmla="*/ 1 h 886"/>
                <a:gd name="T8" fmla="*/ 1 w 2156"/>
                <a:gd name="T9" fmla="*/ 1 h 886"/>
                <a:gd name="T10" fmla="*/ 1 w 2156"/>
                <a:gd name="T11" fmla="*/ 1 h 886"/>
                <a:gd name="T12" fmla="*/ 1 w 2156"/>
                <a:gd name="T13" fmla="*/ 1 h 886"/>
                <a:gd name="T14" fmla="*/ 1 w 2156"/>
                <a:gd name="T15" fmla="*/ 0 h 886"/>
                <a:gd name="T16" fmla="*/ 1 w 2156"/>
                <a:gd name="T17" fmla="*/ 1 h 886"/>
                <a:gd name="T18" fmla="*/ 1 w 2156"/>
                <a:gd name="T19" fmla="*/ 1 h 886"/>
                <a:gd name="T20" fmla="*/ 1 w 2156"/>
                <a:gd name="T21" fmla="*/ 1 h 886"/>
                <a:gd name="T22" fmla="*/ 1 w 2156"/>
                <a:gd name="T23" fmla="*/ 1 h 886"/>
                <a:gd name="T24" fmla="*/ 1 w 2156"/>
                <a:gd name="T25" fmla="*/ 1 h 886"/>
                <a:gd name="T26" fmla="*/ 1 w 2156"/>
                <a:gd name="T27" fmla="*/ 1 h 886"/>
                <a:gd name="T28" fmla="*/ 1 w 2156"/>
                <a:gd name="T29" fmla="*/ 1 h 886"/>
                <a:gd name="T30" fmla="*/ 1 w 2156"/>
                <a:gd name="T31" fmla="*/ 1 h 886"/>
                <a:gd name="T32" fmla="*/ 1 w 2156"/>
                <a:gd name="T33" fmla="*/ 1 h 886"/>
                <a:gd name="T34" fmla="*/ 0 w 2156"/>
                <a:gd name="T35" fmla="*/ 1 h 886"/>
                <a:gd name="T36" fmla="*/ 1 w 2156"/>
                <a:gd name="T37" fmla="*/ 1 h 8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6"/>
                <a:gd name="T58" fmla="*/ 0 h 886"/>
                <a:gd name="T59" fmla="*/ 2156 w 2156"/>
                <a:gd name="T60" fmla="*/ 886 h 8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6" h="886">
                  <a:moveTo>
                    <a:pt x="136" y="462"/>
                  </a:moveTo>
                  <a:lnTo>
                    <a:pt x="287" y="221"/>
                  </a:lnTo>
                  <a:lnTo>
                    <a:pt x="315" y="307"/>
                  </a:lnTo>
                  <a:lnTo>
                    <a:pt x="321" y="337"/>
                  </a:lnTo>
                  <a:lnTo>
                    <a:pt x="347" y="387"/>
                  </a:lnTo>
                  <a:lnTo>
                    <a:pt x="652" y="92"/>
                  </a:lnTo>
                  <a:lnTo>
                    <a:pt x="678" y="240"/>
                  </a:lnTo>
                  <a:lnTo>
                    <a:pt x="1037" y="0"/>
                  </a:lnTo>
                  <a:lnTo>
                    <a:pt x="1085" y="79"/>
                  </a:lnTo>
                  <a:lnTo>
                    <a:pt x="2156" y="230"/>
                  </a:lnTo>
                  <a:lnTo>
                    <a:pt x="1390" y="508"/>
                  </a:lnTo>
                  <a:lnTo>
                    <a:pt x="1369" y="634"/>
                  </a:lnTo>
                  <a:lnTo>
                    <a:pt x="889" y="650"/>
                  </a:lnTo>
                  <a:lnTo>
                    <a:pt x="947" y="828"/>
                  </a:lnTo>
                  <a:lnTo>
                    <a:pt x="459" y="749"/>
                  </a:lnTo>
                  <a:lnTo>
                    <a:pt x="485" y="886"/>
                  </a:lnTo>
                  <a:lnTo>
                    <a:pt x="207" y="839"/>
                  </a:lnTo>
                  <a:lnTo>
                    <a:pt x="0" y="684"/>
                  </a:lnTo>
                  <a:lnTo>
                    <a:pt x="136" y="462"/>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91">
              <a:extLst>
                <a:ext uri="{FF2B5EF4-FFF2-40B4-BE49-F238E27FC236}">
                  <a16:creationId xmlns:a16="http://schemas.microsoft.com/office/drawing/2014/main" id="{A5E0CC45-DF81-4395-8786-A36280F6439C}"/>
                </a:ext>
              </a:extLst>
            </p:cNvPr>
            <p:cNvSpPr>
              <a:spLocks/>
            </p:cNvSpPr>
            <p:nvPr/>
          </p:nvSpPr>
          <p:spPr bwMode="auto">
            <a:xfrm>
              <a:off x="2401" y="1610"/>
              <a:ext cx="1079" cy="443"/>
            </a:xfrm>
            <a:custGeom>
              <a:avLst/>
              <a:gdLst>
                <a:gd name="T0" fmla="*/ 1 w 2156"/>
                <a:gd name="T1" fmla="*/ 1 h 886"/>
                <a:gd name="T2" fmla="*/ 1 w 2156"/>
                <a:gd name="T3" fmla="*/ 1 h 886"/>
                <a:gd name="T4" fmla="*/ 1 w 2156"/>
                <a:gd name="T5" fmla="*/ 1 h 886"/>
                <a:gd name="T6" fmla="*/ 1 w 2156"/>
                <a:gd name="T7" fmla="*/ 1 h 886"/>
                <a:gd name="T8" fmla="*/ 1 w 2156"/>
                <a:gd name="T9" fmla="*/ 1 h 886"/>
                <a:gd name="T10" fmla="*/ 1 w 2156"/>
                <a:gd name="T11" fmla="*/ 1 h 886"/>
                <a:gd name="T12" fmla="*/ 1 w 2156"/>
                <a:gd name="T13" fmla="*/ 1 h 886"/>
                <a:gd name="T14" fmla="*/ 1 w 2156"/>
                <a:gd name="T15" fmla="*/ 0 h 886"/>
                <a:gd name="T16" fmla="*/ 1 w 2156"/>
                <a:gd name="T17" fmla="*/ 1 h 886"/>
                <a:gd name="T18" fmla="*/ 1 w 2156"/>
                <a:gd name="T19" fmla="*/ 1 h 886"/>
                <a:gd name="T20" fmla="*/ 1 w 2156"/>
                <a:gd name="T21" fmla="*/ 1 h 886"/>
                <a:gd name="T22" fmla="*/ 1 w 2156"/>
                <a:gd name="T23" fmla="*/ 1 h 886"/>
                <a:gd name="T24" fmla="*/ 1 w 2156"/>
                <a:gd name="T25" fmla="*/ 1 h 886"/>
                <a:gd name="T26" fmla="*/ 1 w 2156"/>
                <a:gd name="T27" fmla="*/ 1 h 886"/>
                <a:gd name="T28" fmla="*/ 1 w 2156"/>
                <a:gd name="T29" fmla="*/ 1 h 886"/>
                <a:gd name="T30" fmla="*/ 1 w 2156"/>
                <a:gd name="T31" fmla="*/ 1 h 886"/>
                <a:gd name="T32" fmla="*/ 1 w 2156"/>
                <a:gd name="T33" fmla="*/ 1 h 886"/>
                <a:gd name="T34" fmla="*/ 0 w 2156"/>
                <a:gd name="T35" fmla="*/ 1 h 886"/>
                <a:gd name="T36" fmla="*/ 1 w 2156"/>
                <a:gd name="T37" fmla="*/ 1 h 8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6"/>
                <a:gd name="T58" fmla="*/ 0 h 886"/>
                <a:gd name="T59" fmla="*/ 2156 w 2156"/>
                <a:gd name="T60" fmla="*/ 886 h 8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6" h="886">
                  <a:moveTo>
                    <a:pt x="136" y="462"/>
                  </a:moveTo>
                  <a:lnTo>
                    <a:pt x="287" y="221"/>
                  </a:lnTo>
                  <a:lnTo>
                    <a:pt x="315" y="307"/>
                  </a:lnTo>
                  <a:lnTo>
                    <a:pt x="321" y="337"/>
                  </a:lnTo>
                  <a:lnTo>
                    <a:pt x="347" y="387"/>
                  </a:lnTo>
                  <a:lnTo>
                    <a:pt x="652" y="92"/>
                  </a:lnTo>
                  <a:lnTo>
                    <a:pt x="678" y="240"/>
                  </a:lnTo>
                  <a:lnTo>
                    <a:pt x="1037" y="0"/>
                  </a:lnTo>
                  <a:lnTo>
                    <a:pt x="1085" y="79"/>
                  </a:lnTo>
                  <a:lnTo>
                    <a:pt x="2156" y="230"/>
                  </a:lnTo>
                  <a:lnTo>
                    <a:pt x="1390" y="508"/>
                  </a:lnTo>
                  <a:lnTo>
                    <a:pt x="1369" y="634"/>
                  </a:lnTo>
                  <a:lnTo>
                    <a:pt x="889" y="650"/>
                  </a:lnTo>
                  <a:lnTo>
                    <a:pt x="947" y="828"/>
                  </a:lnTo>
                  <a:lnTo>
                    <a:pt x="459" y="749"/>
                  </a:lnTo>
                  <a:lnTo>
                    <a:pt x="485" y="886"/>
                  </a:lnTo>
                  <a:lnTo>
                    <a:pt x="207" y="839"/>
                  </a:lnTo>
                  <a:lnTo>
                    <a:pt x="0" y="684"/>
                  </a:lnTo>
                  <a:lnTo>
                    <a:pt x="136" y="462"/>
                  </a:lnTo>
                </a:path>
              </a:pathLst>
            </a:custGeom>
            <a:solidFill>
              <a:srgbClr val="99CC00"/>
            </a:solidFill>
            <a:ln w="3175">
              <a:solidFill>
                <a:srgbClr val="000000"/>
              </a:solidFill>
              <a:round/>
              <a:headEnd/>
              <a:tailEnd/>
            </a:ln>
          </p:spPr>
          <p:txBody>
            <a:bodyPr/>
            <a:lstStyle/>
            <a:p>
              <a:endParaRPr lang="en-US"/>
            </a:p>
          </p:txBody>
        </p:sp>
      </p:grpSp>
      <p:sp>
        <p:nvSpPr>
          <p:cNvPr id="100" name="Rectangle 92">
            <a:extLst>
              <a:ext uri="{FF2B5EF4-FFF2-40B4-BE49-F238E27FC236}">
                <a16:creationId xmlns:a16="http://schemas.microsoft.com/office/drawing/2014/main" id="{AC7C89D2-FA5B-457D-B1F5-B0BF7D1C5D29}"/>
              </a:ext>
            </a:extLst>
          </p:cNvPr>
          <p:cNvSpPr>
            <a:spLocks noChangeArrowheads="1"/>
          </p:cNvSpPr>
          <p:nvPr/>
        </p:nvSpPr>
        <p:spPr bwMode="auto">
          <a:xfrm rot="-360000">
            <a:off x="6537325" y="2069048"/>
            <a:ext cx="1438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a:solidFill>
                  <a:srgbClr val="000000"/>
                </a:solidFill>
                <a:latin typeface="Verdana" pitchFamily="34" charset="0"/>
              </a:rPr>
              <a:t>Create a hazard</a:t>
            </a:r>
            <a:endParaRPr lang="en-US" sz="1400">
              <a:latin typeface="Verdana" pitchFamily="34" charset="0"/>
            </a:endParaRPr>
          </a:p>
        </p:txBody>
      </p:sp>
      <p:grpSp>
        <p:nvGrpSpPr>
          <p:cNvPr id="101" name="Group 93">
            <a:extLst>
              <a:ext uri="{FF2B5EF4-FFF2-40B4-BE49-F238E27FC236}">
                <a16:creationId xmlns:a16="http://schemas.microsoft.com/office/drawing/2014/main" id="{BD1C1608-C855-4F80-8C9A-CC9EE4C22E07}"/>
              </a:ext>
            </a:extLst>
          </p:cNvPr>
          <p:cNvGrpSpPr>
            <a:grpSpLocks/>
          </p:cNvGrpSpPr>
          <p:nvPr/>
        </p:nvGrpSpPr>
        <p:grpSpPr bwMode="auto">
          <a:xfrm>
            <a:off x="6357937" y="2240498"/>
            <a:ext cx="1982788" cy="508000"/>
            <a:chOff x="2444" y="1894"/>
            <a:chExt cx="937" cy="426"/>
          </a:xfrm>
        </p:grpSpPr>
        <p:sp>
          <p:nvSpPr>
            <p:cNvPr id="102" name="Freeform 94">
              <a:extLst>
                <a:ext uri="{FF2B5EF4-FFF2-40B4-BE49-F238E27FC236}">
                  <a16:creationId xmlns:a16="http://schemas.microsoft.com/office/drawing/2014/main" id="{1ACE3431-99FC-4F27-AA2B-148392091676}"/>
                </a:ext>
              </a:extLst>
            </p:cNvPr>
            <p:cNvSpPr>
              <a:spLocks/>
            </p:cNvSpPr>
            <p:nvPr/>
          </p:nvSpPr>
          <p:spPr bwMode="auto">
            <a:xfrm>
              <a:off x="2444" y="1894"/>
              <a:ext cx="937" cy="426"/>
            </a:xfrm>
            <a:custGeom>
              <a:avLst/>
              <a:gdLst>
                <a:gd name="T0" fmla="*/ 1 w 1874"/>
                <a:gd name="T1" fmla="*/ 1 h 852"/>
                <a:gd name="T2" fmla="*/ 1 w 1874"/>
                <a:gd name="T3" fmla="*/ 1 h 852"/>
                <a:gd name="T4" fmla="*/ 1 w 1874"/>
                <a:gd name="T5" fmla="*/ 1 h 852"/>
                <a:gd name="T6" fmla="*/ 1 w 1874"/>
                <a:gd name="T7" fmla="*/ 1 h 852"/>
                <a:gd name="T8" fmla="*/ 1 w 1874"/>
                <a:gd name="T9" fmla="*/ 1 h 852"/>
                <a:gd name="T10" fmla="*/ 1 w 1874"/>
                <a:gd name="T11" fmla="*/ 1 h 852"/>
                <a:gd name="T12" fmla="*/ 1 w 1874"/>
                <a:gd name="T13" fmla="*/ 0 h 852"/>
                <a:gd name="T14" fmla="*/ 1 w 1874"/>
                <a:gd name="T15" fmla="*/ 1 h 852"/>
                <a:gd name="T16" fmla="*/ 1 w 1874"/>
                <a:gd name="T17" fmla="*/ 1 h 852"/>
                <a:gd name="T18" fmla="*/ 1 w 1874"/>
                <a:gd name="T19" fmla="*/ 1 h 852"/>
                <a:gd name="T20" fmla="*/ 1 w 1874"/>
                <a:gd name="T21" fmla="*/ 1 h 852"/>
                <a:gd name="T22" fmla="*/ 1 w 1874"/>
                <a:gd name="T23" fmla="*/ 1 h 852"/>
                <a:gd name="T24" fmla="*/ 1 w 1874"/>
                <a:gd name="T25" fmla="*/ 1 h 852"/>
                <a:gd name="T26" fmla="*/ 1 w 1874"/>
                <a:gd name="T27" fmla="*/ 1 h 852"/>
                <a:gd name="T28" fmla="*/ 1 w 1874"/>
                <a:gd name="T29" fmla="*/ 1 h 852"/>
                <a:gd name="T30" fmla="*/ 1 w 1874"/>
                <a:gd name="T31" fmla="*/ 1 h 852"/>
                <a:gd name="T32" fmla="*/ 0 w 1874"/>
                <a:gd name="T33" fmla="*/ 1 h 852"/>
                <a:gd name="T34" fmla="*/ 1 w 1874"/>
                <a:gd name="T35" fmla="*/ 1 h 8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4"/>
                <a:gd name="T55" fmla="*/ 0 h 852"/>
                <a:gd name="T56" fmla="*/ 1874 w 1874"/>
                <a:gd name="T57" fmla="*/ 852 h 8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4" h="852">
                  <a:moveTo>
                    <a:pt x="145" y="394"/>
                  </a:moveTo>
                  <a:lnTo>
                    <a:pt x="299" y="297"/>
                  </a:lnTo>
                  <a:lnTo>
                    <a:pt x="342" y="346"/>
                  </a:lnTo>
                  <a:lnTo>
                    <a:pt x="620" y="43"/>
                  </a:lnTo>
                  <a:lnTo>
                    <a:pt x="661" y="226"/>
                  </a:lnTo>
                  <a:lnTo>
                    <a:pt x="863" y="79"/>
                  </a:lnTo>
                  <a:lnTo>
                    <a:pt x="1003" y="0"/>
                  </a:lnTo>
                  <a:lnTo>
                    <a:pt x="1295" y="185"/>
                  </a:lnTo>
                  <a:lnTo>
                    <a:pt x="1874" y="435"/>
                  </a:lnTo>
                  <a:lnTo>
                    <a:pt x="1111" y="495"/>
                  </a:lnTo>
                  <a:lnTo>
                    <a:pt x="1108" y="738"/>
                  </a:lnTo>
                  <a:lnTo>
                    <a:pt x="790" y="630"/>
                  </a:lnTo>
                  <a:lnTo>
                    <a:pt x="816" y="852"/>
                  </a:lnTo>
                  <a:lnTo>
                    <a:pt x="429" y="730"/>
                  </a:lnTo>
                  <a:lnTo>
                    <a:pt x="416" y="807"/>
                  </a:lnTo>
                  <a:lnTo>
                    <a:pt x="171" y="740"/>
                  </a:lnTo>
                  <a:lnTo>
                    <a:pt x="0" y="579"/>
                  </a:lnTo>
                  <a:lnTo>
                    <a:pt x="145" y="394"/>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95">
              <a:extLst>
                <a:ext uri="{FF2B5EF4-FFF2-40B4-BE49-F238E27FC236}">
                  <a16:creationId xmlns:a16="http://schemas.microsoft.com/office/drawing/2014/main" id="{2898A4C5-37C2-4B7B-B600-DFEE5A6D7990}"/>
                </a:ext>
              </a:extLst>
            </p:cNvPr>
            <p:cNvSpPr>
              <a:spLocks/>
            </p:cNvSpPr>
            <p:nvPr/>
          </p:nvSpPr>
          <p:spPr bwMode="auto">
            <a:xfrm>
              <a:off x="2444" y="1894"/>
              <a:ext cx="937" cy="426"/>
            </a:xfrm>
            <a:custGeom>
              <a:avLst/>
              <a:gdLst>
                <a:gd name="T0" fmla="*/ 1 w 1874"/>
                <a:gd name="T1" fmla="*/ 1 h 852"/>
                <a:gd name="T2" fmla="*/ 1 w 1874"/>
                <a:gd name="T3" fmla="*/ 1 h 852"/>
                <a:gd name="T4" fmla="*/ 1 w 1874"/>
                <a:gd name="T5" fmla="*/ 1 h 852"/>
                <a:gd name="T6" fmla="*/ 1 w 1874"/>
                <a:gd name="T7" fmla="*/ 1 h 852"/>
                <a:gd name="T8" fmla="*/ 1 w 1874"/>
                <a:gd name="T9" fmla="*/ 1 h 852"/>
                <a:gd name="T10" fmla="*/ 1 w 1874"/>
                <a:gd name="T11" fmla="*/ 1 h 852"/>
                <a:gd name="T12" fmla="*/ 1 w 1874"/>
                <a:gd name="T13" fmla="*/ 0 h 852"/>
                <a:gd name="T14" fmla="*/ 1 w 1874"/>
                <a:gd name="T15" fmla="*/ 1 h 852"/>
                <a:gd name="T16" fmla="*/ 1 w 1874"/>
                <a:gd name="T17" fmla="*/ 1 h 852"/>
                <a:gd name="T18" fmla="*/ 1 w 1874"/>
                <a:gd name="T19" fmla="*/ 1 h 852"/>
                <a:gd name="T20" fmla="*/ 1 w 1874"/>
                <a:gd name="T21" fmla="*/ 1 h 852"/>
                <a:gd name="T22" fmla="*/ 1 w 1874"/>
                <a:gd name="T23" fmla="*/ 1 h 852"/>
                <a:gd name="T24" fmla="*/ 1 w 1874"/>
                <a:gd name="T25" fmla="*/ 1 h 852"/>
                <a:gd name="T26" fmla="*/ 1 w 1874"/>
                <a:gd name="T27" fmla="*/ 1 h 852"/>
                <a:gd name="T28" fmla="*/ 1 w 1874"/>
                <a:gd name="T29" fmla="*/ 1 h 852"/>
                <a:gd name="T30" fmla="*/ 1 w 1874"/>
                <a:gd name="T31" fmla="*/ 1 h 852"/>
                <a:gd name="T32" fmla="*/ 0 w 1874"/>
                <a:gd name="T33" fmla="*/ 1 h 852"/>
                <a:gd name="T34" fmla="*/ 1 w 1874"/>
                <a:gd name="T35" fmla="*/ 1 h 8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4"/>
                <a:gd name="T55" fmla="*/ 0 h 852"/>
                <a:gd name="T56" fmla="*/ 1874 w 1874"/>
                <a:gd name="T57" fmla="*/ 852 h 8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4" h="852">
                  <a:moveTo>
                    <a:pt x="145" y="394"/>
                  </a:moveTo>
                  <a:lnTo>
                    <a:pt x="299" y="297"/>
                  </a:lnTo>
                  <a:lnTo>
                    <a:pt x="342" y="346"/>
                  </a:lnTo>
                  <a:lnTo>
                    <a:pt x="620" y="43"/>
                  </a:lnTo>
                  <a:lnTo>
                    <a:pt x="661" y="226"/>
                  </a:lnTo>
                  <a:lnTo>
                    <a:pt x="863" y="79"/>
                  </a:lnTo>
                  <a:lnTo>
                    <a:pt x="1003" y="0"/>
                  </a:lnTo>
                  <a:lnTo>
                    <a:pt x="1295" y="185"/>
                  </a:lnTo>
                  <a:lnTo>
                    <a:pt x="1874" y="435"/>
                  </a:lnTo>
                  <a:lnTo>
                    <a:pt x="1111" y="495"/>
                  </a:lnTo>
                  <a:lnTo>
                    <a:pt x="1108" y="738"/>
                  </a:lnTo>
                  <a:lnTo>
                    <a:pt x="790" y="630"/>
                  </a:lnTo>
                  <a:lnTo>
                    <a:pt x="816" y="852"/>
                  </a:lnTo>
                  <a:lnTo>
                    <a:pt x="429" y="730"/>
                  </a:lnTo>
                  <a:lnTo>
                    <a:pt x="416" y="807"/>
                  </a:lnTo>
                  <a:lnTo>
                    <a:pt x="171" y="740"/>
                  </a:lnTo>
                  <a:lnTo>
                    <a:pt x="0" y="579"/>
                  </a:lnTo>
                  <a:lnTo>
                    <a:pt x="145" y="394"/>
                  </a:lnTo>
                </a:path>
              </a:pathLst>
            </a:custGeom>
            <a:solidFill>
              <a:srgbClr val="99CC00"/>
            </a:solidFill>
            <a:ln w="3175">
              <a:solidFill>
                <a:srgbClr val="000000"/>
              </a:solidFill>
              <a:round/>
              <a:headEnd/>
              <a:tailEnd/>
            </a:ln>
          </p:spPr>
          <p:txBody>
            <a:bodyPr/>
            <a:lstStyle/>
            <a:p>
              <a:endParaRPr lang="en-US"/>
            </a:p>
          </p:txBody>
        </p:sp>
      </p:grpSp>
      <p:sp>
        <p:nvSpPr>
          <p:cNvPr id="104" name="Rectangle 96">
            <a:extLst>
              <a:ext uri="{FF2B5EF4-FFF2-40B4-BE49-F238E27FC236}">
                <a16:creationId xmlns:a16="http://schemas.microsoft.com/office/drawing/2014/main" id="{D5B653B4-3255-41EB-88E4-A2550A931A37}"/>
              </a:ext>
            </a:extLst>
          </p:cNvPr>
          <p:cNvSpPr>
            <a:spLocks noChangeArrowheads="1"/>
          </p:cNvSpPr>
          <p:nvPr/>
        </p:nvSpPr>
        <p:spPr bwMode="auto">
          <a:xfrm>
            <a:off x="6453187" y="3518435"/>
            <a:ext cx="15160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105" name="Rectangle 97">
            <a:extLst>
              <a:ext uri="{FF2B5EF4-FFF2-40B4-BE49-F238E27FC236}">
                <a16:creationId xmlns:a16="http://schemas.microsoft.com/office/drawing/2014/main" id="{3B755F3A-A368-4C90-927A-32F9DDB8D7AB}"/>
              </a:ext>
            </a:extLst>
          </p:cNvPr>
          <p:cNvSpPr>
            <a:spLocks noChangeArrowheads="1"/>
          </p:cNvSpPr>
          <p:nvPr/>
        </p:nvSpPr>
        <p:spPr bwMode="auto">
          <a:xfrm>
            <a:off x="6529387" y="3518435"/>
            <a:ext cx="1274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dirty="0">
                <a:solidFill>
                  <a:srgbClr val="000000"/>
                </a:solidFill>
                <a:latin typeface="Verdana" pitchFamily="34" charset="0"/>
              </a:rPr>
              <a:t>Fail to enforce</a:t>
            </a:r>
            <a:endParaRPr lang="en-US" sz="1400" dirty="0">
              <a:latin typeface="Verdana" pitchFamily="34" charset="0"/>
            </a:endParaRPr>
          </a:p>
        </p:txBody>
      </p:sp>
      <p:sp>
        <p:nvSpPr>
          <p:cNvPr id="106" name="Rectangle 98">
            <a:extLst>
              <a:ext uri="{FF2B5EF4-FFF2-40B4-BE49-F238E27FC236}">
                <a16:creationId xmlns:a16="http://schemas.microsoft.com/office/drawing/2014/main" id="{A218F89A-02ED-4EF8-8009-C9A5FD03E0D0}"/>
              </a:ext>
            </a:extLst>
          </p:cNvPr>
          <p:cNvSpPr>
            <a:spLocks noChangeArrowheads="1"/>
          </p:cNvSpPr>
          <p:nvPr/>
        </p:nvSpPr>
        <p:spPr bwMode="auto">
          <a:xfrm rot="360000">
            <a:off x="3824287" y="3137435"/>
            <a:ext cx="1565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a:solidFill>
                  <a:srgbClr val="000000"/>
                </a:solidFill>
                <a:latin typeface="Verdana" pitchFamily="34" charset="0"/>
              </a:rPr>
              <a:t>Untrained worker</a:t>
            </a:r>
            <a:endParaRPr lang="en-US" sz="1400">
              <a:latin typeface="Verdana" pitchFamily="34" charset="0"/>
            </a:endParaRPr>
          </a:p>
        </p:txBody>
      </p:sp>
      <p:sp>
        <p:nvSpPr>
          <p:cNvPr id="107" name="Rectangle 99">
            <a:extLst>
              <a:ext uri="{FF2B5EF4-FFF2-40B4-BE49-F238E27FC236}">
                <a16:creationId xmlns:a16="http://schemas.microsoft.com/office/drawing/2014/main" id="{9687BE2F-86A2-4B18-886E-D6B3E607B6F4}"/>
              </a:ext>
            </a:extLst>
          </p:cNvPr>
          <p:cNvSpPr>
            <a:spLocks noChangeArrowheads="1"/>
          </p:cNvSpPr>
          <p:nvPr/>
        </p:nvSpPr>
        <p:spPr bwMode="auto">
          <a:xfrm rot="752260">
            <a:off x="4176712" y="2038885"/>
            <a:ext cx="11287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a:solidFill>
                  <a:srgbClr val="000000"/>
                </a:solidFill>
                <a:latin typeface="Verdana" pitchFamily="34" charset="0"/>
              </a:rPr>
              <a:t>Broken tools</a:t>
            </a:r>
            <a:endParaRPr lang="en-US" sz="1400">
              <a:latin typeface="Verdana" pitchFamily="34" charset="0"/>
            </a:endParaRPr>
          </a:p>
        </p:txBody>
      </p:sp>
      <p:sp>
        <p:nvSpPr>
          <p:cNvPr id="108" name="Rectangle 100">
            <a:extLst>
              <a:ext uri="{FF2B5EF4-FFF2-40B4-BE49-F238E27FC236}">
                <a16:creationId xmlns:a16="http://schemas.microsoft.com/office/drawing/2014/main" id="{66A9E415-98A5-4241-89D6-D65C3BF866A5}"/>
              </a:ext>
            </a:extLst>
          </p:cNvPr>
          <p:cNvSpPr>
            <a:spLocks noChangeArrowheads="1"/>
          </p:cNvSpPr>
          <p:nvPr/>
        </p:nvSpPr>
        <p:spPr bwMode="auto">
          <a:xfrm rot="21180000">
            <a:off x="6535325" y="2385429"/>
            <a:ext cx="1425817" cy="184666"/>
          </a:xfrm>
          <a:prstGeom prst="rect">
            <a:avLst/>
          </a:prstGeom>
          <a:noFill/>
          <a:ln w="9525">
            <a:noFill/>
            <a:miter lim="800000"/>
            <a:headEnd/>
            <a:tailEnd/>
          </a:ln>
        </p:spPr>
        <p:txBody>
          <a:bodyPr lIns="0" tIns="0" rIns="0" bIns="0">
            <a:spAutoFit/>
            <a:scene3d>
              <a:camera prst="orthographicFront">
                <a:rot lat="21593999" lon="0" rev="0"/>
              </a:camera>
              <a:lightRig rig="threePt" dir="t"/>
            </a:scene3d>
          </a:bodyPr>
          <a:lstStyle/>
          <a:p>
            <a:pPr>
              <a:spcBef>
                <a:spcPct val="50000"/>
              </a:spcBef>
              <a:defRPr/>
            </a:pPr>
            <a:r>
              <a:rPr lang="en-US" sz="1200" dirty="0">
                <a:solidFill>
                  <a:srgbClr val="000000"/>
                </a:solidFill>
                <a:latin typeface="Verdana" pitchFamily="34" charset="0"/>
              </a:rPr>
              <a:t>Ignore a hazard</a:t>
            </a:r>
            <a:endParaRPr lang="en-US" sz="1200" dirty="0">
              <a:latin typeface="Verdana" pitchFamily="34" charset="0"/>
            </a:endParaRPr>
          </a:p>
        </p:txBody>
      </p:sp>
      <p:sp>
        <p:nvSpPr>
          <p:cNvPr id="109" name="Rectangle 101">
            <a:extLst>
              <a:ext uri="{FF2B5EF4-FFF2-40B4-BE49-F238E27FC236}">
                <a16:creationId xmlns:a16="http://schemas.microsoft.com/office/drawing/2014/main" id="{0399EED5-A58C-4C02-9D44-245979C52C1D}"/>
              </a:ext>
            </a:extLst>
          </p:cNvPr>
          <p:cNvSpPr>
            <a:spLocks noChangeArrowheads="1"/>
          </p:cNvSpPr>
          <p:nvPr/>
        </p:nvSpPr>
        <p:spPr bwMode="auto">
          <a:xfrm>
            <a:off x="4033837" y="3562885"/>
            <a:ext cx="1244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 name="Rectangle 102">
            <a:extLst>
              <a:ext uri="{FF2B5EF4-FFF2-40B4-BE49-F238E27FC236}">
                <a16:creationId xmlns:a16="http://schemas.microsoft.com/office/drawing/2014/main" id="{AF27C52C-F72A-438A-93C7-7DC1C6993D53}"/>
              </a:ext>
            </a:extLst>
          </p:cNvPr>
          <p:cNvSpPr>
            <a:spLocks noChangeArrowheads="1"/>
          </p:cNvSpPr>
          <p:nvPr/>
        </p:nvSpPr>
        <p:spPr bwMode="auto">
          <a:xfrm>
            <a:off x="4167187" y="3518435"/>
            <a:ext cx="110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a:solidFill>
                  <a:srgbClr val="000000"/>
                </a:solidFill>
                <a:latin typeface="Verdana" pitchFamily="34" charset="0"/>
              </a:rPr>
              <a:t>Lack of time</a:t>
            </a:r>
            <a:endParaRPr lang="en-US" sz="1400">
              <a:latin typeface="Verdana" pitchFamily="34" charset="0"/>
            </a:endParaRPr>
          </a:p>
        </p:txBody>
      </p:sp>
      <p:sp>
        <p:nvSpPr>
          <p:cNvPr id="111" name="Rectangle 103">
            <a:extLst>
              <a:ext uri="{FF2B5EF4-FFF2-40B4-BE49-F238E27FC236}">
                <a16:creationId xmlns:a16="http://schemas.microsoft.com/office/drawing/2014/main" id="{04472CC0-08C2-43AD-ADF7-BB5A98082B52}"/>
              </a:ext>
            </a:extLst>
          </p:cNvPr>
          <p:cNvSpPr>
            <a:spLocks noChangeArrowheads="1"/>
          </p:cNvSpPr>
          <p:nvPr/>
        </p:nvSpPr>
        <p:spPr bwMode="auto">
          <a:xfrm>
            <a:off x="6148387" y="4585235"/>
            <a:ext cx="2743200" cy="169277"/>
          </a:xfrm>
          <a:prstGeom prst="rect">
            <a:avLst/>
          </a:prstGeom>
          <a:noFill/>
          <a:ln w="9525">
            <a:noFill/>
            <a:miter lim="800000"/>
            <a:headEnd/>
            <a:tailEnd/>
          </a:ln>
        </p:spPr>
        <p:txBody>
          <a:bodyPr lIns="0" tIns="0" rIns="0" bIns="0">
            <a:spAutoFit/>
            <a:scene3d>
              <a:camera prst="orthographicFront">
                <a:rot lat="1200000" lon="0" rev="0"/>
              </a:camera>
              <a:lightRig rig="threePt" dir="t"/>
            </a:scene3d>
          </a:bodyPr>
          <a:lstStyle/>
          <a:p>
            <a:pPr>
              <a:spcBef>
                <a:spcPct val="50000"/>
              </a:spcBef>
              <a:defRPr/>
            </a:pPr>
            <a:r>
              <a:rPr lang="en-US" sz="1100" b="1" dirty="0">
                <a:solidFill>
                  <a:srgbClr val="FFFF00"/>
                </a:solidFill>
                <a:latin typeface="Verdana" pitchFamily="34" charset="0"/>
              </a:rPr>
              <a:t>Inadequate labeling procedures</a:t>
            </a:r>
          </a:p>
        </p:txBody>
      </p:sp>
      <p:sp>
        <p:nvSpPr>
          <p:cNvPr id="112" name="Freeform 104">
            <a:extLst>
              <a:ext uri="{FF2B5EF4-FFF2-40B4-BE49-F238E27FC236}">
                <a16:creationId xmlns:a16="http://schemas.microsoft.com/office/drawing/2014/main" id="{D942A5A1-3014-4443-9482-1221F1F67012}"/>
              </a:ext>
            </a:extLst>
          </p:cNvPr>
          <p:cNvSpPr>
            <a:spLocks/>
          </p:cNvSpPr>
          <p:nvPr/>
        </p:nvSpPr>
        <p:spPr bwMode="auto">
          <a:xfrm>
            <a:off x="5919787" y="4128035"/>
            <a:ext cx="2668588" cy="341313"/>
          </a:xfrm>
          <a:custGeom>
            <a:avLst/>
            <a:gdLst>
              <a:gd name="T0" fmla="*/ 2147483647 w 2521"/>
              <a:gd name="T1" fmla="*/ 2147483647 h 571"/>
              <a:gd name="T2" fmla="*/ 2147483647 w 2521"/>
              <a:gd name="T3" fmla="*/ 2147483647 h 571"/>
              <a:gd name="T4" fmla="*/ 2147483647 w 2521"/>
              <a:gd name="T5" fmla="*/ 2147483647 h 571"/>
              <a:gd name="T6" fmla="*/ 2147483647 w 2521"/>
              <a:gd name="T7" fmla="*/ 2147483647 h 571"/>
              <a:gd name="T8" fmla="*/ 2147483647 w 2521"/>
              <a:gd name="T9" fmla="*/ 2147483647 h 571"/>
              <a:gd name="T10" fmla="*/ 2147483647 w 2521"/>
              <a:gd name="T11" fmla="*/ 2147483647 h 571"/>
              <a:gd name="T12" fmla="*/ 2147483647 w 2521"/>
              <a:gd name="T13" fmla="*/ 2147483647 h 571"/>
              <a:gd name="T14" fmla="*/ 2147483647 w 2521"/>
              <a:gd name="T15" fmla="*/ 2147483647 h 571"/>
              <a:gd name="T16" fmla="*/ 2147483647 w 2521"/>
              <a:gd name="T17" fmla="*/ 2147483647 h 571"/>
              <a:gd name="T18" fmla="*/ 2147483647 w 2521"/>
              <a:gd name="T19" fmla="*/ 2147483647 h 571"/>
              <a:gd name="T20" fmla="*/ 2147483647 w 2521"/>
              <a:gd name="T21" fmla="*/ 2147483647 h 571"/>
              <a:gd name="T22" fmla="*/ 2147483647 w 2521"/>
              <a:gd name="T23" fmla="*/ 2147483647 h 571"/>
              <a:gd name="T24" fmla="*/ 2147483647 w 2521"/>
              <a:gd name="T25" fmla="*/ 2147483647 h 571"/>
              <a:gd name="T26" fmla="*/ 2147483647 w 2521"/>
              <a:gd name="T27" fmla="*/ 2147483647 h 571"/>
              <a:gd name="T28" fmla="*/ 2147483647 w 2521"/>
              <a:gd name="T29" fmla="*/ 2147483647 h 571"/>
              <a:gd name="T30" fmla="*/ 2147483647 w 2521"/>
              <a:gd name="T31" fmla="*/ 2147483647 h 571"/>
              <a:gd name="T32" fmla="*/ 2147483647 w 2521"/>
              <a:gd name="T33" fmla="*/ 2147483647 h 571"/>
              <a:gd name="T34" fmla="*/ 2147483647 w 2521"/>
              <a:gd name="T35" fmla="*/ 2147483647 h 571"/>
              <a:gd name="T36" fmla="*/ 2147483647 w 2521"/>
              <a:gd name="T37" fmla="*/ 2147483647 h 571"/>
              <a:gd name="T38" fmla="*/ 2147483647 w 2521"/>
              <a:gd name="T39" fmla="*/ 2147483647 h 571"/>
              <a:gd name="T40" fmla="*/ 2147483647 w 2521"/>
              <a:gd name="T41" fmla="*/ 2147483647 h 571"/>
              <a:gd name="T42" fmla="*/ 2147483647 w 2521"/>
              <a:gd name="T43" fmla="*/ 2147483647 h 571"/>
              <a:gd name="T44" fmla="*/ 2147483647 w 2521"/>
              <a:gd name="T45" fmla="*/ 2147483647 h 571"/>
              <a:gd name="T46" fmla="*/ 2147483647 w 2521"/>
              <a:gd name="T47" fmla="*/ 2147483647 h 571"/>
              <a:gd name="T48" fmla="*/ 2147483647 w 2521"/>
              <a:gd name="T49" fmla="*/ 2147483647 h 571"/>
              <a:gd name="T50" fmla="*/ 2147483647 w 2521"/>
              <a:gd name="T51" fmla="*/ 2147483647 h 571"/>
              <a:gd name="T52" fmla="*/ 2147483647 w 2521"/>
              <a:gd name="T53" fmla="*/ 2147483647 h 571"/>
              <a:gd name="T54" fmla="*/ 2147483647 w 2521"/>
              <a:gd name="T55" fmla="*/ 2147483647 h 571"/>
              <a:gd name="T56" fmla="*/ 2147483647 w 2521"/>
              <a:gd name="T57" fmla="*/ 2147483647 h 571"/>
              <a:gd name="T58" fmla="*/ 2147483647 w 2521"/>
              <a:gd name="T59" fmla="*/ 2147483647 h 571"/>
              <a:gd name="T60" fmla="*/ 2147483647 w 2521"/>
              <a:gd name="T61" fmla="*/ 2147483647 h 571"/>
              <a:gd name="T62" fmla="*/ 2147483647 w 2521"/>
              <a:gd name="T63" fmla="*/ 2147483647 h 571"/>
              <a:gd name="T64" fmla="*/ 2147483647 w 2521"/>
              <a:gd name="T65" fmla="*/ 2147483647 h 571"/>
              <a:gd name="T66" fmla="*/ 2147483647 w 2521"/>
              <a:gd name="T67" fmla="*/ 2147483647 h 571"/>
              <a:gd name="T68" fmla="*/ 2147483647 w 2521"/>
              <a:gd name="T69" fmla="*/ 2147483647 h 571"/>
              <a:gd name="T70" fmla="*/ 2147483647 w 2521"/>
              <a:gd name="T71" fmla="*/ 2147483647 h 571"/>
              <a:gd name="T72" fmla="*/ 2147483647 w 2521"/>
              <a:gd name="T73" fmla="*/ 2147483647 h 571"/>
              <a:gd name="T74" fmla="*/ 2147483647 w 2521"/>
              <a:gd name="T75" fmla="*/ 2147483647 h 571"/>
              <a:gd name="T76" fmla="*/ 2147483647 w 2521"/>
              <a:gd name="T77" fmla="*/ 2147483647 h 571"/>
              <a:gd name="T78" fmla="*/ 2147483647 w 2521"/>
              <a:gd name="T79" fmla="*/ 2147483647 h 571"/>
              <a:gd name="T80" fmla="*/ 2147483647 w 2521"/>
              <a:gd name="T81" fmla="*/ 2147483647 h 571"/>
              <a:gd name="T82" fmla="*/ 2147483647 w 2521"/>
              <a:gd name="T83" fmla="*/ 2147483647 h 571"/>
              <a:gd name="T84" fmla="*/ 2147483647 w 2521"/>
              <a:gd name="T85" fmla="*/ 2147483647 h 571"/>
              <a:gd name="T86" fmla="*/ 0 w 2521"/>
              <a:gd name="T87" fmla="*/ 2147483647 h 571"/>
              <a:gd name="T88" fmla="*/ 2147483647 w 2521"/>
              <a:gd name="T89" fmla="*/ 2147483647 h 5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21"/>
              <a:gd name="T136" fmla="*/ 0 h 571"/>
              <a:gd name="T137" fmla="*/ 2521 w 2521"/>
              <a:gd name="T138" fmla="*/ 571 h 5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21" h="571">
                <a:moveTo>
                  <a:pt x="4" y="0"/>
                </a:moveTo>
                <a:lnTo>
                  <a:pt x="54" y="47"/>
                </a:lnTo>
                <a:lnTo>
                  <a:pt x="104" y="69"/>
                </a:lnTo>
                <a:lnTo>
                  <a:pt x="157" y="93"/>
                </a:lnTo>
                <a:lnTo>
                  <a:pt x="207" y="118"/>
                </a:lnTo>
                <a:lnTo>
                  <a:pt x="258" y="140"/>
                </a:lnTo>
                <a:lnTo>
                  <a:pt x="308" y="166"/>
                </a:lnTo>
                <a:lnTo>
                  <a:pt x="359" y="189"/>
                </a:lnTo>
                <a:lnTo>
                  <a:pt x="411" y="189"/>
                </a:lnTo>
                <a:lnTo>
                  <a:pt x="460" y="213"/>
                </a:lnTo>
                <a:lnTo>
                  <a:pt x="512" y="237"/>
                </a:lnTo>
                <a:lnTo>
                  <a:pt x="579" y="239"/>
                </a:lnTo>
                <a:lnTo>
                  <a:pt x="630" y="261"/>
                </a:lnTo>
                <a:lnTo>
                  <a:pt x="682" y="261"/>
                </a:lnTo>
                <a:lnTo>
                  <a:pt x="736" y="291"/>
                </a:lnTo>
                <a:lnTo>
                  <a:pt x="792" y="310"/>
                </a:lnTo>
                <a:lnTo>
                  <a:pt x="872" y="299"/>
                </a:lnTo>
                <a:lnTo>
                  <a:pt x="962" y="301"/>
                </a:lnTo>
                <a:lnTo>
                  <a:pt x="1007" y="293"/>
                </a:lnTo>
                <a:lnTo>
                  <a:pt x="1071" y="303"/>
                </a:lnTo>
                <a:lnTo>
                  <a:pt x="1119" y="303"/>
                </a:lnTo>
                <a:lnTo>
                  <a:pt x="1173" y="303"/>
                </a:lnTo>
                <a:lnTo>
                  <a:pt x="1220" y="310"/>
                </a:lnTo>
                <a:lnTo>
                  <a:pt x="1304" y="310"/>
                </a:lnTo>
                <a:lnTo>
                  <a:pt x="1396" y="312"/>
                </a:lnTo>
                <a:lnTo>
                  <a:pt x="1459" y="321"/>
                </a:lnTo>
                <a:lnTo>
                  <a:pt x="1513" y="319"/>
                </a:lnTo>
                <a:lnTo>
                  <a:pt x="1566" y="323"/>
                </a:lnTo>
                <a:lnTo>
                  <a:pt x="1616" y="319"/>
                </a:lnTo>
                <a:lnTo>
                  <a:pt x="1697" y="334"/>
                </a:lnTo>
                <a:lnTo>
                  <a:pt x="1728" y="338"/>
                </a:lnTo>
                <a:lnTo>
                  <a:pt x="1792" y="334"/>
                </a:lnTo>
                <a:lnTo>
                  <a:pt x="1857" y="334"/>
                </a:lnTo>
                <a:lnTo>
                  <a:pt x="1917" y="334"/>
                </a:lnTo>
                <a:lnTo>
                  <a:pt x="1986" y="325"/>
                </a:lnTo>
                <a:lnTo>
                  <a:pt x="2037" y="347"/>
                </a:lnTo>
                <a:lnTo>
                  <a:pt x="2087" y="347"/>
                </a:lnTo>
                <a:lnTo>
                  <a:pt x="2136" y="362"/>
                </a:lnTo>
                <a:lnTo>
                  <a:pt x="2214" y="368"/>
                </a:lnTo>
                <a:lnTo>
                  <a:pt x="2263" y="387"/>
                </a:lnTo>
                <a:lnTo>
                  <a:pt x="2244" y="394"/>
                </a:lnTo>
                <a:lnTo>
                  <a:pt x="2295" y="396"/>
                </a:lnTo>
                <a:lnTo>
                  <a:pt x="2380" y="396"/>
                </a:lnTo>
                <a:lnTo>
                  <a:pt x="2448" y="398"/>
                </a:lnTo>
                <a:lnTo>
                  <a:pt x="2521" y="450"/>
                </a:lnTo>
                <a:lnTo>
                  <a:pt x="2448" y="489"/>
                </a:lnTo>
                <a:lnTo>
                  <a:pt x="2380" y="487"/>
                </a:lnTo>
                <a:lnTo>
                  <a:pt x="2276" y="506"/>
                </a:lnTo>
                <a:lnTo>
                  <a:pt x="2246" y="508"/>
                </a:lnTo>
                <a:lnTo>
                  <a:pt x="2207" y="525"/>
                </a:lnTo>
                <a:lnTo>
                  <a:pt x="2149" y="536"/>
                </a:lnTo>
                <a:lnTo>
                  <a:pt x="2087" y="545"/>
                </a:lnTo>
                <a:lnTo>
                  <a:pt x="2048" y="545"/>
                </a:lnTo>
                <a:lnTo>
                  <a:pt x="2003" y="545"/>
                </a:lnTo>
                <a:lnTo>
                  <a:pt x="1908" y="543"/>
                </a:lnTo>
                <a:lnTo>
                  <a:pt x="1854" y="529"/>
                </a:lnTo>
                <a:lnTo>
                  <a:pt x="1805" y="553"/>
                </a:lnTo>
                <a:lnTo>
                  <a:pt x="1741" y="557"/>
                </a:lnTo>
                <a:lnTo>
                  <a:pt x="1689" y="557"/>
                </a:lnTo>
                <a:lnTo>
                  <a:pt x="1629" y="571"/>
                </a:lnTo>
                <a:lnTo>
                  <a:pt x="1577" y="571"/>
                </a:lnTo>
                <a:lnTo>
                  <a:pt x="1510" y="571"/>
                </a:lnTo>
                <a:lnTo>
                  <a:pt x="1442" y="570"/>
                </a:lnTo>
                <a:lnTo>
                  <a:pt x="1375" y="570"/>
                </a:lnTo>
                <a:lnTo>
                  <a:pt x="1323" y="568"/>
                </a:lnTo>
                <a:lnTo>
                  <a:pt x="1256" y="568"/>
                </a:lnTo>
                <a:lnTo>
                  <a:pt x="1119" y="566"/>
                </a:lnTo>
                <a:lnTo>
                  <a:pt x="1089" y="560"/>
                </a:lnTo>
                <a:lnTo>
                  <a:pt x="1044" y="560"/>
                </a:lnTo>
                <a:lnTo>
                  <a:pt x="1018" y="558"/>
                </a:lnTo>
                <a:lnTo>
                  <a:pt x="970" y="558"/>
                </a:lnTo>
                <a:lnTo>
                  <a:pt x="906" y="564"/>
                </a:lnTo>
                <a:lnTo>
                  <a:pt x="876" y="551"/>
                </a:lnTo>
                <a:lnTo>
                  <a:pt x="772" y="540"/>
                </a:lnTo>
                <a:lnTo>
                  <a:pt x="725" y="545"/>
                </a:lnTo>
                <a:lnTo>
                  <a:pt x="689" y="532"/>
                </a:lnTo>
                <a:lnTo>
                  <a:pt x="583" y="521"/>
                </a:lnTo>
                <a:lnTo>
                  <a:pt x="517" y="512"/>
                </a:lnTo>
                <a:lnTo>
                  <a:pt x="424" y="489"/>
                </a:lnTo>
                <a:lnTo>
                  <a:pt x="374" y="487"/>
                </a:lnTo>
                <a:lnTo>
                  <a:pt x="321" y="463"/>
                </a:lnTo>
                <a:lnTo>
                  <a:pt x="271" y="418"/>
                </a:lnTo>
                <a:lnTo>
                  <a:pt x="218" y="394"/>
                </a:lnTo>
                <a:lnTo>
                  <a:pt x="172" y="347"/>
                </a:lnTo>
                <a:lnTo>
                  <a:pt x="121" y="347"/>
                </a:lnTo>
                <a:lnTo>
                  <a:pt x="69" y="323"/>
                </a:lnTo>
                <a:lnTo>
                  <a:pt x="19" y="301"/>
                </a:lnTo>
                <a:lnTo>
                  <a:pt x="0" y="232"/>
                </a:lnTo>
                <a:lnTo>
                  <a:pt x="2" y="162"/>
                </a:lnTo>
                <a:lnTo>
                  <a:pt x="2" y="92"/>
                </a:lnTo>
                <a:lnTo>
                  <a:pt x="4" y="0"/>
                </a:lnTo>
                <a:close/>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Rectangle 105">
            <a:extLst>
              <a:ext uri="{FF2B5EF4-FFF2-40B4-BE49-F238E27FC236}">
                <a16:creationId xmlns:a16="http://schemas.microsoft.com/office/drawing/2014/main" id="{B70486E4-6D3A-4C87-9620-C3ED2F77E6E7}"/>
              </a:ext>
            </a:extLst>
          </p:cNvPr>
          <p:cNvSpPr>
            <a:spLocks noChangeArrowheads="1"/>
          </p:cNvSpPr>
          <p:nvPr/>
        </p:nvSpPr>
        <p:spPr bwMode="auto">
          <a:xfrm rot="-60000">
            <a:off x="6821487" y="4289960"/>
            <a:ext cx="127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200" b="1" dirty="0">
                <a:solidFill>
                  <a:srgbClr val="FFFF00"/>
                </a:solidFill>
                <a:latin typeface="Verdana" pitchFamily="34" charset="0"/>
              </a:rPr>
              <a:t>No recognition</a:t>
            </a:r>
          </a:p>
        </p:txBody>
      </p:sp>
      <p:sp>
        <p:nvSpPr>
          <p:cNvPr id="114" name="Rectangle 106">
            <a:extLst>
              <a:ext uri="{FF2B5EF4-FFF2-40B4-BE49-F238E27FC236}">
                <a16:creationId xmlns:a16="http://schemas.microsoft.com/office/drawing/2014/main" id="{392234FF-5B3B-4AED-87E4-9115C68B6B0E}"/>
              </a:ext>
            </a:extLst>
          </p:cNvPr>
          <p:cNvSpPr>
            <a:spLocks noChangeArrowheads="1"/>
          </p:cNvSpPr>
          <p:nvPr/>
        </p:nvSpPr>
        <p:spPr bwMode="auto">
          <a:xfrm>
            <a:off x="6910387" y="927635"/>
            <a:ext cx="720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 name="Rectangle 107">
            <a:extLst>
              <a:ext uri="{FF2B5EF4-FFF2-40B4-BE49-F238E27FC236}">
                <a16:creationId xmlns:a16="http://schemas.microsoft.com/office/drawing/2014/main" id="{CFF6D962-3DAB-48F1-8F60-550C4EA947BE}"/>
              </a:ext>
            </a:extLst>
          </p:cNvPr>
          <p:cNvSpPr>
            <a:spLocks noChangeArrowheads="1"/>
          </p:cNvSpPr>
          <p:nvPr/>
        </p:nvSpPr>
        <p:spPr bwMode="auto">
          <a:xfrm rot="527595">
            <a:off x="7062787" y="927635"/>
            <a:ext cx="446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b="1">
                <a:solidFill>
                  <a:srgbClr val="000000"/>
                </a:solidFill>
                <a:latin typeface="Verdana" pitchFamily="34" charset="0"/>
              </a:rPr>
              <a:t>Cuts</a:t>
            </a:r>
            <a:endParaRPr lang="en-US" sz="1400">
              <a:latin typeface="Verdana" pitchFamily="34" charset="0"/>
            </a:endParaRPr>
          </a:p>
        </p:txBody>
      </p:sp>
      <p:sp>
        <p:nvSpPr>
          <p:cNvPr id="116" name="Rectangle 108">
            <a:extLst>
              <a:ext uri="{FF2B5EF4-FFF2-40B4-BE49-F238E27FC236}">
                <a16:creationId xmlns:a16="http://schemas.microsoft.com/office/drawing/2014/main" id="{BE904D74-B7CD-4E2A-9665-508DD8061BDA}"/>
              </a:ext>
            </a:extLst>
          </p:cNvPr>
          <p:cNvSpPr>
            <a:spLocks noChangeArrowheads="1"/>
          </p:cNvSpPr>
          <p:nvPr/>
        </p:nvSpPr>
        <p:spPr bwMode="auto">
          <a:xfrm>
            <a:off x="4548187" y="851435"/>
            <a:ext cx="869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 name="Rectangle 109">
            <a:extLst>
              <a:ext uri="{FF2B5EF4-FFF2-40B4-BE49-F238E27FC236}">
                <a16:creationId xmlns:a16="http://schemas.microsoft.com/office/drawing/2014/main" id="{BF42AD82-520B-41EA-B7FB-4ED725D201A0}"/>
              </a:ext>
            </a:extLst>
          </p:cNvPr>
          <p:cNvSpPr>
            <a:spLocks noChangeArrowheads="1"/>
          </p:cNvSpPr>
          <p:nvPr/>
        </p:nvSpPr>
        <p:spPr bwMode="auto">
          <a:xfrm rot="-600000">
            <a:off x="4832350" y="818098"/>
            <a:ext cx="587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b="1">
                <a:solidFill>
                  <a:srgbClr val="000000"/>
                </a:solidFill>
                <a:latin typeface="Verdana" pitchFamily="34" charset="0"/>
              </a:rPr>
              <a:t>Burns</a:t>
            </a:r>
            <a:endParaRPr lang="en-US" sz="1400">
              <a:latin typeface="Verdana" pitchFamily="34" charset="0"/>
            </a:endParaRPr>
          </a:p>
        </p:txBody>
      </p:sp>
      <p:sp>
        <p:nvSpPr>
          <p:cNvPr id="118" name="Freeform 110">
            <a:extLst>
              <a:ext uri="{FF2B5EF4-FFF2-40B4-BE49-F238E27FC236}">
                <a16:creationId xmlns:a16="http://schemas.microsoft.com/office/drawing/2014/main" id="{F8F07C85-ABB3-40C1-89D2-728C2061D25B}"/>
              </a:ext>
            </a:extLst>
          </p:cNvPr>
          <p:cNvSpPr>
            <a:spLocks/>
          </p:cNvSpPr>
          <p:nvPr/>
        </p:nvSpPr>
        <p:spPr bwMode="auto">
          <a:xfrm>
            <a:off x="5492750" y="1299110"/>
            <a:ext cx="412750" cy="1368425"/>
          </a:xfrm>
          <a:custGeom>
            <a:avLst/>
            <a:gdLst>
              <a:gd name="T0" fmla="*/ 2147483647 w 391"/>
              <a:gd name="T1" fmla="*/ 2147483647 h 2297"/>
              <a:gd name="T2" fmla="*/ 2147483647 w 391"/>
              <a:gd name="T3" fmla="*/ 2147483647 h 2297"/>
              <a:gd name="T4" fmla="*/ 2147483647 w 391"/>
              <a:gd name="T5" fmla="*/ 2147483647 h 2297"/>
              <a:gd name="T6" fmla="*/ 2147483647 w 391"/>
              <a:gd name="T7" fmla="*/ 2147483647 h 2297"/>
              <a:gd name="T8" fmla="*/ 2147483647 w 391"/>
              <a:gd name="T9" fmla="*/ 2147483647 h 2297"/>
              <a:gd name="T10" fmla="*/ 2147483647 w 391"/>
              <a:gd name="T11" fmla="*/ 2147483647 h 2297"/>
              <a:gd name="T12" fmla="*/ 2147483647 w 391"/>
              <a:gd name="T13" fmla="*/ 2147483647 h 2297"/>
              <a:gd name="T14" fmla="*/ 2147483647 w 391"/>
              <a:gd name="T15" fmla="*/ 2147483647 h 2297"/>
              <a:gd name="T16" fmla="*/ 2147483647 w 391"/>
              <a:gd name="T17" fmla="*/ 2147483647 h 2297"/>
              <a:gd name="T18" fmla="*/ 2147483647 w 391"/>
              <a:gd name="T19" fmla="*/ 2147483647 h 2297"/>
              <a:gd name="T20" fmla="*/ 2147483647 w 391"/>
              <a:gd name="T21" fmla="*/ 2147483647 h 2297"/>
              <a:gd name="T22" fmla="*/ 2147483647 w 391"/>
              <a:gd name="T23" fmla="*/ 2147483647 h 2297"/>
              <a:gd name="T24" fmla="*/ 2147483647 w 391"/>
              <a:gd name="T25" fmla="*/ 2147483647 h 2297"/>
              <a:gd name="T26" fmla="*/ 2147483647 w 391"/>
              <a:gd name="T27" fmla="*/ 2147483647 h 2297"/>
              <a:gd name="T28" fmla="*/ 2147483647 w 391"/>
              <a:gd name="T29" fmla="*/ 2147483647 h 2297"/>
              <a:gd name="T30" fmla="*/ 2147483647 w 391"/>
              <a:gd name="T31" fmla="*/ 2147483647 h 2297"/>
              <a:gd name="T32" fmla="*/ 2147483647 w 391"/>
              <a:gd name="T33" fmla="*/ 2147483647 h 2297"/>
              <a:gd name="T34" fmla="*/ 2147483647 w 391"/>
              <a:gd name="T35" fmla="*/ 2147483647 h 2297"/>
              <a:gd name="T36" fmla="*/ 2147483647 w 391"/>
              <a:gd name="T37" fmla="*/ 2147483647 h 2297"/>
              <a:gd name="T38" fmla="*/ 2147483647 w 391"/>
              <a:gd name="T39" fmla="*/ 2147483647 h 2297"/>
              <a:gd name="T40" fmla="*/ 2147483647 w 391"/>
              <a:gd name="T41" fmla="*/ 2147483647 h 2297"/>
              <a:gd name="T42" fmla="*/ 2147483647 w 391"/>
              <a:gd name="T43" fmla="*/ 2147483647 h 2297"/>
              <a:gd name="T44" fmla="*/ 2147483647 w 391"/>
              <a:gd name="T45" fmla="*/ 2147483647 h 2297"/>
              <a:gd name="T46" fmla="*/ 2147483647 w 391"/>
              <a:gd name="T47" fmla="*/ 2147483647 h 2297"/>
              <a:gd name="T48" fmla="*/ 2147483647 w 391"/>
              <a:gd name="T49" fmla="*/ 2147483647 h 2297"/>
              <a:gd name="T50" fmla="*/ 2147483647 w 391"/>
              <a:gd name="T51" fmla="*/ 2147483647 h 2297"/>
              <a:gd name="T52" fmla="*/ 0 w 391"/>
              <a:gd name="T53" fmla="*/ 0 h 2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1"/>
              <a:gd name="T82" fmla="*/ 0 h 2297"/>
              <a:gd name="T83" fmla="*/ 391 w 391"/>
              <a:gd name="T84" fmla="*/ 2297 h 2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1" h="2297">
                <a:moveTo>
                  <a:pt x="368" y="2297"/>
                </a:moveTo>
                <a:lnTo>
                  <a:pt x="376" y="2197"/>
                </a:lnTo>
                <a:lnTo>
                  <a:pt x="381" y="2098"/>
                </a:lnTo>
                <a:lnTo>
                  <a:pt x="389" y="1922"/>
                </a:lnTo>
                <a:lnTo>
                  <a:pt x="391" y="1750"/>
                </a:lnTo>
                <a:lnTo>
                  <a:pt x="389" y="1582"/>
                </a:lnTo>
                <a:lnTo>
                  <a:pt x="381" y="1418"/>
                </a:lnTo>
                <a:lnTo>
                  <a:pt x="370" y="1259"/>
                </a:lnTo>
                <a:lnTo>
                  <a:pt x="355" y="1104"/>
                </a:lnTo>
                <a:lnTo>
                  <a:pt x="336" y="957"/>
                </a:lnTo>
                <a:lnTo>
                  <a:pt x="312" y="815"/>
                </a:lnTo>
                <a:lnTo>
                  <a:pt x="299" y="747"/>
                </a:lnTo>
                <a:lnTo>
                  <a:pt x="286" y="680"/>
                </a:lnTo>
                <a:lnTo>
                  <a:pt x="271" y="617"/>
                </a:lnTo>
                <a:lnTo>
                  <a:pt x="256" y="555"/>
                </a:lnTo>
                <a:lnTo>
                  <a:pt x="239" y="495"/>
                </a:lnTo>
                <a:lnTo>
                  <a:pt x="221" y="437"/>
                </a:lnTo>
                <a:lnTo>
                  <a:pt x="202" y="381"/>
                </a:lnTo>
                <a:lnTo>
                  <a:pt x="183" y="329"/>
                </a:lnTo>
                <a:lnTo>
                  <a:pt x="163" y="279"/>
                </a:lnTo>
                <a:lnTo>
                  <a:pt x="142" y="230"/>
                </a:lnTo>
                <a:lnTo>
                  <a:pt x="120" y="185"/>
                </a:lnTo>
                <a:lnTo>
                  <a:pt x="97" y="142"/>
                </a:lnTo>
                <a:lnTo>
                  <a:pt x="75" y="103"/>
                </a:lnTo>
                <a:lnTo>
                  <a:pt x="51" y="66"/>
                </a:lnTo>
                <a:lnTo>
                  <a:pt x="26" y="32"/>
                </a:lnTo>
                <a:lnTo>
                  <a:pt x="0" y="0"/>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11">
            <a:extLst>
              <a:ext uri="{FF2B5EF4-FFF2-40B4-BE49-F238E27FC236}">
                <a16:creationId xmlns:a16="http://schemas.microsoft.com/office/drawing/2014/main" id="{402DABB0-B0D8-4303-B219-C84830F77D69}"/>
              </a:ext>
            </a:extLst>
          </p:cNvPr>
          <p:cNvSpPr>
            <a:spLocks/>
          </p:cNvSpPr>
          <p:nvPr/>
        </p:nvSpPr>
        <p:spPr bwMode="auto">
          <a:xfrm>
            <a:off x="5876925" y="1453098"/>
            <a:ext cx="849312" cy="1163637"/>
          </a:xfrm>
          <a:custGeom>
            <a:avLst/>
            <a:gdLst>
              <a:gd name="T0" fmla="*/ 2147483647 w 802"/>
              <a:gd name="T1" fmla="*/ 2147483647 h 1955"/>
              <a:gd name="T2" fmla="*/ 2147483647 w 802"/>
              <a:gd name="T3" fmla="*/ 2147483647 h 1955"/>
              <a:gd name="T4" fmla="*/ 2147483647 w 802"/>
              <a:gd name="T5" fmla="*/ 2147483647 h 1955"/>
              <a:gd name="T6" fmla="*/ 0 w 802"/>
              <a:gd name="T7" fmla="*/ 2147483647 h 1955"/>
              <a:gd name="T8" fmla="*/ 2147483647 w 802"/>
              <a:gd name="T9" fmla="*/ 2147483647 h 1955"/>
              <a:gd name="T10" fmla="*/ 2147483647 w 802"/>
              <a:gd name="T11" fmla="*/ 2147483647 h 1955"/>
              <a:gd name="T12" fmla="*/ 2147483647 w 802"/>
              <a:gd name="T13" fmla="*/ 2147483647 h 1955"/>
              <a:gd name="T14" fmla="*/ 2147483647 w 802"/>
              <a:gd name="T15" fmla="*/ 2147483647 h 1955"/>
              <a:gd name="T16" fmla="*/ 2147483647 w 802"/>
              <a:gd name="T17" fmla="*/ 2147483647 h 1955"/>
              <a:gd name="T18" fmla="*/ 2147483647 w 802"/>
              <a:gd name="T19" fmla="*/ 2147483647 h 1955"/>
              <a:gd name="T20" fmla="*/ 2147483647 w 802"/>
              <a:gd name="T21" fmla="*/ 2147483647 h 1955"/>
              <a:gd name="T22" fmla="*/ 2147483647 w 802"/>
              <a:gd name="T23" fmla="*/ 2147483647 h 1955"/>
              <a:gd name="T24" fmla="*/ 2147483647 w 802"/>
              <a:gd name="T25" fmla="*/ 2147483647 h 1955"/>
              <a:gd name="T26" fmla="*/ 2147483647 w 802"/>
              <a:gd name="T27" fmla="*/ 2147483647 h 1955"/>
              <a:gd name="T28" fmla="*/ 2147483647 w 802"/>
              <a:gd name="T29" fmla="*/ 2147483647 h 1955"/>
              <a:gd name="T30" fmla="*/ 2147483647 w 802"/>
              <a:gd name="T31" fmla="*/ 2147483647 h 1955"/>
              <a:gd name="T32" fmla="*/ 2147483647 w 802"/>
              <a:gd name="T33" fmla="*/ 2147483647 h 1955"/>
              <a:gd name="T34" fmla="*/ 2147483647 w 802"/>
              <a:gd name="T35" fmla="*/ 2147483647 h 1955"/>
              <a:gd name="T36" fmla="*/ 2147483647 w 802"/>
              <a:gd name="T37" fmla="*/ 2147483647 h 1955"/>
              <a:gd name="T38" fmla="*/ 2147483647 w 802"/>
              <a:gd name="T39" fmla="*/ 2147483647 h 1955"/>
              <a:gd name="T40" fmla="*/ 2147483647 w 802"/>
              <a:gd name="T41" fmla="*/ 2147483647 h 1955"/>
              <a:gd name="T42" fmla="*/ 2147483647 w 802"/>
              <a:gd name="T43" fmla="*/ 2147483647 h 1955"/>
              <a:gd name="T44" fmla="*/ 2147483647 w 802"/>
              <a:gd name="T45" fmla="*/ 2147483647 h 1955"/>
              <a:gd name="T46" fmla="*/ 2147483647 w 802"/>
              <a:gd name="T47" fmla="*/ 2147483647 h 1955"/>
              <a:gd name="T48" fmla="*/ 2147483647 w 802"/>
              <a:gd name="T49" fmla="*/ 2147483647 h 1955"/>
              <a:gd name="T50" fmla="*/ 2147483647 w 802"/>
              <a:gd name="T51" fmla="*/ 2147483647 h 1955"/>
              <a:gd name="T52" fmla="*/ 2147483647 w 802"/>
              <a:gd name="T53" fmla="*/ 0 h 19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2"/>
              <a:gd name="T82" fmla="*/ 0 h 1955"/>
              <a:gd name="T83" fmla="*/ 802 w 802"/>
              <a:gd name="T84" fmla="*/ 1955 h 19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2" h="1955">
                <a:moveTo>
                  <a:pt x="6" y="1955"/>
                </a:moveTo>
                <a:lnTo>
                  <a:pt x="4" y="1909"/>
                </a:lnTo>
                <a:lnTo>
                  <a:pt x="2" y="1860"/>
                </a:lnTo>
                <a:lnTo>
                  <a:pt x="0" y="1785"/>
                </a:lnTo>
                <a:lnTo>
                  <a:pt x="2" y="1709"/>
                </a:lnTo>
                <a:lnTo>
                  <a:pt x="4" y="1634"/>
                </a:lnTo>
                <a:lnTo>
                  <a:pt x="10" y="1561"/>
                </a:lnTo>
                <a:lnTo>
                  <a:pt x="15" y="1489"/>
                </a:lnTo>
                <a:lnTo>
                  <a:pt x="23" y="1416"/>
                </a:lnTo>
                <a:lnTo>
                  <a:pt x="45" y="1274"/>
                </a:lnTo>
                <a:lnTo>
                  <a:pt x="75" y="1134"/>
                </a:lnTo>
                <a:lnTo>
                  <a:pt x="111" y="999"/>
                </a:lnTo>
                <a:lnTo>
                  <a:pt x="154" y="870"/>
                </a:lnTo>
                <a:lnTo>
                  <a:pt x="204" y="745"/>
                </a:lnTo>
                <a:lnTo>
                  <a:pt x="258" y="626"/>
                </a:lnTo>
                <a:lnTo>
                  <a:pt x="320" y="514"/>
                </a:lnTo>
                <a:lnTo>
                  <a:pt x="387" y="409"/>
                </a:lnTo>
                <a:lnTo>
                  <a:pt x="423" y="359"/>
                </a:lnTo>
                <a:lnTo>
                  <a:pt x="460" y="310"/>
                </a:lnTo>
                <a:lnTo>
                  <a:pt x="499" y="263"/>
                </a:lnTo>
                <a:lnTo>
                  <a:pt x="539" y="220"/>
                </a:lnTo>
                <a:lnTo>
                  <a:pt x="580" y="178"/>
                </a:lnTo>
                <a:lnTo>
                  <a:pt x="621" y="138"/>
                </a:lnTo>
                <a:lnTo>
                  <a:pt x="666" y="99"/>
                </a:lnTo>
                <a:lnTo>
                  <a:pt x="709" y="64"/>
                </a:lnTo>
                <a:lnTo>
                  <a:pt x="755" y="32"/>
                </a:lnTo>
                <a:lnTo>
                  <a:pt x="802" y="0"/>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20" name="Picture 112">
            <a:extLst>
              <a:ext uri="{FF2B5EF4-FFF2-40B4-BE49-F238E27FC236}">
                <a16:creationId xmlns:a16="http://schemas.microsoft.com/office/drawing/2014/main" id="{3D3742F5-832C-498D-96F8-4B0579B3577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91187" y="470435"/>
            <a:ext cx="1000125"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1" name="Freeform 113">
            <a:extLst>
              <a:ext uri="{FF2B5EF4-FFF2-40B4-BE49-F238E27FC236}">
                <a16:creationId xmlns:a16="http://schemas.microsoft.com/office/drawing/2014/main" id="{DF1E38E9-E0A2-43B1-8248-3C988AFEDC14}"/>
              </a:ext>
            </a:extLst>
          </p:cNvPr>
          <p:cNvSpPr>
            <a:spLocks/>
          </p:cNvSpPr>
          <p:nvPr/>
        </p:nvSpPr>
        <p:spPr bwMode="auto">
          <a:xfrm>
            <a:off x="5851525" y="1026060"/>
            <a:ext cx="201612" cy="3149600"/>
          </a:xfrm>
          <a:custGeom>
            <a:avLst/>
            <a:gdLst>
              <a:gd name="T0" fmla="*/ 2147483647 w 191"/>
              <a:gd name="T1" fmla="*/ 2147483647 h 5289"/>
              <a:gd name="T2" fmla="*/ 2147483647 w 191"/>
              <a:gd name="T3" fmla="*/ 2147483647 h 5289"/>
              <a:gd name="T4" fmla="*/ 2147483647 w 191"/>
              <a:gd name="T5" fmla="*/ 2147483647 h 5289"/>
              <a:gd name="T6" fmla="*/ 0 w 191"/>
              <a:gd name="T7" fmla="*/ 2147483647 h 5289"/>
              <a:gd name="T8" fmla="*/ 0 w 191"/>
              <a:gd name="T9" fmla="*/ 2147483647 h 5289"/>
              <a:gd name="T10" fmla="*/ 2147483647 w 191"/>
              <a:gd name="T11" fmla="*/ 2147483647 h 5289"/>
              <a:gd name="T12" fmla="*/ 2147483647 w 191"/>
              <a:gd name="T13" fmla="*/ 2147483647 h 5289"/>
              <a:gd name="T14" fmla="*/ 2147483647 w 191"/>
              <a:gd name="T15" fmla="*/ 2147483647 h 5289"/>
              <a:gd name="T16" fmla="*/ 2147483647 w 191"/>
              <a:gd name="T17" fmla="*/ 2147483647 h 5289"/>
              <a:gd name="T18" fmla="*/ 2147483647 w 191"/>
              <a:gd name="T19" fmla="*/ 2147483647 h 5289"/>
              <a:gd name="T20" fmla="*/ 2147483647 w 191"/>
              <a:gd name="T21" fmla="*/ 2147483647 h 5289"/>
              <a:gd name="T22" fmla="*/ 2147483647 w 191"/>
              <a:gd name="T23" fmla="*/ 2147483647 h 5289"/>
              <a:gd name="T24" fmla="*/ 2147483647 w 191"/>
              <a:gd name="T25" fmla="*/ 2147483647 h 5289"/>
              <a:gd name="T26" fmla="*/ 2147483647 w 191"/>
              <a:gd name="T27" fmla="*/ 2147483647 h 5289"/>
              <a:gd name="T28" fmla="*/ 2147483647 w 191"/>
              <a:gd name="T29" fmla="*/ 2147483647 h 5289"/>
              <a:gd name="T30" fmla="*/ 2147483647 w 191"/>
              <a:gd name="T31" fmla="*/ 2147483647 h 5289"/>
              <a:gd name="T32" fmla="*/ 2147483647 w 191"/>
              <a:gd name="T33" fmla="*/ 2147483647 h 5289"/>
              <a:gd name="T34" fmla="*/ 2147483647 w 191"/>
              <a:gd name="T35" fmla="*/ 2147483647 h 5289"/>
              <a:gd name="T36" fmla="*/ 2147483647 w 191"/>
              <a:gd name="T37" fmla="*/ 2147483647 h 5289"/>
              <a:gd name="T38" fmla="*/ 2147483647 w 191"/>
              <a:gd name="T39" fmla="*/ 2147483647 h 5289"/>
              <a:gd name="T40" fmla="*/ 2147483647 w 191"/>
              <a:gd name="T41" fmla="*/ 2147483647 h 5289"/>
              <a:gd name="T42" fmla="*/ 2147483647 w 191"/>
              <a:gd name="T43" fmla="*/ 2147483647 h 5289"/>
              <a:gd name="T44" fmla="*/ 2147483647 w 191"/>
              <a:gd name="T45" fmla="*/ 2147483647 h 5289"/>
              <a:gd name="T46" fmla="*/ 2147483647 w 191"/>
              <a:gd name="T47" fmla="*/ 2147483647 h 5289"/>
              <a:gd name="T48" fmla="*/ 2147483647 w 191"/>
              <a:gd name="T49" fmla="*/ 2147483647 h 5289"/>
              <a:gd name="T50" fmla="*/ 2147483647 w 191"/>
              <a:gd name="T51" fmla="*/ 2147483647 h 5289"/>
              <a:gd name="T52" fmla="*/ 2147483647 w 191"/>
              <a:gd name="T53" fmla="*/ 2147483647 h 5289"/>
              <a:gd name="T54" fmla="*/ 2147483647 w 191"/>
              <a:gd name="T55" fmla="*/ 2147483647 h 5289"/>
              <a:gd name="T56" fmla="*/ 2147483647 w 191"/>
              <a:gd name="T57" fmla="*/ 2147483647 h 5289"/>
              <a:gd name="T58" fmla="*/ 2147483647 w 191"/>
              <a:gd name="T59" fmla="*/ 2147483647 h 5289"/>
              <a:gd name="T60" fmla="*/ 2147483647 w 191"/>
              <a:gd name="T61" fmla="*/ 2147483647 h 5289"/>
              <a:gd name="T62" fmla="*/ 2147483647 w 191"/>
              <a:gd name="T63" fmla="*/ 2147483647 h 5289"/>
              <a:gd name="T64" fmla="*/ 2147483647 w 191"/>
              <a:gd name="T65" fmla="*/ 2147483647 h 5289"/>
              <a:gd name="T66" fmla="*/ 2147483647 w 191"/>
              <a:gd name="T67" fmla="*/ 0 h 5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1"/>
              <a:gd name="T103" fmla="*/ 0 h 5289"/>
              <a:gd name="T104" fmla="*/ 191 w 191"/>
              <a:gd name="T105" fmla="*/ 5289 h 52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1" h="5289">
                <a:moveTo>
                  <a:pt x="10" y="5289"/>
                </a:moveTo>
                <a:lnTo>
                  <a:pt x="6" y="5011"/>
                </a:lnTo>
                <a:lnTo>
                  <a:pt x="2" y="4729"/>
                </a:lnTo>
                <a:lnTo>
                  <a:pt x="0" y="4445"/>
                </a:lnTo>
                <a:lnTo>
                  <a:pt x="0" y="4159"/>
                </a:lnTo>
                <a:lnTo>
                  <a:pt x="2" y="3828"/>
                </a:lnTo>
                <a:lnTo>
                  <a:pt x="4" y="3503"/>
                </a:lnTo>
                <a:lnTo>
                  <a:pt x="8" y="3182"/>
                </a:lnTo>
                <a:lnTo>
                  <a:pt x="11" y="3025"/>
                </a:lnTo>
                <a:lnTo>
                  <a:pt x="13" y="2870"/>
                </a:lnTo>
                <a:lnTo>
                  <a:pt x="17" y="2715"/>
                </a:lnTo>
                <a:lnTo>
                  <a:pt x="21" y="2564"/>
                </a:lnTo>
                <a:lnTo>
                  <a:pt x="26" y="2415"/>
                </a:lnTo>
                <a:lnTo>
                  <a:pt x="30" y="2267"/>
                </a:lnTo>
                <a:lnTo>
                  <a:pt x="36" y="2121"/>
                </a:lnTo>
                <a:lnTo>
                  <a:pt x="41" y="1979"/>
                </a:lnTo>
                <a:lnTo>
                  <a:pt x="47" y="1839"/>
                </a:lnTo>
                <a:lnTo>
                  <a:pt x="52" y="1703"/>
                </a:lnTo>
                <a:lnTo>
                  <a:pt x="58" y="1570"/>
                </a:lnTo>
                <a:lnTo>
                  <a:pt x="66" y="1438"/>
                </a:lnTo>
                <a:lnTo>
                  <a:pt x="73" y="1311"/>
                </a:lnTo>
                <a:lnTo>
                  <a:pt x="81" y="1188"/>
                </a:lnTo>
                <a:lnTo>
                  <a:pt x="88" y="1066"/>
                </a:lnTo>
                <a:lnTo>
                  <a:pt x="95" y="949"/>
                </a:lnTo>
                <a:lnTo>
                  <a:pt x="103" y="835"/>
                </a:lnTo>
                <a:lnTo>
                  <a:pt x="112" y="724"/>
                </a:lnTo>
                <a:lnTo>
                  <a:pt x="122" y="620"/>
                </a:lnTo>
                <a:lnTo>
                  <a:pt x="131" y="517"/>
                </a:lnTo>
                <a:lnTo>
                  <a:pt x="140" y="420"/>
                </a:lnTo>
                <a:lnTo>
                  <a:pt x="150" y="327"/>
                </a:lnTo>
                <a:lnTo>
                  <a:pt x="159" y="239"/>
                </a:lnTo>
                <a:lnTo>
                  <a:pt x="170" y="155"/>
                </a:lnTo>
                <a:lnTo>
                  <a:pt x="180" y="75"/>
                </a:lnTo>
                <a:lnTo>
                  <a:pt x="191" y="0"/>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Rectangle 114">
            <a:extLst>
              <a:ext uri="{FF2B5EF4-FFF2-40B4-BE49-F238E27FC236}">
                <a16:creationId xmlns:a16="http://schemas.microsoft.com/office/drawing/2014/main" id="{A9A968BA-9318-4B47-AAB9-8ECC20944E92}"/>
              </a:ext>
            </a:extLst>
          </p:cNvPr>
          <p:cNvSpPr>
            <a:spLocks noChangeArrowheads="1"/>
          </p:cNvSpPr>
          <p:nvPr/>
        </p:nvSpPr>
        <p:spPr bwMode="auto">
          <a:xfrm>
            <a:off x="5883275" y="487898"/>
            <a:ext cx="9810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Rectangle 115">
            <a:extLst>
              <a:ext uri="{FF2B5EF4-FFF2-40B4-BE49-F238E27FC236}">
                <a16:creationId xmlns:a16="http://schemas.microsoft.com/office/drawing/2014/main" id="{7E0027DD-9A04-40E3-835E-B110D295374E}"/>
              </a:ext>
            </a:extLst>
          </p:cNvPr>
          <p:cNvSpPr>
            <a:spLocks noChangeArrowheads="1"/>
          </p:cNvSpPr>
          <p:nvPr/>
        </p:nvSpPr>
        <p:spPr bwMode="auto">
          <a:xfrm rot="180000">
            <a:off x="5921375" y="554573"/>
            <a:ext cx="663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r>
              <a:rPr lang="en-US" sz="1300" b="1">
                <a:solidFill>
                  <a:srgbClr val="000000"/>
                </a:solidFill>
                <a:latin typeface="Verdana" pitchFamily="34" charset="0"/>
              </a:rPr>
              <a:t>Strains</a:t>
            </a:r>
            <a:endParaRPr lang="en-US" sz="1300">
              <a:latin typeface="Verdana" pitchFamily="34" charset="0"/>
            </a:endParaRPr>
          </a:p>
        </p:txBody>
      </p:sp>
      <p:sp>
        <p:nvSpPr>
          <p:cNvPr id="124" name="Freeform 116">
            <a:extLst>
              <a:ext uri="{FF2B5EF4-FFF2-40B4-BE49-F238E27FC236}">
                <a16:creationId xmlns:a16="http://schemas.microsoft.com/office/drawing/2014/main" id="{3EB4F6CC-306E-47E8-9D50-B664C29F343B}"/>
              </a:ext>
            </a:extLst>
          </p:cNvPr>
          <p:cNvSpPr>
            <a:spLocks/>
          </p:cNvSpPr>
          <p:nvPr/>
        </p:nvSpPr>
        <p:spPr bwMode="auto">
          <a:xfrm>
            <a:off x="5013325" y="2654835"/>
            <a:ext cx="811212" cy="222250"/>
          </a:xfrm>
          <a:custGeom>
            <a:avLst/>
            <a:gdLst>
              <a:gd name="T0" fmla="*/ 0 w 766"/>
              <a:gd name="T1" fmla="*/ 2147483647 h 375"/>
              <a:gd name="T2" fmla="*/ 2147483647 w 766"/>
              <a:gd name="T3" fmla="*/ 2147483647 h 375"/>
              <a:gd name="T4" fmla="*/ 2147483647 w 766"/>
              <a:gd name="T5" fmla="*/ 0 h 375"/>
              <a:gd name="T6" fmla="*/ 2147483647 w 766"/>
              <a:gd name="T7" fmla="*/ 2147483647 h 375"/>
              <a:gd name="T8" fmla="*/ 2147483647 w 766"/>
              <a:gd name="T9" fmla="*/ 2147483647 h 375"/>
              <a:gd name="T10" fmla="*/ 2147483647 w 766"/>
              <a:gd name="T11" fmla="*/ 2147483647 h 375"/>
              <a:gd name="T12" fmla="*/ 2147483647 w 766"/>
              <a:gd name="T13" fmla="*/ 2147483647 h 375"/>
              <a:gd name="T14" fmla="*/ 2147483647 w 766"/>
              <a:gd name="T15" fmla="*/ 2147483647 h 375"/>
              <a:gd name="T16" fmla="*/ 2147483647 w 766"/>
              <a:gd name="T17" fmla="*/ 2147483647 h 375"/>
              <a:gd name="T18" fmla="*/ 2147483647 w 766"/>
              <a:gd name="T19" fmla="*/ 2147483647 h 375"/>
              <a:gd name="T20" fmla="*/ 2147483647 w 766"/>
              <a:gd name="T21" fmla="*/ 2147483647 h 375"/>
              <a:gd name="T22" fmla="*/ 2147483647 w 766"/>
              <a:gd name="T23" fmla="*/ 2147483647 h 375"/>
              <a:gd name="T24" fmla="*/ 2147483647 w 766"/>
              <a:gd name="T25" fmla="*/ 2147483647 h 375"/>
              <a:gd name="T26" fmla="*/ 2147483647 w 766"/>
              <a:gd name="T27" fmla="*/ 2147483647 h 375"/>
              <a:gd name="T28" fmla="*/ 2147483647 w 766"/>
              <a:gd name="T29" fmla="*/ 2147483647 h 375"/>
              <a:gd name="T30" fmla="*/ 2147483647 w 766"/>
              <a:gd name="T31" fmla="*/ 2147483647 h 375"/>
              <a:gd name="T32" fmla="*/ 2147483647 w 766"/>
              <a:gd name="T33" fmla="*/ 2147483647 h 375"/>
              <a:gd name="T34" fmla="*/ 2147483647 w 766"/>
              <a:gd name="T35" fmla="*/ 2147483647 h 375"/>
              <a:gd name="T36" fmla="*/ 2147483647 w 766"/>
              <a:gd name="T37" fmla="*/ 2147483647 h 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6"/>
              <a:gd name="T58" fmla="*/ 0 h 375"/>
              <a:gd name="T59" fmla="*/ 766 w 766"/>
              <a:gd name="T60" fmla="*/ 375 h 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6" h="375">
                <a:moveTo>
                  <a:pt x="0" y="11"/>
                </a:moveTo>
                <a:lnTo>
                  <a:pt x="75" y="4"/>
                </a:lnTo>
                <a:lnTo>
                  <a:pt x="151" y="0"/>
                </a:lnTo>
                <a:lnTo>
                  <a:pt x="211" y="2"/>
                </a:lnTo>
                <a:lnTo>
                  <a:pt x="271" y="8"/>
                </a:lnTo>
                <a:lnTo>
                  <a:pt x="327" y="17"/>
                </a:lnTo>
                <a:lnTo>
                  <a:pt x="381" y="30"/>
                </a:lnTo>
                <a:lnTo>
                  <a:pt x="433" y="45"/>
                </a:lnTo>
                <a:lnTo>
                  <a:pt x="484" y="64"/>
                </a:lnTo>
                <a:lnTo>
                  <a:pt x="531" y="84"/>
                </a:lnTo>
                <a:lnTo>
                  <a:pt x="574" y="108"/>
                </a:lnTo>
                <a:lnTo>
                  <a:pt x="613" y="135"/>
                </a:lnTo>
                <a:lnTo>
                  <a:pt x="648" y="164"/>
                </a:lnTo>
                <a:lnTo>
                  <a:pt x="680" y="194"/>
                </a:lnTo>
                <a:lnTo>
                  <a:pt x="706" y="228"/>
                </a:lnTo>
                <a:lnTo>
                  <a:pt x="729" y="263"/>
                </a:lnTo>
                <a:lnTo>
                  <a:pt x="747" y="299"/>
                </a:lnTo>
                <a:lnTo>
                  <a:pt x="759" y="336"/>
                </a:lnTo>
                <a:lnTo>
                  <a:pt x="766" y="375"/>
                </a:lnTo>
              </a:path>
            </a:pathLst>
          </a:custGeom>
          <a:noFill/>
          <a:ln w="119063">
            <a:solidFill>
              <a:srgbClr val="91919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5" name="Group 117">
            <a:extLst>
              <a:ext uri="{FF2B5EF4-FFF2-40B4-BE49-F238E27FC236}">
                <a16:creationId xmlns:a16="http://schemas.microsoft.com/office/drawing/2014/main" id="{C7F64B6A-5E2B-41A5-9288-07C0DBBE2021}"/>
              </a:ext>
            </a:extLst>
          </p:cNvPr>
          <p:cNvGrpSpPr>
            <a:grpSpLocks/>
          </p:cNvGrpSpPr>
          <p:nvPr/>
        </p:nvGrpSpPr>
        <p:grpSpPr bwMode="auto">
          <a:xfrm>
            <a:off x="3252787" y="2223035"/>
            <a:ext cx="2205038" cy="509588"/>
            <a:chOff x="1000" y="1951"/>
            <a:chExt cx="1042" cy="428"/>
          </a:xfrm>
        </p:grpSpPr>
        <p:sp>
          <p:nvSpPr>
            <p:cNvPr id="126" name="Freeform 118">
              <a:extLst>
                <a:ext uri="{FF2B5EF4-FFF2-40B4-BE49-F238E27FC236}">
                  <a16:creationId xmlns:a16="http://schemas.microsoft.com/office/drawing/2014/main" id="{4E325B06-36B2-4EB1-A867-F408FF3FE528}"/>
                </a:ext>
              </a:extLst>
            </p:cNvPr>
            <p:cNvSpPr>
              <a:spLocks/>
            </p:cNvSpPr>
            <p:nvPr/>
          </p:nvSpPr>
          <p:spPr bwMode="auto">
            <a:xfrm>
              <a:off x="1000" y="1951"/>
              <a:ext cx="1042" cy="428"/>
            </a:xfrm>
            <a:custGeom>
              <a:avLst/>
              <a:gdLst>
                <a:gd name="T0" fmla="*/ 1 w 2083"/>
                <a:gd name="T1" fmla="*/ 1 h 855"/>
                <a:gd name="T2" fmla="*/ 1 w 2083"/>
                <a:gd name="T3" fmla="*/ 1 h 855"/>
                <a:gd name="T4" fmla="*/ 1 w 2083"/>
                <a:gd name="T5" fmla="*/ 1 h 855"/>
                <a:gd name="T6" fmla="*/ 1 w 2083"/>
                <a:gd name="T7" fmla="*/ 1 h 855"/>
                <a:gd name="T8" fmla="*/ 1 w 2083"/>
                <a:gd name="T9" fmla="*/ 1 h 855"/>
                <a:gd name="T10" fmla="*/ 1 w 2083"/>
                <a:gd name="T11" fmla="*/ 0 h 855"/>
                <a:gd name="T12" fmla="*/ 1 w 2083"/>
                <a:gd name="T13" fmla="*/ 1 h 855"/>
                <a:gd name="T14" fmla="*/ 0 w 2083"/>
                <a:gd name="T15" fmla="*/ 1 h 855"/>
                <a:gd name="T16" fmla="*/ 1 w 2083"/>
                <a:gd name="T17" fmla="*/ 1 h 855"/>
                <a:gd name="T18" fmla="*/ 1 w 2083"/>
                <a:gd name="T19" fmla="*/ 1 h 855"/>
                <a:gd name="T20" fmla="*/ 1 w 2083"/>
                <a:gd name="T21" fmla="*/ 1 h 855"/>
                <a:gd name="T22" fmla="*/ 1 w 2083"/>
                <a:gd name="T23" fmla="*/ 1 h 855"/>
                <a:gd name="T24" fmla="*/ 1 w 2083"/>
                <a:gd name="T25" fmla="*/ 1 h 855"/>
                <a:gd name="T26" fmla="*/ 1 w 2083"/>
                <a:gd name="T27" fmla="*/ 1 h 855"/>
                <a:gd name="T28" fmla="*/ 1 w 2083"/>
                <a:gd name="T29" fmla="*/ 1 h 855"/>
                <a:gd name="T30" fmla="*/ 1 w 2083"/>
                <a:gd name="T31" fmla="*/ 1 h 855"/>
                <a:gd name="T32" fmla="*/ 1 w 2083"/>
                <a:gd name="T33" fmla="*/ 1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3"/>
                <a:gd name="T52" fmla="*/ 0 h 855"/>
                <a:gd name="T53" fmla="*/ 2083 w 2083"/>
                <a:gd name="T54" fmla="*/ 855 h 8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3" h="855">
                  <a:moveTo>
                    <a:pt x="1930" y="418"/>
                  </a:moveTo>
                  <a:lnTo>
                    <a:pt x="1765" y="301"/>
                  </a:lnTo>
                  <a:lnTo>
                    <a:pt x="1724" y="353"/>
                  </a:lnTo>
                  <a:lnTo>
                    <a:pt x="1424" y="155"/>
                  </a:lnTo>
                  <a:lnTo>
                    <a:pt x="1407" y="202"/>
                  </a:lnTo>
                  <a:lnTo>
                    <a:pt x="996" y="0"/>
                  </a:lnTo>
                  <a:lnTo>
                    <a:pt x="983" y="95"/>
                  </a:lnTo>
                  <a:lnTo>
                    <a:pt x="0" y="239"/>
                  </a:lnTo>
                  <a:lnTo>
                    <a:pt x="712" y="577"/>
                  </a:lnTo>
                  <a:lnTo>
                    <a:pt x="725" y="641"/>
                  </a:lnTo>
                  <a:lnTo>
                    <a:pt x="1179" y="630"/>
                  </a:lnTo>
                  <a:lnTo>
                    <a:pt x="1168" y="700"/>
                  </a:lnTo>
                  <a:lnTo>
                    <a:pt x="1612" y="762"/>
                  </a:lnTo>
                  <a:lnTo>
                    <a:pt x="1599" y="855"/>
                  </a:lnTo>
                  <a:lnTo>
                    <a:pt x="1878" y="798"/>
                  </a:lnTo>
                  <a:lnTo>
                    <a:pt x="2083" y="633"/>
                  </a:lnTo>
                  <a:lnTo>
                    <a:pt x="1930" y="41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19">
              <a:extLst>
                <a:ext uri="{FF2B5EF4-FFF2-40B4-BE49-F238E27FC236}">
                  <a16:creationId xmlns:a16="http://schemas.microsoft.com/office/drawing/2014/main" id="{6AB67DF2-D5CC-456A-9C09-8F844DDCE97A}"/>
                </a:ext>
              </a:extLst>
            </p:cNvPr>
            <p:cNvSpPr>
              <a:spLocks/>
            </p:cNvSpPr>
            <p:nvPr/>
          </p:nvSpPr>
          <p:spPr bwMode="auto">
            <a:xfrm>
              <a:off x="1000" y="1951"/>
              <a:ext cx="1042" cy="428"/>
            </a:xfrm>
            <a:custGeom>
              <a:avLst/>
              <a:gdLst>
                <a:gd name="T0" fmla="*/ 1 w 2083"/>
                <a:gd name="T1" fmla="*/ 1 h 855"/>
                <a:gd name="T2" fmla="*/ 1 w 2083"/>
                <a:gd name="T3" fmla="*/ 1 h 855"/>
                <a:gd name="T4" fmla="*/ 1 w 2083"/>
                <a:gd name="T5" fmla="*/ 1 h 855"/>
                <a:gd name="T6" fmla="*/ 1 w 2083"/>
                <a:gd name="T7" fmla="*/ 1 h 855"/>
                <a:gd name="T8" fmla="*/ 1 w 2083"/>
                <a:gd name="T9" fmla="*/ 1 h 855"/>
                <a:gd name="T10" fmla="*/ 1 w 2083"/>
                <a:gd name="T11" fmla="*/ 0 h 855"/>
                <a:gd name="T12" fmla="*/ 1 w 2083"/>
                <a:gd name="T13" fmla="*/ 1 h 855"/>
                <a:gd name="T14" fmla="*/ 0 w 2083"/>
                <a:gd name="T15" fmla="*/ 1 h 855"/>
                <a:gd name="T16" fmla="*/ 1 w 2083"/>
                <a:gd name="T17" fmla="*/ 1 h 855"/>
                <a:gd name="T18" fmla="*/ 1 w 2083"/>
                <a:gd name="T19" fmla="*/ 1 h 855"/>
                <a:gd name="T20" fmla="*/ 1 w 2083"/>
                <a:gd name="T21" fmla="*/ 1 h 855"/>
                <a:gd name="T22" fmla="*/ 1 w 2083"/>
                <a:gd name="T23" fmla="*/ 1 h 855"/>
                <a:gd name="T24" fmla="*/ 1 w 2083"/>
                <a:gd name="T25" fmla="*/ 1 h 855"/>
                <a:gd name="T26" fmla="*/ 1 w 2083"/>
                <a:gd name="T27" fmla="*/ 1 h 855"/>
                <a:gd name="T28" fmla="*/ 1 w 2083"/>
                <a:gd name="T29" fmla="*/ 1 h 855"/>
                <a:gd name="T30" fmla="*/ 1 w 2083"/>
                <a:gd name="T31" fmla="*/ 1 h 855"/>
                <a:gd name="T32" fmla="*/ 1 w 2083"/>
                <a:gd name="T33" fmla="*/ 1 h 8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3"/>
                <a:gd name="T52" fmla="*/ 0 h 855"/>
                <a:gd name="T53" fmla="*/ 2083 w 2083"/>
                <a:gd name="T54" fmla="*/ 855 h 8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3" h="855">
                  <a:moveTo>
                    <a:pt x="1930" y="418"/>
                  </a:moveTo>
                  <a:lnTo>
                    <a:pt x="1765" y="301"/>
                  </a:lnTo>
                  <a:lnTo>
                    <a:pt x="1724" y="353"/>
                  </a:lnTo>
                  <a:lnTo>
                    <a:pt x="1424" y="155"/>
                  </a:lnTo>
                  <a:lnTo>
                    <a:pt x="1407" y="202"/>
                  </a:lnTo>
                  <a:lnTo>
                    <a:pt x="996" y="0"/>
                  </a:lnTo>
                  <a:lnTo>
                    <a:pt x="983" y="95"/>
                  </a:lnTo>
                  <a:lnTo>
                    <a:pt x="0" y="239"/>
                  </a:lnTo>
                  <a:lnTo>
                    <a:pt x="712" y="577"/>
                  </a:lnTo>
                  <a:lnTo>
                    <a:pt x="725" y="641"/>
                  </a:lnTo>
                  <a:lnTo>
                    <a:pt x="1179" y="630"/>
                  </a:lnTo>
                  <a:lnTo>
                    <a:pt x="1168" y="700"/>
                  </a:lnTo>
                  <a:lnTo>
                    <a:pt x="1612" y="762"/>
                  </a:lnTo>
                  <a:lnTo>
                    <a:pt x="1599" y="855"/>
                  </a:lnTo>
                  <a:lnTo>
                    <a:pt x="1878" y="798"/>
                  </a:lnTo>
                  <a:lnTo>
                    <a:pt x="2083" y="633"/>
                  </a:lnTo>
                  <a:lnTo>
                    <a:pt x="1930" y="418"/>
                  </a:lnTo>
                </a:path>
              </a:pathLst>
            </a:custGeom>
            <a:solidFill>
              <a:srgbClr val="808000"/>
            </a:solidFill>
            <a:ln w="3175">
              <a:solidFill>
                <a:srgbClr val="000000"/>
              </a:solidFill>
              <a:round/>
              <a:headEnd/>
              <a:tailEnd/>
            </a:ln>
          </p:spPr>
          <p:txBody>
            <a:bodyPr/>
            <a:lstStyle/>
            <a:p>
              <a:endParaRPr lang="en-US"/>
            </a:p>
          </p:txBody>
        </p:sp>
      </p:grpSp>
      <p:sp>
        <p:nvSpPr>
          <p:cNvPr id="128" name="Rectangle 120">
            <a:extLst>
              <a:ext uri="{FF2B5EF4-FFF2-40B4-BE49-F238E27FC236}">
                <a16:creationId xmlns:a16="http://schemas.microsoft.com/office/drawing/2014/main" id="{1DDD8695-76AE-4CC9-9270-8B14715B5FA2}"/>
              </a:ext>
            </a:extLst>
          </p:cNvPr>
          <p:cNvSpPr>
            <a:spLocks noChangeArrowheads="1"/>
          </p:cNvSpPr>
          <p:nvPr/>
        </p:nvSpPr>
        <p:spPr bwMode="auto">
          <a:xfrm rot="540000">
            <a:off x="3930650" y="2391310"/>
            <a:ext cx="1238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sz="1400">
                <a:solidFill>
                  <a:srgbClr val="000000"/>
                </a:solidFill>
                <a:latin typeface="Verdana" pitchFamily="34" charset="0"/>
              </a:rPr>
              <a:t>Chemical spill</a:t>
            </a:r>
            <a:endParaRPr lang="en-US" sz="1400">
              <a:latin typeface="Verdana" pitchFamily="34" charset="0"/>
            </a:endParaRPr>
          </a:p>
        </p:txBody>
      </p:sp>
      <p:sp>
        <p:nvSpPr>
          <p:cNvPr id="129" name="Text Box 121">
            <a:extLst>
              <a:ext uri="{FF2B5EF4-FFF2-40B4-BE49-F238E27FC236}">
                <a16:creationId xmlns:a16="http://schemas.microsoft.com/office/drawing/2014/main" id="{402A9877-7971-43FD-993F-59717329E5E1}"/>
              </a:ext>
            </a:extLst>
          </p:cNvPr>
          <p:cNvSpPr txBox="1">
            <a:spLocks noChangeArrowheads="1"/>
          </p:cNvSpPr>
          <p:nvPr/>
        </p:nvSpPr>
        <p:spPr bwMode="auto">
          <a:xfrm>
            <a:off x="1873250" y="3232685"/>
            <a:ext cx="125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1400" b="1" dirty="0">
                <a:latin typeface="Verdana" pitchFamily="34" charset="0"/>
              </a:rPr>
              <a:t>Conditions</a:t>
            </a:r>
          </a:p>
        </p:txBody>
      </p:sp>
      <p:sp>
        <p:nvSpPr>
          <p:cNvPr id="130" name="Text Box 122">
            <a:extLst>
              <a:ext uri="{FF2B5EF4-FFF2-40B4-BE49-F238E27FC236}">
                <a16:creationId xmlns:a16="http://schemas.microsoft.com/office/drawing/2014/main" id="{B3F58046-A88B-43AC-95BF-9197DD342662}"/>
              </a:ext>
            </a:extLst>
          </p:cNvPr>
          <p:cNvSpPr txBox="1">
            <a:spLocks noChangeArrowheads="1"/>
          </p:cNvSpPr>
          <p:nvPr/>
        </p:nvSpPr>
        <p:spPr bwMode="auto">
          <a:xfrm>
            <a:off x="9170987" y="3213635"/>
            <a:ext cx="118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1400" b="1">
                <a:latin typeface="Verdana" pitchFamily="34" charset="0"/>
              </a:rPr>
              <a:t>Behaviors</a:t>
            </a:r>
          </a:p>
        </p:txBody>
      </p:sp>
      <p:sp>
        <p:nvSpPr>
          <p:cNvPr id="131" name="Text Box 123">
            <a:extLst>
              <a:ext uri="{FF2B5EF4-FFF2-40B4-BE49-F238E27FC236}">
                <a16:creationId xmlns:a16="http://schemas.microsoft.com/office/drawing/2014/main" id="{453FBEEA-9A2D-4ABD-A49F-CBBD45FD3929}"/>
              </a:ext>
            </a:extLst>
          </p:cNvPr>
          <p:cNvSpPr txBox="1">
            <a:spLocks noChangeArrowheads="1"/>
          </p:cNvSpPr>
          <p:nvPr/>
        </p:nvSpPr>
        <p:spPr bwMode="auto">
          <a:xfrm>
            <a:off x="8765268" y="2184935"/>
            <a:ext cx="1828800" cy="523875"/>
          </a:xfrm>
          <a:prstGeom prst="rect">
            <a:avLst/>
          </a:prstGeom>
          <a:noFill/>
          <a:ln w="9525">
            <a:noFill/>
            <a:miter lim="800000"/>
            <a:headEnd type="none" w="sm" len="sm"/>
            <a:tailEnd type="none" w="sm" len="sm"/>
          </a:ln>
        </p:spPr>
        <p:txBody>
          <a:bodyPr>
            <a:spAutoFit/>
          </a:bodyPr>
          <a:lstStyle/>
          <a:p>
            <a:pPr algn="ctr">
              <a:spcBef>
                <a:spcPct val="50000"/>
              </a:spcBef>
              <a:defRPr/>
            </a:pPr>
            <a:r>
              <a:rPr lang="en-US" sz="1400" b="1" dirty="0">
                <a:latin typeface="Verdana" pitchFamily="34" charset="0"/>
                <a:ea typeface="Verdana" pitchFamily="34" charset="0"/>
                <a:cs typeface="Verdana" pitchFamily="34" charset="0"/>
              </a:rPr>
              <a:t>Surface Causes of the Accident</a:t>
            </a:r>
          </a:p>
        </p:txBody>
      </p:sp>
      <p:sp>
        <p:nvSpPr>
          <p:cNvPr id="132" name="Text Box 124">
            <a:extLst>
              <a:ext uri="{FF2B5EF4-FFF2-40B4-BE49-F238E27FC236}">
                <a16:creationId xmlns:a16="http://schemas.microsoft.com/office/drawing/2014/main" id="{9EBEE128-8945-4FB6-8AA8-C68B8AF98849}"/>
              </a:ext>
            </a:extLst>
          </p:cNvPr>
          <p:cNvSpPr txBox="1">
            <a:spLocks noChangeArrowheads="1"/>
          </p:cNvSpPr>
          <p:nvPr/>
        </p:nvSpPr>
        <p:spPr bwMode="auto">
          <a:xfrm>
            <a:off x="8853487" y="498211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1400" b="1" dirty="0">
                <a:latin typeface="Verdana" pitchFamily="34" charset="0"/>
              </a:rPr>
              <a:t>Root Causes of          the Accident</a:t>
            </a:r>
          </a:p>
        </p:txBody>
      </p:sp>
      <p:sp>
        <p:nvSpPr>
          <p:cNvPr id="133" name="Text Box 125">
            <a:extLst>
              <a:ext uri="{FF2B5EF4-FFF2-40B4-BE49-F238E27FC236}">
                <a16:creationId xmlns:a16="http://schemas.microsoft.com/office/drawing/2014/main" id="{1B147010-443B-4F55-B462-E9FB36485A78}"/>
              </a:ext>
            </a:extLst>
          </p:cNvPr>
          <p:cNvSpPr txBox="1">
            <a:spLocks noChangeArrowheads="1"/>
          </p:cNvSpPr>
          <p:nvPr/>
        </p:nvSpPr>
        <p:spPr bwMode="auto">
          <a:xfrm>
            <a:off x="7672387" y="318035"/>
            <a:ext cx="2235200" cy="923925"/>
          </a:xfrm>
          <a:prstGeom prst="rect">
            <a:avLst/>
          </a:prstGeom>
          <a:noFill/>
          <a:ln w="9525">
            <a:noFill/>
            <a:miter lim="800000"/>
            <a:headEnd type="none" w="sm" len="sm"/>
            <a:tailEnd type="none" w="sm" len="sm"/>
          </a:ln>
        </p:spPr>
        <p:txBody>
          <a:bodyPr>
            <a:spAutoFit/>
          </a:bodyPr>
          <a:lstStyle/>
          <a:p>
            <a:pPr algn="ctr">
              <a:spcBef>
                <a:spcPct val="50000"/>
              </a:spcBef>
              <a:defRPr/>
            </a:pPr>
            <a:r>
              <a:rPr lang="en-US" b="1" dirty="0">
                <a:latin typeface="+mn-lt"/>
              </a:rPr>
              <a:t>Direct causes of injury/illness</a:t>
            </a:r>
          </a:p>
        </p:txBody>
      </p:sp>
      <p:sp>
        <p:nvSpPr>
          <p:cNvPr id="134" name="TextBox 133">
            <a:extLst>
              <a:ext uri="{FF2B5EF4-FFF2-40B4-BE49-F238E27FC236}">
                <a16:creationId xmlns:a16="http://schemas.microsoft.com/office/drawing/2014/main" id="{9A61567D-5738-4A0F-A3A0-B321C6626106}"/>
              </a:ext>
            </a:extLst>
          </p:cNvPr>
          <p:cNvSpPr txBox="1">
            <a:spLocks noChangeArrowheads="1"/>
          </p:cNvSpPr>
          <p:nvPr/>
        </p:nvSpPr>
        <p:spPr bwMode="auto">
          <a:xfrm>
            <a:off x="450282" y="6035935"/>
            <a:ext cx="105326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dirty="0">
                <a:solidFill>
                  <a:srgbClr val="FF0000"/>
                </a:solidFill>
                <a:cs typeface="Times New Roman" panose="02020603050405020304" pitchFamily="18" charset="0"/>
              </a:rPr>
              <a:t>Don’t delay in reporting near misses. Even a minor incident can be the precursor to a deadly incident if the underlying causes aren’t identified and addressed. If you eliminate the root cause of an accident, you will eliminate those accidents in the future!</a:t>
            </a:r>
          </a:p>
        </p:txBody>
      </p:sp>
      <p:cxnSp>
        <p:nvCxnSpPr>
          <p:cNvPr id="135" name="Straight Arrow Connector 130">
            <a:extLst>
              <a:ext uri="{FF2B5EF4-FFF2-40B4-BE49-F238E27FC236}">
                <a16:creationId xmlns:a16="http://schemas.microsoft.com/office/drawing/2014/main" id="{35AFE9BF-C1E6-4898-B956-FAFD1C3881FB}"/>
              </a:ext>
            </a:extLst>
          </p:cNvPr>
          <p:cNvCxnSpPr>
            <a:cxnSpLocks noChangeShapeType="1"/>
          </p:cNvCxnSpPr>
          <p:nvPr/>
        </p:nvCxnSpPr>
        <p:spPr bwMode="auto">
          <a:xfrm rot="10800000">
            <a:off x="8510587" y="3061235"/>
            <a:ext cx="685800" cy="228600"/>
          </a:xfrm>
          <a:prstGeom prst="straightConnector1">
            <a:avLst/>
          </a:prstGeom>
          <a:noFill/>
          <a:ln w="31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6" name="Straight Arrow Connector 133">
            <a:extLst>
              <a:ext uri="{FF2B5EF4-FFF2-40B4-BE49-F238E27FC236}">
                <a16:creationId xmlns:a16="http://schemas.microsoft.com/office/drawing/2014/main" id="{826E9999-AF36-4C1C-A2DC-809AF996D0EF}"/>
              </a:ext>
            </a:extLst>
          </p:cNvPr>
          <p:cNvCxnSpPr>
            <a:cxnSpLocks noChangeShapeType="1"/>
          </p:cNvCxnSpPr>
          <p:nvPr/>
        </p:nvCxnSpPr>
        <p:spPr bwMode="auto">
          <a:xfrm flipV="1">
            <a:off x="2643187" y="2908835"/>
            <a:ext cx="685800" cy="304800"/>
          </a:xfrm>
          <a:prstGeom prst="straightConnector1">
            <a:avLst/>
          </a:prstGeom>
          <a:noFill/>
          <a:ln w="31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7" name="Straight Arrow Connector 138">
            <a:extLst>
              <a:ext uri="{FF2B5EF4-FFF2-40B4-BE49-F238E27FC236}">
                <a16:creationId xmlns:a16="http://schemas.microsoft.com/office/drawing/2014/main" id="{C60655B0-DFF1-4DE9-9EEB-0A64865C0038}"/>
              </a:ext>
            </a:extLst>
          </p:cNvPr>
          <p:cNvCxnSpPr>
            <a:cxnSpLocks noChangeShapeType="1"/>
          </p:cNvCxnSpPr>
          <p:nvPr/>
        </p:nvCxnSpPr>
        <p:spPr bwMode="auto">
          <a:xfrm flipH="1" flipV="1">
            <a:off x="9170987" y="4824949"/>
            <a:ext cx="736600" cy="1"/>
          </a:xfrm>
          <a:prstGeom prst="straightConnector1">
            <a:avLst/>
          </a:prstGeom>
          <a:noFill/>
          <a:ln w="31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8" name="Straight Arrow Connector 140">
            <a:extLst>
              <a:ext uri="{FF2B5EF4-FFF2-40B4-BE49-F238E27FC236}">
                <a16:creationId xmlns:a16="http://schemas.microsoft.com/office/drawing/2014/main" id="{35A59F93-B202-4595-B55E-6D76D9FBC344}"/>
              </a:ext>
            </a:extLst>
          </p:cNvPr>
          <p:cNvCxnSpPr>
            <a:cxnSpLocks noChangeShapeType="1"/>
          </p:cNvCxnSpPr>
          <p:nvPr/>
        </p:nvCxnSpPr>
        <p:spPr bwMode="auto">
          <a:xfrm flipH="1" flipV="1">
            <a:off x="8434388" y="2375435"/>
            <a:ext cx="457199" cy="88900"/>
          </a:xfrm>
          <a:prstGeom prst="straightConnector1">
            <a:avLst/>
          </a:prstGeom>
          <a:noFill/>
          <a:ln w="31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9" name="Straight Arrow Connector 142">
            <a:extLst>
              <a:ext uri="{FF2B5EF4-FFF2-40B4-BE49-F238E27FC236}">
                <a16:creationId xmlns:a16="http://schemas.microsoft.com/office/drawing/2014/main" id="{9179905D-D1B1-4102-A047-6135FA852F13}"/>
              </a:ext>
            </a:extLst>
          </p:cNvPr>
          <p:cNvCxnSpPr>
            <a:cxnSpLocks noChangeShapeType="1"/>
          </p:cNvCxnSpPr>
          <p:nvPr/>
        </p:nvCxnSpPr>
        <p:spPr bwMode="auto">
          <a:xfrm rot="10800000" flipV="1">
            <a:off x="6999287" y="549810"/>
            <a:ext cx="838200" cy="152400"/>
          </a:xfrm>
          <a:prstGeom prst="straightConnector1">
            <a:avLst/>
          </a:prstGeom>
          <a:noFill/>
          <a:ln w="31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2" name="TextBox 141">
            <a:extLst>
              <a:ext uri="{FF2B5EF4-FFF2-40B4-BE49-F238E27FC236}">
                <a16:creationId xmlns:a16="http://schemas.microsoft.com/office/drawing/2014/main" id="{E4613114-EA35-4873-8007-83301D811CAA}"/>
              </a:ext>
            </a:extLst>
          </p:cNvPr>
          <p:cNvSpPr txBox="1"/>
          <p:nvPr/>
        </p:nvSpPr>
        <p:spPr>
          <a:xfrm>
            <a:off x="129092" y="106894"/>
            <a:ext cx="6094990" cy="369332"/>
          </a:xfrm>
          <a:prstGeom prst="rect">
            <a:avLst/>
          </a:prstGeom>
          <a:noFill/>
        </p:spPr>
        <p:txBody>
          <a:bodyPr wrap="square">
            <a:spAutoFit/>
          </a:bodyPr>
          <a:lstStyle/>
          <a:p>
            <a:pPr>
              <a:defRPr/>
            </a:pPr>
            <a:r>
              <a:rPr lang="en-US" sz="1800" b="1" dirty="0">
                <a:latin typeface="+mn-lt"/>
              </a:rPr>
              <a:t>WEED OUT THE CAUSES OF INJURIES AND ILLNESSES </a:t>
            </a:r>
            <a:endParaRPr lang="en-US" sz="1800" b="1" i="1" dirty="0">
              <a:latin typeface="+mn-lt"/>
            </a:endParaRPr>
          </a:p>
        </p:txBody>
      </p:sp>
      <p:pic>
        <p:nvPicPr>
          <p:cNvPr id="140" name="Picture 139">
            <a:extLst>
              <a:ext uri="{FF2B5EF4-FFF2-40B4-BE49-F238E27FC236}">
                <a16:creationId xmlns:a16="http://schemas.microsoft.com/office/drawing/2014/main" id="{46967FCB-48B5-402F-8295-CF1556E61243}"/>
              </a:ext>
            </a:extLst>
          </p:cNvPr>
          <p:cNvPicPr>
            <a:picLocks noChangeAspect="1"/>
          </p:cNvPicPr>
          <p:nvPr/>
        </p:nvPicPr>
        <p:blipFill>
          <a:blip r:embed="rId6"/>
          <a:stretch>
            <a:fillRect/>
          </a:stretch>
        </p:blipFill>
        <p:spPr>
          <a:xfrm>
            <a:off x="9702568" y="150758"/>
            <a:ext cx="2385638" cy="700677"/>
          </a:xfrm>
          <a:prstGeom prst="rect">
            <a:avLst/>
          </a:prstGeom>
        </p:spPr>
      </p:pic>
    </p:spTree>
    <p:extLst>
      <p:ext uri="{BB962C8B-B14F-4D97-AF65-F5344CB8AC3E}">
        <p14:creationId xmlns:p14="http://schemas.microsoft.com/office/powerpoint/2010/main" val="5269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8DF2DA-D258-2374-584C-23BC0FD379C2}"/>
              </a:ext>
            </a:extLst>
          </p:cNvPr>
          <p:cNvSpPr txBox="1"/>
          <p:nvPr/>
        </p:nvSpPr>
        <p:spPr>
          <a:xfrm>
            <a:off x="2009078" y="1361767"/>
            <a:ext cx="8173844" cy="4031873"/>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3858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50338" y="480441"/>
            <a:ext cx="4889500" cy="636270"/>
          </a:xfrm>
          <a:prstGeom prst="rect">
            <a:avLst/>
          </a:prstGeom>
        </p:spPr>
        <p:txBody>
          <a:bodyPr vert="horz" wrap="square" lIns="0" tIns="13335" rIns="0" bIns="0" rtlCol="0">
            <a:spAutoFit/>
          </a:bodyPr>
          <a:lstStyle/>
          <a:p>
            <a:pPr marL="12700">
              <a:lnSpc>
                <a:spcPct val="100000"/>
              </a:lnSpc>
              <a:spcBef>
                <a:spcPts val="105"/>
              </a:spcBef>
            </a:pPr>
            <a:r>
              <a:rPr sz="4000" spc="-20" dirty="0">
                <a:solidFill>
                  <a:srgbClr val="FFFFFF"/>
                </a:solidFill>
                <a:latin typeface="Calibri"/>
                <a:cs typeface="Calibri"/>
              </a:rPr>
              <a:t>Safety</a:t>
            </a:r>
            <a:r>
              <a:rPr sz="4000" spc="-45" dirty="0">
                <a:solidFill>
                  <a:srgbClr val="FFFFFF"/>
                </a:solidFill>
                <a:latin typeface="Calibri"/>
                <a:cs typeface="Calibri"/>
              </a:rPr>
              <a:t> </a:t>
            </a:r>
            <a:r>
              <a:rPr sz="4000" spc="-10" dirty="0">
                <a:solidFill>
                  <a:srgbClr val="FFFFFF"/>
                </a:solidFill>
                <a:latin typeface="Calibri"/>
                <a:cs typeface="Calibri"/>
              </a:rPr>
              <a:t>Policy</a:t>
            </a:r>
            <a:r>
              <a:rPr sz="4000" spc="-45" dirty="0">
                <a:solidFill>
                  <a:srgbClr val="FFFFFF"/>
                </a:solidFill>
                <a:latin typeface="Calibri"/>
                <a:cs typeface="Calibri"/>
              </a:rPr>
              <a:t> </a:t>
            </a:r>
            <a:r>
              <a:rPr sz="4000" dirty="0">
                <a:solidFill>
                  <a:srgbClr val="FFFFFF"/>
                </a:solidFill>
                <a:latin typeface="Calibri"/>
                <a:cs typeface="Calibri"/>
              </a:rPr>
              <a:t>and</a:t>
            </a:r>
            <a:r>
              <a:rPr sz="4000" spc="-30" dirty="0">
                <a:solidFill>
                  <a:srgbClr val="FFFFFF"/>
                </a:solidFill>
                <a:latin typeface="Calibri"/>
                <a:cs typeface="Calibri"/>
              </a:rPr>
              <a:t> </a:t>
            </a:r>
            <a:r>
              <a:rPr sz="4000" spc="-5" dirty="0">
                <a:solidFill>
                  <a:srgbClr val="FFFFFF"/>
                </a:solidFill>
                <a:latin typeface="Calibri"/>
                <a:cs typeface="Calibri"/>
              </a:rPr>
              <a:t>Goals</a:t>
            </a:r>
            <a:endParaRPr sz="4000" dirty="0">
              <a:latin typeface="Calibri"/>
              <a:cs typeface="Calibri"/>
            </a:endParaRPr>
          </a:p>
        </p:txBody>
      </p:sp>
      <p:sp>
        <p:nvSpPr>
          <p:cNvPr id="4" name="object 4"/>
          <p:cNvSpPr txBox="1"/>
          <p:nvPr/>
        </p:nvSpPr>
        <p:spPr>
          <a:xfrm>
            <a:off x="1309051" y="2057400"/>
            <a:ext cx="9421495" cy="3003550"/>
          </a:xfrm>
          <a:prstGeom prst="rect">
            <a:avLst/>
          </a:prstGeom>
        </p:spPr>
        <p:txBody>
          <a:bodyPr vert="horz" wrap="square" lIns="0" tIns="85725" rIns="0" bIns="0" rtlCol="0">
            <a:spAutoFit/>
          </a:bodyPr>
          <a:lstStyle/>
          <a:p>
            <a:pPr marL="241300" indent="-228600">
              <a:lnSpc>
                <a:spcPct val="100000"/>
              </a:lnSpc>
              <a:spcBef>
                <a:spcPts val="675"/>
              </a:spcBef>
              <a:buFont typeface="Arial"/>
              <a:buChar char="•"/>
              <a:tabLst>
                <a:tab pos="241300" algn="l"/>
              </a:tabLst>
            </a:pPr>
            <a:r>
              <a:rPr sz="3600" spc="-5" dirty="0">
                <a:latin typeface="Calibri"/>
                <a:cs typeface="Calibri"/>
              </a:rPr>
              <a:t>All</a:t>
            </a:r>
            <a:r>
              <a:rPr sz="3600" dirty="0">
                <a:latin typeface="Calibri"/>
                <a:cs typeface="Calibri"/>
              </a:rPr>
              <a:t> </a:t>
            </a:r>
            <a:r>
              <a:rPr sz="3600" spc="-10" dirty="0">
                <a:latin typeface="Calibri"/>
                <a:cs typeface="Calibri"/>
              </a:rPr>
              <a:t>incidents</a:t>
            </a:r>
            <a:r>
              <a:rPr sz="3600" spc="-30" dirty="0">
                <a:latin typeface="Calibri"/>
                <a:cs typeface="Calibri"/>
              </a:rPr>
              <a:t> </a:t>
            </a:r>
            <a:r>
              <a:rPr sz="3600" spc="-20" dirty="0">
                <a:latin typeface="Calibri"/>
                <a:cs typeface="Calibri"/>
              </a:rPr>
              <a:t>are</a:t>
            </a:r>
            <a:r>
              <a:rPr sz="3600" spc="-30" dirty="0">
                <a:latin typeface="Calibri"/>
                <a:cs typeface="Calibri"/>
              </a:rPr>
              <a:t> </a:t>
            </a:r>
            <a:r>
              <a:rPr sz="3600" spc="-15" dirty="0">
                <a:latin typeface="Calibri"/>
                <a:cs typeface="Calibri"/>
              </a:rPr>
              <a:t>preventable.</a:t>
            </a:r>
            <a:endParaRPr sz="3600" dirty="0">
              <a:latin typeface="Calibri"/>
              <a:cs typeface="Calibri"/>
            </a:endParaRPr>
          </a:p>
          <a:p>
            <a:pPr marL="241300" indent="-228600">
              <a:lnSpc>
                <a:spcPct val="100000"/>
              </a:lnSpc>
              <a:spcBef>
                <a:spcPts val="575"/>
              </a:spcBef>
              <a:buFont typeface="Arial"/>
              <a:buChar char="•"/>
              <a:tabLst>
                <a:tab pos="241300" algn="l"/>
              </a:tabLst>
            </a:pPr>
            <a:r>
              <a:rPr sz="3600" spc="-20" dirty="0">
                <a:latin typeface="Calibri"/>
                <a:cs typeface="Calibri"/>
              </a:rPr>
              <a:t>Everyone </a:t>
            </a:r>
            <a:r>
              <a:rPr sz="3600" spc="-15" dirty="0">
                <a:latin typeface="Calibri"/>
                <a:cs typeface="Calibri"/>
              </a:rPr>
              <a:t>returns</a:t>
            </a:r>
            <a:r>
              <a:rPr sz="3600" spc="-45" dirty="0">
                <a:latin typeface="Calibri"/>
                <a:cs typeface="Calibri"/>
              </a:rPr>
              <a:t> </a:t>
            </a:r>
            <a:r>
              <a:rPr sz="3600" spc="-5" dirty="0">
                <a:latin typeface="Calibri"/>
                <a:cs typeface="Calibri"/>
              </a:rPr>
              <a:t>home</a:t>
            </a:r>
            <a:r>
              <a:rPr sz="3600" spc="-20" dirty="0">
                <a:latin typeface="Calibri"/>
                <a:cs typeface="Calibri"/>
              </a:rPr>
              <a:t> </a:t>
            </a:r>
            <a:r>
              <a:rPr sz="3600" spc="-10" dirty="0">
                <a:latin typeface="Calibri"/>
                <a:cs typeface="Calibri"/>
              </a:rPr>
              <a:t>without </a:t>
            </a:r>
            <a:r>
              <a:rPr sz="3600" dirty="0">
                <a:latin typeface="Calibri"/>
                <a:cs typeface="Calibri"/>
              </a:rPr>
              <a:t>injury</a:t>
            </a:r>
            <a:r>
              <a:rPr sz="3600" spc="-20" dirty="0">
                <a:latin typeface="Calibri"/>
                <a:cs typeface="Calibri"/>
              </a:rPr>
              <a:t> </a:t>
            </a:r>
            <a:r>
              <a:rPr sz="3600" spc="-5" dirty="0">
                <a:latin typeface="Calibri"/>
                <a:cs typeface="Calibri"/>
              </a:rPr>
              <a:t>each</a:t>
            </a:r>
            <a:r>
              <a:rPr sz="3600" dirty="0">
                <a:latin typeface="Calibri"/>
                <a:cs typeface="Calibri"/>
              </a:rPr>
              <a:t> </a:t>
            </a:r>
            <a:r>
              <a:rPr sz="3600" spc="-80" dirty="0">
                <a:latin typeface="Calibri"/>
                <a:cs typeface="Calibri"/>
              </a:rPr>
              <a:t>day.</a:t>
            </a:r>
            <a:endParaRPr sz="3600" dirty="0">
              <a:latin typeface="Calibri"/>
              <a:cs typeface="Calibri"/>
            </a:endParaRPr>
          </a:p>
          <a:p>
            <a:pPr marL="241300" indent="-228600">
              <a:lnSpc>
                <a:spcPct val="100000"/>
              </a:lnSpc>
              <a:spcBef>
                <a:spcPts val="575"/>
              </a:spcBef>
              <a:buFont typeface="Arial"/>
              <a:buChar char="•"/>
              <a:tabLst>
                <a:tab pos="241300" algn="l"/>
              </a:tabLst>
            </a:pPr>
            <a:r>
              <a:rPr sz="3600" spc="-20" dirty="0">
                <a:latin typeface="Calibri"/>
                <a:cs typeface="Calibri"/>
              </a:rPr>
              <a:t>Everyone</a:t>
            </a:r>
            <a:r>
              <a:rPr sz="3600" spc="-35" dirty="0">
                <a:latin typeface="Calibri"/>
                <a:cs typeface="Calibri"/>
              </a:rPr>
              <a:t> </a:t>
            </a:r>
            <a:r>
              <a:rPr sz="3600" spc="-10" dirty="0">
                <a:latin typeface="Calibri"/>
                <a:cs typeface="Calibri"/>
              </a:rPr>
              <a:t>is empowered</a:t>
            </a:r>
            <a:r>
              <a:rPr sz="3600" spc="-50" dirty="0">
                <a:latin typeface="Calibri"/>
                <a:cs typeface="Calibri"/>
              </a:rPr>
              <a:t> </a:t>
            </a:r>
            <a:r>
              <a:rPr sz="3600" spc="-20" dirty="0">
                <a:latin typeface="Calibri"/>
                <a:cs typeface="Calibri"/>
              </a:rPr>
              <a:t>to</a:t>
            </a:r>
            <a:r>
              <a:rPr sz="3600" spc="-40" dirty="0">
                <a:latin typeface="Calibri"/>
                <a:cs typeface="Calibri"/>
              </a:rPr>
              <a:t> </a:t>
            </a:r>
            <a:r>
              <a:rPr sz="3600" spc="-15" dirty="0">
                <a:latin typeface="Calibri"/>
                <a:cs typeface="Calibri"/>
              </a:rPr>
              <a:t>prevent</a:t>
            </a:r>
            <a:r>
              <a:rPr sz="3600" spc="-70" dirty="0">
                <a:latin typeface="Calibri"/>
                <a:cs typeface="Calibri"/>
              </a:rPr>
              <a:t> </a:t>
            </a:r>
            <a:r>
              <a:rPr sz="3600" spc="-5" dirty="0">
                <a:latin typeface="Calibri"/>
                <a:cs typeface="Calibri"/>
              </a:rPr>
              <a:t>incidents.</a:t>
            </a:r>
            <a:endParaRPr sz="3600" dirty="0">
              <a:latin typeface="Calibri"/>
              <a:cs typeface="Calibri"/>
            </a:endParaRPr>
          </a:p>
          <a:p>
            <a:pPr marL="241300" marR="5080" indent="-228600">
              <a:lnSpc>
                <a:spcPts val="3890"/>
              </a:lnSpc>
              <a:spcBef>
                <a:spcPts val="1040"/>
              </a:spcBef>
              <a:buFont typeface="Arial"/>
              <a:buChar char="•"/>
              <a:tabLst>
                <a:tab pos="241300" algn="l"/>
              </a:tabLst>
            </a:pPr>
            <a:r>
              <a:rPr sz="3600" spc="-5" dirty="0">
                <a:latin typeface="Calibri"/>
                <a:cs typeface="Calibri"/>
              </a:rPr>
              <a:t>Our goal </a:t>
            </a:r>
            <a:r>
              <a:rPr sz="3600" spc="-10" dirty="0">
                <a:latin typeface="Calibri"/>
                <a:cs typeface="Calibri"/>
              </a:rPr>
              <a:t>is </a:t>
            </a:r>
            <a:r>
              <a:rPr sz="3600" spc="-15" dirty="0">
                <a:latin typeface="Calibri"/>
                <a:cs typeface="Calibri"/>
              </a:rPr>
              <a:t>to </a:t>
            </a:r>
            <a:r>
              <a:rPr sz="3600" b="1" spc="-25" dirty="0">
                <a:latin typeface="Calibri"/>
                <a:cs typeface="Calibri"/>
              </a:rPr>
              <a:t>create </a:t>
            </a:r>
            <a:r>
              <a:rPr sz="3600" b="1" dirty="0">
                <a:latin typeface="Calibri"/>
                <a:cs typeface="Calibri"/>
              </a:rPr>
              <a:t>the conditions </a:t>
            </a:r>
            <a:r>
              <a:rPr sz="3600" spc="-15" dirty="0">
                <a:latin typeface="Calibri"/>
                <a:cs typeface="Calibri"/>
              </a:rPr>
              <a:t>to </a:t>
            </a:r>
            <a:r>
              <a:rPr sz="3600" spc="-10" dirty="0">
                <a:latin typeface="Calibri"/>
                <a:cs typeface="Calibri"/>
              </a:rPr>
              <a:t>ensure </a:t>
            </a:r>
            <a:r>
              <a:rPr sz="3600" spc="-5" dirty="0">
                <a:latin typeface="Calibri"/>
                <a:cs typeface="Calibri"/>
              </a:rPr>
              <a:t>the </a:t>
            </a:r>
            <a:r>
              <a:rPr sz="3600" spc="-800" dirty="0">
                <a:latin typeface="Calibri"/>
                <a:cs typeface="Calibri"/>
              </a:rPr>
              <a:t> </a:t>
            </a:r>
            <a:r>
              <a:rPr sz="3600" spc="-25" dirty="0">
                <a:latin typeface="Calibri"/>
                <a:cs typeface="Calibri"/>
              </a:rPr>
              <a:t>safety </a:t>
            </a:r>
            <a:r>
              <a:rPr sz="3600" spc="-5" dirty="0">
                <a:latin typeface="Calibri"/>
                <a:cs typeface="Calibri"/>
              </a:rPr>
              <a:t>of</a:t>
            </a:r>
            <a:r>
              <a:rPr sz="3600" spc="5" dirty="0">
                <a:latin typeface="Calibri"/>
                <a:cs typeface="Calibri"/>
              </a:rPr>
              <a:t> </a:t>
            </a:r>
            <a:r>
              <a:rPr sz="3600" dirty="0">
                <a:latin typeface="Calibri"/>
                <a:cs typeface="Calibri"/>
              </a:rPr>
              <a:t>our</a:t>
            </a:r>
            <a:r>
              <a:rPr sz="3600" spc="-10" dirty="0">
                <a:latin typeface="Calibri"/>
                <a:cs typeface="Calibri"/>
              </a:rPr>
              <a:t> employees.</a:t>
            </a:r>
            <a:endParaRPr sz="3600" dirty="0">
              <a:latin typeface="Calibri"/>
              <a:cs typeface="Calibri"/>
            </a:endParaRPr>
          </a:p>
        </p:txBody>
      </p:sp>
      <p:sp>
        <p:nvSpPr>
          <p:cNvPr id="5" name="object 5"/>
          <p:cNvSpPr txBox="1"/>
          <p:nvPr/>
        </p:nvSpPr>
        <p:spPr>
          <a:xfrm>
            <a:off x="11965940" y="6538424"/>
            <a:ext cx="10350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E7E7E"/>
                </a:solidFill>
                <a:latin typeface="Arial"/>
                <a:cs typeface="Arial"/>
              </a:rPr>
              <a:t>1</a:t>
            </a:r>
            <a:endParaRPr sz="1100">
              <a:latin typeface="Arial"/>
              <a:cs typeface="Arial"/>
            </a:endParaRPr>
          </a:p>
        </p:txBody>
      </p:sp>
      <p:sp>
        <p:nvSpPr>
          <p:cNvPr id="6" name="TextBox 5">
            <a:extLst>
              <a:ext uri="{FF2B5EF4-FFF2-40B4-BE49-F238E27FC236}">
                <a16:creationId xmlns:a16="http://schemas.microsoft.com/office/drawing/2014/main" id="{371D600A-6100-49FA-B6F5-6DA2A87FB434}"/>
              </a:ext>
            </a:extLst>
          </p:cNvPr>
          <p:cNvSpPr txBox="1"/>
          <p:nvPr/>
        </p:nvSpPr>
        <p:spPr>
          <a:xfrm>
            <a:off x="304800" y="304800"/>
            <a:ext cx="11429999" cy="923330"/>
          </a:xfrm>
          <a:prstGeom prst="rect">
            <a:avLst/>
          </a:prstGeom>
          <a:solidFill>
            <a:schemeClr val="accent4"/>
          </a:solidFill>
        </p:spPr>
        <p:txBody>
          <a:bodyPr wrap="square" rtlCol="0">
            <a:spAutoFit/>
          </a:bodyPr>
          <a:lstStyle/>
          <a:p>
            <a:r>
              <a:rPr lang="en-US" sz="5400" b="1" dirty="0">
                <a:solidFill>
                  <a:schemeClr val="bg1"/>
                </a:solidFill>
              </a:rPr>
              <a:t>Safety Policy and Goals</a:t>
            </a:r>
          </a:p>
        </p:txBody>
      </p:sp>
      <p:pic>
        <p:nvPicPr>
          <p:cNvPr id="7" name="Picture 6">
            <a:extLst>
              <a:ext uri="{FF2B5EF4-FFF2-40B4-BE49-F238E27FC236}">
                <a16:creationId xmlns:a16="http://schemas.microsoft.com/office/drawing/2014/main" id="{A4E96273-8152-4267-B260-36BBFDE951DE}"/>
              </a:ext>
            </a:extLst>
          </p:cNvPr>
          <p:cNvPicPr>
            <a:picLocks noChangeAspect="1"/>
          </p:cNvPicPr>
          <p:nvPr/>
        </p:nvPicPr>
        <p:blipFill>
          <a:blip r:embed="rId2"/>
          <a:stretch>
            <a:fillRect/>
          </a:stretch>
        </p:blipFill>
        <p:spPr>
          <a:xfrm>
            <a:off x="8229600" y="433779"/>
            <a:ext cx="2385638" cy="700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2303" y="755580"/>
            <a:ext cx="4951095" cy="636270"/>
          </a:xfrm>
          <a:prstGeom prst="rect">
            <a:avLst/>
          </a:prstGeom>
        </p:spPr>
        <p:txBody>
          <a:bodyPr vert="horz" wrap="square" lIns="0" tIns="13335" rIns="0" bIns="0" rtlCol="0">
            <a:spAutoFit/>
          </a:bodyPr>
          <a:lstStyle/>
          <a:p>
            <a:pPr marL="12700">
              <a:lnSpc>
                <a:spcPct val="100000"/>
              </a:lnSpc>
              <a:spcBef>
                <a:spcPts val="105"/>
              </a:spcBef>
            </a:pPr>
            <a:r>
              <a:rPr sz="4000" spc="-10" dirty="0">
                <a:solidFill>
                  <a:srgbClr val="FFFFFF"/>
                </a:solidFill>
                <a:latin typeface="Calibri"/>
                <a:cs typeface="Calibri"/>
              </a:rPr>
              <a:t>Substance</a:t>
            </a:r>
            <a:r>
              <a:rPr sz="4000" spc="-85" dirty="0">
                <a:solidFill>
                  <a:srgbClr val="FFFFFF"/>
                </a:solidFill>
                <a:latin typeface="Calibri"/>
                <a:cs typeface="Calibri"/>
              </a:rPr>
              <a:t> </a:t>
            </a:r>
            <a:r>
              <a:rPr sz="4000" spc="5" dirty="0">
                <a:solidFill>
                  <a:srgbClr val="FFFFFF"/>
                </a:solidFill>
                <a:latin typeface="Calibri"/>
                <a:cs typeface="Calibri"/>
              </a:rPr>
              <a:t>Abuse</a:t>
            </a:r>
            <a:r>
              <a:rPr sz="4000" spc="-85" dirty="0">
                <a:solidFill>
                  <a:srgbClr val="FFFFFF"/>
                </a:solidFill>
                <a:latin typeface="Calibri"/>
                <a:cs typeface="Calibri"/>
              </a:rPr>
              <a:t> </a:t>
            </a:r>
            <a:r>
              <a:rPr sz="4000" spc="-10" dirty="0">
                <a:solidFill>
                  <a:srgbClr val="FFFFFF"/>
                </a:solidFill>
                <a:latin typeface="Calibri"/>
                <a:cs typeface="Calibri"/>
              </a:rPr>
              <a:t>Policy</a:t>
            </a:r>
            <a:endParaRPr sz="4000">
              <a:latin typeface="Calibri"/>
              <a:cs typeface="Calibri"/>
            </a:endParaRPr>
          </a:p>
        </p:txBody>
      </p:sp>
      <p:sp>
        <p:nvSpPr>
          <p:cNvPr id="3" name="object 3"/>
          <p:cNvSpPr/>
          <p:nvPr/>
        </p:nvSpPr>
        <p:spPr>
          <a:xfrm>
            <a:off x="643127" y="2636514"/>
            <a:ext cx="10930255" cy="1158240"/>
          </a:xfrm>
          <a:custGeom>
            <a:avLst/>
            <a:gdLst/>
            <a:ahLst/>
            <a:cxnLst/>
            <a:rect l="l" t="t" r="r" b="b"/>
            <a:pathLst>
              <a:path w="10930255" h="1158239">
                <a:moveTo>
                  <a:pt x="10737075" y="0"/>
                </a:moveTo>
                <a:lnTo>
                  <a:pt x="193052" y="0"/>
                </a:lnTo>
                <a:lnTo>
                  <a:pt x="148784" y="5098"/>
                </a:lnTo>
                <a:lnTo>
                  <a:pt x="108149" y="19622"/>
                </a:lnTo>
                <a:lnTo>
                  <a:pt x="72304" y="42412"/>
                </a:lnTo>
                <a:lnTo>
                  <a:pt x="42408" y="72309"/>
                </a:lnTo>
                <a:lnTo>
                  <a:pt x="19620" y="108154"/>
                </a:lnTo>
                <a:lnTo>
                  <a:pt x="5098" y="148788"/>
                </a:lnTo>
                <a:lnTo>
                  <a:pt x="0" y="193052"/>
                </a:lnTo>
                <a:lnTo>
                  <a:pt x="0" y="965200"/>
                </a:lnTo>
                <a:lnTo>
                  <a:pt x="5098" y="1009463"/>
                </a:lnTo>
                <a:lnTo>
                  <a:pt x="19620" y="1050095"/>
                </a:lnTo>
                <a:lnTo>
                  <a:pt x="42408" y="1085938"/>
                </a:lnTo>
                <a:lnTo>
                  <a:pt x="72304" y="1115832"/>
                </a:lnTo>
                <a:lnTo>
                  <a:pt x="108149" y="1138619"/>
                </a:lnTo>
                <a:lnTo>
                  <a:pt x="148784" y="1153141"/>
                </a:lnTo>
                <a:lnTo>
                  <a:pt x="193052" y="1158240"/>
                </a:lnTo>
                <a:lnTo>
                  <a:pt x="10737075" y="1158240"/>
                </a:lnTo>
                <a:lnTo>
                  <a:pt x="10781339" y="1153141"/>
                </a:lnTo>
                <a:lnTo>
                  <a:pt x="10821973" y="1138619"/>
                </a:lnTo>
                <a:lnTo>
                  <a:pt x="10857818" y="1115832"/>
                </a:lnTo>
                <a:lnTo>
                  <a:pt x="10887715" y="1085938"/>
                </a:lnTo>
                <a:lnTo>
                  <a:pt x="10910505" y="1050095"/>
                </a:lnTo>
                <a:lnTo>
                  <a:pt x="10925029" y="1009463"/>
                </a:lnTo>
                <a:lnTo>
                  <a:pt x="10930128" y="965200"/>
                </a:lnTo>
                <a:lnTo>
                  <a:pt x="10930128" y="193052"/>
                </a:lnTo>
                <a:lnTo>
                  <a:pt x="10925029" y="148788"/>
                </a:lnTo>
                <a:lnTo>
                  <a:pt x="10910505" y="108154"/>
                </a:lnTo>
                <a:lnTo>
                  <a:pt x="10887715" y="72309"/>
                </a:lnTo>
                <a:lnTo>
                  <a:pt x="10857818" y="42412"/>
                </a:lnTo>
                <a:lnTo>
                  <a:pt x="10821973" y="19622"/>
                </a:lnTo>
                <a:lnTo>
                  <a:pt x="10781339" y="5098"/>
                </a:lnTo>
                <a:lnTo>
                  <a:pt x="10737075" y="0"/>
                </a:lnTo>
                <a:close/>
              </a:path>
            </a:pathLst>
          </a:custGeom>
          <a:solidFill>
            <a:srgbClr val="5B9BD4"/>
          </a:solidFill>
        </p:spPr>
        <p:txBody>
          <a:bodyPr wrap="square" lIns="0" tIns="0" rIns="0" bIns="0" rtlCol="0"/>
          <a:lstStyle/>
          <a:p>
            <a:endParaRPr/>
          </a:p>
        </p:txBody>
      </p:sp>
      <p:sp>
        <p:nvSpPr>
          <p:cNvPr id="4" name="object 4"/>
          <p:cNvSpPr/>
          <p:nvPr/>
        </p:nvSpPr>
        <p:spPr>
          <a:xfrm>
            <a:off x="643127" y="3880098"/>
            <a:ext cx="10930255" cy="1158240"/>
          </a:xfrm>
          <a:custGeom>
            <a:avLst/>
            <a:gdLst/>
            <a:ahLst/>
            <a:cxnLst/>
            <a:rect l="l" t="t" r="r" b="b"/>
            <a:pathLst>
              <a:path w="10930255" h="1158239">
                <a:moveTo>
                  <a:pt x="10737075" y="0"/>
                </a:moveTo>
                <a:lnTo>
                  <a:pt x="193052" y="0"/>
                </a:lnTo>
                <a:lnTo>
                  <a:pt x="148784" y="5098"/>
                </a:lnTo>
                <a:lnTo>
                  <a:pt x="108149" y="19622"/>
                </a:lnTo>
                <a:lnTo>
                  <a:pt x="72304" y="42412"/>
                </a:lnTo>
                <a:lnTo>
                  <a:pt x="42408" y="72309"/>
                </a:lnTo>
                <a:lnTo>
                  <a:pt x="19620" y="108154"/>
                </a:lnTo>
                <a:lnTo>
                  <a:pt x="5098" y="148788"/>
                </a:lnTo>
                <a:lnTo>
                  <a:pt x="0" y="193052"/>
                </a:lnTo>
                <a:lnTo>
                  <a:pt x="0" y="965200"/>
                </a:lnTo>
                <a:lnTo>
                  <a:pt x="5098" y="1009463"/>
                </a:lnTo>
                <a:lnTo>
                  <a:pt x="19620" y="1050095"/>
                </a:lnTo>
                <a:lnTo>
                  <a:pt x="42408" y="1085938"/>
                </a:lnTo>
                <a:lnTo>
                  <a:pt x="72304" y="1115832"/>
                </a:lnTo>
                <a:lnTo>
                  <a:pt x="108149" y="1138619"/>
                </a:lnTo>
                <a:lnTo>
                  <a:pt x="148784" y="1153141"/>
                </a:lnTo>
                <a:lnTo>
                  <a:pt x="193052" y="1158240"/>
                </a:lnTo>
                <a:lnTo>
                  <a:pt x="10737075" y="1158240"/>
                </a:lnTo>
                <a:lnTo>
                  <a:pt x="10781339" y="1153141"/>
                </a:lnTo>
                <a:lnTo>
                  <a:pt x="10821973" y="1138619"/>
                </a:lnTo>
                <a:lnTo>
                  <a:pt x="10857818" y="1115832"/>
                </a:lnTo>
                <a:lnTo>
                  <a:pt x="10887715" y="1085938"/>
                </a:lnTo>
                <a:lnTo>
                  <a:pt x="10910505" y="1050095"/>
                </a:lnTo>
                <a:lnTo>
                  <a:pt x="10925029" y="1009463"/>
                </a:lnTo>
                <a:lnTo>
                  <a:pt x="10930128" y="965200"/>
                </a:lnTo>
                <a:lnTo>
                  <a:pt x="10930128" y="193052"/>
                </a:lnTo>
                <a:lnTo>
                  <a:pt x="10925029" y="148788"/>
                </a:lnTo>
                <a:lnTo>
                  <a:pt x="10910505" y="108154"/>
                </a:lnTo>
                <a:lnTo>
                  <a:pt x="10887715" y="72309"/>
                </a:lnTo>
                <a:lnTo>
                  <a:pt x="10857818" y="42412"/>
                </a:lnTo>
                <a:lnTo>
                  <a:pt x="10821973" y="19622"/>
                </a:lnTo>
                <a:lnTo>
                  <a:pt x="10781339" y="5098"/>
                </a:lnTo>
                <a:lnTo>
                  <a:pt x="10737075" y="0"/>
                </a:lnTo>
                <a:close/>
              </a:path>
            </a:pathLst>
          </a:custGeom>
          <a:solidFill>
            <a:srgbClr val="4DC58D"/>
          </a:solidFill>
        </p:spPr>
        <p:txBody>
          <a:bodyPr wrap="square" lIns="0" tIns="0" rIns="0" bIns="0" rtlCol="0"/>
          <a:lstStyle/>
          <a:p>
            <a:endParaRPr/>
          </a:p>
        </p:txBody>
      </p:sp>
      <p:sp>
        <p:nvSpPr>
          <p:cNvPr id="5" name="object 5"/>
          <p:cNvSpPr/>
          <p:nvPr/>
        </p:nvSpPr>
        <p:spPr>
          <a:xfrm>
            <a:off x="618366" y="5126814"/>
            <a:ext cx="10930255" cy="1158240"/>
          </a:xfrm>
          <a:custGeom>
            <a:avLst/>
            <a:gdLst/>
            <a:ahLst/>
            <a:cxnLst/>
            <a:rect l="l" t="t" r="r" b="b"/>
            <a:pathLst>
              <a:path w="10930255" h="1158239">
                <a:moveTo>
                  <a:pt x="10737075" y="0"/>
                </a:moveTo>
                <a:lnTo>
                  <a:pt x="193052" y="0"/>
                </a:lnTo>
                <a:lnTo>
                  <a:pt x="148784" y="5098"/>
                </a:lnTo>
                <a:lnTo>
                  <a:pt x="108149" y="19622"/>
                </a:lnTo>
                <a:lnTo>
                  <a:pt x="72304" y="42412"/>
                </a:lnTo>
                <a:lnTo>
                  <a:pt x="42408" y="72309"/>
                </a:lnTo>
                <a:lnTo>
                  <a:pt x="19620" y="108154"/>
                </a:lnTo>
                <a:lnTo>
                  <a:pt x="5098" y="148788"/>
                </a:lnTo>
                <a:lnTo>
                  <a:pt x="0" y="193052"/>
                </a:lnTo>
                <a:lnTo>
                  <a:pt x="0" y="965200"/>
                </a:lnTo>
                <a:lnTo>
                  <a:pt x="5098" y="1009463"/>
                </a:lnTo>
                <a:lnTo>
                  <a:pt x="19620" y="1050095"/>
                </a:lnTo>
                <a:lnTo>
                  <a:pt x="42408" y="1085938"/>
                </a:lnTo>
                <a:lnTo>
                  <a:pt x="72304" y="1115832"/>
                </a:lnTo>
                <a:lnTo>
                  <a:pt x="108149" y="1138619"/>
                </a:lnTo>
                <a:lnTo>
                  <a:pt x="148784" y="1153141"/>
                </a:lnTo>
                <a:lnTo>
                  <a:pt x="193052" y="1158240"/>
                </a:lnTo>
                <a:lnTo>
                  <a:pt x="10737075" y="1158240"/>
                </a:lnTo>
                <a:lnTo>
                  <a:pt x="10781339" y="1153141"/>
                </a:lnTo>
                <a:lnTo>
                  <a:pt x="10821973" y="1138619"/>
                </a:lnTo>
                <a:lnTo>
                  <a:pt x="10857818" y="1115832"/>
                </a:lnTo>
                <a:lnTo>
                  <a:pt x="10887715" y="1085938"/>
                </a:lnTo>
                <a:lnTo>
                  <a:pt x="10910505" y="1050095"/>
                </a:lnTo>
                <a:lnTo>
                  <a:pt x="10925029" y="1009463"/>
                </a:lnTo>
                <a:lnTo>
                  <a:pt x="10930128" y="965200"/>
                </a:lnTo>
                <a:lnTo>
                  <a:pt x="10930128" y="193052"/>
                </a:lnTo>
                <a:lnTo>
                  <a:pt x="10925029" y="148788"/>
                </a:lnTo>
                <a:lnTo>
                  <a:pt x="10910505" y="108154"/>
                </a:lnTo>
                <a:lnTo>
                  <a:pt x="10887715" y="72309"/>
                </a:lnTo>
                <a:lnTo>
                  <a:pt x="10857818" y="42412"/>
                </a:lnTo>
                <a:lnTo>
                  <a:pt x="10821973" y="19622"/>
                </a:lnTo>
                <a:lnTo>
                  <a:pt x="10781339" y="5098"/>
                </a:lnTo>
                <a:lnTo>
                  <a:pt x="10737075" y="0"/>
                </a:lnTo>
                <a:close/>
              </a:path>
            </a:pathLst>
          </a:custGeom>
          <a:solidFill>
            <a:srgbClr val="6FAC46"/>
          </a:solidFill>
        </p:spPr>
        <p:txBody>
          <a:bodyPr wrap="square" lIns="0" tIns="0" rIns="0" bIns="0" rtlCol="0"/>
          <a:lstStyle/>
          <a:p>
            <a:endParaRPr/>
          </a:p>
        </p:txBody>
      </p:sp>
      <p:sp>
        <p:nvSpPr>
          <p:cNvPr id="6" name="object 6"/>
          <p:cNvSpPr txBox="1"/>
          <p:nvPr/>
        </p:nvSpPr>
        <p:spPr>
          <a:xfrm>
            <a:off x="802199" y="2741952"/>
            <a:ext cx="10562590" cy="3169285"/>
          </a:xfrm>
          <a:prstGeom prst="rect">
            <a:avLst/>
          </a:prstGeom>
        </p:spPr>
        <p:txBody>
          <a:bodyPr vert="horz" wrap="square" lIns="0" tIns="78740" rIns="0" bIns="0" rtlCol="0">
            <a:spAutoFit/>
          </a:bodyPr>
          <a:lstStyle/>
          <a:p>
            <a:pPr marL="12700" marR="1432560">
              <a:lnSpc>
                <a:spcPts val="3100"/>
              </a:lnSpc>
              <a:spcBef>
                <a:spcPts val="620"/>
              </a:spcBef>
            </a:pPr>
            <a:r>
              <a:rPr sz="3000" spc="10" dirty="0">
                <a:solidFill>
                  <a:srgbClr val="FFFFFF"/>
                </a:solidFill>
                <a:latin typeface="Arial"/>
                <a:cs typeface="Arial"/>
              </a:rPr>
              <a:t>We</a:t>
            </a:r>
            <a:r>
              <a:rPr sz="3000" spc="-80" dirty="0">
                <a:solidFill>
                  <a:srgbClr val="FFFFFF"/>
                </a:solidFill>
                <a:latin typeface="Arial"/>
                <a:cs typeface="Arial"/>
              </a:rPr>
              <a:t> </a:t>
            </a:r>
            <a:r>
              <a:rPr sz="3000" spc="5" dirty="0">
                <a:solidFill>
                  <a:srgbClr val="FFFFFF"/>
                </a:solidFill>
                <a:latin typeface="Arial"/>
                <a:cs typeface="Arial"/>
              </a:rPr>
              <a:t>are</a:t>
            </a:r>
            <a:r>
              <a:rPr sz="3000" spc="-35" dirty="0">
                <a:solidFill>
                  <a:srgbClr val="FFFFFF"/>
                </a:solidFill>
                <a:latin typeface="Arial"/>
                <a:cs typeface="Arial"/>
              </a:rPr>
              <a:t> </a:t>
            </a:r>
            <a:r>
              <a:rPr sz="3000" dirty="0">
                <a:solidFill>
                  <a:srgbClr val="FFFFFF"/>
                </a:solidFill>
                <a:latin typeface="Arial"/>
                <a:cs typeface="Arial"/>
              </a:rPr>
              <a:t>committed</a:t>
            </a:r>
            <a:r>
              <a:rPr sz="3000" spc="-35" dirty="0">
                <a:solidFill>
                  <a:srgbClr val="FFFFFF"/>
                </a:solidFill>
                <a:latin typeface="Arial"/>
                <a:cs typeface="Arial"/>
              </a:rPr>
              <a:t> </a:t>
            </a:r>
            <a:r>
              <a:rPr sz="3000" dirty="0">
                <a:solidFill>
                  <a:srgbClr val="FFFFFF"/>
                </a:solidFill>
                <a:latin typeface="Arial"/>
                <a:cs typeface="Arial"/>
              </a:rPr>
              <a:t>to</a:t>
            </a:r>
            <a:r>
              <a:rPr sz="3000" spc="-10" dirty="0">
                <a:solidFill>
                  <a:srgbClr val="FFFFFF"/>
                </a:solidFill>
                <a:latin typeface="Arial"/>
                <a:cs typeface="Arial"/>
              </a:rPr>
              <a:t> </a:t>
            </a:r>
            <a:r>
              <a:rPr sz="3000" dirty="0">
                <a:solidFill>
                  <a:srgbClr val="FFFFFF"/>
                </a:solidFill>
                <a:latin typeface="Arial"/>
                <a:cs typeface="Arial"/>
              </a:rPr>
              <a:t>maintaining</a:t>
            </a:r>
            <a:r>
              <a:rPr sz="3000" spc="-50" dirty="0">
                <a:solidFill>
                  <a:srgbClr val="FFFFFF"/>
                </a:solidFill>
                <a:latin typeface="Arial"/>
                <a:cs typeface="Arial"/>
              </a:rPr>
              <a:t> </a:t>
            </a:r>
            <a:r>
              <a:rPr sz="3000" dirty="0">
                <a:solidFill>
                  <a:srgbClr val="FFFFFF"/>
                </a:solidFill>
                <a:latin typeface="Arial"/>
                <a:cs typeface="Arial"/>
              </a:rPr>
              <a:t>a</a:t>
            </a:r>
            <a:r>
              <a:rPr sz="3000" spc="-10" dirty="0">
                <a:solidFill>
                  <a:srgbClr val="FFFFFF"/>
                </a:solidFill>
                <a:latin typeface="Arial"/>
                <a:cs typeface="Arial"/>
              </a:rPr>
              <a:t> </a:t>
            </a:r>
            <a:r>
              <a:rPr sz="3000" spc="5" dirty="0">
                <a:solidFill>
                  <a:srgbClr val="FFFFFF"/>
                </a:solidFill>
                <a:latin typeface="Arial"/>
                <a:cs typeface="Arial"/>
              </a:rPr>
              <a:t>safe</a:t>
            </a:r>
            <a:r>
              <a:rPr sz="3000" spc="-35" dirty="0">
                <a:solidFill>
                  <a:srgbClr val="FFFFFF"/>
                </a:solidFill>
                <a:latin typeface="Arial"/>
                <a:cs typeface="Arial"/>
              </a:rPr>
              <a:t> </a:t>
            </a:r>
            <a:r>
              <a:rPr sz="3000" spc="5" dirty="0">
                <a:solidFill>
                  <a:srgbClr val="FFFFFF"/>
                </a:solidFill>
                <a:latin typeface="Arial"/>
                <a:cs typeface="Arial"/>
              </a:rPr>
              <a:t>and</a:t>
            </a:r>
            <a:r>
              <a:rPr sz="3000" spc="-35" dirty="0">
                <a:solidFill>
                  <a:srgbClr val="FFFFFF"/>
                </a:solidFill>
                <a:latin typeface="Arial"/>
                <a:cs typeface="Arial"/>
              </a:rPr>
              <a:t> </a:t>
            </a:r>
            <a:r>
              <a:rPr sz="3000" spc="5" dirty="0">
                <a:solidFill>
                  <a:srgbClr val="FFFFFF"/>
                </a:solidFill>
                <a:latin typeface="Arial"/>
                <a:cs typeface="Arial"/>
              </a:rPr>
              <a:t>drug-free </a:t>
            </a:r>
            <a:r>
              <a:rPr sz="3000" spc="-815" dirty="0">
                <a:solidFill>
                  <a:srgbClr val="FFFFFF"/>
                </a:solidFill>
                <a:latin typeface="Arial"/>
                <a:cs typeface="Arial"/>
              </a:rPr>
              <a:t> </a:t>
            </a:r>
            <a:r>
              <a:rPr sz="3000" dirty="0">
                <a:solidFill>
                  <a:srgbClr val="FFFFFF"/>
                </a:solidFill>
                <a:latin typeface="Arial"/>
                <a:cs typeface="Arial"/>
              </a:rPr>
              <a:t>workplace</a:t>
            </a:r>
            <a:endParaRPr sz="3000" dirty="0">
              <a:latin typeface="Arial"/>
              <a:cs typeface="Arial"/>
            </a:endParaRPr>
          </a:p>
          <a:p>
            <a:pPr>
              <a:lnSpc>
                <a:spcPct val="100000"/>
              </a:lnSpc>
              <a:spcBef>
                <a:spcPts val="35"/>
              </a:spcBef>
            </a:pPr>
            <a:endParaRPr sz="3100" dirty="0">
              <a:latin typeface="Arial"/>
              <a:cs typeface="Arial"/>
            </a:endParaRPr>
          </a:p>
          <a:p>
            <a:pPr marL="12700" marR="605155">
              <a:lnSpc>
                <a:spcPts val="3100"/>
              </a:lnSpc>
            </a:pPr>
            <a:r>
              <a:rPr sz="3000" dirty="0">
                <a:solidFill>
                  <a:srgbClr val="FFFFFF"/>
                </a:solidFill>
                <a:latin typeface="Arial"/>
                <a:cs typeface="Arial"/>
              </a:rPr>
              <a:t>For</a:t>
            </a:r>
            <a:r>
              <a:rPr sz="3000" spc="-15" dirty="0">
                <a:solidFill>
                  <a:srgbClr val="FFFFFF"/>
                </a:solidFill>
                <a:latin typeface="Arial"/>
                <a:cs typeface="Arial"/>
              </a:rPr>
              <a:t> </a:t>
            </a:r>
            <a:r>
              <a:rPr sz="3000" dirty="0">
                <a:solidFill>
                  <a:srgbClr val="FFFFFF"/>
                </a:solidFill>
                <a:latin typeface="Arial"/>
                <a:cs typeface="Arial"/>
              </a:rPr>
              <a:t>more</a:t>
            </a:r>
            <a:r>
              <a:rPr sz="3000" spc="-15" dirty="0">
                <a:solidFill>
                  <a:srgbClr val="FFFFFF"/>
                </a:solidFill>
                <a:latin typeface="Arial"/>
                <a:cs typeface="Arial"/>
              </a:rPr>
              <a:t> </a:t>
            </a:r>
            <a:r>
              <a:rPr sz="3000" spc="5" dirty="0">
                <a:solidFill>
                  <a:srgbClr val="FFFFFF"/>
                </a:solidFill>
                <a:latin typeface="Arial"/>
                <a:cs typeface="Arial"/>
              </a:rPr>
              <a:t>info,</a:t>
            </a:r>
            <a:r>
              <a:rPr sz="3000" spc="-45" dirty="0">
                <a:solidFill>
                  <a:srgbClr val="FFFFFF"/>
                </a:solidFill>
                <a:latin typeface="Arial"/>
                <a:cs typeface="Arial"/>
              </a:rPr>
              <a:t> </a:t>
            </a:r>
            <a:r>
              <a:rPr sz="3000" spc="5" dirty="0">
                <a:solidFill>
                  <a:srgbClr val="FFFFFF"/>
                </a:solidFill>
                <a:latin typeface="Arial"/>
                <a:cs typeface="Arial"/>
              </a:rPr>
              <a:t>including</a:t>
            </a:r>
            <a:r>
              <a:rPr sz="3000" spc="-80" dirty="0">
                <a:solidFill>
                  <a:srgbClr val="FFFFFF"/>
                </a:solidFill>
                <a:latin typeface="Arial"/>
                <a:cs typeface="Arial"/>
              </a:rPr>
              <a:t> </a:t>
            </a:r>
            <a:r>
              <a:rPr sz="3000" spc="5" dirty="0">
                <a:solidFill>
                  <a:srgbClr val="FFFFFF"/>
                </a:solidFill>
                <a:latin typeface="Arial"/>
                <a:cs typeface="Arial"/>
              </a:rPr>
              <a:t>our</a:t>
            </a:r>
            <a:r>
              <a:rPr sz="3000" spc="-40" dirty="0">
                <a:solidFill>
                  <a:srgbClr val="FFFFFF"/>
                </a:solidFill>
                <a:latin typeface="Arial"/>
                <a:cs typeface="Arial"/>
              </a:rPr>
              <a:t> </a:t>
            </a:r>
            <a:r>
              <a:rPr sz="3000" spc="-5" dirty="0">
                <a:solidFill>
                  <a:srgbClr val="FFFFFF"/>
                </a:solidFill>
                <a:latin typeface="Arial"/>
                <a:cs typeface="Arial"/>
              </a:rPr>
              <a:t>Employee</a:t>
            </a:r>
            <a:r>
              <a:rPr sz="3000" spc="-160" dirty="0">
                <a:solidFill>
                  <a:srgbClr val="FFFFFF"/>
                </a:solidFill>
                <a:latin typeface="Arial"/>
                <a:cs typeface="Arial"/>
              </a:rPr>
              <a:t> </a:t>
            </a:r>
            <a:r>
              <a:rPr sz="3000" spc="5" dirty="0">
                <a:solidFill>
                  <a:srgbClr val="FFFFFF"/>
                </a:solidFill>
                <a:latin typeface="Arial"/>
                <a:cs typeface="Arial"/>
              </a:rPr>
              <a:t>Assistance</a:t>
            </a:r>
            <a:r>
              <a:rPr sz="3000" spc="-80" dirty="0">
                <a:solidFill>
                  <a:srgbClr val="FFFFFF"/>
                </a:solidFill>
                <a:latin typeface="Arial"/>
                <a:cs typeface="Arial"/>
              </a:rPr>
              <a:t> </a:t>
            </a:r>
            <a:r>
              <a:rPr sz="3000" spc="5" dirty="0">
                <a:solidFill>
                  <a:srgbClr val="FFFFFF"/>
                </a:solidFill>
                <a:latin typeface="Arial"/>
                <a:cs typeface="Arial"/>
              </a:rPr>
              <a:t>Program </a:t>
            </a:r>
            <a:r>
              <a:rPr sz="3000" spc="-819" dirty="0">
                <a:solidFill>
                  <a:srgbClr val="FFFFFF"/>
                </a:solidFill>
                <a:latin typeface="Arial"/>
                <a:cs typeface="Arial"/>
              </a:rPr>
              <a:t> </a:t>
            </a:r>
            <a:r>
              <a:rPr sz="3000" spc="-5" dirty="0">
                <a:solidFill>
                  <a:srgbClr val="FFFFFF"/>
                </a:solidFill>
                <a:latin typeface="Arial"/>
                <a:cs typeface="Arial"/>
              </a:rPr>
              <a:t>(EAP),</a:t>
            </a:r>
            <a:r>
              <a:rPr sz="3000" spc="5" dirty="0">
                <a:solidFill>
                  <a:srgbClr val="FFFFFF"/>
                </a:solidFill>
                <a:latin typeface="Arial"/>
                <a:cs typeface="Arial"/>
              </a:rPr>
              <a:t> contact</a:t>
            </a:r>
            <a:r>
              <a:rPr sz="3000" spc="-60" dirty="0">
                <a:solidFill>
                  <a:srgbClr val="FFFFFF"/>
                </a:solidFill>
                <a:latin typeface="Arial"/>
                <a:cs typeface="Arial"/>
              </a:rPr>
              <a:t> </a:t>
            </a:r>
            <a:r>
              <a:rPr sz="3000" spc="-5" dirty="0">
                <a:solidFill>
                  <a:srgbClr val="FFFFFF"/>
                </a:solidFill>
                <a:latin typeface="Arial"/>
                <a:cs typeface="Arial"/>
              </a:rPr>
              <a:t>your</a:t>
            </a:r>
            <a:r>
              <a:rPr sz="3000" spc="-10" dirty="0">
                <a:solidFill>
                  <a:srgbClr val="FFFFFF"/>
                </a:solidFill>
                <a:latin typeface="Arial"/>
                <a:cs typeface="Arial"/>
              </a:rPr>
              <a:t> </a:t>
            </a:r>
            <a:r>
              <a:rPr sz="3000" spc="-5" dirty="0">
                <a:solidFill>
                  <a:srgbClr val="FFFFFF"/>
                </a:solidFill>
                <a:latin typeface="Arial"/>
                <a:cs typeface="Arial"/>
              </a:rPr>
              <a:t>HR</a:t>
            </a:r>
            <a:r>
              <a:rPr sz="3000" spc="20" dirty="0">
                <a:solidFill>
                  <a:srgbClr val="FFFFFF"/>
                </a:solidFill>
                <a:latin typeface="Arial"/>
                <a:cs typeface="Arial"/>
              </a:rPr>
              <a:t> </a:t>
            </a:r>
            <a:r>
              <a:rPr sz="3000" spc="5" dirty="0">
                <a:solidFill>
                  <a:srgbClr val="FFFFFF"/>
                </a:solidFill>
                <a:latin typeface="Arial"/>
                <a:cs typeface="Arial"/>
              </a:rPr>
              <a:t>rep</a:t>
            </a:r>
            <a:endParaRPr sz="3000" dirty="0">
              <a:latin typeface="Arial"/>
              <a:cs typeface="Arial"/>
            </a:endParaRPr>
          </a:p>
          <a:p>
            <a:pPr>
              <a:lnSpc>
                <a:spcPct val="100000"/>
              </a:lnSpc>
              <a:spcBef>
                <a:spcPts val="30"/>
              </a:spcBef>
            </a:pPr>
            <a:endParaRPr sz="4000" dirty="0">
              <a:latin typeface="Arial"/>
              <a:cs typeface="Arial"/>
            </a:endParaRPr>
          </a:p>
          <a:p>
            <a:pPr marL="12700">
              <a:lnSpc>
                <a:spcPct val="100000"/>
              </a:lnSpc>
              <a:spcBef>
                <a:spcPts val="5"/>
              </a:spcBef>
            </a:pPr>
            <a:r>
              <a:rPr sz="3000" dirty="0">
                <a:solidFill>
                  <a:srgbClr val="FFFFFF"/>
                </a:solidFill>
                <a:latin typeface="Arial"/>
                <a:cs typeface="Arial"/>
              </a:rPr>
              <a:t>More</a:t>
            </a:r>
            <a:r>
              <a:rPr sz="3000" spc="-20" dirty="0">
                <a:solidFill>
                  <a:srgbClr val="FFFFFF"/>
                </a:solidFill>
                <a:latin typeface="Arial"/>
                <a:cs typeface="Arial"/>
              </a:rPr>
              <a:t> </a:t>
            </a:r>
            <a:r>
              <a:rPr sz="3000" spc="5" dirty="0">
                <a:solidFill>
                  <a:srgbClr val="FFFFFF"/>
                </a:solidFill>
                <a:latin typeface="Arial"/>
                <a:cs typeface="Arial"/>
              </a:rPr>
              <a:t>info</a:t>
            </a:r>
            <a:r>
              <a:rPr sz="3000" spc="-40" dirty="0">
                <a:solidFill>
                  <a:srgbClr val="FFFFFF"/>
                </a:solidFill>
                <a:latin typeface="Arial"/>
                <a:cs typeface="Arial"/>
              </a:rPr>
              <a:t> </a:t>
            </a:r>
            <a:r>
              <a:rPr sz="3000" spc="5" dirty="0">
                <a:solidFill>
                  <a:srgbClr val="FFFFFF"/>
                </a:solidFill>
                <a:latin typeface="Arial"/>
                <a:cs typeface="Arial"/>
              </a:rPr>
              <a:t>can</a:t>
            </a:r>
            <a:r>
              <a:rPr sz="3000" spc="-35" dirty="0">
                <a:solidFill>
                  <a:srgbClr val="FFFFFF"/>
                </a:solidFill>
                <a:latin typeface="Arial"/>
                <a:cs typeface="Arial"/>
              </a:rPr>
              <a:t> </a:t>
            </a:r>
            <a:r>
              <a:rPr sz="3000" spc="5" dirty="0">
                <a:solidFill>
                  <a:srgbClr val="FFFFFF"/>
                </a:solidFill>
                <a:latin typeface="Arial"/>
                <a:cs typeface="Arial"/>
              </a:rPr>
              <a:t>be</a:t>
            </a:r>
            <a:r>
              <a:rPr sz="3000" spc="-15" dirty="0">
                <a:solidFill>
                  <a:srgbClr val="FFFFFF"/>
                </a:solidFill>
                <a:latin typeface="Arial"/>
                <a:cs typeface="Arial"/>
              </a:rPr>
              <a:t> </a:t>
            </a:r>
            <a:r>
              <a:rPr sz="3000" spc="5" dirty="0">
                <a:solidFill>
                  <a:srgbClr val="FFFFFF"/>
                </a:solidFill>
                <a:latin typeface="Arial"/>
                <a:cs typeface="Arial"/>
              </a:rPr>
              <a:t>found</a:t>
            </a:r>
            <a:r>
              <a:rPr sz="3000" spc="-60" dirty="0">
                <a:solidFill>
                  <a:srgbClr val="FFFFFF"/>
                </a:solidFill>
                <a:latin typeface="Arial"/>
                <a:cs typeface="Arial"/>
              </a:rPr>
              <a:t> </a:t>
            </a:r>
            <a:r>
              <a:rPr sz="3000" spc="5" dirty="0">
                <a:solidFill>
                  <a:srgbClr val="FFFFFF"/>
                </a:solidFill>
                <a:latin typeface="Arial"/>
                <a:cs typeface="Arial"/>
              </a:rPr>
              <a:t>at</a:t>
            </a:r>
            <a:r>
              <a:rPr sz="3000" spc="-15" dirty="0">
                <a:solidFill>
                  <a:srgbClr val="FFFFFF"/>
                </a:solidFill>
                <a:latin typeface="Arial"/>
                <a:cs typeface="Arial"/>
              </a:rPr>
              <a:t> </a:t>
            </a:r>
            <a:r>
              <a:rPr sz="3000" u="sng" spc="-5" dirty="0">
                <a:solidFill>
                  <a:srgbClr val="0562C1"/>
                </a:solidFill>
                <a:uFill>
                  <a:solidFill>
                    <a:srgbClr val="0562C1"/>
                  </a:solidFill>
                </a:uFill>
                <a:latin typeface="Arial"/>
                <a:cs typeface="Arial"/>
                <a:hlinkClick r:id="rId2"/>
              </a:rPr>
              <a:t>http://www.drugfreeconstruction.org/</a:t>
            </a:r>
            <a:endParaRPr sz="3000" dirty="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4925">
              <a:lnSpc>
                <a:spcPct val="100000"/>
              </a:lnSpc>
            </a:pPr>
            <a:fld id="{81D60167-4931-47E6-BA6A-407CBD079E47}" type="slidenum">
              <a:rPr dirty="0"/>
              <a:t>3</a:t>
            </a:fld>
            <a:endParaRPr dirty="0"/>
          </a:p>
        </p:txBody>
      </p:sp>
      <p:pic>
        <p:nvPicPr>
          <p:cNvPr id="8" name="Picture 7">
            <a:extLst>
              <a:ext uri="{FF2B5EF4-FFF2-40B4-BE49-F238E27FC236}">
                <a16:creationId xmlns:a16="http://schemas.microsoft.com/office/drawing/2014/main" id="{57B03034-2709-43A9-B428-9ADB24F73DA0}"/>
              </a:ext>
            </a:extLst>
          </p:cNvPr>
          <p:cNvPicPr>
            <a:picLocks noChangeAspect="1"/>
          </p:cNvPicPr>
          <p:nvPr/>
        </p:nvPicPr>
        <p:blipFill>
          <a:blip r:embed="rId3"/>
          <a:stretch>
            <a:fillRect/>
          </a:stretch>
        </p:blipFill>
        <p:spPr>
          <a:xfrm>
            <a:off x="8153400" y="572946"/>
            <a:ext cx="2385638" cy="7006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1597152"/>
          </a:xfrm>
          <a:prstGeom prst="rect">
            <a:avLst/>
          </a:prstGeom>
        </p:spPr>
      </p:pic>
      <p:sp>
        <p:nvSpPr>
          <p:cNvPr id="3" name="object 3"/>
          <p:cNvSpPr txBox="1">
            <a:spLocks noGrp="1"/>
          </p:cNvSpPr>
          <p:nvPr>
            <p:ph type="title"/>
          </p:nvPr>
        </p:nvSpPr>
        <p:spPr>
          <a:xfrm>
            <a:off x="1450338" y="429864"/>
            <a:ext cx="3613785" cy="636270"/>
          </a:xfrm>
          <a:prstGeom prst="rect">
            <a:avLst/>
          </a:prstGeom>
        </p:spPr>
        <p:txBody>
          <a:bodyPr vert="horz" wrap="square" lIns="0" tIns="13335" rIns="0" bIns="0" rtlCol="0">
            <a:spAutoFit/>
          </a:bodyPr>
          <a:lstStyle/>
          <a:p>
            <a:pPr marL="12700">
              <a:lnSpc>
                <a:spcPct val="100000"/>
              </a:lnSpc>
              <a:spcBef>
                <a:spcPts val="105"/>
              </a:spcBef>
            </a:pPr>
            <a:r>
              <a:rPr sz="4000" spc="-5" dirty="0">
                <a:solidFill>
                  <a:srgbClr val="FFFFFF"/>
                </a:solidFill>
                <a:latin typeface="Calibri"/>
                <a:cs typeface="Calibri"/>
              </a:rPr>
              <a:t>Cell</a:t>
            </a:r>
            <a:r>
              <a:rPr sz="4000" spc="-30" dirty="0">
                <a:solidFill>
                  <a:srgbClr val="FFFFFF"/>
                </a:solidFill>
                <a:latin typeface="Calibri"/>
                <a:cs typeface="Calibri"/>
              </a:rPr>
              <a:t> </a:t>
            </a:r>
            <a:r>
              <a:rPr sz="4000" spc="5" dirty="0">
                <a:solidFill>
                  <a:srgbClr val="FFFFFF"/>
                </a:solidFill>
                <a:latin typeface="Calibri"/>
                <a:cs typeface="Calibri"/>
              </a:rPr>
              <a:t>Phone</a:t>
            </a:r>
            <a:r>
              <a:rPr sz="4000" spc="-105" dirty="0">
                <a:solidFill>
                  <a:srgbClr val="FFFFFF"/>
                </a:solidFill>
                <a:latin typeface="Calibri"/>
                <a:cs typeface="Calibri"/>
              </a:rPr>
              <a:t> </a:t>
            </a:r>
            <a:r>
              <a:rPr sz="4000" spc="-10" dirty="0">
                <a:solidFill>
                  <a:srgbClr val="FFFFFF"/>
                </a:solidFill>
                <a:latin typeface="Calibri"/>
                <a:cs typeface="Calibri"/>
              </a:rPr>
              <a:t>Policy</a:t>
            </a:r>
            <a:endParaRPr sz="40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4925">
              <a:lnSpc>
                <a:spcPct val="100000"/>
              </a:lnSpc>
            </a:pPr>
            <a:fld id="{81D60167-4931-47E6-BA6A-407CBD079E47}" type="slidenum">
              <a:rPr dirty="0"/>
              <a:t>4</a:t>
            </a:fld>
            <a:endParaRPr dirty="0"/>
          </a:p>
        </p:txBody>
      </p:sp>
      <p:sp>
        <p:nvSpPr>
          <p:cNvPr id="4" name="object 4"/>
          <p:cNvSpPr txBox="1"/>
          <p:nvPr/>
        </p:nvSpPr>
        <p:spPr>
          <a:xfrm>
            <a:off x="1536297" y="2434459"/>
            <a:ext cx="8007350" cy="2548255"/>
          </a:xfrm>
          <a:prstGeom prst="rect">
            <a:avLst/>
          </a:prstGeom>
        </p:spPr>
        <p:txBody>
          <a:bodyPr vert="horz" wrap="square" lIns="0" tIns="11430" rIns="0" bIns="0" rtlCol="0">
            <a:spAutoFit/>
          </a:bodyPr>
          <a:lstStyle/>
          <a:p>
            <a:pPr marL="12700">
              <a:lnSpc>
                <a:spcPct val="100000"/>
              </a:lnSpc>
              <a:spcBef>
                <a:spcPts val="90"/>
              </a:spcBef>
            </a:pPr>
            <a:r>
              <a:rPr sz="4400" b="1" spc="-5" dirty="0">
                <a:latin typeface="Calibri"/>
                <a:cs typeface="Calibri"/>
              </a:rPr>
              <a:t>Cell</a:t>
            </a:r>
            <a:r>
              <a:rPr sz="4400" b="1" spc="-20" dirty="0">
                <a:latin typeface="Calibri"/>
                <a:cs typeface="Calibri"/>
              </a:rPr>
              <a:t> </a:t>
            </a:r>
            <a:r>
              <a:rPr sz="4400" b="1" spc="-10" dirty="0">
                <a:latin typeface="Calibri"/>
                <a:cs typeface="Calibri"/>
              </a:rPr>
              <a:t>phone</a:t>
            </a:r>
            <a:r>
              <a:rPr sz="4400" b="1" spc="55" dirty="0">
                <a:latin typeface="Calibri"/>
                <a:cs typeface="Calibri"/>
              </a:rPr>
              <a:t> </a:t>
            </a:r>
            <a:r>
              <a:rPr sz="4400" b="1" spc="-10" dirty="0">
                <a:latin typeface="Calibri"/>
                <a:cs typeface="Calibri"/>
              </a:rPr>
              <a:t>use</a:t>
            </a:r>
            <a:r>
              <a:rPr sz="4400" b="1" dirty="0">
                <a:latin typeface="Calibri"/>
                <a:cs typeface="Calibri"/>
              </a:rPr>
              <a:t> </a:t>
            </a:r>
            <a:r>
              <a:rPr sz="4400" b="1" spc="-5" dirty="0">
                <a:latin typeface="Calibri"/>
                <a:cs typeface="Calibri"/>
              </a:rPr>
              <a:t>is</a:t>
            </a:r>
            <a:r>
              <a:rPr sz="4400" b="1" spc="5" dirty="0">
                <a:latin typeface="Calibri"/>
                <a:cs typeface="Calibri"/>
              </a:rPr>
              <a:t> </a:t>
            </a:r>
            <a:r>
              <a:rPr sz="4400" b="1" spc="-20" dirty="0">
                <a:latin typeface="Calibri"/>
                <a:cs typeface="Calibri"/>
              </a:rPr>
              <a:t>prohibited</a:t>
            </a:r>
            <a:r>
              <a:rPr sz="4400" b="1" spc="25" dirty="0">
                <a:latin typeface="Calibri"/>
                <a:cs typeface="Calibri"/>
              </a:rPr>
              <a:t> </a:t>
            </a:r>
            <a:r>
              <a:rPr sz="4400" b="1" spc="-10" dirty="0">
                <a:latin typeface="Calibri"/>
                <a:cs typeface="Calibri"/>
              </a:rPr>
              <a:t>while:</a:t>
            </a:r>
            <a:endParaRPr sz="4400">
              <a:latin typeface="Calibri"/>
              <a:cs typeface="Calibri"/>
            </a:endParaRPr>
          </a:p>
          <a:p>
            <a:pPr marL="698500" indent="-228600">
              <a:lnSpc>
                <a:spcPct val="100000"/>
              </a:lnSpc>
              <a:spcBef>
                <a:spcPts val="2835"/>
              </a:spcBef>
              <a:buFont typeface="Arial"/>
              <a:buChar char="•"/>
              <a:tabLst>
                <a:tab pos="698500" algn="l"/>
              </a:tabLst>
            </a:pPr>
            <a:r>
              <a:rPr sz="3200" spc="-5" dirty="0">
                <a:latin typeface="Calibri"/>
                <a:cs typeface="Calibri"/>
              </a:rPr>
              <a:t>Conducting</a:t>
            </a:r>
            <a:r>
              <a:rPr sz="3200" spc="30" dirty="0">
                <a:latin typeface="Calibri"/>
                <a:cs typeface="Calibri"/>
              </a:rPr>
              <a:t> </a:t>
            </a:r>
            <a:r>
              <a:rPr sz="3200" spc="-10" dirty="0">
                <a:latin typeface="Calibri"/>
                <a:cs typeface="Calibri"/>
              </a:rPr>
              <a:t>job</a:t>
            </a:r>
            <a:r>
              <a:rPr sz="3200" dirty="0">
                <a:latin typeface="Calibri"/>
                <a:cs typeface="Calibri"/>
              </a:rPr>
              <a:t> </a:t>
            </a:r>
            <a:r>
              <a:rPr sz="3200" spc="-5" dirty="0">
                <a:latin typeface="Calibri"/>
                <a:cs typeface="Calibri"/>
              </a:rPr>
              <a:t>responsibilities</a:t>
            </a:r>
            <a:endParaRPr sz="3200">
              <a:latin typeface="Calibri"/>
              <a:cs typeface="Calibri"/>
            </a:endParaRPr>
          </a:p>
          <a:p>
            <a:pPr marL="698500" indent="-228600">
              <a:lnSpc>
                <a:spcPct val="100000"/>
              </a:lnSpc>
              <a:spcBef>
                <a:spcPts val="120"/>
              </a:spcBef>
              <a:buFont typeface="Arial"/>
              <a:buChar char="•"/>
              <a:tabLst>
                <a:tab pos="698500" algn="l"/>
              </a:tabLst>
            </a:pPr>
            <a:r>
              <a:rPr sz="3200" spc="-15" dirty="0">
                <a:latin typeface="Calibri"/>
                <a:cs typeface="Calibri"/>
              </a:rPr>
              <a:t>Operating</a:t>
            </a:r>
            <a:r>
              <a:rPr sz="3200" spc="50" dirty="0">
                <a:latin typeface="Calibri"/>
                <a:cs typeface="Calibri"/>
              </a:rPr>
              <a:t> </a:t>
            </a:r>
            <a:r>
              <a:rPr sz="3200" spc="-20" dirty="0">
                <a:latin typeface="Calibri"/>
                <a:cs typeface="Calibri"/>
              </a:rPr>
              <a:t>company</a:t>
            </a:r>
            <a:r>
              <a:rPr sz="3200" spc="35" dirty="0">
                <a:latin typeface="Calibri"/>
                <a:cs typeface="Calibri"/>
              </a:rPr>
              <a:t> </a:t>
            </a:r>
            <a:r>
              <a:rPr sz="3200" spc="-10" dirty="0">
                <a:latin typeface="Calibri"/>
                <a:cs typeface="Calibri"/>
              </a:rPr>
              <a:t>vehicles or</a:t>
            </a:r>
            <a:r>
              <a:rPr sz="3200" spc="5" dirty="0">
                <a:latin typeface="Calibri"/>
                <a:cs typeface="Calibri"/>
              </a:rPr>
              <a:t> </a:t>
            </a:r>
            <a:r>
              <a:rPr sz="3200" spc="-5" dirty="0">
                <a:latin typeface="Calibri"/>
                <a:cs typeface="Calibri"/>
              </a:rPr>
              <a:t>machinery</a:t>
            </a:r>
            <a:endParaRPr sz="3200">
              <a:latin typeface="Calibri"/>
              <a:cs typeface="Calibri"/>
            </a:endParaRPr>
          </a:p>
          <a:p>
            <a:pPr marL="698500" indent="-228600">
              <a:lnSpc>
                <a:spcPct val="100000"/>
              </a:lnSpc>
              <a:spcBef>
                <a:spcPts val="114"/>
              </a:spcBef>
              <a:buFont typeface="Arial"/>
              <a:buChar char="•"/>
              <a:tabLst>
                <a:tab pos="698500" algn="l"/>
              </a:tabLst>
            </a:pPr>
            <a:r>
              <a:rPr sz="3200" spc="-10" dirty="0">
                <a:latin typeface="Calibri"/>
                <a:cs typeface="Calibri"/>
              </a:rPr>
              <a:t>Standing</a:t>
            </a:r>
            <a:r>
              <a:rPr sz="3200" spc="45" dirty="0">
                <a:latin typeface="Calibri"/>
                <a:cs typeface="Calibri"/>
              </a:rPr>
              <a:t> </a:t>
            </a:r>
            <a:r>
              <a:rPr sz="3200" dirty="0">
                <a:latin typeface="Calibri"/>
                <a:cs typeface="Calibri"/>
              </a:rPr>
              <a:t>within</a:t>
            </a:r>
            <a:r>
              <a:rPr sz="3200" spc="-10" dirty="0">
                <a:latin typeface="Calibri"/>
                <a:cs typeface="Calibri"/>
              </a:rPr>
              <a:t> 10</a:t>
            </a:r>
            <a:r>
              <a:rPr sz="3200" spc="25" dirty="0">
                <a:latin typeface="Calibri"/>
                <a:cs typeface="Calibri"/>
              </a:rPr>
              <a:t> </a:t>
            </a:r>
            <a:r>
              <a:rPr sz="3200" spc="-30" dirty="0">
                <a:latin typeface="Calibri"/>
                <a:cs typeface="Calibri"/>
              </a:rPr>
              <a:t>feet</a:t>
            </a:r>
            <a:r>
              <a:rPr sz="3200" dirty="0">
                <a:latin typeface="Calibri"/>
                <a:cs typeface="Calibri"/>
              </a:rPr>
              <a:t> </a:t>
            </a:r>
            <a:r>
              <a:rPr sz="3200" spc="-10" dirty="0">
                <a:latin typeface="Calibri"/>
                <a:cs typeface="Calibri"/>
              </a:rPr>
              <a:t>of</a:t>
            </a:r>
            <a:r>
              <a:rPr sz="3200" dirty="0">
                <a:latin typeface="Calibri"/>
                <a:cs typeface="Calibri"/>
              </a:rPr>
              <a:t> </a:t>
            </a:r>
            <a:r>
              <a:rPr sz="3200" spc="-10" dirty="0">
                <a:latin typeface="Calibri"/>
                <a:cs typeface="Calibri"/>
              </a:rPr>
              <a:t>moving</a:t>
            </a:r>
            <a:r>
              <a:rPr sz="3200" spc="45" dirty="0">
                <a:latin typeface="Calibri"/>
                <a:cs typeface="Calibri"/>
              </a:rPr>
              <a:t> </a:t>
            </a:r>
            <a:r>
              <a:rPr sz="3200" spc="-10" dirty="0">
                <a:latin typeface="Calibri"/>
                <a:cs typeface="Calibri"/>
              </a:rPr>
              <a:t>vehicles</a:t>
            </a:r>
            <a:endParaRPr sz="3200">
              <a:latin typeface="Calibri"/>
              <a:cs typeface="Calibri"/>
            </a:endParaRPr>
          </a:p>
        </p:txBody>
      </p:sp>
      <p:pic>
        <p:nvPicPr>
          <p:cNvPr id="6" name="Picture 5">
            <a:extLst>
              <a:ext uri="{FF2B5EF4-FFF2-40B4-BE49-F238E27FC236}">
                <a16:creationId xmlns:a16="http://schemas.microsoft.com/office/drawing/2014/main" id="{61A4968D-B540-4D61-9955-FE0044B6F2CF}"/>
              </a:ext>
            </a:extLst>
          </p:cNvPr>
          <p:cNvPicPr>
            <a:picLocks noChangeAspect="1"/>
          </p:cNvPicPr>
          <p:nvPr/>
        </p:nvPicPr>
        <p:blipFill>
          <a:blip r:embed="rId3"/>
          <a:stretch>
            <a:fillRect/>
          </a:stretch>
        </p:blipFill>
        <p:spPr>
          <a:xfrm>
            <a:off x="8356024" y="365457"/>
            <a:ext cx="2385638" cy="7006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AB2D83E3-07D2-4105-B324-CE69CC522FC6}"/>
              </a:ext>
            </a:extLst>
          </p:cNvPr>
          <p:cNvSpPr/>
          <p:nvPr/>
        </p:nvSpPr>
        <p:spPr>
          <a:xfrm>
            <a:off x="1600200" y="2198568"/>
            <a:ext cx="8229600" cy="952183"/>
          </a:xfrm>
          <a:custGeom>
            <a:avLst/>
            <a:gdLst/>
            <a:ahLst/>
            <a:cxnLst/>
            <a:rect l="l" t="t" r="r" b="b"/>
            <a:pathLst>
              <a:path w="6263640" h="1082039">
                <a:moveTo>
                  <a:pt x="6083287" y="0"/>
                </a:moveTo>
                <a:lnTo>
                  <a:pt x="180352" y="0"/>
                </a:lnTo>
                <a:lnTo>
                  <a:pt x="132407" y="6442"/>
                </a:lnTo>
                <a:lnTo>
                  <a:pt x="89325" y="24623"/>
                </a:lnTo>
                <a:lnTo>
                  <a:pt x="52824" y="52824"/>
                </a:lnTo>
                <a:lnTo>
                  <a:pt x="24623" y="89325"/>
                </a:lnTo>
                <a:lnTo>
                  <a:pt x="6442" y="132407"/>
                </a:lnTo>
                <a:lnTo>
                  <a:pt x="0" y="180352"/>
                </a:lnTo>
                <a:lnTo>
                  <a:pt x="0" y="901700"/>
                </a:lnTo>
                <a:lnTo>
                  <a:pt x="6442" y="949643"/>
                </a:lnTo>
                <a:lnTo>
                  <a:pt x="24623" y="992724"/>
                </a:lnTo>
                <a:lnTo>
                  <a:pt x="52824" y="1029222"/>
                </a:lnTo>
                <a:lnTo>
                  <a:pt x="89325" y="1057419"/>
                </a:lnTo>
                <a:lnTo>
                  <a:pt x="132407" y="1075598"/>
                </a:lnTo>
                <a:lnTo>
                  <a:pt x="180352" y="1082040"/>
                </a:lnTo>
                <a:lnTo>
                  <a:pt x="6083287" y="1082040"/>
                </a:lnTo>
                <a:lnTo>
                  <a:pt x="6131232" y="1075598"/>
                </a:lnTo>
                <a:lnTo>
                  <a:pt x="6174314" y="1057419"/>
                </a:lnTo>
                <a:lnTo>
                  <a:pt x="6210815" y="1029222"/>
                </a:lnTo>
                <a:lnTo>
                  <a:pt x="6239016" y="992724"/>
                </a:lnTo>
                <a:lnTo>
                  <a:pt x="6257197" y="949643"/>
                </a:lnTo>
                <a:lnTo>
                  <a:pt x="6263640" y="901700"/>
                </a:lnTo>
                <a:lnTo>
                  <a:pt x="6263640" y="180352"/>
                </a:lnTo>
                <a:lnTo>
                  <a:pt x="6257197" y="132407"/>
                </a:lnTo>
                <a:lnTo>
                  <a:pt x="6239016" y="89325"/>
                </a:lnTo>
                <a:lnTo>
                  <a:pt x="6210815" y="52824"/>
                </a:lnTo>
                <a:lnTo>
                  <a:pt x="6174314" y="24623"/>
                </a:lnTo>
                <a:lnTo>
                  <a:pt x="6131232" y="6442"/>
                </a:lnTo>
                <a:lnTo>
                  <a:pt x="6083287" y="0"/>
                </a:lnTo>
                <a:close/>
              </a:path>
            </a:pathLst>
          </a:custGeom>
          <a:solidFill>
            <a:srgbClr val="5B9BD4"/>
          </a:solidFill>
        </p:spPr>
        <p:txBody>
          <a:bodyPr wrap="square" lIns="0" tIns="0" rIns="0" bIns="0" rtlCol="0"/>
          <a:lstStyle/>
          <a:p>
            <a:endParaRPr/>
          </a:p>
        </p:txBody>
      </p:sp>
      <p:sp>
        <p:nvSpPr>
          <p:cNvPr id="2" name="object 2"/>
          <p:cNvSpPr txBox="1">
            <a:spLocks noGrp="1"/>
          </p:cNvSpPr>
          <p:nvPr>
            <p:ph type="title"/>
          </p:nvPr>
        </p:nvSpPr>
        <p:spPr>
          <a:xfrm>
            <a:off x="1462303" y="755580"/>
            <a:ext cx="3693160" cy="636270"/>
          </a:xfrm>
          <a:prstGeom prst="rect">
            <a:avLst/>
          </a:prstGeom>
        </p:spPr>
        <p:txBody>
          <a:bodyPr vert="horz" wrap="square" lIns="0" tIns="13335" rIns="0" bIns="0" rtlCol="0">
            <a:spAutoFit/>
          </a:bodyPr>
          <a:lstStyle/>
          <a:p>
            <a:pPr marL="12700">
              <a:lnSpc>
                <a:spcPct val="100000"/>
              </a:lnSpc>
              <a:spcBef>
                <a:spcPts val="105"/>
              </a:spcBef>
            </a:pPr>
            <a:r>
              <a:rPr sz="4000" spc="-30" dirty="0">
                <a:solidFill>
                  <a:srgbClr val="FFFFFF"/>
                </a:solidFill>
                <a:latin typeface="Calibri"/>
                <a:cs typeface="Calibri"/>
              </a:rPr>
              <a:t>Worksite</a:t>
            </a:r>
            <a:r>
              <a:rPr sz="4000" spc="-105" dirty="0">
                <a:solidFill>
                  <a:srgbClr val="FFFFFF"/>
                </a:solidFill>
                <a:latin typeface="Calibri"/>
                <a:cs typeface="Calibri"/>
              </a:rPr>
              <a:t> </a:t>
            </a:r>
            <a:r>
              <a:rPr sz="4000" spc="-20" dirty="0">
                <a:solidFill>
                  <a:srgbClr val="FFFFFF"/>
                </a:solidFill>
                <a:latin typeface="Calibri"/>
                <a:cs typeface="Calibri"/>
              </a:rPr>
              <a:t>Hazards</a:t>
            </a:r>
            <a:endParaRPr sz="4000">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4925">
              <a:lnSpc>
                <a:spcPct val="100000"/>
              </a:lnSpc>
            </a:pPr>
            <a:fld id="{81D60167-4931-47E6-BA6A-407CBD079E47}" type="slidenum">
              <a:rPr dirty="0"/>
              <a:t>5</a:t>
            </a:fld>
            <a:endParaRPr dirty="0"/>
          </a:p>
        </p:txBody>
      </p:sp>
      <p:sp>
        <p:nvSpPr>
          <p:cNvPr id="9" name="object 10">
            <a:extLst>
              <a:ext uri="{FF2B5EF4-FFF2-40B4-BE49-F238E27FC236}">
                <a16:creationId xmlns:a16="http://schemas.microsoft.com/office/drawing/2014/main" id="{4ACAA97B-6BBF-418D-B1E8-6557516AA4F8}"/>
              </a:ext>
            </a:extLst>
          </p:cNvPr>
          <p:cNvSpPr txBox="1">
            <a:spLocks/>
          </p:cNvSpPr>
          <p:nvPr/>
        </p:nvSpPr>
        <p:spPr>
          <a:xfrm>
            <a:off x="2667000" y="2243665"/>
            <a:ext cx="6400800" cy="818814"/>
          </a:xfrm>
          <a:prstGeom prst="rect">
            <a:avLst/>
          </a:prstGeom>
        </p:spPr>
        <p:txBody>
          <a:bodyPr vert="horz" wrap="square" lIns="0" tIns="74295" rIns="0" bIns="0" rtlCol="0">
            <a:spAutoFit/>
          </a:bodyPr>
          <a:lstStyle>
            <a:lvl1pPr>
              <a:defRPr sz="5400" b="1" i="0">
                <a:solidFill>
                  <a:schemeClr val="tx1"/>
                </a:solidFill>
                <a:latin typeface="Arial"/>
                <a:ea typeface="+mj-ea"/>
                <a:cs typeface="Arial"/>
              </a:defRPr>
            </a:lvl1pPr>
          </a:lstStyle>
          <a:p>
            <a:pPr marL="12700" marR="5080">
              <a:lnSpc>
                <a:spcPts val="2900"/>
              </a:lnSpc>
              <a:spcBef>
                <a:spcPts val="585"/>
              </a:spcBef>
            </a:pPr>
            <a:r>
              <a:rPr lang="en-US" sz="2800" b="0" kern="0" spc="-5" dirty="0">
                <a:solidFill>
                  <a:srgbClr val="FFFFFF"/>
                </a:solidFill>
              </a:rPr>
              <a:t>Report </a:t>
            </a:r>
            <a:r>
              <a:rPr lang="en-US" sz="2800" b="0" kern="0" dirty="0">
                <a:solidFill>
                  <a:srgbClr val="FFFFFF"/>
                </a:solidFill>
              </a:rPr>
              <a:t>all </a:t>
            </a:r>
            <a:r>
              <a:rPr lang="en-US" sz="2800" b="0" kern="0" spc="-10" dirty="0">
                <a:solidFill>
                  <a:srgbClr val="FFFFFF"/>
                </a:solidFill>
              </a:rPr>
              <a:t>work </a:t>
            </a:r>
            <a:r>
              <a:rPr lang="en-US" sz="2800" b="0" kern="0" dirty="0">
                <a:solidFill>
                  <a:srgbClr val="FFFFFF"/>
                </a:solidFill>
              </a:rPr>
              <a:t>related injuries </a:t>
            </a:r>
            <a:r>
              <a:rPr lang="en-US" sz="2800" b="0" kern="0" spc="5" dirty="0">
                <a:solidFill>
                  <a:srgbClr val="FFFFFF"/>
                </a:solidFill>
              </a:rPr>
              <a:t>to </a:t>
            </a:r>
            <a:r>
              <a:rPr lang="en-US" sz="2800" b="0" kern="0" spc="-770" dirty="0">
                <a:solidFill>
                  <a:srgbClr val="FFFFFF"/>
                </a:solidFill>
              </a:rPr>
              <a:t> </a:t>
            </a:r>
            <a:r>
              <a:rPr lang="en-US" sz="2800" b="0" kern="0" spc="-10" dirty="0">
                <a:solidFill>
                  <a:srgbClr val="FFFFFF"/>
                </a:solidFill>
              </a:rPr>
              <a:t>your</a:t>
            </a:r>
            <a:r>
              <a:rPr lang="en-US" sz="2800" b="0" kern="0" spc="5" dirty="0">
                <a:solidFill>
                  <a:srgbClr val="FFFFFF"/>
                </a:solidFill>
              </a:rPr>
              <a:t> </a:t>
            </a:r>
            <a:r>
              <a:rPr lang="en-US" sz="2800" b="0" kern="0" spc="-5" dirty="0">
                <a:solidFill>
                  <a:srgbClr val="FFFFFF"/>
                </a:solidFill>
              </a:rPr>
              <a:t>supervisor</a:t>
            </a:r>
            <a:r>
              <a:rPr lang="en-US" sz="2800" b="0" kern="0" spc="-15" dirty="0">
                <a:solidFill>
                  <a:srgbClr val="FFFFFF"/>
                </a:solidFill>
              </a:rPr>
              <a:t> </a:t>
            </a:r>
            <a:r>
              <a:rPr lang="en-US" sz="2800" b="0" kern="0" dirty="0">
                <a:solidFill>
                  <a:srgbClr val="FFFFFF"/>
                </a:solidFill>
              </a:rPr>
              <a:t>immediately and email HR</a:t>
            </a:r>
            <a:endParaRPr lang="en-US" sz="2800" kern="0" dirty="0"/>
          </a:p>
        </p:txBody>
      </p:sp>
      <p:sp>
        <p:nvSpPr>
          <p:cNvPr id="10" name="object 12">
            <a:extLst>
              <a:ext uri="{FF2B5EF4-FFF2-40B4-BE49-F238E27FC236}">
                <a16:creationId xmlns:a16="http://schemas.microsoft.com/office/drawing/2014/main" id="{F6388CE4-EF18-4FB7-A040-B9A68C802747}"/>
              </a:ext>
            </a:extLst>
          </p:cNvPr>
          <p:cNvSpPr txBox="1"/>
          <p:nvPr/>
        </p:nvSpPr>
        <p:spPr>
          <a:xfrm>
            <a:off x="2514600" y="3415087"/>
            <a:ext cx="9428988" cy="2365391"/>
          </a:xfrm>
          <a:prstGeom prst="rect">
            <a:avLst/>
          </a:prstGeom>
        </p:spPr>
        <p:txBody>
          <a:bodyPr vert="horz" wrap="square" lIns="0" tIns="74295" rIns="0" bIns="0" rtlCol="0">
            <a:spAutoFit/>
          </a:bodyPr>
          <a:lstStyle/>
          <a:p>
            <a:pPr marL="12700" marR="952500">
              <a:lnSpc>
                <a:spcPts val="2900"/>
              </a:lnSpc>
              <a:spcBef>
                <a:spcPts val="585"/>
              </a:spcBef>
            </a:pPr>
            <a:r>
              <a:rPr sz="2800" dirty="0">
                <a:solidFill>
                  <a:srgbClr val="FFFFFF"/>
                </a:solidFill>
                <a:latin typeface="Arial"/>
                <a:cs typeface="Arial"/>
              </a:rPr>
              <a:t>Injury</a:t>
            </a:r>
            <a:r>
              <a:rPr sz="2800" spc="-35" dirty="0">
                <a:solidFill>
                  <a:srgbClr val="FFFFFF"/>
                </a:solidFill>
                <a:latin typeface="Arial"/>
                <a:cs typeface="Arial"/>
              </a:rPr>
              <a:t> </a:t>
            </a:r>
            <a:r>
              <a:rPr sz="2800" spc="-5" dirty="0">
                <a:solidFill>
                  <a:srgbClr val="FFFFFF"/>
                </a:solidFill>
                <a:latin typeface="Arial"/>
                <a:cs typeface="Arial"/>
              </a:rPr>
              <a:t>types</a:t>
            </a:r>
            <a:r>
              <a:rPr sz="2800" spc="-10" dirty="0">
                <a:solidFill>
                  <a:srgbClr val="FFFFFF"/>
                </a:solidFill>
                <a:latin typeface="Arial"/>
                <a:cs typeface="Arial"/>
              </a:rPr>
              <a:t> </a:t>
            </a:r>
            <a:r>
              <a:rPr sz="2800" dirty="0">
                <a:solidFill>
                  <a:srgbClr val="FFFFFF"/>
                </a:solidFill>
                <a:latin typeface="Arial"/>
                <a:cs typeface="Arial"/>
              </a:rPr>
              <a:t>include,</a:t>
            </a:r>
            <a:r>
              <a:rPr sz="2800" spc="-60" dirty="0">
                <a:solidFill>
                  <a:srgbClr val="FFFFFF"/>
                </a:solidFill>
                <a:latin typeface="Arial"/>
                <a:cs typeface="Arial"/>
              </a:rPr>
              <a:t> </a:t>
            </a:r>
            <a:r>
              <a:rPr sz="2800" dirty="0">
                <a:solidFill>
                  <a:srgbClr val="FFFFFF"/>
                </a:solidFill>
                <a:latin typeface="Arial"/>
                <a:cs typeface="Arial"/>
              </a:rPr>
              <a:t>but</a:t>
            </a:r>
            <a:r>
              <a:rPr sz="2800" spc="-10" dirty="0">
                <a:solidFill>
                  <a:srgbClr val="FFFFFF"/>
                </a:solidFill>
                <a:latin typeface="Arial"/>
                <a:cs typeface="Arial"/>
              </a:rPr>
              <a:t> </a:t>
            </a:r>
            <a:r>
              <a:rPr sz="2800" dirty="0">
                <a:solidFill>
                  <a:srgbClr val="FFFFFF"/>
                </a:solidFill>
                <a:latin typeface="Arial"/>
                <a:cs typeface="Arial"/>
              </a:rPr>
              <a:t>are</a:t>
            </a:r>
            <a:r>
              <a:rPr sz="2800" spc="-25" dirty="0">
                <a:solidFill>
                  <a:srgbClr val="FFFFFF"/>
                </a:solidFill>
                <a:latin typeface="Arial"/>
                <a:cs typeface="Arial"/>
              </a:rPr>
              <a:t> </a:t>
            </a:r>
            <a:r>
              <a:rPr sz="2800" dirty="0">
                <a:solidFill>
                  <a:srgbClr val="FFFFFF"/>
                </a:solidFill>
                <a:latin typeface="Arial"/>
                <a:cs typeface="Arial"/>
              </a:rPr>
              <a:t>not </a:t>
            </a:r>
            <a:r>
              <a:rPr sz="2800" spc="-765" dirty="0">
                <a:solidFill>
                  <a:srgbClr val="FFFFFF"/>
                </a:solidFill>
                <a:latin typeface="Arial"/>
                <a:cs typeface="Arial"/>
              </a:rPr>
              <a:t> </a:t>
            </a:r>
            <a:r>
              <a:rPr sz="2800" dirty="0">
                <a:solidFill>
                  <a:srgbClr val="FFFFFF"/>
                </a:solidFill>
                <a:latin typeface="Arial"/>
                <a:cs typeface="Arial"/>
              </a:rPr>
              <a:t>limited</a:t>
            </a:r>
            <a:r>
              <a:rPr sz="2800" spc="-20" dirty="0">
                <a:solidFill>
                  <a:srgbClr val="FFFFFF"/>
                </a:solidFill>
                <a:latin typeface="Arial"/>
                <a:cs typeface="Arial"/>
              </a:rPr>
              <a:t> </a:t>
            </a:r>
            <a:r>
              <a:rPr sz="2800" dirty="0">
                <a:solidFill>
                  <a:srgbClr val="FFFFFF"/>
                </a:solidFill>
                <a:latin typeface="Arial"/>
                <a:cs typeface="Arial"/>
              </a:rPr>
              <a:t>to:</a:t>
            </a:r>
            <a:endParaRPr sz="2800" dirty="0">
              <a:latin typeface="Arial"/>
              <a:cs typeface="Arial"/>
            </a:endParaRPr>
          </a:p>
          <a:p>
            <a:pPr marL="280035" indent="-228600">
              <a:lnSpc>
                <a:spcPct val="100000"/>
              </a:lnSpc>
              <a:spcBef>
                <a:spcPts val="1250"/>
              </a:spcBef>
              <a:buChar char="•"/>
              <a:tabLst>
                <a:tab pos="280035" algn="l"/>
                <a:tab pos="280670" algn="l"/>
              </a:tabLst>
            </a:pPr>
            <a:r>
              <a:rPr sz="2200" spc="-10" dirty="0">
                <a:latin typeface="Arial"/>
                <a:cs typeface="Arial"/>
              </a:rPr>
              <a:t>Minor</a:t>
            </a:r>
            <a:r>
              <a:rPr sz="2200" spc="5" dirty="0">
                <a:latin typeface="Arial"/>
                <a:cs typeface="Arial"/>
              </a:rPr>
              <a:t> </a:t>
            </a:r>
            <a:r>
              <a:rPr sz="2200" dirty="0">
                <a:latin typeface="Arial"/>
                <a:cs typeface="Arial"/>
              </a:rPr>
              <a:t>cuts</a:t>
            </a:r>
          </a:p>
          <a:p>
            <a:pPr marL="280035" indent="-228600">
              <a:lnSpc>
                <a:spcPct val="100000"/>
              </a:lnSpc>
              <a:spcBef>
                <a:spcPts val="145"/>
              </a:spcBef>
              <a:buChar char="•"/>
              <a:tabLst>
                <a:tab pos="280035" algn="l"/>
                <a:tab pos="280670" algn="l"/>
              </a:tabLst>
            </a:pPr>
            <a:r>
              <a:rPr sz="2200" dirty="0">
                <a:latin typeface="Arial"/>
                <a:cs typeface="Arial"/>
              </a:rPr>
              <a:t>Scrapes</a:t>
            </a:r>
          </a:p>
          <a:p>
            <a:pPr marL="280035" indent="-228600">
              <a:lnSpc>
                <a:spcPct val="100000"/>
              </a:lnSpc>
              <a:spcBef>
                <a:spcPts val="145"/>
              </a:spcBef>
              <a:buChar char="•"/>
              <a:tabLst>
                <a:tab pos="280035" algn="l"/>
                <a:tab pos="280670" algn="l"/>
              </a:tabLst>
            </a:pPr>
            <a:r>
              <a:rPr sz="2200" dirty="0">
                <a:latin typeface="Arial"/>
                <a:cs typeface="Arial"/>
              </a:rPr>
              <a:t>Scratches</a:t>
            </a:r>
          </a:p>
          <a:p>
            <a:pPr marL="280035" indent="-228600">
              <a:lnSpc>
                <a:spcPct val="100000"/>
              </a:lnSpc>
              <a:spcBef>
                <a:spcPts val="145"/>
              </a:spcBef>
              <a:buChar char="•"/>
              <a:tabLst>
                <a:tab pos="280035" algn="l"/>
                <a:tab pos="280670" algn="l"/>
              </a:tabLst>
            </a:pPr>
            <a:r>
              <a:rPr sz="2200" dirty="0">
                <a:latin typeface="Arial"/>
                <a:cs typeface="Arial"/>
              </a:rPr>
              <a:t>Burns</a:t>
            </a:r>
          </a:p>
          <a:p>
            <a:pPr marL="280035" marR="5080" indent="-228600">
              <a:lnSpc>
                <a:spcPts val="2280"/>
              </a:lnSpc>
              <a:spcBef>
                <a:spcPts val="520"/>
              </a:spcBef>
              <a:buChar char="•"/>
              <a:tabLst>
                <a:tab pos="280035" algn="l"/>
                <a:tab pos="280670" algn="l"/>
              </a:tabLst>
            </a:pPr>
            <a:r>
              <a:rPr sz="2200" spc="5" dirty="0">
                <a:latin typeface="Arial"/>
                <a:cs typeface="Arial"/>
              </a:rPr>
              <a:t>Other</a:t>
            </a:r>
            <a:r>
              <a:rPr sz="2200" spc="-20" dirty="0">
                <a:latin typeface="Arial"/>
                <a:cs typeface="Arial"/>
              </a:rPr>
              <a:t> </a:t>
            </a:r>
            <a:r>
              <a:rPr sz="2200" dirty="0">
                <a:latin typeface="Arial"/>
                <a:cs typeface="Arial"/>
              </a:rPr>
              <a:t>treatments</a:t>
            </a:r>
            <a:r>
              <a:rPr sz="2200" spc="-75" dirty="0">
                <a:latin typeface="Arial"/>
                <a:cs typeface="Arial"/>
              </a:rPr>
              <a:t> </a:t>
            </a:r>
            <a:r>
              <a:rPr sz="2200" dirty="0">
                <a:latin typeface="Arial"/>
                <a:cs typeface="Arial"/>
              </a:rPr>
              <a:t>that</a:t>
            </a:r>
            <a:r>
              <a:rPr sz="2200" spc="-20" dirty="0">
                <a:latin typeface="Arial"/>
                <a:cs typeface="Arial"/>
              </a:rPr>
              <a:t> </a:t>
            </a:r>
            <a:r>
              <a:rPr sz="2200" dirty="0">
                <a:latin typeface="Arial"/>
                <a:cs typeface="Arial"/>
              </a:rPr>
              <a:t>require</a:t>
            </a:r>
            <a:r>
              <a:rPr sz="2200" spc="-25" dirty="0">
                <a:latin typeface="Arial"/>
                <a:cs typeface="Arial"/>
              </a:rPr>
              <a:t> </a:t>
            </a:r>
            <a:r>
              <a:rPr sz="2200" spc="-5" dirty="0">
                <a:latin typeface="Arial"/>
                <a:cs typeface="Arial"/>
              </a:rPr>
              <a:t>minimal</a:t>
            </a:r>
            <a:r>
              <a:rPr sz="2200" spc="10" dirty="0">
                <a:latin typeface="Arial"/>
                <a:cs typeface="Arial"/>
              </a:rPr>
              <a:t> </a:t>
            </a:r>
            <a:r>
              <a:rPr sz="2200" spc="-5" dirty="0">
                <a:latin typeface="Arial"/>
                <a:cs typeface="Arial"/>
              </a:rPr>
              <a:t>training </a:t>
            </a:r>
            <a:r>
              <a:rPr sz="2200" spc="-595" dirty="0">
                <a:latin typeface="Arial"/>
                <a:cs typeface="Arial"/>
              </a:rPr>
              <a:t> </a:t>
            </a:r>
            <a:r>
              <a:rPr sz="2200" dirty="0">
                <a:latin typeface="Arial"/>
                <a:cs typeface="Arial"/>
              </a:rPr>
              <a:t>or</a:t>
            </a:r>
            <a:r>
              <a:rPr sz="2200" spc="-10" dirty="0">
                <a:latin typeface="Arial"/>
                <a:cs typeface="Arial"/>
              </a:rPr>
              <a:t> </a:t>
            </a:r>
            <a:r>
              <a:rPr sz="2200" dirty="0">
                <a:latin typeface="Arial"/>
                <a:cs typeface="Arial"/>
              </a:rPr>
              <a:t>technology</a:t>
            </a:r>
            <a:r>
              <a:rPr sz="2200" spc="-35" dirty="0">
                <a:latin typeface="Arial"/>
                <a:cs typeface="Arial"/>
              </a:rPr>
              <a:t> </a:t>
            </a:r>
            <a:r>
              <a:rPr sz="2200" spc="5" dirty="0">
                <a:latin typeface="Arial"/>
                <a:cs typeface="Arial"/>
              </a:rPr>
              <a:t>to</a:t>
            </a:r>
            <a:r>
              <a:rPr sz="2200" spc="-20" dirty="0">
                <a:latin typeface="Arial"/>
                <a:cs typeface="Arial"/>
              </a:rPr>
              <a:t> </a:t>
            </a:r>
            <a:r>
              <a:rPr sz="2200" spc="-5" dirty="0">
                <a:latin typeface="Arial"/>
                <a:cs typeface="Arial"/>
              </a:rPr>
              <a:t>administer</a:t>
            </a:r>
            <a:endParaRPr sz="2200" dirty="0">
              <a:latin typeface="Arial"/>
              <a:cs typeface="Arial"/>
            </a:endParaRPr>
          </a:p>
        </p:txBody>
      </p:sp>
      <p:sp>
        <p:nvSpPr>
          <p:cNvPr id="11" name="object 11">
            <a:extLst>
              <a:ext uri="{FF2B5EF4-FFF2-40B4-BE49-F238E27FC236}">
                <a16:creationId xmlns:a16="http://schemas.microsoft.com/office/drawing/2014/main" id="{9D9E7190-1D7A-4322-90E5-4F1BFF82CF71}"/>
              </a:ext>
            </a:extLst>
          </p:cNvPr>
          <p:cNvSpPr/>
          <p:nvPr/>
        </p:nvSpPr>
        <p:spPr>
          <a:xfrm>
            <a:off x="2434998" y="3175360"/>
            <a:ext cx="6097044" cy="836127"/>
          </a:xfrm>
          <a:custGeom>
            <a:avLst/>
            <a:gdLst/>
            <a:ahLst/>
            <a:cxnLst/>
            <a:rect l="l" t="t" r="r" b="b"/>
            <a:pathLst>
              <a:path w="6263640" h="1082039">
                <a:moveTo>
                  <a:pt x="6083287" y="0"/>
                </a:moveTo>
                <a:lnTo>
                  <a:pt x="180352" y="0"/>
                </a:lnTo>
                <a:lnTo>
                  <a:pt x="132407" y="6442"/>
                </a:lnTo>
                <a:lnTo>
                  <a:pt x="89325" y="24623"/>
                </a:lnTo>
                <a:lnTo>
                  <a:pt x="52824" y="52824"/>
                </a:lnTo>
                <a:lnTo>
                  <a:pt x="24623" y="89325"/>
                </a:lnTo>
                <a:lnTo>
                  <a:pt x="6442" y="132407"/>
                </a:lnTo>
                <a:lnTo>
                  <a:pt x="0" y="180352"/>
                </a:lnTo>
                <a:lnTo>
                  <a:pt x="0" y="901700"/>
                </a:lnTo>
                <a:lnTo>
                  <a:pt x="6442" y="949643"/>
                </a:lnTo>
                <a:lnTo>
                  <a:pt x="24623" y="992724"/>
                </a:lnTo>
                <a:lnTo>
                  <a:pt x="52824" y="1029222"/>
                </a:lnTo>
                <a:lnTo>
                  <a:pt x="89325" y="1057419"/>
                </a:lnTo>
                <a:lnTo>
                  <a:pt x="132407" y="1075598"/>
                </a:lnTo>
                <a:lnTo>
                  <a:pt x="180352" y="1082040"/>
                </a:lnTo>
                <a:lnTo>
                  <a:pt x="6083287" y="1082040"/>
                </a:lnTo>
                <a:lnTo>
                  <a:pt x="6131232" y="1075598"/>
                </a:lnTo>
                <a:lnTo>
                  <a:pt x="6174314" y="1057419"/>
                </a:lnTo>
                <a:lnTo>
                  <a:pt x="6210815" y="1029222"/>
                </a:lnTo>
                <a:lnTo>
                  <a:pt x="6239016" y="992724"/>
                </a:lnTo>
                <a:lnTo>
                  <a:pt x="6257197" y="949643"/>
                </a:lnTo>
                <a:lnTo>
                  <a:pt x="6263640" y="901700"/>
                </a:lnTo>
                <a:lnTo>
                  <a:pt x="6263640" y="180352"/>
                </a:lnTo>
                <a:lnTo>
                  <a:pt x="6257197" y="132407"/>
                </a:lnTo>
                <a:lnTo>
                  <a:pt x="6239016" y="89325"/>
                </a:lnTo>
                <a:lnTo>
                  <a:pt x="6210815" y="52824"/>
                </a:lnTo>
                <a:lnTo>
                  <a:pt x="6174314" y="24623"/>
                </a:lnTo>
                <a:lnTo>
                  <a:pt x="6131232" y="6442"/>
                </a:lnTo>
                <a:lnTo>
                  <a:pt x="6083287" y="0"/>
                </a:lnTo>
                <a:close/>
              </a:path>
            </a:pathLst>
          </a:custGeom>
          <a:solidFill>
            <a:srgbClr val="4DC58D"/>
          </a:solidFill>
        </p:spPr>
        <p:txBody>
          <a:bodyPr wrap="square" lIns="0" tIns="0" rIns="0" bIns="0" rtlCol="0"/>
          <a:lstStyle/>
          <a:p>
            <a:pPr marL="12700" marR="952500" lvl="0" indent="0" algn="l" defTabSz="914400" rtl="0" eaLnBrk="1" fontAlgn="auto" latinLnBrk="0" hangingPunct="1">
              <a:lnSpc>
                <a:spcPts val="2900"/>
              </a:lnSpc>
              <a:spcBef>
                <a:spcPts val="585"/>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object 13">
            <a:extLst>
              <a:ext uri="{FF2B5EF4-FFF2-40B4-BE49-F238E27FC236}">
                <a16:creationId xmlns:a16="http://schemas.microsoft.com/office/drawing/2014/main" id="{A48B4573-2F33-44F3-BA46-37C627593B5A}"/>
              </a:ext>
            </a:extLst>
          </p:cNvPr>
          <p:cNvSpPr/>
          <p:nvPr/>
        </p:nvSpPr>
        <p:spPr>
          <a:xfrm>
            <a:off x="2434998" y="5831849"/>
            <a:ext cx="6365967" cy="902736"/>
          </a:xfrm>
          <a:custGeom>
            <a:avLst/>
            <a:gdLst/>
            <a:ahLst/>
            <a:cxnLst/>
            <a:rect l="l" t="t" r="r" b="b"/>
            <a:pathLst>
              <a:path w="6263640" h="1082039">
                <a:moveTo>
                  <a:pt x="6083287" y="0"/>
                </a:moveTo>
                <a:lnTo>
                  <a:pt x="180352" y="0"/>
                </a:lnTo>
                <a:lnTo>
                  <a:pt x="132407" y="6442"/>
                </a:lnTo>
                <a:lnTo>
                  <a:pt x="89325" y="24623"/>
                </a:lnTo>
                <a:lnTo>
                  <a:pt x="52824" y="52824"/>
                </a:lnTo>
                <a:lnTo>
                  <a:pt x="24623" y="89325"/>
                </a:lnTo>
                <a:lnTo>
                  <a:pt x="6442" y="132407"/>
                </a:lnTo>
                <a:lnTo>
                  <a:pt x="0" y="180352"/>
                </a:lnTo>
                <a:lnTo>
                  <a:pt x="0" y="901699"/>
                </a:lnTo>
                <a:lnTo>
                  <a:pt x="6442" y="949643"/>
                </a:lnTo>
                <a:lnTo>
                  <a:pt x="24623" y="992724"/>
                </a:lnTo>
                <a:lnTo>
                  <a:pt x="52824" y="1029222"/>
                </a:lnTo>
                <a:lnTo>
                  <a:pt x="89325" y="1057419"/>
                </a:lnTo>
                <a:lnTo>
                  <a:pt x="132407" y="1075598"/>
                </a:lnTo>
                <a:lnTo>
                  <a:pt x="180352" y="1082039"/>
                </a:lnTo>
                <a:lnTo>
                  <a:pt x="6083287" y="1082039"/>
                </a:lnTo>
                <a:lnTo>
                  <a:pt x="6131232" y="1075598"/>
                </a:lnTo>
                <a:lnTo>
                  <a:pt x="6174314" y="1057419"/>
                </a:lnTo>
                <a:lnTo>
                  <a:pt x="6210815" y="1029222"/>
                </a:lnTo>
                <a:lnTo>
                  <a:pt x="6239016" y="992724"/>
                </a:lnTo>
                <a:lnTo>
                  <a:pt x="6257197" y="949643"/>
                </a:lnTo>
                <a:lnTo>
                  <a:pt x="6263640" y="901699"/>
                </a:lnTo>
                <a:lnTo>
                  <a:pt x="6263640" y="180352"/>
                </a:lnTo>
                <a:lnTo>
                  <a:pt x="6257197" y="132407"/>
                </a:lnTo>
                <a:lnTo>
                  <a:pt x="6239016" y="89325"/>
                </a:lnTo>
                <a:lnTo>
                  <a:pt x="6210815" y="52824"/>
                </a:lnTo>
                <a:lnTo>
                  <a:pt x="6174314" y="24623"/>
                </a:lnTo>
                <a:lnTo>
                  <a:pt x="6131232" y="6442"/>
                </a:lnTo>
                <a:lnTo>
                  <a:pt x="6083287" y="0"/>
                </a:lnTo>
                <a:close/>
              </a:path>
            </a:pathLst>
          </a:custGeom>
          <a:solidFill>
            <a:srgbClr val="6FAC46"/>
          </a:solidFill>
        </p:spPr>
        <p:txBody>
          <a:bodyPr wrap="square" lIns="0" tIns="0" rIns="0" bIns="0" rtlCol="0"/>
          <a:lstStyle/>
          <a:p>
            <a:endParaRPr lang="en-US"/>
          </a:p>
        </p:txBody>
      </p:sp>
      <p:sp>
        <p:nvSpPr>
          <p:cNvPr id="16" name="TextBox 15">
            <a:extLst>
              <a:ext uri="{FF2B5EF4-FFF2-40B4-BE49-F238E27FC236}">
                <a16:creationId xmlns:a16="http://schemas.microsoft.com/office/drawing/2014/main" id="{0D61487D-ECB6-4489-84CD-0E4E284C0931}"/>
              </a:ext>
            </a:extLst>
          </p:cNvPr>
          <p:cNvSpPr txBox="1"/>
          <p:nvPr/>
        </p:nvSpPr>
        <p:spPr>
          <a:xfrm>
            <a:off x="2581985" y="3173566"/>
            <a:ext cx="6097044" cy="836126"/>
          </a:xfrm>
          <a:prstGeom prst="rect">
            <a:avLst/>
          </a:prstGeom>
          <a:noFill/>
        </p:spPr>
        <p:txBody>
          <a:bodyPr wrap="square">
            <a:spAutoFit/>
          </a:bodyPr>
          <a:lstStyle/>
          <a:p>
            <a:pPr marL="12700" marR="952500" lvl="0" indent="0" algn="l" defTabSz="914400" rtl="0" eaLnBrk="1" fontAlgn="auto" latinLnBrk="0" hangingPunct="1">
              <a:lnSpc>
                <a:spcPts val="2900"/>
              </a:lnSpc>
              <a:spcBef>
                <a:spcPts val="585"/>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a:rPr>
              <a:t>Injury</a:t>
            </a:r>
            <a:r>
              <a:rPr kumimoji="0" lang="en-US" sz="2800" b="0" i="0" u="none" strike="noStrike" kern="1200" cap="none" spc="-35" normalizeH="0" baseline="0" noProof="0" dirty="0">
                <a:ln>
                  <a:noFill/>
                </a:ln>
                <a:solidFill>
                  <a:srgbClr val="FFFFFF"/>
                </a:solidFill>
                <a:effectLst/>
                <a:uLnTx/>
                <a:uFillTx/>
                <a:latin typeface="Arial"/>
                <a:ea typeface="+mn-ea"/>
                <a:cs typeface="Arial"/>
              </a:rPr>
              <a:t> </a:t>
            </a:r>
            <a:r>
              <a:rPr kumimoji="0" lang="en-US" sz="2800" b="0" i="0" u="none" strike="noStrike" kern="1200" cap="none" spc="-5" normalizeH="0" baseline="0" noProof="0" dirty="0">
                <a:ln>
                  <a:noFill/>
                </a:ln>
                <a:solidFill>
                  <a:srgbClr val="FFFFFF"/>
                </a:solidFill>
                <a:effectLst/>
                <a:uLnTx/>
                <a:uFillTx/>
                <a:latin typeface="Arial"/>
                <a:ea typeface="+mn-ea"/>
                <a:cs typeface="Arial"/>
              </a:rPr>
              <a:t>types</a:t>
            </a:r>
            <a:r>
              <a:rPr kumimoji="0" lang="en-US" sz="2800" b="0" i="0" u="none" strike="noStrike" kern="1200" cap="none" spc="-10" normalizeH="0" baseline="0" noProof="0" dirty="0">
                <a:ln>
                  <a:noFill/>
                </a:ln>
                <a:solidFill>
                  <a:srgbClr val="FFFFFF"/>
                </a:solidFill>
                <a:effectLst/>
                <a:uLnTx/>
                <a:uFillTx/>
                <a:latin typeface="Arial"/>
                <a:ea typeface="+mn-ea"/>
                <a:cs typeface="Arial"/>
              </a:rPr>
              <a:t> </a:t>
            </a:r>
            <a:r>
              <a:rPr kumimoji="0" lang="en-US" sz="2800" b="0" i="0" u="none" strike="noStrike" kern="1200" cap="none" spc="0" normalizeH="0" baseline="0" noProof="0" dirty="0">
                <a:ln>
                  <a:noFill/>
                </a:ln>
                <a:solidFill>
                  <a:srgbClr val="FFFFFF"/>
                </a:solidFill>
                <a:effectLst/>
                <a:uLnTx/>
                <a:uFillTx/>
                <a:latin typeface="Arial"/>
                <a:ea typeface="+mn-ea"/>
                <a:cs typeface="Arial"/>
              </a:rPr>
              <a:t>include,</a:t>
            </a:r>
            <a:r>
              <a:rPr kumimoji="0" lang="en-US" sz="2800" b="0" i="0" u="none" strike="noStrike" kern="1200" cap="none" spc="-60" normalizeH="0" baseline="0" noProof="0" dirty="0">
                <a:ln>
                  <a:noFill/>
                </a:ln>
                <a:solidFill>
                  <a:srgbClr val="FFFFFF"/>
                </a:solidFill>
                <a:effectLst/>
                <a:uLnTx/>
                <a:uFillTx/>
                <a:latin typeface="Arial"/>
                <a:ea typeface="+mn-ea"/>
                <a:cs typeface="Arial"/>
              </a:rPr>
              <a:t> </a:t>
            </a:r>
            <a:r>
              <a:rPr kumimoji="0" lang="en-US" sz="2800" b="0" i="0" u="none" strike="noStrike" kern="1200" cap="none" spc="0" normalizeH="0" baseline="0" noProof="0" dirty="0">
                <a:ln>
                  <a:noFill/>
                </a:ln>
                <a:solidFill>
                  <a:srgbClr val="FFFFFF"/>
                </a:solidFill>
                <a:effectLst/>
                <a:uLnTx/>
                <a:uFillTx/>
                <a:latin typeface="Arial"/>
                <a:ea typeface="+mn-ea"/>
                <a:cs typeface="Arial"/>
              </a:rPr>
              <a:t>but</a:t>
            </a:r>
            <a:r>
              <a:rPr kumimoji="0" lang="en-US" sz="2800" b="0" i="0" u="none" strike="noStrike" kern="1200" cap="none" spc="-10" normalizeH="0" baseline="0" noProof="0" dirty="0">
                <a:ln>
                  <a:noFill/>
                </a:ln>
                <a:solidFill>
                  <a:srgbClr val="FFFFFF"/>
                </a:solidFill>
                <a:effectLst/>
                <a:uLnTx/>
                <a:uFillTx/>
                <a:latin typeface="Arial"/>
                <a:ea typeface="+mn-ea"/>
                <a:cs typeface="Arial"/>
              </a:rPr>
              <a:t> </a:t>
            </a:r>
            <a:r>
              <a:rPr kumimoji="0" lang="en-US" sz="2800" b="0" i="0" u="none" strike="noStrike" kern="1200" cap="none" spc="0" normalizeH="0" baseline="0" noProof="0" dirty="0">
                <a:ln>
                  <a:noFill/>
                </a:ln>
                <a:solidFill>
                  <a:srgbClr val="FFFFFF"/>
                </a:solidFill>
                <a:effectLst/>
                <a:uLnTx/>
                <a:uFillTx/>
                <a:latin typeface="Arial"/>
                <a:ea typeface="+mn-ea"/>
                <a:cs typeface="Arial"/>
              </a:rPr>
              <a:t>are</a:t>
            </a:r>
            <a:r>
              <a:rPr kumimoji="0" lang="en-US" sz="2800" b="0" i="0" u="none" strike="noStrike" kern="1200" cap="none" spc="-25" normalizeH="0" baseline="0" noProof="0" dirty="0">
                <a:ln>
                  <a:noFill/>
                </a:ln>
                <a:solidFill>
                  <a:srgbClr val="FFFFFF"/>
                </a:solidFill>
                <a:effectLst/>
                <a:uLnTx/>
                <a:uFillTx/>
                <a:latin typeface="Arial"/>
                <a:ea typeface="+mn-ea"/>
                <a:cs typeface="Arial"/>
              </a:rPr>
              <a:t> </a:t>
            </a:r>
            <a:r>
              <a:rPr kumimoji="0" lang="en-US" sz="2800" b="0" i="0" u="none" strike="noStrike" kern="1200" cap="none" spc="0" normalizeH="0" baseline="0" noProof="0" dirty="0">
                <a:ln>
                  <a:noFill/>
                </a:ln>
                <a:solidFill>
                  <a:srgbClr val="FFFFFF"/>
                </a:solidFill>
                <a:effectLst/>
                <a:uLnTx/>
                <a:uFillTx/>
                <a:latin typeface="Arial"/>
                <a:ea typeface="+mn-ea"/>
                <a:cs typeface="Arial"/>
              </a:rPr>
              <a:t>not </a:t>
            </a:r>
            <a:r>
              <a:rPr kumimoji="0" lang="en-US" sz="2800" b="0" i="0" u="none" strike="noStrike" kern="1200" cap="none" spc="-765" normalizeH="0" baseline="0" noProof="0" dirty="0">
                <a:ln>
                  <a:noFill/>
                </a:ln>
                <a:solidFill>
                  <a:srgbClr val="FFFFFF"/>
                </a:solidFill>
                <a:effectLst/>
                <a:uLnTx/>
                <a:uFillTx/>
                <a:latin typeface="Arial"/>
                <a:ea typeface="+mn-ea"/>
                <a:cs typeface="Arial"/>
              </a:rPr>
              <a:t> </a:t>
            </a:r>
            <a:r>
              <a:rPr kumimoji="0" lang="en-US" sz="2800" b="0" i="0" u="none" strike="noStrike" kern="1200" cap="none" spc="0" normalizeH="0" baseline="0" noProof="0" dirty="0">
                <a:ln>
                  <a:noFill/>
                </a:ln>
                <a:solidFill>
                  <a:srgbClr val="FFFFFF"/>
                </a:solidFill>
                <a:effectLst/>
                <a:uLnTx/>
                <a:uFillTx/>
                <a:latin typeface="Arial"/>
                <a:ea typeface="+mn-ea"/>
                <a:cs typeface="Arial"/>
              </a:rPr>
              <a:t>limited</a:t>
            </a:r>
            <a:r>
              <a:rPr kumimoji="0" lang="en-US" sz="2800" b="0" i="0" u="none" strike="noStrike" kern="1200" cap="none" spc="-20" normalizeH="0" baseline="0" noProof="0" dirty="0">
                <a:ln>
                  <a:noFill/>
                </a:ln>
                <a:solidFill>
                  <a:srgbClr val="FFFFFF"/>
                </a:solidFill>
                <a:effectLst/>
                <a:uLnTx/>
                <a:uFillTx/>
                <a:latin typeface="Arial"/>
                <a:ea typeface="+mn-ea"/>
                <a:cs typeface="Arial"/>
              </a:rPr>
              <a:t> </a:t>
            </a:r>
            <a:r>
              <a:rPr kumimoji="0" lang="en-US" sz="2800" b="0" i="0" u="none" strike="noStrike" kern="1200" cap="none" spc="0" normalizeH="0" baseline="0" noProof="0" dirty="0">
                <a:ln>
                  <a:noFill/>
                </a:ln>
                <a:solidFill>
                  <a:srgbClr val="FFFFFF"/>
                </a:solidFill>
                <a:effectLst/>
                <a:uLnTx/>
                <a:uFillTx/>
                <a:latin typeface="Arial"/>
                <a:ea typeface="+mn-ea"/>
                <a:cs typeface="Arial"/>
              </a:rPr>
              <a:t>to:   </a:t>
            </a:r>
            <a:endParaRPr kumimoji="0" lang="en-US" sz="28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TextBox 17">
            <a:extLst>
              <a:ext uri="{FF2B5EF4-FFF2-40B4-BE49-F238E27FC236}">
                <a16:creationId xmlns:a16="http://schemas.microsoft.com/office/drawing/2014/main" id="{5D7C44B6-C23D-4DC7-A739-450485752CCF}"/>
              </a:ext>
            </a:extLst>
          </p:cNvPr>
          <p:cNvSpPr txBox="1"/>
          <p:nvPr/>
        </p:nvSpPr>
        <p:spPr>
          <a:xfrm>
            <a:off x="2569459" y="5815282"/>
            <a:ext cx="6097044" cy="954107"/>
          </a:xfrm>
          <a:prstGeom prst="rect">
            <a:avLst/>
          </a:prstGeom>
          <a:noFill/>
        </p:spPr>
        <p:txBody>
          <a:bodyPr wrap="square">
            <a:spAutoFit/>
          </a:bodyPr>
          <a:lstStyle/>
          <a:p>
            <a:pPr marL="12700">
              <a:lnSpc>
                <a:spcPct val="100000"/>
              </a:lnSpc>
              <a:spcBef>
                <a:spcPts val="5"/>
              </a:spcBef>
            </a:pPr>
            <a:r>
              <a:rPr lang="en-US" sz="2800" dirty="0">
                <a:solidFill>
                  <a:srgbClr val="FFFFFF"/>
                </a:solidFill>
                <a:latin typeface="Arial"/>
                <a:cs typeface="Arial"/>
              </a:rPr>
              <a:t>More</a:t>
            </a:r>
            <a:r>
              <a:rPr lang="en-US" sz="2800" spc="-20" dirty="0">
                <a:solidFill>
                  <a:srgbClr val="FFFFFF"/>
                </a:solidFill>
                <a:latin typeface="Arial"/>
                <a:cs typeface="Arial"/>
              </a:rPr>
              <a:t> </a:t>
            </a:r>
            <a:r>
              <a:rPr lang="en-US" sz="2800" spc="5" dirty="0">
                <a:solidFill>
                  <a:srgbClr val="FFFFFF"/>
                </a:solidFill>
                <a:latin typeface="Arial"/>
                <a:cs typeface="Arial"/>
              </a:rPr>
              <a:t>info</a:t>
            </a:r>
            <a:r>
              <a:rPr lang="en-US" sz="2800" spc="-40" dirty="0">
                <a:solidFill>
                  <a:srgbClr val="FFFFFF"/>
                </a:solidFill>
                <a:latin typeface="Arial"/>
                <a:cs typeface="Arial"/>
              </a:rPr>
              <a:t> </a:t>
            </a:r>
            <a:r>
              <a:rPr lang="en-US" sz="2800" spc="5" dirty="0">
                <a:solidFill>
                  <a:srgbClr val="FFFFFF"/>
                </a:solidFill>
                <a:latin typeface="Arial"/>
                <a:cs typeface="Arial"/>
              </a:rPr>
              <a:t>can</a:t>
            </a:r>
            <a:r>
              <a:rPr lang="en-US" sz="2800" spc="-35" dirty="0">
                <a:solidFill>
                  <a:srgbClr val="FFFFFF"/>
                </a:solidFill>
                <a:latin typeface="Arial"/>
                <a:cs typeface="Arial"/>
              </a:rPr>
              <a:t> </a:t>
            </a:r>
            <a:r>
              <a:rPr lang="en-US" sz="2800" spc="5" dirty="0">
                <a:solidFill>
                  <a:srgbClr val="FFFFFF"/>
                </a:solidFill>
                <a:latin typeface="Arial"/>
                <a:cs typeface="Arial"/>
              </a:rPr>
              <a:t>be</a:t>
            </a:r>
            <a:r>
              <a:rPr lang="en-US" sz="2800" spc="-15" dirty="0">
                <a:solidFill>
                  <a:srgbClr val="FFFFFF"/>
                </a:solidFill>
                <a:latin typeface="Arial"/>
                <a:cs typeface="Arial"/>
              </a:rPr>
              <a:t> </a:t>
            </a:r>
            <a:r>
              <a:rPr lang="en-US" sz="2800" spc="5" dirty="0">
                <a:solidFill>
                  <a:srgbClr val="FFFFFF"/>
                </a:solidFill>
                <a:latin typeface="Arial"/>
                <a:cs typeface="Arial"/>
              </a:rPr>
              <a:t>found</a:t>
            </a:r>
            <a:r>
              <a:rPr lang="en-US" sz="2800" spc="-60" dirty="0">
                <a:solidFill>
                  <a:srgbClr val="FFFFFF"/>
                </a:solidFill>
                <a:latin typeface="Arial"/>
                <a:cs typeface="Arial"/>
              </a:rPr>
              <a:t> </a:t>
            </a:r>
            <a:r>
              <a:rPr lang="en-US" sz="2800" spc="5" dirty="0">
                <a:solidFill>
                  <a:srgbClr val="FFFFFF"/>
                </a:solidFill>
                <a:latin typeface="Arial"/>
                <a:cs typeface="Arial"/>
              </a:rPr>
              <a:t>at</a:t>
            </a:r>
            <a:r>
              <a:rPr lang="en-US" sz="2800" spc="-15" dirty="0">
                <a:solidFill>
                  <a:srgbClr val="FFFFFF"/>
                </a:solidFill>
                <a:latin typeface="Arial"/>
                <a:cs typeface="Arial"/>
              </a:rPr>
              <a:t> </a:t>
            </a:r>
            <a:r>
              <a:rPr lang="en-US" sz="2800" u="sng" spc="-5" dirty="0">
                <a:solidFill>
                  <a:srgbClr val="0562C1"/>
                </a:solidFill>
                <a:uFill>
                  <a:solidFill>
                    <a:srgbClr val="0562C1"/>
                  </a:solidFill>
                </a:uFill>
                <a:latin typeface="Arial"/>
                <a:cs typeface="Arial"/>
                <a:hlinkClick r:id="rId2"/>
              </a:rPr>
              <a:t>http://www.drugfreeconstruction.org/</a:t>
            </a:r>
            <a:endParaRPr lang="en-US" sz="2800" dirty="0">
              <a:latin typeface="Arial"/>
              <a:cs typeface="Arial"/>
            </a:endParaRPr>
          </a:p>
        </p:txBody>
      </p:sp>
      <p:pic>
        <p:nvPicPr>
          <p:cNvPr id="14" name="Picture 13">
            <a:extLst>
              <a:ext uri="{FF2B5EF4-FFF2-40B4-BE49-F238E27FC236}">
                <a16:creationId xmlns:a16="http://schemas.microsoft.com/office/drawing/2014/main" id="{1F41DF54-4B02-41C1-AF35-DA902C91F17C}"/>
              </a:ext>
            </a:extLst>
          </p:cNvPr>
          <p:cNvPicPr>
            <a:picLocks noChangeAspect="1"/>
          </p:cNvPicPr>
          <p:nvPr/>
        </p:nvPicPr>
        <p:blipFill>
          <a:blip r:embed="rId3"/>
          <a:stretch>
            <a:fillRect/>
          </a:stretch>
        </p:blipFill>
        <p:spPr>
          <a:xfrm>
            <a:off x="8334664" y="533400"/>
            <a:ext cx="2385638" cy="700677"/>
          </a:xfrm>
          <a:prstGeom prst="rect">
            <a:avLst/>
          </a:prstGeom>
        </p:spPr>
      </p:pic>
    </p:spTree>
    <p:extLst>
      <p:ext uri="{BB962C8B-B14F-4D97-AF65-F5344CB8AC3E}">
        <p14:creationId xmlns:p14="http://schemas.microsoft.com/office/powerpoint/2010/main" val="416458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2303" y="755580"/>
            <a:ext cx="3693160" cy="636270"/>
          </a:xfrm>
          <a:prstGeom prst="rect">
            <a:avLst/>
          </a:prstGeom>
        </p:spPr>
        <p:txBody>
          <a:bodyPr vert="horz" wrap="square" lIns="0" tIns="13335" rIns="0" bIns="0" rtlCol="0">
            <a:spAutoFit/>
          </a:bodyPr>
          <a:lstStyle/>
          <a:p>
            <a:pPr marL="12700">
              <a:lnSpc>
                <a:spcPct val="100000"/>
              </a:lnSpc>
              <a:spcBef>
                <a:spcPts val="105"/>
              </a:spcBef>
            </a:pPr>
            <a:r>
              <a:rPr sz="4000" spc="-30" dirty="0">
                <a:solidFill>
                  <a:srgbClr val="FFFFFF"/>
                </a:solidFill>
                <a:latin typeface="Calibri"/>
                <a:cs typeface="Calibri"/>
              </a:rPr>
              <a:t>Worksite</a:t>
            </a:r>
            <a:r>
              <a:rPr sz="4000" spc="-105" dirty="0">
                <a:solidFill>
                  <a:srgbClr val="FFFFFF"/>
                </a:solidFill>
                <a:latin typeface="Calibri"/>
                <a:cs typeface="Calibri"/>
              </a:rPr>
              <a:t> </a:t>
            </a:r>
            <a:r>
              <a:rPr sz="4000" spc="-20" dirty="0">
                <a:solidFill>
                  <a:srgbClr val="FFFFFF"/>
                </a:solidFill>
                <a:latin typeface="Calibri"/>
                <a:cs typeface="Calibri"/>
              </a:rPr>
              <a:t>Hazards</a:t>
            </a:r>
            <a:endParaRPr sz="4000">
              <a:latin typeface="Calibri"/>
              <a:cs typeface="Calibri"/>
            </a:endParaRPr>
          </a:p>
        </p:txBody>
      </p:sp>
      <p:sp>
        <p:nvSpPr>
          <p:cNvPr id="3" name="object 3"/>
          <p:cNvSpPr/>
          <p:nvPr/>
        </p:nvSpPr>
        <p:spPr>
          <a:xfrm>
            <a:off x="630936" y="2289051"/>
            <a:ext cx="10930255" cy="561340"/>
          </a:xfrm>
          <a:custGeom>
            <a:avLst/>
            <a:gdLst/>
            <a:ahLst/>
            <a:cxnLst/>
            <a:rect l="l" t="t" r="r" b="b"/>
            <a:pathLst>
              <a:path w="10930255" h="561339">
                <a:moveTo>
                  <a:pt x="10836656" y="0"/>
                </a:moveTo>
                <a:lnTo>
                  <a:pt x="93472" y="0"/>
                </a:lnTo>
                <a:lnTo>
                  <a:pt x="57087" y="7345"/>
                </a:lnTo>
                <a:lnTo>
                  <a:pt x="27376" y="27376"/>
                </a:lnTo>
                <a:lnTo>
                  <a:pt x="7345" y="57087"/>
                </a:lnTo>
                <a:lnTo>
                  <a:pt x="0" y="93472"/>
                </a:lnTo>
                <a:lnTo>
                  <a:pt x="0" y="467347"/>
                </a:lnTo>
                <a:lnTo>
                  <a:pt x="7345" y="503733"/>
                </a:lnTo>
                <a:lnTo>
                  <a:pt x="27376" y="533449"/>
                </a:lnTo>
                <a:lnTo>
                  <a:pt x="57087" y="553484"/>
                </a:lnTo>
                <a:lnTo>
                  <a:pt x="93472" y="560832"/>
                </a:lnTo>
                <a:lnTo>
                  <a:pt x="10836656" y="560832"/>
                </a:lnTo>
                <a:lnTo>
                  <a:pt x="10873040" y="553484"/>
                </a:lnTo>
                <a:lnTo>
                  <a:pt x="10902751" y="533449"/>
                </a:lnTo>
                <a:lnTo>
                  <a:pt x="10922782" y="503733"/>
                </a:lnTo>
                <a:lnTo>
                  <a:pt x="10930128" y="467347"/>
                </a:lnTo>
                <a:lnTo>
                  <a:pt x="10930128" y="93472"/>
                </a:lnTo>
                <a:lnTo>
                  <a:pt x="10922782" y="57087"/>
                </a:lnTo>
                <a:lnTo>
                  <a:pt x="10902751" y="27376"/>
                </a:lnTo>
                <a:lnTo>
                  <a:pt x="10873040" y="7345"/>
                </a:lnTo>
                <a:lnTo>
                  <a:pt x="10836656" y="0"/>
                </a:lnTo>
                <a:close/>
              </a:path>
            </a:pathLst>
          </a:custGeom>
          <a:solidFill>
            <a:srgbClr val="EC7C30"/>
          </a:solidFill>
        </p:spPr>
        <p:txBody>
          <a:bodyPr wrap="square" lIns="0" tIns="0" rIns="0" bIns="0" rtlCol="0"/>
          <a:lstStyle/>
          <a:p>
            <a:endParaRPr/>
          </a:p>
        </p:txBody>
      </p:sp>
      <p:sp>
        <p:nvSpPr>
          <p:cNvPr id="4" name="object 4"/>
          <p:cNvSpPr/>
          <p:nvPr/>
        </p:nvSpPr>
        <p:spPr>
          <a:xfrm>
            <a:off x="630936" y="4093467"/>
            <a:ext cx="10930255" cy="561340"/>
          </a:xfrm>
          <a:custGeom>
            <a:avLst/>
            <a:gdLst/>
            <a:ahLst/>
            <a:cxnLst/>
            <a:rect l="l" t="t" r="r" b="b"/>
            <a:pathLst>
              <a:path w="10930255" h="561339">
                <a:moveTo>
                  <a:pt x="10836656" y="0"/>
                </a:moveTo>
                <a:lnTo>
                  <a:pt x="93472" y="0"/>
                </a:lnTo>
                <a:lnTo>
                  <a:pt x="57087" y="7345"/>
                </a:lnTo>
                <a:lnTo>
                  <a:pt x="27376" y="27376"/>
                </a:lnTo>
                <a:lnTo>
                  <a:pt x="7345" y="57087"/>
                </a:lnTo>
                <a:lnTo>
                  <a:pt x="0" y="93472"/>
                </a:lnTo>
                <a:lnTo>
                  <a:pt x="0" y="467347"/>
                </a:lnTo>
                <a:lnTo>
                  <a:pt x="7345" y="503733"/>
                </a:lnTo>
                <a:lnTo>
                  <a:pt x="27376" y="533449"/>
                </a:lnTo>
                <a:lnTo>
                  <a:pt x="57087" y="553484"/>
                </a:lnTo>
                <a:lnTo>
                  <a:pt x="93472" y="560832"/>
                </a:lnTo>
                <a:lnTo>
                  <a:pt x="10836656" y="560832"/>
                </a:lnTo>
                <a:lnTo>
                  <a:pt x="10873040" y="553484"/>
                </a:lnTo>
                <a:lnTo>
                  <a:pt x="10902751" y="533449"/>
                </a:lnTo>
                <a:lnTo>
                  <a:pt x="10922782" y="503733"/>
                </a:lnTo>
                <a:lnTo>
                  <a:pt x="10930128" y="467347"/>
                </a:lnTo>
                <a:lnTo>
                  <a:pt x="10930128" y="93472"/>
                </a:lnTo>
                <a:lnTo>
                  <a:pt x="10922782" y="57087"/>
                </a:lnTo>
                <a:lnTo>
                  <a:pt x="10902751" y="27376"/>
                </a:lnTo>
                <a:lnTo>
                  <a:pt x="10873040" y="7345"/>
                </a:lnTo>
                <a:lnTo>
                  <a:pt x="10836656" y="0"/>
                </a:lnTo>
                <a:close/>
              </a:path>
            </a:pathLst>
          </a:custGeom>
          <a:solidFill>
            <a:srgbClr val="D17A5C"/>
          </a:solidFill>
        </p:spPr>
        <p:txBody>
          <a:bodyPr wrap="square" lIns="0" tIns="0" rIns="0" bIns="0" rtlCol="0"/>
          <a:lstStyle/>
          <a:p>
            <a:endParaRPr/>
          </a:p>
        </p:txBody>
      </p:sp>
      <p:sp>
        <p:nvSpPr>
          <p:cNvPr id="5" name="object 5"/>
          <p:cNvSpPr/>
          <p:nvPr/>
        </p:nvSpPr>
        <p:spPr>
          <a:xfrm>
            <a:off x="630936" y="4724403"/>
            <a:ext cx="10930255" cy="561340"/>
          </a:xfrm>
          <a:custGeom>
            <a:avLst/>
            <a:gdLst/>
            <a:ahLst/>
            <a:cxnLst/>
            <a:rect l="l" t="t" r="r" b="b"/>
            <a:pathLst>
              <a:path w="10930255" h="561339">
                <a:moveTo>
                  <a:pt x="10836656" y="0"/>
                </a:moveTo>
                <a:lnTo>
                  <a:pt x="93472" y="0"/>
                </a:lnTo>
                <a:lnTo>
                  <a:pt x="57087" y="7345"/>
                </a:lnTo>
                <a:lnTo>
                  <a:pt x="27376" y="27376"/>
                </a:lnTo>
                <a:lnTo>
                  <a:pt x="7345" y="57087"/>
                </a:lnTo>
                <a:lnTo>
                  <a:pt x="0" y="93472"/>
                </a:lnTo>
                <a:lnTo>
                  <a:pt x="0" y="467347"/>
                </a:lnTo>
                <a:lnTo>
                  <a:pt x="7345" y="503733"/>
                </a:lnTo>
                <a:lnTo>
                  <a:pt x="27376" y="533449"/>
                </a:lnTo>
                <a:lnTo>
                  <a:pt x="57087" y="553484"/>
                </a:lnTo>
                <a:lnTo>
                  <a:pt x="93472" y="560832"/>
                </a:lnTo>
                <a:lnTo>
                  <a:pt x="10836656" y="560832"/>
                </a:lnTo>
                <a:lnTo>
                  <a:pt x="10873040" y="553484"/>
                </a:lnTo>
                <a:lnTo>
                  <a:pt x="10902751" y="533449"/>
                </a:lnTo>
                <a:lnTo>
                  <a:pt x="10922782" y="503733"/>
                </a:lnTo>
                <a:lnTo>
                  <a:pt x="10930128" y="467347"/>
                </a:lnTo>
                <a:lnTo>
                  <a:pt x="10930128" y="93472"/>
                </a:lnTo>
                <a:lnTo>
                  <a:pt x="10922782" y="57087"/>
                </a:lnTo>
                <a:lnTo>
                  <a:pt x="10902751" y="27376"/>
                </a:lnTo>
                <a:lnTo>
                  <a:pt x="10873040" y="7345"/>
                </a:lnTo>
                <a:lnTo>
                  <a:pt x="10836656" y="0"/>
                </a:lnTo>
                <a:close/>
              </a:path>
            </a:pathLst>
          </a:custGeom>
          <a:solidFill>
            <a:srgbClr val="B88982"/>
          </a:solidFill>
        </p:spPr>
        <p:txBody>
          <a:bodyPr wrap="square" lIns="0" tIns="0" rIns="0" bIns="0" rtlCol="0"/>
          <a:lstStyle/>
          <a:p>
            <a:endParaRPr/>
          </a:p>
        </p:txBody>
      </p:sp>
      <p:sp>
        <p:nvSpPr>
          <p:cNvPr id="6" name="object 6"/>
          <p:cNvSpPr/>
          <p:nvPr/>
        </p:nvSpPr>
        <p:spPr>
          <a:xfrm>
            <a:off x="630936" y="5355339"/>
            <a:ext cx="10930255" cy="561340"/>
          </a:xfrm>
          <a:custGeom>
            <a:avLst/>
            <a:gdLst/>
            <a:ahLst/>
            <a:cxnLst/>
            <a:rect l="l" t="t" r="r" b="b"/>
            <a:pathLst>
              <a:path w="10930255" h="561339">
                <a:moveTo>
                  <a:pt x="10836656" y="0"/>
                </a:moveTo>
                <a:lnTo>
                  <a:pt x="93472" y="0"/>
                </a:lnTo>
                <a:lnTo>
                  <a:pt x="57087" y="7345"/>
                </a:lnTo>
                <a:lnTo>
                  <a:pt x="27376" y="27376"/>
                </a:lnTo>
                <a:lnTo>
                  <a:pt x="7345" y="57087"/>
                </a:lnTo>
                <a:lnTo>
                  <a:pt x="0" y="93472"/>
                </a:lnTo>
                <a:lnTo>
                  <a:pt x="0" y="467347"/>
                </a:lnTo>
                <a:lnTo>
                  <a:pt x="7345" y="503733"/>
                </a:lnTo>
                <a:lnTo>
                  <a:pt x="27376" y="533449"/>
                </a:lnTo>
                <a:lnTo>
                  <a:pt x="57087" y="553484"/>
                </a:lnTo>
                <a:lnTo>
                  <a:pt x="93472" y="560832"/>
                </a:lnTo>
                <a:lnTo>
                  <a:pt x="10836656" y="560832"/>
                </a:lnTo>
                <a:lnTo>
                  <a:pt x="10873040" y="553484"/>
                </a:lnTo>
                <a:lnTo>
                  <a:pt x="10902751" y="533449"/>
                </a:lnTo>
                <a:lnTo>
                  <a:pt x="10922782" y="503733"/>
                </a:lnTo>
                <a:lnTo>
                  <a:pt x="10930128" y="467347"/>
                </a:lnTo>
                <a:lnTo>
                  <a:pt x="10930128" y="93472"/>
                </a:lnTo>
                <a:lnTo>
                  <a:pt x="10922782" y="57087"/>
                </a:lnTo>
                <a:lnTo>
                  <a:pt x="10902751" y="27376"/>
                </a:lnTo>
                <a:lnTo>
                  <a:pt x="10873040" y="7345"/>
                </a:lnTo>
                <a:lnTo>
                  <a:pt x="10836656" y="0"/>
                </a:lnTo>
                <a:close/>
              </a:path>
            </a:pathLst>
          </a:custGeom>
          <a:solidFill>
            <a:srgbClr val="A4A4A4"/>
          </a:solidFill>
        </p:spPr>
        <p:txBody>
          <a:bodyPr wrap="square" lIns="0" tIns="0" rIns="0" bIns="0" rtlCol="0"/>
          <a:lstStyle/>
          <a:p>
            <a:endParaRPr/>
          </a:p>
        </p:txBody>
      </p:sp>
      <p:sp>
        <p:nvSpPr>
          <p:cNvPr id="7" name="object 7"/>
          <p:cNvSpPr txBox="1"/>
          <p:nvPr/>
        </p:nvSpPr>
        <p:spPr>
          <a:xfrm>
            <a:off x="738239" y="2198381"/>
            <a:ext cx="7414259" cy="4072254"/>
          </a:xfrm>
          <a:prstGeom prst="rect">
            <a:avLst/>
          </a:prstGeom>
        </p:spPr>
        <p:txBody>
          <a:bodyPr vert="horz" wrap="square" lIns="0" tIns="158750" rIns="0" bIns="0" rtlCol="0">
            <a:spAutoFit/>
          </a:bodyPr>
          <a:lstStyle/>
          <a:p>
            <a:pPr marL="12700">
              <a:lnSpc>
                <a:spcPct val="100000"/>
              </a:lnSpc>
              <a:spcBef>
                <a:spcPts val="1250"/>
              </a:spcBef>
            </a:pPr>
            <a:r>
              <a:rPr sz="2400" b="1" spc="-55" dirty="0">
                <a:solidFill>
                  <a:srgbClr val="FFFFFF"/>
                </a:solidFill>
                <a:latin typeface="Arial"/>
                <a:cs typeface="Arial"/>
              </a:rPr>
              <a:t>OSHA’s</a:t>
            </a:r>
            <a:r>
              <a:rPr sz="2400" b="1" spc="55" dirty="0">
                <a:solidFill>
                  <a:srgbClr val="FFFFFF"/>
                </a:solidFill>
                <a:latin typeface="Arial"/>
                <a:cs typeface="Arial"/>
              </a:rPr>
              <a:t> </a:t>
            </a:r>
            <a:r>
              <a:rPr sz="2400" b="1" dirty="0">
                <a:solidFill>
                  <a:srgbClr val="FFFFFF"/>
                </a:solidFill>
                <a:latin typeface="Arial"/>
                <a:cs typeface="Arial"/>
              </a:rPr>
              <a:t>Fatal</a:t>
            </a:r>
            <a:r>
              <a:rPr sz="2400" b="1" spc="-40" dirty="0">
                <a:solidFill>
                  <a:srgbClr val="FFFFFF"/>
                </a:solidFill>
                <a:latin typeface="Arial"/>
                <a:cs typeface="Arial"/>
              </a:rPr>
              <a:t> </a:t>
            </a:r>
            <a:r>
              <a:rPr sz="2400" b="1" spc="-5" dirty="0">
                <a:solidFill>
                  <a:srgbClr val="FFFFFF"/>
                </a:solidFill>
                <a:latin typeface="Arial"/>
                <a:cs typeface="Arial"/>
              </a:rPr>
              <a:t>Four:</a:t>
            </a:r>
            <a:endParaRPr sz="2400">
              <a:latin typeface="Arial"/>
              <a:cs typeface="Arial"/>
            </a:endParaRPr>
          </a:p>
          <a:p>
            <a:pPr marL="411480" indent="-171450">
              <a:lnSpc>
                <a:spcPct val="100000"/>
              </a:lnSpc>
              <a:spcBef>
                <a:spcPts val="905"/>
              </a:spcBef>
              <a:buChar char="•"/>
              <a:tabLst>
                <a:tab pos="412115" algn="l"/>
              </a:tabLst>
            </a:pPr>
            <a:r>
              <a:rPr sz="1900" dirty="0">
                <a:latin typeface="Arial"/>
                <a:cs typeface="Arial"/>
              </a:rPr>
              <a:t>Falls</a:t>
            </a:r>
            <a:r>
              <a:rPr sz="1900" spc="-20" dirty="0">
                <a:latin typeface="Arial"/>
                <a:cs typeface="Arial"/>
              </a:rPr>
              <a:t> </a:t>
            </a:r>
            <a:r>
              <a:rPr sz="1900" spc="-5" dirty="0">
                <a:latin typeface="Arial"/>
                <a:cs typeface="Arial"/>
              </a:rPr>
              <a:t>(car</a:t>
            </a:r>
            <a:r>
              <a:rPr sz="1900" spc="-10" dirty="0">
                <a:latin typeface="Arial"/>
                <a:cs typeface="Arial"/>
              </a:rPr>
              <a:t> </a:t>
            </a:r>
            <a:r>
              <a:rPr sz="1900" dirty="0">
                <a:latin typeface="Arial"/>
                <a:cs typeface="Arial"/>
              </a:rPr>
              <a:t>tops, </a:t>
            </a:r>
            <a:r>
              <a:rPr sz="1900" spc="-5" dirty="0">
                <a:latin typeface="Arial"/>
                <a:cs typeface="Arial"/>
              </a:rPr>
              <a:t>entrances, </a:t>
            </a:r>
            <a:r>
              <a:rPr sz="1900" dirty="0">
                <a:latin typeface="Arial"/>
                <a:cs typeface="Arial"/>
              </a:rPr>
              <a:t>leading</a:t>
            </a:r>
            <a:r>
              <a:rPr sz="1900" spc="-25" dirty="0">
                <a:latin typeface="Arial"/>
                <a:cs typeface="Arial"/>
              </a:rPr>
              <a:t> </a:t>
            </a:r>
            <a:r>
              <a:rPr sz="1900" spc="-5" dirty="0">
                <a:latin typeface="Arial"/>
                <a:cs typeface="Arial"/>
              </a:rPr>
              <a:t>edges)</a:t>
            </a:r>
            <a:endParaRPr sz="1900">
              <a:latin typeface="Arial"/>
              <a:cs typeface="Arial"/>
            </a:endParaRPr>
          </a:p>
          <a:p>
            <a:pPr marL="411480" indent="-171450">
              <a:lnSpc>
                <a:spcPct val="100000"/>
              </a:lnSpc>
              <a:spcBef>
                <a:spcPts val="120"/>
              </a:spcBef>
              <a:buChar char="•"/>
              <a:tabLst>
                <a:tab pos="412115" algn="l"/>
              </a:tabLst>
            </a:pPr>
            <a:r>
              <a:rPr sz="1900" dirty="0">
                <a:latin typeface="Arial"/>
                <a:cs typeface="Arial"/>
              </a:rPr>
              <a:t>Electrocution</a:t>
            </a:r>
            <a:endParaRPr sz="1900">
              <a:latin typeface="Arial"/>
              <a:cs typeface="Arial"/>
            </a:endParaRPr>
          </a:p>
          <a:p>
            <a:pPr marL="411480" indent="-171450">
              <a:lnSpc>
                <a:spcPct val="100000"/>
              </a:lnSpc>
              <a:spcBef>
                <a:spcPts val="120"/>
              </a:spcBef>
              <a:buChar char="•"/>
              <a:tabLst>
                <a:tab pos="412115" algn="l"/>
              </a:tabLst>
            </a:pPr>
            <a:r>
              <a:rPr sz="1900" spc="-5" dirty="0">
                <a:latin typeface="Arial"/>
                <a:cs typeface="Arial"/>
              </a:rPr>
              <a:t>Caught</a:t>
            </a:r>
            <a:r>
              <a:rPr sz="1900" spc="5" dirty="0">
                <a:latin typeface="Arial"/>
                <a:cs typeface="Arial"/>
              </a:rPr>
              <a:t> </a:t>
            </a:r>
            <a:r>
              <a:rPr sz="1900" spc="-5" dirty="0">
                <a:latin typeface="Arial"/>
                <a:cs typeface="Arial"/>
              </a:rPr>
              <a:t>in/between</a:t>
            </a:r>
            <a:r>
              <a:rPr sz="1900" spc="5" dirty="0">
                <a:latin typeface="Arial"/>
                <a:cs typeface="Arial"/>
              </a:rPr>
              <a:t> </a:t>
            </a:r>
            <a:r>
              <a:rPr sz="1900" spc="-5" dirty="0">
                <a:latin typeface="Arial"/>
                <a:cs typeface="Arial"/>
              </a:rPr>
              <a:t>objects</a:t>
            </a:r>
            <a:r>
              <a:rPr sz="1900" spc="20" dirty="0">
                <a:latin typeface="Arial"/>
                <a:cs typeface="Arial"/>
              </a:rPr>
              <a:t> </a:t>
            </a:r>
            <a:r>
              <a:rPr sz="1900" spc="-5" dirty="0">
                <a:latin typeface="Arial"/>
                <a:cs typeface="Arial"/>
              </a:rPr>
              <a:t>(elevator</a:t>
            </a:r>
            <a:r>
              <a:rPr sz="1900" spc="20" dirty="0">
                <a:latin typeface="Arial"/>
                <a:cs typeface="Arial"/>
              </a:rPr>
              <a:t> </a:t>
            </a:r>
            <a:r>
              <a:rPr sz="1900" dirty="0">
                <a:latin typeface="Arial"/>
                <a:cs typeface="Arial"/>
              </a:rPr>
              <a:t>pits,</a:t>
            </a:r>
            <a:r>
              <a:rPr sz="1900" spc="-10" dirty="0">
                <a:latin typeface="Arial"/>
                <a:cs typeface="Arial"/>
              </a:rPr>
              <a:t> </a:t>
            </a:r>
            <a:r>
              <a:rPr sz="1900" spc="-5" dirty="0">
                <a:latin typeface="Arial"/>
                <a:cs typeface="Arial"/>
              </a:rPr>
              <a:t>hoistways,</a:t>
            </a:r>
            <a:r>
              <a:rPr sz="1900" spc="5" dirty="0">
                <a:latin typeface="Arial"/>
                <a:cs typeface="Arial"/>
              </a:rPr>
              <a:t> </a:t>
            </a:r>
            <a:r>
              <a:rPr sz="1900" dirty="0">
                <a:latin typeface="Arial"/>
                <a:cs typeface="Arial"/>
              </a:rPr>
              <a:t>pinch</a:t>
            </a:r>
            <a:r>
              <a:rPr sz="1900" spc="-20" dirty="0">
                <a:latin typeface="Arial"/>
                <a:cs typeface="Arial"/>
              </a:rPr>
              <a:t> </a:t>
            </a:r>
            <a:r>
              <a:rPr sz="1900" dirty="0">
                <a:latin typeface="Arial"/>
                <a:cs typeface="Arial"/>
              </a:rPr>
              <a:t>points)</a:t>
            </a:r>
            <a:endParaRPr sz="1900">
              <a:latin typeface="Arial"/>
              <a:cs typeface="Arial"/>
            </a:endParaRPr>
          </a:p>
          <a:p>
            <a:pPr marL="411480" indent="-171450">
              <a:lnSpc>
                <a:spcPct val="100000"/>
              </a:lnSpc>
              <a:spcBef>
                <a:spcPts val="140"/>
              </a:spcBef>
              <a:buChar char="•"/>
              <a:tabLst>
                <a:tab pos="412115" algn="l"/>
              </a:tabLst>
            </a:pPr>
            <a:r>
              <a:rPr sz="1900" spc="-5" dirty="0">
                <a:latin typeface="Arial"/>
                <a:cs typeface="Arial"/>
              </a:rPr>
              <a:t>Getting</a:t>
            </a:r>
            <a:r>
              <a:rPr sz="1900" spc="5" dirty="0">
                <a:latin typeface="Arial"/>
                <a:cs typeface="Arial"/>
              </a:rPr>
              <a:t> </a:t>
            </a:r>
            <a:r>
              <a:rPr sz="1900" spc="-5" dirty="0">
                <a:latin typeface="Arial"/>
                <a:cs typeface="Arial"/>
              </a:rPr>
              <a:t>struck</a:t>
            </a:r>
            <a:r>
              <a:rPr sz="1900" spc="-10" dirty="0">
                <a:latin typeface="Arial"/>
                <a:cs typeface="Arial"/>
              </a:rPr>
              <a:t> </a:t>
            </a:r>
            <a:r>
              <a:rPr sz="1900" spc="-5" dirty="0">
                <a:latin typeface="Arial"/>
                <a:cs typeface="Arial"/>
              </a:rPr>
              <a:t>by</a:t>
            </a:r>
            <a:r>
              <a:rPr sz="1900" spc="20" dirty="0">
                <a:latin typeface="Arial"/>
                <a:cs typeface="Arial"/>
              </a:rPr>
              <a:t> </a:t>
            </a:r>
            <a:r>
              <a:rPr sz="1900" spc="-5" dirty="0">
                <a:latin typeface="Arial"/>
                <a:cs typeface="Arial"/>
              </a:rPr>
              <a:t>an</a:t>
            </a:r>
            <a:r>
              <a:rPr sz="1900" spc="10" dirty="0">
                <a:latin typeface="Arial"/>
                <a:cs typeface="Arial"/>
              </a:rPr>
              <a:t> </a:t>
            </a:r>
            <a:r>
              <a:rPr sz="1900" spc="-5" dirty="0">
                <a:latin typeface="Arial"/>
                <a:cs typeface="Arial"/>
              </a:rPr>
              <a:t>object</a:t>
            </a:r>
            <a:r>
              <a:rPr sz="1900" spc="5" dirty="0">
                <a:latin typeface="Arial"/>
                <a:cs typeface="Arial"/>
              </a:rPr>
              <a:t> </a:t>
            </a:r>
            <a:r>
              <a:rPr sz="1900" spc="-5" dirty="0">
                <a:latin typeface="Arial"/>
                <a:cs typeface="Arial"/>
              </a:rPr>
              <a:t>(vehicles,</a:t>
            </a:r>
            <a:r>
              <a:rPr sz="1900" spc="10" dirty="0">
                <a:latin typeface="Arial"/>
                <a:cs typeface="Arial"/>
              </a:rPr>
              <a:t> </a:t>
            </a:r>
            <a:r>
              <a:rPr sz="1900" spc="5" dirty="0">
                <a:latin typeface="Arial"/>
                <a:cs typeface="Arial"/>
              </a:rPr>
              <a:t>falling</a:t>
            </a:r>
            <a:r>
              <a:rPr sz="1900" spc="-70" dirty="0">
                <a:latin typeface="Arial"/>
                <a:cs typeface="Arial"/>
              </a:rPr>
              <a:t> </a:t>
            </a:r>
            <a:r>
              <a:rPr sz="1900" spc="-5" dirty="0">
                <a:latin typeface="Arial"/>
                <a:cs typeface="Arial"/>
              </a:rPr>
              <a:t>objects)</a:t>
            </a:r>
            <a:endParaRPr sz="1900">
              <a:latin typeface="Arial"/>
              <a:cs typeface="Arial"/>
            </a:endParaRPr>
          </a:p>
          <a:p>
            <a:pPr marL="12700">
              <a:lnSpc>
                <a:spcPct val="100000"/>
              </a:lnSpc>
              <a:spcBef>
                <a:spcPts val="915"/>
              </a:spcBef>
            </a:pPr>
            <a:r>
              <a:rPr sz="2400" spc="-5" dirty="0">
                <a:solidFill>
                  <a:srgbClr val="FFFFFF"/>
                </a:solidFill>
                <a:latin typeface="Arial"/>
                <a:cs typeface="Arial"/>
              </a:rPr>
              <a:t>Do</a:t>
            </a:r>
            <a:r>
              <a:rPr sz="2400" spc="5" dirty="0">
                <a:solidFill>
                  <a:srgbClr val="FFFFFF"/>
                </a:solidFill>
                <a:latin typeface="Arial"/>
                <a:cs typeface="Arial"/>
              </a:rPr>
              <a:t> </a:t>
            </a:r>
            <a:r>
              <a:rPr sz="2400" dirty="0">
                <a:solidFill>
                  <a:srgbClr val="FFFFFF"/>
                </a:solidFill>
                <a:latin typeface="Arial"/>
                <a:cs typeface="Arial"/>
              </a:rPr>
              <a:t>not</a:t>
            </a:r>
            <a:r>
              <a:rPr sz="2400" spc="-40" dirty="0">
                <a:solidFill>
                  <a:srgbClr val="FFFFFF"/>
                </a:solidFill>
                <a:latin typeface="Arial"/>
                <a:cs typeface="Arial"/>
              </a:rPr>
              <a:t> </a:t>
            </a:r>
            <a:r>
              <a:rPr sz="2400" dirty="0">
                <a:solidFill>
                  <a:srgbClr val="FFFFFF"/>
                </a:solidFill>
                <a:latin typeface="Arial"/>
                <a:cs typeface="Arial"/>
              </a:rPr>
              <a:t>enter</a:t>
            </a:r>
            <a:r>
              <a:rPr sz="2400" spc="-35" dirty="0">
                <a:solidFill>
                  <a:srgbClr val="FFFFFF"/>
                </a:solidFill>
                <a:latin typeface="Arial"/>
                <a:cs typeface="Arial"/>
              </a:rPr>
              <a:t> </a:t>
            </a:r>
            <a:r>
              <a:rPr sz="2400" spc="-5" dirty="0">
                <a:solidFill>
                  <a:srgbClr val="FFFFFF"/>
                </a:solidFill>
                <a:latin typeface="Arial"/>
                <a:cs typeface="Arial"/>
              </a:rPr>
              <a:t>restricted</a:t>
            </a:r>
            <a:r>
              <a:rPr sz="2400" spc="-10" dirty="0">
                <a:solidFill>
                  <a:srgbClr val="FFFFFF"/>
                </a:solidFill>
                <a:latin typeface="Arial"/>
                <a:cs typeface="Arial"/>
              </a:rPr>
              <a:t> </a:t>
            </a:r>
            <a:r>
              <a:rPr sz="2400" dirty="0">
                <a:solidFill>
                  <a:srgbClr val="FFFFFF"/>
                </a:solidFill>
                <a:latin typeface="Arial"/>
                <a:cs typeface="Arial"/>
              </a:rPr>
              <a:t>areas</a:t>
            </a:r>
            <a:r>
              <a:rPr sz="2400" spc="-25" dirty="0">
                <a:solidFill>
                  <a:srgbClr val="FFFFFF"/>
                </a:solidFill>
                <a:latin typeface="Arial"/>
                <a:cs typeface="Arial"/>
              </a:rPr>
              <a:t> </a:t>
            </a:r>
            <a:r>
              <a:rPr sz="2400" spc="-5" dirty="0">
                <a:solidFill>
                  <a:srgbClr val="FFFFFF"/>
                </a:solidFill>
                <a:latin typeface="Arial"/>
                <a:cs typeface="Arial"/>
              </a:rPr>
              <a:t>without</a:t>
            </a:r>
            <a:r>
              <a:rPr sz="2400" spc="5" dirty="0">
                <a:solidFill>
                  <a:srgbClr val="FFFFFF"/>
                </a:solidFill>
                <a:latin typeface="Arial"/>
                <a:cs typeface="Arial"/>
              </a:rPr>
              <a:t> </a:t>
            </a:r>
            <a:r>
              <a:rPr sz="2400" dirty="0">
                <a:solidFill>
                  <a:srgbClr val="FFFFFF"/>
                </a:solidFill>
                <a:latin typeface="Arial"/>
                <a:cs typeface="Arial"/>
              </a:rPr>
              <a:t>permission</a:t>
            </a:r>
            <a:endParaRPr sz="2400">
              <a:latin typeface="Arial"/>
              <a:cs typeface="Arial"/>
            </a:endParaRPr>
          </a:p>
          <a:p>
            <a:pPr marL="12700" marR="612140">
              <a:lnSpc>
                <a:spcPct val="172400"/>
              </a:lnSpc>
            </a:pPr>
            <a:r>
              <a:rPr sz="2400" dirty="0">
                <a:solidFill>
                  <a:srgbClr val="FFFFFF"/>
                </a:solidFill>
                <a:latin typeface="Arial"/>
                <a:cs typeface="Arial"/>
              </a:rPr>
              <a:t>Ensure</a:t>
            </a:r>
            <a:r>
              <a:rPr sz="2400" spc="-20" dirty="0">
                <a:solidFill>
                  <a:srgbClr val="FFFFFF"/>
                </a:solidFill>
                <a:latin typeface="Arial"/>
                <a:cs typeface="Arial"/>
              </a:rPr>
              <a:t> </a:t>
            </a:r>
            <a:r>
              <a:rPr sz="2400" spc="-10" dirty="0">
                <a:solidFill>
                  <a:srgbClr val="FFFFFF"/>
                </a:solidFill>
                <a:latin typeface="Arial"/>
                <a:cs typeface="Arial"/>
              </a:rPr>
              <a:t>work</a:t>
            </a:r>
            <a:r>
              <a:rPr sz="2400" spc="20" dirty="0">
                <a:solidFill>
                  <a:srgbClr val="FFFFFF"/>
                </a:solidFill>
                <a:latin typeface="Arial"/>
                <a:cs typeface="Arial"/>
              </a:rPr>
              <a:t> </a:t>
            </a:r>
            <a:r>
              <a:rPr sz="2400" dirty="0">
                <a:solidFill>
                  <a:srgbClr val="FFFFFF"/>
                </a:solidFill>
                <a:latin typeface="Arial"/>
                <a:cs typeface="Arial"/>
              </a:rPr>
              <a:t>has</a:t>
            </a:r>
            <a:r>
              <a:rPr sz="2400" spc="-25" dirty="0">
                <a:solidFill>
                  <a:srgbClr val="FFFFFF"/>
                </a:solidFill>
                <a:latin typeface="Arial"/>
                <a:cs typeface="Arial"/>
              </a:rPr>
              <a:t> </a:t>
            </a:r>
            <a:r>
              <a:rPr sz="2400" dirty="0">
                <a:solidFill>
                  <a:srgbClr val="FFFFFF"/>
                </a:solidFill>
                <a:latin typeface="Arial"/>
                <a:cs typeface="Arial"/>
              </a:rPr>
              <a:t>stopped</a:t>
            </a:r>
            <a:r>
              <a:rPr sz="2400" spc="-70" dirty="0">
                <a:solidFill>
                  <a:srgbClr val="FFFFFF"/>
                </a:solidFill>
                <a:latin typeface="Arial"/>
                <a:cs typeface="Arial"/>
              </a:rPr>
              <a:t> </a:t>
            </a:r>
            <a:r>
              <a:rPr sz="2400" spc="5" dirty="0">
                <a:solidFill>
                  <a:srgbClr val="FFFFFF"/>
                </a:solidFill>
                <a:latin typeface="Arial"/>
                <a:cs typeface="Arial"/>
              </a:rPr>
              <a:t>before</a:t>
            </a:r>
            <a:r>
              <a:rPr sz="2400" spc="-40" dirty="0">
                <a:solidFill>
                  <a:srgbClr val="FFFFFF"/>
                </a:solidFill>
                <a:latin typeface="Arial"/>
                <a:cs typeface="Arial"/>
              </a:rPr>
              <a:t> </a:t>
            </a:r>
            <a:r>
              <a:rPr sz="2400" dirty="0">
                <a:solidFill>
                  <a:srgbClr val="FFFFFF"/>
                </a:solidFill>
                <a:latin typeface="Arial"/>
                <a:cs typeface="Arial"/>
              </a:rPr>
              <a:t>entering</a:t>
            </a:r>
            <a:r>
              <a:rPr sz="2400" spc="-40" dirty="0">
                <a:solidFill>
                  <a:srgbClr val="FFFFFF"/>
                </a:solidFill>
                <a:latin typeface="Arial"/>
                <a:cs typeface="Arial"/>
              </a:rPr>
              <a:t> </a:t>
            </a:r>
            <a:r>
              <a:rPr sz="2400" dirty="0">
                <a:solidFill>
                  <a:srgbClr val="FFFFFF"/>
                </a:solidFill>
                <a:latin typeface="Arial"/>
                <a:cs typeface="Arial"/>
              </a:rPr>
              <a:t>an</a:t>
            </a:r>
            <a:r>
              <a:rPr sz="2400" spc="-15" dirty="0">
                <a:solidFill>
                  <a:srgbClr val="FFFFFF"/>
                </a:solidFill>
                <a:latin typeface="Arial"/>
                <a:cs typeface="Arial"/>
              </a:rPr>
              <a:t> </a:t>
            </a:r>
            <a:r>
              <a:rPr sz="2400" dirty="0">
                <a:solidFill>
                  <a:srgbClr val="FFFFFF"/>
                </a:solidFill>
                <a:latin typeface="Arial"/>
                <a:cs typeface="Arial"/>
              </a:rPr>
              <a:t>area. </a:t>
            </a:r>
            <a:r>
              <a:rPr sz="2400" spc="-655" dirty="0">
                <a:solidFill>
                  <a:srgbClr val="FFFFFF"/>
                </a:solidFill>
                <a:latin typeface="Arial"/>
                <a:cs typeface="Arial"/>
              </a:rPr>
              <a:t> </a:t>
            </a:r>
            <a:r>
              <a:rPr sz="2400" spc="-5" dirty="0">
                <a:solidFill>
                  <a:srgbClr val="FFFFFF"/>
                </a:solidFill>
                <a:latin typeface="Arial"/>
                <a:cs typeface="Arial"/>
              </a:rPr>
              <a:t>Do</a:t>
            </a:r>
            <a:r>
              <a:rPr sz="2400" spc="5" dirty="0">
                <a:solidFill>
                  <a:srgbClr val="FFFFFF"/>
                </a:solidFill>
                <a:latin typeface="Arial"/>
                <a:cs typeface="Arial"/>
              </a:rPr>
              <a:t> </a:t>
            </a:r>
            <a:r>
              <a:rPr sz="2400" dirty="0">
                <a:solidFill>
                  <a:srgbClr val="FFFFFF"/>
                </a:solidFill>
                <a:latin typeface="Arial"/>
                <a:cs typeface="Arial"/>
              </a:rPr>
              <a:t>not</a:t>
            </a:r>
            <a:r>
              <a:rPr sz="2400" spc="-40" dirty="0">
                <a:solidFill>
                  <a:srgbClr val="FFFFFF"/>
                </a:solidFill>
                <a:latin typeface="Arial"/>
                <a:cs typeface="Arial"/>
              </a:rPr>
              <a:t> </a:t>
            </a:r>
            <a:r>
              <a:rPr sz="2400" spc="-10" dirty="0">
                <a:solidFill>
                  <a:srgbClr val="FFFFFF"/>
                </a:solidFill>
                <a:latin typeface="Arial"/>
                <a:cs typeface="Arial"/>
              </a:rPr>
              <a:t>work</a:t>
            </a:r>
            <a:r>
              <a:rPr sz="2400" spc="25" dirty="0">
                <a:solidFill>
                  <a:srgbClr val="FFFFFF"/>
                </a:solidFill>
                <a:latin typeface="Arial"/>
                <a:cs typeface="Arial"/>
              </a:rPr>
              <a:t> </a:t>
            </a:r>
            <a:r>
              <a:rPr sz="2400" dirty="0">
                <a:solidFill>
                  <a:srgbClr val="FFFFFF"/>
                </a:solidFill>
                <a:latin typeface="Arial"/>
                <a:cs typeface="Arial"/>
              </a:rPr>
              <a:t>under</a:t>
            </a:r>
            <a:r>
              <a:rPr sz="2400" spc="-30" dirty="0">
                <a:solidFill>
                  <a:srgbClr val="FFFFFF"/>
                </a:solidFill>
                <a:latin typeface="Arial"/>
                <a:cs typeface="Arial"/>
              </a:rPr>
              <a:t> </a:t>
            </a:r>
            <a:r>
              <a:rPr sz="2400" dirty="0">
                <a:solidFill>
                  <a:srgbClr val="FFFFFF"/>
                </a:solidFill>
                <a:latin typeface="Arial"/>
                <a:cs typeface="Arial"/>
              </a:rPr>
              <a:t>suspended</a:t>
            </a:r>
            <a:r>
              <a:rPr sz="2400" spc="-65" dirty="0">
                <a:solidFill>
                  <a:srgbClr val="FFFFFF"/>
                </a:solidFill>
                <a:latin typeface="Arial"/>
                <a:cs typeface="Arial"/>
              </a:rPr>
              <a:t> </a:t>
            </a:r>
            <a:r>
              <a:rPr sz="2400" dirty="0">
                <a:solidFill>
                  <a:srgbClr val="FFFFFF"/>
                </a:solidFill>
                <a:latin typeface="Arial"/>
                <a:cs typeface="Arial"/>
              </a:rPr>
              <a:t>loads</a:t>
            </a:r>
            <a:endParaRPr sz="2400">
              <a:latin typeface="Arial"/>
              <a:cs typeface="Arial"/>
            </a:endParaRPr>
          </a:p>
          <a:p>
            <a:pPr marL="609600" lvl="1" indent="-287655">
              <a:lnSpc>
                <a:spcPct val="100000"/>
              </a:lnSpc>
              <a:spcBef>
                <a:spcPts val="1540"/>
              </a:spcBef>
              <a:buChar char="•"/>
              <a:tabLst>
                <a:tab pos="608965" algn="l"/>
                <a:tab pos="610235" algn="l"/>
              </a:tabLst>
            </a:pPr>
            <a:r>
              <a:rPr sz="1800" spc="10" dirty="0">
                <a:latin typeface="Arial"/>
                <a:cs typeface="Arial"/>
              </a:rPr>
              <a:t>We</a:t>
            </a:r>
            <a:r>
              <a:rPr sz="1800" spc="-65" dirty="0">
                <a:latin typeface="Arial"/>
                <a:cs typeface="Arial"/>
              </a:rPr>
              <a:t> </a:t>
            </a:r>
            <a:r>
              <a:rPr sz="1800" spc="-5" dirty="0">
                <a:latin typeface="Arial"/>
                <a:cs typeface="Arial"/>
              </a:rPr>
              <a:t>will</a:t>
            </a:r>
            <a:r>
              <a:rPr sz="1800" spc="15" dirty="0">
                <a:latin typeface="Arial"/>
                <a:cs typeface="Arial"/>
              </a:rPr>
              <a:t> </a:t>
            </a:r>
            <a:r>
              <a:rPr sz="1800" dirty="0">
                <a:latin typeface="Arial"/>
                <a:cs typeface="Arial"/>
              </a:rPr>
              <a:t>cover</a:t>
            </a:r>
            <a:r>
              <a:rPr sz="1800" spc="-15" dirty="0">
                <a:latin typeface="Arial"/>
                <a:cs typeface="Arial"/>
              </a:rPr>
              <a:t> </a:t>
            </a:r>
            <a:r>
              <a:rPr sz="1800" dirty="0">
                <a:latin typeface="Arial"/>
                <a:cs typeface="Arial"/>
              </a:rPr>
              <a:t>more</a:t>
            </a:r>
            <a:r>
              <a:rPr sz="1800" spc="-15" dirty="0">
                <a:latin typeface="Arial"/>
                <a:cs typeface="Arial"/>
              </a:rPr>
              <a:t> </a:t>
            </a:r>
            <a:r>
              <a:rPr sz="1800" dirty="0">
                <a:latin typeface="Arial"/>
                <a:cs typeface="Arial"/>
              </a:rPr>
              <a:t>on</a:t>
            </a:r>
            <a:r>
              <a:rPr sz="1800" spc="-10" dirty="0">
                <a:latin typeface="Arial"/>
                <a:cs typeface="Arial"/>
              </a:rPr>
              <a:t> </a:t>
            </a:r>
            <a:r>
              <a:rPr sz="1800" dirty="0">
                <a:latin typeface="Arial"/>
                <a:cs typeface="Arial"/>
              </a:rPr>
              <a:t>these</a:t>
            </a:r>
            <a:r>
              <a:rPr sz="1800" spc="-35" dirty="0">
                <a:latin typeface="Arial"/>
                <a:cs typeface="Arial"/>
              </a:rPr>
              <a:t> </a:t>
            </a:r>
            <a:r>
              <a:rPr sz="1800" dirty="0">
                <a:latin typeface="Arial"/>
                <a:cs typeface="Arial"/>
              </a:rPr>
              <a:t>topics</a:t>
            </a:r>
            <a:r>
              <a:rPr sz="1800" spc="-35" dirty="0">
                <a:latin typeface="Arial"/>
                <a:cs typeface="Arial"/>
              </a:rPr>
              <a:t> </a:t>
            </a:r>
            <a:r>
              <a:rPr sz="1800" dirty="0">
                <a:latin typeface="Arial"/>
                <a:cs typeface="Arial"/>
              </a:rPr>
              <a:t>in</a:t>
            </a:r>
            <a:r>
              <a:rPr sz="1800" spc="-10" dirty="0">
                <a:latin typeface="Arial"/>
                <a:cs typeface="Arial"/>
              </a:rPr>
              <a:t> </a:t>
            </a:r>
            <a:r>
              <a:rPr sz="1800" spc="-5" dirty="0">
                <a:latin typeface="Arial"/>
                <a:cs typeface="Arial"/>
              </a:rPr>
              <a:t>your</a:t>
            </a:r>
            <a:r>
              <a:rPr sz="1800" spc="5" dirty="0">
                <a:latin typeface="Arial"/>
                <a:cs typeface="Arial"/>
              </a:rPr>
              <a:t> </a:t>
            </a:r>
            <a:r>
              <a:rPr sz="1800" dirty="0">
                <a:latin typeface="Arial"/>
                <a:cs typeface="Arial"/>
              </a:rPr>
              <a:t>orientation</a:t>
            </a:r>
            <a:endParaRPr sz="180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4925">
              <a:lnSpc>
                <a:spcPct val="100000"/>
              </a:lnSpc>
            </a:pPr>
            <a:fld id="{81D60167-4931-47E6-BA6A-407CBD079E47}" type="slidenum">
              <a:rPr dirty="0"/>
              <a:t>6</a:t>
            </a:fld>
            <a:endParaRPr dirty="0"/>
          </a:p>
        </p:txBody>
      </p:sp>
      <p:pic>
        <p:nvPicPr>
          <p:cNvPr id="9" name="Picture 8">
            <a:extLst>
              <a:ext uri="{FF2B5EF4-FFF2-40B4-BE49-F238E27FC236}">
                <a16:creationId xmlns:a16="http://schemas.microsoft.com/office/drawing/2014/main" id="{2DB790A4-2925-4B6B-BC6E-50FD4C5F941A}"/>
              </a:ext>
            </a:extLst>
          </p:cNvPr>
          <p:cNvPicPr>
            <a:picLocks noChangeAspect="1"/>
          </p:cNvPicPr>
          <p:nvPr/>
        </p:nvPicPr>
        <p:blipFill>
          <a:blip r:embed="rId2"/>
          <a:stretch>
            <a:fillRect/>
          </a:stretch>
        </p:blipFill>
        <p:spPr>
          <a:xfrm>
            <a:off x="8077200" y="554012"/>
            <a:ext cx="2385638" cy="7006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815071" y="2538984"/>
            <a:ext cx="1295398" cy="880871"/>
          </a:xfrm>
          <a:prstGeom prst="rect">
            <a:avLst/>
          </a:prstGeom>
        </p:spPr>
      </p:pic>
      <p:pic>
        <p:nvPicPr>
          <p:cNvPr id="4" name="object 4"/>
          <p:cNvPicPr/>
          <p:nvPr/>
        </p:nvPicPr>
        <p:blipFill>
          <a:blip r:embed="rId3" cstate="print"/>
          <a:stretch>
            <a:fillRect/>
          </a:stretch>
        </p:blipFill>
        <p:spPr>
          <a:xfrm>
            <a:off x="3075432" y="2310383"/>
            <a:ext cx="1429511" cy="1286255"/>
          </a:xfrm>
          <a:prstGeom prst="rect">
            <a:avLst/>
          </a:prstGeom>
        </p:spPr>
      </p:pic>
      <p:sp>
        <p:nvSpPr>
          <p:cNvPr id="5" name="object 5"/>
          <p:cNvSpPr txBox="1"/>
          <p:nvPr/>
        </p:nvSpPr>
        <p:spPr>
          <a:xfrm>
            <a:off x="1764281" y="1707076"/>
            <a:ext cx="2189480" cy="1043305"/>
          </a:xfrm>
          <a:prstGeom prst="rect">
            <a:avLst/>
          </a:prstGeom>
        </p:spPr>
        <p:txBody>
          <a:bodyPr vert="horz" wrap="square" lIns="0" tIns="12065" rIns="0" bIns="0" rtlCol="0">
            <a:spAutoFit/>
          </a:bodyPr>
          <a:lstStyle/>
          <a:p>
            <a:pPr marL="405765" marR="5080" indent="-393700">
              <a:lnSpc>
                <a:spcPct val="119300"/>
              </a:lnSpc>
              <a:spcBef>
                <a:spcPts val="95"/>
              </a:spcBef>
            </a:pPr>
            <a:r>
              <a:rPr sz="2800" spc="5" dirty="0">
                <a:latin typeface="Times New Roman"/>
                <a:cs typeface="Times New Roman"/>
              </a:rPr>
              <a:t>More</a:t>
            </a:r>
            <a:r>
              <a:rPr sz="2800" spc="-85" dirty="0">
                <a:latin typeface="Times New Roman"/>
                <a:cs typeface="Times New Roman"/>
              </a:rPr>
              <a:t> </a:t>
            </a:r>
            <a:r>
              <a:rPr sz="2800" spc="-5" dirty="0">
                <a:latin typeface="Times New Roman"/>
                <a:cs typeface="Times New Roman"/>
              </a:rPr>
              <a:t>Effective </a:t>
            </a:r>
            <a:r>
              <a:rPr sz="2800" spc="-685" dirty="0">
                <a:latin typeface="Times New Roman"/>
                <a:cs typeface="Times New Roman"/>
              </a:rPr>
              <a:t> </a:t>
            </a:r>
            <a:r>
              <a:rPr sz="2800" spc="5" dirty="0">
                <a:latin typeface="Times New Roman"/>
                <a:cs typeface="Times New Roman"/>
              </a:rPr>
              <a:t>(best)</a:t>
            </a:r>
            <a:endParaRPr sz="2800">
              <a:latin typeface="Times New Roman"/>
              <a:cs typeface="Times New Roman"/>
            </a:endParaRPr>
          </a:p>
        </p:txBody>
      </p:sp>
      <p:sp>
        <p:nvSpPr>
          <p:cNvPr id="6" name="object 6"/>
          <p:cNvSpPr txBox="1"/>
          <p:nvPr/>
        </p:nvSpPr>
        <p:spPr>
          <a:xfrm>
            <a:off x="8542053" y="1707076"/>
            <a:ext cx="2189480" cy="1043305"/>
          </a:xfrm>
          <a:prstGeom prst="rect">
            <a:avLst/>
          </a:prstGeom>
        </p:spPr>
        <p:txBody>
          <a:bodyPr vert="horz" wrap="square" lIns="0" tIns="94615" rIns="0" bIns="0" rtlCol="0">
            <a:spAutoFit/>
          </a:bodyPr>
          <a:lstStyle/>
          <a:p>
            <a:pPr marL="12700">
              <a:lnSpc>
                <a:spcPct val="100000"/>
              </a:lnSpc>
              <a:spcBef>
                <a:spcPts val="745"/>
              </a:spcBef>
            </a:pPr>
            <a:r>
              <a:rPr sz="2800" dirty="0">
                <a:latin typeface="Times New Roman"/>
                <a:cs typeface="Times New Roman"/>
              </a:rPr>
              <a:t>Least</a:t>
            </a:r>
            <a:r>
              <a:rPr sz="2800" spc="-65" dirty="0">
                <a:latin typeface="Times New Roman"/>
                <a:cs typeface="Times New Roman"/>
              </a:rPr>
              <a:t> </a:t>
            </a:r>
            <a:r>
              <a:rPr sz="2800" spc="-5" dirty="0">
                <a:latin typeface="Times New Roman"/>
                <a:cs typeface="Times New Roman"/>
              </a:rPr>
              <a:t>Effective</a:t>
            </a:r>
            <a:endParaRPr sz="2800">
              <a:latin typeface="Times New Roman"/>
              <a:cs typeface="Times New Roman"/>
            </a:endParaRPr>
          </a:p>
          <a:p>
            <a:pPr marL="750570">
              <a:lnSpc>
                <a:spcPct val="100000"/>
              </a:lnSpc>
              <a:spcBef>
                <a:spcPts val="645"/>
              </a:spcBef>
            </a:pPr>
            <a:r>
              <a:rPr sz="2800" spc="5" dirty="0">
                <a:latin typeface="Times New Roman"/>
                <a:cs typeface="Times New Roman"/>
              </a:rPr>
              <a:t>(worst)</a:t>
            </a:r>
            <a:endParaRPr sz="2800">
              <a:latin typeface="Times New Roman"/>
              <a:cs typeface="Times New Roman"/>
            </a:endParaRPr>
          </a:p>
        </p:txBody>
      </p:sp>
      <p:grpSp>
        <p:nvGrpSpPr>
          <p:cNvPr id="7" name="object 7"/>
          <p:cNvGrpSpPr/>
          <p:nvPr/>
        </p:nvGrpSpPr>
        <p:grpSpPr>
          <a:xfrm>
            <a:off x="1696628" y="3643971"/>
            <a:ext cx="8799195" cy="186055"/>
            <a:chOff x="1696628" y="3643971"/>
            <a:chExt cx="8799195" cy="186055"/>
          </a:xfrm>
        </p:grpSpPr>
        <p:sp>
          <p:nvSpPr>
            <p:cNvPr id="8" name="object 8"/>
            <p:cNvSpPr/>
            <p:nvPr/>
          </p:nvSpPr>
          <p:spPr>
            <a:xfrm>
              <a:off x="1717262" y="3736848"/>
              <a:ext cx="8757920" cy="0"/>
            </a:xfrm>
            <a:custGeom>
              <a:avLst/>
              <a:gdLst/>
              <a:ahLst/>
              <a:cxnLst/>
              <a:rect l="l" t="t" r="r" b="b"/>
              <a:pathLst>
                <a:path w="8757920">
                  <a:moveTo>
                    <a:pt x="0" y="0"/>
                  </a:moveTo>
                  <a:lnTo>
                    <a:pt x="8757475" y="0"/>
                  </a:lnTo>
                </a:path>
              </a:pathLst>
            </a:custGeom>
            <a:ln w="41275">
              <a:solidFill>
                <a:srgbClr val="4471C4"/>
              </a:solidFill>
            </a:ln>
          </p:spPr>
          <p:txBody>
            <a:bodyPr wrap="square" lIns="0" tIns="0" rIns="0" bIns="0" rtlCol="0"/>
            <a:lstStyle/>
            <a:p>
              <a:endParaRPr/>
            </a:p>
          </p:txBody>
        </p:sp>
        <p:sp>
          <p:nvSpPr>
            <p:cNvPr id="9" name="object 9"/>
            <p:cNvSpPr/>
            <p:nvPr/>
          </p:nvSpPr>
          <p:spPr>
            <a:xfrm>
              <a:off x="10350904" y="3664610"/>
              <a:ext cx="124460" cy="144780"/>
            </a:xfrm>
            <a:custGeom>
              <a:avLst/>
              <a:gdLst/>
              <a:ahLst/>
              <a:cxnLst/>
              <a:rect l="l" t="t" r="r" b="b"/>
              <a:pathLst>
                <a:path w="124459" h="144779">
                  <a:moveTo>
                    <a:pt x="12" y="0"/>
                  </a:moveTo>
                  <a:lnTo>
                    <a:pt x="123837" y="72237"/>
                  </a:lnTo>
                  <a:lnTo>
                    <a:pt x="0" y="144462"/>
                  </a:lnTo>
                </a:path>
              </a:pathLst>
            </a:custGeom>
            <a:ln w="41275">
              <a:solidFill>
                <a:srgbClr val="4471C4"/>
              </a:solidFill>
            </a:ln>
          </p:spPr>
          <p:txBody>
            <a:bodyPr wrap="square" lIns="0" tIns="0" rIns="0" bIns="0" rtlCol="0"/>
            <a:lstStyle/>
            <a:p>
              <a:endParaRPr/>
            </a:p>
          </p:txBody>
        </p:sp>
        <p:sp>
          <p:nvSpPr>
            <p:cNvPr id="10" name="object 10"/>
            <p:cNvSpPr/>
            <p:nvPr/>
          </p:nvSpPr>
          <p:spPr>
            <a:xfrm>
              <a:off x="1717266" y="3664609"/>
              <a:ext cx="123825" cy="144780"/>
            </a:xfrm>
            <a:custGeom>
              <a:avLst/>
              <a:gdLst/>
              <a:ahLst/>
              <a:cxnLst/>
              <a:rect l="l" t="t" r="r" b="b"/>
              <a:pathLst>
                <a:path w="123825" h="144779">
                  <a:moveTo>
                    <a:pt x="123825" y="144462"/>
                  </a:moveTo>
                  <a:lnTo>
                    <a:pt x="0" y="72237"/>
                  </a:lnTo>
                  <a:lnTo>
                    <a:pt x="123812" y="0"/>
                  </a:lnTo>
                </a:path>
              </a:pathLst>
            </a:custGeom>
            <a:ln w="41275">
              <a:solidFill>
                <a:srgbClr val="4471C4"/>
              </a:solidFill>
            </a:ln>
          </p:spPr>
          <p:txBody>
            <a:bodyPr wrap="square" lIns="0" tIns="0" rIns="0" bIns="0" rtlCol="0"/>
            <a:lstStyle/>
            <a:p>
              <a:endParaRPr/>
            </a:p>
          </p:txBody>
        </p:sp>
      </p:grpSp>
      <p:grpSp>
        <p:nvGrpSpPr>
          <p:cNvPr id="11" name="object 11"/>
          <p:cNvGrpSpPr/>
          <p:nvPr/>
        </p:nvGrpSpPr>
        <p:grpSpPr>
          <a:xfrm>
            <a:off x="1746247" y="4048524"/>
            <a:ext cx="8590915" cy="2729865"/>
            <a:chOff x="1746247" y="4048524"/>
            <a:chExt cx="8590915" cy="2729865"/>
          </a:xfrm>
        </p:grpSpPr>
        <p:sp>
          <p:nvSpPr>
            <p:cNvPr id="12" name="object 12"/>
            <p:cNvSpPr/>
            <p:nvPr/>
          </p:nvSpPr>
          <p:spPr>
            <a:xfrm>
              <a:off x="1752600" y="4054868"/>
              <a:ext cx="8578215" cy="2704465"/>
            </a:xfrm>
            <a:custGeom>
              <a:avLst/>
              <a:gdLst/>
              <a:ahLst/>
              <a:cxnLst/>
              <a:rect l="l" t="t" r="r" b="b"/>
              <a:pathLst>
                <a:path w="8578215" h="2704465">
                  <a:moveTo>
                    <a:pt x="5146573" y="0"/>
                  </a:moveTo>
                  <a:lnTo>
                    <a:pt x="3431057" y="0"/>
                  </a:lnTo>
                  <a:lnTo>
                    <a:pt x="1715528" y="0"/>
                  </a:lnTo>
                  <a:lnTo>
                    <a:pt x="0" y="0"/>
                  </a:lnTo>
                  <a:lnTo>
                    <a:pt x="0" y="2704287"/>
                  </a:lnTo>
                  <a:lnTo>
                    <a:pt x="1715528" y="2704287"/>
                  </a:lnTo>
                  <a:lnTo>
                    <a:pt x="3431057" y="2704287"/>
                  </a:lnTo>
                  <a:lnTo>
                    <a:pt x="5146573" y="2704287"/>
                  </a:lnTo>
                  <a:lnTo>
                    <a:pt x="5146573" y="0"/>
                  </a:lnTo>
                  <a:close/>
                </a:path>
                <a:path w="8578215" h="2704465">
                  <a:moveTo>
                    <a:pt x="8577643" y="0"/>
                  </a:moveTo>
                  <a:lnTo>
                    <a:pt x="6862115" y="0"/>
                  </a:lnTo>
                  <a:lnTo>
                    <a:pt x="5146586" y="0"/>
                  </a:lnTo>
                  <a:lnTo>
                    <a:pt x="5146586" y="2704287"/>
                  </a:lnTo>
                  <a:lnTo>
                    <a:pt x="6862115" y="2704287"/>
                  </a:lnTo>
                  <a:lnTo>
                    <a:pt x="8577643" y="2704287"/>
                  </a:lnTo>
                  <a:lnTo>
                    <a:pt x="8577643" y="0"/>
                  </a:lnTo>
                  <a:close/>
                </a:path>
              </a:pathLst>
            </a:custGeom>
            <a:solidFill>
              <a:srgbClr val="F9F9F9"/>
            </a:solidFill>
          </p:spPr>
          <p:txBody>
            <a:bodyPr wrap="square" lIns="0" tIns="0" rIns="0" bIns="0" rtlCol="0"/>
            <a:lstStyle/>
            <a:p>
              <a:endParaRPr/>
            </a:p>
          </p:txBody>
        </p:sp>
        <p:sp>
          <p:nvSpPr>
            <p:cNvPr id="13" name="object 13"/>
            <p:cNvSpPr/>
            <p:nvPr/>
          </p:nvSpPr>
          <p:spPr>
            <a:xfrm>
              <a:off x="5183657" y="4048524"/>
              <a:ext cx="0" cy="2729865"/>
            </a:xfrm>
            <a:custGeom>
              <a:avLst/>
              <a:gdLst/>
              <a:ahLst/>
              <a:cxnLst/>
              <a:rect l="l" t="t" r="r" b="b"/>
              <a:pathLst>
                <a:path h="2729865">
                  <a:moveTo>
                    <a:pt x="0" y="0"/>
                  </a:moveTo>
                  <a:lnTo>
                    <a:pt x="0" y="2729674"/>
                  </a:lnTo>
                </a:path>
              </a:pathLst>
            </a:custGeom>
            <a:ln w="12700">
              <a:solidFill>
                <a:srgbClr val="FFFFFF"/>
              </a:solidFill>
            </a:ln>
          </p:spPr>
          <p:txBody>
            <a:bodyPr wrap="square" lIns="0" tIns="0" rIns="0" bIns="0" rtlCol="0"/>
            <a:lstStyle/>
            <a:p>
              <a:endParaRPr/>
            </a:p>
          </p:txBody>
        </p:sp>
        <p:sp>
          <p:nvSpPr>
            <p:cNvPr id="14" name="object 14"/>
            <p:cNvSpPr/>
            <p:nvPr/>
          </p:nvSpPr>
          <p:spPr>
            <a:xfrm>
              <a:off x="1752597" y="4048524"/>
              <a:ext cx="0" cy="2729865"/>
            </a:xfrm>
            <a:custGeom>
              <a:avLst/>
              <a:gdLst/>
              <a:ahLst/>
              <a:cxnLst/>
              <a:rect l="l" t="t" r="r" b="b"/>
              <a:pathLst>
                <a:path h="2729865">
                  <a:moveTo>
                    <a:pt x="0" y="0"/>
                  </a:moveTo>
                  <a:lnTo>
                    <a:pt x="0" y="2729674"/>
                  </a:lnTo>
                </a:path>
              </a:pathLst>
            </a:custGeom>
            <a:ln w="12700">
              <a:solidFill>
                <a:srgbClr val="FFFFFF"/>
              </a:solidFill>
            </a:ln>
          </p:spPr>
          <p:txBody>
            <a:bodyPr wrap="square" lIns="0" tIns="0" rIns="0" bIns="0" rtlCol="0"/>
            <a:lstStyle/>
            <a:p>
              <a:endParaRPr/>
            </a:p>
          </p:txBody>
        </p:sp>
        <p:sp>
          <p:nvSpPr>
            <p:cNvPr id="15" name="object 15"/>
            <p:cNvSpPr/>
            <p:nvPr/>
          </p:nvSpPr>
          <p:spPr>
            <a:xfrm>
              <a:off x="10330247" y="4048526"/>
              <a:ext cx="0" cy="2729865"/>
            </a:xfrm>
            <a:custGeom>
              <a:avLst/>
              <a:gdLst/>
              <a:ahLst/>
              <a:cxnLst/>
              <a:rect l="l" t="t" r="r" b="b"/>
              <a:pathLst>
                <a:path h="2729865">
                  <a:moveTo>
                    <a:pt x="0" y="0"/>
                  </a:moveTo>
                  <a:lnTo>
                    <a:pt x="0" y="2729674"/>
                  </a:lnTo>
                </a:path>
              </a:pathLst>
            </a:custGeom>
            <a:ln w="12700">
              <a:solidFill>
                <a:srgbClr val="FFFFFF"/>
              </a:solidFill>
            </a:ln>
          </p:spPr>
          <p:txBody>
            <a:bodyPr wrap="square" lIns="0" tIns="0" rIns="0" bIns="0" rtlCol="0"/>
            <a:lstStyle/>
            <a:p>
              <a:endParaRPr/>
            </a:p>
          </p:txBody>
        </p:sp>
        <p:sp>
          <p:nvSpPr>
            <p:cNvPr id="16" name="object 16"/>
            <p:cNvSpPr/>
            <p:nvPr/>
          </p:nvSpPr>
          <p:spPr>
            <a:xfrm>
              <a:off x="1746247" y="4054876"/>
              <a:ext cx="8590915" cy="0"/>
            </a:xfrm>
            <a:custGeom>
              <a:avLst/>
              <a:gdLst/>
              <a:ahLst/>
              <a:cxnLst/>
              <a:rect l="l" t="t" r="r" b="b"/>
              <a:pathLst>
                <a:path w="8590915">
                  <a:moveTo>
                    <a:pt x="0" y="0"/>
                  </a:moveTo>
                  <a:lnTo>
                    <a:pt x="8590356" y="0"/>
                  </a:lnTo>
                </a:path>
              </a:pathLst>
            </a:custGeom>
            <a:ln w="12700">
              <a:solidFill>
                <a:srgbClr val="FFFFFF"/>
              </a:solidFill>
            </a:ln>
          </p:spPr>
          <p:txBody>
            <a:bodyPr wrap="square" lIns="0" tIns="0" rIns="0" bIns="0" rtlCol="0"/>
            <a:lstStyle/>
            <a:p>
              <a:endParaRPr/>
            </a:p>
          </p:txBody>
        </p:sp>
        <p:sp>
          <p:nvSpPr>
            <p:cNvPr id="17" name="object 17"/>
            <p:cNvSpPr/>
            <p:nvPr/>
          </p:nvSpPr>
          <p:spPr>
            <a:xfrm>
              <a:off x="1746247" y="6759145"/>
              <a:ext cx="8590915" cy="0"/>
            </a:xfrm>
            <a:custGeom>
              <a:avLst/>
              <a:gdLst/>
              <a:ahLst/>
              <a:cxnLst/>
              <a:rect l="l" t="t" r="r" b="b"/>
              <a:pathLst>
                <a:path w="8590915">
                  <a:moveTo>
                    <a:pt x="0" y="0"/>
                  </a:moveTo>
                  <a:lnTo>
                    <a:pt x="8590356" y="0"/>
                  </a:lnTo>
                </a:path>
              </a:pathLst>
            </a:custGeom>
            <a:ln w="38099">
              <a:solidFill>
                <a:srgbClr val="FFFFFF"/>
              </a:solidFill>
            </a:ln>
          </p:spPr>
          <p:txBody>
            <a:bodyPr wrap="square" lIns="0" tIns="0" rIns="0" bIns="0" rtlCol="0"/>
            <a:lstStyle/>
            <a:p>
              <a:endParaRPr/>
            </a:p>
          </p:txBody>
        </p:sp>
      </p:grpSp>
      <p:sp>
        <p:nvSpPr>
          <p:cNvPr id="18" name="object 18"/>
          <p:cNvSpPr/>
          <p:nvPr/>
        </p:nvSpPr>
        <p:spPr>
          <a:xfrm>
            <a:off x="3468127" y="4048524"/>
            <a:ext cx="0" cy="2729865"/>
          </a:xfrm>
          <a:custGeom>
            <a:avLst/>
            <a:gdLst/>
            <a:ahLst/>
            <a:cxnLst/>
            <a:rect l="l" t="t" r="r" b="b"/>
            <a:pathLst>
              <a:path h="2729865">
                <a:moveTo>
                  <a:pt x="0" y="0"/>
                </a:moveTo>
                <a:lnTo>
                  <a:pt x="0" y="2729674"/>
                </a:lnTo>
              </a:path>
            </a:pathLst>
          </a:custGeom>
          <a:ln w="12700">
            <a:solidFill>
              <a:srgbClr val="FFFFFF"/>
            </a:solidFill>
          </a:ln>
        </p:spPr>
        <p:txBody>
          <a:bodyPr wrap="square" lIns="0" tIns="0" rIns="0" bIns="0" rtlCol="0"/>
          <a:lstStyle/>
          <a:p>
            <a:endParaRPr/>
          </a:p>
        </p:txBody>
      </p:sp>
      <p:sp>
        <p:nvSpPr>
          <p:cNvPr id="19" name="object 19"/>
          <p:cNvSpPr/>
          <p:nvPr/>
        </p:nvSpPr>
        <p:spPr>
          <a:xfrm>
            <a:off x="6899188" y="4048524"/>
            <a:ext cx="0" cy="2729865"/>
          </a:xfrm>
          <a:custGeom>
            <a:avLst/>
            <a:gdLst/>
            <a:ahLst/>
            <a:cxnLst/>
            <a:rect l="l" t="t" r="r" b="b"/>
            <a:pathLst>
              <a:path h="2729865">
                <a:moveTo>
                  <a:pt x="0" y="0"/>
                </a:moveTo>
                <a:lnTo>
                  <a:pt x="0" y="2729674"/>
                </a:lnTo>
              </a:path>
            </a:pathLst>
          </a:custGeom>
          <a:ln w="12700">
            <a:solidFill>
              <a:srgbClr val="FFFFFF"/>
            </a:solidFill>
          </a:ln>
        </p:spPr>
        <p:txBody>
          <a:bodyPr wrap="square" lIns="0" tIns="0" rIns="0" bIns="0" rtlCol="0"/>
          <a:lstStyle/>
          <a:p>
            <a:endParaRPr/>
          </a:p>
        </p:txBody>
      </p:sp>
      <p:sp>
        <p:nvSpPr>
          <p:cNvPr id="20" name="object 20"/>
          <p:cNvSpPr/>
          <p:nvPr/>
        </p:nvSpPr>
        <p:spPr>
          <a:xfrm>
            <a:off x="8614717" y="4048524"/>
            <a:ext cx="0" cy="2729865"/>
          </a:xfrm>
          <a:custGeom>
            <a:avLst/>
            <a:gdLst/>
            <a:ahLst/>
            <a:cxnLst/>
            <a:rect l="l" t="t" r="r" b="b"/>
            <a:pathLst>
              <a:path h="2729865">
                <a:moveTo>
                  <a:pt x="0" y="0"/>
                </a:moveTo>
                <a:lnTo>
                  <a:pt x="0" y="2729674"/>
                </a:lnTo>
              </a:path>
            </a:pathLst>
          </a:custGeom>
          <a:ln w="12700">
            <a:solidFill>
              <a:srgbClr val="FFFFFF"/>
            </a:solidFill>
          </a:ln>
        </p:spPr>
        <p:txBody>
          <a:bodyPr wrap="square" lIns="0" tIns="0" rIns="0" bIns="0" rtlCol="0"/>
          <a:lstStyle/>
          <a:p>
            <a:endParaRPr/>
          </a:p>
        </p:txBody>
      </p:sp>
      <p:graphicFrame>
        <p:nvGraphicFramePr>
          <p:cNvPr id="21" name="object 21"/>
          <p:cNvGraphicFramePr>
            <a:graphicFrameLocks noGrp="1"/>
          </p:cNvGraphicFramePr>
          <p:nvPr>
            <p:extLst>
              <p:ext uri="{D42A27DB-BD31-4B8C-83A1-F6EECF244321}">
                <p14:modId xmlns:p14="http://schemas.microsoft.com/office/powerpoint/2010/main" val="528033443"/>
              </p:ext>
            </p:extLst>
          </p:nvPr>
        </p:nvGraphicFramePr>
        <p:xfrm>
          <a:off x="860105" y="4061219"/>
          <a:ext cx="10363197" cy="2531745"/>
        </p:xfrm>
        <a:graphic>
          <a:graphicData uri="http://schemas.openxmlformats.org/drawingml/2006/table">
            <a:tbl>
              <a:tblPr firstRow="1" bandRow="1">
                <a:tableStyleId>{2D5ABB26-0587-4C30-8999-92F81FD0307C}</a:tableStyleId>
              </a:tblPr>
              <a:tblGrid>
                <a:gridCol w="2077325">
                  <a:extLst>
                    <a:ext uri="{9D8B030D-6E8A-4147-A177-3AD203B41FA5}">
                      <a16:colId xmlns:a16="http://schemas.microsoft.com/office/drawing/2014/main" val="20000"/>
                    </a:ext>
                  </a:extLst>
                </a:gridCol>
                <a:gridCol w="2068734">
                  <a:extLst>
                    <a:ext uri="{9D8B030D-6E8A-4147-A177-3AD203B41FA5}">
                      <a16:colId xmlns:a16="http://schemas.microsoft.com/office/drawing/2014/main" val="20001"/>
                    </a:ext>
                  </a:extLst>
                </a:gridCol>
                <a:gridCol w="2077325">
                  <a:extLst>
                    <a:ext uri="{9D8B030D-6E8A-4147-A177-3AD203B41FA5}">
                      <a16:colId xmlns:a16="http://schemas.microsoft.com/office/drawing/2014/main" val="20002"/>
                    </a:ext>
                  </a:extLst>
                </a:gridCol>
                <a:gridCol w="2180410">
                  <a:extLst>
                    <a:ext uri="{9D8B030D-6E8A-4147-A177-3AD203B41FA5}">
                      <a16:colId xmlns:a16="http://schemas.microsoft.com/office/drawing/2014/main" val="20003"/>
                    </a:ext>
                  </a:extLst>
                </a:gridCol>
                <a:gridCol w="1959403">
                  <a:extLst>
                    <a:ext uri="{9D8B030D-6E8A-4147-A177-3AD203B41FA5}">
                      <a16:colId xmlns:a16="http://schemas.microsoft.com/office/drawing/2014/main" val="20004"/>
                    </a:ext>
                  </a:extLst>
                </a:gridCol>
              </a:tblGrid>
              <a:tr h="2531745">
                <a:tc>
                  <a:txBody>
                    <a:bodyPr/>
                    <a:lstStyle/>
                    <a:p>
                      <a:pPr marR="75565" algn="ctr">
                        <a:lnSpc>
                          <a:spcPts val="2620"/>
                        </a:lnSpc>
                      </a:pPr>
                      <a:r>
                        <a:rPr sz="2400" b="1" dirty="0">
                          <a:latin typeface="Times New Roman"/>
                          <a:cs typeface="Times New Roman"/>
                        </a:rPr>
                        <a:t>*****</a:t>
                      </a:r>
                      <a:endParaRPr sz="2400">
                        <a:latin typeface="Times New Roman"/>
                        <a:cs typeface="Times New Roman"/>
                      </a:endParaRPr>
                    </a:p>
                    <a:p>
                      <a:pPr marL="31750" marR="107950" algn="ctr">
                        <a:lnSpc>
                          <a:spcPct val="100000"/>
                        </a:lnSpc>
                      </a:pPr>
                      <a:r>
                        <a:rPr sz="2400" b="1" spc="5" dirty="0">
                          <a:latin typeface="Times New Roman"/>
                          <a:cs typeface="Times New Roman"/>
                        </a:rPr>
                        <a:t>Eli</a:t>
                      </a:r>
                      <a:r>
                        <a:rPr sz="2400" b="1" spc="-35" dirty="0">
                          <a:latin typeface="Times New Roman"/>
                          <a:cs typeface="Times New Roman"/>
                        </a:rPr>
                        <a:t>m</a:t>
                      </a:r>
                      <a:r>
                        <a:rPr sz="2400" b="1" spc="5" dirty="0">
                          <a:latin typeface="Times New Roman"/>
                          <a:cs typeface="Times New Roman"/>
                        </a:rPr>
                        <a:t>i</a:t>
                      </a:r>
                      <a:r>
                        <a:rPr sz="2400" b="1" spc="10" dirty="0">
                          <a:latin typeface="Times New Roman"/>
                          <a:cs typeface="Times New Roman"/>
                        </a:rPr>
                        <a:t>n</a:t>
                      </a:r>
                      <a:r>
                        <a:rPr sz="2400" b="1" dirty="0">
                          <a:latin typeface="Times New Roman"/>
                          <a:cs typeface="Times New Roman"/>
                        </a:rPr>
                        <a:t>a</a:t>
                      </a:r>
                      <a:r>
                        <a:rPr sz="2400" b="1" spc="-10" dirty="0">
                          <a:latin typeface="Times New Roman"/>
                          <a:cs typeface="Times New Roman"/>
                        </a:rPr>
                        <a:t>t</a:t>
                      </a:r>
                      <a:r>
                        <a:rPr sz="2400" b="1" spc="5" dirty="0">
                          <a:latin typeface="Times New Roman"/>
                          <a:cs typeface="Times New Roman"/>
                        </a:rPr>
                        <a:t>i</a:t>
                      </a:r>
                      <a:r>
                        <a:rPr sz="2400" b="1" dirty="0">
                          <a:latin typeface="Times New Roman"/>
                          <a:cs typeface="Times New Roman"/>
                        </a:rPr>
                        <a:t>on  of</a:t>
                      </a:r>
                      <a:endParaRPr sz="2400">
                        <a:latin typeface="Times New Roman"/>
                        <a:cs typeface="Times New Roman"/>
                      </a:endParaRPr>
                    </a:p>
                    <a:p>
                      <a:pPr marR="77470" algn="ctr">
                        <a:lnSpc>
                          <a:spcPct val="100000"/>
                        </a:lnSpc>
                      </a:pPr>
                      <a:r>
                        <a:rPr sz="2400" b="1" spc="-5" dirty="0">
                          <a:latin typeface="Times New Roman"/>
                          <a:cs typeface="Times New Roman"/>
                        </a:rPr>
                        <a:t>Hazard</a:t>
                      </a:r>
                      <a:endParaRPr sz="2400">
                        <a:latin typeface="Times New Roman"/>
                        <a:cs typeface="Times New Roman"/>
                      </a:endParaRPr>
                    </a:p>
                  </a:txBody>
                  <a:tcPr marL="0" marR="0" marT="0" marB="0">
                    <a:solidFill>
                      <a:srgbClr val="F9F9F9"/>
                    </a:solidFill>
                  </a:tcPr>
                </a:tc>
                <a:tc>
                  <a:txBody>
                    <a:bodyPr/>
                    <a:lstStyle/>
                    <a:p>
                      <a:pPr marR="15875" algn="ctr">
                        <a:lnSpc>
                          <a:spcPts val="2620"/>
                        </a:lnSpc>
                      </a:pPr>
                      <a:r>
                        <a:rPr sz="2400" b="1" dirty="0">
                          <a:latin typeface="Times New Roman"/>
                          <a:cs typeface="Times New Roman"/>
                        </a:rPr>
                        <a:t>****</a:t>
                      </a:r>
                      <a:endParaRPr sz="2400" dirty="0">
                        <a:latin typeface="Times New Roman"/>
                        <a:cs typeface="Times New Roman"/>
                      </a:endParaRPr>
                    </a:p>
                    <a:p>
                      <a:pPr marL="115570" marR="132080" algn="ctr">
                        <a:lnSpc>
                          <a:spcPct val="100000"/>
                        </a:lnSpc>
                      </a:pPr>
                      <a:r>
                        <a:rPr sz="2400" b="1" spc="5" dirty="0">
                          <a:latin typeface="Times New Roman"/>
                          <a:cs typeface="Times New Roman"/>
                        </a:rPr>
                        <a:t>Sub</a:t>
                      </a:r>
                      <a:r>
                        <a:rPr sz="2400" b="1" dirty="0">
                          <a:latin typeface="Times New Roman"/>
                          <a:cs typeface="Times New Roman"/>
                        </a:rPr>
                        <a:t>s</a:t>
                      </a:r>
                      <a:r>
                        <a:rPr sz="2400" b="1" spc="-10" dirty="0">
                          <a:latin typeface="Times New Roman"/>
                          <a:cs typeface="Times New Roman"/>
                        </a:rPr>
                        <a:t>t</a:t>
                      </a:r>
                      <a:r>
                        <a:rPr sz="2400" b="1" spc="5" dirty="0">
                          <a:latin typeface="Times New Roman"/>
                          <a:cs typeface="Times New Roman"/>
                        </a:rPr>
                        <a:t>i</a:t>
                      </a:r>
                      <a:r>
                        <a:rPr sz="2400" b="1" spc="-10" dirty="0">
                          <a:latin typeface="Times New Roman"/>
                          <a:cs typeface="Times New Roman"/>
                        </a:rPr>
                        <a:t>t</a:t>
                      </a:r>
                      <a:r>
                        <a:rPr sz="2400" b="1" spc="5" dirty="0">
                          <a:latin typeface="Times New Roman"/>
                          <a:cs typeface="Times New Roman"/>
                        </a:rPr>
                        <a:t>u</a:t>
                      </a:r>
                      <a:r>
                        <a:rPr sz="2400" b="1" spc="-10" dirty="0">
                          <a:latin typeface="Times New Roman"/>
                          <a:cs typeface="Times New Roman"/>
                        </a:rPr>
                        <a:t>t</a:t>
                      </a:r>
                      <a:r>
                        <a:rPr sz="2400" b="1" spc="5" dirty="0">
                          <a:latin typeface="Times New Roman"/>
                          <a:cs typeface="Times New Roman"/>
                        </a:rPr>
                        <a:t>i</a:t>
                      </a:r>
                      <a:r>
                        <a:rPr lang="en-US" sz="2400" b="1" spc="5" dirty="0">
                          <a:latin typeface="Times New Roman"/>
                          <a:cs typeface="Times New Roman"/>
                        </a:rPr>
                        <a:t>o</a:t>
                      </a:r>
                      <a:r>
                        <a:rPr sz="2400" b="1" dirty="0">
                          <a:latin typeface="Times New Roman"/>
                          <a:cs typeface="Times New Roman"/>
                        </a:rPr>
                        <a:t>n</a:t>
                      </a:r>
                      <a:endParaRPr sz="2400" dirty="0">
                        <a:latin typeface="Times New Roman"/>
                        <a:cs typeface="Times New Roman"/>
                      </a:endParaRPr>
                    </a:p>
                  </a:txBody>
                  <a:tcPr marL="0" marR="0" marT="0" marB="0">
                    <a:solidFill>
                      <a:srgbClr val="F9F9F9"/>
                    </a:solidFill>
                  </a:tcPr>
                </a:tc>
                <a:tc>
                  <a:txBody>
                    <a:bodyPr/>
                    <a:lstStyle/>
                    <a:p>
                      <a:pPr marL="34925" algn="ctr">
                        <a:lnSpc>
                          <a:spcPts val="2620"/>
                        </a:lnSpc>
                      </a:pPr>
                      <a:r>
                        <a:rPr sz="2400" b="1" dirty="0">
                          <a:latin typeface="Times New Roman"/>
                          <a:cs typeface="Times New Roman"/>
                        </a:rPr>
                        <a:t>***</a:t>
                      </a:r>
                      <a:endParaRPr sz="2400">
                        <a:latin typeface="Times New Roman"/>
                        <a:cs typeface="Times New Roman"/>
                      </a:endParaRPr>
                    </a:p>
                    <a:p>
                      <a:pPr marL="139700" marR="100965" algn="ctr">
                        <a:lnSpc>
                          <a:spcPct val="100000"/>
                        </a:lnSpc>
                      </a:pPr>
                      <a:r>
                        <a:rPr sz="2400" b="1" spc="5" dirty="0">
                          <a:latin typeface="Times New Roman"/>
                          <a:cs typeface="Times New Roman"/>
                        </a:rPr>
                        <a:t>En</a:t>
                      </a:r>
                      <a:r>
                        <a:rPr sz="2400" b="1" dirty="0">
                          <a:latin typeface="Times New Roman"/>
                          <a:cs typeface="Times New Roman"/>
                        </a:rPr>
                        <a:t>g</a:t>
                      </a:r>
                      <a:r>
                        <a:rPr sz="2400" b="1" spc="5" dirty="0">
                          <a:latin typeface="Times New Roman"/>
                          <a:cs typeface="Times New Roman"/>
                        </a:rPr>
                        <a:t>in</a:t>
                      </a:r>
                      <a:r>
                        <a:rPr sz="2400" b="1" spc="-10" dirty="0">
                          <a:latin typeface="Times New Roman"/>
                          <a:cs typeface="Times New Roman"/>
                        </a:rPr>
                        <a:t>eer</a:t>
                      </a:r>
                      <a:r>
                        <a:rPr sz="2400" b="1" spc="5" dirty="0">
                          <a:latin typeface="Times New Roman"/>
                          <a:cs typeface="Times New Roman"/>
                        </a:rPr>
                        <a:t>i</a:t>
                      </a:r>
                      <a:r>
                        <a:rPr sz="2400" b="1" dirty="0">
                          <a:latin typeface="Times New Roman"/>
                          <a:cs typeface="Times New Roman"/>
                        </a:rPr>
                        <a:t>n  g</a:t>
                      </a:r>
                      <a:endParaRPr sz="2400">
                        <a:latin typeface="Times New Roman"/>
                        <a:cs typeface="Times New Roman"/>
                      </a:endParaRPr>
                    </a:p>
                  </a:txBody>
                  <a:tcPr marL="0" marR="0" marT="0" marB="0">
                    <a:solidFill>
                      <a:srgbClr val="F9F9F9"/>
                    </a:solidFill>
                  </a:tcPr>
                </a:tc>
                <a:tc>
                  <a:txBody>
                    <a:bodyPr/>
                    <a:lstStyle/>
                    <a:p>
                      <a:pPr marL="3810" algn="ctr">
                        <a:lnSpc>
                          <a:spcPts val="2620"/>
                        </a:lnSpc>
                      </a:pPr>
                      <a:r>
                        <a:rPr sz="2400" b="1" dirty="0">
                          <a:latin typeface="Times New Roman"/>
                          <a:cs typeface="Times New Roman"/>
                        </a:rPr>
                        <a:t>**</a:t>
                      </a:r>
                      <a:endParaRPr sz="2400">
                        <a:latin typeface="Times New Roman"/>
                        <a:cs typeface="Times New Roman"/>
                      </a:endParaRPr>
                    </a:p>
                    <a:p>
                      <a:pPr marL="257175" marR="246379" indent="4445" algn="ctr">
                        <a:lnSpc>
                          <a:spcPct val="100000"/>
                        </a:lnSpc>
                      </a:pPr>
                      <a:r>
                        <a:rPr sz="2400" b="1" dirty="0">
                          <a:latin typeface="Times New Roman"/>
                          <a:cs typeface="Times New Roman"/>
                        </a:rPr>
                        <a:t>Labor </a:t>
                      </a:r>
                      <a:r>
                        <a:rPr sz="2400" b="1" spc="5" dirty="0">
                          <a:latin typeface="Times New Roman"/>
                          <a:cs typeface="Times New Roman"/>
                        </a:rPr>
                        <a:t> </a:t>
                      </a:r>
                      <a:r>
                        <a:rPr sz="2400" b="1" spc="-30" dirty="0">
                          <a:latin typeface="Times New Roman"/>
                          <a:cs typeface="Times New Roman"/>
                        </a:rPr>
                        <a:t>P</a:t>
                      </a:r>
                      <a:r>
                        <a:rPr sz="2400" b="1" spc="-10" dirty="0">
                          <a:latin typeface="Times New Roman"/>
                          <a:cs typeface="Times New Roman"/>
                        </a:rPr>
                        <a:t>r</a:t>
                      </a:r>
                      <a:r>
                        <a:rPr sz="2400" b="1" dirty="0">
                          <a:latin typeface="Times New Roman"/>
                          <a:cs typeface="Times New Roman"/>
                        </a:rPr>
                        <a:t>a</a:t>
                      </a:r>
                      <a:r>
                        <a:rPr sz="2400" b="1" spc="-10" dirty="0">
                          <a:latin typeface="Times New Roman"/>
                          <a:cs typeface="Times New Roman"/>
                        </a:rPr>
                        <a:t>ct</a:t>
                      </a:r>
                      <a:r>
                        <a:rPr sz="2400" b="1" spc="5" dirty="0">
                          <a:latin typeface="Times New Roman"/>
                          <a:cs typeface="Times New Roman"/>
                        </a:rPr>
                        <a:t>i</a:t>
                      </a:r>
                      <a:r>
                        <a:rPr sz="2400" b="1" spc="-10" dirty="0">
                          <a:latin typeface="Times New Roman"/>
                          <a:cs typeface="Times New Roman"/>
                        </a:rPr>
                        <a:t>ce</a:t>
                      </a:r>
                      <a:r>
                        <a:rPr sz="2400" b="1" dirty="0">
                          <a:latin typeface="Times New Roman"/>
                          <a:cs typeface="Times New Roman"/>
                        </a:rPr>
                        <a:t>s/</a:t>
                      </a:r>
                      <a:endParaRPr sz="2400">
                        <a:latin typeface="Times New Roman"/>
                        <a:cs typeface="Times New Roman"/>
                      </a:endParaRPr>
                    </a:p>
                    <a:p>
                      <a:pPr marL="5715" algn="ctr">
                        <a:lnSpc>
                          <a:spcPct val="100000"/>
                        </a:lnSpc>
                        <a:spcBef>
                          <a:spcPts val="600"/>
                        </a:spcBef>
                      </a:pPr>
                      <a:r>
                        <a:rPr sz="1800" b="1" spc="-15" dirty="0">
                          <a:latin typeface="Times New Roman"/>
                          <a:cs typeface="Times New Roman"/>
                        </a:rPr>
                        <a:t>Administrative</a:t>
                      </a:r>
                      <a:endParaRPr sz="1800">
                        <a:latin typeface="Times New Roman"/>
                        <a:cs typeface="Times New Roman"/>
                      </a:endParaRPr>
                    </a:p>
                    <a:p>
                      <a:pPr marL="108585" marR="95250" indent="-1270" algn="ctr">
                        <a:lnSpc>
                          <a:spcPct val="100000"/>
                        </a:lnSpc>
                        <a:spcBef>
                          <a:spcPts val="60"/>
                        </a:spcBef>
                      </a:pPr>
                      <a:r>
                        <a:rPr sz="2400" b="1" spc="-10" dirty="0">
                          <a:latin typeface="Times New Roman"/>
                          <a:cs typeface="Times New Roman"/>
                        </a:rPr>
                        <a:t>Controls </a:t>
                      </a:r>
                      <a:r>
                        <a:rPr sz="2400" b="1" spc="-5" dirty="0">
                          <a:latin typeface="Times New Roman"/>
                          <a:cs typeface="Times New Roman"/>
                        </a:rPr>
                        <a:t> </a:t>
                      </a:r>
                      <a:r>
                        <a:rPr sz="2400" b="1" spc="-20" dirty="0">
                          <a:latin typeface="Times New Roman"/>
                          <a:cs typeface="Times New Roman"/>
                        </a:rPr>
                        <a:t>(Training</a:t>
                      </a:r>
                      <a:r>
                        <a:rPr sz="2400" b="1" spc="-110" dirty="0">
                          <a:latin typeface="Times New Roman"/>
                          <a:cs typeface="Times New Roman"/>
                        </a:rPr>
                        <a:t> </a:t>
                      </a:r>
                      <a:r>
                        <a:rPr sz="2400" b="1" dirty="0">
                          <a:latin typeface="Times New Roman"/>
                          <a:cs typeface="Times New Roman"/>
                        </a:rPr>
                        <a:t>&amp; </a:t>
                      </a:r>
                      <a:r>
                        <a:rPr sz="2400" b="1" spc="-585" dirty="0">
                          <a:latin typeface="Times New Roman"/>
                          <a:cs typeface="Times New Roman"/>
                        </a:rPr>
                        <a:t> </a:t>
                      </a:r>
                      <a:r>
                        <a:rPr sz="2400" b="1" spc="-30" dirty="0">
                          <a:latin typeface="Times New Roman"/>
                          <a:cs typeface="Times New Roman"/>
                        </a:rPr>
                        <a:t>P</a:t>
                      </a:r>
                      <a:r>
                        <a:rPr sz="2400" b="1" spc="-60" dirty="0">
                          <a:latin typeface="Times New Roman"/>
                          <a:cs typeface="Times New Roman"/>
                        </a:rPr>
                        <a:t>r</a:t>
                      </a:r>
                      <a:r>
                        <a:rPr sz="2400" b="1" dirty="0">
                          <a:latin typeface="Times New Roman"/>
                          <a:cs typeface="Times New Roman"/>
                        </a:rPr>
                        <a:t>o</a:t>
                      </a:r>
                      <a:r>
                        <a:rPr sz="2400" b="1" spc="-10" dirty="0">
                          <a:latin typeface="Times New Roman"/>
                          <a:cs typeface="Times New Roman"/>
                        </a:rPr>
                        <a:t>ce</a:t>
                      </a:r>
                      <a:r>
                        <a:rPr sz="2400" b="1" spc="10" dirty="0">
                          <a:latin typeface="Times New Roman"/>
                          <a:cs typeface="Times New Roman"/>
                        </a:rPr>
                        <a:t>d</a:t>
                      </a:r>
                      <a:r>
                        <a:rPr sz="2400" b="1" spc="5" dirty="0">
                          <a:latin typeface="Times New Roman"/>
                          <a:cs typeface="Times New Roman"/>
                        </a:rPr>
                        <a:t>u</a:t>
                      </a:r>
                      <a:r>
                        <a:rPr sz="2400" b="1" spc="-60" dirty="0">
                          <a:latin typeface="Times New Roman"/>
                          <a:cs typeface="Times New Roman"/>
                        </a:rPr>
                        <a:t>r</a:t>
                      </a:r>
                      <a:r>
                        <a:rPr sz="2400" b="1" spc="-10" dirty="0">
                          <a:latin typeface="Times New Roman"/>
                          <a:cs typeface="Times New Roman"/>
                        </a:rPr>
                        <a:t>e</a:t>
                      </a:r>
                      <a:r>
                        <a:rPr sz="2400" b="1" dirty="0">
                          <a:latin typeface="Times New Roman"/>
                          <a:cs typeface="Times New Roman"/>
                        </a:rPr>
                        <a:t>s)</a:t>
                      </a:r>
                      <a:endParaRPr sz="2400">
                        <a:latin typeface="Times New Roman"/>
                        <a:cs typeface="Times New Roman"/>
                      </a:endParaRPr>
                    </a:p>
                  </a:txBody>
                  <a:tcPr marL="0" marR="0" marT="0" marB="0">
                    <a:solidFill>
                      <a:srgbClr val="F9F9F9"/>
                    </a:solidFill>
                  </a:tcPr>
                </a:tc>
                <a:tc>
                  <a:txBody>
                    <a:bodyPr/>
                    <a:lstStyle/>
                    <a:p>
                      <a:pPr marL="68580" algn="ctr">
                        <a:lnSpc>
                          <a:spcPts val="2620"/>
                        </a:lnSpc>
                      </a:pPr>
                      <a:r>
                        <a:rPr sz="2400" b="1" dirty="0">
                          <a:latin typeface="Times New Roman"/>
                          <a:cs typeface="Times New Roman"/>
                        </a:rPr>
                        <a:t>*</a:t>
                      </a:r>
                      <a:endParaRPr sz="2400" dirty="0">
                        <a:latin typeface="Times New Roman"/>
                        <a:cs typeface="Times New Roman"/>
                      </a:endParaRPr>
                    </a:p>
                    <a:p>
                      <a:pPr marL="102870" marR="24130" indent="-5715" algn="ctr">
                        <a:lnSpc>
                          <a:spcPct val="100000"/>
                        </a:lnSpc>
                      </a:pPr>
                      <a:r>
                        <a:rPr sz="2400" b="1" spc="-10" dirty="0">
                          <a:latin typeface="Times New Roman"/>
                          <a:cs typeface="Times New Roman"/>
                        </a:rPr>
                        <a:t>Personal </a:t>
                      </a:r>
                      <a:r>
                        <a:rPr sz="2400" b="1" spc="-5" dirty="0">
                          <a:latin typeface="Times New Roman"/>
                          <a:cs typeface="Times New Roman"/>
                        </a:rPr>
                        <a:t> </a:t>
                      </a:r>
                      <a:r>
                        <a:rPr sz="2400" b="1" spc="-15" dirty="0">
                          <a:latin typeface="Times New Roman"/>
                          <a:cs typeface="Times New Roman"/>
                        </a:rPr>
                        <a:t>Protective </a:t>
                      </a:r>
                      <a:r>
                        <a:rPr sz="2400" b="1" spc="-10" dirty="0">
                          <a:latin typeface="Times New Roman"/>
                          <a:cs typeface="Times New Roman"/>
                        </a:rPr>
                        <a:t> </a:t>
                      </a:r>
                      <a:r>
                        <a:rPr sz="2400" b="1" spc="5" dirty="0">
                          <a:latin typeface="Times New Roman"/>
                          <a:cs typeface="Times New Roman"/>
                        </a:rPr>
                        <a:t>Equ</a:t>
                      </a:r>
                      <a:r>
                        <a:rPr sz="2400" b="1" dirty="0">
                          <a:latin typeface="Times New Roman"/>
                          <a:cs typeface="Times New Roman"/>
                        </a:rPr>
                        <a:t>i</a:t>
                      </a:r>
                      <a:r>
                        <a:rPr sz="2400" b="1" spc="5" dirty="0">
                          <a:latin typeface="Times New Roman"/>
                          <a:cs typeface="Times New Roman"/>
                        </a:rPr>
                        <a:t>p</a:t>
                      </a:r>
                      <a:r>
                        <a:rPr sz="2400" b="1" spc="-35" dirty="0">
                          <a:latin typeface="Times New Roman"/>
                          <a:cs typeface="Times New Roman"/>
                        </a:rPr>
                        <a:t>m</a:t>
                      </a:r>
                      <a:r>
                        <a:rPr sz="2400" b="1" spc="-10" dirty="0">
                          <a:latin typeface="Times New Roman"/>
                          <a:cs typeface="Times New Roman"/>
                        </a:rPr>
                        <a:t>e</a:t>
                      </a:r>
                      <a:r>
                        <a:rPr sz="2400" b="1" spc="5" dirty="0">
                          <a:latin typeface="Times New Roman"/>
                          <a:cs typeface="Times New Roman"/>
                        </a:rPr>
                        <a:t>nt  </a:t>
                      </a:r>
                      <a:r>
                        <a:rPr sz="2400" b="1" spc="-15" dirty="0">
                          <a:latin typeface="Times New Roman"/>
                          <a:cs typeface="Times New Roman"/>
                        </a:rPr>
                        <a:t>(PPE)</a:t>
                      </a:r>
                      <a:endParaRPr sz="2400" dirty="0">
                        <a:latin typeface="Times New Roman"/>
                        <a:cs typeface="Times New Roman"/>
                      </a:endParaRPr>
                    </a:p>
                  </a:txBody>
                  <a:tcPr marL="0" marR="0" marT="0" marB="0">
                    <a:solidFill>
                      <a:srgbClr val="F9F9F9"/>
                    </a:solidFill>
                  </a:tcPr>
                </a:tc>
                <a:extLst>
                  <a:ext uri="{0D108BD9-81ED-4DB2-BD59-A6C34878D82A}">
                    <a16:rowId xmlns:a16="http://schemas.microsoft.com/office/drawing/2014/main" val="10000"/>
                  </a:ext>
                </a:extLst>
              </a:tr>
            </a:tbl>
          </a:graphicData>
        </a:graphic>
      </p:graphicFrame>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4925">
              <a:lnSpc>
                <a:spcPct val="100000"/>
              </a:lnSpc>
            </a:pPr>
            <a:fld id="{81D60167-4931-47E6-BA6A-407CBD079E47}" type="slidenum">
              <a:rPr dirty="0"/>
              <a:t>7</a:t>
            </a:fld>
            <a:endParaRPr dirty="0"/>
          </a:p>
        </p:txBody>
      </p:sp>
      <p:sp>
        <p:nvSpPr>
          <p:cNvPr id="25" name="object 2">
            <a:extLst>
              <a:ext uri="{FF2B5EF4-FFF2-40B4-BE49-F238E27FC236}">
                <a16:creationId xmlns:a16="http://schemas.microsoft.com/office/drawing/2014/main" id="{355A8D76-20C9-456C-83A2-A81BA40A0D41}"/>
              </a:ext>
            </a:extLst>
          </p:cNvPr>
          <p:cNvSpPr txBox="1">
            <a:spLocks noGrp="1"/>
          </p:cNvSpPr>
          <p:nvPr>
            <p:ph type="title"/>
          </p:nvPr>
        </p:nvSpPr>
        <p:spPr>
          <a:xfrm>
            <a:off x="2054225" y="471488"/>
            <a:ext cx="8083550" cy="1589087"/>
          </a:xfrm>
          <a:prstGeom prst="rect">
            <a:avLst/>
          </a:prstGeom>
        </p:spPr>
        <p:txBody>
          <a:bodyPr vert="horz" wrap="square" lIns="0" tIns="13335" rIns="0" bIns="0" rtlCol="0">
            <a:spAutoFit/>
          </a:bodyPr>
          <a:lstStyle/>
          <a:p>
            <a:pPr marL="12700">
              <a:lnSpc>
                <a:spcPct val="100000"/>
              </a:lnSpc>
              <a:spcBef>
                <a:spcPts val="105"/>
              </a:spcBef>
            </a:pPr>
            <a:r>
              <a:rPr sz="4000" spc="-30" dirty="0">
                <a:solidFill>
                  <a:srgbClr val="FFFFFF"/>
                </a:solidFill>
                <a:latin typeface="Calibri"/>
                <a:cs typeface="Calibri"/>
              </a:rPr>
              <a:t>Worksite</a:t>
            </a:r>
            <a:r>
              <a:rPr sz="4000" spc="-105" dirty="0">
                <a:solidFill>
                  <a:srgbClr val="FFFFFF"/>
                </a:solidFill>
                <a:latin typeface="Calibri"/>
                <a:cs typeface="Calibri"/>
              </a:rPr>
              <a:t> </a:t>
            </a:r>
            <a:r>
              <a:rPr sz="4000" spc="-20" dirty="0">
                <a:solidFill>
                  <a:srgbClr val="FFFFFF"/>
                </a:solidFill>
                <a:latin typeface="Calibri"/>
                <a:cs typeface="Calibri"/>
              </a:rPr>
              <a:t>Hazards</a:t>
            </a:r>
            <a:endParaRPr sz="4000">
              <a:latin typeface="Calibri"/>
              <a:cs typeface="Calibri"/>
            </a:endParaRPr>
          </a:p>
        </p:txBody>
      </p:sp>
      <p:pic>
        <p:nvPicPr>
          <p:cNvPr id="23" name="Picture 22">
            <a:extLst>
              <a:ext uri="{FF2B5EF4-FFF2-40B4-BE49-F238E27FC236}">
                <a16:creationId xmlns:a16="http://schemas.microsoft.com/office/drawing/2014/main" id="{A6F50E67-1E28-4413-983E-F9F13037379A}"/>
              </a:ext>
            </a:extLst>
          </p:cNvPr>
          <p:cNvPicPr>
            <a:picLocks noChangeAspect="1"/>
          </p:cNvPicPr>
          <p:nvPr/>
        </p:nvPicPr>
        <p:blipFill>
          <a:blip r:embed="rId4"/>
          <a:stretch>
            <a:fillRect/>
          </a:stretch>
        </p:blipFill>
        <p:spPr>
          <a:xfrm>
            <a:off x="8229600" y="333793"/>
            <a:ext cx="2385638" cy="7006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2303" y="755580"/>
            <a:ext cx="4382770" cy="636270"/>
          </a:xfrm>
          <a:prstGeom prst="rect">
            <a:avLst/>
          </a:prstGeom>
        </p:spPr>
        <p:txBody>
          <a:bodyPr vert="horz" wrap="square" lIns="0" tIns="13335" rIns="0" bIns="0" rtlCol="0">
            <a:spAutoFit/>
          </a:bodyPr>
          <a:lstStyle/>
          <a:p>
            <a:pPr marL="12700">
              <a:lnSpc>
                <a:spcPct val="100000"/>
              </a:lnSpc>
              <a:spcBef>
                <a:spcPts val="105"/>
              </a:spcBef>
            </a:pPr>
            <a:r>
              <a:rPr sz="4000" spc="-10" dirty="0">
                <a:solidFill>
                  <a:srgbClr val="FFFFFF"/>
                </a:solidFill>
                <a:latin typeface="Calibri"/>
                <a:cs typeface="Calibri"/>
              </a:rPr>
              <a:t>Stop</a:t>
            </a:r>
            <a:r>
              <a:rPr sz="4000" spc="-35" dirty="0">
                <a:solidFill>
                  <a:srgbClr val="FFFFFF"/>
                </a:solidFill>
                <a:latin typeface="Calibri"/>
                <a:cs typeface="Calibri"/>
              </a:rPr>
              <a:t> </a:t>
            </a:r>
            <a:r>
              <a:rPr sz="4000" spc="-45" dirty="0">
                <a:solidFill>
                  <a:srgbClr val="FFFFFF"/>
                </a:solidFill>
                <a:latin typeface="Calibri"/>
                <a:cs typeface="Calibri"/>
              </a:rPr>
              <a:t>Work</a:t>
            </a:r>
            <a:r>
              <a:rPr sz="4000" spc="-25" dirty="0">
                <a:solidFill>
                  <a:srgbClr val="FFFFFF"/>
                </a:solidFill>
                <a:latin typeface="Calibri"/>
                <a:cs typeface="Calibri"/>
              </a:rPr>
              <a:t> </a:t>
            </a:r>
            <a:r>
              <a:rPr sz="4000" dirty="0">
                <a:solidFill>
                  <a:srgbClr val="FFFFFF"/>
                </a:solidFill>
                <a:latin typeface="Calibri"/>
                <a:cs typeface="Calibri"/>
              </a:rPr>
              <a:t>Authority</a:t>
            </a:r>
            <a:endParaRPr sz="4000">
              <a:latin typeface="Calibri"/>
              <a:cs typeface="Calibri"/>
            </a:endParaRPr>
          </a:p>
        </p:txBody>
      </p:sp>
      <p:grpSp>
        <p:nvGrpSpPr>
          <p:cNvPr id="3" name="object 3"/>
          <p:cNvGrpSpPr/>
          <p:nvPr/>
        </p:nvGrpSpPr>
        <p:grpSpPr>
          <a:xfrm>
            <a:off x="646176" y="2727960"/>
            <a:ext cx="5209540" cy="3472179"/>
            <a:chOff x="646176" y="2727960"/>
            <a:chExt cx="5209540" cy="3472179"/>
          </a:xfrm>
        </p:grpSpPr>
        <p:sp>
          <p:nvSpPr>
            <p:cNvPr id="4" name="object 4"/>
            <p:cNvSpPr/>
            <p:nvPr/>
          </p:nvSpPr>
          <p:spPr>
            <a:xfrm>
              <a:off x="646176" y="2727960"/>
              <a:ext cx="4681855" cy="2971800"/>
            </a:xfrm>
            <a:custGeom>
              <a:avLst/>
              <a:gdLst/>
              <a:ahLst/>
              <a:cxnLst/>
              <a:rect l="l" t="t" r="r" b="b"/>
              <a:pathLst>
                <a:path w="4681855" h="2971800">
                  <a:moveTo>
                    <a:pt x="4384548" y="0"/>
                  </a:moveTo>
                  <a:lnTo>
                    <a:pt x="297180" y="0"/>
                  </a:lnTo>
                  <a:lnTo>
                    <a:pt x="248977" y="3889"/>
                  </a:lnTo>
                  <a:lnTo>
                    <a:pt x="203250" y="15150"/>
                  </a:lnTo>
                  <a:lnTo>
                    <a:pt x="160611" y="33171"/>
                  </a:lnTo>
                  <a:lnTo>
                    <a:pt x="121671" y="57340"/>
                  </a:lnTo>
                  <a:lnTo>
                    <a:pt x="87044" y="87044"/>
                  </a:lnTo>
                  <a:lnTo>
                    <a:pt x="57340" y="121671"/>
                  </a:lnTo>
                  <a:lnTo>
                    <a:pt x="33171" y="160611"/>
                  </a:lnTo>
                  <a:lnTo>
                    <a:pt x="15150" y="203250"/>
                  </a:lnTo>
                  <a:lnTo>
                    <a:pt x="3889" y="248977"/>
                  </a:lnTo>
                  <a:lnTo>
                    <a:pt x="0" y="297179"/>
                  </a:lnTo>
                  <a:lnTo>
                    <a:pt x="0" y="2674619"/>
                  </a:lnTo>
                  <a:lnTo>
                    <a:pt x="3889" y="2722822"/>
                  </a:lnTo>
                  <a:lnTo>
                    <a:pt x="15150" y="2768549"/>
                  </a:lnTo>
                  <a:lnTo>
                    <a:pt x="33171" y="2811188"/>
                  </a:lnTo>
                  <a:lnTo>
                    <a:pt x="57340" y="2850128"/>
                  </a:lnTo>
                  <a:lnTo>
                    <a:pt x="87044" y="2884755"/>
                  </a:lnTo>
                  <a:lnTo>
                    <a:pt x="121671" y="2914459"/>
                  </a:lnTo>
                  <a:lnTo>
                    <a:pt x="160611" y="2938628"/>
                  </a:lnTo>
                  <a:lnTo>
                    <a:pt x="203250" y="2956649"/>
                  </a:lnTo>
                  <a:lnTo>
                    <a:pt x="248977" y="2967910"/>
                  </a:lnTo>
                  <a:lnTo>
                    <a:pt x="297180" y="2971799"/>
                  </a:lnTo>
                  <a:lnTo>
                    <a:pt x="4384548" y="2971799"/>
                  </a:lnTo>
                  <a:lnTo>
                    <a:pt x="4432750" y="2967910"/>
                  </a:lnTo>
                  <a:lnTo>
                    <a:pt x="4478477" y="2956649"/>
                  </a:lnTo>
                  <a:lnTo>
                    <a:pt x="4521116" y="2938628"/>
                  </a:lnTo>
                  <a:lnTo>
                    <a:pt x="4560056" y="2914459"/>
                  </a:lnTo>
                  <a:lnTo>
                    <a:pt x="4594683" y="2884755"/>
                  </a:lnTo>
                  <a:lnTo>
                    <a:pt x="4624387" y="2850128"/>
                  </a:lnTo>
                  <a:lnTo>
                    <a:pt x="4648556" y="2811188"/>
                  </a:lnTo>
                  <a:lnTo>
                    <a:pt x="4666577" y="2768549"/>
                  </a:lnTo>
                  <a:lnTo>
                    <a:pt x="4677838" y="2722822"/>
                  </a:lnTo>
                  <a:lnTo>
                    <a:pt x="4681728" y="2674619"/>
                  </a:lnTo>
                  <a:lnTo>
                    <a:pt x="4681728" y="297179"/>
                  </a:lnTo>
                  <a:lnTo>
                    <a:pt x="4677838" y="248977"/>
                  </a:lnTo>
                  <a:lnTo>
                    <a:pt x="4666577" y="203250"/>
                  </a:lnTo>
                  <a:lnTo>
                    <a:pt x="4648556" y="160611"/>
                  </a:lnTo>
                  <a:lnTo>
                    <a:pt x="4624387" y="121671"/>
                  </a:lnTo>
                  <a:lnTo>
                    <a:pt x="4594683" y="87044"/>
                  </a:lnTo>
                  <a:lnTo>
                    <a:pt x="4560056" y="57340"/>
                  </a:lnTo>
                  <a:lnTo>
                    <a:pt x="4521116" y="33171"/>
                  </a:lnTo>
                  <a:lnTo>
                    <a:pt x="4478477" y="15150"/>
                  </a:lnTo>
                  <a:lnTo>
                    <a:pt x="4432750" y="3889"/>
                  </a:lnTo>
                  <a:lnTo>
                    <a:pt x="4384548" y="0"/>
                  </a:lnTo>
                  <a:close/>
                </a:path>
              </a:pathLst>
            </a:custGeom>
            <a:solidFill>
              <a:srgbClr val="4471C4"/>
            </a:solidFill>
          </p:spPr>
          <p:txBody>
            <a:bodyPr wrap="square" lIns="0" tIns="0" rIns="0" bIns="0" rtlCol="0"/>
            <a:lstStyle/>
            <a:p>
              <a:endParaRPr/>
            </a:p>
          </p:txBody>
        </p:sp>
        <p:sp>
          <p:nvSpPr>
            <p:cNvPr id="5" name="object 5"/>
            <p:cNvSpPr/>
            <p:nvPr/>
          </p:nvSpPr>
          <p:spPr>
            <a:xfrm>
              <a:off x="1164336" y="3221734"/>
              <a:ext cx="4685030" cy="2971800"/>
            </a:xfrm>
            <a:custGeom>
              <a:avLst/>
              <a:gdLst/>
              <a:ahLst/>
              <a:cxnLst/>
              <a:rect l="l" t="t" r="r" b="b"/>
              <a:pathLst>
                <a:path w="4685030" h="2971800">
                  <a:moveTo>
                    <a:pt x="4387596" y="0"/>
                  </a:moveTo>
                  <a:lnTo>
                    <a:pt x="297180" y="0"/>
                  </a:lnTo>
                  <a:lnTo>
                    <a:pt x="248977" y="3889"/>
                  </a:lnTo>
                  <a:lnTo>
                    <a:pt x="203250" y="15150"/>
                  </a:lnTo>
                  <a:lnTo>
                    <a:pt x="160611" y="33171"/>
                  </a:lnTo>
                  <a:lnTo>
                    <a:pt x="121671" y="57340"/>
                  </a:lnTo>
                  <a:lnTo>
                    <a:pt x="87044" y="87044"/>
                  </a:lnTo>
                  <a:lnTo>
                    <a:pt x="57340" y="121671"/>
                  </a:lnTo>
                  <a:lnTo>
                    <a:pt x="33171" y="160611"/>
                  </a:lnTo>
                  <a:lnTo>
                    <a:pt x="15150" y="203250"/>
                  </a:lnTo>
                  <a:lnTo>
                    <a:pt x="3889" y="248977"/>
                  </a:lnTo>
                  <a:lnTo>
                    <a:pt x="0" y="297179"/>
                  </a:lnTo>
                  <a:lnTo>
                    <a:pt x="0" y="2674619"/>
                  </a:lnTo>
                  <a:lnTo>
                    <a:pt x="3889" y="2722825"/>
                  </a:lnTo>
                  <a:lnTo>
                    <a:pt x="15150" y="2768554"/>
                  </a:lnTo>
                  <a:lnTo>
                    <a:pt x="33171" y="2811194"/>
                  </a:lnTo>
                  <a:lnTo>
                    <a:pt x="57340" y="2850133"/>
                  </a:lnTo>
                  <a:lnTo>
                    <a:pt x="87044" y="2884760"/>
                  </a:lnTo>
                  <a:lnTo>
                    <a:pt x="121671" y="2914463"/>
                  </a:lnTo>
                  <a:lnTo>
                    <a:pt x="160611" y="2938630"/>
                  </a:lnTo>
                  <a:lnTo>
                    <a:pt x="203250" y="2956650"/>
                  </a:lnTo>
                  <a:lnTo>
                    <a:pt x="248977" y="2967910"/>
                  </a:lnTo>
                  <a:lnTo>
                    <a:pt x="297180" y="2971799"/>
                  </a:lnTo>
                  <a:lnTo>
                    <a:pt x="4387596" y="2971799"/>
                  </a:lnTo>
                  <a:lnTo>
                    <a:pt x="4435801" y="2967910"/>
                  </a:lnTo>
                  <a:lnTo>
                    <a:pt x="4481530" y="2956650"/>
                  </a:lnTo>
                  <a:lnTo>
                    <a:pt x="4524170" y="2938630"/>
                  </a:lnTo>
                  <a:lnTo>
                    <a:pt x="4563109" y="2914463"/>
                  </a:lnTo>
                  <a:lnTo>
                    <a:pt x="4597736" y="2884760"/>
                  </a:lnTo>
                  <a:lnTo>
                    <a:pt x="4627439" y="2850133"/>
                  </a:lnTo>
                  <a:lnTo>
                    <a:pt x="4651606" y="2811194"/>
                  </a:lnTo>
                  <a:lnTo>
                    <a:pt x="4669626" y="2768554"/>
                  </a:lnTo>
                  <a:lnTo>
                    <a:pt x="4680886" y="2722825"/>
                  </a:lnTo>
                  <a:lnTo>
                    <a:pt x="4684776" y="2674619"/>
                  </a:lnTo>
                  <a:lnTo>
                    <a:pt x="4684776" y="297179"/>
                  </a:lnTo>
                  <a:lnTo>
                    <a:pt x="4680886" y="248977"/>
                  </a:lnTo>
                  <a:lnTo>
                    <a:pt x="4669626" y="203250"/>
                  </a:lnTo>
                  <a:lnTo>
                    <a:pt x="4651606" y="160611"/>
                  </a:lnTo>
                  <a:lnTo>
                    <a:pt x="4627439" y="121671"/>
                  </a:lnTo>
                  <a:lnTo>
                    <a:pt x="4597736" y="87044"/>
                  </a:lnTo>
                  <a:lnTo>
                    <a:pt x="4563109" y="57340"/>
                  </a:lnTo>
                  <a:lnTo>
                    <a:pt x="4524170" y="33171"/>
                  </a:lnTo>
                  <a:lnTo>
                    <a:pt x="4481530" y="15150"/>
                  </a:lnTo>
                  <a:lnTo>
                    <a:pt x="4435801" y="3889"/>
                  </a:lnTo>
                  <a:lnTo>
                    <a:pt x="4387596"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164336" y="3221734"/>
              <a:ext cx="4685030" cy="2971800"/>
            </a:xfrm>
            <a:custGeom>
              <a:avLst/>
              <a:gdLst/>
              <a:ahLst/>
              <a:cxnLst/>
              <a:rect l="l" t="t" r="r" b="b"/>
              <a:pathLst>
                <a:path w="4685030" h="2971800">
                  <a:moveTo>
                    <a:pt x="0" y="297179"/>
                  </a:moveTo>
                  <a:lnTo>
                    <a:pt x="3889" y="248977"/>
                  </a:lnTo>
                  <a:lnTo>
                    <a:pt x="15150" y="203250"/>
                  </a:lnTo>
                  <a:lnTo>
                    <a:pt x="33171" y="160611"/>
                  </a:lnTo>
                  <a:lnTo>
                    <a:pt x="57340" y="121671"/>
                  </a:lnTo>
                  <a:lnTo>
                    <a:pt x="87044" y="87044"/>
                  </a:lnTo>
                  <a:lnTo>
                    <a:pt x="121671" y="57340"/>
                  </a:lnTo>
                  <a:lnTo>
                    <a:pt x="160611" y="33171"/>
                  </a:lnTo>
                  <a:lnTo>
                    <a:pt x="203250" y="15150"/>
                  </a:lnTo>
                  <a:lnTo>
                    <a:pt x="248977" y="3889"/>
                  </a:lnTo>
                  <a:lnTo>
                    <a:pt x="297180" y="0"/>
                  </a:lnTo>
                  <a:lnTo>
                    <a:pt x="4387596" y="0"/>
                  </a:lnTo>
                  <a:lnTo>
                    <a:pt x="4435801" y="3889"/>
                  </a:lnTo>
                  <a:lnTo>
                    <a:pt x="4481530" y="15150"/>
                  </a:lnTo>
                  <a:lnTo>
                    <a:pt x="4524170" y="33171"/>
                  </a:lnTo>
                  <a:lnTo>
                    <a:pt x="4563109" y="57340"/>
                  </a:lnTo>
                  <a:lnTo>
                    <a:pt x="4597736" y="87044"/>
                  </a:lnTo>
                  <a:lnTo>
                    <a:pt x="4627439" y="121671"/>
                  </a:lnTo>
                  <a:lnTo>
                    <a:pt x="4651606" y="160611"/>
                  </a:lnTo>
                  <a:lnTo>
                    <a:pt x="4669626" y="203250"/>
                  </a:lnTo>
                  <a:lnTo>
                    <a:pt x="4680886" y="248977"/>
                  </a:lnTo>
                  <a:lnTo>
                    <a:pt x="4684776" y="297179"/>
                  </a:lnTo>
                  <a:lnTo>
                    <a:pt x="4684776" y="2674619"/>
                  </a:lnTo>
                  <a:lnTo>
                    <a:pt x="4680886" y="2722825"/>
                  </a:lnTo>
                  <a:lnTo>
                    <a:pt x="4669626" y="2768554"/>
                  </a:lnTo>
                  <a:lnTo>
                    <a:pt x="4651606" y="2811194"/>
                  </a:lnTo>
                  <a:lnTo>
                    <a:pt x="4627439" y="2850133"/>
                  </a:lnTo>
                  <a:lnTo>
                    <a:pt x="4597736" y="2884760"/>
                  </a:lnTo>
                  <a:lnTo>
                    <a:pt x="4563109" y="2914463"/>
                  </a:lnTo>
                  <a:lnTo>
                    <a:pt x="4524170" y="2938630"/>
                  </a:lnTo>
                  <a:lnTo>
                    <a:pt x="4481530" y="2956650"/>
                  </a:lnTo>
                  <a:lnTo>
                    <a:pt x="4435801" y="2967910"/>
                  </a:lnTo>
                  <a:lnTo>
                    <a:pt x="4387596" y="2971799"/>
                  </a:lnTo>
                  <a:lnTo>
                    <a:pt x="297180" y="2971799"/>
                  </a:lnTo>
                  <a:lnTo>
                    <a:pt x="248977" y="2967910"/>
                  </a:lnTo>
                  <a:lnTo>
                    <a:pt x="203250" y="2956650"/>
                  </a:lnTo>
                  <a:lnTo>
                    <a:pt x="160611" y="2938630"/>
                  </a:lnTo>
                  <a:lnTo>
                    <a:pt x="121671" y="2914463"/>
                  </a:lnTo>
                  <a:lnTo>
                    <a:pt x="87044" y="2884760"/>
                  </a:lnTo>
                  <a:lnTo>
                    <a:pt x="57340" y="2850133"/>
                  </a:lnTo>
                  <a:lnTo>
                    <a:pt x="33171" y="2811194"/>
                  </a:lnTo>
                  <a:lnTo>
                    <a:pt x="15150" y="2768554"/>
                  </a:lnTo>
                  <a:lnTo>
                    <a:pt x="3889" y="2722825"/>
                  </a:lnTo>
                  <a:lnTo>
                    <a:pt x="0" y="2674619"/>
                  </a:lnTo>
                  <a:lnTo>
                    <a:pt x="0" y="297179"/>
                  </a:lnTo>
                  <a:close/>
                </a:path>
              </a:pathLst>
            </a:custGeom>
            <a:ln w="12700">
              <a:solidFill>
                <a:srgbClr val="4471C4"/>
              </a:solidFill>
            </a:ln>
          </p:spPr>
          <p:txBody>
            <a:bodyPr wrap="square" lIns="0" tIns="0" rIns="0" bIns="0" rtlCol="0"/>
            <a:lstStyle/>
            <a:p>
              <a:endParaRPr/>
            </a:p>
          </p:txBody>
        </p:sp>
      </p:grpSp>
      <p:sp>
        <p:nvSpPr>
          <p:cNvPr id="7" name="object 7"/>
          <p:cNvSpPr txBox="1"/>
          <p:nvPr/>
        </p:nvSpPr>
        <p:spPr>
          <a:xfrm>
            <a:off x="1408150" y="3484469"/>
            <a:ext cx="4197350" cy="2376170"/>
          </a:xfrm>
          <a:prstGeom prst="rect">
            <a:avLst/>
          </a:prstGeom>
        </p:spPr>
        <p:txBody>
          <a:bodyPr vert="horz" wrap="square" lIns="0" tIns="73660" rIns="0" bIns="0" rtlCol="0">
            <a:spAutoFit/>
          </a:bodyPr>
          <a:lstStyle/>
          <a:p>
            <a:pPr marL="12700" marR="5080" indent="6985" algn="ctr">
              <a:lnSpc>
                <a:spcPct val="86300"/>
              </a:lnSpc>
              <a:spcBef>
                <a:spcPts val="580"/>
              </a:spcBef>
            </a:pPr>
            <a:r>
              <a:rPr sz="2900" spc="5" dirty="0">
                <a:latin typeface="Arial"/>
                <a:cs typeface="Arial"/>
              </a:rPr>
              <a:t>St</a:t>
            </a:r>
            <a:r>
              <a:rPr sz="2900" spc="-10" dirty="0">
                <a:latin typeface="Arial"/>
                <a:cs typeface="Arial"/>
              </a:rPr>
              <a:t>o</a:t>
            </a:r>
            <a:r>
              <a:rPr sz="2900" dirty="0">
                <a:latin typeface="Arial"/>
                <a:cs typeface="Arial"/>
              </a:rPr>
              <a:t>p</a:t>
            </a:r>
            <a:r>
              <a:rPr sz="2900" spc="-25" dirty="0">
                <a:latin typeface="Arial"/>
                <a:cs typeface="Arial"/>
              </a:rPr>
              <a:t> </a:t>
            </a:r>
            <a:r>
              <a:rPr sz="2900" spc="-10" dirty="0">
                <a:latin typeface="Arial"/>
                <a:cs typeface="Arial"/>
              </a:rPr>
              <a:t>Wor</a:t>
            </a:r>
            <a:r>
              <a:rPr sz="2900" dirty="0">
                <a:latin typeface="Arial"/>
                <a:cs typeface="Arial"/>
              </a:rPr>
              <a:t>k</a:t>
            </a:r>
            <a:r>
              <a:rPr sz="2900" spc="-195" dirty="0">
                <a:latin typeface="Arial"/>
                <a:cs typeface="Arial"/>
              </a:rPr>
              <a:t> </a:t>
            </a:r>
            <a:r>
              <a:rPr sz="2900" spc="5" dirty="0">
                <a:latin typeface="Arial"/>
                <a:cs typeface="Arial"/>
              </a:rPr>
              <a:t>A</a:t>
            </a:r>
            <a:r>
              <a:rPr sz="2900" spc="-10" dirty="0">
                <a:latin typeface="Arial"/>
                <a:cs typeface="Arial"/>
              </a:rPr>
              <a:t>u</a:t>
            </a:r>
            <a:r>
              <a:rPr sz="2900" spc="5" dirty="0">
                <a:latin typeface="Arial"/>
                <a:cs typeface="Arial"/>
              </a:rPr>
              <a:t>t</a:t>
            </a:r>
            <a:r>
              <a:rPr sz="2900" spc="-10" dirty="0">
                <a:latin typeface="Arial"/>
                <a:cs typeface="Arial"/>
              </a:rPr>
              <a:t>hor</a:t>
            </a:r>
            <a:r>
              <a:rPr sz="2900" dirty="0">
                <a:latin typeface="Arial"/>
                <a:cs typeface="Arial"/>
              </a:rPr>
              <a:t>i</a:t>
            </a:r>
            <a:r>
              <a:rPr sz="2900" spc="5" dirty="0">
                <a:latin typeface="Arial"/>
                <a:cs typeface="Arial"/>
              </a:rPr>
              <a:t>t</a:t>
            </a:r>
            <a:r>
              <a:rPr sz="2900" dirty="0">
                <a:latin typeface="Arial"/>
                <a:cs typeface="Arial"/>
              </a:rPr>
              <a:t>y  </a:t>
            </a:r>
            <a:r>
              <a:rPr sz="2900" spc="-15" dirty="0">
                <a:latin typeface="Arial"/>
                <a:cs typeface="Arial"/>
              </a:rPr>
              <a:t>empowers</a:t>
            </a:r>
            <a:r>
              <a:rPr sz="2900" spc="60" dirty="0">
                <a:latin typeface="Arial"/>
                <a:cs typeface="Arial"/>
              </a:rPr>
              <a:t> </a:t>
            </a:r>
            <a:r>
              <a:rPr sz="2900" spc="-10" dirty="0">
                <a:latin typeface="Arial"/>
                <a:cs typeface="Arial"/>
              </a:rPr>
              <a:t>employees </a:t>
            </a:r>
            <a:r>
              <a:rPr sz="2900" spc="-5" dirty="0">
                <a:latin typeface="Arial"/>
                <a:cs typeface="Arial"/>
              </a:rPr>
              <a:t> and</a:t>
            </a:r>
            <a:r>
              <a:rPr sz="2900" spc="-10" dirty="0">
                <a:latin typeface="Arial"/>
                <a:cs typeface="Arial"/>
              </a:rPr>
              <a:t> </a:t>
            </a:r>
            <a:r>
              <a:rPr sz="2900" spc="-5" dirty="0">
                <a:latin typeface="Arial"/>
                <a:cs typeface="Arial"/>
              </a:rPr>
              <a:t>contract</a:t>
            </a:r>
            <a:r>
              <a:rPr sz="2900" spc="-10" dirty="0">
                <a:latin typeface="Arial"/>
                <a:cs typeface="Arial"/>
              </a:rPr>
              <a:t> </a:t>
            </a:r>
            <a:r>
              <a:rPr sz="2900" spc="-15" dirty="0">
                <a:latin typeface="Arial"/>
                <a:cs typeface="Arial"/>
              </a:rPr>
              <a:t>workers</a:t>
            </a:r>
            <a:r>
              <a:rPr sz="2900" spc="40" dirty="0">
                <a:latin typeface="Arial"/>
                <a:cs typeface="Arial"/>
              </a:rPr>
              <a:t> </a:t>
            </a:r>
            <a:r>
              <a:rPr sz="2900" spc="-15" dirty="0">
                <a:latin typeface="Arial"/>
                <a:cs typeface="Arial"/>
              </a:rPr>
              <a:t>with </a:t>
            </a:r>
            <a:r>
              <a:rPr sz="2900" spc="-790" dirty="0">
                <a:latin typeface="Arial"/>
                <a:cs typeface="Arial"/>
              </a:rPr>
              <a:t> </a:t>
            </a:r>
            <a:r>
              <a:rPr sz="2900" dirty="0">
                <a:latin typeface="Arial"/>
                <a:cs typeface="Arial"/>
              </a:rPr>
              <a:t>the </a:t>
            </a:r>
            <a:r>
              <a:rPr sz="2900" spc="-5" dirty="0">
                <a:latin typeface="Arial"/>
                <a:cs typeface="Arial"/>
              </a:rPr>
              <a:t>ability and obligation </a:t>
            </a:r>
            <a:r>
              <a:rPr sz="2900" dirty="0">
                <a:latin typeface="Arial"/>
                <a:cs typeface="Arial"/>
              </a:rPr>
              <a:t> to</a:t>
            </a:r>
            <a:r>
              <a:rPr sz="2900" spc="-30" dirty="0">
                <a:latin typeface="Arial"/>
                <a:cs typeface="Arial"/>
              </a:rPr>
              <a:t> </a:t>
            </a:r>
            <a:r>
              <a:rPr sz="2900" dirty="0">
                <a:latin typeface="Arial"/>
                <a:cs typeface="Arial"/>
              </a:rPr>
              <a:t>stop</a:t>
            </a:r>
            <a:r>
              <a:rPr sz="2900" spc="-30" dirty="0">
                <a:latin typeface="Arial"/>
                <a:cs typeface="Arial"/>
              </a:rPr>
              <a:t> </a:t>
            </a:r>
            <a:r>
              <a:rPr sz="2900" spc="-20" dirty="0">
                <a:latin typeface="Arial"/>
                <a:cs typeface="Arial"/>
              </a:rPr>
              <a:t>work</a:t>
            </a:r>
            <a:r>
              <a:rPr sz="2900" spc="60" dirty="0">
                <a:latin typeface="Arial"/>
                <a:cs typeface="Arial"/>
              </a:rPr>
              <a:t> </a:t>
            </a:r>
            <a:r>
              <a:rPr sz="2900" dirty="0">
                <a:latin typeface="Arial"/>
                <a:cs typeface="Arial"/>
              </a:rPr>
              <a:t>if</a:t>
            </a:r>
            <a:r>
              <a:rPr sz="2900" spc="-10" dirty="0">
                <a:latin typeface="Arial"/>
                <a:cs typeface="Arial"/>
              </a:rPr>
              <a:t> </a:t>
            </a:r>
            <a:r>
              <a:rPr sz="2900" spc="-5" dirty="0">
                <a:latin typeface="Arial"/>
                <a:cs typeface="Arial"/>
              </a:rPr>
              <a:t>conditions </a:t>
            </a:r>
            <a:r>
              <a:rPr sz="2900" dirty="0">
                <a:latin typeface="Arial"/>
                <a:cs typeface="Arial"/>
              </a:rPr>
              <a:t> </a:t>
            </a:r>
            <a:r>
              <a:rPr sz="2900" spc="-5" dirty="0">
                <a:latin typeface="Arial"/>
                <a:cs typeface="Arial"/>
              </a:rPr>
              <a:t>are</a:t>
            </a:r>
            <a:r>
              <a:rPr sz="2900" spc="-10" dirty="0">
                <a:latin typeface="Arial"/>
                <a:cs typeface="Arial"/>
              </a:rPr>
              <a:t> </a:t>
            </a:r>
            <a:r>
              <a:rPr sz="2900" spc="-5" dirty="0">
                <a:latin typeface="Arial"/>
                <a:cs typeface="Arial"/>
              </a:rPr>
              <a:t>deemed at-risk</a:t>
            </a:r>
            <a:endParaRPr sz="2900">
              <a:latin typeface="Arial"/>
              <a:cs typeface="Arial"/>
            </a:endParaRPr>
          </a:p>
        </p:txBody>
      </p:sp>
      <p:grpSp>
        <p:nvGrpSpPr>
          <p:cNvPr id="8" name="object 8"/>
          <p:cNvGrpSpPr/>
          <p:nvPr/>
        </p:nvGrpSpPr>
        <p:grpSpPr>
          <a:xfrm>
            <a:off x="6367271" y="2727960"/>
            <a:ext cx="5209540" cy="3472179"/>
            <a:chOff x="6367271" y="2727960"/>
            <a:chExt cx="5209540" cy="3472179"/>
          </a:xfrm>
        </p:grpSpPr>
        <p:sp>
          <p:nvSpPr>
            <p:cNvPr id="9" name="object 9"/>
            <p:cNvSpPr/>
            <p:nvPr/>
          </p:nvSpPr>
          <p:spPr>
            <a:xfrm>
              <a:off x="6367271" y="2727960"/>
              <a:ext cx="4681855" cy="2971800"/>
            </a:xfrm>
            <a:custGeom>
              <a:avLst/>
              <a:gdLst/>
              <a:ahLst/>
              <a:cxnLst/>
              <a:rect l="l" t="t" r="r" b="b"/>
              <a:pathLst>
                <a:path w="4681855" h="2971800">
                  <a:moveTo>
                    <a:pt x="4384548" y="0"/>
                  </a:moveTo>
                  <a:lnTo>
                    <a:pt x="297180" y="0"/>
                  </a:lnTo>
                  <a:lnTo>
                    <a:pt x="248977" y="3889"/>
                  </a:lnTo>
                  <a:lnTo>
                    <a:pt x="203250" y="15150"/>
                  </a:lnTo>
                  <a:lnTo>
                    <a:pt x="160611" y="33171"/>
                  </a:lnTo>
                  <a:lnTo>
                    <a:pt x="121671" y="57340"/>
                  </a:lnTo>
                  <a:lnTo>
                    <a:pt x="87044" y="87044"/>
                  </a:lnTo>
                  <a:lnTo>
                    <a:pt x="57340" y="121671"/>
                  </a:lnTo>
                  <a:lnTo>
                    <a:pt x="33171" y="160611"/>
                  </a:lnTo>
                  <a:lnTo>
                    <a:pt x="15150" y="203250"/>
                  </a:lnTo>
                  <a:lnTo>
                    <a:pt x="3889" y="248977"/>
                  </a:lnTo>
                  <a:lnTo>
                    <a:pt x="0" y="297179"/>
                  </a:lnTo>
                  <a:lnTo>
                    <a:pt x="0" y="2674619"/>
                  </a:lnTo>
                  <a:lnTo>
                    <a:pt x="3889" y="2722822"/>
                  </a:lnTo>
                  <a:lnTo>
                    <a:pt x="15150" y="2768549"/>
                  </a:lnTo>
                  <a:lnTo>
                    <a:pt x="33171" y="2811188"/>
                  </a:lnTo>
                  <a:lnTo>
                    <a:pt x="57340" y="2850128"/>
                  </a:lnTo>
                  <a:lnTo>
                    <a:pt x="87044" y="2884755"/>
                  </a:lnTo>
                  <a:lnTo>
                    <a:pt x="121671" y="2914459"/>
                  </a:lnTo>
                  <a:lnTo>
                    <a:pt x="160611" y="2938628"/>
                  </a:lnTo>
                  <a:lnTo>
                    <a:pt x="203250" y="2956649"/>
                  </a:lnTo>
                  <a:lnTo>
                    <a:pt x="248977" y="2967910"/>
                  </a:lnTo>
                  <a:lnTo>
                    <a:pt x="297180" y="2971799"/>
                  </a:lnTo>
                  <a:lnTo>
                    <a:pt x="4384548" y="2971799"/>
                  </a:lnTo>
                  <a:lnTo>
                    <a:pt x="4432750" y="2967910"/>
                  </a:lnTo>
                  <a:lnTo>
                    <a:pt x="4478477" y="2956649"/>
                  </a:lnTo>
                  <a:lnTo>
                    <a:pt x="4521116" y="2938628"/>
                  </a:lnTo>
                  <a:lnTo>
                    <a:pt x="4560056" y="2914459"/>
                  </a:lnTo>
                  <a:lnTo>
                    <a:pt x="4594683" y="2884755"/>
                  </a:lnTo>
                  <a:lnTo>
                    <a:pt x="4624387" y="2850128"/>
                  </a:lnTo>
                  <a:lnTo>
                    <a:pt x="4648556" y="2811188"/>
                  </a:lnTo>
                  <a:lnTo>
                    <a:pt x="4666577" y="2768549"/>
                  </a:lnTo>
                  <a:lnTo>
                    <a:pt x="4677838" y="2722822"/>
                  </a:lnTo>
                  <a:lnTo>
                    <a:pt x="4681728" y="2674619"/>
                  </a:lnTo>
                  <a:lnTo>
                    <a:pt x="4681728" y="297179"/>
                  </a:lnTo>
                  <a:lnTo>
                    <a:pt x="4677838" y="248977"/>
                  </a:lnTo>
                  <a:lnTo>
                    <a:pt x="4666577" y="203250"/>
                  </a:lnTo>
                  <a:lnTo>
                    <a:pt x="4648556" y="160611"/>
                  </a:lnTo>
                  <a:lnTo>
                    <a:pt x="4624387" y="121671"/>
                  </a:lnTo>
                  <a:lnTo>
                    <a:pt x="4594683" y="87044"/>
                  </a:lnTo>
                  <a:lnTo>
                    <a:pt x="4560056" y="57340"/>
                  </a:lnTo>
                  <a:lnTo>
                    <a:pt x="4521116" y="33171"/>
                  </a:lnTo>
                  <a:lnTo>
                    <a:pt x="4478477" y="15150"/>
                  </a:lnTo>
                  <a:lnTo>
                    <a:pt x="4432750" y="3889"/>
                  </a:lnTo>
                  <a:lnTo>
                    <a:pt x="4384548" y="0"/>
                  </a:lnTo>
                  <a:close/>
                </a:path>
              </a:pathLst>
            </a:custGeom>
            <a:solidFill>
              <a:srgbClr val="4471C4"/>
            </a:solidFill>
          </p:spPr>
          <p:txBody>
            <a:bodyPr wrap="square" lIns="0" tIns="0" rIns="0" bIns="0" rtlCol="0"/>
            <a:lstStyle/>
            <a:p>
              <a:endParaRPr/>
            </a:p>
          </p:txBody>
        </p:sp>
        <p:sp>
          <p:nvSpPr>
            <p:cNvPr id="10" name="object 10"/>
            <p:cNvSpPr/>
            <p:nvPr/>
          </p:nvSpPr>
          <p:spPr>
            <a:xfrm>
              <a:off x="6888479" y="3221736"/>
              <a:ext cx="4681855" cy="2971800"/>
            </a:xfrm>
            <a:custGeom>
              <a:avLst/>
              <a:gdLst/>
              <a:ahLst/>
              <a:cxnLst/>
              <a:rect l="l" t="t" r="r" b="b"/>
              <a:pathLst>
                <a:path w="4681855" h="2971800">
                  <a:moveTo>
                    <a:pt x="4384548" y="0"/>
                  </a:moveTo>
                  <a:lnTo>
                    <a:pt x="297180" y="0"/>
                  </a:lnTo>
                  <a:lnTo>
                    <a:pt x="248977" y="3889"/>
                  </a:lnTo>
                  <a:lnTo>
                    <a:pt x="203250" y="15150"/>
                  </a:lnTo>
                  <a:lnTo>
                    <a:pt x="160611" y="33171"/>
                  </a:lnTo>
                  <a:lnTo>
                    <a:pt x="121671" y="57340"/>
                  </a:lnTo>
                  <a:lnTo>
                    <a:pt x="87044" y="87044"/>
                  </a:lnTo>
                  <a:lnTo>
                    <a:pt x="57340" y="121671"/>
                  </a:lnTo>
                  <a:lnTo>
                    <a:pt x="33171" y="160611"/>
                  </a:lnTo>
                  <a:lnTo>
                    <a:pt x="15150" y="203250"/>
                  </a:lnTo>
                  <a:lnTo>
                    <a:pt x="3889" y="248977"/>
                  </a:lnTo>
                  <a:lnTo>
                    <a:pt x="0" y="297179"/>
                  </a:lnTo>
                  <a:lnTo>
                    <a:pt x="0" y="2674619"/>
                  </a:lnTo>
                  <a:lnTo>
                    <a:pt x="3889" y="2722822"/>
                  </a:lnTo>
                  <a:lnTo>
                    <a:pt x="15150" y="2768549"/>
                  </a:lnTo>
                  <a:lnTo>
                    <a:pt x="33171" y="2811188"/>
                  </a:lnTo>
                  <a:lnTo>
                    <a:pt x="57340" y="2850128"/>
                  </a:lnTo>
                  <a:lnTo>
                    <a:pt x="87044" y="2884755"/>
                  </a:lnTo>
                  <a:lnTo>
                    <a:pt x="121671" y="2914459"/>
                  </a:lnTo>
                  <a:lnTo>
                    <a:pt x="160611" y="2938628"/>
                  </a:lnTo>
                  <a:lnTo>
                    <a:pt x="203250" y="2956649"/>
                  </a:lnTo>
                  <a:lnTo>
                    <a:pt x="248977" y="2967910"/>
                  </a:lnTo>
                  <a:lnTo>
                    <a:pt x="297180" y="2971799"/>
                  </a:lnTo>
                  <a:lnTo>
                    <a:pt x="4384548" y="2971799"/>
                  </a:lnTo>
                  <a:lnTo>
                    <a:pt x="4432750" y="2967910"/>
                  </a:lnTo>
                  <a:lnTo>
                    <a:pt x="4478477" y="2956649"/>
                  </a:lnTo>
                  <a:lnTo>
                    <a:pt x="4521116" y="2938628"/>
                  </a:lnTo>
                  <a:lnTo>
                    <a:pt x="4560056" y="2914459"/>
                  </a:lnTo>
                  <a:lnTo>
                    <a:pt x="4594683" y="2884755"/>
                  </a:lnTo>
                  <a:lnTo>
                    <a:pt x="4624387" y="2850128"/>
                  </a:lnTo>
                  <a:lnTo>
                    <a:pt x="4648556" y="2811188"/>
                  </a:lnTo>
                  <a:lnTo>
                    <a:pt x="4666577" y="2768549"/>
                  </a:lnTo>
                  <a:lnTo>
                    <a:pt x="4677838" y="2722822"/>
                  </a:lnTo>
                  <a:lnTo>
                    <a:pt x="4681728" y="2674619"/>
                  </a:lnTo>
                  <a:lnTo>
                    <a:pt x="4681728" y="297179"/>
                  </a:lnTo>
                  <a:lnTo>
                    <a:pt x="4677838" y="248977"/>
                  </a:lnTo>
                  <a:lnTo>
                    <a:pt x="4666577" y="203250"/>
                  </a:lnTo>
                  <a:lnTo>
                    <a:pt x="4648556" y="160611"/>
                  </a:lnTo>
                  <a:lnTo>
                    <a:pt x="4624387" y="121671"/>
                  </a:lnTo>
                  <a:lnTo>
                    <a:pt x="4594683" y="87044"/>
                  </a:lnTo>
                  <a:lnTo>
                    <a:pt x="4560056" y="57340"/>
                  </a:lnTo>
                  <a:lnTo>
                    <a:pt x="4521116" y="33171"/>
                  </a:lnTo>
                  <a:lnTo>
                    <a:pt x="4478477" y="15150"/>
                  </a:lnTo>
                  <a:lnTo>
                    <a:pt x="4432750" y="3889"/>
                  </a:lnTo>
                  <a:lnTo>
                    <a:pt x="4384548"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6888479" y="3221736"/>
              <a:ext cx="4681855" cy="2971800"/>
            </a:xfrm>
            <a:custGeom>
              <a:avLst/>
              <a:gdLst/>
              <a:ahLst/>
              <a:cxnLst/>
              <a:rect l="l" t="t" r="r" b="b"/>
              <a:pathLst>
                <a:path w="4681855" h="2971800">
                  <a:moveTo>
                    <a:pt x="0" y="297179"/>
                  </a:moveTo>
                  <a:lnTo>
                    <a:pt x="3889" y="248977"/>
                  </a:lnTo>
                  <a:lnTo>
                    <a:pt x="15150" y="203250"/>
                  </a:lnTo>
                  <a:lnTo>
                    <a:pt x="33171" y="160611"/>
                  </a:lnTo>
                  <a:lnTo>
                    <a:pt x="57340" y="121671"/>
                  </a:lnTo>
                  <a:lnTo>
                    <a:pt x="87044" y="87044"/>
                  </a:lnTo>
                  <a:lnTo>
                    <a:pt x="121671" y="57340"/>
                  </a:lnTo>
                  <a:lnTo>
                    <a:pt x="160611" y="33171"/>
                  </a:lnTo>
                  <a:lnTo>
                    <a:pt x="203250" y="15150"/>
                  </a:lnTo>
                  <a:lnTo>
                    <a:pt x="248977" y="3889"/>
                  </a:lnTo>
                  <a:lnTo>
                    <a:pt x="297180" y="0"/>
                  </a:lnTo>
                  <a:lnTo>
                    <a:pt x="4384548" y="0"/>
                  </a:lnTo>
                  <a:lnTo>
                    <a:pt x="4432750" y="3889"/>
                  </a:lnTo>
                  <a:lnTo>
                    <a:pt x="4478477" y="15150"/>
                  </a:lnTo>
                  <a:lnTo>
                    <a:pt x="4521116" y="33171"/>
                  </a:lnTo>
                  <a:lnTo>
                    <a:pt x="4560056" y="57340"/>
                  </a:lnTo>
                  <a:lnTo>
                    <a:pt x="4594683" y="87044"/>
                  </a:lnTo>
                  <a:lnTo>
                    <a:pt x="4624387" y="121671"/>
                  </a:lnTo>
                  <a:lnTo>
                    <a:pt x="4648556" y="160611"/>
                  </a:lnTo>
                  <a:lnTo>
                    <a:pt x="4666577" y="203250"/>
                  </a:lnTo>
                  <a:lnTo>
                    <a:pt x="4677838" y="248977"/>
                  </a:lnTo>
                  <a:lnTo>
                    <a:pt x="4681728" y="297179"/>
                  </a:lnTo>
                  <a:lnTo>
                    <a:pt x="4681728" y="2674619"/>
                  </a:lnTo>
                  <a:lnTo>
                    <a:pt x="4677838" y="2722822"/>
                  </a:lnTo>
                  <a:lnTo>
                    <a:pt x="4666577" y="2768549"/>
                  </a:lnTo>
                  <a:lnTo>
                    <a:pt x="4648556" y="2811188"/>
                  </a:lnTo>
                  <a:lnTo>
                    <a:pt x="4624387" y="2850128"/>
                  </a:lnTo>
                  <a:lnTo>
                    <a:pt x="4594683" y="2884755"/>
                  </a:lnTo>
                  <a:lnTo>
                    <a:pt x="4560056" y="2914459"/>
                  </a:lnTo>
                  <a:lnTo>
                    <a:pt x="4521116" y="2938628"/>
                  </a:lnTo>
                  <a:lnTo>
                    <a:pt x="4478477" y="2956649"/>
                  </a:lnTo>
                  <a:lnTo>
                    <a:pt x="4432750" y="2967910"/>
                  </a:lnTo>
                  <a:lnTo>
                    <a:pt x="4384548" y="2971799"/>
                  </a:lnTo>
                  <a:lnTo>
                    <a:pt x="297180" y="2971799"/>
                  </a:lnTo>
                  <a:lnTo>
                    <a:pt x="248977" y="2967910"/>
                  </a:lnTo>
                  <a:lnTo>
                    <a:pt x="203250" y="2956649"/>
                  </a:lnTo>
                  <a:lnTo>
                    <a:pt x="160611" y="2938628"/>
                  </a:lnTo>
                  <a:lnTo>
                    <a:pt x="121671" y="2914459"/>
                  </a:lnTo>
                  <a:lnTo>
                    <a:pt x="87044" y="2884755"/>
                  </a:lnTo>
                  <a:lnTo>
                    <a:pt x="57340" y="2850128"/>
                  </a:lnTo>
                  <a:lnTo>
                    <a:pt x="33171" y="2811188"/>
                  </a:lnTo>
                  <a:lnTo>
                    <a:pt x="15150" y="2768549"/>
                  </a:lnTo>
                  <a:lnTo>
                    <a:pt x="3889" y="2722822"/>
                  </a:lnTo>
                  <a:lnTo>
                    <a:pt x="0" y="2674619"/>
                  </a:lnTo>
                  <a:lnTo>
                    <a:pt x="0" y="297179"/>
                  </a:lnTo>
                  <a:close/>
                </a:path>
              </a:pathLst>
            </a:custGeom>
            <a:ln w="12700">
              <a:solidFill>
                <a:srgbClr val="4471C4"/>
              </a:solidFill>
            </a:ln>
          </p:spPr>
          <p:txBody>
            <a:bodyPr wrap="square" lIns="0" tIns="0" rIns="0" bIns="0" rtlCol="0"/>
            <a:lstStyle/>
            <a:p>
              <a:endParaRPr/>
            </a:p>
          </p:txBody>
        </p:sp>
      </p:grpSp>
      <p:sp>
        <p:nvSpPr>
          <p:cNvPr id="12" name="object 12"/>
          <p:cNvSpPr txBox="1"/>
          <p:nvPr/>
        </p:nvSpPr>
        <p:spPr>
          <a:xfrm>
            <a:off x="7158550" y="3865660"/>
            <a:ext cx="4142740" cy="1614170"/>
          </a:xfrm>
          <a:prstGeom prst="rect">
            <a:avLst/>
          </a:prstGeom>
        </p:spPr>
        <p:txBody>
          <a:bodyPr vert="horz" wrap="square" lIns="0" tIns="73025" rIns="0" bIns="0" rtlCol="0">
            <a:spAutoFit/>
          </a:bodyPr>
          <a:lstStyle/>
          <a:p>
            <a:pPr marL="12065" marR="5080" algn="ctr">
              <a:lnSpc>
                <a:spcPct val="86400"/>
              </a:lnSpc>
              <a:spcBef>
                <a:spcPts val="575"/>
              </a:spcBef>
            </a:pPr>
            <a:r>
              <a:rPr sz="2900" dirty="0">
                <a:latin typeface="Arial"/>
                <a:cs typeface="Arial"/>
              </a:rPr>
              <a:t>If </a:t>
            </a:r>
            <a:r>
              <a:rPr sz="2900" spc="-15" dirty="0">
                <a:latin typeface="Arial"/>
                <a:cs typeface="Arial"/>
              </a:rPr>
              <a:t>you </a:t>
            </a:r>
            <a:r>
              <a:rPr sz="2900" dirty="0">
                <a:latin typeface="Arial"/>
                <a:cs typeface="Arial"/>
              </a:rPr>
              <a:t>see </a:t>
            </a:r>
            <a:r>
              <a:rPr sz="2900" spc="-5" dirty="0">
                <a:latin typeface="Arial"/>
                <a:cs typeface="Arial"/>
              </a:rPr>
              <a:t>something that </a:t>
            </a:r>
            <a:r>
              <a:rPr sz="2900" spc="-795" dirty="0">
                <a:latin typeface="Arial"/>
                <a:cs typeface="Arial"/>
              </a:rPr>
              <a:t> </a:t>
            </a:r>
            <a:r>
              <a:rPr sz="2900" spc="-5" dirty="0">
                <a:latin typeface="Arial"/>
                <a:cs typeface="Arial"/>
              </a:rPr>
              <a:t>doesn’t</a:t>
            </a:r>
            <a:r>
              <a:rPr sz="2900" spc="-15" dirty="0">
                <a:latin typeface="Arial"/>
                <a:cs typeface="Arial"/>
              </a:rPr>
              <a:t> </a:t>
            </a:r>
            <a:r>
              <a:rPr sz="2900" spc="-5" dirty="0">
                <a:latin typeface="Arial"/>
                <a:cs typeface="Arial"/>
              </a:rPr>
              <a:t>look</a:t>
            </a:r>
            <a:r>
              <a:rPr sz="2900" spc="-10" dirty="0">
                <a:latin typeface="Arial"/>
                <a:cs typeface="Arial"/>
              </a:rPr>
              <a:t> </a:t>
            </a:r>
            <a:r>
              <a:rPr sz="2900" spc="-5" dirty="0">
                <a:latin typeface="Arial"/>
                <a:cs typeface="Arial"/>
              </a:rPr>
              <a:t>right,</a:t>
            </a:r>
            <a:r>
              <a:rPr sz="2900" spc="10" dirty="0">
                <a:latin typeface="Arial"/>
                <a:cs typeface="Arial"/>
              </a:rPr>
              <a:t> </a:t>
            </a:r>
            <a:r>
              <a:rPr sz="2900" spc="-5" dirty="0">
                <a:latin typeface="Arial"/>
                <a:cs typeface="Arial"/>
              </a:rPr>
              <a:t>say </a:t>
            </a:r>
            <a:r>
              <a:rPr sz="2900" dirty="0">
                <a:latin typeface="Arial"/>
                <a:cs typeface="Arial"/>
              </a:rPr>
              <a:t> </a:t>
            </a:r>
            <a:r>
              <a:rPr sz="2900" spc="-5" dirty="0">
                <a:latin typeface="Arial"/>
                <a:cs typeface="Arial"/>
              </a:rPr>
              <a:t>something </a:t>
            </a:r>
            <a:r>
              <a:rPr sz="2900" dirty="0">
                <a:latin typeface="Arial"/>
                <a:cs typeface="Arial"/>
              </a:rPr>
              <a:t>to </a:t>
            </a:r>
            <a:r>
              <a:rPr sz="2900" spc="-5" dirty="0">
                <a:latin typeface="Arial"/>
                <a:cs typeface="Arial"/>
              </a:rPr>
              <a:t>authorities </a:t>
            </a:r>
            <a:r>
              <a:rPr sz="2900" dirty="0">
                <a:latin typeface="Arial"/>
                <a:cs typeface="Arial"/>
              </a:rPr>
              <a:t> </a:t>
            </a:r>
            <a:r>
              <a:rPr sz="2900" spc="-5" dirty="0">
                <a:latin typeface="Arial"/>
                <a:cs typeface="Arial"/>
              </a:rPr>
              <a:t>or </a:t>
            </a:r>
            <a:r>
              <a:rPr sz="2900" spc="-15" dirty="0">
                <a:latin typeface="Arial"/>
                <a:cs typeface="Arial"/>
              </a:rPr>
              <a:t>your</a:t>
            </a:r>
            <a:r>
              <a:rPr sz="2900" spc="45" dirty="0">
                <a:latin typeface="Arial"/>
                <a:cs typeface="Arial"/>
              </a:rPr>
              <a:t> </a:t>
            </a:r>
            <a:r>
              <a:rPr sz="2900" spc="-10" dirty="0">
                <a:latin typeface="Arial"/>
                <a:cs typeface="Arial"/>
              </a:rPr>
              <a:t>supervisor</a:t>
            </a:r>
            <a:endParaRPr sz="29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4925">
              <a:lnSpc>
                <a:spcPct val="100000"/>
              </a:lnSpc>
            </a:pPr>
            <a:fld id="{81D60167-4931-47E6-BA6A-407CBD079E47}" type="slidenum">
              <a:rPr dirty="0"/>
              <a:t>8</a:t>
            </a:fld>
            <a:endParaRPr dirty="0"/>
          </a:p>
        </p:txBody>
      </p:sp>
      <p:pic>
        <p:nvPicPr>
          <p:cNvPr id="14" name="Picture 13">
            <a:extLst>
              <a:ext uri="{FF2B5EF4-FFF2-40B4-BE49-F238E27FC236}">
                <a16:creationId xmlns:a16="http://schemas.microsoft.com/office/drawing/2014/main" id="{EE1112BA-80D7-4B05-85F4-B0A92DDFCC74}"/>
              </a:ext>
            </a:extLst>
          </p:cNvPr>
          <p:cNvPicPr>
            <a:picLocks noChangeAspect="1"/>
          </p:cNvPicPr>
          <p:nvPr/>
        </p:nvPicPr>
        <p:blipFill>
          <a:blip r:embed="rId2"/>
          <a:stretch>
            <a:fillRect/>
          </a:stretch>
        </p:blipFill>
        <p:spPr>
          <a:xfrm>
            <a:off x="8036587" y="457563"/>
            <a:ext cx="2385638" cy="7006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17442" y="1420609"/>
            <a:ext cx="3394075" cy="329565"/>
          </a:xfrm>
          <a:prstGeom prst="rect">
            <a:avLst/>
          </a:prstGeom>
        </p:spPr>
        <p:txBody>
          <a:bodyPr vert="horz" wrap="square" lIns="0" tIns="11430" rIns="0" bIns="0" rtlCol="0">
            <a:spAutoFit/>
          </a:bodyPr>
          <a:lstStyle/>
          <a:p>
            <a:pPr marL="12700">
              <a:lnSpc>
                <a:spcPct val="100000"/>
              </a:lnSpc>
              <a:spcBef>
                <a:spcPts val="90"/>
              </a:spcBef>
            </a:pPr>
            <a:r>
              <a:rPr sz="2000" b="1" spc="-10" dirty="0">
                <a:latin typeface="Verdana"/>
                <a:cs typeface="Verdana"/>
              </a:rPr>
              <a:t>Serious</a:t>
            </a:r>
            <a:r>
              <a:rPr sz="2000" b="1" spc="45" dirty="0">
                <a:latin typeface="Verdana"/>
                <a:cs typeface="Verdana"/>
              </a:rPr>
              <a:t> </a:t>
            </a:r>
            <a:r>
              <a:rPr sz="2000" b="1" spc="-15" dirty="0">
                <a:latin typeface="Verdana"/>
                <a:cs typeface="Verdana"/>
              </a:rPr>
              <a:t>Injury</a:t>
            </a:r>
            <a:r>
              <a:rPr sz="2000" b="1" spc="35" dirty="0">
                <a:latin typeface="Verdana"/>
                <a:cs typeface="Verdana"/>
              </a:rPr>
              <a:t> </a:t>
            </a:r>
            <a:r>
              <a:rPr sz="2000" b="1" spc="-5" dirty="0">
                <a:latin typeface="Verdana"/>
                <a:cs typeface="Verdana"/>
              </a:rPr>
              <a:t>or</a:t>
            </a:r>
            <a:r>
              <a:rPr sz="2000" b="1" spc="-20" dirty="0">
                <a:latin typeface="Verdana"/>
                <a:cs typeface="Verdana"/>
              </a:rPr>
              <a:t> </a:t>
            </a:r>
            <a:r>
              <a:rPr sz="2000" b="1" spc="-10" dirty="0">
                <a:latin typeface="Verdana"/>
                <a:cs typeface="Verdana"/>
              </a:rPr>
              <a:t>Death</a:t>
            </a:r>
            <a:endParaRPr sz="2000">
              <a:latin typeface="Verdana"/>
              <a:cs typeface="Verdana"/>
            </a:endParaRPr>
          </a:p>
        </p:txBody>
      </p:sp>
      <p:grpSp>
        <p:nvGrpSpPr>
          <p:cNvPr id="3" name="object 3"/>
          <p:cNvGrpSpPr/>
          <p:nvPr/>
        </p:nvGrpSpPr>
        <p:grpSpPr>
          <a:xfrm>
            <a:off x="4199890" y="1231138"/>
            <a:ext cx="5998845" cy="1445260"/>
            <a:chOff x="4199890" y="1231138"/>
            <a:chExt cx="5998845" cy="1445260"/>
          </a:xfrm>
        </p:grpSpPr>
        <p:sp>
          <p:nvSpPr>
            <p:cNvPr id="4" name="object 4"/>
            <p:cNvSpPr/>
            <p:nvPr/>
          </p:nvSpPr>
          <p:spPr>
            <a:xfrm>
              <a:off x="4206240" y="1237488"/>
              <a:ext cx="368935" cy="1432560"/>
            </a:xfrm>
            <a:custGeom>
              <a:avLst/>
              <a:gdLst/>
              <a:ahLst/>
              <a:cxnLst/>
              <a:rect l="l" t="t" r="r" b="b"/>
              <a:pathLst>
                <a:path w="368935" h="1432560">
                  <a:moveTo>
                    <a:pt x="184403" y="0"/>
                  </a:moveTo>
                  <a:lnTo>
                    <a:pt x="0" y="718604"/>
                  </a:lnTo>
                  <a:lnTo>
                    <a:pt x="92201" y="718604"/>
                  </a:lnTo>
                  <a:lnTo>
                    <a:pt x="92201" y="1432560"/>
                  </a:lnTo>
                  <a:lnTo>
                    <a:pt x="276605" y="1432560"/>
                  </a:lnTo>
                  <a:lnTo>
                    <a:pt x="276605" y="718604"/>
                  </a:lnTo>
                  <a:lnTo>
                    <a:pt x="368807" y="718604"/>
                  </a:lnTo>
                  <a:lnTo>
                    <a:pt x="184403" y="0"/>
                  </a:lnTo>
                  <a:close/>
                </a:path>
              </a:pathLst>
            </a:custGeom>
            <a:solidFill>
              <a:srgbClr val="0562C1"/>
            </a:solidFill>
          </p:spPr>
          <p:txBody>
            <a:bodyPr wrap="square" lIns="0" tIns="0" rIns="0" bIns="0" rtlCol="0"/>
            <a:lstStyle/>
            <a:p>
              <a:endParaRPr/>
            </a:p>
          </p:txBody>
        </p:sp>
        <p:sp>
          <p:nvSpPr>
            <p:cNvPr id="5" name="object 5"/>
            <p:cNvSpPr/>
            <p:nvPr/>
          </p:nvSpPr>
          <p:spPr>
            <a:xfrm>
              <a:off x="4206240" y="1237488"/>
              <a:ext cx="368935" cy="1432560"/>
            </a:xfrm>
            <a:custGeom>
              <a:avLst/>
              <a:gdLst/>
              <a:ahLst/>
              <a:cxnLst/>
              <a:rect l="l" t="t" r="r" b="b"/>
              <a:pathLst>
                <a:path w="368935" h="1432560">
                  <a:moveTo>
                    <a:pt x="92201" y="1432560"/>
                  </a:moveTo>
                  <a:lnTo>
                    <a:pt x="92201" y="718604"/>
                  </a:lnTo>
                  <a:lnTo>
                    <a:pt x="0" y="718604"/>
                  </a:lnTo>
                  <a:lnTo>
                    <a:pt x="184403" y="0"/>
                  </a:lnTo>
                  <a:lnTo>
                    <a:pt x="368807" y="718604"/>
                  </a:lnTo>
                  <a:lnTo>
                    <a:pt x="276605" y="718604"/>
                  </a:lnTo>
                  <a:lnTo>
                    <a:pt x="276605" y="1432560"/>
                  </a:lnTo>
                  <a:lnTo>
                    <a:pt x="92201" y="1432560"/>
                  </a:lnTo>
                  <a:close/>
                </a:path>
              </a:pathLst>
            </a:custGeom>
            <a:ln w="12700">
              <a:solidFill>
                <a:srgbClr val="000000"/>
              </a:solidFill>
            </a:ln>
          </p:spPr>
          <p:txBody>
            <a:bodyPr wrap="square" lIns="0" tIns="0" rIns="0" bIns="0" rtlCol="0"/>
            <a:lstStyle/>
            <a:p>
              <a:endParaRPr/>
            </a:p>
          </p:txBody>
        </p:sp>
        <p:sp>
          <p:nvSpPr>
            <p:cNvPr id="6" name="object 6"/>
            <p:cNvSpPr/>
            <p:nvPr/>
          </p:nvSpPr>
          <p:spPr>
            <a:xfrm>
              <a:off x="6830142" y="1704581"/>
              <a:ext cx="3368040" cy="27940"/>
            </a:xfrm>
            <a:custGeom>
              <a:avLst/>
              <a:gdLst/>
              <a:ahLst/>
              <a:cxnLst/>
              <a:rect l="l" t="t" r="r" b="b"/>
              <a:pathLst>
                <a:path w="3368040" h="27939">
                  <a:moveTo>
                    <a:pt x="3368040" y="0"/>
                  </a:moveTo>
                  <a:lnTo>
                    <a:pt x="0" y="0"/>
                  </a:lnTo>
                  <a:lnTo>
                    <a:pt x="0" y="27432"/>
                  </a:lnTo>
                  <a:lnTo>
                    <a:pt x="3368040" y="27432"/>
                  </a:lnTo>
                  <a:lnTo>
                    <a:pt x="3368040" y="0"/>
                  </a:lnTo>
                  <a:close/>
                </a:path>
              </a:pathLst>
            </a:custGeom>
            <a:solidFill>
              <a:srgbClr val="000000"/>
            </a:solidFill>
          </p:spPr>
          <p:txBody>
            <a:bodyPr wrap="square" lIns="0" tIns="0" rIns="0" bIns="0" rtlCol="0"/>
            <a:lstStyle/>
            <a:p>
              <a:endParaRPr/>
            </a:p>
          </p:txBody>
        </p:sp>
      </p:grpSp>
      <p:sp>
        <p:nvSpPr>
          <p:cNvPr id="7" name="object 7"/>
          <p:cNvSpPr txBox="1"/>
          <p:nvPr/>
        </p:nvSpPr>
        <p:spPr>
          <a:xfrm>
            <a:off x="5400770" y="2862311"/>
            <a:ext cx="1473835" cy="329565"/>
          </a:xfrm>
          <a:prstGeom prst="rect">
            <a:avLst/>
          </a:prstGeom>
        </p:spPr>
        <p:txBody>
          <a:bodyPr vert="horz" wrap="square" lIns="0" tIns="11430" rIns="0" bIns="0" rtlCol="0">
            <a:spAutoFit/>
          </a:bodyPr>
          <a:lstStyle/>
          <a:p>
            <a:pPr marL="12700">
              <a:lnSpc>
                <a:spcPct val="100000"/>
              </a:lnSpc>
              <a:spcBef>
                <a:spcPts val="90"/>
              </a:spcBef>
            </a:pPr>
            <a:r>
              <a:rPr sz="2000" b="1" u="sng" dirty="0">
                <a:solidFill>
                  <a:srgbClr val="060217"/>
                </a:solidFill>
                <a:uFill>
                  <a:solidFill>
                    <a:srgbClr val="060217"/>
                  </a:solidFill>
                </a:uFill>
                <a:latin typeface="Arial"/>
                <a:cs typeface="Arial"/>
              </a:rPr>
              <a:t>Minor</a:t>
            </a:r>
            <a:r>
              <a:rPr sz="2000" b="1" u="sng" spc="-100" dirty="0">
                <a:solidFill>
                  <a:srgbClr val="060217"/>
                </a:solidFill>
                <a:uFill>
                  <a:solidFill>
                    <a:srgbClr val="060217"/>
                  </a:solidFill>
                </a:uFill>
                <a:latin typeface="Arial"/>
                <a:cs typeface="Arial"/>
              </a:rPr>
              <a:t> </a:t>
            </a:r>
            <a:r>
              <a:rPr sz="2000" b="1" u="sng" spc="-10" dirty="0">
                <a:solidFill>
                  <a:srgbClr val="060217"/>
                </a:solidFill>
                <a:uFill>
                  <a:solidFill>
                    <a:srgbClr val="060217"/>
                  </a:solidFill>
                </a:uFill>
                <a:latin typeface="Arial"/>
                <a:cs typeface="Arial"/>
              </a:rPr>
              <a:t>Injury</a:t>
            </a:r>
            <a:endParaRPr sz="2000">
              <a:latin typeface="Arial"/>
              <a:cs typeface="Arial"/>
            </a:endParaRPr>
          </a:p>
        </p:txBody>
      </p:sp>
      <p:sp>
        <p:nvSpPr>
          <p:cNvPr id="8" name="object 8"/>
          <p:cNvSpPr txBox="1"/>
          <p:nvPr/>
        </p:nvSpPr>
        <p:spPr>
          <a:xfrm>
            <a:off x="5427779" y="5066131"/>
            <a:ext cx="918844" cy="453390"/>
          </a:xfrm>
          <a:prstGeom prst="rect">
            <a:avLst/>
          </a:prstGeom>
        </p:spPr>
        <p:txBody>
          <a:bodyPr vert="horz" wrap="square" lIns="0" tIns="13335" rIns="0" bIns="0" rtlCol="0">
            <a:spAutoFit/>
          </a:bodyPr>
          <a:lstStyle/>
          <a:p>
            <a:pPr marL="12700">
              <a:lnSpc>
                <a:spcPct val="100000"/>
              </a:lnSpc>
              <a:spcBef>
                <a:spcPts val="105"/>
              </a:spcBef>
            </a:pPr>
            <a:r>
              <a:rPr sz="2800" b="1" spc="-5" dirty="0">
                <a:latin typeface="Arial"/>
                <a:cs typeface="Arial"/>
              </a:rPr>
              <a:t>3</a:t>
            </a:r>
            <a:r>
              <a:rPr sz="2800" b="1" spc="10" dirty="0">
                <a:latin typeface="Arial"/>
                <a:cs typeface="Arial"/>
              </a:rPr>
              <a:t>,</a:t>
            </a:r>
            <a:r>
              <a:rPr sz="2800" b="1" spc="-5" dirty="0">
                <a:latin typeface="Arial"/>
                <a:cs typeface="Arial"/>
              </a:rPr>
              <a:t>00</a:t>
            </a:r>
            <a:r>
              <a:rPr sz="2800" b="1" dirty="0">
                <a:latin typeface="Arial"/>
                <a:cs typeface="Arial"/>
              </a:rPr>
              <a:t>0</a:t>
            </a:r>
            <a:endParaRPr sz="2800">
              <a:latin typeface="Arial"/>
              <a:cs typeface="Arial"/>
            </a:endParaRPr>
          </a:p>
        </p:txBody>
      </p:sp>
      <p:sp>
        <p:nvSpPr>
          <p:cNvPr id="9" name="object 9"/>
          <p:cNvSpPr txBox="1"/>
          <p:nvPr/>
        </p:nvSpPr>
        <p:spPr>
          <a:xfrm>
            <a:off x="2151156" y="1643111"/>
            <a:ext cx="1732914" cy="939165"/>
          </a:xfrm>
          <a:prstGeom prst="rect">
            <a:avLst/>
          </a:prstGeom>
        </p:spPr>
        <p:txBody>
          <a:bodyPr vert="horz" wrap="square" lIns="0" tIns="11430" rIns="0" bIns="0" rtlCol="0">
            <a:spAutoFit/>
          </a:bodyPr>
          <a:lstStyle/>
          <a:p>
            <a:pPr marL="12700" marR="5080" algn="just">
              <a:lnSpc>
                <a:spcPct val="100000"/>
              </a:lnSpc>
              <a:spcBef>
                <a:spcPts val="90"/>
              </a:spcBef>
            </a:pPr>
            <a:r>
              <a:rPr sz="2000" b="1" spc="5" dirty="0">
                <a:latin typeface="Arial"/>
                <a:cs typeface="Arial"/>
              </a:rPr>
              <a:t>Most </a:t>
            </a:r>
            <a:r>
              <a:rPr sz="2000" b="1" spc="-5" dirty="0">
                <a:latin typeface="Arial"/>
                <a:cs typeface="Arial"/>
              </a:rPr>
              <a:t>Incident </a:t>
            </a:r>
            <a:r>
              <a:rPr sz="2000" b="1" spc="-545" dirty="0">
                <a:latin typeface="Arial"/>
                <a:cs typeface="Arial"/>
              </a:rPr>
              <a:t> </a:t>
            </a:r>
            <a:r>
              <a:rPr sz="2000" b="1" spc="-10" dirty="0">
                <a:latin typeface="Arial"/>
                <a:cs typeface="Arial"/>
              </a:rPr>
              <a:t>I</a:t>
            </a:r>
            <a:r>
              <a:rPr sz="2000" b="1" dirty="0">
                <a:latin typeface="Arial"/>
                <a:cs typeface="Arial"/>
              </a:rPr>
              <a:t>n</a:t>
            </a:r>
            <a:r>
              <a:rPr sz="2000" b="1" spc="15" dirty="0">
                <a:latin typeface="Arial"/>
                <a:cs typeface="Arial"/>
              </a:rPr>
              <a:t>v</a:t>
            </a:r>
            <a:r>
              <a:rPr sz="2000" b="1" spc="-10" dirty="0">
                <a:latin typeface="Arial"/>
                <a:cs typeface="Arial"/>
              </a:rPr>
              <a:t>es</a:t>
            </a:r>
            <a:r>
              <a:rPr sz="2000" b="1" dirty="0">
                <a:latin typeface="Arial"/>
                <a:cs typeface="Arial"/>
              </a:rPr>
              <a:t>t</a:t>
            </a:r>
            <a:r>
              <a:rPr sz="2000" b="1" spc="-10" dirty="0">
                <a:latin typeface="Arial"/>
                <a:cs typeface="Arial"/>
              </a:rPr>
              <a:t>i</a:t>
            </a:r>
            <a:r>
              <a:rPr sz="2000" b="1" dirty="0">
                <a:latin typeface="Arial"/>
                <a:cs typeface="Arial"/>
              </a:rPr>
              <a:t>g</a:t>
            </a:r>
            <a:r>
              <a:rPr sz="2000" b="1" spc="-10" dirty="0">
                <a:latin typeface="Arial"/>
                <a:cs typeface="Arial"/>
              </a:rPr>
              <a:t>a</a:t>
            </a:r>
            <a:r>
              <a:rPr sz="2000" b="1" dirty="0">
                <a:latin typeface="Arial"/>
                <a:cs typeface="Arial"/>
              </a:rPr>
              <a:t>t</a:t>
            </a:r>
            <a:r>
              <a:rPr sz="2000" b="1" spc="-10" dirty="0">
                <a:latin typeface="Arial"/>
                <a:cs typeface="Arial"/>
              </a:rPr>
              <a:t>i</a:t>
            </a:r>
            <a:r>
              <a:rPr sz="2000" b="1" dirty="0">
                <a:latin typeface="Arial"/>
                <a:cs typeface="Arial"/>
              </a:rPr>
              <a:t>on</a:t>
            </a:r>
            <a:r>
              <a:rPr sz="2000" b="1" spc="-5" dirty="0">
                <a:latin typeface="Arial"/>
                <a:cs typeface="Arial"/>
              </a:rPr>
              <a:t>s  Conducted</a:t>
            </a:r>
            <a:endParaRPr sz="2000">
              <a:latin typeface="Arial"/>
              <a:cs typeface="Arial"/>
            </a:endParaRPr>
          </a:p>
        </p:txBody>
      </p:sp>
      <p:sp>
        <p:nvSpPr>
          <p:cNvPr id="10" name="object 10"/>
          <p:cNvSpPr txBox="1"/>
          <p:nvPr/>
        </p:nvSpPr>
        <p:spPr>
          <a:xfrm>
            <a:off x="1998860" y="3395784"/>
            <a:ext cx="2296795" cy="634365"/>
          </a:xfrm>
          <a:prstGeom prst="rect">
            <a:avLst/>
          </a:prstGeom>
        </p:spPr>
        <p:txBody>
          <a:bodyPr vert="horz" wrap="square" lIns="0" tIns="11430" rIns="0" bIns="0" rtlCol="0">
            <a:spAutoFit/>
          </a:bodyPr>
          <a:lstStyle/>
          <a:p>
            <a:pPr marL="12700" marR="5080">
              <a:lnSpc>
                <a:spcPct val="100000"/>
              </a:lnSpc>
              <a:spcBef>
                <a:spcPts val="90"/>
              </a:spcBef>
            </a:pPr>
            <a:r>
              <a:rPr sz="2000" b="1" spc="-10" dirty="0">
                <a:latin typeface="Arial"/>
                <a:cs typeface="Arial"/>
              </a:rPr>
              <a:t>Few </a:t>
            </a:r>
            <a:r>
              <a:rPr sz="2000" b="1" spc="-5" dirty="0">
                <a:latin typeface="Arial"/>
                <a:cs typeface="Arial"/>
              </a:rPr>
              <a:t>Investigations </a:t>
            </a:r>
            <a:r>
              <a:rPr sz="2000" b="1" spc="-550" dirty="0">
                <a:latin typeface="Arial"/>
                <a:cs typeface="Arial"/>
              </a:rPr>
              <a:t> </a:t>
            </a:r>
            <a:r>
              <a:rPr sz="2000" b="1" spc="-5" dirty="0">
                <a:latin typeface="Arial"/>
                <a:cs typeface="Arial"/>
              </a:rPr>
              <a:t>Conducted</a:t>
            </a:r>
            <a:endParaRPr sz="2000">
              <a:latin typeface="Arial"/>
              <a:cs typeface="Arial"/>
            </a:endParaRPr>
          </a:p>
        </p:txBody>
      </p:sp>
      <p:grpSp>
        <p:nvGrpSpPr>
          <p:cNvPr id="11" name="object 11"/>
          <p:cNvGrpSpPr/>
          <p:nvPr/>
        </p:nvGrpSpPr>
        <p:grpSpPr>
          <a:xfrm>
            <a:off x="3361690" y="1200659"/>
            <a:ext cx="6269990" cy="3711575"/>
            <a:chOff x="3361690" y="1200659"/>
            <a:chExt cx="6269990" cy="3711575"/>
          </a:xfrm>
        </p:grpSpPr>
        <p:sp>
          <p:nvSpPr>
            <p:cNvPr id="12" name="object 12"/>
            <p:cNvSpPr/>
            <p:nvPr/>
          </p:nvSpPr>
          <p:spPr>
            <a:xfrm>
              <a:off x="3368040" y="3904488"/>
              <a:ext cx="826135" cy="213360"/>
            </a:xfrm>
            <a:custGeom>
              <a:avLst/>
              <a:gdLst/>
              <a:ahLst/>
              <a:cxnLst/>
              <a:rect l="l" t="t" r="r" b="b"/>
              <a:pathLst>
                <a:path w="826135" h="213360">
                  <a:moveTo>
                    <a:pt x="418084" y="0"/>
                  </a:moveTo>
                  <a:lnTo>
                    <a:pt x="418084" y="53339"/>
                  </a:lnTo>
                  <a:lnTo>
                    <a:pt x="0" y="53339"/>
                  </a:lnTo>
                  <a:lnTo>
                    <a:pt x="0" y="160019"/>
                  </a:lnTo>
                  <a:lnTo>
                    <a:pt x="418084" y="160019"/>
                  </a:lnTo>
                  <a:lnTo>
                    <a:pt x="418084" y="213359"/>
                  </a:lnTo>
                  <a:lnTo>
                    <a:pt x="826008" y="106679"/>
                  </a:lnTo>
                  <a:lnTo>
                    <a:pt x="418084" y="0"/>
                  </a:lnTo>
                  <a:close/>
                </a:path>
              </a:pathLst>
            </a:custGeom>
            <a:solidFill>
              <a:srgbClr val="0562C1"/>
            </a:solidFill>
          </p:spPr>
          <p:txBody>
            <a:bodyPr wrap="square" lIns="0" tIns="0" rIns="0" bIns="0" rtlCol="0"/>
            <a:lstStyle/>
            <a:p>
              <a:endParaRPr/>
            </a:p>
          </p:txBody>
        </p:sp>
        <p:sp>
          <p:nvSpPr>
            <p:cNvPr id="13" name="object 13"/>
            <p:cNvSpPr/>
            <p:nvPr/>
          </p:nvSpPr>
          <p:spPr>
            <a:xfrm>
              <a:off x="3368040" y="3904488"/>
              <a:ext cx="826135" cy="213360"/>
            </a:xfrm>
            <a:custGeom>
              <a:avLst/>
              <a:gdLst/>
              <a:ahLst/>
              <a:cxnLst/>
              <a:rect l="l" t="t" r="r" b="b"/>
              <a:pathLst>
                <a:path w="826135" h="213360">
                  <a:moveTo>
                    <a:pt x="0" y="53339"/>
                  </a:moveTo>
                  <a:lnTo>
                    <a:pt x="418084" y="53339"/>
                  </a:lnTo>
                  <a:lnTo>
                    <a:pt x="418084" y="0"/>
                  </a:lnTo>
                  <a:lnTo>
                    <a:pt x="826008" y="106679"/>
                  </a:lnTo>
                  <a:lnTo>
                    <a:pt x="418084" y="213359"/>
                  </a:lnTo>
                  <a:lnTo>
                    <a:pt x="418084" y="160019"/>
                  </a:lnTo>
                  <a:lnTo>
                    <a:pt x="0" y="160019"/>
                  </a:lnTo>
                  <a:lnTo>
                    <a:pt x="0" y="53339"/>
                  </a:lnTo>
                  <a:close/>
                </a:path>
              </a:pathLst>
            </a:custGeom>
            <a:ln w="12700">
              <a:solidFill>
                <a:srgbClr val="000000"/>
              </a:solidFill>
            </a:ln>
          </p:spPr>
          <p:txBody>
            <a:bodyPr wrap="square" lIns="0" tIns="0" rIns="0" bIns="0" rtlCol="0"/>
            <a:lstStyle/>
            <a:p>
              <a:endParaRPr/>
            </a:p>
          </p:txBody>
        </p:sp>
        <p:sp>
          <p:nvSpPr>
            <p:cNvPr id="14" name="object 14"/>
            <p:cNvSpPr/>
            <p:nvPr/>
          </p:nvSpPr>
          <p:spPr>
            <a:xfrm>
              <a:off x="9198550" y="4082682"/>
              <a:ext cx="426720" cy="823594"/>
            </a:xfrm>
            <a:custGeom>
              <a:avLst/>
              <a:gdLst/>
              <a:ahLst/>
              <a:cxnLst/>
              <a:rect l="l" t="t" r="r" b="b"/>
              <a:pathLst>
                <a:path w="426720" h="823595">
                  <a:moveTo>
                    <a:pt x="311670" y="0"/>
                  </a:moveTo>
                  <a:lnTo>
                    <a:pt x="145148" y="359537"/>
                  </a:lnTo>
                  <a:lnTo>
                    <a:pt x="87896" y="333019"/>
                  </a:lnTo>
                  <a:lnTo>
                    <a:pt x="0" y="823125"/>
                  </a:lnTo>
                  <a:lnTo>
                    <a:pt x="316928" y="439089"/>
                  </a:lnTo>
                  <a:lnTo>
                    <a:pt x="259676" y="412572"/>
                  </a:lnTo>
                  <a:lnTo>
                    <a:pt x="426186" y="53035"/>
                  </a:lnTo>
                  <a:lnTo>
                    <a:pt x="311670" y="0"/>
                  </a:lnTo>
                  <a:close/>
                </a:path>
              </a:pathLst>
            </a:custGeom>
            <a:solidFill>
              <a:srgbClr val="0562C1"/>
            </a:solidFill>
          </p:spPr>
          <p:txBody>
            <a:bodyPr wrap="square" lIns="0" tIns="0" rIns="0" bIns="0" rtlCol="0"/>
            <a:lstStyle/>
            <a:p>
              <a:endParaRPr/>
            </a:p>
          </p:txBody>
        </p:sp>
        <p:sp>
          <p:nvSpPr>
            <p:cNvPr id="15" name="object 15"/>
            <p:cNvSpPr/>
            <p:nvPr/>
          </p:nvSpPr>
          <p:spPr>
            <a:xfrm>
              <a:off x="9198550" y="4082682"/>
              <a:ext cx="426720" cy="823594"/>
            </a:xfrm>
            <a:custGeom>
              <a:avLst/>
              <a:gdLst/>
              <a:ahLst/>
              <a:cxnLst/>
              <a:rect l="l" t="t" r="r" b="b"/>
              <a:pathLst>
                <a:path w="426720" h="823595">
                  <a:moveTo>
                    <a:pt x="426186" y="53035"/>
                  </a:moveTo>
                  <a:lnTo>
                    <a:pt x="259676" y="412572"/>
                  </a:lnTo>
                  <a:lnTo>
                    <a:pt x="316928" y="439089"/>
                  </a:lnTo>
                  <a:lnTo>
                    <a:pt x="0" y="823125"/>
                  </a:lnTo>
                  <a:lnTo>
                    <a:pt x="87896" y="333019"/>
                  </a:lnTo>
                  <a:lnTo>
                    <a:pt x="145148" y="359537"/>
                  </a:lnTo>
                  <a:lnTo>
                    <a:pt x="311670" y="0"/>
                  </a:lnTo>
                  <a:lnTo>
                    <a:pt x="426186" y="53035"/>
                  </a:lnTo>
                  <a:close/>
                </a:path>
              </a:pathLst>
            </a:custGeom>
            <a:ln w="12700">
              <a:solidFill>
                <a:srgbClr val="000000"/>
              </a:solidFill>
            </a:ln>
          </p:spPr>
          <p:txBody>
            <a:bodyPr wrap="square" lIns="0" tIns="0" rIns="0" bIns="0" rtlCol="0"/>
            <a:lstStyle/>
            <a:p>
              <a:endParaRPr/>
            </a:p>
          </p:txBody>
        </p:sp>
        <p:sp>
          <p:nvSpPr>
            <p:cNvPr id="16" name="object 16"/>
            <p:cNvSpPr/>
            <p:nvPr/>
          </p:nvSpPr>
          <p:spPr>
            <a:xfrm>
              <a:off x="6227057" y="1210057"/>
              <a:ext cx="775970" cy="1041400"/>
            </a:xfrm>
            <a:custGeom>
              <a:avLst/>
              <a:gdLst/>
              <a:ahLst/>
              <a:cxnLst/>
              <a:rect l="l" t="t" r="r" b="b"/>
              <a:pathLst>
                <a:path w="775970" h="1041400">
                  <a:moveTo>
                    <a:pt x="0" y="0"/>
                  </a:moveTo>
                  <a:lnTo>
                    <a:pt x="629729" y="1040828"/>
                  </a:lnTo>
                  <a:lnTo>
                    <a:pt x="775665" y="878992"/>
                  </a:lnTo>
                  <a:lnTo>
                    <a:pt x="0" y="0"/>
                  </a:lnTo>
                  <a:close/>
                </a:path>
              </a:pathLst>
            </a:custGeom>
            <a:solidFill>
              <a:srgbClr val="FF0000"/>
            </a:solidFill>
          </p:spPr>
          <p:txBody>
            <a:bodyPr wrap="square" lIns="0" tIns="0" rIns="0" bIns="0" rtlCol="0"/>
            <a:lstStyle/>
            <a:p>
              <a:endParaRPr/>
            </a:p>
          </p:txBody>
        </p:sp>
        <p:sp>
          <p:nvSpPr>
            <p:cNvPr id="17" name="object 17"/>
            <p:cNvSpPr/>
            <p:nvPr/>
          </p:nvSpPr>
          <p:spPr>
            <a:xfrm>
              <a:off x="6227057" y="1210057"/>
              <a:ext cx="775970" cy="1041400"/>
            </a:xfrm>
            <a:custGeom>
              <a:avLst/>
              <a:gdLst/>
              <a:ahLst/>
              <a:cxnLst/>
              <a:rect l="l" t="t" r="r" b="b"/>
              <a:pathLst>
                <a:path w="775970" h="1041400">
                  <a:moveTo>
                    <a:pt x="629729" y="1040828"/>
                  </a:moveTo>
                  <a:lnTo>
                    <a:pt x="775665" y="878992"/>
                  </a:lnTo>
                  <a:lnTo>
                    <a:pt x="0" y="0"/>
                  </a:lnTo>
                  <a:lnTo>
                    <a:pt x="629729" y="1040828"/>
                  </a:lnTo>
                </a:path>
              </a:pathLst>
            </a:custGeom>
            <a:ln w="12700">
              <a:solidFill>
                <a:srgbClr val="000000"/>
              </a:solidFill>
            </a:ln>
          </p:spPr>
          <p:txBody>
            <a:bodyPr wrap="square" lIns="0" tIns="0" rIns="0" bIns="0" rtlCol="0"/>
            <a:lstStyle/>
            <a:p>
              <a:endParaRPr/>
            </a:p>
          </p:txBody>
        </p:sp>
        <p:sp>
          <p:nvSpPr>
            <p:cNvPr id="18" name="object 18"/>
            <p:cNvSpPr/>
            <p:nvPr/>
          </p:nvSpPr>
          <p:spPr>
            <a:xfrm>
              <a:off x="5593080" y="1207009"/>
              <a:ext cx="1263650" cy="1041400"/>
            </a:xfrm>
            <a:custGeom>
              <a:avLst/>
              <a:gdLst/>
              <a:ahLst/>
              <a:cxnLst/>
              <a:rect l="l" t="t" r="r" b="b"/>
              <a:pathLst>
                <a:path w="1263650" h="1041400">
                  <a:moveTo>
                    <a:pt x="633247" y="0"/>
                  </a:moveTo>
                  <a:lnTo>
                    <a:pt x="0" y="1040828"/>
                  </a:lnTo>
                  <a:lnTo>
                    <a:pt x="1263332" y="1040828"/>
                  </a:lnTo>
                  <a:lnTo>
                    <a:pt x="633247" y="0"/>
                  </a:lnTo>
                  <a:close/>
                </a:path>
              </a:pathLst>
            </a:custGeom>
            <a:solidFill>
              <a:srgbClr val="FF0000"/>
            </a:solidFill>
          </p:spPr>
          <p:txBody>
            <a:bodyPr wrap="square" lIns="0" tIns="0" rIns="0" bIns="0" rtlCol="0"/>
            <a:lstStyle/>
            <a:p>
              <a:endParaRPr dirty="0"/>
            </a:p>
          </p:txBody>
        </p:sp>
        <p:sp>
          <p:nvSpPr>
            <p:cNvPr id="19" name="object 19"/>
            <p:cNvSpPr/>
            <p:nvPr/>
          </p:nvSpPr>
          <p:spPr>
            <a:xfrm>
              <a:off x="5593080" y="1207009"/>
              <a:ext cx="1263650" cy="1041400"/>
            </a:xfrm>
            <a:custGeom>
              <a:avLst/>
              <a:gdLst/>
              <a:ahLst/>
              <a:cxnLst/>
              <a:rect l="l" t="t" r="r" b="b"/>
              <a:pathLst>
                <a:path w="1263650" h="1041400">
                  <a:moveTo>
                    <a:pt x="0" y="1040828"/>
                  </a:moveTo>
                  <a:lnTo>
                    <a:pt x="1263332" y="1040828"/>
                  </a:lnTo>
                  <a:lnTo>
                    <a:pt x="633247" y="0"/>
                  </a:lnTo>
                  <a:lnTo>
                    <a:pt x="0" y="1040828"/>
                  </a:lnTo>
                </a:path>
              </a:pathLst>
            </a:custGeom>
            <a:ln w="12700">
              <a:solidFill>
                <a:srgbClr val="000000"/>
              </a:solidFill>
            </a:ln>
          </p:spPr>
          <p:txBody>
            <a:bodyPr wrap="square" lIns="0" tIns="0" rIns="0" bIns="0" rtlCol="0"/>
            <a:lstStyle/>
            <a:p>
              <a:endParaRPr/>
            </a:p>
          </p:txBody>
        </p:sp>
      </p:grpSp>
      <p:sp>
        <p:nvSpPr>
          <p:cNvPr id="20" name="object 20"/>
          <p:cNvSpPr txBox="1"/>
          <p:nvPr/>
        </p:nvSpPr>
        <p:spPr>
          <a:xfrm>
            <a:off x="5503956" y="3721464"/>
            <a:ext cx="1308735" cy="842010"/>
          </a:xfrm>
          <a:prstGeom prst="rect">
            <a:avLst/>
          </a:prstGeom>
        </p:spPr>
        <p:txBody>
          <a:bodyPr vert="horz" wrap="square" lIns="0" tIns="62865" rIns="0" bIns="0" rtlCol="0">
            <a:spAutoFit/>
          </a:bodyPr>
          <a:lstStyle/>
          <a:p>
            <a:pPr marL="241300">
              <a:lnSpc>
                <a:spcPct val="100000"/>
              </a:lnSpc>
              <a:spcBef>
                <a:spcPts val="495"/>
              </a:spcBef>
            </a:pPr>
            <a:r>
              <a:rPr sz="2800" b="1" spc="-5" dirty="0">
                <a:latin typeface="Arial"/>
                <a:cs typeface="Arial"/>
              </a:rPr>
              <a:t>300</a:t>
            </a:r>
            <a:endParaRPr sz="2800">
              <a:latin typeface="Arial"/>
              <a:cs typeface="Arial"/>
            </a:endParaRPr>
          </a:p>
          <a:p>
            <a:pPr marL="12700">
              <a:lnSpc>
                <a:spcPct val="100000"/>
              </a:lnSpc>
              <a:spcBef>
                <a:spcPts val="270"/>
              </a:spcBef>
            </a:pPr>
            <a:r>
              <a:rPr sz="2000" b="1" u="sng" spc="-5" dirty="0">
                <a:solidFill>
                  <a:srgbClr val="060217"/>
                </a:solidFill>
                <a:uFill>
                  <a:solidFill>
                    <a:srgbClr val="060217"/>
                  </a:solidFill>
                </a:uFill>
                <a:latin typeface="Arial"/>
                <a:cs typeface="Arial"/>
              </a:rPr>
              <a:t>Near-Miss</a:t>
            </a:r>
            <a:r>
              <a:rPr sz="2000" b="1" u="sng" spc="-10" dirty="0">
                <a:solidFill>
                  <a:srgbClr val="060217"/>
                </a:solidFill>
                <a:uFill>
                  <a:solidFill>
                    <a:srgbClr val="060217"/>
                  </a:solidFill>
                </a:uFill>
                <a:latin typeface="Arial"/>
                <a:cs typeface="Arial"/>
              </a:rPr>
              <a:t> </a:t>
            </a:r>
            <a:endParaRPr sz="2000">
              <a:latin typeface="Arial"/>
              <a:cs typeface="Arial"/>
            </a:endParaRPr>
          </a:p>
        </p:txBody>
      </p:sp>
      <p:sp>
        <p:nvSpPr>
          <p:cNvPr id="21" name="object 21"/>
          <p:cNvSpPr txBox="1"/>
          <p:nvPr/>
        </p:nvSpPr>
        <p:spPr>
          <a:xfrm>
            <a:off x="429644" y="5187998"/>
            <a:ext cx="2863850" cy="574040"/>
          </a:xfrm>
          <a:prstGeom prst="rect">
            <a:avLst/>
          </a:prstGeom>
        </p:spPr>
        <p:txBody>
          <a:bodyPr vert="horz" wrap="square" lIns="0" tIns="12700" rIns="0" bIns="0" rtlCol="0">
            <a:spAutoFit/>
          </a:bodyPr>
          <a:lstStyle/>
          <a:p>
            <a:pPr marL="12700" marR="5080">
              <a:lnSpc>
                <a:spcPct val="100000"/>
              </a:lnSpc>
              <a:spcBef>
                <a:spcPts val="100"/>
              </a:spcBef>
            </a:pPr>
            <a:r>
              <a:rPr sz="1800" b="1" u="sng" dirty="0">
                <a:uFill>
                  <a:solidFill>
                    <a:srgbClr val="000000"/>
                  </a:solidFill>
                </a:uFill>
                <a:latin typeface="Arial"/>
                <a:cs typeface="Arial"/>
              </a:rPr>
              <a:t>Unsafe</a:t>
            </a:r>
            <a:r>
              <a:rPr sz="1800" b="1" u="sng" spc="-110" dirty="0">
                <a:uFill>
                  <a:solidFill>
                    <a:srgbClr val="000000"/>
                  </a:solidFill>
                </a:uFill>
                <a:latin typeface="Arial"/>
                <a:cs typeface="Arial"/>
              </a:rPr>
              <a:t> </a:t>
            </a:r>
            <a:r>
              <a:rPr sz="1800" b="1" u="sng" spc="-5" dirty="0">
                <a:uFill>
                  <a:solidFill>
                    <a:srgbClr val="000000"/>
                  </a:solidFill>
                </a:uFill>
                <a:latin typeface="Arial"/>
                <a:cs typeface="Arial"/>
              </a:rPr>
              <a:t>Acts,</a:t>
            </a:r>
            <a:r>
              <a:rPr sz="1800" b="1" u="sng" spc="-15" dirty="0">
                <a:uFill>
                  <a:solidFill>
                    <a:srgbClr val="000000"/>
                  </a:solidFill>
                </a:uFill>
                <a:latin typeface="Arial"/>
                <a:cs typeface="Arial"/>
              </a:rPr>
              <a:t> </a:t>
            </a:r>
            <a:r>
              <a:rPr sz="1800" b="1" u="sng" spc="-5" dirty="0">
                <a:uFill>
                  <a:solidFill>
                    <a:srgbClr val="000000"/>
                  </a:solidFill>
                </a:uFill>
                <a:latin typeface="Arial"/>
                <a:cs typeface="Arial"/>
              </a:rPr>
              <a:t>Behaviors</a:t>
            </a:r>
            <a:r>
              <a:rPr sz="1800" b="1" u="sng" spc="-15" dirty="0">
                <a:uFill>
                  <a:solidFill>
                    <a:srgbClr val="000000"/>
                  </a:solidFill>
                </a:uFill>
                <a:latin typeface="Arial"/>
                <a:cs typeface="Arial"/>
              </a:rPr>
              <a:t> </a:t>
            </a:r>
            <a:r>
              <a:rPr sz="1800" b="1" u="sng" dirty="0">
                <a:uFill>
                  <a:solidFill>
                    <a:srgbClr val="000000"/>
                  </a:solidFill>
                </a:uFill>
                <a:latin typeface="Arial"/>
                <a:cs typeface="Arial"/>
              </a:rPr>
              <a:t>or </a:t>
            </a:r>
            <a:r>
              <a:rPr sz="1800" b="1" spc="-484" dirty="0">
                <a:latin typeface="Arial"/>
                <a:cs typeface="Arial"/>
              </a:rPr>
              <a:t> </a:t>
            </a:r>
            <a:r>
              <a:rPr sz="1800" b="1" u="sng" spc="-5" dirty="0">
                <a:uFill>
                  <a:solidFill>
                    <a:srgbClr val="000000"/>
                  </a:solidFill>
                </a:uFill>
                <a:latin typeface="Arial"/>
                <a:cs typeface="Arial"/>
              </a:rPr>
              <a:t>Conditions</a:t>
            </a:r>
            <a:endParaRPr sz="1800">
              <a:latin typeface="Arial"/>
              <a:cs typeface="Arial"/>
            </a:endParaRPr>
          </a:p>
        </p:txBody>
      </p:sp>
      <p:sp>
        <p:nvSpPr>
          <p:cNvPr id="22" name="object 22"/>
          <p:cNvSpPr txBox="1"/>
          <p:nvPr/>
        </p:nvSpPr>
        <p:spPr>
          <a:xfrm>
            <a:off x="5992158" y="1619092"/>
            <a:ext cx="473075" cy="1247775"/>
          </a:xfrm>
          <a:prstGeom prst="rect">
            <a:avLst/>
          </a:prstGeom>
        </p:spPr>
        <p:txBody>
          <a:bodyPr vert="horz" wrap="square" lIns="0" tIns="13335" rIns="0" bIns="0" rtlCol="0">
            <a:spAutoFit/>
          </a:bodyPr>
          <a:lstStyle/>
          <a:p>
            <a:pPr marL="134620">
              <a:lnSpc>
                <a:spcPct val="100000"/>
              </a:lnSpc>
              <a:spcBef>
                <a:spcPts val="105"/>
              </a:spcBef>
            </a:pPr>
            <a:r>
              <a:rPr sz="2800" b="1" spc="-610" dirty="0">
                <a:latin typeface="Arial"/>
                <a:cs typeface="Arial"/>
              </a:rPr>
              <a:t>1</a:t>
            </a:r>
            <a:endParaRPr sz="4200" baseline="-8928" dirty="0">
              <a:latin typeface="Verdana"/>
              <a:cs typeface="Verdana"/>
            </a:endParaRPr>
          </a:p>
          <a:p>
            <a:pPr marL="38100">
              <a:lnSpc>
                <a:spcPct val="100000"/>
              </a:lnSpc>
              <a:spcBef>
                <a:spcPts val="2890"/>
              </a:spcBef>
            </a:pPr>
            <a:r>
              <a:rPr sz="2800" b="1" dirty="0">
                <a:latin typeface="Arial"/>
                <a:cs typeface="Arial"/>
              </a:rPr>
              <a:t>29</a:t>
            </a:r>
            <a:endParaRPr sz="2800" dirty="0">
              <a:latin typeface="Arial"/>
              <a:cs typeface="Arial"/>
            </a:endParaRPr>
          </a:p>
        </p:txBody>
      </p:sp>
      <p:sp>
        <p:nvSpPr>
          <p:cNvPr id="23" name="object 23"/>
          <p:cNvSpPr txBox="1"/>
          <p:nvPr/>
        </p:nvSpPr>
        <p:spPr>
          <a:xfrm>
            <a:off x="8161735" y="2491595"/>
            <a:ext cx="2442845" cy="1243965"/>
          </a:xfrm>
          <a:prstGeom prst="rect">
            <a:avLst/>
          </a:prstGeom>
        </p:spPr>
        <p:txBody>
          <a:bodyPr vert="horz" wrap="square" lIns="0" tIns="11430" rIns="0" bIns="0" rtlCol="0">
            <a:spAutoFit/>
          </a:bodyPr>
          <a:lstStyle/>
          <a:p>
            <a:pPr marL="424180" marR="415925" indent="-2540" algn="ctr">
              <a:lnSpc>
                <a:spcPct val="100000"/>
              </a:lnSpc>
              <a:spcBef>
                <a:spcPts val="90"/>
              </a:spcBef>
            </a:pPr>
            <a:r>
              <a:rPr sz="2000" b="1" spc="-15" dirty="0">
                <a:solidFill>
                  <a:srgbClr val="171616"/>
                </a:solidFill>
                <a:latin typeface="Verdana"/>
                <a:cs typeface="Verdana"/>
              </a:rPr>
              <a:t>Biggest </a:t>
            </a:r>
            <a:r>
              <a:rPr sz="2000" b="1" spc="-10" dirty="0">
                <a:solidFill>
                  <a:srgbClr val="171616"/>
                </a:solidFill>
                <a:latin typeface="Verdana"/>
                <a:cs typeface="Verdana"/>
              </a:rPr>
              <a:t> </a:t>
            </a:r>
            <a:r>
              <a:rPr sz="2000" b="1" spc="-15" dirty="0">
                <a:solidFill>
                  <a:srgbClr val="171616"/>
                </a:solidFill>
                <a:latin typeface="Verdana"/>
                <a:cs typeface="Verdana"/>
              </a:rPr>
              <a:t>per</a:t>
            </a:r>
            <a:r>
              <a:rPr sz="2000" b="1" spc="-5" dirty="0">
                <a:solidFill>
                  <a:srgbClr val="171616"/>
                </a:solidFill>
                <a:latin typeface="Verdana"/>
                <a:cs typeface="Verdana"/>
              </a:rPr>
              <a:t>c</a:t>
            </a:r>
            <a:r>
              <a:rPr sz="2000" b="1" spc="-15" dirty="0">
                <a:solidFill>
                  <a:srgbClr val="171616"/>
                </a:solidFill>
                <a:latin typeface="Verdana"/>
                <a:cs typeface="Verdana"/>
              </a:rPr>
              <a:t>en</a:t>
            </a:r>
            <a:r>
              <a:rPr sz="2000" b="1" spc="-5" dirty="0">
                <a:solidFill>
                  <a:srgbClr val="171616"/>
                </a:solidFill>
                <a:latin typeface="Verdana"/>
                <a:cs typeface="Verdana"/>
              </a:rPr>
              <a:t>t</a:t>
            </a:r>
            <a:r>
              <a:rPr sz="2000" b="1" spc="-25" dirty="0">
                <a:solidFill>
                  <a:srgbClr val="171616"/>
                </a:solidFill>
                <a:latin typeface="Verdana"/>
                <a:cs typeface="Verdana"/>
              </a:rPr>
              <a:t>a</a:t>
            </a:r>
            <a:r>
              <a:rPr sz="2000" b="1" spc="-15" dirty="0">
                <a:solidFill>
                  <a:srgbClr val="171616"/>
                </a:solidFill>
                <a:latin typeface="Verdana"/>
                <a:cs typeface="Verdana"/>
              </a:rPr>
              <a:t>g</a:t>
            </a:r>
            <a:r>
              <a:rPr sz="2000" b="1" spc="-10" dirty="0">
                <a:solidFill>
                  <a:srgbClr val="171616"/>
                </a:solidFill>
                <a:latin typeface="Verdana"/>
                <a:cs typeface="Verdana"/>
              </a:rPr>
              <a:t>e</a:t>
            </a:r>
            <a:endParaRPr sz="2000">
              <a:latin typeface="Verdana"/>
              <a:cs typeface="Verdana"/>
            </a:endParaRPr>
          </a:p>
          <a:p>
            <a:pPr marL="12065" marR="5080" algn="ctr">
              <a:lnSpc>
                <a:spcPct val="100000"/>
              </a:lnSpc>
            </a:pPr>
            <a:r>
              <a:rPr sz="2000" b="1" spc="-5" dirty="0">
                <a:solidFill>
                  <a:srgbClr val="171616"/>
                </a:solidFill>
                <a:latin typeface="Verdana"/>
                <a:cs typeface="Verdana"/>
              </a:rPr>
              <a:t>of</a:t>
            </a:r>
            <a:r>
              <a:rPr sz="2000" b="1" spc="-80" dirty="0">
                <a:solidFill>
                  <a:srgbClr val="171616"/>
                </a:solidFill>
                <a:latin typeface="Verdana"/>
                <a:cs typeface="Verdana"/>
              </a:rPr>
              <a:t> </a:t>
            </a:r>
            <a:r>
              <a:rPr sz="2000" b="1" spc="-10" dirty="0">
                <a:solidFill>
                  <a:srgbClr val="171616"/>
                </a:solidFill>
                <a:latin typeface="Verdana"/>
                <a:cs typeface="Verdana"/>
              </a:rPr>
              <a:t>injury-causing </a:t>
            </a:r>
            <a:r>
              <a:rPr sz="2000" b="1" spc="-670" dirty="0">
                <a:solidFill>
                  <a:srgbClr val="171616"/>
                </a:solidFill>
                <a:latin typeface="Verdana"/>
                <a:cs typeface="Verdana"/>
              </a:rPr>
              <a:t> </a:t>
            </a:r>
            <a:r>
              <a:rPr sz="2000" b="1" spc="-10" dirty="0">
                <a:solidFill>
                  <a:srgbClr val="171616"/>
                </a:solidFill>
                <a:latin typeface="Verdana"/>
                <a:cs typeface="Verdana"/>
              </a:rPr>
              <a:t>potential</a:t>
            </a:r>
            <a:r>
              <a:rPr sz="1800" b="1" spc="-10" dirty="0">
                <a:solidFill>
                  <a:srgbClr val="171616"/>
                </a:solidFill>
                <a:latin typeface="Verdana"/>
                <a:cs typeface="Verdana"/>
              </a:rPr>
              <a:t>!</a:t>
            </a:r>
            <a:endParaRPr sz="1800">
              <a:latin typeface="Verdana"/>
              <a:cs typeface="Verdana"/>
            </a:endParaRPr>
          </a:p>
        </p:txBody>
      </p:sp>
      <p:sp>
        <p:nvSpPr>
          <p:cNvPr id="24" name="object 24"/>
          <p:cNvSpPr txBox="1"/>
          <p:nvPr/>
        </p:nvSpPr>
        <p:spPr>
          <a:xfrm>
            <a:off x="791443" y="446900"/>
            <a:ext cx="4471035" cy="518795"/>
          </a:xfrm>
          <a:prstGeom prst="rect">
            <a:avLst/>
          </a:prstGeom>
        </p:spPr>
        <p:txBody>
          <a:bodyPr vert="horz" wrap="square" lIns="0" tIns="97155" rIns="0" bIns="0" rtlCol="0">
            <a:spAutoFit/>
          </a:bodyPr>
          <a:lstStyle/>
          <a:p>
            <a:pPr marL="12700" marR="5080">
              <a:lnSpc>
                <a:spcPct val="70500"/>
              </a:lnSpc>
              <a:spcBef>
                <a:spcPts val="765"/>
              </a:spcBef>
            </a:pPr>
            <a:r>
              <a:rPr sz="1900" b="1" spc="-15" dirty="0">
                <a:latin typeface="Verdana"/>
                <a:cs typeface="Verdana"/>
              </a:rPr>
              <a:t>Incident</a:t>
            </a:r>
            <a:r>
              <a:rPr sz="1900" b="1" spc="50" dirty="0">
                <a:latin typeface="Verdana"/>
                <a:cs typeface="Verdana"/>
              </a:rPr>
              <a:t> </a:t>
            </a:r>
            <a:r>
              <a:rPr sz="1900" b="1" spc="-5" dirty="0">
                <a:latin typeface="Verdana"/>
                <a:cs typeface="Verdana"/>
              </a:rPr>
              <a:t>Ratio</a:t>
            </a:r>
            <a:r>
              <a:rPr sz="1900" b="1" spc="25" dirty="0">
                <a:latin typeface="Verdana"/>
                <a:cs typeface="Verdana"/>
              </a:rPr>
              <a:t> </a:t>
            </a:r>
            <a:r>
              <a:rPr sz="1900" b="1" spc="-15" dirty="0">
                <a:latin typeface="Verdana"/>
                <a:cs typeface="Verdana"/>
              </a:rPr>
              <a:t>Model-Heinrich’s </a:t>
            </a:r>
            <a:r>
              <a:rPr sz="1900" b="1" spc="-635" dirty="0">
                <a:latin typeface="Verdana"/>
                <a:cs typeface="Verdana"/>
              </a:rPr>
              <a:t> </a:t>
            </a:r>
            <a:r>
              <a:rPr sz="1900" b="1" spc="-10" dirty="0">
                <a:latin typeface="Verdana"/>
                <a:cs typeface="Verdana"/>
              </a:rPr>
              <a:t>Theory</a:t>
            </a:r>
            <a:endParaRPr sz="1900" dirty="0">
              <a:latin typeface="Verdana"/>
              <a:cs typeface="Verdana"/>
            </a:endParaRPr>
          </a:p>
        </p:txBody>
      </p:sp>
      <p:pic>
        <p:nvPicPr>
          <p:cNvPr id="25" name="Picture 24">
            <a:extLst>
              <a:ext uri="{FF2B5EF4-FFF2-40B4-BE49-F238E27FC236}">
                <a16:creationId xmlns:a16="http://schemas.microsoft.com/office/drawing/2014/main" id="{2226113B-1AC8-4491-98B1-A1C0D06D42AD}"/>
              </a:ext>
            </a:extLst>
          </p:cNvPr>
          <p:cNvPicPr>
            <a:picLocks noChangeAspect="1"/>
          </p:cNvPicPr>
          <p:nvPr/>
        </p:nvPicPr>
        <p:blipFill>
          <a:blip r:embed="rId3"/>
          <a:stretch>
            <a:fillRect/>
          </a:stretch>
        </p:blipFill>
        <p:spPr>
          <a:xfrm>
            <a:off x="8432451" y="96561"/>
            <a:ext cx="2385638" cy="70067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Props1.xml><?xml version="1.0" encoding="utf-8"?>
<ds:datastoreItem xmlns:ds="http://schemas.openxmlformats.org/officeDocument/2006/customXml" ds:itemID="{73801BF6-F052-460A-87AF-3B52FF1F2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DDDD94-DAC9-4D2F-9278-3581B6B65982}">
  <ds:schemaRefs>
    <ds:schemaRef ds:uri="http://schemas.microsoft.com/sharepoint/v3/contenttype/forms"/>
  </ds:schemaRefs>
</ds:datastoreItem>
</file>

<file path=customXml/itemProps3.xml><?xml version="1.0" encoding="utf-8"?>
<ds:datastoreItem xmlns:ds="http://schemas.openxmlformats.org/officeDocument/2006/customXml" ds:itemID="{6AC4A880-C669-484B-8F8A-A5B674B7B51D}">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docProps/app.xml><?xml version="1.0" encoding="utf-8"?>
<Properties xmlns="http://schemas.openxmlformats.org/officeDocument/2006/extended-properties" xmlns:vt="http://schemas.openxmlformats.org/officeDocument/2006/docPropsVTypes">
  <Template/>
  <TotalTime>127</TotalTime>
  <Words>1020</Words>
  <Application>Microsoft Office PowerPoint</Application>
  <PresentationFormat>Widescreen</PresentationFormat>
  <Paragraphs>150</Paragraphs>
  <Slides>12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Times New Roman</vt:lpstr>
      <vt:lpstr>Verdana</vt:lpstr>
      <vt:lpstr>Wingdings</vt:lpstr>
      <vt:lpstr>Office Theme</vt:lpstr>
      <vt:lpstr>1_Office Theme</vt:lpstr>
      <vt:lpstr>PowerPoint Presentation</vt:lpstr>
      <vt:lpstr>Safety Policy and Goals</vt:lpstr>
      <vt:lpstr>Substance Abuse Policy</vt:lpstr>
      <vt:lpstr>Cell Phone Policy</vt:lpstr>
      <vt:lpstr>Worksite Hazards</vt:lpstr>
      <vt:lpstr>Worksite Hazards</vt:lpstr>
      <vt:lpstr>Worksite Hazards</vt:lpstr>
      <vt:lpstr>Stop Work Authority</vt:lpstr>
      <vt:lpstr>PowerPoint Presentation</vt:lpstr>
      <vt:lpstr>The Aim of the  Investigation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Policy and Goals</dc:title>
  <dc:creator>Curtis R. Devillers</dc:creator>
  <cp:lastModifiedBy>David Smarte</cp:lastModifiedBy>
  <cp:revision>3</cp:revision>
  <dcterms:created xsi:type="dcterms:W3CDTF">2022-02-17T15:12:34Z</dcterms:created>
  <dcterms:modified xsi:type="dcterms:W3CDTF">2025-03-11T12:54:34Z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2022-02-17T00:00:00Z</vt:filetime>
  </property>
  <property fmtid="{D5CDD505-2E9C-101B-9397-08002B2CF9AE}" pid="3" name="Creator">
    <vt:lpwstr>Acrobat PDFMaker 21 for PowerPoint</vt:lpwstr>
  </property>
  <property fmtid="{D5CDD505-2E9C-101B-9397-08002B2CF9AE}" pid="4" name="LastSaved">
    <vt:filetime>2022-02-17T00:00:00Z</vt:filetime>
  </property>
  <property fmtid="{D5CDD505-2E9C-101B-9397-08002B2CF9AE}" pid="5" name="ContentTypeId">
    <vt:lpwstr>0x0101008A380C5B018611448A272E60A708E73D</vt:lpwstr>
  </property>
</Properties>
</file>