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9016EE-2AC5-4C63-A364-6E6DBAD41B13}" v="62" dt="2025-03-16T18:43:18.04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562" y="7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9144000" cy="838200"/>
          </a:xfrm>
          <a:custGeom>
            <a:avLst/>
            <a:gdLst/>
            <a:ahLst/>
            <a:cxnLst/>
            <a:rect l="l" t="t" r="r" b="b"/>
            <a:pathLst>
              <a:path w="9144000" h="838200">
                <a:moveTo>
                  <a:pt x="9144000" y="0"/>
                </a:moveTo>
                <a:lnTo>
                  <a:pt x="0" y="0"/>
                </a:lnTo>
                <a:lnTo>
                  <a:pt x="0" y="838200"/>
                </a:lnTo>
                <a:lnTo>
                  <a:pt x="9144000" y="838200"/>
                </a:lnTo>
                <a:lnTo>
                  <a:pt x="9144000" y="0"/>
                </a:lnTo>
                <a:close/>
              </a:path>
            </a:pathLst>
          </a:custGeom>
          <a:solidFill>
            <a:srgbClr val="45969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0304" y="0"/>
            <a:ext cx="5836919" cy="859536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941702" y="-32511"/>
            <a:ext cx="5260594" cy="883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35255">
              <a:lnSpc>
                <a:spcPts val="1639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35255">
              <a:lnSpc>
                <a:spcPts val="1639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35255">
              <a:lnSpc>
                <a:spcPts val="1639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35255">
              <a:lnSpc>
                <a:spcPts val="1639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35255">
              <a:lnSpc>
                <a:spcPts val="1639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9144000" cy="838200"/>
          </a:xfrm>
          <a:custGeom>
            <a:avLst/>
            <a:gdLst/>
            <a:ahLst/>
            <a:cxnLst/>
            <a:rect l="l" t="t" r="r" b="b"/>
            <a:pathLst>
              <a:path w="9144000" h="838200">
                <a:moveTo>
                  <a:pt x="9144000" y="0"/>
                </a:moveTo>
                <a:lnTo>
                  <a:pt x="0" y="0"/>
                </a:lnTo>
                <a:lnTo>
                  <a:pt x="0" y="838200"/>
                </a:lnTo>
                <a:lnTo>
                  <a:pt x="9144000" y="838200"/>
                </a:lnTo>
                <a:lnTo>
                  <a:pt x="9144000" y="0"/>
                </a:lnTo>
                <a:close/>
              </a:path>
            </a:pathLst>
          </a:custGeom>
          <a:solidFill>
            <a:srgbClr val="45969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70304" y="0"/>
            <a:ext cx="5836919" cy="8595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45591" y="-32511"/>
            <a:ext cx="7052817" cy="1210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2726" y="1781202"/>
            <a:ext cx="5808980" cy="47104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62188" y="6291943"/>
            <a:ext cx="284860" cy="223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35255">
              <a:lnSpc>
                <a:spcPts val="1639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1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ha.gov/as/opa/worker/employer-responsibility.html" TargetMode="External"/><Relationship Id="rId7" Type="http://schemas.openxmlformats.org/officeDocument/2006/relationships/hyperlink" Target="https://www.osha.gov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sha.gov/contactus/bystate" TargetMode="External"/><Relationship Id="rId5" Type="http://schemas.openxmlformats.org/officeDocument/2006/relationships/hyperlink" Target="https://www.osha.gov/consultation" TargetMode="External"/><Relationship Id="rId4" Type="http://schemas.openxmlformats.org/officeDocument/2006/relationships/hyperlink" Target="https://www.osha.gov/workers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09246" y="2680948"/>
            <a:ext cx="3926204" cy="63671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4050" dirty="0">
                <a:latin typeface="Calibri"/>
                <a:cs typeface="Calibri"/>
              </a:rPr>
              <a:t>Electrical</a:t>
            </a:r>
            <a:r>
              <a:rPr sz="4050" spc="-125" dirty="0">
                <a:latin typeface="Calibri"/>
                <a:cs typeface="Calibri"/>
              </a:rPr>
              <a:t> </a:t>
            </a:r>
            <a:r>
              <a:rPr sz="4050" spc="-10" dirty="0">
                <a:latin typeface="Calibri"/>
                <a:cs typeface="Calibri"/>
              </a:rPr>
              <a:t>Hazards</a:t>
            </a:r>
            <a:endParaRPr sz="4050" dirty="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207" y="1292352"/>
            <a:ext cx="2767583" cy="81685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5255">
              <a:lnSpc>
                <a:spcPts val="1639"/>
              </a:lnSpc>
            </a:pPr>
            <a:fld id="{81D60167-4931-47E6-BA6A-407CBD079E47}" type="slidenum">
              <a:rPr spc="-50" dirty="0"/>
              <a:t>1</a:t>
            </a:fld>
            <a:endParaRPr spc="-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6915" y="1087628"/>
            <a:ext cx="766953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Franklin Gothic Heavy"/>
                <a:cs typeface="Franklin Gothic Heavy"/>
              </a:rPr>
              <a:t>If</a:t>
            </a:r>
            <a:r>
              <a:rPr sz="3600" b="1" spc="-85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Equipment</a:t>
            </a:r>
            <a:r>
              <a:rPr sz="3600" b="1" spc="-35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Contacts</a:t>
            </a:r>
            <a:r>
              <a:rPr sz="3600" b="1" spc="-80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a</a:t>
            </a:r>
            <a:r>
              <a:rPr sz="3600" b="1" spc="-60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Power</a:t>
            </a:r>
            <a:r>
              <a:rPr sz="3600" b="1" spc="-75" dirty="0">
                <a:latin typeface="Franklin Gothic Heavy"/>
                <a:cs typeface="Franklin Gothic Heavy"/>
              </a:rPr>
              <a:t> </a:t>
            </a:r>
            <a:r>
              <a:rPr sz="3600" b="1" spc="-20" dirty="0">
                <a:latin typeface="Franklin Gothic Heavy"/>
                <a:cs typeface="Franklin Gothic Heavy"/>
              </a:rPr>
              <a:t>Line </a:t>
            </a:r>
            <a:r>
              <a:rPr sz="3600" b="1" dirty="0">
                <a:latin typeface="Franklin Gothic Heavy"/>
                <a:cs typeface="Franklin Gothic Heavy"/>
              </a:rPr>
              <a:t>the</a:t>
            </a:r>
            <a:r>
              <a:rPr sz="3600" b="1" spc="-70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Ground</a:t>
            </a:r>
            <a:r>
              <a:rPr sz="3600" b="1" spc="-75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May</a:t>
            </a:r>
            <a:r>
              <a:rPr sz="3600" b="1" spc="-45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Become</a:t>
            </a:r>
            <a:r>
              <a:rPr sz="3600" b="1" spc="-25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Energized!</a:t>
            </a:r>
            <a:endParaRPr sz="3600">
              <a:latin typeface="Franklin Gothic Heavy"/>
              <a:cs typeface="Franklin Gothic Heavy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903" y="2529840"/>
            <a:ext cx="3361931" cy="352348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35940" y="2621878"/>
            <a:ext cx="4249420" cy="3710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marR="109855" indent="-34480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Electricity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dissipates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with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the </a:t>
            </a:r>
            <a:r>
              <a:rPr sz="2400" dirty="0">
                <a:latin typeface="Franklin Gothic Medium"/>
                <a:cs typeface="Franklin Gothic Medium"/>
              </a:rPr>
              <a:t>resistance</a:t>
            </a:r>
            <a:r>
              <a:rPr sz="2400" spc="-1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ground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665"/>
              </a:spcBef>
              <a:buFont typeface="Arial"/>
              <a:buChar char="•"/>
            </a:pPr>
            <a:endParaRPr sz="2400">
              <a:latin typeface="Franklin Gothic Medium"/>
              <a:cs typeface="Franklin Gothic Medium"/>
            </a:endParaRPr>
          </a:p>
          <a:p>
            <a:pPr marL="356870" marR="5080" indent="-344805">
              <a:lnSpc>
                <a:spcPct val="100000"/>
              </a:lnSpc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As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potential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drops,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fields </a:t>
            </a:r>
            <a:r>
              <a:rPr sz="2400" dirty="0">
                <a:latin typeface="Franklin Gothic Medium"/>
                <a:cs typeface="Franklin Gothic Medium"/>
              </a:rPr>
              <a:t>develop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around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electrified machine</a:t>
            </a:r>
            <a:endParaRPr sz="2400">
              <a:latin typeface="Franklin Gothic Medium"/>
              <a:cs typeface="Franklin Gothic Medium"/>
            </a:endParaRPr>
          </a:p>
          <a:p>
            <a:pPr marL="356870" marR="203200" indent="-344805">
              <a:lnSpc>
                <a:spcPct val="100000"/>
              </a:lnSpc>
              <a:spcBef>
                <a:spcPts val="2590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If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you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step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across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line</a:t>
            </a:r>
            <a:r>
              <a:rPr sz="2400" spc="-1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of </a:t>
            </a:r>
            <a:r>
              <a:rPr sz="2400" dirty="0">
                <a:latin typeface="Franklin Gothic Medium"/>
                <a:cs typeface="Franklin Gothic Medium"/>
              </a:rPr>
              <a:t>unequal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potential,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you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could </a:t>
            </a:r>
            <a:r>
              <a:rPr sz="2400" dirty="0">
                <a:latin typeface="Franklin Gothic Medium"/>
                <a:cs typeface="Franklin Gothic Medium"/>
              </a:rPr>
              <a:t>be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electrocuted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399780" y="6275197"/>
            <a:ext cx="196850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75" dirty="0">
                <a:latin typeface="Arial"/>
                <a:cs typeface="Arial"/>
              </a:rPr>
              <a:t>11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09800"/>
            <a:ext cx="4343399" cy="44957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31140" y="478381"/>
            <a:ext cx="7941309" cy="544512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742315" algn="ctr">
              <a:lnSpc>
                <a:spcPct val="100000"/>
              </a:lnSpc>
              <a:spcBef>
                <a:spcPts val="434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 dirty="0">
              <a:latin typeface="Arial"/>
              <a:cs typeface="Arial"/>
            </a:endParaRPr>
          </a:p>
          <a:p>
            <a:pPr marL="660400" marR="5080">
              <a:lnSpc>
                <a:spcPct val="100000"/>
              </a:lnSpc>
              <a:spcBef>
                <a:spcPts val="625"/>
              </a:spcBef>
            </a:pPr>
            <a:r>
              <a:rPr sz="3600" b="1" dirty="0">
                <a:latin typeface="Franklin Gothic Heavy"/>
                <a:cs typeface="Franklin Gothic Heavy"/>
              </a:rPr>
              <a:t>What</a:t>
            </a:r>
            <a:r>
              <a:rPr sz="3600" b="1" spc="-45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to</a:t>
            </a:r>
            <a:r>
              <a:rPr sz="3600" b="1" spc="-50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Do</a:t>
            </a:r>
            <a:r>
              <a:rPr sz="3600" b="1" spc="-25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If</a:t>
            </a:r>
            <a:r>
              <a:rPr sz="3600" b="1" spc="-40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Equipment</a:t>
            </a:r>
            <a:r>
              <a:rPr sz="3600" b="1" spc="-20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Contacts </a:t>
            </a:r>
            <a:r>
              <a:rPr sz="3600" b="1" dirty="0">
                <a:latin typeface="Franklin Gothic Heavy"/>
                <a:cs typeface="Franklin Gothic Heavy"/>
              </a:rPr>
              <a:t>Overhead</a:t>
            </a:r>
            <a:r>
              <a:rPr sz="3600" b="1" spc="-150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Power</a:t>
            </a:r>
            <a:r>
              <a:rPr sz="3600" b="1" spc="-130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Lines</a:t>
            </a:r>
            <a:endParaRPr sz="3600" dirty="0">
              <a:latin typeface="Franklin Gothic Heavy"/>
              <a:cs typeface="Franklin Gothic Heavy"/>
            </a:endParaRPr>
          </a:p>
          <a:p>
            <a:pPr marL="356870" marR="3884929" indent="-344805">
              <a:lnSpc>
                <a:spcPct val="100000"/>
              </a:lnSpc>
              <a:spcBef>
                <a:spcPts val="810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If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you</a:t>
            </a:r>
            <a:r>
              <a:rPr sz="2400" spc="-1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are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not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on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or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in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the </a:t>
            </a:r>
            <a:r>
              <a:rPr sz="2400" dirty="0">
                <a:latin typeface="Franklin Gothic Medium"/>
                <a:cs typeface="Franklin Gothic Medium"/>
              </a:rPr>
              <a:t>equipment…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stay</a:t>
            </a:r>
            <a:r>
              <a:rPr sz="2400" spc="-11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away</a:t>
            </a:r>
            <a:r>
              <a:rPr sz="2400" spc="-110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from it!!</a:t>
            </a:r>
            <a:endParaRPr sz="2400" dirty="0">
              <a:latin typeface="Franklin Gothic Medium"/>
              <a:cs typeface="Franklin Gothic Medium"/>
            </a:endParaRPr>
          </a:p>
          <a:p>
            <a:pPr marL="356870" marR="4198620" indent="-344805">
              <a:lnSpc>
                <a:spcPct val="100000"/>
              </a:lnSpc>
              <a:spcBef>
                <a:spcPts val="810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Do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not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touch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machine </a:t>
            </a:r>
            <a:r>
              <a:rPr sz="2400" dirty="0">
                <a:latin typeface="Franklin Gothic Medium"/>
                <a:cs typeface="Franklin Gothic Medium"/>
              </a:rPr>
              <a:t>or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outriggers</a:t>
            </a:r>
            <a:endParaRPr sz="2400" dirty="0">
              <a:latin typeface="Franklin Gothic Medium"/>
              <a:cs typeface="Franklin Gothic Medium"/>
            </a:endParaRPr>
          </a:p>
          <a:p>
            <a:pPr marL="377825" marR="4088129" indent="-344805">
              <a:lnSpc>
                <a:spcPct val="100000"/>
              </a:lnSpc>
              <a:spcBef>
                <a:spcPts val="1770"/>
              </a:spcBef>
              <a:buFont typeface="Arial"/>
              <a:buChar char="•"/>
              <a:tabLst>
                <a:tab pos="377825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If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you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operating</a:t>
            </a:r>
            <a:r>
              <a:rPr sz="2400" spc="-1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it,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stay </a:t>
            </a:r>
            <a:r>
              <a:rPr sz="2400" dirty="0">
                <a:latin typeface="Franklin Gothic Medium"/>
                <a:cs typeface="Franklin Gothic Medium"/>
              </a:rPr>
              <a:t>in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it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until</a:t>
            </a:r>
            <a:r>
              <a:rPr sz="2400" spc="-1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power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is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shut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off</a:t>
            </a:r>
            <a:endParaRPr sz="2400" dirty="0">
              <a:latin typeface="Franklin Gothic Medium"/>
              <a:cs typeface="Franklin Gothic Medium"/>
            </a:endParaRPr>
          </a:p>
          <a:p>
            <a:pPr marL="377825" marR="4293870" indent="-344805">
              <a:lnSpc>
                <a:spcPct val="100000"/>
              </a:lnSpc>
              <a:spcBef>
                <a:spcPts val="1365"/>
              </a:spcBef>
              <a:buFont typeface="Arial"/>
              <a:buChar char="•"/>
              <a:tabLst>
                <a:tab pos="377825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If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you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must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get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out,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jump </a:t>
            </a:r>
            <a:r>
              <a:rPr sz="2400" dirty="0">
                <a:latin typeface="Franklin Gothic Medium"/>
                <a:cs typeface="Franklin Gothic Medium"/>
              </a:rPr>
              <a:t>with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your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feet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together</a:t>
            </a:r>
            <a:endParaRPr sz="2400" dirty="0">
              <a:latin typeface="Franklin Gothic Medium"/>
              <a:cs typeface="Franklin Gothic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2475" y="6169571"/>
            <a:ext cx="29495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indent="-34417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Hop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or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shuffle</a:t>
            </a:r>
            <a:r>
              <a:rPr sz="2400" spc="5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away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59908" y="5247132"/>
            <a:ext cx="1066800" cy="1066800"/>
          </a:xfrm>
          <a:custGeom>
            <a:avLst/>
            <a:gdLst/>
            <a:ahLst/>
            <a:cxnLst/>
            <a:rect l="l" t="t" r="r" b="b"/>
            <a:pathLst>
              <a:path w="1066800" h="1066800">
                <a:moveTo>
                  <a:pt x="0" y="533400"/>
                </a:moveTo>
                <a:lnTo>
                  <a:pt x="2179" y="484849"/>
                </a:lnTo>
                <a:lnTo>
                  <a:pt x="8593" y="437520"/>
                </a:lnTo>
                <a:lnTo>
                  <a:pt x="19053" y="391600"/>
                </a:lnTo>
                <a:lnTo>
                  <a:pt x="33370" y="347279"/>
                </a:lnTo>
                <a:lnTo>
                  <a:pt x="51357" y="304743"/>
                </a:lnTo>
                <a:lnTo>
                  <a:pt x="72824" y="264182"/>
                </a:lnTo>
                <a:lnTo>
                  <a:pt x="97584" y="225784"/>
                </a:lnTo>
                <a:lnTo>
                  <a:pt x="125448" y="189736"/>
                </a:lnTo>
                <a:lnTo>
                  <a:pt x="156229" y="156229"/>
                </a:lnTo>
                <a:lnTo>
                  <a:pt x="189736" y="125448"/>
                </a:lnTo>
                <a:lnTo>
                  <a:pt x="225784" y="97584"/>
                </a:lnTo>
                <a:lnTo>
                  <a:pt x="264182" y="72824"/>
                </a:lnTo>
                <a:lnTo>
                  <a:pt x="304743" y="51357"/>
                </a:lnTo>
                <a:lnTo>
                  <a:pt x="347279" y="33370"/>
                </a:lnTo>
                <a:lnTo>
                  <a:pt x="391600" y="19053"/>
                </a:lnTo>
                <a:lnTo>
                  <a:pt x="437520" y="8593"/>
                </a:lnTo>
                <a:lnTo>
                  <a:pt x="484849" y="2179"/>
                </a:lnTo>
                <a:lnTo>
                  <a:pt x="533400" y="0"/>
                </a:lnTo>
                <a:lnTo>
                  <a:pt x="581950" y="2179"/>
                </a:lnTo>
                <a:lnTo>
                  <a:pt x="629279" y="8593"/>
                </a:lnTo>
                <a:lnTo>
                  <a:pt x="675199" y="19053"/>
                </a:lnTo>
                <a:lnTo>
                  <a:pt x="719520" y="33370"/>
                </a:lnTo>
                <a:lnTo>
                  <a:pt x="762056" y="51357"/>
                </a:lnTo>
                <a:lnTo>
                  <a:pt x="802617" y="72824"/>
                </a:lnTo>
                <a:lnTo>
                  <a:pt x="841015" y="97584"/>
                </a:lnTo>
                <a:lnTo>
                  <a:pt x="877063" y="125448"/>
                </a:lnTo>
                <a:lnTo>
                  <a:pt x="910570" y="156229"/>
                </a:lnTo>
                <a:lnTo>
                  <a:pt x="941351" y="189736"/>
                </a:lnTo>
                <a:lnTo>
                  <a:pt x="969215" y="225784"/>
                </a:lnTo>
                <a:lnTo>
                  <a:pt x="993975" y="264182"/>
                </a:lnTo>
                <a:lnTo>
                  <a:pt x="1015442" y="304743"/>
                </a:lnTo>
                <a:lnTo>
                  <a:pt x="1033429" y="347279"/>
                </a:lnTo>
                <a:lnTo>
                  <a:pt x="1047746" y="391600"/>
                </a:lnTo>
                <a:lnTo>
                  <a:pt x="1058206" y="437520"/>
                </a:lnTo>
                <a:lnTo>
                  <a:pt x="1064620" y="484849"/>
                </a:lnTo>
                <a:lnTo>
                  <a:pt x="1066800" y="533400"/>
                </a:lnTo>
                <a:lnTo>
                  <a:pt x="1064620" y="581950"/>
                </a:lnTo>
                <a:lnTo>
                  <a:pt x="1058206" y="629279"/>
                </a:lnTo>
                <a:lnTo>
                  <a:pt x="1047746" y="675199"/>
                </a:lnTo>
                <a:lnTo>
                  <a:pt x="1033429" y="719520"/>
                </a:lnTo>
                <a:lnTo>
                  <a:pt x="1015442" y="762056"/>
                </a:lnTo>
                <a:lnTo>
                  <a:pt x="993975" y="802617"/>
                </a:lnTo>
                <a:lnTo>
                  <a:pt x="969215" y="841015"/>
                </a:lnTo>
                <a:lnTo>
                  <a:pt x="941351" y="877063"/>
                </a:lnTo>
                <a:lnTo>
                  <a:pt x="910570" y="910570"/>
                </a:lnTo>
                <a:lnTo>
                  <a:pt x="877063" y="941351"/>
                </a:lnTo>
                <a:lnTo>
                  <a:pt x="841015" y="969215"/>
                </a:lnTo>
                <a:lnTo>
                  <a:pt x="802617" y="993975"/>
                </a:lnTo>
                <a:lnTo>
                  <a:pt x="762056" y="1015442"/>
                </a:lnTo>
                <a:lnTo>
                  <a:pt x="719520" y="1033429"/>
                </a:lnTo>
                <a:lnTo>
                  <a:pt x="675199" y="1047746"/>
                </a:lnTo>
                <a:lnTo>
                  <a:pt x="629279" y="1058206"/>
                </a:lnTo>
                <a:lnTo>
                  <a:pt x="581950" y="1064620"/>
                </a:lnTo>
                <a:lnTo>
                  <a:pt x="533400" y="1066800"/>
                </a:lnTo>
                <a:lnTo>
                  <a:pt x="484849" y="1064620"/>
                </a:lnTo>
                <a:lnTo>
                  <a:pt x="437520" y="1058206"/>
                </a:lnTo>
                <a:lnTo>
                  <a:pt x="391600" y="1047746"/>
                </a:lnTo>
                <a:lnTo>
                  <a:pt x="347279" y="1033429"/>
                </a:lnTo>
                <a:lnTo>
                  <a:pt x="304743" y="1015442"/>
                </a:lnTo>
                <a:lnTo>
                  <a:pt x="264182" y="993975"/>
                </a:lnTo>
                <a:lnTo>
                  <a:pt x="225784" y="969215"/>
                </a:lnTo>
                <a:lnTo>
                  <a:pt x="189736" y="941351"/>
                </a:lnTo>
                <a:lnTo>
                  <a:pt x="156229" y="910570"/>
                </a:lnTo>
                <a:lnTo>
                  <a:pt x="125448" y="877063"/>
                </a:lnTo>
                <a:lnTo>
                  <a:pt x="97584" y="841015"/>
                </a:lnTo>
                <a:lnTo>
                  <a:pt x="72824" y="802617"/>
                </a:lnTo>
                <a:lnTo>
                  <a:pt x="51357" y="762056"/>
                </a:lnTo>
                <a:lnTo>
                  <a:pt x="33370" y="719520"/>
                </a:lnTo>
                <a:lnTo>
                  <a:pt x="19053" y="675199"/>
                </a:lnTo>
                <a:lnTo>
                  <a:pt x="8593" y="629279"/>
                </a:lnTo>
                <a:lnTo>
                  <a:pt x="2179" y="581950"/>
                </a:lnTo>
                <a:lnTo>
                  <a:pt x="0" y="533400"/>
                </a:lnTo>
                <a:close/>
              </a:path>
            </a:pathLst>
          </a:custGeom>
          <a:ln w="7620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3540" y="419512"/>
            <a:ext cx="8258809" cy="550926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0014" algn="ctr">
              <a:lnSpc>
                <a:spcPct val="100000"/>
              </a:lnSpc>
              <a:spcBef>
                <a:spcPts val="90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L="372745" marR="248285" algn="ctr">
              <a:lnSpc>
                <a:spcPct val="100000"/>
              </a:lnSpc>
              <a:spcBef>
                <a:spcPts val="1460"/>
              </a:spcBef>
            </a:pPr>
            <a:r>
              <a:rPr sz="3600" b="1" dirty="0">
                <a:latin typeface="Franklin Gothic Heavy"/>
                <a:cs typeface="Franklin Gothic Heavy"/>
              </a:rPr>
              <a:t>Elevator</a:t>
            </a:r>
            <a:r>
              <a:rPr sz="3600" b="1" spc="-110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Industry-</a:t>
            </a:r>
            <a:r>
              <a:rPr sz="3600" b="1" dirty="0">
                <a:latin typeface="Franklin Gothic Heavy"/>
                <a:cs typeface="Franklin Gothic Heavy"/>
              </a:rPr>
              <a:t>Related</a:t>
            </a:r>
            <a:r>
              <a:rPr sz="3600" b="1" spc="-85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Electrical Hazards</a:t>
            </a:r>
            <a:endParaRPr sz="3600">
              <a:latin typeface="Franklin Gothic Heavy"/>
              <a:cs typeface="Franklin Gothic Heavy"/>
            </a:endParaRPr>
          </a:p>
          <a:p>
            <a:pPr marL="12700" marR="5080">
              <a:lnSpc>
                <a:spcPct val="100000"/>
              </a:lnSpc>
              <a:spcBef>
                <a:spcPts val="2300"/>
              </a:spcBef>
            </a:pPr>
            <a:r>
              <a:rPr sz="2400" dirty="0">
                <a:latin typeface="Franklin Gothic Medium"/>
                <a:cs typeface="Franklin Gothic Medium"/>
              </a:rPr>
              <a:t>Even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though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as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Elevator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Constructor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you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may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not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be </a:t>
            </a:r>
            <a:r>
              <a:rPr sz="2400" dirty="0">
                <a:latin typeface="Franklin Gothic Medium"/>
                <a:cs typeface="Franklin Gothic Medium"/>
              </a:rPr>
              <a:t>operating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this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equipment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outside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building,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you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should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be </a:t>
            </a:r>
            <a:r>
              <a:rPr sz="2400" dirty="0">
                <a:latin typeface="Franklin Gothic Medium"/>
                <a:cs typeface="Franklin Gothic Medium"/>
              </a:rPr>
              <a:t>aware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potential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for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these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accidents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happen.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endParaRPr sz="2400">
              <a:latin typeface="Franklin Gothic Medium"/>
              <a:cs typeface="Franklin Gothic Medium"/>
            </a:endParaRPr>
          </a:p>
          <a:p>
            <a:pPr marL="12700" marR="490855">
              <a:lnSpc>
                <a:spcPct val="100000"/>
              </a:lnSpc>
            </a:pP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crane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that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becomes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energized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from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overhead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power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lines </a:t>
            </a:r>
            <a:r>
              <a:rPr sz="2400" dirty="0">
                <a:latin typeface="Franklin Gothic Medium"/>
                <a:cs typeface="Franklin Gothic Medium"/>
              </a:rPr>
              <a:t>could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energize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load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or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any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crane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attachments.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975"/>
              </a:spcBef>
            </a:pPr>
            <a:endParaRPr sz="2400">
              <a:latin typeface="Franklin Gothic Medium"/>
              <a:cs typeface="Franklin Gothic Medium"/>
            </a:endParaRPr>
          </a:p>
          <a:p>
            <a:pPr marL="12700" marR="15240">
              <a:lnSpc>
                <a:spcPct val="100000"/>
              </a:lnSpc>
            </a:pPr>
            <a:r>
              <a:rPr sz="2400" spc="-10" dirty="0">
                <a:latin typeface="Franklin Gothic Medium"/>
                <a:cs typeface="Franklin Gothic Medium"/>
              </a:rPr>
              <a:t>Remember,</a:t>
            </a:r>
            <a:r>
              <a:rPr sz="2400" spc="-1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simply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being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in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vicinity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piece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equipment </a:t>
            </a:r>
            <a:r>
              <a:rPr sz="2400" dirty="0">
                <a:latin typeface="Franklin Gothic Medium"/>
                <a:cs typeface="Franklin Gothic Medium"/>
              </a:rPr>
              <a:t>that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becomes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energized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could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cause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you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injury.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3540" y="419512"/>
            <a:ext cx="7458075" cy="570484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920750" algn="ctr">
              <a:lnSpc>
                <a:spcPct val="100000"/>
              </a:lnSpc>
              <a:spcBef>
                <a:spcPts val="90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L="933450" marR="5080" indent="-5715" algn="ctr">
              <a:lnSpc>
                <a:spcPct val="100000"/>
              </a:lnSpc>
              <a:spcBef>
                <a:spcPts val="1460"/>
              </a:spcBef>
            </a:pPr>
            <a:r>
              <a:rPr sz="3600" b="1" dirty="0">
                <a:latin typeface="Franklin Gothic Heavy"/>
                <a:cs typeface="Franklin Gothic Heavy"/>
              </a:rPr>
              <a:t>Working</a:t>
            </a:r>
            <a:r>
              <a:rPr sz="3600" b="1" spc="-95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Around</a:t>
            </a:r>
            <a:r>
              <a:rPr sz="3600" b="1" spc="-105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Temporary </a:t>
            </a:r>
            <a:r>
              <a:rPr sz="3600" b="1" dirty="0">
                <a:latin typeface="Franklin Gothic Heavy"/>
                <a:cs typeface="Franklin Gothic Heavy"/>
              </a:rPr>
              <a:t>Electrical</a:t>
            </a:r>
            <a:r>
              <a:rPr sz="3600" b="1" spc="-35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Circuits</a:t>
            </a:r>
            <a:r>
              <a:rPr sz="3600" b="1" spc="-80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on</a:t>
            </a:r>
            <a:r>
              <a:rPr sz="3600" b="1" spc="-70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Job</a:t>
            </a:r>
            <a:r>
              <a:rPr sz="3600" b="1" spc="-75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Sites</a:t>
            </a:r>
            <a:endParaRPr sz="3600">
              <a:latin typeface="Franklin Gothic Heavy"/>
              <a:cs typeface="Franklin Gothic Heavy"/>
            </a:endParaRPr>
          </a:p>
          <a:p>
            <a:pPr marL="12700" marR="1634489">
              <a:lnSpc>
                <a:spcPct val="100000"/>
              </a:lnSpc>
              <a:spcBef>
                <a:spcPts val="3185"/>
              </a:spcBef>
            </a:pPr>
            <a:r>
              <a:rPr sz="2400" dirty="0">
                <a:latin typeface="Franklin Gothic Medium"/>
                <a:cs typeface="Franklin Gothic Medium"/>
              </a:rPr>
              <a:t>We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will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discuss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four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specific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topics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regarding </a:t>
            </a:r>
            <a:r>
              <a:rPr sz="2400" dirty="0">
                <a:latin typeface="Franklin Gothic Medium"/>
                <a:cs typeface="Franklin Gothic Medium"/>
              </a:rPr>
              <a:t>temporary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construction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wiring: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1090"/>
              </a:spcBef>
            </a:pPr>
            <a:endParaRPr sz="2400">
              <a:latin typeface="Franklin Gothic Medium"/>
              <a:cs typeface="Franklin Gothic Medium"/>
            </a:endParaRPr>
          </a:p>
          <a:p>
            <a:pPr marL="356870" indent="-344170">
              <a:lnSpc>
                <a:spcPct val="100000"/>
              </a:lnSpc>
              <a:buFont typeface="Arial"/>
              <a:buChar char="•"/>
              <a:tabLst>
                <a:tab pos="356870" algn="l"/>
              </a:tabLst>
            </a:pPr>
            <a:r>
              <a:rPr sz="2400" spc="-10" dirty="0">
                <a:latin typeface="Franklin Gothic Medium"/>
                <a:cs typeface="Franklin Gothic Medium"/>
              </a:rPr>
              <a:t>GFCIs</a:t>
            </a:r>
            <a:endParaRPr sz="2400">
              <a:latin typeface="Franklin Gothic Medium"/>
              <a:cs typeface="Franklin Gothic Medium"/>
            </a:endParaRPr>
          </a:p>
          <a:p>
            <a:pPr marL="356870" indent="-344170">
              <a:lnSpc>
                <a:spcPct val="100000"/>
              </a:lnSpc>
              <a:spcBef>
                <a:spcPts val="2540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Assured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equipment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grounding</a:t>
            </a:r>
            <a:endParaRPr sz="2400">
              <a:latin typeface="Franklin Gothic Medium"/>
              <a:cs typeface="Franklin Gothic Medium"/>
            </a:endParaRPr>
          </a:p>
          <a:p>
            <a:pPr marL="368935" indent="-344170">
              <a:lnSpc>
                <a:spcPct val="100000"/>
              </a:lnSpc>
              <a:spcBef>
                <a:spcPts val="2540"/>
              </a:spcBef>
              <a:buFont typeface="Arial"/>
              <a:buChar char="•"/>
              <a:tabLst>
                <a:tab pos="368935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Extension</a:t>
            </a:r>
            <a:r>
              <a:rPr sz="2400" spc="-114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cords</a:t>
            </a:r>
            <a:endParaRPr sz="2400">
              <a:latin typeface="Franklin Gothic Medium"/>
              <a:cs typeface="Franklin Gothic Medium"/>
            </a:endParaRPr>
          </a:p>
          <a:p>
            <a:pPr marL="372110" indent="-344805">
              <a:lnSpc>
                <a:spcPct val="100000"/>
              </a:lnSpc>
              <a:spcBef>
                <a:spcPts val="2060"/>
              </a:spcBef>
              <a:buFont typeface="Arial"/>
              <a:buChar char="•"/>
              <a:tabLst>
                <a:tab pos="37211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Electrical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panel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boxes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87588" y="6275197"/>
            <a:ext cx="22097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25" dirty="0">
                <a:latin typeface="Arial"/>
                <a:cs typeface="Arial"/>
              </a:rPr>
              <a:t>14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9240" y="1087628"/>
            <a:ext cx="85128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235190" algn="l"/>
              </a:tabLst>
            </a:pPr>
            <a:r>
              <a:rPr sz="3600" b="1" dirty="0">
                <a:latin typeface="Franklin Gothic Heavy"/>
                <a:cs typeface="Franklin Gothic Heavy"/>
              </a:rPr>
              <a:t>Ground</a:t>
            </a:r>
            <a:r>
              <a:rPr sz="3600" b="1" spc="-90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Fault</a:t>
            </a:r>
            <a:r>
              <a:rPr sz="3600" b="1" spc="-105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Circuit</a:t>
            </a:r>
            <a:r>
              <a:rPr sz="3600" b="1" spc="-80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Interrupters</a:t>
            </a:r>
            <a:r>
              <a:rPr sz="3600" b="1" dirty="0">
                <a:latin typeface="Franklin Gothic Heavy"/>
                <a:cs typeface="Franklin Gothic Heavy"/>
              </a:rPr>
              <a:t>	</a:t>
            </a:r>
            <a:r>
              <a:rPr sz="3600" b="1" spc="-10" dirty="0">
                <a:latin typeface="Franklin Gothic Heavy"/>
                <a:cs typeface="Franklin Gothic Heavy"/>
              </a:rPr>
              <a:t>(GFCI)</a:t>
            </a:r>
            <a:endParaRPr sz="3600">
              <a:latin typeface="Franklin Gothic Heavy"/>
              <a:cs typeface="Franklin Gothic Heavy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9240" y="1892455"/>
            <a:ext cx="4297045" cy="458025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6870" marR="340360" indent="-344805">
              <a:lnSpc>
                <a:spcPct val="80000"/>
              </a:lnSpc>
              <a:spcBef>
                <a:spcPts val="675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Protect</a:t>
            </a:r>
            <a:r>
              <a:rPr sz="2400" spc="-114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workers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from</a:t>
            </a:r>
            <a:r>
              <a:rPr sz="2400" spc="-11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shock </a:t>
            </a:r>
            <a:r>
              <a:rPr sz="2400" dirty="0">
                <a:latin typeface="Franklin Gothic Medium"/>
                <a:cs typeface="Franklin Gothic Medium"/>
              </a:rPr>
              <a:t>by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limiting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duration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of </a:t>
            </a:r>
            <a:r>
              <a:rPr sz="2400" dirty="0">
                <a:latin typeface="Franklin Gothic Medium"/>
                <a:cs typeface="Franklin Gothic Medium"/>
              </a:rPr>
              <a:t>electrical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shock</a:t>
            </a:r>
            <a:r>
              <a:rPr sz="1800" spc="-10" dirty="0">
                <a:latin typeface="Franklin Gothic Medium"/>
                <a:cs typeface="Franklin Gothic Medium"/>
              </a:rPr>
              <a:t>*</a:t>
            </a:r>
            <a:endParaRPr sz="1800">
              <a:latin typeface="Franklin Gothic Medium"/>
              <a:cs typeface="Franklin Gothic Medium"/>
            </a:endParaRPr>
          </a:p>
          <a:p>
            <a:pPr marL="375285" marR="217804" indent="-344805">
              <a:lnSpc>
                <a:spcPts val="2300"/>
              </a:lnSpc>
              <a:spcBef>
                <a:spcPts val="2530"/>
              </a:spcBef>
              <a:buFont typeface="Arial"/>
              <a:buChar char="•"/>
              <a:tabLst>
                <a:tab pos="375285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Monitor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difference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in </a:t>
            </a:r>
            <a:r>
              <a:rPr sz="2400" dirty="0">
                <a:latin typeface="Franklin Gothic Medium"/>
                <a:cs typeface="Franklin Gothic Medium"/>
              </a:rPr>
              <a:t>current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between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hot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and </a:t>
            </a:r>
            <a:r>
              <a:rPr sz="2400" dirty="0">
                <a:latin typeface="Franklin Gothic Medium"/>
                <a:cs typeface="Franklin Gothic Medium"/>
              </a:rPr>
              <a:t>neutral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wires</a:t>
            </a:r>
            <a:endParaRPr sz="2400">
              <a:latin typeface="Franklin Gothic Medium"/>
              <a:cs typeface="Franklin Gothic Medium"/>
            </a:endParaRPr>
          </a:p>
          <a:p>
            <a:pPr marL="375285" marR="5080" indent="-344805">
              <a:lnSpc>
                <a:spcPts val="2300"/>
              </a:lnSpc>
              <a:spcBef>
                <a:spcPts val="2560"/>
              </a:spcBef>
              <a:buFont typeface="Arial"/>
              <a:buChar char="•"/>
              <a:tabLst>
                <a:tab pos="375285" algn="l"/>
              </a:tabLst>
            </a:pPr>
            <a:r>
              <a:rPr sz="2400" spc="-10" dirty="0">
                <a:latin typeface="Franklin Gothic Medium"/>
                <a:cs typeface="Franklin Gothic Medium"/>
              </a:rPr>
              <a:t>Trip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between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4-</a:t>
            </a:r>
            <a:r>
              <a:rPr sz="2400" dirty="0">
                <a:latin typeface="Franklin Gothic Medium"/>
                <a:cs typeface="Franklin Gothic Medium"/>
              </a:rPr>
              <a:t>6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mA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shut </a:t>
            </a:r>
            <a:r>
              <a:rPr sz="2400" dirty="0">
                <a:latin typeface="Franklin Gothic Medium"/>
                <a:cs typeface="Franklin Gothic Medium"/>
              </a:rPr>
              <a:t>off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electricity</a:t>
            </a:r>
            <a:r>
              <a:rPr sz="2400" spc="-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in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1/40th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spc="-50" dirty="0">
                <a:latin typeface="Franklin Gothic Medium"/>
                <a:cs typeface="Franklin Gothic Medium"/>
              </a:rPr>
              <a:t>a </a:t>
            </a:r>
            <a:r>
              <a:rPr sz="2400" spc="-10" dirty="0">
                <a:latin typeface="Franklin Gothic Medium"/>
                <a:cs typeface="Franklin Gothic Medium"/>
              </a:rPr>
              <a:t>second</a:t>
            </a:r>
            <a:endParaRPr sz="2400">
              <a:latin typeface="Franklin Gothic Medium"/>
              <a:cs typeface="Franklin Gothic Medium"/>
            </a:endParaRPr>
          </a:p>
          <a:p>
            <a:pPr marL="372745" marR="139700" indent="-342265" algn="just">
              <a:lnSpc>
                <a:spcPts val="2300"/>
              </a:lnSpc>
              <a:spcBef>
                <a:spcPts val="2555"/>
              </a:spcBef>
              <a:buFont typeface="Arial"/>
              <a:buChar char="•"/>
              <a:tabLst>
                <a:tab pos="375285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Must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used</a:t>
            </a:r>
            <a:r>
              <a:rPr sz="2400" spc="-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on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all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120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volt, 	</a:t>
            </a:r>
            <a:r>
              <a:rPr sz="2400" spc="-20" dirty="0">
                <a:latin typeface="Franklin Gothic Medium"/>
                <a:cs typeface="Franklin Gothic Medium"/>
              </a:rPr>
              <a:t>single-</a:t>
            </a:r>
            <a:r>
              <a:rPr sz="2400" dirty="0">
                <a:latin typeface="Franklin Gothic Medium"/>
                <a:cs typeface="Franklin Gothic Medium"/>
              </a:rPr>
              <a:t>phase</a:t>
            </a:r>
            <a:r>
              <a:rPr sz="2400" spc="1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15</a:t>
            </a:r>
            <a:r>
              <a:rPr sz="2400" spc="-1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20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amp 	</a:t>
            </a:r>
            <a:r>
              <a:rPr sz="2400" spc="-10" dirty="0">
                <a:latin typeface="Franklin Gothic Medium"/>
                <a:cs typeface="Franklin Gothic Medium"/>
              </a:rPr>
              <a:t>receptacles</a:t>
            </a:r>
            <a:endParaRPr sz="2400">
              <a:latin typeface="Franklin Gothic Medium"/>
              <a:cs typeface="Franklin Gothic Medium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712988"/>
            <a:ext cx="3075431" cy="217016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239767"/>
            <a:ext cx="3051035" cy="228295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9740" y="1087628"/>
            <a:ext cx="4331970" cy="1823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2715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Franklin Gothic Heavy"/>
                <a:cs typeface="Franklin Gothic Heavy"/>
              </a:rPr>
              <a:t>Assured</a:t>
            </a:r>
            <a:r>
              <a:rPr sz="3600" b="1" spc="-110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Equipment </a:t>
            </a:r>
            <a:r>
              <a:rPr sz="3600" b="1" dirty="0">
                <a:latin typeface="Franklin Gothic Heavy"/>
                <a:cs typeface="Franklin Gothic Heavy"/>
              </a:rPr>
              <a:t>Grounding</a:t>
            </a:r>
            <a:r>
              <a:rPr sz="3600" b="1" spc="-60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Program</a:t>
            </a:r>
            <a:endParaRPr sz="3600">
              <a:latin typeface="Franklin Gothic Heavy"/>
              <a:cs typeface="Franklin Gothic Heavy"/>
            </a:endParaRPr>
          </a:p>
          <a:p>
            <a:pPr marL="356870" indent="-344170">
              <a:lnSpc>
                <a:spcPct val="100000"/>
              </a:lnSpc>
              <a:spcBef>
                <a:spcPts val="2635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Required If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GFCIs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are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not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used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3644" y="4518568"/>
            <a:ext cx="401320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most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common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color- </a:t>
            </a:r>
            <a:r>
              <a:rPr sz="2400" dirty="0">
                <a:latin typeface="Franklin Gothic Medium"/>
                <a:cs typeface="Franklin Gothic Medium"/>
              </a:rPr>
              <a:t>coding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system</a:t>
            </a:r>
            <a:r>
              <a:rPr sz="2400" spc="-1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uses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these </a:t>
            </a:r>
            <a:r>
              <a:rPr sz="2400" dirty="0">
                <a:latin typeface="Franklin Gothic Medium"/>
                <a:cs typeface="Franklin Gothic Medium"/>
              </a:rPr>
              <a:t>colors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indicate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inspection </a:t>
            </a:r>
            <a:r>
              <a:rPr sz="2400" dirty="0">
                <a:latin typeface="Franklin Gothic Medium"/>
                <a:cs typeface="Franklin Gothic Medium"/>
              </a:rPr>
              <a:t>has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been</a:t>
            </a:r>
            <a:r>
              <a:rPr sz="2400" spc="-20" dirty="0">
                <a:latin typeface="Franklin Gothic Medium"/>
                <a:cs typeface="Franklin Gothic Medium"/>
              </a:rPr>
              <a:t> done</a:t>
            </a:r>
            <a:endParaRPr sz="2400">
              <a:latin typeface="Franklin Gothic Medium"/>
              <a:cs typeface="Franklin Gothic Medium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03" y="5349239"/>
            <a:ext cx="1932431" cy="138683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580758" y="5798311"/>
            <a:ext cx="47688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Franklin Gothic Book"/>
                <a:cs typeface="Franklin Gothic Book"/>
              </a:rPr>
              <a:t>Fall</a:t>
            </a:r>
            <a:endParaRPr sz="2400">
              <a:latin typeface="Franklin Gothic Book"/>
              <a:cs typeface="Franklin Gothic Book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903" y="3953255"/>
            <a:ext cx="1932431" cy="138988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641718" y="4405376"/>
            <a:ext cx="11169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Franklin Gothic Book"/>
                <a:cs typeface="Franklin Gothic Book"/>
              </a:rPr>
              <a:t>Summer</a:t>
            </a:r>
            <a:endParaRPr sz="2400">
              <a:latin typeface="Franklin Gothic Book"/>
              <a:cs typeface="Franklin Gothic Book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03" y="2584703"/>
            <a:ext cx="1932431" cy="138379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53644" y="2908701"/>
            <a:ext cx="6790690" cy="1007110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85"/>
              </a:spcBef>
            </a:pPr>
            <a:r>
              <a:rPr sz="2400" spc="-10" dirty="0">
                <a:latin typeface="Franklin Gothic Book"/>
                <a:cs typeface="Franklin Gothic Book"/>
              </a:rPr>
              <a:t>Spring</a:t>
            </a:r>
            <a:endParaRPr sz="2400" dirty="0">
              <a:latin typeface="Franklin Gothic Book"/>
              <a:cs typeface="Franklin Gothic Book"/>
            </a:endParaRPr>
          </a:p>
          <a:p>
            <a:pPr marL="356870" indent="-344170">
              <a:lnSpc>
                <a:spcPct val="100000"/>
              </a:lnSpc>
              <a:spcBef>
                <a:spcPts val="985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Inspection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ensures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your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protection</a:t>
            </a:r>
            <a:endParaRPr sz="2400" dirty="0">
              <a:latin typeface="Franklin Gothic Medium"/>
              <a:cs typeface="Franklin Gothic Medium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08" y="1173492"/>
            <a:ext cx="1950719" cy="1402067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769766" y="1631759"/>
            <a:ext cx="863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Franklin Gothic Book"/>
                <a:cs typeface="Franklin Gothic Book"/>
              </a:rPr>
              <a:t>Winter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387588" y="6291943"/>
            <a:ext cx="220979" cy="223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9"/>
              </a:lnSpc>
            </a:pPr>
            <a:r>
              <a:rPr sz="1400" spc="-25" dirty="0">
                <a:latin typeface="Arial"/>
                <a:cs typeface="Arial"/>
              </a:rPr>
              <a:t>15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87588" y="6275197"/>
            <a:ext cx="22097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25" dirty="0">
                <a:latin typeface="Arial"/>
                <a:cs typeface="Arial"/>
              </a:rPr>
              <a:t>16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065776" y="749808"/>
            <a:ext cx="3813175" cy="6108700"/>
            <a:chOff x="5065776" y="749808"/>
            <a:chExt cx="3813175" cy="61087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93792" y="749808"/>
              <a:ext cx="2913887" cy="264871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912" y="947928"/>
              <a:ext cx="2321993" cy="20573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0264" y="3127248"/>
              <a:ext cx="1716024" cy="18287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2800" y="3169919"/>
              <a:ext cx="1716023" cy="214274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65776" y="4834128"/>
              <a:ext cx="2307335" cy="200863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3896" y="5032248"/>
              <a:ext cx="1716023" cy="141731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2160" y="6095999"/>
              <a:ext cx="2438399" cy="76200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365492" y="4427219"/>
              <a:ext cx="704215" cy="612775"/>
            </a:xfrm>
            <a:custGeom>
              <a:avLst/>
              <a:gdLst/>
              <a:ahLst/>
              <a:cxnLst/>
              <a:rect l="l" t="t" r="r" b="b"/>
              <a:pathLst>
                <a:path w="704215" h="612775">
                  <a:moveTo>
                    <a:pt x="0" y="306323"/>
                  </a:moveTo>
                  <a:lnTo>
                    <a:pt x="3817" y="261057"/>
                  </a:lnTo>
                  <a:lnTo>
                    <a:pt x="14905" y="217854"/>
                  </a:lnTo>
                  <a:lnTo>
                    <a:pt x="32720" y="177186"/>
                  </a:lnTo>
                  <a:lnTo>
                    <a:pt x="56717" y="139527"/>
                  </a:lnTo>
                  <a:lnTo>
                    <a:pt x="86351" y="105353"/>
                  </a:lnTo>
                  <a:lnTo>
                    <a:pt x="121078" y="75136"/>
                  </a:lnTo>
                  <a:lnTo>
                    <a:pt x="160354" y="49351"/>
                  </a:lnTo>
                  <a:lnTo>
                    <a:pt x="203632" y="28470"/>
                  </a:lnTo>
                  <a:lnTo>
                    <a:pt x="250370" y="12969"/>
                  </a:lnTo>
                  <a:lnTo>
                    <a:pt x="300022" y="3321"/>
                  </a:lnTo>
                  <a:lnTo>
                    <a:pt x="352044" y="0"/>
                  </a:lnTo>
                  <a:lnTo>
                    <a:pt x="404065" y="3321"/>
                  </a:lnTo>
                  <a:lnTo>
                    <a:pt x="453717" y="12969"/>
                  </a:lnTo>
                  <a:lnTo>
                    <a:pt x="500455" y="28470"/>
                  </a:lnTo>
                  <a:lnTo>
                    <a:pt x="543733" y="49351"/>
                  </a:lnTo>
                  <a:lnTo>
                    <a:pt x="583009" y="75136"/>
                  </a:lnTo>
                  <a:lnTo>
                    <a:pt x="617736" y="105353"/>
                  </a:lnTo>
                  <a:lnTo>
                    <a:pt x="647370" y="139527"/>
                  </a:lnTo>
                  <a:lnTo>
                    <a:pt x="671367" y="177186"/>
                  </a:lnTo>
                  <a:lnTo>
                    <a:pt x="689182" y="217854"/>
                  </a:lnTo>
                  <a:lnTo>
                    <a:pt x="700270" y="261057"/>
                  </a:lnTo>
                  <a:lnTo>
                    <a:pt x="704088" y="306323"/>
                  </a:lnTo>
                  <a:lnTo>
                    <a:pt x="700270" y="351590"/>
                  </a:lnTo>
                  <a:lnTo>
                    <a:pt x="689182" y="394793"/>
                  </a:lnTo>
                  <a:lnTo>
                    <a:pt x="671367" y="435461"/>
                  </a:lnTo>
                  <a:lnTo>
                    <a:pt x="647370" y="473120"/>
                  </a:lnTo>
                  <a:lnTo>
                    <a:pt x="617736" y="507294"/>
                  </a:lnTo>
                  <a:lnTo>
                    <a:pt x="583009" y="537511"/>
                  </a:lnTo>
                  <a:lnTo>
                    <a:pt x="543733" y="563296"/>
                  </a:lnTo>
                  <a:lnTo>
                    <a:pt x="500455" y="584177"/>
                  </a:lnTo>
                  <a:lnTo>
                    <a:pt x="453717" y="599678"/>
                  </a:lnTo>
                  <a:lnTo>
                    <a:pt x="404065" y="609326"/>
                  </a:lnTo>
                  <a:lnTo>
                    <a:pt x="352044" y="612647"/>
                  </a:lnTo>
                  <a:lnTo>
                    <a:pt x="300022" y="609326"/>
                  </a:lnTo>
                  <a:lnTo>
                    <a:pt x="250370" y="599678"/>
                  </a:lnTo>
                  <a:lnTo>
                    <a:pt x="203632" y="584177"/>
                  </a:lnTo>
                  <a:lnTo>
                    <a:pt x="160354" y="563296"/>
                  </a:lnTo>
                  <a:lnTo>
                    <a:pt x="121078" y="537511"/>
                  </a:lnTo>
                  <a:lnTo>
                    <a:pt x="86351" y="507294"/>
                  </a:lnTo>
                  <a:lnTo>
                    <a:pt x="56717" y="473120"/>
                  </a:lnTo>
                  <a:lnTo>
                    <a:pt x="32720" y="435461"/>
                  </a:lnTo>
                  <a:lnTo>
                    <a:pt x="14905" y="394793"/>
                  </a:lnTo>
                  <a:lnTo>
                    <a:pt x="3817" y="351590"/>
                  </a:lnTo>
                  <a:lnTo>
                    <a:pt x="0" y="306323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54405" y="719113"/>
            <a:ext cx="4296410" cy="5629910"/>
          </a:xfrm>
          <a:prstGeom prst="rect">
            <a:avLst/>
          </a:prstGeom>
        </p:spPr>
        <p:txBody>
          <a:bodyPr vert="horz" wrap="square" lIns="0" tIns="152400" rIns="0" bIns="0" rtlCol="0">
            <a:spAutoFit/>
          </a:bodyPr>
          <a:lstStyle/>
          <a:p>
            <a:pPr marL="246379">
              <a:lnSpc>
                <a:spcPct val="100000"/>
              </a:lnSpc>
              <a:spcBef>
                <a:spcPts val="1200"/>
              </a:spcBef>
            </a:pPr>
            <a:r>
              <a:rPr sz="3600" b="1" dirty="0">
                <a:latin typeface="Franklin Gothic Heavy"/>
                <a:cs typeface="Franklin Gothic Heavy"/>
              </a:rPr>
              <a:t>Extension</a:t>
            </a:r>
            <a:r>
              <a:rPr sz="3600" b="1" spc="-75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Cords</a:t>
            </a:r>
            <a:endParaRPr sz="3600">
              <a:latin typeface="Franklin Gothic Heavy"/>
              <a:cs typeface="Franklin Gothic Heavy"/>
            </a:endParaRPr>
          </a:p>
          <a:p>
            <a:pPr marL="469265" indent="-456565">
              <a:lnSpc>
                <a:spcPct val="100000"/>
              </a:lnSpc>
              <a:spcBef>
                <a:spcPts val="785"/>
              </a:spcBef>
              <a:buFont typeface="Arial"/>
              <a:buChar char="•"/>
              <a:tabLst>
                <a:tab pos="469265" algn="l"/>
              </a:tabLst>
            </a:pPr>
            <a:r>
              <a:rPr sz="2600" dirty="0">
                <a:latin typeface="Franklin Gothic Medium"/>
                <a:cs typeface="Franklin Gothic Medium"/>
              </a:rPr>
              <a:t>Inspect</a:t>
            </a:r>
            <a:r>
              <a:rPr sz="2600" spc="-80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your</a:t>
            </a:r>
            <a:r>
              <a:rPr sz="2600" spc="-75" dirty="0">
                <a:latin typeface="Franklin Gothic Medium"/>
                <a:cs typeface="Franklin Gothic Medium"/>
              </a:rPr>
              <a:t> </a:t>
            </a:r>
            <a:r>
              <a:rPr sz="2600" spc="-20" dirty="0">
                <a:latin typeface="Franklin Gothic Medium"/>
                <a:cs typeface="Franklin Gothic Medium"/>
              </a:rPr>
              <a:t>cords</a:t>
            </a:r>
            <a:endParaRPr sz="2600">
              <a:latin typeface="Franklin Gothic Medium"/>
              <a:cs typeface="Franklin Gothic Medium"/>
            </a:endParaRPr>
          </a:p>
          <a:p>
            <a:pPr marL="469900" marR="167640" indent="-457200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469900" algn="l"/>
              </a:tabLst>
            </a:pPr>
            <a:r>
              <a:rPr sz="2600" dirty="0">
                <a:latin typeface="Franklin Gothic Medium"/>
                <a:cs typeface="Franklin Gothic Medium"/>
              </a:rPr>
              <a:t>Ensure</a:t>
            </a:r>
            <a:r>
              <a:rPr sz="2600" spc="-70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the</a:t>
            </a:r>
            <a:r>
              <a:rPr sz="2600" spc="-95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insulation</a:t>
            </a:r>
            <a:r>
              <a:rPr sz="2600" spc="-25" dirty="0">
                <a:latin typeface="Franklin Gothic Medium"/>
                <a:cs typeface="Franklin Gothic Medium"/>
              </a:rPr>
              <a:t> </a:t>
            </a:r>
            <a:r>
              <a:rPr sz="2600" spc="-10" dirty="0">
                <a:latin typeface="Franklin Gothic Medium"/>
                <a:cs typeface="Franklin Gothic Medium"/>
              </a:rPr>
              <a:t>isn’t damaged</a:t>
            </a:r>
            <a:endParaRPr sz="2600">
              <a:latin typeface="Franklin Gothic Medium"/>
              <a:cs typeface="Franklin Gothic Medium"/>
            </a:endParaRPr>
          </a:p>
          <a:p>
            <a:pPr marL="469900" marR="660400" indent="-457200">
              <a:lnSpc>
                <a:spcPct val="100000"/>
              </a:lnSpc>
              <a:spcBef>
                <a:spcPts val="195"/>
              </a:spcBef>
              <a:buFont typeface="Arial"/>
              <a:buChar char="•"/>
              <a:tabLst>
                <a:tab pos="469900" algn="l"/>
              </a:tabLst>
            </a:pPr>
            <a:r>
              <a:rPr sz="2600" dirty="0">
                <a:latin typeface="Franklin Gothic Medium"/>
                <a:cs typeface="Franklin Gothic Medium"/>
              </a:rPr>
              <a:t>Confirm</a:t>
            </a:r>
            <a:r>
              <a:rPr sz="2600" spc="-35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the</a:t>
            </a:r>
            <a:r>
              <a:rPr sz="2600" spc="-65" dirty="0">
                <a:latin typeface="Franklin Gothic Medium"/>
                <a:cs typeface="Franklin Gothic Medium"/>
              </a:rPr>
              <a:t> </a:t>
            </a:r>
            <a:r>
              <a:rPr sz="2600" spc="-10" dirty="0">
                <a:latin typeface="Franklin Gothic Medium"/>
                <a:cs typeface="Franklin Gothic Medium"/>
              </a:rPr>
              <a:t>grounding </a:t>
            </a:r>
            <a:r>
              <a:rPr sz="2600" dirty="0">
                <a:latin typeface="Franklin Gothic Medium"/>
                <a:cs typeface="Franklin Gothic Medium"/>
              </a:rPr>
              <a:t>prong</a:t>
            </a:r>
            <a:r>
              <a:rPr sz="2600" spc="-30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is</a:t>
            </a:r>
            <a:r>
              <a:rPr sz="2600" spc="-50" dirty="0">
                <a:latin typeface="Franklin Gothic Medium"/>
                <a:cs typeface="Franklin Gothic Medium"/>
              </a:rPr>
              <a:t> </a:t>
            </a:r>
            <a:r>
              <a:rPr sz="2600" spc="-10" dirty="0">
                <a:latin typeface="Franklin Gothic Medium"/>
                <a:cs typeface="Franklin Gothic Medium"/>
              </a:rPr>
              <a:t>intact</a:t>
            </a:r>
            <a:endParaRPr sz="2600">
              <a:latin typeface="Franklin Gothic Medium"/>
              <a:cs typeface="Franklin Gothic Medium"/>
            </a:endParaRPr>
          </a:p>
          <a:p>
            <a:pPr marL="485775" marR="5080" indent="-457200">
              <a:lnSpc>
                <a:spcPct val="100000"/>
              </a:lnSpc>
              <a:spcBef>
                <a:spcPts val="975"/>
              </a:spcBef>
              <a:buFont typeface="Arial"/>
              <a:buChar char="•"/>
              <a:tabLst>
                <a:tab pos="485775" algn="l"/>
              </a:tabLst>
            </a:pPr>
            <a:r>
              <a:rPr sz="2600" dirty="0">
                <a:latin typeface="Franklin Gothic Medium"/>
                <a:cs typeface="Franklin Gothic Medium"/>
              </a:rPr>
              <a:t>Don’t</a:t>
            </a:r>
            <a:r>
              <a:rPr sz="2600" spc="-40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run</a:t>
            </a:r>
            <a:r>
              <a:rPr sz="2600" spc="-60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cords</a:t>
            </a:r>
            <a:r>
              <a:rPr sz="2600" spc="-40" dirty="0">
                <a:latin typeface="Franklin Gothic Medium"/>
                <a:cs typeface="Franklin Gothic Medium"/>
              </a:rPr>
              <a:t> </a:t>
            </a:r>
            <a:r>
              <a:rPr sz="2600" spc="-10" dirty="0">
                <a:latin typeface="Franklin Gothic Medium"/>
                <a:cs typeface="Franklin Gothic Medium"/>
              </a:rPr>
              <a:t>through </a:t>
            </a:r>
            <a:r>
              <a:rPr sz="2600" dirty="0">
                <a:latin typeface="Franklin Gothic Medium"/>
                <a:cs typeface="Franklin Gothic Medium"/>
              </a:rPr>
              <a:t>windows,</a:t>
            </a:r>
            <a:r>
              <a:rPr sz="2600" spc="-15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doors,</a:t>
            </a:r>
            <a:r>
              <a:rPr sz="2600" spc="-55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or</a:t>
            </a:r>
            <a:r>
              <a:rPr sz="2600" spc="-50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holes</a:t>
            </a:r>
            <a:r>
              <a:rPr sz="2600" spc="-80" dirty="0">
                <a:latin typeface="Franklin Gothic Medium"/>
                <a:cs typeface="Franklin Gothic Medium"/>
              </a:rPr>
              <a:t> </a:t>
            </a:r>
            <a:r>
              <a:rPr sz="2600" spc="-25" dirty="0">
                <a:latin typeface="Franklin Gothic Medium"/>
                <a:cs typeface="Franklin Gothic Medium"/>
              </a:rPr>
              <a:t>in </a:t>
            </a:r>
            <a:r>
              <a:rPr sz="2600" dirty="0">
                <a:latin typeface="Franklin Gothic Medium"/>
                <a:cs typeface="Franklin Gothic Medium"/>
              </a:rPr>
              <a:t>a</a:t>
            </a:r>
            <a:r>
              <a:rPr sz="2600" spc="-85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wall</a:t>
            </a:r>
            <a:r>
              <a:rPr sz="2600" spc="-35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without</a:t>
            </a:r>
            <a:r>
              <a:rPr sz="2600" spc="-20" dirty="0">
                <a:latin typeface="Franklin Gothic Medium"/>
                <a:cs typeface="Franklin Gothic Medium"/>
              </a:rPr>
              <a:t> </a:t>
            </a:r>
            <a:r>
              <a:rPr sz="2600" spc="-10" dirty="0">
                <a:latin typeface="Franklin Gothic Medium"/>
                <a:cs typeface="Franklin Gothic Medium"/>
              </a:rPr>
              <a:t>protection</a:t>
            </a:r>
            <a:endParaRPr sz="2600">
              <a:latin typeface="Franklin Gothic Medium"/>
              <a:cs typeface="Franklin Gothic Medium"/>
            </a:endParaRPr>
          </a:p>
          <a:p>
            <a:pPr marL="485775" marR="163830" indent="-457200">
              <a:lnSpc>
                <a:spcPct val="110000"/>
              </a:lnSpc>
              <a:spcBef>
                <a:spcPts val="735"/>
              </a:spcBef>
              <a:buFont typeface="Arial"/>
              <a:buChar char="•"/>
              <a:tabLst>
                <a:tab pos="485775" algn="l"/>
              </a:tabLst>
            </a:pPr>
            <a:r>
              <a:rPr sz="2600" dirty="0">
                <a:latin typeface="Franklin Gothic Medium"/>
                <a:cs typeface="Franklin Gothic Medium"/>
              </a:rPr>
              <a:t>Should</a:t>
            </a:r>
            <a:r>
              <a:rPr sz="2600" spc="-60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be</a:t>
            </a:r>
            <a:r>
              <a:rPr sz="2600" spc="-45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labeled</a:t>
            </a:r>
            <a:r>
              <a:rPr sz="2600" spc="-60" dirty="0">
                <a:latin typeface="Franklin Gothic Medium"/>
                <a:cs typeface="Franklin Gothic Medium"/>
              </a:rPr>
              <a:t> </a:t>
            </a:r>
            <a:r>
              <a:rPr sz="2600" spc="-25" dirty="0">
                <a:latin typeface="Franklin Gothic Medium"/>
                <a:cs typeface="Franklin Gothic Medium"/>
              </a:rPr>
              <a:t>and </a:t>
            </a:r>
            <a:r>
              <a:rPr sz="2600" dirty="0">
                <a:latin typeface="Franklin Gothic Medium"/>
                <a:cs typeface="Franklin Gothic Medium"/>
              </a:rPr>
              <a:t>must</a:t>
            </a:r>
            <a:r>
              <a:rPr sz="2600" spc="-40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be</a:t>
            </a:r>
            <a:r>
              <a:rPr sz="2600" spc="-45" dirty="0">
                <a:latin typeface="Franklin Gothic Medium"/>
                <a:cs typeface="Franklin Gothic Medium"/>
              </a:rPr>
              <a:t> </a:t>
            </a:r>
            <a:r>
              <a:rPr sz="2600" spc="-25" dirty="0">
                <a:latin typeface="Franklin Gothic Medium"/>
                <a:cs typeface="Franklin Gothic Medium"/>
              </a:rPr>
              <a:t>3-</a:t>
            </a:r>
            <a:r>
              <a:rPr sz="2600" dirty="0">
                <a:latin typeface="Franklin Gothic Medium"/>
                <a:cs typeface="Franklin Gothic Medium"/>
              </a:rPr>
              <a:t>wire</a:t>
            </a:r>
            <a:r>
              <a:rPr sz="2600" spc="-20" dirty="0">
                <a:latin typeface="Franklin Gothic Medium"/>
                <a:cs typeface="Franklin Gothic Medium"/>
              </a:rPr>
              <a:t> type </a:t>
            </a:r>
            <a:r>
              <a:rPr sz="2600" dirty="0">
                <a:latin typeface="Franklin Gothic Medium"/>
                <a:cs typeface="Franklin Gothic Medium"/>
              </a:rPr>
              <a:t>designed</a:t>
            </a:r>
            <a:r>
              <a:rPr sz="2600" spc="-25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for</a:t>
            </a:r>
            <a:r>
              <a:rPr sz="2600" spc="-40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hard</a:t>
            </a:r>
            <a:r>
              <a:rPr sz="2600" spc="-65" dirty="0">
                <a:latin typeface="Franklin Gothic Medium"/>
                <a:cs typeface="Franklin Gothic Medium"/>
              </a:rPr>
              <a:t> </a:t>
            </a:r>
            <a:r>
              <a:rPr sz="2600" dirty="0">
                <a:latin typeface="Franklin Gothic Medium"/>
                <a:cs typeface="Franklin Gothic Medium"/>
              </a:rPr>
              <a:t>or</a:t>
            </a:r>
            <a:r>
              <a:rPr sz="2600" spc="-60" dirty="0">
                <a:latin typeface="Franklin Gothic Medium"/>
                <a:cs typeface="Franklin Gothic Medium"/>
              </a:rPr>
              <a:t> </a:t>
            </a:r>
            <a:r>
              <a:rPr sz="2600" spc="-10" dirty="0">
                <a:latin typeface="Franklin Gothic Medium"/>
                <a:cs typeface="Franklin Gothic Medium"/>
              </a:rPr>
              <a:t>extra</a:t>
            </a:r>
            <a:endParaRPr sz="2600">
              <a:latin typeface="Franklin Gothic Medium"/>
              <a:cs typeface="Franklin Gothic 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28081" y="6391517"/>
            <a:ext cx="1252855" cy="398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995"/>
              </a:lnSpc>
            </a:pPr>
            <a:r>
              <a:rPr sz="2600" dirty="0">
                <a:latin typeface="Franklin Gothic Medium"/>
                <a:cs typeface="Franklin Gothic Medium"/>
              </a:rPr>
              <a:t>hard</a:t>
            </a:r>
            <a:r>
              <a:rPr sz="2600" spc="-25" dirty="0">
                <a:latin typeface="Franklin Gothic Medium"/>
                <a:cs typeface="Franklin Gothic Medium"/>
              </a:rPr>
              <a:t> use</a:t>
            </a:r>
            <a:endParaRPr sz="26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  <a:p>
            <a:pPr marL="1905" algn="ctr">
              <a:lnSpc>
                <a:spcPct val="100000"/>
              </a:lnSpc>
              <a:spcBef>
                <a:spcPts val="40"/>
              </a:spcBef>
            </a:pPr>
            <a:r>
              <a:rPr sz="2000" dirty="0"/>
              <a:t>Focus</a:t>
            </a:r>
            <a:r>
              <a:rPr sz="2000" spc="-35" dirty="0"/>
              <a:t> </a:t>
            </a:r>
            <a:r>
              <a:rPr sz="2000" spc="-20" dirty="0"/>
              <a:t>Four</a:t>
            </a:r>
            <a:endParaRPr sz="2000"/>
          </a:p>
        </p:txBody>
      </p:sp>
      <p:grpSp>
        <p:nvGrpSpPr>
          <p:cNvPr id="3" name="object 3"/>
          <p:cNvGrpSpPr/>
          <p:nvPr/>
        </p:nvGrpSpPr>
        <p:grpSpPr>
          <a:xfrm>
            <a:off x="393191" y="966216"/>
            <a:ext cx="7760334" cy="5516880"/>
            <a:chOff x="393191" y="966216"/>
            <a:chExt cx="7760334" cy="5516880"/>
          </a:xfrm>
        </p:grpSpPr>
        <p:pic>
          <p:nvPicPr>
            <p:cNvPr id="4" name="object 4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2200655"/>
              <a:ext cx="7245083" cy="42824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191" y="966216"/>
              <a:ext cx="7760207" cy="123443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26438" y="1117271"/>
            <a:ext cx="7052309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10" dirty="0">
                <a:latin typeface="Arial"/>
                <a:cs typeface="Arial"/>
              </a:rPr>
              <a:t>Recognize</a:t>
            </a:r>
            <a:r>
              <a:rPr sz="4400" b="1" spc="-265" dirty="0">
                <a:latin typeface="Arial"/>
                <a:cs typeface="Arial"/>
              </a:rPr>
              <a:t> </a:t>
            </a:r>
            <a:r>
              <a:rPr sz="4400" b="1" dirty="0">
                <a:latin typeface="Arial"/>
                <a:cs typeface="Arial"/>
              </a:rPr>
              <a:t>Any</a:t>
            </a:r>
            <a:r>
              <a:rPr sz="4400" b="1" spc="-85" dirty="0">
                <a:latin typeface="Arial"/>
                <a:cs typeface="Arial"/>
              </a:rPr>
              <a:t> </a:t>
            </a:r>
            <a:r>
              <a:rPr sz="4400" b="1" spc="-10" dirty="0">
                <a:latin typeface="Arial"/>
                <a:cs typeface="Arial"/>
              </a:rPr>
              <a:t>Hazard(s)?</a:t>
            </a:r>
            <a:endParaRPr sz="44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04800" y="762000"/>
            <a:ext cx="7778750" cy="5702935"/>
            <a:chOff x="304800" y="786383"/>
            <a:chExt cx="7778750" cy="5702935"/>
          </a:xfrm>
        </p:grpSpPr>
        <p:pic>
          <p:nvPicPr>
            <p:cNvPr id="6" name="object 6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822704"/>
              <a:ext cx="7778495" cy="46664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839" y="786383"/>
              <a:ext cx="1694687" cy="123443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625424" y="938302"/>
            <a:ext cx="98806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75" dirty="0">
                <a:solidFill>
                  <a:srgbClr val="FF0000"/>
                </a:solidFill>
                <a:latin typeface="Arial"/>
                <a:cs typeface="Arial"/>
              </a:rPr>
              <a:t>Yes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14800" y="3328415"/>
            <a:ext cx="3864863" cy="3093719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18</a:t>
            </a:fld>
            <a:endParaRPr spc="-25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0183" y="332231"/>
            <a:ext cx="7760207" cy="123443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685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spc="-10" dirty="0"/>
              <a:t>Recognize</a:t>
            </a:r>
            <a:r>
              <a:rPr sz="4400" spc="-265" dirty="0"/>
              <a:t> </a:t>
            </a:r>
            <a:r>
              <a:rPr sz="4400" dirty="0"/>
              <a:t>Any</a:t>
            </a:r>
            <a:r>
              <a:rPr sz="4400" spc="-85" dirty="0"/>
              <a:t> </a:t>
            </a:r>
            <a:r>
              <a:rPr sz="4400" spc="-10" dirty="0"/>
              <a:t>Hazard(s)?</a:t>
            </a:r>
            <a:endParaRPr sz="4400"/>
          </a:p>
        </p:txBody>
      </p:sp>
      <p:grpSp>
        <p:nvGrpSpPr>
          <p:cNvPr id="4" name="object 4"/>
          <p:cNvGrpSpPr/>
          <p:nvPr/>
        </p:nvGrpSpPr>
        <p:grpSpPr>
          <a:xfrm>
            <a:off x="629412" y="1175003"/>
            <a:ext cx="7772400" cy="5206365"/>
            <a:chOff x="629412" y="1175003"/>
            <a:chExt cx="7772400" cy="5206365"/>
          </a:xfrm>
        </p:grpSpPr>
        <p:pic>
          <p:nvPicPr>
            <p:cNvPr id="5" name="object 5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512" y="1213104"/>
              <a:ext cx="7696199" cy="512978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48462" y="1194053"/>
              <a:ext cx="7734300" cy="5168265"/>
            </a:xfrm>
            <a:custGeom>
              <a:avLst/>
              <a:gdLst/>
              <a:ahLst/>
              <a:cxnLst/>
              <a:rect l="l" t="t" r="r" b="b"/>
              <a:pathLst>
                <a:path w="7734300" h="5168265">
                  <a:moveTo>
                    <a:pt x="0" y="0"/>
                  </a:moveTo>
                  <a:lnTo>
                    <a:pt x="7734300" y="0"/>
                  </a:lnTo>
                  <a:lnTo>
                    <a:pt x="7734300" y="5167884"/>
                  </a:lnTo>
                  <a:lnTo>
                    <a:pt x="0" y="5167884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19</a:t>
            </a:fld>
            <a:endParaRPr spc="-2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  <a:p>
            <a:pPr marL="1905" algn="ctr">
              <a:lnSpc>
                <a:spcPct val="100000"/>
              </a:lnSpc>
              <a:spcBef>
                <a:spcPts val="40"/>
              </a:spcBef>
            </a:pPr>
            <a:r>
              <a:rPr sz="2000" dirty="0"/>
              <a:t>Focus</a:t>
            </a:r>
            <a:r>
              <a:rPr sz="2000" spc="-35" dirty="0"/>
              <a:t> </a:t>
            </a:r>
            <a:r>
              <a:rPr sz="2000" spc="-20" dirty="0"/>
              <a:t>Four</a:t>
            </a:r>
            <a:endParaRPr sz="20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10255" y="1109471"/>
            <a:ext cx="3557015" cy="123443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145661" y="1260839"/>
            <a:ext cx="2850515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10" dirty="0">
                <a:latin typeface="Arial"/>
                <a:cs typeface="Arial"/>
              </a:rPr>
              <a:t>Objectives</a:t>
            </a:r>
            <a:endParaRPr sz="44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5255">
              <a:lnSpc>
                <a:spcPts val="1639"/>
              </a:lnSpc>
            </a:pPr>
            <a:fld id="{81D60167-4931-47E6-BA6A-407CBD079E47}" type="slidenum">
              <a:rPr spc="-50" dirty="0"/>
              <a:t>2</a:t>
            </a:fld>
            <a:endParaRPr spc="-50" dirty="0"/>
          </a:p>
        </p:txBody>
      </p:sp>
      <p:sp>
        <p:nvSpPr>
          <p:cNvPr id="6" name="object 6"/>
          <p:cNvSpPr txBox="1"/>
          <p:nvPr/>
        </p:nvSpPr>
        <p:spPr>
          <a:xfrm>
            <a:off x="612140" y="2535427"/>
            <a:ext cx="7825740" cy="37763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latin typeface="Arial"/>
                <a:cs typeface="Arial"/>
              </a:rPr>
              <a:t>By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end</a:t>
            </a:r>
            <a:r>
              <a:rPr sz="2800" spc="-2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session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students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will be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able</a:t>
            </a:r>
            <a:r>
              <a:rPr sz="2800" spc="-25" dirty="0">
                <a:latin typeface="Arial"/>
                <a:cs typeface="Arial"/>
              </a:rPr>
              <a:t> to: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780"/>
              </a:spcBef>
            </a:pPr>
            <a:endParaRPr sz="28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buChar char="•"/>
              <a:tabLst>
                <a:tab pos="469265" algn="l"/>
              </a:tabLst>
            </a:pPr>
            <a:r>
              <a:rPr sz="2800" dirty="0">
                <a:latin typeface="Arial"/>
                <a:cs typeface="Arial"/>
              </a:rPr>
              <a:t>List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common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causes</a:t>
            </a:r>
            <a:r>
              <a:rPr sz="2800" spc="-8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electrical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injuries.</a:t>
            </a:r>
            <a:endParaRPr sz="2800">
              <a:latin typeface="Arial"/>
              <a:cs typeface="Arial"/>
            </a:endParaRPr>
          </a:p>
          <a:p>
            <a:pPr marL="469265" marR="828675" indent="-457200">
              <a:lnSpc>
                <a:spcPct val="100000"/>
              </a:lnSpc>
              <a:spcBef>
                <a:spcPts val="1680"/>
              </a:spcBef>
              <a:buChar char="•"/>
              <a:tabLst>
                <a:tab pos="469265" algn="l"/>
              </a:tabLst>
            </a:pPr>
            <a:r>
              <a:rPr sz="2800" dirty="0">
                <a:latin typeface="Arial"/>
                <a:cs typeface="Arial"/>
              </a:rPr>
              <a:t>List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ways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to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reduce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exposure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to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electrical hazards.</a:t>
            </a:r>
            <a:endParaRPr sz="2800">
              <a:latin typeface="Arial"/>
              <a:cs typeface="Arial"/>
            </a:endParaRPr>
          </a:p>
          <a:p>
            <a:pPr marL="469265" marR="1190625" indent="-457200">
              <a:lnSpc>
                <a:spcPct val="100000"/>
              </a:lnSpc>
              <a:spcBef>
                <a:spcPts val="1685"/>
              </a:spcBef>
              <a:buChar char="•"/>
              <a:tabLst>
                <a:tab pos="469265" algn="l"/>
              </a:tabLst>
            </a:pPr>
            <a:r>
              <a:rPr sz="2800" dirty="0">
                <a:latin typeface="Arial"/>
                <a:cs typeface="Arial"/>
              </a:rPr>
              <a:t>Describe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what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to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do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if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co-</a:t>
            </a:r>
            <a:r>
              <a:rPr sz="2800" dirty="0">
                <a:latin typeface="Arial"/>
                <a:cs typeface="Arial"/>
              </a:rPr>
              <a:t>worker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gets </a:t>
            </a:r>
            <a:r>
              <a:rPr sz="2800" spc="-10" dirty="0">
                <a:latin typeface="Arial"/>
                <a:cs typeface="Arial"/>
              </a:rPr>
              <a:t>shocked.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42944" y="332231"/>
            <a:ext cx="1694675" cy="123443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078382" y="482917"/>
            <a:ext cx="98806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spc="-75" dirty="0">
                <a:solidFill>
                  <a:srgbClr val="FF0000"/>
                </a:solidFill>
              </a:rPr>
              <a:t>Yes</a:t>
            </a:r>
            <a:endParaRPr sz="4400"/>
          </a:p>
        </p:txBody>
      </p:sp>
      <p:grpSp>
        <p:nvGrpSpPr>
          <p:cNvPr id="5" name="object 5"/>
          <p:cNvGrpSpPr/>
          <p:nvPr/>
        </p:nvGrpSpPr>
        <p:grpSpPr>
          <a:xfrm>
            <a:off x="687323" y="1226819"/>
            <a:ext cx="7772400" cy="5203190"/>
            <a:chOff x="687323" y="1226819"/>
            <a:chExt cx="7772400" cy="5203190"/>
          </a:xfrm>
        </p:grpSpPr>
        <p:pic>
          <p:nvPicPr>
            <p:cNvPr id="6" name="object 6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423" y="1264920"/>
              <a:ext cx="7696199" cy="512673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06373" y="1245869"/>
              <a:ext cx="7734300" cy="5165090"/>
            </a:xfrm>
            <a:custGeom>
              <a:avLst/>
              <a:gdLst/>
              <a:ahLst/>
              <a:cxnLst/>
              <a:rect l="l" t="t" r="r" b="b"/>
              <a:pathLst>
                <a:path w="7734300" h="5165090">
                  <a:moveTo>
                    <a:pt x="0" y="0"/>
                  </a:moveTo>
                  <a:lnTo>
                    <a:pt x="7734300" y="0"/>
                  </a:lnTo>
                  <a:lnTo>
                    <a:pt x="7734300" y="5164836"/>
                  </a:lnTo>
                  <a:lnTo>
                    <a:pt x="0" y="5164836"/>
                  </a:lnTo>
                  <a:lnTo>
                    <a:pt x="0" y="0"/>
                  </a:lnTo>
                  <a:close/>
                </a:path>
              </a:pathLst>
            </a:custGeom>
            <a:ln w="381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667061" y="2794946"/>
              <a:ext cx="4564380" cy="3226435"/>
            </a:xfrm>
            <a:custGeom>
              <a:avLst/>
              <a:gdLst/>
              <a:ahLst/>
              <a:cxnLst/>
              <a:rect l="l" t="t" r="r" b="b"/>
              <a:pathLst>
                <a:path w="4564380" h="3226435">
                  <a:moveTo>
                    <a:pt x="0" y="0"/>
                  </a:moveTo>
                  <a:lnTo>
                    <a:pt x="2278062" y="1759521"/>
                  </a:lnTo>
                  <a:lnTo>
                    <a:pt x="2278062" y="2845371"/>
                  </a:lnTo>
                  <a:lnTo>
                    <a:pt x="2281031" y="2893164"/>
                  </a:lnTo>
                  <a:lnTo>
                    <a:pt x="2289699" y="2939185"/>
                  </a:lnTo>
                  <a:lnTo>
                    <a:pt x="2303709" y="2983077"/>
                  </a:lnTo>
                  <a:lnTo>
                    <a:pt x="2322704" y="3024484"/>
                  </a:lnTo>
                  <a:lnTo>
                    <a:pt x="2346327" y="3063047"/>
                  </a:lnTo>
                  <a:lnTo>
                    <a:pt x="2374221" y="3098411"/>
                  </a:lnTo>
                  <a:lnTo>
                    <a:pt x="2406029" y="3130217"/>
                  </a:lnTo>
                  <a:lnTo>
                    <a:pt x="2441394" y="3158110"/>
                  </a:lnTo>
                  <a:lnTo>
                    <a:pt x="2479959" y="3181732"/>
                  </a:lnTo>
                  <a:lnTo>
                    <a:pt x="2521367" y="3200726"/>
                  </a:lnTo>
                  <a:lnTo>
                    <a:pt x="2565260" y="3214735"/>
                  </a:lnTo>
                  <a:lnTo>
                    <a:pt x="2611282" y="3223403"/>
                  </a:lnTo>
                  <a:lnTo>
                    <a:pt x="2659062" y="3226371"/>
                  </a:lnTo>
                  <a:lnTo>
                    <a:pt x="4183049" y="3226371"/>
                  </a:lnTo>
                  <a:lnTo>
                    <a:pt x="4230842" y="3223403"/>
                  </a:lnTo>
                  <a:lnTo>
                    <a:pt x="4276864" y="3214735"/>
                  </a:lnTo>
                  <a:lnTo>
                    <a:pt x="4320757" y="3200726"/>
                  </a:lnTo>
                  <a:lnTo>
                    <a:pt x="4362165" y="3181732"/>
                  </a:lnTo>
                  <a:lnTo>
                    <a:pt x="4400730" y="3158110"/>
                  </a:lnTo>
                  <a:lnTo>
                    <a:pt x="4436095" y="3130217"/>
                  </a:lnTo>
                  <a:lnTo>
                    <a:pt x="4467903" y="3098411"/>
                  </a:lnTo>
                  <a:lnTo>
                    <a:pt x="4495797" y="3063047"/>
                  </a:lnTo>
                  <a:lnTo>
                    <a:pt x="4519420" y="3024484"/>
                  </a:lnTo>
                  <a:lnTo>
                    <a:pt x="4538415" y="2983077"/>
                  </a:lnTo>
                  <a:lnTo>
                    <a:pt x="4552425" y="2939185"/>
                  </a:lnTo>
                  <a:lnTo>
                    <a:pt x="4561093" y="2893164"/>
                  </a:lnTo>
                  <a:lnTo>
                    <a:pt x="4564062" y="2845371"/>
                  </a:lnTo>
                  <a:lnTo>
                    <a:pt x="4564062" y="1130871"/>
                  </a:lnTo>
                  <a:lnTo>
                    <a:pt x="2278062" y="1130871"/>
                  </a:lnTo>
                  <a:lnTo>
                    <a:pt x="0" y="0"/>
                  </a:lnTo>
                  <a:close/>
                </a:path>
                <a:path w="4564380" h="3226435">
                  <a:moveTo>
                    <a:pt x="4183049" y="711771"/>
                  </a:moveTo>
                  <a:lnTo>
                    <a:pt x="2659075" y="711771"/>
                  </a:lnTo>
                  <a:lnTo>
                    <a:pt x="2611282" y="714740"/>
                  </a:lnTo>
                  <a:lnTo>
                    <a:pt x="2565260" y="723408"/>
                  </a:lnTo>
                  <a:lnTo>
                    <a:pt x="2521367" y="737418"/>
                  </a:lnTo>
                  <a:lnTo>
                    <a:pt x="2479959" y="756413"/>
                  </a:lnTo>
                  <a:lnTo>
                    <a:pt x="2441394" y="780036"/>
                  </a:lnTo>
                  <a:lnTo>
                    <a:pt x="2406029" y="807930"/>
                  </a:lnTo>
                  <a:lnTo>
                    <a:pt x="2374221" y="839738"/>
                  </a:lnTo>
                  <a:lnTo>
                    <a:pt x="2346327" y="875103"/>
                  </a:lnTo>
                  <a:lnTo>
                    <a:pt x="2322704" y="913668"/>
                  </a:lnTo>
                  <a:lnTo>
                    <a:pt x="2303709" y="955076"/>
                  </a:lnTo>
                  <a:lnTo>
                    <a:pt x="2289699" y="998969"/>
                  </a:lnTo>
                  <a:lnTo>
                    <a:pt x="2281031" y="1044991"/>
                  </a:lnTo>
                  <a:lnTo>
                    <a:pt x="2278062" y="1092784"/>
                  </a:lnTo>
                  <a:lnTo>
                    <a:pt x="2278062" y="1130871"/>
                  </a:lnTo>
                  <a:lnTo>
                    <a:pt x="4564062" y="1130871"/>
                  </a:lnTo>
                  <a:lnTo>
                    <a:pt x="4564062" y="1092784"/>
                  </a:lnTo>
                  <a:lnTo>
                    <a:pt x="4561093" y="1044991"/>
                  </a:lnTo>
                  <a:lnTo>
                    <a:pt x="4552425" y="998969"/>
                  </a:lnTo>
                  <a:lnTo>
                    <a:pt x="4538415" y="955076"/>
                  </a:lnTo>
                  <a:lnTo>
                    <a:pt x="4519420" y="913668"/>
                  </a:lnTo>
                  <a:lnTo>
                    <a:pt x="4495797" y="875103"/>
                  </a:lnTo>
                  <a:lnTo>
                    <a:pt x="4467903" y="839738"/>
                  </a:lnTo>
                  <a:lnTo>
                    <a:pt x="4436095" y="807930"/>
                  </a:lnTo>
                  <a:lnTo>
                    <a:pt x="4400730" y="780036"/>
                  </a:lnTo>
                  <a:lnTo>
                    <a:pt x="4362165" y="756413"/>
                  </a:lnTo>
                  <a:lnTo>
                    <a:pt x="4320757" y="737418"/>
                  </a:lnTo>
                  <a:lnTo>
                    <a:pt x="4276864" y="723408"/>
                  </a:lnTo>
                  <a:lnTo>
                    <a:pt x="4230842" y="714740"/>
                  </a:lnTo>
                  <a:lnTo>
                    <a:pt x="4183049" y="711771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667061" y="2794946"/>
              <a:ext cx="4564380" cy="3226435"/>
            </a:xfrm>
            <a:custGeom>
              <a:avLst/>
              <a:gdLst/>
              <a:ahLst/>
              <a:cxnLst/>
              <a:rect l="l" t="t" r="r" b="b"/>
              <a:pathLst>
                <a:path w="4564380" h="3226435">
                  <a:moveTo>
                    <a:pt x="2278062" y="1092784"/>
                  </a:moveTo>
                  <a:lnTo>
                    <a:pt x="2281031" y="1044991"/>
                  </a:lnTo>
                  <a:lnTo>
                    <a:pt x="2289699" y="998969"/>
                  </a:lnTo>
                  <a:lnTo>
                    <a:pt x="2303709" y="955076"/>
                  </a:lnTo>
                  <a:lnTo>
                    <a:pt x="2322704" y="913668"/>
                  </a:lnTo>
                  <a:lnTo>
                    <a:pt x="2346327" y="875103"/>
                  </a:lnTo>
                  <a:lnTo>
                    <a:pt x="2374221" y="839738"/>
                  </a:lnTo>
                  <a:lnTo>
                    <a:pt x="2406029" y="807930"/>
                  </a:lnTo>
                  <a:lnTo>
                    <a:pt x="2441394" y="780036"/>
                  </a:lnTo>
                  <a:lnTo>
                    <a:pt x="2479959" y="756413"/>
                  </a:lnTo>
                  <a:lnTo>
                    <a:pt x="2521367" y="737418"/>
                  </a:lnTo>
                  <a:lnTo>
                    <a:pt x="2565260" y="723408"/>
                  </a:lnTo>
                  <a:lnTo>
                    <a:pt x="2611282" y="714740"/>
                  </a:lnTo>
                  <a:lnTo>
                    <a:pt x="2659075" y="711771"/>
                  </a:lnTo>
                  <a:lnTo>
                    <a:pt x="3230562" y="711771"/>
                  </a:lnTo>
                  <a:lnTo>
                    <a:pt x="4183049" y="711771"/>
                  </a:lnTo>
                  <a:lnTo>
                    <a:pt x="4230842" y="714740"/>
                  </a:lnTo>
                  <a:lnTo>
                    <a:pt x="4276864" y="723408"/>
                  </a:lnTo>
                  <a:lnTo>
                    <a:pt x="4320757" y="737418"/>
                  </a:lnTo>
                  <a:lnTo>
                    <a:pt x="4362165" y="756413"/>
                  </a:lnTo>
                  <a:lnTo>
                    <a:pt x="4400730" y="780036"/>
                  </a:lnTo>
                  <a:lnTo>
                    <a:pt x="4436095" y="807930"/>
                  </a:lnTo>
                  <a:lnTo>
                    <a:pt x="4467903" y="839738"/>
                  </a:lnTo>
                  <a:lnTo>
                    <a:pt x="4495797" y="875103"/>
                  </a:lnTo>
                  <a:lnTo>
                    <a:pt x="4519420" y="913668"/>
                  </a:lnTo>
                  <a:lnTo>
                    <a:pt x="4538415" y="955076"/>
                  </a:lnTo>
                  <a:lnTo>
                    <a:pt x="4552425" y="998969"/>
                  </a:lnTo>
                  <a:lnTo>
                    <a:pt x="4561093" y="1044991"/>
                  </a:lnTo>
                  <a:lnTo>
                    <a:pt x="4564062" y="1092784"/>
                  </a:lnTo>
                  <a:lnTo>
                    <a:pt x="4564062" y="1130871"/>
                  </a:lnTo>
                  <a:lnTo>
                    <a:pt x="4564062" y="1759521"/>
                  </a:lnTo>
                  <a:lnTo>
                    <a:pt x="4564062" y="2845371"/>
                  </a:lnTo>
                  <a:lnTo>
                    <a:pt x="4561093" y="2893164"/>
                  </a:lnTo>
                  <a:lnTo>
                    <a:pt x="4552425" y="2939185"/>
                  </a:lnTo>
                  <a:lnTo>
                    <a:pt x="4538415" y="2983077"/>
                  </a:lnTo>
                  <a:lnTo>
                    <a:pt x="4519420" y="3024484"/>
                  </a:lnTo>
                  <a:lnTo>
                    <a:pt x="4495797" y="3063047"/>
                  </a:lnTo>
                  <a:lnTo>
                    <a:pt x="4467903" y="3098411"/>
                  </a:lnTo>
                  <a:lnTo>
                    <a:pt x="4436095" y="3130217"/>
                  </a:lnTo>
                  <a:lnTo>
                    <a:pt x="4400730" y="3158110"/>
                  </a:lnTo>
                  <a:lnTo>
                    <a:pt x="4362165" y="3181732"/>
                  </a:lnTo>
                  <a:lnTo>
                    <a:pt x="4320757" y="3200726"/>
                  </a:lnTo>
                  <a:lnTo>
                    <a:pt x="4276864" y="3214735"/>
                  </a:lnTo>
                  <a:lnTo>
                    <a:pt x="4230842" y="3223403"/>
                  </a:lnTo>
                  <a:lnTo>
                    <a:pt x="4183049" y="3226371"/>
                  </a:lnTo>
                  <a:lnTo>
                    <a:pt x="3230562" y="3226371"/>
                  </a:lnTo>
                  <a:lnTo>
                    <a:pt x="2659062" y="3226371"/>
                  </a:lnTo>
                  <a:lnTo>
                    <a:pt x="2611282" y="3223403"/>
                  </a:lnTo>
                  <a:lnTo>
                    <a:pt x="2565260" y="3214735"/>
                  </a:lnTo>
                  <a:lnTo>
                    <a:pt x="2521367" y="3200726"/>
                  </a:lnTo>
                  <a:lnTo>
                    <a:pt x="2479959" y="3181732"/>
                  </a:lnTo>
                  <a:lnTo>
                    <a:pt x="2441394" y="3158110"/>
                  </a:lnTo>
                  <a:lnTo>
                    <a:pt x="2406029" y="3130217"/>
                  </a:lnTo>
                  <a:lnTo>
                    <a:pt x="2374221" y="3098411"/>
                  </a:lnTo>
                  <a:lnTo>
                    <a:pt x="2346327" y="3063047"/>
                  </a:lnTo>
                  <a:lnTo>
                    <a:pt x="2322704" y="3024484"/>
                  </a:lnTo>
                  <a:lnTo>
                    <a:pt x="2303709" y="2983077"/>
                  </a:lnTo>
                  <a:lnTo>
                    <a:pt x="2289699" y="2939185"/>
                  </a:lnTo>
                  <a:lnTo>
                    <a:pt x="2281031" y="2893164"/>
                  </a:lnTo>
                  <a:lnTo>
                    <a:pt x="2278062" y="2845371"/>
                  </a:lnTo>
                  <a:lnTo>
                    <a:pt x="2278062" y="1759521"/>
                  </a:lnTo>
                  <a:lnTo>
                    <a:pt x="0" y="0"/>
                  </a:lnTo>
                  <a:lnTo>
                    <a:pt x="2278062" y="1130871"/>
                  </a:lnTo>
                  <a:lnTo>
                    <a:pt x="2278062" y="109278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146291" y="3643716"/>
            <a:ext cx="1882139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Flexible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cords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and </a:t>
            </a:r>
            <a:r>
              <a:rPr sz="1800" dirty="0">
                <a:latin typeface="Arial"/>
                <a:cs typeface="Arial"/>
              </a:rPr>
              <a:t>cables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may</a:t>
            </a:r>
            <a:r>
              <a:rPr sz="1800" spc="-20" dirty="0">
                <a:latin typeface="Arial"/>
                <a:cs typeface="Arial"/>
              </a:rPr>
              <a:t> pass </a:t>
            </a:r>
            <a:r>
              <a:rPr sz="1800" dirty="0">
                <a:latin typeface="Arial"/>
                <a:cs typeface="Arial"/>
              </a:rPr>
              <a:t>through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doorways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other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pinch </a:t>
            </a:r>
            <a:r>
              <a:rPr sz="1800" dirty="0">
                <a:latin typeface="Arial"/>
                <a:cs typeface="Arial"/>
              </a:rPr>
              <a:t>points,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35" dirty="0">
                <a:latin typeface="Arial"/>
                <a:cs typeface="Arial"/>
              </a:rPr>
              <a:t>if </a:t>
            </a:r>
            <a:r>
              <a:rPr sz="1800" dirty="0">
                <a:latin typeface="Arial"/>
                <a:cs typeface="Arial"/>
              </a:rPr>
              <a:t>protection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is </a:t>
            </a:r>
            <a:r>
              <a:rPr sz="1800" dirty="0">
                <a:latin typeface="Arial"/>
                <a:cs typeface="Arial"/>
              </a:rPr>
              <a:t>provided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avoid damage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20</a:t>
            </a:fld>
            <a:endParaRPr spc="-25" dirty="0"/>
          </a:p>
        </p:txBody>
      </p:sp>
      <p:sp>
        <p:nvSpPr>
          <p:cNvPr id="11" name="object 11"/>
          <p:cNvSpPr txBox="1"/>
          <p:nvPr/>
        </p:nvSpPr>
        <p:spPr>
          <a:xfrm>
            <a:off x="1221790" y="1751594"/>
            <a:ext cx="3302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Is</a:t>
            </a:r>
            <a:r>
              <a:rPr sz="1800" b="1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this</a:t>
            </a:r>
            <a:r>
              <a:rPr sz="1800" b="1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foam</a:t>
            </a:r>
            <a:r>
              <a:rPr sz="1800" b="1" spc="-2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really</a:t>
            </a:r>
            <a:r>
              <a:rPr sz="1800" b="1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adequate</a:t>
            </a:r>
            <a:r>
              <a:rPr sz="1800" b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FFFF00"/>
                </a:solidFill>
                <a:latin typeface="Arial"/>
                <a:cs typeface="Arial"/>
              </a:rPr>
              <a:t>to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protect</a:t>
            </a:r>
            <a:r>
              <a:rPr sz="1800" b="1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this</a:t>
            </a:r>
            <a:r>
              <a:rPr sz="1800" b="1" spc="-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00"/>
                </a:solidFill>
                <a:latin typeface="Arial"/>
                <a:cs typeface="Arial"/>
              </a:rPr>
              <a:t>cord?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  <a:p>
            <a:pPr marL="1905" algn="ctr">
              <a:lnSpc>
                <a:spcPct val="100000"/>
              </a:lnSpc>
              <a:spcBef>
                <a:spcPts val="40"/>
              </a:spcBef>
            </a:pPr>
            <a:r>
              <a:rPr sz="2000" dirty="0"/>
              <a:t>Focus</a:t>
            </a:r>
            <a:r>
              <a:rPr sz="2000" spc="-35" dirty="0"/>
              <a:t> </a:t>
            </a:r>
            <a:r>
              <a:rPr sz="2000" spc="-20" dirty="0"/>
              <a:t>Four</a:t>
            </a:r>
            <a:endParaRPr sz="2000"/>
          </a:p>
        </p:txBody>
      </p:sp>
      <p:sp>
        <p:nvSpPr>
          <p:cNvPr id="4" name="object 4"/>
          <p:cNvSpPr txBox="1"/>
          <p:nvPr/>
        </p:nvSpPr>
        <p:spPr>
          <a:xfrm>
            <a:off x="352116" y="1773428"/>
            <a:ext cx="2767965" cy="3865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latin typeface="Arial"/>
                <a:cs typeface="Arial"/>
              </a:rPr>
              <a:t>Always provide proper </a:t>
            </a:r>
            <a:r>
              <a:rPr sz="3600" b="1" dirty="0">
                <a:latin typeface="Arial"/>
                <a:cs typeface="Arial"/>
              </a:rPr>
              <a:t>strain</a:t>
            </a:r>
            <a:r>
              <a:rPr sz="3600" b="1" spc="-45" dirty="0">
                <a:latin typeface="Arial"/>
                <a:cs typeface="Arial"/>
              </a:rPr>
              <a:t> </a:t>
            </a:r>
            <a:r>
              <a:rPr sz="3600" b="1" spc="-10" dirty="0">
                <a:latin typeface="Arial"/>
                <a:cs typeface="Arial"/>
              </a:rPr>
              <a:t>relief </a:t>
            </a:r>
            <a:r>
              <a:rPr sz="3600" b="1" spc="-20" dirty="0">
                <a:latin typeface="Arial"/>
                <a:cs typeface="Arial"/>
              </a:rPr>
              <a:t>when </a:t>
            </a:r>
            <a:r>
              <a:rPr sz="3600" b="1" dirty="0">
                <a:latin typeface="Arial"/>
                <a:cs typeface="Arial"/>
              </a:rPr>
              <a:t>hanging</a:t>
            </a:r>
            <a:r>
              <a:rPr sz="3600" b="1" spc="-125" dirty="0">
                <a:latin typeface="Arial"/>
                <a:cs typeface="Arial"/>
              </a:rPr>
              <a:t> </a:t>
            </a:r>
            <a:r>
              <a:rPr sz="3600" b="1" spc="-25" dirty="0">
                <a:latin typeface="Arial"/>
                <a:cs typeface="Arial"/>
              </a:rPr>
              <a:t>any </a:t>
            </a:r>
            <a:r>
              <a:rPr sz="3600" b="1" dirty="0">
                <a:latin typeface="Arial"/>
                <a:cs typeface="Arial"/>
              </a:rPr>
              <a:t>type</a:t>
            </a:r>
            <a:r>
              <a:rPr sz="3600" b="1" spc="-3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of</a:t>
            </a:r>
            <a:r>
              <a:rPr sz="3600" b="1" spc="-60" dirty="0">
                <a:latin typeface="Arial"/>
                <a:cs typeface="Arial"/>
              </a:rPr>
              <a:t> </a:t>
            </a:r>
            <a:r>
              <a:rPr sz="3600" b="1" spc="-10" dirty="0">
                <a:latin typeface="Arial"/>
                <a:cs typeface="Arial"/>
              </a:rPr>
              <a:t>cord.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316223" y="1091183"/>
            <a:ext cx="5553710" cy="5584190"/>
            <a:chOff x="3316223" y="1091183"/>
            <a:chExt cx="5553710" cy="5584190"/>
          </a:xfrm>
        </p:grpSpPr>
        <p:pic>
          <p:nvPicPr>
            <p:cNvPr id="6" name="object 6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0335" y="1091183"/>
              <a:ext cx="5419344" cy="558393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54323" y="4116323"/>
              <a:ext cx="2490470" cy="996315"/>
            </a:xfrm>
            <a:custGeom>
              <a:avLst/>
              <a:gdLst/>
              <a:ahLst/>
              <a:cxnLst/>
              <a:rect l="l" t="t" r="r" b="b"/>
              <a:pathLst>
                <a:path w="2490470" h="996314">
                  <a:moveTo>
                    <a:pt x="0" y="0"/>
                  </a:moveTo>
                  <a:lnTo>
                    <a:pt x="2490127" y="996048"/>
                  </a:lnTo>
                </a:path>
              </a:pathLst>
            </a:custGeom>
            <a:ln w="762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766620" y="4992090"/>
              <a:ext cx="255270" cy="212725"/>
            </a:xfrm>
            <a:custGeom>
              <a:avLst/>
              <a:gdLst/>
              <a:ahLst/>
              <a:cxnLst/>
              <a:rect l="l" t="t" r="r" b="b"/>
              <a:pathLst>
                <a:path w="255270" h="212725">
                  <a:moveTo>
                    <a:pt x="84912" y="0"/>
                  </a:moveTo>
                  <a:lnTo>
                    <a:pt x="0" y="212242"/>
                  </a:lnTo>
                  <a:lnTo>
                    <a:pt x="254698" y="191033"/>
                  </a:lnTo>
                  <a:lnTo>
                    <a:pt x="8491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21</a:t>
            </a:fld>
            <a:endParaRPr spc="-25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387588" y="6275197"/>
            <a:ext cx="22097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25" dirty="0">
                <a:latin typeface="Arial"/>
                <a:cs typeface="Arial"/>
              </a:rPr>
              <a:t>22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581176" y="1782889"/>
            <a:ext cx="4581525" cy="4879975"/>
            <a:chOff x="4562855" y="1761744"/>
            <a:chExt cx="4581525" cy="4879975"/>
          </a:xfrm>
        </p:grpSpPr>
        <p:pic>
          <p:nvPicPr>
            <p:cNvPr id="6" name="object 6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2855" y="1761744"/>
              <a:ext cx="4581144" cy="487984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0975" y="1959876"/>
              <a:ext cx="4056887" cy="428853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31140" y="372128"/>
            <a:ext cx="6076315" cy="3768725"/>
          </a:xfrm>
          <a:prstGeom prst="rect">
            <a:avLst/>
          </a:prstGeom>
        </p:spPr>
        <p:txBody>
          <a:bodyPr vert="horz" wrap="square" lIns="0" tIns="161290" rIns="0" bIns="0" rtlCol="0">
            <a:spAutoFit/>
          </a:bodyPr>
          <a:lstStyle/>
          <a:p>
            <a:pPr marL="3649345">
              <a:lnSpc>
                <a:spcPct val="100000"/>
              </a:lnSpc>
              <a:spcBef>
                <a:spcPts val="127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 dirty="0">
              <a:latin typeface="Arial"/>
              <a:cs typeface="Arial"/>
            </a:endParaRPr>
          </a:p>
          <a:p>
            <a:pPr marL="317500">
              <a:lnSpc>
                <a:spcPct val="100000"/>
              </a:lnSpc>
              <a:spcBef>
                <a:spcPts val="2135"/>
              </a:spcBef>
            </a:pPr>
            <a:r>
              <a:rPr sz="3600" b="1" dirty="0">
                <a:latin typeface="Franklin Gothic Heavy"/>
                <a:cs typeface="Franklin Gothic Heavy"/>
              </a:rPr>
              <a:t>Temporary</a:t>
            </a:r>
            <a:r>
              <a:rPr sz="3600" b="1" spc="-90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Wiring</a:t>
            </a:r>
            <a:r>
              <a:rPr sz="3600" b="1" spc="-120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Hazards:</a:t>
            </a:r>
            <a:endParaRPr sz="3600" dirty="0">
              <a:latin typeface="Franklin Gothic Heavy"/>
              <a:cs typeface="Franklin Gothic Heavy"/>
            </a:endParaRPr>
          </a:p>
          <a:p>
            <a:pPr marL="356870" marR="2844165" indent="-344805">
              <a:lnSpc>
                <a:spcPct val="100000"/>
              </a:lnSpc>
              <a:spcBef>
                <a:spcPts val="2860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Wiring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like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this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must </a:t>
            </a:r>
            <a:r>
              <a:rPr sz="2400" dirty="0">
                <a:latin typeface="Franklin Gothic Medium"/>
                <a:cs typeface="Franklin Gothic Medium"/>
              </a:rPr>
              <a:t>be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protected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in</a:t>
            </a:r>
            <a:r>
              <a:rPr sz="2400" spc="-1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closed </a:t>
            </a:r>
            <a:r>
              <a:rPr sz="2400" dirty="0">
                <a:latin typeface="Franklin Gothic Medium"/>
                <a:cs typeface="Franklin Gothic Medium"/>
              </a:rPr>
              <a:t>junction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boxes.</a:t>
            </a:r>
            <a:endParaRPr sz="2400" dirty="0">
              <a:latin typeface="Franklin Gothic Medium"/>
              <a:cs typeface="Franklin Gothic Medium"/>
            </a:endParaRPr>
          </a:p>
          <a:p>
            <a:pPr marL="356870" marR="1929130" indent="-344805">
              <a:lnSpc>
                <a:spcPct val="100000"/>
              </a:lnSpc>
              <a:spcBef>
                <a:spcPts val="2190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Exposed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wires</a:t>
            </a:r>
            <a:r>
              <a:rPr sz="2400" spc="-1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are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electric </a:t>
            </a:r>
            <a:r>
              <a:rPr sz="2400" dirty="0">
                <a:latin typeface="Franklin Gothic Medium"/>
                <a:cs typeface="Franklin Gothic Medium"/>
              </a:rPr>
              <a:t>shock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hazard.</a:t>
            </a:r>
            <a:endParaRPr sz="2400" dirty="0">
              <a:latin typeface="Franklin Gothic Medium"/>
              <a:cs typeface="Franklin Gothic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1620" y="4456977"/>
            <a:ext cx="4243705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Even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when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properly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wired,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job </a:t>
            </a:r>
            <a:r>
              <a:rPr sz="2400" dirty="0">
                <a:latin typeface="Franklin Gothic Medium"/>
                <a:cs typeface="Franklin Gothic Medium"/>
              </a:rPr>
              <a:t>site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conditions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change,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and </a:t>
            </a:r>
            <a:r>
              <a:rPr sz="2400" dirty="0">
                <a:latin typeface="Franklin Gothic Medium"/>
                <a:cs typeface="Franklin Gothic Medium"/>
              </a:rPr>
              <a:t>temporary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electrical </a:t>
            </a:r>
            <a:r>
              <a:rPr sz="2400" dirty="0">
                <a:latin typeface="Franklin Gothic Medium"/>
                <a:cs typeface="Franklin Gothic Medium"/>
              </a:rPr>
              <a:t>components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can</a:t>
            </a:r>
            <a:r>
              <a:rPr sz="2400" spc="-10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become </a:t>
            </a:r>
            <a:r>
              <a:rPr sz="2400" dirty="0">
                <a:latin typeface="Franklin Gothic Medium"/>
                <a:cs typeface="Franklin Gothic Medium"/>
              </a:rPr>
              <a:t>unsafe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from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rough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treatment </a:t>
            </a:r>
            <a:r>
              <a:rPr sz="2400" dirty="0">
                <a:latin typeface="Franklin Gothic Medium"/>
                <a:cs typeface="Franklin Gothic Medium"/>
              </a:rPr>
              <a:t>over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time</a:t>
            </a:r>
            <a:endParaRPr sz="24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  <a:p>
            <a:pPr marL="1905" algn="ctr">
              <a:lnSpc>
                <a:spcPct val="100000"/>
              </a:lnSpc>
              <a:spcBef>
                <a:spcPts val="40"/>
              </a:spcBef>
            </a:pPr>
            <a:r>
              <a:rPr sz="2000" dirty="0"/>
              <a:t>Focus</a:t>
            </a:r>
            <a:r>
              <a:rPr sz="2000" spc="-35" dirty="0"/>
              <a:t> </a:t>
            </a:r>
            <a:r>
              <a:rPr sz="2000" spc="-20" dirty="0"/>
              <a:t>Four</a:t>
            </a:r>
            <a:endParaRPr sz="2000"/>
          </a:p>
        </p:txBody>
      </p:sp>
      <p:sp>
        <p:nvSpPr>
          <p:cNvPr id="4" name="object 4"/>
          <p:cNvSpPr txBox="1"/>
          <p:nvPr/>
        </p:nvSpPr>
        <p:spPr>
          <a:xfrm>
            <a:off x="8400288" y="6304643"/>
            <a:ext cx="195580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0"/>
              </a:lnSpc>
            </a:pPr>
            <a:r>
              <a:rPr sz="1400" spc="-30" dirty="0">
                <a:latin typeface="Arial"/>
                <a:cs typeface="Arial"/>
              </a:rPr>
              <a:t>23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884" y="990612"/>
            <a:ext cx="4063651" cy="586593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83540" y="1395476"/>
            <a:ext cx="4032885" cy="4326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marR="249554" indent="-34480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Workers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could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be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exposed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live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wires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around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the </a:t>
            </a:r>
            <a:r>
              <a:rPr sz="2400" dirty="0">
                <a:latin typeface="Franklin Gothic Medium"/>
                <a:cs typeface="Franklin Gothic Medium"/>
              </a:rPr>
              <a:t>perimeter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this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box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1235"/>
              </a:spcBef>
              <a:buFont typeface="Arial"/>
              <a:buChar char="•"/>
            </a:pPr>
            <a:endParaRPr sz="2400">
              <a:latin typeface="Franklin Gothic Medium"/>
              <a:cs typeface="Franklin Gothic Medium"/>
            </a:endParaRPr>
          </a:p>
          <a:p>
            <a:pPr marL="356870" marR="5080" indent="-344805">
              <a:lnSpc>
                <a:spcPct val="100000"/>
              </a:lnSpc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Energized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electrical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panels </a:t>
            </a:r>
            <a:r>
              <a:rPr sz="2400" dirty="0">
                <a:latin typeface="Franklin Gothic Medium"/>
                <a:cs typeface="Franklin Gothic Medium"/>
              </a:rPr>
              <a:t>must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be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completely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covered </a:t>
            </a:r>
            <a:r>
              <a:rPr sz="2400" dirty="0">
                <a:latin typeface="Franklin Gothic Medium"/>
                <a:cs typeface="Franklin Gothic Medium"/>
              </a:rPr>
              <a:t>with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hard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cover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(original </a:t>
            </a:r>
            <a:r>
              <a:rPr sz="2400" dirty="0">
                <a:latin typeface="Franklin Gothic Medium"/>
                <a:cs typeface="Franklin Gothic Medium"/>
              </a:rPr>
              <a:t>intended</a:t>
            </a:r>
            <a:r>
              <a:rPr sz="2400" spc="-10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equipment)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1270"/>
              </a:spcBef>
              <a:buFont typeface="Arial"/>
              <a:buChar char="•"/>
            </a:pPr>
            <a:endParaRPr sz="2400">
              <a:latin typeface="Franklin Gothic Medium"/>
              <a:cs typeface="Franklin Gothic Medium"/>
            </a:endParaRPr>
          </a:p>
          <a:p>
            <a:pPr marL="356870" marR="241935" indent="-344805">
              <a:lnSpc>
                <a:spcPct val="100000"/>
              </a:lnSpc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Do</a:t>
            </a:r>
            <a:r>
              <a:rPr sz="2400" spc="-1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not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use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cardboard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as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spc="-50" dirty="0">
                <a:latin typeface="Franklin Gothic Medium"/>
                <a:cs typeface="Franklin Gothic Medium"/>
              </a:rPr>
              <a:t>a </a:t>
            </a:r>
            <a:r>
              <a:rPr sz="2400" spc="-10" dirty="0">
                <a:latin typeface="Franklin Gothic Medium"/>
                <a:cs typeface="Franklin Gothic Medium"/>
              </a:rPr>
              <a:t>cover</a:t>
            </a:r>
            <a:endParaRPr sz="24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8368" y="932688"/>
            <a:ext cx="7760207" cy="12344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93139" y="1084580"/>
            <a:ext cx="7052309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10" dirty="0">
                <a:latin typeface="Arial"/>
                <a:cs typeface="Arial"/>
              </a:rPr>
              <a:t>Recognize</a:t>
            </a:r>
            <a:r>
              <a:rPr sz="4400" b="1" spc="-265" dirty="0">
                <a:latin typeface="Arial"/>
                <a:cs typeface="Arial"/>
              </a:rPr>
              <a:t> </a:t>
            </a:r>
            <a:r>
              <a:rPr sz="4400" b="1" dirty="0">
                <a:latin typeface="Arial"/>
                <a:cs typeface="Arial"/>
              </a:rPr>
              <a:t>Any</a:t>
            </a:r>
            <a:r>
              <a:rPr sz="4400" b="1" spc="-85" dirty="0">
                <a:latin typeface="Arial"/>
                <a:cs typeface="Arial"/>
              </a:rPr>
              <a:t> </a:t>
            </a:r>
            <a:r>
              <a:rPr sz="4400" b="1" spc="-10" dirty="0">
                <a:latin typeface="Arial"/>
                <a:cs typeface="Arial"/>
              </a:rPr>
              <a:t>Hazard(s)?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" y="2063495"/>
            <a:ext cx="7552943" cy="4599431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24</a:t>
            </a:fld>
            <a:endParaRPr spc="-25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52215" y="758952"/>
            <a:ext cx="1847087" cy="12344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587155" y="910821"/>
            <a:ext cx="114173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25" dirty="0">
                <a:solidFill>
                  <a:srgbClr val="FF0000"/>
                </a:solidFill>
                <a:latin typeface="Arial"/>
                <a:cs typeface="Arial"/>
              </a:rPr>
              <a:t>YES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57200" y="1716023"/>
            <a:ext cx="7473950" cy="5005070"/>
            <a:chOff x="457200" y="1716023"/>
            <a:chExt cx="7473950" cy="5005070"/>
          </a:xfrm>
        </p:grpSpPr>
        <p:pic>
          <p:nvPicPr>
            <p:cNvPr id="8" name="object 8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716023"/>
              <a:ext cx="7473695" cy="500481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3608832"/>
              <a:ext cx="2743199" cy="2602991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25</a:t>
            </a:fld>
            <a:endParaRPr spc="-25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8368" y="780288"/>
            <a:ext cx="7760207" cy="12344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93139" y="932180"/>
            <a:ext cx="7052309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10" dirty="0">
                <a:latin typeface="Arial"/>
                <a:cs typeface="Arial"/>
              </a:rPr>
              <a:t>Recognize</a:t>
            </a:r>
            <a:r>
              <a:rPr sz="4400" b="1" spc="-265" dirty="0">
                <a:latin typeface="Arial"/>
                <a:cs typeface="Arial"/>
              </a:rPr>
              <a:t> </a:t>
            </a:r>
            <a:r>
              <a:rPr sz="4400" b="1" dirty="0">
                <a:latin typeface="Arial"/>
                <a:cs typeface="Arial"/>
              </a:rPr>
              <a:t>Any</a:t>
            </a:r>
            <a:r>
              <a:rPr sz="4400" b="1" spc="-85" dirty="0">
                <a:latin typeface="Arial"/>
                <a:cs typeface="Arial"/>
              </a:rPr>
              <a:t> </a:t>
            </a:r>
            <a:r>
              <a:rPr sz="4400" b="1" spc="-10" dirty="0">
                <a:latin typeface="Arial"/>
                <a:cs typeface="Arial"/>
              </a:rPr>
              <a:t>Hazard(s)?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919993" y="1630680"/>
            <a:ext cx="5227320" cy="5227320"/>
            <a:chOff x="3916679" y="1630679"/>
            <a:chExt cx="5227320" cy="5227320"/>
          </a:xfrm>
        </p:grpSpPr>
        <p:pic>
          <p:nvPicPr>
            <p:cNvPr id="8" name="object 8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6679" y="1630679"/>
              <a:ext cx="5227320" cy="52273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799" y="1828799"/>
              <a:ext cx="4751218" cy="4800599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26</a:t>
            </a:fld>
            <a:endParaRPr spc="-25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00288" y="6304643"/>
            <a:ext cx="195580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0"/>
              </a:lnSpc>
            </a:pPr>
            <a:r>
              <a:rPr sz="1400" spc="-30" dirty="0">
                <a:latin typeface="Arial"/>
                <a:cs typeface="Arial"/>
              </a:rPr>
              <a:t>27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8368" y="780288"/>
            <a:ext cx="7760207" cy="123443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93139" y="932180"/>
            <a:ext cx="7052309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10" dirty="0">
                <a:latin typeface="Arial"/>
                <a:cs typeface="Arial"/>
              </a:rPr>
              <a:t>Recognize</a:t>
            </a:r>
            <a:r>
              <a:rPr sz="4400" b="1" spc="-265" dirty="0">
                <a:latin typeface="Arial"/>
                <a:cs typeface="Arial"/>
              </a:rPr>
              <a:t> </a:t>
            </a:r>
            <a:r>
              <a:rPr sz="4400" b="1" dirty="0">
                <a:latin typeface="Arial"/>
                <a:cs typeface="Arial"/>
              </a:rPr>
              <a:t>Any</a:t>
            </a:r>
            <a:r>
              <a:rPr sz="4400" b="1" spc="-85" dirty="0">
                <a:latin typeface="Arial"/>
                <a:cs typeface="Arial"/>
              </a:rPr>
              <a:t> </a:t>
            </a:r>
            <a:r>
              <a:rPr sz="4400" b="1" spc="-10" dirty="0">
                <a:latin typeface="Arial"/>
                <a:cs typeface="Arial"/>
              </a:rPr>
              <a:t>Hazard(s)?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916679" y="1630679"/>
            <a:ext cx="5227320" cy="5227320"/>
            <a:chOff x="3916679" y="1630679"/>
            <a:chExt cx="5227320" cy="5227320"/>
          </a:xfrm>
        </p:grpSpPr>
        <p:pic>
          <p:nvPicPr>
            <p:cNvPr id="9" name="object 9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6679" y="1630679"/>
              <a:ext cx="5227320" cy="52273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799" y="1828799"/>
              <a:ext cx="4751218" cy="480059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93980" y="2309411"/>
            <a:ext cx="3897629" cy="354139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56870" marR="5080" indent="-344805">
              <a:lnSpc>
                <a:spcPts val="2590"/>
              </a:lnSpc>
              <a:spcBef>
                <a:spcPts val="425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These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cords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are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improperly </a:t>
            </a:r>
            <a:r>
              <a:rPr sz="2400" dirty="0">
                <a:latin typeface="Franklin Gothic Medium"/>
                <a:cs typeface="Franklin Gothic Medium"/>
              </a:rPr>
              <a:t>wired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directly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the </a:t>
            </a:r>
            <a:r>
              <a:rPr sz="2400" dirty="0">
                <a:latin typeface="Franklin Gothic Medium"/>
                <a:cs typeface="Franklin Gothic Medium"/>
              </a:rPr>
              <a:t>electrical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circuit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1660"/>
              </a:spcBef>
              <a:buFont typeface="Arial"/>
              <a:buChar char="•"/>
            </a:pPr>
            <a:endParaRPr sz="2400">
              <a:latin typeface="Franklin Gothic Medium"/>
              <a:cs typeface="Franklin Gothic Medium"/>
            </a:endParaRPr>
          </a:p>
          <a:p>
            <a:pPr marL="362585" indent="-344170">
              <a:lnSpc>
                <a:spcPct val="100000"/>
              </a:lnSpc>
              <a:buFont typeface="Arial"/>
              <a:buChar char="•"/>
              <a:tabLst>
                <a:tab pos="362585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Not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protected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by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GFCI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1870"/>
              </a:spcBef>
              <a:buFont typeface="Arial"/>
              <a:buChar char="•"/>
            </a:pPr>
            <a:endParaRPr sz="2400">
              <a:latin typeface="Franklin Gothic Medium"/>
              <a:cs typeface="Franklin Gothic Medium"/>
            </a:endParaRPr>
          </a:p>
          <a:p>
            <a:pPr marL="356870" marR="32384" indent="-344805">
              <a:lnSpc>
                <a:spcPts val="2590"/>
              </a:lnSpc>
              <a:buFont typeface="Arial"/>
              <a:buChar char="•"/>
              <a:tabLst>
                <a:tab pos="356870" algn="l"/>
              </a:tabLst>
            </a:pPr>
            <a:r>
              <a:rPr sz="2400" spc="-65" dirty="0">
                <a:latin typeface="Franklin Gothic Medium"/>
                <a:cs typeface="Franklin Gothic Medium"/>
              </a:rPr>
              <a:t>Two-</a:t>
            </a:r>
            <a:r>
              <a:rPr sz="2400" dirty="0">
                <a:latin typeface="Franklin Gothic Medium"/>
                <a:cs typeface="Franklin Gothic Medium"/>
              </a:rPr>
              <a:t>wire</a:t>
            </a:r>
            <a:r>
              <a:rPr sz="2400" spc="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cords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are</a:t>
            </a:r>
            <a:r>
              <a:rPr sz="2400" spc="-1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not </a:t>
            </a:r>
            <a:r>
              <a:rPr sz="2400" dirty="0">
                <a:latin typeface="Franklin Gothic Medium"/>
                <a:cs typeface="Franklin Gothic Medium"/>
              </a:rPr>
              <a:t>grounded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not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rated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for </a:t>
            </a:r>
            <a:r>
              <a:rPr sz="2400" dirty="0">
                <a:latin typeface="Franklin Gothic Medium"/>
                <a:cs typeface="Franklin Gothic Medium"/>
              </a:rPr>
              <a:t>hard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or </a:t>
            </a:r>
            <a:r>
              <a:rPr sz="2400" spc="-25" dirty="0">
                <a:latin typeface="Franklin Gothic Medium"/>
                <a:cs typeface="Franklin Gothic Medium"/>
              </a:rPr>
              <a:t>extra-</a:t>
            </a:r>
            <a:r>
              <a:rPr sz="2400" dirty="0">
                <a:latin typeface="Franklin Gothic Medium"/>
                <a:cs typeface="Franklin Gothic Medium"/>
              </a:rPr>
              <a:t>hard</a:t>
            </a:r>
            <a:r>
              <a:rPr sz="2400" spc="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service</a:t>
            </a:r>
            <a:endParaRPr sz="24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87588" y="6275197"/>
            <a:ext cx="22097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25" dirty="0">
                <a:latin typeface="Arial"/>
                <a:cs typeface="Arial"/>
              </a:rPr>
              <a:t>28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84" y="990600"/>
            <a:ext cx="2487167" cy="186841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953000"/>
            <a:ext cx="2438399" cy="172516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745" y="2971800"/>
            <a:ext cx="2048255" cy="250240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32727" y="1011428"/>
            <a:ext cx="38525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Franklin Gothic Heavy"/>
                <a:cs typeface="Franklin Gothic Heavy"/>
              </a:rPr>
              <a:t>Power</a:t>
            </a:r>
            <a:r>
              <a:rPr sz="3600" b="1" spc="-185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Tool</a:t>
            </a:r>
            <a:r>
              <a:rPr sz="3600" b="1" spc="-180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Safety</a:t>
            </a:r>
            <a:endParaRPr sz="3600">
              <a:latin typeface="Franklin Gothic Heavy"/>
              <a:cs typeface="Franklin Gothic Heavy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6870" marR="486409" indent="-34480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6870" algn="l"/>
              </a:tabLst>
            </a:pPr>
            <a:r>
              <a:rPr dirty="0"/>
              <a:t>Keep</a:t>
            </a:r>
            <a:r>
              <a:rPr spc="-65" dirty="0"/>
              <a:t> </a:t>
            </a:r>
            <a:r>
              <a:rPr dirty="0"/>
              <a:t>cords</a:t>
            </a:r>
            <a:r>
              <a:rPr spc="-95" dirty="0"/>
              <a:t> </a:t>
            </a:r>
            <a:r>
              <a:rPr dirty="0"/>
              <a:t>away</a:t>
            </a:r>
            <a:r>
              <a:rPr spc="-70" dirty="0"/>
              <a:t> </a:t>
            </a:r>
            <a:r>
              <a:rPr dirty="0"/>
              <a:t>from</a:t>
            </a:r>
            <a:r>
              <a:rPr spc="-90" dirty="0"/>
              <a:t> </a:t>
            </a:r>
            <a:r>
              <a:rPr spc="-20" dirty="0"/>
              <a:t>water,</a:t>
            </a:r>
            <a:r>
              <a:rPr spc="-70" dirty="0"/>
              <a:t> </a:t>
            </a:r>
            <a:r>
              <a:rPr dirty="0"/>
              <a:t>heat,</a:t>
            </a:r>
            <a:r>
              <a:rPr spc="-45" dirty="0"/>
              <a:t> </a:t>
            </a:r>
            <a:r>
              <a:rPr spc="-20" dirty="0"/>
              <a:t>oil, </a:t>
            </a:r>
            <a:r>
              <a:rPr dirty="0"/>
              <a:t>and</a:t>
            </a:r>
            <a:r>
              <a:rPr spc="-45" dirty="0"/>
              <a:t> </a:t>
            </a:r>
            <a:r>
              <a:rPr dirty="0"/>
              <a:t>sharp</a:t>
            </a:r>
            <a:r>
              <a:rPr spc="-40" dirty="0"/>
              <a:t> </a:t>
            </a:r>
            <a:r>
              <a:rPr spc="-10" dirty="0"/>
              <a:t>edges</a:t>
            </a:r>
          </a:p>
          <a:p>
            <a:pPr marL="356870" marR="5080" indent="-344805">
              <a:lnSpc>
                <a:spcPct val="100000"/>
              </a:lnSpc>
              <a:spcBef>
                <a:spcPts val="1265"/>
              </a:spcBef>
              <a:buFont typeface="Arial"/>
              <a:buChar char="•"/>
              <a:tabLst>
                <a:tab pos="356870" algn="l"/>
              </a:tabLst>
            </a:pPr>
            <a:r>
              <a:rPr dirty="0"/>
              <a:t>Disconnect</a:t>
            </a:r>
            <a:r>
              <a:rPr spc="-60" dirty="0"/>
              <a:t> </a:t>
            </a:r>
            <a:r>
              <a:rPr dirty="0"/>
              <a:t>tools</a:t>
            </a:r>
            <a:r>
              <a:rPr spc="-30" dirty="0"/>
              <a:t> </a:t>
            </a:r>
            <a:r>
              <a:rPr dirty="0"/>
              <a:t>when</a:t>
            </a:r>
            <a:r>
              <a:rPr spc="-40" dirty="0"/>
              <a:t> </a:t>
            </a:r>
            <a:r>
              <a:rPr dirty="0"/>
              <a:t>not</a:t>
            </a:r>
            <a:r>
              <a:rPr spc="-70" dirty="0"/>
              <a:t> </a:t>
            </a:r>
            <a:r>
              <a:rPr dirty="0"/>
              <a:t>in</a:t>
            </a:r>
            <a:r>
              <a:rPr spc="-65" dirty="0"/>
              <a:t> </a:t>
            </a:r>
            <a:r>
              <a:rPr dirty="0"/>
              <a:t>use,</a:t>
            </a:r>
            <a:r>
              <a:rPr spc="-20" dirty="0"/>
              <a:t> </a:t>
            </a:r>
            <a:r>
              <a:rPr spc="-10" dirty="0"/>
              <a:t>before </a:t>
            </a:r>
            <a:r>
              <a:rPr dirty="0"/>
              <a:t>servicing,</a:t>
            </a:r>
            <a:r>
              <a:rPr spc="-15" dirty="0"/>
              <a:t> </a:t>
            </a:r>
            <a:r>
              <a:rPr dirty="0"/>
              <a:t>and</a:t>
            </a:r>
            <a:r>
              <a:rPr spc="-55" dirty="0"/>
              <a:t> </a:t>
            </a:r>
            <a:r>
              <a:rPr dirty="0"/>
              <a:t>when</a:t>
            </a:r>
            <a:r>
              <a:rPr spc="-35" dirty="0"/>
              <a:t> </a:t>
            </a:r>
            <a:r>
              <a:rPr dirty="0"/>
              <a:t>changing</a:t>
            </a:r>
            <a:r>
              <a:rPr spc="-55" dirty="0"/>
              <a:t> </a:t>
            </a:r>
            <a:r>
              <a:rPr spc="-10" dirty="0"/>
              <a:t>accessories </a:t>
            </a:r>
            <a:r>
              <a:rPr dirty="0"/>
              <a:t>such</a:t>
            </a:r>
            <a:r>
              <a:rPr spc="-30" dirty="0"/>
              <a:t> </a:t>
            </a:r>
            <a:r>
              <a:rPr dirty="0"/>
              <a:t>as</a:t>
            </a:r>
            <a:r>
              <a:rPr spc="-10" dirty="0"/>
              <a:t> blades</a:t>
            </a:r>
          </a:p>
          <a:p>
            <a:pPr marL="356870" marR="1035685" indent="-344805">
              <a:lnSpc>
                <a:spcPct val="100000"/>
              </a:lnSpc>
              <a:spcBef>
                <a:spcPts val="965"/>
              </a:spcBef>
              <a:buFont typeface="Arial"/>
              <a:buChar char="•"/>
              <a:tabLst>
                <a:tab pos="356870" algn="l"/>
              </a:tabLst>
            </a:pPr>
            <a:r>
              <a:rPr dirty="0"/>
              <a:t>Never</a:t>
            </a:r>
            <a:r>
              <a:rPr spc="-35" dirty="0"/>
              <a:t> </a:t>
            </a:r>
            <a:r>
              <a:rPr dirty="0"/>
              <a:t>yank</a:t>
            </a:r>
            <a:r>
              <a:rPr spc="-75" dirty="0"/>
              <a:t> </a:t>
            </a:r>
            <a:r>
              <a:rPr dirty="0"/>
              <a:t>the</a:t>
            </a:r>
            <a:r>
              <a:rPr spc="-55" dirty="0"/>
              <a:t> </a:t>
            </a:r>
            <a:r>
              <a:rPr dirty="0"/>
              <a:t>cord</a:t>
            </a:r>
            <a:r>
              <a:rPr spc="-70" dirty="0"/>
              <a:t> </a:t>
            </a:r>
            <a:r>
              <a:rPr dirty="0"/>
              <a:t>to</a:t>
            </a:r>
            <a:r>
              <a:rPr spc="-65" dirty="0"/>
              <a:t> </a:t>
            </a:r>
            <a:r>
              <a:rPr spc="-10" dirty="0"/>
              <a:t>disconnect </a:t>
            </a:r>
            <a:r>
              <a:rPr dirty="0"/>
              <a:t>it</a:t>
            </a:r>
            <a:r>
              <a:rPr spc="-25" dirty="0"/>
              <a:t> </a:t>
            </a:r>
            <a:r>
              <a:rPr dirty="0"/>
              <a:t>from</a:t>
            </a:r>
            <a:r>
              <a:rPr spc="-45" dirty="0"/>
              <a:t> </a:t>
            </a:r>
            <a:r>
              <a:rPr dirty="0"/>
              <a:t>the</a:t>
            </a:r>
            <a:r>
              <a:rPr spc="-30" dirty="0"/>
              <a:t> </a:t>
            </a:r>
            <a:r>
              <a:rPr spc="-10" dirty="0"/>
              <a:t>receptacle.</a:t>
            </a:r>
          </a:p>
          <a:p>
            <a:pPr marL="361950" indent="-344170">
              <a:lnSpc>
                <a:spcPct val="100000"/>
              </a:lnSpc>
              <a:spcBef>
                <a:spcPts val="1045"/>
              </a:spcBef>
              <a:buFont typeface="Arial"/>
              <a:buChar char="•"/>
              <a:tabLst>
                <a:tab pos="361950" algn="l"/>
              </a:tabLst>
            </a:pPr>
            <a:r>
              <a:rPr dirty="0"/>
              <a:t>Never</a:t>
            </a:r>
            <a:r>
              <a:rPr spc="-20" dirty="0"/>
              <a:t> </a:t>
            </a:r>
            <a:r>
              <a:rPr dirty="0"/>
              <a:t>carry</a:t>
            </a:r>
            <a:r>
              <a:rPr spc="-40" dirty="0"/>
              <a:t> </a:t>
            </a:r>
            <a:r>
              <a:rPr dirty="0"/>
              <a:t>a</a:t>
            </a:r>
            <a:r>
              <a:rPr spc="-60" dirty="0"/>
              <a:t> </a:t>
            </a:r>
            <a:r>
              <a:rPr dirty="0"/>
              <a:t>tool</a:t>
            </a:r>
            <a:r>
              <a:rPr spc="-45" dirty="0"/>
              <a:t> </a:t>
            </a:r>
            <a:r>
              <a:rPr dirty="0"/>
              <a:t>by</a:t>
            </a:r>
            <a:r>
              <a:rPr spc="-55" dirty="0"/>
              <a:t> </a:t>
            </a:r>
            <a:r>
              <a:rPr dirty="0"/>
              <a:t>the</a:t>
            </a:r>
            <a:r>
              <a:rPr spc="-45" dirty="0"/>
              <a:t> </a:t>
            </a:r>
            <a:r>
              <a:rPr spc="-20" dirty="0"/>
              <a:t>cord</a:t>
            </a:r>
          </a:p>
          <a:p>
            <a:pPr marL="361950" marR="1670685" indent="-344805">
              <a:lnSpc>
                <a:spcPct val="100000"/>
              </a:lnSpc>
              <a:spcBef>
                <a:spcPts val="1930"/>
              </a:spcBef>
              <a:buFont typeface="Arial"/>
              <a:buChar char="•"/>
              <a:tabLst>
                <a:tab pos="361950" algn="l"/>
              </a:tabLst>
            </a:pPr>
            <a:r>
              <a:rPr dirty="0"/>
              <a:t>ALL</a:t>
            </a:r>
            <a:r>
              <a:rPr spc="-80" dirty="0"/>
              <a:t> </a:t>
            </a:r>
            <a:r>
              <a:rPr dirty="0"/>
              <a:t>power</a:t>
            </a:r>
            <a:r>
              <a:rPr spc="-60" dirty="0"/>
              <a:t> </a:t>
            </a:r>
            <a:r>
              <a:rPr dirty="0"/>
              <a:t>tools</a:t>
            </a:r>
            <a:r>
              <a:rPr spc="-45" dirty="0"/>
              <a:t> </a:t>
            </a:r>
            <a:r>
              <a:rPr dirty="0"/>
              <a:t>must</a:t>
            </a:r>
            <a:r>
              <a:rPr spc="-65" dirty="0"/>
              <a:t> </a:t>
            </a:r>
            <a:r>
              <a:rPr spc="-25" dirty="0"/>
              <a:t>be </a:t>
            </a:r>
            <a:r>
              <a:rPr spc="-20" dirty="0"/>
              <a:t>double-</a:t>
            </a:r>
            <a:r>
              <a:rPr dirty="0"/>
              <a:t>insulated</a:t>
            </a:r>
            <a:r>
              <a:rPr spc="10" dirty="0"/>
              <a:t> </a:t>
            </a:r>
            <a:r>
              <a:rPr dirty="0"/>
              <a:t>or</a:t>
            </a:r>
            <a:r>
              <a:rPr spc="-65" dirty="0"/>
              <a:t> </a:t>
            </a:r>
            <a:r>
              <a:rPr dirty="0"/>
              <a:t>have</a:t>
            </a:r>
            <a:r>
              <a:rPr spc="-45" dirty="0"/>
              <a:t> </a:t>
            </a:r>
            <a:r>
              <a:rPr dirty="0"/>
              <a:t>a</a:t>
            </a:r>
            <a:r>
              <a:rPr spc="-60" dirty="0"/>
              <a:t> </a:t>
            </a:r>
            <a:r>
              <a:rPr spc="-25" dirty="0"/>
              <a:t>3- </a:t>
            </a:r>
            <a:r>
              <a:rPr dirty="0"/>
              <a:t>wire</a:t>
            </a:r>
            <a:r>
              <a:rPr spc="-50" dirty="0"/>
              <a:t> </a:t>
            </a:r>
            <a:r>
              <a:rPr spc="-20" dirty="0"/>
              <a:t>cord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7991" y="856488"/>
            <a:ext cx="7760207" cy="12344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31239" y="1008380"/>
            <a:ext cx="7052309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10" dirty="0">
                <a:latin typeface="Arial"/>
                <a:cs typeface="Arial"/>
              </a:rPr>
              <a:t>Recognize</a:t>
            </a:r>
            <a:r>
              <a:rPr sz="4400" b="1" spc="-265" dirty="0">
                <a:latin typeface="Arial"/>
                <a:cs typeface="Arial"/>
              </a:rPr>
              <a:t> </a:t>
            </a:r>
            <a:r>
              <a:rPr sz="4400" b="1" dirty="0">
                <a:latin typeface="Arial"/>
                <a:cs typeface="Arial"/>
              </a:rPr>
              <a:t>Any</a:t>
            </a:r>
            <a:r>
              <a:rPr sz="4400" b="1" spc="-85" dirty="0">
                <a:latin typeface="Arial"/>
                <a:cs typeface="Arial"/>
              </a:rPr>
              <a:t> </a:t>
            </a:r>
            <a:r>
              <a:rPr sz="4400" b="1" spc="-10" dirty="0">
                <a:latin typeface="Arial"/>
                <a:cs typeface="Arial"/>
              </a:rPr>
              <a:t>Hazard(s)?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4" y="1874520"/>
            <a:ext cx="7238999" cy="484631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29</a:t>
            </a:fld>
            <a:endParaRPr spc="-25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600"/>
            <a:ext cx="1993391" cy="298094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145279"/>
            <a:ext cx="3261359" cy="244754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583940" y="691604"/>
            <a:ext cx="5051425" cy="5276850"/>
          </a:xfrm>
          <a:prstGeom prst="rect">
            <a:avLst/>
          </a:prstGeom>
        </p:spPr>
        <p:txBody>
          <a:bodyPr vert="horz" wrap="square" lIns="0" tIns="3321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15"/>
              </a:spcBef>
            </a:pPr>
            <a:r>
              <a:rPr sz="3600" b="1" dirty="0">
                <a:latin typeface="Arial"/>
                <a:cs typeface="Arial"/>
              </a:rPr>
              <a:t>Electricity</a:t>
            </a:r>
            <a:r>
              <a:rPr sz="3600" b="1" spc="-4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Can</a:t>
            </a:r>
            <a:r>
              <a:rPr sz="3600" b="1" spc="-2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Kill</a:t>
            </a:r>
            <a:r>
              <a:rPr sz="3600" b="1" spc="-100" dirty="0">
                <a:latin typeface="Arial"/>
                <a:cs typeface="Arial"/>
              </a:rPr>
              <a:t> </a:t>
            </a:r>
            <a:r>
              <a:rPr sz="3600" b="1" spc="-25" dirty="0">
                <a:latin typeface="Arial"/>
                <a:cs typeface="Arial"/>
              </a:rPr>
              <a:t>You</a:t>
            </a:r>
            <a:endParaRPr sz="3600">
              <a:latin typeface="Arial"/>
              <a:cs typeface="Arial"/>
            </a:endParaRPr>
          </a:p>
          <a:p>
            <a:pPr marL="1231900" marR="5080" indent="-457200">
              <a:lnSpc>
                <a:spcPct val="100000"/>
              </a:lnSpc>
              <a:spcBef>
                <a:spcPts val="1975"/>
              </a:spcBef>
              <a:buChar char="•"/>
              <a:tabLst>
                <a:tab pos="1231900" algn="l"/>
              </a:tabLst>
            </a:pPr>
            <a:r>
              <a:rPr sz="2800" dirty="0">
                <a:latin typeface="Arial"/>
                <a:cs typeface="Arial"/>
              </a:rPr>
              <a:t>Contact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with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live</a:t>
            </a:r>
            <a:r>
              <a:rPr sz="2800" spc="-1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circuits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-7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electrical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panels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or </a:t>
            </a:r>
            <a:r>
              <a:rPr sz="2800" dirty="0">
                <a:latin typeface="Arial"/>
                <a:cs typeface="Arial"/>
              </a:rPr>
              <a:t>exposed</a:t>
            </a:r>
            <a:r>
              <a:rPr sz="2800" spc="-12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wiring</a:t>
            </a:r>
            <a:endParaRPr sz="2800">
              <a:latin typeface="Arial"/>
              <a:cs typeface="Arial"/>
            </a:endParaRPr>
          </a:p>
          <a:p>
            <a:pPr marL="1060450" marR="443230" indent="-286385">
              <a:lnSpc>
                <a:spcPct val="100000"/>
              </a:lnSpc>
              <a:spcBef>
                <a:spcPts val="2020"/>
              </a:spcBef>
              <a:buChar char="•"/>
              <a:tabLst>
                <a:tab pos="1060450" algn="l"/>
              </a:tabLst>
            </a:pPr>
            <a:r>
              <a:rPr sz="2800" dirty="0">
                <a:latin typeface="Arial"/>
                <a:cs typeface="Arial"/>
              </a:rPr>
              <a:t>Contact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with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overhead </a:t>
            </a:r>
            <a:r>
              <a:rPr sz="2800" dirty="0">
                <a:latin typeface="Arial"/>
                <a:cs typeface="Arial"/>
              </a:rPr>
              <a:t>power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lines</a:t>
            </a:r>
            <a:endParaRPr sz="2800">
              <a:latin typeface="Arial"/>
              <a:cs typeface="Arial"/>
            </a:endParaRPr>
          </a:p>
          <a:p>
            <a:pPr marL="1060450" marR="454659" indent="-286385">
              <a:lnSpc>
                <a:spcPct val="100000"/>
              </a:lnSpc>
              <a:spcBef>
                <a:spcPts val="1989"/>
              </a:spcBef>
              <a:buChar char="•"/>
              <a:tabLst>
                <a:tab pos="1060450" algn="l"/>
              </a:tabLst>
            </a:pPr>
            <a:r>
              <a:rPr sz="2800" dirty="0">
                <a:latin typeface="Arial"/>
                <a:cs typeface="Arial"/>
              </a:rPr>
              <a:t>Improperly</a:t>
            </a:r>
            <a:r>
              <a:rPr sz="2800" spc="-114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maintained </a:t>
            </a:r>
            <a:r>
              <a:rPr sz="2800" dirty="0">
                <a:latin typeface="Arial"/>
                <a:cs typeface="Arial"/>
              </a:rPr>
              <a:t>cords</a:t>
            </a:r>
            <a:r>
              <a:rPr sz="2800" spc="-9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and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power</a:t>
            </a:r>
            <a:r>
              <a:rPr sz="2800" spc="-3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tools</a:t>
            </a:r>
            <a:endParaRPr sz="2800">
              <a:latin typeface="Arial"/>
              <a:cs typeface="Arial"/>
            </a:endParaRPr>
          </a:p>
          <a:p>
            <a:pPr marL="1061085" indent="-286385">
              <a:lnSpc>
                <a:spcPct val="100000"/>
              </a:lnSpc>
              <a:spcBef>
                <a:spcPts val="1645"/>
              </a:spcBef>
              <a:buChar char="•"/>
              <a:tabLst>
                <a:tab pos="1061085" algn="l"/>
              </a:tabLst>
            </a:pPr>
            <a:r>
              <a:rPr sz="2800" dirty="0">
                <a:latin typeface="Arial"/>
                <a:cs typeface="Arial"/>
              </a:rPr>
              <a:t>Arc-</a:t>
            </a:r>
            <a:r>
              <a:rPr sz="2800" spc="-20" dirty="0">
                <a:latin typeface="Arial"/>
                <a:cs typeface="Arial"/>
              </a:rPr>
              <a:t>Flash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5255">
              <a:lnSpc>
                <a:spcPts val="1639"/>
              </a:lnSpc>
            </a:pPr>
            <a:fld id="{81D60167-4931-47E6-BA6A-407CBD079E47}" type="slidenum">
              <a:rPr spc="-50" dirty="0"/>
              <a:t>3</a:t>
            </a:fld>
            <a:endParaRPr spc="-5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30167" y="704088"/>
            <a:ext cx="1847087" cy="12344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964940" y="855980"/>
            <a:ext cx="114173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25" dirty="0">
                <a:solidFill>
                  <a:srgbClr val="FF0000"/>
                </a:solidFill>
                <a:latin typeface="Arial"/>
                <a:cs typeface="Arial"/>
              </a:rPr>
              <a:t>YES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50975" y="1706879"/>
            <a:ext cx="7736205" cy="4846320"/>
            <a:chOff x="950975" y="1706879"/>
            <a:chExt cx="7736205" cy="4846320"/>
          </a:xfrm>
        </p:grpSpPr>
        <p:pic>
          <p:nvPicPr>
            <p:cNvPr id="8" name="object 8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975" y="1706879"/>
              <a:ext cx="7242047" cy="484631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1951" y="3169919"/>
              <a:ext cx="2974847" cy="2206751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30</a:t>
            </a:fld>
            <a:endParaRPr spc="-25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87588" y="6275197"/>
            <a:ext cx="22097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25" dirty="0">
                <a:latin typeface="Arial"/>
                <a:cs typeface="Arial"/>
              </a:rPr>
              <a:t>31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057400"/>
            <a:ext cx="2980943" cy="393496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07340" y="1011427"/>
            <a:ext cx="7218045" cy="1000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3200" b="1" dirty="0">
                <a:latin typeface="Franklin Gothic Heavy"/>
                <a:cs typeface="Franklin Gothic Heavy"/>
              </a:rPr>
              <a:t>What</a:t>
            </a:r>
            <a:r>
              <a:rPr sz="3200" b="1" spc="-110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Should</a:t>
            </a:r>
            <a:r>
              <a:rPr sz="3200" b="1" spc="-80" dirty="0">
                <a:latin typeface="Franklin Gothic Heavy"/>
                <a:cs typeface="Franklin Gothic Heavy"/>
              </a:rPr>
              <a:t> </a:t>
            </a:r>
            <a:r>
              <a:rPr sz="3200" b="1" spc="-20" dirty="0">
                <a:latin typeface="Franklin Gothic Heavy"/>
                <a:cs typeface="Franklin Gothic Heavy"/>
              </a:rPr>
              <a:t>You</a:t>
            </a:r>
            <a:r>
              <a:rPr sz="3200" b="1" spc="-100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Do</a:t>
            </a:r>
            <a:r>
              <a:rPr sz="3200" b="1" spc="-80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If</a:t>
            </a:r>
            <a:r>
              <a:rPr sz="3200" b="1" spc="-80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Someone</a:t>
            </a:r>
            <a:r>
              <a:rPr sz="3200" b="1" spc="-80" dirty="0">
                <a:latin typeface="Franklin Gothic Heavy"/>
                <a:cs typeface="Franklin Gothic Heavy"/>
              </a:rPr>
              <a:t> </a:t>
            </a:r>
            <a:r>
              <a:rPr sz="3200" b="1" spc="-20" dirty="0">
                <a:latin typeface="Franklin Gothic Heavy"/>
                <a:cs typeface="Franklin Gothic Heavy"/>
              </a:rPr>
              <a:t>Does </a:t>
            </a:r>
            <a:r>
              <a:rPr sz="3200" b="1" dirty="0">
                <a:latin typeface="Franklin Gothic Heavy"/>
                <a:cs typeface="Franklin Gothic Heavy"/>
              </a:rPr>
              <a:t>Gets</a:t>
            </a:r>
            <a:r>
              <a:rPr sz="3200" b="1" spc="-60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Shocked?</a:t>
            </a:r>
            <a:endParaRPr sz="3200">
              <a:latin typeface="Franklin Gothic Heavy"/>
              <a:cs typeface="Franklin Gothic Heavy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4015" y="1973560"/>
            <a:ext cx="5034915" cy="4674870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476884" indent="-454659" algn="just">
              <a:lnSpc>
                <a:spcPct val="100000"/>
              </a:lnSpc>
              <a:spcBef>
                <a:spcPts val="785"/>
              </a:spcBef>
              <a:buFont typeface="Arial"/>
              <a:buChar char="•"/>
              <a:tabLst>
                <a:tab pos="476884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If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possible,</a:t>
            </a:r>
            <a:r>
              <a:rPr sz="2400" spc="1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turn</a:t>
            </a:r>
            <a:r>
              <a:rPr sz="2400" spc="-1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off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power.</a:t>
            </a:r>
            <a:endParaRPr sz="2400">
              <a:latin typeface="Franklin Gothic Medium"/>
              <a:cs typeface="Franklin Gothic Medium"/>
            </a:endParaRPr>
          </a:p>
          <a:p>
            <a:pPr marL="476884" marR="5080" indent="-454659" algn="just">
              <a:lnSpc>
                <a:spcPct val="100000"/>
              </a:lnSpc>
              <a:spcBef>
                <a:spcPts val="690"/>
              </a:spcBef>
              <a:buFont typeface="Arial"/>
              <a:buChar char="•"/>
              <a:tabLst>
                <a:tab pos="479425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Have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someone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call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911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get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an 	</a:t>
            </a:r>
            <a:r>
              <a:rPr sz="2400" dirty="0">
                <a:latin typeface="Franklin Gothic Medium"/>
                <a:cs typeface="Franklin Gothic Medium"/>
              </a:rPr>
              <a:t>AED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if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available</a:t>
            </a:r>
            <a:endParaRPr sz="2400">
              <a:latin typeface="Franklin Gothic Medium"/>
              <a:cs typeface="Franklin Gothic Medium"/>
            </a:endParaRPr>
          </a:p>
          <a:p>
            <a:pPr marL="467359" marR="31115" indent="-454659" algn="just">
              <a:lnSpc>
                <a:spcPct val="100000"/>
              </a:lnSpc>
              <a:spcBef>
                <a:spcPts val="195"/>
              </a:spcBef>
              <a:buFont typeface="Arial"/>
              <a:buChar char="•"/>
              <a:tabLst>
                <a:tab pos="46990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Do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not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touch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worker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in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contact 	</a:t>
            </a:r>
            <a:r>
              <a:rPr sz="2400" dirty="0">
                <a:latin typeface="Franklin Gothic Medium"/>
                <a:cs typeface="Franklin Gothic Medium"/>
              </a:rPr>
              <a:t>with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live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electric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current.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You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could 	</a:t>
            </a:r>
            <a:r>
              <a:rPr sz="2400" dirty="0">
                <a:latin typeface="Franklin Gothic Medium"/>
                <a:cs typeface="Franklin Gothic Medium"/>
              </a:rPr>
              <a:t>get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shocked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become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second 	victim</a:t>
            </a:r>
            <a:endParaRPr sz="2400">
              <a:latin typeface="Franklin Gothic Medium"/>
              <a:cs typeface="Franklin Gothic Medium"/>
            </a:endParaRPr>
          </a:p>
          <a:p>
            <a:pPr marL="476884" indent="-454659" algn="just">
              <a:lnSpc>
                <a:spcPts val="2730"/>
              </a:lnSpc>
              <a:buFont typeface="Arial"/>
              <a:buChar char="•"/>
              <a:tabLst>
                <a:tab pos="476884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Use</a:t>
            </a:r>
            <a:r>
              <a:rPr sz="2400" spc="-10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nonconductive</a:t>
            </a:r>
            <a:r>
              <a:rPr sz="2400" spc="-10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material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to</a:t>
            </a:r>
            <a:endParaRPr sz="2400">
              <a:latin typeface="Franklin Gothic Medium"/>
              <a:cs typeface="Franklin Gothic Medium"/>
            </a:endParaRPr>
          </a:p>
          <a:p>
            <a:pPr marL="479425" marR="29845" algn="just">
              <a:lnSpc>
                <a:spcPct val="100000"/>
              </a:lnSpc>
            </a:pPr>
            <a:r>
              <a:rPr sz="2400" dirty="0">
                <a:latin typeface="Franklin Gothic Medium"/>
                <a:cs typeface="Franklin Gothic Medium"/>
              </a:rPr>
              <a:t>remove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person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from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power </a:t>
            </a:r>
            <a:r>
              <a:rPr sz="2400" dirty="0">
                <a:latin typeface="Franklin Gothic Medium"/>
                <a:cs typeface="Franklin Gothic Medium"/>
              </a:rPr>
              <a:t>source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(a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board,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rope,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etc.)</a:t>
            </a:r>
            <a:endParaRPr sz="2400">
              <a:latin typeface="Franklin Gothic Medium"/>
              <a:cs typeface="Franklin Gothic Medium"/>
            </a:endParaRPr>
          </a:p>
          <a:p>
            <a:pPr marL="476884" marR="768985" indent="-454659" algn="just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479425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When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scene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is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safe,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start 	</a:t>
            </a:r>
            <a:r>
              <a:rPr sz="2400" dirty="0">
                <a:latin typeface="Franklin Gothic Medium"/>
                <a:cs typeface="Franklin Gothic Medium"/>
              </a:rPr>
              <a:t>CPR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or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other</a:t>
            </a:r>
            <a:r>
              <a:rPr sz="2400" spc="-1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first </a:t>
            </a:r>
            <a:r>
              <a:rPr sz="2400" spc="-20" dirty="0">
                <a:latin typeface="Franklin Gothic Medium"/>
                <a:cs typeface="Franklin Gothic Medium"/>
              </a:rPr>
              <a:t>aid.</a:t>
            </a:r>
            <a:endParaRPr sz="24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387588" y="6275197"/>
            <a:ext cx="22097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25" dirty="0">
                <a:latin typeface="Arial"/>
                <a:cs typeface="Arial"/>
              </a:rPr>
              <a:t>32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140" y="5848603"/>
            <a:ext cx="426466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INSPECTION </a:t>
            </a:r>
            <a:r>
              <a:rPr sz="1800" spc="-25" dirty="0">
                <a:latin typeface="Arial"/>
                <a:cs typeface="Arial"/>
              </a:rPr>
              <a:t>RESULTS: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result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its </a:t>
            </a:r>
            <a:r>
              <a:rPr sz="1800" dirty="0">
                <a:latin typeface="Arial"/>
                <a:cs typeface="Arial"/>
              </a:rPr>
              <a:t>investigation,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OSHA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issued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citations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for </a:t>
            </a:r>
            <a:r>
              <a:rPr sz="1800" dirty="0">
                <a:latin typeface="Arial"/>
                <a:cs typeface="Arial"/>
              </a:rPr>
              <a:t>violations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construction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standards.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1140" y="376548"/>
            <a:ext cx="5046980" cy="5223510"/>
          </a:xfrm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24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L="88900">
              <a:lnSpc>
                <a:spcPct val="100000"/>
              </a:lnSpc>
              <a:spcBef>
                <a:spcPts val="2070"/>
              </a:spcBef>
            </a:pPr>
            <a:r>
              <a:rPr sz="3600" b="1" dirty="0">
                <a:latin typeface="Arial"/>
                <a:cs typeface="Arial"/>
              </a:rPr>
              <a:t>Accident</a:t>
            </a:r>
            <a:r>
              <a:rPr sz="3600" b="1" spc="-90" dirty="0">
                <a:latin typeface="Arial"/>
                <a:cs typeface="Arial"/>
              </a:rPr>
              <a:t> </a:t>
            </a:r>
            <a:r>
              <a:rPr sz="3600" b="1" spc="-10" dirty="0">
                <a:latin typeface="Arial"/>
                <a:cs typeface="Arial"/>
              </a:rPr>
              <a:t>Report:</a:t>
            </a:r>
            <a:endParaRPr sz="3600">
              <a:latin typeface="Arial"/>
              <a:cs typeface="Arial"/>
            </a:endParaRPr>
          </a:p>
          <a:p>
            <a:pPr marL="12700" marR="151765">
              <a:lnSpc>
                <a:spcPct val="100000"/>
              </a:lnSpc>
              <a:spcBef>
                <a:spcPts val="2915"/>
              </a:spcBef>
            </a:pPr>
            <a:r>
              <a:rPr sz="1800" dirty="0">
                <a:latin typeface="Arial"/>
                <a:cs typeface="Arial"/>
              </a:rPr>
              <a:t>One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employee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was</a:t>
            </a:r>
            <a:r>
              <a:rPr sz="1800" spc="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climbing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metal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ladder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to </a:t>
            </a:r>
            <a:r>
              <a:rPr sz="1800" dirty="0">
                <a:latin typeface="Arial"/>
                <a:cs typeface="Arial"/>
              </a:rPr>
              <a:t>hand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electric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drill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journeyman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installer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scaffold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about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five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feet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above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him.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When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victim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reached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third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rung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from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the</a:t>
            </a:r>
            <a:r>
              <a:rPr sz="1800" dirty="0">
                <a:latin typeface="Arial"/>
                <a:cs typeface="Arial"/>
              </a:rPr>
              <a:t> bottom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0" dirty="0">
                <a:latin typeface="Arial"/>
                <a:cs typeface="Arial"/>
              </a:rPr>
              <a:t> ladder,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received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</a:t>
            </a:r>
            <a:r>
              <a:rPr sz="1800" spc="-10" dirty="0">
                <a:latin typeface="Arial"/>
                <a:cs typeface="Arial"/>
              </a:rPr>
              <a:t> electric </a:t>
            </a:r>
            <a:r>
              <a:rPr sz="1800" dirty="0">
                <a:latin typeface="Arial"/>
                <a:cs typeface="Arial"/>
              </a:rPr>
              <a:t>shock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that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killed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him.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investigation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revealed </a:t>
            </a:r>
            <a:r>
              <a:rPr sz="1800" dirty="0">
                <a:latin typeface="Arial"/>
                <a:cs typeface="Arial"/>
              </a:rPr>
              <a:t>that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extension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cord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had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missing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grounding </a:t>
            </a:r>
            <a:r>
              <a:rPr sz="1800" dirty="0">
                <a:latin typeface="Arial"/>
                <a:cs typeface="Arial"/>
              </a:rPr>
              <a:t>prong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that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conductor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 the </a:t>
            </a:r>
            <a:r>
              <a:rPr sz="1800" spc="-10" dirty="0">
                <a:latin typeface="Arial"/>
                <a:cs typeface="Arial"/>
              </a:rPr>
              <a:t>green </a:t>
            </a:r>
            <a:r>
              <a:rPr sz="1800" dirty="0">
                <a:latin typeface="Arial"/>
                <a:cs typeface="Arial"/>
              </a:rPr>
              <a:t>grounding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wire</a:t>
            </a:r>
            <a:r>
              <a:rPr sz="1800" spc="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was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making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intermittent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contact </a:t>
            </a:r>
            <a:r>
              <a:rPr sz="1800" dirty="0">
                <a:latin typeface="Arial"/>
                <a:cs typeface="Arial"/>
              </a:rPr>
              <a:t>with 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energizing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black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wire </a:t>
            </a:r>
            <a:r>
              <a:rPr sz="1800" spc="-10" dirty="0">
                <a:latin typeface="Arial"/>
                <a:cs typeface="Arial"/>
              </a:rPr>
              <a:t>thereby </a:t>
            </a:r>
            <a:r>
              <a:rPr sz="1800" dirty="0">
                <a:latin typeface="Arial"/>
                <a:cs typeface="Arial"/>
              </a:rPr>
              <a:t>energizing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entire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length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grounding </a:t>
            </a:r>
            <a:r>
              <a:rPr sz="1800" dirty="0">
                <a:latin typeface="Arial"/>
                <a:cs typeface="Arial"/>
              </a:rPr>
              <a:t>wire and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drill's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frame.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drill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was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not </a:t>
            </a:r>
            <a:r>
              <a:rPr sz="1800" dirty="0">
                <a:latin typeface="Arial"/>
                <a:cs typeface="Arial"/>
              </a:rPr>
              <a:t>double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insulated.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44" y="2057400"/>
            <a:ext cx="3285743" cy="396239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387588" y="6275197"/>
            <a:ext cx="22097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25" dirty="0">
                <a:latin typeface="Arial"/>
                <a:cs typeface="Arial"/>
              </a:rPr>
              <a:t>33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461676"/>
            <a:ext cx="8402320" cy="525018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8905" algn="ctr">
              <a:lnSpc>
                <a:spcPct val="100000"/>
              </a:lnSpc>
              <a:spcBef>
                <a:spcPts val="565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L="123825" algn="ctr">
              <a:lnSpc>
                <a:spcPct val="100000"/>
              </a:lnSpc>
              <a:spcBef>
                <a:spcPts val="860"/>
              </a:spcBef>
            </a:pPr>
            <a:r>
              <a:rPr sz="3600" b="1" spc="-10" dirty="0">
                <a:latin typeface="Franklin Gothic Heavy"/>
                <a:cs typeface="Franklin Gothic Heavy"/>
              </a:rPr>
              <a:t>Lockout/Tagout</a:t>
            </a:r>
            <a:endParaRPr sz="3600">
              <a:latin typeface="Franklin Gothic Heavy"/>
              <a:cs typeface="Franklin Gothic Heavy"/>
            </a:endParaRPr>
          </a:p>
          <a:p>
            <a:pPr marL="356870" indent="-344170">
              <a:lnSpc>
                <a:spcPct val="100000"/>
              </a:lnSpc>
              <a:spcBef>
                <a:spcPts val="2840"/>
              </a:spcBef>
              <a:buFont typeface="Arial"/>
              <a:buChar char="•"/>
              <a:tabLst>
                <a:tab pos="356870" algn="l"/>
              </a:tabLst>
            </a:pPr>
            <a:r>
              <a:rPr sz="2800" dirty="0">
                <a:latin typeface="Franklin Gothic Medium"/>
                <a:cs typeface="Franklin Gothic Medium"/>
              </a:rPr>
              <a:t>§</a:t>
            </a:r>
            <a:r>
              <a:rPr sz="2800" spc="-30" dirty="0">
                <a:latin typeface="Franklin Gothic Medium"/>
                <a:cs typeface="Franklin Gothic Medium"/>
              </a:rPr>
              <a:t> </a:t>
            </a:r>
            <a:r>
              <a:rPr sz="2800" spc="-10" dirty="0">
                <a:latin typeface="Franklin Gothic Medium"/>
                <a:cs typeface="Franklin Gothic Medium"/>
              </a:rPr>
              <a:t>1926.416</a:t>
            </a:r>
            <a:r>
              <a:rPr sz="2800" spc="-8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General</a:t>
            </a:r>
            <a:r>
              <a:rPr sz="2800" spc="-80" dirty="0">
                <a:latin typeface="Franklin Gothic Medium"/>
                <a:cs typeface="Franklin Gothic Medium"/>
              </a:rPr>
              <a:t> </a:t>
            </a:r>
            <a:r>
              <a:rPr sz="2800" spc="-10" dirty="0">
                <a:latin typeface="Franklin Gothic Medium"/>
                <a:cs typeface="Franklin Gothic Medium"/>
              </a:rPr>
              <a:t>requirements.</a:t>
            </a:r>
            <a:endParaRPr sz="2800">
              <a:latin typeface="Franklin Gothic Medium"/>
              <a:cs typeface="Franklin Gothic Medium"/>
            </a:endParaRPr>
          </a:p>
          <a:p>
            <a:pPr marL="356870" marR="5080" indent="-344805">
              <a:lnSpc>
                <a:spcPct val="100000"/>
              </a:lnSpc>
              <a:buFont typeface="Arial"/>
              <a:buChar char="•"/>
              <a:tabLst>
                <a:tab pos="356870" algn="l"/>
              </a:tabLst>
            </a:pPr>
            <a:r>
              <a:rPr sz="2800" dirty="0">
                <a:latin typeface="Franklin Gothic Medium"/>
                <a:cs typeface="Franklin Gothic Medium"/>
              </a:rPr>
              <a:t>(a)</a:t>
            </a:r>
            <a:r>
              <a:rPr sz="2800" spc="-20" dirty="0">
                <a:latin typeface="Franklin Gothic Medium"/>
                <a:cs typeface="Franklin Gothic Medium"/>
              </a:rPr>
              <a:t> </a:t>
            </a:r>
            <a:r>
              <a:rPr sz="2800" i="1" dirty="0">
                <a:latin typeface="Franklin Gothic Medium"/>
                <a:cs typeface="Franklin Gothic Medium"/>
              </a:rPr>
              <a:t>Protection</a:t>
            </a:r>
            <a:r>
              <a:rPr sz="2800" i="1" spc="-50" dirty="0">
                <a:latin typeface="Franklin Gothic Medium"/>
                <a:cs typeface="Franklin Gothic Medium"/>
              </a:rPr>
              <a:t> </a:t>
            </a:r>
            <a:r>
              <a:rPr sz="2800" i="1" dirty="0">
                <a:latin typeface="Franklin Gothic Medium"/>
                <a:cs typeface="Franklin Gothic Medium"/>
              </a:rPr>
              <a:t>of</a:t>
            </a:r>
            <a:r>
              <a:rPr sz="2800" i="1" spc="-35" dirty="0">
                <a:latin typeface="Franklin Gothic Medium"/>
                <a:cs typeface="Franklin Gothic Medium"/>
              </a:rPr>
              <a:t> </a:t>
            </a:r>
            <a:r>
              <a:rPr sz="2800" i="1" spc="-20" dirty="0">
                <a:latin typeface="Franklin Gothic Medium"/>
                <a:cs typeface="Franklin Gothic Medium"/>
              </a:rPr>
              <a:t>employees</a:t>
            </a:r>
            <a:r>
              <a:rPr sz="2800" spc="-20" dirty="0">
                <a:latin typeface="Franklin Gothic Medium"/>
                <a:cs typeface="Franklin Gothic Medium"/>
              </a:rPr>
              <a:t>—</a:t>
            </a:r>
            <a:r>
              <a:rPr sz="2800" dirty="0">
                <a:latin typeface="Franklin Gothic Medium"/>
                <a:cs typeface="Franklin Gothic Medium"/>
              </a:rPr>
              <a:t>(1)</a:t>
            </a:r>
            <a:r>
              <a:rPr sz="2800" spc="-7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No</a:t>
            </a:r>
            <a:r>
              <a:rPr sz="2800" spc="-60" dirty="0">
                <a:latin typeface="Franklin Gothic Medium"/>
                <a:cs typeface="Franklin Gothic Medium"/>
              </a:rPr>
              <a:t> </a:t>
            </a:r>
            <a:r>
              <a:rPr sz="2800" spc="-10" dirty="0">
                <a:latin typeface="Franklin Gothic Medium"/>
                <a:cs typeface="Franklin Gothic Medium"/>
              </a:rPr>
              <a:t>employer</a:t>
            </a:r>
            <a:r>
              <a:rPr sz="2800" spc="-75" dirty="0">
                <a:latin typeface="Franklin Gothic Medium"/>
                <a:cs typeface="Franklin Gothic Medium"/>
              </a:rPr>
              <a:t> </a:t>
            </a:r>
            <a:r>
              <a:rPr sz="2800" spc="-10" dirty="0">
                <a:latin typeface="Franklin Gothic Medium"/>
                <a:cs typeface="Franklin Gothic Medium"/>
              </a:rPr>
              <a:t>shall </a:t>
            </a:r>
            <a:r>
              <a:rPr sz="2800" dirty="0">
                <a:latin typeface="Franklin Gothic Medium"/>
                <a:cs typeface="Franklin Gothic Medium"/>
              </a:rPr>
              <a:t>permit</a:t>
            </a:r>
            <a:r>
              <a:rPr sz="2800" spc="-7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an</a:t>
            </a:r>
            <a:r>
              <a:rPr sz="2800" spc="-15" dirty="0">
                <a:latin typeface="Franklin Gothic Medium"/>
                <a:cs typeface="Franklin Gothic Medium"/>
              </a:rPr>
              <a:t> </a:t>
            </a:r>
            <a:r>
              <a:rPr sz="2800" spc="-10" dirty="0">
                <a:latin typeface="Franklin Gothic Medium"/>
                <a:cs typeface="Franklin Gothic Medium"/>
              </a:rPr>
              <a:t>employee</a:t>
            </a:r>
            <a:r>
              <a:rPr sz="2800" spc="-9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to</a:t>
            </a:r>
            <a:r>
              <a:rPr sz="2800" spc="-5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work</a:t>
            </a:r>
            <a:r>
              <a:rPr sz="2800" spc="-6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in</a:t>
            </a:r>
            <a:r>
              <a:rPr sz="2800" spc="-4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such</a:t>
            </a:r>
            <a:r>
              <a:rPr sz="2800" spc="-6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proximity</a:t>
            </a:r>
            <a:r>
              <a:rPr sz="2800" spc="-9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to</a:t>
            </a:r>
            <a:r>
              <a:rPr sz="2800" spc="-60" dirty="0">
                <a:latin typeface="Franklin Gothic Medium"/>
                <a:cs typeface="Franklin Gothic Medium"/>
              </a:rPr>
              <a:t> </a:t>
            </a:r>
            <a:r>
              <a:rPr sz="2800" spc="-25" dirty="0">
                <a:latin typeface="Franklin Gothic Medium"/>
                <a:cs typeface="Franklin Gothic Medium"/>
              </a:rPr>
              <a:t>any </a:t>
            </a:r>
            <a:r>
              <a:rPr sz="2800" dirty="0">
                <a:latin typeface="Franklin Gothic Medium"/>
                <a:cs typeface="Franklin Gothic Medium"/>
              </a:rPr>
              <a:t>part</a:t>
            </a:r>
            <a:r>
              <a:rPr sz="2800" spc="-1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of</a:t>
            </a:r>
            <a:r>
              <a:rPr sz="2800" spc="-4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an</a:t>
            </a:r>
            <a:r>
              <a:rPr sz="2800" spc="-2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electric</a:t>
            </a:r>
            <a:r>
              <a:rPr sz="2800" spc="-7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power</a:t>
            </a:r>
            <a:r>
              <a:rPr sz="2800" spc="-4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circuit</a:t>
            </a:r>
            <a:r>
              <a:rPr sz="2800" spc="-8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that</a:t>
            </a:r>
            <a:r>
              <a:rPr sz="2800" spc="-3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the</a:t>
            </a:r>
            <a:r>
              <a:rPr sz="2800" spc="-25" dirty="0">
                <a:latin typeface="Franklin Gothic Medium"/>
                <a:cs typeface="Franklin Gothic Medium"/>
              </a:rPr>
              <a:t> </a:t>
            </a:r>
            <a:r>
              <a:rPr sz="2800" spc="-10" dirty="0">
                <a:latin typeface="Franklin Gothic Medium"/>
                <a:cs typeface="Franklin Gothic Medium"/>
              </a:rPr>
              <a:t>employee </a:t>
            </a:r>
            <a:r>
              <a:rPr sz="2800" dirty="0">
                <a:latin typeface="Franklin Gothic Medium"/>
                <a:cs typeface="Franklin Gothic Medium"/>
              </a:rPr>
              <a:t>could</a:t>
            </a:r>
            <a:r>
              <a:rPr sz="2800" spc="-6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contact</a:t>
            </a:r>
            <a:r>
              <a:rPr sz="2800" spc="-8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the</a:t>
            </a:r>
            <a:r>
              <a:rPr sz="2800" spc="-2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electric</a:t>
            </a:r>
            <a:r>
              <a:rPr sz="2800" spc="-7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power</a:t>
            </a:r>
            <a:r>
              <a:rPr sz="2800" spc="-6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circuit</a:t>
            </a:r>
            <a:r>
              <a:rPr sz="2800" spc="-5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in</a:t>
            </a:r>
            <a:r>
              <a:rPr sz="2800" spc="-2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the</a:t>
            </a:r>
            <a:r>
              <a:rPr sz="2800" spc="-50" dirty="0">
                <a:latin typeface="Franklin Gothic Medium"/>
                <a:cs typeface="Franklin Gothic Medium"/>
              </a:rPr>
              <a:t> </a:t>
            </a:r>
            <a:r>
              <a:rPr sz="2800" spc="-10" dirty="0">
                <a:latin typeface="Franklin Gothic Medium"/>
                <a:cs typeface="Franklin Gothic Medium"/>
              </a:rPr>
              <a:t>course </a:t>
            </a:r>
            <a:r>
              <a:rPr sz="2800" dirty="0">
                <a:latin typeface="Franklin Gothic Medium"/>
                <a:cs typeface="Franklin Gothic Medium"/>
              </a:rPr>
              <a:t>of</a:t>
            </a:r>
            <a:r>
              <a:rPr sz="2800" spc="-3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work,</a:t>
            </a:r>
            <a:r>
              <a:rPr sz="2800" spc="-6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unless</a:t>
            </a:r>
            <a:r>
              <a:rPr sz="2800" spc="-3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the</a:t>
            </a:r>
            <a:r>
              <a:rPr sz="2800" spc="-40" dirty="0">
                <a:latin typeface="Franklin Gothic Medium"/>
                <a:cs typeface="Franklin Gothic Medium"/>
              </a:rPr>
              <a:t> </a:t>
            </a:r>
            <a:r>
              <a:rPr sz="2800" spc="-10" dirty="0">
                <a:latin typeface="Franklin Gothic Medium"/>
                <a:cs typeface="Franklin Gothic Medium"/>
              </a:rPr>
              <a:t>employee</a:t>
            </a:r>
            <a:r>
              <a:rPr sz="2800" spc="-9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is</a:t>
            </a:r>
            <a:r>
              <a:rPr sz="2800" spc="-35" dirty="0">
                <a:latin typeface="Franklin Gothic Medium"/>
                <a:cs typeface="Franklin Gothic Medium"/>
              </a:rPr>
              <a:t> </a:t>
            </a:r>
            <a:r>
              <a:rPr sz="2800" spc="-10" dirty="0">
                <a:latin typeface="Franklin Gothic Medium"/>
                <a:cs typeface="Franklin Gothic Medium"/>
              </a:rPr>
              <a:t>protected</a:t>
            </a:r>
            <a:r>
              <a:rPr sz="2800" spc="-50" dirty="0">
                <a:latin typeface="Franklin Gothic Medium"/>
                <a:cs typeface="Franklin Gothic Medium"/>
              </a:rPr>
              <a:t> </a:t>
            </a:r>
            <a:r>
              <a:rPr sz="2800" spc="-10" dirty="0">
                <a:latin typeface="Franklin Gothic Medium"/>
                <a:cs typeface="Franklin Gothic Medium"/>
              </a:rPr>
              <a:t>against </a:t>
            </a:r>
            <a:r>
              <a:rPr sz="2800" dirty="0">
                <a:latin typeface="Franklin Gothic Medium"/>
                <a:cs typeface="Franklin Gothic Medium"/>
              </a:rPr>
              <a:t>electric</a:t>
            </a:r>
            <a:r>
              <a:rPr sz="2800" spc="-8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shock</a:t>
            </a:r>
            <a:r>
              <a:rPr sz="2800" spc="-7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by</a:t>
            </a:r>
            <a:r>
              <a:rPr sz="2800" spc="-1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deenergizing</a:t>
            </a:r>
            <a:r>
              <a:rPr sz="2800" spc="-8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the</a:t>
            </a:r>
            <a:r>
              <a:rPr sz="2800" spc="-2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circuit</a:t>
            </a:r>
            <a:r>
              <a:rPr sz="2800" spc="-85" dirty="0">
                <a:latin typeface="Franklin Gothic Medium"/>
                <a:cs typeface="Franklin Gothic Medium"/>
              </a:rPr>
              <a:t> </a:t>
            </a:r>
            <a:r>
              <a:rPr sz="2800" spc="-25" dirty="0">
                <a:latin typeface="Franklin Gothic Medium"/>
                <a:cs typeface="Franklin Gothic Medium"/>
              </a:rPr>
              <a:t>and </a:t>
            </a:r>
            <a:r>
              <a:rPr sz="2800" dirty="0">
                <a:latin typeface="Franklin Gothic Medium"/>
                <a:cs typeface="Franklin Gothic Medium"/>
              </a:rPr>
              <a:t>grounding</a:t>
            </a:r>
            <a:r>
              <a:rPr sz="2800" spc="-6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it</a:t>
            </a:r>
            <a:r>
              <a:rPr sz="2800" spc="-5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or</a:t>
            </a:r>
            <a:r>
              <a:rPr sz="2800" spc="-2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by</a:t>
            </a:r>
            <a:r>
              <a:rPr sz="2800" spc="-4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guarding</a:t>
            </a:r>
            <a:r>
              <a:rPr sz="2800" spc="-6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it</a:t>
            </a:r>
            <a:r>
              <a:rPr sz="2800" spc="-4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effectively</a:t>
            </a:r>
            <a:r>
              <a:rPr sz="2800" spc="-6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by</a:t>
            </a:r>
            <a:r>
              <a:rPr sz="2800" spc="-45" dirty="0">
                <a:latin typeface="Franklin Gothic Medium"/>
                <a:cs typeface="Franklin Gothic Medium"/>
              </a:rPr>
              <a:t> </a:t>
            </a:r>
            <a:r>
              <a:rPr sz="2800" spc="-10" dirty="0">
                <a:latin typeface="Franklin Gothic Medium"/>
                <a:cs typeface="Franklin Gothic Medium"/>
              </a:rPr>
              <a:t>insulation </a:t>
            </a:r>
            <a:r>
              <a:rPr sz="2800" dirty="0">
                <a:latin typeface="Franklin Gothic Medium"/>
                <a:cs typeface="Franklin Gothic Medium"/>
              </a:rPr>
              <a:t>or</a:t>
            </a:r>
            <a:r>
              <a:rPr sz="2800" spc="-4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other</a:t>
            </a:r>
            <a:r>
              <a:rPr sz="2800" spc="-45" dirty="0">
                <a:latin typeface="Franklin Gothic Medium"/>
                <a:cs typeface="Franklin Gothic Medium"/>
              </a:rPr>
              <a:t> </a:t>
            </a:r>
            <a:r>
              <a:rPr sz="2800" spc="-10" dirty="0">
                <a:latin typeface="Franklin Gothic Medium"/>
                <a:cs typeface="Franklin Gothic Medium"/>
              </a:rPr>
              <a:t>means.</a:t>
            </a:r>
            <a:endParaRPr sz="28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387588" y="6275197"/>
            <a:ext cx="22097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25" dirty="0">
                <a:latin typeface="Arial"/>
                <a:cs typeface="Arial"/>
              </a:rPr>
              <a:t>34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3541" y="5186834"/>
            <a:ext cx="4365625" cy="1243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69900" marR="5080" indent="-457200">
              <a:lnSpc>
                <a:spcPct val="100000"/>
              </a:lnSpc>
              <a:spcBef>
                <a:spcPts val="90"/>
              </a:spcBef>
              <a:buFont typeface="Arial"/>
              <a:buChar char="•"/>
              <a:tabLst>
                <a:tab pos="469900" algn="l"/>
              </a:tabLst>
            </a:pPr>
            <a:r>
              <a:rPr sz="2000" dirty="0">
                <a:latin typeface="Franklin Gothic Medium"/>
                <a:cs typeface="Franklin Gothic Medium"/>
              </a:rPr>
              <a:t>Once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problem</a:t>
            </a:r>
            <a:r>
              <a:rPr sz="2000" spc="-8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is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identified,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spc="-20" dirty="0">
                <a:latin typeface="Franklin Gothic Medium"/>
                <a:cs typeface="Franklin Gothic Medium"/>
              </a:rPr>
              <a:t>shut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power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off,</a:t>
            </a:r>
            <a:r>
              <a:rPr sz="2000" spc="-1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then</a:t>
            </a:r>
            <a:r>
              <a:rPr sz="2000" spc="-1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lock</a:t>
            </a:r>
            <a:r>
              <a:rPr sz="2000" spc="-1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out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and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spc="-25" dirty="0">
                <a:latin typeface="Franklin Gothic Medium"/>
                <a:cs typeface="Franklin Gothic Medium"/>
              </a:rPr>
              <a:t>tag </a:t>
            </a:r>
            <a:r>
              <a:rPr sz="2000" dirty="0">
                <a:latin typeface="Franklin Gothic Medium"/>
                <a:cs typeface="Franklin Gothic Medium"/>
              </a:rPr>
              <a:t>out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conveyance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before </a:t>
            </a:r>
            <a:r>
              <a:rPr sz="2000" dirty="0">
                <a:latin typeface="Franklin Gothic Medium"/>
                <a:cs typeface="Franklin Gothic Medium"/>
              </a:rPr>
              <a:t>performing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repair.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3541" y="503840"/>
            <a:ext cx="8556625" cy="437959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R="169545" algn="ctr">
              <a:lnSpc>
                <a:spcPct val="100000"/>
              </a:lnSpc>
              <a:spcBef>
                <a:spcPts val="235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R="174625" algn="ctr">
              <a:lnSpc>
                <a:spcPct val="100000"/>
              </a:lnSpc>
              <a:spcBef>
                <a:spcPts val="260"/>
              </a:spcBef>
            </a:pPr>
            <a:r>
              <a:rPr sz="3600" b="1" spc="-10" dirty="0">
                <a:latin typeface="Franklin Gothic Heavy"/>
                <a:cs typeface="Franklin Gothic Heavy"/>
              </a:rPr>
              <a:t>Lockout/Tagout</a:t>
            </a:r>
            <a:endParaRPr sz="3600">
              <a:latin typeface="Franklin Gothic Heavy"/>
              <a:cs typeface="Franklin Gothic Heavy"/>
            </a:endParaRPr>
          </a:p>
          <a:p>
            <a:pPr marL="356870" marR="5080" indent="-344805">
              <a:lnSpc>
                <a:spcPct val="100000"/>
              </a:lnSpc>
              <a:spcBef>
                <a:spcPts val="530"/>
              </a:spcBef>
              <a:buFont typeface="Arial"/>
              <a:buChar char="•"/>
              <a:tabLst>
                <a:tab pos="356870" algn="l"/>
              </a:tabLst>
            </a:pPr>
            <a:r>
              <a:rPr sz="2000" dirty="0">
                <a:latin typeface="Franklin Gothic Medium"/>
                <a:cs typeface="Franklin Gothic Medium"/>
              </a:rPr>
              <a:t>When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work</a:t>
            </a:r>
            <a:r>
              <a:rPr sz="2000" spc="-7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is</a:t>
            </a:r>
            <a:r>
              <a:rPr sz="2000" spc="-1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performed</a:t>
            </a:r>
            <a:r>
              <a:rPr sz="2000" spc="-6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on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</a:t>
            </a:r>
            <a:r>
              <a:rPr sz="2000" spc="-6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conveyance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requiring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employees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to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place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spc="-25" dirty="0">
                <a:latin typeface="Franklin Gothic Medium"/>
                <a:cs typeface="Franklin Gothic Medium"/>
              </a:rPr>
              <a:t>any </a:t>
            </a:r>
            <a:r>
              <a:rPr sz="2000" dirty="0">
                <a:latin typeface="Franklin Gothic Medium"/>
                <a:cs typeface="Franklin Gothic Medium"/>
              </a:rPr>
              <a:t>part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of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their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body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within</a:t>
            </a:r>
            <a:r>
              <a:rPr sz="2000" spc="-1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range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of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energized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circuits,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pinch</a:t>
            </a:r>
            <a:r>
              <a:rPr sz="2000" spc="-1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points,</a:t>
            </a:r>
            <a:r>
              <a:rPr sz="2000" spc="-1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points</a:t>
            </a:r>
            <a:r>
              <a:rPr sz="2000" spc="-10" dirty="0">
                <a:latin typeface="Franklin Gothic Medium"/>
                <a:cs typeface="Franklin Gothic Medium"/>
              </a:rPr>
              <a:t> </a:t>
            </a:r>
            <a:r>
              <a:rPr sz="2000" spc="-25" dirty="0">
                <a:latin typeface="Franklin Gothic Medium"/>
                <a:cs typeface="Franklin Gothic Medium"/>
              </a:rPr>
              <a:t>of </a:t>
            </a:r>
            <a:r>
              <a:rPr sz="2000" dirty="0">
                <a:latin typeface="Franklin Gothic Medium"/>
                <a:cs typeface="Franklin Gothic Medium"/>
              </a:rPr>
              <a:t>operation,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rotating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or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oscillating</a:t>
            </a:r>
            <a:r>
              <a:rPr sz="2000" spc="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parts</a:t>
            </a:r>
            <a:r>
              <a:rPr sz="2000" spc="-8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or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where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operation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is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not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required,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conveyance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must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be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completely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de-</a:t>
            </a:r>
            <a:r>
              <a:rPr sz="2000" dirty="0">
                <a:latin typeface="Franklin Gothic Medium"/>
                <a:cs typeface="Franklin Gothic Medium"/>
              </a:rPr>
              <a:t>energized,</a:t>
            </a:r>
            <a:r>
              <a:rPr sz="2000" spc="-7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locked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out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and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tagged.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spc="-25" dirty="0">
                <a:latin typeface="Franklin Gothic Medium"/>
                <a:cs typeface="Franklin Gothic Medium"/>
              </a:rPr>
              <a:t>If </a:t>
            </a:r>
            <a:r>
              <a:rPr sz="2000" dirty="0">
                <a:latin typeface="Franklin Gothic Medium"/>
                <a:cs typeface="Franklin Gothic Medium"/>
              </a:rPr>
              <a:t>operation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is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required,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proper</a:t>
            </a:r>
            <a:r>
              <a:rPr sz="2000" spc="-7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protective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guards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or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insulation</a:t>
            </a:r>
            <a:r>
              <a:rPr sz="2000" spc="-1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must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be</a:t>
            </a:r>
            <a:r>
              <a:rPr sz="2000" spc="-25" dirty="0">
                <a:latin typeface="Franklin Gothic Medium"/>
                <a:cs typeface="Franklin Gothic Medium"/>
              </a:rPr>
              <a:t> in </a:t>
            </a:r>
            <a:r>
              <a:rPr sz="2000" spc="-10" dirty="0">
                <a:latin typeface="Franklin Gothic Medium"/>
                <a:cs typeface="Franklin Gothic Medium"/>
              </a:rPr>
              <a:t>place.</a:t>
            </a:r>
            <a:endParaRPr sz="20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365"/>
              </a:spcBef>
              <a:buFont typeface="Arial"/>
              <a:buChar char="•"/>
            </a:pPr>
            <a:endParaRPr sz="2000">
              <a:latin typeface="Franklin Gothic Medium"/>
              <a:cs typeface="Franklin Gothic Medium"/>
            </a:endParaRPr>
          </a:p>
          <a:p>
            <a:pPr marL="469900" marR="3771265" indent="-457200">
              <a:lnSpc>
                <a:spcPct val="100000"/>
              </a:lnSpc>
              <a:buFont typeface="Arial"/>
              <a:buChar char="•"/>
              <a:tabLst>
                <a:tab pos="469900" algn="l"/>
              </a:tabLst>
            </a:pPr>
            <a:r>
              <a:rPr sz="2000" dirty="0">
                <a:latin typeface="Franklin Gothic Medium"/>
                <a:cs typeface="Franklin Gothic Medium"/>
              </a:rPr>
              <a:t>If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troubleshooting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or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testing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must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spc="-25" dirty="0">
                <a:latin typeface="Franklin Gothic Medium"/>
                <a:cs typeface="Franklin Gothic Medium"/>
              </a:rPr>
              <a:t>be </a:t>
            </a:r>
            <a:r>
              <a:rPr sz="2000" dirty="0">
                <a:latin typeface="Franklin Gothic Medium"/>
                <a:cs typeface="Franklin Gothic Medium"/>
              </a:rPr>
              <a:t>performed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with</a:t>
            </a:r>
            <a:r>
              <a:rPr sz="2000" spc="-1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power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on,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refer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spc="-25" dirty="0">
                <a:latin typeface="Franklin Gothic Medium"/>
                <a:cs typeface="Franklin Gothic Medium"/>
              </a:rPr>
              <a:t>to </a:t>
            </a:r>
            <a:r>
              <a:rPr sz="2000" dirty="0">
                <a:latin typeface="Franklin Gothic Medium"/>
                <a:cs typeface="Franklin Gothic Medium"/>
              </a:rPr>
              <a:t>your</a:t>
            </a:r>
            <a:r>
              <a:rPr sz="2000" spc="-8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company’s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live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electrical</a:t>
            </a:r>
            <a:r>
              <a:rPr sz="2000" spc="-8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safe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spc="-20" dirty="0">
                <a:latin typeface="Franklin Gothic Medium"/>
                <a:cs typeface="Franklin Gothic Medium"/>
              </a:rPr>
              <a:t>work </a:t>
            </a:r>
            <a:r>
              <a:rPr sz="2000" dirty="0">
                <a:latin typeface="Franklin Gothic Medium"/>
                <a:cs typeface="Franklin Gothic Medium"/>
              </a:rPr>
              <a:t>practices</a:t>
            </a:r>
            <a:r>
              <a:rPr sz="2000" spc="-7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policy.</a:t>
            </a:r>
            <a:endParaRPr sz="2000">
              <a:latin typeface="Franklin Gothic Medium"/>
              <a:cs typeface="Franklin Gothic Medium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0" y="3218688"/>
            <a:ext cx="3346703" cy="3026663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87588" y="6275197"/>
            <a:ext cx="22097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25" dirty="0">
                <a:latin typeface="Arial"/>
                <a:cs typeface="Arial"/>
              </a:rPr>
              <a:t>35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59151" y="859028"/>
            <a:ext cx="34232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latin typeface="Franklin Gothic Heavy"/>
                <a:cs typeface="Franklin Gothic Heavy"/>
              </a:rPr>
              <a:t>Lockout/Tagout</a:t>
            </a:r>
            <a:endParaRPr sz="3600">
              <a:latin typeface="Franklin Gothic Heavy"/>
              <a:cs typeface="Franklin Gothic Heavy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0116" y="1239979"/>
            <a:ext cx="192151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spc="-10" dirty="0">
                <a:latin typeface="Franklin Gothic Medium"/>
                <a:cs typeface="Franklin Gothic Medium"/>
              </a:rPr>
              <a:t>Lockout/Tagout</a:t>
            </a:r>
            <a:endParaRPr sz="2200">
              <a:latin typeface="Franklin Gothic Medium"/>
              <a:cs typeface="Franklin Gothic Medium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320" y="3901440"/>
            <a:ext cx="3788663" cy="242620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20116" y="1575259"/>
            <a:ext cx="7447915" cy="40570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200" dirty="0">
                <a:latin typeface="Franklin Gothic Medium"/>
                <a:cs typeface="Franklin Gothic Medium"/>
              </a:rPr>
              <a:t>A</a:t>
            </a:r>
            <a:r>
              <a:rPr sz="2200" spc="-1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lockout/tagout</a:t>
            </a:r>
            <a:r>
              <a:rPr sz="2200" spc="-9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procedure</a:t>
            </a:r>
            <a:r>
              <a:rPr sz="2200" spc="-10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is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required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after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equipment</a:t>
            </a:r>
            <a:r>
              <a:rPr sz="2200" spc="-6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is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spc="-25" dirty="0">
                <a:latin typeface="Franklin Gothic Medium"/>
                <a:cs typeface="Franklin Gothic Medium"/>
              </a:rPr>
              <a:t>de- </a:t>
            </a:r>
            <a:r>
              <a:rPr sz="2200" dirty="0">
                <a:latin typeface="Franklin Gothic Medium"/>
                <a:cs typeface="Franklin Gothic Medium"/>
              </a:rPr>
              <a:t>energized</a:t>
            </a:r>
            <a:r>
              <a:rPr sz="2200" spc="-9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to make</a:t>
            </a:r>
            <a:r>
              <a:rPr sz="2200" spc="-5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sure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that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it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is</a:t>
            </a:r>
            <a:r>
              <a:rPr sz="2200" spc="-2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not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accidentally</a:t>
            </a:r>
            <a:r>
              <a:rPr sz="2200" spc="-9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re-</a:t>
            </a:r>
            <a:r>
              <a:rPr sz="2200" spc="-10" dirty="0">
                <a:latin typeface="Franklin Gothic Medium"/>
                <a:cs typeface="Franklin Gothic Medium"/>
              </a:rPr>
              <a:t>energized.</a:t>
            </a:r>
            <a:endParaRPr sz="2200" dirty="0">
              <a:latin typeface="Franklin Gothic Medium"/>
              <a:cs typeface="Franklin Gothic Medium"/>
            </a:endParaRPr>
          </a:p>
          <a:p>
            <a:pPr marL="12700" marR="180975">
              <a:lnSpc>
                <a:spcPct val="100000"/>
              </a:lnSpc>
              <a:spcBef>
                <a:spcPts val="1265"/>
              </a:spcBef>
              <a:tabLst>
                <a:tab pos="4955540" algn="l"/>
              </a:tabLst>
            </a:pPr>
            <a:r>
              <a:rPr sz="2200" spc="-10" dirty="0">
                <a:latin typeface="Franklin Gothic Medium"/>
                <a:cs typeface="Franklin Gothic Medium"/>
              </a:rPr>
              <a:t>Your</a:t>
            </a:r>
            <a:r>
              <a:rPr sz="2200" spc="-7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employer</a:t>
            </a:r>
            <a:r>
              <a:rPr sz="2200" spc="-9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determines</a:t>
            </a:r>
            <a:r>
              <a:rPr sz="2200" spc="-10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the</a:t>
            </a:r>
            <a:r>
              <a:rPr sz="2200" spc="-6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lockout/tagout</a:t>
            </a:r>
            <a:r>
              <a:rPr sz="2200" spc="-9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procedure</a:t>
            </a:r>
            <a:r>
              <a:rPr sz="2200" spc="-114" dirty="0">
                <a:latin typeface="Franklin Gothic Medium"/>
                <a:cs typeface="Franklin Gothic Medium"/>
              </a:rPr>
              <a:t> </a:t>
            </a:r>
            <a:r>
              <a:rPr sz="2200" spc="-25" dirty="0">
                <a:latin typeface="Franklin Gothic Medium"/>
                <a:cs typeface="Franklin Gothic Medium"/>
              </a:rPr>
              <a:t>and </a:t>
            </a:r>
            <a:r>
              <a:rPr sz="2200" dirty="0">
                <a:latin typeface="Franklin Gothic Medium"/>
                <a:cs typeface="Franklin Gothic Medium"/>
              </a:rPr>
              <a:t>must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provide</a:t>
            </a:r>
            <a:r>
              <a:rPr sz="2200" spc="-8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training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on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that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procedure.</a:t>
            </a:r>
            <a:r>
              <a:rPr sz="2200" dirty="0">
                <a:latin typeface="Franklin Gothic Medium"/>
                <a:cs typeface="Franklin Gothic Medium"/>
              </a:rPr>
              <a:t>	</a:t>
            </a:r>
            <a:r>
              <a:rPr sz="2200" spc="-10" dirty="0">
                <a:latin typeface="Franklin Gothic Medium"/>
                <a:cs typeface="Franklin Gothic Medium"/>
              </a:rPr>
              <a:t>Your</a:t>
            </a:r>
            <a:r>
              <a:rPr sz="2200" spc="-114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employer </a:t>
            </a:r>
            <a:r>
              <a:rPr sz="2200" dirty="0">
                <a:latin typeface="Franklin Gothic Medium"/>
                <a:cs typeface="Franklin Gothic Medium"/>
              </a:rPr>
              <a:t>provides</a:t>
            </a:r>
            <a:r>
              <a:rPr sz="2200" spc="-9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the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locks</a:t>
            </a:r>
            <a:r>
              <a:rPr sz="2200" spc="-1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and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tags.</a:t>
            </a:r>
            <a:r>
              <a:rPr sz="2200" spc="-5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As</a:t>
            </a:r>
            <a:r>
              <a:rPr sz="2200" spc="1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employee,</a:t>
            </a:r>
            <a:r>
              <a:rPr sz="2200" spc="-7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you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spc="-25" dirty="0">
                <a:latin typeface="Franklin Gothic Medium"/>
                <a:cs typeface="Franklin Gothic Medium"/>
              </a:rPr>
              <a:t>are </a:t>
            </a:r>
            <a:r>
              <a:rPr sz="2200" dirty="0">
                <a:latin typeface="Franklin Gothic Medium"/>
                <a:cs typeface="Franklin Gothic Medium"/>
              </a:rPr>
              <a:t>responsible</a:t>
            </a:r>
            <a:r>
              <a:rPr sz="2200" spc="-9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for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installing</a:t>
            </a:r>
            <a:r>
              <a:rPr sz="2200" spc="-10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these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devices</a:t>
            </a:r>
            <a:r>
              <a:rPr sz="2200" spc="-5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as</a:t>
            </a:r>
            <a:r>
              <a:rPr sz="2200" spc="-2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instructed.</a:t>
            </a:r>
            <a:endParaRPr sz="2200" dirty="0">
              <a:latin typeface="Franklin Gothic Medium"/>
              <a:cs typeface="Franklin Gothic Medium"/>
            </a:endParaRPr>
          </a:p>
          <a:p>
            <a:pPr marL="12700" marR="3084830">
              <a:lnSpc>
                <a:spcPct val="100000"/>
              </a:lnSpc>
              <a:spcBef>
                <a:spcPts val="1425"/>
              </a:spcBef>
            </a:pPr>
            <a:r>
              <a:rPr sz="2200" dirty="0">
                <a:latin typeface="Franklin Gothic Medium"/>
                <a:cs typeface="Franklin Gothic Medium"/>
              </a:rPr>
              <a:t>Lockout/tagout</a:t>
            </a:r>
            <a:r>
              <a:rPr sz="2200" spc="-9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equipment</a:t>
            </a:r>
            <a:r>
              <a:rPr sz="2200" spc="-9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needs</a:t>
            </a:r>
            <a:r>
              <a:rPr sz="2200" spc="-75" dirty="0">
                <a:latin typeface="Franklin Gothic Medium"/>
                <a:cs typeface="Franklin Gothic Medium"/>
              </a:rPr>
              <a:t> </a:t>
            </a:r>
            <a:r>
              <a:rPr sz="2200" spc="-25" dirty="0">
                <a:latin typeface="Franklin Gothic Medium"/>
                <a:cs typeface="Franklin Gothic Medium"/>
              </a:rPr>
              <a:t>to </a:t>
            </a:r>
            <a:r>
              <a:rPr sz="2200" dirty="0">
                <a:latin typeface="Franklin Gothic Medium"/>
                <a:cs typeface="Franklin Gothic Medium"/>
              </a:rPr>
              <a:t>be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unique</a:t>
            </a:r>
            <a:r>
              <a:rPr sz="2200" spc="-6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and readily</a:t>
            </a:r>
            <a:r>
              <a:rPr sz="2200" spc="-8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identifiable</a:t>
            </a:r>
            <a:r>
              <a:rPr sz="2200" spc="-65" dirty="0">
                <a:latin typeface="Franklin Gothic Medium"/>
                <a:cs typeface="Franklin Gothic Medium"/>
              </a:rPr>
              <a:t> </a:t>
            </a:r>
            <a:r>
              <a:rPr sz="2200" spc="-25" dirty="0">
                <a:latin typeface="Franklin Gothic Medium"/>
                <a:cs typeface="Franklin Gothic Medium"/>
              </a:rPr>
              <a:t>as </a:t>
            </a:r>
            <a:r>
              <a:rPr sz="2200" dirty="0">
                <a:latin typeface="Franklin Gothic Medium"/>
                <a:cs typeface="Franklin Gothic Medium"/>
              </a:rPr>
              <a:t>lockout/tagout</a:t>
            </a:r>
            <a:r>
              <a:rPr sz="2200" spc="-9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devices.</a:t>
            </a:r>
            <a:r>
              <a:rPr sz="2200" spc="-10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These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locks </a:t>
            </a:r>
            <a:r>
              <a:rPr sz="2200" dirty="0">
                <a:latin typeface="Franklin Gothic Medium"/>
                <a:cs typeface="Franklin Gothic Medium"/>
              </a:rPr>
              <a:t>and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tags</a:t>
            </a:r>
            <a:r>
              <a:rPr sz="2200" spc="-2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are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not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to</a:t>
            </a:r>
            <a:r>
              <a:rPr sz="2200" spc="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be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used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for</a:t>
            </a:r>
            <a:r>
              <a:rPr sz="2200" spc="-15" dirty="0">
                <a:latin typeface="Franklin Gothic Medium"/>
                <a:cs typeface="Franklin Gothic Medium"/>
              </a:rPr>
              <a:t> </a:t>
            </a:r>
            <a:r>
              <a:rPr sz="2200" spc="-25" dirty="0">
                <a:latin typeface="Franklin Gothic Medium"/>
                <a:cs typeface="Franklin Gothic Medium"/>
              </a:rPr>
              <a:t>any </a:t>
            </a:r>
            <a:r>
              <a:rPr sz="2200" dirty="0">
                <a:latin typeface="Franklin Gothic Medium"/>
                <a:cs typeface="Franklin Gothic Medium"/>
              </a:rPr>
              <a:t>other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purpose.</a:t>
            </a:r>
            <a:endParaRPr sz="2200" dirty="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87588" y="6275197"/>
            <a:ext cx="22097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25" dirty="0">
                <a:latin typeface="Arial"/>
                <a:cs typeface="Arial"/>
              </a:rPr>
              <a:t>36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054928"/>
            <a:ext cx="3898391" cy="318820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18926" y="638411"/>
            <a:ext cx="8540115" cy="2134870"/>
          </a:xfrm>
          <a:prstGeom prst="rect">
            <a:avLst/>
          </a:prstGeom>
        </p:spPr>
        <p:txBody>
          <a:bodyPr vert="horz" wrap="square" lIns="0" tIns="233045" rIns="0" bIns="0" rtlCol="0">
            <a:spAutoFit/>
          </a:bodyPr>
          <a:lstStyle/>
          <a:p>
            <a:pPr marL="163195" algn="ctr">
              <a:lnSpc>
                <a:spcPct val="100000"/>
              </a:lnSpc>
              <a:spcBef>
                <a:spcPts val="1835"/>
              </a:spcBef>
            </a:pPr>
            <a:r>
              <a:rPr sz="3600" b="1" spc="-10" dirty="0">
                <a:latin typeface="Franklin Gothic Heavy"/>
                <a:cs typeface="Franklin Gothic Heavy"/>
              </a:rPr>
              <a:t>Lockout/Tagout</a:t>
            </a:r>
            <a:endParaRPr sz="3600">
              <a:latin typeface="Franklin Gothic Heavy"/>
              <a:cs typeface="Franklin Gothic Heavy"/>
            </a:endParaRPr>
          </a:p>
          <a:p>
            <a:pPr marL="12700" marR="5080">
              <a:lnSpc>
                <a:spcPct val="100000"/>
              </a:lnSpc>
              <a:spcBef>
                <a:spcPts val="955"/>
              </a:spcBef>
              <a:tabLst>
                <a:tab pos="3139440" algn="l"/>
              </a:tabLst>
            </a:pPr>
            <a:r>
              <a:rPr sz="2000" dirty="0">
                <a:latin typeface="Franklin Gothic Medium"/>
                <a:cs typeface="Franklin Gothic Medium"/>
              </a:rPr>
              <a:t>For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lockout/tagout</a:t>
            </a:r>
            <a:r>
              <a:rPr sz="2000" spc="-1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procedures,</a:t>
            </a:r>
            <a:r>
              <a:rPr sz="2000" spc="-10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only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key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or</a:t>
            </a:r>
            <a:r>
              <a:rPr sz="2000" spc="-7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combination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locks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may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be</a:t>
            </a:r>
            <a:r>
              <a:rPr sz="2000" spc="-7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used.</a:t>
            </a:r>
            <a:r>
              <a:rPr sz="2000" spc="-65" dirty="0">
                <a:latin typeface="Franklin Gothic Medium"/>
                <a:cs typeface="Franklin Gothic Medium"/>
              </a:rPr>
              <a:t> </a:t>
            </a:r>
            <a:r>
              <a:rPr sz="2000" spc="-25" dirty="0">
                <a:latin typeface="Franklin Gothic Medium"/>
                <a:cs typeface="Franklin Gothic Medium"/>
              </a:rPr>
              <a:t>All </a:t>
            </a:r>
            <a:r>
              <a:rPr sz="2000" dirty="0">
                <a:latin typeface="Franklin Gothic Medium"/>
                <a:cs typeface="Franklin Gothic Medium"/>
              </a:rPr>
              <a:t>lockout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devices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must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list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name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of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person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who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installed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it,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which</a:t>
            </a:r>
            <a:r>
              <a:rPr sz="2000" spc="-25" dirty="0">
                <a:latin typeface="Franklin Gothic Medium"/>
                <a:cs typeface="Franklin Gothic Medium"/>
              </a:rPr>
              <a:t> is </a:t>
            </a:r>
            <a:r>
              <a:rPr sz="2000" dirty="0">
                <a:latin typeface="Franklin Gothic Medium"/>
                <a:cs typeface="Franklin Gothic Medium"/>
              </a:rPr>
              <a:t>normally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written</a:t>
            </a:r>
            <a:r>
              <a:rPr sz="2000" spc="-6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on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spc="-20" dirty="0">
                <a:latin typeface="Franklin Gothic Medium"/>
                <a:cs typeface="Franklin Gothic Medium"/>
              </a:rPr>
              <a:t>tag.</a:t>
            </a:r>
            <a:r>
              <a:rPr sz="2000" dirty="0">
                <a:latin typeface="Franklin Gothic Medium"/>
                <a:cs typeface="Franklin Gothic Medium"/>
              </a:rPr>
              <a:t>	This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individual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is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responsible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for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holding</a:t>
            </a:r>
            <a:r>
              <a:rPr sz="2000" spc="-1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on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to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spc="-25" dirty="0">
                <a:latin typeface="Franklin Gothic Medium"/>
                <a:cs typeface="Franklin Gothic Medium"/>
              </a:rPr>
              <a:t>the </a:t>
            </a:r>
            <a:r>
              <a:rPr sz="2000" dirty="0">
                <a:latin typeface="Franklin Gothic Medium"/>
                <a:cs typeface="Franklin Gothic Medium"/>
              </a:rPr>
              <a:t>key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or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combination</a:t>
            </a:r>
            <a:r>
              <a:rPr sz="2000" spc="-1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until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lock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is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removed.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8926" y="3100267"/>
            <a:ext cx="4331970" cy="15487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2000" spc="-10" dirty="0">
                <a:latin typeface="Franklin Gothic Medium"/>
                <a:cs typeface="Franklin Gothic Medium"/>
              </a:rPr>
              <a:t>Tags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used</a:t>
            </a:r>
            <a:r>
              <a:rPr sz="2000" spc="-6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along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with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</a:t>
            </a:r>
            <a:r>
              <a:rPr sz="2000" spc="-7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lockout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device </a:t>
            </a:r>
            <a:r>
              <a:rPr sz="2000" dirty="0">
                <a:latin typeface="Franklin Gothic Medium"/>
                <a:cs typeface="Franklin Gothic Medium"/>
              </a:rPr>
              <a:t>need</a:t>
            </a:r>
            <a:r>
              <a:rPr sz="2000" spc="-6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to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contain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statement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prohibiting </a:t>
            </a:r>
            <a:r>
              <a:rPr sz="2000" dirty="0">
                <a:latin typeface="Franklin Gothic Medium"/>
                <a:cs typeface="Franklin Gothic Medium"/>
              </a:rPr>
              <a:t>unauthorized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operation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of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spc="-25" dirty="0">
                <a:latin typeface="Franklin Gothic Medium"/>
                <a:cs typeface="Franklin Gothic Medium"/>
              </a:rPr>
              <a:t>the </a:t>
            </a:r>
            <a:r>
              <a:rPr sz="2000" dirty="0">
                <a:latin typeface="Franklin Gothic Medium"/>
                <a:cs typeface="Franklin Gothic Medium"/>
              </a:rPr>
              <a:t>disconnecting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means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or</a:t>
            </a:r>
            <a:r>
              <a:rPr sz="2000" spc="-7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unauthorized </a:t>
            </a:r>
            <a:r>
              <a:rPr sz="2000" dirty="0">
                <a:latin typeface="Franklin Gothic Medium"/>
                <a:cs typeface="Franklin Gothic Medium"/>
              </a:rPr>
              <a:t>removal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of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device.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8926" y="4879504"/>
            <a:ext cx="4380230" cy="15487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2000" spc="-10" dirty="0">
                <a:latin typeface="Franklin Gothic Medium"/>
                <a:cs typeface="Franklin Gothic Medium"/>
              </a:rPr>
              <a:t>Tags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need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to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be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made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of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material</a:t>
            </a:r>
            <a:r>
              <a:rPr sz="2000" spc="-75" dirty="0">
                <a:latin typeface="Franklin Gothic Medium"/>
                <a:cs typeface="Franklin Gothic Medium"/>
              </a:rPr>
              <a:t> </a:t>
            </a:r>
            <a:r>
              <a:rPr sz="2000" spc="-20" dirty="0">
                <a:latin typeface="Franklin Gothic Medium"/>
                <a:cs typeface="Franklin Gothic Medium"/>
              </a:rPr>
              <a:t>that </a:t>
            </a:r>
            <a:r>
              <a:rPr sz="2000" dirty="0">
                <a:latin typeface="Franklin Gothic Medium"/>
                <a:cs typeface="Franklin Gothic Medium"/>
              </a:rPr>
              <a:t>cannot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be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easily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torn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off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and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must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spc="-25" dirty="0">
                <a:latin typeface="Franklin Gothic Medium"/>
                <a:cs typeface="Franklin Gothic Medium"/>
              </a:rPr>
              <a:t>be </a:t>
            </a:r>
            <a:r>
              <a:rPr sz="2000" dirty="0">
                <a:latin typeface="Franklin Gothic Medium"/>
                <a:cs typeface="Franklin Gothic Medium"/>
              </a:rPr>
              <a:t>securely</a:t>
            </a:r>
            <a:r>
              <a:rPr sz="2000" spc="-9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attached,</a:t>
            </a:r>
            <a:r>
              <a:rPr sz="2000" spc="-8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following</a:t>
            </a:r>
            <a:r>
              <a:rPr sz="2000" spc="-10" dirty="0">
                <a:latin typeface="Franklin Gothic Medium"/>
                <a:cs typeface="Franklin Gothic Medium"/>
              </a:rPr>
              <a:t> </a:t>
            </a:r>
            <a:r>
              <a:rPr sz="2000" spc="-20" dirty="0">
                <a:latin typeface="Franklin Gothic Medium"/>
                <a:cs typeface="Franklin Gothic Medium"/>
              </a:rPr>
              <a:t>your </a:t>
            </a:r>
            <a:r>
              <a:rPr sz="2000" dirty="0">
                <a:latin typeface="Franklin Gothic Medium"/>
                <a:cs typeface="Franklin Gothic Medium"/>
              </a:rPr>
              <a:t>company’s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guidelines.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Do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not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reuse</a:t>
            </a:r>
            <a:r>
              <a:rPr sz="2000" spc="-70" dirty="0">
                <a:latin typeface="Franklin Gothic Medium"/>
                <a:cs typeface="Franklin Gothic Medium"/>
              </a:rPr>
              <a:t> </a:t>
            </a:r>
            <a:r>
              <a:rPr sz="2000" spc="-50" dirty="0">
                <a:latin typeface="Franklin Gothic Medium"/>
                <a:cs typeface="Franklin Gothic Medium"/>
              </a:rPr>
              <a:t>a </a:t>
            </a:r>
            <a:r>
              <a:rPr sz="2000" dirty="0">
                <a:latin typeface="Franklin Gothic Medium"/>
                <a:cs typeface="Franklin Gothic Medium"/>
              </a:rPr>
              <a:t>tag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filled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out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for</a:t>
            </a:r>
            <a:r>
              <a:rPr sz="2000" spc="-1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another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spc="-20" dirty="0">
                <a:latin typeface="Franklin Gothic Medium"/>
                <a:cs typeface="Franklin Gothic Medium"/>
              </a:rPr>
              <a:t>task.</a:t>
            </a:r>
            <a:endParaRPr sz="20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00288" y="6304643"/>
            <a:ext cx="195580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0"/>
              </a:lnSpc>
            </a:pPr>
            <a:r>
              <a:rPr sz="1400" spc="-30" dirty="0">
                <a:latin typeface="Arial"/>
                <a:cs typeface="Arial"/>
              </a:rPr>
              <a:t>37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59151" y="859028"/>
            <a:ext cx="34232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latin typeface="Franklin Gothic Heavy"/>
                <a:cs typeface="Franklin Gothic Heavy"/>
              </a:rPr>
              <a:t>Lockout/Tagout</a:t>
            </a:r>
            <a:endParaRPr sz="3600">
              <a:latin typeface="Franklin Gothic Heavy"/>
              <a:cs typeface="Franklin Gothic Heavy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728" y="2118360"/>
            <a:ext cx="2578607" cy="193547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59" y="2136648"/>
            <a:ext cx="2575559" cy="193243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728" y="4526279"/>
            <a:ext cx="2578607" cy="193243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791" y="4602479"/>
            <a:ext cx="2575559" cy="193241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31140" y="1822898"/>
            <a:ext cx="27768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Franklin Gothic Medium"/>
                <a:cs typeface="Franklin Gothic Medium"/>
              </a:rPr>
              <a:t>LOTO</a:t>
            </a:r>
            <a:r>
              <a:rPr sz="1800" spc="-7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equipment</a:t>
            </a:r>
            <a:r>
              <a:rPr sz="1800" spc="-4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must</a:t>
            </a:r>
            <a:r>
              <a:rPr sz="1800" spc="-85" dirty="0">
                <a:latin typeface="Franklin Gothic Medium"/>
                <a:cs typeface="Franklin Gothic Medium"/>
              </a:rPr>
              <a:t> </a:t>
            </a:r>
            <a:r>
              <a:rPr sz="1800" spc="-25" dirty="0">
                <a:latin typeface="Franklin Gothic Medium"/>
                <a:cs typeface="Franklin Gothic Medium"/>
              </a:rPr>
              <a:t>be </a:t>
            </a:r>
            <a:r>
              <a:rPr sz="1800" dirty="0">
                <a:latin typeface="Franklin Gothic Medium"/>
                <a:cs typeface="Franklin Gothic Medium"/>
              </a:rPr>
              <a:t>identifiable</a:t>
            </a:r>
            <a:r>
              <a:rPr sz="1800" spc="-5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as</a:t>
            </a:r>
            <a:r>
              <a:rPr sz="1800" spc="-70" dirty="0">
                <a:latin typeface="Franklin Gothic Medium"/>
                <a:cs typeface="Franklin Gothic Medium"/>
              </a:rPr>
              <a:t> </a:t>
            </a:r>
            <a:r>
              <a:rPr sz="1800" spc="-10" dirty="0">
                <a:latin typeface="Franklin Gothic Medium"/>
                <a:cs typeface="Franklin Gothic Medium"/>
              </a:rPr>
              <a:t>LOTO</a:t>
            </a:r>
            <a:r>
              <a:rPr sz="1800" spc="-55" dirty="0">
                <a:latin typeface="Franklin Gothic Medium"/>
                <a:cs typeface="Franklin Gothic Medium"/>
              </a:rPr>
              <a:t> </a:t>
            </a:r>
            <a:r>
              <a:rPr sz="1800" spc="-10" dirty="0">
                <a:latin typeface="Franklin Gothic Medium"/>
                <a:cs typeface="Franklin Gothic Medium"/>
              </a:rPr>
              <a:t>specific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6456" y="3094371"/>
            <a:ext cx="22929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Franklin Gothic Medium"/>
                <a:cs typeface="Franklin Gothic Medium"/>
              </a:rPr>
              <a:t>LOTO</a:t>
            </a:r>
            <a:r>
              <a:rPr sz="1800" spc="-4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for</a:t>
            </a:r>
            <a:r>
              <a:rPr sz="1800" spc="-7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power</a:t>
            </a:r>
            <a:r>
              <a:rPr sz="1800" spc="-3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tools</a:t>
            </a:r>
            <a:r>
              <a:rPr sz="1800" spc="-95" dirty="0">
                <a:latin typeface="Franklin Gothic Medium"/>
                <a:cs typeface="Franklin Gothic Medium"/>
              </a:rPr>
              <a:t> </a:t>
            </a:r>
            <a:r>
              <a:rPr sz="1800" spc="-25" dirty="0">
                <a:latin typeface="Franklin Gothic Medium"/>
                <a:cs typeface="Franklin Gothic Medium"/>
              </a:rPr>
              <a:t>or </a:t>
            </a:r>
            <a:r>
              <a:rPr sz="1800" dirty="0">
                <a:latin typeface="Franklin Gothic Medium"/>
                <a:cs typeface="Franklin Gothic Medium"/>
              </a:rPr>
              <a:t>equipment</a:t>
            </a:r>
            <a:r>
              <a:rPr sz="1800" spc="-1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with</a:t>
            </a:r>
            <a:r>
              <a:rPr sz="1800" spc="-6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a</a:t>
            </a:r>
            <a:r>
              <a:rPr sz="1800" spc="-35" dirty="0">
                <a:latin typeface="Franklin Gothic Medium"/>
                <a:cs typeface="Franklin Gothic Medium"/>
              </a:rPr>
              <a:t> </a:t>
            </a:r>
            <a:r>
              <a:rPr sz="1800" spc="-20" dirty="0">
                <a:latin typeface="Franklin Gothic Medium"/>
                <a:cs typeface="Franklin Gothic Medium"/>
              </a:rPr>
              <a:t>plug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6174" y="4531579"/>
            <a:ext cx="2433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Franklin Gothic Medium"/>
                <a:cs typeface="Franklin Gothic Medium"/>
              </a:rPr>
              <a:t>LOTO</a:t>
            </a:r>
            <a:r>
              <a:rPr sz="1800" spc="-4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for</a:t>
            </a:r>
            <a:r>
              <a:rPr sz="1800" spc="-7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circuit</a:t>
            </a:r>
            <a:r>
              <a:rPr sz="1800" spc="-35" dirty="0">
                <a:latin typeface="Franklin Gothic Medium"/>
                <a:cs typeface="Franklin Gothic Medium"/>
              </a:rPr>
              <a:t> </a:t>
            </a:r>
            <a:r>
              <a:rPr sz="1800" spc="-10" dirty="0">
                <a:latin typeface="Franklin Gothic Medium"/>
                <a:cs typeface="Franklin Gothic Medium"/>
              </a:rPr>
              <a:t>breakers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4462" y="5618343"/>
            <a:ext cx="2290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Franklin Gothic Medium"/>
                <a:cs typeface="Franklin Gothic Medium"/>
              </a:rPr>
              <a:t>LOTO</a:t>
            </a:r>
            <a:r>
              <a:rPr sz="1800" spc="-6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for</a:t>
            </a:r>
            <a:r>
              <a:rPr sz="1800" spc="-8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multiple</a:t>
            </a:r>
            <a:r>
              <a:rPr sz="1800" spc="-10" dirty="0">
                <a:latin typeface="Franklin Gothic Medium"/>
                <a:cs typeface="Franklin Gothic Medium"/>
              </a:rPr>
              <a:t> </a:t>
            </a:r>
            <a:r>
              <a:rPr sz="1800" spc="-20" dirty="0">
                <a:latin typeface="Franklin Gothic Medium"/>
                <a:cs typeface="Franklin Gothic Medium"/>
              </a:rPr>
              <a:t>locks</a:t>
            </a:r>
            <a:endParaRPr sz="18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87588" y="6275197"/>
            <a:ext cx="22097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25" dirty="0">
                <a:latin typeface="Arial"/>
                <a:cs typeface="Arial"/>
              </a:rPr>
              <a:t>38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9427" y="694780"/>
            <a:ext cx="7645400" cy="1511300"/>
          </a:xfrm>
          <a:prstGeom prst="rect">
            <a:avLst/>
          </a:prstGeom>
        </p:spPr>
        <p:txBody>
          <a:bodyPr vert="horz" wrap="square" lIns="0" tIns="176530" rIns="0" bIns="0" rtlCol="0">
            <a:spAutoFit/>
          </a:bodyPr>
          <a:lstStyle/>
          <a:p>
            <a:pPr marL="996315" algn="ctr">
              <a:lnSpc>
                <a:spcPct val="100000"/>
              </a:lnSpc>
              <a:spcBef>
                <a:spcPts val="1390"/>
              </a:spcBef>
            </a:pPr>
            <a:r>
              <a:rPr sz="3600" b="1" spc="-10" dirty="0">
                <a:latin typeface="Franklin Gothic Heavy"/>
                <a:cs typeface="Franklin Gothic Heavy"/>
              </a:rPr>
              <a:t>Lockout/Tagout</a:t>
            </a:r>
            <a:endParaRPr sz="3600">
              <a:latin typeface="Franklin Gothic Heavy"/>
              <a:cs typeface="Franklin Gothic Heavy"/>
            </a:endParaRPr>
          </a:p>
          <a:p>
            <a:pPr marL="12700" marR="5080">
              <a:lnSpc>
                <a:spcPct val="100000"/>
              </a:lnSpc>
              <a:spcBef>
                <a:spcPts val="805"/>
              </a:spcBef>
            </a:pPr>
            <a:r>
              <a:rPr sz="2200" dirty="0">
                <a:latin typeface="Franklin Gothic Medium"/>
                <a:cs typeface="Franklin Gothic Medium"/>
              </a:rPr>
              <a:t>Following</a:t>
            </a:r>
            <a:r>
              <a:rPr sz="2200" spc="-8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is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general</a:t>
            </a:r>
            <a:r>
              <a:rPr sz="2200" spc="-7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step</a:t>
            </a:r>
            <a:r>
              <a:rPr sz="2200" spc="-5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by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step</a:t>
            </a:r>
            <a:r>
              <a:rPr sz="2200" spc="-5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process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for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performing</a:t>
            </a:r>
            <a:r>
              <a:rPr sz="2200" spc="-10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LOTO. </a:t>
            </a:r>
            <a:r>
              <a:rPr sz="2200" dirty="0">
                <a:latin typeface="Franklin Gothic Medium"/>
                <a:cs typeface="Franklin Gothic Medium"/>
              </a:rPr>
              <a:t>Always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follow</a:t>
            </a:r>
            <a:r>
              <a:rPr sz="2200" spc="-6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your</a:t>
            </a:r>
            <a:r>
              <a:rPr sz="2200" spc="-8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company's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policy</a:t>
            </a:r>
            <a:r>
              <a:rPr sz="2200" spc="-8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and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procedures.</a:t>
            </a:r>
            <a:endParaRPr sz="2200">
              <a:latin typeface="Franklin Gothic Medium"/>
              <a:cs typeface="Franklin Gothic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0284" y="2614512"/>
            <a:ext cx="8310880" cy="32029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">
              <a:lnSpc>
                <a:spcPct val="100000"/>
              </a:lnSpc>
              <a:spcBef>
                <a:spcPts val="105"/>
              </a:spcBef>
            </a:pPr>
            <a:r>
              <a:rPr sz="2200" spc="-10" dirty="0">
                <a:latin typeface="Franklin Gothic Medium"/>
                <a:cs typeface="Franklin Gothic Medium"/>
              </a:rPr>
              <a:t>Lockout/Tagout</a:t>
            </a:r>
            <a:r>
              <a:rPr sz="2200" spc="-7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(LOTO)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Sequence</a:t>
            </a:r>
            <a:r>
              <a:rPr sz="2200" spc="-9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of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Steps</a:t>
            </a:r>
            <a:endParaRPr sz="22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265"/>
              </a:spcBef>
            </a:pPr>
            <a:endParaRPr sz="2200">
              <a:latin typeface="Franklin Gothic Medium"/>
              <a:cs typeface="Franklin Gothic Medium"/>
            </a:endParaRPr>
          </a:p>
          <a:p>
            <a:pPr marL="18415" marR="88900" indent="30670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25120" algn="l"/>
              </a:tabLst>
            </a:pPr>
            <a:r>
              <a:rPr sz="2200" dirty="0">
                <a:latin typeface="Franklin Gothic Medium"/>
                <a:cs typeface="Franklin Gothic Medium"/>
              </a:rPr>
              <a:t>Gain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control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of the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conveyance</a:t>
            </a:r>
            <a:r>
              <a:rPr sz="2200" spc="-10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and</a:t>
            </a:r>
            <a:r>
              <a:rPr sz="2200" spc="-1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ensure</a:t>
            </a:r>
            <a:r>
              <a:rPr sz="2200" spc="-8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that</a:t>
            </a:r>
            <a:r>
              <a:rPr sz="2200" spc="-1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it</a:t>
            </a:r>
            <a:r>
              <a:rPr sz="2200" spc="-1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is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secured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spc="-20" dirty="0">
                <a:latin typeface="Franklin Gothic Medium"/>
                <a:cs typeface="Franklin Gothic Medium"/>
              </a:rPr>
              <a:t>from </a:t>
            </a:r>
            <a:r>
              <a:rPr sz="2200" dirty="0">
                <a:latin typeface="Franklin Gothic Medium"/>
                <a:cs typeface="Franklin Gothic Medium"/>
              </a:rPr>
              <a:t>public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access.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Make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sure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all</a:t>
            </a:r>
            <a:r>
              <a:rPr sz="2200" spc="-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necessary</a:t>
            </a:r>
            <a:r>
              <a:rPr sz="2200" spc="-8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PPE</a:t>
            </a:r>
            <a:r>
              <a:rPr sz="2200" spc="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and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diagnostic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hardware </a:t>
            </a:r>
            <a:r>
              <a:rPr sz="2200" dirty="0">
                <a:latin typeface="Franklin Gothic Medium"/>
                <a:cs typeface="Franklin Gothic Medium"/>
              </a:rPr>
              <a:t>is</a:t>
            </a:r>
            <a:r>
              <a:rPr sz="2200" spc="-2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readily</a:t>
            </a:r>
            <a:r>
              <a:rPr sz="2200" spc="-9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available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prior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to</a:t>
            </a:r>
            <a:r>
              <a:rPr sz="2200" spc="1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commencing</a:t>
            </a:r>
            <a:r>
              <a:rPr sz="2200" spc="-7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energy</a:t>
            </a:r>
            <a:r>
              <a:rPr sz="2200" spc="-6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shut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down.</a:t>
            </a:r>
            <a:endParaRPr sz="22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1270"/>
              </a:spcBef>
              <a:buFont typeface="Franklin Gothic Medium"/>
              <a:buAutoNum type="arabicPeriod"/>
            </a:pPr>
            <a:endParaRPr sz="2200">
              <a:latin typeface="Franklin Gothic Medium"/>
              <a:cs typeface="Franklin Gothic Medium"/>
            </a:endParaRPr>
          </a:p>
          <a:p>
            <a:pPr marL="12700" marR="5080" indent="-635">
              <a:lnSpc>
                <a:spcPct val="100000"/>
              </a:lnSpc>
              <a:buAutoNum type="arabicPeriod"/>
              <a:tabLst>
                <a:tab pos="12700" algn="l"/>
                <a:tab pos="310515" algn="l"/>
              </a:tabLst>
            </a:pPr>
            <a:r>
              <a:rPr sz="2200" dirty="0">
                <a:latin typeface="Franklin Gothic Medium"/>
                <a:cs typeface="Franklin Gothic Medium"/>
              </a:rPr>
              <a:t>	Identify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and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locate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the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specific</a:t>
            </a:r>
            <a:r>
              <a:rPr sz="2200" spc="-5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circuit</a:t>
            </a:r>
            <a:r>
              <a:rPr sz="2200" spc="-7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or</a:t>
            </a:r>
            <a:r>
              <a:rPr sz="2200" spc="-1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conveyance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spc="-25" dirty="0">
                <a:latin typeface="Franklin Gothic Medium"/>
                <a:cs typeface="Franklin Gothic Medium"/>
              </a:rPr>
              <a:t>and </a:t>
            </a:r>
            <a:r>
              <a:rPr sz="2200" dirty="0">
                <a:latin typeface="Franklin Gothic Medium"/>
                <a:cs typeface="Franklin Gothic Medium"/>
              </a:rPr>
              <a:t>corresponding</a:t>
            </a:r>
            <a:r>
              <a:rPr sz="2200" spc="-11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disconnect</a:t>
            </a:r>
            <a:r>
              <a:rPr sz="2200" spc="-9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you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intend</a:t>
            </a:r>
            <a:r>
              <a:rPr sz="2200" spc="-8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to</a:t>
            </a:r>
            <a:r>
              <a:rPr sz="2200" spc="-1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de-energize.</a:t>
            </a:r>
            <a:r>
              <a:rPr sz="2200" spc="-12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Stand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to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the</a:t>
            </a:r>
            <a:r>
              <a:rPr sz="2200" spc="-50" dirty="0">
                <a:latin typeface="Franklin Gothic Medium"/>
                <a:cs typeface="Franklin Gothic Medium"/>
              </a:rPr>
              <a:t> </a:t>
            </a:r>
            <a:r>
              <a:rPr sz="2200" spc="-20" dirty="0">
                <a:latin typeface="Franklin Gothic Medium"/>
                <a:cs typeface="Franklin Gothic Medium"/>
              </a:rPr>
              <a:t>side </a:t>
            </a:r>
            <a:r>
              <a:rPr sz="2200" dirty="0">
                <a:latin typeface="Franklin Gothic Medium"/>
                <a:cs typeface="Franklin Gothic Medium"/>
              </a:rPr>
              <a:t>and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face</a:t>
            </a:r>
            <a:r>
              <a:rPr sz="2200" spc="-1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away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while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switching</a:t>
            </a:r>
            <a:r>
              <a:rPr sz="2200" spc="-7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off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the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disconnect.</a:t>
            </a:r>
            <a:endParaRPr sz="22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00288" y="6304643"/>
            <a:ext cx="195580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0"/>
              </a:lnSpc>
            </a:pPr>
            <a:r>
              <a:rPr sz="1400" spc="-30" dirty="0">
                <a:latin typeface="Arial"/>
                <a:cs typeface="Arial"/>
              </a:rPr>
              <a:t>39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57600"/>
            <a:ext cx="3986783" cy="294436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31140" y="707920"/>
            <a:ext cx="8271509" cy="5196205"/>
          </a:xfrm>
          <a:prstGeom prst="rect">
            <a:avLst/>
          </a:prstGeom>
        </p:spPr>
        <p:txBody>
          <a:bodyPr vert="horz" wrap="square" lIns="0" tIns="163830" rIns="0" bIns="0" rtlCol="0">
            <a:spAutoFit/>
          </a:bodyPr>
          <a:lstStyle/>
          <a:p>
            <a:pPr marL="407034" algn="ctr">
              <a:lnSpc>
                <a:spcPct val="100000"/>
              </a:lnSpc>
              <a:spcBef>
                <a:spcPts val="1290"/>
              </a:spcBef>
            </a:pPr>
            <a:r>
              <a:rPr sz="3600" b="1" spc="-10" dirty="0">
                <a:latin typeface="Franklin Gothic Heavy"/>
                <a:cs typeface="Franklin Gothic Heavy"/>
              </a:rPr>
              <a:t>Lockout/Tagout</a:t>
            </a:r>
            <a:endParaRPr sz="3600" dirty="0">
              <a:latin typeface="Franklin Gothic Heavy"/>
              <a:cs typeface="Franklin Gothic Heavy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2400" spc="-10" dirty="0">
                <a:latin typeface="Franklin Gothic Medium"/>
                <a:cs typeface="Franklin Gothic Medium"/>
              </a:rPr>
              <a:t>Lockout/Tagout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(LOTO)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Sequence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Steps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cont.</a:t>
            </a:r>
            <a:endParaRPr sz="2400" dirty="0">
              <a:latin typeface="Franklin Gothic Medium"/>
              <a:cs typeface="Franklin Gothic Medium"/>
            </a:endParaRPr>
          </a:p>
          <a:p>
            <a:pPr marL="12700" marR="5080" indent="328295">
              <a:lnSpc>
                <a:spcPct val="100000"/>
              </a:lnSpc>
              <a:spcBef>
                <a:spcPts val="1290"/>
              </a:spcBef>
              <a:buAutoNum type="arabicPeriod" startAt="3"/>
              <a:tabLst>
                <a:tab pos="340995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Place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appropriate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lock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isolate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equipment.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NOTE:</a:t>
            </a:r>
            <a:r>
              <a:rPr sz="2400" spc="-14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If </a:t>
            </a:r>
            <a:r>
              <a:rPr sz="2400" dirty="0">
                <a:latin typeface="Franklin Gothic Medium"/>
                <a:cs typeface="Franklin Gothic Medium"/>
              </a:rPr>
              <a:t>more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than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one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employee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is working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on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equipment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that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is </a:t>
            </a:r>
            <a:r>
              <a:rPr sz="2400" dirty="0">
                <a:latin typeface="Franklin Gothic Medium"/>
                <a:cs typeface="Franklin Gothic Medium"/>
              </a:rPr>
              <a:t>locked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out,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each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employee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shall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place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his/her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personal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lock</a:t>
            </a:r>
            <a:r>
              <a:rPr sz="2400" spc="-1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on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disconnect.</a:t>
            </a:r>
            <a:endParaRPr sz="2400" dirty="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1600"/>
              </a:spcBef>
              <a:buFont typeface="Franklin Gothic Medium"/>
              <a:buAutoNum type="arabicPeriod" startAt="3"/>
            </a:pPr>
            <a:endParaRPr sz="2400" dirty="0">
              <a:latin typeface="Franklin Gothic Medium"/>
              <a:cs typeface="Franklin Gothic Medium"/>
            </a:endParaRPr>
          </a:p>
          <a:p>
            <a:pPr marL="12700" marR="4225290" indent="328295">
              <a:lnSpc>
                <a:spcPct val="100000"/>
              </a:lnSpc>
              <a:buAutoNum type="arabicPeriod" startAt="3"/>
              <a:tabLst>
                <a:tab pos="340995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Place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“Danger: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Do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Not </a:t>
            </a:r>
            <a:r>
              <a:rPr sz="2400" dirty="0">
                <a:latin typeface="Franklin Gothic Medium"/>
                <a:cs typeface="Franklin Gothic Medium"/>
              </a:rPr>
              <a:t>Operate”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tag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with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following </a:t>
            </a:r>
            <a:r>
              <a:rPr sz="2400" dirty="0">
                <a:latin typeface="Franklin Gothic Medium"/>
                <a:cs typeface="Franklin Gothic Medium"/>
              </a:rPr>
              <a:t>four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items: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company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name, employee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name,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date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spc="-50" dirty="0">
                <a:latin typeface="Franklin Gothic Medium"/>
                <a:cs typeface="Franklin Gothic Medium"/>
              </a:rPr>
              <a:t>a </a:t>
            </a:r>
            <a:r>
              <a:rPr sz="2400" dirty="0">
                <a:latin typeface="Franklin Gothic Medium"/>
                <a:cs typeface="Franklin Gothic Medium"/>
              </a:rPr>
              <a:t>contact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number.</a:t>
            </a:r>
            <a:endParaRPr sz="2400" dirty="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1336" y="454152"/>
            <a:ext cx="5428615" cy="6047740"/>
            <a:chOff x="21336" y="454152"/>
            <a:chExt cx="5428615" cy="60477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18559" y="454152"/>
              <a:ext cx="1731263" cy="57607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" y="1045464"/>
              <a:ext cx="2734055" cy="545591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364739" y="372282"/>
            <a:ext cx="6557645" cy="2041525"/>
          </a:xfrm>
          <a:prstGeom prst="rect">
            <a:avLst/>
          </a:prstGeom>
        </p:spPr>
        <p:txBody>
          <a:bodyPr vert="horz" wrap="square" lIns="0" tIns="161290" rIns="0" bIns="0" rtlCol="0">
            <a:spAutoFit/>
          </a:bodyPr>
          <a:lstStyle/>
          <a:p>
            <a:pPr marL="1515745">
              <a:lnSpc>
                <a:spcPct val="100000"/>
              </a:lnSpc>
              <a:spcBef>
                <a:spcPts val="127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85"/>
              </a:spcBef>
            </a:pPr>
            <a:r>
              <a:rPr sz="3200" b="1" dirty="0">
                <a:latin typeface="Franklin Gothic Heavy"/>
                <a:cs typeface="Franklin Gothic Heavy"/>
              </a:rPr>
              <a:t>Effects</a:t>
            </a:r>
            <a:r>
              <a:rPr sz="3200" b="1" spc="-45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of</a:t>
            </a:r>
            <a:r>
              <a:rPr sz="3200" b="1" spc="-60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Electricity</a:t>
            </a:r>
            <a:r>
              <a:rPr sz="3200" b="1" spc="-60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on</a:t>
            </a:r>
            <a:r>
              <a:rPr sz="3200" b="1" spc="-55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People</a:t>
            </a:r>
            <a:endParaRPr sz="3200">
              <a:latin typeface="Franklin Gothic Heavy"/>
              <a:cs typeface="Franklin Gothic Heavy"/>
            </a:endParaRPr>
          </a:p>
          <a:p>
            <a:pPr marL="317500" marR="5080">
              <a:lnSpc>
                <a:spcPct val="100000"/>
              </a:lnSpc>
              <a:spcBef>
                <a:spcPts val="1775"/>
              </a:spcBef>
            </a:pPr>
            <a:r>
              <a:rPr sz="2000" b="1" dirty="0">
                <a:latin typeface="Arial"/>
                <a:cs typeface="Arial"/>
              </a:rPr>
              <a:t>Harm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is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related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to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amps,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duration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of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contact,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-25" dirty="0">
                <a:latin typeface="Arial"/>
                <a:cs typeface="Arial"/>
              </a:rPr>
              <a:t>and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path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by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which</a:t>
            </a:r>
            <a:r>
              <a:rPr sz="2000" b="1" spc="-6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current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passes through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the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body.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744" y="2584704"/>
            <a:ext cx="5391911" cy="4273296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5255">
              <a:lnSpc>
                <a:spcPts val="1639"/>
              </a:lnSpc>
            </a:pPr>
            <a:fld id="{81D60167-4931-47E6-BA6A-407CBD079E47}" type="slidenum">
              <a:rPr spc="-50" dirty="0"/>
              <a:t>4</a:t>
            </a:fld>
            <a:endParaRPr spc="-5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707920"/>
            <a:ext cx="8134350" cy="2821940"/>
          </a:xfrm>
          <a:prstGeom prst="rect">
            <a:avLst/>
          </a:prstGeom>
        </p:spPr>
        <p:txBody>
          <a:bodyPr vert="horz" wrap="square" lIns="0" tIns="163830" rIns="0" bIns="0" rtlCol="0">
            <a:spAutoFit/>
          </a:bodyPr>
          <a:lstStyle/>
          <a:p>
            <a:pPr marL="391795" algn="ctr">
              <a:lnSpc>
                <a:spcPct val="100000"/>
              </a:lnSpc>
              <a:spcBef>
                <a:spcPts val="1290"/>
              </a:spcBef>
            </a:pPr>
            <a:r>
              <a:rPr sz="3600" b="1" spc="-10" dirty="0">
                <a:latin typeface="Franklin Gothic Heavy"/>
                <a:cs typeface="Franklin Gothic Heavy"/>
              </a:rPr>
              <a:t>Lockout/Tagout</a:t>
            </a:r>
            <a:endParaRPr sz="3600">
              <a:latin typeface="Franklin Gothic Heavy"/>
              <a:cs typeface="Franklin Gothic Heavy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2400" spc="-10" dirty="0">
                <a:latin typeface="Franklin Gothic Medium"/>
                <a:cs typeface="Franklin Gothic Medium"/>
              </a:rPr>
              <a:t>Lockout/Tagout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(LOTO)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Sequence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Steps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cont.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1475"/>
              </a:spcBef>
            </a:pPr>
            <a:endParaRPr sz="2400">
              <a:latin typeface="Franklin Gothic Medium"/>
              <a:cs typeface="Franklin Gothic Medium"/>
            </a:endParaRPr>
          </a:p>
          <a:p>
            <a:pPr marL="12700" marR="5080">
              <a:lnSpc>
                <a:spcPct val="100000"/>
              </a:lnSpc>
            </a:pPr>
            <a:r>
              <a:rPr sz="2400" dirty="0">
                <a:latin typeface="Franklin Gothic Medium"/>
                <a:cs typeface="Franklin Gothic Medium"/>
              </a:rPr>
              <a:t>5.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Identify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known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LIVE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voltage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source,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test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the </a:t>
            </a:r>
            <a:r>
              <a:rPr sz="2400" dirty="0">
                <a:latin typeface="Franklin Gothic Medium"/>
                <a:cs typeface="Franklin Gothic Medium"/>
              </a:rPr>
              <a:t>functionality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multimeter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or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non-</a:t>
            </a:r>
            <a:r>
              <a:rPr sz="2400" dirty="0">
                <a:latin typeface="Franklin Gothic Medium"/>
                <a:cs typeface="Franklin Gothic Medium"/>
              </a:rPr>
              <a:t>contact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voltage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detector </a:t>
            </a:r>
            <a:r>
              <a:rPr sz="2400" dirty="0">
                <a:latin typeface="Franklin Gothic Medium"/>
                <a:cs typeface="Franklin Gothic Medium"/>
              </a:rPr>
              <a:t>against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this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source.</a:t>
            </a:r>
            <a:endParaRPr sz="2400">
              <a:latin typeface="Franklin Gothic Medium"/>
              <a:cs typeface="Franklin Gothic Medium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941064"/>
            <a:ext cx="3950207" cy="2578607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40</a:t>
            </a:fld>
            <a:endParaRPr spc="-25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06896" y="2826524"/>
            <a:ext cx="76200" cy="15240"/>
          </a:xfrm>
          <a:custGeom>
            <a:avLst/>
            <a:gdLst/>
            <a:ahLst/>
            <a:cxnLst/>
            <a:rect l="l" t="t" r="r" b="b"/>
            <a:pathLst>
              <a:path w="76200" h="15239">
                <a:moveTo>
                  <a:pt x="76200" y="0"/>
                </a:moveTo>
                <a:lnTo>
                  <a:pt x="0" y="0"/>
                </a:lnTo>
                <a:lnTo>
                  <a:pt x="0" y="15239"/>
                </a:lnTo>
                <a:lnTo>
                  <a:pt x="76200" y="15239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31140" y="707920"/>
            <a:ext cx="7938134" cy="3369310"/>
          </a:xfrm>
          <a:prstGeom prst="rect">
            <a:avLst/>
          </a:prstGeom>
        </p:spPr>
        <p:txBody>
          <a:bodyPr vert="horz" wrap="square" lIns="0" tIns="163830" rIns="0" bIns="0" rtlCol="0">
            <a:spAutoFit/>
          </a:bodyPr>
          <a:lstStyle/>
          <a:p>
            <a:pPr marL="741045" algn="ctr">
              <a:lnSpc>
                <a:spcPct val="100000"/>
              </a:lnSpc>
              <a:spcBef>
                <a:spcPts val="1290"/>
              </a:spcBef>
            </a:pPr>
            <a:r>
              <a:rPr sz="3600" b="1" spc="-10" dirty="0">
                <a:latin typeface="Franklin Gothic Heavy"/>
                <a:cs typeface="Franklin Gothic Heavy"/>
              </a:rPr>
              <a:t>Lockout/Tagout</a:t>
            </a:r>
            <a:endParaRPr sz="3600">
              <a:latin typeface="Franklin Gothic Heavy"/>
              <a:cs typeface="Franklin Gothic Heavy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2400" spc="-10" dirty="0">
                <a:latin typeface="Franklin Gothic Medium"/>
                <a:cs typeface="Franklin Gothic Medium"/>
              </a:rPr>
              <a:t>Lockout/Tagout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(LOTO)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Sequence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Steps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cont.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400">
              <a:latin typeface="Franklin Gothic Medium"/>
              <a:cs typeface="Franklin Gothic Medium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latin typeface="Franklin Gothic Medium"/>
                <a:cs typeface="Franklin Gothic Medium"/>
              </a:rPr>
              <a:t>6.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Test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verify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that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voltage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has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been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disconnected </a:t>
            </a:r>
            <a:r>
              <a:rPr sz="2400" dirty="0">
                <a:latin typeface="Franklin Gothic Medium"/>
                <a:cs typeface="Franklin Gothic Medium"/>
              </a:rPr>
              <a:t>(DEAD)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with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non-</a:t>
            </a:r>
            <a:r>
              <a:rPr sz="2400" dirty="0">
                <a:latin typeface="Franklin Gothic Medium"/>
                <a:cs typeface="Franklin Gothic Medium"/>
              </a:rPr>
              <a:t>contact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voltage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detector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or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multimeter. </a:t>
            </a:r>
            <a:r>
              <a:rPr sz="2400" dirty="0">
                <a:latin typeface="Franklin Gothic Medium"/>
                <a:cs typeface="Franklin Gothic Medium"/>
              </a:rPr>
              <a:t>Check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each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leg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ground.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For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ungrounded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or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spc="-30" dirty="0">
                <a:latin typeface="Franklin Gothic Medium"/>
                <a:cs typeface="Franklin Gothic Medium"/>
              </a:rPr>
              <a:t>above-</a:t>
            </a:r>
            <a:r>
              <a:rPr sz="2400" spc="-10" dirty="0">
                <a:latin typeface="Franklin Gothic Medium"/>
                <a:cs typeface="Franklin Gothic Medium"/>
              </a:rPr>
              <a:t>ground </a:t>
            </a:r>
            <a:r>
              <a:rPr sz="2400" dirty="0">
                <a:latin typeface="Franklin Gothic Medium"/>
                <a:cs typeface="Franklin Gothic Medium"/>
              </a:rPr>
              <a:t>systems,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check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leg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leg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complete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verification</a:t>
            </a:r>
            <a:r>
              <a:rPr sz="2400" spc="-1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absence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energy.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41</a:t>
            </a:fld>
            <a:endParaRPr spc="-25" dirty="0"/>
          </a:p>
        </p:txBody>
      </p:sp>
      <p:sp>
        <p:nvSpPr>
          <p:cNvPr id="7" name="object 7"/>
          <p:cNvSpPr txBox="1"/>
          <p:nvPr/>
        </p:nvSpPr>
        <p:spPr>
          <a:xfrm>
            <a:off x="231140" y="4783279"/>
            <a:ext cx="788670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Franklin Gothic Medium"/>
                <a:cs typeface="Franklin Gothic Medium"/>
              </a:rPr>
              <a:t>NOTE: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If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only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de-energizing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mainline,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be</a:t>
            </a:r>
            <a:r>
              <a:rPr sz="2400" spc="-1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aware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that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the </a:t>
            </a:r>
            <a:r>
              <a:rPr sz="2400" dirty="0">
                <a:latin typeface="Franklin Gothic Medium"/>
                <a:cs typeface="Franklin Gothic Medium"/>
              </a:rPr>
              <a:t>controller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may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still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have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live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110/120-</a:t>
            </a:r>
            <a:r>
              <a:rPr sz="2400" dirty="0">
                <a:latin typeface="Franklin Gothic Medium"/>
                <a:cs typeface="Franklin Gothic Medium"/>
              </a:rPr>
              <a:t>volt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circuit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for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cab </a:t>
            </a:r>
            <a:r>
              <a:rPr sz="2400" dirty="0">
                <a:latin typeface="Franklin Gothic Medium"/>
                <a:cs typeface="Franklin Gothic Medium"/>
              </a:rPr>
              <a:t>lighting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1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fan.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Also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verify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that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voltage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has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been</a:t>
            </a:r>
            <a:r>
              <a:rPr sz="2400" spc="-1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dissipated </a:t>
            </a:r>
            <a:r>
              <a:rPr sz="2400" dirty="0">
                <a:latin typeface="Franklin Gothic Medium"/>
                <a:cs typeface="Franklin Gothic Medium"/>
              </a:rPr>
              <a:t>from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capacitors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AC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Drive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units.</a:t>
            </a:r>
            <a:endParaRPr sz="24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42</a:t>
            </a:fld>
            <a:endParaRPr spc="-25" dirty="0"/>
          </a:p>
        </p:txBody>
      </p:sp>
      <p:sp>
        <p:nvSpPr>
          <p:cNvPr id="5" name="object 5"/>
          <p:cNvSpPr txBox="1"/>
          <p:nvPr/>
        </p:nvSpPr>
        <p:spPr>
          <a:xfrm>
            <a:off x="383540" y="694780"/>
            <a:ext cx="8221345" cy="2653030"/>
          </a:xfrm>
          <a:prstGeom prst="rect">
            <a:avLst/>
          </a:prstGeom>
        </p:spPr>
        <p:txBody>
          <a:bodyPr vert="horz" wrap="square" lIns="0" tIns="176530" rIns="0" bIns="0" rtlCol="0">
            <a:spAutoFit/>
          </a:bodyPr>
          <a:lstStyle/>
          <a:p>
            <a:pPr marL="153035" algn="ctr">
              <a:lnSpc>
                <a:spcPct val="100000"/>
              </a:lnSpc>
              <a:spcBef>
                <a:spcPts val="1390"/>
              </a:spcBef>
            </a:pPr>
            <a:r>
              <a:rPr sz="3600" b="1" spc="-10" dirty="0">
                <a:latin typeface="Franklin Gothic Heavy"/>
                <a:cs typeface="Franklin Gothic Heavy"/>
              </a:rPr>
              <a:t>Lockout/Tagout</a:t>
            </a:r>
            <a:endParaRPr sz="3600">
              <a:latin typeface="Franklin Gothic Heavy"/>
              <a:cs typeface="Franklin Gothic Heavy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2200" spc="-10" dirty="0">
                <a:latin typeface="Franklin Gothic Medium"/>
                <a:cs typeface="Franklin Gothic Medium"/>
              </a:rPr>
              <a:t>Lockout/Tagout</a:t>
            </a:r>
            <a:r>
              <a:rPr sz="2200" spc="-7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(LOTO)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Sequence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of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Steps</a:t>
            </a:r>
            <a:r>
              <a:rPr sz="2200" spc="-10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cont.</a:t>
            </a:r>
            <a:endParaRPr sz="22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1215"/>
              </a:spcBef>
            </a:pPr>
            <a:endParaRPr sz="2200">
              <a:latin typeface="Franklin Gothic Medium"/>
              <a:cs typeface="Franklin Gothic Medium"/>
            </a:endParaRPr>
          </a:p>
          <a:p>
            <a:pPr marL="12700" marR="5080" indent="-635">
              <a:lnSpc>
                <a:spcPct val="100000"/>
              </a:lnSpc>
            </a:pPr>
            <a:r>
              <a:rPr sz="2200" spc="-60" dirty="0">
                <a:latin typeface="Franklin Gothic Medium"/>
                <a:cs typeface="Franklin Gothic Medium"/>
              </a:rPr>
              <a:t>7.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Reverify</a:t>
            </a:r>
            <a:r>
              <a:rPr sz="2200" spc="-6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that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the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functionality</a:t>
            </a:r>
            <a:r>
              <a:rPr sz="2200" spc="-6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of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the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multimeter</a:t>
            </a:r>
            <a:r>
              <a:rPr sz="2200" spc="-9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or</a:t>
            </a:r>
            <a:r>
              <a:rPr sz="2200" spc="-1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non-</a:t>
            </a:r>
            <a:r>
              <a:rPr sz="2200" spc="-10" dirty="0">
                <a:latin typeface="Franklin Gothic Medium"/>
                <a:cs typeface="Franklin Gothic Medium"/>
              </a:rPr>
              <a:t>contact </a:t>
            </a:r>
            <a:r>
              <a:rPr sz="2200" dirty="0">
                <a:latin typeface="Franklin Gothic Medium"/>
                <a:cs typeface="Franklin Gothic Medium"/>
              </a:rPr>
              <a:t>voltage</a:t>
            </a:r>
            <a:r>
              <a:rPr sz="2200" spc="-9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detector</a:t>
            </a:r>
            <a:r>
              <a:rPr sz="2200" spc="-7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worked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properly</a:t>
            </a:r>
            <a:r>
              <a:rPr sz="2200" spc="-10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before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and</a:t>
            </a:r>
            <a:r>
              <a:rPr sz="2200" spc="-2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after</a:t>
            </a:r>
            <a:r>
              <a:rPr sz="2200" spc="-6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the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measurement. </a:t>
            </a:r>
            <a:r>
              <a:rPr sz="2200" dirty="0">
                <a:latin typeface="Franklin Gothic Medium"/>
                <a:cs typeface="Franklin Gothic Medium"/>
              </a:rPr>
              <a:t>Check</a:t>
            </a:r>
            <a:r>
              <a:rPr sz="2200" spc="-1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against</a:t>
            </a:r>
            <a:r>
              <a:rPr sz="2200" spc="-7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known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LIVE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voltage</a:t>
            </a:r>
            <a:r>
              <a:rPr sz="2200" spc="-10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source.</a:t>
            </a:r>
            <a:endParaRPr sz="22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3540" y="3813784"/>
            <a:ext cx="7860665" cy="20389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5"/>
              </a:spcBef>
            </a:pPr>
            <a:r>
              <a:rPr sz="2200" dirty="0">
                <a:latin typeface="Franklin Gothic Medium"/>
                <a:cs typeface="Franklin Gothic Medium"/>
              </a:rPr>
              <a:t>8.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Ensure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that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all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potentially</a:t>
            </a:r>
            <a:r>
              <a:rPr sz="2200" spc="-7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hazardous</a:t>
            </a:r>
            <a:r>
              <a:rPr sz="2200" spc="-7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stored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energy</a:t>
            </a:r>
            <a:r>
              <a:rPr sz="2200" spc="-7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is</a:t>
            </a:r>
            <a:r>
              <a:rPr sz="2200" spc="-2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relieved, </a:t>
            </a:r>
            <a:r>
              <a:rPr sz="2200" dirty="0">
                <a:latin typeface="Franklin Gothic Medium"/>
                <a:cs typeface="Franklin Gothic Medium"/>
              </a:rPr>
              <a:t>disconnected,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restrained,</a:t>
            </a:r>
            <a:r>
              <a:rPr sz="2200" spc="-8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and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otherwise</a:t>
            </a:r>
            <a:r>
              <a:rPr sz="2200" spc="-9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rendered</a:t>
            </a:r>
            <a:r>
              <a:rPr sz="2200" spc="-9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safe.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Hydraulic elevator</a:t>
            </a:r>
            <a:r>
              <a:rPr sz="2200" spc="-5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units</a:t>
            </a:r>
            <a:r>
              <a:rPr sz="2200" spc="-5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must</a:t>
            </a:r>
            <a:r>
              <a:rPr sz="2200" spc="-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be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landed</a:t>
            </a:r>
            <a:r>
              <a:rPr sz="2200" spc="-5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on</a:t>
            </a:r>
            <a:r>
              <a:rPr sz="2200" spc="-1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buffers,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pipe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stands,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or</a:t>
            </a:r>
            <a:r>
              <a:rPr sz="2200" spc="-2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have</a:t>
            </a:r>
            <a:r>
              <a:rPr sz="2200" spc="-20" dirty="0">
                <a:latin typeface="Franklin Gothic Medium"/>
                <a:cs typeface="Franklin Gothic Medium"/>
              </a:rPr>
              <a:t> rail </a:t>
            </a:r>
            <a:r>
              <a:rPr sz="2200" dirty="0">
                <a:latin typeface="Franklin Gothic Medium"/>
                <a:cs typeface="Franklin Gothic Medium"/>
              </a:rPr>
              <a:t>blocks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installed</a:t>
            </a:r>
            <a:r>
              <a:rPr sz="2200" spc="-5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when</a:t>
            </a:r>
            <a:r>
              <a:rPr sz="2200" spc="-1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working</a:t>
            </a:r>
            <a:r>
              <a:rPr sz="2200" spc="-9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on</a:t>
            </a:r>
            <a:r>
              <a:rPr sz="2200" spc="-1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the</a:t>
            </a:r>
            <a:r>
              <a:rPr sz="2200" spc="-2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pressurized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system. </a:t>
            </a:r>
            <a:r>
              <a:rPr sz="2200" dirty="0">
                <a:latin typeface="Franklin Gothic Medium"/>
                <a:cs typeface="Franklin Gothic Medium"/>
              </a:rPr>
              <a:t>Mechanical</a:t>
            </a:r>
            <a:r>
              <a:rPr sz="2200" spc="-9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safeguarding</a:t>
            </a:r>
            <a:r>
              <a:rPr sz="2200" spc="-9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of</a:t>
            </a:r>
            <a:r>
              <a:rPr sz="2200" spc="-1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escalators</a:t>
            </a:r>
            <a:r>
              <a:rPr sz="2200" spc="-7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and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moving</a:t>
            </a:r>
            <a:r>
              <a:rPr sz="2200" spc="-7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walks</a:t>
            </a:r>
            <a:r>
              <a:rPr sz="2200" spc="-2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shall</a:t>
            </a:r>
            <a:r>
              <a:rPr sz="2200" spc="-65" dirty="0">
                <a:latin typeface="Franklin Gothic Medium"/>
                <a:cs typeface="Franklin Gothic Medium"/>
              </a:rPr>
              <a:t> </a:t>
            </a:r>
            <a:r>
              <a:rPr sz="2200" spc="-25" dirty="0">
                <a:latin typeface="Franklin Gothic Medium"/>
                <a:cs typeface="Franklin Gothic Medium"/>
              </a:rPr>
              <a:t>be </a:t>
            </a:r>
            <a:r>
              <a:rPr sz="2200" dirty="0">
                <a:latin typeface="Franklin Gothic Medium"/>
                <a:cs typeface="Franklin Gothic Medium"/>
              </a:rPr>
              <a:t>put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in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place</a:t>
            </a:r>
            <a:r>
              <a:rPr sz="2200" spc="-7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to</a:t>
            </a:r>
            <a:r>
              <a:rPr sz="2200" spc="-1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protect</a:t>
            </a:r>
            <a:r>
              <a:rPr sz="2200" spc="-10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from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stored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energy.</a:t>
            </a:r>
            <a:endParaRPr sz="22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17752" y="6395498"/>
            <a:ext cx="793115" cy="312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25"/>
              </a:lnSpc>
            </a:pPr>
            <a:r>
              <a:rPr sz="2000" spc="-10" dirty="0">
                <a:latin typeface="Franklin Gothic Medium"/>
                <a:cs typeface="Franklin Gothic Medium"/>
              </a:rPr>
              <a:t>service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87588" y="6275197"/>
            <a:ext cx="22097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25" dirty="0">
                <a:latin typeface="Arial"/>
                <a:cs typeface="Arial"/>
              </a:rPr>
              <a:t>43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9740" y="694780"/>
            <a:ext cx="5884545" cy="2079625"/>
          </a:xfrm>
          <a:prstGeom prst="rect">
            <a:avLst/>
          </a:prstGeom>
        </p:spPr>
        <p:txBody>
          <a:bodyPr vert="horz" wrap="square" lIns="0" tIns="176530" rIns="0" bIns="0" rtlCol="0">
            <a:spAutoFit/>
          </a:bodyPr>
          <a:lstStyle/>
          <a:p>
            <a:pPr marL="2411730">
              <a:lnSpc>
                <a:spcPct val="100000"/>
              </a:lnSpc>
              <a:spcBef>
                <a:spcPts val="1390"/>
              </a:spcBef>
            </a:pPr>
            <a:r>
              <a:rPr sz="3600" b="1" spc="-10" dirty="0">
                <a:latin typeface="Franklin Gothic Heavy"/>
                <a:cs typeface="Franklin Gothic Heavy"/>
              </a:rPr>
              <a:t>Lockout/Tagout</a:t>
            </a:r>
            <a:endParaRPr sz="3600">
              <a:latin typeface="Franklin Gothic Heavy"/>
              <a:cs typeface="Franklin Gothic Heavy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2200" spc="-10" dirty="0">
                <a:latin typeface="Franklin Gothic Medium"/>
                <a:cs typeface="Franklin Gothic Medium"/>
              </a:rPr>
              <a:t>Lockout/Tagout</a:t>
            </a:r>
            <a:r>
              <a:rPr sz="2200" spc="-7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(LOTO)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Sequence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of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Steps</a:t>
            </a:r>
            <a:r>
              <a:rPr sz="2200" spc="-10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cont.</a:t>
            </a:r>
            <a:endParaRPr sz="2200">
              <a:latin typeface="Franklin Gothic Medium"/>
              <a:cs typeface="Franklin Gothic Medium"/>
            </a:endParaRPr>
          </a:p>
          <a:p>
            <a:pPr marL="286385" indent="-273685">
              <a:lnSpc>
                <a:spcPct val="100000"/>
              </a:lnSpc>
              <a:spcBef>
                <a:spcPts val="1110"/>
              </a:spcBef>
              <a:buAutoNum type="arabicPeriod" startAt="9"/>
              <a:tabLst>
                <a:tab pos="286385" algn="l"/>
              </a:tabLst>
            </a:pPr>
            <a:r>
              <a:rPr sz="2000" dirty="0">
                <a:latin typeface="Franklin Gothic Medium"/>
                <a:cs typeface="Franklin Gothic Medium"/>
              </a:rPr>
              <a:t>Perform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spc="-20" dirty="0">
                <a:latin typeface="Franklin Gothic Medium"/>
                <a:cs typeface="Franklin Gothic Medium"/>
              </a:rPr>
              <a:t>work.</a:t>
            </a:r>
            <a:endParaRPr sz="2000">
              <a:latin typeface="Franklin Gothic Medium"/>
              <a:cs typeface="Franklin Gothic Medium"/>
            </a:endParaRPr>
          </a:p>
          <a:p>
            <a:pPr marL="432434" indent="-419734">
              <a:lnSpc>
                <a:spcPct val="100000"/>
              </a:lnSpc>
              <a:spcBef>
                <a:spcPts val="1205"/>
              </a:spcBef>
              <a:buAutoNum type="arabicPeriod" startAt="9"/>
              <a:tabLst>
                <a:tab pos="432434" algn="l"/>
              </a:tabLst>
            </a:pPr>
            <a:r>
              <a:rPr sz="2000" spc="-25" dirty="0">
                <a:latin typeface="Franklin Gothic Medium"/>
                <a:cs typeface="Franklin Gothic Medium"/>
              </a:rPr>
              <a:t>Re-</a:t>
            </a:r>
            <a:r>
              <a:rPr sz="2000" dirty="0">
                <a:latin typeface="Franklin Gothic Medium"/>
                <a:cs typeface="Franklin Gothic Medium"/>
              </a:rPr>
              <a:t>energize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conveyance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following</a:t>
            </a:r>
            <a:r>
              <a:rPr sz="2000" spc="-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these</a:t>
            </a:r>
            <a:r>
              <a:rPr sz="2000" spc="-7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steps: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31239" y="6069529"/>
            <a:ext cx="6506209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0"/>
              </a:spcBef>
              <a:buFont typeface="Arial"/>
              <a:buChar char="•"/>
              <a:tabLst>
                <a:tab pos="299085" algn="l"/>
              </a:tabLst>
            </a:pPr>
            <a:r>
              <a:rPr sz="2000" dirty="0">
                <a:latin typeface="Franklin Gothic Medium"/>
                <a:cs typeface="Franklin Gothic Medium"/>
              </a:rPr>
              <a:t>Check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that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conveyance</a:t>
            </a:r>
            <a:r>
              <a:rPr sz="2000" spc="-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has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been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properly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returned</a:t>
            </a:r>
            <a:r>
              <a:rPr sz="2000" spc="-75" dirty="0">
                <a:latin typeface="Franklin Gothic Medium"/>
                <a:cs typeface="Franklin Gothic Medium"/>
              </a:rPr>
              <a:t> </a:t>
            </a:r>
            <a:r>
              <a:rPr sz="2000" spc="-25" dirty="0">
                <a:latin typeface="Franklin Gothic Medium"/>
                <a:cs typeface="Franklin Gothic Medium"/>
              </a:rPr>
              <a:t>to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93139" y="2806070"/>
            <a:ext cx="7570470" cy="3189605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327025" indent="-286385">
              <a:lnSpc>
                <a:spcPct val="100000"/>
              </a:lnSpc>
              <a:spcBef>
                <a:spcPts val="855"/>
              </a:spcBef>
              <a:buFont typeface="Arial"/>
              <a:buChar char="•"/>
              <a:tabLst>
                <a:tab pos="327025" algn="l"/>
              </a:tabLst>
            </a:pPr>
            <a:r>
              <a:rPr sz="2000" dirty="0">
                <a:latin typeface="Franklin Gothic Medium"/>
                <a:cs typeface="Franklin Gothic Medium"/>
              </a:rPr>
              <a:t>Replace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all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guards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and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remove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all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tools</a:t>
            </a:r>
            <a:endParaRPr sz="2000">
              <a:latin typeface="Franklin Gothic Medium"/>
              <a:cs typeface="Franklin Gothic Medium"/>
            </a:endParaRPr>
          </a:p>
          <a:p>
            <a:pPr marL="337185" marR="353060" indent="-28702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37185" algn="l"/>
              </a:tabLst>
            </a:pPr>
            <a:r>
              <a:rPr sz="2000" dirty="0">
                <a:latin typeface="Franklin Gothic Medium"/>
                <a:cs typeface="Franklin Gothic Medium"/>
              </a:rPr>
              <a:t>Recheck</a:t>
            </a:r>
            <a:r>
              <a:rPr sz="2000" spc="-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to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ensure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control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of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conveyance</a:t>
            </a:r>
            <a:r>
              <a:rPr sz="2000" spc="-1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and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that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is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secure </a:t>
            </a:r>
            <a:r>
              <a:rPr sz="2000" dirty="0">
                <a:latin typeface="Franklin Gothic Medium"/>
                <a:cs typeface="Franklin Gothic Medium"/>
              </a:rPr>
              <a:t>from</a:t>
            </a:r>
            <a:r>
              <a:rPr sz="2000" spc="-6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public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access</a:t>
            </a:r>
            <a:endParaRPr sz="2000">
              <a:latin typeface="Franklin Gothic Medium"/>
              <a:cs typeface="Franklin Gothic Medium"/>
            </a:endParaRPr>
          </a:p>
          <a:p>
            <a:pPr marL="299085" marR="445770" indent="-28702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299085" algn="l"/>
              </a:tabLst>
            </a:pP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employee(s)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who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applied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personal</a:t>
            </a:r>
            <a:r>
              <a:rPr sz="2000" spc="-7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locks</a:t>
            </a:r>
            <a:r>
              <a:rPr sz="2000" spc="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shall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remove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their </a:t>
            </a:r>
            <a:r>
              <a:rPr sz="2000" dirty="0">
                <a:latin typeface="Franklin Gothic Medium"/>
                <a:cs typeface="Franklin Gothic Medium"/>
              </a:rPr>
              <a:t>own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lock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and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spc="-25" dirty="0">
                <a:latin typeface="Franklin Gothic Medium"/>
                <a:cs typeface="Franklin Gothic Medium"/>
              </a:rPr>
              <a:t>tag</a:t>
            </a:r>
            <a:endParaRPr sz="2000">
              <a:latin typeface="Franklin Gothic Medium"/>
              <a:cs typeface="Franklin Gothic Medium"/>
            </a:endParaRPr>
          </a:p>
          <a:p>
            <a:pPr marL="327025" marR="1087120" indent="-287020">
              <a:lnSpc>
                <a:spcPct val="100000"/>
              </a:lnSpc>
              <a:spcBef>
                <a:spcPts val="515"/>
              </a:spcBef>
              <a:buFont typeface="Arial"/>
              <a:buChar char="•"/>
              <a:tabLst>
                <a:tab pos="327025" algn="l"/>
              </a:tabLst>
            </a:pPr>
            <a:r>
              <a:rPr sz="2000" dirty="0">
                <a:latin typeface="Franklin Gothic Medium"/>
                <a:cs typeface="Franklin Gothic Medium"/>
              </a:rPr>
              <a:t>Make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sure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all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workers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are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safe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and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accounted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for</a:t>
            </a:r>
            <a:r>
              <a:rPr sz="2000" spc="-1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before </a:t>
            </a:r>
            <a:r>
              <a:rPr sz="2000" dirty="0">
                <a:latin typeface="Franklin Gothic Medium"/>
                <a:cs typeface="Franklin Gothic Medium"/>
              </a:rPr>
              <a:t>equipment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and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circuits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are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unlocked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and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turned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back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spc="-25" dirty="0">
                <a:latin typeface="Franklin Gothic Medium"/>
                <a:cs typeface="Franklin Gothic Medium"/>
              </a:rPr>
              <a:t>on</a:t>
            </a:r>
            <a:endParaRPr sz="2000">
              <a:latin typeface="Franklin Gothic Medium"/>
              <a:cs typeface="Franklin Gothic Medium"/>
            </a:endParaRPr>
          </a:p>
          <a:p>
            <a:pPr marL="337185" marR="5080" indent="-287020">
              <a:lnSpc>
                <a:spcPct val="100000"/>
              </a:lnSpc>
              <a:spcBef>
                <a:spcPts val="520"/>
              </a:spcBef>
              <a:buFont typeface="Arial"/>
              <a:buChar char="•"/>
              <a:tabLst>
                <a:tab pos="337185" algn="l"/>
              </a:tabLst>
            </a:pPr>
            <a:r>
              <a:rPr sz="2000" dirty="0">
                <a:latin typeface="Franklin Gothic Medium"/>
                <a:cs typeface="Franklin Gothic Medium"/>
              </a:rPr>
              <a:t>Stand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to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side</a:t>
            </a:r>
            <a:r>
              <a:rPr sz="2000" spc="-6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and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face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away,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announce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“power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going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on”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spc="-20" dirty="0">
                <a:latin typeface="Franklin Gothic Medium"/>
                <a:cs typeface="Franklin Gothic Medium"/>
              </a:rPr>
              <a:t>when </a:t>
            </a:r>
            <a:r>
              <a:rPr sz="2000" dirty="0">
                <a:latin typeface="Franklin Gothic Medium"/>
                <a:cs typeface="Franklin Gothic Medium"/>
              </a:rPr>
              <a:t>powering</a:t>
            </a:r>
            <a:r>
              <a:rPr sz="2000" spc="-7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disconnect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spc="-25" dirty="0">
                <a:latin typeface="Franklin Gothic Medium"/>
                <a:cs typeface="Franklin Gothic Medium"/>
              </a:rPr>
              <a:t>on</a:t>
            </a:r>
            <a:endParaRPr sz="20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66286" y="935228"/>
            <a:ext cx="20072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Franklin Gothic Heavy"/>
                <a:cs typeface="Franklin Gothic Heavy"/>
              </a:rPr>
              <a:t>Arc</a:t>
            </a:r>
            <a:r>
              <a:rPr sz="3600" b="1" spc="-65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Flash</a:t>
            </a:r>
            <a:endParaRPr sz="3600">
              <a:latin typeface="Franklin Gothic Heavy"/>
              <a:cs typeface="Franklin Gothic Heavy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1757028"/>
            <a:ext cx="4422775" cy="45269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dirty="0">
                <a:latin typeface="Franklin Gothic Medium"/>
                <a:cs typeface="Franklin Gothic Medium"/>
              </a:rPr>
              <a:t>What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is</a:t>
            </a:r>
            <a:r>
              <a:rPr sz="2200" spc="-1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</a:t>
            </a:r>
            <a:r>
              <a:rPr sz="2200" spc="-1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Arc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Flash?</a:t>
            </a:r>
            <a:endParaRPr sz="2200">
              <a:latin typeface="Franklin Gothic Medium"/>
              <a:cs typeface="Franklin Gothic Medium"/>
            </a:endParaRPr>
          </a:p>
          <a:p>
            <a:pPr marL="12700" marR="30480">
              <a:lnSpc>
                <a:spcPct val="100000"/>
              </a:lnSpc>
            </a:pPr>
            <a:r>
              <a:rPr sz="2200" dirty="0">
                <a:latin typeface="Franklin Gothic Medium"/>
                <a:cs typeface="Franklin Gothic Medium"/>
              </a:rPr>
              <a:t>An</a:t>
            </a:r>
            <a:r>
              <a:rPr sz="2200" spc="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arc</a:t>
            </a:r>
            <a:r>
              <a:rPr sz="2200" spc="-7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flash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is</a:t>
            </a:r>
            <a:r>
              <a:rPr sz="2200" spc="-1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sudden,</a:t>
            </a:r>
            <a:r>
              <a:rPr sz="2200" spc="-5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unexpected </a:t>
            </a:r>
            <a:r>
              <a:rPr sz="2200" dirty="0">
                <a:latin typeface="Franklin Gothic Medium"/>
                <a:cs typeface="Franklin Gothic Medium"/>
              </a:rPr>
              <a:t>discharge</a:t>
            </a:r>
            <a:r>
              <a:rPr sz="2200" spc="-8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of electricity</a:t>
            </a:r>
            <a:r>
              <a:rPr sz="2200" spc="-9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that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travels </a:t>
            </a:r>
            <a:r>
              <a:rPr sz="2200" dirty="0">
                <a:latin typeface="Franklin Gothic Medium"/>
                <a:cs typeface="Franklin Gothic Medium"/>
              </a:rPr>
              <a:t>through</a:t>
            </a:r>
            <a:r>
              <a:rPr sz="2200" spc="-9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the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air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between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conductors, </a:t>
            </a:r>
            <a:r>
              <a:rPr sz="2200" dirty="0">
                <a:latin typeface="Franklin Gothic Medium"/>
                <a:cs typeface="Franklin Gothic Medium"/>
              </a:rPr>
              <a:t>or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from</a:t>
            </a:r>
            <a:r>
              <a:rPr sz="2200" spc="-7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conductor</a:t>
            </a:r>
            <a:r>
              <a:rPr sz="2200" spc="-10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to</a:t>
            </a:r>
            <a:r>
              <a:rPr sz="2200" spc="-1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ground.</a:t>
            </a:r>
            <a:endParaRPr sz="22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740"/>
              </a:spcBef>
            </a:pPr>
            <a:endParaRPr sz="2200">
              <a:latin typeface="Franklin Gothic Medium"/>
              <a:cs typeface="Franklin Gothic Medium"/>
            </a:endParaRPr>
          </a:p>
          <a:p>
            <a:pPr marL="24130" marR="5080">
              <a:lnSpc>
                <a:spcPct val="100000"/>
              </a:lnSpc>
              <a:spcBef>
                <a:spcPts val="5"/>
              </a:spcBef>
            </a:pPr>
            <a:r>
              <a:rPr sz="2200" dirty="0">
                <a:latin typeface="Franklin Gothic Medium"/>
                <a:cs typeface="Franklin Gothic Medium"/>
              </a:rPr>
              <a:t>This</a:t>
            </a:r>
            <a:r>
              <a:rPr sz="2200" spc="-1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short</a:t>
            </a:r>
            <a:r>
              <a:rPr sz="2200" spc="-5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circuit</a:t>
            </a:r>
            <a:r>
              <a:rPr sz="2200" spc="-5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releases</a:t>
            </a:r>
            <a:r>
              <a:rPr sz="2200" spc="-5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enormous </a:t>
            </a:r>
            <a:r>
              <a:rPr sz="2200" dirty="0">
                <a:latin typeface="Franklin Gothic Medium"/>
                <a:cs typeface="Franklin Gothic Medium"/>
              </a:rPr>
              <a:t>amounts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of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energy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as</a:t>
            </a:r>
            <a:r>
              <a:rPr sz="2200" spc="-1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light</a:t>
            </a:r>
            <a:r>
              <a:rPr sz="2200" spc="-5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and</a:t>
            </a:r>
            <a:r>
              <a:rPr sz="2200" spc="-10" dirty="0">
                <a:latin typeface="Franklin Gothic Medium"/>
                <a:cs typeface="Franklin Gothic Medium"/>
              </a:rPr>
              <a:t> heat.</a:t>
            </a:r>
            <a:endParaRPr sz="22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660"/>
              </a:spcBef>
            </a:pPr>
            <a:endParaRPr sz="2200">
              <a:latin typeface="Franklin Gothic Medium"/>
              <a:cs typeface="Franklin Gothic Medium"/>
            </a:endParaRPr>
          </a:p>
          <a:p>
            <a:pPr marL="24130" marR="666115" algn="just">
              <a:lnSpc>
                <a:spcPct val="100000"/>
              </a:lnSpc>
            </a:pPr>
            <a:r>
              <a:rPr sz="2200" dirty="0">
                <a:latin typeface="Franklin Gothic Medium"/>
                <a:cs typeface="Franklin Gothic Medium"/>
              </a:rPr>
              <a:t>The</a:t>
            </a:r>
            <a:r>
              <a:rPr sz="2200" spc="-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results</a:t>
            </a:r>
            <a:r>
              <a:rPr sz="2200" spc="-6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can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be</a:t>
            </a:r>
            <a:r>
              <a:rPr sz="2200" spc="-2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devastating. </a:t>
            </a:r>
            <a:r>
              <a:rPr sz="2200" dirty="0">
                <a:latin typeface="Franklin Gothic Medium"/>
                <a:cs typeface="Franklin Gothic Medium"/>
              </a:rPr>
              <a:t>When</a:t>
            </a:r>
            <a:r>
              <a:rPr sz="2200" spc="-1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unprotected</a:t>
            </a:r>
            <a:r>
              <a:rPr sz="2200" spc="-7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person</a:t>
            </a:r>
            <a:r>
              <a:rPr sz="2200" spc="-55" dirty="0">
                <a:latin typeface="Franklin Gothic Medium"/>
                <a:cs typeface="Franklin Gothic Medium"/>
              </a:rPr>
              <a:t> </a:t>
            </a:r>
            <a:r>
              <a:rPr sz="2200" spc="-25" dirty="0">
                <a:latin typeface="Franklin Gothic Medium"/>
                <a:cs typeface="Franklin Gothic Medium"/>
              </a:rPr>
              <a:t>is </a:t>
            </a:r>
            <a:r>
              <a:rPr sz="2200" spc="-10" dirty="0">
                <a:latin typeface="Franklin Gothic Medium"/>
                <a:cs typeface="Franklin Gothic Medium"/>
              </a:rPr>
              <a:t>nearby,</a:t>
            </a:r>
            <a:r>
              <a:rPr sz="2200" spc="-5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serious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injury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and</a:t>
            </a:r>
            <a:r>
              <a:rPr sz="2200" spc="-5" dirty="0">
                <a:latin typeface="Franklin Gothic Medium"/>
                <a:cs typeface="Franklin Gothic Medium"/>
              </a:rPr>
              <a:t> </a:t>
            </a:r>
            <a:r>
              <a:rPr sz="2200" spc="-20" dirty="0">
                <a:latin typeface="Franklin Gothic Medium"/>
                <a:cs typeface="Franklin Gothic Medium"/>
              </a:rPr>
              <a:t>even </a:t>
            </a:r>
            <a:r>
              <a:rPr sz="2200" dirty="0">
                <a:latin typeface="Franklin Gothic Medium"/>
                <a:cs typeface="Franklin Gothic Medium"/>
              </a:rPr>
              <a:t>death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can</a:t>
            </a:r>
            <a:r>
              <a:rPr sz="2200" spc="-10" dirty="0">
                <a:latin typeface="Franklin Gothic Medium"/>
                <a:cs typeface="Franklin Gothic Medium"/>
              </a:rPr>
              <a:t> occur.</a:t>
            </a:r>
            <a:endParaRPr sz="2200">
              <a:latin typeface="Franklin Gothic Medium"/>
              <a:cs typeface="Franklin Gothic Medium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624" y="2057400"/>
            <a:ext cx="3569207" cy="3526523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44</a:t>
            </a:fld>
            <a:endParaRPr spc="-25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93750" y="1011428"/>
            <a:ext cx="19538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Franklin Gothic Heavy"/>
                <a:cs typeface="Franklin Gothic Heavy"/>
              </a:rPr>
              <a:t>Arc</a:t>
            </a:r>
            <a:r>
              <a:rPr sz="3600" b="1" spc="-65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Blast</a:t>
            </a:r>
            <a:endParaRPr sz="3600">
              <a:latin typeface="Franklin Gothic Heavy"/>
              <a:cs typeface="Franklin Gothic Heavy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23" y="4197096"/>
            <a:ext cx="4495799" cy="252374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89052" y="1660806"/>
            <a:ext cx="8538210" cy="2414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6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Franklin Gothic Medium"/>
                <a:cs typeface="Franklin Gothic Medium"/>
              </a:rPr>
              <a:t>What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is</a:t>
            </a:r>
            <a:r>
              <a:rPr sz="2400" spc="-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Arc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Blast?</a:t>
            </a:r>
            <a:endParaRPr sz="2400">
              <a:latin typeface="Franklin Gothic Medium"/>
              <a:cs typeface="Franklin Gothic Medium"/>
            </a:endParaRPr>
          </a:p>
          <a:p>
            <a:pPr marL="106680" marR="5080">
              <a:lnSpc>
                <a:spcPct val="100000"/>
              </a:lnSpc>
              <a:tabLst>
                <a:tab pos="6690359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An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arc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flash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almost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always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results</a:t>
            </a:r>
            <a:r>
              <a:rPr sz="2400" spc="-1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in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arc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blast.</a:t>
            </a:r>
            <a:r>
              <a:rPr sz="2400" dirty="0">
                <a:latin typeface="Franklin Gothic Medium"/>
                <a:cs typeface="Franklin Gothic Medium"/>
              </a:rPr>
              <a:t>	An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arc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blast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is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high-</a:t>
            </a:r>
            <a:r>
              <a:rPr sz="2400" dirty="0">
                <a:latin typeface="Franklin Gothic Medium"/>
                <a:cs typeface="Franklin Gothic Medium"/>
              </a:rPr>
              <a:t>pressure</a:t>
            </a:r>
            <a:r>
              <a:rPr sz="2400" spc="-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explosion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caused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by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sudden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arc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fault.</a:t>
            </a:r>
            <a:endParaRPr sz="2400">
              <a:latin typeface="Franklin Gothic Medium"/>
              <a:cs typeface="Franklin Gothic Medium"/>
            </a:endParaRPr>
          </a:p>
          <a:p>
            <a:pPr marL="12700" marR="163195">
              <a:lnSpc>
                <a:spcPct val="100000"/>
              </a:lnSpc>
              <a:spcBef>
                <a:spcPts val="1525"/>
              </a:spcBef>
            </a:pPr>
            <a:r>
              <a:rPr sz="2400" dirty="0">
                <a:latin typeface="Franklin Gothic Medium"/>
                <a:cs typeface="Franklin Gothic Medium"/>
              </a:rPr>
              <a:t>Although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arc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flash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arc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blast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are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two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distinct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parts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spc="-50" dirty="0">
                <a:latin typeface="Franklin Gothic Medium"/>
                <a:cs typeface="Franklin Gothic Medium"/>
              </a:rPr>
              <a:t>a </a:t>
            </a:r>
            <a:r>
              <a:rPr sz="2400" spc="-20" dirty="0">
                <a:latin typeface="Franklin Gothic Medium"/>
                <a:cs typeface="Franklin Gothic Medium"/>
              </a:rPr>
              <a:t>split-</a:t>
            </a:r>
            <a:r>
              <a:rPr sz="2400" dirty="0">
                <a:latin typeface="Franklin Gothic Medium"/>
                <a:cs typeface="Franklin Gothic Medium"/>
              </a:rPr>
              <a:t>second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phenomenon,</a:t>
            </a:r>
            <a:r>
              <a:rPr sz="2400" spc="-1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for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duration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this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course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we’ll </a:t>
            </a:r>
            <a:r>
              <a:rPr sz="2400" dirty="0">
                <a:latin typeface="Franklin Gothic Medium"/>
                <a:cs typeface="Franklin Gothic Medium"/>
              </a:rPr>
              <a:t>usually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refer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them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together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as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arc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flash.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45</a:t>
            </a:fld>
            <a:endParaRPr spc="-25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79" y="2313432"/>
            <a:ext cx="4848414" cy="36291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59740" y="809983"/>
            <a:ext cx="7240905" cy="5260975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980440" algn="ctr">
              <a:lnSpc>
                <a:spcPct val="100000"/>
              </a:lnSpc>
              <a:spcBef>
                <a:spcPts val="1085"/>
              </a:spcBef>
            </a:pPr>
            <a:r>
              <a:rPr sz="3600" b="1" dirty="0">
                <a:latin typeface="Franklin Gothic Heavy"/>
                <a:cs typeface="Franklin Gothic Heavy"/>
              </a:rPr>
              <a:t>Common</a:t>
            </a:r>
            <a:r>
              <a:rPr sz="3600" b="1" spc="-70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Causes</a:t>
            </a:r>
            <a:r>
              <a:rPr sz="3600" b="1" spc="-55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of</a:t>
            </a:r>
            <a:r>
              <a:rPr sz="3600" b="1" spc="-65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Arc</a:t>
            </a:r>
            <a:r>
              <a:rPr sz="3600" b="1" spc="-80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Flash</a:t>
            </a:r>
            <a:endParaRPr sz="3600" dirty="0">
              <a:latin typeface="Franklin Gothic Heavy"/>
              <a:cs typeface="Franklin Gothic Heavy"/>
            </a:endParaRPr>
          </a:p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sz="2800" dirty="0">
                <a:latin typeface="Franklin Gothic Medium"/>
                <a:cs typeface="Franklin Gothic Medium"/>
              </a:rPr>
              <a:t>Common</a:t>
            </a:r>
            <a:r>
              <a:rPr sz="2800" spc="-5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causes</a:t>
            </a:r>
            <a:r>
              <a:rPr sz="2800" spc="-20" dirty="0">
                <a:latin typeface="Franklin Gothic Medium"/>
                <a:cs typeface="Franklin Gothic Medium"/>
              </a:rPr>
              <a:t> </a:t>
            </a:r>
            <a:r>
              <a:rPr sz="2800" spc="-10" dirty="0">
                <a:latin typeface="Franklin Gothic Medium"/>
                <a:cs typeface="Franklin Gothic Medium"/>
              </a:rPr>
              <a:t>include:</a:t>
            </a:r>
            <a:endParaRPr sz="2800" dirty="0">
              <a:latin typeface="Franklin Gothic Medium"/>
              <a:cs typeface="Franklin Gothic Medium"/>
            </a:endParaRPr>
          </a:p>
          <a:p>
            <a:pPr marL="509270" indent="-344170">
              <a:lnSpc>
                <a:spcPct val="100000"/>
              </a:lnSpc>
              <a:spcBef>
                <a:spcPts val="1570"/>
              </a:spcBef>
              <a:buFont typeface="Arial"/>
              <a:buChar char="•"/>
              <a:tabLst>
                <a:tab pos="509270" algn="l"/>
              </a:tabLst>
            </a:pPr>
            <a:r>
              <a:rPr sz="2400" spc="-20" dirty="0">
                <a:latin typeface="Franklin Gothic Medium"/>
                <a:cs typeface="Franklin Gothic Medium"/>
              </a:rPr>
              <a:t>Dust</a:t>
            </a:r>
            <a:endParaRPr sz="2400" dirty="0">
              <a:latin typeface="Franklin Gothic Medium"/>
              <a:cs typeface="Franklin Gothic Medium"/>
            </a:endParaRPr>
          </a:p>
          <a:p>
            <a:pPr marL="509270" indent="-344170">
              <a:lnSpc>
                <a:spcPct val="100000"/>
              </a:lnSpc>
              <a:spcBef>
                <a:spcPts val="775"/>
              </a:spcBef>
              <a:buFont typeface="Arial"/>
              <a:buChar char="•"/>
              <a:tabLst>
                <a:tab pos="5092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Dropping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tools</a:t>
            </a:r>
            <a:endParaRPr sz="2400" dirty="0">
              <a:latin typeface="Franklin Gothic Medium"/>
              <a:cs typeface="Franklin Gothic Medium"/>
            </a:endParaRPr>
          </a:p>
          <a:p>
            <a:pPr marL="509270" indent="-34417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5092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Accidental</a:t>
            </a:r>
            <a:r>
              <a:rPr sz="2400" spc="-12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touching</a:t>
            </a:r>
            <a:endParaRPr sz="2400" dirty="0">
              <a:latin typeface="Franklin Gothic Medium"/>
              <a:cs typeface="Franklin Gothic Medium"/>
            </a:endParaRPr>
          </a:p>
          <a:p>
            <a:pPr marL="509270" indent="-34417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509270" algn="l"/>
              </a:tabLst>
            </a:pPr>
            <a:r>
              <a:rPr sz="2400" spc="-10" dirty="0">
                <a:latin typeface="Franklin Gothic Medium"/>
                <a:cs typeface="Franklin Gothic Medium"/>
              </a:rPr>
              <a:t>Condensation</a:t>
            </a:r>
            <a:endParaRPr sz="2400" dirty="0">
              <a:latin typeface="Franklin Gothic Medium"/>
              <a:cs typeface="Franklin Gothic Medium"/>
            </a:endParaRPr>
          </a:p>
          <a:p>
            <a:pPr marL="521334" indent="-34417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521334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Material</a:t>
            </a:r>
            <a:r>
              <a:rPr sz="2400" spc="-13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failure</a:t>
            </a:r>
            <a:endParaRPr sz="2400" dirty="0">
              <a:latin typeface="Franklin Gothic Medium"/>
              <a:cs typeface="Franklin Gothic Medium"/>
            </a:endParaRPr>
          </a:p>
          <a:p>
            <a:pPr marL="542925" indent="-344805">
              <a:lnSpc>
                <a:spcPct val="100000"/>
              </a:lnSpc>
              <a:spcBef>
                <a:spcPts val="1130"/>
              </a:spcBef>
              <a:buFont typeface="Arial"/>
              <a:buChar char="•"/>
              <a:tabLst>
                <a:tab pos="542925" algn="l"/>
              </a:tabLst>
            </a:pPr>
            <a:r>
              <a:rPr sz="2400" spc="-10" dirty="0">
                <a:latin typeface="Franklin Gothic Medium"/>
                <a:cs typeface="Franklin Gothic Medium"/>
              </a:rPr>
              <a:t>Corrosion</a:t>
            </a:r>
            <a:endParaRPr sz="2400" dirty="0">
              <a:latin typeface="Franklin Gothic Medium"/>
              <a:cs typeface="Franklin Gothic Medium"/>
            </a:endParaRPr>
          </a:p>
          <a:p>
            <a:pPr marL="542925" indent="-344805">
              <a:lnSpc>
                <a:spcPct val="100000"/>
              </a:lnSpc>
              <a:spcBef>
                <a:spcPts val="1870"/>
              </a:spcBef>
              <a:buFont typeface="Arial"/>
              <a:buChar char="•"/>
              <a:tabLst>
                <a:tab pos="542925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Faulty</a:t>
            </a:r>
            <a:r>
              <a:rPr sz="2400" spc="-12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installation</a:t>
            </a:r>
            <a:endParaRPr sz="2400" dirty="0">
              <a:latin typeface="Franklin Gothic Medium"/>
              <a:cs typeface="Franklin Gothic Medium"/>
            </a:endParaRPr>
          </a:p>
          <a:p>
            <a:pPr marL="542925" indent="-344805">
              <a:lnSpc>
                <a:spcPct val="100000"/>
              </a:lnSpc>
              <a:spcBef>
                <a:spcPts val="1130"/>
              </a:spcBef>
              <a:buFont typeface="Arial"/>
              <a:buChar char="•"/>
              <a:tabLst>
                <a:tab pos="542925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Wiring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errors</a:t>
            </a:r>
            <a:endParaRPr sz="2400" dirty="0">
              <a:latin typeface="Franklin Gothic Medium"/>
              <a:cs typeface="Franklin Gothic Medium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46</a:t>
            </a:fld>
            <a:endParaRPr spc="-25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47</a:t>
            </a:fld>
            <a:endParaRPr spc="-25" dirty="0"/>
          </a:p>
        </p:txBody>
      </p:sp>
      <p:sp>
        <p:nvSpPr>
          <p:cNvPr id="5" name="object 5"/>
          <p:cNvSpPr txBox="1"/>
          <p:nvPr/>
        </p:nvSpPr>
        <p:spPr>
          <a:xfrm>
            <a:off x="307340" y="675194"/>
            <a:ext cx="8397875" cy="2073275"/>
          </a:xfrm>
          <a:prstGeom prst="rect">
            <a:avLst/>
          </a:prstGeom>
        </p:spPr>
        <p:txBody>
          <a:bodyPr vert="horz" wrap="square" lIns="0" tIns="222885" rIns="0" bIns="0" rtlCol="0">
            <a:spAutoFit/>
          </a:bodyPr>
          <a:lstStyle/>
          <a:p>
            <a:pPr marL="130810" algn="ctr">
              <a:lnSpc>
                <a:spcPct val="100000"/>
              </a:lnSpc>
              <a:spcBef>
                <a:spcPts val="1755"/>
              </a:spcBef>
            </a:pPr>
            <a:r>
              <a:rPr sz="3200" b="1" dirty="0">
                <a:latin typeface="Franklin Gothic Heavy"/>
                <a:cs typeface="Franklin Gothic Heavy"/>
              </a:rPr>
              <a:t>Results</a:t>
            </a:r>
            <a:r>
              <a:rPr sz="3200" b="1" spc="-30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of</a:t>
            </a:r>
            <a:r>
              <a:rPr sz="3200" b="1" spc="-65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an</a:t>
            </a:r>
            <a:r>
              <a:rPr sz="3200" b="1" spc="-90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Arc</a:t>
            </a:r>
            <a:r>
              <a:rPr sz="3200" b="1" spc="-75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Flash</a:t>
            </a:r>
            <a:endParaRPr sz="3200">
              <a:latin typeface="Franklin Gothic Heavy"/>
              <a:cs typeface="Franklin Gothic Heavy"/>
            </a:endParaRPr>
          </a:p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sz="2000" dirty="0">
                <a:latin typeface="Franklin Gothic Medium"/>
                <a:cs typeface="Franklin Gothic Medium"/>
              </a:rPr>
              <a:t>Results</a:t>
            </a:r>
            <a:r>
              <a:rPr sz="2000" spc="-7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of</a:t>
            </a:r>
            <a:r>
              <a:rPr sz="2000" spc="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</a:t>
            </a:r>
            <a:r>
              <a:rPr sz="2000" spc="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Arc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Flash:</a:t>
            </a:r>
            <a:endParaRPr sz="2000">
              <a:latin typeface="Franklin Gothic Medium"/>
              <a:cs typeface="Franklin Gothic Medium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latin typeface="Franklin Gothic Medium"/>
                <a:cs typeface="Franklin Gothic Medium"/>
              </a:rPr>
              <a:t>It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takes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little</a:t>
            </a:r>
            <a:r>
              <a:rPr sz="2000" spc="-1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imagination</a:t>
            </a:r>
            <a:r>
              <a:rPr sz="2000" spc="-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to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predict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how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much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damage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arc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flash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can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do</a:t>
            </a:r>
            <a:r>
              <a:rPr sz="2000" spc="-65" dirty="0">
                <a:latin typeface="Franklin Gothic Medium"/>
                <a:cs typeface="Franklin Gothic Medium"/>
              </a:rPr>
              <a:t> </a:t>
            </a:r>
            <a:r>
              <a:rPr sz="2000" spc="-25" dirty="0">
                <a:latin typeface="Franklin Gothic Medium"/>
                <a:cs typeface="Franklin Gothic Medium"/>
              </a:rPr>
              <a:t>to </a:t>
            </a:r>
            <a:r>
              <a:rPr sz="2000" dirty="0">
                <a:latin typeface="Franklin Gothic Medium"/>
                <a:cs typeface="Franklin Gothic Medium"/>
              </a:rPr>
              <a:t>you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or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one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of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your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coworkers.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blast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radius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can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exceed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ten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feet,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injuring </a:t>
            </a:r>
            <a:r>
              <a:rPr sz="2000" dirty="0">
                <a:latin typeface="Franklin Gothic Medium"/>
                <a:cs typeface="Franklin Gothic Medium"/>
              </a:rPr>
              <a:t>everyone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in</a:t>
            </a:r>
            <a:r>
              <a:rPr sz="2000" spc="-1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its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path.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dangers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associated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with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arc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flash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spc="-20" dirty="0">
                <a:latin typeface="Franklin Gothic Medium"/>
                <a:cs typeface="Franklin Gothic Medium"/>
              </a:rPr>
              <a:t>are: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7340" y="2909764"/>
            <a:ext cx="8500110" cy="34188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indent="-344170">
              <a:lnSpc>
                <a:spcPct val="100000"/>
              </a:lnSpc>
              <a:spcBef>
                <a:spcPts val="90"/>
              </a:spcBef>
              <a:buFont typeface="Arial"/>
              <a:buChar char="•"/>
              <a:tabLst>
                <a:tab pos="356870" algn="l"/>
              </a:tabLst>
            </a:pPr>
            <a:r>
              <a:rPr sz="2000" dirty="0">
                <a:latin typeface="Franklin Gothic Medium"/>
                <a:cs typeface="Franklin Gothic Medium"/>
              </a:rPr>
              <a:t>Thermal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Energy</a:t>
            </a:r>
            <a:endParaRPr sz="2000">
              <a:latin typeface="Franklin Gothic Medium"/>
              <a:cs typeface="Franklin Gothic Medium"/>
            </a:endParaRPr>
          </a:p>
          <a:p>
            <a:pPr marL="12700" marR="5080">
              <a:lnSpc>
                <a:spcPct val="100000"/>
              </a:lnSpc>
              <a:tabLst>
                <a:tab pos="5730240" algn="l"/>
              </a:tabLst>
            </a:pP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sun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burns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at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about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10,000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degrees</a:t>
            </a:r>
            <a:r>
              <a:rPr sz="2000" spc="-7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Fahrenheit.</a:t>
            </a:r>
            <a:r>
              <a:rPr sz="2000" dirty="0">
                <a:latin typeface="Franklin Gothic Medium"/>
                <a:cs typeface="Franklin Gothic Medium"/>
              </a:rPr>
              <a:t>	By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comparison,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spc="-25" dirty="0">
                <a:latin typeface="Franklin Gothic Medium"/>
                <a:cs typeface="Franklin Gothic Medium"/>
              </a:rPr>
              <a:t>arc </a:t>
            </a:r>
            <a:r>
              <a:rPr sz="2000" dirty="0">
                <a:latin typeface="Franklin Gothic Medium"/>
                <a:cs typeface="Franklin Gothic Medium"/>
              </a:rPr>
              <a:t>flash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can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generate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temperatures</a:t>
            </a:r>
            <a:r>
              <a:rPr sz="2000" spc="-9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as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high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as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35,000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degrees</a:t>
            </a:r>
            <a:r>
              <a:rPr sz="2000" spc="-8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Fahrenheit.</a:t>
            </a:r>
            <a:r>
              <a:rPr sz="2000" spc="-25" dirty="0">
                <a:latin typeface="Franklin Gothic Medium"/>
                <a:cs typeface="Franklin Gothic Medium"/>
              </a:rPr>
              <a:t> At </a:t>
            </a:r>
            <a:r>
              <a:rPr sz="2000" dirty="0">
                <a:latin typeface="Franklin Gothic Medium"/>
                <a:cs typeface="Franklin Gothic Medium"/>
              </a:rPr>
              <a:t>this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extraordinarily</a:t>
            </a:r>
            <a:r>
              <a:rPr sz="2000" spc="-6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high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temperature,</a:t>
            </a:r>
            <a:r>
              <a:rPr sz="2000" spc="-9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all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known</a:t>
            </a:r>
            <a:r>
              <a:rPr sz="2000" spc="-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materials</a:t>
            </a:r>
            <a:r>
              <a:rPr sz="2000" spc="-7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vaporize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instantly, </a:t>
            </a:r>
            <a:r>
              <a:rPr sz="2000" dirty="0">
                <a:latin typeface="Franklin Gothic Medium"/>
                <a:cs typeface="Franklin Gothic Medium"/>
              </a:rPr>
              <a:t>causing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them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to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rapidly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expand.</a:t>
            </a:r>
            <a:r>
              <a:rPr sz="2000" spc="-7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resulting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fire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can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spread</a:t>
            </a:r>
            <a:r>
              <a:rPr sz="2000" spc="-6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rapidly,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resulting </a:t>
            </a:r>
            <a:r>
              <a:rPr sz="2000" dirty="0">
                <a:latin typeface="Franklin Gothic Medium"/>
                <a:cs typeface="Franklin Gothic Medium"/>
              </a:rPr>
              <a:t>in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catastrophic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burns,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smoke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inhalation</a:t>
            </a:r>
            <a:r>
              <a:rPr sz="2000" spc="-1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or</a:t>
            </a:r>
            <a:r>
              <a:rPr sz="2000" spc="-7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death</a:t>
            </a:r>
            <a:endParaRPr sz="2000">
              <a:latin typeface="Franklin Gothic Medium"/>
              <a:cs typeface="Franklin Gothic Medium"/>
            </a:endParaRPr>
          </a:p>
          <a:p>
            <a:pPr marL="356870" indent="-344170">
              <a:lnSpc>
                <a:spcPct val="100000"/>
              </a:lnSpc>
              <a:spcBef>
                <a:spcPts val="1410"/>
              </a:spcBef>
              <a:buFont typeface="Arial"/>
              <a:buChar char="•"/>
              <a:tabLst>
                <a:tab pos="356870" algn="l"/>
              </a:tabLst>
            </a:pPr>
            <a:r>
              <a:rPr sz="2000" dirty="0">
                <a:latin typeface="Franklin Gothic Medium"/>
                <a:cs typeface="Franklin Gothic Medium"/>
              </a:rPr>
              <a:t>Ultraviolet</a:t>
            </a:r>
            <a:r>
              <a:rPr sz="2000" spc="-9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Energy</a:t>
            </a:r>
            <a:endParaRPr sz="20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arc’s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high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intensity</a:t>
            </a:r>
            <a:r>
              <a:rPr sz="2000" spc="-1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flash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can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cause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blindness</a:t>
            </a:r>
            <a:endParaRPr sz="2000">
              <a:latin typeface="Franklin Gothic Medium"/>
              <a:cs typeface="Franklin Gothic Medium"/>
            </a:endParaRPr>
          </a:p>
          <a:p>
            <a:pPr marL="356870" indent="-344170">
              <a:lnSpc>
                <a:spcPct val="100000"/>
              </a:lnSpc>
              <a:spcBef>
                <a:spcPts val="1320"/>
              </a:spcBef>
              <a:buFont typeface="Arial"/>
              <a:buChar char="•"/>
              <a:tabLst>
                <a:tab pos="356870" algn="l"/>
              </a:tabLst>
            </a:pPr>
            <a:r>
              <a:rPr sz="2000" dirty="0">
                <a:latin typeface="Franklin Gothic Medium"/>
                <a:cs typeface="Franklin Gothic Medium"/>
              </a:rPr>
              <a:t>Acoustical</a:t>
            </a:r>
            <a:r>
              <a:rPr sz="2000" spc="-7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Energy</a:t>
            </a:r>
            <a:endParaRPr sz="2000">
              <a:latin typeface="Franklin Gothic Medium"/>
              <a:cs typeface="Franklin Gothic Medium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sound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can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reach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140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decibels,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causing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permanent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hearing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spc="-20" dirty="0">
                <a:latin typeface="Franklin Gothic Medium"/>
                <a:cs typeface="Franklin Gothic Medium"/>
              </a:rPr>
              <a:t>loss</a:t>
            </a:r>
            <a:endParaRPr sz="20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59740" y="453937"/>
            <a:ext cx="8284845" cy="536448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R="50165" algn="ctr">
              <a:lnSpc>
                <a:spcPct val="100000"/>
              </a:lnSpc>
              <a:spcBef>
                <a:spcPts val="63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R="55244" algn="ctr">
              <a:lnSpc>
                <a:spcPct val="100000"/>
              </a:lnSpc>
              <a:spcBef>
                <a:spcPts val="850"/>
              </a:spcBef>
            </a:pPr>
            <a:r>
              <a:rPr sz="3200" b="1" dirty="0">
                <a:latin typeface="Franklin Gothic Heavy"/>
                <a:cs typeface="Franklin Gothic Heavy"/>
              </a:rPr>
              <a:t>Results</a:t>
            </a:r>
            <a:r>
              <a:rPr sz="3200" b="1" spc="-35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of</a:t>
            </a:r>
            <a:r>
              <a:rPr sz="3200" b="1" spc="-70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an</a:t>
            </a:r>
            <a:r>
              <a:rPr sz="3200" b="1" spc="-90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Arc</a:t>
            </a:r>
            <a:r>
              <a:rPr sz="3200" b="1" spc="-80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Flash</a:t>
            </a:r>
            <a:r>
              <a:rPr sz="3200" b="1" spc="-60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cont.</a:t>
            </a:r>
            <a:endParaRPr sz="3200">
              <a:latin typeface="Franklin Gothic Heavy"/>
              <a:cs typeface="Franklin Gothic Heavy"/>
            </a:endParaRPr>
          </a:p>
          <a:p>
            <a:pPr marL="354965" indent="-342265" algn="just">
              <a:lnSpc>
                <a:spcPct val="100000"/>
              </a:lnSpc>
              <a:spcBef>
                <a:spcPts val="1920"/>
              </a:spcBef>
              <a:buFont typeface="Arial"/>
              <a:buChar char="•"/>
              <a:tabLst>
                <a:tab pos="354965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Pressure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Wave</a:t>
            </a:r>
            <a:endParaRPr sz="2400">
              <a:latin typeface="Franklin Gothic Medium"/>
              <a:cs typeface="Franklin Gothic Medium"/>
            </a:endParaRPr>
          </a:p>
          <a:p>
            <a:pPr marL="12700" marR="5080" algn="just">
              <a:lnSpc>
                <a:spcPct val="100000"/>
              </a:lnSpc>
            </a:pP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pressure</a:t>
            </a:r>
            <a:r>
              <a:rPr sz="2400" spc="-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wave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caused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by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blast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can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hit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worker’s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chest </a:t>
            </a:r>
            <a:r>
              <a:rPr sz="2400" dirty="0">
                <a:latin typeface="Franklin Gothic Medium"/>
                <a:cs typeface="Franklin Gothic Medium"/>
              </a:rPr>
              <a:t>with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force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greater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than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2,000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pounds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per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square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foot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causing </a:t>
            </a:r>
            <a:r>
              <a:rPr sz="2400" dirty="0">
                <a:latin typeface="Franklin Gothic Medium"/>
                <a:cs typeface="Franklin Gothic Medium"/>
              </a:rPr>
              <a:t>internal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injuries,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collapsed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lungs,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broken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bones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and/or</a:t>
            </a:r>
            <a:r>
              <a:rPr sz="2400" spc="-10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falls.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969"/>
              </a:spcBef>
            </a:pPr>
            <a:endParaRPr sz="2400">
              <a:latin typeface="Franklin Gothic Medium"/>
              <a:cs typeface="Franklin Gothic Medium"/>
            </a:endParaRPr>
          </a:p>
          <a:p>
            <a:pPr marL="356870" indent="-34417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6870" algn="l"/>
              </a:tabLst>
            </a:pPr>
            <a:r>
              <a:rPr sz="2400" spc="-10" dirty="0">
                <a:latin typeface="Franklin Gothic Medium"/>
                <a:cs typeface="Franklin Gothic Medium"/>
              </a:rPr>
              <a:t>Debris</a:t>
            </a:r>
            <a:endParaRPr sz="2400">
              <a:latin typeface="Franklin Gothic Medium"/>
              <a:cs typeface="Franklin Gothic Medium"/>
            </a:endParaRPr>
          </a:p>
          <a:p>
            <a:pPr marL="12700" marR="180340">
              <a:lnSpc>
                <a:spcPct val="100000"/>
              </a:lnSpc>
            </a:pPr>
            <a:r>
              <a:rPr sz="2400" dirty="0">
                <a:latin typeface="Franklin Gothic Medium"/>
                <a:cs typeface="Franklin Gothic Medium"/>
              </a:rPr>
              <a:t>In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explosion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that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results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from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rapid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expansion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these </a:t>
            </a:r>
            <a:r>
              <a:rPr sz="2400" dirty="0">
                <a:latin typeface="Franklin Gothic Medium"/>
                <a:cs typeface="Franklin Gothic Medium"/>
              </a:rPr>
              <a:t>materials,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droplets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molten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metal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spray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with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such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force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that </a:t>
            </a:r>
            <a:r>
              <a:rPr sz="2400" dirty="0">
                <a:latin typeface="Franklin Gothic Medium"/>
                <a:cs typeface="Franklin Gothic Medium"/>
              </a:rPr>
              <a:t>they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can</a:t>
            </a:r>
            <a:r>
              <a:rPr sz="2400" spc="-11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penetrate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body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like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shrapnel.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Depending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on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the </a:t>
            </a:r>
            <a:r>
              <a:rPr sz="2400" dirty="0">
                <a:latin typeface="Franklin Gothic Medium"/>
                <a:cs typeface="Franklin Gothic Medium"/>
              </a:rPr>
              <a:t>force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blast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this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debris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can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ejected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great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distance </a:t>
            </a:r>
            <a:r>
              <a:rPr sz="2400" dirty="0">
                <a:latin typeface="Franklin Gothic Medium"/>
                <a:cs typeface="Franklin Gothic Medium"/>
              </a:rPr>
              <a:t>from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source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blast,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injuring</a:t>
            </a:r>
            <a:r>
              <a:rPr sz="2400" spc="-1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nearby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workers.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48</a:t>
            </a:fld>
            <a:endParaRPr spc="-25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49</a:t>
            </a:fld>
            <a:endParaRPr spc="-25" dirty="0"/>
          </a:p>
        </p:txBody>
      </p:sp>
      <p:sp>
        <p:nvSpPr>
          <p:cNvPr id="5" name="object 5"/>
          <p:cNvSpPr txBox="1"/>
          <p:nvPr/>
        </p:nvSpPr>
        <p:spPr>
          <a:xfrm>
            <a:off x="535940" y="680518"/>
            <a:ext cx="7912734" cy="2346325"/>
          </a:xfrm>
          <a:prstGeom prst="rect">
            <a:avLst/>
          </a:prstGeom>
        </p:spPr>
        <p:txBody>
          <a:bodyPr vert="horz" wrap="square" lIns="0" tIns="265430" rIns="0" bIns="0" rtlCol="0">
            <a:spAutoFit/>
          </a:bodyPr>
          <a:lstStyle/>
          <a:p>
            <a:pPr marL="158115" algn="ctr">
              <a:lnSpc>
                <a:spcPct val="100000"/>
              </a:lnSpc>
              <a:spcBef>
                <a:spcPts val="2090"/>
              </a:spcBef>
            </a:pPr>
            <a:r>
              <a:rPr sz="4000" b="1" dirty="0">
                <a:latin typeface="Franklin Gothic Heavy"/>
                <a:cs typeface="Franklin Gothic Heavy"/>
              </a:rPr>
              <a:t>Arc</a:t>
            </a:r>
            <a:r>
              <a:rPr sz="4000" b="1" spc="-60" dirty="0">
                <a:latin typeface="Franklin Gothic Heavy"/>
                <a:cs typeface="Franklin Gothic Heavy"/>
              </a:rPr>
              <a:t> </a:t>
            </a:r>
            <a:r>
              <a:rPr sz="4000" b="1" dirty="0">
                <a:latin typeface="Franklin Gothic Heavy"/>
                <a:cs typeface="Franklin Gothic Heavy"/>
              </a:rPr>
              <a:t>Flash</a:t>
            </a:r>
            <a:r>
              <a:rPr sz="4000" b="1" spc="-10" dirty="0">
                <a:latin typeface="Franklin Gothic Heavy"/>
                <a:cs typeface="Franklin Gothic Heavy"/>
              </a:rPr>
              <a:t> Injuries</a:t>
            </a:r>
            <a:endParaRPr sz="4000">
              <a:latin typeface="Franklin Gothic Heavy"/>
              <a:cs typeface="Franklin Gothic Heavy"/>
            </a:endParaRPr>
          </a:p>
          <a:p>
            <a:pPr marL="12700" marR="5080">
              <a:lnSpc>
                <a:spcPct val="100000"/>
              </a:lnSpc>
              <a:spcBef>
                <a:spcPts val="1395"/>
              </a:spcBef>
            </a:pPr>
            <a:r>
              <a:rPr sz="2800" dirty="0">
                <a:latin typeface="Franklin Gothic Medium"/>
                <a:cs typeface="Franklin Gothic Medium"/>
              </a:rPr>
              <a:t>Due</a:t>
            </a:r>
            <a:r>
              <a:rPr sz="2800" spc="-4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to</a:t>
            </a:r>
            <a:r>
              <a:rPr sz="2800" spc="-5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the</a:t>
            </a:r>
            <a:r>
              <a:rPr sz="2800" spc="-6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violent</a:t>
            </a:r>
            <a:r>
              <a:rPr sz="2800" spc="-5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nature</a:t>
            </a:r>
            <a:r>
              <a:rPr sz="2800" spc="-6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of</a:t>
            </a:r>
            <a:r>
              <a:rPr sz="2800" spc="-3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an</a:t>
            </a:r>
            <a:r>
              <a:rPr sz="2800" spc="-4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arc</a:t>
            </a:r>
            <a:r>
              <a:rPr sz="2800" spc="-4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flash,</a:t>
            </a:r>
            <a:r>
              <a:rPr sz="2800" spc="-1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injuries</a:t>
            </a:r>
            <a:r>
              <a:rPr sz="2800" spc="-80" dirty="0">
                <a:latin typeface="Franklin Gothic Medium"/>
                <a:cs typeface="Franklin Gothic Medium"/>
              </a:rPr>
              <a:t> </a:t>
            </a:r>
            <a:r>
              <a:rPr sz="2800" spc="-25" dirty="0">
                <a:latin typeface="Franklin Gothic Medium"/>
                <a:cs typeface="Franklin Gothic Medium"/>
              </a:rPr>
              <a:t>are </a:t>
            </a:r>
            <a:r>
              <a:rPr sz="2800" dirty="0">
                <a:latin typeface="Franklin Gothic Medium"/>
                <a:cs typeface="Franklin Gothic Medium"/>
              </a:rPr>
              <a:t>serious.</a:t>
            </a:r>
            <a:r>
              <a:rPr sz="2800" spc="-6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This</a:t>
            </a:r>
            <a:r>
              <a:rPr sz="2800" spc="-6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type</a:t>
            </a:r>
            <a:r>
              <a:rPr sz="2800" spc="-4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of</a:t>
            </a:r>
            <a:r>
              <a:rPr sz="2800" spc="-5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accident</a:t>
            </a:r>
            <a:r>
              <a:rPr sz="2800" spc="-7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kills</a:t>
            </a:r>
            <a:r>
              <a:rPr sz="2800" spc="-6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hundreds</a:t>
            </a:r>
            <a:r>
              <a:rPr sz="2800" spc="-35" dirty="0">
                <a:latin typeface="Franklin Gothic Medium"/>
                <a:cs typeface="Franklin Gothic Medium"/>
              </a:rPr>
              <a:t> </a:t>
            </a:r>
            <a:r>
              <a:rPr sz="2800" spc="-25" dirty="0">
                <a:latin typeface="Franklin Gothic Medium"/>
                <a:cs typeface="Franklin Gothic Medium"/>
              </a:rPr>
              <a:t>of </a:t>
            </a:r>
            <a:r>
              <a:rPr sz="2800" dirty="0">
                <a:latin typeface="Franklin Gothic Medium"/>
                <a:cs typeface="Franklin Gothic Medium"/>
              </a:rPr>
              <a:t>workers</a:t>
            </a:r>
            <a:r>
              <a:rPr sz="2800" spc="-5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every</a:t>
            </a:r>
            <a:r>
              <a:rPr sz="2800" spc="-85" dirty="0">
                <a:latin typeface="Franklin Gothic Medium"/>
                <a:cs typeface="Franklin Gothic Medium"/>
              </a:rPr>
              <a:t> </a:t>
            </a:r>
            <a:r>
              <a:rPr sz="2800" spc="-20" dirty="0">
                <a:latin typeface="Franklin Gothic Medium"/>
                <a:cs typeface="Franklin Gothic Medium"/>
              </a:rPr>
              <a:t>year.</a:t>
            </a:r>
            <a:endParaRPr sz="28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9844" y="3522125"/>
            <a:ext cx="8057515" cy="20027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" marR="5080">
              <a:lnSpc>
                <a:spcPct val="100000"/>
              </a:lnSpc>
              <a:spcBef>
                <a:spcPts val="100"/>
              </a:spcBef>
              <a:tabLst>
                <a:tab pos="2097405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If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person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survives</a:t>
            </a:r>
            <a:r>
              <a:rPr sz="2400" spc="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arc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flash,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extended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medical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care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is </a:t>
            </a:r>
            <a:r>
              <a:rPr sz="2400" dirty="0">
                <a:latin typeface="Franklin Gothic Medium"/>
                <a:cs typeface="Franklin Gothic Medium"/>
              </a:rPr>
              <a:t>often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required.</a:t>
            </a:r>
            <a:r>
              <a:rPr sz="2400" dirty="0">
                <a:latin typeface="Franklin Gothic Medium"/>
                <a:cs typeface="Franklin Gothic Medium"/>
              </a:rPr>
              <a:t>	Burn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recovery</a:t>
            </a:r>
            <a:r>
              <a:rPr sz="2400" spc="-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is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incredibly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painful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process.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1325"/>
              </a:spcBef>
            </a:pPr>
            <a:endParaRPr sz="2400">
              <a:latin typeface="Franklin Gothic Medium"/>
              <a:cs typeface="Franklin Gothic Medium"/>
            </a:endParaRPr>
          </a:p>
          <a:p>
            <a:pPr marL="12700" marR="428625">
              <a:lnSpc>
                <a:spcPct val="100000"/>
              </a:lnSpc>
            </a:pPr>
            <a:r>
              <a:rPr sz="2400" dirty="0">
                <a:latin typeface="Franklin Gothic Medium"/>
                <a:cs typeface="Franklin Gothic Medium"/>
              </a:rPr>
              <a:t>It’s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not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uncommon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for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arc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flash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survivor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never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regain </a:t>
            </a:r>
            <a:r>
              <a:rPr sz="2400" dirty="0">
                <a:latin typeface="Franklin Gothic Medium"/>
                <a:cs typeface="Franklin Gothic Medium"/>
              </a:rPr>
              <a:t>their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past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quality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life.</a:t>
            </a:r>
            <a:endParaRPr sz="24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485123" y="6275197"/>
            <a:ext cx="123825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50" dirty="0"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9144000" cy="859790"/>
            <a:chOff x="0" y="0"/>
            <a:chExt cx="9144000" cy="85979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9144000" cy="838200"/>
            </a:xfrm>
            <a:custGeom>
              <a:avLst/>
              <a:gdLst/>
              <a:ahLst/>
              <a:cxnLst/>
              <a:rect l="l" t="t" r="r" b="b"/>
              <a:pathLst>
                <a:path w="9144000" h="838200">
                  <a:moveTo>
                    <a:pt x="9144000" y="0"/>
                  </a:moveTo>
                  <a:lnTo>
                    <a:pt x="0" y="0"/>
                  </a:lnTo>
                  <a:lnTo>
                    <a:pt x="0" y="838200"/>
                  </a:lnTo>
                  <a:lnTo>
                    <a:pt x="9144000" y="8382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4596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0304" y="0"/>
              <a:ext cx="5836919" cy="859536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2764969" y="2820333"/>
            <a:ext cx="3519804" cy="3519804"/>
            <a:chOff x="2764969" y="2820333"/>
            <a:chExt cx="3519804" cy="3519804"/>
          </a:xfrm>
        </p:grpSpPr>
        <p:sp>
          <p:nvSpPr>
            <p:cNvPr id="9" name="object 9"/>
            <p:cNvSpPr/>
            <p:nvPr/>
          </p:nvSpPr>
          <p:spPr>
            <a:xfrm>
              <a:off x="4524706" y="2820333"/>
              <a:ext cx="1760220" cy="3089275"/>
            </a:xfrm>
            <a:custGeom>
              <a:avLst/>
              <a:gdLst/>
              <a:ahLst/>
              <a:cxnLst/>
              <a:rect l="l" t="t" r="r" b="b"/>
              <a:pathLst>
                <a:path w="1760220" h="3089275">
                  <a:moveTo>
                    <a:pt x="0" y="0"/>
                  </a:moveTo>
                  <a:lnTo>
                    <a:pt x="0" y="1759889"/>
                  </a:lnTo>
                  <a:lnTo>
                    <a:pt x="1153490" y="3089059"/>
                  </a:lnTo>
                  <a:lnTo>
                    <a:pt x="1190250" y="3056244"/>
                  </a:lnTo>
                  <a:lnTo>
                    <a:pt x="1225975" y="3022515"/>
                  </a:lnTo>
                  <a:lnTo>
                    <a:pt x="1260654" y="2987895"/>
                  </a:lnTo>
                  <a:lnTo>
                    <a:pt x="1294275" y="2952411"/>
                  </a:lnTo>
                  <a:lnTo>
                    <a:pt x="1326826" y="2916088"/>
                  </a:lnTo>
                  <a:lnTo>
                    <a:pt x="1358296" y="2878950"/>
                  </a:lnTo>
                  <a:lnTo>
                    <a:pt x="1388673" y="2841024"/>
                  </a:lnTo>
                  <a:lnTo>
                    <a:pt x="1417945" y="2802333"/>
                  </a:lnTo>
                  <a:lnTo>
                    <a:pt x="1446102" y="2762905"/>
                  </a:lnTo>
                  <a:lnTo>
                    <a:pt x="1473132" y="2722764"/>
                  </a:lnTo>
                  <a:lnTo>
                    <a:pt x="1499022" y="2681935"/>
                  </a:lnTo>
                  <a:lnTo>
                    <a:pt x="1523763" y="2640444"/>
                  </a:lnTo>
                  <a:lnTo>
                    <a:pt x="1547341" y="2598315"/>
                  </a:lnTo>
                  <a:lnTo>
                    <a:pt x="1569745" y="2555575"/>
                  </a:lnTo>
                  <a:lnTo>
                    <a:pt x="1590965" y="2512248"/>
                  </a:lnTo>
                  <a:lnTo>
                    <a:pt x="1610988" y="2468360"/>
                  </a:lnTo>
                  <a:lnTo>
                    <a:pt x="1629803" y="2423936"/>
                  </a:lnTo>
                  <a:lnTo>
                    <a:pt x="1647398" y="2379002"/>
                  </a:lnTo>
                  <a:lnTo>
                    <a:pt x="1663761" y="2333582"/>
                  </a:lnTo>
                  <a:lnTo>
                    <a:pt x="1678882" y="2287702"/>
                  </a:lnTo>
                  <a:lnTo>
                    <a:pt x="1692749" y="2241387"/>
                  </a:lnTo>
                  <a:lnTo>
                    <a:pt x="1705350" y="2194663"/>
                  </a:lnTo>
                  <a:lnTo>
                    <a:pt x="1716673" y="2147554"/>
                  </a:lnTo>
                  <a:lnTo>
                    <a:pt x="1726708" y="2100087"/>
                  </a:lnTo>
                  <a:lnTo>
                    <a:pt x="1735442" y="2052286"/>
                  </a:lnTo>
                  <a:lnTo>
                    <a:pt x="1742864" y="2004176"/>
                  </a:lnTo>
                  <a:lnTo>
                    <a:pt x="1748962" y="1955784"/>
                  </a:lnTo>
                  <a:lnTo>
                    <a:pt x="1753726" y="1907134"/>
                  </a:lnTo>
                  <a:lnTo>
                    <a:pt x="1757142" y="1858251"/>
                  </a:lnTo>
                  <a:lnTo>
                    <a:pt x="1759201" y="1809161"/>
                  </a:lnTo>
                  <a:lnTo>
                    <a:pt x="1759889" y="1759889"/>
                  </a:lnTo>
                  <a:lnTo>
                    <a:pt x="1759235" y="1711448"/>
                  </a:lnTo>
                  <a:lnTo>
                    <a:pt x="1757285" y="1663329"/>
                  </a:lnTo>
                  <a:lnTo>
                    <a:pt x="1754055" y="1615552"/>
                  </a:lnTo>
                  <a:lnTo>
                    <a:pt x="1749562" y="1568131"/>
                  </a:lnTo>
                  <a:lnTo>
                    <a:pt x="1743824" y="1521083"/>
                  </a:lnTo>
                  <a:lnTo>
                    <a:pt x="1736855" y="1474427"/>
                  </a:lnTo>
                  <a:lnTo>
                    <a:pt x="1728674" y="1428178"/>
                  </a:lnTo>
                  <a:lnTo>
                    <a:pt x="1719298" y="1382353"/>
                  </a:lnTo>
                  <a:lnTo>
                    <a:pt x="1708742" y="1336969"/>
                  </a:lnTo>
                  <a:lnTo>
                    <a:pt x="1697024" y="1292042"/>
                  </a:lnTo>
                  <a:lnTo>
                    <a:pt x="1684161" y="1247590"/>
                  </a:lnTo>
                  <a:lnTo>
                    <a:pt x="1670169" y="1203630"/>
                  </a:lnTo>
                  <a:lnTo>
                    <a:pt x="1655065" y="1160177"/>
                  </a:lnTo>
                  <a:lnTo>
                    <a:pt x="1638865" y="1117249"/>
                  </a:lnTo>
                  <a:lnTo>
                    <a:pt x="1621588" y="1074862"/>
                  </a:lnTo>
                  <a:lnTo>
                    <a:pt x="1603249" y="1033034"/>
                  </a:lnTo>
                  <a:lnTo>
                    <a:pt x="1583865" y="991781"/>
                  </a:lnTo>
                  <a:lnTo>
                    <a:pt x="1563453" y="951120"/>
                  </a:lnTo>
                  <a:lnTo>
                    <a:pt x="1542030" y="911068"/>
                  </a:lnTo>
                  <a:lnTo>
                    <a:pt x="1519612" y="871641"/>
                  </a:lnTo>
                  <a:lnTo>
                    <a:pt x="1496216" y="832856"/>
                  </a:lnTo>
                  <a:lnTo>
                    <a:pt x="1471860" y="794730"/>
                  </a:lnTo>
                  <a:lnTo>
                    <a:pt x="1446559" y="757280"/>
                  </a:lnTo>
                  <a:lnTo>
                    <a:pt x="1420332" y="720523"/>
                  </a:lnTo>
                  <a:lnTo>
                    <a:pt x="1393193" y="684475"/>
                  </a:lnTo>
                  <a:lnTo>
                    <a:pt x="1365161" y="649153"/>
                  </a:lnTo>
                  <a:lnTo>
                    <a:pt x="1336251" y="614573"/>
                  </a:lnTo>
                  <a:lnTo>
                    <a:pt x="1306481" y="580754"/>
                  </a:lnTo>
                  <a:lnTo>
                    <a:pt x="1275868" y="547711"/>
                  </a:lnTo>
                  <a:lnTo>
                    <a:pt x="1244428" y="515461"/>
                  </a:lnTo>
                  <a:lnTo>
                    <a:pt x="1212178" y="484021"/>
                  </a:lnTo>
                  <a:lnTo>
                    <a:pt x="1179135" y="453407"/>
                  </a:lnTo>
                  <a:lnTo>
                    <a:pt x="1145315" y="423638"/>
                  </a:lnTo>
                  <a:lnTo>
                    <a:pt x="1110736" y="394728"/>
                  </a:lnTo>
                  <a:lnTo>
                    <a:pt x="1075414" y="366696"/>
                  </a:lnTo>
                  <a:lnTo>
                    <a:pt x="1039366" y="339557"/>
                  </a:lnTo>
                  <a:lnTo>
                    <a:pt x="1002608" y="313329"/>
                  </a:lnTo>
                  <a:lnTo>
                    <a:pt x="965158" y="288029"/>
                  </a:lnTo>
                  <a:lnTo>
                    <a:pt x="927033" y="263672"/>
                  </a:lnTo>
                  <a:lnTo>
                    <a:pt x="888248" y="240277"/>
                  </a:lnTo>
                  <a:lnTo>
                    <a:pt x="848821" y="217859"/>
                  </a:lnTo>
                  <a:lnTo>
                    <a:pt x="808768" y="196436"/>
                  </a:lnTo>
                  <a:lnTo>
                    <a:pt x="768107" y="176024"/>
                  </a:lnTo>
                  <a:lnTo>
                    <a:pt x="726854" y="156640"/>
                  </a:lnTo>
                  <a:lnTo>
                    <a:pt x="685026" y="138301"/>
                  </a:lnTo>
                  <a:lnTo>
                    <a:pt x="642640" y="121023"/>
                  </a:lnTo>
                  <a:lnTo>
                    <a:pt x="599712" y="104824"/>
                  </a:lnTo>
                  <a:lnTo>
                    <a:pt x="556259" y="89720"/>
                  </a:lnTo>
                  <a:lnTo>
                    <a:pt x="512299" y="75728"/>
                  </a:lnTo>
                  <a:lnTo>
                    <a:pt x="467847" y="62865"/>
                  </a:lnTo>
                  <a:lnTo>
                    <a:pt x="422920" y="51147"/>
                  </a:lnTo>
                  <a:lnTo>
                    <a:pt x="377536" y="40591"/>
                  </a:lnTo>
                  <a:lnTo>
                    <a:pt x="331711" y="31214"/>
                  </a:lnTo>
                  <a:lnTo>
                    <a:pt x="285462" y="23034"/>
                  </a:lnTo>
                  <a:lnTo>
                    <a:pt x="238805" y="16065"/>
                  </a:lnTo>
                  <a:lnTo>
                    <a:pt x="191758" y="10326"/>
                  </a:lnTo>
                  <a:lnTo>
                    <a:pt x="144337" y="5834"/>
                  </a:lnTo>
                  <a:lnTo>
                    <a:pt x="96559" y="2604"/>
                  </a:lnTo>
                  <a:lnTo>
                    <a:pt x="48441" y="6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764969" y="4507116"/>
              <a:ext cx="2913380" cy="1833245"/>
            </a:xfrm>
            <a:custGeom>
              <a:avLst/>
              <a:gdLst/>
              <a:ahLst/>
              <a:cxnLst/>
              <a:rect l="l" t="t" r="r" b="b"/>
              <a:pathLst>
                <a:path w="2913379" h="1833245">
                  <a:moveTo>
                    <a:pt x="1365" y="0"/>
                  </a:moveTo>
                  <a:lnTo>
                    <a:pt x="0" y="49803"/>
                  </a:lnTo>
                  <a:lnTo>
                    <a:pt x="41" y="99499"/>
                  </a:lnTo>
                  <a:lnTo>
                    <a:pt x="1481" y="149059"/>
                  </a:lnTo>
                  <a:lnTo>
                    <a:pt x="4310" y="198456"/>
                  </a:lnTo>
                  <a:lnTo>
                    <a:pt x="8517" y="247662"/>
                  </a:lnTo>
                  <a:lnTo>
                    <a:pt x="14094" y="296651"/>
                  </a:lnTo>
                  <a:lnTo>
                    <a:pt x="21031" y="345394"/>
                  </a:lnTo>
                  <a:lnTo>
                    <a:pt x="29318" y="393865"/>
                  </a:lnTo>
                  <a:lnTo>
                    <a:pt x="38945" y="442036"/>
                  </a:lnTo>
                  <a:lnTo>
                    <a:pt x="49904" y="489879"/>
                  </a:lnTo>
                  <a:lnTo>
                    <a:pt x="62184" y="537368"/>
                  </a:lnTo>
                  <a:lnTo>
                    <a:pt x="75776" y="584474"/>
                  </a:lnTo>
                  <a:lnTo>
                    <a:pt x="90670" y="631171"/>
                  </a:lnTo>
                  <a:lnTo>
                    <a:pt x="106858" y="677431"/>
                  </a:lnTo>
                  <a:lnTo>
                    <a:pt x="124328" y="723227"/>
                  </a:lnTo>
                  <a:lnTo>
                    <a:pt x="143072" y="768531"/>
                  </a:lnTo>
                  <a:lnTo>
                    <a:pt x="163080" y="813316"/>
                  </a:lnTo>
                  <a:lnTo>
                    <a:pt x="184342" y="857554"/>
                  </a:lnTo>
                  <a:lnTo>
                    <a:pt x="206850" y="901219"/>
                  </a:lnTo>
                  <a:lnTo>
                    <a:pt x="230592" y="944282"/>
                  </a:lnTo>
                  <a:lnTo>
                    <a:pt x="255561" y="986717"/>
                  </a:lnTo>
                  <a:lnTo>
                    <a:pt x="281745" y="1028496"/>
                  </a:lnTo>
                  <a:lnTo>
                    <a:pt x="309136" y="1069591"/>
                  </a:lnTo>
                  <a:lnTo>
                    <a:pt x="337724" y="1109976"/>
                  </a:lnTo>
                  <a:lnTo>
                    <a:pt x="367500" y="1149622"/>
                  </a:lnTo>
                  <a:lnTo>
                    <a:pt x="398453" y="1188503"/>
                  </a:lnTo>
                  <a:lnTo>
                    <a:pt x="430575" y="1226591"/>
                  </a:lnTo>
                  <a:lnTo>
                    <a:pt x="462818" y="1262749"/>
                  </a:lnTo>
                  <a:lnTo>
                    <a:pt x="495829" y="1297812"/>
                  </a:lnTo>
                  <a:lnTo>
                    <a:pt x="529583" y="1331780"/>
                  </a:lnTo>
                  <a:lnTo>
                    <a:pt x="564058" y="1364651"/>
                  </a:lnTo>
                  <a:lnTo>
                    <a:pt x="599228" y="1396422"/>
                  </a:lnTo>
                  <a:lnTo>
                    <a:pt x="635071" y="1427093"/>
                  </a:lnTo>
                  <a:lnTo>
                    <a:pt x="671562" y="1456662"/>
                  </a:lnTo>
                  <a:lnTo>
                    <a:pt x="708679" y="1485126"/>
                  </a:lnTo>
                  <a:lnTo>
                    <a:pt x="746397" y="1512484"/>
                  </a:lnTo>
                  <a:lnTo>
                    <a:pt x="784693" y="1538735"/>
                  </a:lnTo>
                  <a:lnTo>
                    <a:pt x="823543" y="1563877"/>
                  </a:lnTo>
                  <a:lnTo>
                    <a:pt x="862924" y="1587908"/>
                  </a:lnTo>
                  <a:lnTo>
                    <a:pt x="902812" y="1610826"/>
                  </a:lnTo>
                  <a:lnTo>
                    <a:pt x="943182" y="1632631"/>
                  </a:lnTo>
                  <a:lnTo>
                    <a:pt x="984012" y="1653319"/>
                  </a:lnTo>
                  <a:lnTo>
                    <a:pt x="1025278" y="1672890"/>
                  </a:lnTo>
                  <a:lnTo>
                    <a:pt x="1066957" y="1691342"/>
                  </a:lnTo>
                  <a:lnTo>
                    <a:pt x="1109023" y="1708673"/>
                  </a:lnTo>
                  <a:lnTo>
                    <a:pt x="1151455" y="1724882"/>
                  </a:lnTo>
                  <a:lnTo>
                    <a:pt x="1194227" y="1739966"/>
                  </a:lnTo>
                  <a:lnTo>
                    <a:pt x="1237318" y="1753924"/>
                  </a:lnTo>
                  <a:lnTo>
                    <a:pt x="1280702" y="1766755"/>
                  </a:lnTo>
                  <a:lnTo>
                    <a:pt x="1324356" y="1778457"/>
                  </a:lnTo>
                  <a:lnTo>
                    <a:pt x="1368257" y="1789027"/>
                  </a:lnTo>
                  <a:lnTo>
                    <a:pt x="1412380" y="1798466"/>
                  </a:lnTo>
                  <a:lnTo>
                    <a:pt x="1456703" y="1806769"/>
                  </a:lnTo>
                  <a:lnTo>
                    <a:pt x="1501201" y="1813937"/>
                  </a:lnTo>
                  <a:lnTo>
                    <a:pt x="1545851" y="1819968"/>
                  </a:lnTo>
                  <a:lnTo>
                    <a:pt x="1590630" y="1824859"/>
                  </a:lnTo>
                  <a:lnTo>
                    <a:pt x="1635512" y="1828609"/>
                  </a:lnTo>
                  <a:lnTo>
                    <a:pt x="1680476" y="1831217"/>
                  </a:lnTo>
                  <a:lnTo>
                    <a:pt x="1725497" y="1832680"/>
                  </a:lnTo>
                  <a:lnTo>
                    <a:pt x="1770551" y="1832997"/>
                  </a:lnTo>
                  <a:lnTo>
                    <a:pt x="1815616" y="1832167"/>
                  </a:lnTo>
                  <a:lnTo>
                    <a:pt x="1860666" y="1830187"/>
                  </a:lnTo>
                  <a:lnTo>
                    <a:pt x="1905679" y="1827056"/>
                  </a:lnTo>
                  <a:lnTo>
                    <a:pt x="1950631" y="1822773"/>
                  </a:lnTo>
                  <a:lnTo>
                    <a:pt x="1995498" y="1817335"/>
                  </a:lnTo>
                  <a:lnTo>
                    <a:pt x="2040257" y="1810742"/>
                  </a:lnTo>
                  <a:lnTo>
                    <a:pt x="2084883" y="1802990"/>
                  </a:lnTo>
                  <a:lnTo>
                    <a:pt x="2129354" y="1794080"/>
                  </a:lnTo>
                  <a:lnTo>
                    <a:pt x="2173645" y="1784008"/>
                  </a:lnTo>
                  <a:lnTo>
                    <a:pt x="2217733" y="1772773"/>
                  </a:lnTo>
                  <a:lnTo>
                    <a:pt x="2261594" y="1760374"/>
                  </a:lnTo>
                  <a:lnTo>
                    <a:pt x="2305205" y="1746809"/>
                  </a:lnTo>
                  <a:lnTo>
                    <a:pt x="2348542" y="1732077"/>
                  </a:lnTo>
                  <a:lnTo>
                    <a:pt x="2391581" y="1716175"/>
                  </a:lnTo>
                  <a:lnTo>
                    <a:pt x="2434298" y="1699102"/>
                  </a:lnTo>
                  <a:lnTo>
                    <a:pt x="2476671" y="1680856"/>
                  </a:lnTo>
                  <a:lnTo>
                    <a:pt x="2518674" y="1661435"/>
                  </a:lnTo>
                  <a:lnTo>
                    <a:pt x="2560286" y="1640839"/>
                  </a:lnTo>
                  <a:lnTo>
                    <a:pt x="2601481" y="1619065"/>
                  </a:lnTo>
                  <a:lnTo>
                    <a:pt x="2642236" y="1596111"/>
                  </a:lnTo>
                  <a:lnTo>
                    <a:pt x="2682528" y="1571976"/>
                  </a:lnTo>
                  <a:lnTo>
                    <a:pt x="2722333" y="1546659"/>
                  </a:lnTo>
                  <a:lnTo>
                    <a:pt x="2761627" y="1520157"/>
                  </a:lnTo>
                  <a:lnTo>
                    <a:pt x="2800386" y="1492468"/>
                  </a:lnTo>
                  <a:lnTo>
                    <a:pt x="2838587" y="1463592"/>
                  </a:lnTo>
                  <a:lnTo>
                    <a:pt x="2876207" y="1433527"/>
                  </a:lnTo>
                  <a:lnTo>
                    <a:pt x="2913221" y="1402270"/>
                  </a:lnTo>
                  <a:lnTo>
                    <a:pt x="1759731" y="73101"/>
                  </a:lnTo>
                  <a:lnTo>
                    <a:pt x="136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766336" y="3232068"/>
              <a:ext cx="1758950" cy="1348740"/>
            </a:xfrm>
            <a:custGeom>
              <a:avLst/>
              <a:gdLst/>
              <a:ahLst/>
              <a:cxnLst/>
              <a:rect l="l" t="t" r="r" b="b"/>
              <a:pathLst>
                <a:path w="1758950" h="1348739">
                  <a:moveTo>
                    <a:pt x="627138" y="0"/>
                  </a:moveTo>
                  <a:lnTo>
                    <a:pt x="589749" y="32276"/>
                  </a:lnTo>
                  <a:lnTo>
                    <a:pt x="553381" y="65493"/>
                  </a:lnTo>
                  <a:lnTo>
                    <a:pt x="518047" y="99625"/>
                  </a:lnTo>
                  <a:lnTo>
                    <a:pt x="483759" y="134647"/>
                  </a:lnTo>
                  <a:lnTo>
                    <a:pt x="450529" y="170533"/>
                  </a:lnTo>
                  <a:lnTo>
                    <a:pt x="418370" y="207259"/>
                  </a:lnTo>
                  <a:lnTo>
                    <a:pt x="387294" y="244799"/>
                  </a:lnTo>
                  <a:lnTo>
                    <a:pt x="357313" y="283128"/>
                  </a:lnTo>
                  <a:lnTo>
                    <a:pt x="328441" y="322222"/>
                  </a:lnTo>
                  <a:lnTo>
                    <a:pt x="300688" y="362053"/>
                  </a:lnTo>
                  <a:lnTo>
                    <a:pt x="274069" y="402599"/>
                  </a:lnTo>
                  <a:lnTo>
                    <a:pt x="248595" y="443833"/>
                  </a:lnTo>
                  <a:lnTo>
                    <a:pt x="224278" y="485730"/>
                  </a:lnTo>
                  <a:lnTo>
                    <a:pt x="201131" y="528264"/>
                  </a:lnTo>
                  <a:lnTo>
                    <a:pt x="179166" y="571412"/>
                  </a:lnTo>
                  <a:lnTo>
                    <a:pt x="158396" y="615148"/>
                  </a:lnTo>
                  <a:lnTo>
                    <a:pt x="138834" y="659445"/>
                  </a:lnTo>
                  <a:lnTo>
                    <a:pt x="120490" y="704280"/>
                  </a:lnTo>
                  <a:lnTo>
                    <a:pt x="103379" y="749628"/>
                  </a:lnTo>
                  <a:lnTo>
                    <a:pt x="87511" y="795462"/>
                  </a:lnTo>
                  <a:lnTo>
                    <a:pt x="72901" y="841757"/>
                  </a:lnTo>
                  <a:lnTo>
                    <a:pt x="59559" y="888490"/>
                  </a:lnTo>
                  <a:lnTo>
                    <a:pt x="47499" y="935633"/>
                  </a:lnTo>
                  <a:lnTo>
                    <a:pt x="36733" y="983163"/>
                  </a:lnTo>
                  <a:lnTo>
                    <a:pt x="27273" y="1031054"/>
                  </a:lnTo>
                  <a:lnTo>
                    <a:pt x="19131" y="1079281"/>
                  </a:lnTo>
                  <a:lnTo>
                    <a:pt x="12321" y="1127818"/>
                  </a:lnTo>
                  <a:lnTo>
                    <a:pt x="6854" y="1176640"/>
                  </a:lnTo>
                  <a:lnTo>
                    <a:pt x="2743" y="1225723"/>
                  </a:lnTo>
                  <a:lnTo>
                    <a:pt x="0" y="1275041"/>
                  </a:lnTo>
                  <a:lnTo>
                    <a:pt x="1758365" y="1348155"/>
                  </a:lnTo>
                  <a:lnTo>
                    <a:pt x="627138" y="0"/>
                  </a:lnTo>
                  <a:close/>
                </a:path>
              </a:pathLst>
            </a:custGeom>
            <a:solidFill>
              <a:srgbClr val="00C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393471" y="3034647"/>
              <a:ext cx="1131570" cy="1545590"/>
            </a:xfrm>
            <a:custGeom>
              <a:avLst/>
              <a:gdLst/>
              <a:ahLst/>
              <a:cxnLst/>
              <a:rect l="l" t="t" r="r" b="b"/>
              <a:pathLst>
                <a:path w="1131570" h="1545589">
                  <a:moveTo>
                    <a:pt x="289560" y="0"/>
                  </a:moveTo>
                  <a:lnTo>
                    <a:pt x="245845" y="24620"/>
                  </a:lnTo>
                  <a:lnTo>
                    <a:pt x="202871" y="50464"/>
                  </a:lnTo>
                  <a:lnTo>
                    <a:pt x="160664" y="77514"/>
                  </a:lnTo>
                  <a:lnTo>
                    <a:pt x="119247" y="105752"/>
                  </a:lnTo>
                  <a:lnTo>
                    <a:pt x="78648" y="135161"/>
                  </a:lnTo>
                  <a:lnTo>
                    <a:pt x="38890" y="165723"/>
                  </a:lnTo>
                  <a:lnTo>
                    <a:pt x="0" y="197421"/>
                  </a:lnTo>
                  <a:lnTo>
                    <a:pt x="1131239" y="1545577"/>
                  </a:lnTo>
                  <a:lnTo>
                    <a:pt x="289560" y="0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683030" y="2820338"/>
              <a:ext cx="842010" cy="1760220"/>
            </a:xfrm>
            <a:custGeom>
              <a:avLst/>
              <a:gdLst/>
              <a:ahLst/>
              <a:cxnLst/>
              <a:rect l="l" t="t" r="r" b="b"/>
              <a:pathLst>
                <a:path w="842010" h="1760220">
                  <a:moveTo>
                    <a:pt x="841679" y="0"/>
                  </a:moveTo>
                  <a:lnTo>
                    <a:pt x="789841" y="763"/>
                  </a:lnTo>
                  <a:lnTo>
                    <a:pt x="738132" y="3048"/>
                  </a:lnTo>
                  <a:lnTo>
                    <a:pt x="686585" y="6846"/>
                  </a:lnTo>
                  <a:lnTo>
                    <a:pt x="635232" y="12148"/>
                  </a:lnTo>
                  <a:lnTo>
                    <a:pt x="584105" y="18948"/>
                  </a:lnTo>
                  <a:lnTo>
                    <a:pt x="533236" y="27236"/>
                  </a:lnTo>
                  <a:lnTo>
                    <a:pt x="482659" y="37005"/>
                  </a:lnTo>
                  <a:lnTo>
                    <a:pt x="432405" y="48246"/>
                  </a:lnTo>
                  <a:lnTo>
                    <a:pt x="382506" y="60951"/>
                  </a:lnTo>
                  <a:lnTo>
                    <a:pt x="332996" y="75111"/>
                  </a:lnTo>
                  <a:lnTo>
                    <a:pt x="283906" y="90720"/>
                  </a:lnTo>
                  <a:lnTo>
                    <a:pt x="235268" y="107768"/>
                  </a:lnTo>
                  <a:lnTo>
                    <a:pt x="187115" y="126247"/>
                  </a:lnTo>
                  <a:lnTo>
                    <a:pt x="139480" y="146149"/>
                  </a:lnTo>
                  <a:lnTo>
                    <a:pt x="92394" y="167466"/>
                  </a:lnTo>
                  <a:lnTo>
                    <a:pt x="45889" y="190190"/>
                  </a:lnTo>
                  <a:lnTo>
                    <a:pt x="0" y="214312"/>
                  </a:lnTo>
                  <a:lnTo>
                    <a:pt x="841679" y="1759889"/>
                  </a:lnTo>
                  <a:lnTo>
                    <a:pt x="841679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262690" y="3624331"/>
            <a:ext cx="2158365" cy="505459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405765" marR="5080" indent="-393700">
              <a:lnSpc>
                <a:spcPts val="1850"/>
              </a:lnSpc>
              <a:spcBef>
                <a:spcPts val="225"/>
              </a:spcBef>
            </a:pPr>
            <a:r>
              <a:rPr sz="1600" dirty="0">
                <a:latin typeface="Times New Roman"/>
                <a:cs typeface="Times New Roman"/>
              </a:rPr>
              <a:t>Power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lines,</a:t>
            </a:r>
            <a:r>
              <a:rPr sz="1600" spc="-6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transformers, </a:t>
            </a:r>
            <a:r>
              <a:rPr sz="1600" dirty="0">
                <a:latin typeface="Times New Roman"/>
                <a:cs typeface="Times New Roman"/>
              </a:rPr>
              <a:t>convertors;</a:t>
            </a:r>
            <a:r>
              <a:rPr sz="1600" spc="-75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39%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62335" y="6118762"/>
            <a:ext cx="2331720" cy="505459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975360" marR="5080" indent="-963294">
              <a:lnSpc>
                <a:spcPts val="1850"/>
              </a:lnSpc>
              <a:spcBef>
                <a:spcPts val="225"/>
              </a:spcBef>
            </a:pPr>
            <a:r>
              <a:rPr sz="1600" dirty="0">
                <a:latin typeface="Times New Roman"/>
                <a:cs typeface="Times New Roman"/>
              </a:rPr>
              <a:t>Electrical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wiring—building; </a:t>
            </a:r>
            <a:r>
              <a:rPr sz="1600" spc="-25" dirty="0">
                <a:latin typeface="Times New Roman"/>
                <a:cs typeface="Times New Roman"/>
              </a:rPr>
              <a:t>37%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64202" y="3344222"/>
            <a:ext cx="1729105" cy="505459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267970">
              <a:lnSpc>
                <a:spcPts val="1850"/>
              </a:lnSpc>
              <a:spcBef>
                <a:spcPts val="225"/>
              </a:spcBef>
            </a:pPr>
            <a:r>
              <a:rPr sz="1600" spc="-10" dirty="0">
                <a:latin typeface="Times New Roman"/>
                <a:cs typeface="Times New Roman"/>
              </a:rPr>
              <a:t>Switchboards, </a:t>
            </a:r>
            <a:r>
              <a:rPr sz="1600" dirty="0">
                <a:latin typeface="Times New Roman"/>
                <a:cs typeface="Times New Roman"/>
              </a:rPr>
              <a:t>switches,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fuses;</a:t>
            </a:r>
            <a:r>
              <a:rPr sz="1600" spc="-55" dirty="0">
                <a:latin typeface="Times New Roman"/>
                <a:cs typeface="Times New Roman"/>
              </a:rPr>
              <a:t> </a:t>
            </a:r>
            <a:r>
              <a:rPr sz="1600" spc="-25" dirty="0">
                <a:latin typeface="Times New Roman"/>
                <a:cs typeface="Times New Roman"/>
              </a:rPr>
              <a:t>13%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14400" y="1040515"/>
            <a:ext cx="6946265" cy="1215717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33655" algn="ctr">
              <a:lnSpc>
                <a:spcPct val="100000"/>
              </a:lnSpc>
              <a:spcBef>
                <a:spcPts val="118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 dirty="0">
              <a:latin typeface="Arial"/>
              <a:cs typeface="Arial"/>
            </a:endParaRPr>
          </a:p>
          <a:p>
            <a:pPr marL="24765" marR="5080" indent="-12700">
              <a:lnSpc>
                <a:spcPct val="100000"/>
              </a:lnSpc>
              <a:spcBef>
                <a:spcPts val="1075"/>
              </a:spcBef>
            </a:pPr>
            <a:r>
              <a:rPr sz="2000" b="1" spc="-10" dirty="0">
                <a:latin typeface="Times New Roman"/>
                <a:cs typeface="Times New Roman"/>
              </a:rPr>
              <a:t>Electrocution</a:t>
            </a:r>
            <a:r>
              <a:rPr sz="2000" b="1" spc="-4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deaths</a:t>
            </a:r>
            <a:r>
              <a:rPr sz="2000" b="1" spc="-4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caused</a:t>
            </a:r>
            <a:r>
              <a:rPr sz="2000" b="1" spc="-4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by</a:t>
            </a:r>
            <a:r>
              <a:rPr sz="2000" b="1" spc="-2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electric</a:t>
            </a:r>
            <a:r>
              <a:rPr sz="2000" b="1" spc="-6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parts</a:t>
            </a:r>
            <a:r>
              <a:rPr sz="2000" b="1" spc="-40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in</a:t>
            </a:r>
            <a:r>
              <a:rPr sz="2000" b="1" spc="-35" dirty="0">
                <a:latin typeface="Times New Roman"/>
                <a:cs typeface="Times New Roman"/>
              </a:rPr>
              <a:t> </a:t>
            </a:r>
            <a:r>
              <a:rPr sz="2000" b="1" dirty="0">
                <a:latin typeface="Times New Roman"/>
                <a:cs typeface="Times New Roman"/>
              </a:rPr>
              <a:t>construction</a:t>
            </a:r>
            <a:r>
              <a:rPr lang="en-US" sz="2000" b="1" dirty="0">
                <a:latin typeface="Times New Roman"/>
                <a:cs typeface="Times New Roman"/>
              </a:rPr>
              <a:t> over 170 deaths annually</a:t>
            </a:r>
            <a:endParaRPr sz="1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400288" y="6304643"/>
            <a:ext cx="195580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0"/>
              </a:lnSpc>
            </a:pPr>
            <a:r>
              <a:rPr sz="1400" spc="-30" dirty="0">
                <a:latin typeface="Arial"/>
                <a:cs typeface="Arial"/>
              </a:rPr>
              <a:t>50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792" y="3355847"/>
            <a:ext cx="5004815" cy="33527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42651" y="483602"/>
            <a:ext cx="8538210" cy="581787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2555" algn="ctr">
              <a:lnSpc>
                <a:spcPct val="100000"/>
              </a:lnSpc>
              <a:spcBef>
                <a:spcPts val="395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 dirty="0">
              <a:latin typeface="Arial"/>
              <a:cs typeface="Arial"/>
            </a:endParaRPr>
          </a:p>
          <a:p>
            <a:pPr marL="118110" algn="ctr">
              <a:lnSpc>
                <a:spcPct val="100000"/>
              </a:lnSpc>
              <a:spcBef>
                <a:spcPts val="550"/>
              </a:spcBef>
            </a:pPr>
            <a:r>
              <a:rPr sz="3600" b="1" dirty="0">
                <a:latin typeface="Franklin Gothic Heavy"/>
                <a:cs typeface="Franklin Gothic Heavy"/>
              </a:rPr>
              <a:t>Arc</a:t>
            </a:r>
            <a:r>
              <a:rPr sz="3600" b="1" spc="-80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Flash</a:t>
            </a:r>
            <a:r>
              <a:rPr sz="3600" b="1" spc="-35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Prevention</a:t>
            </a:r>
            <a:endParaRPr sz="3600" dirty="0">
              <a:latin typeface="Franklin Gothic Heavy"/>
              <a:cs typeface="Franklin Gothic Heavy"/>
            </a:endParaRPr>
          </a:p>
          <a:p>
            <a:pPr marL="12700" marR="5080">
              <a:lnSpc>
                <a:spcPct val="100000"/>
              </a:lnSpc>
              <a:spcBef>
                <a:spcPts val="565"/>
              </a:spcBef>
            </a:pPr>
            <a:r>
              <a:rPr sz="2200" dirty="0">
                <a:latin typeface="Franklin Gothic Medium"/>
                <a:cs typeface="Franklin Gothic Medium"/>
              </a:rPr>
              <a:t>Preventing</a:t>
            </a:r>
            <a:r>
              <a:rPr sz="2200" spc="-7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arc</a:t>
            </a:r>
            <a:r>
              <a:rPr sz="2200" spc="-5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flash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incident</a:t>
            </a:r>
            <a:r>
              <a:rPr sz="2200" spc="-7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starts</a:t>
            </a:r>
            <a:r>
              <a:rPr sz="2200" spc="-7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by</a:t>
            </a:r>
            <a:r>
              <a:rPr sz="2200" spc="-2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following</a:t>
            </a:r>
            <a:r>
              <a:rPr sz="2200" spc="-9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up-</a:t>
            </a:r>
            <a:r>
              <a:rPr sz="2200" spc="-20" dirty="0">
                <a:latin typeface="Franklin Gothic Medium"/>
                <a:cs typeface="Franklin Gothic Medium"/>
              </a:rPr>
              <a:t>to-</a:t>
            </a:r>
            <a:r>
              <a:rPr sz="2200" dirty="0">
                <a:latin typeface="Franklin Gothic Medium"/>
                <a:cs typeface="Franklin Gothic Medium"/>
              </a:rPr>
              <a:t>date</a:t>
            </a:r>
            <a:r>
              <a:rPr sz="2200" spc="-11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safe</a:t>
            </a:r>
            <a:r>
              <a:rPr sz="2200" spc="-5" dirty="0">
                <a:latin typeface="Franklin Gothic Medium"/>
                <a:cs typeface="Franklin Gothic Medium"/>
              </a:rPr>
              <a:t> </a:t>
            </a:r>
            <a:r>
              <a:rPr sz="2200" spc="-20" dirty="0">
                <a:latin typeface="Franklin Gothic Medium"/>
                <a:cs typeface="Franklin Gothic Medium"/>
              </a:rPr>
              <a:t>work </a:t>
            </a:r>
            <a:r>
              <a:rPr sz="2200" dirty="0">
                <a:latin typeface="Franklin Gothic Medium"/>
                <a:cs typeface="Franklin Gothic Medium"/>
              </a:rPr>
              <a:t>practices</a:t>
            </a:r>
            <a:r>
              <a:rPr sz="2200" spc="-10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and</a:t>
            </a:r>
            <a:r>
              <a:rPr sz="2200" spc="-2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procedures.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The</a:t>
            </a:r>
            <a:r>
              <a:rPr sz="2200" spc="-1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National</a:t>
            </a:r>
            <a:r>
              <a:rPr sz="2200" spc="-6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Fire</a:t>
            </a:r>
            <a:r>
              <a:rPr sz="2200" spc="-9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Protection</a:t>
            </a:r>
            <a:r>
              <a:rPr sz="2200" spc="-8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Association,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spc="-25" dirty="0">
                <a:latin typeface="Franklin Gothic Medium"/>
                <a:cs typeface="Franklin Gothic Medium"/>
              </a:rPr>
              <a:t>or </a:t>
            </a:r>
            <a:r>
              <a:rPr sz="2200" dirty="0">
                <a:latin typeface="Franklin Gothic Medium"/>
                <a:cs typeface="Franklin Gothic Medium"/>
              </a:rPr>
              <a:t>NFPA,</a:t>
            </a:r>
            <a:r>
              <a:rPr sz="2200" spc="-5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publishes</a:t>
            </a:r>
            <a:r>
              <a:rPr sz="2200" spc="-9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current</a:t>
            </a:r>
            <a:r>
              <a:rPr sz="2200" spc="-7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safe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work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practices</a:t>
            </a:r>
            <a:r>
              <a:rPr sz="2200" spc="-7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that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will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enable</a:t>
            </a:r>
            <a:r>
              <a:rPr sz="2200" spc="-6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you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spc="-25" dirty="0">
                <a:latin typeface="Franklin Gothic Medium"/>
                <a:cs typeface="Franklin Gothic Medium"/>
              </a:rPr>
              <a:t>to </a:t>
            </a:r>
            <a:r>
              <a:rPr sz="2200" dirty="0">
                <a:latin typeface="Franklin Gothic Medium"/>
                <a:cs typeface="Franklin Gothic Medium"/>
              </a:rPr>
              <a:t>recognize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and</a:t>
            </a:r>
            <a:r>
              <a:rPr sz="2200" spc="-4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avoid</a:t>
            </a:r>
            <a:r>
              <a:rPr sz="2200" spc="-6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arc</a:t>
            </a:r>
            <a:r>
              <a:rPr sz="2200" spc="-5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flash</a:t>
            </a:r>
            <a:r>
              <a:rPr sz="2200" spc="-2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hazards.</a:t>
            </a:r>
            <a:endParaRPr sz="2200" dirty="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405"/>
              </a:spcBef>
            </a:pPr>
            <a:endParaRPr sz="2200" dirty="0">
              <a:latin typeface="Franklin Gothic Medium"/>
              <a:cs typeface="Franklin Gothic Medium"/>
            </a:endParaRPr>
          </a:p>
          <a:p>
            <a:pPr marL="12700" marR="5304790">
              <a:lnSpc>
                <a:spcPct val="100000"/>
              </a:lnSpc>
            </a:pPr>
            <a:r>
              <a:rPr sz="2200" dirty="0">
                <a:latin typeface="Franklin Gothic Medium"/>
                <a:cs typeface="Franklin Gothic Medium"/>
              </a:rPr>
              <a:t>Almost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all</a:t>
            </a:r>
            <a:r>
              <a:rPr sz="2200" spc="-2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arc</a:t>
            </a:r>
            <a:r>
              <a:rPr sz="2200" spc="-40" dirty="0">
                <a:latin typeface="Franklin Gothic Medium"/>
                <a:cs typeface="Franklin Gothic Medium"/>
              </a:rPr>
              <a:t> </a:t>
            </a:r>
            <a:r>
              <a:rPr sz="2200" spc="-20" dirty="0">
                <a:latin typeface="Franklin Gothic Medium"/>
                <a:cs typeface="Franklin Gothic Medium"/>
              </a:rPr>
              <a:t>flash </a:t>
            </a:r>
            <a:r>
              <a:rPr sz="2200" dirty="0">
                <a:latin typeface="Franklin Gothic Medium"/>
                <a:cs typeface="Franklin Gothic Medium"/>
              </a:rPr>
              <a:t>accidents</a:t>
            </a:r>
            <a:r>
              <a:rPr sz="2200" spc="-8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happen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spc="-20" dirty="0">
                <a:latin typeface="Franklin Gothic Medium"/>
                <a:cs typeface="Franklin Gothic Medium"/>
              </a:rPr>
              <a:t>when </a:t>
            </a:r>
            <a:r>
              <a:rPr sz="2200" dirty="0">
                <a:latin typeface="Franklin Gothic Medium"/>
                <a:cs typeface="Franklin Gothic Medium"/>
              </a:rPr>
              <a:t>workers</a:t>
            </a:r>
            <a:r>
              <a:rPr sz="2200" spc="-7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are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untrained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spc="-25" dirty="0">
                <a:latin typeface="Franklin Gothic Medium"/>
                <a:cs typeface="Franklin Gothic Medium"/>
              </a:rPr>
              <a:t>or </a:t>
            </a:r>
            <a:r>
              <a:rPr sz="2200" dirty="0">
                <a:latin typeface="Franklin Gothic Medium"/>
                <a:cs typeface="Franklin Gothic Medium"/>
              </a:rPr>
              <a:t>ignore</a:t>
            </a:r>
            <a:r>
              <a:rPr sz="2200" spc="-8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safe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work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practices.</a:t>
            </a:r>
            <a:endParaRPr sz="2200" dirty="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490"/>
              </a:spcBef>
            </a:pPr>
            <a:endParaRPr sz="2200" dirty="0">
              <a:latin typeface="Franklin Gothic Medium"/>
              <a:cs typeface="Franklin Gothic Medium"/>
            </a:endParaRPr>
          </a:p>
          <a:p>
            <a:pPr marL="12700" marR="5233035" algn="just">
              <a:lnSpc>
                <a:spcPts val="2640"/>
              </a:lnSpc>
            </a:pPr>
            <a:r>
              <a:rPr sz="2200" dirty="0">
                <a:latin typeface="Franklin Gothic Medium"/>
                <a:cs typeface="Franklin Gothic Medium"/>
              </a:rPr>
              <a:t>Never</a:t>
            </a:r>
            <a:r>
              <a:rPr sz="2200" spc="-7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work</a:t>
            </a:r>
            <a:r>
              <a:rPr sz="2200" spc="-5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on</a:t>
            </a:r>
            <a:r>
              <a:rPr sz="2200" spc="-5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an</a:t>
            </a:r>
            <a:r>
              <a:rPr sz="2200" spc="-2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electrical </a:t>
            </a:r>
            <a:r>
              <a:rPr sz="2200" dirty="0">
                <a:latin typeface="Franklin Gothic Medium"/>
                <a:cs typeface="Franklin Gothic Medium"/>
              </a:rPr>
              <a:t>task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without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being</a:t>
            </a:r>
            <a:r>
              <a:rPr sz="2200" spc="-55" dirty="0">
                <a:latin typeface="Franklin Gothic Medium"/>
                <a:cs typeface="Franklin Gothic Medium"/>
              </a:rPr>
              <a:t> </a:t>
            </a:r>
            <a:r>
              <a:rPr sz="2200" spc="-10" dirty="0">
                <a:latin typeface="Franklin Gothic Medium"/>
                <a:cs typeface="Franklin Gothic Medium"/>
              </a:rPr>
              <a:t>properly </a:t>
            </a:r>
            <a:r>
              <a:rPr sz="2300" i="1" spc="-40" dirty="0">
                <a:latin typeface="Franklin Gothic Medium"/>
                <a:cs typeface="Franklin Gothic Medium"/>
              </a:rPr>
              <a:t>qualified</a:t>
            </a:r>
            <a:r>
              <a:rPr sz="2300" i="1" spc="-8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for</a:t>
            </a:r>
            <a:r>
              <a:rPr sz="2200" spc="-3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the</a:t>
            </a:r>
            <a:r>
              <a:rPr sz="2200" spc="-50" dirty="0">
                <a:latin typeface="Franklin Gothic Medium"/>
                <a:cs typeface="Franklin Gothic Medium"/>
              </a:rPr>
              <a:t> </a:t>
            </a:r>
            <a:r>
              <a:rPr sz="2200" dirty="0">
                <a:latin typeface="Franklin Gothic Medium"/>
                <a:cs typeface="Franklin Gothic Medium"/>
              </a:rPr>
              <a:t>work</a:t>
            </a:r>
            <a:r>
              <a:rPr sz="2200" spc="-35" dirty="0">
                <a:latin typeface="Franklin Gothic Medium"/>
                <a:cs typeface="Franklin Gothic Medium"/>
              </a:rPr>
              <a:t> </a:t>
            </a:r>
            <a:r>
              <a:rPr sz="2200" spc="-20" dirty="0">
                <a:latin typeface="Franklin Gothic Medium"/>
                <a:cs typeface="Franklin Gothic Medium"/>
              </a:rPr>
              <a:t>being </a:t>
            </a:r>
            <a:r>
              <a:rPr sz="2200" spc="-10" dirty="0">
                <a:latin typeface="Franklin Gothic Medium"/>
                <a:cs typeface="Franklin Gothic Medium"/>
              </a:rPr>
              <a:t>performed.</a:t>
            </a:r>
            <a:endParaRPr sz="2200" dirty="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12140" y="483602"/>
            <a:ext cx="7519034" cy="525272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402590" algn="ctr">
              <a:lnSpc>
                <a:spcPct val="100000"/>
              </a:lnSpc>
              <a:spcBef>
                <a:spcPts val="395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L="403225" algn="ctr">
              <a:lnSpc>
                <a:spcPct val="100000"/>
              </a:lnSpc>
              <a:spcBef>
                <a:spcPts val="550"/>
              </a:spcBef>
            </a:pPr>
            <a:r>
              <a:rPr sz="3600" b="1" dirty="0">
                <a:latin typeface="Franklin Gothic Heavy"/>
                <a:cs typeface="Franklin Gothic Heavy"/>
              </a:rPr>
              <a:t>Arc</a:t>
            </a:r>
            <a:r>
              <a:rPr sz="3600" b="1" spc="-80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Flash</a:t>
            </a:r>
            <a:r>
              <a:rPr sz="3600" b="1" spc="-35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Standards</a:t>
            </a:r>
            <a:endParaRPr sz="3600">
              <a:latin typeface="Franklin Gothic Heavy"/>
              <a:cs typeface="Franklin Gothic Heavy"/>
            </a:endParaRPr>
          </a:p>
          <a:p>
            <a:pPr marL="12700">
              <a:lnSpc>
                <a:spcPct val="100000"/>
              </a:lnSpc>
              <a:spcBef>
                <a:spcPts val="2615"/>
              </a:spcBef>
            </a:pPr>
            <a:r>
              <a:rPr sz="2400" dirty="0">
                <a:latin typeface="Franklin Gothic Medium"/>
                <a:cs typeface="Franklin Gothic Medium"/>
              </a:rPr>
              <a:t>Who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sets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standards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for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arc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flash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safety?</a:t>
            </a:r>
            <a:endParaRPr sz="2400">
              <a:latin typeface="Franklin Gothic Medium"/>
              <a:cs typeface="Franklin Gothic Medium"/>
            </a:endParaRPr>
          </a:p>
          <a:p>
            <a:pPr marL="356870" indent="-344170">
              <a:lnSpc>
                <a:spcPct val="100000"/>
              </a:lnSpc>
              <a:spcBef>
                <a:spcPts val="2575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National</a:t>
            </a:r>
            <a:r>
              <a:rPr sz="2400" spc="-10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Fire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Protection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Association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(NFPA)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2275"/>
              </a:spcBef>
              <a:buFont typeface="Arial"/>
              <a:buChar char="•"/>
            </a:pPr>
            <a:endParaRPr sz="2400">
              <a:latin typeface="Franklin Gothic Medium"/>
              <a:cs typeface="Franklin Gothic Medium"/>
            </a:endParaRPr>
          </a:p>
          <a:p>
            <a:pPr marL="356870" indent="-34417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National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Electrical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Safety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Code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(NESC)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1964"/>
              </a:spcBef>
              <a:buFont typeface="Arial"/>
              <a:buChar char="•"/>
            </a:pPr>
            <a:endParaRPr sz="2400">
              <a:latin typeface="Franklin Gothic Medium"/>
              <a:cs typeface="Franklin Gothic Medium"/>
            </a:endParaRPr>
          </a:p>
          <a:p>
            <a:pPr marL="356870" indent="-344170">
              <a:lnSpc>
                <a:spcPct val="100000"/>
              </a:lnSpc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National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Electrical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Code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(NEC)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1595"/>
              </a:spcBef>
              <a:buFont typeface="Arial"/>
              <a:buChar char="•"/>
            </a:pPr>
            <a:endParaRPr sz="2400">
              <a:latin typeface="Franklin Gothic Medium"/>
              <a:cs typeface="Franklin Gothic Medium"/>
            </a:endParaRPr>
          </a:p>
          <a:p>
            <a:pPr marL="356870" indent="-344170">
              <a:lnSpc>
                <a:spcPct val="100000"/>
              </a:lnSpc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Occupational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Safety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Health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Administration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(OSHA)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51</a:t>
            </a:fld>
            <a:endParaRPr spc="-25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3540" y="490348"/>
            <a:ext cx="8115934" cy="571881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62890" algn="ctr">
              <a:lnSpc>
                <a:spcPct val="100000"/>
              </a:lnSpc>
              <a:spcBef>
                <a:spcPts val="34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L="262255" algn="ctr">
              <a:lnSpc>
                <a:spcPct val="100000"/>
              </a:lnSpc>
              <a:spcBef>
                <a:spcPts val="455"/>
              </a:spcBef>
            </a:pPr>
            <a:r>
              <a:rPr sz="3600" b="1" dirty="0">
                <a:latin typeface="Franklin Gothic Heavy"/>
                <a:cs typeface="Franklin Gothic Heavy"/>
              </a:rPr>
              <a:t>Electrically</a:t>
            </a:r>
            <a:r>
              <a:rPr sz="3600" b="1" spc="-60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Safe</a:t>
            </a:r>
            <a:r>
              <a:rPr sz="3600" b="1" spc="-105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Working</a:t>
            </a:r>
            <a:r>
              <a:rPr sz="3600" b="1" spc="-130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Conditions</a:t>
            </a:r>
            <a:endParaRPr sz="3600">
              <a:latin typeface="Franklin Gothic Heavy"/>
              <a:cs typeface="Franklin Gothic Heavy"/>
            </a:endParaRPr>
          </a:p>
          <a:p>
            <a:pPr marL="12700">
              <a:lnSpc>
                <a:spcPct val="100000"/>
              </a:lnSpc>
              <a:spcBef>
                <a:spcPts val="1860"/>
              </a:spcBef>
            </a:pPr>
            <a:r>
              <a:rPr sz="2400" dirty="0">
                <a:latin typeface="Franklin Gothic Medium"/>
                <a:cs typeface="Franklin Gothic Medium"/>
              </a:rPr>
              <a:t>What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Electrically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Safe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Working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Conditions?</a:t>
            </a:r>
            <a:endParaRPr sz="2400">
              <a:latin typeface="Franklin Gothic Medium"/>
              <a:cs typeface="Franklin Gothic Medium"/>
            </a:endParaRPr>
          </a:p>
          <a:p>
            <a:pPr marL="12700" marR="190500">
              <a:lnSpc>
                <a:spcPct val="100000"/>
              </a:lnSpc>
            </a:pPr>
            <a:r>
              <a:rPr sz="2400" dirty="0">
                <a:latin typeface="Franklin Gothic Medium"/>
                <a:cs typeface="Franklin Gothic Medium"/>
              </a:rPr>
              <a:t>In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general,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OSHA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determines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what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is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required</a:t>
            </a:r>
            <a:r>
              <a:rPr sz="2400" spc="-1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create </a:t>
            </a:r>
            <a:r>
              <a:rPr sz="2400" dirty="0">
                <a:latin typeface="Franklin Gothic Medium"/>
                <a:cs typeface="Franklin Gothic Medium"/>
              </a:rPr>
              <a:t>electrically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safe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working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conditions,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NFPA</a:t>
            </a:r>
            <a:r>
              <a:rPr sz="2400" spc="-10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70E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describes </a:t>
            </a:r>
            <a:r>
              <a:rPr sz="2400" dirty="0">
                <a:latin typeface="Franklin Gothic Medium"/>
                <a:cs typeface="Franklin Gothic Medium"/>
              </a:rPr>
              <a:t>how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create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electrically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safe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working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conditions.</a:t>
            </a:r>
            <a:endParaRPr sz="2400">
              <a:latin typeface="Franklin Gothic Medium"/>
              <a:cs typeface="Franklin Gothic Medium"/>
            </a:endParaRPr>
          </a:p>
          <a:p>
            <a:pPr marL="12700" marR="229870">
              <a:lnSpc>
                <a:spcPct val="100000"/>
              </a:lnSpc>
              <a:spcBef>
                <a:spcPts val="1910"/>
              </a:spcBef>
            </a:pPr>
            <a:r>
              <a:rPr sz="2400" dirty="0">
                <a:latin typeface="Franklin Gothic Medium"/>
                <a:cs typeface="Franklin Gothic Medium"/>
              </a:rPr>
              <a:t>An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electrically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safe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working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condition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is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defined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as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state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in </a:t>
            </a:r>
            <a:r>
              <a:rPr sz="2400" dirty="0">
                <a:latin typeface="Franklin Gothic Medium"/>
                <a:cs typeface="Franklin Gothic Medium"/>
              </a:rPr>
              <a:t>which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electrical</a:t>
            </a:r>
            <a:r>
              <a:rPr sz="2400" spc="-1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conductor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or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circuit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part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has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been </a:t>
            </a:r>
            <a:r>
              <a:rPr sz="2400" dirty="0">
                <a:latin typeface="Franklin Gothic Medium"/>
                <a:cs typeface="Franklin Gothic Medium"/>
              </a:rPr>
              <a:t>disconnected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from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energized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parts,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locked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tagged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in </a:t>
            </a:r>
            <a:r>
              <a:rPr sz="2400" dirty="0">
                <a:latin typeface="Franklin Gothic Medium"/>
                <a:cs typeface="Franklin Gothic Medium"/>
              </a:rPr>
              <a:t>accordance</a:t>
            </a:r>
            <a:r>
              <a:rPr sz="2400" spc="-1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with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established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standards,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tested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ensure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the </a:t>
            </a:r>
            <a:r>
              <a:rPr sz="2400" dirty="0">
                <a:latin typeface="Franklin Gothic Medium"/>
                <a:cs typeface="Franklin Gothic Medium"/>
              </a:rPr>
              <a:t>absence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voltage,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grounded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if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determined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necessary.</a:t>
            </a:r>
            <a:endParaRPr sz="2400">
              <a:latin typeface="Franklin Gothic Medium"/>
              <a:cs typeface="Franklin Gothic Medium"/>
            </a:endParaRPr>
          </a:p>
          <a:p>
            <a:pPr marL="12700">
              <a:lnSpc>
                <a:spcPts val="2830"/>
              </a:lnSpc>
              <a:spcBef>
                <a:spcPts val="1935"/>
              </a:spcBef>
            </a:pPr>
            <a:r>
              <a:rPr sz="2400" dirty="0">
                <a:latin typeface="Franklin Gothic Medium"/>
                <a:cs typeface="Franklin Gothic Medium"/>
              </a:rPr>
              <a:t>In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few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words:</a:t>
            </a:r>
            <a:endParaRPr sz="2400">
              <a:latin typeface="Franklin Gothic Medium"/>
              <a:cs typeface="Franklin Gothic Medium"/>
            </a:endParaRPr>
          </a:p>
          <a:p>
            <a:pPr marL="545465">
              <a:lnSpc>
                <a:spcPts val="2950"/>
              </a:lnSpc>
            </a:pPr>
            <a:r>
              <a:rPr sz="2500" i="1" spc="-55" dirty="0">
                <a:latin typeface="Franklin Gothic Medium"/>
                <a:cs typeface="Franklin Gothic Medium"/>
              </a:rPr>
              <a:t>work</a:t>
            </a:r>
            <a:r>
              <a:rPr sz="2500" i="1" spc="-60" dirty="0">
                <a:latin typeface="Franklin Gothic Medium"/>
                <a:cs typeface="Franklin Gothic Medium"/>
              </a:rPr>
              <a:t> </a:t>
            </a:r>
            <a:r>
              <a:rPr sz="2500" i="1" spc="-30" dirty="0">
                <a:latin typeface="Franklin Gothic Medium"/>
                <a:cs typeface="Franklin Gothic Medium"/>
              </a:rPr>
              <a:t>de-</a:t>
            </a:r>
            <a:r>
              <a:rPr sz="2500" i="1" spc="-55" dirty="0">
                <a:latin typeface="Franklin Gothic Medium"/>
                <a:cs typeface="Franklin Gothic Medium"/>
              </a:rPr>
              <a:t>energized</a:t>
            </a:r>
            <a:r>
              <a:rPr sz="2500" i="1" spc="-75" dirty="0">
                <a:latin typeface="Franklin Gothic Medium"/>
                <a:cs typeface="Franklin Gothic Medium"/>
              </a:rPr>
              <a:t> </a:t>
            </a:r>
            <a:r>
              <a:rPr sz="2500" i="1" spc="-65" dirty="0">
                <a:latin typeface="Franklin Gothic Medium"/>
                <a:cs typeface="Franklin Gothic Medium"/>
              </a:rPr>
              <a:t>whenever</a:t>
            </a:r>
            <a:r>
              <a:rPr sz="2500" i="1" spc="-30" dirty="0">
                <a:latin typeface="Franklin Gothic Medium"/>
                <a:cs typeface="Franklin Gothic Medium"/>
              </a:rPr>
              <a:t> </a:t>
            </a:r>
            <a:r>
              <a:rPr sz="2500" i="1" spc="-10" dirty="0">
                <a:latin typeface="Franklin Gothic Medium"/>
                <a:cs typeface="Franklin Gothic Medium"/>
              </a:rPr>
              <a:t>possible</a:t>
            </a:r>
            <a:r>
              <a:rPr sz="1900" i="1" spc="-10" dirty="0">
                <a:latin typeface="Franklin Gothic Medium"/>
                <a:cs typeface="Franklin Gothic Medium"/>
              </a:rPr>
              <a:t>.</a:t>
            </a:r>
            <a:endParaRPr sz="19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52</a:t>
            </a:fld>
            <a:endParaRPr spc="-25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5940" y="503840"/>
            <a:ext cx="7635240" cy="527240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438784" algn="ctr">
              <a:lnSpc>
                <a:spcPct val="100000"/>
              </a:lnSpc>
              <a:spcBef>
                <a:spcPts val="235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L="436245" algn="ctr">
              <a:lnSpc>
                <a:spcPct val="100000"/>
              </a:lnSpc>
              <a:spcBef>
                <a:spcPts val="260"/>
              </a:spcBef>
            </a:pPr>
            <a:r>
              <a:rPr sz="3600" b="1" spc="-10" dirty="0">
                <a:latin typeface="Franklin Gothic Heavy"/>
                <a:cs typeface="Franklin Gothic Heavy"/>
              </a:rPr>
              <a:t>Responsibilities</a:t>
            </a:r>
            <a:endParaRPr sz="3600">
              <a:latin typeface="Franklin Gothic Heavy"/>
              <a:cs typeface="Franklin Gothic Heavy"/>
            </a:endParaRPr>
          </a:p>
          <a:p>
            <a:pPr marL="12700">
              <a:lnSpc>
                <a:spcPct val="100000"/>
              </a:lnSpc>
              <a:spcBef>
                <a:spcPts val="1830"/>
              </a:spcBef>
            </a:pPr>
            <a:r>
              <a:rPr sz="2400" spc="-10" dirty="0">
                <a:latin typeface="Franklin Gothic Medium"/>
                <a:cs typeface="Franklin Gothic Medium"/>
              </a:rPr>
              <a:t>Responsibility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for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Safe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Conditions</a:t>
            </a:r>
            <a:endParaRPr sz="2400">
              <a:latin typeface="Franklin Gothic Medium"/>
              <a:cs typeface="Franklin Gothic Medium"/>
            </a:endParaRPr>
          </a:p>
          <a:p>
            <a:pPr marL="356870" marR="5080" indent="-344805">
              <a:lnSpc>
                <a:spcPct val="100000"/>
              </a:lnSpc>
              <a:spcBef>
                <a:spcPts val="2465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Both</a:t>
            </a:r>
            <a:r>
              <a:rPr sz="2400" spc="-12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employers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11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employees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have</a:t>
            </a:r>
            <a:r>
              <a:rPr sz="2400" spc="-10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responsibilities</a:t>
            </a:r>
            <a:r>
              <a:rPr sz="2400" spc="-25" dirty="0">
                <a:latin typeface="Franklin Gothic Medium"/>
                <a:cs typeface="Franklin Gothic Medium"/>
              </a:rPr>
              <a:t> for </a:t>
            </a:r>
            <a:r>
              <a:rPr sz="2400" dirty="0">
                <a:latin typeface="Franklin Gothic Medium"/>
                <a:cs typeface="Franklin Gothic Medium"/>
              </a:rPr>
              <a:t>creating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electrically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safe</a:t>
            </a:r>
            <a:r>
              <a:rPr sz="2400" spc="-10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working</a:t>
            </a:r>
            <a:r>
              <a:rPr sz="2400" spc="-11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conditions</a:t>
            </a:r>
            <a:endParaRPr sz="2400">
              <a:latin typeface="Franklin Gothic Medium"/>
              <a:cs typeface="Franklin Gothic Medium"/>
            </a:endParaRPr>
          </a:p>
          <a:p>
            <a:pPr marL="356870" marR="523240" indent="-344805">
              <a:lnSpc>
                <a:spcPct val="100000"/>
              </a:lnSpc>
              <a:spcBef>
                <a:spcPts val="2280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Employers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need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establish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safety-</a:t>
            </a:r>
            <a:r>
              <a:rPr sz="2400" dirty="0">
                <a:latin typeface="Franklin Gothic Medium"/>
                <a:cs typeface="Franklin Gothic Medium"/>
              </a:rPr>
              <a:t>related</a:t>
            </a:r>
            <a:r>
              <a:rPr sz="2400" spc="-20" dirty="0">
                <a:latin typeface="Franklin Gothic Medium"/>
                <a:cs typeface="Franklin Gothic Medium"/>
              </a:rPr>
              <a:t> work </a:t>
            </a:r>
            <a:r>
              <a:rPr sz="2400" dirty="0">
                <a:latin typeface="Franklin Gothic Medium"/>
                <a:cs typeface="Franklin Gothic Medium"/>
              </a:rPr>
              <a:t>practices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train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workers.</a:t>
            </a:r>
            <a:endParaRPr sz="2400">
              <a:latin typeface="Franklin Gothic Medium"/>
              <a:cs typeface="Franklin Gothic Medium"/>
            </a:endParaRPr>
          </a:p>
          <a:p>
            <a:pPr marL="356870" indent="-344170">
              <a:lnSpc>
                <a:spcPct val="100000"/>
              </a:lnSpc>
              <a:spcBef>
                <a:spcPts val="2280"/>
              </a:spcBef>
              <a:buFont typeface="Arial"/>
              <a:buChar char="•"/>
              <a:tabLst>
                <a:tab pos="356870" algn="l"/>
              </a:tabLst>
            </a:pPr>
            <a:r>
              <a:rPr sz="2400" spc="-10" dirty="0">
                <a:latin typeface="Franklin Gothic Medium"/>
                <a:cs typeface="Franklin Gothic Medium"/>
              </a:rPr>
              <a:t>Employees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need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implement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safe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work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practices</a:t>
            </a:r>
            <a:endParaRPr sz="2400">
              <a:latin typeface="Franklin Gothic Medium"/>
              <a:cs typeface="Franklin Gothic Medium"/>
            </a:endParaRPr>
          </a:p>
          <a:p>
            <a:pPr marL="356870" marR="1010285" indent="-344805">
              <a:lnSpc>
                <a:spcPct val="100000"/>
              </a:lnSpc>
              <a:spcBef>
                <a:spcPts val="2300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It’s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vital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that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you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follow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safe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work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practices.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The </a:t>
            </a:r>
            <a:r>
              <a:rPr sz="2400" dirty="0">
                <a:latin typeface="Franklin Gothic Medium"/>
                <a:cs typeface="Franklin Gothic Medium"/>
              </a:rPr>
              <a:t>consequences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are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too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extreme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take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chance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53</a:t>
            </a:fld>
            <a:endParaRPr spc="-25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69240" y="358830"/>
            <a:ext cx="8532495" cy="2719705"/>
          </a:xfrm>
          <a:prstGeom prst="rect">
            <a:avLst/>
          </a:prstGeom>
        </p:spPr>
        <p:txBody>
          <a:bodyPr vert="horz" wrap="square" lIns="0" tIns="174625" rIns="0" bIns="0" rtlCol="0">
            <a:spAutoFit/>
          </a:bodyPr>
          <a:lstStyle/>
          <a:p>
            <a:pPr marL="74930" algn="ctr">
              <a:lnSpc>
                <a:spcPct val="100000"/>
              </a:lnSpc>
              <a:spcBef>
                <a:spcPts val="1375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L="87630">
              <a:lnSpc>
                <a:spcPct val="100000"/>
              </a:lnSpc>
              <a:spcBef>
                <a:spcPts val="2055"/>
              </a:spcBef>
            </a:pPr>
            <a:r>
              <a:rPr sz="3200" b="1" dirty="0">
                <a:latin typeface="Franklin Gothic Heavy"/>
                <a:cs typeface="Franklin Gothic Heavy"/>
              </a:rPr>
              <a:t>Elevator</a:t>
            </a:r>
            <a:r>
              <a:rPr sz="3200" b="1" spc="-110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Industry-</a:t>
            </a:r>
            <a:r>
              <a:rPr sz="3200" b="1" dirty="0">
                <a:latin typeface="Franklin Gothic Heavy"/>
                <a:cs typeface="Franklin Gothic Heavy"/>
              </a:rPr>
              <a:t>Related</a:t>
            </a:r>
            <a:r>
              <a:rPr sz="3200" b="1" spc="-130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Electrical</a:t>
            </a:r>
            <a:r>
              <a:rPr sz="3200" b="1" spc="-155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Hazards</a:t>
            </a:r>
            <a:endParaRPr sz="3200">
              <a:latin typeface="Franklin Gothic Heavy"/>
              <a:cs typeface="Franklin Gothic Heavy"/>
            </a:endParaRPr>
          </a:p>
          <a:p>
            <a:pPr marL="12700" marR="403225">
              <a:lnSpc>
                <a:spcPct val="100000"/>
              </a:lnSpc>
              <a:spcBef>
                <a:spcPts val="1555"/>
              </a:spcBef>
            </a:pPr>
            <a:r>
              <a:rPr sz="2800" spc="-20" dirty="0">
                <a:latin typeface="Franklin Gothic Medium"/>
                <a:cs typeface="Franklin Gothic Medium"/>
              </a:rPr>
              <a:t>To</a:t>
            </a:r>
            <a:r>
              <a:rPr sz="2800" spc="-6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eliminate</a:t>
            </a:r>
            <a:r>
              <a:rPr sz="2800" spc="-7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the</a:t>
            </a:r>
            <a:r>
              <a:rPr sz="2800" spc="-7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risk</a:t>
            </a:r>
            <a:r>
              <a:rPr sz="2800" spc="-4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for</a:t>
            </a:r>
            <a:r>
              <a:rPr sz="2800" spc="-6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contact</a:t>
            </a:r>
            <a:r>
              <a:rPr sz="2800" spc="-10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with</a:t>
            </a:r>
            <a:r>
              <a:rPr sz="2800" spc="-9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live</a:t>
            </a:r>
            <a:r>
              <a:rPr sz="2800" spc="-45" dirty="0">
                <a:latin typeface="Franklin Gothic Medium"/>
                <a:cs typeface="Franklin Gothic Medium"/>
              </a:rPr>
              <a:t> </a:t>
            </a:r>
            <a:r>
              <a:rPr sz="2800" spc="-10" dirty="0">
                <a:latin typeface="Franklin Gothic Medium"/>
                <a:cs typeface="Franklin Gothic Medium"/>
              </a:rPr>
              <a:t>electrical </a:t>
            </a:r>
            <a:r>
              <a:rPr sz="2800" dirty="0">
                <a:latin typeface="Franklin Gothic Medium"/>
                <a:cs typeface="Franklin Gothic Medium"/>
              </a:rPr>
              <a:t>wiring,</a:t>
            </a:r>
            <a:r>
              <a:rPr sz="2800" spc="-9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hoistway</a:t>
            </a:r>
            <a:r>
              <a:rPr sz="2800" spc="-10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and</a:t>
            </a:r>
            <a:r>
              <a:rPr sz="2800" spc="-2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car</a:t>
            </a:r>
            <a:r>
              <a:rPr sz="2800" spc="-5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connections</a:t>
            </a:r>
            <a:r>
              <a:rPr sz="2800" spc="-11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should</a:t>
            </a:r>
            <a:r>
              <a:rPr sz="2800" spc="-3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be</a:t>
            </a:r>
            <a:r>
              <a:rPr sz="2800" spc="-45" dirty="0">
                <a:latin typeface="Franklin Gothic Medium"/>
                <a:cs typeface="Franklin Gothic Medium"/>
              </a:rPr>
              <a:t> </a:t>
            </a:r>
            <a:r>
              <a:rPr sz="2800" spc="-20" dirty="0">
                <a:latin typeface="Franklin Gothic Medium"/>
                <a:cs typeface="Franklin Gothic Medium"/>
              </a:rPr>
              <a:t>made </a:t>
            </a:r>
            <a:r>
              <a:rPr sz="2800" dirty="0">
                <a:latin typeface="Franklin Gothic Medium"/>
                <a:cs typeface="Franklin Gothic Medium"/>
              </a:rPr>
              <a:t>before</a:t>
            </a:r>
            <a:r>
              <a:rPr sz="2800" spc="-8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controller</a:t>
            </a:r>
            <a:r>
              <a:rPr sz="2800" spc="-140" dirty="0">
                <a:latin typeface="Franklin Gothic Medium"/>
                <a:cs typeface="Franklin Gothic Medium"/>
              </a:rPr>
              <a:t> </a:t>
            </a:r>
            <a:r>
              <a:rPr sz="2800" spc="-10" dirty="0">
                <a:latin typeface="Franklin Gothic Medium"/>
                <a:cs typeface="Franklin Gothic Medium"/>
              </a:rPr>
              <a:t>connections.</a:t>
            </a:r>
            <a:endParaRPr sz="2800">
              <a:latin typeface="Franklin Gothic Medium"/>
              <a:cs typeface="Franklin Gothic Medium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12" y="3285744"/>
            <a:ext cx="2572499" cy="34289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300984"/>
            <a:ext cx="4953000" cy="339851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54</a:t>
            </a:fld>
            <a:endParaRPr spc="-25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00288" y="6304643"/>
            <a:ext cx="195580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0"/>
              </a:lnSpc>
            </a:pPr>
            <a:r>
              <a:rPr sz="1400" spc="-30" dirty="0">
                <a:latin typeface="Arial"/>
                <a:cs typeface="Arial"/>
              </a:rPr>
              <a:t>55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862072"/>
            <a:ext cx="3047987" cy="376427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311" y="2862072"/>
            <a:ext cx="2709659" cy="376427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728" y="2862072"/>
            <a:ext cx="2709671" cy="376427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07338" y="697948"/>
            <a:ext cx="8494395" cy="2031364"/>
          </a:xfrm>
          <a:prstGeom prst="rect">
            <a:avLst/>
          </a:prstGeom>
        </p:spPr>
        <p:txBody>
          <a:bodyPr vert="horz" wrap="square" lIns="0" tIns="252095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1985"/>
              </a:spcBef>
            </a:pPr>
            <a:r>
              <a:rPr sz="3200" b="1" dirty="0">
                <a:latin typeface="Franklin Gothic Heavy"/>
                <a:cs typeface="Franklin Gothic Heavy"/>
              </a:rPr>
              <a:t>Elevator</a:t>
            </a:r>
            <a:r>
              <a:rPr sz="3200" b="1" spc="-110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Industry-</a:t>
            </a:r>
            <a:r>
              <a:rPr sz="3200" b="1" dirty="0">
                <a:latin typeface="Franklin Gothic Heavy"/>
                <a:cs typeface="Franklin Gothic Heavy"/>
              </a:rPr>
              <a:t>Related</a:t>
            </a:r>
            <a:r>
              <a:rPr sz="3200" b="1" spc="-130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Electrical</a:t>
            </a:r>
            <a:r>
              <a:rPr sz="3200" b="1" spc="-155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Hazards</a:t>
            </a:r>
            <a:endParaRPr sz="3200">
              <a:latin typeface="Franklin Gothic Heavy"/>
              <a:cs typeface="Franklin Gothic Heavy"/>
            </a:endParaRPr>
          </a:p>
          <a:p>
            <a:pPr marL="12700" marR="670560">
              <a:lnSpc>
                <a:spcPct val="100000"/>
              </a:lnSpc>
              <a:spcBef>
                <a:spcPts val="1425"/>
              </a:spcBef>
            </a:pPr>
            <a:r>
              <a:rPr sz="2400" dirty="0">
                <a:latin typeface="Franklin Gothic Medium"/>
                <a:cs typeface="Franklin Gothic Medium"/>
              </a:rPr>
              <a:t>Car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top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junction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boxes,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car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operating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panels,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controllers </a:t>
            </a:r>
            <a:r>
              <a:rPr sz="2400" dirty="0">
                <a:latin typeface="Franklin Gothic Medium"/>
                <a:cs typeface="Franklin Gothic Medium"/>
              </a:rPr>
              <a:t>should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be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neat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organized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when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construction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wiring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is </a:t>
            </a:r>
            <a:r>
              <a:rPr sz="2400" spc="-10" dirty="0">
                <a:latin typeface="Franklin Gothic Medium"/>
                <a:cs typeface="Franklin Gothic Medium"/>
              </a:rPr>
              <a:t>complete.</a:t>
            </a:r>
            <a:endParaRPr sz="24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59" y="1624583"/>
            <a:ext cx="3832720" cy="45719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69240" y="802476"/>
            <a:ext cx="8531225" cy="1332865"/>
          </a:xfrm>
          <a:prstGeom prst="rect">
            <a:avLst/>
          </a:prstGeom>
        </p:spPr>
        <p:txBody>
          <a:bodyPr vert="horz" wrap="square" lIns="0" tIns="22034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1735"/>
              </a:spcBef>
            </a:pPr>
            <a:r>
              <a:rPr sz="3200" b="1" dirty="0">
                <a:latin typeface="Franklin Gothic Heavy"/>
                <a:cs typeface="Franklin Gothic Heavy"/>
              </a:rPr>
              <a:t>Elevator</a:t>
            </a:r>
            <a:r>
              <a:rPr sz="3200" b="1" spc="-110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Industry-</a:t>
            </a:r>
            <a:r>
              <a:rPr sz="3200" b="1" dirty="0">
                <a:latin typeface="Franklin Gothic Heavy"/>
                <a:cs typeface="Franklin Gothic Heavy"/>
              </a:rPr>
              <a:t>Related</a:t>
            </a:r>
            <a:r>
              <a:rPr sz="3200" b="1" spc="-130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Electrical</a:t>
            </a:r>
            <a:r>
              <a:rPr sz="3200" b="1" spc="-155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Hazards</a:t>
            </a:r>
            <a:endParaRPr sz="3200">
              <a:latin typeface="Franklin Gothic Heavy"/>
              <a:cs typeface="Franklin Gothic Heavy"/>
            </a:endParaRPr>
          </a:p>
          <a:p>
            <a:pPr marL="12700">
              <a:lnSpc>
                <a:spcPct val="100000"/>
              </a:lnSpc>
              <a:spcBef>
                <a:spcPts val="1455"/>
              </a:spcBef>
            </a:pPr>
            <a:r>
              <a:rPr sz="2800" dirty="0">
                <a:latin typeface="Franklin Gothic Medium"/>
                <a:cs typeface="Franklin Gothic Medium"/>
              </a:rPr>
              <a:t>Do</a:t>
            </a:r>
            <a:r>
              <a:rPr sz="2800" spc="-5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you</a:t>
            </a:r>
            <a:r>
              <a:rPr sz="2800" spc="-3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see</a:t>
            </a:r>
            <a:r>
              <a:rPr sz="2800" spc="-35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the</a:t>
            </a:r>
            <a:r>
              <a:rPr sz="2800" spc="-60" dirty="0">
                <a:latin typeface="Franklin Gothic Medium"/>
                <a:cs typeface="Franklin Gothic Medium"/>
              </a:rPr>
              <a:t> </a:t>
            </a:r>
            <a:r>
              <a:rPr sz="2800" dirty="0">
                <a:latin typeface="Franklin Gothic Medium"/>
                <a:cs typeface="Franklin Gothic Medium"/>
              </a:rPr>
              <a:t>hazard</a:t>
            </a:r>
            <a:r>
              <a:rPr sz="2800" spc="-30" dirty="0">
                <a:latin typeface="Franklin Gothic Medium"/>
                <a:cs typeface="Franklin Gothic Medium"/>
              </a:rPr>
              <a:t> </a:t>
            </a:r>
            <a:r>
              <a:rPr sz="2800" spc="-10" dirty="0">
                <a:latin typeface="Franklin Gothic Medium"/>
                <a:cs typeface="Franklin Gothic Medium"/>
              </a:rPr>
              <a:t>here?</a:t>
            </a:r>
            <a:endParaRPr sz="2800">
              <a:latin typeface="Franklin Gothic Medium"/>
              <a:cs typeface="Franklin Gothic Medium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9240" y="2465324"/>
            <a:ext cx="4373880" cy="31756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294640">
              <a:lnSpc>
                <a:spcPct val="100000"/>
              </a:lnSpc>
              <a:spcBef>
                <a:spcPts val="90"/>
              </a:spcBef>
            </a:pPr>
            <a:r>
              <a:rPr sz="2000" dirty="0">
                <a:latin typeface="Franklin Gothic Medium"/>
                <a:cs typeface="Franklin Gothic Medium"/>
              </a:rPr>
              <a:t>There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is</a:t>
            </a:r>
            <a:r>
              <a:rPr sz="2000" spc="-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no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protection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for</a:t>
            </a:r>
            <a:r>
              <a:rPr sz="2000" spc="-1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wires </a:t>
            </a:r>
            <a:r>
              <a:rPr sz="2000" dirty="0">
                <a:latin typeface="Franklin Gothic Medium"/>
                <a:cs typeface="Franklin Gothic Medium"/>
              </a:rPr>
              <a:t>being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brought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into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this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box.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It’s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just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spc="-50" dirty="0">
                <a:latin typeface="Franklin Gothic Medium"/>
                <a:cs typeface="Franklin Gothic Medium"/>
              </a:rPr>
              <a:t>a </a:t>
            </a:r>
            <a:r>
              <a:rPr sz="2000" dirty="0">
                <a:latin typeface="Franklin Gothic Medium"/>
                <a:cs typeface="Franklin Gothic Medium"/>
              </a:rPr>
              <a:t>matter</a:t>
            </a:r>
            <a:r>
              <a:rPr sz="2000" spc="-6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of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time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until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vibration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wears </a:t>
            </a:r>
            <a:r>
              <a:rPr sz="2000" dirty="0">
                <a:latin typeface="Franklin Gothic Medium"/>
                <a:cs typeface="Franklin Gothic Medium"/>
              </a:rPr>
              <a:t>away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wires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insulation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and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spc="-20" dirty="0">
                <a:latin typeface="Franklin Gothic Medium"/>
                <a:cs typeface="Franklin Gothic Medium"/>
              </a:rPr>
              <a:t>live </a:t>
            </a:r>
            <a:r>
              <a:rPr sz="2000" dirty="0">
                <a:latin typeface="Franklin Gothic Medium"/>
                <a:cs typeface="Franklin Gothic Medium"/>
              </a:rPr>
              <a:t>conductor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contacts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metal.</a:t>
            </a:r>
            <a:endParaRPr sz="20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944"/>
              </a:spcBef>
            </a:pPr>
            <a:endParaRPr sz="2000">
              <a:latin typeface="Franklin Gothic Medium"/>
              <a:cs typeface="Franklin Gothic Medium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latin typeface="Franklin Gothic Medium"/>
                <a:cs typeface="Franklin Gothic Medium"/>
              </a:rPr>
              <a:t>Protection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must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be</a:t>
            </a:r>
            <a:r>
              <a:rPr sz="2000" spc="-7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provided</a:t>
            </a:r>
            <a:r>
              <a:rPr sz="2000" spc="-7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any</a:t>
            </a:r>
            <a:r>
              <a:rPr sz="2000" spc="-70" dirty="0">
                <a:latin typeface="Franklin Gothic Medium"/>
                <a:cs typeface="Franklin Gothic Medium"/>
              </a:rPr>
              <a:t> </a:t>
            </a:r>
            <a:r>
              <a:rPr sz="2000" spc="-20" dirty="0">
                <a:latin typeface="Franklin Gothic Medium"/>
                <a:cs typeface="Franklin Gothic Medium"/>
              </a:rPr>
              <a:t>time </a:t>
            </a:r>
            <a:r>
              <a:rPr sz="2000" dirty="0">
                <a:latin typeface="Franklin Gothic Medium"/>
                <a:cs typeface="Franklin Gothic Medium"/>
              </a:rPr>
              <a:t>cables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or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wires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are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brought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into</a:t>
            </a:r>
            <a:r>
              <a:rPr sz="2000" spc="-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box</a:t>
            </a:r>
            <a:r>
              <a:rPr sz="2000" spc="-25" dirty="0">
                <a:latin typeface="Franklin Gothic Medium"/>
                <a:cs typeface="Franklin Gothic Medium"/>
              </a:rPr>
              <a:t> or </a:t>
            </a:r>
            <a:r>
              <a:rPr sz="2000" spc="-10" dirty="0">
                <a:latin typeface="Franklin Gothic Medium"/>
                <a:cs typeface="Franklin Gothic Medium"/>
              </a:rPr>
              <a:t>controller.</a:t>
            </a:r>
            <a:r>
              <a:rPr sz="2000" spc="-3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This</a:t>
            </a:r>
            <a:r>
              <a:rPr sz="2000" spc="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can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be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accomplished </a:t>
            </a:r>
            <a:r>
              <a:rPr sz="2000" dirty="0">
                <a:latin typeface="Franklin Gothic Medium"/>
                <a:cs typeface="Franklin Gothic Medium"/>
              </a:rPr>
              <a:t>with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bushing</a:t>
            </a:r>
            <a:r>
              <a:rPr sz="2000" spc="-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or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other</a:t>
            </a:r>
            <a:r>
              <a:rPr sz="2000" spc="-1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edge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protection.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021323" y="2363723"/>
            <a:ext cx="1066800" cy="914400"/>
          </a:xfrm>
          <a:custGeom>
            <a:avLst/>
            <a:gdLst/>
            <a:ahLst/>
            <a:cxnLst/>
            <a:rect l="l" t="t" r="r" b="b"/>
            <a:pathLst>
              <a:path w="1066800" h="914400">
                <a:moveTo>
                  <a:pt x="0" y="457200"/>
                </a:moveTo>
                <a:lnTo>
                  <a:pt x="2441" y="413169"/>
                </a:lnTo>
                <a:lnTo>
                  <a:pt x="9617" y="370322"/>
                </a:lnTo>
                <a:lnTo>
                  <a:pt x="21305" y="328851"/>
                </a:lnTo>
                <a:lnTo>
                  <a:pt x="37279" y="288947"/>
                </a:lnTo>
                <a:lnTo>
                  <a:pt x="57318" y="250802"/>
                </a:lnTo>
                <a:lnTo>
                  <a:pt x="81197" y="214607"/>
                </a:lnTo>
                <a:lnTo>
                  <a:pt x="108692" y="180555"/>
                </a:lnTo>
                <a:lnTo>
                  <a:pt x="139581" y="148836"/>
                </a:lnTo>
                <a:lnTo>
                  <a:pt x="173640" y="119642"/>
                </a:lnTo>
                <a:lnTo>
                  <a:pt x="210645" y="93166"/>
                </a:lnTo>
                <a:lnTo>
                  <a:pt x="250373" y="69598"/>
                </a:lnTo>
                <a:lnTo>
                  <a:pt x="292600" y="49130"/>
                </a:lnTo>
                <a:lnTo>
                  <a:pt x="337103" y="31954"/>
                </a:lnTo>
                <a:lnTo>
                  <a:pt x="383658" y="18261"/>
                </a:lnTo>
                <a:lnTo>
                  <a:pt x="432041" y="8244"/>
                </a:lnTo>
                <a:lnTo>
                  <a:pt x="482029" y="2092"/>
                </a:lnTo>
                <a:lnTo>
                  <a:pt x="533400" y="0"/>
                </a:lnTo>
                <a:lnTo>
                  <a:pt x="584770" y="2092"/>
                </a:lnTo>
                <a:lnTo>
                  <a:pt x="634758" y="8244"/>
                </a:lnTo>
                <a:lnTo>
                  <a:pt x="683141" y="18261"/>
                </a:lnTo>
                <a:lnTo>
                  <a:pt x="729696" y="31954"/>
                </a:lnTo>
                <a:lnTo>
                  <a:pt x="774199" y="49130"/>
                </a:lnTo>
                <a:lnTo>
                  <a:pt x="816426" y="69598"/>
                </a:lnTo>
                <a:lnTo>
                  <a:pt x="856154" y="93166"/>
                </a:lnTo>
                <a:lnTo>
                  <a:pt x="893159" y="119642"/>
                </a:lnTo>
                <a:lnTo>
                  <a:pt x="927218" y="148836"/>
                </a:lnTo>
                <a:lnTo>
                  <a:pt x="958107" y="180555"/>
                </a:lnTo>
                <a:lnTo>
                  <a:pt x="985602" y="214607"/>
                </a:lnTo>
                <a:lnTo>
                  <a:pt x="1009481" y="250802"/>
                </a:lnTo>
                <a:lnTo>
                  <a:pt x="1029520" y="288947"/>
                </a:lnTo>
                <a:lnTo>
                  <a:pt x="1045494" y="328851"/>
                </a:lnTo>
                <a:lnTo>
                  <a:pt x="1057182" y="370322"/>
                </a:lnTo>
                <a:lnTo>
                  <a:pt x="1064358" y="413169"/>
                </a:lnTo>
                <a:lnTo>
                  <a:pt x="1066800" y="457200"/>
                </a:lnTo>
                <a:lnTo>
                  <a:pt x="1064358" y="501230"/>
                </a:lnTo>
                <a:lnTo>
                  <a:pt x="1057182" y="544077"/>
                </a:lnTo>
                <a:lnTo>
                  <a:pt x="1045494" y="585548"/>
                </a:lnTo>
                <a:lnTo>
                  <a:pt x="1029520" y="625452"/>
                </a:lnTo>
                <a:lnTo>
                  <a:pt x="1009481" y="663597"/>
                </a:lnTo>
                <a:lnTo>
                  <a:pt x="985602" y="699792"/>
                </a:lnTo>
                <a:lnTo>
                  <a:pt x="958107" y="733844"/>
                </a:lnTo>
                <a:lnTo>
                  <a:pt x="927218" y="765563"/>
                </a:lnTo>
                <a:lnTo>
                  <a:pt x="893159" y="794757"/>
                </a:lnTo>
                <a:lnTo>
                  <a:pt x="856154" y="821233"/>
                </a:lnTo>
                <a:lnTo>
                  <a:pt x="816426" y="844801"/>
                </a:lnTo>
                <a:lnTo>
                  <a:pt x="774199" y="865269"/>
                </a:lnTo>
                <a:lnTo>
                  <a:pt x="729696" y="882445"/>
                </a:lnTo>
                <a:lnTo>
                  <a:pt x="683141" y="896138"/>
                </a:lnTo>
                <a:lnTo>
                  <a:pt x="634758" y="906155"/>
                </a:lnTo>
                <a:lnTo>
                  <a:pt x="584770" y="912307"/>
                </a:lnTo>
                <a:lnTo>
                  <a:pt x="533400" y="914400"/>
                </a:lnTo>
                <a:lnTo>
                  <a:pt x="482029" y="912307"/>
                </a:lnTo>
                <a:lnTo>
                  <a:pt x="432041" y="906155"/>
                </a:lnTo>
                <a:lnTo>
                  <a:pt x="383658" y="896138"/>
                </a:lnTo>
                <a:lnTo>
                  <a:pt x="337103" y="882445"/>
                </a:lnTo>
                <a:lnTo>
                  <a:pt x="292600" y="865269"/>
                </a:lnTo>
                <a:lnTo>
                  <a:pt x="250373" y="844801"/>
                </a:lnTo>
                <a:lnTo>
                  <a:pt x="210645" y="821233"/>
                </a:lnTo>
                <a:lnTo>
                  <a:pt x="173640" y="794757"/>
                </a:lnTo>
                <a:lnTo>
                  <a:pt x="139581" y="765563"/>
                </a:lnTo>
                <a:lnTo>
                  <a:pt x="108692" y="733844"/>
                </a:lnTo>
                <a:lnTo>
                  <a:pt x="81197" y="699792"/>
                </a:lnTo>
                <a:lnTo>
                  <a:pt x="57318" y="663597"/>
                </a:lnTo>
                <a:lnTo>
                  <a:pt x="37279" y="625452"/>
                </a:lnTo>
                <a:lnTo>
                  <a:pt x="21305" y="585548"/>
                </a:lnTo>
                <a:lnTo>
                  <a:pt x="9617" y="544077"/>
                </a:lnTo>
                <a:lnTo>
                  <a:pt x="2441" y="501230"/>
                </a:lnTo>
                <a:lnTo>
                  <a:pt x="0" y="457200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56</a:t>
            </a:fld>
            <a:endParaRPr spc="-25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2" y="3048000"/>
            <a:ext cx="3962387" cy="366977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048000"/>
            <a:ext cx="2666999" cy="366977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69240" y="722521"/>
            <a:ext cx="8531225" cy="2097405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1165"/>
              </a:spcBef>
            </a:pPr>
            <a:r>
              <a:rPr sz="3200" b="1" dirty="0">
                <a:latin typeface="Franklin Gothic Heavy"/>
                <a:cs typeface="Franklin Gothic Heavy"/>
              </a:rPr>
              <a:t>Elevator</a:t>
            </a:r>
            <a:r>
              <a:rPr sz="3200" b="1" spc="-110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Industry-</a:t>
            </a:r>
            <a:r>
              <a:rPr sz="3200" b="1" dirty="0">
                <a:latin typeface="Franklin Gothic Heavy"/>
                <a:cs typeface="Franklin Gothic Heavy"/>
              </a:rPr>
              <a:t>Related</a:t>
            </a:r>
            <a:r>
              <a:rPr sz="3200" b="1" spc="-130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Electrical</a:t>
            </a:r>
            <a:r>
              <a:rPr sz="3200" b="1" spc="-155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Hazards</a:t>
            </a:r>
            <a:endParaRPr sz="3200">
              <a:latin typeface="Franklin Gothic Heavy"/>
              <a:cs typeface="Franklin Gothic Heavy"/>
            </a:endParaRPr>
          </a:p>
          <a:p>
            <a:pPr marL="12700" marR="182245">
              <a:lnSpc>
                <a:spcPct val="100000"/>
              </a:lnSpc>
              <a:spcBef>
                <a:spcPts val="605"/>
              </a:spcBef>
            </a:pPr>
            <a:r>
              <a:rPr sz="1800" dirty="0">
                <a:latin typeface="Franklin Gothic Medium"/>
                <a:cs typeface="Franklin Gothic Medium"/>
              </a:rPr>
              <a:t>Control</a:t>
            </a:r>
            <a:r>
              <a:rPr sz="1800" spc="-6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cabinet</a:t>
            </a:r>
            <a:r>
              <a:rPr sz="1800" spc="-5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doors</a:t>
            </a:r>
            <a:r>
              <a:rPr sz="1800" spc="-3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should</a:t>
            </a:r>
            <a:r>
              <a:rPr sz="1800" spc="-3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be</a:t>
            </a:r>
            <a:r>
              <a:rPr sz="1800" spc="-1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closed</a:t>
            </a:r>
            <a:r>
              <a:rPr sz="1800" spc="-3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any</a:t>
            </a:r>
            <a:r>
              <a:rPr sz="1800" spc="-3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time</a:t>
            </a:r>
            <a:r>
              <a:rPr sz="1800" spc="-3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work</a:t>
            </a:r>
            <a:r>
              <a:rPr sz="1800" spc="-2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is</a:t>
            </a:r>
            <a:r>
              <a:rPr sz="1800" spc="-3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not</a:t>
            </a:r>
            <a:r>
              <a:rPr sz="1800" spc="-7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being</a:t>
            </a:r>
            <a:r>
              <a:rPr sz="1800" spc="-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done.</a:t>
            </a:r>
            <a:r>
              <a:rPr sz="1800" spc="-3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This</a:t>
            </a:r>
            <a:r>
              <a:rPr sz="1800" spc="-30" dirty="0">
                <a:latin typeface="Franklin Gothic Medium"/>
                <a:cs typeface="Franklin Gothic Medium"/>
              </a:rPr>
              <a:t> </a:t>
            </a:r>
            <a:r>
              <a:rPr sz="1800" spc="-20" dirty="0">
                <a:latin typeface="Franklin Gothic Medium"/>
                <a:cs typeface="Franklin Gothic Medium"/>
              </a:rPr>
              <a:t>will </a:t>
            </a:r>
            <a:r>
              <a:rPr sz="1800" dirty="0">
                <a:latin typeface="Franklin Gothic Medium"/>
                <a:cs typeface="Franklin Gothic Medium"/>
              </a:rPr>
              <a:t>eliminate</a:t>
            </a:r>
            <a:r>
              <a:rPr sz="1800" spc="-3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accidental</a:t>
            </a:r>
            <a:r>
              <a:rPr sz="1800" spc="-5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contact</a:t>
            </a:r>
            <a:r>
              <a:rPr sz="1800" spc="-9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with</a:t>
            </a:r>
            <a:r>
              <a:rPr sz="1800" spc="-4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any</a:t>
            </a:r>
            <a:r>
              <a:rPr sz="1800" spc="-6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live</a:t>
            </a:r>
            <a:r>
              <a:rPr sz="1800" spc="-3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components.</a:t>
            </a:r>
            <a:r>
              <a:rPr sz="1800" spc="-4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The</a:t>
            </a:r>
            <a:r>
              <a:rPr sz="1800" spc="-5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controller</a:t>
            </a:r>
            <a:r>
              <a:rPr sz="1800" spc="-6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may</a:t>
            </a:r>
            <a:r>
              <a:rPr sz="1800" spc="-4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be</a:t>
            </a:r>
            <a:r>
              <a:rPr sz="1800" spc="-30" dirty="0">
                <a:latin typeface="Franklin Gothic Medium"/>
                <a:cs typeface="Franklin Gothic Medium"/>
              </a:rPr>
              <a:t> </a:t>
            </a:r>
            <a:r>
              <a:rPr sz="1800" spc="-10" dirty="0">
                <a:latin typeface="Franklin Gothic Medium"/>
                <a:cs typeface="Franklin Gothic Medium"/>
              </a:rPr>
              <a:t>located </a:t>
            </a:r>
            <a:r>
              <a:rPr sz="1800" dirty="0">
                <a:latin typeface="Franklin Gothic Medium"/>
                <a:cs typeface="Franklin Gothic Medium"/>
              </a:rPr>
              <a:t>inside</a:t>
            </a:r>
            <a:r>
              <a:rPr sz="1800" spc="-3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the</a:t>
            </a:r>
            <a:r>
              <a:rPr sz="1800" spc="-5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hoistway</a:t>
            </a:r>
            <a:r>
              <a:rPr sz="1800" spc="-7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and</a:t>
            </a:r>
            <a:r>
              <a:rPr sz="1800" spc="-7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only</a:t>
            </a:r>
            <a:r>
              <a:rPr sz="1800" spc="-4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accessible</a:t>
            </a:r>
            <a:r>
              <a:rPr sz="1800" spc="-3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from</a:t>
            </a:r>
            <a:r>
              <a:rPr sz="1800" spc="-7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the</a:t>
            </a:r>
            <a:r>
              <a:rPr sz="1800" spc="-7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car</a:t>
            </a:r>
            <a:r>
              <a:rPr sz="1800" spc="-4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top.</a:t>
            </a:r>
            <a:r>
              <a:rPr sz="1800" spc="-4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Whenever</a:t>
            </a:r>
            <a:r>
              <a:rPr sz="1800" spc="-2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possible, </a:t>
            </a:r>
            <a:r>
              <a:rPr sz="1800" spc="-10" dirty="0">
                <a:latin typeface="Franklin Gothic Medium"/>
                <a:cs typeface="Franklin Gothic Medium"/>
              </a:rPr>
              <a:t>perform LOTO</a:t>
            </a:r>
            <a:r>
              <a:rPr sz="1800" spc="-4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procedures</a:t>
            </a:r>
            <a:r>
              <a:rPr sz="1800" spc="-1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before</a:t>
            </a:r>
            <a:r>
              <a:rPr sz="1800" spc="-4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doing</a:t>
            </a:r>
            <a:r>
              <a:rPr sz="1800" spc="-5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any</a:t>
            </a:r>
            <a:r>
              <a:rPr sz="1800" spc="-8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work</a:t>
            </a:r>
            <a:r>
              <a:rPr sz="1800" spc="-7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inside</a:t>
            </a:r>
            <a:r>
              <a:rPr sz="1800" spc="-3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the</a:t>
            </a:r>
            <a:r>
              <a:rPr sz="1800" spc="-6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control</a:t>
            </a:r>
            <a:r>
              <a:rPr sz="1800" spc="-10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panel.</a:t>
            </a:r>
            <a:r>
              <a:rPr sz="1800" spc="-3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Always</a:t>
            </a:r>
            <a:r>
              <a:rPr sz="1800" spc="-5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follow</a:t>
            </a:r>
            <a:r>
              <a:rPr sz="1800" spc="-60" dirty="0">
                <a:latin typeface="Franklin Gothic Medium"/>
                <a:cs typeface="Franklin Gothic Medium"/>
              </a:rPr>
              <a:t> </a:t>
            </a:r>
            <a:r>
              <a:rPr sz="1800" spc="-20" dirty="0">
                <a:latin typeface="Franklin Gothic Medium"/>
                <a:cs typeface="Franklin Gothic Medium"/>
              </a:rPr>
              <a:t>your </a:t>
            </a:r>
            <a:r>
              <a:rPr sz="1800" dirty="0">
                <a:latin typeface="Franklin Gothic Medium"/>
                <a:cs typeface="Franklin Gothic Medium"/>
              </a:rPr>
              <a:t>company’s</a:t>
            </a:r>
            <a:r>
              <a:rPr sz="1800" spc="-8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LOTO</a:t>
            </a:r>
            <a:r>
              <a:rPr sz="1800" spc="-3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and</a:t>
            </a:r>
            <a:r>
              <a:rPr sz="1800" spc="-95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live</a:t>
            </a:r>
            <a:r>
              <a:rPr sz="1800" spc="-30" dirty="0">
                <a:latin typeface="Franklin Gothic Medium"/>
                <a:cs typeface="Franklin Gothic Medium"/>
              </a:rPr>
              <a:t> </a:t>
            </a:r>
            <a:r>
              <a:rPr sz="1800" dirty="0">
                <a:latin typeface="Franklin Gothic Medium"/>
                <a:cs typeface="Franklin Gothic Medium"/>
              </a:rPr>
              <a:t>work</a:t>
            </a:r>
            <a:r>
              <a:rPr sz="1800" spc="-85" dirty="0">
                <a:latin typeface="Franklin Gothic Medium"/>
                <a:cs typeface="Franklin Gothic Medium"/>
              </a:rPr>
              <a:t> </a:t>
            </a:r>
            <a:r>
              <a:rPr sz="1800" spc="-10" dirty="0">
                <a:latin typeface="Franklin Gothic Medium"/>
                <a:cs typeface="Franklin Gothic Medium"/>
              </a:rPr>
              <a:t>processes.</a:t>
            </a:r>
            <a:endParaRPr sz="18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57</a:t>
            </a:fld>
            <a:endParaRPr spc="-25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83935" y="1603247"/>
            <a:ext cx="3371086" cy="264261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43400" y="4456176"/>
            <a:ext cx="3962399" cy="225856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400" y="4456176"/>
            <a:ext cx="3809999" cy="224637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06407" y="453937"/>
            <a:ext cx="8493760" cy="3535679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39370" algn="ctr">
              <a:lnSpc>
                <a:spcPct val="100000"/>
              </a:lnSpc>
              <a:spcBef>
                <a:spcPts val="63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L="36195" algn="ctr">
              <a:lnSpc>
                <a:spcPct val="100000"/>
              </a:lnSpc>
              <a:spcBef>
                <a:spcPts val="850"/>
              </a:spcBef>
            </a:pPr>
            <a:r>
              <a:rPr sz="3200" b="1" dirty="0">
                <a:latin typeface="Franklin Gothic Heavy"/>
                <a:cs typeface="Franklin Gothic Heavy"/>
              </a:rPr>
              <a:t>Elevator</a:t>
            </a:r>
            <a:r>
              <a:rPr sz="3200" b="1" spc="-110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Industry-</a:t>
            </a:r>
            <a:r>
              <a:rPr sz="3200" b="1" dirty="0">
                <a:latin typeface="Franklin Gothic Heavy"/>
                <a:cs typeface="Franklin Gothic Heavy"/>
              </a:rPr>
              <a:t>Related</a:t>
            </a:r>
            <a:r>
              <a:rPr sz="3200" b="1" spc="-130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Electrical</a:t>
            </a:r>
            <a:r>
              <a:rPr sz="3200" b="1" spc="-155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Hazards</a:t>
            </a:r>
            <a:endParaRPr sz="3200">
              <a:latin typeface="Franklin Gothic Heavy"/>
              <a:cs typeface="Franklin Gothic Heavy"/>
            </a:endParaRPr>
          </a:p>
          <a:p>
            <a:pPr marL="12700" marR="4114800">
              <a:lnSpc>
                <a:spcPct val="100000"/>
              </a:lnSpc>
              <a:spcBef>
                <a:spcPts val="815"/>
              </a:spcBef>
            </a:pPr>
            <a:r>
              <a:rPr sz="2000" dirty="0">
                <a:latin typeface="Franklin Gothic Medium"/>
                <a:cs typeface="Franklin Gothic Medium"/>
              </a:rPr>
              <a:t>Escalators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and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moving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walks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present </a:t>
            </a:r>
            <a:r>
              <a:rPr sz="2000" dirty="0">
                <a:latin typeface="Franklin Gothic Medium"/>
                <a:cs typeface="Franklin Gothic Medium"/>
              </a:rPr>
              <a:t>some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challenges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for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wiring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and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LOTO. </a:t>
            </a:r>
            <a:r>
              <a:rPr sz="2000" dirty="0">
                <a:latin typeface="Franklin Gothic Medium"/>
                <a:cs typeface="Franklin Gothic Medium"/>
              </a:rPr>
              <a:t>Tight</a:t>
            </a:r>
            <a:r>
              <a:rPr sz="2000" spc="-1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quarters</a:t>
            </a:r>
            <a:r>
              <a:rPr sz="2000" spc="-7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require</a:t>
            </a:r>
            <a:r>
              <a:rPr sz="2000" spc="-4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you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to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be</a:t>
            </a:r>
            <a:r>
              <a:rPr sz="2000" spc="-1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in</a:t>
            </a:r>
            <a:r>
              <a:rPr sz="2000" spc="-3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close </a:t>
            </a:r>
            <a:r>
              <a:rPr sz="2000" dirty="0">
                <a:latin typeface="Franklin Gothic Medium"/>
                <a:cs typeface="Franklin Gothic Medium"/>
              </a:rPr>
              <a:t>proximity</a:t>
            </a:r>
            <a:r>
              <a:rPr sz="2000" spc="-6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to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caught</a:t>
            </a:r>
            <a:r>
              <a:rPr sz="2000" spc="-6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in/between</a:t>
            </a:r>
            <a:r>
              <a:rPr sz="2000" spc="-90" dirty="0">
                <a:latin typeface="Franklin Gothic Medium"/>
                <a:cs typeface="Franklin Gothic Medium"/>
              </a:rPr>
              <a:t> </a:t>
            </a:r>
            <a:r>
              <a:rPr sz="2000" spc="-25" dirty="0">
                <a:latin typeface="Franklin Gothic Medium"/>
                <a:cs typeface="Franklin Gothic Medium"/>
              </a:rPr>
              <a:t>and </a:t>
            </a:r>
            <a:r>
              <a:rPr sz="2000" dirty="0">
                <a:latin typeface="Franklin Gothic Medium"/>
                <a:cs typeface="Franklin Gothic Medium"/>
              </a:rPr>
              <a:t>electrical</a:t>
            </a:r>
            <a:r>
              <a:rPr sz="2000" spc="-6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hazards.</a:t>
            </a:r>
            <a:r>
              <a:rPr sz="2000" spc="-7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Always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perform</a:t>
            </a:r>
            <a:r>
              <a:rPr sz="2000" spc="-60" dirty="0">
                <a:latin typeface="Franklin Gothic Medium"/>
                <a:cs typeface="Franklin Gothic Medium"/>
              </a:rPr>
              <a:t> </a:t>
            </a:r>
            <a:r>
              <a:rPr sz="2000" spc="-20" dirty="0">
                <a:latin typeface="Franklin Gothic Medium"/>
                <a:cs typeface="Franklin Gothic Medium"/>
              </a:rPr>
              <a:t>LOTO </a:t>
            </a:r>
            <a:r>
              <a:rPr sz="2000" dirty="0">
                <a:latin typeface="Franklin Gothic Medium"/>
                <a:cs typeface="Franklin Gothic Medium"/>
              </a:rPr>
              <a:t>procedures</a:t>
            </a:r>
            <a:r>
              <a:rPr sz="2000" spc="-7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and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secure</a:t>
            </a:r>
            <a:r>
              <a:rPr sz="2000" spc="-6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the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unit</a:t>
            </a:r>
            <a:r>
              <a:rPr sz="2000" spc="-5" dirty="0">
                <a:latin typeface="Franklin Gothic Medium"/>
                <a:cs typeface="Franklin Gothic Medium"/>
              </a:rPr>
              <a:t> </a:t>
            </a:r>
            <a:r>
              <a:rPr sz="2000" spc="-20" dirty="0">
                <a:latin typeface="Franklin Gothic Medium"/>
                <a:cs typeface="Franklin Gothic Medium"/>
              </a:rPr>
              <a:t>from </a:t>
            </a:r>
            <a:r>
              <a:rPr sz="2000" dirty="0">
                <a:latin typeface="Franklin Gothic Medium"/>
                <a:cs typeface="Franklin Gothic Medium"/>
              </a:rPr>
              <a:t>unintended</a:t>
            </a:r>
            <a:r>
              <a:rPr sz="2000" spc="-9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movement</a:t>
            </a:r>
            <a:r>
              <a:rPr sz="2000" spc="-7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before</a:t>
            </a:r>
            <a:r>
              <a:rPr sz="2000" spc="-90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putting </a:t>
            </a:r>
            <a:r>
              <a:rPr sz="2000" dirty="0">
                <a:latin typeface="Franklin Gothic Medium"/>
                <a:cs typeface="Franklin Gothic Medium"/>
              </a:rPr>
              <a:t>yourself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in</a:t>
            </a:r>
            <a:r>
              <a:rPr sz="2000" spc="-5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a</a:t>
            </a:r>
            <a:r>
              <a:rPr sz="2000" spc="-4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position</a:t>
            </a:r>
            <a:r>
              <a:rPr sz="2000" spc="-25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for</a:t>
            </a:r>
            <a:r>
              <a:rPr sz="2000" spc="-20" dirty="0">
                <a:latin typeface="Franklin Gothic Medium"/>
                <a:cs typeface="Franklin Gothic Medium"/>
              </a:rPr>
              <a:t> </a:t>
            </a:r>
            <a:r>
              <a:rPr sz="2000" dirty="0">
                <a:latin typeface="Franklin Gothic Medium"/>
                <a:cs typeface="Franklin Gothic Medium"/>
              </a:rPr>
              <a:t>potential</a:t>
            </a:r>
            <a:r>
              <a:rPr sz="2000" spc="-55" dirty="0">
                <a:latin typeface="Franklin Gothic Medium"/>
                <a:cs typeface="Franklin Gothic Medium"/>
              </a:rPr>
              <a:t> </a:t>
            </a:r>
            <a:r>
              <a:rPr sz="2000" spc="-10" dirty="0">
                <a:latin typeface="Franklin Gothic Medium"/>
                <a:cs typeface="Franklin Gothic Medium"/>
              </a:rPr>
              <a:t>injury.</a:t>
            </a:r>
            <a:endParaRPr sz="20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58</a:t>
            </a:fld>
            <a:endParaRPr spc="-25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  <a:p>
            <a:pPr marL="1905" algn="ctr">
              <a:lnSpc>
                <a:spcPct val="100000"/>
              </a:lnSpc>
              <a:spcBef>
                <a:spcPts val="40"/>
              </a:spcBef>
            </a:pPr>
            <a:r>
              <a:rPr sz="2000" dirty="0"/>
              <a:t>Focus</a:t>
            </a:r>
            <a:r>
              <a:rPr sz="2000" spc="-35" dirty="0"/>
              <a:t> </a:t>
            </a:r>
            <a:r>
              <a:rPr sz="2000" spc="-20" dirty="0"/>
              <a:t>Four</a:t>
            </a:r>
            <a:endParaRPr sz="20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37176" y="2398776"/>
            <a:ext cx="3401567" cy="340156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54939" y="1316228"/>
            <a:ext cx="4803775" cy="4611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Franklin Gothic Heavy"/>
                <a:cs typeface="Franklin Gothic Heavy"/>
              </a:rPr>
              <a:t>Hazard</a:t>
            </a:r>
            <a:r>
              <a:rPr sz="3600" b="1" spc="-25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Identification</a:t>
            </a:r>
            <a:endParaRPr sz="3600">
              <a:latin typeface="Franklin Gothic Heavy"/>
              <a:cs typeface="Franklin Gothic Heavy"/>
            </a:endParaRPr>
          </a:p>
          <a:p>
            <a:pPr>
              <a:lnSpc>
                <a:spcPct val="100000"/>
              </a:lnSpc>
              <a:spcBef>
                <a:spcPts val="819"/>
              </a:spcBef>
            </a:pPr>
            <a:endParaRPr sz="3600">
              <a:latin typeface="Franklin Gothic Heavy"/>
              <a:cs typeface="Franklin Gothic Heavy"/>
            </a:endParaRPr>
          </a:p>
          <a:p>
            <a:pPr marL="12700" marR="268605">
              <a:lnSpc>
                <a:spcPct val="100000"/>
              </a:lnSpc>
              <a:spcBef>
                <a:spcPts val="5"/>
              </a:spcBef>
            </a:pPr>
            <a:r>
              <a:rPr sz="2800" dirty="0">
                <a:latin typeface="Arial"/>
                <a:cs typeface="Arial"/>
              </a:rPr>
              <a:t>Can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you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identify</a:t>
            </a:r>
            <a:r>
              <a:rPr sz="2800" spc="-10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hazards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-6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these</a:t>
            </a:r>
            <a:r>
              <a:rPr sz="2800" spc="-6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next</a:t>
            </a:r>
            <a:r>
              <a:rPr sz="2800" spc="-2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slides?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sz="2800">
              <a:latin typeface="Arial"/>
              <a:cs typeface="Arial"/>
            </a:endParaRPr>
          </a:p>
          <a:p>
            <a:pPr marL="12700" marR="1159510">
              <a:lnSpc>
                <a:spcPct val="100000"/>
              </a:lnSpc>
            </a:pPr>
            <a:r>
              <a:rPr sz="2800" dirty="0">
                <a:latin typeface="Arial"/>
                <a:cs typeface="Arial"/>
              </a:rPr>
              <a:t>Look</a:t>
            </a:r>
            <a:r>
              <a:rPr sz="2800" spc="-4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at</a:t>
            </a:r>
            <a:r>
              <a:rPr sz="2800" spc="-4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picture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spc="-25" dirty="0">
                <a:latin typeface="Arial"/>
                <a:cs typeface="Arial"/>
              </a:rPr>
              <a:t>and </a:t>
            </a:r>
            <a:r>
              <a:rPr sz="2800" dirty="0">
                <a:latin typeface="Arial"/>
                <a:cs typeface="Arial"/>
              </a:rPr>
              <a:t>identify</a:t>
            </a:r>
            <a:r>
              <a:rPr sz="2800" spc="-7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-8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hazards.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sz="2800">
              <a:latin typeface="Arial"/>
              <a:cs typeface="Arial"/>
            </a:endParaRPr>
          </a:p>
          <a:p>
            <a:pPr marL="12700" marR="902335">
              <a:lnSpc>
                <a:spcPct val="100000"/>
              </a:lnSpc>
            </a:pPr>
            <a:r>
              <a:rPr sz="2800" dirty="0">
                <a:latin typeface="Arial"/>
                <a:cs typeface="Arial"/>
              </a:rPr>
              <a:t>Have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</a:t>
            </a:r>
            <a:r>
              <a:rPr sz="2800" spc="-3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discussion</a:t>
            </a:r>
            <a:r>
              <a:rPr sz="2800" spc="-10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about </a:t>
            </a:r>
            <a:r>
              <a:rPr sz="2800" dirty="0">
                <a:latin typeface="Arial"/>
                <a:cs typeface="Arial"/>
              </a:rPr>
              <a:t>possible</a:t>
            </a:r>
            <a:r>
              <a:rPr sz="2800" spc="-9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solutions.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59</a:t>
            </a:fld>
            <a:endParaRPr spc="-2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7968" y="1833358"/>
            <a:ext cx="1386840" cy="140970"/>
          </a:xfrm>
          <a:custGeom>
            <a:avLst/>
            <a:gdLst/>
            <a:ahLst/>
            <a:cxnLst/>
            <a:rect l="l" t="t" r="r" b="b"/>
            <a:pathLst>
              <a:path w="1386840" h="140969">
                <a:moveTo>
                  <a:pt x="0" y="140964"/>
                </a:moveTo>
                <a:lnTo>
                  <a:pt x="1386686" y="140964"/>
                </a:lnTo>
                <a:lnTo>
                  <a:pt x="1386686" y="0"/>
                </a:lnTo>
                <a:lnTo>
                  <a:pt x="0" y="0"/>
                </a:lnTo>
                <a:lnTo>
                  <a:pt x="0" y="140964"/>
                </a:lnTo>
                <a:close/>
              </a:path>
            </a:pathLst>
          </a:custGeom>
          <a:solidFill>
            <a:srgbClr val="A4B59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914903" y="1847458"/>
            <a:ext cx="673100" cy="120014"/>
            <a:chOff x="914903" y="1847458"/>
            <a:chExt cx="673100" cy="120014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903" y="1847458"/>
              <a:ext cx="115549" cy="1198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2296" y="1847458"/>
              <a:ext cx="115557" cy="119820"/>
            </a:xfrm>
            <a:prstGeom prst="rect">
              <a:avLst/>
            </a:prstGeom>
          </p:spPr>
        </p:pic>
      </p:grp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207969" y="1833358"/>
          <a:ext cx="1376045" cy="8496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6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145">
                <a:tc>
                  <a:txBody>
                    <a:bodyPr/>
                    <a:lstStyle/>
                    <a:p>
                      <a:pPr marL="20320">
                        <a:lnSpc>
                          <a:spcPts val="950"/>
                        </a:lnSpc>
                        <a:spcBef>
                          <a:spcPts val="85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Constantia"/>
                          <a:cs typeface="Constantia"/>
                        </a:rPr>
                        <a:t>Fatality</a:t>
                      </a:r>
                      <a:r>
                        <a:rPr sz="800" b="1" spc="15" dirty="0">
                          <a:solidFill>
                            <a:srgbClr val="FFFFFF"/>
                          </a:solidFill>
                          <a:latin typeface="Constantia"/>
                          <a:cs typeface="Constantia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FFFFFF"/>
                          </a:solidFill>
                          <a:latin typeface="Constantia"/>
                          <a:cs typeface="Constantia"/>
                        </a:rPr>
                        <a:t>Type</a:t>
                      </a:r>
                      <a:endParaRPr sz="800">
                        <a:latin typeface="Constantia"/>
                        <a:cs typeface="Constantia"/>
                      </a:endParaRPr>
                    </a:p>
                  </a:txBody>
                  <a:tcPr marL="0" marR="0" marT="10795" marB="0">
                    <a:lnR w="9525">
                      <a:solidFill>
                        <a:srgbClr val="FFFFFF"/>
                      </a:solidFill>
                      <a:prstDash val="solid"/>
                    </a:lnR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" marR="3175">
                        <a:lnSpc>
                          <a:spcPts val="950"/>
                        </a:lnSpc>
                        <a:spcBef>
                          <a:spcPts val="85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onstantia"/>
                          <a:cs typeface="Constantia"/>
                        </a:rPr>
                        <a:t>Total</a:t>
                      </a:r>
                      <a:endParaRPr sz="800">
                        <a:latin typeface="Constantia"/>
                        <a:cs typeface="Constantia"/>
                      </a:endParaRPr>
                    </a:p>
                  </a:txBody>
                  <a:tcPr marL="0" marR="0" marT="10795" marB="0">
                    <a:lnL w="9525">
                      <a:solidFill>
                        <a:srgbClr val="FFFFFF"/>
                      </a:solidFill>
                      <a:prstDash val="solid"/>
                    </a:lnL>
                    <a:lnB w="285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335">
                <a:tc>
                  <a:txBody>
                    <a:bodyPr/>
                    <a:lstStyle/>
                    <a:p>
                      <a:pPr marL="13335">
                        <a:lnSpc>
                          <a:spcPts val="950"/>
                        </a:lnSpc>
                        <a:spcBef>
                          <a:spcPts val="60"/>
                        </a:spcBef>
                      </a:pPr>
                      <a:r>
                        <a:rPr sz="800" spc="-10" dirty="0">
                          <a:latin typeface="Constantia"/>
                          <a:cs typeface="Constantia"/>
                        </a:rPr>
                        <a:t>Falls</a:t>
                      </a:r>
                      <a:endParaRPr sz="800">
                        <a:latin typeface="Constantia"/>
                        <a:cs typeface="Constantia"/>
                      </a:endParaRPr>
                    </a:p>
                  </a:txBody>
                  <a:tcPr marL="0" marR="0" marT="7620" marB="0">
                    <a:lnR w="952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DBE0D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950"/>
                        </a:lnSpc>
                        <a:spcBef>
                          <a:spcPts val="60"/>
                        </a:spcBef>
                      </a:pPr>
                      <a:r>
                        <a:rPr sz="800" spc="-50" dirty="0">
                          <a:latin typeface="Constantia"/>
                          <a:cs typeface="Constantia"/>
                        </a:rPr>
                        <a:t>5</a:t>
                      </a:r>
                      <a:endParaRPr sz="800">
                        <a:latin typeface="Constantia"/>
                        <a:cs typeface="Constantia"/>
                      </a:endParaRPr>
                    </a:p>
                  </a:txBody>
                  <a:tcPr marL="0" marR="0" marT="762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2857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DBE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335">
                <a:tc>
                  <a:txBody>
                    <a:bodyPr/>
                    <a:lstStyle/>
                    <a:p>
                      <a:pPr marL="13335">
                        <a:lnSpc>
                          <a:spcPts val="950"/>
                        </a:lnSpc>
                        <a:spcBef>
                          <a:spcPts val="60"/>
                        </a:spcBef>
                      </a:pPr>
                      <a:r>
                        <a:rPr sz="800" spc="-10" dirty="0">
                          <a:latin typeface="Constantia"/>
                          <a:cs typeface="Constantia"/>
                        </a:rPr>
                        <a:t>Struck-</a:t>
                      </a:r>
                      <a:r>
                        <a:rPr sz="800" spc="-25" dirty="0">
                          <a:latin typeface="Constantia"/>
                          <a:cs typeface="Constantia"/>
                        </a:rPr>
                        <a:t>By</a:t>
                      </a:r>
                      <a:endParaRPr sz="800">
                        <a:latin typeface="Constantia"/>
                        <a:cs typeface="Constantia"/>
                      </a:endParaRPr>
                    </a:p>
                  </a:txBody>
                  <a:tcPr marL="0" marR="0" marT="7620" marB="0"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BEEE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950"/>
                        </a:lnSpc>
                        <a:spcBef>
                          <a:spcPts val="60"/>
                        </a:spcBef>
                      </a:pPr>
                      <a:r>
                        <a:rPr sz="800" spc="-50" dirty="0">
                          <a:latin typeface="Constantia"/>
                          <a:cs typeface="Constantia"/>
                        </a:rPr>
                        <a:t>5</a:t>
                      </a:r>
                      <a:endParaRPr sz="800">
                        <a:latin typeface="Constantia"/>
                        <a:cs typeface="Constantia"/>
                      </a:endParaRPr>
                    </a:p>
                  </a:txBody>
                  <a:tcPr marL="0" marR="0" marT="762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BEE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335">
                <a:tc>
                  <a:txBody>
                    <a:bodyPr/>
                    <a:lstStyle/>
                    <a:p>
                      <a:pPr marL="13335">
                        <a:lnSpc>
                          <a:spcPts val="950"/>
                        </a:lnSpc>
                        <a:spcBef>
                          <a:spcPts val="60"/>
                        </a:spcBef>
                      </a:pPr>
                      <a:r>
                        <a:rPr sz="800" dirty="0">
                          <a:latin typeface="Constantia"/>
                          <a:cs typeface="Constantia"/>
                        </a:rPr>
                        <a:t>Caught</a:t>
                      </a:r>
                      <a:r>
                        <a:rPr sz="800" spc="25" dirty="0">
                          <a:latin typeface="Constantia"/>
                          <a:cs typeface="Constantia"/>
                        </a:rPr>
                        <a:t> </a:t>
                      </a:r>
                      <a:r>
                        <a:rPr sz="800" spc="-10" dirty="0">
                          <a:latin typeface="Constantia"/>
                          <a:cs typeface="Constantia"/>
                        </a:rPr>
                        <a:t>In/Betwee</a:t>
                      </a:r>
                      <a:endParaRPr sz="800">
                        <a:latin typeface="Constantia"/>
                        <a:cs typeface="Constantia"/>
                      </a:endParaRPr>
                    </a:p>
                  </a:txBody>
                  <a:tcPr marL="0" marR="0" marT="7620" marB="0"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DBE0D2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r">
                        <a:lnSpc>
                          <a:spcPts val="950"/>
                        </a:lnSpc>
                        <a:spcBef>
                          <a:spcPts val="60"/>
                        </a:spcBef>
                      </a:pPr>
                      <a:r>
                        <a:rPr sz="800" spc="-25" dirty="0">
                          <a:latin typeface="Constantia"/>
                          <a:cs typeface="Constantia"/>
                        </a:rPr>
                        <a:t>11</a:t>
                      </a:r>
                      <a:endParaRPr sz="800">
                        <a:latin typeface="Constantia"/>
                        <a:cs typeface="Constantia"/>
                      </a:endParaRPr>
                    </a:p>
                  </a:txBody>
                  <a:tcPr marL="0" marR="0" marT="762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DBE0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0335">
                <a:tc>
                  <a:txBody>
                    <a:bodyPr/>
                    <a:lstStyle/>
                    <a:p>
                      <a:pPr marL="13335">
                        <a:lnSpc>
                          <a:spcPts val="950"/>
                        </a:lnSpc>
                        <a:spcBef>
                          <a:spcPts val="60"/>
                        </a:spcBef>
                      </a:pPr>
                      <a:r>
                        <a:rPr sz="800" spc="-10" dirty="0">
                          <a:latin typeface="Constantia"/>
                          <a:cs typeface="Constantia"/>
                        </a:rPr>
                        <a:t>Electrocution</a:t>
                      </a:r>
                      <a:endParaRPr sz="800">
                        <a:latin typeface="Constantia"/>
                        <a:cs typeface="Constantia"/>
                      </a:endParaRPr>
                    </a:p>
                  </a:txBody>
                  <a:tcPr marL="0" marR="0" marT="7620" marB="0"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EBEEE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950"/>
                        </a:lnSpc>
                        <a:spcBef>
                          <a:spcPts val="60"/>
                        </a:spcBef>
                      </a:pPr>
                      <a:r>
                        <a:rPr sz="800" spc="-50" dirty="0">
                          <a:latin typeface="Constantia"/>
                          <a:cs typeface="Constantia"/>
                        </a:rPr>
                        <a:t>6</a:t>
                      </a:r>
                      <a:endParaRPr sz="800">
                        <a:latin typeface="Constantia"/>
                        <a:cs typeface="Constantia"/>
                      </a:endParaRPr>
                    </a:p>
                  </a:txBody>
                  <a:tcPr marL="0" marR="0" marT="762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952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EBEE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Constantia"/>
                          <a:cs typeface="Constantia"/>
                        </a:rPr>
                        <a:t>Total</a:t>
                      </a:r>
                      <a:r>
                        <a:rPr sz="800" b="1" spc="5" dirty="0">
                          <a:solidFill>
                            <a:srgbClr val="FFFFFF"/>
                          </a:solidFill>
                          <a:latin typeface="Constantia"/>
                          <a:cs typeface="Constantia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FFFFFF"/>
                          </a:solidFill>
                          <a:latin typeface="Constantia"/>
                          <a:cs typeface="Constantia"/>
                        </a:rPr>
                        <a:t>Fatalities</a:t>
                      </a:r>
                      <a:endParaRPr sz="800">
                        <a:latin typeface="Constantia"/>
                        <a:cs typeface="Constantia"/>
                      </a:endParaRPr>
                    </a:p>
                  </a:txBody>
                  <a:tcPr marL="0" marR="0" marT="7620" marB="0">
                    <a:lnR w="9525">
                      <a:solidFill>
                        <a:srgbClr val="FFFFFF"/>
                      </a:solidFill>
                      <a:prstDash val="solid"/>
                    </a:lnR>
                    <a:lnT w="28575">
                      <a:solidFill>
                        <a:srgbClr val="FFFFFF"/>
                      </a:solidFill>
                      <a:prstDash val="solid"/>
                    </a:lnT>
                    <a:solidFill>
                      <a:srgbClr val="A4B592"/>
                    </a:solidFill>
                  </a:tcPr>
                </a:tc>
                <a:tc>
                  <a:txBody>
                    <a:bodyPr/>
                    <a:lstStyle/>
                    <a:p>
                      <a:pPr marR="952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800" b="1" spc="-25" dirty="0">
                          <a:solidFill>
                            <a:srgbClr val="FFFFFF"/>
                          </a:solidFill>
                          <a:latin typeface="Constantia"/>
                          <a:cs typeface="Constantia"/>
                        </a:rPr>
                        <a:t>27</a:t>
                      </a:r>
                      <a:endParaRPr sz="800">
                        <a:latin typeface="Constantia"/>
                        <a:cs typeface="Constantia"/>
                      </a:endParaRPr>
                    </a:p>
                  </a:txBody>
                  <a:tcPr marL="0" marR="0" marT="7620" marB="0">
                    <a:lnL w="9525">
                      <a:solidFill>
                        <a:srgbClr val="FFFFFF"/>
                      </a:solidFill>
                      <a:prstDash val="solid"/>
                    </a:lnL>
                    <a:lnT w="28575">
                      <a:solidFill>
                        <a:srgbClr val="FFFFFF"/>
                      </a:solidFill>
                      <a:prstDash val="solid"/>
                    </a:lnT>
                    <a:solidFill>
                      <a:srgbClr val="A4B5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3572718" y="5115948"/>
            <a:ext cx="3352800" cy="133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sz="1050" b="1" dirty="0">
                <a:latin typeface="Constantia"/>
                <a:cs typeface="Constantia"/>
              </a:rPr>
              <a:t>FOCUS</a:t>
            </a:r>
            <a:r>
              <a:rPr sz="1050" b="1" spc="-15" dirty="0">
                <a:latin typeface="Constantia"/>
                <a:cs typeface="Constantia"/>
              </a:rPr>
              <a:t> </a:t>
            </a:r>
            <a:r>
              <a:rPr sz="1050" b="1" dirty="0">
                <a:latin typeface="Constantia"/>
                <a:cs typeface="Constantia"/>
              </a:rPr>
              <a:t>FOUR</a:t>
            </a:r>
            <a:r>
              <a:rPr sz="1050" b="1" spc="-25" dirty="0">
                <a:latin typeface="Constantia"/>
                <a:cs typeface="Constantia"/>
              </a:rPr>
              <a:t> </a:t>
            </a:r>
            <a:r>
              <a:rPr sz="1050" b="1" spc="-20" dirty="0">
                <a:latin typeface="Constantia"/>
                <a:cs typeface="Constantia"/>
              </a:rPr>
              <a:t>ACCIDENTS</a:t>
            </a:r>
            <a:r>
              <a:rPr sz="1050" b="1" spc="-15" dirty="0">
                <a:latin typeface="Constantia"/>
                <a:cs typeface="Constantia"/>
              </a:rPr>
              <a:t> </a:t>
            </a:r>
            <a:r>
              <a:rPr sz="1050" b="1" spc="-40" dirty="0">
                <a:latin typeface="Constantia"/>
                <a:cs typeface="Constantia"/>
              </a:rPr>
              <a:t>BEGINNING-</a:t>
            </a:r>
            <a:r>
              <a:rPr sz="1050" b="1" dirty="0">
                <a:latin typeface="Constantia"/>
                <a:cs typeface="Constantia"/>
              </a:rPr>
              <a:t>-</a:t>
            </a:r>
            <a:r>
              <a:rPr sz="1050" b="1" spc="-10" dirty="0">
                <a:latin typeface="Constantia"/>
                <a:cs typeface="Constantia"/>
              </a:rPr>
              <a:t>JANUARY</a:t>
            </a:r>
            <a:r>
              <a:rPr sz="1050" b="1" spc="5" dirty="0">
                <a:latin typeface="Constantia"/>
                <a:cs typeface="Constantia"/>
              </a:rPr>
              <a:t> </a:t>
            </a:r>
            <a:r>
              <a:rPr sz="1050" b="1" spc="-20" dirty="0">
                <a:latin typeface="Constantia"/>
                <a:cs typeface="Constantia"/>
              </a:rPr>
              <a:t>2012</a:t>
            </a:r>
            <a:endParaRPr sz="1050">
              <a:latin typeface="Constantia"/>
              <a:cs typeface="Constant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60018" y="6007314"/>
            <a:ext cx="330327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onstantia"/>
                <a:cs typeface="Constantia"/>
              </a:rPr>
              <a:t>ON</a:t>
            </a:r>
            <a:r>
              <a:rPr sz="1050" b="1" spc="-30" dirty="0">
                <a:latin typeface="Constantia"/>
                <a:cs typeface="Constantia"/>
              </a:rPr>
              <a:t> </a:t>
            </a:r>
            <a:r>
              <a:rPr sz="1050" b="1" spc="-10" dirty="0">
                <a:latin typeface="Constantia"/>
                <a:cs typeface="Constantia"/>
              </a:rPr>
              <a:t>THE</a:t>
            </a:r>
            <a:r>
              <a:rPr sz="1050" b="1" spc="-35" dirty="0">
                <a:latin typeface="Constantia"/>
                <a:cs typeface="Constantia"/>
              </a:rPr>
              <a:t> </a:t>
            </a:r>
            <a:r>
              <a:rPr sz="1050" b="1" dirty="0">
                <a:latin typeface="Constantia"/>
                <a:cs typeface="Constantia"/>
              </a:rPr>
              <a:t>JOB</a:t>
            </a:r>
            <a:r>
              <a:rPr sz="1050" b="1" spc="5" dirty="0">
                <a:latin typeface="Constantia"/>
                <a:cs typeface="Constantia"/>
              </a:rPr>
              <a:t> </a:t>
            </a:r>
            <a:r>
              <a:rPr sz="1050" b="1" spc="-20" dirty="0">
                <a:latin typeface="Constantia"/>
                <a:cs typeface="Constantia"/>
              </a:rPr>
              <a:t>FATALITIES</a:t>
            </a:r>
            <a:r>
              <a:rPr sz="1050" b="1" spc="-15" dirty="0">
                <a:latin typeface="Constantia"/>
                <a:cs typeface="Constantia"/>
              </a:rPr>
              <a:t> </a:t>
            </a:r>
            <a:r>
              <a:rPr sz="1050" b="1" spc="-40" dirty="0">
                <a:latin typeface="Constantia"/>
                <a:cs typeface="Constantia"/>
              </a:rPr>
              <a:t>BEGINNING-</a:t>
            </a:r>
            <a:r>
              <a:rPr sz="1050" b="1" dirty="0">
                <a:latin typeface="Constantia"/>
                <a:cs typeface="Constantia"/>
              </a:rPr>
              <a:t>-</a:t>
            </a:r>
            <a:r>
              <a:rPr sz="1050" b="1" spc="-10" dirty="0">
                <a:latin typeface="Constantia"/>
                <a:cs typeface="Constantia"/>
              </a:rPr>
              <a:t>JANUARY</a:t>
            </a:r>
            <a:r>
              <a:rPr sz="1050" b="1" spc="5" dirty="0">
                <a:latin typeface="Constantia"/>
                <a:cs typeface="Constantia"/>
              </a:rPr>
              <a:t> </a:t>
            </a:r>
            <a:r>
              <a:rPr sz="1050" b="1" spc="-20" dirty="0">
                <a:latin typeface="Constantia"/>
                <a:cs typeface="Constantia"/>
              </a:rPr>
              <a:t>2012</a:t>
            </a:r>
            <a:endParaRPr sz="1050">
              <a:latin typeface="Constantia"/>
              <a:cs typeface="Constanti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281199" y="1643062"/>
            <a:ext cx="6417310" cy="4363085"/>
            <a:chOff x="2281199" y="1643062"/>
            <a:chExt cx="6417310" cy="436308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1199" y="1643062"/>
              <a:ext cx="6416819" cy="436285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08390" y="1882699"/>
              <a:ext cx="5553538" cy="4045685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3445295" y="3937415"/>
            <a:ext cx="285115" cy="3175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39370" marR="5080" indent="-27305">
              <a:lnSpc>
                <a:spcPct val="102200"/>
              </a:lnSpc>
              <a:spcBef>
                <a:spcPts val="65"/>
              </a:spcBef>
            </a:pPr>
            <a:r>
              <a:rPr sz="950" b="1" spc="-30" dirty="0">
                <a:latin typeface="Constantia"/>
                <a:cs typeface="Constantia"/>
              </a:rPr>
              <a:t>Falls</a:t>
            </a:r>
            <a:r>
              <a:rPr sz="950" b="1" spc="500" dirty="0">
                <a:latin typeface="Constantia"/>
                <a:cs typeface="Constantia"/>
              </a:rPr>
              <a:t> </a:t>
            </a:r>
            <a:r>
              <a:rPr sz="950" b="1" spc="-25" dirty="0">
                <a:latin typeface="Constantia"/>
                <a:cs typeface="Constantia"/>
              </a:rPr>
              <a:t>18%</a:t>
            </a:r>
            <a:endParaRPr sz="950">
              <a:latin typeface="Constantia"/>
              <a:cs typeface="Constant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00950" y="2820744"/>
            <a:ext cx="552450" cy="3175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75260" marR="5080" indent="-163195">
              <a:lnSpc>
                <a:spcPct val="102200"/>
              </a:lnSpc>
              <a:spcBef>
                <a:spcPts val="65"/>
              </a:spcBef>
            </a:pPr>
            <a:r>
              <a:rPr sz="950" b="1" spc="-35" dirty="0">
                <a:latin typeface="Constantia"/>
                <a:cs typeface="Constantia"/>
              </a:rPr>
              <a:t>Struck-</a:t>
            </a:r>
            <a:r>
              <a:rPr sz="950" b="1" spc="-45" dirty="0">
                <a:latin typeface="Constantia"/>
                <a:cs typeface="Constantia"/>
              </a:rPr>
              <a:t>By</a:t>
            </a:r>
            <a:r>
              <a:rPr sz="950" b="1" spc="500" dirty="0">
                <a:latin typeface="Constantia"/>
                <a:cs typeface="Constantia"/>
              </a:rPr>
              <a:t> </a:t>
            </a:r>
            <a:r>
              <a:rPr sz="950" b="1" spc="-25" dirty="0">
                <a:latin typeface="Constantia"/>
                <a:cs typeface="Constantia"/>
              </a:rPr>
              <a:t>19%</a:t>
            </a:r>
            <a:endParaRPr sz="950">
              <a:latin typeface="Constantia"/>
              <a:cs typeface="Constanti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46136" y="2928890"/>
            <a:ext cx="1085215" cy="3175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440690" marR="5080" indent="-428625">
              <a:lnSpc>
                <a:spcPct val="102200"/>
              </a:lnSpc>
              <a:spcBef>
                <a:spcPts val="65"/>
              </a:spcBef>
            </a:pPr>
            <a:r>
              <a:rPr sz="950" b="1" spc="-25" dirty="0">
                <a:latin typeface="Constantia"/>
                <a:cs typeface="Constantia"/>
              </a:rPr>
              <a:t>Caught</a:t>
            </a:r>
            <a:r>
              <a:rPr sz="950" b="1" spc="-15" dirty="0">
                <a:latin typeface="Constantia"/>
                <a:cs typeface="Constantia"/>
              </a:rPr>
              <a:t> </a:t>
            </a:r>
            <a:r>
              <a:rPr sz="950" b="1" spc="-30" dirty="0">
                <a:latin typeface="Constantia"/>
                <a:cs typeface="Constantia"/>
              </a:rPr>
              <a:t>In/Between</a:t>
            </a:r>
            <a:r>
              <a:rPr sz="950" b="1" spc="500" dirty="0">
                <a:latin typeface="Constantia"/>
                <a:cs typeface="Constantia"/>
              </a:rPr>
              <a:t> </a:t>
            </a:r>
            <a:r>
              <a:rPr sz="950" b="1" spc="-25" dirty="0">
                <a:latin typeface="Constantia"/>
                <a:cs typeface="Constantia"/>
              </a:rPr>
              <a:t>41%</a:t>
            </a:r>
            <a:endParaRPr sz="950">
              <a:latin typeface="Constantia"/>
              <a:cs typeface="Constanti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939307" y="4308472"/>
            <a:ext cx="772795" cy="31750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284480" marR="5080" indent="-272415">
              <a:lnSpc>
                <a:spcPct val="102200"/>
              </a:lnSpc>
              <a:spcBef>
                <a:spcPts val="65"/>
              </a:spcBef>
            </a:pPr>
            <a:r>
              <a:rPr sz="950" b="1" spc="-30" dirty="0">
                <a:latin typeface="Constantia"/>
                <a:cs typeface="Constantia"/>
              </a:rPr>
              <a:t>Electrocution</a:t>
            </a:r>
            <a:r>
              <a:rPr sz="950" b="1" spc="500" dirty="0">
                <a:latin typeface="Constantia"/>
                <a:cs typeface="Constantia"/>
              </a:rPr>
              <a:t> </a:t>
            </a:r>
            <a:r>
              <a:rPr sz="950" b="1" spc="-25" dirty="0">
                <a:latin typeface="Constantia"/>
                <a:cs typeface="Constantia"/>
              </a:rPr>
              <a:t>22%</a:t>
            </a:r>
            <a:endParaRPr sz="950">
              <a:latin typeface="Constantia"/>
              <a:cs typeface="Constanti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90716" y="1725813"/>
            <a:ext cx="739140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b="1" spc="-10" dirty="0">
                <a:latin typeface="Constantia"/>
                <a:cs typeface="Constantia"/>
              </a:rPr>
              <a:t>Fatalities</a:t>
            </a:r>
            <a:endParaRPr sz="1300">
              <a:latin typeface="Constantia"/>
              <a:cs typeface="Constantia"/>
            </a:endParaRPr>
          </a:p>
        </p:txBody>
      </p:sp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58010" y="3630663"/>
            <a:ext cx="115550" cy="112771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7750281" y="3613810"/>
            <a:ext cx="204470" cy="1358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spc="-10" dirty="0">
                <a:latin typeface="Constantia"/>
                <a:cs typeface="Constantia"/>
              </a:rPr>
              <a:t>Falls</a:t>
            </a:r>
            <a:endParaRPr sz="700">
              <a:latin typeface="Constantia"/>
              <a:cs typeface="Constanti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658010" y="3799820"/>
            <a:ext cx="115570" cy="458470"/>
            <a:chOff x="7658010" y="3799820"/>
            <a:chExt cx="115570" cy="458470"/>
          </a:xfrm>
        </p:grpSpPr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58010" y="3799820"/>
              <a:ext cx="115550" cy="11981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58010" y="3968978"/>
              <a:ext cx="115550" cy="11981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58010" y="4138136"/>
              <a:ext cx="115550" cy="119818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7750281" y="3723763"/>
            <a:ext cx="782955" cy="53530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700" spc="-10" dirty="0">
                <a:latin typeface="Constantia"/>
                <a:cs typeface="Constantia"/>
              </a:rPr>
              <a:t>Struck-</a:t>
            </a:r>
            <a:r>
              <a:rPr sz="700" spc="-25" dirty="0">
                <a:latin typeface="Constantia"/>
                <a:cs typeface="Constantia"/>
              </a:rPr>
              <a:t>By</a:t>
            </a:r>
            <a:endParaRPr sz="700">
              <a:latin typeface="Constantia"/>
              <a:cs typeface="Constantia"/>
            </a:endParaRPr>
          </a:p>
          <a:p>
            <a:pPr marL="12700" marR="5080">
              <a:lnSpc>
                <a:spcPct val="159300"/>
              </a:lnSpc>
            </a:pPr>
            <a:r>
              <a:rPr sz="700" dirty="0">
                <a:latin typeface="Constantia"/>
                <a:cs typeface="Constantia"/>
              </a:rPr>
              <a:t>Caught</a:t>
            </a:r>
            <a:r>
              <a:rPr sz="700" spc="10" dirty="0">
                <a:latin typeface="Constantia"/>
                <a:cs typeface="Constantia"/>
              </a:rPr>
              <a:t> </a:t>
            </a:r>
            <a:r>
              <a:rPr sz="700" spc="-10" dirty="0">
                <a:latin typeface="Constantia"/>
                <a:cs typeface="Constantia"/>
              </a:rPr>
              <a:t>In/Between</a:t>
            </a:r>
            <a:r>
              <a:rPr sz="700" spc="500" dirty="0">
                <a:latin typeface="Constantia"/>
                <a:cs typeface="Constantia"/>
              </a:rPr>
              <a:t> </a:t>
            </a:r>
            <a:r>
              <a:rPr sz="700" spc="-10" dirty="0">
                <a:latin typeface="Constantia"/>
                <a:cs typeface="Constantia"/>
              </a:rPr>
              <a:t>Electrocution</a:t>
            </a:r>
            <a:endParaRPr sz="700">
              <a:latin typeface="Constantia"/>
              <a:cs typeface="Constanti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311786" y="1674776"/>
            <a:ext cx="6308090" cy="4250690"/>
          </a:xfrm>
          <a:custGeom>
            <a:avLst/>
            <a:gdLst/>
            <a:ahLst/>
            <a:cxnLst/>
            <a:rect l="l" t="t" r="r" b="b"/>
            <a:pathLst>
              <a:path w="6308090" h="4250690">
                <a:moveTo>
                  <a:pt x="0" y="94012"/>
                </a:moveTo>
                <a:lnTo>
                  <a:pt x="7125" y="57418"/>
                </a:lnTo>
                <a:lnTo>
                  <a:pt x="26555" y="27535"/>
                </a:lnTo>
                <a:lnTo>
                  <a:pt x="55375" y="7388"/>
                </a:lnTo>
                <a:lnTo>
                  <a:pt x="90667" y="0"/>
                </a:lnTo>
                <a:lnTo>
                  <a:pt x="6217385" y="0"/>
                </a:lnTo>
                <a:lnTo>
                  <a:pt x="6252678" y="7388"/>
                </a:lnTo>
                <a:lnTo>
                  <a:pt x="6281497" y="27535"/>
                </a:lnTo>
                <a:lnTo>
                  <a:pt x="6300928" y="57418"/>
                </a:lnTo>
                <a:lnTo>
                  <a:pt x="6308053" y="94012"/>
                </a:lnTo>
                <a:lnTo>
                  <a:pt x="6308053" y="4156073"/>
                </a:lnTo>
                <a:lnTo>
                  <a:pt x="6300928" y="4192667"/>
                </a:lnTo>
                <a:lnTo>
                  <a:pt x="6281497" y="4222550"/>
                </a:lnTo>
                <a:lnTo>
                  <a:pt x="6252678" y="4242698"/>
                </a:lnTo>
                <a:lnTo>
                  <a:pt x="6217385" y="4250086"/>
                </a:lnTo>
                <a:lnTo>
                  <a:pt x="90667" y="4250086"/>
                </a:lnTo>
                <a:lnTo>
                  <a:pt x="55375" y="4242698"/>
                </a:lnTo>
                <a:lnTo>
                  <a:pt x="26555" y="4222550"/>
                </a:lnTo>
                <a:lnTo>
                  <a:pt x="7125" y="4192667"/>
                </a:lnTo>
                <a:lnTo>
                  <a:pt x="0" y="4156073"/>
                </a:lnTo>
                <a:lnTo>
                  <a:pt x="0" y="94012"/>
                </a:lnTo>
                <a:close/>
              </a:path>
            </a:pathLst>
          </a:custGeom>
          <a:ln w="9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64084" y="3302301"/>
            <a:ext cx="1930400" cy="15487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sz="2000" dirty="0">
                <a:latin typeface="Franklin Gothic Book"/>
                <a:cs typeface="Franklin Gothic Book"/>
              </a:rPr>
              <a:t>Since</a:t>
            </a:r>
            <a:r>
              <a:rPr sz="2000" spc="-65" dirty="0">
                <a:latin typeface="Franklin Gothic Book"/>
                <a:cs typeface="Franklin Gothic Book"/>
              </a:rPr>
              <a:t> </a:t>
            </a:r>
            <a:r>
              <a:rPr sz="2000" dirty="0">
                <a:latin typeface="Franklin Gothic Book"/>
                <a:cs typeface="Franklin Gothic Book"/>
              </a:rPr>
              <a:t>2012,</a:t>
            </a:r>
            <a:r>
              <a:rPr sz="2000" spc="-95" dirty="0">
                <a:latin typeface="Franklin Gothic Book"/>
                <a:cs typeface="Franklin Gothic Book"/>
              </a:rPr>
              <a:t> </a:t>
            </a:r>
            <a:r>
              <a:rPr sz="2000" spc="-25" dirty="0">
                <a:latin typeface="Franklin Gothic Book"/>
                <a:cs typeface="Franklin Gothic Book"/>
              </a:rPr>
              <a:t>22% </a:t>
            </a:r>
            <a:r>
              <a:rPr sz="2000" dirty="0">
                <a:latin typeface="Franklin Gothic Book"/>
                <a:cs typeface="Franklin Gothic Book"/>
              </a:rPr>
              <a:t>of</a:t>
            </a:r>
            <a:r>
              <a:rPr sz="2000" spc="-20" dirty="0">
                <a:latin typeface="Franklin Gothic Book"/>
                <a:cs typeface="Franklin Gothic Book"/>
              </a:rPr>
              <a:t> </a:t>
            </a:r>
            <a:r>
              <a:rPr sz="2000" spc="-10" dirty="0">
                <a:latin typeface="Franklin Gothic Book"/>
                <a:cs typeface="Franklin Gothic Book"/>
              </a:rPr>
              <a:t>Elevator Constructor </a:t>
            </a:r>
            <a:r>
              <a:rPr sz="2000" dirty="0">
                <a:latin typeface="Franklin Gothic Book"/>
                <a:cs typeface="Franklin Gothic Book"/>
              </a:rPr>
              <a:t>deaths</a:t>
            </a:r>
            <a:r>
              <a:rPr sz="2000" spc="-85" dirty="0">
                <a:latin typeface="Franklin Gothic Book"/>
                <a:cs typeface="Franklin Gothic Book"/>
              </a:rPr>
              <a:t> </a:t>
            </a:r>
            <a:r>
              <a:rPr sz="2000" dirty="0">
                <a:latin typeface="Franklin Gothic Book"/>
                <a:cs typeface="Franklin Gothic Book"/>
              </a:rPr>
              <a:t>have</a:t>
            </a:r>
            <a:r>
              <a:rPr sz="2000" spc="-80" dirty="0">
                <a:latin typeface="Franklin Gothic Book"/>
                <a:cs typeface="Franklin Gothic Book"/>
              </a:rPr>
              <a:t> </a:t>
            </a:r>
            <a:r>
              <a:rPr sz="2000" spc="-20" dirty="0">
                <a:latin typeface="Franklin Gothic Book"/>
                <a:cs typeface="Franklin Gothic Book"/>
              </a:rPr>
              <a:t>been </a:t>
            </a:r>
            <a:r>
              <a:rPr sz="2000" spc="-10" dirty="0">
                <a:latin typeface="Franklin Gothic Book"/>
                <a:cs typeface="Franklin Gothic Book"/>
              </a:rPr>
              <a:t>Electricity-related.</a:t>
            </a:r>
            <a:endParaRPr sz="2000">
              <a:latin typeface="Franklin Gothic Book"/>
              <a:cs typeface="Franklin Gothic Book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  <p:sp>
        <p:nvSpPr>
          <p:cNvPr id="29" name="object 29"/>
          <p:cNvSpPr txBox="1"/>
          <p:nvPr/>
        </p:nvSpPr>
        <p:spPr>
          <a:xfrm>
            <a:off x="225710" y="932449"/>
            <a:ext cx="8457565" cy="5124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b="1" dirty="0">
                <a:latin typeface="Franklin Gothic Heavy"/>
                <a:cs typeface="Franklin Gothic Heavy"/>
              </a:rPr>
              <a:t>Elevator</a:t>
            </a:r>
            <a:r>
              <a:rPr sz="3200" b="1" spc="-110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Industry-</a:t>
            </a:r>
            <a:r>
              <a:rPr sz="3200" b="1" dirty="0">
                <a:latin typeface="Franklin Gothic Heavy"/>
                <a:cs typeface="Franklin Gothic Heavy"/>
              </a:rPr>
              <a:t>Related</a:t>
            </a:r>
            <a:r>
              <a:rPr sz="3200" b="1" spc="-130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Electrical</a:t>
            </a:r>
            <a:r>
              <a:rPr sz="3200" b="1" spc="-155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Hazards</a:t>
            </a:r>
            <a:endParaRPr sz="3200">
              <a:latin typeface="Franklin Gothic Heavy"/>
              <a:cs typeface="Franklin Gothic Heavy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8368" y="856488"/>
            <a:ext cx="7760207" cy="12344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93139" y="1008380"/>
            <a:ext cx="7052309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10" dirty="0">
                <a:latin typeface="Arial"/>
                <a:cs typeface="Arial"/>
              </a:rPr>
              <a:t>Recognize</a:t>
            </a:r>
            <a:r>
              <a:rPr sz="4400" b="1" spc="-265" dirty="0">
                <a:latin typeface="Arial"/>
                <a:cs typeface="Arial"/>
              </a:rPr>
              <a:t> </a:t>
            </a:r>
            <a:r>
              <a:rPr sz="4400" b="1" dirty="0">
                <a:latin typeface="Arial"/>
                <a:cs typeface="Arial"/>
              </a:rPr>
              <a:t>Any</a:t>
            </a:r>
            <a:r>
              <a:rPr sz="4400" b="1" spc="-85" dirty="0">
                <a:latin typeface="Arial"/>
                <a:cs typeface="Arial"/>
              </a:rPr>
              <a:t> </a:t>
            </a:r>
            <a:r>
              <a:rPr sz="4400" b="1" spc="-10" dirty="0">
                <a:latin typeface="Arial"/>
                <a:cs typeface="Arial"/>
              </a:rPr>
              <a:t>Hazard(s)?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0351" y="1892807"/>
            <a:ext cx="7699247" cy="482803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60</a:t>
            </a:fld>
            <a:endParaRPr spc="-25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57200" y="716280"/>
            <a:ext cx="7699375" cy="6004560"/>
            <a:chOff x="457200" y="716280"/>
            <a:chExt cx="7699375" cy="600456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1752600"/>
              <a:ext cx="7699247" cy="49682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41192" y="716280"/>
              <a:ext cx="1694675" cy="123443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776296" y="867496"/>
            <a:ext cx="98806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75" dirty="0">
                <a:solidFill>
                  <a:srgbClr val="FF0000"/>
                </a:solidFill>
                <a:latin typeface="Arial"/>
                <a:cs typeface="Arial"/>
              </a:rPr>
              <a:t>Yes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00400" y="4200156"/>
            <a:ext cx="4553711" cy="2407907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61</a:t>
            </a:fld>
            <a:endParaRPr spc="-25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7991" y="713232"/>
            <a:ext cx="7760207" cy="12344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31239" y="865124"/>
            <a:ext cx="7052309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10" dirty="0">
                <a:latin typeface="Arial"/>
                <a:cs typeface="Arial"/>
              </a:rPr>
              <a:t>Recognize</a:t>
            </a:r>
            <a:r>
              <a:rPr sz="4400" b="1" spc="-265" dirty="0">
                <a:latin typeface="Arial"/>
                <a:cs typeface="Arial"/>
              </a:rPr>
              <a:t> </a:t>
            </a:r>
            <a:r>
              <a:rPr sz="4400" b="1" dirty="0">
                <a:latin typeface="Arial"/>
                <a:cs typeface="Arial"/>
              </a:rPr>
              <a:t>Any</a:t>
            </a:r>
            <a:r>
              <a:rPr sz="4400" b="1" spc="-85" dirty="0">
                <a:latin typeface="Arial"/>
                <a:cs typeface="Arial"/>
              </a:rPr>
              <a:t> </a:t>
            </a:r>
            <a:r>
              <a:rPr sz="4400" b="1" spc="-10" dirty="0">
                <a:latin typeface="Arial"/>
                <a:cs typeface="Arial"/>
              </a:rPr>
              <a:t>Hazard(s)?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5008" y="1615440"/>
            <a:ext cx="7699247" cy="5129783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62</a:t>
            </a:fld>
            <a:endParaRPr spc="-25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06367" y="704088"/>
            <a:ext cx="1694675" cy="12344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041140" y="855980"/>
            <a:ext cx="98806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75" dirty="0">
                <a:solidFill>
                  <a:srgbClr val="FF0000"/>
                </a:solidFill>
                <a:latin typeface="Arial"/>
                <a:cs typeface="Arial"/>
              </a:rPr>
              <a:t>Yes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57200" y="1676400"/>
            <a:ext cx="7699375" cy="5126990"/>
            <a:chOff x="457200" y="1676400"/>
            <a:chExt cx="7699375" cy="512699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1676400"/>
              <a:ext cx="7699247" cy="512673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11123" y="5062377"/>
              <a:ext cx="3605529" cy="1608455"/>
            </a:xfrm>
            <a:custGeom>
              <a:avLst/>
              <a:gdLst/>
              <a:ahLst/>
              <a:cxnLst/>
              <a:rect l="l" t="t" r="r" b="b"/>
              <a:pathLst>
                <a:path w="3605529" h="1608454">
                  <a:moveTo>
                    <a:pt x="3605263" y="0"/>
                  </a:moveTo>
                  <a:lnTo>
                    <a:pt x="3124200" y="338175"/>
                  </a:lnTo>
                  <a:lnTo>
                    <a:pt x="3120107" y="292517"/>
                  </a:lnTo>
                  <a:lnTo>
                    <a:pt x="3108309" y="249545"/>
                  </a:lnTo>
                  <a:lnTo>
                    <a:pt x="3089522" y="209975"/>
                  </a:lnTo>
                  <a:lnTo>
                    <a:pt x="3064463" y="174525"/>
                  </a:lnTo>
                  <a:lnTo>
                    <a:pt x="3033850" y="143911"/>
                  </a:lnTo>
                  <a:lnTo>
                    <a:pt x="2998400" y="118853"/>
                  </a:lnTo>
                  <a:lnTo>
                    <a:pt x="2958830" y="100066"/>
                  </a:lnTo>
                  <a:lnTo>
                    <a:pt x="2915857" y="88267"/>
                  </a:lnTo>
                  <a:lnTo>
                    <a:pt x="2870200" y="84175"/>
                  </a:lnTo>
                  <a:lnTo>
                    <a:pt x="254000" y="84175"/>
                  </a:lnTo>
                  <a:lnTo>
                    <a:pt x="208342" y="88267"/>
                  </a:lnTo>
                  <a:lnTo>
                    <a:pt x="165369" y="100066"/>
                  </a:lnTo>
                  <a:lnTo>
                    <a:pt x="125799" y="118853"/>
                  </a:lnTo>
                  <a:lnTo>
                    <a:pt x="90349" y="143911"/>
                  </a:lnTo>
                  <a:lnTo>
                    <a:pt x="59736" y="174525"/>
                  </a:lnTo>
                  <a:lnTo>
                    <a:pt x="34677" y="209975"/>
                  </a:lnTo>
                  <a:lnTo>
                    <a:pt x="15890" y="249545"/>
                  </a:lnTo>
                  <a:lnTo>
                    <a:pt x="4092" y="292517"/>
                  </a:lnTo>
                  <a:lnTo>
                    <a:pt x="0" y="338162"/>
                  </a:lnTo>
                  <a:lnTo>
                    <a:pt x="0" y="1354162"/>
                  </a:lnTo>
                  <a:lnTo>
                    <a:pt x="4092" y="1399821"/>
                  </a:lnTo>
                  <a:lnTo>
                    <a:pt x="15890" y="1442794"/>
                  </a:lnTo>
                  <a:lnTo>
                    <a:pt x="34677" y="1482366"/>
                  </a:lnTo>
                  <a:lnTo>
                    <a:pt x="59736" y="1517818"/>
                  </a:lnTo>
                  <a:lnTo>
                    <a:pt x="90349" y="1548433"/>
                  </a:lnTo>
                  <a:lnTo>
                    <a:pt x="125799" y="1573494"/>
                  </a:lnTo>
                  <a:lnTo>
                    <a:pt x="165369" y="1592283"/>
                  </a:lnTo>
                  <a:lnTo>
                    <a:pt x="208342" y="1604083"/>
                  </a:lnTo>
                  <a:lnTo>
                    <a:pt x="254000" y="1608175"/>
                  </a:lnTo>
                  <a:lnTo>
                    <a:pt x="2870200" y="1608175"/>
                  </a:lnTo>
                  <a:lnTo>
                    <a:pt x="2915857" y="1604083"/>
                  </a:lnTo>
                  <a:lnTo>
                    <a:pt x="2958830" y="1592283"/>
                  </a:lnTo>
                  <a:lnTo>
                    <a:pt x="2998400" y="1573494"/>
                  </a:lnTo>
                  <a:lnTo>
                    <a:pt x="3033850" y="1548433"/>
                  </a:lnTo>
                  <a:lnTo>
                    <a:pt x="3064463" y="1517818"/>
                  </a:lnTo>
                  <a:lnTo>
                    <a:pt x="3089522" y="1482366"/>
                  </a:lnTo>
                  <a:lnTo>
                    <a:pt x="3108309" y="1442794"/>
                  </a:lnTo>
                  <a:lnTo>
                    <a:pt x="3120107" y="1399821"/>
                  </a:lnTo>
                  <a:lnTo>
                    <a:pt x="3124200" y="1354162"/>
                  </a:lnTo>
                  <a:lnTo>
                    <a:pt x="3124200" y="719162"/>
                  </a:lnTo>
                  <a:lnTo>
                    <a:pt x="3605263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1123" y="5062377"/>
              <a:ext cx="3605529" cy="1608455"/>
            </a:xfrm>
            <a:custGeom>
              <a:avLst/>
              <a:gdLst/>
              <a:ahLst/>
              <a:cxnLst/>
              <a:rect l="l" t="t" r="r" b="b"/>
              <a:pathLst>
                <a:path w="3605529" h="1608454">
                  <a:moveTo>
                    <a:pt x="0" y="338175"/>
                  </a:moveTo>
                  <a:lnTo>
                    <a:pt x="4092" y="292517"/>
                  </a:lnTo>
                  <a:lnTo>
                    <a:pt x="15890" y="249545"/>
                  </a:lnTo>
                  <a:lnTo>
                    <a:pt x="34677" y="209975"/>
                  </a:lnTo>
                  <a:lnTo>
                    <a:pt x="59736" y="174525"/>
                  </a:lnTo>
                  <a:lnTo>
                    <a:pt x="90349" y="143911"/>
                  </a:lnTo>
                  <a:lnTo>
                    <a:pt x="125799" y="118853"/>
                  </a:lnTo>
                  <a:lnTo>
                    <a:pt x="165369" y="100066"/>
                  </a:lnTo>
                  <a:lnTo>
                    <a:pt x="208342" y="88267"/>
                  </a:lnTo>
                  <a:lnTo>
                    <a:pt x="254000" y="84175"/>
                  </a:lnTo>
                  <a:lnTo>
                    <a:pt x="1822450" y="84175"/>
                  </a:lnTo>
                  <a:lnTo>
                    <a:pt x="2603500" y="84175"/>
                  </a:lnTo>
                  <a:lnTo>
                    <a:pt x="2870200" y="84175"/>
                  </a:lnTo>
                  <a:lnTo>
                    <a:pt x="2915857" y="88267"/>
                  </a:lnTo>
                  <a:lnTo>
                    <a:pt x="2958830" y="100066"/>
                  </a:lnTo>
                  <a:lnTo>
                    <a:pt x="2998400" y="118853"/>
                  </a:lnTo>
                  <a:lnTo>
                    <a:pt x="3033850" y="143911"/>
                  </a:lnTo>
                  <a:lnTo>
                    <a:pt x="3064463" y="174525"/>
                  </a:lnTo>
                  <a:lnTo>
                    <a:pt x="3089522" y="209975"/>
                  </a:lnTo>
                  <a:lnTo>
                    <a:pt x="3108309" y="249545"/>
                  </a:lnTo>
                  <a:lnTo>
                    <a:pt x="3120107" y="292517"/>
                  </a:lnTo>
                  <a:lnTo>
                    <a:pt x="3124200" y="338175"/>
                  </a:lnTo>
                  <a:lnTo>
                    <a:pt x="3605263" y="0"/>
                  </a:lnTo>
                  <a:lnTo>
                    <a:pt x="3124200" y="719162"/>
                  </a:lnTo>
                  <a:lnTo>
                    <a:pt x="3124200" y="1354162"/>
                  </a:lnTo>
                  <a:lnTo>
                    <a:pt x="3120107" y="1399821"/>
                  </a:lnTo>
                  <a:lnTo>
                    <a:pt x="3108309" y="1442794"/>
                  </a:lnTo>
                  <a:lnTo>
                    <a:pt x="3089522" y="1482366"/>
                  </a:lnTo>
                  <a:lnTo>
                    <a:pt x="3064463" y="1517818"/>
                  </a:lnTo>
                  <a:lnTo>
                    <a:pt x="3033850" y="1548433"/>
                  </a:lnTo>
                  <a:lnTo>
                    <a:pt x="2998400" y="1573494"/>
                  </a:lnTo>
                  <a:lnTo>
                    <a:pt x="2958830" y="1592283"/>
                  </a:lnTo>
                  <a:lnTo>
                    <a:pt x="2915857" y="1604083"/>
                  </a:lnTo>
                  <a:lnTo>
                    <a:pt x="2870200" y="1608175"/>
                  </a:lnTo>
                  <a:lnTo>
                    <a:pt x="2603500" y="1608175"/>
                  </a:lnTo>
                  <a:lnTo>
                    <a:pt x="1822450" y="1608175"/>
                  </a:lnTo>
                  <a:lnTo>
                    <a:pt x="254000" y="1608175"/>
                  </a:lnTo>
                  <a:lnTo>
                    <a:pt x="208342" y="1604083"/>
                  </a:lnTo>
                  <a:lnTo>
                    <a:pt x="165369" y="1592283"/>
                  </a:lnTo>
                  <a:lnTo>
                    <a:pt x="125799" y="1573494"/>
                  </a:lnTo>
                  <a:lnTo>
                    <a:pt x="90349" y="1548433"/>
                  </a:lnTo>
                  <a:lnTo>
                    <a:pt x="59736" y="1517818"/>
                  </a:lnTo>
                  <a:lnTo>
                    <a:pt x="34677" y="1482366"/>
                  </a:lnTo>
                  <a:lnTo>
                    <a:pt x="15890" y="1442794"/>
                  </a:lnTo>
                  <a:lnTo>
                    <a:pt x="4092" y="1399821"/>
                  </a:lnTo>
                  <a:lnTo>
                    <a:pt x="0" y="1354162"/>
                  </a:lnTo>
                  <a:lnTo>
                    <a:pt x="0" y="719162"/>
                  </a:lnTo>
                  <a:lnTo>
                    <a:pt x="0" y="338162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0936" y="5187695"/>
              <a:ext cx="2660903" cy="51815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0936" y="5462015"/>
              <a:ext cx="2331719" cy="5181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0936" y="5736335"/>
              <a:ext cx="2865119" cy="51815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0936" y="6010655"/>
              <a:ext cx="2191511" cy="51815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762736" y="5246343"/>
            <a:ext cx="251523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Crossing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electrical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line </a:t>
            </a:r>
            <a:r>
              <a:rPr sz="1800" dirty="0">
                <a:latin typeface="Arial"/>
                <a:cs typeface="Arial"/>
              </a:rPr>
              <a:t>must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be</a:t>
            </a:r>
            <a:r>
              <a:rPr sz="1800" spc="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supported, </a:t>
            </a:r>
            <a:r>
              <a:rPr sz="1800" dirty="0">
                <a:latin typeface="Arial"/>
                <a:cs typeface="Arial"/>
              </a:rPr>
              <a:t>protected,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or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removed</a:t>
            </a:r>
            <a:r>
              <a:rPr sz="1800" spc="-25" dirty="0">
                <a:latin typeface="Arial"/>
                <a:cs typeface="Arial"/>
              </a:rPr>
              <a:t> to </a:t>
            </a:r>
            <a:r>
              <a:rPr sz="1800" dirty="0">
                <a:latin typeface="Arial"/>
                <a:cs typeface="Arial"/>
              </a:rPr>
              <a:t>safeguard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workers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63</a:t>
            </a:fld>
            <a:endParaRPr spc="-25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7991" y="713232"/>
            <a:ext cx="7760207" cy="12344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31239" y="865124"/>
            <a:ext cx="7052309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10" dirty="0">
                <a:latin typeface="Arial"/>
                <a:cs typeface="Arial"/>
              </a:rPr>
              <a:t>Recognize</a:t>
            </a:r>
            <a:r>
              <a:rPr sz="4400" b="1" spc="-265" dirty="0">
                <a:latin typeface="Arial"/>
                <a:cs typeface="Arial"/>
              </a:rPr>
              <a:t> </a:t>
            </a:r>
            <a:r>
              <a:rPr sz="4400" b="1" dirty="0">
                <a:latin typeface="Arial"/>
                <a:cs typeface="Arial"/>
              </a:rPr>
              <a:t>Any</a:t>
            </a:r>
            <a:r>
              <a:rPr sz="4400" b="1" spc="-85" dirty="0">
                <a:latin typeface="Arial"/>
                <a:cs typeface="Arial"/>
              </a:rPr>
              <a:t> </a:t>
            </a:r>
            <a:r>
              <a:rPr sz="4400" b="1" spc="-10" dirty="0">
                <a:latin typeface="Arial"/>
                <a:cs typeface="Arial"/>
              </a:rPr>
              <a:t>Hazard(s)?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6343" y="1645919"/>
            <a:ext cx="7784591" cy="521207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64</a:t>
            </a:fld>
            <a:endParaRPr spc="-25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06367" y="704088"/>
            <a:ext cx="1694675" cy="12344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041140" y="855980"/>
            <a:ext cx="98806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75" dirty="0">
                <a:solidFill>
                  <a:srgbClr val="FF0000"/>
                </a:solidFill>
                <a:latin typeface="Arial"/>
                <a:cs typeface="Arial"/>
              </a:rPr>
              <a:t>Yes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53961" y="1618488"/>
            <a:ext cx="7788275" cy="5212080"/>
            <a:chOff x="453961" y="1618488"/>
            <a:chExt cx="7788275" cy="521208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199" y="1618488"/>
              <a:ext cx="7784591" cy="521207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58723" y="4021787"/>
              <a:ext cx="3689350" cy="1716405"/>
            </a:xfrm>
            <a:custGeom>
              <a:avLst/>
              <a:gdLst/>
              <a:ahLst/>
              <a:cxnLst/>
              <a:rect l="l" t="t" r="r" b="b"/>
              <a:pathLst>
                <a:path w="3689350" h="1716404">
                  <a:moveTo>
                    <a:pt x="2806700" y="725474"/>
                  </a:moveTo>
                  <a:lnTo>
                    <a:pt x="165100" y="725474"/>
                  </a:lnTo>
                  <a:lnTo>
                    <a:pt x="121208" y="731372"/>
                  </a:lnTo>
                  <a:lnTo>
                    <a:pt x="81769" y="748014"/>
                  </a:lnTo>
                  <a:lnTo>
                    <a:pt x="48355" y="773830"/>
                  </a:lnTo>
                  <a:lnTo>
                    <a:pt x="22540" y="807243"/>
                  </a:lnTo>
                  <a:lnTo>
                    <a:pt x="5897" y="846683"/>
                  </a:lnTo>
                  <a:lnTo>
                    <a:pt x="0" y="890574"/>
                  </a:lnTo>
                  <a:lnTo>
                    <a:pt x="0" y="1550962"/>
                  </a:lnTo>
                  <a:lnTo>
                    <a:pt x="5897" y="1594854"/>
                  </a:lnTo>
                  <a:lnTo>
                    <a:pt x="22540" y="1634296"/>
                  </a:lnTo>
                  <a:lnTo>
                    <a:pt x="48355" y="1667713"/>
                  </a:lnTo>
                  <a:lnTo>
                    <a:pt x="81769" y="1693531"/>
                  </a:lnTo>
                  <a:lnTo>
                    <a:pt x="121208" y="1710176"/>
                  </a:lnTo>
                  <a:lnTo>
                    <a:pt x="165100" y="1716074"/>
                  </a:lnTo>
                  <a:lnTo>
                    <a:pt x="2806700" y="1716074"/>
                  </a:lnTo>
                  <a:lnTo>
                    <a:pt x="2850591" y="1710176"/>
                  </a:lnTo>
                  <a:lnTo>
                    <a:pt x="2890030" y="1693531"/>
                  </a:lnTo>
                  <a:lnTo>
                    <a:pt x="2923444" y="1667713"/>
                  </a:lnTo>
                  <a:lnTo>
                    <a:pt x="2949259" y="1634296"/>
                  </a:lnTo>
                  <a:lnTo>
                    <a:pt x="2965902" y="1594854"/>
                  </a:lnTo>
                  <a:lnTo>
                    <a:pt x="2971800" y="1550962"/>
                  </a:lnTo>
                  <a:lnTo>
                    <a:pt x="2971800" y="890574"/>
                  </a:lnTo>
                  <a:lnTo>
                    <a:pt x="2965902" y="846683"/>
                  </a:lnTo>
                  <a:lnTo>
                    <a:pt x="2949259" y="807243"/>
                  </a:lnTo>
                  <a:lnTo>
                    <a:pt x="2923444" y="773830"/>
                  </a:lnTo>
                  <a:lnTo>
                    <a:pt x="2890030" y="748014"/>
                  </a:lnTo>
                  <a:lnTo>
                    <a:pt x="2850591" y="731372"/>
                  </a:lnTo>
                  <a:lnTo>
                    <a:pt x="2806700" y="725474"/>
                  </a:lnTo>
                  <a:close/>
                </a:path>
                <a:path w="3689350" h="1716404">
                  <a:moveTo>
                    <a:pt x="3689311" y="0"/>
                  </a:moveTo>
                  <a:lnTo>
                    <a:pt x="1733550" y="725474"/>
                  </a:lnTo>
                  <a:lnTo>
                    <a:pt x="2476500" y="725474"/>
                  </a:lnTo>
                  <a:lnTo>
                    <a:pt x="3689311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8723" y="4021787"/>
              <a:ext cx="3689350" cy="1716405"/>
            </a:xfrm>
            <a:custGeom>
              <a:avLst/>
              <a:gdLst/>
              <a:ahLst/>
              <a:cxnLst/>
              <a:rect l="l" t="t" r="r" b="b"/>
              <a:pathLst>
                <a:path w="3689350" h="1716404">
                  <a:moveTo>
                    <a:pt x="0" y="890574"/>
                  </a:moveTo>
                  <a:lnTo>
                    <a:pt x="5897" y="846683"/>
                  </a:lnTo>
                  <a:lnTo>
                    <a:pt x="22540" y="807243"/>
                  </a:lnTo>
                  <a:lnTo>
                    <a:pt x="48355" y="773830"/>
                  </a:lnTo>
                  <a:lnTo>
                    <a:pt x="81769" y="748014"/>
                  </a:lnTo>
                  <a:lnTo>
                    <a:pt x="121208" y="731372"/>
                  </a:lnTo>
                  <a:lnTo>
                    <a:pt x="165100" y="725474"/>
                  </a:lnTo>
                  <a:lnTo>
                    <a:pt x="1733550" y="725474"/>
                  </a:lnTo>
                  <a:lnTo>
                    <a:pt x="3689311" y="0"/>
                  </a:lnTo>
                  <a:lnTo>
                    <a:pt x="2476500" y="725474"/>
                  </a:lnTo>
                  <a:lnTo>
                    <a:pt x="2806700" y="725474"/>
                  </a:lnTo>
                  <a:lnTo>
                    <a:pt x="2850591" y="731372"/>
                  </a:lnTo>
                  <a:lnTo>
                    <a:pt x="2890030" y="748014"/>
                  </a:lnTo>
                  <a:lnTo>
                    <a:pt x="2923444" y="773830"/>
                  </a:lnTo>
                  <a:lnTo>
                    <a:pt x="2949259" y="807243"/>
                  </a:lnTo>
                  <a:lnTo>
                    <a:pt x="2965902" y="846683"/>
                  </a:lnTo>
                  <a:lnTo>
                    <a:pt x="2971800" y="890574"/>
                  </a:lnTo>
                  <a:lnTo>
                    <a:pt x="2971800" y="1138224"/>
                  </a:lnTo>
                  <a:lnTo>
                    <a:pt x="2971800" y="1550962"/>
                  </a:lnTo>
                  <a:lnTo>
                    <a:pt x="2965902" y="1594854"/>
                  </a:lnTo>
                  <a:lnTo>
                    <a:pt x="2949259" y="1634296"/>
                  </a:lnTo>
                  <a:lnTo>
                    <a:pt x="2923444" y="1667713"/>
                  </a:lnTo>
                  <a:lnTo>
                    <a:pt x="2890030" y="1693531"/>
                  </a:lnTo>
                  <a:lnTo>
                    <a:pt x="2850591" y="1710176"/>
                  </a:lnTo>
                  <a:lnTo>
                    <a:pt x="2806700" y="1716074"/>
                  </a:lnTo>
                  <a:lnTo>
                    <a:pt x="2476500" y="1716074"/>
                  </a:lnTo>
                  <a:lnTo>
                    <a:pt x="1733550" y="1716074"/>
                  </a:lnTo>
                  <a:lnTo>
                    <a:pt x="165100" y="1716074"/>
                  </a:lnTo>
                  <a:lnTo>
                    <a:pt x="121208" y="1710176"/>
                  </a:lnTo>
                  <a:lnTo>
                    <a:pt x="81769" y="1693531"/>
                  </a:lnTo>
                  <a:lnTo>
                    <a:pt x="48355" y="1667713"/>
                  </a:lnTo>
                  <a:lnTo>
                    <a:pt x="22540" y="1634296"/>
                  </a:lnTo>
                  <a:lnTo>
                    <a:pt x="5897" y="1594854"/>
                  </a:lnTo>
                  <a:lnTo>
                    <a:pt x="0" y="1550962"/>
                  </a:lnTo>
                  <a:lnTo>
                    <a:pt x="0" y="1138224"/>
                  </a:lnTo>
                  <a:lnTo>
                    <a:pt x="0" y="89057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84296" y="4819944"/>
            <a:ext cx="258762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Scaffold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was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erected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4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½ </a:t>
            </a:r>
            <a:r>
              <a:rPr sz="1800" dirty="0">
                <a:latin typeface="Arial"/>
                <a:cs typeface="Arial"/>
              </a:rPr>
              <a:t>feet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from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7.2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kV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power </a:t>
            </a:r>
            <a:r>
              <a:rPr sz="1800" spc="-10" dirty="0">
                <a:latin typeface="Arial"/>
                <a:cs typeface="Arial"/>
              </a:rPr>
              <a:t>lines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65</a:t>
            </a:fld>
            <a:endParaRPr spc="-25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7368" y="704088"/>
            <a:ext cx="7760207" cy="12344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12140" y="855980"/>
            <a:ext cx="7052309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10" dirty="0">
                <a:latin typeface="Arial"/>
                <a:cs typeface="Arial"/>
              </a:rPr>
              <a:t>Recognize</a:t>
            </a:r>
            <a:r>
              <a:rPr sz="4400" b="1" spc="-265" dirty="0">
                <a:latin typeface="Arial"/>
                <a:cs typeface="Arial"/>
              </a:rPr>
              <a:t> </a:t>
            </a:r>
            <a:r>
              <a:rPr sz="4400" b="1" dirty="0">
                <a:latin typeface="Arial"/>
                <a:cs typeface="Arial"/>
              </a:rPr>
              <a:t>Any</a:t>
            </a:r>
            <a:r>
              <a:rPr sz="4400" b="1" spc="-85" dirty="0">
                <a:latin typeface="Arial"/>
                <a:cs typeface="Arial"/>
              </a:rPr>
              <a:t> </a:t>
            </a:r>
            <a:r>
              <a:rPr sz="4400" b="1" spc="-10" dirty="0">
                <a:latin typeface="Arial"/>
                <a:cs typeface="Arial"/>
              </a:rPr>
              <a:t>Hazard(s)?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0143" y="1645920"/>
            <a:ext cx="7787639" cy="5212078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66</a:t>
            </a:fld>
            <a:endParaRPr spc="-25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96767" y="737615"/>
            <a:ext cx="1694687" cy="12344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431540" y="890359"/>
            <a:ext cx="98806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75" dirty="0">
                <a:solidFill>
                  <a:srgbClr val="FF0000"/>
                </a:solidFill>
                <a:latin typeface="Arial"/>
                <a:cs typeface="Arial"/>
              </a:rPr>
              <a:t>Yes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0103" y="1676400"/>
            <a:ext cx="7785100" cy="5044440"/>
            <a:chOff x="70103" y="1676400"/>
            <a:chExt cx="7785100" cy="504444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103" y="1676400"/>
              <a:ext cx="7784591" cy="504443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667973" y="2055881"/>
              <a:ext cx="2954020" cy="2514600"/>
            </a:xfrm>
            <a:custGeom>
              <a:avLst/>
              <a:gdLst/>
              <a:ahLst/>
              <a:cxnLst/>
              <a:rect l="l" t="t" r="r" b="b"/>
              <a:pathLst>
                <a:path w="2954020" h="2514600">
                  <a:moveTo>
                    <a:pt x="0" y="1388402"/>
                  </a:moveTo>
                  <a:lnTo>
                    <a:pt x="1277150" y="2095500"/>
                  </a:lnTo>
                  <a:lnTo>
                    <a:pt x="1277150" y="2235187"/>
                  </a:lnTo>
                  <a:lnTo>
                    <a:pt x="1280807" y="2280510"/>
                  </a:lnTo>
                  <a:lnTo>
                    <a:pt x="1291394" y="2323504"/>
                  </a:lnTo>
                  <a:lnTo>
                    <a:pt x="1308336" y="2363594"/>
                  </a:lnTo>
                  <a:lnTo>
                    <a:pt x="1331059" y="2400205"/>
                  </a:lnTo>
                  <a:lnTo>
                    <a:pt x="1358985" y="2432762"/>
                  </a:lnTo>
                  <a:lnTo>
                    <a:pt x="1391541" y="2460690"/>
                  </a:lnTo>
                  <a:lnTo>
                    <a:pt x="1428151" y="2483412"/>
                  </a:lnTo>
                  <a:lnTo>
                    <a:pt x="1468239" y="2500355"/>
                  </a:lnTo>
                  <a:lnTo>
                    <a:pt x="1511230" y="2510943"/>
                  </a:lnTo>
                  <a:lnTo>
                    <a:pt x="1556550" y="2514600"/>
                  </a:lnTo>
                  <a:lnTo>
                    <a:pt x="2674150" y="2514600"/>
                  </a:lnTo>
                  <a:lnTo>
                    <a:pt x="2719469" y="2510943"/>
                  </a:lnTo>
                  <a:lnTo>
                    <a:pt x="2762460" y="2500355"/>
                  </a:lnTo>
                  <a:lnTo>
                    <a:pt x="2802549" y="2483412"/>
                  </a:lnTo>
                  <a:lnTo>
                    <a:pt x="2839158" y="2460690"/>
                  </a:lnTo>
                  <a:lnTo>
                    <a:pt x="2871714" y="2432762"/>
                  </a:lnTo>
                  <a:lnTo>
                    <a:pt x="2899641" y="2400205"/>
                  </a:lnTo>
                  <a:lnTo>
                    <a:pt x="2922363" y="2363594"/>
                  </a:lnTo>
                  <a:lnTo>
                    <a:pt x="2939305" y="2323504"/>
                  </a:lnTo>
                  <a:lnTo>
                    <a:pt x="2949893" y="2280510"/>
                  </a:lnTo>
                  <a:lnTo>
                    <a:pt x="2953550" y="2235187"/>
                  </a:lnTo>
                  <a:lnTo>
                    <a:pt x="2953550" y="1466850"/>
                  </a:lnTo>
                  <a:lnTo>
                    <a:pt x="1277150" y="1466850"/>
                  </a:lnTo>
                  <a:lnTo>
                    <a:pt x="0" y="1388402"/>
                  </a:lnTo>
                  <a:close/>
                </a:path>
                <a:path w="2954020" h="2514600">
                  <a:moveTo>
                    <a:pt x="2674150" y="0"/>
                  </a:moveTo>
                  <a:lnTo>
                    <a:pt x="1556550" y="0"/>
                  </a:lnTo>
                  <a:lnTo>
                    <a:pt x="1511230" y="3656"/>
                  </a:lnTo>
                  <a:lnTo>
                    <a:pt x="1468239" y="14243"/>
                  </a:lnTo>
                  <a:lnTo>
                    <a:pt x="1428151" y="31184"/>
                  </a:lnTo>
                  <a:lnTo>
                    <a:pt x="1391541" y="53905"/>
                  </a:lnTo>
                  <a:lnTo>
                    <a:pt x="1358985" y="81830"/>
                  </a:lnTo>
                  <a:lnTo>
                    <a:pt x="1331059" y="114385"/>
                  </a:lnTo>
                  <a:lnTo>
                    <a:pt x="1308336" y="150995"/>
                  </a:lnTo>
                  <a:lnTo>
                    <a:pt x="1291394" y="191084"/>
                  </a:lnTo>
                  <a:lnTo>
                    <a:pt x="1280807" y="234077"/>
                  </a:lnTo>
                  <a:lnTo>
                    <a:pt x="1277150" y="279400"/>
                  </a:lnTo>
                  <a:lnTo>
                    <a:pt x="1277150" y="1466850"/>
                  </a:lnTo>
                  <a:lnTo>
                    <a:pt x="2953550" y="1466850"/>
                  </a:lnTo>
                  <a:lnTo>
                    <a:pt x="2953550" y="279400"/>
                  </a:lnTo>
                  <a:lnTo>
                    <a:pt x="2949893" y="234077"/>
                  </a:lnTo>
                  <a:lnTo>
                    <a:pt x="2939305" y="191084"/>
                  </a:lnTo>
                  <a:lnTo>
                    <a:pt x="2922363" y="150995"/>
                  </a:lnTo>
                  <a:lnTo>
                    <a:pt x="2899641" y="114385"/>
                  </a:lnTo>
                  <a:lnTo>
                    <a:pt x="2871714" y="81830"/>
                  </a:lnTo>
                  <a:lnTo>
                    <a:pt x="2839158" y="53905"/>
                  </a:lnTo>
                  <a:lnTo>
                    <a:pt x="2802549" y="31184"/>
                  </a:lnTo>
                  <a:lnTo>
                    <a:pt x="2762460" y="14243"/>
                  </a:lnTo>
                  <a:lnTo>
                    <a:pt x="2719469" y="3656"/>
                  </a:lnTo>
                  <a:lnTo>
                    <a:pt x="2674150" y="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667973" y="2055881"/>
              <a:ext cx="2954020" cy="2514600"/>
            </a:xfrm>
            <a:custGeom>
              <a:avLst/>
              <a:gdLst/>
              <a:ahLst/>
              <a:cxnLst/>
              <a:rect l="l" t="t" r="r" b="b"/>
              <a:pathLst>
                <a:path w="2954020" h="2514600">
                  <a:moveTo>
                    <a:pt x="1277150" y="279400"/>
                  </a:moveTo>
                  <a:lnTo>
                    <a:pt x="1280807" y="234077"/>
                  </a:lnTo>
                  <a:lnTo>
                    <a:pt x="1291394" y="191084"/>
                  </a:lnTo>
                  <a:lnTo>
                    <a:pt x="1308336" y="150995"/>
                  </a:lnTo>
                  <a:lnTo>
                    <a:pt x="1331059" y="114385"/>
                  </a:lnTo>
                  <a:lnTo>
                    <a:pt x="1358985" y="81830"/>
                  </a:lnTo>
                  <a:lnTo>
                    <a:pt x="1391541" y="53905"/>
                  </a:lnTo>
                  <a:lnTo>
                    <a:pt x="1428151" y="31184"/>
                  </a:lnTo>
                  <a:lnTo>
                    <a:pt x="1468239" y="14243"/>
                  </a:lnTo>
                  <a:lnTo>
                    <a:pt x="1511230" y="3656"/>
                  </a:lnTo>
                  <a:lnTo>
                    <a:pt x="1556550" y="0"/>
                  </a:lnTo>
                  <a:lnTo>
                    <a:pt x="1975650" y="0"/>
                  </a:lnTo>
                  <a:lnTo>
                    <a:pt x="2674150" y="0"/>
                  </a:lnTo>
                  <a:lnTo>
                    <a:pt x="2719469" y="3656"/>
                  </a:lnTo>
                  <a:lnTo>
                    <a:pt x="2762460" y="14243"/>
                  </a:lnTo>
                  <a:lnTo>
                    <a:pt x="2802549" y="31184"/>
                  </a:lnTo>
                  <a:lnTo>
                    <a:pt x="2839158" y="53905"/>
                  </a:lnTo>
                  <a:lnTo>
                    <a:pt x="2871714" y="81830"/>
                  </a:lnTo>
                  <a:lnTo>
                    <a:pt x="2899641" y="114385"/>
                  </a:lnTo>
                  <a:lnTo>
                    <a:pt x="2922363" y="150995"/>
                  </a:lnTo>
                  <a:lnTo>
                    <a:pt x="2939305" y="191084"/>
                  </a:lnTo>
                  <a:lnTo>
                    <a:pt x="2949893" y="234077"/>
                  </a:lnTo>
                  <a:lnTo>
                    <a:pt x="2953550" y="279400"/>
                  </a:lnTo>
                  <a:lnTo>
                    <a:pt x="2953550" y="1466850"/>
                  </a:lnTo>
                  <a:lnTo>
                    <a:pt x="2953550" y="2095500"/>
                  </a:lnTo>
                  <a:lnTo>
                    <a:pt x="2953550" y="2235187"/>
                  </a:lnTo>
                  <a:lnTo>
                    <a:pt x="2949893" y="2280510"/>
                  </a:lnTo>
                  <a:lnTo>
                    <a:pt x="2939305" y="2323504"/>
                  </a:lnTo>
                  <a:lnTo>
                    <a:pt x="2922363" y="2363594"/>
                  </a:lnTo>
                  <a:lnTo>
                    <a:pt x="2899641" y="2400205"/>
                  </a:lnTo>
                  <a:lnTo>
                    <a:pt x="2871714" y="2432762"/>
                  </a:lnTo>
                  <a:lnTo>
                    <a:pt x="2839158" y="2460690"/>
                  </a:lnTo>
                  <a:lnTo>
                    <a:pt x="2802549" y="2483412"/>
                  </a:lnTo>
                  <a:lnTo>
                    <a:pt x="2762460" y="2500355"/>
                  </a:lnTo>
                  <a:lnTo>
                    <a:pt x="2719469" y="2510943"/>
                  </a:lnTo>
                  <a:lnTo>
                    <a:pt x="2674150" y="2514600"/>
                  </a:lnTo>
                  <a:lnTo>
                    <a:pt x="1975650" y="2514600"/>
                  </a:lnTo>
                  <a:lnTo>
                    <a:pt x="1556550" y="2514600"/>
                  </a:lnTo>
                  <a:lnTo>
                    <a:pt x="1511230" y="2510943"/>
                  </a:lnTo>
                  <a:lnTo>
                    <a:pt x="1468239" y="2500355"/>
                  </a:lnTo>
                  <a:lnTo>
                    <a:pt x="1428151" y="2483412"/>
                  </a:lnTo>
                  <a:lnTo>
                    <a:pt x="1391541" y="2460690"/>
                  </a:lnTo>
                  <a:lnTo>
                    <a:pt x="1358985" y="2432762"/>
                  </a:lnTo>
                  <a:lnTo>
                    <a:pt x="1331059" y="2400205"/>
                  </a:lnTo>
                  <a:lnTo>
                    <a:pt x="1308336" y="2363594"/>
                  </a:lnTo>
                  <a:lnTo>
                    <a:pt x="1291394" y="2323504"/>
                  </a:lnTo>
                  <a:lnTo>
                    <a:pt x="1280807" y="2280510"/>
                  </a:lnTo>
                  <a:lnTo>
                    <a:pt x="1277150" y="2235187"/>
                  </a:lnTo>
                  <a:lnTo>
                    <a:pt x="1277150" y="2095500"/>
                  </a:lnTo>
                  <a:lnTo>
                    <a:pt x="0" y="1388402"/>
                  </a:lnTo>
                  <a:lnTo>
                    <a:pt x="1277150" y="1466850"/>
                  </a:lnTo>
                  <a:lnTo>
                    <a:pt x="1277150" y="27940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171742" y="2162985"/>
            <a:ext cx="1217930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905"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Continuous </a:t>
            </a:r>
            <a:r>
              <a:rPr sz="1800" dirty="0">
                <a:latin typeface="Arial"/>
                <a:cs typeface="Arial"/>
              </a:rPr>
              <a:t>path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to </a:t>
            </a:r>
            <a:r>
              <a:rPr sz="1800" dirty="0">
                <a:latin typeface="Arial"/>
                <a:cs typeface="Arial"/>
              </a:rPr>
              <a:t>ground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not </a:t>
            </a:r>
            <a:r>
              <a:rPr sz="1800" spc="-10" dirty="0">
                <a:latin typeface="Arial"/>
                <a:cs typeface="Arial"/>
              </a:rPr>
              <a:t>maintained; multiple </a:t>
            </a:r>
            <a:r>
              <a:rPr sz="1800" dirty="0">
                <a:latin typeface="Arial"/>
                <a:cs typeface="Arial"/>
              </a:rPr>
              <a:t>cords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used </a:t>
            </a:r>
            <a:r>
              <a:rPr sz="1800" dirty="0">
                <a:latin typeface="Arial"/>
                <a:cs typeface="Arial"/>
              </a:rPr>
              <a:t>for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fixed </a:t>
            </a:r>
            <a:r>
              <a:rPr sz="1800" spc="-10" dirty="0">
                <a:latin typeface="Arial"/>
                <a:cs typeface="Arial"/>
              </a:rPr>
              <a:t>equipment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67</a:t>
            </a:fld>
            <a:endParaRPr spc="-25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8327" y="801623"/>
            <a:ext cx="7760207" cy="12344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72506" y="951655"/>
            <a:ext cx="7052309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10" dirty="0">
                <a:latin typeface="Arial"/>
                <a:cs typeface="Arial"/>
              </a:rPr>
              <a:t>Recognize</a:t>
            </a:r>
            <a:r>
              <a:rPr sz="4400" b="1" spc="-265" dirty="0">
                <a:latin typeface="Arial"/>
                <a:cs typeface="Arial"/>
              </a:rPr>
              <a:t> </a:t>
            </a:r>
            <a:r>
              <a:rPr sz="4400" b="1" dirty="0">
                <a:latin typeface="Arial"/>
                <a:cs typeface="Arial"/>
              </a:rPr>
              <a:t>Any</a:t>
            </a:r>
            <a:r>
              <a:rPr sz="4400" b="1" spc="-85" dirty="0">
                <a:latin typeface="Arial"/>
                <a:cs typeface="Arial"/>
              </a:rPr>
              <a:t> </a:t>
            </a:r>
            <a:r>
              <a:rPr sz="4400" b="1" spc="-10" dirty="0">
                <a:latin typeface="Arial"/>
                <a:cs typeface="Arial"/>
              </a:rPr>
              <a:t>Hazard(s)?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200" y="1780032"/>
            <a:ext cx="7513319" cy="4867655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68</a:t>
            </a:fld>
            <a:endParaRPr spc="-25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46703" y="704088"/>
            <a:ext cx="1694687" cy="12344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681801" y="855980"/>
            <a:ext cx="98806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75" dirty="0">
                <a:solidFill>
                  <a:srgbClr val="FF0000"/>
                </a:solidFill>
                <a:latin typeface="Arial"/>
                <a:cs typeface="Arial"/>
              </a:rPr>
              <a:t>Yes</a:t>
            </a:r>
            <a:endParaRPr sz="4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57200" y="1676400"/>
            <a:ext cx="7510780" cy="4864735"/>
            <a:chOff x="457200" y="1676400"/>
            <a:chExt cx="7510780" cy="486473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" y="1676400"/>
              <a:ext cx="7510271" cy="486460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92251" y="1830329"/>
              <a:ext cx="2527300" cy="1981200"/>
            </a:xfrm>
            <a:custGeom>
              <a:avLst/>
              <a:gdLst/>
              <a:ahLst/>
              <a:cxnLst/>
              <a:rect l="l" t="t" r="r" b="b"/>
              <a:pathLst>
                <a:path w="2527300" h="1981200">
                  <a:moveTo>
                    <a:pt x="1587500" y="0"/>
                  </a:moveTo>
                  <a:lnTo>
                    <a:pt x="317500" y="0"/>
                  </a:lnTo>
                  <a:lnTo>
                    <a:pt x="270582" y="3442"/>
                  </a:lnTo>
                  <a:lnTo>
                    <a:pt x="225802" y="13442"/>
                  </a:lnTo>
                  <a:lnTo>
                    <a:pt x="183650" y="29509"/>
                  </a:lnTo>
                  <a:lnTo>
                    <a:pt x="144618" y="51151"/>
                  </a:lnTo>
                  <a:lnTo>
                    <a:pt x="109197" y="77877"/>
                  </a:lnTo>
                  <a:lnTo>
                    <a:pt x="77877" y="109197"/>
                  </a:lnTo>
                  <a:lnTo>
                    <a:pt x="51151" y="144618"/>
                  </a:lnTo>
                  <a:lnTo>
                    <a:pt x="29509" y="183650"/>
                  </a:lnTo>
                  <a:lnTo>
                    <a:pt x="13442" y="225802"/>
                  </a:lnTo>
                  <a:lnTo>
                    <a:pt x="3442" y="270582"/>
                  </a:lnTo>
                  <a:lnTo>
                    <a:pt x="0" y="317500"/>
                  </a:lnTo>
                  <a:lnTo>
                    <a:pt x="0" y="1663687"/>
                  </a:lnTo>
                  <a:lnTo>
                    <a:pt x="3442" y="1710607"/>
                  </a:lnTo>
                  <a:lnTo>
                    <a:pt x="13442" y="1755390"/>
                  </a:lnTo>
                  <a:lnTo>
                    <a:pt x="29509" y="1797544"/>
                  </a:lnTo>
                  <a:lnTo>
                    <a:pt x="51151" y="1836578"/>
                  </a:lnTo>
                  <a:lnTo>
                    <a:pt x="77877" y="1872000"/>
                  </a:lnTo>
                  <a:lnTo>
                    <a:pt x="109197" y="1903320"/>
                  </a:lnTo>
                  <a:lnTo>
                    <a:pt x="144618" y="1930047"/>
                  </a:lnTo>
                  <a:lnTo>
                    <a:pt x="183650" y="1951690"/>
                  </a:lnTo>
                  <a:lnTo>
                    <a:pt x="225802" y="1967757"/>
                  </a:lnTo>
                  <a:lnTo>
                    <a:pt x="270582" y="1977757"/>
                  </a:lnTo>
                  <a:lnTo>
                    <a:pt x="317500" y="1981200"/>
                  </a:lnTo>
                  <a:lnTo>
                    <a:pt x="1587500" y="1981200"/>
                  </a:lnTo>
                  <a:lnTo>
                    <a:pt x="1634417" y="1977757"/>
                  </a:lnTo>
                  <a:lnTo>
                    <a:pt x="1679197" y="1967757"/>
                  </a:lnTo>
                  <a:lnTo>
                    <a:pt x="1721349" y="1951690"/>
                  </a:lnTo>
                  <a:lnTo>
                    <a:pt x="1760381" y="1930047"/>
                  </a:lnTo>
                  <a:lnTo>
                    <a:pt x="1795802" y="1903320"/>
                  </a:lnTo>
                  <a:lnTo>
                    <a:pt x="1827122" y="1872000"/>
                  </a:lnTo>
                  <a:lnTo>
                    <a:pt x="1853848" y="1836578"/>
                  </a:lnTo>
                  <a:lnTo>
                    <a:pt x="1875490" y="1797544"/>
                  </a:lnTo>
                  <a:lnTo>
                    <a:pt x="1891557" y="1755390"/>
                  </a:lnTo>
                  <a:lnTo>
                    <a:pt x="1901557" y="1710607"/>
                  </a:lnTo>
                  <a:lnTo>
                    <a:pt x="1905000" y="1663687"/>
                  </a:lnTo>
                  <a:lnTo>
                    <a:pt x="1905000" y="1651000"/>
                  </a:lnTo>
                  <a:lnTo>
                    <a:pt x="2387093" y="1651000"/>
                  </a:lnTo>
                  <a:lnTo>
                    <a:pt x="1905000" y="1155700"/>
                  </a:lnTo>
                  <a:lnTo>
                    <a:pt x="1905000" y="317500"/>
                  </a:lnTo>
                  <a:lnTo>
                    <a:pt x="1901557" y="270582"/>
                  </a:lnTo>
                  <a:lnTo>
                    <a:pt x="1891557" y="225802"/>
                  </a:lnTo>
                  <a:lnTo>
                    <a:pt x="1875490" y="183650"/>
                  </a:lnTo>
                  <a:lnTo>
                    <a:pt x="1853848" y="144618"/>
                  </a:lnTo>
                  <a:lnTo>
                    <a:pt x="1827122" y="109197"/>
                  </a:lnTo>
                  <a:lnTo>
                    <a:pt x="1795802" y="77877"/>
                  </a:lnTo>
                  <a:lnTo>
                    <a:pt x="1760381" y="51151"/>
                  </a:lnTo>
                  <a:lnTo>
                    <a:pt x="1721349" y="29509"/>
                  </a:lnTo>
                  <a:lnTo>
                    <a:pt x="1679197" y="13442"/>
                  </a:lnTo>
                  <a:lnTo>
                    <a:pt x="1634417" y="3442"/>
                  </a:lnTo>
                  <a:lnTo>
                    <a:pt x="1587500" y="0"/>
                  </a:lnTo>
                  <a:close/>
                </a:path>
                <a:path w="2527300" h="1981200">
                  <a:moveTo>
                    <a:pt x="2387093" y="1651000"/>
                  </a:moveTo>
                  <a:lnTo>
                    <a:pt x="1905000" y="1651000"/>
                  </a:lnTo>
                  <a:lnTo>
                    <a:pt x="2527173" y="1794916"/>
                  </a:lnTo>
                  <a:lnTo>
                    <a:pt x="2387093" y="1651000"/>
                  </a:lnTo>
                  <a:close/>
                </a:path>
              </a:pathLst>
            </a:custGeom>
            <a:solidFill>
              <a:srgbClr val="BADF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92251" y="1830329"/>
              <a:ext cx="2527300" cy="1981200"/>
            </a:xfrm>
            <a:custGeom>
              <a:avLst/>
              <a:gdLst/>
              <a:ahLst/>
              <a:cxnLst/>
              <a:rect l="l" t="t" r="r" b="b"/>
              <a:pathLst>
                <a:path w="2527300" h="1981200">
                  <a:moveTo>
                    <a:pt x="0" y="317500"/>
                  </a:moveTo>
                  <a:lnTo>
                    <a:pt x="3442" y="270582"/>
                  </a:lnTo>
                  <a:lnTo>
                    <a:pt x="13442" y="225802"/>
                  </a:lnTo>
                  <a:lnTo>
                    <a:pt x="29509" y="183650"/>
                  </a:lnTo>
                  <a:lnTo>
                    <a:pt x="51151" y="144618"/>
                  </a:lnTo>
                  <a:lnTo>
                    <a:pt x="77877" y="109197"/>
                  </a:lnTo>
                  <a:lnTo>
                    <a:pt x="109197" y="77877"/>
                  </a:lnTo>
                  <a:lnTo>
                    <a:pt x="144618" y="51151"/>
                  </a:lnTo>
                  <a:lnTo>
                    <a:pt x="183650" y="29509"/>
                  </a:lnTo>
                  <a:lnTo>
                    <a:pt x="225802" y="13442"/>
                  </a:lnTo>
                  <a:lnTo>
                    <a:pt x="270582" y="3442"/>
                  </a:lnTo>
                  <a:lnTo>
                    <a:pt x="317500" y="0"/>
                  </a:lnTo>
                  <a:lnTo>
                    <a:pt x="1111250" y="0"/>
                  </a:lnTo>
                  <a:lnTo>
                    <a:pt x="1587500" y="0"/>
                  </a:lnTo>
                  <a:lnTo>
                    <a:pt x="1634417" y="3442"/>
                  </a:lnTo>
                  <a:lnTo>
                    <a:pt x="1679197" y="13442"/>
                  </a:lnTo>
                  <a:lnTo>
                    <a:pt x="1721349" y="29509"/>
                  </a:lnTo>
                  <a:lnTo>
                    <a:pt x="1760381" y="51151"/>
                  </a:lnTo>
                  <a:lnTo>
                    <a:pt x="1795802" y="77877"/>
                  </a:lnTo>
                  <a:lnTo>
                    <a:pt x="1827122" y="109197"/>
                  </a:lnTo>
                  <a:lnTo>
                    <a:pt x="1853848" y="144618"/>
                  </a:lnTo>
                  <a:lnTo>
                    <a:pt x="1875490" y="183650"/>
                  </a:lnTo>
                  <a:lnTo>
                    <a:pt x="1891557" y="225802"/>
                  </a:lnTo>
                  <a:lnTo>
                    <a:pt x="1901557" y="270582"/>
                  </a:lnTo>
                  <a:lnTo>
                    <a:pt x="1905000" y="317500"/>
                  </a:lnTo>
                  <a:lnTo>
                    <a:pt x="1905000" y="1155700"/>
                  </a:lnTo>
                  <a:lnTo>
                    <a:pt x="2527173" y="1794916"/>
                  </a:lnTo>
                  <a:lnTo>
                    <a:pt x="1905000" y="1651000"/>
                  </a:lnTo>
                  <a:lnTo>
                    <a:pt x="1905000" y="1663687"/>
                  </a:lnTo>
                  <a:lnTo>
                    <a:pt x="1901557" y="1710607"/>
                  </a:lnTo>
                  <a:lnTo>
                    <a:pt x="1891557" y="1755390"/>
                  </a:lnTo>
                  <a:lnTo>
                    <a:pt x="1875490" y="1797544"/>
                  </a:lnTo>
                  <a:lnTo>
                    <a:pt x="1853848" y="1836578"/>
                  </a:lnTo>
                  <a:lnTo>
                    <a:pt x="1827122" y="1872000"/>
                  </a:lnTo>
                  <a:lnTo>
                    <a:pt x="1795802" y="1903320"/>
                  </a:lnTo>
                  <a:lnTo>
                    <a:pt x="1760381" y="1930047"/>
                  </a:lnTo>
                  <a:lnTo>
                    <a:pt x="1721349" y="1951690"/>
                  </a:lnTo>
                  <a:lnTo>
                    <a:pt x="1679197" y="1967757"/>
                  </a:lnTo>
                  <a:lnTo>
                    <a:pt x="1634417" y="1977757"/>
                  </a:lnTo>
                  <a:lnTo>
                    <a:pt x="1587500" y="1981200"/>
                  </a:lnTo>
                  <a:lnTo>
                    <a:pt x="1111250" y="1981200"/>
                  </a:lnTo>
                  <a:lnTo>
                    <a:pt x="317500" y="1981200"/>
                  </a:lnTo>
                  <a:lnTo>
                    <a:pt x="270582" y="1977757"/>
                  </a:lnTo>
                  <a:lnTo>
                    <a:pt x="225802" y="1967757"/>
                  </a:lnTo>
                  <a:lnTo>
                    <a:pt x="183650" y="1951690"/>
                  </a:lnTo>
                  <a:lnTo>
                    <a:pt x="144618" y="1930047"/>
                  </a:lnTo>
                  <a:lnTo>
                    <a:pt x="109197" y="1903320"/>
                  </a:lnTo>
                  <a:lnTo>
                    <a:pt x="77877" y="1872000"/>
                  </a:lnTo>
                  <a:lnTo>
                    <a:pt x="51151" y="1836578"/>
                  </a:lnTo>
                  <a:lnTo>
                    <a:pt x="29509" y="1797544"/>
                  </a:lnTo>
                  <a:lnTo>
                    <a:pt x="13442" y="1755390"/>
                  </a:lnTo>
                  <a:lnTo>
                    <a:pt x="3442" y="1710607"/>
                  </a:lnTo>
                  <a:lnTo>
                    <a:pt x="0" y="1663687"/>
                  </a:lnTo>
                  <a:lnTo>
                    <a:pt x="0" y="1651000"/>
                  </a:lnTo>
                  <a:lnTo>
                    <a:pt x="0" y="1155700"/>
                  </a:lnTo>
                  <a:lnTo>
                    <a:pt x="0" y="31750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11771" y="1948718"/>
            <a:ext cx="1461135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Employer</a:t>
            </a:r>
            <a:r>
              <a:rPr sz="1800" spc="-25" dirty="0">
                <a:latin typeface="Arial"/>
                <a:cs typeface="Arial"/>
              </a:rPr>
              <a:t> was </a:t>
            </a:r>
            <a:r>
              <a:rPr sz="1800" dirty="0">
                <a:latin typeface="Arial"/>
                <a:cs typeface="Arial"/>
              </a:rPr>
              <a:t>operating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a </a:t>
            </a:r>
            <a:r>
              <a:rPr sz="1800" dirty="0">
                <a:latin typeface="Arial"/>
                <a:cs typeface="Arial"/>
              </a:rPr>
              <a:t>stand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fan </a:t>
            </a:r>
            <a:r>
              <a:rPr sz="1800" spc="-10" dirty="0">
                <a:latin typeface="Arial"/>
                <a:cs typeface="Arial"/>
              </a:rPr>
              <a:t>without grounding protection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69</a:t>
            </a:fld>
            <a:endParaRPr spc="-25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09448" y="390542"/>
            <a:ext cx="5035550" cy="5268595"/>
          </a:xfrm>
          <a:prstGeom prst="rect">
            <a:avLst/>
          </a:prstGeom>
        </p:spPr>
        <p:txBody>
          <a:bodyPr vert="horz" wrap="square" lIns="0" tIns="142875" rIns="0" bIns="0" rtlCol="0">
            <a:spAutoFit/>
          </a:bodyPr>
          <a:lstStyle/>
          <a:p>
            <a:pPr marR="171450" algn="r">
              <a:lnSpc>
                <a:spcPct val="100000"/>
              </a:lnSpc>
              <a:spcBef>
                <a:spcPts val="1125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L="62865">
              <a:lnSpc>
                <a:spcPct val="100000"/>
              </a:lnSpc>
              <a:spcBef>
                <a:spcPts val="1470"/>
              </a:spcBef>
            </a:pPr>
            <a:r>
              <a:rPr sz="2800" b="1" spc="-10" dirty="0">
                <a:latin typeface="Arial"/>
                <a:cs typeface="Arial"/>
              </a:rPr>
              <a:t>Working</a:t>
            </a:r>
            <a:r>
              <a:rPr sz="2800" b="1" spc="-15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Around</a:t>
            </a:r>
            <a:r>
              <a:rPr sz="2800" b="1" spc="3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Power</a:t>
            </a:r>
            <a:r>
              <a:rPr sz="2800" b="1" spc="-130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Lines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639"/>
              </a:spcBef>
            </a:pPr>
            <a:endParaRPr sz="2800">
              <a:latin typeface="Arial"/>
              <a:cs typeface="Arial"/>
            </a:endParaRPr>
          </a:p>
          <a:p>
            <a:pPr marL="410209" marR="1086485" indent="-344805">
              <a:lnSpc>
                <a:spcPct val="80000"/>
              </a:lnSpc>
              <a:buFont typeface="Arial"/>
              <a:buChar char="•"/>
              <a:tabLst>
                <a:tab pos="410209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Overhead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power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lines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carry </a:t>
            </a:r>
            <a:r>
              <a:rPr sz="2400" dirty="0">
                <a:latin typeface="Franklin Gothic Medium"/>
                <a:cs typeface="Franklin Gothic Medium"/>
              </a:rPr>
              <a:t>extremely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high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voltage.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2120"/>
              </a:spcBef>
            </a:pPr>
            <a:endParaRPr sz="2400">
              <a:latin typeface="Franklin Gothic Medium"/>
              <a:cs typeface="Franklin Gothic Medium"/>
            </a:endParaRPr>
          </a:p>
          <a:p>
            <a:pPr marL="356870" marR="819785" indent="-344805">
              <a:lnSpc>
                <a:spcPts val="2300"/>
              </a:lnSpc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Contact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can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cause </a:t>
            </a:r>
            <a:r>
              <a:rPr sz="2400" dirty="0">
                <a:latin typeface="Franklin Gothic Medium"/>
                <a:cs typeface="Franklin Gothic Medium"/>
              </a:rPr>
              <a:t>electrocution,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burns,</a:t>
            </a:r>
            <a:r>
              <a:rPr sz="2400" spc="-10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falls </a:t>
            </a:r>
            <a:r>
              <a:rPr sz="2400" dirty="0">
                <a:latin typeface="Franklin Gothic Medium"/>
                <a:cs typeface="Franklin Gothic Medium"/>
              </a:rPr>
              <a:t>from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elevations.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2165"/>
              </a:spcBef>
              <a:buFont typeface="Arial"/>
              <a:buChar char="•"/>
            </a:pPr>
            <a:endParaRPr sz="2400">
              <a:latin typeface="Franklin Gothic Medium"/>
              <a:cs typeface="Franklin Gothic Medium"/>
            </a:endParaRPr>
          </a:p>
          <a:p>
            <a:pPr marL="407670" marR="594360" lvl="1" indent="-342265" algn="just">
              <a:lnSpc>
                <a:spcPts val="2300"/>
              </a:lnSpc>
              <a:spcBef>
                <a:spcPts val="5"/>
              </a:spcBef>
              <a:buFont typeface="Arial"/>
              <a:buChar char="•"/>
              <a:tabLst>
                <a:tab pos="410209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Equipment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contact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with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power 	</a:t>
            </a:r>
            <a:r>
              <a:rPr sz="2400" dirty="0">
                <a:latin typeface="Franklin Gothic Medium"/>
                <a:cs typeface="Franklin Gothic Medium"/>
              </a:rPr>
              <a:t>lines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can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cause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explosions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and 	</a:t>
            </a:r>
            <a:r>
              <a:rPr sz="2400" spc="-10" dirty="0">
                <a:latin typeface="Franklin Gothic Medium"/>
                <a:cs typeface="Franklin Gothic Medium"/>
              </a:rPr>
              <a:t>fire.</a:t>
            </a:r>
            <a:endParaRPr sz="2400">
              <a:latin typeface="Franklin Gothic Medium"/>
              <a:cs typeface="Franklin Gothic Medium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967" y="1466100"/>
            <a:ext cx="2859023" cy="160323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297935"/>
            <a:ext cx="1542275" cy="158800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967" y="5074920"/>
            <a:ext cx="2340863" cy="164591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1000" y="813816"/>
            <a:ext cx="7760207" cy="12344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15773" y="966559"/>
            <a:ext cx="7052309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10" dirty="0">
                <a:latin typeface="Arial"/>
                <a:cs typeface="Arial"/>
              </a:rPr>
              <a:t>Recognize</a:t>
            </a:r>
            <a:r>
              <a:rPr sz="4400" b="1" spc="-265" dirty="0">
                <a:latin typeface="Arial"/>
                <a:cs typeface="Arial"/>
              </a:rPr>
              <a:t> </a:t>
            </a:r>
            <a:r>
              <a:rPr sz="4400" b="1" dirty="0">
                <a:latin typeface="Arial"/>
                <a:cs typeface="Arial"/>
              </a:rPr>
              <a:t>Any</a:t>
            </a:r>
            <a:r>
              <a:rPr sz="4400" b="1" spc="-85" dirty="0">
                <a:latin typeface="Arial"/>
                <a:cs typeface="Arial"/>
              </a:rPr>
              <a:t> </a:t>
            </a:r>
            <a:r>
              <a:rPr sz="4400" b="1" spc="-10" dirty="0">
                <a:latin typeface="Arial"/>
                <a:cs typeface="Arial"/>
              </a:rPr>
              <a:t>Hazard(s)?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7238999" cy="4818887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70</a:t>
            </a:fld>
            <a:endParaRPr spc="-25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868037" y="522224"/>
            <a:ext cx="14103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83279" y="838200"/>
            <a:ext cx="1694687" cy="12344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718219" y="987934"/>
            <a:ext cx="98806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b="1" spc="-75" dirty="0">
                <a:solidFill>
                  <a:srgbClr val="FF0000"/>
                </a:solidFill>
                <a:latin typeface="Arial"/>
                <a:cs typeface="Arial"/>
              </a:rPr>
              <a:t>Yes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" y="1871472"/>
            <a:ext cx="7278623" cy="484631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71</a:t>
            </a:fld>
            <a:endParaRPr spc="-25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387588" y="6275197"/>
            <a:ext cx="220979" cy="2381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400" spc="-25" dirty="0">
                <a:latin typeface="Arial"/>
                <a:cs typeface="Arial"/>
              </a:rPr>
              <a:t>72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7340" y="490348"/>
            <a:ext cx="8239125" cy="566864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92100" algn="ctr">
              <a:lnSpc>
                <a:spcPct val="100000"/>
              </a:lnSpc>
              <a:spcBef>
                <a:spcPts val="34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L="93980" algn="ctr">
              <a:lnSpc>
                <a:spcPct val="100000"/>
              </a:lnSpc>
              <a:spcBef>
                <a:spcPts val="455"/>
              </a:spcBef>
            </a:pPr>
            <a:r>
              <a:rPr sz="3600" b="1" dirty="0">
                <a:latin typeface="Franklin Gothic Heavy"/>
                <a:cs typeface="Franklin Gothic Heavy"/>
              </a:rPr>
              <a:t>Electrical</a:t>
            </a:r>
            <a:r>
              <a:rPr sz="3600" b="1" spc="-60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Hazards</a:t>
            </a:r>
            <a:r>
              <a:rPr sz="3600" b="1" spc="-110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Summary</a:t>
            </a:r>
            <a:endParaRPr sz="3600">
              <a:latin typeface="Franklin Gothic Heavy"/>
              <a:cs typeface="Franklin Gothic Heavy"/>
            </a:endParaRPr>
          </a:p>
          <a:p>
            <a:pPr marL="356870" marR="1177290" indent="-344805">
              <a:lnSpc>
                <a:spcPts val="3460"/>
              </a:lnSpc>
              <a:spcBef>
                <a:spcPts val="20"/>
              </a:spcBef>
              <a:buFont typeface="Arial"/>
              <a:buChar char="•"/>
              <a:tabLst>
                <a:tab pos="356870" algn="l"/>
                <a:tab pos="2423795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Contact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with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overhead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power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lines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causes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most </a:t>
            </a:r>
            <a:r>
              <a:rPr sz="2400" spc="-10" dirty="0">
                <a:latin typeface="Franklin Gothic Medium"/>
                <a:cs typeface="Franklin Gothic Medium"/>
              </a:rPr>
              <a:t>electrocutions.</a:t>
            </a:r>
            <a:r>
              <a:rPr sz="2400" dirty="0">
                <a:latin typeface="Franklin Gothic Medium"/>
                <a:cs typeface="Franklin Gothic Medium"/>
              </a:rPr>
              <a:t>	Stay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at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least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10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feet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away</a:t>
            </a:r>
            <a:endParaRPr sz="2400">
              <a:latin typeface="Franklin Gothic Medium"/>
              <a:cs typeface="Franklin Gothic Medium"/>
            </a:endParaRPr>
          </a:p>
          <a:p>
            <a:pPr marL="356870" marR="918844" indent="-344805">
              <a:lnSpc>
                <a:spcPct val="120000"/>
              </a:lnSpc>
              <a:spcBef>
                <a:spcPts val="180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Use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GFCIs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for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worker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protection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on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120V,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15-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20-</a:t>
            </a:r>
            <a:r>
              <a:rPr sz="2400" spc="-25" dirty="0">
                <a:latin typeface="Franklin Gothic Medium"/>
                <a:cs typeface="Franklin Gothic Medium"/>
              </a:rPr>
              <a:t>amp </a:t>
            </a:r>
            <a:r>
              <a:rPr sz="2400" spc="-10" dirty="0">
                <a:latin typeface="Franklin Gothic Medium"/>
                <a:cs typeface="Franklin Gothic Medium"/>
              </a:rPr>
              <a:t>circuits</a:t>
            </a:r>
            <a:endParaRPr sz="2400">
              <a:latin typeface="Franklin Gothic Medium"/>
              <a:cs typeface="Franklin Gothic Medium"/>
            </a:endParaRPr>
          </a:p>
          <a:p>
            <a:pPr marL="356870" marR="610870" indent="-344805">
              <a:lnSpc>
                <a:spcPct val="120000"/>
              </a:lnSpc>
              <a:spcBef>
                <a:spcPts val="1120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Make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sure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power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is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off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when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servicing</a:t>
            </a:r>
            <a:r>
              <a:rPr sz="2400" spc="-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or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repairing</a:t>
            </a:r>
            <a:r>
              <a:rPr sz="2400" spc="-10" dirty="0">
                <a:latin typeface="Franklin Gothic Medium"/>
                <a:cs typeface="Franklin Gothic Medium"/>
              </a:rPr>
              <a:t> tools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equipment</a:t>
            </a:r>
            <a:endParaRPr sz="2400">
              <a:latin typeface="Franklin Gothic Medium"/>
              <a:cs typeface="Franklin Gothic Medium"/>
            </a:endParaRPr>
          </a:p>
          <a:p>
            <a:pPr marL="356870" indent="-344170">
              <a:lnSpc>
                <a:spcPct val="100000"/>
              </a:lnSpc>
              <a:spcBef>
                <a:spcPts val="1095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Inspect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all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electrical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tools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cords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before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use.</a:t>
            </a:r>
            <a:endParaRPr sz="2400">
              <a:latin typeface="Franklin Gothic Medium"/>
              <a:cs typeface="Franklin Gothic Medium"/>
            </a:endParaRPr>
          </a:p>
          <a:p>
            <a:pPr marL="356870" marR="5080" indent="-344805">
              <a:lnSpc>
                <a:spcPct val="120000"/>
              </a:lnSpc>
              <a:spcBef>
                <a:spcPts val="605"/>
              </a:spcBef>
              <a:buFont typeface="Arial"/>
              <a:buChar char="•"/>
              <a:tabLst>
                <a:tab pos="356870" algn="l"/>
                <a:tab pos="1804670" algn="l"/>
                <a:tab pos="7486015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Do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not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touch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worker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in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contact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with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electric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current.</a:t>
            </a:r>
            <a:r>
              <a:rPr sz="2400" dirty="0">
                <a:latin typeface="Franklin Gothic Medium"/>
                <a:cs typeface="Franklin Gothic Medium"/>
              </a:rPr>
              <a:t>	</a:t>
            </a:r>
            <a:r>
              <a:rPr sz="2400" spc="-20" dirty="0">
                <a:latin typeface="Franklin Gothic Medium"/>
                <a:cs typeface="Franklin Gothic Medium"/>
              </a:rPr>
              <a:t>Shut </a:t>
            </a:r>
            <a:r>
              <a:rPr sz="2400" dirty="0">
                <a:latin typeface="Franklin Gothic Medium"/>
                <a:cs typeface="Franklin Gothic Medium"/>
              </a:rPr>
              <a:t>off</a:t>
            </a:r>
            <a:r>
              <a:rPr sz="2400" spc="3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power.</a:t>
            </a:r>
            <a:r>
              <a:rPr sz="2400" dirty="0">
                <a:latin typeface="Franklin Gothic Medium"/>
                <a:cs typeface="Franklin Gothic Medium"/>
              </a:rPr>
              <a:t>	If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it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is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not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possible</a:t>
            </a:r>
            <a:r>
              <a:rPr sz="2400" spc="-1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shut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off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power,</a:t>
            </a:r>
            <a:r>
              <a:rPr sz="2400" dirty="0">
                <a:latin typeface="Franklin Gothic Medium"/>
                <a:cs typeface="Franklin Gothic Medium"/>
              </a:rPr>
              <a:t> use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spc="-50" dirty="0">
                <a:latin typeface="Franklin Gothic Medium"/>
                <a:cs typeface="Franklin Gothic Medium"/>
              </a:rPr>
              <a:t>a </a:t>
            </a:r>
            <a:r>
              <a:rPr sz="2400" dirty="0">
                <a:latin typeface="Franklin Gothic Medium"/>
                <a:cs typeface="Franklin Gothic Medium"/>
              </a:rPr>
              <a:t>nonconductive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material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move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them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or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move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source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of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1763" y="6206129"/>
            <a:ext cx="13392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Franklin Gothic Medium"/>
                <a:cs typeface="Franklin Gothic Medium"/>
              </a:rPr>
              <a:t>electricity.</a:t>
            </a:r>
            <a:endParaRPr sz="2400">
              <a:latin typeface="Franklin Gothic Medium"/>
              <a:cs typeface="Franklin Gothic Medium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71635" y="522224"/>
            <a:ext cx="8081645" cy="56876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270510" algn="ctr">
              <a:lnSpc>
                <a:spcPct val="100000"/>
              </a:lnSpc>
              <a:spcBef>
                <a:spcPts val="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 dirty="0">
              <a:latin typeface="Arial"/>
              <a:cs typeface="Arial"/>
            </a:endParaRPr>
          </a:p>
          <a:p>
            <a:pPr marL="12700" marR="107950">
              <a:lnSpc>
                <a:spcPct val="100000"/>
              </a:lnSpc>
              <a:spcBef>
                <a:spcPts val="1275"/>
              </a:spcBef>
            </a:pPr>
            <a:r>
              <a:rPr sz="1800" dirty="0">
                <a:latin typeface="Times New Roman"/>
                <a:cs typeface="Times New Roman"/>
              </a:rPr>
              <a:t>Through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the</a:t>
            </a:r>
            <a:r>
              <a:rPr sz="1800" spc="-1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Alliance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between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spc="-45" dirty="0">
                <a:latin typeface="Times New Roman"/>
                <a:cs typeface="Times New Roman"/>
              </a:rPr>
              <a:t>OSHA’s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10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Regional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Offices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and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Elevator </a:t>
            </a:r>
            <a:r>
              <a:rPr sz="1800" dirty="0">
                <a:latin typeface="Times New Roman"/>
                <a:cs typeface="Times New Roman"/>
              </a:rPr>
              <a:t>Contractors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114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America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(ECA),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Elevator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Industry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Work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Preservation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Fund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(EIWPF), </a:t>
            </a:r>
            <a:r>
              <a:rPr sz="1800" dirty="0">
                <a:latin typeface="Times New Roman"/>
                <a:cs typeface="Times New Roman"/>
              </a:rPr>
              <a:t>International</a:t>
            </a:r>
            <a:r>
              <a:rPr sz="1800" spc="-8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Union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Elevator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Constructors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(IUEC),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National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Association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Elevator </a:t>
            </a:r>
            <a:r>
              <a:rPr sz="1800" dirty="0">
                <a:latin typeface="Times New Roman"/>
                <a:cs typeface="Times New Roman"/>
              </a:rPr>
              <a:t>Contractors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(NAEC),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National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Elevator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Industry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Educational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Program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(NEIEP),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and </a:t>
            </a:r>
            <a:r>
              <a:rPr sz="1800" dirty="0">
                <a:latin typeface="Times New Roman"/>
                <a:cs typeface="Times New Roman"/>
              </a:rPr>
              <a:t>National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Elevator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Industry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Inc.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(NEII),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collectively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known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as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Elevator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Industry </a:t>
            </a:r>
            <a:r>
              <a:rPr sz="1800" dirty="0">
                <a:latin typeface="Times New Roman"/>
                <a:cs typeface="Times New Roman"/>
              </a:rPr>
              <a:t>Safety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Partners,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developed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this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Industry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Specific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Content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for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informational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purposes only.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It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does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not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necessarily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reflect</a:t>
            </a:r>
            <a:r>
              <a:rPr sz="1800" spc="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official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views</a:t>
            </a:r>
            <a:r>
              <a:rPr sz="1800" spc="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OSHA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or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the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U.S.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Department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800" dirty="0">
                <a:latin typeface="Times New Roman"/>
                <a:cs typeface="Times New Roman"/>
              </a:rPr>
              <a:t>of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Labor.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lang="en-US" sz="1800"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March 2025</a:t>
            </a:r>
            <a:endParaRPr sz="1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930"/>
              </a:spcBef>
            </a:pPr>
            <a:endParaRPr sz="18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Under</a:t>
            </a:r>
            <a:r>
              <a:rPr sz="1800" spc="-8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the</a:t>
            </a:r>
            <a:r>
              <a:rPr sz="1800"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Occupational</a:t>
            </a:r>
            <a:r>
              <a:rPr sz="1800" spc="-8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Safety</a:t>
            </a:r>
            <a:r>
              <a:rPr sz="1800" spc="-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and</a:t>
            </a:r>
            <a:r>
              <a:rPr sz="1800"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Times New Roman"/>
                <a:cs typeface="Times New Roman"/>
              </a:rPr>
              <a:t>Health</a:t>
            </a:r>
            <a:r>
              <a:rPr sz="1800" spc="-10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Act,</a:t>
            </a:r>
            <a:r>
              <a:rPr sz="1800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employers</a:t>
            </a:r>
            <a:r>
              <a:rPr sz="1800" spc="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333333"/>
                </a:solidFill>
                <a:latin typeface="Times New Roman"/>
                <a:cs typeface="Times New Roman"/>
              </a:rPr>
              <a:t>are</a:t>
            </a:r>
            <a:r>
              <a:rPr sz="1800"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Times New Roman"/>
                <a:cs typeface="Times New Roman"/>
              </a:rPr>
              <a:t>responsible </a:t>
            </a:r>
            <a:r>
              <a:rPr sz="1800" spc="-20" dirty="0">
                <a:solidFill>
                  <a:srgbClr val="333333"/>
                </a:solidFill>
                <a:latin typeface="Times New Roman"/>
                <a:cs typeface="Times New Roman"/>
              </a:rPr>
              <a:t>(</a:t>
            </a:r>
            <a:r>
              <a:rPr sz="1800" u="heavy" spc="-2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Times New Roman"/>
                <a:cs typeface="Times New Roman"/>
                <a:hlinkClick r:id="rId3"/>
              </a:rPr>
              <a:t>http://www.osha.gov/as/opa/worker/employer-</a:t>
            </a:r>
            <a:r>
              <a:rPr sz="1800" u="heavy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Times New Roman"/>
                <a:cs typeface="Times New Roman"/>
                <a:hlinkClick r:id="rId3"/>
              </a:rPr>
              <a:t>responsibility.html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)</a:t>
            </a:r>
            <a:r>
              <a:rPr sz="1800" u="none" spc="1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for</a:t>
            </a:r>
            <a:r>
              <a:rPr sz="1800" u="none" spc="7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providing</a:t>
            </a:r>
            <a:r>
              <a:rPr sz="1800" u="none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a</a:t>
            </a:r>
            <a:r>
              <a:rPr sz="1800" u="none" spc="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spc="-20" dirty="0">
                <a:solidFill>
                  <a:srgbClr val="333333"/>
                </a:solidFill>
                <a:latin typeface="Times New Roman"/>
                <a:cs typeface="Times New Roman"/>
              </a:rPr>
              <a:t>safe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and</a:t>
            </a:r>
            <a:r>
              <a:rPr sz="1800" u="none"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healthy</a:t>
            </a:r>
            <a:r>
              <a:rPr sz="1800" u="none"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workplace</a:t>
            </a:r>
            <a:r>
              <a:rPr sz="1800" u="none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and</a:t>
            </a:r>
            <a:r>
              <a:rPr sz="1800" u="none"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workers</a:t>
            </a:r>
            <a:r>
              <a:rPr sz="1800" u="none" spc="-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have</a:t>
            </a:r>
            <a:r>
              <a:rPr sz="1800" u="none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rights</a:t>
            </a:r>
            <a:r>
              <a:rPr sz="1800" u="none"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spc="-10" dirty="0">
                <a:solidFill>
                  <a:srgbClr val="333333"/>
                </a:solidFill>
                <a:latin typeface="Times New Roman"/>
                <a:cs typeface="Times New Roman"/>
              </a:rPr>
              <a:t>(</a:t>
            </a:r>
            <a:r>
              <a:rPr sz="1800" u="heavy" spc="-1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Times New Roman"/>
                <a:cs typeface="Times New Roman"/>
                <a:hlinkClick r:id="rId4"/>
              </a:rPr>
              <a:t>https://www.osha.gov/workers</a:t>
            </a:r>
            <a:r>
              <a:rPr sz="1800" u="none" spc="-10" dirty="0">
                <a:solidFill>
                  <a:srgbClr val="333333"/>
                </a:solidFill>
                <a:latin typeface="Times New Roman"/>
                <a:cs typeface="Times New Roman"/>
              </a:rPr>
              <a:t>).</a:t>
            </a:r>
            <a:r>
              <a:rPr sz="1800" u="none" spc="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spc="-20" dirty="0">
                <a:solidFill>
                  <a:srgbClr val="333333"/>
                </a:solidFill>
                <a:latin typeface="Times New Roman"/>
                <a:cs typeface="Times New Roman"/>
              </a:rPr>
              <a:t>OSHA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can</a:t>
            </a:r>
            <a:r>
              <a:rPr sz="1800" u="none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help</a:t>
            </a:r>
            <a:r>
              <a:rPr sz="1800" u="none" spc="-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answer</a:t>
            </a:r>
            <a:r>
              <a:rPr sz="1800" u="none" spc="-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questions</a:t>
            </a:r>
            <a:r>
              <a:rPr sz="1800" u="none" spc="-8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or</a:t>
            </a:r>
            <a:r>
              <a:rPr sz="1800" u="none" spc="-6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concerns</a:t>
            </a:r>
            <a:r>
              <a:rPr sz="1800" u="none" spc="-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from</a:t>
            </a:r>
            <a:r>
              <a:rPr sz="1800" u="none"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employers</a:t>
            </a:r>
            <a:r>
              <a:rPr sz="1800" u="none" spc="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and</a:t>
            </a:r>
            <a:r>
              <a:rPr sz="1800" u="none" spc="-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workers.</a:t>
            </a:r>
            <a:r>
              <a:rPr sz="1800" u="none" spc="-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OSHA's </a:t>
            </a:r>
            <a:r>
              <a:rPr sz="1800" u="none" spc="-10" dirty="0">
                <a:solidFill>
                  <a:srgbClr val="333333"/>
                </a:solidFill>
                <a:latin typeface="Times New Roman"/>
                <a:cs typeface="Times New Roman"/>
              </a:rPr>
              <a:t>On-</a:t>
            </a:r>
            <a:r>
              <a:rPr sz="1800" u="none" spc="-20" dirty="0">
                <a:solidFill>
                  <a:srgbClr val="333333"/>
                </a:solidFill>
                <a:latin typeface="Times New Roman"/>
                <a:cs typeface="Times New Roman"/>
              </a:rPr>
              <a:t>Site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Consultation</a:t>
            </a:r>
            <a:r>
              <a:rPr sz="1800" u="none" spc="-7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Program</a:t>
            </a:r>
            <a:r>
              <a:rPr sz="1800" u="none" spc="-4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spc="-10" dirty="0">
                <a:solidFill>
                  <a:srgbClr val="333333"/>
                </a:solidFill>
                <a:latin typeface="Times New Roman"/>
                <a:cs typeface="Times New Roman"/>
              </a:rPr>
              <a:t>(</a:t>
            </a:r>
            <a:r>
              <a:rPr sz="1800" u="heavy" spc="-1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Times New Roman"/>
                <a:cs typeface="Times New Roman"/>
                <a:hlinkClick r:id="rId5"/>
              </a:rPr>
              <a:t>https://www.osha.gov/consultation</a:t>
            </a:r>
            <a:r>
              <a:rPr sz="1800" u="none" spc="-10" dirty="0">
                <a:solidFill>
                  <a:srgbClr val="333333"/>
                </a:solidFill>
                <a:latin typeface="Times New Roman"/>
                <a:cs typeface="Times New Roman"/>
              </a:rPr>
              <a:t>)</a:t>
            </a:r>
            <a:r>
              <a:rPr sz="1800" u="none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offers</a:t>
            </a:r>
            <a:r>
              <a:rPr sz="1800" u="none" spc="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free</a:t>
            </a:r>
            <a:r>
              <a:rPr sz="1800" u="none" spc="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and</a:t>
            </a:r>
            <a:r>
              <a:rPr sz="1800" u="none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spc="-10" dirty="0">
                <a:solidFill>
                  <a:srgbClr val="333333"/>
                </a:solidFill>
                <a:latin typeface="Times New Roman"/>
                <a:cs typeface="Times New Roman"/>
              </a:rPr>
              <a:t>confidential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advice</a:t>
            </a:r>
            <a:r>
              <a:rPr sz="1800" u="none" spc="-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to</a:t>
            </a:r>
            <a:r>
              <a:rPr sz="1800" u="none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small</a:t>
            </a:r>
            <a:r>
              <a:rPr sz="1800" u="none" spc="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and</a:t>
            </a:r>
            <a:r>
              <a:rPr sz="1800" u="none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spc="-20" dirty="0">
                <a:solidFill>
                  <a:srgbClr val="333333"/>
                </a:solidFill>
                <a:latin typeface="Times New Roman"/>
                <a:cs typeface="Times New Roman"/>
              </a:rPr>
              <a:t>medium-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sized</a:t>
            </a:r>
            <a:r>
              <a:rPr sz="1800" u="none" spc="4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businesses,</a:t>
            </a:r>
            <a:r>
              <a:rPr sz="1800" u="none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with</a:t>
            </a:r>
            <a:r>
              <a:rPr sz="1800" u="none" spc="-1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priority</a:t>
            </a:r>
            <a:r>
              <a:rPr sz="1800" u="none"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given</a:t>
            </a:r>
            <a:r>
              <a:rPr sz="1800" u="none" spc="-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to</a:t>
            </a:r>
            <a:r>
              <a:rPr sz="1800" u="none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high-</a:t>
            </a:r>
            <a:r>
              <a:rPr sz="1800" u="none" spc="-10" dirty="0">
                <a:solidFill>
                  <a:srgbClr val="333333"/>
                </a:solidFill>
                <a:latin typeface="Times New Roman"/>
                <a:cs typeface="Times New Roman"/>
              </a:rPr>
              <a:t>hazard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worksites.</a:t>
            </a:r>
            <a:r>
              <a:rPr sz="1800" u="none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For</a:t>
            </a:r>
            <a:r>
              <a:rPr sz="1800" u="none" spc="-5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more</a:t>
            </a:r>
            <a:r>
              <a:rPr sz="1800" u="none" spc="-2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information,</a:t>
            </a:r>
            <a:r>
              <a:rPr sz="1800" u="none" spc="-3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contact</a:t>
            </a:r>
            <a:r>
              <a:rPr sz="1800" u="none" spc="-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your</a:t>
            </a:r>
            <a:r>
              <a:rPr sz="1800" u="none" spc="-3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regional</a:t>
            </a:r>
            <a:r>
              <a:rPr sz="1800" u="none" spc="-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or</a:t>
            </a:r>
            <a:r>
              <a:rPr sz="1800" u="none" spc="-6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area</a:t>
            </a:r>
            <a:r>
              <a:rPr sz="1800" u="none" spc="-1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spc="-10" dirty="0">
                <a:solidFill>
                  <a:srgbClr val="333333"/>
                </a:solidFill>
                <a:latin typeface="Times New Roman"/>
                <a:cs typeface="Times New Roman"/>
              </a:rPr>
              <a:t>OSHA</a:t>
            </a:r>
            <a:r>
              <a:rPr sz="1800" u="none" spc="-10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spc="-10" dirty="0">
                <a:solidFill>
                  <a:srgbClr val="333333"/>
                </a:solidFill>
                <a:latin typeface="Times New Roman"/>
                <a:cs typeface="Times New Roman"/>
              </a:rPr>
              <a:t>office (</a:t>
            </a:r>
            <a:r>
              <a:rPr sz="1800" u="heavy" spc="-1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Times New Roman"/>
                <a:cs typeface="Times New Roman"/>
                <a:hlinkClick r:id="rId6"/>
              </a:rPr>
              <a:t>https://www.osha.gov/contactus/bystate</a:t>
            </a:r>
            <a:r>
              <a:rPr sz="1800" u="none" spc="-10" dirty="0">
                <a:solidFill>
                  <a:srgbClr val="333333"/>
                </a:solidFill>
                <a:latin typeface="Times New Roman"/>
                <a:cs typeface="Times New Roman"/>
              </a:rPr>
              <a:t>),</a:t>
            </a:r>
            <a:r>
              <a:rPr sz="1800" u="none" spc="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call</a:t>
            </a:r>
            <a:r>
              <a:rPr sz="1800" u="none" spc="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1-800-</a:t>
            </a:r>
            <a:r>
              <a:rPr sz="1800" u="none" spc="-10" dirty="0">
                <a:solidFill>
                  <a:srgbClr val="333333"/>
                </a:solidFill>
                <a:latin typeface="Times New Roman"/>
                <a:cs typeface="Times New Roman"/>
              </a:rPr>
              <a:t>321-</a:t>
            </a:r>
            <a:r>
              <a:rPr sz="1800" u="none" spc="-20" dirty="0">
                <a:solidFill>
                  <a:srgbClr val="333333"/>
                </a:solidFill>
                <a:latin typeface="Times New Roman"/>
                <a:cs typeface="Times New Roman"/>
              </a:rPr>
              <a:t>OSHA</a:t>
            </a:r>
            <a:r>
              <a:rPr sz="1800" u="none" spc="-16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(6742),</a:t>
            </a:r>
            <a:r>
              <a:rPr sz="1800" u="none" spc="-50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dirty="0">
                <a:solidFill>
                  <a:srgbClr val="333333"/>
                </a:solidFill>
                <a:latin typeface="Times New Roman"/>
                <a:cs typeface="Times New Roman"/>
              </a:rPr>
              <a:t>or</a:t>
            </a:r>
            <a:r>
              <a:rPr sz="1800" u="none" spc="25" dirty="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sz="1800" u="none" spc="-10" dirty="0">
                <a:solidFill>
                  <a:srgbClr val="333333"/>
                </a:solidFill>
                <a:latin typeface="Times New Roman"/>
                <a:cs typeface="Times New Roman"/>
              </a:rPr>
              <a:t>visit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800" u="heavy" spc="-10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Times New Roman"/>
                <a:cs typeface="Times New Roman"/>
                <a:hlinkClick r:id="rId7"/>
              </a:rPr>
              <a:t>https://www.osha.gov/</a:t>
            </a:r>
            <a:r>
              <a:rPr sz="1800" u="none" spc="-10" dirty="0">
                <a:solidFill>
                  <a:srgbClr val="333333"/>
                </a:solidFill>
                <a:latin typeface="Times New Roman"/>
                <a:cs typeface="Times New Roman"/>
              </a:rPr>
              <a:t>.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73</a:t>
            </a:fld>
            <a:endParaRPr spc="-25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  <a:p>
            <a:pPr marL="1905" algn="ctr">
              <a:lnSpc>
                <a:spcPct val="100000"/>
              </a:lnSpc>
              <a:spcBef>
                <a:spcPts val="40"/>
              </a:spcBef>
            </a:pPr>
            <a:r>
              <a:rPr sz="2000" dirty="0"/>
              <a:t>Focus</a:t>
            </a:r>
            <a:r>
              <a:rPr sz="2000" spc="-35" dirty="0"/>
              <a:t> </a:t>
            </a:r>
            <a:r>
              <a:rPr sz="2000" spc="-20" dirty="0"/>
              <a:t>Four</a:t>
            </a:r>
            <a:endParaRPr sz="200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74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1597660" y="2544571"/>
            <a:ext cx="588391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i="1" dirty="0">
                <a:latin typeface="Harlow Solid Italic"/>
                <a:cs typeface="Harlow Solid Italic"/>
              </a:rPr>
              <a:t>Any</a:t>
            </a:r>
            <a:r>
              <a:rPr sz="7200" i="1" spc="-45" dirty="0">
                <a:latin typeface="Harlow Solid Italic"/>
                <a:cs typeface="Harlow Solid Italic"/>
              </a:rPr>
              <a:t> </a:t>
            </a:r>
            <a:r>
              <a:rPr sz="7200" i="1" spc="-10" dirty="0">
                <a:latin typeface="Harlow Solid Italic"/>
                <a:cs typeface="Harlow Solid Italic"/>
              </a:rPr>
              <a:t>Questions?</a:t>
            </a:r>
            <a:endParaRPr sz="7200">
              <a:latin typeface="Harlow Solid Italic"/>
              <a:cs typeface="Harlow Solid Ital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21640" y="433998"/>
            <a:ext cx="8104505" cy="5447665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198755" algn="ctr">
              <a:lnSpc>
                <a:spcPct val="100000"/>
              </a:lnSpc>
              <a:spcBef>
                <a:spcPts val="785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R="473709" algn="ctr">
              <a:lnSpc>
                <a:spcPct val="100000"/>
              </a:lnSpc>
              <a:spcBef>
                <a:spcPts val="1255"/>
              </a:spcBef>
            </a:pPr>
            <a:r>
              <a:rPr sz="3600" b="1" dirty="0">
                <a:latin typeface="Franklin Gothic Heavy"/>
                <a:cs typeface="Franklin Gothic Heavy"/>
              </a:rPr>
              <a:t>Power</a:t>
            </a:r>
            <a:r>
              <a:rPr sz="3600" b="1" spc="-100" dirty="0">
                <a:latin typeface="Franklin Gothic Heavy"/>
                <a:cs typeface="Franklin Gothic Heavy"/>
              </a:rPr>
              <a:t> </a:t>
            </a:r>
            <a:r>
              <a:rPr sz="3600" b="1" dirty="0">
                <a:latin typeface="Franklin Gothic Heavy"/>
                <a:cs typeface="Franklin Gothic Heavy"/>
              </a:rPr>
              <a:t>Line</a:t>
            </a:r>
            <a:r>
              <a:rPr sz="3600" b="1" spc="-85" dirty="0">
                <a:latin typeface="Franklin Gothic Heavy"/>
                <a:cs typeface="Franklin Gothic Heavy"/>
              </a:rPr>
              <a:t> </a:t>
            </a:r>
            <a:r>
              <a:rPr sz="3600" b="1" spc="-10" dirty="0">
                <a:latin typeface="Franklin Gothic Heavy"/>
                <a:cs typeface="Franklin Gothic Heavy"/>
              </a:rPr>
              <a:t>Facts</a:t>
            </a:r>
            <a:endParaRPr sz="3600">
              <a:latin typeface="Franklin Gothic Heavy"/>
              <a:cs typeface="Franklin Gothic Heavy"/>
            </a:endParaRPr>
          </a:p>
          <a:p>
            <a:pPr marL="546100" marR="5080" indent="-533400">
              <a:lnSpc>
                <a:spcPct val="100000"/>
              </a:lnSpc>
              <a:spcBef>
                <a:spcPts val="1785"/>
              </a:spcBef>
              <a:buFont typeface="Arial"/>
              <a:buChar char="•"/>
              <a:tabLst>
                <a:tab pos="54610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Overhead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lines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are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typically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not</a:t>
            </a:r>
            <a:r>
              <a:rPr sz="2400" spc="-10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insulated.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covering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on </a:t>
            </a:r>
            <a:r>
              <a:rPr sz="2400" dirty="0">
                <a:latin typeface="Franklin Gothic Medium"/>
                <a:cs typeface="Franklin Gothic Medium"/>
              </a:rPr>
              <a:t>high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power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lines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is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generally</a:t>
            </a:r>
            <a:r>
              <a:rPr sz="2400" spc="-1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weather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protection,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not </a:t>
            </a:r>
            <a:r>
              <a:rPr sz="2400" spc="-10" dirty="0">
                <a:latin typeface="Franklin Gothic Medium"/>
                <a:cs typeface="Franklin Gothic Medium"/>
              </a:rPr>
              <a:t>insulation.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440"/>
              </a:spcBef>
              <a:buFont typeface="Arial"/>
              <a:buChar char="•"/>
            </a:pPr>
            <a:endParaRPr sz="2400">
              <a:latin typeface="Franklin Gothic Medium"/>
              <a:cs typeface="Franklin Gothic Medium"/>
            </a:endParaRPr>
          </a:p>
          <a:p>
            <a:pPr marL="545465" marR="520065" indent="-5334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545465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In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cranes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or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backhoe-</a:t>
            </a:r>
            <a:r>
              <a:rPr sz="2400" dirty="0">
                <a:latin typeface="Franklin Gothic Medium"/>
                <a:cs typeface="Franklin Gothic Medium"/>
              </a:rPr>
              <a:t>type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equipment,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operators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are </a:t>
            </a:r>
            <a:r>
              <a:rPr sz="2400" dirty="0">
                <a:latin typeface="Franklin Gothic Medium"/>
                <a:cs typeface="Franklin Gothic Medium"/>
              </a:rPr>
              <a:t>normally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safe</a:t>
            </a:r>
            <a:r>
              <a:rPr sz="2400" spc="-9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when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equipment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accidentally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touches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spc="-50" dirty="0">
                <a:latin typeface="Franklin Gothic Medium"/>
                <a:cs typeface="Franklin Gothic Medium"/>
              </a:rPr>
              <a:t>a </a:t>
            </a:r>
            <a:r>
              <a:rPr sz="2400" dirty="0">
                <a:latin typeface="Franklin Gothic Medium"/>
                <a:cs typeface="Franklin Gothic Medium"/>
              </a:rPr>
              <a:t>power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line…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if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they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stay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inside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their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equipment.</a:t>
            </a:r>
            <a:endParaRPr sz="2400">
              <a:latin typeface="Franklin Gothic Medium"/>
              <a:cs typeface="Franklin Gothic Medium"/>
            </a:endParaRPr>
          </a:p>
          <a:p>
            <a:pPr>
              <a:lnSpc>
                <a:spcPct val="100000"/>
              </a:lnSpc>
              <a:spcBef>
                <a:spcPts val="440"/>
              </a:spcBef>
              <a:buFont typeface="Arial"/>
              <a:buChar char="•"/>
            </a:pPr>
            <a:endParaRPr sz="2400">
              <a:latin typeface="Franklin Gothic Medium"/>
              <a:cs typeface="Franklin Gothic Medium"/>
            </a:endParaRPr>
          </a:p>
          <a:p>
            <a:pPr marL="546100" marR="292100" indent="-533400">
              <a:lnSpc>
                <a:spcPct val="100000"/>
              </a:lnSpc>
              <a:buFont typeface="Arial"/>
              <a:buChar char="•"/>
              <a:tabLst>
                <a:tab pos="54610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Workers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on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ground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who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come</a:t>
            </a:r>
            <a:r>
              <a:rPr sz="2400" spc="-7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in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contact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with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power </a:t>
            </a:r>
            <a:r>
              <a:rPr sz="2400" dirty="0">
                <a:latin typeface="Franklin Gothic Medium"/>
                <a:cs typeface="Franklin Gothic Medium"/>
              </a:rPr>
              <a:t>lines</a:t>
            </a:r>
            <a:r>
              <a:rPr sz="2400" spc="-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are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8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times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more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likely</a:t>
            </a:r>
            <a:r>
              <a:rPr sz="2400" spc="-2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to</a:t>
            </a:r>
            <a:r>
              <a:rPr sz="2400" spc="-6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be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killed</a:t>
            </a:r>
            <a:r>
              <a:rPr sz="2400" spc="-1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than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workers </a:t>
            </a:r>
            <a:r>
              <a:rPr sz="2400" dirty="0">
                <a:latin typeface="Franklin Gothic Medium"/>
                <a:cs typeface="Franklin Gothic Medium"/>
              </a:rPr>
              <a:t>inside</a:t>
            </a:r>
            <a:r>
              <a:rPr sz="2400" spc="-4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equipment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or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vehicles.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1702" y="-32511"/>
            <a:ext cx="5259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ELECTRICAL</a:t>
            </a:r>
            <a:r>
              <a:rPr spc="-185" dirty="0"/>
              <a:t> </a:t>
            </a:r>
            <a:r>
              <a:rPr spc="-10" dirty="0"/>
              <a:t>HAZARDS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8559" y="454152"/>
            <a:ext cx="1731263" cy="57607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861559" y="1182624"/>
            <a:ext cx="4282440" cy="4495800"/>
            <a:chOff x="4861559" y="1182624"/>
            <a:chExt cx="4282440" cy="4495800"/>
          </a:xfrm>
        </p:grpSpPr>
        <p:pic>
          <p:nvPicPr>
            <p:cNvPr id="5" name="object 5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559" y="1182624"/>
              <a:ext cx="4282439" cy="44957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487923" y="2095494"/>
              <a:ext cx="3307079" cy="2057400"/>
            </a:xfrm>
            <a:custGeom>
              <a:avLst/>
              <a:gdLst/>
              <a:ahLst/>
              <a:cxnLst/>
              <a:rect l="l" t="t" r="r" b="b"/>
              <a:pathLst>
                <a:path w="3307079" h="2057400">
                  <a:moveTo>
                    <a:pt x="0" y="342912"/>
                  </a:moveTo>
                  <a:lnTo>
                    <a:pt x="3130" y="296382"/>
                  </a:lnTo>
                  <a:lnTo>
                    <a:pt x="12249" y="251753"/>
                  </a:lnTo>
                  <a:lnTo>
                    <a:pt x="26948" y="209436"/>
                  </a:lnTo>
                  <a:lnTo>
                    <a:pt x="46818" y="169839"/>
                  </a:lnTo>
                  <a:lnTo>
                    <a:pt x="71451" y="133370"/>
                  </a:lnTo>
                  <a:lnTo>
                    <a:pt x="100437" y="100437"/>
                  </a:lnTo>
                  <a:lnTo>
                    <a:pt x="133370" y="71451"/>
                  </a:lnTo>
                  <a:lnTo>
                    <a:pt x="169839" y="46818"/>
                  </a:lnTo>
                  <a:lnTo>
                    <a:pt x="209436" y="26948"/>
                  </a:lnTo>
                  <a:lnTo>
                    <a:pt x="251753" y="12249"/>
                  </a:lnTo>
                  <a:lnTo>
                    <a:pt x="296382" y="3130"/>
                  </a:lnTo>
                  <a:lnTo>
                    <a:pt x="342912" y="0"/>
                  </a:lnTo>
                  <a:lnTo>
                    <a:pt x="2964167" y="0"/>
                  </a:lnTo>
                  <a:lnTo>
                    <a:pt x="3010697" y="3130"/>
                  </a:lnTo>
                  <a:lnTo>
                    <a:pt x="3055326" y="12249"/>
                  </a:lnTo>
                  <a:lnTo>
                    <a:pt x="3097643" y="26948"/>
                  </a:lnTo>
                  <a:lnTo>
                    <a:pt x="3137240" y="46818"/>
                  </a:lnTo>
                  <a:lnTo>
                    <a:pt x="3173709" y="71451"/>
                  </a:lnTo>
                  <a:lnTo>
                    <a:pt x="3206642" y="100437"/>
                  </a:lnTo>
                  <a:lnTo>
                    <a:pt x="3235628" y="133370"/>
                  </a:lnTo>
                  <a:lnTo>
                    <a:pt x="3260261" y="169839"/>
                  </a:lnTo>
                  <a:lnTo>
                    <a:pt x="3280131" y="209436"/>
                  </a:lnTo>
                  <a:lnTo>
                    <a:pt x="3294830" y="251753"/>
                  </a:lnTo>
                  <a:lnTo>
                    <a:pt x="3303949" y="296382"/>
                  </a:lnTo>
                  <a:lnTo>
                    <a:pt x="3307079" y="342912"/>
                  </a:lnTo>
                  <a:lnTo>
                    <a:pt x="3307079" y="1714499"/>
                  </a:lnTo>
                  <a:lnTo>
                    <a:pt x="3303949" y="1761030"/>
                  </a:lnTo>
                  <a:lnTo>
                    <a:pt x="3294830" y="1805657"/>
                  </a:lnTo>
                  <a:lnTo>
                    <a:pt x="3280131" y="1847973"/>
                  </a:lnTo>
                  <a:lnTo>
                    <a:pt x="3260261" y="1887569"/>
                  </a:lnTo>
                  <a:lnTo>
                    <a:pt x="3235628" y="1924037"/>
                  </a:lnTo>
                  <a:lnTo>
                    <a:pt x="3206642" y="1956968"/>
                  </a:lnTo>
                  <a:lnTo>
                    <a:pt x="3173709" y="1985953"/>
                  </a:lnTo>
                  <a:lnTo>
                    <a:pt x="3137240" y="2010584"/>
                  </a:lnTo>
                  <a:lnTo>
                    <a:pt x="3097643" y="2030453"/>
                  </a:lnTo>
                  <a:lnTo>
                    <a:pt x="3055326" y="2045151"/>
                  </a:lnTo>
                  <a:lnTo>
                    <a:pt x="3010697" y="2054269"/>
                  </a:lnTo>
                  <a:lnTo>
                    <a:pt x="2964167" y="2057399"/>
                  </a:lnTo>
                  <a:lnTo>
                    <a:pt x="342912" y="2057399"/>
                  </a:lnTo>
                  <a:lnTo>
                    <a:pt x="296382" y="2054269"/>
                  </a:lnTo>
                  <a:lnTo>
                    <a:pt x="251753" y="2045151"/>
                  </a:lnTo>
                  <a:lnTo>
                    <a:pt x="209436" y="2030453"/>
                  </a:lnTo>
                  <a:lnTo>
                    <a:pt x="169839" y="2010584"/>
                  </a:lnTo>
                  <a:lnTo>
                    <a:pt x="133370" y="1985953"/>
                  </a:lnTo>
                  <a:lnTo>
                    <a:pt x="100437" y="1956968"/>
                  </a:lnTo>
                  <a:lnTo>
                    <a:pt x="71451" y="1924037"/>
                  </a:lnTo>
                  <a:lnTo>
                    <a:pt x="46818" y="1887569"/>
                  </a:lnTo>
                  <a:lnTo>
                    <a:pt x="26948" y="1847973"/>
                  </a:lnTo>
                  <a:lnTo>
                    <a:pt x="12249" y="1805657"/>
                  </a:lnTo>
                  <a:lnTo>
                    <a:pt x="3130" y="1761030"/>
                  </a:lnTo>
                  <a:lnTo>
                    <a:pt x="0" y="1714499"/>
                  </a:lnTo>
                  <a:lnTo>
                    <a:pt x="0" y="342912"/>
                  </a:lnTo>
                  <a:close/>
                </a:path>
              </a:pathLst>
            </a:custGeom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31140" y="356928"/>
            <a:ext cx="5046980" cy="5923915"/>
          </a:xfrm>
          <a:prstGeom prst="rect">
            <a:avLst/>
          </a:prstGeom>
        </p:spPr>
        <p:txBody>
          <a:bodyPr vert="horz" wrap="square" lIns="0" tIns="17653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390"/>
              </a:spcBef>
            </a:pPr>
            <a:r>
              <a:rPr sz="2000" b="1" dirty="0">
                <a:latin typeface="Arial"/>
                <a:cs typeface="Arial"/>
              </a:rPr>
              <a:t>Focus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Four</a:t>
            </a:r>
            <a:endParaRPr sz="2000">
              <a:latin typeface="Arial"/>
              <a:cs typeface="Arial"/>
            </a:endParaRPr>
          </a:p>
          <a:p>
            <a:pPr marL="12700" marR="674370">
              <a:lnSpc>
                <a:spcPct val="100000"/>
              </a:lnSpc>
              <a:spcBef>
                <a:spcPts val="2080"/>
              </a:spcBef>
            </a:pPr>
            <a:r>
              <a:rPr sz="3200" b="1" dirty="0">
                <a:latin typeface="Franklin Gothic Heavy"/>
                <a:cs typeface="Franklin Gothic Heavy"/>
              </a:rPr>
              <a:t>Working</a:t>
            </a:r>
            <a:r>
              <a:rPr sz="3200" b="1" spc="-155" dirty="0">
                <a:latin typeface="Franklin Gothic Heavy"/>
                <a:cs typeface="Franklin Gothic Heavy"/>
              </a:rPr>
              <a:t> </a:t>
            </a:r>
            <a:r>
              <a:rPr sz="3200" b="1" dirty="0">
                <a:latin typeface="Franklin Gothic Heavy"/>
                <a:cs typeface="Franklin Gothic Heavy"/>
              </a:rPr>
              <a:t>Safely</a:t>
            </a:r>
            <a:r>
              <a:rPr sz="3200" b="1" spc="-160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Around </a:t>
            </a:r>
            <a:r>
              <a:rPr sz="3200" b="1" dirty="0">
                <a:latin typeface="Franklin Gothic Heavy"/>
                <a:cs typeface="Franklin Gothic Heavy"/>
              </a:rPr>
              <a:t>Overhead</a:t>
            </a:r>
            <a:r>
              <a:rPr sz="3200" b="1" spc="-185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Power</a:t>
            </a:r>
            <a:r>
              <a:rPr sz="3200" b="1" spc="-175" dirty="0">
                <a:latin typeface="Franklin Gothic Heavy"/>
                <a:cs typeface="Franklin Gothic Heavy"/>
              </a:rPr>
              <a:t> </a:t>
            </a:r>
            <a:r>
              <a:rPr sz="3200" b="1" spc="-10" dirty="0">
                <a:latin typeface="Franklin Gothic Heavy"/>
                <a:cs typeface="Franklin Gothic Heavy"/>
              </a:rPr>
              <a:t>Lines</a:t>
            </a:r>
            <a:endParaRPr sz="3200">
              <a:latin typeface="Franklin Gothic Heavy"/>
              <a:cs typeface="Franklin Gothic Heavy"/>
            </a:endParaRPr>
          </a:p>
          <a:p>
            <a:pPr marL="344170" marR="1843405" indent="-344170" algn="r">
              <a:lnSpc>
                <a:spcPts val="2685"/>
              </a:lnSpc>
              <a:spcBef>
                <a:spcPts val="3115"/>
              </a:spcBef>
              <a:buFont typeface="Arial"/>
              <a:buChar char="•"/>
              <a:tabLst>
                <a:tab pos="3441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Locate</a:t>
            </a:r>
            <a:r>
              <a:rPr sz="2400" spc="-13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overhead</a:t>
            </a:r>
            <a:r>
              <a:rPr sz="2400" spc="-100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lines</a:t>
            </a:r>
            <a:endParaRPr sz="2400">
              <a:latin typeface="Franklin Gothic Medium"/>
              <a:cs typeface="Franklin Gothic Medium"/>
            </a:endParaRPr>
          </a:p>
          <a:p>
            <a:pPr marR="1783714" algn="r">
              <a:lnSpc>
                <a:spcPts val="2805"/>
              </a:lnSpc>
            </a:pPr>
            <a:r>
              <a:rPr sz="2500" i="1" spc="-50" dirty="0">
                <a:latin typeface="Franklin Gothic Medium"/>
                <a:cs typeface="Franklin Gothic Medium"/>
              </a:rPr>
              <a:t>before</a:t>
            </a:r>
            <a:r>
              <a:rPr sz="2500" i="1" spc="-11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starting</a:t>
            </a:r>
            <a:r>
              <a:rPr sz="2400" spc="1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the</a:t>
            </a:r>
            <a:r>
              <a:rPr sz="2400" spc="-1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job</a:t>
            </a:r>
            <a:endParaRPr sz="2400">
              <a:latin typeface="Franklin Gothic Medium"/>
              <a:cs typeface="Franklin Gothic Medium"/>
            </a:endParaRPr>
          </a:p>
          <a:p>
            <a:pPr marL="356870" marR="1202690" indent="-344805">
              <a:lnSpc>
                <a:spcPct val="100000"/>
              </a:lnSpc>
              <a:spcBef>
                <a:spcPts val="2555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Keep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at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least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10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feet</a:t>
            </a:r>
            <a:r>
              <a:rPr sz="2400" spc="-40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away </a:t>
            </a:r>
            <a:r>
              <a:rPr sz="2400" dirty="0">
                <a:latin typeface="Franklin Gothic Medium"/>
                <a:cs typeface="Franklin Gothic Medium"/>
              </a:rPr>
              <a:t>from</a:t>
            </a:r>
            <a:r>
              <a:rPr sz="2400" spc="-1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50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kV</a:t>
            </a:r>
            <a:r>
              <a:rPr sz="2400" spc="-1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or</a:t>
            </a:r>
            <a:r>
              <a:rPr sz="2400" spc="-35" dirty="0">
                <a:latin typeface="Franklin Gothic Medium"/>
                <a:cs typeface="Franklin Gothic Medium"/>
              </a:rPr>
              <a:t> </a:t>
            </a:r>
            <a:r>
              <a:rPr sz="2400" spc="-20" dirty="0">
                <a:latin typeface="Franklin Gothic Medium"/>
                <a:cs typeface="Franklin Gothic Medium"/>
              </a:rPr>
              <a:t>less</a:t>
            </a:r>
            <a:endParaRPr sz="2400">
              <a:latin typeface="Franklin Gothic Medium"/>
              <a:cs typeface="Franklin Gothic Medium"/>
            </a:endParaRPr>
          </a:p>
          <a:p>
            <a:pPr marL="356870" marR="879475" indent="-344805">
              <a:lnSpc>
                <a:spcPct val="100000"/>
              </a:lnSpc>
              <a:spcBef>
                <a:spcPts val="2550"/>
              </a:spcBef>
              <a:buFont typeface="Arial"/>
              <a:buChar char="•"/>
              <a:tabLst>
                <a:tab pos="356870" algn="l"/>
              </a:tabLst>
            </a:pPr>
            <a:r>
              <a:rPr sz="2400" dirty="0">
                <a:latin typeface="Franklin Gothic Medium"/>
                <a:cs typeface="Franklin Gothic Medium"/>
              </a:rPr>
              <a:t>Always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assume</a:t>
            </a:r>
            <a:r>
              <a:rPr sz="2400" spc="-9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that</a:t>
            </a:r>
            <a:r>
              <a:rPr sz="2400" spc="-8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lines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are </a:t>
            </a:r>
            <a:r>
              <a:rPr sz="2400" spc="-10" dirty="0">
                <a:latin typeface="Franklin Gothic Medium"/>
                <a:cs typeface="Franklin Gothic Medium"/>
              </a:rPr>
              <a:t>energized</a:t>
            </a:r>
            <a:endParaRPr sz="2400">
              <a:latin typeface="Franklin Gothic Medium"/>
              <a:cs typeface="Franklin Gothic Medium"/>
            </a:endParaRPr>
          </a:p>
          <a:p>
            <a:pPr marL="356870" marR="713105" indent="-344805">
              <a:lnSpc>
                <a:spcPts val="2590"/>
              </a:lnSpc>
              <a:spcBef>
                <a:spcPts val="2615"/>
              </a:spcBef>
              <a:buFont typeface="Arial"/>
              <a:buChar char="•"/>
              <a:tabLst>
                <a:tab pos="356870" algn="l"/>
              </a:tabLst>
            </a:pPr>
            <a:r>
              <a:rPr sz="2400" spc="-25" dirty="0">
                <a:latin typeface="Franklin Gothic Medium"/>
                <a:cs typeface="Franklin Gothic Medium"/>
              </a:rPr>
              <a:t>De-</a:t>
            </a:r>
            <a:r>
              <a:rPr sz="2400" dirty="0">
                <a:latin typeface="Franklin Gothic Medium"/>
                <a:cs typeface="Franklin Gothic Medium"/>
              </a:rPr>
              <a:t>energize</a:t>
            </a:r>
            <a:r>
              <a:rPr sz="2400" spc="-2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and</a:t>
            </a:r>
            <a:r>
              <a:rPr sz="2400" spc="-70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ground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10" dirty="0">
                <a:latin typeface="Franklin Gothic Medium"/>
                <a:cs typeface="Franklin Gothic Medium"/>
              </a:rPr>
              <a:t>power </a:t>
            </a:r>
            <a:r>
              <a:rPr sz="2400" dirty="0">
                <a:latin typeface="Franklin Gothic Medium"/>
                <a:cs typeface="Franklin Gothic Medium"/>
              </a:rPr>
              <a:t>lines</a:t>
            </a:r>
            <a:r>
              <a:rPr sz="2400" spc="-5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when</a:t>
            </a:r>
            <a:r>
              <a:rPr sz="2400" spc="-6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working</a:t>
            </a:r>
            <a:r>
              <a:rPr sz="2400" spc="-85" dirty="0">
                <a:latin typeface="Franklin Gothic Medium"/>
                <a:cs typeface="Franklin Gothic Medium"/>
              </a:rPr>
              <a:t> </a:t>
            </a:r>
            <a:r>
              <a:rPr sz="2400" dirty="0">
                <a:latin typeface="Franklin Gothic Medium"/>
                <a:cs typeface="Franklin Gothic Medium"/>
              </a:rPr>
              <a:t>within</a:t>
            </a:r>
            <a:r>
              <a:rPr sz="2400" spc="-50" dirty="0">
                <a:latin typeface="Franklin Gothic Medium"/>
                <a:cs typeface="Franklin Gothic Medium"/>
              </a:rPr>
              <a:t> </a:t>
            </a:r>
            <a:r>
              <a:rPr sz="2400" spc="-25" dirty="0">
                <a:latin typeface="Franklin Gothic Medium"/>
                <a:cs typeface="Franklin Gothic Medium"/>
              </a:rPr>
              <a:t>10’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39"/>
              </a:lnSpc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99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Words>3920</Words>
  <Application>Microsoft Office PowerPoint</Application>
  <PresentationFormat>On-screen Show (4:3)</PresentationFormat>
  <Paragraphs>540</Paragraphs>
  <Slides>74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5" baseType="lpstr">
      <vt:lpstr>Office Theme</vt:lpstr>
      <vt:lpstr>Electrical Hazards</vt:lpstr>
      <vt:lpstr>ELECTRICAL HAZARDS Focus Four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 Focus Four</vt:lpstr>
      <vt:lpstr>ELECTRICAL HAZARDS</vt:lpstr>
      <vt:lpstr>Recognize Any Hazard(s)?</vt:lpstr>
      <vt:lpstr>Yes</vt:lpstr>
      <vt:lpstr>ELECTRICAL HAZARDS Focus Four</vt:lpstr>
      <vt:lpstr>ELECTRICAL HAZARDS</vt:lpstr>
      <vt:lpstr>ELECTRICAL HAZARDS Focus Four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 Focus Four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</vt:lpstr>
      <vt:lpstr>ELECTRICAL HAZARDS Focus Four</vt:lpstr>
    </vt:vector>
  </TitlesOfParts>
  <Company>OSHA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Recognize Any Hazard(s)?</dc:title>
  <dc:creator>DMichalski</dc:creator>
  <cp:lastModifiedBy>Amanda Smith</cp:lastModifiedBy>
  <cp:revision>2</cp:revision>
  <dcterms:created xsi:type="dcterms:W3CDTF">2025-01-06T23:15:43Z</dcterms:created>
  <dcterms:modified xsi:type="dcterms:W3CDTF">2025-04-14T14:25:18Z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0x0101008A380C5B018611448A272E60A708E73D</vt:lpwstr>
  </property>
  <property fmtid="{D5CDD505-2E9C-101B-9397-08002B2CF9AE}" pid="3" name="Created">
    <vt:filetime>2024-02-22T00:00:00Z</vt:filetime>
  </property>
  <property fmtid="{D5CDD505-2E9C-101B-9397-08002B2CF9AE}" pid="4" name="Creator">
    <vt:lpwstr>Acrobat PDFMaker 23 for PowerPoint</vt:lpwstr>
  </property>
  <property fmtid="{D5CDD505-2E9C-101B-9397-08002B2CF9AE}" pid="5" name="LastSaved">
    <vt:filetime>2025-01-06T00:00:00Z</vt:filetime>
  </property>
  <property fmtid="{D5CDD505-2E9C-101B-9397-08002B2CF9AE}" pid="6" name="Producer">
    <vt:lpwstr>Adobe PDF Library 23.8.53</vt:lpwstr>
  </property>
</Properties>
</file>