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sldIdLst>
    <p:sldId id="453" r:id="rId5"/>
    <p:sldId id="461" r:id="rId6"/>
    <p:sldId id="387" r:id="rId7"/>
    <p:sldId id="394" r:id="rId8"/>
    <p:sldId id="382" r:id="rId9"/>
    <p:sldId id="396" r:id="rId10"/>
    <p:sldId id="325" r:id="rId11"/>
    <p:sldId id="395" r:id="rId12"/>
    <p:sldId id="399" r:id="rId13"/>
    <p:sldId id="398" r:id="rId14"/>
    <p:sldId id="393" r:id="rId15"/>
    <p:sldId id="392" r:id="rId16"/>
    <p:sldId id="397" r:id="rId17"/>
    <p:sldId id="400" r:id="rId18"/>
    <p:sldId id="415" r:id="rId19"/>
    <p:sldId id="414" r:id="rId20"/>
    <p:sldId id="413" r:id="rId21"/>
    <p:sldId id="465" r:id="rId22"/>
    <p:sldId id="469" r:id="rId23"/>
    <p:sldId id="467" r:id="rId24"/>
    <p:sldId id="410" r:id="rId25"/>
    <p:sldId id="411" r:id="rId26"/>
    <p:sldId id="409" r:id="rId27"/>
    <p:sldId id="419" r:id="rId28"/>
    <p:sldId id="418" r:id="rId29"/>
    <p:sldId id="408" r:id="rId30"/>
    <p:sldId id="417" r:id="rId31"/>
    <p:sldId id="416" r:id="rId32"/>
    <p:sldId id="421" r:id="rId33"/>
    <p:sldId id="420" r:id="rId34"/>
    <p:sldId id="407" r:id="rId35"/>
    <p:sldId id="406" r:id="rId36"/>
    <p:sldId id="405" r:id="rId37"/>
    <p:sldId id="404" r:id="rId38"/>
    <p:sldId id="403" r:id="rId39"/>
    <p:sldId id="462" r:id="rId40"/>
    <p:sldId id="463" r:id="rId41"/>
    <p:sldId id="425" r:id="rId42"/>
    <p:sldId id="424" r:id="rId43"/>
    <p:sldId id="423" r:id="rId44"/>
    <p:sldId id="422" r:id="rId45"/>
    <p:sldId id="426" r:id="rId46"/>
    <p:sldId id="401" r:id="rId47"/>
    <p:sldId id="427" r:id="rId48"/>
    <p:sldId id="46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D6E9A083-F5B8-4CF5-BA65-4F75E8F4D82D}"/>
    <pc:docChg chg="modSld">
      <pc:chgData name="David Smarte" userId="17acdff8-7be5-4501-9287-bde18e62603c" providerId="ADAL" clId="{D6E9A083-F5B8-4CF5-BA65-4F75E8F4D82D}" dt="2025-03-11T12:28:34.625" v="5" actId="20577"/>
      <pc:docMkLst>
        <pc:docMk/>
      </pc:docMkLst>
      <pc:sldChg chg="modSp mod">
        <pc:chgData name="David Smarte" userId="17acdff8-7be5-4501-9287-bde18e62603c" providerId="ADAL" clId="{D6E9A083-F5B8-4CF5-BA65-4F75E8F4D82D}" dt="2025-03-11T12:28:34.625" v="5" actId="20577"/>
        <pc:sldMkLst>
          <pc:docMk/>
          <pc:sldMk cId="3258386292" sldId="427"/>
        </pc:sldMkLst>
        <pc:spChg chg="mod">
          <ac:chgData name="David Smarte" userId="17acdff8-7be5-4501-9287-bde18e62603c" providerId="ADAL" clId="{D6E9A083-F5B8-4CF5-BA65-4F75E8F4D82D}" dt="2025-03-11T12:28:34.625" v="5" actId="20577"/>
          <ac:spMkLst>
            <pc:docMk/>
            <pc:sldMk cId="3258386292" sldId="427"/>
            <ac:spMk id="6" creationId="{15381092-FA53-44D4-8F1B-DB25793E7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711787885921407E-2"/>
          <c:y val="7.2609289129331725E-3"/>
          <c:w val="0.95652838887581071"/>
          <c:h val="0.92012978195773509"/>
        </c:manualLayout>
      </c:layout>
      <c:pie3DChart>
        <c:varyColors val="1"/>
        <c:ser>
          <c:idx val="0"/>
          <c:order val="0"/>
          <c:tx>
            <c:strRef>
              <c:f>Sheet1!$B$1</c:f>
              <c:strCache>
                <c:ptCount val="1"/>
                <c:pt idx="0">
                  <c:v>Sales</c:v>
                </c:pt>
              </c:strCache>
            </c:strRef>
          </c:tx>
          <c:dPt>
            <c:idx val="0"/>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6-49CB-4E6A-B8E8-E8FD41F95C9F}"/>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9CB-4E6A-B8E8-E8FD41F95C9F}"/>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9CB-4E6A-B8E8-E8FD41F95C9F}"/>
              </c:ext>
            </c:extLst>
          </c:dPt>
          <c:dPt>
            <c:idx val="3"/>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49CB-4E6A-B8E8-E8FD41F95C9F}"/>
              </c:ext>
            </c:extLst>
          </c:dPt>
          <c:dPt>
            <c:idx val="4"/>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9CB-4E6A-B8E8-E8FD41F95C9F}"/>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9</c:v>
                </c:pt>
                <c:pt idx="1">
                  <c:v>36</c:v>
                </c:pt>
                <c:pt idx="2">
                  <c:v>11</c:v>
                </c:pt>
                <c:pt idx="3">
                  <c:v>9</c:v>
                </c:pt>
                <c:pt idx="4">
                  <c:v>35</c:v>
                </c:pt>
              </c:numCache>
            </c:numRef>
          </c:val>
          <c:extLst>
            <c:ext xmlns:c16="http://schemas.microsoft.com/office/drawing/2014/chart" uri="{C3380CC4-5D6E-409C-BE32-E72D297353CC}">
              <c16:uniqueId val="{00000000-49CB-4E6A-B8E8-E8FD41F95C9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1F20E-48D1-4CF4-8174-BC61DA4279D1}" type="doc">
      <dgm:prSet loTypeId="urn:microsoft.com/office/officeart/2005/8/layout/pyramid3" loCatId="pyramid" qsTypeId="urn:microsoft.com/office/officeart/2005/8/quickstyle/simple1" qsCatId="simple" csTypeId="urn:microsoft.com/office/officeart/2005/8/colors/accent1_2" csCatId="accent1" phldr="1"/>
      <dgm:spPr/>
    </dgm:pt>
    <dgm:pt modelId="{F4DFF7E5-1401-494F-B378-64F2B10A481D}">
      <dgm:prSet phldrT="[Text]" custT="1"/>
      <dgm:spPr>
        <a:solidFill>
          <a:srgbClr val="92D050"/>
        </a:solidFill>
      </dgm:spPr>
      <dgm:t>
        <a:bodyPr/>
        <a:lstStyle/>
        <a:p>
          <a:endParaRPr lang="en-US" sz="2400" b="1"/>
        </a:p>
      </dgm:t>
    </dgm:pt>
    <dgm:pt modelId="{4B37F1E9-17FE-4C3A-80DA-B1BA9C550082}" type="parTrans" cxnId="{DB168011-0761-4C0B-AD68-CB100EC0BCE4}">
      <dgm:prSet/>
      <dgm:spPr/>
      <dgm:t>
        <a:bodyPr/>
        <a:lstStyle/>
        <a:p>
          <a:endParaRPr lang="en-US"/>
        </a:p>
      </dgm:t>
    </dgm:pt>
    <dgm:pt modelId="{E891B498-211B-462D-B890-8BBD32797D89}" type="sibTrans" cxnId="{DB168011-0761-4C0B-AD68-CB100EC0BCE4}">
      <dgm:prSet/>
      <dgm:spPr/>
      <dgm:t>
        <a:bodyPr/>
        <a:lstStyle/>
        <a:p>
          <a:endParaRPr lang="en-US"/>
        </a:p>
      </dgm:t>
    </dgm:pt>
    <dgm:pt modelId="{0DCE3B73-D8E9-43C7-94FE-1A5339879979}">
      <dgm:prSet phldrT="[Text]" custT="1"/>
      <dgm:spPr>
        <a:solidFill>
          <a:srgbClr val="FFCC00"/>
        </a:solidFill>
      </dgm:spPr>
      <dgm:t>
        <a:bodyPr/>
        <a:lstStyle/>
        <a:p>
          <a:endParaRPr lang="en-US" sz="2400" b="1"/>
        </a:p>
      </dgm:t>
    </dgm:pt>
    <dgm:pt modelId="{7986F2E4-C6A7-441D-844C-60767EA7BF8C}" type="parTrans" cxnId="{7B74ED58-9E1B-45E6-AA37-35EAE30E13C2}">
      <dgm:prSet/>
      <dgm:spPr/>
      <dgm:t>
        <a:bodyPr/>
        <a:lstStyle/>
        <a:p>
          <a:endParaRPr lang="en-US"/>
        </a:p>
      </dgm:t>
    </dgm:pt>
    <dgm:pt modelId="{B3036634-E001-4D67-9079-2306C74E4070}" type="sibTrans" cxnId="{7B74ED58-9E1B-45E6-AA37-35EAE30E13C2}">
      <dgm:prSet/>
      <dgm:spPr/>
      <dgm:t>
        <a:bodyPr/>
        <a:lstStyle/>
        <a:p>
          <a:endParaRPr lang="en-US"/>
        </a:p>
      </dgm:t>
    </dgm:pt>
    <dgm:pt modelId="{63E2BC12-89C8-4FBE-8468-488D54A56319}">
      <dgm:prSet phldrT="[Text]" custT="1"/>
      <dgm:spPr>
        <a:solidFill>
          <a:srgbClr val="FF9933"/>
        </a:solidFill>
      </dgm:spPr>
      <dgm:t>
        <a:bodyPr/>
        <a:lstStyle/>
        <a:p>
          <a:endParaRPr lang="en-US" sz="2000" b="1"/>
        </a:p>
      </dgm:t>
    </dgm:pt>
    <dgm:pt modelId="{A27C1912-A38E-42BE-973F-0339E3E61F79}" type="parTrans" cxnId="{57782E9F-DA2A-45F7-8007-DF180D98D05E}">
      <dgm:prSet/>
      <dgm:spPr/>
      <dgm:t>
        <a:bodyPr/>
        <a:lstStyle/>
        <a:p>
          <a:endParaRPr lang="en-US"/>
        </a:p>
      </dgm:t>
    </dgm:pt>
    <dgm:pt modelId="{B52173D3-17D6-4181-B225-9A9AF43368CD}" type="sibTrans" cxnId="{57782E9F-DA2A-45F7-8007-DF180D98D05E}">
      <dgm:prSet/>
      <dgm:spPr/>
      <dgm:t>
        <a:bodyPr/>
        <a:lstStyle/>
        <a:p>
          <a:endParaRPr lang="en-US"/>
        </a:p>
      </dgm:t>
    </dgm:pt>
    <dgm:pt modelId="{8B782D78-12D7-4830-ABCB-357482231AA5}">
      <dgm:prSet phldrT="[Text]" custT="1"/>
      <dgm:spPr>
        <a:solidFill>
          <a:srgbClr val="FF0000"/>
        </a:solidFill>
      </dgm:spPr>
      <dgm:t>
        <a:bodyPr/>
        <a:lstStyle/>
        <a:p>
          <a:endParaRPr lang="en-US" sz="2400" b="1"/>
        </a:p>
      </dgm:t>
    </dgm:pt>
    <dgm:pt modelId="{B0A9CB0B-7B64-40A5-A3C1-7D569C3B1643}" type="parTrans" cxnId="{2D02042E-533F-45F3-BAC1-5A7444BA447E}">
      <dgm:prSet/>
      <dgm:spPr/>
      <dgm:t>
        <a:bodyPr/>
        <a:lstStyle/>
        <a:p>
          <a:endParaRPr lang="en-US"/>
        </a:p>
      </dgm:t>
    </dgm:pt>
    <dgm:pt modelId="{543CB48E-1778-424F-8EDE-2DE48A2C6DE0}" type="sibTrans" cxnId="{2D02042E-533F-45F3-BAC1-5A7444BA447E}">
      <dgm:prSet/>
      <dgm:spPr/>
      <dgm:t>
        <a:bodyPr/>
        <a:lstStyle/>
        <a:p>
          <a:endParaRPr lang="en-US"/>
        </a:p>
      </dgm:t>
    </dgm:pt>
    <dgm:pt modelId="{CA69DF55-7222-4E62-8AF2-8D172FB26088}">
      <dgm:prSet phldrT="[Text]" custT="1"/>
      <dgm:spPr>
        <a:solidFill>
          <a:srgbClr val="00B050"/>
        </a:solidFill>
      </dgm:spPr>
      <dgm:t>
        <a:bodyPr/>
        <a:lstStyle/>
        <a:p>
          <a:endParaRPr lang="en-US" sz="2400" b="1"/>
        </a:p>
      </dgm:t>
    </dgm:pt>
    <dgm:pt modelId="{5051920C-9257-4C31-BBDD-F5CA4B03CF07}" type="sibTrans" cxnId="{525EC2FE-FEAC-4F2C-8B34-2FE5A38AC831}">
      <dgm:prSet/>
      <dgm:spPr/>
      <dgm:t>
        <a:bodyPr/>
        <a:lstStyle/>
        <a:p>
          <a:endParaRPr lang="en-US"/>
        </a:p>
      </dgm:t>
    </dgm:pt>
    <dgm:pt modelId="{363C564B-41F7-492F-87FB-2A5CC96D9F26}" type="parTrans" cxnId="{525EC2FE-FEAC-4F2C-8B34-2FE5A38AC831}">
      <dgm:prSet/>
      <dgm:spPr/>
      <dgm:t>
        <a:bodyPr/>
        <a:lstStyle/>
        <a:p>
          <a:endParaRPr lang="en-US"/>
        </a:p>
      </dgm:t>
    </dgm:pt>
    <dgm:pt modelId="{C35E75EA-42AB-476B-9AF6-7ED5292D9EEE}" type="pres">
      <dgm:prSet presAssocID="{30A1F20E-48D1-4CF4-8174-BC61DA4279D1}" presName="Name0" presStyleCnt="0">
        <dgm:presLayoutVars>
          <dgm:dir/>
          <dgm:animLvl val="lvl"/>
          <dgm:resizeHandles val="exact"/>
        </dgm:presLayoutVars>
      </dgm:prSet>
      <dgm:spPr/>
    </dgm:pt>
    <dgm:pt modelId="{3BF8FF6A-C8E7-4688-A08F-15EA3FDA6721}" type="pres">
      <dgm:prSet presAssocID="{CA69DF55-7222-4E62-8AF2-8D172FB26088}" presName="Name8" presStyleCnt="0"/>
      <dgm:spPr/>
    </dgm:pt>
    <dgm:pt modelId="{FD023D93-1D4E-43F1-8D47-B22FD6A203DD}" type="pres">
      <dgm:prSet presAssocID="{CA69DF55-7222-4E62-8AF2-8D172FB26088}" presName="level" presStyleLbl="node1" presStyleIdx="0" presStyleCnt="5">
        <dgm:presLayoutVars>
          <dgm:chMax val="1"/>
          <dgm:bulletEnabled val="1"/>
        </dgm:presLayoutVars>
      </dgm:prSet>
      <dgm:spPr/>
    </dgm:pt>
    <dgm:pt modelId="{D7EDE455-9C60-4DC9-9EA9-4C2FD3018B4F}" type="pres">
      <dgm:prSet presAssocID="{CA69DF55-7222-4E62-8AF2-8D172FB26088}" presName="levelTx" presStyleLbl="revTx" presStyleIdx="0" presStyleCnt="0">
        <dgm:presLayoutVars>
          <dgm:chMax val="1"/>
          <dgm:bulletEnabled val="1"/>
        </dgm:presLayoutVars>
      </dgm:prSet>
      <dgm:spPr/>
    </dgm:pt>
    <dgm:pt modelId="{50C62E64-F857-41C5-9BCF-8DDAA7F45F9E}" type="pres">
      <dgm:prSet presAssocID="{F4DFF7E5-1401-494F-B378-64F2B10A481D}" presName="Name8" presStyleCnt="0"/>
      <dgm:spPr/>
    </dgm:pt>
    <dgm:pt modelId="{C32E5C94-0F7C-45F6-9E63-035E42C59AB1}" type="pres">
      <dgm:prSet presAssocID="{F4DFF7E5-1401-494F-B378-64F2B10A481D}" presName="level" presStyleLbl="node1" presStyleIdx="1" presStyleCnt="5">
        <dgm:presLayoutVars>
          <dgm:chMax val="1"/>
          <dgm:bulletEnabled val="1"/>
        </dgm:presLayoutVars>
      </dgm:prSet>
      <dgm:spPr/>
    </dgm:pt>
    <dgm:pt modelId="{FF1F058C-F462-40CF-A12D-18B608CDE184}" type="pres">
      <dgm:prSet presAssocID="{F4DFF7E5-1401-494F-B378-64F2B10A481D}" presName="levelTx" presStyleLbl="revTx" presStyleIdx="0" presStyleCnt="0">
        <dgm:presLayoutVars>
          <dgm:chMax val="1"/>
          <dgm:bulletEnabled val="1"/>
        </dgm:presLayoutVars>
      </dgm:prSet>
      <dgm:spPr/>
    </dgm:pt>
    <dgm:pt modelId="{79D090BF-5BFB-4A0D-BDB6-930C41B37B27}" type="pres">
      <dgm:prSet presAssocID="{0DCE3B73-D8E9-43C7-94FE-1A5339879979}" presName="Name8" presStyleCnt="0"/>
      <dgm:spPr/>
    </dgm:pt>
    <dgm:pt modelId="{0DB18B50-1DD9-4C30-AAEB-AC0625E23552}" type="pres">
      <dgm:prSet presAssocID="{0DCE3B73-D8E9-43C7-94FE-1A5339879979}" presName="level" presStyleLbl="node1" presStyleIdx="2" presStyleCnt="5">
        <dgm:presLayoutVars>
          <dgm:chMax val="1"/>
          <dgm:bulletEnabled val="1"/>
        </dgm:presLayoutVars>
      </dgm:prSet>
      <dgm:spPr/>
    </dgm:pt>
    <dgm:pt modelId="{1E23F36B-CC12-4C82-8582-CB03AE870339}" type="pres">
      <dgm:prSet presAssocID="{0DCE3B73-D8E9-43C7-94FE-1A5339879979}" presName="levelTx" presStyleLbl="revTx" presStyleIdx="0" presStyleCnt="0">
        <dgm:presLayoutVars>
          <dgm:chMax val="1"/>
          <dgm:bulletEnabled val="1"/>
        </dgm:presLayoutVars>
      </dgm:prSet>
      <dgm:spPr/>
    </dgm:pt>
    <dgm:pt modelId="{F04C077E-1D4A-4F07-AFE8-F54F4B8B99F3}" type="pres">
      <dgm:prSet presAssocID="{63E2BC12-89C8-4FBE-8468-488D54A56319}" presName="Name8" presStyleCnt="0"/>
      <dgm:spPr/>
    </dgm:pt>
    <dgm:pt modelId="{510D3D50-0F1F-4626-AE8F-856EF51317FE}" type="pres">
      <dgm:prSet presAssocID="{63E2BC12-89C8-4FBE-8468-488D54A56319}" presName="level" presStyleLbl="node1" presStyleIdx="3" presStyleCnt="5">
        <dgm:presLayoutVars>
          <dgm:chMax val="1"/>
          <dgm:bulletEnabled val="1"/>
        </dgm:presLayoutVars>
      </dgm:prSet>
      <dgm:spPr/>
    </dgm:pt>
    <dgm:pt modelId="{721A5104-06CD-42B0-8B25-3D1B844AD397}" type="pres">
      <dgm:prSet presAssocID="{63E2BC12-89C8-4FBE-8468-488D54A56319}" presName="levelTx" presStyleLbl="revTx" presStyleIdx="0" presStyleCnt="0">
        <dgm:presLayoutVars>
          <dgm:chMax val="1"/>
          <dgm:bulletEnabled val="1"/>
        </dgm:presLayoutVars>
      </dgm:prSet>
      <dgm:spPr/>
    </dgm:pt>
    <dgm:pt modelId="{3AF18863-4C73-45FF-A0D9-54CBF8C66A17}" type="pres">
      <dgm:prSet presAssocID="{8B782D78-12D7-4830-ABCB-357482231AA5}" presName="Name8" presStyleCnt="0"/>
      <dgm:spPr/>
    </dgm:pt>
    <dgm:pt modelId="{DC24A3F6-0DD5-4B12-92D9-04AF2626269A}" type="pres">
      <dgm:prSet presAssocID="{8B782D78-12D7-4830-ABCB-357482231AA5}" presName="level" presStyleLbl="node1" presStyleIdx="4" presStyleCnt="5">
        <dgm:presLayoutVars>
          <dgm:chMax val="1"/>
          <dgm:bulletEnabled val="1"/>
        </dgm:presLayoutVars>
      </dgm:prSet>
      <dgm:spPr/>
    </dgm:pt>
    <dgm:pt modelId="{47CF87D6-A40A-4DEB-A48F-FF429EEBFCC8}" type="pres">
      <dgm:prSet presAssocID="{8B782D78-12D7-4830-ABCB-357482231AA5}" presName="levelTx" presStyleLbl="revTx" presStyleIdx="0" presStyleCnt="0">
        <dgm:presLayoutVars>
          <dgm:chMax val="1"/>
          <dgm:bulletEnabled val="1"/>
        </dgm:presLayoutVars>
      </dgm:prSet>
      <dgm:spPr/>
    </dgm:pt>
  </dgm:ptLst>
  <dgm:cxnLst>
    <dgm:cxn modelId="{DB168011-0761-4C0B-AD68-CB100EC0BCE4}" srcId="{30A1F20E-48D1-4CF4-8174-BC61DA4279D1}" destId="{F4DFF7E5-1401-494F-B378-64F2B10A481D}" srcOrd="1" destOrd="0" parTransId="{4B37F1E9-17FE-4C3A-80DA-B1BA9C550082}" sibTransId="{E891B498-211B-462D-B890-8BBD32797D89}"/>
    <dgm:cxn modelId="{7FE24917-4636-4CEA-B1B5-9E0B6CC90A76}" type="presOf" srcId="{0DCE3B73-D8E9-43C7-94FE-1A5339879979}" destId="{0DB18B50-1DD9-4C30-AAEB-AC0625E23552}" srcOrd="0" destOrd="0" presId="urn:microsoft.com/office/officeart/2005/8/layout/pyramid3"/>
    <dgm:cxn modelId="{2D02042E-533F-45F3-BAC1-5A7444BA447E}" srcId="{30A1F20E-48D1-4CF4-8174-BC61DA4279D1}" destId="{8B782D78-12D7-4830-ABCB-357482231AA5}" srcOrd="4" destOrd="0" parTransId="{B0A9CB0B-7B64-40A5-A3C1-7D569C3B1643}" sibTransId="{543CB48E-1778-424F-8EDE-2DE48A2C6DE0}"/>
    <dgm:cxn modelId="{49AF4430-5583-4452-B2FA-03F35B1073BC}" type="presOf" srcId="{F4DFF7E5-1401-494F-B378-64F2B10A481D}" destId="{C32E5C94-0F7C-45F6-9E63-035E42C59AB1}" srcOrd="0" destOrd="0" presId="urn:microsoft.com/office/officeart/2005/8/layout/pyramid3"/>
    <dgm:cxn modelId="{43238131-20FA-4D55-AB26-B218E4D4183F}" type="presOf" srcId="{0DCE3B73-D8E9-43C7-94FE-1A5339879979}" destId="{1E23F36B-CC12-4C82-8582-CB03AE870339}" srcOrd="1" destOrd="0" presId="urn:microsoft.com/office/officeart/2005/8/layout/pyramid3"/>
    <dgm:cxn modelId="{6DE0D343-18E8-4BDA-BAD7-BFC509874E46}" type="presOf" srcId="{F4DFF7E5-1401-494F-B378-64F2B10A481D}" destId="{FF1F058C-F462-40CF-A12D-18B608CDE184}" srcOrd="1" destOrd="0" presId="urn:microsoft.com/office/officeart/2005/8/layout/pyramid3"/>
    <dgm:cxn modelId="{9A5C0345-BB9F-4D5E-A8D8-A10B85ECD402}" type="presOf" srcId="{63E2BC12-89C8-4FBE-8468-488D54A56319}" destId="{510D3D50-0F1F-4626-AE8F-856EF51317FE}" srcOrd="0" destOrd="0" presId="urn:microsoft.com/office/officeart/2005/8/layout/pyramid3"/>
    <dgm:cxn modelId="{E15DE146-B83B-4AE1-8EA4-BA164B02B4E5}" type="presOf" srcId="{8B782D78-12D7-4830-ABCB-357482231AA5}" destId="{DC24A3F6-0DD5-4B12-92D9-04AF2626269A}" srcOrd="0" destOrd="0" presId="urn:microsoft.com/office/officeart/2005/8/layout/pyramid3"/>
    <dgm:cxn modelId="{9E872570-9FB3-43FC-9AD9-80F6918D7128}" type="presOf" srcId="{CA69DF55-7222-4E62-8AF2-8D172FB26088}" destId="{FD023D93-1D4E-43F1-8D47-B22FD6A203DD}" srcOrd="0" destOrd="0" presId="urn:microsoft.com/office/officeart/2005/8/layout/pyramid3"/>
    <dgm:cxn modelId="{7B74ED58-9E1B-45E6-AA37-35EAE30E13C2}" srcId="{30A1F20E-48D1-4CF4-8174-BC61DA4279D1}" destId="{0DCE3B73-D8E9-43C7-94FE-1A5339879979}" srcOrd="2" destOrd="0" parTransId="{7986F2E4-C6A7-441D-844C-60767EA7BF8C}" sibTransId="{B3036634-E001-4D67-9079-2306C74E4070}"/>
    <dgm:cxn modelId="{424CAD7D-AD5A-4BD5-BAE3-8E526A4265A5}" type="presOf" srcId="{30A1F20E-48D1-4CF4-8174-BC61DA4279D1}" destId="{C35E75EA-42AB-476B-9AF6-7ED5292D9EEE}" srcOrd="0" destOrd="0" presId="urn:microsoft.com/office/officeart/2005/8/layout/pyramid3"/>
    <dgm:cxn modelId="{5DFDEE7D-8FBD-414B-A859-32F4321CA1E1}" type="presOf" srcId="{63E2BC12-89C8-4FBE-8468-488D54A56319}" destId="{721A5104-06CD-42B0-8B25-3D1B844AD397}" srcOrd="1" destOrd="0" presId="urn:microsoft.com/office/officeart/2005/8/layout/pyramid3"/>
    <dgm:cxn modelId="{57782E9F-DA2A-45F7-8007-DF180D98D05E}" srcId="{30A1F20E-48D1-4CF4-8174-BC61DA4279D1}" destId="{63E2BC12-89C8-4FBE-8468-488D54A56319}" srcOrd="3" destOrd="0" parTransId="{A27C1912-A38E-42BE-973F-0339E3E61F79}" sibTransId="{B52173D3-17D6-4181-B225-9A9AF43368CD}"/>
    <dgm:cxn modelId="{556489B0-E44B-4BC9-8D96-BAA12C2E5458}" type="presOf" srcId="{8B782D78-12D7-4830-ABCB-357482231AA5}" destId="{47CF87D6-A40A-4DEB-A48F-FF429EEBFCC8}" srcOrd="1" destOrd="0" presId="urn:microsoft.com/office/officeart/2005/8/layout/pyramid3"/>
    <dgm:cxn modelId="{D5E530D1-C802-45AC-8A9B-689BB45E4BA6}" type="presOf" srcId="{CA69DF55-7222-4E62-8AF2-8D172FB26088}" destId="{D7EDE455-9C60-4DC9-9EA9-4C2FD3018B4F}" srcOrd="1" destOrd="0" presId="urn:microsoft.com/office/officeart/2005/8/layout/pyramid3"/>
    <dgm:cxn modelId="{525EC2FE-FEAC-4F2C-8B34-2FE5A38AC831}" srcId="{30A1F20E-48D1-4CF4-8174-BC61DA4279D1}" destId="{CA69DF55-7222-4E62-8AF2-8D172FB26088}" srcOrd="0" destOrd="0" parTransId="{363C564B-41F7-492F-87FB-2A5CC96D9F26}" sibTransId="{5051920C-9257-4C31-BBDD-F5CA4B03CF07}"/>
    <dgm:cxn modelId="{9B3203B8-D73D-4B99-BF6F-AE26FD2E86BF}" type="presParOf" srcId="{C35E75EA-42AB-476B-9AF6-7ED5292D9EEE}" destId="{3BF8FF6A-C8E7-4688-A08F-15EA3FDA6721}" srcOrd="0" destOrd="0" presId="urn:microsoft.com/office/officeart/2005/8/layout/pyramid3"/>
    <dgm:cxn modelId="{9FBD9F1C-1A18-4BA4-907A-06A9A4EAA88E}" type="presParOf" srcId="{3BF8FF6A-C8E7-4688-A08F-15EA3FDA6721}" destId="{FD023D93-1D4E-43F1-8D47-B22FD6A203DD}" srcOrd="0" destOrd="0" presId="urn:microsoft.com/office/officeart/2005/8/layout/pyramid3"/>
    <dgm:cxn modelId="{39049420-83B2-4997-9C62-BF41FAC5ED60}" type="presParOf" srcId="{3BF8FF6A-C8E7-4688-A08F-15EA3FDA6721}" destId="{D7EDE455-9C60-4DC9-9EA9-4C2FD3018B4F}" srcOrd="1" destOrd="0" presId="urn:microsoft.com/office/officeart/2005/8/layout/pyramid3"/>
    <dgm:cxn modelId="{8D73DA44-17AF-4090-B021-03018301961C}" type="presParOf" srcId="{C35E75EA-42AB-476B-9AF6-7ED5292D9EEE}" destId="{50C62E64-F857-41C5-9BCF-8DDAA7F45F9E}" srcOrd="1" destOrd="0" presId="urn:microsoft.com/office/officeart/2005/8/layout/pyramid3"/>
    <dgm:cxn modelId="{2A908084-1940-4D12-9A46-DAB593EBAE33}" type="presParOf" srcId="{50C62E64-F857-41C5-9BCF-8DDAA7F45F9E}" destId="{C32E5C94-0F7C-45F6-9E63-035E42C59AB1}" srcOrd="0" destOrd="0" presId="urn:microsoft.com/office/officeart/2005/8/layout/pyramid3"/>
    <dgm:cxn modelId="{2EC26273-82A8-4B76-9442-AE57F06E9EEF}" type="presParOf" srcId="{50C62E64-F857-41C5-9BCF-8DDAA7F45F9E}" destId="{FF1F058C-F462-40CF-A12D-18B608CDE184}" srcOrd="1" destOrd="0" presId="urn:microsoft.com/office/officeart/2005/8/layout/pyramid3"/>
    <dgm:cxn modelId="{6FA54561-43BF-465D-9993-5918F2BA5BDA}" type="presParOf" srcId="{C35E75EA-42AB-476B-9AF6-7ED5292D9EEE}" destId="{79D090BF-5BFB-4A0D-BDB6-930C41B37B27}" srcOrd="2" destOrd="0" presId="urn:microsoft.com/office/officeart/2005/8/layout/pyramid3"/>
    <dgm:cxn modelId="{76322080-8689-4D44-AA6D-4403931D5918}" type="presParOf" srcId="{79D090BF-5BFB-4A0D-BDB6-930C41B37B27}" destId="{0DB18B50-1DD9-4C30-AAEB-AC0625E23552}" srcOrd="0" destOrd="0" presId="urn:microsoft.com/office/officeart/2005/8/layout/pyramid3"/>
    <dgm:cxn modelId="{E3BBB6BB-70CD-4687-9B6B-CA73B83154E5}" type="presParOf" srcId="{79D090BF-5BFB-4A0D-BDB6-930C41B37B27}" destId="{1E23F36B-CC12-4C82-8582-CB03AE870339}" srcOrd="1" destOrd="0" presId="urn:microsoft.com/office/officeart/2005/8/layout/pyramid3"/>
    <dgm:cxn modelId="{16BD93D7-1DE1-4ECC-B143-BB9242A84206}" type="presParOf" srcId="{C35E75EA-42AB-476B-9AF6-7ED5292D9EEE}" destId="{F04C077E-1D4A-4F07-AFE8-F54F4B8B99F3}" srcOrd="3" destOrd="0" presId="urn:microsoft.com/office/officeart/2005/8/layout/pyramid3"/>
    <dgm:cxn modelId="{CD138AB1-B5D1-442E-9358-0514F2E56406}" type="presParOf" srcId="{F04C077E-1D4A-4F07-AFE8-F54F4B8B99F3}" destId="{510D3D50-0F1F-4626-AE8F-856EF51317FE}" srcOrd="0" destOrd="0" presId="urn:microsoft.com/office/officeart/2005/8/layout/pyramid3"/>
    <dgm:cxn modelId="{F8741CD2-AA28-40EB-8C0B-19EA9EE35F18}" type="presParOf" srcId="{F04C077E-1D4A-4F07-AFE8-F54F4B8B99F3}" destId="{721A5104-06CD-42B0-8B25-3D1B844AD397}" srcOrd="1" destOrd="0" presId="urn:microsoft.com/office/officeart/2005/8/layout/pyramid3"/>
    <dgm:cxn modelId="{565677B9-BAC4-476B-9DA0-9D1AC2AF1933}" type="presParOf" srcId="{C35E75EA-42AB-476B-9AF6-7ED5292D9EEE}" destId="{3AF18863-4C73-45FF-A0D9-54CBF8C66A17}" srcOrd="4" destOrd="0" presId="urn:microsoft.com/office/officeart/2005/8/layout/pyramid3"/>
    <dgm:cxn modelId="{5266599A-E091-416E-BDA9-A49BEACF499D}" type="presParOf" srcId="{3AF18863-4C73-45FF-A0D9-54CBF8C66A17}" destId="{DC24A3F6-0DD5-4B12-92D9-04AF2626269A}" srcOrd="0" destOrd="0" presId="urn:microsoft.com/office/officeart/2005/8/layout/pyramid3"/>
    <dgm:cxn modelId="{DD6EEF58-671C-404C-8B93-C79E091DA7E0}" type="presParOf" srcId="{3AF18863-4C73-45FF-A0D9-54CBF8C66A17}" destId="{47CF87D6-A40A-4DEB-A48F-FF429EEBFCC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3D93-1D4E-43F1-8D47-B22FD6A203DD}">
      <dsp:nvSpPr>
        <dsp:cNvPr id="0" name=""/>
        <dsp:cNvSpPr/>
      </dsp:nvSpPr>
      <dsp:spPr>
        <a:xfrm rot="10800000">
          <a:off x="0" y="0"/>
          <a:ext cx="6049336" cy="819290"/>
        </a:xfrm>
        <a:prstGeom prst="trapezoid">
          <a:avLst>
            <a:gd name="adj" fmla="val 73836"/>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058633" y="0"/>
        <a:ext cx="3932068" cy="819290"/>
      </dsp:txXfrm>
    </dsp:sp>
    <dsp:sp modelId="{C32E5C94-0F7C-45F6-9E63-035E42C59AB1}">
      <dsp:nvSpPr>
        <dsp:cNvPr id="0" name=""/>
        <dsp:cNvSpPr/>
      </dsp:nvSpPr>
      <dsp:spPr>
        <a:xfrm rot="10800000">
          <a:off x="604933" y="819290"/>
          <a:ext cx="4839468" cy="819290"/>
        </a:xfrm>
        <a:prstGeom prst="trapezoid">
          <a:avLst>
            <a:gd name="adj" fmla="val 7383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451840" y="819290"/>
        <a:ext cx="3145654" cy="819290"/>
      </dsp:txXfrm>
    </dsp:sp>
    <dsp:sp modelId="{0DB18B50-1DD9-4C30-AAEB-AC0625E23552}">
      <dsp:nvSpPr>
        <dsp:cNvPr id="0" name=""/>
        <dsp:cNvSpPr/>
      </dsp:nvSpPr>
      <dsp:spPr>
        <a:xfrm rot="10800000">
          <a:off x="1209867" y="1638580"/>
          <a:ext cx="3629601" cy="819290"/>
        </a:xfrm>
        <a:prstGeom prst="trapezoid">
          <a:avLst>
            <a:gd name="adj" fmla="val 73836"/>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845047" y="1638580"/>
        <a:ext cx="2359241" cy="819290"/>
      </dsp:txXfrm>
    </dsp:sp>
    <dsp:sp modelId="{510D3D50-0F1F-4626-AE8F-856EF51317FE}">
      <dsp:nvSpPr>
        <dsp:cNvPr id="0" name=""/>
        <dsp:cNvSpPr/>
      </dsp:nvSpPr>
      <dsp:spPr>
        <a:xfrm rot="10800000">
          <a:off x="1814800" y="2457870"/>
          <a:ext cx="2419734" cy="819290"/>
        </a:xfrm>
        <a:prstGeom prst="trapezoid">
          <a:avLst>
            <a:gd name="adj" fmla="val 73836"/>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rot="-10800000">
        <a:off x="2238254" y="2457870"/>
        <a:ext cx="1572827" cy="819290"/>
      </dsp:txXfrm>
    </dsp:sp>
    <dsp:sp modelId="{DC24A3F6-0DD5-4B12-92D9-04AF2626269A}">
      <dsp:nvSpPr>
        <dsp:cNvPr id="0" name=""/>
        <dsp:cNvSpPr/>
      </dsp:nvSpPr>
      <dsp:spPr>
        <a:xfrm rot="10800000">
          <a:off x="2419734" y="3277160"/>
          <a:ext cx="1209867" cy="819290"/>
        </a:xfrm>
        <a:prstGeom prst="trapezoid">
          <a:avLst>
            <a:gd name="adj" fmla="val 7383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2419734" y="3277160"/>
        <a:ext cx="1209867" cy="8192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33B02-6A7B-4271-94D9-F91E1D019161}"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423BB-26BB-44DE-913E-902A31FBA593}" type="slidenum">
              <a:rPr lang="en-US" smtClean="0"/>
              <a:t>‹#›</a:t>
            </a:fld>
            <a:endParaRPr lang="en-US"/>
          </a:p>
        </p:txBody>
      </p:sp>
    </p:spTree>
    <p:extLst>
      <p:ext uri="{BB962C8B-B14F-4D97-AF65-F5344CB8AC3E}">
        <p14:creationId xmlns:p14="http://schemas.microsoft.com/office/powerpoint/2010/main" val="50950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t>Source: Bureau of Labor Statistics</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643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rPr>
              <a:t>Workers on fabricated frame scaffolds stacking blocks are exposed to a 35-foot fall hazard from a scaffold.</a:t>
            </a:r>
          </a:p>
          <a:p>
            <a:pPr eaLnBrk="1" hangingPunct="1"/>
            <a:r>
              <a:rPr lang="en-US" altLang="en-US">
                <a:latin typeface="Arial" panose="020B0604020202020204" pitchFamily="34" charset="0"/>
              </a:rPr>
              <a:t>Lack of fall protection for workers on fabricated frame scaffolds. The workers are exposed to a 35-foot fall hazard from a scaffold while stacking blocks prior to overhand bricklaying operations. The planks appear to be overloaded and there is no safe access for the workers.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843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977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lnSpc>
                <a:spcPct val="90000"/>
              </a:lnSpc>
            </a:pPr>
            <a:r>
              <a:rPr lang="en-US"/>
              <a:t>With extension ladders, make sure the ladder is:</a:t>
            </a:r>
          </a:p>
          <a:p>
            <a:pPr marL="618340" lvl="1" indent="-168638">
              <a:lnSpc>
                <a:spcPct val="90000"/>
              </a:lnSpc>
              <a:buFontTx/>
              <a:buChar char="•"/>
            </a:pPr>
            <a:r>
              <a:rPr lang="en-US"/>
              <a:t>free of damage to rungs, side rails, and hardware </a:t>
            </a:r>
          </a:p>
          <a:p>
            <a:pPr marL="618340" lvl="1" indent="-168638">
              <a:lnSpc>
                <a:spcPct val="90000"/>
              </a:lnSpc>
              <a:buFontTx/>
              <a:buChar char="•"/>
            </a:pPr>
            <a:r>
              <a:rPr lang="en-US"/>
              <a:t>set up so that the base is level and the bottom can’t slip,</a:t>
            </a:r>
            <a:r>
              <a:rPr lang="en-US" baseline="0"/>
              <a:t> if slip hazard is possible secure base. </a:t>
            </a:r>
            <a:endParaRPr lang="en-US"/>
          </a:p>
          <a:p>
            <a:pPr marL="618340" lvl="1" indent="-168638">
              <a:lnSpc>
                <a:spcPct val="90000"/>
              </a:lnSpc>
              <a:buFontTx/>
              <a:buChar char="•"/>
            </a:pPr>
            <a:r>
              <a:rPr lang="en-US"/>
              <a:t>sloped 4:1</a:t>
            </a:r>
            <a:r>
              <a:rPr lang="en-US" baseline="0"/>
              <a:t> height to base ratio</a:t>
            </a:r>
            <a:r>
              <a:rPr lang="en-US"/>
              <a:t> </a:t>
            </a:r>
          </a:p>
          <a:p>
            <a:pPr marL="618340" lvl="1" indent="-168638">
              <a:lnSpc>
                <a:spcPct val="90000"/>
              </a:lnSpc>
              <a:buFontTx/>
              <a:buChar char="•"/>
            </a:pPr>
            <a:r>
              <a:rPr lang="en-US"/>
              <a:t>tall enough to extend at least 3 feet above the landing area at the top </a:t>
            </a:r>
          </a:p>
          <a:p>
            <a:pPr marL="618340" lvl="1" indent="-168638">
              <a:lnSpc>
                <a:spcPct val="90000"/>
              </a:lnSpc>
              <a:buFontTx/>
              <a:buChar char="•"/>
            </a:pPr>
            <a:r>
              <a:rPr lang="en-US"/>
              <a:t>secured at the top if it will be a regular means of access.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418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Never use the top step or top cap as a step.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206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While these are not the only precautions applicable to the use of a portable step ladder, heeding these simple tips can go a long ways towards protecting all of us who do use them from accidents, injuries, and even death.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821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OSHA standards do not permit the top or top step of a stepladder to be used as a step. See 1926.1053(b)(13).</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867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Only trained workers should be allowed to use scissor lifts, and employers should make sure that those workers show that they can use a scissor lift properly.</a:t>
            </a:r>
          </a:p>
          <a:p>
            <a:endParaRPr lang="en-US" sz="1400"/>
          </a:p>
          <a:p>
            <a:r>
              <a:rPr lang="en-US" sz="1400"/>
              <a:t>Although scissor lifts present hazards similar to scaffolding when extended and stationary, using scissor lifts safely depends on considering equipment capabilities, limitations and safe practices.</a:t>
            </a: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18</a:t>
            </a:fld>
            <a:endParaRPr lang="en-US"/>
          </a:p>
        </p:txBody>
      </p:sp>
    </p:spTree>
    <p:extLst>
      <p:ext uri="{BB962C8B-B14F-4D97-AF65-F5344CB8AC3E}">
        <p14:creationId xmlns:p14="http://schemas.microsoft.com/office/powerpoint/2010/main" val="258783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Employers should train workers to:</a:t>
            </a:r>
          </a:p>
          <a:p>
            <a:r>
              <a:rPr lang="en-US" sz="1400"/>
              <a:t>Check to see that a guardrail system is in place before working on the scissor lift.</a:t>
            </a:r>
          </a:p>
          <a:p>
            <a:r>
              <a:rPr lang="en-US" sz="1400"/>
              <a:t>Guardrails must meet §1926.451(g)(4). Top rail, mid rail, toe board. A personal Fall Arrest System is not required if guardrails are installed and meet the OSHA standard. </a:t>
            </a:r>
          </a:p>
          <a:p>
            <a:r>
              <a:rPr lang="en-US" sz="1400"/>
              <a:t>Only stand on the work platform; never stand on the guardrails.</a:t>
            </a:r>
          </a:p>
          <a:p>
            <a:r>
              <a:rPr lang="en-US" sz="1400"/>
              <a:t>Keep work within easy reach to avoid leaning away from the scissor lift. </a:t>
            </a: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19</a:t>
            </a:fld>
            <a:endParaRPr lang="en-US"/>
          </a:p>
        </p:txBody>
      </p:sp>
    </p:spTree>
    <p:extLst>
      <p:ext uri="{BB962C8B-B14F-4D97-AF65-F5344CB8AC3E}">
        <p14:creationId xmlns:p14="http://schemas.microsoft.com/office/powerpoint/2010/main" val="90843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Unlike scissor lifts, employers must ensure that employees tie off at all times when working from an aerial lift [§1926.453(b)(2)(v)].  Employers must ensure that employees using personal fall arrest systems while working on aerial lifts at heights six feet or more above a lower level comply with §1926.502(d) of subpart M.</a:t>
            </a:r>
          </a:p>
          <a:p>
            <a:endParaRPr lang="en-US" b="0" i="0">
              <a:solidFill>
                <a:srgbClr val="333333"/>
              </a:solidFill>
              <a:effectLst/>
              <a:latin typeface="Helvetica Neue"/>
            </a:endParaRPr>
          </a:p>
          <a:p>
            <a:endParaRPr lang="en-US" b="0" i="0">
              <a:solidFill>
                <a:srgbClr val="333333"/>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20</a:t>
            </a:fld>
            <a:endParaRPr lang="en-US"/>
          </a:p>
        </p:txBody>
      </p:sp>
    </p:spTree>
    <p:extLst>
      <p:ext uri="{BB962C8B-B14F-4D97-AF65-F5344CB8AC3E}">
        <p14:creationId xmlns:p14="http://schemas.microsoft.com/office/powerpoint/2010/main" val="285115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a:solidFill>
                  <a:srgbClr val="666666"/>
                </a:solidFill>
                <a:effectLst/>
                <a:latin typeface="Lato"/>
              </a:rPr>
              <a:t>Elimination: </a:t>
            </a:r>
            <a:r>
              <a:rPr lang="en-US" b="0" i="0">
                <a:solidFill>
                  <a:srgbClr val="666666"/>
                </a:solidFill>
                <a:effectLst/>
                <a:latin typeface="Lato"/>
              </a:rPr>
              <a:t>An example of elimination is ensuring no work has to be executed at height because machinery is moved to ground level. The reason this is always the preferred method to control fall hazards is because the workers will not be faced with any fall risks and thus cannot get injured by a potential fall. This is the most effective control. </a:t>
            </a:r>
          </a:p>
          <a:p>
            <a:endParaRPr lang="en-US" b="0" i="0">
              <a:solidFill>
                <a:srgbClr val="666666"/>
              </a:solidFill>
              <a:effectLst/>
              <a:latin typeface="Lato"/>
            </a:endParaRPr>
          </a:p>
          <a:p>
            <a:r>
              <a:rPr lang="en-US" b="1" i="0">
                <a:solidFill>
                  <a:srgbClr val="666666"/>
                </a:solidFill>
                <a:effectLst/>
                <a:latin typeface="Lato"/>
              </a:rPr>
              <a:t>Substitution</a:t>
            </a:r>
            <a:r>
              <a:rPr lang="en-US" b="0" i="0">
                <a:solidFill>
                  <a:srgbClr val="666666"/>
                </a:solidFill>
                <a:effectLst/>
                <a:latin typeface="Lato"/>
              </a:rPr>
              <a:t>: </a:t>
            </a:r>
            <a:r>
              <a:rPr lang="en-US" b="0" i="0">
                <a:solidFill>
                  <a:srgbClr val="000000"/>
                </a:solidFill>
                <a:effectLst/>
                <a:latin typeface="Lato"/>
              </a:rPr>
              <a:t>If removing a hazard is not an option, substitution may be a possibility. Find safer alternatives to the existing hazards. For example, </a:t>
            </a:r>
            <a:r>
              <a:rPr lang="en-US" b="0" i="0" u="none">
                <a:solidFill>
                  <a:schemeClr val="tx1"/>
                </a:solidFill>
                <a:effectLst/>
                <a:latin typeface="Lato"/>
              </a:rPr>
              <a:t>safe cutting tools in </a:t>
            </a:r>
            <a:r>
              <a:rPr lang="en-US" b="0" i="0">
                <a:solidFill>
                  <a:srgbClr val="000000"/>
                </a:solidFill>
                <a:effectLst/>
                <a:latin typeface="Lato"/>
              </a:rPr>
              <a:t>place of dangerously sharp blades lowers the risk on a cutting activity. Alternatives could also mean substituting dangerous materials for safer ones or substituting dangerous work practices for safer ones. This is an effective control. </a:t>
            </a:r>
          </a:p>
          <a:p>
            <a:endParaRPr lang="en-US" b="0" i="0">
              <a:solidFill>
                <a:srgbClr val="000000"/>
              </a:solidFill>
              <a:effectLst/>
              <a:latin typeface="Lato"/>
            </a:endParaRPr>
          </a:p>
          <a:p>
            <a:r>
              <a:rPr lang="en-US" b="1" i="0">
                <a:solidFill>
                  <a:srgbClr val="000000"/>
                </a:solidFill>
                <a:effectLst/>
                <a:latin typeface="Lato"/>
              </a:rPr>
              <a:t>Engineering Controls</a:t>
            </a:r>
            <a:r>
              <a:rPr lang="en-US" b="0" i="0">
                <a:solidFill>
                  <a:srgbClr val="000000"/>
                </a:solidFill>
                <a:effectLst/>
                <a:latin typeface="Lato"/>
              </a:rPr>
              <a:t>: Engineering controls use engineered measures to isolate hazards. A company can choose to build structures like barriers or guardrails to separate workers from the hazards. </a:t>
            </a:r>
          </a:p>
          <a:p>
            <a:endParaRPr lang="en-US" b="0" i="0">
              <a:solidFill>
                <a:srgbClr val="000000"/>
              </a:solidFill>
              <a:effectLst/>
              <a:latin typeface="Lato"/>
            </a:endParaRPr>
          </a:p>
          <a:p>
            <a:r>
              <a:rPr lang="en-US" b="1" i="0">
                <a:solidFill>
                  <a:srgbClr val="000000"/>
                </a:solidFill>
                <a:effectLst/>
                <a:latin typeface="Lato"/>
              </a:rPr>
              <a:t>Administrative Controls</a:t>
            </a:r>
            <a:r>
              <a:rPr lang="en-US" b="0" i="0">
                <a:solidFill>
                  <a:srgbClr val="000000"/>
                </a:solidFill>
                <a:effectLst/>
                <a:latin typeface="Lato"/>
              </a:rPr>
              <a:t>: Administrative controls shift focus from the hazard to managing the human element involved in risk. For any hazard to cause harm, a worker must complete an action. Training and awareness are the focus of administrative safety controls. Ensuring workers understand hazards and associated risks is an essential step in enforcing workplace safety.</a:t>
            </a:r>
          </a:p>
          <a:p>
            <a:endParaRPr lang="en-US" b="0" i="0">
              <a:solidFill>
                <a:srgbClr val="000000"/>
              </a:solidFill>
              <a:effectLst/>
              <a:latin typeface="Lato"/>
            </a:endParaRPr>
          </a:p>
          <a:p>
            <a:r>
              <a:rPr lang="en-US" b="1" i="0">
                <a:solidFill>
                  <a:srgbClr val="000000"/>
                </a:solidFill>
                <a:effectLst/>
                <a:latin typeface="Lato"/>
              </a:rPr>
              <a:t>PPE</a:t>
            </a:r>
            <a:r>
              <a:rPr lang="en-US" b="0" i="0">
                <a:solidFill>
                  <a:srgbClr val="000000"/>
                </a:solidFill>
                <a:effectLst/>
                <a:latin typeface="Lato"/>
              </a:rPr>
              <a:t>: PPE can be considered the last line of measures in a hierarchy of controls in occupational health and safety. This step intends to protect workers in scenarios where a company has not or cannot implement the other steps fully. PPE implementation means providing safety gear and equipment optimized for existing hazards. PPE is considered the least effective safety step because safety gear and equipment can fail, leaving the worker fully exposed to the hazard.</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314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7961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6796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065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893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ffectLst/>
              </a:rPr>
              <a:t>Barrier</a:t>
            </a:r>
            <a:r>
              <a:rPr lang="en-US"/>
              <a:t>. A physical obstruction that prevents contact with energized lines or equipment or prevents unauthorized access to a work area.</a:t>
            </a:r>
          </a:p>
          <a:p>
            <a:r>
              <a:rPr lang="en-US"/>
              <a:t>Does not meet the requirement for fall protection.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777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ffectLst/>
              </a:rPr>
              <a:t>Barricade</a:t>
            </a:r>
            <a:r>
              <a:rPr lang="en-US"/>
              <a:t>. A physical obstruction such as tapes, cones, or A-frame type wood or metal structures that provides a warning about, and limits access to, a hazardous area.</a:t>
            </a:r>
          </a:p>
          <a:p>
            <a:r>
              <a:rPr lang="en-US"/>
              <a:t>Does not meet the requirements for fall protection.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270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075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068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fall arrest systems are for workers to wear if there is a danger of falling from elevation. They are designed to stop the fall with as little shock and recoil as possible, or to completely prevent a fall. OSHA requires employers to properly fit and train each worker who will use a PFAS.</a:t>
            </a:r>
          </a:p>
          <a:p>
            <a:pPr marL="0" indent="0">
              <a:buFontTx/>
              <a:buNone/>
            </a:pPr>
            <a:endParaRPr lang="en-US"/>
          </a:p>
          <a:p>
            <a:pPr marL="0" indent="0">
              <a:buFontTx/>
              <a:buNone/>
            </a:pPr>
            <a:r>
              <a:rPr lang="en-US"/>
              <a:t>A full-body harness has straps worn around your trunk and thighs, with the D-ring in back to attach the harness to other parts of the system. If you fall, a properly fitted harness spreads the stopping force over your thighs, pelvis, chest, and shoulders.</a:t>
            </a:r>
          </a:p>
          <a:p>
            <a:pPr marL="0" indent="0">
              <a:buFontTx/>
              <a:buNone/>
            </a:pPr>
            <a:endParaRPr lang="en-US"/>
          </a:p>
          <a:p>
            <a:pPr marL="0" indent="0">
              <a:buFontTx/>
              <a:buNone/>
            </a:pPr>
            <a:r>
              <a:rPr lang="en-US"/>
              <a:t>Follow manufacturers’ instructions for wearing harnesses and inspect your equipment before each use.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7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a:solidFill>
                  <a:srgbClr val="292B2C"/>
                </a:solidFill>
                <a:effectLst/>
                <a:latin typeface="Open Sans"/>
              </a:rPr>
              <a:t>There is no such thing as a predetermined or mandated expiration date on fall protection harnesses. Neither OSHA nor ANSI have current codes or standards that set a specific time period for taking a harness out of service. Even most manufacturers will not suggest how long a harness will last.</a:t>
            </a:r>
          </a:p>
          <a:p>
            <a:endParaRPr lang="en-US" b="0" i="0">
              <a:solidFill>
                <a:srgbClr val="292B2C"/>
              </a:solidFill>
              <a:effectLst/>
              <a:latin typeface="Open Sans"/>
            </a:endParaRPr>
          </a:p>
          <a:p>
            <a:r>
              <a:rPr lang="en-US" b="0" i="0">
                <a:solidFill>
                  <a:srgbClr val="292B2C"/>
                </a:solidFill>
                <a:effectLst/>
                <a:latin typeface="Open Sans"/>
              </a:rPr>
              <a:t>The only person who can determine when a harness is due for removal is you or your competent, trained inspector. More important than who determines when a harness should be removed from service, is </a:t>
            </a:r>
            <a:r>
              <a:rPr lang="en-US" b="0" i="1">
                <a:solidFill>
                  <a:srgbClr val="292B2C"/>
                </a:solidFill>
                <a:effectLst/>
                <a:latin typeface="Open Sans"/>
              </a:rPr>
              <a:t>what</a:t>
            </a:r>
            <a:r>
              <a:rPr lang="en-US" b="0" i="0">
                <a:solidFill>
                  <a:srgbClr val="292B2C"/>
                </a:solidFill>
                <a:effectLst/>
                <a:latin typeface="Open Sans"/>
              </a:rPr>
              <a:t> determines it.</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9820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If possible, instructor should demonstrate the proper way to inspect and put on a harness. </a:t>
            </a:r>
            <a:endParaRPr lang="en-US"/>
          </a:p>
          <a:p>
            <a:endParaRPr lang="en-US"/>
          </a:p>
          <a:p>
            <a:r>
              <a:rPr lang="en-US"/>
              <a:t>When workers wear a fall arrest system, they think it is OK to unhook for a minute, walk somewhere else, then hook it back up. You should never do that. Make sure you are always tied off. </a:t>
            </a:r>
            <a:endParaRPr lang="en-US">
              <a:cs typeface="Calibri"/>
            </a:endParaRPr>
          </a:p>
          <a:p>
            <a:pPr eaLnBrk="1" hangingPunct="1"/>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Some</a:t>
            </a:r>
            <a:r>
              <a:rPr lang="en-US" baseline="0"/>
              <a:t> employers mandate 100% fall protection. A worker may be expected to use two lanyards so that the worker is never exposed to a fall.</a:t>
            </a:r>
            <a:r>
              <a:rPr lang="en-US"/>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Selecting the tie off point is often left to employees’ discretion. Tie off points must support 5,000 lbs., about the weight of a half-ton pickup.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649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5355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a:t>The employer must provide training for any employee that might be exposed to a fall hazard. The training will enable the employee to recognize a fall hazard and what to do. </a:t>
            </a:r>
          </a:p>
          <a:p>
            <a:pPr marL="228600" indent="-228600">
              <a:buAutoNum type="arabicPeriod"/>
            </a:pPr>
            <a:r>
              <a:rPr lang="en-US"/>
              <a:t>A competent person must conduct the training.</a:t>
            </a:r>
          </a:p>
          <a:p>
            <a:pPr marL="0" indent="0">
              <a:buNone/>
            </a:pP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197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Use of PFAS and barricades on false cars (and similar temporary moving platforms within the </a:t>
            </a:r>
            <a:r>
              <a:rPr lang="en-US" err="1"/>
              <a:t>hoistway</a:t>
            </a:r>
            <a:r>
              <a:rPr lang="en-US"/>
              <a:t>) is covered under the fall protection requirements specific to single-point suspension scaffolds 1926.451(g)(3)(</a:t>
            </a:r>
            <a:r>
              <a:rPr lang="en-US" err="1"/>
              <a:t>i</a:t>
            </a:r>
            <a:r>
              <a:rPr lang="en-US"/>
              <a:t>) by their definition. </a:t>
            </a:r>
          </a:p>
          <a:p>
            <a:endParaRPr lang="en-US"/>
          </a:p>
          <a:p>
            <a:r>
              <a:rPr lang="en-US"/>
              <a:t>Each employee on a single-point or two-point adjustable suspension scaffold shall be protected by both a personal fall arrest system and guardrail system; [1926.451(g)(1)(ii)]</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4194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672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137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Taken from OSHA Bulletin SHIB 03-24-2004, included in handouts.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3107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Taken from OSHA Bulletin SHIB 03-24-2004, included in handouts.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672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9408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5536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b="1">
                <a:latin typeface="Arial" panose="020B0604020202020204" pitchFamily="34" charset="0"/>
              </a:rPr>
              <a:t>PHOTO:</a:t>
            </a:r>
            <a:r>
              <a:rPr lang="en-US" altLang="en-US">
                <a:latin typeface="Arial" panose="020B0604020202020204" pitchFamily="34" charset="0"/>
              </a:rPr>
              <a:t> Workers are climbing on the shoring structure during set up and removal.</a:t>
            </a:r>
          </a:p>
          <a:p>
            <a:endParaRPr lang="en-US">
              <a:latin typeface="Arial" panose="020B0604020202020204" pitchFamily="34" charset="0"/>
            </a:endParaRPr>
          </a:p>
          <a:p>
            <a:r>
              <a:rPr lang="en-US" altLang="en-US">
                <a:latin typeface="Arial" panose="020B0604020202020204" pitchFamily="34" charset="0"/>
              </a:rPr>
              <a:t>Ladders/lifts are needed for safe access to the shoring structure.</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584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Workers are exposed to a fall hazard greater than 6 feet, while working near a stairwell opening. </a:t>
            </a:r>
          </a:p>
          <a:p>
            <a:endParaRPr lang="en-US"/>
          </a:p>
          <a:p>
            <a:r>
              <a:rPr lang="en-US"/>
              <a:t>A guardrail system or PFAS should be used here.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9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2363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815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893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2560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609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b="1"/>
              <a:t>Ask participants</a:t>
            </a:r>
            <a:r>
              <a:rPr lang="en-US"/>
              <a:t> if they know anyone who has had a serious fall on the job. </a:t>
            </a:r>
          </a:p>
          <a:p>
            <a:pPr marL="171450" indent="-171450" eaLnBrk="1" hangingPunct="1">
              <a:buFont typeface="Arial" panose="020B0604020202020204" pitchFamily="34" charset="0"/>
              <a:buChar char="•"/>
            </a:pPr>
            <a:r>
              <a:rPr lang="en-US"/>
              <a:t>Ask them if</a:t>
            </a:r>
            <a:r>
              <a:rPr lang="en-US" baseline="0"/>
              <a:t> they are willing </a:t>
            </a:r>
            <a:r>
              <a:rPr lang="en-US"/>
              <a:t>to describe what happened and how it could have been prevented.</a:t>
            </a:r>
          </a:p>
          <a:p>
            <a:pPr marL="171450" indent="-171450" eaLnBrk="1" hangingPunct="1">
              <a:buFont typeface="Arial" panose="020B0604020202020204" pitchFamily="34" charset="0"/>
              <a:buChar char="•"/>
            </a:pPr>
            <a:r>
              <a:rPr lang="en-US"/>
              <a:t>Ask if others</a:t>
            </a:r>
            <a:r>
              <a:rPr lang="en-US" baseline="0"/>
              <a:t> in the class have additional suggestions of how a similar fall might have been prevented.</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627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24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03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Competent Person: </a:t>
            </a:r>
            <a:r>
              <a:rPr lang="en-US"/>
              <a:t>one who is capable of identifying existing and predictable hazards in the surroundings or working conditions which are unsanitary, hazardous, or dangerous to employees, and who has authorization to take prompt corrective measures to eliminate them.</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224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There is no guardrail or other fall protection for the worker on the carpenters' scaffold. This scaffold extends too far beyond either end, and is not wide enough. </a:t>
            </a:r>
            <a:r>
              <a:rPr lang="en-US" altLang="en-US" b="1">
                <a:latin typeface="Arial" panose="020B0604020202020204" pitchFamily="34" charset="0"/>
              </a:rPr>
              <a:t>It must be at least 18 inches. </a:t>
            </a:r>
            <a:r>
              <a:rPr lang="en-US" altLang="en-US">
                <a:latin typeface="Arial" panose="020B0604020202020204" pitchFamily="34" charset="0"/>
              </a:rPr>
              <a:t>The scaffold must meet 1926.451(a)(1), four times the intended load. If installed, the top rails must have 200 lbs. capacity and the </a:t>
            </a:r>
            <a:r>
              <a:rPr lang="en-US" altLang="en-US" err="1">
                <a:latin typeface="Arial" panose="020B0604020202020204" pitchFamily="34" charset="0"/>
              </a:rPr>
              <a:t>midrails</a:t>
            </a:r>
            <a:r>
              <a:rPr lang="en-US" altLang="en-US">
                <a:latin typeface="Arial" panose="020B0604020202020204" pitchFamily="34" charset="0"/>
              </a:rPr>
              <a:t> must have 150 lbs. capacity. In addition, the worker did not have proper access to the scaffold. The worker inside of the window was not provided with fall protection because a standard guardrail was not provided for the window. The worker working below was exposed to the struck-by hazards of tools and equipment from the employees working above. When workers are exposed to falling objects, the employer shall have each employee wear a hard hat and implement protective measures, such as </a:t>
            </a:r>
            <a:r>
              <a:rPr lang="en-US" altLang="en-US" err="1">
                <a:latin typeface="Arial" panose="020B0604020202020204" pitchFamily="34" charset="0"/>
              </a:rPr>
              <a:t>toeboards</a:t>
            </a:r>
            <a:r>
              <a:rPr lang="en-US" altLang="en-US">
                <a:latin typeface="Arial" panose="020B0604020202020204" pitchFamily="34" charset="0"/>
              </a:rPr>
              <a:t>, screens, or barricades for the area underneath. </a:t>
            </a:r>
            <a:r>
              <a:rPr lang="en-US" altLang="en-US" b="1">
                <a:latin typeface="Arial" panose="020B0604020202020204" pitchFamily="34" charset="0"/>
              </a:rPr>
              <a:t>In addition, scaffolds must be erected, moved, dismantled and altered only under the supervision of a competent person. See 1926.451(f)(7).</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52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274619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0245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4224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403082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25580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112915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23316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90771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341130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39055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93017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092382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2286000" y="2681456"/>
            <a:ext cx="4572000" cy="1338828"/>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rPr>
              <a:t>1926 Construction</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dirty="0">
                <a:solidFill>
                  <a:prstClr val="black"/>
                </a:solidFill>
                <a:latin typeface="Calibri" panose="020F0502020204030204"/>
              </a:rPr>
              <a:t>Fall</a:t>
            </a:r>
            <a:r>
              <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rPr>
              <a:t> Hazards</a:t>
            </a: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58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5FD5F90F-E60E-41F8-B895-78E009061F9D}"/>
              </a:ext>
            </a:extLst>
          </p:cNvPr>
          <p:cNvSpPr txBox="1">
            <a:spLocks noChangeArrowheads="1"/>
          </p:cNvSpPr>
          <p:nvPr/>
        </p:nvSpPr>
        <p:spPr bwMode="auto">
          <a:xfrm>
            <a:off x="120316" y="676443"/>
            <a:ext cx="3657600" cy="471488"/>
          </a:xfrm>
          <a:prstGeom prst="rect">
            <a:avLst/>
          </a:prstGeom>
          <a:noFill/>
          <a:ln>
            <a:noFill/>
          </a:ln>
          <a:effectLst/>
        </p:spPr>
        <p:txBody>
          <a:bodyPr vert="horz" wrap="square" lIns="68580" tIns="34290" rIns="68580" bIns="34290" numCol="1" anchor="ctr" anchorCtr="0" compatLnSpc="1">
            <a:prstTxWarp prst="textNoShape">
              <a:avLst/>
            </a:prstTxWarp>
            <a:normAutofit lnSpcReduction="10000"/>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r>
              <a:rPr lang="en-US" sz="2700">
                <a:latin typeface="Franklin Gothic Heavy" pitchFamily="34" charset="0"/>
              </a:rPr>
              <a:t>Working on Scaffolds</a:t>
            </a:r>
          </a:p>
        </p:txBody>
      </p:sp>
      <p:pic>
        <p:nvPicPr>
          <p:cNvPr id="6146" name="Picture 2">
            <a:extLst>
              <a:ext uri="{FF2B5EF4-FFF2-40B4-BE49-F238E27FC236}">
                <a16:creationId xmlns:a16="http://schemas.microsoft.com/office/drawing/2014/main" id="{09CD0E47-6E12-45A0-B253-7B3F93C1C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313" y="1128916"/>
            <a:ext cx="4634787" cy="4811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F614C3-67D2-4DE8-BC59-31C2EA1B8BAD}"/>
              </a:ext>
            </a:extLst>
          </p:cNvPr>
          <p:cNvSpPr txBox="1"/>
          <p:nvPr/>
        </p:nvSpPr>
        <p:spPr>
          <a:xfrm>
            <a:off x="120316" y="1292361"/>
            <a:ext cx="4023506" cy="138499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Scaffolds </a:t>
            </a:r>
            <a:r>
              <a:rPr lang="en-US" sz="2000">
                <a:latin typeface="Times New Roman" panose="02020603050405020304" pitchFamily="18" charset="0"/>
                <a:cs typeface="Times New Roman" panose="02020603050405020304" pitchFamily="18" charset="0"/>
              </a:rPr>
              <a:t>must be erected and dismantled under the supervision of a “competent person” trained in scaffold erection.</a:t>
            </a:r>
          </a:p>
        </p:txBody>
      </p:sp>
      <p:sp>
        <p:nvSpPr>
          <p:cNvPr id="9" name="TextBox 8">
            <a:extLst>
              <a:ext uri="{FF2B5EF4-FFF2-40B4-BE49-F238E27FC236}">
                <a16:creationId xmlns:a16="http://schemas.microsoft.com/office/drawing/2014/main" id="{45243F79-EFE3-4218-927C-D6F0154354C1}"/>
              </a:ext>
            </a:extLst>
          </p:cNvPr>
          <p:cNvSpPr txBox="1"/>
          <p:nvPr/>
        </p:nvSpPr>
        <p:spPr>
          <a:xfrm>
            <a:off x="112295" y="2873013"/>
            <a:ext cx="4170000" cy="1323439"/>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Must have guardrails, </a:t>
            </a:r>
            <a:r>
              <a:rPr lang="en-US" sz="2000" err="1">
                <a:latin typeface="Times New Roman" panose="02020603050405020304" pitchFamily="18" charset="0"/>
                <a:cs typeface="Times New Roman" panose="02020603050405020304" pitchFamily="18" charset="0"/>
              </a:rPr>
              <a:t>midrails</a:t>
            </a:r>
            <a:r>
              <a:rPr lang="en-US" sz="2000">
                <a:latin typeface="Times New Roman" panose="02020603050405020304" pitchFamily="18" charset="0"/>
                <a:cs typeface="Times New Roman" panose="02020603050405020304" pitchFamily="18" charset="0"/>
              </a:rPr>
              <a:t>, and toe boards. Top guardrail at 42” +/- 3” above working surface or utilize a Personal Fall Arrest System.</a:t>
            </a:r>
          </a:p>
        </p:txBody>
      </p:sp>
      <p:sp>
        <p:nvSpPr>
          <p:cNvPr id="11" name="TextBox 10">
            <a:extLst>
              <a:ext uri="{FF2B5EF4-FFF2-40B4-BE49-F238E27FC236}">
                <a16:creationId xmlns:a16="http://schemas.microsoft.com/office/drawing/2014/main" id="{05E45720-FC2C-4F9D-AEB0-E918A57D26CC}"/>
              </a:ext>
            </a:extLst>
          </p:cNvPr>
          <p:cNvSpPr txBox="1"/>
          <p:nvPr/>
        </p:nvSpPr>
        <p:spPr>
          <a:xfrm>
            <a:off x="120316" y="4402438"/>
            <a:ext cx="4153958" cy="923330"/>
          </a:xfrm>
          <a:prstGeom prst="rect">
            <a:avLst/>
          </a:prstGeom>
          <a:noFill/>
        </p:spPr>
        <p:txBody>
          <a:bodyPr wrap="square">
            <a:spAutoFit/>
          </a:bodyPr>
          <a:lstStyle/>
          <a:p>
            <a:pPr eaLnBrk="1" hangingPunct="1">
              <a:lnSpc>
                <a:spcPct val="90000"/>
              </a:lnSpc>
            </a:pPr>
            <a:r>
              <a:rPr lang="en-US" sz="2000">
                <a:latin typeface="Times New Roman" panose="02020603050405020304" pitchFamily="18" charset="0"/>
                <a:cs typeface="Times New Roman" panose="02020603050405020304" pitchFamily="18" charset="0"/>
              </a:rPr>
              <a:t>Scaffolds (and all people working on them) must be at least 10 feet from energized power lines.</a:t>
            </a:r>
          </a:p>
        </p:txBody>
      </p:sp>
      <p:sp>
        <p:nvSpPr>
          <p:cNvPr id="10" name="TextBox 9">
            <a:extLst>
              <a:ext uri="{FF2B5EF4-FFF2-40B4-BE49-F238E27FC236}">
                <a16:creationId xmlns:a16="http://schemas.microsoft.com/office/drawing/2014/main" id="{04EEAACA-97DC-4427-91D3-28E55AB6E53B}"/>
              </a:ext>
            </a:extLst>
          </p:cNvPr>
          <p:cNvSpPr txBox="1"/>
          <p:nvPr/>
        </p:nvSpPr>
        <p:spPr>
          <a:xfrm>
            <a:off x="6068938" y="5974819"/>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5" name="TextBox 4">
            <a:extLst>
              <a:ext uri="{FF2B5EF4-FFF2-40B4-BE49-F238E27FC236}">
                <a16:creationId xmlns:a16="http://schemas.microsoft.com/office/drawing/2014/main" id="{E2276499-AC90-4001-8711-AC5E5B7578B0}"/>
              </a:ext>
            </a:extLst>
          </p:cNvPr>
          <p:cNvSpPr txBox="1"/>
          <p:nvPr/>
        </p:nvSpPr>
        <p:spPr>
          <a:xfrm>
            <a:off x="120316" y="5811724"/>
            <a:ext cx="3910238" cy="400110"/>
          </a:xfrm>
          <a:prstGeom prst="rect">
            <a:avLst/>
          </a:prstGeom>
          <a:noFill/>
        </p:spPr>
        <p:txBody>
          <a:bodyPr wrap="none" rtlCol="0">
            <a:spAutoFit/>
          </a:bodyPr>
          <a:lstStyle/>
          <a:p>
            <a:r>
              <a:rPr lang="en-US" sz="2000"/>
              <a:t>Scaffolds must have safe access</a:t>
            </a:r>
          </a:p>
        </p:txBody>
      </p:sp>
      <p:sp>
        <p:nvSpPr>
          <p:cNvPr id="12" name="Title 1">
            <a:extLst>
              <a:ext uri="{FF2B5EF4-FFF2-40B4-BE49-F238E27FC236}">
                <a16:creationId xmlns:a16="http://schemas.microsoft.com/office/drawing/2014/main" id="{EFEEC595-B6CB-4EEC-82CD-26F8FF02F53B}"/>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4811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11</a:t>
            </a:fld>
            <a:endParaRPr lang="en-US" altLang="en-US">
              <a:solidFill>
                <a:srgbClr val="000000"/>
              </a:solidFill>
              <a:latin typeface="Arial" panose="020B0604020202020204" pitchFamily="34" charset="0"/>
            </a:endParaRPr>
          </a:p>
        </p:txBody>
      </p:sp>
      <p:pic>
        <p:nvPicPr>
          <p:cNvPr id="4" name="Picture 5">
            <a:extLst>
              <a:ext uri="{FF2B5EF4-FFF2-40B4-BE49-F238E27FC236}">
                <a16:creationId xmlns:a16="http://schemas.microsoft.com/office/drawing/2014/main" id="{54F6EBF2-10AE-486F-B5BC-C1910AE6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49" y="1452282"/>
            <a:ext cx="7617989" cy="49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7CADC99-A993-45C0-BF8F-04A6A702B124}"/>
              </a:ext>
            </a:extLst>
          </p:cNvPr>
          <p:cNvSpPr txBox="1">
            <a:spLocks noChangeArrowheads="1"/>
          </p:cNvSpPr>
          <p:nvPr/>
        </p:nvSpPr>
        <p:spPr bwMode="auto">
          <a:xfrm>
            <a:off x="1179141" y="421108"/>
            <a:ext cx="6543676"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Can You Identify the Fall Hazards?</a:t>
            </a:r>
          </a:p>
        </p:txBody>
      </p:sp>
      <p:sp>
        <p:nvSpPr>
          <p:cNvPr id="6" name="Rounded Rectangular Callout 4">
            <a:extLst>
              <a:ext uri="{FF2B5EF4-FFF2-40B4-BE49-F238E27FC236}">
                <a16:creationId xmlns:a16="http://schemas.microsoft.com/office/drawing/2014/main" id="{32F27022-E65B-4317-8168-956D29DC0297}"/>
              </a:ext>
            </a:extLst>
          </p:cNvPr>
          <p:cNvSpPr/>
          <p:nvPr/>
        </p:nvSpPr>
        <p:spPr>
          <a:xfrm>
            <a:off x="581338" y="1664614"/>
            <a:ext cx="2054985" cy="1659405"/>
          </a:xfrm>
          <a:prstGeom prst="wedgeRoundRectCallout">
            <a:avLst>
              <a:gd name="adj1" fmla="val 75721"/>
              <a:gd name="adj2" fmla="val 17251"/>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A worker is working from a carpenters' scaffold that has no guardrail</a:t>
            </a:r>
          </a:p>
        </p:txBody>
      </p:sp>
      <p:sp>
        <p:nvSpPr>
          <p:cNvPr id="8" name="Rounded Rectangular Callout 5">
            <a:extLst>
              <a:ext uri="{FF2B5EF4-FFF2-40B4-BE49-F238E27FC236}">
                <a16:creationId xmlns:a16="http://schemas.microsoft.com/office/drawing/2014/main" id="{76EA724E-27A4-4B79-99DC-D7B5D37B5BDC}"/>
              </a:ext>
            </a:extLst>
          </p:cNvPr>
          <p:cNvSpPr>
            <a:spLocks noChangeArrowheads="1"/>
          </p:cNvSpPr>
          <p:nvPr/>
        </p:nvSpPr>
        <p:spPr bwMode="auto">
          <a:xfrm>
            <a:off x="1608831" y="4306866"/>
            <a:ext cx="1927522" cy="1367164"/>
          </a:xfrm>
          <a:prstGeom prst="wedgeRoundRectCallout">
            <a:avLst>
              <a:gd name="adj1" fmla="val 60558"/>
              <a:gd name="adj2" fmla="val -114334"/>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also does not have proper access to the scaffold. </a:t>
            </a:r>
          </a:p>
        </p:txBody>
      </p:sp>
      <p:sp>
        <p:nvSpPr>
          <p:cNvPr id="9" name="Rounded Rectangular Callout 7">
            <a:extLst>
              <a:ext uri="{FF2B5EF4-FFF2-40B4-BE49-F238E27FC236}">
                <a16:creationId xmlns:a16="http://schemas.microsoft.com/office/drawing/2014/main" id="{124BFB54-C0AC-4AC7-AD04-75BEB72E655D}"/>
              </a:ext>
            </a:extLst>
          </p:cNvPr>
          <p:cNvSpPr/>
          <p:nvPr/>
        </p:nvSpPr>
        <p:spPr>
          <a:xfrm>
            <a:off x="5295900" y="4358784"/>
            <a:ext cx="3848100" cy="1477355"/>
          </a:xfrm>
          <a:prstGeom prst="wedgeRoundRectCallout">
            <a:avLst>
              <a:gd name="adj1" fmla="val -61142"/>
              <a:gd name="adj2" fmla="val 4074"/>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working below is exposed to the struck-by hazards of tools and equipment falling from the employees working above. </a:t>
            </a:r>
          </a:p>
        </p:txBody>
      </p:sp>
      <p:sp>
        <p:nvSpPr>
          <p:cNvPr id="10" name="Rounded Rectangular Callout 6">
            <a:extLst>
              <a:ext uri="{FF2B5EF4-FFF2-40B4-BE49-F238E27FC236}">
                <a16:creationId xmlns:a16="http://schemas.microsoft.com/office/drawing/2014/main" id="{B61D72EB-45AD-4C49-9176-7FEB625E8FA5}"/>
              </a:ext>
            </a:extLst>
          </p:cNvPr>
          <p:cNvSpPr/>
          <p:nvPr/>
        </p:nvSpPr>
        <p:spPr>
          <a:xfrm>
            <a:off x="5720623" y="1991133"/>
            <a:ext cx="3248918" cy="1828800"/>
          </a:xfrm>
          <a:prstGeom prst="wedgeRoundRectCallout">
            <a:avLst>
              <a:gd name="adj1" fmla="val -87510"/>
              <a:gd name="adj2" fmla="val 18589"/>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inside of the window is not provided with fall protection as there is no standard guardrail for the window.</a:t>
            </a:r>
          </a:p>
        </p:txBody>
      </p:sp>
      <p:sp>
        <p:nvSpPr>
          <p:cNvPr id="11" name="Title 1">
            <a:extLst>
              <a:ext uri="{FF2B5EF4-FFF2-40B4-BE49-F238E27FC236}">
                <a16:creationId xmlns:a16="http://schemas.microsoft.com/office/drawing/2014/main" id="{B26E7957-6B1E-4863-8C29-89E378EA0DEB}"/>
              </a:ext>
            </a:extLst>
          </p:cNvPr>
          <p:cNvSpPr txBox="1">
            <a:spLocks/>
          </p:cNvSpPr>
          <p:nvPr/>
        </p:nvSpPr>
        <p:spPr bwMode="auto">
          <a:xfrm>
            <a:off x="0" y="-25048"/>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442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12</a:t>
            </a:fld>
            <a:endParaRPr lang="en-US" altLang="en-US">
              <a:solidFill>
                <a:srgbClr val="000000"/>
              </a:solidFill>
              <a:latin typeface="Arial" panose="020B0604020202020204" pitchFamily="34" charset="0"/>
            </a:endParaRPr>
          </a:p>
        </p:txBody>
      </p:sp>
      <p:pic>
        <p:nvPicPr>
          <p:cNvPr id="4" name="Picture 9">
            <a:extLst>
              <a:ext uri="{FF2B5EF4-FFF2-40B4-BE49-F238E27FC236}">
                <a16:creationId xmlns:a16="http://schemas.microsoft.com/office/drawing/2014/main" id="{7A61F298-64BC-4D53-936F-AB4E2E075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22" y="1961499"/>
            <a:ext cx="6249764" cy="4687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3668CA-0CA9-4CAD-B8EA-282C25BB201D}"/>
              </a:ext>
            </a:extLst>
          </p:cNvPr>
          <p:cNvSpPr txBox="1">
            <a:spLocks noChangeArrowheads="1"/>
          </p:cNvSpPr>
          <p:nvPr/>
        </p:nvSpPr>
        <p:spPr bwMode="auto">
          <a:xfrm>
            <a:off x="1447800" y="864623"/>
            <a:ext cx="6172200"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Can You Identify the Fall Hazard?</a:t>
            </a:r>
          </a:p>
        </p:txBody>
      </p:sp>
      <p:sp>
        <p:nvSpPr>
          <p:cNvPr id="6" name="Rounded Rectangular Callout 4">
            <a:extLst>
              <a:ext uri="{FF2B5EF4-FFF2-40B4-BE49-F238E27FC236}">
                <a16:creationId xmlns:a16="http://schemas.microsoft.com/office/drawing/2014/main" id="{66E3A3BA-4650-4EC2-956F-E319E4D5C9FD}"/>
              </a:ext>
            </a:extLst>
          </p:cNvPr>
          <p:cNvSpPr/>
          <p:nvPr/>
        </p:nvSpPr>
        <p:spPr>
          <a:xfrm>
            <a:off x="389522" y="2270781"/>
            <a:ext cx="2192756" cy="1654342"/>
          </a:xfrm>
          <a:prstGeom prst="wedgeRoundRectCallout">
            <a:avLst>
              <a:gd name="adj1" fmla="val 83199"/>
              <a:gd name="adj2" fmla="val 38393"/>
              <a:gd name="adj3" fmla="val 16667"/>
            </a:avLst>
          </a:prstGeom>
          <a:solidFill>
            <a:srgbClr val="FFC000"/>
          </a:solidFill>
          <a:ln w="25400" cap="flat" cmpd="sng" algn="ctr">
            <a:solidFill>
              <a:srgbClr val="FFC000"/>
            </a:solidFill>
            <a:prstDash val="solid"/>
          </a:ln>
          <a:effectLst/>
        </p:spPr>
        <p:txBody>
          <a:bodyPr anchor="ctr"/>
          <a:lstStyle/>
          <a:p>
            <a:pPr algn="ctr" defTabSz="685766" fontAlgn="base">
              <a:spcBef>
                <a:spcPct val="0"/>
              </a:spcBef>
              <a:spcAft>
                <a:spcPct val="0"/>
              </a:spcAft>
              <a:defRPr/>
            </a:pPr>
            <a:r>
              <a:rPr lang="en-US" kern="0">
                <a:solidFill>
                  <a:srgbClr val="000000"/>
                </a:solidFill>
                <a:latin typeface="Arial"/>
              </a:rPr>
              <a:t>Lack of fall protection for workers on fabricated frame scaffolds.</a:t>
            </a:r>
          </a:p>
        </p:txBody>
      </p:sp>
      <p:sp>
        <p:nvSpPr>
          <p:cNvPr id="7" name="Rounded Rectangular Callout 4">
            <a:extLst>
              <a:ext uri="{FF2B5EF4-FFF2-40B4-BE49-F238E27FC236}">
                <a16:creationId xmlns:a16="http://schemas.microsoft.com/office/drawing/2014/main" id="{8B65F063-030B-49B5-BD94-BA65A2E76DEE}"/>
              </a:ext>
            </a:extLst>
          </p:cNvPr>
          <p:cNvSpPr>
            <a:spLocks noChangeArrowheads="1"/>
          </p:cNvSpPr>
          <p:nvPr/>
        </p:nvSpPr>
        <p:spPr bwMode="auto">
          <a:xfrm>
            <a:off x="7194886" y="2857419"/>
            <a:ext cx="1888958" cy="1771300"/>
          </a:xfrm>
          <a:prstGeom prst="wedgeRoundRectCallout">
            <a:avLst>
              <a:gd name="adj1" fmla="val -63095"/>
              <a:gd name="adj2" fmla="val 22615"/>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Planks appear to be overloaded and there is no safe access for workers.</a:t>
            </a:r>
          </a:p>
        </p:txBody>
      </p:sp>
      <p:sp>
        <p:nvSpPr>
          <p:cNvPr id="9" name="Octagon 8">
            <a:extLst>
              <a:ext uri="{FF2B5EF4-FFF2-40B4-BE49-F238E27FC236}">
                <a16:creationId xmlns:a16="http://schemas.microsoft.com/office/drawing/2014/main" id="{E7936D6D-3475-4EAD-9103-EB6911D2FA14}"/>
              </a:ext>
            </a:extLst>
          </p:cNvPr>
          <p:cNvSpPr/>
          <p:nvPr/>
        </p:nvSpPr>
        <p:spPr>
          <a:xfrm>
            <a:off x="4746813" y="4368851"/>
            <a:ext cx="2664995" cy="2115617"/>
          </a:xfrm>
          <a:prstGeom prst="octagon">
            <a:avLst>
              <a:gd name="adj" fmla="val 292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bg1"/>
                </a:solidFill>
              </a:rPr>
              <a:t>The workers are exposed to a 35-foot fall hazard from a scaffold while stacking blocks prior to overhand bricklaying operations.</a:t>
            </a:r>
          </a:p>
        </p:txBody>
      </p:sp>
      <p:sp>
        <p:nvSpPr>
          <p:cNvPr id="10" name="Title 1">
            <a:extLst>
              <a:ext uri="{FF2B5EF4-FFF2-40B4-BE49-F238E27FC236}">
                <a16:creationId xmlns:a16="http://schemas.microsoft.com/office/drawing/2014/main" id="{549EDDD0-8787-4CB8-A9B2-1FE1DE919C68}"/>
              </a:ext>
            </a:extLst>
          </p:cNvPr>
          <p:cNvSpPr txBox="1">
            <a:spLocks/>
          </p:cNvSpPr>
          <p:nvPr/>
        </p:nvSpPr>
        <p:spPr bwMode="auto">
          <a:xfrm>
            <a:off x="0" y="16099"/>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5892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C1B9F251-E47D-46F2-B0FD-3E289FCD1FCF}"/>
              </a:ext>
            </a:extLst>
          </p:cNvPr>
          <p:cNvSpPr txBox="1"/>
          <p:nvPr/>
        </p:nvSpPr>
        <p:spPr>
          <a:xfrm>
            <a:off x="328863" y="582143"/>
            <a:ext cx="3624571" cy="523220"/>
          </a:xfrm>
          <a:prstGeom prst="rect">
            <a:avLst/>
          </a:prstGeom>
          <a:noFill/>
        </p:spPr>
        <p:txBody>
          <a:bodyPr wrap="square">
            <a:spAutoFit/>
          </a:bodyPr>
          <a:lstStyle/>
          <a:p>
            <a:r>
              <a:rPr lang="en-US" sz="2800" b="1">
                <a:latin typeface="Times New Roman" panose="02020603050405020304" pitchFamily="18" charset="0"/>
                <a:ea typeface="+mj-ea"/>
                <a:cs typeface="Times New Roman" panose="02020603050405020304" pitchFamily="18" charset="0"/>
              </a:rPr>
              <a:t>Safe Ladder Practices</a:t>
            </a:r>
            <a:endParaRPr lang="en-US" sz="2800" b="1">
              <a:latin typeface="Times New Roman" panose="02020603050405020304" pitchFamily="18" charset="0"/>
              <a:cs typeface="Times New Roman" panose="02020603050405020304" pitchFamily="18" charset="0"/>
            </a:endParaRPr>
          </a:p>
        </p:txBody>
      </p:sp>
      <p:pic>
        <p:nvPicPr>
          <p:cNvPr id="7174" name="Picture 6" descr="Ladder Safety | PennEHRS">
            <a:extLst>
              <a:ext uri="{FF2B5EF4-FFF2-40B4-BE49-F238E27FC236}">
                <a16:creationId xmlns:a16="http://schemas.microsoft.com/office/drawing/2014/main" id="{87057568-9BB3-4672-ABF2-481F6CD42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754" y="641338"/>
            <a:ext cx="2684462" cy="48610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15B39-E57C-4118-96D1-A2BA3DD6C96F}"/>
              </a:ext>
            </a:extLst>
          </p:cNvPr>
          <p:cNvSpPr txBox="1"/>
          <p:nvPr/>
        </p:nvSpPr>
        <p:spPr>
          <a:xfrm>
            <a:off x="524788" y="1210533"/>
            <a:ext cx="4920918"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Portable extension ladders should be set up in a 4:1 ratio, height to distance from wall</a:t>
            </a:r>
          </a:p>
        </p:txBody>
      </p:sp>
      <p:sp>
        <p:nvSpPr>
          <p:cNvPr id="12" name="TextBox 11">
            <a:extLst>
              <a:ext uri="{FF2B5EF4-FFF2-40B4-BE49-F238E27FC236}">
                <a16:creationId xmlns:a16="http://schemas.microsoft.com/office/drawing/2014/main" id="{4FA02A1E-B96A-45E7-ADC7-278E1F9D8E6A}"/>
              </a:ext>
            </a:extLst>
          </p:cNvPr>
          <p:cNvSpPr txBox="1"/>
          <p:nvPr/>
        </p:nvSpPr>
        <p:spPr>
          <a:xfrm>
            <a:off x="524788" y="1935844"/>
            <a:ext cx="5101391"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Inspect ladders before using them. if it’s defective, don’t use it!</a:t>
            </a:r>
          </a:p>
        </p:txBody>
      </p:sp>
      <p:sp>
        <p:nvSpPr>
          <p:cNvPr id="14" name="TextBox 13">
            <a:extLst>
              <a:ext uri="{FF2B5EF4-FFF2-40B4-BE49-F238E27FC236}">
                <a16:creationId xmlns:a16="http://schemas.microsoft.com/office/drawing/2014/main" id="{0C9F9F04-7916-43A8-BEFE-C83E0CD849A3}"/>
              </a:ext>
            </a:extLst>
          </p:cNvPr>
          <p:cNvSpPr txBox="1"/>
          <p:nvPr/>
        </p:nvSpPr>
        <p:spPr>
          <a:xfrm>
            <a:off x="524788" y="2633146"/>
            <a:ext cx="5101390" cy="400110"/>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Don’t work on the top step of a step ladder</a:t>
            </a:r>
          </a:p>
        </p:txBody>
      </p:sp>
      <p:sp>
        <p:nvSpPr>
          <p:cNvPr id="16" name="TextBox 15">
            <a:extLst>
              <a:ext uri="{FF2B5EF4-FFF2-40B4-BE49-F238E27FC236}">
                <a16:creationId xmlns:a16="http://schemas.microsoft.com/office/drawing/2014/main" id="{6E1234A6-8825-4D3B-ACE2-F4ED6DB93097}"/>
              </a:ext>
            </a:extLst>
          </p:cNvPr>
          <p:cNvSpPr txBox="1"/>
          <p:nvPr/>
        </p:nvSpPr>
        <p:spPr>
          <a:xfrm>
            <a:off x="524788" y="3223302"/>
            <a:ext cx="5498435"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Position the portable ladder so the side rails extend at least 3 feet above the landing</a:t>
            </a:r>
          </a:p>
        </p:txBody>
      </p:sp>
      <p:sp>
        <p:nvSpPr>
          <p:cNvPr id="18" name="TextBox 17">
            <a:extLst>
              <a:ext uri="{FF2B5EF4-FFF2-40B4-BE49-F238E27FC236}">
                <a16:creationId xmlns:a16="http://schemas.microsoft.com/office/drawing/2014/main" id="{516F596C-F890-490D-9D52-3ADD9E4E7E74}"/>
              </a:ext>
            </a:extLst>
          </p:cNvPr>
          <p:cNvSpPr txBox="1"/>
          <p:nvPr/>
        </p:nvSpPr>
        <p:spPr>
          <a:xfrm>
            <a:off x="524788" y="4121234"/>
            <a:ext cx="5498435"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Secure side rails at the top of the ladder to a rigid support</a:t>
            </a:r>
          </a:p>
        </p:txBody>
      </p:sp>
      <p:sp>
        <p:nvSpPr>
          <p:cNvPr id="20" name="TextBox 19">
            <a:extLst>
              <a:ext uri="{FF2B5EF4-FFF2-40B4-BE49-F238E27FC236}">
                <a16:creationId xmlns:a16="http://schemas.microsoft.com/office/drawing/2014/main" id="{9497F225-2082-4636-8FBF-A5D996E296E4}"/>
              </a:ext>
            </a:extLst>
          </p:cNvPr>
          <p:cNvSpPr txBox="1"/>
          <p:nvPr/>
        </p:nvSpPr>
        <p:spPr>
          <a:xfrm>
            <a:off x="524788" y="5024417"/>
            <a:ext cx="5470358"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Make sure that the weight on the ladder will not cause it to slip. </a:t>
            </a:r>
          </a:p>
        </p:txBody>
      </p:sp>
      <p:sp>
        <p:nvSpPr>
          <p:cNvPr id="13" name="TextBox 12">
            <a:extLst>
              <a:ext uri="{FF2B5EF4-FFF2-40B4-BE49-F238E27FC236}">
                <a16:creationId xmlns:a16="http://schemas.microsoft.com/office/drawing/2014/main" id="{4B431B87-F2B1-4258-B8D2-5D485CB0EC4C}"/>
              </a:ext>
            </a:extLst>
          </p:cNvPr>
          <p:cNvSpPr txBox="1"/>
          <p:nvPr/>
        </p:nvSpPr>
        <p:spPr>
          <a:xfrm>
            <a:off x="7087884" y="5604348"/>
            <a:ext cx="1067921" cy="253916"/>
          </a:xfrm>
          <a:prstGeom prst="rect">
            <a:avLst/>
          </a:prstGeom>
          <a:noFill/>
        </p:spPr>
        <p:txBody>
          <a:bodyPr wrap="none" rtlCol="0">
            <a:spAutoFit/>
          </a:bodyPr>
          <a:lstStyle/>
          <a:p>
            <a:r>
              <a:rPr lang="en-US" sz="1050"/>
              <a:t>Source: OSHA</a:t>
            </a:r>
          </a:p>
        </p:txBody>
      </p:sp>
      <p:sp>
        <p:nvSpPr>
          <p:cNvPr id="15" name="Title 1">
            <a:extLst>
              <a:ext uri="{FF2B5EF4-FFF2-40B4-BE49-F238E27FC236}">
                <a16:creationId xmlns:a16="http://schemas.microsoft.com/office/drawing/2014/main" id="{9A0D56D2-C861-464E-8936-005967A44BAE}"/>
              </a:ext>
            </a:extLst>
          </p:cNvPr>
          <p:cNvSpPr txBox="1">
            <a:spLocks/>
          </p:cNvSpPr>
          <p:nvPr/>
        </p:nvSpPr>
        <p:spPr bwMode="auto">
          <a:xfrm>
            <a:off x="0" y="-192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0064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14</a:t>
            </a:fld>
            <a:endParaRPr lang="en-US" altLang="en-US">
              <a:solidFill>
                <a:srgbClr val="000000"/>
              </a:solidFill>
              <a:latin typeface="Arial" panose="020B0604020202020204" pitchFamily="34" charset="0"/>
            </a:endParaRPr>
          </a:p>
        </p:txBody>
      </p:sp>
      <p:pic>
        <p:nvPicPr>
          <p:cNvPr id="1026" name="Picture 2">
            <a:extLst>
              <a:ext uri="{FF2B5EF4-FFF2-40B4-BE49-F238E27FC236}">
                <a16:creationId xmlns:a16="http://schemas.microsoft.com/office/drawing/2014/main" id="{D7653F8F-D8CE-415C-B5B9-108329D7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142" y="900953"/>
            <a:ext cx="3441245" cy="49081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C72ACA9-D2DA-482B-8018-86DDF20E52A0}"/>
              </a:ext>
            </a:extLst>
          </p:cNvPr>
          <p:cNvSpPr txBox="1"/>
          <p:nvPr/>
        </p:nvSpPr>
        <p:spPr>
          <a:xfrm>
            <a:off x="328860" y="587034"/>
            <a:ext cx="3853175" cy="461665"/>
          </a:xfrm>
          <a:prstGeom prst="rect">
            <a:avLst/>
          </a:prstGeom>
          <a:noFill/>
        </p:spPr>
        <p:txBody>
          <a:bodyPr wrap="square">
            <a:spAutoFit/>
          </a:bodyPr>
          <a:lstStyle/>
          <a:p>
            <a:r>
              <a:rPr lang="en-US" sz="2400" b="1">
                <a:latin typeface="Times New Roman" panose="02020603050405020304" pitchFamily="18" charset="0"/>
                <a:ea typeface="+mj-ea"/>
                <a:cs typeface="Times New Roman" panose="02020603050405020304" pitchFamily="18" charset="0"/>
              </a:rPr>
              <a:t>Safe Ladder Practices Cont. </a:t>
            </a:r>
            <a:endParaRPr lang="en-US" sz="2400" b="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0BD7A6E-4B7F-41EC-B4A1-D1C49AF0C576}"/>
              </a:ext>
            </a:extLst>
          </p:cNvPr>
          <p:cNvSpPr txBox="1"/>
          <p:nvPr/>
        </p:nvSpPr>
        <p:spPr>
          <a:xfrm>
            <a:off x="467529" y="1193221"/>
            <a:ext cx="4574040" cy="461665"/>
          </a:xfrm>
          <a:prstGeom prst="rect">
            <a:avLst/>
          </a:prstGeom>
          <a:noFill/>
        </p:spPr>
        <p:txBody>
          <a:bodyPr wrap="square">
            <a:spAutoFit/>
          </a:bodyPr>
          <a:lstStyle/>
          <a:p>
            <a:pPr marL="257162" indent="-257162">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When climbing up or down:</a:t>
            </a:r>
          </a:p>
        </p:txBody>
      </p:sp>
      <p:sp>
        <p:nvSpPr>
          <p:cNvPr id="17" name="TextBox 16">
            <a:extLst>
              <a:ext uri="{FF2B5EF4-FFF2-40B4-BE49-F238E27FC236}">
                <a16:creationId xmlns:a16="http://schemas.microsoft.com/office/drawing/2014/main" id="{32E4CBE2-F311-4DE3-BECA-CD81A5767029}"/>
              </a:ext>
            </a:extLst>
          </p:cNvPr>
          <p:cNvSpPr txBox="1"/>
          <p:nvPr/>
        </p:nvSpPr>
        <p:spPr>
          <a:xfrm>
            <a:off x="100078" y="1758834"/>
            <a:ext cx="4574040" cy="461665"/>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Always face the ladder</a:t>
            </a:r>
          </a:p>
        </p:txBody>
      </p:sp>
      <p:sp>
        <p:nvSpPr>
          <p:cNvPr id="19" name="TextBox 18">
            <a:extLst>
              <a:ext uri="{FF2B5EF4-FFF2-40B4-BE49-F238E27FC236}">
                <a16:creationId xmlns:a16="http://schemas.microsoft.com/office/drawing/2014/main" id="{9433A2B6-09DB-41BA-A3A4-75FDF697DA03}"/>
              </a:ext>
            </a:extLst>
          </p:cNvPr>
          <p:cNvSpPr txBox="1"/>
          <p:nvPr/>
        </p:nvSpPr>
        <p:spPr>
          <a:xfrm>
            <a:off x="100078" y="2329375"/>
            <a:ext cx="5182278" cy="830997"/>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Maintain three-point contact at all times</a:t>
            </a:r>
          </a:p>
        </p:txBody>
      </p:sp>
      <p:sp>
        <p:nvSpPr>
          <p:cNvPr id="21" name="TextBox 20">
            <a:extLst>
              <a:ext uri="{FF2B5EF4-FFF2-40B4-BE49-F238E27FC236}">
                <a16:creationId xmlns:a16="http://schemas.microsoft.com/office/drawing/2014/main" id="{D7B487E2-5EBC-44F0-BC3F-36526EC59628}"/>
              </a:ext>
            </a:extLst>
          </p:cNvPr>
          <p:cNvSpPr txBox="1"/>
          <p:nvPr/>
        </p:nvSpPr>
        <p:spPr>
          <a:xfrm>
            <a:off x="100077" y="3168946"/>
            <a:ext cx="5182277" cy="424732"/>
          </a:xfrm>
          <a:prstGeom prst="rect">
            <a:avLst/>
          </a:prstGeom>
          <a:noFill/>
        </p:spPr>
        <p:txBody>
          <a:bodyPr wrap="square">
            <a:spAutoFit/>
          </a:bodyPr>
          <a:lstStyle/>
          <a:p>
            <a:pPr marL="557185" lvl="1" indent="-214303">
              <a:lnSpc>
                <a:spcPct val="90000"/>
              </a:lnSpc>
              <a:spcBef>
                <a:spcPct val="0"/>
              </a:spcBef>
              <a:spcAft>
                <a:spcPts val="45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Don’t carry anything in your hands</a:t>
            </a:r>
          </a:p>
        </p:txBody>
      </p:sp>
      <p:sp>
        <p:nvSpPr>
          <p:cNvPr id="23" name="TextBox 22">
            <a:extLst>
              <a:ext uri="{FF2B5EF4-FFF2-40B4-BE49-F238E27FC236}">
                <a16:creationId xmlns:a16="http://schemas.microsoft.com/office/drawing/2014/main" id="{B57CBB62-96FC-4EF3-BB1B-147022C16A41}"/>
              </a:ext>
            </a:extLst>
          </p:cNvPr>
          <p:cNvSpPr txBox="1"/>
          <p:nvPr/>
        </p:nvSpPr>
        <p:spPr>
          <a:xfrm>
            <a:off x="467529" y="3658345"/>
            <a:ext cx="4851378" cy="757130"/>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Make sure the ladder is on a firm, level surface </a:t>
            </a:r>
          </a:p>
        </p:txBody>
      </p:sp>
      <p:sp>
        <p:nvSpPr>
          <p:cNvPr id="25" name="TextBox 24">
            <a:extLst>
              <a:ext uri="{FF2B5EF4-FFF2-40B4-BE49-F238E27FC236}">
                <a16:creationId xmlns:a16="http://schemas.microsoft.com/office/drawing/2014/main" id="{0E4EC4F2-4227-4910-906B-70A4E523531B}"/>
              </a:ext>
            </a:extLst>
          </p:cNvPr>
          <p:cNvSpPr txBox="1"/>
          <p:nvPr/>
        </p:nvSpPr>
        <p:spPr>
          <a:xfrm>
            <a:off x="467529" y="4572647"/>
            <a:ext cx="4851377" cy="757130"/>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Consider securing the ladder at top and bottom</a:t>
            </a:r>
          </a:p>
        </p:txBody>
      </p:sp>
      <p:sp>
        <p:nvSpPr>
          <p:cNvPr id="27" name="TextBox 26">
            <a:extLst>
              <a:ext uri="{FF2B5EF4-FFF2-40B4-BE49-F238E27FC236}">
                <a16:creationId xmlns:a16="http://schemas.microsoft.com/office/drawing/2014/main" id="{CC86611A-09A6-4C2C-A11D-8192217F4DE2}"/>
              </a:ext>
            </a:extLst>
          </p:cNvPr>
          <p:cNvSpPr txBox="1"/>
          <p:nvPr/>
        </p:nvSpPr>
        <p:spPr>
          <a:xfrm>
            <a:off x="220470" y="5486949"/>
            <a:ext cx="5182278" cy="1200329"/>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Don’t reach so far that your belt buckle is outside the rails of the ladder.</a:t>
            </a:r>
          </a:p>
        </p:txBody>
      </p:sp>
      <p:sp>
        <p:nvSpPr>
          <p:cNvPr id="28" name="TextBox 27">
            <a:extLst>
              <a:ext uri="{FF2B5EF4-FFF2-40B4-BE49-F238E27FC236}">
                <a16:creationId xmlns:a16="http://schemas.microsoft.com/office/drawing/2014/main" id="{B685012C-A158-46C9-9F83-AA5047BC0399}"/>
              </a:ext>
            </a:extLst>
          </p:cNvPr>
          <p:cNvSpPr txBox="1"/>
          <p:nvPr/>
        </p:nvSpPr>
        <p:spPr>
          <a:xfrm>
            <a:off x="6704994" y="5960155"/>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14" name="Title 1">
            <a:extLst>
              <a:ext uri="{FF2B5EF4-FFF2-40B4-BE49-F238E27FC236}">
                <a16:creationId xmlns:a16="http://schemas.microsoft.com/office/drawing/2014/main" id="{2A18B171-2025-49B0-8E50-2DE72D5D176F}"/>
              </a:ext>
            </a:extLst>
          </p:cNvPr>
          <p:cNvSpPr txBox="1">
            <a:spLocks/>
          </p:cNvSpPr>
          <p:nvPr/>
        </p:nvSpPr>
        <p:spPr bwMode="auto">
          <a:xfrm>
            <a:off x="0" y="-170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7955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18762BDF-1F27-4952-BBF1-F1223BD94064}"/>
              </a:ext>
            </a:extLst>
          </p:cNvPr>
          <p:cNvSpPr txBox="1"/>
          <p:nvPr/>
        </p:nvSpPr>
        <p:spPr>
          <a:xfrm>
            <a:off x="6552079" y="6059298"/>
            <a:ext cx="1067921" cy="253916"/>
          </a:xfrm>
          <a:prstGeom prst="rect">
            <a:avLst/>
          </a:prstGeom>
          <a:noFill/>
        </p:spPr>
        <p:txBody>
          <a:bodyPr wrap="none" rtlCol="0">
            <a:spAutoFit/>
          </a:bodyPr>
          <a:lstStyle/>
          <a:p>
            <a:r>
              <a:rPr lang="en-US" sz="1050"/>
              <a:t>Source: OSHA</a:t>
            </a:r>
          </a:p>
        </p:txBody>
      </p:sp>
      <p:sp>
        <p:nvSpPr>
          <p:cNvPr id="4" name="TextBox 3">
            <a:extLst>
              <a:ext uri="{FF2B5EF4-FFF2-40B4-BE49-F238E27FC236}">
                <a16:creationId xmlns:a16="http://schemas.microsoft.com/office/drawing/2014/main" id="{CC485D3C-9EB2-4484-A51B-4404C83D1265}"/>
              </a:ext>
            </a:extLst>
          </p:cNvPr>
          <p:cNvSpPr txBox="1"/>
          <p:nvPr/>
        </p:nvSpPr>
        <p:spPr>
          <a:xfrm>
            <a:off x="232681" y="701450"/>
            <a:ext cx="1938351"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Step Ladders</a:t>
            </a:r>
          </a:p>
        </p:txBody>
      </p:sp>
      <p:sp>
        <p:nvSpPr>
          <p:cNvPr id="8" name="TextBox 7">
            <a:extLst>
              <a:ext uri="{FF2B5EF4-FFF2-40B4-BE49-F238E27FC236}">
                <a16:creationId xmlns:a16="http://schemas.microsoft.com/office/drawing/2014/main" id="{F6C7CD85-8D9C-43BA-B0A3-5B3B7C44D223}"/>
              </a:ext>
            </a:extLst>
          </p:cNvPr>
          <p:cNvSpPr txBox="1"/>
          <p:nvPr/>
        </p:nvSpPr>
        <p:spPr>
          <a:xfrm>
            <a:off x="232684" y="1225756"/>
            <a:ext cx="5008790" cy="1631216"/>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A competent person must visually inspect stepladders for visible defects on a periodic basis and after any occurrence that could affect their safe use. Defects include, but are not limited to:</a:t>
            </a:r>
          </a:p>
        </p:txBody>
      </p:sp>
      <p:pic>
        <p:nvPicPr>
          <p:cNvPr id="9" name="Picture 8">
            <a:extLst>
              <a:ext uri="{FF2B5EF4-FFF2-40B4-BE49-F238E27FC236}">
                <a16:creationId xmlns:a16="http://schemas.microsoft.com/office/drawing/2014/main" id="{37351023-EFB1-427F-B988-329AC7C3C233}"/>
              </a:ext>
            </a:extLst>
          </p:cNvPr>
          <p:cNvPicPr>
            <a:picLocks noChangeAspect="1"/>
          </p:cNvPicPr>
          <p:nvPr/>
        </p:nvPicPr>
        <p:blipFill>
          <a:blip r:embed="rId3"/>
          <a:stretch>
            <a:fillRect/>
          </a:stretch>
        </p:blipFill>
        <p:spPr>
          <a:xfrm>
            <a:off x="5241474" y="1376013"/>
            <a:ext cx="3782615" cy="4506129"/>
          </a:xfrm>
          <a:prstGeom prst="rect">
            <a:avLst/>
          </a:prstGeom>
        </p:spPr>
      </p:pic>
      <p:sp>
        <p:nvSpPr>
          <p:cNvPr id="12" name="TextBox 11">
            <a:extLst>
              <a:ext uri="{FF2B5EF4-FFF2-40B4-BE49-F238E27FC236}">
                <a16:creationId xmlns:a16="http://schemas.microsoft.com/office/drawing/2014/main" id="{62B4EF51-BED7-4989-9BA1-71E652DE6753}"/>
              </a:ext>
            </a:extLst>
          </p:cNvPr>
          <p:cNvSpPr txBox="1"/>
          <p:nvPr/>
        </p:nvSpPr>
        <p:spPr>
          <a:xfrm>
            <a:off x="450056" y="2846062"/>
            <a:ext cx="4574040" cy="1015663"/>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Structural damage, split/bent side rails, broken or missing rungs/steps/cleats and missing or damaged safety devices.</a:t>
            </a:r>
          </a:p>
        </p:txBody>
      </p:sp>
      <p:sp>
        <p:nvSpPr>
          <p:cNvPr id="14" name="TextBox 13">
            <a:extLst>
              <a:ext uri="{FF2B5EF4-FFF2-40B4-BE49-F238E27FC236}">
                <a16:creationId xmlns:a16="http://schemas.microsoft.com/office/drawing/2014/main" id="{F81F83E1-3DF8-4DB1-9674-18F3E9BCCE1D}"/>
              </a:ext>
            </a:extLst>
          </p:cNvPr>
          <p:cNvSpPr txBox="1"/>
          <p:nvPr/>
        </p:nvSpPr>
        <p:spPr>
          <a:xfrm>
            <a:off x="450056" y="4010159"/>
            <a:ext cx="4574040"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Grease, dirt or other contaminants that could cause slips or falls.</a:t>
            </a:r>
          </a:p>
        </p:txBody>
      </p:sp>
      <p:sp>
        <p:nvSpPr>
          <p:cNvPr id="16" name="TextBox 15">
            <a:extLst>
              <a:ext uri="{FF2B5EF4-FFF2-40B4-BE49-F238E27FC236}">
                <a16:creationId xmlns:a16="http://schemas.microsoft.com/office/drawing/2014/main" id="{4635F618-401C-4358-8DE6-A711EDD95A8C}"/>
              </a:ext>
            </a:extLst>
          </p:cNvPr>
          <p:cNvSpPr txBox="1"/>
          <p:nvPr/>
        </p:nvSpPr>
        <p:spPr>
          <a:xfrm>
            <a:off x="450056" y="4866480"/>
            <a:ext cx="4574040" cy="1015663"/>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Paint or stickers (except warning or safety labels) that could hide possible defects.</a:t>
            </a:r>
          </a:p>
        </p:txBody>
      </p:sp>
      <p:sp>
        <p:nvSpPr>
          <p:cNvPr id="11" name="Title 1">
            <a:extLst>
              <a:ext uri="{FF2B5EF4-FFF2-40B4-BE49-F238E27FC236}">
                <a16:creationId xmlns:a16="http://schemas.microsoft.com/office/drawing/2014/main" id="{9905FEA0-DF44-45E5-90DD-8D8B7A62DAE9}"/>
              </a:ext>
            </a:extLst>
          </p:cNvPr>
          <p:cNvSpPr txBox="1">
            <a:spLocks/>
          </p:cNvSpPr>
          <p:nvPr/>
        </p:nvSpPr>
        <p:spPr bwMode="auto">
          <a:xfrm>
            <a:off x="0" y="-5931"/>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6259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3235E027-4406-4619-B950-F6A32423DF92}"/>
              </a:ext>
            </a:extLst>
          </p:cNvPr>
          <p:cNvSpPr txBox="1"/>
          <p:nvPr/>
        </p:nvSpPr>
        <p:spPr>
          <a:xfrm>
            <a:off x="232682" y="623936"/>
            <a:ext cx="2733441"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Step Ladders cont. </a:t>
            </a:r>
          </a:p>
        </p:txBody>
      </p:sp>
      <p:sp>
        <p:nvSpPr>
          <p:cNvPr id="6" name="TextBox 5">
            <a:extLst>
              <a:ext uri="{FF2B5EF4-FFF2-40B4-BE49-F238E27FC236}">
                <a16:creationId xmlns:a16="http://schemas.microsoft.com/office/drawing/2014/main" id="{1484303F-52C1-4004-9875-B8E59B0D5903}"/>
              </a:ext>
            </a:extLst>
          </p:cNvPr>
          <p:cNvSpPr txBox="1"/>
          <p:nvPr/>
        </p:nvSpPr>
        <p:spPr>
          <a:xfrm>
            <a:off x="469445" y="1114077"/>
            <a:ext cx="8205108" cy="1569660"/>
          </a:xfrm>
          <a:prstGeom prst="rect">
            <a:avLst/>
          </a:prstGeom>
          <a:noFill/>
        </p:spPr>
        <p:txBody>
          <a:bodyPr wrap="square">
            <a:spAutoFit/>
          </a:bodyPr>
          <a:lstStyle/>
          <a:p>
            <a:pPr marL="214303" indent="-214303">
              <a:buFont typeface="Arial" panose="020B0604020202020204" pitchFamily="34" charset="0"/>
              <a:buChar char="•"/>
            </a:pPr>
            <a:r>
              <a:rPr lang="en-US" sz="2400"/>
              <a:t>Make sure all four feet of the portable step ladder are set on a level and stable surface, and that both ladder spreaders are fully extended and locked into place before use</a:t>
            </a:r>
          </a:p>
        </p:txBody>
      </p:sp>
      <p:sp>
        <p:nvSpPr>
          <p:cNvPr id="8" name="TextBox 7">
            <a:extLst>
              <a:ext uri="{FF2B5EF4-FFF2-40B4-BE49-F238E27FC236}">
                <a16:creationId xmlns:a16="http://schemas.microsoft.com/office/drawing/2014/main" id="{4FC8B0B8-4B37-49CD-A6D7-655F37D699A2}"/>
              </a:ext>
            </a:extLst>
          </p:cNvPr>
          <p:cNvSpPr txBox="1"/>
          <p:nvPr/>
        </p:nvSpPr>
        <p:spPr>
          <a:xfrm>
            <a:off x="469445" y="2828835"/>
            <a:ext cx="8205108" cy="1200329"/>
          </a:xfrm>
          <a:prstGeom prst="rect">
            <a:avLst/>
          </a:prstGeom>
          <a:noFill/>
        </p:spPr>
        <p:txBody>
          <a:bodyPr wrap="square">
            <a:spAutoFit/>
          </a:bodyPr>
          <a:lstStyle/>
          <a:p>
            <a:pPr marL="214303" indent="-214303">
              <a:buFont typeface="Arial" panose="020B0604020202020204" pitchFamily="34" charset="0"/>
              <a:buChar char="•"/>
            </a:pPr>
            <a:r>
              <a:rPr lang="en-US" sz="2400"/>
              <a:t>Keep your ladder, your body, your tools and any materials at least 10 feet away from energized electrical conductors (or even further for higher voltages exceeding 50kv)</a:t>
            </a:r>
          </a:p>
        </p:txBody>
      </p:sp>
      <p:sp>
        <p:nvSpPr>
          <p:cNvPr id="10" name="TextBox 9">
            <a:extLst>
              <a:ext uri="{FF2B5EF4-FFF2-40B4-BE49-F238E27FC236}">
                <a16:creationId xmlns:a16="http://schemas.microsoft.com/office/drawing/2014/main" id="{4EFA5BCF-95AF-485C-933A-64D36F5708DB}"/>
              </a:ext>
            </a:extLst>
          </p:cNvPr>
          <p:cNvSpPr txBox="1"/>
          <p:nvPr/>
        </p:nvSpPr>
        <p:spPr>
          <a:xfrm>
            <a:off x="469445" y="4174262"/>
            <a:ext cx="8205108" cy="1569660"/>
          </a:xfrm>
          <a:prstGeom prst="rect">
            <a:avLst/>
          </a:prstGeom>
          <a:noFill/>
        </p:spPr>
        <p:txBody>
          <a:bodyPr wrap="square">
            <a:spAutoFit/>
          </a:bodyPr>
          <a:lstStyle/>
          <a:p>
            <a:pPr marL="214303" indent="-214303">
              <a:buFont typeface="Arial" panose="020B0604020202020204" pitchFamily="34" charset="0"/>
              <a:buChar char="•"/>
            </a:pPr>
            <a:r>
              <a:rPr lang="en-US" sz="2400"/>
              <a:t>Maintain your balance and center of gravity on your portable step ladder by keeping your belt-buckle between the two side rails. Reposition the ladder instead of over-reaching</a:t>
            </a:r>
          </a:p>
        </p:txBody>
      </p:sp>
      <p:sp>
        <p:nvSpPr>
          <p:cNvPr id="9" name="Title 1">
            <a:extLst>
              <a:ext uri="{FF2B5EF4-FFF2-40B4-BE49-F238E27FC236}">
                <a16:creationId xmlns:a16="http://schemas.microsoft.com/office/drawing/2014/main" id="{DBCA1A7B-CF86-40B6-9793-EE6D83E7FC3E}"/>
              </a:ext>
            </a:extLst>
          </p:cNvPr>
          <p:cNvSpPr txBox="1">
            <a:spLocks/>
          </p:cNvSpPr>
          <p:nvPr/>
        </p:nvSpPr>
        <p:spPr bwMode="auto">
          <a:xfrm>
            <a:off x="0" y="4829"/>
            <a:ext cx="9143999"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4606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4" name="Rectangle 4">
            <a:extLst>
              <a:ext uri="{FF2B5EF4-FFF2-40B4-BE49-F238E27FC236}">
                <a16:creationId xmlns:a16="http://schemas.microsoft.com/office/drawing/2014/main" id="{58BCCF44-A961-45B2-8EAF-53C0D591C302}"/>
              </a:ext>
            </a:extLst>
          </p:cNvPr>
          <p:cNvSpPr txBox="1">
            <a:spLocks noChangeArrowheads="1"/>
          </p:cNvSpPr>
          <p:nvPr/>
        </p:nvSpPr>
        <p:spPr bwMode="auto">
          <a:xfrm>
            <a:off x="1447800" y="629021"/>
            <a:ext cx="6172200"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p>
        </p:txBody>
      </p:sp>
      <p:pic>
        <p:nvPicPr>
          <p:cNvPr id="5" name="Picture 7">
            <a:extLst>
              <a:ext uri="{FF2B5EF4-FFF2-40B4-BE49-F238E27FC236}">
                <a16:creationId xmlns:a16="http://schemas.microsoft.com/office/drawing/2014/main" id="{909F7CB9-7497-47A8-B1D6-73C0EA2A5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428" y="1334863"/>
            <a:ext cx="6172199" cy="462914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4">
            <a:extLst>
              <a:ext uri="{FF2B5EF4-FFF2-40B4-BE49-F238E27FC236}">
                <a16:creationId xmlns:a16="http://schemas.microsoft.com/office/drawing/2014/main" id="{E058A273-2C72-41AC-9DAA-F8DACEC83F59}"/>
              </a:ext>
            </a:extLst>
          </p:cNvPr>
          <p:cNvSpPr>
            <a:spLocks noChangeArrowheads="1"/>
          </p:cNvSpPr>
          <p:nvPr/>
        </p:nvSpPr>
        <p:spPr bwMode="auto">
          <a:xfrm>
            <a:off x="1653270" y="2432959"/>
            <a:ext cx="1653268" cy="1694090"/>
          </a:xfrm>
          <a:prstGeom prst="wedgeRoundRectCallout">
            <a:avLst>
              <a:gd name="adj1" fmla="val 145611"/>
              <a:gd name="adj2" fmla="val 41120"/>
              <a:gd name="adj3" fmla="val 16667"/>
            </a:avLst>
          </a:prstGeom>
          <a:solidFill>
            <a:srgbClr val="FFC000"/>
          </a:solidFill>
          <a:ln w="25400" algn="ctr">
            <a:solidFill>
              <a:srgbClr val="FFC000"/>
            </a:solidFill>
            <a:miter lim="800000"/>
            <a:headEnd/>
            <a:tailEnd/>
          </a:ln>
        </p:spPr>
        <p:txBody>
          <a:bodyPr anchor="ctr"/>
          <a:lstStyle/>
          <a:p>
            <a:pPr algn="ctr" defTabSz="685766" fontAlgn="base">
              <a:spcBef>
                <a:spcPct val="0"/>
              </a:spcBef>
              <a:spcAft>
                <a:spcPct val="0"/>
              </a:spcAft>
              <a:defRPr/>
            </a:pPr>
            <a:r>
              <a:rPr lang="en-US" kern="0">
                <a:solidFill>
                  <a:srgbClr val="000000"/>
                </a:solidFill>
              </a:rPr>
              <a:t>YES!!</a:t>
            </a:r>
          </a:p>
          <a:p>
            <a:pPr algn="ctr" defTabSz="685766" fontAlgn="base">
              <a:spcBef>
                <a:spcPct val="0"/>
              </a:spcBef>
              <a:spcAft>
                <a:spcPct val="0"/>
              </a:spcAft>
              <a:defRPr/>
            </a:pPr>
            <a:r>
              <a:rPr lang="en-US" kern="0">
                <a:solidFill>
                  <a:srgbClr val="000000"/>
                </a:solidFill>
              </a:rPr>
              <a:t>Worker is working off of the top of a step ladder</a:t>
            </a:r>
            <a:r>
              <a:rPr lang="en-US" sz="1350" kern="0">
                <a:solidFill>
                  <a:srgbClr val="000000"/>
                </a:solidFill>
              </a:rPr>
              <a:t>. </a:t>
            </a:r>
          </a:p>
        </p:txBody>
      </p:sp>
      <p:sp>
        <p:nvSpPr>
          <p:cNvPr id="7" name="Octagon 6">
            <a:extLst>
              <a:ext uri="{FF2B5EF4-FFF2-40B4-BE49-F238E27FC236}">
                <a16:creationId xmlns:a16="http://schemas.microsoft.com/office/drawing/2014/main" id="{B81A20C1-B02E-41D5-B263-BE81495207C2}"/>
              </a:ext>
            </a:extLst>
          </p:cNvPr>
          <p:cNvSpPr/>
          <p:nvPr/>
        </p:nvSpPr>
        <p:spPr>
          <a:xfrm>
            <a:off x="6119132" y="3649438"/>
            <a:ext cx="1653267" cy="1478785"/>
          </a:xfrm>
          <a:prstGeom prst="octagon">
            <a:avLst/>
          </a:prstGeom>
          <a:solidFill>
            <a:srgbClr val="FF0000"/>
          </a:solidFill>
          <a:ln w="25400" cap="flat" cmpd="sng" algn="ctr">
            <a:solidFill>
              <a:srgbClr val="FF0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sz="1500" b="1" kern="0">
                <a:solidFill>
                  <a:srgbClr val="FFFFFF"/>
                </a:solidFill>
              </a:rPr>
              <a:t>The top of a stepladder shall not be used as a step.</a:t>
            </a:r>
          </a:p>
        </p:txBody>
      </p:sp>
      <p:sp>
        <p:nvSpPr>
          <p:cNvPr id="8" name="Title 1">
            <a:extLst>
              <a:ext uri="{FF2B5EF4-FFF2-40B4-BE49-F238E27FC236}">
                <a16:creationId xmlns:a16="http://schemas.microsoft.com/office/drawing/2014/main" id="{8032C14B-9342-4722-B905-CB734A13BF3C}"/>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0372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18</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5" name="TextBox 4">
            <a:extLst>
              <a:ext uri="{FF2B5EF4-FFF2-40B4-BE49-F238E27FC236}">
                <a16:creationId xmlns:a16="http://schemas.microsoft.com/office/drawing/2014/main" id="{C8147CE2-ED18-47C5-92AD-297797AE8D7B}"/>
              </a:ext>
            </a:extLst>
          </p:cNvPr>
          <p:cNvSpPr txBox="1"/>
          <p:nvPr/>
        </p:nvSpPr>
        <p:spPr>
          <a:xfrm>
            <a:off x="1274026" y="595997"/>
            <a:ext cx="6595947" cy="523220"/>
          </a:xfrm>
          <a:prstGeom prst="rect">
            <a:avLst/>
          </a:prstGeom>
          <a:noFill/>
        </p:spPr>
        <p:txBody>
          <a:bodyPr wrap="square">
            <a:spAutoFit/>
          </a:bodyPr>
          <a:lstStyle/>
          <a:p>
            <a:r>
              <a:rPr lang="en-US" sz="2800" b="1"/>
              <a:t>Controlling fall hazards – scissor lifts</a:t>
            </a:r>
          </a:p>
        </p:txBody>
      </p:sp>
      <p:pic>
        <p:nvPicPr>
          <p:cNvPr id="6" name="Content Placeholder 6" title="scissor lift">
            <a:extLst>
              <a:ext uri="{FF2B5EF4-FFF2-40B4-BE49-F238E27FC236}">
                <a16:creationId xmlns:a16="http://schemas.microsoft.com/office/drawing/2014/main" id="{698E11F0-7BF9-4877-A6E0-DBBF2175BA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9" y="1331654"/>
            <a:ext cx="3101595" cy="4671729"/>
          </a:xfrm>
          <a:prstGeom prst="rect">
            <a:avLst/>
          </a:prstGeom>
          <a:ln>
            <a:solidFill>
              <a:schemeClr val="tx1"/>
            </a:solidFill>
          </a:ln>
        </p:spPr>
      </p:pic>
      <p:sp>
        <p:nvSpPr>
          <p:cNvPr id="7" name="Rectangle 6">
            <a:extLst>
              <a:ext uri="{FF2B5EF4-FFF2-40B4-BE49-F238E27FC236}">
                <a16:creationId xmlns:a16="http://schemas.microsoft.com/office/drawing/2014/main" id="{A765F17E-B4BD-400F-B8B7-58DBD41AFCAB}"/>
              </a:ext>
            </a:extLst>
          </p:cNvPr>
          <p:cNvSpPr/>
          <p:nvPr/>
        </p:nvSpPr>
        <p:spPr>
          <a:xfrm>
            <a:off x="762000" y="6003383"/>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9" name="TextBox 8">
            <a:extLst>
              <a:ext uri="{FF2B5EF4-FFF2-40B4-BE49-F238E27FC236}">
                <a16:creationId xmlns:a16="http://schemas.microsoft.com/office/drawing/2014/main" id="{A3B25A07-5980-4E0A-9B18-33ED1CC86AE7}"/>
              </a:ext>
            </a:extLst>
          </p:cNvPr>
          <p:cNvSpPr txBox="1"/>
          <p:nvPr/>
        </p:nvSpPr>
        <p:spPr>
          <a:xfrm>
            <a:off x="4267200" y="1360698"/>
            <a:ext cx="4572000" cy="4893647"/>
          </a:xfrm>
          <a:prstGeom prst="rect">
            <a:avLst/>
          </a:prstGeom>
          <a:noFill/>
        </p:spPr>
        <p:txBody>
          <a:bodyPr wrap="square">
            <a:spAutoFit/>
          </a:bodyPr>
          <a:lstStyle/>
          <a:p>
            <a:r>
              <a:rPr lang="en-US" sz="3200"/>
              <a:t>OSHA’s investigations regarding injuries and fatalities involving scissor lifts were the result of employers not addressing: </a:t>
            </a:r>
          </a:p>
          <a:p>
            <a:pPr marL="914400" lvl="1" indent="-457200">
              <a:buFont typeface="Arial" panose="020B0604020202020204" pitchFamily="34" charset="0"/>
              <a:buChar char="•"/>
            </a:pPr>
            <a:r>
              <a:rPr lang="en-US" sz="3200"/>
              <a:t>Fall Protection</a:t>
            </a:r>
          </a:p>
          <a:p>
            <a:pPr marL="914400" lvl="1" indent="-457200">
              <a:buFont typeface="Arial" panose="020B0604020202020204" pitchFamily="34" charset="0"/>
              <a:buChar char="•"/>
            </a:pPr>
            <a:r>
              <a:rPr lang="en-US" sz="3200"/>
              <a:t>Stabilization</a:t>
            </a:r>
          </a:p>
          <a:p>
            <a:pPr marL="914400" lvl="1" indent="-457200">
              <a:buFont typeface="Arial" panose="020B0604020202020204" pitchFamily="34" charset="0"/>
              <a:buChar char="•"/>
            </a:pPr>
            <a:r>
              <a:rPr lang="en-US" sz="3200"/>
              <a:t>Positioning</a:t>
            </a:r>
          </a:p>
          <a:p>
            <a:endParaRPr lang="en-US" sz="2400"/>
          </a:p>
        </p:txBody>
      </p:sp>
    </p:spTree>
    <p:extLst>
      <p:ext uri="{BB962C8B-B14F-4D97-AF65-F5344CB8AC3E}">
        <p14:creationId xmlns:p14="http://schemas.microsoft.com/office/powerpoint/2010/main" val="35638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19</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4" name="Content Placeholder 9" title="man in scissor lift">
            <a:extLst>
              <a:ext uri="{FF2B5EF4-FFF2-40B4-BE49-F238E27FC236}">
                <a16:creationId xmlns:a16="http://schemas.microsoft.com/office/drawing/2014/main" id="{0C7D6A0A-CA1D-4F7B-BA43-E2F899C6D3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00" t="1193" r="2230" b="3382"/>
          <a:stretch/>
        </p:blipFill>
        <p:spPr>
          <a:xfrm>
            <a:off x="170908" y="1371599"/>
            <a:ext cx="3602231" cy="3509866"/>
          </a:xfrm>
          <a:prstGeom prst="rect">
            <a:avLst/>
          </a:prstGeom>
          <a:ln>
            <a:solidFill>
              <a:schemeClr val="tx1"/>
            </a:solidFill>
          </a:ln>
        </p:spPr>
      </p:pic>
      <p:sp>
        <p:nvSpPr>
          <p:cNvPr id="5" name="Rectangle 4">
            <a:extLst>
              <a:ext uri="{FF2B5EF4-FFF2-40B4-BE49-F238E27FC236}">
                <a16:creationId xmlns:a16="http://schemas.microsoft.com/office/drawing/2014/main" id="{106A0C91-C658-4A71-9F48-BD8FE9A91B5D}"/>
              </a:ext>
            </a:extLst>
          </p:cNvPr>
          <p:cNvSpPr/>
          <p:nvPr/>
        </p:nvSpPr>
        <p:spPr>
          <a:xfrm>
            <a:off x="170908" y="4881465"/>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6" name="TextBox 5">
            <a:extLst>
              <a:ext uri="{FF2B5EF4-FFF2-40B4-BE49-F238E27FC236}">
                <a16:creationId xmlns:a16="http://schemas.microsoft.com/office/drawing/2014/main" id="{8C246962-2EF7-4F8A-969B-AD7E4FC655D7}"/>
              </a:ext>
            </a:extLst>
          </p:cNvPr>
          <p:cNvSpPr txBox="1"/>
          <p:nvPr/>
        </p:nvSpPr>
        <p:spPr>
          <a:xfrm>
            <a:off x="87681" y="6298684"/>
            <a:ext cx="8019255" cy="338554"/>
          </a:xfrm>
          <a:prstGeom prst="rect">
            <a:avLst/>
          </a:prstGeom>
          <a:noFill/>
        </p:spPr>
        <p:txBody>
          <a:bodyPr wrap="square" rtlCol="0">
            <a:spAutoFit/>
          </a:bodyPr>
          <a:lstStyle/>
          <a:p>
            <a:r>
              <a:rPr lang="en-US" sz="1600" b="1">
                <a:solidFill>
                  <a:srgbClr val="FF0000"/>
                </a:solidFill>
              </a:rPr>
              <a:t>Note: Some manufacturers require a PFAS in addition to the unit’s guardrails.</a:t>
            </a:r>
          </a:p>
        </p:txBody>
      </p:sp>
      <p:sp>
        <p:nvSpPr>
          <p:cNvPr id="8" name="TextBox 7">
            <a:extLst>
              <a:ext uri="{FF2B5EF4-FFF2-40B4-BE49-F238E27FC236}">
                <a16:creationId xmlns:a16="http://schemas.microsoft.com/office/drawing/2014/main" id="{E0F27630-4A13-4140-BCF5-E5F107572F2D}"/>
              </a:ext>
            </a:extLst>
          </p:cNvPr>
          <p:cNvSpPr txBox="1"/>
          <p:nvPr/>
        </p:nvSpPr>
        <p:spPr>
          <a:xfrm>
            <a:off x="4267200" y="1004565"/>
            <a:ext cx="4572000" cy="4832092"/>
          </a:xfrm>
          <a:prstGeom prst="rect">
            <a:avLst/>
          </a:prstGeom>
          <a:noFill/>
        </p:spPr>
        <p:txBody>
          <a:bodyPr wrap="square">
            <a:spAutoFit/>
          </a:bodyPr>
          <a:lstStyle/>
          <a:p>
            <a:r>
              <a:rPr lang="en-US" sz="2800" b="1"/>
              <a:t>Fall protection</a:t>
            </a:r>
          </a:p>
          <a:p>
            <a:pPr marL="342900" indent="-342900">
              <a:buFont typeface="Arial" panose="020B0604020202020204" pitchFamily="34" charset="0"/>
              <a:buChar char="•"/>
            </a:pPr>
            <a:r>
              <a:rPr lang="en-US" sz="2800"/>
              <a:t>Check to see that a guardrail system is in place before working on the scissor lift. </a:t>
            </a:r>
          </a:p>
          <a:p>
            <a:pPr marL="342900" indent="-342900">
              <a:buFont typeface="Arial" panose="020B0604020202020204" pitchFamily="34" charset="0"/>
              <a:buChar char="•"/>
            </a:pPr>
            <a:r>
              <a:rPr lang="en-US" sz="2800"/>
              <a:t>Only stand on the work platform; never stand on the guardrails.</a:t>
            </a:r>
          </a:p>
          <a:p>
            <a:pPr marL="342900" indent="-342900">
              <a:buFont typeface="Arial" panose="020B0604020202020204" pitchFamily="34" charset="0"/>
              <a:buChar char="•"/>
            </a:pPr>
            <a:r>
              <a:rPr lang="en-US" sz="2800"/>
              <a:t>Keep work within easy reach to avoid leaning away from the scissor lift.</a:t>
            </a:r>
          </a:p>
        </p:txBody>
      </p:sp>
    </p:spTree>
    <p:extLst>
      <p:ext uri="{BB962C8B-B14F-4D97-AF65-F5344CB8AC3E}">
        <p14:creationId xmlns:p14="http://schemas.microsoft.com/office/powerpoint/2010/main" val="19702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2465"/>
            <a:ext cx="9144000" cy="471488"/>
          </a:xfrm>
          <a:solidFill>
            <a:schemeClr val="accent5">
              <a:lumMod val="50000"/>
            </a:schemeClr>
          </a:solidFill>
        </p:spPr>
        <p:txBody>
          <a:bodyPr/>
          <a:lstStyle/>
          <a:p>
            <a:pPr defTabSz="257162">
              <a:defRPr/>
            </a:pPr>
            <a:r>
              <a:rPr lang="en-US" sz="2100" dirty="0">
                <a:solidFill>
                  <a:prstClr val="black"/>
                </a:solidFill>
                <a:latin typeface="Calibri" panose="020F0502020204030204"/>
              </a:rPr>
              <a:t>Focus Four</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4255C646-AD15-4EEA-B5B1-106C7EBF731E}"/>
              </a:ext>
            </a:extLst>
          </p:cNvPr>
          <p:cNvSpPr txBox="1">
            <a:spLocks noChangeArrowheads="1"/>
          </p:cNvSpPr>
          <p:nvPr/>
        </p:nvSpPr>
        <p:spPr bwMode="auto">
          <a:xfrm>
            <a:off x="1619631" y="652854"/>
            <a:ext cx="6115050" cy="628650"/>
          </a:xfrm>
          <a:prstGeom prst="rect">
            <a:avLst/>
          </a:prstGeom>
          <a:noFill/>
          <a:ln>
            <a:noFill/>
          </a:ln>
          <a:effectLst/>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r>
              <a:rPr lang="en-US" sz="2700" dirty="0">
                <a:latin typeface="Franklin Gothic Heavy" pitchFamily="34" charset="0"/>
              </a:rPr>
              <a:t>Falls are the leading cause of death in the Construction Industry</a:t>
            </a:r>
          </a:p>
        </p:txBody>
      </p:sp>
      <p:graphicFrame>
        <p:nvGraphicFramePr>
          <p:cNvPr id="11" name="Chart 10">
            <a:extLst>
              <a:ext uri="{FF2B5EF4-FFF2-40B4-BE49-F238E27FC236}">
                <a16:creationId xmlns:a16="http://schemas.microsoft.com/office/drawing/2014/main" id="{61FAFD81-185D-4BEE-8591-DB1641088011}"/>
              </a:ext>
            </a:extLst>
          </p:cNvPr>
          <p:cNvGraphicFramePr/>
          <p:nvPr/>
        </p:nvGraphicFramePr>
        <p:xfrm>
          <a:off x="1926478" y="2312310"/>
          <a:ext cx="4820387" cy="26236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6A2782AF-09EB-456F-A283-C21B22871C1E}"/>
              </a:ext>
            </a:extLst>
          </p:cNvPr>
          <p:cNvSpPr txBox="1">
            <a:spLocks noChangeArrowheads="1"/>
          </p:cNvSpPr>
          <p:nvPr/>
        </p:nvSpPr>
        <p:spPr bwMode="auto">
          <a:xfrm>
            <a:off x="3422269" y="5005121"/>
            <a:ext cx="1828800" cy="369332"/>
          </a:xfrm>
          <a:prstGeom prst="rect">
            <a:avLst/>
          </a:prstGeom>
          <a:noFill/>
          <a:ln w="9525">
            <a:noFill/>
            <a:miter lim="800000"/>
            <a:headEnd/>
            <a:tailEnd/>
          </a:ln>
        </p:spPr>
        <p:txBody>
          <a:bodyPr wrap="square">
            <a:spAutoFit/>
          </a:bodyPr>
          <a:lstStyle/>
          <a:p>
            <a:pPr algn="ctr">
              <a:spcBef>
                <a:spcPct val="50000"/>
              </a:spcBef>
            </a:pPr>
            <a:r>
              <a:rPr lang="en-US">
                <a:latin typeface="Franklin Gothic Medium" pitchFamily="34" charset="0"/>
              </a:rPr>
              <a:t>Struck-by 11%</a:t>
            </a:r>
          </a:p>
        </p:txBody>
      </p:sp>
      <p:sp>
        <p:nvSpPr>
          <p:cNvPr id="13" name="Text Box 14">
            <a:extLst>
              <a:ext uri="{FF2B5EF4-FFF2-40B4-BE49-F238E27FC236}">
                <a16:creationId xmlns:a16="http://schemas.microsoft.com/office/drawing/2014/main" id="{A872D184-4E38-468A-9D28-1E6DF93BC8A9}"/>
              </a:ext>
            </a:extLst>
          </p:cNvPr>
          <p:cNvSpPr txBox="1">
            <a:spLocks noChangeArrowheads="1"/>
          </p:cNvSpPr>
          <p:nvPr/>
        </p:nvSpPr>
        <p:spPr bwMode="auto">
          <a:xfrm>
            <a:off x="1437020" y="4674257"/>
            <a:ext cx="1608827" cy="507831"/>
          </a:xfrm>
          <a:prstGeom prst="rect">
            <a:avLst/>
          </a:prstGeom>
          <a:noFill/>
          <a:ln w="9525">
            <a:noFill/>
            <a:miter lim="800000"/>
            <a:headEnd/>
            <a:tailEnd/>
          </a:ln>
        </p:spPr>
        <p:txBody>
          <a:bodyPr wrap="square">
            <a:spAutoFit/>
          </a:bodyPr>
          <a:lstStyle/>
          <a:p>
            <a:pPr>
              <a:spcBef>
                <a:spcPct val="50000"/>
              </a:spcBef>
            </a:pPr>
            <a:r>
              <a:rPr lang="en-US">
                <a:latin typeface="Franklin Gothic Medium" pitchFamily="34" charset="0"/>
              </a:rPr>
              <a:t>Electrical  9%</a:t>
            </a:r>
          </a:p>
          <a:p>
            <a:pPr eaLnBrk="1" hangingPunct="1">
              <a:spcBef>
                <a:spcPct val="50000"/>
              </a:spcBef>
            </a:pPr>
            <a:endParaRPr lang="en-US" sz="600"/>
          </a:p>
        </p:txBody>
      </p:sp>
      <p:sp>
        <p:nvSpPr>
          <p:cNvPr id="14" name="Text Box 10">
            <a:extLst>
              <a:ext uri="{FF2B5EF4-FFF2-40B4-BE49-F238E27FC236}">
                <a16:creationId xmlns:a16="http://schemas.microsoft.com/office/drawing/2014/main" id="{5180ABB6-364E-4944-ADAD-0A5D2D66D51E}"/>
              </a:ext>
            </a:extLst>
          </p:cNvPr>
          <p:cNvSpPr txBox="1">
            <a:spLocks noChangeArrowheads="1"/>
          </p:cNvSpPr>
          <p:nvPr/>
        </p:nvSpPr>
        <p:spPr bwMode="auto">
          <a:xfrm>
            <a:off x="1031093" y="2619962"/>
            <a:ext cx="1600200" cy="369332"/>
          </a:xfrm>
          <a:prstGeom prst="rect">
            <a:avLst/>
          </a:prstGeom>
          <a:noFill/>
          <a:ln w="9525">
            <a:noFill/>
            <a:miter lim="800000"/>
            <a:headEnd/>
            <a:tailEnd/>
          </a:ln>
        </p:spPr>
        <p:txBody>
          <a:bodyPr wrap="square">
            <a:spAutoFit/>
          </a:bodyPr>
          <a:lstStyle/>
          <a:p>
            <a:pPr algn="ctr">
              <a:spcBef>
                <a:spcPct val="50000"/>
              </a:spcBef>
            </a:pPr>
            <a:r>
              <a:rPr lang="en-US">
                <a:latin typeface="Franklin Gothic Medium" pitchFamily="34" charset="0"/>
              </a:rPr>
              <a:t>Other  36%</a:t>
            </a:r>
          </a:p>
        </p:txBody>
      </p:sp>
      <p:sp>
        <p:nvSpPr>
          <p:cNvPr id="15" name="Text Box 12">
            <a:extLst>
              <a:ext uri="{FF2B5EF4-FFF2-40B4-BE49-F238E27FC236}">
                <a16:creationId xmlns:a16="http://schemas.microsoft.com/office/drawing/2014/main" id="{79C40823-AAEA-42AC-9EB4-353FD621D1B5}"/>
              </a:ext>
            </a:extLst>
          </p:cNvPr>
          <p:cNvSpPr txBox="1">
            <a:spLocks noChangeArrowheads="1"/>
          </p:cNvSpPr>
          <p:nvPr/>
        </p:nvSpPr>
        <p:spPr bwMode="auto">
          <a:xfrm>
            <a:off x="4346339" y="1596399"/>
            <a:ext cx="1885950" cy="646331"/>
          </a:xfrm>
          <a:prstGeom prst="rect">
            <a:avLst/>
          </a:prstGeom>
          <a:noFill/>
          <a:ln w="9525">
            <a:noFill/>
            <a:miter lim="800000"/>
            <a:headEnd/>
            <a:tailEnd/>
          </a:ln>
        </p:spPr>
        <p:txBody>
          <a:bodyPr wrap="square">
            <a:spAutoFit/>
          </a:bodyPr>
          <a:lstStyle/>
          <a:p>
            <a:pPr eaLnBrk="1" hangingPunct="1">
              <a:spcBef>
                <a:spcPct val="50000"/>
              </a:spcBef>
            </a:pPr>
            <a:r>
              <a:rPr lang="en-US" dirty="0">
                <a:latin typeface="Franklin Gothic Medium" pitchFamily="34" charset="0"/>
              </a:rPr>
              <a:t>Caught in/   9% between</a:t>
            </a:r>
          </a:p>
        </p:txBody>
      </p:sp>
      <p:sp>
        <p:nvSpPr>
          <p:cNvPr id="16" name="Text Box 13">
            <a:extLst>
              <a:ext uri="{FF2B5EF4-FFF2-40B4-BE49-F238E27FC236}">
                <a16:creationId xmlns:a16="http://schemas.microsoft.com/office/drawing/2014/main" id="{25777FC7-1286-44B3-BFC3-CA05245792A5}"/>
              </a:ext>
            </a:extLst>
          </p:cNvPr>
          <p:cNvSpPr txBox="1">
            <a:spLocks noChangeArrowheads="1"/>
          </p:cNvSpPr>
          <p:nvPr/>
        </p:nvSpPr>
        <p:spPr bwMode="auto">
          <a:xfrm>
            <a:off x="6531722" y="3222374"/>
            <a:ext cx="1371600" cy="369332"/>
          </a:xfrm>
          <a:prstGeom prst="rect">
            <a:avLst/>
          </a:prstGeom>
          <a:noFill/>
          <a:ln w="9525">
            <a:noFill/>
            <a:miter lim="800000"/>
            <a:headEnd/>
            <a:tailEnd/>
          </a:ln>
        </p:spPr>
        <p:txBody>
          <a:bodyPr wrap="square">
            <a:spAutoFit/>
          </a:bodyPr>
          <a:lstStyle/>
          <a:p>
            <a:pPr>
              <a:spcBef>
                <a:spcPct val="50000"/>
              </a:spcBef>
            </a:pPr>
            <a:r>
              <a:rPr lang="en-US" dirty="0">
                <a:latin typeface="Franklin Gothic Medium" pitchFamily="34" charset="0"/>
              </a:rPr>
              <a:t>Falls  35%</a:t>
            </a:r>
          </a:p>
        </p:txBody>
      </p:sp>
      <p:sp>
        <p:nvSpPr>
          <p:cNvPr id="20" name="TextBox 19">
            <a:extLst>
              <a:ext uri="{FF2B5EF4-FFF2-40B4-BE49-F238E27FC236}">
                <a16:creationId xmlns:a16="http://schemas.microsoft.com/office/drawing/2014/main" id="{D7F3938E-6F07-468B-A379-452E93477BA0}"/>
              </a:ext>
            </a:extLst>
          </p:cNvPr>
          <p:cNvSpPr txBox="1"/>
          <p:nvPr/>
        </p:nvSpPr>
        <p:spPr>
          <a:xfrm>
            <a:off x="2061884" y="5481350"/>
            <a:ext cx="4568910" cy="300082"/>
          </a:xfrm>
          <a:prstGeom prst="rect">
            <a:avLst/>
          </a:prstGeom>
          <a:noFill/>
        </p:spPr>
        <p:txBody>
          <a:bodyPr wrap="square">
            <a:spAutoFit/>
          </a:bodyPr>
          <a:lstStyle/>
          <a:p>
            <a:pPr algn="ctr" eaLnBrk="1" hangingPunct="1">
              <a:spcBef>
                <a:spcPct val="50000"/>
              </a:spcBef>
            </a:pPr>
            <a:r>
              <a:rPr lang="en-US" sz="1350" b="1"/>
              <a:t>969 Total Fatalities</a:t>
            </a:r>
          </a:p>
        </p:txBody>
      </p:sp>
    </p:spTree>
    <p:extLst>
      <p:ext uri="{BB962C8B-B14F-4D97-AF65-F5344CB8AC3E}">
        <p14:creationId xmlns:p14="http://schemas.microsoft.com/office/powerpoint/2010/main" val="56678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20</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2050" name="Picture 2" descr="Aerial lift">
            <a:extLst>
              <a:ext uri="{FF2B5EF4-FFF2-40B4-BE49-F238E27FC236}">
                <a16:creationId xmlns:a16="http://schemas.microsoft.com/office/drawing/2014/main" id="{5CBE3AAC-57CD-42B0-A3DC-DC9B5FEDC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96" y="1220459"/>
            <a:ext cx="2926765" cy="21950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erial Lift Fall Harness use">
            <a:extLst>
              <a:ext uri="{FF2B5EF4-FFF2-40B4-BE49-F238E27FC236}">
                <a16:creationId xmlns:a16="http://schemas.microsoft.com/office/drawing/2014/main" id="{8B7D28B4-137A-43AF-A99F-0D79F7D66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22" y="1182638"/>
            <a:ext cx="3540082" cy="30051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75B7F6-8053-4BC3-9514-B04547F49C93}"/>
              </a:ext>
            </a:extLst>
          </p:cNvPr>
          <p:cNvSpPr/>
          <p:nvPr/>
        </p:nvSpPr>
        <p:spPr>
          <a:xfrm>
            <a:off x="832008" y="3472783"/>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7" name="Rectangle 6">
            <a:extLst>
              <a:ext uri="{FF2B5EF4-FFF2-40B4-BE49-F238E27FC236}">
                <a16:creationId xmlns:a16="http://schemas.microsoft.com/office/drawing/2014/main" id="{5491B549-C112-4EC3-A63A-074EF22C5A8B}"/>
              </a:ext>
            </a:extLst>
          </p:cNvPr>
          <p:cNvSpPr/>
          <p:nvPr/>
        </p:nvSpPr>
        <p:spPr>
          <a:xfrm>
            <a:off x="7798114" y="4316113"/>
            <a:ext cx="85151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err="1">
                <a:solidFill>
                  <a:prstClr val="black"/>
                </a:solidFill>
                <a:latin typeface="Tahoma" panose="020B0604030504040204" pitchFamily="34" charset="0"/>
                <a:ea typeface="Tahoma" panose="020B0604030504040204" pitchFamily="34" charset="0"/>
                <a:cs typeface="Tahoma" panose="020B0604030504040204" pitchFamily="34" charset="0"/>
              </a:rPr>
              <a:t>elcosh</a:t>
            </a:r>
            <a:endParaRPr lang="en-US" sz="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1105">
            <a:extLst>
              <a:ext uri="{FF2B5EF4-FFF2-40B4-BE49-F238E27FC236}">
                <a16:creationId xmlns:a16="http://schemas.microsoft.com/office/drawing/2014/main" id="{F050D1AB-E09D-4C21-A4F7-360DE2785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43" y="3931687"/>
            <a:ext cx="3256156" cy="24421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7149D0-D90B-4609-819F-C28C6827A841}"/>
              </a:ext>
            </a:extLst>
          </p:cNvPr>
          <p:cNvSpPr/>
          <p:nvPr/>
        </p:nvSpPr>
        <p:spPr>
          <a:xfrm>
            <a:off x="1244141" y="6375628"/>
            <a:ext cx="85151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err="1">
                <a:solidFill>
                  <a:prstClr val="black"/>
                </a:solidFill>
                <a:latin typeface="Tahoma" panose="020B0604030504040204" pitchFamily="34" charset="0"/>
                <a:ea typeface="Tahoma" panose="020B0604030504040204" pitchFamily="34" charset="0"/>
                <a:cs typeface="Tahoma" panose="020B0604030504040204" pitchFamily="34" charset="0"/>
              </a:rPr>
              <a:t>elcosh</a:t>
            </a:r>
            <a:endParaRPr lang="en-US" sz="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7D972E83-1BB0-4A5F-90E6-BB4BB8DBFE29}"/>
              </a:ext>
            </a:extLst>
          </p:cNvPr>
          <p:cNvSpPr/>
          <p:nvPr/>
        </p:nvSpPr>
        <p:spPr>
          <a:xfrm>
            <a:off x="3815440" y="4788226"/>
            <a:ext cx="4408431" cy="830997"/>
          </a:xfrm>
          <a:prstGeom prst="rect">
            <a:avLst/>
          </a:prstGeom>
        </p:spPr>
        <p:txBody>
          <a:bodyPr wrap="square">
            <a:spAutoFit/>
          </a:bodyPr>
          <a:lstStyle/>
          <a:p>
            <a:pPr lvl="0"/>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PFAS is required for all workers using an aerial lift. </a:t>
            </a:r>
          </a:p>
        </p:txBody>
      </p:sp>
      <p:sp>
        <p:nvSpPr>
          <p:cNvPr id="12" name="TextBox 11">
            <a:extLst>
              <a:ext uri="{FF2B5EF4-FFF2-40B4-BE49-F238E27FC236}">
                <a16:creationId xmlns:a16="http://schemas.microsoft.com/office/drawing/2014/main" id="{A9D6A758-A545-4F4E-896C-8860AF276B91}"/>
              </a:ext>
            </a:extLst>
          </p:cNvPr>
          <p:cNvSpPr txBox="1"/>
          <p:nvPr/>
        </p:nvSpPr>
        <p:spPr>
          <a:xfrm>
            <a:off x="1274026" y="595997"/>
            <a:ext cx="6595947" cy="523220"/>
          </a:xfrm>
          <a:prstGeom prst="rect">
            <a:avLst/>
          </a:prstGeom>
          <a:noFill/>
        </p:spPr>
        <p:txBody>
          <a:bodyPr wrap="square">
            <a:spAutoFit/>
          </a:bodyPr>
          <a:lstStyle/>
          <a:p>
            <a:r>
              <a:rPr lang="en-US" sz="2800" b="1"/>
              <a:t>Controlling fall hazards – aerial lifts</a:t>
            </a:r>
          </a:p>
        </p:txBody>
      </p:sp>
    </p:spTree>
    <p:extLst>
      <p:ext uri="{BB962C8B-B14F-4D97-AF65-F5344CB8AC3E}">
        <p14:creationId xmlns:p14="http://schemas.microsoft.com/office/powerpoint/2010/main" val="63670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21</a:t>
            </a:fld>
            <a:endParaRPr lang="en-US" altLang="en-US">
              <a:solidFill>
                <a:srgbClr val="000000"/>
              </a:solidFill>
              <a:latin typeface="Arial" panose="020B0604020202020204" pitchFamily="34" charset="0"/>
            </a:endParaRPr>
          </a:p>
        </p:txBody>
      </p:sp>
      <p:graphicFrame>
        <p:nvGraphicFramePr>
          <p:cNvPr id="5" name="Diagram 4">
            <a:extLst>
              <a:ext uri="{FF2B5EF4-FFF2-40B4-BE49-F238E27FC236}">
                <a16:creationId xmlns:a16="http://schemas.microsoft.com/office/drawing/2014/main" id="{1CF7A7D6-5AAF-4C5B-A4AF-6C3AC9EE95CA}"/>
              </a:ext>
            </a:extLst>
          </p:cNvPr>
          <p:cNvGraphicFramePr/>
          <p:nvPr>
            <p:extLst>
              <p:ext uri="{D42A27DB-BD31-4B8C-83A1-F6EECF244321}">
                <p14:modId xmlns:p14="http://schemas.microsoft.com/office/powerpoint/2010/main" val="3705374677"/>
              </p:ext>
            </p:extLst>
          </p:nvPr>
        </p:nvGraphicFramePr>
        <p:xfrm>
          <a:off x="1654559" y="1352348"/>
          <a:ext cx="6049336" cy="4096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248D5B5-5369-490D-8496-B966EBA37F38}"/>
              </a:ext>
            </a:extLst>
          </p:cNvPr>
          <p:cNvSpPr txBox="1"/>
          <p:nvPr/>
        </p:nvSpPr>
        <p:spPr>
          <a:xfrm>
            <a:off x="2899683" y="606680"/>
            <a:ext cx="3377848" cy="369332"/>
          </a:xfrm>
          <a:prstGeom prst="rect">
            <a:avLst/>
          </a:prstGeom>
          <a:noFill/>
        </p:spPr>
        <p:txBody>
          <a:bodyPr wrap="none" rtlCol="0">
            <a:spAutoFit/>
          </a:bodyPr>
          <a:lstStyle/>
          <a:p>
            <a:r>
              <a:rPr lang="en-US" b="1"/>
              <a:t>Hierarchy of Hazard Controls</a:t>
            </a:r>
          </a:p>
        </p:txBody>
      </p:sp>
      <p:sp>
        <p:nvSpPr>
          <p:cNvPr id="11" name="TextBox 10">
            <a:extLst>
              <a:ext uri="{FF2B5EF4-FFF2-40B4-BE49-F238E27FC236}">
                <a16:creationId xmlns:a16="http://schemas.microsoft.com/office/drawing/2014/main" id="{55DE4B64-5B04-4D81-B791-1688D772E47D}"/>
              </a:ext>
            </a:extLst>
          </p:cNvPr>
          <p:cNvSpPr txBox="1"/>
          <p:nvPr/>
        </p:nvSpPr>
        <p:spPr>
          <a:xfrm>
            <a:off x="7353363" y="2176463"/>
            <a:ext cx="1776275" cy="1477328"/>
          </a:xfrm>
          <a:prstGeom prst="rect">
            <a:avLst/>
          </a:prstGeom>
          <a:noFill/>
        </p:spPr>
        <p:txBody>
          <a:bodyPr wrap="square" rtlCol="0">
            <a:spAutoFit/>
          </a:bodyPr>
          <a:lstStyle/>
          <a:p>
            <a:r>
              <a:rPr lang="en-US"/>
              <a:t>Replace with a less hazardous condition, process, or practice</a:t>
            </a:r>
          </a:p>
        </p:txBody>
      </p:sp>
      <p:cxnSp>
        <p:nvCxnSpPr>
          <p:cNvPr id="15" name="Straight Arrow Connector 14">
            <a:extLst>
              <a:ext uri="{FF2B5EF4-FFF2-40B4-BE49-F238E27FC236}">
                <a16:creationId xmlns:a16="http://schemas.microsoft.com/office/drawing/2014/main" id="{BEA11214-B958-461C-9A32-42D121EB9261}"/>
              </a:ext>
            </a:extLst>
          </p:cNvPr>
          <p:cNvCxnSpPr/>
          <p:nvPr/>
        </p:nvCxnSpPr>
        <p:spPr>
          <a:xfrm flipH="1">
            <a:off x="6842005" y="2671834"/>
            <a:ext cx="5113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74673F0-DA51-4617-B119-60C208713166}"/>
              </a:ext>
            </a:extLst>
          </p:cNvPr>
          <p:cNvSpPr txBox="1"/>
          <p:nvPr/>
        </p:nvSpPr>
        <p:spPr>
          <a:xfrm>
            <a:off x="240290" y="1695156"/>
            <a:ext cx="1304926" cy="1200329"/>
          </a:xfrm>
          <a:prstGeom prst="rect">
            <a:avLst/>
          </a:prstGeom>
          <a:noFill/>
        </p:spPr>
        <p:txBody>
          <a:bodyPr wrap="square" rtlCol="0">
            <a:spAutoFit/>
          </a:bodyPr>
          <a:lstStyle/>
          <a:p>
            <a:r>
              <a:rPr lang="en-US"/>
              <a:t>The hazard no longer exists</a:t>
            </a:r>
          </a:p>
        </p:txBody>
      </p:sp>
      <p:cxnSp>
        <p:nvCxnSpPr>
          <p:cNvPr id="18" name="Straight Arrow Connector 17">
            <a:extLst>
              <a:ext uri="{FF2B5EF4-FFF2-40B4-BE49-F238E27FC236}">
                <a16:creationId xmlns:a16="http://schemas.microsoft.com/office/drawing/2014/main" id="{C9897987-2909-487B-B215-C76D9AC46475}"/>
              </a:ext>
            </a:extLst>
          </p:cNvPr>
          <p:cNvCxnSpPr>
            <a:cxnSpLocks/>
            <a:stCxn id="16" idx="3"/>
          </p:cNvCxnSpPr>
          <p:nvPr/>
        </p:nvCxnSpPr>
        <p:spPr>
          <a:xfrm flipV="1">
            <a:off x="1545216" y="1946425"/>
            <a:ext cx="465364" cy="3488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AFD689-3A2A-47D7-80C9-E773C6094C2C}"/>
              </a:ext>
            </a:extLst>
          </p:cNvPr>
          <p:cNvSpPr txBox="1"/>
          <p:nvPr/>
        </p:nvSpPr>
        <p:spPr>
          <a:xfrm>
            <a:off x="189193" y="2889398"/>
            <a:ext cx="2002972" cy="1477328"/>
          </a:xfrm>
          <a:prstGeom prst="rect">
            <a:avLst/>
          </a:prstGeom>
          <a:noFill/>
        </p:spPr>
        <p:txBody>
          <a:bodyPr wrap="square" rtlCol="0">
            <a:spAutoFit/>
          </a:bodyPr>
          <a:lstStyle/>
          <a:p>
            <a:r>
              <a:rPr lang="en-US"/>
              <a:t>Physical change that reduces exposure or isolates worker from the hazard</a:t>
            </a:r>
          </a:p>
        </p:txBody>
      </p:sp>
      <p:cxnSp>
        <p:nvCxnSpPr>
          <p:cNvPr id="21" name="Straight Arrow Connector 20">
            <a:extLst>
              <a:ext uri="{FF2B5EF4-FFF2-40B4-BE49-F238E27FC236}">
                <a16:creationId xmlns:a16="http://schemas.microsoft.com/office/drawing/2014/main" id="{CD74C263-3095-4B9D-A99B-D44AFD7646E8}"/>
              </a:ext>
            </a:extLst>
          </p:cNvPr>
          <p:cNvCxnSpPr/>
          <p:nvPr/>
        </p:nvCxnSpPr>
        <p:spPr>
          <a:xfrm>
            <a:off x="2192165" y="3628062"/>
            <a:ext cx="10287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E8A2EB0-CF9F-48AF-A141-66B0E74E5F1B}"/>
              </a:ext>
            </a:extLst>
          </p:cNvPr>
          <p:cNvSpPr txBox="1"/>
          <p:nvPr/>
        </p:nvSpPr>
        <p:spPr>
          <a:xfrm>
            <a:off x="6565654" y="3889675"/>
            <a:ext cx="2133601" cy="923330"/>
          </a:xfrm>
          <a:prstGeom prst="rect">
            <a:avLst/>
          </a:prstGeom>
          <a:noFill/>
        </p:spPr>
        <p:txBody>
          <a:bodyPr wrap="square" rtlCol="0">
            <a:spAutoFit/>
          </a:bodyPr>
          <a:lstStyle/>
          <a:p>
            <a:r>
              <a:rPr lang="en-US"/>
              <a:t>Change or improve the way people do the work</a:t>
            </a:r>
          </a:p>
        </p:txBody>
      </p:sp>
      <p:cxnSp>
        <p:nvCxnSpPr>
          <p:cNvPr id="25" name="Straight Arrow Connector 24">
            <a:extLst>
              <a:ext uri="{FF2B5EF4-FFF2-40B4-BE49-F238E27FC236}">
                <a16:creationId xmlns:a16="http://schemas.microsoft.com/office/drawing/2014/main" id="{C77AAFDB-0CF7-41A6-8A67-68D59C66B11D}"/>
              </a:ext>
            </a:extLst>
          </p:cNvPr>
          <p:cNvCxnSpPr/>
          <p:nvPr/>
        </p:nvCxnSpPr>
        <p:spPr>
          <a:xfrm flipH="1">
            <a:off x="5523347" y="4351340"/>
            <a:ext cx="104230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CA2299-2170-4EDA-952C-FA15C009FA81}"/>
              </a:ext>
            </a:extLst>
          </p:cNvPr>
          <p:cNvSpPr txBox="1"/>
          <p:nvPr/>
        </p:nvSpPr>
        <p:spPr>
          <a:xfrm>
            <a:off x="468929" y="4494062"/>
            <a:ext cx="2388053" cy="923330"/>
          </a:xfrm>
          <a:prstGeom prst="rect">
            <a:avLst/>
          </a:prstGeom>
          <a:noFill/>
        </p:spPr>
        <p:txBody>
          <a:bodyPr wrap="square" rtlCol="0">
            <a:spAutoFit/>
          </a:bodyPr>
          <a:lstStyle/>
          <a:p>
            <a:r>
              <a:rPr lang="en-US"/>
              <a:t>Protect the worker with personal protective equipment</a:t>
            </a:r>
          </a:p>
        </p:txBody>
      </p:sp>
      <p:cxnSp>
        <p:nvCxnSpPr>
          <p:cNvPr id="28" name="Straight Arrow Connector 27">
            <a:extLst>
              <a:ext uri="{FF2B5EF4-FFF2-40B4-BE49-F238E27FC236}">
                <a16:creationId xmlns:a16="http://schemas.microsoft.com/office/drawing/2014/main" id="{DB1A6D3A-F547-4F61-AF9D-1C046D63C55D}"/>
              </a:ext>
            </a:extLst>
          </p:cNvPr>
          <p:cNvCxnSpPr/>
          <p:nvPr/>
        </p:nvCxnSpPr>
        <p:spPr>
          <a:xfrm flipV="1">
            <a:off x="2925659" y="5048911"/>
            <a:ext cx="1374322" cy="320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3A42E29-D011-4AF6-8C82-C2C173FF1B64}"/>
              </a:ext>
            </a:extLst>
          </p:cNvPr>
          <p:cNvSpPr txBox="1"/>
          <p:nvPr/>
        </p:nvSpPr>
        <p:spPr>
          <a:xfrm>
            <a:off x="3857702" y="1574315"/>
            <a:ext cx="1428596" cy="369332"/>
          </a:xfrm>
          <a:prstGeom prst="rect">
            <a:avLst/>
          </a:prstGeom>
          <a:noFill/>
        </p:spPr>
        <p:txBody>
          <a:bodyPr wrap="none" rtlCol="0">
            <a:spAutoFit/>
          </a:bodyPr>
          <a:lstStyle/>
          <a:p>
            <a:pPr lvl="0"/>
            <a:r>
              <a:rPr lang="en-US" b="1"/>
              <a:t>Elimination</a:t>
            </a:r>
          </a:p>
        </p:txBody>
      </p:sp>
      <p:sp>
        <p:nvSpPr>
          <p:cNvPr id="31" name="TextBox 30">
            <a:extLst>
              <a:ext uri="{FF2B5EF4-FFF2-40B4-BE49-F238E27FC236}">
                <a16:creationId xmlns:a16="http://schemas.microsoft.com/office/drawing/2014/main" id="{520C47F9-24C7-4FCD-9453-1FDA67566D8C}"/>
              </a:ext>
            </a:extLst>
          </p:cNvPr>
          <p:cNvSpPr txBox="1"/>
          <p:nvPr/>
        </p:nvSpPr>
        <p:spPr>
          <a:xfrm>
            <a:off x="3806406" y="2403865"/>
            <a:ext cx="1531188" cy="369332"/>
          </a:xfrm>
          <a:prstGeom prst="rect">
            <a:avLst/>
          </a:prstGeom>
          <a:noFill/>
        </p:spPr>
        <p:txBody>
          <a:bodyPr wrap="none" rtlCol="0">
            <a:spAutoFit/>
          </a:bodyPr>
          <a:lstStyle/>
          <a:p>
            <a:pPr lvl="0"/>
            <a:r>
              <a:rPr lang="en-US" b="1"/>
              <a:t>Substitution</a:t>
            </a:r>
          </a:p>
        </p:txBody>
      </p:sp>
      <p:sp>
        <p:nvSpPr>
          <p:cNvPr id="32" name="TextBox 31">
            <a:extLst>
              <a:ext uri="{FF2B5EF4-FFF2-40B4-BE49-F238E27FC236}">
                <a16:creationId xmlns:a16="http://schemas.microsoft.com/office/drawing/2014/main" id="{4C719799-E515-4B1B-A9AC-B1ADBB251410}"/>
              </a:ext>
            </a:extLst>
          </p:cNvPr>
          <p:cNvSpPr txBox="1"/>
          <p:nvPr/>
        </p:nvSpPr>
        <p:spPr>
          <a:xfrm>
            <a:off x="3477616" y="3189015"/>
            <a:ext cx="2403222" cy="369332"/>
          </a:xfrm>
          <a:prstGeom prst="rect">
            <a:avLst/>
          </a:prstGeom>
          <a:noFill/>
        </p:spPr>
        <p:txBody>
          <a:bodyPr wrap="none" rtlCol="0">
            <a:spAutoFit/>
          </a:bodyPr>
          <a:lstStyle/>
          <a:p>
            <a:pPr lvl="0"/>
            <a:r>
              <a:rPr lang="en-US" b="1"/>
              <a:t>Engineering Control</a:t>
            </a:r>
          </a:p>
        </p:txBody>
      </p:sp>
      <p:sp>
        <p:nvSpPr>
          <p:cNvPr id="33" name="TextBox 32">
            <a:extLst>
              <a:ext uri="{FF2B5EF4-FFF2-40B4-BE49-F238E27FC236}">
                <a16:creationId xmlns:a16="http://schemas.microsoft.com/office/drawing/2014/main" id="{C62768EE-3737-4B08-8340-FBDA8EC0265B}"/>
              </a:ext>
            </a:extLst>
          </p:cNvPr>
          <p:cNvSpPr txBox="1"/>
          <p:nvPr/>
        </p:nvSpPr>
        <p:spPr>
          <a:xfrm>
            <a:off x="3918442" y="3866349"/>
            <a:ext cx="1521570" cy="553998"/>
          </a:xfrm>
          <a:prstGeom prst="rect">
            <a:avLst/>
          </a:prstGeom>
          <a:noFill/>
        </p:spPr>
        <p:txBody>
          <a:bodyPr wrap="none" rtlCol="0">
            <a:spAutoFit/>
          </a:bodyPr>
          <a:lstStyle/>
          <a:p>
            <a:pPr lvl="0"/>
            <a:r>
              <a:rPr lang="en-US" sz="1500" b="1"/>
              <a:t>Administrative</a:t>
            </a:r>
          </a:p>
          <a:p>
            <a:pPr lvl="0" algn="ctr"/>
            <a:r>
              <a:rPr lang="en-US" sz="1500" b="1"/>
              <a:t>Controls</a:t>
            </a:r>
          </a:p>
        </p:txBody>
      </p:sp>
      <p:sp>
        <p:nvSpPr>
          <p:cNvPr id="34" name="TextBox 33">
            <a:extLst>
              <a:ext uri="{FF2B5EF4-FFF2-40B4-BE49-F238E27FC236}">
                <a16:creationId xmlns:a16="http://schemas.microsoft.com/office/drawing/2014/main" id="{AB8380D7-5365-4EE8-A259-D2913CCC2DB2}"/>
              </a:ext>
            </a:extLst>
          </p:cNvPr>
          <p:cNvSpPr txBox="1"/>
          <p:nvPr/>
        </p:nvSpPr>
        <p:spPr>
          <a:xfrm>
            <a:off x="4368658" y="4645563"/>
            <a:ext cx="646331" cy="369332"/>
          </a:xfrm>
          <a:prstGeom prst="rect">
            <a:avLst/>
          </a:prstGeom>
          <a:noFill/>
        </p:spPr>
        <p:txBody>
          <a:bodyPr wrap="none" rtlCol="0">
            <a:spAutoFit/>
          </a:bodyPr>
          <a:lstStyle/>
          <a:p>
            <a:pPr lvl="0"/>
            <a:r>
              <a:rPr lang="en-US" b="1"/>
              <a:t>PPE</a:t>
            </a:r>
          </a:p>
        </p:txBody>
      </p:sp>
      <p:sp>
        <p:nvSpPr>
          <p:cNvPr id="22" name="Title 1">
            <a:extLst>
              <a:ext uri="{FF2B5EF4-FFF2-40B4-BE49-F238E27FC236}">
                <a16:creationId xmlns:a16="http://schemas.microsoft.com/office/drawing/2014/main" id="{38727E2E-C2E8-4363-BDFC-B77447728D7C}"/>
              </a:ext>
            </a:extLst>
          </p:cNvPr>
          <p:cNvSpPr txBox="1">
            <a:spLocks/>
          </p:cNvSpPr>
          <p:nvPr/>
        </p:nvSpPr>
        <p:spPr bwMode="auto">
          <a:xfrm>
            <a:off x="0" y="-4135"/>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3166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5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15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150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150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9" grpId="0"/>
      <p:bldP spid="23" grpId="0"/>
      <p:bldP spid="26" grpId="0"/>
      <p:bldP spid="29" grpId="0"/>
      <p:bldP spid="31"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1663F431-4E48-4CCF-828C-20372C2D32D1}"/>
              </a:ext>
            </a:extLst>
          </p:cNvPr>
          <p:cNvSpPr txBox="1"/>
          <p:nvPr/>
        </p:nvSpPr>
        <p:spPr>
          <a:xfrm>
            <a:off x="257175" y="725549"/>
            <a:ext cx="4044697" cy="461665"/>
          </a:xfrm>
          <a:prstGeom prst="rect">
            <a:avLst/>
          </a:prstGeom>
          <a:noFill/>
        </p:spPr>
        <p:txBody>
          <a:bodyPr wrap="none" rtlCol="0">
            <a:spAutoFit/>
          </a:bodyPr>
          <a:lstStyle/>
          <a:p>
            <a:r>
              <a:rPr lang="en-US" sz="2400" b="1"/>
              <a:t>Methods of Fall Protection</a:t>
            </a:r>
          </a:p>
        </p:txBody>
      </p:sp>
      <p:sp>
        <p:nvSpPr>
          <p:cNvPr id="6" name="TextBox 5">
            <a:extLst>
              <a:ext uri="{FF2B5EF4-FFF2-40B4-BE49-F238E27FC236}">
                <a16:creationId xmlns:a16="http://schemas.microsoft.com/office/drawing/2014/main" id="{C19F26D5-CFFB-4BD2-8FA1-DE3DC3220E85}"/>
              </a:ext>
            </a:extLst>
          </p:cNvPr>
          <p:cNvSpPr txBox="1"/>
          <p:nvPr/>
        </p:nvSpPr>
        <p:spPr>
          <a:xfrm>
            <a:off x="257175" y="1155972"/>
            <a:ext cx="8339818" cy="1569660"/>
          </a:xfrm>
          <a:prstGeom prst="rect">
            <a:avLst/>
          </a:prstGeom>
          <a:noFill/>
        </p:spPr>
        <p:txBody>
          <a:bodyPr wrap="square" rtlCol="0">
            <a:spAutoFit/>
          </a:bodyPr>
          <a:lstStyle/>
          <a:p>
            <a:r>
              <a:rPr lang="en-US" sz="2400"/>
              <a:t>We have discussed the hierarchy of controls (Elimination, substitution, engineering controls, administrative controls, and personal protective equipment).  Let’s look at the types of fall protection that fall under engineering and PPE. </a:t>
            </a:r>
          </a:p>
        </p:txBody>
      </p:sp>
      <p:sp>
        <p:nvSpPr>
          <p:cNvPr id="7" name="TextBox 6">
            <a:extLst>
              <a:ext uri="{FF2B5EF4-FFF2-40B4-BE49-F238E27FC236}">
                <a16:creationId xmlns:a16="http://schemas.microsoft.com/office/drawing/2014/main" id="{D304B1EC-784E-4A9C-86A9-5A5960BC488C}"/>
              </a:ext>
            </a:extLst>
          </p:cNvPr>
          <p:cNvSpPr txBox="1"/>
          <p:nvPr/>
        </p:nvSpPr>
        <p:spPr>
          <a:xfrm>
            <a:off x="257177" y="2968912"/>
            <a:ext cx="5248553" cy="461665"/>
          </a:xfrm>
          <a:prstGeom prst="rect">
            <a:avLst/>
          </a:prstGeom>
          <a:noFill/>
        </p:spPr>
        <p:txBody>
          <a:bodyPr wrap="none" rtlCol="0">
            <a:spAutoFit/>
          </a:bodyPr>
          <a:lstStyle/>
          <a:p>
            <a:r>
              <a:rPr lang="en-US" sz="2400"/>
              <a:t>There are two types of fall protection:</a:t>
            </a:r>
          </a:p>
        </p:txBody>
      </p:sp>
      <p:sp>
        <p:nvSpPr>
          <p:cNvPr id="8" name="TextBox 7">
            <a:extLst>
              <a:ext uri="{FF2B5EF4-FFF2-40B4-BE49-F238E27FC236}">
                <a16:creationId xmlns:a16="http://schemas.microsoft.com/office/drawing/2014/main" id="{ACE18B30-EEEB-4CBA-8C76-CD3DBF13DA67}"/>
              </a:ext>
            </a:extLst>
          </p:cNvPr>
          <p:cNvSpPr txBox="1"/>
          <p:nvPr/>
        </p:nvSpPr>
        <p:spPr>
          <a:xfrm>
            <a:off x="563338" y="3479177"/>
            <a:ext cx="2499402" cy="461665"/>
          </a:xfrm>
          <a:prstGeom prst="rect">
            <a:avLst/>
          </a:prstGeom>
          <a:noFill/>
        </p:spPr>
        <p:txBody>
          <a:bodyPr wrap="none" rtlCol="0">
            <a:spAutoFit/>
          </a:bodyPr>
          <a:lstStyle/>
          <a:p>
            <a:pPr marL="257162" indent="-257162">
              <a:buFont typeface="Arial" panose="020B0604020202020204" pitchFamily="34" charset="0"/>
              <a:buChar char="•"/>
            </a:pPr>
            <a:r>
              <a:rPr lang="en-US" sz="2400"/>
              <a:t>Fall Prevention</a:t>
            </a:r>
          </a:p>
        </p:txBody>
      </p:sp>
      <p:sp>
        <p:nvSpPr>
          <p:cNvPr id="9" name="TextBox 8">
            <a:extLst>
              <a:ext uri="{FF2B5EF4-FFF2-40B4-BE49-F238E27FC236}">
                <a16:creationId xmlns:a16="http://schemas.microsoft.com/office/drawing/2014/main" id="{06D360B0-424E-4456-9220-D280D488D7D0}"/>
              </a:ext>
            </a:extLst>
          </p:cNvPr>
          <p:cNvSpPr txBox="1"/>
          <p:nvPr/>
        </p:nvSpPr>
        <p:spPr>
          <a:xfrm>
            <a:off x="563338" y="3989443"/>
            <a:ext cx="1786386" cy="461665"/>
          </a:xfrm>
          <a:prstGeom prst="rect">
            <a:avLst/>
          </a:prstGeom>
          <a:noFill/>
        </p:spPr>
        <p:txBody>
          <a:bodyPr wrap="none" rtlCol="0">
            <a:spAutoFit/>
          </a:bodyPr>
          <a:lstStyle/>
          <a:p>
            <a:pPr marL="214303" indent="-214303">
              <a:buFont typeface="Arial" panose="020B0604020202020204" pitchFamily="34" charset="0"/>
              <a:buChar char="•"/>
            </a:pPr>
            <a:r>
              <a:rPr lang="en-US" sz="2400"/>
              <a:t>Fall Arrest</a:t>
            </a:r>
          </a:p>
        </p:txBody>
      </p:sp>
      <p:pic>
        <p:nvPicPr>
          <p:cNvPr id="6146" name="Picture 2">
            <a:extLst>
              <a:ext uri="{FF2B5EF4-FFF2-40B4-BE49-F238E27FC236}">
                <a16:creationId xmlns:a16="http://schemas.microsoft.com/office/drawing/2014/main" id="{EE3E019A-DE5C-466D-A4EF-86A94DF29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983" y="3760849"/>
            <a:ext cx="1768034" cy="2755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0BF75E6-5FA0-4439-BFC8-21F07D337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699" y="4251202"/>
            <a:ext cx="3232601" cy="22647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49C0BA-8EDD-4E5D-8DAC-135E4D51CC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0943" y="4826155"/>
            <a:ext cx="2045630" cy="1689767"/>
          </a:xfrm>
          <a:prstGeom prst="rect">
            <a:avLst/>
          </a:prstGeom>
          <a:noFill/>
          <a:ln>
            <a:noFill/>
          </a:ln>
        </p:spPr>
      </p:pic>
      <p:sp>
        <p:nvSpPr>
          <p:cNvPr id="12" name="Title 1">
            <a:extLst>
              <a:ext uri="{FF2B5EF4-FFF2-40B4-BE49-F238E27FC236}">
                <a16:creationId xmlns:a16="http://schemas.microsoft.com/office/drawing/2014/main" id="{42E8AE75-087D-492E-A4C9-4283092CBFDB}"/>
              </a:ext>
            </a:extLst>
          </p:cNvPr>
          <p:cNvSpPr txBox="1">
            <a:spLocks/>
          </p:cNvSpPr>
          <p:nvPr/>
        </p:nvSpPr>
        <p:spPr bwMode="auto">
          <a:xfrm>
            <a:off x="0" y="3957"/>
            <a:ext cx="9144000" cy="61645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931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C033991D-4F2F-4E30-A547-57FE70510925}"/>
              </a:ext>
            </a:extLst>
          </p:cNvPr>
          <p:cNvSpPr txBox="1"/>
          <p:nvPr/>
        </p:nvSpPr>
        <p:spPr>
          <a:xfrm>
            <a:off x="134712" y="672602"/>
            <a:ext cx="2388795" cy="461665"/>
          </a:xfrm>
          <a:prstGeom prst="rect">
            <a:avLst/>
          </a:prstGeom>
          <a:noFill/>
        </p:spPr>
        <p:txBody>
          <a:bodyPr wrap="none" rtlCol="0">
            <a:spAutoFit/>
          </a:bodyPr>
          <a:lstStyle/>
          <a:p>
            <a:r>
              <a:rPr lang="en-US" sz="2400" b="1"/>
              <a:t>Fall Prevention</a:t>
            </a:r>
          </a:p>
        </p:txBody>
      </p:sp>
      <p:sp>
        <p:nvSpPr>
          <p:cNvPr id="6" name="TextBox 5">
            <a:extLst>
              <a:ext uri="{FF2B5EF4-FFF2-40B4-BE49-F238E27FC236}">
                <a16:creationId xmlns:a16="http://schemas.microsoft.com/office/drawing/2014/main" id="{AA09BCBE-D165-47F6-9158-570234B76E8A}"/>
              </a:ext>
            </a:extLst>
          </p:cNvPr>
          <p:cNvSpPr txBox="1"/>
          <p:nvPr/>
        </p:nvSpPr>
        <p:spPr>
          <a:xfrm>
            <a:off x="134712" y="1194365"/>
            <a:ext cx="8682718" cy="830997"/>
          </a:xfrm>
          <a:prstGeom prst="rect">
            <a:avLst/>
          </a:prstGeom>
          <a:noFill/>
        </p:spPr>
        <p:txBody>
          <a:bodyPr wrap="square" rtlCol="0">
            <a:spAutoFit/>
          </a:bodyPr>
          <a:lstStyle/>
          <a:p>
            <a:r>
              <a:rPr lang="en-US" sz="2400"/>
              <a:t>Fall prevention systems use equipment to prevent workers from falling. </a:t>
            </a:r>
          </a:p>
        </p:txBody>
      </p:sp>
      <p:sp>
        <p:nvSpPr>
          <p:cNvPr id="7" name="TextBox 6">
            <a:extLst>
              <a:ext uri="{FF2B5EF4-FFF2-40B4-BE49-F238E27FC236}">
                <a16:creationId xmlns:a16="http://schemas.microsoft.com/office/drawing/2014/main" id="{F95AF0A0-E36A-470E-8B35-B99A9CD8800F}"/>
              </a:ext>
            </a:extLst>
          </p:cNvPr>
          <p:cNvSpPr txBox="1"/>
          <p:nvPr/>
        </p:nvSpPr>
        <p:spPr>
          <a:xfrm>
            <a:off x="418441" y="2467537"/>
            <a:ext cx="1917513" cy="461665"/>
          </a:xfrm>
          <a:prstGeom prst="rect">
            <a:avLst/>
          </a:prstGeom>
          <a:noFill/>
        </p:spPr>
        <p:txBody>
          <a:bodyPr wrap="none" rtlCol="0">
            <a:spAutoFit/>
          </a:bodyPr>
          <a:lstStyle/>
          <a:p>
            <a:pPr marL="257162" indent="-257162">
              <a:buFont typeface="Arial" panose="020B0604020202020204" pitchFamily="34" charset="0"/>
              <a:buChar char="•"/>
            </a:pPr>
            <a:r>
              <a:rPr lang="en-US" sz="2400"/>
              <a:t>Barricades</a:t>
            </a:r>
          </a:p>
        </p:txBody>
      </p:sp>
      <p:sp>
        <p:nvSpPr>
          <p:cNvPr id="8" name="TextBox 7">
            <a:extLst>
              <a:ext uri="{FF2B5EF4-FFF2-40B4-BE49-F238E27FC236}">
                <a16:creationId xmlns:a16="http://schemas.microsoft.com/office/drawing/2014/main" id="{C83E064B-723B-41FA-AD90-CAC99080A12A}"/>
              </a:ext>
            </a:extLst>
          </p:cNvPr>
          <p:cNvSpPr txBox="1"/>
          <p:nvPr/>
        </p:nvSpPr>
        <p:spPr>
          <a:xfrm>
            <a:off x="426405" y="3665645"/>
            <a:ext cx="1866217" cy="461665"/>
          </a:xfrm>
          <a:prstGeom prst="rect">
            <a:avLst/>
          </a:prstGeom>
          <a:noFill/>
        </p:spPr>
        <p:txBody>
          <a:bodyPr wrap="none" rtlCol="0">
            <a:spAutoFit/>
          </a:bodyPr>
          <a:lstStyle/>
          <a:p>
            <a:pPr marL="257162" indent="-257162">
              <a:buFont typeface="Arial" panose="020B0604020202020204" pitchFamily="34" charset="0"/>
              <a:buChar char="•"/>
            </a:pPr>
            <a:r>
              <a:rPr lang="en-US" sz="2400"/>
              <a:t>Guardrails</a:t>
            </a:r>
          </a:p>
        </p:txBody>
      </p:sp>
      <p:sp>
        <p:nvSpPr>
          <p:cNvPr id="9" name="TextBox 8">
            <a:extLst>
              <a:ext uri="{FF2B5EF4-FFF2-40B4-BE49-F238E27FC236}">
                <a16:creationId xmlns:a16="http://schemas.microsoft.com/office/drawing/2014/main" id="{5DF481EF-2084-485C-B193-D590DD060521}"/>
              </a:ext>
            </a:extLst>
          </p:cNvPr>
          <p:cNvSpPr txBox="1"/>
          <p:nvPr/>
        </p:nvSpPr>
        <p:spPr>
          <a:xfrm>
            <a:off x="426405" y="3100649"/>
            <a:ext cx="3906611" cy="461665"/>
          </a:xfrm>
          <a:prstGeom prst="rect">
            <a:avLst/>
          </a:prstGeom>
          <a:noFill/>
        </p:spPr>
        <p:txBody>
          <a:bodyPr wrap="square" rtlCol="0">
            <a:spAutoFit/>
          </a:bodyPr>
          <a:lstStyle/>
          <a:p>
            <a:pPr marL="257162" indent="-257162">
              <a:buFont typeface="Arial" panose="020B0604020202020204" pitchFamily="34" charset="0"/>
              <a:buChar char="•"/>
            </a:pPr>
            <a:r>
              <a:rPr lang="en-US" sz="2400"/>
              <a:t>Barriers</a:t>
            </a:r>
          </a:p>
        </p:txBody>
      </p:sp>
      <p:sp>
        <p:nvSpPr>
          <p:cNvPr id="10" name="TextBox 9">
            <a:extLst>
              <a:ext uri="{FF2B5EF4-FFF2-40B4-BE49-F238E27FC236}">
                <a16:creationId xmlns:a16="http://schemas.microsoft.com/office/drawing/2014/main" id="{3E85C5AB-0809-42CD-BB96-7256AF3D4794}"/>
              </a:ext>
            </a:extLst>
          </p:cNvPr>
          <p:cNvSpPr txBox="1"/>
          <p:nvPr/>
        </p:nvSpPr>
        <p:spPr>
          <a:xfrm>
            <a:off x="420351" y="4304992"/>
            <a:ext cx="3906611" cy="461665"/>
          </a:xfrm>
          <a:prstGeom prst="rect">
            <a:avLst/>
          </a:prstGeom>
          <a:noFill/>
        </p:spPr>
        <p:txBody>
          <a:bodyPr wrap="square" rtlCol="0">
            <a:spAutoFit/>
          </a:bodyPr>
          <a:lstStyle/>
          <a:p>
            <a:pPr marL="257162" indent="-257162">
              <a:buFont typeface="Arial" panose="020B0604020202020204" pitchFamily="34" charset="0"/>
              <a:buChar char="•"/>
            </a:pPr>
            <a:r>
              <a:rPr lang="en-US" sz="2400"/>
              <a:t>Fall Restraint</a:t>
            </a:r>
          </a:p>
        </p:txBody>
      </p:sp>
      <p:pic>
        <p:nvPicPr>
          <p:cNvPr id="11" name="Picture 10" descr="A picture containing indoor, building, sitting, kitchen&#10;&#10;Description automatically generated">
            <a:extLst>
              <a:ext uri="{FF2B5EF4-FFF2-40B4-BE49-F238E27FC236}">
                <a16:creationId xmlns:a16="http://schemas.microsoft.com/office/drawing/2014/main" id="{2718E11C-AB5D-4474-A671-7F2DD6BDFED6}"/>
              </a:ext>
            </a:extLst>
          </p:cNvPr>
          <p:cNvPicPr>
            <a:picLocks noChangeAspect="1"/>
          </p:cNvPicPr>
          <p:nvPr/>
        </p:nvPicPr>
        <p:blipFill rotWithShape="1">
          <a:blip r:embed="rId3">
            <a:extLst>
              <a:ext uri="{28A0092B-C50C-407E-A947-70E740481C1C}">
                <a14:useLocalDpi xmlns:a14="http://schemas.microsoft.com/office/drawing/2010/main" val="0"/>
              </a:ext>
            </a:extLst>
          </a:blip>
          <a:srcRect t="5181" r="38898"/>
          <a:stretch/>
        </p:blipFill>
        <p:spPr>
          <a:xfrm>
            <a:off x="3363993" y="2017150"/>
            <a:ext cx="2709499" cy="2126007"/>
          </a:xfrm>
          <a:prstGeom prst="rect">
            <a:avLst/>
          </a:prstGeom>
        </p:spPr>
      </p:pic>
      <p:sp>
        <p:nvSpPr>
          <p:cNvPr id="13" name="TextBox 12">
            <a:extLst>
              <a:ext uri="{FF2B5EF4-FFF2-40B4-BE49-F238E27FC236}">
                <a16:creationId xmlns:a16="http://schemas.microsoft.com/office/drawing/2014/main" id="{D67F5919-A15A-4654-872E-CD4C8BF0F5C2}"/>
              </a:ext>
            </a:extLst>
          </p:cNvPr>
          <p:cNvSpPr txBox="1"/>
          <p:nvPr/>
        </p:nvSpPr>
        <p:spPr>
          <a:xfrm>
            <a:off x="238912" y="5590326"/>
            <a:ext cx="5881738" cy="830997"/>
          </a:xfrm>
          <a:prstGeom prst="rect">
            <a:avLst/>
          </a:prstGeom>
          <a:noFill/>
        </p:spPr>
        <p:txBody>
          <a:bodyPr wrap="none" rtlCol="0">
            <a:spAutoFit/>
          </a:bodyPr>
          <a:lstStyle/>
          <a:p>
            <a:r>
              <a:rPr lang="en-US" sz="2400"/>
              <a:t>Fall arrest systems are designed to catch </a:t>
            </a:r>
          </a:p>
          <a:p>
            <a:r>
              <a:rPr lang="en-US" sz="2400"/>
              <a:t>workers after they have fallen</a:t>
            </a:r>
          </a:p>
        </p:txBody>
      </p:sp>
      <p:pic>
        <p:nvPicPr>
          <p:cNvPr id="8194" name="Picture 2" descr="See the source image">
            <a:extLst>
              <a:ext uri="{FF2B5EF4-FFF2-40B4-BE49-F238E27FC236}">
                <a16:creationId xmlns:a16="http://schemas.microsoft.com/office/drawing/2014/main" id="{AF4ACFDA-C7F1-4F7A-B180-C5944E5F0A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34" t="5217"/>
          <a:stretch/>
        </p:blipFill>
        <p:spPr bwMode="auto">
          <a:xfrm>
            <a:off x="6316749" y="1911663"/>
            <a:ext cx="2305483" cy="19210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a:extLst>
              <a:ext uri="{FF2B5EF4-FFF2-40B4-BE49-F238E27FC236}">
                <a16:creationId xmlns:a16="http://schemas.microsoft.com/office/drawing/2014/main" id="{60DEDEB8-810C-49DA-93E3-9B7227294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749" y="4111302"/>
            <a:ext cx="1617015" cy="231002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79BEA25-74B7-4DBE-819D-7992258AA04C}"/>
              </a:ext>
            </a:extLst>
          </p:cNvPr>
          <p:cNvSpPr txBox="1">
            <a:spLocks/>
          </p:cNvSpPr>
          <p:nvPr/>
        </p:nvSpPr>
        <p:spPr bwMode="auto">
          <a:xfrm>
            <a:off x="0" y="-18704"/>
            <a:ext cx="9144000" cy="52800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116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613001"/>
            <a:ext cx="5372100" cy="461665"/>
          </a:xfrm>
          <a:prstGeom prst="rect">
            <a:avLst/>
          </a:prstGeom>
          <a:noFill/>
        </p:spPr>
        <p:txBody>
          <a:bodyPr wrap="square" rtlCol="0">
            <a:spAutoFit/>
          </a:bodyPr>
          <a:lstStyle/>
          <a:p>
            <a:pPr algn="ctr"/>
            <a:r>
              <a:rPr lang="en-US" sz="24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A7C8398E-19A9-44E6-89FE-1EF4B716464C}"/>
              </a:ext>
            </a:extLst>
          </p:cNvPr>
          <p:cNvSpPr txBox="1"/>
          <p:nvPr/>
        </p:nvSpPr>
        <p:spPr>
          <a:xfrm>
            <a:off x="183823" y="1031988"/>
            <a:ext cx="7924753" cy="400110"/>
          </a:xfrm>
          <a:prstGeom prst="rect">
            <a:avLst/>
          </a:prstGeom>
          <a:noFill/>
        </p:spPr>
        <p:txBody>
          <a:bodyPr wrap="square" rtlCol="0">
            <a:spAutoFit/>
          </a:bodyPr>
          <a:lstStyle/>
          <a:p>
            <a:r>
              <a:rPr lang="en-US" sz="2000">
                <a:latin typeface="Franklin Gothic Medium" panose="020B0603020102020204" pitchFamily="34" charset="0"/>
              </a:rPr>
              <a:t>Barrier, Barricade, or Guardrail System? What’s the difference?</a:t>
            </a:r>
          </a:p>
        </p:txBody>
      </p:sp>
      <p:sp>
        <p:nvSpPr>
          <p:cNvPr id="6" name="TextBox 5">
            <a:extLst>
              <a:ext uri="{FF2B5EF4-FFF2-40B4-BE49-F238E27FC236}">
                <a16:creationId xmlns:a16="http://schemas.microsoft.com/office/drawing/2014/main" id="{E04A28ED-3252-439A-990F-FB103FCD5939}"/>
              </a:ext>
            </a:extLst>
          </p:cNvPr>
          <p:cNvSpPr txBox="1"/>
          <p:nvPr/>
        </p:nvSpPr>
        <p:spPr>
          <a:xfrm>
            <a:off x="183823" y="1405583"/>
            <a:ext cx="7754596" cy="400110"/>
          </a:xfrm>
          <a:prstGeom prst="rect">
            <a:avLst/>
          </a:prstGeom>
          <a:noFill/>
        </p:spPr>
        <p:txBody>
          <a:bodyPr wrap="square" rtlCol="0">
            <a:spAutoFit/>
          </a:bodyPr>
          <a:lstStyle/>
          <a:p>
            <a:r>
              <a:rPr lang="en-US" sz="2000">
                <a:latin typeface="Franklin Gothic Medium" panose="020B0603020102020204" pitchFamily="34" charset="0"/>
              </a:rPr>
              <a:t>OSHA defines Barriers, Barricades, and Guardrail Systems as follows:</a:t>
            </a:r>
          </a:p>
        </p:txBody>
      </p:sp>
      <p:sp>
        <p:nvSpPr>
          <p:cNvPr id="7" name="TextBox 6">
            <a:extLst>
              <a:ext uri="{FF2B5EF4-FFF2-40B4-BE49-F238E27FC236}">
                <a16:creationId xmlns:a16="http://schemas.microsoft.com/office/drawing/2014/main" id="{25C65937-17B1-48FA-9ADD-A1E655A39169}"/>
              </a:ext>
            </a:extLst>
          </p:cNvPr>
          <p:cNvSpPr txBox="1"/>
          <p:nvPr/>
        </p:nvSpPr>
        <p:spPr>
          <a:xfrm>
            <a:off x="348347" y="1812200"/>
            <a:ext cx="8523515" cy="707886"/>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Barrier</a:t>
            </a:r>
            <a:r>
              <a:rPr lang="en-US" sz="2000" i="1">
                <a:latin typeface="Franklin Gothic Medium" panose="020B0603020102020204" pitchFamily="34" charset="0"/>
              </a:rPr>
              <a:t>. </a:t>
            </a:r>
            <a:r>
              <a:rPr lang="en-US" sz="2000">
                <a:latin typeface="Franklin Gothic Medium" panose="020B0603020102020204" pitchFamily="34" charset="0"/>
              </a:rPr>
              <a:t>The term means a physical obstruction which is intended to prevent contact with energized lines or other equipment.</a:t>
            </a:r>
          </a:p>
        </p:txBody>
      </p:sp>
      <p:sp>
        <p:nvSpPr>
          <p:cNvPr id="8" name="TextBox 7">
            <a:extLst>
              <a:ext uri="{FF2B5EF4-FFF2-40B4-BE49-F238E27FC236}">
                <a16:creationId xmlns:a16="http://schemas.microsoft.com/office/drawing/2014/main" id="{BBC1B52B-100B-4F98-B4AC-B9320D7A0E08}"/>
              </a:ext>
            </a:extLst>
          </p:cNvPr>
          <p:cNvSpPr txBox="1"/>
          <p:nvPr/>
        </p:nvSpPr>
        <p:spPr>
          <a:xfrm>
            <a:off x="344751" y="2632186"/>
            <a:ext cx="8342049" cy="707886"/>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Barricade</a:t>
            </a:r>
            <a:r>
              <a:rPr lang="en-US" sz="2000" i="1">
                <a:latin typeface="Franklin Gothic Medium" panose="020B0603020102020204" pitchFamily="34" charset="0"/>
              </a:rPr>
              <a:t>. </a:t>
            </a:r>
            <a:r>
              <a:rPr lang="en-US" sz="2000">
                <a:latin typeface="Franklin Gothic Medium" panose="020B0603020102020204" pitchFamily="34" charset="0"/>
              </a:rPr>
              <a:t>The term means a physical obstruction such as tapes, screens, or cones intended to warn and limit access to a hazardous area.</a:t>
            </a:r>
          </a:p>
        </p:txBody>
      </p:sp>
      <p:sp>
        <p:nvSpPr>
          <p:cNvPr id="9" name="TextBox 8">
            <a:extLst>
              <a:ext uri="{FF2B5EF4-FFF2-40B4-BE49-F238E27FC236}">
                <a16:creationId xmlns:a16="http://schemas.microsoft.com/office/drawing/2014/main" id="{C71CB3D5-3D4E-44B5-9677-D3D524F6EE06}"/>
              </a:ext>
            </a:extLst>
          </p:cNvPr>
          <p:cNvSpPr txBox="1"/>
          <p:nvPr/>
        </p:nvSpPr>
        <p:spPr>
          <a:xfrm>
            <a:off x="344751" y="3517929"/>
            <a:ext cx="8961447" cy="1015663"/>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Guardrail system </a:t>
            </a:r>
            <a:r>
              <a:rPr lang="en-US" sz="2000">
                <a:latin typeface="Franklin Gothic Medium" panose="020B0603020102020204" pitchFamily="34" charset="0"/>
              </a:rPr>
              <a:t>means a vertical barrier, consisting of, but not limited to, </a:t>
            </a:r>
            <a:r>
              <a:rPr lang="en-US" sz="2000" err="1">
                <a:latin typeface="Franklin Gothic Medium" panose="020B0603020102020204" pitchFamily="34" charset="0"/>
              </a:rPr>
              <a:t>toprails</a:t>
            </a:r>
            <a:r>
              <a:rPr lang="en-US" sz="2000">
                <a:latin typeface="Franklin Gothic Medium" panose="020B0603020102020204" pitchFamily="34" charset="0"/>
              </a:rPr>
              <a:t>, </a:t>
            </a:r>
            <a:r>
              <a:rPr lang="en-US" sz="2000" err="1">
                <a:latin typeface="Franklin Gothic Medium" panose="020B0603020102020204" pitchFamily="34" charset="0"/>
              </a:rPr>
              <a:t>midrails</a:t>
            </a:r>
            <a:r>
              <a:rPr lang="en-US" sz="2000">
                <a:latin typeface="Franklin Gothic Medium" panose="020B0603020102020204" pitchFamily="34" charset="0"/>
              </a:rPr>
              <a:t>, </a:t>
            </a:r>
            <a:r>
              <a:rPr lang="en-US" sz="2000" err="1">
                <a:latin typeface="Franklin Gothic Medium" panose="020B0603020102020204" pitchFamily="34" charset="0"/>
              </a:rPr>
              <a:t>toeboards</a:t>
            </a:r>
            <a:r>
              <a:rPr lang="en-US" sz="2000">
                <a:latin typeface="Franklin Gothic Medium" panose="020B0603020102020204" pitchFamily="34" charset="0"/>
              </a:rPr>
              <a:t>, and posts erected to prevent employees from falling off a walking/working surface to lower levels.</a:t>
            </a:r>
          </a:p>
        </p:txBody>
      </p:sp>
      <p:pic>
        <p:nvPicPr>
          <p:cNvPr id="10" name="Picture 4">
            <a:extLst>
              <a:ext uri="{FF2B5EF4-FFF2-40B4-BE49-F238E27FC236}">
                <a16:creationId xmlns:a16="http://schemas.microsoft.com/office/drawing/2014/main" id="{F1AAB856-1FC6-444E-A38A-E7AFED9C1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3" y="4773979"/>
            <a:ext cx="2444962" cy="1888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3EA2820-707C-4EFF-A0E7-31962AA1A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0" y="4765535"/>
            <a:ext cx="2420314" cy="18884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F8EE04E-C31A-4E12-B3DE-7EFEBF358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30" y="4773979"/>
            <a:ext cx="2463416" cy="18884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85584812-BBEC-4E90-8926-B28B8AD57452}"/>
              </a:ext>
            </a:extLst>
          </p:cNvPr>
          <p:cNvSpPr txBox="1">
            <a:spLocks/>
          </p:cNvSpPr>
          <p:nvPr/>
        </p:nvSpPr>
        <p:spPr bwMode="auto">
          <a:xfrm>
            <a:off x="0" y="-5931"/>
            <a:ext cx="9144000" cy="555575"/>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6547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560379"/>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E840F8C2-F035-4BB5-BA5E-524B79730B1E}"/>
              </a:ext>
            </a:extLst>
          </p:cNvPr>
          <p:cNvSpPr txBox="1"/>
          <p:nvPr/>
        </p:nvSpPr>
        <p:spPr>
          <a:xfrm>
            <a:off x="549293" y="1157981"/>
            <a:ext cx="5372100" cy="461665"/>
          </a:xfrm>
          <a:prstGeom prst="rect">
            <a:avLst/>
          </a:prstGeom>
          <a:noFill/>
        </p:spPr>
        <p:txBody>
          <a:bodyPr wrap="square" rtlCol="0">
            <a:spAutoFit/>
          </a:bodyPr>
          <a:lstStyle/>
          <a:p>
            <a:r>
              <a:rPr lang="en-US" sz="2400" i="1">
                <a:latin typeface="Franklin Gothic Medium" panose="020B0603020102020204" pitchFamily="34" charset="0"/>
              </a:rPr>
              <a:t>Barrier: </a:t>
            </a:r>
          </a:p>
        </p:txBody>
      </p:sp>
      <p:sp>
        <p:nvSpPr>
          <p:cNvPr id="6" name="TextBox 5">
            <a:extLst>
              <a:ext uri="{FF2B5EF4-FFF2-40B4-BE49-F238E27FC236}">
                <a16:creationId xmlns:a16="http://schemas.microsoft.com/office/drawing/2014/main" id="{B63AC9EB-53B1-4C4C-984D-74E8E92C2C8E}"/>
              </a:ext>
            </a:extLst>
          </p:cNvPr>
          <p:cNvSpPr txBox="1"/>
          <p:nvPr/>
        </p:nvSpPr>
        <p:spPr>
          <a:xfrm>
            <a:off x="503246" y="1680687"/>
            <a:ext cx="8137508" cy="1569660"/>
          </a:xfrm>
          <a:prstGeom prst="rect">
            <a:avLst/>
          </a:prstGeom>
          <a:noFill/>
        </p:spPr>
        <p:txBody>
          <a:bodyPr wrap="square" rtlCol="0">
            <a:spAutoFit/>
          </a:bodyPr>
          <a:lstStyle/>
          <a:p>
            <a:pPr marL="557185" lvl="1" indent="-214303">
              <a:buFont typeface="Arial" panose="020B0604020202020204" pitchFamily="34" charset="0"/>
              <a:buChar char="•"/>
            </a:pPr>
            <a:r>
              <a:rPr lang="en-US" sz="2400">
                <a:latin typeface="Franklin Gothic Medium" panose="020B0603020102020204" pitchFamily="34" charset="0"/>
              </a:rPr>
              <a:t>Used mostly during mod and major repair jobs to isolate running equipment and prevent people from accidentally getting caught in rotating equipment or energized electrical components. </a:t>
            </a:r>
          </a:p>
        </p:txBody>
      </p:sp>
      <p:pic>
        <p:nvPicPr>
          <p:cNvPr id="7" name="Picture 6" descr="A dirty old room&#10;&#10;Description automatically generated">
            <a:extLst>
              <a:ext uri="{FF2B5EF4-FFF2-40B4-BE49-F238E27FC236}">
                <a16:creationId xmlns:a16="http://schemas.microsoft.com/office/drawing/2014/main" id="{344105C5-B98F-488B-8A48-BE03CC82D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84" y="3432942"/>
            <a:ext cx="2773134" cy="3115775"/>
          </a:xfrm>
          <a:prstGeom prst="rect">
            <a:avLst/>
          </a:prstGeom>
        </p:spPr>
      </p:pic>
      <p:pic>
        <p:nvPicPr>
          <p:cNvPr id="8" name="Picture 4">
            <a:extLst>
              <a:ext uri="{FF2B5EF4-FFF2-40B4-BE49-F238E27FC236}">
                <a16:creationId xmlns:a16="http://schemas.microsoft.com/office/drawing/2014/main" id="{0990FA3D-EC25-4DC1-ACDA-93AD87CE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210" y="3429000"/>
            <a:ext cx="3061939" cy="31157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AF21CD1-850B-4D3A-AD45-C53016A9911F}"/>
              </a:ext>
            </a:extLst>
          </p:cNvPr>
          <p:cNvSpPr txBox="1">
            <a:spLocks/>
          </p:cNvSpPr>
          <p:nvPr/>
        </p:nvSpPr>
        <p:spPr bwMode="auto">
          <a:xfrm>
            <a:off x="0" y="-5931"/>
            <a:ext cx="9144000" cy="597602"/>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1637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40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4000"/>
                            </p:stCondLst>
                            <p:childTnLst>
                              <p:par>
                                <p:cTn id="15" presetID="1" presetClass="entr" presetSubtype="0" fill="hold" nodeType="afterEffect">
                                  <p:stCondLst>
                                    <p:cond delay="15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533417"/>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BFF93B46-4395-46E7-B815-A56B7ECED34F}"/>
              </a:ext>
            </a:extLst>
          </p:cNvPr>
          <p:cNvSpPr txBox="1"/>
          <p:nvPr/>
        </p:nvSpPr>
        <p:spPr>
          <a:xfrm>
            <a:off x="411789" y="970092"/>
            <a:ext cx="6141411" cy="461665"/>
          </a:xfrm>
          <a:prstGeom prst="rect">
            <a:avLst/>
          </a:prstGeom>
          <a:noFill/>
        </p:spPr>
        <p:txBody>
          <a:bodyPr wrap="square" rtlCol="0">
            <a:spAutoFit/>
          </a:bodyPr>
          <a:lstStyle/>
          <a:p>
            <a:r>
              <a:rPr lang="en-US" sz="2400" i="1">
                <a:latin typeface="Franklin Gothic Medium" panose="020B0603020102020204" pitchFamily="34" charset="0"/>
              </a:rPr>
              <a:t>Barricade: </a:t>
            </a:r>
          </a:p>
        </p:txBody>
      </p:sp>
      <p:sp>
        <p:nvSpPr>
          <p:cNvPr id="6" name="Rectangle 5">
            <a:extLst>
              <a:ext uri="{FF2B5EF4-FFF2-40B4-BE49-F238E27FC236}">
                <a16:creationId xmlns:a16="http://schemas.microsoft.com/office/drawing/2014/main" id="{546DF75F-9517-4973-BBF4-9404D3433CEC}"/>
              </a:ext>
            </a:extLst>
          </p:cNvPr>
          <p:cNvSpPr/>
          <p:nvPr/>
        </p:nvSpPr>
        <p:spPr>
          <a:xfrm>
            <a:off x="48175" y="1450230"/>
            <a:ext cx="7940276" cy="707886"/>
          </a:xfrm>
          <a:prstGeom prst="rect">
            <a:avLst/>
          </a:prstGeom>
        </p:spPr>
        <p:txBody>
          <a:bodyPr wrap="square">
            <a:spAutoFit/>
          </a:bodyPr>
          <a:lstStyle/>
          <a:p>
            <a:pPr marL="557185" lvl="1" indent="-214303">
              <a:buFont typeface="Arial" panose="020B0604020202020204" pitchFamily="34" charset="0"/>
              <a:buChar char="•"/>
            </a:pPr>
            <a:r>
              <a:rPr lang="en-US" sz="2000">
                <a:latin typeface="Franklin Gothic Medium" panose="020B0603020102020204" pitchFamily="34" charset="0"/>
              </a:rPr>
              <a:t>Mostly used during maintenance and repair to warn others and limit their access to fall hazards and dangerous areas. </a:t>
            </a:r>
            <a:endParaRPr lang="en-US" sz="1400">
              <a:latin typeface="Franklin Gothic Medium" panose="020B0603020102020204" pitchFamily="34" charset="0"/>
            </a:endParaRPr>
          </a:p>
        </p:txBody>
      </p:sp>
      <p:sp>
        <p:nvSpPr>
          <p:cNvPr id="7" name="TextBox 6">
            <a:extLst>
              <a:ext uri="{FF2B5EF4-FFF2-40B4-BE49-F238E27FC236}">
                <a16:creationId xmlns:a16="http://schemas.microsoft.com/office/drawing/2014/main" id="{DD8BBFC6-6BC1-453E-BFE5-74320168AB8C}"/>
              </a:ext>
            </a:extLst>
          </p:cNvPr>
          <p:cNvSpPr txBox="1"/>
          <p:nvPr/>
        </p:nvSpPr>
        <p:spPr>
          <a:xfrm>
            <a:off x="45597" y="2171771"/>
            <a:ext cx="8490163" cy="1015663"/>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Escalator and moving walks MUST have barricades in place at both ends anytime work is being done. </a:t>
            </a:r>
            <a:r>
              <a:rPr lang="en-US" sz="2000" err="1">
                <a:latin typeface="Franklin Gothic Medium" panose="020B0603020102020204" pitchFamily="34" charset="0"/>
              </a:rPr>
              <a:t>Hoistways</a:t>
            </a:r>
            <a:r>
              <a:rPr lang="en-US" sz="2000">
                <a:latin typeface="Franklin Gothic Medium" panose="020B0603020102020204" pitchFamily="34" charset="0"/>
              </a:rPr>
              <a:t> must have barricades in place if a door will be unlocked. </a:t>
            </a:r>
            <a:endParaRPr lang="en-US" sz="1400">
              <a:latin typeface="Franklin Gothic Medium" panose="020B0603020102020204" pitchFamily="34" charset="0"/>
            </a:endParaRPr>
          </a:p>
        </p:txBody>
      </p:sp>
      <p:sp>
        <p:nvSpPr>
          <p:cNvPr id="8" name="TextBox 7">
            <a:extLst>
              <a:ext uri="{FF2B5EF4-FFF2-40B4-BE49-F238E27FC236}">
                <a16:creationId xmlns:a16="http://schemas.microsoft.com/office/drawing/2014/main" id="{26942E59-0359-483D-BF8E-D105BC3ED45F}"/>
              </a:ext>
            </a:extLst>
          </p:cNvPr>
          <p:cNvSpPr txBox="1"/>
          <p:nvPr/>
        </p:nvSpPr>
        <p:spPr>
          <a:xfrm>
            <a:off x="45597" y="3201089"/>
            <a:ext cx="8977379" cy="707886"/>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Barricades must completely surround the escalator/moving walk entrance and egress, as well as the </a:t>
            </a:r>
            <a:r>
              <a:rPr lang="en-US" sz="2000" err="1">
                <a:latin typeface="Franklin Gothic Medium" panose="020B0603020102020204" pitchFamily="34" charset="0"/>
              </a:rPr>
              <a:t>hoistway</a:t>
            </a:r>
            <a:r>
              <a:rPr lang="en-US" sz="2000">
                <a:latin typeface="Franklin Gothic Medium" panose="020B0603020102020204" pitchFamily="34" charset="0"/>
              </a:rPr>
              <a:t> entrance to restrict public access. </a:t>
            </a:r>
            <a:endParaRPr lang="en-US" sz="1400">
              <a:latin typeface="Franklin Gothic Medium" panose="020B0603020102020204" pitchFamily="34" charset="0"/>
            </a:endParaRPr>
          </a:p>
        </p:txBody>
      </p:sp>
      <p:sp>
        <p:nvSpPr>
          <p:cNvPr id="9" name="TextBox 8">
            <a:extLst>
              <a:ext uri="{FF2B5EF4-FFF2-40B4-BE49-F238E27FC236}">
                <a16:creationId xmlns:a16="http://schemas.microsoft.com/office/drawing/2014/main" id="{E4C861CE-3CA7-46A9-AE67-74D8E338AB67}"/>
              </a:ext>
            </a:extLst>
          </p:cNvPr>
          <p:cNvSpPr txBox="1"/>
          <p:nvPr/>
        </p:nvSpPr>
        <p:spPr>
          <a:xfrm>
            <a:off x="45596" y="3944576"/>
            <a:ext cx="8816015" cy="707886"/>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Barricades must be at least 42″ tall, and must securely attach to the balustrades, handrails, or floor on escalators and moving walks</a:t>
            </a:r>
            <a:r>
              <a:rPr lang="en-US" sz="1500">
                <a:latin typeface="Franklin Gothic Medium" panose="020B0603020102020204" pitchFamily="34" charset="0"/>
              </a:rPr>
              <a:t>. </a:t>
            </a:r>
            <a:endParaRPr lang="en-US" sz="1050">
              <a:latin typeface="Franklin Gothic Medium" panose="020B0603020102020204" pitchFamily="34" charset="0"/>
            </a:endParaRPr>
          </a:p>
        </p:txBody>
      </p:sp>
      <p:pic>
        <p:nvPicPr>
          <p:cNvPr id="10" name="Picture 6">
            <a:extLst>
              <a:ext uri="{FF2B5EF4-FFF2-40B4-BE49-F238E27FC236}">
                <a16:creationId xmlns:a16="http://schemas.microsoft.com/office/drawing/2014/main" id="{0BA5E315-89E5-4067-B507-A65A8BDC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88" y="4766619"/>
            <a:ext cx="2501153" cy="2049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indoor, building, sitting, kitchen&#10;&#10;Description automatically generated">
            <a:extLst>
              <a:ext uri="{FF2B5EF4-FFF2-40B4-BE49-F238E27FC236}">
                <a16:creationId xmlns:a16="http://schemas.microsoft.com/office/drawing/2014/main" id="{2AD5DE82-0996-48F0-A5AD-186C8336EADE}"/>
              </a:ext>
            </a:extLst>
          </p:cNvPr>
          <p:cNvPicPr>
            <a:picLocks noChangeAspect="1"/>
          </p:cNvPicPr>
          <p:nvPr/>
        </p:nvPicPr>
        <p:blipFill rotWithShape="1">
          <a:blip r:embed="rId4">
            <a:extLst>
              <a:ext uri="{28A0092B-C50C-407E-A947-70E740481C1C}">
                <a14:useLocalDpi xmlns:a14="http://schemas.microsoft.com/office/drawing/2010/main" val="0"/>
              </a:ext>
            </a:extLst>
          </a:blip>
          <a:srcRect t="5181" r="38898"/>
          <a:stretch/>
        </p:blipFill>
        <p:spPr>
          <a:xfrm>
            <a:off x="4419600" y="4761878"/>
            <a:ext cx="2357718" cy="2045088"/>
          </a:xfrm>
          <a:prstGeom prst="rect">
            <a:avLst/>
          </a:prstGeom>
        </p:spPr>
      </p:pic>
      <p:sp>
        <p:nvSpPr>
          <p:cNvPr id="12" name="Title 1">
            <a:extLst>
              <a:ext uri="{FF2B5EF4-FFF2-40B4-BE49-F238E27FC236}">
                <a16:creationId xmlns:a16="http://schemas.microsoft.com/office/drawing/2014/main" id="{A724D335-7633-4DF6-BA58-6A13E458FE23}"/>
              </a:ext>
            </a:extLst>
          </p:cNvPr>
          <p:cNvSpPr txBox="1">
            <a:spLocks/>
          </p:cNvSpPr>
          <p:nvPr/>
        </p:nvSpPr>
        <p:spPr bwMode="auto">
          <a:xfrm>
            <a:off x="0" y="-19378"/>
            <a:ext cx="9144000" cy="59896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50213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00015" y="574713"/>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1FD0B343-2AF3-4A7A-9B84-432C3F0E7BA0}"/>
              </a:ext>
            </a:extLst>
          </p:cNvPr>
          <p:cNvSpPr txBox="1"/>
          <p:nvPr/>
        </p:nvSpPr>
        <p:spPr>
          <a:xfrm>
            <a:off x="370114" y="1147974"/>
            <a:ext cx="7249886" cy="369332"/>
          </a:xfrm>
          <a:prstGeom prst="rect">
            <a:avLst/>
          </a:prstGeom>
          <a:noFill/>
        </p:spPr>
        <p:txBody>
          <a:bodyPr wrap="square" rtlCol="0">
            <a:spAutoFit/>
          </a:bodyPr>
          <a:lstStyle/>
          <a:p>
            <a:r>
              <a:rPr lang="en-US" b="1" i="1">
                <a:latin typeface="Franklin Gothic Medium" panose="020B0603020102020204" pitchFamily="34" charset="0"/>
              </a:rPr>
              <a:t>Guardrail system</a:t>
            </a:r>
            <a:r>
              <a:rPr lang="en-US" i="1">
                <a:latin typeface="Franklin Gothic Medium" panose="020B0603020102020204" pitchFamily="34" charset="0"/>
              </a:rPr>
              <a:t>: Must meet the requirements of </a:t>
            </a:r>
            <a:r>
              <a:rPr lang="en-US">
                <a:latin typeface="Franklin Gothic Medium" panose="020B0603020102020204" pitchFamily="34" charset="0"/>
              </a:rPr>
              <a:t>OSHA 1926.502(1) </a:t>
            </a:r>
            <a:endParaRPr lang="en-US" i="1">
              <a:latin typeface="Franklin Gothic Medium" panose="020B0603020102020204" pitchFamily="34" charset="0"/>
            </a:endParaRPr>
          </a:p>
        </p:txBody>
      </p:sp>
      <p:pic>
        <p:nvPicPr>
          <p:cNvPr id="6" name="Picture 2">
            <a:extLst>
              <a:ext uri="{FF2B5EF4-FFF2-40B4-BE49-F238E27FC236}">
                <a16:creationId xmlns:a16="http://schemas.microsoft.com/office/drawing/2014/main" id="{C5D674D1-3ADC-404A-A6C5-551E9EC60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12606"/>
            <a:ext cx="2215115" cy="2803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99795CE-B06B-4F26-8FB4-F9CC9506F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216" y="4063968"/>
            <a:ext cx="4113454" cy="23145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668336-C765-401C-9E4E-7EB2B89D4C83}"/>
              </a:ext>
            </a:extLst>
          </p:cNvPr>
          <p:cNvSpPr txBox="1"/>
          <p:nvPr/>
        </p:nvSpPr>
        <p:spPr>
          <a:xfrm>
            <a:off x="493014" y="2095776"/>
            <a:ext cx="6060186"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42″ top rail (+- 3″)</a:t>
            </a:r>
          </a:p>
        </p:txBody>
      </p:sp>
      <p:sp>
        <p:nvSpPr>
          <p:cNvPr id="9" name="TextBox 8">
            <a:extLst>
              <a:ext uri="{FF2B5EF4-FFF2-40B4-BE49-F238E27FC236}">
                <a16:creationId xmlns:a16="http://schemas.microsoft.com/office/drawing/2014/main" id="{620F68F1-BEF3-485C-8A10-6928A5BD7CB4}"/>
              </a:ext>
            </a:extLst>
          </p:cNvPr>
          <p:cNvSpPr txBox="1"/>
          <p:nvPr/>
        </p:nvSpPr>
        <p:spPr>
          <a:xfrm>
            <a:off x="493014" y="2407749"/>
            <a:ext cx="6060186"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21″ mid rail</a:t>
            </a:r>
          </a:p>
        </p:txBody>
      </p:sp>
      <p:sp>
        <p:nvSpPr>
          <p:cNvPr id="10" name="TextBox 9">
            <a:extLst>
              <a:ext uri="{FF2B5EF4-FFF2-40B4-BE49-F238E27FC236}">
                <a16:creationId xmlns:a16="http://schemas.microsoft.com/office/drawing/2014/main" id="{019C171A-353F-48A6-A8A8-C3CD3B1480E2}"/>
              </a:ext>
            </a:extLst>
          </p:cNvPr>
          <p:cNvSpPr txBox="1"/>
          <p:nvPr/>
        </p:nvSpPr>
        <p:spPr>
          <a:xfrm>
            <a:off x="493014" y="2719725"/>
            <a:ext cx="6115050"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3 ½″ toe board</a:t>
            </a:r>
          </a:p>
        </p:txBody>
      </p:sp>
      <p:sp>
        <p:nvSpPr>
          <p:cNvPr id="11" name="TextBox 10">
            <a:extLst>
              <a:ext uri="{FF2B5EF4-FFF2-40B4-BE49-F238E27FC236}">
                <a16:creationId xmlns:a16="http://schemas.microsoft.com/office/drawing/2014/main" id="{902A4DA5-F16B-441D-BFC2-7F39B593E6CC}"/>
              </a:ext>
            </a:extLst>
          </p:cNvPr>
          <p:cNvSpPr txBox="1"/>
          <p:nvPr/>
        </p:nvSpPr>
        <p:spPr>
          <a:xfrm>
            <a:off x="493016" y="3013332"/>
            <a:ext cx="6196275"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Posts shall not be more than 8′ apart</a:t>
            </a:r>
            <a:r>
              <a:rPr lang="en-US" sz="1350" dirty="0">
                <a:latin typeface="Franklin Gothic Medium" panose="020B0603020102020204" pitchFamily="34" charset="0"/>
              </a:rPr>
              <a:t>. </a:t>
            </a:r>
          </a:p>
        </p:txBody>
      </p:sp>
      <p:sp>
        <p:nvSpPr>
          <p:cNvPr id="12" name="TextBox 11">
            <a:extLst>
              <a:ext uri="{FF2B5EF4-FFF2-40B4-BE49-F238E27FC236}">
                <a16:creationId xmlns:a16="http://schemas.microsoft.com/office/drawing/2014/main" id="{F37BCC9B-C433-49F4-84D1-9A47B21598BE}"/>
              </a:ext>
            </a:extLst>
          </p:cNvPr>
          <p:cNvSpPr txBox="1"/>
          <p:nvPr/>
        </p:nvSpPr>
        <p:spPr>
          <a:xfrm>
            <a:off x="4452832" y="1510796"/>
            <a:ext cx="4055858" cy="1015663"/>
          </a:xfrm>
          <a:prstGeom prst="rect">
            <a:avLst/>
          </a:prstGeom>
          <a:noFill/>
        </p:spPr>
        <p:txBody>
          <a:bodyPr wrap="square" rtlCol="0">
            <a:spAutoFit/>
          </a:bodyPr>
          <a:lstStyle/>
          <a:p>
            <a:pPr marL="214303" indent="-214303">
              <a:buFont typeface="Arial" panose="020B0604020202020204" pitchFamily="34" charset="0"/>
              <a:buChar char="•"/>
            </a:pPr>
            <a:r>
              <a:rPr lang="en-US" sz="1500">
                <a:latin typeface="Franklin Gothic Medium" panose="020B0603020102020204" pitchFamily="34" charset="0"/>
              </a:rPr>
              <a:t>Top rails must be capable of withstanding a force of 200 lbs. and mid-rails a force of 150 </a:t>
            </a:r>
            <a:r>
              <a:rPr lang="en-US" sz="1500" err="1">
                <a:latin typeface="Franklin Gothic Medium" panose="020B0603020102020204" pitchFamily="34" charset="0"/>
              </a:rPr>
              <a:t>lbs</a:t>
            </a:r>
            <a:r>
              <a:rPr lang="en-US" sz="1500">
                <a:latin typeface="Franklin Gothic Medium" panose="020B0603020102020204" pitchFamily="34" charset="0"/>
              </a:rPr>
              <a:t>, applied in any outward or downward direction. </a:t>
            </a:r>
          </a:p>
        </p:txBody>
      </p:sp>
      <p:sp>
        <p:nvSpPr>
          <p:cNvPr id="13" name="TextBox 12">
            <a:extLst>
              <a:ext uri="{FF2B5EF4-FFF2-40B4-BE49-F238E27FC236}">
                <a16:creationId xmlns:a16="http://schemas.microsoft.com/office/drawing/2014/main" id="{5AA24232-CA93-4B7F-9E51-19BB43F87EBB}"/>
              </a:ext>
            </a:extLst>
          </p:cNvPr>
          <p:cNvSpPr txBox="1"/>
          <p:nvPr/>
        </p:nvSpPr>
        <p:spPr>
          <a:xfrm>
            <a:off x="4452832" y="2535055"/>
            <a:ext cx="4200736" cy="124649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While not a regulation, for safe access and egress, guardrail systems must be removable at </a:t>
            </a:r>
            <a:r>
              <a:rPr lang="en-US" sz="1500" dirty="0" err="1">
                <a:latin typeface="Franklin Gothic Medium" panose="020B0603020102020204" pitchFamily="34" charset="0"/>
              </a:rPr>
              <a:t>hoistway</a:t>
            </a:r>
            <a:r>
              <a:rPr lang="en-US" sz="1500" dirty="0">
                <a:latin typeface="Franklin Gothic Medium" panose="020B0603020102020204" pitchFamily="34" charset="0"/>
              </a:rPr>
              <a:t> entrances, escalator/moving walk </a:t>
            </a:r>
            <a:r>
              <a:rPr lang="en-US" sz="1500" dirty="0" err="1">
                <a:latin typeface="Franklin Gothic Medium" panose="020B0603020102020204" pitchFamily="34" charset="0"/>
              </a:rPr>
              <a:t>wellways</a:t>
            </a:r>
            <a:r>
              <a:rPr lang="en-US" sz="1500" dirty="0">
                <a:latin typeface="Franklin Gothic Medium" panose="020B0603020102020204" pitchFamily="34" charset="0"/>
              </a:rPr>
              <a:t>, and at the entrance to false car/running platforms</a:t>
            </a:r>
          </a:p>
        </p:txBody>
      </p:sp>
      <p:sp>
        <p:nvSpPr>
          <p:cNvPr id="14" name="Title 1">
            <a:extLst>
              <a:ext uri="{FF2B5EF4-FFF2-40B4-BE49-F238E27FC236}">
                <a16:creationId xmlns:a16="http://schemas.microsoft.com/office/drawing/2014/main" id="{AEA26C24-1CDD-42D4-AAA6-F1F19AD5B610}"/>
              </a:ext>
            </a:extLst>
          </p:cNvPr>
          <p:cNvSpPr txBox="1">
            <a:spLocks/>
          </p:cNvSpPr>
          <p:nvPr/>
        </p:nvSpPr>
        <p:spPr bwMode="auto">
          <a:xfrm>
            <a:off x="0" y="-99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766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817094"/>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78AFC130-7121-4A83-BAAD-C394823146D4}"/>
              </a:ext>
            </a:extLst>
          </p:cNvPr>
          <p:cNvSpPr txBox="1"/>
          <p:nvPr/>
        </p:nvSpPr>
        <p:spPr>
          <a:xfrm>
            <a:off x="257581" y="1553581"/>
            <a:ext cx="8259768" cy="830997"/>
          </a:xfrm>
          <a:prstGeom prst="rect">
            <a:avLst/>
          </a:prstGeom>
          <a:noFill/>
        </p:spPr>
        <p:txBody>
          <a:bodyPr wrap="square" rtlCol="0">
            <a:spAutoFit/>
          </a:bodyPr>
          <a:lstStyle/>
          <a:p>
            <a:r>
              <a:rPr lang="en-US" sz="2100" b="1"/>
              <a:t>Fall Restraint System </a:t>
            </a:r>
            <a:r>
              <a:rPr lang="en-US" sz="2400"/>
              <a:t>means a fall protection system that prevents the user from falling any distance. </a:t>
            </a:r>
            <a:endParaRPr lang="en-US" sz="2400" b="1"/>
          </a:p>
        </p:txBody>
      </p:sp>
      <p:pic>
        <p:nvPicPr>
          <p:cNvPr id="6" name="Picture 5">
            <a:extLst>
              <a:ext uri="{FF2B5EF4-FFF2-40B4-BE49-F238E27FC236}">
                <a16:creationId xmlns:a16="http://schemas.microsoft.com/office/drawing/2014/main" id="{AC5D5A51-E8B7-45BE-8584-621EF5D692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7694" y="2906068"/>
            <a:ext cx="2651466" cy="3110698"/>
          </a:xfrm>
          <a:prstGeom prst="rect">
            <a:avLst/>
          </a:prstGeom>
          <a:noFill/>
          <a:ln>
            <a:noFill/>
          </a:ln>
        </p:spPr>
      </p:pic>
      <p:sp>
        <p:nvSpPr>
          <p:cNvPr id="7" name="TextBox 6">
            <a:extLst>
              <a:ext uri="{FF2B5EF4-FFF2-40B4-BE49-F238E27FC236}">
                <a16:creationId xmlns:a16="http://schemas.microsoft.com/office/drawing/2014/main" id="{82788D06-3950-4EAA-99F7-58FF8C4226C9}"/>
              </a:ext>
            </a:extLst>
          </p:cNvPr>
          <p:cNvSpPr txBox="1"/>
          <p:nvPr/>
        </p:nvSpPr>
        <p:spPr>
          <a:xfrm>
            <a:off x="626651" y="2672896"/>
            <a:ext cx="5032147" cy="461665"/>
          </a:xfrm>
          <a:prstGeom prst="rect">
            <a:avLst/>
          </a:prstGeom>
          <a:noFill/>
        </p:spPr>
        <p:txBody>
          <a:bodyPr wrap="none" rtlCol="0">
            <a:spAutoFit/>
          </a:bodyPr>
          <a:lstStyle/>
          <a:p>
            <a:pPr marL="257162" indent="-257162">
              <a:buFont typeface="Arial" panose="020B0604020202020204" pitchFamily="34" charset="0"/>
              <a:buChar char="•"/>
            </a:pPr>
            <a:r>
              <a:rPr lang="en-US" sz="2400"/>
              <a:t>Uses a body belt or body harness</a:t>
            </a:r>
          </a:p>
        </p:txBody>
      </p:sp>
      <p:sp>
        <p:nvSpPr>
          <p:cNvPr id="8" name="TextBox 7">
            <a:extLst>
              <a:ext uri="{FF2B5EF4-FFF2-40B4-BE49-F238E27FC236}">
                <a16:creationId xmlns:a16="http://schemas.microsoft.com/office/drawing/2014/main" id="{E0D3AE9C-AFF4-42F3-ABD7-E553ACB3B7E0}"/>
              </a:ext>
            </a:extLst>
          </p:cNvPr>
          <p:cNvSpPr txBox="1"/>
          <p:nvPr/>
        </p:nvSpPr>
        <p:spPr>
          <a:xfrm>
            <a:off x="626651" y="3427486"/>
            <a:ext cx="5239576" cy="461665"/>
          </a:xfrm>
          <a:prstGeom prst="rect">
            <a:avLst/>
          </a:prstGeom>
          <a:noFill/>
        </p:spPr>
        <p:txBody>
          <a:bodyPr wrap="none" rtlCol="0">
            <a:spAutoFit/>
          </a:bodyPr>
          <a:lstStyle/>
          <a:p>
            <a:pPr marL="257162" indent="-257162">
              <a:buFont typeface="Arial" panose="020B0604020202020204" pitchFamily="34" charset="0"/>
              <a:buChar char="•"/>
            </a:pPr>
            <a:r>
              <a:rPr lang="en-US" sz="2400"/>
              <a:t>A fixed length or adjustable lanyard</a:t>
            </a:r>
          </a:p>
        </p:txBody>
      </p:sp>
      <p:sp>
        <p:nvSpPr>
          <p:cNvPr id="9" name="TextBox 8">
            <a:extLst>
              <a:ext uri="{FF2B5EF4-FFF2-40B4-BE49-F238E27FC236}">
                <a16:creationId xmlns:a16="http://schemas.microsoft.com/office/drawing/2014/main" id="{3ED4346B-C0A2-46CF-AAE9-36C4CD8A083A}"/>
              </a:ext>
            </a:extLst>
          </p:cNvPr>
          <p:cNvSpPr txBox="1"/>
          <p:nvPr/>
        </p:nvSpPr>
        <p:spPr>
          <a:xfrm>
            <a:off x="626651" y="4177469"/>
            <a:ext cx="2363147" cy="461665"/>
          </a:xfrm>
          <a:prstGeom prst="rect">
            <a:avLst/>
          </a:prstGeom>
          <a:noFill/>
        </p:spPr>
        <p:txBody>
          <a:bodyPr wrap="none" rtlCol="0">
            <a:spAutoFit/>
          </a:bodyPr>
          <a:lstStyle/>
          <a:p>
            <a:pPr marL="257162" indent="-257162">
              <a:buFont typeface="Arial" panose="020B0604020202020204" pitchFamily="34" charset="0"/>
              <a:buChar char="•"/>
            </a:pPr>
            <a:r>
              <a:rPr lang="en-US" sz="2400"/>
              <a:t>An anchorage</a:t>
            </a:r>
          </a:p>
        </p:txBody>
      </p:sp>
      <p:sp>
        <p:nvSpPr>
          <p:cNvPr id="10" name="TextBox 9">
            <a:extLst>
              <a:ext uri="{FF2B5EF4-FFF2-40B4-BE49-F238E27FC236}">
                <a16:creationId xmlns:a16="http://schemas.microsoft.com/office/drawing/2014/main" id="{F4A13FAB-1924-40CC-9A8C-0ACB3B105817}"/>
              </a:ext>
            </a:extLst>
          </p:cNvPr>
          <p:cNvSpPr txBox="1"/>
          <p:nvPr/>
        </p:nvSpPr>
        <p:spPr>
          <a:xfrm>
            <a:off x="257581" y="5047220"/>
            <a:ext cx="6295619" cy="1200329"/>
          </a:xfrm>
          <a:prstGeom prst="rect">
            <a:avLst/>
          </a:prstGeom>
          <a:noFill/>
        </p:spPr>
        <p:txBody>
          <a:bodyPr wrap="square" rtlCol="0">
            <a:spAutoFit/>
          </a:bodyPr>
          <a:lstStyle/>
          <a:p>
            <a:r>
              <a:rPr lang="en-US" sz="2400"/>
              <a:t>Fall restraint systems prevent the worker from getting close enough to the fall hazard to fall off the edge. </a:t>
            </a:r>
          </a:p>
        </p:txBody>
      </p:sp>
      <p:sp>
        <p:nvSpPr>
          <p:cNvPr id="11" name="Title 1">
            <a:extLst>
              <a:ext uri="{FF2B5EF4-FFF2-40B4-BE49-F238E27FC236}">
                <a16:creationId xmlns:a16="http://schemas.microsoft.com/office/drawing/2014/main" id="{E383CC83-31E5-493B-9569-E30C97CFB859}"/>
              </a:ext>
            </a:extLst>
          </p:cNvPr>
          <p:cNvSpPr txBox="1">
            <a:spLocks/>
          </p:cNvSpPr>
          <p:nvPr/>
        </p:nvSpPr>
        <p:spPr bwMode="auto">
          <a:xfrm>
            <a:off x="0" y="-5095"/>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2679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69406" y="1349642"/>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Arrest </a:t>
            </a:r>
          </a:p>
        </p:txBody>
      </p:sp>
      <p:sp>
        <p:nvSpPr>
          <p:cNvPr id="6" name="TextBox 5">
            <a:extLst>
              <a:ext uri="{FF2B5EF4-FFF2-40B4-BE49-F238E27FC236}">
                <a16:creationId xmlns:a16="http://schemas.microsoft.com/office/drawing/2014/main" id="{795C09CE-C398-4183-83C0-7DB2C6B5E870}"/>
              </a:ext>
            </a:extLst>
          </p:cNvPr>
          <p:cNvSpPr txBox="1"/>
          <p:nvPr/>
        </p:nvSpPr>
        <p:spPr>
          <a:xfrm>
            <a:off x="469783" y="1854952"/>
            <a:ext cx="5256781" cy="1384995"/>
          </a:xfrm>
          <a:prstGeom prst="rect">
            <a:avLst/>
          </a:prstGeom>
          <a:noFill/>
        </p:spPr>
        <p:txBody>
          <a:bodyPr wrap="square">
            <a:spAutoFit/>
          </a:bodyPr>
          <a:lstStyle/>
          <a:p>
            <a:pPr>
              <a:spcAft>
                <a:spcPts val="900"/>
              </a:spcAft>
            </a:pPr>
            <a:r>
              <a:rPr lang="en-US" sz="2800">
                <a:latin typeface="Franklin Gothic Medium" pitchFamily="34" charset="0"/>
              </a:rPr>
              <a:t>Personal Fall Arrest Systems are designed to catch workers after they have fallen</a:t>
            </a:r>
            <a:r>
              <a:rPr lang="en-US" sz="2400">
                <a:latin typeface="Franklin Gothic Medium" pitchFamily="34" charset="0"/>
              </a:rPr>
              <a:t>.</a:t>
            </a:r>
          </a:p>
        </p:txBody>
      </p:sp>
      <p:sp>
        <p:nvSpPr>
          <p:cNvPr id="8" name="TextBox 7">
            <a:extLst>
              <a:ext uri="{FF2B5EF4-FFF2-40B4-BE49-F238E27FC236}">
                <a16:creationId xmlns:a16="http://schemas.microsoft.com/office/drawing/2014/main" id="{49765644-2184-4220-B735-226DFA71C9E9}"/>
              </a:ext>
            </a:extLst>
          </p:cNvPr>
          <p:cNvSpPr txBox="1"/>
          <p:nvPr/>
        </p:nvSpPr>
        <p:spPr>
          <a:xfrm>
            <a:off x="469783" y="3402419"/>
            <a:ext cx="4574040" cy="461665"/>
          </a:xfrm>
          <a:prstGeom prst="rect">
            <a:avLst/>
          </a:prstGeom>
          <a:noFill/>
        </p:spPr>
        <p:txBody>
          <a:bodyPr wrap="square">
            <a:spAutoFit/>
          </a:bodyPr>
          <a:lstStyle/>
          <a:p>
            <a:pPr>
              <a:spcAft>
                <a:spcPts val="900"/>
              </a:spcAft>
            </a:pPr>
            <a:r>
              <a:rPr lang="en-US" sz="2400">
                <a:latin typeface="Franklin Gothic Medium" pitchFamily="34" charset="0"/>
              </a:rPr>
              <a:t>The components of a PFAS are:</a:t>
            </a:r>
          </a:p>
        </p:txBody>
      </p:sp>
      <p:pic>
        <p:nvPicPr>
          <p:cNvPr id="9" name="Picture 2">
            <a:extLst>
              <a:ext uri="{FF2B5EF4-FFF2-40B4-BE49-F238E27FC236}">
                <a16:creationId xmlns:a16="http://schemas.microsoft.com/office/drawing/2014/main" id="{48372E37-47A6-433F-B935-9F01CBC1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115" y="2241104"/>
            <a:ext cx="2487455" cy="3876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982135-06CE-4F25-AB41-21EABB508F19}"/>
              </a:ext>
            </a:extLst>
          </p:cNvPr>
          <p:cNvSpPr txBox="1"/>
          <p:nvPr/>
        </p:nvSpPr>
        <p:spPr>
          <a:xfrm>
            <a:off x="910086" y="3893531"/>
            <a:ext cx="1935145"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Anchorage</a:t>
            </a:r>
          </a:p>
        </p:txBody>
      </p:sp>
      <p:sp>
        <p:nvSpPr>
          <p:cNvPr id="11" name="TextBox 10">
            <a:extLst>
              <a:ext uri="{FF2B5EF4-FFF2-40B4-BE49-F238E27FC236}">
                <a16:creationId xmlns:a16="http://schemas.microsoft.com/office/drawing/2014/main" id="{077B4DF0-356B-4D65-B2DB-FA4D9896F177}"/>
              </a:ext>
            </a:extLst>
          </p:cNvPr>
          <p:cNvSpPr txBox="1"/>
          <p:nvPr/>
        </p:nvSpPr>
        <p:spPr>
          <a:xfrm>
            <a:off x="910086" y="4462348"/>
            <a:ext cx="2946640" cy="461665"/>
          </a:xfrm>
          <a:prstGeom prst="rect">
            <a:avLst/>
          </a:prstGeom>
          <a:noFill/>
        </p:spPr>
        <p:txBody>
          <a:bodyPr wrap="none" rtlCol="0">
            <a:spAutoFit/>
          </a:bodyPr>
          <a:lstStyle/>
          <a:p>
            <a:pPr marL="257162" indent="-257162">
              <a:buFont typeface="Arial" panose="020B0604020202020204" pitchFamily="34" charset="0"/>
              <a:buChar char="•"/>
            </a:pPr>
            <a:r>
              <a:rPr lang="en-US" sz="2400"/>
              <a:t>Lifeline/Rope grab</a:t>
            </a:r>
          </a:p>
        </p:txBody>
      </p:sp>
      <p:sp>
        <p:nvSpPr>
          <p:cNvPr id="12" name="TextBox 11">
            <a:extLst>
              <a:ext uri="{FF2B5EF4-FFF2-40B4-BE49-F238E27FC236}">
                <a16:creationId xmlns:a16="http://schemas.microsoft.com/office/drawing/2014/main" id="{F3BC948A-4E75-4AF6-B72E-EEA826B41CBF}"/>
              </a:ext>
            </a:extLst>
          </p:cNvPr>
          <p:cNvSpPr txBox="1"/>
          <p:nvPr/>
        </p:nvSpPr>
        <p:spPr>
          <a:xfrm>
            <a:off x="903374" y="4947939"/>
            <a:ext cx="2020105" cy="461665"/>
          </a:xfrm>
          <a:prstGeom prst="rect">
            <a:avLst/>
          </a:prstGeom>
          <a:noFill/>
        </p:spPr>
        <p:txBody>
          <a:bodyPr wrap="none" rtlCol="0">
            <a:spAutoFit/>
          </a:bodyPr>
          <a:lstStyle/>
          <a:p>
            <a:pPr marL="257162" indent="-257162">
              <a:buFont typeface="Arial" panose="020B0604020202020204" pitchFamily="34" charset="0"/>
              <a:buChar char="•"/>
            </a:pPr>
            <a:r>
              <a:rPr lang="en-US" sz="2400"/>
              <a:t>Connectors</a:t>
            </a:r>
          </a:p>
        </p:txBody>
      </p:sp>
      <p:sp>
        <p:nvSpPr>
          <p:cNvPr id="13" name="TextBox 12">
            <a:extLst>
              <a:ext uri="{FF2B5EF4-FFF2-40B4-BE49-F238E27FC236}">
                <a16:creationId xmlns:a16="http://schemas.microsoft.com/office/drawing/2014/main" id="{51139702-BD86-4968-9C93-BA4F2CBA9CD1}"/>
              </a:ext>
            </a:extLst>
          </p:cNvPr>
          <p:cNvSpPr txBox="1"/>
          <p:nvPr/>
        </p:nvSpPr>
        <p:spPr>
          <a:xfrm>
            <a:off x="903374" y="5461018"/>
            <a:ext cx="1558440" cy="461665"/>
          </a:xfrm>
          <a:prstGeom prst="rect">
            <a:avLst/>
          </a:prstGeom>
          <a:noFill/>
        </p:spPr>
        <p:txBody>
          <a:bodyPr wrap="none" rtlCol="0">
            <a:spAutoFit/>
          </a:bodyPr>
          <a:lstStyle/>
          <a:p>
            <a:pPr marL="257162" indent="-257162">
              <a:buFont typeface="Arial" panose="020B0604020202020204" pitchFamily="34" charset="0"/>
              <a:buChar char="•"/>
            </a:pPr>
            <a:r>
              <a:rPr lang="en-US" sz="2400"/>
              <a:t>Lanyard</a:t>
            </a:r>
          </a:p>
        </p:txBody>
      </p:sp>
      <p:sp>
        <p:nvSpPr>
          <p:cNvPr id="14" name="TextBox 13">
            <a:extLst>
              <a:ext uri="{FF2B5EF4-FFF2-40B4-BE49-F238E27FC236}">
                <a16:creationId xmlns:a16="http://schemas.microsoft.com/office/drawing/2014/main" id="{7FA748CD-A42E-4991-8C23-B7C8D8D9B025}"/>
              </a:ext>
            </a:extLst>
          </p:cNvPr>
          <p:cNvSpPr txBox="1"/>
          <p:nvPr/>
        </p:nvSpPr>
        <p:spPr>
          <a:xfrm>
            <a:off x="903374" y="5964223"/>
            <a:ext cx="2379177" cy="461665"/>
          </a:xfrm>
          <a:prstGeom prst="rect">
            <a:avLst/>
          </a:prstGeom>
          <a:noFill/>
        </p:spPr>
        <p:txBody>
          <a:bodyPr wrap="none" rtlCol="0">
            <a:spAutoFit/>
          </a:bodyPr>
          <a:lstStyle/>
          <a:p>
            <a:pPr marL="257162" indent="-257162">
              <a:buFont typeface="Arial" panose="020B0604020202020204" pitchFamily="34" charset="0"/>
              <a:buChar char="•"/>
            </a:pPr>
            <a:r>
              <a:rPr lang="en-US" sz="2400"/>
              <a:t>Body Harness</a:t>
            </a:r>
          </a:p>
        </p:txBody>
      </p:sp>
      <p:cxnSp>
        <p:nvCxnSpPr>
          <p:cNvPr id="16" name="Straight Arrow Connector 15">
            <a:extLst>
              <a:ext uri="{FF2B5EF4-FFF2-40B4-BE49-F238E27FC236}">
                <a16:creationId xmlns:a16="http://schemas.microsoft.com/office/drawing/2014/main" id="{86BFA2BC-6992-4500-87F0-BA45D867CB2C}"/>
              </a:ext>
            </a:extLst>
          </p:cNvPr>
          <p:cNvCxnSpPr>
            <a:cxnSpLocks/>
          </p:cNvCxnSpPr>
          <p:nvPr/>
        </p:nvCxnSpPr>
        <p:spPr>
          <a:xfrm flipV="1">
            <a:off x="3757557" y="2767811"/>
            <a:ext cx="2924631" cy="19095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C660DB-E14F-45A4-B8DF-A2892EA3DA29}"/>
              </a:ext>
            </a:extLst>
          </p:cNvPr>
          <p:cNvCxnSpPr>
            <a:cxnSpLocks/>
          </p:cNvCxnSpPr>
          <p:nvPr/>
        </p:nvCxnSpPr>
        <p:spPr>
          <a:xfrm flipV="1">
            <a:off x="3005982" y="3396677"/>
            <a:ext cx="3517137" cy="17351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A981A-795D-4AA2-AE7C-75E3EE4FFA86}"/>
              </a:ext>
            </a:extLst>
          </p:cNvPr>
          <p:cNvCxnSpPr>
            <a:cxnSpLocks/>
          </p:cNvCxnSpPr>
          <p:nvPr/>
        </p:nvCxnSpPr>
        <p:spPr>
          <a:xfrm flipV="1">
            <a:off x="2424843" y="4688758"/>
            <a:ext cx="4257345" cy="10132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17E70-4730-47FB-870E-0553B67D1E7F}"/>
              </a:ext>
            </a:extLst>
          </p:cNvPr>
          <p:cNvCxnSpPr>
            <a:cxnSpLocks/>
          </p:cNvCxnSpPr>
          <p:nvPr/>
        </p:nvCxnSpPr>
        <p:spPr>
          <a:xfrm flipV="1">
            <a:off x="3330639" y="4947939"/>
            <a:ext cx="4038349" cy="12239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153BA7-86E0-41DD-B008-22433473D26F}"/>
              </a:ext>
            </a:extLst>
          </p:cNvPr>
          <p:cNvCxnSpPr>
            <a:cxnSpLocks/>
          </p:cNvCxnSpPr>
          <p:nvPr/>
        </p:nvCxnSpPr>
        <p:spPr>
          <a:xfrm flipV="1">
            <a:off x="2982744" y="4355196"/>
            <a:ext cx="4829997" cy="781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D15DAA7-C85D-4377-8635-3479098A6F97}"/>
              </a:ext>
            </a:extLst>
          </p:cNvPr>
          <p:cNvSpPr txBox="1">
            <a:spLocks/>
          </p:cNvSpPr>
          <p:nvPr/>
        </p:nvSpPr>
        <p:spPr bwMode="auto">
          <a:xfrm>
            <a:off x="0" y="-22937"/>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01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552024"/>
          </a:xfrm>
          <a:solidFill>
            <a:schemeClr val="accent5">
              <a:lumMod val="50000"/>
            </a:schemeClr>
          </a:solidFill>
        </p:spPr>
        <p:txBody>
          <a:body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36F1400-E2E8-4E06-886B-80F65B898F2E}"/>
              </a:ext>
            </a:extLst>
          </p:cNvPr>
          <p:cNvSpPr txBox="1"/>
          <p:nvPr/>
        </p:nvSpPr>
        <p:spPr>
          <a:xfrm>
            <a:off x="2583862" y="690953"/>
            <a:ext cx="2903359" cy="646331"/>
          </a:xfrm>
          <a:prstGeom prst="rect">
            <a:avLst/>
          </a:prstGeom>
          <a:noFill/>
        </p:spPr>
        <p:txBody>
          <a:bodyPr wrap="none" rtlCol="0">
            <a:spAutoFit/>
          </a:bodyPr>
          <a:lstStyle/>
          <a:p>
            <a:r>
              <a:rPr lang="en-US" sz="3600" b="1" u="sng"/>
              <a:t>Fall Hazards</a:t>
            </a:r>
          </a:p>
        </p:txBody>
      </p:sp>
      <p:pic>
        <p:nvPicPr>
          <p:cNvPr id="2060" name="Picture 12" descr="Employers Face Big Changes Under New OSHA Rules, Says LeClairRyan Attorney  - New Jersey Business Magazine">
            <a:extLst>
              <a:ext uri="{FF2B5EF4-FFF2-40B4-BE49-F238E27FC236}">
                <a16:creationId xmlns:a16="http://schemas.microsoft.com/office/drawing/2014/main" id="{3276E8C3-65B8-440C-96A6-B510F070D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29" y="1807535"/>
            <a:ext cx="2661892" cy="171734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 Not Start Work Unless OSHA Fall Hazard Safety Sign MFPR909">
            <a:extLst>
              <a:ext uri="{FF2B5EF4-FFF2-40B4-BE49-F238E27FC236}">
                <a16:creationId xmlns:a16="http://schemas.microsoft.com/office/drawing/2014/main" id="{618D1C5E-342E-4A97-9E55-3EA0AD7F6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21" y="3789787"/>
            <a:ext cx="3312321" cy="237493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3EB778A-1035-4258-80FE-55A5F1B13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354" y="1881963"/>
            <a:ext cx="4585429" cy="3439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954361-B1BA-43B3-8497-780641432F49}"/>
              </a:ext>
            </a:extLst>
          </p:cNvPr>
          <p:cNvSpPr txBox="1"/>
          <p:nvPr/>
        </p:nvSpPr>
        <p:spPr>
          <a:xfrm>
            <a:off x="6059818" y="5488932"/>
            <a:ext cx="1495922" cy="253916"/>
          </a:xfrm>
          <a:prstGeom prst="rect">
            <a:avLst/>
          </a:prstGeom>
          <a:noFill/>
        </p:spPr>
        <p:txBody>
          <a:bodyPr wrap="none" rtlCol="0">
            <a:spAutoFit/>
          </a:bodyPr>
          <a:lstStyle/>
          <a:p>
            <a:r>
              <a:rPr lang="en-US" sz="1050"/>
              <a:t>Source: OSHA </a:t>
            </a:r>
            <a:r>
              <a:rPr lang="en-US" sz="1050" err="1"/>
              <a:t>elcosh</a:t>
            </a:r>
            <a:endParaRPr lang="en-US" sz="1050"/>
          </a:p>
        </p:txBody>
      </p:sp>
    </p:spTree>
    <p:extLst>
      <p:ext uri="{BB962C8B-B14F-4D97-AF65-F5344CB8AC3E}">
        <p14:creationId xmlns:p14="http://schemas.microsoft.com/office/powerpoint/2010/main" val="131176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938891" y="629541"/>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Arrest </a:t>
            </a:r>
          </a:p>
        </p:txBody>
      </p:sp>
      <p:sp>
        <p:nvSpPr>
          <p:cNvPr id="5" name="TextBox 4">
            <a:extLst>
              <a:ext uri="{FF2B5EF4-FFF2-40B4-BE49-F238E27FC236}">
                <a16:creationId xmlns:a16="http://schemas.microsoft.com/office/drawing/2014/main" id="{5EC8668F-B379-4FD8-998E-BCFD458248BE}"/>
              </a:ext>
            </a:extLst>
          </p:cNvPr>
          <p:cNvSpPr txBox="1"/>
          <p:nvPr/>
        </p:nvSpPr>
        <p:spPr>
          <a:xfrm>
            <a:off x="327681" y="1318597"/>
            <a:ext cx="8382660" cy="830997"/>
          </a:xfrm>
          <a:prstGeom prst="rect">
            <a:avLst/>
          </a:prstGeom>
          <a:noFill/>
        </p:spPr>
        <p:txBody>
          <a:bodyPr wrap="square" rtlCol="0">
            <a:spAutoFit/>
          </a:bodyPr>
          <a:lstStyle/>
          <a:p>
            <a:r>
              <a:rPr lang="en-US" sz="2400"/>
              <a:t>Inspect all parts of your personal fall arrest system before each use. </a:t>
            </a:r>
          </a:p>
        </p:txBody>
      </p:sp>
      <p:sp>
        <p:nvSpPr>
          <p:cNvPr id="6" name="TextBox 5">
            <a:extLst>
              <a:ext uri="{FF2B5EF4-FFF2-40B4-BE49-F238E27FC236}">
                <a16:creationId xmlns:a16="http://schemas.microsoft.com/office/drawing/2014/main" id="{901C3860-8ECD-4A79-8123-F84737178632}"/>
              </a:ext>
            </a:extLst>
          </p:cNvPr>
          <p:cNvSpPr txBox="1"/>
          <p:nvPr/>
        </p:nvSpPr>
        <p:spPr>
          <a:xfrm>
            <a:off x="269421" y="2473421"/>
            <a:ext cx="8711039" cy="830997"/>
          </a:xfrm>
          <a:prstGeom prst="rect">
            <a:avLst/>
          </a:prstGeom>
          <a:noFill/>
        </p:spPr>
        <p:txBody>
          <a:bodyPr wrap="none" rtlCol="0">
            <a:spAutoFit/>
          </a:bodyPr>
          <a:lstStyle/>
          <a:p>
            <a:r>
              <a:rPr lang="en-US" sz="2400"/>
              <a:t>Can anyone think of what you should look for when inspecting </a:t>
            </a:r>
          </a:p>
          <a:p>
            <a:r>
              <a:rPr lang="en-US" sz="2400"/>
              <a:t>your PFAS?</a:t>
            </a:r>
            <a:endParaRPr lang="en-US" sz="2100"/>
          </a:p>
        </p:txBody>
      </p:sp>
      <p:sp>
        <p:nvSpPr>
          <p:cNvPr id="8" name="TextBox 7">
            <a:extLst>
              <a:ext uri="{FF2B5EF4-FFF2-40B4-BE49-F238E27FC236}">
                <a16:creationId xmlns:a16="http://schemas.microsoft.com/office/drawing/2014/main" id="{1A38707D-461A-4979-B071-DC91E5E8F32C}"/>
              </a:ext>
            </a:extLst>
          </p:cNvPr>
          <p:cNvSpPr txBox="1"/>
          <p:nvPr/>
        </p:nvSpPr>
        <p:spPr>
          <a:xfrm>
            <a:off x="2397265" y="3628245"/>
            <a:ext cx="909297" cy="461665"/>
          </a:xfrm>
          <a:prstGeom prst="rect">
            <a:avLst/>
          </a:prstGeom>
          <a:noFill/>
        </p:spPr>
        <p:txBody>
          <a:bodyPr wrap="square">
            <a:spAutoFit/>
          </a:bodyPr>
          <a:lstStyle/>
          <a:p>
            <a:pPr eaLnBrk="1" hangingPunct="1"/>
            <a:r>
              <a:rPr lang="en-US" sz="2400"/>
              <a:t>Cuts</a:t>
            </a:r>
            <a:r>
              <a:rPr lang="en-US" sz="1350"/>
              <a:t> </a:t>
            </a:r>
          </a:p>
        </p:txBody>
      </p:sp>
      <p:sp>
        <p:nvSpPr>
          <p:cNvPr id="10" name="TextBox 9">
            <a:extLst>
              <a:ext uri="{FF2B5EF4-FFF2-40B4-BE49-F238E27FC236}">
                <a16:creationId xmlns:a16="http://schemas.microsoft.com/office/drawing/2014/main" id="{DAA25A35-AC21-49DF-88F8-DC4E64D8276B}"/>
              </a:ext>
            </a:extLst>
          </p:cNvPr>
          <p:cNvSpPr txBox="1"/>
          <p:nvPr/>
        </p:nvSpPr>
        <p:spPr>
          <a:xfrm>
            <a:off x="592212" y="4089910"/>
            <a:ext cx="1068501" cy="461665"/>
          </a:xfrm>
          <a:prstGeom prst="rect">
            <a:avLst/>
          </a:prstGeom>
          <a:noFill/>
        </p:spPr>
        <p:txBody>
          <a:bodyPr wrap="square">
            <a:spAutoFit/>
          </a:bodyPr>
          <a:lstStyle/>
          <a:p>
            <a:pPr eaLnBrk="1" hangingPunct="1"/>
            <a:r>
              <a:rPr lang="en-US" sz="2400"/>
              <a:t>Nicks</a:t>
            </a:r>
          </a:p>
        </p:txBody>
      </p:sp>
      <p:sp>
        <p:nvSpPr>
          <p:cNvPr id="12" name="TextBox 11">
            <a:extLst>
              <a:ext uri="{FF2B5EF4-FFF2-40B4-BE49-F238E27FC236}">
                <a16:creationId xmlns:a16="http://schemas.microsoft.com/office/drawing/2014/main" id="{64BD0935-9028-427C-B2BF-D34A3F6EA80D}"/>
              </a:ext>
            </a:extLst>
          </p:cNvPr>
          <p:cNvSpPr txBox="1"/>
          <p:nvPr/>
        </p:nvSpPr>
        <p:spPr>
          <a:xfrm>
            <a:off x="3679963" y="4430730"/>
            <a:ext cx="1228128" cy="461665"/>
          </a:xfrm>
          <a:prstGeom prst="rect">
            <a:avLst/>
          </a:prstGeom>
          <a:noFill/>
        </p:spPr>
        <p:txBody>
          <a:bodyPr wrap="square">
            <a:spAutoFit/>
          </a:bodyPr>
          <a:lstStyle/>
          <a:p>
            <a:pPr eaLnBrk="1" hangingPunct="1"/>
            <a:r>
              <a:rPr lang="en-US" sz="2400"/>
              <a:t>Burns</a:t>
            </a:r>
          </a:p>
        </p:txBody>
      </p:sp>
      <p:sp>
        <p:nvSpPr>
          <p:cNvPr id="14" name="TextBox 13">
            <a:extLst>
              <a:ext uri="{FF2B5EF4-FFF2-40B4-BE49-F238E27FC236}">
                <a16:creationId xmlns:a16="http://schemas.microsoft.com/office/drawing/2014/main" id="{1E366381-60D6-4BC5-B24A-A7CC4E7199FB}"/>
              </a:ext>
            </a:extLst>
          </p:cNvPr>
          <p:cNvSpPr txBox="1"/>
          <p:nvPr/>
        </p:nvSpPr>
        <p:spPr>
          <a:xfrm>
            <a:off x="892997" y="5233215"/>
            <a:ext cx="6597014" cy="830997"/>
          </a:xfrm>
          <a:prstGeom prst="rect">
            <a:avLst/>
          </a:prstGeom>
          <a:noFill/>
        </p:spPr>
        <p:txBody>
          <a:bodyPr wrap="square">
            <a:spAutoFit/>
          </a:bodyPr>
          <a:lstStyle/>
          <a:p>
            <a:pPr eaLnBrk="1" hangingPunct="1"/>
            <a:r>
              <a:rPr lang="en-US" sz="2400"/>
              <a:t>Make sure the manufacturers tag is there and legible, and includes the manufactured date</a:t>
            </a:r>
          </a:p>
        </p:txBody>
      </p:sp>
      <p:sp>
        <p:nvSpPr>
          <p:cNvPr id="16" name="TextBox 15">
            <a:extLst>
              <a:ext uri="{FF2B5EF4-FFF2-40B4-BE49-F238E27FC236}">
                <a16:creationId xmlns:a16="http://schemas.microsoft.com/office/drawing/2014/main" id="{30AF61D6-F918-47A5-B058-1798477869E6}"/>
              </a:ext>
            </a:extLst>
          </p:cNvPr>
          <p:cNvSpPr txBox="1"/>
          <p:nvPr/>
        </p:nvSpPr>
        <p:spPr>
          <a:xfrm>
            <a:off x="4952411" y="3718481"/>
            <a:ext cx="2833436" cy="461665"/>
          </a:xfrm>
          <a:prstGeom prst="rect">
            <a:avLst/>
          </a:prstGeom>
          <a:noFill/>
        </p:spPr>
        <p:txBody>
          <a:bodyPr wrap="square">
            <a:spAutoFit/>
          </a:bodyPr>
          <a:lstStyle/>
          <a:p>
            <a:pPr eaLnBrk="1" hangingPunct="1"/>
            <a:r>
              <a:rPr lang="en-US" sz="2400"/>
              <a:t>Chemical damage</a:t>
            </a:r>
          </a:p>
        </p:txBody>
      </p:sp>
      <p:sp>
        <p:nvSpPr>
          <p:cNvPr id="13" name="Title 1">
            <a:extLst>
              <a:ext uri="{FF2B5EF4-FFF2-40B4-BE49-F238E27FC236}">
                <a16:creationId xmlns:a16="http://schemas.microsoft.com/office/drawing/2014/main" id="{984729DA-DA52-49C8-A594-E9669C6BC4F4}"/>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4666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A1A7E46-D29D-4ED3-8C62-7645587F78C1}"/>
              </a:ext>
            </a:extLst>
          </p:cNvPr>
          <p:cNvSpPr txBox="1"/>
          <p:nvPr/>
        </p:nvSpPr>
        <p:spPr>
          <a:xfrm>
            <a:off x="441192" y="806030"/>
            <a:ext cx="3883719" cy="553998"/>
          </a:xfrm>
          <a:prstGeom prst="rect">
            <a:avLst/>
          </a:prstGeom>
          <a:noFill/>
        </p:spPr>
        <p:txBody>
          <a:bodyPr wrap="square" rtlCol="0">
            <a:spAutoFit/>
          </a:bodyPr>
          <a:lstStyle/>
          <a:p>
            <a:pPr algn="ctr"/>
            <a:r>
              <a:rPr lang="en-US" sz="3000">
                <a:latin typeface="Franklin Gothic Heavy" panose="020B0903020102020204" pitchFamily="34" charset="0"/>
              </a:rPr>
              <a:t>Fall Arrest Training </a:t>
            </a:r>
          </a:p>
        </p:txBody>
      </p:sp>
      <p:sp>
        <p:nvSpPr>
          <p:cNvPr id="6" name="TextBox 5">
            <a:extLst>
              <a:ext uri="{FF2B5EF4-FFF2-40B4-BE49-F238E27FC236}">
                <a16:creationId xmlns:a16="http://schemas.microsoft.com/office/drawing/2014/main" id="{B1ECFA4D-966E-497C-BE6C-D15EC61E1EC6}"/>
              </a:ext>
            </a:extLst>
          </p:cNvPr>
          <p:cNvSpPr txBox="1"/>
          <p:nvPr/>
        </p:nvSpPr>
        <p:spPr>
          <a:xfrm>
            <a:off x="575442" y="1344473"/>
            <a:ext cx="4684259"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Required training should include:</a:t>
            </a:r>
          </a:p>
        </p:txBody>
      </p:sp>
      <p:sp>
        <p:nvSpPr>
          <p:cNvPr id="9" name="TextBox 8">
            <a:extLst>
              <a:ext uri="{FF2B5EF4-FFF2-40B4-BE49-F238E27FC236}">
                <a16:creationId xmlns:a16="http://schemas.microsoft.com/office/drawing/2014/main" id="{8A2FEB5E-833B-42C5-B0B4-8958CB683BD0}"/>
              </a:ext>
            </a:extLst>
          </p:cNvPr>
          <p:cNvSpPr txBox="1"/>
          <p:nvPr/>
        </p:nvSpPr>
        <p:spPr>
          <a:xfrm>
            <a:off x="575442" y="1957467"/>
            <a:ext cx="7776360" cy="400110"/>
          </a:xfrm>
          <a:prstGeom prst="rect">
            <a:avLst/>
          </a:prstGeom>
          <a:noFill/>
        </p:spPr>
        <p:txBody>
          <a:bodyPr wrap="none" rtlCol="0">
            <a:spAutoFit/>
          </a:bodyPr>
          <a:lstStyle/>
          <a:p>
            <a:pPr marL="214303" indent="-214303">
              <a:buFont typeface="Arial" panose="020B0604020202020204" pitchFamily="34" charset="0"/>
              <a:buChar char="•"/>
            </a:pPr>
            <a:r>
              <a:rPr lang="en-US" sz="2000"/>
              <a:t>Explanation of the company’s fall protection policies and systems</a:t>
            </a:r>
          </a:p>
        </p:txBody>
      </p:sp>
      <p:sp>
        <p:nvSpPr>
          <p:cNvPr id="10" name="TextBox 9">
            <a:extLst>
              <a:ext uri="{FF2B5EF4-FFF2-40B4-BE49-F238E27FC236}">
                <a16:creationId xmlns:a16="http://schemas.microsoft.com/office/drawing/2014/main" id="{4B751AF3-9617-4CCD-B64F-BF1F5E311C50}"/>
              </a:ext>
            </a:extLst>
          </p:cNvPr>
          <p:cNvSpPr txBox="1"/>
          <p:nvPr/>
        </p:nvSpPr>
        <p:spPr>
          <a:xfrm>
            <a:off x="575442" y="2446220"/>
            <a:ext cx="8787662" cy="707886"/>
          </a:xfrm>
          <a:prstGeom prst="rect">
            <a:avLst/>
          </a:prstGeom>
          <a:noFill/>
        </p:spPr>
        <p:txBody>
          <a:bodyPr wrap="none" rtlCol="0">
            <a:spAutoFit/>
          </a:bodyPr>
          <a:lstStyle/>
          <a:p>
            <a:pPr marL="214303" indent="-214303">
              <a:buFont typeface="Arial" panose="020B0604020202020204" pitchFamily="34" charset="0"/>
              <a:buChar char="•"/>
            </a:pPr>
            <a:r>
              <a:rPr lang="en-US" sz="2000"/>
              <a:t>Selection, inspection, and proper use of fall arrest systems and all related </a:t>
            </a:r>
          </a:p>
          <a:p>
            <a:r>
              <a:rPr lang="en-US" sz="2000"/>
              <a:t>   equipment and components</a:t>
            </a:r>
          </a:p>
        </p:txBody>
      </p:sp>
      <p:sp>
        <p:nvSpPr>
          <p:cNvPr id="11" name="TextBox 10">
            <a:extLst>
              <a:ext uri="{FF2B5EF4-FFF2-40B4-BE49-F238E27FC236}">
                <a16:creationId xmlns:a16="http://schemas.microsoft.com/office/drawing/2014/main" id="{E7F5BCBC-20EE-4E23-ABBE-16D2FAEB87E0}"/>
              </a:ext>
            </a:extLst>
          </p:cNvPr>
          <p:cNvSpPr txBox="1"/>
          <p:nvPr/>
        </p:nvSpPr>
        <p:spPr>
          <a:xfrm>
            <a:off x="535321" y="3333357"/>
            <a:ext cx="4717638" cy="400110"/>
          </a:xfrm>
          <a:prstGeom prst="rect">
            <a:avLst/>
          </a:prstGeom>
          <a:noFill/>
        </p:spPr>
        <p:txBody>
          <a:bodyPr wrap="none" rtlCol="0">
            <a:spAutoFit/>
          </a:bodyPr>
          <a:lstStyle/>
          <a:p>
            <a:pPr marL="214303" indent="-214303">
              <a:buFont typeface="Arial" panose="020B0604020202020204" pitchFamily="34" charset="0"/>
              <a:buChar char="•"/>
            </a:pPr>
            <a:r>
              <a:rPr lang="en-US" sz="2000"/>
              <a:t>Selection of an adequate anchor point</a:t>
            </a:r>
          </a:p>
        </p:txBody>
      </p:sp>
      <p:pic>
        <p:nvPicPr>
          <p:cNvPr id="9218" name="Picture 2" descr="Position back D-ring between shoulder blades">
            <a:extLst>
              <a:ext uri="{FF2B5EF4-FFF2-40B4-BE49-F238E27FC236}">
                <a16:creationId xmlns:a16="http://schemas.microsoft.com/office/drawing/2014/main" id="{B3BCE1AD-B430-4DF4-A281-97445956F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651" y="5234186"/>
            <a:ext cx="1587954"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nspect">
            <a:extLst>
              <a:ext uri="{FF2B5EF4-FFF2-40B4-BE49-F238E27FC236}">
                <a16:creationId xmlns:a16="http://schemas.microsoft.com/office/drawing/2014/main" id="{DC332A80-4B9B-473E-8F5B-01FD1C757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32" y="5234187"/>
            <a:ext cx="1577832"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uckle up legs">
            <a:extLst>
              <a:ext uri="{FF2B5EF4-FFF2-40B4-BE49-F238E27FC236}">
                <a16:creationId xmlns:a16="http://schemas.microsoft.com/office/drawing/2014/main" id="{94E06A05-B68B-49D8-8D33-B5F857020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365" y="5234185"/>
            <a:ext cx="1587954"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uckle up front">
            <a:extLst>
              <a:ext uri="{FF2B5EF4-FFF2-40B4-BE49-F238E27FC236}">
                <a16:creationId xmlns:a16="http://schemas.microsoft.com/office/drawing/2014/main" id="{814570A0-D5C2-434E-B897-24BEA9635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0361" y="5206643"/>
            <a:ext cx="1574004" cy="13241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9C9B33-4F4C-48D8-8C47-EC919A72219F}"/>
              </a:ext>
            </a:extLst>
          </p:cNvPr>
          <p:cNvSpPr txBox="1"/>
          <p:nvPr/>
        </p:nvSpPr>
        <p:spPr>
          <a:xfrm>
            <a:off x="441192" y="4529996"/>
            <a:ext cx="846707" cy="338554"/>
          </a:xfrm>
          <a:prstGeom prst="rect">
            <a:avLst/>
          </a:prstGeom>
          <a:noFill/>
        </p:spPr>
        <p:txBody>
          <a:bodyPr wrap="none" rtlCol="0">
            <a:spAutoFit/>
          </a:bodyPr>
          <a:lstStyle/>
          <a:p>
            <a:r>
              <a:rPr lang="en-US" sz="1600"/>
              <a:t>Inspect</a:t>
            </a:r>
          </a:p>
        </p:txBody>
      </p:sp>
      <p:sp>
        <p:nvSpPr>
          <p:cNvPr id="13" name="TextBox 12">
            <a:extLst>
              <a:ext uri="{FF2B5EF4-FFF2-40B4-BE49-F238E27FC236}">
                <a16:creationId xmlns:a16="http://schemas.microsoft.com/office/drawing/2014/main" id="{38FFDFCB-17D2-43D5-8C31-28C4953E001B}"/>
              </a:ext>
            </a:extLst>
          </p:cNvPr>
          <p:cNvSpPr txBox="1"/>
          <p:nvPr/>
        </p:nvSpPr>
        <p:spPr>
          <a:xfrm>
            <a:off x="1956666" y="4187472"/>
            <a:ext cx="1695924" cy="830997"/>
          </a:xfrm>
          <a:prstGeom prst="rect">
            <a:avLst/>
          </a:prstGeom>
          <a:noFill/>
        </p:spPr>
        <p:txBody>
          <a:bodyPr wrap="square" rtlCol="0">
            <a:spAutoFit/>
          </a:bodyPr>
          <a:lstStyle/>
          <a:p>
            <a:r>
              <a:rPr lang="en-US" sz="1600"/>
              <a:t>Position D-Ring </a:t>
            </a:r>
          </a:p>
          <a:p>
            <a:r>
              <a:rPr lang="en-US" sz="1600"/>
              <a:t>between shoulders</a:t>
            </a:r>
          </a:p>
        </p:txBody>
      </p:sp>
      <p:sp>
        <p:nvSpPr>
          <p:cNvPr id="14" name="TextBox 13">
            <a:extLst>
              <a:ext uri="{FF2B5EF4-FFF2-40B4-BE49-F238E27FC236}">
                <a16:creationId xmlns:a16="http://schemas.microsoft.com/office/drawing/2014/main" id="{7F5F0A11-EDEB-4058-8ACB-C838154D8852}"/>
              </a:ext>
            </a:extLst>
          </p:cNvPr>
          <p:cNvSpPr txBox="1"/>
          <p:nvPr/>
        </p:nvSpPr>
        <p:spPr>
          <a:xfrm>
            <a:off x="3847908" y="4522390"/>
            <a:ext cx="1231427" cy="338554"/>
          </a:xfrm>
          <a:prstGeom prst="rect">
            <a:avLst/>
          </a:prstGeom>
          <a:noFill/>
        </p:spPr>
        <p:txBody>
          <a:bodyPr wrap="none" rtlCol="0">
            <a:spAutoFit/>
          </a:bodyPr>
          <a:lstStyle/>
          <a:p>
            <a:r>
              <a:rPr lang="en-US" sz="1600"/>
              <a:t>Buckle legs</a:t>
            </a:r>
          </a:p>
        </p:txBody>
      </p:sp>
      <p:sp>
        <p:nvSpPr>
          <p:cNvPr id="15" name="TextBox 14">
            <a:extLst>
              <a:ext uri="{FF2B5EF4-FFF2-40B4-BE49-F238E27FC236}">
                <a16:creationId xmlns:a16="http://schemas.microsoft.com/office/drawing/2014/main" id="{C2E5D30A-DAFD-42D9-B652-4026071120AC}"/>
              </a:ext>
            </a:extLst>
          </p:cNvPr>
          <p:cNvSpPr txBox="1"/>
          <p:nvPr/>
        </p:nvSpPr>
        <p:spPr>
          <a:xfrm>
            <a:off x="5713215" y="4517956"/>
            <a:ext cx="1268296" cy="338554"/>
          </a:xfrm>
          <a:prstGeom prst="rect">
            <a:avLst/>
          </a:prstGeom>
          <a:noFill/>
        </p:spPr>
        <p:txBody>
          <a:bodyPr wrap="none" rtlCol="0">
            <a:spAutoFit/>
          </a:bodyPr>
          <a:lstStyle/>
          <a:p>
            <a:r>
              <a:rPr lang="en-US" sz="1600"/>
              <a:t>Buckle front</a:t>
            </a:r>
          </a:p>
        </p:txBody>
      </p:sp>
      <p:pic>
        <p:nvPicPr>
          <p:cNvPr id="9226" name="Picture 10" descr="Adjust so the harness fits snuggly">
            <a:extLst>
              <a:ext uri="{FF2B5EF4-FFF2-40B4-BE49-F238E27FC236}">
                <a16:creationId xmlns:a16="http://schemas.microsoft.com/office/drawing/2014/main" id="{13F66E31-D730-426D-9D33-FD42C381A1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3720" y="5217867"/>
            <a:ext cx="1574004" cy="13137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0F5070C-D053-43FF-A5D8-2DD9869A8010}"/>
              </a:ext>
            </a:extLst>
          </p:cNvPr>
          <p:cNvSpPr txBox="1"/>
          <p:nvPr/>
        </p:nvSpPr>
        <p:spPr>
          <a:xfrm>
            <a:off x="7187334" y="3991387"/>
            <a:ext cx="2071685" cy="1077218"/>
          </a:xfrm>
          <a:prstGeom prst="rect">
            <a:avLst/>
          </a:prstGeom>
          <a:noFill/>
        </p:spPr>
        <p:txBody>
          <a:bodyPr wrap="square" rtlCol="0">
            <a:spAutoFit/>
          </a:bodyPr>
          <a:lstStyle/>
          <a:p>
            <a:r>
              <a:rPr lang="en-US" sz="1600"/>
              <a:t>Adjust the harness so it fits snug and the D-Ring is in the proper position</a:t>
            </a:r>
          </a:p>
        </p:txBody>
      </p:sp>
      <p:sp>
        <p:nvSpPr>
          <p:cNvPr id="17" name="TextBox 16">
            <a:extLst>
              <a:ext uri="{FF2B5EF4-FFF2-40B4-BE49-F238E27FC236}">
                <a16:creationId xmlns:a16="http://schemas.microsoft.com/office/drawing/2014/main" id="{DF361AF1-5073-42DF-9424-83955FBB7443}"/>
              </a:ext>
            </a:extLst>
          </p:cNvPr>
          <p:cNvSpPr txBox="1"/>
          <p:nvPr/>
        </p:nvSpPr>
        <p:spPr>
          <a:xfrm>
            <a:off x="3504079" y="6559565"/>
            <a:ext cx="1067921" cy="253916"/>
          </a:xfrm>
          <a:prstGeom prst="rect">
            <a:avLst/>
          </a:prstGeom>
          <a:noFill/>
        </p:spPr>
        <p:txBody>
          <a:bodyPr wrap="none" rtlCol="0">
            <a:spAutoFit/>
          </a:bodyPr>
          <a:lstStyle/>
          <a:p>
            <a:r>
              <a:rPr lang="en-US" sz="1050"/>
              <a:t>Source: OSHA</a:t>
            </a:r>
          </a:p>
        </p:txBody>
      </p:sp>
      <p:sp>
        <p:nvSpPr>
          <p:cNvPr id="20" name="Title 1">
            <a:extLst>
              <a:ext uri="{FF2B5EF4-FFF2-40B4-BE49-F238E27FC236}">
                <a16:creationId xmlns:a16="http://schemas.microsoft.com/office/drawing/2014/main" id="{F33A4B4E-CC53-403C-A267-6BFABCC4CC48}"/>
              </a:ext>
            </a:extLst>
          </p:cNvPr>
          <p:cNvSpPr txBox="1">
            <a:spLocks/>
          </p:cNvSpPr>
          <p:nvPr/>
        </p:nvSpPr>
        <p:spPr bwMode="auto">
          <a:xfrm>
            <a:off x="0" y="-8349"/>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1116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C524904-18CF-4131-87C4-28B3F75E8429}"/>
              </a:ext>
            </a:extLst>
          </p:cNvPr>
          <p:cNvSpPr txBox="1"/>
          <p:nvPr/>
        </p:nvSpPr>
        <p:spPr>
          <a:xfrm>
            <a:off x="-967468" y="1265821"/>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Training </a:t>
            </a:r>
          </a:p>
        </p:txBody>
      </p:sp>
      <p:sp>
        <p:nvSpPr>
          <p:cNvPr id="5" name="TextBox 4">
            <a:extLst>
              <a:ext uri="{FF2B5EF4-FFF2-40B4-BE49-F238E27FC236}">
                <a16:creationId xmlns:a16="http://schemas.microsoft.com/office/drawing/2014/main" id="{1903D8CB-D781-40FF-ABC5-B8CE1BE76372}"/>
              </a:ext>
            </a:extLst>
          </p:cNvPr>
          <p:cNvSpPr txBox="1"/>
          <p:nvPr/>
        </p:nvSpPr>
        <p:spPr>
          <a:xfrm>
            <a:off x="488061" y="1705139"/>
            <a:ext cx="6908782" cy="369332"/>
          </a:xfrm>
          <a:prstGeom prst="rect">
            <a:avLst/>
          </a:prstGeom>
          <a:noFill/>
        </p:spPr>
        <p:txBody>
          <a:bodyPr wrap="square" rtlCol="0">
            <a:spAutoFit/>
          </a:bodyPr>
          <a:lstStyle/>
          <a:p>
            <a:r>
              <a:rPr lang="en-US"/>
              <a:t>Explanation of the companies’ fall protection policies and systems</a:t>
            </a:r>
            <a:r>
              <a:rPr lang="en-US">
                <a:latin typeface="Franklin Gothic Medium" panose="020B0603020102020204" pitchFamily="34" charset="0"/>
              </a:rPr>
              <a:t>:</a:t>
            </a:r>
          </a:p>
        </p:txBody>
      </p:sp>
      <p:sp>
        <p:nvSpPr>
          <p:cNvPr id="6" name="TextBox 5">
            <a:extLst>
              <a:ext uri="{FF2B5EF4-FFF2-40B4-BE49-F238E27FC236}">
                <a16:creationId xmlns:a16="http://schemas.microsoft.com/office/drawing/2014/main" id="{5AC38CC7-D256-4539-AA68-F2AC0B87189C}"/>
              </a:ext>
            </a:extLst>
          </p:cNvPr>
          <p:cNvSpPr txBox="1"/>
          <p:nvPr/>
        </p:nvSpPr>
        <p:spPr>
          <a:xfrm>
            <a:off x="490347" y="2145190"/>
            <a:ext cx="8196454" cy="830997"/>
          </a:xfrm>
          <a:prstGeom prst="rect">
            <a:avLst/>
          </a:prstGeom>
          <a:noFill/>
        </p:spPr>
        <p:txBody>
          <a:bodyPr wrap="square" rtlCol="0">
            <a:spAutoFit/>
          </a:bodyPr>
          <a:lstStyle/>
          <a:p>
            <a:r>
              <a:rPr lang="en-US" sz="1600"/>
              <a:t>Each employer will have their own fall protection policies and procedures. OSHA requires all employees to be trained by the employer to recognize a fall hazard and how to utilize the company fall protection program to minimize those hazards. </a:t>
            </a:r>
          </a:p>
        </p:txBody>
      </p:sp>
      <p:sp>
        <p:nvSpPr>
          <p:cNvPr id="7" name="TextBox 6">
            <a:extLst>
              <a:ext uri="{FF2B5EF4-FFF2-40B4-BE49-F238E27FC236}">
                <a16:creationId xmlns:a16="http://schemas.microsoft.com/office/drawing/2014/main" id="{0325F69C-DCA5-41A8-AB02-E87618A607C9}"/>
              </a:ext>
            </a:extLst>
          </p:cNvPr>
          <p:cNvSpPr txBox="1"/>
          <p:nvPr/>
        </p:nvSpPr>
        <p:spPr>
          <a:xfrm>
            <a:off x="459486" y="2961168"/>
            <a:ext cx="5939028" cy="338554"/>
          </a:xfrm>
          <a:prstGeom prst="rect">
            <a:avLst/>
          </a:prstGeom>
          <a:noFill/>
        </p:spPr>
        <p:txBody>
          <a:bodyPr wrap="square" rtlCol="0">
            <a:spAutoFit/>
          </a:bodyPr>
          <a:lstStyle/>
          <a:p>
            <a:r>
              <a:rPr lang="en-US" sz="1600" b="1"/>
              <a:t>1926.503 Training requirements.</a:t>
            </a:r>
            <a:endParaRPr lang="en-US" sz="1600"/>
          </a:p>
        </p:txBody>
      </p:sp>
      <p:sp>
        <p:nvSpPr>
          <p:cNvPr id="8" name="TextBox 7">
            <a:extLst>
              <a:ext uri="{FF2B5EF4-FFF2-40B4-BE49-F238E27FC236}">
                <a16:creationId xmlns:a16="http://schemas.microsoft.com/office/drawing/2014/main" id="{C45B629C-57AA-45D5-9501-0B7747C149AB}"/>
              </a:ext>
            </a:extLst>
          </p:cNvPr>
          <p:cNvSpPr txBox="1"/>
          <p:nvPr/>
        </p:nvSpPr>
        <p:spPr>
          <a:xfrm>
            <a:off x="488063" y="3272109"/>
            <a:ext cx="5967603" cy="338554"/>
          </a:xfrm>
          <a:prstGeom prst="rect">
            <a:avLst/>
          </a:prstGeom>
          <a:noFill/>
        </p:spPr>
        <p:txBody>
          <a:bodyPr wrap="square" rtlCol="0">
            <a:spAutoFit/>
          </a:bodyPr>
          <a:lstStyle/>
          <a:p>
            <a:pPr lvl="0"/>
            <a:r>
              <a:rPr lang="en-US" sz="1600" i="1"/>
              <a:t>(a) Training Program. </a:t>
            </a:r>
            <a:endParaRPr lang="en-US" sz="1600"/>
          </a:p>
        </p:txBody>
      </p:sp>
      <p:sp>
        <p:nvSpPr>
          <p:cNvPr id="9" name="TextBox 8">
            <a:extLst>
              <a:ext uri="{FF2B5EF4-FFF2-40B4-BE49-F238E27FC236}">
                <a16:creationId xmlns:a16="http://schemas.microsoft.com/office/drawing/2014/main" id="{9353C6D2-09F4-4DE5-AB52-829ED0D827E9}"/>
              </a:ext>
            </a:extLst>
          </p:cNvPr>
          <p:cNvSpPr txBox="1"/>
          <p:nvPr/>
        </p:nvSpPr>
        <p:spPr>
          <a:xfrm>
            <a:off x="457202" y="3595033"/>
            <a:ext cx="8125261" cy="1077218"/>
          </a:xfrm>
          <a:prstGeom prst="rect">
            <a:avLst/>
          </a:prstGeom>
          <a:noFill/>
        </p:spPr>
        <p:txBody>
          <a:bodyPr wrap="square" rtlCol="0">
            <a:spAutoFit/>
          </a:bodyPr>
          <a:lstStyle/>
          <a:p>
            <a:pPr lvl="0"/>
            <a:r>
              <a:rPr lang="en-US" sz="1600">
                <a:latin typeface="+mj-lt"/>
              </a:rPr>
              <a:t>1. The employer shall provide a training program for each employee who might be exposed to fall hazards. The program shall enable each employee to recognize the hazards of falling and shall train each employee in the procedures to be followed in order to minimize these hazards.</a:t>
            </a:r>
          </a:p>
        </p:txBody>
      </p:sp>
      <p:sp>
        <p:nvSpPr>
          <p:cNvPr id="10" name="TextBox 9">
            <a:extLst>
              <a:ext uri="{FF2B5EF4-FFF2-40B4-BE49-F238E27FC236}">
                <a16:creationId xmlns:a16="http://schemas.microsoft.com/office/drawing/2014/main" id="{04CE93C2-D110-4014-8DE6-F1989CCE0FD9}"/>
              </a:ext>
            </a:extLst>
          </p:cNvPr>
          <p:cNvSpPr txBox="1"/>
          <p:nvPr/>
        </p:nvSpPr>
        <p:spPr>
          <a:xfrm>
            <a:off x="457199" y="4735195"/>
            <a:ext cx="8125260" cy="584775"/>
          </a:xfrm>
          <a:prstGeom prst="rect">
            <a:avLst/>
          </a:prstGeom>
          <a:noFill/>
        </p:spPr>
        <p:txBody>
          <a:bodyPr wrap="square" rtlCol="0">
            <a:spAutoFit/>
          </a:bodyPr>
          <a:lstStyle/>
          <a:p>
            <a:pPr lvl="0"/>
            <a:r>
              <a:rPr lang="en-US" sz="1600"/>
              <a:t>2. The employer shall assure that each employee has been trained, as necessary, by a competent person qualified in the following areas:</a:t>
            </a:r>
          </a:p>
        </p:txBody>
      </p:sp>
      <p:sp>
        <p:nvSpPr>
          <p:cNvPr id="11" name="TextBox 10">
            <a:extLst>
              <a:ext uri="{FF2B5EF4-FFF2-40B4-BE49-F238E27FC236}">
                <a16:creationId xmlns:a16="http://schemas.microsoft.com/office/drawing/2014/main" id="{EEA32DB9-BEA3-42FA-AA3F-8770DE822536}"/>
              </a:ext>
            </a:extLst>
          </p:cNvPr>
          <p:cNvSpPr txBox="1"/>
          <p:nvPr/>
        </p:nvSpPr>
        <p:spPr>
          <a:xfrm>
            <a:off x="457199" y="5407513"/>
            <a:ext cx="5939028" cy="338554"/>
          </a:xfrm>
          <a:prstGeom prst="rect">
            <a:avLst/>
          </a:prstGeom>
          <a:noFill/>
        </p:spPr>
        <p:txBody>
          <a:bodyPr wrap="square" rtlCol="0">
            <a:spAutoFit/>
          </a:bodyPr>
          <a:lstStyle/>
          <a:p>
            <a:r>
              <a:rPr lang="en-US" sz="1600"/>
              <a:t>(</a:t>
            </a:r>
            <a:r>
              <a:rPr lang="en-US" sz="1600" err="1"/>
              <a:t>i</a:t>
            </a:r>
            <a:r>
              <a:rPr lang="en-US" sz="1600"/>
              <a:t>)  The nature of fall hazards in the work area</a:t>
            </a:r>
            <a:r>
              <a:rPr lang="en-US" sz="1500">
                <a:latin typeface="Franklin Gothic Medium" panose="020B0603020102020204" pitchFamily="34" charset="0"/>
              </a:rPr>
              <a:t>;</a:t>
            </a:r>
          </a:p>
        </p:txBody>
      </p:sp>
      <p:sp>
        <p:nvSpPr>
          <p:cNvPr id="12" name="TextBox 11">
            <a:extLst>
              <a:ext uri="{FF2B5EF4-FFF2-40B4-BE49-F238E27FC236}">
                <a16:creationId xmlns:a16="http://schemas.microsoft.com/office/drawing/2014/main" id="{DC481F10-75ED-46F0-86A3-D4134B246868}"/>
              </a:ext>
            </a:extLst>
          </p:cNvPr>
          <p:cNvSpPr txBox="1"/>
          <p:nvPr/>
        </p:nvSpPr>
        <p:spPr>
          <a:xfrm>
            <a:off x="457199" y="5842950"/>
            <a:ext cx="8125260" cy="584775"/>
          </a:xfrm>
          <a:prstGeom prst="rect">
            <a:avLst/>
          </a:prstGeom>
          <a:noFill/>
        </p:spPr>
        <p:txBody>
          <a:bodyPr wrap="square" rtlCol="0">
            <a:spAutoFit/>
          </a:bodyPr>
          <a:lstStyle/>
          <a:p>
            <a:pPr lvl="0"/>
            <a:r>
              <a:rPr lang="en-US" sz="1600"/>
              <a:t>(ii) The correct procedures for erecting, maintaining, disassembling, and inspecting the fall protection systems to be used.   </a:t>
            </a:r>
          </a:p>
        </p:txBody>
      </p:sp>
      <p:sp>
        <p:nvSpPr>
          <p:cNvPr id="13" name="Title 1">
            <a:extLst>
              <a:ext uri="{FF2B5EF4-FFF2-40B4-BE49-F238E27FC236}">
                <a16:creationId xmlns:a16="http://schemas.microsoft.com/office/drawing/2014/main" id="{D091EC38-F081-4C05-A61C-9C7855C59ECA}"/>
              </a:ext>
            </a:extLst>
          </p:cNvPr>
          <p:cNvSpPr txBox="1">
            <a:spLocks/>
          </p:cNvSpPr>
          <p:nvPr/>
        </p:nvSpPr>
        <p:spPr bwMode="auto">
          <a:xfrm>
            <a:off x="0" y="8766"/>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7655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B9D4E22-2306-487C-90CB-52A32CF3CD86}"/>
              </a:ext>
            </a:extLst>
          </p:cNvPr>
          <p:cNvSpPr txBox="1"/>
          <p:nvPr/>
        </p:nvSpPr>
        <p:spPr>
          <a:xfrm>
            <a:off x="-603968" y="728814"/>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Selection and Use</a:t>
            </a:r>
          </a:p>
        </p:txBody>
      </p:sp>
      <p:sp>
        <p:nvSpPr>
          <p:cNvPr id="5" name="TextBox 4">
            <a:extLst>
              <a:ext uri="{FF2B5EF4-FFF2-40B4-BE49-F238E27FC236}">
                <a16:creationId xmlns:a16="http://schemas.microsoft.com/office/drawing/2014/main" id="{0E8440E0-1190-4577-AD96-97D501E04D49}"/>
              </a:ext>
            </a:extLst>
          </p:cNvPr>
          <p:cNvSpPr txBox="1"/>
          <p:nvPr/>
        </p:nvSpPr>
        <p:spPr>
          <a:xfrm>
            <a:off x="291872" y="1254644"/>
            <a:ext cx="8672646" cy="830997"/>
          </a:xfrm>
          <a:prstGeom prst="rect">
            <a:avLst/>
          </a:prstGeom>
          <a:noFill/>
        </p:spPr>
        <p:txBody>
          <a:bodyPr wrap="square" rtlCol="0">
            <a:spAutoFit/>
          </a:bodyPr>
          <a:lstStyle/>
          <a:p>
            <a:r>
              <a:rPr lang="en-US" sz="1600"/>
              <a:t>Your employer provides you with your fall arrest PPE. It is your responsibility to use it, and use it correctly. § 1926.502(d) is the standard for fall protection systems criteria and practices. Here are some important points:</a:t>
            </a:r>
          </a:p>
        </p:txBody>
      </p:sp>
      <p:sp>
        <p:nvSpPr>
          <p:cNvPr id="6" name="TextBox 5">
            <a:extLst>
              <a:ext uri="{FF2B5EF4-FFF2-40B4-BE49-F238E27FC236}">
                <a16:creationId xmlns:a16="http://schemas.microsoft.com/office/drawing/2014/main" id="{346754EB-2CB0-46E7-94B6-0C66D69BEE40}"/>
              </a:ext>
            </a:extLst>
          </p:cNvPr>
          <p:cNvSpPr txBox="1"/>
          <p:nvPr/>
        </p:nvSpPr>
        <p:spPr>
          <a:xfrm>
            <a:off x="457200" y="2086264"/>
            <a:ext cx="8011338" cy="338554"/>
          </a:xfrm>
          <a:prstGeom prst="rect">
            <a:avLst/>
          </a:prstGeom>
          <a:noFill/>
        </p:spPr>
        <p:txBody>
          <a:bodyPr wrap="square" rtlCol="0">
            <a:spAutoFit/>
          </a:bodyPr>
          <a:lstStyle/>
          <a:p>
            <a:pPr marL="214303" indent="-214303">
              <a:buFont typeface="Arial" panose="020B0604020202020204" pitchFamily="34" charset="0"/>
              <a:buChar char="•"/>
            </a:pPr>
            <a:r>
              <a:rPr lang="en-US" sz="1600"/>
              <a:t>Dee-rings and </a:t>
            </a:r>
            <a:r>
              <a:rPr lang="en-US" sz="1600" err="1"/>
              <a:t>snaphooks</a:t>
            </a:r>
            <a:r>
              <a:rPr lang="en-US" sz="1600"/>
              <a:t> shall have a minimum tensile strength of 5,000 pounds.</a:t>
            </a:r>
          </a:p>
        </p:txBody>
      </p:sp>
      <p:sp>
        <p:nvSpPr>
          <p:cNvPr id="7" name="TextBox 6">
            <a:extLst>
              <a:ext uri="{FF2B5EF4-FFF2-40B4-BE49-F238E27FC236}">
                <a16:creationId xmlns:a16="http://schemas.microsoft.com/office/drawing/2014/main" id="{0370170E-A47C-4698-B76D-B0D6BBA690D2}"/>
              </a:ext>
            </a:extLst>
          </p:cNvPr>
          <p:cNvSpPr txBox="1"/>
          <p:nvPr/>
        </p:nvSpPr>
        <p:spPr>
          <a:xfrm>
            <a:off x="457200" y="2536238"/>
            <a:ext cx="6771325" cy="338554"/>
          </a:xfrm>
          <a:prstGeom prst="rect">
            <a:avLst/>
          </a:prstGeom>
          <a:noFill/>
        </p:spPr>
        <p:txBody>
          <a:bodyPr wrap="square" rtlCol="0">
            <a:spAutoFit/>
          </a:bodyPr>
          <a:lstStyle/>
          <a:p>
            <a:pPr marL="214303" indent="-214303">
              <a:buFont typeface="Arial" panose="020B0604020202020204" pitchFamily="34" charset="0"/>
              <a:buChar char="•"/>
            </a:pPr>
            <a:r>
              <a:rPr lang="en-US" sz="1600"/>
              <a:t>Effective January 1, 1998, only locking type </a:t>
            </a:r>
            <a:r>
              <a:rPr lang="en-US" sz="1600" err="1"/>
              <a:t>snaphooks</a:t>
            </a:r>
            <a:r>
              <a:rPr lang="en-US" sz="1600"/>
              <a:t> shall be used.</a:t>
            </a:r>
          </a:p>
        </p:txBody>
      </p:sp>
      <p:sp>
        <p:nvSpPr>
          <p:cNvPr id="8" name="TextBox 7">
            <a:extLst>
              <a:ext uri="{FF2B5EF4-FFF2-40B4-BE49-F238E27FC236}">
                <a16:creationId xmlns:a16="http://schemas.microsoft.com/office/drawing/2014/main" id="{15968CFD-6EE2-4D5E-B45F-B7E59BFCB8D5}"/>
              </a:ext>
            </a:extLst>
          </p:cNvPr>
          <p:cNvSpPr txBox="1"/>
          <p:nvPr/>
        </p:nvSpPr>
        <p:spPr>
          <a:xfrm>
            <a:off x="457200" y="2920169"/>
            <a:ext cx="7827642" cy="584775"/>
          </a:xfrm>
          <a:prstGeom prst="rect">
            <a:avLst/>
          </a:prstGeom>
          <a:noFill/>
        </p:spPr>
        <p:txBody>
          <a:bodyPr wrap="square" rtlCol="0">
            <a:spAutoFit/>
          </a:bodyPr>
          <a:lstStyle/>
          <a:p>
            <a:pPr marL="214303" indent="-214303">
              <a:buFont typeface="Arial" panose="020B0604020202020204" pitchFamily="34" charset="0"/>
              <a:buChar char="•"/>
            </a:pPr>
            <a:r>
              <a:rPr lang="en-US" sz="1600"/>
              <a:t>Lanyards and vertical lifelines shall have a minimum breaking strength of 5,000 pounds.</a:t>
            </a:r>
          </a:p>
        </p:txBody>
      </p:sp>
      <p:sp>
        <p:nvSpPr>
          <p:cNvPr id="9" name="TextBox 8">
            <a:extLst>
              <a:ext uri="{FF2B5EF4-FFF2-40B4-BE49-F238E27FC236}">
                <a16:creationId xmlns:a16="http://schemas.microsoft.com/office/drawing/2014/main" id="{7214D5B7-E4BE-4842-94B7-E3BE03AAB396}"/>
              </a:ext>
            </a:extLst>
          </p:cNvPr>
          <p:cNvSpPr txBox="1"/>
          <p:nvPr/>
        </p:nvSpPr>
        <p:spPr>
          <a:xfrm>
            <a:off x="457200" y="3550321"/>
            <a:ext cx="7623544" cy="584775"/>
          </a:xfrm>
          <a:prstGeom prst="rect">
            <a:avLst/>
          </a:prstGeom>
          <a:noFill/>
        </p:spPr>
        <p:txBody>
          <a:bodyPr wrap="square" rtlCol="0">
            <a:spAutoFit/>
          </a:bodyPr>
          <a:lstStyle/>
          <a:p>
            <a:pPr marL="214303" indent="-214303">
              <a:buFont typeface="Arial" panose="020B0604020202020204" pitchFamily="34" charset="0"/>
              <a:buChar char="•"/>
            </a:pPr>
            <a:r>
              <a:rPr lang="en-US" sz="1600"/>
              <a:t>Each employee shall be attached to a separate lifeline. Follow your company policy on lifelines. </a:t>
            </a:r>
          </a:p>
        </p:txBody>
      </p:sp>
      <p:sp>
        <p:nvSpPr>
          <p:cNvPr id="10" name="TextBox 9">
            <a:extLst>
              <a:ext uri="{FF2B5EF4-FFF2-40B4-BE49-F238E27FC236}">
                <a16:creationId xmlns:a16="http://schemas.microsoft.com/office/drawing/2014/main" id="{A3172EA7-0EEA-4798-A4D8-C36D5D9C2CA2}"/>
              </a:ext>
            </a:extLst>
          </p:cNvPr>
          <p:cNvSpPr txBox="1"/>
          <p:nvPr/>
        </p:nvSpPr>
        <p:spPr>
          <a:xfrm>
            <a:off x="457201" y="4271634"/>
            <a:ext cx="8341991" cy="830997"/>
          </a:xfrm>
          <a:prstGeom prst="rect">
            <a:avLst/>
          </a:prstGeom>
          <a:noFill/>
        </p:spPr>
        <p:txBody>
          <a:bodyPr wrap="square" rtlCol="0">
            <a:spAutoFit/>
          </a:bodyPr>
          <a:lstStyle/>
          <a:p>
            <a:pPr marL="214303" indent="-214303">
              <a:buFont typeface="Arial" panose="020B0604020202020204" pitchFamily="34" charset="0"/>
              <a:buChar char="•"/>
            </a:pPr>
            <a:r>
              <a:rPr lang="en-US" sz="1600"/>
              <a:t>Lifelines shall be protected against being cut or abraded. Ropes and straps (webbing) used in lanyards, lifelines, and strength components of body belts and body harnesses shall be made from synthetic fibers. </a:t>
            </a:r>
          </a:p>
        </p:txBody>
      </p:sp>
      <p:sp>
        <p:nvSpPr>
          <p:cNvPr id="11" name="TextBox 10">
            <a:extLst>
              <a:ext uri="{FF2B5EF4-FFF2-40B4-BE49-F238E27FC236}">
                <a16:creationId xmlns:a16="http://schemas.microsoft.com/office/drawing/2014/main" id="{DA19794F-7591-466D-9A72-10FCA7E91740}"/>
              </a:ext>
            </a:extLst>
          </p:cNvPr>
          <p:cNvSpPr txBox="1"/>
          <p:nvPr/>
        </p:nvSpPr>
        <p:spPr>
          <a:xfrm>
            <a:off x="477420" y="5239169"/>
            <a:ext cx="8189160" cy="1077218"/>
          </a:xfrm>
          <a:prstGeom prst="rect">
            <a:avLst/>
          </a:prstGeom>
          <a:noFill/>
        </p:spPr>
        <p:txBody>
          <a:bodyPr wrap="square" rtlCol="0">
            <a:spAutoFit/>
          </a:bodyPr>
          <a:lstStyle/>
          <a:p>
            <a:pPr marL="214303" indent="-214303">
              <a:buFont typeface="Arial" panose="020B0604020202020204" pitchFamily="34" charset="0"/>
              <a:buChar char="•"/>
            </a:pPr>
            <a:r>
              <a:rPr lang="en-US" sz="1600"/>
              <a:t>Personal fall arrest systems and components subjected to impact loading shall be immediately removed from service and shall not be used again for employee protection until inspected and determined by a competent person to be undamaged and suitable for reuse.</a:t>
            </a:r>
          </a:p>
        </p:txBody>
      </p:sp>
      <p:pic>
        <p:nvPicPr>
          <p:cNvPr id="13" name="Picture 12">
            <a:extLst>
              <a:ext uri="{FF2B5EF4-FFF2-40B4-BE49-F238E27FC236}">
                <a16:creationId xmlns:a16="http://schemas.microsoft.com/office/drawing/2014/main" id="{D4537BFE-D32F-4D1B-B88E-0079BB43E06F}"/>
              </a:ext>
            </a:extLst>
          </p:cNvPr>
          <p:cNvPicPr>
            <a:picLocks noChangeAspect="1"/>
          </p:cNvPicPr>
          <p:nvPr/>
        </p:nvPicPr>
        <p:blipFill>
          <a:blip r:embed="rId3"/>
          <a:stretch>
            <a:fillRect/>
          </a:stretch>
        </p:blipFill>
        <p:spPr>
          <a:xfrm>
            <a:off x="8260600" y="2547836"/>
            <a:ext cx="850668" cy="1382335"/>
          </a:xfrm>
          <a:prstGeom prst="rect">
            <a:avLst/>
          </a:prstGeom>
        </p:spPr>
      </p:pic>
      <p:sp>
        <p:nvSpPr>
          <p:cNvPr id="14" name="Title 1">
            <a:extLst>
              <a:ext uri="{FF2B5EF4-FFF2-40B4-BE49-F238E27FC236}">
                <a16:creationId xmlns:a16="http://schemas.microsoft.com/office/drawing/2014/main" id="{250A68A9-842E-4896-BBB0-0A6AA9F0CD9C}"/>
              </a:ext>
            </a:extLst>
          </p:cNvPr>
          <p:cNvSpPr txBox="1">
            <a:spLocks/>
          </p:cNvSpPr>
          <p:nvPr/>
        </p:nvSpPr>
        <p:spPr bwMode="auto">
          <a:xfrm>
            <a:off x="0" y="126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3100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D1977798-8CB5-42C0-B6B9-945E589DD27A}"/>
              </a:ext>
            </a:extLst>
          </p:cNvPr>
          <p:cNvSpPr txBox="1"/>
          <p:nvPr/>
        </p:nvSpPr>
        <p:spPr>
          <a:xfrm>
            <a:off x="128322" y="845515"/>
            <a:ext cx="4281931"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Anchorage Selection</a:t>
            </a:r>
          </a:p>
        </p:txBody>
      </p:sp>
      <p:sp>
        <p:nvSpPr>
          <p:cNvPr id="5" name="TextBox 4">
            <a:extLst>
              <a:ext uri="{FF2B5EF4-FFF2-40B4-BE49-F238E27FC236}">
                <a16:creationId xmlns:a16="http://schemas.microsoft.com/office/drawing/2014/main" id="{C157763B-E21F-428B-8ADC-3E45AE60F254}"/>
              </a:ext>
            </a:extLst>
          </p:cNvPr>
          <p:cNvSpPr txBox="1"/>
          <p:nvPr/>
        </p:nvSpPr>
        <p:spPr>
          <a:xfrm>
            <a:off x="191860" y="1454310"/>
            <a:ext cx="8621486" cy="584775"/>
          </a:xfrm>
          <a:prstGeom prst="rect">
            <a:avLst/>
          </a:prstGeom>
          <a:noFill/>
        </p:spPr>
        <p:txBody>
          <a:bodyPr wrap="square" rtlCol="0">
            <a:spAutoFit/>
          </a:bodyPr>
          <a:lstStyle/>
          <a:p>
            <a:r>
              <a:rPr lang="en-US" sz="1600"/>
              <a:t>Where you attach your PFAS is very important. § 1926.502(15) is the standard that covers anchorage criteria.</a:t>
            </a:r>
          </a:p>
        </p:txBody>
      </p:sp>
      <p:sp>
        <p:nvSpPr>
          <p:cNvPr id="6" name="TextBox 5">
            <a:extLst>
              <a:ext uri="{FF2B5EF4-FFF2-40B4-BE49-F238E27FC236}">
                <a16:creationId xmlns:a16="http://schemas.microsoft.com/office/drawing/2014/main" id="{7D4F9268-9A5F-4180-A987-BAD3D0A90033}"/>
              </a:ext>
            </a:extLst>
          </p:cNvPr>
          <p:cNvSpPr txBox="1"/>
          <p:nvPr/>
        </p:nvSpPr>
        <p:spPr>
          <a:xfrm>
            <a:off x="191860" y="2063845"/>
            <a:ext cx="8621486" cy="830997"/>
          </a:xfrm>
          <a:prstGeom prst="rect">
            <a:avLst/>
          </a:prstGeom>
          <a:noFill/>
        </p:spPr>
        <p:txBody>
          <a:bodyPr wrap="square" rtlCol="0">
            <a:spAutoFit/>
          </a:bodyPr>
          <a:lstStyle/>
          <a:p>
            <a:r>
              <a:rPr lang="en-US" sz="1600"/>
              <a:t>Anchorages used for attachment of personal fall arrest equipment shall be independent of any anchorage being used to support or suspend platforms and capable of supporting at least 5,000 pounds per employee attached, or shall be designed, installed, and used as follows:</a:t>
            </a:r>
          </a:p>
        </p:txBody>
      </p:sp>
      <p:sp>
        <p:nvSpPr>
          <p:cNvPr id="7" name="TextBox 6">
            <a:extLst>
              <a:ext uri="{FF2B5EF4-FFF2-40B4-BE49-F238E27FC236}">
                <a16:creationId xmlns:a16="http://schemas.microsoft.com/office/drawing/2014/main" id="{751BDA53-4C79-4C06-B09F-E32D78997982}"/>
              </a:ext>
            </a:extLst>
          </p:cNvPr>
          <p:cNvSpPr txBox="1"/>
          <p:nvPr/>
        </p:nvSpPr>
        <p:spPr>
          <a:xfrm>
            <a:off x="85222" y="3001489"/>
            <a:ext cx="8650061"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latin typeface="+mj-lt"/>
              </a:rPr>
              <a:t>as part of a complete personal fall arrest system which maintains a safety factor of at least two; and</a:t>
            </a:r>
          </a:p>
        </p:txBody>
      </p:sp>
      <p:sp>
        <p:nvSpPr>
          <p:cNvPr id="8" name="TextBox 7">
            <a:extLst>
              <a:ext uri="{FF2B5EF4-FFF2-40B4-BE49-F238E27FC236}">
                <a16:creationId xmlns:a16="http://schemas.microsoft.com/office/drawing/2014/main" id="{DDACABE5-35B0-44F3-921D-6B2BB347FEE2}"/>
              </a:ext>
            </a:extLst>
          </p:cNvPr>
          <p:cNvSpPr txBox="1"/>
          <p:nvPr/>
        </p:nvSpPr>
        <p:spPr>
          <a:xfrm>
            <a:off x="107155" y="3609322"/>
            <a:ext cx="6115050" cy="369332"/>
          </a:xfrm>
          <a:prstGeom prst="rect">
            <a:avLst/>
          </a:prstGeom>
          <a:noFill/>
        </p:spPr>
        <p:txBody>
          <a:bodyPr wrap="square" rtlCol="0">
            <a:spAutoFit/>
          </a:bodyPr>
          <a:lstStyle/>
          <a:p>
            <a:pPr marL="557185" lvl="1" indent="-214303">
              <a:buFont typeface="Arial" panose="020B0604020202020204" pitchFamily="34" charset="0"/>
              <a:buChar char="•"/>
            </a:pPr>
            <a:r>
              <a:rPr lang="en-US"/>
              <a:t>under the supervision of a qualified person</a:t>
            </a:r>
            <a:r>
              <a:rPr lang="en-US" sz="1600"/>
              <a:t>.</a:t>
            </a:r>
          </a:p>
        </p:txBody>
      </p:sp>
      <p:sp>
        <p:nvSpPr>
          <p:cNvPr id="9" name="TextBox 8">
            <a:extLst>
              <a:ext uri="{FF2B5EF4-FFF2-40B4-BE49-F238E27FC236}">
                <a16:creationId xmlns:a16="http://schemas.microsoft.com/office/drawing/2014/main" id="{D1B358F2-A347-4919-9B0D-FF9D1B16163F}"/>
              </a:ext>
            </a:extLst>
          </p:cNvPr>
          <p:cNvSpPr txBox="1"/>
          <p:nvPr/>
        </p:nvSpPr>
        <p:spPr>
          <a:xfrm>
            <a:off x="195940" y="4033783"/>
            <a:ext cx="6115050" cy="338554"/>
          </a:xfrm>
          <a:prstGeom prst="rect">
            <a:avLst/>
          </a:prstGeom>
          <a:noFill/>
        </p:spPr>
        <p:txBody>
          <a:bodyPr wrap="square" rtlCol="0">
            <a:spAutoFit/>
          </a:bodyPr>
          <a:lstStyle/>
          <a:p>
            <a:r>
              <a:rPr lang="en-US" sz="1600"/>
              <a:t>Personal fall arrest systems, when stopping a fall, shall:</a:t>
            </a:r>
          </a:p>
        </p:txBody>
      </p:sp>
      <p:sp>
        <p:nvSpPr>
          <p:cNvPr id="10" name="TextBox 9">
            <a:extLst>
              <a:ext uri="{FF2B5EF4-FFF2-40B4-BE49-F238E27FC236}">
                <a16:creationId xmlns:a16="http://schemas.microsoft.com/office/drawing/2014/main" id="{B03CF7CF-598C-42E3-AEB8-A64E4B51EBD6}"/>
              </a:ext>
            </a:extLst>
          </p:cNvPr>
          <p:cNvSpPr txBox="1"/>
          <p:nvPr/>
        </p:nvSpPr>
        <p:spPr>
          <a:xfrm>
            <a:off x="107155" y="4365581"/>
            <a:ext cx="8676593"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limit maximum arresting force on an employee to 1,800 pounds when used with a body harness;</a:t>
            </a:r>
          </a:p>
        </p:txBody>
      </p:sp>
      <p:sp>
        <p:nvSpPr>
          <p:cNvPr id="11" name="TextBox 10">
            <a:extLst>
              <a:ext uri="{FF2B5EF4-FFF2-40B4-BE49-F238E27FC236}">
                <a16:creationId xmlns:a16="http://schemas.microsoft.com/office/drawing/2014/main" id="{C2B4A383-5A58-4B32-B015-795B96AFD4C8}"/>
              </a:ext>
            </a:extLst>
          </p:cNvPr>
          <p:cNvSpPr txBox="1"/>
          <p:nvPr/>
        </p:nvSpPr>
        <p:spPr>
          <a:xfrm>
            <a:off x="93890" y="4904191"/>
            <a:ext cx="8817426"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be rigged such that an employee can neither free fall more than 6 feet, nor contact any lower level;</a:t>
            </a:r>
          </a:p>
        </p:txBody>
      </p:sp>
      <p:sp>
        <p:nvSpPr>
          <p:cNvPr id="12" name="TextBox 11">
            <a:extLst>
              <a:ext uri="{FF2B5EF4-FFF2-40B4-BE49-F238E27FC236}">
                <a16:creationId xmlns:a16="http://schemas.microsoft.com/office/drawing/2014/main" id="{911E678A-232F-4AA9-95DA-6233926C5EE4}"/>
              </a:ext>
            </a:extLst>
          </p:cNvPr>
          <p:cNvSpPr txBox="1"/>
          <p:nvPr/>
        </p:nvSpPr>
        <p:spPr>
          <a:xfrm>
            <a:off x="93890" y="5442801"/>
            <a:ext cx="8008022"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bring an employee to a complete stop and limit maximum deceleration distance an employee travels to 3.5 feet (1.07 m); and,</a:t>
            </a:r>
          </a:p>
        </p:txBody>
      </p:sp>
      <p:sp>
        <p:nvSpPr>
          <p:cNvPr id="13" name="TextBox 12">
            <a:extLst>
              <a:ext uri="{FF2B5EF4-FFF2-40B4-BE49-F238E27FC236}">
                <a16:creationId xmlns:a16="http://schemas.microsoft.com/office/drawing/2014/main" id="{E1BC8493-34F5-46A3-BE2D-BDB5102CEA53}"/>
              </a:ext>
            </a:extLst>
          </p:cNvPr>
          <p:cNvSpPr txBox="1"/>
          <p:nvPr/>
        </p:nvSpPr>
        <p:spPr>
          <a:xfrm flipH="1">
            <a:off x="107155" y="6027003"/>
            <a:ext cx="8437790" cy="830997"/>
          </a:xfrm>
          <a:prstGeom prst="rect">
            <a:avLst/>
          </a:prstGeom>
          <a:noFill/>
        </p:spPr>
        <p:txBody>
          <a:bodyPr wrap="square" rtlCol="0">
            <a:spAutoFit/>
          </a:bodyPr>
          <a:lstStyle/>
          <a:p>
            <a:pPr marL="557185" lvl="1" indent="-214303">
              <a:buFont typeface="Arial" panose="020B0604020202020204" pitchFamily="34" charset="0"/>
              <a:buChar char="•"/>
            </a:pPr>
            <a:r>
              <a:rPr lang="en-US" sz="1600"/>
              <a:t>have sufficient strength to withstand twice the potential impact energy of an employee free falling a distance of 6 feet, or the free fall distance permitted by the system, whichever is less.</a:t>
            </a:r>
          </a:p>
        </p:txBody>
      </p:sp>
      <p:sp>
        <p:nvSpPr>
          <p:cNvPr id="14" name="Title 1">
            <a:extLst>
              <a:ext uri="{FF2B5EF4-FFF2-40B4-BE49-F238E27FC236}">
                <a16:creationId xmlns:a16="http://schemas.microsoft.com/office/drawing/2014/main" id="{B6095A21-676D-48B2-B838-8C9C682C738B}"/>
              </a:ext>
            </a:extLst>
          </p:cNvPr>
          <p:cNvSpPr txBox="1">
            <a:spLocks/>
          </p:cNvSpPr>
          <p:nvPr/>
        </p:nvSpPr>
        <p:spPr bwMode="auto">
          <a:xfrm>
            <a:off x="0" y="-20967"/>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4530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116341" y="924976"/>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Plan</a:t>
            </a:r>
          </a:p>
        </p:txBody>
      </p:sp>
      <p:sp>
        <p:nvSpPr>
          <p:cNvPr id="5" name="TextBox 4">
            <a:extLst>
              <a:ext uri="{FF2B5EF4-FFF2-40B4-BE49-F238E27FC236}">
                <a16:creationId xmlns:a16="http://schemas.microsoft.com/office/drawing/2014/main" id="{191CB597-6F57-4801-A60F-322313243F2A}"/>
              </a:ext>
            </a:extLst>
          </p:cNvPr>
          <p:cNvSpPr txBox="1"/>
          <p:nvPr/>
        </p:nvSpPr>
        <p:spPr>
          <a:xfrm>
            <a:off x="232682" y="1446858"/>
            <a:ext cx="8286750" cy="1015663"/>
          </a:xfrm>
          <a:prstGeom prst="rect">
            <a:avLst/>
          </a:prstGeom>
          <a:noFill/>
        </p:spPr>
        <p:txBody>
          <a:bodyPr wrap="square" rtlCol="0" anchor="t">
            <a:spAutoFit/>
          </a:bodyPr>
          <a:lstStyle/>
          <a:p>
            <a:r>
              <a:rPr lang="en-US" sz="2000"/>
              <a:t>§ 1926.502(d)(20): The employer shall provide for prompt rescue of employees in the event of a fall or shall assure that employees are able to rescue themselves.</a:t>
            </a:r>
          </a:p>
        </p:txBody>
      </p:sp>
      <p:sp>
        <p:nvSpPr>
          <p:cNvPr id="6" name="TextBox 5">
            <a:extLst>
              <a:ext uri="{FF2B5EF4-FFF2-40B4-BE49-F238E27FC236}">
                <a16:creationId xmlns:a16="http://schemas.microsoft.com/office/drawing/2014/main" id="{CC393B26-5ECA-44FF-89B5-82643A1A00BC}"/>
              </a:ext>
            </a:extLst>
          </p:cNvPr>
          <p:cNvSpPr txBox="1"/>
          <p:nvPr/>
        </p:nvSpPr>
        <p:spPr>
          <a:xfrm>
            <a:off x="232682" y="2568905"/>
            <a:ext cx="8286750" cy="2862322"/>
          </a:xfrm>
          <a:prstGeom prst="rect">
            <a:avLst/>
          </a:prstGeom>
          <a:noFill/>
        </p:spPr>
        <p:txBody>
          <a:bodyPr wrap="square" rtlCol="0">
            <a:spAutoFit/>
          </a:bodyPr>
          <a:lstStyle/>
          <a:p>
            <a:r>
              <a:rPr lang="en-US" sz="2000"/>
              <a:t>APPENDIX C TO SUBPART M OF PART 1926—PERSONAL FALL ARREST SYSTEMS:</a:t>
            </a:r>
          </a:p>
          <a:p>
            <a:r>
              <a:rPr lang="en-US" sz="2000"/>
              <a:t>(f) </a:t>
            </a:r>
            <a:r>
              <a:rPr lang="en-US" sz="2000" i="1"/>
              <a:t>Rescue considerations. </a:t>
            </a:r>
            <a:r>
              <a:rPr lang="en-US" sz="2000"/>
              <a:t>As required by § 1926.502(d)(20), when personal fall arrest systems are used, the employer must assure that employees can be promptly rescued or can rescue themselves should a fall occur. The availability of rescue personnel, ladders or other rescue equipment should be evaluated. In some situations, equipment which allows employees to rescue themselves after the fall has been arrested may be desirable, such as devices which have descent capability.</a:t>
            </a:r>
          </a:p>
        </p:txBody>
      </p:sp>
      <p:sp>
        <p:nvSpPr>
          <p:cNvPr id="7" name="TextBox 6">
            <a:extLst>
              <a:ext uri="{FF2B5EF4-FFF2-40B4-BE49-F238E27FC236}">
                <a16:creationId xmlns:a16="http://schemas.microsoft.com/office/drawing/2014/main" id="{E14C226C-4805-47ED-996D-B1E3A32B7B68}"/>
              </a:ext>
            </a:extLst>
          </p:cNvPr>
          <p:cNvSpPr txBox="1"/>
          <p:nvPr/>
        </p:nvSpPr>
        <p:spPr>
          <a:xfrm>
            <a:off x="116341" y="5806732"/>
            <a:ext cx="8911317" cy="415498"/>
          </a:xfrm>
          <a:prstGeom prst="rect">
            <a:avLst/>
          </a:prstGeom>
          <a:noFill/>
        </p:spPr>
        <p:txBody>
          <a:bodyPr wrap="square" rtlCol="0">
            <a:spAutoFit/>
          </a:bodyPr>
          <a:lstStyle/>
          <a:p>
            <a:r>
              <a:rPr lang="en-US" sz="2100" b="1"/>
              <a:t>Always know the rescue plan and review it with your team members. </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5851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95076" y="564922"/>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cont.</a:t>
            </a:r>
          </a:p>
        </p:txBody>
      </p:sp>
      <p:sp>
        <p:nvSpPr>
          <p:cNvPr id="5" name="TextBox 4">
            <a:extLst>
              <a:ext uri="{FF2B5EF4-FFF2-40B4-BE49-F238E27FC236}">
                <a16:creationId xmlns:a16="http://schemas.microsoft.com/office/drawing/2014/main" id="{191CB597-6F57-4801-A60F-322313243F2A}"/>
              </a:ext>
            </a:extLst>
          </p:cNvPr>
          <p:cNvSpPr txBox="1"/>
          <p:nvPr/>
        </p:nvSpPr>
        <p:spPr>
          <a:xfrm>
            <a:off x="218062" y="1067445"/>
            <a:ext cx="8286750" cy="707886"/>
          </a:xfrm>
          <a:prstGeom prst="rect">
            <a:avLst/>
          </a:prstGeom>
          <a:noFill/>
        </p:spPr>
        <p:txBody>
          <a:bodyPr wrap="square" rtlCol="0" anchor="t">
            <a:spAutoFit/>
          </a:bodyPr>
          <a:lstStyle/>
          <a:p>
            <a:r>
              <a:rPr lang="en-US" sz="2000"/>
              <a:t>So you’ve been in a fall arrest accident and are suspended in your PFAS waiting for rescue. What now? </a:t>
            </a:r>
          </a:p>
        </p:txBody>
      </p:sp>
      <p:sp>
        <p:nvSpPr>
          <p:cNvPr id="6" name="TextBox 5">
            <a:extLst>
              <a:ext uri="{FF2B5EF4-FFF2-40B4-BE49-F238E27FC236}">
                <a16:creationId xmlns:a16="http://schemas.microsoft.com/office/drawing/2014/main" id="{CC393B26-5ECA-44FF-89B5-82643A1A00BC}"/>
              </a:ext>
            </a:extLst>
          </p:cNvPr>
          <p:cNvSpPr txBox="1"/>
          <p:nvPr/>
        </p:nvSpPr>
        <p:spPr>
          <a:xfrm>
            <a:off x="218062" y="2011409"/>
            <a:ext cx="6699746" cy="1938992"/>
          </a:xfrm>
          <a:prstGeom prst="rect">
            <a:avLst/>
          </a:prstGeom>
          <a:noFill/>
        </p:spPr>
        <p:txBody>
          <a:bodyPr wrap="square" rtlCol="0">
            <a:spAutoFit/>
          </a:bodyPr>
          <a:lstStyle/>
          <a:p>
            <a:r>
              <a:rPr lang="en-US" sz="2000"/>
              <a:t>Prolonged suspension from fall arrest systems can cause orthostatic intolerance, which, in turn, can result in serious physical injury, or potentially, death. Research indicates that suspension in a fall arrest device can result in unconsciousness, followed by death, in less than 30 minutes. </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10" name="Picture 9">
            <a:extLst>
              <a:ext uri="{FF2B5EF4-FFF2-40B4-BE49-F238E27FC236}">
                <a16:creationId xmlns:a16="http://schemas.microsoft.com/office/drawing/2014/main" id="{DD337D4B-250D-4D10-8137-8F4BD9D933D8}"/>
              </a:ext>
            </a:extLst>
          </p:cNvPr>
          <p:cNvPicPr>
            <a:picLocks noChangeAspect="1"/>
          </p:cNvPicPr>
          <p:nvPr/>
        </p:nvPicPr>
        <p:blipFill>
          <a:blip r:embed="rId3"/>
          <a:stretch>
            <a:fillRect/>
          </a:stretch>
        </p:blipFill>
        <p:spPr>
          <a:xfrm>
            <a:off x="7045265" y="1578670"/>
            <a:ext cx="1972379" cy="2770032"/>
          </a:xfrm>
          <a:prstGeom prst="rect">
            <a:avLst/>
          </a:prstGeom>
        </p:spPr>
      </p:pic>
      <p:sp>
        <p:nvSpPr>
          <p:cNvPr id="11" name="TextBox 10">
            <a:extLst>
              <a:ext uri="{FF2B5EF4-FFF2-40B4-BE49-F238E27FC236}">
                <a16:creationId xmlns:a16="http://schemas.microsoft.com/office/drawing/2014/main" id="{FF5AB07C-7C87-42D5-8579-1AFA1D91DA1C}"/>
              </a:ext>
            </a:extLst>
          </p:cNvPr>
          <p:cNvSpPr txBox="1"/>
          <p:nvPr/>
        </p:nvSpPr>
        <p:spPr>
          <a:xfrm>
            <a:off x="209951" y="4046309"/>
            <a:ext cx="5859296" cy="2246769"/>
          </a:xfrm>
          <a:prstGeom prst="rect">
            <a:avLst/>
          </a:prstGeom>
          <a:noFill/>
        </p:spPr>
        <p:txBody>
          <a:bodyPr wrap="none" rtlCol="0">
            <a:spAutoFit/>
          </a:bodyPr>
          <a:lstStyle/>
          <a:p>
            <a:r>
              <a:rPr lang="en-US" sz="2000"/>
              <a:t>Signs &amp; Symptoms of Orthostatic Intolerance:</a:t>
            </a:r>
          </a:p>
          <a:p>
            <a:r>
              <a:rPr lang="en-US" sz="2000"/>
              <a:t>Faintness				Nausea</a:t>
            </a:r>
          </a:p>
          <a:p>
            <a:r>
              <a:rPr lang="en-US" sz="2000"/>
              <a:t>Breathlessness			Dizziness</a:t>
            </a:r>
          </a:p>
          <a:p>
            <a:r>
              <a:rPr lang="en-US" sz="2000"/>
              <a:t>Sweating				Low heart rate</a:t>
            </a:r>
          </a:p>
          <a:p>
            <a:r>
              <a:rPr lang="en-US" sz="2000"/>
              <a:t>Paleness				Low blood pressure</a:t>
            </a:r>
          </a:p>
          <a:p>
            <a:r>
              <a:rPr lang="en-US" sz="2000"/>
              <a:t>Hot flashes				“Greying” or loss of vision</a:t>
            </a:r>
          </a:p>
          <a:p>
            <a:r>
              <a:rPr lang="en-US" sz="2000"/>
              <a:t>Increased heart rate</a:t>
            </a:r>
          </a:p>
        </p:txBody>
      </p:sp>
    </p:spTree>
    <p:extLst>
      <p:ext uri="{BB962C8B-B14F-4D97-AF65-F5344CB8AC3E}">
        <p14:creationId xmlns:p14="http://schemas.microsoft.com/office/powerpoint/2010/main" val="1835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95076" y="564922"/>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cont.</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2" name="TextBox 1">
            <a:extLst>
              <a:ext uri="{FF2B5EF4-FFF2-40B4-BE49-F238E27FC236}">
                <a16:creationId xmlns:a16="http://schemas.microsoft.com/office/drawing/2014/main" id="{C63D48A6-658C-4BA0-8E2B-6753931D24A0}"/>
              </a:ext>
            </a:extLst>
          </p:cNvPr>
          <p:cNvSpPr txBox="1"/>
          <p:nvPr/>
        </p:nvSpPr>
        <p:spPr>
          <a:xfrm>
            <a:off x="200784" y="1043651"/>
            <a:ext cx="6742276" cy="2246769"/>
          </a:xfrm>
          <a:prstGeom prst="rect">
            <a:avLst/>
          </a:prstGeom>
          <a:noFill/>
        </p:spPr>
        <p:txBody>
          <a:bodyPr wrap="square" rtlCol="0">
            <a:spAutoFit/>
          </a:bodyPr>
          <a:lstStyle/>
          <a:p>
            <a:pPr marL="0" marR="0">
              <a:spcBef>
                <a:spcPts val="0"/>
              </a:spcBef>
              <a:spcAft>
                <a:spcPts val="0"/>
              </a:spcAft>
            </a:pPr>
            <a:r>
              <a:rPr lang="en-US" sz="2000">
                <a:effectLst/>
                <a:ea typeface="Calibri" panose="020F0502020204030204" pitchFamily="34" charset="0"/>
              </a:rPr>
              <a:t>To reduce the risk associated with prolonged suspension in fall arrest systems, employers should implement plans to prevent prolonged suspension in fall protection devices. The plan should include procedures for:</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preventing prolonged suspension</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identifying orthostatic intolerance signs and symptoms</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performing rescue and treatment as quickly as possible</a:t>
            </a:r>
          </a:p>
        </p:txBody>
      </p:sp>
      <p:pic>
        <p:nvPicPr>
          <p:cNvPr id="10" name="Picture 9">
            <a:extLst>
              <a:ext uri="{FF2B5EF4-FFF2-40B4-BE49-F238E27FC236}">
                <a16:creationId xmlns:a16="http://schemas.microsoft.com/office/drawing/2014/main" id="{DD337D4B-250D-4D10-8137-8F4BD9D933D8}"/>
              </a:ext>
            </a:extLst>
          </p:cNvPr>
          <p:cNvPicPr>
            <a:picLocks noChangeAspect="1"/>
          </p:cNvPicPr>
          <p:nvPr/>
        </p:nvPicPr>
        <p:blipFill>
          <a:blip r:embed="rId3"/>
          <a:stretch>
            <a:fillRect/>
          </a:stretch>
        </p:blipFill>
        <p:spPr>
          <a:xfrm>
            <a:off x="7076545" y="527964"/>
            <a:ext cx="1972379" cy="2770032"/>
          </a:xfrm>
          <a:prstGeom prst="rect">
            <a:avLst/>
          </a:prstGeom>
        </p:spPr>
      </p:pic>
      <p:sp>
        <p:nvSpPr>
          <p:cNvPr id="12" name="TextBox 11">
            <a:extLst>
              <a:ext uri="{FF2B5EF4-FFF2-40B4-BE49-F238E27FC236}">
                <a16:creationId xmlns:a16="http://schemas.microsoft.com/office/drawing/2014/main" id="{ED69C45A-1880-4297-A8CC-4A56FB98813C}"/>
              </a:ext>
            </a:extLst>
          </p:cNvPr>
          <p:cNvSpPr txBox="1"/>
          <p:nvPr/>
        </p:nvSpPr>
        <p:spPr>
          <a:xfrm>
            <a:off x="200784" y="3385163"/>
            <a:ext cx="8400956" cy="2862322"/>
          </a:xfrm>
          <a:prstGeom prst="rect">
            <a:avLst/>
          </a:prstGeom>
          <a:noFill/>
        </p:spPr>
        <p:txBody>
          <a:bodyPr wrap="square">
            <a:spAutoFit/>
          </a:bodyPr>
          <a:lstStyle/>
          <a:p>
            <a:r>
              <a:rPr lang="en-US" sz="2000"/>
              <a:t>OSHA recommends the following general practices/considerations: </a:t>
            </a:r>
          </a:p>
          <a:p>
            <a:r>
              <a:rPr lang="en-US" sz="2000"/>
              <a:t>• Rescue suspended workers as quickly as possible. </a:t>
            </a:r>
          </a:p>
          <a:p>
            <a:r>
              <a:rPr lang="en-US" sz="2000"/>
              <a:t>• Be aware that suspended workers are at risk of orthostatic intolerance</a:t>
            </a:r>
          </a:p>
          <a:p>
            <a:r>
              <a:rPr lang="en-US" sz="2000"/>
              <a:t>  and suspension trauma. </a:t>
            </a:r>
          </a:p>
          <a:p>
            <a:r>
              <a:rPr lang="en-US" sz="2000"/>
              <a:t>• Be aware of signs and symptoms of orthostatic intolerance. </a:t>
            </a:r>
          </a:p>
          <a:p>
            <a:r>
              <a:rPr lang="en-US" sz="2000"/>
              <a:t>• Be aware that orthostatic intolerance is potentially life threatening. </a:t>
            </a:r>
          </a:p>
          <a:p>
            <a:r>
              <a:rPr lang="en-US" sz="2000"/>
              <a:t>  Suspended workers with head injuries or who are unconscious are</a:t>
            </a:r>
          </a:p>
          <a:p>
            <a:r>
              <a:rPr lang="en-US" sz="2000"/>
              <a:t>  particularly at risk. </a:t>
            </a:r>
          </a:p>
          <a:p>
            <a:r>
              <a:rPr lang="en-US" sz="2000"/>
              <a:t>• Be aware of factors that can increase the risk of suspension trauma.</a:t>
            </a:r>
          </a:p>
        </p:txBody>
      </p:sp>
    </p:spTree>
    <p:extLst>
      <p:ext uri="{BB962C8B-B14F-4D97-AF65-F5344CB8AC3E}">
        <p14:creationId xmlns:p14="http://schemas.microsoft.com/office/powerpoint/2010/main" val="23206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83A56374-8DEB-43D6-B086-70967535BD38}"/>
              </a:ext>
            </a:extLst>
          </p:cNvPr>
          <p:cNvSpPr txBox="1"/>
          <p:nvPr/>
        </p:nvSpPr>
        <p:spPr>
          <a:xfrm>
            <a:off x="-656371" y="856023"/>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Hazards: Conclusion</a:t>
            </a:r>
          </a:p>
        </p:txBody>
      </p:sp>
      <p:sp>
        <p:nvSpPr>
          <p:cNvPr id="5" name="TextBox 4">
            <a:extLst>
              <a:ext uri="{FF2B5EF4-FFF2-40B4-BE49-F238E27FC236}">
                <a16:creationId xmlns:a16="http://schemas.microsoft.com/office/drawing/2014/main" id="{BBFDBB94-D1BD-4269-A3F3-3DCE557BE85C}"/>
              </a:ext>
            </a:extLst>
          </p:cNvPr>
          <p:cNvSpPr txBox="1"/>
          <p:nvPr/>
        </p:nvSpPr>
        <p:spPr>
          <a:xfrm>
            <a:off x="461770" y="1550800"/>
            <a:ext cx="8225030"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The purpose of a fall protection program is to ensure that fall hazards are identified, a control method is implemented (eliminate the hazard, guardrail system, or personal fall arrest system), and workers are trained according to the control method, and the specific work practice (how to access, where to anchor, which system to use, etc.).</a:t>
            </a:r>
          </a:p>
        </p:txBody>
      </p:sp>
      <p:sp>
        <p:nvSpPr>
          <p:cNvPr id="6" name="TextBox 5">
            <a:extLst>
              <a:ext uri="{FF2B5EF4-FFF2-40B4-BE49-F238E27FC236}">
                <a16:creationId xmlns:a16="http://schemas.microsoft.com/office/drawing/2014/main" id="{EEC9906A-1243-46D1-ADBD-9C6369984D66}"/>
              </a:ext>
            </a:extLst>
          </p:cNvPr>
          <p:cNvSpPr txBox="1"/>
          <p:nvPr/>
        </p:nvSpPr>
        <p:spPr>
          <a:xfrm>
            <a:off x="457200" y="3709543"/>
            <a:ext cx="8063203"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For employers, </a:t>
            </a:r>
            <a:r>
              <a:rPr lang="en-US" sz="2000" i="1">
                <a:latin typeface="Times New Roman" panose="02020603050405020304" pitchFamily="18" charset="0"/>
                <a:cs typeface="Times New Roman" panose="02020603050405020304" pitchFamily="18" charset="0"/>
              </a:rPr>
              <a:t>ANSI/ASSE Z359.2-2017 - Minimum Requirements for a Comprehensive Managed Fall Protection Program</a:t>
            </a:r>
            <a:r>
              <a:rPr lang="en-US" sz="2000">
                <a:latin typeface="Times New Roman" panose="02020603050405020304" pitchFamily="18" charset="0"/>
                <a:cs typeface="Times New Roman" panose="02020603050405020304" pitchFamily="18" charset="0"/>
              </a:rPr>
              <a:t> is a great resource for guidance on how to develop and implement a fall protection program. Employees can review this standard to educate themselves on what a fully functional fall protection program requires. </a:t>
            </a:r>
          </a:p>
        </p:txBody>
      </p:sp>
      <p:sp>
        <p:nvSpPr>
          <p:cNvPr id="7" name="TextBox 6">
            <a:extLst>
              <a:ext uri="{FF2B5EF4-FFF2-40B4-BE49-F238E27FC236}">
                <a16:creationId xmlns:a16="http://schemas.microsoft.com/office/drawing/2014/main" id="{2097D301-980B-4AFE-9345-204C8AB7E3E8}"/>
              </a:ext>
            </a:extLst>
          </p:cNvPr>
          <p:cNvSpPr txBox="1"/>
          <p:nvPr/>
        </p:nvSpPr>
        <p:spPr>
          <a:xfrm>
            <a:off x="457200" y="5868287"/>
            <a:ext cx="8792936" cy="707886"/>
          </a:xfrm>
          <a:prstGeom prst="rect">
            <a:avLst/>
          </a:prstGeom>
          <a:noFill/>
        </p:spPr>
        <p:txBody>
          <a:bodyPr wrap="square" rtlCol="0">
            <a:spAutoFit/>
          </a:bodyPr>
          <a:lstStyle/>
          <a:p>
            <a:r>
              <a:rPr lang="en-US" sz="2000"/>
              <a:t>OSHA requires fall protection when an unprotected side or edge is greater than 6 feet above a lower level</a:t>
            </a:r>
          </a:p>
        </p:txBody>
      </p:sp>
      <p:sp>
        <p:nvSpPr>
          <p:cNvPr id="8" name="Title 1">
            <a:extLst>
              <a:ext uri="{FF2B5EF4-FFF2-40B4-BE49-F238E27FC236}">
                <a16:creationId xmlns:a16="http://schemas.microsoft.com/office/drawing/2014/main" id="{25EF5B4C-8E17-4312-9492-8F1C95BECC1B}"/>
              </a:ext>
            </a:extLst>
          </p:cNvPr>
          <p:cNvSpPr txBox="1">
            <a:spLocks/>
          </p:cNvSpPr>
          <p:nvPr/>
        </p:nvSpPr>
        <p:spPr bwMode="auto">
          <a:xfrm>
            <a:off x="-3544" y="126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038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9C74DE67-AF82-44C6-B527-E62670721FDD}"/>
              </a:ext>
            </a:extLst>
          </p:cNvPr>
          <p:cNvSpPr txBox="1"/>
          <p:nvPr/>
        </p:nvSpPr>
        <p:spPr>
          <a:xfrm>
            <a:off x="-616385" y="813257"/>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Hazards: Conclusion cont.</a:t>
            </a:r>
          </a:p>
        </p:txBody>
      </p:sp>
      <p:sp>
        <p:nvSpPr>
          <p:cNvPr id="8" name="TextBox 7">
            <a:extLst>
              <a:ext uri="{FF2B5EF4-FFF2-40B4-BE49-F238E27FC236}">
                <a16:creationId xmlns:a16="http://schemas.microsoft.com/office/drawing/2014/main" id="{84F3A605-0CC7-4F33-A5E8-39651FB55954}"/>
              </a:ext>
            </a:extLst>
          </p:cNvPr>
          <p:cNvSpPr txBox="1"/>
          <p:nvPr/>
        </p:nvSpPr>
        <p:spPr>
          <a:xfrm>
            <a:off x="232682" y="1428858"/>
            <a:ext cx="4985660" cy="1015663"/>
          </a:xfrm>
          <a:prstGeom prst="rect">
            <a:avLst/>
          </a:prstGeom>
          <a:noFill/>
        </p:spPr>
        <p:txBody>
          <a:bodyPr wrap="none" rtlCol="0">
            <a:spAutoFit/>
          </a:bodyPr>
          <a:lstStyle/>
          <a:p>
            <a:r>
              <a:rPr lang="en-US" sz="2000"/>
              <a:t>Fall prevention keeps workers from falling:</a:t>
            </a:r>
          </a:p>
          <a:p>
            <a:pPr marL="257162" indent="-257162">
              <a:buFont typeface="Arial" panose="020B0604020202020204" pitchFamily="34" charset="0"/>
              <a:buChar char="•"/>
            </a:pPr>
            <a:r>
              <a:rPr lang="en-US" sz="2000"/>
              <a:t>Guardrails</a:t>
            </a:r>
          </a:p>
          <a:p>
            <a:pPr marL="257162" indent="-257162">
              <a:buFont typeface="Arial" panose="020B0604020202020204" pitchFamily="34" charset="0"/>
              <a:buChar char="•"/>
            </a:pPr>
            <a:r>
              <a:rPr lang="en-US" sz="2000"/>
              <a:t>Hole covers</a:t>
            </a:r>
          </a:p>
        </p:txBody>
      </p:sp>
      <p:sp>
        <p:nvSpPr>
          <p:cNvPr id="9" name="TextBox 8">
            <a:extLst>
              <a:ext uri="{FF2B5EF4-FFF2-40B4-BE49-F238E27FC236}">
                <a16:creationId xmlns:a16="http://schemas.microsoft.com/office/drawing/2014/main" id="{3DDD0C5D-1CB1-4521-8F51-754E7F5C9A67}"/>
              </a:ext>
            </a:extLst>
          </p:cNvPr>
          <p:cNvSpPr txBox="1"/>
          <p:nvPr/>
        </p:nvSpPr>
        <p:spPr>
          <a:xfrm>
            <a:off x="232682" y="2691013"/>
            <a:ext cx="5849678" cy="707886"/>
          </a:xfrm>
          <a:prstGeom prst="rect">
            <a:avLst/>
          </a:prstGeom>
          <a:noFill/>
        </p:spPr>
        <p:txBody>
          <a:bodyPr wrap="none" rtlCol="0">
            <a:spAutoFit/>
          </a:bodyPr>
          <a:lstStyle/>
          <a:p>
            <a:r>
              <a:rPr lang="en-US" sz="2000"/>
              <a:t>Fall arrest catches a worker after they have fallen:</a:t>
            </a:r>
          </a:p>
          <a:p>
            <a:pPr marL="257162" indent="-257162">
              <a:buFont typeface="Arial" panose="020B0604020202020204" pitchFamily="34" charset="0"/>
              <a:buChar char="•"/>
            </a:pPr>
            <a:r>
              <a:rPr lang="en-US" sz="2000"/>
              <a:t>Personal fall arrest system</a:t>
            </a:r>
          </a:p>
        </p:txBody>
      </p:sp>
      <p:sp>
        <p:nvSpPr>
          <p:cNvPr id="10" name="TextBox 9">
            <a:extLst>
              <a:ext uri="{FF2B5EF4-FFF2-40B4-BE49-F238E27FC236}">
                <a16:creationId xmlns:a16="http://schemas.microsoft.com/office/drawing/2014/main" id="{555B68D4-92E2-4A35-976E-8C1E84493104}"/>
              </a:ext>
            </a:extLst>
          </p:cNvPr>
          <p:cNvSpPr txBox="1"/>
          <p:nvPr/>
        </p:nvSpPr>
        <p:spPr>
          <a:xfrm>
            <a:off x="232682" y="3664217"/>
            <a:ext cx="9046066" cy="707886"/>
          </a:xfrm>
          <a:prstGeom prst="rect">
            <a:avLst/>
          </a:prstGeom>
          <a:noFill/>
        </p:spPr>
        <p:txBody>
          <a:bodyPr wrap="none" rtlCol="0">
            <a:spAutoFit/>
          </a:bodyPr>
          <a:lstStyle/>
          <a:p>
            <a:r>
              <a:rPr lang="en-US" sz="2000"/>
              <a:t>Floor openings must be covered and labeled, and covers should support twice</a:t>
            </a:r>
          </a:p>
          <a:p>
            <a:r>
              <a:rPr lang="en-US" sz="2000"/>
              <a:t>the intended load. </a:t>
            </a:r>
          </a:p>
        </p:txBody>
      </p:sp>
      <p:sp>
        <p:nvSpPr>
          <p:cNvPr id="11" name="TextBox 10">
            <a:extLst>
              <a:ext uri="{FF2B5EF4-FFF2-40B4-BE49-F238E27FC236}">
                <a16:creationId xmlns:a16="http://schemas.microsoft.com/office/drawing/2014/main" id="{416E9555-A6A1-40D7-9A33-63099DA1184E}"/>
              </a:ext>
            </a:extLst>
          </p:cNvPr>
          <p:cNvSpPr txBox="1"/>
          <p:nvPr/>
        </p:nvSpPr>
        <p:spPr>
          <a:xfrm>
            <a:off x="232682" y="4885985"/>
            <a:ext cx="9235413" cy="707886"/>
          </a:xfrm>
          <a:prstGeom prst="rect">
            <a:avLst/>
          </a:prstGeom>
          <a:noFill/>
        </p:spPr>
        <p:txBody>
          <a:bodyPr wrap="none" rtlCol="0">
            <a:spAutoFit/>
          </a:bodyPr>
          <a:lstStyle/>
          <a:p>
            <a:r>
              <a:rPr lang="en-US" sz="2000"/>
              <a:t>Scaffolds must be erected and dismantled under the supervision of a competent</a:t>
            </a:r>
          </a:p>
          <a:p>
            <a:r>
              <a:rPr lang="en-US" sz="2000"/>
              <a:t>person.</a:t>
            </a:r>
          </a:p>
        </p:txBody>
      </p:sp>
      <p:sp>
        <p:nvSpPr>
          <p:cNvPr id="12" name="TextBox 11">
            <a:extLst>
              <a:ext uri="{FF2B5EF4-FFF2-40B4-BE49-F238E27FC236}">
                <a16:creationId xmlns:a16="http://schemas.microsoft.com/office/drawing/2014/main" id="{68F6502F-6EE7-4151-94AD-87BFA4BB60B7}"/>
              </a:ext>
            </a:extLst>
          </p:cNvPr>
          <p:cNvSpPr txBox="1"/>
          <p:nvPr/>
        </p:nvSpPr>
        <p:spPr>
          <a:xfrm>
            <a:off x="232682" y="5778635"/>
            <a:ext cx="8161209" cy="707886"/>
          </a:xfrm>
          <a:prstGeom prst="rect">
            <a:avLst/>
          </a:prstGeom>
          <a:noFill/>
        </p:spPr>
        <p:txBody>
          <a:bodyPr wrap="square" rtlCol="0">
            <a:spAutoFit/>
          </a:bodyPr>
          <a:lstStyle/>
          <a:p>
            <a:r>
              <a:rPr lang="en-US" sz="2000"/>
              <a:t>Set ladders at a 4:1 height-to-base ratio, and extend at least 3’ beyond the level you are accessing. Climb ladders using 3 points of contact.</a:t>
            </a:r>
          </a:p>
        </p:txBody>
      </p:sp>
      <p:sp>
        <p:nvSpPr>
          <p:cNvPr id="13" name="Title 1">
            <a:extLst>
              <a:ext uri="{FF2B5EF4-FFF2-40B4-BE49-F238E27FC236}">
                <a16:creationId xmlns:a16="http://schemas.microsoft.com/office/drawing/2014/main" id="{6FE39275-52C3-4B32-BAB7-D483D59172A8}"/>
              </a:ext>
            </a:extLst>
          </p:cNvPr>
          <p:cNvSpPr txBox="1">
            <a:spLocks/>
          </p:cNvSpPr>
          <p:nvPr/>
        </p:nvSpPr>
        <p:spPr bwMode="auto">
          <a:xfrm>
            <a:off x="537" y="-20003"/>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628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F2CE689A-743A-4E1D-BE74-449B51059CF9}"/>
              </a:ext>
            </a:extLst>
          </p:cNvPr>
          <p:cNvSpPr txBox="1"/>
          <p:nvPr/>
        </p:nvSpPr>
        <p:spPr>
          <a:xfrm>
            <a:off x="523374" y="1093122"/>
            <a:ext cx="8097252" cy="1569660"/>
          </a:xfrm>
          <a:prstGeom prst="rect">
            <a:avLst/>
          </a:prstGeom>
          <a:noFill/>
        </p:spPr>
        <p:txBody>
          <a:bodyPr wrap="square">
            <a:spAutoFit/>
          </a:bodyPr>
          <a:lstStyle/>
          <a:p>
            <a:r>
              <a:rPr lang="en-US" sz="2400" b="1">
                <a:solidFill>
                  <a:srgbClr val="000000"/>
                </a:solidFill>
                <a:latin typeface="Helvetica Neue"/>
              </a:rPr>
              <a:t>FALLS ARE THE LEADING CAUSE OF DEATH IN CONSTRUCTION</a:t>
            </a:r>
            <a:r>
              <a:rPr lang="en-US" sz="2400">
                <a:solidFill>
                  <a:srgbClr val="000000"/>
                </a:solidFill>
                <a:latin typeface="Helvetica Neue"/>
              </a:rPr>
              <a:t>. In 2018, there were 320 fatal falls to a lower level out of 1,008 construction fatalities (BLS data). </a:t>
            </a:r>
            <a:r>
              <a:rPr lang="en-US" sz="2400" b="1">
                <a:solidFill>
                  <a:srgbClr val="000000"/>
                </a:solidFill>
                <a:latin typeface="Helvetica Neue"/>
              </a:rPr>
              <a:t>These deaths are preventable</a:t>
            </a:r>
            <a:r>
              <a:rPr lang="en-US">
                <a:solidFill>
                  <a:srgbClr val="000000"/>
                </a:solidFill>
                <a:latin typeface="Helvetica Neue"/>
              </a:rPr>
              <a:t>.</a:t>
            </a:r>
            <a:endParaRPr lang="en-US"/>
          </a:p>
        </p:txBody>
      </p:sp>
      <p:sp>
        <p:nvSpPr>
          <p:cNvPr id="7" name="TextBox 6">
            <a:extLst>
              <a:ext uri="{FF2B5EF4-FFF2-40B4-BE49-F238E27FC236}">
                <a16:creationId xmlns:a16="http://schemas.microsoft.com/office/drawing/2014/main" id="{3ED3909C-BDD4-48D0-820A-E7A6149E6A13}"/>
              </a:ext>
            </a:extLst>
          </p:cNvPr>
          <p:cNvSpPr txBox="1"/>
          <p:nvPr/>
        </p:nvSpPr>
        <p:spPr>
          <a:xfrm>
            <a:off x="523374" y="2797298"/>
            <a:ext cx="7988968" cy="2677656"/>
          </a:xfrm>
          <a:prstGeom prst="rect">
            <a:avLst/>
          </a:prstGeom>
          <a:noFill/>
        </p:spPr>
        <p:txBody>
          <a:bodyPr wrap="square">
            <a:spAutoFit/>
          </a:bodyPr>
          <a:lstStyle/>
          <a:p>
            <a:r>
              <a:rPr lang="en-US" sz="2400">
                <a:solidFill>
                  <a:srgbClr val="000000"/>
                </a:solidFill>
                <a:latin typeface="Helvetica Neue"/>
              </a:rPr>
              <a:t>Since 2012, OSHA has partnered with the National Institute for Occupational Safety and Health and National Occupational Research Agenda (NORA) - Construction Sector on the Fall Prevention Campaign to raise awareness among workers and employers about common fall hazards in construction, and how falls from ladders, scaffolds and roofs can be prevented.</a:t>
            </a:r>
            <a:endParaRPr lang="en-US" sz="2400"/>
          </a:p>
        </p:txBody>
      </p:sp>
      <p:sp>
        <p:nvSpPr>
          <p:cNvPr id="9" name="TextBox 8">
            <a:extLst>
              <a:ext uri="{FF2B5EF4-FFF2-40B4-BE49-F238E27FC236}">
                <a16:creationId xmlns:a16="http://schemas.microsoft.com/office/drawing/2014/main" id="{4227E00A-9BD2-4E78-82AF-C4C01E3EAC8E}"/>
              </a:ext>
            </a:extLst>
          </p:cNvPr>
          <p:cNvSpPr txBox="1"/>
          <p:nvPr/>
        </p:nvSpPr>
        <p:spPr>
          <a:xfrm>
            <a:off x="523374" y="5609470"/>
            <a:ext cx="7238393" cy="461665"/>
          </a:xfrm>
          <a:prstGeom prst="rect">
            <a:avLst/>
          </a:prstGeom>
          <a:noFill/>
        </p:spPr>
        <p:txBody>
          <a:bodyPr wrap="square">
            <a:spAutoFit/>
          </a:bodyPr>
          <a:lstStyle/>
          <a:p>
            <a:r>
              <a:rPr lang="en-US" sz="2400" b="1">
                <a:solidFill>
                  <a:srgbClr val="000000"/>
                </a:solidFill>
                <a:latin typeface="Helvetica Neue"/>
              </a:rPr>
              <a:t>PLAN ahead to get the job done safely</a:t>
            </a:r>
            <a:endParaRPr lang="en-US" sz="2400"/>
          </a:p>
        </p:txBody>
      </p:sp>
      <p:sp>
        <p:nvSpPr>
          <p:cNvPr id="8" name="Title 1">
            <a:extLst>
              <a:ext uri="{FF2B5EF4-FFF2-40B4-BE49-F238E27FC236}">
                <a16:creationId xmlns:a16="http://schemas.microsoft.com/office/drawing/2014/main" id="{DD5472A9-C59B-4945-98C3-0F5E7A9D596E}"/>
              </a:ext>
            </a:extLst>
          </p:cNvPr>
          <p:cNvSpPr txBox="1">
            <a:spLocks/>
          </p:cNvSpPr>
          <p:nvPr/>
        </p:nvSpPr>
        <p:spPr bwMode="auto">
          <a:xfrm>
            <a:off x="-14198" y="-47141"/>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201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471488"/>
          </a:xfrm>
          <a:solidFill>
            <a:schemeClr val="accent5">
              <a:lumMod val="50000"/>
            </a:schemeClr>
          </a:solidFill>
        </p:spPr>
        <p:txBody>
          <a:bodyPr/>
          <a:lstStyle/>
          <a:p>
            <a:pPr defTabSz="257162">
              <a:defRPr/>
            </a:pPr>
            <a:r>
              <a:rPr lang="en-US" sz="2400">
                <a:solidFill>
                  <a:prstClr val="black"/>
                </a:solidFill>
                <a:latin typeface="Calibri" panose="020F0502020204030204"/>
              </a:rPr>
              <a:t>Fall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40</a:t>
            </a:fld>
            <a:endParaRPr lang="en-US" altLang="en-US">
              <a:solidFill>
                <a:srgbClr val="000000"/>
              </a:solidFill>
              <a:latin typeface="Arial" panose="020B0604020202020204" pitchFamily="34" charset="0"/>
            </a:endParaRPr>
          </a:p>
        </p:txBody>
      </p:sp>
      <p:sp>
        <p:nvSpPr>
          <p:cNvPr id="4" name="Rectangle 5">
            <a:extLst>
              <a:ext uri="{FF2B5EF4-FFF2-40B4-BE49-F238E27FC236}">
                <a16:creationId xmlns:a16="http://schemas.microsoft.com/office/drawing/2014/main" id="{C50D75E1-F4E1-497D-9F9B-61C14B33B09F}"/>
              </a:ext>
            </a:extLst>
          </p:cNvPr>
          <p:cNvSpPr txBox="1">
            <a:spLocks noChangeArrowheads="1"/>
          </p:cNvSpPr>
          <p:nvPr/>
        </p:nvSpPr>
        <p:spPr bwMode="auto">
          <a:xfrm>
            <a:off x="1697921" y="1213190"/>
            <a:ext cx="4515870"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endParaRPr lang="en-US" altLang="en-US" sz="3000">
              <a:solidFill>
                <a:srgbClr val="FF0000"/>
              </a:solidFill>
            </a:endParaRPr>
          </a:p>
        </p:txBody>
      </p:sp>
      <p:pic>
        <p:nvPicPr>
          <p:cNvPr id="7" name="Picture 9">
            <a:extLst>
              <a:ext uri="{FF2B5EF4-FFF2-40B4-BE49-F238E27FC236}">
                <a16:creationId xmlns:a16="http://schemas.microsoft.com/office/drawing/2014/main" id="{E8E7947D-1B30-4533-B96D-B9AA2090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918535"/>
            <a:ext cx="6080783" cy="45780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1D27D82C-3D40-4FC7-8A94-174A4AB42507}"/>
              </a:ext>
            </a:extLst>
          </p:cNvPr>
          <p:cNvSpPr txBox="1">
            <a:spLocks noChangeArrowheads="1"/>
          </p:cNvSpPr>
          <p:nvPr/>
        </p:nvSpPr>
        <p:spPr bwMode="auto">
          <a:xfrm>
            <a:off x="1485900" y="6496574"/>
            <a:ext cx="617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900"/>
              <a:t>Photos in this presentation are from the OSHA Region 4 National Photo Archive and OSHA Region 5.</a:t>
            </a:r>
          </a:p>
        </p:txBody>
      </p:sp>
      <p:sp>
        <p:nvSpPr>
          <p:cNvPr id="9" name="Rounded Rectangular Callout 5">
            <a:extLst>
              <a:ext uri="{FF2B5EF4-FFF2-40B4-BE49-F238E27FC236}">
                <a16:creationId xmlns:a16="http://schemas.microsoft.com/office/drawing/2014/main" id="{7EF796E9-4321-44D8-953A-A52931ACDC2F}"/>
              </a:ext>
            </a:extLst>
          </p:cNvPr>
          <p:cNvSpPr>
            <a:spLocks noChangeArrowheads="1"/>
          </p:cNvSpPr>
          <p:nvPr/>
        </p:nvSpPr>
        <p:spPr bwMode="auto">
          <a:xfrm>
            <a:off x="628652" y="2343150"/>
            <a:ext cx="2371725" cy="1710418"/>
          </a:xfrm>
          <a:prstGeom prst="wedgeRoundRectCallout">
            <a:avLst>
              <a:gd name="adj1" fmla="val 73588"/>
              <a:gd name="adj2" fmla="val 23264"/>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Workers could fall while climbing on the shoring structure to set it up and remove it.</a:t>
            </a:r>
          </a:p>
        </p:txBody>
      </p:sp>
      <p:sp>
        <p:nvSpPr>
          <p:cNvPr id="10" name="Octagon 9">
            <a:extLst>
              <a:ext uri="{FF2B5EF4-FFF2-40B4-BE49-F238E27FC236}">
                <a16:creationId xmlns:a16="http://schemas.microsoft.com/office/drawing/2014/main" id="{B4A3B7E1-9A1D-4AB9-864E-39F5050AB7B3}"/>
              </a:ext>
            </a:extLst>
          </p:cNvPr>
          <p:cNvSpPr/>
          <p:nvPr/>
        </p:nvSpPr>
        <p:spPr>
          <a:xfrm>
            <a:off x="6208690" y="2733604"/>
            <a:ext cx="1357993" cy="1222601"/>
          </a:xfrm>
          <a:prstGeom prst="octagon">
            <a:avLst/>
          </a:prstGeom>
          <a:solidFill>
            <a:srgbClr val="FF0000"/>
          </a:solidFill>
          <a:ln w="25400" cap="flat" cmpd="sng" algn="ctr">
            <a:solidFill>
              <a:srgbClr val="FF0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sz="1500" b="1" kern="0">
                <a:solidFill>
                  <a:srgbClr val="FFFFFF"/>
                </a:solidFill>
              </a:rPr>
              <a:t>Ladders and lifts must be provided</a:t>
            </a:r>
            <a:r>
              <a:rPr lang="en-US" altLang="en-US" sz="1200" b="1" kern="0">
                <a:solidFill>
                  <a:srgbClr val="FFFFFF"/>
                </a:solidFill>
              </a:rPr>
              <a:t>.</a:t>
            </a:r>
          </a:p>
        </p:txBody>
      </p:sp>
      <p:sp>
        <p:nvSpPr>
          <p:cNvPr id="12" name="TextBox 11">
            <a:extLst>
              <a:ext uri="{FF2B5EF4-FFF2-40B4-BE49-F238E27FC236}">
                <a16:creationId xmlns:a16="http://schemas.microsoft.com/office/drawing/2014/main" id="{0CAB44E6-3570-4ED3-B69C-1755C59570E0}"/>
              </a:ext>
            </a:extLst>
          </p:cNvPr>
          <p:cNvSpPr txBox="1"/>
          <p:nvPr/>
        </p:nvSpPr>
        <p:spPr>
          <a:xfrm>
            <a:off x="6213794" y="1353277"/>
            <a:ext cx="1031051" cy="600164"/>
          </a:xfrm>
          <a:prstGeom prst="rect">
            <a:avLst/>
          </a:prstGeom>
          <a:noFill/>
        </p:spPr>
        <p:txBody>
          <a:bodyPr wrap="none" rtlCol="0">
            <a:spAutoFit/>
          </a:bodyPr>
          <a:lstStyle/>
          <a:p>
            <a:r>
              <a:rPr lang="en-US" sz="3300" b="1">
                <a:solidFill>
                  <a:srgbClr val="FF0000"/>
                </a:solidFill>
              </a:rPr>
              <a:t>YES</a:t>
            </a:r>
          </a:p>
        </p:txBody>
      </p:sp>
    </p:spTree>
    <p:extLst>
      <p:ext uri="{BB962C8B-B14F-4D97-AF65-F5344CB8AC3E}">
        <p14:creationId xmlns:p14="http://schemas.microsoft.com/office/powerpoint/2010/main" val="20074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41</a:t>
            </a:fld>
            <a:endParaRPr lang="en-US" altLang="en-US">
              <a:solidFill>
                <a:srgbClr val="000000"/>
              </a:solidFill>
              <a:latin typeface="Arial" panose="020B0604020202020204" pitchFamily="34" charset="0"/>
            </a:endParaRPr>
          </a:p>
        </p:txBody>
      </p:sp>
      <p:pic>
        <p:nvPicPr>
          <p:cNvPr id="4" name="Picture 7">
            <a:extLst>
              <a:ext uri="{FF2B5EF4-FFF2-40B4-BE49-F238E27FC236}">
                <a16:creationId xmlns:a16="http://schemas.microsoft.com/office/drawing/2014/main" id="{EABFD9DB-E1FC-4FB0-B6F4-5EEA927AE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16" y="1920164"/>
            <a:ext cx="6649758" cy="45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3BFC53AB-73F0-459F-AED8-94127354638C}"/>
              </a:ext>
            </a:extLst>
          </p:cNvPr>
          <p:cNvSpPr txBox="1">
            <a:spLocks noChangeArrowheads="1"/>
          </p:cNvSpPr>
          <p:nvPr/>
        </p:nvSpPr>
        <p:spPr bwMode="auto">
          <a:xfrm>
            <a:off x="1697921" y="1213190"/>
            <a:ext cx="4515870"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endParaRPr lang="en-US" altLang="en-US" sz="3000">
              <a:solidFill>
                <a:srgbClr val="FF0000"/>
              </a:solidFill>
            </a:endParaRPr>
          </a:p>
        </p:txBody>
      </p:sp>
      <p:sp>
        <p:nvSpPr>
          <p:cNvPr id="6" name="TextBox 5">
            <a:extLst>
              <a:ext uri="{FF2B5EF4-FFF2-40B4-BE49-F238E27FC236}">
                <a16:creationId xmlns:a16="http://schemas.microsoft.com/office/drawing/2014/main" id="{B8492F7A-2C80-470B-A069-4F9BE02CC6D8}"/>
              </a:ext>
            </a:extLst>
          </p:cNvPr>
          <p:cNvSpPr txBox="1"/>
          <p:nvPr/>
        </p:nvSpPr>
        <p:spPr>
          <a:xfrm>
            <a:off x="6213794" y="1353277"/>
            <a:ext cx="1031051" cy="600164"/>
          </a:xfrm>
          <a:prstGeom prst="rect">
            <a:avLst/>
          </a:prstGeom>
          <a:noFill/>
        </p:spPr>
        <p:txBody>
          <a:bodyPr wrap="none" rtlCol="0">
            <a:spAutoFit/>
          </a:bodyPr>
          <a:lstStyle/>
          <a:p>
            <a:r>
              <a:rPr lang="en-US" sz="3300" b="1">
                <a:solidFill>
                  <a:srgbClr val="FF0000"/>
                </a:solidFill>
              </a:rPr>
              <a:t>YES</a:t>
            </a:r>
          </a:p>
        </p:txBody>
      </p:sp>
      <p:sp>
        <p:nvSpPr>
          <p:cNvPr id="7" name="Rounded Rectangular Callout 6">
            <a:extLst>
              <a:ext uri="{FF2B5EF4-FFF2-40B4-BE49-F238E27FC236}">
                <a16:creationId xmlns:a16="http://schemas.microsoft.com/office/drawing/2014/main" id="{474F6E21-F55F-414C-A5F0-D335434A153C}"/>
              </a:ext>
            </a:extLst>
          </p:cNvPr>
          <p:cNvSpPr>
            <a:spLocks noChangeArrowheads="1"/>
          </p:cNvSpPr>
          <p:nvPr/>
        </p:nvSpPr>
        <p:spPr bwMode="auto">
          <a:xfrm>
            <a:off x="5937188" y="2941980"/>
            <a:ext cx="2792186" cy="1518557"/>
          </a:xfrm>
          <a:prstGeom prst="wedgeRoundRectCallout">
            <a:avLst>
              <a:gd name="adj1" fmla="val -45833"/>
              <a:gd name="adj2" fmla="val 114583"/>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Workers are exposed to a fall hazard greater than 6 feet, while working near stairwell opening.</a:t>
            </a:r>
          </a:p>
        </p:txBody>
      </p:sp>
      <p:sp>
        <p:nvSpPr>
          <p:cNvPr id="8" name="Octagon 7">
            <a:extLst>
              <a:ext uri="{FF2B5EF4-FFF2-40B4-BE49-F238E27FC236}">
                <a16:creationId xmlns:a16="http://schemas.microsoft.com/office/drawing/2014/main" id="{47547971-A559-4F8D-851D-039C67F45834}"/>
              </a:ext>
            </a:extLst>
          </p:cNvPr>
          <p:cNvSpPr/>
          <p:nvPr/>
        </p:nvSpPr>
        <p:spPr>
          <a:xfrm>
            <a:off x="693714" y="2844008"/>
            <a:ext cx="1485900" cy="1202531"/>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chemeClr val="bg1"/>
                </a:solidFill>
              </a:rPr>
              <a:t>Workers must be protected from falls over 6 feet.</a:t>
            </a:r>
          </a:p>
        </p:txBody>
      </p:sp>
      <p:sp>
        <p:nvSpPr>
          <p:cNvPr id="9" name="Title 1">
            <a:extLst>
              <a:ext uri="{FF2B5EF4-FFF2-40B4-BE49-F238E27FC236}">
                <a16:creationId xmlns:a16="http://schemas.microsoft.com/office/drawing/2014/main" id="{53277D4C-AEF1-4F98-9BFB-A0FD8C531390}"/>
              </a:ext>
            </a:extLst>
          </p:cNvPr>
          <p:cNvSpPr txBox="1">
            <a:spLocks/>
          </p:cNvSpPr>
          <p:nvPr/>
        </p:nvSpPr>
        <p:spPr bwMode="auto">
          <a:xfrm>
            <a:off x="0" y="-30306"/>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3938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42</a:t>
            </a:fld>
            <a:endParaRPr lang="en-US" altLang="en-US">
              <a:solidFill>
                <a:srgbClr val="000000"/>
              </a:solidFill>
              <a:latin typeface="Arial" panose="020B0604020202020204" pitchFamily="34" charset="0"/>
            </a:endParaRPr>
          </a:p>
        </p:txBody>
      </p:sp>
      <p:sp>
        <p:nvSpPr>
          <p:cNvPr id="13" name="Rectangle 5">
            <a:extLst>
              <a:ext uri="{FF2B5EF4-FFF2-40B4-BE49-F238E27FC236}">
                <a16:creationId xmlns:a16="http://schemas.microsoft.com/office/drawing/2014/main" id="{25927F86-DF42-47A0-9601-AB84E809CE6D}"/>
              </a:ext>
            </a:extLst>
          </p:cNvPr>
          <p:cNvSpPr txBox="1">
            <a:spLocks noChangeArrowheads="1"/>
          </p:cNvSpPr>
          <p:nvPr/>
        </p:nvSpPr>
        <p:spPr bwMode="auto">
          <a:xfrm>
            <a:off x="1655309" y="1337398"/>
            <a:ext cx="4394427"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p>
        </p:txBody>
      </p:sp>
      <p:pic>
        <p:nvPicPr>
          <p:cNvPr id="15" name="Picture 7">
            <a:extLst>
              <a:ext uri="{FF2B5EF4-FFF2-40B4-BE49-F238E27FC236}">
                <a16:creationId xmlns:a16="http://schemas.microsoft.com/office/drawing/2014/main" id="{3D666DAD-2C9C-4257-AC38-E9EA6AB40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926" y="1883570"/>
            <a:ext cx="6446430" cy="483482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4">
            <a:extLst>
              <a:ext uri="{FF2B5EF4-FFF2-40B4-BE49-F238E27FC236}">
                <a16:creationId xmlns:a16="http://schemas.microsoft.com/office/drawing/2014/main" id="{BC9E0D60-F673-4735-A68B-B51415CDDDC7}"/>
              </a:ext>
            </a:extLst>
          </p:cNvPr>
          <p:cNvSpPr>
            <a:spLocks noChangeArrowheads="1"/>
          </p:cNvSpPr>
          <p:nvPr/>
        </p:nvSpPr>
        <p:spPr bwMode="auto">
          <a:xfrm>
            <a:off x="66553" y="2278677"/>
            <a:ext cx="2634181" cy="2300646"/>
          </a:xfrm>
          <a:prstGeom prst="wedgeRoundRectCallout">
            <a:avLst>
              <a:gd name="adj1" fmla="val 85753"/>
              <a:gd name="adj2" fmla="val 41028"/>
              <a:gd name="adj3" fmla="val 16667"/>
            </a:avLst>
          </a:prstGeom>
          <a:solidFill>
            <a:srgbClr val="FFC000"/>
          </a:solidFill>
          <a:ln w="25400" algn="ctr">
            <a:solidFill>
              <a:srgbClr val="FFC000"/>
            </a:solidFill>
            <a:miter lim="800000"/>
            <a:headEnd/>
            <a:tailEnd/>
          </a:ln>
        </p:spPr>
        <p:txBody>
          <a:bodyPr anchor="ctr"/>
          <a:lstStyle/>
          <a:p>
            <a:pPr algn="ctr" defTabSz="685766" fontAlgn="base">
              <a:spcBef>
                <a:spcPct val="0"/>
              </a:spcBef>
              <a:spcAft>
                <a:spcPct val="0"/>
              </a:spcAft>
              <a:defRPr/>
            </a:pPr>
            <a:r>
              <a:rPr lang="en-US" sz="2000" kern="0">
                <a:solidFill>
                  <a:srgbClr val="000000"/>
                </a:solidFill>
              </a:rPr>
              <a:t>Scaffold was not erected with guardrails in areas where workers were working at heights greater than 10 feet.</a:t>
            </a:r>
          </a:p>
        </p:txBody>
      </p:sp>
      <p:sp>
        <p:nvSpPr>
          <p:cNvPr id="18" name="TextBox 17">
            <a:extLst>
              <a:ext uri="{FF2B5EF4-FFF2-40B4-BE49-F238E27FC236}">
                <a16:creationId xmlns:a16="http://schemas.microsoft.com/office/drawing/2014/main" id="{72F934B0-13ED-4638-84CD-A0B0F33B3EEA}"/>
              </a:ext>
            </a:extLst>
          </p:cNvPr>
          <p:cNvSpPr txBox="1"/>
          <p:nvPr/>
        </p:nvSpPr>
        <p:spPr>
          <a:xfrm>
            <a:off x="6143377" y="1298279"/>
            <a:ext cx="1031051" cy="600164"/>
          </a:xfrm>
          <a:prstGeom prst="rect">
            <a:avLst/>
          </a:prstGeom>
          <a:noFill/>
        </p:spPr>
        <p:txBody>
          <a:bodyPr wrap="none" rtlCol="0">
            <a:spAutoFit/>
          </a:bodyPr>
          <a:lstStyle/>
          <a:p>
            <a:r>
              <a:rPr lang="en-US" sz="3300" b="1">
                <a:solidFill>
                  <a:srgbClr val="FF0000"/>
                </a:solidFill>
              </a:rPr>
              <a:t>YES</a:t>
            </a:r>
          </a:p>
        </p:txBody>
      </p:sp>
      <p:sp>
        <p:nvSpPr>
          <p:cNvPr id="8" name="Title 1">
            <a:extLst>
              <a:ext uri="{FF2B5EF4-FFF2-40B4-BE49-F238E27FC236}">
                <a16:creationId xmlns:a16="http://schemas.microsoft.com/office/drawing/2014/main" id="{FC809AC7-C043-45C7-B63E-39CEED018A54}"/>
              </a:ext>
            </a:extLst>
          </p:cNvPr>
          <p:cNvSpPr txBox="1">
            <a:spLocks/>
          </p:cNvSpPr>
          <p:nvPr/>
        </p:nvSpPr>
        <p:spPr bwMode="auto">
          <a:xfrm>
            <a:off x="0" y="-9371"/>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6209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62F152DA-F2FC-418B-8C12-64840514AB1B}"/>
              </a:ext>
            </a:extLst>
          </p:cNvPr>
          <p:cNvSpPr txBox="1"/>
          <p:nvPr/>
        </p:nvSpPr>
        <p:spPr>
          <a:xfrm>
            <a:off x="428628" y="1468755"/>
            <a:ext cx="1938351" cy="369332"/>
          </a:xfrm>
          <a:prstGeom prst="rect">
            <a:avLst/>
          </a:prstGeom>
          <a:noFill/>
        </p:spPr>
        <p:txBody>
          <a:bodyPr wrap="none" rtlCol="0">
            <a:spAutoFit/>
          </a:bodyPr>
          <a:lstStyle/>
          <a:p>
            <a:r>
              <a:rPr lang="en-US" b="1"/>
              <a:t>Remember PPT</a:t>
            </a:r>
            <a:r>
              <a:rPr lang="en-US" sz="1350"/>
              <a:t>:</a:t>
            </a:r>
          </a:p>
        </p:txBody>
      </p:sp>
      <p:sp>
        <p:nvSpPr>
          <p:cNvPr id="5" name="TextBox 4">
            <a:extLst>
              <a:ext uri="{FF2B5EF4-FFF2-40B4-BE49-F238E27FC236}">
                <a16:creationId xmlns:a16="http://schemas.microsoft.com/office/drawing/2014/main" id="{E24ADD3D-6560-4FF6-A89A-E5A9D96BF5D2}"/>
              </a:ext>
            </a:extLst>
          </p:cNvPr>
          <p:cNvSpPr txBox="1"/>
          <p:nvPr/>
        </p:nvSpPr>
        <p:spPr>
          <a:xfrm>
            <a:off x="421982" y="1874099"/>
            <a:ext cx="4134465" cy="369332"/>
          </a:xfrm>
          <a:prstGeom prst="rect">
            <a:avLst/>
          </a:prstGeom>
          <a:noFill/>
        </p:spPr>
        <p:txBody>
          <a:bodyPr wrap="none" rtlCol="0">
            <a:spAutoFit/>
          </a:bodyPr>
          <a:lstStyle/>
          <a:p>
            <a:r>
              <a:rPr lang="en-US" b="1">
                <a:solidFill>
                  <a:srgbClr val="FF0000"/>
                </a:solidFill>
              </a:rPr>
              <a:t>P</a:t>
            </a:r>
            <a:r>
              <a:rPr lang="en-US"/>
              <a:t>LAN ahead to get the job done safely</a:t>
            </a:r>
          </a:p>
        </p:txBody>
      </p:sp>
      <p:sp>
        <p:nvSpPr>
          <p:cNvPr id="6" name="TextBox 5">
            <a:extLst>
              <a:ext uri="{FF2B5EF4-FFF2-40B4-BE49-F238E27FC236}">
                <a16:creationId xmlns:a16="http://schemas.microsoft.com/office/drawing/2014/main" id="{AA184A4D-B70C-4E30-96C8-5859EB327A81}"/>
              </a:ext>
            </a:extLst>
          </p:cNvPr>
          <p:cNvSpPr txBox="1"/>
          <p:nvPr/>
        </p:nvSpPr>
        <p:spPr>
          <a:xfrm>
            <a:off x="421979" y="2260091"/>
            <a:ext cx="3262432" cy="369332"/>
          </a:xfrm>
          <a:prstGeom prst="rect">
            <a:avLst/>
          </a:prstGeom>
          <a:noFill/>
        </p:spPr>
        <p:txBody>
          <a:bodyPr wrap="none" rtlCol="0">
            <a:spAutoFit/>
          </a:bodyPr>
          <a:lstStyle/>
          <a:p>
            <a:r>
              <a:rPr lang="en-US" b="1">
                <a:solidFill>
                  <a:srgbClr val="FF0000"/>
                </a:solidFill>
              </a:rPr>
              <a:t>P</a:t>
            </a:r>
            <a:r>
              <a:rPr lang="en-US"/>
              <a:t>ROVIDE the right equipment</a:t>
            </a:r>
          </a:p>
        </p:txBody>
      </p:sp>
      <p:sp>
        <p:nvSpPr>
          <p:cNvPr id="7" name="TextBox 6">
            <a:extLst>
              <a:ext uri="{FF2B5EF4-FFF2-40B4-BE49-F238E27FC236}">
                <a16:creationId xmlns:a16="http://schemas.microsoft.com/office/drawing/2014/main" id="{8AFA84B8-F5FE-4110-B303-9EF37AA3BBCB}"/>
              </a:ext>
            </a:extLst>
          </p:cNvPr>
          <p:cNvSpPr txBox="1"/>
          <p:nvPr/>
        </p:nvSpPr>
        <p:spPr>
          <a:xfrm>
            <a:off x="428626" y="2631320"/>
            <a:ext cx="4775666" cy="369332"/>
          </a:xfrm>
          <a:prstGeom prst="rect">
            <a:avLst/>
          </a:prstGeom>
          <a:noFill/>
        </p:spPr>
        <p:txBody>
          <a:bodyPr wrap="none" rtlCol="0">
            <a:spAutoFit/>
          </a:bodyPr>
          <a:lstStyle/>
          <a:p>
            <a:r>
              <a:rPr lang="en-US" b="1">
                <a:solidFill>
                  <a:srgbClr val="FF0000"/>
                </a:solidFill>
              </a:rPr>
              <a:t>T</a:t>
            </a:r>
            <a:r>
              <a:rPr lang="en-US"/>
              <a:t>RAIN everyone to use the equipment safely</a:t>
            </a:r>
          </a:p>
        </p:txBody>
      </p:sp>
      <p:sp>
        <p:nvSpPr>
          <p:cNvPr id="9" name="TextBox 8">
            <a:extLst>
              <a:ext uri="{FF2B5EF4-FFF2-40B4-BE49-F238E27FC236}">
                <a16:creationId xmlns:a16="http://schemas.microsoft.com/office/drawing/2014/main" id="{190FB111-3672-431B-B4E0-1F4BE17FCF22}"/>
              </a:ext>
            </a:extLst>
          </p:cNvPr>
          <p:cNvSpPr txBox="1"/>
          <p:nvPr/>
        </p:nvSpPr>
        <p:spPr>
          <a:xfrm>
            <a:off x="269423" y="3216507"/>
            <a:ext cx="4859344" cy="1200329"/>
          </a:xfrm>
          <a:prstGeom prst="rect">
            <a:avLst/>
          </a:prstGeom>
          <a:noFill/>
        </p:spPr>
        <p:txBody>
          <a:bodyPr wrap="none" rtlCol="0">
            <a:spAutoFit/>
          </a:bodyPr>
          <a:lstStyle/>
          <a:p>
            <a:pPr marL="214303" indent="-214303">
              <a:buFont typeface="Wingdings" panose="05000000000000000000" pitchFamily="2" charset="2"/>
              <a:buChar char="ü"/>
            </a:pPr>
            <a:r>
              <a:rPr lang="en-US"/>
              <a:t>Wear a harness and always stay connected</a:t>
            </a:r>
          </a:p>
          <a:p>
            <a:pPr marL="214303" indent="-214303">
              <a:buFont typeface="Wingdings" panose="05000000000000000000" pitchFamily="2" charset="2"/>
              <a:buChar char="ü"/>
            </a:pPr>
            <a:r>
              <a:rPr lang="en-US"/>
              <a:t>Make sure your harness fits</a:t>
            </a:r>
          </a:p>
          <a:p>
            <a:pPr marL="214303" indent="-214303">
              <a:buFont typeface="Wingdings" panose="05000000000000000000" pitchFamily="2" charset="2"/>
              <a:buChar char="ü"/>
            </a:pPr>
            <a:r>
              <a:rPr lang="en-US"/>
              <a:t>Use guardrails and lifelines</a:t>
            </a:r>
          </a:p>
          <a:p>
            <a:pPr marL="214303" indent="-214303">
              <a:buFont typeface="Wingdings" panose="05000000000000000000" pitchFamily="2" charset="2"/>
              <a:buChar char="ü"/>
            </a:pPr>
            <a:r>
              <a:rPr lang="en-US"/>
              <a:t>Inspect all fall protection before use</a:t>
            </a:r>
          </a:p>
        </p:txBody>
      </p:sp>
      <p:sp>
        <p:nvSpPr>
          <p:cNvPr id="16" name="TextBox 15">
            <a:extLst>
              <a:ext uri="{FF2B5EF4-FFF2-40B4-BE49-F238E27FC236}">
                <a16:creationId xmlns:a16="http://schemas.microsoft.com/office/drawing/2014/main" id="{F662BB41-A1F5-4E1F-BAD2-E07ABE78B177}"/>
              </a:ext>
            </a:extLst>
          </p:cNvPr>
          <p:cNvSpPr txBox="1"/>
          <p:nvPr/>
        </p:nvSpPr>
        <p:spPr>
          <a:xfrm>
            <a:off x="4773047" y="4226682"/>
            <a:ext cx="4574040" cy="1477328"/>
          </a:xfrm>
          <a:prstGeom prst="rect">
            <a:avLst/>
          </a:prstGeom>
          <a:noFill/>
        </p:spPr>
        <p:txBody>
          <a:bodyPr wrap="square">
            <a:spAutoFit/>
          </a:bodyPr>
          <a:lstStyle/>
          <a:p>
            <a:pPr marL="214303" indent="-214303">
              <a:buFont typeface="Wingdings" panose="05000000000000000000" pitchFamily="2" charset="2"/>
              <a:buChar char="ü"/>
            </a:pPr>
            <a:r>
              <a:rPr lang="en-US"/>
              <a:t>Guard or cover all holes and openings</a:t>
            </a:r>
          </a:p>
          <a:p>
            <a:pPr marL="214303" indent="-214303">
              <a:buFont typeface="Wingdings" panose="05000000000000000000" pitchFamily="2" charset="2"/>
              <a:buChar char="ü"/>
            </a:pPr>
            <a:r>
              <a:rPr lang="en-US"/>
              <a:t>Use fully planked scaffold platforms</a:t>
            </a:r>
          </a:p>
          <a:p>
            <a:pPr marL="214303" indent="-214303">
              <a:buFont typeface="Wingdings" panose="05000000000000000000" pitchFamily="2" charset="2"/>
              <a:buChar char="ü"/>
            </a:pPr>
            <a:r>
              <a:rPr lang="en-US"/>
              <a:t>Ensure proper access to scaffolds</a:t>
            </a:r>
          </a:p>
          <a:p>
            <a:pPr marL="214303" indent="-214303">
              <a:buFont typeface="Wingdings" panose="05000000000000000000" pitchFamily="2" charset="2"/>
              <a:buChar char="ü"/>
            </a:pPr>
            <a:r>
              <a:rPr lang="en-US"/>
              <a:t>Inspect scaffold before use (competent person</a:t>
            </a:r>
          </a:p>
        </p:txBody>
      </p:sp>
      <p:pic>
        <p:nvPicPr>
          <p:cNvPr id="3080" name="Picture 8" descr="Don't climb on cross-braces">
            <a:extLst>
              <a:ext uri="{FF2B5EF4-FFF2-40B4-BE49-F238E27FC236}">
                <a16:creationId xmlns:a16="http://schemas.microsoft.com/office/drawing/2014/main" id="{00BD0EF1-BAF5-478B-8956-0C28B5CE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52" y="1394641"/>
            <a:ext cx="1314295" cy="13082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n't use a ladder on top of a scaffold">
            <a:extLst>
              <a:ext uri="{FF2B5EF4-FFF2-40B4-BE49-F238E27FC236}">
                <a16:creationId xmlns:a16="http://schemas.microsoft.com/office/drawing/2014/main" id="{8081B65E-87FF-4BF3-97FE-A77CD3027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971" y="1394641"/>
            <a:ext cx="1308266" cy="130826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on't stand on guardrails">
            <a:extLst>
              <a:ext uri="{FF2B5EF4-FFF2-40B4-BE49-F238E27FC236}">
                <a16:creationId xmlns:a16="http://schemas.microsoft.com/office/drawing/2014/main" id="{13211973-3AE4-412F-8457-220505C54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38" y="2869867"/>
            <a:ext cx="1288061" cy="13082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02E110A-7C70-43C3-84D2-AFE8C9E1F5EE}"/>
              </a:ext>
            </a:extLst>
          </p:cNvPr>
          <p:cNvSpPr txBox="1"/>
          <p:nvPr/>
        </p:nvSpPr>
        <p:spPr>
          <a:xfrm>
            <a:off x="269423" y="4415092"/>
            <a:ext cx="4672013" cy="1408078"/>
          </a:xfrm>
          <a:prstGeom prst="rect">
            <a:avLst/>
          </a:prstGeom>
          <a:noFill/>
        </p:spPr>
        <p:txBody>
          <a:bodyPr wrap="square">
            <a:spAutoFit/>
          </a:bodyPr>
          <a:lstStyle/>
          <a:p>
            <a:endParaRPr lang="en-US" sz="1350"/>
          </a:p>
          <a:p>
            <a:pPr marL="214303" indent="-214303">
              <a:buFont typeface="Wingdings" panose="05000000000000000000" pitchFamily="2" charset="2"/>
              <a:buChar char="ü"/>
            </a:pPr>
            <a:r>
              <a:rPr lang="en-US"/>
              <a:t>Choose the right ladder for the job</a:t>
            </a:r>
          </a:p>
          <a:p>
            <a:pPr marL="214303" indent="-214303">
              <a:buFont typeface="Wingdings" panose="05000000000000000000" pitchFamily="2" charset="2"/>
              <a:buChar char="ü"/>
            </a:pPr>
            <a:r>
              <a:rPr lang="en-US"/>
              <a:t>Maintain three points of contact</a:t>
            </a:r>
          </a:p>
          <a:p>
            <a:pPr marL="214303" indent="-214303">
              <a:buFont typeface="Wingdings" panose="05000000000000000000" pitchFamily="2" charset="2"/>
              <a:buChar char="ü"/>
            </a:pPr>
            <a:r>
              <a:rPr lang="en-US"/>
              <a:t>Secure the ladder</a:t>
            </a:r>
          </a:p>
          <a:p>
            <a:pPr marL="214303" indent="-214303">
              <a:buFont typeface="Wingdings" panose="05000000000000000000" pitchFamily="2" charset="2"/>
              <a:buChar char="ü"/>
            </a:pPr>
            <a:r>
              <a:rPr lang="en-US"/>
              <a:t>Always face the ladder</a:t>
            </a:r>
          </a:p>
        </p:txBody>
      </p:sp>
      <p:sp>
        <p:nvSpPr>
          <p:cNvPr id="14" name="Title 1">
            <a:extLst>
              <a:ext uri="{FF2B5EF4-FFF2-40B4-BE49-F238E27FC236}">
                <a16:creationId xmlns:a16="http://schemas.microsoft.com/office/drawing/2014/main" id="{74ECA9A0-67D4-4282-B5C3-95DD094EF9E5}"/>
              </a:ext>
            </a:extLst>
          </p:cNvPr>
          <p:cNvSpPr txBox="1">
            <a:spLocks/>
          </p:cNvSpPr>
          <p:nvPr/>
        </p:nvSpPr>
        <p:spPr bwMode="auto">
          <a:xfrm>
            <a:off x="0" y="-1902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2685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44</a:t>
            </a:fld>
            <a:endParaRPr lang="en-US" altLang="en-US">
              <a:solidFill>
                <a:srgbClr val="000000"/>
              </a:solidFill>
              <a:latin typeface="Arial" panose="020B0604020202020204" pitchFamily="34" charset="0"/>
            </a:endParaRPr>
          </a:p>
        </p:txBody>
      </p:sp>
      <p:sp>
        <p:nvSpPr>
          <p:cNvPr id="5" name="Title 1">
            <a:extLst>
              <a:ext uri="{FF2B5EF4-FFF2-40B4-BE49-F238E27FC236}">
                <a16:creationId xmlns:a16="http://schemas.microsoft.com/office/drawing/2014/main" id="{0629B693-F154-426D-A2D1-2D6AC622AB11}"/>
              </a:ext>
            </a:extLst>
          </p:cNvPr>
          <p:cNvSpPr txBox="1">
            <a:spLocks/>
          </p:cNvSpPr>
          <p:nvPr/>
        </p:nvSpPr>
        <p:spPr bwMode="auto">
          <a:xfrm>
            <a:off x="0" y="-1472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6" name="TextBox 5">
            <a:extLst>
              <a:ext uri="{FF2B5EF4-FFF2-40B4-BE49-F238E27FC236}">
                <a16:creationId xmlns:a16="http://schemas.microsoft.com/office/drawing/2014/main" id="{15381092-FA53-44D4-8F1B-DB25793E78F2}"/>
              </a:ext>
            </a:extLst>
          </p:cNvPr>
          <p:cNvSpPr txBox="1"/>
          <p:nvPr/>
        </p:nvSpPr>
        <p:spPr>
          <a:xfrm>
            <a:off x="512956" y="1308909"/>
            <a:ext cx="8173844" cy="4134465"/>
          </a:xfrm>
          <a:prstGeom prst="rect">
            <a:avLst/>
          </a:prstGeom>
          <a:noFill/>
          <a:ln w="28575">
            <a:solidFill>
              <a:schemeClr val="tx1"/>
            </a:solidFill>
          </a:ln>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endParaRPr lang="en-US" sz="1600" dirty="0">
              <a:effectLst/>
              <a:latin typeface="Times New Roman"/>
              <a:ea typeface="Calibri" panose="020F0502020204030204" pitchFamily="34" charset="0"/>
              <a:cs typeface="Times New Roman"/>
            </a:endParaRPr>
          </a:p>
          <a:p>
            <a:pPr marL="0" marR="0">
              <a:spcBef>
                <a:spcPts val="0"/>
              </a:spcBef>
              <a:spcAft>
                <a:spcPts val="75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7"/>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8386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45</a:t>
            </a:fld>
            <a:endParaRPr lang="en-US" altLang="en-US">
              <a:solidFill>
                <a:srgbClr val="000000"/>
              </a:solidFill>
              <a:latin typeface="Arial" panose="020B0604020202020204" pitchFamily="34" charset="0"/>
            </a:endParaRPr>
          </a:p>
        </p:txBody>
      </p:sp>
      <p:pic>
        <p:nvPicPr>
          <p:cNvPr id="13314" name="Picture 2" descr="See the source image">
            <a:extLst>
              <a:ext uri="{FF2B5EF4-FFF2-40B4-BE49-F238E27FC236}">
                <a16:creationId xmlns:a16="http://schemas.microsoft.com/office/drawing/2014/main" id="{F22F37A0-8656-4F83-9D26-967881FE2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51" y="1634062"/>
            <a:ext cx="7365887" cy="43827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629B693-F154-426D-A2D1-2D6AC622AB11}"/>
              </a:ext>
            </a:extLst>
          </p:cNvPr>
          <p:cNvSpPr txBox="1">
            <a:spLocks/>
          </p:cNvSpPr>
          <p:nvPr/>
        </p:nvSpPr>
        <p:spPr bwMode="auto">
          <a:xfrm>
            <a:off x="0" y="-1472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89143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11" name="AutoShape 2">
            <a:extLst>
              <a:ext uri="{FF2B5EF4-FFF2-40B4-BE49-F238E27FC236}">
                <a16:creationId xmlns:a16="http://schemas.microsoft.com/office/drawing/2014/main" id="{E815D408-6F9C-47ED-8E34-38564BE740CB}"/>
              </a:ext>
            </a:extLst>
          </p:cNvPr>
          <p:cNvSpPr txBox="1">
            <a:spLocks noChangeArrowheads="1"/>
          </p:cNvSpPr>
          <p:nvPr/>
        </p:nvSpPr>
        <p:spPr>
          <a:xfrm>
            <a:off x="424114" y="867208"/>
            <a:ext cx="3257550" cy="628650"/>
          </a:xfrm>
          <a:prstGeom prst="rect">
            <a:avLst/>
          </a:prstGeom>
        </p:spPr>
        <p:txBody>
          <a:bodyPr/>
          <a:lstStyle/>
          <a:p>
            <a:pPr defTabSz="685766">
              <a:spcBef>
                <a:spcPct val="0"/>
              </a:spcBef>
              <a:defRPr/>
            </a:pPr>
            <a:r>
              <a:rPr lang="en-US" sz="2700">
                <a:solidFill>
                  <a:srgbClr val="000000"/>
                </a:solidFill>
                <a:latin typeface="Franklin Gothic Heavy" pitchFamily="34" charset="0"/>
              </a:rPr>
              <a:t>Objectives</a:t>
            </a:r>
          </a:p>
        </p:txBody>
      </p:sp>
      <p:sp>
        <p:nvSpPr>
          <p:cNvPr id="17" name="TextBox 16">
            <a:extLst>
              <a:ext uri="{FF2B5EF4-FFF2-40B4-BE49-F238E27FC236}">
                <a16:creationId xmlns:a16="http://schemas.microsoft.com/office/drawing/2014/main" id="{639FD290-7B83-4555-9B63-23F7AD047B8C}"/>
              </a:ext>
            </a:extLst>
          </p:cNvPr>
          <p:cNvSpPr txBox="1"/>
          <p:nvPr/>
        </p:nvSpPr>
        <p:spPr>
          <a:xfrm>
            <a:off x="586953" y="2501080"/>
            <a:ext cx="4436123" cy="461665"/>
          </a:xfrm>
          <a:prstGeom prst="rect">
            <a:avLst/>
          </a:prstGeom>
          <a:noFill/>
        </p:spPr>
        <p:txBody>
          <a:bodyPr wrap="square">
            <a:spAutoFit/>
          </a:bodyPr>
          <a:lstStyle/>
          <a:p>
            <a:pPr marL="257162" indent="-257162">
              <a:spcBef>
                <a:spcPct val="20000"/>
              </a:spcBef>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Identify major fall hazards</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F975C68-5AE0-4909-99E6-B3C10ED28298}"/>
              </a:ext>
            </a:extLst>
          </p:cNvPr>
          <p:cNvSpPr txBox="1"/>
          <p:nvPr/>
        </p:nvSpPr>
        <p:spPr>
          <a:xfrm>
            <a:off x="586953" y="3126046"/>
            <a:ext cx="4279494" cy="461665"/>
          </a:xfrm>
          <a:prstGeom prst="rect">
            <a:avLst/>
          </a:prstGeom>
          <a:noFill/>
        </p:spPr>
        <p:txBody>
          <a:bodyPr wrap="square">
            <a:spAutoFit/>
          </a:bodyPr>
          <a:lstStyle/>
          <a:p>
            <a:pPr marL="214303" indent="-214303" eaLnBrk="0" fontAlgn="base" hangingPunct="0">
              <a:spcBef>
                <a:spcPct val="20000"/>
              </a:spcBef>
              <a:spcAft>
                <a:spcPct val="0"/>
              </a:spcAft>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Describe types of fall hazards </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DF07474-5596-4F84-A87F-4A29B3BF7F54}"/>
              </a:ext>
            </a:extLst>
          </p:cNvPr>
          <p:cNvSpPr txBox="1"/>
          <p:nvPr/>
        </p:nvSpPr>
        <p:spPr>
          <a:xfrm>
            <a:off x="586953" y="3751012"/>
            <a:ext cx="4112638" cy="830997"/>
          </a:xfrm>
          <a:prstGeom prst="rect">
            <a:avLst/>
          </a:prstGeom>
          <a:noFill/>
        </p:spPr>
        <p:txBody>
          <a:bodyPr wrap="square">
            <a:spAutoFit/>
          </a:bodyPr>
          <a:lstStyle/>
          <a:p>
            <a:pPr marL="214303" indent="-214303">
              <a:spcBef>
                <a:spcPct val="20000"/>
              </a:spcBef>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Identify methods to protect him/herself from fall hazards</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1D4AE1D-008E-4EFA-B9F9-9EEA3A30F7B7}"/>
              </a:ext>
            </a:extLst>
          </p:cNvPr>
          <p:cNvSpPr txBox="1"/>
          <p:nvPr/>
        </p:nvSpPr>
        <p:spPr>
          <a:xfrm>
            <a:off x="586953" y="4745310"/>
            <a:ext cx="4279495" cy="1200329"/>
          </a:xfrm>
          <a:prstGeom prst="rect">
            <a:avLst/>
          </a:prstGeom>
          <a:noFill/>
        </p:spPr>
        <p:txBody>
          <a:bodyPr wrap="square">
            <a:spAutoFit/>
          </a:bodyPr>
          <a:lstStyle/>
          <a:p>
            <a:pPr marL="214303" indent="-214303" eaLnBrk="0" fontAlgn="base" hangingPunct="0">
              <a:spcBef>
                <a:spcPct val="20000"/>
              </a:spcBef>
              <a:spcAft>
                <a:spcPct val="0"/>
              </a:spcAft>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Recognize employer requirements to protect workers from fall hazards</a:t>
            </a:r>
            <a:endParaRPr lang="en-US" sz="2400">
              <a:solidFill>
                <a:srgbClr val="00000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692A9F5A-8DD8-4CC8-8ED6-110B41B8E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466" y="1495858"/>
            <a:ext cx="3695518" cy="38190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CC83D46-9C6C-415B-89F6-8966C7A40116}"/>
              </a:ext>
            </a:extLst>
          </p:cNvPr>
          <p:cNvSpPr txBox="1"/>
          <p:nvPr/>
        </p:nvSpPr>
        <p:spPr>
          <a:xfrm>
            <a:off x="6059818" y="5488932"/>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4" name="TextBox 3">
            <a:extLst>
              <a:ext uri="{FF2B5EF4-FFF2-40B4-BE49-F238E27FC236}">
                <a16:creationId xmlns:a16="http://schemas.microsoft.com/office/drawing/2014/main" id="{F91311EF-AD31-4772-8A6E-2C44B5083674}"/>
              </a:ext>
            </a:extLst>
          </p:cNvPr>
          <p:cNvSpPr txBox="1"/>
          <p:nvPr/>
        </p:nvSpPr>
        <p:spPr>
          <a:xfrm>
            <a:off x="424115" y="1566718"/>
            <a:ext cx="452064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By the end of this session, students will be able to:</a:t>
            </a:r>
          </a:p>
        </p:txBody>
      </p:sp>
      <p:sp>
        <p:nvSpPr>
          <p:cNvPr id="12" name="Title 1">
            <a:extLst>
              <a:ext uri="{FF2B5EF4-FFF2-40B4-BE49-F238E27FC236}">
                <a16:creationId xmlns:a16="http://schemas.microsoft.com/office/drawing/2014/main" id="{84FA5510-9AC1-4BFB-8D7F-1B7B273E7802}"/>
              </a:ext>
            </a:extLst>
          </p:cNvPr>
          <p:cNvSpPr txBox="1">
            <a:spLocks/>
          </p:cNvSpPr>
          <p:nvPr/>
        </p:nvSpPr>
        <p:spPr bwMode="auto">
          <a:xfrm>
            <a:off x="0" y="-30636"/>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D2CFE4BE-695D-4E9A-BD75-FE5A182EB9C8}"/>
              </a:ext>
            </a:extLst>
          </p:cNvPr>
          <p:cNvSpPr txBox="1">
            <a:spLocks noChangeArrowheads="1"/>
          </p:cNvSpPr>
          <p:nvPr/>
        </p:nvSpPr>
        <p:spPr>
          <a:xfrm>
            <a:off x="5326912" y="1591177"/>
            <a:ext cx="3605661" cy="4654048"/>
          </a:xfrm>
          <a:prstGeom prst="rect">
            <a:avLst/>
          </a:prstGeom>
        </p:spPr>
        <p:txBody>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90000"/>
              </a:lnSpc>
              <a:buNone/>
            </a:pPr>
            <a:r>
              <a:rPr lang="en-US">
                <a:latin typeface="Times New Roman" panose="02020603050405020304" pitchFamily="18" charset="0"/>
                <a:cs typeface="Times New Roman" panose="02020603050405020304" pitchFamily="18" charset="0"/>
              </a:rPr>
              <a:t>Falls are the leading cause of construction fatalities. </a:t>
            </a:r>
          </a:p>
          <a:p>
            <a:pPr marL="0" indent="0" eaLnBrk="1" hangingPunct="1">
              <a:lnSpc>
                <a:spcPct val="90000"/>
              </a:lnSpc>
              <a:buNone/>
            </a:pPr>
            <a:r>
              <a:rPr lang="en-US">
                <a:latin typeface="Times New Roman" panose="02020603050405020304" pitchFamily="18" charset="0"/>
                <a:cs typeface="Times New Roman" panose="02020603050405020304" pitchFamily="18" charset="0"/>
              </a:rPr>
              <a:t>Falls accounted for 35%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of construction deaths nationwide in 2008.</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r>
              <a:rPr lang="en-US" b="1">
                <a:latin typeface="Times New Roman" panose="02020603050405020304" pitchFamily="18" charset="0"/>
                <a:cs typeface="Times New Roman" panose="02020603050405020304" pitchFamily="18" charset="0"/>
              </a:rPr>
              <a:t>Discussion: </a:t>
            </a:r>
            <a:endParaRPr lang="en-US" b="1">
              <a:solidFill>
                <a:srgbClr val="339933"/>
              </a:solidFill>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Have you or has anyone you know had a fall on the job? </a:t>
            </a: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	</a:t>
            </a: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What happened?</a:t>
            </a:r>
            <a:endParaRPr lang="en-US" sz="210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40CB2E8-AB86-4401-9707-5ABE3305F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79" y="1591177"/>
            <a:ext cx="4879570" cy="4288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28C270-3BC9-410F-BCCD-267A4BF5F879}"/>
              </a:ext>
            </a:extLst>
          </p:cNvPr>
          <p:cNvSpPr txBox="1"/>
          <p:nvPr/>
        </p:nvSpPr>
        <p:spPr>
          <a:xfrm>
            <a:off x="1881471" y="5879805"/>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7" name="Title 1">
            <a:extLst>
              <a:ext uri="{FF2B5EF4-FFF2-40B4-BE49-F238E27FC236}">
                <a16:creationId xmlns:a16="http://schemas.microsoft.com/office/drawing/2014/main" id="{847CF520-27B2-48D0-8C6F-116419B43A56}"/>
              </a:ext>
            </a:extLst>
          </p:cNvPr>
          <p:cNvSpPr txBox="1">
            <a:spLocks/>
          </p:cNvSpPr>
          <p:nvPr/>
        </p:nvSpPr>
        <p:spPr bwMode="auto">
          <a:xfrm>
            <a:off x="0" y="0"/>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9641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0DFDF8B-8DC4-45DA-8414-184A8BC0789F}"/>
              </a:ext>
            </a:extLst>
          </p:cNvPr>
          <p:cNvGraphicFramePr>
            <a:graphicFrameLocks noChangeAspect="1"/>
          </p:cNvGraphicFramePr>
          <p:nvPr>
            <p:extLst>
              <p:ext uri="{D42A27DB-BD31-4B8C-83A1-F6EECF244321}">
                <p14:modId xmlns:p14="http://schemas.microsoft.com/office/powerpoint/2010/main" val="4021403592"/>
              </p:ext>
            </p:extLst>
          </p:nvPr>
        </p:nvGraphicFramePr>
        <p:xfrm>
          <a:off x="553455" y="1376839"/>
          <a:ext cx="8347351" cy="5065297"/>
        </p:xfrm>
        <a:graphic>
          <a:graphicData uri="http://schemas.openxmlformats.org/presentationml/2006/ole">
            <mc:AlternateContent xmlns:mc="http://schemas.openxmlformats.org/markup-compatibility/2006">
              <mc:Choice xmlns:v="urn:schemas-microsoft-com:vml" Requires="v">
                <p:oleObj name="Worksheet" r:id="rId2" imgW="12239773" imgH="6972300" progId="Excel.Sheet.12">
                  <p:embed/>
                </p:oleObj>
              </mc:Choice>
              <mc:Fallback>
                <p:oleObj name="Worksheet" r:id="rId2" imgW="12239773" imgH="6972300" progId="Excel.Sheet.12">
                  <p:embed/>
                  <p:pic>
                    <p:nvPicPr>
                      <p:cNvPr id="3" name="Object 2">
                        <a:extLst>
                          <a:ext uri="{FF2B5EF4-FFF2-40B4-BE49-F238E27FC236}">
                            <a16:creationId xmlns:a16="http://schemas.microsoft.com/office/drawing/2014/main" id="{A0DFDF8B-8DC4-45DA-8414-184A8BC0789F}"/>
                          </a:ext>
                        </a:extLst>
                      </p:cNvPr>
                      <p:cNvPicPr/>
                      <p:nvPr/>
                    </p:nvPicPr>
                    <p:blipFill>
                      <a:blip r:embed="rId3"/>
                      <a:stretch>
                        <a:fillRect/>
                      </a:stretch>
                    </p:blipFill>
                    <p:spPr>
                      <a:xfrm>
                        <a:off x="553455" y="1376839"/>
                        <a:ext cx="8347351" cy="506529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64A509-F781-4BA4-8D2A-B1FFBC881B7A}"/>
              </a:ext>
            </a:extLst>
          </p:cNvPr>
          <p:cNvSpPr txBox="1"/>
          <p:nvPr/>
        </p:nvSpPr>
        <p:spPr>
          <a:xfrm>
            <a:off x="138223" y="3425992"/>
            <a:ext cx="2322462" cy="1938992"/>
          </a:xfrm>
          <a:prstGeom prst="rect">
            <a:avLst/>
          </a:prstGeom>
          <a:noFill/>
        </p:spPr>
        <p:txBody>
          <a:bodyPr wrap="square" rtlCol="0">
            <a:spAutoFit/>
          </a:bodyPr>
          <a:lstStyle/>
          <a:p>
            <a:r>
              <a:rPr lang="en-US" sz="2400">
                <a:latin typeface="Franklin Gothic Medium" panose="020B0603020102020204" pitchFamily="34" charset="0"/>
              </a:rPr>
              <a:t>Since 2012, 18% of Elevator Constructor</a:t>
            </a:r>
          </a:p>
          <a:p>
            <a:r>
              <a:rPr lang="en-US" sz="2400">
                <a:latin typeface="Franklin Gothic Medium" panose="020B0603020102020204" pitchFamily="34" charset="0"/>
              </a:rPr>
              <a:t>deaths have been from falls</a:t>
            </a:r>
            <a:r>
              <a:rPr lang="en-US">
                <a:latin typeface="Franklin Gothic Medium" panose="020B0603020102020204" pitchFamily="34" charset="0"/>
              </a:rPr>
              <a:t>. </a:t>
            </a:r>
          </a:p>
        </p:txBody>
      </p:sp>
      <p:sp>
        <p:nvSpPr>
          <p:cNvPr id="4" name="TextBox 3">
            <a:extLst>
              <a:ext uri="{FF2B5EF4-FFF2-40B4-BE49-F238E27FC236}">
                <a16:creationId xmlns:a16="http://schemas.microsoft.com/office/drawing/2014/main" id="{F4CBFF25-CE04-4B20-B9A9-47D4BF3D125E}"/>
              </a:ext>
            </a:extLst>
          </p:cNvPr>
          <p:cNvSpPr txBox="1"/>
          <p:nvPr/>
        </p:nvSpPr>
        <p:spPr>
          <a:xfrm>
            <a:off x="2026271" y="769013"/>
            <a:ext cx="5793574" cy="461665"/>
          </a:xfrm>
          <a:prstGeom prst="rect">
            <a:avLst/>
          </a:prstGeom>
          <a:noFill/>
        </p:spPr>
        <p:txBody>
          <a:bodyPr wrap="none" rtlCol="0">
            <a:spAutoFit/>
          </a:bodyPr>
          <a:lstStyle/>
          <a:p>
            <a:r>
              <a:rPr lang="en-US" sz="2400" b="1"/>
              <a:t>Elevator Industry Related Fall Hazards</a:t>
            </a:r>
          </a:p>
        </p:txBody>
      </p:sp>
      <p:sp>
        <p:nvSpPr>
          <p:cNvPr id="7" name="Title 1">
            <a:extLst>
              <a:ext uri="{FF2B5EF4-FFF2-40B4-BE49-F238E27FC236}">
                <a16:creationId xmlns:a16="http://schemas.microsoft.com/office/drawing/2014/main" id="{2AAAAC6A-B235-476E-AAA8-3F0A28897A8A}"/>
              </a:ext>
            </a:extLst>
          </p:cNvPr>
          <p:cNvSpPr txBox="1">
            <a:spLocks/>
          </p:cNvSpPr>
          <p:nvPr/>
        </p:nvSpPr>
        <p:spPr>
          <a:xfrm>
            <a:off x="0" y="-396"/>
            <a:ext cx="9144000" cy="623248"/>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62364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8</a:t>
            </a:fld>
            <a:endParaRPr lang="en-US" altLang="en-US">
              <a:solidFill>
                <a:srgbClr val="000000"/>
              </a:solidFill>
              <a:latin typeface="Arial" panose="020B0604020202020204" pitchFamily="34" charset="0"/>
            </a:endParaRPr>
          </a:p>
        </p:txBody>
      </p:sp>
      <p:pic>
        <p:nvPicPr>
          <p:cNvPr id="5124" name="Picture 4">
            <a:extLst>
              <a:ext uri="{FF2B5EF4-FFF2-40B4-BE49-F238E27FC236}">
                <a16:creationId xmlns:a16="http://schemas.microsoft.com/office/drawing/2014/main" id="{2B9B2007-DA1E-4CEF-90A7-776B7243D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180" y="1180214"/>
            <a:ext cx="2839641" cy="21718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2123E7A-9A75-40CB-94D5-2CD671E21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182" y="3505904"/>
            <a:ext cx="2732293" cy="20509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4D9FE6CB-7F78-49D7-8FC8-8DFBCF7CD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381" y="1901599"/>
            <a:ext cx="2381129" cy="36552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0CBDDD-8AAE-4577-896A-9A9AA00AACAD}"/>
              </a:ext>
            </a:extLst>
          </p:cNvPr>
          <p:cNvSpPr txBox="1"/>
          <p:nvPr/>
        </p:nvSpPr>
        <p:spPr>
          <a:xfrm>
            <a:off x="271499" y="840806"/>
            <a:ext cx="5810323" cy="830997"/>
          </a:xfrm>
          <a:prstGeom prst="rect">
            <a:avLst/>
          </a:prstGeom>
          <a:noFill/>
        </p:spPr>
        <p:txBody>
          <a:bodyPr wrap="square">
            <a:spAutoFit/>
          </a:bodyPr>
          <a:lstStyle/>
          <a:p>
            <a:r>
              <a:rPr lang="en-US" sz="2400"/>
              <a:t>Falling Off an Edge.</a:t>
            </a:r>
            <a:br>
              <a:rPr lang="en-US" sz="2400"/>
            </a:br>
            <a:r>
              <a:rPr lang="en-US" sz="2400"/>
              <a:t>Common exposed edges in construction: </a:t>
            </a:r>
          </a:p>
        </p:txBody>
      </p:sp>
      <p:sp>
        <p:nvSpPr>
          <p:cNvPr id="12" name="TextBox 11">
            <a:extLst>
              <a:ext uri="{FF2B5EF4-FFF2-40B4-BE49-F238E27FC236}">
                <a16:creationId xmlns:a16="http://schemas.microsoft.com/office/drawing/2014/main" id="{0F5BA4DE-D36F-4404-A85B-A6B11C509825}"/>
              </a:ext>
            </a:extLst>
          </p:cNvPr>
          <p:cNvSpPr txBox="1"/>
          <p:nvPr/>
        </p:nvSpPr>
        <p:spPr>
          <a:xfrm>
            <a:off x="434272" y="2201331"/>
            <a:ext cx="4572000" cy="387798"/>
          </a:xfrm>
          <a:prstGeom prst="rect">
            <a:avLst/>
          </a:prstGeom>
          <a:noFill/>
        </p:spPr>
        <p:txBody>
          <a:bodyPr wrap="square">
            <a:spAutoFit/>
          </a:bodyPr>
          <a:lstStyle/>
          <a:p>
            <a:pPr marL="257162" indent="-257162">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Roofs</a:t>
            </a:r>
          </a:p>
        </p:txBody>
      </p:sp>
      <p:sp>
        <p:nvSpPr>
          <p:cNvPr id="14" name="TextBox 13">
            <a:extLst>
              <a:ext uri="{FF2B5EF4-FFF2-40B4-BE49-F238E27FC236}">
                <a16:creationId xmlns:a16="http://schemas.microsoft.com/office/drawing/2014/main" id="{A7B90BD1-06D0-414B-8836-006A844F0133}"/>
              </a:ext>
            </a:extLst>
          </p:cNvPr>
          <p:cNvSpPr txBox="1"/>
          <p:nvPr/>
        </p:nvSpPr>
        <p:spPr>
          <a:xfrm>
            <a:off x="433137" y="2689433"/>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Unprotected edges</a:t>
            </a:r>
          </a:p>
        </p:txBody>
      </p:sp>
      <p:sp>
        <p:nvSpPr>
          <p:cNvPr id="16" name="TextBox 15">
            <a:extLst>
              <a:ext uri="{FF2B5EF4-FFF2-40B4-BE49-F238E27FC236}">
                <a16:creationId xmlns:a16="http://schemas.microsoft.com/office/drawing/2014/main" id="{3CD75454-B77B-4C0B-8E63-AE6AEC2F1057}"/>
              </a:ext>
            </a:extLst>
          </p:cNvPr>
          <p:cNvSpPr txBox="1"/>
          <p:nvPr/>
        </p:nvSpPr>
        <p:spPr>
          <a:xfrm>
            <a:off x="433137" y="3138152"/>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Holes</a:t>
            </a:r>
          </a:p>
        </p:txBody>
      </p:sp>
      <p:sp>
        <p:nvSpPr>
          <p:cNvPr id="18" name="TextBox 17">
            <a:extLst>
              <a:ext uri="{FF2B5EF4-FFF2-40B4-BE49-F238E27FC236}">
                <a16:creationId xmlns:a16="http://schemas.microsoft.com/office/drawing/2014/main" id="{97B49F39-A127-4E93-AE56-CF060A9E9812}"/>
              </a:ext>
            </a:extLst>
          </p:cNvPr>
          <p:cNvSpPr txBox="1"/>
          <p:nvPr/>
        </p:nvSpPr>
        <p:spPr>
          <a:xfrm>
            <a:off x="433137" y="3577334"/>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Stairwells</a:t>
            </a:r>
          </a:p>
        </p:txBody>
      </p:sp>
      <p:sp>
        <p:nvSpPr>
          <p:cNvPr id="20" name="TextBox 19">
            <a:extLst>
              <a:ext uri="{FF2B5EF4-FFF2-40B4-BE49-F238E27FC236}">
                <a16:creationId xmlns:a16="http://schemas.microsoft.com/office/drawing/2014/main" id="{56DB27A9-B4F7-4B28-BF39-956CDFF4A2C5}"/>
              </a:ext>
            </a:extLst>
          </p:cNvPr>
          <p:cNvSpPr txBox="1"/>
          <p:nvPr/>
        </p:nvSpPr>
        <p:spPr>
          <a:xfrm>
            <a:off x="433137" y="4065437"/>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Elevator shafts</a:t>
            </a:r>
          </a:p>
        </p:txBody>
      </p:sp>
      <p:sp>
        <p:nvSpPr>
          <p:cNvPr id="22" name="TextBox 21">
            <a:extLst>
              <a:ext uri="{FF2B5EF4-FFF2-40B4-BE49-F238E27FC236}">
                <a16:creationId xmlns:a16="http://schemas.microsoft.com/office/drawing/2014/main" id="{A240A58D-FA50-43E8-9636-309BB51B2898}"/>
              </a:ext>
            </a:extLst>
          </p:cNvPr>
          <p:cNvSpPr txBox="1"/>
          <p:nvPr/>
        </p:nvSpPr>
        <p:spPr>
          <a:xfrm>
            <a:off x="433137" y="4553539"/>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Decking</a:t>
            </a:r>
          </a:p>
        </p:txBody>
      </p:sp>
      <p:sp>
        <p:nvSpPr>
          <p:cNvPr id="24" name="TextBox 23">
            <a:extLst>
              <a:ext uri="{FF2B5EF4-FFF2-40B4-BE49-F238E27FC236}">
                <a16:creationId xmlns:a16="http://schemas.microsoft.com/office/drawing/2014/main" id="{F334B02E-4E58-4D6D-88E5-A5293D090423}"/>
              </a:ext>
            </a:extLst>
          </p:cNvPr>
          <p:cNvSpPr txBox="1"/>
          <p:nvPr/>
        </p:nvSpPr>
        <p:spPr>
          <a:xfrm>
            <a:off x="271499" y="5739489"/>
            <a:ext cx="4572000" cy="387798"/>
          </a:xfrm>
          <a:prstGeom prst="rect">
            <a:avLst/>
          </a:prstGeom>
          <a:noFill/>
        </p:spPr>
        <p:txBody>
          <a:bodyPr wrap="square">
            <a:spAutoFit/>
          </a:bodyPr>
          <a:lstStyle/>
          <a:p>
            <a:pPr>
              <a:lnSpc>
                <a:spcPct val="80000"/>
              </a:lnSpc>
              <a:spcAft>
                <a:spcPts val="900"/>
              </a:spcAft>
            </a:pPr>
            <a:r>
              <a:rPr lang="en-US" sz="2400">
                <a:latin typeface="Times New Roman" panose="02020603050405020304" pitchFamily="18" charset="0"/>
                <a:cs typeface="Times New Roman" panose="02020603050405020304" pitchFamily="18" charset="0"/>
              </a:rPr>
              <a:t>Can you think of any others?</a:t>
            </a:r>
          </a:p>
        </p:txBody>
      </p:sp>
      <p:sp>
        <p:nvSpPr>
          <p:cNvPr id="15" name="TextBox 14">
            <a:extLst>
              <a:ext uri="{FF2B5EF4-FFF2-40B4-BE49-F238E27FC236}">
                <a16:creationId xmlns:a16="http://schemas.microsoft.com/office/drawing/2014/main" id="{7D458C63-FD53-478E-BB87-947E2EF0F77D}"/>
              </a:ext>
            </a:extLst>
          </p:cNvPr>
          <p:cNvSpPr txBox="1"/>
          <p:nvPr/>
        </p:nvSpPr>
        <p:spPr>
          <a:xfrm>
            <a:off x="5721739" y="5612176"/>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17" name="Title 1">
            <a:extLst>
              <a:ext uri="{FF2B5EF4-FFF2-40B4-BE49-F238E27FC236}">
                <a16:creationId xmlns:a16="http://schemas.microsoft.com/office/drawing/2014/main" id="{C61400A1-8BBA-49E6-AA2C-49CC1B4B690E}"/>
              </a:ext>
            </a:extLst>
          </p:cNvPr>
          <p:cNvSpPr txBox="1">
            <a:spLocks/>
          </p:cNvSpPr>
          <p:nvPr/>
        </p:nvSpPr>
        <p:spPr bwMode="auto">
          <a:xfrm>
            <a:off x="0" y="-12238"/>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9219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E12857B2-3C9C-4CD7-8947-0BBE8B3D368A}"/>
              </a:ext>
            </a:extLst>
          </p:cNvPr>
          <p:cNvSpPr txBox="1"/>
          <p:nvPr/>
        </p:nvSpPr>
        <p:spPr>
          <a:xfrm>
            <a:off x="1885950" y="668538"/>
            <a:ext cx="5372100" cy="507831"/>
          </a:xfrm>
          <a:prstGeom prst="rect">
            <a:avLst/>
          </a:prstGeom>
          <a:noFill/>
        </p:spPr>
        <p:txBody>
          <a:bodyPr wrap="square" rtlCol="0">
            <a:spAutoFit/>
          </a:bodyPr>
          <a:lstStyle/>
          <a:p>
            <a:r>
              <a:rPr lang="en-US" sz="2700">
                <a:latin typeface="Franklin Gothic Heavy" panose="020B0903020102020204" pitchFamily="34" charset="0"/>
              </a:rPr>
              <a:t>Falls: Elevator-Related Hazards</a:t>
            </a:r>
          </a:p>
        </p:txBody>
      </p:sp>
      <p:sp>
        <p:nvSpPr>
          <p:cNvPr id="5" name="TextBox 4">
            <a:extLst>
              <a:ext uri="{FF2B5EF4-FFF2-40B4-BE49-F238E27FC236}">
                <a16:creationId xmlns:a16="http://schemas.microsoft.com/office/drawing/2014/main" id="{809D6E00-4E7E-44C1-8B64-96F02EE99E4A}"/>
              </a:ext>
            </a:extLst>
          </p:cNvPr>
          <p:cNvSpPr txBox="1"/>
          <p:nvPr/>
        </p:nvSpPr>
        <p:spPr>
          <a:xfrm>
            <a:off x="175416" y="1125313"/>
            <a:ext cx="8213672" cy="707886"/>
          </a:xfrm>
          <a:prstGeom prst="rect">
            <a:avLst/>
          </a:prstGeom>
          <a:noFill/>
        </p:spPr>
        <p:txBody>
          <a:bodyPr wrap="square" rtlCol="0">
            <a:spAutoFit/>
          </a:bodyPr>
          <a:lstStyle/>
          <a:p>
            <a:r>
              <a:rPr lang="en-US" sz="2000"/>
              <a:t>Elevator constructors are exposed to falls at </a:t>
            </a:r>
            <a:r>
              <a:rPr lang="en-US" sz="2000" err="1"/>
              <a:t>hoistways</a:t>
            </a:r>
            <a:r>
              <a:rPr lang="en-US" sz="2000"/>
              <a:t>, </a:t>
            </a:r>
            <a:r>
              <a:rPr lang="en-US" sz="2000" err="1"/>
              <a:t>wellways</a:t>
            </a:r>
            <a:r>
              <a:rPr lang="en-US" sz="2000"/>
              <a:t>, false cars, running platforms, entering pits, to name just a few. </a:t>
            </a:r>
          </a:p>
        </p:txBody>
      </p:sp>
      <p:sp>
        <p:nvSpPr>
          <p:cNvPr id="6" name="TextBox 5">
            <a:extLst>
              <a:ext uri="{FF2B5EF4-FFF2-40B4-BE49-F238E27FC236}">
                <a16:creationId xmlns:a16="http://schemas.microsoft.com/office/drawing/2014/main" id="{FD81FB1A-2D70-4D22-B050-1DFD0BA1A7FB}"/>
              </a:ext>
            </a:extLst>
          </p:cNvPr>
          <p:cNvSpPr txBox="1"/>
          <p:nvPr/>
        </p:nvSpPr>
        <p:spPr>
          <a:xfrm>
            <a:off x="175415" y="1949106"/>
            <a:ext cx="8607077" cy="400110"/>
          </a:xfrm>
          <a:prstGeom prst="rect">
            <a:avLst/>
          </a:prstGeom>
          <a:noFill/>
        </p:spPr>
        <p:txBody>
          <a:bodyPr wrap="square" rtlCol="0">
            <a:spAutoFit/>
          </a:bodyPr>
          <a:lstStyle/>
          <a:p>
            <a:r>
              <a:rPr lang="en-US" sz="2000"/>
              <a:t>§1926.501 establishes the duty for the employer to provide fall protection. </a:t>
            </a:r>
          </a:p>
        </p:txBody>
      </p:sp>
      <p:sp>
        <p:nvSpPr>
          <p:cNvPr id="7" name="TextBox 6">
            <a:extLst>
              <a:ext uri="{FF2B5EF4-FFF2-40B4-BE49-F238E27FC236}">
                <a16:creationId xmlns:a16="http://schemas.microsoft.com/office/drawing/2014/main" id="{93EADF74-033B-48AE-82B0-B099B4CA2EBB}"/>
              </a:ext>
            </a:extLst>
          </p:cNvPr>
          <p:cNvSpPr txBox="1"/>
          <p:nvPr/>
        </p:nvSpPr>
        <p:spPr>
          <a:xfrm>
            <a:off x="183739" y="2469612"/>
            <a:ext cx="8086079" cy="400110"/>
          </a:xfrm>
          <a:prstGeom prst="rect">
            <a:avLst/>
          </a:prstGeom>
          <a:noFill/>
        </p:spPr>
        <p:txBody>
          <a:bodyPr wrap="square" rtlCol="0">
            <a:spAutoFit/>
          </a:bodyPr>
          <a:lstStyle/>
          <a:p>
            <a:r>
              <a:rPr lang="en-US" sz="2000"/>
              <a:t>§1926.502 establishes the criteria for Fall protection systems. </a:t>
            </a:r>
          </a:p>
        </p:txBody>
      </p:sp>
      <p:sp>
        <p:nvSpPr>
          <p:cNvPr id="8" name="TextBox 7">
            <a:extLst>
              <a:ext uri="{FF2B5EF4-FFF2-40B4-BE49-F238E27FC236}">
                <a16:creationId xmlns:a16="http://schemas.microsoft.com/office/drawing/2014/main" id="{AF8AC51A-F5FD-48D1-8575-9E257541D4DC}"/>
              </a:ext>
            </a:extLst>
          </p:cNvPr>
          <p:cNvSpPr txBox="1"/>
          <p:nvPr/>
        </p:nvSpPr>
        <p:spPr>
          <a:xfrm>
            <a:off x="183739" y="2990118"/>
            <a:ext cx="8288098" cy="707886"/>
          </a:xfrm>
          <a:prstGeom prst="rect">
            <a:avLst/>
          </a:prstGeom>
          <a:noFill/>
        </p:spPr>
        <p:txBody>
          <a:bodyPr wrap="square" rtlCol="0">
            <a:spAutoFit/>
          </a:bodyPr>
          <a:lstStyle/>
          <a:p>
            <a:r>
              <a:rPr lang="en-US" sz="2000"/>
              <a:t>For Elevator Constructors on a construction site, fall protection is usually provided in one of three ways:</a:t>
            </a:r>
          </a:p>
        </p:txBody>
      </p:sp>
      <p:sp>
        <p:nvSpPr>
          <p:cNvPr id="9" name="TextBox 8">
            <a:extLst>
              <a:ext uri="{FF2B5EF4-FFF2-40B4-BE49-F238E27FC236}">
                <a16:creationId xmlns:a16="http://schemas.microsoft.com/office/drawing/2014/main" id="{7C2DD6B9-5CF5-4125-8466-9297FED4CCAB}"/>
              </a:ext>
            </a:extLst>
          </p:cNvPr>
          <p:cNvSpPr txBox="1"/>
          <p:nvPr/>
        </p:nvSpPr>
        <p:spPr>
          <a:xfrm>
            <a:off x="519644" y="3818400"/>
            <a:ext cx="5939028"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1. Eliminate the hazard.</a:t>
            </a:r>
          </a:p>
        </p:txBody>
      </p:sp>
      <p:sp>
        <p:nvSpPr>
          <p:cNvPr id="10" name="TextBox 9">
            <a:extLst>
              <a:ext uri="{FF2B5EF4-FFF2-40B4-BE49-F238E27FC236}">
                <a16:creationId xmlns:a16="http://schemas.microsoft.com/office/drawing/2014/main" id="{1DE01B93-B15A-4D0C-B1C0-EBF9A2677C4D}"/>
              </a:ext>
            </a:extLst>
          </p:cNvPr>
          <p:cNvSpPr txBox="1"/>
          <p:nvPr/>
        </p:nvSpPr>
        <p:spPr>
          <a:xfrm>
            <a:off x="519644" y="4337699"/>
            <a:ext cx="5791216"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2. A guardrail system</a:t>
            </a:r>
          </a:p>
        </p:txBody>
      </p:sp>
      <p:sp>
        <p:nvSpPr>
          <p:cNvPr id="11" name="TextBox 10">
            <a:extLst>
              <a:ext uri="{FF2B5EF4-FFF2-40B4-BE49-F238E27FC236}">
                <a16:creationId xmlns:a16="http://schemas.microsoft.com/office/drawing/2014/main" id="{FC561839-2D65-4182-AB75-2934AC658D0B}"/>
              </a:ext>
            </a:extLst>
          </p:cNvPr>
          <p:cNvSpPr txBox="1"/>
          <p:nvPr/>
        </p:nvSpPr>
        <p:spPr>
          <a:xfrm>
            <a:off x="519644" y="4856998"/>
            <a:ext cx="5655564"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3. Personal fall arrest system</a:t>
            </a:r>
          </a:p>
        </p:txBody>
      </p:sp>
      <p:sp>
        <p:nvSpPr>
          <p:cNvPr id="12" name="TextBox 11">
            <a:extLst>
              <a:ext uri="{FF2B5EF4-FFF2-40B4-BE49-F238E27FC236}">
                <a16:creationId xmlns:a16="http://schemas.microsoft.com/office/drawing/2014/main" id="{A2A26D83-71AF-43EF-AB97-38C9484CA148}"/>
              </a:ext>
            </a:extLst>
          </p:cNvPr>
          <p:cNvSpPr txBox="1"/>
          <p:nvPr/>
        </p:nvSpPr>
        <p:spPr>
          <a:xfrm>
            <a:off x="398701" y="5377505"/>
            <a:ext cx="7812539" cy="707886"/>
          </a:xfrm>
          <a:prstGeom prst="rect">
            <a:avLst/>
          </a:prstGeom>
          <a:noFill/>
        </p:spPr>
        <p:txBody>
          <a:bodyPr wrap="square" rtlCol="0">
            <a:spAutoFit/>
          </a:bodyPr>
          <a:lstStyle/>
          <a:p>
            <a:r>
              <a:rPr lang="en-US" sz="2000"/>
              <a:t>Since it is rare that we can eliminate the hazard, guardrails and PFAS will be discussed in more detail later. </a:t>
            </a:r>
          </a:p>
        </p:txBody>
      </p:sp>
      <p:sp>
        <p:nvSpPr>
          <p:cNvPr id="13" name="Title 1">
            <a:extLst>
              <a:ext uri="{FF2B5EF4-FFF2-40B4-BE49-F238E27FC236}">
                <a16:creationId xmlns:a16="http://schemas.microsoft.com/office/drawing/2014/main" id="{C2870BE7-01A5-45B7-9901-B04188CACAB3}"/>
              </a:ext>
            </a:extLst>
          </p:cNvPr>
          <p:cNvSpPr txBox="1">
            <a:spLocks/>
          </p:cNvSpPr>
          <p:nvPr/>
        </p:nvSpPr>
        <p:spPr bwMode="auto">
          <a:xfrm>
            <a:off x="0" y="0"/>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0711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C98B790E-89AF-4C72-B0B4-0EDC3353538F}">
  <ds:schemaRefs>
    <ds:schemaRef ds:uri="http://schemas.microsoft.com/sharepoint/v3/contenttype/forms"/>
  </ds:schemaRefs>
</ds:datastoreItem>
</file>

<file path=customXml/itemProps2.xml><?xml version="1.0" encoding="utf-8"?>
<ds:datastoreItem xmlns:ds="http://schemas.openxmlformats.org/officeDocument/2006/customXml" ds:itemID="{FF0DBFD6-E28B-45B1-8847-C91088CB3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C7DAC4-A35A-4A7F-A34D-9082243CF01E}">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5719</Words>
  <Application>Microsoft Office PowerPoint</Application>
  <PresentationFormat>On-screen Show (4:3)</PresentationFormat>
  <Paragraphs>538</Paragraphs>
  <Slides>45</Slides>
  <Notes>43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Arial</vt:lpstr>
      <vt:lpstr>Calibri</vt:lpstr>
      <vt:lpstr>Franklin Gothic Heavy</vt:lpstr>
      <vt:lpstr>Franklin Gothic Medium</vt:lpstr>
      <vt:lpstr>Helvetica Neue</vt:lpstr>
      <vt:lpstr>Lato</vt:lpstr>
      <vt:lpstr>Open Sans</vt:lpstr>
      <vt:lpstr>Tahoma</vt:lpstr>
      <vt:lpstr>Times New Roman</vt:lpstr>
      <vt:lpstr>Wingdings</vt:lpstr>
      <vt:lpstr>Default Design</vt:lpstr>
      <vt:lpstr>Worksheet</vt:lpstr>
      <vt:lpstr>PowerPoint Presentation</vt:lpstr>
      <vt:lpstr>Focus Four</vt:lpstr>
      <vt:lpstr>Fall Hazards Focus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Hazards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5</cp:revision>
  <dcterms:created xsi:type="dcterms:W3CDTF">2021-03-11T14:10:46Z</dcterms:created>
  <dcterms:modified xsi:type="dcterms:W3CDTF">2025-03-11T12:28:35Z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